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850" y="62"/>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3950" b="1" i="0">
                <a:solidFill>
                  <a:schemeClr val="bg1"/>
                </a:solidFill>
                <a:latin typeface="Cambria"/>
                <a:cs typeface="Cambria"/>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1500" b="0" i="0">
                <a:solidFill>
                  <a:srgbClr val="F1F1F1"/>
                </a:solidFill>
                <a:latin typeface="Arial MT"/>
                <a:cs typeface="Arial MT"/>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6/15/2025</a:t>
            </a:fld>
            <a:endParaRPr lang="en-US"/>
          </a:p>
        </p:txBody>
      </p:sp>
      <p:sp>
        <p:nvSpPr>
          <p:cNvPr id="6" name="Holder 6"/>
          <p:cNvSpPr>
            <a:spLocks noGrp="1"/>
          </p:cNvSpPr>
          <p:nvPr>
            <p:ph type="sldNum" sz="quarter" idx="7"/>
          </p:nvPr>
        </p:nvSpPr>
        <p:spPr/>
        <p:txBody>
          <a:bodyPr lIns="0" tIns="0" rIns="0" bIns="0"/>
          <a:lstStyle>
            <a:lvl1pPr>
              <a:defRPr sz="950" b="0" i="0">
                <a:solidFill>
                  <a:srgbClr val="D9D9D9"/>
                </a:solidFill>
                <a:latin typeface="Franklin Gothic Medium"/>
                <a:cs typeface="Franklin Gothic Medium"/>
              </a:defRPr>
            </a:lvl1pPr>
          </a:lstStyle>
          <a:p>
            <a:pPr marL="38100">
              <a:lnSpc>
                <a:spcPct val="100000"/>
              </a:lnSpc>
              <a:spcBef>
                <a:spcPts val="40"/>
              </a:spcBef>
            </a:pPr>
            <a:fld id="{81D60167-4931-47E6-BA6A-407CBD079E47}" type="slidenum">
              <a:rPr spc="-50" dirty="0"/>
              <a:t>‹#›</a:t>
            </a:fld>
            <a:endParaRPr spc="-50"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950" b="1" i="0">
                <a:solidFill>
                  <a:schemeClr val="bg1"/>
                </a:solidFill>
                <a:latin typeface="Cambria"/>
                <a:cs typeface="Cambria"/>
              </a:defRPr>
            </a:lvl1pPr>
          </a:lstStyle>
          <a:p>
            <a:endParaRPr/>
          </a:p>
        </p:txBody>
      </p:sp>
      <p:sp>
        <p:nvSpPr>
          <p:cNvPr id="3" name="Holder 3"/>
          <p:cNvSpPr>
            <a:spLocks noGrp="1"/>
          </p:cNvSpPr>
          <p:nvPr>
            <p:ph type="body" idx="1"/>
          </p:nvPr>
        </p:nvSpPr>
        <p:spPr/>
        <p:txBody>
          <a:bodyPr lIns="0" tIns="0" rIns="0" bIns="0"/>
          <a:lstStyle>
            <a:lvl1pPr>
              <a:defRPr sz="1500" b="0" i="0">
                <a:solidFill>
                  <a:srgbClr val="F1F1F1"/>
                </a:solidFill>
                <a:latin typeface="Arial MT"/>
                <a:cs typeface="Arial MT"/>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6/15/2025</a:t>
            </a:fld>
            <a:endParaRPr lang="en-US"/>
          </a:p>
        </p:txBody>
      </p:sp>
      <p:sp>
        <p:nvSpPr>
          <p:cNvPr id="6" name="Holder 6"/>
          <p:cNvSpPr>
            <a:spLocks noGrp="1"/>
          </p:cNvSpPr>
          <p:nvPr>
            <p:ph type="sldNum" sz="quarter" idx="7"/>
          </p:nvPr>
        </p:nvSpPr>
        <p:spPr/>
        <p:txBody>
          <a:bodyPr lIns="0" tIns="0" rIns="0" bIns="0"/>
          <a:lstStyle>
            <a:lvl1pPr>
              <a:defRPr sz="950" b="0" i="0">
                <a:solidFill>
                  <a:srgbClr val="D9D9D9"/>
                </a:solidFill>
                <a:latin typeface="Franklin Gothic Medium"/>
                <a:cs typeface="Franklin Gothic Medium"/>
              </a:defRPr>
            </a:lvl1pPr>
          </a:lstStyle>
          <a:p>
            <a:pPr marL="38100">
              <a:lnSpc>
                <a:spcPct val="100000"/>
              </a:lnSpc>
              <a:spcBef>
                <a:spcPts val="40"/>
              </a:spcBef>
            </a:pPr>
            <a:fld id="{81D60167-4931-47E6-BA6A-407CBD079E47}" type="slidenum">
              <a:rPr spc="-50" dirty="0"/>
              <a:t>‹#›</a:t>
            </a:fld>
            <a:endParaRPr spc="-5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2000" cy="6858000"/>
          </a:xfrm>
          <a:prstGeom prst="rect">
            <a:avLst/>
          </a:prstGeom>
        </p:spPr>
      </p:pic>
      <p:sp>
        <p:nvSpPr>
          <p:cNvPr id="17" name="bg object 17"/>
          <p:cNvSpPr/>
          <p:nvPr/>
        </p:nvSpPr>
        <p:spPr>
          <a:xfrm>
            <a:off x="3581400" y="0"/>
            <a:ext cx="5029200" cy="6858000"/>
          </a:xfrm>
          <a:custGeom>
            <a:avLst/>
            <a:gdLst/>
            <a:ahLst/>
            <a:cxnLst/>
            <a:rect l="l" t="t" r="r" b="b"/>
            <a:pathLst>
              <a:path w="5029200" h="6858000">
                <a:moveTo>
                  <a:pt x="5029200" y="0"/>
                </a:moveTo>
                <a:lnTo>
                  <a:pt x="0" y="0"/>
                </a:lnTo>
                <a:lnTo>
                  <a:pt x="0" y="6858000"/>
                </a:lnTo>
                <a:lnTo>
                  <a:pt x="5029200" y="6858000"/>
                </a:lnTo>
                <a:lnTo>
                  <a:pt x="5029200" y="0"/>
                </a:lnTo>
                <a:close/>
              </a:path>
            </a:pathLst>
          </a:custGeom>
          <a:solidFill>
            <a:srgbClr val="000000">
              <a:alpha val="59999"/>
            </a:srgbClr>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3950" b="1" i="0">
                <a:solidFill>
                  <a:schemeClr val="bg1"/>
                </a:solidFill>
                <a:latin typeface="Cambria"/>
                <a:cs typeface="Cambria"/>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6/15/2025</a:t>
            </a:fld>
            <a:endParaRPr lang="en-US"/>
          </a:p>
        </p:txBody>
      </p:sp>
      <p:sp>
        <p:nvSpPr>
          <p:cNvPr id="7" name="Holder 7"/>
          <p:cNvSpPr>
            <a:spLocks noGrp="1"/>
          </p:cNvSpPr>
          <p:nvPr>
            <p:ph type="sldNum" sz="quarter" idx="7"/>
          </p:nvPr>
        </p:nvSpPr>
        <p:spPr/>
        <p:txBody>
          <a:bodyPr lIns="0" tIns="0" rIns="0" bIns="0"/>
          <a:lstStyle>
            <a:lvl1pPr>
              <a:defRPr sz="950" b="0" i="0">
                <a:solidFill>
                  <a:srgbClr val="D9D9D9"/>
                </a:solidFill>
                <a:latin typeface="Franklin Gothic Medium"/>
                <a:cs typeface="Franklin Gothic Medium"/>
              </a:defRPr>
            </a:lvl1pPr>
          </a:lstStyle>
          <a:p>
            <a:pPr marL="38100">
              <a:lnSpc>
                <a:spcPct val="100000"/>
              </a:lnSpc>
              <a:spcBef>
                <a:spcPts val="40"/>
              </a:spcBef>
            </a:pPr>
            <a:fld id="{81D60167-4931-47E6-BA6A-407CBD079E47}" type="slidenum">
              <a:rPr spc="-50" dirty="0"/>
              <a:t>‹#›</a:t>
            </a:fld>
            <a:endParaRPr spc="-5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950" b="1" i="0">
                <a:solidFill>
                  <a:schemeClr val="bg1"/>
                </a:solidFill>
                <a:latin typeface="Cambria"/>
                <a:cs typeface="Cambria"/>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6/15/2025</a:t>
            </a:fld>
            <a:endParaRPr lang="en-US"/>
          </a:p>
        </p:txBody>
      </p:sp>
      <p:sp>
        <p:nvSpPr>
          <p:cNvPr id="5" name="Holder 5"/>
          <p:cNvSpPr>
            <a:spLocks noGrp="1"/>
          </p:cNvSpPr>
          <p:nvPr>
            <p:ph type="sldNum" sz="quarter" idx="7"/>
          </p:nvPr>
        </p:nvSpPr>
        <p:spPr/>
        <p:txBody>
          <a:bodyPr lIns="0" tIns="0" rIns="0" bIns="0"/>
          <a:lstStyle>
            <a:lvl1pPr>
              <a:defRPr sz="950" b="0" i="0">
                <a:solidFill>
                  <a:srgbClr val="D9D9D9"/>
                </a:solidFill>
                <a:latin typeface="Franklin Gothic Medium"/>
                <a:cs typeface="Franklin Gothic Medium"/>
              </a:defRPr>
            </a:lvl1pPr>
          </a:lstStyle>
          <a:p>
            <a:pPr marL="38100">
              <a:lnSpc>
                <a:spcPct val="100000"/>
              </a:lnSpc>
              <a:spcBef>
                <a:spcPts val="40"/>
              </a:spcBef>
            </a:pPr>
            <a:fld id="{81D60167-4931-47E6-BA6A-407CBD079E47}" type="slidenum">
              <a:rPr spc="-50" dirty="0"/>
              <a:t>‹#›</a:t>
            </a:fld>
            <a:endParaRPr spc="-5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2000" cy="6858000"/>
          </a:xfrm>
          <a:prstGeom prst="rect">
            <a:avLst/>
          </a:prstGeom>
        </p:spPr>
      </p:pic>
      <p:sp>
        <p:nvSpPr>
          <p:cNvPr id="17" name="bg object 17"/>
          <p:cNvSpPr/>
          <p:nvPr/>
        </p:nvSpPr>
        <p:spPr>
          <a:xfrm>
            <a:off x="6772275" y="0"/>
            <a:ext cx="5419725" cy="6858000"/>
          </a:xfrm>
          <a:custGeom>
            <a:avLst/>
            <a:gdLst/>
            <a:ahLst/>
            <a:cxnLst/>
            <a:rect l="l" t="t" r="r" b="b"/>
            <a:pathLst>
              <a:path w="5419725" h="6858000">
                <a:moveTo>
                  <a:pt x="5419725" y="0"/>
                </a:moveTo>
                <a:lnTo>
                  <a:pt x="0" y="0"/>
                </a:lnTo>
                <a:lnTo>
                  <a:pt x="0" y="6858000"/>
                </a:lnTo>
                <a:lnTo>
                  <a:pt x="5419725" y="6858000"/>
                </a:lnTo>
                <a:lnTo>
                  <a:pt x="5419725" y="0"/>
                </a:lnTo>
                <a:close/>
              </a:path>
            </a:pathLst>
          </a:custGeom>
          <a:solidFill>
            <a:srgbClr val="000000">
              <a:alpha val="70195"/>
            </a:srgbClr>
          </a:solidFill>
        </p:spPr>
        <p:txBody>
          <a:bodyPr wrap="square" lIns="0" tIns="0" rIns="0" bIns="0" rtlCol="0"/>
          <a:lstStyle/>
          <a:p>
            <a:endParaRPr/>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6/15/2025</a:t>
            </a:fld>
            <a:endParaRPr lang="en-US"/>
          </a:p>
        </p:txBody>
      </p:sp>
      <p:sp>
        <p:nvSpPr>
          <p:cNvPr id="4" name="Holder 4"/>
          <p:cNvSpPr>
            <a:spLocks noGrp="1"/>
          </p:cNvSpPr>
          <p:nvPr>
            <p:ph type="sldNum" sz="quarter" idx="7"/>
          </p:nvPr>
        </p:nvSpPr>
        <p:spPr/>
        <p:txBody>
          <a:bodyPr lIns="0" tIns="0" rIns="0" bIns="0"/>
          <a:lstStyle>
            <a:lvl1pPr>
              <a:defRPr sz="950" b="0" i="0">
                <a:solidFill>
                  <a:srgbClr val="D9D9D9"/>
                </a:solidFill>
                <a:latin typeface="Franklin Gothic Medium"/>
                <a:cs typeface="Franklin Gothic Medium"/>
              </a:defRPr>
            </a:lvl1pPr>
          </a:lstStyle>
          <a:p>
            <a:pPr marL="38100">
              <a:lnSpc>
                <a:spcPct val="100000"/>
              </a:lnSpc>
              <a:spcBef>
                <a:spcPts val="40"/>
              </a:spcBef>
            </a:pPr>
            <a:fld id="{81D60167-4931-47E6-BA6A-407CBD079E47}" type="slidenum">
              <a:rPr spc="-50" dirty="0"/>
              <a:t>‹#›</a:t>
            </a:fld>
            <a:endParaRPr spc="-50"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4255134" y="13652"/>
            <a:ext cx="3681730" cy="632460"/>
          </a:xfrm>
          <a:prstGeom prst="rect">
            <a:avLst/>
          </a:prstGeom>
        </p:spPr>
        <p:txBody>
          <a:bodyPr wrap="square" lIns="0" tIns="0" rIns="0" bIns="0">
            <a:spAutoFit/>
          </a:bodyPr>
          <a:lstStyle>
            <a:lvl1pPr>
              <a:defRPr sz="3950" b="1" i="0">
                <a:solidFill>
                  <a:schemeClr val="bg1"/>
                </a:solidFill>
                <a:latin typeface="Cambria"/>
                <a:cs typeface="Cambria"/>
              </a:defRPr>
            </a:lvl1pPr>
          </a:lstStyle>
          <a:p>
            <a:endParaRPr/>
          </a:p>
        </p:txBody>
      </p:sp>
      <p:sp>
        <p:nvSpPr>
          <p:cNvPr id="3" name="Holder 3"/>
          <p:cNvSpPr>
            <a:spLocks noGrp="1"/>
          </p:cNvSpPr>
          <p:nvPr>
            <p:ph type="body" idx="1"/>
          </p:nvPr>
        </p:nvSpPr>
        <p:spPr>
          <a:xfrm>
            <a:off x="6220459" y="2589212"/>
            <a:ext cx="5242559" cy="1895475"/>
          </a:xfrm>
          <a:prstGeom prst="rect">
            <a:avLst/>
          </a:prstGeom>
        </p:spPr>
        <p:txBody>
          <a:bodyPr wrap="square" lIns="0" tIns="0" rIns="0" bIns="0">
            <a:spAutoFit/>
          </a:bodyPr>
          <a:lstStyle>
            <a:lvl1pPr>
              <a:defRPr sz="1500" b="0" i="0">
                <a:solidFill>
                  <a:srgbClr val="F1F1F1"/>
                </a:solidFill>
                <a:latin typeface="Arial MT"/>
                <a:cs typeface="Arial MT"/>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6/15/2025</a:t>
            </a:fld>
            <a:endParaRPr lang="en-US"/>
          </a:p>
        </p:txBody>
      </p:sp>
      <p:sp>
        <p:nvSpPr>
          <p:cNvPr id="6" name="Holder 6"/>
          <p:cNvSpPr>
            <a:spLocks noGrp="1"/>
          </p:cNvSpPr>
          <p:nvPr>
            <p:ph type="sldNum" sz="quarter" idx="7"/>
          </p:nvPr>
        </p:nvSpPr>
        <p:spPr>
          <a:xfrm>
            <a:off x="800734" y="6194286"/>
            <a:ext cx="161925" cy="166370"/>
          </a:xfrm>
          <a:prstGeom prst="rect">
            <a:avLst/>
          </a:prstGeom>
        </p:spPr>
        <p:txBody>
          <a:bodyPr wrap="square" lIns="0" tIns="0" rIns="0" bIns="0">
            <a:spAutoFit/>
          </a:bodyPr>
          <a:lstStyle>
            <a:lvl1pPr>
              <a:defRPr sz="950" b="0" i="0">
                <a:solidFill>
                  <a:srgbClr val="D9D9D9"/>
                </a:solidFill>
                <a:latin typeface="Franklin Gothic Medium"/>
                <a:cs typeface="Franklin Gothic Medium"/>
              </a:defRPr>
            </a:lvl1pPr>
          </a:lstStyle>
          <a:p>
            <a:pPr marL="38100">
              <a:lnSpc>
                <a:spcPct val="100000"/>
              </a:lnSpc>
              <a:spcBef>
                <a:spcPts val="40"/>
              </a:spcBef>
            </a:pPr>
            <a:fld id="{81D60167-4931-47E6-BA6A-407CBD079E47}" type="slidenum">
              <a:rPr spc="-50" dirty="0"/>
              <a:t>‹#›</a:t>
            </a:fld>
            <a:endParaRPr spc="-50"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jpg"/><Relationship Id="rId1" Type="http://schemas.openxmlformats.org/officeDocument/2006/relationships/slideLayout" Target="../slideLayouts/slideLayout2.xml"/><Relationship Id="rId5" Type="http://schemas.openxmlformats.org/officeDocument/2006/relationships/image" Target="../media/image14.jpg"/><Relationship Id="rId4" Type="http://schemas.openxmlformats.org/officeDocument/2006/relationships/image" Target="../media/image13.jpg"/></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britannica.com/money/Samsung-Electronics" TargetMode="External"/><Relationship Id="rId2" Type="http://schemas.openxmlformats.org/officeDocument/2006/relationships/image" Target="../media/image17.jpg"/><Relationship Id="rId1" Type="http://schemas.openxmlformats.org/officeDocument/2006/relationships/slideLayout" Target="../slideLayouts/slideLayout2.xml"/><Relationship Id="rId6" Type="http://schemas.openxmlformats.org/officeDocument/2006/relationships/hyperlink" Target="https://ivypanda.com/essays/samsung-company-globalisation-effects-on-growth-and-performance/" TargetMode="External"/><Relationship Id="rId5" Type="http://schemas.openxmlformats.org/officeDocument/2006/relationships/hyperlink" Target="http://www.marketing91.com/swot-analysis-" TargetMode="External"/><Relationship Id="rId4" Type="http://schemas.openxmlformats.org/officeDocument/2006/relationships/hyperlink" Target="https://thestrategystory.com/blog/samsung-pestel-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92000" cy="6858000"/>
          </a:xfrm>
          <a:prstGeom prst="rect">
            <a:avLst/>
          </a:prstGeom>
        </p:spPr>
      </p:pic>
      <p:sp>
        <p:nvSpPr>
          <p:cNvPr id="3" name="object 3"/>
          <p:cNvSpPr/>
          <p:nvPr/>
        </p:nvSpPr>
        <p:spPr>
          <a:xfrm>
            <a:off x="3581400" y="0"/>
            <a:ext cx="5029200" cy="6858000"/>
          </a:xfrm>
          <a:custGeom>
            <a:avLst/>
            <a:gdLst/>
            <a:ahLst/>
            <a:cxnLst/>
            <a:rect l="l" t="t" r="r" b="b"/>
            <a:pathLst>
              <a:path w="5029200" h="6858000">
                <a:moveTo>
                  <a:pt x="5029200" y="0"/>
                </a:moveTo>
                <a:lnTo>
                  <a:pt x="0" y="0"/>
                </a:lnTo>
                <a:lnTo>
                  <a:pt x="0" y="6858000"/>
                </a:lnTo>
                <a:lnTo>
                  <a:pt x="5029200" y="6858000"/>
                </a:lnTo>
                <a:lnTo>
                  <a:pt x="5029200" y="0"/>
                </a:lnTo>
                <a:close/>
              </a:path>
            </a:pathLst>
          </a:custGeom>
          <a:solidFill>
            <a:srgbClr val="000000">
              <a:alpha val="59999"/>
            </a:srgbClr>
          </a:solidFill>
        </p:spPr>
        <p:txBody>
          <a:bodyPr wrap="square" lIns="0" tIns="0" rIns="0" bIns="0" rtlCol="0"/>
          <a:lstStyle/>
          <a:p>
            <a:endParaRPr/>
          </a:p>
        </p:txBody>
      </p:sp>
      <p:sp>
        <p:nvSpPr>
          <p:cNvPr id="4" name="object 4"/>
          <p:cNvSpPr txBox="1">
            <a:spLocks noGrp="1"/>
          </p:cNvSpPr>
          <p:nvPr>
            <p:ph type="title"/>
          </p:nvPr>
        </p:nvSpPr>
        <p:spPr>
          <a:xfrm>
            <a:off x="3451478" y="1348422"/>
            <a:ext cx="5089525" cy="391795"/>
          </a:xfrm>
          <a:prstGeom prst="rect">
            <a:avLst/>
          </a:prstGeom>
        </p:spPr>
        <p:txBody>
          <a:bodyPr vert="horz" wrap="square" lIns="0" tIns="12700" rIns="0" bIns="0" rtlCol="0">
            <a:spAutoFit/>
          </a:bodyPr>
          <a:lstStyle/>
          <a:p>
            <a:pPr marL="12700">
              <a:lnSpc>
                <a:spcPct val="100000"/>
              </a:lnSpc>
              <a:spcBef>
                <a:spcPts val="100"/>
              </a:spcBef>
            </a:pPr>
            <a:r>
              <a:rPr sz="2400" b="0" dirty="0">
                <a:latin typeface="Arial MT"/>
                <a:cs typeface="Arial MT"/>
              </a:rPr>
              <a:t>Module</a:t>
            </a:r>
            <a:r>
              <a:rPr sz="2400" b="0" spc="-135" dirty="0">
                <a:latin typeface="Arial MT"/>
                <a:cs typeface="Arial MT"/>
              </a:rPr>
              <a:t> </a:t>
            </a:r>
            <a:r>
              <a:rPr sz="2400" b="0" dirty="0">
                <a:latin typeface="Arial MT"/>
                <a:cs typeface="Arial MT"/>
              </a:rPr>
              <a:t>Title:</a:t>
            </a:r>
            <a:r>
              <a:rPr sz="2400" b="0" spc="-140" dirty="0">
                <a:latin typeface="Arial MT"/>
                <a:cs typeface="Arial MT"/>
              </a:rPr>
              <a:t> </a:t>
            </a:r>
            <a:r>
              <a:rPr sz="2400" b="0" dirty="0">
                <a:latin typeface="Arial MT"/>
                <a:cs typeface="Arial MT"/>
              </a:rPr>
              <a:t>Introduction</a:t>
            </a:r>
            <a:r>
              <a:rPr sz="2400" b="0" spc="-75" dirty="0">
                <a:latin typeface="Arial MT"/>
                <a:cs typeface="Arial MT"/>
              </a:rPr>
              <a:t> </a:t>
            </a:r>
            <a:r>
              <a:rPr sz="2400" b="0" dirty="0">
                <a:latin typeface="Arial MT"/>
                <a:cs typeface="Arial MT"/>
              </a:rPr>
              <a:t>to</a:t>
            </a:r>
            <a:r>
              <a:rPr sz="2400" b="0" spc="-80" dirty="0">
                <a:latin typeface="Arial MT"/>
                <a:cs typeface="Arial MT"/>
              </a:rPr>
              <a:t> </a:t>
            </a:r>
            <a:r>
              <a:rPr sz="2400" b="0" spc="-10" dirty="0">
                <a:latin typeface="Arial MT"/>
                <a:cs typeface="Arial MT"/>
              </a:rPr>
              <a:t>Business</a:t>
            </a:r>
            <a:endParaRPr sz="2400">
              <a:latin typeface="Arial MT"/>
              <a:cs typeface="Arial MT"/>
            </a:endParaRPr>
          </a:p>
        </p:txBody>
      </p:sp>
      <p:sp>
        <p:nvSpPr>
          <p:cNvPr id="5" name="object 5"/>
          <p:cNvSpPr txBox="1"/>
          <p:nvPr/>
        </p:nvSpPr>
        <p:spPr>
          <a:xfrm>
            <a:off x="3905503" y="1719833"/>
            <a:ext cx="4705985" cy="2386330"/>
          </a:xfrm>
          <a:prstGeom prst="rect">
            <a:avLst/>
          </a:prstGeom>
        </p:spPr>
        <p:txBody>
          <a:bodyPr vert="horz" wrap="square" lIns="0" tIns="13335" rIns="0" bIns="0" rtlCol="0">
            <a:spAutoFit/>
          </a:bodyPr>
          <a:lstStyle/>
          <a:p>
            <a:pPr marL="948055">
              <a:lnSpc>
                <a:spcPts val="2865"/>
              </a:lnSpc>
              <a:spcBef>
                <a:spcPts val="105"/>
              </a:spcBef>
            </a:pPr>
            <a:r>
              <a:rPr sz="2400" dirty="0">
                <a:solidFill>
                  <a:srgbClr val="FFFFFF"/>
                </a:solidFill>
                <a:latin typeface="Arial MT"/>
                <a:cs typeface="Arial MT"/>
              </a:rPr>
              <a:t>Code:</a:t>
            </a:r>
            <a:r>
              <a:rPr sz="2400" spc="-60" dirty="0">
                <a:solidFill>
                  <a:srgbClr val="FFFFFF"/>
                </a:solidFill>
                <a:latin typeface="Arial MT"/>
                <a:cs typeface="Arial MT"/>
              </a:rPr>
              <a:t> </a:t>
            </a:r>
            <a:r>
              <a:rPr sz="2400" spc="-10" dirty="0">
                <a:solidFill>
                  <a:srgbClr val="FFFFFF"/>
                </a:solidFill>
                <a:latin typeface="Arial MT"/>
                <a:cs typeface="Arial MT"/>
              </a:rPr>
              <a:t>LCBB4014</a:t>
            </a:r>
            <a:endParaRPr sz="2400" dirty="0">
              <a:latin typeface="Arial MT"/>
              <a:cs typeface="Arial MT"/>
            </a:endParaRPr>
          </a:p>
          <a:p>
            <a:pPr marL="12700">
              <a:lnSpc>
                <a:spcPts val="2865"/>
              </a:lnSpc>
            </a:pPr>
            <a:r>
              <a:rPr sz="2400" dirty="0">
                <a:solidFill>
                  <a:srgbClr val="FFFFFF"/>
                </a:solidFill>
                <a:latin typeface="Arial MT"/>
                <a:cs typeface="Arial MT"/>
              </a:rPr>
              <a:t>Lecturer’s</a:t>
            </a:r>
            <a:r>
              <a:rPr sz="2400" spc="-20" dirty="0">
                <a:solidFill>
                  <a:srgbClr val="FFFFFF"/>
                </a:solidFill>
                <a:latin typeface="Arial MT"/>
                <a:cs typeface="Arial MT"/>
              </a:rPr>
              <a:t> </a:t>
            </a:r>
            <a:r>
              <a:rPr sz="2400" dirty="0">
                <a:solidFill>
                  <a:srgbClr val="FFFFFF"/>
                </a:solidFill>
                <a:latin typeface="Arial MT"/>
                <a:cs typeface="Arial MT"/>
              </a:rPr>
              <a:t>Name:</a:t>
            </a:r>
            <a:r>
              <a:rPr sz="2400" spc="-85" dirty="0">
                <a:solidFill>
                  <a:srgbClr val="FFFFFF"/>
                </a:solidFill>
                <a:latin typeface="Arial MT"/>
                <a:cs typeface="Arial MT"/>
              </a:rPr>
              <a:t> </a:t>
            </a:r>
            <a:r>
              <a:rPr sz="2400" dirty="0">
                <a:solidFill>
                  <a:srgbClr val="FFFFFF"/>
                </a:solidFill>
                <a:latin typeface="Arial MT"/>
                <a:cs typeface="Arial MT"/>
              </a:rPr>
              <a:t>Muno</a:t>
            </a:r>
            <a:r>
              <a:rPr sz="2400" spc="-80" dirty="0">
                <a:solidFill>
                  <a:srgbClr val="FFFFFF"/>
                </a:solidFill>
                <a:latin typeface="Arial MT"/>
                <a:cs typeface="Arial MT"/>
              </a:rPr>
              <a:t> </a:t>
            </a:r>
            <a:r>
              <a:rPr sz="2400" spc="-10" dirty="0">
                <a:solidFill>
                  <a:srgbClr val="FFFFFF"/>
                </a:solidFill>
                <a:latin typeface="Arial MT"/>
                <a:cs typeface="Arial MT"/>
              </a:rPr>
              <a:t>Zuwiari</a:t>
            </a:r>
            <a:endParaRPr sz="2400" dirty="0">
              <a:latin typeface="Arial MT"/>
              <a:cs typeface="Arial MT"/>
            </a:endParaRPr>
          </a:p>
          <a:p>
            <a:pPr marL="852805" marR="5080">
              <a:lnSpc>
                <a:spcPct val="100000"/>
              </a:lnSpc>
              <a:spcBef>
                <a:spcPts val="825"/>
              </a:spcBef>
            </a:pPr>
            <a:r>
              <a:rPr sz="2000" dirty="0">
                <a:solidFill>
                  <a:srgbClr val="FFFFFF"/>
                </a:solidFill>
                <a:latin typeface="Arial MT"/>
                <a:cs typeface="Arial MT"/>
              </a:rPr>
              <a:t>Muhammad</a:t>
            </a:r>
            <a:r>
              <a:rPr sz="2000" spc="-90" dirty="0">
                <a:solidFill>
                  <a:srgbClr val="FFFFFF"/>
                </a:solidFill>
                <a:latin typeface="Arial MT"/>
                <a:cs typeface="Arial MT"/>
              </a:rPr>
              <a:t> </a:t>
            </a:r>
            <a:r>
              <a:rPr sz="2000" spc="-25" dirty="0">
                <a:solidFill>
                  <a:srgbClr val="FFFFFF"/>
                </a:solidFill>
                <a:latin typeface="Arial MT"/>
                <a:cs typeface="Arial MT"/>
              </a:rPr>
              <a:t>Touseef:</a:t>
            </a:r>
            <a:r>
              <a:rPr sz="2000" spc="-60" dirty="0">
                <a:solidFill>
                  <a:srgbClr val="FFFFFF"/>
                </a:solidFill>
                <a:latin typeface="Arial MT"/>
                <a:cs typeface="Arial MT"/>
              </a:rPr>
              <a:t> </a:t>
            </a:r>
            <a:r>
              <a:rPr sz="2000" spc="-10" dirty="0">
                <a:solidFill>
                  <a:srgbClr val="FFFFFF"/>
                </a:solidFill>
                <a:latin typeface="Arial MT"/>
                <a:cs typeface="Arial MT"/>
              </a:rPr>
              <a:t>2319373 </a:t>
            </a:r>
            <a:r>
              <a:rPr sz="2000" dirty="0">
                <a:solidFill>
                  <a:srgbClr val="FFFFFF"/>
                </a:solidFill>
                <a:latin typeface="Arial MT"/>
                <a:cs typeface="Arial MT"/>
              </a:rPr>
              <a:t>Miruna</a:t>
            </a:r>
            <a:r>
              <a:rPr sz="2000" spc="-75" dirty="0">
                <a:solidFill>
                  <a:srgbClr val="FFFFFF"/>
                </a:solidFill>
                <a:latin typeface="Arial MT"/>
                <a:cs typeface="Arial MT"/>
              </a:rPr>
              <a:t> </a:t>
            </a:r>
            <a:r>
              <a:rPr sz="2000" dirty="0">
                <a:solidFill>
                  <a:srgbClr val="FFFFFF"/>
                </a:solidFill>
                <a:latin typeface="Arial MT"/>
                <a:cs typeface="Arial MT"/>
              </a:rPr>
              <a:t>Roberta</a:t>
            </a:r>
            <a:r>
              <a:rPr sz="2000" spc="-65" dirty="0">
                <a:solidFill>
                  <a:srgbClr val="FFFFFF"/>
                </a:solidFill>
                <a:latin typeface="Arial MT"/>
                <a:cs typeface="Arial MT"/>
              </a:rPr>
              <a:t> </a:t>
            </a:r>
            <a:r>
              <a:rPr sz="2000" dirty="0">
                <a:solidFill>
                  <a:srgbClr val="FFFFFF"/>
                </a:solidFill>
                <a:latin typeface="Arial MT"/>
                <a:cs typeface="Arial MT"/>
              </a:rPr>
              <a:t>Dumi</a:t>
            </a:r>
            <a:r>
              <a:rPr lang="en-GB" sz="2000">
                <a:solidFill>
                  <a:srgbClr val="FFFFFF"/>
                </a:solidFill>
                <a:latin typeface="Arial MT"/>
                <a:cs typeface="Arial MT"/>
              </a:rPr>
              <a:t>tr</a:t>
            </a:r>
            <a:r>
              <a:rPr sz="2000">
                <a:solidFill>
                  <a:srgbClr val="FFFFFF"/>
                </a:solidFill>
                <a:latin typeface="Arial MT"/>
                <a:cs typeface="Arial MT"/>
              </a:rPr>
              <a:t>u</a:t>
            </a:r>
            <a:r>
              <a:rPr sz="2000" dirty="0">
                <a:solidFill>
                  <a:srgbClr val="FFFFFF"/>
                </a:solidFill>
                <a:latin typeface="Arial MT"/>
                <a:cs typeface="Arial MT"/>
              </a:rPr>
              <a:t>:</a:t>
            </a:r>
            <a:r>
              <a:rPr sz="2000" spc="-35" dirty="0">
                <a:solidFill>
                  <a:srgbClr val="FFFFFF"/>
                </a:solidFill>
                <a:latin typeface="Arial MT"/>
                <a:cs typeface="Arial MT"/>
              </a:rPr>
              <a:t> </a:t>
            </a:r>
            <a:r>
              <a:rPr sz="2000" spc="-10" dirty="0">
                <a:solidFill>
                  <a:srgbClr val="FFFFFF"/>
                </a:solidFill>
                <a:latin typeface="Arial MT"/>
                <a:cs typeface="Arial MT"/>
              </a:rPr>
              <a:t>2437534 Afsheen</a:t>
            </a:r>
            <a:r>
              <a:rPr sz="2000" spc="-125" dirty="0">
                <a:solidFill>
                  <a:srgbClr val="FFFFFF"/>
                </a:solidFill>
                <a:latin typeface="Arial MT"/>
                <a:cs typeface="Arial MT"/>
              </a:rPr>
              <a:t> </a:t>
            </a:r>
            <a:r>
              <a:rPr sz="2000" dirty="0">
                <a:solidFill>
                  <a:srgbClr val="FFFFFF"/>
                </a:solidFill>
                <a:latin typeface="Arial MT"/>
                <a:cs typeface="Arial MT"/>
              </a:rPr>
              <a:t>Asghar:</a:t>
            </a:r>
            <a:r>
              <a:rPr sz="2000" spc="-15" dirty="0">
                <a:solidFill>
                  <a:srgbClr val="FFFFFF"/>
                </a:solidFill>
                <a:latin typeface="Arial MT"/>
                <a:cs typeface="Arial MT"/>
              </a:rPr>
              <a:t> </a:t>
            </a:r>
            <a:r>
              <a:rPr sz="2000" spc="-10" dirty="0">
                <a:solidFill>
                  <a:srgbClr val="FFFFFF"/>
                </a:solidFill>
                <a:latin typeface="Arial MT"/>
                <a:cs typeface="Arial MT"/>
              </a:rPr>
              <a:t>2315938</a:t>
            </a:r>
            <a:endParaRPr sz="2000" dirty="0">
              <a:latin typeface="Arial MT"/>
              <a:cs typeface="Arial MT"/>
            </a:endParaRPr>
          </a:p>
          <a:p>
            <a:pPr marL="852805">
              <a:lnSpc>
                <a:spcPct val="100000"/>
              </a:lnSpc>
              <a:spcBef>
                <a:spcPts val="10"/>
              </a:spcBef>
            </a:pPr>
            <a:r>
              <a:rPr sz="2000" dirty="0">
                <a:solidFill>
                  <a:srgbClr val="FFFFFF"/>
                </a:solidFill>
                <a:latin typeface="Arial MT"/>
                <a:cs typeface="Arial MT"/>
              </a:rPr>
              <a:t>Adrian</a:t>
            </a:r>
            <a:r>
              <a:rPr sz="2000" spc="-40" dirty="0">
                <a:solidFill>
                  <a:srgbClr val="FFFFFF"/>
                </a:solidFill>
                <a:latin typeface="Arial MT"/>
                <a:cs typeface="Arial MT"/>
              </a:rPr>
              <a:t> </a:t>
            </a:r>
            <a:r>
              <a:rPr sz="2000" dirty="0">
                <a:solidFill>
                  <a:srgbClr val="FFFFFF"/>
                </a:solidFill>
                <a:latin typeface="Arial MT"/>
                <a:cs typeface="Arial MT"/>
              </a:rPr>
              <a:t>Merisan:</a:t>
            </a:r>
            <a:r>
              <a:rPr sz="2000" spc="-75" dirty="0">
                <a:solidFill>
                  <a:srgbClr val="FFFFFF"/>
                </a:solidFill>
                <a:latin typeface="Arial MT"/>
                <a:cs typeface="Arial MT"/>
              </a:rPr>
              <a:t> </a:t>
            </a:r>
            <a:r>
              <a:rPr sz="2000" spc="-10" dirty="0">
                <a:solidFill>
                  <a:srgbClr val="FFFFFF"/>
                </a:solidFill>
                <a:latin typeface="Arial MT"/>
                <a:cs typeface="Arial MT"/>
              </a:rPr>
              <a:t>2226309</a:t>
            </a:r>
            <a:endParaRPr sz="2000" dirty="0">
              <a:latin typeface="Arial MT"/>
              <a:cs typeface="Arial MT"/>
            </a:endParaRPr>
          </a:p>
          <a:p>
            <a:pPr marL="852805">
              <a:lnSpc>
                <a:spcPct val="100000"/>
              </a:lnSpc>
              <a:spcBef>
                <a:spcPts val="5"/>
              </a:spcBef>
            </a:pPr>
            <a:r>
              <a:rPr sz="2000" dirty="0">
                <a:solidFill>
                  <a:srgbClr val="FFFFFF"/>
                </a:solidFill>
                <a:latin typeface="Arial MT"/>
                <a:cs typeface="Arial MT"/>
              </a:rPr>
              <a:t>Mehnaz</a:t>
            </a:r>
            <a:r>
              <a:rPr sz="2000" spc="-65" dirty="0">
                <a:solidFill>
                  <a:srgbClr val="FFFFFF"/>
                </a:solidFill>
                <a:latin typeface="Arial MT"/>
                <a:cs typeface="Arial MT"/>
              </a:rPr>
              <a:t> </a:t>
            </a:r>
            <a:r>
              <a:rPr sz="2000" dirty="0">
                <a:solidFill>
                  <a:srgbClr val="FFFFFF"/>
                </a:solidFill>
                <a:latin typeface="Arial MT"/>
                <a:cs typeface="Arial MT"/>
              </a:rPr>
              <a:t>Salim:</a:t>
            </a:r>
            <a:r>
              <a:rPr sz="2000" spc="15" dirty="0">
                <a:solidFill>
                  <a:srgbClr val="FFFFFF"/>
                </a:solidFill>
                <a:latin typeface="Arial MT"/>
                <a:cs typeface="Arial MT"/>
              </a:rPr>
              <a:t> </a:t>
            </a:r>
            <a:r>
              <a:rPr sz="2000" spc="-10" dirty="0">
                <a:solidFill>
                  <a:srgbClr val="FFFFFF"/>
                </a:solidFill>
                <a:latin typeface="Arial MT"/>
                <a:cs typeface="Arial MT"/>
              </a:rPr>
              <a:t>2319371</a:t>
            </a:r>
            <a:endParaRPr sz="2000" dirty="0">
              <a:latin typeface="Arial MT"/>
              <a:cs typeface="Arial M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7605394" y="3338512"/>
            <a:ext cx="4159250" cy="300355"/>
          </a:xfrm>
          <a:prstGeom prst="rect">
            <a:avLst/>
          </a:prstGeom>
        </p:spPr>
        <p:txBody>
          <a:bodyPr vert="horz" wrap="square" lIns="0" tIns="12700" rIns="0" bIns="0" rtlCol="0">
            <a:spAutoFit/>
          </a:bodyPr>
          <a:lstStyle/>
          <a:p>
            <a:pPr marL="12700">
              <a:lnSpc>
                <a:spcPct val="100000"/>
              </a:lnSpc>
              <a:spcBef>
                <a:spcPts val="100"/>
              </a:spcBef>
            </a:pPr>
            <a:r>
              <a:rPr sz="1800" spc="-20" dirty="0">
                <a:solidFill>
                  <a:srgbClr val="FFFFFF"/>
                </a:solidFill>
                <a:latin typeface="Franklin Gothic Medium"/>
                <a:cs typeface="Franklin Gothic Medium"/>
              </a:rPr>
              <a:t>INSPIRE </a:t>
            </a:r>
            <a:r>
              <a:rPr sz="1800" dirty="0">
                <a:solidFill>
                  <a:srgbClr val="FFFFFF"/>
                </a:solidFill>
                <a:latin typeface="Franklin Gothic Medium"/>
                <a:cs typeface="Franklin Gothic Medium"/>
              </a:rPr>
              <a:t>THE</a:t>
            </a:r>
            <a:r>
              <a:rPr sz="1800" spc="-20" dirty="0">
                <a:solidFill>
                  <a:srgbClr val="FFFFFF"/>
                </a:solidFill>
                <a:latin typeface="Franklin Gothic Medium"/>
                <a:cs typeface="Franklin Gothic Medium"/>
              </a:rPr>
              <a:t> </a:t>
            </a:r>
            <a:r>
              <a:rPr sz="1800" spc="-30" dirty="0">
                <a:solidFill>
                  <a:srgbClr val="FFFFFF"/>
                </a:solidFill>
                <a:latin typeface="Franklin Gothic Medium"/>
                <a:cs typeface="Franklin Gothic Medium"/>
              </a:rPr>
              <a:t>WORLD,</a:t>
            </a:r>
            <a:r>
              <a:rPr sz="1800" spc="-5" dirty="0">
                <a:solidFill>
                  <a:srgbClr val="FFFFFF"/>
                </a:solidFill>
                <a:latin typeface="Franklin Gothic Medium"/>
                <a:cs typeface="Franklin Gothic Medium"/>
              </a:rPr>
              <a:t> </a:t>
            </a:r>
            <a:r>
              <a:rPr sz="1800" spc="-60" dirty="0">
                <a:solidFill>
                  <a:srgbClr val="FFFFFF"/>
                </a:solidFill>
                <a:latin typeface="Franklin Gothic Medium"/>
                <a:cs typeface="Franklin Gothic Medium"/>
              </a:rPr>
              <a:t>CREATE</a:t>
            </a:r>
            <a:r>
              <a:rPr sz="1800" spc="-20" dirty="0">
                <a:solidFill>
                  <a:srgbClr val="FFFFFF"/>
                </a:solidFill>
                <a:latin typeface="Franklin Gothic Medium"/>
                <a:cs typeface="Franklin Gothic Medium"/>
              </a:rPr>
              <a:t> </a:t>
            </a:r>
            <a:r>
              <a:rPr sz="1800" dirty="0">
                <a:solidFill>
                  <a:srgbClr val="FFFFFF"/>
                </a:solidFill>
                <a:latin typeface="Franklin Gothic Medium"/>
                <a:cs typeface="Franklin Gothic Medium"/>
              </a:rPr>
              <a:t>THE</a:t>
            </a:r>
            <a:r>
              <a:rPr sz="1800" spc="-20" dirty="0">
                <a:solidFill>
                  <a:srgbClr val="FFFFFF"/>
                </a:solidFill>
                <a:latin typeface="Franklin Gothic Medium"/>
                <a:cs typeface="Franklin Gothic Medium"/>
              </a:rPr>
              <a:t> </a:t>
            </a:r>
            <a:r>
              <a:rPr sz="1800" spc="-10" dirty="0">
                <a:solidFill>
                  <a:srgbClr val="FFFFFF"/>
                </a:solidFill>
                <a:latin typeface="Franklin Gothic Medium"/>
                <a:cs typeface="Franklin Gothic Medium"/>
              </a:rPr>
              <a:t>FUTURE</a:t>
            </a:r>
            <a:endParaRPr sz="1800">
              <a:latin typeface="Franklin Gothic Medium"/>
              <a:cs typeface="Franklin Gothic Medium"/>
            </a:endParaRPr>
          </a:p>
        </p:txBody>
      </p:sp>
      <p:pic>
        <p:nvPicPr>
          <p:cNvPr id="3" name="object 3"/>
          <p:cNvPicPr/>
          <p:nvPr/>
        </p:nvPicPr>
        <p:blipFill>
          <a:blip r:embed="rId2" cstate="print"/>
          <a:stretch>
            <a:fillRect/>
          </a:stretch>
        </p:blipFill>
        <p:spPr>
          <a:xfrm>
            <a:off x="6781800" y="0"/>
            <a:ext cx="5410200" cy="3381375"/>
          </a:xfrm>
          <a:prstGeom prst="rect">
            <a:avLst/>
          </a:prstGeom>
        </p:spPr>
      </p:pic>
      <p:sp>
        <p:nvSpPr>
          <p:cNvPr id="4" name="object 4"/>
          <p:cNvSpPr txBox="1"/>
          <p:nvPr/>
        </p:nvSpPr>
        <p:spPr>
          <a:xfrm>
            <a:off x="879475" y="2224341"/>
            <a:ext cx="5321935" cy="3638175"/>
          </a:xfrm>
          <a:prstGeom prst="rect">
            <a:avLst/>
          </a:prstGeom>
        </p:spPr>
        <p:txBody>
          <a:bodyPr vert="horz" wrap="square" lIns="0" tIns="11430" rIns="0" bIns="0" rtlCol="0">
            <a:spAutoFit/>
          </a:bodyPr>
          <a:lstStyle/>
          <a:p>
            <a:pPr marL="12700" marR="5080" algn="just">
              <a:spcBef>
                <a:spcPts val="90"/>
              </a:spcBef>
            </a:pPr>
            <a:r>
              <a:rPr lang="en-GB" dirty="0">
                <a:solidFill>
                  <a:srgbClr val="FFFFFF"/>
                </a:solidFill>
                <a:latin typeface="Arial MT"/>
                <a:cs typeface="Arial MT"/>
              </a:rPr>
              <a:t>Samsung is a South Korean multinational conglomerate, known for its diverse business interests including electronics, construction, shipbuilding and finance. It is one of the largest companies in the world, with hundreds of thousands of employees and operations in over 80 countries. </a:t>
            </a:r>
          </a:p>
          <a:p>
            <a:pPr marL="12700" marR="5080" algn="just">
              <a:spcBef>
                <a:spcPts val="90"/>
              </a:spcBef>
            </a:pPr>
            <a:r>
              <a:rPr lang="en-GB" sz="1800" dirty="0">
                <a:solidFill>
                  <a:srgbClr val="FFFFFF"/>
                </a:solidFill>
                <a:latin typeface="Arial MT"/>
                <a:cs typeface="Arial MT"/>
              </a:rPr>
              <a:t>The company operates under a divisional structure, where each major business area functions independently but is coordinated by central leadership under the Samsung Group.</a:t>
            </a:r>
          </a:p>
          <a:p>
            <a:pPr marL="12700" marR="5080" algn="just">
              <a:spcBef>
                <a:spcPts val="90"/>
              </a:spcBef>
            </a:pPr>
            <a:r>
              <a:rPr lang="en-GB" dirty="0">
                <a:solidFill>
                  <a:srgbClr val="FFFFFF"/>
                </a:solidFill>
                <a:latin typeface="Arial MT"/>
                <a:cs typeface="Arial MT"/>
              </a:rPr>
              <a:t>Despite its global reach, Samsung remains family-influenced, with strong ties to its founding Lee family. </a:t>
            </a:r>
            <a:endParaRPr sz="1800" dirty="0">
              <a:latin typeface="Arial MT"/>
              <a:cs typeface="Arial M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94564" rIns="0" bIns="0" rtlCol="0">
            <a:spAutoFit/>
          </a:bodyPr>
          <a:lstStyle/>
          <a:p>
            <a:pPr marL="257175">
              <a:lnSpc>
                <a:spcPct val="100000"/>
              </a:lnSpc>
              <a:spcBef>
                <a:spcPts val="125"/>
              </a:spcBef>
            </a:pPr>
            <a:r>
              <a:rPr sz="1700" spc="120" dirty="0"/>
              <a:t>SWOT</a:t>
            </a:r>
            <a:r>
              <a:rPr sz="1700" spc="95" dirty="0"/>
              <a:t> </a:t>
            </a:r>
            <a:r>
              <a:rPr sz="1700" spc="110" dirty="0"/>
              <a:t>ANALYSIS</a:t>
            </a:r>
            <a:r>
              <a:rPr sz="1700" spc="135" dirty="0"/>
              <a:t> </a:t>
            </a:r>
            <a:r>
              <a:rPr sz="1700" spc="85" dirty="0"/>
              <a:t>-</a:t>
            </a:r>
            <a:r>
              <a:rPr sz="1700" spc="114" dirty="0"/>
              <a:t> </a:t>
            </a:r>
            <a:r>
              <a:rPr sz="1700" spc="165" dirty="0"/>
              <a:t>SAMSUNG</a:t>
            </a:r>
            <a:endParaRPr sz="1700"/>
          </a:p>
        </p:txBody>
      </p:sp>
      <p:grpSp>
        <p:nvGrpSpPr>
          <p:cNvPr id="3" name="object 3"/>
          <p:cNvGrpSpPr/>
          <p:nvPr/>
        </p:nvGrpSpPr>
        <p:grpSpPr>
          <a:xfrm>
            <a:off x="4751451" y="3198876"/>
            <a:ext cx="2727325" cy="1193800"/>
            <a:chOff x="4751451" y="3198876"/>
            <a:chExt cx="2727325" cy="1193800"/>
          </a:xfrm>
        </p:grpSpPr>
        <p:sp>
          <p:nvSpPr>
            <p:cNvPr id="4" name="object 4"/>
            <p:cNvSpPr/>
            <p:nvPr/>
          </p:nvSpPr>
          <p:spPr>
            <a:xfrm>
              <a:off x="4757801" y="3205226"/>
              <a:ext cx="2714625" cy="1181100"/>
            </a:xfrm>
            <a:custGeom>
              <a:avLst/>
              <a:gdLst/>
              <a:ahLst/>
              <a:cxnLst/>
              <a:rect l="l" t="t" r="r" b="b"/>
              <a:pathLst>
                <a:path w="2714625" h="1181100">
                  <a:moveTo>
                    <a:pt x="2517775" y="0"/>
                  </a:moveTo>
                  <a:lnTo>
                    <a:pt x="196850" y="0"/>
                  </a:lnTo>
                  <a:lnTo>
                    <a:pt x="151675" y="5192"/>
                  </a:lnTo>
                  <a:lnTo>
                    <a:pt x="110227" y="19986"/>
                  </a:lnTo>
                  <a:lnTo>
                    <a:pt x="73679" y="43207"/>
                  </a:lnTo>
                  <a:lnTo>
                    <a:pt x="43207" y="73679"/>
                  </a:lnTo>
                  <a:lnTo>
                    <a:pt x="19986" y="110227"/>
                  </a:lnTo>
                  <a:lnTo>
                    <a:pt x="5192" y="151675"/>
                  </a:lnTo>
                  <a:lnTo>
                    <a:pt x="0" y="196850"/>
                  </a:lnTo>
                  <a:lnTo>
                    <a:pt x="0" y="984250"/>
                  </a:lnTo>
                  <a:lnTo>
                    <a:pt x="5192" y="1029384"/>
                  </a:lnTo>
                  <a:lnTo>
                    <a:pt x="19986" y="1070817"/>
                  </a:lnTo>
                  <a:lnTo>
                    <a:pt x="43207" y="1107367"/>
                  </a:lnTo>
                  <a:lnTo>
                    <a:pt x="73679" y="1137852"/>
                  </a:lnTo>
                  <a:lnTo>
                    <a:pt x="110227" y="1161091"/>
                  </a:lnTo>
                  <a:lnTo>
                    <a:pt x="151675" y="1175900"/>
                  </a:lnTo>
                  <a:lnTo>
                    <a:pt x="196850" y="1181100"/>
                  </a:lnTo>
                  <a:lnTo>
                    <a:pt x="2517775" y="1181100"/>
                  </a:lnTo>
                  <a:lnTo>
                    <a:pt x="2562909" y="1175900"/>
                  </a:lnTo>
                  <a:lnTo>
                    <a:pt x="2604342" y="1161091"/>
                  </a:lnTo>
                  <a:lnTo>
                    <a:pt x="2640892" y="1137852"/>
                  </a:lnTo>
                  <a:lnTo>
                    <a:pt x="2671377" y="1107367"/>
                  </a:lnTo>
                  <a:lnTo>
                    <a:pt x="2694616" y="1070817"/>
                  </a:lnTo>
                  <a:lnTo>
                    <a:pt x="2709425" y="1029384"/>
                  </a:lnTo>
                  <a:lnTo>
                    <a:pt x="2714625" y="984250"/>
                  </a:lnTo>
                  <a:lnTo>
                    <a:pt x="2714625" y="196850"/>
                  </a:lnTo>
                  <a:lnTo>
                    <a:pt x="2709425" y="151675"/>
                  </a:lnTo>
                  <a:lnTo>
                    <a:pt x="2694616" y="110227"/>
                  </a:lnTo>
                  <a:lnTo>
                    <a:pt x="2671377" y="73679"/>
                  </a:lnTo>
                  <a:lnTo>
                    <a:pt x="2640892" y="43207"/>
                  </a:lnTo>
                  <a:lnTo>
                    <a:pt x="2604342" y="19986"/>
                  </a:lnTo>
                  <a:lnTo>
                    <a:pt x="2562909" y="5192"/>
                  </a:lnTo>
                  <a:lnTo>
                    <a:pt x="2517775" y="0"/>
                  </a:lnTo>
                  <a:close/>
                </a:path>
              </a:pathLst>
            </a:custGeom>
            <a:solidFill>
              <a:srgbClr val="0E2245"/>
            </a:solidFill>
          </p:spPr>
          <p:txBody>
            <a:bodyPr wrap="square" lIns="0" tIns="0" rIns="0" bIns="0" rtlCol="0"/>
            <a:lstStyle/>
            <a:p>
              <a:endParaRPr/>
            </a:p>
          </p:txBody>
        </p:sp>
        <p:sp>
          <p:nvSpPr>
            <p:cNvPr id="5" name="object 5"/>
            <p:cNvSpPr/>
            <p:nvPr/>
          </p:nvSpPr>
          <p:spPr>
            <a:xfrm>
              <a:off x="4757801" y="3205226"/>
              <a:ext cx="2714625" cy="1181100"/>
            </a:xfrm>
            <a:custGeom>
              <a:avLst/>
              <a:gdLst/>
              <a:ahLst/>
              <a:cxnLst/>
              <a:rect l="l" t="t" r="r" b="b"/>
              <a:pathLst>
                <a:path w="2714625" h="1181100">
                  <a:moveTo>
                    <a:pt x="196850" y="0"/>
                  </a:moveTo>
                  <a:lnTo>
                    <a:pt x="151675" y="5192"/>
                  </a:lnTo>
                  <a:lnTo>
                    <a:pt x="110227" y="19986"/>
                  </a:lnTo>
                  <a:lnTo>
                    <a:pt x="73679" y="43207"/>
                  </a:lnTo>
                  <a:lnTo>
                    <a:pt x="43207" y="73679"/>
                  </a:lnTo>
                  <a:lnTo>
                    <a:pt x="19986" y="110227"/>
                  </a:lnTo>
                  <a:lnTo>
                    <a:pt x="5192" y="151675"/>
                  </a:lnTo>
                  <a:lnTo>
                    <a:pt x="0" y="196850"/>
                  </a:lnTo>
                  <a:lnTo>
                    <a:pt x="0" y="984250"/>
                  </a:lnTo>
                  <a:lnTo>
                    <a:pt x="5192" y="1029384"/>
                  </a:lnTo>
                  <a:lnTo>
                    <a:pt x="19986" y="1070817"/>
                  </a:lnTo>
                  <a:lnTo>
                    <a:pt x="43207" y="1107367"/>
                  </a:lnTo>
                  <a:lnTo>
                    <a:pt x="73679" y="1137852"/>
                  </a:lnTo>
                  <a:lnTo>
                    <a:pt x="110227" y="1161091"/>
                  </a:lnTo>
                  <a:lnTo>
                    <a:pt x="151675" y="1175900"/>
                  </a:lnTo>
                  <a:lnTo>
                    <a:pt x="196850" y="1181100"/>
                  </a:lnTo>
                  <a:lnTo>
                    <a:pt x="2517775" y="1181100"/>
                  </a:lnTo>
                  <a:lnTo>
                    <a:pt x="2562909" y="1175900"/>
                  </a:lnTo>
                  <a:lnTo>
                    <a:pt x="2604342" y="1161091"/>
                  </a:lnTo>
                  <a:lnTo>
                    <a:pt x="2640892" y="1137852"/>
                  </a:lnTo>
                  <a:lnTo>
                    <a:pt x="2671377" y="1107367"/>
                  </a:lnTo>
                  <a:lnTo>
                    <a:pt x="2694616" y="1070817"/>
                  </a:lnTo>
                  <a:lnTo>
                    <a:pt x="2709425" y="1029384"/>
                  </a:lnTo>
                  <a:lnTo>
                    <a:pt x="2714625" y="984250"/>
                  </a:lnTo>
                  <a:lnTo>
                    <a:pt x="2714625" y="196850"/>
                  </a:lnTo>
                  <a:lnTo>
                    <a:pt x="2709425" y="151675"/>
                  </a:lnTo>
                  <a:lnTo>
                    <a:pt x="2694616" y="110227"/>
                  </a:lnTo>
                  <a:lnTo>
                    <a:pt x="2671377" y="73679"/>
                  </a:lnTo>
                  <a:lnTo>
                    <a:pt x="2640892" y="43207"/>
                  </a:lnTo>
                  <a:lnTo>
                    <a:pt x="2604342" y="19986"/>
                  </a:lnTo>
                  <a:lnTo>
                    <a:pt x="2562909" y="5192"/>
                  </a:lnTo>
                  <a:lnTo>
                    <a:pt x="2517775" y="0"/>
                  </a:lnTo>
                  <a:lnTo>
                    <a:pt x="196850" y="0"/>
                  </a:lnTo>
                  <a:close/>
                </a:path>
              </a:pathLst>
            </a:custGeom>
            <a:ln w="12701">
              <a:solidFill>
                <a:srgbClr val="FFAA27"/>
              </a:solidFill>
            </a:ln>
          </p:spPr>
          <p:txBody>
            <a:bodyPr wrap="square" lIns="0" tIns="0" rIns="0" bIns="0" rtlCol="0"/>
            <a:lstStyle/>
            <a:p>
              <a:endParaRPr/>
            </a:p>
          </p:txBody>
        </p:sp>
      </p:grpSp>
      <p:sp>
        <p:nvSpPr>
          <p:cNvPr id="6" name="object 6"/>
          <p:cNvSpPr txBox="1"/>
          <p:nvPr/>
        </p:nvSpPr>
        <p:spPr>
          <a:xfrm>
            <a:off x="5321300" y="3455035"/>
            <a:ext cx="1604010" cy="632460"/>
          </a:xfrm>
          <a:prstGeom prst="rect">
            <a:avLst/>
          </a:prstGeom>
        </p:spPr>
        <p:txBody>
          <a:bodyPr vert="horz" wrap="square" lIns="0" tIns="16510" rIns="0" bIns="0" rtlCol="0">
            <a:spAutoFit/>
          </a:bodyPr>
          <a:lstStyle/>
          <a:p>
            <a:pPr marL="12700">
              <a:lnSpc>
                <a:spcPct val="100000"/>
              </a:lnSpc>
              <a:spcBef>
                <a:spcPts val="130"/>
              </a:spcBef>
            </a:pPr>
            <a:r>
              <a:rPr sz="3950" b="1" spc="290" dirty="0">
                <a:solidFill>
                  <a:srgbClr val="FFFFFF"/>
                </a:solidFill>
                <a:latin typeface="Cambria"/>
                <a:cs typeface="Cambria"/>
              </a:rPr>
              <a:t>SWOT</a:t>
            </a:r>
            <a:endParaRPr sz="3950">
              <a:latin typeface="Cambria"/>
              <a:cs typeface="Cambria"/>
            </a:endParaRPr>
          </a:p>
        </p:txBody>
      </p:sp>
      <p:grpSp>
        <p:nvGrpSpPr>
          <p:cNvPr id="7" name="object 7"/>
          <p:cNvGrpSpPr/>
          <p:nvPr/>
        </p:nvGrpSpPr>
        <p:grpSpPr>
          <a:xfrm>
            <a:off x="198436" y="1055750"/>
            <a:ext cx="11862435" cy="5764530"/>
            <a:chOff x="198436" y="1055750"/>
            <a:chExt cx="11862435" cy="5764530"/>
          </a:xfrm>
        </p:grpSpPr>
        <p:sp>
          <p:nvSpPr>
            <p:cNvPr id="8" name="object 8"/>
            <p:cNvSpPr/>
            <p:nvPr/>
          </p:nvSpPr>
          <p:spPr>
            <a:xfrm>
              <a:off x="204787" y="1062101"/>
              <a:ext cx="5086985" cy="2600325"/>
            </a:xfrm>
            <a:custGeom>
              <a:avLst/>
              <a:gdLst/>
              <a:ahLst/>
              <a:cxnLst/>
              <a:rect l="l" t="t" r="r" b="b"/>
              <a:pathLst>
                <a:path w="5086985" h="2600325">
                  <a:moveTo>
                    <a:pt x="4652962" y="0"/>
                  </a:moveTo>
                  <a:lnTo>
                    <a:pt x="433387" y="0"/>
                  </a:lnTo>
                  <a:lnTo>
                    <a:pt x="386164" y="2541"/>
                  </a:lnTo>
                  <a:lnTo>
                    <a:pt x="340414" y="9990"/>
                  </a:lnTo>
                  <a:lnTo>
                    <a:pt x="296402" y="22083"/>
                  </a:lnTo>
                  <a:lnTo>
                    <a:pt x="254391" y="38556"/>
                  </a:lnTo>
                  <a:lnTo>
                    <a:pt x="214646" y="59144"/>
                  </a:lnTo>
                  <a:lnTo>
                    <a:pt x="177432" y="83584"/>
                  </a:lnTo>
                  <a:lnTo>
                    <a:pt x="143013" y="111612"/>
                  </a:lnTo>
                  <a:lnTo>
                    <a:pt x="111653" y="142963"/>
                  </a:lnTo>
                  <a:lnTo>
                    <a:pt x="83617" y="177375"/>
                  </a:lnTo>
                  <a:lnTo>
                    <a:pt x="59169" y="214582"/>
                  </a:lnTo>
                  <a:lnTo>
                    <a:pt x="38573" y="254322"/>
                  </a:lnTo>
                  <a:lnTo>
                    <a:pt x="22094" y="296330"/>
                  </a:lnTo>
                  <a:lnTo>
                    <a:pt x="9995" y="340342"/>
                  </a:lnTo>
                  <a:lnTo>
                    <a:pt x="2543" y="386095"/>
                  </a:lnTo>
                  <a:lnTo>
                    <a:pt x="0" y="433324"/>
                  </a:lnTo>
                  <a:lnTo>
                    <a:pt x="0" y="2166874"/>
                  </a:lnTo>
                  <a:lnTo>
                    <a:pt x="2543" y="2214104"/>
                  </a:lnTo>
                  <a:lnTo>
                    <a:pt x="9995" y="2259861"/>
                  </a:lnTo>
                  <a:lnTo>
                    <a:pt x="22094" y="2303880"/>
                  </a:lnTo>
                  <a:lnTo>
                    <a:pt x="38573" y="2345897"/>
                  </a:lnTo>
                  <a:lnTo>
                    <a:pt x="59169" y="2385647"/>
                  </a:lnTo>
                  <a:lnTo>
                    <a:pt x="83617" y="2422867"/>
                  </a:lnTo>
                  <a:lnTo>
                    <a:pt x="111653" y="2457291"/>
                  </a:lnTo>
                  <a:lnTo>
                    <a:pt x="143013" y="2488655"/>
                  </a:lnTo>
                  <a:lnTo>
                    <a:pt x="177432" y="2516696"/>
                  </a:lnTo>
                  <a:lnTo>
                    <a:pt x="214646" y="2541147"/>
                  </a:lnTo>
                  <a:lnTo>
                    <a:pt x="254391" y="2561746"/>
                  </a:lnTo>
                  <a:lnTo>
                    <a:pt x="296402" y="2578228"/>
                  </a:lnTo>
                  <a:lnTo>
                    <a:pt x="340414" y="2590327"/>
                  </a:lnTo>
                  <a:lnTo>
                    <a:pt x="386164" y="2597781"/>
                  </a:lnTo>
                  <a:lnTo>
                    <a:pt x="433387" y="2600325"/>
                  </a:lnTo>
                  <a:lnTo>
                    <a:pt x="4652962" y="2600325"/>
                  </a:lnTo>
                  <a:lnTo>
                    <a:pt x="4700192" y="2597781"/>
                  </a:lnTo>
                  <a:lnTo>
                    <a:pt x="4745949" y="2590327"/>
                  </a:lnTo>
                  <a:lnTo>
                    <a:pt x="4789969" y="2578228"/>
                  </a:lnTo>
                  <a:lnTo>
                    <a:pt x="4831986" y="2561746"/>
                  </a:lnTo>
                  <a:lnTo>
                    <a:pt x="4871736" y="2541147"/>
                  </a:lnTo>
                  <a:lnTo>
                    <a:pt x="4908955" y="2516696"/>
                  </a:lnTo>
                  <a:lnTo>
                    <a:pt x="4943379" y="2488655"/>
                  </a:lnTo>
                  <a:lnTo>
                    <a:pt x="4974744" y="2457291"/>
                  </a:lnTo>
                  <a:lnTo>
                    <a:pt x="5002784" y="2422867"/>
                  </a:lnTo>
                  <a:lnTo>
                    <a:pt x="5027236" y="2385647"/>
                  </a:lnTo>
                  <a:lnTo>
                    <a:pt x="5047835" y="2345897"/>
                  </a:lnTo>
                  <a:lnTo>
                    <a:pt x="5064316" y="2303880"/>
                  </a:lnTo>
                  <a:lnTo>
                    <a:pt x="5076416" y="2259861"/>
                  </a:lnTo>
                  <a:lnTo>
                    <a:pt x="5083870" y="2214104"/>
                  </a:lnTo>
                  <a:lnTo>
                    <a:pt x="5086413" y="2166874"/>
                  </a:lnTo>
                  <a:lnTo>
                    <a:pt x="5086413" y="433324"/>
                  </a:lnTo>
                  <a:lnTo>
                    <a:pt x="5083870" y="386095"/>
                  </a:lnTo>
                  <a:lnTo>
                    <a:pt x="5076416" y="340342"/>
                  </a:lnTo>
                  <a:lnTo>
                    <a:pt x="5064316" y="296330"/>
                  </a:lnTo>
                  <a:lnTo>
                    <a:pt x="5047835" y="254322"/>
                  </a:lnTo>
                  <a:lnTo>
                    <a:pt x="5027236" y="214582"/>
                  </a:lnTo>
                  <a:lnTo>
                    <a:pt x="5002784" y="177375"/>
                  </a:lnTo>
                  <a:lnTo>
                    <a:pt x="4974744" y="142963"/>
                  </a:lnTo>
                  <a:lnTo>
                    <a:pt x="4943379" y="111612"/>
                  </a:lnTo>
                  <a:lnTo>
                    <a:pt x="4908955" y="83584"/>
                  </a:lnTo>
                  <a:lnTo>
                    <a:pt x="4871736" y="59144"/>
                  </a:lnTo>
                  <a:lnTo>
                    <a:pt x="4831986" y="38556"/>
                  </a:lnTo>
                  <a:lnTo>
                    <a:pt x="4789969" y="22083"/>
                  </a:lnTo>
                  <a:lnTo>
                    <a:pt x="4745949" y="9990"/>
                  </a:lnTo>
                  <a:lnTo>
                    <a:pt x="4700192" y="2541"/>
                  </a:lnTo>
                  <a:lnTo>
                    <a:pt x="4652962" y="0"/>
                  </a:lnTo>
                  <a:close/>
                </a:path>
              </a:pathLst>
            </a:custGeom>
            <a:solidFill>
              <a:srgbClr val="F1F1F1"/>
            </a:solidFill>
          </p:spPr>
          <p:txBody>
            <a:bodyPr wrap="square" lIns="0" tIns="0" rIns="0" bIns="0" rtlCol="0"/>
            <a:lstStyle/>
            <a:p>
              <a:endParaRPr dirty="0"/>
            </a:p>
          </p:txBody>
        </p:sp>
        <p:sp>
          <p:nvSpPr>
            <p:cNvPr id="9" name="object 9"/>
            <p:cNvSpPr/>
            <p:nvPr/>
          </p:nvSpPr>
          <p:spPr>
            <a:xfrm>
              <a:off x="204787" y="1062101"/>
              <a:ext cx="5086985" cy="2600325"/>
            </a:xfrm>
            <a:custGeom>
              <a:avLst/>
              <a:gdLst/>
              <a:ahLst/>
              <a:cxnLst/>
              <a:rect l="l" t="t" r="r" b="b"/>
              <a:pathLst>
                <a:path w="5086985" h="2600325">
                  <a:moveTo>
                    <a:pt x="433387" y="0"/>
                  </a:moveTo>
                  <a:lnTo>
                    <a:pt x="386164" y="2541"/>
                  </a:lnTo>
                  <a:lnTo>
                    <a:pt x="340414" y="9990"/>
                  </a:lnTo>
                  <a:lnTo>
                    <a:pt x="296402" y="22083"/>
                  </a:lnTo>
                  <a:lnTo>
                    <a:pt x="254391" y="38556"/>
                  </a:lnTo>
                  <a:lnTo>
                    <a:pt x="214646" y="59144"/>
                  </a:lnTo>
                  <a:lnTo>
                    <a:pt x="177432" y="83584"/>
                  </a:lnTo>
                  <a:lnTo>
                    <a:pt x="143013" y="111612"/>
                  </a:lnTo>
                  <a:lnTo>
                    <a:pt x="111653" y="142963"/>
                  </a:lnTo>
                  <a:lnTo>
                    <a:pt x="83617" y="177375"/>
                  </a:lnTo>
                  <a:lnTo>
                    <a:pt x="59169" y="214582"/>
                  </a:lnTo>
                  <a:lnTo>
                    <a:pt x="38573" y="254322"/>
                  </a:lnTo>
                  <a:lnTo>
                    <a:pt x="22094" y="296330"/>
                  </a:lnTo>
                  <a:lnTo>
                    <a:pt x="9995" y="340342"/>
                  </a:lnTo>
                  <a:lnTo>
                    <a:pt x="2543" y="386095"/>
                  </a:lnTo>
                  <a:lnTo>
                    <a:pt x="0" y="433324"/>
                  </a:lnTo>
                  <a:lnTo>
                    <a:pt x="0" y="2166874"/>
                  </a:lnTo>
                  <a:lnTo>
                    <a:pt x="2543" y="2214104"/>
                  </a:lnTo>
                  <a:lnTo>
                    <a:pt x="9995" y="2259861"/>
                  </a:lnTo>
                  <a:lnTo>
                    <a:pt x="22094" y="2303880"/>
                  </a:lnTo>
                  <a:lnTo>
                    <a:pt x="38573" y="2345897"/>
                  </a:lnTo>
                  <a:lnTo>
                    <a:pt x="59169" y="2385647"/>
                  </a:lnTo>
                  <a:lnTo>
                    <a:pt x="83617" y="2422867"/>
                  </a:lnTo>
                  <a:lnTo>
                    <a:pt x="111653" y="2457291"/>
                  </a:lnTo>
                  <a:lnTo>
                    <a:pt x="143013" y="2488655"/>
                  </a:lnTo>
                  <a:lnTo>
                    <a:pt x="177432" y="2516696"/>
                  </a:lnTo>
                  <a:lnTo>
                    <a:pt x="214646" y="2541147"/>
                  </a:lnTo>
                  <a:lnTo>
                    <a:pt x="254391" y="2561746"/>
                  </a:lnTo>
                  <a:lnTo>
                    <a:pt x="296402" y="2578228"/>
                  </a:lnTo>
                  <a:lnTo>
                    <a:pt x="340414" y="2590327"/>
                  </a:lnTo>
                  <a:lnTo>
                    <a:pt x="386164" y="2597781"/>
                  </a:lnTo>
                  <a:lnTo>
                    <a:pt x="433387" y="2600325"/>
                  </a:lnTo>
                  <a:lnTo>
                    <a:pt x="4652962" y="2600325"/>
                  </a:lnTo>
                  <a:lnTo>
                    <a:pt x="4700192" y="2597781"/>
                  </a:lnTo>
                  <a:lnTo>
                    <a:pt x="4745949" y="2590327"/>
                  </a:lnTo>
                  <a:lnTo>
                    <a:pt x="4789969" y="2578228"/>
                  </a:lnTo>
                  <a:lnTo>
                    <a:pt x="4831986" y="2561746"/>
                  </a:lnTo>
                  <a:lnTo>
                    <a:pt x="4871736" y="2541147"/>
                  </a:lnTo>
                  <a:lnTo>
                    <a:pt x="4908955" y="2516696"/>
                  </a:lnTo>
                  <a:lnTo>
                    <a:pt x="4943379" y="2488655"/>
                  </a:lnTo>
                  <a:lnTo>
                    <a:pt x="4974744" y="2457291"/>
                  </a:lnTo>
                  <a:lnTo>
                    <a:pt x="5002784" y="2422867"/>
                  </a:lnTo>
                  <a:lnTo>
                    <a:pt x="5027236" y="2385647"/>
                  </a:lnTo>
                  <a:lnTo>
                    <a:pt x="5047835" y="2345897"/>
                  </a:lnTo>
                  <a:lnTo>
                    <a:pt x="5064316" y="2303880"/>
                  </a:lnTo>
                  <a:lnTo>
                    <a:pt x="5076416" y="2259861"/>
                  </a:lnTo>
                  <a:lnTo>
                    <a:pt x="5083870" y="2214104"/>
                  </a:lnTo>
                  <a:lnTo>
                    <a:pt x="5086413" y="2166874"/>
                  </a:lnTo>
                  <a:lnTo>
                    <a:pt x="5086413" y="433324"/>
                  </a:lnTo>
                  <a:lnTo>
                    <a:pt x="5083870" y="386095"/>
                  </a:lnTo>
                  <a:lnTo>
                    <a:pt x="5076416" y="340342"/>
                  </a:lnTo>
                  <a:lnTo>
                    <a:pt x="5064316" y="296330"/>
                  </a:lnTo>
                  <a:lnTo>
                    <a:pt x="5047835" y="254322"/>
                  </a:lnTo>
                  <a:lnTo>
                    <a:pt x="5027236" y="214582"/>
                  </a:lnTo>
                  <a:lnTo>
                    <a:pt x="5002784" y="177375"/>
                  </a:lnTo>
                  <a:lnTo>
                    <a:pt x="4974744" y="142963"/>
                  </a:lnTo>
                  <a:lnTo>
                    <a:pt x="4943379" y="111612"/>
                  </a:lnTo>
                  <a:lnTo>
                    <a:pt x="4908955" y="83584"/>
                  </a:lnTo>
                  <a:lnTo>
                    <a:pt x="4871736" y="59144"/>
                  </a:lnTo>
                  <a:lnTo>
                    <a:pt x="4831986" y="38556"/>
                  </a:lnTo>
                  <a:lnTo>
                    <a:pt x="4789969" y="22083"/>
                  </a:lnTo>
                  <a:lnTo>
                    <a:pt x="4745949" y="9990"/>
                  </a:lnTo>
                  <a:lnTo>
                    <a:pt x="4700192" y="2541"/>
                  </a:lnTo>
                  <a:lnTo>
                    <a:pt x="4652962" y="0"/>
                  </a:lnTo>
                  <a:lnTo>
                    <a:pt x="433387" y="0"/>
                  </a:lnTo>
                  <a:close/>
                </a:path>
              </a:pathLst>
            </a:custGeom>
            <a:ln w="12701">
              <a:solidFill>
                <a:srgbClr val="FFAA27"/>
              </a:solidFill>
            </a:ln>
          </p:spPr>
          <p:txBody>
            <a:bodyPr wrap="square" lIns="0" tIns="0" rIns="0" bIns="0" rtlCol="0"/>
            <a:lstStyle/>
            <a:p>
              <a:endParaRPr/>
            </a:p>
          </p:txBody>
        </p:sp>
        <p:sp>
          <p:nvSpPr>
            <p:cNvPr id="10" name="object 10"/>
            <p:cNvSpPr/>
            <p:nvPr/>
          </p:nvSpPr>
          <p:spPr>
            <a:xfrm>
              <a:off x="7034276" y="1109726"/>
              <a:ext cx="5019675" cy="2447925"/>
            </a:xfrm>
            <a:custGeom>
              <a:avLst/>
              <a:gdLst/>
              <a:ahLst/>
              <a:cxnLst/>
              <a:rect l="l" t="t" r="r" b="b"/>
              <a:pathLst>
                <a:path w="5019675" h="2447925">
                  <a:moveTo>
                    <a:pt x="4611624" y="0"/>
                  </a:moveTo>
                  <a:lnTo>
                    <a:pt x="407924" y="0"/>
                  </a:lnTo>
                  <a:lnTo>
                    <a:pt x="360350" y="2744"/>
                  </a:lnTo>
                  <a:lnTo>
                    <a:pt x="314388" y="10773"/>
                  </a:lnTo>
                  <a:lnTo>
                    <a:pt x="270344" y="23780"/>
                  </a:lnTo>
                  <a:lnTo>
                    <a:pt x="228525" y="41460"/>
                  </a:lnTo>
                  <a:lnTo>
                    <a:pt x="189237" y="63506"/>
                  </a:lnTo>
                  <a:lnTo>
                    <a:pt x="152785" y="89613"/>
                  </a:lnTo>
                  <a:lnTo>
                    <a:pt x="119475" y="119475"/>
                  </a:lnTo>
                  <a:lnTo>
                    <a:pt x="89613" y="152785"/>
                  </a:lnTo>
                  <a:lnTo>
                    <a:pt x="63506" y="189237"/>
                  </a:lnTo>
                  <a:lnTo>
                    <a:pt x="41460" y="228525"/>
                  </a:lnTo>
                  <a:lnTo>
                    <a:pt x="23780" y="270344"/>
                  </a:lnTo>
                  <a:lnTo>
                    <a:pt x="10773" y="314388"/>
                  </a:lnTo>
                  <a:lnTo>
                    <a:pt x="2744" y="360350"/>
                  </a:lnTo>
                  <a:lnTo>
                    <a:pt x="0" y="407924"/>
                  </a:lnTo>
                  <a:lnTo>
                    <a:pt x="0" y="2039874"/>
                  </a:lnTo>
                  <a:lnTo>
                    <a:pt x="2744" y="2087447"/>
                  </a:lnTo>
                  <a:lnTo>
                    <a:pt x="10773" y="2133409"/>
                  </a:lnTo>
                  <a:lnTo>
                    <a:pt x="23780" y="2177453"/>
                  </a:lnTo>
                  <a:lnTo>
                    <a:pt x="41460" y="2219272"/>
                  </a:lnTo>
                  <a:lnTo>
                    <a:pt x="63506" y="2258560"/>
                  </a:lnTo>
                  <a:lnTo>
                    <a:pt x="89613" y="2295012"/>
                  </a:lnTo>
                  <a:lnTo>
                    <a:pt x="119475" y="2328322"/>
                  </a:lnTo>
                  <a:lnTo>
                    <a:pt x="152785" y="2358184"/>
                  </a:lnTo>
                  <a:lnTo>
                    <a:pt x="189237" y="2384291"/>
                  </a:lnTo>
                  <a:lnTo>
                    <a:pt x="228525" y="2406337"/>
                  </a:lnTo>
                  <a:lnTo>
                    <a:pt x="270344" y="2424017"/>
                  </a:lnTo>
                  <a:lnTo>
                    <a:pt x="314388" y="2437024"/>
                  </a:lnTo>
                  <a:lnTo>
                    <a:pt x="360350" y="2445053"/>
                  </a:lnTo>
                  <a:lnTo>
                    <a:pt x="407924" y="2447798"/>
                  </a:lnTo>
                  <a:lnTo>
                    <a:pt x="4611624" y="2447925"/>
                  </a:lnTo>
                  <a:lnTo>
                    <a:pt x="4659197" y="2445178"/>
                  </a:lnTo>
                  <a:lnTo>
                    <a:pt x="4705159" y="2437144"/>
                  </a:lnTo>
                  <a:lnTo>
                    <a:pt x="4749203" y="2424129"/>
                  </a:lnTo>
                  <a:lnTo>
                    <a:pt x="4791022" y="2406439"/>
                  </a:lnTo>
                  <a:lnTo>
                    <a:pt x="4830310" y="2384381"/>
                  </a:lnTo>
                  <a:lnTo>
                    <a:pt x="4866762" y="2358261"/>
                  </a:lnTo>
                  <a:lnTo>
                    <a:pt x="4900072" y="2328386"/>
                  </a:lnTo>
                  <a:lnTo>
                    <a:pt x="4929934" y="2295062"/>
                  </a:lnTo>
                  <a:lnTo>
                    <a:pt x="4956041" y="2258597"/>
                  </a:lnTo>
                  <a:lnTo>
                    <a:pt x="4978087" y="2219297"/>
                  </a:lnTo>
                  <a:lnTo>
                    <a:pt x="4995767" y="2177468"/>
                  </a:lnTo>
                  <a:lnTo>
                    <a:pt x="5008774" y="2133416"/>
                  </a:lnTo>
                  <a:lnTo>
                    <a:pt x="5016803" y="2087449"/>
                  </a:lnTo>
                  <a:lnTo>
                    <a:pt x="5019548" y="2039874"/>
                  </a:lnTo>
                  <a:lnTo>
                    <a:pt x="5019675" y="407924"/>
                  </a:lnTo>
                  <a:lnTo>
                    <a:pt x="5016928" y="360350"/>
                  </a:lnTo>
                  <a:lnTo>
                    <a:pt x="5008894" y="314388"/>
                  </a:lnTo>
                  <a:lnTo>
                    <a:pt x="4995879" y="270344"/>
                  </a:lnTo>
                  <a:lnTo>
                    <a:pt x="4978189" y="228525"/>
                  </a:lnTo>
                  <a:lnTo>
                    <a:pt x="4956131" y="189237"/>
                  </a:lnTo>
                  <a:lnTo>
                    <a:pt x="4930011" y="152785"/>
                  </a:lnTo>
                  <a:lnTo>
                    <a:pt x="4900136" y="119475"/>
                  </a:lnTo>
                  <a:lnTo>
                    <a:pt x="4866812" y="89613"/>
                  </a:lnTo>
                  <a:lnTo>
                    <a:pt x="4830347" y="63506"/>
                  </a:lnTo>
                  <a:lnTo>
                    <a:pt x="4791047" y="41460"/>
                  </a:lnTo>
                  <a:lnTo>
                    <a:pt x="4749218" y="23780"/>
                  </a:lnTo>
                  <a:lnTo>
                    <a:pt x="4705166" y="10773"/>
                  </a:lnTo>
                  <a:lnTo>
                    <a:pt x="4659199" y="2744"/>
                  </a:lnTo>
                  <a:lnTo>
                    <a:pt x="4611624" y="0"/>
                  </a:lnTo>
                  <a:close/>
                </a:path>
              </a:pathLst>
            </a:custGeom>
            <a:solidFill>
              <a:srgbClr val="0043A3"/>
            </a:solidFill>
          </p:spPr>
          <p:txBody>
            <a:bodyPr wrap="square" lIns="0" tIns="0" rIns="0" bIns="0" rtlCol="0"/>
            <a:lstStyle/>
            <a:p>
              <a:endParaRPr/>
            </a:p>
          </p:txBody>
        </p:sp>
        <p:sp>
          <p:nvSpPr>
            <p:cNvPr id="11" name="object 11"/>
            <p:cNvSpPr/>
            <p:nvPr/>
          </p:nvSpPr>
          <p:spPr>
            <a:xfrm>
              <a:off x="7034276" y="1109726"/>
              <a:ext cx="5019675" cy="2447925"/>
            </a:xfrm>
            <a:custGeom>
              <a:avLst/>
              <a:gdLst/>
              <a:ahLst/>
              <a:cxnLst/>
              <a:rect l="l" t="t" r="r" b="b"/>
              <a:pathLst>
                <a:path w="5019675" h="2447925">
                  <a:moveTo>
                    <a:pt x="407924" y="0"/>
                  </a:moveTo>
                  <a:lnTo>
                    <a:pt x="360350" y="2744"/>
                  </a:lnTo>
                  <a:lnTo>
                    <a:pt x="314388" y="10773"/>
                  </a:lnTo>
                  <a:lnTo>
                    <a:pt x="270344" y="23780"/>
                  </a:lnTo>
                  <a:lnTo>
                    <a:pt x="228525" y="41460"/>
                  </a:lnTo>
                  <a:lnTo>
                    <a:pt x="189237" y="63506"/>
                  </a:lnTo>
                  <a:lnTo>
                    <a:pt x="152785" y="89613"/>
                  </a:lnTo>
                  <a:lnTo>
                    <a:pt x="119475" y="119475"/>
                  </a:lnTo>
                  <a:lnTo>
                    <a:pt x="89613" y="152785"/>
                  </a:lnTo>
                  <a:lnTo>
                    <a:pt x="63506" y="189237"/>
                  </a:lnTo>
                  <a:lnTo>
                    <a:pt x="41460" y="228525"/>
                  </a:lnTo>
                  <a:lnTo>
                    <a:pt x="23780" y="270344"/>
                  </a:lnTo>
                  <a:lnTo>
                    <a:pt x="10773" y="314388"/>
                  </a:lnTo>
                  <a:lnTo>
                    <a:pt x="2744" y="360350"/>
                  </a:lnTo>
                  <a:lnTo>
                    <a:pt x="0" y="407924"/>
                  </a:lnTo>
                  <a:lnTo>
                    <a:pt x="0" y="2039874"/>
                  </a:lnTo>
                  <a:lnTo>
                    <a:pt x="2744" y="2087447"/>
                  </a:lnTo>
                  <a:lnTo>
                    <a:pt x="10773" y="2133409"/>
                  </a:lnTo>
                  <a:lnTo>
                    <a:pt x="23780" y="2177453"/>
                  </a:lnTo>
                  <a:lnTo>
                    <a:pt x="41460" y="2219272"/>
                  </a:lnTo>
                  <a:lnTo>
                    <a:pt x="63506" y="2258560"/>
                  </a:lnTo>
                  <a:lnTo>
                    <a:pt x="89613" y="2295012"/>
                  </a:lnTo>
                  <a:lnTo>
                    <a:pt x="119475" y="2328322"/>
                  </a:lnTo>
                  <a:lnTo>
                    <a:pt x="152785" y="2358184"/>
                  </a:lnTo>
                  <a:lnTo>
                    <a:pt x="189237" y="2384291"/>
                  </a:lnTo>
                  <a:lnTo>
                    <a:pt x="228525" y="2406337"/>
                  </a:lnTo>
                  <a:lnTo>
                    <a:pt x="270344" y="2424017"/>
                  </a:lnTo>
                  <a:lnTo>
                    <a:pt x="314388" y="2437024"/>
                  </a:lnTo>
                  <a:lnTo>
                    <a:pt x="360350" y="2445053"/>
                  </a:lnTo>
                  <a:lnTo>
                    <a:pt x="407924" y="2447798"/>
                  </a:lnTo>
                  <a:lnTo>
                    <a:pt x="4611624" y="2447925"/>
                  </a:lnTo>
                  <a:lnTo>
                    <a:pt x="4659197" y="2445178"/>
                  </a:lnTo>
                  <a:lnTo>
                    <a:pt x="4705159" y="2437144"/>
                  </a:lnTo>
                  <a:lnTo>
                    <a:pt x="4749203" y="2424129"/>
                  </a:lnTo>
                  <a:lnTo>
                    <a:pt x="4791022" y="2406439"/>
                  </a:lnTo>
                  <a:lnTo>
                    <a:pt x="4830310" y="2384381"/>
                  </a:lnTo>
                  <a:lnTo>
                    <a:pt x="4866762" y="2358261"/>
                  </a:lnTo>
                  <a:lnTo>
                    <a:pt x="4900072" y="2328386"/>
                  </a:lnTo>
                  <a:lnTo>
                    <a:pt x="4929934" y="2295062"/>
                  </a:lnTo>
                  <a:lnTo>
                    <a:pt x="4956041" y="2258597"/>
                  </a:lnTo>
                  <a:lnTo>
                    <a:pt x="4978087" y="2219297"/>
                  </a:lnTo>
                  <a:lnTo>
                    <a:pt x="4995767" y="2177468"/>
                  </a:lnTo>
                  <a:lnTo>
                    <a:pt x="5008774" y="2133416"/>
                  </a:lnTo>
                  <a:lnTo>
                    <a:pt x="5016803" y="2087449"/>
                  </a:lnTo>
                  <a:lnTo>
                    <a:pt x="5019548" y="2039874"/>
                  </a:lnTo>
                  <a:lnTo>
                    <a:pt x="5019675" y="407924"/>
                  </a:lnTo>
                  <a:lnTo>
                    <a:pt x="5016928" y="360350"/>
                  </a:lnTo>
                  <a:lnTo>
                    <a:pt x="5008894" y="314388"/>
                  </a:lnTo>
                  <a:lnTo>
                    <a:pt x="4995879" y="270344"/>
                  </a:lnTo>
                  <a:lnTo>
                    <a:pt x="4978189" y="228525"/>
                  </a:lnTo>
                  <a:lnTo>
                    <a:pt x="4956131" y="189237"/>
                  </a:lnTo>
                  <a:lnTo>
                    <a:pt x="4930011" y="152785"/>
                  </a:lnTo>
                  <a:lnTo>
                    <a:pt x="4900136" y="119475"/>
                  </a:lnTo>
                  <a:lnTo>
                    <a:pt x="4866812" y="89613"/>
                  </a:lnTo>
                  <a:lnTo>
                    <a:pt x="4830347" y="63506"/>
                  </a:lnTo>
                  <a:lnTo>
                    <a:pt x="4791047" y="41460"/>
                  </a:lnTo>
                  <a:lnTo>
                    <a:pt x="4749218" y="23780"/>
                  </a:lnTo>
                  <a:lnTo>
                    <a:pt x="4705166" y="10773"/>
                  </a:lnTo>
                  <a:lnTo>
                    <a:pt x="4659199" y="2744"/>
                  </a:lnTo>
                  <a:lnTo>
                    <a:pt x="4611624" y="0"/>
                  </a:lnTo>
                  <a:lnTo>
                    <a:pt x="407924" y="0"/>
                  </a:lnTo>
                  <a:close/>
                </a:path>
              </a:pathLst>
            </a:custGeom>
            <a:ln w="12701">
              <a:solidFill>
                <a:srgbClr val="FFAA27"/>
              </a:solidFill>
            </a:ln>
          </p:spPr>
          <p:txBody>
            <a:bodyPr wrap="square" lIns="0" tIns="0" rIns="0" bIns="0" rtlCol="0"/>
            <a:lstStyle/>
            <a:p>
              <a:endParaRPr/>
            </a:p>
          </p:txBody>
        </p:sp>
        <p:pic>
          <p:nvPicPr>
            <p:cNvPr id="12" name="object 12"/>
            <p:cNvPicPr/>
            <p:nvPr/>
          </p:nvPicPr>
          <p:blipFill>
            <a:blip r:embed="rId2" cstate="print"/>
            <a:stretch>
              <a:fillRect/>
            </a:stretch>
          </p:blipFill>
          <p:spPr>
            <a:xfrm>
              <a:off x="6962775" y="4048123"/>
              <a:ext cx="5019675" cy="2771775"/>
            </a:xfrm>
            <a:prstGeom prst="rect">
              <a:avLst/>
            </a:prstGeom>
          </p:spPr>
        </p:pic>
        <p:pic>
          <p:nvPicPr>
            <p:cNvPr id="13" name="object 13"/>
            <p:cNvPicPr/>
            <p:nvPr/>
          </p:nvPicPr>
          <p:blipFill>
            <a:blip r:embed="rId3" cstate="print"/>
            <a:stretch>
              <a:fillRect/>
            </a:stretch>
          </p:blipFill>
          <p:spPr>
            <a:xfrm>
              <a:off x="200025" y="4057648"/>
              <a:ext cx="5086350" cy="2762248"/>
            </a:xfrm>
            <a:prstGeom prst="rect">
              <a:avLst/>
            </a:prstGeom>
          </p:spPr>
        </p:pic>
      </p:grpSp>
      <p:sp>
        <p:nvSpPr>
          <p:cNvPr id="14" name="object 14"/>
          <p:cNvSpPr txBox="1"/>
          <p:nvPr/>
        </p:nvSpPr>
        <p:spPr>
          <a:xfrm>
            <a:off x="406082" y="1390078"/>
            <a:ext cx="4498340" cy="197485"/>
          </a:xfrm>
          <a:prstGeom prst="rect">
            <a:avLst/>
          </a:prstGeom>
        </p:spPr>
        <p:txBody>
          <a:bodyPr vert="horz" wrap="square" lIns="0" tIns="15875" rIns="0" bIns="0" rtlCol="0">
            <a:spAutoFit/>
          </a:bodyPr>
          <a:lstStyle/>
          <a:p>
            <a:pPr marL="12700">
              <a:lnSpc>
                <a:spcPct val="100000"/>
              </a:lnSpc>
              <a:spcBef>
                <a:spcPts val="125"/>
              </a:spcBef>
            </a:pPr>
            <a:r>
              <a:rPr sz="1100" dirty="0">
                <a:latin typeface="Arial MT"/>
                <a:cs typeface="Arial MT"/>
              </a:rPr>
              <a:t>Global</a:t>
            </a:r>
            <a:r>
              <a:rPr sz="1100" spc="35" dirty="0">
                <a:latin typeface="Arial MT"/>
                <a:cs typeface="Arial MT"/>
              </a:rPr>
              <a:t> </a:t>
            </a:r>
            <a:r>
              <a:rPr sz="1100" dirty="0">
                <a:latin typeface="Arial MT"/>
                <a:cs typeface="Arial MT"/>
              </a:rPr>
              <a:t>market</a:t>
            </a:r>
            <a:r>
              <a:rPr sz="1100" spc="-20" dirty="0">
                <a:latin typeface="Arial MT"/>
                <a:cs typeface="Arial MT"/>
              </a:rPr>
              <a:t> </a:t>
            </a:r>
            <a:r>
              <a:rPr sz="1100" dirty="0">
                <a:latin typeface="Arial MT"/>
                <a:cs typeface="Arial MT"/>
              </a:rPr>
              <a:t>leadership</a:t>
            </a:r>
            <a:r>
              <a:rPr sz="1100" spc="-75" dirty="0">
                <a:latin typeface="Arial MT"/>
                <a:cs typeface="Arial MT"/>
              </a:rPr>
              <a:t> </a:t>
            </a:r>
            <a:r>
              <a:rPr sz="1100" dirty="0">
                <a:latin typeface="Arial MT"/>
                <a:cs typeface="Arial MT"/>
              </a:rPr>
              <a:t>–</a:t>
            </a:r>
            <a:r>
              <a:rPr sz="1100" spc="-25" dirty="0">
                <a:latin typeface="Arial MT"/>
                <a:cs typeface="Arial MT"/>
              </a:rPr>
              <a:t> </a:t>
            </a:r>
            <a:r>
              <a:rPr sz="1100" dirty="0">
                <a:latin typeface="Arial MT"/>
                <a:cs typeface="Arial MT"/>
              </a:rPr>
              <a:t>Samsung</a:t>
            </a:r>
            <a:r>
              <a:rPr sz="1100" spc="-40" dirty="0">
                <a:latin typeface="Arial MT"/>
                <a:cs typeface="Arial MT"/>
              </a:rPr>
              <a:t> </a:t>
            </a:r>
            <a:r>
              <a:rPr sz="1100" dirty="0">
                <a:latin typeface="Arial MT"/>
                <a:cs typeface="Arial MT"/>
              </a:rPr>
              <a:t>holds</a:t>
            </a:r>
            <a:r>
              <a:rPr sz="1100" spc="-50" dirty="0">
                <a:latin typeface="Arial MT"/>
                <a:cs typeface="Arial MT"/>
              </a:rPr>
              <a:t> </a:t>
            </a:r>
            <a:r>
              <a:rPr sz="1100" dirty="0">
                <a:latin typeface="Arial MT"/>
                <a:cs typeface="Arial MT"/>
              </a:rPr>
              <a:t>a</a:t>
            </a:r>
            <a:r>
              <a:rPr sz="1100" spc="-40" dirty="0">
                <a:latin typeface="Arial MT"/>
                <a:cs typeface="Arial MT"/>
              </a:rPr>
              <a:t> </a:t>
            </a:r>
            <a:r>
              <a:rPr sz="1100" dirty="0">
                <a:latin typeface="Arial MT"/>
                <a:cs typeface="Arial MT"/>
              </a:rPr>
              <a:t>leading</a:t>
            </a:r>
            <a:r>
              <a:rPr sz="1100" spc="-40" dirty="0">
                <a:latin typeface="Arial MT"/>
                <a:cs typeface="Arial MT"/>
              </a:rPr>
              <a:t> </a:t>
            </a:r>
            <a:r>
              <a:rPr sz="1100" dirty="0">
                <a:latin typeface="Arial MT"/>
                <a:cs typeface="Arial MT"/>
              </a:rPr>
              <a:t>position</a:t>
            </a:r>
            <a:r>
              <a:rPr sz="1100" spc="35" dirty="0">
                <a:latin typeface="Arial MT"/>
                <a:cs typeface="Arial MT"/>
              </a:rPr>
              <a:t> </a:t>
            </a:r>
            <a:r>
              <a:rPr sz="1100" dirty="0">
                <a:latin typeface="Arial MT"/>
                <a:cs typeface="Arial MT"/>
              </a:rPr>
              <a:t>in</a:t>
            </a:r>
            <a:r>
              <a:rPr sz="1100" spc="-40" dirty="0">
                <a:latin typeface="Arial MT"/>
                <a:cs typeface="Arial MT"/>
              </a:rPr>
              <a:t> </a:t>
            </a:r>
            <a:r>
              <a:rPr sz="1100" spc="-10" dirty="0">
                <a:latin typeface="Arial MT"/>
                <a:cs typeface="Arial MT"/>
              </a:rPr>
              <a:t>multiple</a:t>
            </a:r>
            <a:endParaRPr sz="1100">
              <a:latin typeface="Arial MT"/>
              <a:cs typeface="Arial MT"/>
            </a:endParaRPr>
          </a:p>
        </p:txBody>
      </p:sp>
      <p:sp>
        <p:nvSpPr>
          <p:cNvPr id="15" name="object 15"/>
          <p:cNvSpPr txBox="1"/>
          <p:nvPr/>
        </p:nvSpPr>
        <p:spPr>
          <a:xfrm>
            <a:off x="406082" y="1561782"/>
            <a:ext cx="4678680" cy="197485"/>
          </a:xfrm>
          <a:prstGeom prst="rect">
            <a:avLst/>
          </a:prstGeom>
        </p:spPr>
        <p:txBody>
          <a:bodyPr vert="horz" wrap="square" lIns="0" tIns="15875" rIns="0" bIns="0" rtlCol="0">
            <a:spAutoFit/>
          </a:bodyPr>
          <a:lstStyle/>
          <a:p>
            <a:pPr marL="12700">
              <a:lnSpc>
                <a:spcPct val="100000"/>
              </a:lnSpc>
              <a:spcBef>
                <a:spcPts val="125"/>
              </a:spcBef>
            </a:pPr>
            <a:r>
              <a:rPr sz="1100" dirty="0">
                <a:latin typeface="Arial MT"/>
                <a:cs typeface="Arial MT"/>
              </a:rPr>
              <a:t>tech</a:t>
            </a:r>
            <a:r>
              <a:rPr sz="1100" spc="-30" dirty="0">
                <a:latin typeface="Arial MT"/>
                <a:cs typeface="Arial MT"/>
              </a:rPr>
              <a:t> </a:t>
            </a:r>
            <a:r>
              <a:rPr sz="1100" dirty="0">
                <a:latin typeface="Arial MT"/>
                <a:cs typeface="Arial MT"/>
              </a:rPr>
              <a:t>markets.</a:t>
            </a:r>
            <a:r>
              <a:rPr sz="1100" spc="-10" dirty="0">
                <a:latin typeface="Arial MT"/>
                <a:cs typeface="Arial MT"/>
              </a:rPr>
              <a:t> </a:t>
            </a:r>
            <a:r>
              <a:rPr sz="1100" dirty="0">
                <a:latin typeface="Arial MT"/>
                <a:cs typeface="Arial MT"/>
              </a:rPr>
              <a:t>Its</a:t>
            </a:r>
            <a:r>
              <a:rPr sz="1100" spc="-35" dirty="0">
                <a:latin typeface="Arial MT"/>
                <a:cs typeface="Arial MT"/>
              </a:rPr>
              <a:t> </a:t>
            </a:r>
            <a:r>
              <a:rPr sz="1100" dirty="0">
                <a:latin typeface="Arial MT"/>
                <a:cs typeface="Arial MT"/>
              </a:rPr>
              <a:t>diverse</a:t>
            </a:r>
            <a:r>
              <a:rPr sz="1100" spc="-30" dirty="0">
                <a:latin typeface="Arial MT"/>
                <a:cs typeface="Arial MT"/>
              </a:rPr>
              <a:t> </a:t>
            </a:r>
            <a:r>
              <a:rPr sz="1100" dirty="0">
                <a:latin typeface="Arial MT"/>
                <a:cs typeface="Arial MT"/>
              </a:rPr>
              <a:t>product</a:t>
            </a:r>
            <a:r>
              <a:rPr sz="1100" spc="-10" dirty="0">
                <a:latin typeface="Arial MT"/>
                <a:cs typeface="Arial MT"/>
              </a:rPr>
              <a:t> </a:t>
            </a:r>
            <a:r>
              <a:rPr sz="1100" dirty="0">
                <a:latin typeface="Arial MT"/>
                <a:cs typeface="Arial MT"/>
              </a:rPr>
              <a:t>portfolio</a:t>
            </a:r>
            <a:r>
              <a:rPr sz="1100" spc="-25" dirty="0">
                <a:latin typeface="Arial MT"/>
                <a:cs typeface="Arial MT"/>
              </a:rPr>
              <a:t> </a:t>
            </a:r>
            <a:r>
              <a:rPr sz="1100" dirty="0">
                <a:latin typeface="Arial MT"/>
                <a:cs typeface="Arial MT"/>
              </a:rPr>
              <a:t>and</a:t>
            </a:r>
            <a:r>
              <a:rPr sz="1100" spc="-30" dirty="0">
                <a:latin typeface="Arial MT"/>
                <a:cs typeface="Arial MT"/>
              </a:rPr>
              <a:t> </a:t>
            </a:r>
            <a:r>
              <a:rPr sz="1100" dirty="0">
                <a:latin typeface="Arial MT"/>
                <a:cs typeface="Arial MT"/>
              </a:rPr>
              <a:t>strong</a:t>
            </a:r>
            <a:r>
              <a:rPr sz="1100" spc="50" dirty="0">
                <a:latin typeface="Arial MT"/>
                <a:cs typeface="Arial MT"/>
              </a:rPr>
              <a:t> </a:t>
            </a:r>
            <a:r>
              <a:rPr sz="1100" dirty="0">
                <a:latin typeface="Arial MT"/>
                <a:cs typeface="Arial MT"/>
              </a:rPr>
              <a:t>brand</a:t>
            </a:r>
            <a:r>
              <a:rPr sz="1100" spc="-25" dirty="0">
                <a:latin typeface="Arial MT"/>
                <a:cs typeface="Arial MT"/>
              </a:rPr>
              <a:t> </a:t>
            </a:r>
            <a:r>
              <a:rPr sz="1100" dirty="0">
                <a:latin typeface="Arial MT"/>
                <a:cs typeface="Arial MT"/>
              </a:rPr>
              <a:t>equity</a:t>
            </a:r>
            <a:r>
              <a:rPr sz="1100" spc="-35" dirty="0">
                <a:latin typeface="Arial MT"/>
                <a:cs typeface="Arial MT"/>
              </a:rPr>
              <a:t> </a:t>
            </a:r>
            <a:r>
              <a:rPr sz="1100" spc="-10" dirty="0">
                <a:latin typeface="Arial MT"/>
                <a:cs typeface="Arial MT"/>
              </a:rPr>
              <a:t>underpin</a:t>
            </a:r>
            <a:endParaRPr sz="1100">
              <a:latin typeface="Arial MT"/>
              <a:cs typeface="Arial MT"/>
            </a:endParaRPr>
          </a:p>
        </p:txBody>
      </p:sp>
      <p:sp>
        <p:nvSpPr>
          <p:cNvPr id="16" name="object 16"/>
          <p:cNvSpPr txBox="1"/>
          <p:nvPr/>
        </p:nvSpPr>
        <p:spPr>
          <a:xfrm>
            <a:off x="406082" y="1724278"/>
            <a:ext cx="4444048" cy="185307"/>
          </a:xfrm>
          <a:prstGeom prst="rect">
            <a:avLst/>
          </a:prstGeom>
        </p:spPr>
        <p:txBody>
          <a:bodyPr vert="horz" wrap="square" lIns="0" tIns="15875" rIns="0" bIns="0" rtlCol="0">
            <a:spAutoFit/>
          </a:bodyPr>
          <a:lstStyle/>
          <a:p>
            <a:pPr marL="12700">
              <a:lnSpc>
                <a:spcPct val="100000"/>
              </a:lnSpc>
              <a:spcBef>
                <a:spcPts val="125"/>
              </a:spcBef>
            </a:pPr>
            <a:r>
              <a:rPr sz="1100" dirty="0">
                <a:latin typeface="Arial MT"/>
                <a:cs typeface="Arial MT"/>
              </a:rPr>
              <a:t>a</a:t>
            </a:r>
            <a:r>
              <a:rPr sz="1100" spc="-15" dirty="0">
                <a:latin typeface="Arial MT"/>
                <a:cs typeface="Arial MT"/>
              </a:rPr>
              <a:t> </a:t>
            </a:r>
            <a:r>
              <a:rPr sz="1100" dirty="0">
                <a:latin typeface="Arial MT"/>
                <a:cs typeface="Arial MT"/>
              </a:rPr>
              <a:t>broad</a:t>
            </a:r>
            <a:r>
              <a:rPr sz="1100" spc="-10" dirty="0">
                <a:latin typeface="Arial MT"/>
                <a:cs typeface="Arial MT"/>
              </a:rPr>
              <a:t> </a:t>
            </a:r>
            <a:r>
              <a:rPr sz="1100" dirty="0">
                <a:latin typeface="Arial MT"/>
                <a:cs typeface="Arial MT"/>
              </a:rPr>
              <a:t>global</a:t>
            </a:r>
            <a:r>
              <a:rPr sz="1100" spc="-10" dirty="0">
                <a:latin typeface="Arial MT"/>
                <a:cs typeface="Arial MT"/>
              </a:rPr>
              <a:t> reach</a:t>
            </a:r>
            <a:r>
              <a:rPr lang="en-GB" sz="1100" spc="-10" dirty="0">
                <a:latin typeface="Arial MT"/>
                <a:cs typeface="Arial MT"/>
              </a:rPr>
              <a:t> (Bhasin,2024)</a:t>
            </a:r>
            <a:r>
              <a:rPr sz="1100" spc="-10" dirty="0">
                <a:latin typeface="Arial MT"/>
                <a:cs typeface="Arial MT"/>
              </a:rPr>
              <a:t>.</a:t>
            </a:r>
            <a:endParaRPr sz="1100" dirty="0">
              <a:latin typeface="Arial MT"/>
              <a:cs typeface="Arial MT"/>
            </a:endParaRPr>
          </a:p>
        </p:txBody>
      </p:sp>
      <p:sp>
        <p:nvSpPr>
          <p:cNvPr id="17" name="object 17"/>
          <p:cNvSpPr txBox="1"/>
          <p:nvPr/>
        </p:nvSpPr>
        <p:spPr>
          <a:xfrm>
            <a:off x="406082" y="1895411"/>
            <a:ext cx="4493260" cy="197485"/>
          </a:xfrm>
          <a:prstGeom prst="rect">
            <a:avLst/>
          </a:prstGeom>
        </p:spPr>
        <p:txBody>
          <a:bodyPr vert="horz" wrap="square" lIns="0" tIns="15875" rIns="0" bIns="0" rtlCol="0">
            <a:spAutoFit/>
          </a:bodyPr>
          <a:lstStyle/>
          <a:p>
            <a:pPr marL="12700">
              <a:lnSpc>
                <a:spcPct val="100000"/>
              </a:lnSpc>
              <a:spcBef>
                <a:spcPts val="125"/>
              </a:spcBef>
            </a:pPr>
            <a:r>
              <a:rPr sz="1100" dirty="0">
                <a:latin typeface="Arial MT"/>
                <a:cs typeface="Arial MT"/>
              </a:rPr>
              <a:t>Research,</a:t>
            </a:r>
            <a:r>
              <a:rPr sz="1100" spc="-20" dirty="0">
                <a:latin typeface="Arial MT"/>
                <a:cs typeface="Arial MT"/>
              </a:rPr>
              <a:t> </a:t>
            </a:r>
            <a:r>
              <a:rPr sz="1100" dirty="0">
                <a:latin typeface="Arial MT"/>
                <a:cs typeface="Arial MT"/>
              </a:rPr>
              <a:t>development</a:t>
            </a:r>
            <a:r>
              <a:rPr sz="1100" spc="-20" dirty="0">
                <a:latin typeface="Arial MT"/>
                <a:cs typeface="Arial MT"/>
              </a:rPr>
              <a:t> </a:t>
            </a:r>
            <a:r>
              <a:rPr sz="1100" dirty="0">
                <a:latin typeface="Arial MT"/>
                <a:cs typeface="Arial MT"/>
              </a:rPr>
              <a:t>and</a:t>
            </a:r>
            <a:r>
              <a:rPr sz="1100" spc="-35" dirty="0">
                <a:latin typeface="Arial MT"/>
                <a:cs typeface="Arial MT"/>
              </a:rPr>
              <a:t> </a:t>
            </a:r>
            <a:r>
              <a:rPr sz="1100" dirty="0">
                <a:latin typeface="Arial MT"/>
                <a:cs typeface="Arial MT"/>
              </a:rPr>
              <a:t>innovation</a:t>
            </a:r>
            <a:r>
              <a:rPr sz="1100" spc="-70" dirty="0">
                <a:latin typeface="Arial MT"/>
                <a:cs typeface="Arial MT"/>
              </a:rPr>
              <a:t> </a:t>
            </a:r>
            <a:r>
              <a:rPr sz="1100" dirty="0">
                <a:latin typeface="Arial MT"/>
                <a:cs typeface="Arial MT"/>
              </a:rPr>
              <a:t>–</a:t>
            </a:r>
            <a:r>
              <a:rPr sz="1100" spc="-25" dirty="0">
                <a:latin typeface="Arial MT"/>
                <a:cs typeface="Arial MT"/>
              </a:rPr>
              <a:t> </a:t>
            </a:r>
            <a:r>
              <a:rPr sz="1100" dirty="0">
                <a:latin typeface="Arial MT"/>
                <a:cs typeface="Arial MT"/>
              </a:rPr>
              <a:t>as</a:t>
            </a:r>
            <a:r>
              <a:rPr sz="1100" spc="20" dirty="0">
                <a:latin typeface="Arial MT"/>
                <a:cs typeface="Arial MT"/>
              </a:rPr>
              <a:t> </a:t>
            </a:r>
            <a:r>
              <a:rPr sz="1100" dirty="0">
                <a:latin typeface="Arial MT"/>
                <a:cs typeface="Arial MT"/>
              </a:rPr>
              <a:t>one</a:t>
            </a:r>
            <a:r>
              <a:rPr sz="1100" spc="-40" dirty="0">
                <a:latin typeface="Arial MT"/>
                <a:cs typeface="Arial MT"/>
              </a:rPr>
              <a:t> </a:t>
            </a:r>
            <a:r>
              <a:rPr sz="1100" dirty="0">
                <a:latin typeface="Arial MT"/>
                <a:cs typeface="Arial MT"/>
              </a:rPr>
              <a:t>of</a:t>
            </a:r>
            <a:r>
              <a:rPr sz="1100" spc="-25" dirty="0">
                <a:latin typeface="Arial MT"/>
                <a:cs typeface="Arial MT"/>
              </a:rPr>
              <a:t> </a:t>
            </a:r>
            <a:r>
              <a:rPr sz="1100" dirty="0">
                <a:latin typeface="Arial MT"/>
                <a:cs typeface="Arial MT"/>
              </a:rPr>
              <a:t>the</a:t>
            </a:r>
            <a:r>
              <a:rPr sz="1100" spc="35" dirty="0">
                <a:latin typeface="Arial MT"/>
                <a:cs typeface="Arial MT"/>
              </a:rPr>
              <a:t> </a:t>
            </a:r>
            <a:r>
              <a:rPr sz="1100" dirty="0">
                <a:latin typeface="Arial MT"/>
                <a:cs typeface="Arial MT"/>
              </a:rPr>
              <a:t>top</a:t>
            </a:r>
            <a:r>
              <a:rPr sz="1100" spc="-40" dirty="0">
                <a:latin typeface="Arial MT"/>
                <a:cs typeface="Arial MT"/>
              </a:rPr>
              <a:t> </a:t>
            </a:r>
            <a:r>
              <a:rPr sz="1100" dirty="0">
                <a:latin typeface="Arial MT"/>
                <a:cs typeface="Arial MT"/>
              </a:rPr>
              <a:t>research</a:t>
            </a:r>
            <a:r>
              <a:rPr sz="1100" spc="-40" dirty="0">
                <a:latin typeface="Arial MT"/>
                <a:cs typeface="Arial MT"/>
              </a:rPr>
              <a:t> </a:t>
            </a:r>
            <a:r>
              <a:rPr sz="1100" spc="-25" dirty="0">
                <a:latin typeface="Arial MT"/>
                <a:cs typeface="Arial MT"/>
              </a:rPr>
              <a:t>and</a:t>
            </a:r>
            <a:endParaRPr sz="1100">
              <a:latin typeface="Arial MT"/>
              <a:cs typeface="Arial MT"/>
            </a:endParaRPr>
          </a:p>
        </p:txBody>
      </p:sp>
      <p:sp>
        <p:nvSpPr>
          <p:cNvPr id="18" name="object 18"/>
          <p:cNvSpPr txBox="1"/>
          <p:nvPr/>
        </p:nvSpPr>
        <p:spPr>
          <a:xfrm>
            <a:off x="406082" y="2067242"/>
            <a:ext cx="4390390" cy="197485"/>
          </a:xfrm>
          <a:prstGeom prst="rect">
            <a:avLst/>
          </a:prstGeom>
        </p:spPr>
        <p:txBody>
          <a:bodyPr vert="horz" wrap="square" lIns="0" tIns="15875" rIns="0" bIns="0" rtlCol="0">
            <a:spAutoFit/>
          </a:bodyPr>
          <a:lstStyle/>
          <a:p>
            <a:pPr marL="12700">
              <a:lnSpc>
                <a:spcPct val="100000"/>
              </a:lnSpc>
              <a:spcBef>
                <a:spcPts val="125"/>
              </a:spcBef>
            </a:pPr>
            <a:r>
              <a:rPr sz="1100" dirty="0">
                <a:latin typeface="Arial MT"/>
                <a:cs typeface="Arial MT"/>
              </a:rPr>
              <a:t>development</a:t>
            </a:r>
            <a:r>
              <a:rPr sz="1100" spc="-20" dirty="0">
                <a:latin typeface="Arial MT"/>
                <a:cs typeface="Arial MT"/>
              </a:rPr>
              <a:t> </a:t>
            </a:r>
            <a:r>
              <a:rPr sz="1100" dirty="0">
                <a:latin typeface="Arial MT"/>
                <a:cs typeface="Arial MT"/>
              </a:rPr>
              <a:t>spenders</a:t>
            </a:r>
            <a:r>
              <a:rPr sz="1100" spc="-45" dirty="0">
                <a:latin typeface="Arial MT"/>
                <a:cs typeface="Arial MT"/>
              </a:rPr>
              <a:t> </a:t>
            </a:r>
            <a:r>
              <a:rPr sz="1100" dirty="0">
                <a:latin typeface="Arial MT"/>
                <a:cs typeface="Arial MT"/>
              </a:rPr>
              <a:t>globally,</a:t>
            </a:r>
            <a:r>
              <a:rPr sz="1100" spc="-15" dirty="0">
                <a:latin typeface="Arial MT"/>
                <a:cs typeface="Arial MT"/>
              </a:rPr>
              <a:t> </a:t>
            </a:r>
            <a:r>
              <a:rPr sz="1100" dirty="0">
                <a:latin typeface="Arial MT"/>
                <a:cs typeface="Arial MT"/>
              </a:rPr>
              <a:t>Samsung</a:t>
            </a:r>
            <a:r>
              <a:rPr sz="1100" spc="-35" dirty="0">
                <a:latin typeface="Arial MT"/>
                <a:cs typeface="Arial MT"/>
              </a:rPr>
              <a:t> </a:t>
            </a:r>
            <a:r>
              <a:rPr sz="1100" dirty="0">
                <a:latin typeface="Arial MT"/>
                <a:cs typeface="Arial MT"/>
              </a:rPr>
              <a:t>drives</a:t>
            </a:r>
            <a:r>
              <a:rPr sz="1100" spc="25" dirty="0">
                <a:latin typeface="Arial MT"/>
                <a:cs typeface="Arial MT"/>
              </a:rPr>
              <a:t> </a:t>
            </a:r>
            <a:r>
              <a:rPr sz="1100" dirty="0">
                <a:latin typeface="Arial MT"/>
                <a:cs typeface="Arial MT"/>
              </a:rPr>
              <a:t>rapid</a:t>
            </a:r>
            <a:r>
              <a:rPr sz="1100" spc="-35" dirty="0">
                <a:latin typeface="Arial MT"/>
                <a:cs typeface="Arial MT"/>
              </a:rPr>
              <a:t> </a:t>
            </a:r>
            <a:r>
              <a:rPr sz="1100" dirty="0">
                <a:latin typeface="Arial MT"/>
                <a:cs typeface="Arial MT"/>
              </a:rPr>
              <a:t>innovation.</a:t>
            </a:r>
            <a:r>
              <a:rPr sz="1100" spc="-15" dirty="0">
                <a:latin typeface="Arial MT"/>
                <a:cs typeface="Arial MT"/>
              </a:rPr>
              <a:t> </a:t>
            </a:r>
            <a:r>
              <a:rPr sz="1100" spc="-25" dirty="0">
                <a:latin typeface="Arial MT"/>
                <a:cs typeface="Arial MT"/>
              </a:rPr>
              <a:t>The</a:t>
            </a:r>
            <a:endParaRPr sz="1100">
              <a:latin typeface="Arial MT"/>
              <a:cs typeface="Arial MT"/>
            </a:endParaRPr>
          </a:p>
        </p:txBody>
      </p:sp>
      <p:sp>
        <p:nvSpPr>
          <p:cNvPr id="19" name="object 19"/>
          <p:cNvSpPr txBox="1"/>
          <p:nvPr/>
        </p:nvSpPr>
        <p:spPr>
          <a:xfrm>
            <a:off x="406082" y="2229865"/>
            <a:ext cx="4336415" cy="196850"/>
          </a:xfrm>
          <a:prstGeom prst="rect">
            <a:avLst/>
          </a:prstGeom>
        </p:spPr>
        <p:txBody>
          <a:bodyPr vert="horz" wrap="square" lIns="0" tIns="15875" rIns="0" bIns="0" rtlCol="0">
            <a:spAutoFit/>
          </a:bodyPr>
          <a:lstStyle/>
          <a:p>
            <a:pPr marL="12700">
              <a:lnSpc>
                <a:spcPct val="100000"/>
              </a:lnSpc>
              <a:spcBef>
                <a:spcPts val="125"/>
              </a:spcBef>
            </a:pPr>
            <a:r>
              <a:rPr sz="1100" dirty="0">
                <a:latin typeface="Arial MT"/>
                <a:cs typeface="Arial MT"/>
              </a:rPr>
              <a:t>company</a:t>
            </a:r>
            <a:r>
              <a:rPr sz="1100" spc="35" dirty="0">
                <a:latin typeface="Arial MT"/>
                <a:cs typeface="Arial MT"/>
              </a:rPr>
              <a:t> </a:t>
            </a:r>
            <a:r>
              <a:rPr sz="1100" dirty="0">
                <a:latin typeface="Arial MT"/>
                <a:cs typeface="Arial MT"/>
              </a:rPr>
              <a:t>consistently</a:t>
            </a:r>
            <a:r>
              <a:rPr sz="1100" spc="-35" dirty="0">
                <a:latin typeface="Arial MT"/>
                <a:cs typeface="Arial MT"/>
              </a:rPr>
              <a:t> </a:t>
            </a:r>
            <a:r>
              <a:rPr sz="1100" dirty="0">
                <a:latin typeface="Arial MT"/>
                <a:cs typeface="Arial MT"/>
              </a:rPr>
              <a:t>allocates</a:t>
            </a:r>
            <a:r>
              <a:rPr sz="1100" spc="-35" dirty="0">
                <a:latin typeface="Arial MT"/>
                <a:cs typeface="Arial MT"/>
              </a:rPr>
              <a:t> </a:t>
            </a:r>
            <a:r>
              <a:rPr sz="1100" dirty="0">
                <a:latin typeface="Arial MT"/>
                <a:cs typeface="Arial MT"/>
              </a:rPr>
              <a:t>substantial</a:t>
            </a:r>
            <a:r>
              <a:rPr sz="1100" spc="-30" dirty="0">
                <a:latin typeface="Arial MT"/>
                <a:cs typeface="Arial MT"/>
              </a:rPr>
              <a:t> </a:t>
            </a:r>
            <a:r>
              <a:rPr sz="1100" dirty="0">
                <a:latin typeface="Arial MT"/>
                <a:cs typeface="Arial MT"/>
              </a:rPr>
              <a:t>resources</a:t>
            </a:r>
            <a:r>
              <a:rPr sz="1100" spc="40" dirty="0">
                <a:latin typeface="Arial MT"/>
                <a:cs typeface="Arial MT"/>
              </a:rPr>
              <a:t> </a:t>
            </a:r>
            <a:r>
              <a:rPr sz="1100" dirty="0">
                <a:latin typeface="Arial MT"/>
                <a:cs typeface="Arial MT"/>
              </a:rPr>
              <a:t>to</a:t>
            </a:r>
            <a:r>
              <a:rPr sz="1100" spc="-25" dirty="0">
                <a:latin typeface="Arial MT"/>
                <a:cs typeface="Arial MT"/>
              </a:rPr>
              <a:t> </a:t>
            </a:r>
            <a:r>
              <a:rPr sz="1100" dirty="0">
                <a:latin typeface="Arial MT"/>
                <a:cs typeface="Arial MT"/>
              </a:rPr>
              <a:t>research</a:t>
            </a:r>
            <a:r>
              <a:rPr sz="1100" spc="-25" dirty="0">
                <a:latin typeface="Arial MT"/>
                <a:cs typeface="Arial MT"/>
              </a:rPr>
              <a:t> and</a:t>
            </a:r>
            <a:endParaRPr sz="1100">
              <a:latin typeface="Arial MT"/>
              <a:cs typeface="Arial MT"/>
            </a:endParaRPr>
          </a:p>
        </p:txBody>
      </p:sp>
      <p:sp>
        <p:nvSpPr>
          <p:cNvPr id="20" name="object 20"/>
          <p:cNvSpPr txBox="1"/>
          <p:nvPr/>
        </p:nvSpPr>
        <p:spPr>
          <a:xfrm>
            <a:off x="406082" y="2401570"/>
            <a:ext cx="3627120" cy="196850"/>
          </a:xfrm>
          <a:prstGeom prst="rect">
            <a:avLst/>
          </a:prstGeom>
        </p:spPr>
        <p:txBody>
          <a:bodyPr vert="horz" wrap="square" lIns="0" tIns="15875" rIns="0" bIns="0" rtlCol="0">
            <a:spAutoFit/>
          </a:bodyPr>
          <a:lstStyle/>
          <a:p>
            <a:pPr marL="12700">
              <a:lnSpc>
                <a:spcPct val="100000"/>
              </a:lnSpc>
              <a:spcBef>
                <a:spcPts val="125"/>
              </a:spcBef>
            </a:pPr>
            <a:r>
              <a:rPr sz="1100" dirty="0">
                <a:latin typeface="Arial MT"/>
                <a:cs typeface="Arial MT"/>
              </a:rPr>
              <a:t>development, fostering</a:t>
            </a:r>
            <a:r>
              <a:rPr sz="1100" spc="-10" dirty="0">
                <a:latin typeface="Arial MT"/>
                <a:cs typeface="Arial MT"/>
              </a:rPr>
              <a:t> </a:t>
            </a:r>
            <a:r>
              <a:rPr sz="1100" dirty="0">
                <a:latin typeface="Arial MT"/>
                <a:cs typeface="Arial MT"/>
              </a:rPr>
              <a:t>innovation</a:t>
            </a:r>
            <a:r>
              <a:rPr sz="1100" spc="-10" dirty="0">
                <a:latin typeface="Arial MT"/>
                <a:cs typeface="Arial MT"/>
              </a:rPr>
              <a:t> </a:t>
            </a:r>
            <a:r>
              <a:rPr sz="1100" dirty="0">
                <a:latin typeface="Arial MT"/>
                <a:cs typeface="Arial MT"/>
              </a:rPr>
              <a:t>across</a:t>
            </a:r>
            <a:r>
              <a:rPr sz="1100" spc="-20" dirty="0">
                <a:latin typeface="Arial MT"/>
                <a:cs typeface="Arial MT"/>
              </a:rPr>
              <a:t> </a:t>
            </a:r>
            <a:r>
              <a:rPr sz="1100" dirty="0">
                <a:latin typeface="Arial MT"/>
                <a:cs typeface="Arial MT"/>
              </a:rPr>
              <a:t>its</a:t>
            </a:r>
            <a:r>
              <a:rPr sz="1100" spc="-25" dirty="0">
                <a:latin typeface="Arial MT"/>
                <a:cs typeface="Arial MT"/>
              </a:rPr>
              <a:t> </a:t>
            </a:r>
            <a:r>
              <a:rPr sz="1100" dirty="0">
                <a:latin typeface="Arial MT"/>
                <a:cs typeface="Arial MT"/>
              </a:rPr>
              <a:t>product</a:t>
            </a:r>
            <a:r>
              <a:rPr sz="1100" spc="5" dirty="0">
                <a:latin typeface="Arial MT"/>
                <a:cs typeface="Arial MT"/>
              </a:rPr>
              <a:t> </a:t>
            </a:r>
            <a:r>
              <a:rPr sz="1100" spc="-10" dirty="0">
                <a:latin typeface="Arial MT"/>
                <a:cs typeface="Arial MT"/>
              </a:rPr>
              <a:t>lines.</a:t>
            </a:r>
            <a:endParaRPr sz="1100">
              <a:latin typeface="Arial MT"/>
              <a:cs typeface="Arial MT"/>
            </a:endParaRPr>
          </a:p>
        </p:txBody>
      </p:sp>
      <p:sp>
        <p:nvSpPr>
          <p:cNvPr id="21" name="object 21"/>
          <p:cNvSpPr txBox="1"/>
          <p:nvPr/>
        </p:nvSpPr>
        <p:spPr>
          <a:xfrm>
            <a:off x="406082" y="2563177"/>
            <a:ext cx="4316095" cy="197485"/>
          </a:xfrm>
          <a:prstGeom prst="rect">
            <a:avLst/>
          </a:prstGeom>
        </p:spPr>
        <p:txBody>
          <a:bodyPr vert="horz" wrap="square" lIns="0" tIns="15875" rIns="0" bIns="0" rtlCol="0">
            <a:spAutoFit/>
          </a:bodyPr>
          <a:lstStyle/>
          <a:p>
            <a:pPr marL="12700">
              <a:lnSpc>
                <a:spcPct val="100000"/>
              </a:lnSpc>
              <a:spcBef>
                <a:spcPts val="125"/>
              </a:spcBef>
            </a:pPr>
            <a:r>
              <a:rPr sz="1100" dirty="0">
                <a:latin typeface="Arial MT"/>
                <a:cs typeface="Arial MT"/>
              </a:rPr>
              <a:t>Diversified</a:t>
            </a:r>
            <a:r>
              <a:rPr sz="1100" spc="-45" dirty="0">
                <a:latin typeface="Arial MT"/>
                <a:cs typeface="Arial MT"/>
              </a:rPr>
              <a:t> </a:t>
            </a:r>
            <a:r>
              <a:rPr sz="1100" dirty="0">
                <a:latin typeface="Arial MT"/>
                <a:cs typeface="Arial MT"/>
              </a:rPr>
              <a:t>product</a:t>
            </a:r>
            <a:r>
              <a:rPr sz="1100" spc="-20" dirty="0">
                <a:latin typeface="Arial MT"/>
                <a:cs typeface="Arial MT"/>
              </a:rPr>
              <a:t> </a:t>
            </a:r>
            <a:r>
              <a:rPr sz="1100" dirty="0">
                <a:latin typeface="Arial MT"/>
                <a:cs typeface="Arial MT"/>
              </a:rPr>
              <a:t>portfolio</a:t>
            </a:r>
            <a:r>
              <a:rPr sz="1100" spc="-105" dirty="0">
                <a:latin typeface="Arial MT"/>
                <a:cs typeface="Arial MT"/>
              </a:rPr>
              <a:t> </a:t>
            </a:r>
            <a:r>
              <a:rPr sz="1100" dirty="0">
                <a:latin typeface="Arial MT"/>
                <a:cs typeface="Arial MT"/>
              </a:rPr>
              <a:t>–</a:t>
            </a:r>
            <a:r>
              <a:rPr sz="1100" spc="-35" dirty="0">
                <a:latin typeface="Arial MT"/>
                <a:cs typeface="Arial MT"/>
              </a:rPr>
              <a:t> </a:t>
            </a:r>
            <a:r>
              <a:rPr sz="1100" dirty="0">
                <a:latin typeface="Arial MT"/>
                <a:cs typeface="Arial MT"/>
              </a:rPr>
              <a:t>Samsung’s</a:t>
            </a:r>
            <a:r>
              <a:rPr sz="1100" spc="20" dirty="0">
                <a:latin typeface="Arial MT"/>
                <a:cs typeface="Arial MT"/>
              </a:rPr>
              <a:t> </a:t>
            </a:r>
            <a:r>
              <a:rPr sz="1100" dirty="0">
                <a:latin typeface="Arial MT"/>
                <a:cs typeface="Arial MT"/>
              </a:rPr>
              <a:t>extensive</a:t>
            </a:r>
            <a:r>
              <a:rPr sz="1100" spc="-45" dirty="0">
                <a:latin typeface="Arial MT"/>
                <a:cs typeface="Arial MT"/>
              </a:rPr>
              <a:t> </a:t>
            </a:r>
            <a:r>
              <a:rPr sz="1100" dirty="0">
                <a:latin typeface="Arial MT"/>
                <a:cs typeface="Arial MT"/>
              </a:rPr>
              <a:t>range</a:t>
            </a:r>
            <a:r>
              <a:rPr sz="1100" spc="-40" dirty="0">
                <a:latin typeface="Arial MT"/>
                <a:cs typeface="Arial MT"/>
              </a:rPr>
              <a:t> </a:t>
            </a:r>
            <a:r>
              <a:rPr sz="1100" dirty="0">
                <a:latin typeface="Arial MT"/>
                <a:cs typeface="Arial MT"/>
              </a:rPr>
              <a:t>of</a:t>
            </a:r>
            <a:r>
              <a:rPr sz="1100" spc="-25" dirty="0">
                <a:latin typeface="Arial MT"/>
                <a:cs typeface="Arial MT"/>
              </a:rPr>
              <a:t> </a:t>
            </a:r>
            <a:r>
              <a:rPr sz="1100" spc="-10" dirty="0">
                <a:latin typeface="Arial MT"/>
                <a:cs typeface="Arial MT"/>
              </a:rPr>
              <a:t>products</a:t>
            </a:r>
            <a:endParaRPr sz="1100" dirty="0">
              <a:latin typeface="Arial MT"/>
              <a:cs typeface="Arial MT"/>
            </a:endParaRPr>
          </a:p>
        </p:txBody>
      </p:sp>
      <p:sp>
        <p:nvSpPr>
          <p:cNvPr id="22" name="object 22"/>
          <p:cNvSpPr txBox="1"/>
          <p:nvPr/>
        </p:nvSpPr>
        <p:spPr>
          <a:xfrm>
            <a:off x="406082" y="2734881"/>
            <a:ext cx="3787775" cy="197485"/>
          </a:xfrm>
          <a:prstGeom prst="rect">
            <a:avLst/>
          </a:prstGeom>
        </p:spPr>
        <p:txBody>
          <a:bodyPr vert="horz" wrap="square" lIns="0" tIns="15875" rIns="0" bIns="0" rtlCol="0">
            <a:spAutoFit/>
          </a:bodyPr>
          <a:lstStyle/>
          <a:p>
            <a:pPr marL="12700">
              <a:lnSpc>
                <a:spcPct val="100000"/>
              </a:lnSpc>
              <a:spcBef>
                <a:spcPts val="125"/>
              </a:spcBef>
            </a:pPr>
            <a:r>
              <a:rPr sz="1100" dirty="0">
                <a:latin typeface="Arial MT"/>
                <a:cs typeface="Arial MT"/>
              </a:rPr>
              <a:t>allows</a:t>
            </a:r>
            <a:r>
              <a:rPr sz="1100" spc="-40" dirty="0">
                <a:latin typeface="Arial MT"/>
                <a:cs typeface="Arial MT"/>
              </a:rPr>
              <a:t> </a:t>
            </a:r>
            <a:r>
              <a:rPr sz="1100" dirty="0">
                <a:latin typeface="Arial MT"/>
                <a:cs typeface="Arial MT"/>
              </a:rPr>
              <a:t>it</a:t>
            </a:r>
            <a:r>
              <a:rPr sz="1100" spc="-10" dirty="0">
                <a:latin typeface="Arial MT"/>
                <a:cs typeface="Arial MT"/>
              </a:rPr>
              <a:t> </a:t>
            </a:r>
            <a:r>
              <a:rPr sz="1100" dirty="0">
                <a:latin typeface="Arial MT"/>
                <a:cs typeface="Arial MT"/>
              </a:rPr>
              <a:t>to</a:t>
            </a:r>
            <a:r>
              <a:rPr sz="1100" spc="50" dirty="0">
                <a:latin typeface="Arial MT"/>
                <a:cs typeface="Arial MT"/>
              </a:rPr>
              <a:t> </a:t>
            </a:r>
            <a:r>
              <a:rPr sz="1100" dirty="0">
                <a:latin typeface="Arial MT"/>
                <a:cs typeface="Arial MT"/>
              </a:rPr>
              <a:t>mitigate</a:t>
            </a:r>
            <a:r>
              <a:rPr sz="1100" spc="-25" dirty="0">
                <a:latin typeface="Arial MT"/>
                <a:cs typeface="Arial MT"/>
              </a:rPr>
              <a:t> </a:t>
            </a:r>
            <a:r>
              <a:rPr sz="1100" dirty="0">
                <a:latin typeface="Arial MT"/>
                <a:cs typeface="Arial MT"/>
              </a:rPr>
              <a:t>risks</a:t>
            </a:r>
            <a:r>
              <a:rPr sz="1100" spc="-35" dirty="0">
                <a:latin typeface="Arial MT"/>
                <a:cs typeface="Arial MT"/>
              </a:rPr>
              <a:t> </a:t>
            </a:r>
            <a:r>
              <a:rPr sz="1100" dirty="0">
                <a:latin typeface="Arial MT"/>
                <a:cs typeface="Arial MT"/>
              </a:rPr>
              <a:t>associated</a:t>
            </a:r>
            <a:r>
              <a:rPr sz="1100" spc="-25" dirty="0">
                <a:latin typeface="Arial MT"/>
                <a:cs typeface="Arial MT"/>
              </a:rPr>
              <a:t> </a:t>
            </a:r>
            <a:r>
              <a:rPr sz="1100" dirty="0">
                <a:latin typeface="Arial MT"/>
                <a:cs typeface="Arial MT"/>
              </a:rPr>
              <a:t>with</a:t>
            </a:r>
            <a:r>
              <a:rPr sz="1100" spc="-25" dirty="0">
                <a:latin typeface="Arial MT"/>
                <a:cs typeface="Arial MT"/>
              </a:rPr>
              <a:t> </a:t>
            </a:r>
            <a:r>
              <a:rPr sz="1100" dirty="0">
                <a:latin typeface="Arial MT"/>
                <a:cs typeface="Arial MT"/>
              </a:rPr>
              <a:t>market</a:t>
            </a:r>
            <a:r>
              <a:rPr sz="1100" spc="-10" dirty="0">
                <a:latin typeface="Arial MT"/>
                <a:cs typeface="Arial MT"/>
              </a:rPr>
              <a:t> fluctuations.</a:t>
            </a:r>
            <a:endParaRPr sz="1100">
              <a:latin typeface="Arial MT"/>
              <a:cs typeface="Arial MT"/>
            </a:endParaRPr>
          </a:p>
        </p:txBody>
      </p:sp>
      <p:sp>
        <p:nvSpPr>
          <p:cNvPr id="23" name="object 23"/>
          <p:cNvSpPr txBox="1"/>
          <p:nvPr/>
        </p:nvSpPr>
        <p:spPr>
          <a:xfrm>
            <a:off x="406082" y="2907029"/>
            <a:ext cx="4578985" cy="196850"/>
          </a:xfrm>
          <a:prstGeom prst="rect">
            <a:avLst/>
          </a:prstGeom>
        </p:spPr>
        <p:txBody>
          <a:bodyPr vert="horz" wrap="square" lIns="0" tIns="15875" rIns="0" bIns="0" rtlCol="0">
            <a:spAutoFit/>
          </a:bodyPr>
          <a:lstStyle/>
          <a:p>
            <a:pPr marL="12700">
              <a:lnSpc>
                <a:spcPct val="100000"/>
              </a:lnSpc>
              <a:spcBef>
                <a:spcPts val="125"/>
              </a:spcBef>
            </a:pPr>
            <a:r>
              <a:rPr sz="1100" dirty="0">
                <a:latin typeface="Arial MT"/>
                <a:cs typeface="Arial MT"/>
              </a:rPr>
              <a:t>Strong</a:t>
            </a:r>
            <a:r>
              <a:rPr sz="1100" spc="-25" dirty="0">
                <a:latin typeface="Arial MT"/>
                <a:cs typeface="Arial MT"/>
              </a:rPr>
              <a:t> </a:t>
            </a:r>
            <a:r>
              <a:rPr sz="1100" dirty="0">
                <a:latin typeface="Arial MT"/>
                <a:cs typeface="Arial MT"/>
              </a:rPr>
              <a:t>brand</a:t>
            </a:r>
            <a:r>
              <a:rPr sz="1100" spc="-25" dirty="0">
                <a:latin typeface="Arial MT"/>
                <a:cs typeface="Arial MT"/>
              </a:rPr>
              <a:t> </a:t>
            </a:r>
            <a:r>
              <a:rPr sz="1100" spc="-10" dirty="0">
                <a:latin typeface="Arial MT"/>
                <a:cs typeface="Arial MT"/>
              </a:rPr>
              <a:t>recognition</a:t>
            </a:r>
            <a:r>
              <a:rPr sz="1100" spc="-35" dirty="0">
                <a:latin typeface="Arial MT"/>
                <a:cs typeface="Arial MT"/>
              </a:rPr>
              <a:t> </a:t>
            </a:r>
            <a:r>
              <a:rPr sz="1100" dirty="0">
                <a:latin typeface="Arial MT"/>
                <a:cs typeface="Arial MT"/>
              </a:rPr>
              <a:t>–</a:t>
            </a:r>
            <a:r>
              <a:rPr sz="1100" spc="-15" dirty="0">
                <a:latin typeface="Arial MT"/>
                <a:cs typeface="Arial MT"/>
              </a:rPr>
              <a:t> </a:t>
            </a:r>
            <a:r>
              <a:rPr sz="1100" dirty="0">
                <a:latin typeface="Arial MT"/>
                <a:cs typeface="Arial MT"/>
              </a:rPr>
              <a:t>the</a:t>
            </a:r>
            <a:r>
              <a:rPr sz="1100" spc="-30" dirty="0">
                <a:latin typeface="Arial MT"/>
                <a:cs typeface="Arial MT"/>
              </a:rPr>
              <a:t> </a:t>
            </a:r>
            <a:r>
              <a:rPr sz="1100" dirty="0">
                <a:latin typeface="Arial MT"/>
                <a:cs typeface="Arial MT"/>
              </a:rPr>
              <a:t>Samsung</a:t>
            </a:r>
            <a:r>
              <a:rPr sz="1100" spc="-25" dirty="0">
                <a:latin typeface="Arial MT"/>
                <a:cs typeface="Arial MT"/>
              </a:rPr>
              <a:t> </a:t>
            </a:r>
            <a:r>
              <a:rPr sz="1100" dirty="0">
                <a:latin typeface="Arial MT"/>
                <a:cs typeface="Arial MT"/>
              </a:rPr>
              <a:t>brand</a:t>
            </a:r>
            <a:r>
              <a:rPr sz="1100" spc="-30" dirty="0">
                <a:latin typeface="Arial MT"/>
                <a:cs typeface="Arial MT"/>
              </a:rPr>
              <a:t> </a:t>
            </a:r>
            <a:r>
              <a:rPr sz="1100" dirty="0">
                <a:latin typeface="Arial MT"/>
                <a:cs typeface="Arial MT"/>
              </a:rPr>
              <a:t>is</a:t>
            </a:r>
            <a:r>
              <a:rPr sz="1100" spc="40" dirty="0">
                <a:latin typeface="Arial MT"/>
                <a:cs typeface="Arial MT"/>
              </a:rPr>
              <a:t> </a:t>
            </a:r>
            <a:r>
              <a:rPr sz="1100" dirty="0">
                <a:latin typeface="Arial MT"/>
                <a:cs typeface="Arial MT"/>
              </a:rPr>
              <a:t>globally</a:t>
            </a:r>
            <a:r>
              <a:rPr sz="1100" spc="40" dirty="0">
                <a:latin typeface="Arial MT"/>
                <a:cs typeface="Arial MT"/>
              </a:rPr>
              <a:t> </a:t>
            </a:r>
            <a:r>
              <a:rPr sz="1100" spc="-10" dirty="0">
                <a:latin typeface="Arial MT"/>
                <a:cs typeface="Arial MT"/>
              </a:rPr>
              <a:t>recognized</a:t>
            </a:r>
            <a:r>
              <a:rPr sz="1100" spc="-30" dirty="0">
                <a:latin typeface="Arial MT"/>
                <a:cs typeface="Arial MT"/>
              </a:rPr>
              <a:t> </a:t>
            </a:r>
            <a:r>
              <a:rPr sz="1100" spc="-25" dirty="0">
                <a:latin typeface="Arial MT"/>
                <a:cs typeface="Arial MT"/>
              </a:rPr>
              <a:t>and</a:t>
            </a:r>
            <a:endParaRPr sz="1100">
              <a:latin typeface="Arial MT"/>
              <a:cs typeface="Arial MT"/>
            </a:endParaRPr>
          </a:p>
        </p:txBody>
      </p:sp>
      <p:sp>
        <p:nvSpPr>
          <p:cNvPr id="24" name="object 24"/>
          <p:cNvSpPr txBox="1"/>
          <p:nvPr/>
        </p:nvSpPr>
        <p:spPr>
          <a:xfrm>
            <a:off x="406082" y="3068637"/>
            <a:ext cx="4194175" cy="197485"/>
          </a:xfrm>
          <a:prstGeom prst="rect">
            <a:avLst/>
          </a:prstGeom>
        </p:spPr>
        <p:txBody>
          <a:bodyPr vert="horz" wrap="square" lIns="0" tIns="15875" rIns="0" bIns="0" rtlCol="0">
            <a:spAutoFit/>
          </a:bodyPr>
          <a:lstStyle/>
          <a:p>
            <a:pPr marL="12700">
              <a:lnSpc>
                <a:spcPct val="100000"/>
              </a:lnSpc>
              <a:spcBef>
                <a:spcPts val="125"/>
              </a:spcBef>
            </a:pPr>
            <a:r>
              <a:rPr sz="1100" dirty="0">
                <a:latin typeface="Arial MT"/>
                <a:cs typeface="Arial MT"/>
              </a:rPr>
              <a:t>trusted,</a:t>
            </a:r>
            <a:r>
              <a:rPr sz="1100" spc="-35" dirty="0">
                <a:latin typeface="Arial MT"/>
                <a:cs typeface="Arial MT"/>
              </a:rPr>
              <a:t> </a:t>
            </a:r>
            <a:r>
              <a:rPr sz="1100" dirty="0">
                <a:latin typeface="Arial MT"/>
                <a:cs typeface="Arial MT"/>
              </a:rPr>
              <a:t>contributing</a:t>
            </a:r>
            <a:r>
              <a:rPr sz="1100" spc="25" dirty="0">
                <a:latin typeface="Arial MT"/>
                <a:cs typeface="Arial MT"/>
              </a:rPr>
              <a:t> </a:t>
            </a:r>
            <a:r>
              <a:rPr sz="1100" dirty="0">
                <a:latin typeface="Arial MT"/>
                <a:cs typeface="Arial MT"/>
              </a:rPr>
              <a:t>to</a:t>
            </a:r>
            <a:r>
              <a:rPr sz="1100" spc="-45" dirty="0">
                <a:latin typeface="Arial MT"/>
                <a:cs typeface="Arial MT"/>
              </a:rPr>
              <a:t> </a:t>
            </a:r>
            <a:r>
              <a:rPr sz="1100" dirty="0">
                <a:latin typeface="Arial MT"/>
                <a:cs typeface="Arial MT"/>
              </a:rPr>
              <a:t>customer</a:t>
            </a:r>
            <a:r>
              <a:rPr sz="1100" spc="-20" dirty="0">
                <a:latin typeface="Arial MT"/>
                <a:cs typeface="Arial MT"/>
              </a:rPr>
              <a:t> </a:t>
            </a:r>
            <a:r>
              <a:rPr sz="1100" dirty="0">
                <a:latin typeface="Arial MT"/>
                <a:cs typeface="Arial MT"/>
              </a:rPr>
              <a:t>loyalty</a:t>
            </a:r>
            <a:r>
              <a:rPr sz="1100" spc="10" dirty="0">
                <a:latin typeface="Arial MT"/>
                <a:cs typeface="Arial MT"/>
              </a:rPr>
              <a:t> </a:t>
            </a:r>
            <a:r>
              <a:rPr sz="1100" dirty="0">
                <a:latin typeface="Arial MT"/>
                <a:cs typeface="Arial MT"/>
              </a:rPr>
              <a:t>and</a:t>
            </a:r>
            <a:r>
              <a:rPr sz="1100" spc="-45" dirty="0">
                <a:latin typeface="Arial MT"/>
                <a:cs typeface="Arial MT"/>
              </a:rPr>
              <a:t> </a:t>
            </a:r>
            <a:r>
              <a:rPr sz="1100" dirty="0">
                <a:latin typeface="Arial MT"/>
                <a:cs typeface="Arial MT"/>
              </a:rPr>
              <a:t>competitive</a:t>
            </a:r>
            <a:r>
              <a:rPr sz="1100" spc="-50" dirty="0">
                <a:latin typeface="Arial MT"/>
                <a:cs typeface="Arial MT"/>
              </a:rPr>
              <a:t> </a:t>
            </a:r>
            <a:r>
              <a:rPr sz="1100" spc="-10" dirty="0">
                <a:latin typeface="Arial MT"/>
                <a:cs typeface="Arial MT"/>
              </a:rPr>
              <a:t>advantage</a:t>
            </a:r>
            <a:r>
              <a:rPr sz="950" spc="-10" dirty="0">
                <a:latin typeface="Arial MT"/>
                <a:cs typeface="Arial MT"/>
              </a:rPr>
              <a:t>.</a:t>
            </a:r>
            <a:endParaRPr sz="950">
              <a:latin typeface="Arial MT"/>
              <a:cs typeface="Arial MT"/>
            </a:endParaRPr>
          </a:p>
        </p:txBody>
      </p:sp>
      <p:sp>
        <p:nvSpPr>
          <p:cNvPr id="25" name="object 25"/>
          <p:cNvSpPr txBox="1"/>
          <p:nvPr/>
        </p:nvSpPr>
        <p:spPr>
          <a:xfrm>
            <a:off x="2178050" y="608647"/>
            <a:ext cx="965200" cy="208915"/>
          </a:xfrm>
          <a:prstGeom prst="rect">
            <a:avLst/>
          </a:prstGeom>
        </p:spPr>
        <p:txBody>
          <a:bodyPr vert="horz" wrap="square" lIns="0" tIns="12700" rIns="0" bIns="0" rtlCol="0">
            <a:spAutoFit/>
          </a:bodyPr>
          <a:lstStyle/>
          <a:p>
            <a:pPr marL="12700">
              <a:lnSpc>
                <a:spcPct val="100000"/>
              </a:lnSpc>
              <a:spcBef>
                <a:spcPts val="100"/>
              </a:spcBef>
            </a:pPr>
            <a:r>
              <a:rPr sz="1200" spc="-10" dirty="0">
                <a:solidFill>
                  <a:srgbClr val="FFFFFF"/>
                </a:solidFill>
                <a:latin typeface="Arial MT"/>
                <a:cs typeface="Arial MT"/>
              </a:rPr>
              <a:t>STRENGTHS</a:t>
            </a:r>
            <a:endParaRPr sz="1200">
              <a:latin typeface="Arial MT"/>
              <a:cs typeface="Arial MT"/>
            </a:endParaRPr>
          </a:p>
        </p:txBody>
      </p:sp>
      <p:sp>
        <p:nvSpPr>
          <p:cNvPr id="26" name="object 26"/>
          <p:cNvSpPr txBox="1"/>
          <p:nvPr/>
        </p:nvSpPr>
        <p:spPr>
          <a:xfrm>
            <a:off x="8944609" y="677798"/>
            <a:ext cx="1089025" cy="208279"/>
          </a:xfrm>
          <a:prstGeom prst="rect">
            <a:avLst/>
          </a:prstGeom>
        </p:spPr>
        <p:txBody>
          <a:bodyPr vert="horz" wrap="square" lIns="0" tIns="12700" rIns="0" bIns="0" rtlCol="0">
            <a:spAutoFit/>
          </a:bodyPr>
          <a:lstStyle/>
          <a:p>
            <a:pPr marL="12700">
              <a:lnSpc>
                <a:spcPct val="100000"/>
              </a:lnSpc>
              <a:spcBef>
                <a:spcPts val="100"/>
              </a:spcBef>
            </a:pPr>
            <a:r>
              <a:rPr sz="1200" spc="-10" dirty="0">
                <a:solidFill>
                  <a:srgbClr val="FFFFFF"/>
                </a:solidFill>
                <a:latin typeface="Arial MT"/>
                <a:cs typeface="Arial MT"/>
              </a:rPr>
              <a:t>WEAKNESSES</a:t>
            </a:r>
            <a:endParaRPr sz="1200">
              <a:latin typeface="Arial MT"/>
              <a:cs typeface="Arial MT"/>
            </a:endParaRPr>
          </a:p>
        </p:txBody>
      </p:sp>
      <p:sp>
        <p:nvSpPr>
          <p:cNvPr id="27" name="object 27"/>
          <p:cNvSpPr txBox="1"/>
          <p:nvPr/>
        </p:nvSpPr>
        <p:spPr>
          <a:xfrm>
            <a:off x="7535544" y="1390078"/>
            <a:ext cx="3952240" cy="197485"/>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Overdependence</a:t>
            </a:r>
            <a:r>
              <a:rPr sz="1100" spc="15" dirty="0">
                <a:solidFill>
                  <a:srgbClr val="FFFFFF"/>
                </a:solidFill>
                <a:latin typeface="Arial MT"/>
                <a:cs typeface="Arial MT"/>
              </a:rPr>
              <a:t> </a:t>
            </a:r>
            <a:r>
              <a:rPr sz="1100" dirty="0">
                <a:solidFill>
                  <a:srgbClr val="FFFFFF"/>
                </a:solidFill>
                <a:latin typeface="Arial MT"/>
                <a:cs typeface="Arial MT"/>
              </a:rPr>
              <a:t>On</a:t>
            </a:r>
            <a:r>
              <a:rPr sz="1100" spc="-55" dirty="0">
                <a:solidFill>
                  <a:srgbClr val="FFFFFF"/>
                </a:solidFill>
                <a:latin typeface="Arial MT"/>
                <a:cs typeface="Arial MT"/>
              </a:rPr>
              <a:t> </a:t>
            </a:r>
            <a:r>
              <a:rPr sz="1100" dirty="0">
                <a:solidFill>
                  <a:srgbClr val="FFFFFF"/>
                </a:solidFill>
                <a:latin typeface="Arial MT"/>
                <a:cs typeface="Arial MT"/>
              </a:rPr>
              <a:t>The</a:t>
            </a:r>
            <a:r>
              <a:rPr sz="1100" spc="-55" dirty="0">
                <a:solidFill>
                  <a:srgbClr val="FFFFFF"/>
                </a:solidFill>
                <a:latin typeface="Arial MT"/>
                <a:cs typeface="Arial MT"/>
              </a:rPr>
              <a:t> </a:t>
            </a:r>
            <a:r>
              <a:rPr sz="1100" dirty="0">
                <a:solidFill>
                  <a:srgbClr val="FFFFFF"/>
                </a:solidFill>
                <a:latin typeface="Arial MT"/>
                <a:cs typeface="Arial MT"/>
              </a:rPr>
              <a:t>Smartphone</a:t>
            </a:r>
            <a:r>
              <a:rPr sz="1100" spc="-55" dirty="0">
                <a:solidFill>
                  <a:srgbClr val="FFFFFF"/>
                </a:solidFill>
                <a:latin typeface="Arial MT"/>
                <a:cs typeface="Arial MT"/>
              </a:rPr>
              <a:t> </a:t>
            </a:r>
            <a:r>
              <a:rPr sz="1100" dirty="0">
                <a:solidFill>
                  <a:srgbClr val="FFFFFF"/>
                </a:solidFill>
                <a:latin typeface="Arial MT"/>
                <a:cs typeface="Arial MT"/>
              </a:rPr>
              <a:t>Market:</a:t>
            </a:r>
            <a:r>
              <a:rPr sz="1100" spc="-40" dirty="0">
                <a:solidFill>
                  <a:srgbClr val="FFFFFF"/>
                </a:solidFill>
                <a:latin typeface="Arial MT"/>
                <a:cs typeface="Arial MT"/>
              </a:rPr>
              <a:t> </a:t>
            </a:r>
            <a:r>
              <a:rPr sz="1100" dirty="0">
                <a:solidFill>
                  <a:srgbClr val="FFFFFF"/>
                </a:solidFill>
                <a:latin typeface="Arial MT"/>
                <a:cs typeface="Arial MT"/>
              </a:rPr>
              <a:t>The</a:t>
            </a:r>
            <a:r>
              <a:rPr sz="1100" spc="-55" dirty="0">
                <a:solidFill>
                  <a:srgbClr val="FFFFFF"/>
                </a:solidFill>
                <a:latin typeface="Arial MT"/>
                <a:cs typeface="Arial MT"/>
              </a:rPr>
              <a:t> </a:t>
            </a:r>
            <a:r>
              <a:rPr sz="1100" spc="-10" dirty="0">
                <a:solidFill>
                  <a:srgbClr val="FFFFFF"/>
                </a:solidFill>
                <a:latin typeface="Arial MT"/>
                <a:cs typeface="Arial MT"/>
              </a:rPr>
              <a:t>smartphone</a:t>
            </a:r>
            <a:endParaRPr sz="1100">
              <a:latin typeface="Arial MT"/>
              <a:cs typeface="Arial MT"/>
            </a:endParaRPr>
          </a:p>
        </p:txBody>
      </p:sp>
      <p:sp>
        <p:nvSpPr>
          <p:cNvPr id="28" name="object 28"/>
          <p:cNvSpPr txBox="1"/>
          <p:nvPr/>
        </p:nvSpPr>
        <p:spPr>
          <a:xfrm>
            <a:off x="7535544" y="1561782"/>
            <a:ext cx="3997960" cy="197485"/>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market</a:t>
            </a:r>
            <a:r>
              <a:rPr sz="1100" spc="-10" dirty="0">
                <a:solidFill>
                  <a:srgbClr val="FFFFFF"/>
                </a:solidFill>
                <a:latin typeface="Arial MT"/>
                <a:cs typeface="Arial MT"/>
              </a:rPr>
              <a:t> accounts</a:t>
            </a:r>
            <a:r>
              <a:rPr sz="1100" spc="-30" dirty="0">
                <a:solidFill>
                  <a:srgbClr val="FFFFFF"/>
                </a:solidFill>
                <a:latin typeface="Arial MT"/>
                <a:cs typeface="Arial MT"/>
              </a:rPr>
              <a:t> </a:t>
            </a:r>
            <a:r>
              <a:rPr sz="1100" dirty="0">
                <a:solidFill>
                  <a:srgbClr val="FFFFFF"/>
                </a:solidFill>
                <a:latin typeface="Arial MT"/>
                <a:cs typeface="Arial MT"/>
              </a:rPr>
              <a:t>for</a:t>
            </a:r>
            <a:r>
              <a:rPr sz="1100" spc="-75" dirty="0">
                <a:solidFill>
                  <a:srgbClr val="FFFFFF"/>
                </a:solidFill>
                <a:latin typeface="Arial MT"/>
                <a:cs typeface="Arial MT"/>
              </a:rPr>
              <a:t> </a:t>
            </a:r>
            <a:r>
              <a:rPr sz="1100" dirty="0">
                <a:solidFill>
                  <a:srgbClr val="FFFFFF"/>
                </a:solidFill>
                <a:latin typeface="Arial MT"/>
                <a:cs typeface="Arial MT"/>
              </a:rPr>
              <a:t>more</a:t>
            </a:r>
            <a:r>
              <a:rPr sz="1100" spc="-25" dirty="0">
                <a:solidFill>
                  <a:srgbClr val="FFFFFF"/>
                </a:solidFill>
                <a:latin typeface="Arial MT"/>
                <a:cs typeface="Arial MT"/>
              </a:rPr>
              <a:t> </a:t>
            </a:r>
            <a:r>
              <a:rPr sz="1100" dirty="0">
                <a:solidFill>
                  <a:srgbClr val="FFFFFF"/>
                </a:solidFill>
                <a:latin typeface="Arial MT"/>
                <a:cs typeface="Arial MT"/>
              </a:rPr>
              <a:t>than</a:t>
            </a:r>
            <a:r>
              <a:rPr sz="1100" spc="-20" dirty="0">
                <a:solidFill>
                  <a:srgbClr val="FFFFFF"/>
                </a:solidFill>
                <a:latin typeface="Arial MT"/>
                <a:cs typeface="Arial MT"/>
              </a:rPr>
              <a:t> </a:t>
            </a:r>
            <a:r>
              <a:rPr sz="1100" dirty="0">
                <a:solidFill>
                  <a:srgbClr val="FFFFFF"/>
                </a:solidFill>
                <a:latin typeface="Arial MT"/>
                <a:cs typeface="Arial MT"/>
              </a:rPr>
              <a:t>20%</a:t>
            </a:r>
            <a:r>
              <a:rPr sz="1100" spc="-20" dirty="0">
                <a:solidFill>
                  <a:srgbClr val="FFFFFF"/>
                </a:solidFill>
                <a:latin typeface="Arial MT"/>
                <a:cs typeface="Arial MT"/>
              </a:rPr>
              <a:t> </a:t>
            </a:r>
            <a:r>
              <a:rPr sz="1100" dirty="0">
                <a:solidFill>
                  <a:srgbClr val="FFFFFF"/>
                </a:solidFill>
                <a:latin typeface="Arial MT"/>
                <a:cs typeface="Arial MT"/>
              </a:rPr>
              <a:t>of</a:t>
            </a:r>
            <a:r>
              <a:rPr sz="1100" spc="-10" dirty="0">
                <a:solidFill>
                  <a:srgbClr val="FFFFFF"/>
                </a:solidFill>
                <a:latin typeface="Arial MT"/>
                <a:cs typeface="Arial MT"/>
              </a:rPr>
              <a:t> </a:t>
            </a:r>
            <a:r>
              <a:rPr sz="1100" dirty="0">
                <a:solidFill>
                  <a:srgbClr val="FFFFFF"/>
                </a:solidFill>
                <a:latin typeface="Arial MT"/>
                <a:cs typeface="Arial MT"/>
              </a:rPr>
              <a:t>Samsung's</a:t>
            </a:r>
            <a:r>
              <a:rPr sz="1100" spc="-30" dirty="0">
                <a:solidFill>
                  <a:srgbClr val="FFFFFF"/>
                </a:solidFill>
                <a:latin typeface="Arial MT"/>
                <a:cs typeface="Arial MT"/>
              </a:rPr>
              <a:t> </a:t>
            </a:r>
            <a:r>
              <a:rPr sz="1100" dirty="0">
                <a:solidFill>
                  <a:srgbClr val="FFFFFF"/>
                </a:solidFill>
                <a:latin typeface="Arial MT"/>
                <a:cs typeface="Arial MT"/>
              </a:rPr>
              <a:t>total</a:t>
            </a:r>
            <a:r>
              <a:rPr sz="1100" spc="55" dirty="0">
                <a:solidFill>
                  <a:srgbClr val="FFFFFF"/>
                </a:solidFill>
                <a:latin typeface="Arial MT"/>
                <a:cs typeface="Arial MT"/>
              </a:rPr>
              <a:t> </a:t>
            </a:r>
            <a:r>
              <a:rPr sz="1100" spc="-10" dirty="0">
                <a:solidFill>
                  <a:srgbClr val="FFFFFF"/>
                </a:solidFill>
                <a:latin typeface="Arial MT"/>
                <a:cs typeface="Arial MT"/>
              </a:rPr>
              <a:t>revenue.</a:t>
            </a:r>
            <a:endParaRPr sz="1100">
              <a:latin typeface="Arial MT"/>
              <a:cs typeface="Arial MT"/>
            </a:endParaRPr>
          </a:p>
        </p:txBody>
      </p:sp>
      <p:sp>
        <p:nvSpPr>
          <p:cNvPr id="29" name="object 29"/>
          <p:cNvSpPr txBox="1"/>
          <p:nvPr/>
        </p:nvSpPr>
        <p:spPr>
          <a:xfrm>
            <a:off x="7535544" y="1724278"/>
            <a:ext cx="4123054" cy="196850"/>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Consumer</a:t>
            </a:r>
            <a:r>
              <a:rPr sz="1100" spc="-20" dirty="0">
                <a:solidFill>
                  <a:srgbClr val="FFFFFF"/>
                </a:solidFill>
                <a:latin typeface="Arial MT"/>
                <a:cs typeface="Arial MT"/>
              </a:rPr>
              <a:t> </a:t>
            </a:r>
            <a:r>
              <a:rPr sz="1100" dirty="0">
                <a:solidFill>
                  <a:srgbClr val="FFFFFF"/>
                </a:solidFill>
                <a:latin typeface="Arial MT"/>
                <a:cs typeface="Arial MT"/>
              </a:rPr>
              <a:t>demands</a:t>
            </a:r>
            <a:r>
              <a:rPr sz="1100" spc="-50" dirty="0">
                <a:solidFill>
                  <a:srgbClr val="FFFFFF"/>
                </a:solidFill>
                <a:latin typeface="Arial MT"/>
                <a:cs typeface="Arial MT"/>
              </a:rPr>
              <a:t> </a:t>
            </a:r>
            <a:r>
              <a:rPr sz="1100" dirty="0">
                <a:solidFill>
                  <a:srgbClr val="FFFFFF"/>
                </a:solidFill>
                <a:latin typeface="Arial MT"/>
                <a:cs typeface="Arial MT"/>
              </a:rPr>
              <a:t>and</a:t>
            </a:r>
            <a:r>
              <a:rPr sz="1100" spc="35" dirty="0">
                <a:solidFill>
                  <a:srgbClr val="FFFFFF"/>
                </a:solidFill>
                <a:latin typeface="Arial MT"/>
                <a:cs typeface="Arial MT"/>
              </a:rPr>
              <a:t> </a:t>
            </a:r>
            <a:r>
              <a:rPr sz="1100" spc="-10" dirty="0">
                <a:solidFill>
                  <a:srgbClr val="FFFFFF"/>
                </a:solidFill>
                <a:latin typeface="Arial MT"/>
                <a:cs typeface="Arial MT"/>
              </a:rPr>
              <a:t>smartphone</a:t>
            </a:r>
            <a:r>
              <a:rPr sz="1100" spc="-40" dirty="0">
                <a:solidFill>
                  <a:srgbClr val="FFFFFF"/>
                </a:solidFill>
                <a:latin typeface="Arial MT"/>
                <a:cs typeface="Arial MT"/>
              </a:rPr>
              <a:t> </a:t>
            </a:r>
            <a:r>
              <a:rPr sz="1100" dirty="0">
                <a:solidFill>
                  <a:srgbClr val="FFFFFF"/>
                </a:solidFill>
                <a:latin typeface="Arial MT"/>
                <a:cs typeface="Arial MT"/>
              </a:rPr>
              <a:t>industry</a:t>
            </a:r>
            <a:r>
              <a:rPr sz="1100" spc="-50" dirty="0">
                <a:solidFill>
                  <a:srgbClr val="FFFFFF"/>
                </a:solidFill>
                <a:latin typeface="Arial MT"/>
                <a:cs typeface="Arial MT"/>
              </a:rPr>
              <a:t> </a:t>
            </a:r>
            <a:r>
              <a:rPr sz="1100" dirty="0">
                <a:solidFill>
                  <a:srgbClr val="FFFFFF"/>
                </a:solidFill>
                <a:latin typeface="Arial MT"/>
                <a:cs typeface="Arial MT"/>
              </a:rPr>
              <a:t>trends</a:t>
            </a:r>
            <a:r>
              <a:rPr sz="1100" spc="-55" dirty="0">
                <a:solidFill>
                  <a:srgbClr val="FFFFFF"/>
                </a:solidFill>
                <a:latin typeface="Arial MT"/>
                <a:cs typeface="Arial MT"/>
              </a:rPr>
              <a:t> </a:t>
            </a:r>
            <a:r>
              <a:rPr sz="1100" dirty="0">
                <a:solidFill>
                  <a:srgbClr val="FFFFFF"/>
                </a:solidFill>
                <a:latin typeface="Arial MT"/>
                <a:cs typeface="Arial MT"/>
              </a:rPr>
              <a:t>account</a:t>
            </a:r>
            <a:r>
              <a:rPr sz="1100" spc="-25" dirty="0">
                <a:solidFill>
                  <a:srgbClr val="FFFFFF"/>
                </a:solidFill>
                <a:latin typeface="Arial MT"/>
                <a:cs typeface="Arial MT"/>
              </a:rPr>
              <a:t> </a:t>
            </a:r>
            <a:r>
              <a:rPr sz="1100" dirty="0">
                <a:solidFill>
                  <a:srgbClr val="FFFFFF"/>
                </a:solidFill>
                <a:latin typeface="Arial MT"/>
                <a:cs typeface="Arial MT"/>
              </a:rPr>
              <a:t>for</a:t>
            </a:r>
            <a:r>
              <a:rPr sz="1100" spc="-15" dirty="0">
                <a:solidFill>
                  <a:srgbClr val="FFFFFF"/>
                </a:solidFill>
                <a:latin typeface="Arial MT"/>
                <a:cs typeface="Arial MT"/>
              </a:rPr>
              <a:t> </a:t>
            </a:r>
            <a:r>
              <a:rPr sz="1100" spc="-50" dirty="0">
                <a:solidFill>
                  <a:srgbClr val="FFFFFF"/>
                </a:solidFill>
                <a:latin typeface="Arial MT"/>
                <a:cs typeface="Arial MT"/>
              </a:rPr>
              <a:t>a</a:t>
            </a:r>
            <a:endParaRPr sz="1100">
              <a:latin typeface="Arial MT"/>
              <a:cs typeface="Arial MT"/>
            </a:endParaRPr>
          </a:p>
        </p:txBody>
      </p:sp>
      <p:sp>
        <p:nvSpPr>
          <p:cNvPr id="30" name="object 30"/>
          <p:cNvSpPr txBox="1"/>
          <p:nvPr/>
        </p:nvSpPr>
        <p:spPr>
          <a:xfrm>
            <a:off x="7535544" y="1895411"/>
            <a:ext cx="3788410" cy="197485"/>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sizable</a:t>
            </a:r>
            <a:r>
              <a:rPr sz="1100" spc="-35" dirty="0">
                <a:solidFill>
                  <a:srgbClr val="FFFFFF"/>
                </a:solidFill>
                <a:latin typeface="Arial MT"/>
                <a:cs typeface="Arial MT"/>
              </a:rPr>
              <a:t> </a:t>
            </a:r>
            <a:r>
              <a:rPr sz="1100" dirty="0">
                <a:solidFill>
                  <a:srgbClr val="FFFFFF"/>
                </a:solidFill>
                <a:latin typeface="Arial MT"/>
                <a:cs typeface="Arial MT"/>
              </a:rPr>
              <a:t>portion</a:t>
            </a:r>
            <a:r>
              <a:rPr sz="1100" spc="-35" dirty="0">
                <a:solidFill>
                  <a:srgbClr val="FFFFFF"/>
                </a:solidFill>
                <a:latin typeface="Arial MT"/>
                <a:cs typeface="Arial MT"/>
              </a:rPr>
              <a:t> </a:t>
            </a:r>
            <a:r>
              <a:rPr sz="1100" dirty="0">
                <a:solidFill>
                  <a:srgbClr val="FFFFFF"/>
                </a:solidFill>
                <a:latin typeface="Arial MT"/>
                <a:cs typeface="Arial MT"/>
              </a:rPr>
              <a:t>of</a:t>
            </a:r>
            <a:r>
              <a:rPr sz="1100" spc="-20" dirty="0">
                <a:solidFill>
                  <a:srgbClr val="FFFFFF"/>
                </a:solidFill>
                <a:latin typeface="Arial MT"/>
                <a:cs typeface="Arial MT"/>
              </a:rPr>
              <a:t> </a:t>
            </a:r>
            <a:r>
              <a:rPr sz="1100" dirty="0">
                <a:solidFill>
                  <a:srgbClr val="FFFFFF"/>
                </a:solidFill>
                <a:latin typeface="Arial MT"/>
                <a:cs typeface="Arial MT"/>
              </a:rPr>
              <a:t>Samsung's</a:t>
            </a:r>
            <a:r>
              <a:rPr sz="1100" spc="-45" dirty="0">
                <a:solidFill>
                  <a:srgbClr val="FFFFFF"/>
                </a:solidFill>
                <a:latin typeface="Arial MT"/>
                <a:cs typeface="Arial MT"/>
              </a:rPr>
              <a:t> </a:t>
            </a:r>
            <a:r>
              <a:rPr sz="1100" dirty="0">
                <a:solidFill>
                  <a:srgbClr val="FFFFFF"/>
                </a:solidFill>
                <a:latin typeface="Arial MT"/>
                <a:cs typeface="Arial MT"/>
              </a:rPr>
              <a:t>revenue.</a:t>
            </a:r>
            <a:r>
              <a:rPr sz="1100" spc="275" dirty="0">
                <a:solidFill>
                  <a:srgbClr val="FFFFFF"/>
                </a:solidFill>
                <a:latin typeface="Arial MT"/>
                <a:cs typeface="Arial MT"/>
              </a:rPr>
              <a:t> </a:t>
            </a:r>
            <a:r>
              <a:rPr sz="1100" dirty="0">
                <a:solidFill>
                  <a:srgbClr val="FFFFFF"/>
                </a:solidFill>
                <a:latin typeface="Arial MT"/>
                <a:cs typeface="Arial MT"/>
              </a:rPr>
              <a:t>Given</a:t>
            </a:r>
            <a:r>
              <a:rPr sz="1100" spc="-35" dirty="0">
                <a:solidFill>
                  <a:srgbClr val="FFFFFF"/>
                </a:solidFill>
                <a:latin typeface="Arial MT"/>
                <a:cs typeface="Arial MT"/>
              </a:rPr>
              <a:t> </a:t>
            </a:r>
            <a:r>
              <a:rPr sz="1100" dirty="0">
                <a:solidFill>
                  <a:srgbClr val="FFFFFF"/>
                </a:solidFill>
                <a:latin typeface="Arial MT"/>
                <a:cs typeface="Arial MT"/>
              </a:rPr>
              <a:t>the</a:t>
            </a:r>
            <a:r>
              <a:rPr sz="1100" spc="-35" dirty="0">
                <a:solidFill>
                  <a:srgbClr val="FFFFFF"/>
                </a:solidFill>
                <a:latin typeface="Arial MT"/>
                <a:cs typeface="Arial MT"/>
              </a:rPr>
              <a:t> </a:t>
            </a:r>
            <a:r>
              <a:rPr sz="1100" dirty="0">
                <a:solidFill>
                  <a:srgbClr val="FFFFFF"/>
                </a:solidFill>
                <a:latin typeface="Arial MT"/>
                <a:cs typeface="Arial MT"/>
              </a:rPr>
              <a:t>products</a:t>
            </a:r>
            <a:r>
              <a:rPr sz="1100" spc="-45" dirty="0">
                <a:solidFill>
                  <a:srgbClr val="FFFFFF"/>
                </a:solidFill>
                <a:latin typeface="Arial MT"/>
                <a:cs typeface="Arial MT"/>
              </a:rPr>
              <a:t> </a:t>
            </a:r>
            <a:r>
              <a:rPr sz="1100" spc="-25" dirty="0">
                <a:solidFill>
                  <a:srgbClr val="FFFFFF"/>
                </a:solidFill>
                <a:latin typeface="Arial MT"/>
                <a:cs typeface="Arial MT"/>
              </a:rPr>
              <a:t>of</a:t>
            </a:r>
            <a:endParaRPr sz="1100">
              <a:latin typeface="Arial MT"/>
              <a:cs typeface="Arial MT"/>
            </a:endParaRPr>
          </a:p>
        </p:txBody>
      </p:sp>
      <p:sp>
        <p:nvSpPr>
          <p:cNvPr id="31" name="object 31"/>
          <p:cNvSpPr txBox="1"/>
          <p:nvPr/>
        </p:nvSpPr>
        <p:spPr>
          <a:xfrm>
            <a:off x="7535544" y="2067242"/>
            <a:ext cx="3999229" cy="197485"/>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competitors,</a:t>
            </a:r>
            <a:r>
              <a:rPr sz="1100" spc="-15" dirty="0">
                <a:solidFill>
                  <a:srgbClr val="FFFFFF"/>
                </a:solidFill>
                <a:latin typeface="Arial MT"/>
                <a:cs typeface="Arial MT"/>
              </a:rPr>
              <a:t> </a:t>
            </a:r>
            <a:r>
              <a:rPr sz="1100" dirty="0">
                <a:solidFill>
                  <a:srgbClr val="FFFFFF"/>
                </a:solidFill>
                <a:latin typeface="Arial MT"/>
                <a:cs typeface="Arial MT"/>
              </a:rPr>
              <a:t>the</a:t>
            </a:r>
            <a:r>
              <a:rPr sz="1100" spc="-30" dirty="0">
                <a:solidFill>
                  <a:srgbClr val="FFFFFF"/>
                </a:solidFill>
                <a:latin typeface="Arial MT"/>
                <a:cs typeface="Arial MT"/>
              </a:rPr>
              <a:t> </a:t>
            </a:r>
            <a:r>
              <a:rPr sz="1100" dirty="0">
                <a:solidFill>
                  <a:srgbClr val="FFFFFF"/>
                </a:solidFill>
                <a:latin typeface="Arial MT"/>
                <a:cs typeface="Arial MT"/>
              </a:rPr>
              <a:t>state</a:t>
            </a:r>
            <a:r>
              <a:rPr sz="1100" spc="-30" dirty="0">
                <a:solidFill>
                  <a:srgbClr val="FFFFFF"/>
                </a:solidFill>
                <a:latin typeface="Arial MT"/>
                <a:cs typeface="Arial MT"/>
              </a:rPr>
              <a:t> </a:t>
            </a:r>
            <a:r>
              <a:rPr sz="1100" dirty="0">
                <a:solidFill>
                  <a:srgbClr val="FFFFFF"/>
                </a:solidFill>
                <a:latin typeface="Arial MT"/>
                <a:cs typeface="Arial MT"/>
              </a:rPr>
              <a:t>of</a:t>
            </a:r>
            <a:r>
              <a:rPr sz="1100" spc="-15" dirty="0">
                <a:solidFill>
                  <a:srgbClr val="FFFFFF"/>
                </a:solidFill>
                <a:latin typeface="Arial MT"/>
                <a:cs typeface="Arial MT"/>
              </a:rPr>
              <a:t> </a:t>
            </a:r>
            <a:r>
              <a:rPr sz="1100" dirty="0">
                <a:solidFill>
                  <a:srgbClr val="FFFFFF"/>
                </a:solidFill>
                <a:latin typeface="Arial MT"/>
                <a:cs typeface="Arial MT"/>
              </a:rPr>
              <a:t>the</a:t>
            </a:r>
            <a:r>
              <a:rPr sz="1100" spc="-30" dirty="0">
                <a:solidFill>
                  <a:srgbClr val="FFFFFF"/>
                </a:solidFill>
                <a:latin typeface="Arial MT"/>
                <a:cs typeface="Arial MT"/>
              </a:rPr>
              <a:t> </a:t>
            </a:r>
            <a:r>
              <a:rPr sz="1100" dirty="0">
                <a:solidFill>
                  <a:srgbClr val="FFFFFF"/>
                </a:solidFill>
                <a:latin typeface="Arial MT"/>
                <a:cs typeface="Arial MT"/>
              </a:rPr>
              <a:t>market,</a:t>
            </a:r>
            <a:r>
              <a:rPr sz="1100" spc="-15" dirty="0">
                <a:solidFill>
                  <a:srgbClr val="FFFFFF"/>
                </a:solidFill>
                <a:latin typeface="Arial MT"/>
                <a:cs typeface="Arial MT"/>
              </a:rPr>
              <a:t> </a:t>
            </a:r>
            <a:r>
              <a:rPr sz="1100" dirty="0">
                <a:solidFill>
                  <a:srgbClr val="FFFFFF"/>
                </a:solidFill>
                <a:latin typeface="Arial MT"/>
                <a:cs typeface="Arial MT"/>
              </a:rPr>
              <a:t>and</a:t>
            </a:r>
            <a:r>
              <a:rPr sz="1100" spc="-30" dirty="0">
                <a:solidFill>
                  <a:srgbClr val="FFFFFF"/>
                </a:solidFill>
                <a:latin typeface="Arial MT"/>
                <a:cs typeface="Arial MT"/>
              </a:rPr>
              <a:t> </a:t>
            </a:r>
            <a:r>
              <a:rPr sz="1100" dirty="0">
                <a:solidFill>
                  <a:srgbClr val="FFFFFF"/>
                </a:solidFill>
                <a:latin typeface="Arial MT"/>
                <a:cs typeface="Arial MT"/>
              </a:rPr>
              <a:t>customer</a:t>
            </a:r>
            <a:r>
              <a:rPr sz="1100" spc="-5" dirty="0">
                <a:solidFill>
                  <a:srgbClr val="FFFFFF"/>
                </a:solidFill>
                <a:latin typeface="Arial MT"/>
                <a:cs typeface="Arial MT"/>
              </a:rPr>
              <a:t> </a:t>
            </a:r>
            <a:r>
              <a:rPr sz="1100" spc="-10" dirty="0">
                <a:solidFill>
                  <a:srgbClr val="FFFFFF"/>
                </a:solidFill>
                <a:latin typeface="Arial MT"/>
                <a:cs typeface="Arial MT"/>
              </a:rPr>
              <a:t>choices,</a:t>
            </a:r>
            <a:r>
              <a:rPr sz="1100" spc="-15" dirty="0">
                <a:solidFill>
                  <a:srgbClr val="FFFFFF"/>
                </a:solidFill>
                <a:latin typeface="Arial MT"/>
                <a:cs typeface="Arial MT"/>
              </a:rPr>
              <a:t> </a:t>
            </a:r>
            <a:r>
              <a:rPr sz="1100" dirty="0">
                <a:solidFill>
                  <a:srgbClr val="FFFFFF"/>
                </a:solidFill>
                <a:latin typeface="Arial MT"/>
                <a:cs typeface="Arial MT"/>
              </a:rPr>
              <a:t>it's</a:t>
            </a:r>
            <a:r>
              <a:rPr sz="1100" spc="-35" dirty="0">
                <a:solidFill>
                  <a:srgbClr val="FFFFFF"/>
                </a:solidFill>
                <a:latin typeface="Arial MT"/>
                <a:cs typeface="Arial MT"/>
              </a:rPr>
              <a:t> </a:t>
            </a:r>
            <a:r>
              <a:rPr sz="1100" spc="-50" dirty="0">
                <a:solidFill>
                  <a:srgbClr val="FFFFFF"/>
                </a:solidFill>
                <a:latin typeface="Arial MT"/>
                <a:cs typeface="Arial MT"/>
              </a:rPr>
              <a:t>a</a:t>
            </a:r>
            <a:endParaRPr sz="1100">
              <a:latin typeface="Arial MT"/>
              <a:cs typeface="Arial MT"/>
            </a:endParaRPr>
          </a:p>
        </p:txBody>
      </p:sp>
      <p:sp>
        <p:nvSpPr>
          <p:cNvPr id="32" name="object 32"/>
          <p:cNvSpPr txBox="1"/>
          <p:nvPr/>
        </p:nvSpPr>
        <p:spPr>
          <a:xfrm>
            <a:off x="7535544" y="2229865"/>
            <a:ext cx="4026535" cy="196850"/>
          </a:xfrm>
          <a:prstGeom prst="rect">
            <a:avLst/>
          </a:prstGeom>
        </p:spPr>
        <p:txBody>
          <a:bodyPr vert="horz" wrap="square" lIns="0" tIns="15875" rIns="0" bIns="0" rtlCol="0">
            <a:spAutoFit/>
          </a:bodyPr>
          <a:lstStyle/>
          <a:p>
            <a:pPr marL="12700">
              <a:lnSpc>
                <a:spcPct val="100000"/>
              </a:lnSpc>
              <a:spcBef>
                <a:spcPts val="125"/>
              </a:spcBef>
            </a:pPr>
            <a:r>
              <a:rPr sz="1100" spc="-10" dirty="0">
                <a:solidFill>
                  <a:srgbClr val="FFFFFF"/>
                </a:solidFill>
                <a:latin typeface="Arial MT"/>
                <a:cs typeface="Arial MT"/>
              </a:rPr>
              <a:t>dangerous</a:t>
            </a:r>
            <a:r>
              <a:rPr sz="1100" spc="-45" dirty="0">
                <a:solidFill>
                  <a:srgbClr val="FFFFFF"/>
                </a:solidFill>
                <a:latin typeface="Arial MT"/>
                <a:cs typeface="Arial MT"/>
              </a:rPr>
              <a:t> </a:t>
            </a:r>
            <a:r>
              <a:rPr sz="1100" dirty="0">
                <a:solidFill>
                  <a:srgbClr val="FFFFFF"/>
                </a:solidFill>
                <a:latin typeface="Arial MT"/>
                <a:cs typeface="Arial MT"/>
              </a:rPr>
              <a:t>move</a:t>
            </a:r>
            <a:r>
              <a:rPr sz="1100" spc="-25" dirty="0">
                <a:solidFill>
                  <a:srgbClr val="FFFFFF"/>
                </a:solidFill>
                <a:latin typeface="Arial MT"/>
                <a:cs typeface="Arial MT"/>
              </a:rPr>
              <a:t> </a:t>
            </a:r>
            <a:r>
              <a:rPr sz="1100" dirty="0">
                <a:solidFill>
                  <a:srgbClr val="FFFFFF"/>
                </a:solidFill>
                <a:latin typeface="Arial MT"/>
                <a:cs typeface="Arial MT"/>
              </a:rPr>
              <a:t>that</a:t>
            </a:r>
            <a:r>
              <a:rPr sz="1100" spc="-15" dirty="0">
                <a:solidFill>
                  <a:srgbClr val="FFFFFF"/>
                </a:solidFill>
                <a:latin typeface="Arial MT"/>
                <a:cs typeface="Arial MT"/>
              </a:rPr>
              <a:t> </a:t>
            </a:r>
            <a:r>
              <a:rPr sz="1100" dirty="0">
                <a:solidFill>
                  <a:srgbClr val="FFFFFF"/>
                </a:solidFill>
                <a:latin typeface="Arial MT"/>
                <a:cs typeface="Arial MT"/>
              </a:rPr>
              <a:t>could</a:t>
            </a:r>
            <a:r>
              <a:rPr sz="1100" spc="-30" dirty="0">
                <a:solidFill>
                  <a:srgbClr val="FFFFFF"/>
                </a:solidFill>
                <a:latin typeface="Arial MT"/>
                <a:cs typeface="Arial MT"/>
              </a:rPr>
              <a:t> </a:t>
            </a:r>
            <a:r>
              <a:rPr sz="1100" dirty="0">
                <a:solidFill>
                  <a:srgbClr val="FFFFFF"/>
                </a:solidFill>
                <a:latin typeface="Arial MT"/>
                <a:cs typeface="Arial MT"/>
              </a:rPr>
              <a:t>quickly</a:t>
            </a:r>
            <a:r>
              <a:rPr sz="1100" spc="35" dirty="0">
                <a:solidFill>
                  <a:srgbClr val="FFFFFF"/>
                </a:solidFill>
                <a:latin typeface="Arial MT"/>
                <a:cs typeface="Arial MT"/>
              </a:rPr>
              <a:t> </a:t>
            </a:r>
            <a:r>
              <a:rPr sz="1100" dirty="0">
                <a:solidFill>
                  <a:srgbClr val="FFFFFF"/>
                </a:solidFill>
                <a:latin typeface="Arial MT"/>
                <a:cs typeface="Arial MT"/>
              </a:rPr>
              <a:t>result</a:t>
            </a:r>
            <a:r>
              <a:rPr sz="1100" spc="-15" dirty="0">
                <a:solidFill>
                  <a:srgbClr val="FFFFFF"/>
                </a:solidFill>
                <a:latin typeface="Arial MT"/>
                <a:cs typeface="Arial MT"/>
              </a:rPr>
              <a:t> </a:t>
            </a:r>
            <a:r>
              <a:rPr sz="1100" dirty="0">
                <a:solidFill>
                  <a:srgbClr val="FFFFFF"/>
                </a:solidFill>
                <a:latin typeface="Arial MT"/>
                <a:cs typeface="Arial MT"/>
              </a:rPr>
              <a:t>in</a:t>
            </a:r>
            <a:r>
              <a:rPr sz="1100" spc="-30" dirty="0">
                <a:solidFill>
                  <a:srgbClr val="FFFFFF"/>
                </a:solidFill>
                <a:latin typeface="Arial MT"/>
                <a:cs typeface="Arial MT"/>
              </a:rPr>
              <a:t> </a:t>
            </a:r>
            <a:r>
              <a:rPr sz="1100" dirty="0">
                <a:solidFill>
                  <a:srgbClr val="FFFFFF"/>
                </a:solidFill>
                <a:latin typeface="Arial MT"/>
                <a:cs typeface="Arial MT"/>
              </a:rPr>
              <a:t>a</a:t>
            </a:r>
            <a:r>
              <a:rPr sz="1100" spc="-30" dirty="0">
                <a:solidFill>
                  <a:srgbClr val="FFFFFF"/>
                </a:solidFill>
                <a:latin typeface="Arial MT"/>
                <a:cs typeface="Arial MT"/>
              </a:rPr>
              <a:t> </a:t>
            </a:r>
            <a:r>
              <a:rPr sz="1100" dirty="0">
                <a:solidFill>
                  <a:srgbClr val="FFFFFF"/>
                </a:solidFill>
                <a:latin typeface="Arial MT"/>
                <a:cs typeface="Arial MT"/>
              </a:rPr>
              <a:t>decline</a:t>
            </a:r>
            <a:r>
              <a:rPr sz="1100" spc="-30" dirty="0">
                <a:solidFill>
                  <a:srgbClr val="FFFFFF"/>
                </a:solidFill>
                <a:latin typeface="Arial MT"/>
                <a:cs typeface="Arial MT"/>
              </a:rPr>
              <a:t> </a:t>
            </a:r>
            <a:r>
              <a:rPr sz="1100" dirty="0">
                <a:solidFill>
                  <a:srgbClr val="FFFFFF"/>
                </a:solidFill>
                <a:latin typeface="Arial MT"/>
                <a:cs typeface="Arial MT"/>
              </a:rPr>
              <a:t>in</a:t>
            </a:r>
            <a:r>
              <a:rPr sz="1100" spc="-30" dirty="0">
                <a:solidFill>
                  <a:srgbClr val="FFFFFF"/>
                </a:solidFill>
                <a:latin typeface="Arial MT"/>
                <a:cs typeface="Arial MT"/>
              </a:rPr>
              <a:t> </a:t>
            </a:r>
            <a:r>
              <a:rPr sz="1100" spc="-10" dirty="0">
                <a:solidFill>
                  <a:srgbClr val="FFFFFF"/>
                </a:solidFill>
                <a:latin typeface="Arial MT"/>
                <a:cs typeface="Arial MT"/>
              </a:rPr>
              <a:t>revenue.</a:t>
            </a:r>
            <a:endParaRPr sz="1100">
              <a:latin typeface="Arial MT"/>
              <a:cs typeface="Arial MT"/>
            </a:endParaRPr>
          </a:p>
        </p:txBody>
      </p:sp>
      <p:sp>
        <p:nvSpPr>
          <p:cNvPr id="33" name="object 33"/>
          <p:cNvSpPr txBox="1"/>
          <p:nvPr/>
        </p:nvSpPr>
        <p:spPr>
          <a:xfrm>
            <a:off x="7535544" y="2401570"/>
            <a:ext cx="4096385" cy="196850"/>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Depends</a:t>
            </a:r>
            <a:r>
              <a:rPr sz="1100" spc="-50" dirty="0">
                <a:solidFill>
                  <a:srgbClr val="FFFFFF"/>
                </a:solidFill>
                <a:latin typeface="Arial MT"/>
                <a:cs typeface="Arial MT"/>
              </a:rPr>
              <a:t> </a:t>
            </a:r>
            <a:r>
              <a:rPr sz="1100" dirty="0">
                <a:solidFill>
                  <a:srgbClr val="FFFFFF"/>
                </a:solidFill>
                <a:latin typeface="Arial MT"/>
                <a:cs typeface="Arial MT"/>
              </a:rPr>
              <a:t>on</a:t>
            </a:r>
            <a:r>
              <a:rPr sz="1100" spc="-40" dirty="0">
                <a:solidFill>
                  <a:srgbClr val="FFFFFF"/>
                </a:solidFill>
                <a:latin typeface="Arial MT"/>
                <a:cs typeface="Arial MT"/>
              </a:rPr>
              <a:t> </a:t>
            </a:r>
            <a:r>
              <a:rPr sz="1100" dirty="0">
                <a:solidFill>
                  <a:srgbClr val="FFFFFF"/>
                </a:solidFill>
                <a:latin typeface="Arial MT"/>
                <a:cs typeface="Arial MT"/>
              </a:rPr>
              <a:t>other</a:t>
            </a:r>
            <a:r>
              <a:rPr sz="1100" spc="-15" dirty="0">
                <a:solidFill>
                  <a:srgbClr val="FFFFFF"/>
                </a:solidFill>
                <a:latin typeface="Arial MT"/>
                <a:cs typeface="Arial MT"/>
              </a:rPr>
              <a:t> </a:t>
            </a:r>
            <a:r>
              <a:rPr sz="1100" dirty="0">
                <a:solidFill>
                  <a:srgbClr val="FFFFFF"/>
                </a:solidFill>
                <a:latin typeface="Arial MT"/>
                <a:cs typeface="Arial MT"/>
              </a:rPr>
              <a:t>companies</a:t>
            </a:r>
            <a:r>
              <a:rPr sz="1100" spc="25" dirty="0">
                <a:solidFill>
                  <a:srgbClr val="FFFFFF"/>
                </a:solidFill>
                <a:latin typeface="Arial MT"/>
                <a:cs typeface="Arial MT"/>
              </a:rPr>
              <a:t> </a:t>
            </a:r>
            <a:r>
              <a:rPr sz="1100" dirty="0">
                <a:solidFill>
                  <a:srgbClr val="FFFFFF"/>
                </a:solidFill>
                <a:latin typeface="Arial MT"/>
                <a:cs typeface="Arial MT"/>
              </a:rPr>
              <a:t>for</a:t>
            </a:r>
            <a:r>
              <a:rPr sz="1100" spc="-15" dirty="0">
                <a:solidFill>
                  <a:srgbClr val="FFFFFF"/>
                </a:solidFill>
                <a:latin typeface="Arial MT"/>
                <a:cs typeface="Arial MT"/>
              </a:rPr>
              <a:t> </a:t>
            </a:r>
            <a:r>
              <a:rPr sz="1100" spc="-10" dirty="0">
                <a:solidFill>
                  <a:srgbClr val="FFFFFF"/>
                </a:solidFill>
                <a:latin typeface="Arial MT"/>
                <a:cs typeface="Arial MT"/>
              </a:rPr>
              <a:t>key</a:t>
            </a:r>
            <a:r>
              <a:rPr sz="1100" spc="-50" dirty="0">
                <a:solidFill>
                  <a:srgbClr val="FFFFFF"/>
                </a:solidFill>
                <a:latin typeface="Arial MT"/>
                <a:cs typeface="Arial MT"/>
              </a:rPr>
              <a:t> </a:t>
            </a:r>
            <a:r>
              <a:rPr sz="1100" dirty="0">
                <a:solidFill>
                  <a:srgbClr val="FFFFFF"/>
                </a:solidFill>
                <a:latin typeface="Arial MT"/>
                <a:cs typeface="Arial MT"/>
              </a:rPr>
              <a:t>software</a:t>
            </a:r>
            <a:r>
              <a:rPr sz="1100" spc="-35" dirty="0">
                <a:solidFill>
                  <a:srgbClr val="FFFFFF"/>
                </a:solidFill>
                <a:latin typeface="Arial MT"/>
                <a:cs typeface="Arial MT"/>
              </a:rPr>
              <a:t> </a:t>
            </a:r>
            <a:r>
              <a:rPr sz="1100" dirty="0">
                <a:solidFill>
                  <a:srgbClr val="FFFFFF"/>
                </a:solidFill>
                <a:latin typeface="Arial MT"/>
                <a:cs typeface="Arial MT"/>
              </a:rPr>
              <a:t>–</a:t>
            </a:r>
            <a:r>
              <a:rPr sz="1100" spc="-25" dirty="0">
                <a:solidFill>
                  <a:srgbClr val="FFFFFF"/>
                </a:solidFill>
                <a:latin typeface="Arial MT"/>
                <a:cs typeface="Arial MT"/>
              </a:rPr>
              <a:t> </a:t>
            </a:r>
            <a:r>
              <a:rPr sz="1100" dirty="0">
                <a:solidFill>
                  <a:srgbClr val="FFFFFF"/>
                </a:solidFill>
                <a:latin typeface="Arial MT"/>
                <a:cs typeface="Arial MT"/>
              </a:rPr>
              <a:t>Samsung</a:t>
            </a:r>
            <a:r>
              <a:rPr sz="1100" spc="-40" dirty="0">
                <a:solidFill>
                  <a:srgbClr val="FFFFFF"/>
                </a:solidFill>
                <a:latin typeface="Arial MT"/>
                <a:cs typeface="Arial MT"/>
              </a:rPr>
              <a:t> </a:t>
            </a:r>
            <a:r>
              <a:rPr sz="1100" dirty="0">
                <a:solidFill>
                  <a:srgbClr val="FFFFFF"/>
                </a:solidFill>
                <a:latin typeface="Arial MT"/>
                <a:cs typeface="Arial MT"/>
              </a:rPr>
              <a:t>lacks</a:t>
            </a:r>
            <a:r>
              <a:rPr sz="1100" spc="25" dirty="0">
                <a:solidFill>
                  <a:srgbClr val="FFFFFF"/>
                </a:solidFill>
                <a:latin typeface="Arial MT"/>
                <a:cs typeface="Arial MT"/>
              </a:rPr>
              <a:t> </a:t>
            </a:r>
            <a:r>
              <a:rPr sz="1100" spc="-50" dirty="0">
                <a:solidFill>
                  <a:srgbClr val="FFFFFF"/>
                </a:solidFill>
                <a:latin typeface="Arial MT"/>
                <a:cs typeface="Arial MT"/>
              </a:rPr>
              <a:t>a</a:t>
            </a:r>
            <a:endParaRPr sz="1100">
              <a:latin typeface="Arial MT"/>
              <a:cs typeface="Arial MT"/>
            </a:endParaRPr>
          </a:p>
        </p:txBody>
      </p:sp>
      <p:sp>
        <p:nvSpPr>
          <p:cNvPr id="34" name="object 34"/>
          <p:cNvSpPr txBox="1"/>
          <p:nvPr/>
        </p:nvSpPr>
        <p:spPr>
          <a:xfrm>
            <a:off x="7535544" y="2563177"/>
            <a:ext cx="3828415" cy="197485"/>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proprietary</a:t>
            </a:r>
            <a:r>
              <a:rPr sz="1100" spc="-75" dirty="0">
                <a:solidFill>
                  <a:srgbClr val="FFFFFF"/>
                </a:solidFill>
                <a:latin typeface="Arial MT"/>
                <a:cs typeface="Arial MT"/>
              </a:rPr>
              <a:t> </a:t>
            </a:r>
            <a:r>
              <a:rPr sz="1100" dirty="0">
                <a:solidFill>
                  <a:srgbClr val="FFFFFF"/>
                </a:solidFill>
                <a:latin typeface="Arial MT"/>
                <a:cs typeface="Arial MT"/>
              </a:rPr>
              <a:t>mobile</a:t>
            </a:r>
            <a:r>
              <a:rPr sz="1100" spc="-60" dirty="0">
                <a:solidFill>
                  <a:srgbClr val="FFFFFF"/>
                </a:solidFill>
                <a:latin typeface="Arial MT"/>
                <a:cs typeface="Arial MT"/>
              </a:rPr>
              <a:t> </a:t>
            </a:r>
            <a:r>
              <a:rPr sz="1100" dirty="0">
                <a:solidFill>
                  <a:srgbClr val="FFFFFF"/>
                </a:solidFill>
                <a:latin typeface="Arial MT"/>
                <a:cs typeface="Arial MT"/>
              </a:rPr>
              <a:t>operating</a:t>
            </a:r>
            <a:r>
              <a:rPr sz="1100" spc="10" dirty="0">
                <a:solidFill>
                  <a:srgbClr val="FFFFFF"/>
                </a:solidFill>
                <a:latin typeface="Arial MT"/>
                <a:cs typeface="Arial MT"/>
              </a:rPr>
              <a:t> </a:t>
            </a:r>
            <a:r>
              <a:rPr sz="1100" dirty="0">
                <a:solidFill>
                  <a:srgbClr val="FFFFFF"/>
                </a:solidFill>
                <a:latin typeface="Arial MT"/>
                <a:cs typeface="Arial MT"/>
              </a:rPr>
              <a:t>system.</a:t>
            </a:r>
            <a:r>
              <a:rPr sz="1100" spc="-40" dirty="0">
                <a:solidFill>
                  <a:srgbClr val="FFFFFF"/>
                </a:solidFill>
                <a:latin typeface="Arial MT"/>
                <a:cs typeface="Arial MT"/>
              </a:rPr>
              <a:t> </a:t>
            </a:r>
            <a:r>
              <a:rPr sz="1100" dirty="0">
                <a:solidFill>
                  <a:srgbClr val="FFFFFF"/>
                </a:solidFill>
                <a:latin typeface="Arial MT"/>
                <a:cs typeface="Arial MT"/>
              </a:rPr>
              <a:t>It</a:t>
            </a:r>
            <a:r>
              <a:rPr sz="1100" spc="-45" dirty="0">
                <a:solidFill>
                  <a:srgbClr val="FFFFFF"/>
                </a:solidFill>
                <a:latin typeface="Arial MT"/>
                <a:cs typeface="Arial MT"/>
              </a:rPr>
              <a:t> </a:t>
            </a:r>
            <a:r>
              <a:rPr sz="1100" dirty="0">
                <a:solidFill>
                  <a:srgbClr val="FFFFFF"/>
                </a:solidFill>
                <a:latin typeface="Arial MT"/>
                <a:cs typeface="Arial MT"/>
              </a:rPr>
              <a:t>remains</a:t>
            </a:r>
            <a:r>
              <a:rPr sz="1100" spc="-70" dirty="0">
                <a:solidFill>
                  <a:srgbClr val="FFFFFF"/>
                </a:solidFill>
                <a:latin typeface="Arial MT"/>
                <a:cs typeface="Arial MT"/>
              </a:rPr>
              <a:t> </a:t>
            </a:r>
            <a:r>
              <a:rPr sz="1100" dirty="0">
                <a:solidFill>
                  <a:srgbClr val="FFFFFF"/>
                </a:solidFill>
                <a:latin typeface="Arial MT"/>
                <a:cs typeface="Arial MT"/>
              </a:rPr>
              <a:t>dependent</a:t>
            </a:r>
            <a:r>
              <a:rPr sz="1100" spc="-45" dirty="0">
                <a:solidFill>
                  <a:srgbClr val="FFFFFF"/>
                </a:solidFill>
                <a:latin typeface="Arial MT"/>
                <a:cs typeface="Arial MT"/>
              </a:rPr>
              <a:t> </a:t>
            </a:r>
            <a:r>
              <a:rPr sz="1100" spc="-25" dirty="0">
                <a:solidFill>
                  <a:srgbClr val="FFFFFF"/>
                </a:solidFill>
                <a:latin typeface="Arial MT"/>
                <a:cs typeface="Arial MT"/>
              </a:rPr>
              <a:t>on</a:t>
            </a:r>
            <a:endParaRPr sz="1100">
              <a:latin typeface="Arial MT"/>
              <a:cs typeface="Arial MT"/>
            </a:endParaRPr>
          </a:p>
        </p:txBody>
      </p:sp>
      <p:sp>
        <p:nvSpPr>
          <p:cNvPr id="35" name="object 35"/>
          <p:cNvSpPr txBox="1"/>
          <p:nvPr/>
        </p:nvSpPr>
        <p:spPr>
          <a:xfrm>
            <a:off x="7535544" y="2734881"/>
            <a:ext cx="4244340" cy="197485"/>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Google’s</a:t>
            </a:r>
            <a:r>
              <a:rPr sz="1100" spc="-50" dirty="0">
                <a:solidFill>
                  <a:srgbClr val="FFFFFF"/>
                </a:solidFill>
                <a:latin typeface="Arial MT"/>
                <a:cs typeface="Arial MT"/>
              </a:rPr>
              <a:t> </a:t>
            </a:r>
            <a:r>
              <a:rPr sz="1100" dirty="0">
                <a:solidFill>
                  <a:srgbClr val="FFFFFF"/>
                </a:solidFill>
                <a:latin typeface="Arial MT"/>
                <a:cs typeface="Arial MT"/>
              </a:rPr>
              <a:t>Android</a:t>
            </a:r>
            <a:r>
              <a:rPr sz="1100" spc="-35" dirty="0">
                <a:solidFill>
                  <a:srgbClr val="FFFFFF"/>
                </a:solidFill>
                <a:latin typeface="Arial MT"/>
                <a:cs typeface="Arial MT"/>
              </a:rPr>
              <a:t> </a:t>
            </a:r>
            <a:r>
              <a:rPr sz="1100" dirty="0">
                <a:solidFill>
                  <a:srgbClr val="FFFFFF"/>
                </a:solidFill>
                <a:latin typeface="Arial MT"/>
                <a:cs typeface="Arial MT"/>
              </a:rPr>
              <a:t>platform</a:t>
            </a:r>
            <a:r>
              <a:rPr sz="1100" spc="20" dirty="0">
                <a:solidFill>
                  <a:srgbClr val="FFFFFF"/>
                </a:solidFill>
                <a:latin typeface="Arial MT"/>
                <a:cs typeface="Arial MT"/>
              </a:rPr>
              <a:t> </a:t>
            </a:r>
            <a:r>
              <a:rPr sz="1100" dirty="0">
                <a:solidFill>
                  <a:srgbClr val="FFFFFF"/>
                </a:solidFill>
                <a:latin typeface="Arial MT"/>
                <a:cs typeface="Arial MT"/>
              </a:rPr>
              <a:t>for</a:t>
            </a:r>
            <a:r>
              <a:rPr sz="1100" spc="-10" dirty="0">
                <a:solidFill>
                  <a:srgbClr val="FFFFFF"/>
                </a:solidFill>
                <a:latin typeface="Arial MT"/>
                <a:cs typeface="Arial MT"/>
              </a:rPr>
              <a:t> smartphones,</a:t>
            </a:r>
            <a:r>
              <a:rPr sz="1100" spc="-25" dirty="0">
                <a:solidFill>
                  <a:srgbClr val="FFFFFF"/>
                </a:solidFill>
                <a:latin typeface="Arial MT"/>
                <a:cs typeface="Arial MT"/>
              </a:rPr>
              <a:t> </a:t>
            </a:r>
            <a:r>
              <a:rPr sz="1100" dirty="0">
                <a:solidFill>
                  <a:srgbClr val="FFFFFF"/>
                </a:solidFill>
                <a:latin typeface="Arial MT"/>
                <a:cs typeface="Arial MT"/>
              </a:rPr>
              <a:t>which</a:t>
            </a:r>
            <a:r>
              <a:rPr sz="1100" spc="-35" dirty="0">
                <a:solidFill>
                  <a:srgbClr val="FFFFFF"/>
                </a:solidFill>
                <a:latin typeface="Arial MT"/>
                <a:cs typeface="Arial MT"/>
              </a:rPr>
              <a:t> </a:t>
            </a:r>
            <a:r>
              <a:rPr sz="1100" dirty="0">
                <a:solidFill>
                  <a:srgbClr val="FFFFFF"/>
                </a:solidFill>
                <a:latin typeface="Arial MT"/>
                <a:cs typeface="Arial MT"/>
              </a:rPr>
              <a:t>limits</a:t>
            </a:r>
            <a:r>
              <a:rPr sz="1100" spc="-45" dirty="0">
                <a:solidFill>
                  <a:srgbClr val="FFFFFF"/>
                </a:solidFill>
                <a:latin typeface="Arial MT"/>
                <a:cs typeface="Arial MT"/>
              </a:rPr>
              <a:t> </a:t>
            </a:r>
            <a:r>
              <a:rPr sz="1100" dirty="0">
                <a:solidFill>
                  <a:srgbClr val="FFFFFF"/>
                </a:solidFill>
                <a:latin typeface="Arial MT"/>
                <a:cs typeface="Arial MT"/>
              </a:rPr>
              <a:t>control</a:t>
            </a:r>
            <a:r>
              <a:rPr sz="1100" spc="-40" dirty="0">
                <a:solidFill>
                  <a:srgbClr val="FFFFFF"/>
                </a:solidFill>
                <a:latin typeface="Arial MT"/>
                <a:cs typeface="Arial MT"/>
              </a:rPr>
              <a:t> </a:t>
            </a:r>
            <a:r>
              <a:rPr sz="1100" spc="-20" dirty="0">
                <a:solidFill>
                  <a:srgbClr val="FFFFFF"/>
                </a:solidFill>
                <a:latin typeface="Arial MT"/>
                <a:cs typeface="Arial MT"/>
              </a:rPr>
              <a:t>over</a:t>
            </a:r>
            <a:endParaRPr sz="1100">
              <a:latin typeface="Arial MT"/>
              <a:cs typeface="Arial MT"/>
            </a:endParaRPr>
          </a:p>
        </p:txBody>
      </p:sp>
      <p:sp>
        <p:nvSpPr>
          <p:cNvPr id="36" name="object 36"/>
          <p:cNvSpPr txBox="1"/>
          <p:nvPr/>
        </p:nvSpPr>
        <p:spPr>
          <a:xfrm>
            <a:off x="7535543" y="2907029"/>
            <a:ext cx="4123053" cy="185307"/>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software</a:t>
            </a:r>
            <a:r>
              <a:rPr sz="1100" spc="-30" dirty="0">
                <a:solidFill>
                  <a:srgbClr val="FFFFFF"/>
                </a:solidFill>
                <a:latin typeface="Arial MT"/>
                <a:cs typeface="Arial MT"/>
              </a:rPr>
              <a:t> </a:t>
            </a:r>
            <a:r>
              <a:rPr sz="1100" dirty="0">
                <a:solidFill>
                  <a:srgbClr val="FFFFFF"/>
                </a:solidFill>
                <a:latin typeface="Arial MT"/>
                <a:cs typeface="Arial MT"/>
              </a:rPr>
              <a:t>and</a:t>
            </a:r>
            <a:r>
              <a:rPr sz="1100" spc="-30" dirty="0">
                <a:solidFill>
                  <a:srgbClr val="FFFFFF"/>
                </a:solidFill>
                <a:latin typeface="Arial MT"/>
                <a:cs typeface="Arial MT"/>
              </a:rPr>
              <a:t> </a:t>
            </a:r>
            <a:r>
              <a:rPr sz="1100" spc="-10" dirty="0">
                <a:solidFill>
                  <a:srgbClr val="FFFFFF"/>
                </a:solidFill>
                <a:latin typeface="Arial MT"/>
                <a:cs typeface="Arial MT"/>
              </a:rPr>
              <a:t>services</a:t>
            </a:r>
            <a:r>
              <a:rPr lang="en-GB" sz="1100" spc="-10" dirty="0">
                <a:solidFill>
                  <a:srgbClr val="FFFFFF"/>
                </a:solidFill>
                <a:latin typeface="Arial MT"/>
                <a:cs typeface="Arial MT"/>
              </a:rPr>
              <a:t> (Samsung electronics Co. 2023)</a:t>
            </a:r>
            <a:r>
              <a:rPr sz="1100" spc="-10" dirty="0">
                <a:solidFill>
                  <a:srgbClr val="FFFFFF"/>
                </a:solidFill>
                <a:latin typeface="Arial MT"/>
                <a:cs typeface="Arial MT"/>
              </a:rPr>
              <a:t>.</a:t>
            </a:r>
            <a:endParaRPr sz="1100" dirty="0">
              <a:latin typeface="Arial MT"/>
              <a:cs typeface="Arial MT"/>
            </a:endParaRPr>
          </a:p>
        </p:txBody>
      </p:sp>
      <p:sp>
        <p:nvSpPr>
          <p:cNvPr id="37" name="object 37"/>
          <p:cNvSpPr txBox="1"/>
          <p:nvPr/>
        </p:nvSpPr>
        <p:spPr>
          <a:xfrm>
            <a:off x="1838070" y="3770566"/>
            <a:ext cx="1269365" cy="208915"/>
          </a:xfrm>
          <a:prstGeom prst="rect">
            <a:avLst/>
          </a:prstGeom>
        </p:spPr>
        <p:txBody>
          <a:bodyPr vert="horz" wrap="square" lIns="0" tIns="12700" rIns="0" bIns="0" rtlCol="0">
            <a:spAutoFit/>
          </a:bodyPr>
          <a:lstStyle/>
          <a:p>
            <a:pPr marL="12700">
              <a:lnSpc>
                <a:spcPct val="100000"/>
              </a:lnSpc>
              <a:spcBef>
                <a:spcPts val="100"/>
              </a:spcBef>
            </a:pPr>
            <a:r>
              <a:rPr sz="1200" spc="-10" dirty="0">
                <a:solidFill>
                  <a:srgbClr val="FFFFFF"/>
                </a:solidFill>
                <a:latin typeface="Arial MT"/>
                <a:cs typeface="Arial MT"/>
              </a:rPr>
              <a:t>OPPORTUNITIES</a:t>
            </a:r>
            <a:endParaRPr sz="1200">
              <a:latin typeface="Arial MT"/>
              <a:cs typeface="Arial MT"/>
            </a:endParaRPr>
          </a:p>
        </p:txBody>
      </p:sp>
      <p:sp>
        <p:nvSpPr>
          <p:cNvPr id="38" name="object 38"/>
          <p:cNvSpPr txBox="1"/>
          <p:nvPr/>
        </p:nvSpPr>
        <p:spPr>
          <a:xfrm>
            <a:off x="656590" y="4215129"/>
            <a:ext cx="3850640" cy="196850"/>
          </a:xfrm>
          <a:prstGeom prst="rect">
            <a:avLst/>
          </a:prstGeom>
        </p:spPr>
        <p:txBody>
          <a:bodyPr vert="horz" wrap="square" lIns="0" tIns="15875" rIns="0" bIns="0" rtlCol="0">
            <a:spAutoFit/>
          </a:bodyPr>
          <a:lstStyle/>
          <a:p>
            <a:pPr marL="12700">
              <a:lnSpc>
                <a:spcPct val="100000"/>
              </a:lnSpc>
              <a:spcBef>
                <a:spcPts val="125"/>
              </a:spcBef>
            </a:pPr>
            <a:r>
              <a:rPr sz="1100" spc="-10" dirty="0">
                <a:solidFill>
                  <a:srgbClr val="FFFFFF"/>
                </a:solidFill>
                <a:latin typeface="Arial MT"/>
                <a:cs typeface="Arial MT"/>
              </a:rPr>
              <a:t>Next-generation</a:t>
            </a:r>
            <a:r>
              <a:rPr sz="1100" spc="-25" dirty="0">
                <a:solidFill>
                  <a:srgbClr val="FFFFFF"/>
                </a:solidFill>
                <a:latin typeface="Arial MT"/>
                <a:cs typeface="Arial MT"/>
              </a:rPr>
              <a:t> </a:t>
            </a:r>
            <a:r>
              <a:rPr sz="1100" dirty="0">
                <a:solidFill>
                  <a:srgbClr val="FFFFFF"/>
                </a:solidFill>
                <a:latin typeface="Arial MT"/>
                <a:cs typeface="Arial MT"/>
              </a:rPr>
              <a:t>technologies</a:t>
            </a:r>
            <a:r>
              <a:rPr sz="1100" spc="-25" dirty="0">
                <a:solidFill>
                  <a:srgbClr val="FFFFFF"/>
                </a:solidFill>
                <a:latin typeface="Arial MT"/>
                <a:cs typeface="Arial MT"/>
              </a:rPr>
              <a:t> </a:t>
            </a:r>
            <a:r>
              <a:rPr sz="1100" dirty="0">
                <a:solidFill>
                  <a:srgbClr val="FFFFFF"/>
                </a:solidFill>
                <a:latin typeface="Arial MT"/>
                <a:cs typeface="Arial MT"/>
              </a:rPr>
              <a:t>–</a:t>
            </a:r>
            <a:r>
              <a:rPr sz="1100" spc="-10" dirty="0">
                <a:solidFill>
                  <a:srgbClr val="FFFFFF"/>
                </a:solidFill>
                <a:latin typeface="Arial MT"/>
                <a:cs typeface="Arial MT"/>
              </a:rPr>
              <a:t> </a:t>
            </a:r>
            <a:r>
              <a:rPr sz="1100" dirty="0">
                <a:solidFill>
                  <a:srgbClr val="FFFFFF"/>
                </a:solidFill>
                <a:latin typeface="Arial MT"/>
                <a:cs typeface="Arial MT"/>
              </a:rPr>
              <a:t>Samsung</a:t>
            </a:r>
            <a:r>
              <a:rPr sz="1100" spc="-20" dirty="0">
                <a:solidFill>
                  <a:srgbClr val="FFFFFF"/>
                </a:solidFill>
                <a:latin typeface="Arial MT"/>
                <a:cs typeface="Arial MT"/>
              </a:rPr>
              <a:t> </a:t>
            </a:r>
            <a:r>
              <a:rPr sz="1100" dirty="0">
                <a:solidFill>
                  <a:srgbClr val="FFFFFF"/>
                </a:solidFill>
                <a:latin typeface="Arial MT"/>
                <a:cs typeface="Arial MT"/>
              </a:rPr>
              <a:t>is</a:t>
            </a:r>
            <a:r>
              <a:rPr sz="1100" spc="45" dirty="0">
                <a:solidFill>
                  <a:srgbClr val="FFFFFF"/>
                </a:solidFill>
                <a:latin typeface="Arial MT"/>
                <a:cs typeface="Arial MT"/>
              </a:rPr>
              <a:t> </a:t>
            </a:r>
            <a:r>
              <a:rPr sz="1100" spc="-10" dirty="0">
                <a:solidFill>
                  <a:srgbClr val="FFFFFF"/>
                </a:solidFill>
                <a:latin typeface="Arial MT"/>
                <a:cs typeface="Arial MT"/>
              </a:rPr>
              <a:t>well-</a:t>
            </a:r>
            <a:r>
              <a:rPr sz="1100" dirty="0">
                <a:solidFill>
                  <a:srgbClr val="FFFFFF"/>
                </a:solidFill>
                <a:latin typeface="Arial MT"/>
                <a:cs typeface="Arial MT"/>
              </a:rPr>
              <a:t>positioned</a:t>
            </a:r>
            <a:r>
              <a:rPr sz="1100" spc="-25" dirty="0">
                <a:solidFill>
                  <a:srgbClr val="FFFFFF"/>
                </a:solidFill>
                <a:latin typeface="Arial MT"/>
                <a:cs typeface="Arial MT"/>
              </a:rPr>
              <a:t> to</a:t>
            </a:r>
            <a:endParaRPr sz="1100">
              <a:latin typeface="Arial MT"/>
              <a:cs typeface="Arial MT"/>
            </a:endParaRPr>
          </a:p>
        </p:txBody>
      </p:sp>
      <p:sp>
        <p:nvSpPr>
          <p:cNvPr id="39" name="object 39"/>
          <p:cNvSpPr txBox="1"/>
          <p:nvPr/>
        </p:nvSpPr>
        <p:spPr>
          <a:xfrm>
            <a:off x="656590" y="4386262"/>
            <a:ext cx="4175125" cy="197485"/>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capitalize</a:t>
            </a:r>
            <a:r>
              <a:rPr sz="1100" spc="-25" dirty="0">
                <a:solidFill>
                  <a:srgbClr val="FFFFFF"/>
                </a:solidFill>
                <a:latin typeface="Arial MT"/>
                <a:cs typeface="Arial MT"/>
              </a:rPr>
              <a:t> </a:t>
            </a:r>
            <a:r>
              <a:rPr sz="1100" dirty="0">
                <a:solidFill>
                  <a:srgbClr val="FFFFFF"/>
                </a:solidFill>
                <a:latin typeface="Arial MT"/>
                <a:cs typeface="Arial MT"/>
              </a:rPr>
              <a:t>on</a:t>
            </a:r>
            <a:r>
              <a:rPr sz="1100" spc="-25" dirty="0">
                <a:solidFill>
                  <a:srgbClr val="FFFFFF"/>
                </a:solidFill>
                <a:latin typeface="Arial MT"/>
                <a:cs typeface="Arial MT"/>
              </a:rPr>
              <a:t> </a:t>
            </a:r>
            <a:r>
              <a:rPr sz="1100" dirty="0">
                <a:solidFill>
                  <a:srgbClr val="FFFFFF"/>
                </a:solidFill>
                <a:latin typeface="Arial MT"/>
                <a:cs typeface="Arial MT"/>
              </a:rPr>
              <a:t>major</a:t>
            </a:r>
            <a:r>
              <a:rPr sz="1100" spc="-75" dirty="0">
                <a:solidFill>
                  <a:srgbClr val="FFFFFF"/>
                </a:solidFill>
                <a:latin typeface="Arial MT"/>
                <a:cs typeface="Arial MT"/>
              </a:rPr>
              <a:t> </a:t>
            </a:r>
            <a:r>
              <a:rPr sz="1100" dirty="0">
                <a:solidFill>
                  <a:srgbClr val="FFFFFF"/>
                </a:solidFill>
                <a:latin typeface="Arial MT"/>
                <a:cs typeface="Arial MT"/>
              </a:rPr>
              <a:t>tech</a:t>
            </a:r>
            <a:r>
              <a:rPr sz="1100" spc="-25" dirty="0">
                <a:solidFill>
                  <a:srgbClr val="FFFFFF"/>
                </a:solidFill>
                <a:latin typeface="Arial MT"/>
                <a:cs typeface="Arial MT"/>
              </a:rPr>
              <a:t> </a:t>
            </a:r>
            <a:r>
              <a:rPr sz="1100" dirty="0">
                <a:solidFill>
                  <a:srgbClr val="FFFFFF"/>
                </a:solidFill>
                <a:latin typeface="Arial MT"/>
                <a:cs typeface="Arial MT"/>
              </a:rPr>
              <a:t>shifts</a:t>
            </a:r>
            <a:r>
              <a:rPr sz="1100" spc="-30" dirty="0">
                <a:solidFill>
                  <a:srgbClr val="FFFFFF"/>
                </a:solidFill>
                <a:latin typeface="Arial MT"/>
                <a:cs typeface="Arial MT"/>
              </a:rPr>
              <a:t> </a:t>
            </a:r>
            <a:r>
              <a:rPr sz="1100" dirty="0">
                <a:solidFill>
                  <a:srgbClr val="FFFFFF"/>
                </a:solidFill>
                <a:latin typeface="Arial MT"/>
                <a:cs typeface="Arial MT"/>
              </a:rPr>
              <a:t>in</a:t>
            </a:r>
            <a:r>
              <a:rPr sz="1100" spc="-25" dirty="0">
                <a:solidFill>
                  <a:srgbClr val="FFFFFF"/>
                </a:solidFill>
                <a:latin typeface="Arial MT"/>
                <a:cs typeface="Arial MT"/>
              </a:rPr>
              <a:t> </a:t>
            </a:r>
            <a:r>
              <a:rPr sz="1100" dirty="0">
                <a:solidFill>
                  <a:srgbClr val="FFFFFF"/>
                </a:solidFill>
                <a:latin typeface="Arial MT"/>
                <a:cs typeface="Arial MT"/>
              </a:rPr>
              <a:t>the</a:t>
            </a:r>
            <a:r>
              <a:rPr sz="1100" spc="-25" dirty="0">
                <a:solidFill>
                  <a:srgbClr val="FFFFFF"/>
                </a:solidFill>
                <a:latin typeface="Arial MT"/>
                <a:cs typeface="Arial MT"/>
              </a:rPr>
              <a:t> </a:t>
            </a:r>
            <a:r>
              <a:rPr sz="1100" dirty="0">
                <a:solidFill>
                  <a:srgbClr val="FFFFFF"/>
                </a:solidFill>
                <a:latin typeface="Arial MT"/>
                <a:cs typeface="Arial MT"/>
              </a:rPr>
              <a:t>coming</a:t>
            </a:r>
            <a:r>
              <a:rPr sz="1100" spc="-20" dirty="0">
                <a:solidFill>
                  <a:srgbClr val="FFFFFF"/>
                </a:solidFill>
                <a:latin typeface="Arial MT"/>
                <a:cs typeface="Arial MT"/>
              </a:rPr>
              <a:t> </a:t>
            </a:r>
            <a:r>
              <a:rPr sz="1100" dirty="0">
                <a:solidFill>
                  <a:srgbClr val="FFFFFF"/>
                </a:solidFill>
                <a:latin typeface="Arial MT"/>
                <a:cs typeface="Arial MT"/>
              </a:rPr>
              <a:t>years.</a:t>
            </a:r>
            <a:r>
              <a:rPr sz="1100" spc="-10" dirty="0">
                <a:solidFill>
                  <a:srgbClr val="FFFFFF"/>
                </a:solidFill>
                <a:latin typeface="Arial MT"/>
                <a:cs typeface="Arial MT"/>
              </a:rPr>
              <a:t> </a:t>
            </a:r>
            <a:r>
              <a:rPr sz="1100" dirty="0">
                <a:solidFill>
                  <a:srgbClr val="FFFFFF"/>
                </a:solidFill>
                <a:latin typeface="Arial MT"/>
                <a:cs typeface="Arial MT"/>
              </a:rPr>
              <a:t>The</a:t>
            </a:r>
            <a:r>
              <a:rPr sz="1100" spc="55" dirty="0">
                <a:solidFill>
                  <a:srgbClr val="FFFFFF"/>
                </a:solidFill>
                <a:latin typeface="Arial MT"/>
                <a:cs typeface="Arial MT"/>
              </a:rPr>
              <a:t> </a:t>
            </a:r>
            <a:r>
              <a:rPr sz="1100" dirty="0">
                <a:solidFill>
                  <a:srgbClr val="FFFFFF"/>
                </a:solidFill>
                <a:latin typeface="Arial MT"/>
                <a:cs typeface="Arial MT"/>
              </a:rPr>
              <a:t>company</a:t>
            </a:r>
            <a:r>
              <a:rPr sz="1100" spc="-35" dirty="0">
                <a:solidFill>
                  <a:srgbClr val="FFFFFF"/>
                </a:solidFill>
                <a:latin typeface="Arial MT"/>
                <a:cs typeface="Arial MT"/>
              </a:rPr>
              <a:t> </a:t>
            </a:r>
            <a:r>
              <a:rPr sz="1100" spc="-25" dirty="0">
                <a:solidFill>
                  <a:srgbClr val="FFFFFF"/>
                </a:solidFill>
                <a:latin typeface="Arial MT"/>
                <a:cs typeface="Arial MT"/>
              </a:rPr>
              <a:t>is</a:t>
            </a:r>
            <a:endParaRPr sz="1100">
              <a:latin typeface="Arial MT"/>
              <a:cs typeface="Arial MT"/>
            </a:endParaRPr>
          </a:p>
        </p:txBody>
      </p:sp>
      <p:sp>
        <p:nvSpPr>
          <p:cNvPr id="40" name="object 40"/>
          <p:cNvSpPr txBox="1"/>
          <p:nvPr/>
        </p:nvSpPr>
        <p:spPr>
          <a:xfrm>
            <a:off x="656590" y="4548441"/>
            <a:ext cx="4105910" cy="197485"/>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investing</a:t>
            </a:r>
            <a:r>
              <a:rPr sz="1100" spc="-35" dirty="0">
                <a:solidFill>
                  <a:srgbClr val="FFFFFF"/>
                </a:solidFill>
                <a:latin typeface="Arial MT"/>
                <a:cs typeface="Arial MT"/>
              </a:rPr>
              <a:t> </a:t>
            </a:r>
            <a:r>
              <a:rPr sz="1100" dirty="0">
                <a:solidFill>
                  <a:srgbClr val="FFFFFF"/>
                </a:solidFill>
                <a:latin typeface="Arial MT"/>
                <a:cs typeface="Arial MT"/>
              </a:rPr>
              <a:t>in</a:t>
            </a:r>
            <a:r>
              <a:rPr sz="1100" spc="40" dirty="0">
                <a:solidFill>
                  <a:srgbClr val="FFFFFF"/>
                </a:solidFill>
                <a:latin typeface="Arial MT"/>
                <a:cs typeface="Arial MT"/>
              </a:rPr>
              <a:t> </a:t>
            </a:r>
            <a:r>
              <a:rPr sz="1100" dirty="0">
                <a:solidFill>
                  <a:srgbClr val="FFFFFF"/>
                </a:solidFill>
                <a:latin typeface="Arial MT"/>
                <a:cs typeface="Arial MT"/>
              </a:rPr>
              <a:t>5G/6G</a:t>
            </a:r>
            <a:r>
              <a:rPr sz="1100" spc="20" dirty="0">
                <a:solidFill>
                  <a:srgbClr val="FFFFFF"/>
                </a:solidFill>
                <a:latin typeface="Arial MT"/>
                <a:cs typeface="Arial MT"/>
              </a:rPr>
              <a:t> </a:t>
            </a:r>
            <a:r>
              <a:rPr sz="1100" spc="-10" dirty="0">
                <a:solidFill>
                  <a:srgbClr val="FFFFFF"/>
                </a:solidFill>
                <a:latin typeface="Arial MT"/>
                <a:cs typeface="Arial MT"/>
              </a:rPr>
              <a:t>networks,</a:t>
            </a:r>
            <a:r>
              <a:rPr sz="1100" spc="-20" dirty="0">
                <a:solidFill>
                  <a:srgbClr val="FFFFFF"/>
                </a:solidFill>
                <a:latin typeface="Arial MT"/>
                <a:cs typeface="Arial MT"/>
              </a:rPr>
              <a:t> </a:t>
            </a:r>
            <a:r>
              <a:rPr sz="1100" dirty="0">
                <a:solidFill>
                  <a:srgbClr val="FFFFFF"/>
                </a:solidFill>
                <a:latin typeface="Arial MT"/>
                <a:cs typeface="Arial MT"/>
              </a:rPr>
              <a:t>artificial</a:t>
            </a:r>
            <a:r>
              <a:rPr sz="1100" spc="-35" dirty="0">
                <a:solidFill>
                  <a:srgbClr val="FFFFFF"/>
                </a:solidFill>
                <a:latin typeface="Arial MT"/>
                <a:cs typeface="Arial MT"/>
              </a:rPr>
              <a:t> </a:t>
            </a:r>
            <a:r>
              <a:rPr sz="1100" dirty="0">
                <a:solidFill>
                  <a:srgbClr val="FFFFFF"/>
                </a:solidFill>
                <a:latin typeface="Arial MT"/>
                <a:cs typeface="Arial MT"/>
              </a:rPr>
              <a:t>intelligence,</a:t>
            </a:r>
            <a:r>
              <a:rPr sz="1100" spc="-15" dirty="0">
                <a:solidFill>
                  <a:srgbClr val="FFFFFF"/>
                </a:solidFill>
                <a:latin typeface="Arial MT"/>
                <a:cs typeface="Arial MT"/>
              </a:rPr>
              <a:t> </a:t>
            </a:r>
            <a:r>
              <a:rPr sz="1100" dirty="0">
                <a:solidFill>
                  <a:srgbClr val="FFFFFF"/>
                </a:solidFill>
                <a:latin typeface="Arial MT"/>
                <a:cs typeface="Arial MT"/>
              </a:rPr>
              <a:t>and</a:t>
            </a:r>
            <a:r>
              <a:rPr sz="1100" spc="-35" dirty="0">
                <a:solidFill>
                  <a:srgbClr val="FFFFFF"/>
                </a:solidFill>
                <a:latin typeface="Arial MT"/>
                <a:cs typeface="Arial MT"/>
              </a:rPr>
              <a:t> </a:t>
            </a:r>
            <a:r>
              <a:rPr sz="1100" spc="-10" dirty="0">
                <a:solidFill>
                  <a:srgbClr val="FFFFFF"/>
                </a:solidFill>
                <a:latin typeface="Arial MT"/>
                <a:cs typeface="Arial MT"/>
              </a:rPr>
              <a:t>automotive</a:t>
            </a:r>
            <a:endParaRPr sz="1100">
              <a:latin typeface="Arial MT"/>
              <a:cs typeface="Arial MT"/>
            </a:endParaRPr>
          </a:p>
        </p:txBody>
      </p:sp>
      <p:sp>
        <p:nvSpPr>
          <p:cNvPr id="41" name="object 41"/>
          <p:cNvSpPr txBox="1"/>
          <p:nvPr/>
        </p:nvSpPr>
        <p:spPr>
          <a:xfrm>
            <a:off x="656590" y="4720590"/>
            <a:ext cx="3598544" cy="185307"/>
          </a:xfrm>
          <a:prstGeom prst="rect">
            <a:avLst/>
          </a:prstGeom>
        </p:spPr>
        <p:txBody>
          <a:bodyPr vert="horz" wrap="square" lIns="0" tIns="15875" rIns="0" bIns="0" rtlCol="0">
            <a:spAutoFit/>
          </a:bodyPr>
          <a:lstStyle/>
          <a:p>
            <a:pPr marL="12700">
              <a:lnSpc>
                <a:spcPct val="100000"/>
              </a:lnSpc>
              <a:spcBef>
                <a:spcPts val="125"/>
              </a:spcBef>
            </a:pPr>
            <a:r>
              <a:rPr lang="en-GB" sz="1100" spc="-10" dirty="0">
                <a:solidFill>
                  <a:srgbClr val="FFFFFF"/>
                </a:solidFill>
                <a:latin typeface="Arial MT"/>
                <a:cs typeface="Arial MT"/>
              </a:rPr>
              <a:t>E</a:t>
            </a:r>
            <a:r>
              <a:rPr sz="1100" spc="-10" dirty="0" err="1">
                <a:solidFill>
                  <a:srgbClr val="FFFFFF"/>
                </a:solidFill>
                <a:latin typeface="Arial MT"/>
                <a:cs typeface="Arial MT"/>
              </a:rPr>
              <a:t>lectronics</a:t>
            </a:r>
            <a:r>
              <a:rPr lang="en-GB" sz="1100" spc="-10" dirty="0">
                <a:solidFill>
                  <a:srgbClr val="FFFFFF"/>
                </a:solidFill>
                <a:latin typeface="Arial MT"/>
                <a:cs typeface="Arial MT"/>
              </a:rPr>
              <a:t> (Bhasin,2024)</a:t>
            </a:r>
            <a:r>
              <a:rPr sz="1100" spc="-10" dirty="0">
                <a:solidFill>
                  <a:srgbClr val="FFFFFF"/>
                </a:solidFill>
                <a:latin typeface="Arial MT"/>
                <a:cs typeface="Arial MT"/>
              </a:rPr>
              <a:t>.</a:t>
            </a:r>
            <a:endParaRPr sz="1100" dirty="0">
              <a:latin typeface="Arial MT"/>
              <a:cs typeface="Arial MT"/>
            </a:endParaRPr>
          </a:p>
        </p:txBody>
      </p:sp>
      <p:sp>
        <p:nvSpPr>
          <p:cNvPr id="42" name="object 42"/>
          <p:cNvSpPr txBox="1"/>
          <p:nvPr/>
        </p:nvSpPr>
        <p:spPr>
          <a:xfrm>
            <a:off x="656590" y="4892294"/>
            <a:ext cx="4193540" cy="196850"/>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Emerging</a:t>
            </a:r>
            <a:r>
              <a:rPr sz="1100" spc="-25" dirty="0">
                <a:solidFill>
                  <a:srgbClr val="FFFFFF"/>
                </a:solidFill>
                <a:latin typeface="Arial MT"/>
                <a:cs typeface="Arial MT"/>
              </a:rPr>
              <a:t> </a:t>
            </a:r>
            <a:r>
              <a:rPr sz="1100" dirty="0">
                <a:solidFill>
                  <a:srgbClr val="FFFFFF"/>
                </a:solidFill>
                <a:latin typeface="Arial MT"/>
                <a:cs typeface="Arial MT"/>
              </a:rPr>
              <a:t>markets</a:t>
            </a:r>
            <a:r>
              <a:rPr sz="1100" spc="-75" dirty="0">
                <a:solidFill>
                  <a:srgbClr val="FFFFFF"/>
                </a:solidFill>
                <a:latin typeface="Arial MT"/>
                <a:cs typeface="Arial MT"/>
              </a:rPr>
              <a:t> </a:t>
            </a:r>
            <a:r>
              <a:rPr sz="1100" dirty="0">
                <a:solidFill>
                  <a:srgbClr val="FFFFFF"/>
                </a:solidFill>
                <a:latin typeface="Arial MT"/>
                <a:cs typeface="Arial MT"/>
              </a:rPr>
              <a:t>–</a:t>
            </a:r>
            <a:r>
              <a:rPr sz="1100" spc="-15" dirty="0">
                <a:solidFill>
                  <a:srgbClr val="FFFFFF"/>
                </a:solidFill>
                <a:latin typeface="Arial MT"/>
                <a:cs typeface="Arial MT"/>
              </a:rPr>
              <a:t> </a:t>
            </a:r>
            <a:r>
              <a:rPr sz="1100" dirty="0">
                <a:solidFill>
                  <a:srgbClr val="FFFFFF"/>
                </a:solidFill>
                <a:latin typeface="Arial MT"/>
                <a:cs typeface="Arial MT"/>
              </a:rPr>
              <a:t>Samsung</a:t>
            </a:r>
            <a:r>
              <a:rPr sz="1100" spc="-25" dirty="0">
                <a:solidFill>
                  <a:srgbClr val="FFFFFF"/>
                </a:solidFill>
                <a:latin typeface="Arial MT"/>
                <a:cs typeface="Arial MT"/>
              </a:rPr>
              <a:t> </a:t>
            </a:r>
            <a:r>
              <a:rPr sz="1100" dirty="0">
                <a:solidFill>
                  <a:srgbClr val="FFFFFF"/>
                </a:solidFill>
                <a:latin typeface="Arial MT"/>
                <a:cs typeface="Arial MT"/>
              </a:rPr>
              <a:t>can</a:t>
            </a:r>
            <a:r>
              <a:rPr sz="1100" spc="-30" dirty="0">
                <a:solidFill>
                  <a:srgbClr val="FFFFFF"/>
                </a:solidFill>
                <a:latin typeface="Arial MT"/>
                <a:cs typeface="Arial MT"/>
              </a:rPr>
              <a:t> </a:t>
            </a:r>
            <a:r>
              <a:rPr sz="1100" dirty="0">
                <a:solidFill>
                  <a:srgbClr val="FFFFFF"/>
                </a:solidFill>
                <a:latin typeface="Arial MT"/>
                <a:cs typeface="Arial MT"/>
              </a:rPr>
              <a:t>tap</a:t>
            </a:r>
            <a:r>
              <a:rPr sz="1100" spc="-30" dirty="0">
                <a:solidFill>
                  <a:srgbClr val="FFFFFF"/>
                </a:solidFill>
                <a:latin typeface="Arial MT"/>
                <a:cs typeface="Arial MT"/>
              </a:rPr>
              <a:t> </a:t>
            </a:r>
            <a:r>
              <a:rPr sz="1100" dirty="0">
                <a:solidFill>
                  <a:srgbClr val="FFFFFF"/>
                </a:solidFill>
                <a:latin typeface="Arial MT"/>
                <a:cs typeface="Arial MT"/>
              </a:rPr>
              <a:t>into</a:t>
            </a:r>
            <a:r>
              <a:rPr sz="1100" spc="-25" dirty="0">
                <a:solidFill>
                  <a:srgbClr val="FFFFFF"/>
                </a:solidFill>
                <a:latin typeface="Arial MT"/>
                <a:cs typeface="Arial MT"/>
              </a:rPr>
              <a:t> </a:t>
            </a:r>
            <a:r>
              <a:rPr sz="1100" dirty="0">
                <a:solidFill>
                  <a:srgbClr val="FFFFFF"/>
                </a:solidFill>
                <a:latin typeface="Arial MT"/>
                <a:cs typeface="Arial MT"/>
              </a:rPr>
              <a:t>emerging</a:t>
            </a:r>
            <a:r>
              <a:rPr sz="1100" spc="-30" dirty="0">
                <a:solidFill>
                  <a:srgbClr val="FFFFFF"/>
                </a:solidFill>
                <a:latin typeface="Arial MT"/>
                <a:cs typeface="Arial MT"/>
              </a:rPr>
              <a:t> </a:t>
            </a:r>
            <a:r>
              <a:rPr sz="1100" dirty="0">
                <a:solidFill>
                  <a:srgbClr val="FFFFFF"/>
                </a:solidFill>
                <a:latin typeface="Arial MT"/>
                <a:cs typeface="Arial MT"/>
              </a:rPr>
              <a:t>markets</a:t>
            </a:r>
            <a:r>
              <a:rPr sz="1100" spc="-40" dirty="0">
                <a:solidFill>
                  <a:srgbClr val="FFFFFF"/>
                </a:solidFill>
                <a:latin typeface="Arial MT"/>
                <a:cs typeface="Arial MT"/>
              </a:rPr>
              <a:t> </a:t>
            </a:r>
            <a:r>
              <a:rPr sz="1100" dirty="0">
                <a:solidFill>
                  <a:srgbClr val="FFFFFF"/>
                </a:solidFill>
                <a:latin typeface="Arial MT"/>
                <a:cs typeface="Arial MT"/>
              </a:rPr>
              <a:t>for </a:t>
            </a:r>
            <a:r>
              <a:rPr sz="1100" spc="-25" dirty="0">
                <a:solidFill>
                  <a:srgbClr val="FFFFFF"/>
                </a:solidFill>
                <a:latin typeface="Arial MT"/>
                <a:cs typeface="Arial MT"/>
              </a:rPr>
              <a:t>its</a:t>
            </a:r>
            <a:endParaRPr sz="1100">
              <a:latin typeface="Arial MT"/>
              <a:cs typeface="Arial MT"/>
            </a:endParaRPr>
          </a:p>
        </p:txBody>
      </p:sp>
      <p:sp>
        <p:nvSpPr>
          <p:cNvPr id="43" name="object 43"/>
          <p:cNvSpPr txBox="1"/>
          <p:nvPr/>
        </p:nvSpPr>
        <p:spPr>
          <a:xfrm>
            <a:off x="656590" y="5054028"/>
            <a:ext cx="4114800" cy="197485"/>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next</a:t>
            </a:r>
            <a:r>
              <a:rPr sz="1100" spc="-20" dirty="0">
                <a:solidFill>
                  <a:srgbClr val="FFFFFF"/>
                </a:solidFill>
                <a:latin typeface="Arial MT"/>
                <a:cs typeface="Arial MT"/>
              </a:rPr>
              <a:t> </a:t>
            </a:r>
            <a:r>
              <a:rPr sz="1100" dirty="0">
                <a:solidFill>
                  <a:srgbClr val="FFFFFF"/>
                </a:solidFill>
                <a:latin typeface="Arial MT"/>
                <a:cs typeface="Arial MT"/>
              </a:rPr>
              <a:t>phase</a:t>
            </a:r>
            <a:r>
              <a:rPr sz="1100" spc="-30" dirty="0">
                <a:solidFill>
                  <a:srgbClr val="FFFFFF"/>
                </a:solidFill>
                <a:latin typeface="Arial MT"/>
                <a:cs typeface="Arial MT"/>
              </a:rPr>
              <a:t> </a:t>
            </a:r>
            <a:r>
              <a:rPr sz="1100" dirty="0">
                <a:solidFill>
                  <a:srgbClr val="FFFFFF"/>
                </a:solidFill>
                <a:latin typeface="Arial MT"/>
                <a:cs typeface="Arial MT"/>
              </a:rPr>
              <a:t>of</a:t>
            </a:r>
            <a:r>
              <a:rPr sz="1100" spc="-15" dirty="0">
                <a:solidFill>
                  <a:srgbClr val="FFFFFF"/>
                </a:solidFill>
                <a:latin typeface="Arial MT"/>
                <a:cs typeface="Arial MT"/>
              </a:rPr>
              <a:t> </a:t>
            </a:r>
            <a:r>
              <a:rPr sz="1100" dirty="0">
                <a:solidFill>
                  <a:srgbClr val="FFFFFF"/>
                </a:solidFill>
                <a:latin typeface="Arial MT"/>
                <a:cs typeface="Arial MT"/>
              </a:rPr>
              <a:t>growth.</a:t>
            </a:r>
            <a:r>
              <a:rPr sz="1100" spc="-15" dirty="0">
                <a:solidFill>
                  <a:srgbClr val="FFFFFF"/>
                </a:solidFill>
                <a:latin typeface="Arial MT"/>
                <a:cs typeface="Arial MT"/>
              </a:rPr>
              <a:t> </a:t>
            </a:r>
            <a:r>
              <a:rPr sz="1100" dirty="0">
                <a:solidFill>
                  <a:srgbClr val="FFFFFF"/>
                </a:solidFill>
                <a:latin typeface="Arial MT"/>
                <a:cs typeface="Arial MT"/>
              </a:rPr>
              <a:t>Many</a:t>
            </a:r>
            <a:r>
              <a:rPr sz="1100" spc="35" dirty="0">
                <a:solidFill>
                  <a:srgbClr val="FFFFFF"/>
                </a:solidFill>
                <a:latin typeface="Arial MT"/>
                <a:cs typeface="Arial MT"/>
              </a:rPr>
              <a:t> </a:t>
            </a:r>
            <a:r>
              <a:rPr sz="1100" dirty="0">
                <a:solidFill>
                  <a:srgbClr val="FFFFFF"/>
                </a:solidFill>
                <a:latin typeface="Arial MT"/>
                <a:cs typeface="Arial MT"/>
              </a:rPr>
              <a:t>developing</a:t>
            </a:r>
            <a:r>
              <a:rPr sz="1100" spc="-30" dirty="0">
                <a:solidFill>
                  <a:srgbClr val="FFFFFF"/>
                </a:solidFill>
                <a:latin typeface="Arial MT"/>
                <a:cs typeface="Arial MT"/>
              </a:rPr>
              <a:t> </a:t>
            </a:r>
            <a:r>
              <a:rPr sz="1100" dirty="0">
                <a:solidFill>
                  <a:srgbClr val="FFFFFF"/>
                </a:solidFill>
                <a:latin typeface="Arial MT"/>
                <a:cs typeface="Arial MT"/>
              </a:rPr>
              <a:t>economies</a:t>
            </a:r>
            <a:r>
              <a:rPr sz="1100" spc="-45" dirty="0">
                <a:solidFill>
                  <a:srgbClr val="FFFFFF"/>
                </a:solidFill>
                <a:latin typeface="Arial MT"/>
                <a:cs typeface="Arial MT"/>
              </a:rPr>
              <a:t> </a:t>
            </a:r>
            <a:r>
              <a:rPr sz="1100" dirty="0">
                <a:solidFill>
                  <a:srgbClr val="FFFFFF"/>
                </a:solidFill>
                <a:latin typeface="Arial MT"/>
                <a:cs typeface="Arial MT"/>
              </a:rPr>
              <a:t>in</a:t>
            </a:r>
            <a:r>
              <a:rPr sz="1100" spc="-30" dirty="0">
                <a:solidFill>
                  <a:srgbClr val="FFFFFF"/>
                </a:solidFill>
                <a:latin typeface="Arial MT"/>
                <a:cs typeface="Arial MT"/>
              </a:rPr>
              <a:t> </a:t>
            </a:r>
            <a:r>
              <a:rPr sz="1100" dirty="0">
                <a:solidFill>
                  <a:srgbClr val="FFFFFF"/>
                </a:solidFill>
                <a:latin typeface="Arial MT"/>
                <a:cs typeface="Arial MT"/>
              </a:rPr>
              <a:t>Asia,</a:t>
            </a:r>
            <a:r>
              <a:rPr sz="1100" spc="-15" dirty="0">
                <a:solidFill>
                  <a:srgbClr val="FFFFFF"/>
                </a:solidFill>
                <a:latin typeface="Arial MT"/>
                <a:cs typeface="Arial MT"/>
              </a:rPr>
              <a:t> </a:t>
            </a:r>
            <a:r>
              <a:rPr sz="1100" spc="-10" dirty="0">
                <a:solidFill>
                  <a:srgbClr val="FFFFFF"/>
                </a:solidFill>
                <a:latin typeface="Arial MT"/>
                <a:cs typeface="Arial MT"/>
              </a:rPr>
              <a:t>Africa,</a:t>
            </a:r>
            <a:endParaRPr sz="1100">
              <a:latin typeface="Arial MT"/>
              <a:cs typeface="Arial MT"/>
            </a:endParaRPr>
          </a:p>
        </p:txBody>
      </p:sp>
      <p:sp>
        <p:nvSpPr>
          <p:cNvPr id="44" name="object 44"/>
          <p:cNvSpPr txBox="1"/>
          <p:nvPr/>
        </p:nvSpPr>
        <p:spPr>
          <a:xfrm>
            <a:off x="656590" y="5225732"/>
            <a:ext cx="3619500" cy="197485"/>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and</a:t>
            </a:r>
            <a:r>
              <a:rPr sz="1100" spc="45" dirty="0">
                <a:solidFill>
                  <a:srgbClr val="FFFFFF"/>
                </a:solidFill>
                <a:latin typeface="Arial MT"/>
                <a:cs typeface="Arial MT"/>
              </a:rPr>
              <a:t> </a:t>
            </a:r>
            <a:r>
              <a:rPr sz="1100" spc="-10" dirty="0">
                <a:solidFill>
                  <a:srgbClr val="FFFFFF"/>
                </a:solidFill>
                <a:latin typeface="Arial MT"/>
                <a:cs typeface="Arial MT"/>
              </a:rPr>
              <a:t>Latin</a:t>
            </a:r>
            <a:r>
              <a:rPr sz="1100" spc="-30" dirty="0">
                <a:solidFill>
                  <a:srgbClr val="FFFFFF"/>
                </a:solidFill>
                <a:latin typeface="Arial MT"/>
                <a:cs typeface="Arial MT"/>
              </a:rPr>
              <a:t> </a:t>
            </a:r>
            <a:r>
              <a:rPr sz="1100" dirty="0">
                <a:solidFill>
                  <a:srgbClr val="FFFFFF"/>
                </a:solidFill>
                <a:latin typeface="Arial MT"/>
                <a:cs typeface="Arial MT"/>
              </a:rPr>
              <a:t>America</a:t>
            </a:r>
            <a:r>
              <a:rPr sz="1100" spc="-30" dirty="0">
                <a:solidFill>
                  <a:srgbClr val="FFFFFF"/>
                </a:solidFill>
                <a:latin typeface="Arial MT"/>
                <a:cs typeface="Arial MT"/>
              </a:rPr>
              <a:t> </a:t>
            </a:r>
            <a:r>
              <a:rPr sz="1100" dirty="0">
                <a:solidFill>
                  <a:srgbClr val="FFFFFF"/>
                </a:solidFill>
                <a:latin typeface="Arial MT"/>
                <a:cs typeface="Arial MT"/>
              </a:rPr>
              <a:t>have</a:t>
            </a:r>
            <a:r>
              <a:rPr sz="1100" spc="-30" dirty="0">
                <a:solidFill>
                  <a:srgbClr val="FFFFFF"/>
                </a:solidFill>
                <a:latin typeface="Arial MT"/>
                <a:cs typeface="Arial MT"/>
              </a:rPr>
              <a:t> </a:t>
            </a:r>
            <a:r>
              <a:rPr sz="1100" dirty="0">
                <a:solidFill>
                  <a:srgbClr val="FFFFFF"/>
                </a:solidFill>
                <a:latin typeface="Arial MT"/>
                <a:cs typeface="Arial MT"/>
              </a:rPr>
              <a:t>a</a:t>
            </a:r>
            <a:r>
              <a:rPr sz="1100" spc="-30" dirty="0">
                <a:solidFill>
                  <a:srgbClr val="FFFFFF"/>
                </a:solidFill>
                <a:latin typeface="Arial MT"/>
                <a:cs typeface="Arial MT"/>
              </a:rPr>
              <a:t> </a:t>
            </a:r>
            <a:r>
              <a:rPr sz="1100" dirty="0">
                <a:solidFill>
                  <a:srgbClr val="FFFFFF"/>
                </a:solidFill>
                <a:latin typeface="Arial MT"/>
                <a:cs typeface="Arial MT"/>
              </a:rPr>
              <a:t>growing</a:t>
            </a:r>
            <a:r>
              <a:rPr sz="1100" spc="-30" dirty="0">
                <a:solidFill>
                  <a:srgbClr val="FFFFFF"/>
                </a:solidFill>
                <a:latin typeface="Arial MT"/>
                <a:cs typeface="Arial MT"/>
              </a:rPr>
              <a:t> </a:t>
            </a:r>
            <a:r>
              <a:rPr sz="1100" dirty="0">
                <a:solidFill>
                  <a:srgbClr val="FFFFFF"/>
                </a:solidFill>
                <a:latin typeface="Arial MT"/>
                <a:cs typeface="Arial MT"/>
              </a:rPr>
              <a:t>middle</a:t>
            </a:r>
            <a:r>
              <a:rPr sz="1100" spc="-30" dirty="0">
                <a:solidFill>
                  <a:srgbClr val="FFFFFF"/>
                </a:solidFill>
                <a:latin typeface="Arial MT"/>
                <a:cs typeface="Arial MT"/>
              </a:rPr>
              <a:t> </a:t>
            </a:r>
            <a:r>
              <a:rPr sz="1100" dirty="0">
                <a:solidFill>
                  <a:srgbClr val="FFFFFF"/>
                </a:solidFill>
                <a:latin typeface="Arial MT"/>
                <a:cs typeface="Arial MT"/>
              </a:rPr>
              <a:t>class</a:t>
            </a:r>
            <a:r>
              <a:rPr sz="1100" spc="40" dirty="0">
                <a:solidFill>
                  <a:srgbClr val="FFFFFF"/>
                </a:solidFill>
                <a:latin typeface="Arial MT"/>
                <a:cs typeface="Arial MT"/>
              </a:rPr>
              <a:t> </a:t>
            </a:r>
            <a:r>
              <a:rPr sz="1100" dirty="0">
                <a:solidFill>
                  <a:srgbClr val="FFFFFF"/>
                </a:solidFill>
                <a:latin typeface="Arial MT"/>
                <a:cs typeface="Arial MT"/>
              </a:rPr>
              <a:t>with</a:t>
            </a:r>
            <a:r>
              <a:rPr sz="1100" spc="-30" dirty="0">
                <a:solidFill>
                  <a:srgbClr val="FFFFFF"/>
                </a:solidFill>
                <a:latin typeface="Arial MT"/>
                <a:cs typeface="Arial MT"/>
              </a:rPr>
              <a:t> </a:t>
            </a:r>
            <a:r>
              <a:rPr sz="1100" spc="-10" dirty="0">
                <a:solidFill>
                  <a:srgbClr val="FFFFFF"/>
                </a:solidFill>
                <a:latin typeface="Arial MT"/>
                <a:cs typeface="Arial MT"/>
              </a:rPr>
              <a:t>rising</a:t>
            </a:r>
            <a:endParaRPr sz="1100">
              <a:latin typeface="Arial MT"/>
              <a:cs typeface="Arial MT"/>
            </a:endParaRPr>
          </a:p>
        </p:txBody>
      </p:sp>
      <p:sp>
        <p:nvSpPr>
          <p:cNvPr id="45" name="object 45"/>
          <p:cNvSpPr txBox="1"/>
          <p:nvPr/>
        </p:nvSpPr>
        <p:spPr>
          <a:xfrm>
            <a:off x="656590" y="5388228"/>
            <a:ext cx="2905125" cy="196850"/>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purchasing</a:t>
            </a:r>
            <a:r>
              <a:rPr sz="1100" spc="-30" dirty="0">
                <a:solidFill>
                  <a:srgbClr val="FFFFFF"/>
                </a:solidFill>
                <a:latin typeface="Arial MT"/>
                <a:cs typeface="Arial MT"/>
              </a:rPr>
              <a:t> </a:t>
            </a:r>
            <a:r>
              <a:rPr sz="1100" dirty="0">
                <a:solidFill>
                  <a:srgbClr val="FFFFFF"/>
                </a:solidFill>
                <a:latin typeface="Arial MT"/>
                <a:cs typeface="Arial MT"/>
              </a:rPr>
              <a:t>power</a:t>
            </a:r>
            <a:r>
              <a:rPr sz="1100" spc="-5" dirty="0">
                <a:solidFill>
                  <a:srgbClr val="FFFFFF"/>
                </a:solidFill>
                <a:latin typeface="Arial MT"/>
                <a:cs typeface="Arial MT"/>
              </a:rPr>
              <a:t> </a:t>
            </a:r>
            <a:r>
              <a:rPr sz="1100" dirty="0">
                <a:solidFill>
                  <a:srgbClr val="FFFFFF"/>
                </a:solidFill>
                <a:latin typeface="Arial MT"/>
                <a:cs typeface="Arial MT"/>
              </a:rPr>
              <a:t>and</a:t>
            </a:r>
            <a:r>
              <a:rPr sz="1100" spc="-30" dirty="0">
                <a:solidFill>
                  <a:srgbClr val="FFFFFF"/>
                </a:solidFill>
                <a:latin typeface="Arial MT"/>
                <a:cs typeface="Arial MT"/>
              </a:rPr>
              <a:t> </a:t>
            </a:r>
            <a:r>
              <a:rPr sz="1100" dirty="0">
                <a:solidFill>
                  <a:srgbClr val="FFFFFF"/>
                </a:solidFill>
                <a:latin typeface="Arial MT"/>
                <a:cs typeface="Arial MT"/>
              </a:rPr>
              <a:t>appetite</a:t>
            </a:r>
            <a:r>
              <a:rPr sz="1100" spc="45" dirty="0">
                <a:solidFill>
                  <a:srgbClr val="FFFFFF"/>
                </a:solidFill>
                <a:latin typeface="Arial MT"/>
                <a:cs typeface="Arial MT"/>
              </a:rPr>
              <a:t> </a:t>
            </a:r>
            <a:r>
              <a:rPr sz="1100" dirty="0">
                <a:solidFill>
                  <a:srgbClr val="FFFFFF"/>
                </a:solidFill>
                <a:latin typeface="Arial MT"/>
                <a:cs typeface="Arial MT"/>
              </a:rPr>
              <a:t>for</a:t>
            </a:r>
            <a:r>
              <a:rPr sz="1100" spc="-5" dirty="0">
                <a:solidFill>
                  <a:srgbClr val="FFFFFF"/>
                </a:solidFill>
                <a:latin typeface="Arial MT"/>
                <a:cs typeface="Arial MT"/>
              </a:rPr>
              <a:t> </a:t>
            </a:r>
            <a:r>
              <a:rPr sz="1100" spc="-10" dirty="0">
                <a:solidFill>
                  <a:srgbClr val="FFFFFF"/>
                </a:solidFill>
                <a:latin typeface="Arial MT"/>
                <a:cs typeface="Arial MT"/>
              </a:rPr>
              <a:t>technology.</a:t>
            </a:r>
            <a:endParaRPr sz="1100">
              <a:latin typeface="Arial MT"/>
              <a:cs typeface="Arial MT"/>
            </a:endParaRPr>
          </a:p>
        </p:txBody>
      </p:sp>
      <p:sp>
        <p:nvSpPr>
          <p:cNvPr id="46" name="object 46"/>
          <p:cNvSpPr txBox="1"/>
          <p:nvPr/>
        </p:nvSpPr>
        <p:spPr>
          <a:xfrm>
            <a:off x="656590" y="5560059"/>
            <a:ext cx="4126865" cy="196850"/>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Sustainability</a:t>
            </a:r>
            <a:r>
              <a:rPr sz="1100" spc="25" dirty="0">
                <a:solidFill>
                  <a:srgbClr val="FFFFFF"/>
                </a:solidFill>
                <a:latin typeface="Arial MT"/>
                <a:cs typeface="Arial MT"/>
              </a:rPr>
              <a:t> </a:t>
            </a:r>
            <a:r>
              <a:rPr sz="1100" dirty="0">
                <a:solidFill>
                  <a:srgbClr val="FFFFFF"/>
                </a:solidFill>
                <a:latin typeface="Arial MT"/>
                <a:cs typeface="Arial MT"/>
              </a:rPr>
              <a:t>and</a:t>
            </a:r>
            <a:r>
              <a:rPr sz="1100" spc="-35" dirty="0">
                <a:solidFill>
                  <a:srgbClr val="FFFFFF"/>
                </a:solidFill>
                <a:latin typeface="Arial MT"/>
                <a:cs typeface="Arial MT"/>
              </a:rPr>
              <a:t> </a:t>
            </a:r>
            <a:r>
              <a:rPr sz="1100" dirty="0">
                <a:solidFill>
                  <a:srgbClr val="FFFFFF"/>
                </a:solidFill>
                <a:latin typeface="Arial MT"/>
                <a:cs typeface="Arial MT"/>
              </a:rPr>
              <a:t>differentiation</a:t>
            </a:r>
            <a:r>
              <a:rPr sz="1100" spc="-55" dirty="0">
                <a:solidFill>
                  <a:srgbClr val="FFFFFF"/>
                </a:solidFill>
                <a:latin typeface="Arial MT"/>
                <a:cs typeface="Arial MT"/>
              </a:rPr>
              <a:t> </a:t>
            </a:r>
            <a:r>
              <a:rPr sz="1100" dirty="0">
                <a:solidFill>
                  <a:srgbClr val="FFFFFF"/>
                </a:solidFill>
                <a:latin typeface="Arial MT"/>
                <a:cs typeface="Arial MT"/>
              </a:rPr>
              <a:t>–</a:t>
            </a:r>
            <a:r>
              <a:rPr sz="1100" spc="-25" dirty="0">
                <a:solidFill>
                  <a:srgbClr val="FFFFFF"/>
                </a:solidFill>
                <a:latin typeface="Arial MT"/>
                <a:cs typeface="Arial MT"/>
              </a:rPr>
              <a:t> </a:t>
            </a:r>
            <a:r>
              <a:rPr sz="1100" dirty="0">
                <a:solidFill>
                  <a:srgbClr val="FFFFFF"/>
                </a:solidFill>
                <a:latin typeface="Arial MT"/>
                <a:cs typeface="Arial MT"/>
              </a:rPr>
              <a:t>as</a:t>
            </a:r>
            <a:r>
              <a:rPr sz="1100" spc="25" dirty="0">
                <a:solidFill>
                  <a:srgbClr val="FFFFFF"/>
                </a:solidFill>
                <a:latin typeface="Arial MT"/>
                <a:cs typeface="Arial MT"/>
              </a:rPr>
              <a:t> </a:t>
            </a:r>
            <a:r>
              <a:rPr sz="1100" spc="-10" dirty="0">
                <a:solidFill>
                  <a:srgbClr val="FFFFFF"/>
                </a:solidFill>
                <a:latin typeface="Arial MT"/>
                <a:cs typeface="Arial MT"/>
              </a:rPr>
              <a:t>environmental</a:t>
            </a:r>
            <a:r>
              <a:rPr sz="1100" spc="35" dirty="0">
                <a:solidFill>
                  <a:srgbClr val="FFFFFF"/>
                </a:solidFill>
                <a:latin typeface="Arial MT"/>
                <a:cs typeface="Arial MT"/>
              </a:rPr>
              <a:t> </a:t>
            </a:r>
            <a:r>
              <a:rPr sz="1100" spc="-10" dirty="0">
                <a:solidFill>
                  <a:srgbClr val="FFFFFF"/>
                </a:solidFill>
                <a:latin typeface="Arial MT"/>
                <a:cs typeface="Arial MT"/>
              </a:rPr>
              <a:t>concerns</a:t>
            </a:r>
            <a:r>
              <a:rPr sz="1100" spc="-45" dirty="0">
                <a:solidFill>
                  <a:srgbClr val="FFFFFF"/>
                </a:solidFill>
                <a:latin typeface="Arial MT"/>
                <a:cs typeface="Arial MT"/>
              </a:rPr>
              <a:t> </a:t>
            </a:r>
            <a:r>
              <a:rPr sz="1100" spc="-10" dirty="0">
                <a:solidFill>
                  <a:srgbClr val="FFFFFF"/>
                </a:solidFill>
                <a:latin typeface="Arial MT"/>
                <a:cs typeface="Arial MT"/>
              </a:rPr>
              <a:t>rise,</a:t>
            </a:r>
            <a:endParaRPr sz="1100">
              <a:latin typeface="Arial MT"/>
              <a:cs typeface="Arial MT"/>
            </a:endParaRPr>
          </a:p>
        </p:txBody>
      </p:sp>
      <p:sp>
        <p:nvSpPr>
          <p:cNvPr id="47" name="object 47"/>
          <p:cNvSpPr txBox="1"/>
          <p:nvPr/>
        </p:nvSpPr>
        <p:spPr>
          <a:xfrm>
            <a:off x="656590" y="5731192"/>
            <a:ext cx="3877310" cy="197485"/>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Samsung’s</a:t>
            </a:r>
            <a:r>
              <a:rPr sz="1100" spc="20" dirty="0">
                <a:solidFill>
                  <a:srgbClr val="FFFFFF"/>
                </a:solidFill>
                <a:latin typeface="Arial MT"/>
                <a:cs typeface="Arial MT"/>
              </a:rPr>
              <a:t> </a:t>
            </a:r>
            <a:r>
              <a:rPr sz="1100" dirty="0">
                <a:solidFill>
                  <a:srgbClr val="FFFFFF"/>
                </a:solidFill>
                <a:latin typeface="Arial MT"/>
                <a:cs typeface="Arial MT"/>
              </a:rPr>
              <a:t>scale</a:t>
            </a:r>
            <a:r>
              <a:rPr sz="1100" spc="-40" dirty="0">
                <a:solidFill>
                  <a:srgbClr val="FFFFFF"/>
                </a:solidFill>
                <a:latin typeface="Arial MT"/>
                <a:cs typeface="Arial MT"/>
              </a:rPr>
              <a:t> </a:t>
            </a:r>
            <a:r>
              <a:rPr sz="1100" dirty="0">
                <a:solidFill>
                  <a:srgbClr val="FFFFFF"/>
                </a:solidFill>
                <a:latin typeface="Arial MT"/>
                <a:cs typeface="Arial MT"/>
              </a:rPr>
              <a:t>gives</a:t>
            </a:r>
            <a:r>
              <a:rPr sz="1100" spc="-50" dirty="0">
                <a:solidFill>
                  <a:srgbClr val="FFFFFF"/>
                </a:solidFill>
                <a:latin typeface="Arial MT"/>
                <a:cs typeface="Arial MT"/>
              </a:rPr>
              <a:t> </a:t>
            </a:r>
            <a:r>
              <a:rPr sz="1100" dirty="0">
                <a:solidFill>
                  <a:srgbClr val="FFFFFF"/>
                </a:solidFill>
                <a:latin typeface="Arial MT"/>
                <a:cs typeface="Arial MT"/>
              </a:rPr>
              <a:t>it</a:t>
            </a:r>
            <a:r>
              <a:rPr sz="1100" spc="-25" dirty="0">
                <a:solidFill>
                  <a:srgbClr val="FFFFFF"/>
                </a:solidFill>
                <a:latin typeface="Arial MT"/>
                <a:cs typeface="Arial MT"/>
              </a:rPr>
              <a:t> </a:t>
            </a:r>
            <a:r>
              <a:rPr sz="1100" dirty="0">
                <a:solidFill>
                  <a:srgbClr val="FFFFFF"/>
                </a:solidFill>
                <a:latin typeface="Arial MT"/>
                <a:cs typeface="Arial MT"/>
              </a:rPr>
              <a:t>the</a:t>
            </a:r>
            <a:r>
              <a:rPr sz="1100" spc="-40" dirty="0">
                <a:solidFill>
                  <a:srgbClr val="FFFFFF"/>
                </a:solidFill>
                <a:latin typeface="Arial MT"/>
                <a:cs typeface="Arial MT"/>
              </a:rPr>
              <a:t> </a:t>
            </a:r>
            <a:r>
              <a:rPr sz="1100" dirty="0">
                <a:solidFill>
                  <a:srgbClr val="FFFFFF"/>
                </a:solidFill>
                <a:latin typeface="Arial MT"/>
                <a:cs typeface="Arial MT"/>
              </a:rPr>
              <a:t>opportunity</a:t>
            </a:r>
            <a:r>
              <a:rPr sz="1100" spc="25" dirty="0">
                <a:solidFill>
                  <a:srgbClr val="FFFFFF"/>
                </a:solidFill>
                <a:latin typeface="Arial MT"/>
                <a:cs typeface="Arial MT"/>
              </a:rPr>
              <a:t> </a:t>
            </a:r>
            <a:r>
              <a:rPr sz="1100" dirty="0">
                <a:solidFill>
                  <a:srgbClr val="FFFFFF"/>
                </a:solidFill>
                <a:latin typeface="Arial MT"/>
                <a:cs typeface="Arial MT"/>
              </a:rPr>
              <a:t>to</a:t>
            </a:r>
            <a:r>
              <a:rPr sz="1100" spc="-40" dirty="0">
                <a:solidFill>
                  <a:srgbClr val="FFFFFF"/>
                </a:solidFill>
                <a:latin typeface="Arial MT"/>
                <a:cs typeface="Arial MT"/>
              </a:rPr>
              <a:t> </a:t>
            </a:r>
            <a:r>
              <a:rPr sz="1100" dirty="0">
                <a:solidFill>
                  <a:srgbClr val="FFFFFF"/>
                </a:solidFill>
                <a:latin typeface="Arial MT"/>
                <a:cs typeface="Arial MT"/>
              </a:rPr>
              <a:t>lead</a:t>
            </a:r>
            <a:r>
              <a:rPr sz="1100" spc="35" dirty="0">
                <a:solidFill>
                  <a:srgbClr val="FFFFFF"/>
                </a:solidFill>
                <a:latin typeface="Arial MT"/>
                <a:cs typeface="Arial MT"/>
              </a:rPr>
              <a:t> </a:t>
            </a:r>
            <a:r>
              <a:rPr sz="1100" dirty="0">
                <a:solidFill>
                  <a:srgbClr val="FFFFFF"/>
                </a:solidFill>
                <a:latin typeface="Arial MT"/>
                <a:cs typeface="Arial MT"/>
              </a:rPr>
              <a:t>in</a:t>
            </a:r>
            <a:r>
              <a:rPr sz="1100" spc="-40" dirty="0">
                <a:solidFill>
                  <a:srgbClr val="FFFFFF"/>
                </a:solidFill>
                <a:latin typeface="Arial MT"/>
                <a:cs typeface="Arial MT"/>
              </a:rPr>
              <a:t> </a:t>
            </a:r>
            <a:r>
              <a:rPr sz="1100" spc="-10" dirty="0">
                <a:solidFill>
                  <a:srgbClr val="FFFFFF"/>
                </a:solidFill>
                <a:latin typeface="Arial MT"/>
                <a:cs typeface="Arial MT"/>
              </a:rPr>
              <a:t>sustainable</a:t>
            </a:r>
            <a:endParaRPr sz="1100">
              <a:latin typeface="Arial MT"/>
              <a:cs typeface="Arial MT"/>
            </a:endParaRPr>
          </a:p>
        </p:txBody>
      </p:sp>
      <p:sp>
        <p:nvSpPr>
          <p:cNvPr id="48" name="object 48"/>
          <p:cNvSpPr txBox="1"/>
          <p:nvPr/>
        </p:nvSpPr>
        <p:spPr>
          <a:xfrm>
            <a:off x="656590" y="5893434"/>
            <a:ext cx="4241165" cy="197485"/>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technology</a:t>
            </a:r>
            <a:r>
              <a:rPr sz="1100" spc="-45" dirty="0">
                <a:solidFill>
                  <a:srgbClr val="FFFFFF"/>
                </a:solidFill>
                <a:latin typeface="Arial MT"/>
                <a:cs typeface="Arial MT"/>
              </a:rPr>
              <a:t> </a:t>
            </a:r>
            <a:r>
              <a:rPr sz="1100" dirty="0">
                <a:solidFill>
                  <a:srgbClr val="FFFFFF"/>
                </a:solidFill>
                <a:latin typeface="Arial MT"/>
                <a:cs typeface="Arial MT"/>
              </a:rPr>
              <a:t>and</a:t>
            </a:r>
            <a:r>
              <a:rPr sz="1100" spc="40" dirty="0">
                <a:solidFill>
                  <a:srgbClr val="FFFFFF"/>
                </a:solidFill>
                <a:latin typeface="Arial MT"/>
                <a:cs typeface="Arial MT"/>
              </a:rPr>
              <a:t> </a:t>
            </a:r>
            <a:r>
              <a:rPr sz="1100" spc="-10" dirty="0">
                <a:solidFill>
                  <a:srgbClr val="FFFFFF"/>
                </a:solidFill>
                <a:latin typeface="Arial MT"/>
                <a:cs typeface="Arial MT"/>
              </a:rPr>
              <a:t>differentiate</a:t>
            </a:r>
            <a:r>
              <a:rPr sz="1100" spc="-35" dirty="0">
                <a:solidFill>
                  <a:srgbClr val="FFFFFF"/>
                </a:solidFill>
                <a:latin typeface="Arial MT"/>
                <a:cs typeface="Arial MT"/>
              </a:rPr>
              <a:t> </a:t>
            </a:r>
            <a:r>
              <a:rPr sz="1100" dirty="0">
                <a:solidFill>
                  <a:srgbClr val="FFFFFF"/>
                </a:solidFill>
                <a:latin typeface="Arial MT"/>
                <a:cs typeface="Arial MT"/>
              </a:rPr>
              <a:t>its</a:t>
            </a:r>
            <a:r>
              <a:rPr sz="1100" spc="30" dirty="0">
                <a:solidFill>
                  <a:srgbClr val="FFFFFF"/>
                </a:solidFill>
                <a:latin typeface="Arial MT"/>
                <a:cs typeface="Arial MT"/>
              </a:rPr>
              <a:t> </a:t>
            </a:r>
            <a:r>
              <a:rPr sz="1100" dirty="0">
                <a:solidFill>
                  <a:srgbClr val="FFFFFF"/>
                </a:solidFill>
                <a:latin typeface="Arial MT"/>
                <a:cs typeface="Arial MT"/>
              </a:rPr>
              <a:t>brand.</a:t>
            </a:r>
            <a:r>
              <a:rPr sz="1100" spc="-20" dirty="0">
                <a:solidFill>
                  <a:srgbClr val="FFFFFF"/>
                </a:solidFill>
                <a:latin typeface="Arial MT"/>
                <a:cs typeface="Arial MT"/>
              </a:rPr>
              <a:t> </a:t>
            </a:r>
            <a:r>
              <a:rPr sz="1100" dirty="0">
                <a:solidFill>
                  <a:srgbClr val="FFFFFF"/>
                </a:solidFill>
                <a:latin typeface="Arial MT"/>
                <a:cs typeface="Arial MT"/>
              </a:rPr>
              <a:t>The</a:t>
            </a:r>
            <a:r>
              <a:rPr sz="1100" spc="45" dirty="0">
                <a:solidFill>
                  <a:srgbClr val="FFFFFF"/>
                </a:solidFill>
                <a:latin typeface="Arial MT"/>
                <a:cs typeface="Arial MT"/>
              </a:rPr>
              <a:t> </a:t>
            </a:r>
            <a:r>
              <a:rPr sz="1100" dirty="0">
                <a:solidFill>
                  <a:srgbClr val="FFFFFF"/>
                </a:solidFill>
                <a:latin typeface="Arial MT"/>
                <a:cs typeface="Arial MT"/>
              </a:rPr>
              <a:t>company</a:t>
            </a:r>
            <a:r>
              <a:rPr sz="1100" spc="-45" dirty="0">
                <a:solidFill>
                  <a:srgbClr val="FFFFFF"/>
                </a:solidFill>
                <a:latin typeface="Arial MT"/>
                <a:cs typeface="Arial MT"/>
              </a:rPr>
              <a:t> </a:t>
            </a:r>
            <a:r>
              <a:rPr sz="1100" dirty="0">
                <a:solidFill>
                  <a:srgbClr val="FFFFFF"/>
                </a:solidFill>
                <a:latin typeface="Arial MT"/>
                <a:cs typeface="Arial MT"/>
              </a:rPr>
              <a:t>has</a:t>
            </a:r>
            <a:r>
              <a:rPr sz="1100" spc="30" dirty="0">
                <a:solidFill>
                  <a:srgbClr val="FFFFFF"/>
                </a:solidFill>
                <a:latin typeface="Arial MT"/>
                <a:cs typeface="Arial MT"/>
              </a:rPr>
              <a:t> </a:t>
            </a:r>
            <a:r>
              <a:rPr sz="1100" spc="-10" dirty="0">
                <a:solidFill>
                  <a:srgbClr val="FFFFFF"/>
                </a:solidFill>
                <a:latin typeface="Arial MT"/>
                <a:cs typeface="Arial MT"/>
              </a:rPr>
              <a:t>announced</a:t>
            </a:r>
            <a:endParaRPr sz="1100">
              <a:latin typeface="Arial MT"/>
              <a:cs typeface="Arial MT"/>
            </a:endParaRPr>
          </a:p>
        </p:txBody>
      </p:sp>
      <p:sp>
        <p:nvSpPr>
          <p:cNvPr id="49" name="object 49"/>
          <p:cNvSpPr txBox="1"/>
          <p:nvPr/>
        </p:nvSpPr>
        <p:spPr>
          <a:xfrm>
            <a:off x="656590" y="6065520"/>
            <a:ext cx="4177029" cy="196850"/>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commitments</a:t>
            </a:r>
            <a:r>
              <a:rPr sz="1100" spc="-45" dirty="0">
                <a:solidFill>
                  <a:srgbClr val="FFFFFF"/>
                </a:solidFill>
                <a:latin typeface="Arial MT"/>
                <a:cs typeface="Arial MT"/>
              </a:rPr>
              <a:t> </a:t>
            </a:r>
            <a:r>
              <a:rPr sz="1100" dirty="0">
                <a:solidFill>
                  <a:srgbClr val="FFFFFF"/>
                </a:solidFill>
                <a:latin typeface="Arial MT"/>
                <a:cs typeface="Arial MT"/>
              </a:rPr>
              <a:t>to</a:t>
            </a:r>
            <a:r>
              <a:rPr sz="1100" spc="-30" dirty="0">
                <a:solidFill>
                  <a:srgbClr val="FFFFFF"/>
                </a:solidFill>
                <a:latin typeface="Arial MT"/>
                <a:cs typeface="Arial MT"/>
              </a:rPr>
              <a:t> </a:t>
            </a:r>
            <a:r>
              <a:rPr sz="1100" dirty="0">
                <a:solidFill>
                  <a:srgbClr val="FFFFFF"/>
                </a:solidFill>
                <a:latin typeface="Arial MT"/>
                <a:cs typeface="Arial MT"/>
              </a:rPr>
              <a:t>carbon</a:t>
            </a:r>
            <a:r>
              <a:rPr sz="1100" spc="-25" dirty="0">
                <a:solidFill>
                  <a:srgbClr val="FFFFFF"/>
                </a:solidFill>
                <a:latin typeface="Arial MT"/>
                <a:cs typeface="Arial MT"/>
              </a:rPr>
              <a:t> </a:t>
            </a:r>
            <a:r>
              <a:rPr sz="1100" dirty="0">
                <a:solidFill>
                  <a:srgbClr val="FFFFFF"/>
                </a:solidFill>
                <a:latin typeface="Arial MT"/>
                <a:cs typeface="Arial MT"/>
              </a:rPr>
              <a:t>neutrality</a:t>
            </a:r>
            <a:r>
              <a:rPr sz="1100" spc="30" dirty="0">
                <a:solidFill>
                  <a:srgbClr val="FFFFFF"/>
                </a:solidFill>
                <a:latin typeface="Arial MT"/>
                <a:cs typeface="Arial MT"/>
              </a:rPr>
              <a:t> </a:t>
            </a:r>
            <a:r>
              <a:rPr sz="1100" dirty="0">
                <a:solidFill>
                  <a:srgbClr val="FFFFFF"/>
                </a:solidFill>
                <a:latin typeface="Arial MT"/>
                <a:cs typeface="Arial MT"/>
              </a:rPr>
              <a:t>and</a:t>
            </a:r>
            <a:r>
              <a:rPr sz="1100" spc="-25" dirty="0">
                <a:solidFill>
                  <a:srgbClr val="FFFFFF"/>
                </a:solidFill>
                <a:latin typeface="Arial MT"/>
                <a:cs typeface="Arial MT"/>
              </a:rPr>
              <a:t> </a:t>
            </a:r>
            <a:r>
              <a:rPr sz="1100" spc="-20" dirty="0">
                <a:solidFill>
                  <a:srgbClr val="FFFFFF"/>
                </a:solidFill>
                <a:latin typeface="Arial MT"/>
                <a:cs typeface="Arial MT"/>
              </a:rPr>
              <a:t>eco-</a:t>
            </a:r>
            <a:r>
              <a:rPr sz="1100" dirty="0">
                <a:solidFill>
                  <a:srgbClr val="FFFFFF"/>
                </a:solidFill>
                <a:latin typeface="Arial MT"/>
                <a:cs typeface="Arial MT"/>
              </a:rPr>
              <a:t>friendly</a:t>
            </a:r>
            <a:r>
              <a:rPr sz="1100" spc="-45" dirty="0">
                <a:solidFill>
                  <a:srgbClr val="FFFFFF"/>
                </a:solidFill>
                <a:latin typeface="Arial MT"/>
                <a:cs typeface="Arial MT"/>
              </a:rPr>
              <a:t> </a:t>
            </a:r>
            <a:r>
              <a:rPr sz="1100" dirty="0">
                <a:solidFill>
                  <a:srgbClr val="FFFFFF"/>
                </a:solidFill>
                <a:latin typeface="Arial MT"/>
                <a:cs typeface="Arial MT"/>
              </a:rPr>
              <a:t>product</a:t>
            </a:r>
            <a:r>
              <a:rPr sz="1100" spc="-15" dirty="0">
                <a:solidFill>
                  <a:srgbClr val="FFFFFF"/>
                </a:solidFill>
                <a:latin typeface="Arial MT"/>
                <a:cs typeface="Arial MT"/>
              </a:rPr>
              <a:t> </a:t>
            </a:r>
            <a:r>
              <a:rPr sz="1100" spc="-10" dirty="0">
                <a:solidFill>
                  <a:srgbClr val="FFFFFF"/>
                </a:solidFill>
                <a:latin typeface="Arial MT"/>
                <a:cs typeface="Arial MT"/>
              </a:rPr>
              <a:t>designs.</a:t>
            </a:r>
            <a:endParaRPr sz="1100">
              <a:latin typeface="Arial MT"/>
              <a:cs typeface="Arial MT"/>
            </a:endParaRPr>
          </a:p>
        </p:txBody>
      </p:sp>
      <p:sp>
        <p:nvSpPr>
          <p:cNvPr id="50" name="object 50"/>
          <p:cNvSpPr txBox="1"/>
          <p:nvPr/>
        </p:nvSpPr>
        <p:spPr>
          <a:xfrm>
            <a:off x="656590" y="6227127"/>
            <a:ext cx="4184650" cy="197485"/>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By</a:t>
            </a:r>
            <a:r>
              <a:rPr sz="1100" spc="-35" dirty="0">
                <a:solidFill>
                  <a:srgbClr val="FFFFFF"/>
                </a:solidFill>
                <a:latin typeface="Arial MT"/>
                <a:cs typeface="Arial MT"/>
              </a:rPr>
              <a:t> </a:t>
            </a:r>
            <a:r>
              <a:rPr sz="1100" dirty="0">
                <a:solidFill>
                  <a:srgbClr val="FFFFFF"/>
                </a:solidFill>
                <a:latin typeface="Arial MT"/>
                <a:cs typeface="Arial MT"/>
              </a:rPr>
              <a:t>innovating</a:t>
            </a:r>
            <a:r>
              <a:rPr sz="1100" spc="-20" dirty="0">
                <a:solidFill>
                  <a:srgbClr val="FFFFFF"/>
                </a:solidFill>
                <a:latin typeface="Arial MT"/>
                <a:cs typeface="Arial MT"/>
              </a:rPr>
              <a:t> </a:t>
            </a:r>
            <a:r>
              <a:rPr sz="1100" dirty="0">
                <a:solidFill>
                  <a:srgbClr val="FFFFFF"/>
                </a:solidFill>
                <a:latin typeface="Arial MT"/>
                <a:cs typeface="Arial MT"/>
              </a:rPr>
              <a:t>in</a:t>
            </a:r>
            <a:r>
              <a:rPr sz="1100" spc="-20" dirty="0">
                <a:solidFill>
                  <a:srgbClr val="FFFFFF"/>
                </a:solidFill>
                <a:latin typeface="Arial MT"/>
                <a:cs typeface="Arial MT"/>
              </a:rPr>
              <a:t> </a:t>
            </a:r>
            <a:r>
              <a:rPr sz="1100" dirty="0">
                <a:solidFill>
                  <a:srgbClr val="FFFFFF"/>
                </a:solidFill>
                <a:latin typeface="Arial MT"/>
                <a:cs typeface="Arial MT"/>
              </a:rPr>
              <a:t>green</a:t>
            </a:r>
            <a:r>
              <a:rPr sz="1100" spc="-25" dirty="0">
                <a:solidFill>
                  <a:srgbClr val="FFFFFF"/>
                </a:solidFill>
                <a:latin typeface="Arial MT"/>
                <a:cs typeface="Arial MT"/>
              </a:rPr>
              <a:t> </a:t>
            </a:r>
            <a:r>
              <a:rPr sz="1100" dirty="0">
                <a:solidFill>
                  <a:srgbClr val="FFFFFF"/>
                </a:solidFill>
                <a:latin typeface="Arial MT"/>
                <a:cs typeface="Arial MT"/>
              </a:rPr>
              <a:t>technologies,</a:t>
            </a:r>
            <a:r>
              <a:rPr sz="1100" spc="-5" dirty="0">
                <a:solidFill>
                  <a:srgbClr val="FFFFFF"/>
                </a:solidFill>
                <a:latin typeface="Arial MT"/>
                <a:cs typeface="Arial MT"/>
              </a:rPr>
              <a:t> </a:t>
            </a:r>
            <a:r>
              <a:rPr sz="1100" dirty="0">
                <a:solidFill>
                  <a:srgbClr val="FFFFFF"/>
                </a:solidFill>
                <a:latin typeface="Arial MT"/>
                <a:cs typeface="Arial MT"/>
              </a:rPr>
              <a:t>Samsung</a:t>
            </a:r>
            <a:r>
              <a:rPr sz="1100" spc="-20" dirty="0">
                <a:solidFill>
                  <a:srgbClr val="FFFFFF"/>
                </a:solidFill>
                <a:latin typeface="Arial MT"/>
                <a:cs typeface="Arial MT"/>
              </a:rPr>
              <a:t> </a:t>
            </a:r>
            <a:r>
              <a:rPr sz="1100" dirty="0">
                <a:solidFill>
                  <a:srgbClr val="FFFFFF"/>
                </a:solidFill>
                <a:latin typeface="Arial MT"/>
                <a:cs typeface="Arial MT"/>
              </a:rPr>
              <a:t>can</a:t>
            </a:r>
            <a:r>
              <a:rPr sz="1100" spc="-20" dirty="0">
                <a:solidFill>
                  <a:srgbClr val="FFFFFF"/>
                </a:solidFill>
                <a:latin typeface="Arial MT"/>
                <a:cs typeface="Arial MT"/>
              </a:rPr>
              <a:t> </a:t>
            </a:r>
            <a:r>
              <a:rPr sz="1100" dirty="0">
                <a:solidFill>
                  <a:srgbClr val="FFFFFF"/>
                </a:solidFill>
                <a:latin typeface="Arial MT"/>
                <a:cs typeface="Arial MT"/>
              </a:rPr>
              <a:t>meet</a:t>
            </a:r>
            <a:r>
              <a:rPr sz="1100" spc="-5" dirty="0">
                <a:solidFill>
                  <a:srgbClr val="FFFFFF"/>
                </a:solidFill>
                <a:latin typeface="Arial MT"/>
                <a:cs typeface="Arial MT"/>
              </a:rPr>
              <a:t> </a:t>
            </a:r>
            <a:r>
              <a:rPr sz="1100" spc="-10" dirty="0">
                <a:solidFill>
                  <a:srgbClr val="FFFFFF"/>
                </a:solidFill>
                <a:latin typeface="Arial MT"/>
                <a:cs typeface="Arial MT"/>
              </a:rPr>
              <a:t>regulatory</a:t>
            </a:r>
            <a:endParaRPr sz="1100">
              <a:latin typeface="Arial MT"/>
              <a:cs typeface="Arial MT"/>
            </a:endParaRPr>
          </a:p>
        </p:txBody>
      </p:sp>
      <p:sp>
        <p:nvSpPr>
          <p:cNvPr id="51" name="object 51"/>
          <p:cNvSpPr txBox="1"/>
          <p:nvPr/>
        </p:nvSpPr>
        <p:spPr>
          <a:xfrm>
            <a:off x="656590" y="6398895"/>
            <a:ext cx="4328477" cy="354584"/>
          </a:xfrm>
          <a:prstGeom prst="rect">
            <a:avLst/>
          </a:prstGeom>
        </p:spPr>
        <p:txBody>
          <a:bodyPr vert="horz" wrap="square" lIns="0" tIns="15875" rIns="0" bIns="0" rtlCol="0">
            <a:spAutoFit/>
          </a:bodyPr>
          <a:lstStyle/>
          <a:p>
            <a:pPr marL="12700">
              <a:lnSpc>
                <a:spcPct val="100000"/>
              </a:lnSpc>
              <a:spcBef>
                <a:spcPts val="125"/>
              </a:spcBef>
            </a:pPr>
            <a:r>
              <a:rPr sz="1100" dirty="0">
                <a:solidFill>
                  <a:srgbClr val="FFFFFF"/>
                </a:solidFill>
                <a:latin typeface="Arial MT"/>
                <a:cs typeface="Arial MT"/>
              </a:rPr>
              <a:t>expectations</a:t>
            </a:r>
            <a:r>
              <a:rPr sz="1100" spc="-40" dirty="0">
                <a:solidFill>
                  <a:srgbClr val="FFFFFF"/>
                </a:solidFill>
                <a:latin typeface="Arial MT"/>
                <a:cs typeface="Arial MT"/>
              </a:rPr>
              <a:t> </a:t>
            </a:r>
            <a:r>
              <a:rPr sz="1100" dirty="0">
                <a:solidFill>
                  <a:srgbClr val="FFFFFF"/>
                </a:solidFill>
                <a:latin typeface="Arial MT"/>
                <a:cs typeface="Arial MT"/>
              </a:rPr>
              <a:t>and</a:t>
            </a:r>
            <a:r>
              <a:rPr sz="1100" spc="-25" dirty="0">
                <a:solidFill>
                  <a:srgbClr val="FFFFFF"/>
                </a:solidFill>
                <a:latin typeface="Arial MT"/>
                <a:cs typeface="Arial MT"/>
              </a:rPr>
              <a:t> </a:t>
            </a:r>
            <a:r>
              <a:rPr sz="1100" dirty="0">
                <a:solidFill>
                  <a:srgbClr val="FFFFFF"/>
                </a:solidFill>
                <a:latin typeface="Arial MT"/>
                <a:cs typeface="Arial MT"/>
              </a:rPr>
              <a:t>appeal</a:t>
            </a:r>
            <a:r>
              <a:rPr sz="1100" spc="-25" dirty="0">
                <a:solidFill>
                  <a:srgbClr val="FFFFFF"/>
                </a:solidFill>
                <a:latin typeface="Arial MT"/>
                <a:cs typeface="Arial MT"/>
              </a:rPr>
              <a:t> </a:t>
            </a:r>
            <a:r>
              <a:rPr sz="1100" dirty="0">
                <a:solidFill>
                  <a:srgbClr val="FFFFFF"/>
                </a:solidFill>
                <a:latin typeface="Arial MT"/>
                <a:cs typeface="Arial MT"/>
              </a:rPr>
              <a:t>to</a:t>
            </a:r>
            <a:r>
              <a:rPr sz="1100" spc="-25" dirty="0">
                <a:solidFill>
                  <a:srgbClr val="FFFFFF"/>
                </a:solidFill>
                <a:latin typeface="Arial MT"/>
                <a:cs typeface="Arial MT"/>
              </a:rPr>
              <a:t> </a:t>
            </a:r>
            <a:r>
              <a:rPr sz="1100" spc="-10" dirty="0">
                <a:solidFill>
                  <a:srgbClr val="FFFFFF"/>
                </a:solidFill>
                <a:latin typeface="Arial MT"/>
                <a:cs typeface="Arial MT"/>
              </a:rPr>
              <a:t>eco-</a:t>
            </a:r>
            <a:r>
              <a:rPr sz="1100" dirty="0">
                <a:solidFill>
                  <a:srgbClr val="FFFFFF"/>
                </a:solidFill>
                <a:latin typeface="Arial MT"/>
                <a:cs typeface="Arial MT"/>
              </a:rPr>
              <a:t>conscious</a:t>
            </a:r>
            <a:r>
              <a:rPr sz="1100" spc="-35" dirty="0">
                <a:solidFill>
                  <a:srgbClr val="FFFFFF"/>
                </a:solidFill>
                <a:latin typeface="Arial MT"/>
                <a:cs typeface="Arial MT"/>
              </a:rPr>
              <a:t> </a:t>
            </a:r>
            <a:r>
              <a:rPr sz="1100" spc="-10" dirty="0">
                <a:solidFill>
                  <a:srgbClr val="FFFFFF"/>
                </a:solidFill>
                <a:latin typeface="Arial MT"/>
                <a:cs typeface="Arial MT"/>
              </a:rPr>
              <a:t>consumers</a:t>
            </a:r>
            <a:r>
              <a:rPr lang="en-GB" sz="1100" spc="-10" dirty="0">
                <a:solidFill>
                  <a:srgbClr val="FFFFFF"/>
                </a:solidFill>
                <a:latin typeface="Arial MT"/>
                <a:cs typeface="Arial MT"/>
              </a:rPr>
              <a:t> (Business Strategy Hub, 2025)</a:t>
            </a:r>
            <a:r>
              <a:rPr sz="1100" spc="-10" dirty="0">
                <a:solidFill>
                  <a:srgbClr val="FFFFFF"/>
                </a:solidFill>
                <a:latin typeface="Arial MT"/>
                <a:cs typeface="Arial MT"/>
              </a:rPr>
              <a:t>.</a:t>
            </a:r>
            <a:endParaRPr sz="1100" dirty="0">
              <a:latin typeface="Arial MT"/>
              <a:cs typeface="Arial MT"/>
            </a:endParaRPr>
          </a:p>
        </p:txBody>
      </p:sp>
      <p:sp>
        <p:nvSpPr>
          <p:cNvPr id="52" name="object 52"/>
          <p:cNvSpPr txBox="1"/>
          <p:nvPr/>
        </p:nvSpPr>
        <p:spPr>
          <a:xfrm>
            <a:off x="9057005" y="3760787"/>
            <a:ext cx="728980" cy="208915"/>
          </a:xfrm>
          <a:prstGeom prst="rect">
            <a:avLst/>
          </a:prstGeom>
        </p:spPr>
        <p:txBody>
          <a:bodyPr vert="horz" wrap="square" lIns="0" tIns="12700" rIns="0" bIns="0" rtlCol="0">
            <a:spAutoFit/>
          </a:bodyPr>
          <a:lstStyle/>
          <a:p>
            <a:pPr marL="12700">
              <a:lnSpc>
                <a:spcPct val="100000"/>
              </a:lnSpc>
              <a:spcBef>
                <a:spcPts val="100"/>
              </a:spcBef>
            </a:pPr>
            <a:r>
              <a:rPr sz="1200" spc="-10" dirty="0">
                <a:solidFill>
                  <a:srgbClr val="FFFFFF"/>
                </a:solidFill>
                <a:latin typeface="Arial MT"/>
                <a:cs typeface="Arial MT"/>
              </a:rPr>
              <a:t>THREATS</a:t>
            </a:r>
            <a:endParaRPr sz="1200">
              <a:latin typeface="Arial MT"/>
              <a:cs typeface="Arial MT"/>
            </a:endParaRPr>
          </a:p>
        </p:txBody>
      </p:sp>
      <p:sp>
        <p:nvSpPr>
          <p:cNvPr id="53" name="object 53"/>
          <p:cNvSpPr txBox="1"/>
          <p:nvPr/>
        </p:nvSpPr>
        <p:spPr>
          <a:xfrm>
            <a:off x="7317105" y="4516056"/>
            <a:ext cx="4202430" cy="197485"/>
          </a:xfrm>
          <a:prstGeom prst="rect">
            <a:avLst/>
          </a:prstGeom>
        </p:spPr>
        <p:txBody>
          <a:bodyPr vert="horz" wrap="square" lIns="0" tIns="15875" rIns="0" bIns="0" rtlCol="0">
            <a:spAutoFit/>
          </a:bodyPr>
          <a:lstStyle/>
          <a:p>
            <a:pPr marL="12700">
              <a:lnSpc>
                <a:spcPct val="100000"/>
              </a:lnSpc>
              <a:spcBef>
                <a:spcPts val="125"/>
              </a:spcBef>
            </a:pPr>
            <a:r>
              <a:rPr sz="1100" dirty="0">
                <a:latin typeface="Arial MT"/>
                <a:cs typeface="Arial MT"/>
              </a:rPr>
              <a:t>Intense</a:t>
            </a:r>
            <a:r>
              <a:rPr sz="1100" spc="-45" dirty="0">
                <a:latin typeface="Arial MT"/>
                <a:cs typeface="Arial MT"/>
              </a:rPr>
              <a:t> </a:t>
            </a:r>
            <a:r>
              <a:rPr sz="1100" dirty="0">
                <a:latin typeface="Arial MT"/>
                <a:cs typeface="Arial MT"/>
              </a:rPr>
              <a:t>competition</a:t>
            </a:r>
            <a:r>
              <a:rPr sz="1100" spc="-30" dirty="0">
                <a:latin typeface="Arial MT"/>
                <a:cs typeface="Arial MT"/>
              </a:rPr>
              <a:t> </a:t>
            </a:r>
            <a:r>
              <a:rPr sz="1100" dirty="0">
                <a:latin typeface="Arial MT"/>
                <a:cs typeface="Arial MT"/>
              </a:rPr>
              <a:t>–</a:t>
            </a:r>
            <a:r>
              <a:rPr sz="1100" spc="-30" dirty="0">
                <a:latin typeface="Arial MT"/>
                <a:cs typeface="Arial MT"/>
              </a:rPr>
              <a:t> </a:t>
            </a:r>
            <a:r>
              <a:rPr sz="1100" dirty="0">
                <a:latin typeface="Arial MT"/>
                <a:cs typeface="Arial MT"/>
              </a:rPr>
              <a:t>Samsung</a:t>
            </a:r>
            <a:r>
              <a:rPr sz="1100" spc="-40" dirty="0">
                <a:latin typeface="Arial MT"/>
                <a:cs typeface="Arial MT"/>
              </a:rPr>
              <a:t> </a:t>
            </a:r>
            <a:r>
              <a:rPr sz="1100" dirty="0">
                <a:latin typeface="Arial MT"/>
                <a:cs typeface="Arial MT"/>
              </a:rPr>
              <a:t>faces</a:t>
            </a:r>
            <a:r>
              <a:rPr sz="1100" spc="-55" dirty="0">
                <a:latin typeface="Arial MT"/>
                <a:cs typeface="Arial MT"/>
              </a:rPr>
              <a:t> </a:t>
            </a:r>
            <a:r>
              <a:rPr sz="1100" dirty="0">
                <a:latin typeface="Arial MT"/>
                <a:cs typeface="Arial MT"/>
              </a:rPr>
              <a:t>fierce</a:t>
            </a:r>
            <a:r>
              <a:rPr sz="1100" spc="-40" dirty="0">
                <a:latin typeface="Arial MT"/>
                <a:cs typeface="Arial MT"/>
              </a:rPr>
              <a:t> </a:t>
            </a:r>
            <a:r>
              <a:rPr sz="1100" dirty="0">
                <a:latin typeface="Arial MT"/>
                <a:cs typeface="Arial MT"/>
              </a:rPr>
              <a:t>competitors</a:t>
            </a:r>
            <a:r>
              <a:rPr sz="1100" spc="20" dirty="0">
                <a:latin typeface="Arial MT"/>
                <a:cs typeface="Arial MT"/>
              </a:rPr>
              <a:t> </a:t>
            </a:r>
            <a:r>
              <a:rPr sz="1100" dirty="0">
                <a:latin typeface="Arial MT"/>
                <a:cs typeface="Arial MT"/>
              </a:rPr>
              <a:t>on</a:t>
            </a:r>
            <a:r>
              <a:rPr sz="1100" spc="-40" dirty="0">
                <a:latin typeface="Arial MT"/>
                <a:cs typeface="Arial MT"/>
              </a:rPr>
              <a:t> </a:t>
            </a:r>
            <a:r>
              <a:rPr sz="1100" spc="-10" dirty="0">
                <a:latin typeface="Arial MT"/>
                <a:cs typeface="Arial MT"/>
              </a:rPr>
              <a:t>multiple</a:t>
            </a:r>
            <a:endParaRPr sz="1100">
              <a:latin typeface="Arial MT"/>
              <a:cs typeface="Arial MT"/>
            </a:endParaRPr>
          </a:p>
        </p:txBody>
      </p:sp>
      <p:sp>
        <p:nvSpPr>
          <p:cNvPr id="54" name="object 54"/>
          <p:cNvSpPr txBox="1"/>
          <p:nvPr/>
        </p:nvSpPr>
        <p:spPr>
          <a:xfrm>
            <a:off x="7317105" y="4688204"/>
            <a:ext cx="4410710" cy="196850"/>
          </a:xfrm>
          <a:prstGeom prst="rect">
            <a:avLst/>
          </a:prstGeom>
        </p:spPr>
        <p:txBody>
          <a:bodyPr vert="horz" wrap="square" lIns="0" tIns="15875" rIns="0" bIns="0" rtlCol="0">
            <a:spAutoFit/>
          </a:bodyPr>
          <a:lstStyle/>
          <a:p>
            <a:pPr marL="12700">
              <a:lnSpc>
                <a:spcPct val="100000"/>
              </a:lnSpc>
              <a:spcBef>
                <a:spcPts val="125"/>
              </a:spcBef>
            </a:pPr>
            <a:r>
              <a:rPr sz="1100" dirty="0">
                <a:latin typeface="Arial MT"/>
                <a:cs typeface="Arial MT"/>
              </a:rPr>
              <a:t>fronts.</a:t>
            </a:r>
            <a:r>
              <a:rPr sz="1100" spc="-10" dirty="0">
                <a:latin typeface="Arial MT"/>
                <a:cs typeface="Arial MT"/>
              </a:rPr>
              <a:t> </a:t>
            </a:r>
            <a:r>
              <a:rPr sz="1100" dirty="0">
                <a:latin typeface="Arial MT"/>
                <a:cs typeface="Arial MT"/>
              </a:rPr>
              <a:t>In</a:t>
            </a:r>
            <a:r>
              <a:rPr sz="1100" spc="-20" dirty="0">
                <a:latin typeface="Arial MT"/>
                <a:cs typeface="Arial MT"/>
              </a:rPr>
              <a:t> </a:t>
            </a:r>
            <a:r>
              <a:rPr sz="1100" dirty="0">
                <a:latin typeface="Arial MT"/>
                <a:cs typeface="Arial MT"/>
              </a:rPr>
              <a:t>the</a:t>
            </a:r>
            <a:r>
              <a:rPr sz="1100" spc="-20" dirty="0">
                <a:latin typeface="Arial MT"/>
                <a:cs typeface="Arial MT"/>
              </a:rPr>
              <a:t> </a:t>
            </a:r>
            <a:r>
              <a:rPr sz="1100" dirty="0">
                <a:latin typeface="Arial MT"/>
                <a:cs typeface="Arial MT"/>
              </a:rPr>
              <a:t>premium</a:t>
            </a:r>
            <a:r>
              <a:rPr sz="1100" spc="-30" dirty="0">
                <a:latin typeface="Arial MT"/>
                <a:cs typeface="Arial MT"/>
              </a:rPr>
              <a:t> </a:t>
            </a:r>
            <a:r>
              <a:rPr sz="1100" spc="-10" dirty="0">
                <a:latin typeface="Arial MT"/>
                <a:cs typeface="Arial MT"/>
              </a:rPr>
              <a:t>smartphone</a:t>
            </a:r>
            <a:r>
              <a:rPr sz="1100" spc="-20" dirty="0">
                <a:latin typeface="Arial MT"/>
                <a:cs typeface="Arial MT"/>
              </a:rPr>
              <a:t> </a:t>
            </a:r>
            <a:r>
              <a:rPr sz="1100" dirty="0">
                <a:latin typeface="Arial MT"/>
                <a:cs typeface="Arial MT"/>
              </a:rPr>
              <a:t>and</a:t>
            </a:r>
            <a:r>
              <a:rPr sz="1100" spc="-25" dirty="0">
                <a:latin typeface="Arial MT"/>
                <a:cs typeface="Arial MT"/>
              </a:rPr>
              <a:t> </a:t>
            </a:r>
            <a:r>
              <a:rPr sz="1100" dirty="0">
                <a:latin typeface="Arial MT"/>
                <a:cs typeface="Arial MT"/>
              </a:rPr>
              <a:t>device</a:t>
            </a:r>
            <a:r>
              <a:rPr sz="1100" spc="-20" dirty="0">
                <a:latin typeface="Arial MT"/>
                <a:cs typeface="Arial MT"/>
              </a:rPr>
              <a:t> </a:t>
            </a:r>
            <a:r>
              <a:rPr sz="1100" dirty="0">
                <a:latin typeface="Arial MT"/>
                <a:cs typeface="Arial MT"/>
              </a:rPr>
              <a:t>segment,</a:t>
            </a:r>
            <a:r>
              <a:rPr sz="1100" spc="-5" dirty="0">
                <a:latin typeface="Arial MT"/>
                <a:cs typeface="Arial MT"/>
              </a:rPr>
              <a:t> </a:t>
            </a:r>
            <a:r>
              <a:rPr sz="1100" spc="-10" dirty="0">
                <a:latin typeface="Arial MT"/>
                <a:cs typeface="Arial MT"/>
              </a:rPr>
              <a:t>Apple</a:t>
            </a:r>
            <a:r>
              <a:rPr sz="1100" spc="-20" dirty="0">
                <a:latin typeface="Arial MT"/>
                <a:cs typeface="Arial MT"/>
              </a:rPr>
              <a:t> </a:t>
            </a:r>
            <a:r>
              <a:rPr sz="1100" spc="-10" dirty="0">
                <a:latin typeface="Arial MT"/>
                <a:cs typeface="Arial MT"/>
              </a:rPr>
              <a:t>remains</a:t>
            </a:r>
            <a:endParaRPr sz="1100">
              <a:latin typeface="Arial MT"/>
              <a:cs typeface="Arial MT"/>
            </a:endParaRPr>
          </a:p>
        </p:txBody>
      </p:sp>
      <p:sp>
        <p:nvSpPr>
          <p:cNvPr id="55" name="object 55"/>
          <p:cNvSpPr txBox="1"/>
          <p:nvPr/>
        </p:nvSpPr>
        <p:spPr>
          <a:xfrm>
            <a:off x="7317104" y="4849812"/>
            <a:ext cx="4407535" cy="185307"/>
          </a:xfrm>
          <a:prstGeom prst="rect">
            <a:avLst/>
          </a:prstGeom>
        </p:spPr>
        <p:txBody>
          <a:bodyPr vert="horz" wrap="square" lIns="0" tIns="15875" rIns="0" bIns="0" rtlCol="0">
            <a:spAutoFit/>
          </a:bodyPr>
          <a:lstStyle/>
          <a:p>
            <a:pPr marL="12700">
              <a:lnSpc>
                <a:spcPct val="100000"/>
              </a:lnSpc>
              <a:spcBef>
                <a:spcPts val="125"/>
              </a:spcBef>
            </a:pPr>
            <a:r>
              <a:rPr sz="1100" dirty="0">
                <a:latin typeface="Arial MT"/>
                <a:cs typeface="Arial MT"/>
              </a:rPr>
              <a:t>a</a:t>
            </a:r>
            <a:r>
              <a:rPr sz="1100" spc="-45" dirty="0">
                <a:latin typeface="Arial MT"/>
                <a:cs typeface="Arial MT"/>
              </a:rPr>
              <a:t> </a:t>
            </a:r>
            <a:r>
              <a:rPr sz="1100" dirty="0">
                <a:latin typeface="Arial MT"/>
                <a:cs typeface="Arial MT"/>
              </a:rPr>
              <a:t>formidable</a:t>
            </a:r>
            <a:r>
              <a:rPr sz="1100" spc="-45" dirty="0">
                <a:latin typeface="Arial MT"/>
                <a:cs typeface="Arial MT"/>
              </a:rPr>
              <a:t> </a:t>
            </a:r>
            <a:r>
              <a:rPr sz="1100" dirty="0">
                <a:latin typeface="Arial MT"/>
                <a:cs typeface="Arial MT"/>
              </a:rPr>
              <a:t>rival</a:t>
            </a:r>
            <a:r>
              <a:rPr sz="1100" spc="25" dirty="0">
                <a:latin typeface="Arial MT"/>
                <a:cs typeface="Arial MT"/>
              </a:rPr>
              <a:t> </a:t>
            </a:r>
            <a:r>
              <a:rPr sz="1100" dirty="0">
                <a:latin typeface="Arial MT"/>
                <a:cs typeface="Arial MT"/>
              </a:rPr>
              <a:t>with</a:t>
            </a:r>
            <a:r>
              <a:rPr sz="1100" spc="-45" dirty="0">
                <a:latin typeface="Arial MT"/>
                <a:cs typeface="Arial MT"/>
              </a:rPr>
              <a:t> </a:t>
            </a:r>
            <a:r>
              <a:rPr sz="1100" dirty="0">
                <a:latin typeface="Arial MT"/>
                <a:cs typeface="Arial MT"/>
              </a:rPr>
              <a:t>its</a:t>
            </a:r>
            <a:r>
              <a:rPr sz="1100" spc="15" dirty="0">
                <a:latin typeface="Arial MT"/>
                <a:cs typeface="Arial MT"/>
              </a:rPr>
              <a:t> </a:t>
            </a:r>
            <a:r>
              <a:rPr sz="1100" dirty="0">
                <a:latin typeface="Arial MT"/>
                <a:cs typeface="Arial MT"/>
              </a:rPr>
              <a:t>loyal</a:t>
            </a:r>
            <a:r>
              <a:rPr sz="1100" spc="-45" dirty="0">
                <a:latin typeface="Arial MT"/>
                <a:cs typeface="Arial MT"/>
              </a:rPr>
              <a:t> </a:t>
            </a:r>
            <a:r>
              <a:rPr sz="1100" spc="-10" dirty="0">
                <a:latin typeface="Arial MT"/>
                <a:cs typeface="Arial MT"/>
              </a:rPr>
              <a:t>ecosystem</a:t>
            </a:r>
            <a:r>
              <a:rPr lang="en-GB" sz="1100" spc="-10" dirty="0">
                <a:latin typeface="Arial MT"/>
                <a:cs typeface="Arial MT"/>
              </a:rPr>
              <a:t> (Haizar 2020)</a:t>
            </a:r>
            <a:r>
              <a:rPr sz="1100" spc="-10" dirty="0">
                <a:latin typeface="Arial MT"/>
                <a:cs typeface="Arial MT"/>
              </a:rPr>
              <a:t>.</a:t>
            </a:r>
            <a:endParaRPr sz="1100" dirty="0">
              <a:latin typeface="Arial MT"/>
              <a:cs typeface="Arial MT"/>
            </a:endParaRPr>
          </a:p>
        </p:txBody>
      </p:sp>
      <p:sp>
        <p:nvSpPr>
          <p:cNvPr id="56" name="object 56"/>
          <p:cNvSpPr txBox="1"/>
          <p:nvPr/>
        </p:nvSpPr>
        <p:spPr>
          <a:xfrm>
            <a:off x="7317105" y="5021516"/>
            <a:ext cx="3773170" cy="197485"/>
          </a:xfrm>
          <a:prstGeom prst="rect">
            <a:avLst/>
          </a:prstGeom>
        </p:spPr>
        <p:txBody>
          <a:bodyPr vert="horz" wrap="square" lIns="0" tIns="15875" rIns="0" bIns="0" rtlCol="0">
            <a:spAutoFit/>
          </a:bodyPr>
          <a:lstStyle/>
          <a:p>
            <a:pPr marL="12700">
              <a:lnSpc>
                <a:spcPct val="100000"/>
              </a:lnSpc>
              <a:spcBef>
                <a:spcPts val="125"/>
              </a:spcBef>
            </a:pPr>
            <a:r>
              <a:rPr sz="1100" dirty="0">
                <a:latin typeface="Arial MT"/>
                <a:cs typeface="Arial MT"/>
              </a:rPr>
              <a:t>Rapid</a:t>
            </a:r>
            <a:r>
              <a:rPr sz="1100" spc="55" dirty="0">
                <a:latin typeface="Arial MT"/>
                <a:cs typeface="Arial MT"/>
              </a:rPr>
              <a:t> </a:t>
            </a:r>
            <a:r>
              <a:rPr sz="1100" spc="-10" dirty="0">
                <a:latin typeface="Arial MT"/>
                <a:cs typeface="Arial MT"/>
              </a:rPr>
              <a:t>technological</a:t>
            </a:r>
            <a:r>
              <a:rPr sz="1100" spc="-20" dirty="0">
                <a:latin typeface="Arial MT"/>
                <a:cs typeface="Arial MT"/>
              </a:rPr>
              <a:t> </a:t>
            </a:r>
            <a:r>
              <a:rPr sz="1100" dirty="0">
                <a:latin typeface="Arial MT"/>
                <a:cs typeface="Arial MT"/>
              </a:rPr>
              <a:t>changes</a:t>
            </a:r>
            <a:r>
              <a:rPr sz="1100" spc="-35" dirty="0">
                <a:latin typeface="Arial MT"/>
                <a:cs typeface="Arial MT"/>
              </a:rPr>
              <a:t> </a:t>
            </a:r>
            <a:r>
              <a:rPr sz="1100" dirty="0">
                <a:latin typeface="Arial MT"/>
                <a:cs typeface="Arial MT"/>
              </a:rPr>
              <a:t>–</a:t>
            </a:r>
            <a:r>
              <a:rPr sz="1100" spc="-5" dirty="0">
                <a:latin typeface="Arial MT"/>
                <a:cs typeface="Arial MT"/>
              </a:rPr>
              <a:t> </a:t>
            </a:r>
            <a:r>
              <a:rPr sz="1100" dirty="0">
                <a:latin typeface="Arial MT"/>
                <a:cs typeface="Arial MT"/>
              </a:rPr>
              <a:t>the</a:t>
            </a:r>
            <a:r>
              <a:rPr sz="1100" spc="-25" dirty="0">
                <a:latin typeface="Arial MT"/>
                <a:cs typeface="Arial MT"/>
              </a:rPr>
              <a:t> </a:t>
            </a:r>
            <a:r>
              <a:rPr sz="1100" dirty="0">
                <a:latin typeface="Arial MT"/>
                <a:cs typeface="Arial MT"/>
              </a:rPr>
              <a:t>fast</a:t>
            </a:r>
            <a:r>
              <a:rPr sz="1100" spc="-5" dirty="0">
                <a:latin typeface="Arial MT"/>
                <a:cs typeface="Arial MT"/>
              </a:rPr>
              <a:t> </a:t>
            </a:r>
            <a:r>
              <a:rPr sz="1100" dirty="0">
                <a:latin typeface="Arial MT"/>
                <a:cs typeface="Arial MT"/>
              </a:rPr>
              <a:t>pace</a:t>
            </a:r>
            <a:r>
              <a:rPr sz="1100" spc="-20" dirty="0">
                <a:latin typeface="Arial MT"/>
                <a:cs typeface="Arial MT"/>
              </a:rPr>
              <a:t> </a:t>
            </a:r>
            <a:r>
              <a:rPr sz="1100" dirty="0">
                <a:latin typeface="Arial MT"/>
                <a:cs typeface="Arial MT"/>
              </a:rPr>
              <a:t>of</a:t>
            </a:r>
            <a:r>
              <a:rPr sz="1100" spc="-5" dirty="0">
                <a:latin typeface="Arial MT"/>
                <a:cs typeface="Arial MT"/>
              </a:rPr>
              <a:t> </a:t>
            </a:r>
            <a:r>
              <a:rPr sz="1100" spc="-10" dirty="0">
                <a:latin typeface="Arial MT"/>
                <a:cs typeface="Arial MT"/>
              </a:rPr>
              <a:t>technological</a:t>
            </a:r>
            <a:endParaRPr sz="1100">
              <a:latin typeface="Arial MT"/>
              <a:cs typeface="Arial MT"/>
            </a:endParaRPr>
          </a:p>
        </p:txBody>
      </p:sp>
      <p:sp>
        <p:nvSpPr>
          <p:cNvPr id="57" name="object 57"/>
          <p:cNvSpPr txBox="1"/>
          <p:nvPr/>
        </p:nvSpPr>
        <p:spPr>
          <a:xfrm>
            <a:off x="7317105" y="5193665"/>
            <a:ext cx="2835910" cy="196850"/>
          </a:xfrm>
          <a:prstGeom prst="rect">
            <a:avLst/>
          </a:prstGeom>
        </p:spPr>
        <p:txBody>
          <a:bodyPr vert="horz" wrap="square" lIns="0" tIns="15875" rIns="0" bIns="0" rtlCol="0">
            <a:spAutoFit/>
          </a:bodyPr>
          <a:lstStyle/>
          <a:p>
            <a:pPr marL="12700">
              <a:lnSpc>
                <a:spcPct val="100000"/>
              </a:lnSpc>
              <a:spcBef>
                <a:spcPts val="125"/>
              </a:spcBef>
            </a:pPr>
            <a:r>
              <a:rPr sz="1100" dirty="0">
                <a:latin typeface="Arial MT"/>
                <a:cs typeface="Arial MT"/>
              </a:rPr>
              <a:t>advancement</a:t>
            </a:r>
            <a:r>
              <a:rPr sz="1100" spc="-40" dirty="0">
                <a:latin typeface="Arial MT"/>
                <a:cs typeface="Arial MT"/>
              </a:rPr>
              <a:t> </a:t>
            </a:r>
            <a:r>
              <a:rPr sz="1100" dirty="0">
                <a:latin typeface="Arial MT"/>
                <a:cs typeface="Arial MT"/>
              </a:rPr>
              <a:t>requires</a:t>
            </a:r>
            <a:r>
              <a:rPr sz="1100" spc="-60" dirty="0">
                <a:latin typeface="Arial MT"/>
                <a:cs typeface="Arial MT"/>
              </a:rPr>
              <a:t> </a:t>
            </a:r>
            <a:r>
              <a:rPr sz="1100" dirty="0">
                <a:latin typeface="Arial MT"/>
                <a:cs typeface="Arial MT"/>
              </a:rPr>
              <a:t>continuous</a:t>
            </a:r>
            <a:r>
              <a:rPr sz="1100" spc="-60" dirty="0">
                <a:latin typeface="Arial MT"/>
                <a:cs typeface="Arial MT"/>
              </a:rPr>
              <a:t> </a:t>
            </a:r>
            <a:r>
              <a:rPr sz="1100" spc="-10" dirty="0">
                <a:latin typeface="Arial MT"/>
                <a:cs typeface="Arial MT"/>
              </a:rPr>
              <a:t>innovation.</a:t>
            </a:r>
            <a:endParaRPr sz="1100">
              <a:latin typeface="Arial MT"/>
              <a:cs typeface="Arial MT"/>
            </a:endParaRPr>
          </a:p>
        </p:txBody>
      </p:sp>
      <p:sp>
        <p:nvSpPr>
          <p:cNvPr id="58" name="object 58"/>
          <p:cNvSpPr txBox="1"/>
          <p:nvPr/>
        </p:nvSpPr>
        <p:spPr>
          <a:xfrm>
            <a:off x="7317105" y="5355971"/>
            <a:ext cx="3904615" cy="196850"/>
          </a:xfrm>
          <a:prstGeom prst="rect">
            <a:avLst/>
          </a:prstGeom>
        </p:spPr>
        <p:txBody>
          <a:bodyPr vert="horz" wrap="square" lIns="0" tIns="15875" rIns="0" bIns="0" rtlCol="0">
            <a:spAutoFit/>
          </a:bodyPr>
          <a:lstStyle/>
          <a:p>
            <a:pPr marL="12700">
              <a:lnSpc>
                <a:spcPct val="100000"/>
              </a:lnSpc>
              <a:spcBef>
                <a:spcPts val="125"/>
              </a:spcBef>
            </a:pPr>
            <a:r>
              <a:rPr sz="1100" dirty="0">
                <a:latin typeface="Arial MT"/>
                <a:cs typeface="Arial MT"/>
              </a:rPr>
              <a:t>Geopolitical</a:t>
            </a:r>
            <a:r>
              <a:rPr sz="1100" spc="-35" dirty="0">
                <a:latin typeface="Arial MT"/>
                <a:cs typeface="Arial MT"/>
              </a:rPr>
              <a:t> </a:t>
            </a:r>
            <a:r>
              <a:rPr sz="1100" dirty="0">
                <a:latin typeface="Arial MT"/>
                <a:cs typeface="Arial MT"/>
              </a:rPr>
              <a:t>and</a:t>
            </a:r>
            <a:r>
              <a:rPr sz="1100" spc="-35" dirty="0">
                <a:latin typeface="Arial MT"/>
                <a:cs typeface="Arial MT"/>
              </a:rPr>
              <a:t> </a:t>
            </a:r>
            <a:r>
              <a:rPr sz="1100" dirty="0">
                <a:latin typeface="Arial MT"/>
                <a:cs typeface="Arial MT"/>
              </a:rPr>
              <a:t>supply</a:t>
            </a:r>
            <a:r>
              <a:rPr sz="1100" spc="-45" dirty="0">
                <a:latin typeface="Arial MT"/>
                <a:cs typeface="Arial MT"/>
              </a:rPr>
              <a:t> </a:t>
            </a:r>
            <a:r>
              <a:rPr sz="1100" dirty="0">
                <a:latin typeface="Arial MT"/>
                <a:cs typeface="Arial MT"/>
              </a:rPr>
              <a:t>chain</a:t>
            </a:r>
            <a:r>
              <a:rPr sz="1100" spc="-30" dirty="0">
                <a:latin typeface="Arial MT"/>
                <a:cs typeface="Arial MT"/>
              </a:rPr>
              <a:t> </a:t>
            </a:r>
            <a:r>
              <a:rPr sz="1100" dirty="0">
                <a:latin typeface="Arial MT"/>
                <a:cs typeface="Arial MT"/>
              </a:rPr>
              <a:t>risks</a:t>
            </a:r>
            <a:r>
              <a:rPr sz="1100" spc="-10" dirty="0">
                <a:latin typeface="Arial MT"/>
                <a:cs typeface="Arial MT"/>
              </a:rPr>
              <a:t> </a:t>
            </a:r>
            <a:r>
              <a:rPr sz="1100" dirty="0">
                <a:latin typeface="Arial MT"/>
                <a:cs typeface="Arial MT"/>
              </a:rPr>
              <a:t>–</a:t>
            </a:r>
            <a:r>
              <a:rPr sz="1100" spc="-15" dirty="0">
                <a:latin typeface="Arial MT"/>
                <a:cs typeface="Arial MT"/>
              </a:rPr>
              <a:t> </a:t>
            </a:r>
            <a:r>
              <a:rPr sz="1100" dirty="0">
                <a:latin typeface="Arial MT"/>
                <a:cs typeface="Arial MT"/>
              </a:rPr>
              <a:t>as</a:t>
            </a:r>
            <a:r>
              <a:rPr sz="1100" spc="30" dirty="0">
                <a:latin typeface="Arial MT"/>
                <a:cs typeface="Arial MT"/>
              </a:rPr>
              <a:t> </a:t>
            </a:r>
            <a:r>
              <a:rPr sz="1100" dirty="0">
                <a:latin typeface="Arial MT"/>
                <a:cs typeface="Arial MT"/>
              </a:rPr>
              <a:t>a</a:t>
            </a:r>
            <a:r>
              <a:rPr sz="1100" spc="-30" dirty="0">
                <a:latin typeface="Arial MT"/>
                <a:cs typeface="Arial MT"/>
              </a:rPr>
              <a:t> </a:t>
            </a:r>
            <a:r>
              <a:rPr sz="1100" dirty="0">
                <a:latin typeface="Arial MT"/>
                <a:cs typeface="Arial MT"/>
              </a:rPr>
              <a:t>global</a:t>
            </a:r>
            <a:r>
              <a:rPr sz="1100" spc="-30" dirty="0">
                <a:latin typeface="Arial MT"/>
                <a:cs typeface="Arial MT"/>
              </a:rPr>
              <a:t> </a:t>
            </a:r>
            <a:r>
              <a:rPr sz="1100" spc="-10" dirty="0">
                <a:latin typeface="Arial MT"/>
                <a:cs typeface="Arial MT"/>
              </a:rPr>
              <a:t>manufacturer,</a:t>
            </a:r>
            <a:endParaRPr sz="1100">
              <a:latin typeface="Arial MT"/>
              <a:cs typeface="Arial MT"/>
            </a:endParaRPr>
          </a:p>
        </p:txBody>
      </p:sp>
      <p:sp>
        <p:nvSpPr>
          <p:cNvPr id="59" name="object 59"/>
          <p:cNvSpPr txBox="1"/>
          <p:nvPr/>
        </p:nvSpPr>
        <p:spPr>
          <a:xfrm>
            <a:off x="7317105" y="5527040"/>
            <a:ext cx="4115435" cy="197485"/>
          </a:xfrm>
          <a:prstGeom prst="rect">
            <a:avLst/>
          </a:prstGeom>
        </p:spPr>
        <p:txBody>
          <a:bodyPr vert="horz" wrap="square" lIns="0" tIns="15875" rIns="0" bIns="0" rtlCol="0">
            <a:spAutoFit/>
          </a:bodyPr>
          <a:lstStyle/>
          <a:p>
            <a:pPr marL="12700">
              <a:lnSpc>
                <a:spcPct val="100000"/>
              </a:lnSpc>
              <a:spcBef>
                <a:spcPts val="125"/>
              </a:spcBef>
            </a:pPr>
            <a:r>
              <a:rPr sz="1100" dirty="0">
                <a:latin typeface="Arial MT"/>
                <a:cs typeface="Arial MT"/>
              </a:rPr>
              <a:t>Samsung</a:t>
            </a:r>
            <a:r>
              <a:rPr sz="1100" spc="-35" dirty="0">
                <a:latin typeface="Arial MT"/>
                <a:cs typeface="Arial MT"/>
              </a:rPr>
              <a:t> </a:t>
            </a:r>
            <a:r>
              <a:rPr sz="1100" dirty="0">
                <a:latin typeface="Arial MT"/>
                <a:cs typeface="Arial MT"/>
              </a:rPr>
              <a:t>is</a:t>
            </a:r>
            <a:r>
              <a:rPr sz="1100" spc="30" dirty="0">
                <a:latin typeface="Arial MT"/>
                <a:cs typeface="Arial MT"/>
              </a:rPr>
              <a:t> </a:t>
            </a:r>
            <a:r>
              <a:rPr sz="1100" dirty="0">
                <a:latin typeface="Arial MT"/>
                <a:cs typeface="Arial MT"/>
              </a:rPr>
              <a:t>highly</a:t>
            </a:r>
            <a:r>
              <a:rPr sz="1100" spc="-45" dirty="0">
                <a:latin typeface="Arial MT"/>
                <a:cs typeface="Arial MT"/>
              </a:rPr>
              <a:t> </a:t>
            </a:r>
            <a:r>
              <a:rPr sz="1100" dirty="0">
                <a:latin typeface="Arial MT"/>
                <a:cs typeface="Arial MT"/>
              </a:rPr>
              <a:t>exposed</a:t>
            </a:r>
            <a:r>
              <a:rPr sz="1100" spc="-30" dirty="0">
                <a:latin typeface="Arial MT"/>
                <a:cs typeface="Arial MT"/>
              </a:rPr>
              <a:t> </a:t>
            </a:r>
            <a:r>
              <a:rPr sz="1100" dirty="0">
                <a:latin typeface="Arial MT"/>
                <a:cs typeface="Arial MT"/>
              </a:rPr>
              <a:t>to</a:t>
            </a:r>
            <a:r>
              <a:rPr sz="1100" spc="-35" dirty="0">
                <a:latin typeface="Arial MT"/>
                <a:cs typeface="Arial MT"/>
              </a:rPr>
              <a:t> </a:t>
            </a:r>
            <a:r>
              <a:rPr sz="1100" dirty="0">
                <a:latin typeface="Arial MT"/>
                <a:cs typeface="Arial MT"/>
              </a:rPr>
              <a:t>geopolitical</a:t>
            </a:r>
            <a:r>
              <a:rPr sz="1100" spc="45" dirty="0">
                <a:latin typeface="Arial MT"/>
                <a:cs typeface="Arial MT"/>
              </a:rPr>
              <a:t> </a:t>
            </a:r>
            <a:r>
              <a:rPr sz="1100" spc="-10" dirty="0">
                <a:latin typeface="Arial MT"/>
                <a:cs typeface="Arial MT"/>
              </a:rPr>
              <a:t>tensions</a:t>
            </a:r>
            <a:r>
              <a:rPr sz="1100" spc="-45" dirty="0">
                <a:latin typeface="Arial MT"/>
                <a:cs typeface="Arial MT"/>
              </a:rPr>
              <a:t> </a:t>
            </a:r>
            <a:r>
              <a:rPr sz="1100" dirty="0">
                <a:latin typeface="Arial MT"/>
                <a:cs typeface="Arial MT"/>
              </a:rPr>
              <a:t>and</a:t>
            </a:r>
            <a:r>
              <a:rPr sz="1100" spc="-30" dirty="0">
                <a:latin typeface="Arial MT"/>
                <a:cs typeface="Arial MT"/>
              </a:rPr>
              <a:t> </a:t>
            </a:r>
            <a:r>
              <a:rPr sz="1100" spc="-10" dirty="0">
                <a:latin typeface="Arial MT"/>
                <a:cs typeface="Arial MT"/>
              </a:rPr>
              <a:t>regulatory</a:t>
            </a:r>
            <a:endParaRPr sz="1100">
              <a:latin typeface="Arial MT"/>
              <a:cs typeface="Arial MT"/>
            </a:endParaRPr>
          </a:p>
        </p:txBody>
      </p:sp>
      <p:sp>
        <p:nvSpPr>
          <p:cNvPr id="60" name="object 60"/>
          <p:cNvSpPr txBox="1"/>
          <p:nvPr/>
        </p:nvSpPr>
        <p:spPr>
          <a:xfrm>
            <a:off x="7317105" y="5689282"/>
            <a:ext cx="4407535" cy="197485"/>
          </a:xfrm>
          <a:prstGeom prst="rect">
            <a:avLst/>
          </a:prstGeom>
        </p:spPr>
        <p:txBody>
          <a:bodyPr vert="horz" wrap="square" lIns="0" tIns="15875" rIns="0" bIns="0" rtlCol="0">
            <a:spAutoFit/>
          </a:bodyPr>
          <a:lstStyle/>
          <a:p>
            <a:pPr marL="12700">
              <a:lnSpc>
                <a:spcPct val="100000"/>
              </a:lnSpc>
              <a:spcBef>
                <a:spcPts val="125"/>
              </a:spcBef>
            </a:pPr>
            <a:r>
              <a:rPr sz="1100" dirty="0">
                <a:latin typeface="Arial MT"/>
                <a:cs typeface="Arial MT"/>
              </a:rPr>
              <a:t>changes.</a:t>
            </a:r>
            <a:r>
              <a:rPr sz="1100" spc="-25" dirty="0">
                <a:latin typeface="Arial MT"/>
                <a:cs typeface="Arial MT"/>
              </a:rPr>
              <a:t> </a:t>
            </a:r>
            <a:r>
              <a:rPr sz="1100" dirty="0">
                <a:latin typeface="Arial MT"/>
                <a:cs typeface="Arial MT"/>
              </a:rPr>
              <a:t>Trade</a:t>
            </a:r>
            <a:r>
              <a:rPr sz="1100" spc="-35" dirty="0">
                <a:latin typeface="Arial MT"/>
                <a:cs typeface="Arial MT"/>
              </a:rPr>
              <a:t> </a:t>
            </a:r>
            <a:r>
              <a:rPr sz="1100" dirty="0">
                <a:latin typeface="Arial MT"/>
                <a:cs typeface="Arial MT"/>
              </a:rPr>
              <a:t>wars,</a:t>
            </a:r>
            <a:r>
              <a:rPr sz="1100" spc="-25" dirty="0">
                <a:latin typeface="Arial MT"/>
                <a:cs typeface="Arial MT"/>
              </a:rPr>
              <a:t> </a:t>
            </a:r>
            <a:r>
              <a:rPr sz="1100" dirty="0">
                <a:latin typeface="Arial MT"/>
                <a:cs typeface="Arial MT"/>
              </a:rPr>
              <a:t>tariffs,</a:t>
            </a:r>
            <a:r>
              <a:rPr sz="1100" spc="-20" dirty="0">
                <a:latin typeface="Arial MT"/>
                <a:cs typeface="Arial MT"/>
              </a:rPr>
              <a:t> </a:t>
            </a:r>
            <a:r>
              <a:rPr sz="1100" dirty="0">
                <a:latin typeface="Arial MT"/>
                <a:cs typeface="Arial MT"/>
              </a:rPr>
              <a:t>and</a:t>
            </a:r>
            <a:r>
              <a:rPr sz="1100" spc="-40" dirty="0">
                <a:latin typeface="Arial MT"/>
                <a:cs typeface="Arial MT"/>
              </a:rPr>
              <a:t> </a:t>
            </a:r>
            <a:r>
              <a:rPr sz="1100" dirty="0">
                <a:latin typeface="Arial MT"/>
                <a:cs typeface="Arial MT"/>
              </a:rPr>
              <a:t>export</a:t>
            </a:r>
            <a:r>
              <a:rPr sz="1100" spc="-20" dirty="0">
                <a:latin typeface="Arial MT"/>
                <a:cs typeface="Arial MT"/>
              </a:rPr>
              <a:t> </a:t>
            </a:r>
            <a:r>
              <a:rPr sz="1100" dirty="0">
                <a:latin typeface="Arial MT"/>
                <a:cs typeface="Arial MT"/>
              </a:rPr>
              <a:t>controls</a:t>
            </a:r>
            <a:r>
              <a:rPr sz="1100" spc="-50" dirty="0">
                <a:latin typeface="Arial MT"/>
                <a:cs typeface="Arial MT"/>
              </a:rPr>
              <a:t> </a:t>
            </a:r>
            <a:r>
              <a:rPr sz="1100" dirty="0">
                <a:latin typeface="Arial MT"/>
                <a:cs typeface="Arial MT"/>
              </a:rPr>
              <a:t>are</a:t>
            </a:r>
            <a:r>
              <a:rPr sz="1100" spc="-35" dirty="0">
                <a:latin typeface="Arial MT"/>
                <a:cs typeface="Arial MT"/>
              </a:rPr>
              <a:t> </a:t>
            </a:r>
            <a:r>
              <a:rPr sz="1100" dirty="0">
                <a:latin typeface="Arial MT"/>
                <a:cs typeface="Arial MT"/>
              </a:rPr>
              <a:t>significant</a:t>
            </a:r>
            <a:r>
              <a:rPr sz="1100" spc="-25" dirty="0">
                <a:latin typeface="Arial MT"/>
                <a:cs typeface="Arial MT"/>
              </a:rPr>
              <a:t> </a:t>
            </a:r>
            <a:r>
              <a:rPr sz="1100" spc="-10" dirty="0">
                <a:latin typeface="Arial MT"/>
                <a:cs typeface="Arial MT"/>
              </a:rPr>
              <a:t>threats.</a:t>
            </a:r>
            <a:endParaRPr sz="1100">
              <a:latin typeface="Arial MT"/>
              <a:cs typeface="Arial MT"/>
            </a:endParaRPr>
          </a:p>
        </p:txBody>
      </p:sp>
      <p:sp>
        <p:nvSpPr>
          <p:cNvPr id="61" name="object 61"/>
          <p:cNvSpPr txBox="1"/>
          <p:nvPr/>
        </p:nvSpPr>
        <p:spPr>
          <a:xfrm>
            <a:off x="7317105" y="5861367"/>
            <a:ext cx="4131310" cy="196850"/>
          </a:xfrm>
          <a:prstGeom prst="rect">
            <a:avLst/>
          </a:prstGeom>
        </p:spPr>
        <p:txBody>
          <a:bodyPr vert="horz" wrap="square" lIns="0" tIns="15875" rIns="0" bIns="0" rtlCol="0">
            <a:spAutoFit/>
          </a:bodyPr>
          <a:lstStyle/>
          <a:p>
            <a:pPr marL="12700">
              <a:lnSpc>
                <a:spcPct val="100000"/>
              </a:lnSpc>
              <a:spcBef>
                <a:spcPts val="125"/>
              </a:spcBef>
            </a:pPr>
            <a:r>
              <a:rPr sz="1100" dirty="0">
                <a:latin typeface="Arial MT"/>
                <a:cs typeface="Arial MT"/>
              </a:rPr>
              <a:t>Any</a:t>
            </a:r>
            <a:r>
              <a:rPr sz="1100" spc="-40" dirty="0">
                <a:latin typeface="Arial MT"/>
                <a:cs typeface="Arial MT"/>
              </a:rPr>
              <a:t> </a:t>
            </a:r>
            <a:r>
              <a:rPr sz="1100" dirty="0">
                <a:latin typeface="Arial MT"/>
                <a:cs typeface="Arial MT"/>
              </a:rPr>
              <a:t>escalation</a:t>
            </a:r>
            <a:r>
              <a:rPr sz="1100" spc="55" dirty="0">
                <a:latin typeface="Arial MT"/>
                <a:cs typeface="Arial MT"/>
              </a:rPr>
              <a:t> </a:t>
            </a:r>
            <a:r>
              <a:rPr sz="1100" dirty="0">
                <a:latin typeface="Arial MT"/>
                <a:cs typeface="Arial MT"/>
              </a:rPr>
              <a:t>in</a:t>
            </a:r>
            <a:r>
              <a:rPr sz="1100" spc="-25" dirty="0">
                <a:latin typeface="Arial MT"/>
                <a:cs typeface="Arial MT"/>
              </a:rPr>
              <a:t> </a:t>
            </a:r>
            <a:r>
              <a:rPr sz="1100" dirty="0">
                <a:latin typeface="Arial MT"/>
                <a:cs typeface="Arial MT"/>
              </a:rPr>
              <a:t>trade</a:t>
            </a:r>
            <a:r>
              <a:rPr sz="1100" spc="-25" dirty="0">
                <a:latin typeface="Arial MT"/>
                <a:cs typeface="Arial MT"/>
              </a:rPr>
              <a:t> </a:t>
            </a:r>
            <a:r>
              <a:rPr sz="1100" dirty="0">
                <a:latin typeface="Arial MT"/>
                <a:cs typeface="Arial MT"/>
              </a:rPr>
              <a:t>barriers</a:t>
            </a:r>
            <a:r>
              <a:rPr sz="1100" spc="-35" dirty="0">
                <a:latin typeface="Arial MT"/>
                <a:cs typeface="Arial MT"/>
              </a:rPr>
              <a:t> </a:t>
            </a:r>
            <a:r>
              <a:rPr sz="1100" dirty="0">
                <a:latin typeface="Arial MT"/>
                <a:cs typeface="Arial MT"/>
              </a:rPr>
              <a:t>can</a:t>
            </a:r>
            <a:r>
              <a:rPr sz="1100" spc="-25" dirty="0">
                <a:latin typeface="Arial MT"/>
                <a:cs typeface="Arial MT"/>
              </a:rPr>
              <a:t> </a:t>
            </a:r>
            <a:r>
              <a:rPr sz="1100" spc="-10" dirty="0">
                <a:latin typeface="Arial MT"/>
                <a:cs typeface="Arial MT"/>
              </a:rPr>
              <a:t>increase</a:t>
            </a:r>
            <a:r>
              <a:rPr sz="1100" spc="-25" dirty="0">
                <a:latin typeface="Arial MT"/>
                <a:cs typeface="Arial MT"/>
              </a:rPr>
              <a:t> </a:t>
            </a:r>
            <a:r>
              <a:rPr sz="1100" dirty="0">
                <a:latin typeface="Arial MT"/>
                <a:cs typeface="Arial MT"/>
              </a:rPr>
              <a:t>costs</a:t>
            </a:r>
            <a:r>
              <a:rPr sz="1100" spc="-35" dirty="0">
                <a:latin typeface="Arial MT"/>
                <a:cs typeface="Arial MT"/>
              </a:rPr>
              <a:t> </a:t>
            </a:r>
            <a:r>
              <a:rPr sz="1100" dirty="0">
                <a:latin typeface="Arial MT"/>
                <a:cs typeface="Arial MT"/>
              </a:rPr>
              <a:t>or</a:t>
            </a:r>
            <a:r>
              <a:rPr sz="1100" spc="-70" dirty="0">
                <a:latin typeface="Arial MT"/>
                <a:cs typeface="Arial MT"/>
              </a:rPr>
              <a:t> </a:t>
            </a:r>
            <a:r>
              <a:rPr sz="1100" dirty="0">
                <a:latin typeface="Arial MT"/>
                <a:cs typeface="Arial MT"/>
              </a:rPr>
              <a:t>block</a:t>
            </a:r>
            <a:r>
              <a:rPr sz="1100" spc="40" dirty="0">
                <a:latin typeface="Arial MT"/>
                <a:cs typeface="Arial MT"/>
              </a:rPr>
              <a:t> </a:t>
            </a:r>
            <a:r>
              <a:rPr sz="1100" spc="-10" dirty="0">
                <a:latin typeface="Arial MT"/>
                <a:cs typeface="Arial MT"/>
              </a:rPr>
              <a:t>market</a:t>
            </a:r>
            <a:endParaRPr sz="1100">
              <a:latin typeface="Arial MT"/>
              <a:cs typeface="Arial MT"/>
            </a:endParaRPr>
          </a:p>
        </p:txBody>
      </p:sp>
      <p:sp>
        <p:nvSpPr>
          <p:cNvPr id="62" name="object 62"/>
          <p:cNvSpPr txBox="1"/>
          <p:nvPr/>
        </p:nvSpPr>
        <p:spPr>
          <a:xfrm>
            <a:off x="7317105" y="6033134"/>
            <a:ext cx="502920" cy="196850"/>
          </a:xfrm>
          <a:prstGeom prst="rect">
            <a:avLst/>
          </a:prstGeom>
        </p:spPr>
        <p:txBody>
          <a:bodyPr vert="horz" wrap="square" lIns="0" tIns="15875" rIns="0" bIns="0" rtlCol="0">
            <a:spAutoFit/>
          </a:bodyPr>
          <a:lstStyle/>
          <a:p>
            <a:pPr marL="12700">
              <a:lnSpc>
                <a:spcPct val="100000"/>
              </a:lnSpc>
              <a:spcBef>
                <a:spcPts val="125"/>
              </a:spcBef>
            </a:pPr>
            <a:r>
              <a:rPr sz="1100" spc="-10" dirty="0">
                <a:latin typeface="Arial MT"/>
                <a:cs typeface="Arial MT"/>
              </a:rPr>
              <a:t>access.</a:t>
            </a:r>
            <a:endParaRPr sz="1100">
              <a:latin typeface="Arial MT"/>
              <a:cs typeface="Arial M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92000" cy="6858000"/>
          </a:xfrm>
          <a:prstGeom prst="rect">
            <a:avLst/>
          </a:prstGeom>
        </p:spPr>
      </p:pic>
      <p:sp>
        <p:nvSpPr>
          <p:cNvPr id="3" name="object 3"/>
          <p:cNvSpPr/>
          <p:nvPr/>
        </p:nvSpPr>
        <p:spPr>
          <a:xfrm>
            <a:off x="5610225" y="0"/>
            <a:ext cx="6581775" cy="6858000"/>
          </a:xfrm>
          <a:custGeom>
            <a:avLst/>
            <a:gdLst/>
            <a:ahLst/>
            <a:cxnLst/>
            <a:rect l="l" t="t" r="r" b="b"/>
            <a:pathLst>
              <a:path w="6581775" h="6858000">
                <a:moveTo>
                  <a:pt x="6581775" y="0"/>
                </a:moveTo>
                <a:lnTo>
                  <a:pt x="0" y="0"/>
                </a:lnTo>
                <a:lnTo>
                  <a:pt x="0" y="6858000"/>
                </a:lnTo>
                <a:lnTo>
                  <a:pt x="6581775" y="6858000"/>
                </a:lnTo>
                <a:lnTo>
                  <a:pt x="6581775" y="0"/>
                </a:lnTo>
                <a:close/>
              </a:path>
            </a:pathLst>
          </a:custGeom>
          <a:solidFill>
            <a:srgbClr val="000000">
              <a:alpha val="70195"/>
            </a:srgbClr>
          </a:solidFill>
        </p:spPr>
        <p:txBody>
          <a:bodyPr wrap="square" lIns="0" tIns="0" rIns="0" bIns="0" rtlCol="0"/>
          <a:lstStyle/>
          <a:p>
            <a:endParaRPr/>
          </a:p>
        </p:txBody>
      </p:sp>
      <p:sp>
        <p:nvSpPr>
          <p:cNvPr id="4" name="object 4"/>
          <p:cNvSpPr txBox="1">
            <a:spLocks noGrp="1"/>
          </p:cNvSpPr>
          <p:nvPr>
            <p:ph type="title"/>
          </p:nvPr>
        </p:nvSpPr>
        <p:spPr>
          <a:xfrm>
            <a:off x="7104380" y="144399"/>
            <a:ext cx="3315335" cy="449580"/>
          </a:xfrm>
          <a:prstGeom prst="rect">
            <a:avLst/>
          </a:prstGeom>
        </p:spPr>
        <p:txBody>
          <a:bodyPr vert="horz" wrap="square" lIns="0" tIns="16510" rIns="0" bIns="0" rtlCol="0">
            <a:spAutoFit/>
          </a:bodyPr>
          <a:lstStyle/>
          <a:p>
            <a:pPr marL="12700">
              <a:lnSpc>
                <a:spcPct val="100000"/>
              </a:lnSpc>
              <a:spcBef>
                <a:spcPts val="130"/>
              </a:spcBef>
            </a:pPr>
            <a:r>
              <a:rPr sz="2750" spc="210" dirty="0"/>
              <a:t>PESTLE</a:t>
            </a:r>
            <a:r>
              <a:rPr sz="2750" spc="245" dirty="0"/>
              <a:t> </a:t>
            </a:r>
            <a:r>
              <a:rPr sz="2750" spc="204" dirty="0"/>
              <a:t>ANALYSIS</a:t>
            </a:r>
            <a:endParaRPr sz="2750"/>
          </a:p>
        </p:txBody>
      </p:sp>
      <p:sp>
        <p:nvSpPr>
          <p:cNvPr id="5" name="object 5"/>
          <p:cNvSpPr txBox="1"/>
          <p:nvPr/>
        </p:nvSpPr>
        <p:spPr>
          <a:xfrm>
            <a:off x="10561955" y="6016830"/>
            <a:ext cx="799465" cy="311785"/>
          </a:xfrm>
          <a:prstGeom prst="rect">
            <a:avLst/>
          </a:prstGeom>
        </p:spPr>
        <p:txBody>
          <a:bodyPr vert="horz" wrap="square" lIns="0" tIns="0" rIns="0" bIns="0" rtlCol="0">
            <a:spAutoFit/>
          </a:bodyPr>
          <a:lstStyle/>
          <a:p>
            <a:pPr marL="86995">
              <a:lnSpc>
                <a:spcPts val="1085"/>
              </a:lnSpc>
            </a:pPr>
            <a:r>
              <a:rPr sz="950" spc="-10" dirty="0">
                <a:solidFill>
                  <a:srgbClr val="D9D9D9"/>
                </a:solidFill>
                <a:latin typeface="Franklin Gothic Medium"/>
                <a:cs typeface="Franklin Gothic Medium"/>
              </a:rPr>
              <a:t>14/06/2025</a:t>
            </a:r>
            <a:endParaRPr sz="950">
              <a:latin typeface="Franklin Gothic Medium"/>
              <a:cs typeface="Franklin Gothic Medium"/>
            </a:endParaRPr>
          </a:p>
          <a:p>
            <a:pPr>
              <a:lnSpc>
                <a:spcPct val="100000"/>
              </a:lnSpc>
              <a:spcBef>
                <a:spcPts val="200"/>
              </a:spcBef>
            </a:pPr>
            <a:r>
              <a:rPr sz="950" dirty="0">
                <a:solidFill>
                  <a:srgbClr val="D9D9D9"/>
                </a:solidFill>
                <a:latin typeface="Franklin Gothic Medium"/>
                <a:cs typeface="Franklin Gothic Medium"/>
              </a:rPr>
              <a:t>ADD</a:t>
            </a:r>
            <a:r>
              <a:rPr sz="950" spc="25" dirty="0">
                <a:solidFill>
                  <a:srgbClr val="D9D9D9"/>
                </a:solidFill>
                <a:latin typeface="Franklin Gothic Medium"/>
                <a:cs typeface="Franklin Gothic Medium"/>
              </a:rPr>
              <a:t> </a:t>
            </a:r>
            <a:r>
              <a:rPr sz="950" spc="-60" dirty="0">
                <a:solidFill>
                  <a:srgbClr val="D9D9D9"/>
                </a:solidFill>
                <a:latin typeface="Franklin Gothic Medium"/>
                <a:cs typeface="Franklin Gothic Medium"/>
              </a:rPr>
              <a:t>A</a:t>
            </a:r>
            <a:r>
              <a:rPr sz="950" spc="-10" dirty="0">
                <a:solidFill>
                  <a:srgbClr val="D9D9D9"/>
                </a:solidFill>
                <a:latin typeface="Franklin Gothic Medium"/>
                <a:cs typeface="Franklin Gothic Medium"/>
              </a:rPr>
              <a:t> FOOTER</a:t>
            </a:r>
            <a:endParaRPr sz="950">
              <a:latin typeface="Franklin Gothic Medium"/>
              <a:cs typeface="Franklin Gothic Medium"/>
            </a:endParaRPr>
          </a:p>
        </p:txBody>
      </p:sp>
      <p:sp>
        <p:nvSpPr>
          <p:cNvPr id="6" name="object 6"/>
          <p:cNvSpPr txBox="1"/>
          <p:nvPr/>
        </p:nvSpPr>
        <p:spPr>
          <a:xfrm>
            <a:off x="838835" y="6206986"/>
            <a:ext cx="73025" cy="140970"/>
          </a:xfrm>
          <a:prstGeom prst="rect">
            <a:avLst/>
          </a:prstGeom>
        </p:spPr>
        <p:txBody>
          <a:bodyPr vert="horz" wrap="square" lIns="0" tIns="0" rIns="0" bIns="0" rtlCol="0">
            <a:spAutoFit/>
          </a:bodyPr>
          <a:lstStyle/>
          <a:p>
            <a:pPr>
              <a:lnSpc>
                <a:spcPts val="1085"/>
              </a:lnSpc>
            </a:pPr>
            <a:r>
              <a:rPr sz="950" spc="-50" dirty="0">
                <a:solidFill>
                  <a:srgbClr val="D9D9D9"/>
                </a:solidFill>
                <a:latin typeface="Franklin Gothic Medium"/>
                <a:cs typeface="Franklin Gothic Medium"/>
              </a:rPr>
              <a:t>4</a:t>
            </a:r>
            <a:endParaRPr sz="950">
              <a:latin typeface="Franklin Gothic Medium"/>
              <a:cs typeface="Franklin Gothic Medium"/>
            </a:endParaRPr>
          </a:p>
        </p:txBody>
      </p:sp>
      <p:graphicFrame>
        <p:nvGraphicFramePr>
          <p:cNvPr id="7" name="object 7"/>
          <p:cNvGraphicFramePr>
            <a:graphicFrameLocks noGrp="1"/>
          </p:cNvGraphicFramePr>
          <p:nvPr/>
        </p:nvGraphicFramePr>
        <p:xfrm>
          <a:off x="179247" y="773810"/>
          <a:ext cx="12000230" cy="6071870"/>
        </p:xfrm>
        <a:graphic>
          <a:graphicData uri="http://schemas.openxmlformats.org/drawingml/2006/table">
            <a:tbl>
              <a:tblPr firstRow="1" bandRow="1">
                <a:tableStyleId>{2D5ABB26-0587-4C30-8999-92F81FD0307C}</a:tableStyleId>
              </a:tblPr>
              <a:tblGrid>
                <a:gridCol w="2129790">
                  <a:extLst>
                    <a:ext uri="{9D8B030D-6E8A-4147-A177-3AD203B41FA5}">
                      <a16:colId xmlns:a16="http://schemas.microsoft.com/office/drawing/2014/main" val="20000"/>
                    </a:ext>
                  </a:extLst>
                </a:gridCol>
                <a:gridCol w="2007235">
                  <a:extLst>
                    <a:ext uri="{9D8B030D-6E8A-4147-A177-3AD203B41FA5}">
                      <a16:colId xmlns:a16="http://schemas.microsoft.com/office/drawing/2014/main" val="20001"/>
                    </a:ext>
                  </a:extLst>
                </a:gridCol>
                <a:gridCol w="1800860">
                  <a:extLst>
                    <a:ext uri="{9D8B030D-6E8A-4147-A177-3AD203B41FA5}">
                      <a16:colId xmlns:a16="http://schemas.microsoft.com/office/drawing/2014/main" val="20002"/>
                    </a:ext>
                  </a:extLst>
                </a:gridCol>
                <a:gridCol w="2098040">
                  <a:extLst>
                    <a:ext uri="{9D8B030D-6E8A-4147-A177-3AD203B41FA5}">
                      <a16:colId xmlns:a16="http://schemas.microsoft.com/office/drawing/2014/main" val="20003"/>
                    </a:ext>
                  </a:extLst>
                </a:gridCol>
                <a:gridCol w="1950720">
                  <a:extLst>
                    <a:ext uri="{9D8B030D-6E8A-4147-A177-3AD203B41FA5}">
                      <a16:colId xmlns:a16="http://schemas.microsoft.com/office/drawing/2014/main" val="20004"/>
                    </a:ext>
                  </a:extLst>
                </a:gridCol>
                <a:gridCol w="1924050">
                  <a:extLst>
                    <a:ext uri="{9D8B030D-6E8A-4147-A177-3AD203B41FA5}">
                      <a16:colId xmlns:a16="http://schemas.microsoft.com/office/drawing/2014/main" val="20005"/>
                    </a:ext>
                  </a:extLst>
                </a:gridCol>
              </a:tblGrid>
              <a:tr h="1567180">
                <a:tc>
                  <a:txBody>
                    <a:bodyPr/>
                    <a:lstStyle/>
                    <a:p>
                      <a:pPr marL="91440">
                        <a:lnSpc>
                          <a:spcPct val="100000"/>
                        </a:lnSpc>
                        <a:spcBef>
                          <a:spcPts val="370"/>
                        </a:spcBef>
                      </a:pPr>
                      <a:r>
                        <a:rPr sz="1200" b="1" spc="-10" dirty="0">
                          <a:solidFill>
                            <a:srgbClr val="FFFFFF"/>
                          </a:solidFill>
                          <a:latin typeface="Arial"/>
                          <a:cs typeface="Arial"/>
                        </a:rPr>
                        <a:t>Political</a:t>
                      </a:r>
                      <a:endParaRPr sz="1200">
                        <a:latin typeface="Arial"/>
                        <a:cs typeface="Arial"/>
                      </a:endParaRPr>
                    </a:p>
                  </a:txBody>
                  <a:tcPr marL="0" marR="0" marT="46990" marB="0">
                    <a:lnL w="3175">
                      <a:solidFill>
                        <a:srgbClr val="C0C8E3"/>
                      </a:solidFill>
                      <a:prstDash val="solid"/>
                    </a:lnL>
                    <a:lnR w="12700">
                      <a:solidFill>
                        <a:srgbClr val="000000"/>
                      </a:solidFill>
                      <a:prstDash val="solid"/>
                    </a:lnR>
                    <a:lnT w="3175">
                      <a:solidFill>
                        <a:srgbClr val="C0C8E3"/>
                      </a:solidFill>
                      <a:prstDash val="solid"/>
                    </a:lnT>
                    <a:solidFill>
                      <a:srgbClr val="4471C4"/>
                    </a:solidFill>
                  </a:tcPr>
                </a:tc>
                <a:tc>
                  <a:txBody>
                    <a:bodyPr/>
                    <a:lstStyle/>
                    <a:p>
                      <a:pPr marL="156845">
                        <a:lnSpc>
                          <a:spcPct val="100000"/>
                        </a:lnSpc>
                        <a:spcBef>
                          <a:spcPts val="894"/>
                        </a:spcBef>
                      </a:pPr>
                      <a:r>
                        <a:rPr sz="1200" b="1" spc="-10" dirty="0">
                          <a:solidFill>
                            <a:srgbClr val="FFFFFF"/>
                          </a:solidFill>
                          <a:latin typeface="Arial"/>
                          <a:cs typeface="Arial"/>
                        </a:rPr>
                        <a:t>Economic</a:t>
                      </a:r>
                      <a:endParaRPr sz="1200">
                        <a:latin typeface="Arial"/>
                        <a:cs typeface="Arial"/>
                      </a:endParaRPr>
                    </a:p>
                  </a:txBody>
                  <a:tcPr marL="0" marR="0" marT="113664" marB="0">
                    <a:lnL w="12700">
                      <a:solidFill>
                        <a:srgbClr val="000000"/>
                      </a:solidFill>
                      <a:prstDash val="solid"/>
                    </a:lnL>
                    <a:lnR w="12700">
                      <a:solidFill>
                        <a:srgbClr val="000000"/>
                      </a:solidFill>
                      <a:prstDash val="solid"/>
                    </a:lnR>
                    <a:lnT w="3175">
                      <a:solidFill>
                        <a:srgbClr val="C0C8E3"/>
                      </a:solidFill>
                      <a:prstDash val="solid"/>
                    </a:lnT>
                    <a:solidFill>
                      <a:srgbClr val="4471C4"/>
                    </a:solidFill>
                  </a:tcPr>
                </a:tc>
                <a:tc>
                  <a:txBody>
                    <a:bodyPr/>
                    <a:lstStyle/>
                    <a:p>
                      <a:pPr marL="94615">
                        <a:lnSpc>
                          <a:spcPct val="100000"/>
                        </a:lnSpc>
                        <a:spcBef>
                          <a:spcPts val="370"/>
                        </a:spcBef>
                      </a:pPr>
                      <a:r>
                        <a:rPr sz="1200" b="1" spc="-10" dirty="0">
                          <a:solidFill>
                            <a:srgbClr val="FFFFFF"/>
                          </a:solidFill>
                          <a:latin typeface="Arial"/>
                          <a:cs typeface="Arial"/>
                        </a:rPr>
                        <a:t>Social</a:t>
                      </a:r>
                      <a:endParaRPr sz="1200">
                        <a:latin typeface="Arial"/>
                        <a:cs typeface="Arial"/>
                      </a:endParaRPr>
                    </a:p>
                  </a:txBody>
                  <a:tcPr marL="0" marR="0" marT="46990" marB="0">
                    <a:lnL w="12700">
                      <a:solidFill>
                        <a:srgbClr val="000000"/>
                      </a:solidFill>
                      <a:prstDash val="solid"/>
                    </a:lnL>
                    <a:lnR w="12700">
                      <a:solidFill>
                        <a:srgbClr val="000000"/>
                      </a:solidFill>
                      <a:prstDash val="solid"/>
                    </a:lnR>
                    <a:lnT w="3175">
                      <a:solidFill>
                        <a:srgbClr val="C0C8E3"/>
                      </a:solidFill>
                      <a:prstDash val="solid"/>
                    </a:lnT>
                    <a:solidFill>
                      <a:srgbClr val="4471C4"/>
                    </a:solidFill>
                  </a:tcPr>
                </a:tc>
                <a:tc>
                  <a:txBody>
                    <a:bodyPr/>
                    <a:lstStyle/>
                    <a:p>
                      <a:pPr marL="95885">
                        <a:lnSpc>
                          <a:spcPct val="100000"/>
                        </a:lnSpc>
                        <a:spcBef>
                          <a:spcPts val="370"/>
                        </a:spcBef>
                      </a:pPr>
                      <a:r>
                        <a:rPr sz="1200" b="1" spc="-10" dirty="0">
                          <a:solidFill>
                            <a:srgbClr val="FFFFFF"/>
                          </a:solidFill>
                          <a:latin typeface="Arial"/>
                          <a:cs typeface="Arial"/>
                        </a:rPr>
                        <a:t>Technological</a:t>
                      </a:r>
                      <a:endParaRPr sz="1200">
                        <a:latin typeface="Arial"/>
                        <a:cs typeface="Arial"/>
                      </a:endParaRPr>
                    </a:p>
                  </a:txBody>
                  <a:tcPr marL="0" marR="0" marT="46990" marB="0">
                    <a:lnL w="12700">
                      <a:solidFill>
                        <a:srgbClr val="000000"/>
                      </a:solidFill>
                      <a:prstDash val="solid"/>
                    </a:lnL>
                    <a:lnR w="12700">
                      <a:solidFill>
                        <a:srgbClr val="FFFFFF"/>
                      </a:solidFill>
                      <a:prstDash val="solid"/>
                    </a:lnR>
                    <a:lnT w="3175">
                      <a:solidFill>
                        <a:srgbClr val="C0C8E3"/>
                      </a:solidFill>
                      <a:prstDash val="solid"/>
                    </a:lnT>
                    <a:solidFill>
                      <a:srgbClr val="4471C4"/>
                    </a:solidFill>
                  </a:tcPr>
                </a:tc>
                <a:tc>
                  <a:txBody>
                    <a:bodyPr/>
                    <a:lstStyle/>
                    <a:p>
                      <a:pPr marL="97790">
                        <a:lnSpc>
                          <a:spcPct val="100000"/>
                        </a:lnSpc>
                        <a:spcBef>
                          <a:spcPts val="370"/>
                        </a:spcBef>
                      </a:pPr>
                      <a:r>
                        <a:rPr sz="1200" b="1" spc="-10" dirty="0">
                          <a:solidFill>
                            <a:srgbClr val="FFFFFF"/>
                          </a:solidFill>
                          <a:latin typeface="Arial"/>
                          <a:cs typeface="Arial"/>
                        </a:rPr>
                        <a:t>Environmental</a:t>
                      </a:r>
                      <a:endParaRPr sz="1200">
                        <a:latin typeface="Arial"/>
                        <a:cs typeface="Arial"/>
                      </a:endParaRPr>
                    </a:p>
                  </a:txBody>
                  <a:tcPr marL="0" marR="0" marT="46990" marB="0">
                    <a:lnL w="12700">
                      <a:solidFill>
                        <a:srgbClr val="FFFFFF"/>
                      </a:solidFill>
                      <a:prstDash val="solid"/>
                    </a:lnL>
                    <a:lnR w="12700">
                      <a:solidFill>
                        <a:srgbClr val="000000"/>
                      </a:solidFill>
                      <a:prstDash val="solid"/>
                    </a:lnR>
                    <a:lnT w="12700">
                      <a:solidFill>
                        <a:srgbClr val="FFFFFF"/>
                      </a:solidFill>
                      <a:prstDash val="solid"/>
                    </a:lnT>
                    <a:solidFill>
                      <a:srgbClr val="4471C4"/>
                    </a:solidFill>
                  </a:tcPr>
                </a:tc>
                <a:tc>
                  <a:txBody>
                    <a:bodyPr/>
                    <a:lstStyle/>
                    <a:p>
                      <a:pPr marL="99060">
                        <a:lnSpc>
                          <a:spcPct val="100000"/>
                        </a:lnSpc>
                        <a:spcBef>
                          <a:spcPts val="370"/>
                        </a:spcBef>
                      </a:pPr>
                      <a:r>
                        <a:rPr sz="1200" b="1" spc="-10" dirty="0">
                          <a:solidFill>
                            <a:srgbClr val="FFFFFF"/>
                          </a:solidFill>
                          <a:latin typeface="Arial"/>
                          <a:cs typeface="Arial"/>
                        </a:rPr>
                        <a:t>Legal</a:t>
                      </a:r>
                      <a:endParaRPr sz="1200">
                        <a:latin typeface="Arial"/>
                        <a:cs typeface="Arial"/>
                      </a:endParaRPr>
                    </a:p>
                  </a:txBody>
                  <a:tcPr marL="0" marR="0" marT="46990" marB="0">
                    <a:lnL w="12700">
                      <a:solidFill>
                        <a:srgbClr val="000000"/>
                      </a:solidFill>
                      <a:prstDash val="solid"/>
                    </a:lnL>
                    <a:lnR w="12700">
                      <a:solidFill>
                        <a:srgbClr val="FFFFFF"/>
                      </a:solidFill>
                      <a:prstDash val="solid"/>
                    </a:lnR>
                    <a:lnT w="12700">
                      <a:solidFill>
                        <a:srgbClr val="FFFFFF"/>
                      </a:solidFill>
                      <a:prstDash val="solid"/>
                    </a:lnT>
                    <a:solidFill>
                      <a:srgbClr val="4471C4"/>
                    </a:solidFill>
                  </a:tcPr>
                </a:tc>
                <a:extLst>
                  <a:ext uri="{0D108BD9-81ED-4DB2-BD59-A6C34878D82A}">
                    <a16:rowId xmlns:a16="http://schemas.microsoft.com/office/drawing/2014/main" val="10000"/>
                  </a:ext>
                </a:extLst>
              </a:tr>
              <a:tr h="4504690">
                <a:tc>
                  <a:txBody>
                    <a:bodyPr/>
                    <a:lstStyle/>
                    <a:p>
                      <a:pPr marL="91440">
                        <a:lnSpc>
                          <a:spcPts val="1065"/>
                        </a:lnSpc>
                        <a:spcBef>
                          <a:spcPts val="215"/>
                        </a:spcBef>
                      </a:pPr>
                      <a:r>
                        <a:rPr sz="900" spc="-10" dirty="0">
                          <a:latin typeface="Arial MT"/>
                          <a:cs typeface="Arial MT"/>
                        </a:rPr>
                        <a:t>Government</a:t>
                      </a:r>
                      <a:r>
                        <a:rPr sz="900" spc="25" dirty="0">
                          <a:latin typeface="Arial MT"/>
                          <a:cs typeface="Arial MT"/>
                        </a:rPr>
                        <a:t> </a:t>
                      </a:r>
                      <a:r>
                        <a:rPr sz="900" spc="-10" dirty="0">
                          <a:latin typeface="Arial MT"/>
                          <a:cs typeface="Arial MT"/>
                        </a:rPr>
                        <a:t>Policies:</a:t>
                      </a:r>
                      <a:endParaRPr sz="900">
                        <a:latin typeface="Arial MT"/>
                        <a:cs typeface="Arial MT"/>
                      </a:endParaRPr>
                    </a:p>
                    <a:p>
                      <a:pPr marL="91440">
                        <a:lnSpc>
                          <a:spcPts val="1050"/>
                        </a:lnSpc>
                      </a:pPr>
                      <a:r>
                        <a:rPr sz="900" dirty="0">
                          <a:latin typeface="Arial MT"/>
                          <a:cs typeface="Arial MT"/>
                        </a:rPr>
                        <a:t>In</a:t>
                      </a:r>
                      <a:r>
                        <a:rPr sz="900" spc="-20" dirty="0">
                          <a:latin typeface="Arial MT"/>
                          <a:cs typeface="Arial MT"/>
                        </a:rPr>
                        <a:t> </a:t>
                      </a:r>
                      <a:r>
                        <a:rPr sz="900" dirty="0">
                          <a:latin typeface="Arial MT"/>
                          <a:cs typeface="Arial MT"/>
                        </a:rPr>
                        <a:t>the</a:t>
                      </a:r>
                      <a:r>
                        <a:rPr sz="900" spc="-15" dirty="0">
                          <a:latin typeface="Arial MT"/>
                          <a:cs typeface="Arial MT"/>
                        </a:rPr>
                        <a:t> </a:t>
                      </a:r>
                      <a:r>
                        <a:rPr sz="900" dirty="0">
                          <a:latin typeface="Arial MT"/>
                          <a:cs typeface="Arial MT"/>
                        </a:rPr>
                        <a:t>countries</a:t>
                      </a:r>
                      <a:r>
                        <a:rPr sz="900" spc="-35" dirty="0">
                          <a:latin typeface="Arial MT"/>
                          <a:cs typeface="Arial MT"/>
                        </a:rPr>
                        <a:t> </a:t>
                      </a:r>
                      <a:r>
                        <a:rPr sz="900" dirty="0">
                          <a:latin typeface="Arial MT"/>
                          <a:cs typeface="Arial MT"/>
                        </a:rPr>
                        <a:t>in</a:t>
                      </a:r>
                      <a:r>
                        <a:rPr sz="900" spc="-15" dirty="0">
                          <a:latin typeface="Arial MT"/>
                          <a:cs typeface="Arial MT"/>
                        </a:rPr>
                        <a:t> </a:t>
                      </a:r>
                      <a:r>
                        <a:rPr sz="900" dirty="0">
                          <a:latin typeface="Arial MT"/>
                          <a:cs typeface="Arial MT"/>
                        </a:rPr>
                        <a:t>which</a:t>
                      </a:r>
                      <a:r>
                        <a:rPr sz="900" spc="-15" dirty="0">
                          <a:latin typeface="Arial MT"/>
                          <a:cs typeface="Arial MT"/>
                        </a:rPr>
                        <a:t> </a:t>
                      </a:r>
                      <a:r>
                        <a:rPr sz="900" spc="-10" dirty="0">
                          <a:latin typeface="Arial MT"/>
                          <a:cs typeface="Arial MT"/>
                        </a:rPr>
                        <a:t>Samsung</a:t>
                      </a:r>
                      <a:endParaRPr sz="900">
                        <a:latin typeface="Arial MT"/>
                        <a:cs typeface="Arial MT"/>
                      </a:endParaRPr>
                    </a:p>
                    <a:p>
                      <a:pPr marL="91440">
                        <a:lnSpc>
                          <a:spcPts val="1065"/>
                        </a:lnSpc>
                      </a:pPr>
                      <a:r>
                        <a:rPr sz="900" dirty="0">
                          <a:latin typeface="Arial MT"/>
                          <a:cs typeface="Arial MT"/>
                        </a:rPr>
                        <a:t>conducts</a:t>
                      </a:r>
                      <a:r>
                        <a:rPr sz="900" spc="-60" dirty="0">
                          <a:latin typeface="Arial MT"/>
                          <a:cs typeface="Arial MT"/>
                        </a:rPr>
                        <a:t> </a:t>
                      </a:r>
                      <a:r>
                        <a:rPr sz="900" dirty="0">
                          <a:latin typeface="Arial MT"/>
                          <a:cs typeface="Arial MT"/>
                        </a:rPr>
                        <a:t>business,</a:t>
                      </a:r>
                      <a:r>
                        <a:rPr sz="900" spc="-65" dirty="0">
                          <a:latin typeface="Arial MT"/>
                          <a:cs typeface="Arial MT"/>
                        </a:rPr>
                        <a:t> </a:t>
                      </a:r>
                      <a:r>
                        <a:rPr sz="900" dirty="0">
                          <a:latin typeface="Arial MT"/>
                          <a:cs typeface="Arial MT"/>
                        </a:rPr>
                        <a:t>the</a:t>
                      </a:r>
                      <a:r>
                        <a:rPr sz="900" spc="-25" dirty="0">
                          <a:latin typeface="Arial MT"/>
                          <a:cs typeface="Arial MT"/>
                        </a:rPr>
                        <a:t> </a:t>
                      </a:r>
                      <a:r>
                        <a:rPr sz="900" dirty="0">
                          <a:latin typeface="Arial MT"/>
                          <a:cs typeface="Arial MT"/>
                        </a:rPr>
                        <a:t>policies</a:t>
                      </a:r>
                      <a:r>
                        <a:rPr sz="900" spc="15" dirty="0">
                          <a:latin typeface="Arial MT"/>
                          <a:cs typeface="Arial MT"/>
                        </a:rPr>
                        <a:t> </a:t>
                      </a:r>
                      <a:r>
                        <a:rPr sz="900" dirty="0">
                          <a:latin typeface="Arial MT"/>
                          <a:cs typeface="Arial MT"/>
                        </a:rPr>
                        <a:t>of </a:t>
                      </a:r>
                      <a:r>
                        <a:rPr sz="900" spc="-25" dirty="0">
                          <a:latin typeface="Arial MT"/>
                          <a:cs typeface="Arial MT"/>
                        </a:rPr>
                        <a:t>the</a:t>
                      </a:r>
                      <a:endParaRPr sz="900">
                        <a:latin typeface="Arial MT"/>
                        <a:cs typeface="Arial MT"/>
                      </a:endParaRPr>
                    </a:p>
                    <a:p>
                      <a:pPr marL="91440" marR="117475">
                        <a:lnSpc>
                          <a:spcPct val="100299"/>
                        </a:lnSpc>
                        <a:spcBef>
                          <a:spcPts val="45"/>
                        </a:spcBef>
                      </a:pPr>
                      <a:r>
                        <a:rPr sz="900" dirty="0">
                          <a:latin typeface="Arial MT"/>
                          <a:cs typeface="Arial MT"/>
                        </a:rPr>
                        <a:t>governments</a:t>
                      </a:r>
                      <a:r>
                        <a:rPr sz="900" spc="25" dirty="0">
                          <a:latin typeface="Arial MT"/>
                          <a:cs typeface="Arial MT"/>
                        </a:rPr>
                        <a:t> </a:t>
                      </a:r>
                      <a:r>
                        <a:rPr sz="900" spc="-10" dirty="0">
                          <a:latin typeface="Arial MT"/>
                          <a:cs typeface="Arial MT"/>
                        </a:rPr>
                        <a:t>can</a:t>
                      </a:r>
                      <a:r>
                        <a:rPr sz="900" spc="-25" dirty="0">
                          <a:latin typeface="Arial MT"/>
                          <a:cs typeface="Arial MT"/>
                        </a:rPr>
                        <a:t> </a:t>
                      </a:r>
                      <a:r>
                        <a:rPr sz="900" dirty="0">
                          <a:latin typeface="Arial MT"/>
                          <a:cs typeface="Arial MT"/>
                        </a:rPr>
                        <a:t>have</a:t>
                      </a:r>
                      <a:r>
                        <a:rPr sz="900" spc="-20" dirty="0">
                          <a:latin typeface="Arial MT"/>
                          <a:cs typeface="Arial MT"/>
                        </a:rPr>
                        <a:t> </a:t>
                      </a:r>
                      <a:r>
                        <a:rPr sz="900" dirty="0">
                          <a:latin typeface="Arial MT"/>
                          <a:cs typeface="Arial MT"/>
                        </a:rPr>
                        <a:t>a</a:t>
                      </a:r>
                      <a:r>
                        <a:rPr sz="900" spc="-20" dirty="0">
                          <a:latin typeface="Arial MT"/>
                          <a:cs typeface="Arial MT"/>
                        </a:rPr>
                        <a:t> </a:t>
                      </a:r>
                      <a:r>
                        <a:rPr sz="900" spc="-10" dirty="0">
                          <a:latin typeface="Arial MT"/>
                          <a:cs typeface="Arial MT"/>
                        </a:rPr>
                        <a:t>substantial </a:t>
                      </a:r>
                      <a:r>
                        <a:rPr sz="900" dirty="0">
                          <a:latin typeface="Arial MT"/>
                          <a:cs typeface="Arial MT"/>
                        </a:rPr>
                        <a:t>impact</a:t>
                      </a:r>
                      <a:r>
                        <a:rPr sz="900" spc="-15" dirty="0">
                          <a:latin typeface="Arial MT"/>
                          <a:cs typeface="Arial MT"/>
                        </a:rPr>
                        <a:t> </a:t>
                      </a:r>
                      <a:r>
                        <a:rPr sz="900" dirty="0">
                          <a:latin typeface="Arial MT"/>
                          <a:cs typeface="Arial MT"/>
                        </a:rPr>
                        <a:t>on</a:t>
                      </a:r>
                      <a:r>
                        <a:rPr sz="900" spc="-30" dirty="0">
                          <a:latin typeface="Arial MT"/>
                          <a:cs typeface="Arial MT"/>
                        </a:rPr>
                        <a:t> </a:t>
                      </a:r>
                      <a:r>
                        <a:rPr sz="900" dirty="0">
                          <a:latin typeface="Arial MT"/>
                          <a:cs typeface="Arial MT"/>
                        </a:rPr>
                        <a:t>the</a:t>
                      </a:r>
                      <a:r>
                        <a:rPr sz="900" spc="-35" dirty="0">
                          <a:latin typeface="Arial MT"/>
                          <a:cs typeface="Arial MT"/>
                        </a:rPr>
                        <a:t> </a:t>
                      </a:r>
                      <a:r>
                        <a:rPr sz="900" dirty="0">
                          <a:latin typeface="Arial MT"/>
                          <a:cs typeface="Arial MT"/>
                        </a:rPr>
                        <a:t>company's</a:t>
                      </a:r>
                      <a:r>
                        <a:rPr sz="900" spc="10" dirty="0">
                          <a:latin typeface="Arial MT"/>
                          <a:cs typeface="Arial MT"/>
                        </a:rPr>
                        <a:t> </a:t>
                      </a:r>
                      <a:r>
                        <a:rPr sz="900" spc="-10" dirty="0">
                          <a:latin typeface="Arial MT"/>
                          <a:cs typeface="Arial MT"/>
                        </a:rPr>
                        <a:t>activities. </a:t>
                      </a:r>
                      <a:r>
                        <a:rPr sz="900" dirty="0">
                          <a:latin typeface="Arial MT"/>
                          <a:cs typeface="Arial MT"/>
                        </a:rPr>
                        <a:t>The</a:t>
                      </a:r>
                      <a:r>
                        <a:rPr sz="900" spc="-50" dirty="0">
                          <a:latin typeface="Arial MT"/>
                          <a:cs typeface="Arial MT"/>
                        </a:rPr>
                        <a:t> </a:t>
                      </a:r>
                      <a:r>
                        <a:rPr sz="900" dirty="0">
                          <a:latin typeface="Arial MT"/>
                          <a:cs typeface="Arial MT"/>
                        </a:rPr>
                        <a:t>business</a:t>
                      </a:r>
                      <a:r>
                        <a:rPr sz="900" spc="-10" dirty="0">
                          <a:latin typeface="Arial MT"/>
                          <a:cs typeface="Arial MT"/>
                        </a:rPr>
                        <a:t> </a:t>
                      </a:r>
                      <a:r>
                        <a:rPr sz="900" dirty="0">
                          <a:latin typeface="Arial MT"/>
                          <a:cs typeface="Arial MT"/>
                        </a:rPr>
                        <a:t>strategy</a:t>
                      </a:r>
                      <a:r>
                        <a:rPr sz="900" spc="-10" dirty="0">
                          <a:latin typeface="Arial MT"/>
                          <a:cs typeface="Arial MT"/>
                        </a:rPr>
                        <a:t> </a:t>
                      </a:r>
                      <a:r>
                        <a:rPr sz="900" dirty="0">
                          <a:latin typeface="Arial MT"/>
                          <a:cs typeface="Arial MT"/>
                        </a:rPr>
                        <a:t>of</a:t>
                      </a:r>
                      <a:r>
                        <a:rPr sz="900" spc="-25" dirty="0">
                          <a:latin typeface="Arial MT"/>
                          <a:cs typeface="Arial MT"/>
                        </a:rPr>
                        <a:t> </a:t>
                      </a:r>
                      <a:r>
                        <a:rPr sz="900" spc="-10" dirty="0">
                          <a:latin typeface="Arial MT"/>
                          <a:cs typeface="Arial MT"/>
                        </a:rPr>
                        <a:t>Samsung </a:t>
                      </a:r>
                      <a:r>
                        <a:rPr sz="900" dirty="0">
                          <a:latin typeface="Arial MT"/>
                          <a:cs typeface="Arial MT"/>
                        </a:rPr>
                        <a:t>can</a:t>
                      </a:r>
                      <a:r>
                        <a:rPr sz="900" spc="-15" dirty="0">
                          <a:latin typeface="Arial MT"/>
                          <a:cs typeface="Arial MT"/>
                        </a:rPr>
                        <a:t> </a:t>
                      </a:r>
                      <a:r>
                        <a:rPr sz="900" dirty="0">
                          <a:latin typeface="Arial MT"/>
                          <a:cs typeface="Arial MT"/>
                        </a:rPr>
                        <a:t>be</a:t>
                      </a:r>
                      <a:r>
                        <a:rPr sz="900" spc="-15" dirty="0">
                          <a:latin typeface="Arial MT"/>
                          <a:cs typeface="Arial MT"/>
                        </a:rPr>
                        <a:t> </a:t>
                      </a:r>
                      <a:r>
                        <a:rPr sz="900" dirty="0">
                          <a:latin typeface="Arial MT"/>
                          <a:cs typeface="Arial MT"/>
                        </a:rPr>
                        <a:t>influenced</a:t>
                      </a:r>
                      <a:r>
                        <a:rPr sz="900" spc="-15" dirty="0">
                          <a:latin typeface="Arial MT"/>
                          <a:cs typeface="Arial MT"/>
                        </a:rPr>
                        <a:t> </a:t>
                      </a:r>
                      <a:r>
                        <a:rPr sz="900" dirty="0">
                          <a:latin typeface="Arial MT"/>
                          <a:cs typeface="Arial MT"/>
                        </a:rPr>
                        <a:t>by</a:t>
                      </a:r>
                      <a:r>
                        <a:rPr sz="900" spc="-30" dirty="0">
                          <a:latin typeface="Arial MT"/>
                          <a:cs typeface="Arial MT"/>
                        </a:rPr>
                        <a:t> </a:t>
                      </a:r>
                      <a:r>
                        <a:rPr sz="900" dirty="0">
                          <a:latin typeface="Arial MT"/>
                          <a:cs typeface="Arial MT"/>
                        </a:rPr>
                        <a:t>a</a:t>
                      </a:r>
                      <a:r>
                        <a:rPr sz="900" spc="-15" dirty="0">
                          <a:latin typeface="Arial MT"/>
                          <a:cs typeface="Arial MT"/>
                        </a:rPr>
                        <a:t> </a:t>
                      </a:r>
                      <a:r>
                        <a:rPr sz="900" dirty="0">
                          <a:latin typeface="Arial MT"/>
                          <a:cs typeface="Arial MT"/>
                        </a:rPr>
                        <a:t>variety</a:t>
                      </a:r>
                      <a:r>
                        <a:rPr sz="900" spc="-30" dirty="0">
                          <a:latin typeface="Arial MT"/>
                          <a:cs typeface="Arial MT"/>
                        </a:rPr>
                        <a:t> </a:t>
                      </a:r>
                      <a:r>
                        <a:rPr sz="900" spc="-25" dirty="0">
                          <a:latin typeface="Arial MT"/>
                          <a:cs typeface="Arial MT"/>
                        </a:rPr>
                        <a:t>of </a:t>
                      </a:r>
                      <a:r>
                        <a:rPr sz="900" dirty="0">
                          <a:latin typeface="Arial MT"/>
                          <a:cs typeface="Arial MT"/>
                        </a:rPr>
                        <a:t>factors,</a:t>
                      </a:r>
                      <a:r>
                        <a:rPr sz="900" spc="35" dirty="0">
                          <a:latin typeface="Arial MT"/>
                          <a:cs typeface="Arial MT"/>
                        </a:rPr>
                        <a:t> </a:t>
                      </a:r>
                      <a:r>
                        <a:rPr sz="900" spc="-10" dirty="0">
                          <a:latin typeface="Arial MT"/>
                          <a:cs typeface="Arial MT"/>
                        </a:rPr>
                        <a:t>including</a:t>
                      </a:r>
                      <a:r>
                        <a:rPr sz="900" spc="5" dirty="0">
                          <a:latin typeface="Arial MT"/>
                          <a:cs typeface="Arial MT"/>
                        </a:rPr>
                        <a:t> </a:t>
                      </a:r>
                      <a:r>
                        <a:rPr sz="900" dirty="0">
                          <a:latin typeface="Arial MT"/>
                          <a:cs typeface="Arial MT"/>
                        </a:rPr>
                        <a:t>but</a:t>
                      </a:r>
                      <a:r>
                        <a:rPr sz="900" spc="-40" dirty="0">
                          <a:latin typeface="Arial MT"/>
                          <a:cs typeface="Arial MT"/>
                        </a:rPr>
                        <a:t> </a:t>
                      </a:r>
                      <a:r>
                        <a:rPr sz="900" dirty="0">
                          <a:latin typeface="Arial MT"/>
                          <a:cs typeface="Arial MT"/>
                        </a:rPr>
                        <a:t>not</a:t>
                      </a:r>
                      <a:r>
                        <a:rPr sz="900" spc="-45" dirty="0">
                          <a:latin typeface="Arial MT"/>
                          <a:cs typeface="Arial MT"/>
                        </a:rPr>
                        <a:t> </a:t>
                      </a:r>
                      <a:r>
                        <a:rPr sz="900" dirty="0">
                          <a:latin typeface="Arial MT"/>
                          <a:cs typeface="Arial MT"/>
                        </a:rPr>
                        <a:t>limited</a:t>
                      </a:r>
                      <a:r>
                        <a:rPr sz="900" spc="10" dirty="0">
                          <a:latin typeface="Arial MT"/>
                          <a:cs typeface="Arial MT"/>
                        </a:rPr>
                        <a:t> </a:t>
                      </a:r>
                      <a:r>
                        <a:rPr sz="900" dirty="0">
                          <a:latin typeface="Arial MT"/>
                          <a:cs typeface="Arial MT"/>
                        </a:rPr>
                        <a:t>to</a:t>
                      </a:r>
                      <a:r>
                        <a:rPr sz="900" spc="10" dirty="0">
                          <a:latin typeface="Arial MT"/>
                          <a:cs typeface="Arial MT"/>
                        </a:rPr>
                        <a:t> </a:t>
                      </a:r>
                      <a:r>
                        <a:rPr sz="900" spc="-25" dirty="0">
                          <a:latin typeface="Arial MT"/>
                          <a:cs typeface="Arial MT"/>
                        </a:rPr>
                        <a:t>tax </a:t>
                      </a:r>
                      <a:r>
                        <a:rPr sz="900" dirty="0">
                          <a:latin typeface="Arial MT"/>
                          <a:cs typeface="Arial MT"/>
                        </a:rPr>
                        <a:t>policies, </a:t>
                      </a:r>
                      <a:r>
                        <a:rPr sz="900" spc="-10" dirty="0">
                          <a:latin typeface="Arial MT"/>
                          <a:cs typeface="Arial MT"/>
                        </a:rPr>
                        <a:t>labour</a:t>
                      </a:r>
                      <a:r>
                        <a:rPr sz="900" spc="-45" dirty="0">
                          <a:latin typeface="Arial MT"/>
                          <a:cs typeface="Arial MT"/>
                        </a:rPr>
                        <a:t> </a:t>
                      </a:r>
                      <a:r>
                        <a:rPr sz="900" dirty="0">
                          <a:latin typeface="Arial MT"/>
                          <a:cs typeface="Arial MT"/>
                        </a:rPr>
                        <a:t>laws,</a:t>
                      </a:r>
                      <a:r>
                        <a:rPr sz="900" spc="5" dirty="0">
                          <a:latin typeface="Arial MT"/>
                          <a:cs typeface="Arial MT"/>
                        </a:rPr>
                        <a:t> </a:t>
                      </a:r>
                      <a:r>
                        <a:rPr sz="900" spc="-10" dirty="0">
                          <a:latin typeface="Arial MT"/>
                          <a:cs typeface="Arial MT"/>
                        </a:rPr>
                        <a:t>environmental regulations,</a:t>
                      </a:r>
                      <a:r>
                        <a:rPr sz="900" spc="-5" dirty="0">
                          <a:latin typeface="Arial MT"/>
                          <a:cs typeface="Arial MT"/>
                        </a:rPr>
                        <a:t> </a:t>
                      </a:r>
                      <a:r>
                        <a:rPr sz="900" dirty="0">
                          <a:latin typeface="Arial MT"/>
                          <a:cs typeface="Arial MT"/>
                        </a:rPr>
                        <a:t>trade</a:t>
                      </a:r>
                      <a:r>
                        <a:rPr sz="900" spc="60" dirty="0">
                          <a:latin typeface="Arial MT"/>
                          <a:cs typeface="Arial MT"/>
                        </a:rPr>
                        <a:t> </a:t>
                      </a:r>
                      <a:r>
                        <a:rPr sz="900" spc="-10" dirty="0">
                          <a:latin typeface="Arial MT"/>
                          <a:cs typeface="Arial MT"/>
                        </a:rPr>
                        <a:t>restrictions</a:t>
                      </a:r>
                      <a:r>
                        <a:rPr sz="900" spc="30" dirty="0">
                          <a:latin typeface="Arial MT"/>
                          <a:cs typeface="Arial MT"/>
                        </a:rPr>
                        <a:t> </a:t>
                      </a:r>
                      <a:r>
                        <a:rPr sz="900" spc="-25" dirty="0">
                          <a:latin typeface="Arial MT"/>
                          <a:cs typeface="Arial MT"/>
                        </a:rPr>
                        <a:t>and </a:t>
                      </a:r>
                      <a:r>
                        <a:rPr sz="900" dirty="0">
                          <a:latin typeface="Arial MT"/>
                          <a:cs typeface="Arial MT"/>
                        </a:rPr>
                        <a:t>tariffs,</a:t>
                      </a:r>
                      <a:r>
                        <a:rPr sz="900" spc="-10" dirty="0">
                          <a:latin typeface="Arial MT"/>
                          <a:cs typeface="Arial MT"/>
                        </a:rPr>
                        <a:t> </a:t>
                      </a:r>
                      <a:r>
                        <a:rPr sz="900" dirty="0">
                          <a:latin typeface="Arial MT"/>
                          <a:cs typeface="Arial MT"/>
                        </a:rPr>
                        <a:t>and</a:t>
                      </a:r>
                      <a:r>
                        <a:rPr sz="900" spc="-30" dirty="0">
                          <a:latin typeface="Arial MT"/>
                          <a:cs typeface="Arial MT"/>
                        </a:rPr>
                        <a:t> </a:t>
                      </a:r>
                      <a:r>
                        <a:rPr sz="900" dirty="0">
                          <a:latin typeface="Arial MT"/>
                          <a:cs typeface="Arial MT"/>
                        </a:rPr>
                        <a:t>political</a:t>
                      </a:r>
                      <a:r>
                        <a:rPr sz="900" spc="-30" dirty="0">
                          <a:latin typeface="Arial MT"/>
                          <a:cs typeface="Arial MT"/>
                        </a:rPr>
                        <a:t> </a:t>
                      </a:r>
                      <a:r>
                        <a:rPr sz="900" spc="-10" dirty="0">
                          <a:latin typeface="Arial MT"/>
                          <a:cs typeface="Arial MT"/>
                        </a:rPr>
                        <a:t>stability.</a:t>
                      </a:r>
                      <a:endParaRPr sz="900">
                        <a:latin typeface="Arial MT"/>
                        <a:cs typeface="Arial MT"/>
                      </a:endParaRPr>
                    </a:p>
                    <a:p>
                      <a:pPr marL="91440">
                        <a:lnSpc>
                          <a:spcPct val="100000"/>
                        </a:lnSpc>
                        <a:spcBef>
                          <a:spcPts val="1025"/>
                        </a:spcBef>
                      </a:pPr>
                      <a:r>
                        <a:rPr sz="900" dirty="0">
                          <a:latin typeface="Arial MT"/>
                          <a:cs typeface="Arial MT"/>
                        </a:rPr>
                        <a:t>Trade </a:t>
                      </a:r>
                      <a:r>
                        <a:rPr sz="900" spc="-10" dirty="0">
                          <a:latin typeface="Arial MT"/>
                          <a:cs typeface="Arial MT"/>
                        </a:rPr>
                        <a:t>Agreements:</a:t>
                      </a:r>
                      <a:endParaRPr sz="900">
                        <a:latin typeface="Arial MT"/>
                        <a:cs typeface="Arial MT"/>
                      </a:endParaRPr>
                    </a:p>
                    <a:p>
                      <a:pPr marL="91440" marR="92075">
                        <a:lnSpc>
                          <a:spcPct val="99700"/>
                        </a:lnSpc>
                        <a:spcBef>
                          <a:spcPts val="50"/>
                        </a:spcBef>
                      </a:pPr>
                      <a:r>
                        <a:rPr sz="900" dirty="0">
                          <a:latin typeface="Arial MT"/>
                          <a:cs typeface="Arial MT"/>
                        </a:rPr>
                        <a:t>As</a:t>
                      </a:r>
                      <a:r>
                        <a:rPr sz="900" spc="-30" dirty="0">
                          <a:latin typeface="Arial MT"/>
                          <a:cs typeface="Arial MT"/>
                        </a:rPr>
                        <a:t> </a:t>
                      </a:r>
                      <a:r>
                        <a:rPr sz="900" dirty="0">
                          <a:latin typeface="Arial MT"/>
                          <a:cs typeface="Arial MT"/>
                        </a:rPr>
                        <a:t>a</a:t>
                      </a:r>
                      <a:r>
                        <a:rPr sz="900" spc="-10" dirty="0">
                          <a:latin typeface="Arial MT"/>
                          <a:cs typeface="Arial MT"/>
                        </a:rPr>
                        <a:t> </a:t>
                      </a:r>
                      <a:r>
                        <a:rPr sz="900" dirty="0">
                          <a:latin typeface="Arial MT"/>
                          <a:cs typeface="Arial MT"/>
                        </a:rPr>
                        <a:t>South</a:t>
                      </a:r>
                      <a:r>
                        <a:rPr sz="900" spc="-10" dirty="0">
                          <a:latin typeface="Arial MT"/>
                          <a:cs typeface="Arial MT"/>
                        </a:rPr>
                        <a:t> </a:t>
                      </a:r>
                      <a:r>
                        <a:rPr sz="900" dirty="0">
                          <a:latin typeface="Arial MT"/>
                          <a:cs typeface="Arial MT"/>
                        </a:rPr>
                        <a:t>Korean</a:t>
                      </a:r>
                      <a:r>
                        <a:rPr sz="900" spc="-5" dirty="0">
                          <a:latin typeface="Arial MT"/>
                          <a:cs typeface="Arial MT"/>
                        </a:rPr>
                        <a:t> </a:t>
                      </a:r>
                      <a:r>
                        <a:rPr sz="900" spc="-10" dirty="0">
                          <a:latin typeface="Arial MT"/>
                          <a:cs typeface="Arial MT"/>
                        </a:rPr>
                        <a:t>business, </a:t>
                      </a:r>
                      <a:r>
                        <a:rPr sz="900" dirty="0">
                          <a:latin typeface="Arial MT"/>
                          <a:cs typeface="Arial MT"/>
                        </a:rPr>
                        <a:t>Samsung</a:t>
                      </a:r>
                      <a:r>
                        <a:rPr sz="900" spc="-25" dirty="0">
                          <a:latin typeface="Arial MT"/>
                          <a:cs typeface="Arial MT"/>
                        </a:rPr>
                        <a:t> </a:t>
                      </a:r>
                      <a:r>
                        <a:rPr sz="900" dirty="0">
                          <a:latin typeface="Arial MT"/>
                          <a:cs typeface="Arial MT"/>
                        </a:rPr>
                        <a:t>gains</a:t>
                      </a:r>
                      <a:r>
                        <a:rPr sz="900" spc="-40" dirty="0">
                          <a:latin typeface="Arial MT"/>
                          <a:cs typeface="Arial MT"/>
                        </a:rPr>
                        <a:t> </a:t>
                      </a:r>
                      <a:r>
                        <a:rPr sz="900" dirty="0">
                          <a:latin typeface="Arial MT"/>
                          <a:cs typeface="Arial MT"/>
                        </a:rPr>
                        <a:t>a</a:t>
                      </a:r>
                      <a:r>
                        <a:rPr sz="900" spc="-20" dirty="0">
                          <a:latin typeface="Arial MT"/>
                          <a:cs typeface="Arial MT"/>
                        </a:rPr>
                        <a:t> </a:t>
                      </a:r>
                      <a:r>
                        <a:rPr sz="900" dirty="0">
                          <a:latin typeface="Arial MT"/>
                          <a:cs typeface="Arial MT"/>
                        </a:rPr>
                        <a:t>lot from</a:t>
                      </a:r>
                      <a:r>
                        <a:rPr sz="900" spc="-35" dirty="0">
                          <a:latin typeface="Arial MT"/>
                          <a:cs typeface="Arial MT"/>
                        </a:rPr>
                        <a:t> </a:t>
                      </a:r>
                      <a:r>
                        <a:rPr sz="900" spc="-20" dirty="0">
                          <a:latin typeface="Arial MT"/>
                          <a:cs typeface="Arial MT"/>
                        </a:rPr>
                        <a:t>South </a:t>
                      </a:r>
                      <a:r>
                        <a:rPr sz="900" dirty="0">
                          <a:latin typeface="Arial MT"/>
                          <a:cs typeface="Arial MT"/>
                        </a:rPr>
                        <a:t>Korea's</a:t>
                      </a:r>
                      <a:r>
                        <a:rPr sz="900" spc="20" dirty="0">
                          <a:latin typeface="Arial MT"/>
                          <a:cs typeface="Arial MT"/>
                        </a:rPr>
                        <a:t> </a:t>
                      </a:r>
                      <a:r>
                        <a:rPr sz="900" dirty="0">
                          <a:latin typeface="Arial MT"/>
                          <a:cs typeface="Arial MT"/>
                        </a:rPr>
                        <a:t>free</a:t>
                      </a:r>
                      <a:r>
                        <a:rPr sz="900" spc="-25" dirty="0">
                          <a:latin typeface="Arial MT"/>
                          <a:cs typeface="Arial MT"/>
                        </a:rPr>
                        <a:t> </a:t>
                      </a:r>
                      <a:r>
                        <a:rPr sz="900" spc="-10" dirty="0">
                          <a:latin typeface="Arial MT"/>
                          <a:cs typeface="Arial MT"/>
                        </a:rPr>
                        <a:t>trade</a:t>
                      </a:r>
                      <a:r>
                        <a:rPr sz="900" spc="-30" dirty="0">
                          <a:latin typeface="Arial MT"/>
                          <a:cs typeface="Arial MT"/>
                        </a:rPr>
                        <a:t> </a:t>
                      </a:r>
                      <a:r>
                        <a:rPr sz="900" dirty="0">
                          <a:latin typeface="Arial MT"/>
                          <a:cs typeface="Arial MT"/>
                        </a:rPr>
                        <a:t>agreements</a:t>
                      </a:r>
                      <a:r>
                        <a:rPr sz="900" spc="-45" dirty="0">
                          <a:latin typeface="Arial MT"/>
                          <a:cs typeface="Arial MT"/>
                        </a:rPr>
                        <a:t> </a:t>
                      </a:r>
                      <a:r>
                        <a:rPr sz="900" spc="-20" dirty="0">
                          <a:latin typeface="Arial MT"/>
                          <a:cs typeface="Arial MT"/>
                        </a:rPr>
                        <a:t>with </a:t>
                      </a:r>
                      <a:r>
                        <a:rPr sz="900" dirty="0">
                          <a:latin typeface="Arial MT"/>
                          <a:cs typeface="Arial MT"/>
                        </a:rPr>
                        <a:t>other nations.</a:t>
                      </a:r>
                      <a:r>
                        <a:rPr sz="900" spc="-20" dirty="0">
                          <a:latin typeface="Arial MT"/>
                          <a:cs typeface="Arial MT"/>
                        </a:rPr>
                        <a:t> </a:t>
                      </a:r>
                      <a:r>
                        <a:rPr sz="900" dirty="0">
                          <a:latin typeface="Arial MT"/>
                          <a:cs typeface="Arial MT"/>
                        </a:rPr>
                        <a:t>These</a:t>
                      </a:r>
                      <a:r>
                        <a:rPr sz="900" spc="-45" dirty="0">
                          <a:latin typeface="Arial MT"/>
                          <a:cs typeface="Arial MT"/>
                        </a:rPr>
                        <a:t> </a:t>
                      </a:r>
                      <a:r>
                        <a:rPr sz="900" spc="-10" dirty="0">
                          <a:latin typeface="Arial MT"/>
                          <a:cs typeface="Arial MT"/>
                        </a:rPr>
                        <a:t>agreements</a:t>
                      </a:r>
                      <a:r>
                        <a:rPr sz="900" spc="500" dirty="0">
                          <a:latin typeface="Arial MT"/>
                          <a:cs typeface="Arial MT"/>
                        </a:rPr>
                        <a:t> </a:t>
                      </a:r>
                      <a:r>
                        <a:rPr sz="900" dirty="0">
                          <a:latin typeface="Arial MT"/>
                          <a:cs typeface="Arial MT"/>
                        </a:rPr>
                        <a:t>have</a:t>
                      </a:r>
                      <a:r>
                        <a:rPr sz="900" spc="-25" dirty="0">
                          <a:latin typeface="Arial MT"/>
                          <a:cs typeface="Arial MT"/>
                        </a:rPr>
                        <a:t> </a:t>
                      </a:r>
                      <a:r>
                        <a:rPr sz="900" dirty="0">
                          <a:latin typeface="Arial MT"/>
                          <a:cs typeface="Arial MT"/>
                        </a:rPr>
                        <a:t>the</a:t>
                      </a:r>
                      <a:r>
                        <a:rPr sz="900" spc="-20" dirty="0">
                          <a:latin typeface="Arial MT"/>
                          <a:cs typeface="Arial MT"/>
                        </a:rPr>
                        <a:t> </a:t>
                      </a:r>
                      <a:r>
                        <a:rPr sz="900" dirty="0">
                          <a:latin typeface="Arial MT"/>
                          <a:cs typeface="Arial MT"/>
                        </a:rPr>
                        <a:t>potential</a:t>
                      </a:r>
                      <a:r>
                        <a:rPr sz="900" spc="-25" dirty="0">
                          <a:latin typeface="Arial MT"/>
                          <a:cs typeface="Arial MT"/>
                        </a:rPr>
                        <a:t> </a:t>
                      </a:r>
                      <a:r>
                        <a:rPr sz="900" dirty="0">
                          <a:latin typeface="Arial MT"/>
                          <a:cs typeface="Arial MT"/>
                        </a:rPr>
                        <a:t>to</a:t>
                      </a:r>
                      <a:r>
                        <a:rPr sz="900" spc="-20" dirty="0">
                          <a:latin typeface="Arial MT"/>
                          <a:cs typeface="Arial MT"/>
                        </a:rPr>
                        <a:t> </a:t>
                      </a:r>
                      <a:r>
                        <a:rPr sz="900" dirty="0">
                          <a:latin typeface="Arial MT"/>
                          <a:cs typeface="Arial MT"/>
                        </a:rPr>
                        <a:t>reduce</a:t>
                      </a:r>
                      <a:r>
                        <a:rPr sz="900" spc="-20" dirty="0">
                          <a:latin typeface="Arial MT"/>
                          <a:cs typeface="Arial MT"/>
                        </a:rPr>
                        <a:t> </a:t>
                      </a:r>
                      <a:r>
                        <a:rPr sz="900" dirty="0">
                          <a:latin typeface="Arial MT"/>
                          <a:cs typeface="Arial MT"/>
                        </a:rPr>
                        <a:t>tariffs</a:t>
                      </a:r>
                      <a:r>
                        <a:rPr sz="900" spc="-45" dirty="0">
                          <a:latin typeface="Arial MT"/>
                          <a:cs typeface="Arial MT"/>
                        </a:rPr>
                        <a:t> </a:t>
                      </a:r>
                      <a:r>
                        <a:rPr sz="900" spc="-25" dirty="0">
                          <a:latin typeface="Arial MT"/>
                          <a:cs typeface="Arial MT"/>
                        </a:rPr>
                        <a:t>and </a:t>
                      </a:r>
                      <a:r>
                        <a:rPr sz="900" dirty="0">
                          <a:latin typeface="Arial MT"/>
                          <a:cs typeface="Arial MT"/>
                        </a:rPr>
                        <a:t>increase</a:t>
                      </a:r>
                      <a:r>
                        <a:rPr sz="900" spc="-5" dirty="0">
                          <a:latin typeface="Arial MT"/>
                          <a:cs typeface="Arial MT"/>
                        </a:rPr>
                        <a:t> </a:t>
                      </a:r>
                      <a:r>
                        <a:rPr sz="900" dirty="0">
                          <a:latin typeface="Arial MT"/>
                          <a:cs typeface="Arial MT"/>
                        </a:rPr>
                        <a:t>the global </a:t>
                      </a:r>
                      <a:r>
                        <a:rPr sz="900" spc="-10" dirty="0">
                          <a:latin typeface="Arial MT"/>
                          <a:cs typeface="Arial MT"/>
                        </a:rPr>
                        <a:t>competitiveness</a:t>
                      </a:r>
                      <a:r>
                        <a:rPr sz="900" spc="-20" dirty="0">
                          <a:latin typeface="Arial MT"/>
                          <a:cs typeface="Arial MT"/>
                        </a:rPr>
                        <a:t> </a:t>
                      </a:r>
                      <a:r>
                        <a:rPr sz="900" spc="-25" dirty="0">
                          <a:latin typeface="Arial MT"/>
                          <a:cs typeface="Arial MT"/>
                        </a:rPr>
                        <a:t>of </a:t>
                      </a:r>
                      <a:r>
                        <a:rPr sz="900" spc="-10" dirty="0">
                          <a:latin typeface="Arial MT"/>
                          <a:cs typeface="Arial MT"/>
                        </a:rPr>
                        <a:t>Samsung's</a:t>
                      </a:r>
                      <a:r>
                        <a:rPr sz="900" spc="20" dirty="0">
                          <a:latin typeface="Arial MT"/>
                          <a:cs typeface="Arial MT"/>
                        </a:rPr>
                        <a:t> </a:t>
                      </a:r>
                      <a:r>
                        <a:rPr sz="900" spc="-10" dirty="0">
                          <a:latin typeface="Arial MT"/>
                          <a:cs typeface="Arial MT"/>
                        </a:rPr>
                        <a:t>products.</a:t>
                      </a:r>
                      <a:endParaRPr sz="900">
                        <a:latin typeface="Arial MT"/>
                        <a:cs typeface="Arial MT"/>
                      </a:endParaRPr>
                    </a:p>
                    <a:p>
                      <a:pPr>
                        <a:lnSpc>
                          <a:spcPct val="100000"/>
                        </a:lnSpc>
                        <a:spcBef>
                          <a:spcPts val="60"/>
                        </a:spcBef>
                      </a:pPr>
                      <a:endParaRPr sz="900">
                        <a:latin typeface="Times New Roman"/>
                        <a:cs typeface="Times New Roman"/>
                      </a:endParaRPr>
                    </a:p>
                    <a:p>
                      <a:pPr marL="91440" marR="143510">
                        <a:lnSpc>
                          <a:spcPct val="100400"/>
                        </a:lnSpc>
                      </a:pPr>
                      <a:r>
                        <a:rPr sz="900" dirty="0">
                          <a:latin typeface="Arial MT"/>
                          <a:cs typeface="Arial MT"/>
                        </a:rPr>
                        <a:t>Intellectual</a:t>
                      </a:r>
                      <a:r>
                        <a:rPr sz="900" spc="-10" dirty="0">
                          <a:latin typeface="Arial MT"/>
                          <a:cs typeface="Arial MT"/>
                        </a:rPr>
                        <a:t> Property</a:t>
                      </a:r>
                      <a:r>
                        <a:rPr sz="900" spc="-25" dirty="0">
                          <a:latin typeface="Arial MT"/>
                          <a:cs typeface="Arial MT"/>
                        </a:rPr>
                        <a:t> </a:t>
                      </a:r>
                      <a:r>
                        <a:rPr sz="900" dirty="0">
                          <a:latin typeface="Arial MT"/>
                          <a:cs typeface="Arial MT"/>
                        </a:rPr>
                        <a:t>Laws:</a:t>
                      </a:r>
                      <a:r>
                        <a:rPr sz="900" spc="20" dirty="0">
                          <a:latin typeface="Arial MT"/>
                          <a:cs typeface="Arial MT"/>
                        </a:rPr>
                        <a:t> </a:t>
                      </a:r>
                      <a:r>
                        <a:rPr sz="900" spc="-20" dirty="0">
                          <a:latin typeface="Arial MT"/>
                          <a:cs typeface="Arial MT"/>
                        </a:rPr>
                        <a:t>Since </a:t>
                      </a:r>
                      <a:r>
                        <a:rPr sz="900" spc="-10" dirty="0">
                          <a:latin typeface="Arial MT"/>
                          <a:cs typeface="Arial MT"/>
                        </a:rPr>
                        <a:t>Samsung's</a:t>
                      </a:r>
                      <a:r>
                        <a:rPr sz="900" dirty="0">
                          <a:latin typeface="Arial MT"/>
                          <a:cs typeface="Arial MT"/>
                        </a:rPr>
                        <a:t> success is </a:t>
                      </a:r>
                      <a:r>
                        <a:rPr sz="900" spc="-10" dirty="0">
                          <a:latin typeface="Arial MT"/>
                          <a:cs typeface="Arial MT"/>
                        </a:rPr>
                        <a:t>largely </a:t>
                      </a:r>
                      <a:r>
                        <a:rPr sz="900" dirty="0">
                          <a:latin typeface="Arial MT"/>
                          <a:cs typeface="Arial MT"/>
                        </a:rPr>
                        <a:t>dependent</a:t>
                      </a:r>
                      <a:r>
                        <a:rPr sz="900" spc="-5" dirty="0">
                          <a:latin typeface="Arial MT"/>
                          <a:cs typeface="Arial MT"/>
                        </a:rPr>
                        <a:t> </a:t>
                      </a:r>
                      <a:r>
                        <a:rPr sz="900" dirty="0">
                          <a:latin typeface="Arial MT"/>
                          <a:cs typeface="Arial MT"/>
                        </a:rPr>
                        <a:t>on</a:t>
                      </a:r>
                      <a:r>
                        <a:rPr sz="900" spc="-25" dirty="0">
                          <a:latin typeface="Arial MT"/>
                          <a:cs typeface="Arial MT"/>
                        </a:rPr>
                        <a:t> </a:t>
                      </a:r>
                      <a:r>
                        <a:rPr sz="900" spc="-10" dirty="0">
                          <a:latin typeface="Arial MT"/>
                          <a:cs typeface="Arial MT"/>
                        </a:rPr>
                        <a:t>technological innovation,</a:t>
                      </a:r>
                      <a:r>
                        <a:rPr sz="900" spc="-55" dirty="0">
                          <a:latin typeface="Arial MT"/>
                          <a:cs typeface="Arial MT"/>
                        </a:rPr>
                        <a:t> </a:t>
                      </a:r>
                      <a:r>
                        <a:rPr sz="900" dirty="0">
                          <a:latin typeface="Arial MT"/>
                          <a:cs typeface="Arial MT"/>
                        </a:rPr>
                        <a:t>intellectual</a:t>
                      </a:r>
                      <a:r>
                        <a:rPr sz="900" spc="-5" dirty="0">
                          <a:latin typeface="Arial MT"/>
                          <a:cs typeface="Arial MT"/>
                        </a:rPr>
                        <a:t> </a:t>
                      </a:r>
                      <a:r>
                        <a:rPr sz="900" dirty="0">
                          <a:latin typeface="Arial MT"/>
                          <a:cs typeface="Arial MT"/>
                        </a:rPr>
                        <a:t>property</a:t>
                      </a:r>
                      <a:r>
                        <a:rPr sz="900" spc="50" dirty="0">
                          <a:latin typeface="Arial MT"/>
                          <a:cs typeface="Arial MT"/>
                        </a:rPr>
                        <a:t> </a:t>
                      </a:r>
                      <a:r>
                        <a:rPr sz="900" spc="-10" dirty="0">
                          <a:latin typeface="Arial MT"/>
                          <a:cs typeface="Arial MT"/>
                        </a:rPr>
                        <a:t>rights </a:t>
                      </a:r>
                      <a:r>
                        <a:rPr sz="900" dirty="0">
                          <a:latin typeface="Arial MT"/>
                          <a:cs typeface="Arial MT"/>
                        </a:rPr>
                        <a:t>are</a:t>
                      </a:r>
                      <a:r>
                        <a:rPr sz="900" spc="-20" dirty="0">
                          <a:latin typeface="Arial MT"/>
                          <a:cs typeface="Arial MT"/>
                        </a:rPr>
                        <a:t> </a:t>
                      </a:r>
                      <a:r>
                        <a:rPr sz="900" dirty="0">
                          <a:latin typeface="Arial MT"/>
                          <a:cs typeface="Arial MT"/>
                        </a:rPr>
                        <a:t>essential.</a:t>
                      </a:r>
                      <a:r>
                        <a:rPr sz="900" spc="210" dirty="0">
                          <a:latin typeface="Arial MT"/>
                          <a:cs typeface="Arial MT"/>
                        </a:rPr>
                        <a:t> </a:t>
                      </a:r>
                      <a:r>
                        <a:rPr sz="900" dirty="0">
                          <a:latin typeface="Arial MT"/>
                          <a:cs typeface="Arial MT"/>
                        </a:rPr>
                        <a:t>The</a:t>
                      </a:r>
                      <a:r>
                        <a:rPr sz="900" spc="-20" dirty="0">
                          <a:latin typeface="Arial MT"/>
                          <a:cs typeface="Arial MT"/>
                        </a:rPr>
                        <a:t> </a:t>
                      </a:r>
                      <a:r>
                        <a:rPr sz="900" dirty="0">
                          <a:latin typeface="Arial MT"/>
                          <a:cs typeface="Arial MT"/>
                        </a:rPr>
                        <a:t>strength</a:t>
                      </a:r>
                      <a:r>
                        <a:rPr sz="900" spc="-15" dirty="0">
                          <a:latin typeface="Arial MT"/>
                          <a:cs typeface="Arial MT"/>
                        </a:rPr>
                        <a:t> </a:t>
                      </a:r>
                      <a:r>
                        <a:rPr sz="900" spc="-25" dirty="0">
                          <a:latin typeface="Arial MT"/>
                          <a:cs typeface="Arial MT"/>
                        </a:rPr>
                        <a:t>and </a:t>
                      </a:r>
                      <a:r>
                        <a:rPr sz="900" dirty="0">
                          <a:latin typeface="Arial MT"/>
                          <a:cs typeface="Arial MT"/>
                        </a:rPr>
                        <a:t>enforcement</a:t>
                      </a:r>
                      <a:r>
                        <a:rPr sz="900" spc="-20" dirty="0">
                          <a:latin typeface="Arial MT"/>
                          <a:cs typeface="Arial MT"/>
                        </a:rPr>
                        <a:t> </a:t>
                      </a:r>
                      <a:r>
                        <a:rPr sz="900" dirty="0">
                          <a:latin typeface="Arial MT"/>
                          <a:cs typeface="Arial MT"/>
                        </a:rPr>
                        <a:t>of</a:t>
                      </a:r>
                      <a:r>
                        <a:rPr sz="900" spc="-65" dirty="0">
                          <a:latin typeface="Arial MT"/>
                          <a:cs typeface="Arial MT"/>
                        </a:rPr>
                        <a:t> </a:t>
                      </a:r>
                      <a:r>
                        <a:rPr sz="900" dirty="0">
                          <a:latin typeface="Arial MT"/>
                          <a:cs typeface="Arial MT"/>
                        </a:rPr>
                        <a:t>these</a:t>
                      </a:r>
                      <a:r>
                        <a:rPr sz="900" spc="-30" dirty="0">
                          <a:latin typeface="Arial MT"/>
                          <a:cs typeface="Arial MT"/>
                        </a:rPr>
                        <a:t> </a:t>
                      </a:r>
                      <a:r>
                        <a:rPr sz="900" dirty="0">
                          <a:latin typeface="Arial MT"/>
                          <a:cs typeface="Arial MT"/>
                        </a:rPr>
                        <a:t>rights</a:t>
                      </a:r>
                      <a:r>
                        <a:rPr sz="900" spc="15" dirty="0">
                          <a:latin typeface="Arial MT"/>
                          <a:cs typeface="Arial MT"/>
                        </a:rPr>
                        <a:t> </a:t>
                      </a:r>
                      <a:r>
                        <a:rPr sz="900" spc="-25" dirty="0">
                          <a:latin typeface="Arial MT"/>
                          <a:cs typeface="Arial MT"/>
                        </a:rPr>
                        <a:t>are </a:t>
                      </a:r>
                      <a:r>
                        <a:rPr sz="900" dirty="0">
                          <a:latin typeface="Arial MT"/>
                          <a:cs typeface="Arial MT"/>
                        </a:rPr>
                        <a:t>influenced</a:t>
                      </a:r>
                      <a:r>
                        <a:rPr sz="900" spc="-5" dirty="0">
                          <a:latin typeface="Arial MT"/>
                          <a:cs typeface="Arial MT"/>
                        </a:rPr>
                        <a:t> </a:t>
                      </a:r>
                      <a:r>
                        <a:rPr sz="900" dirty="0">
                          <a:latin typeface="Arial MT"/>
                          <a:cs typeface="Arial MT"/>
                        </a:rPr>
                        <a:t>by</a:t>
                      </a:r>
                      <a:r>
                        <a:rPr sz="900" spc="-30" dirty="0">
                          <a:latin typeface="Arial MT"/>
                          <a:cs typeface="Arial MT"/>
                        </a:rPr>
                        <a:t> </a:t>
                      </a:r>
                      <a:r>
                        <a:rPr sz="900" spc="-10" dirty="0">
                          <a:latin typeface="Arial MT"/>
                          <a:cs typeface="Arial MT"/>
                        </a:rPr>
                        <a:t>political</a:t>
                      </a:r>
                      <a:r>
                        <a:rPr sz="900" spc="-5" dirty="0">
                          <a:latin typeface="Arial MT"/>
                          <a:cs typeface="Arial MT"/>
                        </a:rPr>
                        <a:t> </a:t>
                      </a:r>
                      <a:r>
                        <a:rPr sz="900" spc="-10" dirty="0">
                          <a:latin typeface="Arial MT"/>
                          <a:cs typeface="Arial MT"/>
                        </a:rPr>
                        <a:t>considerations. </a:t>
                      </a:r>
                      <a:r>
                        <a:rPr sz="900" dirty="0">
                          <a:latin typeface="Arial MT"/>
                          <a:cs typeface="Arial MT"/>
                        </a:rPr>
                        <a:t>If</a:t>
                      </a:r>
                      <a:r>
                        <a:rPr sz="900" spc="15" dirty="0">
                          <a:latin typeface="Arial MT"/>
                          <a:cs typeface="Arial MT"/>
                        </a:rPr>
                        <a:t> </a:t>
                      </a:r>
                      <a:r>
                        <a:rPr sz="900" dirty="0">
                          <a:latin typeface="Arial MT"/>
                          <a:cs typeface="Arial MT"/>
                        </a:rPr>
                        <a:t>these</a:t>
                      </a:r>
                      <a:r>
                        <a:rPr sz="900" spc="-10" dirty="0">
                          <a:latin typeface="Arial MT"/>
                          <a:cs typeface="Arial MT"/>
                        </a:rPr>
                        <a:t> rights</a:t>
                      </a:r>
                      <a:r>
                        <a:rPr sz="900" spc="-30" dirty="0">
                          <a:latin typeface="Arial MT"/>
                          <a:cs typeface="Arial MT"/>
                        </a:rPr>
                        <a:t> </a:t>
                      </a:r>
                      <a:r>
                        <a:rPr sz="900" dirty="0">
                          <a:latin typeface="Arial MT"/>
                          <a:cs typeface="Arial MT"/>
                        </a:rPr>
                        <a:t>are</a:t>
                      </a:r>
                      <a:r>
                        <a:rPr sz="900" spc="-10" dirty="0">
                          <a:latin typeface="Arial MT"/>
                          <a:cs typeface="Arial MT"/>
                        </a:rPr>
                        <a:t> </a:t>
                      </a:r>
                      <a:r>
                        <a:rPr sz="900" dirty="0">
                          <a:latin typeface="Arial MT"/>
                          <a:cs typeface="Arial MT"/>
                        </a:rPr>
                        <a:t>not</a:t>
                      </a:r>
                      <a:r>
                        <a:rPr sz="900" spc="20" dirty="0">
                          <a:latin typeface="Arial MT"/>
                          <a:cs typeface="Arial MT"/>
                        </a:rPr>
                        <a:t> </a:t>
                      </a:r>
                      <a:r>
                        <a:rPr sz="900" spc="-10" dirty="0">
                          <a:latin typeface="Arial MT"/>
                          <a:cs typeface="Arial MT"/>
                        </a:rPr>
                        <a:t>sufficiently safeguarded,</a:t>
                      </a:r>
                      <a:r>
                        <a:rPr sz="900" spc="35" dirty="0">
                          <a:latin typeface="Arial MT"/>
                          <a:cs typeface="Arial MT"/>
                        </a:rPr>
                        <a:t> </a:t>
                      </a:r>
                      <a:r>
                        <a:rPr sz="900" spc="-10" dirty="0">
                          <a:latin typeface="Arial MT"/>
                          <a:cs typeface="Arial MT"/>
                        </a:rPr>
                        <a:t>Samsung's competitiveness</a:t>
                      </a:r>
                      <a:r>
                        <a:rPr sz="900" spc="25" dirty="0">
                          <a:latin typeface="Arial MT"/>
                          <a:cs typeface="Arial MT"/>
                        </a:rPr>
                        <a:t> </a:t>
                      </a:r>
                      <a:r>
                        <a:rPr sz="900" dirty="0">
                          <a:latin typeface="Arial MT"/>
                          <a:cs typeface="Arial MT"/>
                        </a:rPr>
                        <a:t>may</a:t>
                      </a:r>
                      <a:r>
                        <a:rPr sz="900" spc="25" dirty="0">
                          <a:latin typeface="Arial MT"/>
                          <a:cs typeface="Arial MT"/>
                        </a:rPr>
                        <a:t> </a:t>
                      </a:r>
                      <a:r>
                        <a:rPr sz="900" spc="-10" dirty="0">
                          <a:latin typeface="Arial MT"/>
                          <a:cs typeface="Arial MT"/>
                        </a:rPr>
                        <a:t>suffer.</a:t>
                      </a:r>
                      <a:endParaRPr sz="900">
                        <a:latin typeface="Arial MT"/>
                        <a:cs typeface="Arial MT"/>
                      </a:endParaRPr>
                    </a:p>
                  </a:txBody>
                  <a:tcPr marL="0" marR="0" marT="27305" marB="0">
                    <a:lnL w="3175">
                      <a:solidFill>
                        <a:srgbClr val="C0C8E3"/>
                      </a:solidFill>
                      <a:prstDash val="solid"/>
                    </a:lnL>
                    <a:lnR w="12700">
                      <a:solidFill>
                        <a:srgbClr val="000000"/>
                      </a:solidFill>
                      <a:prstDash val="solid"/>
                    </a:lnR>
                    <a:lnB w="3175">
                      <a:solidFill>
                        <a:srgbClr val="C0C8E3"/>
                      </a:solidFill>
                      <a:prstDash val="solid"/>
                    </a:lnB>
                    <a:solidFill>
                      <a:srgbClr val="FFFFFF"/>
                    </a:solidFill>
                  </a:tcPr>
                </a:tc>
                <a:tc>
                  <a:txBody>
                    <a:bodyPr/>
                    <a:lstStyle/>
                    <a:p>
                      <a:pPr marL="93345" marR="208915">
                        <a:lnSpc>
                          <a:spcPct val="100099"/>
                        </a:lnSpc>
                        <a:spcBef>
                          <a:spcPts val="215"/>
                        </a:spcBef>
                      </a:pPr>
                      <a:r>
                        <a:rPr sz="900" dirty="0">
                          <a:latin typeface="Arial MT"/>
                          <a:cs typeface="Arial MT"/>
                        </a:rPr>
                        <a:t>Global</a:t>
                      </a:r>
                      <a:r>
                        <a:rPr sz="900" spc="-25" dirty="0">
                          <a:latin typeface="Arial MT"/>
                          <a:cs typeface="Arial MT"/>
                        </a:rPr>
                        <a:t> </a:t>
                      </a:r>
                      <a:r>
                        <a:rPr sz="900" dirty="0">
                          <a:latin typeface="Arial MT"/>
                          <a:cs typeface="Arial MT"/>
                        </a:rPr>
                        <a:t>Economic</a:t>
                      </a:r>
                      <a:r>
                        <a:rPr sz="900" spc="-40" dirty="0">
                          <a:latin typeface="Arial MT"/>
                          <a:cs typeface="Arial MT"/>
                        </a:rPr>
                        <a:t> </a:t>
                      </a:r>
                      <a:r>
                        <a:rPr sz="900" spc="-10" dirty="0">
                          <a:latin typeface="Arial MT"/>
                          <a:cs typeface="Arial MT"/>
                        </a:rPr>
                        <a:t>Situation: </a:t>
                      </a:r>
                      <a:r>
                        <a:rPr sz="900" dirty="0">
                          <a:latin typeface="Arial MT"/>
                          <a:cs typeface="Arial MT"/>
                        </a:rPr>
                        <a:t>Because</a:t>
                      </a:r>
                      <a:r>
                        <a:rPr sz="900" spc="-20" dirty="0">
                          <a:latin typeface="Arial MT"/>
                          <a:cs typeface="Arial MT"/>
                        </a:rPr>
                        <a:t> </a:t>
                      </a:r>
                      <a:r>
                        <a:rPr sz="900" dirty="0">
                          <a:latin typeface="Arial MT"/>
                          <a:cs typeface="Arial MT"/>
                        </a:rPr>
                        <a:t>Samsung</a:t>
                      </a:r>
                      <a:r>
                        <a:rPr sz="900" spc="-20" dirty="0">
                          <a:latin typeface="Arial MT"/>
                          <a:cs typeface="Arial MT"/>
                        </a:rPr>
                        <a:t> </a:t>
                      </a:r>
                      <a:r>
                        <a:rPr sz="900" dirty="0">
                          <a:latin typeface="Arial MT"/>
                          <a:cs typeface="Arial MT"/>
                        </a:rPr>
                        <a:t>is</a:t>
                      </a:r>
                      <a:r>
                        <a:rPr sz="900" spc="-40" dirty="0">
                          <a:latin typeface="Arial MT"/>
                          <a:cs typeface="Arial MT"/>
                        </a:rPr>
                        <a:t> </a:t>
                      </a:r>
                      <a:r>
                        <a:rPr sz="900" spc="-25" dirty="0">
                          <a:latin typeface="Arial MT"/>
                          <a:cs typeface="Arial MT"/>
                        </a:rPr>
                        <a:t>an </a:t>
                      </a:r>
                      <a:r>
                        <a:rPr sz="900" dirty="0">
                          <a:latin typeface="Arial MT"/>
                          <a:cs typeface="Arial MT"/>
                        </a:rPr>
                        <a:t>international</a:t>
                      </a:r>
                      <a:r>
                        <a:rPr sz="900" spc="-60" dirty="0">
                          <a:latin typeface="Arial MT"/>
                          <a:cs typeface="Arial MT"/>
                        </a:rPr>
                        <a:t> </a:t>
                      </a:r>
                      <a:r>
                        <a:rPr sz="900" dirty="0">
                          <a:latin typeface="Arial MT"/>
                          <a:cs typeface="Arial MT"/>
                        </a:rPr>
                        <a:t>company,</a:t>
                      </a:r>
                      <a:r>
                        <a:rPr sz="900" spc="-15" dirty="0">
                          <a:latin typeface="Arial MT"/>
                          <a:cs typeface="Arial MT"/>
                        </a:rPr>
                        <a:t> </a:t>
                      </a:r>
                      <a:r>
                        <a:rPr sz="900" dirty="0">
                          <a:latin typeface="Arial MT"/>
                          <a:cs typeface="Arial MT"/>
                        </a:rPr>
                        <a:t>it</a:t>
                      </a:r>
                      <a:r>
                        <a:rPr sz="900" spc="-60" dirty="0">
                          <a:latin typeface="Arial MT"/>
                          <a:cs typeface="Arial MT"/>
                        </a:rPr>
                        <a:t> </a:t>
                      </a:r>
                      <a:r>
                        <a:rPr sz="900" spc="-25" dirty="0">
                          <a:latin typeface="Arial MT"/>
                          <a:cs typeface="Arial MT"/>
                        </a:rPr>
                        <a:t>is </a:t>
                      </a:r>
                      <a:r>
                        <a:rPr sz="900" dirty="0">
                          <a:latin typeface="Arial MT"/>
                          <a:cs typeface="Arial MT"/>
                        </a:rPr>
                        <a:t>impacted</a:t>
                      </a:r>
                      <a:r>
                        <a:rPr sz="900" spc="-10" dirty="0">
                          <a:latin typeface="Arial MT"/>
                          <a:cs typeface="Arial MT"/>
                        </a:rPr>
                        <a:t> </a:t>
                      </a:r>
                      <a:r>
                        <a:rPr sz="900" dirty="0">
                          <a:latin typeface="Arial MT"/>
                          <a:cs typeface="Arial MT"/>
                        </a:rPr>
                        <a:t>by</a:t>
                      </a:r>
                      <a:r>
                        <a:rPr sz="900" spc="-30" dirty="0">
                          <a:latin typeface="Arial MT"/>
                          <a:cs typeface="Arial MT"/>
                        </a:rPr>
                        <a:t> </a:t>
                      </a:r>
                      <a:r>
                        <a:rPr sz="900" dirty="0">
                          <a:latin typeface="Arial MT"/>
                          <a:cs typeface="Arial MT"/>
                        </a:rPr>
                        <a:t>the</a:t>
                      </a:r>
                      <a:r>
                        <a:rPr sz="900" spc="-10" dirty="0">
                          <a:latin typeface="Arial MT"/>
                          <a:cs typeface="Arial MT"/>
                        </a:rPr>
                        <a:t> </a:t>
                      </a:r>
                      <a:r>
                        <a:rPr sz="900" dirty="0">
                          <a:latin typeface="Arial MT"/>
                          <a:cs typeface="Arial MT"/>
                        </a:rPr>
                        <a:t>state</a:t>
                      </a:r>
                      <a:r>
                        <a:rPr sz="900" spc="-10" dirty="0">
                          <a:latin typeface="Arial MT"/>
                          <a:cs typeface="Arial MT"/>
                        </a:rPr>
                        <a:t> </a:t>
                      </a:r>
                      <a:r>
                        <a:rPr sz="900" dirty="0">
                          <a:latin typeface="Arial MT"/>
                          <a:cs typeface="Arial MT"/>
                        </a:rPr>
                        <a:t>of</a:t>
                      </a:r>
                      <a:r>
                        <a:rPr sz="900" spc="15" dirty="0">
                          <a:latin typeface="Arial MT"/>
                          <a:cs typeface="Arial MT"/>
                        </a:rPr>
                        <a:t> </a:t>
                      </a:r>
                      <a:r>
                        <a:rPr sz="900" spc="-25" dirty="0">
                          <a:latin typeface="Arial MT"/>
                          <a:cs typeface="Arial MT"/>
                        </a:rPr>
                        <a:t>the </a:t>
                      </a:r>
                      <a:r>
                        <a:rPr sz="900" spc="-10" dirty="0">
                          <a:latin typeface="Arial MT"/>
                          <a:cs typeface="Arial MT"/>
                        </a:rPr>
                        <a:t>economies</a:t>
                      </a:r>
                      <a:r>
                        <a:rPr sz="900" spc="-25" dirty="0">
                          <a:latin typeface="Arial MT"/>
                          <a:cs typeface="Arial MT"/>
                        </a:rPr>
                        <a:t> </a:t>
                      </a:r>
                      <a:r>
                        <a:rPr sz="900" dirty="0">
                          <a:latin typeface="Arial MT"/>
                          <a:cs typeface="Arial MT"/>
                        </a:rPr>
                        <a:t>in the</a:t>
                      </a:r>
                      <a:r>
                        <a:rPr sz="900" spc="5" dirty="0">
                          <a:latin typeface="Arial MT"/>
                          <a:cs typeface="Arial MT"/>
                        </a:rPr>
                        <a:t> </a:t>
                      </a:r>
                      <a:r>
                        <a:rPr sz="900" dirty="0">
                          <a:latin typeface="Arial MT"/>
                          <a:cs typeface="Arial MT"/>
                        </a:rPr>
                        <a:t>nations</a:t>
                      </a:r>
                      <a:r>
                        <a:rPr sz="900" spc="-25" dirty="0">
                          <a:latin typeface="Arial MT"/>
                          <a:cs typeface="Arial MT"/>
                        </a:rPr>
                        <a:t> </a:t>
                      </a:r>
                      <a:r>
                        <a:rPr sz="900" dirty="0">
                          <a:latin typeface="Arial MT"/>
                          <a:cs typeface="Arial MT"/>
                        </a:rPr>
                        <a:t>where</a:t>
                      </a:r>
                      <a:r>
                        <a:rPr sz="900" spc="5" dirty="0">
                          <a:latin typeface="Arial MT"/>
                          <a:cs typeface="Arial MT"/>
                        </a:rPr>
                        <a:t> </a:t>
                      </a:r>
                      <a:r>
                        <a:rPr sz="900" spc="-25" dirty="0">
                          <a:latin typeface="Arial MT"/>
                          <a:cs typeface="Arial MT"/>
                        </a:rPr>
                        <a:t>it </a:t>
                      </a:r>
                      <a:r>
                        <a:rPr sz="900" dirty="0">
                          <a:latin typeface="Arial MT"/>
                          <a:cs typeface="Arial MT"/>
                        </a:rPr>
                        <a:t>operates.</a:t>
                      </a:r>
                      <a:r>
                        <a:rPr sz="900" spc="200" dirty="0">
                          <a:latin typeface="Arial MT"/>
                          <a:cs typeface="Arial MT"/>
                        </a:rPr>
                        <a:t> </a:t>
                      </a:r>
                      <a:r>
                        <a:rPr sz="900" dirty="0">
                          <a:latin typeface="Arial MT"/>
                          <a:cs typeface="Arial MT"/>
                        </a:rPr>
                        <a:t>For</a:t>
                      </a:r>
                      <a:r>
                        <a:rPr sz="900" spc="-45" dirty="0">
                          <a:latin typeface="Arial MT"/>
                          <a:cs typeface="Arial MT"/>
                        </a:rPr>
                        <a:t> </a:t>
                      </a:r>
                      <a:r>
                        <a:rPr sz="900" dirty="0">
                          <a:latin typeface="Arial MT"/>
                          <a:cs typeface="Arial MT"/>
                        </a:rPr>
                        <a:t>example, </a:t>
                      </a:r>
                      <a:r>
                        <a:rPr sz="900" spc="-25" dirty="0">
                          <a:latin typeface="Arial MT"/>
                          <a:cs typeface="Arial MT"/>
                        </a:rPr>
                        <a:t>the </a:t>
                      </a:r>
                      <a:r>
                        <a:rPr sz="900" dirty="0">
                          <a:latin typeface="Arial MT"/>
                          <a:cs typeface="Arial MT"/>
                        </a:rPr>
                        <a:t>demand</a:t>
                      </a:r>
                      <a:r>
                        <a:rPr sz="900" spc="10" dirty="0">
                          <a:latin typeface="Arial MT"/>
                          <a:cs typeface="Arial MT"/>
                        </a:rPr>
                        <a:t> </a:t>
                      </a:r>
                      <a:r>
                        <a:rPr sz="900" dirty="0">
                          <a:latin typeface="Arial MT"/>
                          <a:cs typeface="Arial MT"/>
                        </a:rPr>
                        <a:t>for</a:t>
                      </a:r>
                      <a:r>
                        <a:rPr sz="900" spc="-20" dirty="0">
                          <a:latin typeface="Arial MT"/>
                          <a:cs typeface="Arial MT"/>
                        </a:rPr>
                        <a:t> </a:t>
                      </a:r>
                      <a:r>
                        <a:rPr sz="900" spc="-10" dirty="0">
                          <a:latin typeface="Arial MT"/>
                          <a:cs typeface="Arial MT"/>
                        </a:rPr>
                        <a:t>Samsung's products </a:t>
                      </a:r>
                      <a:r>
                        <a:rPr sz="900" dirty="0">
                          <a:latin typeface="Arial MT"/>
                          <a:cs typeface="Arial MT"/>
                        </a:rPr>
                        <a:t>and</a:t>
                      </a:r>
                      <a:r>
                        <a:rPr sz="900" spc="-30" dirty="0">
                          <a:latin typeface="Arial MT"/>
                          <a:cs typeface="Arial MT"/>
                        </a:rPr>
                        <a:t> </a:t>
                      </a:r>
                      <a:r>
                        <a:rPr sz="900" dirty="0">
                          <a:latin typeface="Arial MT"/>
                          <a:cs typeface="Arial MT"/>
                        </a:rPr>
                        <a:t>customer</a:t>
                      </a:r>
                      <a:r>
                        <a:rPr sz="900" spc="-45" dirty="0">
                          <a:latin typeface="Arial MT"/>
                          <a:cs typeface="Arial MT"/>
                        </a:rPr>
                        <a:t> </a:t>
                      </a:r>
                      <a:r>
                        <a:rPr sz="900" dirty="0">
                          <a:latin typeface="Arial MT"/>
                          <a:cs typeface="Arial MT"/>
                        </a:rPr>
                        <a:t>purchasing</a:t>
                      </a:r>
                      <a:r>
                        <a:rPr sz="900" spc="-25" dirty="0">
                          <a:latin typeface="Arial MT"/>
                          <a:cs typeface="Arial MT"/>
                        </a:rPr>
                        <a:t> </a:t>
                      </a:r>
                      <a:r>
                        <a:rPr sz="900" spc="-20" dirty="0">
                          <a:latin typeface="Arial MT"/>
                          <a:cs typeface="Arial MT"/>
                        </a:rPr>
                        <a:t>power </a:t>
                      </a:r>
                      <a:r>
                        <a:rPr sz="900" dirty="0">
                          <a:latin typeface="Arial MT"/>
                          <a:cs typeface="Arial MT"/>
                        </a:rPr>
                        <a:t>may</a:t>
                      </a:r>
                      <a:r>
                        <a:rPr sz="900" spc="-35" dirty="0">
                          <a:latin typeface="Arial MT"/>
                          <a:cs typeface="Arial MT"/>
                        </a:rPr>
                        <a:t> </a:t>
                      </a:r>
                      <a:r>
                        <a:rPr sz="900" dirty="0">
                          <a:latin typeface="Arial MT"/>
                          <a:cs typeface="Arial MT"/>
                        </a:rPr>
                        <a:t>be</a:t>
                      </a:r>
                      <a:r>
                        <a:rPr sz="900" spc="-15" dirty="0">
                          <a:latin typeface="Arial MT"/>
                          <a:cs typeface="Arial MT"/>
                        </a:rPr>
                        <a:t> </a:t>
                      </a:r>
                      <a:r>
                        <a:rPr sz="900" dirty="0">
                          <a:latin typeface="Arial MT"/>
                          <a:cs typeface="Arial MT"/>
                        </a:rPr>
                        <a:t>impacted</a:t>
                      </a:r>
                      <a:r>
                        <a:rPr sz="900" spc="-15" dirty="0">
                          <a:latin typeface="Arial MT"/>
                          <a:cs typeface="Arial MT"/>
                        </a:rPr>
                        <a:t> </a:t>
                      </a:r>
                      <a:r>
                        <a:rPr sz="900" dirty="0">
                          <a:latin typeface="Arial MT"/>
                          <a:cs typeface="Arial MT"/>
                        </a:rPr>
                        <a:t>by</a:t>
                      </a:r>
                      <a:r>
                        <a:rPr sz="900" spc="30" dirty="0">
                          <a:latin typeface="Arial MT"/>
                          <a:cs typeface="Arial MT"/>
                        </a:rPr>
                        <a:t> </a:t>
                      </a:r>
                      <a:r>
                        <a:rPr sz="900" spc="-10" dirty="0">
                          <a:latin typeface="Arial MT"/>
                          <a:cs typeface="Arial MT"/>
                        </a:rPr>
                        <a:t>economic </a:t>
                      </a:r>
                      <a:r>
                        <a:rPr sz="900" dirty="0">
                          <a:latin typeface="Arial MT"/>
                          <a:cs typeface="Arial MT"/>
                        </a:rPr>
                        <a:t>booms</a:t>
                      </a:r>
                      <a:r>
                        <a:rPr sz="900" spc="-25" dirty="0">
                          <a:latin typeface="Arial MT"/>
                          <a:cs typeface="Arial MT"/>
                        </a:rPr>
                        <a:t> </a:t>
                      </a:r>
                      <a:r>
                        <a:rPr sz="900" dirty="0">
                          <a:latin typeface="Arial MT"/>
                          <a:cs typeface="Arial MT"/>
                        </a:rPr>
                        <a:t>or</a:t>
                      </a:r>
                      <a:r>
                        <a:rPr sz="900" spc="-25" dirty="0">
                          <a:latin typeface="Arial MT"/>
                          <a:cs typeface="Arial MT"/>
                        </a:rPr>
                        <a:t> </a:t>
                      </a:r>
                      <a:r>
                        <a:rPr sz="900" dirty="0">
                          <a:latin typeface="Arial MT"/>
                          <a:cs typeface="Arial MT"/>
                        </a:rPr>
                        <a:t>recessions</a:t>
                      </a:r>
                      <a:r>
                        <a:rPr sz="900" spc="-20" dirty="0">
                          <a:latin typeface="Arial MT"/>
                          <a:cs typeface="Arial MT"/>
                        </a:rPr>
                        <a:t> </a:t>
                      </a:r>
                      <a:r>
                        <a:rPr sz="900" dirty="0">
                          <a:latin typeface="Arial MT"/>
                          <a:cs typeface="Arial MT"/>
                        </a:rPr>
                        <a:t>in</a:t>
                      </a:r>
                      <a:r>
                        <a:rPr sz="900" spc="5" dirty="0">
                          <a:latin typeface="Arial MT"/>
                          <a:cs typeface="Arial MT"/>
                        </a:rPr>
                        <a:t> </a:t>
                      </a:r>
                      <a:r>
                        <a:rPr sz="900" spc="-10" dirty="0">
                          <a:latin typeface="Arial MT"/>
                          <a:cs typeface="Arial MT"/>
                        </a:rPr>
                        <a:t>certain nations.</a:t>
                      </a:r>
                      <a:endParaRPr sz="900">
                        <a:latin typeface="Arial MT"/>
                        <a:cs typeface="Arial MT"/>
                      </a:endParaRPr>
                    </a:p>
                    <a:p>
                      <a:pPr marL="93345">
                        <a:lnSpc>
                          <a:spcPct val="100000"/>
                        </a:lnSpc>
                        <a:spcBef>
                          <a:spcPts val="1025"/>
                        </a:spcBef>
                      </a:pPr>
                      <a:r>
                        <a:rPr sz="900" spc="-10" dirty="0">
                          <a:latin typeface="Arial MT"/>
                          <a:cs typeface="Arial MT"/>
                        </a:rPr>
                        <a:t>Inflation</a:t>
                      </a:r>
                      <a:r>
                        <a:rPr sz="900" spc="10" dirty="0">
                          <a:latin typeface="Arial MT"/>
                          <a:cs typeface="Arial MT"/>
                        </a:rPr>
                        <a:t> </a:t>
                      </a:r>
                      <a:r>
                        <a:rPr sz="900" spc="-10" dirty="0">
                          <a:latin typeface="Arial MT"/>
                          <a:cs typeface="Arial MT"/>
                        </a:rPr>
                        <a:t>Rates:</a:t>
                      </a:r>
                      <a:endParaRPr sz="900">
                        <a:latin typeface="Arial MT"/>
                        <a:cs typeface="Arial MT"/>
                      </a:endParaRPr>
                    </a:p>
                    <a:p>
                      <a:pPr marL="93345" marR="93980">
                        <a:lnSpc>
                          <a:spcPct val="99700"/>
                        </a:lnSpc>
                        <a:spcBef>
                          <a:spcPts val="50"/>
                        </a:spcBef>
                      </a:pPr>
                      <a:r>
                        <a:rPr sz="900" dirty="0">
                          <a:latin typeface="Arial MT"/>
                          <a:cs typeface="Arial MT"/>
                        </a:rPr>
                        <a:t>In</a:t>
                      </a:r>
                      <a:r>
                        <a:rPr sz="900" spc="-15" dirty="0">
                          <a:latin typeface="Arial MT"/>
                          <a:cs typeface="Arial MT"/>
                        </a:rPr>
                        <a:t> </a:t>
                      </a:r>
                      <a:r>
                        <a:rPr sz="900" dirty="0">
                          <a:latin typeface="Arial MT"/>
                          <a:cs typeface="Arial MT"/>
                        </a:rPr>
                        <a:t>some</a:t>
                      </a:r>
                      <a:r>
                        <a:rPr sz="900" spc="-10" dirty="0">
                          <a:latin typeface="Arial MT"/>
                          <a:cs typeface="Arial MT"/>
                        </a:rPr>
                        <a:t> </a:t>
                      </a:r>
                      <a:r>
                        <a:rPr sz="900" dirty="0">
                          <a:latin typeface="Arial MT"/>
                          <a:cs typeface="Arial MT"/>
                        </a:rPr>
                        <a:t>nations,</a:t>
                      </a:r>
                      <a:r>
                        <a:rPr sz="900" spc="-55" dirty="0">
                          <a:latin typeface="Arial MT"/>
                          <a:cs typeface="Arial MT"/>
                        </a:rPr>
                        <a:t> </a:t>
                      </a:r>
                      <a:r>
                        <a:rPr sz="900" dirty="0">
                          <a:latin typeface="Arial MT"/>
                          <a:cs typeface="Arial MT"/>
                        </a:rPr>
                        <a:t>high</a:t>
                      </a:r>
                      <a:r>
                        <a:rPr sz="900" spc="-10" dirty="0">
                          <a:latin typeface="Arial MT"/>
                          <a:cs typeface="Arial MT"/>
                        </a:rPr>
                        <a:t> </a:t>
                      </a:r>
                      <a:r>
                        <a:rPr sz="900" dirty="0">
                          <a:latin typeface="Arial MT"/>
                          <a:cs typeface="Arial MT"/>
                        </a:rPr>
                        <a:t>rates</a:t>
                      </a:r>
                      <a:r>
                        <a:rPr sz="900" spc="-30" dirty="0">
                          <a:latin typeface="Arial MT"/>
                          <a:cs typeface="Arial MT"/>
                        </a:rPr>
                        <a:t> </a:t>
                      </a:r>
                      <a:r>
                        <a:rPr sz="900" spc="-25" dirty="0">
                          <a:latin typeface="Arial MT"/>
                          <a:cs typeface="Arial MT"/>
                        </a:rPr>
                        <a:t>of </a:t>
                      </a:r>
                      <a:r>
                        <a:rPr sz="900" dirty="0">
                          <a:latin typeface="Arial MT"/>
                          <a:cs typeface="Arial MT"/>
                        </a:rPr>
                        <a:t>inflation</a:t>
                      </a:r>
                      <a:r>
                        <a:rPr sz="900" spc="-15" dirty="0">
                          <a:latin typeface="Arial MT"/>
                          <a:cs typeface="Arial MT"/>
                        </a:rPr>
                        <a:t> </a:t>
                      </a:r>
                      <a:r>
                        <a:rPr sz="900" spc="-10" dirty="0">
                          <a:latin typeface="Arial MT"/>
                          <a:cs typeface="Arial MT"/>
                        </a:rPr>
                        <a:t>might</a:t>
                      </a:r>
                      <a:r>
                        <a:rPr sz="900" spc="-55" dirty="0">
                          <a:latin typeface="Arial MT"/>
                          <a:cs typeface="Arial MT"/>
                        </a:rPr>
                        <a:t> </a:t>
                      </a:r>
                      <a:r>
                        <a:rPr sz="900" dirty="0">
                          <a:latin typeface="Arial MT"/>
                          <a:cs typeface="Arial MT"/>
                        </a:rPr>
                        <a:t>reduce</a:t>
                      </a:r>
                      <a:r>
                        <a:rPr sz="900" spc="-5" dirty="0">
                          <a:latin typeface="Arial MT"/>
                          <a:cs typeface="Arial MT"/>
                        </a:rPr>
                        <a:t> </a:t>
                      </a:r>
                      <a:r>
                        <a:rPr sz="900" spc="-10" dirty="0">
                          <a:latin typeface="Arial MT"/>
                          <a:cs typeface="Arial MT"/>
                        </a:rPr>
                        <a:t>customers' </a:t>
                      </a:r>
                      <a:r>
                        <a:rPr sz="900" dirty="0">
                          <a:latin typeface="Arial MT"/>
                          <a:cs typeface="Arial MT"/>
                        </a:rPr>
                        <a:t>purchasing</a:t>
                      </a:r>
                      <a:r>
                        <a:rPr sz="900" spc="-35" dirty="0">
                          <a:latin typeface="Arial MT"/>
                          <a:cs typeface="Arial MT"/>
                        </a:rPr>
                        <a:t> </a:t>
                      </a:r>
                      <a:r>
                        <a:rPr sz="900" dirty="0">
                          <a:latin typeface="Arial MT"/>
                          <a:cs typeface="Arial MT"/>
                        </a:rPr>
                        <a:t>power,</a:t>
                      </a:r>
                      <a:r>
                        <a:rPr sz="900" spc="-65" dirty="0">
                          <a:latin typeface="Arial MT"/>
                          <a:cs typeface="Arial MT"/>
                        </a:rPr>
                        <a:t> </a:t>
                      </a:r>
                      <a:r>
                        <a:rPr sz="900" dirty="0">
                          <a:latin typeface="Arial MT"/>
                          <a:cs typeface="Arial MT"/>
                        </a:rPr>
                        <a:t>which</a:t>
                      </a:r>
                      <a:r>
                        <a:rPr sz="900" spc="-25" dirty="0">
                          <a:latin typeface="Arial MT"/>
                          <a:cs typeface="Arial MT"/>
                        </a:rPr>
                        <a:t> </a:t>
                      </a:r>
                      <a:r>
                        <a:rPr sz="900" dirty="0">
                          <a:latin typeface="Arial MT"/>
                          <a:cs typeface="Arial MT"/>
                        </a:rPr>
                        <a:t>will</a:t>
                      </a:r>
                      <a:r>
                        <a:rPr sz="900" spc="-20" dirty="0">
                          <a:latin typeface="Arial MT"/>
                          <a:cs typeface="Arial MT"/>
                        </a:rPr>
                        <a:t> </a:t>
                      </a:r>
                      <a:r>
                        <a:rPr sz="900" spc="-10" dirty="0">
                          <a:latin typeface="Arial MT"/>
                          <a:cs typeface="Arial MT"/>
                        </a:rPr>
                        <a:t>impact </a:t>
                      </a:r>
                      <a:r>
                        <a:rPr sz="900" dirty="0">
                          <a:latin typeface="Arial MT"/>
                          <a:cs typeface="Arial MT"/>
                        </a:rPr>
                        <a:t>demand</a:t>
                      </a:r>
                      <a:r>
                        <a:rPr sz="900" spc="-20" dirty="0">
                          <a:latin typeface="Arial MT"/>
                          <a:cs typeface="Arial MT"/>
                        </a:rPr>
                        <a:t> </a:t>
                      </a:r>
                      <a:r>
                        <a:rPr sz="900" dirty="0">
                          <a:latin typeface="Arial MT"/>
                          <a:cs typeface="Arial MT"/>
                        </a:rPr>
                        <a:t>for</a:t>
                      </a:r>
                      <a:r>
                        <a:rPr sz="900" spc="-40" dirty="0">
                          <a:latin typeface="Arial MT"/>
                          <a:cs typeface="Arial MT"/>
                        </a:rPr>
                        <a:t> </a:t>
                      </a:r>
                      <a:r>
                        <a:rPr sz="900" dirty="0">
                          <a:latin typeface="Arial MT"/>
                          <a:cs typeface="Arial MT"/>
                        </a:rPr>
                        <a:t>Samsung</a:t>
                      </a:r>
                      <a:r>
                        <a:rPr sz="900" spc="-20" dirty="0">
                          <a:latin typeface="Arial MT"/>
                          <a:cs typeface="Arial MT"/>
                        </a:rPr>
                        <a:t> </a:t>
                      </a:r>
                      <a:r>
                        <a:rPr sz="900" spc="-10" dirty="0">
                          <a:latin typeface="Arial MT"/>
                          <a:cs typeface="Arial MT"/>
                        </a:rPr>
                        <a:t>goods.</a:t>
                      </a:r>
                      <a:endParaRPr sz="900">
                        <a:latin typeface="Arial MT"/>
                        <a:cs typeface="Arial MT"/>
                      </a:endParaRPr>
                    </a:p>
                    <a:p>
                      <a:pPr marL="93345">
                        <a:lnSpc>
                          <a:spcPts val="1050"/>
                        </a:lnSpc>
                      </a:pPr>
                      <a:r>
                        <a:rPr sz="900" dirty="0">
                          <a:latin typeface="Arial MT"/>
                          <a:cs typeface="Arial MT"/>
                        </a:rPr>
                        <a:t>Conversely,</a:t>
                      </a:r>
                      <a:r>
                        <a:rPr sz="900" spc="-15" dirty="0">
                          <a:latin typeface="Arial MT"/>
                          <a:cs typeface="Arial MT"/>
                        </a:rPr>
                        <a:t> </a:t>
                      </a:r>
                      <a:r>
                        <a:rPr sz="900" dirty="0">
                          <a:latin typeface="Arial MT"/>
                          <a:cs typeface="Arial MT"/>
                        </a:rPr>
                        <a:t>low</a:t>
                      </a:r>
                      <a:r>
                        <a:rPr sz="900" spc="-35" dirty="0">
                          <a:latin typeface="Arial MT"/>
                          <a:cs typeface="Arial MT"/>
                        </a:rPr>
                        <a:t> </a:t>
                      </a:r>
                      <a:r>
                        <a:rPr sz="900" dirty="0">
                          <a:latin typeface="Arial MT"/>
                          <a:cs typeface="Arial MT"/>
                        </a:rPr>
                        <a:t>inflation</a:t>
                      </a:r>
                      <a:r>
                        <a:rPr sz="900" spc="-35" dirty="0">
                          <a:latin typeface="Arial MT"/>
                          <a:cs typeface="Arial MT"/>
                        </a:rPr>
                        <a:t> </a:t>
                      </a:r>
                      <a:r>
                        <a:rPr sz="900" spc="-10" dirty="0">
                          <a:latin typeface="Arial MT"/>
                          <a:cs typeface="Arial MT"/>
                        </a:rPr>
                        <a:t>can</a:t>
                      </a:r>
                      <a:r>
                        <a:rPr sz="900" spc="-35" dirty="0">
                          <a:latin typeface="Arial MT"/>
                          <a:cs typeface="Arial MT"/>
                        </a:rPr>
                        <a:t> </a:t>
                      </a:r>
                      <a:r>
                        <a:rPr sz="900" spc="-10" dirty="0">
                          <a:latin typeface="Arial MT"/>
                          <a:cs typeface="Arial MT"/>
                        </a:rPr>
                        <a:t>boost</a:t>
                      </a:r>
                      <a:endParaRPr sz="900">
                        <a:latin typeface="Arial MT"/>
                        <a:cs typeface="Arial MT"/>
                      </a:endParaRPr>
                    </a:p>
                    <a:p>
                      <a:pPr marL="93345">
                        <a:lnSpc>
                          <a:spcPts val="1065"/>
                        </a:lnSpc>
                        <a:spcBef>
                          <a:spcPts val="45"/>
                        </a:spcBef>
                      </a:pPr>
                      <a:r>
                        <a:rPr sz="900" dirty="0">
                          <a:latin typeface="Arial MT"/>
                          <a:cs typeface="Arial MT"/>
                        </a:rPr>
                        <a:t>demand</a:t>
                      </a:r>
                      <a:r>
                        <a:rPr sz="900" spc="10" dirty="0">
                          <a:latin typeface="Arial MT"/>
                          <a:cs typeface="Arial MT"/>
                        </a:rPr>
                        <a:t> </a:t>
                      </a:r>
                      <a:r>
                        <a:rPr sz="900" dirty="0">
                          <a:latin typeface="Arial MT"/>
                          <a:cs typeface="Arial MT"/>
                        </a:rPr>
                        <a:t>for</a:t>
                      </a:r>
                      <a:r>
                        <a:rPr sz="900" spc="-20" dirty="0">
                          <a:latin typeface="Arial MT"/>
                          <a:cs typeface="Arial MT"/>
                        </a:rPr>
                        <a:t> </a:t>
                      </a:r>
                      <a:r>
                        <a:rPr sz="900" spc="-10" dirty="0">
                          <a:latin typeface="Arial MT"/>
                          <a:cs typeface="Arial MT"/>
                        </a:rPr>
                        <a:t>Samsung's products</a:t>
                      </a:r>
                      <a:endParaRPr sz="900">
                        <a:latin typeface="Arial MT"/>
                        <a:cs typeface="Arial MT"/>
                      </a:endParaRPr>
                    </a:p>
                    <a:p>
                      <a:pPr marL="93345">
                        <a:lnSpc>
                          <a:spcPts val="1065"/>
                        </a:lnSpc>
                      </a:pPr>
                      <a:r>
                        <a:rPr sz="900" dirty="0">
                          <a:latin typeface="Arial MT"/>
                          <a:cs typeface="Arial MT"/>
                        </a:rPr>
                        <a:t>and</a:t>
                      </a:r>
                      <a:r>
                        <a:rPr sz="900" spc="-25" dirty="0">
                          <a:latin typeface="Arial MT"/>
                          <a:cs typeface="Arial MT"/>
                        </a:rPr>
                        <a:t> </a:t>
                      </a:r>
                      <a:r>
                        <a:rPr sz="900" dirty="0">
                          <a:latin typeface="Arial MT"/>
                          <a:cs typeface="Arial MT"/>
                        </a:rPr>
                        <a:t>enhance</a:t>
                      </a:r>
                      <a:r>
                        <a:rPr sz="900" spc="-25" dirty="0">
                          <a:latin typeface="Arial MT"/>
                          <a:cs typeface="Arial MT"/>
                        </a:rPr>
                        <a:t> </a:t>
                      </a:r>
                      <a:r>
                        <a:rPr sz="900" dirty="0">
                          <a:latin typeface="Arial MT"/>
                          <a:cs typeface="Arial MT"/>
                        </a:rPr>
                        <a:t>purchasing</a:t>
                      </a:r>
                      <a:r>
                        <a:rPr sz="900" spc="-25" dirty="0">
                          <a:latin typeface="Arial MT"/>
                          <a:cs typeface="Arial MT"/>
                        </a:rPr>
                        <a:t> </a:t>
                      </a:r>
                      <a:r>
                        <a:rPr sz="900" spc="-10" dirty="0">
                          <a:latin typeface="Arial MT"/>
                          <a:cs typeface="Arial MT"/>
                        </a:rPr>
                        <a:t>power.</a:t>
                      </a:r>
                      <a:endParaRPr sz="900">
                        <a:latin typeface="Arial MT"/>
                        <a:cs typeface="Arial MT"/>
                      </a:endParaRPr>
                    </a:p>
                    <a:p>
                      <a:pPr>
                        <a:lnSpc>
                          <a:spcPct val="100000"/>
                        </a:lnSpc>
                        <a:spcBef>
                          <a:spcPts val="65"/>
                        </a:spcBef>
                      </a:pPr>
                      <a:endParaRPr sz="900">
                        <a:latin typeface="Times New Roman"/>
                        <a:cs typeface="Times New Roman"/>
                      </a:endParaRPr>
                    </a:p>
                    <a:p>
                      <a:pPr marL="93345">
                        <a:lnSpc>
                          <a:spcPts val="1065"/>
                        </a:lnSpc>
                      </a:pPr>
                      <a:r>
                        <a:rPr sz="900" spc="-10" dirty="0">
                          <a:latin typeface="Arial MT"/>
                          <a:cs typeface="Arial MT"/>
                        </a:rPr>
                        <a:t>Unemployment</a:t>
                      </a:r>
                      <a:r>
                        <a:rPr sz="900" spc="55" dirty="0">
                          <a:latin typeface="Arial MT"/>
                          <a:cs typeface="Arial MT"/>
                        </a:rPr>
                        <a:t> </a:t>
                      </a:r>
                      <a:r>
                        <a:rPr sz="900" spc="-10" dirty="0">
                          <a:latin typeface="Arial MT"/>
                          <a:cs typeface="Arial MT"/>
                        </a:rPr>
                        <a:t>Rates:</a:t>
                      </a:r>
                      <a:endParaRPr sz="900">
                        <a:latin typeface="Arial MT"/>
                        <a:cs typeface="Arial MT"/>
                      </a:endParaRPr>
                    </a:p>
                    <a:p>
                      <a:pPr marL="125095">
                        <a:lnSpc>
                          <a:spcPts val="1065"/>
                        </a:lnSpc>
                      </a:pPr>
                      <a:r>
                        <a:rPr sz="900" dirty="0">
                          <a:latin typeface="Arial MT"/>
                          <a:cs typeface="Arial MT"/>
                        </a:rPr>
                        <a:t>Consumer</a:t>
                      </a:r>
                      <a:r>
                        <a:rPr sz="900" spc="5" dirty="0">
                          <a:latin typeface="Arial MT"/>
                          <a:cs typeface="Arial MT"/>
                        </a:rPr>
                        <a:t> </a:t>
                      </a:r>
                      <a:r>
                        <a:rPr sz="900" dirty="0">
                          <a:latin typeface="Arial MT"/>
                          <a:cs typeface="Arial MT"/>
                        </a:rPr>
                        <a:t>spending</a:t>
                      </a:r>
                      <a:r>
                        <a:rPr sz="900" spc="-35" dirty="0">
                          <a:latin typeface="Arial MT"/>
                          <a:cs typeface="Arial MT"/>
                        </a:rPr>
                        <a:t> </a:t>
                      </a:r>
                      <a:r>
                        <a:rPr sz="900" spc="-10" dirty="0">
                          <a:latin typeface="Arial MT"/>
                          <a:cs typeface="Arial MT"/>
                        </a:rPr>
                        <a:t>tends</a:t>
                      </a:r>
                      <a:r>
                        <a:rPr sz="900" spc="-50" dirty="0">
                          <a:latin typeface="Arial MT"/>
                          <a:cs typeface="Arial MT"/>
                        </a:rPr>
                        <a:t> </a:t>
                      </a:r>
                      <a:r>
                        <a:rPr sz="900" spc="-25" dirty="0">
                          <a:latin typeface="Arial MT"/>
                          <a:cs typeface="Arial MT"/>
                        </a:rPr>
                        <a:t>to</a:t>
                      </a:r>
                      <a:endParaRPr sz="900">
                        <a:latin typeface="Arial MT"/>
                        <a:cs typeface="Arial MT"/>
                      </a:endParaRPr>
                    </a:p>
                    <a:p>
                      <a:pPr marL="93345" marR="116839">
                        <a:lnSpc>
                          <a:spcPct val="99700"/>
                        </a:lnSpc>
                        <a:spcBef>
                          <a:spcPts val="50"/>
                        </a:spcBef>
                      </a:pPr>
                      <a:r>
                        <a:rPr sz="900" spc="-10" dirty="0">
                          <a:latin typeface="Arial MT"/>
                          <a:cs typeface="Arial MT"/>
                        </a:rPr>
                        <a:t>decline</a:t>
                      </a:r>
                      <a:r>
                        <a:rPr sz="900" spc="-15" dirty="0">
                          <a:latin typeface="Arial MT"/>
                          <a:cs typeface="Arial MT"/>
                        </a:rPr>
                        <a:t> </a:t>
                      </a:r>
                      <a:r>
                        <a:rPr sz="900" dirty="0">
                          <a:latin typeface="Arial MT"/>
                          <a:cs typeface="Arial MT"/>
                        </a:rPr>
                        <a:t>with</a:t>
                      </a:r>
                      <a:r>
                        <a:rPr sz="900" spc="-15" dirty="0">
                          <a:latin typeface="Arial MT"/>
                          <a:cs typeface="Arial MT"/>
                        </a:rPr>
                        <a:t> </a:t>
                      </a:r>
                      <a:r>
                        <a:rPr sz="900" dirty="0">
                          <a:latin typeface="Arial MT"/>
                          <a:cs typeface="Arial MT"/>
                        </a:rPr>
                        <a:t>higher</a:t>
                      </a:r>
                      <a:r>
                        <a:rPr sz="900" spc="30" dirty="0">
                          <a:latin typeface="Arial MT"/>
                          <a:cs typeface="Arial MT"/>
                        </a:rPr>
                        <a:t> </a:t>
                      </a:r>
                      <a:r>
                        <a:rPr sz="900" spc="-10" dirty="0">
                          <a:latin typeface="Arial MT"/>
                          <a:cs typeface="Arial MT"/>
                        </a:rPr>
                        <a:t>unemployment </a:t>
                      </a:r>
                      <a:r>
                        <a:rPr sz="900" dirty="0">
                          <a:latin typeface="Arial MT"/>
                          <a:cs typeface="Arial MT"/>
                        </a:rPr>
                        <a:t>rates,</a:t>
                      </a:r>
                      <a:r>
                        <a:rPr sz="900" spc="-65" dirty="0">
                          <a:latin typeface="Arial MT"/>
                          <a:cs typeface="Arial MT"/>
                        </a:rPr>
                        <a:t> </a:t>
                      </a:r>
                      <a:r>
                        <a:rPr sz="900" dirty="0">
                          <a:latin typeface="Arial MT"/>
                          <a:cs typeface="Arial MT"/>
                        </a:rPr>
                        <a:t>which</a:t>
                      </a:r>
                      <a:r>
                        <a:rPr sz="900" spc="-10" dirty="0">
                          <a:latin typeface="Arial MT"/>
                          <a:cs typeface="Arial MT"/>
                        </a:rPr>
                        <a:t> </a:t>
                      </a:r>
                      <a:r>
                        <a:rPr sz="900" dirty="0">
                          <a:latin typeface="Arial MT"/>
                          <a:cs typeface="Arial MT"/>
                        </a:rPr>
                        <a:t>may</a:t>
                      </a:r>
                      <a:r>
                        <a:rPr sz="900" spc="-35" dirty="0">
                          <a:latin typeface="Arial MT"/>
                          <a:cs typeface="Arial MT"/>
                        </a:rPr>
                        <a:t> </a:t>
                      </a:r>
                      <a:r>
                        <a:rPr sz="900" dirty="0">
                          <a:latin typeface="Arial MT"/>
                          <a:cs typeface="Arial MT"/>
                        </a:rPr>
                        <a:t>lessen</a:t>
                      </a:r>
                      <a:r>
                        <a:rPr sz="900" spc="-10" dirty="0">
                          <a:latin typeface="Arial MT"/>
                          <a:cs typeface="Arial MT"/>
                        </a:rPr>
                        <a:t> demand</a:t>
                      </a:r>
                      <a:r>
                        <a:rPr sz="900" spc="500" dirty="0">
                          <a:latin typeface="Arial MT"/>
                          <a:cs typeface="Arial MT"/>
                        </a:rPr>
                        <a:t> </a:t>
                      </a:r>
                      <a:r>
                        <a:rPr sz="900" dirty="0">
                          <a:latin typeface="Arial MT"/>
                          <a:cs typeface="Arial MT"/>
                        </a:rPr>
                        <a:t>for</a:t>
                      </a:r>
                      <a:r>
                        <a:rPr sz="900" spc="-55" dirty="0">
                          <a:latin typeface="Arial MT"/>
                          <a:cs typeface="Arial MT"/>
                        </a:rPr>
                        <a:t> </a:t>
                      </a:r>
                      <a:r>
                        <a:rPr sz="900" dirty="0">
                          <a:latin typeface="Arial MT"/>
                          <a:cs typeface="Arial MT"/>
                        </a:rPr>
                        <a:t>Samsung's</a:t>
                      </a:r>
                      <a:r>
                        <a:rPr sz="900" spc="10" dirty="0">
                          <a:latin typeface="Arial MT"/>
                          <a:cs typeface="Arial MT"/>
                        </a:rPr>
                        <a:t> </a:t>
                      </a:r>
                      <a:r>
                        <a:rPr sz="900" dirty="0">
                          <a:latin typeface="Arial MT"/>
                          <a:cs typeface="Arial MT"/>
                        </a:rPr>
                        <a:t>goods.</a:t>
                      </a:r>
                      <a:r>
                        <a:rPr sz="900" spc="190" dirty="0">
                          <a:latin typeface="Arial MT"/>
                          <a:cs typeface="Arial MT"/>
                        </a:rPr>
                        <a:t> </a:t>
                      </a:r>
                      <a:r>
                        <a:rPr sz="900" spc="-20" dirty="0">
                          <a:latin typeface="Arial MT"/>
                          <a:cs typeface="Arial MT"/>
                        </a:rPr>
                        <a:t>Lower </a:t>
                      </a:r>
                      <a:r>
                        <a:rPr sz="900" dirty="0">
                          <a:latin typeface="Arial MT"/>
                          <a:cs typeface="Arial MT"/>
                        </a:rPr>
                        <a:t>unemployment rates,</a:t>
                      </a:r>
                      <a:r>
                        <a:rPr sz="900" spc="-65" dirty="0">
                          <a:latin typeface="Arial MT"/>
                          <a:cs typeface="Arial MT"/>
                        </a:rPr>
                        <a:t> </a:t>
                      </a:r>
                      <a:r>
                        <a:rPr sz="900" dirty="0">
                          <a:latin typeface="Arial MT"/>
                          <a:cs typeface="Arial MT"/>
                        </a:rPr>
                        <a:t>on</a:t>
                      </a:r>
                      <a:r>
                        <a:rPr sz="900" spc="-15" dirty="0">
                          <a:latin typeface="Arial MT"/>
                          <a:cs typeface="Arial MT"/>
                        </a:rPr>
                        <a:t> </a:t>
                      </a:r>
                      <a:r>
                        <a:rPr sz="900" dirty="0">
                          <a:latin typeface="Arial MT"/>
                          <a:cs typeface="Arial MT"/>
                        </a:rPr>
                        <a:t>the</a:t>
                      </a:r>
                      <a:r>
                        <a:rPr sz="900" spc="-20" dirty="0">
                          <a:latin typeface="Arial MT"/>
                          <a:cs typeface="Arial MT"/>
                        </a:rPr>
                        <a:t> other </a:t>
                      </a:r>
                      <a:r>
                        <a:rPr sz="900" dirty="0">
                          <a:latin typeface="Arial MT"/>
                          <a:cs typeface="Arial MT"/>
                        </a:rPr>
                        <a:t>hand,</a:t>
                      </a:r>
                      <a:r>
                        <a:rPr sz="900" spc="-60" dirty="0">
                          <a:latin typeface="Arial MT"/>
                          <a:cs typeface="Arial MT"/>
                        </a:rPr>
                        <a:t> </a:t>
                      </a:r>
                      <a:r>
                        <a:rPr sz="900" dirty="0">
                          <a:latin typeface="Arial MT"/>
                          <a:cs typeface="Arial MT"/>
                        </a:rPr>
                        <a:t>would</a:t>
                      </a:r>
                      <a:r>
                        <a:rPr sz="900" spc="-10" dirty="0">
                          <a:latin typeface="Arial MT"/>
                          <a:cs typeface="Arial MT"/>
                        </a:rPr>
                        <a:t> </a:t>
                      </a:r>
                      <a:r>
                        <a:rPr sz="900" dirty="0">
                          <a:latin typeface="Arial MT"/>
                          <a:cs typeface="Arial MT"/>
                        </a:rPr>
                        <a:t>boost</a:t>
                      </a:r>
                      <a:r>
                        <a:rPr sz="900" spc="15" dirty="0">
                          <a:latin typeface="Arial MT"/>
                          <a:cs typeface="Arial MT"/>
                        </a:rPr>
                        <a:t> </a:t>
                      </a:r>
                      <a:r>
                        <a:rPr sz="900" spc="-10" dirty="0">
                          <a:latin typeface="Arial MT"/>
                          <a:cs typeface="Arial MT"/>
                        </a:rPr>
                        <a:t>demand </a:t>
                      </a:r>
                      <a:r>
                        <a:rPr sz="900" spc="-25" dirty="0">
                          <a:latin typeface="Arial MT"/>
                          <a:cs typeface="Arial MT"/>
                        </a:rPr>
                        <a:t>for </a:t>
                      </a:r>
                      <a:r>
                        <a:rPr sz="900" spc="-10" dirty="0">
                          <a:latin typeface="Arial MT"/>
                          <a:cs typeface="Arial MT"/>
                        </a:rPr>
                        <a:t>Samsung's</a:t>
                      </a:r>
                      <a:r>
                        <a:rPr sz="900" spc="-30" dirty="0">
                          <a:latin typeface="Arial MT"/>
                          <a:cs typeface="Arial MT"/>
                        </a:rPr>
                        <a:t> </a:t>
                      </a:r>
                      <a:r>
                        <a:rPr sz="900" dirty="0">
                          <a:latin typeface="Arial MT"/>
                          <a:cs typeface="Arial MT"/>
                        </a:rPr>
                        <a:t>products</a:t>
                      </a:r>
                      <a:r>
                        <a:rPr sz="900" spc="40" dirty="0">
                          <a:latin typeface="Arial MT"/>
                          <a:cs typeface="Arial MT"/>
                        </a:rPr>
                        <a:t> </a:t>
                      </a:r>
                      <a:r>
                        <a:rPr sz="900" dirty="0">
                          <a:latin typeface="Arial MT"/>
                          <a:cs typeface="Arial MT"/>
                        </a:rPr>
                        <a:t>and</a:t>
                      </a:r>
                      <a:r>
                        <a:rPr sz="900" spc="-5" dirty="0">
                          <a:latin typeface="Arial MT"/>
                          <a:cs typeface="Arial MT"/>
                        </a:rPr>
                        <a:t> </a:t>
                      </a:r>
                      <a:r>
                        <a:rPr sz="900" spc="-10" dirty="0">
                          <a:latin typeface="Arial MT"/>
                          <a:cs typeface="Arial MT"/>
                        </a:rPr>
                        <a:t>consumer spending.</a:t>
                      </a:r>
                      <a:endParaRPr sz="900">
                        <a:latin typeface="Arial MT"/>
                        <a:cs typeface="Arial MT"/>
                      </a:endParaRPr>
                    </a:p>
                  </a:txBody>
                  <a:tcPr marL="0" marR="0" marT="27305" marB="0">
                    <a:lnL w="12700">
                      <a:solidFill>
                        <a:srgbClr val="000000"/>
                      </a:solidFill>
                      <a:prstDash val="solid"/>
                    </a:lnL>
                    <a:lnR w="12700">
                      <a:solidFill>
                        <a:srgbClr val="000000"/>
                      </a:solidFill>
                      <a:prstDash val="solid"/>
                    </a:lnR>
                    <a:lnB w="3175">
                      <a:solidFill>
                        <a:srgbClr val="C0C8E3"/>
                      </a:solidFill>
                      <a:prstDash val="solid"/>
                    </a:lnB>
                    <a:solidFill>
                      <a:srgbClr val="FFFFFF"/>
                    </a:solidFill>
                  </a:tcPr>
                </a:tc>
                <a:tc>
                  <a:txBody>
                    <a:bodyPr/>
                    <a:lstStyle/>
                    <a:p>
                      <a:pPr marL="94615">
                        <a:lnSpc>
                          <a:spcPts val="1065"/>
                        </a:lnSpc>
                        <a:spcBef>
                          <a:spcPts val="215"/>
                        </a:spcBef>
                      </a:pPr>
                      <a:r>
                        <a:rPr sz="900" spc="-10" dirty="0">
                          <a:latin typeface="Arial MT"/>
                          <a:cs typeface="Arial MT"/>
                        </a:rPr>
                        <a:t>Lifestyle</a:t>
                      </a:r>
                      <a:r>
                        <a:rPr sz="900" spc="25" dirty="0">
                          <a:latin typeface="Arial MT"/>
                          <a:cs typeface="Arial MT"/>
                        </a:rPr>
                        <a:t> </a:t>
                      </a:r>
                      <a:r>
                        <a:rPr sz="900" spc="-10" dirty="0">
                          <a:latin typeface="Arial MT"/>
                          <a:cs typeface="Arial MT"/>
                        </a:rPr>
                        <a:t>patterns:</a:t>
                      </a:r>
                      <a:endParaRPr sz="900">
                        <a:latin typeface="Arial MT"/>
                        <a:cs typeface="Arial MT"/>
                      </a:endParaRPr>
                    </a:p>
                    <a:p>
                      <a:pPr marL="94615">
                        <a:lnSpc>
                          <a:spcPts val="1050"/>
                        </a:lnSpc>
                      </a:pPr>
                      <a:r>
                        <a:rPr sz="900" dirty="0">
                          <a:latin typeface="Arial MT"/>
                          <a:cs typeface="Arial MT"/>
                        </a:rPr>
                        <a:t>Shifts</a:t>
                      </a:r>
                      <a:r>
                        <a:rPr sz="900" spc="-20" dirty="0">
                          <a:latin typeface="Arial MT"/>
                          <a:cs typeface="Arial MT"/>
                        </a:rPr>
                        <a:t> </a:t>
                      </a:r>
                      <a:r>
                        <a:rPr sz="900" dirty="0">
                          <a:latin typeface="Arial MT"/>
                          <a:cs typeface="Arial MT"/>
                        </a:rPr>
                        <a:t>in</a:t>
                      </a:r>
                      <a:r>
                        <a:rPr sz="900" spc="5" dirty="0">
                          <a:latin typeface="Arial MT"/>
                          <a:cs typeface="Arial MT"/>
                        </a:rPr>
                        <a:t> </a:t>
                      </a:r>
                      <a:r>
                        <a:rPr sz="900" dirty="0">
                          <a:latin typeface="Arial MT"/>
                          <a:cs typeface="Arial MT"/>
                        </a:rPr>
                        <a:t>these</a:t>
                      </a:r>
                      <a:r>
                        <a:rPr sz="900" spc="5" dirty="0">
                          <a:latin typeface="Arial MT"/>
                          <a:cs typeface="Arial MT"/>
                        </a:rPr>
                        <a:t> </a:t>
                      </a:r>
                      <a:r>
                        <a:rPr sz="900" spc="-10" dirty="0">
                          <a:latin typeface="Arial MT"/>
                          <a:cs typeface="Arial MT"/>
                        </a:rPr>
                        <a:t>patterns</a:t>
                      </a:r>
                      <a:r>
                        <a:rPr sz="900" spc="-15" dirty="0">
                          <a:latin typeface="Arial MT"/>
                          <a:cs typeface="Arial MT"/>
                        </a:rPr>
                        <a:t> </a:t>
                      </a:r>
                      <a:r>
                        <a:rPr sz="900" spc="-25" dirty="0">
                          <a:latin typeface="Arial MT"/>
                          <a:cs typeface="Arial MT"/>
                        </a:rPr>
                        <a:t>may</a:t>
                      </a:r>
                      <a:endParaRPr sz="900">
                        <a:latin typeface="Arial MT"/>
                        <a:cs typeface="Arial MT"/>
                      </a:endParaRPr>
                    </a:p>
                    <a:p>
                      <a:pPr marL="94615">
                        <a:lnSpc>
                          <a:spcPts val="1065"/>
                        </a:lnSpc>
                      </a:pPr>
                      <a:r>
                        <a:rPr sz="900" spc="-10" dirty="0">
                          <a:latin typeface="Arial MT"/>
                          <a:cs typeface="Arial MT"/>
                        </a:rPr>
                        <a:t>influence </a:t>
                      </a:r>
                      <a:r>
                        <a:rPr sz="900" dirty="0">
                          <a:latin typeface="Arial MT"/>
                          <a:cs typeface="Arial MT"/>
                        </a:rPr>
                        <a:t>Samsung's</a:t>
                      </a:r>
                      <a:r>
                        <a:rPr sz="900" spc="40" dirty="0">
                          <a:latin typeface="Arial MT"/>
                          <a:cs typeface="Arial MT"/>
                        </a:rPr>
                        <a:t> </a:t>
                      </a:r>
                      <a:r>
                        <a:rPr sz="900" spc="-10" dirty="0">
                          <a:latin typeface="Arial MT"/>
                          <a:cs typeface="Arial MT"/>
                        </a:rPr>
                        <a:t>product</a:t>
                      </a:r>
                      <a:endParaRPr sz="900">
                        <a:latin typeface="Arial MT"/>
                        <a:cs typeface="Arial MT"/>
                      </a:endParaRPr>
                    </a:p>
                    <a:p>
                      <a:pPr marL="94615" marR="98425">
                        <a:lnSpc>
                          <a:spcPct val="99600"/>
                        </a:lnSpc>
                        <a:spcBef>
                          <a:spcPts val="55"/>
                        </a:spcBef>
                      </a:pPr>
                      <a:r>
                        <a:rPr sz="900" dirty="0">
                          <a:latin typeface="Arial MT"/>
                          <a:cs typeface="Arial MT"/>
                        </a:rPr>
                        <a:t>demand.</a:t>
                      </a:r>
                      <a:r>
                        <a:rPr sz="900" spc="170" dirty="0">
                          <a:latin typeface="Arial MT"/>
                          <a:cs typeface="Arial MT"/>
                        </a:rPr>
                        <a:t> </a:t>
                      </a:r>
                      <a:r>
                        <a:rPr sz="900" dirty="0">
                          <a:latin typeface="Arial MT"/>
                          <a:cs typeface="Arial MT"/>
                        </a:rPr>
                        <a:t>For</a:t>
                      </a:r>
                      <a:r>
                        <a:rPr sz="900" spc="5" dirty="0">
                          <a:latin typeface="Arial MT"/>
                          <a:cs typeface="Arial MT"/>
                        </a:rPr>
                        <a:t> </a:t>
                      </a:r>
                      <a:r>
                        <a:rPr sz="900" dirty="0">
                          <a:latin typeface="Arial MT"/>
                          <a:cs typeface="Arial MT"/>
                        </a:rPr>
                        <a:t>instance,</a:t>
                      </a:r>
                      <a:r>
                        <a:rPr sz="900" spc="-20" dirty="0">
                          <a:latin typeface="Arial MT"/>
                          <a:cs typeface="Arial MT"/>
                        </a:rPr>
                        <a:t> </a:t>
                      </a:r>
                      <a:r>
                        <a:rPr sz="900" spc="-25" dirty="0">
                          <a:latin typeface="Arial MT"/>
                          <a:cs typeface="Arial MT"/>
                        </a:rPr>
                        <a:t>the </a:t>
                      </a:r>
                      <a:r>
                        <a:rPr sz="900" dirty="0">
                          <a:latin typeface="Arial MT"/>
                          <a:cs typeface="Arial MT"/>
                        </a:rPr>
                        <a:t>demand</a:t>
                      </a:r>
                      <a:r>
                        <a:rPr sz="900" spc="-15" dirty="0">
                          <a:latin typeface="Arial MT"/>
                          <a:cs typeface="Arial MT"/>
                        </a:rPr>
                        <a:t> </a:t>
                      </a:r>
                      <a:r>
                        <a:rPr sz="900" dirty="0">
                          <a:latin typeface="Arial MT"/>
                          <a:cs typeface="Arial MT"/>
                        </a:rPr>
                        <a:t>for</a:t>
                      </a:r>
                      <a:r>
                        <a:rPr sz="900" spc="-30" dirty="0">
                          <a:latin typeface="Arial MT"/>
                          <a:cs typeface="Arial MT"/>
                        </a:rPr>
                        <a:t> </a:t>
                      </a:r>
                      <a:r>
                        <a:rPr sz="900" spc="-10" dirty="0">
                          <a:latin typeface="Arial MT"/>
                          <a:cs typeface="Arial MT"/>
                        </a:rPr>
                        <a:t>wearable </a:t>
                      </a:r>
                      <a:r>
                        <a:rPr sz="900" dirty="0">
                          <a:latin typeface="Arial MT"/>
                          <a:cs typeface="Arial MT"/>
                        </a:rPr>
                        <a:t>technology, </a:t>
                      </a:r>
                      <a:r>
                        <a:rPr sz="900" spc="-10" dirty="0">
                          <a:latin typeface="Arial MT"/>
                          <a:cs typeface="Arial MT"/>
                        </a:rPr>
                        <a:t>such</a:t>
                      </a:r>
                      <a:r>
                        <a:rPr sz="900" spc="-20" dirty="0">
                          <a:latin typeface="Arial MT"/>
                          <a:cs typeface="Arial MT"/>
                        </a:rPr>
                        <a:t> </a:t>
                      </a:r>
                      <a:r>
                        <a:rPr sz="900" dirty="0">
                          <a:latin typeface="Arial MT"/>
                          <a:cs typeface="Arial MT"/>
                        </a:rPr>
                        <a:t>as</a:t>
                      </a:r>
                      <a:r>
                        <a:rPr sz="900" spc="-45" dirty="0">
                          <a:latin typeface="Arial MT"/>
                          <a:cs typeface="Arial MT"/>
                        </a:rPr>
                        <a:t> </a:t>
                      </a:r>
                      <a:r>
                        <a:rPr sz="900" spc="-10" dirty="0">
                          <a:latin typeface="Arial MT"/>
                          <a:cs typeface="Arial MT"/>
                        </a:rPr>
                        <a:t>Samsung's smartwatches</a:t>
                      </a:r>
                      <a:r>
                        <a:rPr sz="900" spc="10" dirty="0">
                          <a:latin typeface="Arial MT"/>
                          <a:cs typeface="Arial MT"/>
                        </a:rPr>
                        <a:t> </a:t>
                      </a:r>
                      <a:r>
                        <a:rPr sz="900" dirty="0">
                          <a:latin typeface="Arial MT"/>
                          <a:cs typeface="Arial MT"/>
                        </a:rPr>
                        <a:t>with</a:t>
                      </a:r>
                      <a:r>
                        <a:rPr sz="900" spc="35" dirty="0">
                          <a:latin typeface="Arial MT"/>
                          <a:cs typeface="Arial MT"/>
                        </a:rPr>
                        <a:t> </a:t>
                      </a:r>
                      <a:r>
                        <a:rPr sz="900" spc="-10" dirty="0">
                          <a:latin typeface="Arial MT"/>
                          <a:cs typeface="Arial MT"/>
                        </a:rPr>
                        <a:t>health tracking</a:t>
                      </a:r>
                      <a:r>
                        <a:rPr sz="900" spc="5" dirty="0">
                          <a:latin typeface="Arial MT"/>
                          <a:cs typeface="Arial MT"/>
                        </a:rPr>
                        <a:t> </a:t>
                      </a:r>
                      <a:r>
                        <a:rPr sz="900" dirty="0">
                          <a:latin typeface="Arial MT"/>
                          <a:cs typeface="Arial MT"/>
                        </a:rPr>
                        <a:t>capabilities,</a:t>
                      </a:r>
                      <a:r>
                        <a:rPr sz="900" spc="-45" dirty="0">
                          <a:latin typeface="Arial MT"/>
                          <a:cs typeface="Arial MT"/>
                        </a:rPr>
                        <a:t> </a:t>
                      </a:r>
                      <a:r>
                        <a:rPr sz="900" dirty="0">
                          <a:latin typeface="Arial MT"/>
                          <a:cs typeface="Arial MT"/>
                        </a:rPr>
                        <a:t>may</a:t>
                      </a:r>
                      <a:r>
                        <a:rPr sz="900" spc="-20" dirty="0">
                          <a:latin typeface="Arial MT"/>
                          <a:cs typeface="Arial MT"/>
                        </a:rPr>
                        <a:t> rise</a:t>
                      </a:r>
                      <a:r>
                        <a:rPr sz="900" spc="500" dirty="0">
                          <a:latin typeface="Arial MT"/>
                          <a:cs typeface="Arial MT"/>
                        </a:rPr>
                        <a:t> </a:t>
                      </a:r>
                      <a:r>
                        <a:rPr sz="900" dirty="0">
                          <a:latin typeface="Arial MT"/>
                          <a:cs typeface="Arial MT"/>
                        </a:rPr>
                        <a:t>as</a:t>
                      </a:r>
                      <a:r>
                        <a:rPr sz="900" spc="-35" dirty="0">
                          <a:latin typeface="Arial MT"/>
                          <a:cs typeface="Arial MT"/>
                        </a:rPr>
                        <a:t> </a:t>
                      </a:r>
                      <a:r>
                        <a:rPr sz="900" dirty="0">
                          <a:latin typeface="Arial MT"/>
                          <a:cs typeface="Arial MT"/>
                        </a:rPr>
                        <a:t>fitness</a:t>
                      </a:r>
                      <a:r>
                        <a:rPr sz="900" spc="-30" dirty="0">
                          <a:latin typeface="Arial MT"/>
                          <a:cs typeface="Arial MT"/>
                        </a:rPr>
                        <a:t> </a:t>
                      </a:r>
                      <a:r>
                        <a:rPr sz="900" dirty="0">
                          <a:latin typeface="Arial MT"/>
                          <a:cs typeface="Arial MT"/>
                        </a:rPr>
                        <a:t>and</a:t>
                      </a:r>
                      <a:r>
                        <a:rPr sz="900" spc="-15" dirty="0">
                          <a:latin typeface="Arial MT"/>
                          <a:cs typeface="Arial MT"/>
                        </a:rPr>
                        <a:t> </a:t>
                      </a:r>
                      <a:r>
                        <a:rPr sz="900" dirty="0">
                          <a:latin typeface="Arial MT"/>
                          <a:cs typeface="Arial MT"/>
                        </a:rPr>
                        <a:t>health</a:t>
                      </a:r>
                      <a:r>
                        <a:rPr sz="900" spc="-10" dirty="0">
                          <a:latin typeface="Arial MT"/>
                          <a:cs typeface="Arial MT"/>
                        </a:rPr>
                        <a:t> become </a:t>
                      </a:r>
                      <a:r>
                        <a:rPr sz="900" dirty="0">
                          <a:latin typeface="Arial MT"/>
                          <a:cs typeface="Arial MT"/>
                        </a:rPr>
                        <a:t>more</a:t>
                      </a:r>
                      <a:r>
                        <a:rPr sz="900" spc="-5" dirty="0">
                          <a:latin typeface="Arial MT"/>
                          <a:cs typeface="Arial MT"/>
                        </a:rPr>
                        <a:t> </a:t>
                      </a:r>
                      <a:r>
                        <a:rPr sz="900" spc="-10" dirty="0">
                          <a:latin typeface="Arial MT"/>
                          <a:cs typeface="Arial MT"/>
                        </a:rPr>
                        <a:t>important.</a:t>
                      </a:r>
                      <a:endParaRPr sz="900">
                        <a:latin typeface="Arial MT"/>
                        <a:cs typeface="Arial MT"/>
                      </a:endParaRPr>
                    </a:p>
                    <a:p>
                      <a:pPr>
                        <a:lnSpc>
                          <a:spcPct val="100000"/>
                        </a:lnSpc>
                        <a:spcBef>
                          <a:spcPts val="65"/>
                        </a:spcBef>
                      </a:pPr>
                      <a:endParaRPr sz="900">
                        <a:latin typeface="Times New Roman"/>
                        <a:cs typeface="Times New Roman"/>
                      </a:endParaRPr>
                    </a:p>
                    <a:p>
                      <a:pPr marL="94615">
                        <a:lnSpc>
                          <a:spcPts val="1065"/>
                        </a:lnSpc>
                      </a:pPr>
                      <a:r>
                        <a:rPr sz="900" dirty="0">
                          <a:latin typeface="Arial MT"/>
                          <a:cs typeface="Arial MT"/>
                        </a:rPr>
                        <a:t>Education</a:t>
                      </a:r>
                      <a:r>
                        <a:rPr sz="900" spc="-20" dirty="0">
                          <a:latin typeface="Arial MT"/>
                          <a:cs typeface="Arial MT"/>
                        </a:rPr>
                        <a:t> </a:t>
                      </a:r>
                      <a:r>
                        <a:rPr sz="900" spc="-10" dirty="0">
                          <a:latin typeface="Arial MT"/>
                          <a:cs typeface="Arial MT"/>
                        </a:rPr>
                        <a:t>Levels:</a:t>
                      </a:r>
                      <a:endParaRPr sz="900">
                        <a:latin typeface="Arial MT"/>
                        <a:cs typeface="Arial MT"/>
                      </a:endParaRPr>
                    </a:p>
                    <a:p>
                      <a:pPr marL="94615">
                        <a:lnSpc>
                          <a:spcPts val="1065"/>
                        </a:lnSpc>
                      </a:pPr>
                      <a:r>
                        <a:rPr sz="900" dirty="0">
                          <a:latin typeface="Arial MT"/>
                          <a:cs typeface="Arial MT"/>
                        </a:rPr>
                        <a:t>Higher</a:t>
                      </a:r>
                      <a:r>
                        <a:rPr sz="900" spc="35" dirty="0">
                          <a:latin typeface="Arial MT"/>
                          <a:cs typeface="Arial MT"/>
                        </a:rPr>
                        <a:t> </a:t>
                      </a:r>
                      <a:r>
                        <a:rPr sz="900" spc="-10" dirty="0">
                          <a:latin typeface="Arial MT"/>
                          <a:cs typeface="Arial MT"/>
                        </a:rPr>
                        <a:t>adoption</a:t>
                      </a:r>
                      <a:r>
                        <a:rPr sz="900" spc="-15" dirty="0">
                          <a:latin typeface="Arial MT"/>
                          <a:cs typeface="Arial MT"/>
                        </a:rPr>
                        <a:t> </a:t>
                      </a:r>
                      <a:r>
                        <a:rPr sz="900" dirty="0">
                          <a:latin typeface="Arial MT"/>
                          <a:cs typeface="Arial MT"/>
                        </a:rPr>
                        <a:t>rates</a:t>
                      </a:r>
                      <a:r>
                        <a:rPr sz="900" spc="-35" dirty="0">
                          <a:latin typeface="Arial MT"/>
                          <a:cs typeface="Arial MT"/>
                        </a:rPr>
                        <a:t> </a:t>
                      </a:r>
                      <a:r>
                        <a:rPr sz="900" spc="-25" dirty="0">
                          <a:latin typeface="Arial MT"/>
                          <a:cs typeface="Arial MT"/>
                        </a:rPr>
                        <a:t>of</a:t>
                      </a:r>
                      <a:endParaRPr sz="900">
                        <a:latin typeface="Arial MT"/>
                        <a:cs typeface="Arial MT"/>
                      </a:endParaRPr>
                    </a:p>
                    <a:p>
                      <a:pPr marL="94615" marR="280035">
                        <a:lnSpc>
                          <a:spcPct val="99100"/>
                        </a:lnSpc>
                        <a:spcBef>
                          <a:spcPts val="55"/>
                        </a:spcBef>
                      </a:pPr>
                      <a:r>
                        <a:rPr sz="900" spc="-10" dirty="0">
                          <a:latin typeface="Arial MT"/>
                          <a:cs typeface="Arial MT"/>
                        </a:rPr>
                        <a:t>technology</a:t>
                      </a:r>
                      <a:r>
                        <a:rPr sz="900" spc="5" dirty="0">
                          <a:latin typeface="Arial MT"/>
                          <a:cs typeface="Arial MT"/>
                        </a:rPr>
                        <a:t> </a:t>
                      </a:r>
                      <a:r>
                        <a:rPr sz="900" dirty="0">
                          <a:latin typeface="Arial MT"/>
                          <a:cs typeface="Arial MT"/>
                        </a:rPr>
                        <a:t>are</a:t>
                      </a:r>
                      <a:r>
                        <a:rPr sz="900" spc="35" dirty="0">
                          <a:latin typeface="Arial MT"/>
                          <a:cs typeface="Arial MT"/>
                        </a:rPr>
                        <a:t> </a:t>
                      </a:r>
                      <a:r>
                        <a:rPr sz="900" spc="-10" dirty="0">
                          <a:latin typeface="Arial MT"/>
                          <a:cs typeface="Arial MT"/>
                        </a:rPr>
                        <a:t>frequently </a:t>
                      </a:r>
                      <a:r>
                        <a:rPr sz="900" dirty="0">
                          <a:latin typeface="Arial MT"/>
                          <a:cs typeface="Arial MT"/>
                        </a:rPr>
                        <a:t>correlated</a:t>
                      </a:r>
                      <a:r>
                        <a:rPr sz="900" spc="-30" dirty="0">
                          <a:latin typeface="Arial MT"/>
                          <a:cs typeface="Arial MT"/>
                        </a:rPr>
                        <a:t> </a:t>
                      </a:r>
                      <a:r>
                        <a:rPr sz="900" spc="-10" dirty="0">
                          <a:latin typeface="Arial MT"/>
                          <a:cs typeface="Arial MT"/>
                        </a:rPr>
                        <a:t>with</a:t>
                      </a:r>
                      <a:r>
                        <a:rPr sz="900" spc="-25" dirty="0">
                          <a:latin typeface="Arial MT"/>
                          <a:cs typeface="Arial MT"/>
                        </a:rPr>
                        <a:t> </a:t>
                      </a:r>
                      <a:r>
                        <a:rPr sz="900" spc="-10" dirty="0">
                          <a:latin typeface="Arial MT"/>
                          <a:cs typeface="Arial MT"/>
                        </a:rPr>
                        <a:t>higher education</a:t>
                      </a:r>
                      <a:r>
                        <a:rPr sz="900" spc="-5" dirty="0">
                          <a:latin typeface="Arial MT"/>
                          <a:cs typeface="Arial MT"/>
                        </a:rPr>
                        <a:t> </a:t>
                      </a:r>
                      <a:r>
                        <a:rPr sz="900" dirty="0">
                          <a:latin typeface="Arial MT"/>
                          <a:cs typeface="Arial MT"/>
                        </a:rPr>
                        <a:t>levels,</a:t>
                      </a:r>
                      <a:r>
                        <a:rPr sz="900" spc="20" dirty="0">
                          <a:latin typeface="Arial MT"/>
                          <a:cs typeface="Arial MT"/>
                        </a:rPr>
                        <a:t> </a:t>
                      </a:r>
                      <a:r>
                        <a:rPr sz="900" dirty="0">
                          <a:latin typeface="Arial MT"/>
                          <a:cs typeface="Arial MT"/>
                        </a:rPr>
                        <a:t>which </a:t>
                      </a:r>
                      <a:r>
                        <a:rPr sz="900" spc="-25" dirty="0">
                          <a:latin typeface="Arial MT"/>
                          <a:cs typeface="Arial MT"/>
                        </a:rPr>
                        <a:t>may </a:t>
                      </a:r>
                      <a:r>
                        <a:rPr sz="900" dirty="0">
                          <a:latin typeface="Arial MT"/>
                          <a:cs typeface="Arial MT"/>
                        </a:rPr>
                        <a:t>expand</a:t>
                      </a:r>
                      <a:r>
                        <a:rPr sz="900" spc="-25" dirty="0">
                          <a:latin typeface="Arial MT"/>
                          <a:cs typeface="Arial MT"/>
                        </a:rPr>
                        <a:t> </a:t>
                      </a:r>
                      <a:r>
                        <a:rPr sz="900" dirty="0">
                          <a:latin typeface="Arial MT"/>
                          <a:cs typeface="Arial MT"/>
                        </a:rPr>
                        <a:t>the</a:t>
                      </a:r>
                      <a:r>
                        <a:rPr sz="900" spc="-25" dirty="0">
                          <a:latin typeface="Arial MT"/>
                          <a:cs typeface="Arial MT"/>
                        </a:rPr>
                        <a:t> </a:t>
                      </a:r>
                      <a:r>
                        <a:rPr sz="900" dirty="0">
                          <a:latin typeface="Arial MT"/>
                          <a:cs typeface="Arial MT"/>
                        </a:rPr>
                        <a:t>market</a:t>
                      </a:r>
                      <a:r>
                        <a:rPr sz="900" spc="5" dirty="0">
                          <a:latin typeface="Arial MT"/>
                          <a:cs typeface="Arial MT"/>
                        </a:rPr>
                        <a:t> </a:t>
                      </a:r>
                      <a:r>
                        <a:rPr sz="900" spc="-25" dirty="0">
                          <a:latin typeface="Arial MT"/>
                          <a:cs typeface="Arial MT"/>
                        </a:rPr>
                        <a:t>for </a:t>
                      </a:r>
                      <a:r>
                        <a:rPr sz="900" spc="-10" dirty="0">
                          <a:latin typeface="Arial MT"/>
                          <a:cs typeface="Arial MT"/>
                        </a:rPr>
                        <a:t>Samsung's</a:t>
                      </a:r>
                      <a:r>
                        <a:rPr sz="900" spc="25" dirty="0">
                          <a:latin typeface="Arial MT"/>
                          <a:cs typeface="Arial MT"/>
                        </a:rPr>
                        <a:t> </a:t>
                      </a:r>
                      <a:r>
                        <a:rPr sz="900" spc="-10" dirty="0">
                          <a:latin typeface="Arial MT"/>
                          <a:cs typeface="Arial MT"/>
                        </a:rPr>
                        <a:t>goods.</a:t>
                      </a:r>
                      <a:endParaRPr sz="900">
                        <a:latin typeface="Arial MT"/>
                        <a:cs typeface="Arial MT"/>
                      </a:endParaRPr>
                    </a:p>
                    <a:p>
                      <a:pPr>
                        <a:lnSpc>
                          <a:spcPct val="100000"/>
                        </a:lnSpc>
                        <a:spcBef>
                          <a:spcPts val="65"/>
                        </a:spcBef>
                      </a:pPr>
                      <a:endParaRPr sz="900">
                        <a:latin typeface="Times New Roman"/>
                        <a:cs typeface="Times New Roman"/>
                      </a:endParaRPr>
                    </a:p>
                    <a:p>
                      <a:pPr marL="94615">
                        <a:lnSpc>
                          <a:spcPct val="100000"/>
                        </a:lnSpc>
                      </a:pPr>
                      <a:r>
                        <a:rPr sz="900" dirty="0">
                          <a:latin typeface="Arial MT"/>
                          <a:cs typeface="Arial MT"/>
                        </a:rPr>
                        <a:t>Cultural</a:t>
                      </a:r>
                      <a:r>
                        <a:rPr sz="900" spc="-15" dirty="0">
                          <a:latin typeface="Arial MT"/>
                          <a:cs typeface="Arial MT"/>
                        </a:rPr>
                        <a:t> </a:t>
                      </a:r>
                      <a:r>
                        <a:rPr sz="900" spc="-10" dirty="0">
                          <a:latin typeface="Arial MT"/>
                          <a:cs typeface="Arial MT"/>
                        </a:rPr>
                        <a:t>Differences:</a:t>
                      </a:r>
                      <a:endParaRPr sz="900">
                        <a:latin typeface="Arial MT"/>
                        <a:cs typeface="Arial MT"/>
                      </a:endParaRPr>
                    </a:p>
                    <a:p>
                      <a:pPr marL="94615" marR="121285">
                        <a:lnSpc>
                          <a:spcPct val="99300"/>
                        </a:lnSpc>
                        <a:spcBef>
                          <a:spcPts val="55"/>
                        </a:spcBef>
                      </a:pPr>
                      <a:r>
                        <a:rPr sz="900" dirty="0">
                          <a:latin typeface="Arial MT"/>
                          <a:cs typeface="Arial MT"/>
                        </a:rPr>
                        <a:t>When</a:t>
                      </a:r>
                      <a:r>
                        <a:rPr sz="900" spc="10" dirty="0">
                          <a:latin typeface="Arial MT"/>
                          <a:cs typeface="Arial MT"/>
                        </a:rPr>
                        <a:t> </a:t>
                      </a:r>
                      <a:r>
                        <a:rPr sz="900" spc="-10" dirty="0">
                          <a:latin typeface="Arial MT"/>
                          <a:cs typeface="Arial MT"/>
                        </a:rPr>
                        <a:t>designing</a:t>
                      </a:r>
                      <a:r>
                        <a:rPr sz="900" spc="10" dirty="0">
                          <a:latin typeface="Arial MT"/>
                          <a:cs typeface="Arial MT"/>
                        </a:rPr>
                        <a:t> </a:t>
                      </a:r>
                      <a:r>
                        <a:rPr sz="900" dirty="0">
                          <a:latin typeface="Arial MT"/>
                          <a:cs typeface="Arial MT"/>
                        </a:rPr>
                        <a:t>and</a:t>
                      </a:r>
                      <a:r>
                        <a:rPr sz="900" spc="15" dirty="0">
                          <a:latin typeface="Arial MT"/>
                          <a:cs typeface="Arial MT"/>
                        </a:rPr>
                        <a:t> </a:t>
                      </a:r>
                      <a:r>
                        <a:rPr sz="900" spc="-10" dirty="0">
                          <a:latin typeface="Arial MT"/>
                          <a:cs typeface="Arial MT"/>
                        </a:rPr>
                        <a:t>marketing </a:t>
                      </a:r>
                      <a:r>
                        <a:rPr sz="900" dirty="0">
                          <a:latin typeface="Arial MT"/>
                          <a:cs typeface="Arial MT"/>
                        </a:rPr>
                        <a:t>its</a:t>
                      </a:r>
                      <a:r>
                        <a:rPr sz="900" spc="-45" dirty="0">
                          <a:latin typeface="Arial MT"/>
                          <a:cs typeface="Arial MT"/>
                        </a:rPr>
                        <a:t> </a:t>
                      </a:r>
                      <a:r>
                        <a:rPr sz="900" dirty="0">
                          <a:latin typeface="Arial MT"/>
                          <a:cs typeface="Arial MT"/>
                        </a:rPr>
                        <a:t>products,</a:t>
                      </a:r>
                      <a:r>
                        <a:rPr sz="900" spc="-5" dirty="0">
                          <a:latin typeface="Arial MT"/>
                          <a:cs typeface="Arial MT"/>
                        </a:rPr>
                        <a:t> </a:t>
                      </a:r>
                      <a:r>
                        <a:rPr sz="900" dirty="0">
                          <a:latin typeface="Arial MT"/>
                          <a:cs typeface="Arial MT"/>
                        </a:rPr>
                        <a:t>Samsung</a:t>
                      </a:r>
                      <a:r>
                        <a:rPr sz="900" spc="-25" dirty="0">
                          <a:latin typeface="Arial MT"/>
                          <a:cs typeface="Arial MT"/>
                        </a:rPr>
                        <a:t> </a:t>
                      </a:r>
                      <a:r>
                        <a:rPr sz="900" spc="-20" dirty="0">
                          <a:latin typeface="Arial MT"/>
                          <a:cs typeface="Arial MT"/>
                        </a:rPr>
                        <a:t>must </a:t>
                      </a:r>
                      <a:r>
                        <a:rPr sz="900" dirty="0">
                          <a:latin typeface="Arial MT"/>
                          <a:cs typeface="Arial MT"/>
                        </a:rPr>
                        <a:t>consider</a:t>
                      </a:r>
                      <a:r>
                        <a:rPr sz="900" spc="30" dirty="0">
                          <a:latin typeface="Arial MT"/>
                          <a:cs typeface="Arial MT"/>
                        </a:rPr>
                        <a:t> </a:t>
                      </a:r>
                      <a:r>
                        <a:rPr sz="900" dirty="0">
                          <a:latin typeface="Arial MT"/>
                          <a:cs typeface="Arial MT"/>
                        </a:rPr>
                        <a:t>the</a:t>
                      </a:r>
                      <a:r>
                        <a:rPr sz="900" spc="-15" dirty="0">
                          <a:latin typeface="Arial MT"/>
                          <a:cs typeface="Arial MT"/>
                        </a:rPr>
                        <a:t> </a:t>
                      </a:r>
                      <a:r>
                        <a:rPr sz="900" spc="-10" dirty="0">
                          <a:latin typeface="Arial MT"/>
                          <a:cs typeface="Arial MT"/>
                        </a:rPr>
                        <a:t>preferences</a:t>
                      </a:r>
                      <a:r>
                        <a:rPr sz="900" spc="-40" dirty="0">
                          <a:latin typeface="Arial MT"/>
                          <a:cs typeface="Arial MT"/>
                        </a:rPr>
                        <a:t> </a:t>
                      </a:r>
                      <a:r>
                        <a:rPr sz="900" spc="-25" dirty="0">
                          <a:latin typeface="Arial MT"/>
                          <a:cs typeface="Arial MT"/>
                        </a:rPr>
                        <a:t>and </a:t>
                      </a:r>
                      <a:r>
                        <a:rPr sz="900" dirty="0">
                          <a:latin typeface="Arial MT"/>
                          <a:cs typeface="Arial MT"/>
                        </a:rPr>
                        <a:t>needs</a:t>
                      </a:r>
                      <a:r>
                        <a:rPr sz="900" spc="-20" dirty="0">
                          <a:latin typeface="Arial MT"/>
                          <a:cs typeface="Arial MT"/>
                        </a:rPr>
                        <a:t> </a:t>
                      </a:r>
                      <a:r>
                        <a:rPr sz="900" dirty="0">
                          <a:latin typeface="Arial MT"/>
                          <a:cs typeface="Arial MT"/>
                        </a:rPr>
                        <a:t>of</a:t>
                      </a:r>
                      <a:r>
                        <a:rPr sz="900" spc="-50" dirty="0">
                          <a:latin typeface="Arial MT"/>
                          <a:cs typeface="Arial MT"/>
                        </a:rPr>
                        <a:t> </a:t>
                      </a:r>
                      <a:r>
                        <a:rPr sz="900" dirty="0">
                          <a:latin typeface="Arial MT"/>
                          <a:cs typeface="Arial MT"/>
                        </a:rPr>
                        <a:t>other</a:t>
                      </a:r>
                      <a:r>
                        <a:rPr sz="900" spc="-25" dirty="0">
                          <a:latin typeface="Arial MT"/>
                          <a:cs typeface="Arial MT"/>
                        </a:rPr>
                        <a:t> </a:t>
                      </a:r>
                      <a:r>
                        <a:rPr sz="900" dirty="0">
                          <a:latin typeface="Arial MT"/>
                          <a:cs typeface="Arial MT"/>
                        </a:rPr>
                        <a:t>cultures.</a:t>
                      </a:r>
                      <a:r>
                        <a:rPr sz="900" spc="30" dirty="0">
                          <a:latin typeface="Arial MT"/>
                          <a:cs typeface="Arial MT"/>
                        </a:rPr>
                        <a:t> </a:t>
                      </a:r>
                      <a:r>
                        <a:rPr sz="900" spc="-25" dirty="0">
                          <a:latin typeface="Arial MT"/>
                          <a:cs typeface="Arial MT"/>
                        </a:rPr>
                        <a:t>For </a:t>
                      </a:r>
                      <a:r>
                        <a:rPr sz="900" spc="-10" dirty="0">
                          <a:latin typeface="Arial MT"/>
                          <a:cs typeface="Arial MT"/>
                        </a:rPr>
                        <a:t>instance,</a:t>
                      </a:r>
                      <a:r>
                        <a:rPr sz="900" spc="-50" dirty="0">
                          <a:latin typeface="Arial MT"/>
                          <a:cs typeface="Arial MT"/>
                        </a:rPr>
                        <a:t> </a:t>
                      </a:r>
                      <a:r>
                        <a:rPr sz="900" dirty="0">
                          <a:latin typeface="Arial MT"/>
                          <a:cs typeface="Arial MT"/>
                        </a:rPr>
                        <a:t>cultural differences</a:t>
                      </a:r>
                      <a:r>
                        <a:rPr sz="900" spc="-20" dirty="0">
                          <a:latin typeface="Arial MT"/>
                          <a:cs typeface="Arial MT"/>
                        </a:rPr>
                        <a:t> </a:t>
                      </a:r>
                      <a:r>
                        <a:rPr sz="900" spc="-25" dirty="0">
                          <a:latin typeface="Arial MT"/>
                          <a:cs typeface="Arial MT"/>
                        </a:rPr>
                        <a:t>in </a:t>
                      </a:r>
                      <a:r>
                        <a:rPr sz="900" dirty="0">
                          <a:latin typeface="Arial MT"/>
                          <a:cs typeface="Arial MT"/>
                        </a:rPr>
                        <a:t>colour</a:t>
                      </a:r>
                      <a:r>
                        <a:rPr sz="900" spc="-40" dirty="0">
                          <a:latin typeface="Arial MT"/>
                          <a:cs typeface="Arial MT"/>
                        </a:rPr>
                        <a:t> </a:t>
                      </a:r>
                      <a:r>
                        <a:rPr sz="900" dirty="0">
                          <a:latin typeface="Arial MT"/>
                          <a:cs typeface="Arial MT"/>
                        </a:rPr>
                        <a:t>symbolism</a:t>
                      </a:r>
                      <a:r>
                        <a:rPr sz="900" spc="-35" dirty="0">
                          <a:latin typeface="Arial MT"/>
                          <a:cs typeface="Arial MT"/>
                        </a:rPr>
                        <a:t> </a:t>
                      </a:r>
                      <a:r>
                        <a:rPr sz="900" dirty="0">
                          <a:latin typeface="Arial MT"/>
                          <a:cs typeface="Arial MT"/>
                        </a:rPr>
                        <a:t>may</a:t>
                      </a:r>
                      <a:r>
                        <a:rPr sz="900" spc="-35" dirty="0">
                          <a:latin typeface="Arial MT"/>
                          <a:cs typeface="Arial MT"/>
                        </a:rPr>
                        <a:t> </a:t>
                      </a:r>
                      <a:r>
                        <a:rPr sz="900" dirty="0">
                          <a:latin typeface="Arial MT"/>
                          <a:cs typeface="Arial MT"/>
                        </a:rPr>
                        <a:t>have</a:t>
                      </a:r>
                      <a:r>
                        <a:rPr sz="900" spc="-10" dirty="0">
                          <a:latin typeface="Arial MT"/>
                          <a:cs typeface="Arial MT"/>
                        </a:rPr>
                        <a:t> </a:t>
                      </a:r>
                      <a:r>
                        <a:rPr sz="900" spc="-25" dirty="0">
                          <a:latin typeface="Arial MT"/>
                          <a:cs typeface="Arial MT"/>
                        </a:rPr>
                        <a:t>an </a:t>
                      </a:r>
                      <a:r>
                        <a:rPr sz="900" dirty="0">
                          <a:latin typeface="Arial MT"/>
                          <a:cs typeface="Arial MT"/>
                        </a:rPr>
                        <a:t>impact</a:t>
                      </a:r>
                      <a:r>
                        <a:rPr sz="900" spc="-20" dirty="0">
                          <a:latin typeface="Arial MT"/>
                          <a:cs typeface="Arial MT"/>
                        </a:rPr>
                        <a:t> </a:t>
                      </a:r>
                      <a:r>
                        <a:rPr sz="900" dirty="0">
                          <a:latin typeface="Arial MT"/>
                          <a:cs typeface="Arial MT"/>
                        </a:rPr>
                        <a:t>on</a:t>
                      </a:r>
                      <a:r>
                        <a:rPr sz="900" spc="-40" dirty="0">
                          <a:latin typeface="Arial MT"/>
                          <a:cs typeface="Arial MT"/>
                        </a:rPr>
                        <a:t> </a:t>
                      </a:r>
                      <a:r>
                        <a:rPr sz="900" dirty="0">
                          <a:latin typeface="Arial MT"/>
                          <a:cs typeface="Arial MT"/>
                        </a:rPr>
                        <a:t>Samsung's </a:t>
                      </a:r>
                      <a:r>
                        <a:rPr sz="900" spc="-10" dirty="0">
                          <a:latin typeface="Arial MT"/>
                          <a:cs typeface="Arial MT"/>
                        </a:rPr>
                        <a:t>colour </a:t>
                      </a:r>
                      <a:r>
                        <a:rPr sz="900" dirty="0">
                          <a:latin typeface="Arial MT"/>
                          <a:cs typeface="Arial MT"/>
                        </a:rPr>
                        <a:t>selections</a:t>
                      </a:r>
                      <a:r>
                        <a:rPr sz="900" spc="-10" dirty="0">
                          <a:latin typeface="Arial MT"/>
                          <a:cs typeface="Arial MT"/>
                        </a:rPr>
                        <a:t> </a:t>
                      </a:r>
                      <a:r>
                        <a:rPr sz="900" dirty="0">
                          <a:latin typeface="Arial MT"/>
                          <a:cs typeface="Arial MT"/>
                        </a:rPr>
                        <a:t>in</a:t>
                      </a:r>
                      <a:r>
                        <a:rPr sz="900" spc="-45" dirty="0">
                          <a:latin typeface="Arial MT"/>
                          <a:cs typeface="Arial MT"/>
                        </a:rPr>
                        <a:t> </a:t>
                      </a:r>
                      <a:r>
                        <a:rPr sz="900" dirty="0">
                          <a:latin typeface="Arial MT"/>
                          <a:cs typeface="Arial MT"/>
                        </a:rPr>
                        <a:t>various</a:t>
                      </a:r>
                      <a:r>
                        <a:rPr sz="900" spc="-60" dirty="0">
                          <a:latin typeface="Arial MT"/>
                          <a:cs typeface="Arial MT"/>
                        </a:rPr>
                        <a:t> </a:t>
                      </a:r>
                      <a:r>
                        <a:rPr sz="900" spc="-10" dirty="0">
                          <a:latin typeface="Arial MT"/>
                          <a:cs typeface="Arial MT"/>
                        </a:rPr>
                        <a:t>nations.</a:t>
                      </a:r>
                      <a:endParaRPr sz="900">
                        <a:latin typeface="Arial MT"/>
                        <a:cs typeface="Arial MT"/>
                      </a:endParaRPr>
                    </a:p>
                  </a:txBody>
                  <a:tcPr marL="0" marR="0" marT="27305" marB="0">
                    <a:lnL w="12700">
                      <a:solidFill>
                        <a:srgbClr val="000000"/>
                      </a:solidFill>
                      <a:prstDash val="solid"/>
                    </a:lnL>
                    <a:lnR w="12700">
                      <a:solidFill>
                        <a:srgbClr val="000000"/>
                      </a:solidFill>
                      <a:prstDash val="solid"/>
                    </a:lnR>
                    <a:lnB w="3175">
                      <a:solidFill>
                        <a:srgbClr val="C0C8E3"/>
                      </a:solidFill>
                      <a:prstDash val="solid"/>
                    </a:lnB>
                    <a:solidFill>
                      <a:srgbClr val="FFFFFF"/>
                    </a:solidFill>
                  </a:tcPr>
                </a:tc>
                <a:tc>
                  <a:txBody>
                    <a:bodyPr/>
                    <a:lstStyle/>
                    <a:p>
                      <a:pPr marL="95885">
                        <a:lnSpc>
                          <a:spcPts val="1065"/>
                        </a:lnSpc>
                        <a:spcBef>
                          <a:spcPts val="215"/>
                        </a:spcBef>
                      </a:pPr>
                      <a:r>
                        <a:rPr sz="900" dirty="0">
                          <a:latin typeface="Arial MT"/>
                          <a:cs typeface="Arial MT"/>
                        </a:rPr>
                        <a:t>Digital</a:t>
                      </a:r>
                      <a:r>
                        <a:rPr sz="900" spc="-10" dirty="0">
                          <a:latin typeface="Arial MT"/>
                          <a:cs typeface="Arial MT"/>
                        </a:rPr>
                        <a:t> Transformation:</a:t>
                      </a:r>
                      <a:endParaRPr sz="900">
                        <a:latin typeface="Arial MT"/>
                        <a:cs typeface="Arial MT"/>
                      </a:endParaRPr>
                    </a:p>
                    <a:p>
                      <a:pPr marL="95885">
                        <a:lnSpc>
                          <a:spcPts val="1050"/>
                        </a:lnSpc>
                      </a:pPr>
                      <a:r>
                        <a:rPr sz="900" dirty="0">
                          <a:latin typeface="Arial MT"/>
                          <a:cs typeface="Arial MT"/>
                        </a:rPr>
                        <a:t>The</a:t>
                      </a:r>
                      <a:r>
                        <a:rPr sz="900" spc="-50" dirty="0">
                          <a:latin typeface="Arial MT"/>
                          <a:cs typeface="Arial MT"/>
                        </a:rPr>
                        <a:t> </a:t>
                      </a:r>
                      <a:r>
                        <a:rPr sz="900" dirty="0">
                          <a:latin typeface="Arial MT"/>
                          <a:cs typeface="Arial MT"/>
                        </a:rPr>
                        <a:t>way</a:t>
                      </a:r>
                      <a:r>
                        <a:rPr sz="900" spc="-10" dirty="0">
                          <a:latin typeface="Arial MT"/>
                          <a:cs typeface="Arial MT"/>
                        </a:rPr>
                        <a:t> </a:t>
                      </a:r>
                      <a:r>
                        <a:rPr sz="900" dirty="0">
                          <a:latin typeface="Arial MT"/>
                          <a:cs typeface="Arial MT"/>
                        </a:rPr>
                        <a:t>business's</a:t>
                      </a:r>
                      <a:r>
                        <a:rPr sz="900" spc="-10" dirty="0">
                          <a:latin typeface="Arial MT"/>
                          <a:cs typeface="Arial MT"/>
                        </a:rPr>
                        <a:t> </a:t>
                      </a:r>
                      <a:r>
                        <a:rPr sz="900" dirty="0">
                          <a:latin typeface="Arial MT"/>
                          <a:cs typeface="Arial MT"/>
                        </a:rPr>
                        <a:t>function</a:t>
                      </a:r>
                      <a:r>
                        <a:rPr sz="900" spc="-45" dirty="0">
                          <a:latin typeface="Arial MT"/>
                          <a:cs typeface="Arial MT"/>
                        </a:rPr>
                        <a:t> </a:t>
                      </a:r>
                      <a:r>
                        <a:rPr sz="900" spc="-25" dirty="0">
                          <a:latin typeface="Arial MT"/>
                          <a:cs typeface="Arial MT"/>
                        </a:rPr>
                        <a:t>is</a:t>
                      </a:r>
                      <a:endParaRPr sz="900">
                        <a:latin typeface="Arial MT"/>
                        <a:cs typeface="Arial MT"/>
                      </a:endParaRPr>
                    </a:p>
                    <a:p>
                      <a:pPr marL="95885">
                        <a:lnSpc>
                          <a:spcPts val="1065"/>
                        </a:lnSpc>
                      </a:pPr>
                      <a:r>
                        <a:rPr sz="900" dirty="0">
                          <a:latin typeface="Arial MT"/>
                          <a:cs typeface="Arial MT"/>
                        </a:rPr>
                        <a:t>changing</a:t>
                      </a:r>
                      <a:r>
                        <a:rPr sz="900" spc="-40" dirty="0">
                          <a:latin typeface="Arial MT"/>
                          <a:cs typeface="Arial MT"/>
                        </a:rPr>
                        <a:t> </a:t>
                      </a:r>
                      <a:r>
                        <a:rPr sz="900" dirty="0">
                          <a:latin typeface="Arial MT"/>
                          <a:cs typeface="Arial MT"/>
                        </a:rPr>
                        <a:t>because</a:t>
                      </a:r>
                      <a:r>
                        <a:rPr sz="900" spc="-35" dirty="0">
                          <a:latin typeface="Arial MT"/>
                          <a:cs typeface="Arial MT"/>
                        </a:rPr>
                        <a:t> </a:t>
                      </a:r>
                      <a:r>
                        <a:rPr sz="900" dirty="0">
                          <a:latin typeface="Arial MT"/>
                          <a:cs typeface="Arial MT"/>
                        </a:rPr>
                        <a:t>of</a:t>
                      </a:r>
                      <a:r>
                        <a:rPr sz="900" spc="-10" dirty="0">
                          <a:latin typeface="Arial MT"/>
                          <a:cs typeface="Arial MT"/>
                        </a:rPr>
                        <a:t> advancements</a:t>
                      </a:r>
                      <a:endParaRPr sz="900">
                        <a:latin typeface="Arial MT"/>
                        <a:cs typeface="Arial MT"/>
                      </a:endParaRPr>
                    </a:p>
                    <a:p>
                      <a:pPr marL="95885" marR="74295">
                        <a:lnSpc>
                          <a:spcPct val="99100"/>
                        </a:lnSpc>
                        <a:spcBef>
                          <a:spcPts val="60"/>
                        </a:spcBef>
                      </a:pPr>
                      <a:r>
                        <a:rPr sz="900" dirty="0">
                          <a:latin typeface="Arial MT"/>
                          <a:cs typeface="Arial MT"/>
                        </a:rPr>
                        <a:t>in</a:t>
                      </a:r>
                      <a:r>
                        <a:rPr sz="900" spc="-10" dirty="0">
                          <a:latin typeface="Arial MT"/>
                          <a:cs typeface="Arial MT"/>
                        </a:rPr>
                        <a:t> digital</a:t>
                      </a:r>
                      <a:r>
                        <a:rPr sz="900" spc="-5" dirty="0">
                          <a:latin typeface="Arial MT"/>
                          <a:cs typeface="Arial MT"/>
                        </a:rPr>
                        <a:t> </a:t>
                      </a:r>
                      <a:r>
                        <a:rPr sz="900" dirty="0">
                          <a:latin typeface="Arial MT"/>
                          <a:cs typeface="Arial MT"/>
                        </a:rPr>
                        <a:t>technologies.</a:t>
                      </a:r>
                      <a:r>
                        <a:rPr sz="900" spc="245" dirty="0">
                          <a:latin typeface="Arial MT"/>
                          <a:cs typeface="Arial MT"/>
                        </a:rPr>
                        <a:t> </a:t>
                      </a:r>
                      <a:r>
                        <a:rPr sz="900" spc="-10" dirty="0">
                          <a:latin typeface="Arial MT"/>
                          <a:cs typeface="Arial MT"/>
                        </a:rPr>
                        <a:t>Samsung </a:t>
                      </a:r>
                      <a:r>
                        <a:rPr sz="900" dirty="0">
                          <a:latin typeface="Arial MT"/>
                          <a:cs typeface="Arial MT"/>
                        </a:rPr>
                        <a:t>needs</a:t>
                      </a:r>
                      <a:r>
                        <a:rPr sz="900" spc="-45" dirty="0">
                          <a:latin typeface="Arial MT"/>
                          <a:cs typeface="Arial MT"/>
                        </a:rPr>
                        <a:t> </a:t>
                      </a:r>
                      <a:r>
                        <a:rPr sz="900" dirty="0">
                          <a:latin typeface="Arial MT"/>
                          <a:cs typeface="Arial MT"/>
                        </a:rPr>
                        <a:t>to</a:t>
                      </a:r>
                      <a:r>
                        <a:rPr sz="900" spc="-15" dirty="0">
                          <a:latin typeface="Arial MT"/>
                          <a:cs typeface="Arial MT"/>
                        </a:rPr>
                        <a:t> </a:t>
                      </a:r>
                      <a:r>
                        <a:rPr sz="900" dirty="0">
                          <a:latin typeface="Arial MT"/>
                          <a:cs typeface="Arial MT"/>
                        </a:rPr>
                        <a:t>adjust</a:t>
                      </a:r>
                      <a:r>
                        <a:rPr sz="900" spc="5" dirty="0">
                          <a:latin typeface="Arial MT"/>
                          <a:cs typeface="Arial MT"/>
                        </a:rPr>
                        <a:t> </a:t>
                      </a:r>
                      <a:r>
                        <a:rPr sz="900" dirty="0">
                          <a:latin typeface="Arial MT"/>
                          <a:cs typeface="Arial MT"/>
                        </a:rPr>
                        <a:t>to</a:t>
                      </a:r>
                      <a:r>
                        <a:rPr sz="900" spc="-15" dirty="0">
                          <a:latin typeface="Arial MT"/>
                          <a:cs typeface="Arial MT"/>
                        </a:rPr>
                        <a:t> </a:t>
                      </a:r>
                      <a:r>
                        <a:rPr sz="900" spc="-10" dirty="0">
                          <a:latin typeface="Arial MT"/>
                          <a:cs typeface="Arial MT"/>
                        </a:rPr>
                        <a:t>these</a:t>
                      </a:r>
                      <a:r>
                        <a:rPr sz="900" spc="500" dirty="0">
                          <a:latin typeface="Arial MT"/>
                          <a:cs typeface="Arial MT"/>
                        </a:rPr>
                        <a:t> </a:t>
                      </a:r>
                      <a:r>
                        <a:rPr sz="900" dirty="0">
                          <a:latin typeface="Arial MT"/>
                          <a:cs typeface="Arial MT"/>
                        </a:rPr>
                        <a:t>developments</a:t>
                      </a:r>
                      <a:r>
                        <a:rPr sz="900" spc="-40" dirty="0">
                          <a:latin typeface="Arial MT"/>
                          <a:cs typeface="Arial MT"/>
                        </a:rPr>
                        <a:t> </a:t>
                      </a:r>
                      <a:r>
                        <a:rPr sz="900" dirty="0">
                          <a:latin typeface="Arial MT"/>
                          <a:cs typeface="Arial MT"/>
                        </a:rPr>
                        <a:t>in</a:t>
                      </a:r>
                      <a:r>
                        <a:rPr sz="900" spc="-10" dirty="0">
                          <a:latin typeface="Arial MT"/>
                          <a:cs typeface="Arial MT"/>
                        </a:rPr>
                        <a:t> digital services, </a:t>
                      </a:r>
                      <a:r>
                        <a:rPr sz="900" dirty="0">
                          <a:latin typeface="Arial MT"/>
                          <a:cs typeface="Arial MT"/>
                        </a:rPr>
                        <a:t>remote</a:t>
                      </a:r>
                      <a:r>
                        <a:rPr sz="900" spc="-25" dirty="0">
                          <a:latin typeface="Arial MT"/>
                          <a:cs typeface="Arial MT"/>
                        </a:rPr>
                        <a:t> </a:t>
                      </a:r>
                      <a:r>
                        <a:rPr sz="900" dirty="0">
                          <a:latin typeface="Arial MT"/>
                          <a:cs typeface="Arial MT"/>
                        </a:rPr>
                        <a:t>work, </a:t>
                      </a:r>
                      <a:r>
                        <a:rPr sz="900" spc="-20" dirty="0">
                          <a:latin typeface="Arial MT"/>
                          <a:cs typeface="Arial MT"/>
                        </a:rPr>
                        <a:t>e-</a:t>
                      </a:r>
                      <a:r>
                        <a:rPr sz="900" dirty="0">
                          <a:latin typeface="Arial MT"/>
                          <a:cs typeface="Arial MT"/>
                        </a:rPr>
                        <a:t>commerce,</a:t>
                      </a:r>
                      <a:r>
                        <a:rPr sz="900" spc="5" dirty="0">
                          <a:latin typeface="Arial MT"/>
                          <a:cs typeface="Arial MT"/>
                        </a:rPr>
                        <a:t> </a:t>
                      </a:r>
                      <a:r>
                        <a:rPr sz="900" dirty="0">
                          <a:latin typeface="Arial MT"/>
                          <a:cs typeface="Arial MT"/>
                        </a:rPr>
                        <a:t>and</a:t>
                      </a:r>
                      <a:r>
                        <a:rPr sz="900" spc="-20" dirty="0">
                          <a:latin typeface="Arial MT"/>
                          <a:cs typeface="Arial MT"/>
                        </a:rPr>
                        <a:t> </a:t>
                      </a:r>
                      <a:r>
                        <a:rPr sz="900" spc="-10" dirty="0">
                          <a:latin typeface="Arial MT"/>
                          <a:cs typeface="Arial MT"/>
                        </a:rPr>
                        <a:t>digital marketing.</a:t>
                      </a:r>
                      <a:endParaRPr sz="900">
                        <a:latin typeface="Arial MT"/>
                        <a:cs typeface="Arial MT"/>
                      </a:endParaRPr>
                    </a:p>
                    <a:p>
                      <a:pPr>
                        <a:lnSpc>
                          <a:spcPct val="100000"/>
                        </a:lnSpc>
                        <a:spcBef>
                          <a:spcPts val="60"/>
                        </a:spcBef>
                      </a:pPr>
                      <a:endParaRPr sz="900">
                        <a:latin typeface="Times New Roman"/>
                        <a:cs typeface="Times New Roman"/>
                      </a:endParaRPr>
                    </a:p>
                    <a:p>
                      <a:pPr marL="95885">
                        <a:lnSpc>
                          <a:spcPct val="100000"/>
                        </a:lnSpc>
                      </a:pPr>
                      <a:r>
                        <a:rPr sz="900" spc="-10" dirty="0">
                          <a:latin typeface="Arial MT"/>
                          <a:cs typeface="Arial MT"/>
                        </a:rPr>
                        <a:t>Cybersecurity:</a:t>
                      </a:r>
                      <a:endParaRPr sz="900">
                        <a:latin typeface="Arial MT"/>
                        <a:cs typeface="Arial MT"/>
                      </a:endParaRPr>
                    </a:p>
                    <a:p>
                      <a:pPr marL="95885" marR="93345" indent="31750">
                        <a:lnSpc>
                          <a:spcPct val="99700"/>
                        </a:lnSpc>
                        <a:spcBef>
                          <a:spcPts val="50"/>
                        </a:spcBef>
                      </a:pPr>
                      <a:r>
                        <a:rPr sz="900" dirty="0">
                          <a:latin typeface="Arial MT"/>
                          <a:cs typeface="Arial MT"/>
                        </a:rPr>
                        <a:t>As</a:t>
                      </a:r>
                      <a:r>
                        <a:rPr sz="900" spc="-40" dirty="0">
                          <a:latin typeface="Arial MT"/>
                          <a:cs typeface="Arial MT"/>
                        </a:rPr>
                        <a:t> </a:t>
                      </a:r>
                      <a:r>
                        <a:rPr sz="900" dirty="0">
                          <a:latin typeface="Arial MT"/>
                          <a:cs typeface="Arial MT"/>
                        </a:rPr>
                        <a:t>connectivity</a:t>
                      </a:r>
                      <a:r>
                        <a:rPr sz="900" spc="-40" dirty="0">
                          <a:latin typeface="Arial MT"/>
                          <a:cs typeface="Arial MT"/>
                        </a:rPr>
                        <a:t> </a:t>
                      </a:r>
                      <a:r>
                        <a:rPr sz="900" dirty="0">
                          <a:latin typeface="Arial MT"/>
                          <a:cs typeface="Arial MT"/>
                        </a:rPr>
                        <a:t>and</a:t>
                      </a:r>
                      <a:r>
                        <a:rPr sz="900" spc="-15" dirty="0">
                          <a:latin typeface="Arial MT"/>
                          <a:cs typeface="Arial MT"/>
                        </a:rPr>
                        <a:t> </a:t>
                      </a:r>
                      <a:r>
                        <a:rPr sz="900" dirty="0">
                          <a:latin typeface="Arial MT"/>
                          <a:cs typeface="Arial MT"/>
                        </a:rPr>
                        <a:t>digitisation</a:t>
                      </a:r>
                      <a:r>
                        <a:rPr sz="900" spc="-15" dirty="0">
                          <a:latin typeface="Arial MT"/>
                          <a:cs typeface="Arial MT"/>
                        </a:rPr>
                        <a:t> </a:t>
                      </a:r>
                      <a:r>
                        <a:rPr sz="900" spc="-20" dirty="0">
                          <a:latin typeface="Arial MT"/>
                          <a:cs typeface="Arial MT"/>
                        </a:rPr>
                        <a:t>grow, </a:t>
                      </a:r>
                      <a:r>
                        <a:rPr sz="900" dirty="0">
                          <a:latin typeface="Arial MT"/>
                          <a:cs typeface="Arial MT"/>
                        </a:rPr>
                        <a:t>cybersecurity</a:t>
                      </a:r>
                      <a:r>
                        <a:rPr sz="900" spc="-25" dirty="0">
                          <a:latin typeface="Arial MT"/>
                          <a:cs typeface="Arial MT"/>
                        </a:rPr>
                        <a:t> </a:t>
                      </a:r>
                      <a:r>
                        <a:rPr sz="900" dirty="0">
                          <a:latin typeface="Arial MT"/>
                          <a:cs typeface="Arial MT"/>
                        </a:rPr>
                        <a:t>risks</a:t>
                      </a:r>
                      <a:r>
                        <a:rPr sz="900" spc="-25" dirty="0">
                          <a:latin typeface="Arial MT"/>
                          <a:cs typeface="Arial MT"/>
                        </a:rPr>
                        <a:t> </a:t>
                      </a:r>
                      <a:r>
                        <a:rPr sz="900" dirty="0">
                          <a:latin typeface="Arial MT"/>
                          <a:cs typeface="Arial MT"/>
                        </a:rPr>
                        <a:t>are</a:t>
                      </a:r>
                      <a:r>
                        <a:rPr sz="900" spc="-5" dirty="0">
                          <a:latin typeface="Arial MT"/>
                          <a:cs typeface="Arial MT"/>
                        </a:rPr>
                        <a:t> </a:t>
                      </a:r>
                      <a:r>
                        <a:rPr sz="900" spc="-10" dirty="0">
                          <a:latin typeface="Arial MT"/>
                          <a:cs typeface="Arial MT"/>
                        </a:rPr>
                        <a:t>becoming</a:t>
                      </a:r>
                      <a:r>
                        <a:rPr sz="900" dirty="0">
                          <a:latin typeface="Arial MT"/>
                          <a:cs typeface="Arial MT"/>
                        </a:rPr>
                        <a:t> </a:t>
                      </a:r>
                      <a:r>
                        <a:rPr sz="900" spc="-50" dirty="0">
                          <a:latin typeface="Arial MT"/>
                          <a:cs typeface="Arial MT"/>
                        </a:rPr>
                        <a:t>a</a:t>
                      </a:r>
                      <a:r>
                        <a:rPr sz="900" dirty="0">
                          <a:latin typeface="Arial MT"/>
                          <a:cs typeface="Arial MT"/>
                        </a:rPr>
                        <a:t> major</a:t>
                      </a:r>
                      <a:r>
                        <a:rPr sz="900" spc="-30" dirty="0">
                          <a:latin typeface="Arial MT"/>
                          <a:cs typeface="Arial MT"/>
                        </a:rPr>
                        <a:t> </a:t>
                      </a:r>
                      <a:r>
                        <a:rPr sz="900" dirty="0">
                          <a:latin typeface="Arial MT"/>
                          <a:cs typeface="Arial MT"/>
                        </a:rPr>
                        <a:t>worry.</a:t>
                      </a:r>
                      <a:r>
                        <a:rPr sz="900" spc="-55" dirty="0">
                          <a:latin typeface="Arial MT"/>
                          <a:cs typeface="Arial MT"/>
                        </a:rPr>
                        <a:t> </a:t>
                      </a:r>
                      <a:r>
                        <a:rPr sz="900" dirty="0">
                          <a:latin typeface="Arial MT"/>
                          <a:cs typeface="Arial MT"/>
                        </a:rPr>
                        <a:t>Samsung</a:t>
                      </a:r>
                      <a:r>
                        <a:rPr sz="900" spc="-5" dirty="0">
                          <a:latin typeface="Arial MT"/>
                          <a:cs typeface="Arial MT"/>
                        </a:rPr>
                        <a:t> </a:t>
                      </a:r>
                      <a:r>
                        <a:rPr sz="900" dirty="0">
                          <a:latin typeface="Arial MT"/>
                          <a:cs typeface="Arial MT"/>
                        </a:rPr>
                        <a:t>needs</a:t>
                      </a:r>
                      <a:r>
                        <a:rPr sz="900" spc="-30" dirty="0">
                          <a:latin typeface="Arial MT"/>
                          <a:cs typeface="Arial MT"/>
                        </a:rPr>
                        <a:t> </a:t>
                      </a:r>
                      <a:r>
                        <a:rPr sz="900" spc="-25" dirty="0">
                          <a:latin typeface="Arial MT"/>
                          <a:cs typeface="Arial MT"/>
                        </a:rPr>
                        <a:t>to</a:t>
                      </a:r>
                      <a:r>
                        <a:rPr sz="900" spc="500" dirty="0">
                          <a:latin typeface="Arial MT"/>
                          <a:cs typeface="Arial MT"/>
                        </a:rPr>
                        <a:t> </a:t>
                      </a:r>
                      <a:r>
                        <a:rPr sz="900" dirty="0">
                          <a:latin typeface="Arial MT"/>
                          <a:cs typeface="Arial MT"/>
                        </a:rPr>
                        <a:t>make</a:t>
                      </a:r>
                      <a:r>
                        <a:rPr sz="900" spc="-10" dirty="0">
                          <a:latin typeface="Arial MT"/>
                          <a:cs typeface="Arial MT"/>
                        </a:rPr>
                        <a:t> sure </a:t>
                      </a:r>
                      <a:r>
                        <a:rPr sz="900" dirty="0">
                          <a:latin typeface="Arial MT"/>
                          <a:cs typeface="Arial MT"/>
                        </a:rPr>
                        <a:t>that</a:t>
                      </a:r>
                      <a:r>
                        <a:rPr sz="900" spc="15" dirty="0">
                          <a:latin typeface="Arial MT"/>
                          <a:cs typeface="Arial MT"/>
                        </a:rPr>
                        <a:t> </a:t>
                      </a:r>
                      <a:r>
                        <a:rPr sz="900" dirty="0">
                          <a:latin typeface="Arial MT"/>
                          <a:cs typeface="Arial MT"/>
                        </a:rPr>
                        <a:t>its</a:t>
                      </a:r>
                      <a:r>
                        <a:rPr sz="900" spc="-30" dirty="0">
                          <a:latin typeface="Arial MT"/>
                          <a:cs typeface="Arial MT"/>
                        </a:rPr>
                        <a:t> </a:t>
                      </a:r>
                      <a:r>
                        <a:rPr sz="900" dirty="0">
                          <a:latin typeface="Arial MT"/>
                          <a:cs typeface="Arial MT"/>
                        </a:rPr>
                        <a:t>devices</a:t>
                      </a:r>
                      <a:r>
                        <a:rPr sz="900" spc="-30" dirty="0">
                          <a:latin typeface="Arial MT"/>
                          <a:cs typeface="Arial MT"/>
                        </a:rPr>
                        <a:t> </a:t>
                      </a:r>
                      <a:r>
                        <a:rPr sz="900" spc="-20" dirty="0">
                          <a:latin typeface="Arial MT"/>
                          <a:cs typeface="Arial MT"/>
                        </a:rPr>
                        <a:t>have</a:t>
                      </a:r>
                      <a:r>
                        <a:rPr sz="900" spc="500" dirty="0">
                          <a:latin typeface="Arial MT"/>
                          <a:cs typeface="Arial MT"/>
                        </a:rPr>
                        <a:t> </a:t>
                      </a:r>
                      <a:r>
                        <a:rPr sz="900" dirty="0">
                          <a:latin typeface="Arial MT"/>
                          <a:cs typeface="Arial MT"/>
                        </a:rPr>
                        <a:t>strong</a:t>
                      </a:r>
                      <a:r>
                        <a:rPr sz="900" spc="-5" dirty="0">
                          <a:latin typeface="Arial MT"/>
                          <a:cs typeface="Arial MT"/>
                        </a:rPr>
                        <a:t> </a:t>
                      </a:r>
                      <a:r>
                        <a:rPr sz="900" spc="-10" dirty="0">
                          <a:latin typeface="Arial MT"/>
                          <a:cs typeface="Arial MT"/>
                        </a:rPr>
                        <a:t>security</a:t>
                      </a:r>
                      <a:r>
                        <a:rPr sz="900" spc="-30" dirty="0">
                          <a:latin typeface="Arial MT"/>
                          <a:cs typeface="Arial MT"/>
                        </a:rPr>
                        <a:t> </a:t>
                      </a:r>
                      <a:r>
                        <a:rPr sz="900" dirty="0">
                          <a:latin typeface="Arial MT"/>
                          <a:cs typeface="Arial MT"/>
                        </a:rPr>
                        <a:t>features</a:t>
                      </a:r>
                      <a:r>
                        <a:rPr sz="900" spc="-30" dirty="0">
                          <a:latin typeface="Arial MT"/>
                          <a:cs typeface="Arial MT"/>
                        </a:rPr>
                        <a:t> </a:t>
                      </a:r>
                      <a:r>
                        <a:rPr sz="900" dirty="0">
                          <a:latin typeface="Arial MT"/>
                          <a:cs typeface="Arial MT"/>
                        </a:rPr>
                        <a:t>and </a:t>
                      </a:r>
                      <a:r>
                        <a:rPr sz="900" spc="-10" dirty="0">
                          <a:latin typeface="Arial MT"/>
                          <a:cs typeface="Arial MT"/>
                        </a:rPr>
                        <a:t>defend</a:t>
                      </a:r>
                      <a:r>
                        <a:rPr sz="900" spc="500" dirty="0">
                          <a:latin typeface="Arial MT"/>
                          <a:cs typeface="Arial MT"/>
                        </a:rPr>
                        <a:t> </a:t>
                      </a:r>
                      <a:r>
                        <a:rPr sz="900" dirty="0">
                          <a:latin typeface="Arial MT"/>
                          <a:cs typeface="Arial MT"/>
                        </a:rPr>
                        <a:t>its</a:t>
                      </a:r>
                      <a:r>
                        <a:rPr sz="900" spc="-40" dirty="0">
                          <a:latin typeface="Arial MT"/>
                          <a:cs typeface="Arial MT"/>
                        </a:rPr>
                        <a:t> </a:t>
                      </a:r>
                      <a:r>
                        <a:rPr sz="900" dirty="0">
                          <a:latin typeface="Arial MT"/>
                          <a:cs typeface="Arial MT"/>
                        </a:rPr>
                        <a:t>information</a:t>
                      </a:r>
                      <a:r>
                        <a:rPr sz="900" spc="-10" dirty="0">
                          <a:latin typeface="Arial MT"/>
                          <a:cs typeface="Arial MT"/>
                        </a:rPr>
                        <a:t> </a:t>
                      </a:r>
                      <a:r>
                        <a:rPr sz="900" dirty="0">
                          <a:latin typeface="Arial MT"/>
                          <a:cs typeface="Arial MT"/>
                        </a:rPr>
                        <a:t>systems</a:t>
                      </a:r>
                      <a:r>
                        <a:rPr sz="900" spc="-35" dirty="0">
                          <a:latin typeface="Arial MT"/>
                          <a:cs typeface="Arial MT"/>
                        </a:rPr>
                        <a:t> </a:t>
                      </a:r>
                      <a:r>
                        <a:rPr sz="900" dirty="0">
                          <a:latin typeface="Arial MT"/>
                          <a:cs typeface="Arial MT"/>
                        </a:rPr>
                        <a:t>against</a:t>
                      </a:r>
                      <a:r>
                        <a:rPr sz="900" spc="-60" dirty="0">
                          <a:latin typeface="Arial MT"/>
                          <a:cs typeface="Arial MT"/>
                        </a:rPr>
                        <a:t> </a:t>
                      </a:r>
                      <a:r>
                        <a:rPr sz="900" spc="-10" dirty="0">
                          <a:latin typeface="Arial MT"/>
                          <a:cs typeface="Arial MT"/>
                        </a:rPr>
                        <a:t>online attacks.</a:t>
                      </a:r>
                      <a:endParaRPr sz="900">
                        <a:latin typeface="Arial MT"/>
                        <a:cs typeface="Arial MT"/>
                      </a:endParaRPr>
                    </a:p>
                    <a:p>
                      <a:pPr>
                        <a:lnSpc>
                          <a:spcPct val="100000"/>
                        </a:lnSpc>
                        <a:spcBef>
                          <a:spcPts val="60"/>
                        </a:spcBef>
                      </a:pPr>
                      <a:endParaRPr sz="900">
                        <a:latin typeface="Times New Roman"/>
                        <a:cs typeface="Times New Roman"/>
                      </a:endParaRPr>
                    </a:p>
                    <a:p>
                      <a:pPr marL="95885" marR="106045">
                        <a:lnSpc>
                          <a:spcPct val="100299"/>
                        </a:lnSpc>
                      </a:pPr>
                      <a:r>
                        <a:rPr sz="900" spc="-10" dirty="0">
                          <a:latin typeface="Arial MT"/>
                          <a:cs typeface="Arial MT"/>
                        </a:rPr>
                        <a:t>Technological</a:t>
                      </a:r>
                      <a:r>
                        <a:rPr sz="900" spc="25" dirty="0">
                          <a:latin typeface="Arial MT"/>
                          <a:cs typeface="Arial MT"/>
                        </a:rPr>
                        <a:t> </a:t>
                      </a:r>
                      <a:r>
                        <a:rPr sz="900" spc="-10" dirty="0">
                          <a:latin typeface="Arial MT"/>
                          <a:cs typeface="Arial MT"/>
                        </a:rPr>
                        <a:t>Infrastructure: Samsung's</a:t>
                      </a:r>
                      <a:r>
                        <a:rPr sz="900" spc="-50" dirty="0">
                          <a:latin typeface="Arial MT"/>
                          <a:cs typeface="Arial MT"/>
                        </a:rPr>
                        <a:t> </a:t>
                      </a:r>
                      <a:r>
                        <a:rPr sz="900" dirty="0">
                          <a:latin typeface="Arial MT"/>
                          <a:cs typeface="Arial MT"/>
                        </a:rPr>
                        <a:t>sales</a:t>
                      </a:r>
                      <a:r>
                        <a:rPr sz="900" spc="25" dirty="0">
                          <a:latin typeface="Arial MT"/>
                          <a:cs typeface="Arial MT"/>
                        </a:rPr>
                        <a:t> </a:t>
                      </a:r>
                      <a:r>
                        <a:rPr sz="900" dirty="0">
                          <a:latin typeface="Arial MT"/>
                          <a:cs typeface="Arial MT"/>
                        </a:rPr>
                        <a:t>may</a:t>
                      </a:r>
                      <a:r>
                        <a:rPr sz="900" spc="20" dirty="0">
                          <a:latin typeface="Arial MT"/>
                          <a:cs typeface="Arial MT"/>
                        </a:rPr>
                        <a:t> </a:t>
                      </a:r>
                      <a:r>
                        <a:rPr sz="900" dirty="0">
                          <a:latin typeface="Arial MT"/>
                          <a:cs typeface="Arial MT"/>
                        </a:rPr>
                        <a:t>be</a:t>
                      </a:r>
                      <a:r>
                        <a:rPr sz="900" spc="-20" dirty="0">
                          <a:latin typeface="Arial MT"/>
                          <a:cs typeface="Arial MT"/>
                        </a:rPr>
                        <a:t> </a:t>
                      </a:r>
                      <a:r>
                        <a:rPr sz="900" spc="-10" dirty="0">
                          <a:latin typeface="Arial MT"/>
                          <a:cs typeface="Arial MT"/>
                        </a:rPr>
                        <a:t>impacted</a:t>
                      </a:r>
                      <a:r>
                        <a:rPr sz="900" spc="500" dirty="0">
                          <a:latin typeface="Arial MT"/>
                          <a:cs typeface="Arial MT"/>
                        </a:rPr>
                        <a:t> </a:t>
                      </a:r>
                      <a:r>
                        <a:rPr sz="900" dirty="0">
                          <a:latin typeface="Arial MT"/>
                          <a:cs typeface="Arial MT"/>
                        </a:rPr>
                        <a:t>by</a:t>
                      </a:r>
                      <a:r>
                        <a:rPr sz="900" spc="-25" dirty="0">
                          <a:latin typeface="Arial MT"/>
                          <a:cs typeface="Arial MT"/>
                        </a:rPr>
                        <a:t> </a:t>
                      </a:r>
                      <a:r>
                        <a:rPr sz="900" dirty="0">
                          <a:latin typeface="Arial MT"/>
                          <a:cs typeface="Arial MT"/>
                        </a:rPr>
                        <a:t>the</a:t>
                      </a:r>
                      <a:r>
                        <a:rPr sz="900" spc="5" dirty="0">
                          <a:latin typeface="Arial MT"/>
                          <a:cs typeface="Arial MT"/>
                        </a:rPr>
                        <a:t> </a:t>
                      </a:r>
                      <a:r>
                        <a:rPr sz="900" spc="-10" dirty="0">
                          <a:latin typeface="Arial MT"/>
                          <a:cs typeface="Arial MT"/>
                        </a:rPr>
                        <a:t>condition</a:t>
                      </a:r>
                      <a:r>
                        <a:rPr sz="900" spc="5" dirty="0">
                          <a:latin typeface="Arial MT"/>
                          <a:cs typeface="Arial MT"/>
                        </a:rPr>
                        <a:t> </a:t>
                      </a:r>
                      <a:r>
                        <a:rPr sz="900" dirty="0">
                          <a:latin typeface="Arial MT"/>
                          <a:cs typeface="Arial MT"/>
                        </a:rPr>
                        <a:t>of</a:t>
                      </a:r>
                      <a:r>
                        <a:rPr sz="900" spc="30" dirty="0">
                          <a:latin typeface="Arial MT"/>
                          <a:cs typeface="Arial MT"/>
                        </a:rPr>
                        <a:t> </a:t>
                      </a:r>
                      <a:r>
                        <a:rPr sz="900" dirty="0">
                          <a:latin typeface="Arial MT"/>
                          <a:cs typeface="Arial MT"/>
                        </a:rPr>
                        <a:t>the</a:t>
                      </a:r>
                      <a:r>
                        <a:rPr sz="900" spc="5" dirty="0">
                          <a:latin typeface="Arial MT"/>
                          <a:cs typeface="Arial MT"/>
                        </a:rPr>
                        <a:t> </a:t>
                      </a:r>
                      <a:r>
                        <a:rPr sz="900" spc="-10" dirty="0">
                          <a:latin typeface="Arial MT"/>
                          <a:cs typeface="Arial MT"/>
                        </a:rPr>
                        <a:t>technical infrastructure</a:t>
                      </a:r>
                      <a:r>
                        <a:rPr sz="900" spc="5" dirty="0">
                          <a:latin typeface="Arial MT"/>
                          <a:cs typeface="Arial MT"/>
                        </a:rPr>
                        <a:t> </a:t>
                      </a:r>
                      <a:r>
                        <a:rPr sz="900" dirty="0">
                          <a:latin typeface="Arial MT"/>
                          <a:cs typeface="Arial MT"/>
                        </a:rPr>
                        <a:t>in</a:t>
                      </a:r>
                      <a:r>
                        <a:rPr sz="900" spc="10" dirty="0">
                          <a:latin typeface="Arial MT"/>
                          <a:cs typeface="Arial MT"/>
                        </a:rPr>
                        <a:t> </a:t>
                      </a:r>
                      <a:r>
                        <a:rPr sz="900" dirty="0">
                          <a:latin typeface="Arial MT"/>
                          <a:cs typeface="Arial MT"/>
                        </a:rPr>
                        <a:t>its</a:t>
                      </a:r>
                      <a:r>
                        <a:rPr sz="900" spc="-10" dirty="0">
                          <a:latin typeface="Arial MT"/>
                          <a:cs typeface="Arial MT"/>
                        </a:rPr>
                        <a:t> </a:t>
                      </a:r>
                      <a:r>
                        <a:rPr sz="900" dirty="0">
                          <a:latin typeface="Arial MT"/>
                          <a:cs typeface="Arial MT"/>
                        </a:rPr>
                        <a:t>markets.</a:t>
                      </a:r>
                      <a:r>
                        <a:rPr sz="900" spc="270" dirty="0">
                          <a:latin typeface="Arial MT"/>
                          <a:cs typeface="Arial MT"/>
                        </a:rPr>
                        <a:t> </a:t>
                      </a:r>
                      <a:r>
                        <a:rPr sz="900" spc="-25" dirty="0">
                          <a:latin typeface="Arial MT"/>
                          <a:cs typeface="Arial MT"/>
                        </a:rPr>
                        <a:t>The </a:t>
                      </a:r>
                      <a:r>
                        <a:rPr sz="900" dirty="0">
                          <a:latin typeface="Arial MT"/>
                          <a:cs typeface="Arial MT"/>
                        </a:rPr>
                        <a:t>demand</a:t>
                      </a:r>
                      <a:r>
                        <a:rPr sz="900" spc="-30" dirty="0">
                          <a:latin typeface="Arial MT"/>
                          <a:cs typeface="Arial MT"/>
                        </a:rPr>
                        <a:t> </a:t>
                      </a:r>
                      <a:r>
                        <a:rPr sz="900" dirty="0">
                          <a:latin typeface="Arial MT"/>
                          <a:cs typeface="Arial MT"/>
                        </a:rPr>
                        <a:t>for</a:t>
                      </a:r>
                      <a:r>
                        <a:rPr sz="900" spc="-55" dirty="0">
                          <a:latin typeface="Arial MT"/>
                          <a:cs typeface="Arial MT"/>
                        </a:rPr>
                        <a:t> </a:t>
                      </a:r>
                      <a:r>
                        <a:rPr sz="900" dirty="0">
                          <a:latin typeface="Arial MT"/>
                          <a:cs typeface="Arial MT"/>
                        </a:rPr>
                        <a:t>smartphones</a:t>
                      </a:r>
                      <a:r>
                        <a:rPr sz="900" spc="15" dirty="0">
                          <a:latin typeface="Arial MT"/>
                          <a:cs typeface="Arial MT"/>
                        </a:rPr>
                        <a:t> </a:t>
                      </a:r>
                      <a:r>
                        <a:rPr sz="900" spc="-10" dirty="0">
                          <a:latin typeface="Arial MT"/>
                          <a:cs typeface="Arial MT"/>
                        </a:rPr>
                        <a:t>with</a:t>
                      </a:r>
                      <a:r>
                        <a:rPr sz="900" spc="-25" dirty="0">
                          <a:latin typeface="Arial MT"/>
                          <a:cs typeface="Arial MT"/>
                        </a:rPr>
                        <a:t> 5G </a:t>
                      </a:r>
                      <a:r>
                        <a:rPr sz="900" dirty="0">
                          <a:latin typeface="Arial MT"/>
                          <a:cs typeface="Arial MT"/>
                        </a:rPr>
                        <a:t>capabilities,</a:t>
                      </a:r>
                      <a:r>
                        <a:rPr sz="900" spc="-20" dirty="0">
                          <a:latin typeface="Arial MT"/>
                          <a:cs typeface="Arial MT"/>
                        </a:rPr>
                        <a:t> </a:t>
                      </a:r>
                      <a:r>
                        <a:rPr sz="900" dirty="0">
                          <a:latin typeface="Arial MT"/>
                          <a:cs typeface="Arial MT"/>
                        </a:rPr>
                        <a:t>for</a:t>
                      </a:r>
                      <a:r>
                        <a:rPr sz="900" spc="-65" dirty="0">
                          <a:latin typeface="Arial MT"/>
                          <a:cs typeface="Arial MT"/>
                        </a:rPr>
                        <a:t> </a:t>
                      </a:r>
                      <a:r>
                        <a:rPr sz="900" dirty="0">
                          <a:latin typeface="Arial MT"/>
                          <a:cs typeface="Arial MT"/>
                        </a:rPr>
                        <a:t>instance,</a:t>
                      </a:r>
                      <a:r>
                        <a:rPr sz="900" spc="-20" dirty="0">
                          <a:latin typeface="Arial MT"/>
                          <a:cs typeface="Arial MT"/>
                        </a:rPr>
                        <a:t> </a:t>
                      </a:r>
                      <a:r>
                        <a:rPr sz="900" dirty="0">
                          <a:latin typeface="Arial MT"/>
                          <a:cs typeface="Arial MT"/>
                        </a:rPr>
                        <a:t>may</a:t>
                      </a:r>
                      <a:r>
                        <a:rPr sz="900" spc="5" dirty="0">
                          <a:latin typeface="Arial MT"/>
                          <a:cs typeface="Arial MT"/>
                        </a:rPr>
                        <a:t> </a:t>
                      </a:r>
                      <a:r>
                        <a:rPr sz="900" spc="-25" dirty="0">
                          <a:latin typeface="Arial MT"/>
                          <a:cs typeface="Arial MT"/>
                        </a:rPr>
                        <a:t>be </a:t>
                      </a:r>
                      <a:r>
                        <a:rPr sz="900" dirty="0">
                          <a:latin typeface="Arial MT"/>
                          <a:cs typeface="Arial MT"/>
                        </a:rPr>
                        <a:t>impacted</a:t>
                      </a:r>
                      <a:r>
                        <a:rPr sz="900" spc="5" dirty="0">
                          <a:latin typeface="Arial MT"/>
                          <a:cs typeface="Arial MT"/>
                        </a:rPr>
                        <a:t> </a:t>
                      </a:r>
                      <a:r>
                        <a:rPr sz="900" dirty="0">
                          <a:latin typeface="Arial MT"/>
                          <a:cs typeface="Arial MT"/>
                        </a:rPr>
                        <a:t>by</a:t>
                      </a:r>
                      <a:r>
                        <a:rPr sz="900" spc="-15" dirty="0">
                          <a:latin typeface="Arial MT"/>
                          <a:cs typeface="Arial MT"/>
                        </a:rPr>
                        <a:t> </a:t>
                      </a:r>
                      <a:r>
                        <a:rPr sz="900" dirty="0">
                          <a:latin typeface="Arial MT"/>
                          <a:cs typeface="Arial MT"/>
                        </a:rPr>
                        <a:t>a</a:t>
                      </a:r>
                      <a:r>
                        <a:rPr sz="900" spc="10" dirty="0">
                          <a:latin typeface="Arial MT"/>
                          <a:cs typeface="Arial MT"/>
                        </a:rPr>
                        <a:t> </a:t>
                      </a:r>
                      <a:r>
                        <a:rPr sz="900" dirty="0">
                          <a:latin typeface="Arial MT"/>
                          <a:cs typeface="Arial MT"/>
                        </a:rPr>
                        <a:t>region's</a:t>
                      </a:r>
                      <a:r>
                        <a:rPr sz="900" spc="-15" dirty="0">
                          <a:latin typeface="Arial MT"/>
                          <a:cs typeface="Arial MT"/>
                        </a:rPr>
                        <a:t> </a:t>
                      </a:r>
                      <a:r>
                        <a:rPr sz="900" spc="-10" dirty="0">
                          <a:latin typeface="Arial MT"/>
                          <a:cs typeface="Arial MT"/>
                        </a:rPr>
                        <a:t>deployment</a:t>
                      </a:r>
                      <a:r>
                        <a:rPr sz="900" spc="-45" dirty="0">
                          <a:latin typeface="Arial MT"/>
                          <a:cs typeface="Arial MT"/>
                        </a:rPr>
                        <a:t> </a:t>
                      </a:r>
                      <a:r>
                        <a:rPr sz="900" spc="-25" dirty="0">
                          <a:latin typeface="Arial MT"/>
                          <a:cs typeface="Arial MT"/>
                        </a:rPr>
                        <a:t>of </a:t>
                      </a:r>
                      <a:r>
                        <a:rPr sz="900" dirty="0">
                          <a:latin typeface="Arial MT"/>
                          <a:cs typeface="Arial MT"/>
                        </a:rPr>
                        <a:t>5G</a:t>
                      </a:r>
                      <a:r>
                        <a:rPr sz="900" spc="-45" dirty="0">
                          <a:latin typeface="Arial MT"/>
                          <a:cs typeface="Arial MT"/>
                        </a:rPr>
                        <a:t> </a:t>
                      </a:r>
                      <a:r>
                        <a:rPr sz="900" spc="-10" dirty="0">
                          <a:latin typeface="Arial MT"/>
                          <a:cs typeface="Arial MT"/>
                        </a:rPr>
                        <a:t>networks.</a:t>
                      </a:r>
                      <a:endParaRPr sz="900">
                        <a:latin typeface="Arial MT"/>
                        <a:cs typeface="Arial MT"/>
                      </a:endParaRPr>
                    </a:p>
                  </a:txBody>
                  <a:tcPr marL="0" marR="0" marT="27305" marB="0">
                    <a:lnL w="12700">
                      <a:solidFill>
                        <a:srgbClr val="000000"/>
                      </a:solidFill>
                      <a:prstDash val="solid"/>
                    </a:lnL>
                    <a:lnR w="12700">
                      <a:solidFill>
                        <a:srgbClr val="FFFFFF"/>
                      </a:solidFill>
                      <a:prstDash val="solid"/>
                    </a:lnR>
                    <a:lnB w="3175">
                      <a:solidFill>
                        <a:srgbClr val="C0C8E3"/>
                      </a:solidFill>
                      <a:prstDash val="solid"/>
                    </a:lnB>
                    <a:solidFill>
                      <a:srgbClr val="FFFFFF"/>
                    </a:solidFill>
                  </a:tcPr>
                </a:tc>
                <a:tc>
                  <a:txBody>
                    <a:bodyPr/>
                    <a:lstStyle/>
                    <a:p>
                      <a:pPr marL="97790">
                        <a:lnSpc>
                          <a:spcPts val="1065"/>
                        </a:lnSpc>
                        <a:spcBef>
                          <a:spcPts val="385"/>
                        </a:spcBef>
                      </a:pPr>
                      <a:r>
                        <a:rPr sz="900" dirty="0">
                          <a:latin typeface="Arial MT"/>
                          <a:cs typeface="Arial MT"/>
                        </a:rPr>
                        <a:t>Climate</a:t>
                      </a:r>
                      <a:r>
                        <a:rPr sz="900" spc="-40" dirty="0">
                          <a:latin typeface="Arial MT"/>
                          <a:cs typeface="Arial MT"/>
                        </a:rPr>
                        <a:t> </a:t>
                      </a:r>
                      <a:r>
                        <a:rPr sz="900" spc="-10" dirty="0">
                          <a:latin typeface="Arial MT"/>
                          <a:cs typeface="Arial MT"/>
                        </a:rPr>
                        <a:t>Change:</a:t>
                      </a:r>
                      <a:endParaRPr sz="900">
                        <a:latin typeface="Arial MT"/>
                        <a:cs typeface="Arial MT"/>
                      </a:endParaRPr>
                    </a:p>
                    <a:p>
                      <a:pPr marL="129539">
                        <a:lnSpc>
                          <a:spcPts val="1050"/>
                        </a:lnSpc>
                      </a:pPr>
                      <a:r>
                        <a:rPr sz="900" spc="-10" dirty="0">
                          <a:latin typeface="Arial MT"/>
                          <a:cs typeface="Arial MT"/>
                        </a:rPr>
                        <a:t>Samsung's</a:t>
                      </a:r>
                      <a:r>
                        <a:rPr sz="900" spc="25" dirty="0">
                          <a:latin typeface="Arial MT"/>
                          <a:cs typeface="Arial MT"/>
                        </a:rPr>
                        <a:t> </a:t>
                      </a:r>
                      <a:r>
                        <a:rPr sz="900" spc="-10" dirty="0">
                          <a:latin typeface="Arial MT"/>
                          <a:cs typeface="Arial MT"/>
                        </a:rPr>
                        <a:t>operations,</a:t>
                      </a:r>
                      <a:endParaRPr sz="900">
                        <a:latin typeface="Arial MT"/>
                        <a:cs typeface="Arial MT"/>
                      </a:endParaRPr>
                    </a:p>
                    <a:p>
                      <a:pPr marL="97790">
                        <a:lnSpc>
                          <a:spcPts val="1065"/>
                        </a:lnSpc>
                      </a:pPr>
                      <a:r>
                        <a:rPr sz="900" spc="-10" dirty="0">
                          <a:latin typeface="Arial MT"/>
                          <a:cs typeface="Arial MT"/>
                        </a:rPr>
                        <a:t>particularly</a:t>
                      </a:r>
                      <a:r>
                        <a:rPr sz="900" spc="5" dirty="0">
                          <a:latin typeface="Arial MT"/>
                          <a:cs typeface="Arial MT"/>
                        </a:rPr>
                        <a:t> </a:t>
                      </a:r>
                      <a:r>
                        <a:rPr sz="900" dirty="0">
                          <a:latin typeface="Arial MT"/>
                          <a:cs typeface="Arial MT"/>
                        </a:rPr>
                        <a:t>its</a:t>
                      </a:r>
                      <a:r>
                        <a:rPr sz="900" spc="90" dirty="0">
                          <a:latin typeface="Arial MT"/>
                          <a:cs typeface="Arial MT"/>
                        </a:rPr>
                        <a:t> </a:t>
                      </a:r>
                      <a:r>
                        <a:rPr sz="900" spc="-10" dirty="0">
                          <a:latin typeface="Arial MT"/>
                          <a:cs typeface="Arial MT"/>
                        </a:rPr>
                        <a:t>manufacturing</a:t>
                      </a:r>
                      <a:r>
                        <a:rPr sz="900" spc="30" dirty="0">
                          <a:latin typeface="Arial MT"/>
                          <a:cs typeface="Arial MT"/>
                        </a:rPr>
                        <a:t> </a:t>
                      </a:r>
                      <a:r>
                        <a:rPr sz="900" spc="-25" dirty="0">
                          <a:latin typeface="Arial MT"/>
                          <a:cs typeface="Arial MT"/>
                        </a:rPr>
                        <a:t>and</a:t>
                      </a:r>
                      <a:endParaRPr sz="900">
                        <a:latin typeface="Arial MT"/>
                        <a:cs typeface="Arial MT"/>
                      </a:endParaRPr>
                    </a:p>
                    <a:p>
                      <a:pPr marL="97790" marR="94615">
                        <a:lnSpc>
                          <a:spcPct val="100299"/>
                        </a:lnSpc>
                        <a:spcBef>
                          <a:spcPts val="45"/>
                        </a:spcBef>
                      </a:pPr>
                      <a:r>
                        <a:rPr sz="900" dirty="0">
                          <a:latin typeface="Arial MT"/>
                          <a:cs typeface="Arial MT"/>
                        </a:rPr>
                        <a:t>supply</a:t>
                      </a:r>
                      <a:r>
                        <a:rPr sz="900" spc="-25" dirty="0">
                          <a:latin typeface="Arial MT"/>
                          <a:cs typeface="Arial MT"/>
                        </a:rPr>
                        <a:t> </a:t>
                      </a:r>
                      <a:r>
                        <a:rPr sz="900" dirty="0">
                          <a:latin typeface="Arial MT"/>
                          <a:cs typeface="Arial MT"/>
                        </a:rPr>
                        <a:t>chain,</a:t>
                      </a:r>
                      <a:r>
                        <a:rPr sz="900" spc="-55" dirty="0">
                          <a:latin typeface="Arial MT"/>
                          <a:cs typeface="Arial MT"/>
                        </a:rPr>
                        <a:t> </a:t>
                      </a:r>
                      <a:r>
                        <a:rPr sz="900" dirty="0">
                          <a:latin typeface="Arial MT"/>
                          <a:cs typeface="Arial MT"/>
                        </a:rPr>
                        <a:t>may</a:t>
                      </a:r>
                      <a:r>
                        <a:rPr sz="900" spc="-25" dirty="0">
                          <a:latin typeface="Arial MT"/>
                          <a:cs typeface="Arial MT"/>
                        </a:rPr>
                        <a:t> </a:t>
                      </a:r>
                      <a:r>
                        <a:rPr sz="900" dirty="0">
                          <a:latin typeface="Arial MT"/>
                          <a:cs typeface="Arial MT"/>
                        </a:rPr>
                        <a:t>be</a:t>
                      </a:r>
                      <a:r>
                        <a:rPr sz="900" spc="-5" dirty="0">
                          <a:latin typeface="Arial MT"/>
                          <a:cs typeface="Arial MT"/>
                        </a:rPr>
                        <a:t> </a:t>
                      </a:r>
                      <a:r>
                        <a:rPr sz="900" dirty="0">
                          <a:latin typeface="Arial MT"/>
                          <a:cs typeface="Arial MT"/>
                        </a:rPr>
                        <a:t>impacted</a:t>
                      </a:r>
                      <a:r>
                        <a:rPr sz="900" spc="-5" dirty="0">
                          <a:latin typeface="Arial MT"/>
                          <a:cs typeface="Arial MT"/>
                        </a:rPr>
                        <a:t> </a:t>
                      </a:r>
                      <a:r>
                        <a:rPr sz="900" spc="-25" dirty="0">
                          <a:latin typeface="Arial MT"/>
                          <a:cs typeface="Arial MT"/>
                        </a:rPr>
                        <a:t>by </a:t>
                      </a:r>
                      <a:r>
                        <a:rPr sz="900" dirty="0">
                          <a:latin typeface="Arial MT"/>
                          <a:cs typeface="Arial MT"/>
                        </a:rPr>
                        <a:t>climate</a:t>
                      </a:r>
                      <a:r>
                        <a:rPr sz="900" spc="-20" dirty="0">
                          <a:latin typeface="Arial MT"/>
                          <a:cs typeface="Arial MT"/>
                        </a:rPr>
                        <a:t> </a:t>
                      </a:r>
                      <a:r>
                        <a:rPr sz="900" dirty="0">
                          <a:latin typeface="Arial MT"/>
                          <a:cs typeface="Arial MT"/>
                        </a:rPr>
                        <a:t>change.</a:t>
                      </a:r>
                      <a:r>
                        <a:rPr sz="900" spc="225" dirty="0">
                          <a:latin typeface="Arial MT"/>
                          <a:cs typeface="Arial MT"/>
                        </a:rPr>
                        <a:t> </a:t>
                      </a:r>
                      <a:r>
                        <a:rPr sz="900" dirty="0">
                          <a:latin typeface="Arial MT"/>
                          <a:cs typeface="Arial MT"/>
                        </a:rPr>
                        <a:t>For</a:t>
                      </a:r>
                      <a:r>
                        <a:rPr sz="900" spc="-40" dirty="0">
                          <a:latin typeface="Arial MT"/>
                          <a:cs typeface="Arial MT"/>
                        </a:rPr>
                        <a:t> </a:t>
                      </a:r>
                      <a:r>
                        <a:rPr sz="900" spc="-10" dirty="0">
                          <a:latin typeface="Arial MT"/>
                          <a:cs typeface="Arial MT"/>
                        </a:rPr>
                        <a:t>example, </a:t>
                      </a:r>
                      <a:r>
                        <a:rPr sz="900" dirty="0">
                          <a:latin typeface="Arial MT"/>
                          <a:cs typeface="Arial MT"/>
                        </a:rPr>
                        <a:t>supply</a:t>
                      </a:r>
                      <a:r>
                        <a:rPr sz="900" spc="-20" dirty="0">
                          <a:latin typeface="Arial MT"/>
                          <a:cs typeface="Arial MT"/>
                        </a:rPr>
                        <a:t> </a:t>
                      </a:r>
                      <a:r>
                        <a:rPr sz="900" dirty="0">
                          <a:latin typeface="Arial MT"/>
                          <a:cs typeface="Arial MT"/>
                        </a:rPr>
                        <a:t>chains</a:t>
                      </a:r>
                      <a:r>
                        <a:rPr sz="900" spc="-20" dirty="0">
                          <a:latin typeface="Arial MT"/>
                          <a:cs typeface="Arial MT"/>
                        </a:rPr>
                        <a:t> </a:t>
                      </a:r>
                      <a:r>
                        <a:rPr sz="900" dirty="0">
                          <a:latin typeface="Arial MT"/>
                          <a:cs typeface="Arial MT"/>
                        </a:rPr>
                        <a:t>may</a:t>
                      </a:r>
                      <a:r>
                        <a:rPr sz="900" spc="-20" dirty="0">
                          <a:latin typeface="Arial MT"/>
                          <a:cs typeface="Arial MT"/>
                        </a:rPr>
                        <a:t> </a:t>
                      </a:r>
                      <a:r>
                        <a:rPr sz="900" dirty="0">
                          <a:latin typeface="Arial MT"/>
                          <a:cs typeface="Arial MT"/>
                        </a:rPr>
                        <a:t>be </a:t>
                      </a:r>
                      <a:r>
                        <a:rPr sz="900" spc="-10" dirty="0">
                          <a:latin typeface="Arial MT"/>
                          <a:cs typeface="Arial MT"/>
                        </a:rPr>
                        <a:t>disrupted</a:t>
                      </a:r>
                      <a:r>
                        <a:rPr sz="900" dirty="0">
                          <a:latin typeface="Arial MT"/>
                          <a:cs typeface="Arial MT"/>
                        </a:rPr>
                        <a:t> </a:t>
                      </a:r>
                      <a:r>
                        <a:rPr sz="900" spc="-25" dirty="0">
                          <a:latin typeface="Arial MT"/>
                          <a:cs typeface="Arial MT"/>
                        </a:rPr>
                        <a:t>by </a:t>
                      </a:r>
                      <a:r>
                        <a:rPr sz="900" spc="-10" dirty="0">
                          <a:latin typeface="Arial MT"/>
                          <a:cs typeface="Arial MT"/>
                        </a:rPr>
                        <a:t>climate-</a:t>
                      </a:r>
                      <a:r>
                        <a:rPr sz="900" dirty="0">
                          <a:latin typeface="Arial MT"/>
                          <a:cs typeface="Arial MT"/>
                        </a:rPr>
                        <a:t>related</a:t>
                      </a:r>
                      <a:r>
                        <a:rPr sz="900" spc="-10" dirty="0">
                          <a:latin typeface="Arial MT"/>
                          <a:cs typeface="Arial MT"/>
                        </a:rPr>
                        <a:t> </a:t>
                      </a:r>
                      <a:r>
                        <a:rPr sz="900" dirty="0">
                          <a:latin typeface="Arial MT"/>
                          <a:cs typeface="Arial MT"/>
                        </a:rPr>
                        <a:t>disasters,</a:t>
                      </a:r>
                      <a:r>
                        <a:rPr sz="900" spc="15" dirty="0">
                          <a:latin typeface="Arial MT"/>
                          <a:cs typeface="Arial MT"/>
                        </a:rPr>
                        <a:t> </a:t>
                      </a:r>
                      <a:r>
                        <a:rPr sz="900" spc="-25" dirty="0">
                          <a:latin typeface="Arial MT"/>
                          <a:cs typeface="Arial MT"/>
                        </a:rPr>
                        <a:t>and </a:t>
                      </a:r>
                      <a:r>
                        <a:rPr sz="900" dirty="0">
                          <a:latin typeface="Arial MT"/>
                          <a:cs typeface="Arial MT"/>
                        </a:rPr>
                        <a:t>operational</a:t>
                      </a:r>
                      <a:r>
                        <a:rPr sz="900" spc="-15" dirty="0">
                          <a:latin typeface="Arial MT"/>
                          <a:cs typeface="Arial MT"/>
                        </a:rPr>
                        <a:t> </a:t>
                      </a:r>
                      <a:r>
                        <a:rPr sz="900" dirty="0">
                          <a:latin typeface="Arial MT"/>
                          <a:cs typeface="Arial MT"/>
                        </a:rPr>
                        <a:t>costs</a:t>
                      </a:r>
                      <a:r>
                        <a:rPr sz="900" spc="-35" dirty="0">
                          <a:latin typeface="Arial MT"/>
                          <a:cs typeface="Arial MT"/>
                        </a:rPr>
                        <a:t> </a:t>
                      </a:r>
                      <a:r>
                        <a:rPr sz="900" dirty="0">
                          <a:latin typeface="Arial MT"/>
                          <a:cs typeface="Arial MT"/>
                        </a:rPr>
                        <a:t>may</a:t>
                      </a:r>
                      <a:r>
                        <a:rPr sz="900" spc="-30" dirty="0">
                          <a:latin typeface="Arial MT"/>
                          <a:cs typeface="Arial MT"/>
                        </a:rPr>
                        <a:t> </a:t>
                      </a:r>
                      <a:r>
                        <a:rPr sz="900" spc="-20" dirty="0">
                          <a:latin typeface="Arial MT"/>
                          <a:cs typeface="Arial MT"/>
                        </a:rPr>
                        <a:t>rise</a:t>
                      </a:r>
                      <a:r>
                        <a:rPr sz="900" spc="500" dirty="0">
                          <a:latin typeface="Arial MT"/>
                          <a:cs typeface="Arial MT"/>
                        </a:rPr>
                        <a:t> </a:t>
                      </a:r>
                      <a:r>
                        <a:rPr sz="900" dirty="0">
                          <a:latin typeface="Arial MT"/>
                          <a:cs typeface="Arial MT"/>
                        </a:rPr>
                        <a:t>because</a:t>
                      </a:r>
                      <a:r>
                        <a:rPr sz="900" spc="-40" dirty="0">
                          <a:latin typeface="Arial MT"/>
                          <a:cs typeface="Arial MT"/>
                        </a:rPr>
                        <a:t> </a:t>
                      </a:r>
                      <a:r>
                        <a:rPr sz="900" dirty="0">
                          <a:latin typeface="Arial MT"/>
                          <a:cs typeface="Arial MT"/>
                        </a:rPr>
                        <a:t>of</a:t>
                      </a:r>
                      <a:r>
                        <a:rPr sz="900" spc="-20" dirty="0">
                          <a:latin typeface="Arial MT"/>
                          <a:cs typeface="Arial MT"/>
                        </a:rPr>
                        <a:t> </a:t>
                      </a:r>
                      <a:r>
                        <a:rPr sz="900" dirty="0">
                          <a:latin typeface="Arial MT"/>
                          <a:cs typeface="Arial MT"/>
                        </a:rPr>
                        <a:t>climate</a:t>
                      </a:r>
                      <a:r>
                        <a:rPr sz="900" spc="-40" dirty="0">
                          <a:latin typeface="Arial MT"/>
                          <a:cs typeface="Arial MT"/>
                        </a:rPr>
                        <a:t> </a:t>
                      </a:r>
                      <a:r>
                        <a:rPr sz="900" spc="-10" dirty="0">
                          <a:latin typeface="Arial MT"/>
                          <a:cs typeface="Arial MT"/>
                        </a:rPr>
                        <a:t>change </a:t>
                      </a:r>
                      <a:r>
                        <a:rPr sz="900" dirty="0">
                          <a:latin typeface="Arial MT"/>
                          <a:cs typeface="Arial MT"/>
                        </a:rPr>
                        <a:t>regulations</a:t>
                      </a:r>
                      <a:r>
                        <a:rPr sz="900" spc="-55" dirty="0">
                          <a:latin typeface="Arial MT"/>
                          <a:cs typeface="Arial MT"/>
                        </a:rPr>
                        <a:t> </a:t>
                      </a:r>
                      <a:r>
                        <a:rPr sz="900" dirty="0">
                          <a:latin typeface="Arial MT"/>
                          <a:cs typeface="Arial MT"/>
                        </a:rPr>
                        <a:t>(such</a:t>
                      </a:r>
                      <a:r>
                        <a:rPr sz="900" spc="-30" dirty="0">
                          <a:latin typeface="Arial MT"/>
                          <a:cs typeface="Arial MT"/>
                        </a:rPr>
                        <a:t> </a:t>
                      </a:r>
                      <a:r>
                        <a:rPr sz="900" dirty="0">
                          <a:latin typeface="Arial MT"/>
                          <a:cs typeface="Arial MT"/>
                        </a:rPr>
                        <a:t>as</a:t>
                      </a:r>
                      <a:r>
                        <a:rPr sz="900" spc="20" dirty="0">
                          <a:latin typeface="Arial MT"/>
                          <a:cs typeface="Arial MT"/>
                        </a:rPr>
                        <a:t> </a:t>
                      </a:r>
                      <a:r>
                        <a:rPr sz="900" spc="-10" dirty="0">
                          <a:latin typeface="Arial MT"/>
                          <a:cs typeface="Arial MT"/>
                        </a:rPr>
                        <a:t>carbon</a:t>
                      </a:r>
                      <a:r>
                        <a:rPr sz="900" spc="500" dirty="0">
                          <a:latin typeface="Arial MT"/>
                          <a:cs typeface="Arial MT"/>
                        </a:rPr>
                        <a:t> </a:t>
                      </a:r>
                      <a:r>
                        <a:rPr sz="900" spc="-10" dirty="0">
                          <a:latin typeface="Arial MT"/>
                          <a:cs typeface="Arial MT"/>
                        </a:rPr>
                        <a:t>pricing.</a:t>
                      </a:r>
                      <a:endParaRPr sz="900">
                        <a:latin typeface="Arial MT"/>
                        <a:cs typeface="Arial MT"/>
                      </a:endParaRPr>
                    </a:p>
                    <a:p>
                      <a:pPr marL="97790">
                        <a:lnSpc>
                          <a:spcPct val="100000"/>
                        </a:lnSpc>
                        <a:spcBef>
                          <a:spcPts val="1025"/>
                        </a:spcBef>
                      </a:pPr>
                      <a:r>
                        <a:rPr sz="900" dirty="0">
                          <a:latin typeface="Arial MT"/>
                          <a:cs typeface="Arial MT"/>
                        </a:rPr>
                        <a:t>Energy</a:t>
                      </a:r>
                      <a:r>
                        <a:rPr sz="900" spc="-60" dirty="0">
                          <a:latin typeface="Arial MT"/>
                          <a:cs typeface="Arial MT"/>
                        </a:rPr>
                        <a:t> </a:t>
                      </a:r>
                      <a:r>
                        <a:rPr sz="900" spc="-10" dirty="0">
                          <a:latin typeface="Arial MT"/>
                          <a:cs typeface="Arial MT"/>
                        </a:rPr>
                        <a:t>Efficiency:</a:t>
                      </a:r>
                      <a:endParaRPr sz="900">
                        <a:latin typeface="Arial MT"/>
                        <a:cs typeface="Arial MT"/>
                      </a:endParaRPr>
                    </a:p>
                    <a:p>
                      <a:pPr marL="97790" marR="113030">
                        <a:lnSpc>
                          <a:spcPct val="100400"/>
                        </a:lnSpc>
                        <a:spcBef>
                          <a:spcPts val="40"/>
                        </a:spcBef>
                      </a:pPr>
                      <a:r>
                        <a:rPr sz="900" dirty="0">
                          <a:latin typeface="Arial MT"/>
                          <a:cs typeface="Arial MT"/>
                        </a:rPr>
                        <a:t>The</a:t>
                      </a:r>
                      <a:r>
                        <a:rPr sz="900" spc="10" dirty="0">
                          <a:latin typeface="Arial MT"/>
                          <a:cs typeface="Arial MT"/>
                        </a:rPr>
                        <a:t> </a:t>
                      </a:r>
                      <a:r>
                        <a:rPr sz="900" dirty="0">
                          <a:latin typeface="Arial MT"/>
                          <a:cs typeface="Arial MT"/>
                        </a:rPr>
                        <a:t>energy</a:t>
                      </a:r>
                      <a:r>
                        <a:rPr sz="900" spc="-15" dirty="0">
                          <a:latin typeface="Arial MT"/>
                          <a:cs typeface="Arial MT"/>
                        </a:rPr>
                        <a:t> </a:t>
                      </a:r>
                      <a:r>
                        <a:rPr sz="900" spc="-10" dirty="0">
                          <a:latin typeface="Arial MT"/>
                          <a:cs typeface="Arial MT"/>
                        </a:rPr>
                        <a:t>efficiency </a:t>
                      </a:r>
                      <a:r>
                        <a:rPr sz="900" dirty="0">
                          <a:latin typeface="Arial MT"/>
                          <a:cs typeface="Arial MT"/>
                        </a:rPr>
                        <a:t>of</a:t>
                      </a:r>
                      <a:r>
                        <a:rPr sz="900" spc="40" dirty="0">
                          <a:latin typeface="Arial MT"/>
                          <a:cs typeface="Arial MT"/>
                        </a:rPr>
                        <a:t> </a:t>
                      </a:r>
                      <a:r>
                        <a:rPr sz="900" spc="-10" dirty="0">
                          <a:latin typeface="Arial MT"/>
                          <a:cs typeface="Arial MT"/>
                        </a:rPr>
                        <a:t>electronic </a:t>
                      </a:r>
                      <a:r>
                        <a:rPr sz="900" dirty="0">
                          <a:latin typeface="Arial MT"/>
                          <a:cs typeface="Arial MT"/>
                        </a:rPr>
                        <a:t>gadgets</a:t>
                      </a:r>
                      <a:r>
                        <a:rPr sz="900" spc="-20" dirty="0">
                          <a:latin typeface="Arial MT"/>
                          <a:cs typeface="Arial MT"/>
                        </a:rPr>
                        <a:t> </a:t>
                      </a:r>
                      <a:r>
                        <a:rPr sz="900" dirty="0">
                          <a:latin typeface="Arial MT"/>
                          <a:cs typeface="Arial MT"/>
                        </a:rPr>
                        <a:t>is</a:t>
                      </a:r>
                      <a:r>
                        <a:rPr sz="900" spc="-20" dirty="0">
                          <a:latin typeface="Arial MT"/>
                          <a:cs typeface="Arial MT"/>
                        </a:rPr>
                        <a:t> </a:t>
                      </a:r>
                      <a:r>
                        <a:rPr sz="900" spc="-10" dirty="0">
                          <a:latin typeface="Arial MT"/>
                          <a:cs typeface="Arial MT"/>
                        </a:rPr>
                        <a:t>becoming</a:t>
                      </a:r>
                      <a:r>
                        <a:rPr sz="900" spc="5" dirty="0">
                          <a:latin typeface="Arial MT"/>
                          <a:cs typeface="Arial MT"/>
                        </a:rPr>
                        <a:t> </a:t>
                      </a:r>
                      <a:r>
                        <a:rPr sz="900" dirty="0">
                          <a:latin typeface="Arial MT"/>
                          <a:cs typeface="Arial MT"/>
                        </a:rPr>
                        <a:t>more</a:t>
                      </a:r>
                      <a:r>
                        <a:rPr sz="900" spc="10" dirty="0">
                          <a:latin typeface="Arial MT"/>
                          <a:cs typeface="Arial MT"/>
                        </a:rPr>
                        <a:t> </a:t>
                      </a:r>
                      <a:r>
                        <a:rPr sz="900" spc="-25" dirty="0">
                          <a:latin typeface="Arial MT"/>
                          <a:cs typeface="Arial MT"/>
                        </a:rPr>
                        <a:t>and </a:t>
                      </a:r>
                      <a:r>
                        <a:rPr sz="900" dirty="0">
                          <a:latin typeface="Arial MT"/>
                          <a:cs typeface="Arial MT"/>
                        </a:rPr>
                        <a:t>more</a:t>
                      </a:r>
                      <a:r>
                        <a:rPr sz="900" spc="-35" dirty="0">
                          <a:latin typeface="Arial MT"/>
                          <a:cs typeface="Arial MT"/>
                        </a:rPr>
                        <a:t> </a:t>
                      </a:r>
                      <a:r>
                        <a:rPr sz="900" dirty="0">
                          <a:latin typeface="Arial MT"/>
                          <a:cs typeface="Arial MT"/>
                        </a:rPr>
                        <a:t>important</a:t>
                      </a:r>
                      <a:r>
                        <a:rPr sz="900" spc="-15" dirty="0">
                          <a:latin typeface="Arial MT"/>
                          <a:cs typeface="Arial MT"/>
                        </a:rPr>
                        <a:t> </a:t>
                      </a:r>
                      <a:r>
                        <a:rPr sz="900" dirty="0">
                          <a:latin typeface="Arial MT"/>
                          <a:cs typeface="Arial MT"/>
                        </a:rPr>
                        <a:t>to</a:t>
                      </a:r>
                      <a:r>
                        <a:rPr sz="900" spc="-30" dirty="0">
                          <a:latin typeface="Arial MT"/>
                          <a:cs typeface="Arial MT"/>
                        </a:rPr>
                        <a:t> </a:t>
                      </a:r>
                      <a:r>
                        <a:rPr sz="900" dirty="0">
                          <a:latin typeface="Arial MT"/>
                          <a:cs typeface="Arial MT"/>
                        </a:rPr>
                        <a:t>consumers</a:t>
                      </a:r>
                      <a:r>
                        <a:rPr sz="900" spc="-50" dirty="0">
                          <a:latin typeface="Arial MT"/>
                          <a:cs typeface="Arial MT"/>
                        </a:rPr>
                        <a:t> </a:t>
                      </a:r>
                      <a:r>
                        <a:rPr sz="900" spc="-25" dirty="0">
                          <a:latin typeface="Arial MT"/>
                          <a:cs typeface="Arial MT"/>
                        </a:rPr>
                        <a:t>and </a:t>
                      </a:r>
                      <a:r>
                        <a:rPr sz="900" dirty="0">
                          <a:latin typeface="Arial MT"/>
                          <a:cs typeface="Arial MT"/>
                        </a:rPr>
                        <a:t>regulators.</a:t>
                      </a:r>
                      <a:r>
                        <a:rPr sz="900" spc="-15" dirty="0">
                          <a:latin typeface="Arial MT"/>
                          <a:cs typeface="Arial MT"/>
                        </a:rPr>
                        <a:t> </a:t>
                      </a:r>
                      <a:r>
                        <a:rPr sz="900" dirty="0">
                          <a:latin typeface="Arial MT"/>
                          <a:cs typeface="Arial MT"/>
                        </a:rPr>
                        <a:t>To</a:t>
                      </a:r>
                      <a:r>
                        <a:rPr sz="900" spc="-25" dirty="0">
                          <a:latin typeface="Arial MT"/>
                          <a:cs typeface="Arial MT"/>
                        </a:rPr>
                        <a:t> </a:t>
                      </a:r>
                      <a:r>
                        <a:rPr sz="900" dirty="0">
                          <a:latin typeface="Arial MT"/>
                          <a:cs typeface="Arial MT"/>
                        </a:rPr>
                        <a:t>meet</a:t>
                      </a:r>
                      <a:r>
                        <a:rPr sz="900" spc="-60" dirty="0">
                          <a:latin typeface="Arial MT"/>
                          <a:cs typeface="Arial MT"/>
                        </a:rPr>
                        <a:t> </a:t>
                      </a:r>
                      <a:r>
                        <a:rPr sz="900" spc="-10" dirty="0">
                          <a:latin typeface="Arial MT"/>
                          <a:cs typeface="Arial MT"/>
                        </a:rPr>
                        <a:t>customer </a:t>
                      </a:r>
                      <a:r>
                        <a:rPr sz="900" dirty="0">
                          <a:latin typeface="Arial MT"/>
                          <a:cs typeface="Arial MT"/>
                        </a:rPr>
                        <a:t>expectations</a:t>
                      </a:r>
                      <a:r>
                        <a:rPr sz="900" spc="-15" dirty="0">
                          <a:latin typeface="Arial MT"/>
                          <a:cs typeface="Arial MT"/>
                        </a:rPr>
                        <a:t> </a:t>
                      </a:r>
                      <a:r>
                        <a:rPr sz="900" dirty="0">
                          <a:latin typeface="Arial MT"/>
                          <a:cs typeface="Arial MT"/>
                        </a:rPr>
                        <a:t>and</a:t>
                      </a:r>
                      <a:r>
                        <a:rPr sz="900" spc="-50" dirty="0">
                          <a:latin typeface="Arial MT"/>
                          <a:cs typeface="Arial MT"/>
                        </a:rPr>
                        <a:t> </a:t>
                      </a:r>
                      <a:r>
                        <a:rPr sz="900" spc="-10" dirty="0">
                          <a:latin typeface="Arial MT"/>
                          <a:cs typeface="Arial MT"/>
                        </a:rPr>
                        <a:t>regulatory </a:t>
                      </a:r>
                      <a:r>
                        <a:rPr sz="900" dirty="0">
                          <a:latin typeface="Arial MT"/>
                          <a:cs typeface="Arial MT"/>
                        </a:rPr>
                        <a:t>requirements,</a:t>
                      </a:r>
                      <a:r>
                        <a:rPr sz="900" spc="-25" dirty="0">
                          <a:latin typeface="Arial MT"/>
                          <a:cs typeface="Arial MT"/>
                        </a:rPr>
                        <a:t> </a:t>
                      </a:r>
                      <a:r>
                        <a:rPr sz="900" dirty="0">
                          <a:latin typeface="Arial MT"/>
                          <a:cs typeface="Arial MT"/>
                        </a:rPr>
                        <a:t>Samsung</a:t>
                      </a:r>
                      <a:r>
                        <a:rPr sz="900" spc="-40" dirty="0">
                          <a:latin typeface="Arial MT"/>
                          <a:cs typeface="Arial MT"/>
                        </a:rPr>
                        <a:t> </a:t>
                      </a:r>
                      <a:r>
                        <a:rPr sz="900" spc="-20" dirty="0">
                          <a:latin typeface="Arial MT"/>
                          <a:cs typeface="Arial MT"/>
                        </a:rPr>
                        <a:t>must </a:t>
                      </a:r>
                      <a:r>
                        <a:rPr sz="900" dirty="0">
                          <a:latin typeface="Arial MT"/>
                          <a:cs typeface="Arial MT"/>
                        </a:rPr>
                        <a:t>make</a:t>
                      </a:r>
                      <a:r>
                        <a:rPr sz="900" spc="-30" dirty="0">
                          <a:latin typeface="Arial MT"/>
                          <a:cs typeface="Arial MT"/>
                        </a:rPr>
                        <a:t> </a:t>
                      </a:r>
                      <a:r>
                        <a:rPr sz="900" spc="-10" dirty="0">
                          <a:latin typeface="Arial MT"/>
                          <a:cs typeface="Arial MT"/>
                        </a:rPr>
                        <a:t>sure</a:t>
                      </a:r>
                      <a:r>
                        <a:rPr sz="900" spc="-30" dirty="0">
                          <a:latin typeface="Arial MT"/>
                          <a:cs typeface="Arial MT"/>
                        </a:rPr>
                        <a:t> </a:t>
                      </a:r>
                      <a:r>
                        <a:rPr sz="900" dirty="0">
                          <a:latin typeface="Arial MT"/>
                          <a:cs typeface="Arial MT"/>
                        </a:rPr>
                        <a:t>its</a:t>
                      </a:r>
                      <a:r>
                        <a:rPr sz="900" spc="15" dirty="0">
                          <a:latin typeface="Arial MT"/>
                          <a:cs typeface="Arial MT"/>
                        </a:rPr>
                        <a:t> </a:t>
                      </a:r>
                      <a:r>
                        <a:rPr sz="900" dirty="0">
                          <a:latin typeface="Arial MT"/>
                          <a:cs typeface="Arial MT"/>
                        </a:rPr>
                        <a:t>devices</a:t>
                      </a:r>
                      <a:r>
                        <a:rPr sz="900" spc="15" dirty="0">
                          <a:latin typeface="Arial MT"/>
                          <a:cs typeface="Arial MT"/>
                        </a:rPr>
                        <a:t> </a:t>
                      </a:r>
                      <a:r>
                        <a:rPr sz="900" spc="-10" dirty="0">
                          <a:latin typeface="Arial MT"/>
                          <a:cs typeface="Arial MT"/>
                        </a:rPr>
                        <a:t>are</a:t>
                      </a:r>
                      <a:r>
                        <a:rPr sz="900" spc="-30" dirty="0">
                          <a:latin typeface="Arial MT"/>
                          <a:cs typeface="Arial MT"/>
                        </a:rPr>
                        <a:t> </a:t>
                      </a:r>
                      <a:r>
                        <a:rPr sz="900" spc="-10" dirty="0">
                          <a:latin typeface="Arial MT"/>
                          <a:cs typeface="Arial MT"/>
                        </a:rPr>
                        <a:t>energy- efficient.</a:t>
                      </a:r>
                      <a:endParaRPr sz="900">
                        <a:latin typeface="Arial MT"/>
                        <a:cs typeface="Arial MT"/>
                      </a:endParaRPr>
                    </a:p>
                    <a:p>
                      <a:pPr marL="97790">
                        <a:lnSpc>
                          <a:spcPct val="100000"/>
                        </a:lnSpc>
                        <a:spcBef>
                          <a:spcPts val="1025"/>
                        </a:spcBef>
                      </a:pPr>
                      <a:r>
                        <a:rPr sz="900" dirty="0">
                          <a:latin typeface="Arial MT"/>
                          <a:cs typeface="Arial MT"/>
                        </a:rPr>
                        <a:t>Green</a:t>
                      </a:r>
                      <a:r>
                        <a:rPr sz="900" spc="-5" dirty="0">
                          <a:latin typeface="Arial MT"/>
                          <a:cs typeface="Arial MT"/>
                        </a:rPr>
                        <a:t> </a:t>
                      </a:r>
                      <a:r>
                        <a:rPr sz="900" spc="-10" dirty="0">
                          <a:latin typeface="Arial MT"/>
                          <a:cs typeface="Arial MT"/>
                        </a:rPr>
                        <a:t>items:</a:t>
                      </a:r>
                      <a:endParaRPr sz="900">
                        <a:latin typeface="Arial MT"/>
                        <a:cs typeface="Arial MT"/>
                      </a:endParaRPr>
                    </a:p>
                    <a:p>
                      <a:pPr marL="97790" marR="220979">
                        <a:lnSpc>
                          <a:spcPct val="99700"/>
                        </a:lnSpc>
                        <a:spcBef>
                          <a:spcPts val="45"/>
                        </a:spcBef>
                      </a:pPr>
                      <a:r>
                        <a:rPr sz="900" dirty="0">
                          <a:latin typeface="Arial MT"/>
                          <a:cs typeface="Arial MT"/>
                        </a:rPr>
                        <a:t>Demand</a:t>
                      </a:r>
                      <a:r>
                        <a:rPr sz="900" spc="-35" dirty="0">
                          <a:latin typeface="Arial MT"/>
                          <a:cs typeface="Arial MT"/>
                        </a:rPr>
                        <a:t> </a:t>
                      </a:r>
                      <a:r>
                        <a:rPr sz="900" dirty="0">
                          <a:latin typeface="Arial MT"/>
                          <a:cs typeface="Arial MT"/>
                        </a:rPr>
                        <a:t>for</a:t>
                      </a:r>
                      <a:r>
                        <a:rPr sz="900" spc="-55" dirty="0">
                          <a:latin typeface="Arial MT"/>
                          <a:cs typeface="Arial MT"/>
                        </a:rPr>
                        <a:t> </a:t>
                      </a:r>
                      <a:r>
                        <a:rPr sz="900" dirty="0">
                          <a:latin typeface="Arial MT"/>
                          <a:cs typeface="Arial MT"/>
                        </a:rPr>
                        <a:t>"green"</a:t>
                      </a:r>
                      <a:r>
                        <a:rPr sz="900" spc="-5" dirty="0">
                          <a:latin typeface="Arial MT"/>
                          <a:cs typeface="Arial MT"/>
                        </a:rPr>
                        <a:t> </a:t>
                      </a:r>
                      <a:r>
                        <a:rPr sz="900" dirty="0">
                          <a:latin typeface="Arial MT"/>
                          <a:cs typeface="Arial MT"/>
                        </a:rPr>
                        <a:t>items</a:t>
                      </a:r>
                      <a:r>
                        <a:rPr sz="900" spc="15" dirty="0">
                          <a:latin typeface="Arial MT"/>
                          <a:cs typeface="Arial MT"/>
                        </a:rPr>
                        <a:t> </a:t>
                      </a:r>
                      <a:r>
                        <a:rPr sz="900" spc="-20" dirty="0">
                          <a:latin typeface="Arial MT"/>
                          <a:cs typeface="Arial MT"/>
                        </a:rPr>
                        <a:t>that </a:t>
                      </a:r>
                      <a:r>
                        <a:rPr sz="900" dirty="0">
                          <a:latin typeface="Arial MT"/>
                          <a:cs typeface="Arial MT"/>
                        </a:rPr>
                        <a:t>have</a:t>
                      </a:r>
                      <a:r>
                        <a:rPr sz="900" spc="-15" dirty="0">
                          <a:latin typeface="Arial MT"/>
                          <a:cs typeface="Arial MT"/>
                        </a:rPr>
                        <a:t> </a:t>
                      </a:r>
                      <a:r>
                        <a:rPr sz="900" dirty="0">
                          <a:latin typeface="Arial MT"/>
                          <a:cs typeface="Arial MT"/>
                        </a:rPr>
                        <a:t>less</a:t>
                      </a:r>
                      <a:r>
                        <a:rPr sz="900" spc="-35" dirty="0">
                          <a:latin typeface="Arial MT"/>
                          <a:cs typeface="Arial MT"/>
                        </a:rPr>
                        <a:t> </a:t>
                      </a:r>
                      <a:r>
                        <a:rPr sz="900" dirty="0">
                          <a:latin typeface="Arial MT"/>
                          <a:cs typeface="Arial MT"/>
                        </a:rPr>
                        <a:t>of</a:t>
                      </a:r>
                      <a:r>
                        <a:rPr sz="900" spc="-60" dirty="0">
                          <a:latin typeface="Arial MT"/>
                          <a:cs typeface="Arial MT"/>
                        </a:rPr>
                        <a:t> </a:t>
                      </a:r>
                      <a:r>
                        <a:rPr sz="900" dirty="0">
                          <a:latin typeface="Arial MT"/>
                          <a:cs typeface="Arial MT"/>
                        </a:rPr>
                        <a:t>an</a:t>
                      </a:r>
                      <a:r>
                        <a:rPr sz="900" spc="-10" dirty="0">
                          <a:latin typeface="Arial MT"/>
                          <a:cs typeface="Arial MT"/>
                        </a:rPr>
                        <a:t> </a:t>
                      </a:r>
                      <a:r>
                        <a:rPr sz="900" dirty="0">
                          <a:latin typeface="Arial MT"/>
                          <a:cs typeface="Arial MT"/>
                        </a:rPr>
                        <a:t>impact</a:t>
                      </a:r>
                      <a:r>
                        <a:rPr sz="900" spc="15" dirty="0">
                          <a:latin typeface="Arial MT"/>
                          <a:cs typeface="Arial MT"/>
                        </a:rPr>
                        <a:t> </a:t>
                      </a:r>
                      <a:r>
                        <a:rPr sz="900" dirty="0">
                          <a:latin typeface="Arial MT"/>
                          <a:cs typeface="Arial MT"/>
                        </a:rPr>
                        <a:t>on</a:t>
                      </a:r>
                      <a:r>
                        <a:rPr sz="900" spc="-10" dirty="0">
                          <a:latin typeface="Arial MT"/>
                          <a:cs typeface="Arial MT"/>
                        </a:rPr>
                        <a:t> </a:t>
                      </a:r>
                      <a:r>
                        <a:rPr sz="900" spc="-25" dirty="0">
                          <a:latin typeface="Arial MT"/>
                          <a:cs typeface="Arial MT"/>
                        </a:rPr>
                        <a:t>the </a:t>
                      </a:r>
                      <a:r>
                        <a:rPr sz="900" spc="-10" dirty="0">
                          <a:latin typeface="Arial MT"/>
                          <a:cs typeface="Arial MT"/>
                        </a:rPr>
                        <a:t>environment</a:t>
                      </a:r>
                      <a:r>
                        <a:rPr sz="900" spc="-40" dirty="0">
                          <a:latin typeface="Arial MT"/>
                          <a:cs typeface="Arial MT"/>
                        </a:rPr>
                        <a:t> </a:t>
                      </a:r>
                      <a:r>
                        <a:rPr sz="900" dirty="0">
                          <a:latin typeface="Arial MT"/>
                          <a:cs typeface="Arial MT"/>
                        </a:rPr>
                        <a:t>is</a:t>
                      </a:r>
                      <a:r>
                        <a:rPr sz="900" spc="-5" dirty="0">
                          <a:latin typeface="Arial MT"/>
                          <a:cs typeface="Arial MT"/>
                        </a:rPr>
                        <a:t> </a:t>
                      </a:r>
                      <a:r>
                        <a:rPr sz="900" dirty="0">
                          <a:latin typeface="Arial MT"/>
                          <a:cs typeface="Arial MT"/>
                        </a:rPr>
                        <a:t>rising.</a:t>
                      </a:r>
                      <a:r>
                        <a:rPr sz="900" spc="290" dirty="0">
                          <a:latin typeface="Arial MT"/>
                          <a:cs typeface="Arial MT"/>
                        </a:rPr>
                        <a:t> </a:t>
                      </a:r>
                      <a:r>
                        <a:rPr sz="900" spc="-10" dirty="0">
                          <a:latin typeface="Arial MT"/>
                          <a:cs typeface="Arial MT"/>
                        </a:rPr>
                        <a:t>Samsung </a:t>
                      </a:r>
                      <a:r>
                        <a:rPr sz="900" dirty="0">
                          <a:latin typeface="Arial MT"/>
                          <a:cs typeface="Arial MT"/>
                        </a:rPr>
                        <a:t>can</a:t>
                      </a:r>
                      <a:r>
                        <a:rPr sz="900" spc="-35" dirty="0">
                          <a:latin typeface="Arial MT"/>
                          <a:cs typeface="Arial MT"/>
                        </a:rPr>
                        <a:t> </a:t>
                      </a:r>
                      <a:r>
                        <a:rPr sz="900" dirty="0">
                          <a:latin typeface="Arial MT"/>
                          <a:cs typeface="Arial MT"/>
                        </a:rPr>
                        <a:t>meet</a:t>
                      </a:r>
                      <a:r>
                        <a:rPr sz="900" spc="-15" dirty="0">
                          <a:latin typeface="Arial MT"/>
                          <a:cs typeface="Arial MT"/>
                        </a:rPr>
                        <a:t> </a:t>
                      </a:r>
                      <a:r>
                        <a:rPr sz="900" dirty="0">
                          <a:latin typeface="Arial MT"/>
                          <a:cs typeface="Arial MT"/>
                        </a:rPr>
                        <a:t>this</a:t>
                      </a:r>
                      <a:r>
                        <a:rPr sz="900" spc="10" dirty="0">
                          <a:latin typeface="Arial MT"/>
                          <a:cs typeface="Arial MT"/>
                        </a:rPr>
                        <a:t> </a:t>
                      </a:r>
                      <a:r>
                        <a:rPr sz="900" dirty="0">
                          <a:latin typeface="Arial MT"/>
                          <a:cs typeface="Arial MT"/>
                        </a:rPr>
                        <a:t>need</a:t>
                      </a:r>
                      <a:r>
                        <a:rPr sz="900" spc="-30" dirty="0">
                          <a:latin typeface="Arial MT"/>
                          <a:cs typeface="Arial MT"/>
                        </a:rPr>
                        <a:t> </a:t>
                      </a:r>
                      <a:r>
                        <a:rPr sz="900" dirty="0">
                          <a:latin typeface="Arial MT"/>
                          <a:cs typeface="Arial MT"/>
                        </a:rPr>
                        <a:t>by</a:t>
                      </a:r>
                      <a:r>
                        <a:rPr sz="900" spc="10" dirty="0">
                          <a:latin typeface="Arial MT"/>
                          <a:cs typeface="Arial MT"/>
                        </a:rPr>
                        <a:t> </a:t>
                      </a:r>
                      <a:r>
                        <a:rPr sz="900" spc="-20" dirty="0">
                          <a:latin typeface="Arial MT"/>
                          <a:cs typeface="Arial MT"/>
                        </a:rPr>
                        <a:t>using </a:t>
                      </a:r>
                      <a:r>
                        <a:rPr sz="900" dirty="0">
                          <a:latin typeface="Arial MT"/>
                          <a:cs typeface="Arial MT"/>
                        </a:rPr>
                        <a:t>recycled</a:t>
                      </a:r>
                      <a:r>
                        <a:rPr sz="900" spc="-40" dirty="0">
                          <a:latin typeface="Arial MT"/>
                          <a:cs typeface="Arial MT"/>
                        </a:rPr>
                        <a:t> </a:t>
                      </a:r>
                      <a:r>
                        <a:rPr sz="900" dirty="0">
                          <a:latin typeface="Arial MT"/>
                          <a:cs typeface="Arial MT"/>
                        </a:rPr>
                        <a:t>materials</a:t>
                      </a:r>
                      <a:r>
                        <a:rPr sz="900" spc="-55" dirty="0">
                          <a:latin typeface="Arial MT"/>
                          <a:cs typeface="Arial MT"/>
                        </a:rPr>
                        <a:t> </a:t>
                      </a:r>
                      <a:r>
                        <a:rPr sz="900" dirty="0">
                          <a:latin typeface="Arial MT"/>
                          <a:cs typeface="Arial MT"/>
                        </a:rPr>
                        <a:t>and</a:t>
                      </a:r>
                      <a:r>
                        <a:rPr sz="900" spc="-35" dirty="0">
                          <a:latin typeface="Arial MT"/>
                          <a:cs typeface="Arial MT"/>
                        </a:rPr>
                        <a:t> </a:t>
                      </a:r>
                      <a:r>
                        <a:rPr sz="900" spc="-20" dirty="0">
                          <a:latin typeface="Arial MT"/>
                          <a:cs typeface="Arial MT"/>
                        </a:rPr>
                        <a:t>other </a:t>
                      </a:r>
                      <a:r>
                        <a:rPr sz="900" spc="-10" dirty="0">
                          <a:latin typeface="Arial MT"/>
                          <a:cs typeface="Arial MT"/>
                        </a:rPr>
                        <a:t>environmentally</a:t>
                      </a:r>
                      <a:r>
                        <a:rPr sz="900" spc="5" dirty="0">
                          <a:latin typeface="Arial MT"/>
                          <a:cs typeface="Arial MT"/>
                        </a:rPr>
                        <a:t> </a:t>
                      </a:r>
                      <a:r>
                        <a:rPr sz="900" dirty="0">
                          <a:latin typeface="Arial MT"/>
                          <a:cs typeface="Arial MT"/>
                        </a:rPr>
                        <a:t>friendly</a:t>
                      </a:r>
                      <a:r>
                        <a:rPr sz="900" spc="5" dirty="0">
                          <a:latin typeface="Arial MT"/>
                          <a:cs typeface="Arial MT"/>
                        </a:rPr>
                        <a:t> </a:t>
                      </a:r>
                      <a:r>
                        <a:rPr sz="900" spc="-10" dirty="0">
                          <a:latin typeface="Arial MT"/>
                          <a:cs typeface="Arial MT"/>
                        </a:rPr>
                        <a:t>design </a:t>
                      </a:r>
                      <a:r>
                        <a:rPr sz="900" dirty="0">
                          <a:latin typeface="Arial MT"/>
                          <a:cs typeface="Arial MT"/>
                        </a:rPr>
                        <a:t>elements</a:t>
                      </a:r>
                      <a:r>
                        <a:rPr sz="900" spc="-30" dirty="0">
                          <a:latin typeface="Arial MT"/>
                          <a:cs typeface="Arial MT"/>
                        </a:rPr>
                        <a:t> </a:t>
                      </a:r>
                      <a:r>
                        <a:rPr sz="900" dirty="0">
                          <a:latin typeface="Arial MT"/>
                          <a:cs typeface="Arial MT"/>
                        </a:rPr>
                        <a:t>in</a:t>
                      </a:r>
                      <a:r>
                        <a:rPr sz="900" spc="-5" dirty="0">
                          <a:latin typeface="Arial MT"/>
                          <a:cs typeface="Arial MT"/>
                        </a:rPr>
                        <a:t> </a:t>
                      </a:r>
                      <a:r>
                        <a:rPr sz="900" dirty="0">
                          <a:latin typeface="Arial MT"/>
                          <a:cs typeface="Arial MT"/>
                        </a:rPr>
                        <a:t>its</a:t>
                      </a:r>
                      <a:r>
                        <a:rPr sz="900" spc="-30" dirty="0">
                          <a:latin typeface="Arial MT"/>
                          <a:cs typeface="Arial MT"/>
                        </a:rPr>
                        <a:t> </a:t>
                      </a:r>
                      <a:r>
                        <a:rPr sz="900" spc="-10" dirty="0">
                          <a:latin typeface="Arial MT"/>
                          <a:cs typeface="Arial MT"/>
                        </a:rPr>
                        <a:t>products.</a:t>
                      </a:r>
                      <a:endParaRPr sz="900">
                        <a:latin typeface="Arial MT"/>
                        <a:cs typeface="Arial MT"/>
                      </a:endParaRPr>
                    </a:p>
                  </a:txBody>
                  <a:tcPr marL="0" marR="0" marT="48895" marB="0">
                    <a:lnL w="12700">
                      <a:solidFill>
                        <a:srgbClr val="FFFFFF"/>
                      </a:solidFill>
                      <a:prstDash val="solid"/>
                    </a:lnL>
                    <a:lnR w="12700">
                      <a:solidFill>
                        <a:srgbClr val="000000"/>
                      </a:solidFill>
                      <a:prstDash val="solid"/>
                    </a:lnR>
                    <a:solidFill>
                      <a:srgbClr val="FFFFFF"/>
                    </a:solidFill>
                  </a:tcPr>
                </a:tc>
                <a:tc>
                  <a:txBody>
                    <a:bodyPr/>
                    <a:lstStyle/>
                    <a:p>
                      <a:pPr marL="99060" marR="104139">
                        <a:lnSpc>
                          <a:spcPct val="99700"/>
                        </a:lnSpc>
                        <a:spcBef>
                          <a:spcPts val="390"/>
                        </a:spcBef>
                      </a:pPr>
                      <a:r>
                        <a:rPr sz="900" dirty="0">
                          <a:latin typeface="Arial MT"/>
                          <a:cs typeface="Arial MT"/>
                        </a:rPr>
                        <a:t>Product</a:t>
                      </a:r>
                      <a:r>
                        <a:rPr sz="900" spc="-10" dirty="0">
                          <a:latin typeface="Arial MT"/>
                          <a:cs typeface="Arial MT"/>
                        </a:rPr>
                        <a:t> </a:t>
                      </a:r>
                      <a:r>
                        <a:rPr sz="900" dirty="0">
                          <a:latin typeface="Arial MT"/>
                          <a:cs typeface="Arial MT"/>
                        </a:rPr>
                        <a:t>Safety</a:t>
                      </a:r>
                      <a:r>
                        <a:rPr sz="900" spc="-45" dirty="0">
                          <a:latin typeface="Arial MT"/>
                          <a:cs typeface="Arial MT"/>
                        </a:rPr>
                        <a:t> </a:t>
                      </a:r>
                      <a:r>
                        <a:rPr sz="900" spc="-10" dirty="0">
                          <a:latin typeface="Arial MT"/>
                          <a:cs typeface="Arial MT"/>
                        </a:rPr>
                        <a:t>Regulations: </a:t>
                      </a:r>
                      <a:r>
                        <a:rPr sz="900" dirty="0">
                          <a:latin typeface="Arial MT"/>
                          <a:cs typeface="Arial MT"/>
                        </a:rPr>
                        <a:t>Samsung</a:t>
                      </a:r>
                      <a:r>
                        <a:rPr sz="900" spc="-20" dirty="0">
                          <a:latin typeface="Arial MT"/>
                          <a:cs typeface="Arial MT"/>
                        </a:rPr>
                        <a:t> </a:t>
                      </a:r>
                      <a:r>
                        <a:rPr sz="900" dirty="0">
                          <a:latin typeface="Arial MT"/>
                          <a:cs typeface="Arial MT"/>
                        </a:rPr>
                        <a:t>must</a:t>
                      </a:r>
                      <a:r>
                        <a:rPr sz="900" spc="-65" dirty="0">
                          <a:latin typeface="Arial MT"/>
                          <a:cs typeface="Arial MT"/>
                        </a:rPr>
                        <a:t> </a:t>
                      </a:r>
                      <a:r>
                        <a:rPr sz="900" dirty="0">
                          <a:latin typeface="Arial MT"/>
                          <a:cs typeface="Arial MT"/>
                        </a:rPr>
                        <a:t>ensure</a:t>
                      </a:r>
                      <a:r>
                        <a:rPr sz="900" spc="-15" dirty="0">
                          <a:latin typeface="Arial MT"/>
                          <a:cs typeface="Arial MT"/>
                        </a:rPr>
                        <a:t> </a:t>
                      </a:r>
                      <a:r>
                        <a:rPr sz="900" dirty="0">
                          <a:latin typeface="Arial MT"/>
                          <a:cs typeface="Arial MT"/>
                        </a:rPr>
                        <a:t>that</a:t>
                      </a:r>
                      <a:r>
                        <a:rPr sz="900" spc="5" dirty="0">
                          <a:latin typeface="Arial MT"/>
                          <a:cs typeface="Arial MT"/>
                        </a:rPr>
                        <a:t> </a:t>
                      </a:r>
                      <a:r>
                        <a:rPr sz="900" dirty="0">
                          <a:latin typeface="Arial MT"/>
                          <a:cs typeface="Arial MT"/>
                        </a:rPr>
                        <a:t>all</a:t>
                      </a:r>
                      <a:r>
                        <a:rPr sz="900" spc="-15" dirty="0">
                          <a:latin typeface="Arial MT"/>
                          <a:cs typeface="Arial MT"/>
                        </a:rPr>
                        <a:t> </a:t>
                      </a:r>
                      <a:r>
                        <a:rPr sz="900" spc="-25" dirty="0">
                          <a:latin typeface="Arial MT"/>
                          <a:cs typeface="Arial MT"/>
                        </a:rPr>
                        <a:t>its </a:t>
                      </a:r>
                      <a:r>
                        <a:rPr sz="900" dirty="0">
                          <a:latin typeface="Arial MT"/>
                          <a:cs typeface="Arial MT"/>
                        </a:rPr>
                        <a:t>products</a:t>
                      </a:r>
                      <a:r>
                        <a:rPr sz="900" spc="-30" dirty="0">
                          <a:latin typeface="Arial MT"/>
                          <a:cs typeface="Arial MT"/>
                        </a:rPr>
                        <a:t> </a:t>
                      </a:r>
                      <a:r>
                        <a:rPr sz="900" dirty="0">
                          <a:latin typeface="Arial MT"/>
                          <a:cs typeface="Arial MT"/>
                        </a:rPr>
                        <a:t>meet</a:t>
                      </a:r>
                      <a:r>
                        <a:rPr sz="900" spc="-55" dirty="0">
                          <a:latin typeface="Arial MT"/>
                          <a:cs typeface="Arial MT"/>
                        </a:rPr>
                        <a:t> </a:t>
                      </a:r>
                      <a:r>
                        <a:rPr sz="900" dirty="0">
                          <a:latin typeface="Arial MT"/>
                          <a:cs typeface="Arial MT"/>
                        </a:rPr>
                        <a:t>safety</a:t>
                      </a:r>
                      <a:r>
                        <a:rPr sz="900" spc="45" dirty="0">
                          <a:latin typeface="Arial MT"/>
                          <a:cs typeface="Arial MT"/>
                        </a:rPr>
                        <a:t> </a:t>
                      </a:r>
                      <a:r>
                        <a:rPr sz="900" spc="-10" dirty="0">
                          <a:latin typeface="Arial MT"/>
                          <a:cs typeface="Arial MT"/>
                        </a:rPr>
                        <a:t>regulations </a:t>
                      </a:r>
                      <a:r>
                        <a:rPr sz="900" dirty="0">
                          <a:latin typeface="Arial MT"/>
                          <a:cs typeface="Arial MT"/>
                        </a:rPr>
                        <a:t>in</a:t>
                      </a:r>
                      <a:r>
                        <a:rPr sz="900" spc="-15" dirty="0">
                          <a:latin typeface="Arial MT"/>
                          <a:cs typeface="Arial MT"/>
                        </a:rPr>
                        <a:t> </a:t>
                      </a:r>
                      <a:r>
                        <a:rPr sz="900" spc="-10" dirty="0">
                          <a:latin typeface="Arial MT"/>
                          <a:cs typeface="Arial MT"/>
                        </a:rPr>
                        <a:t>every</a:t>
                      </a:r>
                      <a:r>
                        <a:rPr sz="900" spc="-30" dirty="0">
                          <a:latin typeface="Arial MT"/>
                          <a:cs typeface="Arial MT"/>
                        </a:rPr>
                        <a:t> </a:t>
                      </a:r>
                      <a:r>
                        <a:rPr sz="900" dirty="0">
                          <a:latin typeface="Arial MT"/>
                          <a:cs typeface="Arial MT"/>
                        </a:rPr>
                        <a:t>market.</a:t>
                      </a:r>
                      <a:r>
                        <a:rPr sz="900" spc="10" dirty="0">
                          <a:latin typeface="Arial MT"/>
                          <a:cs typeface="Arial MT"/>
                        </a:rPr>
                        <a:t> </a:t>
                      </a:r>
                      <a:r>
                        <a:rPr sz="900" dirty="0">
                          <a:latin typeface="Arial MT"/>
                          <a:cs typeface="Arial MT"/>
                        </a:rPr>
                        <a:t>Failure</a:t>
                      </a:r>
                      <a:r>
                        <a:rPr sz="900" spc="-15" dirty="0">
                          <a:latin typeface="Arial MT"/>
                          <a:cs typeface="Arial MT"/>
                        </a:rPr>
                        <a:t> </a:t>
                      </a:r>
                      <a:r>
                        <a:rPr sz="900" dirty="0">
                          <a:latin typeface="Arial MT"/>
                          <a:cs typeface="Arial MT"/>
                        </a:rPr>
                        <a:t>to</a:t>
                      </a:r>
                      <a:r>
                        <a:rPr sz="900" spc="-10" dirty="0">
                          <a:latin typeface="Arial MT"/>
                          <a:cs typeface="Arial MT"/>
                        </a:rPr>
                        <a:t> comply </a:t>
                      </a:r>
                      <a:r>
                        <a:rPr sz="900" dirty="0">
                          <a:latin typeface="Arial MT"/>
                          <a:cs typeface="Arial MT"/>
                        </a:rPr>
                        <a:t>could</a:t>
                      </a:r>
                      <a:r>
                        <a:rPr sz="900" spc="-30" dirty="0">
                          <a:latin typeface="Arial MT"/>
                          <a:cs typeface="Arial MT"/>
                        </a:rPr>
                        <a:t> </a:t>
                      </a:r>
                      <a:r>
                        <a:rPr sz="900" dirty="0">
                          <a:latin typeface="Arial MT"/>
                          <a:cs typeface="Arial MT"/>
                        </a:rPr>
                        <a:t>result</a:t>
                      </a:r>
                      <a:r>
                        <a:rPr sz="900" spc="-5" dirty="0">
                          <a:latin typeface="Arial MT"/>
                          <a:cs typeface="Arial MT"/>
                        </a:rPr>
                        <a:t> </a:t>
                      </a:r>
                      <a:r>
                        <a:rPr sz="900" dirty="0">
                          <a:latin typeface="Arial MT"/>
                          <a:cs typeface="Arial MT"/>
                        </a:rPr>
                        <a:t>in</a:t>
                      </a:r>
                      <a:r>
                        <a:rPr sz="900" spc="-30" dirty="0">
                          <a:latin typeface="Arial MT"/>
                          <a:cs typeface="Arial MT"/>
                        </a:rPr>
                        <a:t> </a:t>
                      </a:r>
                      <a:r>
                        <a:rPr sz="900" dirty="0">
                          <a:latin typeface="Arial MT"/>
                          <a:cs typeface="Arial MT"/>
                        </a:rPr>
                        <a:t>product</a:t>
                      </a:r>
                      <a:r>
                        <a:rPr sz="900" spc="-5" dirty="0">
                          <a:latin typeface="Arial MT"/>
                          <a:cs typeface="Arial MT"/>
                        </a:rPr>
                        <a:t> </a:t>
                      </a:r>
                      <a:r>
                        <a:rPr sz="900" spc="-10" dirty="0">
                          <a:latin typeface="Arial MT"/>
                          <a:cs typeface="Arial MT"/>
                        </a:rPr>
                        <a:t>recalls, </a:t>
                      </a:r>
                      <a:r>
                        <a:rPr sz="900" dirty="0">
                          <a:latin typeface="Arial MT"/>
                          <a:cs typeface="Arial MT"/>
                        </a:rPr>
                        <a:t>fines,</a:t>
                      </a:r>
                      <a:r>
                        <a:rPr sz="900" spc="-15" dirty="0">
                          <a:latin typeface="Arial MT"/>
                          <a:cs typeface="Arial MT"/>
                        </a:rPr>
                        <a:t> </a:t>
                      </a:r>
                      <a:r>
                        <a:rPr sz="900" dirty="0">
                          <a:latin typeface="Arial MT"/>
                          <a:cs typeface="Arial MT"/>
                        </a:rPr>
                        <a:t>and</a:t>
                      </a:r>
                      <a:r>
                        <a:rPr sz="900" spc="-40" dirty="0">
                          <a:latin typeface="Arial MT"/>
                          <a:cs typeface="Arial MT"/>
                        </a:rPr>
                        <a:t> </a:t>
                      </a:r>
                      <a:r>
                        <a:rPr sz="900" dirty="0">
                          <a:latin typeface="Arial MT"/>
                          <a:cs typeface="Arial MT"/>
                        </a:rPr>
                        <a:t>brand</a:t>
                      </a:r>
                      <a:r>
                        <a:rPr sz="900" spc="-35" dirty="0">
                          <a:latin typeface="Arial MT"/>
                          <a:cs typeface="Arial MT"/>
                        </a:rPr>
                        <a:t> </a:t>
                      </a:r>
                      <a:r>
                        <a:rPr sz="900" spc="-10" dirty="0">
                          <a:latin typeface="Arial MT"/>
                          <a:cs typeface="Arial MT"/>
                        </a:rPr>
                        <a:t>reputation damage.</a:t>
                      </a:r>
                      <a:endParaRPr sz="900">
                        <a:latin typeface="Arial MT"/>
                        <a:cs typeface="Arial MT"/>
                      </a:endParaRPr>
                    </a:p>
                    <a:p>
                      <a:pPr>
                        <a:lnSpc>
                          <a:spcPct val="100000"/>
                        </a:lnSpc>
                        <a:spcBef>
                          <a:spcPts val="60"/>
                        </a:spcBef>
                      </a:pPr>
                      <a:endParaRPr sz="900">
                        <a:latin typeface="Times New Roman"/>
                        <a:cs typeface="Times New Roman"/>
                      </a:endParaRPr>
                    </a:p>
                    <a:p>
                      <a:pPr marL="99060" marR="91440">
                        <a:lnSpc>
                          <a:spcPct val="100299"/>
                        </a:lnSpc>
                      </a:pPr>
                      <a:r>
                        <a:rPr sz="900" dirty="0">
                          <a:latin typeface="Arial MT"/>
                          <a:cs typeface="Arial MT"/>
                        </a:rPr>
                        <a:t>Data </a:t>
                      </a:r>
                      <a:r>
                        <a:rPr sz="900" spc="-10" dirty="0">
                          <a:latin typeface="Arial MT"/>
                          <a:cs typeface="Arial MT"/>
                        </a:rPr>
                        <a:t>Protection</a:t>
                      </a:r>
                      <a:r>
                        <a:rPr sz="900" spc="5" dirty="0">
                          <a:latin typeface="Arial MT"/>
                          <a:cs typeface="Arial MT"/>
                        </a:rPr>
                        <a:t> </a:t>
                      </a:r>
                      <a:r>
                        <a:rPr sz="900" dirty="0">
                          <a:latin typeface="Arial MT"/>
                          <a:cs typeface="Arial MT"/>
                        </a:rPr>
                        <a:t>and Privacy</a:t>
                      </a:r>
                      <a:r>
                        <a:rPr sz="900" spc="-15" dirty="0">
                          <a:latin typeface="Arial MT"/>
                          <a:cs typeface="Arial MT"/>
                        </a:rPr>
                        <a:t> </a:t>
                      </a:r>
                      <a:r>
                        <a:rPr sz="900" spc="-10" dirty="0">
                          <a:latin typeface="Arial MT"/>
                          <a:cs typeface="Arial MT"/>
                        </a:rPr>
                        <a:t>rules: </a:t>
                      </a:r>
                      <a:r>
                        <a:rPr sz="900" dirty="0">
                          <a:latin typeface="Arial MT"/>
                          <a:cs typeface="Arial MT"/>
                        </a:rPr>
                        <a:t>Samsung is</a:t>
                      </a:r>
                      <a:r>
                        <a:rPr sz="900" spc="-20" dirty="0">
                          <a:latin typeface="Arial MT"/>
                          <a:cs typeface="Arial MT"/>
                        </a:rPr>
                        <a:t> </a:t>
                      </a:r>
                      <a:r>
                        <a:rPr sz="900" spc="-10" dirty="0">
                          <a:latin typeface="Arial MT"/>
                          <a:cs typeface="Arial MT"/>
                        </a:rPr>
                        <a:t>required</a:t>
                      </a:r>
                      <a:r>
                        <a:rPr sz="900" dirty="0">
                          <a:latin typeface="Arial MT"/>
                          <a:cs typeface="Arial MT"/>
                        </a:rPr>
                        <a:t> to</a:t>
                      </a:r>
                      <a:r>
                        <a:rPr sz="900" spc="5" dirty="0">
                          <a:latin typeface="Arial MT"/>
                          <a:cs typeface="Arial MT"/>
                        </a:rPr>
                        <a:t> </a:t>
                      </a:r>
                      <a:r>
                        <a:rPr sz="900" spc="-10" dirty="0">
                          <a:latin typeface="Arial MT"/>
                          <a:cs typeface="Arial MT"/>
                        </a:rPr>
                        <a:t>abide</a:t>
                      </a:r>
                      <a:r>
                        <a:rPr sz="900" spc="5" dirty="0">
                          <a:latin typeface="Arial MT"/>
                          <a:cs typeface="Arial MT"/>
                        </a:rPr>
                        <a:t> </a:t>
                      </a:r>
                      <a:r>
                        <a:rPr sz="900" spc="-25" dirty="0">
                          <a:latin typeface="Arial MT"/>
                          <a:cs typeface="Arial MT"/>
                        </a:rPr>
                        <a:t>by </a:t>
                      </a:r>
                      <a:r>
                        <a:rPr sz="900" dirty="0">
                          <a:latin typeface="Arial MT"/>
                          <a:cs typeface="Arial MT"/>
                        </a:rPr>
                        <a:t>data</a:t>
                      </a:r>
                      <a:r>
                        <a:rPr sz="900" spc="-30" dirty="0">
                          <a:latin typeface="Arial MT"/>
                          <a:cs typeface="Arial MT"/>
                        </a:rPr>
                        <a:t> </a:t>
                      </a:r>
                      <a:r>
                        <a:rPr sz="900" dirty="0">
                          <a:latin typeface="Arial MT"/>
                          <a:cs typeface="Arial MT"/>
                        </a:rPr>
                        <a:t>protection</a:t>
                      </a:r>
                      <a:r>
                        <a:rPr sz="900" spc="-25" dirty="0">
                          <a:latin typeface="Arial MT"/>
                          <a:cs typeface="Arial MT"/>
                        </a:rPr>
                        <a:t> </a:t>
                      </a:r>
                      <a:r>
                        <a:rPr sz="900" dirty="0">
                          <a:latin typeface="Arial MT"/>
                          <a:cs typeface="Arial MT"/>
                        </a:rPr>
                        <a:t>and</a:t>
                      </a:r>
                      <a:r>
                        <a:rPr sz="900" spc="-25" dirty="0">
                          <a:latin typeface="Arial MT"/>
                          <a:cs typeface="Arial MT"/>
                        </a:rPr>
                        <a:t> </a:t>
                      </a:r>
                      <a:r>
                        <a:rPr sz="900" dirty="0">
                          <a:latin typeface="Arial MT"/>
                          <a:cs typeface="Arial MT"/>
                        </a:rPr>
                        <a:t>privacy</a:t>
                      </a:r>
                      <a:r>
                        <a:rPr sz="900" spc="-45" dirty="0">
                          <a:latin typeface="Arial MT"/>
                          <a:cs typeface="Arial MT"/>
                        </a:rPr>
                        <a:t> </a:t>
                      </a:r>
                      <a:r>
                        <a:rPr sz="900" spc="-10" dirty="0">
                          <a:latin typeface="Arial MT"/>
                          <a:cs typeface="Arial MT"/>
                        </a:rPr>
                        <a:t>rules, </a:t>
                      </a:r>
                      <a:r>
                        <a:rPr sz="900" dirty="0">
                          <a:latin typeface="Arial MT"/>
                          <a:cs typeface="Arial MT"/>
                        </a:rPr>
                        <a:t>such</a:t>
                      </a:r>
                      <a:r>
                        <a:rPr sz="900" spc="-30" dirty="0">
                          <a:latin typeface="Arial MT"/>
                          <a:cs typeface="Arial MT"/>
                        </a:rPr>
                        <a:t> </a:t>
                      </a:r>
                      <a:r>
                        <a:rPr sz="900" dirty="0">
                          <a:latin typeface="Arial MT"/>
                          <a:cs typeface="Arial MT"/>
                        </a:rPr>
                        <a:t>as</a:t>
                      </a:r>
                      <a:r>
                        <a:rPr sz="900" spc="25" dirty="0">
                          <a:latin typeface="Arial MT"/>
                          <a:cs typeface="Arial MT"/>
                        </a:rPr>
                        <a:t> </a:t>
                      </a:r>
                      <a:r>
                        <a:rPr sz="900" dirty="0">
                          <a:latin typeface="Arial MT"/>
                          <a:cs typeface="Arial MT"/>
                        </a:rPr>
                        <a:t>the</a:t>
                      </a:r>
                      <a:r>
                        <a:rPr sz="900" spc="-25" dirty="0">
                          <a:latin typeface="Arial MT"/>
                          <a:cs typeface="Arial MT"/>
                        </a:rPr>
                        <a:t> </a:t>
                      </a:r>
                      <a:r>
                        <a:rPr sz="900" dirty="0">
                          <a:latin typeface="Arial MT"/>
                          <a:cs typeface="Arial MT"/>
                        </a:rPr>
                        <a:t>General</a:t>
                      </a:r>
                      <a:r>
                        <a:rPr sz="900" spc="-25" dirty="0">
                          <a:latin typeface="Arial MT"/>
                          <a:cs typeface="Arial MT"/>
                        </a:rPr>
                        <a:t> </a:t>
                      </a:r>
                      <a:r>
                        <a:rPr sz="900" spc="-20" dirty="0">
                          <a:latin typeface="Arial MT"/>
                          <a:cs typeface="Arial MT"/>
                        </a:rPr>
                        <a:t>Data </a:t>
                      </a:r>
                      <a:r>
                        <a:rPr sz="900" dirty="0">
                          <a:latin typeface="Arial MT"/>
                          <a:cs typeface="Arial MT"/>
                        </a:rPr>
                        <a:t>Protection</a:t>
                      </a:r>
                      <a:r>
                        <a:rPr sz="900" spc="-35" dirty="0">
                          <a:latin typeface="Arial MT"/>
                          <a:cs typeface="Arial MT"/>
                        </a:rPr>
                        <a:t> </a:t>
                      </a:r>
                      <a:r>
                        <a:rPr sz="900" dirty="0">
                          <a:latin typeface="Arial MT"/>
                          <a:cs typeface="Arial MT"/>
                        </a:rPr>
                        <a:t>Regulation</a:t>
                      </a:r>
                      <a:r>
                        <a:rPr sz="900" spc="-35" dirty="0">
                          <a:latin typeface="Arial MT"/>
                          <a:cs typeface="Arial MT"/>
                        </a:rPr>
                        <a:t> </a:t>
                      </a:r>
                      <a:r>
                        <a:rPr sz="900" dirty="0">
                          <a:latin typeface="Arial MT"/>
                          <a:cs typeface="Arial MT"/>
                        </a:rPr>
                        <a:t>(GDPR)</a:t>
                      </a:r>
                      <a:r>
                        <a:rPr sz="900" spc="-60" dirty="0">
                          <a:latin typeface="Arial MT"/>
                          <a:cs typeface="Arial MT"/>
                        </a:rPr>
                        <a:t> </a:t>
                      </a:r>
                      <a:r>
                        <a:rPr sz="900" spc="-35" dirty="0">
                          <a:latin typeface="Arial MT"/>
                          <a:cs typeface="Arial MT"/>
                        </a:rPr>
                        <a:t>in </a:t>
                      </a:r>
                      <a:r>
                        <a:rPr sz="900" dirty="0">
                          <a:latin typeface="Arial MT"/>
                          <a:cs typeface="Arial MT"/>
                        </a:rPr>
                        <a:t>the</a:t>
                      </a:r>
                      <a:r>
                        <a:rPr sz="900" spc="5" dirty="0">
                          <a:latin typeface="Arial MT"/>
                          <a:cs typeface="Arial MT"/>
                        </a:rPr>
                        <a:t> </a:t>
                      </a:r>
                      <a:r>
                        <a:rPr sz="900" spc="-10" dirty="0">
                          <a:latin typeface="Arial MT"/>
                          <a:cs typeface="Arial MT"/>
                        </a:rPr>
                        <a:t>European</a:t>
                      </a:r>
                      <a:r>
                        <a:rPr sz="900" spc="10" dirty="0">
                          <a:latin typeface="Arial MT"/>
                          <a:cs typeface="Arial MT"/>
                        </a:rPr>
                        <a:t> </a:t>
                      </a:r>
                      <a:r>
                        <a:rPr sz="900" dirty="0">
                          <a:latin typeface="Arial MT"/>
                          <a:cs typeface="Arial MT"/>
                        </a:rPr>
                        <a:t>Union,</a:t>
                      </a:r>
                      <a:r>
                        <a:rPr sz="900" spc="-45" dirty="0">
                          <a:latin typeface="Arial MT"/>
                          <a:cs typeface="Arial MT"/>
                        </a:rPr>
                        <a:t> </a:t>
                      </a:r>
                      <a:r>
                        <a:rPr sz="900" spc="-10" dirty="0">
                          <a:latin typeface="Arial MT"/>
                          <a:cs typeface="Arial MT"/>
                        </a:rPr>
                        <a:t>because </a:t>
                      </a:r>
                      <a:r>
                        <a:rPr sz="900" dirty="0">
                          <a:latin typeface="Arial MT"/>
                          <a:cs typeface="Arial MT"/>
                        </a:rPr>
                        <a:t>many</a:t>
                      </a:r>
                      <a:r>
                        <a:rPr sz="900" spc="10" dirty="0">
                          <a:latin typeface="Arial MT"/>
                          <a:cs typeface="Arial MT"/>
                        </a:rPr>
                        <a:t> </a:t>
                      </a:r>
                      <a:r>
                        <a:rPr sz="900" dirty="0">
                          <a:latin typeface="Arial MT"/>
                          <a:cs typeface="Arial MT"/>
                        </a:rPr>
                        <a:t>of</a:t>
                      </a:r>
                      <a:r>
                        <a:rPr sz="900" spc="-15" dirty="0">
                          <a:latin typeface="Arial MT"/>
                          <a:cs typeface="Arial MT"/>
                        </a:rPr>
                        <a:t> </a:t>
                      </a:r>
                      <a:r>
                        <a:rPr sz="900" dirty="0">
                          <a:latin typeface="Arial MT"/>
                          <a:cs typeface="Arial MT"/>
                        </a:rPr>
                        <a:t>its</a:t>
                      </a:r>
                      <a:r>
                        <a:rPr sz="900" spc="-55" dirty="0">
                          <a:latin typeface="Arial MT"/>
                          <a:cs typeface="Arial MT"/>
                        </a:rPr>
                        <a:t> </a:t>
                      </a:r>
                      <a:r>
                        <a:rPr sz="900" dirty="0">
                          <a:latin typeface="Arial MT"/>
                          <a:cs typeface="Arial MT"/>
                        </a:rPr>
                        <a:t>device's</a:t>
                      </a:r>
                      <a:r>
                        <a:rPr sz="900" spc="10" dirty="0">
                          <a:latin typeface="Arial MT"/>
                          <a:cs typeface="Arial MT"/>
                        </a:rPr>
                        <a:t> </a:t>
                      </a:r>
                      <a:r>
                        <a:rPr sz="900" dirty="0">
                          <a:latin typeface="Arial MT"/>
                          <a:cs typeface="Arial MT"/>
                        </a:rPr>
                        <a:t>store</a:t>
                      </a:r>
                      <a:r>
                        <a:rPr sz="900" spc="-30" dirty="0">
                          <a:latin typeface="Arial MT"/>
                          <a:cs typeface="Arial MT"/>
                        </a:rPr>
                        <a:t> </a:t>
                      </a:r>
                      <a:r>
                        <a:rPr sz="900" spc="-25" dirty="0">
                          <a:latin typeface="Arial MT"/>
                          <a:cs typeface="Arial MT"/>
                        </a:rPr>
                        <a:t>or </a:t>
                      </a:r>
                      <a:r>
                        <a:rPr sz="900" dirty="0">
                          <a:latin typeface="Arial MT"/>
                          <a:cs typeface="Arial MT"/>
                        </a:rPr>
                        <a:t>process</a:t>
                      </a:r>
                      <a:r>
                        <a:rPr sz="900" spc="-35" dirty="0">
                          <a:latin typeface="Arial MT"/>
                          <a:cs typeface="Arial MT"/>
                        </a:rPr>
                        <a:t> </a:t>
                      </a:r>
                      <a:r>
                        <a:rPr sz="900" dirty="0">
                          <a:latin typeface="Arial MT"/>
                          <a:cs typeface="Arial MT"/>
                        </a:rPr>
                        <a:t>personal</a:t>
                      </a:r>
                      <a:r>
                        <a:rPr sz="900" spc="-10" dirty="0">
                          <a:latin typeface="Arial MT"/>
                          <a:cs typeface="Arial MT"/>
                        </a:rPr>
                        <a:t> </a:t>
                      </a:r>
                      <a:r>
                        <a:rPr sz="900" spc="-20" dirty="0">
                          <a:latin typeface="Arial MT"/>
                          <a:cs typeface="Arial MT"/>
                        </a:rPr>
                        <a:t>data.</a:t>
                      </a:r>
                      <a:endParaRPr sz="900">
                        <a:latin typeface="Arial MT"/>
                        <a:cs typeface="Arial MT"/>
                      </a:endParaRPr>
                    </a:p>
                    <a:p>
                      <a:pPr marL="99060">
                        <a:lnSpc>
                          <a:spcPct val="100000"/>
                        </a:lnSpc>
                        <a:spcBef>
                          <a:spcPts val="1025"/>
                        </a:spcBef>
                      </a:pPr>
                      <a:r>
                        <a:rPr sz="900" dirty="0">
                          <a:latin typeface="Arial MT"/>
                          <a:cs typeface="Arial MT"/>
                        </a:rPr>
                        <a:t>Trade</a:t>
                      </a:r>
                      <a:r>
                        <a:rPr sz="900" spc="-10" dirty="0">
                          <a:latin typeface="Arial MT"/>
                          <a:cs typeface="Arial MT"/>
                        </a:rPr>
                        <a:t> Regulations:</a:t>
                      </a:r>
                      <a:endParaRPr sz="900">
                        <a:latin typeface="Arial MT"/>
                        <a:cs typeface="Arial MT"/>
                      </a:endParaRPr>
                    </a:p>
                    <a:p>
                      <a:pPr marL="99060" marR="189865">
                        <a:lnSpc>
                          <a:spcPct val="99100"/>
                        </a:lnSpc>
                        <a:spcBef>
                          <a:spcPts val="50"/>
                        </a:spcBef>
                      </a:pPr>
                      <a:r>
                        <a:rPr sz="900" dirty="0">
                          <a:latin typeface="Arial MT"/>
                          <a:cs typeface="Arial MT"/>
                        </a:rPr>
                        <a:t>Samsung is</a:t>
                      </a:r>
                      <a:r>
                        <a:rPr sz="900" spc="-25" dirty="0">
                          <a:latin typeface="Arial MT"/>
                          <a:cs typeface="Arial MT"/>
                        </a:rPr>
                        <a:t> </a:t>
                      </a:r>
                      <a:r>
                        <a:rPr sz="900" spc="-10" dirty="0">
                          <a:latin typeface="Arial MT"/>
                          <a:cs typeface="Arial MT"/>
                        </a:rPr>
                        <a:t>governed</a:t>
                      </a:r>
                      <a:r>
                        <a:rPr sz="900" spc="5" dirty="0">
                          <a:latin typeface="Arial MT"/>
                          <a:cs typeface="Arial MT"/>
                        </a:rPr>
                        <a:t> </a:t>
                      </a:r>
                      <a:r>
                        <a:rPr sz="900" dirty="0">
                          <a:latin typeface="Arial MT"/>
                          <a:cs typeface="Arial MT"/>
                        </a:rPr>
                        <a:t>by</a:t>
                      </a:r>
                      <a:r>
                        <a:rPr sz="900" spc="-25" dirty="0">
                          <a:latin typeface="Arial MT"/>
                          <a:cs typeface="Arial MT"/>
                        </a:rPr>
                        <a:t> </a:t>
                      </a:r>
                      <a:r>
                        <a:rPr sz="900" dirty="0">
                          <a:latin typeface="Arial MT"/>
                          <a:cs typeface="Arial MT"/>
                        </a:rPr>
                        <a:t>a</a:t>
                      </a:r>
                      <a:r>
                        <a:rPr sz="900" spc="5" dirty="0">
                          <a:latin typeface="Arial MT"/>
                          <a:cs typeface="Arial MT"/>
                        </a:rPr>
                        <a:t> </a:t>
                      </a:r>
                      <a:r>
                        <a:rPr sz="900" spc="-25" dirty="0">
                          <a:latin typeface="Arial MT"/>
                          <a:cs typeface="Arial MT"/>
                        </a:rPr>
                        <a:t>few </a:t>
                      </a:r>
                      <a:r>
                        <a:rPr sz="900" dirty="0">
                          <a:latin typeface="Arial MT"/>
                          <a:cs typeface="Arial MT"/>
                        </a:rPr>
                        <a:t>international</a:t>
                      </a:r>
                      <a:r>
                        <a:rPr sz="900" spc="-20" dirty="0">
                          <a:latin typeface="Arial MT"/>
                          <a:cs typeface="Arial MT"/>
                        </a:rPr>
                        <a:t> </a:t>
                      </a:r>
                      <a:r>
                        <a:rPr sz="900" spc="-10" dirty="0">
                          <a:latin typeface="Arial MT"/>
                          <a:cs typeface="Arial MT"/>
                        </a:rPr>
                        <a:t>trade</a:t>
                      </a:r>
                      <a:r>
                        <a:rPr sz="900" spc="-20" dirty="0">
                          <a:latin typeface="Arial MT"/>
                          <a:cs typeface="Arial MT"/>
                        </a:rPr>
                        <a:t> </a:t>
                      </a:r>
                      <a:r>
                        <a:rPr sz="900" dirty="0">
                          <a:latin typeface="Arial MT"/>
                          <a:cs typeface="Arial MT"/>
                        </a:rPr>
                        <a:t>laws, such</a:t>
                      </a:r>
                      <a:r>
                        <a:rPr sz="900" spc="-15" dirty="0">
                          <a:latin typeface="Arial MT"/>
                          <a:cs typeface="Arial MT"/>
                        </a:rPr>
                        <a:t> </a:t>
                      </a:r>
                      <a:r>
                        <a:rPr sz="900" spc="-35" dirty="0">
                          <a:latin typeface="Arial MT"/>
                          <a:cs typeface="Arial MT"/>
                        </a:rPr>
                        <a:t>as </a:t>
                      </a:r>
                      <a:r>
                        <a:rPr sz="900" dirty="0">
                          <a:latin typeface="Arial MT"/>
                          <a:cs typeface="Arial MT"/>
                        </a:rPr>
                        <a:t>export</a:t>
                      </a:r>
                      <a:r>
                        <a:rPr sz="900" spc="50" dirty="0">
                          <a:latin typeface="Arial MT"/>
                          <a:cs typeface="Arial MT"/>
                        </a:rPr>
                        <a:t> </a:t>
                      </a:r>
                      <a:r>
                        <a:rPr sz="900" spc="-10" dirty="0">
                          <a:latin typeface="Arial MT"/>
                          <a:cs typeface="Arial MT"/>
                        </a:rPr>
                        <a:t>restrictions,</a:t>
                      </a:r>
                      <a:r>
                        <a:rPr sz="900" spc="-30" dirty="0">
                          <a:latin typeface="Arial MT"/>
                          <a:cs typeface="Arial MT"/>
                        </a:rPr>
                        <a:t> </a:t>
                      </a:r>
                      <a:r>
                        <a:rPr sz="900" dirty="0">
                          <a:latin typeface="Arial MT"/>
                          <a:cs typeface="Arial MT"/>
                        </a:rPr>
                        <a:t>tariffs,</a:t>
                      </a:r>
                      <a:r>
                        <a:rPr sz="900" spc="-30" dirty="0">
                          <a:latin typeface="Arial MT"/>
                          <a:cs typeface="Arial MT"/>
                        </a:rPr>
                        <a:t> </a:t>
                      </a:r>
                      <a:r>
                        <a:rPr sz="900" spc="-25" dirty="0">
                          <a:latin typeface="Arial MT"/>
                          <a:cs typeface="Arial MT"/>
                        </a:rPr>
                        <a:t>and </a:t>
                      </a:r>
                      <a:r>
                        <a:rPr sz="900" spc="-10" dirty="0">
                          <a:latin typeface="Arial MT"/>
                          <a:cs typeface="Arial MT"/>
                        </a:rPr>
                        <a:t>sanctions,</a:t>
                      </a:r>
                      <a:r>
                        <a:rPr sz="900" spc="-30" dirty="0">
                          <a:latin typeface="Arial MT"/>
                          <a:cs typeface="Arial MT"/>
                        </a:rPr>
                        <a:t> </a:t>
                      </a:r>
                      <a:r>
                        <a:rPr sz="900" dirty="0">
                          <a:latin typeface="Arial MT"/>
                          <a:cs typeface="Arial MT"/>
                        </a:rPr>
                        <a:t>because</a:t>
                      </a:r>
                      <a:r>
                        <a:rPr sz="900" spc="30" dirty="0">
                          <a:latin typeface="Arial MT"/>
                          <a:cs typeface="Arial MT"/>
                        </a:rPr>
                        <a:t> </a:t>
                      </a:r>
                      <a:r>
                        <a:rPr sz="900" dirty="0">
                          <a:latin typeface="Arial MT"/>
                          <a:cs typeface="Arial MT"/>
                        </a:rPr>
                        <a:t>it</a:t>
                      </a:r>
                      <a:r>
                        <a:rPr sz="900" spc="-25" dirty="0">
                          <a:latin typeface="Arial MT"/>
                          <a:cs typeface="Arial MT"/>
                        </a:rPr>
                        <a:t> </a:t>
                      </a:r>
                      <a:r>
                        <a:rPr sz="900" dirty="0">
                          <a:latin typeface="Arial MT"/>
                          <a:cs typeface="Arial MT"/>
                        </a:rPr>
                        <a:t>is</a:t>
                      </a:r>
                      <a:r>
                        <a:rPr sz="900" spc="5" dirty="0">
                          <a:latin typeface="Arial MT"/>
                          <a:cs typeface="Arial MT"/>
                        </a:rPr>
                        <a:t> </a:t>
                      </a:r>
                      <a:r>
                        <a:rPr sz="900" spc="-50" dirty="0">
                          <a:latin typeface="Arial MT"/>
                          <a:cs typeface="Arial MT"/>
                        </a:rPr>
                        <a:t>a</a:t>
                      </a:r>
                      <a:r>
                        <a:rPr sz="900" dirty="0">
                          <a:latin typeface="Arial MT"/>
                          <a:cs typeface="Arial MT"/>
                        </a:rPr>
                        <a:t> multinational</a:t>
                      </a:r>
                      <a:r>
                        <a:rPr sz="900" spc="-35" dirty="0">
                          <a:latin typeface="Arial MT"/>
                          <a:cs typeface="Arial MT"/>
                        </a:rPr>
                        <a:t> </a:t>
                      </a:r>
                      <a:r>
                        <a:rPr sz="900" spc="-10" dirty="0">
                          <a:latin typeface="Arial MT"/>
                          <a:cs typeface="Arial MT"/>
                        </a:rPr>
                        <a:t>corporation.</a:t>
                      </a:r>
                      <a:endParaRPr sz="900">
                        <a:latin typeface="Arial MT"/>
                        <a:cs typeface="Arial MT"/>
                      </a:endParaRPr>
                    </a:p>
                  </a:txBody>
                  <a:tcPr marL="0" marR="0" marT="49530" marB="0">
                    <a:lnL w="12700">
                      <a:solidFill>
                        <a:srgbClr val="000000"/>
                      </a:solidFill>
                      <a:prstDash val="solid"/>
                    </a:lnL>
                    <a:lnR w="12700">
                      <a:solidFill>
                        <a:srgbClr val="FFFFFF"/>
                      </a:solidFill>
                      <a:prstDash val="solid"/>
                    </a:lnR>
                    <a:solidFill>
                      <a:srgbClr val="FFFFFF"/>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92000" cy="6858000"/>
          </a:xfrm>
          <a:prstGeom prst="rect">
            <a:avLst/>
          </a:prstGeom>
        </p:spPr>
      </p:pic>
      <p:sp>
        <p:nvSpPr>
          <p:cNvPr id="3" name="object 3"/>
          <p:cNvSpPr/>
          <p:nvPr/>
        </p:nvSpPr>
        <p:spPr>
          <a:xfrm>
            <a:off x="0" y="0"/>
            <a:ext cx="6581775" cy="6858000"/>
          </a:xfrm>
          <a:custGeom>
            <a:avLst/>
            <a:gdLst/>
            <a:ahLst/>
            <a:cxnLst/>
            <a:rect l="l" t="t" r="r" b="b"/>
            <a:pathLst>
              <a:path w="6581775" h="6858000">
                <a:moveTo>
                  <a:pt x="6581775" y="0"/>
                </a:moveTo>
                <a:lnTo>
                  <a:pt x="0" y="0"/>
                </a:lnTo>
                <a:lnTo>
                  <a:pt x="0" y="6858000"/>
                </a:lnTo>
                <a:lnTo>
                  <a:pt x="6581775" y="6858000"/>
                </a:lnTo>
                <a:lnTo>
                  <a:pt x="6581775" y="0"/>
                </a:lnTo>
                <a:close/>
              </a:path>
            </a:pathLst>
          </a:custGeom>
          <a:solidFill>
            <a:srgbClr val="000000">
              <a:alpha val="70195"/>
            </a:srgbClr>
          </a:solidFill>
        </p:spPr>
        <p:txBody>
          <a:bodyPr wrap="square" lIns="0" tIns="0" rIns="0" bIns="0" rtlCol="0"/>
          <a:lstStyle/>
          <a:p>
            <a:endParaRPr/>
          </a:p>
        </p:txBody>
      </p:sp>
      <p:sp>
        <p:nvSpPr>
          <p:cNvPr id="4" name="object 4"/>
          <p:cNvSpPr txBox="1">
            <a:spLocks noGrp="1"/>
          </p:cNvSpPr>
          <p:nvPr>
            <p:ph type="title"/>
          </p:nvPr>
        </p:nvSpPr>
        <p:spPr>
          <a:xfrm>
            <a:off x="1927605" y="235648"/>
            <a:ext cx="3515995" cy="1141730"/>
          </a:xfrm>
          <a:prstGeom prst="rect">
            <a:avLst/>
          </a:prstGeom>
        </p:spPr>
        <p:txBody>
          <a:bodyPr vert="horz" wrap="square" lIns="0" tIns="54610" rIns="0" bIns="0" rtlCol="0">
            <a:spAutoFit/>
          </a:bodyPr>
          <a:lstStyle/>
          <a:p>
            <a:pPr marL="12700" marR="5080">
              <a:lnSpc>
                <a:spcPct val="90300"/>
              </a:lnSpc>
              <a:spcBef>
                <a:spcPts val="430"/>
              </a:spcBef>
            </a:pPr>
            <a:r>
              <a:rPr sz="2600" spc="200" dirty="0"/>
              <a:t>THE</a:t>
            </a:r>
            <a:r>
              <a:rPr sz="2600" spc="204" dirty="0"/>
              <a:t> </a:t>
            </a:r>
            <a:r>
              <a:rPr sz="2600" spc="180" dirty="0"/>
              <a:t>IMPACT</a:t>
            </a:r>
            <a:r>
              <a:rPr sz="2600" spc="140" dirty="0"/>
              <a:t> </a:t>
            </a:r>
            <a:r>
              <a:rPr sz="2600" spc="204" dirty="0"/>
              <a:t>OF </a:t>
            </a:r>
            <a:r>
              <a:rPr sz="2600" spc="190" dirty="0"/>
              <a:t>GLOBALIZATION</a:t>
            </a:r>
            <a:r>
              <a:rPr sz="2600" spc="175" dirty="0"/>
              <a:t> </a:t>
            </a:r>
            <a:r>
              <a:rPr sz="2600" spc="240" dirty="0"/>
              <a:t>ON </a:t>
            </a:r>
            <a:r>
              <a:rPr sz="2600" spc="254" dirty="0"/>
              <a:t>SAMSUNG</a:t>
            </a:r>
            <a:endParaRPr sz="2600"/>
          </a:p>
        </p:txBody>
      </p:sp>
      <p:sp>
        <p:nvSpPr>
          <p:cNvPr id="5" name="object 5"/>
          <p:cNvSpPr txBox="1"/>
          <p:nvPr/>
        </p:nvSpPr>
        <p:spPr>
          <a:xfrm>
            <a:off x="705484" y="1696402"/>
            <a:ext cx="9819640" cy="2226945"/>
          </a:xfrm>
          <a:prstGeom prst="rect">
            <a:avLst/>
          </a:prstGeom>
        </p:spPr>
        <p:txBody>
          <a:bodyPr vert="horz" wrap="square" lIns="0" tIns="36195" rIns="0" bIns="0" rtlCol="0">
            <a:spAutoFit/>
          </a:bodyPr>
          <a:lstStyle/>
          <a:p>
            <a:pPr marL="12700" marR="130810">
              <a:lnSpc>
                <a:spcPct val="90500"/>
              </a:lnSpc>
              <a:spcBef>
                <a:spcPts val="285"/>
              </a:spcBef>
            </a:pPr>
            <a:r>
              <a:rPr sz="1400" dirty="0">
                <a:solidFill>
                  <a:srgbClr val="FFFFFF"/>
                </a:solidFill>
                <a:latin typeface="Arial MT"/>
                <a:cs typeface="Arial MT"/>
              </a:rPr>
              <a:t>Globalisation</a:t>
            </a:r>
            <a:r>
              <a:rPr sz="1400" spc="-5" dirty="0">
                <a:solidFill>
                  <a:srgbClr val="FFFFFF"/>
                </a:solidFill>
                <a:latin typeface="Arial MT"/>
                <a:cs typeface="Arial MT"/>
              </a:rPr>
              <a:t> </a:t>
            </a:r>
            <a:r>
              <a:rPr sz="1400" dirty="0">
                <a:solidFill>
                  <a:srgbClr val="FFFFFF"/>
                </a:solidFill>
                <a:latin typeface="Arial MT"/>
                <a:cs typeface="Arial MT"/>
              </a:rPr>
              <a:t>and</a:t>
            </a:r>
            <a:r>
              <a:rPr sz="1400" spc="-70" dirty="0">
                <a:solidFill>
                  <a:srgbClr val="FFFFFF"/>
                </a:solidFill>
                <a:latin typeface="Arial MT"/>
                <a:cs typeface="Arial MT"/>
              </a:rPr>
              <a:t> </a:t>
            </a:r>
            <a:r>
              <a:rPr sz="1400" dirty="0">
                <a:solidFill>
                  <a:srgbClr val="FFFFFF"/>
                </a:solidFill>
                <a:latin typeface="Arial MT"/>
                <a:cs typeface="Arial MT"/>
              </a:rPr>
              <a:t>the</a:t>
            </a:r>
            <a:r>
              <a:rPr sz="1400" spc="-75" dirty="0">
                <a:solidFill>
                  <a:srgbClr val="FFFFFF"/>
                </a:solidFill>
                <a:latin typeface="Arial MT"/>
                <a:cs typeface="Arial MT"/>
              </a:rPr>
              <a:t> </a:t>
            </a:r>
            <a:r>
              <a:rPr sz="1400" dirty="0">
                <a:solidFill>
                  <a:srgbClr val="FFFFFF"/>
                </a:solidFill>
                <a:latin typeface="Arial MT"/>
                <a:cs typeface="Arial MT"/>
              </a:rPr>
              <a:t>quest</a:t>
            </a:r>
            <a:r>
              <a:rPr sz="1400" spc="20" dirty="0">
                <a:solidFill>
                  <a:srgbClr val="FFFFFF"/>
                </a:solidFill>
                <a:latin typeface="Arial MT"/>
                <a:cs typeface="Arial MT"/>
              </a:rPr>
              <a:t> </a:t>
            </a:r>
            <a:r>
              <a:rPr sz="1400" dirty="0">
                <a:solidFill>
                  <a:srgbClr val="FFFFFF"/>
                </a:solidFill>
                <a:latin typeface="Arial MT"/>
                <a:cs typeface="Arial MT"/>
              </a:rPr>
              <a:t>for</a:t>
            </a:r>
            <a:r>
              <a:rPr sz="1400" spc="10" dirty="0">
                <a:solidFill>
                  <a:srgbClr val="FFFFFF"/>
                </a:solidFill>
                <a:latin typeface="Arial MT"/>
                <a:cs typeface="Arial MT"/>
              </a:rPr>
              <a:t> </a:t>
            </a:r>
            <a:r>
              <a:rPr sz="1400" dirty="0">
                <a:solidFill>
                  <a:srgbClr val="FFFFFF"/>
                </a:solidFill>
                <a:latin typeface="Arial MT"/>
                <a:cs typeface="Arial MT"/>
              </a:rPr>
              <a:t>technology</a:t>
            </a:r>
            <a:r>
              <a:rPr sz="1400" spc="5" dirty="0">
                <a:solidFill>
                  <a:srgbClr val="FFFFFF"/>
                </a:solidFill>
                <a:latin typeface="Arial MT"/>
                <a:cs typeface="Arial MT"/>
              </a:rPr>
              <a:t> </a:t>
            </a:r>
            <a:r>
              <a:rPr sz="1400" dirty="0">
                <a:solidFill>
                  <a:srgbClr val="FFFFFF"/>
                </a:solidFill>
                <a:latin typeface="Arial MT"/>
                <a:cs typeface="Arial MT"/>
              </a:rPr>
              <a:t>have</a:t>
            </a:r>
            <a:r>
              <a:rPr sz="1400" spc="-75" dirty="0">
                <a:solidFill>
                  <a:srgbClr val="FFFFFF"/>
                </a:solidFill>
                <a:latin typeface="Arial MT"/>
                <a:cs typeface="Arial MT"/>
              </a:rPr>
              <a:t> </a:t>
            </a:r>
            <a:r>
              <a:rPr sz="1400" dirty="0">
                <a:solidFill>
                  <a:srgbClr val="FFFFFF"/>
                </a:solidFill>
                <a:latin typeface="Arial MT"/>
                <a:cs typeface="Arial MT"/>
              </a:rPr>
              <a:t>impacted Samsung Electronics'</a:t>
            </a:r>
            <a:r>
              <a:rPr sz="1400" spc="-5" dirty="0">
                <a:solidFill>
                  <a:srgbClr val="FFFFFF"/>
                </a:solidFill>
                <a:latin typeface="Arial MT"/>
                <a:cs typeface="Arial MT"/>
              </a:rPr>
              <a:t> </a:t>
            </a:r>
            <a:r>
              <a:rPr sz="1400" dirty="0">
                <a:solidFill>
                  <a:srgbClr val="FFFFFF"/>
                </a:solidFill>
                <a:latin typeface="Arial MT"/>
                <a:cs typeface="Arial MT"/>
              </a:rPr>
              <a:t>business</a:t>
            </a:r>
            <a:r>
              <a:rPr sz="1400" spc="-70" dirty="0">
                <a:solidFill>
                  <a:srgbClr val="FFFFFF"/>
                </a:solidFill>
                <a:latin typeface="Arial MT"/>
                <a:cs typeface="Arial MT"/>
              </a:rPr>
              <a:t> </a:t>
            </a:r>
            <a:r>
              <a:rPr sz="1400" dirty="0">
                <a:solidFill>
                  <a:srgbClr val="FFFFFF"/>
                </a:solidFill>
                <a:latin typeface="Arial MT"/>
                <a:cs typeface="Arial MT"/>
              </a:rPr>
              <a:t>choices</a:t>
            </a:r>
            <a:r>
              <a:rPr sz="1400" spc="5" dirty="0">
                <a:solidFill>
                  <a:srgbClr val="FFFFFF"/>
                </a:solidFill>
                <a:latin typeface="Arial MT"/>
                <a:cs typeface="Arial MT"/>
              </a:rPr>
              <a:t> </a:t>
            </a:r>
            <a:r>
              <a:rPr sz="1400" dirty="0">
                <a:solidFill>
                  <a:srgbClr val="FFFFFF"/>
                </a:solidFill>
                <a:latin typeface="Arial MT"/>
                <a:cs typeface="Arial MT"/>
              </a:rPr>
              <a:t>in</a:t>
            </a:r>
            <a:r>
              <a:rPr sz="1400" spc="-75" dirty="0">
                <a:solidFill>
                  <a:srgbClr val="FFFFFF"/>
                </a:solidFill>
                <a:latin typeface="Arial MT"/>
                <a:cs typeface="Arial MT"/>
              </a:rPr>
              <a:t> </a:t>
            </a:r>
            <a:r>
              <a:rPr sz="1400" dirty="0">
                <a:solidFill>
                  <a:srgbClr val="FFFFFF"/>
                </a:solidFill>
                <a:latin typeface="Arial MT"/>
                <a:cs typeface="Arial MT"/>
              </a:rPr>
              <a:t>several</a:t>
            </a:r>
            <a:r>
              <a:rPr sz="1400" spc="-50" dirty="0">
                <a:solidFill>
                  <a:srgbClr val="FFFFFF"/>
                </a:solidFill>
                <a:latin typeface="Arial MT"/>
                <a:cs typeface="Arial MT"/>
              </a:rPr>
              <a:t> </a:t>
            </a:r>
            <a:r>
              <a:rPr sz="1400" dirty="0">
                <a:solidFill>
                  <a:srgbClr val="FFFFFF"/>
                </a:solidFill>
                <a:latin typeface="Arial MT"/>
                <a:cs typeface="Arial MT"/>
              </a:rPr>
              <a:t>ways.</a:t>
            </a:r>
            <a:r>
              <a:rPr sz="1400" spc="305" dirty="0">
                <a:solidFill>
                  <a:srgbClr val="FFFFFF"/>
                </a:solidFill>
                <a:latin typeface="Arial MT"/>
                <a:cs typeface="Arial MT"/>
              </a:rPr>
              <a:t> </a:t>
            </a:r>
            <a:r>
              <a:rPr sz="1400" spc="-25" dirty="0">
                <a:solidFill>
                  <a:srgbClr val="FFFFFF"/>
                </a:solidFill>
                <a:latin typeface="Arial MT"/>
                <a:cs typeface="Arial MT"/>
              </a:rPr>
              <a:t>For </a:t>
            </a:r>
            <a:r>
              <a:rPr sz="1400" dirty="0">
                <a:solidFill>
                  <a:srgbClr val="FFFFFF"/>
                </a:solidFill>
                <a:latin typeface="Arial MT"/>
                <a:cs typeface="Arial MT"/>
              </a:rPr>
              <a:t>Samsung</a:t>
            </a:r>
            <a:r>
              <a:rPr sz="1400" spc="15" dirty="0">
                <a:solidFill>
                  <a:srgbClr val="FFFFFF"/>
                </a:solidFill>
                <a:latin typeface="Arial MT"/>
                <a:cs typeface="Arial MT"/>
              </a:rPr>
              <a:t> </a:t>
            </a:r>
            <a:r>
              <a:rPr sz="1400" dirty="0">
                <a:solidFill>
                  <a:srgbClr val="FFFFFF"/>
                </a:solidFill>
                <a:latin typeface="Arial MT"/>
                <a:cs typeface="Arial MT"/>
              </a:rPr>
              <a:t>Electronics</a:t>
            </a:r>
            <a:r>
              <a:rPr sz="1400" spc="-50" dirty="0">
                <a:solidFill>
                  <a:srgbClr val="FFFFFF"/>
                </a:solidFill>
                <a:latin typeface="Arial MT"/>
                <a:cs typeface="Arial MT"/>
              </a:rPr>
              <a:t> </a:t>
            </a:r>
            <a:r>
              <a:rPr sz="1400" dirty="0">
                <a:solidFill>
                  <a:srgbClr val="FFFFFF"/>
                </a:solidFill>
                <a:latin typeface="Arial MT"/>
                <a:cs typeface="Arial MT"/>
              </a:rPr>
              <a:t>and</a:t>
            </a:r>
            <a:r>
              <a:rPr sz="1400" spc="-60" dirty="0">
                <a:solidFill>
                  <a:srgbClr val="FFFFFF"/>
                </a:solidFill>
                <a:latin typeface="Arial MT"/>
                <a:cs typeface="Arial MT"/>
              </a:rPr>
              <a:t> </a:t>
            </a:r>
            <a:r>
              <a:rPr sz="1400" dirty="0">
                <a:solidFill>
                  <a:srgbClr val="FFFFFF"/>
                </a:solidFill>
                <a:latin typeface="Arial MT"/>
                <a:cs typeface="Arial MT"/>
              </a:rPr>
              <a:t>other</a:t>
            </a:r>
            <a:r>
              <a:rPr sz="1400" spc="-35" dirty="0">
                <a:solidFill>
                  <a:srgbClr val="FFFFFF"/>
                </a:solidFill>
                <a:latin typeface="Arial MT"/>
                <a:cs typeface="Arial MT"/>
              </a:rPr>
              <a:t> </a:t>
            </a:r>
            <a:r>
              <a:rPr sz="1400" dirty="0">
                <a:solidFill>
                  <a:srgbClr val="FFFFFF"/>
                </a:solidFill>
                <a:latin typeface="Arial MT"/>
                <a:cs typeface="Arial MT"/>
              </a:rPr>
              <a:t>significant</a:t>
            </a:r>
            <a:r>
              <a:rPr sz="1400" spc="-40" dirty="0">
                <a:solidFill>
                  <a:srgbClr val="FFFFFF"/>
                </a:solidFill>
                <a:latin typeface="Arial MT"/>
                <a:cs typeface="Arial MT"/>
              </a:rPr>
              <a:t> </a:t>
            </a:r>
            <a:r>
              <a:rPr sz="1400" dirty="0">
                <a:solidFill>
                  <a:srgbClr val="FFFFFF"/>
                </a:solidFill>
                <a:latin typeface="Arial MT"/>
                <a:cs typeface="Arial MT"/>
              </a:rPr>
              <a:t>firms</a:t>
            </a:r>
            <a:r>
              <a:rPr sz="1400" spc="-50" dirty="0">
                <a:solidFill>
                  <a:srgbClr val="FFFFFF"/>
                </a:solidFill>
                <a:latin typeface="Arial MT"/>
                <a:cs typeface="Arial MT"/>
              </a:rPr>
              <a:t> </a:t>
            </a:r>
            <a:r>
              <a:rPr sz="1400" dirty="0">
                <a:solidFill>
                  <a:srgbClr val="FFFFFF"/>
                </a:solidFill>
                <a:latin typeface="Arial MT"/>
                <a:cs typeface="Arial MT"/>
              </a:rPr>
              <a:t>in</a:t>
            </a:r>
            <a:r>
              <a:rPr sz="1400" spc="-60" dirty="0">
                <a:solidFill>
                  <a:srgbClr val="FFFFFF"/>
                </a:solidFill>
                <a:latin typeface="Arial MT"/>
                <a:cs typeface="Arial MT"/>
              </a:rPr>
              <a:t> </a:t>
            </a:r>
            <a:r>
              <a:rPr sz="1400" dirty="0">
                <a:solidFill>
                  <a:srgbClr val="FFFFFF"/>
                </a:solidFill>
                <a:latin typeface="Arial MT"/>
                <a:cs typeface="Arial MT"/>
              </a:rPr>
              <a:t>the</a:t>
            </a:r>
            <a:r>
              <a:rPr sz="1400" spc="-55" dirty="0">
                <a:solidFill>
                  <a:srgbClr val="FFFFFF"/>
                </a:solidFill>
                <a:latin typeface="Arial MT"/>
                <a:cs typeface="Arial MT"/>
              </a:rPr>
              <a:t> </a:t>
            </a:r>
            <a:r>
              <a:rPr sz="1400" dirty="0">
                <a:solidFill>
                  <a:srgbClr val="FFFFFF"/>
                </a:solidFill>
                <a:latin typeface="Arial MT"/>
                <a:cs typeface="Arial MT"/>
              </a:rPr>
              <a:t>electronics</a:t>
            </a:r>
            <a:r>
              <a:rPr sz="1400" spc="-50" dirty="0">
                <a:solidFill>
                  <a:srgbClr val="FFFFFF"/>
                </a:solidFill>
                <a:latin typeface="Arial MT"/>
                <a:cs typeface="Arial MT"/>
              </a:rPr>
              <a:t> </a:t>
            </a:r>
            <a:r>
              <a:rPr sz="1400" spc="-10" dirty="0">
                <a:solidFill>
                  <a:srgbClr val="FFFFFF"/>
                </a:solidFill>
                <a:latin typeface="Arial MT"/>
                <a:cs typeface="Arial MT"/>
              </a:rPr>
              <a:t>sector,</a:t>
            </a:r>
            <a:r>
              <a:rPr sz="1400" spc="-40" dirty="0">
                <a:solidFill>
                  <a:srgbClr val="FFFFFF"/>
                </a:solidFill>
                <a:latin typeface="Arial MT"/>
                <a:cs typeface="Arial MT"/>
              </a:rPr>
              <a:t> </a:t>
            </a:r>
            <a:r>
              <a:rPr sz="1400" dirty="0">
                <a:solidFill>
                  <a:srgbClr val="FFFFFF"/>
                </a:solidFill>
                <a:latin typeface="Arial MT"/>
                <a:cs typeface="Arial MT"/>
              </a:rPr>
              <a:t>globalisation</a:t>
            </a:r>
            <a:r>
              <a:rPr sz="1400" spc="20" dirty="0">
                <a:solidFill>
                  <a:srgbClr val="FFFFFF"/>
                </a:solidFill>
                <a:latin typeface="Arial MT"/>
                <a:cs typeface="Arial MT"/>
              </a:rPr>
              <a:t> </a:t>
            </a:r>
            <a:r>
              <a:rPr sz="1400" dirty="0">
                <a:solidFill>
                  <a:srgbClr val="FFFFFF"/>
                </a:solidFill>
                <a:latin typeface="Arial MT"/>
                <a:cs typeface="Arial MT"/>
              </a:rPr>
              <a:t>has</a:t>
            </a:r>
            <a:r>
              <a:rPr sz="1400" spc="20" dirty="0">
                <a:solidFill>
                  <a:srgbClr val="FFFFFF"/>
                </a:solidFill>
                <a:latin typeface="Arial MT"/>
                <a:cs typeface="Arial MT"/>
              </a:rPr>
              <a:t> </a:t>
            </a:r>
            <a:r>
              <a:rPr sz="1400" dirty="0">
                <a:solidFill>
                  <a:srgbClr val="FFFFFF"/>
                </a:solidFill>
                <a:latin typeface="Arial MT"/>
                <a:cs typeface="Arial MT"/>
              </a:rPr>
              <a:t>significantly</a:t>
            </a:r>
            <a:r>
              <a:rPr sz="1400" spc="-50" dirty="0">
                <a:solidFill>
                  <a:srgbClr val="FFFFFF"/>
                </a:solidFill>
                <a:latin typeface="Arial MT"/>
                <a:cs typeface="Arial MT"/>
              </a:rPr>
              <a:t> </a:t>
            </a:r>
            <a:r>
              <a:rPr sz="1400" dirty="0">
                <a:solidFill>
                  <a:srgbClr val="FFFFFF"/>
                </a:solidFill>
                <a:latin typeface="Arial MT"/>
                <a:cs typeface="Arial MT"/>
              </a:rPr>
              <a:t>boosted</a:t>
            </a:r>
            <a:r>
              <a:rPr sz="1400" spc="15" dirty="0">
                <a:solidFill>
                  <a:srgbClr val="FFFFFF"/>
                </a:solidFill>
                <a:latin typeface="Arial MT"/>
                <a:cs typeface="Arial MT"/>
              </a:rPr>
              <a:t> </a:t>
            </a:r>
            <a:r>
              <a:rPr sz="1400" spc="-10" dirty="0">
                <a:solidFill>
                  <a:srgbClr val="FFFFFF"/>
                </a:solidFill>
                <a:latin typeface="Arial MT"/>
                <a:cs typeface="Arial MT"/>
              </a:rPr>
              <a:t>competition </a:t>
            </a:r>
            <a:r>
              <a:rPr sz="1400" dirty="0">
                <a:solidFill>
                  <a:srgbClr val="FFFFFF"/>
                </a:solidFill>
                <a:latin typeface="Arial MT"/>
                <a:cs typeface="Arial MT"/>
              </a:rPr>
              <a:t>(Freund,</a:t>
            </a:r>
            <a:r>
              <a:rPr sz="1400" spc="-35" dirty="0">
                <a:solidFill>
                  <a:srgbClr val="FFFFFF"/>
                </a:solidFill>
                <a:latin typeface="Arial MT"/>
                <a:cs typeface="Arial MT"/>
              </a:rPr>
              <a:t> </a:t>
            </a:r>
            <a:r>
              <a:rPr sz="1400" spc="-10" dirty="0">
                <a:solidFill>
                  <a:srgbClr val="FFFFFF"/>
                </a:solidFill>
                <a:latin typeface="Arial MT"/>
                <a:cs typeface="Arial MT"/>
              </a:rPr>
              <a:t>Trahan,</a:t>
            </a:r>
            <a:r>
              <a:rPr sz="1400" spc="-30" dirty="0">
                <a:solidFill>
                  <a:srgbClr val="FFFFFF"/>
                </a:solidFill>
                <a:latin typeface="Arial MT"/>
                <a:cs typeface="Arial MT"/>
              </a:rPr>
              <a:t> </a:t>
            </a:r>
            <a:r>
              <a:rPr sz="1400" dirty="0">
                <a:solidFill>
                  <a:srgbClr val="FFFFFF"/>
                </a:solidFill>
                <a:latin typeface="Arial MT"/>
                <a:cs typeface="Arial MT"/>
              </a:rPr>
              <a:t>&amp;</a:t>
            </a:r>
            <a:r>
              <a:rPr sz="1400" spc="10" dirty="0">
                <a:solidFill>
                  <a:srgbClr val="FFFFFF"/>
                </a:solidFill>
                <a:latin typeface="Arial MT"/>
                <a:cs typeface="Arial MT"/>
              </a:rPr>
              <a:t> </a:t>
            </a:r>
            <a:r>
              <a:rPr sz="1400" spc="-10" dirty="0">
                <a:solidFill>
                  <a:srgbClr val="FFFFFF"/>
                </a:solidFill>
                <a:latin typeface="Arial MT"/>
                <a:cs typeface="Arial MT"/>
              </a:rPr>
              <a:t>Vasudevan</a:t>
            </a:r>
            <a:r>
              <a:rPr sz="1400" spc="-50" dirty="0">
                <a:solidFill>
                  <a:srgbClr val="FFFFFF"/>
                </a:solidFill>
                <a:latin typeface="Arial MT"/>
                <a:cs typeface="Arial MT"/>
              </a:rPr>
              <a:t> </a:t>
            </a:r>
            <a:r>
              <a:rPr sz="1400" dirty="0">
                <a:solidFill>
                  <a:srgbClr val="FFFFFF"/>
                </a:solidFill>
                <a:latin typeface="Arial MT"/>
                <a:cs typeface="Arial MT"/>
              </a:rPr>
              <a:t>2007).</a:t>
            </a:r>
            <a:r>
              <a:rPr sz="1400" spc="-35" dirty="0">
                <a:solidFill>
                  <a:srgbClr val="FFFFFF"/>
                </a:solidFill>
                <a:latin typeface="Arial MT"/>
                <a:cs typeface="Arial MT"/>
              </a:rPr>
              <a:t> </a:t>
            </a:r>
            <a:r>
              <a:rPr sz="1400" spc="-90" dirty="0">
                <a:solidFill>
                  <a:srgbClr val="FFFFFF"/>
                </a:solidFill>
                <a:latin typeface="Arial MT"/>
                <a:cs typeface="Arial MT"/>
              </a:rPr>
              <a:t>To</a:t>
            </a:r>
            <a:r>
              <a:rPr sz="1400" spc="-50" dirty="0">
                <a:solidFill>
                  <a:srgbClr val="FFFFFF"/>
                </a:solidFill>
                <a:latin typeface="Arial MT"/>
                <a:cs typeface="Arial MT"/>
              </a:rPr>
              <a:t> </a:t>
            </a:r>
            <a:r>
              <a:rPr sz="1400" dirty="0">
                <a:solidFill>
                  <a:srgbClr val="FFFFFF"/>
                </a:solidFill>
                <a:latin typeface="Arial MT"/>
                <a:cs typeface="Arial MT"/>
              </a:rPr>
              <a:t>reduce</a:t>
            </a:r>
            <a:r>
              <a:rPr sz="1400" spc="-55" dirty="0">
                <a:solidFill>
                  <a:srgbClr val="FFFFFF"/>
                </a:solidFill>
                <a:latin typeface="Arial MT"/>
                <a:cs typeface="Arial MT"/>
              </a:rPr>
              <a:t> </a:t>
            </a:r>
            <a:r>
              <a:rPr sz="1400" dirty="0">
                <a:solidFill>
                  <a:srgbClr val="FFFFFF"/>
                </a:solidFill>
                <a:latin typeface="Arial MT"/>
                <a:cs typeface="Arial MT"/>
              </a:rPr>
              <a:t>production</a:t>
            </a:r>
            <a:r>
              <a:rPr sz="1400" spc="-50" dirty="0">
                <a:solidFill>
                  <a:srgbClr val="FFFFFF"/>
                </a:solidFill>
                <a:latin typeface="Arial MT"/>
                <a:cs typeface="Arial MT"/>
              </a:rPr>
              <a:t> </a:t>
            </a:r>
            <a:r>
              <a:rPr sz="1400" dirty="0">
                <a:solidFill>
                  <a:srgbClr val="FFFFFF"/>
                </a:solidFill>
                <a:latin typeface="Arial MT"/>
                <a:cs typeface="Arial MT"/>
              </a:rPr>
              <a:t>costs,</a:t>
            </a:r>
            <a:r>
              <a:rPr sz="1400" spc="-35" dirty="0">
                <a:solidFill>
                  <a:srgbClr val="FFFFFF"/>
                </a:solidFill>
                <a:latin typeface="Arial MT"/>
                <a:cs typeface="Arial MT"/>
              </a:rPr>
              <a:t> </a:t>
            </a:r>
            <a:r>
              <a:rPr sz="1400" dirty="0">
                <a:solidFill>
                  <a:srgbClr val="FFFFFF"/>
                </a:solidFill>
                <a:latin typeface="Arial MT"/>
                <a:cs typeface="Arial MT"/>
              </a:rPr>
              <a:t>Samsung</a:t>
            </a:r>
            <a:r>
              <a:rPr sz="1400" spc="-50" dirty="0">
                <a:solidFill>
                  <a:srgbClr val="FFFFFF"/>
                </a:solidFill>
                <a:latin typeface="Arial MT"/>
                <a:cs typeface="Arial MT"/>
              </a:rPr>
              <a:t> </a:t>
            </a:r>
            <a:r>
              <a:rPr sz="1400" dirty="0">
                <a:solidFill>
                  <a:srgbClr val="FFFFFF"/>
                </a:solidFill>
                <a:latin typeface="Arial MT"/>
                <a:cs typeface="Arial MT"/>
              </a:rPr>
              <a:t>Electronics</a:t>
            </a:r>
            <a:r>
              <a:rPr sz="1400" spc="-50" dirty="0">
                <a:solidFill>
                  <a:srgbClr val="FFFFFF"/>
                </a:solidFill>
                <a:latin typeface="Arial MT"/>
                <a:cs typeface="Arial MT"/>
              </a:rPr>
              <a:t> </a:t>
            </a:r>
            <a:r>
              <a:rPr sz="1400" dirty="0">
                <a:solidFill>
                  <a:srgbClr val="FFFFFF"/>
                </a:solidFill>
                <a:latin typeface="Arial MT"/>
                <a:cs typeface="Arial MT"/>
              </a:rPr>
              <a:t>has</a:t>
            </a:r>
            <a:r>
              <a:rPr sz="1400" spc="30" dirty="0">
                <a:solidFill>
                  <a:srgbClr val="FFFFFF"/>
                </a:solidFill>
                <a:latin typeface="Arial MT"/>
                <a:cs typeface="Arial MT"/>
              </a:rPr>
              <a:t> </a:t>
            </a:r>
            <a:r>
              <a:rPr sz="1400" dirty="0">
                <a:solidFill>
                  <a:srgbClr val="FFFFFF"/>
                </a:solidFill>
                <a:latin typeface="Arial MT"/>
                <a:cs typeface="Arial MT"/>
              </a:rPr>
              <a:t>moved</a:t>
            </a:r>
            <a:r>
              <a:rPr sz="1400" spc="20" dirty="0">
                <a:solidFill>
                  <a:srgbClr val="FFFFFF"/>
                </a:solidFill>
                <a:latin typeface="Arial MT"/>
                <a:cs typeface="Arial MT"/>
              </a:rPr>
              <a:t> </a:t>
            </a:r>
            <a:r>
              <a:rPr sz="1400" dirty="0">
                <a:solidFill>
                  <a:srgbClr val="FFFFFF"/>
                </a:solidFill>
                <a:latin typeface="Arial MT"/>
                <a:cs typeface="Arial MT"/>
              </a:rPr>
              <a:t>its</a:t>
            </a:r>
            <a:r>
              <a:rPr sz="1400" spc="-45" dirty="0">
                <a:solidFill>
                  <a:srgbClr val="FFFFFF"/>
                </a:solidFill>
                <a:latin typeface="Arial MT"/>
                <a:cs typeface="Arial MT"/>
              </a:rPr>
              <a:t> </a:t>
            </a:r>
            <a:r>
              <a:rPr sz="1400" dirty="0">
                <a:solidFill>
                  <a:srgbClr val="FFFFFF"/>
                </a:solidFill>
                <a:latin typeface="Arial MT"/>
                <a:cs typeface="Arial MT"/>
              </a:rPr>
              <a:t>operations</a:t>
            </a:r>
            <a:r>
              <a:rPr sz="1400" spc="-50" dirty="0">
                <a:solidFill>
                  <a:srgbClr val="FFFFFF"/>
                </a:solidFill>
                <a:latin typeface="Arial MT"/>
                <a:cs typeface="Arial MT"/>
              </a:rPr>
              <a:t> </a:t>
            </a:r>
            <a:r>
              <a:rPr sz="1400" spc="-10" dirty="0">
                <a:solidFill>
                  <a:srgbClr val="FFFFFF"/>
                </a:solidFill>
                <a:latin typeface="Arial MT"/>
                <a:cs typeface="Arial MT"/>
              </a:rPr>
              <a:t>outside </a:t>
            </a:r>
            <a:r>
              <a:rPr sz="1400" dirty="0">
                <a:solidFill>
                  <a:srgbClr val="FFFFFF"/>
                </a:solidFill>
                <a:latin typeface="Arial MT"/>
                <a:cs typeface="Arial MT"/>
              </a:rPr>
              <a:t>South</a:t>
            </a:r>
            <a:r>
              <a:rPr sz="1400" spc="25" dirty="0">
                <a:solidFill>
                  <a:srgbClr val="FFFFFF"/>
                </a:solidFill>
                <a:latin typeface="Arial MT"/>
                <a:cs typeface="Arial MT"/>
              </a:rPr>
              <a:t> </a:t>
            </a:r>
            <a:r>
              <a:rPr sz="1400" dirty="0">
                <a:solidFill>
                  <a:srgbClr val="FFFFFF"/>
                </a:solidFill>
                <a:latin typeface="Arial MT"/>
                <a:cs typeface="Arial MT"/>
              </a:rPr>
              <a:t>Korea</a:t>
            </a:r>
            <a:r>
              <a:rPr sz="1400" spc="25" dirty="0">
                <a:solidFill>
                  <a:srgbClr val="FFFFFF"/>
                </a:solidFill>
                <a:latin typeface="Arial MT"/>
                <a:cs typeface="Arial MT"/>
              </a:rPr>
              <a:t> </a:t>
            </a:r>
            <a:r>
              <a:rPr sz="1400" dirty="0">
                <a:solidFill>
                  <a:srgbClr val="FFFFFF"/>
                </a:solidFill>
                <a:latin typeface="Arial MT"/>
                <a:cs typeface="Arial MT"/>
              </a:rPr>
              <a:t>because</a:t>
            </a:r>
            <a:r>
              <a:rPr sz="1400" spc="-50" dirty="0">
                <a:solidFill>
                  <a:srgbClr val="FFFFFF"/>
                </a:solidFill>
                <a:latin typeface="Arial MT"/>
                <a:cs typeface="Arial MT"/>
              </a:rPr>
              <a:t> </a:t>
            </a:r>
            <a:r>
              <a:rPr sz="1400" dirty="0">
                <a:solidFill>
                  <a:srgbClr val="FFFFFF"/>
                </a:solidFill>
                <a:latin typeface="Arial MT"/>
                <a:cs typeface="Arial MT"/>
              </a:rPr>
              <a:t>of</a:t>
            </a:r>
            <a:r>
              <a:rPr sz="1400" spc="-20" dirty="0">
                <a:solidFill>
                  <a:srgbClr val="FFFFFF"/>
                </a:solidFill>
                <a:latin typeface="Arial MT"/>
                <a:cs typeface="Arial MT"/>
              </a:rPr>
              <a:t> </a:t>
            </a:r>
            <a:r>
              <a:rPr sz="1400" spc="-10" dirty="0">
                <a:solidFill>
                  <a:srgbClr val="FFFFFF"/>
                </a:solidFill>
                <a:latin typeface="Arial MT"/>
                <a:cs typeface="Arial MT"/>
              </a:rPr>
              <a:t>globalisation.</a:t>
            </a:r>
            <a:r>
              <a:rPr sz="1400" spc="-30" dirty="0">
                <a:solidFill>
                  <a:srgbClr val="FFFFFF"/>
                </a:solidFill>
                <a:latin typeface="Arial MT"/>
                <a:cs typeface="Arial MT"/>
              </a:rPr>
              <a:t> </a:t>
            </a:r>
            <a:r>
              <a:rPr sz="1400" dirty="0">
                <a:solidFill>
                  <a:srgbClr val="FFFFFF"/>
                </a:solidFill>
                <a:latin typeface="Arial MT"/>
                <a:cs typeface="Arial MT"/>
              </a:rPr>
              <a:t>There</a:t>
            </a:r>
            <a:r>
              <a:rPr sz="1400" spc="25" dirty="0">
                <a:solidFill>
                  <a:srgbClr val="FFFFFF"/>
                </a:solidFill>
                <a:latin typeface="Arial MT"/>
                <a:cs typeface="Arial MT"/>
              </a:rPr>
              <a:t> </a:t>
            </a:r>
            <a:r>
              <a:rPr sz="1400" dirty="0">
                <a:solidFill>
                  <a:srgbClr val="FFFFFF"/>
                </a:solidFill>
                <a:latin typeface="Arial MT"/>
                <a:cs typeface="Arial MT"/>
              </a:rPr>
              <a:t>have</a:t>
            </a:r>
            <a:r>
              <a:rPr sz="1400" spc="-50" dirty="0">
                <a:solidFill>
                  <a:srgbClr val="FFFFFF"/>
                </a:solidFill>
                <a:latin typeface="Arial MT"/>
                <a:cs typeface="Arial MT"/>
              </a:rPr>
              <a:t> </a:t>
            </a:r>
            <a:r>
              <a:rPr sz="1400" dirty="0">
                <a:solidFill>
                  <a:srgbClr val="FFFFFF"/>
                </a:solidFill>
                <a:latin typeface="Arial MT"/>
                <a:cs typeface="Arial MT"/>
              </a:rPr>
              <a:t>been</a:t>
            </a:r>
            <a:r>
              <a:rPr sz="1400" spc="30" dirty="0">
                <a:solidFill>
                  <a:srgbClr val="FFFFFF"/>
                </a:solidFill>
                <a:latin typeface="Arial MT"/>
                <a:cs typeface="Arial MT"/>
              </a:rPr>
              <a:t> </a:t>
            </a:r>
            <a:r>
              <a:rPr sz="1400" dirty="0">
                <a:solidFill>
                  <a:srgbClr val="FFFFFF"/>
                </a:solidFill>
                <a:latin typeface="Arial MT"/>
                <a:cs typeface="Arial MT"/>
              </a:rPr>
              <a:t>significant</a:t>
            </a:r>
            <a:r>
              <a:rPr sz="1400" spc="-25" dirty="0">
                <a:solidFill>
                  <a:srgbClr val="FFFFFF"/>
                </a:solidFill>
                <a:latin typeface="Arial MT"/>
                <a:cs typeface="Arial MT"/>
              </a:rPr>
              <a:t> </a:t>
            </a:r>
            <a:r>
              <a:rPr sz="1400" dirty="0">
                <a:solidFill>
                  <a:srgbClr val="FFFFFF"/>
                </a:solidFill>
                <a:latin typeface="Arial MT"/>
                <a:cs typeface="Arial MT"/>
              </a:rPr>
              <a:t>changes</a:t>
            </a:r>
            <a:r>
              <a:rPr sz="1400" spc="-45" dirty="0">
                <a:solidFill>
                  <a:srgbClr val="FFFFFF"/>
                </a:solidFill>
                <a:latin typeface="Arial MT"/>
                <a:cs typeface="Arial MT"/>
              </a:rPr>
              <a:t> </a:t>
            </a:r>
            <a:r>
              <a:rPr sz="1400" dirty="0">
                <a:solidFill>
                  <a:srgbClr val="FFFFFF"/>
                </a:solidFill>
                <a:latin typeface="Arial MT"/>
                <a:cs typeface="Arial MT"/>
              </a:rPr>
              <a:t>in</a:t>
            </a:r>
            <a:r>
              <a:rPr sz="1400" spc="-50" dirty="0">
                <a:solidFill>
                  <a:srgbClr val="FFFFFF"/>
                </a:solidFill>
                <a:latin typeface="Arial MT"/>
                <a:cs typeface="Arial MT"/>
              </a:rPr>
              <a:t> </a:t>
            </a:r>
            <a:r>
              <a:rPr sz="1400" dirty="0">
                <a:solidFill>
                  <a:srgbClr val="FFFFFF"/>
                </a:solidFill>
                <a:latin typeface="Arial MT"/>
                <a:cs typeface="Arial MT"/>
              </a:rPr>
              <a:t>production</a:t>
            </a:r>
            <a:r>
              <a:rPr sz="1400" spc="-50" dirty="0">
                <a:solidFill>
                  <a:srgbClr val="FFFFFF"/>
                </a:solidFill>
                <a:latin typeface="Arial MT"/>
                <a:cs typeface="Arial MT"/>
              </a:rPr>
              <a:t> </a:t>
            </a:r>
            <a:r>
              <a:rPr sz="1400" spc="-10" dirty="0">
                <a:solidFill>
                  <a:srgbClr val="FFFFFF"/>
                </a:solidFill>
                <a:latin typeface="Arial MT"/>
                <a:cs typeface="Arial MT"/>
              </a:rPr>
              <a:t>throughout</a:t>
            </a:r>
            <a:r>
              <a:rPr sz="1400" spc="-105" dirty="0">
                <a:solidFill>
                  <a:srgbClr val="FFFFFF"/>
                </a:solidFill>
                <a:latin typeface="Arial MT"/>
                <a:cs typeface="Arial MT"/>
              </a:rPr>
              <a:t> </a:t>
            </a:r>
            <a:r>
              <a:rPr sz="1400" dirty="0">
                <a:solidFill>
                  <a:srgbClr val="FFFFFF"/>
                </a:solidFill>
                <a:latin typeface="Arial MT"/>
                <a:cs typeface="Arial MT"/>
              </a:rPr>
              <a:t>Asia.</a:t>
            </a:r>
            <a:r>
              <a:rPr sz="1400" spc="430" dirty="0">
                <a:solidFill>
                  <a:srgbClr val="FFFFFF"/>
                </a:solidFill>
                <a:latin typeface="Arial MT"/>
                <a:cs typeface="Arial MT"/>
              </a:rPr>
              <a:t> </a:t>
            </a:r>
            <a:r>
              <a:rPr sz="1400" dirty="0">
                <a:solidFill>
                  <a:srgbClr val="FFFFFF"/>
                </a:solidFill>
                <a:latin typeface="Arial MT"/>
                <a:cs typeface="Arial MT"/>
              </a:rPr>
              <a:t>The</a:t>
            </a:r>
            <a:r>
              <a:rPr sz="1400" spc="30" dirty="0">
                <a:solidFill>
                  <a:srgbClr val="FFFFFF"/>
                </a:solidFill>
                <a:latin typeface="Arial MT"/>
                <a:cs typeface="Arial MT"/>
              </a:rPr>
              <a:t> </a:t>
            </a:r>
            <a:r>
              <a:rPr sz="1400" spc="-10" dirty="0">
                <a:solidFill>
                  <a:srgbClr val="FFFFFF"/>
                </a:solidFill>
                <a:latin typeface="Arial MT"/>
                <a:cs typeface="Arial MT"/>
              </a:rPr>
              <a:t>company's </a:t>
            </a:r>
            <a:r>
              <a:rPr sz="1400" dirty="0">
                <a:solidFill>
                  <a:srgbClr val="FFFFFF"/>
                </a:solidFill>
                <a:latin typeface="Arial MT"/>
                <a:cs typeface="Arial MT"/>
              </a:rPr>
              <a:t>operating</a:t>
            </a:r>
            <a:r>
              <a:rPr sz="1400" spc="5" dirty="0">
                <a:solidFill>
                  <a:srgbClr val="FFFFFF"/>
                </a:solidFill>
                <a:latin typeface="Arial MT"/>
                <a:cs typeface="Arial MT"/>
              </a:rPr>
              <a:t> </a:t>
            </a:r>
            <a:r>
              <a:rPr sz="1400" dirty="0">
                <a:solidFill>
                  <a:srgbClr val="FFFFFF"/>
                </a:solidFill>
                <a:latin typeface="Arial MT"/>
                <a:cs typeface="Arial MT"/>
              </a:rPr>
              <a:t>expenses</a:t>
            </a:r>
            <a:r>
              <a:rPr sz="1400" spc="10" dirty="0">
                <a:solidFill>
                  <a:srgbClr val="FFFFFF"/>
                </a:solidFill>
                <a:latin typeface="Arial MT"/>
                <a:cs typeface="Arial MT"/>
              </a:rPr>
              <a:t> </a:t>
            </a:r>
            <a:r>
              <a:rPr sz="1400" dirty="0">
                <a:solidFill>
                  <a:srgbClr val="FFFFFF"/>
                </a:solidFill>
                <a:latin typeface="Arial MT"/>
                <a:cs typeface="Arial MT"/>
              </a:rPr>
              <a:t>have</a:t>
            </a:r>
            <a:r>
              <a:rPr sz="1400" spc="-70" dirty="0">
                <a:solidFill>
                  <a:srgbClr val="FFFFFF"/>
                </a:solidFill>
                <a:latin typeface="Arial MT"/>
                <a:cs typeface="Arial MT"/>
              </a:rPr>
              <a:t> </a:t>
            </a:r>
            <a:r>
              <a:rPr sz="1400" dirty="0">
                <a:solidFill>
                  <a:srgbClr val="FFFFFF"/>
                </a:solidFill>
                <a:latin typeface="Arial MT"/>
                <a:cs typeface="Arial MT"/>
              </a:rPr>
              <a:t>decreased</a:t>
            </a:r>
            <a:r>
              <a:rPr sz="1400" spc="-65" dirty="0">
                <a:solidFill>
                  <a:srgbClr val="FFFFFF"/>
                </a:solidFill>
                <a:latin typeface="Arial MT"/>
                <a:cs typeface="Arial MT"/>
              </a:rPr>
              <a:t> </a:t>
            </a:r>
            <a:r>
              <a:rPr sz="1400" dirty="0">
                <a:solidFill>
                  <a:srgbClr val="FFFFFF"/>
                </a:solidFill>
                <a:latin typeface="Arial MT"/>
                <a:cs typeface="Arial MT"/>
              </a:rPr>
              <a:t>because</a:t>
            </a:r>
            <a:r>
              <a:rPr sz="1400" spc="5" dirty="0">
                <a:solidFill>
                  <a:srgbClr val="FFFFFF"/>
                </a:solidFill>
                <a:latin typeface="Arial MT"/>
                <a:cs typeface="Arial MT"/>
              </a:rPr>
              <a:t> </a:t>
            </a:r>
            <a:r>
              <a:rPr sz="1400" dirty="0">
                <a:solidFill>
                  <a:srgbClr val="FFFFFF"/>
                </a:solidFill>
                <a:latin typeface="Arial MT"/>
                <a:cs typeface="Arial MT"/>
              </a:rPr>
              <a:t>of</a:t>
            </a:r>
            <a:r>
              <a:rPr sz="1400" spc="-45" dirty="0">
                <a:solidFill>
                  <a:srgbClr val="FFFFFF"/>
                </a:solidFill>
                <a:latin typeface="Arial MT"/>
                <a:cs typeface="Arial MT"/>
              </a:rPr>
              <a:t> </a:t>
            </a:r>
            <a:r>
              <a:rPr sz="1400" dirty="0">
                <a:solidFill>
                  <a:srgbClr val="FFFFFF"/>
                </a:solidFill>
                <a:latin typeface="Arial MT"/>
                <a:cs typeface="Arial MT"/>
              </a:rPr>
              <a:t>this</a:t>
            </a:r>
            <a:r>
              <a:rPr sz="1400" spc="-65" dirty="0">
                <a:solidFill>
                  <a:srgbClr val="FFFFFF"/>
                </a:solidFill>
                <a:latin typeface="Arial MT"/>
                <a:cs typeface="Arial MT"/>
              </a:rPr>
              <a:t> </a:t>
            </a:r>
            <a:r>
              <a:rPr sz="1400" spc="-10" dirty="0">
                <a:solidFill>
                  <a:srgbClr val="FFFFFF"/>
                </a:solidFill>
                <a:latin typeface="Arial MT"/>
                <a:cs typeface="Arial MT"/>
              </a:rPr>
              <a:t>circumstance.</a:t>
            </a:r>
            <a:endParaRPr sz="1400">
              <a:latin typeface="Arial MT"/>
              <a:cs typeface="Arial MT"/>
            </a:endParaRPr>
          </a:p>
          <a:p>
            <a:pPr>
              <a:lnSpc>
                <a:spcPct val="100000"/>
              </a:lnSpc>
            </a:pPr>
            <a:endParaRPr sz="1400">
              <a:latin typeface="Arial MT"/>
              <a:cs typeface="Arial MT"/>
            </a:endParaRPr>
          </a:p>
          <a:p>
            <a:pPr>
              <a:lnSpc>
                <a:spcPct val="100000"/>
              </a:lnSpc>
              <a:spcBef>
                <a:spcPts val="335"/>
              </a:spcBef>
            </a:pPr>
            <a:endParaRPr sz="1400">
              <a:latin typeface="Arial MT"/>
              <a:cs typeface="Arial MT"/>
            </a:endParaRPr>
          </a:p>
          <a:p>
            <a:pPr marL="12700" marR="5080">
              <a:lnSpc>
                <a:spcPts val="1500"/>
              </a:lnSpc>
            </a:pPr>
            <a:r>
              <a:rPr sz="1400" dirty="0">
                <a:solidFill>
                  <a:srgbClr val="FFFFFF"/>
                </a:solidFill>
                <a:latin typeface="Arial MT"/>
                <a:cs typeface="Arial MT"/>
              </a:rPr>
              <a:t>Chang</a:t>
            </a:r>
            <a:r>
              <a:rPr sz="1400" spc="-65" dirty="0">
                <a:solidFill>
                  <a:srgbClr val="FFFFFF"/>
                </a:solidFill>
                <a:latin typeface="Arial MT"/>
                <a:cs typeface="Arial MT"/>
              </a:rPr>
              <a:t> </a:t>
            </a:r>
            <a:r>
              <a:rPr sz="1400" dirty="0">
                <a:solidFill>
                  <a:srgbClr val="FFFFFF"/>
                </a:solidFill>
                <a:latin typeface="Arial MT"/>
                <a:cs typeface="Arial MT"/>
              </a:rPr>
              <a:t>(2012)</a:t>
            </a:r>
            <a:r>
              <a:rPr sz="1400" spc="-40" dirty="0">
                <a:solidFill>
                  <a:srgbClr val="FFFFFF"/>
                </a:solidFill>
                <a:latin typeface="Arial MT"/>
                <a:cs typeface="Arial MT"/>
              </a:rPr>
              <a:t> </a:t>
            </a:r>
            <a:r>
              <a:rPr sz="1400" dirty="0">
                <a:solidFill>
                  <a:srgbClr val="FFFFFF"/>
                </a:solidFill>
                <a:latin typeface="Arial MT"/>
                <a:cs typeface="Arial MT"/>
              </a:rPr>
              <a:t>asserts</a:t>
            </a:r>
            <a:r>
              <a:rPr sz="1400" spc="-55" dirty="0">
                <a:solidFill>
                  <a:srgbClr val="FFFFFF"/>
                </a:solidFill>
                <a:latin typeface="Arial MT"/>
                <a:cs typeface="Arial MT"/>
              </a:rPr>
              <a:t> </a:t>
            </a:r>
            <a:r>
              <a:rPr sz="1400" dirty="0">
                <a:solidFill>
                  <a:srgbClr val="FFFFFF"/>
                </a:solidFill>
                <a:latin typeface="Arial MT"/>
                <a:cs typeface="Arial MT"/>
              </a:rPr>
              <a:t>that</a:t>
            </a:r>
            <a:r>
              <a:rPr sz="1400" spc="-40" dirty="0">
                <a:solidFill>
                  <a:srgbClr val="FFFFFF"/>
                </a:solidFill>
                <a:latin typeface="Arial MT"/>
                <a:cs typeface="Arial MT"/>
              </a:rPr>
              <a:t> </a:t>
            </a:r>
            <a:r>
              <a:rPr sz="1400" dirty="0">
                <a:solidFill>
                  <a:srgbClr val="FFFFFF"/>
                </a:solidFill>
                <a:latin typeface="Arial MT"/>
                <a:cs typeface="Arial MT"/>
              </a:rPr>
              <a:t>globalisation</a:t>
            </a:r>
            <a:r>
              <a:rPr sz="1400" spc="15" dirty="0">
                <a:solidFill>
                  <a:srgbClr val="FFFFFF"/>
                </a:solidFill>
                <a:latin typeface="Arial MT"/>
                <a:cs typeface="Arial MT"/>
              </a:rPr>
              <a:t> </a:t>
            </a:r>
            <a:r>
              <a:rPr sz="1400" dirty="0">
                <a:solidFill>
                  <a:srgbClr val="FFFFFF"/>
                </a:solidFill>
                <a:latin typeface="Arial MT"/>
                <a:cs typeface="Arial MT"/>
              </a:rPr>
              <a:t>is</a:t>
            </a:r>
            <a:r>
              <a:rPr sz="1400" spc="15" dirty="0">
                <a:solidFill>
                  <a:srgbClr val="FFFFFF"/>
                </a:solidFill>
                <a:latin typeface="Arial MT"/>
                <a:cs typeface="Arial MT"/>
              </a:rPr>
              <a:t> </a:t>
            </a:r>
            <a:r>
              <a:rPr sz="1400" dirty="0">
                <a:solidFill>
                  <a:srgbClr val="FFFFFF"/>
                </a:solidFill>
                <a:latin typeface="Arial MT"/>
                <a:cs typeface="Arial MT"/>
              </a:rPr>
              <a:t>not</a:t>
            </a:r>
            <a:r>
              <a:rPr sz="1400" spc="35" dirty="0">
                <a:solidFill>
                  <a:srgbClr val="FFFFFF"/>
                </a:solidFill>
                <a:latin typeface="Arial MT"/>
                <a:cs typeface="Arial MT"/>
              </a:rPr>
              <a:t> </a:t>
            </a:r>
            <a:r>
              <a:rPr sz="1400" dirty="0">
                <a:solidFill>
                  <a:srgbClr val="FFFFFF"/>
                </a:solidFill>
                <a:latin typeface="Arial MT"/>
                <a:cs typeface="Arial MT"/>
              </a:rPr>
              <a:t>a</a:t>
            </a:r>
            <a:r>
              <a:rPr sz="1400" spc="-60" dirty="0">
                <a:solidFill>
                  <a:srgbClr val="FFFFFF"/>
                </a:solidFill>
                <a:latin typeface="Arial MT"/>
                <a:cs typeface="Arial MT"/>
              </a:rPr>
              <a:t> </a:t>
            </a:r>
            <a:r>
              <a:rPr sz="1400" dirty="0">
                <a:solidFill>
                  <a:srgbClr val="FFFFFF"/>
                </a:solidFill>
                <a:latin typeface="Arial MT"/>
                <a:cs typeface="Arial MT"/>
              </a:rPr>
              <a:t>new</a:t>
            </a:r>
            <a:r>
              <a:rPr sz="1400" spc="-75" dirty="0">
                <a:solidFill>
                  <a:srgbClr val="FFFFFF"/>
                </a:solidFill>
                <a:latin typeface="Arial MT"/>
                <a:cs typeface="Arial MT"/>
              </a:rPr>
              <a:t> </a:t>
            </a:r>
            <a:r>
              <a:rPr sz="1400" dirty="0">
                <a:solidFill>
                  <a:srgbClr val="FFFFFF"/>
                </a:solidFill>
                <a:latin typeface="Arial MT"/>
                <a:cs typeface="Arial MT"/>
              </a:rPr>
              <a:t>phenomenon</a:t>
            </a:r>
            <a:r>
              <a:rPr sz="1400" spc="-60" dirty="0">
                <a:solidFill>
                  <a:srgbClr val="FFFFFF"/>
                </a:solidFill>
                <a:latin typeface="Arial MT"/>
                <a:cs typeface="Arial MT"/>
              </a:rPr>
              <a:t> </a:t>
            </a:r>
            <a:r>
              <a:rPr sz="1400" dirty="0">
                <a:solidFill>
                  <a:srgbClr val="FFFFFF"/>
                </a:solidFill>
                <a:latin typeface="Arial MT"/>
                <a:cs typeface="Arial MT"/>
              </a:rPr>
              <a:t>in</a:t>
            </a:r>
            <a:r>
              <a:rPr sz="1400" spc="15" dirty="0">
                <a:solidFill>
                  <a:srgbClr val="FFFFFF"/>
                </a:solidFill>
                <a:latin typeface="Arial MT"/>
                <a:cs typeface="Arial MT"/>
              </a:rPr>
              <a:t> </a:t>
            </a:r>
            <a:r>
              <a:rPr sz="1400" dirty="0">
                <a:solidFill>
                  <a:srgbClr val="FFFFFF"/>
                </a:solidFill>
                <a:latin typeface="Arial MT"/>
                <a:cs typeface="Arial MT"/>
              </a:rPr>
              <a:t>the</a:t>
            </a:r>
            <a:r>
              <a:rPr sz="1400" spc="10" dirty="0">
                <a:solidFill>
                  <a:srgbClr val="FFFFFF"/>
                </a:solidFill>
                <a:latin typeface="Arial MT"/>
                <a:cs typeface="Arial MT"/>
              </a:rPr>
              <a:t> </a:t>
            </a:r>
            <a:r>
              <a:rPr sz="1400" spc="-30" dirty="0">
                <a:solidFill>
                  <a:srgbClr val="FFFFFF"/>
                </a:solidFill>
                <a:latin typeface="Arial MT"/>
                <a:cs typeface="Arial MT"/>
              </a:rPr>
              <a:t>twenty-</a:t>
            </a:r>
            <a:r>
              <a:rPr sz="1400" dirty="0">
                <a:solidFill>
                  <a:srgbClr val="FFFFFF"/>
                </a:solidFill>
                <a:latin typeface="Arial MT"/>
                <a:cs typeface="Arial MT"/>
              </a:rPr>
              <a:t>first</a:t>
            </a:r>
            <a:r>
              <a:rPr sz="1400" spc="-40" dirty="0">
                <a:solidFill>
                  <a:srgbClr val="FFFFFF"/>
                </a:solidFill>
                <a:latin typeface="Arial MT"/>
                <a:cs typeface="Arial MT"/>
              </a:rPr>
              <a:t> </a:t>
            </a:r>
            <a:r>
              <a:rPr sz="1400" dirty="0">
                <a:solidFill>
                  <a:srgbClr val="FFFFFF"/>
                </a:solidFill>
                <a:latin typeface="Arial MT"/>
                <a:cs typeface="Arial MT"/>
              </a:rPr>
              <a:t>century.</a:t>
            </a:r>
            <a:r>
              <a:rPr sz="1400" spc="325" dirty="0">
                <a:solidFill>
                  <a:srgbClr val="FFFFFF"/>
                </a:solidFill>
                <a:latin typeface="Arial MT"/>
                <a:cs typeface="Arial MT"/>
              </a:rPr>
              <a:t> </a:t>
            </a:r>
            <a:r>
              <a:rPr sz="1400" spc="-10" dirty="0">
                <a:solidFill>
                  <a:srgbClr val="FFFFFF"/>
                </a:solidFill>
                <a:latin typeface="Arial MT"/>
                <a:cs typeface="Arial MT"/>
              </a:rPr>
              <a:t>However,</a:t>
            </a:r>
            <a:r>
              <a:rPr sz="1400" spc="-40" dirty="0">
                <a:solidFill>
                  <a:srgbClr val="FFFFFF"/>
                </a:solidFill>
                <a:latin typeface="Arial MT"/>
                <a:cs typeface="Arial MT"/>
              </a:rPr>
              <a:t> </a:t>
            </a:r>
            <a:r>
              <a:rPr sz="1400" dirty="0">
                <a:solidFill>
                  <a:srgbClr val="FFFFFF"/>
                </a:solidFill>
                <a:latin typeface="Arial MT"/>
                <a:cs typeface="Arial MT"/>
              </a:rPr>
              <a:t>technology</a:t>
            </a:r>
            <a:r>
              <a:rPr sz="1400" spc="-60" dirty="0">
                <a:solidFill>
                  <a:srgbClr val="FFFFFF"/>
                </a:solidFill>
                <a:latin typeface="Arial MT"/>
                <a:cs typeface="Arial MT"/>
              </a:rPr>
              <a:t> </a:t>
            </a:r>
            <a:r>
              <a:rPr sz="1400" spc="-25" dirty="0">
                <a:solidFill>
                  <a:srgbClr val="FFFFFF"/>
                </a:solidFill>
                <a:latin typeface="Arial MT"/>
                <a:cs typeface="Arial MT"/>
              </a:rPr>
              <a:t>and </a:t>
            </a:r>
            <a:r>
              <a:rPr sz="1400" dirty="0">
                <a:solidFill>
                  <a:srgbClr val="FFFFFF"/>
                </a:solidFill>
                <a:latin typeface="Arial MT"/>
                <a:cs typeface="Arial MT"/>
              </a:rPr>
              <a:t>international</a:t>
            </a:r>
            <a:r>
              <a:rPr sz="1400" spc="5" dirty="0">
                <a:solidFill>
                  <a:srgbClr val="FFFFFF"/>
                </a:solidFill>
                <a:latin typeface="Arial MT"/>
                <a:cs typeface="Arial MT"/>
              </a:rPr>
              <a:t> </a:t>
            </a:r>
            <a:r>
              <a:rPr sz="1400" dirty="0">
                <a:solidFill>
                  <a:srgbClr val="FFFFFF"/>
                </a:solidFill>
                <a:latin typeface="Arial MT"/>
                <a:cs typeface="Arial MT"/>
              </a:rPr>
              <a:t>trade</a:t>
            </a:r>
            <a:r>
              <a:rPr sz="1400" spc="-85" dirty="0">
                <a:solidFill>
                  <a:srgbClr val="FFFFFF"/>
                </a:solidFill>
                <a:latin typeface="Arial MT"/>
                <a:cs typeface="Arial MT"/>
              </a:rPr>
              <a:t> </a:t>
            </a:r>
            <a:r>
              <a:rPr sz="1400" dirty="0">
                <a:solidFill>
                  <a:srgbClr val="FFFFFF"/>
                </a:solidFill>
                <a:latin typeface="Arial MT"/>
                <a:cs typeface="Arial MT"/>
              </a:rPr>
              <a:t>have</a:t>
            </a:r>
            <a:r>
              <a:rPr sz="1400" spc="-10" dirty="0">
                <a:solidFill>
                  <a:srgbClr val="FFFFFF"/>
                </a:solidFill>
                <a:latin typeface="Arial MT"/>
                <a:cs typeface="Arial MT"/>
              </a:rPr>
              <a:t> </a:t>
            </a:r>
            <a:r>
              <a:rPr sz="1400" dirty="0">
                <a:solidFill>
                  <a:srgbClr val="FFFFFF"/>
                </a:solidFill>
                <a:latin typeface="Arial MT"/>
                <a:cs typeface="Arial MT"/>
              </a:rPr>
              <a:t>altered</a:t>
            </a:r>
            <a:r>
              <a:rPr sz="1400" spc="-15" dirty="0">
                <a:solidFill>
                  <a:srgbClr val="FFFFFF"/>
                </a:solidFill>
                <a:latin typeface="Arial MT"/>
                <a:cs typeface="Arial MT"/>
              </a:rPr>
              <a:t> </a:t>
            </a:r>
            <a:r>
              <a:rPr sz="1400" dirty="0">
                <a:solidFill>
                  <a:srgbClr val="FFFFFF"/>
                </a:solidFill>
                <a:latin typeface="Arial MT"/>
                <a:cs typeface="Arial MT"/>
              </a:rPr>
              <a:t>many</a:t>
            </a:r>
            <a:r>
              <a:rPr sz="1400" spc="-75" dirty="0">
                <a:solidFill>
                  <a:srgbClr val="FFFFFF"/>
                </a:solidFill>
                <a:latin typeface="Arial MT"/>
                <a:cs typeface="Arial MT"/>
              </a:rPr>
              <a:t> </a:t>
            </a:r>
            <a:r>
              <a:rPr sz="1400" dirty="0">
                <a:solidFill>
                  <a:srgbClr val="FFFFFF"/>
                </a:solidFill>
                <a:latin typeface="Arial MT"/>
                <a:cs typeface="Arial MT"/>
              </a:rPr>
              <a:t>facets</a:t>
            </a:r>
            <a:r>
              <a:rPr sz="1400" spc="-75" dirty="0">
                <a:solidFill>
                  <a:srgbClr val="FFFFFF"/>
                </a:solidFill>
                <a:latin typeface="Arial MT"/>
                <a:cs typeface="Arial MT"/>
              </a:rPr>
              <a:t> </a:t>
            </a:r>
            <a:r>
              <a:rPr sz="1400" dirty="0">
                <a:solidFill>
                  <a:srgbClr val="FFFFFF"/>
                </a:solidFill>
                <a:latin typeface="Arial MT"/>
                <a:cs typeface="Arial MT"/>
              </a:rPr>
              <a:t>of</a:t>
            </a:r>
            <a:r>
              <a:rPr sz="1400" spc="5" dirty="0">
                <a:solidFill>
                  <a:srgbClr val="FFFFFF"/>
                </a:solidFill>
                <a:latin typeface="Arial MT"/>
                <a:cs typeface="Arial MT"/>
              </a:rPr>
              <a:t> </a:t>
            </a:r>
            <a:r>
              <a:rPr sz="1400" dirty="0">
                <a:solidFill>
                  <a:srgbClr val="FFFFFF"/>
                </a:solidFill>
                <a:latin typeface="Arial MT"/>
                <a:cs typeface="Arial MT"/>
              </a:rPr>
              <a:t>business</a:t>
            </a:r>
            <a:r>
              <a:rPr sz="1400" spc="-80" dirty="0">
                <a:solidFill>
                  <a:srgbClr val="FFFFFF"/>
                </a:solidFill>
                <a:latin typeface="Arial MT"/>
                <a:cs typeface="Arial MT"/>
              </a:rPr>
              <a:t> </a:t>
            </a:r>
            <a:r>
              <a:rPr sz="1400" dirty="0">
                <a:solidFill>
                  <a:srgbClr val="FFFFFF"/>
                </a:solidFill>
                <a:latin typeface="Arial MT"/>
                <a:cs typeface="Arial MT"/>
              </a:rPr>
              <a:t>operations,</a:t>
            </a:r>
            <a:r>
              <a:rPr sz="1400" spc="10" dirty="0">
                <a:solidFill>
                  <a:srgbClr val="FFFFFF"/>
                </a:solidFill>
                <a:latin typeface="Arial MT"/>
                <a:cs typeface="Arial MT"/>
              </a:rPr>
              <a:t> </a:t>
            </a:r>
            <a:r>
              <a:rPr sz="1400" dirty="0">
                <a:solidFill>
                  <a:srgbClr val="FFFFFF"/>
                </a:solidFill>
                <a:latin typeface="Arial MT"/>
                <a:cs typeface="Arial MT"/>
              </a:rPr>
              <a:t>including</a:t>
            </a:r>
            <a:r>
              <a:rPr sz="1400" spc="-85" dirty="0">
                <a:solidFill>
                  <a:srgbClr val="FFFFFF"/>
                </a:solidFill>
                <a:latin typeface="Arial MT"/>
                <a:cs typeface="Arial MT"/>
              </a:rPr>
              <a:t> </a:t>
            </a:r>
            <a:r>
              <a:rPr sz="1400" dirty="0">
                <a:solidFill>
                  <a:srgbClr val="FFFFFF"/>
                </a:solidFill>
                <a:latin typeface="Arial MT"/>
                <a:cs typeface="Arial MT"/>
              </a:rPr>
              <a:t>communication,</a:t>
            </a:r>
            <a:r>
              <a:rPr sz="1400" spc="5" dirty="0">
                <a:solidFill>
                  <a:srgbClr val="FFFFFF"/>
                </a:solidFill>
                <a:latin typeface="Arial MT"/>
                <a:cs typeface="Arial MT"/>
              </a:rPr>
              <a:t> </a:t>
            </a:r>
            <a:r>
              <a:rPr sz="1400" dirty="0">
                <a:solidFill>
                  <a:srgbClr val="FFFFFF"/>
                </a:solidFill>
                <a:latin typeface="Arial MT"/>
                <a:cs typeface="Arial MT"/>
              </a:rPr>
              <a:t>market</a:t>
            </a:r>
            <a:r>
              <a:rPr sz="1400" spc="10" dirty="0">
                <a:solidFill>
                  <a:srgbClr val="FFFFFF"/>
                </a:solidFill>
                <a:latin typeface="Arial MT"/>
                <a:cs typeface="Arial MT"/>
              </a:rPr>
              <a:t> </a:t>
            </a:r>
            <a:r>
              <a:rPr sz="1400" dirty="0">
                <a:solidFill>
                  <a:srgbClr val="FFFFFF"/>
                </a:solidFill>
                <a:latin typeface="Arial MT"/>
                <a:cs typeface="Arial MT"/>
              </a:rPr>
              <a:t>trends,</a:t>
            </a:r>
            <a:r>
              <a:rPr sz="1400" spc="5" dirty="0">
                <a:solidFill>
                  <a:srgbClr val="FFFFFF"/>
                </a:solidFill>
                <a:latin typeface="Arial MT"/>
                <a:cs typeface="Arial MT"/>
              </a:rPr>
              <a:t> </a:t>
            </a:r>
            <a:r>
              <a:rPr sz="1400" spc="-10" dirty="0">
                <a:solidFill>
                  <a:srgbClr val="FFFFFF"/>
                </a:solidFill>
                <a:latin typeface="Arial MT"/>
                <a:cs typeface="Arial MT"/>
              </a:rPr>
              <a:t>manufacturing, delivery,</a:t>
            </a:r>
            <a:r>
              <a:rPr sz="1400" spc="-40" dirty="0">
                <a:solidFill>
                  <a:srgbClr val="FFFFFF"/>
                </a:solidFill>
                <a:latin typeface="Arial MT"/>
                <a:cs typeface="Arial MT"/>
              </a:rPr>
              <a:t> </a:t>
            </a:r>
            <a:r>
              <a:rPr sz="1400" dirty="0">
                <a:solidFill>
                  <a:srgbClr val="FFFFFF"/>
                </a:solidFill>
                <a:latin typeface="Arial MT"/>
                <a:cs typeface="Arial MT"/>
              </a:rPr>
              <a:t>and</a:t>
            </a:r>
            <a:r>
              <a:rPr sz="1400" spc="-55" dirty="0">
                <a:solidFill>
                  <a:srgbClr val="FFFFFF"/>
                </a:solidFill>
                <a:latin typeface="Arial MT"/>
                <a:cs typeface="Arial MT"/>
              </a:rPr>
              <a:t> </a:t>
            </a:r>
            <a:r>
              <a:rPr sz="1400" dirty="0">
                <a:solidFill>
                  <a:srgbClr val="FFFFFF"/>
                </a:solidFill>
                <a:latin typeface="Arial MT"/>
                <a:cs typeface="Arial MT"/>
              </a:rPr>
              <a:t>monitoring.</a:t>
            </a:r>
            <a:r>
              <a:rPr sz="1400" spc="409" dirty="0">
                <a:solidFill>
                  <a:srgbClr val="FFFFFF"/>
                </a:solidFill>
                <a:latin typeface="Arial MT"/>
                <a:cs typeface="Arial MT"/>
              </a:rPr>
              <a:t> </a:t>
            </a:r>
            <a:r>
              <a:rPr sz="1400" spc="-10" dirty="0">
                <a:solidFill>
                  <a:srgbClr val="FFFFFF"/>
                </a:solidFill>
                <a:latin typeface="Arial MT"/>
                <a:cs typeface="Arial MT"/>
              </a:rPr>
              <a:t>Business</a:t>
            </a:r>
            <a:r>
              <a:rPr sz="1400" spc="-50" dirty="0">
                <a:solidFill>
                  <a:srgbClr val="FFFFFF"/>
                </a:solidFill>
                <a:latin typeface="Arial MT"/>
                <a:cs typeface="Arial MT"/>
              </a:rPr>
              <a:t> </a:t>
            </a:r>
            <a:r>
              <a:rPr sz="1400" dirty="0">
                <a:solidFill>
                  <a:srgbClr val="FFFFFF"/>
                </a:solidFill>
                <a:latin typeface="Arial MT"/>
                <a:cs typeface="Arial MT"/>
              </a:rPr>
              <a:t>patterns</a:t>
            </a:r>
            <a:r>
              <a:rPr sz="1400" spc="25" dirty="0">
                <a:solidFill>
                  <a:srgbClr val="FFFFFF"/>
                </a:solidFill>
                <a:latin typeface="Arial MT"/>
                <a:cs typeface="Arial MT"/>
              </a:rPr>
              <a:t> </a:t>
            </a:r>
            <a:r>
              <a:rPr sz="1400" dirty="0">
                <a:solidFill>
                  <a:srgbClr val="FFFFFF"/>
                </a:solidFill>
                <a:latin typeface="Arial MT"/>
                <a:cs typeface="Arial MT"/>
              </a:rPr>
              <a:t>have</a:t>
            </a:r>
            <a:r>
              <a:rPr sz="1400" spc="-60" dirty="0">
                <a:solidFill>
                  <a:srgbClr val="FFFFFF"/>
                </a:solidFill>
                <a:latin typeface="Arial MT"/>
                <a:cs typeface="Arial MT"/>
              </a:rPr>
              <a:t> </a:t>
            </a:r>
            <a:r>
              <a:rPr sz="1400" dirty="0">
                <a:solidFill>
                  <a:srgbClr val="FFFFFF"/>
                </a:solidFill>
                <a:latin typeface="Arial MT"/>
                <a:cs typeface="Arial MT"/>
              </a:rPr>
              <a:t>changed</a:t>
            </a:r>
            <a:r>
              <a:rPr sz="1400" spc="20" dirty="0">
                <a:solidFill>
                  <a:srgbClr val="FFFFFF"/>
                </a:solidFill>
                <a:latin typeface="Arial MT"/>
                <a:cs typeface="Arial MT"/>
              </a:rPr>
              <a:t> </a:t>
            </a:r>
            <a:r>
              <a:rPr sz="1400" dirty="0">
                <a:solidFill>
                  <a:srgbClr val="FFFFFF"/>
                </a:solidFill>
                <a:latin typeface="Arial MT"/>
                <a:cs typeface="Arial MT"/>
              </a:rPr>
              <a:t>as</a:t>
            </a:r>
            <a:r>
              <a:rPr sz="1400" spc="25" dirty="0">
                <a:solidFill>
                  <a:srgbClr val="FFFFFF"/>
                </a:solidFill>
                <a:latin typeface="Arial MT"/>
                <a:cs typeface="Arial MT"/>
              </a:rPr>
              <a:t> </a:t>
            </a:r>
            <a:r>
              <a:rPr sz="1400" dirty="0">
                <a:solidFill>
                  <a:srgbClr val="FFFFFF"/>
                </a:solidFill>
                <a:latin typeface="Arial MT"/>
                <a:cs typeface="Arial MT"/>
              </a:rPr>
              <a:t>a</a:t>
            </a:r>
            <a:r>
              <a:rPr sz="1400" spc="-60" dirty="0">
                <a:solidFill>
                  <a:srgbClr val="FFFFFF"/>
                </a:solidFill>
                <a:latin typeface="Arial MT"/>
                <a:cs typeface="Arial MT"/>
              </a:rPr>
              <a:t> </a:t>
            </a:r>
            <a:r>
              <a:rPr sz="1400" dirty="0">
                <a:solidFill>
                  <a:srgbClr val="FFFFFF"/>
                </a:solidFill>
                <a:latin typeface="Arial MT"/>
                <a:cs typeface="Arial MT"/>
              </a:rPr>
              <a:t>result</a:t>
            </a:r>
            <a:r>
              <a:rPr sz="1400" spc="40" dirty="0">
                <a:solidFill>
                  <a:srgbClr val="FFFFFF"/>
                </a:solidFill>
                <a:latin typeface="Arial MT"/>
                <a:cs typeface="Arial MT"/>
              </a:rPr>
              <a:t> </a:t>
            </a:r>
            <a:r>
              <a:rPr sz="1400" dirty="0">
                <a:solidFill>
                  <a:srgbClr val="FFFFFF"/>
                </a:solidFill>
                <a:latin typeface="Arial MT"/>
                <a:cs typeface="Arial MT"/>
              </a:rPr>
              <a:t>of</a:t>
            </a:r>
            <a:r>
              <a:rPr sz="1400" spc="-35" dirty="0">
                <a:solidFill>
                  <a:srgbClr val="FFFFFF"/>
                </a:solidFill>
                <a:latin typeface="Arial MT"/>
                <a:cs typeface="Arial MT"/>
              </a:rPr>
              <a:t> </a:t>
            </a:r>
            <a:r>
              <a:rPr sz="1400" dirty="0">
                <a:solidFill>
                  <a:srgbClr val="FFFFFF"/>
                </a:solidFill>
                <a:latin typeface="Arial MT"/>
                <a:cs typeface="Arial MT"/>
              </a:rPr>
              <a:t>the</a:t>
            </a:r>
            <a:r>
              <a:rPr sz="1400" spc="-60" dirty="0">
                <a:solidFill>
                  <a:srgbClr val="FFFFFF"/>
                </a:solidFill>
                <a:latin typeface="Arial MT"/>
                <a:cs typeface="Arial MT"/>
              </a:rPr>
              <a:t> </a:t>
            </a:r>
            <a:r>
              <a:rPr sz="1400" dirty="0">
                <a:solidFill>
                  <a:srgbClr val="FFFFFF"/>
                </a:solidFill>
                <a:latin typeface="Arial MT"/>
                <a:cs typeface="Arial MT"/>
              </a:rPr>
              <a:t>integration</a:t>
            </a:r>
            <a:r>
              <a:rPr sz="1400" spc="-55" dirty="0">
                <a:solidFill>
                  <a:srgbClr val="FFFFFF"/>
                </a:solidFill>
                <a:latin typeface="Arial MT"/>
                <a:cs typeface="Arial MT"/>
              </a:rPr>
              <a:t> </a:t>
            </a:r>
            <a:r>
              <a:rPr sz="1400" dirty="0">
                <a:solidFill>
                  <a:srgbClr val="FFFFFF"/>
                </a:solidFill>
                <a:latin typeface="Arial MT"/>
                <a:cs typeface="Arial MT"/>
              </a:rPr>
              <a:t>of</a:t>
            </a:r>
            <a:r>
              <a:rPr sz="1400" spc="-35" dirty="0">
                <a:solidFill>
                  <a:srgbClr val="FFFFFF"/>
                </a:solidFill>
                <a:latin typeface="Arial MT"/>
                <a:cs typeface="Arial MT"/>
              </a:rPr>
              <a:t> </a:t>
            </a:r>
            <a:r>
              <a:rPr sz="1400" dirty="0">
                <a:solidFill>
                  <a:srgbClr val="FFFFFF"/>
                </a:solidFill>
                <a:latin typeface="Arial MT"/>
                <a:cs typeface="Arial MT"/>
              </a:rPr>
              <a:t>global</a:t>
            </a:r>
            <a:r>
              <a:rPr sz="1400" spc="-30" dirty="0">
                <a:solidFill>
                  <a:srgbClr val="FFFFFF"/>
                </a:solidFill>
                <a:latin typeface="Arial MT"/>
                <a:cs typeface="Arial MT"/>
              </a:rPr>
              <a:t> </a:t>
            </a:r>
            <a:r>
              <a:rPr sz="1400" dirty="0">
                <a:solidFill>
                  <a:srgbClr val="FFFFFF"/>
                </a:solidFill>
                <a:latin typeface="Arial MT"/>
                <a:cs typeface="Arial MT"/>
              </a:rPr>
              <a:t>economies,</a:t>
            </a:r>
            <a:r>
              <a:rPr sz="1400" spc="-40" dirty="0">
                <a:solidFill>
                  <a:srgbClr val="FFFFFF"/>
                </a:solidFill>
                <a:latin typeface="Arial MT"/>
                <a:cs typeface="Arial MT"/>
              </a:rPr>
              <a:t> </a:t>
            </a:r>
            <a:r>
              <a:rPr sz="1400" dirty="0">
                <a:solidFill>
                  <a:srgbClr val="FFFFFF"/>
                </a:solidFill>
                <a:latin typeface="Arial MT"/>
                <a:cs typeface="Arial MT"/>
              </a:rPr>
              <a:t>cultures,</a:t>
            </a:r>
            <a:r>
              <a:rPr sz="1400" spc="40" dirty="0">
                <a:solidFill>
                  <a:srgbClr val="FFFFFF"/>
                </a:solidFill>
                <a:latin typeface="Arial MT"/>
                <a:cs typeface="Arial MT"/>
              </a:rPr>
              <a:t> </a:t>
            </a:r>
            <a:r>
              <a:rPr sz="1400" spc="-25" dirty="0">
                <a:solidFill>
                  <a:srgbClr val="FFFFFF"/>
                </a:solidFill>
                <a:latin typeface="Arial MT"/>
                <a:cs typeface="Arial MT"/>
              </a:rPr>
              <a:t>and </a:t>
            </a:r>
            <a:r>
              <a:rPr sz="1400" dirty="0">
                <a:solidFill>
                  <a:srgbClr val="FFFFFF"/>
                </a:solidFill>
                <a:latin typeface="Arial MT"/>
                <a:cs typeface="Arial MT"/>
              </a:rPr>
              <a:t>ideologies</a:t>
            </a:r>
            <a:r>
              <a:rPr sz="1400" spc="-55" dirty="0">
                <a:solidFill>
                  <a:srgbClr val="FFFFFF"/>
                </a:solidFill>
                <a:latin typeface="Arial MT"/>
                <a:cs typeface="Arial MT"/>
              </a:rPr>
              <a:t> </a:t>
            </a:r>
            <a:r>
              <a:rPr sz="1400" dirty="0">
                <a:solidFill>
                  <a:srgbClr val="FFFFFF"/>
                </a:solidFill>
                <a:latin typeface="Arial MT"/>
                <a:cs typeface="Arial MT"/>
              </a:rPr>
              <a:t>brought</a:t>
            </a:r>
            <a:r>
              <a:rPr sz="1400" spc="-35" dirty="0">
                <a:solidFill>
                  <a:srgbClr val="FFFFFF"/>
                </a:solidFill>
                <a:latin typeface="Arial MT"/>
                <a:cs typeface="Arial MT"/>
              </a:rPr>
              <a:t> </a:t>
            </a:r>
            <a:r>
              <a:rPr sz="1400" dirty="0">
                <a:solidFill>
                  <a:srgbClr val="FFFFFF"/>
                </a:solidFill>
                <a:latin typeface="Arial MT"/>
                <a:cs typeface="Arial MT"/>
              </a:rPr>
              <a:t>about</a:t>
            </a:r>
            <a:r>
              <a:rPr sz="1400" spc="-35" dirty="0">
                <a:solidFill>
                  <a:srgbClr val="FFFFFF"/>
                </a:solidFill>
                <a:latin typeface="Arial MT"/>
                <a:cs typeface="Arial MT"/>
              </a:rPr>
              <a:t> </a:t>
            </a:r>
            <a:r>
              <a:rPr sz="1400" dirty="0">
                <a:solidFill>
                  <a:srgbClr val="FFFFFF"/>
                </a:solidFill>
                <a:latin typeface="Arial MT"/>
                <a:cs typeface="Arial MT"/>
              </a:rPr>
              <a:t>by</a:t>
            </a:r>
            <a:r>
              <a:rPr sz="1400" spc="25" dirty="0">
                <a:solidFill>
                  <a:srgbClr val="FFFFFF"/>
                </a:solidFill>
                <a:latin typeface="Arial MT"/>
                <a:cs typeface="Arial MT"/>
              </a:rPr>
              <a:t> </a:t>
            </a:r>
            <a:r>
              <a:rPr sz="1400" dirty="0">
                <a:solidFill>
                  <a:srgbClr val="FFFFFF"/>
                </a:solidFill>
                <a:latin typeface="Arial MT"/>
                <a:cs typeface="Arial MT"/>
              </a:rPr>
              <a:t>the</a:t>
            </a:r>
            <a:r>
              <a:rPr sz="1400" spc="20" dirty="0">
                <a:solidFill>
                  <a:srgbClr val="FFFFFF"/>
                </a:solidFill>
                <a:latin typeface="Arial MT"/>
                <a:cs typeface="Arial MT"/>
              </a:rPr>
              <a:t> </a:t>
            </a:r>
            <a:r>
              <a:rPr sz="1400" dirty="0">
                <a:solidFill>
                  <a:srgbClr val="FFFFFF"/>
                </a:solidFill>
                <a:latin typeface="Arial MT"/>
                <a:cs typeface="Arial MT"/>
              </a:rPr>
              <a:t>expansion</a:t>
            </a:r>
            <a:r>
              <a:rPr sz="1400" spc="20" dirty="0">
                <a:solidFill>
                  <a:srgbClr val="FFFFFF"/>
                </a:solidFill>
                <a:latin typeface="Arial MT"/>
                <a:cs typeface="Arial MT"/>
              </a:rPr>
              <a:t> </a:t>
            </a:r>
            <a:r>
              <a:rPr sz="1400" dirty="0">
                <a:solidFill>
                  <a:srgbClr val="FFFFFF"/>
                </a:solidFill>
                <a:latin typeface="Arial MT"/>
                <a:cs typeface="Arial MT"/>
              </a:rPr>
              <a:t>of</a:t>
            </a:r>
            <a:r>
              <a:rPr sz="1400" spc="-35" dirty="0">
                <a:solidFill>
                  <a:srgbClr val="FFFFFF"/>
                </a:solidFill>
                <a:latin typeface="Arial MT"/>
                <a:cs typeface="Arial MT"/>
              </a:rPr>
              <a:t> </a:t>
            </a:r>
            <a:r>
              <a:rPr sz="1400" dirty="0">
                <a:solidFill>
                  <a:srgbClr val="FFFFFF"/>
                </a:solidFill>
                <a:latin typeface="Arial MT"/>
                <a:cs typeface="Arial MT"/>
              </a:rPr>
              <a:t>international</a:t>
            </a:r>
            <a:r>
              <a:rPr sz="1400" spc="-30" dirty="0">
                <a:solidFill>
                  <a:srgbClr val="FFFFFF"/>
                </a:solidFill>
                <a:latin typeface="Arial MT"/>
                <a:cs typeface="Arial MT"/>
              </a:rPr>
              <a:t> </a:t>
            </a:r>
            <a:r>
              <a:rPr sz="1400" dirty="0">
                <a:solidFill>
                  <a:srgbClr val="FFFFFF"/>
                </a:solidFill>
                <a:latin typeface="Arial MT"/>
                <a:cs typeface="Arial MT"/>
              </a:rPr>
              <a:t>trade,</a:t>
            </a:r>
            <a:r>
              <a:rPr sz="1400" spc="40" dirty="0">
                <a:solidFill>
                  <a:srgbClr val="FFFFFF"/>
                </a:solidFill>
                <a:latin typeface="Arial MT"/>
                <a:cs typeface="Arial MT"/>
              </a:rPr>
              <a:t> </a:t>
            </a:r>
            <a:r>
              <a:rPr sz="1400" spc="-10" dirty="0">
                <a:solidFill>
                  <a:srgbClr val="FFFFFF"/>
                </a:solidFill>
                <a:latin typeface="Arial MT"/>
                <a:cs typeface="Arial MT"/>
              </a:rPr>
              <a:t>communication,</a:t>
            </a:r>
            <a:r>
              <a:rPr sz="1400" spc="-35" dirty="0">
                <a:solidFill>
                  <a:srgbClr val="FFFFFF"/>
                </a:solidFill>
                <a:latin typeface="Arial MT"/>
                <a:cs typeface="Arial MT"/>
              </a:rPr>
              <a:t> </a:t>
            </a:r>
            <a:r>
              <a:rPr sz="1400" dirty="0">
                <a:solidFill>
                  <a:srgbClr val="FFFFFF"/>
                </a:solidFill>
                <a:latin typeface="Arial MT"/>
                <a:cs typeface="Arial MT"/>
              </a:rPr>
              <a:t>and</a:t>
            </a:r>
            <a:r>
              <a:rPr sz="1400" spc="-55" dirty="0">
                <a:solidFill>
                  <a:srgbClr val="FFFFFF"/>
                </a:solidFill>
                <a:latin typeface="Arial MT"/>
                <a:cs typeface="Arial MT"/>
              </a:rPr>
              <a:t> </a:t>
            </a:r>
            <a:r>
              <a:rPr sz="1400" spc="-10" dirty="0">
                <a:solidFill>
                  <a:srgbClr val="FFFFFF"/>
                </a:solidFill>
                <a:latin typeface="Arial MT"/>
                <a:cs typeface="Arial MT"/>
              </a:rPr>
              <a:t>immigration.</a:t>
            </a:r>
            <a:endParaRPr sz="1400">
              <a:latin typeface="Arial MT"/>
              <a:cs typeface="Arial MT"/>
            </a:endParaRPr>
          </a:p>
        </p:txBody>
      </p:sp>
      <p:pic>
        <p:nvPicPr>
          <p:cNvPr id="6" name="object 6"/>
          <p:cNvPicPr/>
          <p:nvPr/>
        </p:nvPicPr>
        <p:blipFill>
          <a:blip r:embed="rId3" cstate="print"/>
          <a:stretch>
            <a:fillRect/>
          </a:stretch>
        </p:blipFill>
        <p:spPr>
          <a:xfrm>
            <a:off x="7800975" y="4105275"/>
            <a:ext cx="3924300" cy="2609850"/>
          </a:xfrm>
          <a:prstGeom prst="rect">
            <a:avLst/>
          </a:prstGeom>
        </p:spPr>
      </p:pic>
      <p:sp>
        <p:nvSpPr>
          <p:cNvPr id="7" name="object 7"/>
          <p:cNvSpPr txBox="1">
            <a:spLocks noGrp="1"/>
          </p:cNvSpPr>
          <p:nvPr>
            <p:ph type="sldNum" sz="quarter" idx="7"/>
          </p:nvPr>
        </p:nvSpPr>
        <p:spPr>
          <a:prstGeom prst="rect">
            <a:avLst/>
          </a:prstGeom>
        </p:spPr>
        <p:txBody>
          <a:bodyPr vert="horz" wrap="square" lIns="0" tIns="5080" rIns="0" bIns="0" rtlCol="0">
            <a:spAutoFit/>
          </a:bodyPr>
          <a:lstStyle/>
          <a:p>
            <a:pPr marL="38100">
              <a:lnSpc>
                <a:spcPct val="100000"/>
              </a:lnSpc>
              <a:spcBef>
                <a:spcPts val="40"/>
              </a:spcBef>
            </a:pPr>
            <a:fld id="{81D60167-4931-47E6-BA6A-407CBD079E47}" type="slidenum">
              <a:rPr spc="-50" dirty="0"/>
              <a:t>5</a:t>
            </a:fld>
            <a:endParaRPr spc="-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92000" cy="6858000"/>
          </a:xfrm>
          <a:prstGeom prst="rect">
            <a:avLst/>
          </a:prstGeom>
        </p:spPr>
      </p:pic>
      <p:grpSp>
        <p:nvGrpSpPr>
          <p:cNvPr id="3" name="object 3"/>
          <p:cNvGrpSpPr/>
          <p:nvPr/>
        </p:nvGrpSpPr>
        <p:grpSpPr>
          <a:xfrm>
            <a:off x="0" y="0"/>
            <a:ext cx="12192000" cy="6858000"/>
            <a:chOff x="0" y="0"/>
            <a:chExt cx="12192000" cy="6858000"/>
          </a:xfrm>
        </p:grpSpPr>
        <p:sp>
          <p:nvSpPr>
            <p:cNvPr id="4" name="object 4"/>
            <p:cNvSpPr/>
            <p:nvPr/>
          </p:nvSpPr>
          <p:spPr>
            <a:xfrm>
              <a:off x="0" y="0"/>
              <a:ext cx="12192000" cy="3562350"/>
            </a:xfrm>
            <a:custGeom>
              <a:avLst/>
              <a:gdLst/>
              <a:ahLst/>
              <a:cxnLst/>
              <a:rect l="l" t="t" r="r" b="b"/>
              <a:pathLst>
                <a:path w="12192000" h="3562350">
                  <a:moveTo>
                    <a:pt x="12192000" y="0"/>
                  </a:moveTo>
                  <a:lnTo>
                    <a:pt x="0" y="0"/>
                  </a:lnTo>
                  <a:lnTo>
                    <a:pt x="0" y="3562350"/>
                  </a:lnTo>
                  <a:lnTo>
                    <a:pt x="12192000" y="3562350"/>
                  </a:lnTo>
                  <a:lnTo>
                    <a:pt x="12192000" y="0"/>
                  </a:lnTo>
                  <a:close/>
                </a:path>
              </a:pathLst>
            </a:custGeom>
            <a:solidFill>
              <a:srgbClr val="000000">
                <a:alpha val="50195"/>
              </a:srgbClr>
            </a:solidFill>
          </p:spPr>
          <p:txBody>
            <a:bodyPr wrap="square" lIns="0" tIns="0" rIns="0" bIns="0" rtlCol="0"/>
            <a:lstStyle/>
            <a:p>
              <a:endParaRPr/>
            </a:p>
          </p:txBody>
        </p:sp>
        <p:sp>
          <p:nvSpPr>
            <p:cNvPr id="5" name="object 5"/>
            <p:cNvSpPr/>
            <p:nvPr/>
          </p:nvSpPr>
          <p:spPr>
            <a:xfrm>
              <a:off x="0" y="3562350"/>
              <a:ext cx="12192000" cy="3295650"/>
            </a:xfrm>
            <a:custGeom>
              <a:avLst/>
              <a:gdLst/>
              <a:ahLst/>
              <a:cxnLst/>
              <a:rect l="l" t="t" r="r" b="b"/>
              <a:pathLst>
                <a:path w="12192000" h="3295650">
                  <a:moveTo>
                    <a:pt x="12192000" y="0"/>
                  </a:moveTo>
                  <a:lnTo>
                    <a:pt x="0" y="0"/>
                  </a:lnTo>
                  <a:lnTo>
                    <a:pt x="0" y="3295650"/>
                  </a:lnTo>
                  <a:lnTo>
                    <a:pt x="12192000" y="3295650"/>
                  </a:lnTo>
                  <a:lnTo>
                    <a:pt x="12192000" y="0"/>
                  </a:lnTo>
                  <a:close/>
                </a:path>
              </a:pathLst>
            </a:custGeom>
            <a:solidFill>
              <a:srgbClr val="000000">
                <a:alpha val="79998"/>
              </a:srgbClr>
            </a:solidFill>
          </p:spPr>
          <p:txBody>
            <a:bodyPr wrap="square" lIns="0" tIns="0" rIns="0" bIns="0" rtlCol="0"/>
            <a:lstStyle/>
            <a:p>
              <a:endParaRPr/>
            </a:p>
          </p:txBody>
        </p:sp>
      </p:grpSp>
      <p:sp>
        <p:nvSpPr>
          <p:cNvPr id="6" name="object 6"/>
          <p:cNvSpPr txBox="1">
            <a:spLocks noGrp="1"/>
          </p:cNvSpPr>
          <p:nvPr>
            <p:ph type="title"/>
          </p:nvPr>
        </p:nvSpPr>
        <p:spPr>
          <a:xfrm>
            <a:off x="226059" y="359727"/>
            <a:ext cx="7798434" cy="426084"/>
          </a:xfrm>
          <a:prstGeom prst="rect">
            <a:avLst/>
          </a:prstGeom>
        </p:spPr>
        <p:txBody>
          <a:bodyPr vert="horz" wrap="square" lIns="0" tIns="15875" rIns="0" bIns="0" rtlCol="0">
            <a:spAutoFit/>
          </a:bodyPr>
          <a:lstStyle/>
          <a:p>
            <a:pPr marL="12700">
              <a:lnSpc>
                <a:spcPct val="100000"/>
              </a:lnSpc>
              <a:spcBef>
                <a:spcPts val="125"/>
              </a:spcBef>
            </a:pPr>
            <a:r>
              <a:rPr sz="2600" dirty="0">
                <a:latin typeface="Palatino Linotype"/>
                <a:cs typeface="Palatino Linotype"/>
              </a:rPr>
              <a:t>THE</a:t>
            </a:r>
            <a:r>
              <a:rPr sz="2600" spc="-25" dirty="0">
                <a:latin typeface="Palatino Linotype"/>
                <a:cs typeface="Palatino Linotype"/>
              </a:rPr>
              <a:t> </a:t>
            </a:r>
            <a:r>
              <a:rPr sz="2600" dirty="0">
                <a:latin typeface="Palatino Linotype"/>
                <a:cs typeface="Palatino Linotype"/>
              </a:rPr>
              <a:t>INFLUNCE</a:t>
            </a:r>
            <a:r>
              <a:rPr sz="2600" spc="-95" dirty="0">
                <a:latin typeface="Palatino Linotype"/>
                <a:cs typeface="Palatino Linotype"/>
              </a:rPr>
              <a:t> </a:t>
            </a:r>
            <a:r>
              <a:rPr sz="2600" dirty="0">
                <a:latin typeface="Palatino Linotype"/>
                <a:cs typeface="Palatino Linotype"/>
              </a:rPr>
              <a:t>OF</a:t>
            </a:r>
            <a:r>
              <a:rPr sz="2600" spc="-30" dirty="0">
                <a:latin typeface="Palatino Linotype"/>
                <a:cs typeface="Palatino Linotype"/>
              </a:rPr>
              <a:t> </a:t>
            </a:r>
            <a:r>
              <a:rPr sz="2600" dirty="0">
                <a:latin typeface="Palatino Linotype"/>
                <a:cs typeface="Palatino Linotype"/>
              </a:rPr>
              <a:t>INOVATION</a:t>
            </a:r>
            <a:r>
              <a:rPr sz="2600" spc="-75" dirty="0">
                <a:latin typeface="Palatino Linotype"/>
                <a:cs typeface="Palatino Linotype"/>
              </a:rPr>
              <a:t> </a:t>
            </a:r>
            <a:r>
              <a:rPr sz="2600" dirty="0">
                <a:latin typeface="Palatino Linotype"/>
                <a:cs typeface="Palatino Linotype"/>
              </a:rPr>
              <a:t>ON</a:t>
            </a:r>
            <a:r>
              <a:rPr sz="2600" spc="-10" dirty="0">
                <a:latin typeface="Palatino Linotype"/>
                <a:cs typeface="Palatino Linotype"/>
              </a:rPr>
              <a:t> SAMSUNG</a:t>
            </a:r>
            <a:endParaRPr sz="2600">
              <a:latin typeface="Palatino Linotype"/>
              <a:cs typeface="Palatino Linotype"/>
            </a:endParaRPr>
          </a:p>
        </p:txBody>
      </p:sp>
      <p:grpSp>
        <p:nvGrpSpPr>
          <p:cNvPr id="7" name="object 7"/>
          <p:cNvGrpSpPr/>
          <p:nvPr/>
        </p:nvGrpSpPr>
        <p:grpSpPr>
          <a:xfrm>
            <a:off x="1295400" y="3086100"/>
            <a:ext cx="10153650" cy="3488054"/>
            <a:chOff x="1295400" y="3086100"/>
            <a:chExt cx="10153650" cy="3488054"/>
          </a:xfrm>
        </p:grpSpPr>
        <p:sp>
          <p:nvSpPr>
            <p:cNvPr id="8" name="object 8"/>
            <p:cNvSpPr/>
            <p:nvPr/>
          </p:nvSpPr>
          <p:spPr>
            <a:xfrm>
              <a:off x="1295400" y="5829511"/>
              <a:ext cx="1066800" cy="735965"/>
            </a:xfrm>
            <a:custGeom>
              <a:avLst/>
              <a:gdLst/>
              <a:ahLst/>
              <a:cxnLst/>
              <a:rect l="l" t="t" r="r" b="b"/>
              <a:pathLst>
                <a:path w="1066800" h="735965">
                  <a:moveTo>
                    <a:pt x="914173" y="0"/>
                  </a:moveTo>
                  <a:lnTo>
                    <a:pt x="150818" y="0"/>
                  </a:lnTo>
                  <a:lnTo>
                    <a:pt x="100946" y="8000"/>
                  </a:lnTo>
                  <a:lnTo>
                    <a:pt x="57779" y="30225"/>
                  </a:lnTo>
                  <a:lnTo>
                    <a:pt x="23832" y="64006"/>
                  </a:lnTo>
                  <a:lnTo>
                    <a:pt x="1620" y="106677"/>
                  </a:lnTo>
                  <a:lnTo>
                    <a:pt x="0" y="619244"/>
                  </a:lnTo>
                  <a:lnTo>
                    <a:pt x="1620" y="629195"/>
                  </a:lnTo>
                  <a:lnTo>
                    <a:pt x="23832" y="671863"/>
                  </a:lnTo>
                  <a:lnTo>
                    <a:pt x="57779" y="705643"/>
                  </a:lnTo>
                  <a:lnTo>
                    <a:pt x="101176" y="727986"/>
                  </a:lnTo>
                  <a:lnTo>
                    <a:pt x="101685" y="727986"/>
                  </a:lnTo>
                  <a:lnTo>
                    <a:pt x="150818" y="735868"/>
                  </a:lnTo>
                  <a:lnTo>
                    <a:pt x="914173" y="735868"/>
                  </a:lnTo>
                  <a:lnTo>
                    <a:pt x="963566" y="727986"/>
                  </a:lnTo>
                  <a:lnTo>
                    <a:pt x="1006673" y="705999"/>
                  </a:lnTo>
                  <a:lnTo>
                    <a:pt x="1026496" y="686480"/>
                  </a:lnTo>
                  <a:lnTo>
                    <a:pt x="150818" y="686480"/>
                  </a:lnTo>
                  <a:lnTo>
                    <a:pt x="108800" y="677529"/>
                  </a:lnTo>
                  <a:lnTo>
                    <a:pt x="74733" y="654688"/>
                  </a:lnTo>
                  <a:lnTo>
                    <a:pt x="51892" y="621199"/>
                  </a:lnTo>
                  <a:lnTo>
                    <a:pt x="43550" y="580305"/>
                  </a:lnTo>
                  <a:lnTo>
                    <a:pt x="43550" y="480295"/>
                  </a:lnTo>
                  <a:lnTo>
                    <a:pt x="114205" y="411152"/>
                  </a:lnTo>
                  <a:lnTo>
                    <a:pt x="43550" y="411152"/>
                  </a:lnTo>
                  <a:lnTo>
                    <a:pt x="43550" y="155571"/>
                  </a:lnTo>
                  <a:lnTo>
                    <a:pt x="51892" y="114498"/>
                  </a:lnTo>
                  <a:lnTo>
                    <a:pt x="74733" y="80718"/>
                  </a:lnTo>
                  <a:lnTo>
                    <a:pt x="108800" y="57818"/>
                  </a:lnTo>
                  <a:lnTo>
                    <a:pt x="150818" y="49387"/>
                  </a:lnTo>
                  <a:lnTo>
                    <a:pt x="1025570" y="49387"/>
                  </a:lnTo>
                  <a:lnTo>
                    <a:pt x="1006313" y="30225"/>
                  </a:lnTo>
                  <a:lnTo>
                    <a:pt x="963446" y="8000"/>
                  </a:lnTo>
                  <a:lnTo>
                    <a:pt x="914173" y="0"/>
                  </a:lnTo>
                  <a:close/>
                </a:path>
                <a:path w="1066800" h="735965">
                  <a:moveTo>
                    <a:pt x="368073" y="288917"/>
                  </a:moveTo>
                  <a:lnTo>
                    <a:pt x="269317" y="288917"/>
                  </a:lnTo>
                  <a:lnTo>
                    <a:pt x="287169" y="292409"/>
                  </a:lnTo>
                  <a:lnTo>
                    <a:pt x="307360" y="302962"/>
                  </a:lnTo>
                  <a:lnTo>
                    <a:pt x="356628" y="345713"/>
                  </a:lnTo>
                  <a:lnTo>
                    <a:pt x="428274" y="421867"/>
                  </a:lnTo>
                  <a:lnTo>
                    <a:pt x="506079" y="505702"/>
                  </a:lnTo>
                  <a:lnTo>
                    <a:pt x="615472" y="625051"/>
                  </a:lnTo>
                  <a:lnTo>
                    <a:pt x="670949" y="686480"/>
                  </a:lnTo>
                  <a:lnTo>
                    <a:pt x="1026496" y="686480"/>
                  </a:lnTo>
                  <a:lnTo>
                    <a:pt x="1027749" y="685245"/>
                  </a:lnTo>
                  <a:lnTo>
                    <a:pt x="737056" y="685245"/>
                  </a:lnTo>
                  <a:lnTo>
                    <a:pt x="720860" y="667651"/>
                  </a:lnTo>
                  <a:lnTo>
                    <a:pt x="632282" y="570427"/>
                  </a:lnTo>
                  <a:lnTo>
                    <a:pt x="667287" y="533387"/>
                  </a:lnTo>
                  <a:lnTo>
                    <a:pt x="599852" y="533387"/>
                  </a:lnTo>
                  <a:lnTo>
                    <a:pt x="492896" y="418097"/>
                  </a:lnTo>
                  <a:lnTo>
                    <a:pt x="457475" y="380285"/>
                  </a:lnTo>
                  <a:lnTo>
                    <a:pt x="423440" y="344324"/>
                  </a:lnTo>
                  <a:lnTo>
                    <a:pt x="391553" y="311142"/>
                  </a:lnTo>
                  <a:lnTo>
                    <a:pt x="368073" y="288917"/>
                  </a:lnTo>
                  <a:close/>
                </a:path>
                <a:path w="1066800" h="735965">
                  <a:moveTo>
                    <a:pt x="925207" y="361764"/>
                  </a:moveTo>
                  <a:lnTo>
                    <a:pt x="843076" y="361764"/>
                  </a:lnTo>
                  <a:lnTo>
                    <a:pt x="850736" y="363616"/>
                  </a:lnTo>
                  <a:lnTo>
                    <a:pt x="860383" y="369172"/>
                  </a:lnTo>
                  <a:lnTo>
                    <a:pt x="929140" y="440823"/>
                  </a:lnTo>
                  <a:lnTo>
                    <a:pt x="968430" y="484925"/>
                  </a:lnTo>
                  <a:lnTo>
                    <a:pt x="999301" y="520229"/>
                  </a:lnTo>
                  <a:lnTo>
                    <a:pt x="1018946" y="580305"/>
                  </a:lnTo>
                  <a:lnTo>
                    <a:pt x="1011332" y="621199"/>
                  </a:lnTo>
                  <a:lnTo>
                    <a:pt x="989011" y="654533"/>
                  </a:lnTo>
                  <a:lnTo>
                    <a:pt x="955451" y="677008"/>
                  </a:lnTo>
                  <a:lnTo>
                    <a:pt x="914173" y="685245"/>
                  </a:lnTo>
                  <a:lnTo>
                    <a:pt x="1027749" y="685245"/>
                  </a:lnTo>
                  <a:lnTo>
                    <a:pt x="1040799" y="672397"/>
                  </a:lnTo>
                  <a:lnTo>
                    <a:pt x="1063250" y="629669"/>
                  </a:lnTo>
                  <a:lnTo>
                    <a:pt x="1066799" y="607991"/>
                  </a:lnTo>
                  <a:lnTo>
                    <a:pt x="1066799" y="467948"/>
                  </a:lnTo>
                  <a:lnTo>
                    <a:pt x="1021441" y="467948"/>
                  </a:lnTo>
                  <a:lnTo>
                    <a:pt x="1000256" y="444026"/>
                  </a:lnTo>
                  <a:lnTo>
                    <a:pt x="976382" y="417325"/>
                  </a:lnTo>
                  <a:lnTo>
                    <a:pt x="950403" y="388773"/>
                  </a:lnTo>
                  <a:lnTo>
                    <a:pt x="925207" y="361764"/>
                  </a:lnTo>
                  <a:close/>
                </a:path>
                <a:path w="1066800" h="735965">
                  <a:moveTo>
                    <a:pt x="845571" y="313611"/>
                  </a:moveTo>
                  <a:lnTo>
                    <a:pt x="844324" y="313611"/>
                  </a:lnTo>
                  <a:lnTo>
                    <a:pt x="822067" y="317605"/>
                  </a:lnTo>
                  <a:lnTo>
                    <a:pt x="783635" y="342260"/>
                  </a:lnTo>
                  <a:lnTo>
                    <a:pt x="740508" y="385065"/>
                  </a:lnTo>
                  <a:lnTo>
                    <a:pt x="705105" y="422086"/>
                  </a:lnTo>
                  <a:lnTo>
                    <a:pt x="599852" y="533387"/>
                  </a:lnTo>
                  <a:lnTo>
                    <a:pt x="667287" y="533387"/>
                  </a:lnTo>
                  <a:lnTo>
                    <a:pt x="775053" y="419380"/>
                  </a:lnTo>
                  <a:lnTo>
                    <a:pt x="801915" y="391397"/>
                  </a:lnTo>
                  <a:lnTo>
                    <a:pt x="812556" y="381037"/>
                  </a:lnTo>
                  <a:lnTo>
                    <a:pt x="823431" y="371488"/>
                  </a:lnTo>
                  <a:lnTo>
                    <a:pt x="833838" y="364484"/>
                  </a:lnTo>
                  <a:lnTo>
                    <a:pt x="843076" y="361764"/>
                  </a:lnTo>
                  <a:lnTo>
                    <a:pt x="925207" y="361764"/>
                  </a:lnTo>
                  <a:lnTo>
                    <a:pt x="922904" y="359295"/>
                  </a:lnTo>
                  <a:lnTo>
                    <a:pt x="901700" y="338614"/>
                  </a:lnTo>
                  <a:lnTo>
                    <a:pt x="882366" y="324415"/>
                  </a:lnTo>
                  <a:lnTo>
                    <a:pt x="863969" y="316235"/>
                  </a:lnTo>
                  <a:lnTo>
                    <a:pt x="845571" y="313611"/>
                  </a:lnTo>
                  <a:close/>
                </a:path>
                <a:path w="1066800" h="735965">
                  <a:moveTo>
                    <a:pt x="1025570" y="49387"/>
                  </a:moveTo>
                  <a:lnTo>
                    <a:pt x="914173" y="49387"/>
                  </a:lnTo>
                  <a:lnTo>
                    <a:pt x="955665" y="57644"/>
                  </a:lnTo>
                  <a:lnTo>
                    <a:pt x="989790" y="80254"/>
                  </a:lnTo>
                  <a:lnTo>
                    <a:pt x="1012924" y="113977"/>
                  </a:lnTo>
                  <a:lnTo>
                    <a:pt x="1021441" y="155571"/>
                  </a:lnTo>
                  <a:lnTo>
                    <a:pt x="1021441" y="467948"/>
                  </a:lnTo>
                  <a:lnTo>
                    <a:pt x="1066799" y="467948"/>
                  </a:lnTo>
                  <a:lnTo>
                    <a:pt x="1066799" y="129682"/>
                  </a:lnTo>
                  <a:lnTo>
                    <a:pt x="1062771" y="106677"/>
                  </a:lnTo>
                  <a:lnTo>
                    <a:pt x="1040260" y="64006"/>
                  </a:lnTo>
                  <a:lnTo>
                    <a:pt x="1025570" y="49387"/>
                  </a:lnTo>
                  <a:close/>
                </a:path>
                <a:path w="1066800" h="735965">
                  <a:moveTo>
                    <a:pt x="269317" y="239530"/>
                  </a:moveTo>
                  <a:lnTo>
                    <a:pt x="268070" y="239530"/>
                  </a:lnTo>
                  <a:lnTo>
                    <a:pt x="237043" y="244623"/>
                  </a:lnTo>
                  <a:lnTo>
                    <a:pt x="176859" y="281201"/>
                  </a:lnTo>
                  <a:lnTo>
                    <a:pt x="145829" y="309907"/>
                  </a:lnTo>
                  <a:lnTo>
                    <a:pt x="65144" y="389256"/>
                  </a:lnTo>
                  <a:lnTo>
                    <a:pt x="43550" y="411152"/>
                  </a:lnTo>
                  <a:lnTo>
                    <a:pt x="114205" y="411152"/>
                  </a:lnTo>
                  <a:lnTo>
                    <a:pt x="182006" y="344479"/>
                  </a:lnTo>
                  <a:lnTo>
                    <a:pt x="209856" y="318608"/>
                  </a:lnTo>
                  <a:lnTo>
                    <a:pt x="232678" y="301419"/>
                  </a:lnTo>
                  <a:lnTo>
                    <a:pt x="251991" y="291869"/>
                  </a:lnTo>
                  <a:lnTo>
                    <a:pt x="269317" y="288917"/>
                  </a:lnTo>
                  <a:lnTo>
                    <a:pt x="368073" y="288917"/>
                  </a:lnTo>
                  <a:lnTo>
                    <a:pt x="357720" y="279117"/>
                  </a:lnTo>
                  <a:lnTo>
                    <a:pt x="326693" y="256815"/>
                  </a:lnTo>
                  <a:lnTo>
                    <a:pt x="297537" y="243774"/>
                  </a:lnTo>
                  <a:lnTo>
                    <a:pt x="269317" y="239530"/>
                  </a:lnTo>
                  <a:close/>
                </a:path>
              </a:pathLst>
            </a:custGeom>
            <a:solidFill>
              <a:srgbClr val="1777FF"/>
            </a:solidFill>
          </p:spPr>
          <p:txBody>
            <a:bodyPr wrap="square" lIns="0" tIns="0" rIns="0" bIns="0" rtlCol="0"/>
            <a:lstStyle/>
            <a:p>
              <a:endParaRPr/>
            </a:p>
          </p:txBody>
        </p:sp>
        <p:pic>
          <p:nvPicPr>
            <p:cNvPr id="9" name="object 9"/>
            <p:cNvPicPr/>
            <p:nvPr/>
          </p:nvPicPr>
          <p:blipFill>
            <a:blip r:embed="rId3" cstate="print"/>
            <a:stretch>
              <a:fillRect/>
            </a:stretch>
          </p:blipFill>
          <p:spPr>
            <a:xfrm>
              <a:off x="1781748" y="5978909"/>
              <a:ext cx="197073" cy="195081"/>
            </a:xfrm>
            <a:prstGeom prst="rect">
              <a:avLst/>
            </a:prstGeom>
          </p:spPr>
        </p:pic>
        <p:sp>
          <p:nvSpPr>
            <p:cNvPr id="10" name="object 10"/>
            <p:cNvSpPr/>
            <p:nvPr/>
          </p:nvSpPr>
          <p:spPr>
            <a:xfrm>
              <a:off x="3874982" y="5780144"/>
              <a:ext cx="1041400" cy="762000"/>
            </a:xfrm>
            <a:custGeom>
              <a:avLst/>
              <a:gdLst/>
              <a:ahLst/>
              <a:cxnLst/>
              <a:rect l="l" t="t" r="r" b="b"/>
              <a:pathLst>
                <a:path w="1041400" h="762000">
                  <a:moveTo>
                    <a:pt x="877638" y="0"/>
                  </a:moveTo>
                  <a:lnTo>
                    <a:pt x="857038" y="5073"/>
                  </a:lnTo>
                  <a:lnTo>
                    <a:pt x="834450" y="17440"/>
                  </a:lnTo>
                  <a:lnTo>
                    <a:pt x="697246" y="112511"/>
                  </a:lnTo>
                  <a:lnTo>
                    <a:pt x="694752" y="113746"/>
                  </a:lnTo>
                  <a:lnTo>
                    <a:pt x="693505" y="113746"/>
                  </a:lnTo>
                  <a:lnTo>
                    <a:pt x="691010" y="114980"/>
                  </a:lnTo>
                  <a:lnTo>
                    <a:pt x="168390" y="469337"/>
                  </a:lnTo>
                  <a:lnTo>
                    <a:pt x="164648" y="471806"/>
                  </a:lnTo>
                  <a:lnTo>
                    <a:pt x="160906" y="476745"/>
                  </a:lnTo>
                  <a:lnTo>
                    <a:pt x="159659" y="480449"/>
                  </a:lnTo>
                  <a:lnTo>
                    <a:pt x="0" y="761951"/>
                  </a:lnTo>
                  <a:lnTo>
                    <a:pt x="321809" y="713798"/>
                  </a:lnTo>
                  <a:lnTo>
                    <a:pt x="326798" y="713798"/>
                  </a:lnTo>
                  <a:lnTo>
                    <a:pt x="331787" y="712563"/>
                  </a:lnTo>
                  <a:lnTo>
                    <a:pt x="335529" y="710094"/>
                  </a:lnTo>
                  <a:lnTo>
                    <a:pt x="351822" y="698981"/>
                  </a:lnTo>
                  <a:lnTo>
                    <a:pt x="93547" y="698981"/>
                  </a:lnTo>
                  <a:lnTo>
                    <a:pt x="120988" y="649594"/>
                  </a:lnTo>
                  <a:lnTo>
                    <a:pt x="182106" y="649594"/>
                  </a:lnTo>
                  <a:lnTo>
                    <a:pt x="148428" y="601449"/>
                  </a:lnTo>
                  <a:lnTo>
                    <a:pt x="184605" y="537245"/>
                  </a:lnTo>
                  <a:lnTo>
                    <a:pt x="245935" y="537245"/>
                  </a:lnTo>
                  <a:lnTo>
                    <a:pt x="217035" y="496500"/>
                  </a:lnTo>
                  <a:lnTo>
                    <a:pt x="698494" y="169307"/>
                  </a:lnTo>
                  <a:lnTo>
                    <a:pt x="758820" y="169307"/>
                  </a:lnTo>
                  <a:lnTo>
                    <a:pt x="739655" y="142143"/>
                  </a:lnTo>
                  <a:lnTo>
                    <a:pt x="774579" y="117450"/>
                  </a:lnTo>
                  <a:lnTo>
                    <a:pt x="836710" y="117450"/>
                  </a:lnTo>
                  <a:lnTo>
                    <a:pt x="816987" y="89052"/>
                  </a:lnTo>
                  <a:lnTo>
                    <a:pt x="863138" y="56950"/>
                  </a:lnTo>
                  <a:lnTo>
                    <a:pt x="871518" y="52320"/>
                  </a:lnTo>
                  <a:lnTo>
                    <a:pt x="879664" y="49542"/>
                  </a:lnTo>
                  <a:lnTo>
                    <a:pt x="887343" y="48616"/>
                  </a:lnTo>
                  <a:lnTo>
                    <a:pt x="962148" y="48616"/>
                  </a:lnTo>
                  <a:lnTo>
                    <a:pt x="954191" y="37195"/>
                  </a:lnTo>
                  <a:lnTo>
                    <a:pt x="910535" y="3858"/>
                  </a:lnTo>
                  <a:lnTo>
                    <a:pt x="895665" y="250"/>
                  </a:lnTo>
                  <a:lnTo>
                    <a:pt x="877638" y="0"/>
                  </a:lnTo>
                  <a:close/>
                </a:path>
                <a:path w="1041400" h="762000">
                  <a:moveTo>
                    <a:pt x="182106" y="649594"/>
                  </a:moveTo>
                  <a:lnTo>
                    <a:pt x="120988" y="649594"/>
                  </a:lnTo>
                  <a:lnTo>
                    <a:pt x="149681" y="690339"/>
                  </a:lnTo>
                  <a:lnTo>
                    <a:pt x="93547" y="698981"/>
                  </a:lnTo>
                  <a:lnTo>
                    <a:pt x="351822" y="698981"/>
                  </a:lnTo>
                  <a:lnTo>
                    <a:pt x="377167" y="681696"/>
                  </a:lnTo>
                  <a:lnTo>
                    <a:pt x="204562" y="681696"/>
                  </a:lnTo>
                  <a:lnTo>
                    <a:pt x="182106" y="649594"/>
                  </a:lnTo>
                  <a:close/>
                </a:path>
                <a:path w="1041400" h="762000">
                  <a:moveTo>
                    <a:pt x="245935" y="537245"/>
                  </a:moveTo>
                  <a:lnTo>
                    <a:pt x="184605" y="537245"/>
                  </a:lnTo>
                  <a:lnTo>
                    <a:pt x="230755" y="603918"/>
                  </a:lnTo>
                  <a:lnTo>
                    <a:pt x="256949" y="642186"/>
                  </a:lnTo>
                  <a:lnTo>
                    <a:pt x="276906" y="671818"/>
                  </a:lnTo>
                  <a:lnTo>
                    <a:pt x="204562" y="681696"/>
                  </a:lnTo>
                  <a:lnTo>
                    <a:pt x="377167" y="681696"/>
                  </a:lnTo>
                  <a:lnTo>
                    <a:pt x="416995" y="654532"/>
                  </a:lnTo>
                  <a:lnTo>
                    <a:pt x="328045" y="654532"/>
                  </a:lnTo>
                  <a:lnTo>
                    <a:pt x="286884" y="595275"/>
                  </a:lnTo>
                  <a:lnTo>
                    <a:pt x="346684" y="554531"/>
                  </a:lnTo>
                  <a:lnTo>
                    <a:pt x="258196" y="554531"/>
                  </a:lnTo>
                  <a:lnTo>
                    <a:pt x="245935" y="537245"/>
                  </a:lnTo>
                  <a:close/>
                </a:path>
                <a:path w="1041400" h="762000">
                  <a:moveTo>
                    <a:pt x="827791" y="268082"/>
                  </a:moveTo>
                  <a:lnTo>
                    <a:pt x="767095" y="268082"/>
                  </a:lnTo>
                  <a:lnTo>
                    <a:pt x="787052" y="296480"/>
                  </a:lnTo>
                  <a:lnTo>
                    <a:pt x="808256" y="327347"/>
                  </a:lnTo>
                  <a:lnTo>
                    <a:pt x="328045" y="654532"/>
                  </a:lnTo>
                  <a:lnTo>
                    <a:pt x="416995" y="654532"/>
                  </a:lnTo>
                  <a:lnTo>
                    <a:pt x="937976" y="298949"/>
                  </a:lnTo>
                  <a:lnTo>
                    <a:pt x="849417" y="298949"/>
                  </a:lnTo>
                  <a:lnTo>
                    <a:pt x="827791" y="268082"/>
                  </a:lnTo>
                  <a:close/>
                </a:path>
                <a:path w="1041400" h="762000">
                  <a:moveTo>
                    <a:pt x="758820" y="169307"/>
                  </a:moveTo>
                  <a:lnTo>
                    <a:pt x="698494" y="169307"/>
                  </a:lnTo>
                  <a:lnTo>
                    <a:pt x="739655" y="227337"/>
                  </a:lnTo>
                  <a:lnTo>
                    <a:pt x="258196" y="554531"/>
                  </a:lnTo>
                  <a:lnTo>
                    <a:pt x="346684" y="554531"/>
                  </a:lnTo>
                  <a:lnTo>
                    <a:pt x="767095" y="268082"/>
                  </a:lnTo>
                  <a:lnTo>
                    <a:pt x="827791" y="268082"/>
                  </a:lnTo>
                  <a:lnTo>
                    <a:pt x="795783" y="222398"/>
                  </a:lnTo>
                  <a:lnTo>
                    <a:pt x="795783" y="221164"/>
                  </a:lnTo>
                  <a:lnTo>
                    <a:pt x="794536" y="219929"/>
                  </a:lnTo>
                  <a:lnTo>
                    <a:pt x="758820" y="169307"/>
                  </a:lnTo>
                  <a:close/>
                </a:path>
                <a:path w="1041400" h="762000">
                  <a:moveTo>
                    <a:pt x="836710" y="117450"/>
                  </a:moveTo>
                  <a:lnTo>
                    <a:pt x="774579" y="117450"/>
                  </a:lnTo>
                  <a:lnTo>
                    <a:pt x="884342" y="275490"/>
                  </a:lnTo>
                  <a:lnTo>
                    <a:pt x="849417" y="298949"/>
                  </a:lnTo>
                  <a:lnTo>
                    <a:pt x="937976" y="298949"/>
                  </a:lnTo>
                  <a:lnTo>
                    <a:pt x="954191" y="287837"/>
                  </a:lnTo>
                  <a:lnTo>
                    <a:pt x="1000341" y="255735"/>
                  </a:lnTo>
                  <a:lnTo>
                    <a:pt x="1011446" y="247092"/>
                  </a:lnTo>
                  <a:lnTo>
                    <a:pt x="926750" y="247092"/>
                  </a:lnTo>
                  <a:lnTo>
                    <a:pt x="836710" y="117450"/>
                  </a:lnTo>
                  <a:close/>
                </a:path>
                <a:path w="1041400" h="762000">
                  <a:moveTo>
                    <a:pt x="962148" y="48616"/>
                  </a:moveTo>
                  <a:lnTo>
                    <a:pt x="887343" y="48616"/>
                  </a:lnTo>
                  <a:lnTo>
                    <a:pt x="894320" y="49542"/>
                  </a:lnTo>
                  <a:lnTo>
                    <a:pt x="903051" y="52011"/>
                  </a:lnTo>
                  <a:lnTo>
                    <a:pt x="909288" y="58184"/>
                  </a:lnTo>
                  <a:lnTo>
                    <a:pt x="913030" y="64358"/>
                  </a:lnTo>
                  <a:lnTo>
                    <a:pt x="987868" y="171776"/>
                  </a:lnTo>
                  <a:lnTo>
                    <a:pt x="992857" y="179184"/>
                  </a:lnTo>
                  <a:lnTo>
                    <a:pt x="992857" y="185358"/>
                  </a:lnTo>
                  <a:lnTo>
                    <a:pt x="991610" y="192766"/>
                  </a:lnTo>
                  <a:lnTo>
                    <a:pt x="926750" y="247092"/>
                  </a:lnTo>
                  <a:lnTo>
                    <a:pt x="1011446" y="247092"/>
                  </a:lnTo>
                  <a:lnTo>
                    <a:pt x="1037760" y="206347"/>
                  </a:lnTo>
                  <a:lnTo>
                    <a:pt x="1041307" y="190451"/>
                  </a:lnTo>
                  <a:lnTo>
                    <a:pt x="1041003" y="179184"/>
                  </a:lnTo>
                  <a:lnTo>
                    <a:pt x="1040878" y="174554"/>
                  </a:lnTo>
                  <a:lnTo>
                    <a:pt x="1036708" y="159120"/>
                  </a:lnTo>
                  <a:lnTo>
                    <a:pt x="1029029" y="144613"/>
                  </a:lnTo>
                  <a:lnTo>
                    <a:pt x="962148" y="48616"/>
                  </a:lnTo>
                  <a:close/>
                </a:path>
              </a:pathLst>
            </a:custGeom>
            <a:solidFill>
              <a:srgbClr val="F1F1F1"/>
            </a:solidFill>
          </p:spPr>
          <p:txBody>
            <a:bodyPr wrap="square" lIns="0" tIns="0" rIns="0" bIns="0" rtlCol="0"/>
            <a:lstStyle/>
            <a:p>
              <a:endParaRPr/>
            </a:p>
          </p:txBody>
        </p:sp>
        <p:sp>
          <p:nvSpPr>
            <p:cNvPr id="11" name="object 11"/>
            <p:cNvSpPr/>
            <p:nvPr/>
          </p:nvSpPr>
          <p:spPr>
            <a:xfrm>
              <a:off x="6772275" y="5839040"/>
              <a:ext cx="1066800" cy="734695"/>
            </a:xfrm>
            <a:custGeom>
              <a:avLst/>
              <a:gdLst/>
              <a:ahLst/>
              <a:cxnLst/>
              <a:rect l="l" t="t" r="r" b="b"/>
              <a:pathLst>
                <a:path w="1066800" h="734695">
                  <a:moveTo>
                    <a:pt x="726122" y="366699"/>
                  </a:moveTo>
                  <a:lnTo>
                    <a:pt x="724585" y="351370"/>
                  </a:lnTo>
                  <a:lnTo>
                    <a:pt x="718477" y="337540"/>
                  </a:lnTo>
                  <a:lnTo>
                    <a:pt x="708380" y="326250"/>
                  </a:lnTo>
                  <a:lnTo>
                    <a:pt x="694893" y="318554"/>
                  </a:lnTo>
                  <a:lnTo>
                    <a:pt x="677405" y="307721"/>
                  </a:lnTo>
                  <a:lnTo>
                    <a:pt x="677405" y="364236"/>
                  </a:lnTo>
                  <a:lnTo>
                    <a:pt x="677405" y="367944"/>
                  </a:lnTo>
                  <a:lnTo>
                    <a:pt x="676160" y="369176"/>
                  </a:lnTo>
                  <a:lnTo>
                    <a:pt x="448805" y="509930"/>
                  </a:lnTo>
                  <a:lnTo>
                    <a:pt x="446303" y="511162"/>
                  </a:lnTo>
                  <a:lnTo>
                    <a:pt x="445058" y="512394"/>
                  </a:lnTo>
                  <a:lnTo>
                    <a:pt x="441312" y="512394"/>
                  </a:lnTo>
                  <a:lnTo>
                    <a:pt x="440055" y="511162"/>
                  </a:lnTo>
                  <a:lnTo>
                    <a:pt x="440055" y="222250"/>
                  </a:lnTo>
                  <a:lnTo>
                    <a:pt x="441312" y="221005"/>
                  </a:lnTo>
                  <a:lnTo>
                    <a:pt x="445058" y="221005"/>
                  </a:lnTo>
                  <a:lnTo>
                    <a:pt x="446303" y="222250"/>
                  </a:lnTo>
                  <a:lnTo>
                    <a:pt x="669912" y="360527"/>
                  </a:lnTo>
                  <a:lnTo>
                    <a:pt x="677405" y="364236"/>
                  </a:lnTo>
                  <a:lnTo>
                    <a:pt x="677405" y="307721"/>
                  </a:lnTo>
                  <a:lnTo>
                    <a:pt x="537527" y="221005"/>
                  </a:lnTo>
                  <a:lnTo>
                    <a:pt x="473786" y="181495"/>
                  </a:lnTo>
                  <a:lnTo>
                    <a:pt x="443801" y="171627"/>
                  </a:lnTo>
                  <a:lnTo>
                    <a:pt x="422770" y="175755"/>
                  </a:lnTo>
                  <a:lnTo>
                    <a:pt x="405701" y="187058"/>
                  </a:lnTo>
                  <a:lnTo>
                    <a:pt x="394271" y="203923"/>
                  </a:lnTo>
                  <a:lnTo>
                    <a:pt x="390093" y="224713"/>
                  </a:lnTo>
                  <a:lnTo>
                    <a:pt x="390093" y="508698"/>
                  </a:lnTo>
                  <a:lnTo>
                    <a:pt x="394271" y="529488"/>
                  </a:lnTo>
                  <a:lnTo>
                    <a:pt x="405701" y="546354"/>
                  </a:lnTo>
                  <a:lnTo>
                    <a:pt x="422770" y="557657"/>
                  </a:lnTo>
                  <a:lnTo>
                    <a:pt x="443801" y="561784"/>
                  </a:lnTo>
                  <a:lnTo>
                    <a:pt x="452221" y="561086"/>
                  </a:lnTo>
                  <a:lnTo>
                    <a:pt x="460514" y="559003"/>
                  </a:lnTo>
                  <a:lnTo>
                    <a:pt x="468579" y="555536"/>
                  </a:lnTo>
                  <a:lnTo>
                    <a:pt x="476288" y="550672"/>
                  </a:lnTo>
                  <a:lnTo>
                    <a:pt x="538111" y="512394"/>
                  </a:lnTo>
                  <a:lnTo>
                    <a:pt x="703643" y="409917"/>
                  </a:lnTo>
                  <a:lnTo>
                    <a:pt x="704888" y="408686"/>
                  </a:lnTo>
                  <a:lnTo>
                    <a:pt x="714006" y="400215"/>
                  </a:lnTo>
                  <a:lnTo>
                    <a:pt x="720661" y="390004"/>
                  </a:lnTo>
                  <a:lnTo>
                    <a:pt x="724738" y="378650"/>
                  </a:lnTo>
                  <a:lnTo>
                    <a:pt x="726122" y="366699"/>
                  </a:lnTo>
                  <a:close/>
                </a:path>
                <a:path w="1066800" h="734695">
                  <a:moveTo>
                    <a:pt x="1066800" y="114554"/>
                  </a:moveTo>
                  <a:lnTo>
                    <a:pt x="1065301" y="105575"/>
                  </a:lnTo>
                  <a:lnTo>
                    <a:pt x="1042822" y="63207"/>
                  </a:lnTo>
                  <a:lnTo>
                    <a:pt x="1028687" y="49390"/>
                  </a:lnTo>
                  <a:lnTo>
                    <a:pt x="1023429" y="44259"/>
                  </a:lnTo>
                  <a:lnTo>
                    <a:pt x="1023429" y="154343"/>
                  </a:lnTo>
                  <a:lnTo>
                    <a:pt x="1023429" y="171627"/>
                  </a:lnTo>
                  <a:lnTo>
                    <a:pt x="1022184" y="171627"/>
                  </a:lnTo>
                  <a:lnTo>
                    <a:pt x="1022184" y="221005"/>
                  </a:lnTo>
                  <a:lnTo>
                    <a:pt x="1022184" y="340779"/>
                  </a:lnTo>
                  <a:lnTo>
                    <a:pt x="1022184" y="390169"/>
                  </a:lnTo>
                  <a:lnTo>
                    <a:pt x="1022184" y="509930"/>
                  </a:lnTo>
                  <a:lnTo>
                    <a:pt x="1022184" y="560552"/>
                  </a:lnTo>
                  <a:lnTo>
                    <a:pt x="1022184" y="579069"/>
                  </a:lnTo>
                  <a:lnTo>
                    <a:pt x="1014374" y="620141"/>
                  </a:lnTo>
                  <a:lnTo>
                    <a:pt x="991577" y="653923"/>
                  </a:lnTo>
                  <a:lnTo>
                    <a:pt x="957541" y="676821"/>
                  </a:lnTo>
                  <a:lnTo>
                    <a:pt x="916000" y="685253"/>
                  </a:lnTo>
                  <a:lnTo>
                    <a:pt x="861034" y="685253"/>
                  </a:lnTo>
                  <a:lnTo>
                    <a:pt x="861034" y="560552"/>
                  </a:lnTo>
                  <a:lnTo>
                    <a:pt x="1022184" y="560552"/>
                  </a:lnTo>
                  <a:lnTo>
                    <a:pt x="1022184" y="509930"/>
                  </a:lnTo>
                  <a:lnTo>
                    <a:pt x="861034" y="509930"/>
                  </a:lnTo>
                  <a:lnTo>
                    <a:pt x="861034" y="390169"/>
                  </a:lnTo>
                  <a:lnTo>
                    <a:pt x="1022184" y="390169"/>
                  </a:lnTo>
                  <a:lnTo>
                    <a:pt x="1022184" y="340779"/>
                  </a:lnTo>
                  <a:lnTo>
                    <a:pt x="861034" y="340779"/>
                  </a:lnTo>
                  <a:lnTo>
                    <a:pt x="861034" y="221005"/>
                  </a:lnTo>
                  <a:lnTo>
                    <a:pt x="1022184" y="221005"/>
                  </a:lnTo>
                  <a:lnTo>
                    <a:pt x="1022184" y="171627"/>
                  </a:lnTo>
                  <a:lnTo>
                    <a:pt x="861034" y="171627"/>
                  </a:lnTo>
                  <a:lnTo>
                    <a:pt x="861034" y="49390"/>
                  </a:lnTo>
                  <a:lnTo>
                    <a:pt x="916000" y="49390"/>
                  </a:lnTo>
                  <a:lnTo>
                    <a:pt x="957554" y="57632"/>
                  </a:lnTo>
                  <a:lnTo>
                    <a:pt x="991730" y="80098"/>
                  </a:lnTo>
                  <a:lnTo>
                    <a:pt x="1014895" y="113461"/>
                  </a:lnTo>
                  <a:lnTo>
                    <a:pt x="1023429" y="154343"/>
                  </a:lnTo>
                  <a:lnTo>
                    <a:pt x="1023429" y="44259"/>
                  </a:lnTo>
                  <a:lnTo>
                    <a:pt x="1008646" y="29794"/>
                  </a:lnTo>
                  <a:lnTo>
                    <a:pt x="965466" y="7874"/>
                  </a:lnTo>
                  <a:lnTo>
                    <a:pt x="916000" y="0"/>
                  </a:lnTo>
                  <a:lnTo>
                    <a:pt x="812317" y="0"/>
                  </a:lnTo>
                  <a:lnTo>
                    <a:pt x="812317" y="49390"/>
                  </a:lnTo>
                  <a:lnTo>
                    <a:pt x="812317" y="685253"/>
                  </a:lnTo>
                  <a:lnTo>
                    <a:pt x="256425" y="685253"/>
                  </a:lnTo>
                  <a:lnTo>
                    <a:pt x="256425" y="560552"/>
                  </a:lnTo>
                  <a:lnTo>
                    <a:pt x="256425" y="509930"/>
                  </a:lnTo>
                  <a:lnTo>
                    <a:pt x="256425" y="49390"/>
                  </a:lnTo>
                  <a:lnTo>
                    <a:pt x="812317" y="49390"/>
                  </a:lnTo>
                  <a:lnTo>
                    <a:pt x="812317" y="0"/>
                  </a:lnTo>
                  <a:lnTo>
                    <a:pt x="206463" y="0"/>
                  </a:lnTo>
                  <a:lnTo>
                    <a:pt x="206463" y="49390"/>
                  </a:lnTo>
                  <a:lnTo>
                    <a:pt x="206463" y="171627"/>
                  </a:lnTo>
                  <a:lnTo>
                    <a:pt x="206463" y="390169"/>
                  </a:lnTo>
                  <a:lnTo>
                    <a:pt x="206463" y="509930"/>
                  </a:lnTo>
                  <a:lnTo>
                    <a:pt x="205206" y="509930"/>
                  </a:lnTo>
                  <a:lnTo>
                    <a:pt x="205206" y="560552"/>
                  </a:lnTo>
                  <a:lnTo>
                    <a:pt x="205206" y="685253"/>
                  </a:lnTo>
                  <a:lnTo>
                    <a:pt x="150241" y="685253"/>
                  </a:lnTo>
                  <a:lnTo>
                    <a:pt x="109410" y="676821"/>
                  </a:lnTo>
                  <a:lnTo>
                    <a:pt x="75603" y="653923"/>
                  </a:lnTo>
                  <a:lnTo>
                    <a:pt x="52578" y="620141"/>
                  </a:lnTo>
                  <a:lnTo>
                    <a:pt x="44069" y="579069"/>
                  </a:lnTo>
                  <a:lnTo>
                    <a:pt x="44069" y="560552"/>
                  </a:lnTo>
                  <a:lnTo>
                    <a:pt x="205206" y="560552"/>
                  </a:lnTo>
                  <a:lnTo>
                    <a:pt x="205206" y="509930"/>
                  </a:lnTo>
                  <a:lnTo>
                    <a:pt x="44069" y="509930"/>
                  </a:lnTo>
                  <a:lnTo>
                    <a:pt x="44069" y="390169"/>
                  </a:lnTo>
                  <a:lnTo>
                    <a:pt x="206463" y="390169"/>
                  </a:lnTo>
                  <a:lnTo>
                    <a:pt x="206463" y="171627"/>
                  </a:lnTo>
                  <a:lnTo>
                    <a:pt x="205206" y="171627"/>
                  </a:lnTo>
                  <a:lnTo>
                    <a:pt x="205206" y="221005"/>
                  </a:lnTo>
                  <a:lnTo>
                    <a:pt x="205206" y="340779"/>
                  </a:lnTo>
                  <a:lnTo>
                    <a:pt x="44069" y="340779"/>
                  </a:lnTo>
                  <a:lnTo>
                    <a:pt x="44069" y="221005"/>
                  </a:lnTo>
                  <a:lnTo>
                    <a:pt x="205206" y="221005"/>
                  </a:lnTo>
                  <a:lnTo>
                    <a:pt x="205206" y="171627"/>
                  </a:lnTo>
                  <a:lnTo>
                    <a:pt x="44069" y="171627"/>
                  </a:lnTo>
                  <a:lnTo>
                    <a:pt x="44069" y="154343"/>
                  </a:lnTo>
                  <a:lnTo>
                    <a:pt x="52590" y="113461"/>
                  </a:lnTo>
                  <a:lnTo>
                    <a:pt x="75755" y="80098"/>
                  </a:lnTo>
                  <a:lnTo>
                    <a:pt x="109943" y="57632"/>
                  </a:lnTo>
                  <a:lnTo>
                    <a:pt x="151498" y="49390"/>
                  </a:lnTo>
                  <a:lnTo>
                    <a:pt x="206463" y="49390"/>
                  </a:lnTo>
                  <a:lnTo>
                    <a:pt x="206463" y="0"/>
                  </a:lnTo>
                  <a:lnTo>
                    <a:pt x="151498" y="0"/>
                  </a:lnTo>
                  <a:lnTo>
                    <a:pt x="102019" y="7874"/>
                  </a:lnTo>
                  <a:lnTo>
                    <a:pt x="58851" y="29794"/>
                  </a:lnTo>
                  <a:lnTo>
                    <a:pt x="24676" y="63207"/>
                  </a:lnTo>
                  <a:lnTo>
                    <a:pt x="2184" y="105575"/>
                  </a:lnTo>
                  <a:lnTo>
                    <a:pt x="0" y="118808"/>
                  </a:lnTo>
                  <a:lnTo>
                    <a:pt x="0" y="615226"/>
                  </a:lnTo>
                  <a:lnTo>
                    <a:pt x="2070" y="627964"/>
                  </a:lnTo>
                  <a:lnTo>
                    <a:pt x="24320" y="670636"/>
                  </a:lnTo>
                  <a:lnTo>
                    <a:pt x="58318" y="704405"/>
                  </a:lnTo>
                  <a:lnTo>
                    <a:pt x="101777" y="726757"/>
                  </a:lnTo>
                  <a:lnTo>
                    <a:pt x="102285" y="726757"/>
                  </a:lnTo>
                  <a:lnTo>
                    <a:pt x="151498" y="734631"/>
                  </a:lnTo>
                  <a:lnTo>
                    <a:pt x="916000" y="734631"/>
                  </a:lnTo>
                  <a:lnTo>
                    <a:pt x="965466" y="726757"/>
                  </a:lnTo>
                  <a:lnTo>
                    <a:pt x="1008646" y="704761"/>
                  </a:lnTo>
                  <a:lnTo>
                    <a:pt x="1042822" y="671169"/>
                  </a:lnTo>
                  <a:lnTo>
                    <a:pt x="1065301" y="628434"/>
                  </a:lnTo>
                  <a:lnTo>
                    <a:pt x="1066800" y="619353"/>
                  </a:lnTo>
                  <a:lnTo>
                    <a:pt x="1066800" y="560552"/>
                  </a:lnTo>
                  <a:lnTo>
                    <a:pt x="1066800" y="509930"/>
                  </a:lnTo>
                  <a:lnTo>
                    <a:pt x="1066800" y="390169"/>
                  </a:lnTo>
                  <a:lnTo>
                    <a:pt x="1066800" y="340779"/>
                  </a:lnTo>
                  <a:lnTo>
                    <a:pt x="1066800" y="221005"/>
                  </a:lnTo>
                  <a:lnTo>
                    <a:pt x="1066800" y="171627"/>
                  </a:lnTo>
                  <a:lnTo>
                    <a:pt x="1066800" y="114554"/>
                  </a:lnTo>
                  <a:close/>
                </a:path>
              </a:pathLst>
            </a:custGeom>
            <a:solidFill>
              <a:srgbClr val="FF0000"/>
            </a:solidFill>
          </p:spPr>
          <p:txBody>
            <a:bodyPr wrap="square" lIns="0" tIns="0" rIns="0" bIns="0" rtlCol="0"/>
            <a:lstStyle/>
            <a:p>
              <a:endParaRPr/>
            </a:p>
          </p:txBody>
        </p:sp>
        <p:sp>
          <p:nvSpPr>
            <p:cNvPr id="12" name="object 12"/>
            <p:cNvSpPr/>
            <p:nvPr/>
          </p:nvSpPr>
          <p:spPr>
            <a:xfrm>
              <a:off x="9686925" y="5782922"/>
              <a:ext cx="1066800" cy="751205"/>
            </a:xfrm>
            <a:custGeom>
              <a:avLst/>
              <a:gdLst/>
              <a:ahLst/>
              <a:cxnLst/>
              <a:rect l="l" t="t" r="r" b="b"/>
              <a:pathLst>
                <a:path w="1066800" h="751204">
                  <a:moveTo>
                    <a:pt x="0" y="591778"/>
                  </a:moveTo>
                  <a:lnTo>
                    <a:pt x="29830" y="640642"/>
                  </a:lnTo>
                  <a:lnTo>
                    <a:pt x="65124" y="679306"/>
                  </a:lnTo>
                  <a:lnTo>
                    <a:pt x="103053" y="709191"/>
                  </a:lnTo>
                  <a:lnTo>
                    <a:pt x="142713" y="730775"/>
                  </a:lnTo>
                  <a:lnTo>
                    <a:pt x="183206" y="744539"/>
                  </a:lnTo>
                  <a:lnTo>
                    <a:pt x="223628" y="750964"/>
                  </a:lnTo>
                  <a:lnTo>
                    <a:pt x="263081" y="750530"/>
                  </a:lnTo>
                  <a:lnTo>
                    <a:pt x="322327" y="736948"/>
                  </a:lnTo>
                  <a:lnTo>
                    <a:pt x="374090" y="708550"/>
                  </a:lnTo>
                  <a:lnTo>
                    <a:pt x="379478" y="703611"/>
                  </a:lnTo>
                  <a:lnTo>
                    <a:pt x="232677" y="703611"/>
                  </a:lnTo>
                  <a:lnTo>
                    <a:pt x="189904" y="696889"/>
                  </a:lnTo>
                  <a:lnTo>
                    <a:pt x="147130" y="679878"/>
                  </a:lnTo>
                  <a:lnTo>
                    <a:pt x="105915" y="651754"/>
                  </a:lnTo>
                  <a:lnTo>
                    <a:pt x="146495" y="637209"/>
                  </a:lnTo>
                  <a:lnTo>
                    <a:pt x="177951" y="613174"/>
                  </a:lnTo>
                  <a:lnTo>
                    <a:pt x="186384" y="603124"/>
                  </a:lnTo>
                  <a:lnTo>
                    <a:pt x="99192" y="603124"/>
                  </a:lnTo>
                  <a:lnTo>
                    <a:pt x="53529" y="602375"/>
                  </a:lnTo>
                  <a:lnTo>
                    <a:pt x="0" y="591778"/>
                  </a:lnTo>
                  <a:close/>
                </a:path>
                <a:path w="1066800" h="751204">
                  <a:moveTo>
                    <a:pt x="401469" y="490442"/>
                  </a:moveTo>
                  <a:lnTo>
                    <a:pt x="304241" y="490442"/>
                  </a:lnTo>
                  <a:lnTo>
                    <a:pt x="319209" y="492487"/>
                  </a:lnTo>
                  <a:lnTo>
                    <a:pt x="333183" y="497793"/>
                  </a:lnTo>
                  <a:lnTo>
                    <a:pt x="371596" y="531997"/>
                  </a:lnTo>
                  <a:lnTo>
                    <a:pt x="390420" y="573263"/>
                  </a:lnTo>
                  <a:lnTo>
                    <a:pt x="390481" y="573397"/>
                  </a:lnTo>
                  <a:lnTo>
                    <a:pt x="388902" y="611322"/>
                  </a:lnTo>
                  <a:lnTo>
                    <a:pt x="345402" y="670275"/>
                  </a:lnTo>
                  <a:lnTo>
                    <a:pt x="311985" y="689481"/>
                  </a:lnTo>
                  <a:lnTo>
                    <a:pt x="273890" y="700868"/>
                  </a:lnTo>
                  <a:lnTo>
                    <a:pt x="232677" y="703611"/>
                  </a:lnTo>
                  <a:lnTo>
                    <a:pt x="379478" y="703611"/>
                  </a:lnTo>
                  <a:lnTo>
                    <a:pt x="426165" y="648206"/>
                  </a:lnTo>
                  <a:lnTo>
                    <a:pt x="438708" y="584046"/>
                  </a:lnTo>
                  <a:lnTo>
                    <a:pt x="438862" y="579996"/>
                  </a:lnTo>
                  <a:lnTo>
                    <a:pt x="438950" y="577681"/>
                  </a:lnTo>
                  <a:lnTo>
                    <a:pt x="504302" y="577681"/>
                  </a:lnTo>
                  <a:lnTo>
                    <a:pt x="525716" y="573263"/>
                  </a:lnTo>
                  <a:lnTo>
                    <a:pt x="569293" y="556228"/>
                  </a:lnTo>
                  <a:lnTo>
                    <a:pt x="614155" y="531997"/>
                  </a:lnTo>
                  <a:lnTo>
                    <a:pt x="496864" y="531997"/>
                  </a:lnTo>
                  <a:lnTo>
                    <a:pt x="448928" y="530917"/>
                  </a:lnTo>
                  <a:lnTo>
                    <a:pt x="421176" y="514422"/>
                  </a:lnTo>
                  <a:lnTo>
                    <a:pt x="402778" y="492487"/>
                  </a:lnTo>
                  <a:lnTo>
                    <a:pt x="401469" y="490442"/>
                  </a:lnTo>
                  <a:close/>
                </a:path>
                <a:path w="1066800" h="751204">
                  <a:moveTo>
                    <a:pt x="306268" y="442077"/>
                  </a:moveTo>
                  <a:lnTo>
                    <a:pt x="255908" y="452688"/>
                  </a:lnTo>
                  <a:lnTo>
                    <a:pt x="217242" y="479157"/>
                  </a:lnTo>
                  <a:lnTo>
                    <a:pt x="192608" y="510834"/>
                  </a:lnTo>
                  <a:lnTo>
                    <a:pt x="158246" y="561571"/>
                  </a:lnTo>
                  <a:lnTo>
                    <a:pt x="132577" y="588019"/>
                  </a:lnTo>
                  <a:lnTo>
                    <a:pt x="99192" y="603124"/>
                  </a:lnTo>
                  <a:lnTo>
                    <a:pt x="186384" y="603124"/>
                  </a:lnTo>
                  <a:lnTo>
                    <a:pt x="202391" y="584046"/>
                  </a:lnTo>
                  <a:lnTo>
                    <a:pt x="221919" y="554222"/>
                  </a:lnTo>
                  <a:lnTo>
                    <a:pt x="231274" y="539753"/>
                  </a:lnTo>
                  <a:lnTo>
                    <a:pt x="240629" y="526441"/>
                  </a:lnTo>
                  <a:lnTo>
                    <a:pt x="274306" y="497002"/>
                  </a:lnTo>
                  <a:lnTo>
                    <a:pt x="304241" y="490442"/>
                  </a:lnTo>
                  <a:lnTo>
                    <a:pt x="401469" y="490442"/>
                  </a:lnTo>
                  <a:lnTo>
                    <a:pt x="387382" y="468430"/>
                  </a:lnTo>
                  <a:lnTo>
                    <a:pt x="382730" y="446804"/>
                  </a:lnTo>
                  <a:lnTo>
                    <a:pt x="332929" y="446804"/>
                  </a:lnTo>
                  <a:lnTo>
                    <a:pt x="331682" y="445569"/>
                  </a:lnTo>
                  <a:lnTo>
                    <a:pt x="306268" y="442077"/>
                  </a:lnTo>
                  <a:close/>
                </a:path>
                <a:path w="1066800" h="751204">
                  <a:moveTo>
                    <a:pt x="504302" y="577681"/>
                  </a:moveTo>
                  <a:lnTo>
                    <a:pt x="438950" y="577681"/>
                  </a:lnTo>
                  <a:lnTo>
                    <a:pt x="450215" y="579996"/>
                  </a:lnTo>
                  <a:lnTo>
                    <a:pt x="461713" y="581385"/>
                  </a:lnTo>
                  <a:lnTo>
                    <a:pt x="473680" y="581848"/>
                  </a:lnTo>
                  <a:lnTo>
                    <a:pt x="486348" y="581385"/>
                  </a:lnTo>
                  <a:lnTo>
                    <a:pt x="504302" y="577681"/>
                  </a:lnTo>
                  <a:close/>
                </a:path>
                <a:path w="1066800" h="751204">
                  <a:moveTo>
                    <a:pt x="499533" y="341855"/>
                  </a:moveTo>
                  <a:lnTo>
                    <a:pt x="438950" y="341855"/>
                  </a:lnTo>
                  <a:lnTo>
                    <a:pt x="558691" y="507304"/>
                  </a:lnTo>
                  <a:lnTo>
                    <a:pt x="492325" y="531997"/>
                  </a:lnTo>
                  <a:lnTo>
                    <a:pt x="614155" y="531997"/>
                  </a:lnTo>
                  <a:lnTo>
                    <a:pt x="617548" y="530165"/>
                  </a:lnTo>
                  <a:lnTo>
                    <a:pt x="670948" y="494957"/>
                  </a:lnTo>
                  <a:lnTo>
                    <a:pt x="687388" y="482610"/>
                  </a:lnTo>
                  <a:lnTo>
                    <a:pt x="601099" y="482610"/>
                  </a:lnTo>
                  <a:lnTo>
                    <a:pt x="499533" y="341855"/>
                  </a:lnTo>
                  <a:close/>
                </a:path>
                <a:path w="1066800" h="751204">
                  <a:moveTo>
                    <a:pt x="553755" y="293702"/>
                  </a:moveTo>
                  <a:lnTo>
                    <a:pt x="496326" y="293702"/>
                  </a:lnTo>
                  <a:lnTo>
                    <a:pt x="622303" y="469028"/>
                  </a:lnTo>
                  <a:lnTo>
                    <a:pt x="607336" y="478906"/>
                  </a:lnTo>
                  <a:lnTo>
                    <a:pt x="601099" y="482610"/>
                  </a:lnTo>
                  <a:lnTo>
                    <a:pt x="687388" y="482610"/>
                  </a:lnTo>
                  <a:lnTo>
                    <a:pt x="707302" y="467653"/>
                  </a:lnTo>
                  <a:lnTo>
                    <a:pt x="739083" y="441865"/>
                  </a:lnTo>
                  <a:lnTo>
                    <a:pt x="660970" y="441865"/>
                  </a:lnTo>
                  <a:lnTo>
                    <a:pt x="553755" y="293702"/>
                  </a:lnTo>
                  <a:close/>
                </a:path>
                <a:path w="1066800" h="751204">
                  <a:moveTo>
                    <a:pt x="1026273" y="0"/>
                  </a:moveTo>
                  <a:lnTo>
                    <a:pt x="982173" y="7025"/>
                  </a:lnTo>
                  <a:lnTo>
                    <a:pt x="915344" y="26671"/>
                  </a:lnTo>
                  <a:lnTo>
                    <a:pt x="820624" y="62814"/>
                  </a:lnTo>
                  <a:lnTo>
                    <a:pt x="767092" y="86403"/>
                  </a:lnTo>
                  <a:lnTo>
                    <a:pt x="714018" y="111374"/>
                  </a:lnTo>
                  <a:lnTo>
                    <a:pt x="662319" y="137296"/>
                  </a:lnTo>
                  <a:lnTo>
                    <a:pt x="612910" y="163735"/>
                  </a:lnTo>
                  <a:lnTo>
                    <a:pt x="566709" y="190261"/>
                  </a:lnTo>
                  <a:lnTo>
                    <a:pt x="524632" y="216442"/>
                  </a:lnTo>
                  <a:lnTo>
                    <a:pt x="487595" y="241845"/>
                  </a:lnTo>
                  <a:lnTo>
                    <a:pt x="429490" y="286511"/>
                  </a:lnTo>
                  <a:lnTo>
                    <a:pt x="385276" y="328925"/>
                  </a:lnTo>
                  <a:lnTo>
                    <a:pt x="354772" y="369502"/>
                  </a:lnTo>
                  <a:lnTo>
                    <a:pt x="337799" y="408657"/>
                  </a:lnTo>
                  <a:lnTo>
                    <a:pt x="334294" y="445569"/>
                  </a:lnTo>
                  <a:lnTo>
                    <a:pt x="334177" y="446804"/>
                  </a:lnTo>
                  <a:lnTo>
                    <a:pt x="382730" y="446804"/>
                  </a:lnTo>
                  <a:lnTo>
                    <a:pt x="380639" y="437081"/>
                  </a:lnTo>
                  <a:lnTo>
                    <a:pt x="394008" y="395776"/>
                  </a:lnTo>
                  <a:lnTo>
                    <a:pt x="438950" y="341855"/>
                  </a:lnTo>
                  <a:lnTo>
                    <a:pt x="499533" y="341855"/>
                  </a:lnTo>
                  <a:lnTo>
                    <a:pt x="476369" y="309753"/>
                  </a:lnTo>
                  <a:lnTo>
                    <a:pt x="485880" y="302190"/>
                  </a:lnTo>
                  <a:lnTo>
                    <a:pt x="490927" y="298120"/>
                  </a:lnTo>
                  <a:lnTo>
                    <a:pt x="496326" y="293702"/>
                  </a:lnTo>
                  <a:lnTo>
                    <a:pt x="553755" y="293702"/>
                  </a:lnTo>
                  <a:lnTo>
                    <a:pt x="579863" y="238860"/>
                  </a:lnTo>
                  <a:lnTo>
                    <a:pt x="628563" y="210341"/>
                  </a:lnTo>
                  <a:lnTo>
                    <a:pt x="679788" y="182674"/>
                  </a:lnTo>
                  <a:lnTo>
                    <a:pt x="732233" y="156315"/>
                  </a:lnTo>
                  <a:lnTo>
                    <a:pt x="784593" y="131721"/>
                  </a:lnTo>
                  <a:lnTo>
                    <a:pt x="835565" y="109347"/>
                  </a:lnTo>
                  <a:lnTo>
                    <a:pt x="883843" y="89650"/>
                  </a:lnTo>
                  <a:lnTo>
                    <a:pt x="928124" y="73087"/>
                  </a:lnTo>
                  <a:lnTo>
                    <a:pt x="967102" y="60114"/>
                  </a:lnTo>
                  <a:lnTo>
                    <a:pt x="1023935" y="46763"/>
                  </a:lnTo>
                  <a:lnTo>
                    <a:pt x="1066799" y="46763"/>
                  </a:lnTo>
                  <a:lnTo>
                    <a:pt x="1066799" y="8246"/>
                  </a:lnTo>
                  <a:lnTo>
                    <a:pt x="1052807" y="1720"/>
                  </a:lnTo>
                  <a:lnTo>
                    <a:pt x="1026273" y="0"/>
                  </a:lnTo>
                  <a:close/>
                </a:path>
                <a:path w="1066800" h="751204">
                  <a:moveTo>
                    <a:pt x="1066799" y="46763"/>
                  </a:moveTo>
                  <a:lnTo>
                    <a:pt x="1032666" y="46763"/>
                  </a:lnTo>
                  <a:lnTo>
                    <a:pt x="1024711" y="65678"/>
                  </a:lnTo>
                  <a:lnTo>
                    <a:pt x="1008925" y="91366"/>
                  </a:lnTo>
                  <a:lnTo>
                    <a:pt x="986194" y="122704"/>
                  </a:lnTo>
                  <a:lnTo>
                    <a:pt x="957408" y="158567"/>
                  </a:lnTo>
                  <a:lnTo>
                    <a:pt x="923454" y="197830"/>
                  </a:lnTo>
                  <a:lnTo>
                    <a:pt x="885222" y="239370"/>
                  </a:lnTo>
                  <a:lnTo>
                    <a:pt x="843599" y="282062"/>
                  </a:lnTo>
                  <a:lnTo>
                    <a:pt x="799474" y="324782"/>
                  </a:lnTo>
                  <a:lnTo>
                    <a:pt x="753735" y="366405"/>
                  </a:lnTo>
                  <a:lnTo>
                    <a:pt x="707271" y="405807"/>
                  </a:lnTo>
                  <a:lnTo>
                    <a:pt x="660970" y="441865"/>
                  </a:lnTo>
                  <a:lnTo>
                    <a:pt x="739083" y="441865"/>
                  </a:lnTo>
                  <a:lnTo>
                    <a:pt x="786969" y="400908"/>
                  </a:lnTo>
                  <a:lnTo>
                    <a:pt x="828494" y="363107"/>
                  </a:lnTo>
                  <a:lnTo>
                    <a:pt x="869953" y="323450"/>
                  </a:lnTo>
                  <a:lnTo>
                    <a:pt x="910452" y="282755"/>
                  </a:lnTo>
                  <a:lnTo>
                    <a:pt x="949097" y="241845"/>
                  </a:lnTo>
                  <a:lnTo>
                    <a:pt x="1014984" y="164831"/>
                  </a:lnTo>
                  <a:lnTo>
                    <a:pt x="1055441" y="108087"/>
                  </a:lnTo>
                  <a:lnTo>
                    <a:pt x="1066799" y="86069"/>
                  </a:lnTo>
                  <a:lnTo>
                    <a:pt x="1066799" y="46763"/>
                  </a:lnTo>
                  <a:close/>
                </a:path>
              </a:pathLst>
            </a:custGeom>
            <a:solidFill>
              <a:srgbClr val="FFC000"/>
            </a:solidFill>
          </p:spPr>
          <p:txBody>
            <a:bodyPr wrap="square" lIns="0" tIns="0" rIns="0" bIns="0" rtlCol="0"/>
            <a:lstStyle/>
            <a:p>
              <a:endParaRPr/>
            </a:p>
          </p:txBody>
        </p:sp>
        <p:pic>
          <p:nvPicPr>
            <p:cNvPr id="13" name="object 13"/>
            <p:cNvPicPr/>
            <p:nvPr/>
          </p:nvPicPr>
          <p:blipFill>
            <a:blip r:embed="rId4" cstate="print"/>
            <a:stretch>
              <a:fillRect/>
            </a:stretch>
          </p:blipFill>
          <p:spPr>
            <a:xfrm>
              <a:off x="7839075" y="3086100"/>
              <a:ext cx="3609975" cy="2266950"/>
            </a:xfrm>
            <a:prstGeom prst="rect">
              <a:avLst/>
            </a:prstGeom>
          </p:spPr>
        </p:pic>
      </p:grpSp>
      <p:sp>
        <p:nvSpPr>
          <p:cNvPr id="14" name="object 14"/>
          <p:cNvSpPr txBox="1"/>
          <p:nvPr/>
        </p:nvSpPr>
        <p:spPr>
          <a:xfrm>
            <a:off x="430212" y="1298511"/>
            <a:ext cx="4768215" cy="1779270"/>
          </a:xfrm>
          <a:prstGeom prst="rect">
            <a:avLst/>
          </a:prstGeom>
        </p:spPr>
        <p:txBody>
          <a:bodyPr vert="horz" wrap="square" lIns="0" tIns="37465" rIns="0" bIns="0" rtlCol="0">
            <a:spAutoFit/>
          </a:bodyPr>
          <a:lstStyle/>
          <a:p>
            <a:pPr marL="12700" marR="5080">
              <a:lnSpc>
                <a:spcPct val="90000"/>
              </a:lnSpc>
              <a:spcBef>
                <a:spcPts val="295"/>
              </a:spcBef>
            </a:pPr>
            <a:r>
              <a:rPr sz="1400" dirty="0">
                <a:solidFill>
                  <a:srgbClr val="FFFFFF"/>
                </a:solidFill>
                <a:latin typeface="Arial MT"/>
                <a:cs typeface="Arial MT"/>
              </a:rPr>
              <a:t>to</a:t>
            </a:r>
            <a:r>
              <a:rPr sz="1400" spc="5" dirty="0">
                <a:solidFill>
                  <a:srgbClr val="FFFFFF"/>
                </a:solidFill>
                <a:latin typeface="Arial MT"/>
                <a:cs typeface="Arial MT"/>
              </a:rPr>
              <a:t> </a:t>
            </a:r>
            <a:r>
              <a:rPr sz="1400" dirty="0">
                <a:solidFill>
                  <a:srgbClr val="FFFFFF"/>
                </a:solidFill>
                <a:latin typeface="Arial MT"/>
                <a:cs typeface="Arial MT"/>
              </a:rPr>
              <a:t>become</a:t>
            </a:r>
            <a:r>
              <a:rPr sz="1400" spc="-65" dirty="0">
                <a:solidFill>
                  <a:srgbClr val="FFFFFF"/>
                </a:solidFill>
                <a:latin typeface="Arial MT"/>
                <a:cs typeface="Arial MT"/>
              </a:rPr>
              <a:t> </a:t>
            </a:r>
            <a:r>
              <a:rPr sz="1400" dirty="0">
                <a:solidFill>
                  <a:srgbClr val="FFFFFF"/>
                </a:solidFill>
                <a:latin typeface="Arial MT"/>
                <a:cs typeface="Arial MT"/>
              </a:rPr>
              <a:t>the</a:t>
            </a:r>
            <a:r>
              <a:rPr sz="1400" spc="-65" dirty="0">
                <a:solidFill>
                  <a:srgbClr val="FFFFFF"/>
                </a:solidFill>
                <a:latin typeface="Arial MT"/>
                <a:cs typeface="Arial MT"/>
              </a:rPr>
              <a:t> </a:t>
            </a:r>
            <a:r>
              <a:rPr sz="1400" dirty="0">
                <a:solidFill>
                  <a:srgbClr val="FFFFFF"/>
                </a:solidFill>
                <a:latin typeface="Arial MT"/>
                <a:cs typeface="Arial MT"/>
              </a:rPr>
              <a:t>largest</a:t>
            </a:r>
            <a:r>
              <a:rPr sz="1400" spc="-40" dirty="0">
                <a:solidFill>
                  <a:srgbClr val="FFFFFF"/>
                </a:solidFill>
                <a:latin typeface="Arial MT"/>
                <a:cs typeface="Arial MT"/>
              </a:rPr>
              <a:t> </a:t>
            </a:r>
            <a:r>
              <a:rPr sz="1400" dirty="0">
                <a:solidFill>
                  <a:srgbClr val="FFFFFF"/>
                </a:solidFill>
                <a:latin typeface="Arial MT"/>
                <a:cs typeface="Arial MT"/>
              </a:rPr>
              <a:t>technology</a:t>
            </a:r>
            <a:r>
              <a:rPr sz="1400" spc="-60" dirty="0">
                <a:solidFill>
                  <a:srgbClr val="FFFFFF"/>
                </a:solidFill>
                <a:latin typeface="Arial MT"/>
                <a:cs typeface="Arial MT"/>
              </a:rPr>
              <a:t> </a:t>
            </a:r>
            <a:r>
              <a:rPr sz="1400" dirty="0">
                <a:solidFill>
                  <a:srgbClr val="FFFFFF"/>
                </a:solidFill>
                <a:latin typeface="Arial MT"/>
                <a:cs typeface="Arial MT"/>
              </a:rPr>
              <a:t>manufacturer</a:t>
            </a:r>
            <a:r>
              <a:rPr sz="1400" spc="-50" dirty="0">
                <a:solidFill>
                  <a:srgbClr val="FFFFFF"/>
                </a:solidFill>
                <a:latin typeface="Arial MT"/>
                <a:cs typeface="Arial MT"/>
              </a:rPr>
              <a:t> </a:t>
            </a:r>
            <a:r>
              <a:rPr sz="1400" dirty="0">
                <a:solidFill>
                  <a:srgbClr val="FFFFFF"/>
                </a:solidFill>
                <a:latin typeface="Arial MT"/>
                <a:cs typeface="Arial MT"/>
              </a:rPr>
              <a:t>in</a:t>
            </a:r>
            <a:r>
              <a:rPr sz="1400" spc="5" dirty="0">
                <a:solidFill>
                  <a:srgbClr val="FFFFFF"/>
                </a:solidFill>
                <a:latin typeface="Arial MT"/>
                <a:cs typeface="Arial MT"/>
              </a:rPr>
              <a:t> </a:t>
            </a:r>
            <a:r>
              <a:rPr sz="1400" dirty="0">
                <a:solidFill>
                  <a:srgbClr val="FFFFFF"/>
                </a:solidFill>
                <a:latin typeface="Arial MT"/>
                <a:cs typeface="Arial MT"/>
              </a:rPr>
              <a:t>the</a:t>
            </a:r>
            <a:r>
              <a:rPr sz="1400" spc="5" dirty="0">
                <a:solidFill>
                  <a:srgbClr val="FFFFFF"/>
                </a:solidFill>
                <a:latin typeface="Arial MT"/>
                <a:cs typeface="Arial MT"/>
              </a:rPr>
              <a:t> </a:t>
            </a:r>
            <a:r>
              <a:rPr sz="1400" spc="-10" dirty="0">
                <a:solidFill>
                  <a:srgbClr val="FFFFFF"/>
                </a:solidFill>
                <a:latin typeface="Arial MT"/>
                <a:cs typeface="Arial MT"/>
              </a:rPr>
              <a:t>world </a:t>
            </a:r>
            <a:r>
              <a:rPr sz="1400" dirty="0">
                <a:solidFill>
                  <a:srgbClr val="FFFFFF"/>
                </a:solidFill>
                <a:latin typeface="Arial MT"/>
                <a:cs typeface="Arial MT"/>
              </a:rPr>
              <a:t>by</a:t>
            </a:r>
            <a:r>
              <a:rPr sz="1400" spc="5" dirty="0">
                <a:solidFill>
                  <a:srgbClr val="FFFFFF"/>
                </a:solidFill>
                <a:latin typeface="Arial MT"/>
                <a:cs typeface="Arial MT"/>
              </a:rPr>
              <a:t> </a:t>
            </a:r>
            <a:r>
              <a:rPr sz="1400" dirty="0">
                <a:solidFill>
                  <a:srgbClr val="FFFFFF"/>
                </a:solidFill>
                <a:latin typeface="Arial MT"/>
                <a:cs typeface="Arial MT"/>
              </a:rPr>
              <a:t>making</a:t>
            </a:r>
            <a:r>
              <a:rPr sz="1400" spc="-65" dirty="0">
                <a:solidFill>
                  <a:srgbClr val="FFFFFF"/>
                </a:solidFill>
                <a:latin typeface="Arial MT"/>
                <a:cs typeface="Arial MT"/>
              </a:rPr>
              <a:t> </a:t>
            </a:r>
            <a:r>
              <a:rPr sz="1400" dirty="0">
                <a:solidFill>
                  <a:srgbClr val="FFFFFF"/>
                </a:solidFill>
                <a:latin typeface="Arial MT"/>
                <a:cs typeface="Arial MT"/>
              </a:rPr>
              <a:t>strategic</a:t>
            </a:r>
            <a:r>
              <a:rPr sz="1400" spc="5" dirty="0">
                <a:solidFill>
                  <a:srgbClr val="FFFFFF"/>
                </a:solidFill>
                <a:latin typeface="Arial MT"/>
                <a:cs typeface="Arial MT"/>
              </a:rPr>
              <a:t> </a:t>
            </a:r>
            <a:r>
              <a:rPr sz="1400" dirty="0">
                <a:solidFill>
                  <a:srgbClr val="FFFFFF"/>
                </a:solidFill>
                <a:latin typeface="Arial MT"/>
                <a:cs typeface="Arial MT"/>
              </a:rPr>
              <a:t>product</a:t>
            </a:r>
            <a:r>
              <a:rPr sz="1400" spc="25" dirty="0">
                <a:solidFill>
                  <a:srgbClr val="FFFFFF"/>
                </a:solidFill>
                <a:latin typeface="Arial MT"/>
                <a:cs typeface="Arial MT"/>
              </a:rPr>
              <a:t> </a:t>
            </a:r>
            <a:r>
              <a:rPr sz="1400" spc="-10" dirty="0">
                <a:solidFill>
                  <a:srgbClr val="FFFFFF"/>
                </a:solidFill>
                <a:latin typeface="Arial MT"/>
                <a:cs typeface="Arial MT"/>
              </a:rPr>
              <a:t>investments</a:t>
            </a:r>
            <a:r>
              <a:rPr sz="1400" spc="-65" dirty="0">
                <a:solidFill>
                  <a:srgbClr val="FFFFFF"/>
                </a:solidFill>
                <a:latin typeface="Arial MT"/>
                <a:cs typeface="Arial MT"/>
              </a:rPr>
              <a:t> </a:t>
            </a:r>
            <a:r>
              <a:rPr sz="1400" dirty="0">
                <a:solidFill>
                  <a:srgbClr val="FFFFFF"/>
                </a:solidFill>
                <a:latin typeface="Arial MT"/>
                <a:cs typeface="Arial MT"/>
              </a:rPr>
              <a:t>and</a:t>
            </a:r>
            <a:r>
              <a:rPr sz="1400" spc="-70" dirty="0">
                <a:solidFill>
                  <a:srgbClr val="FFFFFF"/>
                </a:solidFill>
                <a:latin typeface="Arial MT"/>
                <a:cs typeface="Arial MT"/>
              </a:rPr>
              <a:t> </a:t>
            </a:r>
            <a:r>
              <a:rPr sz="1400" dirty="0">
                <a:solidFill>
                  <a:srgbClr val="FFFFFF"/>
                </a:solidFill>
                <a:latin typeface="Arial MT"/>
                <a:cs typeface="Arial MT"/>
              </a:rPr>
              <a:t>protecting</a:t>
            </a:r>
            <a:r>
              <a:rPr sz="1400" spc="-65" dirty="0">
                <a:solidFill>
                  <a:srgbClr val="FFFFFF"/>
                </a:solidFill>
                <a:latin typeface="Arial MT"/>
                <a:cs typeface="Arial MT"/>
              </a:rPr>
              <a:t> </a:t>
            </a:r>
            <a:r>
              <a:rPr sz="1400" spc="-10" dirty="0">
                <a:solidFill>
                  <a:srgbClr val="FFFFFF"/>
                </a:solidFill>
                <a:latin typeface="Arial MT"/>
                <a:cs typeface="Arial MT"/>
              </a:rPr>
              <a:t>itself </a:t>
            </a:r>
            <a:r>
              <a:rPr sz="1400" dirty="0">
                <a:solidFill>
                  <a:srgbClr val="FFFFFF"/>
                </a:solidFill>
                <a:latin typeface="Arial MT"/>
                <a:cs typeface="Arial MT"/>
              </a:rPr>
              <a:t>from</a:t>
            </a:r>
            <a:r>
              <a:rPr sz="1400" spc="-85" dirty="0">
                <a:solidFill>
                  <a:srgbClr val="FFFFFF"/>
                </a:solidFill>
                <a:latin typeface="Arial MT"/>
                <a:cs typeface="Arial MT"/>
              </a:rPr>
              <a:t> </a:t>
            </a:r>
            <a:r>
              <a:rPr sz="1400" dirty="0">
                <a:solidFill>
                  <a:srgbClr val="FFFFFF"/>
                </a:solidFill>
                <a:latin typeface="Arial MT"/>
                <a:cs typeface="Arial MT"/>
              </a:rPr>
              <a:t>market</a:t>
            </a:r>
            <a:r>
              <a:rPr sz="1400" spc="-40" dirty="0">
                <a:solidFill>
                  <a:srgbClr val="FFFFFF"/>
                </a:solidFill>
                <a:latin typeface="Arial MT"/>
                <a:cs typeface="Arial MT"/>
              </a:rPr>
              <a:t> </a:t>
            </a:r>
            <a:r>
              <a:rPr sz="1400" dirty="0">
                <a:solidFill>
                  <a:srgbClr val="FFFFFF"/>
                </a:solidFill>
                <a:latin typeface="Arial MT"/>
                <a:cs typeface="Arial MT"/>
              </a:rPr>
              <a:t>entrance</a:t>
            </a:r>
            <a:r>
              <a:rPr sz="1400" spc="15" dirty="0">
                <a:solidFill>
                  <a:srgbClr val="FFFFFF"/>
                </a:solidFill>
                <a:latin typeface="Arial MT"/>
                <a:cs typeface="Arial MT"/>
              </a:rPr>
              <a:t> </a:t>
            </a:r>
            <a:r>
              <a:rPr sz="1400" dirty="0">
                <a:solidFill>
                  <a:srgbClr val="FFFFFF"/>
                </a:solidFill>
                <a:latin typeface="Arial MT"/>
                <a:cs typeface="Arial MT"/>
              </a:rPr>
              <a:t>risk.</a:t>
            </a:r>
            <a:r>
              <a:rPr sz="1400" spc="330" dirty="0">
                <a:solidFill>
                  <a:srgbClr val="FFFFFF"/>
                </a:solidFill>
                <a:latin typeface="Arial MT"/>
                <a:cs typeface="Arial MT"/>
              </a:rPr>
              <a:t> </a:t>
            </a:r>
            <a:r>
              <a:rPr sz="1400" dirty="0">
                <a:solidFill>
                  <a:srgbClr val="FFFFFF"/>
                </a:solidFill>
                <a:latin typeface="Arial MT"/>
                <a:cs typeface="Arial MT"/>
              </a:rPr>
              <a:t>It</a:t>
            </a:r>
            <a:r>
              <a:rPr sz="1400" spc="-40" dirty="0">
                <a:solidFill>
                  <a:srgbClr val="FFFFFF"/>
                </a:solidFill>
                <a:latin typeface="Arial MT"/>
                <a:cs typeface="Arial MT"/>
              </a:rPr>
              <a:t> </a:t>
            </a:r>
            <a:r>
              <a:rPr sz="1400" dirty="0">
                <a:solidFill>
                  <a:srgbClr val="FFFFFF"/>
                </a:solidFill>
                <a:latin typeface="Arial MT"/>
                <a:cs typeface="Arial MT"/>
              </a:rPr>
              <a:t>dominates</a:t>
            </a:r>
            <a:r>
              <a:rPr sz="1400" spc="20" dirty="0">
                <a:solidFill>
                  <a:srgbClr val="FFFFFF"/>
                </a:solidFill>
                <a:latin typeface="Arial MT"/>
                <a:cs typeface="Arial MT"/>
              </a:rPr>
              <a:t> </a:t>
            </a:r>
            <a:r>
              <a:rPr sz="1400" dirty="0">
                <a:solidFill>
                  <a:srgbClr val="FFFFFF"/>
                </a:solidFill>
                <a:latin typeface="Arial MT"/>
                <a:cs typeface="Arial MT"/>
              </a:rPr>
              <a:t>several</a:t>
            </a:r>
            <a:r>
              <a:rPr sz="1400" spc="-35" dirty="0">
                <a:solidFill>
                  <a:srgbClr val="FFFFFF"/>
                </a:solidFill>
                <a:latin typeface="Arial MT"/>
                <a:cs typeface="Arial MT"/>
              </a:rPr>
              <a:t> </a:t>
            </a:r>
            <a:r>
              <a:rPr sz="1400" spc="-10" dirty="0">
                <a:solidFill>
                  <a:srgbClr val="FFFFFF"/>
                </a:solidFill>
                <a:latin typeface="Arial MT"/>
                <a:cs typeface="Arial MT"/>
              </a:rPr>
              <a:t>product </a:t>
            </a:r>
            <a:r>
              <a:rPr sz="1400" dirty="0">
                <a:solidFill>
                  <a:srgbClr val="FFFFFF"/>
                </a:solidFill>
                <a:latin typeface="Arial MT"/>
                <a:cs typeface="Arial MT"/>
              </a:rPr>
              <a:t>sectors,</a:t>
            </a:r>
            <a:r>
              <a:rPr sz="1400" spc="-65" dirty="0">
                <a:solidFill>
                  <a:srgbClr val="FFFFFF"/>
                </a:solidFill>
                <a:latin typeface="Arial MT"/>
                <a:cs typeface="Arial MT"/>
              </a:rPr>
              <a:t> </a:t>
            </a:r>
            <a:r>
              <a:rPr sz="1400" dirty="0">
                <a:solidFill>
                  <a:srgbClr val="FFFFFF"/>
                </a:solidFill>
                <a:latin typeface="Arial MT"/>
                <a:cs typeface="Arial MT"/>
              </a:rPr>
              <a:t>including</a:t>
            </a:r>
            <a:r>
              <a:rPr sz="1400" spc="-85" dirty="0">
                <a:solidFill>
                  <a:srgbClr val="FFFFFF"/>
                </a:solidFill>
                <a:latin typeface="Arial MT"/>
                <a:cs typeface="Arial MT"/>
              </a:rPr>
              <a:t> </a:t>
            </a:r>
            <a:r>
              <a:rPr sz="1400" dirty="0">
                <a:solidFill>
                  <a:srgbClr val="FFFFFF"/>
                </a:solidFill>
                <a:latin typeface="Arial MT"/>
                <a:cs typeface="Arial MT"/>
              </a:rPr>
              <a:t>home</a:t>
            </a:r>
            <a:r>
              <a:rPr sz="1400" spc="-15" dirty="0">
                <a:solidFill>
                  <a:srgbClr val="FFFFFF"/>
                </a:solidFill>
                <a:latin typeface="Arial MT"/>
                <a:cs typeface="Arial MT"/>
              </a:rPr>
              <a:t> </a:t>
            </a:r>
            <a:r>
              <a:rPr sz="1400" dirty="0">
                <a:solidFill>
                  <a:srgbClr val="FFFFFF"/>
                </a:solidFill>
                <a:latin typeface="Arial MT"/>
                <a:cs typeface="Arial MT"/>
              </a:rPr>
              <a:t>entertainment,</a:t>
            </a:r>
            <a:r>
              <a:rPr sz="1400" spc="5" dirty="0">
                <a:solidFill>
                  <a:srgbClr val="FFFFFF"/>
                </a:solidFill>
                <a:latin typeface="Arial MT"/>
                <a:cs typeface="Arial MT"/>
              </a:rPr>
              <a:t> </a:t>
            </a:r>
            <a:r>
              <a:rPr sz="1400" dirty="0">
                <a:solidFill>
                  <a:srgbClr val="FFFFFF"/>
                </a:solidFill>
                <a:latin typeface="Arial MT"/>
                <a:cs typeface="Arial MT"/>
              </a:rPr>
              <a:t>smart</a:t>
            </a:r>
            <a:r>
              <a:rPr sz="1400" spc="-65" dirty="0">
                <a:solidFill>
                  <a:srgbClr val="FFFFFF"/>
                </a:solidFill>
                <a:latin typeface="Arial MT"/>
                <a:cs typeface="Arial MT"/>
              </a:rPr>
              <a:t> </a:t>
            </a:r>
            <a:r>
              <a:rPr sz="1400" dirty="0">
                <a:solidFill>
                  <a:srgbClr val="FFFFFF"/>
                </a:solidFill>
                <a:latin typeface="Arial MT"/>
                <a:cs typeface="Arial MT"/>
              </a:rPr>
              <a:t>devices,</a:t>
            </a:r>
            <a:r>
              <a:rPr sz="1400" spc="-60" dirty="0">
                <a:solidFill>
                  <a:srgbClr val="FFFFFF"/>
                </a:solidFill>
                <a:latin typeface="Arial MT"/>
                <a:cs typeface="Arial MT"/>
              </a:rPr>
              <a:t> </a:t>
            </a:r>
            <a:r>
              <a:rPr sz="1400" spc="-25" dirty="0">
                <a:solidFill>
                  <a:srgbClr val="FFFFFF"/>
                </a:solidFill>
                <a:latin typeface="Arial MT"/>
                <a:cs typeface="Arial MT"/>
              </a:rPr>
              <a:t>and </a:t>
            </a:r>
            <a:r>
              <a:rPr sz="1400" dirty="0">
                <a:solidFill>
                  <a:srgbClr val="FFFFFF"/>
                </a:solidFill>
                <a:latin typeface="Arial MT"/>
                <a:cs typeface="Arial MT"/>
              </a:rPr>
              <a:t>semiconductors.</a:t>
            </a:r>
            <a:r>
              <a:rPr sz="1400" spc="340" dirty="0">
                <a:solidFill>
                  <a:srgbClr val="FFFFFF"/>
                </a:solidFill>
                <a:latin typeface="Arial MT"/>
                <a:cs typeface="Arial MT"/>
              </a:rPr>
              <a:t> </a:t>
            </a:r>
            <a:r>
              <a:rPr sz="1400" spc="-10" dirty="0">
                <a:solidFill>
                  <a:srgbClr val="FFFFFF"/>
                </a:solidFill>
                <a:latin typeface="Arial MT"/>
                <a:cs typeface="Arial MT"/>
              </a:rPr>
              <a:t>However,</a:t>
            </a:r>
            <a:r>
              <a:rPr sz="1400" dirty="0">
                <a:solidFill>
                  <a:srgbClr val="FFFFFF"/>
                </a:solidFill>
                <a:latin typeface="Arial MT"/>
                <a:cs typeface="Arial MT"/>
              </a:rPr>
              <a:t> with</a:t>
            </a:r>
            <a:r>
              <a:rPr sz="1400" spc="-15" dirty="0">
                <a:solidFill>
                  <a:srgbClr val="FFFFFF"/>
                </a:solidFill>
                <a:latin typeface="Arial MT"/>
                <a:cs typeface="Arial MT"/>
              </a:rPr>
              <a:t> </a:t>
            </a:r>
            <a:r>
              <a:rPr sz="1400" dirty="0">
                <a:solidFill>
                  <a:srgbClr val="FFFFFF"/>
                </a:solidFill>
                <a:latin typeface="Arial MT"/>
                <a:cs typeface="Arial MT"/>
              </a:rPr>
              <a:t>a</a:t>
            </a:r>
            <a:r>
              <a:rPr sz="1400" spc="-85" dirty="0">
                <a:solidFill>
                  <a:srgbClr val="FFFFFF"/>
                </a:solidFill>
                <a:latin typeface="Arial MT"/>
                <a:cs typeface="Arial MT"/>
              </a:rPr>
              <a:t> </a:t>
            </a:r>
            <a:r>
              <a:rPr sz="1400" dirty="0">
                <a:solidFill>
                  <a:srgbClr val="FFFFFF"/>
                </a:solidFill>
                <a:latin typeface="Arial MT"/>
                <a:cs typeface="Arial MT"/>
              </a:rPr>
              <a:t>focus</a:t>
            </a:r>
            <a:r>
              <a:rPr sz="1400" spc="-85" dirty="0">
                <a:solidFill>
                  <a:srgbClr val="FFFFFF"/>
                </a:solidFill>
                <a:latin typeface="Arial MT"/>
                <a:cs typeface="Arial MT"/>
              </a:rPr>
              <a:t> </a:t>
            </a:r>
            <a:r>
              <a:rPr sz="1400" dirty="0">
                <a:solidFill>
                  <a:srgbClr val="FFFFFF"/>
                </a:solidFill>
                <a:latin typeface="Arial MT"/>
                <a:cs typeface="Arial MT"/>
              </a:rPr>
              <a:t>on</a:t>
            </a:r>
            <a:r>
              <a:rPr sz="1400" spc="-15" dirty="0">
                <a:solidFill>
                  <a:srgbClr val="FFFFFF"/>
                </a:solidFill>
                <a:latin typeface="Arial MT"/>
                <a:cs typeface="Arial MT"/>
              </a:rPr>
              <a:t> </a:t>
            </a:r>
            <a:r>
              <a:rPr sz="1400" dirty="0">
                <a:solidFill>
                  <a:srgbClr val="FFFFFF"/>
                </a:solidFill>
                <a:latin typeface="Arial MT"/>
                <a:cs typeface="Arial MT"/>
              </a:rPr>
              <a:t>future</a:t>
            </a:r>
            <a:r>
              <a:rPr sz="1400" spc="-25" dirty="0">
                <a:solidFill>
                  <a:srgbClr val="FFFFFF"/>
                </a:solidFill>
                <a:latin typeface="Arial MT"/>
                <a:cs typeface="Arial MT"/>
              </a:rPr>
              <a:t> </a:t>
            </a:r>
            <a:r>
              <a:rPr sz="1400" spc="-10" dirty="0">
                <a:solidFill>
                  <a:srgbClr val="FFFFFF"/>
                </a:solidFill>
                <a:latin typeface="Arial MT"/>
                <a:cs typeface="Arial MT"/>
              </a:rPr>
              <a:t>growth, </a:t>
            </a:r>
            <a:r>
              <a:rPr sz="1400" dirty="0">
                <a:solidFill>
                  <a:srgbClr val="FFFFFF"/>
                </a:solidFill>
                <a:latin typeface="Arial MT"/>
                <a:cs typeface="Arial MT"/>
              </a:rPr>
              <a:t>Samsung</a:t>
            </a:r>
            <a:r>
              <a:rPr sz="1400" spc="-30" dirty="0">
                <a:solidFill>
                  <a:srgbClr val="FFFFFF"/>
                </a:solidFill>
                <a:latin typeface="Arial MT"/>
                <a:cs typeface="Arial MT"/>
              </a:rPr>
              <a:t> </a:t>
            </a:r>
            <a:r>
              <a:rPr sz="1400" dirty="0">
                <a:solidFill>
                  <a:srgbClr val="FFFFFF"/>
                </a:solidFill>
                <a:latin typeface="Arial MT"/>
                <a:cs typeface="Arial MT"/>
              </a:rPr>
              <a:t>executives</a:t>
            </a:r>
            <a:r>
              <a:rPr sz="1400" spc="-95" dirty="0">
                <a:solidFill>
                  <a:srgbClr val="FFFFFF"/>
                </a:solidFill>
                <a:latin typeface="Arial MT"/>
                <a:cs typeface="Arial MT"/>
              </a:rPr>
              <a:t> </a:t>
            </a:r>
            <a:r>
              <a:rPr sz="1400" dirty="0">
                <a:solidFill>
                  <a:srgbClr val="FFFFFF"/>
                </a:solidFill>
                <a:latin typeface="Arial MT"/>
                <a:cs typeface="Arial MT"/>
              </a:rPr>
              <a:t>aggressively</a:t>
            </a:r>
            <a:r>
              <a:rPr sz="1400" spc="-20" dirty="0">
                <a:solidFill>
                  <a:srgbClr val="FFFFFF"/>
                </a:solidFill>
                <a:latin typeface="Arial MT"/>
                <a:cs typeface="Arial MT"/>
              </a:rPr>
              <a:t> </a:t>
            </a:r>
            <a:r>
              <a:rPr sz="1400" dirty="0">
                <a:solidFill>
                  <a:srgbClr val="FFFFFF"/>
                </a:solidFill>
                <a:latin typeface="Arial MT"/>
                <a:cs typeface="Arial MT"/>
              </a:rPr>
              <a:t>looked</a:t>
            </a:r>
            <a:r>
              <a:rPr sz="1400" spc="-30" dirty="0">
                <a:solidFill>
                  <a:srgbClr val="FFFFFF"/>
                </a:solidFill>
                <a:latin typeface="Arial MT"/>
                <a:cs typeface="Arial MT"/>
              </a:rPr>
              <a:t> </a:t>
            </a:r>
            <a:r>
              <a:rPr sz="1400" dirty="0">
                <a:solidFill>
                  <a:srgbClr val="FFFFFF"/>
                </a:solidFill>
                <a:latin typeface="Arial MT"/>
                <a:cs typeface="Arial MT"/>
              </a:rPr>
              <a:t>for</a:t>
            </a:r>
            <a:r>
              <a:rPr sz="1400" spc="-15" dirty="0">
                <a:solidFill>
                  <a:srgbClr val="FFFFFF"/>
                </a:solidFill>
                <a:latin typeface="Arial MT"/>
                <a:cs typeface="Arial MT"/>
              </a:rPr>
              <a:t> </a:t>
            </a:r>
            <a:r>
              <a:rPr sz="1400" dirty="0">
                <a:solidFill>
                  <a:srgbClr val="FFFFFF"/>
                </a:solidFill>
                <a:latin typeface="Arial MT"/>
                <a:cs typeface="Arial MT"/>
              </a:rPr>
              <a:t>ways</a:t>
            </a:r>
            <a:r>
              <a:rPr sz="1400" spc="-95" dirty="0">
                <a:solidFill>
                  <a:srgbClr val="FFFFFF"/>
                </a:solidFill>
                <a:latin typeface="Arial MT"/>
                <a:cs typeface="Arial MT"/>
              </a:rPr>
              <a:t> </a:t>
            </a:r>
            <a:r>
              <a:rPr sz="1400" dirty="0">
                <a:solidFill>
                  <a:srgbClr val="FFFFFF"/>
                </a:solidFill>
                <a:latin typeface="Arial MT"/>
                <a:cs typeface="Arial MT"/>
              </a:rPr>
              <a:t>to</a:t>
            </a:r>
            <a:r>
              <a:rPr sz="1400" spc="-25" dirty="0">
                <a:solidFill>
                  <a:srgbClr val="FFFFFF"/>
                </a:solidFill>
                <a:latin typeface="Arial MT"/>
                <a:cs typeface="Arial MT"/>
              </a:rPr>
              <a:t> </a:t>
            </a:r>
            <a:r>
              <a:rPr sz="1400" spc="-10" dirty="0">
                <a:solidFill>
                  <a:srgbClr val="FFFFFF"/>
                </a:solidFill>
                <a:latin typeface="Arial MT"/>
                <a:cs typeface="Arial MT"/>
              </a:rPr>
              <a:t>foster </a:t>
            </a:r>
            <a:r>
              <a:rPr sz="1400" dirty="0">
                <a:solidFill>
                  <a:srgbClr val="FFFFFF"/>
                </a:solidFill>
                <a:latin typeface="Arial MT"/>
                <a:cs typeface="Arial MT"/>
              </a:rPr>
              <a:t>breakthroughs</a:t>
            </a:r>
            <a:r>
              <a:rPr sz="1400" spc="-50" dirty="0">
                <a:solidFill>
                  <a:srgbClr val="FFFFFF"/>
                </a:solidFill>
                <a:latin typeface="Arial MT"/>
                <a:cs typeface="Arial MT"/>
              </a:rPr>
              <a:t> </a:t>
            </a:r>
            <a:r>
              <a:rPr sz="1400" dirty="0">
                <a:solidFill>
                  <a:srgbClr val="FFFFFF"/>
                </a:solidFill>
                <a:latin typeface="Arial MT"/>
                <a:cs typeface="Arial MT"/>
              </a:rPr>
              <a:t>like</a:t>
            </a:r>
            <a:r>
              <a:rPr sz="1400" spc="-55" dirty="0">
                <a:solidFill>
                  <a:srgbClr val="FFFFFF"/>
                </a:solidFill>
                <a:latin typeface="Arial MT"/>
                <a:cs typeface="Arial MT"/>
              </a:rPr>
              <a:t> </a:t>
            </a:r>
            <a:r>
              <a:rPr sz="1400" dirty="0">
                <a:solidFill>
                  <a:srgbClr val="FFFFFF"/>
                </a:solidFill>
                <a:latin typeface="Arial MT"/>
                <a:cs typeface="Arial MT"/>
              </a:rPr>
              <a:t>the</a:t>
            </a:r>
            <a:r>
              <a:rPr sz="1400" spc="-55" dirty="0">
                <a:solidFill>
                  <a:srgbClr val="FFFFFF"/>
                </a:solidFill>
                <a:latin typeface="Arial MT"/>
                <a:cs typeface="Arial MT"/>
              </a:rPr>
              <a:t> </a:t>
            </a:r>
            <a:r>
              <a:rPr sz="1400" dirty="0">
                <a:solidFill>
                  <a:srgbClr val="FFFFFF"/>
                </a:solidFill>
                <a:latin typeface="Arial MT"/>
                <a:cs typeface="Arial MT"/>
              </a:rPr>
              <a:t>data</a:t>
            </a:r>
            <a:r>
              <a:rPr sz="1400" spc="15" dirty="0">
                <a:solidFill>
                  <a:srgbClr val="FFFFFF"/>
                </a:solidFill>
                <a:latin typeface="Arial MT"/>
                <a:cs typeface="Arial MT"/>
              </a:rPr>
              <a:t> </a:t>
            </a:r>
            <a:r>
              <a:rPr sz="1400" spc="-20" dirty="0">
                <a:solidFill>
                  <a:srgbClr val="FFFFFF"/>
                </a:solidFill>
                <a:latin typeface="Arial MT"/>
                <a:cs typeface="Arial MT"/>
              </a:rPr>
              <a:t>economy,</a:t>
            </a:r>
            <a:r>
              <a:rPr sz="1400" spc="-30" dirty="0">
                <a:solidFill>
                  <a:srgbClr val="FFFFFF"/>
                </a:solidFill>
                <a:latin typeface="Arial MT"/>
                <a:cs typeface="Arial MT"/>
              </a:rPr>
              <a:t> IoT, </a:t>
            </a:r>
            <a:r>
              <a:rPr sz="1400" dirty="0">
                <a:solidFill>
                  <a:srgbClr val="FFFFFF"/>
                </a:solidFill>
                <a:latin typeface="Arial MT"/>
                <a:cs typeface="Arial MT"/>
              </a:rPr>
              <a:t>and</a:t>
            </a:r>
            <a:r>
              <a:rPr sz="1400" spc="-130" dirty="0">
                <a:solidFill>
                  <a:srgbClr val="FFFFFF"/>
                </a:solidFill>
                <a:latin typeface="Arial MT"/>
                <a:cs typeface="Arial MT"/>
              </a:rPr>
              <a:t> </a:t>
            </a:r>
            <a:r>
              <a:rPr sz="1400" dirty="0">
                <a:solidFill>
                  <a:srgbClr val="FFFFFF"/>
                </a:solidFill>
                <a:latin typeface="Arial MT"/>
                <a:cs typeface="Arial MT"/>
              </a:rPr>
              <a:t>AI</a:t>
            </a:r>
            <a:r>
              <a:rPr sz="1400" spc="-30" dirty="0">
                <a:solidFill>
                  <a:srgbClr val="FFFFFF"/>
                </a:solidFill>
                <a:latin typeface="Arial MT"/>
                <a:cs typeface="Arial MT"/>
              </a:rPr>
              <a:t> </a:t>
            </a:r>
            <a:r>
              <a:rPr sz="1400" dirty="0">
                <a:solidFill>
                  <a:srgbClr val="FFFFFF"/>
                </a:solidFill>
                <a:latin typeface="Arial MT"/>
                <a:cs typeface="Arial MT"/>
              </a:rPr>
              <a:t>because</a:t>
            </a:r>
            <a:r>
              <a:rPr sz="1400" spc="20" dirty="0">
                <a:solidFill>
                  <a:srgbClr val="FFFFFF"/>
                </a:solidFill>
                <a:latin typeface="Arial MT"/>
                <a:cs typeface="Arial MT"/>
              </a:rPr>
              <a:t> </a:t>
            </a:r>
            <a:r>
              <a:rPr sz="1400" spc="-25" dirty="0">
                <a:solidFill>
                  <a:srgbClr val="FFFFFF"/>
                </a:solidFill>
                <a:latin typeface="Arial MT"/>
                <a:cs typeface="Arial MT"/>
              </a:rPr>
              <a:t>of </a:t>
            </a:r>
            <a:r>
              <a:rPr sz="1400" dirty="0">
                <a:solidFill>
                  <a:srgbClr val="FFFFFF"/>
                </a:solidFill>
                <a:latin typeface="Arial MT"/>
                <a:cs typeface="Arial MT"/>
              </a:rPr>
              <a:t>their</a:t>
            </a:r>
            <a:r>
              <a:rPr sz="1400" spc="-60" dirty="0">
                <a:solidFill>
                  <a:srgbClr val="FFFFFF"/>
                </a:solidFill>
                <a:latin typeface="Arial MT"/>
                <a:cs typeface="Arial MT"/>
              </a:rPr>
              <a:t> </a:t>
            </a:r>
            <a:r>
              <a:rPr sz="1400" dirty="0">
                <a:solidFill>
                  <a:srgbClr val="FFFFFF"/>
                </a:solidFill>
                <a:latin typeface="Arial MT"/>
                <a:cs typeface="Arial MT"/>
              </a:rPr>
              <a:t>immense</a:t>
            </a:r>
            <a:r>
              <a:rPr sz="1400" spc="-75" dirty="0">
                <a:solidFill>
                  <a:srgbClr val="FFFFFF"/>
                </a:solidFill>
                <a:latin typeface="Arial MT"/>
                <a:cs typeface="Arial MT"/>
              </a:rPr>
              <a:t> </a:t>
            </a:r>
            <a:r>
              <a:rPr sz="1400" dirty="0">
                <a:solidFill>
                  <a:srgbClr val="FFFFFF"/>
                </a:solidFill>
                <a:latin typeface="Arial MT"/>
                <a:cs typeface="Arial MT"/>
              </a:rPr>
              <a:t>potential</a:t>
            </a:r>
            <a:r>
              <a:rPr sz="1400" spc="20" dirty="0">
                <a:solidFill>
                  <a:srgbClr val="FFFFFF"/>
                </a:solidFill>
                <a:latin typeface="Arial MT"/>
                <a:cs typeface="Arial MT"/>
              </a:rPr>
              <a:t> </a:t>
            </a:r>
            <a:r>
              <a:rPr sz="1400" dirty="0">
                <a:solidFill>
                  <a:srgbClr val="FFFFFF"/>
                </a:solidFill>
                <a:latin typeface="Arial MT"/>
                <a:cs typeface="Arial MT"/>
              </a:rPr>
              <a:t>and</a:t>
            </a:r>
            <a:r>
              <a:rPr sz="1400" spc="-5" dirty="0">
                <a:solidFill>
                  <a:srgbClr val="FFFFFF"/>
                </a:solidFill>
                <a:latin typeface="Arial MT"/>
                <a:cs typeface="Arial MT"/>
              </a:rPr>
              <a:t> </a:t>
            </a:r>
            <a:r>
              <a:rPr sz="1400" dirty="0">
                <a:solidFill>
                  <a:srgbClr val="FFFFFF"/>
                </a:solidFill>
                <a:latin typeface="Arial MT"/>
                <a:cs typeface="Arial MT"/>
              </a:rPr>
              <a:t>capacity</a:t>
            </a:r>
            <a:r>
              <a:rPr sz="1400" spc="-70" dirty="0">
                <a:solidFill>
                  <a:srgbClr val="FFFFFF"/>
                </a:solidFill>
                <a:latin typeface="Arial MT"/>
                <a:cs typeface="Arial MT"/>
              </a:rPr>
              <a:t> </a:t>
            </a:r>
            <a:r>
              <a:rPr sz="1400" dirty="0">
                <a:solidFill>
                  <a:srgbClr val="FFFFFF"/>
                </a:solidFill>
                <a:latin typeface="Arial MT"/>
                <a:cs typeface="Arial MT"/>
              </a:rPr>
              <a:t>to</a:t>
            </a:r>
            <a:r>
              <a:rPr sz="1400" spc="-5" dirty="0">
                <a:solidFill>
                  <a:srgbClr val="FFFFFF"/>
                </a:solidFill>
                <a:latin typeface="Arial MT"/>
                <a:cs typeface="Arial MT"/>
              </a:rPr>
              <a:t> </a:t>
            </a:r>
            <a:r>
              <a:rPr sz="1400" spc="-10" dirty="0">
                <a:solidFill>
                  <a:srgbClr val="FFFFFF"/>
                </a:solidFill>
                <a:latin typeface="Arial MT"/>
                <a:cs typeface="Arial MT"/>
              </a:rPr>
              <a:t>transcend </a:t>
            </a:r>
            <a:r>
              <a:rPr sz="1400" dirty="0">
                <a:solidFill>
                  <a:srgbClr val="FFFFFF"/>
                </a:solidFill>
                <a:latin typeface="Arial MT"/>
                <a:cs typeface="Arial MT"/>
              </a:rPr>
              <a:t>conventional</a:t>
            </a:r>
            <a:r>
              <a:rPr sz="1400" spc="-40" dirty="0">
                <a:solidFill>
                  <a:srgbClr val="FFFFFF"/>
                </a:solidFill>
                <a:latin typeface="Arial MT"/>
                <a:cs typeface="Arial MT"/>
              </a:rPr>
              <a:t> </a:t>
            </a:r>
            <a:r>
              <a:rPr sz="1400" spc="-10" dirty="0">
                <a:solidFill>
                  <a:srgbClr val="FFFFFF"/>
                </a:solidFill>
                <a:latin typeface="Arial MT"/>
                <a:cs typeface="Arial MT"/>
              </a:rPr>
              <a:t>silos.</a:t>
            </a:r>
            <a:endParaRPr sz="1400">
              <a:latin typeface="Arial MT"/>
              <a:cs typeface="Arial MT"/>
            </a:endParaRPr>
          </a:p>
        </p:txBody>
      </p:sp>
      <p:sp>
        <p:nvSpPr>
          <p:cNvPr id="18" name="object 18"/>
          <p:cNvSpPr txBox="1">
            <a:spLocks noGrp="1"/>
          </p:cNvSpPr>
          <p:nvPr>
            <p:ph type="sldNum" sz="quarter" idx="7"/>
          </p:nvPr>
        </p:nvSpPr>
        <p:spPr>
          <a:prstGeom prst="rect">
            <a:avLst/>
          </a:prstGeom>
        </p:spPr>
        <p:txBody>
          <a:bodyPr vert="horz" wrap="square" lIns="0" tIns="5080" rIns="0" bIns="0" rtlCol="0">
            <a:spAutoFit/>
          </a:bodyPr>
          <a:lstStyle/>
          <a:p>
            <a:pPr marL="38100">
              <a:lnSpc>
                <a:spcPct val="100000"/>
              </a:lnSpc>
              <a:spcBef>
                <a:spcPts val="40"/>
              </a:spcBef>
            </a:pPr>
            <a:fld id="{81D60167-4931-47E6-BA6A-407CBD079E47}" type="slidenum">
              <a:rPr spc="-50" dirty="0"/>
              <a:t>6</a:t>
            </a:fld>
            <a:endParaRPr spc="-50" dirty="0"/>
          </a:p>
        </p:txBody>
      </p:sp>
      <p:sp>
        <p:nvSpPr>
          <p:cNvPr id="15" name="object 15"/>
          <p:cNvSpPr txBox="1"/>
          <p:nvPr/>
        </p:nvSpPr>
        <p:spPr>
          <a:xfrm>
            <a:off x="430212" y="950340"/>
            <a:ext cx="11186795" cy="400685"/>
          </a:xfrm>
          <a:prstGeom prst="rect">
            <a:avLst/>
          </a:prstGeom>
        </p:spPr>
        <p:txBody>
          <a:bodyPr vert="horz" wrap="square" lIns="0" tIns="15875" rIns="0" bIns="0" rtlCol="0">
            <a:spAutoFit/>
          </a:bodyPr>
          <a:lstStyle/>
          <a:p>
            <a:pPr marL="5840095">
              <a:lnSpc>
                <a:spcPts val="1460"/>
              </a:lnSpc>
              <a:spcBef>
                <a:spcPts val="125"/>
              </a:spcBef>
            </a:pPr>
            <a:r>
              <a:rPr sz="1400" dirty="0">
                <a:solidFill>
                  <a:srgbClr val="F1F1F1"/>
                </a:solidFill>
                <a:latin typeface="Arial MT"/>
                <a:cs typeface="Arial MT"/>
              </a:rPr>
              <a:t>Since</a:t>
            </a:r>
            <a:r>
              <a:rPr sz="1400" spc="-10" dirty="0">
                <a:solidFill>
                  <a:srgbClr val="F1F1F1"/>
                </a:solidFill>
                <a:latin typeface="Arial MT"/>
                <a:cs typeface="Arial MT"/>
              </a:rPr>
              <a:t> </a:t>
            </a:r>
            <a:r>
              <a:rPr sz="1400" dirty="0">
                <a:solidFill>
                  <a:srgbClr val="F1F1F1"/>
                </a:solidFill>
                <a:latin typeface="Arial MT"/>
                <a:cs typeface="Arial MT"/>
              </a:rPr>
              <a:t>founding</a:t>
            </a:r>
            <a:r>
              <a:rPr sz="1400" spc="-80" dirty="0">
                <a:solidFill>
                  <a:srgbClr val="F1F1F1"/>
                </a:solidFill>
                <a:latin typeface="Arial MT"/>
                <a:cs typeface="Arial MT"/>
              </a:rPr>
              <a:t> </a:t>
            </a:r>
            <a:r>
              <a:rPr sz="1400" dirty="0">
                <a:solidFill>
                  <a:srgbClr val="F1F1F1"/>
                </a:solidFill>
                <a:latin typeface="Arial MT"/>
                <a:cs typeface="Arial MT"/>
              </a:rPr>
              <a:t>Samsung</a:t>
            </a:r>
            <a:r>
              <a:rPr sz="1400" spc="-80" dirty="0">
                <a:solidFill>
                  <a:srgbClr val="F1F1F1"/>
                </a:solidFill>
                <a:latin typeface="Arial MT"/>
                <a:cs typeface="Arial MT"/>
              </a:rPr>
              <a:t> </a:t>
            </a:r>
            <a:r>
              <a:rPr sz="1400" dirty="0">
                <a:solidFill>
                  <a:srgbClr val="F1F1F1"/>
                </a:solidFill>
                <a:latin typeface="Arial MT"/>
                <a:cs typeface="Arial MT"/>
              </a:rPr>
              <a:t>Semiconductor</a:t>
            </a:r>
            <a:r>
              <a:rPr sz="1400" spc="15" dirty="0">
                <a:solidFill>
                  <a:srgbClr val="F1F1F1"/>
                </a:solidFill>
                <a:latin typeface="Arial MT"/>
                <a:cs typeface="Arial MT"/>
              </a:rPr>
              <a:t> </a:t>
            </a:r>
            <a:r>
              <a:rPr sz="1400" dirty="0">
                <a:solidFill>
                  <a:srgbClr val="F1F1F1"/>
                </a:solidFill>
                <a:latin typeface="Arial MT"/>
                <a:cs typeface="Arial MT"/>
              </a:rPr>
              <a:t>(SSI)</a:t>
            </a:r>
            <a:r>
              <a:rPr sz="1400" spc="-60" dirty="0">
                <a:solidFill>
                  <a:srgbClr val="F1F1F1"/>
                </a:solidFill>
                <a:latin typeface="Arial MT"/>
                <a:cs typeface="Arial MT"/>
              </a:rPr>
              <a:t> </a:t>
            </a:r>
            <a:r>
              <a:rPr sz="1400" dirty="0">
                <a:solidFill>
                  <a:srgbClr val="F1F1F1"/>
                </a:solidFill>
                <a:latin typeface="Arial MT"/>
                <a:cs typeface="Arial MT"/>
              </a:rPr>
              <a:t>in</a:t>
            </a:r>
            <a:r>
              <a:rPr sz="1400" spc="-10" dirty="0">
                <a:solidFill>
                  <a:srgbClr val="F1F1F1"/>
                </a:solidFill>
                <a:latin typeface="Arial MT"/>
                <a:cs typeface="Arial MT"/>
              </a:rPr>
              <a:t> </a:t>
            </a:r>
            <a:r>
              <a:rPr sz="1400" dirty="0">
                <a:solidFill>
                  <a:srgbClr val="F1F1F1"/>
                </a:solidFill>
                <a:latin typeface="Arial MT"/>
                <a:cs typeface="Arial MT"/>
              </a:rPr>
              <a:t>Silicon</a:t>
            </a:r>
            <a:r>
              <a:rPr sz="1400" spc="-80" dirty="0">
                <a:solidFill>
                  <a:srgbClr val="F1F1F1"/>
                </a:solidFill>
                <a:latin typeface="Arial MT"/>
                <a:cs typeface="Arial MT"/>
              </a:rPr>
              <a:t> </a:t>
            </a:r>
            <a:r>
              <a:rPr sz="1400" spc="-10" dirty="0">
                <a:solidFill>
                  <a:srgbClr val="F1F1F1"/>
                </a:solidFill>
                <a:latin typeface="Arial MT"/>
                <a:cs typeface="Arial MT"/>
              </a:rPr>
              <a:t>Valley</a:t>
            </a:r>
            <a:r>
              <a:rPr sz="1400" spc="-5" dirty="0">
                <a:solidFill>
                  <a:srgbClr val="F1F1F1"/>
                </a:solidFill>
                <a:latin typeface="Arial MT"/>
                <a:cs typeface="Arial MT"/>
              </a:rPr>
              <a:t> </a:t>
            </a:r>
            <a:r>
              <a:rPr sz="1400" spc="-20" dirty="0">
                <a:solidFill>
                  <a:srgbClr val="F1F1F1"/>
                </a:solidFill>
                <a:latin typeface="Arial MT"/>
                <a:cs typeface="Arial MT"/>
              </a:rPr>
              <a:t>over</a:t>
            </a:r>
            <a:endParaRPr sz="1400">
              <a:latin typeface="Arial MT"/>
              <a:cs typeface="Arial MT"/>
            </a:endParaRPr>
          </a:p>
          <a:p>
            <a:pPr marL="12700">
              <a:lnSpc>
                <a:spcPts val="1460"/>
              </a:lnSpc>
            </a:pPr>
            <a:r>
              <a:rPr sz="1400" dirty="0">
                <a:solidFill>
                  <a:srgbClr val="FFFFFF"/>
                </a:solidFill>
                <a:latin typeface="Arial MT"/>
                <a:cs typeface="Arial MT"/>
              </a:rPr>
              <a:t>By</a:t>
            </a:r>
            <a:r>
              <a:rPr sz="1400" spc="-35" dirty="0">
                <a:solidFill>
                  <a:srgbClr val="FFFFFF"/>
                </a:solidFill>
                <a:latin typeface="Arial MT"/>
                <a:cs typeface="Arial MT"/>
              </a:rPr>
              <a:t> </a:t>
            </a:r>
            <a:r>
              <a:rPr sz="1400" dirty="0">
                <a:solidFill>
                  <a:srgbClr val="FFFFFF"/>
                </a:solidFill>
                <a:latin typeface="Arial MT"/>
                <a:cs typeface="Arial MT"/>
              </a:rPr>
              <a:t>the</a:t>
            </a:r>
            <a:r>
              <a:rPr sz="1400" spc="-45" dirty="0">
                <a:solidFill>
                  <a:srgbClr val="FFFFFF"/>
                </a:solidFill>
                <a:latin typeface="Arial MT"/>
                <a:cs typeface="Arial MT"/>
              </a:rPr>
              <a:t> </a:t>
            </a:r>
            <a:r>
              <a:rPr sz="1400" dirty="0">
                <a:solidFill>
                  <a:srgbClr val="FFFFFF"/>
                </a:solidFill>
                <a:latin typeface="Arial MT"/>
                <a:cs typeface="Arial MT"/>
              </a:rPr>
              <a:t>first</a:t>
            </a:r>
            <a:r>
              <a:rPr sz="1400" spc="-10" dirty="0">
                <a:solidFill>
                  <a:srgbClr val="FFFFFF"/>
                </a:solidFill>
                <a:latin typeface="Arial MT"/>
                <a:cs typeface="Arial MT"/>
              </a:rPr>
              <a:t> </a:t>
            </a:r>
            <a:r>
              <a:rPr sz="1400" dirty="0">
                <a:solidFill>
                  <a:srgbClr val="FFFFFF"/>
                </a:solidFill>
                <a:latin typeface="Arial MT"/>
                <a:cs typeface="Arial MT"/>
              </a:rPr>
              <a:t>decade</a:t>
            </a:r>
            <a:r>
              <a:rPr sz="1400" spc="-40" dirty="0">
                <a:solidFill>
                  <a:srgbClr val="FFFFFF"/>
                </a:solidFill>
                <a:latin typeface="Arial MT"/>
                <a:cs typeface="Arial MT"/>
              </a:rPr>
              <a:t> </a:t>
            </a:r>
            <a:r>
              <a:rPr sz="1400" dirty="0">
                <a:solidFill>
                  <a:srgbClr val="FFFFFF"/>
                </a:solidFill>
                <a:latin typeface="Arial MT"/>
                <a:cs typeface="Arial MT"/>
              </a:rPr>
              <a:t>of</a:t>
            </a:r>
            <a:r>
              <a:rPr sz="1400" spc="-15" dirty="0">
                <a:solidFill>
                  <a:srgbClr val="FFFFFF"/>
                </a:solidFill>
                <a:latin typeface="Arial MT"/>
                <a:cs typeface="Arial MT"/>
              </a:rPr>
              <a:t> </a:t>
            </a:r>
            <a:r>
              <a:rPr sz="1400" dirty="0">
                <a:solidFill>
                  <a:srgbClr val="FFFFFF"/>
                </a:solidFill>
                <a:latin typeface="Arial MT"/>
                <a:cs typeface="Arial MT"/>
              </a:rPr>
              <a:t>the</a:t>
            </a:r>
            <a:r>
              <a:rPr sz="1400" spc="-40" dirty="0">
                <a:solidFill>
                  <a:srgbClr val="FFFFFF"/>
                </a:solidFill>
                <a:latin typeface="Arial MT"/>
                <a:cs typeface="Arial MT"/>
              </a:rPr>
              <a:t> </a:t>
            </a:r>
            <a:r>
              <a:rPr sz="1400" dirty="0">
                <a:solidFill>
                  <a:srgbClr val="FFFFFF"/>
                </a:solidFill>
                <a:latin typeface="Arial MT"/>
                <a:cs typeface="Arial MT"/>
              </a:rPr>
              <a:t>new</a:t>
            </a:r>
            <a:r>
              <a:rPr sz="1400" spc="-50" dirty="0">
                <a:solidFill>
                  <a:srgbClr val="FFFFFF"/>
                </a:solidFill>
                <a:latin typeface="Arial MT"/>
                <a:cs typeface="Arial MT"/>
              </a:rPr>
              <a:t> </a:t>
            </a:r>
            <a:r>
              <a:rPr sz="1400" spc="-10" dirty="0">
                <a:solidFill>
                  <a:srgbClr val="FFFFFF"/>
                </a:solidFill>
                <a:latin typeface="Arial MT"/>
                <a:cs typeface="Arial MT"/>
              </a:rPr>
              <a:t>century,</a:t>
            </a:r>
            <a:r>
              <a:rPr sz="1400" spc="-15" dirty="0">
                <a:solidFill>
                  <a:srgbClr val="FFFFFF"/>
                </a:solidFill>
                <a:latin typeface="Arial MT"/>
                <a:cs typeface="Arial MT"/>
              </a:rPr>
              <a:t> </a:t>
            </a:r>
            <a:r>
              <a:rPr sz="1400" dirty="0">
                <a:solidFill>
                  <a:srgbClr val="FFFFFF"/>
                </a:solidFill>
                <a:latin typeface="Arial MT"/>
                <a:cs typeface="Arial MT"/>
              </a:rPr>
              <a:t>Samsung</a:t>
            </a:r>
            <a:r>
              <a:rPr sz="1400" spc="-40" dirty="0">
                <a:solidFill>
                  <a:srgbClr val="FFFFFF"/>
                </a:solidFill>
                <a:latin typeface="Arial MT"/>
                <a:cs typeface="Arial MT"/>
              </a:rPr>
              <a:t> </a:t>
            </a:r>
            <a:r>
              <a:rPr sz="1400" dirty="0">
                <a:solidFill>
                  <a:srgbClr val="FFFFFF"/>
                </a:solidFill>
                <a:latin typeface="Arial MT"/>
                <a:cs typeface="Arial MT"/>
              </a:rPr>
              <a:t>had</a:t>
            </a:r>
            <a:r>
              <a:rPr sz="1400" spc="-40" dirty="0">
                <a:solidFill>
                  <a:srgbClr val="FFFFFF"/>
                </a:solidFill>
                <a:latin typeface="Arial MT"/>
                <a:cs typeface="Arial MT"/>
              </a:rPr>
              <a:t> </a:t>
            </a:r>
            <a:r>
              <a:rPr sz="1400" spc="-10" dirty="0">
                <a:solidFill>
                  <a:srgbClr val="FFFFFF"/>
                </a:solidFill>
                <a:latin typeface="Arial MT"/>
                <a:cs typeface="Arial MT"/>
              </a:rPr>
              <a:t>grown</a:t>
            </a:r>
            <a:endParaRPr sz="1400">
              <a:latin typeface="Arial MT"/>
              <a:cs typeface="Arial MT"/>
            </a:endParaRPr>
          </a:p>
        </p:txBody>
      </p:sp>
      <p:sp>
        <p:nvSpPr>
          <p:cNvPr id="16" name="object 16"/>
          <p:cNvSpPr txBox="1"/>
          <p:nvPr/>
        </p:nvSpPr>
        <p:spPr>
          <a:xfrm>
            <a:off x="6258178" y="1169670"/>
            <a:ext cx="5361305" cy="1731010"/>
          </a:xfrm>
          <a:prstGeom prst="rect">
            <a:avLst/>
          </a:prstGeom>
        </p:spPr>
        <p:txBody>
          <a:bodyPr vert="horz" wrap="square" lIns="0" tIns="16510" rIns="0" bIns="0" rtlCol="0">
            <a:spAutoFit/>
          </a:bodyPr>
          <a:lstStyle/>
          <a:p>
            <a:pPr marL="12700" marR="5080">
              <a:lnSpc>
                <a:spcPct val="99600"/>
              </a:lnSpc>
              <a:spcBef>
                <a:spcPts val="130"/>
              </a:spcBef>
            </a:pPr>
            <a:r>
              <a:rPr sz="1400" dirty="0">
                <a:solidFill>
                  <a:srgbClr val="F1F1F1"/>
                </a:solidFill>
                <a:latin typeface="Arial MT"/>
                <a:cs typeface="Arial MT"/>
              </a:rPr>
              <a:t>three</a:t>
            </a:r>
            <a:r>
              <a:rPr sz="1400" spc="10" dirty="0">
                <a:solidFill>
                  <a:srgbClr val="F1F1F1"/>
                </a:solidFill>
                <a:latin typeface="Arial MT"/>
                <a:cs typeface="Arial MT"/>
              </a:rPr>
              <a:t> </a:t>
            </a:r>
            <a:r>
              <a:rPr sz="1400" dirty="0">
                <a:solidFill>
                  <a:srgbClr val="F1F1F1"/>
                </a:solidFill>
                <a:latin typeface="Arial MT"/>
                <a:cs typeface="Arial MT"/>
              </a:rPr>
              <a:t>decades</a:t>
            </a:r>
            <a:r>
              <a:rPr sz="1400" spc="-55" dirty="0">
                <a:solidFill>
                  <a:srgbClr val="F1F1F1"/>
                </a:solidFill>
                <a:latin typeface="Arial MT"/>
                <a:cs typeface="Arial MT"/>
              </a:rPr>
              <a:t> </a:t>
            </a:r>
            <a:r>
              <a:rPr sz="1400" dirty="0">
                <a:solidFill>
                  <a:srgbClr val="F1F1F1"/>
                </a:solidFill>
                <a:latin typeface="Arial MT"/>
                <a:cs typeface="Arial MT"/>
              </a:rPr>
              <a:t>ago,</a:t>
            </a:r>
            <a:r>
              <a:rPr sz="1400" spc="-40" dirty="0">
                <a:solidFill>
                  <a:srgbClr val="F1F1F1"/>
                </a:solidFill>
                <a:latin typeface="Arial MT"/>
                <a:cs typeface="Arial MT"/>
              </a:rPr>
              <a:t> </a:t>
            </a:r>
            <a:r>
              <a:rPr sz="1400" dirty="0">
                <a:solidFill>
                  <a:srgbClr val="F1F1F1"/>
                </a:solidFill>
                <a:latin typeface="Arial MT"/>
                <a:cs typeface="Arial MT"/>
              </a:rPr>
              <a:t>Samsung</a:t>
            </a:r>
            <a:r>
              <a:rPr sz="1400" spc="-60" dirty="0">
                <a:solidFill>
                  <a:srgbClr val="F1F1F1"/>
                </a:solidFill>
                <a:latin typeface="Arial MT"/>
                <a:cs typeface="Arial MT"/>
              </a:rPr>
              <a:t> </a:t>
            </a:r>
            <a:r>
              <a:rPr sz="1400" dirty="0">
                <a:solidFill>
                  <a:srgbClr val="F1F1F1"/>
                </a:solidFill>
                <a:latin typeface="Arial MT"/>
                <a:cs typeface="Arial MT"/>
              </a:rPr>
              <a:t>executives</a:t>
            </a:r>
            <a:r>
              <a:rPr sz="1400" spc="-55" dirty="0">
                <a:solidFill>
                  <a:srgbClr val="F1F1F1"/>
                </a:solidFill>
                <a:latin typeface="Arial MT"/>
                <a:cs typeface="Arial MT"/>
              </a:rPr>
              <a:t> </a:t>
            </a:r>
            <a:r>
              <a:rPr sz="1400" dirty="0">
                <a:solidFill>
                  <a:srgbClr val="F1F1F1"/>
                </a:solidFill>
                <a:latin typeface="Arial MT"/>
                <a:cs typeface="Arial MT"/>
              </a:rPr>
              <a:t>have</a:t>
            </a:r>
            <a:r>
              <a:rPr sz="1400" spc="15" dirty="0">
                <a:solidFill>
                  <a:srgbClr val="F1F1F1"/>
                </a:solidFill>
                <a:latin typeface="Arial MT"/>
                <a:cs typeface="Arial MT"/>
              </a:rPr>
              <a:t> </a:t>
            </a:r>
            <a:r>
              <a:rPr sz="1400" dirty="0">
                <a:solidFill>
                  <a:srgbClr val="F1F1F1"/>
                </a:solidFill>
                <a:latin typeface="Arial MT"/>
                <a:cs typeface="Arial MT"/>
              </a:rPr>
              <a:t>long</a:t>
            </a:r>
            <a:r>
              <a:rPr sz="1400" spc="-65" dirty="0">
                <a:solidFill>
                  <a:srgbClr val="F1F1F1"/>
                </a:solidFill>
                <a:latin typeface="Arial MT"/>
                <a:cs typeface="Arial MT"/>
              </a:rPr>
              <a:t> </a:t>
            </a:r>
            <a:r>
              <a:rPr sz="1400" spc="-10" dirty="0">
                <a:solidFill>
                  <a:srgbClr val="F1F1F1"/>
                </a:solidFill>
                <a:latin typeface="Arial MT"/>
                <a:cs typeface="Arial MT"/>
              </a:rPr>
              <a:t>acknowledged </a:t>
            </a:r>
            <a:r>
              <a:rPr sz="1400" dirty="0">
                <a:solidFill>
                  <a:srgbClr val="F1F1F1"/>
                </a:solidFill>
                <a:latin typeface="Arial MT"/>
                <a:cs typeface="Arial MT"/>
              </a:rPr>
              <a:t>the</a:t>
            </a:r>
            <a:r>
              <a:rPr sz="1400" spc="-55" dirty="0">
                <a:solidFill>
                  <a:srgbClr val="F1F1F1"/>
                </a:solidFill>
                <a:latin typeface="Arial MT"/>
                <a:cs typeface="Arial MT"/>
              </a:rPr>
              <a:t> </a:t>
            </a:r>
            <a:r>
              <a:rPr sz="1400" dirty="0">
                <a:solidFill>
                  <a:srgbClr val="F1F1F1"/>
                </a:solidFill>
                <a:latin typeface="Arial MT"/>
                <a:cs typeface="Arial MT"/>
              </a:rPr>
              <a:t>region</a:t>
            </a:r>
            <a:r>
              <a:rPr sz="1400" spc="20" dirty="0">
                <a:solidFill>
                  <a:srgbClr val="F1F1F1"/>
                </a:solidFill>
                <a:latin typeface="Arial MT"/>
                <a:cs typeface="Arial MT"/>
              </a:rPr>
              <a:t> </a:t>
            </a:r>
            <a:r>
              <a:rPr sz="1400" dirty="0">
                <a:solidFill>
                  <a:srgbClr val="F1F1F1"/>
                </a:solidFill>
                <a:latin typeface="Arial MT"/>
                <a:cs typeface="Arial MT"/>
              </a:rPr>
              <a:t>as</a:t>
            </a:r>
            <a:r>
              <a:rPr sz="1400" spc="30" dirty="0">
                <a:solidFill>
                  <a:srgbClr val="F1F1F1"/>
                </a:solidFill>
                <a:latin typeface="Arial MT"/>
                <a:cs typeface="Arial MT"/>
              </a:rPr>
              <a:t> </a:t>
            </a:r>
            <a:r>
              <a:rPr sz="1400" dirty="0">
                <a:solidFill>
                  <a:srgbClr val="F1F1F1"/>
                </a:solidFill>
                <a:latin typeface="Arial MT"/>
                <a:cs typeface="Arial MT"/>
              </a:rPr>
              <a:t>a</a:t>
            </a:r>
            <a:r>
              <a:rPr sz="1400" spc="-55" dirty="0">
                <a:solidFill>
                  <a:srgbClr val="F1F1F1"/>
                </a:solidFill>
                <a:latin typeface="Arial MT"/>
                <a:cs typeface="Arial MT"/>
              </a:rPr>
              <a:t> </a:t>
            </a:r>
            <a:r>
              <a:rPr sz="1400" dirty="0">
                <a:solidFill>
                  <a:srgbClr val="F1F1F1"/>
                </a:solidFill>
                <a:latin typeface="Arial MT"/>
                <a:cs typeface="Arial MT"/>
              </a:rPr>
              <a:t>hub</a:t>
            </a:r>
            <a:r>
              <a:rPr sz="1400" spc="-50" dirty="0">
                <a:solidFill>
                  <a:srgbClr val="F1F1F1"/>
                </a:solidFill>
                <a:latin typeface="Arial MT"/>
                <a:cs typeface="Arial MT"/>
              </a:rPr>
              <a:t> </a:t>
            </a:r>
            <a:r>
              <a:rPr sz="1400" dirty="0">
                <a:solidFill>
                  <a:srgbClr val="F1F1F1"/>
                </a:solidFill>
                <a:latin typeface="Arial MT"/>
                <a:cs typeface="Arial MT"/>
              </a:rPr>
              <a:t>for</a:t>
            </a:r>
            <a:r>
              <a:rPr sz="1400" spc="-35" dirty="0">
                <a:solidFill>
                  <a:srgbClr val="F1F1F1"/>
                </a:solidFill>
                <a:latin typeface="Arial MT"/>
                <a:cs typeface="Arial MT"/>
              </a:rPr>
              <a:t> </a:t>
            </a:r>
            <a:r>
              <a:rPr sz="1400" dirty="0">
                <a:solidFill>
                  <a:srgbClr val="F1F1F1"/>
                </a:solidFill>
                <a:latin typeface="Arial MT"/>
                <a:cs typeface="Arial MT"/>
              </a:rPr>
              <a:t>open</a:t>
            </a:r>
            <a:r>
              <a:rPr sz="1400" spc="25" dirty="0">
                <a:solidFill>
                  <a:srgbClr val="F1F1F1"/>
                </a:solidFill>
                <a:latin typeface="Arial MT"/>
                <a:cs typeface="Arial MT"/>
              </a:rPr>
              <a:t> </a:t>
            </a:r>
            <a:r>
              <a:rPr sz="1400" dirty="0">
                <a:solidFill>
                  <a:srgbClr val="F1F1F1"/>
                </a:solidFill>
                <a:latin typeface="Arial MT"/>
                <a:cs typeface="Arial MT"/>
              </a:rPr>
              <a:t>innovation,</a:t>
            </a:r>
            <a:r>
              <a:rPr sz="1400" spc="-35" dirty="0">
                <a:solidFill>
                  <a:srgbClr val="F1F1F1"/>
                </a:solidFill>
                <a:latin typeface="Arial MT"/>
                <a:cs typeface="Arial MT"/>
              </a:rPr>
              <a:t> </a:t>
            </a:r>
            <a:r>
              <a:rPr sz="1400" dirty="0">
                <a:solidFill>
                  <a:srgbClr val="F1F1F1"/>
                </a:solidFill>
                <a:latin typeface="Arial MT"/>
                <a:cs typeface="Arial MT"/>
              </a:rPr>
              <a:t>and</a:t>
            </a:r>
            <a:r>
              <a:rPr sz="1400" spc="-55" dirty="0">
                <a:solidFill>
                  <a:srgbClr val="F1F1F1"/>
                </a:solidFill>
                <a:latin typeface="Arial MT"/>
                <a:cs typeface="Arial MT"/>
              </a:rPr>
              <a:t> </a:t>
            </a:r>
            <a:r>
              <a:rPr sz="1400" dirty="0">
                <a:solidFill>
                  <a:srgbClr val="F1F1F1"/>
                </a:solidFill>
                <a:latin typeface="Arial MT"/>
                <a:cs typeface="Arial MT"/>
              </a:rPr>
              <a:t>SSI</a:t>
            </a:r>
            <a:r>
              <a:rPr sz="1400" spc="-30" dirty="0">
                <a:solidFill>
                  <a:srgbClr val="F1F1F1"/>
                </a:solidFill>
                <a:latin typeface="Arial MT"/>
                <a:cs typeface="Arial MT"/>
              </a:rPr>
              <a:t> </a:t>
            </a:r>
            <a:r>
              <a:rPr sz="1400" dirty="0">
                <a:solidFill>
                  <a:srgbClr val="F1F1F1"/>
                </a:solidFill>
                <a:latin typeface="Arial MT"/>
                <a:cs typeface="Arial MT"/>
              </a:rPr>
              <a:t>has</a:t>
            </a:r>
            <a:r>
              <a:rPr sz="1400" spc="25" dirty="0">
                <a:solidFill>
                  <a:srgbClr val="F1F1F1"/>
                </a:solidFill>
                <a:latin typeface="Arial MT"/>
                <a:cs typeface="Arial MT"/>
              </a:rPr>
              <a:t> </a:t>
            </a:r>
            <a:r>
              <a:rPr sz="1400" dirty="0">
                <a:solidFill>
                  <a:srgbClr val="F1F1F1"/>
                </a:solidFill>
                <a:latin typeface="Arial MT"/>
                <a:cs typeface="Arial MT"/>
              </a:rPr>
              <a:t>been</a:t>
            </a:r>
            <a:r>
              <a:rPr sz="1400" spc="-50" dirty="0">
                <a:solidFill>
                  <a:srgbClr val="F1F1F1"/>
                </a:solidFill>
                <a:latin typeface="Arial MT"/>
                <a:cs typeface="Arial MT"/>
              </a:rPr>
              <a:t> </a:t>
            </a:r>
            <a:r>
              <a:rPr sz="1400" dirty="0">
                <a:solidFill>
                  <a:srgbClr val="F1F1F1"/>
                </a:solidFill>
                <a:latin typeface="Arial MT"/>
                <a:cs typeface="Arial MT"/>
              </a:rPr>
              <a:t>crucial</a:t>
            </a:r>
            <a:r>
              <a:rPr sz="1400" spc="-30" dirty="0">
                <a:solidFill>
                  <a:srgbClr val="F1F1F1"/>
                </a:solidFill>
                <a:latin typeface="Arial MT"/>
                <a:cs typeface="Arial MT"/>
              </a:rPr>
              <a:t> </a:t>
            </a:r>
            <a:r>
              <a:rPr sz="1400" spc="-25" dirty="0">
                <a:solidFill>
                  <a:srgbClr val="F1F1F1"/>
                </a:solidFill>
                <a:latin typeface="Arial MT"/>
                <a:cs typeface="Arial MT"/>
              </a:rPr>
              <a:t>to </a:t>
            </a:r>
            <a:r>
              <a:rPr sz="1400" dirty="0">
                <a:solidFill>
                  <a:srgbClr val="F1F1F1"/>
                </a:solidFill>
                <a:latin typeface="Arial MT"/>
                <a:cs typeface="Arial MT"/>
              </a:rPr>
              <a:t>the</a:t>
            </a:r>
            <a:r>
              <a:rPr sz="1400" spc="-85" dirty="0">
                <a:solidFill>
                  <a:srgbClr val="F1F1F1"/>
                </a:solidFill>
                <a:latin typeface="Arial MT"/>
                <a:cs typeface="Arial MT"/>
              </a:rPr>
              <a:t> </a:t>
            </a:r>
            <a:r>
              <a:rPr sz="1400" dirty="0">
                <a:solidFill>
                  <a:srgbClr val="F1F1F1"/>
                </a:solidFill>
                <a:latin typeface="Arial MT"/>
                <a:cs typeface="Arial MT"/>
              </a:rPr>
              <a:t>development</a:t>
            </a:r>
            <a:r>
              <a:rPr sz="1400" spc="5" dirty="0">
                <a:solidFill>
                  <a:srgbClr val="F1F1F1"/>
                </a:solidFill>
                <a:latin typeface="Arial MT"/>
                <a:cs typeface="Arial MT"/>
              </a:rPr>
              <a:t> </a:t>
            </a:r>
            <a:r>
              <a:rPr sz="1400" dirty="0">
                <a:solidFill>
                  <a:srgbClr val="F1F1F1"/>
                </a:solidFill>
                <a:latin typeface="Arial MT"/>
                <a:cs typeface="Arial MT"/>
              </a:rPr>
              <a:t>of</a:t>
            </a:r>
            <a:r>
              <a:rPr sz="1400" spc="-60" dirty="0">
                <a:solidFill>
                  <a:srgbClr val="F1F1F1"/>
                </a:solidFill>
                <a:latin typeface="Arial MT"/>
                <a:cs typeface="Arial MT"/>
              </a:rPr>
              <a:t> </a:t>
            </a:r>
            <a:r>
              <a:rPr sz="1400" dirty="0">
                <a:solidFill>
                  <a:srgbClr val="F1F1F1"/>
                </a:solidFill>
                <a:latin typeface="Arial MT"/>
                <a:cs typeface="Arial MT"/>
              </a:rPr>
              <a:t>the</a:t>
            </a:r>
            <a:r>
              <a:rPr sz="1400" spc="-85" dirty="0">
                <a:solidFill>
                  <a:srgbClr val="F1F1F1"/>
                </a:solidFill>
                <a:latin typeface="Arial MT"/>
                <a:cs typeface="Arial MT"/>
              </a:rPr>
              <a:t> </a:t>
            </a:r>
            <a:r>
              <a:rPr sz="1400" dirty="0">
                <a:solidFill>
                  <a:srgbClr val="F1F1F1"/>
                </a:solidFill>
                <a:latin typeface="Arial MT"/>
                <a:cs typeface="Arial MT"/>
              </a:rPr>
              <a:t>valley.</a:t>
            </a:r>
            <a:r>
              <a:rPr sz="1400" spc="280" dirty="0">
                <a:solidFill>
                  <a:srgbClr val="F1F1F1"/>
                </a:solidFill>
                <a:latin typeface="Arial MT"/>
                <a:cs typeface="Arial MT"/>
              </a:rPr>
              <a:t> </a:t>
            </a:r>
            <a:r>
              <a:rPr sz="1400" dirty="0">
                <a:solidFill>
                  <a:srgbClr val="F1F1F1"/>
                </a:solidFill>
                <a:latin typeface="Arial MT"/>
                <a:cs typeface="Arial MT"/>
              </a:rPr>
              <a:t>Furthermore,</a:t>
            </a:r>
            <a:r>
              <a:rPr sz="1400" spc="5" dirty="0">
                <a:solidFill>
                  <a:srgbClr val="F1F1F1"/>
                </a:solidFill>
                <a:latin typeface="Arial MT"/>
                <a:cs typeface="Arial MT"/>
              </a:rPr>
              <a:t> </a:t>
            </a:r>
            <a:r>
              <a:rPr sz="1400" dirty="0">
                <a:solidFill>
                  <a:srgbClr val="F1F1F1"/>
                </a:solidFill>
                <a:latin typeface="Arial MT"/>
                <a:cs typeface="Arial MT"/>
              </a:rPr>
              <a:t>and</a:t>
            </a:r>
            <a:r>
              <a:rPr sz="1400" spc="-15" dirty="0">
                <a:solidFill>
                  <a:srgbClr val="F1F1F1"/>
                </a:solidFill>
                <a:latin typeface="Arial MT"/>
                <a:cs typeface="Arial MT"/>
              </a:rPr>
              <a:t> </a:t>
            </a:r>
            <a:r>
              <a:rPr sz="1400" dirty="0">
                <a:solidFill>
                  <a:srgbClr val="F1F1F1"/>
                </a:solidFill>
                <a:latin typeface="Arial MT"/>
                <a:cs typeface="Arial MT"/>
              </a:rPr>
              <a:t>perhaps</a:t>
            </a:r>
            <a:r>
              <a:rPr sz="1400" spc="-75" dirty="0">
                <a:solidFill>
                  <a:srgbClr val="F1F1F1"/>
                </a:solidFill>
                <a:latin typeface="Arial MT"/>
                <a:cs typeface="Arial MT"/>
              </a:rPr>
              <a:t> </a:t>
            </a:r>
            <a:r>
              <a:rPr sz="1400" spc="-20" dirty="0">
                <a:solidFill>
                  <a:srgbClr val="F1F1F1"/>
                </a:solidFill>
                <a:latin typeface="Arial MT"/>
                <a:cs typeface="Arial MT"/>
              </a:rPr>
              <a:t>more </a:t>
            </a:r>
            <a:r>
              <a:rPr sz="1400" spc="-10" dirty="0">
                <a:solidFill>
                  <a:srgbClr val="F1F1F1"/>
                </a:solidFill>
                <a:latin typeface="Arial MT"/>
                <a:cs typeface="Arial MT"/>
              </a:rPr>
              <a:t>significantly,</a:t>
            </a:r>
            <a:r>
              <a:rPr sz="1400" spc="-45" dirty="0">
                <a:solidFill>
                  <a:srgbClr val="F1F1F1"/>
                </a:solidFill>
                <a:latin typeface="Arial MT"/>
                <a:cs typeface="Arial MT"/>
              </a:rPr>
              <a:t> </a:t>
            </a:r>
            <a:r>
              <a:rPr sz="1400" dirty="0">
                <a:solidFill>
                  <a:srgbClr val="F1F1F1"/>
                </a:solidFill>
                <a:latin typeface="Arial MT"/>
                <a:cs typeface="Arial MT"/>
              </a:rPr>
              <a:t>Samsung</a:t>
            </a:r>
            <a:r>
              <a:rPr sz="1400" spc="-65" dirty="0">
                <a:solidFill>
                  <a:srgbClr val="F1F1F1"/>
                </a:solidFill>
                <a:latin typeface="Arial MT"/>
                <a:cs typeface="Arial MT"/>
              </a:rPr>
              <a:t> </a:t>
            </a:r>
            <a:r>
              <a:rPr sz="1400" dirty="0">
                <a:solidFill>
                  <a:srgbClr val="F1F1F1"/>
                </a:solidFill>
                <a:latin typeface="Arial MT"/>
                <a:cs typeface="Arial MT"/>
              </a:rPr>
              <a:t>executives</a:t>
            </a:r>
            <a:r>
              <a:rPr sz="1400" spc="-65" dirty="0">
                <a:solidFill>
                  <a:srgbClr val="F1F1F1"/>
                </a:solidFill>
                <a:latin typeface="Arial MT"/>
                <a:cs typeface="Arial MT"/>
              </a:rPr>
              <a:t> </a:t>
            </a:r>
            <a:r>
              <a:rPr sz="1400" dirty="0">
                <a:solidFill>
                  <a:srgbClr val="F1F1F1"/>
                </a:solidFill>
                <a:latin typeface="Arial MT"/>
                <a:cs typeface="Arial MT"/>
              </a:rPr>
              <a:t>had</a:t>
            </a:r>
            <a:r>
              <a:rPr sz="1400" spc="-65" dirty="0">
                <a:solidFill>
                  <a:srgbClr val="F1F1F1"/>
                </a:solidFill>
                <a:latin typeface="Arial MT"/>
                <a:cs typeface="Arial MT"/>
              </a:rPr>
              <a:t> </a:t>
            </a:r>
            <a:r>
              <a:rPr sz="1400" dirty="0">
                <a:solidFill>
                  <a:srgbClr val="F1F1F1"/>
                </a:solidFill>
                <a:latin typeface="Arial MT"/>
                <a:cs typeface="Arial MT"/>
              </a:rPr>
              <a:t>witnessed</a:t>
            </a:r>
            <a:r>
              <a:rPr sz="1400" spc="-65" dirty="0">
                <a:solidFill>
                  <a:srgbClr val="F1F1F1"/>
                </a:solidFill>
                <a:latin typeface="Arial MT"/>
                <a:cs typeface="Arial MT"/>
              </a:rPr>
              <a:t> </a:t>
            </a:r>
            <a:r>
              <a:rPr sz="1400" dirty="0">
                <a:solidFill>
                  <a:srgbClr val="F1F1F1"/>
                </a:solidFill>
                <a:latin typeface="Arial MT"/>
                <a:cs typeface="Arial MT"/>
              </a:rPr>
              <a:t>firsthand</a:t>
            </a:r>
            <a:r>
              <a:rPr sz="1400" spc="5" dirty="0">
                <a:solidFill>
                  <a:srgbClr val="F1F1F1"/>
                </a:solidFill>
                <a:latin typeface="Arial MT"/>
                <a:cs typeface="Arial MT"/>
              </a:rPr>
              <a:t> </a:t>
            </a:r>
            <a:r>
              <a:rPr sz="1400" dirty="0">
                <a:solidFill>
                  <a:srgbClr val="F1F1F1"/>
                </a:solidFill>
                <a:latin typeface="Arial MT"/>
                <a:cs typeface="Arial MT"/>
              </a:rPr>
              <a:t>in</a:t>
            </a:r>
            <a:r>
              <a:rPr sz="1400" spc="5" dirty="0">
                <a:solidFill>
                  <a:srgbClr val="F1F1F1"/>
                </a:solidFill>
                <a:latin typeface="Arial MT"/>
                <a:cs typeface="Arial MT"/>
              </a:rPr>
              <a:t> </a:t>
            </a:r>
            <a:r>
              <a:rPr sz="1400" spc="-25" dirty="0">
                <a:solidFill>
                  <a:srgbClr val="F1F1F1"/>
                </a:solidFill>
                <a:latin typeface="Arial MT"/>
                <a:cs typeface="Arial MT"/>
              </a:rPr>
              <a:t>the </a:t>
            </a:r>
            <a:r>
              <a:rPr sz="1400" dirty="0">
                <a:solidFill>
                  <a:srgbClr val="F1F1F1"/>
                </a:solidFill>
                <a:latin typeface="Arial MT"/>
                <a:cs typeface="Arial MT"/>
              </a:rPr>
              <a:t>valley</a:t>
            </a:r>
            <a:r>
              <a:rPr sz="1400" spc="10" dirty="0">
                <a:solidFill>
                  <a:srgbClr val="F1F1F1"/>
                </a:solidFill>
                <a:latin typeface="Arial MT"/>
                <a:cs typeface="Arial MT"/>
              </a:rPr>
              <a:t> </a:t>
            </a:r>
            <a:r>
              <a:rPr sz="1400" dirty="0">
                <a:solidFill>
                  <a:srgbClr val="F1F1F1"/>
                </a:solidFill>
                <a:latin typeface="Arial MT"/>
                <a:cs typeface="Arial MT"/>
              </a:rPr>
              <a:t>the</a:t>
            </a:r>
            <a:r>
              <a:rPr sz="1400" spc="5" dirty="0">
                <a:solidFill>
                  <a:srgbClr val="F1F1F1"/>
                </a:solidFill>
                <a:latin typeface="Arial MT"/>
                <a:cs typeface="Arial MT"/>
              </a:rPr>
              <a:t> </a:t>
            </a:r>
            <a:r>
              <a:rPr sz="1400" dirty="0">
                <a:solidFill>
                  <a:srgbClr val="F1F1F1"/>
                </a:solidFill>
                <a:latin typeface="Arial MT"/>
                <a:cs typeface="Arial MT"/>
              </a:rPr>
              <a:t>advantages</a:t>
            </a:r>
            <a:r>
              <a:rPr sz="1400" spc="-60" dirty="0">
                <a:solidFill>
                  <a:srgbClr val="F1F1F1"/>
                </a:solidFill>
                <a:latin typeface="Arial MT"/>
                <a:cs typeface="Arial MT"/>
              </a:rPr>
              <a:t> </a:t>
            </a:r>
            <a:r>
              <a:rPr sz="1400" dirty="0">
                <a:solidFill>
                  <a:srgbClr val="F1F1F1"/>
                </a:solidFill>
                <a:latin typeface="Arial MT"/>
                <a:cs typeface="Arial MT"/>
              </a:rPr>
              <a:t>of</a:t>
            </a:r>
            <a:r>
              <a:rPr sz="1400" spc="-45" dirty="0">
                <a:solidFill>
                  <a:srgbClr val="F1F1F1"/>
                </a:solidFill>
                <a:latin typeface="Arial MT"/>
                <a:cs typeface="Arial MT"/>
              </a:rPr>
              <a:t> </a:t>
            </a:r>
            <a:r>
              <a:rPr sz="1400" dirty="0">
                <a:solidFill>
                  <a:srgbClr val="F1F1F1"/>
                </a:solidFill>
                <a:latin typeface="Arial MT"/>
                <a:cs typeface="Arial MT"/>
              </a:rPr>
              <a:t>innovation</a:t>
            </a:r>
            <a:r>
              <a:rPr sz="1400" spc="5" dirty="0">
                <a:solidFill>
                  <a:srgbClr val="F1F1F1"/>
                </a:solidFill>
                <a:latin typeface="Arial MT"/>
                <a:cs typeface="Arial MT"/>
              </a:rPr>
              <a:t> </a:t>
            </a:r>
            <a:r>
              <a:rPr sz="1400" dirty="0">
                <a:solidFill>
                  <a:srgbClr val="F1F1F1"/>
                </a:solidFill>
                <a:latin typeface="Arial MT"/>
                <a:cs typeface="Arial MT"/>
              </a:rPr>
              <a:t>that</a:t>
            </a:r>
            <a:r>
              <a:rPr sz="1400" spc="-40" dirty="0">
                <a:solidFill>
                  <a:srgbClr val="F1F1F1"/>
                </a:solidFill>
                <a:latin typeface="Arial MT"/>
                <a:cs typeface="Arial MT"/>
              </a:rPr>
              <a:t> </a:t>
            </a:r>
            <a:r>
              <a:rPr sz="1400" dirty="0">
                <a:solidFill>
                  <a:srgbClr val="F1F1F1"/>
                </a:solidFill>
                <a:latin typeface="Arial MT"/>
                <a:cs typeface="Arial MT"/>
              </a:rPr>
              <a:t>can</a:t>
            </a:r>
            <a:r>
              <a:rPr sz="1400" spc="-70" dirty="0">
                <a:solidFill>
                  <a:srgbClr val="F1F1F1"/>
                </a:solidFill>
                <a:latin typeface="Arial MT"/>
                <a:cs typeface="Arial MT"/>
              </a:rPr>
              <a:t> </a:t>
            </a:r>
            <a:r>
              <a:rPr sz="1400" dirty="0">
                <a:solidFill>
                  <a:srgbClr val="F1F1F1"/>
                </a:solidFill>
                <a:latin typeface="Arial MT"/>
                <a:cs typeface="Arial MT"/>
              </a:rPr>
              <a:t>be</a:t>
            </a:r>
            <a:r>
              <a:rPr sz="1400" spc="-65" dirty="0">
                <a:solidFill>
                  <a:srgbClr val="F1F1F1"/>
                </a:solidFill>
                <a:latin typeface="Arial MT"/>
                <a:cs typeface="Arial MT"/>
              </a:rPr>
              <a:t> </a:t>
            </a:r>
            <a:r>
              <a:rPr sz="1400" dirty="0">
                <a:solidFill>
                  <a:srgbClr val="F1F1F1"/>
                </a:solidFill>
                <a:latin typeface="Arial MT"/>
                <a:cs typeface="Arial MT"/>
              </a:rPr>
              <a:t>fostered</a:t>
            </a:r>
            <a:r>
              <a:rPr sz="1400" spc="-70" dirty="0">
                <a:solidFill>
                  <a:srgbClr val="F1F1F1"/>
                </a:solidFill>
                <a:latin typeface="Arial MT"/>
                <a:cs typeface="Arial MT"/>
              </a:rPr>
              <a:t> </a:t>
            </a:r>
            <a:r>
              <a:rPr sz="1400" dirty="0">
                <a:solidFill>
                  <a:srgbClr val="F1F1F1"/>
                </a:solidFill>
                <a:latin typeface="Arial MT"/>
                <a:cs typeface="Arial MT"/>
              </a:rPr>
              <a:t>through</a:t>
            </a:r>
            <a:r>
              <a:rPr sz="1400" spc="5" dirty="0">
                <a:solidFill>
                  <a:srgbClr val="F1F1F1"/>
                </a:solidFill>
                <a:latin typeface="Arial MT"/>
                <a:cs typeface="Arial MT"/>
              </a:rPr>
              <a:t> </a:t>
            </a:r>
            <a:r>
              <a:rPr sz="1400" spc="-50" dirty="0">
                <a:solidFill>
                  <a:srgbClr val="F1F1F1"/>
                </a:solidFill>
                <a:latin typeface="Arial MT"/>
                <a:cs typeface="Arial MT"/>
              </a:rPr>
              <a:t>a </a:t>
            </a:r>
            <a:r>
              <a:rPr sz="1400" dirty="0">
                <a:solidFill>
                  <a:srgbClr val="F1F1F1"/>
                </a:solidFill>
                <a:latin typeface="Arial MT"/>
                <a:cs typeface="Arial MT"/>
              </a:rPr>
              <a:t>"failure</a:t>
            </a:r>
            <a:r>
              <a:rPr sz="1400" spc="-30" dirty="0">
                <a:solidFill>
                  <a:srgbClr val="F1F1F1"/>
                </a:solidFill>
                <a:latin typeface="Arial MT"/>
                <a:cs typeface="Arial MT"/>
              </a:rPr>
              <a:t> </a:t>
            </a:r>
            <a:r>
              <a:rPr sz="1400" dirty="0">
                <a:solidFill>
                  <a:srgbClr val="F1F1F1"/>
                </a:solidFill>
                <a:latin typeface="Arial MT"/>
                <a:cs typeface="Arial MT"/>
              </a:rPr>
              <a:t>as</a:t>
            </a:r>
            <a:r>
              <a:rPr sz="1400" spc="-85" dirty="0">
                <a:solidFill>
                  <a:srgbClr val="F1F1F1"/>
                </a:solidFill>
                <a:latin typeface="Arial MT"/>
                <a:cs typeface="Arial MT"/>
              </a:rPr>
              <a:t> </a:t>
            </a:r>
            <a:r>
              <a:rPr sz="1400" dirty="0">
                <a:solidFill>
                  <a:srgbClr val="F1F1F1"/>
                </a:solidFill>
                <a:latin typeface="Arial MT"/>
                <a:cs typeface="Arial MT"/>
              </a:rPr>
              <a:t>fruitful"</a:t>
            </a:r>
            <a:r>
              <a:rPr sz="1400" spc="-35" dirty="0">
                <a:solidFill>
                  <a:srgbClr val="F1F1F1"/>
                </a:solidFill>
                <a:latin typeface="Arial MT"/>
                <a:cs typeface="Arial MT"/>
              </a:rPr>
              <a:t> </a:t>
            </a:r>
            <a:r>
              <a:rPr sz="1400" dirty="0">
                <a:solidFill>
                  <a:srgbClr val="F1F1F1"/>
                </a:solidFill>
                <a:latin typeface="Arial MT"/>
                <a:cs typeface="Arial MT"/>
              </a:rPr>
              <a:t>approach, wherein</a:t>
            </a:r>
            <a:r>
              <a:rPr sz="1400" spc="-90" dirty="0">
                <a:solidFill>
                  <a:srgbClr val="F1F1F1"/>
                </a:solidFill>
                <a:latin typeface="Arial MT"/>
                <a:cs typeface="Arial MT"/>
              </a:rPr>
              <a:t> </a:t>
            </a:r>
            <a:r>
              <a:rPr sz="1400" dirty="0">
                <a:solidFill>
                  <a:srgbClr val="F1F1F1"/>
                </a:solidFill>
                <a:latin typeface="Arial MT"/>
                <a:cs typeface="Arial MT"/>
              </a:rPr>
              <a:t>errors</a:t>
            </a:r>
            <a:r>
              <a:rPr sz="1400" spc="-20" dirty="0">
                <a:solidFill>
                  <a:srgbClr val="F1F1F1"/>
                </a:solidFill>
                <a:latin typeface="Arial MT"/>
                <a:cs typeface="Arial MT"/>
              </a:rPr>
              <a:t> </a:t>
            </a:r>
            <a:r>
              <a:rPr sz="1400" dirty="0">
                <a:solidFill>
                  <a:srgbClr val="F1F1F1"/>
                </a:solidFill>
                <a:latin typeface="Arial MT"/>
                <a:cs typeface="Arial MT"/>
              </a:rPr>
              <a:t>and</a:t>
            </a:r>
            <a:r>
              <a:rPr sz="1400" spc="-20" dirty="0">
                <a:solidFill>
                  <a:srgbClr val="F1F1F1"/>
                </a:solidFill>
                <a:latin typeface="Arial MT"/>
                <a:cs typeface="Arial MT"/>
              </a:rPr>
              <a:t> </a:t>
            </a:r>
            <a:r>
              <a:rPr sz="1400" dirty="0">
                <a:solidFill>
                  <a:srgbClr val="F1F1F1"/>
                </a:solidFill>
                <a:latin typeface="Arial MT"/>
                <a:cs typeface="Arial MT"/>
              </a:rPr>
              <a:t>failures,</a:t>
            </a:r>
            <a:r>
              <a:rPr sz="1400" spc="-65" dirty="0">
                <a:solidFill>
                  <a:srgbClr val="F1F1F1"/>
                </a:solidFill>
                <a:latin typeface="Arial MT"/>
                <a:cs typeface="Arial MT"/>
              </a:rPr>
              <a:t> </a:t>
            </a:r>
            <a:r>
              <a:rPr sz="1400" spc="-20" dirty="0">
                <a:solidFill>
                  <a:srgbClr val="F1F1F1"/>
                </a:solidFill>
                <a:latin typeface="Arial MT"/>
                <a:cs typeface="Arial MT"/>
              </a:rPr>
              <a:t>both </a:t>
            </a:r>
            <a:r>
              <a:rPr sz="1400" spc="-10" dirty="0">
                <a:solidFill>
                  <a:srgbClr val="F1F1F1"/>
                </a:solidFill>
                <a:latin typeface="Arial MT"/>
                <a:cs typeface="Arial MT"/>
              </a:rPr>
              <a:t>individually</a:t>
            </a:r>
            <a:r>
              <a:rPr sz="1400" spc="-60" dirty="0">
                <a:solidFill>
                  <a:srgbClr val="F1F1F1"/>
                </a:solidFill>
                <a:latin typeface="Arial MT"/>
                <a:cs typeface="Arial MT"/>
              </a:rPr>
              <a:t> </a:t>
            </a:r>
            <a:r>
              <a:rPr sz="1400" dirty="0">
                <a:solidFill>
                  <a:srgbClr val="F1F1F1"/>
                </a:solidFill>
                <a:latin typeface="Arial MT"/>
                <a:cs typeface="Arial MT"/>
              </a:rPr>
              <a:t>and</a:t>
            </a:r>
            <a:r>
              <a:rPr sz="1400" spc="5" dirty="0">
                <a:solidFill>
                  <a:srgbClr val="F1F1F1"/>
                </a:solidFill>
                <a:latin typeface="Arial MT"/>
                <a:cs typeface="Arial MT"/>
              </a:rPr>
              <a:t> </a:t>
            </a:r>
            <a:r>
              <a:rPr sz="1400" dirty="0">
                <a:solidFill>
                  <a:srgbClr val="F1F1F1"/>
                </a:solidFill>
                <a:latin typeface="Arial MT"/>
                <a:cs typeface="Arial MT"/>
              </a:rPr>
              <a:t>in</a:t>
            </a:r>
            <a:r>
              <a:rPr sz="1400" spc="-65" dirty="0">
                <a:solidFill>
                  <a:srgbClr val="F1F1F1"/>
                </a:solidFill>
                <a:latin typeface="Arial MT"/>
                <a:cs typeface="Arial MT"/>
              </a:rPr>
              <a:t> </a:t>
            </a:r>
            <a:r>
              <a:rPr sz="1400" dirty="0">
                <a:solidFill>
                  <a:srgbClr val="F1F1F1"/>
                </a:solidFill>
                <a:latin typeface="Arial MT"/>
                <a:cs typeface="Arial MT"/>
              </a:rPr>
              <a:t>collaboration</a:t>
            </a:r>
            <a:r>
              <a:rPr sz="1400" spc="10" dirty="0">
                <a:solidFill>
                  <a:srgbClr val="F1F1F1"/>
                </a:solidFill>
                <a:latin typeface="Arial MT"/>
                <a:cs typeface="Arial MT"/>
              </a:rPr>
              <a:t> </a:t>
            </a:r>
            <a:r>
              <a:rPr sz="1400" dirty="0">
                <a:solidFill>
                  <a:srgbClr val="F1F1F1"/>
                </a:solidFill>
                <a:latin typeface="Arial MT"/>
                <a:cs typeface="Arial MT"/>
              </a:rPr>
              <a:t>with</a:t>
            </a:r>
            <a:r>
              <a:rPr sz="1400" spc="-60" dirty="0">
                <a:solidFill>
                  <a:srgbClr val="F1F1F1"/>
                </a:solidFill>
                <a:latin typeface="Arial MT"/>
                <a:cs typeface="Arial MT"/>
              </a:rPr>
              <a:t> </a:t>
            </a:r>
            <a:r>
              <a:rPr sz="1400" dirty="0">
                <a:solidFill>
                  <a:srgbClr val="F1F1F1"/>
                </a:solidFill>
                <a:latin typeface="Arial MT"/>
                <a:cs typeface="Arial MT"/>
              </a:rPr>
              <a:t>others,</a:t>
            </a:r>
            <a:r>
              <a:rPr sz="1400" spc="-40" dirty="0">
                <a:solidFill>
                  <a:srgbClr val="F1F1F1"/>
                </a:solidFill>
                <a:latin typeface="Arial MT"/>
                <a:cs typeface="Arial MT"/>
              </a:rPr>
              <a:t> </a:t>
            </a:r>
            <a:r>
              <a:rPr sz="1400" dirty="0">
                <a:solidFill>
                  <a:srgbClr val="F1F1F1"/>
                </a:solidFill>
                <a:latin typeface="Arial MT"/>
                <a:cs typeface="Arial MT"/>
              </a:rPr>
              <a:t>can</a:t>
            </a:r>
            <a:r>
              <a:rPr sz="1400" spc="-65" dirty="0">
                <a:solidFill>
                  <a:srgbClr val="F1F1F1"/>
                </a:solidFill>
                <a:latin typeface="Arial MT"/>
                <a:cs typeface="Arial MT"/>
              </a:rPr>
              <a:t> </a:t>
            </a:r>
            <a:r>
              <a:rPr sz="1400" dirty="0">
                <a:solidFill>
                  <a:srgbClr val="F1F1F1"/>
                </a:solidFill>
                <a:latin typeface="Arial MT"/>
                <a:cs typeface="Arial MT"/>
              </a:rPr>
              <a:t>spur</a:t>
            </a:r>
            <a:r>
              <a:rPr sz="1400" spc="30" dirty="0">
                <a:solidFill>
                  <a:srgbClr val="F1F1F1"/>
                </a:solidFill>
                <a:latin typeface="Arial MT"/>
                <a:cs typeface="Arial MT"/>
              </a:rPr>
              <a:t> </a:t>
            </a:r>
            <a:r>
              <a:rPr sz="1400" dirty="0">
                <a:solidFill>
                  <a:srgbClr val="F1F1F1"/>
                </a:solidFill>
                <a:latin typeface="Arial MT"/>
                <a:cs typeface="Arial MT"/>
              </a:rPr>
              <a:t>innovation</a:t>
            </a:r>
            <a:r>
              <a:rPr sz="1400" spc="10" dirty="0">
                <a:solidFill>
                  <a:srgbClr val="F1F1F1"/>
                </a:solidFill>
                <a:latin typeface="Arial MT"/>
                <a:cs typeface="Arial MT"/>
              </a:rPr>
              <a:t> </a:t>
            </a:r>
            <a:r>
              <a:rPr sz="1400" spc="-25" dirty="0">
                <a:solidFill>
                  <a:srgbClr val="F1F1F1"/>
                </a:solidFill>
                <a:latin typeface="Arial MT"/>
                <a:cs typeface="Arial MT"/>
              </a:rPr>
              <a:t>and </a:t>
            </a:r>
            <a:r>
              <a:rPr sz="1400" dirty="0">
                <a:solidFill>
                  <a:srgbClr val="F1F1F1"/>
                </a:solidFill>
                <a:latin typeface="Arial MT"/>
                <a:cs typeface="Arial MT"/>
              </a:rPr>
              <a:t>refine</a:t>
            </a:r>
            <a:r>
              <a:rPr sz="1400" spc="-15" dirty="0">
                <a:solidFill>
                  <a:srgbClr val="F1F1F1"/>
                </a:solidFill>
                <a:latin typeface="Arial MT"/>
                <a:cs typeface="Arial MT"/>
              </a:rPr>
              <a:t> </a:t>
            </a:r>
            <a:r>
              <a:rPr sz="1400" spc="-10" dirty="0">
                <a:solidFill>
                  <a:srgbClr val="F1F1F1"/>
                </a:solidFill>
                <a:latin typeface="Arial MT"/>
                <a:cs typeface="Arial MT"/>
              </a:rPr>
              <a:t>advancements.</a:t>
            </a:r>
            <a:endParaRPr sz="1400">
              <a:latin typeface="Arial MT"/>
              <a:cs typeface="Arial MT"/>
            </a:endParaRPr>
          </a:p>
        </p:txBody>
      </p:sp>
      <p:sp>
        <p:nvSpPr>
          <p:cNvPr id="17" name="object 17"/>
          <p:cNvSpPr txBox="1"/>
          <p:nvPr/>
        </p:nvSpPr>
        <p:spPr>
          <a:xfrm>
            <a:off x="1146492" y="3336861"/>
            <a:ext cx="5818505" cy="1741170"/>
          </a:xfrm>
          <a:prstGeom prst="rect">
            <a:avLst/>
          </a:prstGeom>
        </p:spPr>
        <p:txBody>
          <a:bodyPr vert="horz" wrap="square" lIns="0" tIns="15240" rIns="0" bIns="0" rtlCol="0">
            <a:spAutoFit/>
          </a:bodyPr>
          <a:lstStyle/>
          <a:p>
            <a:pPr marL="12700" marR="5080">
              <a:lnSpc>
                <a:spcPct val="100299"/>
              </a:lnSpc>
              <a:spcBef>
                <a:spcPts val="120"/>
              </a:spcBef>
            </a:pPr>
            <a:r>
              <a:rPr sz="1400" dirty="0">
                <a:solidFill>
                  <a:srgbClr val="F1F1F1"/>
                </a:solidFill>
                <a:latin typeface="Arial MT"/>
                <a:cs typeface="Arial MT"/>
              </a:rPr>
              <a:t>The</a:t>
            </a:r>
            <a:r>
              <a:rPr sz="1400" spc="-70" dirty="0">
                <a:solidFill>
                  <a:srgbClr val="F1F1F1"/>
                </a:solidFill>
                <a:latin typeface="Arial MT"/>
                <a:cs typeface="Arial MT"/>
              </a:rPr>
              <a:t> </a:t>
            </a:r>
            <a:r>
              <a:rPr sz="1400" dirty="0">
                <a:solidFill>
                  <a:srgbClr val="F1F1F1"/>
                </a:solidFill>
                <a:latin typeface="Arial MT"/>
                <a:cs typeface="Arial MT"/>
              </a:rPr>
              <a:t>ideas</a:t>
            </a:r>
            <a:r>
              <a:rPr sz="1400" spc="5" dirty="0">
                <a:solidFill>
                  <a:srgbClr val="F1F1F1"/>
                </a:solidFill>
                <a:latin typeface="Arial MT"/>
                <a:cs typeface="Arial MT"/>
              </a:rPr>
              <a:t> </a:t>
            </a:r>
            <a:r>
              <a:rPr sz="1400" dirty="0">
                <a:solidFill>
                  <a:srgbClr val="F1F1F1"/>
                </a:solidFill>
                <a:latin typeface="Arial MT"/>
                <a:cs typeface="Arial MT"/>
              </a:rPr>
              <a:t>of</a:t>
            </a:r>
            <a:r>
              <a:rPr sz="1400" spc="25" dirty="0">
                <a:solidFill>
                  <a:srgbClr val="F1F1F1"/>
                </a:solidFill>
                <a:latin typeface="Arial MT"/>
                <a:cs typeface="Arial MT"/>
              </a:rPr>
              <a:t> </a:t>
            </a:r>
            <a:r>
              <a:rPr sz="1400" dirty="0">
                <a:solidFill>
                  <a:srgbClr val="F1F1F1"/>
                </a:solidFill>
                <a:latin typeface="Arial MT"/>
                <a:cs typeface="Arial MT"/>
              </a:rPr>
              <a:t>SSI</a:t>
            </a:r>
            <a:r>
              <a:rPr sz="1400" spc="-45" dirty="0">
                <a:solidFill>
                  <a:srgbClr val="F1F1F1"/>
                </a:solidFill>
                <a:latin typeface="Arial MT"/>
                <a:cs typeface="Arial MT"/>
              </a:rPr>
              <a:t> </a:t>
            </a:r>
            <a:r>
              <a:rPr sz="1400" dirty="0">
                <a:solidFill>
                  <a:srgbClr val="F1F1F1"/>
                </a:solidFill>
                <a:latin typeface="Arial MT"/>
                <a:cs typeface="Arial MT"/>
              </a:rPr>
              <a:t>felt</a:t>
            </a:r>
            <a:r>
              <a:rPr sz="1400" spc="-45" dirty="0">
                <a:solidFill>
                  <a:srgbClr val="F1F1F1"/>
                </a:solidFill>
                <a:latin typeface="Arial MT"/>
                <a:cs typeface="Arial MT"/>
              </a:rPr>
              <a:t> </a:t>
            </a:r>
            <a:r>
              <a:rPr sz="1400" dirty="0">
                <a:solidFill>
                  <a:srgbClr val="F1F1F1"/>
                </a:solidFill>
                <a:latin typeface="Arial MT"/>
                <a:cs typeface="Arial MT"/>
              </a:rPr>
              <a:t>like</a:t>
            </a:r>
            <a:r>
              <a:rPr sz="1400" spc="-70" dirty="0">
                <a:solidFill>
                  <a:srgbClr val="F1F1F1"/>
                </a:solidFill>
                <a:latin typeface="Arial MT"/>
                <a:cs typeface="Arial MT"/>
              </a:rPr>
              <a:t> </a:t>
            </a:r>
            <a:r>
              <a:rPr sz="1400" dirty="0">
                <a:solidFill>
                  <a:srgbClr val="F1F1F1"/>
                </a:solidFill>
                <a:latin typeface="Arial MT"/>
                <a:cs typeface="Arial MT"/>
              </a:rPr>
              <a:t>a logical</a:t>
            </a:r>
            <a:r>
              <a:rPr sz="1400" spc="25" dirty="0">
                <a:solidFill>
                  <a:srgbClr val="F1F1F1"/>
                </a:solidFill>
                <a:latin typeface="Arial MT"/>
                <a:cs typeface="Arial MT"/>
              </a:rPr>
              <a:t> </a:t>
            </a:r>
            <a:r>
              <a:rPr sz="1400" dirty="0">
                <a:solidFill>
                  <a:srgbClr val="F1F1F1"/>
                </a:solidFill>
                <a:latin typeface="Arial MT"/>
                <a:cs typeface="Arial MT"/>
              </a:rPr>
              <a:t>place</a:t>
            </a:r>
            <a:r>
              <a:rPr sz="1400" spc="-70" dirty="0">
                <a:solidFill>
                  <a:srgbClr val="F1F1F1"/>
                </a:solidFill>
                <a:latin typeface="Arial MT"/>
                <a:cs typeface="Arial MT"/>
              </a:rPr>
              <a:t> </a:t>
            </a:r>
            <a:r>
              <a:rPr sz="1400" dirty="0">
                <a:solidFill>
                  <a:srgbClr val="F1F1F1"/>
                </a:solidFill>
                <a:latin typeface="Arial MT"/>
                <a:cs typeface="Arial MT"/>
              </a:rPr>
              <a:t>to</a:t>
            </a:r>
            <a:r>
              <a:rPr sz="1400" spc="5" dirty="0">
                <a:solidFill>
                  <a:srgbClr val="F1F1F1"/>
                </a:solidFill>
                <a:latin typeface="Arial MT"/>
                <a:cs typeface="Arial MT"/>
              </a:rPr>
              <a:t> </a:t>
            </a:r>
            <a:r>
              <a:rPr sz="1400" dirty="0">
                <a:solidFill>
                  <a:srgbClr val="F1F1F1"/>
                </a:solidFill>
                <a:latin typeface="Arial MT"/>
                <a:cs typeface="Arial MT"/>
              </a:rPr>
              <a:t>start</a:t>
            </a:r>
            <a:r>
              <a:rPr sz="1400" spc="-45" dirty="0">
                <a:solidFill>
                  <a:srgbClr val="F1F1F1"/>
                </a:solidFill>
                <a:latin typeface="Arial MT"/>
                <a:cs typeface="Arial MT"/>
              </a:rPr>
              <a:t> </a:t>
            </a:r>
            <a:r>
              <a:rPr sz="1400" dirty="0">
                <a:solidFill>
                  <a:srgbClr val="F1F1F1"/>
                </a:solidFill>
                <a:latin typeface="Arial MT"/>
                <a:cs typeface="Arial MT"/>
              </a:rPr>
              <a:t>when</a:t>
            </a:r>
            <a:r>
              <a:rPr sz="1400" spc="5" dirty="0">
                <a:solidFill>
                  <a:srgbClr val="F1F1F1"/>
                </a:solidFill>
                <a:latin typeface="Arial MT"/>
                <a:cs typeface="Arial MT"/>
              </a:rPr>
              <a:t> </a:t>
            </a:r>
            <a:r>
              <a:rPr sz="1400" dirty="0">
                <a:solidFill>
                  <a:srgbClr val="F1F1F1"/>
                </a:solidFill>
                <a:latin typeface="Arial MT"/>
                <a:cs typeface="Arial MT"/>
              </a:rPr>
              <a:t>thinking</a:t>
            </a:r>
            <a:r>
              <a:rPr sz="1400" spc="-70" dirty="0">
                <a:solidFill>
                  <a:srgbClr val="F1F1F1"/>
                </a:solidFill>
                <a:latin typeface="Arial MT"/>
                <a:cs typeface="Arial MT"/>
              </a:rPr>
              <a:t> </a:t>
            </a:r>
            <a:r>
              <a:rPr sz="1400" spc="-10" dirty="0">
                <a:solidFill>
                  <a:srgbClr val="F1F1F1"/>
                </a:solidFill>
                <a:latin typeface="Arial MT"/>
                <a:cs typeface="Arial MT"/>
              </a:rPr>
              <a:t>about </a:t>
            </a:r>
            <a:r>
              <a:rPr sz="1400" dirty="0">
                <a:solidFill>
                  <a:srgbClr val="F1F1F1"/>
                </a:solidFill>
                <a:latin typeface="Arial MT"/>
                <a:cs typeface="Arial MT"/>
              </a:rPr>
              <a:t>Samsung's</a:t>
            </a:r>
            <a:r>
              <a:rPr sz="1400" spc="-10" dirty="0">
                <a:solidFill>
                  <a:srgbClr val="F1F1F1"/>
                </a:solidFill>
                <a:latin typeface="Arial MT"/>
                <a:cs typeface="Arial MT"/>
              </a:rPr>
              <a:t> </a:t>
            </a:r>
            <a:r>
              <a:rPr sz="1400" dirty="0">
                <a:solidFill>
                  <a:srgbClr val="F1F1F1"/>
                </a:solidFill>
                <a:latin typeface="Arial MT"/>
                <a:cs typeface="Arial MT"/>
              </a:rPr>
              <a:t>future</a:t>
            </a:r>
            <a:r>
              <a:rPr sz="1400" spc="-80" dirty="0">
                <a:solidFill>
                  <a:srgbClr val="F1F1F1"/>
                </a:solidFill>
                <a:latin typeface="Arial MT"/>
                <a:cs typeface="Arial MT"/>
              </a:rPr>
              <a:t> </a:t>
            </a:r>
            <a:r>
              <a:rPr sz="1400" dirty="0">
                <a:solidFill>
                  <a:srgbClr val="F1F1F1"/>
                </a:solidFill>
                <a:latin typeface="Arial MT"/>
                <a:cs typeface="Arial MT"/>
              </a:rPr>
              <a:t>transformation,</a:t>
            </a:r>
            <a:r>
              <a:rPr sz="1400" spc="10" dirty="0">
                <a:solidFill>
                  <a:srgbClr val="F1F1F1"/>
                </a:solidFill>
                <a:latin typeface="Arial MT"/>
                <a:cs typeface="Arial MT"/>
              </a:rPr>
              <a:t> </a:t>
            </a:r>
            <a:r>
              <a:rPr sz="1400" dirty="0">
                <a:solidFill>
                  <a:srgbClr val="F1F1F1"/>
                </a:solidFill>
                <a:latin typeface="Arial MT"/>
                <a:cs typeface="Arial MT"/>
              </a:rPr>
              <a:t>and</a:t>
            </a:r>
            <a:r>
              <a:rPr sz="1400" spc="-10" dirty="0">
                <a:solidFill>
                  <a:srgbClr val="F1F1F1"/>
                </a:solidFill>
                <a:latin typeface="Arial MT"/>
                <a:cs typeface="Arial MT"/>
              </a:rPr>
              <a:t> </a:t>
            </a:r>
            <a:r>
              <a:rPr sz="1400" dirty="0">
                <a:solidFill>
                  <a:srgbClr val="F1F1F1"/>
                </a:solidFill>
                <a:latin typeface="Arial MT"/>
                <a:cs typeface="Arial MT"/>
              </a:rPr>
              <a:t>the</a:t>
            </a:r>
            <a:r>
              <a:rPr sz="1400" spc="-10" dirty="0">
                <a:solidFill>
                  <a:srgbClr val="F1F1F1"/>
                </a:solidFill>
                <a:latin typeface="Arial MT"/>
                <a:cs typeface="Arial MT"/>
              </a:rPr>
              <a:t> </a:t>
            </a:r>
            <a:r>
              <a:rPr sz="1400" dirty="0">
                <a:solidFill>
                  <a:srgbClr val="F1F1F1"/>
                </a:solidFill>
                <a:latin typeface="Arial MT"/>
                <a:cs typeface="Arial MT"/>
              </a:rPr>
              <a:t>idea</a:t>
            </a:r>
            <a:r>
              <a:rPr sz="1400" spc="-80" dirty="0">
                <a:solidFill>
                  <a:srgbClr val="F1F1F1"/>
                </a:solidFill>
                <a:latin typeface="Arial MT"/>
                <a:cs typeface="Arial MT"/>
              </a:rPr>
              <a:t> </a:t>
            </a:r>
            <a:r>
              <a:rPr sz="1400" dirty="0">
                <a:solidFill>
                  <a:srgbClr val="F1F1F1"/>
                </a:solidFill>
                <a:latin typeface="Arial MT"/>
                <a:cs typeface="Arial MT"/>
              </a:rPr>
              <a:t>of</a:t>
            </a:r>
            <a:r>
              <a:rPr sz="1400" spc="10" dirty="0">
                <a:solidFill>
                  <a:srgbClr val="F1F1F1"/>
                </a:solidFill>
                <a:latin typeface="Arial MT"/>
                <a:cs typeface="Arial MT"/>
              </a:rPr>
              <a:t> </a:t>
            </a:r>
            <a:r>
              <a:rPr sz="1400" dirty="0">
                <a:solidFill>
                  <a:srgbClr val="F1F1F1"/>
                </a:solidFill>
                <a:latin typeface="Arial MT"/>
                <a:cs typeface="Arial MT"/>
              </a:rPr>
              <a:t>using</a:t>
            </a:r>
            <a:r>
              <a:rPr sz="1400" spc="-80" dirty="0">
                <a:solidFill>
                  <a:srgbClr val="F1F1F1"/>
                </a:solidFill>
                <a:latin typeface="Arial MT"/>
                <a:cs typeface="Arial MT"/>
              </a:rPr>
              <a:t> </a:t>
            </a:r>
            <a:r>
              <a:rPr sz="1400" dirty="0">
                <a:solidFill>
                  <a:srgbClr val="F1F1F1"/>
                </a:solidFill>
                <a:latin typeface="Arial MT"/>
                <a:cs typeface="Arial MT"/>
              </a:rPr>
              <a:t>the</a:t>
            </a:r>
            <a:r>
              <a:rPr sz="1400" spc="-80" dirty="0">
                <a:solidFill>
                  <a:srgbClr val="F1F1F1"/>
                </a:solidFill>
                <a:latin typeface="Arial MT"/>
                <a:cs typeface="Arial MT"/>
              </a:rPr>
              <a:t> </a:t>
            </a:r>
            <a:r>
              <a:rPr sz="1400" spc="-10" dirty="0">
                <a:solidFill>
                  <a:srgbClr val="F1F1F1"/>
                </a:solidFill>
                <a:latin typeface="Arial MT"/>
                <a:cs typeface="Arial MT"/>
              </a:rPr>
              <a:t>company's </a:t>
            </a:r>
            <a:r>
              <a:rPr sz="1400" dirty="0">
                <a:solidFill>
                  <a:srgbClr val="F1F1F1"/>
                </a:solidFill>
                <a:latin typeface="Arial MT"/>
                <a:cs typeface="Arial MT"/>
              </a:rPr>
              <a:t>growth</a:t>
            </a:r>
            <a:r>
              <a:rPr sz="1400" spc="-65" dirty="0">
                <a:solidFill>
                  <a:srgbClr val="F1F1F1"/>
                </a:solidFill>
                <a:latin typeface="Arial MT"/>
                <a:cs typeface="Arial MT"/>
              </a:rPr>
              <a:t> </a:t>
            </a:r>
            <a:r>
              <a:rPr sz="1400" dirty="0">
                <a:solidFill>
                  <a:srgbClr val="F1F1F1"/>
                </a:solidFill>
                <a:latin typeface="Arial MT"/>
                <a:cs typeface="Arial MT"/>
              </a:rPr>
              <a:t>into</a:t>
            </a:r>
            <a:r>
              <a:rPr sz="1400" spc="-65" dirty="0">
                <a:solidFill>
                  <a:srgbClr val="F1F1F1"/>
                </a:solidFill>
                <a:latin typeface="Arial MT"/>
                <a:cs typeface="Arial MT"/>
              </a:rPr>
              <a:t> </a:t>
            </a:r>
            <a:r>
              <a:rPr sz="1400" dirty="0">
                <a:solidFill>
                  <a:srgbClr val="F1F1F1"/>
                </a:solidFill>
                <a:latin typeface="Arial MT"/>
                <a:cs typeface="Arial MT"/>
              </a:rPr>
              <a:t>the</a:t>
            </a:r>
            <a:r>
              <a:rPr sz="1400" spc="-65" dirty="0">
                <a:solidFill>
                  <a:srgbClr val="F1F1F1"/>
                </a:solidFill>
                <a:latin typeface="Arial MT"/>
                <a:cs typeface="Arial MT"/>
              </a:rPr>
              <a:t> </a:t>
            </a:r>
            <a:r>
              <a:rPr sz="1400" dirty="0">
                <a:solidFill>
                  <a:srgbClr val="F1F1F1"/>
                </a:solidFill>
                <a:latin typeface="Arial MT"/>
                <a:cs typeface="Arial MT"/>
              </a:rPr>
              <a:t>valley</a:t>
            </a:r>
            <a:r>
              <a:rPr sz="1400" spc="-55" dirty="0">
                <a:solidFill>
                  <a:srgbClr val="F1F1F1"/>
                </a:solidFill>
                <a:latin typeface="Arial MT"/>
                <a:cs typeface="Arial MT"/>
              </a:rPr>
              <a:t> </a:t>
            </a:r>
            <a:r>
              <a:rPr sz="1400" dirty="0">
                <a:solidFill>
                  <a:srgbClr val="F1F1F1"/>
                </a:solidFill>
                <a:latin typeface="Arial MT"/>
                <a:cs typeface="Arial MT"/>
              </a:rPr>
              <a:t>as</a:t>
            </a:r>
            <a:r>
              <a:rPr sz="1400" spc="15" dirty="0">
                <a:solidFill>
                  <a:srgbClr val="F1F1F1"/>
                </a:solidFill>
                <a:latin typeface="Arial MT"/>
                <a:cs typeface="Arial MT"/>
              </a:rPr>
              <a:t> </a:t>
            </a:r>
            <a:r>
              <a:rPr sz="1400" dirty="0">
                <a:solidFill>
                  <a:srgbClr val="F1F1F1"/>
                </a:solidFill>
                <a:latin typeface="Arial MT"/>
                <a:cs typeface="Arial MT"/>
              </a:rPr>
              <a:t>a</a:t>
            </a:r>
            <a:r>
              <a:rPr sz="1400" spc="-65" dirty="0">
                <a:solidFill>
                  <a:srgbClr val="F1F1F1"/>
                </a:solidFill>
                <a:latin typeface="Arial MT"/>
                <a:cs typeface="Arial MT"/>
              </a:rPr>
              <a:t> </a:t>
            </a:r>
            <a:r>
              <a:rPr sz="1400" dirty="0">
                <a:solidFill>
                  <a:srgbClr val="F1F1F1"/>
                </a:solidFill>
                <a:latin typeface="Arial MT"/>
                <a:cs typeface="Arial MT"/>
              </a:rPr>
              <a:t>catalyst</a:t>
            </a:r>
            <a:r>
              <a:rPr sz="1400" spc="30" dirty="0">
                <a:solidFill>
                  <a:srgbClr val="F1F1F1"/>
                </a:solidFill>
                <a:latin typeface="Arial MT"/>
                <a:cs typeface="Arial MT"/>
              </a:rPr>
              <a:t> </a:t>
            </a:r>
            <a:r>
              <a:rPr sz="1400" dirty="0">
                <a:solidFill>
                  <a:srgbClr val="F1F1F1"/>
                </a:solidFill>
                <a:latin typeface="Arial MT"/>
                <a:cs typeface="Arial MT"/>
              </a:rPr>
              <a:t>for</a:t>
            </a:r>
            <a:r>
              <a:rPr sz="1400" spc="25" dirty="0">
                <a:solidFill>
                  <a:srgbClr val="F1F1F1"/>
                </a:solidFill>
                <a:latin typeface="Arial MT"/>
                <a:cs typeface="Arial MT"/>
              </a:rPr>
              <a:t> </a:t>
            </a:r>
            <a:r>
              <a:rPr sz="1400" dirty="0">
                <a:solidFill>
                  <a:srgbClr val="F1F1F1"/>
                </a:solidFill>
                <a:latin typeface="Arial MT"/>
                <a:cs typeface="Arial MT"/>
              </a:rPr>
              <a:t>change</a:t>
            </a:r>
            <a:r>
              <a:rPr sz="1400" spc="15" dirty="0">
                <a:solidFill>
                  <a:srgbClr val="F1F1F1"/>
                </a:solidFill>
                <a:latin typeface="Arial MT"/>
                <a:cs typeface="Arial MT"/>
              </a:rPr>
              <a:t> </a:t>
            </a:r>
            <a:r>
              <a:rPr sz="1400" dirty="0">
                <a:solidFill>
                  <a:srgbClr val="F1F1F1"/>
                </a:solidFill>
                <a:latin typeface="Arial MT"/>
                <a:cs typeface="Arial MT"/>
              </a:rPr>
              <a:t>was</a:t>
            </a:r>
            <a:r>
              <a:rPr sz="1400" spc="-60" dirty="0">
                <a:solidFill>
                  <a:srgbClr val="F1F1F1"/>
                </a:solidFill>
                <a:latin typeface="Arial MT"/>
                <a:cs typeface="Arial MT"/>
              </a:rPr>
              <a:t> </a:t>
            </a:r>
            <a:r>
              <a:rPr sz="1400" dirty="0">
                <a:solidFill>
                  <a:srgbClr val="F1F1F1"/>
                </a:solidFill>
                <a:latin typeface="Arial MT"/>
                <a:cs typeface="Arial MT"/>
              </a:rPr>
              <a:t>alluring.</a:t>
            </a:r>
            <a:r>
              <a:rPr sz="1400" spc="254" dirty="0">
                <a:solidFill>
                  <a:srgbClr val="F1F1F1"/>
                </a:solidFill>
                <a:latin typeface="Arial MT"/>
                <a:cs typeface="Arial MT"/>
              </a:rPr>
              <a:t> </a:t>
            </a:r>
            <a:r>
              <a:rPr sz="1400" dirty="0">
                <a:solidFill>
                  <a:srgbClr val="F1F1F1"/>
                </a:solidFill>
                <a:latin typeface="Arial MT"/>
                <a:cs typeface="Arial MT"/>
              </a:rPr>
              <a:t>After</a:t>
            </a:r>
            <a:r>
              <a:rPr sz="1400" spc="-45" dirty="0">
                <a:solidFill>
                  <a:srgbClr val="F1F1F1"/>
                </a:solidFill>
                <a:latin typeface="Arial MT"/>
                <a:cs typeface="Arial MT"/>
              </a:rPr>
              <a:t> </a:t>
            </a:r>
            <a:r>
              <a:rPr sz="1400" spc="-10" dirty="0">
                <a:solidFill>
                  <a:srgbClr val="F1F1F1"/>
                </a:solidFill>
                <a:latin typeface="Arial MT"/>
                <a:cs typeface="Arial MT"/>
              </a:rPr>
              <a:t>realising </a:t>
            </a:r>
            <a:r>
              <a:rPr sz="1400" dirty="0">
                <a:solidFill>
                  <a:srgbClr val="F1F1F1"/>
                </a:solidFill>
                <a:latin typeface="Arial MT"/>
                <a:cs typeface="Arial MT"/>
              </a:rPr>
              <a:t>they</a:t>
            </a:r>
            <a:r>
              <a:rPr sz="1400" spc="-65" dirty="0">
                <a:solidFill>
                  <a:srgbClr val="F1F1F1"/>
                </a:solidFill>
                <a:latin typeface="Arial MT"/>
                <a:cs typeface="Arial MT"/>
              </a:rPr>
              <a:t> </a:t>
            </a:r>
            <a:r>
              <a:rPr sz="1400" dirty="0">
                <a:solidFill>
                  <a:srgbClr val="F1F1F1"/>
                </a:solidFill>
                <a:latin typeface="Arial MT"/>
                <a:cs typeface="Arial MT"/>
              </a:rPr>
              <a:t>were</a:t>
            </a:r>
            <a:r>
              <a:rPr sz="1400" spc="5" dirty="0">
                <a:solidFill>
                  <a:srgbClr val="F1F1F1"/>
                </a:solidFill>
                <a:latin typeface="Arial MT"/>
                <a:cs typeface="Arial MT"/>
              </a:rPr>
              <a:t> </a:t>
            </a:r>
            <a:r>
              <a:rPr sz="1400" dirty="0">
                <a:solidFill>
                  <a:srgbClr val="F1F1F1"/>
                </a:solidFill>
                <a:latin typeface="Arial MT"/>
                <a:cs typeface="Arial MT"/>
              </a:rPr>
              <a:t>on</a:t>
            </a:r>
            <a:r>
              <a:rPr sz="1400" spc="5" dirty="0">
                <a:solidFill>
                  <a:srgbClr val="F1F1F1"/>
                </a:solidFill>
                <a:latin typeface="Arial MT"/>
                <a:cs typeface="Arial MT"/>
              </a:rPr>
              <a:t> </a:t>
            </a:r>
            <a:r>
              <a:rPr sz="1400" dirty="0">
                <a:solidFill>
                  <a:srgbClr val="F1F1F1"/>
                </a:solidFill>
                <a:latin typeface="Arial MT"/>
                <a:cs typeface="Arial MT"/>
              </a:rPr>
              <a:t>to</a:t>
            </a:r>
            <a:r>
              <a:rPr sz="1400" spc="-70" dirty="0">
                <a:solidFill>
                  <a:srgbClr val="F1F1F1"/>
                </a:solidFill>
                <a:latin typeface="Arial MT"/>
                <a:cs typeface="Arial MT"/>
              </a:rPr>
              <a:t> </a:t>
            </a:r>
            <a:r>
              <a:rPr sz="1400" dirty="0">
                <a:solidFill>
                  <a:srgbClr val="F1F1F1"/>
                </a:solidFill>
                <a:latin typeface="Arial MT"/>
                <a:cs typeface="Arial MT"/>
              </a:rPr>
              <a:t>something,</a:t>
            </a:r>
            <a:r>
              <a:rPr sz="1400" spc="25" dirty="0">
                <a:solidFill>
                  <a:srgbClr val="F1F1F1"/>
                </a:solidFill>
                <a:latin typeface="Arial MT"/>
                <a:cs typeface="Arial MT"/>
              </a:rPr>
              <a:t> </a:t>
            </a:r>
            <a:r>
              <a:rPr sz="1400" spc="-10" dirty="0">
                <a:solidFill>
                  <a:srgbClr val="F1F1F1"/>
                </a:solidFill>
                <a:latin typeface="Arial MT"/>
                <a:cs typeface="Arial MT"/>
              </a:rPr>
              <a:t>Samsung's</a:t>
            </a:r>
            <a:r>
              <a:rPr sz="1400" spc="-65" dirty="0">
                <a:solidFill>
                  <a:srgbClr val="F1F1F1"/>
                </a:solidFill>
                <a:latin typeface="Arial MT"/>
                <a:cs typeface="Arial MT"/>
              </a:rPr>
              <a:t> </a:t>
            </a:r>
            <a:r>
              <a:rPr sz="1400" dirty="0">
                <a:solidFill>
                  <a:srgbClr val="F1F1F1"/>
                </a:solidFill>
                <a:latin typeface="Arial MT"/>
                <a:cs typeface="Arial MT"/>
              </a:rPr>
              <a:t>brain</a:t>
            </a:r>
            <a:r>
              <a:rPr sz="1400" spc="5" dirty="0">
                <a:solidFill>
                  <a:srgbClr val="F1F1F1"/>
                </a:solidFill>
                <a:latin typeface="Arial MT"/>
                <a:cs typeface="Arial MT"/>
              </a:rPr>
              <a:t> </a:t>
            </a:r>
            <a:r>
              <a:rPr sz="1400" dirty="0">
                <a:solidFill>
                  <a:srgbClr val="F1F1F1"/>
                </a:solidFill>
                <a:latin typeface="Arial MT"/>
                <a:cs typeface="Arial MT"/>
              </a:rPr>
              <a:t>trust</a:t>
            </a:r>
            <a:r>
              <a:rPr sz="1400" spc="-45" dirty="0">
                <a:solidFill>
                  <a:srgbClr val="F1F1F1"/>
                </a:solidFill>
                <a:latin typeface="Arial MT"/>
                <a:cs typeface="Arial MT"/>
              </a:rPr>
              <a:t> </a:t>
            </a:r>
            <a:r>
              <a:rPr sz="1400" dirty="0">
                <a:solidFill>
                  <a:srgbClr val="F1F1F1"/>
                </a:solidFill>
                <a:latin typeface="Arial MT"/>
                <a:cs typeface="Arial MT"/>
              </a:rPr>
              <a:t>went</a:t>
            </a:r>
            <a:r>
              <a:rPr sz="1400" spc="25" dirty="0">
                <a:solidFill>
                  <a:srgbClr val="F1F1F1"/>
                </a:solidFill>
                <a:latin typeface="Arial MT"/>
                <a:cs typeface="Arial MT"/>
              </a:rPr>
              <a:t> </a:t>
            </a:r>
            <a:r>
              <a:rPr sz="1400" dirty="0">
                <a:solidFill>
                  <a:srgbClr val="F1F1F1"/>
                </a:solidFill>
                <a:latin typeface="Arial MT"/>
                <a:cs typeface="Arial MT"/>
              </a:rPr>
              <a:t>on</a:t>
            </a:r>
            <a:r>
              <a:rPr sz="1400" spc="-70" dirty="0">
                <a:solidFill>
                  <a:srgbClr val="F1F1F1"/>
                </a:solidFill>
                <a:latin typeface="Arial MT"/>
                <a:cs typeface="Arial MT"/>
              </a:rPr>
              <a:t> </a:t>
            </a:r>
            <a:r>
              <a:rPr sz="1400" dirty="0">
                <a:solidFill>
                  <a:srgbClr val="F1F1F1"/>
                </a:solidFill>
                <a:latin typeface="Arial MT"/>
                <a:cs typeface="Arial MT"/>
              </a:rPr>
              <a:t>a</a:t>
            </a:r>
            <a:r>
              <a:rPr sz="1400" spc="5" dirty="0">
                <a:solidFill>
                  <a:srgbClr val="F1F1F1"/>
                </a:solidFill>
                <a:latin typeface="Arial MT"/>
                <a:cs typeface="Arial MT"/>
              </a:rPr>
              <a:t> </a:t>
            </a:r>
            <a:r>
              <a:rPr sz="1400" dirty="0">
                <a:solidFill>
                  <a:srgbClr val="F1F1F1"/>
                </a:solidFill>
                <a:latin typeface="Arial MT"/>
                <a:cs typeface="Arial MT"/>
              </a:rPr>
              <a:t>manhunt</a:t>
            </a:r>
            <a:r>
              <a:rPr sz="1400" spc="-45" dirty="0">
                <a:solidFill>
                  <a:srgbClr val="F1F1F1"/>
                </a:solidFill>
                <a:latin typeface="Arial MT"/>
                <a:cs typeface="Arial MT"/>
              </a:rPr>
              <a:t> </a:t>
            </a:r>
            <a:r>
              <a:rPr sz="1400" spc="-25" dirty="0">
                <a:solidFill>
                  <a:srgbClr val="F1F1F1"/>
                </a:solidFill>
                <a:latin typeface="Arial MT"/>
                <a:cs typeface="Arial MT"/>
              </a:rPr>
              <a:t>to </a:t>
            </a:r>
            <a:r>
              <a:rPr sz="1400" dirty="0">
                <a:solidFill>
                  <a:srgbClr val="F1F1F1"/>
                </a:solidFill>
                <a:latin typeface="Arial MT"/>
                <a:cs typeface="Arial MT"/>
              </a:rPr>
              <a:t>find</a:t>
            </a:r>
            <a:r>
              <a:rPr sz="1400" spc="-70" dirty="0">
                <a:solidFill>
                  <a:srgbClr val="F1F1F1"/>
                </a:solidFill>
                <a:latin typeface="Arial MT"/>
                <a:cs typeface="Arial MT"/>
              </a:rPr>
              <a:t> </a:t>
            </a:r>
            <a:r>
              <a:rPr sz="1400" dirty="0">
                <a:solidFill>
                  <a:srgbClr val="F1F1F1"/>
                </a:solidFill>
                <a:latin typeface="Arial MT"/>
                <a:cs typeface="Arial MT"/>
              </a:rPr>
              <a:t>the</a:t>
            </a:r>
            <a:r>
              <a:rPr sz="1400" spc="-70" dirty="0">
                <a:solidFill>
                  <a:srgbClr val="F1F1F1"/>
                </a:solidFill>
                <a:latin typeface="Arial MT"/>
                <a:cs typeface="Arial MT"/>
              </a:rPr>
              <a:t> </a:t>
            </a:r>
            <a:r>
              <a:rPr sz="1400" dirty="0">
                <a:solidFill>
                  <a:srgbClr val="F1F1F1"/>
                </a:solidFill>
                <a:latin typeface="Arial MT"/>
                <a:cs typeface="Arial MT"/>
              </a:rPr>
              <a:t>top</a:t>
            </a:r>
            <a:r>
              <a:rPr sz="1400" spc="-70" dirty="0">
                <a:solidFill>
                  <a:srgbClr val="F1F1F1"/>
                </a:solidFill>
                <a:latin typeface="Arial MT"/>
                <a:cs typeface="Arial MT"/>
              </a:rPr>
              <a:t> </a:t>
            </a:r>
            <a:r>
              <a:rPr sz="1400" dirty="0">
                <a:solidFill>
                  <a:srgbClr val="F1F1F1"/>
                </a:solidFill>
                <a:latin typeface="Arial MT"/>
                <a:cs typeface="Arial MT"/>
              </a:rPr>
              <a:t>industry</a:t>
            </a:r>
            <a:r>
              <a:rPr sz="1400" spc="5" dirty="0">
                <a:solidFill>
                  <a:srgbClr val="F1F1F1"/>
                </a:solidFill>
                <a:latin typeface="Arial MT"/>
                <a:cs typeface="Arial MT"/>
              </a:rPr>
              <a:t> </a:t>
            </a:r>
            <a:r>
              <a:rPr sz="1400" dirty="0">
                <a:solidFill>
                  <a:srgbClr val="F1F1F1"/>
                </a:solidFill>
                <a:latin typeface="Arial MT"/>
                <a:cs typeface="Arial MT"/>
              </a:rPr>
              <a:t>leaders</a:t>
            </a:r>
            <a:r>
              <a:rPr sz="1400" spc="10" dirty="0">
                <a:solidFill>
                  <a:srgbClr val="F1F1F1"/>
                </a:solidFill>
                <a:latin typeface="Arial MT"/>
                <a:cs typeface="Arial MT"/>
              </a:rPr>
              <a:t> </a:t>
            </a:r>
            <a:r>
              <a:rPr sz="1400" dirty="0">
                <a:solidFill>
                  <a:srgbClr val="F1F1F1"/>
                </a:solidFill>
                <a:latin typeface="Arial MT"/>
                <a:cs typeface="Arial MT"/>
              </a:rPr>
              <a:t>and valley</a:t>
            </a:r>
            <a:r>
              <a:rPr sz="1400" spc="10" dirty="0">
                <a:solidFill>
                  <a:srgbClr val="F1F1F1"/>
                </a:solidFill>
                <a:latin typeface="Arial MT"/>
                <a:cs typeface="Arial MT"/>
              </a:rPr>
              <a:t> </a:t>
            </a:r>
            <a:r>
              <a:rPr sz="1400" spc="-10" dirty="0">
                <a:solidFill>
                  <a:srgbClr val="F1F1F1"/>
                </a:solidFill>
                <a:latin typeface="Arial MT"/>
                <a:cs typeface="Arial MT"/>
              </a:rPr>
              <a:t>veterans.</a:t>
            </a:r>
            <a:r>
              <a:rPr sz="1400" spc="-45" dirty="0">
                <a:solidFill>
                  <a:srgbClr val="F1F1F1"/>
                </a:solidFill>
                <a:latin typeface="Arial MT"/>
                <a:cs typeface="Arial MT"/>
              </a:rPr>
              <a:t> </a:t>
            </a:r>
            <a:r>
              <a:rPr sz="1400" dirty="0">
                <a:solidFill>
                  <a:srgbClr val="F1F1F1"/>
                </a:solidFill>
                <a:latin typeface="Arial MT"/>
                <a:cs typeface="Arial MT"/>
              </a:rPr>
              <a:t>Soon,</a:t>
            </a:r>
            <a:r>
              <a:rPr sz="1400" spc="-45" dirty="0">
                <a:solidFill>
                  <a:srgbClr val="F1F1F1"/>
                </a:solidFill>
                <a:latin typeface="Arial MT"/>
                <a:cs typeface="Arial MT"/>
              </a:rPr>
              <a:t> </a:t>
            </a:r>
            <a:r>
              <a:rPr sz="1400" dirty="0">
                <a:solidFill>
                  <a:srgbClr val="F1F1F1"/>
                </a:solidFill>
                <a:latin typeface="Arial MT"/>
                <a:cs typeface="Arial MT"/>
              </a:rPr>
              <a:t>they</a:t>
            </a:r>
            <a:r>
              <a:rPr sz="1400" spc="5" dirty="0">
                <a:solidFill>
                  <a:srgbClr val="F1F1F1"/>
                </a:solidFill>
                <a:latin typeface="Arial MT"/>
                <a:cs typeface="Arial MT"/>
              </a:rPr>
              <a:t> </a:t>
            </a:r>
            <a:r>
              <a:rPr sz="1400" dirty="0">
                <a:solidFill>
                  <a:srgbClr val="F1F1F1"/>
                </a:solidFill>
                <a:latin typeface="Arial MT"/>
                <a:cs typeface="Arial MT"/>
              </a:rPr>
              <a:t>had</a:t>
            </a:r>
            <a:r>
              <a:rPr sz="1400" spc="5" dirty="0">
                <a:solidFill>
                  <a:srgbClr val="F1F1F1"/>
                </a:solidFill>
                <a:latin typeface="Arial MT"/>
                <a:cs typeface="Arial MT"/>
              </a:rPr>
              <a:t> </a:t>
            </a:r>
            <a:r>
              <a:rPr sz="1400" dirty="0">
                <a:solidFill>
                  <a:srgbClr val="F1F1F1"/>
                </a:solidFill>
                <a:latin typeface="Arial MT"/>
                <a:cs typeface="Arial MT"/>
              </a:rPr>
              <a:t>the </a:t>
            </a:r>
            <a:r>
              <a:rPr sz="1400" spc="-25" dirty="0">
                <a:solidFill>
                  <a:srgbClr val="F1F1F1"/>
                </a:solidFill>
                <a:latin typeface="Arial MT"/>
                <a:cs typeface="Arial MT"/>
              </a:rPr>
              <a:t>key </a:t>
            </a:r>
            <a:r>
              <a:rPr sz="1400" dirty="0">
                <a:solidFill>
                  <a:srgbClr val="F1F1F1"/>
                </a:solidFill>
                <a:latin typeface="Arial MT"/>
                <a:cs typeface="Arial MT"/>
              </a:rPr>
              <a:t>players</a:t>
            </a:r>
            <a:r>
              <a:rPr sz="1400" spc="-55" dirty="0">
                <a:solidFill>
                  <a:srgbClr val="F1F1F1"/>
                </a:solidFill>
                <a:latin typeface="Arial MT"/>
                <a:cs typeface="Arial MT"/>
              </a:rPr>
              <a:t> </a:t>
            </a:r>
            <a:r>
              <a:rPr sz="1400" dirty="0">
                <a:solidFill>
                  <a:srgbClr val="F1F1F1"/>
                </a:solidFill>
                <a:latin typeface="Arial MT"/>
                <a:cs typeface="Arial MT"/>
              </a:rPr>
              <a:t>in</a:t>
            </a:r>
            <a:r>
              <a:rPr sz="1400" spc="15" dirty="0">
                <a:solidFill>
                  <a:srgbClr val="F1F1F1"/>
                </a:solidFill>
                <a:latin typeface="Arial MT"/>
                <a:cs typeface="Arial MT"/>
              </a:rPr>
              <a:t> </a:t>
            </a:r>
            <a:r>
              <a:rPr sz="1400" dirty="0">
                <a:solidFill>
                  <a:srgbClr val="F1F1F1"/>
                </a:solidFill>
                <a:latin typeface="Arial MT"/>
                <a:cs typeface="Arial MT"/>
              </a:rPr>
              <a:t>place,</a:t>
            </a:r>
            <a:r>
              <a:rPr sz="1400" spc="35" dirty="0">
                <a:solidFill>
                  <a:srgbClr val="F1F1F1"/>
                </a:solidFill>
                <a:latin typeface="Arial MT"/>
                <a:cs typeface="Arial MT"/>
              </a:rPr>
              <a:t> </a:t>
            </a:r>
            <a:r>
              <a:rPr sz="1400" spc="-10" dirty="0">
                <a:solidFill>
                  <a:srgbClr val="F1F1F1"/>
                </a:solidFill>
                <a:latin typeface="Arial MT"/>
                <a:cs typeface="Arial MT"/>
              </a:rPr>
              <a:t>including</a:t>
            </a:r>
            <a:r>
              <a:rPr sz="1400" spc="-60" dirty="0">
                <a:solidFill>
                  <a:srgbClr val="F1F1F1"/>
                </a:solidFill>
                <a:latin typeface="Arial MT"/>
                <a:cs typeface="Arial MT"/>
              </a:rPr>
              <a:t> </a:t>
            </a:r>
            <a:r>
              <a:rPr sz="1400" dirty="0">
                <a:solidFill>
                  <a:srgbClr val="F1F1F1"/>
                </a:solidFill>
                <a:latin typeface="Arial MT"/>
                <a:cs typeface="Arial MT"/>
              </a:rPr>
              <a:t>David</a:t>
            </a:r>
            <a:r>
              <a:rPr sz="1400" spc="-60" dirty="0">
                <a:solidFill>
                  <a:srgbClr val="F1F1F1"/>
                </a:solidFill>
                <a:latin typeface="Arial MT"/>
                <a:cs typeface="Arial MT"/>
              </a:rPr>
              <a:t> </a:t>
            </a:r>
            <a:r>
              <a:rPr sz="1400" dirty="0">
                <a:solidFill>
                  <a:srgbClr val="F1F1F1"/>
                </a:solidFill>
                <a:latin typeface="Arial MT"/>
                <a:cs typeface="Arial MT"/>
              </a:rPr>
              <a:t>Eun,</a:t>
            </a:r>
            <a:r>
              <a:rPr sz="1400" spc="40" dirty="0">
                <a:solidFill>
                  <a:srgbClr val="F1F1F1"/>
                </a:solidFill>
                <a:latin typeface="Arial MT"/>
                <a:cs typeface="Arial MT"/>
              </a:rPr>
              <a:t> </a:t>
            </a:r>
            <a:r>
              <a:rPr sz="1400" spc="-10" dirty="0">
                <a:solidFill>
                  <a:srgbClr val="F1F1F1"/>
                </a:solidFill>
                <a:latin typeface="Arial MT"/>
                <a:cs typeface="Arial MT"/>
              </a:rPr>
              <a:t>president</a:t>
            </a:r>
            <a:r>
              <a:rPr sz="1400" spc="-35" dirty="0">
                <a:solidFill>
                  <a:srgbClr val="F1F1F1"/>
                </a:solidFill>
                <a:latin typeface="Arial MT"/>
                <a:cs typeface="Arial MT"/>
              </a:rPr>
              <a:t> </a:t>
            </a:r>
            <a:r>
              <a:rPr sz="1400" dirty="0">
                <a:solidFill>
                  <a:srgbClr val="F1F1F1"/>
                </a:solidFill>
                <a:latin typeface="Arial MT"/>
                <a:cs typeface="Arial MT"/>
              </a:rPr>
              <a:t>of</a:t>
            </a:r>
            <a:r>
              <a:rPr sz="1400" spc="-35" dirty="0">
                <a:solidFill>
                  <a:srgbClr val="F1F1F1"/>
                </a:solidFill>
                <a:latin typeface="Arial MT"/>
                <a:cs typeface="Arial MT"/>
              </a:rPr>
              <a:t> </a:t>
            </a:r>
            <a:r>
              <a:rPr sz="1400" dirty="0">
                <a:solidFill>
                  <a:srgbClr val="F1F1F1"/>
                </a:solidFill>
                <a:latin typeface="Arial MT"/>
                <a:cs typeface="Arial MT"/>
              </a:rPr>
              <a:t>Samsung</a:t>
            </a:r>
            <a:r>
              <a:rPr sz="1400" spc="15" dirty="0">
                <a:solidFill>
                  <a:srgbClr val="F1F1F1"/>
                </a:solidFill>
                <a:latin typeface="Arial MT"/>
                <a:cs typeface="Arial MT"/>
              </a:rPr>
              <a:t> </a:t>
            </a:r>
            <a:r>
              <a:rPr sz="1400" spc="-10" dirty="0">
                <a:solidFill>
                  <a:srgbClr val="F1F1F1"/>
                </a:solidFill>
                <a:latin typeface="Arial MT"/>
                <a:cs typeface="Arial MT"/>
              </a:rPr>
              <a:t>Electronics </a:t>
            </a:r>
            <a:r>
              <a:rPr sz="1400" dirty="0">
                <a:solidFill>
                  <a:srgbClr val="F1F1F1"/>
                </a:solidFill>
                <a:latin typeface="Arial MT"/>
                <a:cs typeface="Arial MT"/>
              </a:rPr>
              <a:t>and</a:t>
            </a:r>
            <a:r>
              <a:rPr sz="1400" spc="-50" dirty="0">
                <a:solidFill>
                  <a:srgbClr val="F1F1F1"/>
                </a:solidFill>
                <a:latin typeface="Arial MT"/>
                <a:cs typeface="Arial MT"/>
              </a:rPr>
              <a:t> </a:t>
            </a:r>
            <a:r>
              <a:rPr sz="1400" dirty="0">
                <a:solidFill>
                  <a:srgbClr val="F1F1F1"/>
                </a:solidFill>
                <a:latin typeface="Arial MT"/>
                <a:cs typeface="Arial MT"/>
              </a:rPr>
              <a:t>Samsung</a:t>
            </a:r>
            <a:r>
              <a:rPr sz="1400" spc="-50" dirty="0">
                <a:solidFill>
                  <a:srgbClr val="F1F1F1"/>
                </a:solidFill>
                <a:latin typeface="Arial MT"/>
                <a:cs typeface="Arial MT"/>
              </a:rPr>
              <a:t> </a:t>
            </a:r>
            <a:r>
              <a:rPr sz="1400" spc="-30" dirty="0">
                <a:solidFill>
                  <a:srgbClr val="F1F1F1"/>
                </a:solidFill>
                <a:latin typeface="Arial MT"/>
                <a:cs typeface="Arial MT"/>
              </a:rPr>
              <a:t>NEXT,</a:t>
            </a:r>
            <a:r>
              <a:rPr sz="1400" spc="-20" dirty="0">
                <a:solidFill>
                  <a:srgbClr val="F1F1F1"/>
                </a:solidFill>
                <a:latin typeface="Arial MT"/>
                <a:cs typeface="Arial MT"/>
              </a:rPr>
              <a:t> </a:t>
            </a:r>
            <a:r>
              <a:rPr sz="1400" dirty="0">
                <a:solidFill>
                  <a:srgbClr val="F1F1F1"/>
                </a:solidFill>
                <a:latin typeface="Arial MT"/>
                <a:cs typeface="Arial MT"/>
              </a:rPr>
              <a:t>and</a:t>
            </a:r>
            <a:r>
              <a:rPr sz="1400" spc="-45" dirty="0">
                <a:solidFill>
                  <a:srgbClr val="F1F1F1"/>
                </a:solidFill>
                <a:latin typeface="Arial MT"/>
                <a:cs typeface="Arial MT"/>
              </a:rPr>
              <a:t> </a:t>
            </a:r>
            <a:r>
              <a:rPr sz="1400" spc="-25" dirty="0">
                <a:solidFill>
                  <a:srgbClr val="F1F1F1"/>
                </a:solidFill>
                <a:latin typeface="Arial MT"/>
                <a:cs typeface="Arial MT"/>
              </a:rPr>
              <a:t>Young</a:t>
            </a:r>
            <a:r>
              <a:rPr sz="1400" spc="-50" dirty="0">
                <a:solidFill>
                  <a:srgbClr val="F1F1F1"/>
                </a:solidFill>
                <a:latin typeface="Arial MT"/>
                <a:cs typeface="Arial MT"/>
              </a:rPr>
              <a:t> </a:t>
            </a:r>
            <a:r>
              <a:rPr sz="1400" dirty="0">
                <a:solidFill>
                  <a:srgbClr val="F1F1F1"/>
                </a:solidFill>
                <a:latin typeface="Arial MT"/>
                <a:cs typeface="Arial MT"/>
              </a:rPr>
              <a:t>Sohn,</a:t>
            </a:r>
            <a:r>
              <a:rPr sz="1400" spc="-20" dirty="0">
                <a:solidFill>
                  <a:srgbClr val="F1F1F1"/>
                </a:solidFill>
                <a:latin typeface="Arial MT"/>
                <a:cs typeface="Arial MT"/>
              </a:rPr>
              <a:t> </a:t>
            </a:r>
            <a:r>
              <a:rPr sz="1400" dirty="0">
                <a:solidFill>
                  <a:srgbClr val="F1F1F1"/>
                </a:solidFill>
                <a:latin typeface="Arial MT"/>
                <a:cs typeface="Arial MT"/>
              </a:rPr>
              <a:t>who</a:t>
            </a:r>
            <a:r>
              <a:rPr sz="1400" spc="-50" dirty="0">
                <a:solidFill>
                  <a:srgbClr val="F1F1F1"/>
                </a:solidFill>
                <a:latin typeface="Arial MT"/>
                <a:cs typeface="Arial MT"/>
              </a:rPr>
              <a:t> </a:t>
            </a:r>
            <a:r>
              <a:rPr sz="1400" dirty="0">
                <a:solidFill>
                  <a:srgbClr val="F1F1F1"/>
                </a:solidFill>
                <a:latin typeface="Arial MT"/>
                <a:cs typeface="Arial MT"/>
              </a:rPr>
              <a:t>is</a:t>
            </a:r>
            <a:r>
              <a:rPr sz="1400" spc="-40" dirty="0">
                <a:solidFill>
                  <a:srgbClr val="F1F1F1"/>
                </a:solidFill>
                <a:latin typeface="Arial MT"/>
                <a:cs typeface="Arial MT"/>
              </a:rPr>
              <a:t> </a:t>
            </a:r>
            <a:r>
              <a:rPr sz="1400" dirty="0">
                <a:solidFill>
                  <a:srgbClr val="F1F1F1"/>
                </a:solidFill>
                <a:latin typeface="Arial MT"/>
                <a:cs typeface="Arial MT"/>
              </a:rPr>
              <a:t>currently</a:t>
            </a:r>
            <a:r>
              <a:rPr sz="1400" spc="35" dirty="0">
                <a:solidFill>
                  <a:srgbClr val="F1F1F1"/>
                </a:solidFill>
                <a:latin typeface="Arial MT"/>
                <a:cs typeface="Arial MT"/>
              </a:rPr>
              <a:t> </a:t>
            </a:r>
            <a:r>
              <a:rPr sz="1400" spc="-10" dirty="0">
                <a:solidFill>
                  <a:srgbClr val="F1F1F1"/>
                </a:solidFill>
                <a:latin typeface="Arial MT"/>
                <a:cs typeface="Arial MT"/>
              </a:rPr>
              <a:t>president</a:t>
            </a:r>
            <a:r>
              <a:rPr sz="1400" spc="-25" dirty="0">
                <a:solidFill>
                  <a:srgbClr val="F1F1F1"/>
                </a:solidFill>
                <a:latin typeface="Arial MT"/>
                <a:cs typeface="Arial MT"/>
              </a:rPr>
              <a:t> and</a:t>
            </a:r>
            <a:r>
              <a:rPr sz="1400" spc="500" dirty="0">
                <a:solidFill>
                  <a:srgbClr val="F1F1F1"/>
                </a:solidFill>
                <a:latin typeface="Arial MT"/>
                <a:cs typeface="Arial MT"/>
              </a:rPr>
              <a:t> </a:t>
            </a:r>
            <a:r>
              <a:rPr sz="1400" dirty="0">
                <a:solidFill>
                  <a:srgbClr val="F1F1F1"/>
                </a:solidFill>
                <a:latin typeface="Arial MT"/>
                <a:cs typeface="Arial MT"/>
              </a:rPr>
              <a:t>chief</a:t>
            </a:r>
            <a:r>
              <a:rPr sz="1400" spc="5" dirty="0">
                <a:solidFill>
                  <a:srgbClr val="F1F1F1"/>
                </a:solidFill>
                <a:latin typeface="Arial MT"/>
                <a:cs typeface="Arial MT"/>
              </a:rPr>
              <a:t> </a:t>
            </a:r>
            <a:r>
              <a:rPr sz="1400" dirty="0">
                <a:solidFill>
                  <a:srgbClr val="F1F1F1"/>
                </a:solidFill>
                <a:latin typeface="Arial MT"/>
                <a:cs typeface="Arial MT"/>
              </a:rPr>
              <a:t>strategy</a:t>
            </a:r>
            <a:r>
              <a:rPr sz="1400" spc="-10" dirty="0">
                <a:solidFill>
                  <a:srgbClr val="F1F1F1"/>
                </a:solidFill>
                <a:latin typeface="Arial MT"/>
                <a:cs typeface="Arial MT"/>
              </a:rPr>
              <a:t> officer</a:t>
            </a:r>
            <a:r>
              <a:rPr sz="1400" spc="-60" dirty="0">
                <a:solidFill>
                  <a:srgbClr val="F1F1F1"/>
                </a:solidFill>
                <a:latin typeface="Arial MT"/>
                <a:cs typeface="Arial MT"/>
              </a:rPr>
              <a:t> </a:t>
            </a:r>
            <a:r>
              <a:rPr sz="1400" dirty="0">
                <a:solidFill>
                  <a:srgbClr val="F1F1F1"/>
                </a:solidFill>
                <a:latin typeface="Arial MT"/>
                <a:cs typeface="Arial MT"/>
              </a:rPr>
              <a:t>of</a:t>
            </a:r>
            <a:r>
              <a:rPr sz="1400" spc="-60" dirty="0">
                <a:solidFill>
                  <a:srgbClr val="F1F1F1"/>
                </a:solidFill>
                <a:latin typeface="Arial MT"/>
                <a:cs typeface="Arial MT"/>
              </a:rPr>
              <a:t> </a:t>
            </a:r>
            <a:r>
              <a:rPr sz="1400" dirty="0">
                <a:solidFill>
                  <a:srgbClr val="F1F1F1"/>
                </a:solidFill>
                <a:latin typeface="Arial MT"/>
                <a:cs typeface="Arial MT"/>
              </a:rPr>
              <a:t>Samsung</a:t>
            </a:r>
            <a:r>
              <a:rPr sz="1400" spc="-15" dirty="0">
                <a:solidFill>
                  <a:srgbClr val="F1F1F1"/>
                </a:solidFill>
                <a:latin typeface="Arial MT"/>
                <a:cs typeface="Arial MT"/>
              </a:rPr>
              <a:t> </a:t>
            </a:r>
            <a:r>
              <a:rPr sz="1400" spc="-10" dirty="0">
                <a:solidFill>
                  <a:srgbClr val="F1F1F1"/>
                </a:solidFill>
                <a:latin typeface="Arial MT"/>
                <a:cs typeface="Arial MT"/>
              </a:rPr>
              <a:t>Electronics.</a:t>
            </a:r>
            <a:endParaRPr sz="1400">
              <a:latin typeface="Arial MT"/>
              <a:cs typeface="Arial M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92000" cy="6858000"/>
          </a:xfrm>
          <a:prstGeom prst="rect">
            <a:avLst/>
          </a:prstGeom>
        </p:spPr>
      </p:pic>
      <p:grpSp>
        <p:nvGrpSpPr>
          <p:cNvPr id="3" name="object 3"/>
          <p:cNvGrpSpPr/>
          <p:nvPr/>
        </p:nvGrpSpPr>
        <p:grpSpPr>
          <a:xfrm>
            <a:off x="0" y="0"/>
            <a:ext cx="12192000" cy="6858000"/>
            <a:chOff x="0" y="0"/>
            <a:chExt cx="12192000" cy="6858000"/>
          </a:xfrm>
        </p:grpSpPr>
        <p:sp>
          <p:nvSpPr>
            <p:cNvPr id="4" name="object 4"/>
            <p:cNvSpPr/>
            <p:nvPr/>
          </p:nvSpPr>
          <p:spPr>
            <a:xfrm>
              <a:off x="0" y="0"/>
              <a:ext cx="12192000" cy="3790950"/>
            </a:xfrm>
            <a:custGeom>
              <a:avLst/>
              <a:gdLst/>
              <a:ahLst/>
              <a:cxnLst/>
              <a:rect l="l" t="t" r="r" b="b"/>
              <a:pathLst>
                <a:path w="12192000" h="3790950">
                  <a:moveTo>
                    <a:pt x="12192000" y="0"/>
                  </a:moveTo>
                  <a:lnTo>
                    <a:pt x="0" y="0"/>
                  </a:lnTo>
                  <a:lnTo>
                    <a:pt x="0" y="3790950"/>
                  </a:lnTo>
                  <a:lnTo>
                    <a:pt x="12192000" y="3790950"/>
                  </a:lnTo>
                  <a:lnTo>
                    <a:pt x="12192000" y="0"/>
                  </a:lnTo>
                  <a:close/>
                </a:path>
              </a:pathLst>
            </a:custGeom>
            <a:solidFill>
              <a:srgbClr val="000000">
                <a:alpha val="50195"/>
              </a:srgbClr>
            </a:solidFill>
          </p:spPr>
          <p:txBody>
            <a:bodyPr wrap="square" lIns="0" tIns="0" rIns="0" bIns="0" rtlCol="0"/>
            <a:lstStyle/>
            <a:p>
              <a:endParaRPr/>
            </a:p>
          </p:txBody>
        </p:sp>
        <p:sp>
          <p:nvSpPr>
            <p:cNvPr id="5" name="object 5"/>
            <p:cNvSpPr/>
            <p:nvPr/>
          </p:nvSpPr>
          <p:spPr>
            <a:xfrm>
              <a:off x="0" y="3790950"/>
              <a:ext cx="12192000" cy="3067050"/>
            </a:xfrm>
            <a:custGeom>
              <a:avLst/>
              <a:gdLst/>
              <a:ahLst/>
              <a:cxnLst/>
              <a:rect l="l" t="t" r="r" b="b"/>
              <a:pathLst>
                <a:path w="12192000" h="3067050">
                  <a:moveTo>
                    <a:pt x="12192000" y="0"/>
                  </a:moveTo>
                  <a:lnTo>
                    <a:pt x="0" y="0"/>
                  </a:lnTo>
                  <a:lnTo>
                    <a:pt x="0" y="3067050"/>
                  </a:lnTo>
                  <a:lnTo>
                    <a:pt x="12192000" y="3067050"/>
                  </a:lnTo>
                  <a:lnTo>
                    <a:pt x="12192000" y="0"/>
                  </a:lnTo>
                  <a:close/>
                </a:path>
              </a:pathLst>
            </a:custGeom>
            <a:solidFill>
              <a:srgbClr val="000000">
                <a:alpha val="79998"/>
              </a:srgbClr>
            </a:solidFill>
          </p:spPr>
          <p:txBody>
            <a:bodyPr wrap="square" lIns="0" tIns="0" rIns="0" bIns="0" rtlCol="0"/>
            <a:lstStyle/>
            <a:p>
              <a:endParaRPr/>
            </a:p>
          </p:txBody>
        </p:sp>
        <p:pic>
          <p:nvPicPr>
            <p:cNvPr id="6" name="object 6"/>
            <p:cNvPicPr/>
            <p:nvPr/>
          </p:nvPicPr>
          <p:blipFill>
            <a:blip r:embed="rId3" cstate="print"/>
            <a:stretch>
              <a:fillRect/>
            </a:stretch>
          </p:blipFill>
          <p:spPr>
            <a:xfrm>
              <a:off x="838200" y="2171700"/>
              <a:ext cx="4953000" cy="4095750"/>
            </a:xfrm>
            <a:prstGeom prst="rect">
              <a:avLst/>
            </a:prstGeom>
          </p:spPr>
        </p:pic>
      </p:grpSp>
      <p:sp>
        <p:nvSpPr>
          <p:cNvPr id="7" name="object 7"/>
          <p:cNvSpPr txBox="1">
            <a:spLocks noGrp="1"/>
          </p:cNvSpPr>
          <p:nvPr>
            <p:ph type="title"/>
          </p:nvPr>
        </p:nvSpPr>
        <p:spPr>
          <a:xfrm>
            <a:off x="170179" y="-39369"/>
            <a:ext cx="5186680" cy="575310"/>
          </a:xfrm>
          <a:prstGeom prst="rect">
            <a:avLst/>
          </a:prstGeom>
        </p:spPr>
        <p:txBody>
          <a:bodyPr vert="horz" wrap="square" lIns="0" tIns="13335" rIns="0" bIns="0" rtlCol="0">
            <a:spAutoFit/>
          </a:bodyPr>
          <a:lstStyle/>
          <a:p>
            <a:pPr marL="12700">
              <a:lnSpc>
                <a:spcPct val="100000"/>
              </a:lnSpc>
              <a:spcBef>
                <a:spcPts val="105"/>
              </a:spcBef>
            </a:pPr>
            <a:r>
              <a:rPr sz="3600" spc="-10" dirty="0">
                <a:latin typeface="Palatino Linotype"/>
                <a:cs typeface="Palatino Linotype"/>
              </a:rPr>
              <a:t>RECOMMENDATIONS</a:t>
            </a:r>
            <a:endParaRPr sz="3600">
              <a:latin typeface="Palatino Linotype"/>
              <a:cs typeface="Palatino Linotype"/>
            </a:endParaRPr>
          </a:p>
        </p:txBody>
      </p:sp>
      <p:sp>
        <p:nvSpPr>
          <p:cNvPr id="8" name="object 8"/>
          <p:cNvSpPr txBox="1">
            <a:spLocks noGrp="1"/>
          </p:cNvSpPr>
          <p:nvPr>
            <p:ph type="body" idx="1"/>
          </p:nvPr>
        </p:nvSpPr>
        <p:spPr>
          <a:prstGeom prst="rect">
            <a:avLst/>
          </a:prstGeom>
        </p:spPr>
        <p:txBody>
          <a:bodyPr vert="horz" wrap="square" lIns="0" tIns="118110" rIns="0" bIns="0" rtlCol="0">
            <a:spAutoFit/>
          </a:bodyPr>
          <a:lstStyle/>
          <a:p>
            <a:pPr marL="240665" indent="-227965">
              <a:lnSpc>
                <a:spcPct val="100000"/>
              </a:lnSpc>
              <a:spcBef>
                <a:spcPts val="930"/>
              </a:spcBef>
              <a:buChar char="•"/>
              <a:tabLst>
                <a:tab pos="240665" algn="l"/>
              </a:tabLst>
            </a:pPr>
            <a:r>
              <a:rPr dirty="0"/>
              <a:t>Increase</a:t>
            </a:r>
            <a:r>
              <a:rPr spc="-80" dirty="0"/>
              <a:t> </a:t>
            </a:r>
            <a:r>
              <a:rPr dirty="0"/>
              <a:t>the</a:t>
            </a:r>
            <a:r>
              <a:rPr spc="-10" dirty="0"/>
              <a:t> </a:t>
            </a:r>
            <a:r>
              <a:rPr dirty="0"/>
              <a:t>range</a:t>
            </a:r>
            <a:r>
              <a:rPr spc="-5" dirty="0"/>
              <a:t> </a:t>
            </a:r>
            <a:r>
              <a:rPr dirty="0"/>
              <a:t>of</a:t>
            </a:r>
            <a:r>
              <a:rPr spc="-40" dirty="0"/>
              <a:t> </a:t>
            </a:r>
            <a:r>
              <a:rPr dirty="0"/>
              <a:t>software</a:t>
            </a:r>
            <a:r>
              <a:rPr spc="-10" dirty="0"/>
              <a:t> </a:t>
            </a:r>
            <a:r>
              <a:rPr dirty="0"/>
              <a:t>and</a:t>
            </a:r>
            <a:r>
              <a:rPr spc="-75" dirty="0"/>
              <a:t> </a:t>
            </a:r>
            <a:r>
              <a:rPr dirty="0"/>
              <a:t>AI</a:t>
            </a:r>
            <a:r>
              <a:rPr spc="-40" dirty="0"/>
              <a:t> </a:t>
            </a:r>
            <a:r>
              <a:rPr spc="-10" dirty="0"/>
              <a:t>services.</a:t>
            </a:r>
          </a:p>
          <a:p>
            <a:pPr marL="241300" marR="5080" indent="-228600">
              <a:lnSpc>
                <a:spcPts val="1650"/>
              </a:lnSpc>
              <a:spcBef>
                <a:spcPts val="1010"/>
              </a:spcBef>
              <a:buChar char="•"/>
              <a:tabLst>
                <a:tab pos="241300" algn="l"/>
              </a:tabLst>
            </a:pPr>
            <a:r>
              <a:rPr dirty="0"/>
              <a:t>Make</a:t>
            </a:r>
            <a:r>
              <a:rPr spc="-5" dirty="0"/>
              <a:t> </a:t>
            </a:r>
            <a:r>
              <a:rPr dirty="0"/>
              <a:t>supply</a:t>
            </a:r>
            <a:r>
              <a:rPr spc="-65" dirty="0"/>
              <a:t> </a:t>
            </a:r>
            <a:r>
              <a:rPr dirty="0"/>
              <a:t>networks</a:t>
            </a:r>
            <a:r>
              <a:rPr spc="10" dirty="0"/>
              <a:t> </a:t>
            </a:r>
            <a:r>
              <a:rPr dirty="0"/>
              <a:t>that</a:t>
            </a:r>
            <a:r>
              <a:rPr spc="-35" dirty="0"/>
              <a:t> </a:t>
            </a:r>
            <a:r>
              <a:rPr dirty="0"/>
              <a:t>are stronger</a:t>
            </a:r>
            <a:r>
              <a:rPr spc="-40" dirty="0"/>
              <a:t> </a:t>
            </a:r>
            <a:r>
              <a:rPr dirty="0"/>
              <a:t>and</a:t>
            </a:r>
            <a:r>
              <a:rPr spc="-5" dirty="0"/>
              <a:t> </a:t>
            </a:r>
            <a:r>
              <a:rPr dirty="0"/>
              <a:t>focus</a:t>
            </a:r>
            <a:r>
              <a:rPr spc="-60" dirty="0"/>
              <a:t> </a:t>
            </a:r>
            <a:r>
              <a:rPr dirty="0"/>
              <a:t>more</a:t>
            </a:r>
            <a:r>
              <a:rPr spc="-5" dirty="0"/>
              <a:t> </a:t>
            </a:r>
            <a:r>
              <a:rPr spc="-25" dirty="0"/>
              <a:t>on </a:t>
            </a:r>
            <a:r>
              <a:rPr dirty="0"/>
              <a:t>local</a:t>
            </a:r>
            <a:r>
              <a:rPr spc="-25" dirty="0"/>
              <a:t> </a:t>
            </a:r>
            <a:r>
              <a:rPr spc="-10" dirty="0"/>
              <a:t>areas.</a:t>
            </a:r>
          </a:p>
          <a:p>
            <a:pPr marL="240665" indent="-227965">
              <a:lnSpc>
                <a:spcPct val="100000"/>
              </a:lnSpc>
              <a:spcBef>
                <a:spcPts val="800"/>
              </a:spcBef>
              <a:buChar char="•"/>
              <a:tabLst>
                <a:tab pos="240665" algn="l"/>
              </a:tabLst>
            </a:pPr>
            <a:r>
              <a:rPr dirty="0"/>
              <a:t>Start</a:t>
            </a:r>
            <a:r>
              <a:rPr spc="-45" dirty="0"/>
              <a:t> </a:t>
            </a:r>
            <a:r>
              <a:rPr dirty="0"/>
              <a:t>making</a:t>
            </a:r>
            <a:r>
              <a:rPr spc="-5" dirty="0"/>
              <a:t> </a:t>
            </a:r>
            <a:r>
              <a:rPr dirty="0"/>
              <a:t>products</a:t>
            </a:r>
            <a:r>
              <a:rPr spc="-70" dirty="0"/>
              <a:t> </a:t>
            </a:r>
            <a:r>
              <a:rPr dirty="0"/>
              <a:t>that</a:t>
            </a:r>
            <a:r>
              <a:rPr spc="-40" dirty="0"/>
              <a:t> </a:t>
            </a:r>
            <a:r>
              <a:rPr dirty="0"/>
              <a:t>are</a:t>
            </a:r>
            <a:r>
              <a:rPr spc="-10" dirty="0"/>
              <a:t> </a:t>
            </a:r>
            <a:r>
              <a:rPr dirty="0"/>
              <a:t>good</a:t>
            </a:r>
            <a:r>
              <a:rPr spc="-10" dirty="0"/>
              <a:t> </a:t>
            </a:r>
            <a:r>
              <a:rPr dirty="0"/>
              <a:t>for</a:t>
            </a:r>
            <a:r>
              <a:rPr spc="20" dirty="0"/>
              <a:t> </a:t>
            </a:r>
            <a:r>
              <a:rPr dirty="0"/>
              <a:t>the</a:t>
            </a:r>
            <a:r>
              <a:rPr spc="-10" dirty="0"/>
              <a:t> environment.</a:t>
            </a:r>
          </a:p>
          <a:p>
            <a:pPr marL="240665" indent="-227965">
              <a:lnSpc>
                <a:spcPct val="100000"/>
              </a:lnSpc>
              <a:spcBef>
                <a:spcPts val="755"/>
              </a:spcBef>
              <a:buChar char="•"/>
              <a:tabLst>
                <a:tab pos="240665" algn="l"/>
              </a:tabLst>
            </a:pPr>
            <a:r>
              <a:rPr dirty="0"/>
              <a:t>Focus</a:t>
            </a:r>
            <a:r>
              <a:rPr spc="-95" dirty="0"/>
              <a:t> </a:t>
            </a:r>
            <a:r>
              <a:rPr dirty="0"/>
              <a:t>on</a:t>
            </a:r>
            <a:r>
              <a:rPr spc="-10" dirty="0"/>
              <a:t> </a:t>
            </a:r>
            <a:r>
              <a:rPr dirty="0"/>
              <a:t>affordable</a:t>
            </a:r>
            <a:r>
              <a:rPr spc="-10" dirty="0"/>
              <a:t> </a:t>
            </a:r>
            <a:r>
              <a:rPr dirty="0"/>
              <a:t>technology</a:t>
            </a:r>
            <a:r>
              <a:rPr spc="-5" dirty="0"/>
              <a:t> </a:t>
            </a:r>
            <a:r>
              <a:rPr dirty="0"/>
              <a:t>for</a:t>
            </a:r>
            <a:r>
              <a:rPr spc="-45" dirty="0"/>
              <a:t> </a:t>
            </a:r>
            <a:r>
              <a:rPr dirty="0"/>
              <a:t>south</a:t>
            </a:r>
            <a:r>
              <a:rPr spc="-75" dirty="0"/>
              <a:t> </a:t>
            </a:r>
            <a:r>
              <a:rPr dirty="0"/>
              <a:t>Asia</a:t>
            </a:r>
            <a:r>
              <a:rPr spc="-75" dirty="0"/>
              <a:t> </a:t>
            </a:r>
            <a:r>
              <a:rPr dirty="0"/>
              <a:t>and</a:t>
            </a:r>
            <a:r>
              <a:rPr spc="-120" dirty="0"/>
              <a:t> </a:t>
            </a:r>
            <a:r>
              <a:rPr spc="-10" dirty="0"/>
              <a:t>Africa.</a:t>
            </a:r>
          </a:p>
          <a:p>
            <a:pPr marL="240665" indent="-227965">
              <a:lnSpc>
                <a:spcPct val="100000"/>
              </a:lnSpc>
              <a:spcBef>
                <a:spcPts val="825"/>
              </a:spcBef>
              <a:buChar char="•"/>
              <a:tabLst>
                <a:tab pos="240665" algn="l"/>
              </a:tabLst>
            </a:pPr>
            <a:r>
              <a:rPr dirty="0"/>
              <a:t>Invest</a:t>
            </a:r>
            <a:r>
              <a:rPr spc="-40" dirty="0"/>
              <a:t> </a:t>
            </a:r>
            <a:r>
              <a:rPr dirty="0"/>
              <a:t>money</a:t>
            </a:r>
            <a:r>
              <a:rPr spc="-5" dirty="0"/>
              <a:t> </a:t>
            </a:r>
            <a:r>
              <a:rPr dirty="0"/>
              <a:t>into</a:t>
            </a:r>
            <a:r>
              <a:rPr spc="-80" dirty="0"/>
              <a:t> </a:t>
            </a:r>
            <a:r>
              <a:rPr dirty="0"/>
              <a:t>clean</a:t>
            </a:r>
            <a:r>
              <a:rPr spc="-10" dirty="0"/>
              <a:t> </a:t>
            </a:r>
            <a:r>
              <a:rPr dirty="0"/>
              <a:t>energy for</a:t>
            </a:r>
            <a:r>
              <a:rPr spc="15" dirty="0"/>
              <a:t> </a:t>
            </a:r>
            <a:r>
              <a:rPr spc="-10" dirty="0"/>
              <a:t>factories.</a:t>
            </a:r>
          </a:p>
        </p:txBody>
      </p:sp>
      <p:grpSp>
        <p:nvGrpSpPr>
          <p:cNvPr id="9" name="object 9"/>
          <p:cNvGrpSpPr/>
          <p:nvPr/>
        </p:nvGrpSpPr>
        <p:grpSpPr>
          <a:xfrm>
            <a:off x="955673" y="323850"/>
            <a:ext cx="10360025" cy="4930775"/>
            <a:chOff x="955673" y="323850"/>
            <a:chExt cx="10360025" cy="4930775"/>
          </a:xfrm>
        </p:grpSpPr>
        <p:pic>
          <p:nvPicPr>
            <p:cNvPr id="10" name="object 10"/>
            <p:cNvPicPr/>
            <p:nvPr/>
          </p:nvPicPr>
          <p:blipFill>
            <a:blip r:embed="rId4" cstate="print"/>
            <a:stretch>
              <a:fillRect/>
            </a:stretch>
          </p:blipFill>
          <p:spPr>
            <a:xfrm>
              <a:off x="981075" y="2362200"/>
              <a:ext cx="4638675" cy="2867025"/>
            </a:xfrm>
            <a:prstGeom prst="rect">
              <a:avLst/>
            </a:prstGeom>
          </p:spPr>
        </p:pic>
        <p:sp>
          <p:nvSpPr>
            <p:cNvPr id="11" name="object 11"/>
            <p:cNvSpPr/>
            <p:nvPr/>
          </p:nvSpPr>
          <p:spPr>
            <a:xfrm>
              <a:off x="968375" y="2349500"/>
              <a:ext cx="4664075" cy="2892425"/>
            </a:xfrm>
            <a:custGeom>
              <a:avLst/>
              <a:gdLst/>
              <a:ahLst/>
              <a:cxnLst/>
              <a:rect l="l" t="t" r="r" b="b"/>
              <a:pathLst>
                <a:path w="4664075" h="2892425">
                  <a:moveTo>
                    <a:pt x="0" y="2892425"/>
                  </a:moveTo>
                  <a:lnTo>
                    <a:pt x="4664075" y="2892425"/>
                  </a:lnTo>
                  <a:lnTo>
                    <a:pt x="4664075" y="0"/>
                  </a:lnTo>
                  <a:lnTo>
                    <a:pt x="0" y="0"/>
                  </a:lnTo>
                  <a:lnTo>
                    <a:pt x="0" y="2892425"/>
                  </a:lnTo>
                  <a:close/>
                </a:path>
              </a:pathLst>
            </a:custGeom>
            <a:ln w="25402">
              <a:solidFill>
                <a:srgbClr val="00BAFF"/>
              </a:solidFill>
            </a:ln>
          </p:spPr>
          <p:txBody>
            <a:bodyPr wrap="square" lIns="0" tIns="0" rIns="0" bIns="0" rtlCol="0"/>
            <a:lstStyle/>
            <a:p>
              <a:endParaRPr/>
            </a:p>
          </p:txBody>
        </p:sp>
        <p:pic>
          <p:nvPicPr>
            <p:cNvPr id="12" name="object 12"/>
            <p:cNvPicPr/>
            <p:nvPr/>
          </p:nvPicPr>
          <p:blipFill>
            <a:blip r:embed="rId5" cstate="print"/>
            <a:stretch>
              <a:fillRect/>
            </a:stretch>
          </p:blipFill>
          <p:spPr>
            <a:xfrm>
              <a:off x="6667499" y="323850"/>
              <a:ext cx="4648200" cy="2038350"/>
            </a:xfrm>
            <a:prstGeom prst="rect">
              <a:avLst/>
            </a:prstGeom>
          </p:spPr>
        </p:pic>
      </p:grpSp>
      <p:sp>
        <p:nvSpPr>
          <p:cNvPr id="13" name="object 13"/>
          <p:cNvSpPr txBox="1">
            <a:spLocks noGrp="1"/>
          </p:cNvSpPr>
          <p:nvPr>
            <p:ph type="sldNum" sz="quarter" idx="7"/>
          </p:nvPr>
        </p:nvSpPr>
        <p:spPr>
          <a:prstGeom prst="rect">
            <a:avLst/>
          </a:prstGeom>
        </p:spPr>
        <p:txBody>
          <a:bodyPr vert="horz" wrap="square" lIns="0" tIns="5080" rIns="0" bIns="0" rtlCol="0">
            <a:spAutoFit/>
          </a:bodyPr>
          <a:lstStyle/>
          <a:p>
            <a:pPr marL="38100">
              <a:lnSpc>
                <a:spcPct val="100000"/>
              </a:lnSpc>
              <a:spcBef>
                <a:spcPts val="40"/>
              </a:spcBef>
            </a:pPr>
            <a:fld id="{81D60167-4931-47E6-BA6A-407CBD079E47}" type="slidenum">
              <a:rPr spc="-50" dirty="0"/>
              <a:t>7</a:t>
            </a:fld>
            <a:endParaRPr spc="-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92000" cy="6858000"/>
          </a:xfrm>
          <a:prstGeom prst="rect">
            <a:avLst/>
          </a:prstGeom>
        </p:spPr>
      </p:pic>
      <p:grpSp>
        <p:nvGrpSpPr>
          <p:cNvPr id="3" name="object 3"/>
          <p:cNvGrpSpPr/>
          <p:nvPr/>
        </p:nvGrpSpPr>
        <p:grpSpPr>
          <a:xfrm>
            <a:off x="0" y="0"/>
            <a:ext cx="12192000" cy="6858000"/>
            <a:chOff x="0" y="0"/>
            <a:chExt cx="12192000" cy="6858000"/>
          </a:xfrm>
        </p:grpSpPr>
        <p:sp>
          <p:nvSpPr>
            <p:cNvPr id="4" name="object 4"/>
            <p:cNvSpPr/>
            <p:nvPr/>
          </p:nvSpPr>
          <p:spPr>
            <a:xfrm>
              <a:off x="0" y="0"/>
              <a:ext cx="12192000" cy="4495800"/>
            </a:xfrm>
            <a:custGeom>
              <a:avLst/>
              <a:gdLst/>
              <a:ahLst/>
              <a:cxnLst/>
              <a:rect l="l" t="t" r="r" b="b"/>
              <a:pathLst>
                <a:path w="12192000" h="4495800">
                  <a:moveTo>
                    <a:pt x="0" y="4495800"/>
                  </a:moveTo>
                  <a:lnTo>
                    <a:pt x="12192000" y="4495800"/>
                  </a:lnTo>
                  <a:lnTo>
                    <a:pt x="12192000" y="0"/>
                  </a:lnTo>
                  <a:lnTo>
                    <a:pt x="0" y="0"/>
                  </a:lnTo>
                  <a:lnTo>
                    <a:pt x="0" y="4495800"/>
                  </a:lnTo>
                  <a:close/>
                </a:path>
              </a:pathLst>
            </a:custGeom>
            <a:solidFill>
              <a:srgbClr val="000000">
                <a:alpha val="19999"/>
              </a:srgbClr>
            </a:solidFill>
          </p:spPr>
          <p:txBody>
            <a:bodyPr wrap="square" lIns="0" tIns="0" rIns="0" bIns="0" rtlCol="0"/>
            <a:lstStyle/>
            <a:p>
              <a:endParaRPr/>
            </a:p>
          </p:txBody>
        </p:sp>
        <p:sp>
          <p:nvSpPr>
            <p:cNvPr id="5" name="object 5"/>
            <p:cNvSpPr/>
            <p:nvPr/>
          </p:nvSpPr>
          <p:spPr>
            <a:xfrm>
              <a:off x="0" y="4495800"/>
              <a:ext cx="12192000" cy="2362200"/>
            </a:xfrm>
            <a:custGeom>
              <a:avLst/>
              <a:gdLst/>
              <a:ahLst/>
              <a:cxnLst/>
              <a:rect l="l" t="t" r="r" b="b"/>
              <a:pathLst>
                <a:path w="12192000" h="2362200">
                  <a:moveTo>
                    <a:pt x="12192000" y="0"/>
                  </a:moveTo>
                  <a:lnTo>
                    <a:pt x="0" y="0"/>
                  </a:lnTo>
                  <a:lnTo>
                    <a:pt x="0" y="2362200"/>
                  </a:lnTo>
                  <a:lnTo>
                    <a:pt x="12192000" y="2362200"/>
                  </a:lnTo>
                  <a:lnTo>
                    <a:pt x="12192000" y="0"/>
                  </a:lnTo>
                  <a:close/>
                </a:path>
              </a:pathLst>
            </a:custGeom>
            <a:solidFill>
              <a:srgbClr val="000000"/>
            </a:solidFill>
          </p:spPr>
          <p:txBody>
            <a:bodyPr wrap="square" lIns="0" tIns="0" rIns="0" bIns="0" rtlCol="0"/>
            <a:lstStyle/>
            <a:p>
              <a:endParaRPr/>
            </a:p>
          </p:txBody>
        </p:sp>
      </p:grpSp>
      <p:sp>
        <p:nvSpPr>
          <p:cNvPr id="6" name="object 6"/>
          <p:cNvSpPr txBox="1">
            <a:spLocks noGrp="1"/>
          </p:cNvSpPr>
          <p:nvPr>
            <p:ph type="title"/>
          </p:nvPr>
        </p:nvSpPr>
        <p:spPr>
          <a:prstGeom prst="rect">
            <a:avLst/>
          </a:prstGeom>
        </p:spPr>
        <p:txBody>
          <a:bodyPr vert="horz" wrap="square" lIns="0" tIns="16510" rIns="0" bIns="0" rtlCol="0">
            <a:spAutoFit/>
          </a:bodyPr>
          <a:lstStyle/>
          <a:p>
            <a:pPr marL="12700">
              <a:lnSpc>
                <a:spcPct val="100000"/>
              </a:lnSpc>
              <a:spcBef>
                <a:spcPts val="130"/>
              </a:spcBef>
            </a:pPr>
            <a:r>
              <a:rPr spc="215" dirty="0"/>
              <a:t>Conclusion</a:t>
            </a:r>
          </a:p>
        </p:txBody>
      </p:sp>
      <p:sp>
        <p:nvSpPr>
          <p:cNvPr id="7" name="object 7"/>
          <p:cNvSpPr txBox="1"/>
          <p:nvPr/>
        </p:nvSpPr>
        <p:spPr>
          <a:xfrm>
            <a:off x="1890776" y="1036637"/>
            <a:ext cx="8365490" cy="3238500"/>
          </a:xfrm>
          <a:prstGeom prst="rect">
            <a:avLst/>
          </a:prstGeom>
        </p:spPr>
        <p:txBody>
          <a:bodyPr vert="horz" wrap="square" lIns="0" tIns="14604" rIns="0" bIns="0" rtlCol="0">
            <a:spAutoFit/>
          </a:bodyPr>
          <a:lstStyle/>
          <a:p>
            <a:pPr marL="12700" marR="5080">
              <a:lnSpc>
                <a:spcPct val="100600"/>
              </a:lnSpc>
              <a:spcBef>
                <a:spcPts val="114"/>
              </a:spcBef>
            </a:pPr>
            <a:r>
              <a:rPr sz="1400" dirty="0">
                <a:solidFill>
                  <a:srgbClr val="F1F1F1"/>
                </a:solidFill>
                <a:latin typeface="Arial MT"/>
                <a:cs typeface="Arial MT"/>
              </a:rPr>
              <a:t>In</a:t>
            </a:r>
            <a:r>
              <a:rPr sz="1400" spc="15" dirty="0">
                <a:solidFill>
                  <a:srgbClr val="F1F1F1"/>
                </a:solidFill>
                <a:latin typeface="Arial MT"/>
                <a:cs typeface="Arial MT"/>
              </a:rPr>
              <a:t> </a:t>
            </a:r>
            <a:r>
              <a:rPr sz="1400" spc="-10" dirty="0">
                <a:solidFill>
                  <a:srgbClr val="F1F1F1"/>
                </a:solidFill>
                <a:latin typeface="Arial MT"/>
                <a:cs typeface="Arial MT"/>
              </a:rPr>
              <a:t>conclusion,</a:t>
            </a:r>
            <a:r>
              <a:rPr sz="1400" spc="-35" dirty="0">
                <a:solidFill>
                  <a:srgbClr val="F1F1F1"/>
                </a:solidFill>
                <a:latin typeface="Arial MT"/>
                <a:cs typeface="Arial MT"/>
              </a:rPr>
              <a:t> </a:t>
            </a:r>
            <a:r>
              <a:rPr sz="1400" dirty="0">
                <a:solidFill>
                  <a:srgbClr val="F1F1F1"/>
                </a:solidFill>
                <a:latin typeface="Arial MT"/>
                <a:cs typeface="Arial MT"/>
              </a:rPr>
              <a:t>Samsung</a:t>
            </a:r>
            <a:r>
              <a:rPr sz="1400" spc="15" dirty="0">
                <a:solidFill>
                  <a:srgbClr val="F1F1F1"/>
                </a:solidFill>
                <a:latin typeface="Arial MT"/>
                <a:cs typeface="Arial MT"/>
              </a:rPr>
              <a:t> </a:t>
            </a:r>
            <a:r>
              <a:rPr sz="1400" dirty="0">
                <a:solidFill>
                  <a:srgbClr val="F1F1F1"/>
                </a:solidFill>
                <a:latin typeface="Arial MT"/>
                <a:cs typeface="Arial MT"/>
              </a:rPr>
              <a:t>Electronics'</a:t>
            </a:r>
            <a:r>
              <a:rPr sz="1400" spc="10" dirty="0">
                <a:solidFill>
                  <a:srgbClr val="F1F1F1"/>
                </a:solidFill>
                <a:latin typeface="Arial MT"/>
                <a:cs typeface="Arial MT"/>
              </a:rPr>
              <a:t> </a:t>
            </a:r>
            <a:r>
              <a:rPr sz="1400" spc="-10" dirty="0">
                <a:solidFill>
                  <a:srgbClr val="F1F1F1"/>
                </a:solidFill>
                <a:latin typeface="Arial MT"/>
                <a:cs typeface="Arial MT"/>
              </a:rPr>
              <a:t>development</a:t>
            </a:r>
            <a:r>
              <a:rPr sz="1400" spc="-35" dirty="0">
                <a:solidFill>
                  <a:srgbClr val="F1F1F1"/>
                </a:solidFill>
                <a:latin typeface="Arial MT"/>
                <a:cs typeface="Arial MT"/>
              </a:rPr>
              <a:t> </a:t>
            </a:r>
            <a:r>
              <a:rPr sz="1400" dirty="0">
                <a:solidFill>
                  <a:srgbClr val="F1F1F1"/>
                </a:solidFill>
                <a:latin typeface="Arial MT"/>
                <a:cs typeface="Arial MT"/>
              </a:rPr>
              <a:t>and</a:t>
            </a:r>
            <a:r>
              <a:rPr sz="1400" spc="10" dirty="0">
                <a:solidFill>
                  <a:srgbClr val="F1F1F1"/>
                </a:solidFill>
                <a:latin typeface="Arial MT"/>
                <a:cs typeface="Arial MT"/>
              </a:rPr>
              <a:t> </a:t>
            </a:r>
            <a:r>
              <a:rPr sz="1400" spc="-10" dirty="0">
                <a:solidFill>
                  <a:srgbClr val="F1F1F1"/>
                </a:solidFill>
                <a:latin typeface="Arial MT"/>
                <a:cs typeface="Arial MT"/>
              </a:rPr>
              <a:t>performance</a:t>
            </a:r>
            <a:r>
              <a:rPr sz="1400" spc="-55" dirty="0">
                <a:solidFill>
                  <a:srgbClr val="F1F1F1"/>
                </a:solidFill>
                <a:latin typeface="Arial MT"/>
                <a:cs typeface="Arial MT"/>
              </a:rPr>
              <a:t> </a:t>
            </a:r>
            <a:r>
              <a:rPr sz="1400" dirty="0">
                <a:solidFill>
                  <a:srgbClr val="F1F1F1"/>
                </a:solidFill>
                <a:latin typeface="Arial MT"/>
                <a:cs typeface="Arial MT"/>
              </a:rPr>
              <a:t>have</a:t>
            </a:r>
            <a:r>
              <a:rPr sz="1400" spc="10" dirty="0">
                <a:solidFill>
                  <a:srgbClr val="F1F1F1"/>
                </a:solidFill>
                <a:latin typeface="Arial MT"/>
                <a:cs typeface="Arial MT"/>
              </a:rPr>
              <a:t> </a:t>
            </a:r>
            <a:r>
              <a:rPr sz="1400" dirty="0">
                <a:solidFill>
                  <a:srgbClr val="F1F1F1"/>
                </a:solidFill>
                <a:latin typeface="Arial MT"/>
                <a:cs typeface="Arial MT"/>
              </a:rPr>
              <a:t>been</a:t>
            </a:r>
            <a:r>
              <a:rPr sz="1400" spc="-60" dirty="0">
                <a:solidFill>
                  <a:srgbClr val="F1F1F1"/>
                </a:solidFill>
                <a:latin typeface="Arial MT"/>
                <a:cs typeface="Arial MT"/>
              </a:rPr>
              <a:t> </a:t>
            </a:r>
            <a:r>
              <a:rPr sz="1400" dirty="0">
                <a:solidFill>
                  <a:srgbClr val="F1F1F1"/>
                </a:solidFill>
                <a:latin typeface="Arial MT"/>
                <a:cs typeface="Arial MT"/>
              </a:rPr>
              <a:t>greatly</a:t>
            </a:r>
            <a:r>
              <a:rPr sz="1400" spc="-55" dirty="0">
                <a:solidFill>
                  <a:srgbClr val="F1F1F1"/>
                </a:solidFill>
                <a:latin typeface="Arial MT"/>
                <a:cs typeface="Arial MT"/>
              </a:rPr>
              <a:t> </a:t>
            </a:r>
            <a:r>
              <a:rPr sz="1400" dirty="0">
                <a:solidFill>
                  <a:srgbClr val="F1F1F1"/>
                </a:solidFill>
                <a:latin typeface="Arial MT"/>
                <a:cs typeface="Arial MT"/>
              </a:rPr>
              <a:t>impacted</a:t>
            </a:r>
            <a:r>
              <a:rPr sz="1400" spc="15" dirty="0">
                <a:solidFill>
                  <a:srgbClr val="F1F1F1"/>
                </a:solidFill>
                <a:latin typeface="Arial MT"/>
                <a:cs typeface="Arial MT"/>
              </a:rPr>
              <a:t> </a:t>
            </a:r>
            <a:r>
              <a:rPr sz="1400" spc="-25" dirty="0">
                <a:solidFill>
                  <a:srgbClr val="F1F1F1"/>
                </a:solidFill>
                <a:latin typeface="Arial MT"/>
                <a:cs typeface="Arial MT"/>
              </a:rPr>
              <a:t>by </a:t>
            </a:r>
            <a:r>
              <a:rPr sz="1400" dirty="0">
                <a:solidFill>
                  <a:srgbClr val="F1F1F1"/>
                </a:solidFill>
                <a:latin typeface="Arial MT"/>
                <a:cs typeface="Arial MT"/>
              </a:rPr>
              <a:t>globalisation.</a:t>
            </a:r>
            <a:r>
              <a:rPr sz="1400" spc="305" dirty="0">
                <a:solidFill>
                  <a:srgbClr val="F1F1F1"/>
                </a:solidFill>
                <a:latin typeface="Arial MT"/>
                <a:cs typeface="Arial MT"/>
              </a:rPr>
              <a:t> </a:t>
            </a:r>
            <a:r>
              <a:rPr sz="1400" dirty="0">
                <a:solidFill>
                  <a:srgbClr val="F1F1F1"/>
                </a:solidFill>
                <a:latin typeface="Arial MT"/>
                <a:cs typeface="Arial MT"/>
              </a:rPr>
              <a:t>But</a:t>
            </a:r>
            <a:r>
              <a:rPr sz="1400" spc="-50" dirty="0">
                <a:solidFill>
                  <a:srgbClr val="F1F1F1"/>
                </a:solidFill>
                <a:latin typeface="Arial MT"/>
                <a:cs typeface="Arial MT"/>
              </a:rPr>
              <a:t> </a:t>
            </a:r>
            <a:r>
              <a:rPr sz="1400" dirty="0">
                <a:solidFill>
                  <a:srgbClr val="F1F1F1"/>
                </a:solidFill>
                <a:latin typeface="Arial MT"/>
                <a:cs typeface="Arial MT"/>
              </a:rPr>
              <a:t>other</a:t>
            </a:r>
            <a:r>
              <a:rPr sz="1400" spc="20" dirty="0">
                <a:solidFill>
                  <a:srgbClr val="F1F1F1"/>
                </a:solidFill>
                <a:latin typeface="Arial MT"/>
                <a:cs typeface="Arial MT"/>
              </a:rPr>
              <a:t> </a:t>
            </a:r>
            <a:r>
              <a:rPr sz="1400" dirty="0">
                <a:solidFill>
                  <a:srgbClr val="F1F1F1"/>
                </a:solidFill>
                <a:latin typeface="Arial MT"/>
                <a:cs typeface="Arial MT"/>
              </a:rPr>
              <a:t>electronics</a:t>
            </a:r>
            <a:r>
              <a:rPr sz="1400" spc="5" dirty="0">
                <a:solidFill>
                  <a:srgbClr val="F1F1F1"/>
                </a:solidFill>
                <a:latin typeface="Arial MT"/>
                <a:cs typeface="Arial MT"/>
              </a:rPr>
              <a:t> </a:t>
            </a:r>
            <a:r>
              <a:rPr sz="1400" dirty="0">
                <a:solidFill>
                  <a:srgbClr val="F1F1F1"/>
                </a:solidFill>
                <a:latin typeface="Arial MT"/>
                <a:cs typeface="Arial MT"/>
              </a:rPr>
              <a:t>behemoths</a:t>
            </a:r>
            <a:r>
              <a:rPr sz="1400" spc="-70" dirty="0">
                <a:solidFill>
                  <a:srgbClr val="F1F1F1"/>
                </a:solidFill>
                <a:latin typeface="Arial MT"/>
                <a:cs typeface="Arial MT"/>
              </a:rPr>
              <a:t> </a:t>
            </a:r>
            <a:r>
              <a:rPr sz="1400" dirty="0">
                <a:solidFill>
                  <a:srgbClr val="F1F1F1"/>
                </a:solidFill>
                <a:latin typeface="Arial MT"/>
                <a:cs typeface="Arial MT"/>
              </a:rPr>
              <a:t>like</a:t>
            </a:r>
            <a:r>
              <a:rPr sz="1400" spc="-70" dirty="0">
                <a:solidFill>
                  <a:srgbClr val="F1F1F1"/>
                </a:solidFill>
                <a:latin typeface="Arial MT"/>
                <a:cs typeface="Arial MT"/>
              </a:rPr>
              <a:t> </a:t>
            </a:r>
            <a:r>
              <a:rPr sz="1400" dirty="0">
                <a:solidFill>
                  <a:srgbClr val="F1F1F1"/>
                </a:solidFill>
                <a:latin typeface="Arial MT"/>
                <a:cs typeface="Arial MT"/>
              </a:rPr>
              <a:t>Sony</a:t>
            </a:r>
            <a:r>
              <a:rPr sz="1400" spc="5" dirty="0">
                <a:solidFill>
                  <a:srgbClr val="F1F1F1"/>
                </a:solidFill>
                <a:latin typeface="Arial MT"/>
                <a:cs typeface="Arial MT"/>
              </a:rPr>
              <a:t> </a:t>
            </a:r>
            <a:r>
              <a:rPr sz="1400" dirty="0">
                <a:solidFill>
                  <a:srgbClr val="F1F1F1"/>
                </a:solidFill>
                <a:latin typeface="Arial MT"/>
                <a:cs typeface="Arial MT"/>
              </a:rPr>
              <a:t>and</a:t>
            </a:r>
            <a:r>
              <a:rPr sz="1400" spc="-75" dirty="0">
                <a:solidFill>
                  <a:srgbClr val="F1F1F1"/>
                </a:solidFill>
                <a:latin typeface="Arial MT"/>
                <a:cs typeface="Arial MT"/>
              </a:rPr>
              <a:t> </a:t>
            </a:r>
            <a:r>
              <a:rPr sz="1400" dirty="0">
                <a:solidFill>
                  <a:srgbClr val="F1F1F1"/>
                </a:solidFill>
                <a:latin typeface="Arial MT"/>
                <a:cs typeface="Arial MT"/>
              </a:rPr>
              <a:t>LG</a:t>
            </a:r>
            <a:r>
              <a:rPr sz="1400" spc="-20" dirty="0">
                <a:solidFill>
                  <a:srgbClr val="F1F1F1"/>
                </a:solidFill>
                <a:latin typeface="Arial MT"/>
                <a:cs typeface="Arial MT"/>
              </a:rPr>
              <a:t> </a:t>
            </a:r>
            <a:r>
              <a:rPr sz="1400" dirty="0">
                <a:solidFill>
                  <a:srgbClr val="F1F1F1"/>
                </a:solidFill>
                <a:latin typeface="Arial MT"/>
                <a:cs typeface="Arial MT"/>
              </a:rPr>
              <a:t>are</a:t>
            </a:r>
            <a:r>
              <a:rPr sz="1400" spc="-70" dirty="0">
                <a:solidFill>
                  <a:srgbClr val="F1F1F1"/>
                </a:solidFill>
                <a:latin typeface="Arial MT"/>
                <a:cs typeface="Arial MT"/>
              </a:rPr>
              <a:t> </a:t>
            </a:r>
            <a:r>
              <a:rPr sz="1400" dirty="0">
                <a:solidFill>
                  <a:srgbClr val="F1F1F1"/>
                </a:solidFill>
                <a:latin typeface="Arial MT"/>
                <a:cs typeface="Arial MT"/>
              </a:rPr>
              <a:t>also</a:t>
            </a:r>
            <a:r>
              <a:rPr sz="1400" spc="-75" dirty="0">
                <a:solidFill>
                  <a:srgbClr val="F1F1F1"/>
                </a:solidFill>
                <a:latin typeface="Arial MT"/>
                <a:cs typeface="Arial MT"/>
              </a:rPr>
              <a:t> </a:t>
            </a:r>
            <a:r>
              <a:rPr sz="1400" dirty="0">
                <a:solidFill>
                  <a:srgbClr val="F1F1F1"/>
                </a:solidFill>
                <a:latin typeface="Arial MT"/>
                <a:cs typeface="Arial MT"/>
              </a:rPr>
              <a:t>keeping up</a:t>
            </a:r>
            <a:r>
              <a:rPr sz="1400" spc="-5" dirty="0">
                <a:solidFill>
                  <a:srgbClr val="F1F1F1"/>
                </a:solidFill>
                <a:latin typeface="Arial MT"/>
                <a:cs typeface="Arial MT"/>
              </a:rPr>
              <a:t> </a:t>
            </a:r>
            <a:r>
              <a:rPr sz="1400" dirty="0">
                <a:solidFill>
                  <a:srgbClr val="F1F1F1"/>
                </a:solidFill>
                <a:latin typeface="Arial MT"/>
                <a:cs typeface="Arial MT"/>
              </a:rPr>
              <a:t>with the pace</a:t>
            </a:r>
            <a:r>
              <a:rPr sz="1400" spc="-70" dirty="0">
                <a:solidFill>
                  <a:srgbClr val="F1F1F1"/>
                </a:solidFill>
                <a:latin typeface="Arial MT"/>
                <a:cs typeface="Arial MT"/>
              </a:rPr>
              <a:t> </a:t>
            </a:r>
            <a:r>
              <a:rPr sz="1400" spc="-25" dirty="0">
                <a:solidFill>
                  <a:srgbClr val="F1F1F1"/>
                </a:solidFill>
                <a:latin typeface="Arial MT"/>
                <a:cs typeface="Arial MT"/>
              </a:rPr>
              <a:t>of </a:t>
            </a:r>
            <a:r>
              <a:rPr sz="1400" dirty="0">
                <a:solidFill>
                  <a:srgbClr val="F1F1F1"/>
                </a:solidFill>
                <a:latin typeface="Arial MT"/>
                <a:cs typeface="Arial MT"/>
              </a:rPr>
              <a:t>globalisation</a:t>
            </a:r>
            <a:r>
              <a:rPr sz="1400" spc="5" dirty="0">
                <a:solidFill>
                  <a:srgbClr val="F1F1F1"/>
                </a:solidFill>
                <a:latin typeface="Arial MT"/>
                <a:cs typeface="Arial MT"/>
              </a:rPr>
              <a:t> </a:t>
            </a:r>
            <a:r>
              <a:rPr sz="1400" dirty="0">
                <a:solidFill>
                  <a:srgbClr val="F1F1F1"/>
                </a:solidFill>
                <a:latin typeface="Arial MT"/>
                <a:cs typeface="Arial MT"/>
              </a:rPr>
              <a:t>and</a:t>
            </a:r>
            <a:r>
              <a:rPr sz="1400" spc="5" dirty="0">
                <a:solidFill>
                  <a:srgbClr val="F1F1F1"/>
                </a:solidFill>
                <a:latin typeface="Arial MT"/>
                <a:cs typeface="Arial MT"/>
              </a:rPr>
              <a:t> </a:t>
            </a:r>
            <a:r>
              <a:rPr sz="1400" dirty="0">
                <a:solidFill>
                  <a:srgbClr val="F1F1F1"/>
                </a:solidFill>
                <a:latin typeface="Arial MT"/>
                <a:cs typeface="Arial MT"/>
              </a:rPr>
              <a:t>technical</a:t>
            </a:r>
            <a:r>
              <a:rPr sz="1400" spc="30" dirty="0">
                <a:solidFill>
                  <a:srgbClr val="F1F1F1"/>
                </a:solidFill>
                <a:latin typeface="Arial MT"/>
                <a:cs typeface="Arial MT"/>
              </a:rPr>
              <a:t> </a:t>
            </a:r>
            <a:r>
              <a:rPr sz="1400" dirty="0">
                <a:solidFill>
                  <a:srgbClr val="F1F1F1"/>
                </a:solidFill>
                <a:latin typeface="Arial MT"/>
                <a:cs typeface="Arial MT"/>
              </a:rPr>
              <a:t>advancements.</a:t>
            </a:r>
            <a:r>
              <a:rPr sz="1400" spc="315" dirty="0">
                <a:solidFill>
                  <a:srgbClr val="F1F1F1"/>
                </a:solidFill>
                <a:latin typeface="Arial MT"/>
                <a:cs typeface="Arial MT"/>
              </a:rPr>
              <a:t> </a:t>
            </a:r>
            <a:r>
              <a:rPr sz="1400" spc="-10" dirty="0">
                <a:solidFill>
                  <a:srgbClr val="F1F1F1"/>
                </a:solidFill>
                <a:latin typeface="Arial MT"/>
                <a:cs typeface="Arial MT"/>
              </a:rPr>
              <a:t>Particularly</a:t>
            </a:r>
            <a:r>
              <a:rPr sz="1400" spc="-65" dirty="0">
                <a:solidFill>
                  <a:srgbClr val="F1F1F1"/>
                </a:solidFill>
                <a:latin typeface="Arial MT"/>
                <a:cs typeface="Arial MT"/>
              </a:rPr>
              <a:t> </a:t>
            </a:r>
            <a:r>
              <a:rPr sz="1400" dirty="0">
                <a:solidFill>
                  <a:srgbClr val="F1F1F1"/>
                </a:solidFill>
                <a:latin typeface="Arial MT"/>
                <a:cs typeface="Arial MT"/>
              </a:rPr>
              <a:t>in</a:t>
            </a:r>
            <a:r>
              <a:rPr sz="1400" spc="-65" dirty="0">
                <a:solidFill>
                  <a:srgbClr val="F1F1F1"/>
                </a:solidFill>
                <a:latin typeface="Arial MT"/>
                <a:cs typeface="Arial MT"/>
              </a:rPr>
              <a:t> </a:t>
            </a:r>
            <a:r>
              <a:rPr sz="1400" dirty="0">
                <a:solidFill>
                  <a:srgbClr val="F1F1F1"/>
                </a:solidFill>
                <a:latin typeface="Arial MT"/>
                <a:cs typeface="Arial MT"/>
              </a:rPr>
              <a:t>the</a:t>
            </a:r>
            <a:r>
              <a:rPr sz="1400" spc="-70" dirty="0">
                <a:solidFill>
                  <a:srgbClr val="F1F1F1"/>
                </a:solidFill>
                <a:latin typeface="Arial MT"/>
                <a:cs typeface="Arial MT"/>
              </a:rPr>
              <a:t> </a:t>
            </a:r>
            <a:r>
              <a:rPr sz="1400" dirty="0">
                <a:solidFill>
                  <a:srgbClr val="F1F1F1"/>
                </a:solidFill>
                <a:latin typeface="Arial MT"/>
                <a:cs typeface="Arial MT"/>
              </a:rPr>
              <a:t>market</a:t>
            </a:r>
            <a:r>
              <a:rPr sz="1400" spc="-40" dirty="0">
                <a:solidFill>
                  <a:srgbClr val="F1F1F1"/>
                </a:solidFill>
                <a:latin typeface="Arial MT"/>
                <a:cs typeface="Arial MT"/>
              </a:rPr>
              <a:t> </a:t>
            </a:r>
            <a:r>
              <a:rPr sz="1400" dirty="0">
                <a:solidFill>
                  <a:srgbClr val="F1F1F1"/>
                </a:solidFill>
                <a:latin typeface="Arial MT"/>
                <a:cs typeface="Arial MT"/>
              </a:rPr>
              <a:t>for</a:t>
            </a:r>
            <a:r>
              <a:rPr sz="1400" spc="-50" dirty="0">
                <a:solidFill>
                  <a:srgbClr val="F1F1F1"/>
                </a:solidFill>
                <a:latin typeface="Arial MT"/>
                <a:cs typeface="Arial MT"/>
              </a:rPr>
              <a:t> </a:t>
            </a:r>
            <a:r>
              <a:rPr sz="1400" dirty="0">
                <a:solidFill>
                  <a:srgbClr val="F1F1F1"/>
                </a:solidFill>
                <a:latin typeface="Arial MT"/>
                <a:cs typeface="Arial MT"/>
              </a:rPr>
              <a:t>mobile</a:t>
            </a:r>
            <a:r>
              <a:rPr sz="1400" spc="5" dirty="0">
                <a:solidFill>
                  <a:srgbClr val="F1F1F1"/>
                </a:solidFill>
                <a:latin typeface="Arial MT"/>
                <a:cs typeface="Arial MT"/>
              </a:rPr>
              <a:t> </a:t>
            </a:r>
            <a:r>
              <a:rPr sz="1400" dirty="0">
                <a:solidFill>
                  <a:srgbClr val="F1F1F1"/>
                </a:solidFill>
                <a:latin typeface="Arial MT"/>
                <a:cs typeface="Arial MT"/>
              </a:rPr>
              <a:t>phones,</a:t>
            </a:r>
            <a:r>
              <a:rPr sz="1400" spc="-45" dirty="0">
                <a:solidFill>
                  <a:srgbClr val="F1F1F1"/>
                </a:solidFill>
                <a:latin typeface="Arial MT"/>
                <a:cs typeface="Arial MT"/>
              </a:rPr>
              <a:t> </a:t>
            </a:r>
            <a:r>
              <a:rPr sz="1400" dirty="0">
                <a:solidFill>
                  <a:srgbClr val="F1F1F1"/>
                </a:solidFill>
                <a:latin typeface="Arial MT"/>
                <a:cs typeface="Arial MT"/>
              </a:rPr>
              <a:t>this</a:t>
            </a:r>
            <a:r>
              <a:rPr sz="1400" spc="-60" dirty="0">
                <a:solidFill>
                  <a:srgbClr val="F1F1F1"/>
                </a:solidFill>
                <a:latin typeface="Arial MT"/>
                <a:cs typeface="Arial MT"/>
              </a:rPr>
              <a:t> </a:t>
            </a:r>
            <a:r>
              <a:rPr sz="1400" spc="-10" dirty="0">
                <a:solidFill>
                  <a:srgbClr val="F1F1F1"/>
                </a:solidFill>
                <a:latin typeface="Arial MT"/>
                <a:cs typeface="Arial MT"/>
              </a:rPr>
              <a:t>circumstance </a:t>
            </a:r>
            <a:r>
              <a:rPr sz="1400" dirty="0">
                <a:solidFill>
                  <a:srgbClr val="F1F1F1"/>
                </a:solidFill>
                <a:latin typeface="Arial MT"/>
                <a:cs typeface="Arial MT"/>
              </a:rPr>
              <a:t>is</a:t>
            </a:r>
            <a:r>
              <a:rPr sz="1400" spc="-10" dirty="0">
                <a:solidFill>
                  <a:srgbClr val="F1F1F1"/>
                </a:solidFill>
                <a:latin typeface="Arial MT"/>
                <a:cs typeface="Arial MT"/>
              </a:rPr>
              <a:t> </a:t>
            </a:r>
            <a:r>
              <a:rPr sz="1400" dirty="0">
                <a:solidFill>
                  <a:srgbClr val="F1F1F1"/>
                </a:solidFill>
                <a:latin typeface="Arial MT"/>
                <a:cs typeface="Arial MT"/>
              </a:rPr>
              <a:t>narrowing</a:t>
            </a:r>
            <a:r>
              <a:rPr sz="1400" spc="-20" dirty="0">
                <a:solidFill>
                  <a:srgbClr val="F1F1F1"/>
                </a:solidFill>
                <a:latin typeface="Arial MT"/>
                <a:cs typeface="Arial MT"/>
              </a:rPr>
              <a:t> </a:t>
            </a:r>
            <a:r>
              <a:rPr sz="1400" dirty="0">
                <a:solidFill>
                  <a:srgbClr val="F1F1F1"/>
                </a:solidFill>
                <a:latin typeface="Arial MT"/>
                <a:cs typeface="Arial MT"/>
              </a:rPr>
              <a:t>the</a:t>
            </a:r>
            <a:r>
              <a:rPr sz="1400" spc="-20" dirty="0">
                <a:solidFill>
                  <a:srgbClr val="F1F1F1"/>
                </a:solidFill>
                <a:latin typeface="Arial MT"/>
                <a:cs typeface="Arial MT"/>
              </a:rPr>
              <a:t> </a:t>
            </a:r>
            <a:r>
              <a:rPr sz="1400" dirty="0">
                <a:solidFill>
                  <a:srgbClr val="F1F1F1"/>
                </a:solidFill>
                <a:latin typeface="Arial MT"/>
                <a:cs typeface="Arial MT"/>
              </a:rPr>
              <a:t>gap</a:t>
            </a:r>
            <a:r>
              <a:rPr sz="1400" spc="-10" dirty="0">
                <a:solidFill>
                  <a:srgbClr val="F1F1F1"/>
                </a:solidFill>
                <a:latin typeface="Arial MT"/>
                <a:cs typeface="Arial MT"/>
              </a:rPr>
              <a:t> </a:t>
            </a:r>
            <a:r>
              <a:rPr sz="1400" dirty="0">
                <a:solidFill>
                  <a:srgbClr val="F1F1F1"/>
                </a:solidFill>
                <a:latin typeface="Arial MT"/>
                <a:cs typeface="Arial MT"/>
              </a:rPr>
              <a:t>in</a:t>
            </a:r>
            <a:r>
              <a:rPr sz="1400" spc="-85" dirty="0">
                <a:solidFill>
                  <a:srgbClr val="F1F1F1"/>
                </a:solidFill>
                <a:latin typeface="Arial MT"/>
                <a:cs typeface="Arial MT"/>
              </a:rPr>
              <a:t> </a:t>
            </a:r>
            <a:r>
              <a:rPr sz="1400" dirty="0">
                <a:solidFill>
                  <a:srgbClr val="F1F1F1"/>
                </a:solidFill>
                <a:latin typeface="Arial MT"/>
                <a:cs typeface="Arial MT"/>
              </a:rPr>
              <a:t>competition.</a:t>
            </a:r>
            <a:r>
              <a:rPr sz="1400" spc="285" dirty="0">
                <a:solidFill>
                  <a:srgbClr val="F1F1F1"/>
                </a:solidFill>
                <a:latin typeface="Arial MT"/>
                <a:cs typeface="Arial MT"/>
              </a:rPr>
              <a:t> </a:t>
            </a:r>
            <a:r>
              <a:rPr sz="1400" dirty="0">
                <a:solidFill>
                  <a:srgbClr val="F1F1F1"/>
                </a:solidFill>
                <a:latin typeface="Arial MT"/>
                <a:cs typeface="Arial MT"/>
              </a:rPr>
              <a:t>The</a:t>
            </a:r>
            <a:r>
              <a:rPr sz="1400" spc="-15" dirty="0">
                <a:solidFill>
                  <a:srgbClr val="F1F1F1"/>
                </a:solidFill>
                <a:latin typeface="Arial MT"/>
                <a:cs typeface="Arial MT"/>
              </a:rPr>
              <a:t> </a:t>
            </a:r>
            <a:r>
              <a:rPr sz="1400" dirty="0">
                <a:solidFill>
                  <a:srgbClr val="F1F1F1"/>
                </a:solidFill>
                <a:latin typeface="Arial MT"/>
                <a:cs typeface="Arial MT"/>
              </a:rPr>
              <a:t>market</a:t>
            </a:r>
            <a:r>
              <a:rPr sz="1400" spc="5" dirty="0">
                <a:solidFill>
                  <a:srgbClr val="F1F1F1"/>
                </a:solidFill>
                <a:latin typeface="Arial MT"/>
                <a:cs typeface="Arial MT"/>
              </a:rPr>
              <a:t> </a:t>
            </a:r>
            <a:r>
              <a:rPr sz="1400" dirty="0">
                <a:solidFill>
                  <a:srgbClr val="F1F1F1"/>
                </a:solidFill>
                <a:latin typeface="Arial MT"/>
                <a:cs typeface="Arial MT"/>
              </a:rPr>
              <a:t>for </a:t>
            </a:r>
            <a:r>
              <a:rPr sz="1400" spc="-10" dirty="0">
                <a:solidFill>
                  <a:srgbClr val="F1F1F1"/>
                </a:solidFill>
                <a:latin typeface="Arial MT"/>
                <a:cs typeface="Arial MT"/>
              </a:rPr>
              <a:t>consumer</a:t>
            </a:r>
            <a:r>
              <a:rPr sz="1400" spc="-65" dirty="0">
                <a:solidFill>
                  <a:srgbClr val="F1F1F1"/>
                </a:solidFill>
                <a:latin typeface="Arial MT"/>
                <a:cs typeface="Arial MT"/>
              </a:rPr>
              <a:t> </a:t>
            </a:r>
            <a:r>
              <a:rPr sz="1400" dirty="0">
                <a:solidFill>
                  <a:srgbClr val="F1F1F1"/>
                </a:solidFill>
                <a:latin typeface="Arial MT"/>
                <a:cs typeface="Arial MT"/>
              </a:rPr>
              <a:t>electronics</a:t>
            </a:r>
            <a:r>
              <a:rPr sz="1400" spc="-10" dirty="0">
                <a:solidFill>
                  <a:srgbClr val="F1F1F1"/>
                </a:solidFill>
                <a:latin typeface="Arial MT"/>
                <a:cs typeface="Arial MT"/>
              </a:rPr>
              <a:t> </a:t>
            </a:r>
            <a:r>
              <a:rPr sz="1400" dirty="0">
                <a:solidFill>
                  <a:srgbClr val="F1F1F1"/>
                </a:solidFill>
                <a:latin typeface="Arial MT"/>
                <a:cs typeface="Arial MT"/>
              </a:rPr>
              <a:t>is</a:t>
            </a:r>
            <a:r>
              <a:rPr sz="1400" spc="-80" dirty="0">
                <a:solidFill>
                  <a:srgbClr val="F1F1F1"/>
                </a:solidFill>
                <a:latin typeface="Arial MT"/>
                <a:cs typeface="Arial MT"/>
              </a:rPr>
              <a:t> </a:t>
            </a:r>
            <a:r>
              <a:rPr sz="1400" dirty="0">
                <a:solidFill>
                  <a:srgbClr val="F1F1F1"/>
                </a:solidFill>
                <a:latin typeface="Arial MT"/>
                <a:cs typeface="Arial MT"/>
              </a:rPr>
              <a:t>now</a:t>
            </a:r>
            <a:r>
              <a:rPr sz="1400" spc="-25" dirty="0">
                <a:solidFill>
                  <a:srgbClr val="F1F1F1"/>
                </a:solidFill>
                <a:latin typeface="Arial MT"/>
                <a:cs typeface="Arial MT"/>
              </a:rPr>
              <a:t> </a:t>
            </a:r>
            <a:r>
              <a:rPr sz="1400" dirty="0">
                <a:solidFill>
                  <a:srgbClr val="F1F1F1"/>
                </a:solidFill>
                <a:latin typeface="Arial MT"/>
                <a:cs typeface="Arial MT"/>
              </a:rPr>
              <a:t>oversaturated.</a:t>
            </a:r>
            <a:r>
              <a:rPr sz="1400" spc="345" dirty="0">
                <a:solidFill>
                  <a:srgbClr val="F1F1F1"/>
                </a:solidFill>
                <a:latin typeface="Arial MT"/>
                <a:cs typeface="Arial MT"/>
              </a:rPr>
              <a:t> </a:t>
            </a:r>
            <a:r>
              <a:rPr sz="1400" spc="-10" dirty="0">
                <a:solidFill>
                  <a:srgbClr val="F1F1F1"/>
                </a:solidFill>
                <a:latin typeface="Arial MT"/>
                <a:cs typeface="Arial MT"/>
              </a:rPr>
              <a:t>Because </a:t>
            </a:r>
            <a:r>
              <a:rPr sz="1400" dirty="0">
                <a:solidFill>
                  <a:srgbClr val="F1F1F1"/>
                </a:solidFill>
                <a:latin typeface="Arial MT"/>
                <a:cs typeface="Arial MT"/>
              </a:rPr>
              <a:t>of the</a:t>
            </a:r>
            <a:r>
              <a:rPr sz="1400" spc="-10" dirty="0">
                <a:solidFill>
                  <a:srgbClr val="F1F1F1"/>
                </a:solidFill>
                <a:latin typeface="Arial MT"/>
                <a:cs typeface="Arial MT"/>
              </a:rPr>
              <a:t> </a:t>
            </a:r>
            <a:r>
              <a:rPr sz="1400" dirty="0">
                <a:solidFill>
                  <a:srgbClr val="F1F1F1"/>
                </a:solidFill>
                <a:latin typeface="Arial MT"/>
                <a:cs typeface="Arial MT"/>
              </a:rPr>
              <a:t>abrupt</a:t>
            </a:r>
            <a:r>
              <a:rPr sz="1400" spc="5" dirty="0">
                <a:solidFill>
                  <a:srgbClr val="F1F1F1"/>
                </a:solidFill>
                <a:latin typeface="Arial MT"/>
                <a:cs typeface="Arial MT"/>
              </a:rPr>
              <a:t> </a:t>
            </a:r>
            <a:r>
              <a:rPr sz="1400" dirty="0">
                <a:solidFill>
                  <a:srgbClr val="F1F1F1"/>
                </a:solidFill>
                <a:latin typeface="Arial MT"/>
                <a:cs typeface="Arial MT"/>
              </a:rPr>
              <a:t>appearance</a:t>
            </a:r>
            <a:r>
              <a:rPr sz="1400" spc="-15" dirty="0">
                <a:solidFill>
                  <a:srgbClr val="F1F1F1"/>
                </a:solidFill>
                <a:latin typeface="Arial MT"/>
                <a:cs typeface="Arial MT"/>
              </a:rPr>
              <a:t> </a:t>
            </a:r>
            <a:r>
              <a:rPr sz="1400" dirty="0">
                <a:solidFill>
                  <a:srgbClr val="F1F1F1"/>
                </a:solidFill>
                <a:latin typeface="Arial MT"/>
                <a:cs typeface="Arial MT"/>
              </a:rPr>
              <a:t>of</a:t>
            </a:r>
            <a:r>
              <a:rPr sz="1400" spc="5" dirty="0">
                <a:solidFill>
                  <a:srgbClr val="F1F1F1"/>
                </a:solidFill>
                <a:latin typeface="Arial MT"/>
                <a:cs typeface="Arial MT"/>
              </a:rPr>
              <a:t> </a:t>
            </a:r>
            <a:r>
              <a:rPr sz="1400" dirty="0">
                <a:solidFill>
                  <a:srgbClr val="F1F1F1"/>
                </a:solidFill>
                <a:latin typeface="Arial MT"/>
                <a:cs typeface="Arial MT"/>
              </a:rPr>
              <a:t>new</a:t>
            </a:r>
            <a:r>
              <a:rPr sz="1400" spc="-25" dirty="0">
                <a:solidFill>
                  <a:srgbClr val="F1F1F1"/>
                </a:solidFill>
                <a:latin typeface="Arial MT"/>
                <a:cs typeface="Arial MT"/>
              </a:rPr>
              <a:t> </a:t>
            </a:r>
            <a:r>
              <a:rPr sz="1400" dirty="0">
                <a:solidFill>
                  <a:srgbClr val="F1F1F1"/>
                </a:solidFill>
                <a:latin typeface="Arial MT"/>
                <a:cs typeface="Arial MT"/>
              </a:rPr>
              <a:t>technologies</a:t>
            </a:r>
            <a:r>
              <a:rPr sz="1400" spc="-10" dirty="0">
                <a:solidFill>
                  <a:srgbClr val="F1F1F1"/>
                </a:solidFill>
                <a:latin typeface="Arial MT"/>
                <a:cs typeface="Arial MT"/>
              </a:rPr>
              <a:t> </a:t>
            </a:r>
            <a:r>
              <a:rPr sz="1400" dirty="0">
                <a:solidFill>
                  <a:srgbClr val="F1F1F1"/>
                </a:solidFill>
                <a:latin typeface="Arial MT"/>
                <a:cs typeface="Arial MT"/>
              </a:rPr>
              <a:t>in</a:t>
            </a:r>
            <a:r>
              <a:rPr sz="1400" spc="-85" dirty="0">
                <a:solidFill>
                  <a:srgbClr val="F1F1F1"/>
                </a:solidFill>
                <a:latin typeface="Arial MT"/>
                <a:cs typeface="Arial MT"/>
              </a:rPr>
              <a:t> </a:t>
            </a:r>
            <a:r>
              <a:rPr sz="1400" dirty="0">
                <a:solidFill>
                  <a:srgbClr val="F1F1F1"/>
                </a:solidFill>
                <a:latin typeface="Arial MT"/>
                <a:cs typeface="Arial MT"/>
              </a:rPr>
              <a:t>the</a:t>
            </a:r>
            <a:r>
              <a:rPr sz="1400" spc="-85" dirty="0">
                <a:solidFill>
                  <a:srgbClr val="F1F1F1"/>
                </a:solidFill>
                <a:latin typeface="Arial MT"/>
                <a:cs typeface="Arial MT"/>
              </a:rPr>
              <a:t> </a:t>
            </a:r>
            <a:r>
              <a:rPr sz="1400" dirty="0">
                <a:solidFill>
                  <a:srgbClr val="F1F1F1"/>
                </a:solidFill>
                <a:latin typeface="Arial MT"/>
                <a:cs typeface="Arial MT"/>
              </a:rPr>
              <a:t>electronics</a:t>
            </a:r>
            <a:r>
              <a:rPr sz="1400" spc="-75" dirty="0">
                <a:solidFill>
                  <a:srgbClr val="F1F1F1"/>
                </a:solidFill>
                <a:latin typeface="Arial MT"/>
                <a:cs typeface="Arial MT"/>
              </a:rPr>
              <a:t> </a:t>
            </a:r>
            <a:r>
              <a:rPr sz="1400" spc="-10" dirty="0">
                <a:solidFill>
                  <a:srgbClr val="F1F1F1"/>
                </a:solidFill>
                <a:latin typeface="Arial MT"/>
                <a:cs typeface="Arial MT"/>
              </a:rPr>
              <a:t>sector,</a:t>
            </a:r>
            <a:r>
              <a:rPr sz="1400" spc="-60" dirty="0">
                <a:solidFill>
                  <a:srgbClr val="F1F1F1"/>
                </a:solidFill>
                <a:latin typeface="Arial MT"/>
                <a:cs typeface="Arial MT"/>
              </a:rPr>
              <a:t> </a:t>
            </a:r>
            <a:r>
              <a:rPr sz="1400" dirty="0">
                <a:solidFill>
                  <a:srgbClr val="F1F1F1"/>
                </a:solidFill>
                <a:latin typeface="Arial MT"/>
                <a:cs typeface="Arial MT"/>
              </a:rPr>
              <a:t>it</a:t>
            </a:r>
            <a:r>
              <a:rPr sz="1400" spc="5" dirty="0">
                <a:solidFill>
                  <a:srgbClr val="F1F1F1"/>
                </a:solidFill>
                <a:latin typeface="Arial MT"/>
                <a:cs typeface="Arial MT"/>
              </a:rPr>
              <a:t> </a:t>
            </a:r>
            <a:r>
              <a:rPr sz="1400" dirty="0">
                <a:solidFill>
                  <a:srgbClr val="F1F1F1"/>
                </a:solidFill>
                <a:latin typeface="Arial MT"/>
                <a:cs typeface="Arial MT"/>
              </a:rPr>
              <a:t>is</a:t>
            </a:r>
            <a:r>
              <a:rPr sz="1400" spc="-80" dirty="0">
                <a:solidFill>
                  <a:srgbClr val="F1F1F1"/>
                </a:solidFill>
                <a:latin typeface="Arial MT"/>
                <a:cs typeface="Arial MT"/>
              </a:rPr>
              <a:t> </a:t>
            </a:r>
            <a:r>
              <a:rPr sz="1400" dirty="0">
                <a:solidFill>
                  <a:srgbClr val="F1F1F1"/>
                </a:solidFill>
                <a:latin typeface="Arial MT"/>
                <a:cs typeface="Arial MT"/>
              </a:rPr>
              <a:t>diversifying</a:t>
            </a:r>
            <a:r>
              <a:rPr sz="1400" spc="-15" dirty="0">
                <a:solidFill>
                  <a:srgbClr val="F1F1F1"/>
                </a:solidFill>
                <a:latin typeface="Arial MT"/>
                <a:cs typeface="Arial MT"/>
              </a:rPr>
              <a:t> </a:t>
            </a:r>
            <a:r>
              <a:rPr sz="1400" dirty="0">
                <a:solidFill>
                  <a:srgbClr val="F1F1F1"/>
                </a:solidFill>
                <a:latin typeface="Arial MT"/>
                <a:cs typeface="Arial MT"/>
              </a:rPr>
              <a:t>at</a:t>
            </a:r>
            <a:r>
              <a:rPr sz="1400" spc="-60" dirty="0">
                <a:solidFill>
                  <a:srgbClr val="F1F1F1"/>
                </a:solidFill>
                <a:latin typeface="Arial MT"/>
                <a:cs typeface="Arial MT"/>
              </a:rPr>
              <a:t> </a:t>
            </a:r>
            <a:r>
              <a:rPr sz="1400" dirty="0">
                <a:solidFill>
                  <a:srgbClr val="F1F1F1"/>
                </a:solidFill>
                <a:latin typeface="Arial MT"/>
                <a:cs typeface="Arial MT"/>
              </a:rPr>
              <a:t>a</a:t>
            </a:r>
            <a:r>
              <a:rPr sz="1400" spc="-15" dirty="0">
                <a:solidFill>
                  <a:srgbClr val="F1F1F1"/>
                </a:solidFill>
                <a:latin typeface="Arial MT"/>
                <a:cs typeface="Arial MT"/>
              </a:rPr>
              <a:t> </a:t>
            </a:r>
            <a:r>
              <a:rPr sz="1400" spc="-10" dirty="0">
                <a:solidFill>
                  <a:srgbClr val="F1F1F1"/>
                </a:solidFill>
                <a:latin typeface="Arial MT"/>
                <a:cs typeface="Arial MT"/>
              </a:rPr>
              <a:t>comparatively </a:t>
            </a:r>
            <a:r>
              <a:rPr sz="1400" dirty="0">
                <a:solidFill>
                  <a:srgbClr val="F1F1F1"/>
                </a:solidFill>
                <a:latin typeface="Arial MT"/>
                <a:cs typeface="Arial MT"/>
              </a:rPr>
              <a:t>rapid</a:t>
            </a:r>
            <a:r>
              <a:rPr sz="1400" spc="-15" dirty="0">
                <a:solidFill>
                  <a:srgbClr val="F1F1F1"/>
                </a:solidFill>
                <a:latin typeface="Arial MT"/>
                <a:cs typeface="Arial MT"/>
              </a:rPr>
              <a:t> </a:t>
            </a:r>
            <a:r>
              <a:rPr sz="1400" dirty="0">
                <a:solidFill>
                  <a:srgbClr val="F1F1F1"/>
                </a:solidFill>
                <a:latin typeface="Arial MT"/>
                <a:cs typeface="Arial MT"/>
              </a:rPr>
              <a:t>rate.</a:t>
            </a:r>
            <a:r>
              <a:rPr sz="1400" spc="229" dirty="0">
                <a:solidFill>
                  <a:srgbClr val="F1F1F1"/>
                </a:solidFill>
                <a:latin typeface="Arial MT"/>
                <a:cs typeface="Arial MT"/>
              </a:rPr>
              <a:t> </a:t>
            </a:r>
            <a:r>
              <a:rPr sz="1400" dirty="0">
                <a:solidFill>
                  <a:srgbClr val="F1F1F1"/>
                </a:solidFill>
                <a:latin typeface="Arial MT"/>
                <a:cs typeface="Arial MT"/>
              </a:rPr>
              <a:t>As</a:t>
            </a:r>
            <a:r>
              <a:rPr sz="1400" spc="-5" dirty="0">
                <a:solidFill>
                  <a:srgbClr val="F1F1F1"/>
                </a:solidFill>
                <a:latin typeface="Arial MT"/>
                <a:cs typeface="Arial MT"/>
              </a:rPr>
              <a:t> </a:t>
            </a:r>
            <a:r>
              <a:rPr sz="1400" dirty="0">
                <a:solidFill>
                  <a:srgbClr val="F1F1F1"/>
                </a:solidFill>
                <a:latin typeface="Arial MT"/>
                <a:cs typeface="Arial MT"/>
              </a:rPr>
              <a:t>a</a:t>
            </a:r>
            <a:r>
              <a:rPr sz="1400" spc="-75" dirty="0">
                <a:solidFill>
                  <a:srgbClr val="F1F1F1"/>
                </a:solidFill>
                <a:latin typeface="Arial MT"/>
                <a:cs typeface="Arial MT"/>
              </a:rPr>
              <a:t> </a:t>
            </a:r>
            <a:r>
              <a:rPr sz="1400" dirty="0">
                <a:solidFill>
                  <a:srgbClr val="F1F1F1"/>
                </a:solidFill>
                <a:latin typeface="Arial MT"/>
                <a:cs typeface="Arial MT"/>
              </a:rPr>
              <a:t>result,</a:t>
            </a:r>
            <a:r>
              <a:rPr sz="1400" spc="-55" dirty="0">
                <a:solidFill>
                  <a:srgbClr val="F1F1F1"/>
                </a:solidFill>
                <a:latin typeface="Arial MT"/>
                <a:cs typeface="Arial MT"/>
              </a:rPr>
              <a:t> </a:t>
            </a:r>
            <a:r>
              <a:rPr sz="1400" dirty="0">
                <a:solidFill>
                  <a:srgbClr val="F1F1F1"/>
                </a:solidFill>
                <a:latin typeface="Arial MT"/>
                <a:cs typeface="Arial MT"/>
              </a:rPr>
              <a:t>Samsung</a:t>
            </a:r>
            <a:r>
              <a:rPr sz="1400" spc="-75" dirty="0">
                <a:solidFill>
                  <a:srgbClr val="F1F1F1"/>
                </a:solidFill>
                <a:latin typeface="Arial MT"/>
                <a:cs typeface="Arial MT"/>
              </a:rPr>
              <a:t> </a:t>
            </a:r>
            <a:r>
              <a:rPr sz="1400" dirty="0">
                <a:solidFill>
                  <a:srgbClr val="F1F1F1"/>
                </a:solidFill>
                <a:latin typeface="Arial MT"/>
                <a:cs typeface="Arial MT"/>
              </a:rPr>
              <a:t>Electronics</a:t>
            </a:r>
            <a:r>
              <a:rPr sz="1400" spc="-75" dirty="0">
                <a:solidFill>
                  <a:srgbClr val="F1F1F1"/>
                </a:solidFill>
                <a:latin typeface="Arial MT"/>
                <a:cs typeface="Arial MT"/>
              </a:rPr>
              <a:t> </a:t>
            </a:r>
            <a:r>
              <a:rPr sz="1400" dirty="0">
                <a:solidFill>
                  <a:srgbClr val="F1F1F1"/>
                </a:solidFill>
                <a:latin typeface="Arial MT"/>
                <a:cs typeface="Arial MT"/>
              </a:rPr>
              <a:t>is</a:t>
            </a:r>
            <a:r>
              <a:rPr sz="1400" spc="-70" dirty="0">
                <a:solidFill>
                  <a:srgbClr val="F1F1F1"/>
                </a:solidFill>
                <a:latin typeface="Arial MT"/>
                <a:cs typeface="Arial MT"/>
              </a:rPr>
              <a:t> </a:t>
            </a:r>
            <a:r>
              <a:rPr sz="1400" dirty="0">
                <a:solidFill>
                  <a:srgbClr val="F1F1F1"/>
                </a:solidFill>
                <a:latin typeface="Arial MT"/>
                <a:cs typeface="Arial MT"/>
              </a:rPr>
              <a:t>increasingly required</a:t>
            </a:r>
            <a:r>
              <a:rPr sz="1400" spc="-5" dirty="0">
                <a:solidFill>
                  <a:srgbClr val="F1F1F1"/>
                </a:solidFill>
                <a:latin typeface="Arial MT"/>
                <a:cs typeface="Arial MT"/>
              </a:rPr>
              <a:t> </a:t>
            </a:r>
            <a:r>
              <a:rPr sz="1400" dirty="0">
                <a:solidFill>
                  <a:srgbClr val="F1F1F1"/>
                </a:solidFill>
                <a:latin typeface="Arial MT"/>
                <a:cs typeface="Arial MT"/>
              </a:rPr>
              <a:t>to</a:t>
            </a:r>
            <a:r>
              <a:rPr sz="1400" spc="-15" dirty="0">
                <a:solidFill>
                  <a:srgbClr val="F1F1F1"/>
                </a:solidFill>
                <a:latin typeface="Arial MT"/>
                <a:cs typeface="Arial MT"/>
              </a:rPr>
              <a:t> </a:t>
            </a:r>
            <a:r>
              <a:rPr sz="1400" dirty="0">
                <a:solidFill>
                  <a:srgbClr val="F1F1F1"/>
                </a:solidFill>
                <a:latin typeface="Arial MT"/>
                <a:cs typeface="Arial MT"/>
              </a:rPr>
              <a:t>accelerate</a:t>
            </a:r>
            <a:r>
              <a:rPr sz="1400" spc="-10" dirty="0">
                <a:solidFill>
                  <a:srgbClr val="F1F1F1"/>
                </a:solidFill>
                <a:latin typeface="Arial MT"/>
                <a:cs typeface="Arial MT"/>
              </a:rPr>
              <a:t> </a:t>
            </a:r>
            <a:r>
              <a:rPr sz="1400" dirty="0">
                <a:solidFill>
                  <a:srgbClr val="F1F1F1"/>
                </a:solidFill>
                <a:latin typeface="Arial MT"/>
                <a:cs typeface="Arial MT"/>
              </a:rPr>
              <a:t>its</a:t>
            </a:r>
            <a:r>
              <a:rPr sz="1400" spc="-70" dirty="0">
                <a:solidFill>
                  <a:srgbClr val="F1F1F1"/>
                </a:solidFill>
                <a:latin typeface="Arial MT"/>
                <a:cs typeface="Arial MT"/>
              </a:rPr>
              <a:t> </a:t>
            </a:r>
            <a:r>
              <a:rPr sz="1400" dirty="0">
                <a:solidFill>
                  <a:srgbClr val="F1F1F1"/>
                </a:solidFill>
                <a:latin typeface="Arial MT"/>
                <a:cs typeface="Arial MT"/>
              </a:rPr>
              <a:t>product</a:t>
            </a:r>
            <a:r>
              <a:rPr sz="1400" spc="10" dirty="0">
                <a:solidFill>
                  <a:srgbClr val="F1F1F1"/>
                </a:solidFill>
                <a:latin typeface="Arial MT"/>
                <a:cs typeface="Arial MT"/>
              </a:rPr>
              <a:t> </a:t>
            </a:r>
            <a:r>
              <a:rPr sz="1400" spc="-10" dirty="0">
                <a:solidFill>
                  <a:srgbClr val="F1F1F1"/>
                </a:solidFill>
                <a:latin typeface="Arial MT"/>
                <a:cs typeface="Arial MT"/>
              </a:rPr>
              <a:t>development </a:t>
            </a:r>
            <a:r>
              <a:rPr sz="1400" dirty="0">
                <a:solidFill>
                  <a:srgbClr val="F1F1F1"/>
                </a:solidFill>
                <a:latin typeface="Arial MT"/>
                <a:cs typeface="Arial MT"/>
              </a:rPr>
              <a:t>in order</a:t>
            </a:r>
            <a:r>
              <a:rPr sz="1400" spc="-55" dirty="0">
                <a:solidFill>
                  <a:srgbClr val="F1F1F1"/>
                </a:solidFill>
                <a:latin typeface="Arial MT"/>
                <a:cs typeface="Arial MT"/>
              </a:rPr>
              <a:t> </a:t>
            </a:r>
            <a:r>
              <a:rPr sz="1400" dirty="0">
                <a:solidFill>
                  <a:srgbClr val="F1F1F1"/>
                </a:solidFill>
                <a:latin typeface="Arial MT"/>
                <a:cs typeface="Arial MT"/>
              </a:rPr>
              <a:t>to</a:t>
            </a:r>
            <a:r>
              <a:rPr sz="1400" spc="5" dirty="0">
                <a:solidFill>
                  <a:srgbClr val="F1F1F1"/>
                </a:solidFill>
                <a:latin typeface="Arial MT"/>
                <a:cs typeface="Arial MT"/>
              </a:rPr>
              <a:t> </a:t>
            </a:r>
            <a:r>
              <a:rPr sz="1400" dirty="0">
                <a:solidFill>
                  <a:srgbClr val="F1F1F1"/>
                </a:solidFill>
                <a:latin typeface="Arial MT"/>
                <a:cs typeface="Arial MT"/>
              </a:rPr>
              <a:t>rethink</a:t>
            </a:r>
            <a:r>
              <a:rPr sz="1400" spc="5" dirty="0">
                <a:solidFill>
                  <a:srgbClr val="F1F1F1"/>
                </a:solidFill>
                <a:latin typeface="Arial MT"/>
                <a:cs typeface="Arial MT"/>
              </a:rPr>
              <a:t> </a:t>
            </a:r>
            <a:r>
              <a:rPr sz="1400" dirty="0">
                <a:solidFill>
                  <a:srgbClr val="F1F1F1"/>
                </a:solidFill>
                <a:latin typeface="Arial MT"/>
                <a:cs typeface="Arial MT"/>
              </a:rPr>
              <a:t>its</a:t>
            </a:r>
            <a:r>
              <a:rPr sz="1400" spc="5" dirty="0">
                <a:solidFill>
                  <a:srgbClr val="F1F1F1"/>
                </a:solidFill>
                <a:latin typeface="Arial MT"/>
                <a:cs typeface="Arial MT"/>
              </a:rPr>
              <a:t> </a:t>
            </a:r>
            <a:r>
              <a:rPr sz="1400" spc="-10" dirty="0">
                <a:solidFill>
                  <a:srgbClr val="F1F1F1"/>
                </a:solidFill>
                <a:latin typeface="Arial MT"/>
                <a:cs typeface="Arial MT"/>
              </a:rPr>
              <a:t>business</a:t>
            </a:r>
            <a:r>
              <a:rPr sz="1400" spc="-65" dirty="0">
                <a:solidFill>
                  <a:srgbClr val="F1F1F1"/>
                </a:solidFill>
                <a:latin typeface="Arial MT"/>
                <a:cs typeface="Arial MT"/>
              </a:rPr>
              <a:t> </a:t>
            </a:r>
            <a:r>
              <a:rPr sz="1400" dirty="0">
                <a:solidFill>
                  <a:srgbClr val="F1F1F1"/>
                </a:solidFill>
                <a:latin typeface="Arial MT"/>
                <a:cs typeface="Arial MT"/>
              </a:rPr>
              <a:t>model</a:t>
            </a:r>
            <a:r>
              <a:rPr sz="1400" spc="-45" dirty="0">
                <a:solidFill>
                  <a:srgbClr val="F1F1F1"/>
                </a:solidFill>
                <a:latin typeface="Arial MT"/>
                <a:cs typeface="Arial MT"/>
              </a:rPr>
              <a:t> </a:t>
            </a:r>
            <a:r>
              <a:rPr sz="1400" dirty="0">
                <a:solidFill>
                  <a:srgbClr val="F1F1F1"/>
                </a:solidFill>
                <a:latin typeface="Arial MT"/>
                <a:cs typeface="Arial MT"/>
              </a:rPr>
              <a:t>in terms</a:t>
            </a:r>
            <a:r>
              <a:rPr sz="1400" spc="5" dirty="0">
                <a:solidFill>
                  <a:srgbClr val="F1F1F1"/>
                </a:solidFill>
                <a:latin typeface="Arial MT"/>
                <a:cs typeface="Arial MT"/>
              </a:rPr>
              <a:t> </a:t>
            </a:r>
            <a:r>
              <a:rPr sz="1400" dirty="0">
                <a:solidFill>
                  <a:srgbClr val="F1F1F1"/>
                </a:solidFill>
                <a:latin typeface="Arial MT"/>
                <a:cs typeface="Arial MT"/>
              </a:rPr>
              <a:t>of</a:t>
            </a:r>
            <a:r>
              <a:rPr sz="1400" spc="-45" dirty="0">
                <a:solidFill>
                  <a:srgbClr val="F1F1F1"/>
                </a:solidFill>
                <a:latin typeface="Arial MT"/>
                <a:cs typeface="Arial MT"/>
              </a:rPr>
              <a:t> </a:t>
            </a:r>
            <a:r>
              <a:rPr sz="1400" spc="-10" dirty="0">
                <a:solidFill>
                  <a:srgbClr val="F1F1F1"/>
                </a:solidFill>
                <a:latin typeface="Arial MT"/>
                <a:cs typeface="Arial MT"/>
              </a:rPr>
              <a:t>innovation.</a:t>
            </a:r>
            <a:endParaRPr sz="1400">
              <a:latin typeface="Arial MT"/>
              <a:cs typeface="Arial MT"/>
            </a:endParaRPr>
          </a:p>
          <a:p>
            <a:pPr>
              <a:lnSpc>
                <a:spcPct val="100000"/>
              </a:lnSpc>
            </a:pPr>
            <a:endParaRPr sz="1400">
              <a:latin typeface="Arial MT"/>
              <a:cs typeface="Arial MT"/>
            </a:endParaRPr>
          </a:p>
          <a:p>
            <a:pPr>
              <a:lnSpc>
                <a:spcPct val="100000"/>
              </a:lnSpc>
              <a:spcBef>
                <a:spcPts val="130"/>
              </a:spcBef>
            </a:pPr>
            <a:endParaRPr sz="1400">
              <a:latin typeface="Arial MT"/>
              <a:cs typeface="Arial MT"/>
            </a:endParaRPr>
          </a:p>
          <a:p>
            <a:pPr marL="12700" marR="154305">
              <a:lnSpc>
                <a:spcPct val="100099"/>
              </a:lnSpc>
            </a:pPr>
            <a:r>
              <a:rPr sz="1400" dirty="0">
                <a:solidFill>
                  <a:srgbClr val="F1F1F1"/>
                </a:solidFill>
                <a:latin typeface="Arial MT"/>
                <a:cs typeface="Arial MT"/>
              </a:rPr>
              <a:t>One</a:t>
            </a:r>
            <a:r>
              <a:rPr sz="1400" spc="-65" dirty="0">
                <a:solidFill>
                  <a:srgbClr val="F1F1F1"/>
                </a:solidFill>
                <a:latin typeface="Arial MT"/>
                <a:cs typeface="Arial MT"/>
              </a:rPr>
              <a:t> </a:t>
            </a:r>
            <a:r>
              <a:rPr sz="1400" dirty="0">
                <a:solidFill>
                  <a:srgbClr val="F1F1F1"/>
                </a:solidFill>
                <a:latin typeface="Arial MT"/>
                <a:cs typeface="Arial MT"/>
              </a:rPr>
              <a:t>of</a:t>
            </a:r>
            <a:r>
              <a:rPr sz="1400" spc="-40" dirty="0">
                <a:solidFill>
                  <a:srgbClr val="F1F1F1"/>
                </a:solidFill>
                <a:latin typeface="Arial MT"/>
                <a:cs typeface="Arial MT"/>
              </a:rPr>
              <a:t> </a:t>
            </a:r>
            <a:r>
              <a:rPr sz="1400" dirty="0">
                <a:solidFill>
                  <a:srgbClr val="F1F1F1"/>
                </a:solidFill>
                <a:latin typeface="Arial MT"/>
                <a:cs typeface="Arial MT"/>
              </a:rPr>
              <a:t>the</a:t>
            </a:r>
            <a:r>
              <a:rPr sz="1400" spc="-65" dirty="0">
                <a:solidFill>
                  <a:srgbClr val="F1F1F1"/>
                </a:solidFill>
                <a:latin typeface="Arial MT"/>
                <a:cs typeface="Arial MT"/>
              </a:rPr>
              <a:t> </a:t>
            </a:r>
            <a:r>
              <a:rPr sz="1400" dirty="0">
                <a:solidFill>
                  <a:srgbClr val="F1F1F1"/>
                </a:solidFill>
                <a:latin typeface="Arial MT"/>
                <a:cs typeface="Arial MT"/>
              </a:rPr>
              <a:t>top</a:t>
            </a:r>
            <a:r>
              <a:rPr sz="1400" spc="-60" dirty="0">
                <a:solidFill>
                  <a:srgbClr val="F1F1F1"/>
                </a:solidFill>
                <a:latin typeface="Arial MT"/>
                <a:cs typeface="Arial MT"/>
              </a:rPr>
              <a:t> </a:t>
            </a:r>
            <a:r>
              <a:rPr sz="1400" dirty="0">
                <a:solidFill>
                  <a:srgbClr val="F1F1F1"/>
                </a:solidFill>
                <a:latin typeface="Arial MT"/>
                <a:cs typeface="Arial MT"/>
              </a:rPr>
              <a:t>businesses</a:t>
            </a:r>
            <a:r>
              <a:rPr sz="1400" spc="-55" dirty="0">
                <a:solidFill>
                  <a:srgbClr val="F1F1F1"/>
                </a:solidFill>
                <a:latin typeface="Arial MT"/>
                <a:cs typeface="Arial MT"/>
              </a:rPr>
              <a:t> </a:t>
            </a:r>
            <a:r>
              <a:rPr sz="1400" dirty="0">
                <a:solidFill>
                  <a:srgbClr val="F1F1F1"/>
                </a:solidFill>
                <a:latin typeface="Arial MT"/>
                <a:cs typeface="Arial MT"/>
              </a:rPr>
              <a:t>in</a:t>
            </a:r>
            <a:r>
              <a:rPr sz="1400" spc="-65" dirty="0">
                <a:solidFill>
                  <a:srgbClr val="F1F1F1"/>
                </a:solidFill>
                <a:latin typeface="Arial MT"/>
                <a:cs typeface="Arial MT"/>
              </a:rPr>
              <a:t> </a:t>
            </a:r>
            <a:r>
              <a:rPr sz="1400" dirty="0">
                <a:solidFill>
                  <a:srgbClr val="F1F1F1"/>
                </a:solidFill>
                <a:latin typeface="Arial MT"/>
                <a:cs typeface="Arial MT"/>
              </a:rPr>
              <a:t>the</a:t>
            </a:r>
            <a:r>
              <a:rPr sz="1400" spc="-60" dirty="0">
                <a:solidFill>
                  <a:srgbClr val="F1F1F1"/>
                </a:solidFill>
                <a:latin typeface="Arial MT"/>
                <a:cs typeface="Arial MT"/>
              </a:rPr>
              <a:t> </a:t>
            </a:r>
            <a:r>
              <a:rPr sz="1400" dirty="0">
                <a:solidFill>
                  <a:srgbClr val="F1F1F1"/>
                </a:solidFill>
                <a:latin typeface="Arial MT"/>
                <a:cs typeface="Arial MT"/>
              </a:rPr>
              <a:t>technology</a:t>
            </a:r>
            <a:r>
              <a:rPr sz="1400" spc="-55" dirty="0">
                <a:solidFill>
                  <a:srgbClr val="F1F1F1"/>
                </a:solidFill>
                <a:latin typeface="Arial MT"/>
                <a:cs typeface="Arial MT"/>
              </a:rPr>
              <a:t> </a:t>
            </a:r>
            <a:r>
              <a:rPr sz="1400" dirty="0">
                <a:solidFill>
                  <a:srgbClr val="F1F1F1"/>
                </a:solidFill>
                <a:latin typeface="Arial MT"/>
                <a:cs typeface="Arial MT"/>
              </a:rPr>
              <a:t>sector</a:t>
            </a:r>
            <a:r>
              <a:rPr sz="1400" spc="-45" dirty="0">
                <a:solidFill>
                  <a:srgbClr val="F1F1F1"/>
                </a:solidFill>
                <a:latin typeface="Arial MT"/>
                <a:cs typeface="Arial MT"/>
              </a:rPr>
              <a:t> </a:t>
            </a:r>
            <a:r>
              <a:rPr sz="1400" dirty="0">
                <a:solidFill>
                  <a:srgbClr val="F1F1F1"/>
                </a:solidFill>
                <a:latin typeface="Arial MT"/>
                <a:cs typeface="Arial MT"/>
              </a:rPr>
              <a:t>is</a:t>
            </a:r>
            <a:r>
              <a:rPr sz="1400" spc="20" dirty="0">
                <a:solidFill>
                  <a:srgbClr val="F1F1F1"/>
                </a:solidFill>
                <a:latin typeface="Arial MT"/>
                <a:cs typeface="Arial MT"/>
              </a:rPr>
              <a:t> </a:t>
            </a:r>
            <a:r>
              <a:rPr sz="1400" dirty="0">
                <a:solidFill>
                  <a:srgbClr val="F1F1F1"/>
                </a:solidFill>
                <a:latin typeface="Arial MT"/>
                <a:cs typeface="Arial MT"/>
              </a:rPr>
              <a:t>the</a:t>
            </a:r>
            <a:r>
              <a:rPr sz="1400" spc="10" dirty="0">
                <a:solidFill>
                  <a:srgbClr val="F1F1F1"/>
                </a:solidFill>
                <a:latin typeface="Arial MT"/>
                <a:cs typeface="Arial MT"/>
              </a:rPr>
              <a:t> </a:t>
            </a:r>
            <a:r>
              <a:rPr sz="1400" dirty="0">
                <a:solidFill>
                  <a:srgbClr val="F1F1F1"/>
                </a:solidFill>
                <a:latin typeface="Arial MT"/>
                <a:cs typeface="Arial MT"/>
              </a:rPr>
              <a:t>Samsung</a:t>
            </a:r>
            <a:r>
              <a:rPr sz="1400" spc="15" dirty="0">
                <a:solidFill>
                  <a:srgbClr val="F1F1F1"/>
                </a:solidFill>
                <a:latin typeface="Arial MT"/>
                <a:cs typeface="Arial MT"/>
              </a:rPr>
              <a:t> </a:t>
            </a:r>
            <a:r>
              <a:rPr sz="1400" dirty="0">
                <a:solidFill>
                  <a:srgbClr val="F1F1F1"/>
                </a:solidFill>
                <a:latin typeface="Arial MT"/>
                <a:cs typeface="Arial MT"/>
              </a:rPr>
              <a:t>Group.</a:t>
            </a:r>
            <a:r>
              <a:rPr sz="1400" spc="400" dirty="0">
                <a:solidFill>
                  <a:srgbClr val="F1F1F1"/>
                </a:solidFill>
                <a:latin typeface="Arial MT"/>
                <a:cs typeface="Arial MT"/>
              </a:rPr>
              <a:t> </a:t>
            </a:r>
            <a:r>
              <a:rPr sz="1400" dirty="0">
                <a:solidFill>
                  <a:srgbClr val="F1F1F1"/>
                </a:solidFill>
                <a:latin typeface="Arial MT"/>
                <a:cs typeface="Arial MT"/>
              </a:rPr>
              <a:t>Nonetheless,</a:t>
            </a:r>
            <a:r>
              <a:rPr sz="1400" spc="35" dirty="0">
                <a:solidFill>
                  <a:srgbClr val="F1F1F1"/>
                </a:solidFill>
                <a:latin typeface="Arial MT"/>
                <a:cs typeface="Arial MT"/>
              </a:rPr>
              <a:t> </a:t>
            </a:r>
            <a:r>
              <a:rPr sz="1400" dirty="0">
                <a:solidFill>
                  <a:srgbClr val="F1F1F1"/>
                </a:solidFill>
                <a:latin typeface="Arial MT"/>
                <a:cs typeface="Arial MT"/>
              </a:rPr>
              <a:t>it</a:t>
            </a:r>
            <a:r>
              <a:rPr sz="1400" spc="-45" dirty="0">
                <a:solidFill>
                  <a:srgbClr val="F1F1F1"/>
                </a:solidFill>
                <a:latin typeface="Arial MT"/>
                <a:cs typeface="Arial MT"/>
              </a:rPr>
              <a:t> </a:t>
            </a:r>
            <a:r>
              <a:rPr sz="1400" dirty="0">
                <a:solidFill>
                  <a:srgbClr val="F1F1F1"/>
                </a:solidFill>
                <a:latin typeface="Arial MT"/>
                <a:cs typeface="Arial MT"/>
              </a:rPr>
              <a:t>expands</a:t>
            </a:r>
            <a:r>
              <a:rPr sz="1400" spc="20" dirty="0">
                <a:solidFill>
                  <a:srgbClr val="F1F1F1"/>
                </a:solidFill>
                <a:latin typeface="Arial MT"/>
                <a:cs typeface="Arial MT"/>
              </a:rPr>
              <a:t> </a:t>
            </a:r>
            <a:r>
              <a:rPr sz="1400" spc="-20" dirty="0">
                <a:solidFill>
                  <a:srgbClr val="F1F1F1"/>
                </a:solidFill>
                <a:latin typeface="Arial MT"/>
                <a:cs typeface="Arial MT"/>
              </a:rPr>
              <a:t>into </a:t>
            </a:r>
            <a:r>
              <a:rPr sz="1400" dirty="0">
                <a:solidFill>
                  <a:srgbClr val="F1F1F1"/>
                </a:solidFill>
                <a:latin typeface="Arial MT"/>
                <a:cs typeface="Arial MT"/>
              </a:rPr>
              <a:t>other</a:t>
            </a:r>
            <a:r>
              <a:rPr sz="1400" spc="-5" dirty="0">
                <a:solidFill>
                  <a:srgbClr val="F1F1F1"/>
                </a:solidFill>
                <a:latin typeface="Arial MT"/>
                <a:cs typeface="Arial MT"/>
              </a:rPr>
              <a:t> </a:t>
            </a:r>
            <a:r>
              <a:rPr sz="1400" dirty="0">
                <a:solidFill>
                  <a:srgbClr val="F1F1F1"/>
                </a:solidFill>
                <a:latin typeface="Arial MT"/>
                <a:cs typeface="Arial MT"/>
              </a:rPr>
              <a:t>industries, such</a:t>
            </a:r>
            <a:r>
              <a:rPr sz="1400" spc="-85" dirty="0">
                <a:solidFill>
                  <a:srgbClr val="F1F1F1"/>
                </a:solidFill>
                <a:latin typeface="Arial MT"/>
                <a:cs typeface="Arial MT"/>
              </a:rPr>
              <a:t> </a:t>
            </a:r>
            <a:r>
              <a:rPr sz="1400" dirty="0">
                <a:solidFill>
                  <a:srgbClr val="F1F1F1"/>
                </a:solidFill>
                <a:latin typeface="Arial MT"/>
                <a:cs typeface="Arial MT"/>
              </a:rPr>
              <a:t>as</a:t>
            </a:r>
            <a:r>
              <a:rPr sz="1400" spc="-10" dirty="0">
                <a:solidFill>
                  <a:srgbClr val="F1F1F1"/>
                </a:solidFill>
                <a:latin typeface="Arial MT"/>
                <a:cs typeface="Arial MT"/>
              </a:rPr>
              <a:t> </a:t>
            </a:r>
            <a:r>
              <a:rPr sz="1400" dirty="0">
                <a:solidFill>
                  <a:srgbClr val="F1F1F1"/>
                </a:solidFill>
                <a:latin typeface="Arial MT"/>
                <a:cs typeface="Arial MT"/>
              </a:rPr>
              <a:t>security</a:t>
            </a:r>
            <a:r>
              <a:rPr sz="1400" spc="-85" dirty="0">
                <a:solidFill>
                  <a:srgbClr val="F1F1F1"/>
                </a:solidFill>
                <a:latin typeface="Arial MT"/>
                <a:cs typeface="Arial MT"/>
              </a:rPr>
              <a:t> </a:t>
            </a:r>
            <a:r>
              <a:rPr sz="1400" dirty="0">
                <a:solidFill>
                  <a:srgbClr val="F1F1F1"/>
                </a:solidFill>
                <a:latin typeface="Arial MT"/>
                <a:cs typeface="Arial MT"/>
              </a:rPr>
              <a:t>and</a:t>
            </a:r>
            <a:r>
              <a:rPr sz="1400" spc="-85" dirty="0">
                <a:solidFill>
                  <a:srgbClr val="F1F1F1"/>
                </a:solidFill>
                <a:latin typeface="Arial MT"/>
                <a:cs typeface="Arial MT"/>
              </a:rPr>
              <a:t> </a:t>
            </a:r>
            <a:r>
              <a:rPr sz="1400" dirty="0">
                <a:solidFill>
                  <a:srgbClr val="F1F1F1"/>
                </a:solidFill>
                <a:latin typeface="Arial MT"/>
                <a:cs typeface="Arial MT"/>
              </a:rPr>
              <a:t>insurance.</a:t>
            </a:r>
            <a:r>
              <a:rPr sz="1400" spc="345" dirty="0">
                <a:solidFill>
                  <a:srgbClr val="F1F1F1"/>
                </a:solidFill>
                <a:latin typeface="Arial MT"/>
                <a:cs typeface="Arial MT"/>
              </a:rPr>
              <a:t> </a:t>
            </a:r>
            <a:r>
              <a:rPr sz="1400" dirty="0">
                <a:solidFill>
                  <a:srgbClr val="F1F1F1"/>
                </a:solidFill>
                <a:latin typeface="Arial MT"/>
                <a:cs typeface="Arial MT"/>
              </a:rPr>
              <a:t>Samsung, a</a:t>
            </a:r>
            <a:r>
              <a:rPr sz="1400" spc="-85" dirty="0">
                <a:solidFill>
                  <a:srgbClr val="F1F1F1"/>
                </a:solidFill>
                <a:latin typeface="Arial MT"/>
                <a:cs typeface="Arial MT"/>
              </a:rPr>
              <a:t> </a:t>
            </a:r>
            <a:r>
              <a:rPr sz="1400" dirty="0">
                <a:solidFill>
                  <a:srgbClr val="F1F1F1"/>
                </a:solidFill>
                <a:latin typeface="Arial MT"/>
                <a:cs typeface="Arial MT"/>
              </a:rPr>
              <a:t>South</a:t>
            </a:r>
            <a:r>
              <a:rPr sz="1400" spc="-15" dirty="0">
                <a:solidFill>
                  <a:srgbClr val="F1F1F1"/>
                </a:solidFill>
                <a:latin typeface="Arial MT"/>
                <a:cs typeface="Arial MT"/>
              </a:rPr>
              <a:t> </a:t>
            </a:r>
            <a:r>
              <a:rPr sz="1400" dirty="0">
                <a:solidFill>
                  <a:srgbClr val="F1F1F1"/>
                </a:solidFill>
                <a:latin typeface="Arial MT"/>
                <a:cs typeface="Arial MT"/>
              </a:rPr>
              <a:t>Korean</a:t>
            </a:r>
            <a:r>
              <a:rPr sz="1400" spc="-85" dirty="0">
                <a:solidFill>
                  <a:srgbClr val="F1F1F1"/>
                </a:solidFill>
                <a:latin typeface="Arial MT"/>
                <a:cs typeface="Arial MT"/>
              </a:rPr>
              <a:t> </a:t>
            </a:r>
            <a:r>
              <a:rPr sz="1400" dirty="0">
                <a:solidFill>
                  <a:srgbClr val="F1F1F1"/>
                </a:solidFill>
                <a:latin typeface="Arial MT"/>
                <a:cs typeface="Arial MT"/>
              </a:rPr>
              <a:t>chaebol, has</a:t>
            </a:r>
            <a:r>
              <a:rPr sz="1400" spc="-15" dirty="0">
                <a:solidFill>
                  <a:srgbClr val="F1F1F1"/>
                </a:solidFill>
                <a:latin typeface="Arial MT"/>
                <a:cs typeface="Arial MT"/>
              </a:rPr>
              <a:t> </a:t>
            </a:r>
            <a:r>
              <a:rPr sz="1400" dirty="0">
                <a:solidFill>
                  <a:srgbClr val="F1F1F1"/>
                </a:solidFill>
                <a:latin typeface="Arial MT"/>
                <a:cs typeface="Arial MT"/>
              </a:rPr>
              <a:t>dominated</a:t>
            </a:r>
            <a:r>
              <a:rPr sz="1400" spc="-15" dirty="0">
                <a:solidFill>
                  <a:srgbClr val="F1F1F1"/>
                </a:solidFill>
                <a:latin typeface="Arial MT"/>
                <a:cs typeface="Arial MT"/>
              </a:rPr>
              <a:t> </a:t>
            </a:r>
            <a:r>
              <a:rPr sz="1400" spc="-25" dirty="0">
                <a:solidFill>
                  <a:srgbClr val="F1F1F1"/>
                </a:solidFill>
                <a:latin typeface="Arial MT"/>
                <a:cs typeface="Arial MT"/>
              </a:rPr>
              <a:t>the </a:t>
            </a:r>
            <a:r>
              <a:rPr sz="1400" dirty="0">
                <a:solidFill>
                  <a:srgbClr val="F1F1F1"/>
                </a:solidFill>
                <a:latin typeface="Arial MT"/>
                <a:cs typeface="Arial MT"/>
              </a:rPr>
              <a:t>Korean</a:t>
            </a:r>
            <a:r>
              <a:rPr sz="1400" spc="-80" dirty="0">
                <a:solidFill>
                  <a:srgbClr val="F1F1F1"/>
                </a:solidFill>
                <a:latin typeface="Arial MT"/>
                <a:cs typeface="Arial MT"/>
              </a:rPr>
              <a:t> </a:t>
            </a:r>
            <a:r>
              <a:rPr sz="1400" dirty="0">
                <a:solidFill>
                  <a:srgbClr val="F1F1F1"/>
                </a:solidFill>
                <a:latin typeface="Arial MT"/>
                <a:cs typeface="Arial MT"/>
              </a:rPr>
              <a:t>and</a:t>
            </a:r>
            <a:r>
              <a:rPr sz="1400" spc="-135" dirty="0">
                <a:solidFill>
                  <a:srgbClr val="F1F1F1"/>
                </a:solidFill>
                <a:latin typeface="Arial MT"/>
                <a:cs typeface="Arial MT"/>
              </a:rPr>
              <a:t> </a:t>
            </a:r>
            <a:r>
              <a:rPr sz="1400" dirty="0">
                <a:solidFill>
                  <a:srgbClr val="F1F1F1"/>
                </a:solidFill>
                <a:latin typeface="Arial MT"/>
                <a:cs typeface="Arial MT"/>
              </a:rPr>
              <a:t>Asian</a:t>
            </a:r>
            <a:r>
              <a:rPr sz="1400" spc="-75" dirty="0">
                <a:solidFill>
                  <a:srgbClr val="F1F1F1"/>
                </a:solidFill>
                <a:latin typeface="Arial MT"/>
                <a:cs typeface="Arial MT"/>
              </a:rPr>
              <a:t> </a:t>
            </a:r>
            <a:r>
              <a:rPr sz="1400" dirty="0">
                <a:solidFill>
                  <a:srgbClr val="F1F1F1"/>
                </a:solidFill>
                <a:latin typeface="Arial MT"/>
                <a:cs typeface="Arial MT"/>
              </a:rPr>
              <a:t>markets</a:t>
            </a:r>
            <a:r>
              <a:rPr sz="1400" spc="-65" dirty="0">
                <a:solidFill>
                  <a:srgbClr val="F1F1F1"/>
                </a:solidFill>
                <a:latin typeface="Arial MT"/>
                <a:cs typeface="Arial MT"/>
              </a:rPr>
              <a:t> </a:t>
            </a:r>
            <a:r>
              <a:rPr sz="1400" dirty="0">
                <a:solidFill>
                  <a:srgbClr val="F1F1F1"/>
                </a:solidFill>
                <a:latin typeface="Arial MT"/>
                <a:cs typeface="Arial MT"/>
              </a:rPr>
              <a:t>with its</a:t>
            </a:r>
            <a:r>
              <a:rPr sz="1400" spc="10" dirty="0">
                <a:solidFill>
                  <a:srgbClr val="F1F1F1"/>
                </a:solidFill>
                <a:latin typeface="Arial MT"/>
                <a:cs typeface="Arial MT"/>
              </a:rPr>
              <a:t> </a:t>
            </a:r>
            <a:r>
              <a:rPr sz="1400" dirty="0">
                <a:solidFill>
                  <a:srgbClr val="F1F1F1"/>
                </a:solidFill>
                <a:latin typeface="Arial MT"/>
                <a:cs typeface="Arial MT"/>
              </a:rPr>
              <a:t>innovative</a:t>
            </a:r>
            <a:r>
              <a:rPr sz="1400" spc="-5" dirty="0">
                <a:solidFill>
                  <a:srgbClr val="F1F1F1"/>
                </a:solidFill>
                <a:latin typeface="Arial MT"/>
                <a:cs typeface="Arial MT"/>
              </a:rPr>
              <a:t> </a:t>
            </a:r>
            <a:r>
              <a:rPr sz="1400" dirty="0">
                <a:solidFill>
                  <a:srgbClr val="F1F1F1"/>
                </a:solidFill>
                <a:latin typeface="Arial MT"/>
                <a:cs typeface="Arial MT"/>
              </a:rPr>
              <a:t>and </a:t>
            </a:r>
            <a:r>
              <a:rPr sz="1400" spc="-10" dirty="0">
                <a:solidFill>
                  <a:srgbClr val="F1F1F1"/>
                </a:solidFill>
                <a:latin typeface="Arial MT"/>
                <a:cs typeface="Arial MT"/>
              </a:rPr>
              <a:t>state-of-the-</a:t>
            </a:r>
            <a:r>
              <a:rPr sz="1400" dirty="0">
                <a:solidFill>
                  <a:srgbClr val="F1F1F1"/>
                </a:solidFill>
                <a:latin typeface="Arial MT"/>
                <a:cs typeface="Arial MT"/>
              </a:rPr>
              <a:t>art</a:t>
            </a:r>
            <a:r>
              <a:rPr sz="1400" spc="-45" dirty="0">
                <a:solidFill>
                  <a:srgbClr val="F1F1F1"/>
                </a:solidFill>
                <a:latin typeface="Arial MT"/>
                <a:cs typeface="Arial MT"/>
              </a:rPr>
              <a:t> </a:t>
            </a:r>
            <a:r>
              <a:rPr sz="1400" dirty="0">
                <a:solidFill>
                  <a:srgbClr val="F1F1F1"/>
                </a:solidFill>
                <a:latin typeface="Arial MT"/>
                <a:cs typeface="Arial MT"/>
              </a:rPr>
              <a:t>technologies.</a:t>
            </a:r>
            <a:r>
              <a:rPr sz="1400" spc="375" dirty="0">
                <a:solidFill>
                  <a:srgbClr val="F1F1F1"/>
                </a:solidFill>
                <a:latin typeface="Arial MT"/>
                <a:cs typeface="Arial MT"/>
              </a:rPr>
              <a:t> </a:t>
            </a:r>
            <a:r>
              <a:rPr sz="1400" dirty="0">
                <a:solidFill>
                  <a:srgbClr val="F1F1F1"/>
                </a:solidFill>
                <a:latin typeface="Arial MT"/>
                <a:cs typeface="Arial MT"/>
              </a:rPr>
              <a:t>Samsung</a:t>
            </a:r>
            <a:r>
              <a:rPr sz="1400" spc="5" dirty="0">
                <a:solidFill>
                  <a:srgbClr val="F1F1F1"/>
                </a:solidFill>
                <a:latin typeface="Arial MT"/>
                <a:cs typeface="Arial MT"/>
              </a:rPr>
              <a:t> </a:t>
            </a:r>
            <a:r>
              <a:rPr sz="1400" dirty="0">
                <a:solidFill>
                  <a:srgbClr val="F1F1F1"/>
                </a:solidFill>
                <a:latin typeface="Arial MT"/>
                <a:cs typeface="Arial MT"/>
              </a:rPr>
              <a:t>faces</a:t>
            </a:r>
            <a:r>
              <a:rPr sz="1400" spc="-70" dirty="0">
                <a:solidFill>
                  <a:srgbClr val="F1F1F1"/>
                </a:solidFill>
                <a:latin typeface="Arial MT"/>
                <a:cs typeface="Arial MT"/>
              </a:rPr>
              <a:t> </a:t>
            </a:r>
            <a:r>
              <a:rPr sz="1400" spc="-10" dirty="0">
                <a:solidFill>
                  <a:srgbClr val="F1F1F1"/>
                </a:solidFill>
                <a:latin typeface="Arial MT"/>
                <a:cs typeface="Arial MT"/>
              </a:rPr>
              <a:t>intense </a:t>
            </a:r>
            <a:r>
              <a:rPr sz="1400" dirty="0">
                <a:solidFill>
                  <a:srgbClr val="F1F1F1"/>
                </a:solidFill>
                <a:latin typeface="Arial MT"/>
                <a:cs typeface="Arial MT"/>
              </a:rPr>
              <a:t>competition</a:t>
            </a:r>
            <a:r>
              <a:rPr sz="1400" spc="-70" dirty="0">
                <a:solidFill>
                  <a:srgbClr val="F1F1F1"/>
                </a:solidFill>
                <a:latin typeface="Arial MT"/>
                <a:cs typeface="Arial MT"/>
              </a:rPr>
              <a:t> </a:t>
            </a:r>
            <a:r>
              <a:rPr sz="1400" dirty="0">
                <a:solidFill>
                  <a:srgbClr val="F1F1F1"/>
                </a:solidFill>
                <a:latin typeface="Arial MT"/>
                <a:cs typeface="Arial MT"/>
              </a:rPr>
              <a:t>since</a:t>
            </a:r>
            <a:r>
              <a:rPr sz="1400" spc="-65" dirty="0">
                <a:solidFill>
                  <a:srgbClr val="F1F1F1"/>
                </a:solidFill>
                <a:latin typeface="Arial MT"/>
                <a:cs typeface="Arial MT"/>
              </a:rPr>
              <a:t> </a:t>
            </a:r>
            <a:r>
              <a:rPr sz="1400" dirty="0">
                <a:solidFill>
                  <a:srgbClr val="F1F1F1"/>
                </a:solidFill>
                <a:latin typeface="Arial MT"/>
                <a:cs typeface="Arial MT"/>
              </a:rPr>
              <a:t>it</a:t>
            </a:r>
            <a:r>
              <a:rPr sz="1400" spc="25" dirty="0">
                <a:solidFill>
                  <a:srgbClr val="F1F1F1"/>
                </a:solidFill>
                <a:latin typeface="Arial MT"/>
                <a:cs typeface="Arial MT"/>
              </a:rPr>
              <a:t> </a:t>
            </a:r>
            <a:r>
              <a:rPr sz="1400" dirty="0">
                <a:solidFill>
                  <a:srgbClr val="F1F1F1"/>
                </a:solidFill>
                <a:latin typeface="Arial MT"/>
                <a:cs typeface="Arial MT"/>
              </a:rPr>
              <a:t>sets</a:t>
            </a:r>
            <a:r>
              <a:rPr sz="1400" spc="10" dirty="0">
                <a:solidFill>
                  <a:srgbClr val="F1F1F1"/>
                </a:solidFill>
                <a:latin typeface="Arial MT"/>
                <a:cs typeface="Arial MT"/>
              </a:rPr>
              <a:t> </a:t>
            </a:r>
            <a:r>
              <a:rPr sz="1400" dirty="0">
                <a:solidFill>
                  <a:srgbClr val="F1F1F1"/>
                </a:solidFill>
                <a:latin typeface="Arial MT"/>
                <a:cs typeface="Arial MT"/>
              </a:rPr>
              <a:t>the</a:t>
            </a:r>
            <a:r>
              <a:rPr sz="1400" spc="5" dirty="0">
                <a:solidFill>
                  <a:srgbClr val="F1F1F1"/>
                </a:solidFill>
                <a:latin typeface="Arial MT"/>
                <a:cs typeface="Arial MT"/>
              </a:rPr>
              <a:t> </a:t>
            </a:r>
            <a:r>
              <a:rPr sz="1400" dirty="0">
                <a:solidFill>
                  <a:srgbClr val="F1F1F1"/>
                </a:solidFill>
                <a:latin typeface="Arial MT"/>
                <a:cs typeface="Arial MT"/>
              </a:rPr>
              <a:t>pace</a:t>
            </a:r>
            <a:r>
              <a:rPr sz="1400" spc="-70" dirty="0">
                <a:solidFill>
                  <a:srgbClr val="F1F1F1"/>
                </a:solidFill>
                <a:latin typeface="Arial MT"/>
                <a:cs typeface="Arial MT"/>
              </a:rPr>
              <a:t> </a:t>
            </a:r>
            <a:r>
              <a:rPr sz="1400" dirty="0">
                <a:solidFill>
                  <a:srgbClr val="F1F1F1"/>
                </a:solidFill>
                <a:latin typeface="Arial MT"/>
                <a:cs typeface="Arial MT"/>
              </a:rPr>
              <a:t>in</a:t>
            </a:r>
            <a:r>
              <a:rPr sz="1400" spc="-65" dirty="0">
                <a:solidFill>
                  <a:srgbClr val="F1F1F1"/>
                </a:solidFill>
                <a:latin typeface="Arial MT"/>
                <a:cs typeface="Arial MT"/>
              </a:rPr>
              <a:t> </a:t>
            </a:r>
            <a:r>
              <a:rPr sz="1400" dirty="0">
                <a:solidFill>
                  <a:srgbClr val="F1F1F1"/>
                </a:solidFill>
                <a:latin typeface="Arial MT"/>
                <a:cs typeface="Arial MT"/>
              </a:rPr>
              <a:t>the</a:t>
            </a:r>
            <a:r>
              <a:rPr sz="1400" spc="-65" dirty="0">
                <a:solidFill>
                  <a:srgbClr val="F1F1F1"/>
                </a:solidFill>
                <a:latin typeface="Arial MT"/>
                <a:cs typeface="Arial MT"/>
              </a:rPr>
              <a:t> </a:t>
            </a:r>
            <a:r>
              <a:rPr sz="1400" dirty="0">
                <a:solidFill>
                  <a:srgbClr val="F1F1F1"/>
                </a:solidFill>
                <a:latin typeface="Arial MT"/>
                <a:cs typeface="Arial MT"/>
              </a:rPr>
              <a:t>technology</a:t>
            </a:r>
            <a:r>
              <a:rPr sz="1400" spc="-65" dirty="0">
                <a:solidFill>
                  <a:srgbClr val="F1F1F1"/>
                </a:solidFill>
                <a:latin typeface="Arial MT"/>
                <a:cs typeface="Arial MT"/>
              </a:rPr>
              <a:t> </a:t>
            </a:r>
            <a:r>
              <a:rPr sz="1400" dirty="0">
                <a:solidFill>
                  <a:srgbClr val="F1F1F1"/>
                </a:solidFill>
                <a:latin typeface="Arial MT"/>
                <a:cs typeface="Arial MT"/>
              </a:rPr>
              <a:t>industry.</a:t>
            </a:r>
            <a:r>
              <a:rPr sz="1400" spc="320" dirty="0">
                <a:solidFill>
                  <a:srgbClr val="F1F1F1"/>
                </a:solidFill>
                <a:latin typeface="Arial MT"/>
                <a:cs typeface="Arial MT"/>
              </a:rPr>
              <a:t> </a:t>
            </a:r>
            <a:r>
              <a:rPr sz="1400" dirty="0">
                <a:solidFill>
                  <a:srgbClr val="F1F1F1"/>
                </a:solidFill>
                <a:latin typeface="Arial MT"/>
                <a:cs typeface="Arial MT"/>
              </a:rPr>
              <a:t>Samsung</a:t>
            </a:r>
            <a:r>
              <a:rPr sz="1400" spc="-70" dirty="0">
                <a:solidFill>
                  <a:srgbClr val="F1F1F1"/>
                </a:solidFill>
                <a:latin typeface="Arial MT"/>
                <a:cs typeface="Arial MT"/>
              </a:rPr>
              <a:t> </a:t>
            </a:r>
            <a:r>
              <a:rPr sz="1400" dirty="0">
                <a:solidFill>
                  <a:srgbClr val="F1F1F1"/>
                </a:solidFill>
                <a:latin typeface="Arial MT"/>
                <a:cs typeface="Arial MT"/>
              </a:rPr>
              <a:t>should</a:t>
            </a:r>
            <a:r>
              <a:rPr sz="1400" spc="-65" dirty="0">
                <a:solidFill>
                  <a:srgbClr val="F1F1F1"/>
                </a:solidFill>
                <a:latin typeface="Arial MT"/>
                <a:cs typeface="Arial MT"/>
              </a:rPr>
              <a:t> </a:t>
            </a:r>
            <a:r>
              <a:rPr sz="1400" dirty="0">
                <a:solidFill>
                  <a:srgbClr val="F1F1F1"/>
                </a:solidFill>
                <a:latin typeface="Arial MT"/>
                <a:cs typeface="Arial MT"/>
              </a:rPr>
              <a:t>make</a:t>
            </a:r>
            <a:r>
              <a:rPr sz="1400" spc="5" dirty="0">
                <a:solidFill>
                  <a:srgbClr val="F1F1F1"/>
                </a:solidFill>
                <a:latin typeface="Arial MT"/>
                <a:cs typeface="Arial MT"/>
              </a:rPr>
              <a:t> </a:t>
            </a:r>
            <a:r>
              <a:rPr sz="1400" dirty="0">
                <a:solidFill>
                  <a:srgbClr val="F1F1F1"/>
                </a:solidFill>
                <a:latin typeface="Arial MT"/>
                <a:cs typeface="Arial MT"/>
              </a:rPr>
              <a:t>the</a:t>
            </a:r>
            <a:r>
              <a:rPr sz="1400" spc="5" dirty="0">
                <a:solidFill>
                  <a:srgbClr val="F1F1F1"/>
                </a:solidFill>
                <a:latin typeface="Arial MT"/>
                <a:cs typeface="Arial MT"/>
              </a:rPr>
              <a:t> </a:t>
            </a:r>
            <a:r>
              <a:rPr sz="1400" dirty="0">
                <a:solidFill>
                  <a:srgbClr val="F1F1F1"/>
                </a:solidFill>
                <a:latin typeface="Arial MT"/>
                <a:cs typeface="Arial MT"/>
              </a:rPr>
              <a:t>most</a:t>
            </a:r>
            <a:r>
              <a:rPr sz="1400" spc="-40" dirty="0">
                <a:solidFill>
                  <a:srgbClr val="F1F1F1"/>
                </a:solidFill>
                <a:latin typeface="Arial MT"/>
                <a:cs typeface="Arial MT"/>
              </a:rPr>
              <a:t> </a:t>
            </a:r>
            <a:r>
              <a:rPr sz="1400" dirty="0">
                <a:solidFill>
                  <a:srgbClr val="F1F1F1"/>
                </a:solidFill>
                <a:latin typeface="Arial MT"/>
                <a:cs typeface="Arial MT"/>
              </a:rPr>
              <a:t>of</a:t>
            </a:r>
            <a:r>
              <a:rPr sz="1400" spc="-45" dirty="0">
                <a:solidFill>
                  <a:srgbClr val="F1F1F1"/>
                </a:solidFill>
                <a:latin typeface="Arial MT"/>
                <a:cs typeface="Arial MT"/>
              </a:rPr>
              <a:t> </a:t>
            </a:r>
            <a:r>
              <a:rPr sz="1400" spc="-25" dirty="0">
                <a:solidFill>
                  <a:srgbClr val="F1F1F1"/>
                </a:solidFill>
                <a:latin typeface="Arial MT"/>
                <a:cs typeface="Arial MT"/>
              </a:rPr>
              <a:t>its </a:t>
            </a:r>
            <a:r>
              <a:rPr sz="1400" dirty="0">
                <a:solidFill>
                  <a:srgbClr val="F1F1F1"/>
                </a:solidFill>
                <a:latin typeface="Arial MT"/>
                <a:cs typeface="Arial MT"/>
              </a:rPr>
              <a:t>possibilities</a:t>
            </a:r>
            <a:r>
              <a:rPr sz="1400" spc="-30" dirty="0">
                <a:solidFill>
                  <a:srgbClr val="F1F1F1"/>
                </a:solidFill>
                <a:latin typeface="Arial MT"/>
                <a:cs typeface="Arial MT"/>
              </a:rPr>
              <a:t> </a:t>
            </a:r>
            <a:r>
              <a:rPr sz="1400" dirty="0">
                <a:solidFill>
                  <a:srgbClr val="F1F1F1"/>
                </a:solidFill>
                <a:latin typeface="Arial MT"/>
                <a:cs typeface="Arial MT"/>
              </a:rPr>
              <a:t>and</a:t>
            </a:r>
            <a:r>
              <a:rPr sz="1400" spc="-10" dirty="0">
                <a:solidFill>
                  <a:srgbClr val="F1F1F1"/>
                </a:solidFill>
                <a:latin typeface="Arial MT"/>
                <a:cs typeface="Arial MT"/>
              </a:rPr>
              <a:t> </a:t>
            </a:r>
            <a:r>
              <a:rPr sz="1400" dirty="0">
                <a:solidFill>
                  <a:srgbClr val="F1F1F1"/>
                </a:solidFill>
                <a:latin typeface="Arial MT"/>
                <a:cs typeface="Arial MT"/>
              </a:rPr>
              <a:t>assets</a:t>
            </a:r>
            <a:r>
              <a:rPr sz="1400" spc="-10" dirty="0">
                <a:solidFill>
                  <a:srgbClr val="F1F1F1"/>
                </a:solidFill>
                <a:latin typeface="Arial MT"/>
                <a:cs typeface="Arial MT"/>
              </a:rPr>
              <a:t> </a:t>
            </a:r>
            <a:r>
              <a:rPr sz="1400" dirty="0">
                <a:solidFill>
                  <a:srgbClr val="F1F1F1"/>
                </a:solidFill>
                <a:latin typeface="Arial MT"/>
                <a:cs typeface="Arial MT"/>
              </a:rPr>
              <a:t>in</a:t>
            </a:r>
            <a:r>
              <a:rPr sz="1400" spc="-80" dirty="0">
                <a:solidFill>
                  <a:srgbClr val="F1F1F1"/>
                </a:solidFill>
                <a:latin typeface="Arial MT"/>
                <a:cs typeface="Arial MT"/>
              </a:rPr>
              <a:t> </a:t>
            </a:r>
            <a:r>
              <a:rPr sz="1400" dirty="0">
                <a:solidFill>
                  <a:srgbClr val="F1F1F1"/>
                </a:solidFill>
                <a:latin typeface="Arial MT"/>
                <a:cs typeface="Arial MT"/>
              </a:rPr>
              <a:t>order</a:t>
            </a:r>
            <a:r>
              <a:rPr sz="1400" spc="-65" dirty="0">
                <a:solidFill>
                  <a:srgbClr val="F1F1F1"/>
                </a:solidFill>
                <a:latin typeface="Arial MT"/>
                <a:cs typeface="Arial MT"/>
              </a:rPr>
              <a:t> </a:t>
            </a:r>
            <a:r>
              <a:rPr sz="1400" dirty="0">
                <a:solidFill>
                  <a:srgbClr val="F1F1F1"/>
                </a:solidFill>
                <a:latin typeface="Arial MT"/>
                <a:cs typeface="Arial MT"/>
              </a:rPr>
              <a:t>to</a:t>
            </a:r>
            <a:r>
              <a:rPr sz="1400" spc="-15" dirty="0">
                <a:solidFill>
                  <a:srgbClr val="F1F1F1"/>
                </a:solidFill>
                <a:latin typeface="Arial MT"/>
                <a:cs typeface="Arial MT"/>
              </a:rPr>
              <a:t> </a:t>
            </a:r>
            <a:r>
              <a:rPr sz="1400" dirty="0">
                <a:solidFill>
                  <a:srgbClr val="F1F1F1"/>
                </a:solidFill>
                <a:latin typeface="Arial MT"/>
                <a:cs typeface="Arial MT"/>
              </a:rPr>
              <a:t>maintain</a:t>
            </a:r>
            <a:r>
              <a:rPr sz="1400" spc="-80" dirty="0">
                <a:solidFill>
                  <a:srgbClr val="F1F1F1"/>
                </a:solidFill>
                <a:latin typeface="Arial MT"/>
                <a:cs typeface="Arial MT"/>
              </a:rPr>
              <a:t> </a:t>
            </a:r>
            <a:r>
              <a:rPr sz="1400" dirty="0">
                <a:solidFill>
                  <a:srgbClr val="F1F1F1"/>
                </a:solidFill>
                <a:latin typeface="Arial MT"/>
                <a:cs typeface="Arial MT"/>
              </a:rPr>
              <a:t>its</a:t>
            </a:r>
            <a:r>
              <a:rPr sz="1400" spc="-5" dirty="0">
                <a:solidFill>
                  <a:srgbClr val="F1F1F1"/>
                </a:solidFill>
                <a:latin typeface="Arial MT"/>
                <a:cs typeface="Arial MT"/>
              </a:rPr>
              <a:t> </a:t>
            </a:r>
            <a:r>
              <a:rPr sz="1400" dirty="0">
                <a:solidFill>
                  <a:srgbClr val="F1F1F1"/>
                </a:solidFill>
                <a:latin typeface="Arial MT"/>
                <a:cs typeface="Arial MT"/>
              </a:rPr>
              <a:t>growth</a:t>
            </a:r>
            <a:r>
              <a:rPr sz="1400" spc="-15" dirty="0">
                <a:solidFill>
                  <a:srgbClr val="F1F1F1"/>
                </a:solidFill>
                <a:latin typeface="Arial MT"/>
                <a:cs typeface="Arial MT"/>
              </a:rPr>
              <a:t> </a:t>
            </a:r>
            <a:r>
              <a:rPr sz="1400" dirty="0">
                <a:solidFill>
                  <a:srgbClr val="F1F1F1"/>
                </a:solidFill>
                <a:latin typeface="Arial MT"/>
                <a:cs typeface="Arial MT"/>
              </a:rPr>
              <a:t>and</a:t>
            </a:r>
            <a:r>
              <a:rPr sz="1400" spc="-80" dirty="0">
                <a:solidFill>
                  <a:srgbClr val="F1F1F1"/>
                </a:solidFill>
                <a:latin typeface="Arial MT"/>
                <a:cs typeface="Arial MT"/>
              </a:rPr>
              <a:t> </a:t>
            </a:r>
            <a:r>
              <a:rPr sz="1400" dirty="0">
                <a:solidFill>
                  <a:srgbClr val="F1F1F1"/>
                </a:solidFill>
                <a:latin typeface="Arial MT"/>
                <a:cs typeface="Arial MT"/>
              </a:rPr>
              <a:t>brand</a:t>
            </a:r>
            <a:r>
              <a:rPr sz="1400" spc="-10" dirty="0">
                <a:solidFill>
                  <a:srgbClr val="F1F1F1"/>
                </a:solidFill>
                <a:latin typeface="Arial MT"/>
                <a:cs typeface="Arial MT"/>
              </a:rPr>
              <a:t> </a:t>
            </a:r>
            <a:r>
              <a:rPr sz="1400" dirty="0">
                <a:solidFill>
                  <a:srgbClr val="F1F1F1"/>
                </a:solidFill>
                <a:latin typeface="Arial MT"/>
                <a:cs typeface="Arial MT"/>
              </a:rPr>
              <a:t>image.</a:t>
            </a:r>
            <a:r>
              <a:rPr sz="1400" spc="280" dirty="0">
                <a:solidFill>
                  <a:srgbClr val="F1F1F1"/>
                </a:solidFill>
                <a:latin typeface="Arial MT"/>
                <a:cs typeface="Arial MT"/>
              </a:rPr>
              <a:t> </a:t>
            </a:r>
            <a:r>
              <a:rPr sz="1400" spc="-50" dirty="0">
                <a:solidFill>
                  <a:srgbClr val="F1F1F1"/>
                </a:solidFill>
                <a:latin typeface="Arial MT"/>
                <a:cs typeface="Arial MT"/>
              </a:rPr>
              <a:t>To</a:t>
            </a:r>
            <a:r>
              <a:rPr sz="1400" spc="-60" dirty="0">
                <a:solidFill>
                  <a:srgbClr val="F1F1F1"/>
                </a:solidFill>
                <a:latin typeface="Arial MT"/>
                <a:cs typeface="Arial MT"/>
              </a:rPr>
              <a:t> </a:t>
            </a:r>
            <a:r>
              <a:rPr sz="1400" dirty="0">
                <a:solidFill>
                  <a:srgbClr val="F1F1F1"/>
                </a:solidFill>
                <a:latin typeface="Arial MT"/>
                <a:cs typeface="Arial MT"/>
              </a:rPr>
              <a:t>maintain</a:t>
            </a:r>
            <a:r>
              <a:rPr sz="1400" spc="-10" dirty="0">
                <a:solidFill>
                  <a:srgbClr val="F1F1F1"/>
                </a:solidFill>
                <a:latin typeface="Arial MT"/>
                <a:cs typeface="Arial MT"/>
              </a:rPr>
              <a:t> </a:t>
            </a:r>
            <a:r>
              <a:rPr sz="1400" dirty="0">
                <a:solidFill>
                  <a:srgbClr val="F1F1F1"/>
                </a:solidFill>
                <a:latin typeface="Arial MT"/>
                <a:cs typeface="Arial MT"/>
              </a:rPr>
              <a:t>its</a:t>
            </a:r>
            <a:r>
              <a:rPr sz="1400" spc="-5" dirty="0">
                <a:solidFill>
                  <a:srgbClr val="F1F1F1"/>
                </a:solidFill>
                <a:latin typeface="Arial MT"/>
                <a:cs typeface="Arial MT"/>
              </a:rPr>
              <a:t> </a:t>
            </a:r>
            <a:r>
              <a:rPr sz="1400" dirty="0">
                <a:solidFill>
                  <a:srgbClr val="F1F1F1"/>
                </a:solidFill>
                <a:latin typeface="Arial MT"/>
                <a:cs typeface="Arial MT"/>
              </a:rPr>
              <a:t>position</a:t>
            </a:r>
            <a:r>
              <a:rPr sz="1400" spc="-10" dirty="0">
                <a:solidFill>
                  <a:srgbClr val="F1F1F1"/>
                </a:solidFill>
                <a:latin typeface="Arial MT"/>
                <a:cs typeface="Arial MT"/>
              </a:rPr>
              <a:t> </a:t>
            </a:r>
            <a:r>
              <a:rPr sz="1400" dirty="0">
                <a:solidFill>
                  <a:srgbClr val="F1F1F1"/>
                </a:solidFill>
                <a:latin typeface="Arial MT"/>
                <a:cs typeface="Arial MT"/>
              </a:rPr>
              <a:t>as</a:t>
            </a:r>
            <a:r>
              <a:rPr sz="1400" spc="-10" dirty="0">
                <a:solidFill>
                  <a:srgbClr val="F1F1F1"/>
                </a:solidFill>
                <a:latin typeface="Arial MT"/>
                <a:cs typeface="Arial MT"/>
              </a:rPr>
              <a:t> </a:t>
            </a:r>
            <a:r>
              <a:rPr sz="1400" spc="-50" dirty="0">
                <a:solidFill>
                  <a:srgbClr val="F1F1F1"/>
                </a:solidFill>
                <a:latin typeface="Arial MT"/>
                <a:cs typeface="Arial MT"/>
              </a:rPr>
              <a:t>a </a:t>
            </a:r>
            <a:r>
              <a:rPr sz="1400" dirty="0">
                <a:solidFill>
                  <a:srgbClr val="F1F1F1"/>
                </a:solidFill>
                <a:latin typeface="Arial MT"/>
                <a:cs typeface="Arial MT"/>
              </a:rPr>
              <a:t>global</a:t>
            </a:r>
            <a:r>
              <a:rPr sz="1400" spc="-60" dirty="0">
                <a:solidFill>
                  <a:srgbClr val="F1F1F1"/>
                </a:solidFill>
                <a:latin typeface="Arial MT"/>
                <a:cs typeface="Arial MT"/>
              </a:rPr>
              <a:t> </a:t>
            </a:r>
            <a:r>
              <a:rPr sz="1400" dirty="0">
                <a:solidFill>
                  <a:srgbClr val="F1F1F1"/>
                </a:solidFill>
                <a:latin typeface="Arial MT"/>
                <a:cs typeface="Arial MT"/>
              </a:rPr>
              <a:t>leader</a:t>
            </a:r>
            <a:r>
              <a:rPr sz="1400" spc="15" dirty="0">
                <a:solidFill>
                  <a:srgbClr val="F1F1F1"/>
                </a:solidFill>
                <a:latin typeface="Arial MT"/>
                <a:cs typeface="Arial MT"/>
              </a:rPr>
              <a:t> </a:t>
            </a:r>
            <a:r>
              <a:rPr sz="1400" dirty="0">
                <a:solidFill>
                  <a:srgbClr val="F1F1F1"/>
                </a:solidFill>
                <a:latin typeface="Arial MT"/>
                <a:cs typeface="Arial MT"/>
              </a:rPr>
              <a:t>and</a:t>
            </a:r>
            <a:r>
              <a:rPr sz="1400" spc="-10" dirty="0">
                <a:solidFill>
                  <a:srgbClr val="F1F1F1"/>
                </a:solidFill>
                <a:latin typeface="Arial MT"/>
                <a:cs typeface="Arial MT"/>
              </a:rPr>
              <a:t> </a:t>
            </a:r>
            <a:r>
              <a:rPr sz="1400" dirty="0">
                <a:solidFill>
                  <a:srgbClr val="F1F1F1"/>
                </a:solidFill>
                <a:latin typeface="Arial MT"/>
                <a:cs typeface="Arial MT"/>
              </a:rPr>
              <a:t>legacy</a:t>
            </a:r>
            <a:r>
              <a:rPr sz="1400" spc="-5" dirty="0">
                <a:solidFill>
                  <a:srgbClr val="F1F1F1"/>
                </a:solidFill>
                <a:latin typeface="Arial MT"/>
                <a:cs typeface="Arial MT"/>
              </a:rPr>
              <a:t> </a:t>
            </a:r>
            <a:r>
              <a:rPr sz="1400" spc="-10" dirty="0">
                <a:solidFill>
                  <a:srgbClr val="F1F1F1"/>
                </a:solidFill>
                <a:latin typeface="Arial MT"/>
                <a:cs typeface="Arial MT"/>
              </a:rPr>
              <a:t>creator,</a:t>
            </a:r>
            <a:r>
              <a:rPr sz="1400" spc="-55" dirty="0">
                <a:solidFill>
                  <a:srgbClr val="F1F1F1"/>
                </a:solidFill>
                <a:latin typeface="Arial MT"/>
                <a:cs typeface="Arial MT"/>
              </a:rPr>
              <a:t> </a:t>
            </a:r>
            <a:r>
              <a:rPr sz="1400" dirty="0">
                <a:solidFill>
                  <a:srgbClr val="F1F1F1"/>
                </a:solidFill>
                <a:latin typeface="Arial MT"/>
                <a:cs typeface="Arial MT"/>
              </a:rPr>
              <a:t>the</a:t>
            </a:r>
            <a:r>
              <a:rPr sz="1400" spc="-10" dirty="0">
                <a:solidFill>
                  <a:srgbClr val="F1F1F1"/>
                </a:solidFill>
                <a:latin typeface="Arial MT"/>
                <a:cs typeface="Arial MT"/>
              </a:rPr>
              <a:t> </a:t>
            </a:r>
            <a:r>
              <a:rPr sz="1400" dirty="0">
                <a:solidFill>
                  <a:srgbClr val="F1F1F1"/>
                </a:solidFill>
                <a:latin typeface="Arial MT"/>
                <a:cs typeface="Arial MT"/>
              </a:rPr>
              <a:t>corporation</a:t>
            </a:r>
            <a:r>
              <a:rPr sz="1400" spc="-75" dirty="0">
                <a:solidFill>
                  <a:srgbClr val="F1F1F1"/>
                </a:solidFill>
                <a:latin typeface="Arial MT"/>
                <a:cs typeface="Arial MT"/>
              </a:rPr>
              <a:t> </a:t>
            </a:r>
            <a:r>
              <a:rPr sz="1400" dirty="0">
                <a:solidFill>
                  <a:srgbClr val="F1F1F1"/>
                </a:solidFill>
                <a:latin typeface="Arial MT"/>
                <a:cs typeface="Arial MT"/>
              </a:rPr>
              <a:t>should</a:t>
            </a:r>
            <a:r>
              <a:rPr sz="1400" spc="-80" dirty="0">
                <a:solidFill>
                  <a:srgbClr val="F1F1F1"/>
                </a:solidFill>
                <a:latin typeface="Arial MT"/>
                <a:cs typeface="Arial MT"/>
              </a:rPr>
              <a:t> </a:t>
            </a:r>
            <a:r>
              <a:rPr sz="1400" dirty="0">
                <a:solidFill>
                  <a:srgbClr val="F1F1F1"/>
                </a:solidFill>
                <a:latin typeface="Arial MT"/>
                <a:cs typeface="Arial MT"/>
              </a:rPr>
              <a:t>also</a:t>
            </a:r>
            <a:r>
              <a:rPr sz="1400" spc="-80" dirty="0">
                <a:solidFill>
                  <a:srgbClr val="F1F1F1"/>
                </a:solidFill>
                <a:latin typeface="Arial MT"/>
                <a:cs typeface="Arial MT"/>
              </a:rPr>
              <a:t> </a:t>
            </a:r>
            <a:r>
              <a:rPr sz="1400" dirty="0">
                <a:solidFill>
                  <a:srgbClr val="F1F1F1"/>
                </a:solidFill>
                <a:latin typeface="Arial MT"/>
                <a:cs typeface="Arial MT"/>
              </a:rPr>
              <a:t>address</a:t>
            </a:r>
            <a:r>
              <a:rPr sz="1400" spc="-5" dirty="0">
                <a:solidFill>
                  <a:srgbClr val="F1F1F1"/>
                </a:solidFill>
                <a:latin typeface="Arial MT"/>
                <a:cs typeface="Arial MT"/>
              </a:rPr>
              <a:t> </a:t>
            </a:r>
            <a:r>
              <a:rPr sz="1400" dirty="0">
                <a:solidFill>
                  <a:srgbClr val="F1F1F1"/>
                </a:solidFill>
                <a:latin typeface="Arial MT"/>
                <a:cs typeface="Arial MT"/>
              </a:rPr>
              <a:t>its</a:t>
            </a:r>
            <a:r>
              <a:rPr sz="1400" spc="-5" dirty="0">
                <a:solidFill>
                  <a:srgbClr val="F1F1F1"/>
                </a:solidFill>
                <a:latin typeface="Arial MT"/>
                <a:cs typeface="Arial MT"/>
              </a:rPr>
              <a:t> </a:t>
            </a:r>
            <a:r>
              <a:rPr sz="1400" spc="-10" dirty="0">
                <a:solidFill>
                  <a:srgbClr val="F1F1F1"/>
                </a:solidFill>
                <a:latin typeface="Arial MT"/>
                <a:cs typeface="Arial MT"/>
              </a:rPr>
              <a:t>shortcomings.</a:t>
            </a:r>
            <a:endParaRPr sz="1400">
              <a:latin typeface="Arial MT"/>
              <a:cs typeface="Arial MT"/>
            </a:endParaRPr>
          </a:p>
        </p:txBody>
      </p:sp>
      <p:pic>
        <p:nvPicPr>
          <p:cNvPr id="8" name="object 8"/>
          <p:cNvPicPr/>
          <p:nvPr/>
        </p:nvPicPr>
        <p:blipFill>
          <a:blip r:embed="rId3" cstate="print"/>
          <a:stretch>
            <a:fillRect/>
          </a:stretch>
        </p:blipFill>
        <p:spPr>
          <a:xfrm>
            <a:off x="3143250" y="4514848"/>
            <a:ext cx="5705475" cy="2247900"/>
          </a:xfrm>
          <a:prstGeom prst="rect">
            <a:avLst/>
          </a:prstGeom>
        </p:spPr>
      </p:pic>
      <p:sp>
        <p:nvSpPr>
          <p:cNvPr id="9" name="object 9"/>
          <p:cNvSpPr txBox="1">
            <a:spLocks noGrp="1"/>
          </p:cNvSpPr>
          <p:nvPr>
            <p:ph type="sldNum" sz="quarter" idx="7"/>
          </p:nvPr>
        </p:nvSpPr>
        <p:spPr>
          <a:prstGeom prst="rect">
            <a:avLst/>
          </a:prstGeom>
        </p:spPr>
        <p:txBody>
          <a:bodyPr vert="horz" wrap="square" lIns="0" tIns="5080" rIns="0" bIns="0" rtlCol="0">
            <a:spAutoFit/>
          </a:bodyPr>
          <a:lstStyle/>
          <a:p>
            <a:pPr marL="38100">
              <a:lnSpc>
                <a:spcPct val="100000"/>
              </a:lnSpc>
              <a:spcBef>
                <a:spcPts val="40"/>
              </a:spcBef>
            </a:pPr>
            <a:fld id="{81D60167-4931-47E6-BA6A-407CBD079E47}" type="slidenum">
              <a:rPr spc="-50" dirty="0"/>
              <a:t>8</a:t>
            </a:fld>
            <a:endParaRPr spc="-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92000" cy="6858000"/>
          </a:xfrm>
          <a:prstGeom prst="rect">
            <a:avLst/>
          </a:prstGeom>
        </p:spPr>
      </p:pic>
      <p:sp>
        <p:nvSpPr>
          <p:cNvPr id="3" name="object 3"/>
          <p:cNvSpPr/>
          <p:nvPr/>
        </p:nvSpPr>
        <p:spPr>
          <a:xfrm>
            <a:off x="0" y="3429000"/>
            <a:ext cx="12192000" cy="3429000"/>
          </a:xfrm>
          <a:custGeom>
            <a:avLst/>
            <a:gdLst/>
            <a:ahLst/>
            <a:cxnLst/>
            <a:rect l="l" t="t" r="r" b="b"/>
            <a:pathLst>
              <a:path w="12192000" h="3429000">
                <a:moveTo>
                  <a:pt x="12192000" y="0"/>
                </a:moveTo>
                <a:lnTo>
                  <a:pt x="0" y="0"/>
                </a:lnTo>
                <a:lnTo>
                  <a:pt x="0" y="3429000"/>
                </a:lnTo>
                <a:lnTo>
                  <a:pt x="12192000" y="3429000"/>
                </a:lnTo>
                <a:lnTo>
                  <a:pt x="12192000" y="0"/>
                </a:lnTo>
                <a:close/>
              </a:path>
            </a:pathLst>
          </a:custGeom>
          <a:solidFill>
            <a:srgbClr val="000000">
              <a:alpha val="70195"/>
            </a:srgbClr>
          </a:solidFill>
        </p:spPr>
        <p:txBody>
          <a:bodyPr wrap="square" lIns="0" tIns="0" rIns="0" bIns="0" rtlCol="0"/>
          <a:lstStyle/>
          <a:p>
            <a:endParaRPr/>
          </a:p>
        </p:txBody>
      </p:sp>
      <p:sp>
        <p:nvSpPr>
          <p:cNvPr id="4" name="object 4"/>
          <p:cNvSpPr txBox="1">
            <a:spLocks noGrp="1"/>
          </p:cNvSpPr>
          <p:nvPr>
            <p:ph type="title"/>
          </p:nvPr>
        </p:nvSpPr>
        <p:spPr>
          <a:xfrm>
            <a:off x="427037" y="171767"/>
            <a:ext cx="3446779" cy="632460"/>
          </a:xfrm>
          <a:prstGeom prst="rect">
            <a:avLst/>
          </a:prstGeom>
        </p:spPr>
        <p:txBody>
          <a:bodyPr vert="horz" wrap="square" lIns="0" tIns="16510" rIns="0" bIns="0" rtlCol="0">
            <a:spAutoFit/>
          </a:bodyPr>
          <a:lstStyle/>
          <a:p>
            <a:pPr marL="12700">
              <a:lnSpc>
                <a:spcPct val="100000"/>
              </a:lnSpc>
              <a:spcBef>
                <a:spcPts val="130"/>
              </a:spcBef>
            </a:pPr>
            <a:r>
              <a:rPr spc="310" dirty="0"/>
              <a:t>REFERENCES</a:t>
            </a:r>
          </a:p>
        </p:txBody>
      </p:sp>
      <p:sp>
        <p:nvSpPr>
          <p:cNvPr id="7" name="object 7"/>
          <p:cNvSpPr txBox="1">
            <a:spLocks noGrp="1"/>
          </p:cNvSpPr>
          <p:nvPr>
            <p:ph type="sldNum" sz="quarter" idx="7"/>
          </p:nvPr>
        </p:nvSpPr>
        <p:spPr>
          <a:prstGeom prst="rect">
            <a:avLst/>
          </a:prstGeom>
        </p:spPr>
        <p:txBody>
          <a:bodyPr vert="horz" wrap="square" lIns="0" tIns="5080" rIns="0" bIns="0" rtlCol="0">
            <a:spAutoFit/>
          </a:bodyPr>
          <a:lstStyle/>
          <a:p>
            <a:pPr marL="38100">
              <a:lnSpc>
                <a:spcPct val="100000"/>
              </a:lnSpc>
              <a:spcBef>
                <a:spcPts val="40"/>
              </a:spcBef>
            </a:pPr>
            <a:fld id="{81D60167-4931-47E6-BA6A-407CBD079E47}" type="slidenum">
              <a:rPr spc="-50" dirty="0"/>
              <a:t>9</a:t>
            </a:fld>
            <a:endParaRPr spc="-50" dirty="0"/>
          </a:p>
        </p:txBody>
      </p:sp>
      <p:sp>
        <p:nvSpPr>
          <p:cNvPr id="5" name="object 5"/>
          <p:cNvSpPr txBox="1"/>
          <p:nvPr/>
        </p:nvSpPr>
        <p:spPr>
          <a:xfrm>
            <a:off x="843280" y="704278"/>
            <a:ext cx="4642485" cy="243204"/>
          </a:xfrm>
          <a:prstGeom prst="rect">
            <a:avLst/>
          </a:prstGeom>
        </p:spPr>
        <p:txBody>
          <a:bodyPr vert="horz" wrap="square" lIns="0" tIns="15875" rIns="0" bIns="0" rtlCol="0">
            <a:spAutoFit/>
          </a:bodyPr>
          <a:lstStyle/>
          <a:p>
            <a:pPr marL="12700">
              <a:lnSpc>
                <a:spcPct val="100000"/>
              </a:lnSpc>
              <a:spcBef>
                <a:spcPts val="125"/>
              </a:spcBef>
            </a:pPr>
            <a:r>
              <a:rPr sz="1400" spc="-60" dirty="0">
                <a:solidFill>
                  <a:srgbClr val="FFFFFF"/>
                </a:solidFill>
                <a:latin typeface="Trebuchet MS"/>
                <a:cs typeface="Trebuchet MS"/>
              </a:rPr>
              <a:t>1.</a:t>
            </a:r>
            <a:r>
              <a:rPr sz="1400" spc="55" dirty="0">
                <a:solidFill>
                  <a:srgbClr val="FFFFFF"/>
                </a:solidFill>
                <a:latin typeface="Trebuchet MS"/>
                <a:cs typeface="Trebuchet MS"/>
              </a:rPr>
              <a:t> </a:t>
            </a:r>
            <a:r>
              <a:rPr sz="1400" spc="-10" dirty="0">
                <a:solidFill>
                  <a:srgbClr val="4E94D9"/>
                </a:solidFill>
                <a:latin typeface="Arial MT"/>
                <a:cs typeface="Arial MT"/>
              </a:rPr>
              <a:t>https://</a:t>
            </a:r>
            <a:r>
              <a:rPr sz="1400" spc="-10" dirty="0">
                <a:solidFill>
                  <a:srgbClr val="4E94D9"/>
                </a:solidFill>
                <a:latin typeface="Arial MT"/>
                <a:cs typeface="Arial MT"/>
                <a:hlinkClick r:id="rId3"/>
              </a:rPr>
              <a:t>www.britannica.com/money/Samsung-Electronics</a:t>
            </a:r>
            <a:endParaRPr sz="1400">
              <a:latin typeface="Arial MT"/>
              <a:cs typeface="Arial MT"/>
            </a:endParaRPr>
          </a:p>
        </p:txBody>
      </p:sp>
      <p:sp>
        <p:nvSpPr>
          <p:cNvPr id="6" name="object 6"/>
          <p:cNvSpPr txBox="1"/>
          <p:nvPr/>
        </p:nvSpPr>
        <p:spPr>
          <a:xfrm>
            <a:off x="843280" y="1133411"/>
            <a:ext cx="10407650" cy="4526280"/>
          </a:xfrm>
          <a:prstGeom prst="rect">
            <a:avLst/>
          </a:prstGeom>
        </p:spPr>
        <p:txBody>
          <a:bodyPr vert="horz" wrap="square" lIns="0" tIns="15875" rIns="0" bIns="0" rtlCol="0">
            <a:spAutoFit/>
          </a:bodyPr>
          <a:lstStyle/>
          <a:p>
            <a:pPr marL="194945" indent="-182245">
              <a:lnSpc>
                <a:spcPct val="100000"/>
              </a:lnSpc>
              <a:spcBef>
                <a:spcPts val="125"/>
              </a:spcBef>
              <a:buClr>
                <a:srgbClr val="FFFFFF"/>
              </a:buClr>
              <a:buAutoNum type="arabicPeriod" startAt="2"/>
              <a:tabLst>
                <a:tab pos="194945" algn="l"/>
              </a:tabLst>
            </a:pPr>
            <a:r>
              <a:rPr sz="1400" u="sng" spc="-55" dirty="0">
                <a:solidFill>
                  <a:srgbClr val="4E94D9"/>
                </a:solidFill>
                <a:uFill>
                  <a:solidFill>
                    <a:srgbClr val="4E94D9"/>
                  </a:solidFill>
                </a:uFill>
                <a:latin typeface="Trebuchet MS"/>
                <a:cs typeface="Trebuchet MS"/>
                <a:hlinkClick r:id="rId4"/>
              </a:rPr>
              <a:t>https://thestrategystory.com/blog/samsung-</a:t>
            </a:r>
            <a:r>
              <a:rPr sz="1400" u="sng" spc="-30" dirty="0">
                <a:solidFill>
                  <a:srgbClr val="4E94D9"/>
                </a:solidFill>
                <a:uFill>
                  <a:solidFill>
                    <a:srgbClr val="4E94D9"/>
                  </a:solidFill>
                </a:uFill>
                <a:latin typeface="Trebuchet MS"/>
                <a:cs typeface="Trebuchet MS"/>
                <a:hlinkClick r:id="rId4"/>
              </a:rPr>
              <a:t>pestel-</a:t>
            </a:r>
            <a:r>
              <a:rPr sz="1400" u="sng" spc="-10" dirty="0">
                <a:solidFill>
                  <a:srgbClr val="4E94D9"/>
                </a:solidFill>
                <a:uFill>
                  <a:solidFill>
                    <a:srgbClr val="4E94D9"/>
                  </a:solidFill>
                </a:uFill>
                <a:latin typeface="Trebuchet MS"/>
                <a:cs typeface="Trebuchet MS"/>
                <a:hlinkClick r:id="rId4"/>
              </a:rPr>
              <a:t>analysis/</a:t>
            </a:r>
            <a:endParaRPr sz="1400" dirty="0">
              <a:latin typeface="Trebuchet MS"/>
              <a:cs typeface="Trebuchet MS"/>
            </a:endParaRPr>
          </a:p>
          <a:p>
            <a:pPr>
              <a:lnSpc>
                <a:spcPct val="100000"/>
              </a:lnSpc>
              <a:spcBef>
                <a:spcPts val="155"/>
              </a:spcBef>
              <a:buAutoNum type="arabicPeriod" startAt="2"/>
            </a:pPr>
            <a:endParaRPr sz="1400" dirty="0">
              <a:latin typeface="Trebuchet MS"/>
              <a:cs typeface="Trebuchet MS"/>
            </a:endParaRPr>
          </a:p>
          <a:p>
            <a:pPr marL="12700" marR="400685" indent="180340">
              <a:lnSpc>
                <a:spcPts val="1650"/>
              </a:lnSpc>
              <a:buAutoNum type="arabicPeriod" startAt="2"/>
              <a:tabLst>
                <a:tab pos="193040" algn="l"/>
              </a:tabLst>
            </a:pPr>
            <a:r>
              <a:rPr sz="1400" spc="-10" dirty="0">
                <a:solidFill>
                  <a:srgbClr val="FFFFFF"/>
                </a:solidFill>
                <a:latin typeface="Trebuchet MS"/>
                <a:cs typeface="Trebuchet MS"/>
              </a:rPr>
              <a:t>•Bhasin,</a:t>
            </a:r>
            <a:r>
              <a:rPr sz="1400" spc="-100" dirty="0">
                <a:solidFill>
                  <a:srgbClr val="FFFFFF"/>
                </a:solidFill>
                <a:latin typeface="Trebuchet MS"/>
                <a:cs typeface="Trebuchet MS"/>
              </a:rPr>
              <a:t> </a:t>
            </a:r>
            <a:r>
              <a:rPr sz="1400" spc="-70" dirty="0">
                <a:solidFill>
                  <a:srgbClr val="FFFFFF"/>
                </a:solidFill>
                <a:latin typeface="Trebuchet MS"/>
                <a:cs typeface="Trebuchet MS"/>
              </a:rPr>
              <a:t>H.,</a:t>
            </a:r>
            <a:r>
              <a:rPr sz="1400" spc="-100" dirty="0">
                <a:solidFill>
                  <a:srgbClr val="FFFFFF"/>
                </a:solidFill>
                <a:latin typeface="Trebuchet MS"/>
                <a:cs typeface="Trebuchet MS"/>
              </a:rPr>
              <a:t> </a:t>
            </a:r>
            <a:r>
              <a:rPr sz="1400" spc="-20" dirty="0">
                <a:solidFill>
                  <a:srgbClr val="FFFFFF"/>
                </a:solidFill>
                <a:latin typeface="Trebuchet MS"/>
                <a:cs typeface="Trebuchet MS"/>
              </a:rPr>
              <a:t>2024.</a:t>
            </a:r>
            <a:r>
              <a:rPr sz="1400" spc="-10" dirty="0">
                <a:solidFill>
                  <a:srgbClr val="FFFFFF"/>
                </a:solidFill>
                <a:latin typeface="Trebuchet MS"/>
                <a:cs typeface="Trebuchet MS"/>
              </a:rPr>
              <a:t> </a:t>
            </a:r>
            <a:r>
              <a:rPr sz="1400" dirty="0">
                <a:solidFill>
                  <a:srgbClr val="FFFFFF"/>
                </a:solidFill>
                <a:latin typeface="Trebuchet MS"/>
                <a:cs typeface="Trebuchet MS"/>
              </a:rPr>
              <a:t>SWOT</a:t>
            </a:r>
            <a:r>
              <a:rPr sz="1400" spc="-60" dirty="0">
                <a:solidFill>
                  <a:srgbClr val="FFFFFF"/>
                </a:solidFill>
                <a:latin typeface="Trebuchet MS"/>
                <a:cs typeface="Trebuchet MS"/>
              </a:rPr>
              <a:t> </a:t>
            </a:r>
            <a:r>
              <a:rPr sz="1400" dirty="0">
                <a:solidFill>
                  <a:srgbClr val="FFFFFF"/>
                </a:solidFill>
                <a:latin typeface="Trebuchet MS"/>
                <a:cs typeface="Trebuchet MS"/>
              </a:rPr>
              <a:t>Analysis</a:t>
            </a:r>
            <a:r>
              <a:rPr sz="1400" spc="-75" dirty="0">
                <a:solidFill>
                  <a:srgbClr val="FFFFFF"/>
                </a:solidFill>
                <a:latin typeface="Trebuchet MS"/>
                <a:cs typeface="Trebuchet MS"/>
              </a:rPr>
              <a:t> </a:t>
            </a:r>
            <a:r>
              <a:rPr sz="1400" spc="-10" dirty="0">
                <a:solidFill>
                  <a:srgbClr val="FFFFFF"/>
                </a:solidFill>
                <a:latin typeface="Trebuchet MS"/>
                <a:cs typeface="Trebuchet MS"/>
              </a:rPr>
              <a:t>of</a:t>
            </a:r>
            <a:r>
              <a:rPr sz="1400" spc="-125" dirty="0">
                <a:solidFill>
                  <a:srgbClr val="FFFFFF"/>
                </a:solidFill>
                <a:latin typeface="Trebuchet MS"/>
                <a:cs typeface="Trebuchet MS"/>
              </a:rPr>
              <a:t> </a:t>
            </a:r>
            <a:r>
              <a:rPr sz="1400" dirty="0">
                <a:solidFill>
                  <a:srgbClr val="FFFFFF"/>
                </a:solidFill>
                <a:latin typeface="Trebuchet MS"/>
                <a:cs typeface="Trebuchet MS"/>
              </a:rPr>
              <a:t>Samsung.</a:t>
            </a:r>
            <a:r>
              <a:rPr sz="1400" spc="-10" dirty="0">
                <a:solidFill>
                  <a:srgbClr val="FFFFFF"/>
                </a:solidFill>
                <a:latin typeface="Trebuchet MS"/>
                <a:cs typeface="Trebuchet MS"/>
              </a:rPr>
              <a:t> </a:t>
            </a:r>
            <a:r>
              <a:rPr sz="1400" spc="-50" dirty="0">
                <a:solidFill>
                  <a:srgbClr val="FFFFFF"/>
                </a:solidFill>
                <a:latin typeface="Trebuchet MS"/>
                <a:cs typeface="Trebuchet MS"/>
              </a:rPr>
              <a:t>(online)</a:t>
            </a:r>
            <a:r>
              <a:rPr sz="1400" spc="-15" dirty="0">
                <a:solidFill>
                  <a:srgbClr val="FFFFFF"/>
                </a:solidFill>
                <a:latin typeface="Trebuchet MS"/>
                <a:cs typeface="Trebuchet MS"/>
              </a:rPr>
              <a:t> </a:t>
            </a:r>
            <a:r>
              <a:rPr sz="1400" spc="-35" dirty="0">
                <a:solidFill>
                  <a:srgbClr val="FFFFFF"/>
                </a:solidFill>
                <a:latin typeface="Trebuchet MS"/>
                <a:cs typeface="Trebuchet MS"/>
              </a:rPr>
              <a:t>Marketing91.</a:t>
            </a:r>
            <a:r>
              <a:rPr sz="1400" spc="-100" dirty="0">
                <a:solidFill>
                  <a:srgbClr val="FFFFFF"/>
                </a:solidFill>
                <a:latin typeface="Trebuchet MS"/>
                <a:cs typeface="Trebuchet MS"/>
              </a:rPr>
              <a:t> </a:t>
            </a:r>
            <a:r>
              <a:rPr sz="1400" spc="-25" dirty="0">
                <a:solidFill>
                  <a:srgbClr val="FFFFFF"/>
                </a:solidFill>
                <a:latin typeface="Trebuchet MS"/>
                <a:cs typeface="Trebuchet MS"/>
              </a:rPr>
              <a:t>Available</a:t>
            </a:r>
            <a:r>
              <a:rPr sz="1400" spc="-145" dirty="0">
                <a:solidFill>
                  <a:srgbClr val="FFFFFF"/>
                </a:solidFill>
                <a:latin typeface="Trebuchet MS"/>
                <a:cs typeface="Trebuchet MS"/>
              </a:rPr>
              <a:t> </a:t>
            </a:r>
            <a:r>
              <a:rPr sz="1400" spc="-80" dirty="0">
                <a:solidFill>
                  <a:srgbClr val="FFFFFF"/>
                </a:solidFill>
                <a:latin typeface="Trebuchet MS"/>
                <a:cs typeface="Trebuchet MS"/>
              </a:rPr>
              <a:t>at:</a:t>
            </a:r>
            <a:r>
              <a:rPr sz="1400" spc="-100" dirty="0">
                <a:solidFill>
                  <a:srgbClr val="FFFFFF"/>
                </a:solidFill>
                <a:latin typeface="Trebuchet MS"/>
                <a:cs typeface="Trebuchet MS"/>
              </a:rPr>
              <a:t> </a:t>
            </a:r>
            <a:r>
              <a:rPr sz="1400" spc="-55" dirty="0">
                <a:solidFill>
                  <a:srgbClr val="FFFFFF"/>
                </a:solidFill>
                <a:latin typeface="Trebuchet MS"/>
                <a:cs typeface="Trebuchet MS"/>
              </a:rPr>
              <a:t>https://</a:t>
            </a:r>
            <a:r>
              <a:rPr sz="1400" spc="-55" dirty="0">
                <a:solidFill>
                  <a:srgbClr val="FFFFFF"/>
                </a:solidFill>
                <a:latin typeface="Trebuchet MS"/>
                <a:cs typeface="Trebuchet MS"/>
                <a:hlinkClick r:id="rId5"/>
              </a:rPr>
              <a:t>www.marketing91.com/swot-</a:t>
            </a:r>
            <a:r>
              <a:rPr sz="1400" spc="-10" dirty="0">
                <a:solidFill>
                  <a:srgbClr val="FFFFFF"/>
                </a:solidFill>
                <a:latin typeface="Trebuchet MS"/>
                <a:cs typeface="Trebuchet MS"/>
                <a:hlinkClick r:id="rId5"/>
              </a:rPr>
              <a:t>analysis-</a:t>
            </a:r>
            <a:r>
              <a:rPr sz="1400" spc="-10" dirty="0">
                <a:solidFill>
                  <a:srgbClr val="FFFFFF"/>
                </a:solidFill>
                <a:latin typeface="Trebuchet MS"/>
                <a:cs typeface="Trebuchet MS"/>
              </a:rPr>
              <a:t> </a:t>
            </a:r>
            <a:r>
              <a:rPr sz="1400" spc="-25" dirty="0">
                <a:solidFill>
                  <a:srgbClr val="FFFFFF"/>
                </a:solidFill>
                <a:latin typeface="Trebuchet MS"/>
                <a:cs typeface="Trebuchet MS"/>
              </a:rPr>
              <a:t>samsung/.</a:t>
            </a:r>
            <a:r>
              <a:rPr sz="1400" spc="-70" dirty="0">
                <a:solidFill>
                  <a:srgbClr val="FFFFFF"/>
                </a:solidFill>
                <a:latin typeface="Trebuchet MS"/>
                <a:cs typeface="Trebuchet MS"/>
              </a:rPr>
              <a:t> </a:t>
            </a:r>
            <a:r>
              <a:rPr sz="1400" dirty="0">
                <a:solidFill>
                  <a:srgbClr val="FFFFFF"/>
                </a:solidFill>
                <a:latin typeface="Trebuchet MS"/>
                <a:cs typeface="Trebuchet MS"/>
              </a:rPr>
              <a:t>(Accessed</a:t>
            </a:r>
            <a:r>
              <a:rPr sz="1400" spc="15" dirty="0">
                <a:solidFill>
                  <a:srgbClr val="FFFFFF"/>
                </a:solidFill>
                <a:latin typeface="Trebuchet MS"/>
                <a:cs typeface="Trebuchet MS"/>
              </a:rPr>
              <a:t> </a:t>
            </a:r>
            <a:r>
              <a:rPr sz="1400" dirty="0">
                <a:solidFill>
                  <a:srgbClr val="FFFFFF"/>
                </a:solidFill>
                <a:latin typeface="Trebuchet MS"/>
                <a:cs typeface="Trebuchet MS"/>
              </a:rPr>
              <a:t>31</a:t>
            </a:r>
            <a:r>
              <a:rPr sz="1400" spc="-135" dirty="0">
                <a:solidFill>
                  <a:srgbClr val="FFFFFF"/>
                </a:solidFill>
                <a:latin typeface="Trebuchet MS"/>
                <a:cs typeface="Trebuchet MS"/>
              </a:rPr>
              <a:t> </a:t>
            </a:r>
            <a:r>
              <a:rPr sz="1400" dirty="0">
                <a:solidFill>
                  <a:srgbClr val="FFFFFF"/>
                </a:solidFill>
                <a:latin typeface="Trebuchet MS"/>
                <a:cs typeface="Trebuchet MS"/>
              </a:rPr>
              <a:t>May</a:t>
            </a:r>
            <a:r>
              <a:rPr sz="1400" spc="-75" dirty="0">
                <a:solidFill>
                  <a:srgbClr val="FFFFFF"/>
                </a:solidFill>
                <a:latin typeface="Trebuchet MS"/>
                <a:cs typeface="Trebuchet MS"/>
              </a:rPr>
              <a:t> </a:t>
            </a:r>
            <a:r>
              <a:rPr sz="1400" spc="-10" dirty="0">
                <a:solidFill>
                  <a:srgbClr val="FFFFFF"/>
                </a:solidFill>
                <a:latin typeface="Trebuchet MS"/>
                <a:cs typeface="Trebuchet MS"/>
              </a:rPr>
              <a:t>2025)</a:t>
            </a:r>
            <a:endParaRPr sz="1400" dirty="0">
              <a:latin typeface="Trebuchet MS"/>
              <a:cs typeface="Trebuchet MS"/>
            </a:endParaRPr>
          </a:p>
          <a:p>
            <a:pPr marL="12700" marR="225425" lvl="1" indent="-10160">
              <a:lnSpc>
                <a:spcPts val="1650"/>
              </a:lnSpc>
              <a:spcBef>
                <a:spcPts val="80"/>
              </a:spcBef>
              <a:buSzPct val="89285"/>
              <a:buChar char="•"/>
              <a:tabLst>
                <a:tab pos="97790" algn="l"/>
              </a:tabLst>
            </a:pPr>
            <a:r>
              <a:rPr sz="1400" dirty="0">
                <a:solidFill>
                  <a:srgbClr val="FFFFFF"/>
                </a:solidFill>
                <a:latin typeface="Trebuchet MS"/>
                <a:cs typeface="Trebuchet MS"/>
              </a:rPr>
              <a:t>	Business</a:t>
            </a:r>
            <a:r>
              <a:rPr sz="1400" spc="-15" dirty="0">
                <a:solidFill>
                  <a:srgbClr val="FFFFFF"/>
                </a:solidFill>
                <a:latin typeface="Trebuchet MS"/>
                <a:cs typeface="Trebuchet MS"/>
              </a:rPr>
              <a:t> </a:t>
            </a:r>
            <a:r>
              <a:rPr sz="1400" spc="-40" dirty="0">
                <a:solidFill>
                  <a:srgbClr val="FFFFFF"/>
                </a:solidFill>
                <a:latin typeface="Trebuchet MS"/>
                <a:cs typeface="Trebuchet MS"/>
              </a:rPr>
              <a:t>Strategy</a:t>
            </a:r>
            <a:r>
              <a:rPr sz="1400" spc="-50" dirty="0">
                <a:solidFill>
                  <a:srgbClr val="FFFFFF"/>
                </a:solidFill>
                <a:latin typeface="Trebuchet MS"/>
                <a:cs typeface="Trebuchet MS"/>
              </a:rPr>
              <a:t> </a:t>
            </a:r>
            <a:r>
              <a:rPr sz="1400" spc="-10" dirty="0">
                <a:solidFill>
                  <a:srgbClr val="FFFFFF"/>
                </a:solidFill>
                <a:latin typeface="Trebuchet MS"/>
                <a:cs typeface="Trebuchet MS"/>
              </a:rPr>
              <a:t>Hub,</a:t>
            </a:r>
            <a:r>
              <a:rPr sz="1400" spc="-35" dirty="0">
                <a:solidFill>
                  <a:srgbClr val="FFFFFF"/>
                </a:solidFill>
                <a:latin typeface="Trebuchet MS"/>
                <a:cs typeface="Trebuchet MS"/>
              </a:rPr>
              <a:t> </a:t>
            </a:r>
            <a:r>
              <a:rPr sz="1400" spc="-10" dirty="0">
                <a:solidFill>
                  <a:srgbClr val="FFFFFF"/>
                </a:solidFill>
                <a:latin typeface="Trebuchet MS"/>
                <a:cs typeface="Trebuchet MS"/>
              </a:rPr>
              <a:t>2025.</a:t>
            </a:r>
            <a:r>
              <a:rPr sz="1400" spc="65" dirty="0">
                <a:solidFill>
                  <a:srgbClr val="FFFFFF"/>
                </a:solidFill>
                <a:latin typeface="Trebuchet MS"/>
                <a:cs typeface="Trebuchet MS"/>
              </a:rPr>
              <a:t> </a:t>
            </a:r>
            <a:r>
              <a:rPr sz="1400" dirty="0">
                <a:solidFill>
                  <a:srgbClr val="FFFFFF"/>
                </a:solidFill>
                <a:latin typeface="Trebuchet MS"/>
                <a:cs typeface="Trebuchet MS"/>
              </a:rPr>
              <a:t>Samsung</a:t>
            </a:r>
            <a:r>
              <a:rPr sz="1400" spc="-15" dirty="0">
                <a:solidFill>
                  <a:srgbClr val="FFFFFF"/>
                </a:solidFill>
                <a:latin typeface="Trebuchet MS"/>
                <a:cs typeface="Trebuchet MS"/>
              </a:rPr>
              <a:t> </a:t>
            </a:r>
            <a:r>
              <a:rPr sz="1400" dirty="0">
                <a:solidFill>
                  <a:srgbClr val="FFFFFF"/>
                </a:solidFill>
                <a:latin typeface="Trebuchet MS"/>
                <a:cs typeface="Trebuchet MS"/>
              </a:rPr>
              <a:t>SWOT</a:t>
            </a:r>
            <a:r>
              <a:rPr sz="1400" spc="-110" dirty="0">
                <a:solidFill>
                  <a:srgbClr val="FFFFFF"/>
                </a:solidFill>
                <a:latin typeface="Trebuchet MS"/>
                <a:cs typeface="Trebuchet MS"/>
              </a:rPr>
              <a:t> </a:t>
            </a:r>
            <a:r>
              <a:rPr sz="1400" dirty="0">
                <a:solidFill>
                  <a:srgbClr val="FFFFFF"/>
                </a:solidFill>
                <a:latin typeface="Trebuchet MS"/>
                <a:cs typeface="Trebuchet MS"/>
              </a:rPr>
              <a:t>Analysis.</a:t>
            </a:r>
            <a:r>
              <a:rPr sz="1400" spc="-35" dirty="0">
                <a:solidFill>
                  <a:srgbClr val="FFFFFF"/>
                </a:solidFill>
                <a:latin typeface="Trebuchet MS"/>
                <a:cs typeface="Trebuchet MS"/>
              </a:rPr>
              <a:t> </a:t>
            </a:r>
            <a:r>
              <a:rPr sz="1400" spc="-50" dirty="0">
                <a:solidFill>
                  <a:srgbClr val="FFFFFF"/>
                </a:solidFill>
                <a:latin typeface="Trebuchet MS"/>
                <a:cs typeface="Trebuchet MS"/>
              </a:rPr>
              <a:t>(online)</a:t>
            </a:r>
            <a:r>
              <a:rPr sz="1400" spc="50" dirty="0">
                <a:solidFill>
                  <a:srgbClr val="FFFFFF"/>
                </a:solidFill>
                <a:latin typeface="Trebuchet MS"/>
                <a:cs typeface="Trebuchet MS"/>
              </a:rPr>
              <a:t> </a:t>
            </a:r>
            <a:r>
              <a:rPr sz="1400" spc="-35" dirty="0">
                <a:solidFill>
                  <a:srgbClr val="FFFFFF"/>
                </a:solidFill>
                <a:latin typeface="Trebuchet MS"/>
                <a:cs typeface="Trebuchet MS"/>
              </a:rPr>
              <a:t>Available</a:t>
            </a:r>
            <a:r>
              <a:rPr sz="1400" spc="10" dirty="0">
                <a:solidFill>
                  <a:srgbClr val="FFFFFF"/>
                </a:solidFill>
                <a:latin typeface="Trebuchet MS"/>
                <a:cs typeface="Trebuchet MS"/>
              </a:rPr>
              <a:t> </a:t>
            </a:r>
            <a:r>
              <a:rPr sz="1400" spc="-75" dirty="0">
                <a:solidFill>
                  <a:srgbClr val="FFFFFF"/>
                </a:solidFill>
                <a:latin typeface="Trebuchet MS"/>
                <a:cs typeface="Trebuchet MS"/>
              </a:rPr>
              <a:t>at:</a:t>
            </a:r>
            <a:r>
              <a:rPr sz="1400" spc="-35" dirty="0">
                <a:solidFill>
                  <a:srgbClr val="FFFFFF"/>
                </a:solidFill>
                <a:latin typeface="Trebuchet MS"/>
                <a:cs typeface="Trebuchet MS"/>
              </a:rPr>
              <a:t> </a:t>
            </a:r>
            <a:r>
              <a:rPr sz="1400" spc="-55" dirty="0">
                <a:solidFill>
                  <a:srgbClr val="FFFFFF"/>
                </a:solidFill>
                <a:latin typeface="Trebuchet MS"/>
                <a:cs typeface="Trebuchet MS"/>
              </a:rPr>
              <a:t>https://bstrategyhub.com/swot-</a:t>
            </a:r>
            <a:r>
              <a:rPr sz="1400" dirty="0">
                <a:solidFill>
                  <a:srgbClr val="FFFFFF"/>
                </a:solidFill>
                <a:latin typeface="Trebuchet MS"/>
                <a:cs typeface="Trebuchet MS"/>
              </a:rPr>
              <a:t>analysus-</a:t>
            </a:r>
            <a:r>
              <a:rPr sz="1400" spc="-45" dirty="0">
                <a:solidFill>
                  <a:srgbClr val="FFFFFF"/>
                </a:solidFill>
                <a:latin typeface="Trebuchet MS"/>
                <a:cs typeface="Trebuchet MS"/>
              </a:rPr>
              <a:t>of-</a:t>
            </a:r>
            <a:r>
              <a:rPr sz="1400" spc="-10" dirty="0">
                <a:solidFill>
                  <a:srgbClr val="FFFFFF"/>
                </a:solidFill>
                <a:latin typeface="Trebuchet MS"/>
                <a:cs typeface="Trebuchet MS"/>
              </a:rPr>
              <a:t>samsung- 2019-</a:t>
            </a:r>
            <a:r>
              <a:rPr sz="1400" dirty="0">
                <a:solidFill>
                  <a:srgbClr val="FFFFFF"/>
                </a:solidFill>
                <a:latin typeface="Trebuchet MS"/>
                <a:cs typeface="Trebuchet MS"/>
              </a:rPr>
              <a:t>samsung-</a:t>
            </a:r>
            <a:r>
              <a:rPr sz="1400" spc="-20" dirty="0">
                <a:solidFill>
                  <a:srgbClr val="FFFFFF"/>
                </a:solidFill>
                <a:latin typeface="Trebuchet MS"/>
                <a:cs typeface="Trebuchet MS"/>
              </a:rPr>
              <a:t>swot-</a:t>
            </a:r>
            <a:r>
              <a:rPr sz="1400" spc="-30" dirty="0">
                <a:solidFill>
                  <a:srgbClr val="FFFFFF"/>
                </a:solidFill>
                <a:latin typeface="Trebuchet MS"/>
                <a:cs typeface="Trebuchet MS"/>
              </a:rPr>
              <a:t>analysis/</a:t>
            </a:r>
            <a:r>
              <a:rPr sz="1400" spc="5" dirty="0">
                <a:solidFill>
                  <a:srgbClr val="FFFFFF"/>
                </a:solidFill>
                <a:latin typeface="Trebuchet MS"/>
                <a:cs typeface="Trebuchet MS"/>
              </a:rPr>
              <a:t> </a:t>
            </a:r>
            <a:r>
              <a:rPr sz="1400" dirty="0">
                <a:solidFill>
                  <a:srgbClr val="FFFFFF"/>
                </a:solidFill>
                <a:latin typeface="Trebuchet MS"/>
                <a:cs typeface="Trebuchet MS"/>
              </a:rPr>
              <a:t>(Accessed</a:t>
            </a:r>
            <a:r>
              <a:rPr sz="1400" spc="100" dirty="0">
                <a:solidFill>
                  <a:srgbClr val="FFFFFF"/>
                </a:solidFill>
                <a:latin typeface="Trebuchet MS"/>
                <a:cs typeface="Trebuchet MS"/>
              </a:rPr>
              <a:t> </a:t>
            </a:r>
            <a:r>
              <a:rPr sz="1400" dirty="0">
                <a:solidFill>
                  <a:srgbClr val="FFFFFF"/>
                </a:solidFill>
                <a:latin typeface="Trebuchet MS"/>
                <a:cs typeface="Trebuchet MS"/>
              </a:rPr>
              <a:t>31</a:t>
            </a:r>
            <a:r>
              <a:rPr sz="1400" spc="-80" dirty="0">
                <a:solidFill>
                  <a:srgbClr val="FFFFFF"/>
                </a:solidFill>
                <a:latin typeface="Trebuchet MS"/>
                <a:cs typeface="Trebuchet MS"/>
              </a:rPr>
              <a:t> </a:t>
            </a:r>
            <a:r>
              <a:rPr sz="1400" dirty="0">
                <a:solidFill>
                  <a:srgbClr val="FFFFFF"/>
                </a:solidFill>
                <a:latin typeface="Trebuchet MS"/>
                <a:cs typeface="Trebuchet MS"/>
              </a:rPr>
              <a:t>May</a:t>
            </a:r>
            <a:r>
              <a:rPr sz="1400" spc="-20" dirty="0">
                <a:solidFill>
                  <a:srgbClr val="FFFFFF"/>
                </a:solidFill>
                <a:latin typeface="Trebuchet MS"/>
                <a:cs typeface="Trebuchet MS"/>
              </a:rPr>
              <a:t> </a:t>
            </a:r>
            <a:r>
              <a:rPr sz="1400" spc="-10" dirty="0">
                <a:solidFill>
                  <a:srgbClr val="FFFFFF"/>
                </a:solidFill>
                <a:latin typeface="Trebuchet MS"/>
                <a:cs typeface="Trebuchet MS"/>
              </a:rPr>
              <a:t>2025)</a:t>
            </a:r>
            <a:endParaRPr sz="1400" dirty="0">
              <a:latin typeface="Trebuchet MS"/>
              <a:cs typeface="Trebuchet MS"/>
            </a:endParaRPr>
          </a:p>
          <a:p>
            <a:pPr marL="98425" lvl="1" indent="-95250">
              <a:lnSpc>
                <a:spcPts val="1605"/>
              </a:lnSpc>
              <a:buSzPct val="89285"/>
              <a:buChar char="•"/>
              <a:tabLst>
                <a:tab pos="98425" algn="l"/>
              </a:tabLst>
            </a:pPr>
            <a:r>
              <a:rPr sz="1400" spc="-40" dirty="0">
                <a:solidFill>
                  <a:srgbClr val="FFFFFF"/>
                </a:solidFill>
                <a:latin typeface="Trebuchet MS"/>
                <a:cs typeface="Trebuchet MS"/>
              </a:rPr>
              <a:t>Haizar,</a:t>
            </a:r>
            <a:r>
              <a:rPr sz="1400" spc="-114" dirty="0">
                <a:solidFill>
                  <a:srgbClr val="FFFFFF"/>
                </a:solidFill>
                <a:latin typeface="Trebuchet MS"/>
                <a:cs typeface="Trebuchet MS"/>
              </a:rPr>
              <a:t> </a:t>
            </a:r>
            <a:r>
              <a:rPr sz="1400" spc="-40" dirty="0">
                <a:solidFill>
                  <a:srgbClr val="FFFFFF"/>
                </a:solidFill>
                <a:latin typeface="Trebuchet MS"/>
                <a:cs typeface="Trebuchet MS"/>
              </a:rPr>
              <a:t>N.F.M.,</a:t>
            </a:r>
            <a:r>
              <a:rPr sz="1400" spc="-114" dirty="0">
                <a:solidFill>
                  <a:srgbClr val="FFFFFF"/>
                </a:solidFill>
                <a:latin typeface="Trebuchet MS"/>
                <a:cs typeface="Trebuchet MS"/>
              </a:rPr>
              <a:t> </a:t>
            </a:r>
            <a:r>
              <a:rPr sz="1400" spc="-55" dirty="0">
                <a:solidFill>
                  <a:srgbClr val="FFFFFF"/>
                </a:solidFill>
                <a:latin typeface="Trebuchet MS"/>
                <a:cs typeface="Trebuchet MS"/>
              </a:rPr>
              <a:t>Kee,</a:t>
            </a:r>
            <a:r>
              <a:rPr sz="1400" spc="-114" dirty="0">
                <a:solidFill>
                  <a:srgbClr val="FFFFFF"/>
                </a:solidFill>
                <a:latin typeface="Trebuchet MS"/>
                <a:cs typeface="Trebuchet MS"/>
              </a:rPr>
              <a:t> </a:t>
            </a:r>
            <a:r>
              <a:rPr sz="1400" spc="-30" dirty="0">
                <a:solidFill>
                  <a:srgbClr val="FFFFFF"/>
                </a:solidFill>
                <a:latin typeface="Trebuchet MS"/>
                <a:cs typeface="Trebuchet MS"/>
              </a:rPr>
              <a:t>D.M.H.,</a:t>
            </a:r>
            <a:r>
              <a:rPr sz="1400" spc="-114" dirty="0">
                <a:solidFill>
                  <a:srgbClr val="FFFFFF"/>
                </a:solidFill>
                <a:latin typeface="Trebuchet MS"/>
                <a:cs typeface="Trebuchet MS"/>
              </a:rPr>
              <a:t> </a:t>
            </a:r>
            <a:r>
              <a:rPr sz="1400" dirty="0">
                <a:solidFill>
                  <a:srgbClr val="FFFFFF"/>
                </a:solidFill>
                <a:latin typeface="Trebuchet MS"/>
                <a:cs typeface="Trebuchet MS"/>
              </a:rPr>
              <a:t>Chong,</a:t>
            </a:r>
            <a:r>
              <a:rPr sz="1400" spc="-114" dirty="0">
                <a:solidFill>
                  <a:srgbClr val="FFFFFF"/>
                </a:solidFill>
                <a:latin typeface="Trebuchet MS"/>
                <a:cs typeface="Trebuchet MS"/>
              </a:rPr>
              <a:t> </a:t>
            </a:r>
            <a:r>
              <a:rPr sz="1400" spc="-25" dirty="0">
                <a:solidFill>
                  <a:srgbClr val="FFFFFF"/>
                </a:solidFill>
                <a:latin typeface="Trebuchet MS"/>
                <a:cs typeface="Trebuchet MS"/>
              </a:rPr>
              <a:t>L.M.</a:t>
            </a:r>
            <a:r>
              <a:rPr sz="1400" spc="-114" dirty="0">
                <a:solidFill>
                  <a:srgbClr val="FFFFFF"/>
                </a:solidFill>
                <a:latin typeface="Trebuchet MS"/>
                <a:cs typeface="Trebuchet MS"/>
              </a:rPr>
              <a:t> </a:t>
            </a:r>
            <a:r>
              <a:rPr sz="1400" spc="75" dirty="0">
                <a:solidFill>
                  <a:srgbClr val="FFFFFF"/>
                </a:solidFill>
                <a:latin typeface="Trebuchet MS"/>
                <a:cs typeface="Trebuchet MS"/>
              </a:rPr>
              <a:t>C</a:t>
            </a:r>
            <a:r>
              <a:rPr sz="1400" spc="-90" dirty="0">
                <a:solidFill>
                  <a:srgbClr val="FFFFFF"/>
                </a:solidFill>
                <a:latin typeface="Trebuchet MS"/>
                <a:cs typeface="Trebuchet MS"/>
              </a:rPr>
              <a:t> </a:t>
            </a:r>
            <a:r>
              <a:rPr sz="1400" dirty="0">
                <a:solidFill>
                  <a:srgbClr val="FFFFFF"/>
                </a:solidFill>
                <a:latin typeface="Trebuchet MS"/>
                <a:cs typeface="Trebuchet MS"/>
              </a:rPr>
              <a:t>Chong,</a:t>
            </a:r>
            <a:r>
              <a:rPr sz="1400" spc="-114" dirty="0">
                <a:solidFill>
                  <a:srgbClr val="FFFFFF"/>
                </a:solidFill>
                <a:latin typeface="Trebuchet MS"/>
                <a:cs typeface="Trebuchet MS"/>
              </a:rPr>
              <a:t> </a:t>
            </a:r>
            <a:r>
              <a:rPr sz="1400" spc="-90" dirty="0">
                <a:solidFill>
                  <a:srgbClr val="FFFFFF"/>
                </a:solidFill>
                <a:latin typeface="Trebuchet MS"/>
                <a:cs typeface="Trebuchet MS"/>
              </a:rPr>
              <a:t>J.H.</a:t>
            </a:r>
            <a:r>
              <a:rPr sz="1400" spc="-110" dirty="0">
                <a:solidFill>
                  <a:srgbClr val="FFFFFF"/>
                </a:solidFill>
                <a:latin typeface="Trebuchet MS"/>
                <a:cs typeface="Trebuchet MS"/>
              </a:rPr>
              <a:t> </a:t>
            </a:r>
            <a:r>
              <a:rPr sz="1400" spc="-50" dirty="0">
                <a:solidFill>
                  <a:srgbClr val="FFFFFF"/>
                </a:solidFill>
                <a:latin typeface="Trebuchet MS"/>
                <a:cs typeface="Trebuchet MS"/>
              </a:rPr>
              <a:t>(2020),</a:t>
            </a:r>
            <a:r>
              <a:rPr sz="1400" spc="-114" dirty="0">
                <a:solidFill>
                  <a:srgbClr val="FFFFFF"/>
                </a:solidFill>
                <a:latin typeface="Trebuchet MS"/>
                <a:cs typeface="Trebuchet MS"/>
              </a:rPr>
              <a:t> </a:t>
            </a:r>
            <a:r>
              <a:rPr sz="1400" spc="-95" dirty="0">
                <a:solidFill>
                  <a:srgbClr val="FFFFFF"/>
                </a:solidFill>
                <a:latin typeface="Trebuchet MS"/>
                <a:cs typeface="Trebuchet MS"/>
              </a:rPr>
              <a:t>‘’The</a:t>
            </a:r>
            <a:r>
              <a:rPr sz="1400" spc="-75" dirty="0">
                <a:solidFill>
                  <a:srgbClr val="FFFFFF"/>
                </a:solidFill>
                <a:latin typeface="Trebuchet MS"/>
                <a:cs typeface="Trebuchet MS"/>
              </a:rPr>
              <a:t> </a:t>
            </a:r>
            <a:r>
              <a:rPr sz="1400" spc="-20" dirty="0">
                <a:solidFill>
                  <a:srgbClr val="FFFFFF"/>
                </a:solidFill>
                <a:latin typeface="Trebuchet MS"/>
                <a:cs typeface="Trebuchet MS"/>
              </a:rPr>
              <a:t>impact</a:t>
            </a:r>
            <a:r>
              <a:rPr sz="1400" spc="-85" dirty="0">
                <a:solidFill>
                  <a:srgbClr val="FFFFFF"/>
                </a:solidFill>
                <a:latin typeface="Trebuchet MS"/>
                <a:cs typeface="Trebuchet MS"/>
              </a:rPr>
              <a:t> </a:t>
            </a:r>
            <a:r>
              <a:rPr sz="1400" spc="-50" dirty="0">
                <a:solidFill>
                  <a:srgbClr val="FFFFFF"/>
                </a:solidFill>
                <a:latin typeface="Trebuchet MS"/>
                <a:cs typeface="Trebuchet MS"/>
              </a:rPr>
              <a:t>of</a:t>
            </a:r>
            <a:r>
              <a:rPr sz="1400" spc="-135" dirty="0">
                <a:solidFill>
                  <a:srgbClr val="FFFFFF"/>
                </a:solidFill>
                <a:latin typeface="Trebuchet MS"/>
                <a:cs typeface="Trebuchet MS"/>
              </a:rPr>
              <a:t> </a:t>
            </a:r>
            <a:r>
              <a:rPr sz="1400" spc="-25" dirty="0">
                <a:solidFill>
                  <a:srgbClr val="FFFFFF"/>
                </a:solidFill>
                <a:latin typeface="Trebuchet MS"/>
                <a:cs typeface="Trebuchet MS"/>
              </a:rPr>
              <a:t>innovation</a:t>
            </a:r>
            <a:r>
              <a:rPr sz="1400" spc="-114" dirty="0">
                <a:solidFill>
                  <a:srgbClr val="FFFFFF"/>
                </a:solidFill>
                <a:latin typeface="Trebuchet MS"/>
                <a:cs typeface="Trebuchet MS"/>
              </a:rPr>
              <a:t> </a:t>
            </a:r>
            <a:r>
              <a:rPr sz="1400" spc="-45" dirty="0">
                <a:solidFill>
                  <a:srgbClr val="FFFFFF"/>
                </a:solidFill>
                <a:latin typeface="Trebuchet MS"/>
                <a:cs typeface="Trebuchet MS"/>
              </a:rPr>
              <a:t>strategy</a:t>
            </a:r>
            <a:r>
              <a:rPr sz="1400" spc="-40" dirty="0">
                <a:solidFill>
                  <a:srgbClr val="FFFFFF"/>
                </a:solidFill>
                <a:latin typeface="Trebuchet MS"/>
                <a:cs typeface="Trebuchet MS"/>
              </a:rPr>
              <a:t> </a:t>
            </a:r>
            <a:r>
              <a:rPr sz="1400" dirty="0">
                <a:solidFill>
                  <a:srgbClr val="FFFFFF"/>
                </a:solidFill>
                <a:latin typeface="Trebuchet MS"/>
                <a:cs typeface="Trebuchet MS"/>
              </a:rPr>
              <a:t>on</a:t>
            </a:r>
            <a:r>
              <a:rPr sz="1400" spc="-114" dirty="0">
                <a:solidFill>
                  <a:srgbClr val="FFFFFF"/>
                </a:solidFill>
                <a:latin typeface="Trebuchet MS"/>
                <a:cs typeface="Trebuchet MS"/>
              </a:rPr>
              <a:t> </a:t>
            </a:r>
            <a:r>
              <a:rPr sz="1400" spc="-35" dirty="0">
                <a:solidFill>
                  <a:srgbClr val="FFFFFF"/>
                </a:solidFill>
                <a:latin typeface="Trebuchet MS"/>
                <a:cs typeface="Trebuchet MS"/>
              </a:rPr>
              <a:t>organizational</a:t>
            </a:r>
            <a:r>
              <a:rPr sz="1400" spc="-65" dirty="0">
                <a:solidFill>
                  <a:srgbClr val="FFFFFF"/>
                </a:solidFill>
                <a:latin typeface="Trebuchet MS"/>
                <a:cs typeface="Trebuchet MS"/>
              </a:rPr>
              <a:t> </a:t>
            </a:r>
            <a:r>
              <a:rPr sz="1400" dirty="0">
                <a:solidFill>
                  <a:srgbClr val="FFFFFF"/>
                </a:solidFill>
                <a:latin typeface="Trebuchet MS"/>
                <a:cs typeface="Trebuchet MS"/>
              </a:rPr>
              <a:t>success:</a:t>
            </a:r>
            <a:r>
              <a:rPr sz="1400" spc="-110" dirty="0">
                <a:solidFill>
                  <a:srgbClr val="FFFFFF"/>
                </a:solidFill>
                <a:latin typeface="Trebuchet MS"/>
                <a:cs typeface="Trebuchet MS"/>
              </a:rPr>
              <a:t> </a:t>
            </a:r>
            <a:r>
              <a:rPr sz="1400" dirty="0">
                <a:solidFill>
                  <a:srgbClr val="FFFFFF"/>
                </a:solidFill>
                <a:latin typeface="Trebuchet MS"/>
                <a:cs typeface="Trebuchet MS"/>
              </a:rPr>
              <a:t>a</a:t>
            </a:r>
            <a:r>
              <a:rPr sz="1400" spc="-85" dirty="0">
                <a:solidFill>
                  <a:srgbClr val="FFFFFF"/>
                </a:solidFill>
                <a:latin typeface="Trebuchet MS"/>
                <a:cs typeface="Trebuchet MS"/>
              </a:rPr>
              <a:t> </a:t>
            </a:r>
            <a:r>
              <a:rPr sz="1400" spc="-10" dirty="0">
                <a:solidFill>
                  <a:srgbClr val="FFFFFF"/>
                </a:solidFill>
                <a:latin typeface="Trebuchet MS"/>
                <a:cs typeface="Trebuchet MS"/>
              </a:rPr>
              <a:t>study</a:t>
            </a:r>
            <a:r>
              <a:rPr sz="1400" spc="-125" dirty="0">
                <a:solidFill>
                  <a:srgbClr val="FFFFFF"/>
                </a:solidFill>
                <a:latin typeface="Trebuchet MS"/>
                <a:cs typeface="Trebuchet MS"/>
              </a:rPr>
              <a:t> </a:t>
            </a:r>
            <a:r>
              <a:rPr sz="1400" spc="-25" dirty="0">
                <a:solidFill>
                  <a:srgbClr val="FFFFFF"/>
                </a:solidFill>
                <a:latin typeface="Trebuchet MS"/>
                <a:cs typeface="Trebuchet MS"/>
              </a:rPr>
              <a:t>of</a:t>
            </a:r>
            <a:endParaRPr sz="1400" dirty="0">
              <a:latin typeface="Trebuchet MS"/>
              <a:cs typeface="Trebuchet MS"/>
            </a:endParaRPr>
          </a:p>
          <a:p>
            <a:pPr marL="12700">
              <a:lnSpc>
                <a:spcPts val="1664"/>
              </a:lnSpc>
              <a:spcBef>
                <a:spcPts val="45"/>
              </a:spcBef>
            </a:pPr>
            <a:r>
              <a:rPr sz="1400" spc="-20" dirty="0">
                <a:solidFill>
                  <a:srgbClr val="FFFFFF"/>
                </a:solidFill>
                <a:latin typeface="Trebuchet MS"/>
                <a:cs typeface="Trebuchet MS"/>
              </a:rPr>
              <a:t>Samsung’’.</a:t>
            </a:r>
            <a:r>
              <a:rPr sz="1400" spc="-30" dirty="0">
                <a:solidFill>
                  <a:srgbClr val="FFFFFF"/>
                </a:solidFill>
                <a:latin typeface="Trebuchet MS"/>
                <a:cs typeface="Trebuchet MS"/>
              </a:rPr>
              <a:t> </a:t>
            </a:r>
            <a:r>
              <a:rPr sz="1400" dirty="0">
                <a:solidFill>
                  <a:srgbClr val="FFFFFF"/>
                </a:solidFill>
                <a:latin typeface="Trebuchet MS"/>
                <a:cs typeface="Trebuchet MS"/>
              </a:rPr>
              <a:t>Asia</a:t>
            </a:r>
            <a:r>
              <a:rPr sz="1400" spc="-85" dirty="0">
                <a:solidFill>
                  <a:srgbClr val="FFFFFF"/>
                </a:solidFill>
                <a:latin typeface="Trebuchet MS"/>
                <a:cs typeface="Trebuchet MS"/>
              </a:rPr>
              <a:t> </a:t>
            </a:r>
            <a:r>
              <a:rPr sz="1400" spc="-25" dirty="0">
                <a:solidFill>
                  <a:srgbClr val="FFFFFF"/>
                </a:solidFill>
                <a:latin typeface="Trebuchet MS"/>
                <a:cs typeface="Trebuchet MS"/>
              </a:rPr>
              <a:t>Pacific</a:t>
            </a:r>
            <a:r>
              <a:rPr sz="1400" spc="-75" dirty="0">
                <a:solidFill>
                  <a:srgbClr val="FFFFFF"/>
                </a:solidFill>
                <a:latin typeface="Trebuchet MS"/>
                <a:cs typeface="Trebuchet MS"/>
              </a:rPr>
              <a:t> </a:t>
            </a:r>
            <a:r>
              <a:rPr sz="1400" spc="-55" dirty="0">
                <a:solidFill>
                  <a:srgbClr val="FFFFFF"/>
                </a:solidFill>
                <a:latin typeface="Trebuchet MS"/>
                <a:cs typeface="Trebuchet MS"/>
              </a:rPr>
              <a:t>Journal</a:t>
            </a:r>
            <a:r>
              <a:rPr sz="1400" spc="-70" dirty="0">
                <a:solidFill>
                  <a:srgbClr val="FFFFFF"/>
                </a:solidFill>
                <a:latin typeface="Trebuchet MS"/>
                <a:cs typeface="Trebuchet MS"/>
              </a:rPr>
              <a:t> </a:t>
            </a:r>
            <a:r>
              <a:rPr sz="1400" spc="-50" dirty="0">
                <a:solidFill>
                  <a:srgbClr val="FFFFFF"/>
                </a:solidFill>
                <a:latin typeface="Trebuchet MS"/>
                <a:cs typeface="Trebuchet MS"/>
              </a:rPr>
              <a:t>of</a:t>
            </a:r>
            <a:r>
              <a:rPr sz="1400" spc="-55" dirty="0">
                <a:solidFill>
                  <a:srgbClr val="FFFFFF"/>
                </a:solidFill>
                <a:latin typeface="Trebuchet MS"/>
                <a:cs typeface="Trebuchet MS"/>
              </a:rPr>
              <a:t> </a:t>
            </a:r>
            <a:r>
              <a:rPr sz="1400" spc="-10" dirty="0">
                <a:solidFill>
                  <a:srgbClr val="FFFFFF"/>
                </a:solidFill>
                <a:latin typeface="Trebuchet MS"/>
                <a:cs typeface="Trebuchet MS"/>
              </a:rPr>
              <a:t>Management</a:t>
            </a:r>
            <a:r>
              <a:rPr sz="1400" spc="-95" dirty="0">
                <a:solidFill>
                  <a:srgbClr val="FFFFFF"/>
                </a:solidFill>
                <a:latin typeface="Trebuchet MS"/>
                <a:cs typeface="Trebuchet MS"/>
              </a:rPr>
              <a:t> </a:t>
            </a:r>
            <a:r>
              <a:rPr sz="1400" dirty="0">
                <a:solidFill>
                  <a:srgbClr val="FFFFFF"/>
                </a:solidFill>
                <a:latin typeface="Trebuchet MS"/>
                <a:cs typeface="Trebuchet MS"/>
              </a:rPr>
              <a:t>and</a:t>
            </a:r>
            <a:r>
              <a:rPr sz="1400" spc="-125" dirty="0">
                <a:solidFill>
                  <a:srgbClr val="FFFFFF"/>
                </a:solidFill>
                <a:latin typeface="Trebuchet MS"/>
                <a:cs typeface="Trebuchet MS"/>
              </a:rPr>
              <a:t> </a:t>
            </a:r>
            <a:r>
              <a:rPr sz="1400" spc="-20" dirty="0">
                <a:solidFill>
                  <a:srgbClr val="FFFFFF"/>
                </a:solidFill>
                <a:latin typeface="Trebuchet MS"/>
                <a:cs typeface="Trebuchet MS"/>
              </a:rPr>
              <a:t>Education,</a:t>
            </a:r>
            <a:r>
              <a:rPr sz="1400" spc="-120" dirty="0">
                <a:solidFill>
                  <a:srgbClr val="FFFFFF"/>
                </a:solidFill>
                <a:latin typeface="Trebuchet MS"/>
                <a:cs typeface="Trebuchet MS"/>
              </a:rPr>
              <a:t> </a:t>
            </a:r>
            <a:r>
              <a:rPr sz="1400" spc="-35" dirty="0">
                <a:solidFill>
                  <a:srgbClr val="FFFFFF"/>
                </a:solidFill>
                <a:latin typeface="Trebuchet MS"/>
                <a:cs typeface="Trebuchet MS"/>
              </a:rPr>
              <a:t>pp.</a:t>
            </a:r>
            <a:r>
              <a:rPr sz="1400" spc="-114" dirty="0">
                <a:solidFill>
                  <a:srgbClr val="FFFFFF"/>
                </a:solidFill>
                <a:latin typeface="Trebuchet MS"/>
                <a:cs typeface="Trebuchet MS"/>
              </a:rPr>
              <a:t> </a:t>
            </a:r>
            <a:r>
              <a:rPr sz="1400" spc="-30" dirty="0">
                <a:solidFill>
                  <a:srgbClr val="FFFFFF"/>
                </a:solidFill>
                <a:latin typeface="Trebuchet MS"/>
                <a:cs typeface="Trebuchet MS"/>
              </a:rPr>
              <a:t>93-</a:t>
            </a:r>
            <a:r>
              <a:rPr sz="1400" spc="-20" dirty="0">
                <a:solidFill>
                  <a:srgbClr val="FFFFFF"/>
                </a:solidFill>
                <a:latin typeface="Trebuchet MS"/>
                <a:cs typeface="Trebuchet MS"/>
              </a:rPr>
              <a:t>103.</a:t>
            </a:r>
            <a:endParaRPr sz="1400" dirty="0">
              <a:latin typeface="Trebuchet MS"/>
              <a:cs typeface="Trebuchet MS"/>
            </a:endParaRPr>
          </a:p>
          <a:p>
            <a:pPr marL="98425" lvl="1" indent="-95250">
              <a:lnSpc>
                <a:spcPts val="1664"/>
              </a:lnSpc>
              <a:buSzPct val="89285"/>
              <a:buChar char="•"/>
              <a:tabLst>
                <a:tab pos="98425" algn="l"/>
              </a:tabLst>
            </a:pPr>
            <a:r>
              <a:rPr sz="1400" spc="-70" dirty="0">
                <a:solidFill>
                  <a:srgbClr val="FFFFFF"/>
                </a:solidFill>
                <a:latin typeface="Trebuchet MS"/>
                <a:cs typeface="Trebuchet MS"/>
              </a:rPr>
              <a:t>Jung,</a:t>
            </a:r>
            <a:r>
              <a:rPr sz="1400" spc="-105" dirty="0">
                <a:solidFill>
                  <a:srgbClr val="FFFFFF"/>
                </a:solidFill>
                <a:latin typeface="Trebuchet MS"/>
                <a:cs typeface="Trebuchet MS"/>
              </a:rPr>
              <a:t> </a:t>
            </a:r>
            <a:r>
              <a:rPr sz="1400" dirty="0">
                <a:solidFill>
                  <a:srgbClr val="FFFFFF"/>
                </a:solidFill>
                <a:latin typeface="Trebuchet MS"/>
                <a:cs typeface="Trebuchet MS"/>
              </a:rPr>
              <a:t>S.C.</a:t>
            </a:r>
            <a:r>
              <a:rPr sz="1400" spc="-105" dirty="0">
                <a:solidFill>
                  <a:srgbClr val="FFFFFF"/>
                </a:solidFill>
                <a:latin typeface="Trebuchet MS"/>
                <a:cs typeface="Trebuchet MS"/>
              </a:rPr>
              <a:t> </a:t>
            </a:r>
            <a:r>
              <a:rPr sz="1400" spc="-50" dirty="0">
                <a:solidFill>
                  <a:srgbClr val="FFFFFF"/>
                </a:solidFill>
                <a:latin typeface="Trebuchet MS"/>
                <a:cs typeface="Trebuchet MS"/>
              </a:rPr>
              <a:t>(2014),</a:t>
            </a:r>
            <a:r>
              <a:rPr sz="1400" spc="-100" dirty="0">
                <a:solidFill>
                  <a:srgbClr val="FFFFFF"/>
                </a:solidFill>
                <a:latin typeface="Trebuchet MS"/>
                <a:cs typeface="Trebuchet MS"/>
              </a:rPr>
              <a:t> </a:t>
            </a:r>
            <a:r>
              <a:rPr sz="1400" spc="-40" dirty="0">
                <a:solidFill>
                  <a:srgbClr val="FFFFFF"/>
                </a:solidFill>
                <a:latin typeface="Trebuchet MS"/>
                <a:cs typeface="Trebuchet MS"/>
              </a:rPr>
              <a:t>The</a:t>
            </a:r>
            <a:r>
              <a:rPr sz="1400" spc="-150" dirty="0">
                <a:solidFill>
                  <a:srgbClr val="FFFFFF"/>
                </a:solidFill>
                <a:latin typeface="Trebuchet MS"/>
                <a:cs typeface="Trebuchet MS"/>
              </a:rPr>
              <a:t> </a:t>
            </a:r>
            <a:r>
              <a:rPr sz="1400" dirty="0">
                <a:solidFill>
                  <a:srgbClr val="FFFFFF"/>
                </a:solidFill>
                <a:latin typeface="Trebuchet MS"/>
                <a:cs typeface="Trebuchet MS"/>
              </a:rPr>
              <a:t>analysis</a:t>
            </a:r>
            <a:r>
              <a:rPr sz="1400" spc="-80" dirty="0">
                <a:solidFill>
                  <a:srgbClr val="FFFFFF"/>
                </a:solidFill>
                <a:latin typeface="Trebuchet MS"/>
                <a:cs typeface="Trebuchet MS"/>
              </a:rPr>
              <a:t> </a:t>
            </a:r>
            <a:r>
              <a:rPr sz="1400" spc="-10" dirty="0">
                <a:solidFill>
                  <a:srgbClr val="FFFFFF"/>
                </a:solidFill>
                <a:latin typeface="Trebuchet MS"/>
                <a:cs typeface="Trebuchet MS"/>
              </a:rPr>
              <a:t>of</a:t>
            </a:r>
            <a:r>
              <a:rPr sz="1400" spc="-125" dirty="0">
                <a:solidFill>
                  <a:srgbClr val="FFFFFF"/>
                </a:solidFill>
                <a:latin typeface="Trebuchet MS"/>
                <a:cs typeface="Trebuchet MS"/>
              </a:rPr>
              <a:t> </a:t>
            </a:r>
            <a:r>
              <a:rPr sz="1400" spc="-35" dirty="0">
                <a:solidFill>
                  <a:srgbClr val="FFFFFF"/>
                </a:solidFill>
                <a:latin typeface="Trebuchet MS"/>
                <a:cs typeface="Trebuchet MS"/>
              </a:rPr>
              <a:t>strategic</a:t>
            </a:r>
            <a:r>
              <a:rPr sz="1400" spc="-145" dirty="0">
                <a:solidFill>
                  <a:srgbClr val="FFFFFF"/>
                </a:solidFill>
                <a:latin typeface="Trebuchet MS"/>
                <a:cs typeface="Trebuchet MS"/>
              </a:rPr>
              <a:t> </a:t>
            </a:r>
            <a:r>
              <a:rPr sz="1400" spc="-10" dirty="0">
                <a:solidFill>
                  <a:srgbClr val="FFFFFF"/>
                </a:solidFill>
                <a:latin typeface="Trebuchet MS"/>
                <a:cs typeface="Trebuchet MS"/>
              </a:rPr>
              <a:t>management</a:t>
            </a:r>
            <a:r>
              <a:rPr sz="1400" spc="-165" dirty="0">
                <a:solidFill>
                  <a:srgbClr val="FFFFFF"/>
                </a:solidFill>
                <a:latin typeface="Trebuchet MS"/>
                <a:cs typeface="Trebuchet MS"/>
              </a:rPr>
              <a:t> </a:t>
            </a:r>
            <a:r>
              <a:rPr sz="1400" spc="-10" dirty="0">
                <a:solidFill>
                  <a:srgbClr val="FFFFFF"/>
                </a:solidFill>
                <a:latin typeface="Trebuchet MS"/>
                <a:cs typeface="Trebuchet MS"/>
              </a:rPr>
              <a:t>of</a:t>
            </a:r>
            <a:r>
              <a:rPr sz="1400" spc="-130" dirty="0">
                <a:solidFill>
                  <a:srgbClr val="FFFFFF"/>
                </a:solidFill>
                <a:latin typeface="Trebuchet MS"/>
                <a:cs typeface="Trebuchet MS"/>
              </a:rPr>
              <a:t> </a:t>
            </a:r>
            <a:r>
              <a:rPr sz="1400" dirty="0">
                <a:solidFill>
                  <a:srgbClr val="FFFFFF"/>
                </a:solidFill>
                <a:latin typeface="Trebuchet MS"/>
                <a:cs typeface="Trebuchet MS"/>
              </a:rPr>
              <a:t>Samsung</a:t>
            </a:r>
            <a:r>
              <a:rPr sz="1400" spc="-160" dirty="0">
                <a:solidFill>
                  <a:srgbClr val="FFFFFF"/>
                </a:solidFill>
                <a:latin typeface="Trebuchet MS"/>
                <a:cs typeface="Trebuchet MS"/>
              </a:rPr>
              <a:t> </a:t>
            </a:r>
            <a:r>
              <a:rPr sz="1400" spc="-10" dirty="0">
                <a:solidFill>
                  <a:srgbClr val="FFFFFF"/>
                </a:solidFill>
                <a:latin typeface="Trebuchet MS"/>
                <a:cs typeface="Trebuchet MS"/>
              </a:rPr>
              <a:t>Electronics</a:t>
            </a:r>
            <a:r>
              <a:rPr sz="1400" spc="-80" dirty="0">
                <a:solidFill>
                  <a:srgbClr val="FFFFFF"/>
                </a:solidFill>
                <a:latin typeface="Trebuchet MS"/>
                <a:cs typeface="Trebuchet MS"/>
              </a:rPr>
              <a:t> </a:t>
            </a:r>
            <a:r>
              <a:rPr sz="1400" dirty="0">
                <a:solidFill>
                  <a:srgbClr val="FFFFFF"/>
                </a:solidFill>
                <a:latin typeface="Trebuchet MS"/>
                <a:cs typeface="Trebuchet MS"/>
              </a:rPr>
              <a:t>company</a:t>
            </a:r>
            <a:r>
              <a:rPr sz="1400" spc="-25" dirty="0">
                <a:solidFill>
                  <a:srgbClr val="FFFFFF"/>
                </a:solidFill>
                <a:latin typeface="Trebuchet MS"/>
                <a:cs typeface="Trebuchet MS"/>
              </a:rPr>
              <a:t> </a:t>
            </a:r>
            <a:r>
              <a:rPr sz="1400" spc="-35" dirty="0">
                <a:solidFill>
                  <a:srgbClr val="FFFFFF"/>
                </a:solidFill>
                <a:latin typeface="Trebuchet MS"/>
                <a:cs typeface="Trebuchet MS"/>
              </a:rPr>
              <a:t>through</a:t>
            </a:r>
            <a:r>
              <a:rPr sz="1400" spc="-100" dirty="0">
                <a:solidFill>
                  <a:srgbClr val="FFFFFF"/>
                </a:solidFill>
                <a:latin typeface="Trebuchet MS"/>
                <a:cs typeface="Trebuchet MS"/>
              </a:rPr>
              <a:t> </a:t>
            </a:r>
            <a:r>
              <a:rPr sz="1400" spc="-55" dirty="0">
                <a:solidFill>
                  <a:srgbClr val="FFFFFF"/>
                </a:solidFill>
                <a:latin typeface="Trebuchet MS"/>
                <a:cs typeface="Trebuchet MS"/>
              </a:rPr>
              <a:t>the</a:t>
            </a:r>
            <a:r>
              <a:rPr sz="1400" spc="-60" dirty="0">
                <a:solidFill>
                  <a:srgbClr val="FFFFFF"/>
                </a:solidFill>
                <a:latin typeface="Trebuchet MS"/>
                <a:cs typeface="Trebuchet MS"/>
              </a:rPr>
              <a:t> </a:t>
            </a:r>
            <a:r>
              <a:rPr sz="1400" spc="-30" dirty="0">
                <a:solidFill>
                  <a:srgbClr val="FFFFFF"/>
                </a:solidFill>
                <a:latin typeface="Trebuchet MS"/>
                <a:cs typeface="Trebuchet MS"/>
              </a:rPr>
              <a:t>generic</a:t>
            </a:r>
            <a:r>
              <a:rPr sz="1400" spc="-145" dirty="0">
                <a:solidFill>
                  <a:srgbClr val="FFFFFF"/>
                </a:solidFill>
                <a:latin typeface="Trebuchet MS"/>
                <a:cs typeface="Trebuchet MS"/>
              </a:rPr>
              <a:t> </a:t>
            </a:r>
            <a:r>
              <a:rPr sz="1400" spc="-25" dirty="0">
                <a:solidFill>
                  <a:srgbClr val="FFFFFF"/>
                </a:solidFill>
                <a:latin typeface="Trebuchet MS"/>
                <a:cs typeface="Trebuchet MS"/>
              </a:rPr>
              <a:t>value</a:t>
            </a:r>
            <a:r>
              <a:rPr sz="1400" spc="-60" dirty="0">
                <a:solidFill>
                  <a:srgbClr val="FFFFFF"/>
                </a:solidFill>
                <a:latin typeface="Trebuchet MS"/>
                <a:cs typeface="Trebuchet MS"/>
              </a:rPr>
              <a:t> </a:t>
            </a:r>
            <a:r>
              <a:rPr sz="1400" dirty="0">
                <a:solidFill>
                  <a:srgbClr val="FFFFFF"/>
                </a:solidFill>
                <a:latin typeface="Trebuchet MS"/>
                <a:cs typeface="Trebuchet MS"/>
              </a:rPr>
              <a:t>chain</a:t>
            </a:r>
            <a:r>
              <a:rPr sz="1400" spc="-105" dirty="0">
                <a:solidFill>
                  <a:srgbClr val="FFFFFF"/>
                </a:solidFill>
                <a:latin typeface="Trebuchet MS"/>
                <a:cs typeface="Trebuchet MS"/>
              </a:rPr>
              <a:t> </a:t>
            </a:r>
            <a:r>
              <a:rPr sz="1400" spc="-10" dirty="0">
                <a:solidFill>
                  <a:srgbClr val="FFFFFF"/>
                </a:solidFill>
                <a:latin typeface="Trebuchet MS"/>
                <a:cs typeface="Trebuchet MS"/>
              </a:rPr>
              <a:t>model’’.</a:t>
            </a:r>
            <a:endParaRPr sz="1400" dirty="0">
              <a:latin typeface="Trebuchet MS"/>
              <a:cs typeface="Trebuchet MS"/>
            </a:endParaRPr>
          </a:p>
          <a:p>
            <a:pPr marL="12700">
              <a:lnSpc>
                <a:spcPts val="1664"/>
              </a:lnSpc>
              <a:spcBef>
                <a:spcPts val="50"/>
              </a:spcBef>
            </a:pPr>
            <a:r>
              <a:rPr sz="1400" spc="-40" dirty="0">
                <a:solidFill>
                  <a:srgbClr val="FFFFFF"/>
                </a:solidFill>
                <a:latin typeface="Trebuchet MS"/>
                <a:cs typeface="Trebuchet MS"/>
              </a:rPr>
              <a:t>International</a:t>
            </a:r>
            <a:r>
              <a:rPr sz="1400" spc="-135" dirty="0">
                <a:solidFill>
                  <a:srgbClr val="FFFFFF"/>
                </a:solidFill>
                <a:latin typeface="Trebuchet MS"/>
                <a:cs typeface="Trebuchet MS"/>
              </a:rPr>
              <a:t> </a:t>
            </a:r>
            <a:r>
              <a:rPr sz="1400" spc="-35" dirty="0">
                <a:solidFill>
                  <a:srgbClr val="FFFFFF"/>
                </a:solidFill>
                <a:latin typeface="Trebuchet MS"/>
                <a:cs typeface="Trebuchet MS"/>
              </a:rPr>
              <a:t>Journal</a:t>
            </a:r>
            <a:r>
              <a:rPr sz="1400" spc="-40" dirty="0">
                <a:solidFill>
                  <a:srgbClr val="FFFFFF"/>
                </a:solidFill>
                <a:latin typeface="Trebuchet MS"/>
                <a:cs typeface="Trebuchet MS"/>
              </a:rPr>
              <a:t> </a:t>
            </a:r>
            <a:r>
              <a:rPr sz="1400" spc="-50" dirty="0">
                <a:solidFill>
                  <a:srgbClr val="FFFFFF"/>
                </a:solidFill>
                <a:latin typeface="Trebuchet MS"/>
                <a:cs typeface="Trebuchet MS"/>
              </a:rPr>
              <a:t>of</a:t>
            </a:r>
            <a:r>
              <a:rPr sz="1400" spc="-114" dirty="0">
                <a:solidFill>
                  <a:srgbClr val="FFFFFF"/>
                </a:solidFill>
                <a:latin typeface="Trebuchet MS"/>
                <a:cs typeface="Trebuchet MS"/>
              </a:rPr>
              <a:t> </a:t>
            </a:r>
            <a:r>
              <a:rPr sz="1400" spc="-25" dirty="0">
                <a:solidFill>
                  <a:srgbClr val="FFFFFF"/>
                </a:solidFill>
                <a:latin typeface="Trebuchet MS"/>
                <a:cs typeface="Trebuchet MS"/>
              </a:rPr>
              <a:t>Software</a:t>
            </a:r>
            <a:r>
              <a:rPr sz="1400" spc="-140" dirty="0">
                <a:solidFill>
                  <a:srgbClr val="FFFFFF"/>
                </a:solidFill>
                <a:latin typeface="Trebuchet MS"/>
                <a:cs typeface="Trebuchet MS"/>
              </a:rPr>
              <a:t> </a:t>
            </a:r>
            <a:r>
              <a:rPr sz="1400" spc="-35" dirty="0">
                <a:solidFill>
                  <a:srgbClr val="FFFFFF"/>
                </a:solidFill>
                <a:latin typeface="Trebuchet MS"/>
                <a:cs typeface="Trebuchet MS"/>
              </a:rPr>
              <a:t>Engineering</a:t>
            </a:r>
            <a:r>
              <a:rPr sz="1400" spc="-65" dirty="0">
                <a:solidFill>
                  <a:srgbClr val="FFFFFF"/>
                </a:solidFill>
                <a:latin typeface="Trebuchet MS"/>
                <a:cs typeface="Trebuchet MS"/>
              </a:rPr>
              <a:t> </a:t>
            </a:r>
            <a:r>
              <a:rPr sz="1400" dirty="0">
                <a:solidFill>
                  <a:srgbClr val="FFFFFF"/>
                </a:solidFill>
                <a:latin typeface="Trebuchet MS"/>
                <a:cs typeface="Trebuchet MS"/>
              </a:rPr>
              <a:t>and</a:t>
            </a:r>
            <a:r>
              <a:rPr sz="1400" spc="-110" dirty="0">
                <a:solidFill>
                  <a:srgbClr val="FFFFFF"/>
                </a:solidFill>
                <a:latin typeface="Trebuchet MS"/>
                <a:cs typeface="Trebuchet MS"/>
              </a:rPr>
              <a:t> </a:t>
            </a:r>
            <a:r>
              <a:rPr sz="1400" spc="-35" dirty="0">
                <a:solidFill>
                  <a:srgbClr val="FFFFFF"/>
                </a:solidFill>
                <a:latin typeface="Trebuchet MS"/>
                <a:cs typeface="Trebuchet MS"/>
              </a:rPr>
              <a:t>its</a:t>
            </a:r>
            <a:r>
              <a:rPr sz="1400" spc="-65" dirty="0">
                <a:solidFill>
                  <a:srgbClr val="FFFFFF"/>
                </a:solidFill>
                <a:latin typeface="Trebuchet MS"/>
                <a:cs typeface="Trebuchet MS"/>
              </a:rPr>
              <a:t> </a:t>
            </a:r>
            <a:r>
              <a:rPr sz="1400" spc="-20" dirty="0">
                <a:solidFill>
                  <a:srgbClr val="FFFFFF"/>
                </a:solidFill>
                <a:latin typeface="Trebuchet MS"/>
                <a:cs typeface="Trebuchet MS"/>
              </a:rPr>
              <a:t>applications,</a:t>
            </a:r>
            <a:r>
              <a:rPr sz="1400" spc="-90" dirty="0">
                <a:solidFill>
                  <a:srgbClr val="FFFFFF"/>
                </a:solidFill>
                <a:latin typeface="Trebuchet MS"/>
                <a:cs typeface="Trebuchet MS"/>
              </a:rPr>
              <a:t> </a:t>
            </a:r>
            <a:r>
              <a:rPr sz="1400" spc="-35" dirty="0">
                <a:solidFill>
                  <a:srgbClr val="FFFFFF"/>
                </a:solidFill>
                <a:latin typeface="Trebuchet MS"/>
                <a:cs typeface="Trebuchet MS"/>
              </a:rPr>
              <a:t>pp.133-</a:t>
            </a:r>
            <a:r>
              <a:rPr sz="1400" spc="-20" dirty="0">
                <a:solidFill>
                  <a:srgbClr val="FFFFFF"/>
                </a:solidFill>
                <a:latin typeface="Trebuchet MS"/>
                <a:cs typeface="Trebuchet MS"/>
              </a:rPr>
              <a:t>142.</a:t>
            </a:r>
            <a:endParaRPr sz="1400" dirty="0">
              <a:latin typeface="Trebuchet MS"/>
              <a:cs typeface="Trebuchet MS"/>
            </a:endParaRPr>
          </a:p>
          <a:p>
            <a:pPr marL="98425" lvl="1" indent="-95250">
              <a:lnSpc>
                <a:spcPts val="1664"/>
              </a:lnSpc>
              <a:buSzPct val="89285"/>
              <a:buChar char="•"/>
              <a:tabLst>
                <a:tab pos="98425" algn="l"/>
              </a:tabLst>
            </a:pPr>
            <a:r>
              <a:rPr sz="1400" dirty="0">
                <a:solidFill>
                  <a:srgbClr val="FFFFFF"/>
                </a:solidFill>
                <a:latin typeface="Trebuchet MS"/>
                <a:cs typeface="Trebuchet MS"/>
              </a:rPr>
              <a:t>Samsung</a:t>
            </a:r>
            <a:r>
              <a:rPr sz="1400" spc="-35" dirty="0">
                <a:solidFill>
                  <a:srgbClr val="FFFFFF"/>
                </a:solidFill>
                <a:latin typeface="Trebuchet MS"/>
                <a:cs typeface="Trebuchet MS"/>
              </a:rPr>
              <a:t> </a:t>
            </a:r>
            <a:r>
              <a:rPr sz="1400" spc="-10" dirty="0">
                <a:solidFill>
                  <a:srgbClr val="FFFFFF"/>
                </a:solidFill>
                <a:latin typeface="Trebuchet MS"/>
                <a:cs typeface="Trebuchet MS"/>
              </a:rPr>
              <a:t>electronics</a:t>
            </a:r>
            <a:r>
              <a:rPr sz="1400" spc="-125" dirty="0">
                <a:solidFill>
                  <a:srgbClr val="FFFFFF"/>
                </a:solidFill>
                <a:latin typeface="Trebuchet MS"/>
                <a:cs typeface="Trebuchet MS"/>
              </a:rPr>
              <a:t> </a:t>
            </a:r>
            <a:r>
              <a:rPr sz="1400" dirty="0">
                <a:solidFill>
                  <a:srgbClr val="FFFFFF"/>
                </a:solidFill>
                <a:latin typeface="Trebuchet MS"/>
                <a:cs typeface="Trebuchet MS"/>
              </a:rPr>
              <a:t>Co.</a:t>
            </a:r>
            <a:r>
              <a:rPr sz="1400" spc="-60" dirty="0">
                <a:solidFill>
                  <a:srgbClr val="FFFFFF"/>
                </a:solidFill>
                <a:latin typeface="Trebuchet MS"/>
                <a:cs typeface="Trebuchet MS"/>
              </a:rPr>
              <a:t> </a:t>
            </a:r>
            <a:r>
              <a:rPr sz="1400" spc="-40" dirty="0">
                <a:solidFill>
                  <a:srgbClr val="FFFFFF"/>
                </a:solidFill>
                <a:latin typeface="Trebuchet MS"/>
                <a:cs typeface="Trebuchet MS"/>
              </a:rPr>
              <a:t>(2023)</a:t>
            </a:r>
            <a:r>
              <a:rPr sz="1400" spc="30" dirty="0">
                <a:solidFill>
                  <a:srgbClr val="FFFFFF"/>
                </a:solidFill>
                <a:latin typeface="Trebuchet MS"/>
                <a:cs typeface="Trebuchet MS"/>
              </a:rPr>
              <a:t> </a:t>
            </a:r>
            <a:r>
              <a:rPr sz="1400" dirty="0">
                <a:solidFill>
                  <a:srgbClr val="FFFFFF"/>
                </a:solidFill>
                <a:latin typeface="Trebuchet MS"/>
                <a:cs typeface="Trebuchet MS"/>
              </a:rPr>
              <a:t>2023</a:t>
            </a:r>
            <a:r>
              <a:rPr sz="1400" spc="-25" dirty="0">
                <a:solidFill>
                  <a:srgbClr val="FFFFFF"/>
                </a:solidFill>
                <a:latin typeface="Trebuchet MS"/>
                <a:cs typeface="Trebuchet MS"/>
              </a:rPr>
              <a:t> </a:t>
            </a:r>
            <a:r>
              <a:rPr sz="1400" dirty="0">
                <a:solidFill>
                  <a:srgbClr val="FFFFFF"/>
                </a:solidFill>
                <a:latin typeface="Trebuchet MS"/>
                <a:cs typeface="Trebuchet MS"/>
              </a:rPr>
              <a:t>Business</a:t>
            </a:r>
            <a:r>
              <a:rPr sz="1400" spc="-30" dirty="0">
                <a:solidFill>
                  <a:srgbClr val="FFFFFF"/>
                </a:solidFill>
                <a:latin typeface="Trebuchet MS"/>
                <a:cs typeface="Trebuchet MS"/>
              </a:rPr>
              <a:t> </a:t>
            </a:r>
            <a:r>
              <a:rPr sz="1400" spc="-65" dirty="0">
                <a:solidFill>
                  <a:srgbClr val="FFFFFF"/>
                </a:solidFill>
                <a:latin typeface="Trebuchet MS"/>
                <a:cs typeface="Trebuchet MS"/>
              </a:rPr>
              <a:t>report.</a:t>
            </a:r>
            <a:r>
              <a:rPr sz="1400" spc="-60" dirty="0">
                <a:solidFill>
                  <a:srgbClr val="FFFFFF"/>
                </a:solidFill>
                <a:latin typeface="Trebuchet MS"/>
                <a:cs typeface="Trebuchet MS"/>
              </a:rPr>
              <a:t> </a:t>
            </a:r>
            <a:r>
              <a:rPr sz="1400" spc="-35" dirty="0">
                <a:solidFill>
                  <a:srgbClr val="FFFFFF"/>
                </a:solidFill>
                <a:latin typeface="Trebuchet MS"/>
                <a:cs typeface="Trebuchet MS"/>
              </a:rPr>
              <a:t>Available</a:t>
            </a:r>
            <a:r>
              <a:rPr sz="1400" spc="-5" dirty="0">
                <a:solidFill>
                  <a:srgbClr val="FFFFFF"/>
                </a:solidFill>
                <a:latin typeface="Trebuchet MS"/>
                <a:cs typeface="Trebuchet MS"/>
              </a:rPr>
              <a:t> </a:t>
            </a:r>
            <a:r>
              <a:rPr sz="1400" spc="-50" dirty="0">
                <a:solidFill>
                  <a:srgbClr val="FFFFFF"/>
                </a:solidFill>
                <a:latin typeface="Trebuchet MS"/>
                <a:cs typeface="Trebuchet MS"/>
              </a:rPr>
              <a:t>at</a:t>
            </a:r>
            <a:r>
              <a:rPr sz="1400" spc="-30" dirty="0">
                <a:solidFill>
                  <a:srgbClr val="FFFFFF"/>
                </a:solidFill>
                <a:latin typeface="Trebuchet MS"/>
                <a:cs typeface="Trebuchet MS"/>
              </a:rPr>
              <a:t> </a:t>
            </a:r>
            <a:r>
              <a:rPr sz="1400" dirty="0">
                <a:solidFill>
                  <a:srgbClr val="FFFFFF"/>
                </a:solidFill>
                <a:latin typeface="Trebuchet MS"/>
                <a:cs typeface="Trebuchet MS"/>
              </a:rPr>
              <a:t>Samsung</a:t>
            </a:r>
            <a:r>
              <a:rPr sz="1400" spc="-30" dirty="0">
                <a:solidFill>
                  <a:srgbClr val="FFFFFF"/>
                </a:solidFill>
                <a:latin typeface="Trebuchet MS"/>
                <a:cs typeface="Trebuchet MS"/>
              </a:rPr>
              <a:t> </a:t>
            </a:r>
            <a:r>
              <a:rPr sz="1400" spc="-35" dirty="0">
                <a:solidFill>
                  <a:srgbClr val="FFFFFF"/>
                </a:solidFill>
                <a:latin typeface="Trebuchet MS"/>
                <a:cs typeface="Trebuchet MS"/>
              </a:rPr>
              <a:t>investor</a:t>
            </a:r>
            <a:r>
              <a:rPr sz="1400" spc="-45" dirty="0">
                <a:solidFill>
                  <a:srgbClr val="FFFFFF"/>
                </a:solidFill>
                <a:latin typeface="Trebuchet MS"/>
                <a:cs typeface="Trebuchet MS"/>
              </a:rPr>
              <a:t> </a:t>
            </a:r>
            <a:r>
              <a:rPr sz="1400" spc="-30" dirty="0">
                <a:solidFill>
                  <a:srgbClr val="FFFFFF"/>
                </a:solidFill>
                <a:latin typeface="Trebuchet MS"/>
                <a:cs typeface="Trebuchet MS"/>
              </a:rPr>
              <a:t>relations</a:t>
            </a:r>
            <a:r>
              <a:rPr sz="1400" spc="-35" dirty="0">
                <a:solidFill>
                  <a:srgbClr val="FFFFFF"/>
                </a:solidFill>
                <a:latin typeface="Trebuchet MS"/>
                <a:cs typeface="Trebuchet MS"/>
              </a:rPr>
              <a:t> </a:t>
            </a:r>
            <a:r>
              <a:rPr sz="1400" spc="-10" dirty="0">
                <a:solidFill>
                  <a:srgbClr val="FFFFFF"/>
                </a:solidFill>
                <a:latin typeface="Trebuchet MS"/>
                <a:cs typeface="Trebuchet MS"/>
              </a:rPr>
              <a:t>website.</a:t>
            </a:r>
            <a:endParaRPr sz="1400" dirty="0">
              <a:latin typeface="Trebuchet MS"/>
              <a:cs typeface="Trebuchet MS"/>
            </a:endParaRPr>
          </a:p>
          <a:p>
            <a:pPr>
              <a:lnSpc>
                <a:spcPct val="100000"/>
              </a:lnSpc>
              <a:spcBef>
                <a:spcPts val="229"/>
              </a:spcBef>
            </a:pPr>
            <a:endParaRPr sz="1400" dirty="0">
              <a:latin typeface="Trebuchet MS"/>
              <a:cs typeface="Trebuchet MS"/>
            </a:endParaRPr>
          </a:p>
          <a:p>
            <a:pPr marL="12700" marR="790575" indent="198755">
              <a:lnSpc>
                <a:spcPts val="1650"/>
              </a:lnSpc>
              <a:buAutoNum type="arabicPeriod" startAt="4"/>
              <a:tabLst>
                <a:tab pos="211454" algn="l"/>
              </a:tabLst>
            </a:pPr>
            <a:r>
              <a:rPr sz="1400" dirty="0">
                <a:solidFill>
                  <a:srgbClr val="FFFFFF"/>
                </a:solidFill>
                <a:latin typeface="Arial MT"/>
                <a:cs typeface="Arial MT"/>
              </a:rPr>
              <a:t>Freund,</a:t>
            </a:r>
            <a:r>
              <a:rPr sz="1400" spc="-35" dirty="0">
                <a:solidFill>
                  <a:srgbClr val="FFFFFF"/>
                </a:solidFill>
                <a:latin typeface="Arial MT"/>
                <a:cs typeface="Arial MT"/>
              </a:rPr>
              <a:t> </a:t>
            </a:r>
            <a:r>
              <a:rPr sz="1400" dirty="0">
                <a:solidFill>
                  <a:srgbClr val="FFFFFF"/>
                </a:solidFill>
                <a:latin typeface="Arial MT"/>
                <a:cs typeface="Arial MT"/>
              </a:rPr>
              <a:t>S,</a:t>
            </a:r>
            <a:r>
              <a:rPr sz="1400" spc="-40" dirty="0">
                <a:solidFill>
                  <a:srgbClr val="FFFFFF"/>
                </a:solidFill>
                <a:latin typeface="Arial MT"/>
                <a:cs typeface="Arial MT"/>
              </a:rPr>
              <a:t> </a:t>
            </a:r>
            <a:r>
              <a:rPr sz="1400" dirty="0">
                <a:solidFill>
                  <a:srgbClr val="FFFFFF"/>
                </a:solidFill>
                <a:latin typeface="Arial MT"/>
                <a:cs typeface="Arial MT"/>
              </a:rPr>
              <a:t>Trahan,</a:t>
            </a:r>
            <a:r>
              <a:rPr sz="1400" spc="40" dirty="0">
                <a:solidFill>
                  <a:srgbClr val="FFFFFF"/>
                </a:solidFill>
                <a:latin typeface="Arial MT"/>
                <a:cs typeface="Arial MT"/>
              </a:rPr>
              <a:t> </a:t>
            </a:r>
            <a:r>
              <a:rPr sz="1400" dirty="0">
                <a:solidFill>
                  <a:srgbClr val="FFFFFF"/>
                </a:solidFill>
                <a:latin typeface="Arial MT"/>
                <a:cs typeface="Arial MT"/>
              </a:rPr>
              <a:t>E</a:t>
            </a:r>
            <a:r>
              <a:rPr sz="1400" spc="-65" dirty="0">
                <a:solidFill>
                  <a:srgbClr val="FFFFFF"/>
                </a:solidFill>
                <a:latin typeface="Arial MT"/>
                <a:cs typeface="Arial MT"/>
              </a:rPr>
              <a:t> </a:t>
            </a:r>
            <a:r>
              <a:rPr sz="1400" dirty="0">
                <a:solidFill>
                  <a:srgbClr val="FFFFFF"/>
                </a:solidFill>
                <a:latin typeface="Arial MT"/>
                <a:cs typeface="Arial MT"/>
              </a:rPr>
              <a:t>&amp;</a:t>
            </a:r>
            <a:r>
              <a:rPr sz="1400" spc="10" dirty="0">
                <a:solidFill>
                  <a:srgbClr val="FFFFFF"/>
                </a:solidFill>
                <a:latin typeface="Arial MT"/>
                <a:cs typeface="Arial MT"/>
              </a:rPr>
              <a:t> </a:t>
            </a:r>
            <a:r>
              <a:rPr sz="1400" spc="-10" dirty="0">
                <a:solidFill>
                  <a:srgbClr val="FFFFFF"/>
                </a:solidFill>
                <a:latin typeface="Arial MT"/>
                <a:cs typeface="Arial MT"/>
              </a:rPr>
              <a:t>Vasudevan,</a:t>
            </a:r>
            <a:r>
              <a:rPr sz="1400" spc="-30" dirty="0">
                <a:solidFill>
                  <a:srgbClr val="FFFFFF"/>
                </a:solidFill>
                <a:latin typeface="Arial MT"/>
                <a:cs typeface="Arial MT"/>
              </a:rPr>
              <a:t> </a:t>
            </a:r>
            <a:r>
              <a:rPr sz="1400" dirty="0">
                <a:solidFill>
                  <a:srgbClr val="FFFFFF"/>
                </a:solidFill>
                <a:latin typeface="Arial MT"/>
                <a:cs typeface="Arial MT"/>
              </a:rPr>
              <a:t>G </a:t>
            </a:r>
            <a:r>
              <a:rPr sz="1400" spc="-10" dirty="0">
                <a:solidFill>
                  <a:srgbClr val="FFFFFF"/>
                </a:solidFill>
                <a:latin typeface="Arial MT"/>
                <a:cs typeface="Arial MT"/>
              </a:rPr>
              <a:t>2007,‘Effects</a:t>
            </a:r>
            <a:r>
              <a:rPr sz="1400" spc="-45" dirty="0">
                <a:solidFill>
                  <a:srgbClr val="FFFFFF"/>
                </a:solidFill>
                <a:latin typeface="Arial MT"/>
                <a:cs typeface="Arial MT"/>
              </a:rPr>
              <a:t> </a:t>
            </a:r>
            <a:r>
              <a:rPr sz="1400" dirty="0">
                <a:solidFill>
                  <a:srgbClr val="FFFFFF"/>
                </a:solidFill>
                <a:latin typeface="Arial MT"/>
                <a:cs typeface="Arial MT"/>
              </a:rPr>
              <a:t>of</a:t>
            </a:r>
            <a:r>
              <a:rPr sz="1400" spc="-35" dirty="0">
                <a:solidFill>
                  <a:srgbClr val="FFFFFF"/>
                </a:solidFill>
                <a:latin typeface="Arial MT"/>
                <a:cs typeface="Arial MT"/>
              </a:rPr>
              <a:t> </a:t>
            </a:r>
            <a:r>
              <a:rPr sz="1400" dirty="0">
                <a:solidFill>
                  <a:srgbClr val="FFFFFF"/>
                </a:solidFill>
                <a:latin typeface="Arial MT"/>
                <a:cs typeface="Arial MT"/>
              </a:rPr>
              <a:t>Global</a:t>
            </a:r>
            <a:r>
              <a:rPr sz="1400" spc="-35" dirty="0">
                <a:solidFill>
                  <a:srgbClr val="FFFFFF"/>
                </a:solidFill>
                <a:latin typeface="Arial MT"/>
                <a:cs typeface="Arial MT"/>
              </a:rPr>
              <a:t> </a:t>
            </a:r>
            <a:r>
              <a:rPr sz="1400" dirty="0">
                <a:solidFill>
                  <a:srgbClr val="FFFFFF"/>
                </a:solidFill>
                <a:latin typeface="Arial MT"/>
                <a:cs typeface="Arial MT"/>
              </a:rPr>
              <a:t>and</a:t>
            </a:r>
            <a:r>
              <a:rPr sz="1400" spc="-55" dirty="0">
                <a:solidFill>
                  <a:srgbClr val="FFFFFF"/>
                </a:solidFill>
                <a:latin typeface="Arial MT"/>
                <a:cs typeface="Arial MT"/>
              </a:rPr>
              <a:t> </a:t>
            </a:r>
            <a:r>
              <a:rPr sz="1400" dirty="0">
                <a:solidFill>
                  <a:srgbClr val="FFFFFF"/>
                </a:solidFill>
                <a:latin typeface="Arial MT"/>
                <a:cs typeface="Arial MT"/>
              </a:rPr>
              <a:t>Industrial</a:t>
            </a:r>
            <a:r>
              <a:rPr sz="1400" spc="-35" dirty="0">
                <a:solidFill>
                  <a:srgbClr val="FFFFFF"/>
                </a:solidFill>
                <a:latin typeface="Arial MT"/>
                <a:cs typeface="Arial MT"/>
              </a:rPr>
              <a:t> </a:t>
            </a:r>
            <a:r>
              <a:rPr sz="1400" spc="-10" dirty="0">
                <a:solidFill>
                  <a:srgbClr val="FFFFFF"/>
                </a:solidFill>
                <a:latin typeface="Arial MT"/>
                <a:cs typeface="Arial MT"/>
              </a:rPr>
              <a:t>Diversification</a:t>
            </a:r>
            <a:r>
              <a:rPr sz="1400" spc="-60" dirty="0">
                <a:solidFill>
                  <a:srgbClr val="FFFFFF"/>
                </a:solidFill>
                <a:latin typeface="Arial MT"/>
                <a:cs typeface="Arial MT"/>
              </a:rPr>
              <a:t> </a:t>
            </a:r>
            <a:r>
              <a:rPr sz="1400" dirty="0">
                <a:solidFill>
                  <a:srgbClr val="FFFFFF"/>
                </a:solidFill>
                <a:latin typeface="Arial MT"/>
                <a:cs typeface="Arial MT"/>
              </a:rPr>
              <a:t>on</a:t>
            </a:r>
            <a:r>
              <a:rPr sz="1400" spc="20" dirty="0">
                <a:solidFill>
                  <a:srgbClr val="FFFFFF"/>
                </a:solidFill>
                <a:latin typeface="Arial MT"/>
                <a:cs typeface="Arial MT"/>
              </a:rPr>
              <a:t> </a:t>
            </a:r>
            <a:r>
              <a:rPr sz="1400" dirty="0">
                <a:solidFill>
                  <a:srgbClr val="FFFFFF"/>
                </a:solidFill>
                <a:latin typeface="Arial MT"/>
                <a:cs typeface="Arial MT"/>
              </a:rPr>
              <a:t>Firm</a:t>
            </a:r>
            <a:r>
              <a:rPr sz="1400" spc="-75" dirty="0">
                <a:solidFill>
                  <a:srgbClr val="FFFFFF"/>
                </a:solidFill>
                <a:latin typeface="Arial MT"/>
                <a:cs typeface="Arial MT"/>
              </a:rPr>
              <a:t> </a:t>
            </a:r>
            <a:r>
              <a:rPr sz="1400" dirty="0">
                <a:solidFill>
                  <a:srgbClr val="FFFFFF"/>
                </a:solidFill>
                <a:latin typeface="Arial MT"/>
                <a:cs typeface="Arial MT"/>
              </a:rPr>
              <a:t>Value</a:t>
            </a:r>
            <a:r>
              <a:rPr sz="1400" spc="20" dirty="0">
                <a:solidFill>
                  <a:srgbClr val="FFFFFF"/>
                </a:solidFill>
                <a:latin typeface="Arial MT"/>
                <a:cs typeface="Arial MT"/>
              </a:rPr>
              <a:t> </a:t>
            </a:r>
            <a:r>
              <a:rPr sz="1400" dirty="0">
                <a:solidFill>
                  <a:srgbClr val="FFFFFF"/>
                </a:solidFill>
                <a:latin typeface="Arial MT"/>
                <a:cs typeface="Arial MT"/>
              </a:rPr>
              <a:t>and</a:t>
            </a:r>
            <a:r>
              <a:rPr sz="1400" spc="15" dirty="0">
                <a:solidFill>
                  <a:srgbClr val="FFFFFF"/>
                </a:solidFill>
                <a:latin typeface="Arial MT"/>
                <a:cs typeface="Arial MT"/>
              </a:rPr>
              <a:t> </a:t>
            </a:r>
            <a:r>
              <a:rPr sz="1400" spc="-10" dirty="0">
                <a:solidFill>
                  <a:srgbClr val="FFFFFF"/>
                </a:solidFill>
                <a:latin typeface="Arial MT"/>
                <a:cs typeface="Arial MT"/>
              </a:rPr>
              <a:t>Operating </a:t>
            </a:r>
            <a:r>
              <a:rPr sz="1400" dirty="0">
                <a:solidFill>
                  <a:srgbClr val="FFFFFF"/>
                </a:solidFill>
                <a:latin typeface="Arial MT"/>
                <a:cs typeface="Arial MT"/>
              </a:rPr>
              <a:t>Performance’,</a:t>
            </a:r>
            <a:r>
              <a:rPr sz="1400" spc="-35" dirty="0">
                <a:solidFill>
                  <a:srgbClr val="FFFFFF"/>
                </a:solidFill>
                <a:latin typeface="Arial MT"/>
                <a:cs typeface="Arial MT"/>
              </a:rPr>
              <a:t> </a:t>
            </a:r>
            <a:r>
              <a:rPr sz="1400" dirty="0">
                <a:solidFill>
                  <a:srgbClr val="FFFFFF"/>
                </a:solidFill>
                <a:latin typeface="Arial MT"/>
                <a:cs typeface="Arial MT"/>
              </a:rPr>
              <a:t>Financial</a:t>
            </a:r>
            <a:r>
              <a:rPr sz="1400" spc="45" dirty="0">
                <a:solidFill>
                  <a:srgbClr val="FFFFFF"/>
                </a:solidFill>
                <a:latin typeface="Arial MT"/>
                <a:cs typeface="Arial MT"/>
              </a:rPr>
              <a:t> </a:t>
            </a:r>
            <a:r>
              <a:rPr sz="1400" dirty="0">
                <a:solidFill>
                  <a:srgbClr val="FFFFFF"/>
                </a:solidFill>
                <a:latin typeface="Arial MT"/>
                <a:cs typeface="Arial MT"/>
              </a:rPr>
              <a:t>Management</a:t>
            </a:r>
            <a:r>
              <a:rPr sz="1400" spc="-35" dirty="0">
                <a:solidFill>
                  <a:srgbClr val="FFFFFF"/>
                </a:solidFill>
                <a:latin typeface="Arial MT"/>
                <a:cs typeface="Arial MT"/>
              </a:rPr>
              <a:t> </a:t>
            </a:r>
            <a:r>
              <a:rPr sz="1400" spc="-10" dirty="0">
                <a:solidFill>
                  <a:srgbClr val="FFFFFF"/>
                </a:solidFill>
                <a:latin typeface="Arial MT"/>
                <a:cs typeface="Arial MT"/>
              </a:rPr>
              <a:t>(Wiley-Blackwell),</a:t>
            </a:r>
            <a:r>
              <a:rPr sz="1400" spc="-35" dirty="0">
                <a:solidFill>
                  <a:srgbClr val="FFFFFF"/>
                </a:solidFill>
                <a:latin typeface="Arial MT"/>
                <a:cs typeface="Arial MT"/>
              </a:rPr>
              <a:t> </a:t>
            </a:r>
            <a:r>
              <a:rPr sz="1400" dirty="0">
                <a:solidFill>
                  <a:srgbClr val="FFFFFF"/>
                </a:solidFill>
                <a:latin typeface="Arial MT"/>
                <a:cs typeface="Arial MT"/>
              </a:rPr>
              <a:t>vol.</a:t>
            </a:r>
            <a:r>
              <a:rPr sz="1400" spc="40" dirty="0">
                <a:solidFill>
                  <a:srgbClr val="FFFFFF"/>
                </a:solidFill>
                <a:latin typeface="Arial MT"/>
                <a:cs typeface="Arial MT"/>
              </a:rPr>
              <a:t> </a:t>
            </a:r>
            <a:r>
              <a:rPr sz="1400" dirty="0">
                <a:solidFill>
                  <a:srgbClr val="FFFFFF"/>
                </a:solidFill>
                <a:latin typeface="Arial MT"/>
                <a:cs typeface="Arial MT"/>
              </a:rPr>
              <a:t>36</a:t>
            </a:r>
            <a:r>
              <a:rPr sz="1400" spc="-60" dirty="0">
                <a:solidFill>
                  <a:srgbClr val="FFFFFF"/>
                </a:solidFill>
                <a:latin typeface="Arial MT"/>
                <a:cs typeface="Arial MT"/>
              </a:rPr>
              <a:t> </a:t>
            </a:r>
            <a:r>
              <a:rPr sz="1400" dirty="0">
                <a:solidFill>
                  <a:srgbClr val="FFFFFF"/>
                </a:solidFill>
                <a:latin typeface="Arial MT"/>
                <a:cs typeface="Arial MT"/>
              </a:rPr>
              <a:t>no.</a:t>
            </a:r>
            <a:r>
              <a:rPr sz="1400" spc="-30" dirty="0">
                <a:solidFill>
                  <a:srgbClr val="FFFFFF"/>
                </a:solidFill>
                <a:latin typeface="Arial MT"/>
                <a:cs typeface="Arial MT"/>
              </a:rPr>
              <a:t> </a:t>
            </a:r>
            <a:r>
              <a:rPr sz="1400" dirty="0">
                <a:solidFill>
                  <a:srgbClr val="FFFFFF"/>
                </a:solidFill>
                <a:latin typeface="Arial MT"/>
                <a:cs typeface="Arial MT"/>
              </a:rPr>
              <a:t>4,</a:t>
            </a:r>
            <a:r>
              <a:rPr sz="1400" spc="-35" dirty="0">
                <a:solidFill>
                  <a:srgbClr val="FFFFFF"/>
                </a:solidFill>
                <a:latin typeface="Arial MT"/>
                <a:cs typeface="Arial MT"/>
              </a:rPr>
              <a:t> </a:t>
            </a:r>
            <a:r>
              <a:rPr sz="1400" spc="-10" dirty="0">
                <a:solidFill>
                  <a:srgbClr val="FFFFFF"/>
                </a:solidFill>
                <a:latin typeface="Arial MT"/>
                <a:cs typeface="Arial MT"/>
              </a:rPr>
              <a:t>pp.143-</a:t>
            </a:r>
            <a:r>
              <a:rPr sz="1400" spc="-25" dirty="0">
                <a:solidFill>
                  <a:srgbClr val="FFFFFF"/>
                </a:solidFill>
                <a:latin typeface="Arial MT"/>
                <a:cs typeface="Arial MT"/>
              </a:rPr>
              <a:t>61.</a:t>
            </a:r>
            <a:endParaRPr sz="1400" dirty="0">
              <a:latin typeface="Arial MT"/>
              <a:cs typeface="Arial MT"/>
            </a:endParaRPr>
          </a:p>
          <a:p>
            <a:pPr>
              <a:lnSpc>
                <a:spcPct val="100000"/>
              </a:lnSpc>
              <a:spcBef>
                <a:spcPts val="40"/>
              </a:spcBef>
              <a:buClr>
                <a:srgbClr val="FFFFFF"/>
              </a:buClr>
              <a:buFont typeface="Arial MT"/>
              <a:buAutoNum type="arabicPeriod" startAt="4"/>
            </a:pPr>
            <a:endParaRPr sz="1400" dirty="0">
              <a:latin typeface="Arial MT"/>
              <a:cs typeface="Arial MT"/>
            </a:endParaRPr>
          </a:p>
          <a:p>
            <a:pPr marL="211454" indent="-198755">
              <a:lnSpc>
                <a:spcPts val="1664"/>
              </a:lnSpc>
              <a:buAutoNum type="arabicPeriod" startAt="4"/>
              <a:tabLst>
                <a:tab pos="211454" algn="l"/>
              </a:tabLst>
            </a:pPr>
            <a:r>
              <a:rPr sz="1400" dirty="0">
                <a:solidFill>
                  <a:srgbClr val="FFFFFF"/>
                </a:solidFill>
                <a:latin typeface="Arial MT"/>
                <a:cs typeface="Arial MT"/>
              </a:rPr>
              <a:t>Chang,</a:t>
            </a:r>
            <a:r>
              <a:rPr sz="1400" spc="-45" dirty="0">
                <a:solidFill>
                  <a:srgbClr val="FFFFFF"/>
                </a:solidFill>
                <a:latin typeface="Arial MT"/>
                <a:cs typeface="Arial MT"/>
              </a:rPr>
              <a:t> </a:t>
            </a:r>
            <a:r>
              <a:rPr sz="1400" dirty="0">
                <a:solidFill>
                  <a:srgbClr val="FFFFFF"/>
                </a:solidFill>
                <a:latin typeface="Arial MT"/>
                <a:cs typeface="Arial MT"/>
              </a:rPr>
              <a:t>S</a:t>
            </a:r>
            <a:r>
              <a:rPr sz="1400" spc="-5" dirty="0">
                <a:solidFill>
                  <a:srgbClr val="FFFFFF"/>
                </a:solidFill>
                <a:latin typeface="Arial MT"/>
                <a:cs typeface="Arial MT"/>
              </a:rPr>
              <a:t> </a:t>
            </a:r>
            <a:r>
              <a:rPr sz="1400" dirty="0">
                <a:solidFill>
                  <a:srgbClr val="FFFFFF"/>
                </a:solidFill>
                <a:latin typeface="Arial MT"/>
                <a:cs typeface="Arial MT"/>
              </a:rPr>
              <a:t>2012,</a:t>
            </a:r>
            <a:r>
              <a:rPr sz="1400" spc="-45" dirty="0">
                <a:solidFill>
                  <a:srgbClr val="FFFFFF"/>
                </a:solidFill>
                <a:latin typeface="Arial MT"/>
                <a:cs typeface="Arial MT"/>
              </a:rPr>
              <a:t> </a:t>
            </a:r>
            <a:r>
              <a:rPr sz="1400" dirty="0">
                <a:solidFill>
                  <a:srgbClr val="FFFFFF"/>
                </a:solidFill>
                <a:latin typeface="Arial MT"/>
                <a:cs typeface="Arial MT"/>
              </a:rPr>
              <a:t>‘Study</a:t>
            </a:r>
            <a:r>
              <a:rPr sz="1400" spc="-55" dirty="0">
                <a:solidFill>
                  <a:srgbClr val="FFFFFF"/>
                </a:solidFill>
                <a:latin typeface="Arial MT"/>
                <a:cs typeface="Arial MT"/>
              </a:rPr>
              <a:t> </a:t>
            </a:r>
            <a:r>
              <a:rPr sz="1400" dirty="0">
                <a:solidFill>
                  <a:srgbClr val="FFFFFF"/>
                </a:solidFill>
                <a:latin typeface="Arial MT"/>
                <a:cs typeface="Arial MT"/>
              </a:rPr>
              <a:t>on</a:t>
            </a:r>
            <a:r>
              <a:rPr sz="1400" spc="-70" dirty="0">
                <a:solidFill>
                  <a:srgbClr val="FFFFFF"/>
                </a:solidFill>
                <a:latin typeface="Arial MT"/>
                <a:cs typeface="Arial MT"/>
              </a:rPr>
              <a:t> </a:t>
            </a:r>
            <a:r>
              <a:rPr sz="1400" dirty="0">
                <a:solidFill>
                  <a:srgbClr val="FFFFFF"/>
                </a:solidFill>
                <a:latin typeface="Arial MT"/>
                <a:cs typeface="Arial MT"/>
              </a:rPr>
              <a:t>human</a:t>
            </a:r>
            <a:r>
              <a:rPr sz="1400" spc="-65" dirty="0">
                <a:solidFill>
                  <a:srgbClr val="FFFFFF"/>
                </a:solidFill>
                <a:latin typeface="Arial MT"/>
                <a:cs typeface="Arial MT"/>
              </a:rPr>
              <a:t> </a:t>
            </a:r>
            <a:r>
              <a:rPr sz="1400" dirty="0">
                <a:solidFill>
                  <a:srgbClr val="FFFFFF"/>
                </a:solidFill>
                <a:latin typeface="Arial MT"/>
                <a:cs typeface="Arial MT"/>
              </a:rPr>
              <a:t>resource</a:t>
            </a:r>
            <a:r>
              <a:rPr sz="1400" spc="5" dirty="0">
                <a:solidFill>
                  <a:srgbClr val="FFFFFF"/>
                </a:solidFill>
                <a:latin typeface="Arial MT"/>
                <a:cs typeface="Arial MT"/>
              </a:rPr>
              <a:t> </a:t>
            </a:r>
            <a:r>
              <a:rPr sz="1400" dirty="0">
                <a:solidFill>
                  <a:srgbClr val="FFFFFF"/>
                </a:solidFill>
                <a:latin typeface="Arial MT"/>
                <a:cs typeface="Arial MT"/>
              </a:rPr>
              <a:t>management</a:t>
            </a:r>
            <a:r>
              <a:rPr sz="1400" spc="-40" dirty="0">
                <a:solidFill>
                  <a:srgbClr val="FFFFFF"/>
                </a:solidFill>
                <a:latin typeface="Arial MT"/>
                <a:cs typeface="Arial MT"/>
              </a:rPr>
              <a:t> </a:t>
            </a:r>
            <a:r>
              <a:rPr sz="1400" dirty="0">
                <a:solidFill>
                  <a:srgbClr val="FFFFFF"/>
                </a:solidFill>
                <a:latin typeface="Arial MT"/>
                <a:cs typeface="Arial MT"/>
              </a:rPr>
              <a:t>in</a:t>
            </a:r>
            <a:r>
              <a:rPr sz="1400" spc="5" dirty="0">
                <a:solidFill>
                  <a:srgbClr val="FFFFFF"/>
                </a:solidFill>
                <a:latin typeface="Arial MT"/>
                <a:cs typeface="Arial MT"/>
              </a:rPr>
              <a:t> </a:t>
            </a:r>
            <a:r>
              <a:rPr sz="1400" dirty="0">
                <a:solidFill>
                  <a:srgbClr val="FFFFFF"/>
                </a:solidFill>
                <a:latin typeface="Arial MT"/>
                <a:cs typeface="Arial MT"/>
              </a:rPr>
              <a:t>Korea’s</a:t>
            </a:r>
            <a:r>
              <a:rPr sz="1400" spc="-60" dirty="0">
                <a:solidFill>
                  <a:srgbClr val="FFFFFF"/>
                </a:solidFill>
                <a:latin typeface="Arial MT"/>
                <a:cs typeface="Arial MT"/>
              </a:rPr>
              <a:t> </a:t>
            </a:r>
            <a:r>
              <a:rPr sz="1400" dirty="0">
                <a:solidFill>
                  <a:srgbClr val="FFFFFF"/>
                </a:solidFill>
                <a:latin typeface="Arial MT"/>
                <a:cs typeface="Arial MT"/>
              </a:rPr>
              <a:t>chaebol</a:t>
            </a:r>
            <a:r>
              <a:rPr sz="1400" spc="30" dirty="0">
                <a:solidFill>
                  <a:srgbClr val="FFFFFF"/>
                </a:solidFill>
                <a:latin typeface="Arial MT"/>
                <a:cs typeface="Arial MT"/>
              </a:rPr>
              <a:t> </a:t>
            </a:r>
            <a:r>
              <a:rPr sz="1400" dirty="0">
                <a:solidFill>
                  <a:srgbClr val="FFFFFF"/>
                </a:solidFill>
                <a:latin typeface="Arial MT"/>
                <a:cs typeface="Arial MT"/>
              </a:rPr>
              <a:t>enterprise:</a:t>
            </a:r>
            <a:r>
              <a:rPr sz="1400" spc="25" dirty="0">
                <a:solidFill>
                  <a:srgbClr val="FFFFFF"/>
                </a:solidFill>
                <a:latin typeface="Arial MT"/>
                <a:cs typeface="Arial MT"/>
              </a:rPr>
              <a:t> </a:t>
            </a:r>
            <a:r>
              <a:rPr sz="1400" dirty="0">
                <a:solidFill>
                  <a:srgbClr val="FFFFFF"/>
                </a:solidFill>
                <a:latin typeface="Arial MT"/>
                <a:cs typeface="Arial MT"/>
              </a:rPr>
              <a:t>a</a:t>
            </a:r>
            <a:r>
              <a:rPr sz="1400" spc="-65" dirty="0">
                <a:solidFill>
                  <a:srgbClr val="FFFFFF"/>
                </a:solidFill>
                <a:latin typeface="Arial MT"/>
                <a:cs typeface="Arial MT"/>
              </a:rPr>
              <a:t> </a:t>
            </a:r>
            <a:r>
              <a:rPr sz="1400" dirty="0">
                <a:solidFill>
                  <a:srgbClr val="FFFFFF"/>
                </a:solidFill>
                <a:latin typeface="Arial MT"/>
                <a:cs typeface="Arial MT"/>
              </a:rPr>
              <a:t>case</a:t>
            </a:r>
            <a:r>
              <a:rPr sz="1400" spc="5" dirty="0">
                <a:solidFill>
                  <a:srgbClr val="FFFFFF"/>
                </a:solidFill>
                <a:latin typeface="Arial MT"/>
                <a:cs typeface="Arial MT"/>
              </a:rPr>
              <a:t> </a:t>
            </a:r>
            <a:r>
              <a:rPr sz="1400" dirty="0">
                <a:solidFill>
                  <a:srgbClr val="FFFFFF"/>
                </a:solidFill>
                <a:latin typeface="Arial MT"/>
                <a:cs typeface="Arial MT"/>
              </a:rPr>
              <a:t>study</a:t>
            </a:r>
            <a:r>
              <a:rPr sz="1400" spc="-60" dirty="0">
                <a:solidFill>
                  <a:srgbClr val="FFFFFF"/>
                </a:solidFill>
                <a:latin typeface="Arial MT"/>
                <a:cs typeface="Arial MT"/>
              </a:rPr>
              <a:t> </a:t>
            </a:r>
            <a:r>
              <a:rPr sz="1400" dirty="0">
                <a:solidFill>
                  <a:srgbClr val="FFFFFF"/>
                </a:solidFill>
                <a:latin typeface="Arial MT"/>
                <a:cs typeface="Arial MT"/>
              </a:rPr>
              <a:t>of</a:t>
            </a:r>
            <a:r>
              <a:rPr sz="1400" spc="-40" dirty="0">
                <a:solidFill>
                  <a:srgbClr val="FFFFFF"/>
                </a:solidFill>
                <a:latin typeface="Arial MT"/>
                <a:cs typeface="Arial MT"/>
              </a:rPr>
              <a:t> </a:t>
            </a:r>
            <a:r>
              <a:rPr sz="1400" dirty="0">
                <a:solidFill>
                  <a:srgbClr val="FFFFFF"/>
                </a:solidFill>
                <a:latin typeface="Arial MT"/>
                <a:cs typeface="Arial MT"/>
              </a:rPr>
              <a:t>Samsung</a:t>
            </a:r>
            <a:r>
              <a:rPr sz="1400" spc="5" dirty="0">
                <a:solidFill>
                  <a:srgbClr val="FFFFFF"/>
                </a:solidFill>
                <a:latin typeface="Arial MT"/>
                <a:cs typeface="Arial MT"/>
              </a:rPr>
              <a:t> </a:t>
            </a:r>
            <a:r>
              <a:rPr sz="1400" spc="-10" dirty="0">
                <a:solidFill>
                  <a:srgbClr val="FFFFFF"/>
                </a:solidFill>
                <a:latin typeface="Arial MT"/>
                <a:cs typeface="Arial MT"/>
              </a:rPr>
              <a:t>Electronics’,</a:t>
            </a:r>
            <a:endParaRPr sz="1400" dirty="0">
              <a:latin typeface="Arial MT"/>
              <a:cs typeface="Arial MT"/>
            </a:endParaRPr>
          </a:p>
          <a:p>
            <a:pPr marL="12700">
              <a:lnSpc>
                <a:spcPts val="1664"/>
              </a:lnSpc>
            </a:pPr>
            <a:r>
              <a:rPr sz="1400" dirty="0">
                <a:solidFill>
                  <a:srgbClr val="FFFFFF"/>
                </a:solidFill>
                <a:latin typeface="Arial MT"/>
                <a:cs typeface="Arial MT"/>
              </a:rPr>
              <a:t>International</a:t>
            </a:r>
            <a:r>
              <a:rPr sz="1400" spc="45" dirty="0">
                <a:solidFill>
                  <a:srgbClr val="FFFFFF"/>
                </a:solidFill>
                <a:latin typeface="Arial MT"/>
                <a:cs typeface="Arial MT"/>
              </a:rPr>
              <a:t> </a:t>
            </a:r>
            <a:r>
              <a:rPr sz="1400" dirty="0">
                <a:solidFill>
                  <a:srgbClr val="FFFFFF"/>
                </a:solidFill>
                <a:latin typeface="Arial MT"/>
                <a:cs typeface="Arial MT"/>
              </a:rPr>
              <a:t>Journal</a:t>
            </a:r>
            <a:r>
              <a:rPr sz="1400" spc="45" dirty="0">
                <a:solidFill>
                  <a:srgbClr val="FFFFFF"/>
                </a:solidFill>
                <a:latin typeface="Arial MT"/>
                <a:cs typeface="Arial MT"/>
              </a:rPr>
              <a:t> </a:t>
            </a:r>
            <a:r>
              <a:rPr sz="1400" dirty="0">
                <a:solidFill>
                  <a:srgbClr val="FFFFFF"/>
                </a:solidFill>
                <a:latin typeface="Arial MT"/>
                <a:cs typeface="Arial MT"/>
              </a:rPr>
              <a:t>of</a:t>
            </a:r>
            <a:r>
              <a:rPr sz="1400" spc="-30" dirty="0">
                <a:solidFill>
                  <a:srgbClr val="FFFFFF"/>
                </a:solidFill>
                <a:latin typeface="Arial MT"/>
                <a:cs typeface="Arial MT"/>
              </a:rPr>
              <a:t> </a:t>
            </a:r>
            <a:r>
              <a:rPr sz="1400" dirty="0">
                <a:solidFill>
                  <a:srgbClr val="FFFFFF"/>
                </a:solidFill>
                <a:latin typeface="Arial MT"/>
                <a:cs typeface="Arial MT"/>
              </a:rPr>
              <a:t>Human</a:t>
            </a:r>
            <a:r>
              <a:rPr sz="1400" spc="20" dirty="0">
                <a:solidFill>
                  <a:srgbClr val="FFFFFF"/>
                </a:solidFill>
                <a:latin typeface="Arial MT"/>
                <a:cs typeface="Arial MT"/>
              </a:rPr>
              <a:t> </a:t>
            </a:r>
            <a:r>
              <a:rPr sz="1400" spc="-10" dirty="0">
                <a:solidFill>
                  <a:srgbClr val="FFFFFF"/>
                </a:solidFill>
                <a:latin typeface="Arial MT"/>
                <a:cs typeface="Arial MT"/>
              </a:rPr>
              <a:t>Resource</a:t>
            </a:r>
            <a:r>
              <a:rPr sz="1400" spc="-55" dirty="0">
                <a:solidFill>
                  <a:srgbClr val="FFFFFF"/>
                </a:solidFill>
                <a:latin typeface="Arial MT"/>
                <a:cs typeface="Arial MT"/>
              </a:rPr>
              <a:t> </a:t>
            </a:r>
            <a:r>
              <a:rPr sz="1400" dirty="0">
                <a:solidFill>
                  <a:srgbClr val="FFFFFF"/>
                </a:solidFill>
                <a:latin typeface="Arial MT"/>
                <a:cs typeface="Arial MT"/>
              </a:rPr>
              <a:t>Management,</a:t>
            </a:r>
            <a:r>
              <a:rPr sz="1400" spc="-30" dirty="0">
                <a:solidFill>
                  <a:srgbClr val="FFFFFF"/>
                </a:solidFill>
                <a:latin typeface="Arial MT"/>
                <a:cs typeface="Arial MT"/>
              </a:rPr>
              <a:t> </a:t>
            </a:r>
            <a:r>
              <a:rPr sz="1400" dirty="0">
                <a:solidFill>
                  <a:srgbClr val="FFFFFF"/>
                </a:solidFill>
                <a:latin typeface="Arial MT"/>
                <a:cs typeface="Arial MT"/>
              </a:rPr>
              <a:t>vol.</a:t>
            </a:r>
            <a:r>
              <a:rPr sz="1400" spc="-30" dirty="0">
                <a:solidFill>
                  <a:srgbClr val="FFFFFF"/>
                </a:solidFill>
                <a:latin typeface="Arial MT"/>
                <a:cs typeface="Arial MT"/>
              </a:rPr>
              <a:t> </a:t>
            </a:r>
            <a:r>
              <a:rPr sz="1400" dirty="0">
                <a:solidFill>
                  <a:srgbClr val="FFFFFF"/>
                </a:solidFill>
                <a:latin typeface="Arial MT"/>
                <a:cs typeface="Arial MT"/>
              </a:rPr>
              <a:t>23</a:t>
            </a:r>
            <a:r>
              <a:rPr sz="1400" spc="-55" dirty="0">
                <a:solidFill>
                  <a:srgbClr val="FFFFFF"/>
                </a:solidFill>
                <a:latin typeface="Arial MT"/>
                <a:cs typeface="Arial MT"/>
              </a:rPr>
              <a:t> </a:t>
            </a:r>
            <a:r>
              <a:rPr sz="1400" dirty="0">
                <a:solidFill>
                  <a:srgbClr val="FFFFFF"/>
                </a:solidFill>
                <a:latin typeface="Arial MT"/>
                <a:cs typeface="Arial MT"/>
              </a:rPr>
              <a:t>no.</a:t>
            </a:r>
            <a:r>
              <a:rPr sz="1400" spc="-30" dirty="0">
                <a:solidFill>
                  <a:srgbClr val="FFFFFF"/>
                </a:solidFill>
                <a:latin typeface="Arial MT"/>
                <a:cs typeface="Arial MT"/>
              </a:rPr>
              <a:t> </a:t>
            </a:r>
            <a:r>
              <a:rPr sz="1400" dirty="0">
                <a:solidFill>
                  <a:srgbClr val="FFFFFF"/>
                </a:solidFill>
                <a:latin typeface="Arial MT"/>
                <a:cs typeface="Arial MT"/>
              </a:rPr>
              <a:t>7,</a:t>
            </a:r>
            <a:r>
              <a:rPr sz="1400" spc="-30" dirty="0">
                <a:solidFill>
                  <a:srgbClr val="FFFFFF"/>
                </a:solidFill>
                <a:latin typeface="Arial MT"/>
                <a:cs typeface="Arial MT"/>
              </a:rPr>
              <a:t> </a:t>
            </a:r>
            <a:r>
              <a:rPr sz="1400" dirty="0">
                <a:solidFill>
                  <a:srgbClr val="FFFFFF"/>
                </a:solidFill>
                <a:latin typeface="Arial MT"/>
                <a:cs typeface="Arial MT"/>
              </a:rPr>
              <a:t>pp.</a:t>
            </a:r>
            <a:r>
              <a:rPr sz="1400" spc="-30" dirty="0">
                <a:solidFill>
                  <a:srgbClr val="FFFFFF"/>
                </a:solidFill>
                <a:latin typeface="Arial MT"/>
                <a:cs typeface="Arial MT"/>
              </a:rPr>
              <a:t> </a:t>
            </a:r>
            <a:r>
              <a:rPr sz="1400" spc="-25" dirty="0">
                <a:solidFill>
                  <a:srgbClr val="FFFFFF"/>
                </a:solidFill>
                <a:latin typeface="Arial MT"/>
                <a:cs typeface="Arial MT"/>
              </a:rPr>
              <a:t>1436-61.</a:t>
            </a:r>
            <a:endParaRPr sz="1400" dirty="0">
              <a:latin typeface="Arial MT"/>
              <a:cs typeface="Arial MT"/>
            </a:endParaRPr>
          </a:p>
          <a:p>
            <a:pPr>
              <a:lnSpc>
                <a:spcPct val="100000"/>
              </a:lnSpc>
              <a:spcBef>
                <a:spcPts val="90"/>
              </a:spcBef>
            </a:pPr>
            <a:endParaRPr sz="1400" dirty="0">
              <a:latin typeface="Arial MT"/>
              <a:cs typeface="Arial MT"/>
            </a:endParaRPr>
          </a:p>
          <a:p>
            <a:pPr marL="208915" indent="-196215">
              <a:lnSpc>
                <a:spcPct val="100000"/>
              </a:lnSpc>
              <a:buClr>
                <a:srgbClr val="FFFFFF"/>
              </a:buClr>
              <a:buAutoNum type="arabicPeriod" startAt="6"/>
              <a:tabLst>
                <a:tab pos="208915" algn="l"/>
              </a:tabLst>
            </a:pPr>
            <a:r>
              <a:rPr sz="1400" u="sng" spc="-10" dirty="0">
                <a:solidFill>
                  <a:srgbClr val="4E94D9"/>
                </a:solidFill>
                <a:uFill>
                  <a:solidFill>
                    <a:srgbClr val="4E94D9"/>
                  </a:solidFill>
                </a:uFill>
                <a:latin typeface="Arial MT"/>
                <a:cs typeface="Arial MT"/>
                <a:hlinkClick r:id="rId6"/>
              </a:rPr>
              <a:t>https://ivypanda.com/essays/samsung-company-globalisation-effects-on-growth-and-performance/</a:t>
            </a:r>
            <a:endParaRPr sz="1400" dirty="0">
              <a:latin typeface="Arial MT"/>
              <a:cs typeface="Arial MT"/>
            </a:endParaRPr>
          </a:p>
          <a:p>
            <a:pPr>
              <a:lnSpc>
                <a:spcPct val="100000"/>
              </a:lnSpc>
              <a:spcBef>
                <a:spcPts val="90"/>
              </a:spcBef>
              <a:buClr>
                <a:srgbClr val="FFFFFF"/>
              </a:buClr>
              <a:buFont typeface="Arial MT"/>
              <a:buAutoNum type="arabicPeriod" startAt="6"/>
            </a:pPr>
            <a:endParaRPr sz="1400" dirty="0">
              <a:latin typeface="Arial MT"/>
              <a:cs typeface="Arial MT"/>
            </a:endParaRPr>
          </a:p>
          <a:p>
            <a:pPr marL="208915" indent="-196215">
              <a:lnSpc>
                <a:spcPct val="100000"/>
              </a:lnSpc>
              <a:buClr>
                <a:srgbClr val="FFFFFF"/>
              </a:buClr>
              <a:buAutoNum type="arabicPeriod" startAt="6"/>
              <a:tabLst>
                <a:tab pos="208915" algn="l"/>
              </a:tabLst>
            </a:pPr>
            <a:r>
              <a:rPr sz="1400" u="sng" spc="-10" dirty="0">
                <a:solidFill>
                  <a:srgbClr val="4E94D9"/>
                </a:solidFill>
                <a:uFill>
                  <a:solidFill>
                    <a:srgbClr val="4E94D9"/>
                  </a:solidFill>
                </a:uFill>
                <a:latin typeface="Arial MT"/>
                <a:cs typeface="Arial MT"/>
              </a:rPr>
              <a:t>https://businessmodelanalyst.com/samsung-swot-analysis/</a:t>
            </a:r>
            <a:endParaRPr sz="1400" dirty="0">
              <a:latin typeface="Arial MT"/>
              <a:cs typeface="Arial MT"/>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TotalTime>
  <Words>2382</Words>
  <Application>Microsoft Office PowerPoint</Application>
  <PresentationFormat>Widescreen</PresentationFormat>
  <Paragraphs>169</Paragraphs>
  <Slides>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Arial</vt:lpstr>
      <vt:lpstr>Arial MT</vt:lpstr>
      <vt:lpstr>Cambria</vt:lpstr>
      <vt:lpstr>Franklin Gothic Medium</vt:lpstr>
      <vt:lpstr>Palatino Linotype</vt:lpstr>
      <vt:lpstr>Times New Roman</vt:lpstr>
      <vt:lpstr>Trebuchet MS</vt:lpstr>
      <vt:lpstr>Office Theme</vt:lpstr>
      <vt:lpstr>Module Title: Introduction to Business</vt:lpstr>
      <vt:lpstr>PowerPoint Presentation</vt:lpstr>
      <vt:lpstr>SWOT ANALYSIS - SAMSUNG</vt:lpstr>
      <vt:lpstr>PESTLE ANALYSIS</vt:lpstr>
      <vt:lpstr>THE IMPACT OF GLOBALIZATION ON SAMSUNG</vt:lpstr>
      <vt:lpstr>THE INFLUNCE OF INOVATION ON SAMSUNG</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Gabriel Catalin Manole (2223641)</cp:lastModifiedBy>
  <cp:revision>3</cp:revision>
  <dcterms:created xsi:type="dcterms:W3CDTF">2025-06-14T09:55:58Z</dcterms:created>
  <dcterms:modified xsi:type="dcterms:W3CDTF">2025-06-15T07:39:35Z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2025-06-14T00:00:00Z</vt:filetime>
  </property>
  <property fmtid="{D5CDD505-2E9C-101B-9397-08002B2CF9AE}" pid="3" name="LastSaved">
    <vt:filetime>2025-06-14T00:00:00Z</vt:filetime>
  </property>
</Properties>
</file>