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57" r:id="rId4"/>
    <p:sldId id="258" r:id="rId5"/>
    <p:sldId id="259" r:id="rId6"/>
    <p:sldId id="261" r:id="rId7"/>
    <p:sldId id="263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84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5EC104-8C86-4ED0-BA0F-7EB26123BD4B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0E46-748C-40A1-8DA8-63591321F2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652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Clip aria </a:t>
            </a:r>
            <a:r>
              <a:rPr lang="en-GB" dirty="0" err="1"/>
              <a:t>stizzoso</a:t>
            </a:r>
            <a:r>
              <a:rPr lang="en-GB" dirty="0"/>
              <a:t> </a:t>
            </a:r>
            <a:r>
              <a:rPr lang="en-GB" dirty="0" err="1"/>
              <a:t>mio</a:t>
            </a:r>
            <a:r>
              <a:rPr lang="en-GB" dirty="0"/>
              <a:t> </a:t>
            </a:r>
            <a:r>
              <a:rPr lang="en-GB" dirty="0" err="1"/>
              <a:t>stizzoso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EE0E46-748C-40A1-8DA8-63591321F2D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817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Clip aria ‘La </a:t>
            </a:r>
            <a:r>
              <a:rPr lang="en-GB" dirty="0" err="1"/>
              <a:t>calunnia</a:t>
            </a:r>
            <a:r>
              <a:rPr lang="en-GB" dirty="0"/>
              <a:t> </a:t>
            </a:r>
            <a:r>
              <a:rPr lang="en-GB" dirty="0" err="1"/>
              <a:t>mio</a:t>
            </a:r>
            <a:r>
              <a:rPr lang="en-GB" dirty="0"/>
              <a:t> </a:t>
            </a:r>
            <a:r>
              <a:rPr lang="en-GB" dirty="0" err="1"/>
              <a:t>signore</a:t>
            </a:r>
            <a:r>
              <a:rPr lang="en-GB" dirty="0"/>
              <a:t>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EE0E46-748C-40A1-8DA8-63591321F2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97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A3BBE-A04C-4E4F-81E2-B85B951FE6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AA3707-D970-48E3-9415-32805AE71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3C80C-D387-4536-B459-C65A3062D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A3DB5-683E-4788-8D63-BD1561EC6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189C09-632F-4A1C-9F01-6FADB8D01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057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48607-5FFA-4336-B246-90BB165E9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90E44-EE63-4DBE-B666-74AD49BE4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F452B-CE00-4AA6-95D8-6F0F92982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2AA53-F27C-40A8-A362-C2E889252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99265-36CD-40DE-9A54-574A19205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09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10FC6-8D40-4560-A49A-3F399D59B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1878CD-3FBD-4606-AB26-3B4686E7E7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7B773F-CEBC-4111-95D8-6939724FA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856CD-6CA5-44BF-90C2-C2C16B6DC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529D0-1D07-4E0F-9383-876594AA7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3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C9FE9-5EB4-4154-AFFB-49BD0CD84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4F691-3F09-4B40-9375-49CB3078B2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88054C-0F65-4CA9-BAA5-410271B615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F33FBB-853D-49A7-B2B6-8B56BC3FC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66E586-933E-431E-8ED2-E0815963D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4EB19E-517D-4CD9-A4FC-CE29C9766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738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3B1A8-AC72-46AC-83E9-AE6A12691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047C89-A023-4764-A166-FBAFC523F1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706C39-3B72-42A8-8DCF-01BA6870D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A65287-0216-4DAF-A908-7C5DA9686D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62BA29-7DAB-4ECA-B69D-7C45106B33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EE9C53-D8A4-426D-872E-11012766F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8F860E-33BB-4ACE-B2FB-D97200D3E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498FDC-1056-49E4-9C0F-1587D252A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337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EC657-8EFF-48EC-B1F7-F2EA89D92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C7C05A-B183-4B26-82AC-A711F85BD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560EC0-52F1-4DC1-BD92-4ADA94AA9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0DDD22-BA90-40AD-B06B-99ACDF75B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09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675CA7-F26A-4CFE-BA99-B14C1A8EE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A35318-7978-4CAC-82DD-90F0AB07C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FEA188-014C-45A8-9C15-ADC603D21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05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F464E-FD74-4A3D-A8F2-8AA8E0E63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B437-A322-4D55-A1FC-21F206DE4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53D76B-404B-48EE-ABA3-DA8078175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3D1BAF-AF52-4517-839D-634D19315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171292-D966-42F3-862C-71C51CC93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D1298-A9A9-4C6B-B921-1D0E94BA4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409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53DB0-7518-4DCA-877B-82C5E26B1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72A353-89D6-469E-BC90-3A4AF2CC51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87E9B1-EC0D-41A4-B697-722417C55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97E12-BE10-42DD-854A-4AB6C5F13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48338-E5A8-4714-9745-7A497E0B4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FC1F5A-7A64-4C78-A2B1-D7657A324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17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0FCD-B9E7-4AF1-AF3D-C7FD75F83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D50D7D-0861-4BC7-B1E8-50A474B4C1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33BFFC-5B3E-466C-A5B3-30E273B4C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5DF98-8F98-4F1B-9710-AB86A9D06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FD6D9-3037-4F5A-A6EE-E4E7D704E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428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4A995F-1056-4B6F-AE69-EB599646EC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83C2B5-AAA3-4976-81B3-DFD1E72B35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63340-1A7F-409E-93E9-EC844DE66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73FCE-2433-4654-A829-261D31D93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12B35-F8C7-43B6-853B-7E593A419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941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F0E524-A95E-4E33-B428-3F2EFC2E6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2DFDDB-360C-4B8C-9236-970DB54A61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169FF-9ACE-4D4D-9D6C-693A2CFC3E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203B2-375E-4B19-92F6-061577A685E7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5FCA40-436C-4A69-94A6-C9976FD25E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F898-0771-4A85-B977-BED7F9D2DC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D91CE-C1EC-4336-9246-242787589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970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F8ED2E-AECE-46AA-8B34-CE675A4C0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0450" y="207358"/>
            <a:ext cx="3296171" cy="40913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4B38F3-3F0F-493E-9995-F25E0FE07634}"/>
              </a:ext>
            </a:extLst>
          </p:cNvPr>
          <p:cNvSpPr txBox="1"/>
          <p:nvPr/>
        </p:nvSpPr>
        <p:spPr>
          <a:xfrm>
            <a:off x="2543503" y="4834759"/>
            <a:ext cx="783020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Garamond" panose="02020404030301010803" pitchFamily="18" charset="0"/>
              </a:rPr>
              <a:t>History of the vocal Repertoire 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  <a:latin typeface="Garamond" panose="02020404030301010803" pitchFamily="18" charset="0"/>
              </a:rPr>
              <a:t>From the Point of View of the Performer</a:t>
            </a:r>
          </a:p>
          <a:p>
            <a:pPr algn="ctr"/>
            <a:endParaRPr lang="en-GB" sz="2800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  <a:latin typeface="Garamond" panose="02020404030301010803" pitchFamily="18" charset="0"/>
              </a:rPr>
              <a:t>Session 5 – 28 January 2019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21AF3B-2F41-45D0-AC2C-6DA7D2BCF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444" y="207359"/>
            <a:ext cx="5217391" cy="40913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1AA6BB-570C-4061-A571-BD256562B8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8429" y="207359"/>
            <a:ext cx="2246329" cy="40913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5AC033-0B9B-495C-BDC0-6A9D5C9DB6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56621" y="207358"/>
            <a:ext cx="2658243" cy="4091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387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1A50C49-630E-4C7A-87EF-04376D3DBE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2927" y="402021"/>
            <a:ext cx="3963802" cy="605395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F7F78A3-35FB-4365-A809-CCECC9E1E7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1547" y="402021"/>
            <a:ext cx="3847627" cy="605395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005765-8852-4A6B-8625-6C80884C19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94" y="402021"/>
            <a:ext cx="3886200" cy="610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462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7F2C0D1-36F8-407D-9CA0-06C580C684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82267" y="1202793"/>
            <a:ext cx="4589839" cy="403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21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D1AE4EB-296F-4353-9114-9354D0F1FA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578" y="390525"/>
            <a:ext cx="6024187" cy="41604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11B8872-D10C-4185-975B-DE60115A9B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249" y="390525"/>
            <a:ext cx="5255173" cy="4246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156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D739723-2300-487C-A87C-B43A9E82F8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561" y="355141"/>
            <a:ext cx="3338342" cy="57085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24AD5F4-1879-4B3B-9D68-D844D07471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9323" y="361202"/>
            <a:ext cx="3201032" cy="571335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464D20-44D0-47CF-8BAA-1A6CC0D04F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2637" y="355140"/>
            <a:ext cx="3201031" cy="57085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6A191D-06B8-485A-9980-AE629DB99E37}"/>
              </a:ext>
            </a:extLst>
          </p:cNvPr>
          <p:cNvSpPr txBox="1"/>
          <p:nvPr/>
        </p:nvSpPr>
        <p:spPr>
          <a:xfrm>
            <a:off x="388883" y="6327228"/>
            <a:ext cx="115508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/>
                </a:solidFill>
                <a:latin typeface="Garamond" panose="02020404030301010803" pitchFamily="18" charset="0"/>
              </a:rPr>
              <a:t>Pulcinella</a:t>
            </a:r>
            <a:r>
              <a:rPr lang="en-GB" sz="2000" dirty="0">
                <a:solidFill>
                  <a:schemeClr val="bg1"/>
                </a:solidFill>
                <a:latin typeface="Garamond" panose="02020404030301010803" pitchFamily="18" charset="0"/>
              </a:rPr>
              <a:t>                                           Pantalone                              </a:t>
            </a:r>
            <a:r>
              <a:rPr lang="en-GB" sz="2000" dirty="0" err="1">
                <a:solidFill>
                  <a:schemeClr val="bg1"/>
                </a:solidFill>
                <a:latin typeface="Garamond" panose="02020404030301010803" pitchFamily="18" charset="0"/>
              </a:rPr>
              <a:t>Balanzone</a:t>
            </a:r>
            <a:r>
              <a:rPr lang="en-GB" sz="2000" dirty="0">
                <a:solidFill>
                  <a:schemeClr val="bg1"/>
                </a:solidFill>
                <a:latin typeface="Garamond" panose="02020404030301010803" pitchFamily="18" charset="0"/>
              </a:rPr>
              <a:t>                                </a:t>
            </a:r>
            <a:r>
              <a:rPr lang="en-GB" sz="2000" dirty="0" err="1">
                <a:solidFill>
                  <a:schemeClr val="bg1"/>
                </a:solidFill>
                <a:latin typeface="Garamond" panose="02020404030301010803" pitchFamily="18" charset="0"/>
              </a:rPr>
              <a:t>Arlecchino</a:t>
            </a:r>
            <a:endParaRPr lang="en-GB" sz="2000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2022ED-49A4-4752-8875-F1ED30A20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20117" y="355140"/>
            <a:ext cx="3143250" cy="571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843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CBFB46-D966-4AF2-9493-176B05F1E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6425" y="528328"/>
            <a:ext cx="4313183" cy="58553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029A2D-26AE-46C3-8F18-AAF9893E8E1D}"/>
              </a:ext>
            </a:extLst>
          </p:cNvPr>
          <p:cNvSpPr txBox="1"/>
          <p:nvPr/>
        </p:nvSpPr>
        <p:spPr>
          <a:xfrm>
            <a:off x="430618" y="474345"/>
            <a:ext cx="599144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  <a:latin typeface="Garamond" panose="02020404030301010803" pitchFamily="18" charset="0"/>
              </a:rPr>
              <a:t>La </a:t>
            </a:r>
            <a:r>
              <a:rPr lang="en-GB" i="1" dirty="0" err="1">
                <a:solidFill>
                  <a:schemeClr val="bg1"/>
                </a:solidFill>
                <a:latin typeface="Garamond" panose="02020404030301010803" pitchFamily="18" charset="0"/>
              </a:rPr>
              <a:t>bella</a:t>
            </a:r>
            <a:r>
              <a:rPr lang="en-GB" i="1" dirty="0">
                <a:solidFill>
                  <a:schemeClr val="bg1"/>
                </a:solidFill>
                <a:latin typeface="Garamond" panose="02020404030301010803" pitchFamily="18" charset="0"/>
              </a:rPr>
              <a:t> </a:t>
            </a:r>
            <a:r>
              <a:rPr lang="en-GB" i="1" dirty="0" err="1">
                <a:solidFill>
                  <a:schemeClr val="bg1"/>
                </a:solidFill>
                <a:latin typeface="Garamond" panose="02020404030301010803" pitchFamily="18" charset="0"/>
              </a:rPr>
              <a:t>pescatrice</a:t>
            </a:r>
            <a:r>
              <a:rPr lang="en-GB" i="1" dirty="0">
                <a:solidFill>
                  <a:schemeClr val="bg1"/>
                </a:solidFill>
                <a:latin typeface="Garamond" panose="02020404030301010803" pitchFamily="18" charset="0"/>
              </a:rPr>
              <a:t> </a:t>
            </a:r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(The fair fisherwoman), libretto by </a:t>
            </a:r>
            <a:r>
              <a:rPr lang="en-GB" dirty="0" err="1">
                <a:solidFill>
                  <a:schemeClr val="bg1"/>
                </a:solidFill>
                <a:latin typeface="Garamond" panose="02020404030301010803" pitchFamily="18" charset="0"/>
              </a:rPr>
              <a:t>Saverio</a:t>
            </a:r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aramond" panose="02020404030301010803" pitchFamily="18" charset="0"/>
              </a:rPr>
              <a:t>Zini</a:t>
            </a:r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, music by Pietro </a:t>
            </a:r>
            <a:r>
              <a:rPr lang="en-GB" dirty="0" err="1">
                <a:solidFill>
                  <a:schemeClr val="bg1"/>
                </a:solidFill>
                <a:latin typeface="Garamond" panose="02020404030301010803" pitchFamily="18" charset="0"/>
              </a:rPr>
              <a:t>Guglielmi</a:t>
            </a:r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, premiered 1789</a:t>
            </a:r>
          </a:p>
          <a:p>
            <a:endParaRPr lang="en-GB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DORINDA, a fisherman’s daughter, loved by the Count and given by the latter a title so that she can be married to him (S)</a:t>
            </a:r>
          </a:p>
          <a:p>
            <a:endParaRPr lang="en-GB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CELIDORO, Dorinda’s beloved and a friend of the Count (T)</a:t>
            </a:r>
          </a:p>
          <a:p>
            <a:endParaRPr lang="en-GB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DON ALFONSO SCUOGLIO, Neapolitan merchant who, after bankrupting, decided to be a dance master</a:t>
            </a:r>
          </a:p>
          <a:p>
            <a:endParaRPr lang="en-GB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IL CONTE LUMACA ,A temperamental man of few words, who loves Dorinda (B)</a:t>
            </a:r>
          </a:p>
          <a:p>
            <a:endParaRPr lang="en-GB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VESPINA, The Count’s gardener (S)</a:t>
            </a:r>
          </a:p>
          <a:p>
            <a:endParaRPr lang="en-GB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LISETTA, The Count’s handmaid (S)</a:t>
            </a:r>
          </a:p>
          <a:p>
            <a:endParaRPr lang="en-GB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MACCABRUNO, The Count’s valet (Ba) </a:t>
            </a:r>
          </a:p>
          <a:p>
            <a:endParaRPr lang="en-GB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 Extras: servants, faker Turks, a fake man from Tyrol. </a:t>
            </a:r>
          </a:p>
        </p:txBody>
      </p:sp>
    </p:spTree>
    <p:extLst>
      <p:ext uri="{BB962C8B-B14F-4D97-AF65-F5344CB8AC3E}">
        <p14:creationId xmlns:p14="http://schemas.microsoft.com/office/powerpoint/2010/main" val="3214944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E5EA552-F2B8-4C8D-99ED-56F5DAA2C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851986"/>
            <a:ext cx="3993717" cy="495339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EFB0867-ABDE-4A74-BFA7-8C638EF67A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562" y="851986"/>
            <a:ext cx="3800475" cy="49911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1CF2E0-89D4-43E4-ABDD-4CA9088EE480}"/>
              </a:ext>
            </a:extLst>
          </p:cNvPr>
          <p:cNvSpPr txBox="1"/>
          <p:nvPr/>
        </p:nvSpPr>
        <p:spPr>
          <a:xfrm>
            <a:off x="3302046" y="255182"/>
            <a:ext cx="5124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Garamond" panose="02020404030301010803" pitchFamily="18" charset="0"/>
              </a:rPr>
              <a:t>Theatrical revolutions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3F26DB-D42E-40F3-9332-9FA0A117F615}"/>
              </a:ext>
            </a:extLst>
          </p:cNvPr>
          <p:cNvSpPr txBox="1"/>
          <p:nvPr/>
        </p:nvSpPr>
        <p:spPr>
          <a:xfrm>
            <a:off x="971107" y="6002071"/>
            <a:ext cx="5124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Garamond" panose="02020404030301010803" pitchFamily="18" charset="0"/>
              </a:rPr>
              <a:t>Carlo Goldoni (Venice, later Paris), commedia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E0747D-5502-4253-9F06-1D82F0175468}"/>
              </a:ext>
            </a:extLst>
          </p:cNvPr>
          <p:cNvSpPr txBox="1"/>
          <p:nvPr/>
        </p:nvSpPr>
        <p:spPr>
          <a:xfrm>
            <a:off x="5530411" y="6002071"/>
            <a:ext cx="5124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Garamond" panose="02020404030301010803" pitchFamily="18" charset="0"/>
              </a:rPr>
              <a:t>Christoph W. Gluck (Vienna), opera </a:t>
            </a:r>
            <a:r>
              <a:rPr lang="en-GB" sz="2000" dirty="0" err="1">
                <a:solidFill>
                  <a:schemeClr val="bg1"/>
                </a:solidFill>
                <a:latin typeface="Garamond" panose="02020404030301010803" pitchFamily="18" charset="0"/>
              </a:rPr>
              <a:t>seria</a:t>
            </a:r>
            <a:endParaRPr lang="en-GB" sz="2000" dirty="0">
              <a:solidFill>
                <a:schemeClr val="bg1"/>
              </a:solidFill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078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FA4800-AC37-4122-8BC4-1D89AD1DB1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519" y="851986"/>
            <a:ext cx="4345146" cy="523079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2EA9E3B-3834-4428-B8DC-68E5ECE680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752" y="851986"/>
            <a:ext cx="4677719" cy="52307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0F37D7-96D1-4902-AF69-98A8DF9BD989}"/>
              </a:ext>
            </a:extLst>
          </p:cNvPr>
          <p:cNvSpPr txBox="1"/>
          <p:nvPr/>
        </p:nvSpPr>
        <p:spPr>
          <a:xfrm>
            <a:off x="9696893" y="988828"/>
            <a:ext cx="1786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Garamond" panose="02020404030301010803" pitchFamily="18" charset="0"/>
              </a:rPr>
              <a:t>Vienna, 1780s</a:t>
            </a:r>
          </a:p>
        </p:txBody>
      </p:sp>
    </p:spTree>
    <p:extLst>
      <p:ext uri="{BB962C8B-B14F-4D97-AF65-F5344CB8AC3E}">
        <p14:creationId xmlns:p14="http://schemas.microsoft.com/office/powerpoint/2010/main" val="2337406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42D9C6-0239-45B6-BE9C-3D69879A401A}"/>
              </a:ext>
            </a:extLst>
          </p:cNvPr>
          <p:cNvSpPr txBox="1"/>
          <p:nvPr/>
        </p:nvSpPr>
        <p:spPr>
          <a:xfrm>
            <a:off x="1651591" y="2339162"/>
            <a:ext cx="88888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‘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Stizzoso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, 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mio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stizzoso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’, 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Serpina’s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 aria from Pergolesi’s </a:t>
            </a:r>
            <a:r>
              <a:rPr lang="en-GB" sz="2400" i="1" dirty="0">
                <a:solidFill>
                  <a:schemeClr val="bg1"/>
                </a:solidFill>
                <a:latin typeface="Garamond" panose="02020404030301010803" pitchFamily="18" charset="0"/>
              </a:rPr>
              <a:t>La </a:t>
            </a:r>
            <a:r>
              <a:rPr lang="en-GB" sz="2400" i="1" dirty="0" err="1">
                <a:solidFill>
                  <a:schemeClr val="bg1"/>
                </a:solidFill>
                <a:latin typeface="Garamond" panose="02020404030301010803" pitchFamily="18" charset="0"/>
              </a:rPr>
              <a:t>serva</a:t>
            </a:r>
            <a:r>
              <a:rPr lang="en-GB" sz="2400" i="1" dirty="0">
                <a:solidFill>
                  <a:schemeClr val="bg1"/>
                </a:solidFill>
                <a:latin typeface="Garamond" panose="02020404030301010803" pitchFamily="18" charset="0"/>
              </a:rPr>
              <a:t> </a:t>
            </a:r>
            <a:r>
              <a:rPr lang="en-GB" sz="2400" i="1" dirty="0" err="1">
                <a:solidFill>
                  <a:schemeClr val="bg1"/>
                </a:solidFill>
                <a:latin typeface="Garamond" panose="02020404030301010803" pitchFamily="18" charset="0"/>
              </a:rPr>
              <a:t>padrona</a:t>
            </a:r>
            <a:endParaRPr lang="en-GB" sz="2400" i="1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endParaRPr lang="en-GB" sz="2400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‘La 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calunnia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, 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mio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signore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’, Basilio’s aria from 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Paisiello’s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 </a:t>
            </a:r>
            <a:r>
              <a:rPr lang="en-GB" sz="2400" i="1" dirty="0">
                <a:solidFill>
                  <a:schemeClr val="bg1"/>
                </a:solidFill>
                <a:latin typeface="Garamond" panose="02020404030301010803" pitchFamily="18" charset="0"/>
              </a:rPr>
              <a:t>Il </a:t>
            </a:r>
            <a:r>
              <a:rPr lang="en-GB" sz="2400" i="1" dirty="0" err="1">
                <a:solidFill>
                  <a:schemeClr val="bg1"/>
                </a:solidFill>
                <a:latin typeface="Garamond" panose="02020404030301010803" pitchFamily="18" charset="0"/>
              </a:rPr>
              <a:t>barbiere</a:t>
            </a:r>
            <a:r>
              <a:rPr lang="en-GB" sz="2400" i="1" dirty="0">
                <a:solidFill>
                  <a:schemeClr val="bg1"/>
                </a:solidFill>
                <a:latin typeface="Garamond" panose="02020404030301010803" pitchFamily="18" charset="0"/>
              </a:rPr>
              <a:t> di </a:t>
            </a:r>
            <a:r>
              <a:rPr lang="en-GB" sz="2400" i="1" dirty="0" err="1">
                <a:solidFill>
                  <a:schemeClr val="bg1"/>
                </a:solidFill>
                <a:latin typeface="Garamond" panose="02020404030301010803" pitchFamily="18" charset="0"/>
              </a:rPr>
              <a:t>Siviglia</a:t>
            </a:r>
            <a:endParaRPr lang="en-GB" sz="2400" i="1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endParaRPr lang="en-GB" sz="2400" dirty="0">
              <a:solidFill>
                <a:schemeClr val="bg1"/>
              </a:solidFill>
              <a:latin typeface="Garamond" panose="02020404030301010803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‘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Voi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, signor, che giusto </a:t>
            </a:r>
            <a:r>
              <a:rPr lang="en-GB" sz="2400" dirty="0" err="1">
                <a:solidFill>
                  <a:schemeClr val="bg1"/>
                </a:solidFill>
                <a:latin typeface="Garamond" panose="02020404030301010803" pitchFamily="18" charset="0"/>
              </a:rPr>
              <a:t>siete</a:t>
            </a:r>
            <a:r>
              <a:rPr lang="en-GB" sz="2400" dirty="0">
                <a:solidFill>
                  <a:schemeClr val="bg1"/>
                </a:solidFill>
                <a:latin typeface="Garamond" panose="02020404030301010803" pitchFamily="18" charset="0"/>
              </a:rPr>
              <a:t>’, finale Act I from Mozart’s </a:t>
            </a:r>
            <a:r>
              <a:rPr lang="en-GB" sz="2400" i="1" dirty="0">
                <a:solidFill>
                  <a:schemeClr val="bg1"/>
                </a:solidFill>
                <a:latin typeface="Garamond" panose="02020404030301010803" pitchFamily="18" charset="0"/>
              </a:rPr>
              <a:t>Le </a:t>
            </a:r>
            <a:r>
              <a:rPr lang="en-GB" sz="2400" i="1" dirty="0" err="1">
                <a:solidFill>
                  <a:schemeClr val="bg1"/>
                </a:solidFill>
                <a:latin typeface="Garamond" panose="02020404030301010803" pitchFamily="18" charset="0"/>
              </a:rPr>
              <a:t>nozze</a:t>
            </a:r>
            <a:r>
              <a:rPr lang="en-GB" sz="2400" i="1" dirty="0">
                <a:solidFill>
                  <a:schemeClr val="bg1"/>
                </a:solidFill>
                <a:latin typeface="Garamond" panose="02020404030301010803" pitchFamily="18" charset="0"/>
              </a:rPr>
              <a:t> di Figaro</a:t>
            </a:r>
          </a:p>
        </p:txBody>
      </p:sp>
    </p:spTree>
    <p:extLst>
      <p:ext uri="{BB962C8B-B14F-4D97-AF65-F5344CB8AC3E}">
        <p14:creationId xmlns:p14="http://schemas.microsoft.com/office/powerpoint/2010/main" val="8267346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240</Words>
  <Application>Microsoft Office PowerPoint</Application>
  <PresentationFormat>Widescreen</PresentationFormat>
  <Paragraphs>35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Garamond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Alessandra Palidda</dc:creator>
  <cp:lastModifiedBy>Alessandra Palidda</cp:lastModifiedBy>
  <cp:revision>15</cp:revision>
  <dcterms:created xsi:type="dcterms:W3CDTF">2019-01-27T19:09:09Z</dcterms:created>
  <dcterms:modified xsi:type="dcterms:W3CDTF">2019-01-28T10:33:41Z</dcterms:modified>
</cp:coreProperties>
</file>