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1"/>
  </p:notesMasterIdLst>
  <p:sldIdLst>
    <p:sldId id="257" r:id="rId8"/>
    <p:sldId id="256" r:id="rId9"/>
    <p:sldId id="260" r:id="rId10"/>
    <p:sldId id="261" r:id="rId11"/>
    <p:sldId id="262" r:id="rId12"/>
    <p:sldId id="263" r:id="rId13"/>
    <p:sldId id="258" r:id="rId14"/>
    <p:sldId id="264" r:id="rId15"/>
    <p:sldId id="265" r:id="rId16"/>
    <p:sldId id="266" r:id="rId17"/>
    <p:sldId id="267" r:id="rId18"/>
    <p:sldId id="268"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12/03/2026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3/12/2026</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3693084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A3F2-E379-DA58-9660-EE7BBECB24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6F595A-D6DD-6A74-6E8F-CEA75BB3C9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A1BD4-A0FA-B580-E246-BBC0AA149B97}"/>
              </a:ext>
            </a:extLst>
          </p:cNvPr>
          <p:cNvSpPr>
            <a:spLocks noGrp="1"/>
          </p:cNvSpPr>
          <p:nvPr>
            <p:ph type="dt" sz="half" idx="10"/>
          </p:nvPr>
        </p:nvSpPr>
        <p:spPr/>
        <p:txBody>
          <a:bodyPr/>
          <a:lstStyle/>
          <a:p>
            <a:fld id="{1D0212FE-01B0-47ED-B657-BD047D36001F}" type="datetimeFigureOut">
              <a:rPr lang="en-GB" smtClean="0"/>
              <a:t>12/03/2026</a:t>
            </a:fld>
            <a:endParaRPr lang="en-GB"/>
          </a:p>
        </p:txBody>
      </p:sp>
      <p:sp>
        <p:nvSpPr>
          <p:cNvPr id="5" name="Footer Placeholder 4">
            <a:extLst>
              <a:ext uri="{FF2B5EF4-FFF2-40B4-BE49-F238E27FC236}">
                <a16:creationId xmlns:a16="http://schemas.microsoft.com/office/drawing/2014/main" id="{24DC89C1-58C5-BE57-35F6-46D83320A2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02B6D4-A93D-0C45-355C-D8C76F34BB7B}"/>
              </a:ext>
            </a:extLst>
          </p:cNvPr>
          <p:cNvSpPr>
            <a:spLocks noGrp="1"/>
          </p:cNvSpPr>
          <p:nvPr>
            <p:ph type="sldNum" sz="quarter" idx="12"/>
          </p:nvPr>
        </p:nvSpPr>
        <p:spPr/>
        <p:txBody>
          <a:bodyPr/>
          <a:lstStyle/>
          <a:p>
            <a:fld id="{A98F2815-CA40-45D7-84D6-FDEBFDFB507F}" type="slidenum">
              <a:rPr lang="en-GB" smtClean="0"/>
              <a:t>‹#›</a:t>
            </a:fld>
            <a:endParaRPr lang="en-GB"/>
          </a:p>
        </p:txBody>
      </p:sp>
    </p:spTree>
    <p:extLst>
      <p:ext uri="{BB962C8B-B14F-4D97-AF65-F5344CB8AC3E}">
        <p14:creationId xmlns:p14="http://schemas.microsoft.com/office/powerpoint/2010/main" val="16692498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12/03/2026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8" r:id="rId3"/>
    <p:sldLayoutId id="21474836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hyperlink" Target="https://www.bdadyslexia.org.uk/dyslexia/about-dyslexia/what-is-dyslexia" TargetMode="Externa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dadyslexia.org.uk/dyslexia/neurodiversity-and-co-occurring-differences/dyspraxia" TargetMode="External"/><Relationship Id="rId2" Type="http://schemas.openxmlformats.org/officeDocument/2006/relationships/hyperlink" Target="http://www.movementmattersuk.org/" TargetMode="Externa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16F53-C30C-6E9B-0659-4323C349FB8F}"/>
              </a:ext>
            </a:extLst>
          </p:cNvPr>
          <p:cNvSpPr>
            <a:spLocks noGrp="1"/>
          </p:cNvSpPr>
          <p:nvPr>
            <p:ph type="ctrTitle"/>
          </p:nvPr>
        </p:nvSpPr>
        <p:spPr/>
        <p:txBody>
          <a:bodyPr/>
          <a:lstStyle/>
          <a:p>
            <a:r>
              <a:rPr lang="en-GB" dirty="0"/>
              <a:t>Dyslexia, Dyscalculia, Dyspraxia, Dysgraphia</a:t>
            </a:r>
          </a:p>
        </p:txBody>
      </p:sp>
      <p:sp>
        <p:nvSpPr>
          <p:cNvPr id="3" name="Subtitle 2">
            <a:extLst>
              <a:ext uri="{FF2B5EF4-FFF2-40B4-BE49-F238E27FC236}">
                <a16:creationId xmlns:a16="http://schemas.microsoft.com/office/drawing/2014/main" id="{6B510E94-1D94-CE0A-B114-4ACE12CDB353}"/>
              </a:ext>
            </a:extLst>
          </p:cNvPr>
          <p:cNvSpPr>
            <a:spLocks noGrp="1"/>
          </p:cNvSpPr>
          <p:nvPr>
            <p:ph type="subTitle" idx="1"/>
          </p:nvPr>
        </p:nvSpPr>
        <p:spPr/>
        <p:txBody>
          <a:bodyPr/>
          <a:lstStyle/>
          <a:p>
            <a:r>
              <a:rPr lang="en-GB" dirty="0"/>
              <a:t>Definitions</a:t>
            </a:r>
          </a:p>
          <a:p>
            <a:r>
              <a:rPr lang="en-GB"/>
              <a:t>ECYW4011</a:t>
            </a:r>
            <a:endParaRPr lang="en-GB" dirty="0"/>
          </a:p>
        </p:txBody>
      </p:sp>
    </p:spTree>
    <p:extLst>
      <p:ext uri="{BB962C8B-B14F-4D97-AF65-F5344CB8AC3E}">
        <p14:creationId xmlns:p14="http://schemas.microsoft.com/office/powerpoint/2010/main" val="818153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40F6-EA6E-E7EA-1A4B-620589B8F75C}"/>
              </a:ext>
            </a:extLst>
          </p:cNvPr>
          <p:cNvSpPr>
            <a:spLocks noGrp="1"/>
          </p:cNvSpPr>
          <p:nvPr>
            <p:ph type="title"/>
          </p:nvPr>
        </p:nvSpPr>
        <p:spPr/>
        <p:txBody>
          <a:bodyPr/>
          <a:lstStyle/>
          <a:p>
            <a:r>
              <a:rPr lang="en-GB" dirty="0"/>
              <a:t>Dyslexia</a:t>
            </a:r>
          </a:p>
        </p:txBody>
      </p:sp>
      <p:sp>
        <p:nvSpPr>
          <p:cNvPr id="3" name="Content Placeholder 2">
            <a:extLst>
              <a:ext uri="{FF2B5EF4-FFF2-40B4-BE49-F238E27FC236}">
                <a16:creationId xmlns:a16="http://schemas.microsoft.com/office/drawing/2014/main" id="{EAE311DA-2818-0833-CC8E-568C109121D5}"/>
              </a:ext>
            </a:extLst>
          </p:cNvPr>
          <p:cNvSpPr>
            <a:spLocks noGrp="1"/>
          </p:cNvSpPr>
          <p:nvPr>
            <p:ph idx="1"/>
          </p:nvPr>
        </p:nvSpPr>
        <p:spPr/>
        <p:txBody>
          <a:bodyPr/>
          <a:lstStyle/>
          <a:p>
            <a:r>
              <a:rPr lang="en-GB" dirty="0">
                <a:hlinkClick r:id="rId2"/>
              </a:rPr>
              <a:t>What is dyslexia? - British Dyslexia Association</a:t>
            </a:r>
            <a:endParaRPr lang="en-GB" dirty="0"/>
          </a:p>
        </p:txBody>
      </p:sp>
    </p:spTree>
    <p:extLst>
      <p:ext uri="{BB962C8B-B14F-4D97-AF65-F5344CB8AC3E}">
        <p14:creationId xmlns:p14="http://schemas.microsoft.com/office/powerpoint/2010/main" val="421931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0071C-C893-9A24-08FE-D9C5241D2F37}"/>
              </a:ext>
            </a:extLst>
          </p:cNvPr>
          <p:cNvSpPr>
            <a:spLocks noGrp="1"/>
          </p:cNvSpPr>
          <p:nvPr>
            <p:ph type="title"/>
          </p:nvPr>
        </p:nvSpPr>
        <p:spPr/>
        <p:txBody>
          <a:bodyPr/>
          <a:lstStyle/>
          <a:p>
            <a:r>
              <a:rPr lang="en-GB" dirty="0"/>
              <a:t>Dyslexia Definition</a:t>
            </a:r>
          </a:p>
        </p:txBody>
      </p:sp>
      <p:sp>
        <p:nvSpPr>
          <p:cNvPr id="3" name="Content Placeholder 2">
            <a:extLst>
              <a:ext uri="{FF2B5EF4-FFF2-40B4-BE49-F238E27FC236}">
                <a16:creationId xmlns:a16="http://schemas.microsoft.com/office/drawing/2014/main" id="{64349FEA-8769-11A1-9D5A-0271DE8AC3D8}"/>
              </a:ext>
            </a:extLst>
          </p:cNvPr>
          <p:cNvSpPr>
            <a:spLocks noGrp="1"/>
          </p:cNvSpPr>
          <p:nvPr>
            <p:ph idx="1"/>
          </p:nvPr>
        </p:nvSpPr>
        <p:spPr/>
        <p:txBody>
          <a:bodyPr>
            <a:normAutofit fontScale="77500" lnSpcReduction="20000"/>
          </a:bodyPr>
          <a:lstStyle/>
          <a:p>
            <a:pPr algn="l" fontAlgn="base"/>
            <a:r>
              <a:rPr lang="en-GB" b="1" i="0" dirty="0">
                <a:solidFill>
                  <a:srgbClr val="1A1A1A"/>
                </a:solidFill>
                <a:effectLst/>
                <a:latin typeface="LDN Kono BDA"/>
              </a:rPr>
              <a:t>Definition of dyslexia</a:t>
            </a:r>
          </a:p>
          <a:p>
            <a:pPr algn="l" fontAlgn="base"/>
            <a:r>
              <a:rPr lang="en-GB" b="0" i="0" dirty="0">
                <a:solidFill>
                  <a:srgbClr val="1A1A1A"/>
                </a:solidFill>
                <a:effectLst/>
                <a:latin typeface="LDN Kono BDA"/>
              </a:rPr>
              <a:t>The BDA has adopted the Rose (2009) definition of dyslexia:</a:t>
            </a:r>
            <a:br>
              <a:rPr lang="en-GB" b="0" i="0" dirty="0">
                <a:solidFill>
                  <a:srgbClr val="1A1A1A"/>
                </a:solidFill>
                <a:effectLst/>
                <a:latin typeface="LDN Kono BDA"/>
              </a:rPr>
            </a:br>
            <a:endParaRPr lang="en-GB" b="0" i="0" dirty="0">
              <a:solidFill>
                <a:srgbClr val="1A1A1A"/>
              </a:solidFill>
              <a:effectLst/>
              <a:latin typeface="LDN Kono BDA"/>
            </a:endParaRPr>
          </a:p>
          <a:p>
            <a:pPr algn="l" fontAlgn="base"/>
            <a:r>
              <a:rPr lang="en-GB" b="0" i="0" dirty="0">
                <a:solidFill>
                  <a:srgbClr val="1A1A1A"/>
                </a:solidFill>
                <a:effectLst/>
                <a:latin typeface="LDN Kono BDA"/>
              </a:rPr>
              <a:t>Dyslexia is a learning difficulty that primarily affects the skills involved in accurate and fluent word reading and spelling. Characteristic features of dyslexia are difficulties in phonological awareness, verbal memory and verbal processing speed. Dyslexia occurs across the range of intellectual abilities. It is best thought of as a continuum, not a distinct category, and there are no clear cut-off points. Co-occurring difficulties may be seen in aspects of language, motor co-ordination, mental calculation, concentration and personal organisation, but these are not, by themselves, markers of dyslexia. A good indication of the severity and persistence of dyslexic difficulties can be gained by examining how the individual responds or has responded to well-founded intervention.</a:t>
            </a:r>
          </a:p>
          <a:p>
            <a:pPr algn="l" fontAlgn="base"/>
            <a:r>
              <a:rPr lang="en-GB" b="0" i="0" dirty="0">
                <a:solidFill>
                  <a:srgbClr val="1A1A1A"/>
                </a:solidFill>
                <a:effectLst/>
                <a:latin typeface="LDN Kono BDA"/>
              </a:rPr>
              <a:t>In addition to these characteristics:</a:t>
            </a:r>
          </a:p>
          <a:p>
            <a:pPr algn="l" fontAlgn="base"/>
            <a:r>
              <a:rPr lang="en-GB" b="0" i="0" dirty="0">
                <a:solidFill>
                  <a:srgbClr val="1A1A1A"/>
                </a:solidFill>
                <a:effectLst/>
                <a:latin typeface="LDN Kono BDA"/>
              </a:rPr>
              <a:t>The British Dyslexia Association (BDA) acknowledges the visual and auditory processing difficulties that some individuals with dyslexia can experience, and points out that dyslexic readers can show a combination of abilities and difficulties that affect the learning process. Some also have strengths in other areas, such as design, problem solving, creative skills, interactive skills and oral skills.</a:t>
            </a:r>
            <a:br>
              <a:rPr lang="en-GB" b="0" i="0" dirty="0">
                <a:solidFill>
                  <a:srgbClr val="1A1A1A"/>
                </a:solidFill>
                <a:effectLst/>
                <a:latin typeface="LDN Kono BDA"/>
              </a:rPr>
            </a:br>
            <a:endParaRPr lang="en-GB" b="0" i="0" dirty="0">
              <a:solidFill>
                <a:srgbClr val="1A1A1A"/>
              </a:solidFill>
              <a:effectLst/>
              <a:latin typeface="LDN Kono BDA"/>
            </a:endParaRPr>
          </a:p>
          <a:p>
            <a:pPr algn="l" fontAlgn="base"/>
            <a:r>
              <a:rPr lang="en-GB" b="0" i="0" dirty="0">
                <a:solidFill>
                  <a:srgbClr val="1A1A1A"/>
                </a:solidFill>
                <a:effectLst/>
                <a:latin typeface="LDN Kono BDA"/>
              </a:rPr>
              <a:t>BDA (2010)</a:t>
            </a:r>
          </a:p>
          <a:p>
            <a:endParaRPr lang="en-GB" dirty="0"/>
          </a:p>
        </p:txBody>
      </p:sp>
    </p:spTree>
    <p:extLst>
      <p:ext uri="{BB962C8B-B14F-4D97-AF65-F5344CB8AC3E}">
        <p14:creationId xmlns:p14="http://schemas.microsoft.com/office/powerpoint/2010/main" val="3466489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29069-B04F-F4CE-8306-3C34DF459200}"/>
              </a:ext>
            </a:extLst>
          </p:cNvPr>
          <p:cNvSpPr>
            <a:spLocks noGrp="1"/>
          </p:cNvSpPr>
          <p:nvPr>
            <p:ph type="title"/>
          </p:nvPr>
        </p:nvSpPr>
        <p:spPr/>
        <p:txBody>
          <a:bodyPr/>
          <a:lstStyle/>
          <a:p>
            <a:r>
              <a:rPr lang="en-GB" b="1" i="0" dirty="0">
                <a:solidFill>
                  <a:srgbClr val="1A1A1A"/>
                </a:solidFill>
                <a:effectLst/>
                <a:latin typeface="LDN Kono BDA"/>
              </a:rPr>
              <a:t>About dyscalculia</a:t>
            </a:r>
            <a:endParaRPr lang="en-GB" dirty="0"/>
          </a:p>
        </p:txBody>
      </p:sp>
      <p:sp>
        <p:nvSpPr>
          <p:cNvPr id="3" name="Content Placeholder 2">
            <a:extLst>
              <a:ext uri="{FF2B5EF4-FFF2-40B4-BE49-F238E27FC236}">
                <a16:creationId xmlns:a16="http://schemas.microsoft.com/office/drawing/2014/main" id="{F8A7E701-BEF1-642E-7C5A-13BA9C1435F2}"/>
              </a:ext>
            </a:extLst>
          </p:cNvPr>
          <p:cNvSpPr>
            <a:spLocks noGrp="1"/>
          </p:cNvSpPr>
          <p:nvPr>
            <p:ph idx="1"/>
          </p:nvPr>
        </p:nvSpPr>
        <p:spPr/>
        <p:txBody>
          <a:bodyPr>
            <a:normAutofit/>
          </a:bodyPr>
          <a:lstStyle/>
          <a:p>
            <a:pPr algn="l" fontAlgn="base"/>
            <a:r>
              <a:rPr lang="en-GB" b="1" i="0" dirty="0">
                <a:solidFill>
                  <a:srgbClr val="1A1A1A"/>
                </a:solidFill>
                <a:effectLst/>
                <a:latin typeface="inherit"/>
              </a:rPr>
              <a:t>How is dyscalculia different from other maths learning difficulties?</a:t>
            </a:r>
          </a:p>
          <a:p>
            <a:pPr algn="l" fontAlgn="base"/>
            <a:r>
              <a:rPr lang="en-GB" b="1" i="0" dirty="0">
                <a:solidFill>
                  <a:srgbClr val="1A1A1A"/>
                </a:solidFill>
                <a:effectLst/>
                <a:latin typeface="inherit"/>
              </a:rPr>
              <a:t>Dyscalculia is at the severe end of the maths learning difficulties</a:t>
            </a:r>
            <a:br>
              <a:rPr lang="en-GB" b="1" i="0" dirty="0">
                <a:solidFill>
                  <a:srgbClr val="1A1A1A"/>
                </a:solidFill>
                <a:effectLst/>
                <a:latin typeface="inherit"/>
              </a:rPr>
            </a:br>
            <a:endParaRPr lang="en-GB" b="1" i="0" dirty="0">
              <a:solidFill>
                <a:srgbClr val="1A1A1A"/>
              </a:solidFill>
              <a:effectLst/>
              <a:latin typeface="inherit"/>
            </a:endParaRPr>
          </a:p>
          <a:p>
            <a:pPr algn="l" fontAlgn="base"/>
            <a:r>
              <a:rPr lang="en-GB" b="1" i="0" dirty="0">
                <a:solidFill>
                  <a:srgbClr val="1A1A1A"/>
                </a:solidFill>
                <a:effectLst/>
                <a:latin typeface="inherit"/>
              </a:rPr>
              <a:t>Characteristics that are found with people with dyscalculia are:-</a:t>
            </a:r>
            <a:br>
              <a:rPr lang="en-GB" b="1" i="0" dirty="0">
                <a:solidFill>
                  <a:srgbClr val="1A1A1A"/>
                </a:solidFill>
                <a:effectLst/>
                <a:latin typeface="inherit"/>
              </a:rPr>
            </a:br>
            <a:endParaRPr lang="en-GB" b="0" i="0" dirty="0">
              <a:solidFill>
                <a:srgbClr val="1A1A1A"/>
              </a:solidFill>
              <a:effectLst/>
              <a:latin typeface="inherit"/>
            </a:endParaRPr>
          </a:p>
          <a:p>
            <a:pPr algn="l" fontAlgn="base">
              <a:buFont typeface="Arial" panose="020B0604020202020204" pitchFamily="34" charset="0"/>
              <a:buChar char="•"/>
            </a:pPr>
            <a:r>
              <a:rPr lang="en-GB" b="0" i="0" dirty="0">
                <a:solidFill>
                  <a:srgbClr val="1A1A1A"/>
                </a:solidFill>
                <a:effectLst/>
                <a:latin typeface="inherit"/>
              </a:rPr>
              <a:t>Difficulties with maths are persistent and will have been present since the learner was young.</a:t>
            </a:r>
          </a:p>
          <a:p>
            <a:pPr algn="l" fontAlgn="base">
              <a:buFont typeface="Arial" panose="020B0604020202020204" pitchFamily="34" charset="0"/>
              <a:buChar char="•"/>
            </a:pPr>
            <a:r>
              <a:rPr lang="en-GB" b="0" i="0" dirty="0">
                <a:solidFill>
                  <a:srgbClr val="1A1A1A"/>
                </a:solidFill>
                <a:effectLst/>
                <a:latin typeface="inherit"/>
              </a:rPr>
              <a:t>Difficulties apply to arithmetic but not necessarily to other areas of maths such as geometry and algebra.</a:t>
            </a:r>
          </a:p>
          <a:p>
            <a:endParaRPr lang="en-GB" dirty="0"/>
          </a:p>
        </p:txBody>
      </p:sp>
    </p:spTree>
    <p:extLst>
      <p:ext uri="{BB962C8B-B14F-4D97-AF65-F5344CB8AC3E}">
        <p14:creationId xmlns:p14="http://schemas.microsoft.com/office/powerpoint/2010/main" val="1330812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70A1-69C6-4A39-37B1-19DE9C877060}"/>
              </a:ext>
            </a:extLst>
          </p:cNvPr>
          <p:cNvSpPr>
            <a:spLocks noGrp="1"/>
          </p:cNvSpPr>
          <p:nvPr>
            <p:ph type="title"/>
          </p:nvPr>
        </p:nvSpPr>
        <p:spPr/>
        <p:txBody>
          <a:bodyPr/>
          <a:lstStyle/>
          <a:p>
            <a:r>
              <a:rPr lang="en-GB" b="1" i="0" dirty="0">
                <a:solidFill>
                  <a:srgbClr val="1A1A1A"/>
                </a:solidFill>
                <a:effectLst/>
                <a:latin typeface="LDN Kono BDA"/>
              </a:rPr>
              <a:t>About dyscalculia</a:t>
            </a:r>
            <a:endParaRPr lang="en-GB" dirty="0"/>
          </a:p>
        </p:txBody>
      </p:sp>
      <p:sp>
        <p:nvSpPr>
          <p:cNvPr id="3" name="Content Placeholder 2">
            <a:extLst>
              <a:ext uri="{FF2B5EF4-FFF2-40B4-BE49-F238E27FC236}">
                <a16:creationId xmlns:a16="http://schemas.microsoft.com/office/drawing/2014/main" id="{D67846A5-1AB6-7A52-178F-03D7498AA534}"/>
              </a:ext>
            </a:extLst>
          </p:cNvPr>
          <p:cNvSpPr>
            <a:spLocks noGrp="1"/>
          </p:cNvSpPr>
          <p:nvPr>
            <p:ph idx="1"/>
          </p:nvPr>
        </p:nvSpPr>
        <p:spPr/>
        <p:txBody>
          <a:bodyPr>
            <a:normAutofit fontScale="92500" lnSpcReduction="20000"/>
          </a:bodyPr>
          <a:lstStyle/>
          <a:p>
            <a:pPr algn="l" fontAlgn="base">
              <a:buFont typeface="Arial" panose="020B0604020202020204" pitchFamily="34" charset="0"/>
              <a:buChar char="•"/>
            </a:pPr>
            <a:r>
              <a:rPr lang="en-GB" b="0" i="0" dirty="0">
                <a:solidFill>
                  <a:srgbClr val="1A1A1A"/>
                </a:solidFill>
                <a:effectLst/>
                <a:latin typeface="inherit"/>
              </a:rPr>
              <a:t>Difficulties in maths but not subjects like English and subjects which do not involve numbers.</a:t>
            </a:r>
          </a:p>
          <a:p>
            <a:pPr algn="l" fontAlgn="base">
              <a:buFont typeface="Arial" panose="020B0604020202020204" pitchFamily="34" charset="0"/>
              <a:buChar char="•"/>
            </a:pPr>
            <a:r>
              <a:rPr lang="en-GB" b="0" i="0" dirty="0">
                <a:solidFill>
                  <a:srgbClr val="1A1A1A"/>
                </a:solidFill>
                <a:effectLst/>
                <a:latin typeface="inherit"/>
              </a:rPr>
              <a:t>Lack of an intuitive understanding of numbers and simple number concepts, for example the relationship between multiplication and repetitive addition.</a:t>
            </a:r>
          </a:p>
          <a:p>
            <a:pPr algn="l" fontAlgn="base">
              <a:buFont typeface="Arial" panose="020B0604020202020204" pitchFamily="34" charset="0"/>
              <a:buChar char="•"/>
            </a:pPr>
            <a:r>
              <a:rPr lang="en-GB" b="0" i="0" dirty="0">
                <a:solidFill>
                  <a:srgbClr val="1A1A1A"/>
                </a:solidFill>
                <a:effectLst/>
                <a:latin typeface="inherit"/>
              </a:rPr>
              <a:t>Lack of a fundamental understanding of how numbers relate to each other, for example 6 can be made from 5 + 1, double 3, 4 + 2 (flexibility of number) as well as a visual concept of the magnitude of numbers. They cannot make sensible references to numbers. For example, if asked if a pair of trainers (not a designer make) should cost £4,000.</a:t>
            </a:r>
          </a:p>
          <a:p>
            <a:pPr algn="l" fontAlgn="base">
              <a:buFont typeface="Arial" panose="020B0604020202020204" pitchFamily="34" charset="0"/>
              <a:buChar char="•"/>
            </a:pPr>
            <a:r>
              <a:rPr lang="en-GB" b="0" i="0" dirty="0">
                <a:solidFill>
                  <a:srgbClr val="1A1A1A"/>
                </a:solidFill>
                <a:effectLst/>
                <a:latin typeface="inherit"/>
              </a:rPr>
              <a:t>Young children have difficulties with subitising, knowing how many items there are in a set. They need to count them one by one.</a:t>
            </a:r>
          </a:p>
          <a:p>
            <a:pPr algn="l" fontAlgn="base">
              <a:buFont typeface="Arial" panose="020B0604020202020204" pitchFamily="34" charset="0"/>
              <a:buChar char="•"/>
            </a:pPr>
            <a:r>
              <a:rPr lang="en-GB" b="0" i="0" dirty="0">
                <a:solidFill>
                  <a:srgbClr val="1A1A1A"/>
                </a:solidFill>
                <a:effectLst/>
                <a:latin typeface="inherit"/>
              </a:rPr>
              <a:t>Learners rely on following procedures which they may not understand, rote learning and simple ways of working out answers like counting on their fingers.</a:t>
            </a:r>
          </a:p>
          <a:p>
            <a:pPr algn="l" fontAlgn="base">
              <a:buFont typeface="Arial" panose="020B0604020202020204" pitchFamily="34" charset="0"/>
              <a:buChar char="•"/>
            </a:pPr>
            <a:r>
              <a:rPr lang="en-GB" b="0" i="0" dirty="0">
                <a:solidFill>
                  <a:srgbClr val="1A1A1A"/>
                </a:solidFill>
                <a:effectLst/>
                <a:latin typeface="inherit"/>
              </a:rPr>
              <a:t>Extreme difficulties spotting patterns in numbers and making generalisations.</a:t>
            </a:r>
          </a:p>
          <a:p>
            <a:pPr algn="l" fontAlgn="base">
              <a:buFont typeface="Arial" panose="020B0604020202020204" pitchFamily="34" charset="0"/>
              <a:buChar char="•"/>
            </a:pPr>
            <a:r>
              <a:rPr lang="en-GB" b="0" i="0" dirty="0">
                <a:solidFill>
                  <a:srgbClr val="1A1A1A"/>
                </a:solidFill>
                <a:effectLst/>
                <a:latin typeface="inherit"/>
              </a:rPr>
              <a:t>High levels of maths anxiety.</a:t>
            </a:r>
          </a:p>
          <a:p>
            <a:endParaRPr lang="en-GB" dirty="0"/>
          </a:p>
        </p:txBody>
      </p:sp>
    </p:spTree>
    <p:extLst>
      <p:ext uri="{BB962C8B-B14F-4D97-AF65-F5344CB8AC3E}">
        <p14:creationId xmlns:p14="http://schemas.microsoft.com/office/powerpoint/2010/main" val="862533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0E83-7FB4-D1C9-E5C5-7446363DF76D}"/>
              </a:ext>
            </a:extLst>
          </p:cNvPr>
          <p:cNvSpPr>
            <a:spLocks noGrp="1"/>
          </p:cNvSpPr>
          <p:nvPr>
            <p:ph type="title"/>
          </p:nvPr>
        </p:nvSpPr>
        <p:spPr/>
        <p:txBody>
          <a:bodyPr/>
          <a:lstStyle/>
          <a:p>
            <a:r>
              <a:rPr lang="en-GB" b="1" i="0" dirty="0">
                <a:solidFill>
                  <a:srgbClr val="1A1A1A"/>
                </a:solidFill>
                <a:effectLst/>
                <a:latin typeface="LDN Kono BDA"/>
              </a:rPr>
              <a:t>Dyspraxia (DCD)</a:t>
            </a:r>
            <a:br>
              <a:rPr lang="en-GB" b="1" i="0" dirty="0">
                <a:solidFill>
                  <a:srgbClr val="1A1A1A"/>
                </a:solidFill>
                <a:effectLst/>
                <a:latin typeface="LDN Kono BDA"/>
              </a:rPr>
            </a:br>
            <a:endParaRPr lang="en-GB" dirty="0"/>
          </a:p>
        </p:txBody>
      </p:sp>
      <p:sp>
        <p:nvSpPr>
          <p:cNvPr id="3" name="Content Placeholder 2">
            <a:extLst>
              <a:ext uri="{FF2B5EF4-FFF2-40B4-BE49-F238E27FC236}">
                <a16:creationId xmlns:a16="http://schemas.microsoft.com/office/drawing/2014/main" id="{E77846A9-259D-280F-85E5-D4AAEA2B9A30}"/>
              </a:ext>
            </a:extLst>
          </p:cNvPr>
          <p:cNvSpPr>
            <a:spLocks noGrp="1"/>
          </p:cNvSpPr>
          <p:nvPr>
            <p:ph idx="1"/>
          </p:nvPr>
        </p:nvSpPr>
        <p:spPr/>
        <p:txBody>
          <a:bodyPr>
            <a:normAutofit/>
          </a:bodyPr>
          <a:lstStyle/>
          <a:p>
            <a:pPr algn="l" fontAlgn="base"/>
            <a:r>
              <a:rPr lang="en-GB" b="0" i="0" dirty="0">
                <a:solidFill>
                  <a:srgbClr val="1A1A1A"/>
                </a:solidFill>
                <a:effectLst/>
                <a:latin typeface="LDN Kono BDA"/>
              </a:rPr>
              <a:t>Developmental Coordination Disorder (DCD), also known as dyspraxia, is a common disorder affecting fine and/or gross motor coordination in children and adults. This condition is formally recognised by international organisations including the World Health Organisation.</a:t>
            </a:r>
          </a:p>
          <a:p>
            <a:pPr algn="l" fontAlgn="base"/>
            <a:r>
              <a:rPr lang="en-GB" b="0" i="0" dirty="0">
                <a:solidFill>
                  <a:srgbClr val="1A1A1A"/>
                </a:solidFill>
                <a:effectLst/>
                <a:latin typeface="LDN Kono BDA"/>
              </a:rPr>
              <a:t>DCD is distinct from other motor disorders such as cerebral palsy and stroke. The range of intellectual ability is in line with the general population. Individuals may vary in how their difficulties present; these may change over time depending on environmental demands and life experience, and will persist into adulthood.</a:t>
            </a:r>
          </a:p>
          <a:p>
            <a:pPr algn="l" fontAlgn="base"/>
            <a:r>
              <a:rPr lang="en-GB" b="1" i="0" dirty="0">
                <a:solidFill>
                  <a:srgbClr val="1A1A1A"/>
                </a:solidFill>
                <a:effectLst/>
                <a:latin typeface="inherit"/>
              </a:rPr>
              <a:t>More information</a:t>
            </a:r>
            <a:endParaRPr lang="en-GB" b="0" i="0" dirty="0">
              <a:solidFill>
                <a:srgbClr val="1A1A1A"/>
              </a:solidFill>
              <a:effectLst/>
              <a:latin typeface="LDN Kono BDA"/>
            </a:endParaRPr>
          </a:p>
          <a:p>
            <a:endParaRPr lang="en-GB" dirty="0"/>
          </a:p>
        </p:txBody>
      </p:sp>
    </p:spTree>
    <p:extLst>
      <p:ext uri="{BB962C8B-B14F-4D97-AF65-F5344CB8AC3E}">
        <p14:creationId xmlns:p14="http://schemas.microsoft.com/office/powerpoint/2010/main" val="28628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546C-5D7A-4B44-2F89-EDEB24B46ADD}"/>
              </a:ext>
            </a:extLst>
          </p:cNvPr>
          <p:cNvSpPr>
            <a:spLocks noGrp="1"/>
          </p:cNvSpPr>
          <p:nvPr>
            <p:ph type="title"/>
          </p:nvPr>
        </p:nvSpPr>
        <p:spPr/>
        <p:txBody>
          <a:bodyPr/>
          <a:lstStyle/>
          <a:p>
            <a:r>
              <a:rPr lang="en-GB" b="1" i="0" dirty="0">
                <a:solidFill>
                  <a:srgbClr val="1A1A1A"/>
                </a:solidFill>
                <a:effectLst/>
                <a:latin typeface="LDN Kono BDA"/>
              </a:rPr>
              <a:t>Dyspraxia (DCD)</a:t>
            </a:r>
            <a:br>
              <a:rPr lang="en-GB" b="1" i="0" dirty="0">
                <a:solidFill>
                  <a:srgbClr val="1A1A1A"/>
                </a:solidFill>
                <a:effectLst/>
                <a:latin typeface="LDN Kono BDA"/>
              </a:rPr>
            </a:br>
            <a:endParaRPr lang="en-GB" dirty="0"/>
          </a:p>
        </p:txBody>
      </p:sp>
      <p:sp>
        <p:nvSpPr>
          <p:cNvPr id="3" name="Content Placeholder 2">
            <a:extLst>
              <a:ext uri="{FF2B5EF4-FFF2-40B4-BE49-F238E27FC236}">
                <a16:creationId xmlns:a16="http://schemas.microsoft.com/office/drawing/2014/main" id="{447D5199-8560-B23E-0F79-0AFF956E39FD}"/>
              </a:ext>
            </a:extLst>
          </p:cNvPr>
          <p:cNvSpPr>
            <a:spLocks noGrp="1"/>
          </p:cNvSpPr>
          <p:nvPr>
            <p:ph idx="1"/>
          </p:nvPr>
        </p:nvSpPr>
        <p:spPr/>
        <p:txBody>
          <a:bodyPr/>
          <a:lstStyle/>
          <a:p>
            <a:r>
              <a:rPr lang="en-GB" b="0" i="0" dirty="0">
                <a:solidFill>
                  <a:srgbClr val="1A1A1A"/>
                </a:solidFill>
                <a:effectLst/>
                <a:latin typeface="LDN Kono BDA"/>
              </a:rPr>
              <a:t>An individual’s coordination difficulties may affect participation and functioning of everyday life skills in education, work and employment. Children may present with difficulties with self-care, writing, typing, riding a bike, play as well as other educational and recreational activities. In adulthood many of these difficulties will continue, as well as learning new skills at home, in education and work, such as driving a car and DIY.</a:t>
            </a:r>
          </a:p>
          <a:p>
            <a:endParaRPr lang="en-GB" dirty="0"/>
          </a:p>
        </p:txBody>
      </p:sp>
    </p:spTree>
    <p:extLst>
      <p:ext uri="{BB962C8B-B14F-4D97-AF65-F5344CB8AC3E}">
        <p14:creationId xmlns:p14="http://schemas.microsoft.com/office/powerpoint/2010/main" val="383967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54AD0-3A96-8E47-AC9B-3D01F64BCED3}"/>
              </a:ext>
            </a:extLst>
          </p:cNvPr>
          <p:cNvSpPr>
            <a:spLocks noGrp="1"/>
          </p:cNvSpPr>
          <p:nvPr>
            <p:ph type="title"/>
          </p:nvPr>
        </p:nvSpPr>
        <p:spPr/>
        <p:txBody>
          <a:bodyPr/>
          <a:lstStyle/>
          <a:p>
            <a:r>
              <a:rPr lang="en-GB" b="1" i="0" dirty="0">
                <a:solidFill>
                  <a:srgbClr val="1A1A1A"/>
                </a:solidFill>
                <a:effectLst/>
                <a:latin typeface="LDN Kono BDA"/>
              </a:rPr>
              <a:t>Dyspraxia (DCD)</a:t>
            </a:r>
            <a:endParaRPr lang="en-GB" dirty="0"/>
          </a:p>
        </p:txBody>
      </p:sp>
      <p:sp>
        <p:nvSpPr>
          <p:cNvPr id="3" name="Content Placeholder 2">
            <a:extLst>
              <a:ext uri="{FF2B5EF4-FFF2-40B4-BE49-F238E27FC236}">
                <a16:creationId xmlns:a16="http://schemas.microsoft.com/office/drawing/2014/main" id="{36361238-B648-35A2-9285-E0E7370AF2AC}"/>
              </a:ext>
            </a:extLst>
          </p:cNvPr>
          <p:cNvSpPr>
            <a:spLocks noGrp="1"/>
          </p:cNvSpPr>
          <p:nvPr>
            <p:ph idx="1"/>
          </p:nvPr>
        </p:nvSpPr>
        <p:spPr/>
        <p:txBody>
          <a:bodyPr/>
          <a:lstStyle/>
          <a:p>
            <a:pPr algn="l" fontAlgn="base"/>
            <a:r>
              <a:rPr lang="en-GB" b="0" i="0" dirty="0">
                <a:solidFill>
                  <a:srgbClr val="1A1A1A"/>
                </a:solidFill>
                <a:effectLst/>
                <a:latin typeface="LDN Kono BDA"/>
              </a:rPr>
              <a:t>Movement Matters: The UK umbrella organisation representing the major national groups concerned with children and adults with dyspraxia. The website holds documents and videos aimed at parents, teachers and employers of people with dyspraxia. </a:t>
            </a:r>
            <a:r>
              <a:rPr lang="en-GB" b="0" i="0" u="none" strike="noStrike" dirty="0">
                <a:solidFill>
                  <a:srgbClr val="1F6A95"/>
                </a:solidFill>
                <a:effectLst/>
                <a:latin typeface="LDN Kono BDA"/>
                <a:hlinkClick r:id="rId2"/>
              </a:rPr>
              <a:t>www.movementmattersuk.org</a:t>
            </a:r>
            <a:endParaRPr lang="en-GB" b="0" i="0" dirty="0">
              <a:solidFill>
                <a:srgbClr val="1A1A1A"/>
              </a:solidFill>
              <a:effectLst/>
              <a:latin typeface="LDN Kono BDA"/>
            </a:endParaRPr>
          </a:p>
          <a:p>
            <a:pPr algn="l" fontAlgn="base"/>
            <a:r>
              <a:rPr lang="en-GB" b="0" i="0" dirty="0">
                <a:solidFill>
                  <a:srgbClr val="1A1A1A"/>
                </a:solidFill>
                <a:effectLst/>
                <a:latin typeface="LDN Kono BDA"/>
              </a:rPr>
              <a:t>NHS: </a:t>
            </a:r>
            <a:r>
              <a:rPr lang="en-GB" b="0" i="0" u="none" strike="noStrike" dirty="0">
                <a:solidFill>
                  <a:srgbClr val="1F6A95"/>
                </a:solidFill>
                <a:effectLst/>
                <a:latin typeface="LDN Kono BDA"/>
                <a:hlinkClick r:id="rId3"/>
              </a:rPr>
              <a:t>Developmental co-ordination disorder (dyspraxia) in children - NHS (www.nhs.uk)</a:t>
            </a:r>
            <a:endParaRPr lang="en-GB" b="0" i="0" dirty="0">
              <a:solidFill>
                <a:srgbClr val="1A1A1A"/>
              </a:solidFill>
              <a:effectLst/>
              <a:latin typeface="LDN Kono BDA"/>
            </a:endParaRPr>
          </a:p>
          <a:p>
            <a:endParaRPr lang="en-GB" dirty="0"/>
          </a:p>
        </p:txBody>
      </p:sp>
    </p:spTree>
    <p:extLst>
      <p:ext uri="{BB962C8B-B14F-4D97-AF65-F5344CB8AC3E}">
        <p14:creationId xmlns:p14="http://schemas.microsoft.com/office/powerpoint/2010/main" val="4007121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90E55-E6CE-0B98-4439-4CB9527FE17D}"/>
              </a:ext>
            </a:extLst>
          </p:cNvPr>
          <p:cNvSpPr>
            <a:spLocks noGrp="1"/>
          </p:cNvSpPr>
          <p:nvPr>
            <p:ph type="title"/>
          </p:nvPr>
        </p:nvSpPr>
        <p:spPr/>
        <p:txBody>
          <a:bodyPr/>
          <a:lstStyle/>
          <a:p>
            <a:r>
              <a:rPr lang="en-GB" dirty="0"/>
              <a:t>Dysgraphia</a:t>
            </a:r>
          </a:p>
        </p:txBody>
      </p:sp>
      <p:sp>
        <p:nvSpPr>
          <p:cNvPr id="3" name="Content Placeholder 2">
            <a:extLst>
              <a:ext uri="{FF2B5EF4-FFF2-40B4-BE49-F238E27FC236}">
                <a16:creationId xmlns:a16="http://schemas.microsoft.com/office/drawing/2014/main" id="{23A232B5-368F-96E4-A24D-F7529D243BC8}"/>
              </a:ext>
            </a:extLst>
          </p:cNvPr>
          <p:cNvSpPr>
            <a:spLocks noGrp="1"/>
          </p:cNvSpPr>
          <p:nvPr>
            <p:ph idx="1"/>
          </p:nvPr>
        </p:nvSpPr>
        <p:spPr/>
        <p:txBody>
          <a:bodyPr>
            <a:normAutofit/>
          </a:bodyPr>
          <a:lstStyle/>
          <a:p>
            <a:pPr algn="l"/>
            <a:r>
              <a:rPr lang="en-GB" b="0" i="0" dirty="0">
                <a:solidFill>
                  <a:srgbClr val="5A5A5A"/>
                </a:solidFill>
                <a:effectLst/>
                <a:latin typeface="Open Sans" panose="020B0606030504020204" pitchFamily="34" charset="0"/>
              </a:rPr>
              <a:t>Dysgraphia is a specific learning disability that affects how easily children acquire written language and how well they use written language to express their thoughts.</a:t>
            </a:r>
          </a:p>
          <a:p>
            <a:pPr algn="l"/>
            <a:r>
              <a:rPr lang="en-GB" b="0" i="1" dirty="0">
                <a:solidFill>
                  <a:srgbClr val="5A5A5A"/>
                </a:solidFill>
                <a:effectLst/>
                <a:latin typeface="Open Sans" panose="020B0606030504020204" pitchFamily="34" charset="0"/>
              </a:rPr>
              <a:t>Dysgraphia </a:t>
            </a:r>
            <a:r>
              <a:rPr lang="en-GB" b="0" i="0" dirty="0">
                <a:solidFill>
                  <a:srgbClr val="5A5A5A"/>
                </a:solidFill>
                <a:effectLst/>
                <a:latin typeface="Open Sans" panose="020B0606030504020204" pitchFamily="34" charset="0"/>
              </a:rPr>
              <a:t>is a Greek word. The base word </a:t>
            </a:r>
            <a:r>
              <a:rPr lang="en-GB" b="0" i="1" dirty="0">
                <a:solidFill>
                  <a:srgbClr val="5A5A5A"/>
                </a:solidFill>
                <a:effectLst/>
                <a:latin typeface="Open Sans" panose="020B0606030504020204" pitchFamily="34" charset="0"/>
              </a:rPr>
              <a:t>graph </a:t>
            </a:r>
            <a:r>
              <a:rPr lang="en-GB" b="0" i="0" dirty="0">
                <a:solidFill>
                  <a:srgbClr val="5A5A5A"/>
                </a:solidFill>
                <a:effectLst/>
                <a:latin typeface="Open Sans" panose="020B0606030504020204" pitchFamily="34" charset="0"/>
              </a:rPr>
              <a:t>refers both to the hand’s function in writing and to the letters formed by the hand. </a:t>
            </a:r>
            <a:endParaRPr lang="en-GB" dirty="0"/>
          </a:p>
        </p:txBody>
      </p:sp>
    </p:spTree>
    <p:extLst>
      <p:ext uri="{BB962C8B-B14F-4D97-AF65-F5344CB8AC3E}">
        <p14:creationId xmlns:p14="http://schemas.microsoft.com/office/powerpoint/2010/main" val="284341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FA03F-E578-5171-A85D-7E28E006189D}"/>
              </a:ext>
            </a:extLst>
          </p:cNvPr>
          <p:cNvSpPr>
            <a:spLocks noGrp="1"/>
          </p:cNvSpPr>
          <p:nvPr>
            <p:ph type="title"/>
          </p:nvPr>
        </p:nvSpPr>
        <p:spPr/>
        <p:txBody>
          <a:bodyPr/>
          <a:lstStyle/>
          <a:p>
            <a:r>
              <a:rPr lang="en-GB" dirty="0"/>
              <a:t>Dysgraphia</a:t>
            </a:r>
          </a:p>
        </p:txBody>
      </p:sp>
      <p:sp>
        <p:nvSpPr>
          <p:cNvPr id="3" name="Content Placeholder 2">
            <a:extLst>
              <a:ext uri="{FF2B5EF4-FFF2-40B4-BE49-F238E27FC236}">
                <a16:creationId xmlns:a16="http://schemas.microsoft.com/office/drawing/2014/main" id="{305BF8C4-4B3E-6492-EE54-80D8FFC472DD}"/>
              </a:ext>
            </a:extLst>
          </p:cNvPr>
          <p:cNvSpPr>
            <a:spLocks noGrp="1"/>
          </p:cNvSpPr>
          <p:nvPr>
            <p:ph idx="1"/>
          </p:nvPr>
        </p:nvSpPr>
        <p:spPr/>
        <p:txBody>
          <a:bodyPr/>
          <a:lstStyle/>
          <a:p>
            <a:pPr algn="l"/>
            <a:r>
              <a:rPr lang="en-GB" b="0" i="0" dirty="0">
                <a:solidFill>
                  <a:srgbClr val="5A5A5A"/>
                </a:solidFill>
                <a:effectLst/>
                <a:latin typeface="Open Sans" panose="020B0606030504020204" pitchFamily="34" charset="0"/>
              </a:rPr>
              <a:t>The prefix </a:t>
            </a:r>
            <a:r>
              <a:rPr lang="en-GB" b="0" i="1" dirty="0" err="1">
                <a:solidFill>
                  <a:srgbClr val="5A5A5A"/>
                </a:solidFill>
                <a:effectLst/>
                <a:latin typeface="Open Sans" panose="020B0606030504020204" pitchFamily="34" charset="0"/>
              </a:rPr>
              <a:t>dys</a:t>
            </a:r>
            <a:r>
              <a:rPr lang="en-GB" b="0" i="1" dirty="0">
                <a:solidFill>
                  <a:srgbClr val="5A5A5A"/>
                </a:solidFill>
                <a:effectLst/>
                <a:latin typeface="Open Sans" panose="020B0606030504020204" pitchFamily="34" charset="0"/>
              </a:rPr>
              <a:t> </a:t>
            </a:r>
            <a:r>
              <a:rPr lang="en-GB" b="0" i="0" dirty="0">
                <a:solidFill>
                  <a:srgbClr val="5A5A5A"/>
                </a:solidFill>
                <a:effectLst/>
                <a:latin typeface="Open Sans" panose="020B0606030504020204" pitchFamily="34" charset="0"/>
              </a:rPr>
              <a:t>indicates that there is impairment.</a:t>
            </a:r>
          </a:p>
          <a:p>
            <a:pPr algn="l"/>
            <a:r>
              <a:rPr lang="en-GB" b="0" i="1" dirty="0">
                <a:solidFill>
                  <a:srgbClr val="5A5A5A"/>
                </a:solidFill>
                <a:effectLst/>
                <a:latin typeface="Open Sans" panose="020B0606030504020204" pitchFamily="34" charset="0"/>
              </a:rPr>
              <a:t>Graph </a:t>
            </a:r>
            <a:r>
              <a:rPr lang="en-GB" b="0" i="0" dirty="0">
                <a:solidFill>
                  <a:srgbClr val="5A5A5A"/>
                </a:solidFill>
                <a:effectLst/>
                <a:latin typeface="Open Sans" panose="020B0606030504020204" pitchFamily="34" charset="0"/>
              </a:rPr>
              <a:t>refers to producing letter forms by hand. The suffix </a:t>
            </a:r>
            <a:r>
              <a:rPr lang="en-GB" b="0" i="1" u="sng" dirty="0" err="1">
                <a:solidFill>
                  <a:srgbClr val="5A5A5A"/>
                </a:solidFill>
                <a:effectLst/>
                <a:latin typeface="Open Sans" panose="020B0606030504020204" pitchFamily="34" charset="0"/>
              </a:rPr>
              <a:t>ia</a:t>
            </a:r>
            <a:r>
              <a:rPr lang="en-GB" b="0" i="1" dirty="0">
                <a:solidFill>
                  <a:srgbClr val="5A5A5A"/>
                </a:solidFill>
                <a:effectLst/>
                <a:latin typeface="Open Sans" panose="020B0606030504020204" pitchFamily="34" charset="0"/>
              </a:rPr>
              <a:t> </a:t>
            </a:r>
            <a:r>
              <a:rPr lang="en-GB" b="0" i="0" dirty="0">
                <a:solidFill>
                  <a:srgbClr val="5A5A5A"/>
                </a:solidFill>
                <a:effectLst/>
                <a:latin typeface="Open Sans" panose="020B0606030504020204" pitchFamily="34" charset="0"/>
              </a:rPr>
              <a:t>refers to having a condition. Thus, </a:t>
            </a:r>
            <a:r>
              <a:rPr lang="en-GB" b="0" i="1" dirty="0">
                <a:solidFill>
                  <a:srgbClr val="5A5A5A"/>
                </a:solidFill>
                <a:effectLst/>
                <a:latin typeface="Open Sans" panose="020B0606030504020204" pitchFamily="34" charset="0"/>
              </a:rPr>
              <a:t>dysgraphia </a:t>
            </a:r>
            <a:r>
              <a:rPr lang="en-GB" b="0" i="0" dirty="0">
                <a:solidFill>
                  <a:srgbClr val="5A5A5A"/>
                </a:solidFill>
                <a:effectLst/>
                <a:latin typeface="Open Sans" panose="020B0606030504020204" pitchFamily="34" charset="0"/>
              </a:rPr>
              <a:t>is the condition of impaired letter writing by hand, that is, disabled handwriting and sometimes spelling. Impaired handwriting can interfere with learning to spell words in writing. Occasionally, but not very often, children have just spelling problems and not handwriting or reading problems.</a:t>
            </a:r>
          </a:p>
          <a:p>
            <a:endParaRPr lang="en-GB" dirty="0"/>
          </a:p>
        </p:txBody>
      </p:sp>
    </p:spTree>
    <p:extLst>
      <p:ext uri="{BB962C8B-B14F-4D97-AF65-F5344CB8AC3E}">
        <p14:creationId xmlns:p14="http://schemas.microsoft.com/office/powerpoint/2010/main" val="2141457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5CD2A-8DE3-22E6-13A5-B412A123306D}"/>
              </a:ext>
            </a:extLst>
          </p:cNvPr>
          <p:cNvSpPr>
            <a:spLocks noGrp="1"/>
          </p:cNvSpPr>
          <p:nvPr>
            <p:ph type="title"/>
          </p:nvPr>
        </p:nvSpPr>
        <p:spPr/>
        <p:txBody>
          <a:bodyPr/>
          <a:lstStyle/>
          <a:p>
            <a:r>
              <a:rPr lang="en-GB" dirty="0"/>
              <a:t>Dysgraphia</a:t>
            </a:r>
          </a:p>
        </p:txBody>
      </p:sp>
      <p:sp>
        <p:nvSpPr>
          <p:cNvPr id="3" name="Content Placeholder 2">
            <a:extLst>
              <a:ext uri="{FF2B5EF4-FFF2-40B4-BE49-F238E27FC236}">
                <a16:creationId xmlns:a16="http://schemas.microsoft.com/office/drawing/2014/main" id="{1DB6F77F-36D9-52A4-E42C-6CDE55097943}"/>
              </a:ext>
            </a:extLst>
          </p:cNvPr>
          <p:cNvSpPr>
            <a:spLocks noGrp="1"/>
          </p:cNvSpPr>
          <p:nvPr>
            <p:ph idx="1"/>
          </p:nvPr>
        </p:nvSpPr>
        <p:spPr/>
        <p:txBody>
          <a:bodyPr>
            <a:normAutofit/>
          </a:bodyPr>
          <a:lstStyle/>
          <a:p>
            <a:pPr algn="l"/>
            <a:r>
              <a:rPr lang="en-GB" b="0" i="0" dirty="0">
                <a:solidFill>
                  <a:srgbClr val="5A5A5A"/>
                </a:solidFill>
                <a:effectLst/>
                <a:latin typeface="Open Sans" panose="020B0606030504020204" pitchFamily="34" charset="0"/>
              </a:rPr>
              <a:t>Research to date has shown orthographic coding in working memory is related to handwriting.</a:t>
            </a:r>
          </a:p>
          <a:p>
            <a:pPr algn="l"/>
            <a:r>
              <a:rPr lang="en-GB" b="0" i="1" dirty="0">
                <a:solidFill>
                  <a:srgbClr val="5A5A5A"/>
                </a:solidFill>
                <a:effectLst/>
                <a:latin typeface="Open Sans" panose="020B0606030504020204" pitchFamily="34" charset="0"/>
              </a:rPr>
              <a:t>Orthographic coding </a:t>
            </a:r>
            <a:r>
              <a:rPr lang="en-GB" b="0" i="0" dirty="0">
                <a:solidFill>
                  <a:srgbClr val="5A5A5A"/>
                </a:solidFill>
                <a:effectLst/>
                <a:latin typeface="Open Sans" panose="020B0606030504020204" pitchFamily="34" charset="0"/>
              </a:rPr>
              <a:t>refers to the ability to store unfamiliar written words in working memory while the letters in the word are </a:t>
            </a:r>
            <a:r>
              <a:rPr lang="en-GB" b="0" i="0" dirty="0" err="1">
                <a:solidFill>
                  <a:srgbClr val="5A5A5A"/>
                </a:solidFill>
                <a:effectLst/>
                <a:latin typeface="Open Sans" panose="020B0606030504020204" pitchFamily="34" charset="0"/>
              </a:rPr>
              <a:t>analyzed</a:t>
            </a:r>
            <a:r>
              <a:rPr lang="en-GB" b="0" i="0" dirty="0">
                <a:solidFill>
                  <a:srgbClr val="5A5A5A"/>
                </a:solidFill>
                <a:effectLst/>
                <a:latin typeface="Open Sans" panose="020B0606030504020204" pitchFamily="34" charset="0"/>
              </a:rPr>
              <a:t> during word learning or the ability to create permanent memory of written words linked to their pronunciation and meaning. Children with dysgraphia do not have primary developmental motor disorder, another cause of poor handwriting, but they may have difficulty planning sequential finger movements such as the touching of the thumb to successive fingers on the same hand.</a:t>
            </a:r>
          </a:p>
          <a:p>
            <a:endParaRPr lang="en-GB" dirty="0"/>
          </a:p>
        </p:txBody>
      </p:sp>
    </p:spTree>
    <p:extLst>
      <p:ext uri="{BB962C8B-B14F-4D97-AF65-F5344CB8AC3E}">
        <p14:creationId xmlns:p14="http://schemas.microsoft.com/office/powerpoint/2010/main" val="52510110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981</Words>
  <Application>Microsoft Office PowerPoint</Application>
  <PresentationFormat>Widescreen</PresentationFormat>
  <Paragraphs>44</Paragraphs>
  <Slides>13</Slides>
  <Notes>0</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13</vt:i4>
      </vt:variant>
    </vt:vector>
  </HeadingPairs>
  <TitlesOfParts>
    <vt:vector size="27" baseType="lpstr">
      <vt:lpstr>inherit</vt:lpstr>
      <vt:lpstr>LDN Kono BDA</vt:lpstr>
      <vt:lpstr>Aptos</vt:lpstr>
      <vt:lpstr>Arial</vt:lpstr>
      <vt:lpstr>Calibri</vt:lpstr>
      <vt:lpstr>Calibri Light</vt:lpstr>
      <vt:lpstr>Open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Dyslexia, Dyscalculia, Dyspraxia, Dysgraphia</vt:lpstr>
      <vt:lpstr>Dyslexia</vt:lpstr>
      <vt:lpstr>Dyslexia Definition</vt:lpstr>
      <vt:lpstr>About dyscalculia</vt:lpstr>
      <vt:lpstr>About dyscalculia</vt:lpstr>
      <vt:lpstr>Dyspraxia (DCD) </vt:lpstr>
      <vt:lpstr>Dyspraxia (DCD) </vt:lpstr>
      <vt:lpstr>Dyspraxia (DCD)</vt:lpstr>
      <vt:lpstr>Dysgraphia</vt:lpstr>
      <vt:lpstr>Dysgraphia</vt:lpstr>
      <vt:lpstr>Dysgraphia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2026-03-12T08:33:08Z</dcterms:modified>
</cp:coreProperties>
</file>