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sldIdLst>
    <p:sldId id="262" r:id="rId5"/>
    <p:sldId id="256" r:id="rId6"/>
    <p:sldId id="266" r:id="rId7"/>
    <p:sldId id="272" r:id="rId8"/>
    <p:sldId id="258" r:id="rId9"/>
    <p:sldId id="267" r:id="rId10"/>
    <p:sldId id="259" r:id="rId11"/>
    <p:sldId id="268" r:id="rId12"/>
    <p:sldId id="271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A55CC3-7400-4DFB-8990-0C1B2B334A2B}" v="26" dt="2025-10-12T17:26:51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34"/>
    <p:restoredTop sz="94668"/>
  </p:normalViewPr>
  <p:slideViewPr>
    <p:cSldViewPr snapToGrid="0" snapToObjects="1">
      <p:cViewPr varScale="1">
        <p:scale>
          <a:sx n="119" d="100"/>
          <a:sy n="119" d="100"/>
        </p:scale>
        <p:origin x="2296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7BE207-7F2D-453D-AE1C-5ED9F767FD8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E9725AB-BDB1-49AF-A413-5F0DC97539B4}">
      <dgm:prSet/>
      <dgm:spPr>
        <a:solidFill>
          <a:schemeClr val="accent1"/>
        </a:solidFill>
      </dgm:spPr>
      <dgm:t>
        <a:bodyPr/>
        <a:lstStyle/>
        <a:p>
          <a:pPr>
            <a:defRPr cap="all"/>
          </a:pPr>
          <a:r>
            <a:rPr lang="en-GB"/>
            <a:t>Thank you for listening!</a:t>
          </a:r>
          <a:endParaRPr lang="en-US"/>
        </a:p>
      </dgm:t>
    </dgm:pt>
    <dgm:pt modelId="{6726A884-518F-4159-8268-CAC479D57D03}" type="parTrans" cxnId="{B6836AB3-2635-4F5E-8D6D-5261672F5EBB}">
      <dgm:prSet/>
      <dgm:spPr/>
      <dgm:t>
        <a:bodyPr/>
        <a:lstStyle/>
        <a:p>
          <a:endParaRPr lang="en-US"/>
        </a:p>
      </dgm:t>
    </dgm:pt>
    <dgm:pt modelId="{6E8451FF-C6E2-4027-835E-330F50AF9CF4}" type="sibTrans" cxnId="{B6836AB3-2635-4F5E-8D6D-5261672F5EBB}">
      <dgm:prSet/>
      <dgm:spPr>
        <a:solidFill>
          <a:schemeClr val="bg1">
            <a:alpha val="90000"/>
          </a:schemeClr>
        </a:solidFill>
      </dgm:spPr>
      <dgm:t>
        <a:bodyPr/>
        <a:lstStyle/>
        <a:p>
          <a:endParaRPr lang="en-US"/>
        </a:p>
      </dgm:t>
    </dgm:pt>
    <dgm:pt modelId="{4FCA2AE2-C30B-44B4-A913-555472F87A4B}">
      <dgm:prSet/>
      <dgm:spPr/>
      <dgm:t>
        <a:bodyPr/>
        <a:lstStyle/>
        <a:p>
          <a:pPr>
            <a:defRPr cap="all"/>
          </a:pPr>
          <a:r>
            <a:rPr lang="en-GB"/>
            <a:t>I’m happy to take any questions?</a:t>
          </a:r>
          <a:endParaRPr lang="en-US"/>
        </a:p>
      </dgm:t>
    </dgm:pt>
    <dgm:pt modelId="{ED9D50A7-55AE-40C3-A919-11BBCA6F8A2E}" type="parTrans" cxnId="{E70096AC-CB80-47BD-9CEB-0E2F70DE8D43}">
      <dgm:prSet/>
      <dgm:spPr/>
      <dgm:t>
        <a:bodyPr/>
        <a:lstStyle/>
        <a:p>
          <a:endParaRPr lang="en-US"/>
        </a:p>
      </dgm:t>
    </dgm:pt>
    <dgm:pt modelId="{7C737661-E842-4B31-B0F9-17B1ED607AFB}" type="sibTrans" cxnId="{E70096AC-CB80-47BD-9CEB-0E2F70DE8D43}">
      <dgm:prSet/>
      <dgm:spPr/>
      <dgm:t>
        <a:bodyPr/>
        <a:lstStyle/>
        <a:p>
          <a:endParaRPr lang="en-US"/>
        </a:p>
      </dgm:t>
    </dgm:pt>
    <dgm:pt modelId="{9C9D60AB-9649-4A8C-8288-6876990E38BF}" type="pres">
      <dgm:prSet presAssocID="{FD7BE207-7F2D-453D-AE1C-5ED9F767FD8E}" presName="outerComposite" presStyleCnt="0">
        <dgm:presLayoutVars>
          <dgm:chMax val="5"/>
          <dgm:dir/>
          <dgm:resizeHandles val="exact"/>
        </dgm:presLayoutVars>
      </dgm:prSet>
      <dgm:spPr/>
    </dgm:pt>
    <dgm:pt modelId="{0CF8E767-B970-48DF-A01A-B076FC2C90F2}" type="pres">
      <dgm:prSet presAssocID="{FD7BE207-7F2D-453D-AE1C-5ED9F767FD8E}" presName="dummyMaxCanvas" presStyleCnt="0">
        <dgm:presLayoutVars/>
      </dgm:prSet>
      <dgm:spPr/>
    </dgm:pt>
    <dgm:pt modelId="{EF07A9C7-0CBC-499B-9C12-BB249E789436}" type="pres">
      <dgm:prSet presAssocID="{FD7BE207-7F2D-453D-AE1C-5ED9F767FD8E}" presName="TwoNodes_1" presStyleLbl="node1" presStyleIdx="0" presStyleCnt="2">
        <dgm:presLayoutVars>
          <dgm:bulletEnabled val="1"/>
        </dgm:presLayoutVars>
      </dgm:prSet>
      <dgm:spPr/>
    </dgm:pt>
    <dgm:pt modelId="{335C16D7-CCDE-446E-AD60-BD39C908F6D7}" type="pres">
      <dgm:prSet presAssocID="{FD7BE207-7F2D-453D-AE1C-5ED9F767FD8E}" presName="TwoNodes_2" presStyleLbl="node1" presStyleIdx="1" presStyleCnt="2">
        <dgm:presLayoutVars>
          <dgm:bulletEnabled val="1"/>
        </dgm:presLayoutVars>
      </dgm:prSet>
      <dgm:spPr/>
    </dgm:pt>
    <dgm:pt modelId="{7A433213-20F0-43FD-8672-ED998BE28062}" type="pres">
      <dgm:prSet presAssocID="{FD7BE207-7F2D-453D-AE1C-5ED9F767FD8E}" presName="TwoConn_1-2" presStyleLbl="fgAccFollowNode1" presStyleIdx="0" presStyleCnt="1">
        <dgm:presLayoutVars>
          <dgm:bulletEnabled val="1"/>
        </dgm:presLayoutVars>
      </dgm:prSet>
      <dgm:spPr/>
    </dgm:pt>
    <dgm:pt modelId="{C9B20FF9-1217-4CD1-BF2A-991190E018AC}" type="pres">
      <dgm:prSet presAssocID="{FD7BE207-7F2D-453D-AE1C-5ED9F767FD8E}" presName="TwoNodes_1_text" presStyleLbl="node1" presStyleIdx="1" presStyleCnt="2">
        <dgm:presLayoutVars>
          <dgm:bulletEnabled val="1"/>
        </dgm:presLayoutVars>
      </dgm:prSet>
      <dgm:spPr/>
    </dgm:pt>
    <dgm:pt modelId="{FCC12FB6-F514-4971-A44C-FD9D1B931E7C}" type="pres">
      <dgm:prSet presAssocID="{FD7BE207-7F2D-453D-AE1C-5ED9F767FD8E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155A519-A2BF-4321-AD9E-0DEC5352B6EC}" type="presOf" srcId="{4FCA2AE2-C30B-44B4-A913-555472F87A4B}" destId="{FCC12FB6-F514-4971-A44C-FD9D1B931E7C}" srcOrd="1" destOrd="0" presId="urn:microsoft.com/office/officeart/2005/8/layout/vProcess5"/>
    <dgm:cxn modelId="{73DC1054-96D4-4727-A074-9E32C3FB1945}" type="presOf" srcId="{6E8451FF-C6E2-4027-835E-330F50AF9CF4}" destId="{7A433213-20F0-43FD-8672-ED998BE28062}" srcOrd="0" destOrd="0" presId="urn:microsoft.com/office/officeart/2005/8/layout/vProcess5"/>
    <dgm:cxn modelId="{8535339A-F5A0-40DF-9379-7AA3F443568D}" type="presOf" srcId="{FD7BE207-7F2D-453D-AE1C-5ED9F767FD8E}" destId="{9C9D60AB-9649-4A8C-8288-6876990E38BF}" srcOrd="0" destOrd="0" presId="urn:microsoft.com/office/officeart/2005/8/layout/vProcess5"/>
    <dgm:cxn modelId="{303922A7-61B1-440F-B8CE-F73A6C1EF1B7}" type="presOf" srcId="{2E9725AB-BDB1-49AF-A413-5F0DC97539B4}" destId="{C9B20FF9-1217-4CD1-BF2A-991190E018AC}" srcOrd="1" destOrd="0" presId="urn:microsoft.com/office/officeart/2005/8/layout/vProcess5"/>
    <dgm:cxn modelId="{E70096AC-CB80-47BD-9CEB-0E2F70DE8D43}" srcId="{FD7BE207-7F2D-453D-AE1C-5ED9F767FD8E}" destId="{4FCA2AE2-C30B-44B4-A913-555472F87A4B}" srcOrd="1" destOrd="0" parTransId="{ED9D50A7-55AE-40C3-A919-11BBCA6F8A2E}" sibTransId="{7C737661-E842-4B31-B0F9-17B1ED607AFB}"/>
    <dgm:cxn modelId="{B6836AB3-2635-4F5E-8D6D-5261672F5EBB}" srcId="{FD7BE207-7F2D-453D-AE1C-5ED9F767FD8E}" destId="{2E9725AB-BDB1-49AF-A413-5F0DC97539B4}" srcOrd="0" destOrd="0" parTransId="{6726A884-518F-4159-8268-CAC479D57D03}" sibTransId="{6E8451FF-C6E2-4027-835E-330F50AF9CF4}"/>
    <dgm:cxn modelId="{B1B419D4-D363-4A33-A454-3738EB9A884A}" type="presOf" srcId="{2E9725AB-BDB1-49AF-A413-5F0DC97539B4}" destId="{EF07A9C7-0CBC-499B-9C12-BB249E789436}" srcOrd="0" destOrd="0" presId="urn:microsoft.com/office/officeart/2005/8/layout/vProcess5"/>
    <dgm:cxn modelId="{7F80C2D5-C150-4415-889D-6493C7F2F053}" type="presOf" srcId="{4FCA2AE2-C30B-44B4-A913-555472F87A4B}" destId="{335C16D7-CCDE-446E-AD60-BD39C908F6D7}" srcOrd="0" destOrd="0" presId="urn:microsoft.com/office/officeart/2005/8/layout/vProcess5"/>
    <dgm:cxn modelId="{8DFE2057-7A16-467B-A664-D1A26C299B5B}" type="presParOf" srcId="{9C9D60AB-9649-4A8C-8288-6876990E38BF}" destId="{0CF8E767-B970-48DF-A01A-B076FC2C90F2}" srcOrd="0" destOrd="0" presId="urn:microsoft.com/office/officeart/2005/8/layout/vProcess5"/>
    <dgm:cxn modelId="{BB95CE0A-FF7B-49B7-B4BD-2A856F685483}" type="presParOf" srcId="{9C9D60AB-9649-4A8C-8288-6876990E38BF}" destId="{EF07A9C7-0CBC-499B-9C12-BB249E789436}" srcOrd="1" destOrd="0" presId="urn:microsoft.com/office/officeart/2005/8/layout/vProcess5"/>
    <dgm:cxn modelId="{64FD90FA-0F66-423E-B1C8-43131882E4F5}" type="presParOf" srcId="{9C9D60AB-9649-4A8C-8288-6876990E38BF}" destId="{335C16D7-CCDE-446E-AD60-BD39C908F6D7}" srcOrd="2" destOrd="0" presId="urn:microsoft.com/office/officeart/2005/8/layout/vProcess5"/>
    <dgm:cxn modelId="{0C9D5B47-F80C-4F67-938A-CEAB9FE83A87}" type="presParOf" srcId="{9C9D60AB-9649-4A8C-8288-6876990E38BF}" destId="{7A433213-20F0-43FD-8672-ED998BE28062}" srcOrd="3" destOrd="0" presId="urn:microsoft.com/office/officeart/2005/8/layout/vProcess5"/>
    <dgm:cxn modelId="{F396C9CF-C6D1-4CAB-BFC8-A5F75CA72A26}" type="presParOf" srcId="{9C9D60AB-9649-4A8C-8288-6876990E38BF}" destId="{C9B20FF9-1217-4CD1-BF2A-991190E018AC}" srcOrd="4" destOrd="0" presId="urn:microsoft.com/office/officeart/2005/8/layout/vProcess5"/>
    <dgm:cxn modelId="{A46243E9-952B-4BF9-BB2E-5BEB8437C0CF}" type="presParOf" srcId="{9C9D60AB-9649-4A8C-8288-6876990E38BF}" destId="{FCC12FB6-F514-4971-A44C-FD9D1B931E7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7A9C7-0CBC-499B-9C12-BB249E789436}">
      <dsp:nvSpPr>
        <dsp:cNvPr id="0" name=""/>
        <dsp:cNvSpPr/>
      </dsp:nvSpPr>
      <dsp:spPr>
        <a:xfrm>
          <a:off x="0" y="0"/>
          <a:ext cx="6898005" cy="1680209"/>
        </a:xfrm>
        <a:prstGeom prst="roundRect">
          <a:avLst>
            <a:gd name="adj" fmla="val 10000"/>
          </a:avLst>
        </a:prstGeom>
        <a:solidFill>
          <a:schemeClr val="accent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100" kern="1200"/>
            <a:t>Thank you for listening!</a:t>
          </a:r>
          <a:endParaRPr lang="en-US" sz="4100" kern="1200"/>
        </a:p>
      </dsp:txBody>
      <dsp:txXfrm>
        <a:off x="49212" y="49212"/>
        <a:ext cx="5161376" cy="1581785"/>
      </dsp:txXfrm>
    </dsp:sp>
    <dsp:sp modelId="{335C16D7-CCDE-446E-AD60-BD39C908F6D7}">
      <dsp:nvSpPr>
        <dsp:cNvPr id="0" name=""/>
        <dsp:cNvSpPr/>
      </dsp:nvSpPr>
      <dsp:spPr>
        <a:xfrm>
          <a:off x="1217295" y="2053589"/>
          <a:ext cx="6898005" cy="1680209"/>
        </a:xfrm>
        <a:prstGeom prst="roundRect">
          <a:avLst>
            <a:gd name="adj" fmla="val 10000"/>
          </a:avLst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100" kern="1200"/>
            <a:t>I’m happy to take any questions?</a:t>
          </a:r>
          <a:endParaRPr lang="en-US" sz="4100" kern="1200"/>
        </a:p>
      </dsp:txBody>
      <dsp:txXfrm>
        <a:off x="1266507" y="2102801"/>
        <a:ext cx="4490149" cy="1581785"/>
      </dsp:txXfrm>
    </dsp:sp>
    <dsp:sp modelId="{7A433213-20F0-43FD-8672-ED998BE28062}">
      <dsp:nvSpPr>
        <dsp:cNvPr id="0" name=""/>
        <dsp:cNvSpPr/>
      </dsp:nvSpPr>
      <dsp:spPr>
        <a:xfrm>
          <a:off x="5805868" y="1320831"/>
          <a:ext cx="1092136" cy="1092136"/>
        </a:xfrm>
        <a:prstGeom prst="downArrow">
          <a:avLst>
            <a:gd name="adj1" fmla="val 55000"/>
            <a:gd name="adj2" fmla="val 45000"/>
          </a:avLst>
        </a:prstGeom>
        <a:solidFill>
          <a:schemeClr val="bg1">
            <a:alpha val="9000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51599" y="1320831"/>
        <a:ext cx="600674" cy="821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1C7ABA-1BFC-3446-8BCC-B6AF2FC23CC8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90E8D4-37CF-C046-B857-3657DBBC63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595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90E8D4-37CF-C046-B857-3657DBBC635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1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D6C037-405B-84A6-BE64-1F0147D64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34835E-58F6-A9EE-FA32-0D76746025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DE43C0-6BE7-CB9A-23BB-1525F0CD2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215FB5-719B-751E-6C6F-C45FCB85B6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90E8D4-37CF-C046-B857-3657DBBC635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56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90E8D4-37CF-C046-B857-3657DBBC635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557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90E8D4-37CF-C046-B857-3657DBBC635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285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1D7BF31-0C23-3E99-4469-C96104BE5EAB}"/>
              </a:ext>
            </a:extLst>
          </p:cNvPr>
          <p:cNvSpPr txBox="1"/>
          <p:nvPr/>
        </p:nvSpPr>
        <p:spPr>
          <a:xfrm>
            <a:off x="361671" y="1057375"/>
            <a:ext cx="1077439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Asam Rashid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2441027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Annamarie Dufficy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1279528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1460D47-75CD-497D-BC88-FA41997D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6858001"/>
            <a:chOff x="7467600" y="0"/>
            <a:chExt cx="4724400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9009592-A5E6-4C28-98E1-2066732D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0D59619-E7E2-49E5-B842-23F79868B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6A0E474-BC1B-4020-8F1C-5DB17CF64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74295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49" y="1676401"/>
            <a:ext cx="5086350" cy="1752600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Green Haven Florists: Case Study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49" y="3429000"/>
            <a:ext cx="5086350" cy="1752600"/>
          </a:xfrm>
        </p:spPr>
        <p:txBody>
          <a:bodyPr>
            <a:normAutofit/>
          </a:bodyPr>
          <a:lstStyle/>
          <a:p>
            <a:pPr algn="l"/>
            <a:r>
              <a:rPr lang="en-GB" sz="2800">
                <a:solidFill>
                  <a:schemeClr val="tx1">
                    <a:alpha val="55000"/>
                  </a:schemeClr>
                </a:solidFill>
              </a:rPr>
              <a:t>Identifying Problems, External Factors, and Root Causes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553B86A-3688-4590-934F-8CD074A9B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036222-7F97-43EF-AF1A-2B06BAC9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EC638B7-C55E-4E8E-ABDC-CBD417F0D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7159AC2-C98F-4C93-B774-B19EE1BEB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90600"/>
            <a:ext cx="8801101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4DAB5-BEF9-EE6D-ACDE-FC9E54A7D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0" y="2531532"/>
            <a:ext cx="5086350" cy="28194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Good morning, everyone. My name is Asam Rashid, and today I will be presenting a case study analysis on Green Haven Florists as part of the Problem Solving and Decision-Making module.</a:t>
            </a:r>
          </a:p>
          <a:p>
            <a:pPr marL="0" indent="0">
              <a:lnSpc>
                <a:spcPct val="90000"/>
              </a:lnSpc>
              <a:buNone/>
            </a:pPr>
            <a:endParaRPr lang="en-US" sz="9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D1DB253-6CDC-5024-6A54-1F251F30E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99" y="1516828"/>
            <a:ext cx="2875577" cy="383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797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9E71E9-BB89-373E-3A39-62D13CFBC7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F97FA75-9AAF-4EA6-4B05-5AD6AC19A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1FEA2B4-DCE5-3D6C-F989-7C6210007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F21CA7A-C04A-8A2E-317A-9316CE21B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33172B5-F437-CD69-0802-2CCF763646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C572FEB-98E2-D0CE-FA7F-D8A4C62FA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78A61B4-2FC2-0402-ECDA-CDF844A42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90600"/>
            <a:ext cx="8801101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A65184-8B42-6026-20B7-46B2053A8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050" y="1676400"/>
            <a:ext cx="5086350" cy="1216153"/>
          </a:xfrm>
        </p:spPr>
        <p:txBody>
          <a:bodyPr anchor="t">
            <a:normAutofit/>
          </a:bodyPr>
          <a:lstStyle/>
          <a:p>
            <a:r>
              <a:rPr lang="en-GB" sz="35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51A1B-0100-D7A2-BDA1-0C12E65BE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0" y="2531532"/>
            <a:ext cx="5086350" cy="28194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Green Haven Florists is a small, eco-conscious flower shop founded in 2016 by Liam and Priya Patel in Norwich, UK.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Known for bespoke arrangements and sustainable practices, the business has recently faced a 30% decline in in-store sales.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This report analyses the nature of the problem, external market forces, and root causes using structured decision-making tools.</a:t>
            </a:r>
          </a:p>
        </p:txBody>
      </p:sp>
      <p:pic>
        <p:nvPicPr>
          <p:cNvPr id="1026" name="Picture 2" descr="Norwich Shopping, including Norwich Lanes, Market, Castle Mall and ...">
            <a:extLst>
              <a:ext uri="{FF2B5EF4-FFF2-40B4-BE49-F238E27FC236}">
                <a16:creationId xmlns:a16="http://schemas.microsoft.com/office/drawing/2014/main" id="{91D36BA3-BE89-EB4B-0C8D-A008A05016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32" y="1338506"/>
            <a:ext cx="2522587" cy="189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F46B793F-A474-7891-5E45-8941B2608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33" y="3287630"/>
            <a:ext cx="2522586" cy="252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667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2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/>
              <a:t>5W2H – Nature and Scope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What: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30% decline in in-store sales over the past 12 months.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Why: 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Reduced foot traffic, rising costs, an outdated website and competition.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Where: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Norwich High Street—once busy, now quieter due to nearby closures.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When: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The downturn has occurred consistently over the past year.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Who: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Affects owners Liam and Priya, their staff and loyal customers.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How: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Loss of walk-ins, poor digital engagement, and limited delivery options.</a:t>
            </a:r>
          </a:p>
          <a:p>
            <a:pPr>
              <a:lnSpc>
                <a:spcPct val="90000"/>
              </a:lnSpc>
            </a:pPr>
            <a:r>
              <a:rPr lang="en-GB" sz="1300" b="1" dirty="0">
                <a:solidFill>
                  <a:schemeClr val="tx1">
                    <a:alpha val="55000"/>
                  </a:schemeClr>
                </a:solidFill>
              </a:rPr>
              <a:t>How Much:</a:t>
            </a:r>
            <a:r>
              <a:rPr lang="en-GB" sz="1300" dirty="0">
                <a:solidFill>
                  <a:schemeClr val="tx1">
                    <a:alpha val="55000"/>
                  </a:schemeClr>
                </a:solidFill>
              </a:rPr>
              <a:t> 30% revenue drop; rising costs for flowers and sustainable materials.</a:t>
            </a:r>
            <a:br>
              <a:rPr lang="en-GB" sz="1300" dirty="0">
                <a:solidFill>
                  <a:schemeClr val="tx1">
                    <a:alpha val="55000"/>
                  </a:schemeClr>
                </a:solidFill>
              </a:rPr>
            </a:br>
            <a:br>
              <a:rPr lang="en-GB" sz="130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GB" sz="1100" dirty="0">
                <a:solidFill>
                  <a:schemeClr val="tx1">
                    <a:alpha val="55000"/>
                  </a:schemeClr>
                </a:solidFill>
              </a:rPr>
              <a:t>This multifaceted problem spans operational inefficiencies, digital shortcomings, and external market pressures.</a:t>
            </a:r>
          </a:p>
          <a:p>
            <a:pPr>
              <a:lnSpc>
                <a:spcPct val="90000"/>
              </a:lnSpc>
            </a:pPr>
            <a:endParaRPr lang="en-GB" sz="13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1284-652F-12F3-2477-1DDC44B40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i="1"/>
              <a:t>Critique and Application of PESTEL</a:t>
            </a:r>
            <a:br>
              <a:rPr lang="en-GB" sz="3500"/>
            </a:br>
            <a:endParaRPr lang="en-US" sz="350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105E0803-AE2D-CD58-65B8-8CDDFCC7E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PESTEL helps us examine external factors, but it has limitations.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It doesn’t account for internal weaknesses like poor digital skills, and it offers a static view of dynamic challenges.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Applied to Green Haven, we see political disruptions from Brexit, economic inflation, and a social shift toward online shopping. </a:t>
            </a:r>
            <a:br>
              <a:rPr lang="en-GB" sz="120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Technologically, competitors are more advanced, while Green Haven’s website is outdated. 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solidFill>
                  <a:schemeClr val="tx1">
                    <a:alpha val="55000"/>
                  </a:schemeClr>
                </a:solidFill>
              </a:rPr>
              <a:t>These insights are supported by Grand View Research (2025) and the International Fresh Produce Association (2025).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373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0700" y="0"/>
            <a:ext cx="3543300" cy="6858000"/>
            <a:chOff x="7467600" y="0"/>
            <a:chExt cx="4724400" cy="685800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0" name="Freeform: Shape 37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0700" y="1"/>
            <a:ext cx="35433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88011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676400"/>
            <a:ext cx="3714750" cy="1216153"/>
          </a:xfrm>
        </p:spPr>
        <p:txBody>
          <a:bodyPr anchor="t">
            <a:normAutofit/>
          </a:bodyPr>
          <a:lstStyle/>
          <a:p>
            <a:r>
              <a:rPr lang="en-GB" sz="3500"/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353733"/>
            <a:ext cx="4400550" cy="304660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Political: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 Brexit has disrupted flower imports, raising costs for exotic varieties (Grand View Research, 2025).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Economic: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 Inflation has raised prices for supplies and squeezed consumer spending, making customers more price-sensitive.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Social: 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Consumers are shifting toward online shopping and expect convenience, flexibility, and digital engagement.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Technological: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 Competitors use advanced websites, social media, and digital marketing, while Green Haven’s online presence is outdated.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Environmental: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 Demand for sustainable practices is rising, but biodegradable packaging and local sourcing are more expensive to maintain.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4000" b="1" dirty="0">
                <a:solidFill>
                  <a:schemeClr val="tx1">
                    <a:alpha val="55000"/>
                  </a:schemeClr>
                </a:solidFill>
              </a:rPr>
              <a:t>Legal:</a:t>
            </a: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 Compliance with packaging and sustainability regulations adds complexity and cost to operations.</a:t>
            </a: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40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While PESTEL highlights key external pressures, it overlooks internal weaknesses such as limited digital skills and slow innovation.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4000" dirty="0">
                <a:solidFill>
                  <a:schemeClr val="tx1">
                    <a:alpha val="55000"/>
                  </a:schemeClr>
                </a:solidFill>
              </a:rPr>
              <a:t>Source: Grand View Research, 2025; International Fresh Produce Association, 2025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800" dirty="0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5" name="Picture 4" descr="pestel_diagram.png">
            <a:extLst>
              <a:ext uri="{FF2B5EF4-FFF2-40B4-BE49-F238E27FC236}">
                <a16:creationId xmlns:a16="http://schemas.microsoft.com/office/drawing/2014/main" id="{F28462C2-DEE9-A27F-9D77-48A1CFC2F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900" y="1970961"/>
            <a:ext cx="3714750" cy="291607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C7221-5948-B87F-04B4-DCB0C9ED6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 i="1"/>
              <a:t>Critique and Application of Cause-and-Effect</a:t>
            </a:r>
            <a:endParaRPr lang="en-US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AD881-672E-DA06-28BA-A48A8FCF8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While the Fishbone diagram is useful, it does not prioritise causes or show how they interact.  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GB" sz="120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For example, technology affects both process and customer engagement.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It also relies on subjective input, meaning some causes may be overlooked. 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solidFill>
                  <a:schemeClr val="tx1">
                    <a:alpha val="55000"/>
                  </a:schemeClr>
                </a:solidFill>
              </a:rPr>
              <a:t> It helps us categorise and visualise the core problems facing Green Haven</a:t>
            </a:r>
          </a:p>
          <a:p>
            <a:pPr marL="0" indent="0">
              <a:lnSpc>
                <a:spcPct val="90000"/>
              </a:lnSpc>
              <a:buNone/>
            </a:pPr>
            <a:endParaRPr lang="en-GB" sz="12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770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24EF1-D1D0-7A6F-7353-D7B70B4BD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1801283" cy="3505200"/>
          </a:xfrm>
        </p:spPr>
        <p:txBody>
          <a:bodyPr anchor="t">
            <a:normAutofit/>
          </a:bodyPr>
          <a:lstStyle/>
          <a:p>
            <a:r>
              <a:rPr lang="en-US" sz="2800" dirty="0"/>
              <a:t>Cause-and-Effect (Fishbone) Diagram</a:t>
            </a:r>
            <a:endParaRPr lang="en-GB" sz="2800" dirty="0"/>
          </a:p>
        </p:txBody>
      </p:sp>
      <p:sp>
        <p:nvSpPr>
          <p:cNvPr id="4" name="Arrow: Chevron 3">
            <a:extLst>
              <a:ext uri="{FF2B5EF4-FFF2-40B4-BE49-F238E27FC236}">
                <a16:creationId xmlns:a16="http://schemas.microsoft.com/office/drawing/2014/main" id="{1D7A51A5-EE27-523F-424D-2C314B1FD3EB}"/>
              </a:ext>
            </a:extLst>
          </p:cNvPr>
          <p:cNvSpPr/>
          <p:nvPr/>
        </p:nvSpPr>
        <p:spPr>
          <a:xfrm>
            <a:off x="2572055" y="3353515"/>
            <a:ext cx="1091896" cy="794512"/>
          </a:xfrm>
          <a:prstGeom prst="chevron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07650803-5A9F-188E-66E1-F63B5F972EED}"/>
              </a:ext>
            </a:extLst>
          </p:cNvPr>
          <p:cNvSpPr/>
          <p:nvPr/>
        </p:nvSpPr>
        <p:spPr>
          <a:xfrm>
            <a:off x="3473050" y="3416002"/>
            <a:ext cx="4108450" cy="669539"/>
          </a:xfrm>
          <a:prstGeom prst="rightArrow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2415FDB-A79E-3BE1-3DB3-676480B39986}"/>
              </a:ext>
            </a:extLst>
          </p:cNvPr>
          <p:cNvCxnSpPr/>
          <p:nvPr/>
        </p:nvCxnSpPr>
        <p:spPr>
          <a:xfrm flipH="1" flipV="1">
            <a:off x="5723467" y="2870200"/>
            <a:ext cx="846666" cy="702733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4C12D4D-22AB-12D3-CFBD-A3C7C1461253}"/>
              </a:ext>
            </a:extLst>
          </p:cNvPr>
          <p:cNvCxnSpPr>
            <a:cxnSpLocks/>
          </p:cNvCxnSpPr>
          <p:nvPr/>
        </p:nvCxnSpPr>
        <p:spPr>
          <a:xfrm flipH="1">
            <a:off x="3902676" y="3917529"/>
            <a:ext cx="660857" cy="859201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8F0998C-732D-0890-CB7B-AB4F7449A099}"/>
              </a:ext>
            </a:extLst>
          </p:cNvPr>
          <p:cNvCxnSpPr/>
          <p:nvPr/>
        </p:nvCxnSpPr>
        <p:spPr>
          <a:xfrm flipH="1" flipV="1">
            <a:off x="4634770" y="2876379"/>
            <a:ext cx="846666" cy="702733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9B57C96-5494-8A5C-D72E-EA79D4BC4CC2}"/>
              </a:ext>
            </a:extLst>
          </p:cNvPr>
          <p:cNvCxnSpPr/>
          <p:nvPr/>
        </p:nvCxnSpPr>
        <p:spPr>
          <a:xfrm flipH="1" flipV="1">
            <a:off x="3725334" y="2884847"/>
            <a:ext cx="846666" cy="702733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DE24C3-295C-B844-1632-7E7707609709}"/>
              </a:ext>
            </a:extLst>
          </p:cNvPr>
          <p:cNvCxnSpPr>
            <a:cxnSpLocks/>
          </p:cNvCxnSpPr>
          <p:nvPr/>
        </p:nvCxnSpPr>
        <p:spPr>
          <a:xfrm flipH="1">
            <a:off x="4849256" y="3904322"/>
            <a:ext cx="660857" cy="859201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54913A5-BD8E-6A92-A271-97455B86A4EF}"/>
              </a:ext>
            </a:extLst>
          </p:cNvPr>
          <p:cNvCxnSpPr>
            <a:cxnSpLocks/>
          </p:cNvCxnSpPr>
          <p:nvPr/>
        </p:nvCxnSpPr>
        <p:spPr>
          <a:xfrm flipH="1">
            <a:off x="5900809" y="3917528"/>
            <a:ext cx="660857" cy="859201"/>
          </a:xfrm>
          <a:prstGeom prst="straightConnector1">
            <a:avLst/>
          </a:prstGeom>
          <a:ln w="1905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477274FA-D3BD-E823-F0AC-2BAF8ABBCE01}"/>
              </a:ext>
            </a:extLst>
          </p:cNvPr>
          <p:cNvSpPr txBox="1"/>
          <p:nvPr/>
        </p:nvSpPr>
        <p:spPr>
          <a:xfrm>
            <a:off x="2746260" y="1718553"/>
            <a:ext cx="1268754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👥 </a:t>
            </a:r>
            <a:r>
              <a:rPr lang="en-GB" sz="1100" dirty="0"/>
              <a:t>People</a:t>
            </a:r>
          </a:p>
          <a:p>
            <a:pPr algn="l">
              <a:defRPr sz="1200"/>
            </a:pPr>
            <a:r>
              <a:rPr lang="en-GB" sz="900" dirty="0"/>
              <a:t>- Limited digital skills among staff</a:t>
            </a:r>
          </a:p>
          <a:p>
            <a:pPr algn="l">
              <a:defRPr sz="1200"/>
            </a:pPr>
            <a:r>
              <a:rPr lang="en-GB" sz="900" dirty="0"/>
              <a:t>- No dedicated marketing or IT support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7046D6D-1B67-772D-B8B7-07A4049D375D}"/>
              </a:ext>
            </a:extLst>
          </p:cNvPr>
          <p:cNvSpPr txBox="1"/>
          <p:nvPr/>
        </p:nvSpPr>
        <p:spPr>
          <a:xfrm>
            <a:off x="4148667" y="1687383"/>
            <a:ext cx="1134533" cy="815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⚙️ Process</a:t>
            </a:r>
          </a:p>
          <a:p>
            <a:pPr algn="l">
              <a:defRPr sz="1200"/>
            </a:pPr>
            <a:r>
              <a:rPr lang="en-GB" sz="900" dirty="0"/>
              <a:t>- Rigid delivery model</a:t>
            </a:r>
          </a:p>
          <a:p>
            <a:pPr algn="l">
              <a:defRPr sz="1200"/>
            </a:pPr>
            <a:r>
              <a:rPr lang="en-GB" sz="900" dirty="0"/>
              <a:t>- No subscription or loyalty program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63F571B-F730-69C6-F33C-B71CAF36EF9D}"/>
              </a:ext>
            </a:extLst>
          </p:cNvPr>
          <p:cNvSpPr txBox="1"/>
          <p:nvPr/>
        </p:nvSpPr>
        <p:spPr>
          <a:xfrm>
            <a:off x="5416853" y="1718553"/>
            <a:ext cx="1451830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💻 </a:t>
            </a:r>
            <a:r>
              <a:rPr lang="en-GB" sz="1100" dirty="0"/>
              <a:t>Technology</a:t>
            </a:r>
          </a:p>
          <a:p>
            <a:pPr algn="l">
              <a:defRPr sz="1200"/>
            </a:pPr>
            <a:r>
              <a:rPr lang="en-GB" sz="900" dirty="0"/>
              <a:t>- Outdated website</a:t>
            </a:r>
          </a:p>
          <a:p>
            <a:pPr algn="l">
              <a:defRPr sz="1200"/>
            </a:pPr>
            <a:r>
              <a:rPr lang="en-GB" sz="900" dirty="0"/>
              <a:t>- Poor social media presence</a:t>
            </a:r>
          </a:p>
          <a:p>
            <a:pPr algn="l">
              <a:defRPr sz="1200"/>
            </a:pPr>
            <a:r>
              <a:rPr lang="en-GB" sz="900" dirty="0"/>
              <a:t>- No mobile ordering system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27D5486-6FB4-7B45-82F4-64B7F8B62DA5}"/>
              </a:ext>
            </a:extLst>
          </p:cNvPr>
          <p:cNvSpPr txBox="1"/>
          <p:nvPr/>
        </p:nvSpPr>
        <p:spPr>
          <a:xfrm>
            <a:off x="2578578" y="4776729"/>
            <a:ext cx="14742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🌸 </a:t>
            </a:r>
            <a:r>
              <a:rPr lang="en-GB" sz="1100" dirty="0"/>
              <a:t>Materials</a:t>
            </a:r>
          </a:p>
          <a:p>
            <a:pPr algn="l">
              <a:defRPr sz="1200"/>
            </a:pPr>
            <a:r>
              <a:rPr lang="en-GB" sz="900" dirty="0"/>
              <a:t>- Rising cost of imported flowers</a:t>
            </a:r>
          </a:p>
          <a:p>
            <a:pPr algn="l">
              <a:defRPr sz="1200"/>
            </a:pPr>
            <a:r>
              <a:rPr lang="en-GB" sz="900" dirty="0"/>
              <a:t>- Expensive biodegradable packaging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5E28EF3-6F91-F62A-36CE-91A9A94264E0}"/>
              </a:ext>
            </a:extLst>
          </p:cNvPr>
          <p:cNvSpPr txBox="1"/>
          <p:nvPr/>
        </p:nvSpPr>
        <p:spPr>
          <a:xfrm>
            <a:off x="4057851" y="4750110"/>
            <a:ext cx="14644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🌍 </a:t>
            </a:r>
            <a:r>
              <a:rPr lang="en-GB" sz="1100" dirty="0"/>
              <a:t>Environment</a:t>
            </a:r>
          </a:p>
          <a:p>
            <a:pPr algn="l">
              <a:defRPr sz="1200"/>
            </a:pPr>
            <a:r>
              <a:rPr lang="en-GB" sz="900" dirty="0"/>
              <a:t>- Reduced foot traffic on Norwich high street</a:t>
            </a:r>
          </a:p>
          <a:p>
            <a:pPr algn="l">
              <a:defRPr sz="1200"/>
            </a:pPr>
            <a:r>
              <a:rPr lang="en-GB" sz="900" dirty="0"/>
              <a:t>- Increased competition from online florists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1BA0A20-7AF6-2366-6E5E-92CCC90CF4A5}"/>
              </a:ext>
            </a:extLst>
          </p:cNvPr>
          <p:cNvSpPr txBox="1"/>
          <p:nvPr/>
        </p:nvSpPr>
        <p:spPr>
          <a:xfrm>
            <a:off x="5671484" y="4793202"/>
            <a:ext cx="152941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📊 </a:t>
            </a:r>
            <a:r>
              <a:rPr lang="en-GB" sz="1100" dirty="0"/>
              <a:t>Management</a:t>
            </a:r>
          </a:p>
          <a:p>
            <a:pPr algn="l">
              <a:defRPr sz="1200"/>
            </a:pPr>
            <a:r>
              <a:rPr lang="en-GB" sz="900" dirty="0"/>
              <a:t>- Slow adaptation to market trends</a:t>
            </a:r>
          </a:p>
          <a:p>
            <a:pPr algn="l">
              <a:defRPr sz="1200"/>
            </a:pPr>
            <a:r>
              <a:rPr lang="en-GB" sz="900" dirty="0"/>
              <a:t>- Lack of investment in digital transformation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028E7FF-7D55-CBAE-BCE4-8CF712A7B806}"/>
              </a:ext>
            </a:extLst>
          </p:cNvPr>
          <p:cNvSpPr txBox="1"/>
          <p:nvPr/>
        </p:nvSpPr>
        <p:spPr>
          <a:xfrm>
            <a:off x="7574920" y="3236213"/>
            <a:ext cx="123089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📉 </a:t>
            </a:r>
            <a:br>
              <a:rPr lang="en-GB" dirty="0"/>
            </a:br>
            <a:r>
              <a:rPr lang="en-GB" sz="1200" dirty="0"/>
              <a:t>Decline in Sales and Customer Engagement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884710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D8C03-85E2-07A3-A2E3-8F610DD6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US" sz="3500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CF178-74C8-43BD-886C-9B677B2E6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dirty="0">
                <a:solidFill>
                  <a:schemeClr val="tx1">
                    <a:alpha val="55000"/>
                  </a:schemeClr>
                </a:solidFill>
              </a:rPr>
              <a:t>Sales Decline  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b="1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In-store revenue dropped by 30% over the past year, with minimal growth online.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05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1050" b="1" dirty="0">
                <a:solidFill>
                  <a:schemeClr val="tx1">
                    <a:alpha val="55000"/>
                  </a:schemeClr>
                </a:solidFill>
              </a:rPr>
              <a:t>1 Digital Weakness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An outdated website and poor social media presence reduce visibility and engagement.</a:t>
            </a:r>
            <a:br>
              <a:rPr lang="en-US" sz="1050" dirty="0">
                <a:solidFill>
                  <a:schemeClr val="tx1">
                    <a:alpha val="55000"/>
                  </a:schemeClr>
                </a:solidFill>
              </a:rPr>
            </a:br>
            <a:endParaRPr lang="en-US" sz="105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050" b="1" dirty="0">
                <a:solidFill>
                  <a:schemeClr val="tx1">
                    <a:alpha val="55000"/>
                  </a:schemeClr>
                </a:solidFill>
              </a:rPr>
              <a:t>2 Consumer Shift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Customers prefer online convenience, flexible delivery, and subscription models.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05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1050" b="1" dirty="0">
                <a:solidFill>
                  <a:schemeClr val="tx1">
                    <a:alpha val="55000"/>
                  </a:schemeClr>
                </a:solidFill>
              </a:rPr>
              <a:t>3 Rising Costs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Inflation and Brexit have increased costs for imported flowers and sustainable packaging.</a:t>
            </a:r>
            <a:br>
              <a:rPr lang="en-US" sz="1050" dirty="0">
                <a:solidFill>
                  <a:schemeClr val="tx1">
                    <a:alpha val="55000"/>
                  </a:schemeClr>
                </a:solidFill>
              </a:rPr>
            </a:br>
            <a:endParaRPr lang="en-US" sz="105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050" b="1" dirty="0">
                <a:solidFill>
                  <a:schemeClr val="tx1">
                    <a:alpha val="55000"/>
                  </a:schemeClr>
                </a:solidFill>
              </a:rPr>
              <a:t>4 Competitive Pressure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Larger florists use AI-driven logistics, aggressive pricing, and digital marketing.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050" dirty="0">
                <a:solidFill>
                  <a:schemeClr val="tx1">
                    <a:alpha val="55000"/>
                  </a:schemeClr>
                </a:solidFill>
              </a:rPr>
            </a:br>
            <a:r>
              <a:rPr lang="en-US" sz="1050" b="1" dirty="0">
                <a:solidFill>
                  <a:schemeClr val="tx1">
                    <a:alpha val="55000"/>
                  </a:schemeClr>
                </a:solidFill>
              </a:rPr>
              <a:t>5 Strategic Gaps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050" dirty="0">
                <a:solidFill>
                  <a:schemeClr val="tx1">
                    <a:alpha val="55000"/>
                  </a:schemeClr>
                </a:solidFill>
              </a:rPr>
              <a:t>Lack of investment in innovation, staff training, and customer retention strategies.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0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000" dirty="0">
                <a:solidFill>
                  <a:schemeClr val="tx1">
                    <a:alpha val="55000"/>
                  </a:schemeClr>
                </a:solidFill>
              </a:rPr>
              <a:t>Insights informed by Grand View Research (2025) and International Fresh Produce Association (2025)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031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8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E3576-10ED-CCF9-34C0-ED7640711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US" sz="35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F11D7-8C56-4D0F-5C83-3490FFE65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solidFill>
                  <a:schemeClr val="tx1">
                    <a:alpha val="55000"/>
                  </a:schemeClr>
                </a:solidFill>
              </a:rPr>
              <a:t>Grand View Research, 2025. Cut Flowers Market Size, Share &amp; Trends Analysis Report By Flower Type, By Application, By Region, And Segment Forecasts, 2025 - 2030. [online] Available at: https://</a:t>
            </a:r>
            <a:r>
              <a:rPr lang="en-US" sz="1200" dirty="0" err="1">
                <a:solidFill>
                  <a:schemeClr val="tx1">
                    <a:alpha val="55000"/>
                  </a:schemeClr>
                </a:solidFill>
              </a:rPr>
              <a:t>www.grandviewresearch.com</a:t>
            </a:r>
            <a:r>
              <a:rPr lang="en-US" sz="1200" dirty="0">
                <a:solidFill>
                  <a:schemeClr val="tx1">
                    <a:alpha val="55000"/>
                  </a:schemeClr>
                </a:solidFill>
              </a:rPr>
              <a:t>/industry-analysis/cut-flowers-market-report [Accessed 30 Sep. 2025].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200" dirty="0">
                <a:solidFill>
                  <a:schemeClr val="tx1">
                    <a:alpha val="55000"/>
                  </a:schemeClr>
                </a:solidFill>
              </a:rPr>
            </a:br>
            <a:endParaRPr lang="en-US" sz="12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solidFill>
                  <a:schemeClr val="tx1">
                    <a:alpha val="55000"/>
                  </a:schemeClr>
                </a:solidFill>
              </a:rPr>
              <a:t>International Fresh Produce Association, 2025. 2025 Floral Industry Trends. [online] Available at: https://</a:t>
            </a:r>
            <a:r>
              <a:rPr lang="en-US" sz="1200" dirty="0" err="1">
                <a:solidFill>
                  <a:schemeClr val="tx1">
                    <a:alpha val="55000"/>
                  </a:schemeClr>
                </a:solidFill>
              </a:rPr>
              <a:t>www.freshproduce.com</a:t>
            </a:r>
            <a:r>
              <a:rPr lang="en-US" sz="1200" dirty="0">
                <a:solidFill>
                  <a:schemeClr val="tx1">
                    <a:alpha val="55000"/>
                  </a:schemeClr>
                </a:solidFill>
              </a:rPr>
              <a:t>/resources/floral/2025-floral-industry-trends/ [Accessed 30 Sep. 2025].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65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63E659F-EA35-CFB7-FBC4-06E31E6942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8527555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17906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983AA28B97F54389BFDFA1C3F96937" ma:contentTypeVersion="5" ma:contentTypeDescription="Create a new document." ma:contentTypeScope="" ma:versionID="52ca5bc3d5f03d89948607774177e78a">
  <xsd:schema xmlns:xsd="http://www.w3.org/2001/XMLSchema" xmlns:xs="http://www.w3.org/2001/XMLSchema" xmlns:p="http://schemas.microsoft.com/office/2006/metadata/properties" xmlns:ns3="244e9db3-fc30-4fe7-a3aa-560bcdbfffab" targetNamespace="http://schemas.microsoft.com/office/2006/metadata/properties" ma:root="true" ma:fieldsID="94e400a40560c1163a185fe466cedecd" ns3:_="">
    <xsd:import namespace="244e9db3-fc30-4fe7-a3aa-560bcdbfffa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4e9db3-fc30-4fe7-a3aa-560bcdbfffa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44e9db3-fc30-4fe7-a3aa-560bcdbfffab" xsi:nil="true"/>
  </documentManagement>
</p:properties>
</file>

<file path=customXml/itemProps1.xml><?xml version="1.0" encoding="utf-8"?>
<ds:datastoreItem xmlns:ds="http://schemas.openxmlformats.org/officeDocument/2006/customXml" ds:itemID="{51EAA13B-7E9A-43E9-9F43-6FE386F611B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12A1EB9-64C4-45B2-A27C-2AE404D9B6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4e9db3-fc30-4fe7-a3aa-560bcdbfff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236AA4F-781C-4F0B-954C-69ED0BAEFF73}">
  <ds:schemaRefs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244e9db3-fc30-4fe7-a3aa-560bcdbfffab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923</Words>
  <Application>Microsoft Macintosh PowerPoint</Application>
  <PresentationFormat>On-screen Show (4:3)</PresentationFormat>
  <Paragraphs>107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PowerPoint Presentation</vt:lpstr>
      <vt:lpstr>Green Haven Florists: Case Study Analysis</vt:lpstr>
      <vt:lpstr>PowerPoint Presentation</vt:lpstr>
      <vt:lpstr>Introduction</vt:lpstr>
      <vt:lpstr>5W2H – Nature and Scope of the Problem</vt:lpstr>
      <vt:lpstr>Critique and Application of PESTEL </vt:lpstr>
      <vt:lpstr>PESTEL Analysis</vt:lpstr>
      <vt:lpstr>Critique and Application of Cause-and-Effect</vt:lpstr>
      <vt:lpstr>Cause-and-Effect (Fishbone) Diagram</vt:lpstr>
      <vt:lpstr>Key Findings</vt:lpstr>
      <vt:lpstr>Reference List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Asam Rashid (2441027)</cp:lastModifiedBy>
  <cp:revision>25</cp:revision>
  <dcterms:created xsi:type="dcterms:W3CDTF">2013-01-27T09:14:16Z</dcterms:created>
  <dcterms:modified xsi:type="dcterms:W3CDTF">2025-10-12T18:36:33Z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0x01010039983AA28B97F54389BFDFA1C3F96937</vt:lpwstr>
  </property>
</Properties>
</file>