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tags/tag1.xml" ContentType="application/vnd.openxmlformats-officedocument.presentationml.tags+xml"/>
  <Override PartName="/ppt/notesSlides/notesSlide7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 id="2147483666" r:id="rId6"/>
    <p:sldMasterId id="2147483707" r:id="rId7"/>
  </p:sldMasterIdLst>
  <p:notesMasterIdLst>
    <p:notesMasterId r:id="rId85"/>
  </p:notesMasterIdLst>
  <p:sldIdLst>
    <p:sldId id="256" r:id="rId8"/>
    <p:sldId id="412" r:id="rId9"/>
    <p:sldId id="1996" r:id="rId10"/>
    <p:sldId id="1744" r:id="rId11"/>
    <p:sldId id="2671" r:id="rId12"/>
    <p:sldId id="1110" r:id="rId13"/>
    <p:sldId id="2672" r:id="rId14"/>
    <p:sldId id="2674" r:id="rId15"/>
    <p:sldId id="1999" r:id="rId16"/>
    <p:sldId id="2000" r:id="rId17"/>
    <p:sldId id="2597" r:id="rId18"/>
    <p:sldId id="2002" r:id="rId19"/>
    <p:sldId id="2592" r:id="rId20"/>
    <p:sldId id="2004" r:id="rId21"/>
    <p:sldId id="2673" r:id="rId22"/>
    <p:sldId id="2006" r:id="rId23"/>
    <p:sldId id="2007" r:id="rId24"/>
    <p:sldId id="2008" r:id="rId25"/>
    <p:sldId id="2011" r:id="rId26"/>
    <p:sldId id="2012" r:id="rId27"/>
    <p:sldId id="2013" r:id="rId28"/>
    <p:sldId id="2014" r:id="rId29"/>
    <p:sldId id="2015" r:id="rId30"/>
    <p:sldId id="2664" r:id="rId31"/>
    <p:sldId id="2017" r:id="rId32"/>
    <p:sldId id="2018" r:id="rId33"/>
    <p:sldId id="2019" r:id="rId34"/>
    <p:sldId id="2020" r:id="rId35"/>
    <p:sldId id="2021" r:id="rId36"/>
    <p:sldId id="2598" r:id="rId37"/>
    <p:sldId id="2023" r:id="rId38"/>
    <p:sldId id="2024" r:id="rId39"/>
    <p:sldId id="2025" r:id="rId40"/>
    <p:sldId id="2026" r:id="rId41"/>
    <p:sldId id="2028" r:id="rId42"/>
    <p:sldId id="2029" r:id="rId43"/>
    <p:sldId id="2030" r:id="rId44"/>
    <p:sldId id="2031" r:id="rId45"/>
    <p:sldId id="13271" r:id="rId46"/>
    <p:sldId id="2032" r:id="rId47"/>
    <p:sldId id="2033" r:id="rId48"/>
    <p:sldId id="13272" r:id="rId49"/>
    <p:sldId id="2035" r:id="rId50"/>
    <p:sldId id="2599" r:id="rId51"/>
    <p:sldId id="2037" r:id="rId52"/>
    <p:sldId id="13273" r:id="rId53"/>
    <p:sldId id="13274" r:id="rId54"/>
    <p:sldId id="13275" r:id="rId55"/>
    <p:sldId id="13276" r:id="rId56"/>
    <p:sldId id="2040" r:id="rId57"/>
    <p:sldId id="2041" r:id="rId58"/>
    <p:sldId id="2042" r:id="rId59"/>
    <p:sldId id="2043" r:id="rId60"/>
    <p:sldId id="2666" r:id="rId61"/>
    <p:sldId id="2665" r:id="rId62"/>
    <p:sldId id="13278" r:id="rId63"/>
    <p:sldId id="2667" r:id="rId64"/>
    <p:sldId id="2045" r:id="rId65"/>
    <p:sldId id="2668" r:id="rId66"/>
    <p:sldId id="2600" r:id="rId67"/>
    <p:sldId id="2047" r:id="rId68"/>
    <p:sldId id="2048" r:id="rId69"/>
    <p:sldId id="2669" r:id="rId70"/>
    <p:sldId id="2601" r:id="rId71"/>
    <p:sldId id="2670" r:id="rId72"/>
    <p:sldId id="2051" r:id="rId73"/>
    <p:sldId id="2052" r:id="rId74"/>
    <p:sldId id="2055" r:id="rId75"/>
    <p:sldId id="2053" r:id="rId76"/>
    <p:sldId id="2054" r:id="rId77"/>
    <p:sldId id="2056" r:id="rId78"/>
    <p:sldId id="2057" r:id="rId79"/>
    <p:sldId id="2058" r:id="rId80"/>
    <p:sldId id="2060" r:id="rId81"/>
    <p:sldId id="2061" r:id="rId82"/>
    <p:sldId id="2062" r:id="rId83"/>
    <p:sldId id="1872" r:id="rId8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36"/>
    <p:restoredTop sz="96327"/>
  </p:normalViewPr>
  <p:slideViewPr>
    <p:cSldViewPr snapToGrid="0" snapToObjects="1">
      <p:cViewPr varScale="1">
        <p:scale>
          <a:sx n="108" d="100"/>
          <a:sy n="108" d="100"/>
        </p:scale>
        <p:origin x="384"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tableStyles" Target="tableStyles.xml"/><Relationship Id="rId16" Type="http://schemas.openxmlformats.org/officeDocument/2006/relationships/slide" Target="slides/slide9.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5" Type="http://schemas.openxmlformats.org/officeDocument/2006/relationships/slideMaster" Target="slideMasters/slideMaster2.xml"/><Relationship Id="rId90" Type="http://schemas.microsoft.com/office/2016/11/relationships/changesInfo" Target="changesInfos/changesInfo1.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7" Type="http://schemas.openxmlformats.org/officeDocument/2006/relationships/slideMaster" Target="slideMasters/slideMaster4.xml"/><Relationship Id="rId71" Type="http://schemas.openxmlformats.org/officeDocument/2006/relationships/slide" Target="slides/slide64.xml"/><Relationship Id="rId2" Type="http://schemas.openxmlformats.org/officeDocument/2006/relationships/customXml" Target="../customXml/item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viewProps" Target="viewProps.xml"/><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yaradzi Nicholas Murira" userId="6ab3fae5-94bd-47ef-9f25-6c1f645127cf" providerId="ADAL" clId="{BBAD60DF-75FC-47FB-864F-62F5392E6509}"/>
    <pc:docChg chg="custSel addSld delSld modSld">
      <pc:chgData name="Munyaradzi Nicholas Murira" userId="6ab3fae5-94bd-47ef-9f25-6c1f645127cf" providerId="ADAL" clId="{BBAD60DF-75FC-47FB-864F-62F5392E6509}" dt="2026-10-22T14:19:25.306" v="183" actId="14100"/>
      <pc:docMkLst>
        <pc:docMk/>
      </pc:docMkLst>
      <pc:sldChg chg="addSp delSp modSp mod">
        <pc:chgData name="Munyaradzi Nicholas Murira" userId="6ab3fae5-94bd-47ef-9f25-6c1f645127cf" providerId="ADAL" clId="{BBAD60DF-75FC-47FB-864F-62F5392E6509}" dt="2026-10-22T14:19:25.306" v="183" actId="14100"/>
        <pc:sldMkLst>
          <pc:docMk/>
          <pc:sldMk cId="1831866945" sldId="1110"/>
        </pc:sldMkLst>
        <pc:picChg chg="add mod">
          <ac:chgData name="Munyaradzi Nicholas Murira" userId="6ab3fae5-94bd-47ef-9f25-6c1f645127cf" providerId="ADAL" clId="{BBAD60DF-75FC-47FB-864F-62F5392E6509}" dt="2026-10-22T14:19:25.306" v="183" actId="14100"/>
          <ac:picMkLst>
            <pc:docMk/>
            <pc:sldMk cId="1831866945" sldId="1110"/>
            <ac:picMk id="5" creationId="{3B4E8342-B63C-6E0B-5F21-B3D77892729E}"/>
          </ac:picMkLst>
        </pc:picChg>
        <pc:picChg chg="del mod">
          <ac:chgData name="Munyaradzi Nicholas Murira" userId="6ab3fae5-94bd-47ef-9f25-6c1f645127cf" providerId="ADAL" clId="{BBAD60DF-75FC-47FB-864F-62F5392E6509}" dt="2026-10-22T14:19:19.650" v="181" actId="478"/>
          <ac:picMkLst>
            <pc:docMk/>
            <pc:sldMk cId="1831866945" sldId="1110"/>
            <ac:picMk id="7" creationId="{7D9B1B34-F0E6-CA5F-7D37-DB2F56F4718A}"/>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B7D8D0-0763-4528-9601-FA7C9101169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B0DFD13-FFC2-4AF2-B814-EB219CD7B0CE}">
      <dgm:prSet phldrT="[Text]" custT="1"/>
      <dgm:spPr/>
      <dgm:t>
        <a:bodyPr/>
        <a:lstStyle/>
        <a:p>
          <a:r>
            <a:rPr lang="en-US" sz="3200" b="1" dirty="0">
              <a:latin typeface="Arial" panose="020B0604020202020204" pitchFamily="34" charset="0"/>
              <a:cs typeface="Arial" panose="020B0604020202020204" pitchFamily="34" charset="0"/>
            </a:rPr>
            <a:t>Desktop Clients</a:t>
          </a:r>
        </a:p>
      </dgm:t>
    </dgm:pt>
    <dgm:pt modelId="{8483A207-3E00-43D9-8D36-A0BF1C91E4C6}" type="parTrans" cxnId="{1F7CD063-C2EB-452C-85F9-03D4BA3B10C1}">
      <dgm:prSet/>
      <dgm:spPr/>
      <dgm:t>
        <a:bodyPr/>
        <a:lstStyle/>
        <a:p>
          <a:endParaRPr lang="en-US" sz="2400">
            <a:latin typeface="Arial" panose="020B0604020202020204" pitchFamily="34" charset="0"/>
            <a:cs typeface="Arial" panose="020B0604020202020204" pitchFamily="34" charset="0"/>
          </a:endParaRPr>
        </a:p>
      </dgm:t>
    </dgm:pt>
    <dgm:pt modelId="{18961F30-3790-4A46-832F-6A8403FB9135}" type="sibTrans" cxnId="{1F7CD063-C2EB-452C-85F9-03D4BA3B10C1}">
      <dgm:prSet/>
      <dgm:spPr/>
      <dgm:t>
        <a:bodyPr/>
        <a:lstStyle/>
        <a:p>
          <a:endParaRPr lang="en-US" sz="2400">
            <a:latin typeface="Arial" panose="020B0604020202020204" pitchFamily="34" charset="0"/>
            <a:cs typeface="Arial" panose="020B0604020202020204" pitchFamily="34" charset="0"/>
          </a:endParaRPr>
        </a:p>
      </dgm:t>
    </dgm:pt>
    <dgm:pt modelId="{B4039805-F7F0-4A4B-8BA8-BF0542CF8BEA}">
      <dgm:prSet phldrT="[Text]" custT="1"/>
      <dgm:spPr/>
      <dgm:t>
        <a:bodyPr/>
        <a:lstStyle/>
        <a:p>
          <a:r>
            <a:rPr lang="en-US" sz="2800" dirty="0">
              <a:latin typeface="Arial" panose="020B0604020202020204" pitchFamily="34" charset="0"/>
              <a:cs typeface="Arial" panose="020B0604020202020204" pitchFamily="34" charset="0"/>
            </a:rPr>
            <a:t>SmartConsole Client</a:t>
          </a:r>
        </a:p>
      </dgm:t>
    </dgm:pt>
    <dgm:pt modelId="{5B61FC31-6A27-4FD1-AC12-645548C16108}" type="parTrans" cxnId="{F90CAEB1-360C-4A51-9E22-5D03DBA8D12F}">
      <dgm:prSet/>
      <dgm:spPr/>
      <dgm:t>
        <a:bodyPr/>
        <a:lstStyle/>
        <a:p>
          <a:endParaRPr lang="en-US" sz="2400">
            <a:latin typeface="Arial" panose="020B0604020202020204" pitchFamily="34" charset="0"/>
            <a:cs typeface="Arial" panose="020B0604020202020204" pitchFamily="34" charset="0"/>
          </a:endParaRPr>
        </a:p>
      </dgm:t>
    </dgm:pt>
    <dgm:pt modelId="{44A13211-3919-4DDE-AFA7-6C3B3366EDBE}" type="sibTrans" cxnId="{F90CAEB1-360C-4A51-9E22-5D03DBA8D12F}">
      <dgm:prSet/>
      <dgm:spPr/>
      <dgm:t>
        <a:bodyPr/>
        <a:lstStyle/>
        <a:p>
          <a:endParaRPr lang="en-US" sz="2400">
            <a:latin typeface="Arial" panose="020B0604020202020204" pitchFamily="34" charset="0"/>
            <a:cs typeface="Arial" panose="020B0604020202020204" pitchFamily="34" charset="0"/>
          </a:endParaRPr>
        </a:p>
      </dgm:t>
    </dgm:pt>
    <dgm:pt modelId="{A6BC4A0E-E322-47C0-B55D-2875C31D506C}">
      <dgm:prSet phldrT="[Text]" custT="1"/>
      <dgm:spPr/>
      <dgm:t>
        <a:bodyPr/>
        <a:lstStyle/>
        <a:p>
          <a:r>
            <a:rPr lang="en-US" sz="3200" b="1" dirty="0">
              <a:latin typeface="Arial" panose="020B0604020202020204" pitchFamily="34" charset="0"/>
              <a:cs typeface="Arial" panose="020B0604020202020204" pitchFamily="34" charset="0"/>
            </a:rPr>
            <a:t>Clientless, Browser-based Interface</a:t>
          </a:r>
        </a:p>
      </dgm:t>
    </dgm:pt>
    <dgm:pt modelId="{B35B0503-2AB6-4CDA-85AB-CFECAD889D8B}" type="parTrans" cxnId="{915C8D31-94BE-4F15-9124-A8400A557E42}">
      <dgm:prSet/>
      <dgm:spPr/>
      <dgm:t>
        <a:bodyPr/>
        <a:lstStyle/>
        <a:p>
          <a:endParaRPr lang="en-US" sz="2400">
            <a:latin typeface="Arial" panose="020B0604020202020204" pitchFamily="34" charset="0"/>
            <a:cs typeface="Arial" panose="020B0604020202020204" pitchFamily="34" charset="0"/>
          </a:endParaRPr>
        </a:p>
      </dgm:t>
    </dgm:pt>
    <dgm:pt modelId="{A1D88DD5-81F8-432E-A78A-D206E05F10E7}" type="sibTrans" cxnId="{915C8D31-94BE-4F15-9124-A8400A557E42}">
      <dgm:prSet/>
      <dgm:spPr/>
      <dgm:t>
        <a:bodyPr/>
        <a:lstStyle/>
        <a:p>
          <a:endParaRPr lang="en-US" sz="2400">
            <a:latin typeface="Arial" panose="020B0604020202020204" pitchFamily="34" charset="0"/>
            <a:cs typeface="Arial" panose="020B0604020202020204" pitchFamily="34" charset="0"/>
          </a:endParaRPr>
        </a:p>
      </dgm:t>
    </dgm:pt>
    <dgm:pt modelId="{4EB64501-7687-4433-AAF6-4D8875D9D651}">
      <dgm:prSet phldrT="[Text]" custT="1"/>
      <dgm:spPr/>
      <dgm:t>
        <a:bodyPr/>
        <a:lstStyle/>
        <a:p>
          <a:r>
            <a:rPr lang="en-US" sz="2800" dirty="0">
              <a:latin typeface="Arial" panose="020B0604020202020204" pitchFamily="34" charset="0"/>
              <a:cs typeface="Arial" panose="020B0604020202020204" pitchFamily="34" charset="0"/>
            </a:rPr>
            <a:t>Web SmartConsole</a:t>
          </a:r>
        </a:p>
      </dgm:t>
    </dgm:pt>
    <dgm:pt modelId="{51BB32CC-F11B-4813-B1AA-315A87404677}" type="parTrans" cxnId="{C7E66498-CDA0-4496-B698-A3D751C7BF76}">
      <dgm:prSet/>
      <dgm:spPr/>
      <dgm:t>
        <a:bodyPr/>
        <a:lstStyle/>
        <a:p>
          <a:endParaRPr lang="en-US" sz="2400">
            <a:latin typeface="Arial" panose="020B0604020202020204" pitchFamily="34" charset="0"/>
            <a:cs typeface="Arial" panose="020B0604020202020204" pitchFamily="34" charset="0"/>
          </a:endParaRPr>
        </a:p>
      </dgm:t>
    </dgm:pt>
    <dgm:pt modelId="{98AF3E0B-FCED-4BE3-ABE1-983939EFD655}" type="sibTrans" cxnId="{C7E66498-CDA0-4496-B698-A3D751C7BF76}">
      <dgm:prSet/>
      <dgm:spPr/>
      <dgm:t>
        <a:bodyPr/>
        <a:lstStyle/>
        <a:p>
          <a:endParaRPr lang="en-US" sz="2400">
            <a:latin typeface="Arial" panose="020B0604020202020204" pitchFamily="34" charset="0"/>
            <a:cs typeface="Arial" panose="020B0604020202020204" pitchFamily="34" charset="0"/>
          </a:endParaRPr>
        </a:p>
      </dgm:t>
    </dgm:pt>
    <dgm:pt modelId="{FC9DF3FF-74AF-49E6-9A7A-9CBF44173955}">
      <dgm:prSet phldrT="[Text]" custT="1"/>
      <dgm:spPr/>
      <dgm:t>
        <a:bodyPr/>
        <a:lstStyle/>
        <a:p>
          <a:r>
            <a:rPr lang="en-US" sz="2800" dirty="0">
              <a:latin typeface="Arial" panose="020B0604020202020204" pitchFamily="34" charset="0"/>
              <a:cs typeface="Arial" panose="020B0604020202020204" pitchFamily="34" charset="0"/>
            </a:rPr>
            <a:t>Portable SmartConsole</a:t>
          </a:r>
        </a:p>
      </dgm:t>
    </dgm:pt>
    <dgm:pt modelId="{8C3AA687-0CEF-47FE-83B4-3088C937B3AA}" type="parTrans" cxnId="{0563FA79-665D-4A30-8356-BA8077CB46FE}">
      <dgm:prSet/>
      <dgm:spPr/>
      <dgm:t>
        <a:bodyPr/>
        <a:lstStyle/>
        <a:p>
          <a:endParaRPr lang="en-US" sz="2400">
            <a:latin typeface="Arial" panose="020B0604020202020204" pitchFamily="34" charset="0"/>
            <a:cs typeface="Arial" panose="020B0604020202020204" pitchFamily="34" charset="0"/>
          </a:endParaRPr>
        </a:p>
      </dgm:t>
    </dgm:pt>
    <dgm:pt modelId="{947D4C16-9887-41C8-89E6-50220AA0C04F}" type="sibTrans" cxnId="{0563FA79-665D-4A30-8356-BA8077CB46FE}">
      <dgm:prSet/>
      <dgm:spPr/>
      <dgm:t>
        <a:bodyPr/>
        <a:lstStyle/>
        <a:p>
          <a:endParaRPr lang="en-US" sz="2400">
            <a:latin typeface="Arial" panose="020B0604020202020204" pitchFamily="34" charset="0"/>
            <a:cs typeface="Arial" panose="020B0604020202020204" pitchFamily="34" charset="0"/>
          </a:endParaRPr>
        </a:p>
      </dgm:t>
    </dgm:pt>
    <dgm:pt modelId="{3E073BC7-70BF-4346-B2FC-D5D9C25817A0}" type="pres">
      <dgm:prSet presAssocID="{B4B7D8D0-0763-4528-9601-FA7C9101169D}" presName="linear" presStyleCnt="0">
        <dgm:presLayoutVars>
          <dgm:animLvl val="lvl"/>
          <dgm:resizeHandles val="exact"/>
        </dgm:presLayoutVars>
      </dgm:prSet>
      <dgm:spPr/>
    </dgm:pt>
    <dgm:pt modelId="{62431308-AC5A-4072-86DA-7C5F6DC28314}" type="pres">
      <dgm:prSet presAssocID="{AB0DFD13-FFC2-4AF2-B814-EB219CD7B0CE}" presName="parentText" presStyleLbl="node1" presStyleIdx="0" presStyleCnt="2">
        <dgm:presLayoutVars>
          <dgm:chMax val="0"/>
          <dgm:bulletEnabled val="1"/>
        </dgm:presLayoutVars>
      </dgm:prSet>
      <dgm:spPr/>
    </dgm:pt>
    <dgm:pt modelId="{5146E877-3D1D-4016-8B80-216358C1D936}" type="pres">
      <dgm:prSet presAssocID="{AB0DFD13-FFC2-4AF2-B814-EB219CD7B0CE}" presName="childText" presStyleLbl="revTx" presStyleIdx="0" presStyleCnt="2">
        <dgm:presLayoutVars>
          <dgm:bulletEnabled val="1"/>
        </dgm:presLayoutVars>
      </dgm:prSet>
      <dgm:spPr/>
    </dgm:pt>
    <dgm:pt modelId="{A690887F-9008-4BA6-9A0B-DF95A4B5E37C}" type="pres">
      <dgm:prSet presAssocID="{A6BC4A0E-E322-47C0-B55D-2875C31D506C}" presName="parentText" presStyleLbl="node1" presStyleIdx="1" presStyleCnt="2">
        <dgm:presLayoutVars>
          <dgm:chMax val="0"/>
          <dgm:bulletEnabled val="1"/>
        </dgm:presLayoutVars>
      </dgm:prSet>
      <dgm:spPr/>
    </dgm:pt>
    <dgm:pt modelId="{C6B9A619-8580-4097-B5A7-D3AA93047928}" type="pres">
      <dgm:prSet presAssocID="{A6BC4A0E-E322-47C0-B55D-2875C31D506C}" presName="childText" presStyleLbl="revTx" presStyleIdx="1" presStyleCnt="2">
        <dgm:presLayoutVars>
          <dgm:bulletEnabled val="1"/>
        </dgm:presLayoutVars>
      </dgm:prSet>
      <dgm:spPr/>
    </dgm:pt>
  </dgm:ptLst>
  <dgm:cxnLst>
    <dgm:cxn modelId="{9C89F817-0491-4178-BD07-B754E5787F28}" type="presOf" srcId="{4EB64501-7687-4433-AAF6-4D8875D9D651}" destId="{C6B9A619-8580-4097-B5A7-D3AA93047928}" srcOrd="0" destOrd="0" presId="urn:microsoft.com/office/officeart/2005/8/layout/vList2"/>
    <dgm:cxn modelId="{915C8D31-94BE-4F15-9124-A8400A557E42}" srcId="{B4B7D8D0-0763-4528-9601-FA7C9101169D}" destId="{A6BC4A0E-E322-47C0-B55D-2875C31D506C}" srcOrd="1" destOrd="0" parTransId="{B35B0503-2AB6-4CDA-85AB-CFECAD889D8B}" sibTransId="{A1D88DD5-81F8-432E-A78A-D206E05F10E7}"/>
    <dgm:cxn modelId="{412EB239-C9EB-4EF7-92EA-9339E5F81F87}" type="presOf" srcId="{AB0DFD13-FFC2-4AF2-B814-EB219CD7B0CE}" destId="{62431308-AC5A-4072-86DA-7C5F6DC28314}" srcOrd="0" destOrd="0" presId="urn:microsoft.com/office/officeart/2005/8/layout/vList2"/>
    <dgm:cxn modelId="{1F7CD063-C2EB-452C-85F9-03D4BA3B10C1}" srcId="{B4B7D8D0-0763-4528-9601-FA7C9101169D}" destId="{AB0DFD13-FFC2-4AF2-B814-EB219CD7B0CE}" srcOrd="0" destOrd="0" parTransId="{8483A207-3E00-43D9-8D36-A0BF1C91E4C6}" sibTransId="{18961F30-3790-4A46-832F-6A8403FB9135}"/>
    <dgm:cxn modelId="{0563FA79-665D-4A30-8356-BA8077CB46FE}" srcId="{AB0DFD13-FFC2-4AF2-B814-EB219CD7B0CE}" destId="{FC9DF3FF-74AF-49E6-9A7A-9CBF44173955}" srcOrd="1" destOrd="0" parTransId="{8C3AA687-0CEF-47FE-83B4-3088C937B3AA}" sibTransId="{947D4C16-9887-41C8-89E6-50220AA0C04F}"/>
    <dgm:cxn modelId="{C7E66498-CDA0-4496-B698-A3D751C7BF76}" srcId="{A6BC4A0E-E322-47C0-B55D-2875C31D506C}" destId="{4EB64501-7687-4433-AAF6-4D8875D9D651}" srcOrd="0" destOrd="0" parTransId="{51BB32CC-F11B-4813-B1AA-315A87404677}" sibTransId="{98AF3E0B-FCED-4BE3-ABE1-983939EFD655}"/>
    <dgm:cxn modelId="{4886FA99-C4D5-4F25-9363-8ACFA0E71936}" type="presOf" srcId="{B4B7D8D0-0763-4528-9601-FA7C9101169D}" destId="{3E073BC7-70BF-4346-B2FC-D5D9C25817A0}" srcOrd="0" destOrd="0" presId="urn:microsoft.com/office/officeart/2005/8/layout/vList2"/>
    <dgm:cxn modelId="{F90CAEB1-360C-4A51-9E22-5D03DBA8D12F}" srcId="{AB0DFD13-FFC2-4AF2-B814-EB219CD7B0CE}" destId="{B4039805-F7F0-4A4B-8BA8-BF0542CF8BEA}" srcOrd="0" destOrd="0" parTransId="{5B61FC31-6A27-4FD1-AC12-645548C16108}" sibTransId="{44A13211-3919-4DDE-AFA7-6C3B3366EDBE}"/>
    <dgm:cxn modelId="{5C72BEB9-9B9F-4839-9661-D752EE922083}" type="presOf" srcId="{A6BC4A0E-E322-47C0-B55D-2875C31D506C}" destId="{A690887F-9008-4BA6-9A0B-DF95A4B5E37C}" srcOrd="0" destOrd="0" presId="urn:microsoft.com/office/officeart/2005/8/layout/vList2"/>
    <dgm:cxn modelId="{70C6D7D0-4102-46FE-BB52-0A3ECFECE1F9}" type="presOf" srcId="{FC9DF3FF-74AF-49E6-9A7A-9CBF44173955}" destId="{5146E877-3D1D-4016-8B80-216358C1D936}" srcOrd="0" destOrd="1" presId="urn:microsoft.com/office/officeart/2005/8/layout/vList2"/>
    <dgm:cxn modelId="{666E5DE2-B01F-4B49-94AF-A15195909ACF}" type="presOf" srcId="{B4039805-F7F0-4A4B-8BA8-BF0542CF8BEA}" destId="{5146E877-3D1D-4016-8B80-216358C1D936}" srcOrd="0" destOrd="0" presId="urn:microsoft.com/office/officeart/2005/8/layout/vList2"/>
    <dgm:cxn modelId="{B5A80D89-6F7D-4817-8932-354644982043}" type="presParOf" srcId="{3E073BC7-70BF-4346-B2FC-D5D9C25817A0}" destId="{62431308-AC5A-4072-86DA-7C5F6DC28314}" srcOrd="0" destOrd="0" presId="urn:microsoft.com/office/officeart/2005/8/layout/vList2"/>
    <dgm:cxn modelId="{9E916F9A-EEF4-4BFC-BE9E-99E718F25E12}" type="presParOf" srcId="{3E073BC7-70BF-4346-B2FC-D5D9C25817A0}" destId="{5146E877-3D1D-4016-8B80-216358C1D936}" srcOrd="1" destOrd="0" presId="urn:microsoft.com/office/officeart/2005/8/layout/vList2"/>
    <dgm:cxn modelId="{0D11E522-F7D1-44B2-9D5A-47F43A707528}" type="presParOf" srcId="{3E073BC7-70BF-4346-B2FC-D5D9C25817A0}" destId="{A690887F-9008-4BA6-9A0B-DF95A4B5E37C}" srcOrd="2" destOrd="0" presId="urn:microsoft.com/office/officeart/2005/8/layout/vList2"/>
    <dgm:cxn modelId="{4F72F72C-8917-450F-8901-39FE80A2D5F5}" type="presParOf" srcId="{3E073BC7-70BF-4346-B2FC-D5D9C25817A0}" destId="{C6B9A619-8580-4097-B5A7-D3AA93047928}"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431308-AC5A-4072-86DA-7C5F6DC28314}">
      <dsp:nvSpPr>
        <dsp:cNvPr id="0" name=""/>
        <dsp:cNvSpPr/>
      </dsp:nvSpPr>
      <dsp:spPr>
        <a:xfrm>
          <a:off x="0" y="24027"/>
          <a:ext cx="11174413" cy="116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Desktop Clients</a:t>
          </a:r>
        </a:p>
      </dsp:txBody>
      <dsp:txXfrm>
        <a:off x="56658" y="80685"/>
        <a:ext cx="11061097" cy="1047324"/>
      </dsp:txXfrm>
    </dsp:sp>
    <dsp:sp modelId="{5146E877-3D1D-4016-8B80-216358C1D936}">
      <dsp:nvSpPr>
        <dsp:cNvPr id="0" name=""/>
        <dsp:cNvSpPr/>
      </dsp:nvSpPr>
      <dsp:spPr>
        <a:xfrm>
          <a:off x="0" y="1184667"/>
          <a:ext cx="11174413" cy="1026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788"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kern="1200" dirty="0">
              <a:latin typeface="Arial" panose="020B0604020202020204" pitchFamily="34" charset="0"/>
              <a:cs typeface="Arial" panose="020B0604020202020204" pitchFamily="34" charset="0"/>
            </a:rPr>
            <a:t>SmartConsole Client</a:t>
          </a:r>
        </a:p>
        <a:p>
          <a:pPr marL="285750" lvl="1" indent="-285750" algn="l" defTabSz="1244600">
            <a:lnSpc>
              <a:spcPct val="90000"/>
            </a:lnSpc>
            <a:spcBef>
              <a:spcPct val="0"/>
            </a:spcBef>
            <a:spcAft>
              <a:spcPct val="20000"/>
            </a:spcAft>
            <a:buChar char="•"/>
          </a:pPr>
          <a:r>
            <a:rPr lang="en-US" sz="2800" kern="1200" dirty="0">
              <a:latin typeface="Arial" panose="020B0604020202020204" pitchFamily="34" charset="0"/>
              <a:cs typeface="Arial" panose="020B0604020202020204" pitchFamily="34" charset="0"/>
            </a:rPr>
            <a:t>Portable SmartConsole</a:t>
          </a:r>
        </a:p>
      </dsp:txBody>
      <dsp:txXfrm>
        <a:off x="0" y="1184667"/>
        <a:ext cx="11174413" cy="1026720"/>
      </dsp:txXfrm>
    </dsp:sp>
    <dsp:sp modelId="{A690887F-9008-4BA6-9A0B-DF95A4B5E37C}">
      <dsp:nvSpPr>
        <dsp:cNvPr id="0" name=""/>
        <dsp:cNvSpPr/>
      </dsp:nvSpPr>
      <dsp:spPr>
        <a:xfrm>
          <a:off x="0" y="2211387"/>
          <a:ext cx="11174413" cy="11606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latin typeface="Arial" panose="020B0604020202020204" pitchFamily="34" charset="0"/>
              <a:cs typeface="Arial" panose="020B0604020202020204" pitchFamily="34" charset="0"/>
            </a:rPr>
            <a:t>Clientless, Browser-based Interface</a:t>
          </a:r>
        </a:p>
      </dsp:txBody>
      <dsp:txXfrm>
        <a:off x="56658" y="2268045"/>
        <a:ext cx="11061097" cy="1047324"/>
      </dsp:txXfrm>
    </dsp:sp>
    <dsp:sp modelId="{C6B9A619-8580-4097-B5A7-D3AA93047928}">
      <dsp:nvSpPr>
        <dsp:cNvPr id="0" name=""/>
        <dsp:cNvSpPr/>
      </dsp:nvSpPr>
      <dsp:spPr>
        <a:xfrm>
          <a:off x="0" y="3372027"/>
          <a:ext cx="11174413" cy="1026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788"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en-US" sz="2800" kern="1200" dirty="0">
              <a:latin typeface="Arial" panose="020B0604020202020204" pitchFamily="34" charset="0"/>
              <a:cs typeface="Arial" panose="020B0604020202020204" pitchFamily="34" charset="0"/>
            </a:rPr>
            <a:t>Web SmartConsole</a:t>
          </a:r>
        </a:p>
      </dsp:txBody>
      <dsp:txXfrm>
        <a:off x="0" y="3372027"/>
        <a:ext cx="11174413" cy="102672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C5EF53-9271-4995-AA23-70BB09A51D90}" type="datetimeFigureOut">
              <a:rPr lang="en-GB" smtClean="0"/>
              <a:t>22/10/2026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575D81-9CC2-4D23-BFD2-9C2629D57738}" type="slidenum">
              <a:rPr lang="en-GB" smtClean="0"/>
              <a:t>‹#›</a:t>
            </a:fld>
            <a:endParaRPr lang="en-GB"/>
          </a:p>
        </p:txBody>
      </p:sp>
    </p:spTree>
    <p:extLst>
      <p:ext uri="{BB962C8B-B14F-4D97-AF65-F5344CB8AC3E}">
        <p14:creationId xmlns:p14="http://schemas.microsoft.com/office/powerpoint/2010/main" val="244727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575D81-9CC2-4D23-BFD2-9C2629D57738}" type="slidenum">
              <a:rPr lang="en-GB" smtClean="0"/>
              <a:t>1</a:t>
            </a:fld>
            <a:endParaRPr lang="en-GB"/>
          </a:p>
        </p:txBody>
      </p:sp>
    </p:spTree>
    <p:extLst>
      <p:ext uri="{BB962C8B-B14F-4D97-AF65-F5344CB8AC3E}">
        <p14:creationId xmlns:p14="http://schemas.microsoft.com/office/powerpoint/2010/main" val="28491882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D43D11-169C-403B-AE90-DBA81AF33F77}"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70744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The primary resources for this course include this Student Guide and a virtual Lab Environment. The labs for this course are integrated into the Student Guide.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4086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Before taking this course, Check Point strongly suggests you have the recommended prerequisites listed on the slide.</a:t>
            </a:r>
          </a:p>
          <a:p>
            <a:pPr marL="0" indent="0">
              <a:buNone/>
            </a:pPr>
            <a:r>
              <a:rPr lang="en-US" dirty="0"/>
              <a:t>Because this is an entry-level course, there is no recommended Check Point training or certifications.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46969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labs for this course are designed to run in a sandbox environment. </a:t>
            </a:r>
          </a:p>
          <a:p>
            <a:r>
              <a:rPr lang="en-US" dirty="0"/>
              <a:t>The lab topology for this course is shown on this slide. The lab exercises provide additional details.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32603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Security Management covers all aspects of protecting an organization’s assets – including computers, people, buildings, and other assets – against risk. This chapter reviews concepts and terminology with which you should be familiar to effectively support a Check Point Security Management solution.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3446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r>
              <a:rPr lang="en-US" dirty="0"/>
              <a:t>Describe the primary components of a Check Point Three-Tier Architecture and explain how they work together in the Check Point environment. </a:t>
            </a:r>
          </a:p>
          <a:p>
            <a:pPr marL="171450" indent="-171450"/>
            <a:r>
              <a:rPr lang="en-US" dirty="0"/>
              <a:t>Define and explain the differences between standalone and distributed deployments.</a:t>
            </a:r>
          </a:p>
          <a:p>
            <a:pPr marL="171450" indent="-171450"/>
            <a:r>
              <a:rPr lang="en-US" dirty="0"/>
              <a:t>Explain how communication is secured and how traffic is routed in the Check Point environment.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5582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This section discusses the primary components of the Check Point Three-Tier Architecture and how these components work together in the Check Point security environment.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340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primary components of the Check Point Three-Tier Architecture include: </a:t>
            </a:r>
          </a:p>
          <a:p>
            <a:pPr marL="285750" indent="-285750">
              <a:buFont typeface="Arial" panose="020B0604020202020204" pitchFamily="34" charset="0"/>
              <a:buChar char="•"/>
            </a:pPr>
            <a:r>
              <a:rPr lang="en-US" dirty="0"/>
              <a:t>SmartConsole </a:t>
            </a:r>
          </a:p>
          <a:p>
            <a:pPr marL="285750" indent="-285750">
              <a:buFont typeface="Arial" panose="020B0604020202020204" pitchFamily="34" charset="0"/>
              <a:buChar char="•"/>
            </a:pPr>
            <a:r>
              <a:rPr lang="en-US" dirty="0"/>
              <a:t>Security Management Server </a:t>
            </a:r>
          </a:p>
          <a:p>
            <a:pPr marL="285750" indent="-285750">
              <a:buFont typeface="Arial" panose="020B0604020202020204" pitchFamily="34" charset="0"/>
              <a:buChar char="•"/>
            </a:pPr>
            <a:r>
              <a:rPr lang="en-US" dirty="0"/>
              <a:t>Security Gateway </a:t>
            </a:r>
          </a:p>
          <a:p>
            <a:pPr marL="0" indent="0">
              <a:buFont typeface="Arial" panose="020B0604020202020204" pitchFamily="34" charset="0"/>
              <a:buNone/>
            </a:pPr>
            <a:r>
              <a:rPr lang="en-US" dirty="0"/>
              <a:t>Each component has its own specific responsibilities.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606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The first component of the Three-Tier Architecture is SmartConsole. SmartConsole provides a graphical interface for centralized management of the Check Point environment.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12354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Common uses for SmartConsole include the following:</a:t>
            </a:r>
          </a:p>
          <a:p>
            <a:pPr marL="285750" indent="-285750">
              <a:buFont typeface="Arial" panose="020B0604020202020204" pitchFamily="34" charset="0"/>
              <a:buChar char="•"/>
            </a:pPr>
            <a:r>
              <a:rPr lang="en-US" dirty="0"/>
              <a:t>Create and Manage</a:t>
            </a:r>
          </a:p>
          <a:p>
            <a:pPr marL="285750" indent="-285750">
              <a:buFont typeface="Arial" panose="020B0604020202020204" pitchFamily="34" charset="0"/>
              <a:buChar char="•"/>
            </a:pPr>
            <a:r>
              <a:rPr lang="en-US" dirty="0"/>
              <a:t>Monitor</a:t>
            </a:r>
          </a:p>
          <a:p>
            <a:pPr marL="285750" indent="-285750">
              <a:buFont typeface="Arial" panose="020B0604020202020204" pitchFamily="34" charset="0"/>
              <a:buChar char="•"/>
            </a:pPr>
            <a:r>
              <a:rPr lang="en-US" dirty="0"/>
              <a:t>Maintain</a:t>
            </a:r>
          </a:p>
          <a:p>
            <a:pPr marL="285750" indent="-285750">
              <a:buFont typeface="Arial" panose="020B0604020202020204" pitchFamily="34" charset="0"/>
              <a:buChar char="•"/>
            </a:pPr>
            <a:endParaRPr lang="en-US" dirty="0"/>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67245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pPr/>
              <a:t>15</a:t>
            </a:fld>
            <a:endParaRPr lang="en-US" dirty="0"/>
          </a:p>
        </p:txBody>
      </p:sp>
    </p:spTree>
    <p:extLst>
      <p:ext uri="{BB962C8B-B14F-4D97-AF65-F5344CB8AC3E}">
        <p14:creationId xmlns:p14="http://schemas.microsoft.com/office/powerpoint/2010/main" val="4156698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types SmartConsole interfaces are available:</a:t>
            </a:r>
          </a:p>
          <a:p>
            <a:endParaRPr lang="en-US" dirty="0"/>
          </a:p>
          <a:p>
            <a:pPr marL="285750" indent="-285750">
              <a:buFont typeface="Arial" panose="020B0604020202020204" pitchFamily="34" charset="0"/>
              <a:buChar char="•"/>
            </a:pPr>
            <a:r>
              <a:rPr lang="en-US" dirty="0"/>
              <a:t>Desktop Clients</a:t>
            </a:r>
          </a:p>
          <a:p>
            <a:pPr marL="285750" indent="-285750">
              <a:buFont typeface="Arial" panose="020B0604020202020204" pitchFamily="34" charset="0"/>
              <a:buChar char="•"/>
            </a:pPr>
            <a:r>
              <a:rPr lang="en-US" dirty="0"/>
              <a:t>Clientless, Browser-based Interface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62469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installation packages for SmartConsole Client and Portable SmartConsole are available from these locations: </a:t>
            </a:r>
          </a:p>
          <a:p>
            <a:pPr marL="285750" indent="-285750">
              <a:buFont typeface="Arial" panose="020B0604020202020204" pitchFamily="34" charset="0"/>
              <a:buChar char="•"/>
            </a:pPr>
            <a:r>
              <a:rPr lang="en-US" dirty="0"/>
              <a:t>Check Point Quantum R81.20 Home Page (sk173903) </a:t>
            </a:r>
          </a:p>
          <a:p>
            <a:pPr marL="285750" indent="-285750">
              <a:buFont typeface="Arial" panose="020B0604020202020204" pitchFamily="34" charset="0"/>
              <a:buChar char="•"/>
            </a:pPr>
            <a:r>
              <a:rPr lang="en-US" dirty="0"/>
              <a:t>Check Point Support Center </a:t>
            </a:r>
          </a:p>
          <a:p>
            <a:pPr marL="285750" indent="-285750">
              <a:buFont typeface="Arial" panose="020B0604020202020204" pitchFamily="34" charset="0"/>
              <a:buChar char="•"/>
            </a:pPr>
            <a:r>
              <a:rPr lang="en-US" dirty="0"/>
              <a:t>Gaia Portal </a:t>
            </a:r>
          </a:p>
          <a:p>
            <a:pPr marL="285750" indent="-285750">
              <a:buFont typeface="Arial" panose="020B0604020202020204" pitchFamily="34" charset="0"/>
              <a:buChar char="•"/>
            </a:pPr>
            <a:r>
              <a:rPr lang="en-US" dirty="0"/>
              <a:t>Security Management Server </a:t>
            </a:r>
          </a:p>
          <a:p>
            <a:r>
              <a:rPr lang="en-US" dirty="0"/>
              <a:t>The installation packages are downloaded as an executable (exe) file. </a:t>
            </a:r>
          </a:p>
          <a:p>
            <a:endParaRPr lang="en-US" dirty="0"/>
          </a:p>
          <a:p>
            <a:r>
              <a:rPr lang="en-US" dirty="0"/>
              <a:t>Web SmartConsole is accessed from a Web browser. No installation is required.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90661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SmartConsole Client is a desktop client that is installed on a Windows platform. </a:t>
            </a:r>
          </a:p>
          <a:p>
            <a:endParaRPr lang="en-US" dirty="0"/>
          </a:p>
          <a:p>
            <a:r>
              <a:rPr lang="en-US" dirty="0"/>
              <a:t>The Check Point Gaia operating system is not supported. </a:t>
            </a:r>
          </a:p>
          <a:p>
            <a:endParaRPr lang="en-US" dirty="0"/>
          </a:p>
          <a:p>
            <a:r>
              <a:rPr lang="en-US" dirty="0"/>
              <a:t>The SmartConsole Client is launched from its Windows host.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0341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Web SmartConsole provides clientless access to the SmartConsole interface from a Web browser using the following address:</a:t>
            </a:r>
          </a:p>
          <a:p>
            <a:endParaRPr lang="en-US" dirty="0"/>
          </a:p>
          <a:p>
            <a:r>
              <a:rPr lang="en-US" b="1" i="0" dirty="0"/>
              <a:t>https://&lt;management server IP address&gt;/smartconsole</a:t>
            </a:r>
          </a:p>
          <a:p>
            <a:endParaRPr lang="en-US" dirty="0"/>
          </a:p>
          <a:p>
            <a:r>
              <a:rPr lang="en-US" dirty="0"/>
              <a:t>Web SmartConsole is updated automatically when new functionality is introduced. </a:t>
            </a:r>
          </a:p>
          <a:p>
            <a:endParaRPr lang="en-US" dirty="0"/>
          </a:p>
          <a:p>
            <a:r>
              <a:rPr lang="en-US" dirty="0"/>
              <a:t>Web SmartConsole and the SmartConsole Client can run in parallel. </a:t>
            </a:r>
          </a:p>
          <a:p>
            <a:endParaRPr lang="en-US" dirty="0"/>
          </a:p>
          <a:p>
            <a:r>
              <a:rPr lang="en-US" dirty="0"/>
              <a:t>Published updates on one SmartConsole application is reflected in the other.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91951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SmartConsole desktop clients provide a Demo Mode. </a:t>
            </a:r>
          </a:p>
          <a:p>
            <a:r>
              <a:rPr lang="en-US" dirty="0"/>
              <a:t>The SmartConsole Demo Mode lets you become familiar with the SmartConsole in a controlled, non-production environment. </a:t>
            </a:r>
          </a:p>
          <a:p>
            <a:r>
              <a:rPr lang="en-US" dirty="0"/>
              <a:t>The Demo Mode also provides examples of multiple configuration types, which you can use as a future resource.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72348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same login window displays when you connect to an operational System Management Server.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40186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Like other GUI applications, SmartConsole has various controls to navigate and initiate actions, such as shown on the slide above.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62527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navigation toolbar is a vertical tool bar along the left side of the window. </a:t>
            </a:r>
          </a:p>
          <a:p>
            <a:r>
              <a:rPr lang="en-US" dirty="0"/>
              <a:t>The toolbar displays icons that you click to navigate to a specific view. </a:t>
            </a:r>
          </a:p>
          <a:p>
            <a:r>
              <a:rPr lang="en-US" dirty="0"/>
              <a:t>The icon for the active view is highlighted. In this demonstration, the Gateways &amp; Servers view is selected.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4775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99630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81561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8481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503856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SmartView is another useful management tool. </a:t>
            </a:r>
          </a:p>
          <a:p>
            <a:pPr marL="0" indent="0">
              <a:buNone/>
            </a:pPr>
            <a:r>
              <a:rPr lang="en-US" dirty="0"/>
              <a:t>It provides clientless access to logs and reports from a web browser without SmartConsole. </a:t>
            </a:r>
          </a:p>
          <a:p>
            <a:pPr marL="0" indent="0">
              <a:buNone/>
            </a:pPr>
            <a:endParaRPr lang="en-US" dirty="0"/>
          </a:p>
          <a:p>
            <a:pPr marL="0" indent="0">
              <a:buNone/>
            </a:pPr>
            <a:r>
              <a:rPr lang="en-US" dirty="0"/>
              <a:t>To access SmartView, complete these steps:</a:t>
            </a:r>
          </a:p>
          <a:p>
            <a:pPr marL="0" indent="0">
              <a:buNone/>
            </a:pPr>
            <a:r>
              <a:rPr lang="en-US" dirty="0"/>
              <a:t>1. Using a browser, navigate to the following address: </a:t>
            </a:r>
            <a:r>
              <a:rPr lang="en-US" b="1" dirty="0"/>
              <a:t>https://management-ip/smartview/</a:t>
            </a:r>
          </a:p>
          <a:p>
            <a:pPr marL="0" indent="0">
              <a:buNone/>
            </a:pPr>
            <a:r>
              <a:rPr lang="en-US" dirty="0"/>
              <a:t>2. Enter your SmartConsole credentials (username and password).</a:t>
            </a:r>
          </a:p>
          <a:p>
            <a:pPr marL="0" indent="0">
              <a:buNone/>
            </a:pPr>
            <a:r>
              <a:rPr lang="en-US" dirty="0"/>
              <a:t>3. Click </a:t>
            </a:r>
            <a:r>
              <a:rPr lang="en-US" b="1" dirty="0"/>
              <a:t>Login</a:t>
            </a:r>
            <a:r>
              <a:rPr lang="en-US" dirty="0"/>
              <a: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68172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SmartUpdate is a tool for managing licenses and contracts. It is a legacy tool but is still used.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84818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0536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Security Management Server is a dedicated server that runs Check Point software to manage the objects and policies in a Check Point environment. </a:t>
            </a:r>
          </a:p>
          <a:p>
            <a:r>
              <a:rPr lang="en-US" dirty="0"/>
              <a:t>The Security Management Server software is installed on a server running the Check Point Gaia operating system.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02007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Security Management Server is responsible for these roles and functions: </a:t>
            </a:r>
          </a:p>
          <a:p>
            <a:pPr marL="285750" indent="-285750">
              <a:buFont typeface="Arial" panose="020B0604020202020204" pitchFamily="34" charset="0"/>
              <a:buChar char="•"/>
            </a:pPr>
            <a:r>
              <a:rPr lang="en-US" dirty="0"/>
              <a:t>Database </a:t>
            </a:r>
          </a:p>
          <a:p>
            <a:pPr marL="285750" indent="-285750">
              <a:buFont typeface="Arial" panose="020B0604020202020204" pitchFamily="34" charset="0"/>
              <a:buChar char="•"/>
            </a:pPr>
            <a:r>
              <a:rPr lang="en-US" dirty="0"/>
              <a:t>Internal Certificate Authority (ICA) </a:t>
            </a:r>
          </a:p>
          <a:p>
            <a:pPr marL="285750" indent="-285750">
              <a:buFont typeface="Arial" panose="020B0604020202020204" pitchFamily="34" charset="0"/>
              <a:buChar char="•"/>
            </a:pPr>
            <a:r>
              <a:rPr lang="en-US" dirty="0"/>
              <a:t>Log Server </a:t>
            </a:r>
          </a:p>
          <a:p>
            <a:pPr marL="285750" indent="-285750">
              <a:buFont typeface="Arial" panose="020B0604020202020204" pitchFamily="34" charset="0"/>
              <a:buChar char="•"/>
            </a:pPr>
            <a:r>
              <a:rPr lang="en-US" dirty="0"/>
              <a:t>Licenses and Contracts Repository </a:t>
            </a:r>
          </a:p>
          <a:p>
            <a:pPr marL="285750" indent="-285750">
              <a:buFont typeface="Arial" panose="020B0604020202020204" pitchFamily="34" charset="0"/>
              <a:buChar char="•"/>
            </a:pPr>
            <a:r>
              <a:rPr lang="en-US" dirty="0"/>
              <a:t>Monitoring </a:t>
            </a:r>
          </a:p>
          <a:p>
            <a:pPr marL="285750" indent="-285750">
              <a:buFont typeface="Arial" panose="020B0604020202020204" pitchFamily="34" charset="0"/>
              <a:buChar char="•"/>
            </a:pPr>
            <a:r>
              <a:rPr lang="en-US" dirty="0"/>
              <a:t>Security Automation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28834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Security Management Server hosts a centralized PostgreSQL database.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178667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ICA is created on the Security Management Server when it is configured for the first time. </a:t>
            </a:r>
          </a:p>
          <a:p>
            <a:endParaRPr lang="en-US" dirty="0"/>
          </a:p>
          <a:p>
            <a:r>
              <a:rPr lang="en-US" dirty="0"/>
              <a:t>The ICA issues certificates for authentication.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42357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Security Management Server provides a centralized repository for Check Point licenses and contracts. </a:t>
            </a:r>
          </a:p>
          <a:p>
            <a:endParaRPr lang="en-US" dirty="0"/>
          </a:p>
          <a:p>
            <a:r>
              <a:rPr lang="en-US" dirty="0"/>
              <a:t>Licenses reflect your purchased products. </a:t>
            </a:r>
          </a:p>
          <a:p>
            <a:endParaRPr lang="en-US" dirty="0"/>
          </a:p>
          <a:p>
            <a:r>
              <a:rPr lang="en-US" dirty="0"/>
              <a:t>A Service Contract reflects support entitlements. </a:t>
            </a:r>
          </a:p>
          <a:p>
            <a:endParaRPr lang="en-US" dirty="0"/>
          </a:p>
          <a:p>
            <a:r>
              <a:rPr lang="en-US" dirty="0"/>
              <a:t>Licenses and contracts are discussed in more detail in Chapter 4.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4850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Security Management Servers monitor Security Gateways and display real time information about system counters, such as CPU, disk and memory usage, and traffic statistics. </a:t>
            </a:r>
          </a:p>
          <a:p>
            <a:endParaRPr lang="en-US" dirty="0"/>
          </a:p>
          <a:p>
            <a:r>
              <a:rPr lang="en-US" dirty="0"/>
              <a:t>System monitoring is discussed in more detail in Chapter 10</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95991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Automation Server component is used for developing Check Point APIs. It is also referred to as the API Server. APIs allow system engineers and developers to create scripts and make changes to their Security Policy using the command line and web services.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717489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There are two Security Management Server options: Check Point Quantum Smart-1 appliances and open servers.</a:t>
            </a:r>
          </a:p>
          <a:p>
            <a:pPr marL="0" indent="0">
              <a:buNone/>
            </a:pPr>
            <a:endParaRPr lang="en-US" dirty="0"/>
          </a:p>
          <a:p>
            <a:pPr marL="0" indent="0">
              <a:buNone/>
            </a:pPr>
            <a:r>
              <a:rPr lang="en-US" dirty="0"/>
              <a:t>There is a cloud option, but this is outside the scope of this course. </a:t>
            </a:r>
          </a:p>
          <a:p>
            <a:pPr marL="0" indent="0">
              <a:buNone/>
            </a:pPr>
            <a:endParaRPr lang="en-US" dirty="0"/>
          </a:p>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411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t>39</a:t>
            </a:fld>
            <a:endParaRPr lang="en-US" dirty="0"/>
          </a:p>
        </p:txBody>
      </p:sp>
    </p:spTree>
    <p:extLst>
      <p:ext uri="{BB962C8B-B14F-4D97-AF65-F5344CB8AC3E}">
        <p14:creationId xmlns:p14="http://schemas.microsoft.com/office/powerpoint/2010/main" val="6020624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Quantum Smart-1 appliances are Check Point proprietary hardware. Quantum Smart-1 consolidates security management in an all-in-one scalable appliance. Quantum Smart-1 appliances run the proprietary Check Point Gaia operating system. </a:t>
            </a:r>
          </a:p>
          <a:p>
            <a:endParaRPr lang="en-US" dirty="0"/>
          </a:p>
          <a:p>
            <a:r>
              <a:rPr lang="en-US" dirty="0"/>
              <a:t>Appliances are optimized for performance and hardened for security. Check Point software is installed on the Gaia operating system.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25516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servers are customer-supplied hardware offered by third-party vendors, such as Cisco, Dell, HP, IBM, and others. </a:t>
            </a:r>
          </a:p>
          <a:p>
            <a:endParaRPr lang="en-US" dirty="0"/>
          </a:p>
          <a:p>
            <a:r>
              <a:rPr lang="en-US" dirty="0"/>
              <a:t>Like Check Point proprietary hardware, open servers run the Gaia Check Point Gaia operating system. Check Point software is installed on the Gaia operating system.</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01594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features are enabled/disabled to meet organizational needs.</a:t>
            </a:r>
          </a:p>
          <a:p>
            <a:endParaRPr lang="en-US" dirty="0"/>
          </a:p>
          <a:p>
            <a:r>
              <a:rPr lang="en-US" dirty="0"/>
              <a:t>For more information about each feature, refer to the table on the following slide.</a:t>
            </a:r>
          </a:p>
        </p:txBody>
      </p:sp>
      <p:sp>
        <p:nvSpPr>
          <p:cNvPr id="4" name="Slide Number Placeholder 3"/>
          <p:cNvSpPr>
            <a:spLocks noGrp="1"/>
          </p:cNvSpPr>
          <p:nvPr>
            <p:ph type="sldNum" sz="quarter" idx="5"/>
          </p:nvPr>
        </p:nvSpPr>
        <p:spPr/>
        <p:txBody>
          <a:bodyPr/>
          <a:lstStyle/>
          <a:p>
            <a:fld id="{3EEE9B47-791B-47F7-AE03-C0D580CA0B67}" type="slidenum">
              <a:rPr lang="en-US" smtClean="0"/>
              <a:pPr/>
              <a:t>42</a:t>
            </a:fld>
            <a:endParaRPr lang="en-US" dirty="0"/>
          </a:p>
        </p:txBody>
      </p:sp>
    </p:spTree>
    <p:extLst>
      <p:ext uri="{BB962C8B-B14F-4D97-AF65-F5344CB8AC3E}">
        <p14:creationId xmlns:p14="http://schemas.microsoft.com/office/powerpoint/2010/main" val="99858874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1048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Security Gateway</a:t>
            </a:r>
          </a:p>
          <a:p>
            <a:r>
              <a:rPr lang="en-US" sz="1600" b="0" i="0" u="none" strike="noStrike" kern="1200" baseline="0" dirty="0">
                <a:solidFill>
                  <a:schemeClr val="tx1"/>
                </a:solidFill>
                <a:latin typeface="Arial" charset="0"/>
                <a:ea typeface="+mn-ea"/>
                <a:cs typeface="+mn-cs"/>
              </a:rPr>
              <a:t>The Security Gateway (also known as the Firewall or Gateway) is the first line</a:t>
            </a:r>
          </a:p>
          <a:p>
            <a:r>
              <a:rPr lang="en-US" sz="1600" b="0" i="0" u="none" strike="noStrike" kern="1200" baseline="0" dirty="0">
                <a:solidFill>
                  <a:schemeClr val="tx1"/>
                </a:solidFill>
                <a:latin typeface="Arial" charset="0"/>
                <a:ea typeface="+mn-ea"/>
                <a:cs typeface="+mn-cs"/>
              </a:rPr>
              <a:t>of defense against cyberattacks.</a:t>
            </a:r>
          </a:p>
          <a:p>
            <a:r>
              <a:rPr lang="en-US" sz="1600" b="0" i="0" u="none" strike="noStrike" kern="1200" baseline="0" dirty="0">
                <a:solidFill>
                  <a:schemeClr val="tx1"/>
                </a:solidFill>
                <a:latin typeface="Arial" charset="0"/>
                <a:ea typeface="+mn-ea"/>
                <a:cs typeface="+mn-cs"/>
              </a:rPr>
              <a:t>The Gateway is generally placed at the perimeter of the network topology and</a:t>
            </a:r>
          </a:p>
          <a:p>
            <a:r>
              <a:rPr lang="en-US" sz="1600" b="0" i="0" u="none" strike="noStrike" kern="1200" baseline="0" dirty="0">
                <a:solidFill>
                  <a:schemeClr val="tx1"/>
                </a:solidFill>
                <a:latin typeface="Arial" charset="0"/>
                <a:ea typeface="+mn-ea"/>
                <a:cs typeface="+mn-cs"/>
              </a:rPr>
              <a:t>inspects all inbound and outbound traffic and enforces defined security policies</a:t>
            </a:r>
          </a:p>
          <a:p>
            <a:r>
              <a:rPr lang="en-US" sz="1600" b="0" i="0" u="none" strike="noStrike" kern="1200" baseline="0" dirty="0">
                <a:solidFill>
                  <a:schemeClr val="tx1"/>
                </a:solidFill>
                <a:latin typeface="Arial" charset="0"/>
                <a:ea typeface="+mn-ea"/>
                <a:cs typeface="+mn-cs"/>
              </a:rPr>
              <a:t>to protect the network against unwanted traffic.</a:t>
            </a:r>
          </a:p>
          <a:p>
            <a:r>
              <a:rPr lang="en-US" sz="1600" b="0" i="0" u="none" strike="noStrike" kern="1200" baseline="0" dirty="0">
                <a:solidFill>
                  <a:schemeClr val="tx1"/>
                </a:solidFill>
                <a:latin typeface="Arial" charset="0"/>
                <a:ea typeface="+mn-ea"/>
                <a:cs typeface="+mn-cs"/>
              </a:rPr>
              <a:t>The default behavior of the Gateway is to block traffic. The administrator must</a:t>
            </a:r>
          </a:p>
          <a:p>
            <a:r>
              <a:rPr lang="en-US" sz="1600" b="0" i="0" u="none" strike="noStrike" kern="1200" baseline="0" dirty="0">
                <a:solidFill>
                  <a:schemeClr val="tx1"/>
                </a:solidFill>
                <a:latin typeface="Arial" charset="0"/>
                <a:ea typeface="+mn-ea"/>
                <a:cs typeface="+mn-cs"/>
              </a:rPr>
              <a:t>create rules to allow specific traffic types.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8851253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Security Gateway is the first line of defense against cyberattacks. </a:t>
            </a:r>
          </a:p>
          <a:p>
            <a:endParaRPr lang="en-US" dirty="0"/>
          </a:p>
          <a:p>
            <a:r>
              <a:rPr lang="en-US" dirty="0"/>
              <a:t>The Security Gateway inspects inbound and outbound traffic and enforces defined security policies to protect the network against unwanted traffic. </a:t>
            </a:r>
          </a:p>
          <a:p>
            <a:endParaRPr lang="en-US" dirty="0"/>
          </a:p>
          <a:p>
            <a:r>
              <a:rPr lang="en-US" dirty="0"/>
              <a:t>Check Point Appliances and Open Servers (physical and virtual) are supported.</a:t>
            </a:r>
          </a:p>
          <a:p>
            <a:endParaRPr lang="en-US" dirty="0"/>
          </a:p>
          <a:p>
            <a:r>
              <a:rPr lang="en-US" dirty="0"/>
              <a:t>By default, the Gateway performs Layer 3 routing. This is known as Routed Mode. This is the mode used in this course.</a:t>
            </a:r>
          </a:p>
          <a:p>
            <a:endParaRPr lang="en-US" dirty="0"/>
          </a:p>
          <a:p>
            <a:r>
              <a:rPr lang="en-US" dirty="0"/>
              <a:t>Bridge Mode is also supported. Bridge mode lets the Security Gateway be inserted into an existing network without changing the network topology or IP addressing scheme.</a:t>
            </a:r>
          </a:p>
        </p:txBody>
      </p:sp>
      <p:sp>
        <p:nvSpPr>
          <p:cNvPr id="4" name="Slide Number Placeholder 3"/>
          <p:cNvSpPr>
            <a:spLocks noGrp="1"/>
          </p:cNvSpPr>
          <p:nvPr>
            <p:ph type="sldNum" sz="quarter" idx="5"/>
          </p:nvPr>
        </p:nvSpPr>
        <p:spPr/>
        <p:txBody>
          <a:bodyPr/>
          <a:lstStyle/>
          <a:p>
            <a:fld id="{3EEE9B47-791B-47F7-AE03-C0D580CA0B67}" type="slidenum">
              <a:rPr lang="en-US" smtClean="0"/>
              <a:pPr/>
              <a:t>46</a:t>
            </a:fld>
            <a:endParaRPr lang="en-US" dirty="0"/>
          </a:p>
        </p:txBody>
      </p:sp>
    </p:spTree>
    <p:extLst>
      <p:ext uri="{BB962C8B-B14F-4D97-AF65-F5344CB8AC3E}">
        <p14:creationId xmlns:p14="http://schemas.microsoft.com/office/powerpoint/2010/main" val="11885125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t>47</a:t>
            </a:fld>
            <a:endParaRPr lang="en-US" dirty="0"/>
          </a:p>
        </p:txBody>
      </p:sp>
    </p:spTree>
    <p:extLst>
      <p:ext uri="{BB962C8B-B14F-4D97-AF65-F5344CB8AC3E}">
        <p14:creationId xmlns:p14="http://schemas.microsoft.com/office/powerpoint/2010/main" val="50082024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71169-5478-4E14-0FE1-E9B7E808C7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A5C33A-91EE-AC20-9BB6-B31746042B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9AF283-DE77-0064-A8DF-01309DB7EC03}"/>
              </a:ext>
            </a:extLst>
          </p:cNvPr>
          <p:cNvSpPr>
            <a:spLocks noGrp="1"/>
          </p:cNvSpPr>
          <p:nvPr>
            <p:ph type="body" idx="1"/>
          </p:nvPr>
        </p:nvSpPr>
        <p:spPr/>
        <p:txBody>
          <a:bodyPr/>
          <a:lstStyle/>
          <a:p>
            <a:r>
              <a:rPr lang="en-US" dirty="0"/>
              <a:t>The Quantum Security Gateway Appliances portfolio includes models for enterprises of all sizes and for all industries.</a:t>
            </a:r>
          </a:p>
        </p:txBody>
      </p:sp>
      <p:sp>
        <p:nvSpPr>
          <p:cNvPr id="4" name="Slide Number Placeholder 3">
            <a:extLst>
              <a:ext uri="{FF2B5EF4-FFF2-40B4-BE49-F238E27FC236}">
                <a16:creationId xmlns:a16="http://schemas.microsoft.com/office/drawing/2014/main" id="{9C6831EA-AA22-596F-5A9D-80FE6FBA3708}"/>
              </a:ext>
            </a:extLst>
          </p:cNvPr>
          <p:cNvSpPr>
            <a:spLocks noGrp="1"/>
          </p:cNvSpPr>
          <p:nvPr>
            <p:ph type="sldNum" sz="quarter" idx="5"/>
          </p:nvPr>
        </p:nvSpPr>
        <p:spPr/>
        <p:txBody>
          <a:bodyPr/>
          <a:lstStyle/>
          <a:p>
            <a:fld id="{3EEE9B47-791B-47F7-AE03-C0D580CA0B67}" type="slidenum">
              <a:rPr lang="en-US" smtClean="0"/>
              <a:t>48</a:t>
            </a:fld>
            <a:endParaRPr lang="en-US" dirty="0"/>
          </a:p>
        </p:txBody>
      </p:sp>
    </p:spTree>
    <p:extLst>
      <p:ext uri="{BB962C8B-B14F-4D97-AF65-F5344CB8AC3E}">
        <p14:creationId xmlns:p14="http://schemas.microsoft.com/office/powerpoint/2010/main" val="216351272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EEE9B47-791B-47F7-AE03-C0D580CA0B67}" type="slidenum">
              <a:rPr lang="en-US" smtClean="0"/>
              <a:t>49</a:t>
            </a:fld>
            <a:endParaRPr lang="en-US" dirty="0"/>
          </a:p>
        </p:txBody>
      </p:sp>
    </p:spTree>
    <p:extLst>
      <p:ext uri="{BB962C8B-B14F-4D97-AF65-F5344CB8AC3E}">
        <p14:creationId xmlns:p14="http://schemas.microsoft.com/office/powerpoint/2010/main" val="24423421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two main types of Security Gateway Blade features: Network Security and Threat Prevention. Blade features are enabled or disabled as required.</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640583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Network Security features for Gateway Blades are organized in Smart Console as shown in this slide.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502200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46183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42196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69036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00534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C832B-6E7E-2B12-1ECE-EA1F496BBB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68FE32D-2876-89E6-5DE6-81AC0BC739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8B435C-63FA-2568-687F-7080DAF8288E}"/>
              </a:ext>
            </a:extLst>
          </p:cNvPr>
          <p:cNvSpPr>
            <a:spLocks noGrp="1"/>
          </p:cNvSpPr>
          <p:nvPr>
            <p:ph type="body" idx="1"/>
          </p:nvPr>
        </p:nvSpPr>
        <p:spPr/>
        <p:txBody>
          <a:bodyPr/>
          <a:lstStyle/>
          <a:p>
            <a:r>
              <a:rPr lang="en-US" dirty="0"/>
              <a:t>Autonomous Threat Prevention and Custom Threat Prevention are available.</a:t>
            </a:r>
          </a:p>
          <a:p>
            <a:endParaRPr lang="en-US" dirty="0"/>
          </a:p>
          <a:p>
            <a:r>
              <a:rPr lang="en-US" dirty="0"/>
              <a:t>Autonomous Threat Prevention provides out-of-the-box protection. Custom Threat Prevention lets you plan your policy independently based on the needs of your organization. </a:t>
            </a:r>
          </a:p>
        </p:txBody>
      </p:sp>
      <p:sp>
        <p:nvSpPr>
          <p:cNvPr id="4" name="Slide Number Placeholder 3">
            <a:extLst>
              <a:ext uri="{FF2B5EF4-FFF2-40B4-BE49-F238E27FC236}">
                <a16:creationId xmlns:a16="http://schemas.microsoft.com/office/drawing/2014/main" id="{64713E8F-3E4D-B8EF-BB7B-804BE7B29ED9}"/>
              </a:ext>
            </a:extLst>
          </p:cNvPr>
          <p:cNvSpPr>
            <a:spLocks noGrp="1"/>
          </p:cNvSpPr>
          <p:nvPr>
            <p:ph type="sldNum" sz="quarter" idx="5"/>
          </p:nvPr>
        </p:nvSpPr>
        <p:spPr/>
        <p:txBody>
          <a:bodyPr/>
          <a:lstStyle/>
          <a:p>
            <a:fld id="{3EEE9B47-791B-47F7-AE03-C0D580CA0B67}" type="slidenum">
              <a:rPr lang="en-US" smtClean="0"/>
              <a:pPr/>
              <a:t>56</a:t>
            </a:fld>
            <a:endParaRPr lang="en-US" dirty="0"/>
          </a:p>
        </p:txBody>
      </p:sp>
    </p:spTree>
    <p:extLst>
      <p:ext uri="{BB962C8B-B14F-4D97-AF65-F5344CB8AC3E}">
        <p14:creationId xmlns:p14="http://schemas.microsoft.com/office/powerpoint/2010/main" val="57460743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67191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 to the instructor</a:t>
            </a:r>
            <a:r>
              <a:rPr lang="en-US" dirty="0"/>
              <a:t>:</a:t>
            </a:r>
          </a:p>
          <a:p>
            <a:r>
              <a:rPr lang="en-US" dirty="0"/>
              <a:t>You can optionally present this content to the class, using the content in the Appendix of this course.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9907196"/>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This section reviews standalone and distributed deployment scenarios.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291318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400" dirty="0"/>
              <a:t>In a standalone deployment, the Security Management Server and Security Gateway are installed on the same computer or appliance. </a:t>
            </a:r>
          </a:p>
          <a:p>
            <a:pPr marL="0" marR="0" indent="0" algn="l" defTabSz="914400" rtl="0" eaLnBrk="1" fontAlgn="base" latinLnBrk="0" hangingPunct="1">
              <a:lnSpc>
                <a:spcPct val="100000"/>
              </a:lnSpc>
              <a:spcBef>
                <a:spcPct val="30000"/>
              </a:spcBef>
              <a:spcAft>
                <a:spcPct val="0"/>
              </a:spcAft>
              <a:buClrTx/>
              <a:buSzTx/>
              <a:buFontTx/>
              <a:buNone/>
              <a:tabLst/>
              <a:defRPr/>
            </a:pPr>
            <a:r>
              <a:rPr lang="en-US" sz="1400" dirty="0"/>
              <a:t>SmartConsole is installed on a Windows host that connects to the System Management Server. </a:t>
            </a:r>
            <a:endParaRPr lang="en-US" sz="1200" b="0" i="0" u="none" strike="noStrike" kern="1200" baseline="0" dirty="0">
              <a:solidFill>
                <a:schemeClr val="tx1"/>
              </a:solidFill>
              <a:latin typeface="Arial" charset="0"/>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1200" b="0" i="0" u="none" strike="noStrike" kern="1200" baseline="0" dirty="0">
              <a:solidFill>
                <a:schemeClr val="tx1"/>
              </a:solidFill>
              <a:latin typeface="Arial" charset="0"/>
              <a:ea typeface="+mn-ea"/>
              <a:cs typeface="+mn-cs"/>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1200" b="0" i="0" u="none" strike="noStrike" kern="1200" baseline="0" dirty="0">
                <a:solidFill>
                  <a:schemeClr val="tx1"/>
                </a:solidFill>
                <a:latin typeface="Arial" charset="0"/>
                <a:ea typeface="+mn-ea"/>
                <a:cs typeface="+mn-cs"/>
              </a:rPr>
              <a:t>Check Point does not recommend a standalone deployment, except for small businesses. A standalone deployment option is economical but has limitations, especially performance. In addition, some specific functions such as SmartEvent require a distributed deployment.</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9535550"/>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a distributed deployment, the Security Gateway and the Security Management Server are installed on different computers or appliances.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905837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This section builds on what you learned previously in the chapter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107656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US" sz="1200" dirty="0"/>
              <a:t>As discussed earlier in the chapter, Check Point platforms and products authenticate each other using SIC (Secure Internal Communication). </a:t>
            </a:r>
          </a:p>
          <a:p>
            <a:pPr marL="0" marR="0" indent="0" algn="l" defTabSz="914400" rtl="0" eaLnBrk="1" fontAlgn="base" latinLnBrk="0" hangingPunct="1">
              <a:lnSpc>
                <a:spcPct val="100000"/>
              </a:lnSpc>
              <a:spcBef>
                <a:spcPct val="30000"/>
              </a:spcBef>
              <a:spcAft>
                <a:spcPct val="0"/>
              </a:spcAft>
              <a:buClrTx/>
              <a:buSzTx/>
              <a:buFontTx/>
              <a:buNone/>
              <a:tabLst/>
              <a:defRPr/>
            </a:pPr>
            <a:r>
              <a:rPr lang="en-US" sz="1200" dirty="0"/>
              <a:t>SIC uses the SSL (Secure Sockets Layer) protocol to encrypt data to keep information private and secure. </a:t>
            </a:r>
          </a:p>
          <a:p>
            <a:pPr marL="0" marR="0" indent="0" algn="l" defTabSz="914400" rtl="0" eaLnBrk="1" fontAlgn="base" latinLnBrk="0" hangingPunct="1">
              <a:lnSpc>
                <a:spcPct val="100000"/>
              </a:lnSpc>
              <a:spcBef>
                <a:spcPct val="30000"/>
              </a:spcBef>
              <a:spcAft>
                <a:spcPct val="0"/>
              </a:spcAft>
              <a:buClrTx/>
              <a:buSzTx/>
              <a:buFontTx/>
              <a:buNone/>
              <a:tabLst/>
              <a:defRPr/>
            </a:pPr>
            <a:r>
              <a:rPr lang="en-US" sz="1200" dirty="0"/>
              <a:t>The Security Management Server becomes an ICA (Internal Certificate Authority) for the Check Point environment.</a:t>
            </a:r>
            <a:endParaRPr lang="en-US" sz="1100" b="0" i="0" u="none" strike="noStrike" kern="1200" baseline="0" dirty="0">
              <a:solidFill>
                <a:schemeClr val="tx1"/>
              </a:solidFill>
              <a:latin typeface="Arial" charset="0"/>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813079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0" i="0" u="none" strike="noStrike" kern="1200" baseline="0" dirty="0">
                <a:solidFill>
                  <a:schemeClr val="tx1"/>
                </a:solidFill>
                <a:latin typeface="Arial" charset="0"/>
                <a:ea typeface="+mn-ea"/>
                <a:cs typeface="+mn-cs"/>
              </a:rPr>
              <a:t>Create</a:t>
            </a:r>
          </a:p>
          <a:p>
            <a:r>
              <a:rPr lang="en-US" sz="1600" b="0" i="0" u="none" strike="noStrike" kern="1200" baseline="0" dirty="0">
                <a:solidFill>
                  <a:schemeClr val="tx1"/>
                </a:solidFill>
                <a:latin typeface="Arial" charset="0"/>
                <a:ea typeface="+mn-ea"/>
                <a:cs typeface="+mn-cs"/>
              </a:rPr>
              <a:t>SmartConsole connects to the Security Management Server using the SOAP protocol. SmartConsole is authenticated by the Security Management Server as part of the login process. Using SmartConsole, the security administrator creates security policies to</a:t>
            </a:r>
          </a:p>
          <a:p>
            <a:r>
              <a:rPr lang="en-US" sz="1600" b="0" i="0" u="none" strike="noStrike" kern="1200" baseline="0" dirty="0">
                <a:solidFill>
                  <a:schemeClr val="tx1"/>
                </a:solidFill>
                <a:latin typeface="Arial" charset="0"/>
                <a:ea typeface="+mn-ea"/>
                <a:cs typeface="+mn-cs"/>
              </a:rPr>
              <a:t>meet the organization's security strategy.</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Store</a:t>
            </a:r>
          </a:p>
          <a:p>
            <a:r>
              <a:rPr lang="en-US" sz="1600" b="0" i="0" u="none" strike="noStrike" kern="1200" baseline="0" dirty="0">
                <a:solidFill>
                  <a:schemeClr val="tx1"/>
                </a:solidFill>
                <a:latin typeface="Arial" charset="0"/>
                <a:ea typeface="+mn-ea"/>
                <a:cs typeface="+mn-cs"/>
              </a:rPr>
              <a:t>The security polices are stored on the Security Management Server in the PostgreSQL database. The Security Management Server compiles the policy information into a language that the Security Gateway can interpret (inspect code) and sends it to the Security Gateway.</a:t>
            </a:r>
          </a:p>
          <a:p>
            <a:endParaRPr lang="en-US" sz="1600" b="0" i="0" u="none" strike="noStrike" kern="1200" baseline="0" dirty="0">
              <a:solidFill>
                <a:schemeClr val="tx1"/>
              </a:solidFill>
              <a:latin typeface="Arial" charset="0"/>
              <a:ea typeface="+mn-ea"/>
              <a:cs typeface="+mn-cs"/>
            </a:endParaRPr>
          </a:p>
          <a:p>
            <a:r>
              <a:rPr lang="en-US" sz="1600" b="0" i="0" u="none" strike="noStrike" kern="1200" baseline="0" dirty="0">
                <a:solidFill>
                  <a:schemeClr val="tx1"/>
                </a:solidFill>
                <a:latin typeface="Arial" charset="0"/>
                <a:ea typeface="+mn-ea"/>
                <a:cs typeface="+mn-cs"/>
              </a:rPr>
              <a:t>Enforce</a:t>
            </a:r>
          </a:p>
          <a:p>
            <a:r>
              <a:rPr lang="en-US" sz="1600" b="0" i="0" u="none" strike="noStrike" kern="1200" baseline="0" dirty="0">
                <a:solidFill>
                  <a:schemeClr val="tx1"/>
                </a:solidFill>
                <a:latin typeface="Arial" charset="0"/>
                <a:ea typeface="+mn-ea"/>
                <a:cs typeface="+mn-cs"/>
              </a:rPr>
              <a:t>The Security Gateway receives the inspect code and enforces the security policies.</a:t>
            </a:r>
          </a:p>
          <a:p>
            <a:r>
              <a:rPr lang="en-US" sz="1600" b="0" i="0" u="none" strike="noStrike" kern="1200" baseline="0" dirty="0">
                <a:solidFill>
                  <a:schemeClr val="tx1"/>
                </a:solidFill>
                <a:latin typeface="Arial" charset="0"/>
                <a:ea typeface="+mn-ea"/>
                <a:cs typeface="+mn-cs"/>
              </a:rPr>
              <a:t>The Security Gateway processes traffic and logs that are sent to the Security Management Server or Log Server from other devices.</a:t>
            </a:r>
          </a:p>
          <a:p>
            <a:r>
              <a:rPr lang="en-US" sz="1600" b="0" i="0" u="none" strike="noStrike" kern="1200" baseline="0" dirty="0">
                <a:solidFill>
                  <a:schemeClr val="tx1"/>
                </a:solidFill>
                <a:latin typeface="Arial" charset="0"/>
                <a:ea typeface="+mn-ea"/>
                <a:cs typeface="+mn-cs"/>
              </a:rPr>
              <a:t>The Security Gateway also sends CPU, memory, and status and traffic information to the Security Management Server.</a:t>
            </a: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359280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section shows a detailed workflow for the following: </a:t>
            </a:r>
          </a:p>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en-US" dirty="0"/>
              <a:t>Authentication </a:t>
            </a:r>
          </a:p>
          <a:p>
            <a:pPr marL="285750" indent="-285750">
              <a:buFont typeface="Arial" panose="020B0604020202020204" pitchFamily="34" charset="0"/>
              <a:buChar char="•"/>
            </a:pPr>
            <a:r>
              <a:rPr lang="en-US" dirty="0"/>
              <a:t>Policies </a:t>
            </a:r>
          </a:p>
          <a:p>
            <a:pPr marL="285750" indent="-285750">
              <a:buFont typeface="Arial" panose="020B0604020202020204" pitchFamily="34" charset="0"/>
              <a:buChar char="•"/>
            </a:pPr>
            <a:r>
              <a:rPr lang="en-US" dirty="0"/>
              <a:t>Logs </a:t>
            </a:r>
          </a:p>
          <a:p>
            <a:pPr marL="285750" indent="-285750">
              <a:buFont typeface="Arial" panose="020B0604020202020204" pitchFamily="34" charset="0"/>
              <a:buChar char="•"/>
            </a:pPr>
            <a:r>
              <a:rPr lang="en-US" dirty="0"/>
              <a:t>Statistics </a:t>
            </a:r>
          </a:p>
          <a:p>
            <a:pPr marL="285750" indent="-285750">
              <a:buFont typeface="Arial" panose="020B0604020202020204" pitchFamily="34" charset="0"/>
              <a:buChar char="•"/>
            </a:pPr>
            <a:r>
              <a:rPr lang="en-US" dirty="0"/>
              <a:t>Licenses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06437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baseline="0" dirty="0"/>
              <a:t>Detailed Workflow: Authentication</a:t>
            </a:r>
          </a:p>
          <a:p>
            <a:pPr marL="342900" indent="-342900">
              <a:buFont typeface="+mj-lt"/>
              <a:buAutoNum type="arabicPeriod"/>
            </a:pPr>
            <a:r>
              <a:rPr lang="en-US" baseline="0" dirty="0"/>
              <a:t>Management Server issues certificates for authentication.</a:t>
            </a:r>
          </a:p>
          <a:p>
            <a:endParaRPr lang="en-US" baseline="0" dirty="0"/>
          </a:p>
          <a:p>
            <a:endParaRPr lang="en-US" dirty="0"/>
          </a:p>
          <a:p>
            <a:pPr marL="342900" indent="-342900">
              <a:buFont typeface="+mj-lt"/>
              <a:buAutoNum type="arabicPeriod"/>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5207777"/>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aseline="0" dirty="0"/>
              <a:t>Policies</a:t>
            </a:r>
          </a:p>
          <a:p>
            <a:pPr marL="342900" indent="-342900">
              <a:buFont typeface="+mj-lt"/>
              <a:buAutoNum type="arabicPeriod"/>
            </a:pPr>
            <a:r>
              <a:rPr lang="en-US" baseline="0" dirty="0"/>
              <a:t>Policies are created from SmartConsole.</a:t>
            </a:r>
          </a:p>
          <a:p>
            <a:pPr marL="342900" indent="-342900">
              <a:buFont typeface="+mj-lt"/>
              <a:buAutoNum type="arabicPeriod"/>
            </a:pPr>
            <a:r>
              <a:rPr lang="en-US" baseline="0" dirty="0"/>
              <a:t>Policies are sent from SmartConsole to the Management Server, where they are stored.</a:t>
            </a:r>
          </a:p>
          <a:p>
            <a:pPr marL="342900" indent="-342900">
              <a:buFont typeface="+mj-lt"/>
              <a:buAutoNum type="arabicPeriod"/>
            </a:pPr>
            <a:r>
              <a:rPr lang="en-US" baseline="0" dirty="0"/>
              <a:t>Policies are sent from the Management Server to the Security Gateway (as inspect code), where they are installed and enforced.</a:t>
            </a:r>
          </a:p>
          <a:p>
            <a:pPr marL="342900" indent="-342900">
              <a:buFont typeface="+mj-lt"/>
              <a:buAutoNum type="arabicPeriod"/>
            </a:pPr>
            <a:r>
              <a:rPr lang="en-US" baseline="0" dirty="0"/>
              <a:t>Management Server sends stored policy information to SmartConsole for viewing and managing.</a:t>
            </a:r>
          </a:p>
          <a:p>
            <a:pPr marL="342900" indent="-342900">
              <a:buFont typeface="+mj-lt"/>
              <a:buAutoNum type="arabicPeriod"/>
            </a:pPr>
            <a:endParaRPr lang="en-US" baseline="0" dirty="0"/>
          </a:p>
          <a:p>
            <a:pPr marL="342900" indent="-342900">
              <a:buFont typeface="+mj-lt"/>
              <a:buAutoNum type="arabicPeriod"/>
            </a:pPr>
            <a:endParaRPr lang="en-US" baseline="0"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5518558"/>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 typeface="+mj-lt"/>
              <a:buNone/>
              <a:tabLst/>
              <a:defRPr/>
            </a:pPr>
            <a:r>
              <a:rPr lang="en-US" dirty="0"/>
              <a:t>Detailed</a:t>
            </a:r>
            <a:r>
              <a:rPr lang="en-US" baseline="0" dirty="0"/>
              <a:t> Workflow: Logs</a:t>
            </a:r>
          </a:p>
          <a:p>
            <a:pPr marL="342900" marR="0" lvl="0" indent="-342900" algn="l" defTabSz="914400" rtl="0" eaLnBrk="1" fontAlgn="base" latinLnBrk="0" hangingPunct="1">
              <a:lnSpc>
                <a:spcPct val="100000"/>
              </a:lnSpc>
              <a:spcBef>
                <a:spcPct val="30000"/>
              </a:spcBef>
              <a:spcAft>
                <a:spcPct val="0"/>
              </a:spcAft>
              <a:buClrTx/>
              <a:buSzTx/>
              <a:buFont typeface="+mj-lt"/>
              <a:buAutoNum type="arabicPeriod"/>
              <a:tabLst/>
              <a:defRPr/>
            </a:pPr>
            <a:r>
              <a:rPr lang="en-US" baseline="0" dirty="0"/>
              <a:t>Logs and events are sent from the Security Gateway to the Management Server, where they are stored.</a:t>
            </a:r>
          </a:p>
          <a:p>
            <a:pPr marL="342900" marR="0" lvl="0" indent="-342900" algn="l" defTabSz="914400" rtl="0" eaLnBrk="1" fontAlgn="base" latinLnBrk="0" hangingPunct="1">
              <a:lnSpc>
                <a:spcPct val="100000"/>
              </a:lnSpc>
              <a:spcBef>
                <a:spcPct val="30000"/>
              </a:spcBef>
              <a:spcAft>
                <a:spcPct val="0"/>
              </a:spcAft>
              <a:buClrTx/>
              <a:buSzTx/>
              <a:buFont typeface="+mj-lt"/>
              <a:buAutoNum type="arabicPeriod"/>
              <a:tabLst/>
              <a:defRPr/>
            </a:pPr>
            <a:r>
              <a:rPr lang="en-US" baseline="0" dirty="0"/>
              <a:t>When queried, Management Server sends stored logs and events to SmartConsole for viewing. </a:t>
            </a:r>
          </a:p>
          <a:p>
            <a:pPr marL="342900" marR="0" lvl="0" indent="-342900" algn="l" defTabSz="914400" rtl="0" eaLnBrk="1" fontAlgn="base" latinLnBrk="0" hangingPunct="1">
              <a:lnSpc>
                <a:spcPct val="100000"/>
              </a:lnSpc>
              <a:spcBef>
                <a:spcPct val="30000"/>
              </a:spcBef>
              <a:spcAft>
                <a:spcPct val="0"/>
              </a:spcAft>
              <a:buClrTx/>
              <a:buSzTx/>
              <a:buFont typeface="+mj-lt"/>
              <a:buAutoNum type="arabicPeriod"/>
              <a:tabLst/>
              <a:defRPr/>
            </a:pPr>
            <a:endParaRPr lang="en-US" baseline="0" dirty="0"/>
          </a:p>
          <a:p>
            <a:pPr marL="342900" indent="-342900">
              <a:buFont typeface="+mj-lt"/>
              <a:buAutoNum type="arabicPeriod"/>
            </a:pPr>
            <a:endParaRPr lang="en-US" baseline="0" dirty="0"/>
          </a:p>
          <a:p>
            <a:endParaRPr lang="en-US" baseline="0" dirty="0"/>
          </a:p>
          <a:p>
            <a:endParaRPr lang="en-US" dirty="0"/>
          </a:p>
          <a:p>
            <a:pPr marL="342900" indent="-342900">
              <a:buFont typeface="+mj-lt"/>
              <a:buAutoNum type="arabicPeriod"/>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874229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aseline="0" dirty="0"/>
              <a:t>Detailed Workflow: Real-time Stats</a:t>
            </a:r>
          </a:p>
          <a:p>
            <a:pPr marL="342900" indent="-342900">
              <a:buFont typeface="+mj-lt"/>
              <a:buAutoNum type="arabicPeriod"/>
            </a:pPr>
            <a:r>
              <a:rPr lang="en-US" baseline="0" dirty="0"/>
              <a:t>Security Gateway sends real time stats on traffic, CPU, disk, and memory status to the Management Server, where they are stored.</a:t>
            </a:r>
          </a:p>
          <a:p>
            <a:pPr marL="342900" indent="-342900">
              <a:buFont typeface="+mj-lt"/>
              <a:buAutoNum type="arabicPeriod"/>
            </a:pPr>
            <a:r>
              <a:rPr lang="en-US" baseline="0" dirty="0"/>
              <a:t>Management Server sends real-time stats to SmartConsole for viewing.</a:t>
            </a:r>
          </a:p>
          <a:p>
            <a:pPr marL="0" indent="0">
              <a:buFont typeface="Arial" panose="020B0604020202020204" pitchFamily="34" charset="0"/>
              <a:buNone/>
            </a:pPr>
            <a:endParaRPr lang="en-US" baseline="0" dirty="0"/>
          </a:p>
          <a:p>
            <a:pPr marL="342900" indent="-342900">
              <a:buFont typeface="+mj-lt"/>
              <a:buAutoNum type="arabicPeriod"/>
            </a:pPr>
            <a:endParaRPr lang="en-US" baseline="0" dirty="0"/>
          </a:p>
          <a:p>
            <a:endParaRPr lang="en-US" baseline="0" dirty="0"/>
          </a:p>
          <a:p>
            <a:endParaRPr lang="en-US" dirty="0"/>
          </a:p>
          <a:p>
            <a:pPr marL="342900" indent="-342900">
              <a:buFont typeface="+mj-lt"/>
              <a:buAutoNum type="arabicPeriod"/>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257170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aseline="0" dirty="0"/>
              <a:t>Detailed Workflow: Licenses </a:t>
            </a:r>
          </a:p>
          <a:p>
            <a:pPr marL="342900" indent="-342900">
              <a:buFont typeface="+mj-lt"/>
              <a:buAutoNum type="arabicPeriod"/>
            </a:pPr>
            <a:r>
              <a:rPr lang="en-US" baseline="0" dirty="0"/>
              <a:t>Licenses are sent from SmartConsole to the Management Server, where they are stored.</a:t>
            </a:r>
          </a:p>
          <a:p>
            <a:pPr marL="342900" indent="-342900">
              <a:buFont typeface="+mj-lt"/>
              <a:buAutoNum type="arabicPeriod"/>
            </a:pPr>
            <a:r>
              <a:rPr lang="en-US" baseline="0" dirty="0"/>
              <a:t>Management Server sends licenses to the Security Gateway where they are installed. </a:t>
            </a:r>
          </a:p>
          <a:p>
            <a:pPr marL="342900" marR="0" lvl="0" indent="-342900" algn="l" defTabSz="914400" rtl="0" eaLnBrk="1" fontAlgn="base" latinLnBrk="0" hangingPunct="1">
              <a:lnSpc>
                <a:spcPct val="100000"/>
              </a:lnSpc>
              <a:spcBef>
                <a:spcPct val="30000"/>
              </a:spcBef>
              <a:spcAft>
                <a:spcPct val="0"/>
              </a:spcAft>
              <a:buClrTx/>
              <a:buSzTx/>
              <a:buFont typeface="+mj-lt"/>
              <a:buAutoNum type="arabicPeriod"/>
              <a:tabLst/>
              <a:defRPr/>
            </a:pPr>
            <a:r>
              <a:rPr lang="en-US" baseline="0" dirty="0"/>
              <a:t>Management Server sends stored license information to SmartConsole for viewing and managing. </a:t>
            </a:r>
          </a:p>
          <a:p>
            <a:pPr marL="342900" indent="-342900">
              <a:buFont typeface="+mj-lt"/>
              <a:buAutoNum type="arabicPeriod"/>
            </a:pPr>
            <a:endParaRPr lang="en-US" baseline="0" dirty="0"/>
          </a:p>
          <a:p>
            <a:endParaRPr lang="en-US" baseline="0" dirty="0"/>
          </a:p>
          <a:p>
            <a:endParaRPr lang="en-US" dirty="0"/>
          </a:p>
          <a:p>
            <a:pPr marL="342900" indent="-342900">
              <a:buFont typeface="+mj-lt"/>
              <a:buAutoNum type="arabicPeriod"/>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100404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marR="0" lvl="0" indent="-2857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en-US" baseline="0" dirty="0"/>
              <a:t>Management Server issues certificates for SIC authentication for SmartConsole to/from the Management Server and the Security Gateway to/from the  Management Server.</a:t>
            </a:r>
          </a:p>
          <a:p>
            <a:pPr marL="0" indent="0">
              <a:buFont typeface="Arial" panose="020B0604020202020204" pitchFamily="34" charset="0"/>
              <a:buNone/>
            </a:pPr>
            <a:endParaRPr lang="en-US"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Smart console creates,</a:t>
            </a:r>
            <a:r>
              <a:rPr lang="en-US" baseline="0" dirty="0"/>
              <a:t> </a:t>
            </a:r>
            <a:r>
              <a:rPr lang="en-US" dirty="0"/>
              <a:t>manages, and</a:t>
            </a:r>
            <a:r>
              <a:rPr lang="en-US" baseline="0" dirty="0"/>
              <a:t> views policies.</a:t>
            </a:r>
          </a:p>
          <a:p>
            <a:pPr marL="285750" indent="-285750">
              <a:buFont typeface="Arial" panose="020B0604020202020204" pitchFamily="34" charset="0"/>
              <a:buChar char="•"/>
            </a:pPr>
            <a:r>
              <a:rPr lang="en-US" baseline="0" dirty="0"/>
              <a:t>Policies are sent to the Management Server where they are stored in the database.</a:t>
            </a:r>
          </a:p>
          <a:p>
            <a:pPr marL="285750" indent="-285750">
              <a:buFont typeface="Arial" panose="020B0604020202020204" pitchFamily="34" charset="0"/>
              <a:buChar char="•"/>
            </a:pPr>
            <a:r>
              <a:rPr lang="en-US" baseline="0" dirty="0"/>
              <a:t>Management Server sends policy information as inspect code to the Security Gateway, which enforces the policy.</a:t>
            </a:r>
          </a:p>
          <a:p>
            <a:endParaRPr lang="en-US" baseline="0" dirty="0"/>
          </a:p>
          <a:p>
            <a:pPr marL="285750" indent="-285750">
              <a:buFont typeface="Arial" panose="020B0604020202020204" pitchFamily="34" charset="0"/>
              <a:buChar char="•"/>
            </a:pPr>
            <a:r>
              <a:rPr lang="en-US" baseline="0" dirty="0"/>
              <a:t>Security Gateway sends logs and event information to the Management Server where they are stored.  </a:t>
            </a:r>
          </a:p>
          <a:p>
            <a:pPr marL="285750" indent="-285750">
              <a:buFont typeface="Arial" panose="020B0604020202020204" pitchFamily="34" charset="0"/>
              <a:buChar char="•"/>
            </a:pPr>
            <a:r>
              <a:rPr lang="en-US" baseline="0" dirty="0"/>
              <a:t>When queried, Management Server sends logs and events to SmartConsole for viewing.</a:t>
            </a:r>
          </a:p>
          <a:p>
            <a:pPr marL="285750" indent="-285750">
              <a:buFont typeface="Arial" panose="020B0604020202020204" pitchFamily="34" charset="0"/>
              <a:buChar char="•"/>
            </a:pPr>
            <a:endParaRPr lang="en-US" baseline="0" dirty="0"/>
          </a:p>
          <a:p>
            <a:pPr marL="285750" indent="-285750">
              <a:buFont typeface="Arial" panose="020B0604020202020204" pitchFamily="34" charset="0"/>
              <a:buChar char="•"/>
            </a:pPr>
            <a:endParaRPr lang="en-US" baseline="0" dirty="0"/>
          </a:p>
          <a:p>
            <a:pPr marL="285750" indent="-285750">
              <a:buFont typeface="Arial" panose="020B0604020202020204" pitchFamily="34" charset="0"/>
              <a:buChar char="•"/>
            </a:pPr>
            <a:r>
              <a:rPr lang="en-US" baseline="0" dirty="0"/>
              <a:t>Security Gateway sends real time stats on traffic, CPU, disk, and memory status to the Management Server, where they are stored.</a:t>
            </a:r>
          </a:p>
          <a:p>
            <a:pPr marL="285750" indent="-285750">
              <a:buFont typeface="Arial" panose="020B0604020202020204" pitchFamily="34" charset="0"/>
              <a:buChar char="•"/>
            </a:pPr>
            <a:r>
              <a:rPr lang="en-US" baseline="0" dirty="0"/>
              <a:t>When requested, Management Server sends status to the SmartConsole.</a:t>
            </a:r>
          </a:p>
          <a:p>
            <a:pPr marL="285750" indent="-285750">
              <a:buFont typeface="Arial" panose="020B0604020202020204" pitchFamily="34" charset="0"/>
              <a:buChar char="•"/>
            </a:pPr>
            <a:endParaRPr lang="en-US" baseline="0" dirty="0"/>
          </a:p>
          <a:p>
            <a:pPr marL="285750" indent="-285750">
              <a:buFont typeface="Arial" panose="020B0604020202020204" pitchFamily="34" charset="0"/>
              <a:buChar char="•"/>
            </a:pPr>
            <a:r>
              <a:rPr lang="en-US" baseline="0" dirty="0"/>
              <a:t>Licenses are contract are managed and viewed on the SmartConsole. </a:t>
            </a:r>
          </a:p>
          <a:p>
            <a:pPr marL="285750" indent="-285750">
              <a:buFont typeface="Arial" panose="020B0604020202020204" pitchFamily="34" charset="0"/>
              <a:buChar char="•"/>
            </a:pPr>
            <a:r>
              <a:rPr lang="en-US" baseline="0" dirty="0"/>
              <a:t>SmartConsole sends licenses and contracts to the Management Server, where they are stored.</a:t>
            </a:r>
          </a:p>
          <a:p>
            <a:pPr marL="285750" indent="-285750">
              <a:buFont typeface="Arial" panose="020B0604020202020204" pitchFamily="34" charset="0"/>
              <a:buChar char="•"/>
            </a:pPr>
            <a:r>
              <a:rPr lang="en-US" baseline="0" dirty="0"/>
              <a:t>The Management Server sends licenses and contracts to the Security Gateway where they are installed. </a:t>
            </a:r>
          </a:p>
          <a:p>
            <a:endParaRPr lang="en-US" baseline="0"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798858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a:t>This course focuses on a basic distributed deployment, but it is important to be aware that Check Point supports more advanced and complex deployments. </a:t>
            </a:r>
          </a:p>
          <a:p>
            <a:endParaRPr lang="en-US" dirty="0"/>
          </a:p>
          <a:p>
            <a:r>
              <a:rPr lang="en-US" dirty="0"/>
              <a:t>For information about training, go to https://trainingcertifications.checkpoint.com. </a:t>
            </a:r>
          </a:p>
          <a:p>
            <a:endParaRPr lang="en-US" dirty="0"/>
          </a:p>
          <a:p>
            <a:r>
              <a:rPr lang="en-US" dirty="0"/>
              <a:t>For documentation, go to the Check Point Quantum 81.20 Home page (sk173903).</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230503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information about training, go to https://trainingcertifications.checkpoint.com. </a:t>
            </a:r>
          </a:p>
          <a:p>
            <a:endParaRPr lang="en-US" dirty="0"/>
          </a:p>
          <a:p>
            <a:r>
              <a:rPr lang="en-US" dirty="0"/>
              <a:t>For documentation, go to the Check Point Quantum 81.20 Home page (sk173903).</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66901050"/>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600" b="1" i="0" u="none" strike="noStrike" kern="1200" baseline="0" dirty="0">
                <a:solidFill>
                  <a:schemeClr val="tx1"/>
                </a:solidFill>
                <a:latin typeface="Arial" charset="0"/>
                <a:ea typeface="+mn-ea"/>
                <a:cs typeface="+mn-cs"/>
              </a:rPr>
              <a:t>Answers</a:t>
            </a:r>
            <a:r>
              <a:rPr lang="en-US" sz="1600" b="0" i="0" u="none" strike="noStrike" kern="1200" baseline="0" dirty="0">
                <a:solidFill>
                  <a:schemeClr val="tx1"/>
                </a:solidFill>
                <a:latin typeface="Arial" charset="0"/>
                <a:ea typeface="+mn-ea"/>
                <a:cs typeface="+mn-cs"/>
              </a:rPr>
              <a:t>:</a:t>
            </a:r>
          </a:p>
          <a:p>
            <a:pPr marL="0" indent="0">
              <a:buNone/>
            </a:pPr>
            <a:r>
              <a:rPr lang="en-US" sz="1600" b="0" i="0" u="none" strike="noStrike" kern="1200" baseline="0" dirty="0">
                <a:solidFill>
                  <a:schemeClr val="tx1"/>
                </a:solidFill>
                <a:latin typeface="Arial" charset="0"/>
                <a:ea typeface="+mn-ea"/>
                <a:cs typeface="+mn-cs"/>
              </a:rPr>
              <a:t>Question 1:</a:t>
            </a:r>
          </a:p>
          <a:p>
            <a:pPr marL="171450" lvl="0" indent="-171450"/>
            <a:r>
              <a:rPr lang="en-US" sz="1600" b="0" i="0" u="none" strike="noStrike" kern="1200" baseline="0" dirty="0">
                <a:solidFill>
                  <a:schemeClr val="tx1"/>
                </a:solidFill>
                <a:latin typeface="Arial" charset="0"/>
                <a:ea typeface="+mn-ea"/>
                <a:cs typeface="+mn-cs"/>
              </a:rPr>
              <a:t>SmartConsole</a:t>
            </a:r>
          </a:p>
          <a:p>
            <a:pPr marL="171450" lvl="0" indent="-171450"/>
            <a:r>
              <a:rPr lang="en-US" sz="1600" b="0" i="0" u="none" strike="noStrike" kern="1200" baseline="0" dirty="0">
                <a:solidFill>
                  <a:schemeClr val="tx1"/>
                </a:solidFill>
                <a:latin typeface="Arial" charset="0"/>
                <a:ea typeface="+mn-ea"/>
                <a:cs typeface="+mn-cs"/>
              </a:rPr>
              <a:t>Security Management Server</a:t>
            </a:r>
          </a:p>
          <a:p>
            <a:pPr marL="171450" lvl="0" indent="-171450"/>
            <a:r>
              <a:rPr lang="en-US" sz="1600" b="0" i="0" u="none" strike="noStrike" kern="1200" baseline="0" dirty="0">
                <a:solidFill>
                  <a:schemeClr val="tx1"/>
                </a:solidFill>
                <a:latin typeface="Arial" charset="0"/>
                <a:ea typeface="+mn-ea"/>
                <a:cs typeface="+mn-cs"/>
              </a:rPr>
              <a:t>Security Gateway</a:t>
            </a:r>
          </a:p>
          <a:p>
            <a:pPr marL="0" indent="0">
              <a:buNone/>
            </a:pPr>
            <a:endParaRPr lang="en-US" sz="1600" b="0" i="0" u="none" strike="noStrike" kern="1200" baseline="0" dirty="0">
              <a:solidFill>
                <a:schemeClr val="tx1"/>
              </a:solidFill>
              <a:latin typeface="Arial" charset="0"/>
              <a:ea typeface="+mn-ea"/>
              <a:cs typeface="+mn-cs"/>
            </a:endParaRPr>
          </a:p>
          <a:p>
            <a:pPr marL="0" indent="0">
              <a:buNone/>
            </a:pPr>
            <a:r>
              <a:rPr lang="en-US" sz="1600" b="0" i="0" u="none" strike="noStrike" kern="1200" baseline="0" dirty="0">
                <a:solidFill>
                  <a:schemeClr val="tx1"/>
                </a:solidFill>
                <a:latin typeface="Arial" charset="0"/>
                <a:ea typeface="+mn-ea"/>
                <a:cs typeface="+mn-cs"/>
              </a:rPr>
              <a:t>Question 2:</a:t>
            </a:r>
          </a:p>
          <a:p>
            <a:pPr marL="171450" indent="-171450"/>
            <a:r>
              <a:rPr lang="en-US" sz="1600" b="0" i="0" u="none" strike="noStrike" kern="1200" baseline="0" dirty="0">
                <a:solidFill>
                  <a:schemeClr val="tx1"/>
                </a:solidFill>
                <a:latin typeface="Arial" charset="0"/>
                <a:ea typeface="+mn-ea"/>
                <a:cs typeface="+mn-cs"/>
              </a:rPr>
              <a:t>SmartConsole is the management component. It is software installed on a Windows platform that provides a graphical interface for centralized management of the Check Point environment.</a:t>
            </a:r>
          </a:p>
          <a:p>
            <a:pPr marL="0" indent="0">
              <a:buNone/>
            </a:pPr>
            <a:endParaRPr lang="en-US" sz="1600" b="0" i="0" u="none" strike="noStrike" kern="1200" baseline="0" dirty="0">
              <a:solidFill>
                <a:schemeClr val="tx1"/>
              </a:solidFill>
              <a:latin typeface="Arial" charset="0"/>
              <a:ea typeface="+mn-ea"/>
              <a:cs typeface="+mn-cs"/>
            </a:endParaRPr>
          </a:p>
          <a:p>
            <a:pPr marL="0" indent="0">
              <a:buNone/>
            </a:pPr>
            <a:r>
              <a:rPr lang="en-US" sz="1600" b="0" i="0" u="none" strike="noStrike" kern="1200" baseline="0" dirty="0">
                <a:solidFill>
                  <a:schemeClr val="tx1"/>
                </a:solidFill>
                <a:latin typeface="Arial" charset="0"/>
                <a:ea typeface="+mn-ea"/>
                <a:cs typeface="+mn-cs"/>
              </a:rPr>
              <a:t>Question 3:</a:t>
            </a:r>
          </a:p>
          <a:p>
            <a:pPr marL="171450" indent="-171450"/>
            <a:r>
              <a:rPr lang="en-US" sz="1600" b="0" i="0" u="none" strike="noStrike" kern="1200" baseline="0" dirty="0">
                <a:solidFill>
                  <a:schemeClr val="tx1"/>
                </a:solidFill>
                <a:latin typeface="Arial" charset="0"/>
                <a:ea typeface="+mn-ea"/>
                <a:cs typeface="+mn-cs"/>
              </a:rPr>
              <a:t>The Security Management Server is a dedicated server that runs Check Point software to manage the objects and policies in a Check Point environment. The Security Management Server software is installed on a server running the Check</a:t>
            </a:r>
          </a:p>
          <a:p>
            <a:pPr marL="171450" indent="-171450"/>
            <a:r>
              <a:rPr lang="en-US" sz="1600" b="0" i="0" u="none" strike="noStrike" kern="1200" baseline="0" dirty="0">
                <a:solidFill>
                  <a:schemeClr val="tx1"/>
                </a:solidFill>
                <a:latin typeface="Arial" charset="0"/>
                <a:ea typeface="+mn-ea"/>
                <a:cs typeface="+mn-cs"/>
              </a:rPr>
              <a:t>Point Gaia operating system.</a:t>
            </a:r>
          </a:p>
          <a:p>
            <a:pPr marL="0" indent="0">
              <a:buNone/>
            </a:pPr>
            <a:endParaRPr lang="en-US" sz="1600" b="0" i="0" u="none" strike="noStrike" kern="1200" baseline="0" dirty="0">
              <a:solidFill>
                <a:schemeClr val="tx1"/>
              </a:solidFill>
              <a:latin typeface="Arial" charset="0"/>
              <a:ea typeface="+mn-ea"/>
              <a:cs typeface="+mn-cs"/>
            </a:endParaRPr>
          </a:p>
          <a:p>
            <a:pPr marL="0" indent="0">
              <a:buNone/>
            </a:pPr>
            <a:r>
              <a:rPr lang="en-US" sz="1600" b="0" i="0" u="none" strike="noStrike" kern="1200" baseline="0" dirty="0">
                <a:solidFill>
                  <a:schemeClr val="tx1"/>
                </a:solidFill>
                <a:latin typeface="Arial" charset="0"/>
                <a:ea typeface="+mn-ea"/>
                <a:cs typeface="+mn-cs"/>
              </a:rPr>
              <a:t>Question 4:</a:t>
            </a:r>
          </a:p>
          <a:p>
            <a:pPr marL="171450" indent="-171450"/>
            <a:r>
              <a:rPr lang="en-US" sz="1600" b="0" i="0" u="none" strike="noStrike" kern="1200" baseline="0" dirty="0">
                <a:solidFill>
                  <a:schemeClr val="tx1"/>
                </a:solidFill>
                <a:latin typeface="Arial" charset="0"/>
                <a:ea typeface="+mn-ea"/>
                <a:cs typeface="+mn-cs"/>
              </a:rPr>
              <a:t>A Security Gateway is an entry point or cyber barrier that prevents unauthorized traffic from entering a company’s network. It stands between incoming and outgoing traffic and enforces an organization’s security policy. Security Gateways are placed at the perimeter of the network topology to protect an organization’s environment through enforcement of security policies.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33857338"/>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i="0" u="none" strike="noStrike" kern="1200" baseline="0" dirty="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EEE9B47-791B-47F7-AE03-C0D580CA0B6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56543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emf"/><Relationship Id="rId1" Type="http://schemas.openxmlformats.org/officeDocument/2006/relationships/slideMaster" Target="../slideMasters/slideMaster4.xml"/><Relationship Id="rId4" Type="http://schemas.openxmlformats.org/officeDocument/2006/relationships/image" Target="../media/image17.emf"/></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2" name="Picture 1" descr="A blue background with a logo&#10;&#10;Description automatically generated">
            <a:extLst>
              <a:ext uri="{FF2B5EF4-FFF2-40B4-BE49-F238E27FC236}">
                <a16:creationId xmlns:a16="http://schemas.microsoft.com/office/drawing/2014/main" id="{428A2852-A043-B582-AD32-FD952299B74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12575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3" name="Picture 2" descr="A blue background with yellow text&#10;&#10;Description automatically generated">
            <a:extLst>
              <a:ext uri="{FF2B5EF4-FFF2-40B4-BE49-F238E27FC236}">
                <a16:creationId xmlns:a16="http://schemas.microsoft.com/office/drawing/2014/main" id="{AA46EE6A-794A-EBEE-BBD4-A789F25C354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51228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56723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descr="A blue and white background&#10;&#10;Description automatically generated">
            <a:extLst>
              <a:ext uri="{FF2B5EF4-FFF2-40B4-BE49-F238E27FC236}">
                <a16:creationId xmlns:a16="http://schemas.microsoft.com/office/drawing/2014/main" id="{63B6A318-EF11-49E8-E8AE-15107F6C178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9840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5971485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screenshot of a computer&#10;&#10;Description automatically generated">
            <a:extLst>
              <a:ext uri="{FF2B5EF4-FFF2-40B4-BE49-F238E27FC236}">
                <a16:creationId xmlns:a16="http://schemas.microsoft.com/office/drawing/2014/main" id="{0CB99F05-75D2-06B1-964A-A54B3F61314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579743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436854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22/10/2026</a:t>
            </a:fld>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32984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9728488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861504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071270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673879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8611798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681500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515059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832515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10/22/2026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980357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Multi_Slide">
    <p:spTree>
      <p:nvGrpSpPr>
        <p:cNvPr id="1" name=""/>
        <p:cNvGrpSpPr/>
        <p:nvPr/>
      </p:nvGrpSpPr>
      <p:grpSpPr>
        <a:xfrm>
          <a:off x="0" y="0"/>
          <a:ext cx="0" cy="0"/>
          <a:chOff x="0" y="0"/>
          <a:chExt cx="0" cy="0"/>
        </a:xfrm>
      </p:grpSpPr>
      <p:sp>
        <p:nvSpPr>
          <p:cNvPr id="5" name="Content Placeholder 2"/>
          <p:cNvSpPr>
            <a:spLocks noGrp="1"/>
          </p:cNvSpPr>
          <p:nvPr>
            <p:ph idx="1"/>
          </p:nvPr>
        </p:nvSpPr>
        <p:spPr>
          <a:xfrm>
            <a:off x="632885" y="1797052"/>
            <a:ext cx="11040076" cy="4098595"/>
          </a:xfrm>
          <a:prstGeom prst="rect">
            <a:avLst/>
          </a:prstGeom>
        </p:spPr>
        <p:txBody>
          <a:bodyPr lIns="91420" tIns="45710" rIns="91420" bIns="45710">
            <a:noAutofit/>
          </a:bodyPr>
          <a:lstStyle>
            <a:lvl1pPr marL="285690" marR="0" indent="-285690" algn="ctr" defTabSz="457105" rtl="0" eaLnBrk="1" fontAlgn="auto" latinLnBrk="0" hangingPunct="1">
              <a:lnSpc>
                <a:spcPct val="100000"/>
              </a:lnSpc>
              <a:spcBef>
                <a:spcPct val="20000"/>
              </a:spcBef>
              <a:spcAft>
                <a:spcPts val="0"/>
              </a:spcAft>
              <a:buClrTx/>
              <a:buSzTx/>
              <a:buFont typeface="Arial"/>
              <a:buNone/>
              <a:tabLst/>
              <a:defRPr sz="2000" b="0" i="0" baseline="0">
                <a:solidFill>
                  <a:schemeClr val="bg1"/>
                </a:solidFill>
                <a:latin typeface="+mn-lt"/>
                <a:cs typeface="CiscoSans ExtraLight"/>
              </a:defRPr>
            </a:lvl1pPr>
          </a:lstStyle>
          <a:p>
            <a:pPr lvl="0"/>
            <a:r>
              <a:rPr lang="en-US"/>
              <a:t>Click to edit Master text styles</a:t>
            </a:r>
          </a:p>
        </p:txBody>
      </p:sp>
      <p:sp>
        <p:nvSpPr>
          <p:cNvPr id="4" name="Title Placeholder 5"/>
          <p:cNvSpPr>
            <a:spLocks noGrp="1"/>
          </p:cNvSpPr>
          <p:nvPr>
            <p:ph type="title"/>
          </p:nvPr>
        </p:nvSpPr>
        <p:spPr bwMode="auto">
          <a:xfrm>
            <a:off x="583688" y="455085"/>
            <a:ext cx="11127317" cy="975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rgbClr val="004C69"/>
                </a:solidFill>
              </a:defRPr>
            </a:lvl1pPr>
          </a:lstStyle>
          <a:p>
            <a:pPr lvl="0"/>
            <a:r>
              <a:rPr lang="en-US"/>
              <a:t>Click to edit Master title style</a:t>
            </a:r>
            <a:endParaRPr lang="en-GB" dirty="0"/>
          </a:p>
        </p:txBody>
      </p:sp>
    </p:spTree>
    <p:extLst>
      <p:ext uri="{BB962C8B-B14F-4D97-AF65-F5344CB8AC3E}">
        <p14:creationId xmlns:p14="http://schemas.microsoft.com/office/powerpoint/2010/main" val="860025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xmlns:p14="http://schemas.microsoft.com/office/powerpoint/2010/mai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Side Shaded Narrow">
    <p:spTree>
      <p:nvGrpSpPr>
        <p:cNvPr id="1" name=""/>
        <p:cNvGrpSpPr/>
        <p:nvPr/>
      </p:nvGrpSpPr>
      <p:grpSpPr>
        <a:xfrm>
          <a:off x="0" y="0"/>
          <a:ext cx="0" cy="0"/>
          <a:chOff x="0" y="0"/>
          <a:chExt cx="0" cy="0"/>
        </a:xfrm>
      </p:grpSpPr>
      <p:pic>
        <p:nvPicPr>
          <p:cNvPr id="5" name="Picture 4" descr="Background pattern  Description automatically generated">
            <a:extLst>
              <a:ext uri="{FF2B5EF4-FFF2-40B4-BE49-F238E27FC236}">
                <a16:creationId xmlns:a16="http://schemas.microsoft.com/office/drawing/2014/main" id="{C28C27B3-D663-E375-4F7E-3773520611E5}"/>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1588" y="1786"/>
            <a:ext cx="4123431" cy="6533580"/>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9" name="Section number">
            <a:extLst>
              <a:ext uri="{FF2B5EF4-FFF2-40B4-BE49-F238E27FC236}">
                <a16:creationId xmlns:a16="http://schemas.microsoft.com/office/drawing/2014/main" id="{190F6FEC-0638-44AD-ADC6-BB163B208F6C}"/>
              </a:ext>
            </a:extLst>
          </p:cNvPr>
          <p:cNvSpPr>
            <a:spLocks noGrp="1"/>
          </p:cNvSpPr>
          <p:nvPr>
            <p:ph type="body" sz="quarter" idx="16" hasCustomPrompt="1"/>
          </p:nvPr>
        </p:nvSpPr>
        <p:spPr bwMode="white">
          <a:xfrm>
            <a:off x="585368" y="457201"/>
            <a:ext cx="2893880" cy="525141"/>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142C93D9-8A6F-4D54-914C-DBC02BC82CB1}"/>
              </a:ext>
            </a:extLst>
          </p:cNvPr>
          <p:cNvSpPr>
            <a:spLocks noGrp="1"/>
          </p:cNvSpPr>
          <p:nvPr>
            <p:ph sz="half" idx="2"/>
          </p:nvPr>
        </p:nvSpPr>
        <p:spPr>
          <a:xfrm>
            <a:off x="583994" y="1525588"/>
            <a:ext cx="3187710"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1" name="Bullet text_left">
            <a:extLst>
              <a:ext uri="{FF2B5EF4-FFF2-40B4-BE49-F238E27FC236}">
                <a16:creationId xmlns:a16="http://schemas.microsoft.com/office/drawing/2014/main" id="{9C0398B1-D87F-4E06-AFF0-F646E3EE4966}"/>
              </a:ext>
            </a:extLst>
          </p:cNvPr>
          <p:cNvSpPr>
            <a:spLocks noGrp="1"/>
          </p:cNvSpPr>
          <p:nvPr>
            <p:ph sz="half" idx="12"/>
          </p:nvPr>
        </p:nvSpPr>
        <p:spPr>
          <a:xfrm>
            <a:off x="4469469" y="791852"/>
            <a:ext cx="7155011" cy="5267116"/>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a:extLst>
              <a:ext uri="{FF2B5EF4-FFF2-40B4-BE49-F238E27FC236}">
                <a16:creationId xmlns:a16="http://schemas.microsoft.com/office/drawing/2014/main" id="{3CE73E50-19B7-4B4E-AC6E-832FB2DF8664}"/>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3358466605"/>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Standard Title and Bullet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83995" y="460552"/>
            <a:ext cx="11025242" cy="914400"/>
          </a:xfrm>
        </p:spPr>
        <p:txBody>
          <a:bodyPr/>
          <a:lstStyle>
            <a:lvl1pPr>
              <a:defRPr>
                <a:solidFill>
                  <a:schemeClr val="bg2"/>
                </a:solidFill>
              </a:defRPr>
            </a:lvl1pPr>
          </a:lstStyle>
          <a:p>
            <a:r>
              <a:rPr lang="en-US" dirty="0"/>
              <a:t>One Column</a:t>
            </a:r>
          </a:p>
        </p:txBody>
      </p:sp>
      <p:sp>
        <p:nvSpPr>
          <p:cNvPr id="6" name="Bullet text"/>
          <p:cNvSpPr>
            <a:spLocks noGrp="1" noChangeArrowheads="1"/>
          </p:cNvSpPr>
          <p:nvPr>
            <p:ph idx="1"/>
          </p:nvPr>
        </p:nvSpPr>
        <p:spPr bwMode="auto">
          <a:xfrm>
            <a:off x="583995" y="1534474"/>
            <a:ext cx="11025242"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a:spcAft>
                <a:spcPts val="1000"/>
              </a:spcAft>
              <a:defRPr/>
            </a:lvl1pPr>
            <a:lvl2pPr>
              <a:spcAft>
                <a:spcPts val="800"/>
              </a:spcAft>
              <a:defRPr/>
            </a:lvl2pPr>
            <a:lvl4pPr>
              <a:spcAft>
                <a:spcPts val="800"/>
              </a:spcAft>
              <a:buClr>
                <a:schemeClr val="tx2"/>
              </a:buClr>
              <a:defRPr>
                <a:latin typeface="Arial" panose="020B0604020202020204" pitchFamily="34" charset="0"/>
                <a:cs typeface="Arial" panose="020B0604020202020204" pitchFamily="34" charset="0"/>
              </a:defRPr>
            </a:lvl4pPr>
            <a:lvl5pPr>
              <a:buClr>
                <a:schemeClr val="tx2"/>
              </a:buCl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hidden="1"/>
          <p:cNvSpPr>
            <a:spLocks noGrp="1"/>
          </p:cNvSpPr>
          <p:nvPr>
            <p:ph type="dt" sz="half" idx="12"/>
          </p:nvPr>
        </p:nvSpPr>
        <p:spPr>
          <a:xfrm>
            <a:off x="-2992023" y="6356351"/>
            <a:ext cx="2843954" cy="365125"/>
          </a:xfrm>
        </p:spPr>
        <p:txBody>
          <a:bodyPr/>
          <a:lstStyle/>
          <a:p>
            <a:endParaRPr lang="en-US" dirty="0"/>
          </a:p>
        </p:txBody>
      </p:sp>
    </p:spTree>
    <p:extLst>
      <p:ext uri="{BB962C8B-B14F-4D97-AF65-F5344CB8AC3E}">
        <p14:creationId xmlns:p14="http://schemas.microsoft.com/office/powerpoint/2010/main" val="3000735766"/>
      </p:ext>
    </p:extLst>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Chapter Title">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893"/>
            <a:ext cx="12191999" cy="6856214"/>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6" name="Section title"/>
          <p:cNvSpPr>
            <a:spLocks noGrp="1"/>
          </p:cNvSpPr>
          <p:nvPr>
            <p:ph type="body" sz="quarter" idx="13" hasCustomPrompt="1"/>
          </p:nvPr>
        </p:nvSpPr>
        <p:spPr bwMode="white">
          <a:xfrm>
            <a:off x="629848" y="2171236"/>
            <a:ext cx="8622137" cy="3027783"/>
          </a:xfrm>
          <a:prstGeom prst="rect">
            <a:avLst/>
          </a:prstGeom>
        </p:spPr>
        <p:txBody>
          <a:bodyPr wrap="square" anchor="t" anchorCtr="0">
            <a:noAutofit/>
          </a:bodyPr>
          <a:lstStyle>
            <a:lvl1pPr marL="0" indent="0" algn="l" rtl="0" eaLnBrk="1" fontAlgn="base" hangingPunct="1">
              <a:lnSpc>
                <a:spcPct val="85000"/>
              </a:lnSpc>
              <a:spcBef>
                <a:spcPts val="0"/>
              </a:spcBef>
              <a:spcAft>
                <a:spcPts val="0"/>
              </a:spcAft>
              <a:buSzPts val="1400"/>
              <a:buNone/>
              <a:defRPr lang="en-US" sz="4000" b="1" i="0" u="none" strike="noStrike" cap="all" baseline="0" dirty="0" smtClean="0">
                <a:solidFill>
                  <a:schemeClr val="bg1"/>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lvl="0"/>
            <a:r>
              <a:rPr lang="en-US" dirty="0"/>
              <a:t>Chapter name</a:t>
            </a:r>
          </a:p>
        </p:txBody>
      </p:sp>
      <p:sp>
        <p:nvSpPr>
          <p:cNvPr id="7" name="Section number"/>
          <p:cNvSpPr>
            <a:spLocks noGrp="1"/>
          </p:cNvSpPr>
          <p:nvPr>
            <p:ph type="body" sz="quarter" idx="16" hasCustomPrompt="1"/>
          </p:nvPr>
        </p:nvSpPr>
        <p:spPr bwMode="white">
          <a:xfrm>
            <a:off x="614480" y="963869"/>
            <a:ext cx="4650870" cy="891075"/>
          </a:xfrm>
          <a:prstGeom prst="rect">
            <a:avLst/>
          </a:prstGeom>
        </p:spPr>
        <p:txBody>
          <a:bodyPr anchor="t" anchorCtr="0">
            <a:noAutofit/>
          </a:bodyPr>
          <a:lstStyle>
            <a:lvl1pPr marL="0" indent="0" algn="l">
              <a:lnSpc>
                <a:spcPct val="100000"/>
              </a:lnSpc>
              <a:spcBef>
                <a:spcPts val="0"/>
              </a:spcBef>
              <a:buNone/>
              <a:defRPr lang="en-US" sz="3000" b="0" i="0" u="none" strike="noStrike" cap="all" dirty="0" smtClean="0">
                <a:solidFill>
                  <a:schemeClr val="bg1"/>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Chapter Title</a:t>
            </a:r>
          </a:p>
        </p:txBody>
      </p:sp>
      <p:sp>
        <p:nvSpPr>
          <p:cNvPr id="2" name="Date Placeholder 1" hidden="1"/>
          <p:cNvSpPr>
            <a:spLocks noGrp="1"/>
          </p:cNvSpPr>
          <p:nvPr>
            <p:ph type="dt" sz="half" idx="17"/>
          </p:nvPr>
        </p:nvSpPr>
        <p:spPr>
          <a:xfrm>
            <a:off x="-3157710" y="6356351"/>
            <a:ext cx="2843954" cy="365125"/>
          </a:xfrm>
        </p:spPr>
        <p:txBody>
          <a:bodyPr/>
          <a:lstStyle/>
          <a:p>
            <a:endParaRPr lang="en-US" dirty="0"/>
          </a:p>
        </p:txBody>
      </p:sp>
      <p:grpSp>
        <p:nvGrpSpPr>
          <p:cNvPr id="5" name="Group 4"/>
          <p:cNvGrpSpPr>
            <a:grpSpLocks noChangeAspect="1"/>
          </p:cNvGrpSpPr>
          <p:nvPr/>
        </p:nvGrpSpPr>
        <p:grpSpPr bwMode="auto">
          <a:xfrm>
            <a:off x="841595" y="5641976"/>
            <a:ext cx="10508812" cy="555625"/>
            <a:chOff x="463" y="3554"/>
            <a:chExt cx="6618" cy="350"/>
          </a:xfrm>
        </p:grpSpPr>
        <p:sp>
          <p:nvSpPr>
            <p:cNvPr id="10" name="AutoShape 3"/>
            <p:cNvSpPr>
              <a:spLocks noChangeAspect="1" noChangeArrowheads="1" noTextEdit="1"/>
            </p:cNvSpPr>
            <p:nvPr userDrawn="1"/>
          </p:nvSpPr>
          <p:spPr bwMode="auto">
            <a:xfrm>
              <a:off x="463" y="3554"/>
              <a:ext cx="6618" cy="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1" name="Freeform 5"/>
            <p:cNvSpPr>
              <a:spLocks/>
            </p:cNvSpPr>
            <p:nvPr userDrawn="1"/>
          </p:nvSpPr>
          <p:spPr bwMode="auto">
            <a:xfrm>
              <a:off x="465" y="3560"/>
              <a:ext cx="182" cy="340"/>
            </a:xfrm>
            <a:custGeom>
              <a:avLst/>
              <a:gdLst>
                <a:gd name="T0" fmla="*/ 118 w 182"/>
                <a:gd name="T1" fmla="*/ 207 h 340"/>
                <a:gd name="T2" fmla="*/ 118 w 182"/>
                <a:gd name="T3" fmla="*/ 340 h 340"/>
                <a:gd name="T4" fmla="*/ 64 w 182"/>
                <a:gd name="T5" fmla="*/ 340 h 340"/>
                <a:gd name="T6" fmla="*/ 64 w 182"/>
                <a:gd name="T7" fmla="*/ 207 h 340"/>
                <a:gd name="T8" fmla="*/ 0 w 182"/>
                <a:gd name="T9" fmla="*/ 0 h 340"/>
                <a:gd name="T10" fmla="*/ 57 w 182"/>
                <a:gd name="T11" fmla="*/ 0 h 340"/>
                <a:gd name="T12" fmla="*/ 90 w 182"/>
                <a:gd name="T13" fmla="*/ 134 h 340"/>
                <a:gd name="T14" fmla="*/ 123 w 182"/>
                <a:gd name="T15" fmla="*/ 0 h 340"/>
                <a:gd name="T16" fmla="*/ 182 w 182"/>
                <a:gd name="T17" fmla="*/ 0 h 340"/>
                <a:gd name="T18" fmla="*/ 118 w 182"/>
                <a:gd name="T19" fmla="*/ 207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2" h="340">
                  <a:moveTo>
                    <a:pt x="118" y="207"/>
                  </a:moveTo>
                  <a:lnTo>
                    <a:pt x="118" y="340"/>
                  </a:lnTo>
                  <a:lnTo>
                    <a:pt x="64" y="340"/>
                  </a:lnTo>
                  <a:lnTo>
                    <a:pt x="64" y="207"/>
                  </a:lnTo>
                  <a:lnTo>
                    <a:pt x="0" y="0"/>
                  </a:lnTo>
                  <a:lnTo>
                    <a:pt x="57" y="0"/>
                  </a:lnTo>
                  <a:lnTo>
                    <a:pt x="90" y="134"/>
                  </a:lnTo>
                  <a:lnTo>
                    <a:pt x="123" y="0"/>
                  </a:lnTo>
                  <a:lnTo>
                    <a:pt x="182" y="0"/>
                  </a:lnTo>
                  <a:lnTo>
                    <a:pt x="118" y="20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2" name="Freeform 6"/>
            <p:cNvSpPr>
              <a:spLocks noEditPoints="1"/>
            </p:cNvSpPr>
            <p:nvPr userDrawn="1"/>
          </p:nvSpPr>
          <p:spPr bwMode="auto">
            <a:xfrm>
              <a:off x="712" y="3556"/>
              <a:ext cx="179" cy="348"/>
            </a:xfrm>
            <a:custGeom>
              <a:avLst/>
              <a:gdLst>
                <a:gd name="T0" fmla="*/ 48 w 97"/>
                <a:gd name="T1" fmla="*/ 186 h 186"/>
                <a:gd name="T2" fmla="*/ 27 w 97"/>
                <a:gd name="T3" fmla="*/ 182 h 186"/>
                <a:gd name="T4" fmla="*/ 13 w 97"/>
                <a:gd name="T5" fmla="*/ 171 h 186"/>
                <a:gd name="T6" fmla="*/ 6 w 97"/>
                <a:gd name="T7" fmla="*/ 159 h 186"/>
                <a:gd name="T8" fmla="*/ 2 w 97"/>
                <a:gd name="T9" fmla="*/ 143 h 186"/>
                <a:gd name="T10" fmla="*/ 0 w 97"/>
                <a:gd name="T11" fmla="*/ 121 h 186"/>
                <a:gd name="T12" fmla="*/ 0 w 97"/>
                <a:gd name="T13" fmla="*/ 93 h 186"/>
                <a:gd name="T14" fmla="*/ 0 w 97"/>
                <a:gd name="T15" fmla="*/ 65 h 186"/>
                <a:gd name="T16" fmla="*/ 2 w 97"/>
                <a:gd name="T17" fmla="*/ 44 h 186"/>
                <a:gd name="T18" fmla="*/ 6 w 97"/>
                <a:gd name="T19" fmla="*/ 28 h 186"/>
                <a:gd name="T20" fmla="*/ 13 w 97"/>
                <a:gd name="T21" fmla="*/ 16 h 186"/>
                <a:gd name="T22" fmla="*/ 27 w 97"/>
                <a:gd name="T23" fmla="*/ 5 h 186"/>
                <a:gd name="T24" fmla="*/ 48 w 97"/>
                <a:gd name="T25" fmla="*/ 0 h 186"/>
                <a:gd name="T26" fmla="*/ 69 w 97"/>
                <a:gd name="T27" fmla="*/ 5 h 186"/>
                <a:gd name="T28" fmla="*/ 83 w 97"/>
                <a:gd name="T29" fmla="*/ 16 h 186"/>
                <a:gd name="T30" fmla="*/ 91 w 97"/>
                <a:gd name="T31" fmla="*/ 28 h 186"/>
                <a:gd name="T32" fmla="*/ 95 w 97"/>
                <a:gd name="T33" fmla="*/ 44 h 186"/>
                <a:gd name="T34" fmla="*/ 96 w 97"/>
                <a:gd name="T35" fmla="*/ 65 h 186"/>
                <a:gd name="T36" fmla="*/ 97 w 97"/>
                <a:gd name="T37" fmla="*/ 93 h 186"/>
                <a:gd name="T38" fmla="*/ 96 w 97"/>
                <a:gd name="T39" fmla="*/ 121 h 186"/>
                <a:gd name="T40" fmla="*/ 95 w 97"/>
                <a:gd name="T41" fmla="*/ 143 h 186"/>
                <a:gd name="T42" fmla="*/ 91 w 97"/>
                <a:gd name="T43" fmla="*/ 159 h 186"/>
                <a:gd name="T44" fmla="*/ 83 w 97"/>
                <a:gd name="T45" fmla="*/ 171 h 186"/>
                <a:gd name="T46" fmla="*/ 69 w 97"/>
                <a:gd name="T47" fmla="*/ 182 h 186"/>
                <a:gd name="T48" fmla="*/ 48 w 97"/>
                <a:gd name="T49" fmla="*/ 186 h 186"/>
                <a:gd name="T50" fmla="*/ 48 w 97"/>
                <a:gd name="T51" fmla="*/ 160 h 186"/>
                <a:gd name="T52" fmla="*/ 57 w 97"/>
                <a:gd name="T53" fmla="*/ 159 h 186"/>
                <a:gd name="T54" fmla="*/ 62 w 97"/>
                <a:gd name="T55" fmla="*/ 154 h 186"/>
                <a:gd name="T56" fmla="*/ 67 w 97"/>
                <a:gd name="T57" fmla="*/ 133 h 186"/>
                <a:gd name="T58" fmla="*/ 68 w 97"/>
                <a:gd name="T59" fmla="*/ 93 h 186"/>
                <a:gd name="T60" fmla="*/ 67 w 97"/>
                <a:gd name="T61" fmla="*/ 54 h 186"/>
                <a:gd name="T62" fmla="*/ 62 w 97"/>
                <a:gd name="T63" fmla="*/ 33 h 186"/>
                <a:gd name="T64" fmla="*/ 57 w 97"/>
                <a:gd name="T65" fmla="*/ 28 h 186"/>
                <a:gd name="T66" fmla="*/ 48 w 97"/>
                <a:gd name="T67" fmla="*/ 26 h 186"/>
                <a:gd name="T68" fmla="*/ 40 w 97"/>
                <a:gd name="T69" fmla="*/ 28 h 186"/>
                <a:gd name="T70" fmla="*/ 35 w 97"/>
                <a:gd name="T71" fmla="*/ 33 h 186"/>
                <a:gd name="T72" fmla="*/ 29 w 97"/>
                <a:gd name="T73" fmla="*/ 54 h 186"/>
                <a:gd name="T74" fmla="*/ 28 w 97"/>
                <a:gd name="T75" fmla="*/ 93 h 186"/>
                <a:gd name="T76" fmla="*/ 29 w 97"/>
                <a:gd name="T77" fmla="*/ 133 h 186"/>
                <a:gd name="T78" fmla="*/ 35 w 97"/>
                <a:gd name="T79" fmla="*/ 154 h 186"/>
                <a:gd name="T80" fmla="*/ 40 w 97"/>
                <a:gd name="T81" fmla="*/ 159 h 186"/>
                <a:gd name="T82" fmla="*/ 48 w 97"/>
                <a:gd name="T83" fmla="*/ 1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7" h="186">
                  <a:moveTo>
                    <a:pt x="48" y="186"/>
                  </a:moveTo>
                  <a:cubicBezTo>
                    <a:pt x="40" y="186"/>
                    <a:pt x="33" y="185"/>
                    <a:pt x="27" y="182"/>
                  </a:cubicBezTo>
                  <a:cubicBezTo>
                    <a:pt x="21" y="179"/>
                    <a:pt x="17" y="175"/>
                    <a:pt x="13" y="171"/>
                  </a:cubicBezTo>
                  <a:cubicBezTo>
                    <a:pt x="10" y="167"/>
                    <a:pt x="8" y="163"/>
                    <a:pt x="6" y="159"/>
                  </a:cubicBezTo>
                  <a:cubicBezTo>
                    <a:pt x="4" y="154"/>
                    <a:pt x="3" y="149"/>
                    <a:pt x="2" y="143"/>
                  </a:cubicBezTo>
                  <a:cubicBezTo>
                    <a:pt x="1" y="137"/>
                    <a:pt x="0" y="130"/>
                    <a:pt x="0" y="121"/>
                  </a:cubicBezTo>
                  <a:cubicBezTo>
                    <a:pt x="0" y="113"/>
                    <a:pt x="0" y="104"/>
                    <a:pt x="0" y="93"/>
                  </a:cubicBezTo>
                  <a:cubicBezTo>
                    <a:pt x="0" y="82"/>
                    <a:pt x="0" y="73"/>
                    <a:pt x="0" y="65"/>
                  </a:cubicBezTo>
                  <a:cubicBezTo>
                    <a:pt x="0" y="57"/>
                    <a:pt x="1" y="50"/>
                    <a:pt x="2" y="44"/>
                  </a:cubicBezTo>
                  <a:cubicBezTo>
                    <a:pt x="3" y="38"/>
                    <a:pt x="4" y="32"/>
                    <a:pt x="6" y="28"/>
                  </a:cubicBezTo>
                  <a:cubicBezTo>
                    <a:pt x="8" y="23"/>
                    <a:pt x="10" y="19"/>
                    <a:pt x="13" y="16"/>
                  </a:cubicBezTo>
                  <a:cubicBezTo>
                    <a:pt x="17" y="11"/>
                    <a:pt x="21" y="8"/>
                    <a:pt x="27" y="5"/>
                  </a:cubicBezTo>
                  <a:cubicBezTo>
                    <a:pt x="33" y="2"/>
                    <a:pt x="40" y="0"/>
                    <a:pt x="48" y="0"/>
                  </a:cubicBezTo>
                  <a:cubicBezTo>
                    <a:pt x="57" y="0"/>
                    <a:pt x="64" y="2"/>
                    <a:pt x="69" y="5"/>
                  </a:cubicBezTo>
                  <a:cubicBezTo>
                    <a:pt x="75" y="8"/>
                    <a:pt x="80" y="11"/>
                    <a:pt x="83" y="16"/>
                  </a:cubicBezTo>
                  <a:cubicBezTo>
                    <a:pt x="87" y="19"/>
                    <a:pt x="89" y="23"/>
                    <a:pt x="91" y="28"/>
                  </a:cubicBezTo>
                  <a:cubicBezTo>
                    <a:pt x="93" y="32"/>
                    <a:pt x="94" y="38"/>
                    <a:pt x="95" y="44"/>
                  </a:cubicBezTo>
                  <a:cubicBezTo>
                    <a:pt x="96" y="50"/>
                    <a:pt x="96" y="57"/>
                    <a:pt x="96" y="65"/>
                  </a:cubicBezTo>
                  <a:cubicBezTo>
                    <a:pt x="97" y="73"/>
                    <a:pt x="97" y="82"/>
                    <a:pt x="97" y="93"/>
                  </a:cubicBezTo>
                  <a:cubicBezTo>
                    <a:pt x="97" y="104"/>
                    <a:pt x="97" y="113"/>
                    <a:pt x="96" y="121"/>
                  </a:cubicBezTo>
                  <a:cubicBezTo>
                    <a:pt x="96" y="130"/>
                    <a:pt x="96" y="137"/>
                    <a:pt x="95" y="143"/>
                  </a:cubicBezTo>
                  <a:cubicBezTo>
                    <a:pt x="94" y="149"/>
                    <a:pt x="93" y="154"/>
                    <a:pt x="91" y="159"/>
                  </a:cubicBezTo>
                  <a:cubicBezTo>
                    <a:pt x="89" y="163"/>
                    <a:pt x="87" y="167"/>
                    <a:pt x="83" y="171"/>
                  </a:cubicBezTo>
                  <a:cubicBezTo>
                    <a:pt x="80" y="175"/>
                    <a:pt x="75" y="179"/>
                    <a:pt x="69" y="182"/>
                  </a:cubicBezTo>
                  <a:cubicBezTo>
                    <a:pt x="64" y="185"/>
                    <a:pt x="57" y="186"/>
                    <a:pt x="48" y="186"/>
                  </a:cubicBezTo>
                  <a:close/>
                  <a:moveTo>
                    <a:pt x="48" y="160"/>
                  </a:moveTo>
                  <a:cubicBezTo>
                    <a:pt x="52" y="160"/>
                    <a:pt x="54" y="160"/>
                    <a:pt x="57" y="159"/>
                  </a:cubicBezTo>
                  <a:cubicBezTo>
                    <a:pt x="59" y="157"/>
                    <a:pt x="61" y="156"/>
                    <a:pt x="62" y="154"/>
                  </a:cubicBezTo>
                  <a:cubicBezTo>
                    <a:pt x="65" y="149"/>
                    <a:pt x="66" y="142"/>
                    <a:pt x="67" y="133"/>
                  </a:cubicBezTo>
                  <a:cubicBezTo>
                    <a:pt x="68" y="123"/>
                    <a:pt x="68" y="110"/>
                    <a:pt x="68" y="93"/>
                  </a:cubicBezTo>
                  <a:cubicBezTo>
                    <a:pt x="68" y="77"/>
                    <a:pt x="68" y="63"/>
                    <a:pt x="67" y="54"/>
                  </a:cubicBezTo>
                  <a:cubicBezTo>
                    <a:pt x="66" y="44"/>
                    <a:pt x="65" y="37"/>
                    <a:pt x="62" y="33"/>
                  </a:cubicBezTo>
                  <a:cubicBezTo>
                    <a:pt x="61" y="31"/>
                    <a:pt x="59" y="29"/>
                    <a:pt x="57" y="28"/>
                  </a:cubicBezTo>
                  <a:cubicBezTo>
                    <a:pt x="54" y="27"/>
                    <a:pt x="52" y="26"/>
                    <a:pt x="48" y="26"/>
                  </a:cubicBezTo>
                  <a:cubicBezTo>
                    <a:pt x="45" y="26"/>
                    <a:pt x="42" y="27"/>
                    <a:pt x="40" y="28"/>
                  </a:cubicBezTo>
                  <a:cubicBezTo>
                    <a:pt x="38" y="29"/>
                    <a:pt x="36" y="31"/>
                    <a:pt x="35" y="33"/>
                  </a:cubicBezTo>
                  <a:cubicBezTo>
                    <a:pt x="32" y="37"/>
                    <a:pt x="30" y="44"/>
                    <a:pt x="29" y="54"/>
                  </a:cubicBezTo>
                  <a:cubicBezTo>
                    <a:pt x="29" y="63"/>
                    <a:pt x="28" y="77"/>
                    <a:pt x="28" y="93"/>
                  </a:cubicBezTo>
                  <a:cubicBezTo>
                    <a:pt x="28" y="110"/>
                    <a:pt x="29" y="123"/>
                    <a:pt x="29" y="133"/>
                  </a:cubicBezTo>
                  <a:cubicBezTo>
                    <a:pt x="30" y="142"/>
                    <a:pt x="32" y="149"/>
                    <a:pt x="35" y="154"/>
                  </a:cubicBezTo>
                  <a:cubicBezTo>
                    <a:pt x="36" y="156"/>
                    <a:pt x="38" y="157"/>
                    <a:pt x="40" y="159"/>
                  </a:cubicBezTo>
                  <a:cubicBezTo>
                    <a:pt x="42" y="160"/>
                    <a:pt x="45" y="160"/>
                    <a:pt x="48" y="16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3" name="Freeform 7"/>
            <p:cNvSpPr>
              <a:spLocks/>
            </p:cNvSpPr>
            <p:nvPr userDrawn="1"/>
          </p:nvSpPr>
          <p:spPr bwMode="auto">
            <a:xfrm>
              <a:off x="981" y="3560"/>
              <a:ext cx="171" cy="344"/>
            </a:xfrm>
            <a:custGeom>
              <a:avLst/>
              <a:gdLst>
                <a:gd name="T0" fmla="*/ 93 w 93"/>
                <a:gd name="T1" fmla="*/ 137 h 184"/>
                <a:gd name="T2" fmla="*/ 80 w 93"/>
                <a:gd name="T3" fmla="*/ 171 h 184"/>
                <a:gd name="T4" fmla="*/ 47 w 93"/>
                <a:gd name="T5" fmla="*/ 184 h 184"/>
                <a:gd name="T6" fmla="*/ 13 w 93"/>
                <a:gd name="T7" fmla="*/ 171 h 184"/>
                <a:gd name="T8" fmla="*/ 0 w 93"/>
                <a:gd name="T9" fmla="*/ 137 h 184"/>
                <a:gd name="T10" fmla="*/ 0 w 93"/>
                <a:gd name="T11" fmla="*/ 0 h 184"/>
                <a:gd name="T12" fmla="*/ 29 w 93"/>
                <a:gd name="T13" fmla="*/ 0 h 184"/>
                <a:gd name="T14" fmla="*/ 29 w 93"/>
                <a:gd name="T15" fmla="*/ 136 h 184"/>
                <a:gd name="T16" fmla="*/ 33 w 93"/>
                <a:gd name="T17" fmla="*/ 153 h 184"/>
                <a:gd name="T18" fmla="*/ 47 w 93"/>
                <a:gd name="T19" fmla="*/ 158 h 184"/>
                <a:gd name="T20" fmla="*/ 60 w 93"/>
                <a:gd name="T21" fmla="*/ 153 h 184"/>
                <a:gd name="T22" fmla="*/ 64 w 93"/>
                <a:gd name="T23" fmla="*/ 136 h 184"/>
                <a:gd name="T24" fmla="*/ 64 w 93"/>
                <a:gd name="T25" fmla="*/ 0 h 184"/>
                <a:gd name="T26" fmla="*/ 93 w 93"/>
                <a:gd name="T27" fmla="*/ 0 h 184"/>
                <a:gd name="T28" fmla="*/ 93 w 93"/>
                <a:gd name="T29" fmla="*/ 13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 h="184">
                  <a:moveTo>
                    <a:pt x="93" y="137"/>
                  </a:moveTo>
                  <a:cubicBezTo>
                    <a:pt x="93" y="151"/>
                    <a:pt x="89" y="162"/>
                    <a:pt x="80" y="171"/>
                  </a:cubicBezTo>
                  <a:cubicBezTo>
                    <a:pt x="72" y="180"/>
                    <a:pt x="60" y="184"/>
                    <a:pt x="47" y="184"/>
                  </a:cubicBezTo>
                  <a:cubicBezTo>
                    <a:pt x="33" y="184"/>
                    <a:pt x="21" y="180"/>
                    <a:pt x="13" y="171"/>
                  </a:cubicBezTo>
                  <a:cubicBezTo>
                    <a:pt x="4" y="162"/>
                    <a:pt x="0" y="151"/>
                    <a:pt x="0" y="137"/>
                  </a:cubicBezTo>
                  <a:cubicBezTo>
                    <a:pt x="0" y="0"/>
                    <a:pt x="0" y="0"/>
                    <a:pt x="0" y="0"/>
                  </a:cubicBezTo>
                  <a:cubicBezTo>
                    <a:pt x="29" y="0"/>
                    <a:pt x="29" y="0"/>
                    <a:pt x="29" y="0"/>
                  </a:cubicBezTo>
                  <a:cubicBezTo>
                    <a:pt x="29" y="136"/>
                    <a:pt x="29" y="136"/>
                    <a:pt x="29" y="136"/>
                  </a:cubicBezTo>
                  <a:cubicBezTo>
                    <a:pt x="29" y="144"/>
                    <a:pt x="30" y="150"/>
                    <a:pt x="33" y="153"/>
                  </a:cubicBezTo>
                  <a:cubicBezTo>
                    <a:pt x="36" y="157"/>
                    <a:pt x="41" y="158"/>
                    <a:pt x="47" y="158"/>
                  </a:cubicBezTo>
                  <a:cubicBezTo>
                    <a:pt x="52" y="158"/>
                    <a:pt x="57" y="157"/>
                    <a:pt x="60" y="153"/>
                  </a:cubicBezTo>
                  <a:cubicBezTo>
                    <a:pt x="63" y="150"/>
                    <a:pt x="64" y="144"/>
                    <a:pt x="64" y="136"/>
                  </a:cubicBezTo>
                  <a:cubicBezTo>
                    <a:pt x="64" y="0"/>
                    <a:pt x="64" y="0"/>
                    <a:pt x="64" y="0"/>
                  </a:cubicBezTo>
                  <a:cubicBezTo>
                    <a:pt x="93" y="0"/>
                    <a:pt x="93" y="0"/>
                    <a:pt x="93" y="0"/>
                  </a:cubicBezTo>
                  <a:lnTo>
                    <a:pt x="93" y="13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4" name="Freeform 8"/>
            <p:cNvSpPr>
              <a:spLocks noEditPoints="1"/>
            </p:cNvSpPr>
            <p:nvPr userDrawn="1"/>
          </p:nvSpPr>
          <p:spPr bwMode="auto">
            <a:xfrm>
              <a:off x="1384" y="3560"/>
              <a:ext cx="176" cy="340"/>
            </a:xfrm>
            <a:custGeom>
              <a:avLst/>
              <a:gdLst>
                <a:gd name="T0" fmla="*/ 46 w 95"/>
                <a:gd name="T1" fmla="*/ 0 h 182"/>
                <a:gd name="T2" fmla="*/ 67 w 95"/>
                <a:gd name="T3" fmla="*/ 5 h 182"/>
                <a:gd name="T4" fmla="*/ 81 w 95"/>
                <a:gd name="T5" fmla="*/ 15 h 182"/>
                <a:gd name="T6" fmla="*/ 89 w 95"/>
                <a:gd name="T7" fmla="*/ 27 h 182"/>
                <a:gd name="T8" fmla="*/ 93 w 95"/>
                <a:gd name="T9" fmla="*/ 43 h 182"/>
                <a:gd name="T10" fmla="*/ 94 w 95"/>
                <a:gd name="T11" fmla="*/ 63 h 182"/>
                <a:gd name="T12" fmla="*/ 95 w 95"/>
                <a:gd name="T13" fmla="*/ 91 h 182"/>
                <a:gd name="T14" fmla="*/ 94 w 95"/>
                <a:gd name="T15" fmla="*/ 119 h 182"/>
                <a:gd name="T16" fmla="*/ 93 w 95"/>
                <a:gd name="T17" fmla="*/ 140 h 182"/>
                <a:gd name="T18" fmla="*/ 89 w 95"/>
                <a:gd name="T19" fmla="*/ 155 h 182"/>
                <a:gd name="T20" fmla="*/ 81 w 95"/>
                <a:gd name="T21" fmla="*/ 167 h 182"/>
                <a:gd name="T22" fmla="*/ 67 w 95"/>
                <a:gd name="T23" fmla="*/ 178 h 182"/>
                <a:gd name="T24" fmla="*/ 46 w 95"/>
                <a:gd name="T25" fmla="*/ 182 h 182"/>
                <a:gd name="T26" fmla="*/ 0 w 95"/>
                <a:gd name="T27" fmla="*/ 182 h 182"/>
                <a:gd name="T28" fmla="*/ 0 w 95"/>
                <a:gd name="T29" fmla="*/ 0 h 182"/>
                <a:gd name="T30" fmla="*/ 46 w 95"/>
                <a:gd name="T31" fmla="*/ 0 h 182"/>
                <a:gd name="T32" fmla="*/ 28 w 95"/>
                <a:gd name="T33" fmla="*/ 26 h 182"/>
                <a:gd name="T34" fmla="*/ 28 w 95"/>
                <a:gd name="T35" fmla="*/ 156 h 182"/>
                <a:gd name="T36" fmla="*/ 45 w 95"/>
                <a:gd name="T37" fmla="*/ 156 h 182"/>
                <a:gd name="T38" fmla="*/ 54 w 95"/>
                <a:gd name="T39" fmla="*/ 154 h 182"/>
                <a:gd name="T40" fmla="*/ 60 w 95"/>
                <a:gd name="T41" fmla="*/ 149 h 182"/>
                <a:gd name="T42" fmla="*/ 65 w 95"/>
                <a:gd name="T43" fmla="*/ 129 h 182"/>
                <a:gd name="T44" fmla="*/ 66 w 95"/>
                <a:gd name="T45" fmla="*/ 91 h 182"/>
                <a:gd name="T46" fmla="*/ 65 w 95"/>
                <a:gd name="T47" fmla="*/ 53 h 182"/>
                <a:gd name="T48" fmla="*/ 60 w 95"/>
                <a:gd name="T49" fmla="*/ 33 h 182"/>
                <a:gd name="T50" fmla="*/ 54 w 95"/>
                <a:gd name="T51" fmla="*/ 28 h 182"/>
                <a:gd name="T52" fmla="*/ 45 w 95"/>
                <a:gd name="T53" fmla="*/ 26 h 182"/>
                <a:gd name="T54" fmla="*/ 28 w 95"/>
                <a:gd name="T55"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5" h="182">
                  <a:moveTo>
                    <a:pt x="46" y="0"/>
                  </a:moveTo>
                  <a:cubicBezTo>
                    <a:pt x="55" y="0"/>
                    <a:pt x="62" y="2"/>
                    <a:pt x="67" y="5"/>
                  </a:cubicBezTo>
                  <a:cubicBezTo>
                    <a:pt x="73" y="7"/>
                    <a:pt x="78" y="11"/>
                    <a:pt x="81" y="15"/>
                  </a:cubicBezTo>
                  <a:cubicBezTo>
                    <a:pt x="84" y="19"/>
                    <a:pt x="87" y="23"/>
                    <a:pt x="89" y="27"/>
                  </a:cubicBezTo>
                  <a:cubicBezTo>
                    <a:pt x="90" y="31"/>
                    <a:pt x="92" y="37"/>
                    <a:pt x="93" y="43"/>
                  </a:cubicBezTo>
                  <a:cubicBezTo>
                    <a:pt x="93" y="49"/>
                    <a:pt x="94" y="56"/>
                    <a:pt x="94" y="63"/>
                  </a:cubicBezTo>
                  <a:cubicBezTo>
                    <a:pt x="94" y="71"/>
                    <a:pt x="95" y="81"/>
                    <a:pt x="95" y="91"/>
                  </a:cubicBezTo>
                  <a:cubicBezTo>
                    <a:pt x="95" y="102"/>
                    <a:pt x="94" y="111"/>
                    <a:pt x="94" y="119"/>
                  </a:cubicBezTo>
                  <a:cubicBezTo>
                    <a:pt x="94" y="127"/>
                    <a:pt x="93" y="134"/>
                    <a:pt x="93" y="140"/>
                  </a:cubicBezTo>
                  <a:cubicBezTo>
                    <a:pt x="92" y="146"/>
                    <a:pt x="90" y="151"/>
                    <a:pt x="89" y="155"/>
                  </a:cubicBezTo>
                  <a:cubicBezTo>
                    <a:pt x="87" y="160"/>
                    <a:pt x="84" y="164"/>
                    <a:pt x="81" y="167"/>
                  </a:cubicBezTo>
                  <a:cubicBezTo>
                    <a:pt x="78" y="171"/>
                    <a:pt x="73" y="175"/>
                    <a:pt x="67" y="178"/>
                  </a:cubicBezTo>
                  <a:cubicBezTo>
                    <a:pt x="62" y="181"/>
                    <a:pt x="55" y="182"/>
                    <a:pt x="46" y="182"/>
                  </a:cubicBezTo>
                  <a:cubicBezTo>
                    <a:pt x="0" y="182"/>
                    <a:pt x="0" y="182"/>
                    <a:pt x="0" y="182"/>
                  </a:cubicBezTo>
                  <a:cubicBezTo>
                    <a:pt x="0" y="0"/>
                    <a:pt x="0" y="0"/>
                    <a:pt x="0" y="0"/>
                  </a:cubicBezTo>
                  <a:lnTo>
                    <a:pt x="46" y="0"/>
                  </a:lnTo>
                  <a:close/>
                  <a:moveTo>
                    <a:pt x="28" y="26"/>
                  </a:moveTo>
                  <a:cubicBezTo>
                    <a:pt x="28" y="156"/>
                    <a:pt x="28" y="156"/>
                    <a:pt x="28" y="156"/>
                  </a:cubicBezTo>
                  <a:cubicBezTo>
                    <a:pt x="45" y="156"/>
                    <a:pt x="45" y="156"/>
                    <a:pt x="45" y="156"/>
                  </a:cubicBezTo>
                  <a:cubicBezTo>
                    <a:pt x="49" y="156"/>
                    <a:pt x="52" y="156"/>
                    <a:pt x="54" y="154"/>
                  </a:cubicBezTo>
                  <a:cubicBezTo>
                    <a:pt x="57" y="153"/>
                    <a:pt x="58" y="151"/>
                    <a:pt x="60" y="149"/>
                  </a:cubicBezTo>
                  <a:cubicBezTo>
                    <a:pt x="63" y="145"/>
                    <a:pt x="64" y="138"/>
                    <a:pt x="65" y="129"/>
                  </a:cubicBezTo>
                  <a:cubicBezTo>
                    <a:pt x="66" y="120"/>
                    <a:pt x="66" y="107"/>
                    <a:pt x="66" y="91"/>
                  </a:cubicBezTo>
                  <a:cubicBezTo>
                    <a:pt x="66" y="75"/>
                    <a:pt x="66" y="62"/>
                    <a:pt x="65" y="53"/>
                  </a:cubicBezTo>
                  <a:cubicBezTo>
                    <a:pt x="64" y="44"/>
                    <a:pt x="63" y="38"/>
                    <a:pt x="60" y="33"/>
                  </a:cubicBezTo>
                  <a:cubicBezTo>
                    <a:pt x="58" y="31"/>
                    <a:pt x="57" y="29"/>
                    <a:pt x="54" y="28"/>
                  </a:cubicBezTo>
                  <a:cubicBezTo>
                    <a:pt x="52" y="27"/>
                    <a:pt x="49" y="26"/>
                    <a:pt x="45" y="26"/>
                  </a:cubicBezTo>
                  <a:lnTo>
                    <a:pt x="28"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5" name="Freeform 9"/>
            <p:cNvSpPr>
              <a:spLocks/>
            </p:cNvSpPr>
            <p:nvPr userDrawn="1"/>
          </p:nvSpPr>
          <p:spPr bwMode="auto">
            <a:xfrm>
              <a:off x="1652" y="3560"/>
              <a:ext cx="140" cy="340"/>
            </a:xfrm>
            <a:custGeom>
              <a:avLst/>
              <a:gdLst>
                <a:gd name="T0" fmla="*/ 140 w 140"/>
                <a:gd name="T1" fmla="*/ 48 h 340"/>
                <a:gd name="T2" fmla="*/ 51 w 140"/>
                <a:gd name="T3" fmla="*/ 48 h 340"/>
                <a:gd name="T4" fmla="*/ 51 w 140"/>
                <a:gd name="T5" fmla="*/ 144 h 340"/>
                <a:gd name="T6" fmla="*/ 129 w 140"/>
                <a:gd name="T7" fmla="*/ 144 h 340"/>
                <a:gd name="T8" fmla="*/ 129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9" y="144"/>
                  </a:lnTo>
                  <a:lnTo>
                    <a:pt x="129"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6" name="Freeform 10"/>
            <p:cNvSpPr>
              <a:spLocks/>
            </p:cNvSpPr>
            <p:nvPr userDrawn="1"/>
          </p:nvSpPr>
          <p:spPr bwMode="auto">
            <a:xfrm>
              <a:off x="1875"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4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1 w 94"/>
                <a:gd name="T23" fmla="*/ 58 h 185"/>
                <a:gd name="T24" fmla="*/ 33 w 94"/>
                <a:gd name="T25" fmla="*/ 64 h 185"/>
                <a:gd name="T26" fmla="*/ 37 w 94"/>
                <a:gd name="T27" fmla="*/ 69 h 185"/>
                <a:gd name="T28" fmla="*/ 45 w 94"/>
                <a:gd name="T29" fmla="*/ 73 h 185"/>
                <a:gd name="T30" fmla="*/ 67 w 94"/>
                <a:gd name="T31" fmla="*/ 82 h 185"/>
                <a:gd name="T32" fmla="*/ 80 w 94"/>
                <a:gd name="T33" fmla="*/ 89 h 185"/>
                <a:gd name="T34" fmla="*/ 89 w 94"/>
                <a:gd name="T35" fmla="*/ 99 h 185"/>
                <a:gd name="T36" fmla="*/ 93 w 94"/>
                <a:gd name="T37" fmla="*/ 113 h 185"/>
                <a:gd name="T38" fmla="*/ 94 w 94"/>
                <a:gd name="T39" fmla="*/ 133 h 185"/>
                <a:gd name="T40" fmla="*/ 92 w 94"/>
                <a:gd name="T41" fmla="*/ 157 h 185"/>
                <a:gd name="T42" fmla="*/ 82 w 94"/>
                <a:gd name="T43" fmla="*/ 173 h 185"/>
                <a:gd name="T44" fmla="*/ 68 w 94"/>
                <a:gd name="T45" fmla="*/ 182 h 185"/>
                <a:gd name="T46" fmla="*/ 47 w 94"/>
                <a:gd name="T47" fmla="*/ 185 h 185"/>
                <a:gd name="T48" fmla="*/ 12 w 94"/>
                <a:gd name="T49" fmla="*/ 173 h 185"/>
                <a:gd name="T50" fmla="*/ 2 w 94"/>
                <a:gd name="T51" fmla="*/ 157 h 185"/>
                <a:gd name="T52" fmla="*/ 0 w 94"/>
                <a:gd name="T53" fmla="*/ 134 h 185"/>
                <a:gd name="T54" fmla="*/ 29 w 94"/>
                <a:gd name="T55" fmla="*/ 134 h 185"/>
                <a:gd name="T56" fmla="*/ 30 w 94"/>
                <a:gd name="T57" fmla="*/ 146 h 185"/>
                <a:gd name="T58" fmla="*/ 34 w 94"/>
                <a:gd name="T59" fmla="*/ 154 h 185"/>
                <a:gd name="T60" fmla="*/ 39 w 94"/>
                <a:gd name="T61" fmla="*/ 158 h 185"/>
                <a:gd name="T62" fmla="*/ 47 w 94"/>
                <a:gd name="T63" fmla="*/ 159 h 185"/>
                <a:gd name="T64" fmla="*/ 61 w 94"/>
                <a:gd name="T65" fmla="*/ 154 h 185"/>
                <a:gd name="T66" fmla="*/ 65 w 94"/>
                <a:gd name="T67" fmla="*/ 146 h 185"/>
                <a:gd name="T68" fmla="*/ 66 w 94"/>
                <a:gd name="T69" fmla="*/ 134 h 185"/>
                <a:gd name="T70" fmla="*/ 65 w 94"/>
                <a:gd name="T71" fmla="*/ 122 h 185"/>
                <a:gd name="T72" fmla="*/ 62 w 94"/>
                <a:gd name="T73" fmla="*/ 114 h 185"/>
                <a:gd name="T74" fmla="*/ 57 w 94"/>
                <a:gd name="T75" fmla="*/ 108 h 185"/>
                <a:gd name="T76" fmla="*/ 48 w 94"/>
                <a:gd name="T77" fmla="*/ 104 h 185"/>
                <a:gd name="T78" fmla="*/ 27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2" y="0"/>
                    <a:pt x="72" y="3"/>
                    <a:pt x="80" y="11"/>
                  </a:cubicBezTo>
                  <a:cubicBezTo>
                    <a:pt x="85" y="15"/>
                    <a:pt x="88" y="21"/>
                    <a:pt x="90" y="27"/>
                  </a:cubicBezTo>
                  <a:cubicBezTo>
                    <a:pt x="92" y="34"/>
                    <a:pt x="93" y="42"/>
                    <a:pt x="93" y="50"/>
                  </a:cubicBezTo>
                  <a:cubicBezTo>
                    <a:pt x="64" y="50"/>
                    <a:pt x="64" y="50"/>
                    <a:pt x="64" y="50"/>
                  </a:cubicBezTo>
                  <a:cubicBezTo>
                    <a:pt x="64" y="46"/>
                    <a:pt x="64" y="43"/>
                    <a:pt x="64" y="39"/>
                  </a:cubicBezTo>
                  <a:cubicBezTo>
                    <a:pt x="63" y="36"/>
                    <a:pt x="62" y="33"/>
                    <a:pt x="60" y="31"/>
                  </a:cubicBezTo>
                  <a:cubicBezTo>
                    <a:pt x="57" y="27"/>
                    <a:pt x="53" y="26"/>
                    <a:pt x="47" y="26"/>
                  </a:cubicBezTo>
                  <a:cubicBezTo>
                    <a:pt x="44" y="26"/>
                    <a:pt x="42" y="26"/>
                    <a:pt x="40" y="27"/>
                  </a:cubicBezTo>
                  <a:cubicBezTo>
                    <a:pt x="38" y="28"/>
                    <a:pt x="36" y="29"/>
                    <a:pt x="35" y="31"/>
                  </a:cubicBezTo>
                  <a:cubicBezTo>
                    <a:pt x="32" y="34"/>
                    <a:pt x="30" y="40"/>
                    <a:pt x="30" y="49"/>
                  </a:cubicBezTo>
                  <a:cubicBezTo>
                    <a:pt x="30" y="52"/>
                    <a:pt x="30" y="55"/>
                    <a:pt x="31" y="58"/>
                  </a:cubicBezTo>
                  <a:cubicBezTo>
                    <a:pt x="31" y="61"/>
                    <a:pt x="32" y="63"/>
                    <a:pt x="33" y="64"/>
                  </a:cubicBezTo>
                  <a:cubicBezTo>
                    <a:pt x="34" y="66"/>
                    <a:pt x="35" y="68"/>
                    <a:pt x="37" y="69"/>
                  </a:cubicBezTo>
                  <a:cubicBezTo>
                    <a:pt x="39" y="71"/>
                    <a:pt x="42" y="72"/>
                    <a:pt x="45" y="73"/>
                  </a:cubicBezTo>
                  <a:cubicBezTo>
                    <a:pt x="67" y="82"/>
                    <a:pt x="67" y="82"/>
                    <a:pt x="67" y="82"/>
                  </a:cubicBezTo>
                  <a:cubicBezTo>
                    <a:pt x="72" y="84"/>
                    <a:pt x="77" y="86"/>
                    <a:pt x="80" y="89"/>
                  </a:cubicBezTo>
                  <a:cubicBezTo>
                    <a:pt x="84" y="92"/>
                    <a:pt x="87" y="95"/>
                    <a:pt x="89" y="99"/>
                  </a:cubicBezTo>
                  <a:cubicBezTo>
                    <a:pt x="91" y="103"/>
                    <a:pt x="92" y="108"/>
                    <a:pt x="93" y="113"/>
                  </a:cubicBezTo>
                  <a:cubicBezTo>
                    <a:pt x="94" y="119"/>
                    <a:pt x="94" y="125"/>
                    <a:pt x="94" y="133"/>
                  </a:cubicBezTo>
                  <a:cubicBezTo>
                    <a:pt x="94" y="142"/>
                    <a:pt x="93" y="150"/>
                    <a:pt x="92" y="157"/>
                  </a:cubicBezTo>
                  <a:cubicBezTo>
                    <a:pt x="90" y="163"/>
                    <a:pt x="87" y="169"/>
                    <a:pt x="82" y="173"/>
                  </a:cubicBezTo>
                  <a:cubicBezTo>
                    <a:pt x="79" y="177"/>
                    <a:pt x="74" y="179"/>
                    <a:pt x="68" y="182"/>
                  </a:cubicBezTo>
                  <a:cubicBezTo>
                    <a:pt x="62" y="184"/>
                    <a:pt x="55" y="185"/>
                    <a:pt x="47" y="185"/>
                  </a:cubicBezTo>
                  <a:cubicBezTo>
                    <a:pt x="31" y="185"/>
                    <a:pt x="20" y="181"/>
                    <a:pt x="12" y="173"/>
                  </a:cubicBezTo>
                  <a:cubicBezTo>
                    <a:pt x="7" y="169"/>
                    <a:pt x="4" y="163"/>
                    <a:pt x="2" y="157"/>
                  </a:cubicBezTo>
                  <a:cubicBezTo>
                    <a:pt x="1" y="151"/>
                    <a:pt x="0" y="144"/>
                    <a:pt x="0" y="134"/>
                  </a:cubicBezTo>
                  <a:cubicBezTo>
                    <a:pt x="29" y="134"/>
                    <a:pt x="29" y="134"/>
                    <a:pt x="29" y="134"/>
                  </a:cubicBezTo>
                  <a:cubicBezTo>
                    <a:pt x="29" y="139"/>
                    <a:pt x="29" y="143"/>
                    <a:pt x="30" y="146"/>
                  </a:cubicBezTo>
                  <a:cubicBezTo>
                    <a:pt x="30" y="149"/>
                    <a:pt x="32" y="152"/>
                    <a:pt x="34" y="154"/>
                  </a:cubicBezTo>
                  <a:cubicBezTo>
                    <a:pt x="35" y="156"/>
                    <a:pt x="37" y="157"/>
                    <a:pt x="39" y="158"/>
                  </a:cubicBezTo>
                  <a:cubicBezTo>
                    <a:pt x="41" y="159"/>
                    <a:pt x="44" y="159"/>
                    <a:pt x="47" y="159"/>
                  </a:cubicBezTo>
                  <a:cubicBezTo>
                    <a:pt x="53" y="159"/>
                    <a:pt x="58" y="157"/>
                    <a:pt x="61" y="154"/>
                  </a:cubicBezTo>
                  <a:cubicBezTo>
                    <a:pt x="63" y="152"/>
                    <a:pt x="64" y="149"/>
                    <a:pt x="65" y="146"/>
                  </a:cubicBezTo>
                  <a:cubicBezTo>
                    <a:pt x="65" y="143"/>
                    <a:pt x="66" y="139"/>
                    <a:pt x="66" y="134"/>
                  </a:cubicBezTo>
                  <a:cubicBezTo>
                    <a:pt x="66" y="129"/>
                    <a:pt x="65" y="125"/>
                    <a:pt x="65" y="122"/>
                  </a:cubicBezTo>
                  <a:cubicBezTo>
                    <a:pt x="65" y="119"/>
                    <a:pt x="64" y="116"/>
                    <a:pt x="62" y="114"/>
                  </a:cubicBezTo>
                  <a:cubicBezTo>
                    <a:pt x="61" y="112"/>
                    <a:pt x="59" y="110"/>
                    <a:pt x="57" y="108"/>
                  </a:cubicBezTo>
                  <a:cubicBezTo>
                    <a:pt x="55" y="107"/>
                    <a:pt x="52" y="105"/>
                    <a:pt x="48" y="104"/>
                  </a:cubicBezTo>
                  <a:cubicBezTo>
                    <a:pt x="27" y="95"/>
                    <a:pt x="27" y="95"/>
                    <a:pt x="27" y="95"/>
                  </a:cubicBezTo>
                  <a:cubicBezTo>
                    <a:pt x="22" y="93"/>
                    <a:pt x="18" y="91"/>
                    <a:pt x="15" y="89"/>
                  </a:cubicBezTo>
                  <a:cubicBezTo>
                    <a:pt x="12" y="86"/>
                    <a:pt x="9" y="83"/>
                    <a:pt x="7" y="80"/>
                  </a:cubicBezTo>
                  <a:cubicBezTo>
                    <a:pt x="5" y="76"/>
                    <a:pt x="4" y="72"/>
                    <a:pt x="3" y="67"/>
                  </a:cubicBezTo>
                  <a:cubicBezTo>
                    <a:pt x="2" y="62"/>
                    <a:pt x="1" y="56"/>
                    <a:pt x="1" y="49"/>
                  </a:cubicBezTo>
                  <a:cubicBezTo>
                    <a:pt x="1" y="41"/>
                    <a:pt x="3" y="34"/>
                    <a:pt x="5" y="27"/>
                  </a:cubicBezTo>
                  <a:cubicBezTo>
                    <a:pt x="8" y="21"/>
                    <a:pt x="11" y="15"/>
                    <a:pt x="16" y="11"/>
                  </a:cubicBezTo>
                  <a:cubicBezTo>
                    <a:pt x="20" y="7"/>
                    <a:pt x="25"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7" name="Freeform 11"/>
            <p:cNvSpPr>
              <a:spLocks/>
            </p:cNvSpPr>
            <p:nvPr userDrawn="1"/>
          </p:nvSpPr>
          <p:spPr bwMode="auto">
            <a:xfrm>
              <a:off x="2138" y="3560"/>
              <a:ext cx="142" cy="340"/>
            </a:xfrm>
            <a:custGeom>
              <a:avLst/>
              <a:gdLst>
                <a:gd name="T0" fmla="*/ 142 w 142"/>
                <a:gd name="T1" fmla="*/ 48 h 340"/>
                <a:gd name="T2" fmla="*/ 54 w 142"/>
                <a:gd name="T3" fmla="*/ 48 h 340"/>
                <a:gd name="T4" fmla="*/ 54 w 142"/>
                <a:gd name="T5" fmla="*/ 144 h 340"/>
                <a:gd name="T6" fmla="*/ 129 w 142"/>
                <a:gd name="T7" fmla="*/ 144 h 340"/>
                <a:gd name="T8" fmla="*/ 129 w 142"/>
                <a:gd name="T9" fmla="*/ 192 h 340"/>
                <a:gd name="T10" fmla="*/ 54 w 142"/>
                <a:gd name="T11" fmla="*/ 192 h 340"/>
                <a:gd name="T12" fmla="*/ 54 w 142"/>
                <a:gd name="T13" fmla="*/ 292 h 340"/>
                <a:gd name="T14" fmla="*/ 142 w 142"/>
                <a:gd name="T15" fmla="*/ 292 h 340"/>
                <a:gd name="T16" fmla="*/ 142 w 142"/>
                <a:gd name="T17" fmla="*/ 340 h 340"/>
                <a:gd name="T18" fmla="*/ 0 w 142"/>
                <a:gd name="T19" fmla="*/ 340 h 340"/>
                <a:gd name="T20" fmla="*/ 0 w 142"/>
                <a:gd name="T21" fmla="*/ 0 h 340"/>
                <a:gd name="T22" fmla="*/ 142 w 142"/>
                <a:gd name="T23" fmla="*/ 0 h 340"/>
                <a:gd name="T24" fmla="*/ 142 w 142"/>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2" h="340">
                  <a:moveTo>
                    <a:pt x="142" y="48"/>
                  </a:moveTo>
                  <a:lnTo>
                    <a:pt x="54" y="48"/>
                  </a:lnTo>
                  <a:lnTo>
                    <a:pt x="54" y="144"/>
                  </a:lnTo>
                  <a:lnTo>
                    <a:pt x="129" y="144"/>
                  </a:lnTo>
                  <a:lnTo>
                    <a:pt x="129" y="192"/>
                  </a:lnTo>
                  <a:lnTo>
                    <a:pt x="54" y="192"/>
                  </a:lnTo>
                  <a:lnTo>
                    <a:pt x="54" y="292"/>
                  </a:lnTo>
                  <a:lnTo>
                    <a:pt x="142" y="292"/>
                  </a:lnTo>
                  <a:lnTo>
                    <a:pt x="142" y="340"/>
                  </a:lnTo>
                  <a:lnTo>
                    <a:pt x="0" y="340"/>
                  </a:lnTo>
                  <a:lnTo>
                    <a:pt x="0" y="0"/>
                  </a:lnTo>
                  <a:lnTo>
                    <a:pt x="142" y="0"/>
                  </a:lnTo>
                  <a:lnTo>
                    <a:pt x="142"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8" name="Freeform 12"/>
            <p:cNvSpPr>
              <a:spLocks noEditPoints="1"/>
            </p:cNvSpPr>
            <p:nvPr userDrawn="1"/>
          </p:nvSpPr>
          <p:spPr bwMode="auto">
            <a:xfrm>
              <a:off x="2369" y="3560"/>
              <a:ext cx="182" cy="340"/>
            </a:xfrm>
            <a:custGeom>
              <a:avLst/>
              <a:gdLst>
                <a:gd name="T0" fmla="*/ 46 w 99"/>
                <a:gd name="T1" fmla="*/ 0 h 182"/>
                <a:gd name="T2" fmla="*/ 82 w 99"/>
                <a:gd name="T3" fmla="*/ 13 h 182"/>
                <a:gd name="T4" fmla="*/ 93 w 99"/>
                <a:gd name="T5" fmla="*/ 54 h 182"/>
                <a:gd name="T6" fmla="*/ 88 w 99"/>
                <a:gd name="T7" fmla="*/ 83 h 182"/>
                <a:gd name="T8" fmla="*/ 72 w 99"/>
                <a:gd name="T9" fmla="*/ 101 h 182"/>
                <a:gd name="T10" fmla="*/ 99 w 99"/>
                <a:gd name="T11" fmla="*/ 182 h 182"/>
                <a:gd name="T12" fmla="*/ 69 w 99"/>
                <a:gd name="T13" fmla="*/ 182 h 182"/>
                <a:gd name="T14" fmla="*/ 45 w 99"/>
                <a:gd name="T15" fmla="*/ 108 h 182"/>
                <a:gd name="T16" fmla="*/ 29 w 99"/>
                <a:gd name="T17" fmla="*/ 108 h 182"/>
                <a:gd name="T18" fmla="*/ 29 w 99"/>
                <a:gd name="T19" fmla="*/ 182 h 182"/>
                <a:gd name="T20" fmla="*/ 0 w 99"/>
                <a:gd name="T21" fmla="*/ 182 h 182"/>
                <a:gd name="T22" fmla="*/ 0 w 99"/>
                <a:gd name="T23" fmla="*/ 0 h 182"/>
                <a:gd name="T24" fmla="*/ 46 w 99"/>
                <a:gd name="T25" fmla="*/ 0 h 182"/>
                <a:gd name="T26" fmla="*/ 29 w 99"/>
                <a:gd name="T27" fmla="*/ 26 h 182"/>
                <a:gd name="T28" fmla="*/ 29 w 99"/>
                <a:gd name="T29" fmla="*/ 82 h 182"/>
                <a:gd name="T30" fmla="*/ 46 w 99"/>
                <a:gd name="T31" fmla="*/ 82 h 182"/>
                <a:gd name="T32" fmla="*/ 56 w 99"/>
                <a:gd name="T33" fmla="*/ 80 h 182"/>
                <a:gd name="T34" fmla="*/ 61 w 99"/>
                <a:gd name="T35" fmla="*/ 74 h 182"/>
                <a:gd name="T36" fmla="*/ 63 w 99"/>
                <a:gd name="T37" fmla="*/ 65 h 182"/>
                <a:gd name="T38" fmla="*/ 64 w 99"/>
                <a:gd name="T39" fmla="*/ 54 h 182"/>
                <a:gd name="T40" fmla="*/ 63 w 99"/>
                <a:gd name="T41" fmla="*/ 43 h 182"/>
                <a:gd name="T42" fmla="*/ 61 w 99"/>
                <a:gd name="T43" fmla="*/ 34 h 182"/>
                <a:gd name="T44" fmla="*/ 56 w 99"/>
                <a:gd name="T45" fmla="*/ 28 h 182"/>
                <a:gd name="T46" fmla="*/ 46 w 99"/>
                <a:gd name="T47" fmla="*/ 26 h 182"/>
                <a:gd name="T48" fmla="*/ 29 w 99"/>
                <a:gd name="T49"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9" h="182">
                  <a:moveTo>
                    <a:pt x="46" y="0"/>
                  </a:moveTo>
                  <a:cubicBezTo>
                    <a:pt x="63" y="0"/>
                    <a:pt x="75" y="4"/>
                    <a:pt x="82" y="13"/>
                  </a:cubicBezTo>
                  <a:cubicBezTo>
                    <a:pt x="89" y="21"/>
                    <a:pt x="93" y="35"/>
                    <a:pt x="93" y="54"/>
                  </a:cubicBezTo>
                  <a:cubicBezTo>
                    <a:pt x="93" y="65"/>
                    <a:pt x="91" y="75"/>
                    <a:pt x="88" y="83"/>
                  </a:cubicBezTo>
                  <a:cubicBezTo>
                    <a:pt x="85" y="91"/>
                    <a:pt x="80" y="97"/>
                    <a:pt x="72" y="101"/>
                  </a:cubicBezTo>
                  <a:cubicBezTo>
                    <a:pt x="99" y="182"/>
                    <a:pt x="99" y="182"/>
                    <a:pt x="99" y="182"/>
                  </a:cubicBezTo>
                  <a:cubicBezTo>
                    <a:pt x="69" y="182"/>
                    <a:pt x="69" y="182"/>
                    <a:pt x="69" y="182"/>
                  </a:cubicBezTo>
                  <a:cubicBezTo>
                    <a:pt x="45" y="108"/>
                    <a:pt x="45" y="108"/>
                    <a:pt x="45" y="108"/>
                  </a:cubicBezTo>
                  <a:cubicBezTo>
                    <a:pt x="29" y="108"/>
                    <a:pt x="29" y="108"/>
                    <a:pt x="29" y="108"/>
                  </a:cubicBezTo>
                  <a:cubicBezTo>
                    <a:pt x="29" y="182"/>
                    <a:pt x="29" y="182"/>
                    <a:pt x="29" y="182"/>
                  </a:cubicBezTo>
                  <a:cubicBezTo>
                    <a:pt x="0" y="182"/>
                    <a:pt x="0" y="182"/>
                    <a:pt x="0" y="182"/>
                  </a:cubicBezTo>
                  <a:cubicBezTo>
                    <a:pt x="0" y="0"/>
                    <a:pt x="0" y="0"/>
                    <a:pt x="0" y="0"/>
                  </a:cubicBezTo>
                  <a:lnTo>
                    <a:pt x="46" y="0"/>
                  </a:lnTo>
                  <a:close/>
                  <a:moveTo>
                    <a:pt x="29" y="26"/>
                  </a:moveTo>
                  <a:cubicBezTo>
                    <a:pt x="29" y="82"/>
                    <a:pt x="29" y="82"/>
                    <a:pt x="29" y="82"/>
                  </a:cubicBezTo>
                  <a:cubicBezTo>
                    <a:pt x="46" y="82"/>
                    <a:pt x="46" y="82"/>
                    <a:pt x="46" y="82"/>
                  </a:cubicBezTo>
                  <a:cubicBezTo>
                    <a:pt x="50" y="82"/>
                    <a:pt x="53" y="81"/>
                    <a:pt x="56" y="80"/>
                  </a:cubicBezTo>
                  <a:cubicBezTo>
                    <a:pt x="58" y="78"/>
                    <a:pt x="60" y="76"/>
                    <a:pt x="61" y="74"/>
                  </a:cubicBezTo>
                  <a:cubicBezTo>
                    <a:pt x="62" y="71"/>
                    <a:pt x="63" y="68"/>
                    <a:pt x="63" y="65"/>
                  </a:cubicBezTo>
                  <a:cubicBezTo>
                    <a:pt x="64" y="61"/>
                    <a:pt x="64" y="58"/>
                    <a:pt x="64" y="54"/>
                  </a:cubicBezTo>
                  <a:cubicBezTo>
                    <a:pt x="64" y="50"/>
                    <a:pt x="64" y="47"/>
                    <a:pt x="63" y="43"/>
                  </a:cubicBezTo>
                  <a:cubicBezTo>
                    <a:pt x="63" y="40"/>
                    <a:pt x="62" y="37"/>
                    <a:pt x="61" y="34"/>
                  </a:cubicBezTo>
                  <a:cubicBezTo>
                    <a:pt x="60" y="32"/>
                    <a:pt x="58" y="30"/>
                    <a:pt x="56" y="28"/>
                  </a:cubicBezTo>
                  <a:cubicBezTo>
                    <a:pt x="53" y="27"/>
                    <a:pt x="50" y="26"/>
                    <a:pt x="46" y="26"/>
                  </a:cubicBezTo>
                  <a:lnTo>
                    <a:pt x="29"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19" name="Freeform 13"/>
            <p:cNvSpPr>
              <a:spLocks/>
            </p:cNvSpPr>
            <p:nvPr userDrawn="1"/>
          </p:nvSpPr>
          <p:spPr bwMode="auto">
            <a:xfrm>
              <a:off x="2614" y="3560"/>
              <a:ext cx="197" cy="340"/>
            </a:xfrm>
            <a:custGeom>
              <a:avLst/>
              <a:gdLst>
                <a:gd name="T0" fmla="*/ 57 w 197"/>
                <a:gd name="T1" fmla="*/ 0 h 340"/>
                <a:gd name="T2" fmla="*/ 99 w 197"/>
                <a:gd name="T3" fmla="*/ 258 h 340"/>
                <a:gd name="T4" fmla="*/ 140 w 197"/>
                <a:gd name="T5" fmla="*/ 0 h 340"/>
                <a:gd name="T6" fmla="*/ 197 w 197"/>
                <a:gd name="T7" fmla="*/ 0 h 340"/>
                <a:gd name="T8" fmla="*/ 125 w 197"/>
                <a:gd name="T9" fmla="*/ 340 h 340"/>
                <a:gd name="T10" fmla="*/ 72 w 197"/>
                <a:gd name="T11" fmla="*/ 340 h 340"/>
                <a:gd name="T12" fmla="*/ 0 w 197"/>
                <a:gd name="T13" fmla="*/ 0 h 340"/>
                <a:gd name="T14" fmla="*/ 57 w 197"/>
                <a:gd name="T15" fmla="*/ 0 h 3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7" h="340">
                  <a:moveTo>
                    <a:pt x="57" y="0"/>
                  </a:moveTo>
                  <a:lnTo>
                    <a:pt x="99" y="258"/>
                  </a:lnTo>
                  <a:lnTo>
                    <a:pt x="140" y="0"/>
                  </a:lnTo>
                  <a:lnTo>
                    <a:pt x="197" y="0"/>
                  </a:lnTo>
                  <a:lnTo>
                    <a:pt x="125" y="340"/>
                  </a:lnTo>
                  <a:lnTo>
                    <a:pt x="72" y="340"/>
                  </a:lnTo>
                  <a:lnTo>
                    <a:pt x="0" y="0"/>
                  </a:lnTo>
                  <a:lnTo>
                    <a:pt x="57" y="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0" name="Freeform 14"/>
            <p:cNvSpPr>
              <a:spLocks/>
            </p:cNvSpPr>
            <p:nvPr userDrawn="1"/>
          </p:nvSpPr>
          <p:spPr bwMode="auto">
            <a:xfrm>
              <a:off x="2894" y="3560"/>
              <a:ext cx="140" cy="340"/>
            </a:xfrm>
            <a:custGeom>
              <a:avLst/>
              <a:gdLst>
                <a:gd name="T0" fmla="*/ 140 w 140"/>
                <a:gd name="T1" fmla="*/ 48 h 340"/>
                <a:gd name="T2" fmla="*/ 51 w 140"/>
                <a:gd name="T3" fmla="*/ 48 h 340"/>
                <a:gd name="T4" fmla="*/ 51 w 140"/>
                <a:gd name="T5" fmla="*/ 144 h 340"/>
                <a:gd name="T6" fmla="*/ 127 w 140"/>
                <a:gd name="T7" fmla="*/ 144 h 340"/>
                <a:gd name="T8" fmla="*/ 127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7" y="144"/>
                  </a:lnTo>
                  <a:lnTo>
                    <a:pt x="127"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1" name="Freeform 15"/>
            <p:cNvSpPr>
              <a:spLocks/>
            </p:cNvSpPr>
            <p:nvPr userDrawn="1"/>
          </p:nvSpPr>
          <p:spPr bwMode="auto">
            <a:xfrm>
              <a:off x="3240" y="3560"/>
              <a:ext cx="164" cy="340"/>
            </a:xfrm>
            <a:custGeom>
              <a:avLst/>
              <a:gdLst>
                <a:gd name="T0" fmla="*/ 164 w 164"/>
                <a:gd name="T1" fmla="*/ 48 h 340"/>
                <a:gd name="T2" fmla="*/ 109 w 164"/>
                <a:gd name="T3" fmla="*/ 48 h 340"/>
                <a:gd name="T4" fmla="*/ 109 w 164"/>
                <a:gd name="T5" fmla="*/ 340 h 340"/>
                <a:gd name="T6" fmla="*/ 56 w 164"/>
                <a:gd name="T7" fmla="*/ 340 h 340"/>
                <a:gd name="T8" fmla="*/ 56 w 164"/>
                <a:gd name="T9" fmla="*/ 48 h 340"/>
                <a:gd name="T10" fmla="*/ 0 w 164"/>
                <a:gd name="T11" fmla="*/ 48 h 340"/>
                <a:gd name="T12" fmla="*/ 0 w 164"/>
                <a:gd name="T13" fmla="*/ 0 h 340"/>
                <a:gd name="T14" fmla="*/ 164 w 164"/>
                <a:gd name="T15" fmla="*/ 0 h 340"/>
                <a:gd name="T16" fmla="*/ 164 w 164"/>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340">
                  <a:moveTo>
                    <a:pt x="164" y="48"/>
                  </a:moveTo>
                  <a:lnTo>
                    <a:pt x="109" y="48"/>
                  </a:lnTo>
                  <a:lnTo>
                    <a:pt x="109" y="340"/>
                  </a:lnTo>
                  <a:lnTo>
                    <a:pt x="56" y="340"/>
                  </a:lnTo>
                  <a:lnTo>
                    <a:pt x="56" y="48"/>
                  </a:lnTo>
                  <a:lnTo>
                    <a:pt x="0" y="48"/>
                  </a:lnTo>
                  <a:lnTo>
                    <a:pt x="0" y="0"/>
                  </a:lnTo>
                  <a:lnTo>
                    <a:pt x="164" y="0"/>
                  </a:lnTo>
                  <a:lnTo>
                    <a:pt x="164"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2" name="Freeform 16"/>
            <p:cNvSpPr>
              <a:spLocks/>
            </p:cNvSpPr>
            <p:nvPr userDrawn="1"/>
          </p:nvSpPr>
          <p:spPr bwMode="auto">
            <a:xfrm>
              <a:off x="3491" y="3560"/>
              <a:ext cx="169" cy="340"/>
            </a:xfrm>
            <a:custGeom>
              <a:avLst/>
              <a:gdLst>
                <a:gd name="T0" fmla="*/ 169 w 169"/>
                <a:gd name="T1" fmla="*/ 340 h 340"/>
                <a:gd name="T2" fmla="*/ 118 w 169"/>
                <a:gd name="T3" fmla="*/ 340 h 340"/>
                <a:gd name="T4" fmla="*/ 118 w 169"/>
                <a:gd name="T5" fmla="*/ 192 h 340"/>
                <a:gd name="T6" fmla="*/ 52 w 169"/>
                <a:gd name="T7" fmla="*/ 192 h 340"/>
                <a:gd name="T8" fmla="*/ 52 w 169"/>
                <a:gd name="T9" fmla="*/ 340 h 340"/>
                <a:gd name="T10" fmla="*/ 0 w 169"/>
                <a:gd name="T11" fmla="*/ 340 h 340"/>
                <a:gd name="T12" fmla="*/ 0 w 169"/>
                <a:gd name="T13" fmla="*/ 0 h 340"/>
                <a:gd name="T14" fmla="*/ 52 w 169"/>
                <a:gd name="T15" fmla="*/ 0 h 340"/>
                <a:gd name="T16" fmla="*/ 52 w 169"/>
                <a:gd name="T17" fmla="*/ 144 h 340"/>
                <a:gd name="T18" fmla="*/ 118 w 169"/>
                <a:gd name="T19" fmla="*/ 144 h 340"/>
                <a:gd name="T20" fmla="*/ 118 w 169"/>
                <a:gd name="T21" fmla="*/ 0 h 340"/>
                <a:gd name="T22" fmla="*/ 169 w 169"/>
                <a:gd name="T23" fmla="*/ 0 h 340"/>
                <a:gd name="T24" fmla="*/ 169 w 169"/>
                <a:gd name="T25" fmla="*/ 34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 h="340">
                  <a:moveTo>
                    <a:pt x="169" y="340"/>
                  </a:moveTo>
                  <a:lnTo>
                    <a:pt x="118" y="340"/>
                  </a:lnTo>
                  <a:lnTo>
                    <a:pt x="118" y="192"/>
                  </a:lnTo>
                  <a:lnTo>
                    <a:pt x="52" y="192"/>
                  </a:lnTo>
                  <a:lnTo>
                    <a:pt x="52" y="340"/>
                  </a:lnTo>
                  <a:lnTo>
                    <a:pt x="0" y="340"/>
                  </a:lnTo>
                  <a:lnTo>
                    <a:pt x="0" y="0"/>
                  </a:lnTo>
                  <a:lnTo>
                    <a:pt x="52" y="0"/>
                  </a:lnTo>
                  <a:lnTo>
                    <a:pt x="52" y="144"/>
                  </a:lnTo>
                  <a:lnTo>
                    <a:pt x="118" y="144"/>
                  </a:lnTo>
                  <a:lnTo>
                    <a:pt x="118" y="0"/>
                  </a:lnTo>
                  <a:lnTo>
                    <a:pt x="169" y="0"/>
                  </a:lnTo>
                  <a:lnTo>
                    <a:pt x="169" y="34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3" name="Freeform 17"/>
            <p:cNvSpPr>
              <a:spLocks/>
            </p:cNvSpPr>
            <p:nvPr userDrawn="1"/>
          </p:nvSpPr>
          <p:spPr bwMode="auto">
            <a:xfrm>
              <a:off x="3762" y="3560"/>
              <a:ext cx="140" cy="340"/>
            </a:xfrm>
            <a:custGeom>
              <a:avLst/>
              <a:gdLst>
                <a:gd name="T0" fmla="*/ 140 w 140"/>
                <a:gd name="T1" fmla="*/ 48 h 340"/>
                <a:gd name="T2" fmla="*/ 51 w 140"/>
                <a:gd name="T3" fmla="*/ 48 h 340"/>
                <a:gd name="T4" fmla="*/ 51 w 140"/>
                <a:gd name="T5" fmla="*/ 144 h 340"/>
                <a:gd name="T6" fmla="*/ 127 w 140"/>
                <a:gd name="T7" fmla="*/ 144 h 340"/>
                <a:gd name="T8" fmla="*/ 127 w 140"/>
                <a:gd name="T9" fmla="*/ 192 h 340"/>
                <a:gd name="T10" fmla="*/ 51 w 140"/>
                <a:gd name="T11" fmla="*/ 192 h 340"/>
                <a:gd name="T12" fmla="*/ 51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1" y="48"/>
                  </a:lnTo>
                  <a:lnTo>
                    <a:pt x="51" y="144"/>
                  </a:lnTo>
                  <a:lnTo>
                    <a:pt x="127" y="144"/>
                  </a:lnTo>
                  <a:lnTo>
                    <a:pt x="127" y="192"/>
                  </a:lnTo>
                  <a:lnTo>
                    <a:pt x="51" y="192"/>
                  </a:lnTo>
                  <a:lnTo>
                    <a:pt x="51"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4" name="Freeform 18"/>
            <p:cNvSpPr>
              <a:spLocks noEditPoints="1"/>
            </p:cNvSpPr>
            <p:nvPr userDrawn="1"/>
          </p:nvSpPr>
          <p:spPr bwMode="auto">
            <a:xfrm>
              <a:off x="4127" y="3560"/>
              <a:ext cx="169" cy="340"/>
            </a:xfrm>
            <a:custGeom>
              <a:avLst/>
              <a:gdLst>
                <a:gd name="T0" fmla="*/ 45 w 92"/>
                <a:gd name="T1" fmla="*/ 0 h 182"/>
                <a:gd name="T2" fmla="*/ 66 w 92"/>
                <a:gd name="T3" fmla="*/ 3 h 182"/>
                <a:gd name="T4" fmla="*/ 80 w 92"/>
                <a:gd name="T5" fmla="*/ 12 h 182"/>
                <a:gd name="T6" fmla="*/ 89 w 92"/>
                <a:gd name="T7" fmla="*/ 26 h 182"/>
                <a:gd name="T8" fmla="*/ 92 w 92"/>
                <a:gd name="T9" fmla="*/ 49 h 182"/>
                <a:gd name="T10" fmla="*/ 90 w 92"/>
                <a:gd name="T11" fmla="*/ 66 h 182"/>
                <a:gd name="T12" fmla="*/ 81 w 92"/>
                <a:gd name="T13" fmla="*/ 80 h 182"/>
                <a:gd name="T14" fmla="*/ 77 w 92"/>
                <a:gd name="T15" fmla="*/ 84 h 182"/>
                <a:gd name="T16" fmla="*/ 72 w 92"/>
                <a:gd name="T17" fmla="*/ 87 h 182"/>
                <a:gd name="T18" fmla="*/ 82 w 92"/>
                <a:gd name="T19" fmla="*/ 94 h 182"/>
                <a:gd name="T20" fmla="*/ 90 w 92"/>
                <a:gd name="T21" fmla="*/ 109 h 182"/>
                <a:gd name="T22" fmla="*/ 92 w 92"/>
                <a:gd name="T23" fmla="*/ 130 h 182"/>
                <a:gd name="T24" fmla="*/ 90 w 92"/>
                <a:gd name="T25" fmla="*/ 155 h 182"/>
                <a:gd name="T26" fmla="*/ 81 w 92"/>
                <a:gd name="T27" fmla="*/ 171 h 182"/>
                <a:gd name="T28" fmla="*/ 66 w 92"/>
                <a:gd name="T29" fmla="*/ 179 h 182"/>
                <a:gd name="T30" fmla="*/ 45 w 92"/>
                <a:gd name="T31" fmla="*/ 182 h 182"/>
                <a:gd name="T32" fmla="*/ 0 w 92"/>
                <a:gd name="T33" fmla="*/ 182 h 182"/>
                <a:gd name="T34" fmla="*/ 0 w 92"/>
                <a:gd name="T35" fmla="*/ 0 h 182"/>
                <a:gd name="T36" fmla="*/ 45 w 92"/>
                <a:gd name="T37" fmla="*/ 0 h 182"/>
                <a:gd name="T38" fmla="*/ 28 w 92"/>
                <a:gd name="T39" fmla="*/ 26 h 182"/>
                <a:gd name="T40" fmla="*/ 28 w 92"/>
                <a:gd name="T41" fmla="*/ 75 h 182"/>
                <a:gd name="T42" fmla="*/ 43 w 92"/>
                <a:gd name="T43" fmla="*/ 75 h 182"/>
                <a:gd name="T44" fmla="*/ 59 w 92"/>
                <a:gd name="T45" fmla="*/ 70 h 182"/>
                <a:gd name="T46" fmla="*/ 63 w 92"/>
                <a:gd name="T47" fmla="*/ 51 h 182"/>
                <a:gd name="T48" fmla="*/ 59 w 92"/>
                <a:gd name="T49" fmla="*/ 32 h 182"/>
                <a:gd name="T50" fmla="*/ 43 w 92"/>
                <a:gd name="T51" fmla="*/ 26 h 182"/>
                <a:gd name="T52" fmla="*/ 28 w 92"/>
                <a:gd name="T53" fmla="*/ 26 h 182"/>
                <a:gd name="T54" fmla="*/ 28 w 92"/>
                <a:gd name="T55" fmla="*/ 100 h 182"/>
                <a:gd name="T56" fmla="*/ 28 w 92"/>
                <a:gd name="T57" fmla="*/ 156 h 182"/>
                <a:gd name="T58" fmla="*/ 42 w 92"/>
                <a:gd name="T59" fmla="*/ 156 h 182"/>
                <a:gd name="T60" fmla="*/ 59 w 92"/>
                <a:gd name="T61" fmla="*/ 150 h 182"/>
                <a:gd name="T62" fmla="*/ 64 w 92"/>
                <a:gd name="T63" fmla="*/ 128 h 182"/>
                <a:gd name="T64" fmla="*/ 59 w 92"/>
                <a:gd name="T65" fmla="*/ 106 h 182"/>
                <a:gd name="T66" fmla="*/ 42 w 92"/>
                <a:gd name="T67" fmla="*/ 100 h 182"/>
                <a:gd name="T68" fmla="*/ 28 w 92"/>
                <a:gd name="T69" fmla="*/ 10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2" h="182">
                  <a:moveTo>
                    <a:pt x="45" y="0"/>
                  </a:moveTo>
                  <a:cubicBezTo>
                    <a:pt x="54" y="0"/>
                    <a:pt x="61" y="1"/>
                    <a:pt x="66" y="3"/>
                  </a:cubicBezTo>
                  <a:cubicBezTo>
                    <a:pt x="72" y="5"/>
                    <a:pt x="77" y="8"/>
                    <a:pt x="80" y="12"/>
                  </a:cubicBezTo>
                  <a:cubicBezTo>
                    <a:pt x="85" y="16"/>
                    <a:pt x="88" y="21"/>
                    <a:pt x="89" y="26"/>
                  </a:cubicBezTo>
                  <a:cubicBezTo>
                    <a:pt x="91" y="31"/>
                    <a:pt x="92" y="39"/>
                    <a:pt x="92" y="49"/>
                  </a:cubicBezTo>
                  <a:cubicBezTo>
                    <a:pt x="92" y="55"/>
                    <a:pt x="91" y="61"/>
                    <a:pt x="90" y="66"/>
                  </a:cubicBezTo>
                  <a:cubicBezTo>
                    <a:pt x="88" y="71"/>
                    <a:pt x="86" y="76"/>
                    <a:pt x="81" y="80"/>
                  </a:cubicBezTo>
                  <a:cubicBezTo>
                    <a:pt x="80" y="82"/>
                    <a:pt x="79" y="83"/>
                    <a:pt x="77" y="84"/>
                  </a:cubicBezTo>
                  <a:cubicBezTo>
                    <a:pt x="76" y="85"/>
                    <a:pt x="74" y="86"/>
                    <a:pt x="72" y="87"/>
                  </a:cubicBezTo>
                  <a:cubicBezTo>
                    <a:pt x="76" y="89"/>
                    <a:pt x="79" y="91"/>
                    <a:pt x="82" y="94"/>
                  </a:cubicBezTo>
                  <a:cubicBezTo>
                    <a:pt x="86" y="98"/>
                    <a:pt x="89" y="103"/>
                    <a:pt x="90" y="109"/>
                  </a:cubicBezTo>
                  <a:cubicBezTo>
                    <a:pt x="92" y="114"/>
                    <a:pt x="92" y="122"/>
                    <a:pt x="92" y="130"/>
                  </a:cubicBezTo>
                  <a:cubicBezTo>
                    <a:pt x="92" y="141"/>
                    <a:pt x="92" y="149"/>
                    <a:pt x="90" y="155"/>
                  </a:cubicBezTo>
                  <a:cubicBezTo>
                    <a:pt x="88" y="161"/>
                    <a:pt x="85" y="166"/>
                    <a:pt x="81" y="171"/>
                  </a:cubicBezTo>
                  <a:cubicBezTo>
                    <a:pt x="77" y="175"/>
                    <a:pt x="72" y="178"/>
                    <a:pt x="66" y="179"/>
                  </a:cubicBezTo>
                  <a:cubicBezTo>
                    <a:pt x="61" y="181"/>
                    <a:pt x="54" y="182"/>
                    <a:pt x="45" y="182"/>
                  </a:cubicBezTo>
                  <a:cubicBezTo>
                    <a:pt x="0" y="182"/>
                    <a:pt x="0" y="182"/>
                    <a:pt x="0" y="182"/>
                  </a:cubicBezTo>
                  <a:cubicBezTo>
                    <a:pt x="0" y="0"/>
                    <a:pt x="0" y="0"/>
                    <a:pt x="0" y="0"/>
                  </a:cubicBezTo>
                  <a:lnTo>
                    <a:pt x="45" y="0"/>
                  </a:lnTo>
                  <a:close/>
                  <a:moveTo>
                    <a:pt x="28" y="26"/>
                  </a:moveTo>
                  <a:cubicBezTo>
                    <a:pt x="28" y="75"/>
                    <a:pt x="28" y="75"/>
                    <a:pt x="28" y="75"/>
                  </a:cubicBezTo>
                  <a:cubicBezTo>
                    <a:pt x="43" y="75"/>
                    <a:pt x="43" y="75"/>
                    <a:pt x="43" y="75"/>
                  </a:cubicBezTo>
                  <a:cubicBezTo>
                    <a:pt x="50" y="75"/>
                    <a:pt x="55" y="73"/>
                    <a:pt x="59" y="70"/>
                  </a:cubicBezTo>
                  <a:cubicBezTo>
                    <a:pt x="62" y="66"/>
                    <a:pt x="63" y="59"/>
                    <a:pt x="63" y="51"/>
                  </a:cubicBezTo>
                  <a:cubicBezTo>
                    <a:pt x="63" y="42"/>
                    <a:pt x="62" y="35"/>
                    <a:pt x="59" y="32"/>
                  </a:cubicBezTo>
                  <a:cubicBezTo>
                    <a:pt x="55" y="28"/>
                    <a:pt x="50" y="26"/>
                    <a:pt x="43" y="26"/>
                  </a:cubicBezTo>
                  <a:lnTo>
                    <a:pt x="28" y="26"/>
                  </a:lnTo>
                  <a:close/>
                  <a:moveTo>
                    <a:pt x="28" y="100"/>
                  </a:moveTo>
                  <a:cubicBezTo>
                    <a:pt x="28" y="156"/>
                    <a:pt x="28" y="156"/>
                    <a:pt x="28" y="156"/>
                  </a:cubicBezTo>
                  <a:cubicBezTo>
                    <a:pt x="42" y="156"/>
                    <a:pt x="42" y="156"/>
                    <a:pt x="42" y="156"/>
                  </a:cubicBezTo>
                  <a:cubicBezTo>
                    <a:pt x="50" y="156"/>
                    <a:pt x="55" y="154"/>
                    <a:pt x="59" y="150"/>
                  </a:cubicBezTo>
                  <a:cubicBezTo>
                    <a:pt x="62" y="146"/>
                    <a:pt x="64" y="139"/>
                    <a:pt x="64" y="128"/>
                  </a:cubicBezTo>
                  <a:cubicBezTo>
                    <a:pt x="64" y="118"/>
                    <a:pt x="62" y="111"/>
                    <a:pt x="59" y="106"/>
                  </a:cubicBezTo>
                  <a:cubicBezTo>
                    <a:pt x="55" y="102"/>
                    <a:pt x="50" y="100"/>
                    <a:pt x="42" y="100"/>
                  </a:cubicBezTo>
                  <a:lnTo>
                    <a:pt x="28" y="100"/>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5" name="Freeform 19"/>
            <p:cNvSpPr>
              <a:spLocks/>
            </p:cNvSpPr>
            <p:nvPr userDrawn="1"/>
          </p:nvSpPr>
          <p:spPr bwMode="auto">
            <a:xfrm>
              <a:off x="4392" y="3560"/>
              <a:ext cx="140" cy="340"/>
            </a:xfrm>
            <a:custGeom>
              <a:avLst/>
              <a:gdLst>
                <a:gd name="T0" fmla="*/ 140 w 140"/>
                <a:gd name="T1" fmla="*/ 48 h 340"/>
                <a:gd name="T2" fmla="*/ 52 w 140"/>
                <a:gd name="T3" fmla="*/ 48 h 340"/>
                <a:gd name="T4" fmla="*/ 52 w 140"/>
                <a:gd name="T5" fmla="*/ 144 h 340"/>
                <a:gd name="T6" fmla="*/ 127 w 140"/>
                <a:gd name="T7" fmla="*/ 144 h 340"/>
                <a:gd name="T8" fmla="*/ 127 w 140"/>
                <a:gd name="T9" fmla="*/ 192 h 340"/>
                <a:gd name="T10" fmla="*/ 52 w 140"/>
                <a:gd name="T11" fmla="*/ 192 h 340"/>
                <a:gd name="T12" fmla="*/ 52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2" y="48"/>
                  </a:lnTo>
                  <a:lnTo>
                    <a:pt x="52" y="144"/>
                  </a:lnTo>
                  <a:lnTo>
                    <a:pt x="127" y="144"/>
                  </a:lnTo>
                  <a:lnTo>
                    <a:pt x="127" y="192"/>
                  </a:lnTo>
                  <a:lnTo>
                    <a:pt x="52" y="192"/>
                  </a:lnTo>
                  <a:lnTo>
                    <a:pt x="52"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6" name="Freeform 20"/>
            <p:cNvSpPr>
              <a:spLocks/>
            </p:cNvSpPr>
            <p:nvPr userDrawn="1"/>
          </p:nvSpPr>
          <p:spPr bwMode="auto">
            <a:xfrm>
              <a:off x="4615"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3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0 w 94"/>
                <a:gd name="T23" fmla="*/ 58 h 185"/>
                <a:gd name="T24" fmla="*/ 32 w 94"/>
                <a:gd name="T25" fmla="*/ 64 h 185"/>
                <a:gd name="T26" fmla="*/ 37 w 94"/>
                <a:gd name="T27" fmla="*/ 69 h 185"/>
                <a:gd name="T28" fmla="*/ 45 w 94"/>
                <a:gd name="T29" fmla="*/ 73 h 185"/>
                <a:gd name="T30" fmla="*/ 66 w 94"/>
                <a:gd name="T31" fmla="*/ 82 h 185"/>
                <a:gd name="T32" fmla="*/ 80 w 94"/>
                <a:gd name="T33" fmla="*/ 89 h 185"/>
                <a:gd name="T34" fmla="*/ 88 w 94"/>
                <a:gd name="T35" fmla="*/ 99 h 185"/>
                <a:gd name="T36" fmla="*/ 93 w 94"/>
                <a:gd name="T37" fmla="*/ 113 h 185"/>
                <a:gd name="T38" fmla="*/ 94 w 94"/>
                <a:gd name="T39" fmla="*/ 133 h 185"/>
                <a:gd name="T40" fmla="*/ 91 w 94"/>
                <a:gd name="T41" fmla="*/ 157 h 185"/>
                <a:gd name="T42" fmla="*/ 82 w 94"/>
                <a:gd name="T43" fmla="*/ 173 h 185"/>
                <a:gd name="T44" fmla="*/ 68 w 94"/>
                <a:gd name="T45" fmla="*/ 182 h 185"/>
                <a:gd name="T46" fmla="*/ 47 w 94"/>
                <a:gd name="T47" fmla="*/ 185 h 185"/>
                <a:gd name="T48" fmla="*/ 11 w 94"/>
                <a:gd name="T49" fmla="*/ 173 h 185"/>
                <a:gd name="T50" fmla="*/ 2 w 94"/>
                <a:gd name="T51" fmla="*/ 157 h 185"/>
                <a:gd name="T52" fmla="*/ 0 w 94"/>
                <a:gd name="T53" fmla="*/ 134 h 185"/>
                <a:gd name="T54" fmla="*/ 28 w 94"/>
                <a:gd name="T55" fmla="*/ 134 h 185"/>
                <a:gd name="T56" fmla="*/ 29 w 94"/>
                <a:gd name="T57" fmla="*/ 146 h 185"/>
                <a:gd name="T58" fmla="*/ 33 w 94"/>
                <a:gd name="T59" fmla="*/ 154 h 185"/>
                <a:gd name="T60" fmla="*/ 39 w 94"/>
                <a:gd name="T61" fmla="*/ 158 h 185"/>
                <a:gd name="T62" fmla="*/ 47 w 94"/>
                <a:gd name="T63" fmla="*/ 159 h 185"/>
                <a:gd name="T64" fmla="*/ 60 w 94"/>
                <a:gd name="T65" fmla="*/ 154 h 185"/>
                <a:gd name="T66" fmla="*/ 64 w 94"/>
                <a:gd name="T67" fmla="*/ 146 h 185"/>
                <a:gd name="T68" fmla="*/ 65 w 94"/>
                <a:gd name="T69" fmla="*/ 134 h 185"/>
                <a:gd name="T70" fmla="*/ 65 w 94"/>
                <a:gd name="T71" fmla="*/ 122 h 185"/>
                <a:gd name="T72" fmla="*/ 62 w 94"/>
                <a:gd name="T73" fmla="*/ 114 h 185"/>
                <a:gd name="T74" fmla="*/ 57 w 94"/>
                <a:gd name="T75" fmla="*/ 108 h 185"/>
                <a:gd name="T76" fmla="*/ 48 w 94"/>
                <a:gd name="T77" fmla="*/ 104 h 185"/>
                <a:gd name="T78" fmla="*/ 26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1" y="0"/>
                    <a:pt x="72" y="3"/>
                    <a:pt x="80" y="11"/>
                  </a:cubicBezTo>
                  <a:cubicBezTo>
                    <a:pt x="85" y="15"/>
                    <a:pt x="88" y="21"/>
                    <a:pt x="90" y="27"/>
                  </a:cubicBezTo>
                  <a:cubicBezTo>
                    <a:pt x="92" y="34"/>
                    <a:pt x="93" y="42"/>
                    <a:pt x="93" y="50"/>
                  </a:cubicBezTo>
                  <a:cubicBezTo>
                    <a:pt x="64" y="50"/>
                    <a:pt x="64" y="50"/>
                    <a:pt x="64" y="50"/>
                  </a:cubicBezTo>
                  <a:cubicBezTo>
                    <a:pt x="64" y="46"/>
                    <a:pt x="64" y="43"/>
                    <a:pt x="63" y="39"/>
                  </a:cubicBezTo>
                  <a:cubicBezTo>
                    <a:pt x="63" y="36"/>
                    <a:pt x="62" y="33"/>
                    <a:pt x="60" y="31"/>
                  </a:cubicBezTo>
                  <a:cubicBezTo>
                    <a:pt x="57" y="27"/>
                    <a:pt x="53" y="26"/>
                    <a:pt x="47" y="26"/>
                  </a:cubicBezTo>
                  <a:cubicBezTo>
                    <a:pt x="44" y="26"/>
                    <a:pt x="42" y="26"/>
                    <a:pt x="40" y="27"/>
                  </a:cubicBezTo>
                  <a:cubicBezTo>
                    <a:pt x="38" y="28"/>
                    <a:pt x="36" y="29"/>
                    <a:pt x="35" y="31"/>
                  </a:cubicBezTo>
                  <a:cubicBezTo>
                    <a:pt x="31" y="34"/>
                    <a:pt x="30" y="40"/>
                    <a:pt x="30" y="49"/>
                  </a:cubicBezTo>
                  <a:cubicBezTo>
                    <a:pt x="30" y="52"/>
                    <a:pt x="30" y="55"/>
                    <a:pt x="30" y="58"/>
                  </a:cubicBezTo>
                  <a:cubicBezTo>
                    <a:pt x="31" y="61"/>
                    <a:pt x="31" y="63"/>
                    <a:pt x="32" y="64"/>
                  </a:cubicBezTo>
                  <a:cubicBezTo>
                    <a:pt x="34" y="66"/>
                    <a:pt x="35" y="68"/>
                    <a:pt x="37" y="69"/>
                  </a:cubicBezTo>
                  <a:cubicBezTo>
                    <a:pt x="39" y="71"/>
                    <a:pt x="42" y="72"/>
                    <a:pt x="45" y="73"/>
                  </a:cubicBezTo>
                  <a:cubicBezTo>
                    <a:pt x="66" y="82"/>
                    <a:pt x="66" y="82"/>
                    <a:pt x="66" y="82"/>
                  </a:cubicBezTo>
                  <a:cubicBezTo>
                    <a:pt x="72" y="84"/>
                    <a:pt x="76" y="86"/>
                    <a:pt x="80" y="89"/>
                  </a:cubicBezTo>
                  <a:cubicBezTo>
                    <a:pt x="83" y="92"/>
                    <a:pt x="86" y="95"/>
                    <a:pt x="88" y="99"/>
                  </a:cubicBezTo>
                  <a:cubicBezTo>
                    <a:pt x="90" y="103"/>
                    <a:pt x="92" y="108"/>
                    <a:pt x="93" y="113"/>
                  </a:cubicBezTo>
                  <a:cubicBezTo>
                    <a:pt x="93" y="119"/>
                    <a:pt x="94" y="125"/>
                    <a:pt x="94" y="133"/>
                  </a:cubicBezTo>
                  <a:cubicBezTo>
                    <a:pt x="94" y="142"/>
                    <a:pt x="93" y="150"/>
                    <a:pt x="91" y="157"/>
                  </a:cubicBezTo>
                  <a:cubicBezTo>
                    <a:pt x="90" y="163"/>
                    <a:pt x="87" y="169"/>
                    <a:pt x="82" y="173"/>
                  </a:cubicBezTo>
                  <a:cubicBezTo>
                    <a:pt x="78" y="177"/>
                    <a:pt x="74" y="179"/>
                    <a:pt x="68" y="182"/>
                  </a:cubicBezTo>
                  <a:cubicBezTo>
                    <a:pt x="62" y="184"/>
                    <a:pt x="55" y="185"/>
                    <a:pt x="47" y="185"/>
                  </a:cubicBezTo>
                  <a:cubicBezTo>
                    <a:pt x="31" y="185"/>
                    <a:pt x="19" y="181"/>
                    <a:pt x="11" y="173"/>
                  </a:cubicBezTo>
                  <a:cubicBezTo>
                    <a:pt x="7" y="169"/>
                    <a:pt x="4" y="163"/>
                    <a:pt x="2" y="157"/>
                  </a:cubicBezTo>
                  <a:cubicBezTo>
                    <a:pt x="0" y="151"/>
                    <a:pt x="0" y="144"/>
                    <a:pt x="0" y="134"/>
                  </a:cubicBezTo>
                  <a:cubicBezTo>
                    <a:pt x="28" y="134"/>
                    <a:pt x="28" y="134"/>
                    <a:pt x="28" y="134"/>
                  </a:cubicBezTo>
                  <a:cubicBezTo>
                    <a:pt x="28" y="139"/>
                    <a:pt x="29" y="143"/>
                    <a:pt x="29" y="146"/>
                  </a:cubicBezTo>
                  <a:cubicBezTo>
                    <a:pt x="30" y="149"/>
                    <a:pt x="31" y="152"/>
                    <a:pt x="33" y="154"/>
                  </a:cubicBezTo>
                  <a:cubicBezTo>
                    <a:pt x="35" y="156"/>
                    <a:pt x="36" y="157"/>
                    <a:pt x="39" y="158"/>
                  </a:cubicBezTo>
                  <a:cubicBezTo>
                    <a:pt x="41" y="159"/>
                    <a:pt x="43" y="159"/>
                    <a:pt x="47" y="159"/>
                  </a:cubicBezTo>
                  <a:cubicBezTo>
                    <a:pt x="53" y="159"/>
                    <a:pt x="58" y="157"/>
                    <a:pt x="60" y="154"/>
                  </a:cubicBezTo>
                  <a:cubicBezTo>
                    <a:pt x="62" y="152"/>
                    <a:pt x="64" y="149"/>
                    <a:pt x="64" y="146"/>
                  </a:cubicBezTo>
                  <a:cubicBezTo>
                    <a:pt x="65" y="143"/>
                    <a:pt x="65" y="139"/>
                    <a:pt x="65" y="134"/>
                  </a:cubicBezTo>
                  <a:cubicBezTo>
                    <a:pt x="65" y="129"/>
                    <a:pt x="65" y="125"/>
                    <a:pt x="65" y="122"/>
                  </a:cubicBezTo>
                  <a:cubicBezTo>
                    <a:pt x="64" y="119"/>
                    <a:pt x="63" y="116"/>
                    <a:pt x="62" y="114"/>
                  </a:cubicBezTo>
                  <a:cubicBezTo>
                    <a:pt x="61" y="112"/>
                    <a:pt x="59" y="110"/>
                    <a:pt x="57" y="108"/>
                  </a:cubicBezTo>
                  <a:cubicBezTo>
                    <a:pt x="55" y="107"/>
                    <a:pt x="52" y="105"/>
                    <a:pt x="48" y="104"/>
                  </a:cubicBezTo>
                  <a:cubicBezTo>
                    <a:pt x="26" y="95"/>
                    <a:pt x="26" y="95"/>
                    <a:pt x="26" y="95"/>
                  </a:cubicBezTo>
                  <a:cubicBezTo>
                    <a:pt x="22" y="93"/>
                    <a:pt x="18" y="91"/>
                    <a:pt x="15" y="89"/>
                  </a:cubicBezTo>
                  <a:cubicBezTo>
                    <a:pt x="11" y="86"/>
                    <a:pt x="9" y="83"/>
                    <a:pt x="7" y="80"/>
                  </a:cubicBezTo>
                  <a:cubicBezTo>
                    <a:pt x="5" y="76"/>
                    <a:pt x="3" y="72"/>
                    <a:pt x="3" y="67"/>
                  </a:cubicBezTo>
                  <a:cubicBezTo>
                    <a:pt x="2" y="62"/>
                    <a:pt x="1" y="56"/>
                    <a:pt x="1" y="49"/>
                  </a:cubicBezTo>
                  <a:cubicBezTo>
                    <a:pt x="1" y="41"/>
                    <a:pt x="2" y="34"/>
                    <a:pt x="5" y="27"/>
                  </a:cubicBezTo>
                  <a:cubicBezTo>
                    <a:pt x="7" y="21"/>
                    <a:pt x="11" y="15"/>
                    <a:pt x="16" y="11"/>
                  </a:cubicBezTo>
                  <a:cubicBezTo>
                    <a:pt x="20" y="7"/>
                    <a:pt x="24"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7" name="Freeform 21"/>
            <p:cNvSpPr>
              <a:spLocks/>
            </p:cNvSpPr>
            <p:nvPr userDrawn="1"/>
          </p:nvSpPr>
          <p:spPr bwMode="auto">
            <a:xfrm>
              <a:off x="4866" y="3560"/>
              <a:ext cx="164" cy="340"/>
            </a:xfrm>
            <a:custGeom>
              <a:avLst/>
              <a:gdLst>
                <a:gd name="T0" fmla="*/ 164 w 164"/>
                <a:gd name="T1" fmla="*/ 48 h 340"/>
                <a:gd name="T2" fmla="*/ 109 w 164"/>
                <a:gd name="T3" fmla="*/ 48 h 340"/>
                <a:gd name="T4" fmla="*/ 109 w 164"/>
                <a:gd name="T5" fmla="*/ 340 h 340"/>
                <a:gd name="T6" fmla="*/ 55 w 164"/>
                <a:gd name="T7" fmla="*/ 340 h 340"/>
                <a:gd name="T8" fmla="*/ 55 w 164"/>
                <a:gd name="T9" fmla="*/ 48 h 340"/>
                <a:gd name="T10" fmla="*/ 0 w 164"/>
                <a:gd name="T11" fmla="*/ 48 h 340"/>
                <a:gd name="T12" fmla="*/ 0 w 164"/>
                <a:gd name="T13" fmla="*/ 0 h 340"/>
                <a:gd name="T14" fmla="*/ 164 w 164"/>
                <a:gd name="T15" fmla="*/ 0 h 340"/>
                <a:gd name="T16" fmla="*/ 164 w 164"/>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 h="340">
                  <a:moveTo>
                    <a:pt x="164" y="48"/>
                  </a:moveTo>
                  <a:lnTo>
                    <a:pt x="109" y="48"/>
                  </a:lnTo>
                  <a:lnTo>
                    <a:pt x="109" y="340"/>
                  </a:lnTo>
                  <a:lnTo>
                    <a:pt x="55" y="340"/>
                  </a:lnTo>
                  <a:lnTo>
                    <a:pt x="55" y="48"/>
                  </a:lnTo>
                  <a:lnTo>
                    <a:pt x="0" y="48"/>
                  </a:lnTo>
                  <a:lnTo>
                    <a:pt x="0" y="0"/>
                  </a:lnTo>
                  <a:lnTo>
                    <a:pt x="164" y="0"/>
                  </a:lnTo>
                  <a:lnTo>
                    <a:pt x="164"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8" name="Freeform 22"/>
            <p:cNvSpPr>
              <a:spLocks/>
            </p:cNvSpPr>
            <p:nvPr userDrawn="1"/>
          </p:nvSpPr>
          <p:spPr bwMode="auto">
            <a:xfrm>
              <a:off x="5236" y="3558"/>
              <a:ext cx="173" cy="346"/>
            </a:xfrm>
            <a:custGeom>
              <a:avLst/>
              <a:gdLst>
                <a:gd name="T0" fmla="*/ 47 w 94"/>
                <a:gd name="T1" fmla="*/ 0 h 185"/>
                <a:gd name="T2" fmla="*/ 80 w 94"/>
                <a:gd name="T3" fmla="*/ 11 h 185"/>
                <a:gd name="T4" fmla="*/ 90 w 94"/>
                <a:gd name="T5" fmla="*/ 27 h 185"/>
                <a:gd name="T6" fmla="*/ 93 w 94"/>
                <a:gd name="T7" fmla="*/ 50 h 185"/>
                <a:gd name="T8" fmla="*/ 64 w 94"/>
                <a:gd name="T9" fmla="*/ 50 h 185"/>
                <a:gd name="T10" fmla="*/ 63 w 94"/>
                <a:gd name="T11" fmla="*/ 39 h 185"/>
                <a:gd name="T12" fmla="*/ 60 w 94"/>
                <a:gd name="T13" fmla="*/ 31 h 185"/>
                <a:gd name="T14" fmla="*/ 47 w 94"/>
                <a:gd name="T15" fmla="*/ 26 h 185"/>
                <a:gd name="T16" fmla="*/ 40 w 94"/>
                <a:gd name="T17" fmla="*/ 27 h 185"/>
                <a:gd name="T18" fmla="*/ 35 w 94"/>
                <a:gd name="T19" fmla="*/ 31 h 185"/>
                <a:gd name="T20" fmla="*/ 30 w 94"/>
                <a:gd name="T21" fmla="*/ 49 h 185"/>
                <a:gd name="T22" fmla="*/ 30 w 94"/>
                <a:gd name="T23" fmla="*/ 58 h 185"/>
                <a:gd name="T24" fmla="*/ 32 w 94"/>
                <a:gd name="T25" fmla="*/ 64 h 185"/>
                <a:gd name="T26" fmla="*/ 37 w 94"/>
                <a:gd name="T27" fmla="*/ 69 h 185"/>
                <a:gd name="T28" fmla="*/ 45 w 94"/>
                <a:gd name="T29" fmla="*/ 73 h 185"/>
                <a:gd name="T30" fmla="*/ 66 w 94"/>
                <a:gd name="T31" fmla="*/ 82 h 185"/>
                <a:gd name="T32" fmla="*/ 80 w 94"/>
                <a:gd name="T33" fmla="*/ 89 h 185"/>
                <a:gd name="T34" fmla="*/ 88 w 94"/>
                <a:gd name="T35" fmla="*/ 99 h 185"/>
                <a:gd name="T36" fmla="*/ 93 w 94"/>
                <a:gd name="T37" fmla="*/ 113 h 185"/>
                <a:gd name="T38" fmla="*/ 94 w 94"/>
                <a:gd name="T39" fmla="*/ 133 h 185"/>
                <a:gd name="T40" fmla="*/ 91 w 94"/>
                <a:gd name="T41" fmla="*/ 157 h 185"/>
                <a:gd name="T42" fmla="*/ 82 w 94"/>
                <a:gd name="T43" fmla="*/ 173 h 185"/>
                <a:gd name="T44" fmla="*/ 68 w 94"/>
                <a:gd name="T45" fmla="*/ 182 h 185"/>
                <a:gd name="T46" fmla="*/ 47 w 94"/>
                <a:gd name="T47" fmla="*/ 185 h 185"/>
                <a:gd name="T48" fmla="*/ 11 w 94"/>
                <a:gd name="T49" fmla="*/ 173 h 185"/>
                <a:gd name="T50" fmla="*/ 2 w 94"/>
                <a:gd name="T51" fmla="*/ 157 h 185"/>
                <a:gd name="T52" fmla="*/ 0 w 94"/>
                <a:gd name="T53" fmla="*/ 134 h 185"/>
                <a:gd name="T54" fmla="*/ 28 w 94"/>
                <a:gd name="T55" fmla="*/ 134 h 185"/>
                <a:gd name="T56" fmla="*/ 29 w 94"/>
                <a:gd name="T57" fmla="*/ 146 h 185"/>
                <a:gd name="T58" fmla="*/ 33 w 94"/>
                <a:gd name="T59" fmla="*/ 154 h 185"/>
                <a:gd name="T60" fmla="*/ 39 w 94"/>
                <a:gd name="T61" fmla="*/ 158 h 185"/>
                <a:gd name="T62" fmla="*/ 47 w 94"/>
                <a:gd name="T63" fmla="*/ 159 h 185"/>
                <a:gd name="T64" fmla="*/ 60 w 94"/>
                <a:gd name="T65" fmla="*/ 154 h 185"/>
                <a:gd name="T66" fmla="*/ 64 w 94"/>
                <a:gd name="T67" fmla="*/ 146 h 185"/>
                <a:gd name="T68" fmla="*/ 65 w 94"/>
                <a:gd name="T69" fmla="*/ 134 h 185"/>
                <a:gd name="T70" fmla="*/ 65 w 94"/>
                <a:gd name="T71" fmla="*/ 122 h 185"/>
                <a:gd name="T72" fmla="*/ 62 w 94"/>
                <a:gd name="T73" fmla="*/ 114 h 185"/>
                <a:gd name="T74" fmla="*/ 57 w 94"/>
                <a:gd name="T75" fmla="*/ 108 h 185"/>
                <a:gd name="T76" fmla="*/ 48 w 94"/>
                <a:gd name="T77" fmla="*/ 104 h 185"/>
                <a:gd name="T78" fmla="*/ 26 w 94"/>
                <a:gd name="T79" fmla="*/ 95 h 185"/>
                <a:gd name="T80" fmla="*/ 15 w 94"/>
                <a:gd name="T81" fmla="*/ 89 h 185"/>
                <a:gd name="T82" fmla="*/ 7 w 94"/>
                <a:gd name="T83" fmla="*/ 80 h 185"/>
                <a:gd name="T84" fmla="*/ 3 w 94"/>
                <a:gd name="T85" fmla="*/ 67 h 185"/>
                <a:gd name="T86" fmla="*/ 1 w 94"/>
                <a:gd name="T87" fmla="*/ 49 h 185"/>
                <a:gd name="T88" fmla="*/ 5 w 94"/>
                <a:gd name="T89" fmla="*/ 27 h 185"/>
                <a:gd name="T90" fmla="*/ 16 w 94"/>
                <a:gd name="T91" fmla="*/ 11 h 185"/>
                <a:gd name="T92" fmla="*/ 30 w 94"/>
                <a:gd name="T93" fmla="*/ 3 h 185"/>
                <a:gd name="T94" fmla="*/ 47 w 94"/>
                <a:gd name="T95"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4" h="185">
                  <a:moveTo>
                    <a:pt x="47" y="0"/>
                  </a:moveTo>
                  <a:cubicBezTo>
                    <a:pt x="61" y="0"/>
                    <a:pt x="72" y="3"/>
                    <a:pt x="80" y="11"/>
                  </a:cubicBezTo>
                  <a:cubicBezTo>
                    <a:pt x="85" y="15"/>
                    <a:pt x="88" y="21"/>
                    <a:pt x="90" y="27"/>
                  </a:cubicBezTo>
                  <a:cubicBezTo>
                    <a:pt x="92" y="34"/>
                    <a:pt x="93" y="42"/>
                    <a:pt x="93" y="50"/>
                  </a:cubicBezTo>
                  <a:cubicBezTo>
                    <a:pt x="64" y="50"/>
                    <a:pt x="64" y="50"/>
                    <a:pt x="64" y="50"/>
                  </a:cubicBezTo>
                  <a:cubicBezTo>
                    <a:pt x="64" y="46"/>
                    <a:pt x="64" y="43"/>
                    <a:pt x="63" y="39"/>
                  </a:cubicBezTo>
                  <a:cubicBezTo>
                    <a:pt x="63" y="36"/>
                    <a:pt x="62" y="33"/>
                    <a:pt x="60" y="31"/>
                  </a:cubicBezTo>
                  <a:cubicBezTo>
                    <a:pt x="57" y="27"/>
                    <a:pt x="53" y="26"/>
                    <a:pt x="47" y="26"/>
                  </a:cubicBezTo>
                  <a:cubicBezTo>
                    <a:pt x="44" y="26"/>
                    <a:pt x="42" y="26"/>
                    <a:pt x="40" y="27"/>
                  </a:cubicBezTo>
                  <a:cubicBezTo>
                    <a:pt x="38" y="28"/>
                    <a:pt x="36" y="29"/>
                    <a:pt x="35" y="31"/>
                  </a:cubicBezTo>
                  <a:cubicBezTo>
                    <a:pt x="31" y="34"/>
                    <a:pt x="30" y="40"/>
                    <a:pt x="30" y="49"/>
                  </a:cubicBezTo>
                  <a:cubicBezTo>
                    <a:pt x="30" y="52"/>
                    <a:pt x="30" y="55"/>
                    <a:pt x="30" y="58"/>
                  </a:cubicBezTo>
                  <a:cubicBezTo>
                    <a:pt x="31" y="61"/>
                    <a:pt x="31" y="63"/>
                    <a:pt x="32" y="64"/>
                  </a:cubicBezTo>
                  <a:cubicBezTo>
                    <a:pt x="34" y="66"/>
                    <a:pt x="35" y="68"/>
                    <a:pt x="37" y="69"/>
                  </a:cubicBezTo>
                  <a:cubicBezTo>
                    <a:pt x="39" y="71"/>
                    <a:pt x="42" y="72"/>
                    <a:pt x="45" y="73"/>
                  </a:cubicBezTo>
                  <a:cubicBezTo>
                    <a:pt x="66" y="82"/>
                    <a:pt x="66" y="82"/>
                    <a:pt x="66" y="82"/>
                  </a:cubicBezTo>
                  <a:cubicBezTo>
                    <a:pt x="72" y="84"/>
                    <a:pt x="76" y="86"/>
                    <a:pt x="80" y="89"/>
                  </a:cubicBezTo>
                  <a:cubicBezTo>
                    <a:pt x="83" y="92"/>
                    <a:pt x="86" y="95"/>
                    <a:pt x="88" y="99"/>
                  </a:cubicBezTo>
                  <a:cubicBezTo>
                    <a:pt x="90" y="103"/>
                    <a:pt x="92" y="108"/>
                    <a:pt x="93" y="113"/>
                  </a:cubicBezTo>
                  <a:cubicBezTo>
                    <a:pt x="93" y="119"/>
                    <a:pt x="94" y="125"/>
                    <a:pt x="94" y="133"/>
                  </a:cubicBezTo>
                  <a:cubicBezTo>
                    <a:pt x="94" y="142"/>
                    <a:pt x="93" y="150"/>
                    <a:pt x="91" y="157"/>
                  </a:cubicBezTo>
                  <a:cubicBezTo>
                    <a:pt x="90" y="163"/>
                    <a:pt x="87" y="169"/>
                    <a:pt x="82" y="173"/>
                  </a:cubicBezTo>
                  <a:cubicBezTo>
                    <a:pt x="78" y="177"/>
                    <a:pt x="74" y="179"/>
                    <a:pt x="68" y="182"/>
                  </a:cubicBezTo>
                  <a:cubicBezTo>
                    <a:pt x="62" y="184"/>
                    <a:pt x="55" y="185"/>
                    <a:pt x="47" y="185"/>
                  </a:cubicBezTo>
                  <a:cubicBezTo>
                    <a:pt x="31" y="185"/>
                    <a:pt x="19" y="181"/>
                    <a:pt x="11" y="173"/>
                  </a:cubicBezTo>
                  <a:cubicBezTo>
                    <a:pt x="7" y="169"/>
                    <a:pt x="4" y="163"/>
                    <a:pt x="2" y="157"/>
                  </a:cubicBezTo>
                  <a:cubicBezTo>
                    <a:pt x="0" y="151"/>
                    <a:pt x="0" y="144"/>
                    <a:pt x="0" y="134"/>
                  </a:cubicBezTo>
                  <a:cubicBezTo>
                    <a:pt x="28" y="134"/>
                    <a:pt x="28" y="134"/>
                    <a:pt x="28" y="134"/>
                  </a:cubicBezTo>
                  <a:cubicBezTo>
                    <a:pt x="28" y="139"/>
                    <a:pt x="29" y="143"/>
                    <a:pt x="29" y="146"/>
                  </a:cubicBezTo>
                  <a:cubicBezTo>
                    <a:pt x="30" y="149"/>
                    <a:pt x="31" y="152"/>
                    <a:pt x="33" y="154"/>
                  </a:cubicBezTo>
                  <a:cubicBezTo>
                    <a:pt x="35" y="156"/>
                    <a:pt x="36" y="157"/>
                    <a:pt x="39" y="158"/>
                  </a:cubicBezTo>
                  <a:cubicBezTo>
                    <a:pt x="41" y="159"/>
                    <a:pt x="43" y="159"/>
                    <a:pt x="47" y="159"/>
                  </a:cubicBezTo>
                  <a:cubicBezTo>
                    <a:pt x="53" y="159"/>
                    <a:pt x="58" y="157"/>
                    <a:pt x="60" y="154"/>
                  </a:cubicBezTo>
                  <a:cubicBezTo>
                    <a:pt x="62" y="152"/>
                    <a:pt x="64" y="149"/>
                    <a:pt x="64" y="146"/>
                  </a:cubicBezTo>
                  <a:cubicBezTo>
                    <a:pt x="65" y="143"/>
                    <a:pt x="65" y="139"/>
                    <a:pt x="65" y="134"/>
                  </a:cubicBezTo>
                  <a:cubicBezTo>
                    <a:pt x="65" y="129"/>
                    <a:pt x="65" y="125"/>
                    <a:pt x="65" y="122"/>
                  </a:cubicBezTo>
                  <a:cubicBezTo>
                    <a:pt x="64" y="119"/>
                    <a:pt x="63" y="116"/>
                    <a:pt x="62" y="114"/>
                  </a:cubicBezTo>
                  <a:cubicBezTo>
                    <a:pt x="61" y="112"/>
                    <a:pt x="59" y="110"/>
                    <a:pt x="57" y="108"/>
                  </a:cubicBezTo>
                  <a:cubicBezTo>
                    <a:pt x="55" y="107"/>
                    <a:pt x="52" y="105"/>
                    <a:pt x="48" y="104"/>
                  </a:cubicBezTo>
                  <a:cubicBezTo>
                    <a:pt x="26" y="95"/>
                    <a:pt x="26" y="95"/>
                    <a:pt x="26" y="95"/>
                  </a:cubicBezTo>
                  <a:cubicBezTo>
                    <a:pt x="22" y="93"/>
                    <a:pt x="18" y="91"/>
                    <a:pt x="15" y="89"/>
                  </a:cubicBezTo>
                  <a:cubicBezTo>
                    <a:pt x="11" y="86"/>
                    <a:pt x="9" y="83"/>
                    <a:pt x="7" y="80"/>
                  </a:cubicBezTo>
                  <a:cubicBezTo>
                    <a:pt x="5" y="76"/>
                    <a:pt x="3" y="72"/>
                    <a:pt x="3" y="67"/>
                  </a:cubicBezTo>
                  <a:cubicBezTo>
                    <a:pt x="2" y="62"/>
                    <a:pt x="1" y="56"/>
                    <a:pt x="1" y="49"/>
                  </a:cubicBezTo>
                  <a:cubicBezTo>
                    <a:pt x="1" y="41"/>
                    <a:pt x="2" y="34"/>
                    <a:pt x="5" y="27"/>
                  </a:cubicBezTo>
                  <a:cubicBezTo>
                    <a:pt x="7" y="21"/>
                    <a:pt x="11" y="15"/>
                    <a:pt x="16" y="11"/>
                  </a:cubicBezTo>
                  <a:cubicBezTo>
                    <a:pt x="20" y="7"/>
                    <a:pt x="24" y="5"/>
                    <a:pt x="30" y="3"/>
                  </a:cubicBezTo>
                  <a:cubicBezTo>
                    <a:pt x="35" y="1"/>
                    <a:pt x="41" y="0"/>
                    <a:pt x="47"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29" name="Freeform 23"/>
            <p:cNvSpPr>
              <a:spLocks/>
            </p:cNvSpPr>
            <p:nvPr userDrawn="1"/>
          </p:nvSpPr>
          <p:spPr bwMode="auto">
            <a:xfrm>
              <a:off x="5500" y="3560"/>
              <a:ext cx="140" cy="340"/>
            </a:xfrm>
            <a:custGeom>
              <a:avLst/>
              <a:gdLst>
                <a:gd name="T0" fmla="*/ 140 w 140"/>
                <a:gd name="T1" fmla="*/ 48 h 340"/>
                <a:gd name="T2" fmla="*/ 53 w 140"/>
                <a:gd name="T3" fmla="*/ 48 h 340"/>
                <a:gd name="T4" fmla="*/ 53 w 140"/>
                <a:gd name="T5" fmla="*/ 144 h 340"/>
                <a:gd name="T6" fmla="*/ 129 w 140"/>
                <a:gd name="T7" fmla="*/ 144 h 340"/>
                <a:gd name="T8" fmla="*/ 129 w 140"/>
                <a:gd name="T9" fmla="*/ 192 h 340"/>
                <a:gd name="T10" fmla="*/ 53 w 140"/>
                <a:gd name="T11" fmla="*/ 192 h 340"/>
                <a:gd name="T12" fmla="*/ 53 w 140"/>
                <a:gd name="T13" fmla="*/ 292 h 340"/>
                <a:gd name="T14" fmla="*/ 140 w 140"/>
                <a:gd name="T15" fmla="*/ 292 h 340"/>
                <a:gd name="T16" fmla="*/ 140 w 140"/>
                <a:gd name="T17" fmla="*/ 340 h 340"/>
                <a:gd name="T18" fmla="*/ 0 w 140"/>
                <a:gd name="T19" fmla="*/ 340 h 340"/>
                <a:gd name="T20" fmla="*/ 0 w 140"/>
                <a:gd name="T21" fmla="*/ 0 h 340"/>
                <a:gd name="T22" fmla="*/ 140 w 140"/>
                <a:gd name="T23" fmla="*/ 0 h 340"/>
                <a:gd name="T24" fmla="*/ 140 w 140"/>
                <a:gd name="T25"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0" h="340">
                  <a:moveTo>
                    <a:pt x="140" y="48"/>
                  </a:moveTo>
                  <a:lnTo>
                    <a:pt x="53" y="48"/>
                  </a:lnTo>
                  <a:lnTo>
                    <a:pt x="53" y="144"/>
                  </a:lnTo>
                  <a:lnTo>
                    <a:pt x="129" y="144"/>
                  </a:lnTo>
                  <a:lnTo>
                    <a:pt x="129" y="192"/>
                  </a:lnTo>
                  <a:lnTo>
                    <a:pt x="53" y="192"/>
                  </a:lnTo>
                  <a:lnTo>
                    <a:pt x="53" y="292"/>
                  </a:lnTo>
                  <a:lnTo>
                    <a:pt x="140" y="292"/>
                  </a:lnTo>
                  <a:lnTo>
                    <a:pt x="140" y="340"/>
                  </a:lnTo>
                  <a:lnTo>
                    <a:pt x="0" y="340"/>
                  </a:lnTo>
                  <a:lnTo>
                    <a:pt x="0" y="0"/>
                  </a:lnTo>
                  <a:lnTo>
                    <a:pt x="140" y="0"/>
                  </a:lnTo>
                  <a:lnTo>
                    <a:pt x="140"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0" name="Freeform 24"/>
            <p:cNvSpPr>
              <a:spLocks/>
            </p:cNvSpPr>
            <p:nvPr userDrawn="1"/>
          </p:nvSpPr>
          <p:spPr bwMode="auto">
            <a:xfrm>
              <a:off x="5721" y="3556"/>
              <a:ext cx="175" cy="348"/>
            </a:xfrm>
            <a:custGeom>
              <a:avLst/>
              <a:gdLst>
                <a:gd name="T0" fmla="*/ 49 w 95"/>
                <a:gd name="T1" fmla="*/ 0 h 186"/>
                <a:gd name="T2" fmla="*/ 67 w 95"/>
                <a:gd name="T3" fmla="*/ 3 h 186"/>
                <a:gd name="T4" fmla="*/ 81 w 95"/>
                <a:gd name="T5" fmla="*/ 12 h 186"/>
                <a:gd name="T6" fmla="*/ 91 w 95"/>
                <a:gd name="T7" fmla="*/ 28 h 186"/>
                <a:gd name="T8" fmla="*/ 95 w 95"/>
                <a:gd name="T9" fmla="*/ 50 h 186"/>
                <a:gd name="T10" fmla="*/ 67 w 95"/>
                <a:gd name="T11" fmla="*/ 50 h 186"/>
                <a:gd name="T12" fmla="*/ 66 w 95"/>
                <a:gd name="T13" fmla="*/ 41 h 186"/>
                <a:gd name="T14" fmla="*/ 62 w 95"/>
                <a:gd name="T15" fmla="*/ 33 h 186"/>
                <a:gd name="T16" fmla="*/ 57 w 95"/>
                <a:gd name="T17" fmla="*/ 28 h 186"/>
                <a:gd name="T18" fmla="*/ 49 w 95"/>
                <a:gd name="T19" fmla="*/ 26 h 186"/>
                <a:gd name="T20" fmla="*/ 41 w 95"/>
                <a:gd name="T21" fmla="*/ 28 h 186"/>
                <a:gd name="T22" fmla="*/ 35 w 95"/>
                <a:gd name="T23" fmla="*/ 33 h 186"/>
                <a:gd name="T24" fmla="*/ 30 w 95"/>
                <a:gd name="T25" fmla="*/ 54 h 186"/>
                <a:gd name="T26" fmla="*/ 29 w 95"/>
                <a:gd name="T27" fmla="*/ 93 h 186"/>
                <a:gd name="T28" fmla="*/ 30 w 95"/>
                <a:gd name="T29" fmla="*/ 133 h 186"/>
                <a:gd name="T30" fmla="*/ 35 w 95"/>
                <a:gd name="T31" fmla="*/ 154 h 186"/>
                <a:gd name="T32" fmla="*/ 41 w 95"/>
                <a:gd name="T33" fmla="*/ 159 h 186"/>
                <a:gd name="T34" fmla="*/ 49 w 95"/>
                <a:gd name="T35" fmla="*/ 160 h 186"/>
                <a:gd name="T36" fmla="*/ 57 w 95"/>
                <a:gd name="T37" fmla="*/ 159 h 186"/>
                <a:gd name="T38" fmla="*/ 62 w 95"/>
                <a:gd name="T39" fmla="*/ 154 h 186"/>
                <a:gd name="T40" fmla="*/ 66 w 95"/>
                <a:gd name="T41" fmla="*/ 146 h 186"/>
                <a:gd name="T42" fmla="*/ 67 w 95"/>
                <a:gd name="T43" fmla="*/ 136 h 186"/>
                <a:gd name="T44" fmla="*/ 95 w 95"/>
                <a:gd name="T45" fmla="*/ 136 h 186"/>
                <a:gd name="T46" fmla="*/ 91 w 95"/>
                <a:gd name="T47" fmla="*/ 158 h 186"/>
                <a:gd name="T48" fmla="*/ 80 w 95"/>
                <a:gd name="T49" fmla="*/ 175 h 186"/>
                <a:gd name="T50" fmla="*/ 67 w 95"/>
                <a:gd name="T51" fmla="*/ 183 h 186"/>
                <a:gd name="T52" fmla="*/ 49 w 95"/>
                <a:gd name="T53" fmla="*/ 186 h 186"/>
                <a:gd name="T54" fmla="*/ 28 w 95"/>
                <a:gd name="T55" fmla="*/ 182 h 186"/>
                <a:gd name="T56" fmla="*/ 14 w 95"/>
                <a:gd name="T57" fmla="*/ 171 h 186"/>
                <a:gd name="T58" fmla="*/ 6 w 95"/>
                <a:gd name="T59" fmla="*/ 159 h 186"/>
                <a:gd name="T60" fmla="*/ 2 w 95"/>
                <a:gd name="T61" fmla="*/ 143 h 186"/>
                <a:gd name="T62" fmla="*/ 1 w 95"/>
                <a:gd name="T63" fmla="*/ 121 h 186"/>
                <a:gd name="T64" fmla="*/ 0 w 95"/>
                <a:gd name="T65" fmla="*/ 93 h 186"/>
                <a:gd name="T66" fmla="*/ 1 w 95"/>
                <a:gd name="T67" fmla="*/ 65 h 186"/>
                <a:gd name="T68" fmla="*/ 2 w 95"/>
                <a:gd name="T69" fmla="*/ 44 h 186"/>
                <a:gd name="T70" fmla="*/ 6 w 95"/>
                <a:gd name="T71" fmla="*/ 28 h 186"/>
                <a:gd name="T72" fmla="*/ 14 w 95"/>
                <a:gd name="T73" fmla="*/ 16 h 186"/>
                <a:gd name="T74" fmla="*/ 28 w 95"/>
                <a:gd name="T75" fmla="*/ 5 h 186"/>
                <a:gd name="T76" fmla="*/ 49 w 95"/>
                <a:gd name="T77"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5" h="186">
                  <a:moveTo>
                    <a:pt x="49" y="0"/>
                  </a:moveTo>
                  <a:cubicBezTo>
                    <a:pt x="56" y="0"/>
                    <a:pt x="62" y="1"/>
                    <a:pt x="67" y="3"/>
                  </a:cubicBezTo>
                  <a:cubicBezTo>
                    <a:pt x="72" y="5"/>
                    <a:pt x="77" y="8"/>
                    <a:pt x="81" y="12"/>
                  </a:cubicBezTo>
                  <a:cubicBezTo>
                    <a:pt x="85" y="16"/>
                    <a:pt x="89" y="22"/>
                    <a:pt x="91" y="28"/>
                  </a:cubicBezTo>
                  <a:cubicBezTo>
                    <a:pt x="94" y="35"/>
                    <a:pt x="95" y="42"/>
                    <a:pt x="95" y="50"/>
                  </a:cubicBezTo>
                  <a:cubicBezTo>
                    <a:pt x="67" y="50"/>
                    <a:pt x="67" y="50"/>
                    <a:pt x="67" y="50"/>
                  </a:cubicBezTo>
                  <a:cubicBezTo>
                    <a:pt x="67" y="47"/>
                    <a:pt x="66" y="44"/>
                    <a:pt x="66" y="41"/>
                  </a:cubicBezTo>
                  <a:cubicBezTo>
                    <a:pt x="65" y="38"/>
                    <a:pt x="64" y="35"/>
                    <a:pt x="62" y="33"/>
                  </a:cubicBezTo>
                  <a:cubicBezTo>
                    <a:pt x="61" y="31"/>
                    <a:pt x="59" y="29"/>
                    <a:pt x="57" y="28"/>
                  </a:cubicBezTo>
                  <a:cubicBezTo>
                    <a:pt x="55" y="27"/>
                    <a:pt x="52" y="26"/>
                    <a:pt x="49" y="26"/>
                  </a:cubicBezTo>
                  <a:cubicBezTo>
                    <a:pt x="45" y="26"/>
                    <a:pt x="43" y="27"/>
                    <a:pt x="41" y="28"/>
                  </a:cubicBezTo>
                  <a:cubicBezTo>
                    <a:pt x="38" y="29"/>
                    <a:pt x="37" y="31"/>
                    <a:pt x="35" y="33"/>
                  </a:cubicBezTo>
                  <a:cubicBezTo>
                    <a:pt x="32" y="37"/>
                    <a:pt x="31" y="44"/>
                    <a:pt x="30" y="54"/>
                  </a:cubicBezTo>
                  <a:cubicBezTo>
                    <a:pt x="29" y="63"/>
                    <a:pt x="29" y="77"/>
                    <a:pt x="29" y="93"/>
                  </a:cubicBezTo>
                  <a:cubicBezTo>
                    <a:pt x="29" y="110"/>
                    <a:pt x="29" y="123"/>
                    <a:pt x="30" y="133"/>
                  </a:cubicBezTo>
                  <a:cubicBezTo>
                    <a:pt x="31" y="142"/>
                    <a:pt x="32" y="149"/>
                    <a:pt x="35" y="154"/>
                  </a:cubicBezTo>
                  <a:cubicBezTo>
                    <a:pt x="37" y="156"/>
                    <a:pt x="38" y="157"/>
                    <a:pt x="41" y="159"/>
                  </a:cubicBezTo>
                  <a:cubicBezTo>
                    <a:pt x="43" y="160"/>
                    <a:pt x="45" y="160"/>
                    <a:pt x="49" y="160"/>
                  </a:cubicBezTo>
                  <a:cubicBezTo>
                    <a:pt x="52" y="160"/>
                    <a:pt x="55" y="160"/>
                    <a:pt x="57" y="159"/>
                  </a:cubicBezTo>
                  <a:cubicBezTo>
                    <a:pt x="59" y="157"/>
                    <a:pt x="61" y="156"/>
                    <a:pt x="62" y="154"/>
                  </a:cubicBezTo>
                  <a:cubicBezTo>
                    <a:pt x="64" y="151"/>
                    <a:pt x="65" y="149"/>
                    <a:pt x="66" y="146"/>
                  </a:cubicBezTo>
                  <a:cubicBezTo>
                    <a:pt x="66" y="143"/>
                    <a:pt x="67" y="139"/>
                    <a:pt x="67" y="136"/>
                  </a:cubicBezTo>
                  <a:cubicBezTo>
                    <a:pt x="95" y="136"/>
                    <a:pt x="95" y="136"/>
                    <a:pt x="95" y="136"/>
                  </a:cubicBezTo>
                  <a:cubicBezTo>
                    <a:pt x="95" y="144"/>
                    <a:pt x="94" y="152"/>
                    <a:pt x="91" y="158"/>
                  </a:cubicBezTo>
                  <a:cubicBezTo>
                    <a:pt x="88" y="165"/>
                    <a:pt x="85" y="171"/>
                    <a:pt x="80" y="175"/>
                  </a:cubicBezTo>
                  <a:cubicBezTo>
                    <a:pt x="76" y="179"/>
                    <a:pt x="72" y="182"/>
                    <a:pt x="67" y="183"/>
                  </a:cubicBezTo>
                  <a:cubicBezTo>
                    <a:pt x="62" y="185"/>
                    <a:pt x="56" y="186"/>
                    <a:pt x="49" y="186"/>
                  </a:cubicBezTo>
                  <a:cubicBezTo>
                    <a:pt x="40" y="186"/>
                    <a:pt x="33" y="185"/>
                    <a:pt x="28" y="182"/>
                  </a:cubicBezTo>
                  <a:cubicBezTo>
                    <a:pt x="22" y="179"/>
                    <a:pt x="17" y="175"/>
                    <a:pt x="14" y="171"/>
                  </a:cubicBezTo>
                  <a:cubicBezTo>
                    <a:pt x="11" y="167"/>
                    <a:pt x="8" y="163"/>
                    <a:pt x="6" y="159"/>
                  </a:cubicBezTo>
                  <a:cubicBezTo>
                    <a:pt x="5" y="154"/>
                    <a:pt x="3" y="149"/>
                    <a:pt x="2" y="143"/>
                  </a:cubicBezTo>
                  <a:cubicBezTo>
                    <a:pt x="2" y="137"/>
                    <a:pt x="1" y="130"/>
                    <a:pt x="1" y="121"/>
                  </a:cubicBezTo>
                  <a:cubicBezTo>
                    <a:pt x="0" y="113"/>
                    <a:pt x="0" y="104"/>
                    <a:pt x="0" y="93"/>
                  </a:cubicBezTo>
                  <a:cubicBezTo>
                    <a:pt x="0" y="82"/>
                    <a:pt x="0" y="73"/>
                    <a:pt x="1" y="65"/>
                  </a:cubicBezTo>
                  <a:cubicBezTo>
                    <a:pt x="1" y="57"/>
                    <a:pt x="2" y="50"/>
                    <a:pt x="2" y="44"/>
                  </a:cubicBezTo>
                  <a:cubicBezTo>
                    <a:pt x="3" y="38"/>
                    <a:pt x="5" y="32"/>
                    <a:pt x="6" y="28"/>
                  </a:cubicBezTo>
                  <a:cubicBezTo>
                    <a:pt x="8" y="23"/>
                    <a:pt x="11" y="19"/>
                    <a:pt x="14" y="16"/>
                  </a:cubicBezTo>
                  <a:cubicBezTo>
                    <a:pt x="17" y="11"/>
                    <a:pt x="22" y="8"/>
                    <a:pt x="28" y="5"/>
                  </a:cubicBezTo>
                  <a:cubicBezTo>
                    <a:pt x="33" y="2"/>
                    <a:pt x="40" y="0"/>
                    <a:pt x="49" y="0"/>
                  </a:cubicBez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1" name="Freeform 25"/>
            <p:cNvSpPr>
              <a:spLocks/>
            </p:cNvSpPr>
            <p:nvPr userDrawn="1"/>
          </p:nvSpPr>
          <p:spPr bwMode="auto">
            <a:xfrm>
              <a:off x="5984" y="3560"/>
              <a:ext cx="170" cy="344"/>
            </a:xfrm>
            <a:custGeom>
              <a:avLst/>
              <a:gdLst>
                <a:gd name="T0" fmla="*/ 92 w 92"/>
                <a:gd name="T1" fmla="*/ 137 h 184"/>
                <a:gd name="T2" fmla="*/ 80 w 92"/>
                <a:gd name="T3" fmla="*/ 171 h 184"/>
                <a:gd name="T4" fmla="*/ 46 w 92"/>
                <a:gd name="T5" fmla="*/ 184 h 184"/>
                <a:gd name="T6" fmla="*/ 12 w 92"/>
                <a:gd name="T7" fmla="*/ 171 h 184"/>
                <a:gd name="T8" fmla="*/ 0 w 92"/>
                <a:gd name="T9" fmla="*/ 137 h 184"/>
                <a:gd name="T10" fmla="*/ 0 w 92"/>
                <a:gd name="T11" fmla="*/ 0 h 184"/>
                <a:gd name="T12" fmla="*/ 28 w 92"/>
                <a:gd name="T13" fmla="*/ 0 h 184"/>
                <a:gd name="T14" fmla="*/ 28 w 92"/>
                <a:gd name="T15" fmla="*/ 136 h 184"/>
                <a:gd name="T16" fmla="*/ 33 w 92"/>
                <a:gd name="T17" fmla="*/ 153 h 184"/>
                <a:gd name="T18" fmla="*/ 46 w 92"/>
                <a:gd name="T19" fmla="*/ 158 h 184"/>
                <a:gd name="T20" fmla="*/ 59 w 92"/>
                <a:gd name="T21" fmla="*/ 153 h 184"/>
                <a:gd name="T22" fmla="*/ 64 w 92"/>
                <a:gd name="T23" fmla="*/ 136 h 184"/>
                <a:gd name="T24" fmla="*/ 64 w 92"/>
                <a:gd name="T25" fmla="*/ 0 h 184"/>
                <a:gd name="T26" fmla="*/ 92 w 92"/>
                <a:gd name="T27" fmla="*/ 0 h 184"/>
                <a:gd name="T28" fmla="*/ 92 w 92"/>
                <a:gd name="T29" fmla="*/ 13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2" h="184">
                  <a:moveTo>
                    <a:pt x="92" y="137"/>
                  </a:moveTo>
                  <a:cubicBezTo>
                    <a:pt x="92" y="151"/>
                    <a:pt x="88" y="162"/>
                    <a:pt x="80" y="171"/>
                  </a:cubicBezTo>
                  <a:cubicBezTo>
                    <a:pt x="71" y="180"/>
                    <a:pt x="60" y="184"/>
                    <a:pt x="46" y="184"/>
                  </a:cubicBezTo>
                  <a:cubicBezTo>
                    <a:pt x="32" y="184"/>
                    <a:pt x="21" y="180"/>
                    <a:pt x="12" y="171"/>
                  </a:cubicBezTo>
                  <a:cubicBezTo>
                    <a:pt x="4" y="162"/>
                    <a:pt x="0" y="151"/>
                    <a:pt x="0" y="137"/>
                  </a:cubicBezTo>
                  <a:cubicBezTo>
                    <a:pt x="0" y="0"/>
                    <a:pt x="0" y="0"/>
                    <a:pt x="0" y="0"/>
                  </a:cubicBezTo>
                  <a:cubicBezTo>
                    <a:pt x="28" y="0"/>
                    <a:pt x="28" y="0"/>
                    <a:pt x="28" y="0"/>
                  </a:cubicBezTo>
                  <a:cubicBezTo>
                    <a:pt x="28" y="136"/>
                    <a:pt x="28" y="136"/>
                    <a:pt x="28" y="136"/>
                  </a:cubicBezTo>
                  <a:cubicBezTo>
                    <a:pt x="28" y="144"/>
                    <a:pt x="30" y="150"/>
                    <a:pt x="33" y="153"/>
                  </a:cubicBezTo>
                  <a:cubicBezTo>
                    <a:pt x="36" y="157"/>
                    <a:pt x="40" y="158"/>
                    <a:pt x="46" y="158"/>
                  </a:cubicBezTo>
                  <a:cubicBezTo>
                    <a:pt x="52" y="158"/>
                    <a:pt x="56" y="157"/>
                    <a:pt x="59" y="153"/>
                  </a:cubicBezTo>
                  <a:cubicBezTo>
                    <a:pt x="62" y="150"/>
                    <a:pt x="64" y="144"/>
                    <a:pt x="64" y="136"/>
                  </a:cubicBezTo>
                  <a:cubicBezTo>
                    <a:pt x="64" y="0"/>
                    <a:pt x="64" y="0"/>
                    <a:pt x="64" y="0"/>
                  </a:cubicBezTo>
                  <a:cubicBezTo>
                    <a:pt x="92" y="0"/>
                    <a:pt x="92" y="0"/>
                    <a:pt x="92" y="0"/>
                  </a:cubicBezTo>
                  <a:lnTo>
                    <a:pt x="92" y="13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2" name="Freeform 26"/>
            <p:cNvSpPr>
              <a:spLocks noEditPoints="1"/>
            </p:cNvSpPr>
            <p:nvPr userDrawn="1"/>
          </p:nvSpPr>
          <p:spPr bwMode="auto">
            <a:xfrm>
              <a:off x="6254" y="3560"/>
              <a:ext cx="180" cy="340"/>
            </a:xfrm>
            <a:custGeom>
              <a:avLst/>
              <a:gdLst>
                <a:gd name="T0" fmla="*/ 46 w 98"/>
                <a:gd name="T1" fmla="*/ 0 h 182"/>
                <a:gd name="T2" fmla="*/ 82 w 98"/>
                <a:gd name="T3" fmla="*/ 13 h 182"/>
                <a:gd name="T4" fmla="*/ 92 w 98"/>
                <a:gd name="T5" fmla="*/ 54 h 182"/>
                <a:gd name="T6" fmla="*/ 88 w 98"/>
                <a:gd name="T7" fmla="*/ 83 h 182"/>
                <a:gd name="T8" fmla="*/ 71 w 98"/>
                <a:gd name="T9" fmla="*/ 101 h 182"/>
                <a:gd name="T10" fmla="*/ 98 w 98"/>
                <a:gd name="T11" fmla="*/ 182 h 182"/>
                <a:gd name="T12" fmla="*/ 68 w 98"/>
                <a:gd name="T13" fmla="*/ 182 h 182"/>
                <a:gd name="T14" fmla="*/ 45 w 98"/>
                <a:gd name="T15" fmla="*/ 108 h 182"/>
                <a:gd name="T16" fmla="*/ 28 w 98"/>
                <a:gd name="T17" fmla="*/ 108 h 182"/>
                <a:gd name="T18" fmla="*/ 28 w 98"/>
                <a:gd name="T19" fmla="*/ 182 h 182"/>
                <a:gd name="T20" fmla="*/ 0 w 98"/>
                <a:gd name="T21" fmla="*/ 182 h 182"/>
                <a:gd name="T22" fmla="*/ 0 w 98"/>
                <a:gd name="T23" fmla="*/ 0 h 182"/>
                <a:gd name="T24" fmla="*/ 46 w 98"/>
                <a:gd name="T25" fmla="*/ 0 h 182"/>
                <a:gd name="T26" fmla="*/ 28 w 98"/>
                <a:gd name="T27" fmla="*/ 26 h 182"/>
                <a:gd name="T28" fmla="*/ 28 w 98"/>
                <a:gd name="T29" fmla="*/ 82 h 182"/>
                <a:gd name="T30" fmla="*/ 46 w 98"/>
                <a:gd name="T31" fmla="*/ 82 h 182"/>
                <a:gd name="T32" fmla="*/ 55 w 98"/>
                <a:gd name="T33" fmla="*/ 80 h 182"/>
                <a:gd name="T34" fmla="*/ 61 w 98"/>
                <a:gd name="T35" fmla="*/ 74 h 182"/>
                <a:gd name="T36" fmla="*/ 63 w 98"/>
                <a:gd name="T37" fmla="*/ 65 h 182"/>
                <a:gd name="T38" fmla="*/ 64 w 98"/>
                <a:gd name="T39" fmla="*/ 54 h 182"/>
                <a:gd name="T40" fmla="*/ 63 w 98"/>
                <a:gd name="T41" fmla="*/ 43 h 182"/>
                <a:gd name="T42" fmla="*/ 61 w 98"/>
                <a:gd name="T43" fmla="*/ 34 h 182"/>
                <a:gd name="T44" fmla="*/ 55 w 98"/>
                <a:gd name="T45" fmla="*/ 28 h 182"/>
                <a:gd name="T46" fmla="*/ 46 w 98"/>
                <a:gd name="T47" fmla="*/ 26 h 182"/>
                <a:gd name="T48" fmla="*/ 28 w 98"/>
                <a:gd name="T49" fmla="*/ 26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98" h="182">
                  <a:moveTo>
                    <a:pt x="46" y="0"/>
                  </a:moveTo>
                  <a:cubicBezTo>
                    <a:pt x="62" y="0"/>
                    <a:pt x="74" y="4"/>
                    <a:pt x="82" y="13"/>
                  </a:cubicBezTo>
                  <a:cubicBezTo>
                    <a:pt x="89" y="21"/>
                    <a:pt x="92" y="35"/>
                    <a:pt x="92" y="54"/>
                  </a:cubicBezTo>
                  <a:cubicBezTo>
                    <a:pt x="92" y="65"/>
                    <a:pt x="91" y="75"/>
                    <a:pt x="88" y="83"/>
                  </a:cubicBezTo>
                  <a:cubicBezTo>
                    <a:pt x="85" y="91"/>
                    <a:pt x="79" y="97"/>
                    <a:pt x="71" y="101"/>
                  </a:cubicBezTo>
                  <a:cubicBezTo>
                    <a:pt x="98" y="182"/>
                    <a:pt x="98" y="182"/>
                    <a:pt x="98" y="182"/>
                  </a:cubicBezTo>
                  <a:cubicBezTo>
                    <a:pt x="68" y="182"/>
                    <a:pt x="68" y="182"/>
                    <a:pt x="68" y="182"/>
                  </a:cubicBezTo>
                  <a:cubicBezTo>
                    <a:pt x="45" y="108"/>
                    <a:pt x="45" y="108"/>
                    <a:pt x="45" y="108"/>
                  </a:cubicBezTo>
                  <a:cubicBezTo>
                    <a:pt x="28" y="108"/>
                    <a:pt x="28" y="108"/>
                    <a:pt x="28" y="108"/>
                  </a:cubicBezTo>
                  <a:cubicBezTo>
                    <a:pt x="28" y="182"/>
                    <a:pt x="28" y="182"/>
                    <a:pt x="28" y="182"/>
                  </a:cubicBezTo>
                  <a:cubicBezTo>
                    <a:pt x="0" y="182"/>
                    <a:pt x="0" y="182"/>
                    <a:pt x="0" y="182"/>
                  </a:cubicBezTo>
                  <a:cubicBezTo>
                    <a:pt x="0" y="0"/>
                    <a:pt x="0" y="0"/>
                    <a:pt x="0" y="0"/>
                  </a:cubicBezTo>
                  <a:lnTo>
                    <a:pt x="46" y="0"/>
                  </a:lnTo>
                  <a:close/>
                  <a:moveTo>
                    <a:pt x="28" y="26"/>
                  </a:moveTo>
                  <a:cubicBezTo>
                    <a:pt x="28" y="82"/>
                    <a:pt x="28" y="82"/>
                    <a:pt x="28" y="82"/>
                  </a:cubicBezTo>
                  <a:cubicBezTo>
                    <a:pt x="46" y="82"/>
                    <a:pt x="46" y="82"/>
                    <a:pt x="46" y="82"/>
                  </a:cubicBezTo>
                  <a:cubicBezTo>
                    <a:pt x="50" y="82"/>
                    <a:pt x="53" y="81"/>
                    <a:pt x="55" y="80"/>
                  </a:cubicBezTo>
                  <a:cubicBezTo>
                    <a:pt x="58" y="78"/>
                    <a:pt x="59" y="76"/>
                    <a:pt x="61" y="74"/>
                  </a:cubicBezTo>
                  <a:cubicBezTo>
                    <a:pt x="62" y="71"/>
                    <a:pt x="63" y="68"/>
                    <a:pt x="63" y="65"/>
                  </a:cubicBezTo>
                  <a:cubicBezTo>
                    <a:pt x="63" y="61"/>
                    <a:pt x="64" y="58"/>
                    <a:pt x="64" y="54"/>
                  </a:cubicBezTo>
                  <a:cubicBezTo>
                    <a:pt x="64" y="50"/>
                    <a:pt x="63" y="47"/>
                    <a:pt x="63" y="43"/>
                  </a:cubicBezTo>
                  <a:cubicBezTo>
                    <a:pt x="63" y="40"/>
                    <a:pt x="62" y="37"/>
                    <a:pt x="61" y="34"/>
                  </a:cubicBezTo>
                  <a:cubicBezTo>
                    <a:pt x="59" y="32"/>
                    <a:pt x="58" y="30"/>
                    <a:pt x="55" y="28"/>
                  </a:cubicBezTo>
                  <a:cubicBezTo>
                    <a:pt x="53" y="27"/>
                    <a:pt x="50" y="26"/>
                    <a:pt x="46" y="26"/>
                  </a:cubicBezTo>
                  <a:lnTo>
                    <a:pt x="28" y="26"/>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3" name="Rectangle 27"/>
            <p:cNvSpPr>
              <a:spLocks noChangeArrowheads="1"/>
            </p:cNvSpPr>
            <p:nvPr userDrawn="1"/>
          </p:nvSpPr>
          <p:spPr bwMode="auto">
            <a:xfrm>
              <a:off x="6523" y="3560"/>
              <a:ext cx="53" cy="340"/>
            </a:xfrm>
            <a:prstGeom prst="rect">
              <a:avLst/>
            </a:prstGeom>
            <a:solidFill>
              <a:srgbClr val="F90B8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4" name="Freeform 28"/>
            <p:cNvSpPr>
              <a:spLocks/>
            </p:cNvSpPr>
            <p:nvPr userDrawn="1"/>
          </p:nvSpPr>
          <p:spPr bwMode="auto">
            <a:xfrm>
              <a:off x="6661" y="3560"/>
              <a:ext cx="166" cy="340"/>
            </a:xfrm>
            <a:custGeom>
              <a:avLst/>
              <a:gdLst>
                <a:gd name="T0" fmla="*/ 166 w 166"/>
                <a:gd name="T1" fmla="*/ 48 h 340"/>
                <a:gd name="T2" fmla="*/ 109 w 166"/>
                <a:gd name="T3" fmla="*/ 48 h 340"/>
                <a:gd name="T4" fmla="*/ 109 w 166"/>
                <a:gd name="T5" fmla="*/ 340 h 340"/>
                <a:gd name="T6" fmla="*/ 55 w 166"/>
                <a:gd name="T7" fmla="*/ 340 h 340"/>
                <a:gd name="T8" fmla="*/ 55 w 166"/>
                <a:gd name="T9" fmla="*/ 48 h 340"/>
                <a:gd name="T10" fmla="*/ 0 w 166"/>
                <a:gd name="T11" fmla="*/ 48 h 340"/>
                <a:gd name="T12" fmla="*/ 0 w 166"/>
                <a:gd name="T13" fmla="*/ 0 h 340"/>
                <a:gd name="T14" fmla="*/ 166 w 166"/>
                <a:gd name="T15" fmla="*/ 0 h 340"/>
                <a:gd name="T16" fmla="*/ 166 w 166"/>
                <a:gd name="T17" fmla="*/ 48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6" h="340">
                  <a:moveTo>
                    <a:pt x="166" y="48"/>
                  </a:moveTo>
                  <a:lnTo>
                    <a:pt x="109" y="48"/>
                  </a:lnTo>
                  <a:lnTo>
                    <a:pt x="109" y="340"/>
                  </a:lnTo>
                  <a:lnTo>
                    <a:pt x="55" y="340"/>
                  </a:lnTo>
                  <a:lnTo>
                    <a:pt x="55" y="48"/>
                  </a:lnTo>
                  <a:lnTo>
                    <a:pt x="0" y="48"/>
                  </a:lnTo>
                  <a:lnTo>
                    <a:pt x="0" y="0"/>
                  </a:lnTo>
                  <a:lnTo>
                    <a:pt x="166" y="0"/>
                  </a:lnTo>
                  <a:lnTo>
                    <a:pt x="166" y="48"/>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sp>
          <p:nvSpPr>
            <p:cNvPr id="35" name="Freeform 29"/>
            <p:cNvSpPr>
              <a:spLocks/>
            </p:cNvSpPr>
            <p:nvPr userDrawn="1"/>
          </p:nvSpPr>
          <p:spPr bwMode="auto">
            <a:xfrm>
              <a:off x="6897" y="3560"/>
              <a:ext cx="184" cy="340"/>
            </a:xfrm>
            <a:custGeom>
              <a:avLst/>
              <a:gdLst>
                <a:gd name="T0" fmla="*/ 118 w 184"/>
                <a:gd name="T1" fmla="*/ 207 h 340"/>
                <a:gd name="T2" fmla="*/ 118 w 184"/>
                <a:gd name="T3" fmla="*/ 340 h 340"/>
                <a:gd name="T4" fmla="*/ 66 w 184"/>
                <a:gd name="T5" fmla="*/ 340 h 340"/>
                <a:gd name="T6" fmla="*/ 66 w 184"/>
                <a:gd name="T7" fmla="*/ 207 h 340"/>
                <a:gd name="T8" fmla="*/ 0 w 184"/>
                <a:gd name="T9" fmla="*/ 0 h 340"/>
                <a:gd name="T10" fmla="*/ 59 w 184"/>
                <a:gd name="T11" fmla="*/ 0 h 340"/>
                <a:gd name="T12" fmla="*/ 92 w 184"/>
                <a:gd name="T13" fmla="*/ 134 h 340"/>
                <a:gd name="T14" fmla="*/ 125 w 184"/>
                <a:gd name="T15" fmla="*/ 0 h 340"/>
                <a:gd name="T16" fmla="*/ 184 w 184"/>
                <a:gd name="T17" fmla="*/ 0 h 340"/>
                <a:gd name="T18" fmla="*/ 118 w 184"/>
                <a:gd name="T19" fmla="*/ 207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340">
                  <a:moveTo>
                    <a:pt x="118" y="207"/>
                  </a:moveTo>
                  <a:lnTo>
                    <a:pt x="118" y="340"/>
                  </a:lnTo>
                  <a:lnTo>
                    <a:pt x="66" y="340"/>
                  </a:lnTo>
                  <a:lnTo>
                    <a:pt x="66" y="207"/>
                  </a:lnTo>
                  <a:lnTo>
                    <a:pt x="0" y="0"/>
                  </a:lnTo>
                  <a:lnTo>
                    <a:pt x="59" y="0"/>
                  </a:lnTo>
                  <a:lnTo>
                    <a:pt x="92" y="134"/>
                  </a:lnTo>
                  <a:lnTo>
                    <a:pt x="125" y="0"/>
                  </a:lnTo>
                  <a:lnTo>
                    <a:pt x="184" y="0"/>
                  </a:lnTo>
                  <a:lnTo>
                    <a:pt x="118" y="207"/>
                  </a:lnTo>
                  <a:close/>
                </a:path>
              </a:pathLst>
            </a:custGeom>
            <a:solidFill>
              <a:srgbClr val="F90B8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p>
          </p:txBody>
        </p:sp>
      </p:grpSp>
    </p:spTree>
    <p:extLst>
      <p:ext uri="{BB962C8B-B14F-4D97-AF65-F5344CB8AC3E}">
        <p14:creationId xmlns:p14="http://schemas.microsoft.com/office/powerpoint/2010/main" val="862354826"/>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Objectives">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extLst>
              <a:ext uri="{28A0092B-C50C-407E-A947-70E740481C1C}">
                <a14:useLocalDpi xmlns:a14="http://schemas.microsoft.com/office/drawing/2010/main" val="0"/>
              </a:ext>
            </a:extLst>
          </a:blip>
          <a:srcRect l="34257" r="13309"/>
          <a:stretch/>
        </p:blipFill>
        <p:spPr>
          <a:xfrm flipH="1">
            <a:off x="-1" y="1"/>
            <a:ext cx="7070154" cy="6511127"/>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10" name="Section number">
            <a:extLst>
              <a:ext uri="{FF2B5EF4-FFF2-40B4-BE49-F238E27FC236}">
                <a16:creationId xmlns:a16="http://schemas.microsoft.com/office/drawing/2014/main" id="{8D4BF86F-6349-40BA-B0D7-42610471FE8C}"/>
              </a:ext>
            </a:extLst>
          </p:cNvPr>
          <p:cNvSpPr>
            <a:spLocks noGrp="1"/>
          </p:cNvSpPr>
          <p:nvPr>
            <p:ph type="body" sz="quarter" idx="16" hasCustomPrompt="1"/>
          </p:nvPr>
        </p:nvSpPr>
        <p:spPr bwMode="white">
          <a:xfrm>
            <a:off x="585369" y="457201"/>
            <a:ext cx="4987324" cy="891075"/>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pic>
        <p:nvPicPr>
          <p:cNvPr id="8" name="Graphic 7">
            <a:extLst>
              <a:ext uri="{FF2B5EF4-FFF2-40B4-BE49-F238E27FC236}">
                <a16:creationId xmlns:a16="http://schemas.microsoft.com/office/drawing/2014/main" id="{16053528-B104-429F-A0D8-BA1075A81308}"/>
              </a:ext>
            </a:extLst>
          </p:cNvPr>
          <p:cNvPicPr>
            <a:picLocks noChangeAspect="1"/>
          </p:cNvPicPr>
          <p:nvPr/>
        </p:nvPicPr>
        <p:blipFill rotWithShape="1">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l="21871" r="23412"/>
          <a:stretch/>
        </p:blipFill>
        <p:spPr>
          <a:xfrm>
            <a:off x="7654148" y="1366222"/>
            <a:ext cx="3919829" cy="3916613"/>
          </a:xfrm>
          <a:prstGeom prst="rect">
            <a:avLst/>
          </a:prstGeom>
        </p:spPr>
      </p:pic>
      <p:sp>
        <p:nvSpPr>
          <p:cNvPr id="9" name="Bullet text_left">
            <a:extLst>
              <a:ext uri="{FF2B5EF4-FFF2-40B4-BE49-F238E27FC236}">
                <a16:creationId xmlns:a16="http://schemas.microsoft.com/office/drawing/2014/main" id="{C8AF569F-99E0-4B4E-B10F-68DE60D54DDB}"/>
              </a:ext>
            </a:extLst>
          </p:cNvPr>
          <p:cNvSpPr>
            <a:spLocks noGrp="1"/>
          </p:cNvSpPr>
          <p:nvPr>
            <p:ph sz="half" idx="2"/>
          </p:nvPr>
        </p:nvSpPr>
        <p:spPr>
          <a:xfrm>
            <a:off x="583995" y="1525588"/>
            <a:ext cx="4988698"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100000"/>
              </a:lnSpc>
              <a:spcBef>
                <a:spcPts val="6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100000"/>
              </a:lnSpc>
              <a:spcBef>
                <a:spcPts val="6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100000"/>
              </a:lnSpc>
              <a:spcBef>
                <a:spcPts val="6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3B0A582B-765A-AE3E-F955-4C38D6852EA6}"/>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3781439148"/>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Content divider">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7251" y="745202"/>
            <a:ext cx="2980666" cy="645856"/>
          </a:xfrm>
          <a:prstGeom prst="rect">
            <a:avLst/>
          </a:prstGeom>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5"/>
            <a:ext cx="12191999" cy="6857928"/>
          </a:xfrm>
          <a:prstGeom prst="rect">
            <a:avLst/>
          </a:prstGeom>
        </p:spPr>
      </p:pic>
      <p:sp>
        <p:nvSpPr>
          <p:cNvPr id="4" name="Footer Placeholder 3" hidden="1"/>
          <p:cNvSpPr>
            <a:spLocks noGrp="1"/>
          </p:cNvSpPr>
          <p:nvPr>
            <p:ph type="ftr" sz="quarter" idx="11"/>
          </p:nvPr>
        </p:nvSpPr>
        <p:spPr/>
        <p:txBody>
          <a:bodyPr/>
          <a:lstStyle/>
          <a:p>
            <a:endParaRPr lang="en-US" dirty="0"/>
          </a:p>
        </p:txBody>
      </p:sp>
      <p:pic>
        <p:nvPicPr>
          <p:cNvPr id="40" name="Picture 39"/>
          <p:cNvPicPr>
            <a:picLocks noChangeAspect="1"/>
          </p:cNvPicPr>
          <p:nvPr/>
        </p:nvPicPr>
        <p:blipFill>
          <a:blip r:embed="rId4"/>
          <a:stretch>
            <a:fillRect/>
          </a:stretch>
        </p:blipFill>
        <p:spPr>
          <a:xfrm>
            <a:off x="3934053" y="1046628"/>
            <a:ext cx="55609" cy="27432"/>
          </a:xfrm>
          <a:prstGeom prst="rect">
            <a:avLst/>
          </a:prstGeom>
        </p:spPr>
      </p:pic>
      <p:sp>
        <p:nvSpPr>
          <p:cNvPr id="7" name="Section number">
            <a:extLst>
              <a:ext uri="{FF2B5EF4-FFF2-40B4-BE49-F238E27FC236}">
                <a16:creationId xmlns:a16="http://schemas.microsoft.com/office/drawing/2014/main" id="{D28BA221-2EFC-A91A-7E28-6D744A9DFFDF}"/>
              </a:ext>
            </a:extLst>
          </p:cNvPr>
          <p:cNvSpPr>
            <a:spLocks noGrp="1"/>
          </p:cNvSpPr>
          <p:nvPr>
            <p:ph type="body" sz="quarter" idx="16" hasCustomPrompt="1"/>
          </p:nvPr>
        </p:nvSpPr>
        <p:spPr bwMode="white">
          <a:xfrm>
            <a:off x="2507584" y="2983462"/>
            <a:ext cx="4987324" cy="891075"/>
          </a:xfrm>
          <a:prstGeom prst="rect">
            <a:avLst/>
          </a:prstGeom>
        </p:spPr>
        <p:txBody>
          <a:bodyPr anchor="t" anchorCtr="0">
            <a:noAutofit/>
          </a:bodyPr>
          <a:lstStyle>
            <a:lvl1pPr marL="0" indent="0" algn="l">
              <a:lnSpc>
                <a:spcPct val="100000"/>
              </a:lnSpc>
              <a:spcBef>
                <a:spcPts val="0"/>
              </a:spcBef>
              <a:buNone/>
              <a:defRPr lang="en-US" sz="3400" b="1" i="0" u="none" strike="noStrike" cap="none" dirty="0" smtClean="0">
                <a:solidFill>
                  <a:srgbClr val="FDFDFD"/>
                </a:soli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CFF218BD-DA5A-AC04-9FB5-C35CE2375483}"/>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3195453525"/>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Top Shaded Title">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2">
            <a:extLst>
              <a:ext uri="{28A0092B-C50C-407E-A947-70E740481C1C}">
                <a14:useLocalDpi xmlns:a14="http://schemas.microsoft.com/office/drawing/2010/main" val="0"/>
              </a:ext>
            </a:extLst>
          </a:blip>
          <a:srcRect b="70875"/>
          <a:stretch/>
        </p:blipFill>
        <p:spPr>
          <a:xfrm>
            <a:off x="1" y="894"/>
            <a:ext cx="12192000" cy="1398139"/>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9" name="Section number">
            <a:extLst>
              <a:ext uri="{FF2B5EF4-FFF2-40B4-BE49-F238E27FC236}">
                <a16:creationId xmlns:a16="http://schemas.microsoft.com/office/drawing/2014/main" id="{2417BE57-BC74-400D-98B0-83B0F2907EF0}"/>
              </a:ext>
            </a:extLst>
          </p:cNvPr>
          <p:cNvSpPr>
            <a:spLocks noGrp="1"/>
          </p:cNvSpPr>
          <p:nvPr>
            <p:ph type="body" sz="quarter" idx="18" hasCustomPrompt="1"/>
          </p:nvPr>
        </p:nvSpPr>
        <p:spPr bwMode="white">
          <a:xfrm>
            <a:off x="585369" y="457200"/>
            <a:ext cx="9428247" cy="914400"/>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7" name="Bullet text_left">
            <a:extLst>
              <a:ext uri="{FF2B5EF4-FFF2-40B4-BE49-F238E27FC236}">
                <a16:creationId xmlns:a16="http://schemas.microsoft.com/office/drawing/2014/main" id="{F5A273A9-8AD3-44C8-962E-9F5286E8AB5F}"/>
              </a:ext>
            </a:extLst>
          </p:cNvPr>
          <p:cNvSpPr>
            <a:spLocks noGrp="1"/>
          </p:cNvSpPr>
          <p:nvPr>
            <p:ph sz="half" idx="2"/>
          </p:nvPr>
        </p:nvSpPr>
        <p:spPr>
          <a:xfrm>
            <a:off x="583994" y="1636776"/>
            <a:ext cx="11178253" cy="4422192"/>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hidden="1">
            <a:extLst>
              <a:ext uri="{FF2B5EF4-FFF2-40B4-BE49-F238E27FC236}">
                <a16:creationId xmlns:a16="http://schemas.microsoft.com/office/drawing/2014/main" id="{D08DDEF6-3739-BAFB-A4F6-C9F81F685026}"/>
              </a:ext>
            </a:extLst>
          </p:cNvPr>
          <p:cNvSpPr>
            <a:spLocks noGrp="1"/>
          </p:cNvSpPr>
          <p:nvPr>
            <p:ph type="dt" sz="half" idx="19"/>
          </p:nvPr>
        </p:nvSpPr>
        <p:spPr/>
        <p:txBody>
          <a:bodyPr/>
          <a:lstStyle/>
          <a:p>
            <a:endParaRPr lang="en-US" dirty="0"/>
          </a:p>
        </p:txBody>
      </p:sp>
    </p:spTree>
    <p:extLst>
      <p:ext uri="{BB962C8B-B14F-4D97-AF65-F5344CB8AC3E}">
        <p14:creationId xmlns:p14="http://schemas.microsoft.com/office/powerpoint/2010/main" val="3304331359"/>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Importan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E5F6A3F4-250B-0302-4482-0BE1AAA468E4}"/>
              </a:ext>
            </a:extLst>
          </p:cNvPr>
          <p:cNvSpPr>
            <a:spLocks noGrp="1"/>
          </p:cNvSpPr>
          <p:nvPr>
            <p:ph type="dt" sz="half" idx="15"/>
          </p:nvPr>
        </p:nvSpPr>
        <p:spPr/>
        <p:txBody>
          <a:bodyPr/>
          <a:lstStyle/>
          <a:p>
            <a:endParaRPr lang="en-US" dirty="0"/>
          </a:p>
        </p:txBody>
      </p:sp>
      <p:pic>
        <p:nvPicPr>
          <p:cNvPr id="7" name="Picture 6" descr="Graphical user interface, text  Description automatically generated">
            <a:extLst>
              <a:ext uri="{FF2B5EF4-FFF2-40B4-BE49-F238E27FC236}">
                <a16:creationId xmlns:a16="http://schemas.microsoft.com/office/drawing/2014/main" id="{E5D43081-AE33-D56B-1E40-E30E162D1EA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190" y="1975105"/>
            <a:ext cx="2567090" cy="2587757"/>
          </a:xfrm>
          <a:prstGeom prst="rect">
            <a:avLst/>
          </a:prstGeom>
        </p:spPr>
      </p:pic>
    </p:spTree>
    <p:extLst>
      <p:ext uri="{BB962C8B-B14F-4D97-AF65-F5344CB8AC3E}">
        <p14:creationId xmlns:p14="http://schemas.microsoft.com/office/powerpoint/2010/main" val="2093080794"/>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Right Graphic">
    <p:spTree>
      <p:nvGrpSpPr>
        <p:cNvPr id="1" name=""/>
        <p:cNvGrpSpPr/>
        <p:nvPr/>
      </p:nvGrpSpPr>
      <p:grpSpPr>
        <a:xfrm>
          <a:off x="0" y="0"/>
          <a:ext cx="0" cy="0"/>
          <a:chOff x="0" y="0"/>
          <a:chExt cx="0" cy="0"/>
        </a:xfrm>
      </p:grpSpPr>
      <p:pic>
        <p:nvPicPr>
          <p:cNvPr id="11" name="Picture 10" descr="Background pattern  Description automatically generated">
            <a:extLst>
              <a:ext uri="{FF2B5EF4-FFF2-40B4-BE49-F238E27FC236}">
                <a16:creationId xmlns:a16="http://schemas.microsoft.com/office/drawing/2014/main" id="{BE3DED11-1136-0606-966A-817AFBE256B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52943" b="4681"/>
          <a:stretch/>
        </p:blipFill>
        <p:spPr>
          <a:xfrm flipH="1">
            <a:off x="0" y="893"/>
            <a:ext cx="5102718" cy="6535282"/>
          </a:xfrm>
          <a:prstGeom prst="rect">
            <a:avLst/>
          </a:prstGeom>
        </p:spPr>
      </p:pic>
      <p:sp>
        <p:nvSpPr>
          <p:cNvPr id="4" name="Footer Placeholder 3" hidden="1"/>
          <p:cNvSpPr>
            <a:spLocks noGrp="1"/>
          </p:cNvSpPr>
          <p:nvPr>
            <p:ph type="ftr" sz="quarter" idx="11"/>
          </p:nvPr>
        </p:nvSpPr>
        <p:spPr/>
        <p:txBody>
          <a:bodyPr/>
          <a:lstStyle/>
          <a:p>
            <a:endParaRPr lang="en-US" dirty="0"/>
          </a:p>
        </p:txBody>
      </p:sp>
      <p:sp>
        <p:nvSpPr>
          <p:cNvPr id="8" name="Key points">
            <a:extLst>
              <a:ext uri="{FF2B5EF4-FFF2-40B4-BE49-F238E27FC236}">
                <a16:creationId xmlns:a16="http://schemas.microsoft.com/office/drawing/2014/main" id="{E29C5953-646A-4E25-AA39-826F630DBEC1}"/>
              </a:ext>
            </a:extLst>
          </p:cNvPr>
          <p:cNvSpPr>
            <a:spLocks noGrp="1"/>
          </p:cNvSpPr>
          <p:nvPr>
            <p:ph type="body" sz="quarter" idx="12"/>
          </p:nvPr>
        </p:nvSpPr>
        <p:spPr>
          <a:xfrm>
            <a:off x="609759" y="1664208"/>
            <a:ext cx="4033554" cy="4334256"/>
          </a:xfrm>
          <a:prstGeom prst="rect">
            <a:avLst/>
          </a:prstGeom>
        </p:spPr>
        <p:txBody>
          <a:bodyPr lIns="91440" tIns="45720" rIns="91440" bIns="45720" anchor="t" anchorCtr="0">
            <a:noAutofit/>
          </a:bodyPr>
          <a:lstStyle>
            <a:lvl1pPr marL="320040" indent="-320040">
              <a:lnSpc>
                <a:spcPct val="95000"/>
              </a:lnSpc>
              <a:buSzPct val="85000"/>
              <a:buFont typeface="Calibri" panose="020F0502020204030204" pitchFamily="34" charset="0"/>
              <a:buChar char="•"/>
              <a:defRPr sz="2800" baseline="0">
                <a:solidFill>
                  <a:schemeClr val="tx1"/>
                </a:solidFill>
                <a:latin typeface="Arial" panose="020B0604020202020204" pitchFamily="34" charset="0"/>
                <a:cs typeface="Arial" panose="020B0604020202020204" pitchFamily="34" charset="0"/>
              </a:defRPr>
            </a:lvl1pPr>
            <a:lvl2pPr marL="667512" indent="-237744">
              <a:lnSpc>
                <a:spcPct val="95000"/>
              </a:lnSpc>
              <a:defRPr sz="24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a:p>
            <a:pPr lvl="1"/>
            <a:r>
              <a:rPr lang="en-US" dirty="0"/>
              <a:t>Second level</a:t>
            </a:r>
          </a:p>
        </p:txBody>
      </p:sp>
      <p:sp>
        <p:nvSpPr>
          <p:cNvPr id="9" name="Section number">
            <a:extLst>
              <a:ext uri="{FF2B5EF4-FFF2-40B4-BE49-F238E27FC236}">
                <a16:creationId xmlns:a16="http://schemas.microsoft.com/office/drawing/2014/main" id="{3FD78FF8-894D-4EB3-8610-C5DB4BC0CC9A}"/>
              </a:ext>
            </a:extLst>
          </p:cNvPr>
          <p:cNvSpPr>
            <a:spLocks noGrp="1"/>
          </p:cNvSpPr>
          <p:nvPr>
            <p:ph type="body" sz="quarter" idx="16" hasCustomPrompt="1"/>
          </p:nvPr>
        </p:nvSpPr>
        <p:spPr bwMode="white">
          <a:xfrm>
            <a:off x="585369" y="457200"/>
            <a:ext cx="4033554" cy="941832"/>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Click To Edit</a:t>
            </a:r>
          </a:p>
        </p:txBody>
      </p:sp>
      <p:sp>
        <p:nvSpPr>
          <p:cNvPr id="2" name="Date Placeholder 1" hidden="1">
            <a:extLst>
              <a:ext uri="{FF2B5EF4-FFF2-40B4-BE49-F238E27FC236}">
                <a16:creationId xmlns:a16="http://schemas.microsoft.com/office/drawing/2014/main" id="{642CF277-F00C-0CA9-4CD1-97AC81208E2D}"/>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4076167231"/>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2 Column">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995" y="460552"/>
            <a:ext cx="11040486" cy="914400"/>
          </a:xfrm>
        </p:spPr>
        <p:txBody>
          <a:bodyPr/>
          <a:lstStyle>
            <a:lvl1pPr>
              <a:defRPr>
                <a:solidFill>
                  <a:schemeClr val="bg2"/>
                </a:solidFill>
              </a:defRPr>
            </a:lvl1pPr>
          </a:lstStyle>
          <a:p>
            <a:r>
              <a:rPr lang="en-US"/>
              <a:t>Click to edit Master title style</a:t>
            </a:r>
            <a:endParaRPr lang="en-US" dirty="0"/>
          </a:p>
        </p:txBody>
      </p:sp>
      <p:sp>
        <p:nvSpPr>
          <p:cNvPr id="6" name="Bullet text_left"/>
          <p:cNvSpPr>
            <a:spLocks noGrp="1"/>
          </p:cNvSpPr>
          <p:nvPr>
            <p:ph sz="half" idx="2"/>
          </p:nvPr>
        </p:nvSpPr>
        <p:spPr>
          <a:xfrm>
            <a:off x="583994"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Bullet text_left"/>
          <p:cNvSpPr>
            <a:spLocks noGrp="1"/>
          </p:cNvSpPr>
          <p:nvPr>
            <p:ph sz="half" idx="12"/>
          </p:nvPr>
        </p:nvSpPr>
        <p:spPr>
          <a:xfrm>
            <a:off x="6502506"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2" name="Date Placeholder 1" hidden="1"/>
          <p:cNvSpPr>
            <a:spLocks noGrp="1"/>
          </p:cNvSpPr>
          <p:nvPr>
            <p:ph type="dt" sz="half" idx="13"/>
          </p:nvPr>
        </p:nvSpPr>
        <p:spPr>
          <a:xfrm>
            <a:off x="-2997409" y="6356351"/>
            <a:ext cx="2843954" cy="365125"/>
          </a:xfrm>
        </p:spPr>
        <p:txBody>
          <a:bodyPr/>
          <a:lstStyle/>
          <a:p>
            <a:endParaRPr lang="en-US" dirty="0"/>
          </a:p>
        </p:txBody>
      </p:sp>
    </p:spTree>
    <p:extLst>
      <p:ext uri="{BB962C8B-B14F-4D97-AF65-F5344CB8AC3E}">
        <p14:creationId xmlns:p14="http://schemas.microsoft.com/office/powerpoint/2010/main" val="97167687"/>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Delete">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p:nvPr>
        </p:nvSpPr>
        <p:spPr>
          <a:xfrm>
            <a:off x="583995" y="460552"/>
            <a:ext cx="11025242" cy="914400"/>
          </a:xfrm>
        </p:spPr>
        <p:txBody>
          <a:bodyPr/>
          <a:lstStyle>
            <a:lvl1pPr>
              <a:defRPr>
                <a:solidFill>
                  <a:schemeClr val="bg2"/>
                </a:solidFill>
              </a:defRPr>
            </a:lvl1pPr>
          </a:lstStyle>
          <a:p>
            <a:r>
              <a:rPr lang="en-US"/>
              <a:t>Click to edit Master title style</a:t>
            </a:r>
            <a:endParaRPr lang="en-US" dirty="0"/>
          </a:p>
        </p:txBody>
      </p:sp>
      <p:sp>
        <p:nvSpPr>
          <p:cNvPr id="6" name="Bullet text"/>
          <p:cNvSpPr>
            <a:spLocks noGrp="1" noChangeArrowheads="1"/>
          </p:cNvSpPr>
          <p:nvPr>
            <p:ph idx="1"/>
          </p:nvPr>
        </p:nvSpPr>
        <p:spPr bwMode="auto">
          <a:xfrm>
            <a:off x="583995" y="1534474"/>
            <a:ext cx="7323815" cy="4767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hidden="1"/>
          <p:cNvSpPr>
            <a:spLocks noGrp="1"/>
          </p:cNvSpPr>
          <p:nvPr>
            <p:ph type="dt" sz="half" idx="12"/>
          </p:nvPr>
        </p:nvSpPr>
        <p:spPr>
          <a:xfrm>
            <a:off x="-2992023" y="6356351"/>
            <a:ext cx="2843954" cy="365125"/>
          </a:xfrm>
        </p:spPr>
        <p:txBody>
          <a:bodyPr/>
          <a:lstStyle/>
          <a:p>
            <a:endParaRPr lang="en-US" dirty="0"/>
          </a:p>
        </p:txBody>
      </p:sp>
    </p:spTree>
    <p:extLst>
      <p:ext uri="{BB962C8B-B14F-4D97-AF65-F5344CB8AC3E}">
        <p14:creationId xmlns:p14="http://schemas.microsoft.com/office/powerpoint/2010/main" val="1357837912"/>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Did You Know">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userDrawn="1"/>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userDrawn="1"/>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100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&lt;Supply text.&gt; </a:t>
            </a:r>
          </a:p>
        </p:txBody>
      </p:sp>
      <p:sp>
        <p:nvSpPr>
          <p:cNvPr id="2" name="Date Placeholder 1" hidden="1">
            <a:extLst>
              <a:ext uri="{FF2B5EF4-FFF2-40B4-BE49-F238E27FC236}">
                <a16:creationId xmlns:a16="http://schemas.microsoft.com/office/drawing/2014/main" id="{C9456F7A-ACAB-900B-AC40-92900FEAAECF}"/>
              </a:ext>
            </a:extLst>
          </p:cNvPr>
          <p:cNvSpPr>
            <a:spLocks noGrp="1"/>
          </p:cNvSpPr>
          <p:nvPr>
            <p:ph type="dt" sz="half" idx="15"/>
          </p:nvPr>
        </p:nvSpPr>
        <p:spPr/>
        <p:txBody>
          <a:bodyPr/>
          <a:lstStyle/>
          <a:p>
            <a:endParaRPr lang="en-US" dirty="0"/>
          </a:p>
        </p:txBody>
      </p:sp>
      <p:pic>
        <p:nvPicPr>
          <p:cNvPr id="3" name="Picture 2" descr="A picture containing text, sign, vector graphics  Description automatically generated">
            <a:extLst>
              <a:ext uri="{FF2B5EF4-FFF2-40B4-BE49-F238E27FC236}">
                <a16:creationId xmlns:a16="http://schemas.microsoft.com/office/drawing/2014/main" id="{954D3A45-5E26-E612-056D-6CD306906F3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50708" y="1975105"/>
            <a:ext cx="2567090" cy="2587757"/>
          </a:xfrm>
          <a:prstGeom prst="rect">
            <a:avLst/>
          </a:prstGeom>
        </p:spPr>
      </p:pic>
    </p:spTree>
    <p:extLst>
      <p:ext uri="{BB962C8B-B14F-4D97-AF65-F5344CB8AC3E}">
        <p14:creationId xmlns:p14="http://schemas.microsoft.com/office/powerpoint/2010/main" val="2517932674"/>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Concept image right">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Slide Title"/>
          <p:cNvSpPr>
            <a:spLocks noGrp="1"/>
          </p:cNvSpPr>
          <p:nvPr>
            <p:ph type="title" hasCustomPrompt="1"/>
          </p:nvPr>
        </p:nvSpPr>
        <p:spPr>
          <a:xfrm>
            <a:off x="583995" y="460552"/>
            <a:ext cx="6275791" cy="914400"/>
          </a:xfrm>
        </p:spPr>
        <p:txBody>
          <a:bodyPr/>
          <a:lstStyle>
            <a:lvl1pPr>
              <a:defRPr>
                <a:solidFill>
                  <a:schemeClr val="bg2"/>
                </a:solidFill>
              </a:defRPr>
            </a:lvl1pPr>
          </a:lstStyle>
          <a:p>
            <a:r>
              <a:rPr lang="en-US" dirty="0"/>
              <a:t>Concept Image Right</a:t>
            </a:r>
          </a:p>
        </p:txBody>
      </p:sp>
      <p:sp>
        <p:nvSpPr>
          <p:cNvPr id="6" name="Bullet text_left"/>
          <p:cNvSpPr>
            <a:spLocks noGrp="1"/>
          </p:cNvSpPr>
          <p:nvPr>
            <p:ph sz="half" idx="2"/>
          </p:nvPr>
        </p:nvSpPr>
        <p:spPr>
          <a:xfrm>
            <a:off x="583994" y="1525588"/>
            <a:ext cx="6275792"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2"/>
              </a:buClr>
              <a:buSzPct val="85000"/>
              <a:buFont typeface="Arial" panose="020B0604020202020204" pitchFamily="34" charset="0"/>
              <a:buChar char="•"/>
              <a:defRPr sz="2800">
                <a:solidFill>
                  <a:schemeClr val="tx1"/>
                </a:solidFill>
              </a:defRPr>
            </a:lvl1pPr>
            <a:lvl2pPr marL="475488" indent="-228600">
              <a:lnSpc>
                <a:spcPct val="95000"/>
              </a:lnSpc>
              <a:spcBef>
                <a:spcPts val="800"/>
              </a:spcBef>
              <a:spcAft>
                <a:spcPts val="800"/>
              </a:spcAft>
              <a:buClr>
                <a:schemeClr val="tx2"/>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2"/>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2"/>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p:txBody>
      </p:sp>
      <p:sp>
        <p:nvSpPr>
          <p:cNvPr id="10" name="Picture Placeholder 9">
            <a:extLst>
              <a:ext uri="{FF2B5EF4-FFF2-40B4-BE49-F238E27FC236}">
                <a16:creationId xmlns:a16="http://schemas.microsoft.com/office/drawing/2014/main" id="{75423002-CC36-4E46-8CC9-ACC2430F38C8}"/>
              </a:ext>
            </a:extLst>
          </p:cNvPr>
          <p:cNvSpPr>
            <a:spLocks noGrp="1"/>
          </p:cNvSpPr>
          <p:nvPr>
            <p:ph type="pic" sz="quarter" idx="12"/>
          </p:nvPr>
        </p:nvSpPr>
        <p:spPr>
          <a:xfrm>
            <a:off x="6942358" y="1"/>
            <a:ext cx="5249642" cy="6543675"/>
          </a:xfrm>
        </p:spPr>
        <p:txBody>
          <a:bodyPr/>
          <a:lstStyle/>
          <a:p>
            <a:r>
              <a:rPr lang="en-US" dirty="0"/>
              <a:t>Click icon to add picture</a:t>
            </a:r>
          </a:p>
        </p:txBody>
      </p:sp>
      <p:sp>
        <p:nvSpPr>
          <p:cNvPr id="2" name="Date Placeholder 1" hidden="1">
            <a:extLst>
              <a:ext uri="{FF2B5EF4-FFF2-40B4-BE49-F238E27FC236}">
                <a16:creationId xmlns:a16="http://schemas.microsoft.com/office/drawing/2014/main" id="{2803EEA5-704B-43CA-A885-BC255F7F39DD}"/>
              </a:ext>
            </a:extLst>
          </p:cNvPr>
          <p:cNvSpPr>
            <a:spLocks noGrp="1"/>
          </p:cNvSpPr>
          <p:nvPr>
            <p:ph type="dt" sz="half" idx="13"/>
          </p:nvPr>
        </p:nvSpPr>
        <p:spPr/>
        <p:txBody>
          <a:bodyPr/>
          <a:lstStyle/>
          <a:p>
            <a:endParaRPr lang="en-US" dirty="0"/>
          </a:p>
        </p:txBody>
      </p:sp>
    </p:spTree>
    <p:extLst>
      <p:ext uri="{BB962C8B-B14F-4D97-AF65-F5344CB8AC3E}">
        <p14:creationId xmlns:p14="http://schemas.microsoft.com/office/powerpoint/2010/main" val="2574615767"/>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cSld name="Review Questions">
    <p:spTree>
      <p:nvGrpSpPr>
        <p:cNvPr id="1" name=""/>
        <p:cNvGrpSpPr/>
        <p:nvPr/>
      </p:nvGrpSpPr>
      <p:grpSpPr>
        <a:xfrm>
          <a:off x="0" y="0"/>
          <a:ext cx="0" cy="0"/>
          <a:chOff x="0" y="0"/>
          <a:chExt cx="0" cy="0"/>
        </a:xfrm>
      </p:grpSpPr>
      <p:sp>
        <p:nvSpPr>
          <p:cNvPr id="4" name="Footer Placeholder 3" hidden="1"/>
          <p:cNvSpPr>
            <a:spLocks noGrp="1"/>
          </p:cNvSpPr>
          <p:nvPr>
            <p:ph type="ftr" sz="quarter" idx="11"/>
          </p:nvPr>
        </p:nvSpPr>
        <p:spPr/>
        <p:txBody>
          <a:bodyPr/>
          <a:lstStyle/>
          <a:p>
            <a:endParaRPr lang="en-US" dirty="0"/>
          </a:p>
        </p:txBody>
      </p:sp>
      <p:sp>
        <p:nvSpPr>
          <p:cNvPr id="5" name="Gray gradient"/>
          <p:cNvSpPr/>
          <p:nvPr/>
        </p:nvSpPr>
        <p:spPr bwMode="auto">
          <a:xfrm>
            <a:off x="4242165" y="0"/>
            <a:ext cx="8041299" cy="6533388"/>
          </a:xfrm>
          <a:prstGeom prst="rect">
            <a:avLst/>
          </a:prstGeom>
          <a:gradFill flip="none" rotWithShape="1">
            <a:gsLst>
              <a:gs pos="0">
                <a:schemeClr val="bg1">
                  <a:lumMod val="85000"/>
                  <a:alpha val="42000"/>
                </a:schemeClr>
              </a:gs>
              <a:gs pos="100000">
                <a:schemeClr val="bg1">
                  <a:lumMod val="95000"/>
                  <a:shade val="100000"/>
                  <a:satMod val="115000"/>
                  <a:alpha val="0"/>
                </a:schemeClr>
              </a:gs>
            </a:gsLst>
            <a:lin ang="0" scaled="1"/>
            <a:tileRect/>
          </a:gradFill>
          <a:ln w="12700" algn="ctr">
            <a:no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cxnSp>
        <p:nvCxnSpPr>
          <p:cNvPr id="6" name="Pink vertical line"/>
          <p:cNvCxnSpPr/>
          <p:nvPr/>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Key points">
            <a:extLst>
              <a:ext uri="{FF2B5EF4-FFF2-40B4-BE49-F238E27FC236}">
                <a16:creationId xmlns:a16="http://schemas.microsoft.com/office/drawing/2014/main" id="{76CA6BF9-7FB1-4F34-BE25-67790258DCBD}"/>
              </a:ext>
            </a:extLst>
          </p:cNvPr>
          <p:cNvSpPr>
            <a:spLocks noGrp="1"/>
          </p:cNvSpPr>
          <p:nvPr>
            <p:ph type="body" sz="quarter" idx="14"/>
          </p:nvPr>
        </p:nvSpPr>
        <p:spPr>
          <a:xfrm>
            <a:off x="5045792" y="1484704"/>
            <a:ext cx="6039622" cy="3888590"/>
          </a:xfrm>
          <a:prstGeom prst="rect">
            <a:avLst/>
          </a:prstGeom>
        </p:spPr>
        <p:txBody>
          <a:bodyPr lIns="91440" tIns="45720" rIns="91440" bIns="45720" anchor="t" anchorCtr="0">
            <a:noAutofit/>
          </a:bodyPr>
          <a:lstStyle>
            <a:lvl1pPr marL="457200" indent="-457200">
              <a:lnSpc>
                <a:spcPct val="100000"/>
              </a:lnSpc>
              <a:spcAft>
                <a:spcPts val="400"/>
              </a:spcAft>
              <a:buSzPct val="85000"/>
              <a:buFont typeface="+mj-lt"/>
              <a:buAutoNum type="arabicPeriod"/>
              <a:defRPr sz="2400" baseline="0">
                <a:solidFill>
                  <a:schemeClr val="tx1"/>
                </a:solidFill>
                <a:latin typeface="Arial" panose="020B0604020202020204" pitchFamily="34" charset="0"/>
                <a:cs typeface="Arial" panose="020B0604020202020204" pitchFamily="34" charset="0"/>
              </a:defRPr>
            </a:lvl1pPr>
            <a:lvl2pPr marL="429768" indent="0">
              <a:lnSpc>
                <a:spcPct val="95000"/>
              </a:lnSpc>
              <a:buNone/>
              <a:defRPr sz="2000">
                <a:latin typeface="Arial" panose="020B0604020202020204" pitchFamily="34" charset="0"/>
                <a:cs typeface="Arial" panose="020B0604020202020204" pitchFamily="34" charset="0"/>
              </a:defRPr>
            </a:lvl2pPr>
            <a:lvl3pPr>
              <a:defRPr sz="2700"/>
            </a:lvl3pPr>
            <a:lvl4pPr>
              <a:defRPr sz="2700"/>
            </a:lvl4pPr>
            <a:lvl5pPr>
              <a:defRPr sz="2700"/>
            </a:lvl5pPr>
          </a:lstStyle>
          <a:p>
            <a:pPr lvl="0"/>
            <a:r>
              <a:rPr lang="en-US" dirty="0"/>
              <a:t>Click to edit Master text styles</a:t>
            </a:r>
          </a:p>
        </p:txBody>
      </p:sp>
      <p:sp>
        <p:nvSpPr>
          <p:cNvPr id="10" name="Section number">
            <a:extLst>
              <a:ext uri="{FF2B5EF4-FFF2-40B4-BE49-F238E27FC236}">
                <a16:creationId xmlns:a16="http://schemas.microsoft.com/office/drawing/2014/main" id="{6D44DE50-3DAA-47FE-A0B7-AF6779FA90BA}"/>
              </a:ext>
            </a:extLst>
          </p:cNvPr>
          <p:cNvSpPr>
            <a:spLocks noGrp="1"/>
          </p:cNvSpPr>
          <p:nvPr>
            <p:ph type="body" sz="quarter" idx="16" hasCustomPrompt="1"/>
          </p:nvPr>
        </p:nvSpPr>
        <p:spPr bwMode="white">
          <a:xfrm>
            <a:off x="694982" y="2793405"/>
            <a:ext cx="2893880" cy="1271191"/>
          </a:xfrm>
          <a:prstGeom prst="rect">
            <a:avLst/>
          </a:prstGeom>
        </p:spPr>
        <p:txBody>
          <a:bodyPr anchor="ctr"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Review Questions</a:t>
            </a:r>
          </a:p>
        </p:txBody>
      </p:sp>
      <p:sp>
        <p:nvSpPr>
          <p:cNvPr id="2" name="Date Placeholder 1" hidden="1">
            <a:extLst>
              <a:ext uri="{FF2B5EF4-FFF2-40B4-BE49-F238E27FC236}">
                <a16:creationId xmlns:a16="http://schemas.microsoft.com/office/drawing/2014/main" id="{725218B6-3F31-7051-BA67-BAA7BE2A7BBA}"/>
              </a:ext>
            </a:extLst>
          </p:cNvPr>
          <p:cNvSpPr>
            <a:spLocks noGrp="1"/>
          </p:cNvSpPr>
          <p:nvPr>
            <p:ph type="dt" sz="half" idx="17"/>
          </p:nvPr>
        </p:nvSpPr>
        <p:spPr/>
        <p:txBody>
          <a:bodyPr/>
          <a:lstStyle/>
          <a:p>
            <a:endParaRPr lang="en-US" dirty="0"/>
          </a:p>
        </p:txBody>
      </p:sp>
    </p:spTree>
    <p:extLst>
      <p:ext uri="{BB962C8B-B14F-4D97-AF65-F5344CB8AC3E}">
        <p14:creationId xmlns:p14="http://schemas.microsoft.com/office/powerpoint/2010/main" val="3061191340"/>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Lab">
    <p:spTree>
      <p:nvGrpSpPr>
        <p:cNvPr id="1" name=""/>
        <p:cNvGrpSpPr/>
        <p:nvPr/>
      </p:nvGrpSpPr>
      <p:grpSpPr>
        <a:xfrm>
          <a:off x="0" y="0"/>
          <a:ext cx="0" cy="0"/>
          <a:chOff x="0" y="0"/>
          <a:chExt cx="0" cy="0"/>
        </a:xfrm>
      </p:grpSpPr>
      <p:sp>
        <p:nvSpPr>
          <p:cNvPr id="3" name="Footer_security classification" hidden="1"/>
          <p:cNvSpPr>
            <a:spLocks noGrp="1"/>
          </p:cNvSpPr>
          <p:nvPr>
            <p:ph type="ftr" sz="quarter" idx="10"/>
          </p:nvPr>
        </p:nvSpPr>
        <p:spPr/>
        <p:txBody>
          <a:bodyPr/>
          <a:lstStyle/>
          <a:p>
            <a:endParaRPr lang="en-US" dirty="0"/>
          </a:p>
        </p:txBody>
      </p:sp>
      <p:sp>
        <p:nvSpPr>
          <p:cNvPr id="4" name="Date" hidden="1"/>
          <p:cNvSpPr>
            <a:spLocks noGrp="1"/>
          </p:cNvSpPr>
          <p:nvPr>
            <p:ph type="dt" sz="half" idx="11"/>
          </p:nvPr>
        </p:nvSpPr>
        <p:spPr/>
        <p:txBody>
          <a:bodyPr/>
          <a:lstStyle/>
          <a:p>
            <a:endParaRPr lang="en-US" dirty="0"/>
          </a:p>
        </p:txBody>
      </p:sp>
      <p:pic>
        <p:nvPicPr>
          <p:cNvPr id="2" name="Picture 1" descr="A picture containing table, indoor, desk, computer">
            <a:extLst>
              <a:ext uri="{FF2B5EF4-FFF2-40B4-BE49-F238E27FC236}">
                <a16:creationId xmlns:a16="http://schemas.microsoft.com/office/drawing/2014/main" id="{7F057066-711C-EE4D-4856-BC36A976768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6968" t="7083" r="23301"/>
          <a:stretch/>
        </p:blipFill>
        <p:spPr>
          <a:xfrm>
            <a:off x="5016237" y="85723"/>
            <a:ext cx="7145611" cy="6372215"/>
          </a:xfrm>
          <a:prstGeom prst="rect">
            <a:avLst/>
          </a:prstGeom>
        </p:spPr>
      </p:pic>
      <p:sp>
        <p:nvSpPr>
          <p:cNvPr id="6" name="Section number">
            <a:extLst>
              <a:ext uri="{FF2B5EF4-FFF2-40B4-BE49-F238E27FC236}">
                <a16:creationId xmlns:a16="http://schemas.microsoft.com/office/drawing/2014/main" id="{400D9A31-6A2F-ACC8-E401-09710697B497}"/>
              </a:ext>
            </a:extLst>
          </p:cNvPr>
          <p:cNvSpPr>
            <a:spLocks noGrp="1"/>
          </p:cNvSpPr>
          <p:nvPr>
            <p:ph type="body" sz="quarter" idx="17" hasCustomPrompt="1"/>
          </p:nvPr>
        </p:nvSpPr>
        <p:spPr bwMode="white">
          <a:xfrm>
            <a:off x="585369" y="1666567"/>
            <a:ext cx="3319054" cy="771526"/>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Lab X</a:t>
            </a:r>
          </a:p>
        </p:txBody>
      </p:sp>
      <p:sp>
        <p:nvSpPr>
          <p:cNvPr id="9" name="Section number">
            <a:extLst>
              <a:ext uri="{FF2B5EF4-FFF2-40B4-BE49-F238E27FC236}">
                <a16:creationId xmlns:a16="http://schemas.microsoft.com/office/drawing/2014/main" id="{6A4F1869-A727-781D-D0B8-5AB75BEBCE7C}"/>
              </a:ext>
            </a:extLst>
          </p:cNvPr>
          <p:cNvSpPr>
            <a:spLocks noGrp="1"/>
          </p:cNvSpPr>
          <p:nvPr>
            <p:ph type="body" sz="quarter" idx="18" hasCustomPrompt="1"/>
          </p:nvPr>
        </p:nvSpPr>
        <p:spPr bwMode="white">
          <a:xfrm>
            <a:off x="585369" y="2500303"/>
            <a:ext cx="3319054" cy="771526"/>
          </a:xfrm>
          <a:prstGeom prst="rect">
            <a:avLst/>
          </a:prstGeom>
        </p:spPr>
        <p:txBody>
          <a:bodyPr anchor="t" anchorCtr="0">
            <a:noAutofit/>
          </a:bodyPr>
          <a:lstStyle>
            <a:lvl1pPr marL="0" indent="0" algn="l">
              <a:lnSpc>
                <a:spcPct val="100000"/>
              </a:lnSpc>
              <a:spcBef>
                <a:spcPts val="0"/>
              </a:spcBef>
              <a:buNone/>
              <a:defRPr lang="en-US" sz="3400" b="0" i="0" u="none" strike="noStrike" cap="none" dirty="0" smtClean="0">
                <a:gradFill flip="none" rotWithShape="1">
                  <a:gsLst>
                    <a:gs pos="0">
                      <a:schemeClr val="accent6"/>
                    </a:gs>
                    <a:gs pos="100000">
                      <a:schemeClr val="accent1"/>
                    </a:gs>
                  </a:gsLst>
                  <a:lin ang="10800000" scaled="1"/>
                  <a:tileRect/>
                </a:gradFill>
                <a:latin typeface="Arial" panose="020B0604020202020204" pitchFamily="34" charset="0"/>
                <a:ea typeface="Arial" panose="020B0604020202020204" pitchFamily="34" charset="0"/>
                <a:cs typeface="Arial" panose="020B0604020202020204" pitchFamily="34" charset="0"/>
                <a:sym typeface="Arial"/>
              </a:defRPr>
            </a:lvl1pPr>
            <a:lvl5pPr marL="1371360" indent="0">
              <a:buNone/>
              <a:defRPr/>
            </a:lvl5pPr>
          </a:lstStyle>
          <a:p>
            <a:pPr marL="0" lvl="0" indent="0" algn="l" rtl="0" eaLnBrk="1" fontAlgn="base" hangingPunct="1">
              <a:lnSpc>
                <a:spcPct val="85000"/>
              </a:lnSpc>
              <a:spcBef>
                <a:spcPts val="0"/>
              </a:spcBef>
              <a:spcAft>
                <a:spcPts val="0"/>
              </a:spcAft>
              <a:buClr>
                <a:schemeClr val="tx2"/>
              </a:buClr>
              <a:buSzPts val="1400"/>
              <a:buFont typeface="Arial" panose="020B0604020202020204" pitchFamily="34" charset="0"/>
              <a:buNone/>
            </a:pPr>
            <a:r>
              <a:rPr lang="en-US" dirty="0"/>
              <a:t>Lab Title</a:t>
            </a:r>
          </a:p>
        </p:txBody>
      </p:sp>
    </p:spTree>
    <p:extLst>
      <p:ext uri="{BB962C8B-B14F-4D97-AF65-F5344CB8AC3E}">
        <p14:creationId xmlns:p14="http://schemas.microsoft.com/office/powerpoint/2010/main" val="3963473188"/>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cSld name="1_Standard Title and Bullets">
    <p:spTree>
      <p:nvGrpSpPr>
        <p:cNvPr id="1" name=""/>
        <p:cNvGrpSpPr/>
        <p:nvPr/>
      </p:nvGrpSpPr>
      <p:grpSpPr>
        <a:xfrm>
          <a:off x="0" y="0"/>
          <a:ext cx="0" cy="0"/>
          <a:chOff x="0" y="0"/>
          <a:chExt cx="0" cy="0"/>
        </a:xfrm>
      </p:grpSpPr>
      <p:sp>
        <p:nvSpPr>
          <p:cNvPr id="4" name="Footer Placeholder 3" hidden="1">
            <a:extLst>
              <a:ext uri="{FF2B5EF4-FFF2-40B4-BE49-F238E27FC236}">
                <a16:creationId xmlns:a16="http://schemas.microsoft.com/office/drawing/2014/main" id="{8007C442-CFE9-C558-3110-81369A1CA9B3}"/>
              </a:ext>
            </a:extLst>
          </p:cNvPr>
          <p:cNvSpPr>
            <a:spLocks noGrp="1"/>
          </p:cNvSpPr>
          <p:nvPr>
            <p:ph type="ftr" sz="quarter" idx="11"/>
          </p:nvPr>
        </p:nvSpPr>
        <p:spPr/>
        <p:txBody>
          <a:bodyPr/>
          <a:lstStyle/>
          <a:p>
            <a:endParaRPr lang="en-US" dirty="0"/>
          </a:p>
        </p:txBody>
      </p:sp>
      <p:sp>
        <p:nvSpPr>
          <p:cNvPr id="5" name="Slide Title">
            <a:extLst>
              <a:ext uri="{FF2B5EF4-FFF2-40B4-BE49-F238E27FC236}">
                <a16:creationId xmlns:a16="http://schemas.microsoft.com/office/drawing/2014/main" id="{95A705D0-261F-4AA9-23CC-B16592C2F9C9}"/>
              </a:ext>
            </a:extLst>
          </p:cNvPr>
          <p:cNvSpPr>
            <a:spLocks noGrp="1"/>
          </p:cNvSpPr>
          <p:nvPr>
            <p:ph type="title" hasCustomPrompt="1"/>
          </p:nvPr>
        </p:nvSpPr>
        <p:spPr>
          <a:xfrm>
            <a:off x="583995" y="460552"/>
            <a:ext cx="11025242" cy="914400"/>
          </a:xfrm>
        </p:spPr>
        <p:txBody>
          <a:bodyPr/>
          <a:lstStyle>
            <a:lvl1pPr>
              <a:defRPr>
                <a:solidFill>
                  <a:srgbClr val="EE0C5D"/>
                </a:solidFill>
              </a:defRPr>
            </a:lvl1pPr>
          </a:lstStyle>
          <a:p>
            <a:r>
              <a:rPr lang="en-US" dirty="0">
                <a:solidFill>
                  <a:srgbClr val="EE0C5D"/>
                </a:solidFill>
              </a:rPr>
              <a:t>Standard Title and Bullets</a:t>
            </a:r>
            <a:endParaRPr lang="en-US" dirty="0"/>
          </a:p>
        </p:txBody>
      </p:sp>
      <p:sp>
        <p:nvSpPr>
          <p:cNvPr id="10" name="Bullet text_left">
            <a:extLst>
              <a:ext uri="{FF2B5EF4-FFF2-40B4-BE49-F238E27FC236}">
                <a16:creationId xmlns:a16="http://schemas.microsoft.com/office/drawing/2014/main" id="{1B997804-A7E7-8F7C-5784-7390BBDA0625}"/>
              </a:ext>
            </a:extLst>
          </p:cNvPr>
          <p:cNvSpPr>
            <a:spLocks noGrp="1"/>
          </p:cNvSpPr>
          <p:nvPr>
            <p:ph sz="half" idx="2"/>
          </p:nvPr>
        </p:nvSpPr>
        <p:spPr>
          <a:xfrm>
            <a:off x="583994" y="1525588"/>
            <a:ext cx="11025242"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1"/>
              </a:buClr>
              <a:buSzPct val="85000"/>
              <a:buFont typeface="Arial" panose="020B0604020202020204" pitchFamily="34" charset="0"/>
              <a:buChar char="•"/>
              <a:defRPr sz="2400">
                <a:solidFill>
                  <a:schemeClr val="tx1"/>
                </a:solidFill>
              </a:defRPr>
            </a:lvl1pPr>
            <a:lvl2pPr marL="475488" indent="-228600">
              <a:lnSpc>
                <a:spcPct val="95000"/>
              </a:lnSpc>
              <a:spcBef>
                <a:spcPts val="800"/>
              </a:spcBef>
              <a:spcAft>
                <a:spcPts val="800"/>
              </a:spcAft>
              <a:buClr>
                <a:schemeClr val="tx1"/>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1"/>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1"/>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a:extLst>
              <a:ext uri="{FF2B5EF4-FFF2-40B4-BE49-F238E27FC236}">
                <a16:creationId xmlns:a16="http://schemas.microsoft.com/office/drawing/2014/main" id="{E10B4C2E-7199-8983-A110-CC7A12A2D5DA}"/>
              </a:ext>
            </a:extLst>
          </p:cNvPr>
          <p:cNvSpPr>
            <a:spLocks noGrp="1"/>
          </p:cNvSpPr>
          <p:nvPr>
            <p:ph type="dt" sz="half" idx="12"/>
          </p:nvPr>
        </p:nvSpPr>
        <p:spPr/>
        <p:txBody>
          <a:bodyPr/>
          <a:lstStyle/>
          <a:p>
            <a:fld id="{332709A1-3D9B-454B-BA18-54A47AB2CC21}" type="datetimeFigureOut">
              <a:rPr lang="en-US" smtClean="0"/>
              <a:t>10/22/2026</a:t>
            </a:fld>
            <a:endParaRPr lang="en-US" dirty="0"/>
          </a:p>
        </p:txBody>
      </p:sp>
    </p:spTree>
    <p:extLst>
      <p:ext uri="{BB962C8B-B14F-4D97-AF65-F5344CB8AC3E}">
        <p14:creationId xmlns:p14="http://schemas.microsoft.com/office/powerpoint/2010/main" val="3562843930"/>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cSld name="2_Standard Title and Bullets">
    <p:spTree>
      <p:nvGrpSpPr>
        <p:cNvPr id="1" name=""/>
        <p:cNvGrpSpPr/>
        <p:nvPr/>
      </p:nvGrpSpPr>
      <p:grpSpPr>
        <a:xfrm>
          <a:off x="0" y="0"/>
          <a:ext cx="0" cy="0"/>
          <a:chOff x="0" y="0"/>
          <a:chExt cx="0" cy="0"/>
        </a:xfrm>
      </p:grpSpPr>
      <p:sp>
        <p:nvSpPr>
          <p:cNvPr id="4" name="Footer Placeholder 3" hidden="1">
            <a:extLst>
              <a:ext uri="{FF2B5EF4-FFF2-40B4-BE49-F238E27FC236}">
                <a16:creationId xmlns:a16="http://schemas.microsoft.com/office/drawing/2014/main" id="{8007C442-CFE9-C558-3110-81369A1CA9B3}"/>
              </a:ext>
            </a:extLst>
          </p:cNvPr>
          <p:cNvSpPr>
            <a:spLocks noGrp="1"/>
          </p:cNvSpPr>
          <p:nvPr>
            <p:ph type="ftr" sz="quarter" idx="11"/>
          </p:nvPr>
        </p:nvSpPr>
        <p:spPr/>
        <p:txBody>
          <a:bodyPr/>
          <a:lstStyle/>
          <a:p>
            <a:endParaRPr lang="en-US" dirty="0"/>
          </a:p>
        </p:txBody>
      </p:sp>
      <p:sp>
        <p:nvSpPr>
          <p:cNvPr id="5" name="Slide Title">
            <a:extLst>
              <a:ext uri="{FF2B5EF4-FFF2-40B4-BE49-F238E27FC236}">
                <a16:creationId xmlns:a16="http://schemas.microsoft.com/office/drawing/2014/main" id="{95A705D0-261F-4AA9-23CC-B16592C2F9C9}"/>
              </a:ext>
            </a:extLst>
          </p:cNvPr>
          <p:cNvSpPr>
            <a:spLocks noGrp="1"/>
          </p:cNvSpPr>
          <p:nvPr>
            <p:ph type="title" hasCustomPrompt="1"/>
          </p:nvPr>
        </p:nvSpPr>
        <p:spPr>
          <a:xfrm>
            <a:off x="583995" y="460552"/>
            <a:ext cx="11025242" cy="914400"/>
          </a:xfrm>
        </p:spPr>
        <p:txBody>
          <a:bodyPr/>
          <a:lstStyle>
            <a:lvl1pPr>
              <a:defRPr>
                <a:solidFill>
                  <a:srgbClr val="EE0C5D"/>
                </a:solidFill>
              </a:defRPr>
            </a:lvl1pPr>
          </a:lstStyle>
          <a:p>
            <a:r>
              <a:rPr lang="en-US" dirty="0">
                <a:solidFill>
                  <a:srgbClr val="EE0C5D"/>
                </a:solidFill>
              </a:rPr>
              <a:t>Standard Title and Bullets</a:t>
            </a:r>
            <a:endParaRPr lang="en-US" dirty="0"/>
          </a:p>
        </p:txBody>
      </p:sp>
      <p:sp>
        <p:nvSpPr>
          <p:cNvPr id="10" name="Bullet text_left">
            <a:extLst>
              <a:ext uri="{FF2B5EF4-FFF2-40B4-BE49-F238E27FC236}">
                <a16:creationId xmlns:a16="http://schemas.microsoft.com/office/drawing/2014/main" id="{1B997804-A7E7-8F7C-5784-7390BBDA0625}"/>
              </a:ext>
            </a:extLst>
          </p:cNvPr>
          <p:cNvSpPr>
            <a:spLocks noGrp="1"/>
          </p:cNvSpPr>
          <p:nvPr>
            <p:ph sz="half" idx="2"/>
          </p:nvPr>
        </p:nvSpPr>
        <p:spPr>
          <a:xfrm>
            <a:off x="583994" y="1525588"/>
            <a:ext cx="11025242"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1"/>
              </a:buClr>
              <a:buSzPct val="85000"/>
              <a:buFont typeface="Arial" panose="020B0604020202020204" pitchFamily="34" charset="0"/>
              <a:buChar char="•"/>
              <a:defRPr sz="2400">
                <a:solidFill>
                  <a:schemeClr val="tx1"/>
                </a:solidFill>
              </a:defRPr>
            </a:lvl1pPr>
            <a:lvl2pPr marL="475488" indent="-228600">
              <a:lnSpc>
                <a:spcPct val="95000"/>
              </a:lnSpc>
              <a:spcBef>
                <a:spcPts val="800"/>
              </a:spcBef>
              <a:spcAft>
                <a:spcPts val="800"/>
              </a:spcAft>
              <a:buClr>
                <a:schemeClr val="tx1"/>
              </a:buClr>
              <a:buFont typeface="Arial" panose="020B0604020202020204" pitchFamily="34" charset="0"/>
              <a:buChar char="•"/>
              <a:defRPr sz="2400">
                <a:solidFill>
                  <a:schemeClr val="tx1"/>
                </a:solidFill>
              </a:defRPr>
            </a:lvl2pPr>
            <a:lvl3pPr marL="704088" indent="-155448">
              <a:lnSpc>
                <a:spcPct val="95000"/>
              </a:lnSpc>
              <a:spcBef>
                <a:spcPts val="800"/>
              </a:spcBef>
              <a:spcAft>
                <a:spcPts val="800"/>
              </a:spcAft>
              <a:buClr>
                <a:schemeClr val="tx1"/>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1"/>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2" name="Date Placeholder 1">
            <a:extLst>
              <a:ext uri="{FF2B5EF4-FFF2-40B4-BE49-F238E27FC236}">
                <a16:creationId xmlns:a16="http://schemas.microsoft.com/office/drawing/2014/main" id="{E10B4C2E-7199-8983-A110-CC7A12A2D5DA}"/>
              </a:ext>
            </a:extLst>
          </p:cNvPr>
          <p:cNvSpPr>
            <a:spLocks noGrp="1"/>
          </p:cNvSpPr>
          <p:nvPr>
            <p:ph type="dt" sz="half" idx="12"/>
          </p:nvPr>
        </p:nvSpPr>
        <p:spPr/>
        <p:txBody>
          <a:bodyPr/>
          <a:lstStyle/>
          <a:p>
            <a:fld id="{332709A1-3D9B-454B-BA18-54A47AB2CC21}" type="datetimeFigureOut">
              <a:rPr lang="en-US" smtClean="0"/>
              <a:t>10/22/2026</a:t>
            </a:fld>
            <a:endParaRPr lang="en-US" dirty="0"/>
          </a:p>
        </p:txBody>
      </p:sp>
    </p:spTree>
    <p:extLst>
      <p:ext uri="{BB962C8B-B14F-4D97-AF65-F5344CB8AC3E}">
        <p14:creationId xmlns:p14="http://schemas.microsoft.com/office/powerpoint/2010/main" val="2289051392"/>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cSld name="Further Learning">
    <p:spTree>
      <p:nvGrpSpPr>
        <p:cNvPr id="1" name=""/>
        <p:cNvGrpSpPr/>
        <p:nvPr/>
      </p:nvGrpSpPr>
      <p:grpSpPr>
        <a:xfrm>
          <a:off x="0" y="0"/>
          <a:ext cx="0" cy="0"/>
          <a:chOff x="0" y="0"/>
          <a:chExt cx="0" cy="0"/>
        </a:xfrm>
      </p:grpSpPr>
      <p:pic>
        <p:nvPicPr>
          <p:cNvPr id="5" name="Picture 4" descr="A pink rectangular sign with white text  Description automatically generated">
            <a:extLst>
              <a:ext uri="{FF2B5EF4-FFF2-40B4-BE49-F238E27FC236}">
                <a16:creationId xmlns:a16="http://schemas.microsoft.com/office/drawing/2014/main" id="{49FC94B6-35B3-BCC9-4182-A35E3517BEF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50004" y="1962913"/>
            <a:ext cx="2567090" cy="2599949"/>
          </a:xfrm>
          <a:prstGeom prst="rect">
            <a:avLst/>
          </a:prstGeom>
        </p:spPr>
      </p:pic>
      <p:sp>
        <p:nvSpPr>
          <p:cNvPr id="11" name="Rectangle 10">
            <a:extLst>
              <a:ext uri="{FF2B5EF4-FFF2-40B4-BE49-F238E27FC236}">
                <a16:creationId xmlns:a16="http://schemas.microsoft.com/office/drawing/2014/main" id="{46DFFA46-226A-99E4-B256-3938F419E485}"/>
              </a:ext>
            </a:extLst>
          </p:cNvPr>
          <p:cNvSpPr/>
          <p:nvPr userDrawn="1"/>
        </p:nvSpPr>
        <p:spPr bwMode="auto">
          <a:xfrm>
            <a:off x="4215264" y="-20250"/>
            <a:ext cx="7976735" cy="6878250"/>
          </a:xfrm>
          <a:prstGeom prst="rect">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0000"/>
              </a:lnSpc>
              <a:spcBef>
                <a:spcPts val="1200"/>
              </a:spcBef>
              <a:spcAft>
                <a:spcPts val="0"/>
              </a:spcAft>
              <a:buSzPct val="115000"/>
            </a:pPr>
            <a:endParaRPr lang="en-US" sz="2400" dirty="0">
              <a:latin typeface="+mn-lt"/>
            </a:endParaRPr>
          </a:p>
        </p:txBody>
      </p:sp>
      <p:sp>
        <p:nvSpPr>
          <p:cNvPr id="4" name="Footer Placeholder 3" hidden="1">
            <a:extLst>
              <a:ext uri="{FF2B5EF4-FFF2-40B4-BE49-F238E27FC236}">
                <a16:creationId xmlns:a16="http://schemas.microsoft.com/office/drawing/2014/main" id="{E30C9EC5-65C8-E1B1-417F-18F9D98A0C0F}"/>
              </a:ext>
            </a:extLst>
          </p:cNvPr>
          <p:cNvSpPr>
            <a:spLocks noGrp="1"/>
          </p:cNvSpPr>
          <p:nvPr>
            <p:ph type="ftr" sz="quarter" idx="11"/>
          </p:nvPr>
        </p:nvSpPr>
        <p:spPr/>
        <p:txBody>
          <a:bodyPr/>
          <a:lstStyle/>
          <a:p>
            <a:endParaRPr lang="en-US" dirty="0"/>
          </a:p>
        </p:txBody>
      </p:sp>
      <p:pic>
        <p:nvPicPr>
          <p:cNvPr id="6" name="Graphic 5">
            <a:extLst>
              <a:ext uri="{FF2B5EF4-FFF2-40B4-BE49-F238E27FC236}">
                <a16:creationId xmlns:a16="http://schemas.microsoft.com/office/drawing/2014/main" id="{B2A2725F-6E14-F85D-4EE0-8751C35AA3C1}"/>
              </a:ext>
            </a:extLst>
          </p:cNvPr>
          <p:cNvPicPr>
            <a:picLocks noChangeAspect="1"/>
          </p:cNvPicPr>
          <p:nvPr/>
        </p:nvPicPr>
        <p:blipFill rotWithShape="1">
          <a:blip>
            <a:extLst>
              <a:ext uri="{96DAC541-7B7A-43D3-8B79-37D633B846F1}">
                <asvg:svgBlip xmlns:asvg="http://schemas.microsoft.com/office/drawing/2016/SVG/main" r:embed="rId3"/>
              </a:ext>
            </a:extLst>
          </a:blip>
          <a:srcRect l="-7"/>
          <a:stretch/>
        </p:blipFill>
        <p:spPr>
          <a:xfrm>
            <a:off x="5239190" y="-17056"/>
            <a:ext cx="6952810" cy="5799486"/>
          </a:xfrm>
          <a:prstGeom prst="rect">
            <a:avLst/>
          </a:prstGeom>
        </p:spPr>
      </p:pic>
      <p:sp>
        <p:nvSpPr>
          <p:cNvPr id="2" name="Key points">
            <a:extLst>
              <a:ext uri="{FF2B5EF4-FFF2-40B4-BE49-F238E27FC236}">
                <a16:creationId xmlns:a16="http://schemas.microsoft.com/office/drawing/2014/main" id="{9412944C-D284-01FF-BCC5-780A38A896E2}"/>
              </a:ext>
            </a:extLst>
          </p:cNvPr>
          <p:cNvSpPr>
            <a:spLocks noGrp="1"/>
          </p:cNvSpPr>
          <p:nvPr>
            <p:ph type="body" sz="quarter" idx="14" hasCustomPrompt="1"/>
          </p:nvPr>
        </p:nvSpPr>
        <p:spPr>
          <a:xfrm>
            <a:off x="4724059" y="518474"/>
            <a:ext cx="7034228" cy="5580668"/>
          </a:xfrm>
          <a:prstGeom prst="rect">
            <a:avLst/>
          </a:prstGeom>
        </p:spPr>
        <p:txBody>
          <a:bodyPr lIns="91440" tIns="45720" rIns="91440" bIns="45720" anchor="ctr" anchorCtr="0">
            <a:noAutofit/>
          </a:bodyPr>
          <a:lstStyle>
            <a:lvl1pPr marL="0" indent="0">
              <a:lnSpc>
                <a:spcPct val="100000"/>
              </a:lnSpc>
              <a:spcAft>
                <a:spcPts val="0"/>
              </a:spcAft>
              <a:buSzPct val="85000"/>
              <a:buFont typeface="Arial" panose="020B0604020202020204" pitchFamily="34" charset="0"/>
              <a:buNone/>
              <a:defRPr sz="2400" baseline="0">
                <a:solidFill>
                  <a:schemeClr val="tx1"/>
                </a:solidFill>
                <a:latin typeface="Arial" panose="020B0604020202020204" pitchFamily="34" charset="0"/>
                <a:cs typeface="Arial" panose="020B0604020202020204" pitchFamily="34" charset="0"/>
              </a:defRPr>
            </a:lvl1pPr>
            <a:lvl2pPr marL="429510" indent="0">
              <a:lnSpc>
                <a:spcPct val="95000"/>
              </a:lnSpc>
              <a:buNone/>
              <a:defRPr sz="1998">
                <a:latin typeface="Arial" panose="020B0604020202020204" pitchFamily="34" charset="0"/>
                <a:cs typeface="Arial" panose="020B0604020202020204" pitchFamily="34" charset="0"/>
              </a:defRPr>
            </a:lvl2pPr>
            <a:lvl3pPr>
              <a:defRPr sz="2698"/>
            </a:lvl3pPr>
            <a:lvl4pPr>
              <a:defRPr sz="2698"/>
            </a:lvl4pPr>
            <a:lvl5pPr>
              <a:defRPr sz="2698"/>
            </a:lvl5pPr>
          </a:lstStyle>
          <a:p>
            <a:pPr>
              <a:spcAft>
                <a:spcPts val="0"/>
              </a:spcAft>
            </a:pPr>
            <a:r>
              <a:rPr lang="en-US" sz="2000" dirty="0"/>
              <a:t>24 point Arial</a:t>
            </a:r>
          </a:p>
        </p:txBody>
      </p:sp>
      <p:cxnSp>
        <p:nvCxnSpPr>
          <p:cNvPr id="9" name="Pink vertical line">
            <a:extLst>
              <a:ext uri="{FF2B5EF4-FFF2-40B4-BE49-F238E27FC236}">
                <a16:creationId xmlns:a16="http://schemas.microsoft.com/office/drawing/2014/main" id="{5AD5C9EC-0603-D8DB-0C96-01A2CC878196}"/>
              </a:ext>
            </a:extLst>
          </p:cNvPr>
          <p:cNvCxnSpPr/>
          <p:nvPr/>
        </p:nvCxnSpPr>
        <p:spPr bwMode="auto">
          <a:xfrm>
            <a:off x="4212536"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Pink vertical line">
            <a:extLst>
              <a:ext uri="{FF2B5EF4-FFF2-40B4-BE49-F238E27FC236}">
                <a16:creationId xmlns:a16="http://schemas.microsoft.com/office/drawing/2014/main" id="{C1EB510D-8AEA-D739-E1A1-35EBC8ADAB13}"/>
              </a:ext>
            </a:extLst>
          </p:cNvPr>
          <p:cNvCxnSpPr/>
          <p:nvPr/>
        </p:nvCxnSpPr>
        <p:spPr bwMode="auto">
          <a:xfrm>
            <a:off x="4215264" y="786856"/>
            <a:ext cx="0" cy="4965032"/>
          </a:xfrm>
          <a:prstGeom prst="line">
            <a:avLst/>
          </a:prstGeom>
          <a:solidFill>
            <a:schemeClr val="bg1"/>
          </a:solidFill>
          <a:ln w="50800" cap="flat" cmpd="sng" algn="ctr">
            <a:solidFill>
              <a:schemeClr val="tx2"/>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Date Placeholder 6">
            <a:extLst>
              <a:ext uri="{FF2B5EF4-FFF2-40B4-BE49-F238E27FC236}">
                <a16:creationId xmlns:a16="http://schemas.microsoft.com/office/drawing/2014/main" id="{5F8A4675-BBF7-4FB6-D60A-56C0C7A38A9A}"/>
              </a:ext>
            </a:extLst>
          </p:cNvPr>
          <p:cNvSpPr>
            <a:spLocks noGrp="1"/>
          </p:cNvSpPr>
          <p:nvPr>
            <p:ph type="dt" sz="half" idx="15"/>
          </p:nvPr>
        </p:nvSpPr>
        <p:spPr/>
        <p:txBody>
          <a:bodyPr/>
          <a:lstStyle/>
          <a:p>
            <a:fld id="{BB7FA797-98F0-4DFA-838D-E176159FD168}" type="datetimeFigureOut">
              <a:rPr lang="en-US" smtClean="0"/>
              <a:t>10/22/2026</a:t>
            </a:fld>
            <a:endParaRPr lang="en-US" dirty="0"/>
          </a:p>
        </p:txBody>
      </p:sp>
    </p:spTree>
    <p:extLst>
      <p:ext uri="{BB962C8B-B14F-4D97-AF65-F5344CB8AC3E}">
        <p14:creationId xmlns:p14="http://schemas.microsoft.com/office/powerpoint/2010/main" val="2115448333"/>
      </p:ext>
    </p:extLst>
  </p:cSld>
  <p:clrMapOvr>
    <a:masterClrMapping/>
  </p:clrMapOvr>
  <p:transition>
    <p:fade/>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cSld name="Two Column">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070380D5-6E1A-0A70-6F68-286290336186}"/>
              </a:ext>
            </a:extLst>
          </p:cNvPr>
          <p:cNvSpPr>
            <a:spLocks noGrp="1"/>
          </p:cNvSpPr>
          <p:nvPr>
            <p:ph type="dt" sz="half" idx="10"/>
          </p:nvPr>
        </p:nvSpPr>
        <p:spPr/>
        <p:txBody>
          <a:bodyPr/>
          <a:lstStyle/>
          <a:p>
            <a:fld id="{D229D13F-A35D-4945-A316-CB6D5284141F}" type="datetime1">
              <a:rPr lang="en-US" smtClean="0"/>
              <a:t>10/22/2026</a:t>
            </a:fld>
            <a:endParaRPr lang="en-US" dirty="0"/>
          </a:p>
        </p:txBody>
      </p:sp>
      <p:sp>
        <p:nvSpPr>
          <p:cNvPr id="4" name="Footer Placeholder 3" hidden="1">
            <a:extLst>
              <a:ext uri="{FF2B5EF4-FFF2-40B4-BE49-F238E27FC236}">
                <a16:creationId xmlns:a16="http://schemas.microsoft.com/office/drawing/2014/main" id="{8007C442-CFE9-C558-3110-81369A1CA9B3}"/>
              </a:ext>
            </a:extLst>
          </p:cNvPr>
          <p:cNvSpPr>
            <a:spLocks noGrp="1"/>
          </p:cNvSpPr>
          <p:nvPr>
            <p:ph type="ftr" sz="quarter" idx="11"/>
          </p:nvPr>
        </p:nvSpPr>
        <p:spPr/>
        <p:txBody>
          <a:bodyPr/>
          <a:lstStyle/>
          <a:p>
            <a:endParaRPr lang="en-US" dirty="0"/>
          </a:p>
        </p:txBody>
      </p:sp>
      <p:sp>
        <p:nvSpPr>
          <p:cNvPr id="6" name="Slide Title">
            <a:extLst>
              <a:ext uri="{FF2B5EF4-FFF2-40B4-BE49-F238E27FC236}">
                <a16:creationId xmlns:a16="http://schemas.microsoft.com/office/drawing/2014/main" id="{E786F287-7424-767B-919D-9B1E3D45A3B8}"/>
              </a:ext>
            </a:extLst>
          </p:cNvPr>
          <p:cNvSpPr>
            <a:spLocks noGrp="1"/>
          </p:cNvSpPr>
          <p:nvPr>
            <p:ph type="title" hasCustomPrompt="1"/>
          </p:nvPr>
        </p:nvSpPr>
        <p:spPr>
          <a:xfrm>
            <a:off x="583995" y="460552"/>
            <a:ext cx="11040486" cy="914400"/>
          </a:xfrm>
        </p:spPr>
        <p:txBody>
          <a:bodyPr/>
          <a:lstStyle>
            <a:lvl1pPr>
              <a:defRPr>
                <a:solidFill>
                  <a:srgbClr val="EE0C5D"/>
                </a:solidFill>
              </a:defRPr>
            </a:lvl1pPr>
          </a:lstStyle>
          <a:p>
            <a:r>
              <a:rPr lang="en-US" dirty="0"/>
              <a:t>Two Column</a:t>
            </a:r>
          </a:p>
        </p:txBody>
      </p:sp>
      <p:sp>
        <p:nvSpPr>
          <p:cNvPr id="7" name="Bullet text_left">
            <a:extLst>
              <a:ext uri="{FF2B5EF4-FFF2-40B4-BE49-F238E27FC236}">
                <a16:creationId xmlns:a16="http://schemas.microsoft.com/office/drawing/2014/main" id="{182DFEAC-C68C-EE64-6F85-04D86CD9960D}"/>
              </a:ext>
            </a:extLst>
          </p:cNvPr>
          <p:cNvSpPr>
            <a:spLocks noGrp="1"/>
          </p:cNvSpPr>
          <p:nvPr>
            <p:ph sz="half" idx="2"/>
          </p:nvPr>
        </p:nvSpPr>
        <p:spPr>
          <a:xfrm>
            <a:off x="583994"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1"/>
              </a:buClr>
              <a:buSzPct val="85000"/>
              <a:buFont typeface="Arial" panose="020B0604020202020204" pitchFamily="34" charset="0"/>
              <a:buChar char="•"/>
              <a:defRPr sz="2400">
                <a:solidFill>
                  <a:schemeClr val="tx1"/>
                </a:solidFill>
              </a:defRPr>
            </a:lvl1pPr>
            <a:lvl2pPr marL="475488" indent="-228600">
              <a:lnSpc>
                <a:spcPct val="95000"/>
              </a:lnSpc>
              <a:spcBef>
                <a:spcPts val="800"/>
              </a:spcBef>
              <a:spcAft>
                <a:spcPts val="800"/>
              </a:spcAft>
              <a:buClr>
                <a:schemeClr val="tx1"/>
              </a:buClr>
              <a:buFont typeface="Arial" panose="020B0604020202020204" pitchFamily="34" charset="0"/>
              <a:buChar char="•"/>
              <a:defRPr sz="2200">
                <a:solidFill>
                  <a:schemeClr val="tx1"/>
                </a:solidFill>
              </a:defRPr>
            </a:lvl2pPr>
            <a:lvl3pPr marL="704088" indent="-155448">
              <a:lnSpc>
                <a:spcPct val="95000"/>
              </a:lnSpc>
              <a:spcBef>
                <a:spcPts val="800"/>
              </a:spcBef>
              <a:spcAft>
                <a:spcPts val="800"/>
              </a:spcAft>
              <a:buClr>
                <a:schemeClr val="tx1"/>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1"/>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8" name="Bullet text_left">
            <a:extLst>
              <a:ext uri="{FF2B5EF4-FFF2-40B4-BE49-F238E27FC236}">
                <a16:creationId xmlns:a16="http://schemas.microsoft.com/office/drawing/2014/main" id="{69652750-1AF2-93CE-AF80-B6A0FF97B1CC}"/>
              </a:ext>
            </a:extLst>
          </p:cNvPr>
          <p:cNvSpPr>
            <a:spLocks noGrp="1"/>
          </p:cNvSpPr>
          <p:nvPr>
            <p:ph sz="half" idx="12"/>
          </p:nvPr>
        </p:nvSpPr>
        <p:spPr>
          <a:xfrm>
            <a:off x="6502506" y="1525588"/>
            <a:ext cx="5121974" cy="4533380"/>
          </a:xfrm>
          <a:prstGeom prst="rect">
            <a:avLst/>
          </a:prstGeom>
        </p:spPr>
        <p:txBody>
          <a:bodyPr lIns="91440" tIns="45720" rIns="91440" bIns="45720">
            <a:noAutofit/>
          </a:bodyPr>
          <a:lstStyle>
            <a:lvl1pPr marL="228600" indent="-228600">
              <a:lnSpc>
                <a:spcPct val="95000"/>
              </a:lnSpc>
              <a:spcBef>
                <a:spcPts val="1000"/>
              </a:spcBef>
              <a:spcAft>
                <a:spcPts val="1000"/>
              </a:spcAft>
              <a:buClr>
                <a:schemeClr val="tx1"/>
              </a:buClr>
              <a:buSzPct val="85000"/>
              <a:buFont typeface="Arial" panose="020B0604020202020204" pitchFamily="34" charset="0"/>
              <a:buChar char="•"/>
              <a:defRPr sz="2400">
                <a:solidFill>
                  <a:schemeClr val="tx1"/>
                </a:solidFill>
              </a:defRPr>
            </a:lvl1pPr>
            <a:lvl2pPr marL="475488" indent="-228600">
              <a:lnSpc>
                <a:spcPct val="95000"/>
              </a:lnSpc>
              <a:spcBef>
                <a:spcPts val="800"/>
              </a:spcBef>
              <a:spcAft>
                <a:spcPts val="800"/>
              </a:spcAft>
              <a:buClr>
                <a:schemeClr val="tx1"/>
              </a:buClr>
              <a:buFont typeface="Arial" panose="020B0604020202020204" pitchFamily="34" charset="0"/>
              <a:buChar char="•"/>
              <a:defRPr sz="2200">
                <a:solidFill>
                  <a:schemeClr val="tx1"/>
                </a:solidFill>
              </a:defRPr>
            </a:lvl2pPr>
            <a:lvl3pPr marL="704088" indent="-155448">
              <a:lnSpc>
                <a:spcPct val="95000"/>
              </a:lnSpc>
              <a:spcBef>
                <a:spcPts val="800"/>
              </a:spcBef>
              <a:spcAft>
                <a:spcPts val="800"/>
              </a:spcAft>
              <a:buClr>
                <a:schemeClr val="tx1"/>
              </a:buClr>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905256" indent="-155448">
              <a:lnSpc>
                <a:spcPct val="95000"/>
              </a:lnSpc>
              <a:spcBef>
                <a:spcPts val="800"/>
              </a:spcBef>
              <a:buClr>
                <a:schemeClr val="tx1"/>
              </a:buClr>
              <a:buFont typeface="Arial" panose="020B0604020202020204" pitchFamily="34" charset="0"/>
              <a:buChar char="•"/>
              <a:defRPr sz="1800">
                <a:solidFill>
                  <a:schemeClr val="tx1"/>
                </a:solidFill>
                <a:latin typeface="Arial" panose="020B0604020202020204" pitchFamily="34" charset="0"/>
                <a:cs typeface="Arial" panose="020B0604020202020204" pitchFamily="34" charset="0"/>
              </a:defRPr>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409915578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theme" Target="../theme/theme2.xml"/><Relationship Id="rId4"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9.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18" Type="http://schemas.openxmlformats.org/officeDocument/2006/relationships/slideLayout" Target="../slideLayouts/slideLayout27.xml"/><Relationship Id="rId26" Type="http://schemas.openxmlformats.org/officeDocument/2006/relationships/slideLayout" Target="../slideLayouts/slideLayout35.xml"/><Relationship Id="rId3" Type="http://schemas.openxmlformats.org/officeDocument/2006/relationships/slideLayout" Target="../slideLayouts/slideLayout12.xml"/><Relationship Id="rId21" Type="http://schemas.openxmlformats.org/officeDocument/2006/relationships/slideLayout" Target="../slideLayouts/slideLayout30.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17" Type="http://schemas.openxmlformats.org/officeDocument/2006/relationships/slideLayout" Target="../slideLayouts/slideLayout26.xml"/><Relationship Id="rId25" Type="http://schemas.openxmlformats.org/officeDocument/2006/relationships/slideLayout" Target="../slideLayouts/slideLayout34.xml"/><Relationship Id="rId2" Type="http://schemas.openxmlformats.org/officeDocument/2006/relationships/slideLayout" Target="../slideLayouts/slideLayout11.xml"/><Relationship Id="rId16" Type="http://schemas.openxmlformats.org/officeDocument/2006/relationships/slideLayout" Target="../slideLayouts/slideLayout25.xml"/><Relationship Id="rId20" Type="http://schemas.openxmlformats.org/officeDocument/2006/relationships/slideLayout" Target="../slideLayouts/slideLayout29.xml"/><Relationship Id="rId29" Type="http://schemas.openxmlformats.org/officeDocument/2006/relationships/slideLayout" Target="../slideLayouts/slideLayout38.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24" Type="http://schemas.openxmlformats.org/officeDocument/2006/relationships/slideLayout" Target="../slideLayouts/slideLayout33.xml"/><Relationship Id="rId32" Type="http://schemas.openxmlformats.org/officeDocument/2006/relationships/image" Target="../media/image10.png"/><Relationship Id="rId5" Type="http://schemas.openxmlformats.org/officeDocument/2006/relationships/slideLayout" Target="../slideLayouts/slideLayout14.xml"/><Relationship Id="rId15" Type="http://schemas.openxmlformats.org/officeDocument/2006/relationships/slideLayout" Target="../slideLayouts/slideLayout24.xml"/><Relationship Id="rId23" Type="http://schemas.openxmlformats.org/officeDocument/2006/relationships/slideLayout" Target="../slideLayouts/slideLayout32.xml"/><Relationship Id="rId28" Type="http://schemas.openxmlformats.org/officeDocument/2006/relationships/slideLayout" Target="../slideLayouts/slideLayout37.xml"/><Relationship Id="rId10" Type="http://schemas.openxmlformats.org/officeDocument/2006/relationships/slideLayout" Target="../slideLayouts/slideLayout19.xml"/><Relationship Id="rId19" Type="http://schemas.openxmlformats.org/officeDocument/2006/relationships/slideLayout" Target="../slideLayouts/slideLayout28.xml"/><Relationship Id="rId31" Type="http://schemas.openxmlformats.org/officeDocument/2006/relationships/theme" Target="../theme/theme4.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 Id="rId22" Type="http://schemas.openxmlformats.org/officeDocument/2006/relationships/slideLayout" Target="../slideLayouts/slideLayout31.xml"/><Relationship Id="rId27" Type="http://schemas.openxmlformats.org/officeDocument/2006/relationships/slideLayout" Target="../slideLayouts/slideLayout36.xml"/><Relationship Id="rId30"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10/22/2026</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70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685" r:id="rId2"/>
    <p:sldLayoutId id="2147483684" r:id="rId3"/>
    <p:sldLayoutId id="214748368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704" r:id="rId1"/>
    <p:sldLayoutId id="2147483705"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10/22/2026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pic>
        <p:nvPicPr>
          <p:cNvPr id="7" name="Picture 6" descr="Graphical user interface&#10;&#10;Description automatically generated with medium confidence">
            <a:extLst>
              <a:ext uri="{FF2B5EF4-FFF2-40B4-BE49-F238E27FC236}">
                <a16:creationId xmlns:a16="http://schemas.microsoft.com/office/drawing/2014/main" id="{CB0EB6F8-EC51-F74F-782F-F97F59DC84E1}"/>
              </a:ext>
            </a:extLst>
          </p:cNvPr>
          <p:cNvPicPr>
            <a:picLocks noChangeAspect="1"/>
          </p:cNvPicPr>
          <p:nvPr userDrawn="1"/>
        </p:nvPicPr>
        <p:blipFill>
          <a:blip r:embed="rId32"/>
          <a:stretch>
            <a:fillRect/>
          </a:stretch>
        </p:blipFill>
        <p:spPr>
          <a:xfrm>
            <a:off x="0" y="0"/>
            <a:ext cx="12192000" cy="6858000"/>
          </a:xfrm>
          <a:prstGeom prst="rect">
            <a:avLst/>
          </a:prstGeom>
        </p:spPr>
      </p:pic>
    </p:spTree>
    <p:extLst>
      <p:ext uri="{BB962C8B-B14F-4D97-AF65-F5344CB8AC3E}">
        <p14:creationId xmlns:p14="http://schemas.microsoft.com/office/powerpoint/2010/main" val="523031033"/>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 id="2147483725" r:id="rId18"/>
    <p:sldLayoutId id="2147483726" r:id="rId19"/>
    <p:sldLayoutId id="2147483727" r:id="rId20"/>
    <p:sldLayoutId id="2147483728" r:id="rId21"/>
    <p:sldLayoutId id="2147483729" r:id="rId22"/>
    <p:sldLayoutId id="2147483730" r:id="rId23"/>
    <p:sldLayoutId id="2147483731" r:id="rId24"/>
    <p:sldLayoutId id="2147483732" r:id="rId25"/>
    <p:sldLayoutId id="2147483733" r:id="rId26"/>
    <p:sldLayoutId id="2147483734" r:id="rId27"/>
    <p:sldLayoutId id="2147483735" r:id="rId28"/>
    <p:sldLayoutId id="2147483736" r:id="rId29"/>
    <p:sldLayoutId id="2147483737" r:id="rId3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21.xml"/><Relationship Id="rId4" Type="http://schemas.openxmlformats.org/officeDocument/2006/relationships/image" Target="../media/image24.png"/></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9.xml"/><Relationship Id="rId1" Type="http://schemas.openxmlformats.org/officeDocument/2006/relationships/slideLayout" Target="../slideLayouts/slideLayout27.xml"/><Relationship Id="rId4" Type="http://schemas.openxmlformats.org/officeDocument/2006/relationships/image" Target="../media/image30.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6.xml"/></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30.xml"/><Relationship Id="rId5" Type="http://schemas.openxmlformats.org/officeDocument/2006/relationships/image" Target="../media/image34.png"/><Relationship Id="rId4"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9.xml"/><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image" Target="../media/image45.png"/><Relationship Id="rId4" Type="http://schemas.openxmlformats.org/officeDocument/2006/relationships/image" Target="../media/image44.png"/></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51.png"/></Relationships>
</file>

<file path=ppt/slides/_rels/slide2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5.xml"/><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6.xml"/><Relationship Id="rId1" Type="http://schemas.openxmlformats.org/officeDocument/2006/relationships/slideLayout" Target="../slideLayouts/slideLayout2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6.xml"/></Relationships>
</file>

<file path=ppt/slides/_rels/slide3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9.xml"/><Relationship Id="rId1" Type="http://schemas.openxmlformats.org/officeDocument/2006/relationships/slideLayout" Target="../slideLayouts/slideLayout27.xml"/><Relationship Id="rId6" Type="http://schemas.openxmlformats.org/officeDocument/2006/relationships/image" Target="../media/image57.jpeg"/><Relationship Id="rId5" Type="http://schemas.openxmlformats.org/officeDocument/2006/relationships/image" Target="../media/image56.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0.xml"/><Relationship Id="rId1" Type="http://schemas.openxmlformats.org/officeDocument/2006/relationships/slideLayout" Target="../slideLayouts/slideLayout27.xml"/><Relationship Id="rId6" Type="http://schemas.openxmlformats.org/officeDocument/2006/relationships/image" Target="../media/image57.jpeg"/><Relationship Id="rId5" Type="http://schemas.openxmlformats.org/officeDocument/2006/relationships/image" Target="../media/image56.jpeg"/><Relationship Id="rId4" Type="http://schemas.microsoft.com/office/2007/relationships/hdphoto" Target="../media/hdphoto2.wdp"/></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1.xml"/><Relationship Id="rId1" Type="http://schemas.openxmlformats.org/officeDocument/2006/relationships/slideLayout" Target="../slideLayouts/slideLayout27.xml"/><Relationship Id="rId6" Type="http://schemas.openxmlformats.org/officeDocument/2006/relationships/image" Target="../media/image57.jpeg"/><Relationship Id="rId5" Type="http://schemas.openxmlformats.org/officeDocument/2006/relationships/image" Target="../media/image56.jpeg"/><Relationship Id="rId4" Type="http://schemas.microsoft.com/office/2007/relationships/hdphoto" Target="../media/hdphoto2.wdp"/></Relationships>
</file>

<file path=ppt/slides/_rels/slide3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2.xml"/><Relationship Id="rId1" Type="http://schemas.openxmlformats.org/officeDocument/2006/relationships/slideLayout" Target="../slideLayouts/slideLayout27.xml"/><Relationship Id="rId6" Type="http://schemas.openxmlformats.org/officeDocument/2006/relationships/image" Target="../media/image57.jpeg"/><Relationship Id="rId5" Type="http://schemas.openxmlformats.org/officeDocument/2006/relationships/image" Target="../media/image56.jpeg"/><Relationship Id="rId4" Type="http://schemas.microsoft.com/office/2007/relationships/hdphoto" Target="../media/hdphoto2.wdp"/></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3.xml"/><Relationship Id="rId1" Type="http://schemas.openxmlformats.org/officeDocument/2006/relationships/slideLayout" Target="../slideLayouts/slideLayout27.xml"/><Relationship Id="rId6" Type="http://schemas.openxmlformats.org/officeDocument/2006/relationships/image" Target="../media/image57.jpeg"/><Relationship Id="rId5" Type="http://schemas.openxmlformats.org/officeDocument/2006/relationships/image" Target="../media/image56.jpeg"/><Relationship Id="rId4" Type="http://schemas.microsoft.com/office/2007/relationships/hdphoto" Target="../media/hdphoto2.wdp"/></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4.xml"/><Relationship Id="rId1" Type="http://schemas.openxmlformats.org/officeDocument/2006/relationships/slideLayout" Target="../slideLayouts/slideLayout27.xml"/><Relationship Id="rId6" Type="http://schemas.openxmlformats.org/officeDocument/2006/relationships/image" Target="../media/image57.jpeg"/><Relationship Id="rId5" Type="http://schemas.openxmlformats.org/officeDocument/2006/relationships/image" Target="../media/image56.jpeg"/><Relationship Id="rId4" Type="http://schemas.microsoft.com/office/2007/relationships/hdphoto" Target="../media/hdphoto2.wdp"/></Relationships>
</file>

<file path=ppt/slides/_rels/slide3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8.xml"/><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39.xml"/><Relationship Id="rId1" Type="http://schemas.openxmlformats.org/officeDocument/2006/relationships/slideLayout" Target="../slideLayouts/slideLayout3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1.xml"/><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2.xml"/><Relationship Id="rId1" Type="http://schemas.openxmlformats.org/officeDocument/2006/relationships/slideLayout" Target="../slideLayouts/slideLayout3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8.xml"/></Relationships>
</file>

<file path=ppt/slides/_rels/slide5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6.xml"/><Relationship Id="rId1" Type="http://schemas.openxmlformats.org/officeDocument/2006/relationships/slideLayout" Target="../slideLayouts/slideLayout2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32.xml"/></Relationships>
</file>

<file path=ppt/slides/_rels/slide5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1.xml"/><Relationship Id="rId1" Type="http://schemas.openxmlformats.org/officeDocument/2006/relationships/slideLayout" Target="../slideLayouts/slideLayout33.xml"/></Relationships>
</file>

<file path=ppt/slides/_rels/slide56.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2.xml"/><Relationship Id="rId1" Type="http://schemas.openxmlformats.org/officeDocument/2006/relationships/slideLayout" Target="../slideLayouts/slideLayout39.xml"/><Relationship Id="rId4" Type="http://schemas.openxmlformats.org/officeDocument/2006/relationships/image" Target="../media/image65.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6.xml"/></Relationships>
</file>

<file path=ppt/slides/_rels/slide6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56.xml"/><Relationship Id="rId1" Type="http://schemas.openxmlformats.org/officeDocument/2006/relationships/slideLayout" Target="../slideLayouts/slideLayout29.xml"/></Relationships>
</file>

<file path=ppt/slides/_rels/slide6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57.xml"/><Relationship Id="rId1" Type="http://schemas.openxmlformats.org/officeDocument/2006/relationships/slideLayout" Target="../slideLayouts/slideLayout29.xml"/><Relationship Id="rId4" Type="http://schemas.openxmlformats.org/officeDocument/2006/relationships/image" Target="../media/image67.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6.xml"/></Relationships>
</file>

<file path=ppt/slides/_rels/slide6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59.xml"/><Relationship Id="rId1" Type="http://schemas.openxmlformats.org/officeDocument/2006/relationships/slideLayout" Target="../slideLayouts/slideLayout27.xml"/></Relationships>
</file>

<file path=ppt/slides/_rels/slide66.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notesSlide" Target="../notesSlides/notesSlide60.xml"/><Relationship Id="rId1" Type="http://schemas.openxmlformats.org/officeDocument/2006/relationships/slideLayout" Target="../slideLayouts/slideLayout27.xml"/></Relationships>
</file>

<file path=ppt/slides/_rels/slide67.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image" Target="../media/image80.png"/><Relationship Id="rId3" Type="http://schemas.openxmlformats.org/officeDocument/2006/relationships/image" Target="../media/image70.png"/><Relationship Id="rId7" Type="http://schemas.openxmlformats.org/officeDocument/2006/relationships/image" Target="../media/image74.png"/><Relationship Id="rId12" Type="http://schemas.openxmlformats.org/officeDocument/2006/relationships/image" Target="../media/image79.png"/><Relationship Id="rId2" Type="http://schemas.openxmlformats.org/officeDocument/2006/relationships/notesSlide" Target="../notesSlides/notesSlide61.xml"/><Relationship Id="rId1" Type="http://schemas.openxmlformats.org/officeDocument/2006/relationships/slideLayout" Target="../slideLayouts/slideLayout27.xml"/><Relationship Id="rId6" Type="http://schemas.openxmlformats.org/officeDocument/2006/relationships/image" Target="../media/image73.png"/><Relationship Id="rId11" Type="http://schemas.openxmlformats.org/officeDocument/2006/relationships/image" Target="../media/image78.png"/><Relationship Id="rId5" Type="http://schemas.openxmlformats.org/officeDocument/2006/relationships/image" Target="../media/image72.png"/><Relationship Id="rId10" Type="http://schemas.openxmlformats.org/officeDocument/2006/relationships/image" Target="../media/image77.png"/><Relationship Id="rId4" Type="http://schemas.openxmlformats.org/officeDocument/2006/relationships/image" Target="../media/image71.png"/><Relationship Id="rId9" Type="http://schemas.openxmlformats.org/officeDocument/2006/relationships/image" Target="../media/image76.png"/></Relationships>
</file>

<file path=ppt/slides/_rels/slide68.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62.xml"/><Relationship Id="rId1" Type="http://schemas.openxmlformats.org/officeDocument/2006/relationships/slideLayout" Target="../slideLayouts/slideLayout27.xml"/></Relationships>
</file>

<file path=ppt/slides/_rels/slide69.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63.xml"/><Relationship Id="rId1" Type="http://schemas.openxmlformats.org/officeDocument/2006/relationships/slideLayout" Target="../slideLayouts/slideLayout27.xml"/></Relationships>
</file>

<file path=ppt/slides/_rels/slide70.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64.xml"/><Relationship Id="rId1" Type="http://schemas.openxmlformats.org/officeDocument/2006/relationships/slideLayout" Target="../slideLayouts/slideLayout27.xml"/></Relationships>
</file>

<file path=ppt/slides/_rels/slide71.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notesSlide" Target="../notesSlides/notesSlide65.xml"/><Relationship Id="rId1" Type="http://schemas.openxmlformats.org/officeDocument/2006/relationships/slideLayout" Target="../slideLayouts/slideLayout27.xml"/></Relationships>
</file>

<file path=ppt/slides/_rels/slide72.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66.xml"/><Relationship Id="rId1" Type="http://schemas.openxmlformats.org/officeDocument/2006/relationships/slideLayout" Target="../slideLayouts/slideLayout2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34.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1.xml"/><Relationship Id="rId2" Type="http://schemas.openxmlformats.org/officeDocument/2006/relationships/slideLayout" Target="../slideLayouts/slideLayout35.xml"/><Relationship Id="rId1" Type="http://schemas.openxmlformats.org/officeDocument/2006/relationships/tags" Target="../tags/tag1.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53837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2">
            <a:extLst>
              <a:ext uri="{FF2B5EF4-FFF2-40B4-BE49-F238E27FC236}">
                <a16:creationId xmlns:a16="http://schemas.microsoft.com/office/drawing/2014/main" id="{900AF725-3D2D-ECE6-C0E6-5BE3FDA8EFE5}"/>
              </a:ext>
            </a:extLst>
          </p:cNvPr>
          <p:cNvSpPr>
            <a:spLocks noGrp="1"/>
          </p:cNvSpPr>
          <p:nvPr>
            <p:ph type="title"/>
          </p:nvPr>
        </p:nvSpPr>
        <p:spPr>
          <a:xfrm>
            <a:off x="5868557" y="1138036"/>
            <a:ext cx="5444382" cy="1402470"/>
          </a:xfrm>
        </p:spPr>
        <p:txBody>
          <a:bodyPr vert="horz" lIns="91440" tIns="45720" rIns="91440" bIns="45720" rtlCol="0" anchor="t">
            <a:normAutofit/>
          </a:bodyPr>
          <a:lstStyle/>
          <a:p>
            <a:r>
              <a:rPr lang="en-US" sz="3200" b="1" dirty="0">
                <a:solidFill>
                  <a:schemeClr val="tx1"/>
                </a:solidFill>
              </a:rPr>
              <a:t>WELCOME        :  MUNYA</a:t>
            </a:r>
          </a:p>
        </p:txBody>
      </p:sp>
      <p:pic>
        <p:nvPicPr>
          <p:cNvPr id="11" name="Picture 10">
            <a:extLst>
              <a:ext uri="{FF2B5EF4-FFF2-40B4-BE49-F238E27FC236}">
                <a16:creationId xmlns:a16="http://schemas.microsoft.com/office/drawing/2014/main" id="{C48FEEA4-FF41-3951-6FCB-EEFD482C3B6A}"/>
              </a:ext>
            </a:extLst>
          </p:cNvPr>
          <p:cNvPicPr>
            <a:picLocks noChangeAspect="1"/>
          </p:cNvPicPr>
          <p:nvPr/>
        </p:nvPicPr>
        <p:blipFill rotWithShape="1">
          <a:blip r:embed="rId3"/>
          <a:srcRect l="59063" r="1" b="1"/>
          <a:stretch/>
        </p:blipFill>
        <p:spPr>
          <a:xfrm>
            <a:off x="-1" y="10"/>
            <a:ext cx="5151179" cy="6857990"/>
          </a:xfrm>
          <a:prstGeom prst="rect">
            <a:avLst/>
          </a:prstGeom>
        </p:spPr>
      </p:pic>
      <p:cxnSp>
        <p:nvCxnSpPr>
          <p:cNvPr id="15" name="Straight Connector 14">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965B472F-E86F-D3BD-30CA-227B48E6A63D}"/>
              </a:ext>
            </a:extLst>
          </p:cNvPr>
          <p:cNvPicPr>
            <a:picLocks noChangeAspect="1"/>
          </p:cNvPicPr>
          <p:nvPr/>
        </p:nvPicPr>
        <p:blipFill>
          <a:blip r:embed="rId4"/>
          <a:stretch>
            <a:fillRect/>
          </a:stretch>
        </p:blipFill>
        <p:spPr>
          <a:xfrm>
            <a:off x="281670" y="2535358"/>
            <a:ext cx="12054158" cy="2573852"/>
          </a:xfrm>
          <a:prstGeom prst="rect">
            <a:avLst/>
          </a:prstGeom>
        </p:spPr>
      </p:pic>
    </p:spTree>
    <p:extLst>
      <p:ext uri="{BB962C8B-B14F-4D97-AF65-F5344CB8AC3E}">
        <p14:creationId xmlns:p14="http://schemas.microsoft.com/office/powerpoint/2010/main" val="16930284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FF85C-60B4-973C-27AC-B64C4BB4E221}"/>
              </a:ext>
            </a:extLst>
          </p:cNvPr>
          <p:cNvSpPr>
            <a:spLocks noGrp="1"/>
          </p:cNvSpPr>
          <p:nvPr>
            <p:ph type="title"/>
          </p:nvPr>
        </p:nvSpPr>
        <p:spPr/>
        <p:txBody>
          <a:bodyPr/>
          <a:lstStyle/>
          <a:p>
            <a:r>
              <a:rPr lang="en-US" b="1" dirty="0">
                <a:solidFill>
                  <a:srgbClr val="FF0000"/>
                </a:solidFill>
              </a:rPr>
              <a:t>Primary Resources</a:t>
            </a:r>
          </a:p>
        </p:txBody>
      </p:sp>
      <p:sp>
        <p:nvSpPr>
          <p:cNvPr id="3" name="Content Placeholder 2">
            <a:extLst>
              <a:ext uri="{FF2B5EF4-FFF2-40B4-BE49-F238E27FC236}">
                <a16:creationId xmlns:a16="http://schemas.microsoft.com/office/drawing/2014/main" id="{80CD9E56-9720-47A6-A3FF-796AFF5C80F0}"/>
              </a:ext>
            </a:extLst>
          </p:cNvPr>
          <p:cNvSpPr>
            <a:spLocks noGrp="1"/>
          </p:cNvSpPr>
          <p:nvPr>
            <p:ph idx="1"/>
          </p:nvPr>
        </p:nvSpPr>
        <p:spPr>
          <a:xfrm>
            <a:off x="585431" y="1534474"/>
            <a:ext cx="5018672" cy="4767267"/>
          </a:xfrm>
        </p:spPr>
        <p:txBody>
          <a:bodyPr/>
          <a:lstStyle/>
          <a:p>
            <a:r>
              <a:rPr lang="en-US" dirty="0"/>
              <a:t>Student</a:t>
            </a:r>
            <a:r>
              <a:rPr lang="fr-FR" dirty="0"/>
              <a:t> Guide:</a:t>
            </a:r>
          </a:p>
          <a:p>
            <a:pPr lvl="1"/>
            <a:r>
              <a:rPr lang="en-US" dirty="0"/>
              <a:t>Chapters</a:t>
            </a:r>
          </a:p>
          <a:p>
            <a:pPr lvl="1"/>
            <a:r>
              <a:rPr lang="en-US" dirty="0"/>
              <a:t>Labs</a:t>
            </a:r>
          </a:p>
          <a:p>
            <a:r>
              <a:rPr lang="en-US" dirty="0"/>
              <a:t>Lab</a:t>
            </a:r>
            <a:r>
              <a:rPr lang="fr-FR" dirty="0"/>
              <a:t> </a:t>
            </a:r>
            <a:r>
              <a:rPr lang="en-US" dirty="0"/>
              <a:t>Environment</a:t>
            </a:r>
            <a:r>
              <a:rPr lang="fr-FR" dirty="0"/>
              <a:t>:</a:t>
            </a:r>
          </a:p>
          <a:p>
            <a:pPr lvl="1"/>
            <a:r>
              <a:rPr lang="en-US" dirty="0"/>
              <a:t>Sandbox</a:t>
            </a:r>
            <a:r>
              <a:rPr lang="fr-FR" dirty="0"/>
              <a:t> </a:t>
            </a:r>
            <a:r>
              <a:rPr lang="en-US" dirty="0"/>
              <a:t>environment</a:t>
            </a:r>
          </a:p>
        </p:txBody>
      </p:sp>
      <p:pic>
        <p:nvPicPr>
          <p:cNvPr id="4" name="Picture 3" descr="Background pattern  Description automatically generated">
            <a:extLst>
              <a:ext uri="{FF2B5EF4-FFF2-40B4-BE49-F238E27FC236}">
                <a16:creationId xmlns:a16="http://schemas.microsoft.com/office/drawing/2014/main" id="{50B4929C-A038-6637-A100-DC0825B7042D}"/>
              </a:ext>
            </a:extLst>
          </p:cNvPr>
          <p:cNvPicPr>
            <a:picLocks noChangeAspect="1"/>
          </p:cNvPicPr>
          <p:nvPr/>
        </p:nvPicPr>
        <p:blipFill rotWithShape="1">
          <a:blip r:embed="rId3">
            <a:extLst>
              <a:ext uri="{28A0092B-C50C-407E-A947-70E740481C1C}">
                <a14:useLocalDpi xmlns:a14="http://schemas.microsoft.com/office/drawing/2010/main" val="0"/>
              </a:ext>
            </a:extLst>
          </a:blip>
          <a:srcRect l="52943" b="4681"/>
          <a:stretch/>
        </p:blipFill>
        <p:spPr>
          <a:xfrm flipH="1">
            <a:off x="5832781" y="0"/>
            <a:ext cx="6366093" cy="6858000"/>
          </a:xfrm>
          <a:prstGeom prst="rect">
            <a:avLst/>
          </a:prstGeom>
        </p:spPr>
      </p:pic>
      <p:sp>
        <p:nvSpPr>
          <p:cNvPr id="5" name="Content Placeholder 6">
            <a:extLst>
              <a:ext uri="{FF2B5EF4-FFF2-40B4-BE49-F238E27FC236}">
                <a16:creationId xmlns:a16="http://schemas.microsoft.com/office/drawing/2014/main" id="{1A9C7802-2699-719D-066E-F8035F1CA436}"/>
              </a:ext>
            </a:extLst>
          </p:cNvPr>
          <p:cNvSpPr txBox="1">
            <a:spLocks/>
          </p:cNvSpPr>
          <p:nvPr/>
        </p:nvSpPr>
        <p:spPr bwMode="auto">
          <a:xfrm>
            <a:off x="6305840" y="282993"/>
            <a:ext cx="5529408" cy="62609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noAutofit/>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l" defTabSz="914400" rtl="0" eaLnBrk="1" fontAlgn="base" latinLnBrk="0" hangingPunct="1">
              <a:lnSpc>
                <a:spcPct val="100000"/>
              </a:lnSpc>
              <a:spcBef>
                <a:spcPts val="300"/>
              </a:spcBef>
              <a:spcAft>
                <a:spcPct val="0"/>
              </a:spcAft>
              <a:buClr>
                <a:srgbClr val="44546A"/>
              </a:buClr>
              <a:buSzPct val="85000"/>
              <a:buFont typeface="Arial" panose="020B0604020202020204" pitchFamily="34" charset="0"/>
              <a:buNone/>
              <a:tabLst/>
              <a:defRPr/>
            </a:pPr>
            <a:endPar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100000"/>
              </a:lnSpc>
              <a:spcBef>
                <a:spcPts val="200"/>
              </a:spcBef>
              <a:spcAft>
                <a:spcPct val="0"/>
              </a:spcAft>
              <a:buClr>
                <a:srgbClr val="44546A"/>
              </a:buClr>
              <a:buSzPct val="85000"/>
              <a:buFont typeface="Arial" panose="020B0604020202020204" pitchFamily="34" charset="0"/>
              <a:buNone/>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Preface</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Introduction to Check Point Quantum Security Management</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Check Point Gateway and Server Deployment</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Check Point Security Administration</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Check Point Licensing and Contracts</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startAt="5"/>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Security Policy Management</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startAt="5"/>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Policy Layers</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startAt="5"/>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Network Address Translation</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startAt="8"/>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Security Escalation</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startAt="8"/>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Site-to-Site VPN</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startAt="8"/>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Monitoring Operations</a:t>
            </a:r>
          </a:p>
          <a:p>
            <a:pPr marL="457200" marR="0" lvl="0" indent="-457200" algn="l" defTabSz="914400" rtl="0" eaLnBrk="1" fontAlgn="base" latinLnBrk="0" hangingPunct="1">
              <a:lnSpc>
                <a:spcPct val="100000"/>
              </a:lnSpc>
              <a:spcBef>
                <a:spcPts val="200"/>
              </a:spcBef>
              <a:spcAft>
                <a:spcPct val="0"/>
              </a:spcAft>
              <a:buClr>
                <a:srgbClr val="44546A"/>
              </a:buClr>
              <a:buSzPct val="85000"/>
              <a:buFont typeface="+mj-lt"/>
              <a:buAutoNum type="arabicPeriod" startAt="8"/>
              <a:tabLst/>
              <a:defRPr/>
            </a:pPr>
            <a:r>
              <a:rPr kumimoji="0" lang="en-US" sz="22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Security Maintenance</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
        <p:nvSpPr>
          <p:cNvPr id="6" name="Footer Placeholder 5" hidden="1">
            <a:extLst>
              <a:ext uri="{FF2B5EF4-FFF2-40B4-BE49-F238E27FC236}">
                <a16:creationId xmlns:a16="http://schemas.microsoft.com/office/drawing/2014/main" id="{E70340F5-3005-44B7-8E86-A5AB6076673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Date Placeholder 6" hidden="1">
            <a:extLst>
              <a:ext uri="{FF2B5EF4-FFF2-40B4-BE49-F238E27FC236}">
                <a16:creationId xmlns:a16="http://schemas.microsoft.com/office/drawing/2014/main" id="{2A077D3C-5082-0DFF-0104-424E060C2696}"/>
              </a:ext>
            </a:extLst>
          </p:cNvPr>
          <p:cNvSpPr>
            <a:spLocks noGrp="1"/>
          </p:cNvSpPr>
          <p:nvPr>
            <p:ph type="dt" sz="half"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6780505"/>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12600FCA-B2B3-095D-4752-672ED7787E40}"/>
              </a:ext>
            </a:extLst>
          </p:cNvPr>
          <p:cNvSpPr>
            <a:spLocks noGrp="1"/>
          </p:cNvSpPr>
          <p:nvPr>
            <p:ph type="body" sz="quarter" idx="16"/>
          </p:nvPr>
        </p:nvSpPr>
        <p:spPr>
          <a:xfrm>
            <a:off x="586804" y="457201"/>
            <a:ext cx="3185506" cy="656705"/>
          </a:xfrm>
        </p:spPr>
        <p:txBody>
          <a:bodyPr/>
          <a:lstStyle/>
          <a:p>
            <a:r>
              <a:rPr lang="en-US" dirty="0"/>
              <a:t>Prerequisites</a:t>
            </a:r>
          </a:p>
        </p:txBody>
      </p:sp>
      <p:sp>
        <p:nvSpPr>
          <p:cNvPr id="4" name="Content Placeholder 3">
            <a:extLst>
              <a:ext uri="{FF2B5EF4-FFF2-40B4-BE49-F238E27FC236}">
                <a16:creationId xmlns:a16="http://schemas.microsoft.com/office/drawing/2014/main" id="{6B3599FC-6E77-FEC5-9FA4-AB7ECA1F5B46}"/>
              </a:ext>
            </a:extLst>
          </p:cNvPr>
          <p:cNvSpPr>
            <a:spLocks noGrp="1"/>
          </p:cNvSpPr>
          <p:nvPr>
            <p:ph sz="half" idx="12"/>
          </p:nvPr>
        </p:nvSpPr>
        <p:spPr>
          <a:xfrm>
            <a:off x="4438416" y="277502"/>
            <a:ext cx="7166780" cy="5208898"/>
          </a:xfrm>
        </p:spPr>
        <p:txBody>
          <a:bodyPr/>
          <a:lstStyle/>
          <a:p>
            <a:r>
              <a:rPr lang="en-US" dirty="0"/>
              <a:t>Fundamental Knowledge:</a:t>
            </a:r>
          </a:p>
          <a:p>
            <a:pPr lvl="1"/>
            <a:r>
              <a:rPr lang="en-US" dirty="0"/>
              <a:t>Networking Security</a:t>
            </a:r>
          </a:p>
          <a:p>
            <a:r>
              <a:rPr lang="en-US" dirty="0"/>
              <a:t>Working knowledge:</a:t>
            </a:r>
          </a:p>
          <a:p>
            <a:pPr lvl="1"/>
            <a:r>
              <a:rPr lang="en-US" dirty="0"/>
              <a:t>Unix-like and/or Windows operating systems</a:t>
            </a:r>
          </a:p>
          <a:p>
            <a:pPr lvl="1"/>
            <a:r>
              <a:rPr lang="en-US" dirty="0"/>
              <a:t>Networking Fundamentals</a:t>
            </a:r>
          </a:p>
          <a:p>
            <a:pPr lvl="1"/>
            <a:r>
              <a:rPr lang="en-US" dirty="0"/>
              <a:t>TCP/IP Networking</a:t>
            </a:r>
          </a:p>
          <a:p>
            <a:pPr lvl="1"/>
            <a:r>
              <a:rPr lang="en-US" dirty="0"/>
              <a:t>System Administration</a:t>
            </a:r>
          </a:p>
          <a:p>
            <a:r>
              <a:rPr lang="en-US" dirty="0"/>
              <a:t>Check Point training/certification:</a:t>
            </a:r>
          </a:p>
          <a:p>
            <a:pPr lvl="1"/>
            <a:r>
              <a:rPr lang="en-US" dirty="0"/>
              <a:t>None</a:t>
            </a:r>
          </a:p>
          <a:p>
            <a:endParaRPr lang="en-US" dirty="0"/>
          </a:p>
        </p:txBody>
      </p:sp>
      <p:pic>
        <p:nvPicPr>
          <p:cNvPr id="10" name="Graphic 9">
            <a:extLst>
              <a:ext uri="{FF2B5EF4-FFF2-40B4-BE49-F238E27FC236}">
                <a16:creationId xmlns:a16="http://schemas.microsoft.com/office/drawing/2014/main" id="{F37764F4-DCA5-E097-8B20-5D83C369A2D1}"/>
              </a:ext>
            </a:extLst>
          </p:cNvPr>
          <p:cNvPicPr>
            <a:picLocks noChangeAspect="1"/>
          </p:cNvPicPr>
          <p:nvPr/>
        </p:nvPicPr>
        <p:blipFill rotWithShape="1">
          <a:blip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l="21871" r="23412"/>
          <a:stretch/>
        </p:blipFill>
        <p:spPr>
          <a:xfrm>
            <a:off x="50633" y="1467104"/>
            <a:ext cx="3918808" cy="3916613"/>
          </a:xfrm>
          <a:prstGeom prst="rect">
            <a:avLst/>
          </a:prstGeom>
        </p:spPr>
      </p:pic>
      <p:sp>
        <p:nvSpPr>
          <p:cNvPr id="2" name="Footer Placeholder 1" hidden="1">
            <a:extLst>
              <a:ext uri="{FF2B5EF4-FFF2-40B4-BE49-F238E27FC236}">
                <a16:creationId xmlns:a16="http://schemas.microsoft.com/office/drawing/2014/main" id="{1C1CDCB3-7467-5DE1-1097-321190715CC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9AD42F2E-7F3C-C939-BB9A-8CBA57CA487A}"/>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58904"/>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42A01-4341-7D94-0E47-33AC4B274DD8}"/>
              </a:ext>
            </a:extLst>
          </p:cNvPr>
          <p:cNvSpPr>
            <a:spLocks noGrp="1"/>
          </p:cNvSpPr>
          <p:nvPr>
            <p:ph type="title"/>
          </p:nvPr>
        </p:nvSpPr>
        <p:spPr/>
        <p:txBody>
          <a:bodyPr/>
          <a:lstStyle/>
          <a:p>
            <a:r>
              <a:rPr lang="en-GB" dirty="0"/>
              <a:t>CTF Topology Review</a:t>
            </a:r>
          </a:p>
        </p:txBody>
      </p:sp>
      <p:pic>
        <p:nvPicPr>
          <p:cNvPr id="4" name="Content Placeholder 3" descr="A diagram of a computer network&#10;&#10;AI-generated content may be incorrect.">
            <a:extLst>
              <a:ext uri="{FF2B5EF4-FFF2-40B4-BE49-F238E27FC236}">
                <a16:creationId xmlns:a16="http://schemas.microsoft.com/office/drawing/2014/main" id="{E5432090-51B2-27C7-8B5D-67F6590D1C3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8872" r="13442" b="14004"/>
          <a:stretch>
            <a:fillRect/>
          </a:stretch>
        </p:blipFill>
        <p:spPr bwMode="auto">
          <a:xfrm>
            <a:off x="2053087" y="1299588"/>
            <a:ext cx="7298649" cy="487737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5689304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2432748" y="189908"/>
            <a:ext cx="1561864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Title 1">
            <a:extLst>
              <a:ext uri="{FF2B5EF4-FFF2-40B4-BE49-F238E27FC236}">
                <a16:creationId xmlns:a16="http://schemas.microsoft.com/office/drawing/2014/main" id="{B45BCEB1-23AF-46F4-AD49-43D921129F43}"/>
              </a:ext>
            </a:extLst>
          </p:cNvPr>
          <p:cNvSpPr>
            <a:spLocks noGrp="1"/>
          </p:cNvSpPr>
          <p:nvPr>
            <p:ph type="title"/>
          </p:nvPr>
        </p:nvSpPr>
        <p:spPr>
          <a:xfrm>
            <a:off x="541215" y="-7236"/>
            <a:ext cx="2272323" cy="2064636"/>
          </a:xfrm>
        </p:spPr>
        <p:txBody>
          <a:bodyPr/>
          <a:lstStyle/>
          <a:p>
            <a:pPr>
              <a:lnSpc>
                <a:spcPct val="100000"/>
              </a:lnSpc>
            </a:pPr>
            <a:r>
              <a:rPr lang="en-US" sz="3200" b="1" dirty="0">
                <a:solidFill>
                  <a:srgbClr val="FF0000"/>
                </a:solidFill>
              </a:rPr>
              <a:t>CCSA</a:t>
            </a:r>
            <a:br>
              <a:rPr lang="en-US" sz="3200" b="1" dirty="0">
                <a:solidFill>
                  <a:srgbClr val="FF0000"/>
                </a:solidFill>
              </a:rPr>
            </a:br>
            <a:r>
              <a:rPr lang="en-US" sz="3200" b="1" dirty="0">
                <a:solidFill>
                  <a:srgbClr val="FF0000"/>
                </a:solidFill>
              </a:rPr>
              <a:t>Lab Topology</a:t>
            </a:r>
          </a:p>
        </p:txBody>
      </p:sp>
      <p:sp>
        <p:nvSpPr>
          <p:cNvPr id="2" name="Footer Placeholder 1" hidden="1">
            <a:extLst>
              <a:ext uri="{FF2B5EF4-FFF2-40B4-BE49-F238E27FC236}">
                <a16:creationId xmlns:a16="http://schemas.microsoft.com/office/drawing/2014/main" id="{A32159FD-49C7-1152-9A10-1F5DCFACC9B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F71D300B-4993-93CE-7F76-350E526D58CF}"/>
              </a:ext>
            </a:extLst>
          </p:cNvPr>
          <p:cNvSpPr>
            <a:spLocks noGrp="1"/>
          </p:cNvSpPr>
          <p:nvPr>
            <p:ph type="dt" sz="half"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3B4E8342-B63C-6E0B-5F21-B3D77892729E}"/>
              </a:ext>
            </a:extLst>
          </p:cNvPr>
          <p:cNvPicPr>
            <a:picLocks noChangeAspect="1"/>
          </p:cNvPicPr>
          <p:nvPr/>
        </p:nvPicPr>
        <p:blipFill>
          <a:blip r:embed="rId3"/>
          <a:stretch>
            <a:fillRect/>
          </a:stretch>
        </p:blipFill>
        <p:spPr>
          <a:xfrm>
            <a:off x="3053918" y="32864"/>
            <a:ext cx="8300616" cy="5360814"/>
          </a:xfrm>
          <a:prstGeom prst="rect">
            <a:avLst/>
          </a:prstGeom>
        </p:spPr>
      </p:pic>
    </p:spTree>
    <p:extLst>
      <p:ext uri="{BB962C8B-B14F-4D97-AF65-F5344CB8AC3E}">
        <p14:creationId xmlns:p14="http://schemas.microsoft.com/office/powerpoint/2010/main" val="183186694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27B1F-F4A8-355D-CAB3-622DECAA6131}"/>
              </a:ext>
            </a:extLst>
          </p:cNvPr>
          <p:cNvSpPr>
            <a:spLocks noGrp="1"/>
          </p:cNvSpPr>
          <p:nvPr>
            <p:ph type="title"/>
          </p:nvPr>
        </p:nvSpPr>
        <p:spPr/>
        <p:txBody>
          <a:bodyPr/>
          <a:lstStyle/>
          <a:p>
            <a:r>
              <a:rPr lang="en-GB" dirty="0"/>
              <a:t>Working Topology</a:t>
            </a:r>
          </a:p>
        </p:txBody>
      </p:sp>
      <p:pic>
        <p:nvPicPr>
          <p:cNvPr id="4" name="Content Placeholder 3" descr="A diagram of a computer network&#10;&#10;AI-generated content may be incorrect.">
            <a:extLst>
              <a:ext uri="{FF2B5EF4-FFF2-40B4-BE49-F238E27FC236}">
                <a16:creationId xmlns:a16="http://schemas.microsoft.com/office/drawing/2014/main" id="{314FCEB7-CF2C-6419-E90E-1C3BE8E1D7C2}"/>
              </a:ext>
            </a:extLst>
          </p:cNvPr>
          <p:cNvPicPr>
            <a:picLocks noGrp="1" noChangeAspect="1"/>
          </p:cNvPicPr>
          <p:nvPr>
            <p:ph idx="1"/>
          </p:nvPr>
        </p:nvPicPr>
        <p:blipFill>
          <a:blip r:embed="rId2"/>
          <a:stretch>
            <a:fillRect/>
          </a:stretch>
        </p:blipFill>
        <p:spPr>
          <a:xfrm>
            <a:off x="2847109" y="1247995"/>
            <a:ext cx="5600700" cy="4746357"/>
          </a:xfrm>
          <a:prstGeom prst="rect">
            <a:avLst/>
          </a:prstGeom>
        </p:spPr>
      </p:pic>
    </p:spTree>
    <p:extLst>
      <p:ext uri="{BB962C8B-B14F-4D97-AF65-F5344CB8AC3E}">
        <p14:creationId xmlns:p14="http://schemas.microsoft.com/office/powerpoint/2010/main" val="5668448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13F6C-F901-90B9-7967-7658E2FEEB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9FD25D5-9498-5412-7316-BE229FD236EA}"/>
              </a:ext>
            </a:extLst>
          </p:cNvPr>
          <p:cNvSpPr>
            <a:spLocks noGrp="1"/>
          </p:cNvSpPr>
          <p:nvPr>
            <p:ph type="title"/>
          </p:nvPr>
        </p:nvSpPr>
        <p:spPr/>
        <p:txBody>
          <a:bodyPr>
            <a:normAutofit/>
          </a:bodyPr>
          <a:lstStyle/>
          <a:p>
            <a:r>
              <a:rPr lang="en-GB" sz="3600" dirty="0"/>
              <a:t>Initial Focus to Setup the Appliances</a:t>
            </a:r>
          </a:p>
        </p:txBody>
      </p:sp>
      <p:pic>
        <p:nvPicPr>
          <p:cNvPr id="7" name="Content Placeholder 6">
            <a:extLst>
              <a:ext uri="{FF2B5EF4-FFF2-40B4-BE49-F238E27FC236}">
                <a16:creationId xmlns:a16="http://schemas.microsoft.com/office/drawing/2014/main" id="{D0A84ADD-BF86-9519-E462-DF99D138D9B3}"/>
              </a:ext>
            </a:extLst>
          </p:cNvPr>
          <p:cNvPicPr>
            <a:picLocks noGrp="1" noChangeAspect="1"/>
          </p:cNvPicPr>
          <p:nvPr>
            <p:ph idx="1"/>
          </p:nvPr>
        </p:nvPicPr>
        <p:blipFill>
          <a:blip r:embed="rId2"/>
          <a:stretch>
            <a:fillRect/>
          </a:stretch>
        </p:blipFill>
        <p:spPr>
          <a:xfrm>
            <a:off x="2047009" y="1462037"/>
            <a:ext cx="7767902" cy="4014015"/>
          </a:xfrm>
          <a:prstGeom prst="rect">
            <a:avLst/>
          </a:prstGeom>
        </p:spPr>
      </p:pic>
    </p:spTree>
    <p:extLst>
      <p:ext uri="{BB962C8B-B14F-4D97-AF65-F5344CB8AC3E}">
        <p14:creationId xmlns:p14="http://schemas.microsoft.com/office/powerpoint/2010/main" val="450974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3"/>
          </p:nvPr>
        </p:nvSpPr>
        <p:spPr/>
        <p:txBody>
          <a:bodyPr/>
          <a:lstStyle/>
          <a:p>
            <a:r>
              <a:rPr lang="en-US" sz="3400" dirty="0"/>
              <a:t>Introduction to Check Point Quantum Security Management</a:t>
            </a:r>
          </a:p>
        </p:txBody>
      </p:sp>
      <p:sp>
        <p:nvSpPr>
          <p:cNvPr id="3" name="Text Placeholder 2"/>
          <p:cNvSpPr>
            <a:spLocks noGrp="1"/>
          </p:cNvSpPr>
          <p:nvPr>
            <p:ph type="body" sz="quarter" idx="16"/>
          </p:nvPr>
        </p:nvSpPr>
        <p:spPr/>
        <p:txBody>
          <a:bodyPr/>
          <a:lstStyle/>
          <a:p>
            <a:r>
              <a:rPr lang="en-US" dirty="0"/>
              <a:t>Chapter 1</a:t>
            </a:r>
          </a:p>
        </p:txBody>
      </p:sp>
      <p:sp>
        <p:nvSpPr>
          <p:cNvPr id="4" name="Footer Placeholder 3" hidden="1">
            <a:extLst>
              <a:ext uri="{FF2B5EF4-FFF2-40B4-BE49-F238E27FC236}">
                <a16:creationId xmlns:a16="http://schemas.microsoft.com/office/drawing/2014/main" id="{AA192508-845D-A2BB-D9D5-A2C6D7EE919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89E9E2FD-D8CE-8475-85C5-CCF32060AEA7}"/>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9714964"/>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 Placeholder 8">
            <a:extLst>
              <a:ext uri="{FF2B5EF4-FFF2-40B4-BE49-F238E27FC236}">
                <a16:creationId xmlns:a16="http://schemas.microsoft.com/office/drawing/2014/main" id="{097459F7-AC03-7A47-0BC8-7A5DC2F4058C}"/>
              </a:ext>
            </a:extLst>
          </p:cNvPr>
          <p:cNvSpPr>
            <a:spLocks noGrp="1"/>
          </p:cNvSpPr>
          <p:nvPr>
            <p:ph type="body" sz="quarter" idx="16"/>
          </p:nvPr>
        </p:nvSpPr>
        <p:spPr/>
        <p:txBody>
          <a:bodyPr/>
          <a:lstStyle/>
          <a:p>
            <a:r>
              <a:rPr lang="en-US" dirty="0"/>
              <a:t>Learning Objectives</a:t>
            </a:r>
          </a:p>
        </p:txBody>
      </p:sp>
      <p:sp>
        <p:nvSpPr>
          <p:cNvPr id="8" name="Content Placeholder 7">
            <a:extLst>
              <a:ext uri="{FF2B5EF4-FFF2-40B4-BE49-F238E27FC236}">
                <a16:creationId xmlns:a16="http://schemas.microsoft.com/office/drawing/2014/main" id="{3D16ADE5-A2B5-F212-B075-2E94F9D74FF4}"/>
              </a:ext>
            </a:extLst>
          </p:cNvPr>
          <p:cNvSpPr>
            <a:spLocks noGrp="1"/>
          </p:cNvSpPr>
          <p:nvPr>
            <p:ph sz="half" idx="2"/>
          </p:nvPr>
        </p:nvSpPr>
        <p:spPr/>
        <p:txBody>
          <a:bodyPr/>
          <a:lstStyle/>
          <a:p>
            <a:r>
              <a:rPr lang="en-US" sz="2400" dirty="0"/>
              <a:t>Describe the primary components of a Check Point Three-Tier Architecture and explain how they work together in the Check Point environment.</a:t>
            </a:r>
          </a:p>
          <a:p>
            <a:r>
              <a:rPr lang="en-US" sz="2400" dirty="0"/>
              <a:t>Define and explain the differences between standalone and distributed deployments.</a:t>
            </a:r>
          </a:p>
          <a:p>
            <a:r>
              <a:rPr lang="en-US" sz="2400" dirty="0"/>
              <a:t>Explain how communication is secured and how traffic is routed in the Check Point environment.</a:t>
            </a:r>
            <a:endParaRPr lang="en-US" dirty="0"/>
          </a:p>
        </p:txBody>
      </p:sp>
      <p:sp>
        <p:nvSpPr>
          <p:cNvPr id="2" name="Footer Placeholder 1" hidden="1">
            <a:extLst>
              <a:ext uri="{FF2B5EF4-FFF2-40B4-BE49-F238E27FC236}">
                <a16:creationId xmlns:a16="http://schemas.microsoft.com/office/drawing/2014/main" id="{0A64E8DA-B696-0A1F-46B3-2EEA1F1378C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6DD6138B-C549-573E-5CBF-85FEC33FB87F}"/>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80203973"/>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691F3B7-1D67-62D6-E4B6-D1AEA8522AF9}"/>
              </a:ext>
            </a:extLst>
          </p:cNvPr>
          <p:cNvSpPr>
            <a:spLocks noGrp="1"/>
          </p:cNvSpPr>
          <p:nvPr>
            <p:ph type="body" sz="quarter" idx="16"/>
          </p:nvPr>
        </p:nvSpPr>
        <p:spPr>
          <a:xfrm>
            <a:off x="2152920" y="2691362"/>
            <a:ext cx="5367069" cy="1982239"/>
          </a:xfrm>
        </p:spPr>
        <p:txBody>
          <a:bodyPr/>
          <a:lstStyle/>
          <a:p>
            <a:pPr algn="ctr"/>
            <a:r>
              <a:rPr lang="en-US" sz="4000" dirty="0"/>
              <a:t>SECURITY MANAGEMENT OVERVIEW</a:t>
            </a:r>
          </a:p>
        </p:txBody>
      </p:sp>
      <p:sp>
        <p:nvSpPr>
          <p:cNvPr id="2" name="Footer Placeholder 1" hidden="1">
            <a:extLst>
              <a:ext uri="{FF2B5EF4-FFF2-40B4-BE49-F238E27FC236}">
                <a16:creationId xmlns:a16="http://schemas.microsoft.com/office/drawing/2014/main" id="{C5DE18DB-0D92-DB95-962D-A1A25E9480D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344C227D-79D4-D6D4-7E57-CA2CD00698E3}"/>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7665835"/>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0785EB60-72FF-D0A5-9CAC-4EED82C818B4}"/>
              </a:ext>
            </a:extLst>
          </p:cNvPr>
          <p:cNvSpPr>
            <a:spLocks noGrp="1"/>
          </p:cNvSpPr>
          <p:nvPr>
            <p:ph type="body" sz="quarter" idx="18"/>
          </p:nvPr>
        </p:nvSpPr>
        <p:spPr>
          <a:xfrm>
            <a:off x="586804" y="457200"/>
            <a:ext cx="11055799" cy="914400"/>
          </a:xfrm>
        </p:spPr>
        <p:txBody>
          <a:bodyPr/>
          <a:lstStyle/>
          <a:p>
            <a:r>
              <a:rPr lang="en-US" dirty="0"/>
              <a:t>Primary Components of the Three-Tier Architecture</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73339"/>
          <a:stretch/>
        </p:blipFill>
        <p:spPr>
          <a:xfrm>
            <a:off x="1589" y="5509260"/>
            <a:ext cx="12188825" cy="992342"/>
          </a:xfrm>
          <a:prstGeom prst="rect">
            <a:avLst/>
          </a:prstGeom>
        </p:spPr>
      </p:pic>
      <p:pic>
        <p:nvPicPr>
          <p:cNvPr id="2" name="Content Placeholder 1"/>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508795" y="1596376"/>
            <a:ext cx="11174413" cy="3817651"/>
          </a:xfrm>
        </p:spPr>
      </p:pic>
      <p:sp>
        <p:nvSpPr>
          <p:cNvPr id="4" name="Footer Placeholder 3" hidden="1">
            <a:extLst>
              <a:ext uri="{FF2B5EF4-FFF2-40B4-BE49-F238E27FC236}">
                <a16:creationId xmlns:a16="http://schemas.microsoft.com/office/drawing/2014/main" id="{9534E5DF-9AAD-8A4D-B1D9-1D1E1E39F5D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Date Placeholder 5" hidden="1">
            <a:extLst>
              <a:ext uri="{FF2B5EF4-FFF2-40B4-BE49-F238E27FC236}">
                <a16:creationId xmlns:a16="http://schemas.microsoft.com/office/drawing/2014/main" id="{6BF321EE-FEB2-09DD-8B5E-9E65078AFD83}"/>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6213265"/>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691F3B7-1D67-62D6-E4B6-D1AEA8522AF9}"/>
              </a:ext>
            </a:extLst>
          </p:cNvPr>
          <p:cNvSpPr>
            <a:spLocks noGrp="1"/>
          </p:cNvSpPr>
          <p:nvPr>
            <p:ph type="body" sz="quarter" idx="16"/>
          </p:nvPr>
        </p:nvSpPr>
        <p:spPr/>
        <p:txBody>
          <a:bodyPr/>
          <a:lstStyle/>
          <a:p>
            <a:pPr algn="ctr"/>
            <a:r>
              <a:rPr lang="en-US" sz="4000" dirty="0"/>
              <a:t>SMARTCONSOLE</a:t>
            </a:r>
          </a:p>
        </p:txBody>
      </p:sp>
      <p:sp>
        <p:nvSpPr>
          <p:cNvPr id="2" name="Footer Placeholder 1" hidden="1">
            <a:extLst>
              <a:ext uri="{FF2B5EF4-FFF2-40B4-BE49-F238E27FC236}">
                <a16:creationId xmlns:a16="http://schemas.microsoft.com/office/drawing/2014/main" id="{99E12A67-D756-0C79-EA5E-16FFF456A336}"/>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5168CFB5-1866-0FC7-9B46-F49C626FB7A0}"/>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5998356"/>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5E7298E-60A8-E0C9-9CB8-F5D8957E5C48}"/>
              </a:ext>
            </a:extLst>
          </p:cNvPr>
          <p:cNvSpPr>
            <a:spLocks noGrp="1"/>
          </p:cNvSpPr>
          <p:nvPr>
            <p:ph type="body" sz="quarter" idx="18"/>
          </p:nvPr>
        </p:nvSpPr>
        <p:spPr/>
        <p:txBody>
          <a:bodyPr/>
          <a:lstStyle/>
          <a:p>
            <a:r>
              <a:rPr lang="en-US" dirty="0"/>
              <a:t>SmartConsole - Common Uses</a:t>
            </a:r>
          </a:p>
        </p:txBody>
      </p:sp>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t="73339"/>
          <a:stretch/>
        </p:blipFill>
        <p:spPr>
          <a:xfrm>
            <a:off x="1589" y="5509260"/>
            <a:ext cx="12188825" cy="992342"/>
          </a:xfrm>
          <a:prstGeom prst="rect">
            <a:avLst/>
          </a:prstGeom>
        </p:spPr>
      </p:pic>
      <p:sp>
        <p:nvSpPr>
          <p:cNvPr id="7" name="Rectangle 6"/>
          <p:cNvSpPr/>
          <p:nvPr/>
        </p:nvSpPr>
        <p:spPr bwMode="auto">
          <a:xfrm>
            <a:off x="654578" y="1715568"/>
            <a:ext cx="3060283" cy="4411980"/>
          </a:xfrm>
          <a:prstGeom prst="rect">
            <a:avLst/>
          </a:prstGeom>
          <a:solidFill>
            <a:schemeClr val="bg1">
              <a:lumMod val="95000"/>
            </a:schemeClr>
          </a:solidFill>
          <a:ln w="57150" algn="ctr">
            <a:solidFill>
              <a:schemeClr val="bg2">
                <a:lumMod val="60000"/>
                <a:lumOff val="40000"/>
              </a:schemeClr>
            </a:solid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80000"/>
              </a:lnSpc>
              <a:spcBef>
                <a:spcPts val="1200"/>
              </a:spcBef>
              <a:spcAft>
                <a:spcPts val="0"/>
              </a:spcAft>
              <a:buClrTx/>
              <a:buSzPct val="115000"/>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Create and Manage</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Security Policies</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User and administrator accounts</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Management Servers, Gateways, and other devices</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Settings for Check Point environment</a:t>
            </a:r>
          </a:p>
        </p:txBody>
      </p:sp>
      <p:sp>
        <p:nvSpPr>
          <p:cNvPr id="8" name="Rectangle 7"/>
          <p:cNvSpPr/>
          <p:nvPr/>
        </p:nvSpPr>
        <p:spPr bwMode="auto">
          <a:xfrm>
            <a:off x="4652570" y="1715568"/>
            <a:ext cx="3060283" cy="4411980"/>
          </a:xfrm>
          <a:prstGeom prst="rect">
            <a:avLst/>
          </a:prstGeom>
          <a:solidFill>
            <a:schemeClr val="bg1">
              <a:lumMod val="95000"/>
            </a:schemeClr>
          </a:solidFill>
          <a:ln w="57150" algn="ctr">
            <a:solidFill>
              <a:schemeClr val="bg2">
                <a:lumMod val="60000"/>
                <a:lumOff val="40000"/>
              </a:schemeClr>
            </a:solid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80000"/>
              </a:lnSpc>
              <a:spcBef>
                <a:spcPts val="1200"/>
              </a:spcBef>
              <a:spcAft>
                <a:spcPts val="0"/>
              </a:spcAft>
              <a:buClrTx/>
              <a:buSzPct val="115000"/>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Monitor</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Logs and events</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Performance</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Regulation compliance</a:t>
            </a:r>
          </a:p>
        </p:txBody>
      </p:sp>
      <p:sp>
        <p:nvSpPr>
          <p:cNvPr id="9" name="Rectangle 8"/>
          <p:cNvSpPr/>
          <p:nvPr/>
        </p:nvSpPr>
        <p:spPr bwMode="auto">
          <a:xfrm>
            <a:off x="8650562" y="1715568"/>
            <a:ext cx="3060283" cy="4411980"/>
          </a:xfrm>
          <a:prstGeom prst="rect">
            <a:avLst/>
          </a:prstGeom>
          <a:solidFill>
            <a:schemeClr val="bg1">
              <a:lumMod val="95000"/>
            </a:schemeClr>
          </a:solidFill>
          <a:ln w="57150" algn="ctr">
            <a:solidFill>
              <a:schemeClr val="bg2">
                <a:lumMod val="60000"/>
                <a:lumOff val="40000"/>
              </a:schemeClr>
            </a:solidFill>
            <a:miter lim="800000"/>
            <a:headEnd/>
            <a:tailEnd/>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80000"/>
              </a:lnSpc>
              <a:spcBef>
                <a:spcPts val="1200"/>
              </a:spcBef>
              <a:spcAft>
                <a:spcPts val="0"/>
              </a:spcAft>
              <a:buClrTx/>
              <a:buSzPct val="115000"/>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Maintain</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Licenses</a:t>
            </a:r>
          </a:p>
          <a:p>
            <a:pPr marL="342900" marR="0" lvl="0" indent="-342900" algn="l" defTabSz="914400" rtl="0" eaLnBrk="1" fontAlgn="auto" latinLnBrk="0" hangingPunct="1">
              <a:lnSpc>
                <a:spcPct val="80000"/>
              </a:lnSpc>
              <a:spcBef>
                <a:spcPts val="1200"/>
              </a:spcBef>
              <a:spcAft>
                <a:spcPts val="0"/>
              </a:spcAft>
              <a:buClrTx/>
              <a:buSzPct val="115000"/>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Update products</a:t>
            </a:r>
          </a:p>
        </p:txBody>
      </p:sp>
      <p:sp>
        <p:nvSpPr>
          <p:cNvPr id="3" name="Footer Placeholder 2" hidden="1">
            <a:extLst>
              <a:ext uri="{FF2B5EF4-FFF2-40B4-BE49-F238E27FC236}">
                <a16:creationId xmlns:a16="http://schemas.microsoft.com/office/drawing/2014/main" id="{B8A0A0B1-AF9F-236D-A6F5-56B7FDE3D88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7811CAF4-CDA9-FC54-6D99-800268D1414E}"/>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4924373"/>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0D4842A9-F6D8-FBCD-5C1E-93841B08721D}"/>
              </a:ext>
            </a:extLst>
          </p:cNvPr>
          <p:cNvSpPr>
            <a:spLocks noGrp="1"/>
          </p:cNvSpPr>
          <p:nvPr>
            <p:ph type="body" sz="quarter" idx="14"/>
          </p:nvPr>
        </p:nvSpPr>
        <p:spPr/>
        <p:txBody>
          <a:bodyPr/>
          <a:lstStyle/>
          <a:p>
            <a:r>
              <a:rPr lang="en-US" dirty="0"/>
              <a:t>To manage the Check Point environment, SmartConsole must be able to connect to an operational Security Management Server.</a:t>
            </a:r>
          </a:p>
          <a:p>
            <a:r>
              <a:rPr lang="en-US" dirty="0"/>
              <a:t>SmartConsole is a tool. It does not store the policy or configuration information. SmartConsole sends this information to the Security Management Server for storage.</a:t>
            </a:r>
          </a:p>
        </p:txBody>
      </p:sp>
      <p:sp>
        <p:nvSpPr>
          <p:cNvPr id="2" name="Footer Placeholder 1" hidden="1">
            <a:extLst>
              <a:ext uri="{FF2B5EF4-FFF2-40B4-BE49-F238E27FC236}">
                <a16:creationId xmlns:a16="http://schemas.microsoft.com/office/drawing/2014/main" id="{26E87F5D-47EB-624A-08CF-EB6B62495B7E}"/>
              </a:ext>
            </a:extLst>
          </p:cNvPr>
          <p:cNvSpPr>
            <a:spLocks noGrp="1"/>
          </p:cNvSpPr>
          <p:nvPr>
            <p:ph type="ftr" sz="quarter" idx="11"/>
          </p:nvPr>
        </p:nvSpPr>
        <p:spPr/>
        <p:txBody>
          <a:bodyPr/>
          <a:lstStyle/>
          <a:p>
            <a:endParaRPr lang="en-US" dirty="0"/>
          </a:p>
        </p:txBody>
      </p:sp>
      <p:sp>
        <p:nvSpPr>
          <p:cNvPr id="3" name="Date Placeholder 2" hidden="1">
            <a:extLst>
              <a:ext uri="{FF2B5EF4-FFF2-40B4-BE49-F238E27FC236}">
                <a16:creationId xmlns:a16="http://schemas.microsoft.com/office/drawing/2014/main" id="{144E259E-D7DF-306E-2D50-79E0ECBCED4D}"/>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3176668992"/>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5E7298E-60A8-E0C9-9CB8-F5D8957E5C48}"/>
              </a:ext>
            </a:extLst>
          </p:cNvPr>
          <p:cNvSpPr>
            <a:spLocks noGrp="1"/>
          </p:cNvSpPr>
          <p:nvPr>
            <p:ph type="body" sz="quarter" idx="18"/>
          </p:nvPr>
        </p:nvSpPr>
        <p:spPr/>
        <p:txBody>
          <a:bodyPr/>
          <a:lstStyle/>
          <a:p>
            <a:r>
              <a:rPr lang="en-US" dirty="0"/>
              <a:t>Types of SmartConsole Interfaces</a:t>
            </a:r>
          </a:p>
        </p:txBody>
      </p:sp>
      <p:graphicFrame>
        <p:nvGraphicFramePr>
          <p:cNvPr id="3" name="Content Placeholder 2"/>
          <p:cNvGraphicFramePr>
            <a:graphicFrameLocks noGrp="1"/>
          </p:cNvGraphicFramePr>
          <p:nvPr>
            <p:ph sz="half" idx="2"/>
          </p:nvPr>
        </p:nvGraphicFramePr>
        <p:xfrm>
          <a:off x="585789" y="1636714"/>
          <a:ext cx="11174413" cy="44227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hidden="1">
            <a:extLst>
              <a:ext uri="{FF2B5EF4-FFF2-40B4-BE49-F238E27FC236}">
                <a16:creationId xmlns:a16="http://schemas.microsoft.com/office/drawing/2014/main" id="{705B7493-D7C5-7683-5913-0A98688598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E9C8EAB2-88E2-056C-8B3A-A3391E5CF528}"/>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4951117"/>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Placeholder 13"/>
          <p:cNvSpPr>
            <a:spLocks noGrp="1"/>
          </p:cNvSpPr>
          <p:nvPr>
            <p:ph type="body" sz="quarter" idx="18"/>
          </p:nvPr>
        </p:nvSpPr>
        <p:spPr/>
        <p:txBody>
          <a:bodyPr/>
          <a:lstStyle/>
          <a:p>
            <a:r>
              <a:rPr lang="en-US" dirty="0"/>
              <a:t>SmartConsole Installation Packages</a:t>
            </a:r>
          </a:p>
        </p:txBody>
      </p:sp>
      <p:sp>
        <p:nvSpPr>
          <p:cNvPr id="4" name="Content Placeholder 3">
            <a:extLst>
              <a:ext uri="{FF2B5EF4-FFF2-40B4-BE49-F238E27FC236}">
                <a16:creationId xmlns:a16="http://schemas.microsoft.com/office/drawing/2014/main" id="{81A22BE1-2CA8-D51C-07DF-382A7ACEF150}"/>
              </a:ext>
            </a:extLst>
          </p:cNvPr>
          <p:cNvSpPr>
            <a:spLocks noGrp="1"/>
          </p:cNvSpPr>
          <p:nvPr>
            <p:ph sz="half" idx="2"/>
          </p:nvPr>
        </p:nvSpPr>
        <p:spPr/>
        <p:txBody>
          <a:bodyPr/>
          <a:lstStyle/>
          <a:p>
            <a:r>
              <a:rPr lang="en-US" dirty="0"/>
              <a:t>SmartConsole Client and Portable SmartConsole are available from:</a:t>
            </a:r>
          </a:p>
          <a:p>
            <a:pPr lvl="1">
              <a:spcBef>
                <a:spcPts val="0"/>
              </a:spcBef>
            </a:pPr>
            <a:r>
              <a:rPr lang="en-US" dirty="0"/>
              <a:t>Check Point Quantum R81.20 Home Page (sk173903)</a:t>
            </a:r>
          </a:p>
          <a:p>
            <a:pPr lvl="1">
              <a:spcBef>
                <a:spcPts val="0"/>
              </a:spcBef>
            </a:pPr>
            <a:r>
              <a:rPr lang="en-US" dirty="0"/>
              <a:t>Check Point Support Center</a:t>
            </a:r>
          </a:p>
          <a:p>
            <a:pPr lvl="1">
              <a:spcBef>
                <a:spcPts val="0"/>
              </a:spcBef>
            </a:pPr>
            <a:r>
              <a:rPr lang="en-US" dirty="0"/>
              <a:t>Gaia Portal</a:t>
            </a:r>
          </a:p>
          <a:p>
            <a:pPr lvl="1">
              <a:spcBef>
                <a:spcPts val="0"/>
              </a:spcBef>
            </a:pPr>
            <a:r>
              <a:rPr lang="en-US" dirty="0"/>
              <a:t> Security Management Server</a:t>
            </a:r>
          </a:p>
          <a:p>
            <a:pPr>
              <a:spcBef>
                <a:spcPts val="1500"/>
              </a:spcBef>
            </a:pPr>
            <a:r>
              <a:rPr lang="en-US" dirty="0"/>
              <a:t>The installation packages are downloaded as an executable (exe) file.</a:t>
            </a:r>
          </a:p>
          <a:p>
            <a:pPr>
              <a:spcBef>
                <a:spcPts val="1500"/>
              </a:spcBef>
            </a:pPr>
            <a:r>
              <a:rPr lang="en-US" dirty="0"/>
              <a:t>Web SmartConsole is accessed from a Web browser. No installation is required</a:t>
            </a:r>
          </a:p>
        </p:txBody>
      </p:sp>
      <p:sp>
        <p:nvSpPr>
          <p:cNvPr id="2" name="Footer Placeholder 1" hidden="1">
            <a:extLst>
              <a:ext uri="{FF2B5EF4-FFF2-40B4-BE49-F238E27FC236}">
                <a16:creationId xmlns:a16="http://schemas.microsoft.com/office/drawing/2014/main" id="{B2E52B19-F14A-C052-2467-C27FC1137EE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4EFA10B1-8AA9-8D96-C676-40F05AD2D32D}"/>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78253"/>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5E7298E-60A8-E0C9-9CB8-F5D8957E5C48}"/>
              </a:ext>
            </a:extLst>
          </p:cNvPr>
          <p:cNvSpPr>
            <a:spLocks noGrp="1"/>
          </p:cNvSpPr>
          <p:nvPr>
            <p:ph type="body" sz="quarter" idx="18"/>
          </p:nvPr>
        </p:nvSpPr>
        <p:spPr/>
        <p:txBody>
          <a:bodyPr/>
          <a:lstStyle/>
          <a:p>
            <a:r>
              <a:rPr lang="en-US" dirty="0"/>
              <a:t>SmartConsole Client</a:t>
            </a:r>
          </a:p>
        </p:txBody>
      </p:sp>
      <p:sp>
        <p:nvSpPr>
          <p:cNvPr id="4" name="Content Placeholder 3"/>
          <p:cNvSpPr>
            <a:spLocks noGrp="1"/>
          </p:cNvSpPr>
          <p:nvPr>
            <p:ph sz="half" idx="2"/>
          </p:nvPr>
        </p:nvSpPr>
        <p:spPr/>
        <p:txBody>
          <a:bodyPr/>
          <a:lstStyle/>
          <a:p>
            <a:r>
              <a:rPr lang="en-US" dirty="0"/>
              <a:t>Desktop client is installed on a Windows platform.</a:t>
            </a:r>
          </a:p>
          <a:p>
            <a:pPr lvl="1"/>
            <a:r>
              <a:rPr lang="en-US" dirty="0"/>
              <a:t>Does not support the Check Point Gaia operating system.</a:t>
            </a:r>
          </a:p>
          <a:p>
            <a:r>
              <a:rPr lang="en-US" dirty="0"/>
              <a:t>To log into SmartConsole, you must have one of the following:</a:t>
            </a:r>
          </a:p>
          <a:p>
            <a:pPr lvl="1"/>
            <a:r>
              <a:rPr lang="en-US" dirty="0"/>
              <a:t>Valid credentials (username and password)</a:t>
            </a:r>
          </a:p>
          <a:p>
            <a:pPr lvl="1"/>
            <a:r>
              <a:rPr lang="en-US" dirty="0"/>
              <a:t>Valid certificate</a:t>
            </a:r>
          </a:p>
          <a:p>
            <a:r>
              <a:rPr lang="en-US" dirty="0"/>
              <a:t>SmartConsole must be able to connect to an operational Security Management Server.</a:t>
            </a:r>
          </a:p>
        </p:txBody>
      </p:sp>
      <p:sp>
        <p:nvSpPr>
          <p:cNvPr id="3" name="Footer Placeholder 2" hidden="1">
            <a:extLst>
              <a:ext uri="{FF2B5EF4-FFF2-40B4-BE49-F238E27FC236}">
                <a16:creationId xmlns:a16="http://schemas.microsoft.com/office/drawing/2014/main" id="{F8FA5A18-856A-39E8-D423-1C06058BF98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BC9000FE-ACB2-9A68-FBC0-C8345CE35735}"/>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3481508"/>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5E7298E-60A8-E0C9-9CB8-F5D8957E5C48}"/>
              </a:ext>
            </a:extLst>
          </p:cNvPr>
          <p:cNvSpPr>
            <a:spLocks noGrp="1"/>
          </p:cNvSpPr>
          <p:nvPr>
            <p:ph type="body" sz="quarter" idx="18"/>
          </p:nvPr>
        </p:nvSpPr>
        <p:spPr/>
        <p:txBody>
          <a:bodyPr/>
          <a:lstStyle/>
          <a:p>
            <a:r>
              <a:rPr lang="en-US" dirty="0"/>
              <a:t>Web SmartConsole</a:t>
            </a:r>
          </a:p>
        </p:txBody>
      </p:sp>
      <p:sp>
        <p:nvSpPr>
          <p:cNvPr id="4" name="Content Placeholder 3"/>
          <p:cNvSpPr>
            <a:spLocks noGrp="1"/>
          </p:cNvSpPr>
          <p:nvPr>
            <p:ph sz="half" idx="2"/>
          </p:nvPr>
        </p:nvSpPr>
        <p:spPr>
          <a:xfrm>
            <a:off x="585430" y="1636776"/>
            <a:ext cx="11604983" cy="4422192"/>
          </a:xfrm>
        </p:spPr>
        <p:txBody>
          <a:bodyPr/>
          <a:lstStyle/>
          <a:p>
            <a:r>
              <a:rPr lang="en-US" dirty="0"/>
              <a:t>Clientless access from a web browser.</a:t>
            </a:r>
          </a:p>
          <a:p>
            <a:pPr marL="0" indent="0">
              <a:spcAft>
                <a:spcPts val="0"/>
              </a:spcAft>
              <a:buNone/>
            </a:pPr>
            <a:r>
              <a:rPr lang="en-US" sz="2600" b="1" dirty="0">
                <a:solidFill>
                  <a:schemeClr val="bg2"/>
                </a:solidFill>
                <a:latin typeface="Courier New" panose="02070309020205020404" pitchFamily="49" charset="0"/>
                <a:cs typeface="Courier New" panose="02070309020205020404" pitchFamily="49" charset="0"/>
              </a:rPr>
              <a:t>	</a:t>
            </a:r>
            <a:r>
              <a:rPr lang="en-US" sz="2600" b="1" dirty="0">
                <a:solidFill>
                  <a:srgbClr val="FF0000"/>
                </a:solidFill>
                <a:latin typeface="Courier New" panose="02070309020205020404" pitchFamily="49" charset="0"/>
                <a:cs typeface="Courier New" panose="02070309020205020404" pitchFamily="49" charset="0"/>
              </a:rPr>
              <a:t>https://&lt;management server IP address&gt;/smartconsole</a:t>
            </a:r>
          </a:p>
          <a:p>
            <a:pPr marL="0" indent="0">
              <a:spcBef>
                <a:spcPts val="600"/>
              </a:spcBef>
              <a:spcAft>
                <a:spcPts val="600"/>
              </a:spcAft>
              <a:buSzPct val="100000"/>
              <a:buNone/>
            </a:pPr>
            <a:endParaRPr lang="en-US" dirty="0">
              <a:solidFill>
                <a:srgbClr val="FF0000"/>
              </a:solidFill>
              <a:latin typeface="Arial" panose="020B0604020202020204" pitchFamily="34" charset="0"/>
              <a:cs typeface="Arial" panose="020B0604020202020204" pitchFamily="34" charset="0"/>
            </a:endParaRPr>
          </a:p>
          <a:p>
            <a:pPr marL="342900" indent="-342900">
              <a:spcBef>
                <a:spcPts val="600"/>
              </a:spcBef>
              <a:spcAft>
                <a:spcPts val="600"/>
              </a:spcAft>
              <a:buSzPct val="100000"/>
            </a:pPr>
            <a:r>
              <a:rPr lang="en-US" dirty="0">
                <a:solidFill>
                  <a:srgbClr val="4D4D4F"/>
                </a:solidFill>
                <a:latin typeface="Arial" panose="020B0604020202020204" pitchFamily="34" charset="0"/>
                <a:cs typeface="Arial" panose="020B0604020202020204" pitchFamily="34" charset="0"/>
              </a:rPr>
              <a:t>Google Chrome is recommended browser.</a:t>
            </a:r>
          </a:p>
          <a:p>
            <a:pPr marL="342900" indent="-342900">
              <a:spcBef>
                <a:spcPts val="600"/>
              </a:spcBef>
              <a:spcAft>
                <a:spcPts val="600"/>
              </a:spcAft>
              <a:buSzPct val="100000"/>
            </a:pPr>
            <a:r>
              <a:rPr lang="en-US" dirty="0">
                <a:solidFill>
                  <a:srgbClr val="4D4D4F"/>
                </a:solidFill>
                <a:latin typeface="Arial" panose="020B0604020202020204" pitchFamily="34" charset="0"/>
                <a:cs typeface="Arial" panose="020B0604020202020204" pitchFamily="34" charset="0"/>
              </a:rPr>
              <a:t>See sk170314.</a:t>
            </a:r>
          </a:p>
          <a:p>
            <a:pPr marL="0" indent="0">
              <a:buNone/>
            </a:pPr>
            <a:endParaRPr lang="en-US" dirty="0"/>
          </a:p>
          <a:p>
            <a:pPr>
              <a:spcBef>
                <a:spcPts val="600"/>
              </a:spcBef>
              <a:spcAft>
                <a:spcPts val="600"/>
              </a:spcAft>
            </a:pPr>
            <a:endParaRPr lang="en-US" dirty="0"/>
          </a:p>
          <a:p>
            <a:endParaRPr lang="en-US" dirty="0"/>
          </a:p>
          <a:p>
            <a:endParaRPr lang="en-US" dirty="0"/>
          </a:p>
          <a:p>
            <a:endParaRPr lang="en-US" dirty="0"/>
          </a:p>
        </p:txBody>
      </p:sp>
      <p:sp>
        <p:nvSpPr>
          <p:cNvPr id="3" name="Footer Placeholder 2" hidden="1">
            <a:extLst>
              <a:ext uri="{FF2B5EF4-FFF2-40B4-BE49-F238E27FC236}">
                <a16:creationId xmlns:a16="http://schemas.microsoft.com/office/drawing/2014/main" id="{DD92AFB1-DD63-D2E5-645B-974FE8849AC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2C42CCCC-4A48-7E26-D22C-24E6D1430647}"/>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8064116"/>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2"/>
          </p:nvPr>
        </p:nvSpPr>
        <p:spPr/>
        <p:txBody>
          <a:bodyPr/>
          <a:lstStyle/>
          <a:p>
            <a:r>
              <a:rPr lang="en-US" dirty="0"/>
              <a:t>Desktop client version provides a Demo Mode.</a:t>
            </a:r>
          </a:p>
          <a:p>
            <a:r>
              <a:rPr lang="en-US" dirty="0"/>
              <a:t>Become familiar with SmartConsole in non-production environment.</a:t>
            </a:r>
          </a:p>
          <a:p>
            <a:endParaRPr lang="en-US" dirty="0"/>
          </a:p>
        </p:txBody>
      </p:sp>
      <p:sp>
        <p:nvSpPr>
          <p:cNvPr id="11" name="Text Placeholder 10"/>
          <p:cNvSpPr>
            <a:spLocks noGrp="1"/>
          </p:cNvSpPr>
          <p:nvPr>
            <p:ph type="body" sz="quarter" idx="16"/>
          </p:nvPr>
        </p:nvSpPr>
        <p:spPr/>
        <p:txBody>
          <a:bodyPr/>
          <a:lstStyle/>
          <a:p>
            <a:r>
              <a:rPr lang="en-US" dirty="0"/>
              <a:t>SmartConsole Demo Mode</a:t>
            </a:r>
          </a:p>
        </p:txBody>
      </p:sp>
      <p:pic>
        <p:nvPicPr>
          <p:cNvPr id="12" name="Picture 11"/>
          <p:cNvPicPr>
            <a:picLocks noChangeAspect="1"/>
          </p:cNvPicPr>
          <p:nvPr/>
        </p:nvPicPr>
        <p:blipFill>
          <a:blip r:embed="rId3"/>
          <a:stretch>
            <a:fillRect/>
          </a:stretch>
        </p:blipFill>
        <p:spPr>
          <a:xfrm>
            <a:off x="5287350" y="928116"/>
            <a:ext cx="6438095" cy="2990476"/>
          </a:xfrm>
          <a:prstGeom prst="rect">
            <a:avLst/>
          </a:prstGeom>
          <a:ln>
            <a:solidFill>
              <a:schemeClr val="tx1"/>
            </a:solidFill>
          </a:ln>
        </p:spPr>
      </p:pic>
      <p:sp>
        <p:nvSpPr>
          <p:cNvPr id="5" name="Rounded Rectangle 4"/>
          <p:cNvSpPr/>
          <p:nvPr/>
        </p:nvSpPr>
        <p:spPr bwMode="auto">
          <a:xfrm>
            <a:off x="5414034" y="4275443"/>
            <a:ext cx="6333892" cy="1388970"/>
          </a:xfrm>
          <a:prstGeom prst="roundRect">
            <a:avLst/>
          </a:prstGeom>
          <a:no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51067"/>
                </a:solidFill>
                <a:effectLst/>
                <a:uLnTx/>
                <a:uFillTx/>
                <a:latin typeface="Arial" panose="020B0604020202020204" pitchFamily="34" charset="0"/>
                <a:ea typeface="+mn-ea"/>
                <a:cs typeface="Arial" panose="020B0604020202020204" pitchFamily="34" charset="0"/>
              </a:rPr>
              <a:t>You can install SmartConsole, but you cannot manage your actual Check Point environment without a connection to an operational Security Management Server.</a:t>
            </a:r>
            <a:endParaRPr kumimoji="0" lang="en-US" sz="2000" b="1" i="0" u="none" strike="noStrike" kern="1200" cap="none" spc="0" normalizeH="0" baseline="0" noProof="0" dirty="0">
              <a:ln>
                <a:noFill/>
              </a:ln>
              <a:solidFill>
                <a:srgbClr val="D51067"/>
              </a:solidFill>
              <a:effectLst/>
              <a:uLnTx/>
              <a:uFillTx/>
              <a:latin typeface="Arial" panose="020B0604020202020204" pitchFamily="34" charset="0"/>
              <a:ea typeface="+mn-ea"/>
              <a:cs typeface="Arial" panose="020B0604020202020204" pitchFamily="34" charset="0"/>
            </a:endParaRPr>
          </a:p>
        </p:txBody>
      </p:sp>
      <p:sp>
        <p:nvSpPr>
          <p:cNvPr id="2" name="Footer Placeholder 1" hidden="1">
            <a:extLst>
              <a:ext uri="{FF2B5EF4-FFF2-40B4-BE49-F238E27FC236}">
                <a16:creationId xmlns:a16="http://schemas.microsoft.com/office/drawing/2014/main" id="{FF186051-22F4-734B-C166-5FBB6E64362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BC051D52-6C63-706A-AE92-2457D150E0C3}"/>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556566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Running SmartConsole in Demo Mode</a:t>
            </a:r>
          </a:p>
        </p:txBody>
      </p:sp>
      <p:pic>
        <p:nvPicPr>
          <p:cNvPr id="7" name="Content Placeholder 6"/>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5106035" y="3736734"/>
            <a:ext cx="5119688" cy="2387959"/>
          </a:xfrm>
        </p:spPr>
      </p:pic>
      <p:pic>
        <p:nvPicPr>
          <p:cNvPr id="8" name="Content Placeholder 7"/>
          <p:cNvPicPr>
            <a:picLocks noGrp="1" noChangeAspect="1"/>
          </p:cNvPicPr>
          <p:nvPr>
            <p:ph sz="half" idx="12"/>
          </p:nvPr>
        </p:nvPicPr>
        <p:blipFill>
          <a:blip r:embed="rId4">
            <a:extLst>
              <a:ext uri="{28A0092B-C50C-407E-A947-70E740481C1C}">
                <a14:useLocalDpi xmlns:a14="http://schemas.microsoft.com/office/drawing/2010/main" val="0"/>
              </a:ext>
            </a:extLst>
          </a:blip>
          <a:stretch>
            <a:fillRect/>
          </a:stretch>
        </p:blipFill>
        <p:spPr>
          <a:xfrm>
            <a:off x="6252826" y="1290279"/>
            <a:ext cx="5121275" cy="2361782"/>
          </a:xfrm>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1044" y="1247962"/>
            <a:ext cx="5118311" cy="2377440"/>
          </a:xfrm>
          <a:prstGeom prst="rect">
            <a:avLst/>
          </a:prstGeom>
        </p:spPr>
      </p:pic>
      <p:cxnSp>
        <p:nvCxnSpPr>
          <p:cNvPr id="11" name="Straight Arrow Connector 10"/>
          <p:cNvCxnSpPr/>
          <p:nvPr/>
        </p:nvCxnSpPr>
        <p:spPr bwMode="auto">
          <a:xfrm flipV="1">
            <a:off x="4036378" y="2834640"/>
            <a:ext cx="571500" cy="308610"/>
          </a:xfrm>
          <a:prstGeom prst="straightConnector1">
            <a:avLst/>
          </a:prstGeom>
          <a:solidFill>
            <a:schemeClr val="bg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Arrow Connector 12"/>
          <p:cNvCxnSpPr/>
          <p:nvPr/>
        </p:nvCxnSpPr>
        <p:spPr bwMode="auto">
          <a:xfrm flipH="1">
            <a:off x="9751378" y="1374952"/>
            <a:ext cx="948690" cy="179528"/>
          </a:xfrm>
          <a:prstGeom prst="straightConnector1">
            <a:avLst/>
          </a:prstGeom>
          <a:solidFill>
            <a:schemeClr val="bg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Arrow Connector 15"/>
          <p:cNvCxnSpPr/>
          <p:nvPr/>
        </p:nvCxnSpPr>
        <p:spPr bwMode="auto">
          <a:xfrm flipV="1">
            <a:off x="6710998" y="6069330"/>
            <a:ext cx="731520" cy="11430"/>
          </a:xfrm>
          <a:prstGeom prst="straightConnector1">
            <a:avLst/>
          </a:prstGeom>
          <a:solidFill>
            <a:schemeClr val="bg1"/>
          </a:solidFill>
          <a:ln w="38100" cap="flat" cmpd="sng" algn="ctr">
            <a:solidFill>
              <a:schemeClr val="accent1"/>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TextBox 5">
            <a:extLst>
              <a:ext uri="{FF2B5EF4-FFF2-40B4-BE49-F238E27FC236}">
                <a16:creationId xmlns:a16="http://schemas.microsoft.com/office/drawing/2014/main" id="{D0C7AA72-CB67-59AF-706D-8600EF22441A}"/>
              </a:ext>
            </a:extLst>
          </p:cNvPr>
          <p:cNvSpPr txBox="1"/>
          <p:nvPr/>
        </p:nvSpPr>
        <p:spPr bwMode="auto">
          <a:xfrm>
            <a:off x="926396" y="3652061"/>
            <a:ext cx="3570992" cy="2000548"/>
          </a:xfrm>
          <a:prstGeom prst="rect">
            <a:avLst/>
          </a:prstGeom>
          <a:noFill/>
          <a:ln>
            <a:noFill/>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same login window displays when you connect to an operational System Management Server.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Supply valid SmartConsole credentials.</a:t>
            </a:r>
          </a:p>
        </p:txBody>
      </p:sp>
      <p:sp>
        <p:nvSpPr>
          <p:cNvPr id="2" name="Footer Placeholder 1" hidden="1">
            <a:extLst>
              <a:ext uri="{FF2B5EF4-FFF2-40B4-BE49-F238E27FC236}">
                <a16:creationId xmlns:a16="http://schemas.microsoft.com/office/drawing/2014/main" id="{074A5F88-F392-B346-2B7D-39F6ADC7C88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6D5A0A62-AB35-7388-F550-3F4FFC80E0FC}"/>
              </a:ext>
            </a:extLst>
          </p:cNvPr>
          <p:cNvSpPr>
            <a:spLocks noGrp="1"/>
          </p:cNvSpPr>
          <p:nvPr>
            <p:ph type="dt" sz="half"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2660412"/>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85431" y="231952"/>
            <a:ext cx="11022371" cy="914400"/>
          </a:xfrm>
        </p:spPr>
        <p:txBody>
          <a:bodyPr/>
          <a:lstStyle/>
          <a:p>
            <a:r>
              <a:rPr lang="en-US" dirty="0"/>
              <a:t>SmartConsole Main Window</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2797" t="3968" r="2657" b="2382"/>
          <a:stretch/>
        </p:blipFill>
        <p:spPr>
          <a:xfrm>
            <a:off x="3080703" y="917753"/>
            <a:ext cx="9109710" cy="5197298"/>
          </a:xfrm>
          <a:prstGeom prst="rect">
            <a:avLst/>
          </a:prstGeom>
        </p:spPr>
      </p:pic>
      <p:sp>
        <p:nvSpPr>
          <p:cNvPr id="10" name="Text Placeholder 9"/>
          <p:cNvSpPr>
            <a:spLocks noGrp="1"/>
          </p:cNvSpPr>
          <p:nvPr>
            <p:ph type="body" sz="quarter" idx="4294967295"/>
          </p:nvPr>
        </p:nvSpPr>
        <p:spPr>
          <a:xfrm>
            <a:off x="344488" y="984251"/>
            <a:ext cx="3360420" cy="5256213"/>
          </a:xfrm>
        </p:spPr>
        <p:txBody>
          <a:bodyPr/>
          <a:lstStyle/>
          <a:p>
            <a:pPr marL="514350" indent="-514350">
              <a:buFont typeface="+mj-lt"/>
              <a:buAutoNum type="arabicPeriod"/>
            </a:pPr>
            <a:r>
              <a:rPr lang="en-US" sz="2600" dirty="0"/>
              <a:t>Navigation toolbar</a:t>
            </a:r>
          </a:p>
          <a:p>
            <a:pPr marL="514350" indent="-514350">
              <a:buFont typeface="+mj-lt"/>
              <a:buAutoNum type="arabicPeriod"/>
            </a:pPr>
            <a:r>
              <a:rPr lang="en-US" sz="2600" dirty="0"/>
              <a:t>Application menu</a:t>
            </a:r>
          </a:p>
          <a:p>
            <a:pPr marL="514350" indent="-514350">
              <a:buFont typeface="+mj-lt"/>
              <a:buAutoNum type="arabicPeriod"/>
            </a:pPr>
            <a:r>
              <a:rPr lang="en-US" sz="2600" dirty="0"/>
              <a:t>Objects menu</a:t>
            </a:r>
          </a:p>
          <a:p>
            <a:pPr marL="514350" indent="-514350">
              <a:buFont typeface="+mj-lt"/>
              <a:buAutoNum type="arabicPeriod"/>
            </a:pPr>
            <a:r>
              <a:rPr lang="en-US" sz="2600" dirty="0"/>
              <a:t>Install policy button</a:t>
            </a:r>
          </a:p>
          <a:p>
            <a:pPr marL="514350" indent="-514350">
              <a:buFont typeface="+mj-lt"/>
              <a:buAutoNum type="arabicPeriod"/>
            </a:pPr>
            <a:r>
              <a:rPr lang="en-US" sz="2600" dirty="0"/>
              <a:t>Session management controls</a:t>
            </a:r>
          </a:p>
          <a:p>
            <a:pPr marL="514350" indent="-514350">
              <a:buFont typeface="+mj-lt"/>
              <a:buAutoNum type="arabicPeriod"/>
            </a:pPr>
            <a:r>
              <a:rPr lang="en-US" sz="2600" dirty="0"/>
              <a:t>Search box</a:t>
            </a:r>
          </a:p>
          <a:p>
            <a:pPr marL="514350" indent="-514350">
              <a:buFont typeface="+mj-lt"/>
              <a:buAutoNum type="arabicPeriod"/>
            </a:pPr>
            <a:r>
              <a:rPr lang="en-US" sz="2600" dirty="0"/>
              <a:t>Objects pane</a:t>
            </a:r>
          </a:p>
          <a:p>
            <a:endParaRPr lang="en-US" dirty="0"/>
          </a:p>
        </p:txBody>
      </p:sp>
      <p:sp>
        <p:nvSpPr>
          <p:cNvPr id="4" name="Footer Placeholder 3" hidden="1">
            <a:extLst>
              <a:ext uri="{FF2B5EF4-FFF2-40B4-BE49-F238E27FC236}">
                <a16:creationId xmlns:a16="http://schemas.microsoft.com/office/drawing/2014/main" id="{22CCACE1-450E-3AB5-A96D-6B21928D576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E6F5FC77-7622-22B0-9235-92EB8A13FEEA}"/>
              </a:ext>
            </a:extLst>
          </p:cNvPr>
          <p:cNvSpPr>
            <a:spLocks noGrp="1"/>
          </p:cNvSpPr>
          <p:nvPr>
            <p:ph type="dt" sz="half"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54791836"/>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p:txBody>
          <a:bodyPr/>
          <a:lstStyle/>
          <a:p>
            <a:r>
              <a:rPr lang="en-US" dirty="0"/>
              <a:t>SmartConsole Navigation Toolbar</a:t>
            </a:r>
            <a:br>
              <a:rPr lang="en-US" dirty="0"/>
            </a:br>
            <a:endParaRPr lang="en-US" dirty="0"/>
          </a:p>
        </p:txBody>
      </p:sp>
      <p:graphicFrame>
        <p:nvGraphicFramePr>
          <p:cNvPr id="6" name="Content Placeholder 5"/>
          <p:cNvGraphicFramePr>
            <a:graphicFrameLocks noGrp="1"/>
          </p:cNvGraphicFramePr>
          <p:nvPr>
            <p:ph sz="half" idx="4294967295"/>
          </p:nvPr>
        </p:nvGraphicFramePr>
        <p:xfrm>
          <a:off x="807132" y="1336445"/>
          <a:ext cx="10472057" cy="4444683"/>
        </p:xfrm>
        <a:graphic>
          <a:graphicData uri="http://schemas.openxmlformats.org/drawingml/2006/table">
            <a:tbl>
              <a:tblPr firstRow="1" bandRow="1">
                <a:tableStyleId>{5C22544A-7EE6-4342-B048-85BDC9FD1C3A}</a:tableStyleId>
              </a:tblPr>
              <a:tblGrid>
                <a:gridCol w="1348469">
                  <a:extLst>
                    <a:ext uri="{9D8B030D-6E8A-4147-A177-3AD203B41FA5}">
                      <a16:colId xmlns:a16="http://schemas.microsoft.com/office/drawing/2014/main" val="4142427137"/>
                    </a:ext>
                  </a:extLst>
                </a:gridCol>
                <a:gridCol w="9123588">
                  <a:extLst>
                    <a:ext uri="{9D8B030D-6E8A-4147-A177-3AD203B41FA5}">
                      <a16:colId xmlns:a16="http://schemas.microsoft.com/office/drawing/2014/main" val="3274179436"/>
                    </a:ext>
                  </a:extLst>
                </a:gridCol>
              </a:tblGrid>
              <a:tr h="562293">
                <a:tc>
                  <a:txBody>
                    <a:bodyPr/>
                    <a:lstStyle/>
                    <a:p>
                      <a:pPr algn="ctr"/>
                      <a:r>
                        <a:rPr lang="en-US" dirty="0">
                          <a:latin typeface="Arial" panose="020B0604020202020204" pitchFamily="34" charset="0"/>
                          <a:cs typeface="Arial" panose="020B0604020202020204" pitchFamily="34" charset="0"/>
                        </a:rPr>
                        <a:t>Item</a:t>
                      </a:r>
                    </a:p>
                  </a:txBody>
                  <a:tcPr anchor="ctr"/>
                </a:tc>
                <a:tc>
                  <a:txBody>
                    <a:bodyPr/>
                    <a:lstStyle/>
                    <a:p>
                      <a:pPr algn="ctr"/>
                      <a:r>
                        <a:rPr lang="en-US" dirty="0">
                          <a:latin typeface="Arial" panose="020B0604020202020204" pitchFamily="34" charset="0"/>
                          <a:cs typeface="Arial" panose="020B0604020202020204" pitchFamily="34" charset="0"/>
                        </a:rPr>
                        <a:t>Description</a:t>
                      </a:r>
                    </a:p>
                  </a:txBody>
                  <a:tcPr anchor="ctr"/>
                </a:tc>
                <a:extLst>
                  <a:ext uri="{0D108BD9-81ED-4DB2-BD59-A6C34878D82A}">
                    <a16:rowId xmlns:a16="http://schemas.microsoft.com/office/drawing/2014/main" val="2395226660"/>
                  </a:ext>
                </a:extLst>
              </a:tr>
              <a:tr h="953977">
                <a:tc>
                  <a:txBody>
                    <a:bodyPr/>
                    <a:lstStyle/>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txBody>
                  <a:tcPr anchor="ctr"/>
                </a:tc>
                <a:tc>
                  <a:txBody>
                    <a:bodyPr/>
                    <a:lstStyle/>
                    <a:p>
                      <a:pPr algn="l"/>
                      <a:r>
                        <a:rPr lang="en-US" dirty="0">
                          <a:latin typeface="Arial" panose="020B0604020202020204" pitchFamily="34" charset="0"/>
                          <a:cs typeface="Arial" panose="020B0604020202020204" pitchFamily="34" charset="0"/>
                        </a:rPr>
                        <a:t>Create and manage Gateways and Security Gateways.</a:t>
                      </a:r>
                    </a:p>
                    <a:p>
                      <a:pPr algn="l"/>
                      <a:r>
                        <a:rPr lang="en-US" sz="2000" b="1" dirty="0">
                          <a:latin typeface="Arial" panose="020B0604020202020204" pitchFamily="34" charset="0"/>
                          <a:cs typeface="Arial" panose="020B0604020202020204" pitchFamily="34" charset="0"/>
                        </a:rPr>
                        <a:t>Note</a:t>
                      </a:r>
                      <a:r>
                        <a:rPr lang="en-US" sz="2000" dirty="0">
                          <a:latin typeface="Arial" panose="020B0604020202020204" pitchFamily="34" charset="0"/>
                          <a:cs typeface="Arial" panose="020B0604020202020204" pitchFamily="34" charset="0"/>
                        </a:rPr>
                        <a:t>: In this class, you deploy a Security Management Server and a Security Gateway.</a:t>
                      </a:r>
                    </a:p>
                  </a:txBody>
                  <a:tcPr anchor="ctr"/>
                </a:tc>
                <a:extLst>
                  <a:ext uri="{0D108BD9-81ED-4DB2-BD59-A6C34878D82A}">
                    <a16:rowId xmlns:a16="http://schemas.microsoft.com/office/drawing/2014/main" val="2729698061"/>
                  </a:ext>
                </a:extLst>
              </a:tr>
              <a:tr h="960120">
                <a:tc>
                  <a:txBody>
                    <a:bodyPr/>
                    <a:lstStyle/>
                    <a:p>
                      <a:endParaRPr lang="en-US" dirty="0">
                        <a:latin typeface="Arial" panose="020B0604020202020204" pitchFamily="34" charset="0"/>
                        <a:cs typeface="Arial" panose="020B0604020202020204" pitchFamily="34" charset="0"/>
                      </a:endParaRPr>
                    </a:p>
                  </a:txBody>
                  <a:tcPr anchor="ctr"/>
                </a:tc>
                <a:tc>
                  <a:txBody>
                    <a:bodyPr/>
                    <a:lstStyle/>
                    <a:p>
                      <a:pPr algn="l"/>
                      <a:r>
                        <a:rPr lang="en-US" dirty="0">
                          <a:latin typeface="Arial" panose="020B0604020202020204" pitchFamily="34" charset="0"/>
                          <a:cs typeface="Arial" panose="020B0604020202020204" pitchFamily="34" charset="0"/>
                        </a:rPr>
                        <a:t>Create and manage security policies and related settings.</a:t>
                      </a:r>
                    </a:p>
                    <a:p>
                      <a:pPr algn="l"/>
                      <a:r>
                        <a:rPr lang="en-US" sz="2000" b="1" dirty="0">
                          <a:latin typeface="Arial" panose="020B0604020202020204" pitchFamily="34" charset="0"/>
                          <a:cs typeface="Arial" panose="020B0604020202020204" pitchFamily="34" charset="0"/>
                        </a:rPr>
                        <a:t>Note</a:t>
                      </a:r>
                      <a:r>
                        <a:rPr lang="en-US" sz="2000" dirty="0">
                          <a:latin typeface="Arial" panose="020B0604020202020204" pitchFamily="34" charset="0"/>
                          <a:cs typeface="Arial" panose="020B0604020202020204" pitchFamily="34" charset="0"/>
                        </a:rPr>
                        <a:t>: Security policies are discussed in Chapters 5 and 6.</a:t>
                      </a:r>
                    </a:p>
                  </a:txBody>
                  <a:tcPr anchor="ctr"/>
                </a:tc>
                <a:extLst>
                  <a:ext uri="{0D108BD9-81ED-4DB2-BD59-A6C34878D82A}">
                    <a16:rowId xmlns:a16="http://schemas.microsoft.com/office/drawing/2014/main" val="482383853"/>
                  </a:ext>
                </a:extLst>
              </a:tr>
              <a:tr h="971550">
                <a:tc>
                  <a:txBody>
                    <a:bodyPr/>
                    <a:lstStyle/>
                    <a:p>
                      <a:endParaRPr lang="en-US" dirty="0">
                        <a:latin typeface="Arial" panose="020B0604020202020204" pitchFamily="34" charset="0"/>
                        <a:cs typeface="Arial" panose="020B0604020202020204" pitchFamily="34" charset="0"/>
                      </a:endParaRPr>
                    </a:p>
                  </a:txBody>
                  <a:tcPr anchor="ctr"/>
                </a:tc>
                <a:tc>
                  <a:txBody>
                    <a:bodyPr/>
                    <a:lstStyle/>
                    <a:p>
                      <a:pPr algn="l"/>
                      <a:r>
                        <a:rPr lang="en-US" dirty="0">
                          <a:latin typeface="Arial" panose="020B0604020202020204" pitchFamily="34" charset="0"/>
                          <a:cs typeface="Arial" panose="020B0604020202020204" pitchFamily="34" charset="0"/>
                        </a:rPr>
                        <a:t>View</a:t>
                      </a:r>
                      <a:r>
                        <a:rPr lang="en-US" baseline="0" dirty="0">
                          <a:latin typeface="Arial" panose="020B0604020202020204" pitchFamily="34" charset="0"/>
                          <a:cs typeface="Arial" panose="020B0604020202020204" pitchFamily="34" charset="0"/>
                        </a:rPr>
                        <a:t> security events, logs, audit logs, and regulation compliance.</a:t>
                      </a:r>
                    </a:p>
                    <a:p>
                      <a:pPr algn="l"/>
                      <a:r>
                        <a:rPr lang="en-US" sz="2000" b="1" baseline="0" dirty="0">
                          <a:latin typeface="Arial" panose="020B0604020202020204" pitchFamily="34" charset="0"/>
                          <a:cs typeface="Arial" panose="020B0604020202020204" pitchFamily="34" charset="0"/>
                        </a:rPr>
                        <a:t>Note</a:t>
                      </a:r>
                      <a:r>
                        <a:rPr lang="en-US" sz="2000" baseline="0" dirty="0">
                          <a:latin typeface="Arial" panose="020B0604020202020204" pitchFamily="34" charset="0"/>
                          <a:cs typeface="Arial" panose="020B0604020202020204" pitchFamily="34" charset="0"/>
                        </a:rPr>
                        <a:t>: This is discussed in Chapter 10.</a:t>
                      </a:r>
                    </a:p>
                  </a:txBody>
                  <a:tcPr anchor="ctr"/>
                </a:tc>
                <a:extLst>
                  <a:ext uri="{0D108BD9-81ED-4DB2-BD59-A6C34878D82A}">
                    <a16:rowId xmlns:a16="http://schemas.microsoft.com/office/drawing/2014/main" val="128691005"/>
                  </a:ext>
                </a:extLst>
              </a:tr>
              <a:tr h="971550">
                <a:tc>
                  <a:txBody>
                    <a:bodyPr/>
                    <a:lstStyle/>
                    <a:p>
                      <a:endParaRPr lang="en-US" dirty="0">
                        <a:latin typeface="Arial" panose="020B0604020202020204" pitchFamily="34" charset="0"/>
                        <a:cs typeface="Arial" panose="020B0604020202020204" pitchFamily="34" charset="0"/>
                      </a:endParaRPr>
                    </a:p>
                  </a:txBody>
                  <a:tcPr anchor="ctr"/>
                </a:tc>
                <a:tc>
                  <a:txBody>
                    <a:bodyPr/>
                    <a:lstStyle/>
                    <a:p>
                      <a:pPr algn="l"/>
                      <a:r>
                        <a:rPr lang="en-US" dirty="0">
                          <a:latin typeface="Arial" panose="020B0604020202020204" pitchFamily="34" charset="0"/>
                          <a:cs typeface="Arial" panose="020B0604020202020204" pitchFamily="34" charset="0"/>
                        </a:rPr>
                        <a:t>Connect to the cloud-based Infinity Portal. </a:t>
                      </a:r>
                    </a:p>
                    <a:p>
                      <a:pPr algn="l"/>
                      <a:r>
                        <a:rPr lang="en-US" sz="2000" b="1" dirty="0">
                          <a:latin typeface="Arial" panose="020B0604020202020204" pitchFamily="34" charset="0"/>
                          <a:cs typeface="Arial" panose="020B0604020202020204" pitchFamily="34" charset="0"/>
                        </a:rPr>
                        <a:t>Note</a:t>
                      </a:r>
                      <a:r>
                        <a:rPr lang="en-US" sz="2000" dirty="0">
                          <a:latin typeface="Arial" panose="020B0604020202020204" pitchFamily="34" charset="0"/>
                          <a:cs typeface="Arial" panose="020B0604020202020204" pitchFamily="34" charset="0"/>
                        </a:rPr>
                        <a:t>: Beyond scope of this course. For details, refer to the </a:t>
                      </a:r>
                      <a:r>
                        <a:rPr lang="en-US" sz="2000" i="1" dirty="0">
                          <a:latin typeface="Arial" panose="020B0604020202020204" pitchFamily="34" charset="0"/>
                          <a:cs typeface="Arial" panose="020B0604020202020204" pitchFamily="34" charset="0"/>
                        </a:rPr>
                        <a:t>Infinity Portal</a:t>
                      </a:r>
                    </a:p>
                    <a:p>
                      <a:pPr algn="l"/>
                      <a:r>
                        <a:rPr lang="en-US" sz="2000" i="1" dirty="0">
                          <a:latin typeface="Arial" panose="020B0604020202020204" pitchFamily="34" charset="0"/>
                          <a:cs typeface="Arial" panose="020B0604020202020204" pitchFamily="34" charset="0"/>
                        </a:rPr>
                        <a:t>Administration Guide</a:t>
                      </a:r>
                      <a:r>
                        <a:rPr lang="en-US" sz="2000" dirty="0">
                          <a:latin typeface="Arial" panose="020B0604020202020204" pitchFamily="34" charset="0"/>
                          <a:cs typeface="Arial" panose="020B0604020202020204" pitchFamily="34" charset="0"/>
                        </a:rPr>
                        <a:t>.</a:t>
                      </a:r>
                    </a:p>
                  </a:txBody>
                  <a:tcPr anchor="ctr"/>
                </a:tc>
                <a:extLst>
                  <a:ext uri="{0D108BD9-81ED-4DB2-BD59-A6C34878D82A}">
                    <a16:rowId xmlns:a16="http://schemas.microsoft.com/office/drawing/2014/main" val="2332191998"/>
                  </a:ext>
                </a:extLst>
              </a:tr>
            </a:tbl>
          </a:graphicData>
        </a:graphic>
      </p:graphicFrame>
      <p:pic>
        <p:nvPicPr>
          <p:cNvPr id="7" name="Picture 6"/>
          <p:cNvPicPr>
            <a:picLocks noChangeAspect="1"/>
          </p:cNvPicPr>
          <p:nvPr/>
        </p:nvPicPr>
        <p:blipFill>
          <a:blip r:embed="rId3"/>
          <a:stretch>
            <a:fillRect/>
          </a:stretch>
        </p:blipFill>
        <p:spPr>
          <a:xfrm>
            <a:off x="1237704" y="2002657"/>
            <a:ext cx="699709" cy="780952"/>
          </a:xfrm>
          <a:prstGeom prst="rect">
            <a:avLst/>
          </a:prstGeom>
        </p:spPr>
      </p:pic>
      <p:pic>
        <p:nvPicPr>
          <p:cNvPr id="8" name="Picture 7"/>
          <p:cNvPicPr>
            <a:picLocks noChangeAspect="1"/>
          </p:cNvPicPr>
          <p:nvPr/>
        </p:nvPicPr>
        <p:blipFill>
          <a:blip r:embed="rId4"/>
          <a:stretch>
            <a:fillRect/>
          </a:stretch>
        </p:blipFill>
        <p:spPr>
          <a:xfrm>
            <a:off x="1237703" y="3050992"/>
            <a:ext cx="669286" cy="761905"/>
          </a:xfrm>
          <a:prstGeom prst="rect">
            <a:avLst/>
          </a:prstGeom>
        </p:spPr>
      </p:pic>
      <p:pic>
        <p:nvPicPr>
          <p:cNvPr id="9" name="Picture 8"/>
          <p:cNvPicPr>
            <a:picLocks noChangeAspect="1"/>
          </p:cNvPicPr>
          <p:nvPr/>
        </p:nvPicPr>
        <p:blipFill>
          <a:blip r:embed="rId5"/>
          <a:stretch>
            <a:fillRect/>
          </a:stretch>
        </p:blipFill>
        <p:spPr>
          <a:xfrm>
            <a:off x="1237703" y="4021725"/>
            <a:ext cx="689568" cy="771429"/>
          </a:xfrm>
          <a:prstGeom prst="rect">
            <a:avLst/>
          </a:prstGeom>
        </p:spPr>
      </p:pic>
      <p:pic>
        <p:nvPicPr>
          <p:cNvPr id="12" name="Picture 11"/>
          <p:cNvPicPr>
            <a:picLocks noChangeAspect="1"/>
          </p:cNvPicPr>
          <p:nvPr/>
        </p:nvPicPr>
        <p:blipFill>
          <a:blip r:embed="rId6"/>
          <a:stretch>
            <a:fillRect/>
          </a:stretch>
        </p:blipFill>
        <p:spPr>
          <a:xfrm>
            <a:off x="1237703" y="4985403"/>
            <a:ext cx="669286" cy="771429"/>
          </a:xfrm>
          <a:prstGeom prst="rect">
            <a:avLst/>
          </a:prstGeom>
        </p:spPr>
      </p:pic>
      <p:sp>
        <p:nvSpPr>
          <p:cNvPr id="2" name="Footer Placeholder 1" hidden="1">
            <a:extLst>
              <a:ext uri="{FF2B5EF4-FFF2-40B4-BE49-F238E27FC236}">
                <a16:creationId xmlns:a16="http://schemas.microsoft.com/office/drawing/2014/main" id="{D02F0EE2-4A44-E492-B783-61E14545BFF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690EF55A-F063-C39B-C9DC-6233C0628F69}"/>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09944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p:txBody>
          <a:bodyPr/>
          <a:lstStyle/>
          <a:p>
            <a:r>
              <a:rPr lang="en-US" dirty="0"/>
              <a:t>SmartConsole Navigation Toolbar</a:t>
            </a:r>
            <a:br>
              <a:rPr lang="en-US" dirty="0"/>
            </a:br>
            <a:endParaRPr lang="en-US" dirty="0"/>
          </a:p>
        </p:txBody>
      </p:sp>
      <p:graphicFrame>
        <p:nvGraphicFramePr>
          <p:cNvPr id="6" name="Content Placeholder 5"/>
          <p:cNvGraphicFramePr>
            <a:graphicFrameLocks noGrp="1"/>
          </p:cNvGraphicFramePr>
          <p:nvPr>
            <p:ph sz="half" idx="4294967295"/>
          </p:nvPr>
        </p:nvGraphicFramePr>
        <p:xfrm>
          <a:off x="807132" y="1336445"/>
          <a:ext cx="10472057" cy="4411213"/>
        </p:xfrm>
        <a:graphic>
          <a:graphicData uri="http://schemas.openxmlformats.org/drawingml/2006/table">
            <a:tbl>
              <a:tblPr firstRow="1" bandRow="1">
                <a:tableStyleId>{5C22544A-7EE6-4342-B048-85BDC9FD1C3A}</a:tableStyleId>
              </a:tblPr>
              <a:tblGrid>
                <a:gridCol w="1348469">
                  <a:extLst>
                    <a:ext uri="{9D8B030D-6E8A-4147-A177-3AD203B41FA5}">
                      <a16:colId xmlns:a16="http://schemas.microsoft.com/office/drawing/2014/main" val="4142427137"/>
                    </a:ext>
                  </a:extLst>
                </a:gridCol>
                <a:gridCol w="9123588">
                  <a:extLst>
                    <a:ext uri="{9D8B030D-6E8A-4147-A177-3AD203B41FA5}">
                      <a16:colId xmlns:a16="http://schemas.microsoft.com/office/drawing/2014/main" val="3274179436"/>
                    </a:ext>
                  </a:extLst>
                </a:gridCol>
              </a:tblGrid>
              <a:tr h="674655">
                <a:tc>
                  <a:txBody>
                    <a:bodyPr/>
                    <a:lstStyle/>
                    <a:p>
                      <a:pPr algn="ctr"/>
                      <a:r>
                        <a:rPr lang="en-US" dirty="0">
                          <a:latin typeface="Arial" panose="020B0604020202020204" pitchFamily="34" charset="0"/>
                          <a:cs typeface="Arial" panose="020B0604020202020204" pitchFamily="34" charset="0"/>
                        </a:rPr>
                        <a:t>Item</a:t>
                      </a:r>
                    </a:p>
                  </a:txBody>
                  <a:tcPr/>
                </a:tc>
                <a:tc>
                  <a:txBody>
                    <a:bodyPr/>
                    <a:lstStyle/>
                    <a:p>
                      <a:pPr algn="ctr"/>
                      <a:r>
                        <a:rPr lang="en-US" dirty="0">
                          <a:latin typeface="Arial" panose="020B0604020202020204" pitchFamily="34" charset="0"/>
                          <a:cs typeface="Arial" panose="020B0604020202020204" pitchFamily="34" charset="0"/>
                        </a:rPr>
                        <a:t>Description</a:t>
                      </a:r>
                    </a:p>
                  </a:txBody>
                  <a:tcPr/>
                </a:tc>
                <a:extLst>
                  <a:ext uri="{0D108BD9-81ED-4DB2-BD59-A6C34878D82A}">
                    <a16:rowId xmlns:a16="http://schemas.microsoft.com/office/drawing/2014/main" val="2395226660"/>
                  </a:ext>
                </a:extLst>
              </a:tr>
              <a:tr h="1144607">
                <a:tc>
                  <a:txBody>
                    <a:bodyPr/>
                    <a:lstStyle/>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Create and manage administrators and system settings. </a:t>
                      </a:r>
                    </a:p>
                    <a:p>
                      <a:pPr algn="l"/>
                      <a:r>
                        <a:rPr lang="en-US" sz="2000" b="1" dirty="0">
                          <a:latin typeface="Arial" panose="020B0604020202020204" pitchFamily="34" charset="0"/>
                          <a:cs typeface="Arial" panose="020B0604020202020204" pitchFamily="34" charset="0"/>
                        </a:rPr>
                        <a:t>Note</a:t>
                      </a:r>
                      <a:r>
                        <a:rPr lang="en-US" sz="2000" dirty="0">
                          <a:latin typeface="Arial" panose="020B0604020202020204" pitchFamily="34" charset="0"/>
                          <a:cs typeface="Arial" panose="020B0604020202020204" pitchFamily="34" charset="0"/>
                        </a:rPr>
                        <a:t>: Introduced in Chapter 3.</a:t>
                      </a:r>
                    </a:p>
                  </a:txBody>
                  <a:tcPr anchor="ctr"/>
                </a:tc>
                <a:extLst>
                  <a:ext uri="{0D108BD9-81ED-4DB2-BD59-A6C34878D82A}">
                    <a16:rowId xmlns:a16="http://schemas.microsoft.com/office/drawing/2014/main" val="2729698061"/>
                  </a:ext>
                </a:extLst>
              </a:tr>
              <a:tr h="1426259">
                <a:tc>
                  <a:txBody>
                    <a:bodyPr/>
                    <a:lstStyle/>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Open the API command line to run commands and scripts.</a:t>
                      </a:r>
                    </a:p>
                    <a:p>
                      <a:pPr algn="l"/>
                      <a:r>
                        <a:rPr lang="en-US" sz="2000" b="1" dirty="0">
                          <a:latin typeface="Arial" panose="020B0604020202020204" pitchFamily="34" charset="0"/>
                          <a:cs typeface="Arial" panose="020B0604020202020204" pitchFamily="34" charset="0"/>
                        </a:rPr>
                        <a:t>Note</a:t>
                      </a:r>
                      <a:r>
                        <a:rPr lang="en-US" sz="2000" dirty="0">
                          <a:latin typeface="Arial" panose="020B0604020202020204" pitchFamily="34" charset="0"/>
                          <a:cs typeface="Arial" panose="020B0604020202020204" pitchFamily="34" charset="0"/>
                        </a:rPr>
                        <a:t>: Discussed in CCSE. For details, refer to the </a:t>
                      </a:r>
                      <a:r>
                        <a:rPr lang="en-US" sz="2000" i="1" dirty="0">
                          <a:latin typeface="Arial" panose="020B0604020202020204" pitchFamily="34" charset="0"/>
                          <a:cs typeface="Arial" panose="020B0604020202020204" pitchFamily="34" charset="0"/>
                        </a:rPr>
                        <a:t>Management API Reference</a:t>
                      </a:r>
                      <a:r>
                        <a:rPr lang="en-US" sz="2000" dirty="0">
                          <a:latin typeface="Arial" panose="020B0604020202020204" pitchFamily="34" charset="0"/>
                          <a:cs typeface="Arial" panose="020B0604020202020204" pitchFamily="34" charset="0"/>
                        </a:rPr>
                        <a:t>.</a:t>
                      </a:r>
                    </a:p>
                  </a:txBody>
                  <a:tcPr anchor="ctr"/>
                </a:tc>
                <a:extLst>
                  <a:ext uri="{0D108BD9-81ED-4DB2-BD59-A6C34878D82A}">
                    <a16:rowId xmlns:a16="http://schemas.microsoft.com/office/drawing/2014/main" val="482383853"/>
                  </a:ext>
                </a:extLst>
              </a:tr>
              <a:tr h="1165692">
                <a:tc>
                  <a:txBody>
                    <a:bodyPr/>
                    <a:lstStyle/>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Displays changes and enhancements for the release.</a:t>
                      </a:r>
                    </a:p>
                    <a:p>
                      <a:pPr algn="l"/>
                      <a:r>
                        <a:rPr lang="en-US" dirty="0">
                          <a:latin typeface="Arial" panose="020B0604020202020204" pitchFamily="34" charset="0"/>
                          <a:cs typeface="Arial" panose="020B0604020202020204" pitchFamily="34" charset="0"/>
                        </a:rPr>
                        <a:t>This view also links to the online Release Notes.</a:t>
                      </a:r>
                      <a:endParaRPr lang="en-US" sz="2000" baseline="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28691005"/>
                  </a:ext>
                </a:extLst>
              </a:tr>
            </a:tbl>
          </a:graphicData>
        </a:graphic>
      </p:graphicFrame>
      <p:pic>
        <p:nvPicPr>
          <p:cNvPr id="4" name="Picture 3">
            <a:extLst>
              <a:ext uri="{FF2B5EF4-FFF2-40B4-BE49-F238E27FC236}">
                <a16:creationId xmlns:a16="http://schemas.microsoft.com/office/drawing/2014/main" id="{DD515582-ECF0-6CF0-3BB3-216C783A8E36}"/>
              </a:ext>
            </a:extLst>
          </p:cNvPr>
          <p:cNvPicPr>
            <a:picLocks noChangeAspect="1"/>
          </p:cNvPicPr>
          <p:nvPr/>
        </p:nvPicPr>
        <p:blipFill>
          <a:blip r:embed="rId3"/>
          <a:stretch>
            <a:fillRect/>
          </a:stretch>
        </p:blipFill>
        <p:spPr>
          <a:xfrm>
            <a:off x="1171822" y="2185461"/>
            <a:ext cx="638095" cy="790476"/>
          </a:xfrm>
          <a:prstGeom prst="rect">
            <a:avLst/>
          </a:prstGeom>
        </p:spPr>
      </p:pic>
      <p:pic>
        <p:nvPicPr>
          <p:cNvPr id="5" name="Picture 4">
            <a:extLst>
              <a:ext uri="{FF2B5EF4-FFF2-40B4-BE49-F238E27FC236}">
                <a16:creationId xmlns:a16="http://schemas.microsoft.com/office/drawing/2014/main" id="{B7793617-F0DE-B946-FBCE-3BACF7E88851}"/>
              </a:ext>
            </a:extLst>
          </p:cNvPr>
          <p:cNvPicPr>
            <a:picLocks noChangeAspect="1"/>
          </p:cNvPicPr>
          <p:nvPr/>
        </p:nvPicPr>
        <p:blipFill>
          <a:blip r:embed="rId4"/>
          <a:stretch>
            <a:fillRect/>
          </a:stretch>
        </p:blipFill>
        <p:spPr>
          <a:xfrm>
            <a:off x="1171822" y="3413883"/>
            <a:ext cx="690743" cy="786384"/>
          </a:xfrm>
          <a:prstGeom prst="rect">
            <a:avLst/>
          </a:prstGeom>
        </p:spPr>
      </p:pic>
      <p:pic>
        <p:nvPicPr>
          <p:cNvPr id="10" name="Picture 9">
            <a:extLst>
              <a:ext uri="{FF2B5EF4-FFF2-40B4-BE49-F238E27FC236}">
                <a16:creationId xmlns:a16="http://schemas.microsoft.com/office/drawing/2014/main" id="{03050040-AC9B-5885-B029-446636943CF2}"/>
              </a:ext>
            </a:extLst>
          </p:cNvPr>
          <p:cNvPicPr>
            <a:picLocks noChangeAspect="1"/>
          </p:cNvPicPr>
          <p:nvPr/>
        </p:nvPicPr>
        <p:blipFill rotWithShape="1">
          <a:blip r:embed="rId5"/>
          <a:srcRect l="11291" r="-11291"/>
          <a:stretch/>
        </p:blipFill>
        <p:spPr>
          <a:xfrm>
            <a:off x="1171822" y="4735172"/>
            <a:ext cx="809859" cy="786384"/>
          </a:xfrm>
          <a:prstGeom prst="rect">
            <a:avLst/>
          </a:prstGeom>
        </p:spPr>
      </p:pic>
      <p:sp>
        <p:nvSpPr>
          <p:cNvPr id="2" name="Footer Placeholder 1" hidden="1">
            <a:extLst>
              <a:ext uri="{FF2B5EF4-FFF2-40B4-BE49-F238E27FC236}">
                <a16:creationId xmlns:a16="http://schemas.microsoft.com/office/drawing/2014/main" id="{4F17746A-B000-B815-47CF-34C6D81CE82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28BCA0CD-8BDD-F7FA-D4A6-3CD988312973}"/>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86308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p:txBody>
          <a:bodyPr/>
          <a:lstStyle/>
          <a:p>
            <a:r>
              <a:rPr lang="en-US" dirty="0"/>
              <a:t>SmartConsole Menus and Buttons</a:t>
            </a:r>
            <a:br>
              <a:rPr lang="en-US" dirty="0"/>
            </a:br>
            <a:endParaRPr lang="en-US" dirty="0"/>
          </a:p>
        </p:txBody>
      </p:sp>
      <p:graphicFrame>
        <p:nvGraphicFramePr>
          <p:cNvPr id="6" name="Content Placeholder 5"/>
          <p:cNvGraphicFramePr>
            <a:graphicFrameLocks noGrp="1"/>
          </p:cNvGraphicFramePr>
          <p:nvPr>
            <p:ph sz="half" idx="4294967295"/>
          </p:nvPr>
        </p:nvGraphicFramePr>
        <p:xfrm>
          <a:off x="786278" y="1374952"/>
          <a:ext cx="10619447" cy="4023314"/>
        </p:xfrm>
        <a:graphic>
          <a:graphicData uri="http://schemas.openxmlformats.org/drawingml/2006/table">
            <a:tbl>
              <a:tblPr firstRow="1" bandRow="1">
                <a:tableStyleId>{5C22544A-7EE6-4342-B048-85BDC9FD1C3A}</a:tableStyleId>
              </a:tblPr>
              <a:tblGrid>
                <a:gridCol w="1367448">
                  <a:extLst>
                    <a:ext uri="{9D8B030D-6E8A-4147-A177-3AD203B41FA5}">
                      <a16:colId xmlns:a16="http://schemas.microsoft.com/office/drawing/2014/main" val="4142427137"/>
                    </a:ext>
                  </a:extLst>
                </a:gridCol>
                <a:gridCol w="9251999">
                  <a:extLst>
                    <a:ext uri="{9D8B030D-6E8A-4147-A177-3AD203B41FA5}">
                      <a16:colId xmlns:a16="http://schemas.microsoft.com/office/drawing/2014/main" val="3274179436"/>
                    </a:ext>
                  </a:extLst>
                </a:gridCol>
              </a:tblGrid>
              <a:tr h="601055">
                <a:tc>
                  <a:txBody>
                    <a:bodyPr/>
                    <a:lstStyle/>
                    <a:p>
                      <a:pPr algn="ctr"/>
                      <a:r>
                        <a:rPr lang="en-US" dirty="0">
                          <a:latin typeface="Arial" panose="020B0604020202020204" pitchFamily="34" charset="0"/>
                          <a:cs typeface="Arial" panose="020B0604020202020204" pitchFamily="34" charset="0"/>
                        </a:rPr>
                        <a:t>Item</a:t>
                      </a:r>
                    </a:p>
                  </a:txBody>
                  <a:tcPr/>
                </a:tc>
                <a:tc>
                  <a:txBody>
                    <a:bodyPr/>
                    <a:lstStyle/>
                    <a:p>
                      <a:pPr algn="ctr"/>
                      <a:r>
                        <a:rPr lang="en-US" dirty="0">
                          <a:latin typeface="Arial" panose="020B0604020202020204" pitchFamily="34" charset="0"/>
                          <a:cs typeface="Arial" panose="020B0604020202020204" pitchFamily="34" charset="0"/>
                        </a:rPr>
                        <a:t>Description</a:t>
                      </a:r>
                    </a:p>
                  </a:txBody>
                  <a:tcPr/>
                </a:tc>
                <a:extLst>
                  <a:ext uri="{0D108BD9-81ED-4DB2-BD59-A6C34878D82A}">
                    <a16:rowId xmlns:a16="http://schemas.microsoft.com/office/drawing/2014/main" val="2395226660"/>
                  </a:ext>
                </a:extLst>
              </a:tr>
              <a:tr h="1126986">
                <a:tc>
                  <a:txBody>
                    <a:bodyPr/>
                    <a:lstStyle/>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Applications menu. Used to initiate selected tasks, access other tools, and view online Help. Unavailable actions are dimmed.</a:t>
                      </a:r>
                    </a:p>
                  </a:txBody>
                  <a:tcPr anchor="ctr"/>
                </a:tc>
                <a:extLst>
                  <a:ext uri="{0D108BD9-81ED-4DB2-BD59-A6C34878D82A}">
                    <a16:rowId xmlns:a16="http://schemas.microsoft.com/office/drawing/2014/main" val="2729698061"/>
                  </a:ext>
                </a:extLst>
              </a:tr>
              <a:tr h="1268966">
                <a:tc>
                  <a:txBody>
                    <a:bodyPr/>
                    <a:lstStyle/>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Objects menu. View and manage </a:t>
                      </a:r>
                      <a:r>
                        <a:rPr lang="en-US" baseline="0" dirty="0">
                          <a:latin typeface="Arial" panose="020B0604020202020204" pitchFamily="34" charset="0"/>
                          <a:cs typeface="Arial" panose="020B0604020202020204" pitchFamily="34" charset="0"/>
                        </a:rPr>
                        <a:t>objects, such as  Host, Network Group, or Cloud. Also accesses Object Explorer.</a:t>
                      </a:r>
                    </a:p>
                    <a:p>
                      <a:pPr algn="l"/>
                      <a:r>
                        <a:rPr lang="en-US" sz="2000" b="1" dirty="0">
                          <a:latin typeface="Arial" panose="020B0604020202020204" pitchFamily="34" charset="0"/>
                          <a:cs typeface="Arial" panose="020B0604020202020204" pitchFamily="34" charset="0"/>
                        </a:rPr>
                        <a:t>Note</a:t>
                      </a:r>
                      <a:r>
                        <a:rPr lang="en-US" sz="2000" dirty="0">
                          <a:latin typeface="Arial" panose="020B0604020202020204" pitchFamily="34" charset="0"/>
                          <a:cs typeface="Arial" panose="020B0604020202020204" pitchFamily="34" charset="0"/>
                        </a:rPr>
                        <a:t>: Discussed in Chapters 3 and 5.</a:t>
                      </a:r>
                    </a:p>
                  </a:txBody>
                  <a:tcPr anchor="ctr"/>
                </a:tc>
                <a:extLst>
                  <a:ext uri="{0D108BD9-81ED-4DB2-BD59-A6C34878D82A}">
                    <a16:rowId xmlns:a16="http://schemas.microsoft.com/office/drawing/2014/main" val="482383853"/>
                  </a:ext>
                </a:extLst>
              </a:tr>
              <a:tr h="1026307">
                <a:tc>
                  <a:txBody>
                    <a:bodyPr/>
                    <a:lstStyle/>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Install Policy. Install a configured policy on one or more Gateways. You can also press </a:t>
                      </a:r>
                      <a:r>
                        <a:rPr lang="en-US" b="1" dirty="0">
                          <a:latin typeface="Arial" panose="020B0604020202020204" pitchFamily="34" charset="0"/>
                          <a:cs typeface="Arial" panose="020B0604020202020204" pitchFamily="34" charset="0"/>
                        </a:rPr>
                        <a:t>Ctrl + Shift + Enter</a:t>
                      </a:r>
                      <a:r>
                        <a:rPr lang="en-US" dirty="0">
                          <a:latin typeface="Arial" panose="020B0604020202020204" pitchFamily="34" charset="0"/>
                          <a:cs typeface="Arial" panose="020B0604020202020204" pitchFamily="34" charset="0"/>
                        </a:rPr>
                        <a:t>.</a:t>
                      </a:r>
                    </a:p>
                  </a:txBody>
                  <a:tcPr anchor="ctr"/>
                </a:tc>
                <a:extLst>
                  <a:ext uri="{0D108BD9-81ED-4DB2-BD59-A6C34878D82A}">
                    <a16:rowId xmlns:a16="http://schemas.microsoft.com/office/drawing/2014/main" val="534048727"/>
                  </a:ext>
                </a:extLst>
              </a:tr>
            </a:tbl>
          </a:graphicData>
        </a:graphic>
      </p:graphicFrame>
      <p:pic>
        <p:nvPicPr>
          <p:cNvPr id="4" name="Picture 3"/>
          <p:cNvPicPr>
            <a:picLocks noChangeAspect="1"/>
          </p:cNvPicPr>
          <p:nvPr/>
        </p:nvPicPr>
        <p:blipFill>
          <a:blip r:embed="rId3"/>
          <a:stretch>
            <a:fillRect/>
          </a:stretch>
        </p:blipFill>
        <p:spPr>
          <a:xfrm>
            <a:off x="999568" y="3407794"/>
            <a:ext cx="1038095" cy="466667"/>
          </a:xfrm>
          <a:prstGeom prst="rect">
            <a:avLst/>
          </a:prstGeom>
        </p:spPr>
      </p:pic>
      <p:pic>
        <p:nvPicPr>
          <p:cNvPr id="7" name="Picture 6"/>
          <p:cNvPicPr>
            <a:picLocks noChangeAspect="1"/>
          </p:cNvPicPr>
          <p:nvPr/>
        </p:nvPicPr>
        <p:blipFill>
          <a:blip r:embed="rId4"/>
          <a:stretch>
            <a:fillRect/>
          </a:stretch>
        </p:blipFill>
        <p:spPr>
          <a:xfrm>
            <a:off x="985800" y="4710946"/>
            <a:ext cx="1038095" cy="371429"/>
          </a:xfrm>
          <a:prstGeom prst="rect">
            <a:avLst/>
          </a:prstGeom>
        </p:spPr>
      </p:pic>
      <p:pic>
        <p:nvPicPr>
          <p:cNvPr id="8" name="Picture 7"/>
          <p:cNvPicPr>
            <a:picLocks noChangeAspect="1"/>
          </p:cNvPicPr>
          <p:nvPr/>
        </p:nvPicPr>
        <p:blipFill>
          <a:blip r:embed="rId5"/>
          <a:stretch>
            <a:fillRect/>
          </a:stretch>
        </p:blipFill>
        <p:spPr>
          <a:xfrm>
            <a:off x="999570" y="2211438"/>
            <a:ext cx="780952" cy="466667"/>
          </a:xfrm>
          <a:prstGeom prst="rect">
            <a:avLst/>
          </a:prstGeom>
        </p:spPr>
      </p:pic>
      <p:sp>
        <p:nvSpPr>
          <p:cNvPr id="2" name="Footer Placeholder 1" hidden="1">
            <a:extLst>
              <a:ext uri="{FF2B5EF4-FFF2-40B4-BE49-F238E27FC236}">
                <a16:creationId xmlns:a16="http://schemas.microsoft.com/office/drawing/2014/main" id="{E895EFDC-9704-BE88-2BF0-FC590439DD9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5FE87AD4-2908-BA0E-8215-50A8F1257352}"/>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22384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p:txBody>
          <a:bodyPr/>
          <a:lstStyle/>
          <a:p>
            <a:r>
              <a:rPr lang="en-US" dirty="0"/>
              <a:t>SmartConsole Session Management Controls</a:t>
            </a:r>
            <a:br>
              <a:rPr lang="en-US" dirty="0"/>
            </a:br>
            <a:endParaRPr lang="en-US" dirty="0"/>
          </a:p>
        </p:txBody>
      </p:sp>
      <p:graphicFrame>
        <p:nvGraphicFramePr>
          <p:cNvPr id="6" name="Content Placeholder 5"/>
          <p:cNvGraphicFramePr>
            <a:graphicFrameLocks noGrp="1"/>
          </p:cNvGraphicFramePr>
          <p:nvPr>
            <p:ph sz="half" idx="4294967295"/>
          </p:nvPr>
        </p:nvGraphicFramePr>
        <p:xfrm>
          <a:off x="772887" y="1333500"/>
          <a:ext cx="10646229" cy="4419490"/>
        </p:xfrm>
        <a:graphic>
          <a:graphicData uri="http://schemas.openxmlformats.org/drawingml/2006/table">
            <a:tbl>
              <a:tblPr firstRow="1" bandRow="1">
                <a:tableStyleId>{5C22544A-7EE6-4342-B048-85BDC9FD1C3A}</a:tableStyleId>
              </a:tblPr>
              <a:tblGrid>
                <a:gridCol w="1536634">
                  <a:extLst>
                    <a:ext uri="{9D8B030D-6E8A-4147-A177-3AD203B41FA5}">
                      <a16:colId xmlns:a16="http://schemas.microsoft.com/office/drawing/2014/main" val="4142427137"/>
                    </a:ext>
                  </a:extLst>
                </a:gridCol>
                <a:gridCol w="9109595">
                  <a:extLst>
                    <a:ext uri="{9D8B030D-6E8A-4147-A177-3AD203B41FA5}">
                      <a16:colId xmlns:a16="http://schemas.microsoft.com/office/drawing/2014/main" val="3274179436"/>
                    </a:ext>
                  </a:extLst>
                </a:gridCol>
              </a:tblGrid>
              <a:tr h="562293">
                <a:tc>
                  <a:txBody>
                    <a:bodyPr/>
                    <a:lstStyle/>
                    <a:p>
                      <a:pPr algn="ctr"/>
                      <a:r>
                        <a:rPr lang="en-US" dirty="0">
                          <a:latin typeface="Arial" panose="020B0604020202020204" pitchFamily="34" charset="0"/>
                          <a:cs typeface="Arial" panose="020B0604020202020204" pitchFamily="34" charset="0"/>
                        </a:rPr>
                        <a:t>Icon</a:t>
                      </a:r>
                    </a:p>
                  </a:txBody>
                  <a:tcPr/>
                </a:tc>
                <a:tc>
                  <a:txBody>
                    <a:bodyPr/>
                    <a:lstStyle/>
                    <a:p>
                      <a:pPr algn="ctr"/>
                      <a:r>
                        <a:rPr lang="en-US" dirty="0">
                          <a:latin typeface="Arial" panose="020B0604020202020204" pitchFamily="34" charset="0"/>
                          <a:cs typeface="Arial" panose="020B0604020202020204" pitchFamily="34" charset="0"/>
                        </a:rPr>
                        <a:t>Description</a:t>
                      </a:r>
                    </a:p>
                  </a:txBody>
                  <a:tcPr/>
                </a:tc>
                <a:extLst>
                  <a:ext uri="{0D108BD9-81ED-4DB2-BD59-A6C34878D82A}">
                    <a16:rowId xmlns:a16="http://schemas.microsoft.com/office/drawing/2014/main" val="2395226660"/>
                  </a:ext>
                </a:extLst>
              </a:tr>
              <a:tr h="953977">
                <a:tc>
                  <a:txBody>
                    <a:bodyPr/>
                    <a:lstStyle/>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Session Name. Identify a</a:t>
                      </a:r>
                      <a:r>
                        <a:rPr lang="en-US" baseline="0" dirty="0">
                          <a:latin typeface="Arial" panose="020B0604020202020204" pitchFamily="34" charset="0"/>
                          <a:cs typeface="Arial" panose="020B0604020202020204" pitchFamily="34" charset="0"/>
                        </a:rPr>
                        <a:t> SmartConsole session.</a:t>
                      </a:r>
                      <a:endParaRPr lang="en-US"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729698061"/>
                  </a:ext>
                </a:extLst>
              </a:tr>
              <a:tr h="960120">
                <a:tc>
                  <a:txBody>
                    <a:bodyPr/>
                    <a:lstStyle/>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Session Changes. SmartConsole tracks the changes you make. You can review the changes for a session before saving them to</a:t>
                      </a:r>
                    </a:p>
                    <a:p>
                      <a:pPr algn="l"/>
                      <a:r>
                        <a:rPr lang="en-US" dirty="0">
                          <a:latin typeface="Arial" panose="020B0604020202020204" pitchFamily="34" charset="0"/>
                          <a:cs typeface="Arial" panose="020B0604020202020204" pitchFamily="34" charset="0"/>
                        </a:rPr>
                        <a:t>the database.</a:t>
                      </a:r>
                    </a:p>
                  </a:txBody>
                  <a:tcPr anchor="ctr"/>
                </a:tc>
                <a:extLst>
                  <a:ext uri="{0D108BD9-81ED-4DB2-BD59-A6C34878D82A}">
                    <a16:rowId xmlns:a16="http://schemas.microsoft.com/office/drawing/2014/main" val="482383853"/>
                  </a:ext>
                </a:extLst>
              </a:tr>
              <a:tr h="971550">
                <a:tc>
                  <a:txBody>
                    <a:bodyPr/>
                    <a:lstStyle/>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Discard changes.</a:t>
                      </a:r>
                      <a:endParaRPr lang="en-US" baseline="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28691005"/>
                  </a:ext>
                </a:extLst>
              </a:tr>
              <a:tr h="971550">
                <a:tc>
                  <a:txBody>
                    <a:bodyPr/>
                    <a:lstStyle/>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Publish changes. You must publish before you can</a:t>
                      </a:r>
                    </a:p>
                    <a:p>
                      <a:pPr algn="l"/>
                      <a:r>
                        <a:rPr lang="en-US" dirty="0">
                          <a:latin typeface="Arial" panose="020B0604020202020204" pitchFamily="34" charset="0"/>
                          <a:cs typeface="Arial" panose="020B0604020202020204" pitchFamily="34" charset="0"/>
                        </a:rPr>
                        <a:t>install policies.</a:t>
                      </a:r>
                    </a:p>
                  </a:txBody>
                  <a:tcPr anchor="ctr"/>
                </a:tc>
                <a:extLst>
                  <a:ext uri="{0D108BD9-81ED-4DB2-BD59-A6C34878D82A}">
                    <a16:rowId xmlns:a16="http://schemas.microsoft.com/office/drawing/2014/main" val="2332191998"/>
                  </a:ext>
                </a:extLst>
              </a:tr>
            </a:tbl>
          </a:graphicData>
        </a:graphic>
      </p:graphicFrame>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0590" y="2154871"/>
            <a:ext cx="952583" cy="327688"/>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426" y="3198011"/>
            <a:ext cx="952583" cy="327688"/>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5426" y="4395179"/>
            <a:ext cx="883997" cy="304826"/>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3079" y="5341802"/>
            <a:ext cx="1097281" cy="274320"/>
          </a:xfrm>
          <a:prstGeom prst="rect">
            <a:avLst/>
          </a:prstGeom>
        </p:spPr>
      </p:pic>
      <p:sp>
        <p:nvSpPr>
          <p:cNvPr id="7" name="Footer Placeholder 6" hidden="1">
            <a:extLst>
              <a:ext uri="{FF2B5EF4-FFF2-40B4-BE49-F238E27FC236}">
                <a16:creationId xmlns:a16="http://schemas.microsoft.com/office/drawing/2014/main" id="{E568F17D-BDE9-AEC6-8BFA-2BD76BC8369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Date Placeholder 7" hidden="1">
            <a:extLst>
              <a:ext uri="{FF2B5EF4-FFF2-40B4-BE49-F238E27FC236}">
                <a16:creationId xmlns:a16="http://schemas.microsoft.com/office/drawing/2014/main" id="{D76CA221-E8E9-DAFC-9141-01ED822149F4}"/>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96299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p:cNvSpPr>
            <a:spLocks noGrp="1"/>
          </p:cNvSpPr>
          <p:nvPr>
            <p:ph type="title"/>
          </p:nvPr>
        </p:nvSpPr>
        <p:spPr/>
        <p:txBody>
          <a:bodyPr/>
          <a:lstStyle/>
          <a:p>
            <a:r>
              <a:rPr lang="en-US" dirty="0"/>
              <a:t>SmartConsole Boxes, Objects, and Bars</a:t>
            </a:r>
            <a:br>
              <a:rPr lang="en-US" dirty="0"/>
            </a:br>
            <a:endParaRPr lang="en-US" dirty="0"/>
          </a:p>
        </p:txBody>
      </p:sp>
      <p:graphicFrame>
        <p:nvGraphicFramePr>
          <p:cNvPr id="6" name="Content Placeholder 5"/>
          <p:cNvGraphicFramePr>
            <a:graphicFrameLocks noGrp="1"/>
          </p:cNvGraphicFramePr>
          <p:nvPr>
            <p:ph sz="half" idx="4294967295"/>
          </p:nvPr>
        </p:nvGraphicFramePr>
        <p:xfrm>
          <a:off x="762001" y="1331303"/>
          <a:ext cx="10582501" cy="4361926"/>
        </p:xfrm>
        <a:graphic>
          <a:graphicData uri="http://schemas.openxmlformats.org/drawingml/2006/table">
            <a:tbl>
              <a:tblPr firstRow="1" bandRow="1">
                <a:tableStyleId>{5C22544A-7EE6-4342-B048-85BDC9FD1C3A}</a:tableStyleId>
              </a:tblPr>
              <a:tblGrid>
                <a:gridCol w="1527436">
                  <a:extLst>
                    <a:ext uri="{9D8B030D-6E8A-4147-A177-3AD203B41FA5}">
                      <a16:colId xmlns:a16="http://schemas.microsoft.com/office/drawing/2014/main" val="4142427137"/>
                    </a:ext>
                  </a:extLst>
                </a:gridCol>
                <a:gridCol w="9055065">
                  <a:extLst>
                    <a:ext uri="{9D8B030D-6E8A-4147-A177-3AD203B41FA5}">
                      <a16:colId xmlns:a16="http://schemas.microsoft.com/office/drawing/2014/main" val="3274179436"/>
                    </a:ext>
                  </a:extLst>
                </a:gridCol>
              </a:tblGrid>
              <a:tr h="661853">
                <a:tc>
                  <a:txBody>
                    <a:bodyPr/>
                    <a:lstStyle/>
                    <a:p>
                      <a:pPr algn="ctr"/>
                      <a:r>
                        <a:rPr lang="en-US" dirty="0">
                          <a:latin typeface="Arial" panose="020B0604020202020204" pitchFamily="34" charset="0"/>
                          <a:cs typeface="Arial" panose="020B0604020202020204" pitchFamily="34" charset="0"/>
                        </a:rPr>
                        <a:t>Icon</a:t>
                      </a:r>
                    </a:p>
                  </a:txBody>
                  <a:tcPr/>
                </a:tc>
                <a:tc>
                  <a:txBody>
                    <a:bodyPr/>
                    <a:lstStyle/>
                    <a:p>
                      <a:pPr algn="ctr"/>
                      <a:r>
                        <a:rPr lang="en-US" dirty="0">
                          <a:latin typeface="Arial" panose="020B0604020202020204" pitchFamily="34" charset="0"/>
                          <a:cs typeface="Arial" panose="020B0604020202020204" pitchFamily="34" charset="0"/>
                        </a:rPr>
                        <a:t>Description</a:t>
                      </a:r>
                    </a:p>
                  </a:txBody>
                  <a:tcPr/>
                </a:tc>
                <a:extLst>
                  <a:ext uri="{0D108BD9-81ED-4DB2-BD59-A6C34878D82A}">
                    <a16:rowId xmlns:a16="http://schemas.microsoft.com/office/drawing/2014/main" val="2395226660"/>
                  </a:ext>
                </a:extLst>
              </a:tr>
              <a:tr h="1122890">
                <a:tc>
                  <a:txBody>
                    <a:bodyPr/>
                    <a:lstStyle/>
                    <a:p>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Search</a:t>
                      </a:r>
                      <a:r>
                        <a:rPr lang="en-US" baseline="0" dirty="0">
                          <a:latin typeface="Arial" panose="020B0604020202020204" pitchFamily="34" charset="0"/>
                          <a:cs typeface="Arial" panose="020B0604020202020204" pitchFamily="34" charset="0"/>
                        </a:rPr>
                        <a:t> for information relevant to a view.</a:t>
                      </a:r>
                      <a:endParaRPr lang="en-US"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729698061"/>
                  </a:ext>
                </a:extLst>
              </a:tr>
              <a:tr h="2577183">
                <a:tc>
                  <a:txBody>
                    <a:bodyPr/>
                    <a:lstStyle/>
                    <a:p>
                      <a:endParaRPr lang="en-US" dirty="0">
                        <a:latin typeface="Arial" panose="020B0604020202020204" pitchFamily="34" charset="0"/>
                        <a:cs typeface="Arial" panose="020B0604020202020204" pitchFamily="34" charset="0"/>
                      </a:endParaRPr>
                    </a:p>
                  </a:txBody>
                  <a:tcPr/>
                </a:tc>
                <a:tc>
                  <a:txBody>
                    <a:bodyPr/>
                    <a:lstStyle/>
                    <a:p>
                      <a:pPr algn="l"/>
                      <a:r>
                        <a:rPr lang="en-US" dirty="0">
                          <a:latin typeface="Arial" panose="020B0604020202020204" pitchFamily="34" charset="0"/>
                          <a:cs typeface="Arial" panose="020B0604020202020204" pitchFamily="34" charset="0"/>
                        </a:rPr>
                        <a:t>Toggle the Objects and Validation panes on and off.</a:t>
                      </a:r>
                    </a:p>
                    <a:p>
                      <a:pPr algn="l">
                        <a:spcBef>
                          <a:spcPts val="800"/>
                        </a:spcBef>
                      </a:pPr>
                      <a:r>
                        <a:rPr lang="en-US" b="1" dirty="0">
                          <a:latin typeface="Arial" panose="020B0604020202020204" pitchFamily="34" charset="0"/>
                          <a:cs typeface="Arial" panose="020B0604020202020204" pitchFamily="34" charset="0"/>
                        </a:rPr>
                        <a:t>Objects Pane</a:t>
                      </a:r>
                    </a:p>
                    <a:p>
                      <a:pPr algn="l"/>
                      <a:r>
                        <a:rPr lang="en-US" dirty="0">
                          <a:latin typeface="Arial" panose="020B0604020202020204" pitchFamily="34" charset="0"/>
                          <a:cs typeface="Arial" panose="020B0604020202020204" pitchFamily="34" charset="0"/>
                        </a:rPr>
                        <a:t>The Objects pane is used to manage security and network</a:t>
                      </a:r>
                    </a:p>
                    <a:p>
                      <a:pPr algn="l"/>
                      <a:r>
                        <a:rPr lang="en-US" dirty="0">
                          <a:latin typeface="Arial" panose="020B0604020202020204" pitchFamily="34" charset="0"/>
                          <a:cs typeface="Arial" panose="020B0604020202020204" pitchFamily="34" charset="0"/>
                        </a:rPr>
                        <a:t>objects.</a:t>
                      </a:r>
                    </a:p>
                    <a:p>
                      <a:pPr algn="l">
                        <a:spcBef>
                          <a:spcPts val="800"/>
                        </a:spcBef>
                      </a:pPr>
                      <a:r>
                        <a:rPr lang="en-US" b="1" dirty="0">
                          <a:latin typeface="Arial" panose="020B0604020202020204" pitchFamily="34" charset="0"/>
                          <a:cs typeface="Arial" panose="020B0604020202020204" pitchFamily="34" charset="0"/>
                        </a:rPr>
                        <a:t>Validations Pane</a:t>
                      </a:r>
                    </a:p>
                    <a:p>
                      <a:pPr algn="l"/>
                      <a:r>
                        <a:rPr lang="en-US" dirty="0">
                          <a:latin typeface="Arial" panose="020B0604020202020204" pitchFamily="34" charset="0"/>
                          <a:cs typeface="Arial" panose="020B0604020202020204" pitchFamily="34" charset="0"/>
                        </a:rPr>
                        <a:t>The Validation pane is used to view validation errors.</a:t>
                      </a:r>
                    </a:p>
                  </a:txBody>
                  <a:tcPr anchor="ctr"/>
                </a:tc>
                <a:extLst>
                  <a:ext uri="{0D108BD9-81ED-4DB2-BD59-A6C34878D82A}">
                    <a16:rowId xmlns:a16="http://schemas.microsoft.com/office/drawing/2014/main" val="482383853"/>
                  </a:ext>
                </a:extLst>
              </a:tr>
            </a:tbl>
          </a:graphicData>
        </a:graphic>
      </p:graphicFrame>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7104" y="2382864"/>
            <a:ext cx="1074419" cy="27432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19434" y="3261286"/>
            <a:ext cx="329757" cy="2099451"/>
          </a:xfrm>
          <a:prstGeom prst="rect">
            <a:avLst/>
          </a:prstGeom>
        </p:spPr>
      </p:pic>
      <p:sp>
        <p:nvSpPr>
          <p:cNvPr id="2" name="Footer Placeholder 1" hidden="1">
            <a:extLst>
              <a:ext uri="{FF2B5EF4-FFF2-40B4-BE49-F238E27FC236}">
                <a16:creationId xmlns:a16="http://schemas.microsoft.com/office/drawing/2014/main" id="{BE5BCD91-5EF3-72C1-5BF0-659337F8CB7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9CABCF2B-40C0-930E-62B3-6B9BC228B6B9}"/>
              </a:ext>
            </a:extLst>
          </p:cNvPr>
          <p:cNvSpPr>
            <a:spLocks noGrp="1"/>
          </p:cNvSpPr>
          <p:nvPr>
            <p:ph type="dt" sz="half"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82335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2"/>
          </p:nvPr>
        </p:nvSpPr>
        <p:spPr/>
        <p:txBody>
          <a:bodyPr/>
          <a:lstStyle/>
          <a:p>
            <a:r>
              <a:rPr lang="en-US" dirty="0"/>
              <a:t>Provides clientless access to logs and reports.</a:t>
            </a:r>
          </a:p>
          <a:p>
            <a:r>
              <a:rPr lang="en-US" dirty="0"/>
              <a:t>Use SmartConsole credentials.</a:t>
            </a:r>
          </a:p>
          <a:p>
            <a:endParaRPr lang="en-US" dirty="0"/>
          </a:p>
        </p:txBody>
      </p:sp>
      <p:sp>
        <p:nvSpPr>
          <p:cNvPr id="11" name="Text Placeholder 10"/>
          <p:cNvSpPr>
            <a:spLocks noGrp="1"/>
          </p:cNvSpPr>
          <p:nvPr>
            <p:ph type="body" sz="quarter" idx="16"/>
          </p:nvPr>
        </p:nvSpPr>
        <p:spPr/>
        <p:txBody>
          <a:bodyPr/>
          <a:lstStyle/>
          <a:p>
            <a:r>
              <a:rPr lang="en-US" dirty="0"/>
              <a:t>SmartView</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3659" y="1399032"/>
            <a:ext cx="6793976" cy="3566160"/>
          </a:xfrm>
          <a:prstGeom prst="rect">
            <a:avLst/>
          </a:prstGeom>
          <a:ln>
            <a:solidFill>
              <a:schemeClr val="tx1"/>
            </a:solidFill>
          </a:ln>
        </p:spPr>
      </p:pic>
      <p:sp>
        <p:nvSpPr>
          <p:cNvPr id="7" name="TextBox 6">
            <a:extLst>
              <a:ext uri="{FF2B5EF4-FFF2-40B4-BE49-F238E27FC236}">
                <a16:creationId xmlns:a16="http://schemas.microsoft.com/office/drawing/2014/main" id="{B1C699B3-C010-260E-506E-59F2E7456107}"/>
              </a:ext>
            </a:extLst>
          </p:cNvPr>
          <p:cNvSpPr txBox="1"/>
          <p:nvPr/>
        </p:nvSpPr>
        <p:spPr bwMode="auto">
          <a:xfrm>
            <a:off x="5705013" y="5262921"/>
            <a:ext cx="6105644" cy="461665"/>
          </a:xfrm>
          <a:prstGeom prst="rect">
            <a:avLst/>
          </a:prstGeom>
          <a:noFill/>
          <a:ln>
            <a:noFill/>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D51067"/>
                </a:solidFill>
                <a:effectLst/>
                <a:uLnTx/>
                <a:uFillTx/>
                <a:latin typeface="Arial" panose="020B0604020202020204" pitchFamily="34" charset="0"/>
                <a:ea typeface="+mn-ea"/>
                <a:cs typeface="Arial" panose="020B0604020202020204" pitchFamily="34" charset="0"/>
              </a:rPr>
              <a:t>https://&lt;management Server IP&gt;/smartview</a:t>
            </a:r>
          </a:p>
        </p:txBody>
      </p:sp>
      <p:sp>
        <p:nvSpPr>
          <p:cNvPr id="3" name="Footer Placeholder 2" hidden="1">
            <a:extLst>
              <a:ext uri="{FF2B5EF4-FFF2-40B4-BE49-F238E27FC236}">
                <a16:creationId xmlns:a16="http://schemas.microsoft.com/office/drawing/2014/main" id="{FC9198E5-0202-E269-A323-8FD2D22EA91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F7B8D5D8-9610-DEE5-7B39-2D69DD9B6802}"/>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3021257"/>
      </p:ext>
    </p:extLst>
  </p:cSld>
  <p:clrMapOvr>
    <a:masterClrMapping/>
  </p:clrMapOvr>
  <p:transition>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p:cNvSpPr>
            <a:spLocks noGrp="1"/>
          </p:cNvSpPr>
          <p:nvPr>
            <p:ph type="body" sz="quarter" idx="12"/>
          </p:nvPr>
        </p:nvSpPr>
        <p:spPr/>
        <p:txBody>
          <a:bodyPr/>
          <a:lstStyle/>
          <a:p>
            <a:r>
              <a:rPr lang="en-US" dirty="0"/>
              <a:t>Legacy tool to manage licenses and contracts. </a:t>
            </a:r>
          </a:p>
          <a:p>
            <a:endParaRPr lang="en-US" dirty="0"/>
          </a:p>
        </p:txBody>
      </p:sp>
      <p:sp>
        <p:nvSpPr>
          <p:cNvPr id="11" name="Text Placeholder 10"/>
          <p:cNvSpPr>
            <a:spLocks noGrp="1"/>
          </p:cNvSpPr>
          <p:nvPr>
            <p:ph type="body" sz="quarter" idx="16"/>
          </p:nvPr>
        </p:nvSpPr>
        <p:spPr/>
        <p:txBody>
          <a:bodyPr/>
          <a:lstStyle/>
          <a:p>
            <a:r>
              <a:rPr lang="en-US" dirty="0"/>
              <a:t>SmartUpdate</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4497" y="567491"/>
            <a:ext cx="3581754" cy="5577840"/>
          </a:xfrm>
          <a:prstGeom prst="rect">
            <a:avLst/>
          </a:prstGeom>
        </p:spPr>
      </p:pic>
      <p:sp>
        <p:nvSpPr>
          <p:cNvPr id="2" name="Footer Placeholder 1" hidden="1">
            <a:extLst>
              <a:ext uri="{FF2B5EF4-FFF2-40B4-BE49-F238E27FC236}">
                <a16:creationId xmlns:a16="http://schemas.microsoft.com/office/drawing/2014/main" id="{65489D36-5AF5-3651-B727-C7460C87358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0AECF09B-B38D-CD97-7B6F-A5DE1D396124}"/>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46562383"/>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691F3B7-1D67-62D6-E4B6-D1AEA8522AF9}"/>
              </a:ext>
            </a:extLst>
          </p:cNvPr>
          <p:cNvSpPr>
            <a:spLocks noGrp="1"/>
          </p:cNvSpPr>
          <p:nvPr>
            <p:ph type="body" sz="quarter" idx="16"/>
          </p:nvPr>
        </p:nvSpPr>
        <p:spPr>
          <a:xfrm>
            <a:off x="2076720" y="2577062"/>
            <a:ext cx="4986025" cy="2375939"/>
          </a:xfrm>
        </p:spPr>
        <p:txBody>
          <a:bodyPr/>
          <a:lstStyle/>
          <a:p>
            <a:pPr algn="ctr"/>
            <a:r>
              <a:rPr lang="en-US" sz="4000" dirty="0"/>
              <a:t>SECURITY MANAGEMENT SERVER</a:t>
            </a:r>
          </a:p>
        </p:txBody>
      </p:sp>
      <p:sp>
        <p:nvSpPr>
          <p:cNvPr id="2" name="Footer Placeholder 1" hidden="1">
            <a:extLst>
              <a:ext uri="{FF2B5EF4-FFF2-40B4-BE49-F238E27FC236}">
                <a16:creationId xmlns:a16="http://schemas.microsoft.com/office/drawing/2014/main" id="{2E6C81A4-8B2F-3974-BA43-0F79DC3739D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0C649747-0731-4AC7-F67F-AD7FB545F28E}"/>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91588980"/>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p:txBody>
          <a:bodyPr/>
          <a:lstStyle/>
          <a:p>
            <a:r>
              <a:rPr lang="en-US" dirty="0"/>
              <a:t>Security Management Server</a:t>
            </a:r>
          </a:p>
        </p:txBody>
      </p:sp>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1942668" y="1619162"/>
            <a:ext cx="8306667" cy="4480560"/>
          </a:xfrm>
        </p:spPr>
      </p:pic>
      <p:sp>
        <p:nvSpPr>
          <p:cNvPr id="3" name="Footer Placeholder 2" hidden="1">
            <a:extLst>
              <a:ext uri="{FF2B5EF4-FFF2-40B4-BE49-F238E27FC236}">
                <a16:creationId xmlns:a16="http://schemas.microsoft.com/office/drawing/2014/main" id="{F068B817-C0B6-2B8E-4A21-0FCFAFC9C79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48BD5873-2EBF-D23E-2A1F-D1F77D67AC56}"/>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2715750"/>
      </p:ext>
    </p:extLst>
  </p:cSld>
  <p:clrMapOvr>
    <a:masterClrMapping/>
  </p:clrMapOvr>
  <p:transition>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print">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t="22743" r="53808"/>
          <a:stretch/>
        </p:blipFill>
        <p:spPr>
          <a:xfrm>
            <a:off x="1588" y="1405890"/>
            <a:ext cx="5406390" cy="5086350"/>
          </a:xfrm>
          <a:prstGeom prst="rect">
            <a:avLst/>
          </a:prstGeom>
        </p:spPr>
      </p:pic>
      <p:sp>
        <p:nvSpPr>
          <p:cNvPr id="2" name="Text Placeholder 1"/>
          <p:cNvSpPr>
            <a:spLocks noGrp="1"/>
          </p:cNvSpPr>
          <p:nvPr>
            <p:ph type="body" sz="quarter" idx="18"/>
          </p:nvPr>
        </p:nvSpPr>
        <p:spPr/>
        <p:txBody>
          <a:bodyPr/>
          <a:lstStyle/>
          <a:p>
            <a:r>
              <a:rPr lang="en-US" dirty="0"/>
              <a:t>SMS Roles and Functions</a:t>
            </a:r>
          </a:p>
        </p:txBody>
      </p:sp>
      <p:pic>
        <p:nvPicPr>
          <p:cNvPr id="10" name="Content Placeholder 9"/>
          <p:cNvPicPr>
            <a:picLocks noGrp="1" noChangeAspect="1"/>
          </p:cNvPicPr>
          <p:nvPr>
            <p:ph sz="half" idx="2"/>
          </p:nvPr>
        </p:nvPicPr>
        <p:blipFill>
          <a:blip r:embed="rId5" cstate="print">
            <a:extLst>
              <a:ext uri="{28A0092B-C50C-407E-A947-70E740481C1C}">
                <a14:useLocalDpi xmlns:a14="http://schemas.microsoft.com/office/drawing/2010/main" val="0"/>
              </a:ext>
            </a:extLst>
          </a:blip>
          <a:stretch>
            <a:fillRect/>
          </a:stretch>
        </p:blipFill>
        <p:spPr>
          <a:xfrm>
            <a:off x="968835" y="1767078"/>
            <a:ext cx="3471899" cy="1737360"/>
          </a:xfrm>
          <a:prstGeom prst="ellipse">
            <a:avLst/>
          </a:prstGeom>
        </p:spPr>
      </p:pic>
      <p:pic>
        <p:nvPicPr>
          <p:cNvPr id="11" name="Content Placeholder 10"/>
          <p:cNvPicPr>
            <a:picLocks noGrp="1" noChangeAspect="1"/>
          </p:cNvPicPr>
          <p:nvPr>
            <p:ph sz="half" idx="4294967295"/>
          </p:nvPr>
        </p:nvPicPr>
        <p:blipFill>
          <a:blip r:embed="rId6" cstate="print">
            <a:extLst>
              <a:ext uri="{28A0092B-C50C-407E-A947-70E740481C1C}">
                <a14:useLocalDpi xmlns:a14="http://schemas.microsoft.com/office/drawing/2010/main" val="0"/>
              </a:ext>
            </a:extLst>
          </a:blip>
          <a:stretch>
            <a:fillRect/>
          </a:stretch>
        </p:blipFill>
        <p:spPr>
          <a:xfrm>
            <a:off x="966346" y="4385818"/>
            <a:ext cx="3476877" cy="1737360"/>
          </a:xfrm>
          <a:prstGeom prst="ellipse">
            <a:avLst/>
          </a:prstGeom>
        </p:spPr>
      </p:pic>
      <p:sp>
        <p:nvSpPr>
          <p:cNvPr id="8" name="Text Placeholder 9"/>
          <p:cNvSpPr txBox="1">
            <a:spLocks/>
          </p:cNvSpPr>
          <p:nvPr/>
        </p:nvSpPr>
        <p:spPr>
          <a:xfrm>
            <a:off x="6122734" y="1767078"/>
            <a:ext cx="5343144" cy="4334256"/>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r>
              <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Database</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r>
              <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Internal Certificate Authority</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r>
              <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Log Server</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r>
              <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Licenses and Contracts Repository</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r>
              <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Monitoring</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r>
              <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Security Automation(API Server)</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
        <p:nvSpPr>
          <p:cNvPr id="4" name="Footer Placeholder 3" hidden="1">
            <a:extLst>
              <a:ext uri="{FF2B5EF4-FFF2-40B4-BE49-F238E27FC236}">
                <a16:creationId xmlns:a16="http://schemas.microsoft.com/office/drawing/2014/main" id="{48FC5EE6-0624-0610-2678-A0BD84B7BFC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132CC9D9-36A2-F535-E88A-9D4134484C71}"/>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6675069"/>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Management Server</a:t>
            </a:r>
          </a:p>
        </p:txBody>
      </p:sp>
      <p:sp>
        <p:nvSpPr>
          <p:cNvPr id="8" name="Text Placeholder 9"/>
          <p:cNvSpPr txBox="1">
            <a:spLocks/>
          </p:cNvSpPr>
          <p:nvPr/>
        </p:nvSpPr>
        <p:spPr>
          <a:xfrm>
            <a:off x="6122734" y="1767078"/>
            <a:ext cx="5343144" cy="4334256"/>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r>
              <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rPr>
              <a:t>Database</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Hosts a centralized PostgreSLQ database.</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Securely stores managed data and makes data available upon request.</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pic>
        <p:nvPicPr>
          <p:cNvPr id="7" name="Picture 6"/>
          <p:cNvPicPr>
            <a:picLocks noChangeAspect="1"/>
          </p:cNvPicPr>
          <p:nvPr/>
        </p:nvPicPr>
        <p:blipFill rotWithShape="1">
          <a:blip r:embed="rId3" cstate="print">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t="22743" r="53808"/>
          <a:stretch/>
        </p:blipFill>
        <p:spPr>
          <a:xfrm>
            <a:off x="1588" y="1405890"/>
            <a:ext cx="5406390" cy="5086350"/>
          </a:xfrm>
          <a:prstGeom prst="rect">
            <a:avLst/>
          </a:prstGeom>
        </p:spPr>
      </p:pic>
      <p:pic>
        <p:nvPicPr>
          <p:cNvPr id="9" name="Content Placeholder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bwMode="auto">
          <a:xfrm>
            <a:off x="968835" y="1767078"/>
            <a:ext cx="3471899"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Content Placeholder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966346" y="4385818"/>
            <a:ext cx="3476877"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hidden="1">
            <a:extLst>
              <a:ext uri="{FF2B5EF4-FFF2-40B4-BE49-F238E27FC236}">
                <a16:creationId xmlns:a16="http://schemas.microsoft.com/office/drawing/2014/main" id="{0EF0871A-130F-173D-A081-D35BF468860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4A621D31-8D5C-68E7-CD3D-239A3C01F3BE}"/>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06454"/>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Management Server</a:t>
            </a:r>
          </a:p>
        </p:txBody>
      </p:sp>
      <p:sp>
        <p:nvSpPr>
          <p:cNvPr id="8" name="Text Placeholder 9"/>
          <p:cNvSpPr txBox="1">
            <a:spLocks/>
          </p:cNvSpPr>
          <p:nvPr/>
        </p:nvSpPr>
        <p:spPr>
          <a:xfrm>
            <a:off x="5571116" y="1767079"/>
            <a:ext cx="5894763" cy="2943467"/>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r>
              <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rPr>
              <a:t>Internal Certificate Authority</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Created on the Management Server during initial configuration.</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Issues certificates for:</a:t>
            </a:r>
          </a:p>
          <a:p>
            <a:pPr marL="886968" marR="0" lvl="2"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Secure Internal Communication (SIC)</a:t>
            </a:r>
          </a:p>
          <a:p>
            <a:pPr marL="886968" marR="0" lvl="2"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VPN certificates for Gateways</a:t>
            </a:r>
          </a:p>
          <a:p>
            <a:pPr marL="886968" marR="0" lvl="2"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Users</a:t>
            </a:r>
          </a:p>
          <a:p>
            <a:pPr marL="886968" marR="0" lvl="2"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endParaRPr kumimoji="0" lang="en-US" sz="20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a:p>
            <a:pPr marL="658368" marR="0" lvl="2" indent="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None/>
              <a:tabLst/>
              <a:defRPr/>
            </a:pPr>
            <a:endParaRPr kumimoji="0" lang="en-US" sz="20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pic>
        <p:nvPicPr>
          <p:cNvPr id="7" name="Picture 6"/>
          <p:cNvPicPr>
            <a:picLocks noChangeAspect="1"/>
          </p:cNvPicPr>
          <p:nvPr/>
        </p:nvPicPr>
        <p:blipFill rotWithShape="1">
          <a:blip r:embed="rId3" cstate="print">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t="22743" r="53808"/>
          <a:stretch/>
        </p:blipFill>
        <p:spPr>
          <a:xfrm>
            <a:off x="1588" y="1405890"/>
            <a:ext cx="5406390" cy="5086350"/>
          </a:xfrm>
          <a:prstGeom prst="rect">
            <a:avLst/>
          </a:prstGeom>
        </p:spPr>
      </p:pic>
      <p:pic>
        <p:nvPicPr>
          <p:cNvPr id="9" name="Content Placeholder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bwMode="auto">
          <a:xfrm>
            <a:off x="968835" y="1767078"/>
            <a:ext cx="3471899"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Content Placeholder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966346" y="4385818"/>
            <a:ext cx="3476877"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hidden="1">
            <a:extLst>
              <a:ext uri="{FF2B5EF4-FFF2-40B4-BE49-F238E27FC236}">
                <a16:creationId xmlns:a16="http://schemas.microsoft.com/office/drawing/2014/main" id="{55329832-AAF3-41DD-A01E-598D991EB2E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A56F8AC6-D4AC-155E-75B9-C3F0BFE6B5BF}"/>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9079285"/>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Management Server</a:t>
            </a:r>
          </a:p>
        </p:txBody>
      </p:sp>
      <p:sp>
        <p:nvSpPr>
          <p:cNvPr id="8" name="Text Placeholder 9"/>
          <p:cNvSpPr txBox="1">
            <a:spLocks/>
          </p:cNvSpPr>
          <p:nvPr/>
        </p:nvSpPr>
        <p:spPr>
          <a:xfrm>
            <a:off x="6122734" y="1767078"/>
            <a:ext cx="5343144" cy="4334256"/>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r>
              <a:rPr kumimoji="0" lang="en-US" sz="2800" b="1" i="0" u="none" strike="noStrike" kern="0" cap="none" spc="0" normalizeH="0" baseline="0" noProof="0" dirty="0">
                <a:ln>
                  <a:noFill/>
                </a:ln>
                <a:solidFill>
                  <a:srgbClr val="FF0000"/>
                </a:solidFill>
                <a:effectLst/>
                <a:uLnTx/>
                <a:uFillTx/>
                <a:latin typeface="Arial" panose="020B0604020202020204" pitchFamily="34" charset="0"/>
                <a:ea typeface="+mn-ea"/>
                <a:cs typeface="Arial" pitchFamily="34" charset="0"/>
              </a:rPr>
              <a:t>Licenses and Contracts Repository</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r>
              <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Central repository for licenses and contracts.</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pic>
        <p:nvPicPr>
          <p:cNvPr id="7" name="Picture 6"/>
          <p:cNvPicPr>
            <a:picLocks noChangeAspect="1"/>
          </p:cNvPicPr>
          <p:nvPr/>
        </p:nvPicPr>
        <p:blipFill rotWithShape="1">
          <a:blip r:embed="rId3" cstate="print">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t="22743" r="53808"/>
          <a:stretch/>
        </p:blipFill>
        <p:spPr>
          <a:xfrm>
            <a:off x="1588" y="1405890"/>
            <a:ext cx="5406390" cy="5086350"/>
          </a:xfrm>
          <a:prstGeom prst="rect">
            <a:avLst/>
          </a:prstGeom>
        </p:spPr>
      </p:pic>
      <p:pic>
        <p:nvPicPr>
          <p:cNvPr id="9" name="Content Placeholder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bwMode="auto">
          <a:xfrm>
            <a:off x="968835" y="1767078"/>
            <a:ext cx="3471899"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Content Placeholder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966346" y="4385818"/>
            <a:ext cx="3476877"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hidden="1">
            <a:extLst>
              <a:ext uri="{FF2B5EF4-FFF2-40B4-BE49-F238E27FC236}">
                <a16:creationId xmlns:a16="http://schemas.microsoft.com/office/drawing/2014/main" id="{25E95AB2-97FF-C281-A7AD-457201A1189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EB8EB33E-FE09-92AC-B350-5B110C668CD8}"/>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221484"/>
      </p:ext>
    </p:extLst>
  </p:cSld>
  <p:clrMapOvr>
    <a:masterClrMapping/>
  </p:clrMapOvr>
  <p:transition>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Management Server</a:t>
            </a:r>
          </a:p>
        </p:txBody>
      </p:sp>
      <p:sp>
        <p:nvSpPr>
          <p:cNvPr id="8" name="Text Placeholder 9"/>
          <p:cNvSpPr txBox="1">
            <a:spLocks/>
          </p:cNvSpPr>
          <p:nvPr/>
        </p:nvSpPr>
        <p:spPr>
          <a:xfrm>
            <a:off x="6122734" y="1767078"/>
            <a:ext cx="5343144" cy="4334256"/>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r>
              <a:rPr kumimoji="0" lang="en-US" sz="2800" b="1" i="0" u="none" strike="noStrike" kern="0" cap="none" spc="0" normalizeH="0" baseline="0" noProof="0" dirty="0">
                <a:ln>
                  <a:noFill/>
                </a:ln>
                <a:solidFill>
                  <a:srgbClr val="FF0000"/>
                </a:solidFill>
                <a:effectLst/>
                <a:uLnTx/>
                <a:uFillTx/>
                <a:latin typeface="Arial" panose="020B0604020202020204" pitchFamily="34" charset="0"/>
                <a:ea typeface="+mn-ea"/>
                <a:cs typeface="Arial" pitchFamily="34" charset="0"/>
              </a:rPr>
              <a:t>Monitoring</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r>
              <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rPr>
              <a:t>Display real time information about:</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CPU</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Disk and memory usage</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Traffic statistics</a:t>
            </a: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pic>
        <p:nvPicPr>
          <p:cNvPr id="7" name="Picture 6"/>
          <p:cNvPicPr>
            <a:picLocks noChangeAspect="1"/>
          </p:cNvPicPr>
          <p:nvPr/>
        </p:nvPicPr>
        <p:blipFill rotWithShape="1">
          <a:blip r:embed="rId3" cstate="print">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t="22743" r="53808"/>
          <a:stretch/>
        </p:blipFill>
        <p:spPr>
          <a:xfrm>
            <a:off x="1588" y="1405890"/>
            <a:ext cx="5406390" cy="5086350"/>
          </a:xfrm>
          <a:prstGeom prst="rect">
            <a:avLst/>
          </a:prstGeom>
        </p:spPr>
      </p:pic>
      <p:pic>
        <p:nvPicPr>
          <p:cNvPr id="9" name="Content Placeholder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bwMode="auto">
          <a:xfrm>
            <a:off x="968835" y="1767078"/>
            <a:ext cx="3471899"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Content Placeholder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966346" y="4385818"/>
            <a:ext cx="3476877"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hidden="1">
            <a:extLst>
              <a:ext uri="{FF2B5EF4-FFF2-40B4-BE49-F238E27FC236}">
                <a16:creationId xmlns:a16="http://schemas.microsoft.com/office/drawing/2014/main" id="{703AF2E3-1114-C74A-E83F-2AA7CF219D7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DFA29661-4817-FE14-02EB-E775575A3A0A}"/>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1033499"/>
      </p:ext>
    </p:extLst>
  </p:cSld>
  <p:clrMapOvr>
    <a:masterClrMapping/>
  </p:clrMapOvr>
  <p:transition>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Management Server</a:t>
            </a:r>
          </a:p>
        </p:txBody>
      </p:sp>
      <p:sp>
        <p:nvSpPr>
          <p:cNvPr id="8" name="Text Placeholder 9"/>
          <p:cNvSpPr txBox="1">
            <a:spLocks/>
          </p:cNvSpPr>
          <p:nvPr/>
        </p:nvSpPr>
        <p:spPr>
          <a:xfrm>
            <a:off x="6122734" y="1767078"/>
            <a:ext cx="5343144" cy="4334256"/>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r>
              <a:rPr kumimoji="0" lang="en-US" sz="2800" b="1" i="0" u="none" strike="noStrike" kern="0" cap="none" spc="0" normalizeH="0" baseline="0" noProof="0" dirty="0">
                <a:ln>
                  <a:noFill/>
                </a:ln>
                <a:solidFill>
                  <a:srgbClr val="FF0000"/>
                </a:solidFill>
                <a:effectLst/>
                <a:uLnTx/>
                <a:uFillTx/>
                <a:latin typeface="Arial" panose="020B0604020202020204" pitchFamily="34" charset="0"/>
                <a:ea typeface="+mn-ea"/>
                <a:cs typeface="Arial" pitchFamily="34" charset="0"/>
              </a:rPr>
              <a:t>Security Automation</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Used to develop Check Point APIs.</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Allows script creation and Security Policy changes using the command line and web services.</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endPar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pic>
        <p:nvPicPr>
          <p:cNvPr id="7" name="Picture 6"/>
          <p:cNvPicPr>
            <a:picLocks noChangeAspect="1"/>
          </p:cNvPicPr>
          <p:nvPr/>
        </p:nvPicPr>
        <p:blipFill rotWithShape="1">
          <a:blip r:embed="rId3" cstate="print">
            <a:extLst>
              <a:ext uri="{BEBA8EAE-BF5A-486C-A8C5-ECC9F3942E4B}">
                <a14:imgProps xmlns:a14="http://schemas.microsoft.com/office/drawing/2010/main">
                  <a14:imgLayer r:embed="rId4">
                    <a14:imgEffect>
                      <a14:artisticPhotocopy/>
                    </a14:imgEffect>
                  </a14:imgLayer>
                </a14:imgProps>
              </a:ext>
              <a:ext uri="{28A0092B-C50C-407E-A947-70E740481C1C}">
                <a14:useLocalDpi xmlns:a14="http://schemas.microsoft.com/office/drawing/2010/main" val="0"/>
              </a:ext>
            </a:extLst>
          </a:blip>
          <a:srcRect t="22743" r="53808"/>
          <a:stretch/>
        </p:blipFill>
        <p:spPr>
          <a:xfrm>
            <a:off x="1588" y="1405890"/>
            <a:ext cx="5406390" cy="5086350"/>
          </a:xfrm>
          <a:prstGeom prst="rect">
            <a:avLst/>
          </a:prstGeom>
        </p:spPr>
      </p:pic>
      <p:pic>
        <p:nvPicPr>
          <p:cNvPr id="9" name="Content Placeholder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bwMode="auto">
          <a:xfrm>
            <a:off x="968835" y="1767078"/>
            <a:ext cx="3471899"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Content Placeholder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966346" y="4385818"/>
            <a:ext cx="3476877" cy="173736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oter Placeholder 2" hidden="1">
            <a:extLst>
              <a:ext uri="{FF2B5EF4-FFF2-40B4-BE49-F238E27FC236}">
                <a16:creationId xmlns:a16="http://schemas.microsoft.com/office/drawing/2014/main" id="{CE4CF71D-36A2-4987-9972-DB409929AC2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629EE379-019C-4727-C6DF-45E4DAA68F03}"/>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6305546"/>
      </p:ext>
    </p:extLst>
  </p:cSld>
  <p:clrMapOvr>
    <a:masterClrMapping/>
  </p:clrMapOvr>
  <p:transition>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Security Management Server Options</a:t>
            </a:r>
          </a:p>
        </p:txBody>
      </p:sp>
      <p:sp>
        <p:nvSpPr>
          <p:cNvPr id="8" name="Text Placeholder 9"/>
          <p:cNvSpPr txBox="1">
            <a:spLocks/>
          </p:cNvSpPr>
          <p:nvPr/>
        </p:nvSpPr>
        <p:spPr>
          <a:xfrm>
            <a:off x="724590" y="1605848"/>
            <a:ext cx="4238244" cy="1341882"/>
          </a:xfrm>
          <a:prstGeom prst="rect">
            <a:avLst/>
          </a:prstGeom>
          <a:solidFill>
            <a:schemeClr val="bg1">
              <a:lumMod val="85000"/>
            </a:schemeClr>
          </a:solidFill>
        </p:spPr>
        <p:txBody>
          <a:bodyPr anchor="ct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ctr"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r>
              <a:rPr kumimoji="0" lang="en-US" sz="2800" b="0" i="0" u="none" strike="noStrike" kern="0" cap="none" spc="0" normalizeH="0" baseline="0" noProof="0" dirty="0">
                <a:ln>
                  <a:noFill/>
                </a:ln>
                <a:solidFill>
                  <a:srgbClr val="FF0000"/>
                </a:solidFill>
                <a:effectLst/>
                <a:uLnTx/>
                <a:uFillTx/>
                <a:latin typeface="Arial" panose="020B0604020202020204" pitchFamily="34" charset="0"/>
                <a:ea typeface="+mn-ea"/>
                <a:cs typeface="Arial" pitchFamily="34" charset="0"/>
              </a:rPr>
              <a:t>Quantum Smart-1 Appliances</a:t>
            </a: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endPar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pic>
        <p:nvPicPr>
          <p:cNvPr id="4" name="Content Placeholder 3"/>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299700" y="1598550"/>
            <a:ext cx="6634162" cy="4422775"/>
          </a:xfrm>
        </p:spPr>
      </p:pic>
      <p:sp>
        <p:nvSpPr>
          <p:cNvPr id="9" name="Text Placeholder 9"/>
          <p:cNvSpPr txBox="1">
            <a:spLocks/>
          </p:cNvSpPr>
          <p:nvPr/>
        </p:nvSpPr>
        <p:spPr>
          <a:xfrm>
            <a:off x="724590" y="3169037"/>
            <a:ext cx="4238244" cy="1341882"/>
          </a:xfrm>
          <a:prstGeom prst="rect">
            <a:avLst/>
          </a:prstGeom>
          <a:solidFill>
            <a:schemeClr val="bg1">
              <a:lumMod val="85000"/>
            </a:schemeClr>
          </a:solidFill>
        </p:spPr>
        <p:txBody>
          <a:bodyPr anchor="ct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ctr"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ctr"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ctr"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r>
              <a:rPr kumimoji="0" lang="en-US" sz="2800" b="0"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rPr>
              <a:t>Open Servers</a:t>
            </a:r>
          </a:p>
          <a:p>
            <a:pPr marL="576072" marR="0" lvl="1" indent="-228600" algn="ctr"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endPar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a:p>
            <a:pPr marL="228600" marR="0" lvl="0" indent="-228600" algn="ctr"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
        <p:nvSpPr>
          <p:cNvPr id="3" name="Footer Placeholder 2" hidden="1">
            <a:extLst>
              <a:ext uri="{FF2B5EF4-FFF2-40B4-BE49-F238E27FC236}">
                <a16:creationId xmlns:a16="http://schemas.microsoft.com/office/drawing/2014/main" id="{787A2878-951C-97D1-5F85-87E01B46D0B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CC94508D-41CE-BE98-299A-4AC829C4A8C7}"/>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10" name="Text Placeholder 9"/>
          <p:cNvSpPr txBox="1">
            <a:spLocks/>
          </p:cNvSpPr>
          <p:nvPr/>
        </p:nvSpPr>
        <p:spPr>
          <a:xfrm>
            <a:off x="724590" y="4732225"/>
            <a:ext cx="4238244" cy="1341882"/>
          </a:xfrm>
          <a:prstGeom prst="rect">
            <a:avLst/>
          </a:prstGeom>
          <a:solidFill>
            <a:schemeClr val="bg1">
              <a:lumMod val="85000"/>
            </a:schemeClr>
          </a:solidFill>
        </p:spPr>
        <p:txBody>
          <a:bodyPr anchor="ct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FF0000"/>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0" marR="0" lvl="0" indent="0" algn="ctr"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r>
              <a:rPr kumimoji="0" lang="en-US" sz="2800" b="0" i="0" u="none" strike="noStrike" kern="0" cap="none" spc="0" normalizeH="0" baseline="0" noProof="0" dirty="0">
                <a:ln>
                  <a:noFill/>
                </a:ln>
                <a:solidFill>
                  <a:srgbClr val="FF0000"/>
                </a:solidFill>
                <a:effectLst/>
                <a:uLnTx/>
                <a:uFillTx/>
                <a:latin typeface="Arial" panose="020B0604020202020204" pitchFamily="34" charset="0"/>
                <a:ea typeface="+mn-ea"/>
                <a:cs typeface="Arial" pitchFamily="34" charset="0"/>
              </a:rPr>
              <a:t>Quantum Smart-1 Cloud </a:t>
            </a:r>
          </a:p>
          <a:p>
            <a:pPr marL="0" marR="0" lvl="0" indent="0" algn="ctr"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FF0000"/>
              </a:solidFill>
              <a:effectLst/>
              <a:uLnTx/>
              <a:uFillTx/>
              <a:latin typeface="Arial" panose="020B0604020202020204" pitchFamily="34" charset="0"/>
              <a:ea typeface="+mn-ea"/>
              <a:cs typeface="Arial" pitchFamily="34" charset="0"/>
            </a:endParaRPr>
          </a:p>
          <a:p>
            <a:pPr marL="0" marR="0" lvl="0" indent="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None/>
              <a:tabLst/>
              <a:defRPr/>
            </a:pPr>
            <a:endParaRPr kumimoji="0" lang="en-US" sz="2800" b="1" i="0" u="none" strike="noStrike" kern="0" cap="none" spc="0" normalizeH="0" baseline="0" noProof="0" dirty="0">
              <a:ln>
                <a:noFill/>
              </a:ln>
              <a:solidFill>
                <a:srgbClr val="E7E6E6"/>
              </a:solidFill>
              <a:effectLst/>
              <a:uLnTx/>
              <a:uFillTx/>
              <a:latin typeface="Arial" panose="020B0604020202020204" pitchFamily="34" charset="0"/>
              <a:ea typeface="+mn-ea"/>
              <a:cs typeface="Arial" pitchFamily="34" charset="0"/>
            </a:endParaRP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endPar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spTree>
    <p:extLst>
      <p:ext uri="{BB962C8B-B14F-4D97-AF65-F5344CB8AC3E}">
        <p14:creationId xmlns:p14="http://schemas.microsoft.com/office/powerpoint/2010/main" val="3416697665"/>
      </p:ext>
    </p:extLst>
  </p:cSld>
  <p:clrMapOvr>
    <a:masterClrMapping/>
  </p:clrMapOvr>
  <p:transition>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55D5AD9-2DD1-D16F-FD49-B964AB541849}"/>
              </a:ext>
            </a:extLst>
          </p:cNvPr>
          <p:cNvSpPr>
            <a:spLocks noGrp="1"/>
          </p:cNvSpPr>
          <p:nvPr>
            <p:ph type="body" sz="quarter" idx="14"/>
          </p:nvPr>
        </p:nvSpPr>
        <p:spPr/>
        <p:txBody>
          <a:bodyPr/>
          <a:lstStyle/>
          <a:p>
            <a:r>
              <a:rPr lang="en-US" dirty="0"/>
              <a:t>Check Point Appliances discussed in this course are examples of models that are currently available. Information is subject to change as the Check Point product portfolio continues to evolve.</a:t>
            </a:r>
          </a:p>
        </p:txBody>
      </p:sp>
      <p:sp>
        <p:nvSpPr>
          <p:cNvPr id="3" name="Footer Placeholder 2" hidden="1">
            <a:extLst>
              <a:ext uri="{FF2B5EF4-FFF2-40B4-BE49-F238E27FC236}">
                <a16:creationId xmlns:a16="http://schemas.microsoft.com/office/drawing/2014/main" id="{CF26477D-B331-E949-965C-442E757E306B}"/>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B4E964C0-3C5B-D0B3-0790-A7AD845867F4}"/>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809430090"/>
      </p:ext>
    </p:extLst>
  </p:cSld>
  <p:clrMapOvr>
    <a:masterClrMapping/>
  </p:clrMapOvr>
  <p:transition>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Quantum Smart-1 Appliances</a:t>
            </a:r>
          </a:p>
        </p:txBody>
      </p:sp>
      <p:sp>
        <p:nvSpPr>
          <p:cNvPr id="6" name="Text Placeholder 9"/>
          <p:cNvSpPr txBox="1">
            <a:spLocks/>
          </p:cNvSpPr>
          <p:nvPr/>
        </p:nvSpPr>
        <p:spPr>
          <a:xfrm>
            <a:off x="339154" y="1747648"/>
            <a:ext cx="8200644" cy="5851017"/>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Check Point proprietary hardware</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Run the Check Point Gaia operating system.</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Optimized for performance, hardened for security. </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endPar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graphicFrame>
        <p:nvGraphicFramePr>
          <p:cNvPr id="5" name="Table 4"/>
          <p:cNvGraphicFramePr>
            <a:graphicFrameLocks noGrp="1"/>
          </p:cNvGraphicFramePr>
          <p:nvPr/>
        </p:nvGraphicFramePr>
        <p:xfrm>
          <a:off x="1024880" y="3345307"/>
          <a:ext cx="8125884" cy="2011680"/>
        </p:xfrm>
        <a:graphic>
          <a:graphicData uri="http://schemas.openxmlformats.org/drawingml/2006/table">
            <a:tbl>
              <a:tblPr firstRow="1" bandRow="1">
                <a:tableStyleId>{5C22544A-7EE6-4342-B048-85BDC9FD1C3A}</a:tableStyleId>
              </a:tblPr>
              <a:tblGrid>
                <a:gridCol w="4062942">
                  <a:extLst>
                    <a:ext uri="{9D8B030D-6E8A-4147-A177-3AD203B41FA5}">
                      <a16:colId xmlns:a16="http://schemas.microsoft.com/office/drawing/2014/main" val="1213719199"/>
                    </a:ext>
                  </a:extLst>
                </a:gridCol>
                <a:gridCol w="4062942">
                  <a:extLst>
                    <a:ext uri="{9D8B030D-6E8A-4147-A177-3AD203B41FA5}">
                      <a16:colId xmlns:a16="http://schemas.microsoft.com/office/drawing/2014/main" val="4177321611"/>
                    </a:ext>
                  </a:extLst>
                </a:gridCol>
              </a:tblGrid>
              <a:tr h="0">
                <a:tc>
                  <a:txBody>
                    <a:bodyPr/>
                    <a:lstStyle/>
                    <a:p>
                      <a:r>
                        <a:rPr lang="en-US" dirty="0">
                          <a:latin typeface="Arial" panose="020B0604020202020204" pitchFamily="34" charset="0"/>
                          <a:cs typeface="Arial" panose="020B0604020202020204" pitchFamily="34" charset="0"/>
                        </a:rPr>
                        <a:t>Ultra</a:t>
                      </a:r>
                      <a:r>
                        <a:rPr lang="en-US" baseline="0" dirty="0">
                          <a:latin typeface="Arial" panose="020B0604020202020204" pitchFamily="34" charset="0"/>
                          <a:cs typeface="Arial" panose="020B0604020202020204" pitchFamily="34" charset="0"/>
                        </a:rPr>
                        <a:t> High End</a:t>
                      </a:r>
                      <a:endParaRPr lang="en-US" dirty="0">
                        <a:latin typeface="Arial" panose="020B0604020202020204" pitchFamily="34" charset="0"/>
                        <a:cs typeface="Arial" panose="020B0604020202020204" pitchFamily="34" charset="0"/>
                      </a:endParaRPr>
                    </a:p>
                  </a:txBody>
                  <a:tcPr/>
                </a:tc>
                <a:tc>
                  <a:txBody>
                    <a:bodyPr/>
                    <a:lstStyle/>
                    <a:p>
                      <a:r>
                        <a:rPr lang="en-US" dirty="0">
                          <a:latin typeface="Arial" panose="020B0604020202020204" pitchFamily="34" charset="0"/>
                          <a:cs typeface="Arial" panose="020B0604020202020204" pitchFamily="34" charset="0"/>
                        </a:rPr>
                        <a:t>High End</a:t>
                      </a:r>
                    </a:p>
                  </a:txBody>
                  <a:tcPr/>
                </a:tc>
                <a:extLst>
                  <a:ext uri="{0D108BD9-81ED-4DB2-BD59-A6C34878D82A}">
                    <a16:rowId xmlns:a16="http://schemas.microsoft.com/office/drawing/2014/main" val="3133310735"/>
                  </a:ext>
                </a:extLst>
              </a:tr>
              <a:tr h="370840">
                <a:tc>
                  <a:txBody>
                    <a:bodyPr/>
                    <a:lstStyle/>
                    <a:p>
                      <a:r>
                        <a:rPr lang="en-US" dirty="0">
                          <a:latin typeface="Arial" panose="020B0604020202020204" pitchFamily="34" charset="0"/>
                          <a:cs typeface="Arial" panose="020B0604020202020204" pitchFamily="34" charset="0"/>
                        </a:rPr>
                        <a:t>Smart-1</a:t>
                      </a:r>
                      <a:r>
                        <a:rPr lang="en-US" baseline="0" dirty="0">
                          <a:latin typeface="Arial" panose="020B0604020202020204" pitchFamily="34" charset="0"/>
                          <a:cs typeface="Arial" panose="020B0604020202020204" pitchFamily="34" charset="0"/>
                        </a:rPr>
                        <a:t> 6000-XL 200/400 managed Gateways</a:t>
                      </a:r>
                    </a:p>
                  </a:txBody>
                  <a:tcPr/>
                </a:tc>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Smart-1 600-M - 25/50 managed Gateway</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86452187"/>
                  </a:ext>
                </a:extLst>
              </a:tr>
              <a:tr h="370840">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Smart-1 6000-L - 75/150 managed Gateways</a:t>
                      </a:r>
                      <a:endParaRPr lang="en-US" baseline="0" dirty="0">
                        <a:latin typeface="Arial" panose="020B0604020202020204" pitchFamily="34" charset="0"/>
                        <a:cs typeface="Arial" panose="020B0604020202020204" pitchFamily="34" charset="0"/>
                      </a:endParaRPr>
                    </a:p>
                  </a:txBody>
                  <a:tcPr/>
                </a:tc>
                <a:tc>
                  <a:txBody>
                    <a:bodyPr/>
                    <a:lstStyle/>
                    <a:p>
                      <a:r>
                        <a:rPr lang="en-US" sz="2400" b="0" i="0" u="none" strike="noStrike" kern="1200" baseline="0" dirty="0">
                          <a:solidFill>
                            <a:schemeClr val="dk1"/>
                          </a:solidFill>
                          <a:latin typeface="Arial" panose="020B0604020202020204" pitchFamily="34" charset="0"/>
                          <a:ea typeface="+mn-ea"/>
                          <a:cs typeface="Arial" panose="020B0604020202020204" pitchFamily="34" charset="0"/>
                        </a:rPr>
                        <a:t>Smart-1 600-S - 5/10 managed Gateway</a:t>
                      </a:r>
                      <a:endParaRPr lang="en-US"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634130382"/>
                  </a:ext>
                </a:extLst>
              </a:tr>
            </a:tbl>
          </a:graphicData>
        </a:graphic>
      </p:graphicFrame>
      <p:sp>
        <p:nvSpPr>
          <p:cNvPr id="3" name="Footer Placeholder 2" hidden="1">
            <a:extLst>
              <a:ext uri="{FF2B5EF4-FFF2-40B4-BE49-F238E27FC236}">
                <a16:creationId xmlns:a16="http://schemas.microsoft.com/office/drawing/2014/main" id="{FD574EE4-26EF-B26B-AAC3-36A07D7644B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834D92AC-2EBE-D60E-143E-0FBD474476F8}"/>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1302136"/>
      </p:ext>
    </p:extLst>
  </p:cSld>
  <p:clrMapOvr>
    <a:masterClrMapping/>
  </p:clrMapOvr>
  <p:transition>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p:txBody>
          <a:bodyPr/>
          <a:lstStyle/>
          <a:p>
            <a:r>
              <a:rPr lang="en-US" dirty="0"/>
              <a:t>Open Servers</a:t>
            </a:r>
          </a:p>
        </p:txBody>
      </p:sp>
      <p:sp>
        <p:nvSpPr>
          <p:cNvPr id="6" name="Text Placeholder 9"/>
          <p:cNvSpPr txBox="1">
            <a:spLocks/>
          </p:cNvSpPr>
          <p:nvPr/>
        </p:nvSpPr>
        <p:spPr>
          <a:xfrm>
            <a:off x="339154" y="1574157"/>
            <a:ext cx="8200644" cy="6024508"/>
          </a:xfrm>
          <a:prstGeom prst="rect">
            <a:avLst/>
          </a:prstGeom>
        </p:spPr>
        <p:txBody>
          <a:bodyPr/>
          <a:lstStyle>
            <a:lvl1pPr marL="228600" indent="-228600" algn="l" rtl="0" eaLnBrk="1" fontAlgn="base" hangingPunct="1">
              <a:lnSpc>
                <a:spcPct val="95000"/>
              </a:lnSpc>
              <a:spcBef>
                <a:spcPts val="1000"/>
              </a:spcBef>
              <a:spcAft>
                <a:spcPct val="0"/>
              </a:spcAft>
              <a:buClr>
                <a:schemeClr val="tx2"/>
              </a:buClr>
              <a:buSzPct val="85000"/>
              <a:buFont typeface="Arial" panose="020B0604020202020204" pitchFamily="34" charset="0"/>
              <a:buChar char="•"/>
              <a:defRPr lang="en-US" sz="2800" dirty="0" smtClean="0">
                <a:solidFill>
                  <a:schemeClr val="tx1"/>
                </a:solidFill>
                <a:latin typeface="Arial" panose="020B0604020202020204" pitchFamily="34" charset="0"/>
                <a:ea typeface="+mn-ea"/>
                <a:cs typeface="Arial" pitchFamily="34" charset="0"/>
              </a:defRPr>
            </a:lvl1pPr>
            <a:lvl2pPr marL="576072"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400" dirty="0" smtClean="0">
                <a:solidFill>
                  <a:schemeClr val="tx1"/>
                </a:solidFill>
                <a:latin typeface="Arial" panose="020B0604020202020204" pitchFamily="34" charset="0"/>
              </a:defRPr>
            </a:lvl2pPr>
            <a:lvl3pPr marL="886968" indent="-228600" algn="l" rtl="0" eaLnBrk="1" fontAlgn="base" hangingPunct="1">
              <a:lnSpc>
                <a:spcPct val="95000"/>
              </a:lnSpc>
              <a:spcBef>
                <a:spcPts val="800"/>
              </a:spcBef>
              <a:spcAft>
                <a:spcPct val="0"/>
              </a:spcAft>
              <a:buClr>
                <a:schemeClr val="tx2"/>
              </a:buClr>
              <a:buSzPct val="100000"/>
              <a:buFont typeface="Arial" panose="020B0604020202020204" pitchFamily="34" charset="0"/>
              <a:buChar char="•"/>
              <a:defRPr lang="en-US" sz="2000" dirty="0" smtClean="0">
                <a:solidFill>
                  <a:schemeClr val="tx1"/>
                </a:solidFill>
                <a:latin typeface="Arial" panose="020B0604020202020204" pitchFamily="34" charset="0"/>
              </a:defRPr>
            </a:lvl3pPr>
            <a:lvl4pPr marL="1170432" indent="-228600" algn="l" rtl="0" eaLnBrk="1" fontAlgn="base" hangingPunct="1">
              <a:lnSpc>
                <a:spcPct val="90000"/>
              </a:lnSpc>
              <a:spcBef>
                <a:spcPts val="800"/>
              </a:spcBef>
              <a:spcAft>
                <a:spcPct val="0"/>
              </a:spcAft>
              <a:buClr>
                <a:schemeClr val="accent2"/>
              </a:buClr>
              <a:buSzPct val="100000"/>
              <a:buFont typeface="Arial" panose="020B0604020202020204" pitchFamily="34" charset="0"/>
              <a:buChar char="̶"/>
              <a:defRPr lang="en-US" sz="1800" dirty="0" smtClean="0">
                <a:solidFill>
                  <a:schemeClr val="tx1"/>
                </a:solidFill>
                <a:latin typeface="+mn-lt"/>
              </a:defRPr>
            </a:lvl4pPr>
            <a:lvl5pPr marL="1463040" indent="-228600" algn="l" rtl="0" eaLnBrk="1" fontAlgn="base" hangingPunct="1">
              <a:lnSpc>
                <a:spcPct val="90000"/>
              </a:lnSpc>
              <a:spcBef>
                <a:spcPts val="800"/>
              </a:spcBef>
              <a:spcAft>
                <a:spcPct val="0"/>
              </a:spcAft>
              <a:buClr>
                <a:schemeClr val="accent2"/>
              </a:buClr>
              <a:buFont typeface="Arial" panose="020B0604020202020204" pitchFamily="34" charset="0"/>
              <a:buChar char="̶"/>
              <a:defRPr lang="en-US" sz="1600" baseline="0" dirty="0" smtClean="0">
                <a:solidFill>
                  <a:schemeClr val="tx1"/>
                </a:solidFill>
                <a:latin typeface="+mn-lt"/>
              </a:defRPr>
            </a:lvl5pPr>
            <a:lvl6pPr marL="3352213" indent="-304747" algn="l" rtl="0" eaLnBrk="1" fontAlgn="base" hangingPunct="1">
              <a:spcBef>
                <a:spcPct val="20000"/>
              </a:spcBef>
              <a:spcAft>
                <a:spcPct val="0"/>
              </a:spcAft>
              <a:buClr>
                <a:schemeClr val="accent2"/>
              </a:buClr>
              <a:buChar char="»"/>
              <a:defRPr sz="2100">
                <a:solidFill>
                  <a:schemeClr val="tx1"/>
                </a:solidFill>
                <a:latin typeface="+mn-lt"/>
              </a:defRPr>
            </a:lvl6pPr>
            <a:lvl7pPr marL="3961707" indent="-304747" algn="l" rtl="0" eaLnBrk="1" fontAlgn="base" hangingPunct="1">
              <a:spcBef>
                <a:spcPct val="20000"/>
              </a:spcBef>
              <a:spcAft>
                <a:spcPct val="0"/>
              </a:spcAft>
              <a:buClr>
                <a:schemeClr val="accent2"/>
              </a:buClr>
              <a:buChar char="»"/>
              <a:defRPr sz="2100">
                <a:solidFill>
                  <a:schemeClr val="tx1"/>
                </a:solidFill>
                <a:latin typeface="+mn-lt"/>
              </a:defRPr>
            </a:lvl7pPr>
            <a:lvl8pPr marL="4571200" indent="-304747" algn="l" rtl="0" eaLnBrk="1" fontAlgn="base" hangingPunct="1">
              <a:spcBef>
                <a:spcPct val="20000"/>
              </a:spcBef>
              <a:spcAft>
                <a:spcPct val="0"/>
              </a:spcAft>
              <a:buClr>
                <a:schemeClr val="accent2"/>
              </a:buClr>
              <a:buChar char="»"/>
              <a:defRPr sz="2100">
                <a:solidFill>
                  <a:schemeClr val="tx1"/>
                </a:solidFill>
                <a:latin typeface="+mn-lt"/>
              </a:defRPr>
            </a:lvl8pPr>
            <a:lvl9pPr marL="5180693" indent="-304747" algn="l" rtl="0" eaLnBrk="1" fontAlgn="base" hangingPunct="1">
              <a:spcBef>
                <a:spcPct val="20000"/>
              </a:spcBef>
              <a:spcAft>
                <a:spcPct val="0"/>
              </a:spcAft>
              <a:buClr>
                <a:schemeClr val="accent2"/>
              </a:buClr>
              <a:buChar char="»"/>
              <a:defRPr sz="2100">
                <a:solidFill>
                  <a:schemeClr val="tx1"/>
                </a:solidFill>
                <a:latin typeface="+mn-lt"/>
              </a:defRPr>
            </a:lvl9pPr>
          </a:lstStyle>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Hardware offered by third-party vendors.</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Run the Check Point Gaia operating system.</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Must be on the Hardware Compatibility List, which ranks open servers by:</a:t>
            </a:r>
          </a:p>
          <a:p>
            <a:pPr marL="886968" marR="0" lvl="2"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Certified for use with Gaia</a:t>
            </a:r>
          </a:p>
          <a:p>
            <a:pPr marL="886968" marR="0" lvl="2"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Certified with remarks (exceptions)</a:t>
            </a:r>
          </a:p>
          <a:p>
            <a:pPr marL="886968" marR="0" lvl="2"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r>
              <a:rPr kumimoji="0" lang="en-US" sz="2000" b="0" i="0" u="none" strike="noStrike" kern="0" cap="none" spc="0" normalizeH="0" baseline="0" noProof="0" dirty="0">
                <a:ln>
                  <a:noFill/>
                </a:ln>
                <a:solidFill>
                  <a:prstClr val="black"/>
                </a:solidFill>
                <a:effectLst/>
                <a:uLnTx/>
                <a:uFillTx/>
                <a:latin typeface="Arial" panose="020B0604020202020204" pitchFamily="34" charset="0"/>
                <a:ea typeface="+mn-ea"/>
                <a:cs typeface="+mn-cs"/>
              </a:rPr>
              <a:t>Not certified (not supported)</a:t>
            </a:r>
          </a:p>
          <a:p>
            <a:pPr marL="576072" marR="0" lvl="1" indent="-228600" algn="l" defTabSz="914400" rtl="0" eaLnBrk="1" fontAlgn="base" latinLnBrk="0" hangingPunct="1">
              <a:lnSpc>
                <a:spcPct val="95000"/>
              </a:lnSpc>
              <a:spcBef>
                <a:spcPts val="800"/>
              </a:spcBef>
              <a:spcAft>
                <a:spcPct val="0"/>
              </a:spcAft>
              <a:buClr>
                <a:srgbClr val="44546A"/>
              </a:buClr>
              <a:buSzPct val="100000"/>
              <a:buFont typeface="Arial" panose="020B0604020202020204" pitchFamily="34" charset="0"/>
              <a:buChar char="•"/>
              <a:tabLst/>
              <a:defRPr/>
            </a:pPr>
            <a:endParaRPr kumimoji="0" lang="en-US" sz="2400" b="0" i="0" u="none" strike="noStrike" kern="0" cap="none" spc="0" normalizeH="0" baseline="0" noProof="0" dirty="0">
              <a:ln>
                <a:noFill/>
              </a:ln>
              <a:solidFill>
                <a:prstClr val="black"/>
              </a:solidFill>
              <a:effectLst/>
              <a:uLnTx/>
              <a:uFillTx/>
              <a:latin typeface="Arial" panose="020B0604020202020204" pitchFamily="34" charset="0"/>
              <a:ea typeface="+mn-ea"/>
              <a:cs typeface="+mn-cs"/>
            </a:endParaRPr>
          </a:p>
          <a:p>
            <a:pPr marL="228600" marR="0" lvl="0" indent="-228600" algn="l" defTabSz="914400" rtl="0" eaLnBrk="1" fontAlgn="base" latinLnBrk="0" hangingPunct="1">
              <a:lnSpc>
                <a:spcPct val="95000"/>
              </a:lnSpc>
              <a:spcBef>
                <a:spcPts val="1000"/>
              </a:spcBef>
              <a:spcAft>
                <a:spcPct val="0"/>
              </a:spcAft>
              <a:buClr>
                <a:srgbClr val="44546A"/>
              </a:buClr>
              <a:buSzPct val="85000"/>
              <a:buFont typeface="Arial" panose="020B0604020202020204" pitchFamily="34" charset="0"/>
              <a:buChar char="•"/>
              <a:tabLst/>
              <a:defRPr/>
            </a:pPr>
            <a:endParaRPr kumimoji="0" lang="en-US" sz="2800" b="0" i="0" u="none" strike="noStrike" kern="0" cap="none" spc="0" normalizeH="0" baseline="0" noProof="0" dirty="0">
              <a:ln>
                <a:noFill/>
              </a:ln>
              <a:solidFill>
                <a:prstClr val="black"/>
              </a:solidFill>
              <a:effectLst/>
              <a:uLnTx/>
              <a:uFillTx/>
              <a:latin typeface="Arial" panose="020B0604020202020204" pitchFamily="34" charset="0"/>
              <a:ea typeface="+mn-ea"/>
              <a:cs typeface="Arial" pitchFamily="34" charset="0"/>
            </a:endParaRP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15179" b="39553"/>
          <a:stretch/>
        </p:blipFill>
        <p:spPr>
          <a:xfrm>
            <a:off x="1589" y="4560570"/>
            <a:ext cx="12188825" cy="1931670"/>
          </a:xfrm>
          <a:prstGeom prst="rect">
            <a:avLst/>
          </a:prstGeom>
        </p:spPr>
      </p:pic>
      <p:sp>
        <p:nvSpPr>
          <p:cNvPr id="3" name="Footer Placeholder 2" hidden="1">
            <a:extLst>
              <a:ext uri="{FF2B5EF4-FFF2-40B4-BE49-F238E27FC236}">
                <a16:creationId xmlns:a16="http://schemas.microsoft.com/office/drawing/2014/main" id="{B0585C3C-6B9B-6121-8696-43B24765B3B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ACFF6838-28E8-20DF-6130-4202136D62EE}"/>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47F08B70-66FB-8877-E442-656C046D77BD}"/>
              </a:ext>
            </a:extLst>
          </p:cNvPr>
          <p:cNvSpPr txBox="1"/>
          <p:nvPr/>
        </p:nvSpPr>
        <p:spPr bwMode="auto">
          <a:xfrm>
            <a:off x="1589" y="5053010"/>
            <a:ext cx="7781225" cy="461665"/>
          </a:xfrm>
          <a:prstGeom prst="rect">
            <a:avLst/>
          </a:prstGeom>
          <a:noFill/>
          <a:ln>
            <a:noFill/>
          </a:ln>
          <a:effectLst/>
        </p:spPr>
        <p:txBody>
          <a:bodyPr vert="horz" wrap="square" lIns="91440" tIns="45720" rIns="91440" bIns="45720" numCol="1" rtlCol="0" anchor="ctr" anchorCtr="0" compatLnSpc="1">
            <a:prstTxWarp prst="textNoShape">
              <a:avLst/>
            </a:prstTxWarp>
            <a:spAutoFit/>
          </a:bodyPr>
          <a:lstStyle/>
          <a:p>
            <a:pPr>
              <a:spcBef>
                <a:spcPts val="0"/>
              </a:spcBef>
            </a:pPr>
            <a:r>
              <a:rPr lang="en-US" sz="2400" b="1" dirty="0">
                <a:solidFill>
                  <a:schemeClr val="bg1"/>
                </a:solidFill>
                <a:latin typeface="+mn-lt"/>
              </a:rPr>
              <a:t>https://www.checkpoint.com/support-services/hcl</a:t>
            </a:r>
            <a:endParaRPr lang="en-US" sz="2400" dirty="0">
              <a:solidFill>
                <a:schemeClr val="bg1"/>
              </a:solidFill>
              <a:latin typeface="+mn-lt"/>
              <a:cs typeface="Arial" panose="020B0604020202020204" pitchFamily="34" charset="0"/>
            </a:endParaRPr>
          </a:p>
        </p:txBody>
      </p:sp>
    </p:spTree>
    <p:extLst>
      <p:ext uri="{BB962C8B-B14F-4D97-AF65-F5344CB8AC3E}">
        <p14:creationId xmlns:p14="http://schemas.microsoft.com/office/powerpoint/2010/main" val="1578527225"/>
      </p:ext>
    </p:extLst>
  </p:cSld>
  <p:clrMapOvr>
    <a:masterClrMapping/>
  </p:clrMapOvr>
  <p:transition>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hidden="1">
            <a:extLst>
              <a:ext uri="{FF2B5EF4-FFF2-40B4-BE49-F238E27FC236}">
                <a16:creationId xmlns:a16="http://schemas.microsoft.com/office/drawing/2014/main" id="{7622CAF4-2171-A307-7237-3714A2CA56F3}"/>
              </a:ext>
            </a:extLst>
          </p:cNvPr>
          <p:cNvSpPr>
            <a:spLocks noGrp="1"/>
          </p:cNvSpPr>
          <p:nvPr>
            <p:ph type="dt" sz="half" idx="10"/>
          </p:nvPr>
        </p:nvSpPr>
        <p:spPr>
          <a:xfrm>
            <a:off x="-911989" y="6515101"/>
            <a:ext cx="811193" cy="263025"/>
          </a:xfrm>
          <a:prstGeom prst="rect">
            <a:avLst/>
          </a:prstGeom>
        </p:spPr>
        <p:txBody>
          <a:bodyPr vert="horz" lIns="91440" tIns="45720" rIns="91440" bIns="45720" rtlCol="0" anchor="ctr"/>
          <a:lstStyle>
            <a:defPPr>
              <a:defRPr lang="en-US"/>
            </a:defPPr>
            <a:lvl1pPr algn="r" rtl="0" fontAlgn="base">
              <a:spcBef>
                <a:spcPct val="20000"/>
              </a:spcBef>
              <a:spcAft>
                <a:spcPct val="0"/>
              </a:spcAft>
              <a:buClr>
                <a:schemeClr val="accent2"/>
              </a:buClr>
              <a:buSzPct val="65000"/>
              <a:buFont typeface="Wingdings" pitchFamily="2" charset="2"/>
              <a:defRPr sz="800" kern="1200">
                <a:solidFill>
                  <a:schemeClr val="tx1">
                    <a:tint val="75000"/>
                  </a:schemeClr>
                </a:solidFill>
                <a:latin typeface="Helvetica" pitchFamily="34" charset="0"/>
                <a:ea typeface="+mn-ea"/>
                <a:cs typeface="+mn-cs"/>
              </a:defRPr>
            </a:lvl1pPr>
            <a:lvl2pPr marL="60949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2pPr>
            <a:lvl3pPr marL="1218987"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3pPr>
            <a:lvl4pPr marL="1828480"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4pPr>
            <a:lvl5pPr marL="243797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5pPr>
            <a:lvl6pPr marL="3047467" algn="l" defTabSz="1218987" rtl="0" eaLnBrk="1" latinLnBrk="0" hangingPunct="1">
              <a:defRPr sz="4000" kern="1200">
                <a:solidFill>
                  <a:schemeClr val="tx1"/>
                </a:solidFill>
                <a:latin typeface="Helvetica" pitchFamily="34" charset="0"/>
                <a:ea typeface="+mn-ea"/>
                <a:cs typeface="+mn-cs"/>
              </a:defRPr>
            </a:lvl6pPr>
            <a:lvl7pPr marL="3656960" algn="l" defTabSz="1218987" rtl="0" eaLnBrk="1" latinLnBrk="0" hangingPunct="1">
              <a:defRPr sz="4000" kern="1200">
                <a:solidFill>
                  <a:schemeClr val="tx1"/>
                </a:solidFill>
                <a:latin typeface="Helvetica" pitchFamily="34" charset="0"/>
                <a:ea typeface="+mn-ea"/>
                <a:cs typeface="+mn-cs"/>
              </a:defRPr>
            </a:lvl7pPr>
            <a:lvl8pPr marL="4266453" algn="l" defTabSz="1218987" rtl="0" eaLnBrk="1" latinLnBrk="0" hangingPunct="1">
              <a:defRPr sz="4000" kern="1200">
                <a:solidFill>
                  <a:schemeClr val="tx1"/>
                </a:solidFill>
                <a:latin typeface="Helvetica" pitchFamily="34" charset="0"/>
                <a:ea typeface="+mn-ea"/>
                <a:cs typeface="+mn-cs"/>
              </a:defRPr>
            </a:lvl8pPr>
            <a:lvl9pPr marL="4875947" algn="l" defTabSz="1218987" rtl="0" eaLnBrk="1" latinLnBrk="0" hangingPunct="1">
              <a:defRPr sz="4000" kern="1200">
                <a:solidFill>
                  <a:schemeClr val="tx1"/>
                </a:solidFill>
                <a:latin typeface="Helvetica" pitchFamily="34" charset="0"/>
                <a:ea typeface="+mn-ea"/>
                <a:cs typeface="+mn-cs"/>
              </a:defRPr>
            </a:lvl9pPr>
          </a:lstStyle>
          <a:p>
            <a:fld id="{1B91AFFB-F104-42FC-B29A-A1CEA04F06BA}" type="datetimeFigureOut">
              <a:rPr lang="en-US" smtClean="0"/>
              <a:pPr/>
              <a:t>10/22/2026</a:t>
            </a:fld>
            <a:endParaRPr lang="en-US" dirty="0"/>
          </a:p>
        </p:txBody>
      </p:sp>
      <p:sp>
        <p:nvSpPr>
          <p:cNvPr id="3" name="Footer Placeholder 2" hidden="1">
            <a:extLst>
              <a:ext uri="{FF2B5EF4-FFF2-40B4-BE49-F238E27FC236}">
                <a16:creationId xmlns:a16="http://schemas.microsoft.com/office/drawing/2014/main" id="{81020162-6384-4D4F-EAB9-F21641B328D6}"/>
              </a:ext>
            </a:extLst>
          </p:cNvPr>
          <p:cNvSpPr>
            <a:spLocks noGrp="1"/>
          </p:cNvSpPr>
          <p:nvPr>
            <p:ph type="ftr" sz="quarter" idx="11"/>
          </p:nvPr>
        </p:nvSpPr>
        <p:spPr/>
        <p:txBody>
          <a:bodyPr/>
          <a:lstStyle/>
          <a:p>
            <a:endParaRPr lang="en-US" dirty="0"/>
          </a:p>
        </p:txBody>
      </p:sp>
      <p:sp>
        <p:nvSpPr>
          <p:cNvPr id="6" name="Title 5">
            <a:extLst>
              <a:ext uri="{FF2B5EF4-FFF2-40B4-BE49-F238E27FC236}">
                <a16:creationId xmlns:a16="http://schemas.microsoft.com/office/drawing/2014/main" id="{22A44BF4-41EC-098C-7B52-DCAA19F6E102}"/>
              </a:ext>
            </a:extLst>
          </p:cNvPr>
          <p:cNvSpPr>
            <a:spLocks noGrp="1"/>
          </p:cNvSpPr>
          <p:nvPr>
            <p:ph type="title"/>
          </p:nvPr>
        </p:nvSpPr>
        <p:spPr>
          <a:xfrm>
            <a:off x="583995" y="168983"/>
            <a:ext cx="11025242" cy="914400"/>
          </a:xfrm>
        </p:spPr>
        <p:txBody>
          <a:bodyPr>
            <a:normAutofit/>
          </a:bodyPr>
          <a:lstStyle/>
          <a:p>
            <a:r>
              <a:rPr lang="en-US" sz="2800" dirty="0"/>
              <a:t>Security Management Server Software Blades (Features)</a:t>
            </a:r>
            <a:br>
              <a:rPr lang="en-US" sz="2800" dirty="0"/>
            </a:br>
            <a:endParaRPr lang="en-US" sz="2800" dirty="0"/>
          </a:p>
        </p:txBody>
      </p:sp>
      <p:sp>
        <p:nvSpPr>
          <p:cNvPr id="9" name="Content Placeholder 2"/>
          <p:cNvSpPr>
            <a:spLocks noGrp="1"/>
          </p:cNvSpPr>
          <p:nvPr>
            <p:ph sz="half" idx="2"/>
          </p:nvPr>
        </p:nvSpPr>
        <p:spPr>
          <a:xfrm>
            <a:off x="582763" y="664051"/>
            <a:ext cx="11025242" cy="4533380"/>
          </a:xfrm>
        </p:spPr>
        <p:txBody>
          <a:bodyPr/>
          <a:lstStyle/>
          <a:p>
            <a:r>
              <a:rPr lang="en-US" dirty="0"/>
              <a:t>Security Management Server Software Blades (features) are organized in SmartConsole and include:</a:t>
            </a:r>
          </a:p>
          <a:p>
            <a:endParaRPr lang="en-US" dirty="0"/>
          </a:p>
          <a:p>
            <a:endParaRPr lang="en-US" dirty="0"/>
          </a:p>
        </p:txBody>
      </p:sp>
      <p:sp>
        <p:nvSpPr>
          <p:cNvPr id="7" name="Rectangle 6"/>
          <p:cNvSpPr/>
          <p:nvPr/>
        </p:nvSpPr>
        <p:spPr bwMode="auto">
          <a:xfrm>
            <a:off x="2573338" y="3097530"/>
            <a:ext cx="7155180" cy="1783080"/>
          </a:xfrm>
          <a:prstGeom prst="rect">
            <a:avLst/>
          </a:prstGeom>
          <a:noFill/>
          <a:ln w="28575" algn="ctr">
            <a:solidFill>
              <a:schemeClr val="bg2"/>
            </a:solid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80000"/>
              </a:lnSpc>
              <a:spcBef>
                <a:spcPts val="1200"/>
              </a:spcBef>
              <a:buSzPct val="115000"/>
            </a:pPr>
            <a:endParaRPr lang="en-US" sz="2400" dirty="0"/>
          </a:p>
        </p:txBody>
      </p:sp>
      <p:pic>
        <p:nvPicPr>
          <p:cNvPr id="8" name="Picture 7">
            <a:extLst>
              <a:ext uri="{FF2B5EF4-FFF2-40B4-BE49-F238E27FC236}">
                <a16:creationId xmlns:a16="http://schemas.microsoft.com/office/drawing/2014/main" id="{C85B671D-43A8-9E51-0E11-753C8CF6C2E7}"/>
              </a:ext>
            </a:extLst>
          </p:cNvPr>
          <p:cNvPicPr>
            <a:picLocks noChangeAspect="1"/>
          </p:cNvPicPr>
          <p:nvPr/>
        </p:nvPicPr>
        <p:blipFill>
          <a:blip r:embed="rId3"/>
          <a:stretch>
            <a:fillRect/>
          </a:stretch>
        </p:blipFill>
        <p:spPr>
          <a:xfrm>
            <a:off x="776029" y="1408118"/>
            <a:ext cx="10385067" cy="3333817"/>
          </a:xfrm>
          <a:prstGeom prst="rect">
            <a:avLst/>
          </a:prstGeom>
          <a:ln>
            <a:solidFill>
              <a:schemeClr val="tx1"/>
            </a:solidFill>
          </a:ln>
        </p:spPr>
      </p:pic>
      <p:sp>
        <p:nvSpPr>
          <p:cNvPr id="11" name="TextBox 10">
            <a:extLst>
              <a:ext uri="{FF2B5EF4-FFF2-40B4-BE49-F238E27FC236}">
                <a16:creationId xmlns:a16="http://schemas.microsoft.com/office/drawing/2014/main" id="{67B3DCAE-95CC-C4BA-6E1C-933A97DA891F}"/>
              </a:ext>
            </a:extLst>
          </p:cNvPr>
          <p:cNvSpPr txBox="1"/>
          <p:nvPr/>
        </p:nvSpPr>
        <p:spPr bwMode="auto">
          <a:xfrm>
            <a:off x="776029" y="4851270"/>
            <a:ext cx="10638709" cy="830997"/>
          </a:xfrm>
          <a:prstGeom prst="rect">
            <a:avLst/>
          </a:prstGeom>
          <a:noFill/>
          <a:ln>
            <a:noFill/>
          </a:ln>
          <a:effectLst/>
        </p:spPr>
        <p:txBody>
          <a:bodyPr wrap="square">
            <a:spAutoFit/>
          </a:bodyPr>
          <a:lstStyle/>
          <a:p>
            <a:r>
              <a:rPr lang="en-US" sz="2400" b="1" dirty="0">
                <a:solidFill>
                  <a:srgbClr val="000000"/>
                </a:solidFill>
                <a:latin typeface="DIN Pro Bold"/>
              </a:rPr>
              <a:t>Gateway and Servers</a:t>
            </a:r>
            <a:r>
              <a:rPr lang="en-US" sz="2400" dirty="0">
                <a:solidFill>
                  <a:srgbClr val="000000"/>
                </a:solidFill>
                <a:latin typeface="Times New Roman" panose="02020603050405020304" pitchFamily="18" charset="0"/>
              </a:rPr>
              <a:t> </a:t>
            </a:r>
            <a:r>
              <a:rPr lang="en-US" sz="2400" b="1" dirty="0">
                <a:solidFill>
                  <a:srgbClr val="000000"/>
                </a:solidFill>
                <a:latin typeface="Arial" panose="020B0604020202020204" pitchFamily="34" charset="0"/>
              </a:rPr>
              <a:t>view </a:t>
            </a:r>
            <a:r>
              <a:rPr lang="en-US" sz="2400" dirty="0">
                <a:solidFill>
                  <a:srgbClr val="000000"/>
                </a:solidFill>
                <a:latin typeface="Symbol" panose="05050102010706020507" pitchFamily="18" charset="2"/>
              </a:rPr>
              <a:t>® </a:t>
            </a:r>
            <a:r>
              <a:rPr lang="en-US" sz="2400" dirty="0">
                <a:solidFill>
                  <a:srgbClr val="000000"/>
                </a:solidFill>
                <a:latin typeface="Arial" panose="020B0604020202020204" pitchFamily="34" charset="0"/>
              </a:rPr>
              <a:t>[</a:t>
            </a:r>
            <a:r>
              <a:rPr lang="en-US" sz="2400" b="1" i="1" dirty="0">
                <a:solidFill>
                  <a:srgbClr val="000000"/>
                </a:solidFill>
                <a:latin typeface="Arial" panose="020B0604020202020204" pitchFamily="34" charset="0"/>
              </a:rPr>
              <a:t>Security Management Server</a:t>
            </a:r>
            <a:r>
              <a:rPr lang="en-US" sz="2400" dirty="0">
                <a:solidFill>
                  <a:srgbClr val="000000"/>
                </a:solidFill>
                <a:latin typeface="Arial" panose="020B0604020202020204" pitchFamily="34" charset="0"/>
              </a:rPr>
              <a:t>] </a:t>
            </a:r>
            <a:r>
              <a:rPr lang="en-US" sz="2400" dirty="0">
                <a:solidFill>
                  <a:srgbClr val="000000"/>
                </a:solidFill>
                <a:latin typeface="Symbol" panose="05050102010706020507" pitchFamily="18" charset="2"/>
              </a:rPr>
              <a:t>® </a:t>
            </a:r>
            <a:r>
              <a:rPr lang="en-US" sz="2400" b="1" dirty="0">
                <a:solidFill>
                  <a:srgbClr val="000000"/>
                </a:solidFill>
                <a:latin typeface="Arial" panose="020B0604020202020204" pitchFamily="34" charset="0"/>
              </a:rPr>
              <a:t>General Properties </a:t>
            </a:r>
            <a:r>
              <a:rPr lang="en-US" sz="2400" dirty="0">
                <a:solidFill>
                  <a:srgbClr val="000000"/>
                </a:solidFill>
                <a:latin typeface="Symbol" panose="05050102010706020507" pitchFamily="18" charset="2"/>
              </a:rPr>
              <a:t>® </a:t>
            </a:r>
            <a:r>
              <a:rPr lang="en-US" sz="2400" b="1" dirty="0">
                <a:solidFill>
                  <a:srgbClr val="000000"/>
                </a:solidFill>
                <a:latin typeface="Arial" panose="020B0604020202020204" pitchFamily="34" charset="0"/>
              </a:rPr>
              <a:t>Management</a:t>
            </a:r>
          </a:p>
        </p:txBody>
      </p:sp>
    </p:spTree>
    <p:extLst>
      <p:ext uri="{BB962C8B-B14F-4D97-AF65-F5344CB8AC3E}">
        <p14:creationId xmlns:p14="http://schemas.microsoft.com/office/powerpoint/2010/main" val="2904533033"/>
      </p:ext>
    </p:extLst>
  </p:cSld>
  <p:clrMapOvr>
    <a:masterClrMapping/>
  </p:clrMapOvr>
  <p:transition>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6804" y="217170"/>
            <a:ext cx="9425792" cy="914400"/>
          </a:xfrm>
        </p:spPr>
        <p:txBody>
          <a:bodyPr/>
          <a:lstStyle/>
          <a:p>
            <a:r>
              <a:rPr lang="en-US" dirty="0"/>
              <a:t>Software Blades (Features)</a:t>
            </a:r>
          </a:p>
        </p:txBody>
      </p:sp>
      <p:graphicFrame>
        <p:nvGraphicFramePr>
          <p:cNvPr id="4" name="Content Placeholder 3"/>
          <p:cNvGraphicFramePr>
            <a:graphicFrameLocks noGrp="1"/>
          </p:cNvGraphicFramePr>
          <p:nvPr>
            <p:ph sz="half" idx="2"/>
            <p:extLst>
              <p:ext uri="{D42A27DB-BD31-4B8C-83A1-F6EECF244321}">
                <p14:modId xmlns:p14="http://schemas.microsoft.com/office/powerpoint/2010/main" val="1702240274"/>
              </p:ext>
            </p:extLst>
          </p:nvPr>
        </p:nvGraphicFramePr>
        <p:xfrm>
          <a:off x="266611" y="898291"/>
          <a:ext cx="11174414" cy="4754880"/>
        </p:xfrm>
        <a:graphic>
          <a:graphicData uri="http://schemas.openxmlformats.org/drawingml/2006/table">
            <a:tbl>
              <a:tblPr firstRow="1" bandRow="1">
                <a:tableStyleId>{5C22544A-7EE6-4342-B048-85BDC9FD1C3A}</a:tableStyleId>
              </a:tblPr>
              <a:tblGrid>
                <a:gridCol w="2193290">
                  <a:extLst>
                    <a:ext uri="{9D8B030D-6E8A-4147-A177-3AD203B41FA5}">
                      <a16:colId xmlns:a16="http://schemas.microsoft.com/office/drawing/2014/main" val="2280883650"/>
                    </a:ext>
                  </a:extLst>
                </a:gridCol>
                <a:gridCol w="8981124">
                  <a:extLst>
                    <a:ext uri="{9D8B030D-6E8A-4147-A177-3AD203B41FA5}">
                      <a16:colId xmlns:a16="http://schemas.microsoft.com/office/drawing/2014/main" val="874875792"/>
                    </a:ext>
                  </a:extLst>
                </a:gridCol>
              </a:tblGrid>
              <a:tr h="370840">
                <a:tc>
                  <a:txBody>
                    <a:bodyPr/>
                    <a:lstStyle/>
                    <a:p>
                      <a:r>
                        <a:rPr lang="en-US" sz="2200" dirty="0">
                          <a:latin typeface="Arial" panose="020B0604020202020204" pitchFamily="34" charset="0"/>
                          <a:cs typeface="Arial" panose="020B0604020202020204" pitchFamily="34" charset="0"/>
                        </a:rPr>
                        <a:t>Feature</a:t>
                      </a:r>
                    </a:p>
                  </a:txBody>
                  <a:tcPr/>
                </a:tc>
                <a:tc>
                  <a:txBody>
                    <a:bodyPr/>
                    <a:lstStyle/>
                    <a:p>
                      <a:r>
                        <a:rPr lang="en-US" sz="2200" dirty="0">
                          <a:latin typeface="Arial" panose="020B0604020202020204" pitchFamily="34" charset="0"/>
                          <a:cs typeface="Arial" panose="020B0604020202020204" pitchFamily="34" charset="0"/>
                        </a:rPr>
                        <a:t>Description</a:t>
                      </a:r>
                    </a:p>
                  </a:txBody>
                  <a:tcPr/>
                </a:tc>
                <a:extLst>
                  <a:ext uri="{0D108BD9-81ED-4DB2-BD59-A6C34878D82A}">
                    <a16:rowId xmlns:a16="http://schemas.microsoft.com/office/drawing/2014/main" val="156051908"/>
                  </a:ext>
                </a:extLst>
              </a:tr>
              <a:tr h="370840">
                <a:tc>
                  <a:txBody>
                    <a:bodyPr/>
                    <a:lstStyle/>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Network Policy</a:t>
                      </a:r>
                    </a:p>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Management</a:t>
                      </a:r>
                      <a:endParaRPr lang="en-US" sz="2200" dirty="0">
                        <a:latin typeface="Arial" panose="020B0604020202020204" pitchFamily="34" charset="0"/>
                        <a:cs typeface="Arial" panose="020B0604020202020204" pitchFamily="34" charset="0"/>
                      </a:endParaRPr>
                    </a:p>
                  </a:txBody>
                  <a:tcPr/>
                </a:tc>
                <a:tc>
                  <a:txBody>
                    <a:bodyPr/>
                    <a:lstStyle/>
                    <a:p>
                      <a:r>
                        <a:rPr lang="en-US" sz="2200" dirty="0"/>
                        <a:t>Centralized management of endpoint security</a:t>
                      </a:r>
                      <a:endParaRPr lang="en-US" sz="2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369519657"/>
                  </a:ext>
                </a:extLst>
              </a:tr>
              <a:tr h="370840">
                <a:tc>
                  <a:txBody>
                    <a:bodyPr/>
                    <a:lstStyle/>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Endpoint Policy</a:t>
                      </a:r>
                    </a:p>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Management</a:t>
                      </a:r>
                      <a:endParaRPr lang="en-US" sz="2200" dirty="0">
                        <a:latin typeface="Arial" panose="020B0604020202020204" pitchFamily="34" charset="0"/>
                        <a:cs typeface="Arial" panose="020B0604020202020204" pitchFamily="34" charset="0"/>
                      </a:endParaRPr>
                    </a:p>
                  </a:txBody>
                  <a:tcPr/>
                </a:tc>
                <a:tc>
                  <a:txBody>
                    <a:bodyPr/>
                    <a:lstStyle/>
                    <a:p>
                      <a:r>
                        <a:rPr lang="en-US" sz="2200" dirty="0"/>
                        <a:t>Centralized management of endpoint security</a:t>
                      </a:r>
                      <a:r>
                        <a:rPr lang="en-US" sz="2200" dirty="0">
                          <a:latin typeface="Arial" panose="020B0604020202020204" pitchFamily="34" charset="0"/>
                          <a:cs typeface="Arial" panose="020B0604020202020204" pitchFamily="34" charset="0"/>
                        </a:rPr>
                        <a:t>.</a:t>
                      </a:r>
                    </a:p>
                  </a:txBody>
                  <a:tcPr/>
                </a:tc>
                <a:extLst>
                  <a:ext uri="{0D108BD9-81ED-4DB2-BD59-A6C34878D82A}">
                    <a16:rowId xmlns:a16="http://schemas.microsoft.com/office/drawing/2014/main" val="3654017642"/>
                  </a:ext>
                </a:extLst>
              </a:tr>
              <a:tr h="370840">
                <a:tc>
                  <a:txBody>
                    <a:bodyPr/>
                    <a:lstStyle/>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User Directory</a:t>
                      </a:r>
                      <a:endParaRPr lang="en-US" sz="2200" dirty="0">
                        <a:latin typeface="Arial" panose="020B0604020202020204" pitchFamily="34" charset="0"/>
                        <a:cs typeface="Arial" panose="020B0604020202020204" pitchFamily="34" charset="0"/>
                      </a:endParaRPr>
                    </a:p>
                  </a:txBody>
                  <a:tcPr/>
                </a:tc>
                <a:tc>
                  <a:txBody>
                    <a:bodyPr/>
                    <a:lstStyle/>
                    <a:p>
                      <a:r>
                        <a:rPr lang="en-US" sz="2200" dirty="0">
                          <a:latin typeface="Arial" panose="020B0604020202020204" pitchFamily="34" charset="0"/>
                          <a:cs typeface="Arial" panose="020B0604020202020204" pitchFamily="34" charset="0"/>
                        </a:rPr>
                        <a:t>Obtains user</a:t>
                      </a:r>
                      <a:r>
                        <a:rPr lang="en-US" sz="2200" baseline="0" dirty="0">
                          <a:latin typeface="Arial" panose="020B0604020202020204" pitchFamily="34" charset="0"/>
                          <a:cs typeface="Arial" panose="020B0604020202020204" pitchFamily="34" charset="0"/>
                        </a:rPr>
                        <a:t> </a:t>
                      </a:r>
                      <a:r>
                        <a:rPr lang="en-US" sz="2200" dirty="0">
                          <a:latin typeface="Arial" panose="020B0604020202020204" pitchFamily="34" charset="0"/>
                          <a:cs typeface="Arial" panose="020B0604020202020204" pitchFamily="34" charset="0"/>
                        </a:rPr>
                        <a:t>identification and security information from LDAP</a:t>
                      </a:r>
                      <a:r>
                        <a:rPr lang="en-US" sz="2200" baseline="0" dirty="0">
                          <a:latin typeface="Arial" panose="020B0604020202020204" pitchFamily="34" charset="0"/>
                          <a:cs typeface="Arial" panose="020B0604020202020204" pitchFamily="34" charset="0"/>
                        </a:rPr>
                        <a:t> servers.</a:t>
                      </a:r>
                      <a:endParaRPr lang="en-US" sz="2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86953281"/>
                  </a:ext>
                </a:extLst>
              </a:tr>
              <a:tr h="370840">
                <a:tc>
                  <a:txBody>
                    <a:bodyPr/>
                    <a:lstStyle/>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Provisioning</a:t>
                      </a:r>
                      <a:endParaRPr lang="en-US" sz="2200" dirty="0">
                        <a:latin typeface="Arial" panose="020B0604020202020204" pitchFamily="34" charset="0"/>
                        <a:cs typeface="Arial" panose="020B0604020202020204" pitchFamily="34" charset="0"/>
                      </a:endParaRPr>
                    </a:p>
                  </a:txBody>
                  <a:tcPr/>
                </a:tc>
                <a:tc>
                  <a:txBody>
                    <a:bodyPr/>
                    <a:lstStyle/>
                    <a:p>
                      <a:r>
                        <a:rPr lang="en-US" sz="2200" dirty="0">
                          <a:latin typeface="Arial" panose="020B0604020202020204" pitchFamily="34" charset="0"/>
                          <a:cs typeface="Arial" panose="020B0604020202020204" pitchFamily="34" charset="0"/>
                        </a:rPr>
                        <a:t>Centralized administration and provisioning of devices.</a:t>
                      </a:r>
                    </a:p>
                  </a:txBody>
                  <a:tcPr/>
                </a:tc>
                <a:extLst>
                  <a:ext uri="{0D108BD9-81ED-4DB2-BD59-A6C34878D82A}">
                    <a16:rowId xmlns:a16="http://schemas.microsoft.com/office/drawing/2014/main" val="3360224177"/>
                  </a:ext>
                </a:extLst>
              </a:tr>
              <a:tr h="370840">
                <a:tc>
                  <a:txBody>
                    <a:bodyPr/>
                    <a:lstStyle/>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Compliance</a:t>
                      </a:r>
                      <a:endParaRPr lang="en-US" sz="2200" dirty="0">
                        <a:latin typeface="Arial" panose="020B0604020202020204" pitchFamily="34" charset="0"/>
                        <a:cs typeface="Arial" panose="020B0604020202020204" pitchFamily="34" charset="0"/>
                      </a:endParaRPr>
                    </a:p>
                  </a:txBody>
                  <a:tcPr/>
                </a:tc>
                <a:tc>
                  <a:txBody>
                    <a:bodyPr/>
                    <a:lstStyle/>
                    <a:p>
                      <a:r>
                        <a:rPr lang="en-US" sz="2200" dirty="0">
                          <a:latin typeface="Arial" panose="020B0604020202020204" pitchFamily="34" charset="0"/>
                          <a:cs typeface="Arial" panose="020B0604020202020204" pitchFamily="34" charset="0"/>
                        </a:rPr>
                        <a:t>Fully automated</a:t>
                      </a:r>
                      <a:r>
                        <a:rPr lang="en-US" sz="2200" baseline="0" dirty="0">
                          <a:latin typeface="Arial" panose="020B0604020202020204" pitchFamily="34" charset="0"/>
                          <a:cs typeface="Arial" panose="020B0604020202020204" pitchFamily="34" charset="0"/>
                        </a:rPr>
                        <a:t> security and compliance monitoring solution.</a:t>
                      </a:r>
                      <a:endParaRPr lang="en-US" sz="2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89919716"/>
                  </a:ext>
                </a:extLst>
              </a:tr>
              <a:tr h="370840">
                <a:tc>
                  <a:txBody>
                    <a:bodyPr/>
                    <a:lstStyle/>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SmartEvent</a:t>
                      </a:r>
                    </a:p>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Server</a:t>
                      </a:r>
                      <a:endParaRPr lang="en-US" sz="2200" dirty="0">
                        <a:latin typeface="Arial" panose="020B0604020202020204" pitchFamily="34" charset="0"/>
                        <a:cs typeface="Arial" panose="020B0604020202020204" pitchFamily="34" charset="0"/>
                      </a:endParaRPr>
                    </a:p>
                  </a:txBody>
                  <a:tcPr/>
                </a:tc>
                <a:tc>
                  <a:txBody>
                    <a:bodyPr/>
                    <a:lstStyle/>
                    <a:p>
                      <a:r>
                        <a:rPr lang="en-US" sz="2200" dirty="0">
                          <a:latin typeface="Arial" panose="020B0604020202020204" pitchFamily="34" charset="0"/>
                          <a:cs typeface="Arial" panose="020B0604020202020204" pitchFamily="34" charset="0"/>
                        </a:rPr>
                        <a:t>Reads</a:t>
                      </a:r>
                      <a:r>
                        <a:rPr lang="en-US" sz="2200" baseline="0" dirty="0">
                          <a:latin typeface="Arial" panose="020B0604020202020204" pitchFamily="34" charset="0"/>
                          <a:cs typeface="Arial" panose="020B0604020202020204" pitchFamily="34" charset="0"/>
                        </a:rPr>
                        <a:t> and analyzes logs.</a:t>
                      </a:r>
                      <a:endParaRPr lang="en-US" sz="2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914502617"/>
                  </a:ext>
                </a:extLst>
              </a:tr>
              <a:tr h="370840">
                <a:tc>
                  <a:txBody>
                    <a:bodyPr/>
                    <a:lstStyle/>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SmartEvent</a:t>
                      </a:r>
                    </a:p>
                    <a:p>
                      <a:r>
                        <a:rPr lang="en-US" sz="2200" b="0" i="0" u="none" strike="noStrike" kern="1200" baseline="0" dirty="0">
                          <a:solidFill>
                            <a:schemeClr val="dk1"/>
                          </a:solidFill>
                          <a:latin typeface="Arial" panose="020B0604020202020204" pitchFamily="34" charset="0"/>
                          <a:ea typeface="+mn-ea"/>
                          <a:cs typeface="Arial" panose="020B0604020202020204" pitchFamily="34" charset="0"/>
                        </a:rPr>
                        <a:t>Correlation</a:t>
                      </a:r>
                      <a:endParaRPr lang="en-US" sz="2200" dirty="0">
                        <a:latin typeface="Arial" panose="020B0604020202020204" pitchFamily="34" charset="0"/>
                        <a:cs typeface="Arial" panose="020B0604020202020204" pitchFamily="34" charset="0"/>
                      </a:endParaRPr>
                    </a:p>
                  </a:txBody>
                  <a:tcPr/>
                </a:tc>
                <a:tc>
                  <a:txBody>
                    <a:bodyPr/>
                    <a:lstStyle/>
                    <a:p>
                      <a:r>
                        <a:rPr lang="en-US" sz="2200" dirty="0">
                          <a:latin typeface="Arial" panose="020B0604020202020204" pitchFamily="34" charset="0"/>
                          <a:cs typeface="Arial" panose="020B0604020202020204" pitchFamily="34" charset="0"/>
                        </a:rPr>
                        <a:t>Analyzes</a:t>
                      </a:r>
                      <a:r>
                        <a:rPr lang="en-US" sz="2200" baseline="0" dirty="0">
                          <a:latin typeface="Arial" panose="020B0604020202020204" pitchFamily="34" charset="0"/>
                          <a:cs typeface="Arial" panose="020B0604020202020204" pitchFamily="34" charset="0"/>
                        </a:rPr>
                        <a:t> logs and identifies events.</a:t>
                      </a:r>
                      <a:endParaRPr lang="en-US" sz="2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89978940"/>
                  </a:ext>
                </a:extLst>
              </a:tr>
            </a:tbl>
          </a:graphicData>
        </a:graphic>
      </p:graphicFrame>
      <p:sp>
        <p:nvSpPr>
          <p:cNvPr id="3" name="Footer Placeholder 2" hidden="1">
            <a:extLst>
              <a:ext uri="{FF2B5EF4-FFF2-40B4-BE49-F238E27FC236}">
                <a16:creationId xmlns:a16="http://schemas.microsoft.com/office/drawing/2014/main" id="{E449F9F6-F43C-6663-CEC2-E49DFC079BF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BA70148D-6244-0317-1EE8-19CC116E148D}"/>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0318446"/>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691F3B7-1D67-62D6-E4B6-D1AEA8522AF9}"/>
              </a:ext>
            </a:extLst>
          </p:cNvPr>
          <p:cNvSpPr>
            <a:spLocks noGrp="1"/>
          </p:cNvSpPr>
          <p:nvPr>
            <p:ph type="body" sz="quarter" idx="16"/>
          </p:nvPr>
        </p:nvSpPr>
        <p:spPr>
          <a:xfrm>
            <a:off x="2076720" y="2577062"/>
            <a:ext cx="4986025" cy="2375939"/>
          </a:xfrm>
        </p:spPr>
        <p:txBody>
          <a:bodyPr/>
          <a:lstStyle/>
          <a:p>
            <a:pPr algn="ctr"/>
            <a:r>
              <a:rPr lang="en-US" sz="4000" dirty="0"/>
              <a:t>SECURITY GATEWAY</a:t>
            </a:r>
          </a:p>
        </p:txBody>
      </p:sp>
      <p:sp>
        <p:nvSpPr>
          <p:cNvPr id="2" name="Footer Placeholder 1" hidden="1">
            <a:extLst>
              <a:ext uri="{FF2B5EF4-FFF2-40B4-BE49-F238E27FC236}">
                <a16:creationId xmlns:a16="http://schemas.microsoft.com/office/drawing/2014/main" id="{EC11FA41-594B-8026-76D0-B9B585CD576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55FDB70F-AF78-FACF-57C4-272EACF6C92B}"/>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190048"/>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p:txBody>
          <a:bodyPr/>
          <a:lstStyle/>
          <a:p>
            <a:r>
              <a:rPr lang="en-US" dirty="0"/>
              <a:t>Security Gateway</a:t>
            </a:r>
          </a:p>
        </p:txBody>
      </p:sp>
      <p:pic>
        <p:nvPicPr>
          <p:cNvPr id="4" name="Content Placeholder 3"/>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1398914" y="1988750"/>
            <a:ext cx="9394172" cy="4023360"/>
          </a:xfrm>
        </p:spPr>
      </p:pic>
      <p:sp>
        <p:nvSpPr>
          <p:cNvPr id="3" name="Footer Placeholder 2" hidden="1">
            <a:extLst>
              <a:ext uri="{FF2B5EF4-FFF2-40B4-BE49-F238E27FC236}">
                <a16:creationId xmlns:a16="http://schemas.microsoft.com/office/drawing/2014/main" id="{7CA11AA6-63C8-845F-C01C-7338433887A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A0FE34ED-B0FC-773F-6995-10EF7B36355C}"/>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5552809"/>
      </p:ext>
    </p:extLst>
  </p:cSld>
  <p:clrMapOvr>
    <a:masterClrMapping/>
  </p:clrMapOvr>
  <p:transition>
    <p:fad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hidden="1">
            <a:extLst>
              <a:ext uri="{FF2B5EF4-FFF2-40B4-BE49-F238E27FC236}">
                <a16:creationId xmlns:a16="http://schemas.microsoft.com/office/drawing/2014/main" id="{7CA11AA6-63C8-845F-C01C-7338433887AB}"/>
              </a:ext>
            </a:extLst>
          </p:cNvPr>
          <p:cNvSpPr>
            <a:spLocks noGrp="1"/>
          </p:cNvSpPr>
          <p:nvPr>
            <p:ph type="ftr" sz="quarter" idx="11"/>
          </p:nvPr>
        </p:nvSpPr>
        <p:spPr/>
        <p:txBody>
          <a:bodyPr/>
          <a:lstStyle/>
          <a:p>
            <a:endParaRPr lang="en-US" dirty="0"/>
          </a:p>
        </p:txBody>
      </p:sp>
      <p:sp>
        <p:nvSpPr>
          <p:cNvPr id="6" name="Title 5">
            <a:extLst>
              <a:ext uri="{FF2B5EF4-FFF2-40B4-BE49-F238E27FC236}">
                <a16:creationId xmlns:a16="http://schemas.microsoft.com/office/drawing/2014/main" id="{10A76482-3C06-3CBE-414B-3E181075DF26}"/>
              </a:ext>
            </a:extLst>
          </p:cNvPr>
          <p:cNvSpPr>
            <a:spLocks noGrp="1"/>
          </p:cNvSpPr>
          <p:nvPr>
            <p:ph type="title"/>
          </p:nvPr>
        </p:nvSpPr>
        <p:spPr/>
        <p:txBody>
          <a:bodyPr/>
          <a:lstStyle/>
          <a:p>
            <a:r>
              <a:rPr lang="en-US" dirty="0"/>
              <a:t>Security Gateway</a:t>
            </a:r>
          </a:p>
        </p:txBody>
      </p:sp>
      <p:sp>
        <p:nvSpPr>
          <p:cNvPr id="2" name="Content Placeholder 1">
            <a:extLst>
              <a:ext uri="{FF2B5EF4-FFF2-40B4-BE49-F238E27FC236}">
                <a16:creationId xmlns:a16="http://schemas.microsoft.com/office/drawing/2014/main" id="{E0F774D4-9287-C4D8-2983-2E914903EF61}"/>
              </a:ext>
            </a:extLst>
          </p:cNvPr>
          <p:cNvSpPr>
            <a:spLocks noGrp="1"/>
          </p:cNvSpPr>
          <p:nvPr>
            <p:ph sz="half" idx="2"/>
          </p:nvPr>
        </p:nvSpPr>
        <p:spPr/>
        <p:txBody>
          <a:bodyPr/>
          <a:lstStyle/>
          <a:p>
            <a:r>
              <a:rPr lang="en-US" dirty="0"/>
              <a:t> First line of defense against cyberattacks.</a:t>
            </a:r>
          </a:p>
          <a:p>
            <a:r>
              <a:rPr lang="en-US" dirty="0"/>
              <a:t> Inspects inbound and outbound traffic for unwanted traffic.</a:t>
            </a:r>
          </a:p>
          <a:p>
            <a:r>
              <a:rPr lang="en-US" dirty="0"/>
              <a:t>Performs Layer 3 routing (default).</a:t>
            </a:r>
          </a:p>
        </p:txBody>
      </p:sp>
      <p:sp>
        <p:nvSpPr>
          <p:cNvPr id="5" name="Date Placeholder 4" hidden="1">
            <a:extLst>
              <a:ext uri="{FF2B5EF4-FFF2-40B4-BE49-F238E27FC236}">
                <a16:creationId xmlns:a16="http://schemas.microsoft.com/office/drawing/2014/main" id="{A0FE34ED-B0FC-773F-6995-10EF7B36355C}"/>
              </a:ext>
            </a:extLst>
          </p:cNvPr>
          <p:cNvSpPr>
            <a:spLocks noGrp="1"/>
          </p:cNvSpPr>
          <p:nvPr>
            <p:ph type="dt" sz="half" idx="12"/>
          </p:nvPr>
        </p:nvSpPr>
        <p:spPr/>
        <p:txBody>
          <a:bodyPr/>
          <a:lstStyle/>
          <a:p>
            <a:endParaRPr lang="en-US" dirty="0"/>
          </a:p>
        </p:txBody>
      </p:sp>
      <p:pic>
        <p:nvPicPr>
          <p:cNvPr id="7" name="Content Placeholder 3">
            <a:extLst>
              <a:ext uri="{FF2B5EF4-FFF2-40B4-BE49-F238E27FC236}">
                <a16:creationId xmlns:a16="http://schemas.microsoft.com/office/drawing/2014/main" id="{48786FF0-2044-FB4A-0A29-53C244335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2837922" y="3216120"/>
            <a:ext cx="5596467" cy="2396324"/>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2006106"/>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394AA1F-D627-83FF-68A4-15F7C269FD21}"/>
              </a:ext>
            </a:extLst>
          </p:cNvPr>
          <p:cNvSpPr>
            <a:spLocks noGrp="1"/>
          </p:cNvSpPr>
          <p:nvPr>
            <p:ph type="body" sz="quarter" idx="14"/>
          </p:nvPr>
        </p:nvSpPr>
        <p:spPr/>
        <p:txBody>
          <a:bodyPr/>
          <a:lstStyle/>
          <a:p>
            <a:r>
              <a:rPr lang="en-US" dirty="0"/>
              <a:t>Layer 3 refers to the Network Layer of the Open Systems Interconnect (OSI) Model. The OSI Model governs how network hardware and software work together and illustrates how different protocols fit together. </a:t>
            </a:r>
          </a:p>
          <a:p>
            <a:r>
              <a:rPr lang="en-US" dirty="0"/>
              <a:t>For more information, see What is the OSI Model? Understanding the 7 Layers, online at:</a:t>
            </a:r>
          </a:p>
          <a:p>
            <a:pPr lvl="1"/>
            <a:r>
              <a:rPr lang="en-US" b="1" dirty="0"/>
              <a:t>https://www.checkpoint.com/cyber-hub/network-security/what-is-the-osi-model-understanding-the-7-layers/</a:t>
            </a:r>
          </a:p>
        </p:txBody>
      </p:sp>
      <p:sp>
        <p:nvSpPr>
          <p:cNvPr id="2" name="Footer Placeholder 1" hidden="1">
            <a:extLst>
              <a:ext uri="{FF2B5EF4-FFF2-40B4-BE49-F238E27FC236}">
                <a16:creationId xmlns:a16="http://schemas.microsoft.com/office/drawing/2014/main" id="{9CA93F58-4283-39EC-3146-D1AF46539901}"/>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C742732C-30A7-2878-D7FE-C5C9A9E118EA}"/>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3150469647"/>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4F1EA0-1E84-D918-51C0-0BA819219F48}"/>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6423B7D3-2CB0-8167-5AF5-64C1A5080F13}"/>
              </a:ext>
            </a:extLst>
          </p:cNvPr>
          <p:cNvSpPr>
            <a:spLocks noGrp="1"/>
          </p:cNvSpPr>
          <p:nvPr>
            <p:ph type="title"/>
          </p:nvPr>
        </p:nvSpPr>
        <p:spPr/>
        <p:txBody>
          <a:bodyPr/>
          <a:lstStyle/>
          <a:p>
            <a:r>
              <a:rPr lang="en-US" dirty="0"/>
              <a:t>Quantum Security Gateway Portfolio</a:t>
            </a:r>
          </a:p>
        </p:txBody>
      </p:sp>
      <p:sp>
        <p:nvSpPr>
          <p:cNvPr id="3" name="Footer Placeholder 2" hidden="1">
            <a:extLst>
              <a:ext uri="{FF2B5EF4-FFF2-40B4-BE49-F238E27FC236}">
                <a16:creationId xmlns:a16="http://schemas.microsoft.com/office/drawing/2014/main" id="{5B284439-B18D-6316-0804-FC3EF4D1B4E9}"/>
              </a:ext>
            </a:extLst>
          </p:cNvPr>
          <p:cNvSpPr>
            <a:spLocks noGrp="1"/>
          </p:cNvSpPr>
          <p:nvPr>
            <p:ph type="ftr" sz="quarter" idx="10"/>
          </p:nvPr>
        </p:nvSpPr>
        <p:spPr/>
        <p:txBody>
          <a:bodyPr/>
          <a:lstStyle/>
          <a:p>
            <a:endParaRPr lang="en-US" dirty="0"/>
          </a:p>
        </p:txBody>
      </p:sp>
      <p:sp>
        <p:nvSpPr>
          <p:cNvPr id="5" name="Date Placeholder 4" hidden="1">
            <a:extLst>
              <a:ext uri="{FF2B5EF4-FFF2-40B4-BE49-F238E27FC236}">
                <a16:creationId xmlns:a16="http://schemas.microsoft.com/office/drawing/2014/main" id="{D8E92F1E-3570-5482-C2BC-3A6ADDD3336C}"/>
              </a:ext>
            </a:extLst>
          </p:cNvPr>
          <p:cNvSpPr>
            <a:spLocks noGrp="1"/>
          </p:cNvSpPr>
          <p:nvPr>
            <p:ph type="dt" sz="half" idx="11"/>
          </p:nvPr>
        </p:nvSpPr>
        <p:spPr/>
        <p:txBody>
          <a:bodyPr/>
          <a:lstStyle/>
          <a:p>
            <a:endParaRPr lang="en-US" dirty="0"/>
          </a:p>
        </p:txBody>
      </p:sp>
      <p:graphicFrame>
        <p:nvGraphicFramePr>
          <p:cNvPr id="2" name="Table 1">
            <a:extLst>
              <a:ext uri="{FF2B5EF4-FFF2-40B4-BE49-F238E27FC236}">
                <a16:creationId xmlns:a16="http://schemas.microsoft.com/office/drawing/2014/main" id="{44897809-0C89-4084-09BD-D14459649D34}"/>
              </a:ext>
            </a:extLst>
          </p:cNvPr>
          <p:cNvGraphicFramePr>
            <a:graphicFrameLocks noGrp="1"/>
          </p:cNvGraphicFramePr>
          <p:nvPr/>
        </p:nvGraphicFramePr>
        <p:xfrm>
          <a:off x="699730" y="1429837"/>
          <a:ext cx="9791700" cy="4211320"/>
        </p:xfrm>
        <a:graphic>
          <a:graphicData uri="http://schemas.openxmlformats.org/drawingml/2006/table">
            <a:tbl>
              <a:tblPr firstRow="1" bandRow="1">
                <a:tableStyleId>{5C22544A-7EE6-4342-B048-85BDC9FD1C3A}</a:tableStyleId>
              </a:tblPr>
              <a:tblGrid>
                <a:gridCol w="3092808">
                  <a:extLst>
                    <a:ext uri="{9D8B030D-6E8A-4147-A177-3AD203B41FA5}">
                      <a16:colId xmlns:a16="http://schemas.microsoft.com/office/drawing/2014/main" val="4161602488"/>
                    </a:ext>
                  </a:extLst>
                </a:gridCol>
                <a:gridCol w="6698892">
                  <a:extLst>
                    <a:ext uri="{9D8B030D-6E8A-4147-A177-3AD203B41FA5}">
                      <a16:colId xmlns:a16="http://schemas.microsoft.com/office/drawing/2014/main" val="764153168"/>
                    </a:ext>
                  </a:extLst>
                </a:gridCol>
              </a:tblGrid>
              <a:tr h="370840">
                <a:tc>
                  <a:txBody>
                    <a:bodyPr/>
                    <a:lstStyle/>
                    <a:p>
                      <a:pPr algn="ctr"/>
                      <a:r>
                        <a:rPr lang="en-US" sz="1600" b="0" dirty="0"/>
                        <a:t>Feature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0D4E"/>
                    </a:solidFill>
                  </a:tcPr>
                </a:tc>
                <a:tc>
                  <a:txBody>
                    <a:bodyPr/>
                    <a:lstStyle/>
                    <a:p>
                      <a:pPr algn="ctr"/>
                      <a:r>
                        <a:rPr lang="en-US" sz="1600" dirty="0"/>
                        <a:t>Description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70D4E"/>
                    </a:solidFill>
                  </a:tcPr>
                </a:tc>
                <a:extLst>
                  <a:ext uri="{0D108BD9-81ED-4DB2-BD59-A6C34878D82A}">
                    <a16:rowId xmlns:a16="http://schemas.microsoft.com/office/drawing/2014/main" val="1579701459"/>
                  </a:ext>
                </a:extLst>
              </a:tr>
              <a:tr h="638245">
                <a:tc>
                  <a:txBody>
                    <a:bodyPr/>
                    <a:lstStyle/>
                    <a:p>
                      <a:r>
                        <a:rPr lang="en-US" sz="2200" b="0" kern="1200" dirty="0">
                          <a:solidFill>
                            <a:schemeClr val="dk1"/>
                          </a:solidFill>
                          <a:effectLst/>
                          <a:latin typeface="+mn-lt"/>
                          <a:ea typeface="+mn-ea"/>
                          <a:cs typeface="+mn-cs"/>
                        </a:rPr>
                        <a:t>Quantum Spark</a:t>
                      </a:r>
                      <a:endParaRPr lang="en-US" sz="22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200" kern="1200" dirty="0">
                          <a:solidFill>
                            <a:schemeClr val="dk1"/>
                          </a:solidFill>
                          <a:effectLst/>
                          <a:latin typeface="+mn-lt"/>
                          <a:ea typeface="+mn-ea"/>
                          <a:cs typeface="+mn-cs"/>
                        </a:rPr>
                        <a:t>Enterprise-grade security in simple, affordable, all-in-one security for Small/Medium and Branch Office environments.</a:t>
                      </a:r>
                      <a:endParaRPr lang="en-US" sz="2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48156312"/>
                  </a:ext>
                </a:extLst>
              </a:tr>
              <a:tr h="370840">
                <a:tc>
                  <a:txBody>
                    <a:bodyPr/>
                    <a:lstStyle/>
                    <a:p>
                      <a:r>
                        <a:rPr lang="en-US" sz="2200" b="0" kern="1200" dirty="0">
                          <a:solidFill>
                            <a:schemeClr val="dk1"/>
                          </a:solidFill>
                          <a:effectLst/>
                          <a:latin typeface="+mn-lt"/>
                          <a:ea typeface="+mn-ea"/>
                          <a:cs typeface="+mn-cs"/>
                        </a:rPr>
                        <a:t>Quantum Force</a:t>
                      </a:r>
                      <a:endParaRPr lang="en-US" sz="22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EFEF"/>
                    </a:solidFill>
                  </a:tcPr>
                </a:tc>
                <a:tc>
                  <a:txBody>
                    <a:bodyPr/>
                    <a:lstStyle/>
                    <a:p>
                      <a:r>
                        <a:rPr lang="en-US" sz="2200" dirty="0"/>
                        <a:t>High-performance, power-efficient, and resilient solutions for Large Enterprises and Data Centers.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EFEF"/>
                    </a:solidFill>
                  </a:tcPr>
                </a:tc>
                <a:extLst>
                  <a:ext uri="{0D108BD9-81ED-4DB2-BD59-A6C34878D82A}">
                    <a16:rowId xmlns:a16="http://schemas.microsoft.com/office/drawing/2014/main" val="1186438361"/>
                  </a:ext>
                </a:extLst>
              </a:tr>
              <a:tr h="370840">
                <a:tc>
                  <a:txBody>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lang="en-US" sz="2400" b="0" kern="1200" dirty="0">
                          <a:solidFill>
                            <a:schemeClr val="dk1"/>
                          </a:solidFill>
                          <a:effectLst/>
                          <a:latin typeface="+mn-lt"/>
                          <a:ea typeface="+mn-ea"/>
                          <a:cs typeface="+mn-cs"/>
                        </a:rPr>
                        <a:t>Quantum Maestro</a:t>
                      </a:r>
                      <a:endParaRPr lang="en-US" sz="2400" b="0" i="0" u="none" strike="noStrike" kern="1200" baseline="0" dirty="0">
                        <a:solidFill>
                          <a:schemeClr val="dk1"/>
                        </a:solidFill>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200" dirty="0"/>
                        <a:t>Hyperscale Network Security and Intelligent Clustering.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47230029"/>
                  </a:ext>
                </a:extLst>
              </a:tr>
              <a:tr h="370840">
                <a:tc>
                  <a:txBody>
                    <a:bodyPr/>
                    <a:lstStyle/>
                    <a:p>
                      <a:r>
                        <a:rPr lang="en-US" sz="2200" b="0" dirty="0"/>
                        <a:t>DDoS Protector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EFEF"/>
                    </a:solidFill>
                  </a:tcPr>
                </a:tc>
                <a:tc>
                  <a:txBody>
                    <a:bodyPr/>
                    <a:lstStyle/>
                    <a:p>
                      <a:r>
                        <a:rPr lang="en-US" sz="2200" dirty="0"/>
                        <a:t>Detection and defense against the most advanced DDoS (Distributed Denial-of-Service) threats.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FEFEF"/>
                    </a:solidFill>
                  </a:tcPr>
                </a:tc>
                <a:extLst>
                  <a:ext uri="{0D108BD9-81ED-4DB2-BD59-A6C34878D82A}">
                    <a16:rowId xmlns:a16="http://schemas.microsoft.com/office/drawing/2014/main" val="2705131211"/>
                  </a:ext>
                </a:extLst>
              </a:tr>
              <a:tr h="370840">
                <a:tc>
                  <a:txBody>
                    <a:bodyPr/>
                    <a:lstStyle/>
                    <a:p>
                      <a:r>
                        <a:rPr lang="en-US" sz="2200" b="0" kern="1200" dirty="0">
                          <a:solidFill>
                            <a:schemeClr val="dk1"/>
                          </a:solidFill>
                          <a:effectLst/>
                          <a:latin typeface="+mn-lt"/>
                          <a:ea typeface="+mn-ea"/>
                          <a:cs typeface="+mn-cs"/>
                        </a:rPr>
                        <a:t>Quantum Rugged</a:t>
                      </a:r>
                      <a:endParaRPr lang="en-US" sz="22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200" dirty="0"/>
                        <a:t>End-to-end Industrial Control Systems (ICS) security for harsh environments.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42381538"/>
                  </a:ext>
                </a:extLst>
              </a:tr>
            </a:tbl>
          </a:graphicData>
        </a:graphic>
      </p:graphicFrame>
    </p:spTree>
    <p:extLst>
      <p:ext uri="{BB962C8B-B14F-4D97-AF65-F5344CB8AC3E}">
        <p14:creationId xmlns:p14="http://schemas.microsoft.com/office/powerpoint/2010/main" val="2390942373"/>
      </p:ext>
    </p:extLst>
  </p:cSld>
  <p:clrMapOvr>
    <a:masterClrMapping/>
  </p:clrMapOvr>
  <p:transition>
    <p:fad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DEEB03F-E1B8-B50F-2ADB-F88C35458ED4}"/>
              </a:ext>
            </a:extLst>
          </p:cNvPr>
          <p:cNvSpPr>
            <a:spLocks noGrp="1"/>
          </p:cNvSpPr>
          <p:nvPr>
            <p:ph type="body" sz="quarter" idx="14"/>
          </p:nvPr>
        </p:nvSpPr>
        <p:spPr/>
        <p:txBody>
          <a:bodyPr/>
          <a:lstStyle/>
          <a:p>
            <a:r>
              <a:rPr lang="en-US" dirty="0"/>
              <a:t>Check Point Appliances discussed in this course are examples of models that are currently available. Information is subject to change as the Check Point product portfolio continues to evolve.</a:t>
            </a:r>
          </a:p>
          <a:p>
            <a:r>
              <a:rPr lang="en-US" dirty="0"/>
              <a:t>For detailed specifications, some useful resources are:</a:t>
            </a:r>
          </a:p>
          <a:p>
            <a:pPr marL="342900" indent="-342900">
              <a:buFont typeface="Arial" panose="020B0604020202020204" pitchFamily="34" charset="0"/>
              <a:buChar char="•"/>
            </a:pPr>
            <a:r>
              <a:rPr lang="en-US" dirty="0"/>
              <a:t>sk96246 - Documentation For Check Point Appliances</a:t>
            </a:r>
          </a:p>
          <a:p>
            <a:pPr marL="342900" indent="-342900">
              <a:buFont typeface="Arial" panose="020B0604020202020204" pitchFamily="34" charset="0"/>
              <a:buChar char="•"/>
            </a:pPr>
            <a:r>
              <a:rPr lang="en-US" dirty="0"/>
              <a:t>Quantum Network Security datasheet; online at:</a:t>
            </a:r>
          </a:p>
          <a:p>
            <a:pPr lvl="1"/>
            <a:r>
              <a:rPr lang="en-US" b="1" dirty="0"/>
              <a:t>www.checkpoint.com/quantum</a:t>
            </a:r>
          </a:p>
        </p:txBody>
      </p:sp>
      <p:sp>
        <p:nvSpPr>
          <p:cNvPr id="2" name="Footer Placeholder 1" hidden="1">
            <a:extLst>
              <a:ext uri="{FF2B5EF4-FFF2-40B4-BE49-F238E27FC236}">
                <a16:creationId xmlns:a16="http://schemas.microsoft.com/office/drawing/2014/main" id="{DDC636DC-28F4-5899-1A1B-5B9C911FC9DB}"/>
              </a:ext>
            </a:extLst>
          </p:cNvPr>
          <p:cNvSpPr>
            <a:spLocks noGrp="1"/>
          </p:cNvSpPr>
          <p:nvPr>
            <p:ph type="ftr" sz="quarter" idx="11"/>
          </p:nvPr>
        </p:nvSpPr>
        <p:spPr/>
        <p:txBody>
          <a:bodyPr/>
          <a:lstStyle/>
          <a:p>
            <a:endParaRPr lang="en-US" dirty="0"/>
          </a:p>
        </p:txBody>
      </p:sp>
      <p:sp>
        <p:nvSpPr>
          <p:cNvPr id="4" name="Date Placeholder 3" hidden="1">
            <a:extLst>
              <a:ext uri="{FF2B5EF4-FFF2-40B4-BE49-F238E27FC236}">
                <a16:creationId xmlns:a16="http://schemas.microsoft.com/office/drawing/2014/main" id="{4315DFF4-324D-31DB-D30F-F44A5677B02D}"/>
              </a:ext>
            </a:extLst>
          </p:cNvPr>
          <p:cNvSpPr>
            <a:spLocks noGrp="1"/>
          </p:cNvSpPr>
          <p:nvPr>
            <p:ph type="dt" sz="half" idx="15"/>
          </p:nvPr>
        </p:nvSpPr>
        <p:spPr/>
        <p:txBody>
          <a:bodyPr/>
          <a:lstStyle/>
          <a:p>
            <a:endParaRPr lang="en-US" dirty="0"/>
          </a:p>
        </p:txBody>
      </p:sp>
    </p:spTree>
    <p:extLst>
      <p:ext uri="{BB962C8B-B14F-4D97-AF65-F5344CB8AC3E}">
        <p14:creationId xmlns:p14="http://schemas.microsoft.com/office/powerpoint/2010/main" val="863832682"/>
      </p:ext>
    </p:extLst>
  </p:cSld>
  <p:clrMapOvr>
    <a:masterClrMapping/>
  </p:clrMapOvr>
  <p:transition>
    <p:fad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6804" y="217170"/>
            <a:ext cx="9425792" cy="914400"/>
          </a:xfrm>
        </p:spPr>
        <p:txBody>
          <a:bodyPr/>
          <a:lstStyle/>
          <a:p>
            <a:r>
              <a:rPr lang="en-US" dirty="0"/>
              <a:t>Security Gateway Software Blades or Features</a:t>
            </a:r>
          </a:p>
        </p:txBody>
      </p:sp>
      <p:sp>
        <p:nvSpPr>
          <p:cNvPr id="9" name="Content Placeholder 2"/>
          <p:cNvSpPr>
            <a:spLocks noGrp="1"/>
          </p:cNvSpPr>
          <p:nvPr>
            <p:ph sz="half" idx="2"/>
          </p:nvPr>
        </p:nvSpPr>
        <p:spPr>
          <a:xfrm>
            <a:off x="585430" y="1636776"/>
            <a:ext cx="2547978" cy="4422192"/>
          </a:xfrm>
        </p:spPr>
        <p:txBody>
          <a:bodyPr/>
          <a:lstStyle/>
          <a:p>
            <a:r>
              <a:rPr lang="en-US" dirty="0"/>
              <a:t>Two main types:</a:t>
            </a:r>
          </a:p>
          <a:p>
            <a:pPr lvl="1"/>
            <a:r>
              <a:rPr lang="en-US" dirty="0"/>
              <a:t>Network Security</a:t>
            </a:r>
          </a:p>
          <a:p>
            <a:pPr lvl="1"/>
            <a:r>
              <a:rPr lang="en-US" dirty="0"/>
              <a:t>Threat Prevention</a:t>
            </a:r>
          </a:p>
          <a:p>
            <a:endParaRPr lang="en-US" dirty="0"/>
          </a:p>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4858" y="1744752"/>
            <a:ext cx="8225600" cy="3566160"/>
          </a:xfrm>
          <a:prstGeom prst="rect">
            <a:avLst/>
          </a:prstGeom>
          <a:ln>
            <a:solidFill>
              <a:schemeClr val="tx1"/>
            </a:solidFill>
          </a:ln>
        </p:spPr>
      </p:pic>
      <p:sp>
        <p:nvSpPr>
          <p:cNvPr id="7" name="Rectangle 6"/>
          <p:cNvSpPr/>
          <p:nvPr/>
        </p:nvSpPr>
        <p:spPr bwMode="auto">
          <a:xfrm>
            <a:off x="3304858" y="1744752"/>
            <a:ext cx="4994910" cy="369799"/>
          </a:xfrm>
          <a:prstGeom prst="rect">
            <a:avLst/>
          </a:prstGeom>
          <a:noFill/>
          <a:ln w="28575" algn="ctr">
            <a:solidFill>
              <a:schemeClr val="bg2"/>
            </a:solid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ooter Placeholder 3" hidden="1">
            <a:extLst>
              <a:ext uri="{FF2B5EF4-FFF2-40B4-BE49-F238E27FC236}">
                <a16:creationId xmlns:a16="http://schemas.microsoft.com/office/drawing/2014/main" id="{9EFB4A1A-6D1F-A31E-C7DE-63500C15FB5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49B70F0C-6E74-789C-7119-42C40E3BAFB2}"/>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45331589"/>
      </p:ext>
    </p:extLst>
  </p:cSld>
  <p:clrMapOvr>
    <a:masterClrMapping/>
  </p:clrMapOvr>
  <p:transition>
    <p:fad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6804" y="217170"/>
            <a:ext cx="9425792" cy="914400"/>
          </a:xfrm>
        </p:spPr>
        <p:txBody>
          <a:bodyPr/>
          <a:lstStyle/>
          <a:p>
            <a:r>
              <a:rPr lang="en-US" dirty="0"/>
              <a:t>Feature Summary – Access Control</a:t>
            </a:r>
          </a:p>
        </p:txBody>
      </p:sp>
      <p:graphicFrame>
        <p:nvGraphicFramePr>
          <p:cNvPr id="8" name="Table 7"/>
          <p:cNvGraphicFramePr>
            <a:graphicFrameLocks noGrp="1"/>
          </p:cNvGraphicFramePr>
          <p:nvPr/>
        </p:nvGraphicFramePr>
        <p:xfrm>
          <a:off x="784850" y="1562226"/>
          <a:ext cx="10921058" cy="4693920"/>
        </p:xfrm>
        <a:graphic>
          <a:graphicData uri="http://schemas.openxmlformats.org/drawingml/2006/table">
            <a:tbl>
              <a:tblPr firstRow="1" bandRow="1">
                <a:tableStyleId>{5C22544A-7EE6-4342-B048-85BDC9FD1C3A}</a:tableStyleId>
              </a:tblPr>
              <a:tblGrid>
                <a:gridCol w="2074238">
                  <a:extLst>
                    <a:ext uri="{9D8B030D-6E8A-4147-A177-3AD203B41FA5}">
                      <a16:colId xmlns:a16="http://schemas.microsoft.com/office/drawing/2014/main" val="1213719199"/>
                    </a:ext>
                  </a:extLst>
                </a:gridCol>
                <a:gridCol w="8846820">
                  <a:extLst>
                    <a:ext uri="{9D8B030D-6E8A-4147-A177-3AD203B41FA5}">
                      <a16:colId xmlns:a16="http://schemas.microsoft.com/office/drawing/2014/main" val="4177321611"/>
                    </a:ext>
                  </a:extLst>
                </a:gridCol>
              </a:tblGrid>
              <a:tr h="373737">
                <a:tc>
                  <a:txBody>
                    <a:bodyPr/>
                    <a:lstStyle/>
                    <a:p>
                      <a:pPr algn="ctr"/>
                      <a:r>
                        <a:rPr lang="en-US" sz="2000" dirty="0">
                          <a:latin typeface="Arial" panose="020B0604020202020204" pitchFamily="34" charset="0"/>
                          <a:cs typeface="Arial" panose="020B0604020202020204" pitchFamily="34" charset="0"/>
                        </a:rPr>
                        <a:t>Feature</a:t>
                      </a:r>
                    </a:p>
                  </a:txBody>
                  <a:tcPr anchor="ctr"/>
                </a:tc>
                <a:tc>
                  <a:txBody>
                    <a:bodyPr/>
                    <a:lstStyle/>
                    <a:p>
                      <a:pPr algn="ctr"/>
                      <a:r>
                        <a:rPr lang="en-US" sz="2000" dirty="0">
                          <a:latin typeface="Arial" panose="020B0604020202020204" pitchFamily="34" charset="0"/>
                          <a:cs typeface="Arial" panose="020B0604020202020204" pitchFamily="34" charset="0"/>
                        </a:rPr>
                        <a:t>Description</a:t>
                      </a:r>
                    </a:p>
                  </a:txBody>
                  <a:tcPr anchor="ctr"/>
                </a:tc>
                <a:extLst>
                  <a:ext uri="{0D108BD9-81ED-4DB2-BD59-A6C34878D82A}">
                    <a16:rowId xmlns:a16="http://schemas.microsoft.com/office/drawing/2014/main" val="3133310735"/>
                  </a:ext>
                </a:extLst>
              </a:tr>
              <a:tr h="661227">
                <a:tc>
                  <a:txBody>
                    <a:bodyPr/>
                    <a:lstStyle/>
                    <a:p>
                      <a:r>
                        <a:rPr lang="en-US" sz="2000" dirty="0">
                          <a:latin typeface="Arial" panose="020B0604020202020204" pitchFamily="34" charset="0"/>
                          <a:cs typeface="Arial" panose="020B0604020202020204" pitchFamily="34" charset="0"/>
                        </a:rPr>
                        <a:t>Firewall</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Integrated into the architecture and included automatically when you purchase a Security Gateway product.</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286452187"/>
                  </a:ext>
                </a:extLst>
              </a:tr>
              <a:tr h="661227">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IPsec VPN</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Encrypts and decrypts traffic between Security Gateways/clients in Site-to-Site and Remote Access VPNs.</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634130382"/>
                  </a:ext>
                </a:extLst>
              </a:tr>
              <a:tr h="373737">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Mobile Access</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Extends Remote Access to include clients and deployments.</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452493328"/>
                  </a:ext>
                </a:extLst>
              </a:tr>
              <a:tr h="661227">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Application</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Control</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Detects/blocks traffic.</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338226195"/>
                  </a:ext>
                </a:extLst>
              </a:tr>
              <a:tr h="373737">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URL Filtering</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Controls access to web sites and applications based on categorization.</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27463457"/>
                  </a:ext>
                </a:extLst>
              </a:tr>
              <a:tr h="661227">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Identity</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Awareness</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Enforces Access Control policy rules and audit data based on identity.</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855020608"/>
                  </a:ext>
                </a:extLst>
              </a:tr>
              <a:tr h="661227">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Content</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Awareness</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Provides data visibility and enforcement in the Access Control policy.</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747551161"/>
                  </a:ext>
                </a:extLst>
              </a:tr>
            </a:tbl>
          </a:graphicData>
        </a:graphic>
      </p:graphicFrame>
      <p:sp>
        <p:nvSpPr>
          <p:cNvPr id="3" name="Footer Placeholder 2" hidden="1">
            <a:extLst>
              <a:ext uri="{FF2B5EF4-FFF2-40B4-BE49-F238E27FC236}">
                <a16:creationId xmlns:a16="http://schemas.microsoft.com/office/drawing/2014/main" id="{19A54296-E036-CA49-2BCF-CA09CA2FC02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70C40BF8-8353-BDA3-D5F7-49F56E81C083}"/>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5862774"/>
      </p:ext>
    </p:extLst>
  </p:cSld>
  <p:clrMapOvr>
    <a:masterClrMapping/>
  </p:clrMapOvr>
  <p:transition>
    <p:fad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6804" y="217170"/>
            <a:ext cx="9425792" cy="914400"/>
          </a:xfrm>
        </p:spPr>
        <p:txBody>
          <a:bodyPr/>
          <a:lstStyle/>
          <a:p>
            <a:r>
              <a:rPr lang="en-US" dirty="0"/>
              <a:t>Feature Summary - Advanced Networking</a:t>
            </a:r>
          </a:p>
        </p:txBody>
      </p:sp>
      <p:graphicFrame>
        <p:nvGraphicFramePr>
          <p:cNvPr id="8" name="Table 7"/>
          <p:cNvGraphicFramePr>
            <a:graphicFrameLocks noGrp="1"/>
          </p:cNvGraphicFramePr>
          <p:nvPr/>
        </p:nvGraphicFramePr>
        <p:xfrm>
          <a:off x="784850" y="1905001"/>
          <a:ext cx="10921058" cy="3467099"/>
        </p:xfrm>
        <a:graphic>
          <a:graphicData uri="http://schemas.openxmlformats.org/drawingml/2006/table">
            <a:tbl>
              <a:tblPr firstRow="1" bandRow="1">
                <a:tableStyleId>{5C22544A-7EE6-4342-B048-85BDC9FD1C3A}</a:tableStyleId>
              </a:tblPr>
              <a:tblGrid>
                <a:gridCol w="2074238">
                  <a:extLst>
                    <a:ext uri="{9D8B030D-6E8A-4147-A177-3AD203B41FA5}">
                      <a16:colId xmlns:a16="http://schemas.microsoft.com/office/drawing/2014/main" val="1213719199"/>
                    </a:ext>
                  </a:extLst>
                </a:gridCol>
                <a:gridCol w="8846820">
                  <a:extLst>
                    <a:ext uri="{9D8B030D-6E8A-4147-A177-3AD203B41FA5}">
                      <a16:colId xmlns:a16="http://schemas.microsoft.com/office/drawing/2014/main" val="4177321611"/>
                    </a:ext>
                  </a:extLst>
                </a:gridCol>
              </a:tblGrid>
              <a:tr h="457919">
                <a:tc>
                  <a:txBody>
                    <a:bodyPr/>
                    <a:lstStyle/>
                    <a:p>
                      <a:pPr algn="ctr"/>
                      <a:r>
                        <a:rPr lang="en-US" sz="2000" dirty="0">
                          <a:latin typeface="Arial" panose="020B0604020202020204" pitchFamily="34" charset="0"/>
                          <a:cs typeface="Arial" panose="020B0604020202020204" pitchFamily="34" charset="0"/>
                        </a:rPr>
                        <a:t>Feature</a:t>
                      </a:r>
                    </a:p>
                  </a:txBody>
                  <a:tcPr anchor="ctr"/>
                </a:tc>
                <a:tc>
                  <a:txBody>
                    <a:bodyPr/>
                    <a:lstStyle/>
                    <a:p>
                      <a:pPr algn="ctr"/>
                      <a:r>
                        <a:rPr lang="en-US" sz="2000" dirty="0">
                          <a:latin typeface="Arial" panose="020B0604020202020204" pitchFamily="34" charset="0"/>
                          <a:cs typeface="Arial" panose="020B0604020202020204" pitchFamily="34" charset="0"/>
                        </a:rPr>
                        <a:t>Description</a:t>
                      </a:r>
                    </a:p>
                  </a:txBody>
                  <a:tcPr anchor="ctr"/>
                </a:tc>
                <a:extLst>
                  <a:ext uri="{0D108BD9-81ED-4DB2-BD59-A6C34878D82A}">
                    <a16:rowId xmlns:a16="http://schemas.microsoft.com/office/drawing/2014/main" val="3133310735"/>
                  </a:ext>
                </a:extLst>
              </a:tr>
              <a:tr h="883129">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Dynamic</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Routing</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Determines the best path for traffic to travel through the</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network.</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286452187"/>
                  </a:ext>
                </a:extLst>
              </a:tr>
              <a:tr h="817712">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SecureXL</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Software-based cluster solution for Security Gateway</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redundancy and load sharing.</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634130382"/>
                  </a:ext>
                </a:extLst>
              </a:tr>
              <a:tr h="490627">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QoS</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Optimizes the performance of an organization's network.</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452493328"/>
                  </a:ext>
                </a:extLst>
              </a:tr>
              <a:tr h="817712">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Monitoring</a:t>
                      </a:r>
                      <a:endParaRPr lang="en-US" sz="2000" baseline="0" dirty="0">
                        <a:latin typeface="Arial" panose="020B0604020202020204" pitchFamily="34" charset="0"/>
                        <a:cs typeface="Arial" panose="020B0604020202020204" pitchFamily="34" charset="0"/>
                      </a:endParaRPr>
                    </a:p>
                  </a:txBody>
                  <a:tcPr anchor="ct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Monitors system counters, traffic connections, and traffic</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throughput in real-time.</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1338226195"/>
                  </a:ext>
                </a:extLst>
              </a:tr>
            </a:tbl>
          </a:graphicData>
        </a:graphic>
      </p:graphicFrame>
      <p:sp>
        <p:nvSpPr>
          <p:cNvPr id="3" name="Footer Placeholder 2" hidden="1">
            <a:extLst>
              <a:ext uri="{FF2B5EF4-FFF2-40B4-BE49-F238E27FC236}">
                <a16:creationId xmlns:a16="http://schemas.microsoft.com/office/drawing/2014/main" id="{F133EC5F-0BFB-9A6F-60B4-A5CD43D1E7B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364E0F8F-57C4-F444-89AD-EA2B11E6D619}"/>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4678215"/>
      </p:ext>
    </p:extLst>
  </p:cSld>
  <p:clrMapOvr>
    <a:masterClrMapping/>
  </p:clrMapOvr>
  <p:transition>
    <p:fad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6804" y="217170"/>
            <a:ext cx="9425792" cy="914400"/>
          </a:xfrm>
        </p:spPr>
        <p:txBody>
          <a:bodyPr/>
          <a:lstStyle/>
          <a:p>
            <a:r>
              <a:rPr lang="en-US" dirty="0"/>
              <a:t>Feature Summary – Other and Infinity Services</a:t>
            </a:r>
          </a:p>
        </p:txBody>
      </p:sp>
      <p:graphicFrame>
        <p:nvGraphicFramePr>
          <p:cNvPr id="8" name="Table 7"/>
          <p:cNvGraphicFramePr>
            <a:graphicFrameLocks noGrp="1"/>
          </p:cNvGraphicFramePr>
          <p:nvPr/>
        </p:nvGraphicFramePr>
        <p:xfrm>
          <a:off x="784850" y="1638427"/>
          <a:ext cx="10921058" cy="1798320"/>
        </p:xfrm>
        <a:graphic>
          <a:graphicData uri="http://schemas.openxmlformats.org/drawingml/2006/table">
            <a:tbl>
              <a:tblPr firstRow="1" bandRow="1">
                <a:tableStyleId>{5C22544A-7EE6-4342-B048-85BDC9FD1C3A}</a:tableStyleId>
              </a:tblPr>
              <a:tblGrid>
                <a:gridCol w="2074238">
                  <a:extLst>
                    <a:ext uri="{9D8B030D-6E8A-4147-A177-3AD203B41FA5}">
                      <a16:colId xmlns:a16="http://schemas.microsoft.com/office/drawing/2014/main" val="1213719199"/>
                    </a:ext>
                  </a:extLst>
                </a:gridCol>
                <a:gridCol w="8846820">
                  <a:extLst>
                    <a:ext uri="{9D8B030D-6E8A-4147-A177-3AD203B41FA5}">
                      <a16:colId xmlns:a16="http://schemas.microsoft.com/office/drawing/2014/main" val="4177321611"/>
                    </a:ext>
                  </a:extLst>
                </a:gridCol>
              </a:tblGrid>
              <a:tr h="0">
                <a:tc>
                  <a:txBody>
                    <a:bodyPr/>
                    <a:lstStyle/>
                    <a:p>
                      <a:pPr algn="ctr"/>
                      <a:r>
                        <a:rPr lang="en-US" sz="2000" dirty="0">
                          <a:latin typeface="Arial" panose="020B0604020202020204" pitchFamily="34" charset="0"/>
                          <a:cs typeface="Arial" panose="020B0604020202020204" pitchFamily="34" charset="0"/>
                        </a:rPr>
                        <a:t>Feature</a:t>
                      </a:r>
                    </a:p>
                  </a:txBody>
                  <a:tcPr/>
                </a:tc>
                <a:tc>
                  <a:txBody>
                    <a:bodyPr/>
                    <a:lstStyle/>
                    <a:p>
                      <a:pPr algn="ctr"/>
                      <a:r>
                        <a:rPr lang="en-US" sz="2000" dirty="0">
                          <a:latin typeface="Arial" panose="020B0604020202020204" pitchFamily="34" charset="0"/>
                          <a:cs typeface="Arial" panose="020B0604020202020204" pitchFamily="34" charset="0"/>
                        </a:rPr>
                        <a:t>Description</a:t>
                      </a:r>
                    </a:p>
                  </a:txBody>
                  <a:tcPr/>
                </a:tc>
                <a:extLst>
                  <a:ext uri="{0D108BD9-81ED-4DB2-BD59-A6C34878D82A}">
                    <a16:rowId xmlns:a16="http://schemas.microsoft.com/office/drawing/2014/main" val="3133310735"/>
                  </a:ext>
                </a:extLst>
              </a:tr>
              <a:tr h="370840">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Data Loss</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Prevention</a:t>
                      </a:r>
                      <a:endParaRPr lang="en-US" sz="2000" baseline="0" dirty="0">
                        <a:latin typeface="Arial" panose="020B0604020202020204" pitchFamily="34" charset="0"/>
                        <a:cs typeface="Arial" panose="020B0604020202020204" pitchFamily="34" charset="0"/>
                      </a:endParaRPr>
                    </a:p>
                  </a:txBody>
                  <a:tcP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Identifies, monitors, and protects data movement through deep content inspection and analysis of transaction parameters.</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86452187"/>
                  </a:ext>
                </a:extLst>
              </a:tr>
              <a:tr h="370840">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Anti-Spam &amp;</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Email Security</a:t>
                      </a:r>
                      <a:endParaRPr lang="en-US" sz="2000" baseline="0" dirty="0">
                        <a:latin typeface="Arial" panose="020B0604020202020204" pitchFamily="34" charset="0"/>
                        <a:cs typeface="Arial" panose="020B0604020202020204" pitchFamily="34" charset="0"/>
                      </a:endParaRPr>
                    </a:p>
                  </a:txBody>
                  <a:tcP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Blocks spam and malware at the connection level.</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634130382"/>
                  </a:ext>
                </a:extLst>
              </a:tr>
            </a:tbl>
          </a:graphicData>
        </a:graphic>
      </p:graphicFrame>
      <p:graphicFrame>
        <p:nvGraphicFramePr>
          <p:cNvPr id="4" name="Table 3"/>
          <p:cNvGraphicFramePr>
            <a:graphicFrameLocks noGrp="1"/>
          </p:cNvGraphicFramePr>
          <p:nvPr/>
        </p:nvGraphicFramePr>
        <p:xfrm>
          <a:off x="784850" y="3958844"/>
          <a:ext cx="10921058" cy="1798320"/>
        </p:xfrm>
        <a:graphic>
          <a:graphicData uri="http://schemas.openxmlformats.org/drawingml/2006/table">
            <a:tbl>
              <a:tblPr firstRow="1" bandRow="1">
                <a:tableStyleId>{5C22544A-7EE6-4342-B048-85BDC9FD1C3A}</a:tableStyleId>
              </a:tblPr>
              <a:tblGrid>
                <a:gridCol w="2074238">
                  <a:extLst>
                    <a:ext uri="{9D8B030D-6E8A-4147-A177-3AD203B41FA5}">
                      <a16:colId xmlns:a16="http://schemas.microsoft.com/office/drawing/2014/main" val="1213719199"/>
                    </a:ext>
                  </a:extLst>
                </a:gridCol>
                <a:gridCol w="8846820">
                  <a:extLst>
                    <a:ext uri="{9D8B030D-6E8A-4147-A177-3AD203B41FA5}">
                      <a16:colId xmlns:a16="http://schemas.microsoft.com/office/drawing/2014/main" val="4177321611"/>
                    </a:ext>
                  </a:extLst>
                </a:gridCol>
              </a:tblGrid>
              <a:tr h="0">
                <a:tc>
                  <a:txBody>
                    <a:bodyPr/>
                    <a:lstStyle/>
                    <a:p>
                      <a:pPr algn="ctr"/>
                      <a:r>
                        <a:rPr lang="en-US" sz="2000" dirty="0">
                          <a:latin typeface="Arial" panose="020B0604020202020204" pitchFamily="34" charset="0"/>
                          <a:cs typeface="Arial" panose="020B0604020202020204" pitchFamily="34" charset="0"/>
                        </a:rPr>
                        <a:t>Feature</a:t>
                      </a:r>
                    </a:p>
                  </a:txBody>
                  <a:tcPr/>
                </a:tc>
                <a:tc>
                  <a:txBody>
                    <a:bodyPr/>
                    <a:lstStyle/>
                    <a:p>
                      <a:pPr algn="ctr"/>
                      <a:r>
                        <a:rPr lang="en-US" sz="2000" dirty="0">
                          <a:latin typeface="Arial" panose="020B0604020202020204" pitchFamily="34" charset="0"/>
                          <a:cs typeface="Arial" panose="020B0604020202020204" pitchFamily="34" charset="0"/>
                        </a:rPr>
                        <a:t>Description</a:t>
                      </a:r>
                    </a:p>
                  </a:txBody>
                  <a:tcPr/>
                </a:tc>
                <a:extLst>
                  <a:ext uri="{0D108BD9-81ED-4DB2-BD59-A6C34878D82A}">
                    <a16:rowId xmlns:a16="http://schemas.microsoft.com/office/drawing/2014/main" val="3133310735"/>
                  </a:ext>
                </a:extLst>
              </a:tr>
              <a:tr h="370840">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IoT Protection</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(R81.20+)</a:t>
                      </a:r>
                      <a:endParaRPr lang="en-US" sz="2000" baseline="0" dirty="0">
                        <a:latin typeface="Arial" panose="020B0604020202020204" pitchFamily="34" charset="0"/>
                        <a:cs typeface="Arial" panose="020B0604020202020204" pitchFamily="34" charset="0"/>
                      </a:endParaRPr>
                    </a:p>
                  </a:txBody>
                  <a:tcP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Instantly discovers and protects Internet of Things (IoT) assets.</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86452187"/>
                  </a:ext>
                </a:extLst>
              </a:tr>
              <a:tr h="370840">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SD-WAN</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(R81.20+)</a:t>
                      </a:r>
                      <a:endParaRPr lang="en-US" sz="2000" baseline="0" dirty="0">
                        <a:latin typeface="Arial" panose="020B0604020202020204" pitchFamily="34" charset="0"/>
                        <a:cs typeface="Arial" panose="020B0604020202020204" pitchFamily="34" charset="0"/>
                      </a:endParaRPr>
                    </a:p>
                  </a:txBody>
                  <a:tcPr/>
                </a:tc>
                <a:tc>
                  <a:txBody>
                    <a:bodyPr/>
                    <a:lstStyle/>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Applies software-defined networking (SDN) concepts to distribute</a:t>
                      </a:r>
                    </a:p>
                    <a:p>
                      <a:r>
                        <a:rPr lang="en-US" sz="2000" b="0" i="0" u="none" strike="noStrike" kern="1200" baseline="0" dirty="0">
                          <a:solidFill>
                            <a:schemeClr val="dk1"/>
                          </a:solidFill>
                          <a:latin typeface="Arial" panose="020B0604020202020204" pitchFamily="34" charset="0"/>
                          <a:ea typeface="+mn-ea"/>
                          <a:cs typeface="Arial" panose="020B0604020202020204" pitchFamily="34" charset="0"/>
                        </a:rPr>
                        <a:t>network traffic throughout a WAN.</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634130382"/>
                  </a:ext>
                </a:extLst>
              </a:tr>
            </a:tbl>
          </a:graphicData>
        </a:graphic>
      </p:graphicFrame>
      <p:sp>
        <p:nvSpPr>
          <p:cNvPr id="3" name="Footer Placeholder 2" hidden="1">
            <a:extLst>
              <a:ext uri="{FF2B5EF4-FFF2-40B4-BE49-F238E27FC236}">
                <a16:creationId xmlns:a16="http://schemas.microsoft.com/office/drawing/2014/main" id="{4B997298-C2F9-DCE4-CA14-C07925C665B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D4D1A1B4-BB0C-9056-FFD3-B399113FFE5A}"/>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78873784"/>
      </p:ext>
    </p:extLst>
  </p:cSld>
  <p:clrMapOvr>
    <a:masterClrMapping/>
  </p:clrMapOvr>
  <p:transition>
    <p:fade/>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415DD10-C207-2292-ABE2-D63F6CEB79A5}"/>
              </a:ext>
            </a:extLst>
          </p:cNvPr>
          <p:cNvSpPr>
            <a:spLocks noGrp="1"/>
          </p:cNvSpPr>
          <p:nvPr>
            <p:ph type="body" sz="quarter" idx="14"/>
          </p:nvPr>
        </p:nvSpPr>
        <p:spPr/>
        <p:txBody>
          <a:bodyPr/>
          <a:lstStyle/>
          <a:p>
            <a:r>
              <a:rPr lang="en-US" dirty="0"/>
              <a:t>The Internet of Things, or IoT, is the network of devices connected to the Internet that communicate with one another.</a:t>
            </a:r>
          </a:p>
          <a:p>
            <a:r>
              <a:rPr lang="en-US" dirty="0"/>
              <a:t>IoT technology is present in a wide variety of sectors stretching from the medical field to the agriculture industry.</a:t>
            </a:r>
          </a:p>
          <a:p>
            <a:r>
              <a:rPr lang="en-US" dirty="0"/>
              <a:t>For additional information, refer to:</a:t>
            </a:r>
          </a:p>
          <a:p>
            <a:r>
              <a:rPr lang="en-US" dirty="0"/>
              <a:t>https://www.checkpoint.com/cyber-hub/network-security/what-is-iot</a:t>
            </a:r>
          </a:p>
        </p:txBody>
      </p:sp>
      <p:sp>
        <p:nvSpPr>
          <p:cNvPr id="3" name="Footer Placeholder 2" hidden="1">
            <a:extLst>
              <a:ext uri="{FF2B5EF4-FFF2-40B4-BE49-F238E27FC236}">
                <a16:creationId xmlns:a16="http://schemas.microsoft.com/office/drawing/2014/main" id="{8DEE760E-2E6B-5C4E-8DF5-3F9081B6DE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049F0DBD-BC30-4B09-08F5-65406ABDBB87}"/>
              </a:ext>
            </a:extLst>
          </p:cNvPr>
          <p:cNvSpPr>
            <a:spLocks noGrp="1"/>
          </p:cNvSpPr>
          <p:nvPr>
            <p:ph type="dt" sz="half" idx="1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4262819"/>
      </p:ext>
    </p:extLst>
  </p:cSld>
  <p:clrMapOvr>
    <a:masterClrMapping/>
  </p:clrMapOvr>
  <p:transition>
    <p:fade/>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87827-9145-27CD-DAC5-4843CEE86B48}"/>
              </a:ext>
            </a:extLst>
          </p:cNvPr>
          <p:cNvSpPr>
            <a:spLocks noGrp="1"/>
          </p:cNvSpPr>
          <p:nvPr>
            <p:ph type="title"/>
          </p:nvPr>
        </p:nvSpPr>
        <p:spPr>
          <a:xfrm>
            <a:off x="585431" y="460552"/>
            <a:ext cx="5634078" cy="914400"/>
          </a:xfrm>
        </p:spPr>
        <p:txBody>
          <a:bodyPr>
            <a:normAutofit fontScale="90000"/>
          </a:bodyPr>
          <a:lstStyle/>
          <a:p>
            <a:r>
              <a:rPr lang="en-US" dirty="0">
                <a:solidFill>
                  <a:srgbClr val="FF0000"/>
                </a:solidFill>
              </a:rPr>
              <a:t>Threat Prevention Features for Gateways</a:t>
            </a:r>
          </a:p>
        </p:txBody>
      </p:sp>
      <p:sp>
        <p:nvSpPr>
          <p:cNvPr id="4" name="Content Placeholder 3">
            <a:extLst>
              <a:ext uri="{FF2B5EF4-FFF2-40B4-BE49-F238E27FC236}">
                <a16:creationId xmlns:a16="http://schemas.microsoft.com/office/drawing/2014/main" id="{C212CC60-A5CE-F179-6C97-039A5C02DFCA}"/>
              </a:ext>
            </a:extLst>
          </p:cNvPr>
          <p:cNvSpPr>
            <a:spLocks noGrp="1"/>
          </p:cNvSpPr>
          <p:nvPr>
            <p:ph sz="half" idx="2"/>
          </p:nvPr>
        </p:nvSpPr>
        <p:spPr>
          <a:xfrm>
            <a:off x="585430" y="1907177"/>
            <a:ext cx="6274158" cy="4151791"/>
          </a:xfrm>
        </p:spPr>
        <p:txBody>
          <a:bodyPr/>
          <a:lstStyle/>
          <a:p>
            <a:r>
              <a:rPr lang="en-US" dirty="0"/>
              <a:t>SandBlast Threat Emulation, Threat Extraction, and Zero Phishing </a:t>
            </a:r>
          </a:p>
          <a:p>
            <a:r>
              <a:rPr lang="en-US" dirty="0"/>
              <a:t>IPS </a:t>
            </a:r>
          </a:p>
          <a:p>
            <a:r>
              <a:rPr lang="en-US" dirty="0"/>
              <a:t>Anti-Bot </a:t>
            </a:r>
          </a:p>
          <a:p>
            <a:r>
              <a:rPr lang="en-US" dirty="0"/>
              <a:t>Anti-Virus </a:t>
            </a:r>
          </a:p>
          <a:p>
            <a:pPr marL="0" indent="0">
              <a:buNone/>
            </a:pPr>
            <a:endParaRPr lang="en-US" dirty="0"/>
          </a:p>
        </p:txBody>
      </p:sp>
      <p:pic>
        <p:nvPicPr>
          <p:cNvPr id="5" name="Picture Placeholder 4">
            <a:extLst>
              <a:ext uri="{FF2B5EF4-FFF2-40B4-BE49-F238E27FC236}">
                <a16:creationId xmlns:a16="http://schemas.microsoft.com/office/drawing/2014/main" id="{9D87F2B8-BA47-3FBC-A116-E7499C5F6989}"/>
              </a:ext>
            </a:extLst>
          </p:cNvPr>
          <p:cNvPicPr>
            <a:picLocks noGrp="1" noChangeAspect="1"/>
          </p:cNvPicPr>
          <p:nvPr>
            <p:ph type="pic" sz="quarter" idx="12"/>
          </p:nvPr>
        </p:nvPicPr>
        <p:blipFill rotWithShape="1">
          <a:blip r:embed="rId3" cstate="print">
            <a:extLst>
              <a:ext uri="{28A0092B-C50C-407E-A947-70E740481C1C}">
                <a14:useLocalDpi xmlns:a14="http://schemas.microsoft.com/office/drawing/2010/main" val="0"/>
              </a:ext>
            </a:extLst>
          </a:blip>
          <a:srcRect l="23282" r="23282"/>
          <a:stretch/>
        </p:blipFill>
        <p:spPr>
          <a:prstGeom prst="rect">
            <a:avLst/>
          </a:prstGeom>
        </p:spPr>
      </p:pic>
      <p:sp>
        <p:nvSpPr>
          <p:cNvPr id="3" name="Footer Placeholder 2" hidden="1">
            <a:extLst>
              <a:ext uri="{FF2B5EF4-FFF2-40B4-BE49-F238E27FC236}">
                <a16:creationId xmlns:a16="http://schemas.microsoft.com/office/drawing/2014/main" id="{1CAE455A-D232-941C-A130-EDF2DF2FAC1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Date Placeholder 5" hidden="1">
            <a:extLst>
              <a:ext uri="{FF2B5EF4-FFF2-40B4-BE49-F238E27FC236}">
                <a16:creationId xmlns:a16="http://schemas.microsoft.com/office/drawing/2014/main" id="{A422A2A9-7BC8-CB8A-6BF2-916AC084A34A}"/>
              </a:ext>
            </a:extLst>
          </p:cNvPr>
          <p:cNvSpPr>
            <a:spLocks noGrp="1"/>
          </p:cNvSpPr>
          <p:nvPr>
            <p:ph type="dt" sz="half" idx="13"/>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1708330"/>
      </p:ext>
    </p:extLst>
  </p:cSld>
  <p:clrMapOvr>
    <a:masterClrMapping/>
  </p:clrMapOvr>
  <p:transition>
    <p:fade/>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F45576-C59C-F29E-84E3-AC5D11C766A9}"/>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DA61633F-7126-EA20-3DEF-11E6C9CAED75}"/>
              </a:ext>
            </a:extLst>
          </p:cNvPr>
          <p:cNvPicPr>
            <a:picLocks noChangeAspect="1"/>
          </p:cNvPicPr>
          <p:nvPr/>
        </p:nvPicPr>
        <p:blipFill>
          <a:blip r:embed="rId3"/>
          <a:stretch>
            <a:fillRect/>
          </a:stretch>
        </p:blipFill>
        <p:spPr>
          <a:xfrm>
            <a:off x="1024238" y="1392244"/>
            <a:ext cx="8885979" cy="3566160"/>
          </a:xfrm>
          <a:prstGeom prst="rect">
            <a:avLst/>
          </a:prstGeom>
          <a:ln>
            <a:solidFill>
              <a:schemeClr val="tx1"/>
            </a:solidFill>
          </a:ln>
        </p:spPr>
      </p:pic>
      <p:pic>
        <p:nvPicPr>
          <p:cNvPr id="10" name="Picture 9" descr="A pink surface with a square pattern&#10;&#10;Description automatically generated with medium confidence">
            <a:extLst>
              <a:ext uri="{FF2B5EF4-FFF2-40B4-BE49-F238E27FC236}">
                <a16:creationId xmlns:a16="http://schemas.microsoft.com/office/drawing/2014/main" id="{43795977-DE4D-95C3-E6D5-E4082545705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22" y="5761828"/>
            <a:ext cx="12188825" cy="1138380"/>
          </a:xfrm>
          <a:prstGeom prst="rect">
            <a:avLst/>
          </a:prstGeom>
        </p:spPr>
      </p:pic>
      <p:sp>
        <p:nvSpPr>
          <p:cNvPr id="5" name="Date Placeholder 4" hidden="1">
            <a:extLst>
              <a:ext uri="{FF2B5EF4-FFF2-40B4-BE49-F238E27FC236}">
                <a16:creationId xmlns:a16="http://schemas.microsoft.com/office/drawing/2014/main" id="{0F70F6C8-8446-4AF7-629C-26D7E34A194B}"/>
              </a:ext>
            </a:extLst>
          </p:cNvPr>
          <p:cNvSpPr>
            <a:spLocks noGrp="1"/>
          </p:cNvSpPr>
          <p:nvPr>
            <p:ph type="dt" sz="half" idx="10"/>
          </p:nvPr>
        </p:nvSpPr>
        <p:spPr/>
        <p:txBody>
          <a:bodyPr/>
          <a:lstStyle/>
          <a:p>
            <a:endParaRPr lang="en-US" dirty="0"/>
          </a:p>
        </p:txBody>
      </p:sp>
      <p:sp>
        <p:nvSpPr>
          <p:cNvPr id="4" name="Footer Placeholder 3" hidden="1">
            <a:extLst>
              <a:ext uri="{FF2B5EF4-FFF2-40B4-BE49-F238E27FC236}">
                <a16:creationId xmlns:a16="http://schemas.microsoft.com/office/drawing/2014/main" id="{2204DEE4-16DD-8F24-B652-715E5070D983}"/>
              </a:ext>
            </a:extLst>
          </p:cNvPr>
          <p:cNvSpPr>
            <a:spLocks noGrp="1"/>
          </p:cNvSpPr>
          <p:nvPr>
            <p:ph type="ftr" sz="quarter" idx="11"/>
          </p:nvPr>
        </p:nvSpPr>
        <p:spPr/>
        <p:txBody>
          <a:bodyPr/>
          <a:lstStyle/>
          <a:p>
            <a:endParaRPr lang="en-US" dirty="0"/>
          </a:p>
        </p:txBody>
      </p:sp>
      <p:sp>
        <p:nvSpPr>
          <p:cNvPr id="6" name="Title 5">
            <a:extLst>
              <a:ext uri="{FF2B5EF4-FFF2-40B4-BE49-F238E27FC236}">
                <a16:creationId xmlns:a16="http://schemas.microsoft.com/office/drawing/2014/main" id="{7D656201-7C4B-A0D9-89F5-513AA113854F}"/>
              </a:ext>
            </a:extLst>
          </p:cNvPr>
          <p:cNvSpPr>
            <a:spLocks noGrp="1"/>
          </p:cNvSpPr>
          <p:nvPr>
            <p:ph type="title"/>
          </p:nvPr>
        </p:nvSpPr>
        <p:spPr/>
        <p:txBody>
          <a:bodyPr>
            <a:normAutofit fontScale="90000"/>
          </a:bodyPr>
          <a:lstStyle/>
          <a:p>
            <a:r>
              <a:rPr lang="en-US" dirty="0"/>
              <a:t>Threat Prevention Features for Gateways (Continued)</a:t>
            </a:r>
          </a:p>
        </p:txBody>
      </p:sp>
      <p:sp>
        <p:nvSpPr>
          <p:cNvPr id="8" name="TextBox 7">
            <a:extLst>
              <a:ext uri="{FF2B5EF4-FFF2-40B4-BE49-F238E27FC236}">
                <a16:creationId xmlns:a16="http://schemas.microsoft.com/office/drawing/2014/main" id="{49F0BAEA-5B4A-B441-5607-E8E2A5D0C70C}"/>
              </a:ext>
            </a:extLst>
          </p:cNvPr>
          <p:cNvSpPr txBox="1"/>
          <p:nvPr/>
        </p:nvSpPr>
        <p:spPr bwMode="auto">
          <a:xfrm>
            <a:off x="925922" y="5965184"/>
            <a:ext cx="10356627" cy="769441"/>
          </a:xfrm>
          <a:prstGeom prst="rect">
            <a:avLst/>
          </a:prstGeom>
          <a:noFill/>
          <a:ln>
            <a:noFill/>
          </a:ln>
          <a:effectLst/>
        </p:spPr>
        <p:txBody>
          <a:bodyPr wrap="square">
            <a:spAutoFit/>
          </a:bodyPr>
          <a:lstStyle/>
          <a:p>
            <a:r>
              <a:rPr lang="en-US" sz="2200" b="1" dirty="0">
                <a:solidFill>
                  <a:schemeClr val="bg1"/>
                </a:solidFill>
                <a:latin typeface="Arial" panose="020B0604020202020204" pitchFamily="34" charset="0"/>
              </a:rPr>
              <a:t>Gateway and Servers - Gateway - General Properties - Threat Prevention (Custom)</a:t>
            </a:r>
          </a:p>
        </p:txBody>
      </p:sp>
    </p:spTree>
    <p:extLst>
      <p:ext uri="{BB962C8B-B14F-4D97-AF65-F5344CB8AC3E}">
        <p14:creationId xmlns:p14="http://schemas.microsoft.com/office/powerpoint/2010/main" val="852534276"/>
      </p:ext>
    </p:extLst>
  </p:cSld>
  <p:clrMapOvr>
    <a:masterClrMapping/>
  </p:clrMapOvr>
  <p:transition>
    <p:fade/>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652162F-5703-46D5-1403-B24EA5C67120}"/>
              </a:ext>
            </a:extLst>
          </p:cNvPr>
          <p:cNvSpPr>
            <a:spLocks noGrp="1"/>
          </p:cNvSpPr>
          <p:nvPr>
            <p:ph type="body" sz="quarter" idx="14"/>
          </p:nvPr>
        </p:nvSpPr>
        <p:spPr/>
        <p:txBody>
          <a:bodyPr/>
          <a:lstStyle/>
          <a:p>
            <a:r>
              <a:rPr lang="en-US" dirty="0"/>
              <a:t>Autonomous Threat Prevention and Custom Threat Prevention are available.</a:t>
            </a:r>
          </a:p>
          <a:p>
            <a:r>
              <a:rPr lang="en-US" dirty="0"/>
              <a:t>Autonomous Threat Prevention provides out-of-the-box protection that eliminates the need for manual administration of Threat Prevention Policies. Autonomous Threat Prevention is the focus of Chapter 8 of this course.</a:t>
            </a:r>
          </a:p>
          <a:p>
            <a:r>
              <a:rPr lang="en-US" dirty="0"/>
              <a:t>Custom Threat Prevention lets you plan your policy independently based on the needs of your organization. It is the focus of CCSE.</a:t>
            </a:r>
          </a:p>
        </p:txBody>
      </p:sp>
      <p:sp>
        <p:nvSpPr>
          <p:cNvPr id="3" name="Footer Placeholder 2" hidden="1">
            <a:extLst>
              <a:ext uri="{FF2B5EF4-FFF2-40B4-BE49-F238E27FC236}">
                <a16:creationId xmlns:a16="http://schemas.microsoft.com/office/drawing/2014/main" id="{70738156-A1E7-27B4-A7A0-AF518197B03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DE5B8490-F04E-DCBE-049B-E17C114A7527}"/>
              </a:ext>
            </a:extLst>
          </p:cNvPr>
          <p:cNvSpPr>
            <a:spLocks noGrp="1"/>
          </p:cNvSpPr>
          <p:nvPr>
            <p:ph type="dt" sz="half" idx="1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7736634"/>
      </p:ext>
    </p:extLst>
  </p:cSld>
  <p:clrMapOvr>
    <a:masterClrMapping/>
  </p:clrMapOvr>
  <p:transition>
    <p:fade/>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8"/>
          </p:nvPr>
        </p:nvSpPr>
        <p:spPr>
          <a:xfrm>
            <a:off x="586804" y="217170"/>
            <a:ext cx="9425792" cy="914400"/>
          </a:xfrm>
        </p:spPr>
        <p:txBody>
          <a:bodyPr/>
          <a:lstStyle/>
          <a:p>
            <a:r>
              <a:rPr lang="en-US" dirty="0"/>
              <a:t>Feature Summary - Threat Prevention</a:t>
            </a:r>
          </a:p>
        </p:txBody>
      </p:sp>
      <p:graphicFrame>
        <p:nvGraphicFramePr>
          <p:cNvPr id="8" name="Table 7"/>
          <p:cNvGraphicFramePr>
            <a:graphicFrameLocks noGrp="1"/>
          </p:cNvGraphicFramePr>
          <p:nvPr/>
        </p:nvGraphicFramePr>
        <p:xfrm>
          <a:off x="784850" y="1470659"/>
          <a:ext cx="10921058" cy="4693920"/>
        </p:xfrm>
        <a:graphic>
          <a:graphicData uri="http://schemas.openxmlformats.org/drawingml/2006/table">
            <a:tbl>
              <a:tblPr firstRow="1" bandRow="1">
                <a:tableStyleId>{5C22544A-7EE6-4342-B048-85BDC9FD1C3A}</a:tableStyleId>
              </a:tblPr>
              <a:tblGrid>
                <a:gridCol w="2074238">
                  <a:extLst>
                    <a:ext uri="{9D8B030D-6E8A-4147-A177-3AD203B41FA5}">
                      <a16:colId xmlns:a16="http://schemas.microsoft.com/office/drawing/2014/main" val="1213719199"/>
                    </a:ext>
                  </a:extLst>
                </a:gridCol>
                <a:gridCol w="8846820">
                  <a:extLst>
                    <a:ext uri="{9D8B030D-6E8A-4147-A177-3AD203B41FA5}">
                      <a16:colId xmlns:a16="http://schemas.microsoft.com/office/drawing/2014/main" val="4177321611"/>
                    </a:ext>
                  </a:extLst>
                </a:gridCol>
              </a:tblGrid>
              <a:tr h="366962">
                <a:tc>
                  <a:txBody>
                    <a:bodyPr/>
                    <a:lstStyle/>
                    <a:p>
                      <a:pPr algn="ctr"/>
                      <a:r>
                        <a:rPr lang="en-US" sz="1900" b="0" dirty="0">
                          <a:latin typeface="Arial" panose="020B0604020202020204" pitchFamily="34" charset="0"/>
                          <a:cs typeface="Arial" panose="020B0604020202020204" pitchFamily="34" charset="0"/>
                        </a:rPr>
                        <a:t>Feature</a:t>
                      </a:r>
                    </a:p>
                  </a:txBody>
                  <a:tcPr/>
                </a:tc>
                <a:tc>
                  <a:txBody>
                    <a:bodyPr/>
                    <a:lstStyle/>
                    <a:p>
                      <a:pPr algn="ctr"/>
                      <a:r>
                        <a:rPr lang="en-US" sz="1900" b="0" dirty="0">
                          <a:latin typeface="Arial" panose="020B0604020202020204" pitchFamily="34" charset="0"/>
                          <a:cs typeface="Arial" panose="020B0604020202020204" pitchFamily="34" charset="0"/>
                        </a:rPr>
                        <a:t>Description</a:t>
                      </a:r>
                    </a:p>
                  </a:txBody>
                  <a:tcPr/>
                </a:tc>
                <a:extLst>
                  <a:ext uri="{0D108BD9-81ED-4DB2-BD59-A6C34878D82A}">
                    <a16:rowId xmlns:a16="http://schemas.microsoft.com/office/drawing/2014/main" val="3133310735"/>
                  </a:ext>
                </a:extLst>
              </a:tr>
              <a:tr h="924745">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SandBlast</a:t>
                      </a:r>
                    </a:p>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Threat</a:t>
                      </a:r>
                    </a:p>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Emulation</a:t>
                      </a:r>
                      <a:endParaRPr lang="en-US" sz="1900" b="0" baseline="0" dirty="0">
                        <a:latin typeface="Arial" panose="020B0604020202020204" pitchFamily="34" charset="0"/>
                        <a:cs typeface="Arial" panose="020B0604020202020204" pitchFamily="34" charset="0"/>
                      </a:endParaRPr>
                    </a:p>
                  </a:txBody>
                  <a:tcPr/>
                </a:tc>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Uses Internet-connected sandboxes to prevent multi-stage</a:t>
                      </a:r>
                    </a:p>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attacks at the earliest stage.</a:t>
                      </a:r>
                      <a:endParaRPr lang="en-US" sz="19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86452187"/>
                  </a:ext>
                </a:extLst>
              </a:tr>
              <a:tr h="924745">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SandBlast</a:t>
                      </a:r>
                    </a:p>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Threat</a:t>
                      </a:r>
                    </a:p>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Extraction</a:t>
                      </a:r>
                      <a:endParaRPr lang="en-US" sz="1900" b="0" baseline="0" dirty="0">
                        <a:latin typeface="Arial" panose="020B0604020202020204" pitchFamily="34" charset="0"/>
                        <a:cs typeface="Arial" panose="020B0604020202020204" pitchFamily="34" charset="0"/>
                      </a:endParaRPr>
                    </a:p>
                  </a:txBody>
                  <a:tcPr/>
                </a:tc>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Eliminates threats from Microsoft Office and PDFs by removing exploitable content such as macros, embedded objects and files, and external links.</a:t>
                      </a:r>
                    </a:p>
                  </a:txBody>
                  <a:tcPr/>
                </a:tc>
                <a:extLst>
                  <a:ext uri="{0D108BD9-81ED-4DB2-BD59-A6C34878D82A}">
                    <a16:rowId xmlns:a16="http://schemas.microsoft.com/office/drawing/2014/main" val="1634130382"/>
                  </a:ext>
                </a:extLst>
              </a:tr>
              <a:tr h="645854">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SandBlast Zero</a:t>
                      </a:r>
                    </a:p>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Phishing</a:t>
                      </a:r>
                      <a:endParaRPr lang="en-US" sz="1900" b="0" baseline="0" dirty="0">
                        <a:latin typeface="Arial" panose="020B0604020202020204" pitchFamily="34" charset="0"/>
                        <a:cs typeface="Arial" panose="020B0604020202020204" pitchFamily="34" charset="0"/>
                      </a:endParaRPr>
                    </a:p>
                  </a:txBody>
                  <a:tcPr/>
                </a:tc>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Prevents unknown zero-day and known phishing attacks on websites in real-time.</a:t>
                      </a:r>
                      <a:endParaRPr lang="en-US" sz="19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52493328"/>
                  </a:ext>
                </a:extLst>
              </a:tr>
              <a:tr h="645854">
                <a:tc>
                  <a:txBody>
                    <a:bodyPr/>
                    <a:lstStyle/>
                    <a:p>
                      <a:r>
                        <a:rPr lang="en-US" sz="1900" b="0" baseline="0" dirty="0">
                          <a:latin typeface="Arial" panose="020B0604020202020204" pitchFamily="34" charset="0"/>
                          <a:cs typeface="Arial" panose="020B0604020202020204" pitchFamily="34" charset="0"/>
                        </a:rPr>
                        <a:t>IPS</a:t>
                      </a:r>
                    </a:p>
                  </a:txBody>
                  <a:tcPr/>
                </a:tc>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Delivers complete and proactive intrusion prevention including thousands of signatures and behavioral and preemptive protections.</a:t>
                      </a:r>
                      <a:endParaRPr lang="en-US" sz="19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10595573"/>
                  </a:ext>
                </a:extLst>
              </a:tr>
              <a:tr h="366962">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Anti-Bot</a:t>
                      </a:r>
                      <a:endParaRPr lang="en-US" sz="1900" b="0" baseline="0" dirty="0">
                        <a:latin typeface="Arial" panose="020B0604020202020204" pitchFamily="34" charset="0"/>
                        <a:cs typeface="Arial" panose="020B0604020202020204" pitchFamily="34" charset="0"/>
                      </a:endParaRPr>
                    </a:p>
                  </a:txBody>
                  <a:tcPr/>
                </a:tc>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Discovers infections by correlating multiple detection methods.</a:t>
                      </a:r>
                      <a:endParaRPr lang="en-US" sz="19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38226195"/>
                  </a:ext>
                </a:extLst>
              </a:tr>
              <a:tr h="645854">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Anti-Virus</a:t>
                      </a:r>
                      <a:endParaRPr lang="en-US" sz="1900" b="0" baseline="0" dirty="0">
                        <a:latin typeface="Arial" panose="020B0604020202020204" pitchFamily="34" charset="0"/>
                        <a:cs typeface="Arial" panose="020B0604020202020204" pitchFamily="34" charset="0"/>
                      </a:endParaRPr>
                    </a:p>
                  </a:txBody>
                  <a:tcPr/>
                </a:tc>
                <a:tc>
                  <a:txBody>
                    <a:bodyPr/>
                    <a:lstStyle/>
                    <a:p>
                      <a:r>
                        <a:rPr lang="en-US" sz="1900" b="0" i="0" u="none" strike="noStrike" kern="1200" baseline="0" dirty="0">
                          <a:solidFill>
                            <a:schemeClr val="dk1"/>
                          </a:solidFill>
                          <a:latin typeface="Arial" panose="020B0604020202020204" pitchFamily="34" charset="0"/>
                          <a:ea typeface="+mn-ea"/>
                          <a:cs typeface="Arial" panose="020B0604020202020204" pitchFamily="34" charset="0"/>
                        </a:rPr>
                        <a:t>Performs pre-infection detection and blocking of malware at the Security Gateway.</a:t>
                      </a:r>
                      <a:endParaRPr lang="en-US" sz="19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27463457"/>
                  </a:ext>
                </a:extLst>
              </a:tr>
            </a:tbl>
          </a:graphicData>
        </a:graphic>
      </p:graphicFrame>
      <p:sp>
        <p:nvSpPr>
          <p:cNvPr id="3" name="Footer Placeholder 2" hidden="1">
            <a:extLst>
              <a:ext uri="{FF2B5EF4-FFF2-40B4-BE49-F238E27FC236}">
                <a16:creationId xmlns:a16="http://schemas.microsoft.com/office/drawing/2014/main" id="{2ED27ACB-90D4-E80E-13AD-B682D5D204D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E0FC7529-8880-B9AA-DC88-78AFF7C59626}"/>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042515"/>
      </p:ext>
    </p:extLst>
  </p:cSld>
  <p:clrMapOvr>
    <a:masterClrMapping/>
  </p:clrMapOvr>
  <p:transition>
    <p:fade/>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8CDF5E-C1CB-4612-427B-F935EF0ADD4E}"/>
              </a:ext>
            </a:extLst>
          </p:cNvPr>
          <p:cNvSpPr>
            <a:spLocks noGrp="1"/>
          </p:cNvSpPr>
          <p:nvPr>
            <p:ph type="body" sz="quarter" idx="14"/>
          </p:nvPr>
        </p:nvSpPr>
        <p:spPr/>
        <p:txBody>
          <a:bodyPr/>
          <a:lstStyle/>
          <a:p>
            <a:r>
              <a:rPr lang="en-US" dirty="0"/>
              <a:t>Firewalls deny or permit traffic based on rules defined in the Security Policy. Some industry-standard technologies used to deny or permit network traffic include Packet Filtering, Stateful Inspection, and Application Layer Firewall.</a:t>
            </a:r>
          </a:p>
          <a:p>
            <a:r>
              <a:rPr lang="en-US" dirty="0"/>
              <a:t>For additional information about how these technologies work, see the Appendix for this course.</a:t>
            </a:r>
          </a:p>
        </p:txBody>
      </p:sp>
      <p:sp>
        <p:nvSpPr>
          <p:cNvPr id="3" name="Footer Placeholder 2" hidden="1">
            <a:extLst>
              <a:ext uri="{FF2B5EF4-FFF2-40B4-BE49-F238E27FC236}">
                <a16:creationId xmlns:a16="http://schemas.microsoft.com/office/drawing/2014/main" id="{EA28D200-991E-14FB-90F0-9C2BE31E765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2DA81660-3C18-2F68-1AB4-89939379967C}"/>
              </a:ext>
            </a:extLst>
          </p:cNvPr>
          <p:cNvSpPr>
            <a:spLocks noGrp="1"/>
          </p:cNvSpPr>
          <p:nvPr>
            <p:ph type="dt" sz="half" idx="1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4046518"/>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691F3B7-1D67-62D6-E4B6-D1AEA8522AF9}"/>
              </a:ext>
            </a:extLst>
          </p:cNvPr>
          <p:cNvSpPr>
            <a:spLocks noGrp="1"/>
          </p:cNvSpPr>
          <p:nvPr>
            <p:ph type="body" sz="quarter" idx="16"/>
          </p:nvPr>
        </p:nvSpPr>
        <p:spPr>
          <a:xfrm>
            <a:off x="2076720" y="2577062"/>
            <a:ext cx="4986025" cy="2375939"/>
          </a:xfrm>
        </p:spPr>
        <p:txBody>
          <a:bodyPr/>
          <a:lstStyle/>
          <a:p>
            <a:pPr algn="ctr"/>
            <a:r>
              <a:rPr lang="en-US" sz="4000" dirty="0"/>
              <a:t>COMMON DEPLOYMENT SCENARIOS</a:t>
            </a:r>
          </a:p>
        </p:txBody>
      </p:sp>
      <p:sp>
        <p:nvSpPr>
          <p:cNvPr id="2" name="Footer Placeholder 1" hidden="1">
            <a:extLst>
              <a:ext uri="{FF2B5EF4-FFF2-40B4-BE49-F238E27FC236}">
                <a16:creationId xmlns:a16="http://schemas.microsoft.com/office/drawing/2014/main" id="{4DE382F3-9AF6-9F68-FC17-66487E84A2C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07571A43-D8B9-1EA5-71E5-10AA5846D04C}"/>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1431635"/>
      </p:ext>
    </p:extLst>
  </p:cSld>
  <p:clrMapOvr>
    <a:masterClrMapping/>
  </p:clrMapOvr>
  <p:transition>
    <p:fade/>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9C9D9848-7F84-7B4F-B1DA-F8591865C334}"/>
              </a:ext>
            </a:extLst>
          </p:cNvPr>
          <p:cNvSpPr>
            <a:spLocks noGrp="1"/>
          </p:cNvSpPr>
          <p:nvPr>
            <p:ph type="body" sz="quarter" idx="16"/>
          </p:nvPr>
        </p:nvSpPr>
        <p:spPr/>
        <p:txBody>
          <a:bodyPr/>
          <a:lstStyle/>
          <a:p>
            <a:r>
              <a:rPr lang="en-US" b="0" dirty="0"/>
              <a:t>Standalone Deployment</a:t>
            </a:r>
          </a:p>
        </p:txBody>
      </p:sp>
      <p:pic>
        <p:nvPicPr>
          <p:cNvPr id="13" name="Picture 12" descr="Graphical user interface, application  Description automatically generated">
            <a:extLst>
              <a:ext uri="{FF2B5EF4-FFF2-40B4-BE49-F238E27FC236}">
                <a16:creationId xmlns:a16="http://schemas.microsoft.com/office/drawing/2014/main" id="{C1AD5EF9-1C72-4023-A7F7-F006221893B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36045" y="869952"/>
            <a:ext cx="5204199" cy="4905207"/>
          </a:xfrm>
          <a:prstGeom prst="rect">
            <a:avLst/>
          </a:prstGeom>
        </p:spPr>
      </p:pic>
      <p:sp>
        <p:nvSpPr>
          <p:cNvPr id="9" name="Text Placeholder 8">
            <a:extLst>
              <a:ext uri="{FF2B5EF4-FFF2-40B4-BE49-F238E27FC236}">
                <a16:creationId xmlns:a16="http://schemas.microsoft.com/office/drawing/2014/main" id="{FFEFBE00-F36D-32C2-EB24-E708F166804B}"/>
              </a:ext>
            </a:extLst>
          </p:cNvPr>
          <p:cNvSpPr>
            <a:spLocks noGrp="1"/>
          </p:cNvSpPr>
          <p:nvPr>
            <p:ph type="body" sz="quarter" idx="12"/>
          </p:nvPr>
        </p:nvSpPr>
        <p:spPr>
          <a:xfrm>
            <a:off x="611188" y="1804086"/>
            <a:ext cx="4434348" cy="3592862"/>
          </a:xfrm>
        </p:spPr>
        <p:txBody>
          <a:bodyPr/>
          <a:lstStyle/>
          <a:p>
            <a:r>
              <a:rPr lang="en-US" dirty="0"/>
              <a:t>Security Management Server and Security Gateway are installed on the same computer or appliance.</a:t>
            </a:r>
          </a:p>
          <a:p>
            <a:r>
              <a:rPr lang="en-US" dirty="0"/>
              <a:t>Not recommended except for small businesses. </a:t>
            </a:r>
          </a:p>
          <a:p>
            <a:endParaRPr lang="en-US" dirty="0"/>
          </a:p>
        </p:txBody>
      </p:sp>
      <p:sp>
        <p:nvSpPr>
          <p:cNvPr id="2" name="Footer Placeholder 1" hidden="1">
            <a:extLst>
              <a:ext uri="{FF2B5EF4-FFF2-40B4-BE49-F238E27FC236}">
                <a16:creationId xmlns:a16="http://schemas.microsoft.com/office/drawing/2014/main" id="{94834FCF-59B0-8EC0-02B0-9D1FB9F4829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7F0503FC-2CE9-6B50-9F22-CCBBB43FA39F}"/>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9764009"/>
      </p:ext>
    </p:extLst>
  </p:cSld>
  <p:clrMapOvr>
    <a:masterClrMapping/>
  </p:clrMapOvr>
  <p:transition>
    <p:fade/>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Background pattern  Description automatically generated">
            <a:extLst>
              <a:ext uri="{FF2B5EF4-FFF2-40B4-BE49-F238E27FC236}">
                <a16:creationId xmlns:a16="http://schemas.microsoft.com/office/drawing/2014/main" id="{0EB21BD1-A0F0-844D-2269-0B3FFF7443C5}"/>
              </a:ext>
            </a:extLst>
          </p:cNvPr>
          <p:cNvPicPr>
            <a:picLocks noChangeAspect="1"/>
          </p:cNvPicPr>
          <p:nvPr/>
        </p:nvPicPr>
        <p:blipFill rotWithShape="1">
          <a:blip r:embed="rId3">
            <a:extLst>
              <a:ext uri="{28A0092B-C50C-407E-A947-70E740481C1C}">
                <a14:useLocalDpi xmlns:a14="http://schemas.microsoft.com/office/drawing/2010/main" val="0"/>
              </a:ext>
            </a:extLst>
          </a:blip>
          <a:srcRect l="52943" b="4681"/>
          <a:stretch/>
        </p:blipFill>
        <p:spPr>
          <a:xfrm flipH="1">
            <a:off x="1589" y="893"/>
            <a:ext cx="5101389" cy="6535282"/>
          </a:xfrm>
          <a:prstGeom prst="rect">
            <a:avLst/>
          </a:prstGeom>
        </p:spPr>
      </p:pic>
      <p:pic>
        <p:nvPicPr>
          <p:cNvPr id="14" name="Picture 13" descr="Graphical user interface, timeline  Description automatically generated with medium confidence">
            <a:extLst>
              <a:ext uri="{FF2B5EF4-FFF2-40B4-BE49-F238E27FC236}">
                <a16:creationId xmlns:a16="http://schemas.microsoft.com/office/drawing/2014/main" id="{A9512F96-6F9B-40E1-AECB-E1A4EEB4903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81214" y="869951"/>
            <a:ext cx="4750659" cy="5486400"/>
          </a:xfrm>
          <a:prstGeom prst="rect">
            <a:avLst/>
          </a:prstGeom>
        </p:spPr>
      </p:pic>
      <p:sp>
        <p:nvSpPr>
          <p:cNvPr id="3" name="Content Placeholder 2"/>
          <p:cNvSpPr>
            <a:spLocks noGrp="1"/>
          </p:cNvSpPr>
          <p:nvPr>
            <p:ph type="body" sz="quarter" idx="12"/>
          </p:nvPr>
        </p:nvSpPr>
        <p:spPr>
          <a:xfrm>
            <a:off x="611189" y="2001795"/>
            <a:ext cx="3974757" cy="3395153"/>
          </a:xfrm>
        </p:spPr>
        <p:txBody>
          <a:bodyPr/>
          <a:lstStyle/>
          <a:p>
            <a:pPr marL="0" indent="0">
              <a:lnSpc>
                <a:spcPct val="100000"/>
              </a:lnSpc>
              <a:buNone/>
            </a:pPr>
            <a:r>
              <a:rPr lang="en-US" dirty="0"/>
              <a:t>Security Gateway and the Security Management Server are installed on different computers or appliances.</a:t>
            </a:r>
          </a:p>
        </p:txBody>
      </p:sp>
      <p:sp>
        <p:nvSpPr>
          <p:cNvPr id="5" name="Text Placeholder 4">
            <a:extLst>
              <a:ext uri="{FF2B5EF4-FFF2-40B4-BE49-F238E27FC236}">
                <a16:creationId xmlns:a16="http://schemas.microsoft.com/office/drawing/2014/main" id="{D3BEECE6-FD85-7382-723F-A8679C8898BE}"/>
              </a:ext>
            </a:extLst>
          </p:cNvPr>
          <p:cNvSpPr>
            <a:spLocks noGrp="1"/>
          </p:cNvSpPr>
          <p:nvPr>
            <p:ph type="body" sz="quarter" idx="16"/>
          </p:nvPr>
        </p:nvSpPr>
        <p:spPr>
          <a:xfrm>
            <a:off x="586804" y="457200"/>
            <a:ext cx="2893126" cy="1334530"/>
          </a:xfrm>
        </p:spPr>
        <p:txBody>
          <a:bodyPr/>
          <a:lstStyle/>
          <a:p>
            <a:r>
              <a:rPr lang="en-US" dirty="0"/>
              <a:t>Distributed Deployment</a:t>
            </a:r>
          </a:p>
        </p:txBody>
      </p:sp>
      <p:sp>
        <p:nvSpPr>
          <p:cNvPr id="2" name="Footer Placeholder 1" hidden="1">
            <a:extLst>
              <a:ext uri="{FF2B5EF4-FFF2-40B4-BE49-F238E27FC236}">
                <a16:creationId xmlns:a16="http://schemas.microsoft.com/office/drawing/2014/main" id="{4F23AD6B-0F4A-B561-45C3-474E9CB8277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30F77753-CB61-DE94-4125-08A3A86350AB}"/>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59548710"/>
      </p:ext>
    </p:extLst>
  </p:cSld>
  <p:clrMapOvr>
    <a:masterClrMapping/>
  </p:clrMapOvr>
  <p:transition>
    <p:fade/>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CAC3C97-4470-E1D6-1E5F-DD7BFFA7F67A}"/>
              </a:ext>
            </a:extLst>
          </p:cNvPr>
          <p:cNvSpPr>
            <a:spLocks noGrp="1"/>
          </p:cNvSpPr>
          <p:nvPr>
            <p:ph type="body" sz="quarter" idx="14"/>
          </p:nvPr>
        </p:nvSpPr>
        <p:spPr/>
        <p:txBody>
          <a:bodyPr/>
          <a:lstStyle/>
          <a:p>
            <a:r>
              <a:rPr lang="en-US" dirty="0"/>
              <a:t>A Security Management Server is required even if the deployment system has only a single Security Gateway.</a:t>
            </a:r>
          </a:p>
          <a:p>
            <a:r>
              <a:rPr lang="en-US" dirty="0"/>
              <a:t>A single Security Management Gateway can manage multiple Gateways.</a:t>
            </a:r>
          </a:p>
        </p:txBody>
      </p:sp>
      <p:sp>
        <p:nvSpPr>
          <p:cNvPr id="3" name="Footer Placeholder 2" hidden="1">
            <a:extLst>
              <a:ext uri="{FF2B5EF4-FFF2-40B4-BE49-F238E27FC236}">
                <a16:creationId xmlns:a16="http://schemas.microsoft.com/office/drawing/2014/main" id="{239E4D3E-0ECA-165A-CF2C-3C7FEA4AE4F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6DD27AD9-7A2A-9DCB-E1CD-4687FFF8E0E4}"/>
              </a:ext>
            </a:extLst>
          </p:cNvPr>
          <p:cNvSpPr>
            <a:spLocks noGrp="1"/>
          </p:cNvSpPr>
          <p:nvPr>
            <p:ph type="dt" sz="half" idx="1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2656102"/>
      </p:ext>
    </p:extLst>
  </p:cSld>
  <p:clrMapOvr>
    <a:masterClrMapping/>
  </p:clrMapOvr>
  <p:transition>
    <p:fade/>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D691F3B7-1D67-62D6-E4B6-D1AEA8522AF9}"/>
              </a:ext>
            </a:extLst>
          </p:cNvPr>
          <p:cNvSpPr>
            <a:spLocks noGrp="1"/>
          </p:cNvSpPr>
          <p:nvPr>
            <p:ph type="body" sz="quarter" idx="16"/>
          </p:nvPr>
        </p:nvSpPr>
        <p:spPr>
          <a:xfrm>
            <a:off x="2076720" y="2577062"/>
            <a:ext cx="4986025" cy="2375939"/>
          </a:xfrm>
        </p:spPr>
        <p:txBody>
          <a:bodyPr/>
          <a:lstStyle/>
          <a:p>
            <a:pPr algn="ctr"/>
            <a:r>
              <a:rPr lang="en-US" sz="4000" dirty="0"/>
              <a:t>BRINGING IT ALL TOGETHER</a:t>
            </a:r>
          </a:p>
        </p:txBody>
      </p:sp>
      <p:sp>
        <p:nvSpPr>
          <p:cNvPr id="2" name="Footer Placeholder 1" hidden="1">
            <a:extLst>
              <a:ext uri="{FF2B5EF4-FFF2-40B4-BE49-F238E27FC236}">
                <a16:creationId xmlns:a16="http://schemas.microsoft.com/office/drawing/2014/main" id="{EA48E615-A455-4D70-7EB2-BF9AA8CE6A7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554D7758-07F2-6023-21D1-74991DA2B8AF}"/>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93491444"/>
      </p:ext>
    </p:extLst>
  </p:cSld>
  <p:clrMapOvr>
    <a:masterClrMapping/>
  </p:clrMapOvr>
  <p:transition>
    <p:fade/>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08AF9A9A-CEB3-2C0C-F2C8-8A117D72CDC8}"/>
              </a:ext>
            </a:extLst>
          </p:cNvPr>
          <p:cNvSpPr>
            <a:spLocks noGrp="1"/>
          </p:cNvSpPr>
          <p:nvPr>
            <p:ph type="body" sz="quarter" idx="18"/>
          </p:nvPr>
        </p:nvSpPr>
        <p:spPr/>
        <p:txBody>
          <a:bodyPr/>
          <a:lstStyle/>
          <a:p>
            <a:r>
              <a:rPr lang="en-US" dirty="0"/>
              <a:t>Secure Communications</a:t>
            </a:r>
          </a:p>
        </p:txBody>
      </p:sp>
      <p:sp>
        <p:nvSpPr>
          <p:cNvPr id="3" name="Content Placeholder 2">
            <a:extLst>
              <a:ext uri="{FF2B5EF4-FFF2-40B4-BE49-F238E27FC236}">
                <a16:creationId xmlns:a16="http://schemas.microsoft.com/office/drawing/2014/main" id="{C86F25F7-012D-F7D6-62FF-F0FDB555B8A5}"/>
              </a:ext>
            </a:extLst>
          </p:cNvPr>
          <p:cNvSpPr>
            <a:spLocks noGrp="1"/>
          </p:cNvSpPr>
          <p:nvPr>
            <p:ph sz="half" idx="2"/>
          </p:nvPr>
        </p:nvSpPr>
        <p:spPr/>
        <p:txBody>
          <a:bodyPr/>
          <a:lstStyle/>
          <a:p>
            <a:pPr>
              <a:spcBef>
                <a:spcPts val="0"/>
              </a:spcBef>
            </a:pPr>
            <a:r>
              <a:rPr lang="en-US" sz="2400" dirty="0"/>
              <a:t>Authentication using SIC (Secure Internal Communication).</a:t>
            </a:r>
          </a:p>
          <a:p>
            <a:pPr>
              <a:spcBef>
                <a:spcPts val="0"/>
              </a:spcBef>
            </a:pPr>
            <a:r>
              <a:rPr lang="en-US" sz="2400" dirty="0"/>
              <a:t>SIC uses the SSL protocol to encrypt data.</a:t>
            </a:r>
          </a:p>
          <a:p>
            <a:pPr>
              <a:spcBef>
                <a:spcPts val="0"/>
              </a:spcBef>
            </a:pPr>
            <a:r>
              <a:rPr lang="en-US" sz="2400" dirty="0"/>
              <a:t>Management Server acts as an ICA (Internal Certificate Authority) for the environment. </a:t>
            </a:r>
          </a:p>
          <a:p>
            <a:pPr marL="0" indent="0">
              <a:buNone/>
            </a:pPr>
            <a:endParaRPr lang="en-US" dirty="0"/>
          </a:p>
        </p:txBody>
      </p:sp>
      <p:pic>
        <p:nvPicPr>
          <p:cNvPr id="6" name="Picture 5">
            <a:extLst>
              <a:ext uri="{FF2B5EF4-FFF2-40B4-BE49-F238E27FC236}">
                <a16:creationId xmlns:a16="http://schemas.microsoft.com/office/drawing/2014/main" id="{B411DB68-6698-BA0F-18A4-E41FF29362FB}"/>
              </a:ext>
            </a:extLst>
          </p:cNvPr>
          <p:cNvPicPr>
            <a:picLocks noChangeAspect="1"/>
          </p:cNvPicPr>
          <p:nvPr/>
        </p:nvPicPr>
        <p:blipFill>
          <a:blip r:embed="rId3"/>
          <a:stretch>
            <a:fillRect/>
          </a:stretch>
        </p:blipFill>
        <p:spPr>
          <a:xfrm>
            <a:off x="585431" y="3697691"/>
            <a:ext cx="10820032" cy="1818956"/>
          </a:xfrm>
          <a:prstGeom prst="rect">
            <a:avLst/>
          </a:prstGeom>
        </p:spPr>
      </p:pic>
      <p:sp>
        <p:nvSpPr>
          <p:cNvPr id="4" name="Footer Placeholder 3" hidden="1">
            <a:extLst>
              <a:ext uri="{FF2B5EF4-FFF2-40B4-BE49-F238E27FC236}">
                <a16:creationId xmlns:a16="http://schemas.microsoft.com/office/drawing/2014/main" id="{4A5E4866-7463-7FAF-AA0E-96AE9E2BB6A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F1D1D5B8-2B2A-7930-6012-AEE16063B854}"/>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1228524"/>
      </p:ext>
    </p:extLst>
  </p:cSld>
  <p:clrMapOvr>
    <a:masterClrMapping/>
  </p:clrMapOvr>
  <p:transition>
    <p:fade/>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8"/>
          </p:nvPr>
        </p:nvSpPr>
        <p:spPr>
          <a:xfrm>
            <a:off x="586804" y="314325"/>
            <a:ext cx="9425792" cy="914400"/>
          </a:xfrm>
        </p:spPr>
        <p:txBody>
          <a:bodyPr/>
          <a:lstStyle/>
          <a:p>
            <a:r>
              <a:rPr lang="en-US" dirty="0"/>
              <a:t>Basic Workflow: Create, Store, Enforce</a:t>
            </a:r>
          </a:p>
        </p:txBody>
      </p:sp>
      <p:pic>
        <p:nvPicPr>
          <p:cNvPr id="8" name="Content Placeholder 7"/>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b="16952"/>
          <a:stretch/>
        </p:blipFill>
        <p:spPr>
          <a:xfrm>
            <a:off x="1625600" y="1416880"/>
            <a:ext cx="8940800" cy="4176640"/>
          </a:xfrm>
        </p:spPr>
      </p:pic>
      <p:grpSp>
        <p:nvGrpSpPr>
          <p:cNvPr id="14" name="Group 13"/>
          <p:cNvGrpSpPr/>
          <p:nvPr/>
        </p:nvGrpSpPr>
        <p:grpSpPr>
          <a:xfrm>
            <a:off x="2079886" y="5598948"/>
            <a:ext cx="8215115" cy="756723"/>
            <a:chOff x="2231993" y="5615942"/>
            <a:chExt cx="8215115" cy="756723"/>
          </a:xfrm>
        </p:grpSpPr>
        <p:sp>
          <p:nvSpPr>
            <p:cNvPr id="11" name="Rounded Rectangle 10"/>
            <p:cNvSpPr/>
            <p:nvPr/>
          </p:nvSpPr>
          <p:spPr bwMode="auto">
            <a:xfrm>
              <a:off x="2231993" y="5641145"/>
              <a:ext cx="2161895" cy="731520"/>
            </a:xfrm>
            <a:prstGeom prst="roundRect">
              <a:avLst/>
            </a:prstGeom>
            <a:solidFill>
              <a:srgbClr val="0C0C0C"/>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r>
                <a:rPr kumimoji="0" lang="en-US" sz="3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Create</a:t>
              </a:r>
            </a:p>
          </p:txBody>
        </p:sp>
        <p:sp>
          <p:nvSpPr>
            <p:cNvPr id="12" name="Rounded Rectangle 11"/>
            <p:cNvSpPr/>
            <p:nvPr/>
          </p:nvSpPr>
          <p:spPr bwMode="auto">
            <a:xfrm>
              <a:off x="5251569" y="5641145"/>
              <a:ext cx="2161895" cy="731520"/>
            </a:xfrm>
            <a:prstGeom prst="roundRect">
              <a:avLst/>
            </a:prstGeom>
            <a:solidFill>
              <a:srgbClr val="0C0C0C"/>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r>
                <a:rPr kumimoji="0" lang="en-US" sz="3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Store</a:t>
              </a:r>
            </a:p>
          </p:txBody>
        </p:sp>
        <p:sp>
          <p:nvSpPr>
            <p:cNvPr id="13" name="Rounded Rectangle 12"/>
            <p:cNvSpPr/>
            <p:nvPr/>
          </p:nvSpPr>
          <p:spPr bwMode="auto">
            <a:xfrm>
              <a:off x="8285213" y="5615942"/>
              <a:ext cx="2161895" cy="731520"/>
            </a:xfrm>
            <a:prstGeom prst="roundRect">
              <a:avLst/>
            </a:prstGeom>
            <a:solidFill>
              <a:srgbClr val="0C0C0C"/>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r>
                <a:rPr kumimoji="0" lang="en-US" sz="32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Enforce</a:t>
              </a:r>
            </a:p>
          </p:txBody>
        </p:sp>
      </p:grpSp>
      <p:sp>
        <p:nvSpPr>
          <p:cNvPr id="2" name="Footer Placeholder 1" hidden="1">
            <a:extLst>
              <a:ext uri="{FF2B5EF4-FFF2-40B4-BE49-F238E27FC236}">
                <a16:creationId xmlns:a16="http://schemas.microsoft.com/office/drawing/2014/main" id="{4E4AD643-1052-721A-19DA-AFF5F98DF1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F668E982-EEF1-8956-61B4-BD8188BF9012}"/>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5876991"/>
      </p:ext>
    </p:extLst>
  </p:cSld>
  <p:clrMapOvr>
    <a:masterClrMapping/>
  </p:clrMapOvr>
  <p:transition>
    <p:fade/>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p:txBody>
          <a:bodyPr/>
          <a:lstStyle/>
          <a:p>
            <a:r>
              <a:rPr lang="en-US" dirty="0"/>
              <a:t>Detailed Workflow: Create, Store, and Enforce</a:t>
            </a:r>
          </a:p>
          <a:p>
            <a:endParaRPr lang="en-US" dirty="0"/>
          </a:p>
        </p:txBody>
      </p:sp>
      <p:grpSp>
        <p:nvGrpSpPr>
          <p:cNvPr id="19" name="Group 18"/>
          <p:cNvGrpSpPr/>
          <p:nvPr/>
        </p:nvGrpSpPr>
        <p:grpSpPr>
          <a:xfrm>
            <a:off x="491238" y="1844342"/>
            <a:ext cx="11209524" cy="4238095"/>
            <a:chOff x="489650" y="1844341"/>
            <a:chExt cx="11209524" cy="4238095"/>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650" y="1844341"/>
              <a:ext cx="11209524" cy="4238095"/>
            </a:xfrm>
            <a:prstGeom prst="rect">
              <a:avLst/>
            </a:prstGeom>
          </p:spPr>
        </p:pic>
        <p:pic>
          <p:nvPicPr>
            <p:cNvPr id="7" name="Picture 6"/>
            <p:cNvPicPr>
              <a:picLocks noChangeAspect="1"/>
            </p:cNvPicPr>
            <p:nvPr/>
          </p:nvPicPr>
          <p:blipFill>
            <a:blip r:embed="rId4"/>
            <a:stretch>
              <a:fillRect/>
            </a:stretch>
          </p:blipFill>
          <p:spPr>
            <a:xfrm>
              <a:off x="852656" y="3286143"/>
              <a:ext cx="2428571" cy="285714"/>
            </a:xfrm>
            <a:prstGeom prst="rect">
              <a:avLst/>
            </a:prstGeom>
          </p:spPr>
        </p:pic>
        <p:pic>
          <p:nvPicPr>
            <p:cNvPr id="8" name="Picture 7"/>
            <p:cNvPicPr>
              <a:picLocks noChangeAspect="1"/>
            </p:cNvPicPr>
            <p:nvPr/>
          </p:nvPicPr>
          <p:blipFill rotWithShape="1">
            <a:blip r:embed="rId5"/>
            <a:srcRect l="3612" t="4977" r="77406" b="6685"/>
            <a:stretch/>
          </p:blipFill>
          <p:spPr>
            <a:xfrm>
              <a:off x="2887037" y="3298004"/>
              <a:ext cx="466108" cy="277634"/>
            </a:xfrm>
            <a:prstGeom prst="rect">
              <a:avLst/>
            </a:prstGeom>
          </p:spPr>
        </p:pic>
        <p:pic>
          <p:nvPicPr>
            <p:cNvPr id="9" name="Picture 8"/>
            <p:cNvPicPr>
              <a:picLocks noChangeAspect="1"/>
            </p:cNvPicPr>
            <p:nvPr/>
          </p:nvPicPr>
          <p:blipFill>
            <a:blip r:embed="rId6"/>
            <a:stretch>
              <a:fillRect/>
            </a:stretch>
          </p:blipFill>
          <p:spPr>
            <a:xfrm>
              <a:off x="953145" y="3820531"/>
              <a:ext cx="2400000" cy="285714"/>
            </a:xfrm>
            <a:prstGeom prst="rect">
              <a:avLst/>
            </a:prstGeom>
          </p:spPr>
        </p:pic>
        <p:pic>
          <p:nvPicPr>
            <p:cNvPr id="10" name="Picture 9"/>
            <p:cNvPicPr>
              <a:picLocks noChangeAspect="1"/>
            </p:cNvPicPr>
            <p:nvPr/>
          </p:nvPicPr>
          <p:blipFill>
            <a:blip r:embed="rId7"/>
            <a:stretch>
              <a:fillRect/>
            </a:stretch>
          </p:blipFill>
          <p:spPr>
            <a:xfrm>
              <a:off x="905526" y="4388524"/>
              <a:ext cx="2495238" cy="342857"/>
            </a:xfrm>
            <a:prstGeom prst="rect">
              <a:avLst/>
            </a:prstGeom>
          </p:spPr>
        </p:pic>
        <p:pic>
          <p:nvPicPr>
            <p:cNvPr id="11" name="Picture 10"/>
            <p:cNvPicPr>
              <a:picLocks noChangeAspect="1"/>
            </p:cNvPicPr>
            <p:nvPr/>
          </p:nvPicPr>
          <p:blipFill>
            <a:blip r:embed="rId8"/>
            <a:stretch>
              <a:fillRect/>
            </a:stretch>
          </p:blipFill>
          <p:spPr>
            <a:xfrm>
              <a:off x="4874875" y="3798872"/>
              <a:ext cx="2295238" cy="390476"/>
            </a:xfrm>
            <a:prstGeom prst="rect">
              <a:avLst/>
            </a:prstGeom>
          </p:spPr>
        </p:pic>
        <p:pic>
          <p:nvPicPr>
            <p:cNvPr id="12" name="Picture 11"/>
            <p:cNvPicPr>
              <a:picLocks noChangeAspect="1"/>
            </p:cNvPicPr>
            <p:nvPr/>
          </p:nvPicPr>
          <p:blipFill>
            <a:blip r:embed="rId9"/>
            <a:stretch>
              <a:fillRect/>
            </a:stretch>
          </p:blipFill>
          <p:spPr>
            <a:xfrm>
              <a:off x="4774875" y="4353708"/>
              <a:ext cx="2495238" cy="352381"/>
            </a:xfrm>
            <a:prstGeom prst="rect">
              <a:avLst/>
            </a:prstGeom>
          </p:spPr>
        </p:pic>
        <p:pic>
          <p:nvPicPr>
            <p:cNvPr id="13" name="Picture 12"/>
            <p:cNvPicPr>
              <a:picLocks noChangeAspect="1"/>
            </p:cNvPicPr>
            <p:nvPr/>
          </p:nvPicPr>
          <p:blipFill>
            <a:blip r:embed="rId10"/>
            <a:stretch>
              <a:fillRect/>
            </a:stretch>
          </p:blipFill>
          <p:spPr>
            <a:xfrm>
              <a:off x="4812970" y="3244036"/>
              <a:ext cx="2419048" cy="390476"/>
            </a:xfrm>
            <a:prstGeom prst="rect">
              <a:avLst/>
            </a:prstGeom>
          </p:spPr>
        </p:pic>
        <p:pic>
          <p:nvPicPr>
            <p:cNvPr id="14" name="Picture 13"/>
            <p:cNvPicPr>
              <a:picLocks noChangeAspect="1"/>
            </p:cNvPicPr>
            <p:nvPr/>
          </p:nvPicPr>
          <p:blipFill>
            <a:blip r:embed="rId11"/>
            <a:stretch>
              <a:fillRect/>
            </a:stretch>
          </p:blipFill>
          <p:spPr>
            <a:xfrm>
              <a:off x="8831467" y="3847625"/>
              <a:ext cx="2419048" cy="352381"/>
            </a:xfrm>
            <a:prstGeom prst="rect">
              <a:avLst/>
            </a:prstGeom>
          </p:spPr>
        </p:pic>
        <p:pic>
          <p:nvPicPr>
            <p:cNvPr id="15" name="Picture 14"/>
            <p:cNvPicPr>
              <a:picLocks noChangeAspect="1"/>
            </p:cNvPicPr>
            <p:nvPr/>
          </p:nvPicPr>
          <p:blipFill>
            <a:blip r:embed="rId12"/>
            <a:stretch>
              <a:fillRect/>
            </a:stretch>
          </p:blipFill>
          <p:spPr>
            <a:xfrm>
              <a:off x="8743373" y="4353708"/>
              <a:ext cx="2428571" cy="342857"/>
            </a:xfrm>
            <a:prstGeom prst="rect">
              <a:avLst/>
            </a:prstGeom>
          </p:spPr>
        </p:pic>
        <p:pic>
          <p:nvPicPr>
            <p:cNvPr id="16" name="Picture 15"/>
            <p:cNvPicPr>
              <a:picLocks noChangeAspect="1"/>
            </p:cNvPicPr>
            <p:nvPr/>
          </p:nvPicPr>
          <p:blipFill>
            <a:blip r:embed="rId13"/>
            <a:stretch>
              <a:fillRect/>
            </a:stretch>
          </p:blipFill>
          <p:spPr>
            <a:xfrm>
              <a:off x="8706874" y="3302243"/>
              <a:ext cx="2523809" cy="323810"/>
            </a:xfrm>
            <a:prstGeom prst="rect">
              <a:avLst/>
            </a:prstGeom>
          </p:spPr>
        </p:pic>
        <p:pic>
          <p:nvPicPr>
            <p:cNvPr id="18" name="Picture 17"/>
            <p:cNvPicPr>
              <a:picLocks noChangeAspect="1"/>
            </p:cNvPicPr>
            <p:nvPr/>
          </p:nvPicPr>
          <p:blipFill rotWithShape="1">
            <a:blip r:embed="rId11"/>
            <a:srcRect l="76450" t="10470"/>
            <a:stretch/>
          </p:blipFill>
          <p:spPr>
            <a:xfrm>
              <a:off x="10759440" y="4398684"/>
              <a:ext cx="569682" cy="315487"/>
            </a:xfrm>
            <a:prstGeom prst="rect">
              <a:avLst/>
            </a:prstGeom>
          </p:spPr>
        </p:pic>
      </p:grpSp>
      <p:sp>
        <p:nvSpPr>
          <p:cNvPr id="3" name="Footer Placeholder 2" hidden="1">
            <a:extLst>
              <a:ext uri="{FF2B5EF4-FFF2-40B4-BE49-F238E27FC236}">
                <a16:creationId xmlns:a16="http://schemas.microsoft.com/office/drawing/2014/main" id="{D4F29812-5AB0-674C-B7AD-8D9524F4C94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3D98A5F1-D244-11DF-2E85-93E80B6F3731}"/>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62930501"/>
      </p:ext>
    </p:extLst>
  </p:cSld>
  <p:clrMapOvr>
    <a:masterClrMapping/>
  </p:clrMapOvr>
  <p:transition>
    <p:fade/>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p:txBody>
          <a:bodyPr/>
          <a:lstStyle/>
          <a:p>
            <a:r>
              <a:rPr lang="en-US" dirty="0"/>
              <a:t>Authentication</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430" y="1765572"/>
            <a:ext cx="11257143" cy="4342857"/>
          </a:xfrm>
          <a:prstGeom prst="rect">
            <a:avLst/>
          </a:prstGeom>
        </p:spPr>
      </p:pic>
      <p:sp>
        <p:nvSpPr>
          <p:cNvPr id="3" name="Footer Placeholder 2" hidden="1">
            <a:extLst>
              <a:ext uri="{FF2B5EF4-FFF2-40B4-BE49-F238E27FC236}">
                <a16:creationId xmlns:a16="http://schemas.microsoft.com/office/drawing/2014/main" id="{8AD3DDC6-77E1-916A-A1AE-B3C66A3F0DAF}"/>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6D62E265-6123-A53E-BE57-B353C5C996E9}"/>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4288030"/>
      </p:ext>
    </p:extLst>
  </p:cSld>
  <p:clrMapOvr>
    <a:masterClrMapping/>
  </p:clrMapOvr>
  <p:transition>
    <p:fade/>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p:txBody>
          <a:bodyPr/>
          <a:lstStyle/>
          <a:p>
            <a:r>
              <a:rPr lang="en-US" dirty="0"/>
              <a:t>Policies</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430" y="1704612"/>
            <a:ext cx="11257143" cy="4342857"/>
          </a:xfrm>
          <a:prstGeom prst="rect">
            <a:avLst/>
          </a:prstGeom>
        </p:spPr>
      </p:pic>
      <p:sp>
        <p:nvSpPr>
          <p:cNvPr id="3" name="Footer Placeholder 2" hidden="1">
            <a:extLst>
              <a:ext uri="{FF2B5EF4-FFF2-40B4-BE49-F238E27FC236}">
                <a16:creationId xmlns:a16="http://schemas.microsoft.com/office/drawing/2014/main" id="{FFC54C3C-DA9A-FCC5-17D3-BBD554760D1C}"/>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D4BBCC1D-E2A7-2CE7-D1B0-696C89C3D5D8}"/>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2215941"/>
      </p:ext>
    </p:extLst>
  </p:cSld>
  <p:clrMapOvr>
    <a:masterClrMapping/>
  </p:clrMapOvr>
  <p:transition>
    <p:fade/>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p:txBody>
          <a:bodyPr/>
          <a:lstStyle/>
          <a:p>
            <a:r>
              <a:rPr lang="en-US" dirty="0"/>
              <a:t>Logs</a:t>
            </a:r>
          </a:p>
          <a:p>
            <a:endParaRPr lang="en-US" dirty="0"/>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430" y="1785892"/>
            <a:ext cx="11257143" cy="4342857"/>
          </a:xfrm>
          <a:prstGeom prst="rect">
            <a:avLst/>
          </a:prstGeom>
        </p:spPr>
      </p:pic>
      <p:sp>
        <p:nvSpPr>
          <p:cNvPr id="3" name="Footer Placeholder 2" hidden="1">
            <a:extLst>
              <a:ext uri="{FF2B5EF4-FFF2-40B4-BE49-F238E27FC236}">
                <a16:creationId xmlns:a16="http://schemas.microsoft.com/office/drawing/2014/main" id="{3CBE813C-2581-B562-CAE0-6178A924A809}"/>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9F4AD3B8-AADC-0077-F76D-A0592964389F}"/>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0847923"/>
      </p:ext>
    </p:extLst>
  </p:cSld>
  <p:clrMapOvr>
    <a:masterClrMapping/>
  </p:clrMapOvr>
  <p:transition>
    <p:fade/>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p:txBody>
          <a:bodyPr/>
          <a:lstStyle/>
          <a:p>
            <a:r>
              <a:rPr lang="en-US" dirty="0"/>
              <a:t>Statistics</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430" y="1816372"/>
            <a:ext cx="11257143" cy="4342857"/>
          </a:xfrm>
          <a:prstGeom prst="rect">
            <a:avLst/>
          </a:prstGeom>
        </p:spPr>
      </p:pic>
      <p:sp>
        <p:nvSpPr>
          <p:cNvPr id="3" name="Footer Placeholder 2" hidden="1">
            <a:extLst>
              <a:ext uri="{FF2B5EF4-FFF2-40B4-BE49-F238E27FC236}">
                <a16:creationId xmlns:a16="http://schemas.microsoft.com/office/drawing/2014/main" id="{8CA1EDC1-7B59-F87C-9A19-1BAB899EADC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B79A73F5-A9C1-D978-BC1A-9062FF2E8341}"/>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126023"/>
      </p:ext>
    </p:extLst>
  </p:cSld>
  <p:clrMapOvr>
    <a:masterClrMapping/>
  </p:clrMapOvr>
  <p:transition>
    <p:fade/>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p:txBody>
          <a:bodyPr/>
          <a:lstStyle/>
          <a:p>
            <a:r>
              <a:rPr lang="en-US" dirty="0"/>
              <a:t>Licenses</a:t>
            </a:r>
          </a:p>
          <a:p>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430" y="1928132"/>
            <a:ext cx="11257143" cy="4342857"/>
          </a:xfrm>
          <a:prstGeom prst="rect">
            <a:avLst/>
          </a:prstGeom>
        </p:spPr>
      </p:pic>
      <p:sp>
        <p:nvSpPr>
          <p:cNvPr id="3" name="Footer Placeholder 2" hidden="1">
            <a:extLst>
              <a:ext uri="{FF2B5EF4-FFF2-40B4-BE49-F238E27FC236}">
                <a16:creationId xmlns:a16="http://schemas.microsoft.com/office/drawing/2014/main" id="{0ED2A474-CBD1-324B-5450-89F620CD4A6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C5F18C58-3358-7EDF-7DA7-418C8C5A88BC}"/>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9948097"/>
      </p:ext>
    </p:extLst>
  </p:cSld>
  <p:clrMapOvr>
    <a:masterClrMapping/>
  </p:clrMapOvr>
  <p:transition>
    <p:fade/>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EEE5A65-E491-830C-D751-F3E25506D132}"/>
              </a:ext>
            </a:extLst>
          </p:cNvPr>
          <p:cNvSpPr>
            <a:spLocks noGrp="1"/>
          </p:cNvSpPr>
          <p:nvPr>
            <p:ph type="body" sz="quarter" idx="18"/>
          </p:nvPr>
        </p:nvSpPr>
        <p:spPr>
          <a:xfrm>
            <a:off x="586804" y="457200"/>
            <a:ext cx="11603609" cy="914400"/>
          </a:xfrm>
        </p:spPr>
        <p:txBody>
          <a:bodyPr/>
          <a:lstStyle/>
          <a:p>
            <a:r>
              <a:rPr lang="en-US" dirty="0"/>
              <a:t>Resource – Information Flow</a:t>
            </a:r>
          </a:p>
          <a:p>
            <a:endParaRPr lang="en-US" dirty="0"/>
          </a:p>
        </p:txBody>
      </p:sp>
      <p:graphicFrame>
        <p:nvGraphicFramePr>
          <p:cNvPr id="4" name="Table 3"/>
          <p:cNvGraphicFramePr>
            <a:graphicFrameLocks noGrp="1"/>
          </p:cNvGraphicFramePr>
          <p:nvPr/>
        </p:nvGraphicFramePr>
        <p:xfrm>
          <a:off x="306388" y="1621158"/>
          <a:ext cx="11684000" cy="4511040"/>
        </p:xfrm>
        <a:graphic>
          <a:graphicData uri="http://schemas.openxmlformats.org/drawingml/2006/table">
            <a:tbl>
              <a:tblPr firstRow="1" bandRow="1">
                <a:tableStyleId>{5C22544A-7EE6-4342-B048-85BDC9FD1C3A}</a:tableStyleId>
              </a:tblPr>
              <a:tblGrid>
                <a:gridCol w="2641600">
                  <a:extLst>
                    <a:ext uri="{9D8B030D-6E8A-4147-A177-3AD203B41FA5}">
                      <a16:colId xmlns:a16="http://schemas.microsoft.com/office/drawing/2014/main" val="2064768103"/>
                    </a:ext>
                  </a:extLst>
                </a:gridCol>
                <a:gridCol w="1611442">
                  <a:extLst>
                    <a:ext uri="{9D8B030D-6E8A-4147-A177-3AD203B41FA5}">
                      <a16:colId xmlns:a16="http://schemas.microsoft.com/office/drawing/2014/main" val="1990553940"/>
                    </a:ext>
                  </a:extLst>
                </a:gridCol>
                <a:gridCol w="3224718">
                  <a:extLst>
                    <a:ext uri="{9D8B030D-6E8A-4147-A177-3AD203B41FA5}">
                      <a16:colId xmlns:a16="http://schemas.microsoft.com/office/drawing/2014/main" val="1075869583"/>
                    </a:ext>
                  </a:extLst>
                </a:gridCol>
                <a:gridCol w="1619494">
                  <a:extLst>
                    <a:ext uri="{9D8B030D-6E8A-4147-A177-3AD203B41FA5}">
                      <a16:colId xmlns:a16="http://schemas.microsoft.com/office/drawing/2014/main" val="3382666091"/>
                    </a:ext>
                  </a:extLst>
                </a:gridCol>
                <a:gridCol w="2586746">
                  <a:extLst>
                    <a:ext uri="{9D8B030D-6E8A-4147-A177-3AD203B41FA5}">
                      <a16:colId xmlns:a16="http://schemas.microsoft.com/office/drawing/2014/main" val="796843358"/>
                    </a:ext>
                  </a:extLst>
                </a:gridCol>
              </a:tblGrid>
              <a:tr h="696329">
                <a:tc>
                  <a:txBody>
                    <a:bodyPr/>
                    <a:lstStyle/>
                    <a:p>
                      <a:pPr algn="ctr"/>
                      <a:r>
                        <a:rPr lang="en-US" sz="2000" dirty="0">
                          <a:latin typeface="Arial" panose="020B0604020202020204" pitchFamily="34" charset="0"/>
                          <a:cs typeface="Arial" panose="020B0604020202020204" pitchFamily="34" charset="0"/>
                        </a:rPr>
                        <a:t>SmartConsole</a:t>
                      </a:r>
                    </a:p>
                  </a:txBody>
                  <a:tcPr anchor="ctr"/>
                </a:tc>
                <a:tc>
                  <a:txBody>
                    <a:bodyPr/>
                    <a:lstStyle/>
                    <a:p>
                      <a:pPr algn="ctr"/>
                      <a:r>
                        <a:rPr lang="en-US" sz="2000" dirty="0">
                          <a:latin typeface="Arial" panose="020B0604020202020204" pitchFamily="34" charset="0"/>
                          <a:cs typeface="Arial" panose="020B0604020202020204" pitchFamily="34" charset="0"/>
                        </a:rPr>
                        <a:t>Information Flow</a:t>
                      </a:r>
                    </a:p>
                  </a:txBody>
                  <a:tcPr anchor="ctr"/>
                </a:tc>
                <a:tc>
                  <a:txBody>
                    <a:bodyPr/>
                    <a:lstStyle/>
                    <a:p>
                      <a:pPr algn="ctr"/>
                      <a:r>
                        <a:rPr lang="en-US" sz="2000" dirty="0">
                          <a:latin typeface="Arial" panose="020B0604020202020204" pitchFamily="34" charset="0"/>
                          <a:cs typeface="Arial" panose="020B0604020202020204" pitchFamily="34" charset="0"/>
                        </a:rPr>
                        <a:t>Management</a:t>
                      </a:r>
                      <a:r>
                        <a:rPr lang="en-US" sz="2000" baseline="0" dirty="0">
                          <a:latin typeface="Arial" panose="020B0604020202020204" pitchFamily="34" charset="0"/>
                          <a:cs typeface="Arial" panose="020B0604020202020204" pitchFamily="34" charset="0"/>
                        </a:rPr>
                        <a:t> Server</a:t>
                      </a:r>
                      <a:endParaRPr lang="en-US" sz="2000" dirty="0">
                        <a:latin typeface="Arial" panose="020B0604020202020204" pitchFamily="34" charset="0"/>
                        <a:cs typeface="Arial" panose="020B0604020202020204" pitchFamily="34" charset="0"/>
                      </a:endParaRPr>
                    </a:p>
                  </a:txBody>
                  <a:tcPr anchor="ctr"/>
                </a:tc>
                <a:tc>
                  <a:txBody>
                    <a:bodyPr/>
                    <a:lstStyle/>
                    <a:p>
                      <a:pPr marL="0" marR="0" lvl="0" indent="0" algn="ctr" defTabSz="1218987" rtl="0" eaLnBrk="1" fontAlgn="auto" latinLnBrk="0" hangingPunct="1">
                        <a:lnSpc>
                          <a:spcPct val="100000"/>
                        </a:lnSpc>
                        <a:spcBef>
                          <a:spcPts val="0"/>
                        </a:spcBef>
                        <a:spcAft>
                          <a:spcPts val="0"/>
                        </a:spcAft>
                        <a:buClrTx/>
                        <a:buSzTx/>
                        <a:buFontTx/>
                        <a:buNone/>
                        <a:tabLst/>
                        <a:defRPr/>
                      </a:pPr>
                      <a:r>
                        <a:rPr lang="en-US" sz="2000" dirty="0">
                          <a:latin typeface="Arial" panose="020B0604020202020204" pitchFamily="34" charset="0"/>
                          <a:cs typeface="Arial" panose="020B0604020202020204" pitchFamily="34" charset="0"/>
                        </a:rPr>
                        <a:t>Information Flow</a:t>
                      </a:r>
                    </a:p>
                  </a:txBody>
                  <a:tcPr anchor="ctr"/>
                </a:tc>
                <a:tc>
                  <a:txBody>
                    <a:bodyPr/>
                    <a:lstStyle/>
                    <a:p>
                      <a:pPr algn="ctr"/>
                      <a:r>
                        <a:rPr lang="en-US" sz="2000" dirty="0">
                          <a:latin typeface="Arial" panose="020B0604020202020204" pitchFamily="34" charset="0"/>
                          <a:cs typeface="Arial" panose="020B0604020202020204" pitchFamily="34" charset="0"/>
                        </a:rPr>
                        <a:t>Security Gateway</a:t>
                      </a:r>
                    </a:p>
                  </a:txBody>
                  <a:tcPr anchor="ctr"/>
                </a:tc>
                <a:extLst>
                  <a:ext uri="{0D108BD9-81ED-4DB2-BD59-A6C34878D82A}">
                    <a16:rowId xmlns:a16="http://schemas.microsoft.com/office/drawing/2014/main" val="1674468306"/>
                  </a:ext>
                </a:extLst>
              </a:tr>
              <a:tr h="370840">
                <a:tc>
                  <a:txBody>
                    <a:bodyPr/>
                    <a:lstStyle/>
                    <a:p>
                      <a:r>
                        <a:rPr lang="en-US" sz="2000" dirty="0">
                          <a:latin typeface="Arial" panose="020B0604020202020204" pitchFamily="34" charset="0"/>
                          <a:cs typeface="Arial" panose="020B0604020202020204" pitchFamily="34" charset="0"/>
                        </a:rPr>
                        <a:t>SIC authentication</a:t>
                      </a: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Issues certificates</a:t>
                      </a:r>
                      <a:r>
                        <a:rPr lang="en-US" sz="2000" baseline="0" dirty="0">
                          <a:latin typeface="Arial" panose="020B0604020202020204" pitchFamily="34" charset="0"/>
                          <a:cs typeface="Arial" panose="020B0604020202020204" pitchFamily="34" charset="0"/>
                        </a:rPr>
                        <a:t> for authentication</a:t>
                      </a:r>
                      <a:endParaRPr lang="en-US" sz="2000" dirty="0">
                        <a:latin typeface="Arial" panose="020B0604020202020204" pitchFamily="34" charset="0"/>
                        <a:cs typeface="Arial" panose="020B0604020202020204" pitchFamily="34" charset="0"/>
                      </a:endParaRP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SIC,</a:t>
                      </a:r>
                      <a:r>
                        <a:rPr lang="en-US" sz="2000" baseline="0" dirty="0">
                          <a:latin typeface="Arial" panose="020B0604020202020204" pitchFamily="34" charset="0"/>
                          <a:cs typeface="Arial" panose="020B0604020202020204" pitchFamily="34" charset="0"/>
                        </a:rPr>
                        <a:t> user, and VPN authentication</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27333281"/>
                  </a:ext>
                </a:extLst>
              </a:tr>
              <a:tr h="370840">
                <a:tc>
                  <a:txBody>
                    <a:bodyPr/>
                    <a:lstStyle/>
                    <a:p>
                      <a:r>
                        <a:rPr lang="en-US" sz="2000" dirty="0">
                          <a:latin typeface="Arial" panose="020B0604020202020204" pitchFamily="34" charset="0"/>
                          <a:cs typeface="Arial" panose="020B0604020202020204" pitchFamily="34" charset="0"/>
                        </a:rPr>
                        <a:t>Create, manage, and view policies</a:t>
                      </a: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Store policy information in database</a:t>
                      </a: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Install</a:t>
                      </a:r>
                      <a:r>
                        <a:rPr lang="en-US" sz="2000" baseline="0" dirty="0">
                          <a:latin typeface="Arial" panose="020B0604020202020204" pitchFamily="34" charset="0"/>
                          <a:cs typeface="Arial" panose="020B0604020202020204" pitchFamily="34" charset="0"/>
                        </a:rPr>
                        <a:t> and enforce policies</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75012452"/>
                  </a:ext>
                </a:extLst>
              </a:tr>
              <a:tr h="370840">
                <a:tc>
                  <a:txBody>
                    <a:bodyPr/>
                    <a:lstStyle/>
                    <a:p>
                      <a:r>
                        <a:rPr lang="en-US" sz="2000" dirty="0">
                          <a:latin typeface="Arial" panose="020B0604020202020204" pitchFamily="34" charset="0"/>
                          <a:cs typeface="Arial" panose="020B0604020202020204" pitchFamily="34" charset="0"/>
                        </a:rPr>
                        <a:t>View logs and events</a:t>
                      </a: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Store</a:t>
                      </a:r>
                      <a:r>
                        <a:rPr lang="en-US" sz="2000" baseline="0" dirty="0">
                          <a:latin typeface="Arial" panose="020B0604020202020204" pitchFamily="34" charset="0"/>
                          <a:cs typeface="Arial" panose="020B0604020202020204" pitchFamily="34" charset="0"/>
                        </a:rPr>
                        <a:t> logs</a:t>
                      </a:r>
                      <a:endParaRPr lang="en-US" sz="2000" dirty="0">
                        <a:latin typeface="Arial" panose="020B0604020202020204" pitchFamily="34" charset="0"/>
                        <a:cs typeface="Arial" panose="020B0604020202020204" pitchFamily="34" charset="0"/>
                      </a:endParaRP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Send logs</a:t>
                      </a:r>
                      <a:r>
                        <a:rPr lang="en-US" sz="2000" baseline="0" dirty="0">
                          <a:latin typeface="Arial" panose="020B0604020202020204" pitchFamily="34" charset="0"/>
                          <a:cs typeface="Arial" panose="020B0604020202020204" pitchFamily="34" charset="0"/>
                        </a:rPr>
                        <a:t> and events</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096316868"/>
                  </a:ext>
                </a:extLst>
              </a:tr>
              <a:tr h="370840">
                <a:tc>
                  <a:txBody>
                    <a:bodyPr/>
                    <a:lstStyle/>
                    <a:p>
                      <a:r>
                        <a:rPr lang="en-US" sz="2000" dirty="0">
                          <a:latin typeface="Arial" panose="020B0604020202020204" pitchFamily="34" charset="0"/>
                          <a:cs typeface="Arial" panose="020B0604020202020204" pitchFamily="34" charset="0"/>
                        </a:rPr>
                        <a:t>View</a:t>
                      </a:r>
                      <a:r>
                        <a:rPr lang="en-US" sz="2000" baseline="0" dirty="0">
                          <a:latin typeface="Arial" panose="020B0604020202020204" pitchFamily="34" charset="0"/>
                          <a:cs typeface="Arial" panose="020B0604020202020204" pitchFamily="34" charset="0"/>
                        </a:rPr>
                        <a:t> real time stats</a:t>
                      </a:r>
                      <a:endParaRPr lang="en-US" sz="2000" dirty="0">
                        <a:latin typeface="Arial" panose="020B0604020202020204" pitchFamily="34" charset="0"/>
                        <a:cs typeface="Arial" panose="020B0604020202020204" pitchFamily="34" charset="0"/>
                      </a:endParaRP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Store traffic, CPU, disk</a:t>
                      </a:r>
                      <a:r>
                        <a:rPr lang="en-US" sz="2000" baseline="0" dirty="0">
                          <a:latin typeface="Arial" panose="020B0604020202020204" pitchFamily="34" charset="0"/>
                          <a:cs typeface="Arial" panose="020B0604020202020204" pitchFamily="34" charset="0"/>
                        </a:rPr>
                        <a:t>, and memory status</a:t>
                      </a:r>
                      <a:endParaRPr lang="en-US" sz="2000" dirty="0">
                        <a:latin typeface="Arial" panose="020B0604020202020204" pitchFamily="34" charset="0"/>
                        <a:cs typeface="Arial" panose="020B0604020202020204" pitchFamily="34" charset="0"/>
                      </a:endParaRP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Send</a:t>
                      </a:r>
                      <a:r>
                        <a:rPr lang="en-US" sz="2000" baseline="0" dirty="0">
                          <a:latin typeface="Arial" panose="020B0604020202020204" pitchFamily="34" charset="0"/>
                          <a:cs typeface="Arial" panose="020B0604020202020204" pitchFamily="34" charset="0"/>
                        </a:rPr>
                        <a:t> real time stats</a:t>
                      </a:r>
                      <a:endParaRPr lang="en-US" sz="20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17517307"/>
                  </a:ext>
                </a:extLst>
              </a:tr>
              <a:tr h="370840">
                <a:tc>
                  <a:txBody>
                    <a:bodyPr/>
                    <a:lstStyle/>
                    <a:p>
                      <a:r>
                        <a:rPr lang="en-US" sz="2000" dirty="0">
                          <a:latin typeface="Arial" panose="020B0604020202020204" pitchFamily="34" charset="0"/>
                          <a:cs typeface="Arial" panose="020B0604020202020204" pitchFamily="34" charset="0"/>
                        </a:rPr>
                        <a:t>Manage</a:t>
                      </a:r>
                      <a:r>
                        <a:rPr lang="en-US" sz="2000" baseline="0" dirty="0">
                          <a:latin typeface="Arial" panose="020B0604020202020204" pitchFamily="34" charset="0"/>
                          <a:cs typeface="Arial" panose="020B0604020202020204" pitchFamily="34" charset="0"/>
                        </a:rPr>
                        <a:t> and view licenses and contracts</a:t>
                      </a:r>
                      <a:endParaRPr lang="en-US" sz="2000" dirty="0">
                        <a:latin typeface="Arial" panose="020B0604020202020204" pitchFamily="34" charset="0"/>
                        <a:cs typeface="Arial" panose="020B0604020202020204" pitchFamily="34" charset="0"/>
                      </a:endParaRP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Store licenses</a:t>
                      </a:r>
                      <a:r>
                        <a:rPr lang="en-US" sz="2000" baseline="0" dirty="0">
                          <a:latin typeface="Arial" panose="020B0604020202020204" pitchFamily="34" charset="0"/>
                          <a:cs typeface="Arial" panose="020B0604020202020204" pitchFamily="34" charset="0"/>
                        </a:rPr>
                        <a:t> and contracts</a:t>
                      </a:r>
                      <a:endParaRPr lang="en-US" sz="2000" dirty="0">
                        <a:latin typeface="Arial" panose="020B0604020202020204" pitchFamily="34" charset="0"/>
                        <a:cs typeface="Arial" panose="020B0604020202020204" pitchFamily="34" charset="0"/>
                      </a:endParaRPr>
                    </a:p>
                  </a:txBody>
                  <a:tcPr/>
                </a:tc>
                <a:tc>
                  <a:txBody>
                    <a:bodyPr/>
                    <a:lstStyle/>
                    <a:p>
                      <a:endParaRPr lang="en-US" sz="2000" dirty="0">
                        <a:latin typeface="Arial" panose="020B0604020202020204" pitchFamily="34" charset="0"/>
                        <a:cs typeface="Arial" panose="020B0604020202020204" pitchFamily="34" charset="0"/>
                      </a:endParaRPr>
                    </a:p>
                  </a:txBody>
                  <a:tcPr/>
                </a:tc>
                <a:tc>
                  <a:txBody>
                    <a:bodyPr/>
                    <a:lstStyle/>
                    <a:p>
                      <a:r>
                        <a:rPr lang="en-US" sz="2000" dirty="0">
                          <a:latin typeface="Arial" panose="020B0604020202020204" pitchFamily="34" charset="0"/>
                          <a:cs typeface="Arial" panose="020B0604020202020204" pitchFamily="34" charset="0"/>
                        </a:rPr>
                        <a:t>Install licenses</a:t>
                      </a:r>
                    </a:p>
                  </a:txBody>
                  <a:tcPr/>
                </a:tc>
                <a:extLst>
                  <a:ext uri="{0D108BD9-81ED-4DB2-BD59-A6C34878D82A}">
                    <a16:rowId xmlns:a16="http://schemas.microsoft.com/office/drawing/2014/main" val="3770183148"/>
                  </a:ext>
                </a:extLst>
              </a:tr>
            </a:tbl>
          </a:graphicData>
        </a:graphic>
      </p:graphicFrame>
      <p:sp>
        <p:nvSpPr>
          <p:cNvPr id="8" name="Left-Right Arrow 7"/>
          <p:cNvSpPr/>
          <p:nvPr/>
        </p:nvSpPr>
        <p:spPr bwMode="auto">
          <a:xfrm>
            <a:off x="3257733" y="3050384"/>
            <a:ext cx="931333" cy="609600"/>
          </a:xfrm>
          <a:prstGeom prst="lef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Left-Right Arrow 10"/>
          <p:cNvSpPr/>
          <p:nvPr/>
        </p:nvSpPr>
        <p:spPr bwMode="auto">
          <a:xfrm>
            <a:off x="3257733" y="5299529"/>
            <a:ext cx="931333" cy="609600"/>
          </a:xfrm>
          <a:prstGeom prst="lef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Right Arrow 13"/>
          <p:cNvSpPr/>
          <p:nvPr/>
        </p:nvSpPr>
        <p:spPr bwMode="auto">
          <a:xfrm rot="10800000">
            <a:off x="3333933" y="4449984"/>
            <a:ext cx="778933" cy="626534"/>
          </a:xfrm>
          <a:prstGeom prs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Right Arrow 14"/>
          <p:cNvSpPr/>
          <p:nvPr/>
        </p:nvSpPr>
        <p:spPr bwMode="auto">
          <a:xfrm rot="10800000">
            <a:off x="8236297" y="3728296"/>
            <a:ext cx="778933" cy="626534"/>
          </a:xfrm>
          <a:prstGeom prs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Right Arrow 15"/>
          <p:cNvSpPr/>
          <p:nvPr/>
        </p:nvSpPr>
        <p:spPr bwMode="auto">
          <a:xfrm rot="10800000">
            <a:off x="8236297" y="4479609"/>
            <a:ext cx="778933" cy="626534"/>
          </a:xfrm>
          <a:prstGeom prs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Right Arrow 16"/>
          <p:cNvSpPr/>
          <p:nvPr/>
        </p:nvSpPr>
        <p:spPr bwMode="auto">
          <a:xfrm>
            <a:off x="8236297" y="2346911"/>
            <a:ext cx="778933" cy="626534"/>
          </a:xfrm>
          <a:prstGeom prs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Right Arrow 17"/>
          <p:cNvSpPr/>
          <p:nvPr/>
        </p:nvSpPr>
        <p:spPr bwMode="auto">
          <a:xfrm>
            <a:off x="8236297" y="5339028"/>
            <a:ext cx="778933" cy="626534"/>
          </a:xfrm>
          <a:prstGeom prs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Right Arrow 18"/>
          <p:cNvSpPr/>
          <p:nvPr/>
        </p:nvSpPr>
        <p:spPr bwMode="auto">
          <a:xfrm>
            <a:off x="8236297" y="3028686"/>
            <a:ext cx="778933" cy="626534"/>
          </a:xfrm>
          <a:prstGeom prs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0" name="Right Arrow 19"/>
          <p:cNvSpPr/>
          <p:nvPr/>
        </p:nvSpPr>
        <p:spPr bwMode="auto">
          <a:xfrm rot="10800000">
            <a:off x="3333933" y="3773887"/>
            <a:ext cx="778933" cy="626534"/>
          </a:xfrm>
          <a:prstGeom prs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Footer Placeholder 2" hidden="1">
            <a:extLst>
              <a:ext uri="{FF2B5EF4-FFF2-40B4-BE49-F238E27FC236}">
                <a16:creationId xmlns:a16="http://schemas.microsoft.com/office/drawing/2014/main" id="{FFA19C8B-9D8E-41AA-5AEB-23A7F9A81728}"/>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6BA63B04-BD01-581A-C068-222CB317201A}"/>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24" name="Right Arrow 23"/>
          <p:cNvSpPr/>
          <p:nvPr/>
        </p:nvSpPr>
        <p:spPr bwMode="auto">
          <a:xfrm rot="10800000">
            <a:off x="3333933" y="2343715"/>
            <a:ext cx="778933" cy="626534"/>
          </a:xfrm>
          <a:prstGeom prst="rightArrow">
            <a:avLst/>
          </a:prstGeom>
          <a:solidFill>
            <a:schemeClr val="bg2"/>
          </a:solidFill>
          <a:ln w="12700" algn="ctr">
            <a:noFill/>
            <a:miter lim="800000"/>
            <a:headEnd/>
            <a:tailEn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80000"/>
              </a:lnSpc>
              <a:spcBef>
                <a:spcPts val="1200"/>
              </a:spcBef>
              <a:spcAft>
                <a:spcPts val="0"/>
              </a:spcAft>
              <a:buClrTx/>
              <a:buSzPct val="115000"/>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0769665"/>
      </p:ext>
    </p:extLst>
  </p:cSld>
  <p:clrMapOvr>
    <a:masterClrMapping/>
  </p:clrMapOvr>
  <p:transition>
    <p:fade/>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1905A3D-FF59-6364-EF19-E476E4A2C36E}"/>
              </a:ext>
            </a:extLst>
          </p:cNvPr>
          <p:cNvSpPr>
            <a:spLocks noGrp="1"/>
          </p:cNvSpPr>
          <p:nvPr>
            <p:ph type="body" sz="quarter" idx="18"/>
          </p:nvPr>
        </p:nvSpPr>
        <p:spPr/>
        <p:txBody>
          <a:bodyPr/>
          <a:lstStyle/>
          <a:p>
            <a:r>
              <a:rPr lang="en-US" dirty="0"/>
              <a:t>Further Learning - Advanced Deployments</a:t>
            </a:r>
          </a:p>
        </p:txBody>
      </p:sp>
      <p:graphicFrame>
        <p:nvGraphicFramePr>
          <p:cNvPr id="4" name="Table 4">
            <a:extLst>
              <a:ext uri="{FF2B5EF4-FFF2-40B4-BE49-F238E27FC236}">
                <a16:creationId xmlns:a16="http://schemas.microsoft.com/office/drawing/2014/main" id="{BB6B9659-5E8A-DE30-8526-FD937ED7449E}"/>
              </a:ext>
            </a:extLst>
          </p:cNvPr>
          <p:cNvGraphicFramePr>
            <a:graphicFrameLocks noGrp="1"/>
          </p:cNvGraphicFramePr>
          <p:nvPr>
            <p:ph sz="half" idx="2"/>
          </p:nvPr>
        </p:nvGraphicFramePr>
        <p:xfrm>
          <a:off x="585788" y="1636712"/>
          <a:ext cx="11174412" cy="4632960"/>
        </p:xfrm>
        <a:graphic>
          <a:graphicData uri="http://schemas.openxmlformats.org/drawingml/2006/table">
            <a:tbl>
              <a:tblPr firstRow="1" bandRow="1">
                <a:tableStyleId>{793D81CF-94F2-401A-BA57-92F5A7B2D0C5}</a:tableStyleId>
              </a:tblPr>
              <a:tblGrid>
                <a:gridCol w="5587206">
                  <a:extLst>
                    <a:ext uri="{9D8B030D-6E8A-4147-A177-3AD203B41FA5}">
                      <a16:colId xmlns:a16="http://schemas.microsoft.com/office/drawing/2014/main" val="2191390506"/>
                    </a:ext>
                  </a:extLst>
                </a:gridCol>
                <a:gridCol w="5587206">
                  <a:extLst>
                    <a:ext uri="{9D8B030D-6E8A-4147-A177-3AD203B41FA5}">
                      <a16:colId xmlns:a16="http://schemas.microsoft.com/office/drawing/2014/main" val="42915376"/>
                    </a:ext>
                  </a:extLst>
                </a:gridCol>
              </a:tblGrid>
              <a:tr h="383834">
                <a:tc>
                  <a:txBody>
                    <a:bodyPr/>
                    <a:lstStyle/>
                    <a:p>
                      <a:r>
                        <a:rPr lang="en-US" sz="2000" dirty="0">
                          <a:latin typeface="Arial" panose="020B0604020202020204" pitchFamily="34" charset="0"/>
                          <a:cs typeface="Arial" panose="020B0604020202020204" pitchFamily="34" charset="0"/>
                        </a:rPr>
                        <a:t>Deployment</a:t>
                      </a:r>
                    </a:p>
                  </a:txBody>
                  <a:tcPr>
                    <a:lnB w="12700" cap="flat" cmpd="sng" algn="ctr">
                      <a:solidFill>
                        <a:schemeClr val="tx1"/>
                      </a:solidFill>
                      <a:prstDash val="solid"/>
                      <a:round/>
                      <a:headEnd type="none" w="med" len="med"/>
                      <a:tailEnd type="none" w="med" len="med"/>
                    </a:lnB>
                    <a:solidFill>
                      <a:srgbClr val="D51067"/>
                    </a:solidFill>
                  </a:tcPr>
                </a:tc>
                <a:tc>
                  <a:txBody>
                    <a:bodyPr/>
                    <a:lstStyle/>
                    <a:p>
                      <a:r>
                        <a:rPr lang="en-US" sz="2000" dirty="0">
                          <a:latin typeface="Arial" panose="020B0604020202020204" pitchFamily="34" charset="0"/>
                          <a:cs typeface="Arial" panose="020B0604020202020204" pitchFamily="34" charset="0"/>
                        </a:rPr>
                        <a:t>Resources</a:t>
                      </a:r>
                    </a:p>
                  </a:txBody>
                  <a:tcPr>
                    <a:lnB w="12700" cap="flat" cmpd="sng" algn="ctr">
                      <a:solidFill>
                        <a:schemeClr val="tx1"/>
                      </a:solidFill>
                      <a:prstDash val="solid"/>
                      <a:round/>
                      <a:headEnd type="none" w="med" len="med"/>
                      <a:tailEnd type="none" w="med" len="med"/>
                    </a:lnB>
                    <a:solidFill>
                      <a:srgbClr val="D51067"/>
                    </a:solidFill>
                  </a:tcPr>
                </a:tc>
                <a:extLst>
                  <a:ext uri="{0D108BD9-81ED-4DB2-BD59-A6C34878D82A}">
                    <a16:rowId xmlns:a16="http://schemas.microsoft.com/office/drawing/2014/main" val="1008844159"/>
                  </a:ext>
                </a:extLst>
              </a:tr>
              <a:tr h="1305034">
                <a:tc>
                  <a:txBody>
                    <a:bodyPr/>
                    <a:lstStyle/>
                    <a:p>
                      <a:r>
                        <a:rPr lang="en-US" sz="2000" dirty="0">
                          <a:latin typeface="Arial" panose="020B0604020202020204" pitchFamily="34" charset="0"/>
                          <a:cs typeface="Arial" panose="020B0604020202020204" pitchFamily="34" charset="0"/>
                        </a:rPr>
                        <a:t>Management High Availability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Documentation: </a:t>
                      </a:r>
                      <a:r>
                        <a:rPr lang="en-US" sz="2000" i="1" dirty="0">
                          <a:latin typeface="Arial" panose="020B0604020202020204" pitchFamily="34" charset="0"/>
                          <a:cs typeface="Arial" panose="020B0604020202020204" pitchFamily="34" charset="0"/>
                        </a:rPr>
                        <a:t>Quantum Security Management Administration Guide</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Training: Check Point Certified Security Expert (CCSE)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89763465"/>
                  </a:ext>
                </a:extLst>
              </a:tr>
              <a:tr h="1305034">
                <a:tc>
                  <a:txBody>
                    <a:bodyPr/>
                    <a:lstStyle/>
                    <a:p>
                      <a:r>
                        <a:rPr lang="en-US" sz="2000" dirty="0">
                          <a:latin typeface="Arial" panose="020B0604020202020204" pitchFamily="34" charset="0"/>
                          <a:cs typeface="Arial" panose="020B0604020202020204" pitchFamily="34" charset="0"/>
                        </a:rPr>
                        <a:t>Clustering for Security Gateway</a:t>
                      </a:r>
                    </a:p>
                    <a:p>
                      <a:r>
                        <a:rPr lang="en-US" sz="2000" dirty="0">
                          <a:latin typeface="Arial" panose="020B0604020202020204" pitchFamily="34" charset="0"/>
                          <a:cs typeface="Arial" panose="020B0604020202020204" pitchFamily="34" charset="0"/>
                        </a:rPr>
                        <a:t>redundancy and Load Sharing</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Documentation: </a:t>
                      </a:r>
                      <a:r>
                        <a:rPr lang="en-US" sz="2000" i="1" dirty="0">
                          <a:latin typeface="Arial" panose="020B0604020202020204" pitchFamily="34" charset="0"/>
                          <a:cs typeface="Arial" panose="020B0604020202020204" pitchFamily="34" charset="0"/>
                        </a:rPr>
                        <a:t>Quantum Security Management Administration Guide</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Training: Check Point Certified Security Expert (CCSE)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33301765"/>
                  </a:ext>
                </a:extLst>
              </a:tr>
              <a:tr h="1305034">
                <a:tc>
                  <a:txBody>
                    <a:bodyPr/>
                    <a:lstStyle/>
                    <a:p>
                      <a:r>
                        <a:rPr lang="en-US" sz="2000" dirty="0">
                          <a:latin typeface="Arial" panose="020B0604020202020204" pitchFamily="34" charset="0"/>
                          <a:cs typeface="Arial" panose="020B0604020202020204" pitchFamily="34" charset="0"/>
                        </a:rPr>
                        <a:t>Multi-domain security for largescale, distributed environments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Documentation:</a:t>
                      </a:r>
                      <a:r>
                        <a:rPr lang="en-US" sz="2000" i="1" dirty="0">
                          <a:latin typeface="Arial" panose="020B0604020202020204" pitchFamily="34" charset="0"/>
                          <a:cs typeface="Arial" panose="020B0604020202020204" pitchFamily="34" charset="0"/>
                        </a:rPr>
                        <a:t> Multi-Domain Security Management Administration Guide</a:t>
                      </a:r>
                    </a:p>
                    <a:p>
                      <a:pPr marL="342900"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Training: Check Point Certified Multi- Domain Security Management Specialist (CCMS)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51878907"/>
                  </a:ext>
                </a:extLst>
              </a:tr>
            </a:tbl>
          </a:graphicData>
        </a:graphic>
      </p:graphicFrame>
      <p:sp>
        <p:nvSpPr>
          <p:cNvPr id="3" name="Footer Placeholder 2" hidden="1">
            <a:extLst>
              <a:ext uri="{FF2B5EF4-FFF2-40B4-BE49-F238E27FC236}">
                <a16:creationId xmlns:a16="http://schemas.microsoft.com/office/drawing/2014/main" id="{0797E69F-731F-20AA-FA84-245464A55A3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Date Placeholder 4" hidden="1">
            <a:extLst>
              <a:ext uri="{FF2B5EF4-FFF2-40B4-BE49-F238E27FC236}">
                <a16:creationId xmlns:a16="http://schemas.microsoft.com/office/drawing/2014/main" id="{01319E9F-8077-08FA-6311-085F6159154A}"/>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4781359"/>
      </p:ext>
    </p:extLst>
  </p:cSld>
  <p:clrMapOvr>
    <a:masterClrMapping/>
  </p:clrMapOvr>
  <p:transition>
    <p:fade/>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1905A3D-FF59-6364-EF19-E476E4A2C36E}"/>
              </a:ext>
            </a:extLst>
          </p:cNvPr>
          <p:cNvSpPr>
            <a:spLocks noGrp="1"/>
          </p:cNvSpPr>
          <p:nvPr>
            <p:ph type="body" sz="quarter" idx="18"/>
          </p:nvPr>
        </p:nvSpPr>
        <p:spPr/>
        <p:txBody>
          <a:bodyPr/>
          <a:lstStyle/>
          <a:p>
            <a:r>
              <a:rPr lang="en-US" dirty="0"/>
              <a:t>Advanced Deployments (Continued)</a:t>
            </a:r>
          </a:p>
        </p:txBody>
      </p:sp>
      <p:graphicFrame>
        <p:nvGraphicFramePr>
          <p:cNvPr id="4" name="Table 4">
            <a:extLst>
              <a:ext uri="{FF2B5EF4-FFF2-40B4-BE49-F238E27FC236}">
                <a16:creationId xmlns:a16="http://schemas.microsoft.com/office/drawing/2014/main" id="{BB6B9659-5E8A-DE30-8526-FD937ED7449E}"/>
              </a:ext>
            </a:extLst>
          </p:cNvPr>
          <p:cNvGraphicFramePr>
            <a:graphicFrameLocks noGrp="1"/>
          </p:cNvGraphicFramePr>
          <p:nvPr>
            <p:ph sz="half" idx="2"/>
          </p:nvPr>
        </p:nvGraphicFramePr>
        <p:xfrm>
          <a:off x="585788" y="1636712"/>
          <a:ext cx="11174412" cy="3333542"/>
        </p:xfrm>
        <a:graphic>
          <a:graphicData uri="http://schemas.openxmlformats.org/drawingml/2006/table">
            <a:tbl>
              <a:tblPr firstRow="1" bandRow="1">
                <a:tableStyleId>{793D81CF-94F2-401A-BA57-92F5A7B2D0C5}</a:tableStyleId>
              </a:tblPr>
              <a:tblGrid>
                <a:gridCol w="5587206">
                  <a:extLst>
                    <a:ext uri="{9D8B030D-6E8A-4147-A177-3AD203B41FA5}">
                      <a16:colId xmlns:a16="http://schemas.microsoft.com/office/drawing/2014/main" val="2191390506"/>
                    </a:ext>
                  </a:extLst>
                </a:gridCol>
                <a:gridCol w="5587206">
                  <a:extLst>
                    <a:ext uri="{9D8B030D-6E8A-4147-A177-3AD203B41FA5}">
                      <a16:colId xmlns:a16="http://schemas.microsoft.com/office/drawing/2014/main" val="42915376"/>
                    </a:ext>
                  </a:extLst>
                </a:gridCol>
              </a:tblGrid>
              <a:tr h="383834">
                <a:tc>
                  <a:txBody>
                    <a:bodyPr/>
                    <a:lstStyle/>
                    <a:p>
                      <a:r>
                        <a:rPr lang="en-US" sz="2000" dirty="0">
                          <a:latin typeface="Arial" panose="020B0604020202020204" pitchFamily="34" charset="0"/>
                          <a:cs typeface="Arial" panose="020B0604020202020204" pitchFamily="34" charset="0"/>
                        </a:rPr>
                        <a:t>Deployment</a:t>
                      </a:r>
                    </a:p>
                  </a:txBody>
                  <a:tcPr>
                    <a:lnB w="12700" cap="flat" cmpd="sng" algn="ctr">
                      <a:solidFill>
                        <a:schemeClr val="tx1"/>
                      </a:solidFill>
                      <a:prstDash val="solid"/>
                      <a:round/>
                      <a:headEnd type="none" w="med" len="med"/>
                      <a:tailEnd type="none" w="med" len="med"/>
                    </a:lnB>
                    <a:solidFill>
                      <a:srgbClr val="D51067"/>
                    </a:solidFill>
                  </a:tcPr>
                </a:tc>
                <a:tc>
                  <a:txBody>
                    <a:bodyPr/>
                    <a:lstStyle/>
                    <a:p>
                      <a:r>
                        <a:rPr lang="en-US" sz="2000" dirty="0">
                          <a:latin typeface="Arial" panose="020B0604020202020204" pitchFamily="34" charset="0"/>
                          <a:cs typeface="Arial" panose="020B0604020202020204" pitchFamily="34" charset="0"/>
                        </a:rPr>
                        <a:t>Resources</a:t>
                      </a:r>
                    </a:p>
                  </a:txBody>
                  <a:tcPr>
                    <a:lnB w="12700" cap="flat" cmpd="sng" algn="ctr">
                      <a:solidFill>
                        <a:schemeClr val="tx1"/>
                      </a:solidFill>
                      <a:prstDash val="solid"/>
                      <a:round/>
                      <a:headEnd type="none" w="med" len="med"/>
                      <a:tailEnd type="none" w="med" len="med"/>
                    </a:lnB>
                    <a:solidFill>
                      <a:srgbClr val="D51067"/>
                    </a:solidFill>
                  </a:tcPr>
                </a:tc>
                <a:extLst>
                  <a:ext uri="{0D108BD9-81ED-4DB2-BD59-A6C34878D82A}">
                    <a16:rowId xmlns:a16="http://schemas.microsoft.com/office/drawing/2014/main" val="1008844159"/>
                  </a:ext>
                </a:extLst>
              </a:tr>
              <a:tr h="1305034">
                <a:tc>
                  <a:txBody>
                    <a:bodyPr/>
                    <a:lstStyle/>
                    <a:p>
                      <a:r>
                        <a:rPr lang="en-US" dirty="0"/>
                        <a:t>Virtual System eXtension solution that runs multiple virtual firewalls on the same hardware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US" dirty="0"/>
                        <a:t>Documentation: </a:t>
                      </a:r>
                      <a:r>
                        <a:rPr lang="en-US" i="1" dirty="0"/>
                        <a:t>VSX Administration Guide</a:t>
                      </a:r>
                    </a:p>
                    <a:p>
                      <a:pPr marL="342900" indent="-342900">
                        <a:buFont typeface="Arial" panose="020B0604020202020204" pitchFamily="34" charset="0"/>
                        <a:buChar char="•"/>
                      </a:pPr>
                      <a:r>
                        <a:rPr lang="en-US" dirty="0"/>
                        <a:t>Training: Check Point Virtual System</a:t>
                      </a:r>
                      <a:r>
                        <a:rPr lang="en-US" baseline="0" dirty="0"/>
                        <a:t> </a:t>
                      </a:r>
                      <a:r>
                        <a:rPr lang="en-US" dirty="0"/>
                        <a:t>eXtension (VSX) Specialist (CCVS)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189763465"/>
                  </a:ext>
                </a:extLst>
              </a:tr>
              <a:tr h="1632268">
                <a:tc>
                  <a:txBody>
                    <a:bodyPr/>
                    <a:lstStyle/>
                    <a:p>
                      <a:r>
                        <a:rPr lang="en-US" dirty="0"/>
                        <a:t>Scalable Network Security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42900" indent="-342900">
                        <a:buFont typeface="Arial" panose="020B0604020202020204" pitchFamily="34" charset="0"/>
                        <a:buChar char="•"/>
                      </a:pPr>
                      <a:r>
                        <a:rPr lang="en-US" dirty="0"/>
                        <a:t>Documentation: </a:t>
                      </a:r>
                      <a:r>
                        <a:rPr lang="en-US" i="1" dirty="0"/>
                        <a:t>Quantum Maestro Administration Guide</a:t>
                      </a:r>
                    </a:p>
                    <a:p>
                      <a:pPr marL="342900" indent="-342900">
                        <a:buFont typeface="Arial" panose="020B0604020202020204" pitchFamily="34" charset="0"/>
                        <a:buChar char="•"/>
                      </a:pPr>
                      <a:r>
                        <a:rPr lang="en-US" dirty="0"/>
                        <a:t>Training: Check Point Certified Maestro Expert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33301765"/>
                  </a:ext>
                </a:extLst>
              </a:tr>
            </a:tbl>
          </a:graphicData>
        </a:graphic>
      </p:graphicFrame>
      <p:sp>
        <p:nvSpPr>
          <p:cNvPr id="5" name="TextBox 4">
            <a:extLst>
              <a:ext uri="{FF2B5EF4-FFF2-40B4-BE49-F238E27FC236}">
                <a16:creationId xmlns:a16="http://schemas.microsoft.com/office/drawing/2014/main" id="{0D8C8990-C59B-38EB-861E-1CEB4EA7AFC8}"/>
              </a:ext>
            </a:extLst>
          </p:cNvPr>
          <p:cNvSpPr txBox="1"/>
          <p:nvPr/>
        </p:nvSpPr>
        <p:spPr bwMode="auto">
          <a:xfrm>
            <a:off x="967297" y="5221288"/>
            <a:ext cx="10411395" cy="707886"/>
          </a:xfrm>
          <a:prstGeom prst="rect">
            <a:avLst/>
          </a:prstGeom>
          <a:noFill/>
          <a:ln>
            <a:noFill/>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51067"/>
                </a:solidFill>
                <a:effectLst/>
                <a:uLnTx/>
                <a:uFillTx/>
                <a:latin typeface="Arial" panose="020B0604020202020204" pitchFamily="34" charset="0"/>
                <a:ea typeface="+mn-ea"/>
                <a:cs typeface="Arial" panose="020B0604020202020204" pitchFamily="34" charset="0"/>
              </a:rPr>
              <a:t>For information about training, go to https://trainingcertifications.checkpoint.com.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D51067"/>
                </a:solidFill>
                <a:effectLst/>
                <a:uLnTx/>
                <a:uFillTx/>
                <a:latin typeface="Arial" panose="020B0604020202020204" pitchFamily="34" charset="0"/>
                <a:ea typeface="+mn-ea"/>
                <a:cs typeface="Arial" panose="020B0604020202020204" pitchFamily="34" charset="0"/>
              </a:rPr>
              <a:t>For documentation, go to the Check Point Quantum 81.20 Home page (sk173903).</a:t>
            </a:r>
          </a:p>
        </p:txBody>
      </p:sp>
      <p:sp>
        <p:nvSpPr>
          <p:cNvPr id="3" name="Footer Placeholder 2" hidden="1">
            <a:extLst>
              <a:ext uri="{FF2B5EF4-FFF2-40B4-BE49-F238E27FC236}">
                <a16:creationId xmlns:a16="http://schemas.microsoft.com/office/drawing/2014/main" id="{4B543917-F1C0-9BE8-691A-19E36F8570C5}"/>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Date Placeholder 5" hidden="1">
            <a:extLst>
              <a:ext uri="{FF2B5EF4-FFF2-40B4-BE49-F238E27FC236}">
                <a16:creationId xmlns:a16="http://schemas.microsoft.com/office/drawing/2014/main" id="{09928FEB-0161-EC64-C4BE-E5EDE789F716}"/>
              </a:ext>
            </a:extLst>
          </p:cNvPr>
          <p:cNvSpPr>
            <a:spLocks noGrp="1"/>
          </p:cNvSpPr>
          <p:nvPr>
            <p:ph type="dt" sz="half" idx="19"/>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9585394"/>
      </p:ext>
    </p:extLst>
  </p:cSld>
  <p:clrMapOvr>
    <a:masterClrMapping/>
  </p:clrMapOvr>
  <p:transition>
    <p:fade/>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1B721C85-4400-74A1-10FA-7D14E968879E}"/>
              </a:ext>
            </a:extLst>
          </p:cNvPr>
          <p:cNvSpPr>
            <a:spLocks noGrp="1"/>
          </p:cNvSpPr>
          <p:nvPr>
            <p:ph type="body" sz="quarter" idx="16"/>
          </p:nvPr>
        </p:nvSpPr>
        <p:spPr/>
        <p:txBody>
          <a:bodyPr/>
          <a:lstStyle/>
          <a:p>
            <a:r>
              <a:rPr lang="en-US" b="0" dirty="0"/>
              <a:t>Review Questions</a:t>
            </a:r>
          </a:p>
        </p:txBody>
      </p:sp>
      <p:sp>
        <p:nvSpPr>
          <p:cNvPr id="3" name="TextBox 2"/>
          <p:cNvSpPr txBox="1"/>
          <p:nvPr/>
        </p:nvSpPr>
        <p:spPr bwMode="auto">
          <a:xfrm>
            <a:off x="4910473" y="1556767"/>
            <a:ext cx="6785810" cy="3370153"/>
          </a:xfrm>
          <a:prstGeom prst="rect">
            <a:avLst/>
          </a:prstGeom>
          <a:noFill/>
          <a:ln>
            <a:noFill/>
          </a:ln>
          <a:effectLst/>
        </p:spPr>
        <p:txBody>
          <a:bodyPr vert="horz" wrap="square" lIns="91440" tIns="45720" rIns="91440" bIns="45720" numCol="1" rtlCol="0" anchor="ctr" anchorCtr="0" compatLnSpc="1">
            <a:prstTxWarp prst="textNoShape">
              <a:avLst/>
            </a:prstTxWarp>
            <a:spAutoFit/>
          </a:bodyPr>
          <a:lstStyle/>
          <a:p>
            <a:pPr marL="457200" marR="0" lvl="0" indent="-457200" algn="l" defTabSz="914400" rtl="0" eaLnBrk="1" fontAlgn="auto" latinLnBrk="0" hangingPunct="1">
              <a:lnSpc>
                <a:spcPct val="100000"/>
              </a:lnSpc>
              <a:spcBef>
                <a:spcPts val="1000"/>
              </a:spcBef>
              <a:spcAft>
                <a:spcPts val="800"/>
              </a:spcAft>
              <a:buClr>
                <a:srgbClr val="44546A"/>
              </a:buClr>
              <a:buSzPct val="100000"/>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are the three main components of the Check Point Three-Tier Architecture?</a:t>
            </a:r>
          </a:p>
          <a:p>
            <a:pPr marL="457200" marR="0" lvl="0" indent="-457200" algn="l" defTabSz="914400" rtl="0" eaLnBrk="1" fontAlgn="auto" latinLnBrk="0" hangingPunct="1">
              <a:lnSpc>
                <a:spcPct val="100000"/>
              </a:lnSpc>
              <a:spcBef>
                <a:spcPts val="1000"/>
              </a:spcBef>
              <a:spcAft>
                <a:spcPts val="800"/>
              </a:spcAft>
              <a:buClr>
                <a:srgbClr val="44546A"/>
              </a:buClr>
              <a:buSzPct val="100000"/>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is the main purpose of SmartConsole?</a:t>
            </a:r>
          </a:p>
          <a:p>
            <a:pPr marL="457200" marR="0" lvl="0" indent="-457200" algn="l" defTabSz="914400" rtl="0" eaLnBrk="1" fontAlgn="auto" latinLnBrk="0" hangingPunct="1">
              <a:lnSpc>
                <a:spcPct val="100000"/>
              </a:lnSpc>
              <a:spcBef>
                <a:spcPts val="1000"/>
              </a:spcBef>
              <a:spcAft>
                <a:spcPts val="800"/>
              </a:spcAft>
              <a:buClr>
                <a:srgbClr val="44546A"/>
              </a:buClr>
              <a:buSzPct val="100000"/>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is the main purpose of a Security Management Server?</a:t>
            </a:r>
          </a:p>
          <a:p>
            <a:pPr marL="457200" marR="0" lvl="0" indent="-457200" algn="l" defTabSz="914400" rtl="0" eaLnBrk="1" fontAlgn="auto" latinLnBrk="0" hangingPunct="1">
              <a:lnSpc>
                <a:spcPct val="100000"/>
              </a:lnSpc>
              <a:spcBef>
                <a:spcPts val="1000"/>
              </a:spcBef>
              <a:spcAft>
                <a:spcPts val="800"/>
              </a:spcAft>
              <a:buClr>
                <a:srgbClr val="44546A"/>
              </a:buClr>
              <a:buSzPct val="100000"/>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What is the main purpose of a Security Gateway?</a:t>
            </a:r>
          </a:p>
        </p:txBody>
      </p:sp>
      <p:sp>
        <p:nvSpPr>
          <p:cNvPr id="2" name="Footer Placeholder 1" hidden="1">
            <a:extLst>
              <a:ext uri="{FF2B5EF4-FFF2-40B4-BE49-F238E27FC236}">
                <a16:creationId xmlns:a16="http://schemas.microsoft.com/office/drawing/2014/main" id="{8DB655A0-7730-C915-1AA8-FEABE139076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Date Placeholder 3" hidden="1">
            <a:extLst>
              <a:ext uri="{FF2B5EF4-FFF2-40B4-BE49-F238E27FC236}">
                <a16:creationId xmlns:a16="http://schemas.microsoft.com/office/drawing/2014/main" id="{C7258E26-CA25-6E38-9BC8-8C1B6ABD1D0A}"/>
              </a:ext>
            </a:extLst>
          </p:cNvPr>
          <p:cNvSpPr>
            <a:spLocks noGrp="1"/>
          </p:cNvSpPr>
          <p:nvPr>
            <p:ph type="dt" sz="half" idx="17"/>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1361752"/>
      </p:ext>
    </p:extLst>
  </p:cSld>
  <p:clrMapOvr>
    <a:masterClrMapping/>
  </p:clrMapOvr>
  <p:transition>
    <p:fade/>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 Placeholder 11">
            <a:extLst>
              <a:ext uri="{FF2B5EF4-FFF2-40B4-BE49-F238E27FC236}">
                <a16:creationId xmlns:a16="http://schemas.microsoft.com/office/drawing/2014/main" id="{47ACDDE3-E3BB-CCD5-E303-F4D7C41E51C8}"/>
              </a:ext>
            </a:extLst>
          </p:cNvPr>
          <p:cNvSpPr>
            <a:spLocks noGrp="1"/>
          </p:cNvSpPr>
          <p:nvPr>
            <p:ph type="body" sz="quarter" idx="17"/>
          </p:nvPr>
        </p:nvSpPr>
        <p:spPr/>
        <p:txBody>
          <a:bodyPr/>
          <a:lstStyle/>
          <a:p>
            <a:r>
              <a:rPr lang="en-US" dirty="0"/>
              <a:t>Lab 1A</a:t>
            </a:r>
          </a:p>
        </p:txBody>
      </p:sp>
      <p:sp>
        <p:nvSpPr>
          <p:cNvPr id="14" name="Text Placeholder 13">
            <a:extLst>
              <a:ext uri="{FF2B5EF4-FFF2-40B4-BE49-F238E27FC236}">
                <a16:creationId xmlns:a16="http://schemas.microsoft.com/office/drawing/2014/main" id="{ADF0F9C9-EFC2-0CBB-2B79-8305C4A96872}"/>
              </a:ext>
            </a:extLst>
          </p:cNvPr>
          <p:cNvSpPr>
            <a:spLocks noGrp="1"/>
          </p:cNvSpPr>
          <p:nvPr>
            <p:ph type="body" sz="quarter" idx="18"/>
          </p:nvPr>
        </p:nvSpPr>
        <p:spPr/>
        <p:txBody>
          <a:bodyPr/>
          <a:lstStyle/>
          <a:p>
            <a:r>
              <a:rPr lang="en-US" dirty="0"/>
              <a:t>Deploying SmartConsole</a:t>
            </a:r>
          </a:p>
        </p:txBody>
      </p:sp>
      <p:sp>
        <p:nvSpPr>
          <p:cNvPr id="8" name="TextBox 8">
            <a:extLst>
              <a:ext uri="{FF2B5EF4-FFF2-40B4-BE49-F238E27FC236}">
                <a16:creationId xmlns:a16="http://schemas.microsoft.com/office/drawing/2014/main" id="{68AF7F48-AAF0-6842-90E5-74B1A38E5216}"/>
              </a:ext>
            </a:extLst>
          </p:cNvPr>
          <p:cNvSpPr txBox="1"/>
          <p:nvPr/>
        </p:nvSpPr>
        <p:spPr bwMode="auto">
          <a:xfrm>
            <a:off x="9249509" y="1777989"/>
            <a:ext cx="1918397" cy="1404372"/>
          </a:xfrm>
          <a:prstGeom prst="rect">
            <a:avLst/>
          </a:prstGeom>
          <a:noFill/>
          <a:ln>
            <a:noFill/>
          </a:ln>
          <a:effectLst/>
        </p:spPr>
        <p:txBody>
          <a:bodyPr vert="horz" wrap="none" lIns="91440" tIns="45720" rIns="91440" bIns="45720" numCol="1" rtlCol="0" anchor="ctr" anchorCtr="0" compatLnSpc="1">
            <a:prstTxWarp prst="textCascadeUp">
              <a:avLst>
                <a:gd name="adj" fmla="val 100000"/>
              </a:avLst>
            </a:prstTxWarp>
            <a:spAutoFit/>
          </a:bodyPr>
          <a:lstStyle>
            <a:defPPr>
              <a:defRPr lang="en-US"/>
            </a:defPPr>
            <a:lvl1pPr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1pPr>
            <a:lvl2pPr marL="60949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2pPr>
            <a:lvl3pPr marL="1218987"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3pPr>
            <a:lvl4pPr marL="1828480"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4pPr>
            <a:lvl5pPr marL="2437973" algn="l" rtl="0" fontAlgn="base">
              <a:spcBef>
                <a:spcPct val="20000"/>
              </a:spcBef>
              <a:spcAft>
                <a:spcPct val="0"/>
              </a:spcAft>
              <a:buClr>
                <a:schemeClr val="accent2"/>
              </a:buClr>
              <a:buSzPct val="65000"/>
              <a:buFont typeface="Wingdings" pitchFamily="2" charset="2"/>
              <a:defRPr sz="4000" kern="1200">
                <a:solidFill>
                  <a:schemeClr val="tx1"/>
                </a:solidFill>
                <a:latin typeface="Helvetica" pitchFamily="34" charset="0"/>
                <a:ea typeface="+mn-ea"/>
                <a:cs typeface="+mn-cs"/>
              </a:defRPr>
            </a:lvl5pPr>
            <a:lvl6pPr marL="3047467" algn="l" defTabSz="1218987" rtl="0" eaLnBrk="1" latinLnBrk="0" hangingPunct="1">
              <a:defRPr sz="4000" kern="1200">
                <a:solidFill>
                  <a:schemeClr val="tx1"/>
                </a:solidFill>
                <a:latin typeface="Helvetica" pitchFamily="34" charset="0"/>
                <a:ea typeface="+mn-ea"/>
                <a:cs typeface="+mn-cs"/>
              </a:defRPr>
            </a:lvl6pPr>
            <a:lvl7pPr marL="3656960" algn="l" defTabSz="1218987" rtl="0" eaLnBrk="1" latinLnBrk="0" hangingPunct="1">
              <a:defRPr sz="4000" kern="1200">
                <a:solidFill>
                  <a:schemeClr val="tx1"/>
                </a:solidFill>
                <a:latin typeface="Helvetica" pitchFamily="34" charset="0"/>
                <a:ea typeface="+mn-ea"/>
                <a:cs typeface="+mn-cs"/>
              </a:defRPr>
            </a:lvl7pPr>
            <a:lvl8pPr marL="4266453" algn="l" defTabSz="1218987" rtl="0" eaLnBrk="1" latinLnBrk="0" hangingPunct="1">
              <a:defRPr sz="4000" kern="1200">
                <a:solidFill>
                  <a:schemeClr val="tx1"/>
                </a:solidFill>
                <a:latin typeface="Helvetica" pitchFamily="34" charset="0"/>
                <a:ea typeface="+mn-ea"/>
                <a:cs typeface="+mn-cs"/>
              </a:defRPr>
            </a:lvl8pPr>
            <a:lvl9pPr marL="4875947" algn="l" defTabSz="1218987" rtl="0" eaLnBrk="1" latinLnBrk="0" hangingPunct="1">
              <a:defRPr sz="4000" kern="1200">
                <a:solidFill>
                  <a:schemeClr val="tx1"/>
                </a:solidFill>
                <a:latin typeface="Helvetica" pitchFamily="34" charset="0"/>
                <a:ea typeface="+mn-ea"/>
                <a:cs typeface="+mn-cs"/>
              </a:defRPr>
            </a:lvl9pPr>
          </a:lstStyle>
          <a:p>
            <a:pPr marL="0" marR="0" lvl="0" indent="0" algn="l" defTabSz="914400" rtl="0" eaLnBrk="1" fontAlgn="base" latinLnBrk="0" hangingPunct="1">
              <a:lnSpc>
                <a:spcPct val="100000"/>
              </a:lnSpc>
              <a:spcBef>
                <a:spcPts val="0"/>
              </a:spcBef>
              <a:spcAft>
                <a:spcPct val="0"/>
              </a:spcAft>
              <a:buClr>
                <a:srgbClr val="ED7D31"/>
              </a:buClr>
              <a:buSzPct val="65000"/>
              <a:buFont typeface="Wingdings" pitchFamily="2" charset="2"/>
              <a:buNone/>
              <a:tabLst/>
              <a:defRPr/>
            </a:pPr>
            <a:r>
              <a:rPr kumimoji="0" lang="en-US" sz="600" b="0" i="0" u="none" strike="noStrike" kern="1200" cap="none" spc="0" normalizeH="0" baseline="0" noProof="0" dirty="0">
                <a:ln>
                  <a:noFill/>
                </a:ln>
                <a:solidFill>
                  <a:prstClr val="black">
                    <a:lumMod val="50000"/>
                    <a:alpha val="25000"/>
                  </a:prstClr>
                </a:solidFill>
                <a:effectLst/>
                <a:uLnTx/>
                <a:uFillTx/>
                <a:latin typeface="Stencil" panose="040409050D0802020404" pitchFamily="82" charset="0"/>
                <a:ea typeface="+mn-ea"/>
                <a:cs typeface="+mn-cs"/>
              </a:rPr>
              <a:t>LAB</a:t>
            </a:r>
          </a:p>
          <a:p>
            <a:pPr marL="0" marR="0" lvl="0" indent="0" algn="l" defTabSz="914400" rtl="0" eaLnBrk="1" fontAlgn="base" latinLnBrk="0" hangingPunct="1">
              <a:lnSpc>
                <a:spcPct val="100000"/>
              </a:lnSpc>
              <a:spcBef>
                <a:spcPts val="0"/>
              </a:spcBef>
              <a:spcAft>
                <a:spcPct val="0"/>
              </a:spcAft>
              <a:buClr>
                <a:srgbClr val="ED7D31"/>
              </a:buClr>
              <a:buSzPct val="65000"/>
              <a:buFont typeface="Wingdings" pitchFamily="2" charset="2"/>
              <a:buNone/>
              <a:tabLst/>
              <a:defRPr/>
            </a:pPr>
            <a:r>
              <a:rPr kumimoji="0" lang="en-US" sz="600" b="0" i="0" u="none" strike="noStrike" kern="1200" cap="none" spc="0" normalizeH="0" baseline="0" noProof="0" dirty="0">
                <a:ln>
                  <a:noFill/>
                </a:ln>
                <a:solidFill>
                  <a:prstClr val="black">
                    <a:lumMod val="50000"/>
                    <a:alpha val="25000"/>
                  </a:prstClr>
                </a:solidFill>
                <a:effectLst/>
                <a:uLnTx/>
                <a:uFillTx/>
                <a:latin typeface="Stencil" panose="040409050D0802020404" pitchFamily="82" charset="0"/>
                <a:ea typeface="+mn-ea"/>
                <a:cs typeface="+mn-cs"/>
              </a:rPr>
              <a:t>BREAK</a:t>
            </a:r>
            <a:endParaRPr kumimoji="0" lang="en-US" sz="1050" b="0" i="0" u="none" strike="noStrike" kern="1200" cap="none" spc="0" normalizeH="0" baseline="0" noProof="0" dirty="0">
              <a:ln>
                <a:noFill/>
              </a:ln>
              <a:solidFill>
                <a:prstClr val="black">
                  <a:lumMod val="50000"/>
                  <a:alpha val="25000"/>
                </a:prstClr>
              </a:solidFill>
              <a:effectLst/>
              <a:uLnTx/>
              <a:uFillTx/>
              <a:latin typeface="Stencil" panose="040409050D0802020404" pitchFamily="82" charset="0"/>
              <a:ea typeface="+mn-ea"/>
              <a:cs typeface="+mn-cs"/>
            </a:endParaRPr>
          </a:p>
        </p:txBody>
      </p:sp>
      <p:pic>
        <p:nvPicPr>
          <p:cNvPr id="6" name="Picture 5" descr="A picture containing table, indoor, desk, computer">
            <a:extLst>
              <a:ext uri="{FF2B5EF4-FFF2-40B4-BE49-F238E27FC236}">
                <a16:creationId xmlns:a16="http://schemas.microsoft.com/office/drawing/2014/main" id="{D8AF21FE-A62C-2160-7B40-D175F3B628F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968" t="7083" r="23301"/>
          <a:stretch/>
        </p:blipFill>
        <p:spPr>
          <a:xfrm>
            <a:off x="5016519" y="85723"/>
            <a:ext cx="7143750" cy="6372215"/>
          </a:xfrm>
          <a:prstGeom prst="rect">
            <a:avLst/>
          </a:prstGeom>
        </p:spPr>
      </p:pic>
      <p:sp>
        <p:nvSpPr>
          <p:cNvPr id="2" name="Footer Placeholder 1" hidden="1">
            <a:extLst>
              <a:ext uri="{FF2B5EF4-FFF2-40B4-BE49-F238E27FC236}">
                <a16:creationId xmlns:a16="http://schemas.microsoft.com/office/drawing/2014/main" id="{7A1D1432-D0D2-BB0F-2C6C-99F91FBCB638}"/>
              </a:ext>
            </a:extLst>
          </p:cNvPr>
          <p:cNvSpPr>
            <a:spLocks noGrp="1"/>
          </p:cNvSpPr>
          <p:nvPr>
            <p:ph type="ftr" sz="quarter" idx="10"/>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Date Placeholder 2" hidden="1">
            <a:extLst>
              <a:ext uri="{FF2B5EF4-FFF2-40B4-BE49-F238E27FC236}">
                <a16:creationId xmlns:a16="http://schemas.microsoft.com/office/drawing/2014/main" id="{ADD85070-B110-8975-2012-CA906068E279}"/>
              </a:ext>
            </a:extLst>
          </p:cNvPr>
          <p:cNvSpPr>
            <a:spLocks noGrp="1"/>
          </p:cNvSpPr>
          <p:nvPr>
            <p:ph type="dt" sz="half"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591950599"/>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03dbf9b-b85b-46a0-94f1-894078c07ecd" xsi:nil="true"/>
    <lcf76f155ced4ddcb4097134ff3c332f xmlns="211f9404-bca0-4bcf-9c1d-965ccb6f8d2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6" ma:contentTypeDescription="Create a new document." ma:contentTypeScope="" ma:versionID="3e9a1b2e959880e4a76c3977d9ce4bf7">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fcf97f2708594b994a194b3975e3d81f"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a97a576-9b9a-4725-8082-46e909de400b}" ma:internalName="TaxCatchAll" ma:showField="CatchAllData" ma:web="303dbf9b-b85b-46a0-94f1-894078c07ec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D040630-A62C-4063-B6E2-E8C2D35B5414}">
  <ds:schemaRefs>
    <ds:schemaRef ds:uri="http://schemas.microsoft.com/office/2006/metadata/properties"/>
    <ds:schemaRef ds:uri="http://schemas.microsoft.com/office/infopath/2007/PartnerControls"/>
    <ds:schemaRef ds:uri="303dbf9b-b85b-46a0-94f1-894078c07ecd"/>
    <ds:schemaRef ds:uri="211f9404-bca0-4bcf-9c1d-965ccb6f8d2d"/>
  </ds:schemaRefs>
</ds:datastoreItem>
</file>

<file path=customXml/itemProps2.xml><?xml version="1.0" encoding="utf-8"?>
<ds:datastoreItem xmlns:ds="http://schemas.openxmlformats.org/officeDocument/2006/customXml" ds:itemID="{5005B358-F4C1-4779-9208-30E86E3F7A24}">
  <ds:schemaRefs>
    <ds:schemaRef ds:uri="http://schemas.microsoft.com/sharepoint/v3/contenttype/forms"/>
  </ds:schemaRefs>
</ds:datastoreItem>
</file>

<file path=customXml/itemProps3.xml><?xml version="1.0" encoding="utf-8"?>
<ds:datastoreItem xmlns:ds="http://schemas.openxmlformats.org/officeDocument/2006/customXml" ds:itemID="{A2BE3E23-B854-4D4E-9314-54BECDE7CC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4897</Words>
  <Application>Microsoft Office PowerPoint</Application>
  <PresentationFormat>Widescreen</PresentationFormat>
  <Paragraphs>737</Paragraphs>
  <Slides>77</Slides>
  <Notes>71</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77</vt:i4>
      </vt:variant>
    </vt:vector>
  </HeadingPairs>
  <TitlesOfParts>
    <vt:vector size="91" baseType="lpstr">
      <vt:lpstr>DIN Pro Bold</vt:lpstr>
      <vt:lpstr>Aptos</vt:lpstr>
      <vt:lpstr>Arial</vt:lpstr>
      <vt:lpstr>Calibri</vt:lpstr>
      <vt:lpstr>Calibri Light</vt:lpstr>
      <vt:lpstr>Courier New</vt:lpstr>
      <vt:lpstr>Stencil</vt:lpstr>
      <vt:lpstr>Symbol</vt:lpstr>
      <vt:lpstr>Times New Roman</vt:lpstr>
      <vt:lpstr>Wingdings</vt:lpstr>
      <vt:lpstr>UWTSD Holding Page</vt:lpstr>
      <vt:lpstr>UWTSD Text 2</vt:lpstr>
      <vt:lpstr>UWTSD Logo Variations place image in Background</vt:lpstr>
      <vt:lpstr>Office Theme</vt:lpstr>
      <vt:lpstr>PowerPoint Presentation</vt:lpstr>
      <vt:lpstr>WELCOME        :  MUNYA</vt:lpstr>
      <vt:lpstr>Primary Resources</vt:lpstr>
      <vt:lpstr>PowerPoint Presentation</vt:lpstr>
      <vt:lpstr>CTF Topology Review</vt:lpstr>
      <vt:lpstr>CCSA Lab Topology</vt:lpstr>
      <vt:lpstr>Working Topology</vt:lpstr>
      <vt:lpstr>Initial Focus to Setup the Appliances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Running SmartConsole in Demo Mode</vt:lpstr>
      <vt:lpstr>SmartConsole Main Window</vt:lpstr>
      <vt:lpstr>SmartConsole Navigation Toolbar </vt:lpstr>
      <vt:lpstr>SmartConsole Navigation Toolbar </vt:lpstr>
      <vt:lpstr>SmartConsole Menus and Buttons </vt:lpstr>
      <vt:lpstr>SmartConsole Session Management Controls </vt:lpstr>
      <vt:lpstr>SmartConsole Boxes, Objects, and Bars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Security Management Server Software Blades (Features) </vt:lpstr>
      <vt:lpstr>PowerPoint Presentation</vt:lpstr>
      <vt:lpstr>PowerPoint Presentation</vt:lpstr>
      <vt:lpstr>PowerPoint Presentation</vt:lpstr>
      <vt:lpstr>Security Gateway</vt:lpstr>
      <vt:lpstr>PowerPoint Presentation</vt:lpstr>
      <vt:lpstr>Quantum Security Gateway Portfolio</vt:lpstr>
      <vt:lpstr>PowerPoint Presentation</vt:lpstr>
      <vt:lpstr>PowerPoint Presentation</vt:lpstr>
      <vt:lpstr>PowerPoint Presentation</vt:lpstr>
      <vt:lpstr>PowerPoint Presentation</vt:lpstr>
      <vt:lpstr>PowerPoint Presentation</vt:lpstr>
      <vt:lpstr>PowerPoint Presentation</vt:lpstr>
      <vt:lpstr>Threat Prevention Features for Gateways</vt:lpstr>
      <vt:lpstr>Threat Prevention Features for Gateways (Continued)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Munyaradzi Nicholas Murira</cp:lastModifiedBy>
  <cp:revision>19</cp:revision>
  <dcterms:created xsi:type="dcterms:W3CDTF">2021-03-09T15:35:42Z</dcterms:created>
  <dcterms:modified xsi:type="dcterms:W3CDTF">2026-10-22T14:19:27Z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y fmtid="{D5CDD505-2E9C-101B-9397-08002B2CF9AE}" pid="3" name="MediaServiceImageTags">
    <vt:lpwstr/>
  </property>
</Properties>
</file>