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1" r:id="rId3"/>
    <p:sldId id="257"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A402"/>
    <a:srgbClr val="6BA4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71"/>
    <p:restoredTop sz="75571"/>
  </p:normalViewPr>
  <p:slideViewPr>
    <p:cSldViewPr>
      <p:cViewPr varScale="1">
        <p:scale>
          <a:sx n="84" d="100"/>
          <a:sy n="84" d="100"/>
        </p:scale>
        <p:origin x="2272" y="184"/>
      </p:cViewPr>
      <p:guideLst>
        <p:guide orient="horz" pos="2160"/>
        <p:guide pos="2880"/>
      </p:guideLst>
    </p:cSldViewPr>
  </p:slideViewPr>
  <p:outlineViewPr>
    <p:cViewPr>
      <p:scale>
        <a:sx n="33" d="100"/>
        <a:sy n="33" d="100"/>
      </p:scale>
      <p:origin x="0" y="0"/>
    </p:cViewPr>
    <p:sldLst>
      <p:sld r:id="rId1" collapse="1"/>
    </p:sldLst>
  </p:outlineViewPr>
  <p:notesTextViewPr>
    <p:cViewPr>
      <p:scale>
        <a:sx n="1" d="1"/>
        <a:sy n="1" d="1"/>
      </p:scale>
      <p:origin x="0" y="0"/>
    </p:cViewPr>
  </p:notesTextViewPr>
  <p:sorterViewPr>
    <p:cViewPr>
      <p:scale>
        <a:sx n="1" d="1"/>
        <a:sy n="1" d="1"/>
      </p:scale>
      <p:origin x="0" y="0"/>
    </p:cViewPr>
  </p:sorter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_rels/viewProps.xml.rels><?xml version="1.0" encoding="UTF-8" standalone="yes"?>
<Relationships xmlns="http://schemas.openxmlformats.org/package/2006/relationships"><Relationship Id="rId1"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F210D2-0884-46FB-8CA6-FB2F8D004CCB}" type="datetimeFigureOut">
              <a:rPr lang="en-GB" smtClean="0"/>
              <a:t>25/06/2023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DB6F2E-2604-4C18-95B3-C2153A1B5D62}" type="slidenum">
              <a:rPr lang="en-GB" smtClean="0"/>
              <a:t>‹#›</a:t>
            </a:fld>
            <a:endParaRPr lang="en-GB"/>
          </a:p>
        </p:txBody>
      </p:sp>
    </p:spTree>
    <p:extLst>
      <p:ext uri="{BB962C8B-B14F-4D97-AF65-F5344CB8AC3E}">
        <p14:creationId xmlns:p14="http://schemas.microsoft.com/office/powerpoint/2010/main" val="1746885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DB6F2E-2604-4C18-95B3-C2153A1B5D62}" type="slidenum">
              <a:rPr lang="en-GB" smtClean="0"/>
              <a:t>1</a:t>
            </a:fld>
            <a:endParaRPr lang="en-GB"/>
          </a:p>
        </p:txBody>
      </p:sp>
    </p:spTree>
    <p:extLst>
      <p:ext uri="{BB962C8B-B14F-4D97-AF65-F5344CB8AC3E}">
        <p14:creationId xmlns:p14="http://schemas.microsoft.com/office/powerpoint/2010/main" val="3137114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Calibri" panose="020F0502020204030204" pitchFamily="34" charset="0"/>
                <a:ea typeface="Calibri" panose="020F0502020204030204" pitchFamily="34" charset="0"/>
                <a:cs typeface="Times New Roman" panose="02020603050405020304" pitchFamily="18" charset="0"/>
              </a:rPr>
              <a:t>Hello, welcome to the Managing People class, my name is L and today we going to </a:t>
            </a:r>
            <a:r>
              <a:rPr lang="en-GB" sz="1200" dirty="0">
                <a:effectLst/>
                <a:latin typeface="Calibri" panose="020F0502020204030204" pitchFamily="34" charset="0"/>
                <a:ea typeface="Calibri" panose="020F0502020204030204" pitchFamily="34" charset="0"/>
                <a:cs typeface="Times New Roman" panose="02020603050405020304" pitchFamily="18" charset="0"/>
              </a:rPr>
              <a:t>discuss HR </a:t>
            </a: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job responsibilities and functional areas</a:t>
            </a:r>
            <a:endParaRPr lang="en-GB" sz="1100" dirty="0">
              <a:solidFill>
                <a:srgbClr val="000000"/>
              </a:solidFill>
              <a:effectLst/>
              <a:latin typeface="Arial" panose="020B0604020202020204" pitchFamily="34" charset="0"/>
              <a:ea typeface="Arial" panose="020B0604020202020204" pitchFamily="34" charset="0"/>
            </a:endParaRP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values that they should abide by </a:t>
            </a:r>
            <a:endParaRPr lang="en-GB" sz="1100" dirty="0">
              <a:solidFill>
                <a:srgbClr val="000000"/>
              </a:solidFill>
              <a:effectLst/>
              <a:latin typeface="Arial" panose="020B0604020202020204" pitchFamily="34" charset="0"/>
              <a:ea typeface="Arial" panose="020B0604020202020204" pitchFamily="34" charset="0"/>
            </a:endParaRP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make references to the current CIPD profession map.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the types of relationships that can develop between the employer and employee.</a:t>
            </a:r>
            <a:endParaRPr lang="en-GB" sz="1100" dirty="0">
              <a:solidFill>
                <a:srgbClr val="000000"/>
              </a:solidFill>
              <a:effectLst/>
              <a:latin typeface="Arial" panose="020B0604020202020204" pitchFamily="34" charset="0"/>
              <a:ea typeface="Arial" panose="020B0604020202020204" pitchFamily="34" charset="0"/>
            </a:endParaRP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practical examples of what factors can influence the relationship.</a:t>
            </a:r>
            <a:endParaRPr lang="en-GB" sz="1100" dirty="0">
              <a:solidFill>
                <a:srgbClr val="000000"/>
              </a:solidFill>
              <a:effectLst/>
              <a:latin typeface="Arial" panose="020B0604020202020204" pitchFamily="34" charset="0"/>
              <a:ea typeface="Arial" panose="020B0604020202020204" pitchFamily="34" charset="0"/>
            </a:endParaRPr>
          </a:p>
          <a:p>
            <a:pPr marL="742950" marR="102235" lvl="1" indent="-285750" algn="l">
              <a:lnSpc>
                <a:spcPct val="104000"/>
              </a:lnSpc>
              <a:spcAft>
                <a:spcPts val="25"/>
              </a:spcAft>
              <a:buFont typeface="Courier New" panose="02070309020205020404" pitchFamily="49" charset="0"/>
              <a:buChar char="o"/>
            </a:pPr>
            <a:r>
              <a:rPr lang="en-GB" sz="1200" dirty="0">
                <a:solidFill>
                  <a:srgbClr val="000000"/>
                </a:solidFill>
                <a:effectLst/>
                <a:latin typeface="Arial" panose="020B0604020202020204" pitchFamily="34" charset="0"/>
                <a:ea typeface="Arial" panose="020B0604020202020204" pitchFamily="34" charset="0"/>
              </a:rPr>
              <a:t> My personal experiences to outline some positive practice</a:t>
            </a:r>
            <a:endParaRPr lang="en-GB" sz="1100" dirty="0">
              <a:solidFill>
                <a:srgbClr val="000000"/>
              </a:solidFill>
              <a:effectLst/>
              <a:latin typeface="Arial" panose="020B0604020202020204" pitchFamily="34" charset="0"/>
              <a:ea typeface="Arial" panose="020B0604020202020204" pitchFamily="34" charset="0"/>
            </a:endParaRPr>
          </a:p>
          <a:p>
            <a:pPr marL="457200" marR="102235">
              <a:lnSpc>
                <a:spcPct val="104000"/>
              </a:lnSpc>
              <a:spcAft>
                <a:spcPts val="25"/>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51DB6F2E-2604-4C18-95B3-C2153A1B5D62}" type="slidenum">
              <a:rPr lang="en-GB" smtClean="0"/>
              <a:t>2</a:t>
            </a:fld>
            <a:endParaRPr lang="en-GB"/>
          </a:p>
        </p:txBody>
      </p:sp>
    </p:spTree>
    <p:extLst>
      <p:ext uri="{BB962C8B-B14F-4D97-AF65-F5344CB8AC3E}">
        <p14:creationId xmlns:p14="http://schemas.microsoft.com/office/powerpoint/2010/main" val="35818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Arial" panose="020B0604020202020204" pitchFamily="34" charset="0"/>
                <a:ea typeface="+mn-ea"/>
                <a:cs typeface="Arial" panose="020B0604020202020204" pitchFamily="34" charset="0"/>
              </a:rPr>
              <a:t>The business environment is booming which leads to dynamic changes in the major profession. With this considerable growth rate, companies need to have the expertise and talented HR managers. Behind the successful and capable company, there is a competent human resource manager who ensures the hiring of capable individuals </a:t>
            </a:r>
            <a:r>
              <a:rPr lang="en-US" sz="1600" kern="1200" dirty="0">
                <a:solidFill>
                  <a:schemeClr val="tx1"/>
                </a:solidFill>
                <a:effectLst/>
                <a:latin typeface="Arial" panose="020B0604020202020204" pitchFamily="34" charset="0"/>
                <a:ea typeface="+mn-ea"/>
                <a:cs typeface="Arial" panose="020B0604020202020204" pitchFamily="34" charset="0"/>
              </a:rPr>
              <a:t>(Taylor, et al., 2022)</a:t>
            </a:r>
            <a:r>
              <a:rPr lang="en-GB" sz="1600" kern="1200" dirty="0">
                <a:solidFill>
                  <a:schemeClr val="tx1"/>
                </a:solidFill>
                <a:effectLst/>
                <a:latin typeface="Arial" panose="020B0604020202020204" pitchFamily="34" charset="0"/>
                <a:ea typeface="+mn-ea"/>
                <a:cs typeface="Arial" panose="020B0604020202020204" pitchFamily="34" charset="0"/>
              </a:rPr>
              <a:t>. This study aims to develop a better understanding of the strategic approach which is adopted by human </a:t>
            </a:r>
            <a:r>
              <a:rPr lang="en-GB" sz="1600" kern="1200" dirty="0">
                <a:solidFill>
                  <a:schemeClr val="tx1"/>
                </a:solidFill>
                <a:effectLst/>
                <a:latin typeface="+mn-lt"/>
                <a:ea typeface="+mn-ea"/>
                <a:cs typeface="+mn-cs"/>
              </a:rPr>
              <a:t>resource managers to attract, retain and develop talent in a way that supports the sustainable growth of the organization. </a:t>
            </a:r>
          </a:p>
          <a:p>
            <a:endParaRPr lang="en-GB" sz="1600" dirty="0"/>
          </a:p>
        </p:txBody>
      </p:sp>
      <p:sp>
        <p:nvSpPr>
          <p:cNvPr id="4" name="Slide Number Placeholder 3"/>
          <p:cNvSpPr>
            <a:spLocks noGrp="1"/>
          </p:cNvSpPr>
          <p:nvPr>
            <p:ph type="sldNum" sz="quarter" idx="10"/>
          </p:nvPr>
        </p:nvSpPr>
        <p:spPr/>
        <p:txBody>
          <a:bodyPr/>
          <a:lstStyle/>
          <a:p>
            <a:fld id="{51DB6F2E-2604-4C18-95B3-C2153A1B5D62}" type="slidenum">
              <a:rPr lang="en-GB" smtClean="0"/>
              <a:t>3</a:t>
            </a:fld>
            <a:endParaRPr lang="en-GB"/>
          </a:p>
        </p:txBody>
      </p:sp>
    </p:spTree>
    <p:extLst>
      <p:ext uri="{BB962C8B-B14F-4D97-AF65-F5344CB8AC3E}">
        <p14:creationId xmlns:p14="http://schemas.microsoft.com/office/powerpoint/2010/main" val="33217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Human Resource Professionals </a:t>
            </a:r>
          </a:p>
          <a:p>
            <a:r>
              <a:rPr lang="en-GB" sz="1200" kern="1200" dirty="0">
                <a:solidFill>
                  <a:schemeClr val="tx1"/>
                </a:solidFill>
                <a:effectLst/>
                <a:latin typeface="+mn-lt"/>
                <a:ea typeface="+mn-ea"/>
                <a:cs typeface="+mn-cs"/>
              </a:rPr>
              <a:t>The HR professional is an important asset of a successful organization who serves an important purpose in the business landscape. A business can achieve the benefit when having HR professionals on their team. </a:t>
            </a:r>
          </a:p>
          <a:p>
            <a:r>
              <a:rPr lang="en-GB" sz="1200" b="1" kern="1200" dirty="0">
                <a:solidFill>
                  <a:schemeClr val="tx1"/>
                </a:solidFill>
                <a:effectLst/>
                <a:latin typeface="+mn-lt"/>
                <a:ea typeface="+mn-ea"/>
                <a:cs typeface="+mn-cs"/>
              </a:rPr>
              <a:t>Positive Engagement </a:t>
            </a:r>
          </a:p>
          <a:p>
            <a:r>
              <a:rPr lang="en-GB" sz="1200" kern="1200" dirty="0">
                <a:solidFill>
                  <a:schemeClr val="tx1"/>
                </a:solidFill>
                <a:effectLst/>
                <a:latin typeface="+mn-lt"/>
                <a:ea typeface="+mn-ea"/>
                <a:cs typeface="+mn-cs"/>
              </a:rPr>
              <a:t>It refers to a specific way to be involved in a task. In a team, positive engagement means taking initiative and creating a working environment where employees feel important and valued. This engagement facilitates good communication, offers compensation, develops trust, and creates a platform for opportunities.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4</a:t>
            </a:fld>
            <a:endParaRPr lang="en-GB"/>
          </a:p>
        </p:txBody>
      </p:sp>
    </p:spTree>
    <p:extLst>
      <p:ext uri="{BB962C8B-B14F-4D97-AF65-F5344CB8AC3E}">
        <p14:creationId xmlns:p14="http://schemas.microsoft.com/office/powerpoint/2010/main" val="2501489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stated that HR professionals must have a better understanding of job responsibilities and functional areas. Simultaneously, HR professionals develop plans to expand HR practices and have a positive impact on business growth. The job responsibilities and functional area of HR professionals are described here:</a:t>
            </a:r>
          </a:p>
          <a:p>
            <a:r>
              <a:rPr lang="en-GB" sz="1200" b="1" i="1" kern="1200" dirty="0">
                <a:solidFill>
                  <a:schemeClr val="tx1"/>
                </a:solidFill>
                <a:effectLst/>
                <a:latin typeface="+mn-lt"/>
                <a:ea typeface="+mn-ea"/>
                <a:cs typeface="+mn-cs"/>
              </a:rPr>
              <a:t>Talent Management </a:t>
            </a:r>
          </a:p>
          <a:p>
            <a:r>
              <a:rPr lang="en-GB" sz="1200" kern="1200" dirty="0">
                <a:solidFill>
                  <a:schemeClr val="tx1"/>
                </a:solidFill>
                <a:effectLst/>
                <a:latin typeface="+mn-lt"/>
                <a:ea typeface="+mn-ea"/>
                <a:cs typeface="+mn-cs"/>
              </a:rPr>
              <a:t>The talent management team recruits hires, develops, and retains competent employees. However, managing talent is not an easy task because of its broad aspects like employee support is also a part of talent management. Employee relationship is concerned with the strength of the employee-employer relationship that influences business performance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Kravariti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Foteini</a:t>
            </a:r>
            <a:r>
              <a:rPr lang="en-US"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Compensation and benefits</a:t>
            </a:r>
          </a:p>
          <a:p>
            <a:r>
              <a:rPr lang="en-GB" sz="1200" kern="1200" dirty="0">
                <a:solidFill>
                  <a:schemeClr val="tx1"/>
                </a:solidFill>
                <a:effectLst/>
                <a:latin typeface="+mn-lt"/>
                <a:ea typeface="+mn-ea"/>
                <a:cs typeface="+mn-cs"/>
              </a:rPr>
              <a:t>overseen the compensation and benefits that positively influence the productivity of employees. It evaluates the competitor’s pay practices and creates the job description. </a:t>
            </a:r>
          </a:p>
          <a:p>
            <a:r>
              <a:rPr lang="en-GB" sz="1200" b="1" i="1" kern="1200" dirty="0">
                <a:solidFill>
                  <a:schemeClr val="tx1"/>
                </a:solidFill>
                <a:effectLst/>
                <a:latin typeface="+mn-lt"/>
                <a:ea typeface="+mn-ea"/>
                <a:cs typeface="+mn-cs"/>
              </a:rPr>
              <a:t>Recruiting and Staffing</a:t>
            </a:r>
          </a:p>
          <a:p>
            <a:r>
              <a:rPr lang="en-GB" sz="1200" kern="1200" dirty="0">
                <a:solidFill>
                  <a:schemeClr val="tx1"/>
                </a:solidFill>
                <a:effectLst/>
                <a:latin typeface="+mn-lt"/>
                <a:ea typeface="+mn-ea"/>
                <a:cs typeface="+mn-cs"/>
              </a:rPr>
              <a:t>The Department of HR sorts the applicants through job applications and finds suitable candidates who are hired. An ATS (applicant tracking system) is used that helps to pull the applicants who meet the criteria. </a:t>
            </a:r>
          </a:p>
          <a:p>
            <a:r>
              <a:rPr lang="en-GB" sz="1200" b="1" i="1" kern="1200" dirty="0">
                <a:solidFill>
                  <a:schemeClr val="tx1"/>
                </a:solidFill>
                <a:effectLst/>
                <a:latin typeface="+mn-lt"/>
                <a:ea typeface="+mn-ea"/>
                <a:cs typeface="+mn-cs"/>
              </a:rPr>
              <a:t>Employee Benefits </a:t>
            </a:r>
          </a:p>
          <a:p>
            <a:r>
              <a:rPr lang="en-GB" sz="1200" kern="1200" dirty="0">
                <a:solidFill>
                  <a:schemeClr val="tx1"/>
                </a:solidFill>
                <a:effectLst/>
                <a:latin typeface="+mn-lt"/>
                <a:ea typeface="+mn-ea"/>
                <a:cs typeface="+mn-cs"/>
              </a:rPr>
              <a:t>It includes healthcare, vacation time., retirement, health insurance, and other benefits which are offered by the employer. A good package helps employers to attract and retain talent for business growth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Mamorsky</a:t>
            </a:r>
            <a:r>
              <a:rPr lang="en-US" sz="1200" kern="1200" dirty="0">
                <a:solidFill>
                  <a:schemeClr val="tx1"/>
                </a:solidFill>
                <a:effectLst/>
                <a:latin typeface="+mn-lt"/>
                <a:ea typeface="+mn-ea"/>
                <a:cs typeface="+mn-cs"/>
              </a:rPr>
              <a:t> &amp; Jeffrey, 2022)</a:t>
            </a:r>
            <a:r>
              <a:rPr lang="en-GB" sz="1200" kern="1200" dirty="0">
                <a:solidFill>
                  <a:schemeClr val="tx1"/>
                </a:solidFill>
                <a:effectLst/>
                <a:latin typeface="+mn-lt"/>
                <a:ea typeface="+mn-ea"/>
                <a:cs typeface="+mn-cs"/>
              </a:rPr>
              <a:t>. It means HR professionals have an idea of different types of employee benefits programs to facilitate the employees according to identified needs and demands.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5</a:t>
            </a:fld>
            <a:endParaRPr lang="en-GB"/>
          </a:p>
        </p:txBody>
      </p:sp>
    </p:spTree>
    <p:extLst>
      <p:ext uri="{BB962C8B-B14F-4D97-AF65-F5344CB8AC3E}">
        <p14:creationId xmlns:p14="http://schemas.microsoft.com/office/powerpoint/2010/main" val="1656544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Values</a:t>
            </a:r>
          </a:p>
          <a:p>
            <a:r>
              <a:rPr lang="en-GB" sz="1200" kern="1200" dirty="0">
                <a:solidFill>
                  <a:schemeClr val="tx1"/>
                </a:solidFill>
                <a:effectLst/>
                <a:latin typeface="+mn-lt"/>
                <a:ea typeface="+mn-ea"/>
                <a:cs typeface="+mn-cs"/>
              </a:rPr>
              <a:t>HR professionals should abide by the values by giving respect and intrinsic worth to every member of the company. </a:t>
            </a:r>
          </a:p>
          <a:p>
            <a:r>
              <a:rPr lang="en-GB" sz="1200" kern="1200" dirty="0">
                <a:solidFill>
                  <a:schemeClr val="tx1"/>
                </a:solidFill>
                <a:effectLst/>
                <a:latin typeface="+mn-lt"/>
                <a:ea typeface="+mn-ea"/>
                <a:cs typeface="+mn-cs"/>
              </a:rPr>
              <a:t>Treat people with respect and dignity </a:t>
            </a:r>
          </a:p>
          <a:p>
            <a:r>
              <a:rPr lang="en-GB" sz="1200" kern="1200" dirty="0">
                <a:solidFill>
                  <a:schemeClr val="tx1"/>
                </a:solidFill>
                <a:effectLst/>
                <a:latin typeface="+mn-lt"/>
                <a:ea typeface="+mn-ea"/>
                <a:cs typeface="+mn-cs"/>
              </a:rPr>
              <a:t>Employees can work easily without any harassment and discrimination</a:t>
            </a:r>
          </a:p>
          <a:p>
            <a:r>
              <a:rPr lang="en-GB" sz="1200" kern="1200" dirty="0">
                <a:solidFill>
                  <a:schemeClr val="tx1"/>
                </a:solidFill>
                <a:effectLst/>
                <a:latin typeface="+mn-lt"/>
                <a:ea typeface="+mn-ea"/>
                <a:cs typeface="+mn-cs"/>
              </a:rPr>
              <a:t>HR should ensure that everyone has a platform to develop opportunities, competencies, and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dirty="0"/>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6</a:t>
            </a:fld>
            <a:endParaRPr lang="en-GB"/>
          </a:p>
        </p:txBody>
      </p:sp>
    </p:spTree>
    <p:extLst>
      <p:ext uri="{BB962C8B-B14F-4D97-AF65-F5344CB8AC3E}">
        <p14:creationId xmlns:p14="http://schemas.microsoft.com/office/powerpoint/2010/main" val="2472930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Chartered Institute of Personnel Development Profession Map</a:t>
            </a:r>
            <a:r>
              <a:rPr lang="en-GB" sz="1200" b="1" kern="1200" baseline="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an interactive set of standards that guides those who work in the HR department and improve the workplace. The purpose of this map is to instill a share professional identity within and across the industry. This map is used by HR managers with the same set of values and standards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Daines</a:t>
            </a:r>
            <a:r>
              <a:rPr lang="en-US" sz="1200" kern="1200" dirty="0">
                <a:solidFill>
                  <a:schemeClr val="tx1"/>
                </a:solidFill>
                <a:effectLst/>
                <a:latin typeface="+mn-lt"/>
                <a:ea typeface="+mn-ea"/>
                <a:cs typeface="+mn-cs"/>
              </a:rPr>
              <a:t> &amp; Kay, 2023)</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map is broken down into three categories such as:</a:t>
            </a:r>
          </a:p>
          <a:p>
            <a:pPr lvl="0"/>
            <a:r>
              <a:rPr lang="en-GB" sz="1200" kern="1200" dirty="0">
                <a:solidFill>
                  <a:schemeClr val="tx1"/>
                </a:solidFill>
                <a:effectLst/>
                <a:latin typeface="+mn-lt"/>
                <a:ea typeface="+mn-ea"/>
                <a:cs typeface="+mn-cs"/>
              </a:rPr>
              <a:t>Principle-led : </a:t>
            </a:r>
            <a:r>
              <a:rPr lang="en-GB" b="1" dirty="0"/>
              <a:t>has the potential to really improve people's lives</a:t>
            </a:r>
            <a:r>
              <a:rPr lang="en-GB" dirty="0"/>
              <a:t>. </a:t>
            </a:r>
            <a:endParaRPr lang="en-GB" sz="1200" kern="1200" dirty="0">
              <a:solidFill>
                <a:schemeClr val="tx1"/>
              </a:solidFill>
              <a:effectLst/>
              <a:latin typeface="+mn-lt"/>
              <a:ea typeface="+mn-ea"/>
              <a:cs typeface="+mn-cs"/>
            </a:endParaRPr>
          </a:p>
          <a:p>
            <a:pPr lvl="0"/>
            <a:r>
              <a:rPr lang="en-GB" sz="1200" kern="1200" dirty="0" err="1">
                <a:solidFill>
                  <a:schemeClr val="tx1"/>
                </a:solidFill>
                <a:effectLst/>
                <a:latin typeface="+mn-lt"/>
                <a:ea typeface="+mn-ea"/>
                <a:cs typeface="+mn-cs"/>
              </a:rPr>
              <a:t>Evidence-Based:</a:t>
            </a:r>
            <a:r>
              <a:rPr lang="en-GB" dirty="0" err="1"/>
              <a:t>is</a:t>
            </a:r>
            <a:r>
              <a:rPr lang="en-GB" dirty="0"/>
              <a:t> about </a:t>
            </a:r>
            <a:r>
              <a:rPr lang="en-GB" b="1" dirty="0"/>
              <a:t>making better decisions, and informing action that has the desired impact</a:t>
            </a:r>
            <a:r>
              <a:rPr lang="en-GB" dirty="0"/>
              <a:t>.</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Outcome-Driven: </a:t>
            </a:r>
            <a:r>
              <a:rPr lang="en-GB" b="1" dirty="0"/>
              <a:t>focus shifts towards getting employees to think about how they can achieve those outcomes using their own methods.</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7</a:t>
            </a:fld>
            <a:endParaRPr lang="en-GB"/>
          </a:p>
        </p:txBody>
      </p:sp>
    </p:spTree>
    <p:extLst>
      <p:ext uri="{BB962C8B-B14F-4D97-AF65-F5344CB8AC3E}">
        <p14:creationId xmlns:p14="http://schemas.microsoft.com/office/powerpoint/2010/main" val="1097021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Irrespective of this, CIPD has three areas</a:t>
            </a:r>
          </a:p>
          <a:p>
            <a:r>
              <a:rPr lang="en-GB" sz="1200" b="1" kern="1200" dirty="0">
                <a:solidFill>
                  <a:schemeClr val="tx1"/>
                </a:solidFill>
                <a:effectLst/>
                <a:latin typeface="+mn-lt"/>
                <a:ea typeface="+mn-ea"/>
                <a:cs typeface="+mn-cs"/>
              </a:rPr>
              <a:t>Core knowledge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core knowledge includes people management, digital working, change management, culture, behavior, and business acumen.</a:t>
            </a:r>
          </a:p>
          <a:p>
            <a:r>
              <a:rPr lang="en-GB" sz="1200" b="1" kern="1200" dirty="0">
                <a:solidFill>
                  <a:schemeClr val="tx1"/>
                </a:solidFill>
                <a:effectLst/>
                <a:latin typeface="+mn-lt"/>
                <a:ea typeface="+mn-ea"/>
                <a:cs typeface="+mn-cs"/>
              </a:rPr>
              <a:t>Core behavior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emphasizes the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aspects such as thinking and acting in different professions which produce outcome-driven and evidence-based aspects. It also includes:</a:t>
            </a:r>
          </a:p>
          <a:p>
            <a:pPr lvl="0"/>
            <a:r>
              <a:rPr lang="en-GB" sz="1200" kern="1200" dirty="0">
                <a:solidFill>
                  <a:schemeClr val="tx1"/>
                </a:solidFill>
                <a:effectLst/>
                <a:latin typeface="+mn-lt"/>
                <a:ea typeface="+mn-ea"/>
                <a:cs typeface="+mn-cs"/>
              </a:rPr>
              <a:t>Inclusive working</a:t>
            </a:r>
          </a:p>
          <a:p>
            <a:pPr lvl="0"/>
            <a:r>
              <a:rPr lang="en-GB" sz="1200" kern="1200" dirty="0">
                <a:solidFill>
                  <a:schemeClr val="tx1"/>
                </a:solidFill>
                <a:effectLst/>
                <a:latin typeface="+mn-lt"/>
                <a:ea typeface="+mn-ea"/>
                <a:cs typeface="+mn-cs"/>
              </a:rPr>
              <a:t>Commercial Drive</a:t>
            </a:r>
          </a:p>
          <a:p>
            <a:pPr lvl="0"/>
            <a:r>
              <a:rPr lang="en-GB" sz="1200" kern="1200" dirty="0">
                <a:solidFill>
                  <a:schemeClr val="tx1"/>
                </a:solidFill>
                <a:effectLst/>
                <a:latin typeface="+mn-lt"/>
                <a:ea typeface="+mn-ea"/>
                <a:cs typeface="+mn-cs"/>
              </a:rPr>
              <a:t>Decision-making based on the situations</a:t>
            </a:r>
          </a:p>
          <a:p>
            <a:pPr lvl="0"/>
            <a:r>
              <a:rPr lang="en-GB" sz="1200" kern="1200" dirty="0">
                <a:solidFill>
                  <a:schemeClr val="tx1"/>
                </a:solidFill>
                <a:effectLst/>
                <a:latin typeface="+mn-lt"/>
                <a:ea typeface="+mn-ea"/>
                <a:cs typeface="+mn-cs"/>
              </a:rPr>
              <a:t>Value people </a:t>
            </a:r>
          </a:p>
          <a:p>
            <a:pPr lvl="0"/>
            <a:r>
              <a:rPr lang="en-GB" sz="1200" kern="1200" dirty="0">
                <a:solidFill>
                  <a:schemeClr val="tx1"/>
                </a:solidFill>
                <a:effectLst/>
                <a:latin typeface="+mn-lt"/>
                <a:ea typeface="+mn-ea"/>
                <a:cs typeface="+mn-cs"/>
              </a:rPr>
              <a:t>Courage and influence professionally </a:t>
            </a:r>
          </a:p>
          <a:p>
            <a:r>
              <a:rPr lang="en-GB" sz="1200" b="1" kern="1200" dirty="0">
                <a:solidFill>
                  <a:schemeClr val="tx1"/>
                </a:solidFill>
                <a:effectLst/>
                <a:latin typeface="+mn-lt"/>
                <a:ea typeface="+mn-ea"/>
                <a:cs typeface="+mn-cs"/>
              </a:rPr>
              <a:t>Specialist knowledge 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focus of learning and development on:</a:t>
            </a:r>
          </a:p>
          <a:p>
            <a:pPr lvl="0"/>
            <a:r>
              <a:rPr lang="en-GB" sz="1200" kern="1200" dirty="0">
                <a:solidFill>
                  <a:schemeClr val="tx1"/>
                </a:solidFill>
                <a:effectLst/>
                <a:latin typeface="+mn-lt"/>
                <a:ea typeface="+mn-ea"/>
                <a:cs typeface="+mn-cs"/>
              </a:rPr>
              <a:t>Digital learning</a:t>
            </a:r>
          </a:p>
          <a:p>
            <a:pPr lvl="0"/>
            <a:r>
              <a:rPr lang="en-GB" sz="1200" kern="1200" dirty="0">
                <a:solidFill>
                  <a:schemeClr val="tx1"/>
                </a:solidFill>
                <a:effectLst/>
                <a:latin typeface="+mn-lt"/>
                <a:ea typeface="+mn-ea"/>
                <a:cs typeface="+mn-cs"/>
              </a:rPr>
              <a:t>Adult learning and practices</a:t>
            </a:r>
          </a:p>
          <a:p>
            <a:pPr lvl="0"/>
            <a:r>
              <a:rPr lang="en-GB" sz="1200" kern="1200" dirty="0">
                <a:solidFill>
                  <a:schemeClr val="tx1"/>
                </a:solidFill>
                <a:effectLst/>
                <a:latin typeface="+mn-lt"/>
                <a:ea typeface="+mn-ea"/>
                <a:cs typeface="+mn-cs"/>
              </a:rPr>
              <a:t>Mentoring</a:t>
            </a:r>
          </a:p>
          <a:p>
            <a:pPr lvl="0"/>
            <a:r>
              <a:rPr lang="en-GB" sz="1200" kern="1200" dirty="0">
                <a:solidFill>
                  <a:schemeClr val="tx1"/>
                </a:solidFill>
                <a:effectLst/>
                <a:latin typeface="+mn-lt"/>
                <a:ea typeface="+mn-ea"/>
                <a:cs typeface="+mn-cs"/>
              </a:rPr>
              <a:t>Content management </a:t>
            </a:r>
          </a:p>
          <a:p>
            <a:pPr lvl="0"/>
            <a:r>
              <a:rPr lang="en-GB" sz="1200" kern="1200" dirty="0">
                <a:solidFill>
                  <a:schemeClr val="tx1"/>
                </a:solidFill>
                <a:effectLst/>
                <a:latin typeface="+mn-lt"/>
                <a:ea typeface="+mn-ea"/>
                <a:cs typeface="+mn-cs"/>
              </a:rPr>
              <a:t>Engagement in learning</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8</a:t>
            </a:fld>
            <a:endParaRPr lang="en-GB"/>
          </a:p>
        </p:txBody>
      </p:sp>
    </p:spTree>
    <p:extLst>
      <p:ext uri="{BB962C8B-B14F-4D97-AF65-F5344CB8AC3E}">
        <p14:creationId xmlns:p14="http://schemas.microsoft.com/office/powerpoint/2010/main" val="3296857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crucial to build a positive and productive environment with the development of positive employee and employer relationships. thus, several factors are included to foster a positive relationship such as:</a:t>
            </a:r>
          </a:p>
          <a:p>
            <a:pPr lvl="0"/>
            <a:r>
              <a:rPr lang="en-GB" sz="1200" kern="1200" dirty="0">
                <a:solidFill>
                  <a:schemeClr val="tx1"/>
                </a:solidFill>
                <a:effectLst/>
                <a:latin typeface="+mn-lt"/>
                <a:ea typeface="+mn-ea"/>
                <a:cs typeface="+mn-cs"/>
              </a:rPr>
              <a:t>It is necessary to have an effective communication which must be open and transparent. Employers must give clear instructions, have concerns, and encourage two-way communication. </a:t>
            </a:r>
          </a:p>
          <a:p>
            <a:pPr lvl="0"/>
            <a:r>
              <a:rPr lang="en-GB" sz="1200" kern="1200" dirty="0">
                <a:solidFill>
                  <a:schemeClr val="tx1"/>
                </a:solidFill>
                <a:effectLst/>
                <a:latin typeface="+mn-lt"/>
                <a:ea typeface="+mn-ea"/>
                <a:cs typeface="+mn-cs"/>
              </a:rPr>
              <a:t>Mutual respect must be given to the employees that enhance their productivity. When people are treated with dignity and respect, a positive relationship is developed. </a:t>
            </a:r>
          </a:p>
          <a:p>
            <a:pPr lvl="0"/>
            <a:r>
              <a:rPr lang="en-GB" sz="1200" kern="1200" dirty="0">
                <a:solidFill>
                  <a:schemeClr val="tx1"/>
                </a:solidFill>
                <a:effectLst/>
                <a:latin typeface="+mn-lt"/>
                <a:ea typeface="+mn-ea"/>
                <a:cs typeface="+mn-cs"/>
              </a:rPr>
              <a:t>Work-life Balance promotes satisfaction and employee well-being. Flexible working hours, personal development, and learning platform.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9</a:t>
            </a:fld>
            <a:endParaRPr lang="en-GB"/>
          </a:p>
        </p:txBody>
      </p:sp>
    </p:spTree>
    <p:extLst>
      <p:ext uri="{BB962C8B-B14F-4D97-AF65-F5344CB8AC3E}">
        <p14:creationId xmlns:p14="http://schemas.microsoft.com/office/powerpoint/2010/main" val="2416264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types of relationships can develop between employees and employers such as;</a:t>
            </a:r>
          </a:p>
          <a:p>
            <a:r>
              <a:rPr lang="en-GB" sz="1200" b="1" kern="1200" dirty="0">
                <a:solidFill>
                  <a:schemeClr val="tx1"/>
                </a:solidFill>
                <a:effectLst/>
                <a:latin typeface="+mn-lt"/>
                <a:ea typeface="+mn-ea"/>
                <a:cs typeface="+mn-cs"/>
              </a:rPr>
              <a:t>Transactional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type of relationship, employers provide compensation based on the employee’s work. The focus is on meeting job requirements and fulfilling contractual obligations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Nurlina</a:t>
            </a:r>
            <a:r>
              <a:rPr lang="en-US"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Cooperative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employees and employers work together that develops collaboration, mutual support, and teamwork. </a:t>
            </a:r>
          </a:p>
          <a:p>
            <a:r>
              <a:rPr lang="en-GB" sz="1200" b="1" kern="1200" dirty="0">
                <a:solidFill>
                  <a:schemeClr val="tx1"/>
                </a:solidFill>
                <a:effectLst/>
                <a:latin typeface="+mn-lt"/>
                <a:ea typeface="+mn-ea"/>
                <a:cs typeface="+mn-cs"/>
              </a:rPr>
              <a:t>Mentorship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involves the experienced employer that guides the less experienced or fresh employees in their professional growth.</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10</a:t>
            </a:fld>
            <a:endParaRPr lang="en-GB"/>
          </a:p>
        </p:txBody>
      </p:sp>
    </p:spTree>
    <p:extLst>
      <p:ext uri="{BB962C8B-B14F-4D97-AF65-F5344CB8AC3E}">
        <p14:creationId xmlns:p14="http://schemas.microsoft.com/office/powerpoint/2010/main" val="1458230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I shared my experience while working at Makita, who is now recognised as the leading brand in the competitive UK industrial power tool </a:t>
            </a:r>
            <a:r>
              <a:rPr lang="en-GB" sz="1200" kern="1200" dirty="0" err="1">
                <a:solidFill>
                  <a:schemeClr val="tx1"/>
                </a:solidFill>
                <a:effectLst/>
                <a:latin typeface="+mn-lt"/>
                <a:ea typeface="+mn-ea"/>
                <a:cs typeface="+mn-cs"/>
              </a:rPr>
              <a:t>market.I</a:t>
            </a:r>
            <a:r>
              <a:rPr lang="en-GB" sz="1200" kern="1200" dirty="0">
                <a:solidFill>
                  <a:schemeClr val="tx1"/>
                </a:solidFill>
                <a:effectLst/>
                <a:latin typeface="+mn-lt"/>
                <a:ea typeface="+mn-ea"/>
                <a:cs typeface="+mn-cs"/>
              </a:rPr>
              <a:t> worked with HR department and it was a great experience for me because I learned a lot from theoretical and practical knowledge. Some positive practices I observed are described:</a:t>
            </a:r>
          </a:p>
          <a:p>
            <a:r>
              <a:rPr lang="en-GB" sz="1200" kern="1200" dirty="0">
                <a:solidFill>
                  <a:schemeClr val="tx1"/>
                </a:solidFill>
                <a:effectLst/>
                <a:latin typeface="+mn-lt"/>
                <a:ea typeface="+mn-ea"/>
                <a:cs typeface="+mn-cs"/>
              </a:rPr>
              <a:t>At Makita, communication is transparent and all employees can easily discuss problems with employers </a:t>
            </a:r>
            <a:r>
              <a:rPr lang="en-US" sz="1200" kern="1200" dirty="0">
                <a:solidFill>
                  <a:schemeClr val="tx1"/>
                </a:solidFill>
                <a:effectLst/>
                <a:latin typeface="+mn-lt"/>
                <a:ea typeface="+mn-ea"/>
                <a:cs typeface="+mn-cs"/>
              </a:rPr>
              <a:t>(Makita, 2023)</a:t>
            </a:r>
            <a:r>
              <a:rPr lang="en-GB" sz="1200" kern="1200" dirty="0">
                <a:solidFill>
                  <a:schemeClr val="tx1"/>
                </a:solidFill>
                <a:effectLst/>
                <a:latin typeface="+mn-lt"/>
                <a:ea typeface="+mn-ea"/>
                <a:cs typeface="+mn-cs"/>
              </a:rPr>
              <a:t>. It develops a good relationship between employees and employers. It was a good practice that enhance the productivity of the employees. </a:t>
            </a:r>
          </a:p>
          <a:p>
            <a:r>
              <a:rPr lang="en-GB" sz="1200" kern="1200" dirty="0">
                <a:solidFill>
                  <a:schemeClr val="tx1"/>
                </a:solidFill>
                <a:effectLst/>
                <a:latin typeface="+mn-lt"/>
                <a:ea typeface="+mn-ea"/>
                <a:cs typeface="+mn-cs"/>
              </a:rPr>
              <a:t>Professional development opportunities are given to employees at Makita, which build a productive image of the company and enhance the performance of the employees. All employees are provided an opportunity to learn and grow professionally. </a:t>
            </a:r>
          </a:p>
          <a:p>
            <a:r>
              <a:rPr lang="en-GB" sz="1200" kern="1200" dirty="0">
                <a:solidFill>
                  <a:schemeClr val="tx1"/>
                </a:solidFill>
                <a:effectLst/>
                <a:latin typeface="+mn-lt"/>
                <a:ea typeface="+mn-ea"/>
                <a:cs typeface="+mn-cs"/>
              </a:rPr>
              <a:t>Another positive practice is that team building and employee engagement are preferred that promote a positive work environment and develop a sense of belonging that connects employees beyond their tasks.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11</a:t>
            </a:fld>
            <a:endParaRPr lang="en-GB"/>
          </a:p>
        </p:txBody>
      </p:sp>
    </p:spTree>
    <p:extLst>
      <p:ext uri="{BB962C8B-B14F-4D97-AF65-F5344CB8AC3E}">
        <p14:creationId xmlns:p14="http://schemas.microsoft.com/office/powerpoint/2010/main" val="1873308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fostering a positive relationship between employees and employers is crucial for the development and growth of the business. The role of HR professionals is significant and managing people by using a strategic approach. Business growth depends on the roles and functions of the HR professionals that know to implement the factors that build a positive relationship between employees and employers. Also, my experience at Makita was excellent where I learned a lot and know the importance of HR professionals in business growth.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12</a:t>
            </a:fld>
            <a:endParaRPr lang="en-GB"/>
          </a:p>
        </p:txBody>
      </p:sp>
    </p:spTree>
    <p:extLst>
      <p:ext uri="{BB962C8B-B14F-4D97-AF65-F5344CB8AC3E}">
        <p14:creationId xmlns:p14="http://schemas.microsoft.com/office/powerpoint/2010/main" val="221128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059785" y="4345230"/>
            <a:ext cx="7772400" cy="1221640"/>
          </a:xfrm>
          <a:effectLst>
            <a:outerShdw blurRad="50800" dist="38100" dir="2700000" algn="tl" rotWithShape="0">
              <a:prstClr val="black">
                <a:alpha val="82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434130" y="5719575"/>
            <a:ext cx="6400800" cy="458115"/>
          </a:xfrm>
        </p:spPr>
        <p:txBody>
          <a:bodyPr>
            <a:normAutofit/>
          </a:bodyPr>
          <a:lstStyle>
            <a:lvl1pPr marL="0" indent="0" algn="r">
              <a:buNone/>
              <a:defRPr sz="2800">
                <a:solidFill>
                  <a:srgbClr val="FFFF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3"/>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457200" y="1138425"/>
            <a:ext cx="8229600" cy="4525963"/>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17900" y="427342"/>
            <a:ext cx="6710784" cy="863788"/>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1517900" y="1291130"/>
            <a:ext cx="6710784" cy="427574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2"/>
          </a:xfrm>
        </p:spPr>
        <p:txBody>
          <a:bodyPr>
            <a:normAutofit/>
          </a:bodyPr>
          <a:lstStyle>
            <a:lvl1pPr algn="l">
              <a:defRPr sz="3600">
                <a:solidFill>
                  <a:srgbClr val="FF0000"/>
                </a:solidFill>
              </a:defRPr>
            </a:lvl1pPr>
          </a:lstStyle>
          <a:p>
            <a:r>
              <a:rPr lang="en-US" dirty="0"/>
              <a:t>Click to edit Master title style</a:t>
            </a:r>
          </a:p>
        </p:txBody>
      </p:sp>
      <p:sp>
        <p:nvSpPr>
          <p:cNvPr id="3" name="Text Placeholder 2"/>
          <p:cNvSpPr>
            <a:spLocks noGrp="1"/>
          </p:cNvSpPr>
          <p:nvPr>
            <p:ph type="body" idx="1"/>
          </p:nvPr>
        </p:nvSpPr>
        <p:spPr>
          <a:xfrm>
            <a:off x="457200" y="1272088"/>
            <a:ext cx="4040188"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1901950"/>
            <a:ext cx="4040188"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272088"/>
            <a:ext cx="4041775"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1901950"/>
            <a:ext cx="4041775"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6/25/23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2530" y="4726992"/>
            <a:ext cx="7772400" cy="1221640"/>
          </a:xfrm>
        </p:spPr>
        <p:txBody>
          <a:bodyPr/>
          <a:lstStyle/>
          <a:p>
            <a:r>
              <a:rPr lang="en-US" dirty="0"/>
              <a:t>LCBB5004 Managing People</a:t>
            </a:r>
          </a:p>
        </p:txBody>
      </p:sp>
      <p:sp>
        <p:nvSpPr>
          <p:cNvPr id="3" name="Subtitle 2"/>
          <p:cNvSpPr>
            <a:spLocks noGrp="1"/>
          </p:cNvSpPr>
          <p:nvPr>
            <p:ph type="subTitle" idx="1"/>
          </p:nvPr>
        </p:nvSpPr>
        <p:spPr>
          <a:xfrm>
            <a:off x="2281425" y="5719575"/>
            <a:ext cx="6400800" cy="909368"/>
          </a:xfrm>
        </p:spPr>
        <p:txBody>
          <a:bodyPr>
            <a:normAutofit fontScale="77500" lnSpcReduction="20000"/>
          </a:bodyPr>
          <a:lstStyle/>
          <a:p>
            <a:r>
              <a:rPr lang="en-US" sz="3500" b="1" dirty="0"/>
              <a:t>Submitted By: </a:t>
            </a:r>
            <a:r>
              <a:rPr lang="en-US" sz="3500" b="1" dirty="0" err="1"/>
              <a:t>Lucretia</a:t>
            </a:r>
            <a:r>
              <a:rPr lang="en-US" sz="3500" b="1" dirty="0"/>
              <a:t> </a:t>
            </a:r>
            <a:r>
              <a:rPr lang="en-US" sz="3500" b="1" dirty="0" err="1"/>
              <a:t>Diaconu</a:t>
            </a:r>
            <a:endParaRPr lang="en-US" sz="3500" b="1" dirty="0"/>
          </a:p>
          <a:p>
            <a:r>
              <a:rPr lang="en-US" sz="3500" b="1" dirty="0"/>
              <a:t>Student ID:2126928 </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3B33-927E-CB1C-C39D-39A9F94392C8}"/>
              </a:ext>
            </a:extLst>
          </p:cNvPr>
          <p:cNvSpPr>
            <a:spLocks noGrp="1"/>
          </p:cNvSpPr>
          <p:nvPr>
            <p:ph type="title"/>
          </p:nvPr>
        </p:nvSpPr>
        <p:spPr/>
        <p:txBody>
          <a:bodyPr>
            <a:normAutofit fontScale="90000"/>
          </a:bodyPr>
          <a:lstStyle/>
          <a:p>
            <a:r>
              <a:rPr lang="en-US" dirty="0"/>
              <a:t>Table of content</a:t>
            </a:r>
          </a:p>
        </p:txBody>
      </p:sp>
      <p:sp>
        <p:nvSpPr>
          <p:cNvPr id="3" name="Content Placeholder 2">
            <a:extLst>
              <a:ext uri="{FF2B5EF4-FFF2-40B4-BE49-F238E27FC236}">
                <a16:creationId xmlns:a16="http://schemas.microsoft.com/office/drawing/2014/main" id="{74CB5DEF-359A-C0D3-33CD-AE763965D0D8}"/>
              </a:ext>
            </a:extLst>
          </p:cNvPr>
          <p:cNvSpPr>
            <a:spLocks noGrp="1"/>
          </p:cNvSpPr>
          <p:nvPr>
            <p:ph idx="1"/>
          </p:nvPr>
        </p:nvSpPr>
        <p:spPr/>
        <p:txBody>
          <a:bodyPr>
            <a:normAutofit fontScale="92500" lnSpcReduction="20000"/>
          </a:bodyPr>
          <a:lstStyle/>
          <a:p>
            <a:r>
              <a:rPr lang="en-US" dirty="0"/>
              <a:t>Introduction……………………………………3</a:t>
            </a:r>
          </a:p>
          <a:p>
            <a:r>
              <a:rPr lang="en-US" dirty="0"/>
              <a:t>Definition of Terms………………………….4</a:t>
            </a:r>
          </a:p>
          <a:p>
            <a:r>
              <a:rPr lang="en-US" dirty="0"/>
              <a:t>Discussion……………………………………….5</a:t>
            </a:r>
          </a:p>
          <a:p>
            <a:r>
              <a:rPr lang="en-US" dirty="0"/>
              <a:t>Values………………………………………………7</a:t>
            </a:r>
          </a:p>
          <a:p>
            <a:r>
              <a:rPr lang="en-US" dirty="0"/>
              <a:t>CIPD Professions Map………………………9</a:t>
            </a:r>
          </a:p>
          <a:p>
            <a:r>
              <a:rPr lang="en-US" dirty="0"/>
              <a:t>Factors influence the positive relationships……………10</a:t>
            </a:r>
          </a:p>
          <a:p>
            <a:r>
              <a:rPr lang="en-US" dirty="0"/>
              <a:t>Types of relationships……………………11</a:t>
            </a:r>
          </a:p>
          <a:p>
            <a:r>
              <a:rPr lang="en-US" dirty="0"/>
              <a:t>Personal experiences to outline positive practice……………………12</a:t>
            </a:r>
          </a:p>
          <a:p>
            <a:r>
              <a:rPr lang="en-US" dirty="0"/>
              <a:t>Conclusion……………………………………13</a:t>
            </a:r>
          </a:p>
          <a:p>
            <a:r>
              <a:rPr lang="en-US" dirty="0"/>
              <a:t>References…………………………………..14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71890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Introduction </a:t>
            </a:r>
          </a:p>
        </p:txBody>
      </p:sp>
      <p:sp>
        <p:nvSpPr>
          <p:cNvPr id="3" name="Content Placeholder 2"/>
          <p:cNvSpPr>
            <a:spLocks noGrp="1"/>
          </p:cNvSpPr>
          <p:nvPr>
            <p:ph idx="1"/>
          </p:nvPr>
        </p:nvSpPr>
        <p:spPr>
          <a:xfrm>
            <a:off x="296260" y="833015"/>
            <a:ext cx="8390540" cy="5497380"/>
          </a:xfrm>
        </p:spPr>
        <p:txBody>
          <a:bodyPr>
            <a:normAutofit fontScale="92500"/>
          </a:bodyPr>
          <a:lstStyle/>
          <a:p>
            <a:endParaRPr lang="en-US" dirty="0"/>
          </a:p>
          <a:p>
            <a:r>
              <a:rPr lang="en-GB" sz="2800" kern="1200" dirty="0">
                <a:solidFill>
                  <a:schemeClr val="tx1"/>
                </a:solidFill>
                <a:effectLst/>
                <a:latin typeface="Arial" panose="020B0604020202020204" pitchFamily="34" charset="0"/>
                <a:ea typeface="+mn-ea"/>
                <a:cs typeface="Arial" panose="020B0604020202020204" pitchFamily="34" charset="0"/>
              </a:rPr>
              <a:t>The business environment is booming which leads to dynamic changes in the major profession. With this considerable growth rate, companies need to have the expertise and talented HR managers. Behind the successful and capable company, there is a competent human resource manager who ensures the hiring of capable individuals </a:t>
            </a:r>
            <a:r>
              <a:rPr lang="en-US" sz="2800" kern="1200" dirty="0">
                <a:solidFill>
                  <a:schemeClr val="tx1"/>
                </a:solidFill>
                <a:effectLst/>
                <a:latin typeface="Arial" panose="020B0604020202020204" pitchFamily="34" charset="0"/>
                <a:ea typeface="+mn-ea"/>
                <a:cs typeface="Arial" panose="020B0604020202020204" pitchFamily="34" charset="0"/>
              </a:rPr>
              <a:t>(Taylor, et al., 2022)</a:t>
            </a:r>
            <a:r>
              <a:rPr lang="en-GB" sz="2800" kern="1200" dirty="0">
                <a:solidFill>
                  <a:schemeClr val="tx1"/>
                </a:solidFill>
                <a:effectLst/>
                <a:latin typeface="Arial" panose="020B0604020202020204" pitchFamily="34" charset="0"/>
                <a:ea typeface="+mn-ea"/>
                <a:cs typeface="Arial" panose="020B0604020202020204" pitchFamily="34" charset="0"/>
              </a:rPr>
              <a:t>. This study aims to develop a better understanding of the strategic approach which is adopted by human </a:t>
            </a:r>
            <a:r>
              <a:rPr lang="en-GB" sz="2800" kern="1200" dirty="0">
                <a:solidFill>
                  <a:schemeClr val="tx1"/>
                </a:solidFill>
                <a:effectLst/>
                <a:latin typeface="+mn-lt"/>
                <a:ea typeface="+mn-ea"/>
                <a:cs typeface="+mn-cs"/>
              </a:rPr>
              <a:t>resource managers to attract, retain and develop talent in a way that supports the sustainable growth of the organization. </a:t>
            </a:r>
          </a:p>
          <a:p>
            <a:pPr marL="0" indent="0">
              <a:buNone/>
            </a:pPr>
            <a:endParaRPr lang="en-US" dirty="0"/>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US" b="1" dirty="0"/>
              <a:t>Definition of Terms</a:t>
            </a:r>
          </a:p>
        </p:txBody>
      </p:sp>
      <p:sp>
        <p:nvSpPr>
          <p:cNvPr id="5" name="Content Placeholder 4"/>
          <p:cNvSpPr>
            <a:spLocks noGrp="1"/>
          </p:cNvSpPr>
          <p:nvPr>
            <p:ph idx="1"/>
          </p:nvPr>
        </p:nvSpPr>
        <p:spPr>
          <a:xfrm>
            <a:off x="1059785" y="1291130"/>
            <a:ext cx="7787955" cy="5191970"/>
          </a:xfrm>
        </p:spPr>
        <p:txBody>
          <a:bodyPr>
            <a:normAutofit fontScale="92500" lnSpcReduction="20000"/>
          </a:bodyPr>
          <a:lstStyle/>
          <a:p>
            <a:endParaRPr lang="en-US" dirty="0"/>
          </a:p>
          <a:p>
            <a:r>
              <a:rPr lang="en-GB" sz="2800" b="1" kern="1200" dirty="0">
                <a:solidFill>
                  <a:schemeClr val="tx1"/>
                </a:solidFill>
                <a:effectLst/>
                <a:latin typeface="+mn-lt"/>
                <a:ea typeface="+mn-ea"/>
                <a:cs typeface="+mn-cs"/>
              </a:rPr>
              <a:t>Human Resource Professionals </a:t>
            </a:r>
          </a:p>
          <a:p>
            <a:r>
              <a:rPr lang="en-GB" sz="2800" kern="1200" dirty="0">
                <a:solidFill>
                  <a:schemeClr val="tx1"/>
                </a:solidFill>
                <a:effectLst/>
                <a:latin typeface="+mn-lt"/>
                <a:ea typeface="+mn-ea"/>
                <a:cs typeface="+mn-cs"/>
              </a:rPr>
              <a:t>The HR professional is an important asset of a successful organization who serves an important purpose in the business landscape. A business can achieve the benefit when having HR professionals on their team. </a:t>
            </a:r>
          </a:p>
          <a:p>
            <a:r>
              <a:rPr lang="en-GB" sz="2800" b="1" kern="1200" dirty="0">
                <a:solidFill>
                  <a:schemeClr val="tx1"/>
                </a:solidFill>
                <a:effectLst/>
                <a:latin typeface="+mn-lt"/>
                <a:ea typeface="+mn-ea"/>
                <a:cs typeface="+mn-cs"/>
              </a:rPr>
              <a:t>Positive Engagement </a:t>
            </a:r>
          </a:p>
          <a:p>
            <a:r>
              <a:rPr lang="en-GB" sz="2800" kern="1200" dirty="0">
                <a:solidFill>
                  <a:schemeClr val="tx1"/>
                </a:solidFill>
                <a:effectLst/>
                <a:latin typeface="+mn-lt"/>
                <a:ea typeface="+mn-ea"/>
                <a:cs typeface="+mn-cs"/>
              </a:rPr>
              <a:t>It refers to a specific way to be involved in a task. In a team, positive engagement means taking initiative and creating a working environment where employees feel important and valued. This engagement facilitates good communication, offers compensation, develops trust, and creates a platform for opportunities. </a:t>
            </a:r>
            <a:endParaRPr lang="en-GB" dirty="0"/>
          </a:p>
          <a:p>
            <a:endParaRPr lang="en-GB" dirty="0"/>
          </a:p>
        </p:txBody>
      </p:sp>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080" y="121933"/>
            <a:ext cx="6710784" cy="863788"/>
          </a:xfrm>
        </p:spPr>
        <p:txBody>
          <a:bodyPr/>
          <a:lstStyle/>
          <a:p>
            <a:r>
              <a:rPr lang="en-US" b="1" dirty="0"/>
              <a:t>Discussion</a:t>
            </a:r>
            <a:endParaRPr lang="en-GB" b="1" dirty="0"/>
          </a:p>
        </p:txBody>
      </p:sp>
      <p:sp>
        <p:nvSpPr>
          <p:cNvPr id="3" name="Content Placeholder 2"/>
          <p:cNvSpPr>
            <a:spLocks noGrp="1"/>
          </p:cNvSpPr>
          <p:nvPr>
            <p:ph idx="1"/>
          </p:nvPr>
        </p:nvSpPr>
        <p:spPr>
          <a:xfrm>
            <a:off x="143555" y="985721"/>
            <a:ext cx="8085129" cy="5344674"/>
          </a:xfrm>
        </p:spPr>
        <p:txBody>
          <a:bodyPr>
            <a:normAutofit fontScale="55000" lnSpcReduction="20000"/>
          </a:bodyPr>
          <a:lstStyle/>
          <a:p>
            <a:r>
              <a:rPr lang="en-GB" sz="2800" kern="1200" dirty="0">
                <a:solidFill>
                  <a:schemeClr val="tx1"/>
                </a:solidFill>
                <a:effectLst/>
                <a:latin typeface="+mn-lt"/>
                <a:ea typeface="+mn-ea"/>
                <a:cs typeface="+mn-cs"/>
              </a:rPr>
              <a:t>It is stated that HR professionals must have a better understanding of job responsibilities and functional areas. Simultaneously, HR professionals develop plans to expand HR practices and have a positive impact on business growth. The job responsibilities and functional areas of HR professionals are described here:</a:t>
            </a:r>
          </a:p>
          <a:p>
            <a:r>
              <a:rPr lang="en-GB" sz="2800" b="1" i="1" kern="1200" dirty="0">
                <a:solidFill>
                  <a:schemeClr val="tx1"/>
                </a:solidFill>
                <a:effectLst/>
                <a:latin typeface="+mn-lt"/>
                <a:ea typeface="+mn-ea"/>
                <a:cs typeface="+mn-cs"/>
              </a:rPr>
              <a:t>Talent management</a:t>
            </a:r>
            <a:r>
              <a:rPr lang="en-GB" sz="2800" kern="1200" dirty="0">
                <a:solidFill>
                  <a:schemeClr val="tx1"/>
                </a:solidFill>
                <a:effectLst/>
                <a:latin typeface="+mn-lt"/>
                <a:ea typeface="+mn-ea"/>
                <a:cs typeface="+mn-cs"/>
              </a:rPr>
              <a:t> </a:t>
            </a:r>
          </a:p>
          <a:p>
            <a:r>
              <a:rPr lang="en-GB" sz="2800" kern="1200" dirty="0">
                <a:solidFill>
                  <a:schemeClr val="tx1"/>
                </a:solidFill>
                <a:effectLst/>
                <a:latin typeface="+mn-lt"/>
                <a:ea typeface="+mn-ea"/>
                <a:cs typeface="+mn-cs"/>
              </a:rPr>
              <a:t>The talent management team recruits hires, develops, and retains competent employees. However, managing talent is not an easy task because of its broad aspects like employee support is also a part of talent management. Employee relationship is concerned with the strength of the employee-employer relationship that influences business performance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Kravariti</a:t>
            </a:r>
            <a:r>
              <a:rPr lang="en-US" sz="2800" kern="1200" dirty="0">
                <a:solidFill>
                  <a:schemeClr val="tx1"/>
                </a:solidFill>
                <a:effectLst/>
                <a:latin typeface="+mn-lt"/>
                <a:ea typeface="+mn-ea"/>
                <a:cs typeface="+mn-cs"/>
              </a:rPr>
              <a:t> &amp; </a:t>
            </a:r>
            <a:r>
              <a:rPr lang="en-US" sz="2800" kern="1200" dirty="0" err="1">
                <a:solidFill>
                  <a:schemeClr val="tx1"/>
                </a:solidFill>
                <a:effectLst/>
                <a:latin typeface="+mn-lt"/>
                <a:ea typeface="+mn-ea"/>
                <a:cs typeface="+mn-cs"/>
              </a:rPr>
              <a:t>Foteini</a:t>
            </a:r>
            <a:r>
              <a:rPr lang="en-US" sz="2800" kern="1200" dirty="0">
                <a:solidFill>
                  <a:schemeClr val="tx1"/>
                </a:solidFill>
                <a:effectLst/>
                <a:latin typeface="+mn-lt"/>
                <a:ea typeface="+mn-ea"/>
                <a:cs typeface="+mn-cs"/>
              </a:rPr>
              <a:t>, 2022)</a:t>
            </a:r>
            <a:r>
              <a:rPr lang="en-GB" sz="2800" kern="1200" dirty="0">
                <a:solidFill>
                  <a:schemeClr val="tx1"/>
                </a:solidFill>
                <a:effectLst/>
                <a:latin typeface="+mn-lt"/>
                <a:ea typeface="+mn-ea"/>
                <a:cs typeface="+mn-cs"/>
              </a:rPr>
              <a:t>. </a:t>
            </a:r>
          </a:p>
          <a:p>
            <a:r>
              <a:rPr lang="en-GB" sz="2800" b="1" i="1" kern="1200" dirty="0">
                <a:solidFill>
                  <a:schemeClr val="tx1"/>
                </a:solidFill>
                <a:effectLst/>
                <a:latin typeface="+mn-lt"/>
                <a:ea typeface="+mn-ea"/>
                <a:cs typeface="+mn-cs"/>
              </a:rPr>
              <a:t>Compensation and benefits</a:t>
            </a:r>
          </a:p>
          <a:p>
            <a:r>
              <a:rPr lang="en-GB" dirty="0"/>
              <a:t>O</a:t>
            </a:r>
            <a:r>
              <a:rPr lang="en-GB" sz="2800" kern="1200" dirty="0">
                <a:solidFill>
                  <a:schemeClr val="tx1"/>
                </a:solidFill>
                <a:effectLst/>
                <a:latin typeface="+mn-lt"/>
                <a:ea typeface="+mn-ea"/>
                <a:cs typeface="+mn-cs"/>
              </a:rPr>
              <a:t>verseen the compensation and benefits that positively influence the productivity of employees. It evaluates the competitor’s pay practices and creates the job description. </a:t>
            </a:r>
          </a:p>
          <a:p>
            <a:r>
              <a:rPr lang="en-GB" sz="2800" b="1" i="1" kern="1200" dirty="0">
                <a:solidFill>
                  <a:schemeClr val="tx1"/>
                </a:solidFill>
                <a:effectLst/>
                <a:latin typeface="+mn-lt"/>
                <a:ea typeface="+mn-ea"/>
                <a:cs typeface="+mn-cs"/>
              </a:rPr>
              <a:t>Recruiting and Staffing</a:t>
            </a:r>
          </a:p>
          <a:p>
            <a:r>
              <a:rPr lang="en-GB" sz="2800" kern="1200" dirty="0">
                <a:solidFill>
                  <a:schemeClr val="tx1"/>
                </a:solidFill>
                <a:effectLst/>
                <a:latin typeface="+mn-lt"/>
                <a:ea typeface="+mn-ea"/>
                <a:cs typeface="+mn-cs"/>
              </a:rPr>
              <a:t>The Department of HR sorts the applicants through job applications and finds suitable candidates who are hired. An ATS (applicant tracking system) is used that helps to pull the applicants who meet the criteria. </a:t>
            </a:r>
          </a:p>
          <a:p>
            <a:r>
              <a:rPr lang="en-GB" sz="2800" b="1" i="1" kern="1200" dirty="0">
                <a:solidFill>
                  <a:schemeClr val="tx1"/>
                </a:solidFill>
                <a:effectLst/>
                <a:latin typeface="+mn-lt"/>
                <a:ea typeface="+mn-ea"/>
                <a:cs typeface="+mn-cs"/>
              </a:rPr>
              <a:t>Employee Benefits </a:t>
            </a:r>
          </a:p>
          <a:p>
            <a:r>
              <a:rPr lang="en-GB" sz="2800" kern="1200" dirty="0">
                <a:solidFill>
                  <a:schemeClr val="tx1"/>
                </a:solidFill>
                <a:effectLst/>
                <a:latin typeface="+mn-lt"/>
                <a:ea typeface="+mn-ea"/>
                <a:cs typeface="+mn-cs"/>
              </a:rPr>
              <a:t>It includes healthcare, vacation time., retirement, health insurance, and other benefits which are offered by the employer. A good package helps employers to attract and retain talent for business growth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Mamorsky</a:t>
            </a:r>
            <a:r>
              <a:rPr lang="en-US" sz="2800" kern="1200" dirty="0">
                <a:solidFill>
                  <a:schemeClr val="tx1"/>
                </a:solidFill>
                <a:effectLst/>
                <a:latin typeface="+mn-lt"/>
                <a:ea typeface="+mn-ea"/>
                <a:cs typeface="+mn-cs"/>
              </a:rPr>
              <a:t> &amp; Jeffrey, 2022)</a:t>
            </a:r>
            <a:r>
              <a:rPr lang="en-GB" sz="2800" kern="1200" dirty="0">
                <a:solidFill>
                  <a:schemeClr val="tx1"/>
                </a:solidFill>
                <a:effectLst/>
                <a:latin typeface="+mn-lt"/>
                <a:ea typeface="+mn-ea"/>
                <a:cs typeface="+mn-cs"/>
              </a:rPr>
              <a:t>. It means HR professionals have an idea of different types of employee benefits programs to facilitate the employees according to identified needs and demands</a:t>
            </a:r>
            <a:endParaRPr lang="en-GB" b="1" dirty="0"/>
          </a:p>
        </p:txBody>
      </p:sp>
    </p:spTree>
    <p:extLst>
      <p:ext uri="{BB962C8B-B14F-4D97-AF65-F5344CB8AC3E}">
        <p14:creationId xmlns:p14="http://schemas.microsoft.com/office/powerpoint/2010/main" val="832274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Values</a:t>
            </a:r>
            <a:r>
              <a:rPr lang="en-US" dirty="0"/>
              <a:t> </a:t>
            </a:r>
            <a:endParaRPr lang="en-GB" dirty="0"/>
          </a:p>
        </p:txBody>
      </p:sp>
      <p:sp>
        <p:nvSpPr>
          <p:cNvPr id="3" name="Content Placeholder 2"/>
          <p:cNvSpPr>
            <a:spLocks noGrp="1"/>
          </p:cNvSpPr>
          <p:nvPr>
            <p:ph idx="1"/>
          </p:nvPr>
        </p:nvSpPr>
        <p:spPr>
          <a:xfrm>
            <a:off x="448965" y="1291129"/>
            <a:ext cx="7779719" cy="5039265"/>
          </a:xfrm>
        </p:spPr>
        <p:txBody>
          <a:bodyPr>
            <a:normAutofit lnSpcReduction="10000"/>
          </a:bodyPr>
          <a:lstStyle/>
          <a:p>
            <a:r>
              <a:rPr lang="en-GB" dirty="0"/>
              <a:t>HR professionals should abide by the values by: </a:t>
            </a:r>
          </a:p>
          <a:p>
            <a:endParaRPr lang="en-GB" dirty="0"/>
          </a:p>
          <a:p>
            <a:r>
              <a:rPr lang="en-GB" dirty="0"/>
              <a:t>Respect and intrinsic worth </a:t>
            </a:r>
          </a:p>
          <a:p>
            <a:endParaRPr lang="en-GB" dirty="0"/>
          </a:p>
          <a:p>
            <a:r>
              <a:rPr lang="en-GB" dirty="0"/>
              <a:t>Treat people with dignity </a:t>
            </a:r>
          </a:p>
          <a:p>
            <a:endParaRPr lang="en-GB" dirty="0"/>
          </a:p>
          <a:p>
            <a:r>
              <a:rPr lang="en-GB" dirty="0"/>
              <a:t>Employees can work without any discrimination</a:t>
            </a:r>
          </a:p>
          <a:p>
            <a:endParaRPr lang="en-GB" dirty="0"/>
          </a:p>
          <a:p>
            <a:r>
              <a:rPr lang="en-GB" dirty="0"/>
              <a:t>Ensure that everyone has opportunities, competencies, and skills. </a:t>
            </a:r>
          </a:p>
          <a:p>
            <a:endParaRPr lang="en-GB" dirty="0"/>
          </a:p>
        </p:txBody>
      </p:sp>
    </p:spTree>
    <p:extLst>
      <p:ext uri="{BB962C8B-B14F-4D97-AF65-F5344CB8AC3E}">
        <p14:creationId xmlns:p14="http://schemas.microsoft.com/office/powerpoint/2010/main" val="1679191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CIPD Profession Map</a:t>
            </a:r>
            <a:br>
              <a:rPr lang="en-GB" b="1" dirty="0"/>
            </a:br>
            <a:endParaRPr lang="en-GB" dirty="0"/>
          </a:p>
        </p:txBody>
      </p:sp>
      <p:sp>
        <p:nvSpPr>
          <p:cNvPr id="3" name="Content Placeholder 2"/>
          <p:cNvSpPr>
            <a:spLocks noGrp="1"/>
          </p:cNvSpPr>
          <p:nvPr>
            <p:ph idx="1"/>
          </p:nvPr>
        </p:nvSpPr>
        <p:spPr>
          <a:xfrm>
            <a:off x="448965" y="985719"/>
            <a:ext cx="8246070" cy="5039265"/>
          </a:xfrm>
        </p:spPr>
        <p:txBody>
          <a:bodyPr>
            <a:normAutofit fontScale="85000" lnSpcReduction="20000"/>
          </a:bodyPr>
          <a:lstStyle/>
          <a:p>
            <a:r>
              <a:rPr lang="en-GB" sz="2800" kern="1200" dirty="0">
                <a:solidFill>
                  <a:schemeClr val="tx1"/>
                </a:solidFill>
                <a:effectLst/>
                <a:latin typeface="+mn-lt"/>
                <a:ea typeface="+mn-ea"/>
                <a:cs typeface="+mn-cs"/>
              </a:rPr>
              <a:t>It is an interactive set of standards that guides those who work in the HR department and improve the workplace. The purpose of this map is to </a:t>
            </a:r>
            <a:r>
              <a:rPr lang="en-GB" sz="2800" kern="1200" dirty="0" err="1">
                <a:solidFill>
                  <a:schemeClr val="tx1"/>
                </a:solidFill>
                <a:effectLst/>
                <a:latin typeface="+mn-lt"/>
                <a:ea typeface="+mn-ea"/>
                <a:cs typeface="+mn-cs"/>
              </a:rPr>
              <a:t>instill</a:t>
            </a:r>
            <a:r>
              <a:rPr lang="en-GB" sz="2800" kern="1200" dirty="0">
                <a:solidFill>
                  <a:schemeClr val="tx1"/>
                </a:solidFill>
                <a:effectLst/>
                <a:latin typeface="+mn-lt"/>
                <a:ea typeface="+mn-ea"/>
                <a:cs typeface="+mn-cs"/>
              </a:rPr>
              <a:t> a share professional identity within and across the industry. This map is used by HR managers with the same set of values and standards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Daines</a:t>
            </a:r>
            <a:r>
              <a:rPr lang="en-US" sz="2800" kern="1200" dirty="0">
                <a:solidFill>
                  <a:schemeClr val="tx1"/>
                </a:solidFill>
                <a:effectLst/>
                <a:latin typeface="+mn-lt"/>
                <a:ea typeface="+mn-ea"/>
                <a:cs typeface="+mn-cs"/>
              </a:rPr>
              <a:t> &amp; Kay, 2023)</a:t>
            </a:r>
            <a:r>
              <a:rPr lang="en-GB" sz="2800" kern="1200" dirty="0">
                <a:solidFill>
                  <a:schemeClr val="tx1"/>
                </a:solidFill>
                <a:effectLst/>
                <a:latin typeface="+mn-lt"/>
                <a:ea typeface="+mn-ea"/>
                <a:cs typeface="+mn-cs"/>
              </a:rPr>
              <a:t>. </a:t>
            </a:r>
          </a:p>
          <a:p>
            <a:pPr marL="0" indent="0">
              <a:buNone/>
            </a:pPr>
            <a:endParaRPr lang="en-GB" dirty="0"/>
          </a:p>
          <a:p>
            <a:r>
              <a:rPr lang="en-GB" dirty="0"/>
              <a:t>This map is broken down into three categories such as:</a:t>
            </a:r>
          </a:p>
          <a:p>
            <a:endParaRPr lang="en-GB" dirty="0"/>
          </a:p>
          <a:p>
            <a:pPr lvl="0"/>
            <a:r>
              <a:rPr lang="en-GB" dirty="0"/>
              <a:t>Principle-led </a:t>
            </a:r>
          </a:p>
          <a:p>
            <a:pPr lvl="0"/>
            <a:endParaRPr lang="en-GB" dirty="0"/>
          </a:p>
          <a:p>
            <a:pPr lvl="0"/>
            <a:r>
              <a:rPr lang="en-GB" dirty="0"/>
              <a:t>Evidence-Based</a:t>
            </a:r>
          </a:p>
          <a:p>
            <a:pPr lvl="0"/>
            <a:endParaRPr lang="en-GB" dirty="0"/>
          </a:p>
          <a:p>
            <a:pPr lvl="0"/>
            <a:r>
              <a:rPr lang="en-GB" dirty="0"/>
              <a:t>Outcome-Driven</a:t>
            </a:r>
          </a:p>
          <a:p>
            <a:pPr marL="0" indent="0">
              <a:buNone/>
            </a:pPr>
            <a:endParaRPr lang="en-GB" dirty="0"/>
          </a:p>
        </p:txBody>
      </p:sp>
    </p:spTree>
    <p:extLst>
      <p:ext uri="{BB962C8B-B14F-4D97-AF65-F5344CB8AC3E}">
        <p14:creationId xmlns:p14="http://schemas.microsoft.com/office/powerpoint/2010/main" val="39950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a:t>
            </a:r>
            <a:endParaRPr lang="en-GB" b="1" dirty="0"/>
          </a:p>
        </p:txBody>
      </p:sp>
      <p:sp>
        <p:nvSpPr>
          <p:cNvPr id="3" name="Content Placeholder 2"/>
          <p:cNvSpPr>
            <a:spLocks noGrp="1"/>
          </p:cNvSpPr>
          <p:nvPr>
            <p:ph idx="1"/>
          </p:nvPr>
        </p:nvSpPr>
        <p:spPr>
          <a:xfrm>
            <a:off x="296260" y="1544098"/>
            <a:ext cx="7932424" cy="4886560"/>
          </a:xfrm>
        </p:spPr>
        <p:txBody>
          <a:bodyPr>
            <a:normAutofit fontScale="55000" lnSpcReduction="20000"/>
          </a:bodyPr>
          <a:lstStyle/>
          <a:p>
            <a:r>
              <a:rPr lang="en-GB" sz="2800" kern="1200" dirty="0">
                <a:solidFill>
                  <a:schemeClr val="tx1"/>
                </a:solidFill>
                <a:effectLst/>
                <a:latin typeface="+mn-lt"/>
                <a:ea typeface="+mn-ea"/>
                <a:cs typeface="+mn-cs"/>
              </a:rPr>
              <a:t>Irrespective of this, CIPD has three areas</a:t>
            </a:r>
          </a:p>
          <a:p>
            <a:r>
              <a:rPr lang="en-GB" sz="2800" b="1" kern="1200" dirty="0">
                <a:solidFill>
                  <a:schemeClr val="tx1"/>
                </a:solidFill>
                <a:effectLst/>
                <a:latin typeface="+mn-lt"/>
                <a:ea typeface="+mn-ea"/>
                <a:cs typeface="+mn-cs"/>
              </a:rPr>
              <a:t>Core knowledge </a:t>
            </a:r>
            <a:r>
              <a:rPr lang="en-GB" sz="2800" kern="1200" dirty="0">
                <a:solidFill>
                  <a:schemeClr val="tx1"/>
                </a:solidFill>
                <a:effectLst/>
                <a:latin typeface="+mn-lt"/>
                <a:ea typeface="+mn-ea"/>
                <a:cs typeface="+mn-cs"/>
              </a:rPr>
              <a:t>includes :</a:t>
            </a:r>
          </a:p>
          <a:p>
            <a:r>
              <a:rPr lang="en-GB" dirty="0"/>
              <a:t>P</a:t>
            </a:r>
            <a:r>
              <a:rPr lang="en-GB" sz="2800" kern="1200" dirty="0">
                <a:solidFill>
                  <a:schemeClr val="tx1"/>
                </a:solidFill>
                <a:effectLst/>
                <a:latin typeface="+mn-lt"/>
                <a:ea typeface="+mn-ea"/>
                <a:cs typeface="+mn-cs"/>
              </a:rPr>
              <a:t>eople management, digital working, change management, culture, </a:t>
            </a:r>
            <a:r>
              <a:rPr lang="en-GB" sz="2800" kern="1200" dirty="0" err="1">
                <a:solidFill>
                  <a:schemeClr val="tx1"/>
                </a:solidFill>
                <a:effectLst/>
                <a:latin typeface="+mn-lt"/>
                <a:ea typeface="+mn-ea"/>
                <a:cs typeface="+mn-cs"/>
              </a:rPr>
              <a:t>behavior</a:t>
            </a:r>
            <a:r>
              <a:rPr lang="en-GB" sz="2800" kern="1200" dirty="0">
                <a:solidFill>
                  <a:schemeClr val="tx1"/>
                </a:solidFill>
                <a:effectLst/>
                <a:latin typeface="+mn-lt"/>
                <a:ea typeface="+mn-ea"/>
                <a:cs typeface="+mn-cs"/>
              </a:rPr>
              <a:t>, and business acumen.</a:t>
            </a:r>
          </a:p>
          <a:p>
            <a:r>
              <a:rPr lang="en-GB" sz="2800" b="1" kern="1200" dirty="0">
                <a:solidFill>
                  <a:schemeClr val="tx1"/>
                </a:solidFill>
                <a:effectLst/>
                <a:latin typeface="+mn-lt"/>
                <a:ea typeface="+mn-ea"/>
                <a:cs typeface="+mn-cs"/>
              </a:rPr>
              <a:t>Core </a:t>
            </a:r>
            <a:r>
              <a:rPr lang="en-GB" sz="2800" b="1" kern="1200" dirty="0" err="1">
                <a:solidFill>
                  <a:schemeClr val="tx1"/>
                </a:solidFill>
                <a:effectLst/>
                <a:latin typeface="+mn-lt"/>
                <a:ea typeface="+mn-ea"/>
                <a:cs typeface="+mn-cs"/>
              </a:rPr>
              <a:t>behavior</a:t>
            </a:r>
            <a:r>
              <a:rPr lang="en-GB" sz="2800" b="1" kern="1200" dirty="0">
                <a:solidFill>
                  <a:schemeClr val="tx1"/>
                </a:solidFill>
                <a:effectLst/>
                <a:latin typeface="+mn-lt"/>
                <a:ea typeface="+mn-ea"/>
                <a:cs typeface="+mn-cs"/>
              </a:rPr>
              <a:t>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It emphasizes the </a:t>
            </a:r>
            <a:r>
              <a:rPr lang="en-GB" sz="2800" kern="1200" dirty="0" err="1">
                <a:solidFill>
                  <a:schemeClr val="tx1"/>
                </a:solidFill>
                <a:effectLst/>
                <a:latin typeface="+mn-lt"/>
                <a:ea typeface="+mn-ea"/>
                <a:cs typeface="+mn-cs"/>
              </a:rPr>
              <a:t>behavioral</a:t>
            </a:r>
            <a:r>
              <a:rPr lang="en-GB" sz="2800" kern="1200" dirty="0">
                <a:solidFill>
                  <a:schemeClr val="tx1"/>
                </a:solidFill>
                <a:effectLst/>
                <a:latin typeface="+mn-lt"/>
                <a:ea typeface="+mn-ea"/>
                <a:cs typeface="+mn-cs"/>
              </a:rPr>
              <a:t> aspects such as thinking and acting in different professions which produce outcome-driven and evidence-based aspects. It also includes:</a:t>
            </a:r>
          </a:p>
          <a:p>
            <a:pPr lvl="0"/>
            <a:r>
              <a:rPr lang="en-GB" sz="2800" kern="1200" dirty="0">
                <a:solidFill>
                  <a:schemeClr val="tx1"/>
                </a:solidFill>
                <a:effectLst/>
                <a:latin typeface="+mn-lt"/>
                <a:ea typeface="+mn-ea"/>
                <a:cs typeface="+mn-cs"/>
              </a:rPr>
              <a:t>Inclusive working</a:t>
            </a:r>
          </a:p>
          <a:p>
            <a:pPr lvl="0"/>
            <a:r>
              <a:rPr lang="en-GB" sz="2800" kern="1200" dirty="0">
                <a:solidFill>
                  <a:schemeClr val="tx1"/>
                </a:solidFill>
                <a:effectLst/>
                <a:latin typeface="+mn-lt"/>
                <a:ea typeface="+mn-ea"/>
                <a:cs typeface="+mn-cs"/>
              </a:rPr>
              <a:t>Commercial Drive</a:t>
            </a:r>
          </a:p>
          <a:p>
            <a:pPr lvl="0"/>
            <a:r>
              <a:rPr lang="en-GB" sz="2800" kern="1200" dirty="0">
                <a:solidFill>
                  <a:schemeClr val="tx1"/>
                </a:solidFill>
                <a:effectLst/>
                <a:latin typeface="+mn-lt"/>
                <a:ea typeface="+mn-ea"/>
                <a:cs typeface="+mn-cs"/>
              </a:rPr>
              <a:t>Decision-making based on the situations</a:t>
            </a:r>
          </a:p>
          <a:p>
            <a:pPr lvl="0"/>
            <a:r>
              <a:rPr lang="en-GB" sz="2800" kern="1200" dirty="0">
                <a:solidFill>
                  <a:schemeClr val="tx1"/>
                </a:solidFill>
                <a:effectLst/>
                <a:latin typeface="+mn-lt"/>
                <a:ea typeface="+mn-ea"/>
                <a:cs typeface="+mn-cs"/>
              </a:rPr>
              <a:t>Value people </a:t>
            </a:r>
          </a:p>
          <a:p>
            <a:pPr lvl="0"/>
            <a:r>
              <a:rPr lang="en-GB" sz="2800" kern="1200" dirty="0">
                <a:solidFill>
                  <a:schemeClr val="tx1"/>
                </a:solidFill>
                <a:effectLst/>
                <a:latin typeface="+mn-lt"/>
                <a:ea typeface="+mn-ea"/>
                <a:cs typeface="+mn-cs"/>
              </a:rPr>
              <a:t>Courage and influence professionally </a:t>
            </a:r>
          </a:p>
          <a:p>
            <a:r>
              <a:rPr lang="en-GB" sz="2800" b="1" kern="1200" dirty="0">
                <a:solidFill>
                  <a:schemeClr val="tx1"/>
                </a:solidFill>
                <a:effectLst/>
                <a:latin typeface="+mn-lt"/>
                <a:ea typeface="+mn-ea"/>
                <a:cs typeface="+mn-cs"/>
              </a:rPr>
              <a:t>Specialist knowledge </a:t>
            </a:r>
            <a:r>
              <a:rPr lang="en-GB" dirty="0"/>
              <a:t>is t</a:t>
            </a:r>
            <a:r>
              <a:rPr lang="en-GB" sz="2800" kern="1200" dirty="0">
                <a:solidFill>
                  <a:schemeClr val="tx1"/>
                </a:solidFill>
                <a:effectLst/>
                <a:latin typeface="+mn-lt"/>
                <a:ea typeface="+mn-ea"/>
                <a:cs typeface="+mn-cs"/>
              </a:rPr>
              <a:t>he focus of learning and development on:</a:t>
            </a:r>
          </a:p>
          <a:p>
            <a:pPr lvl="0"/>
            <a:r>
              <a:rPr lang="en-GB" sz="2800" kern="1200" dirty="0">
                <a:solidFill>
                  <a:schemeClr val="tx1"/>
                </a:solidFill>
                <a:effectLst/>
                <a:latin typeface="+mn-lt"/>
                <a:ea typeface="+mn-ea"/>
                <a:cs typeface="+mn-cs"/>
              </a:rPr>
              <a:t>Digital learning</a:t>
            </a:r>
          </a:p>
          <a:p>
            <a:pPr lvl="0"/>
            <a:r>
              <a:rPr lang="en-GB" sz="2800" kern="1200" dirty="0">
                <a:solidFill>
                  <a:schemeClr val="tx1"/>
                </a:solidFill>
                <a:effectLst/>
                <a:latin typeface="+mn-lt"/>
                <a:ea typeface="+mn-ea"/>
                <a:cs typeface="+mn-cs"/>
              </a:rPr>
              <a:t>Adult learning and practices</a:t>
            </a:r>
          </a:p>
          <a:p>
            <a:pPr lvl="0"/>
            <a:r>
              <a:rPr lang="en-GB" sz="2800" kern="1200" dirty="0">
                <a:solidFill>
                  <a:schemeClr val="tx1"/>
                </a:solidFill>
                <a:effectLst/>
                <a:latin typeface="+mn-lt"/>
                <a:ea typeface="+mn-ea"/>
                <a:cs typeface="+mn-cs"/>
              </a:rPr>
              <a:t>Mentoring</a:t>
            </a:r>
          </a:p>
          <a:p>
            <a:pPr lvl="0"/>
            <a:r>
              <a:rPr lang="en-GB" sz="2800" kern="1200" dirty="0">
                <a:solidFill>
                  <a:schemeClr val="tx1"/>
                </a:solidFill>
                <a:effectLst/>
                <a:latin typeface="+mn-lt"/>
                <a:ea typeface="+mn-ea"/>
                <a:cs typeface="+mn-cs"/>
              </a:rPr>
              <a:t>Content management </a:t>
            </a:r>
          </a:p>
          <a:p>
            <a:pPr lvl="0"/>
            <a:r>
              <a:rPr lang="en-GB" sz="2800" kern="1200" dirty="0">
                <a:solidFill>
                  <a:schemeClr val="tx1"/>
                </a:solidFill>
                <a:effectLst/>
                <a:latin typeface="+mn-lt"/>
                <a:ea typeface="+mn-ea"/>
                <a:cs typeface="+mn-cs"/>
              </a:rPr>
              <a:t>Engagement in learning</a:t>
            </a:r>
          </a:p>
          <a:p>
            <a:endParaRPr lang="en-GB" b="1" dirty="0"/>
          </a:p>
          <a:p>
            <a:endParaRPr lang="en-GB" dirty="0"/>
          </a:p>
          <a:p>
            <a:endParaRPr lang="en-GB" dirty="0"/>
          </a:p>
        </p:txBody>
      </p:sp>
      <p:pic>
        <p:nvPicPr>
          <p:cNvPr id="4" name="Picture 3"/>
          <p:cNvPicPr/>
          <p:nvPr/>
        </p:nvPicPr>
        <p:blipFill>
          <a:blip r:embed="rId3"/>
          <a:stretch>
            <a:fillRect/>
          </a:stretch>
        </p:blipFill>
        <p:spPr>
          <a:xfrm>
            <a:off x="3060005" y="4497935"/>
            <a:ext cx="6099050" cy="2360065"/>
          </a:xfrm>
          <a:prstGeom prst="rect">
            <a:avLst/>
          </a:prstGeom>
        </p:spPr>
      </p:pic>
    </p:spTree>
    <p:extLst>
      <p:ext uri="{BB962C8B-B14F-4D97-AF65-F5344CB8AC3E}">
        <p14:creationId xmlns:p14="http://schemas.microsoft.com/office/powerpoint/2010/main" val="1209189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427342"/>
            <a:ext cx="7627014" cy="863788"/>
          </a:xfrm>
        </p:spPr>
        <p:txBody>
          <a:bodyPr>
            <a:normAutofit fontScale="90000"/>
          </a:bodyPr>
          <a:lstStyle/>
          <a:p>
            <a:r>
              <a:rPr lang="en-US" b="1" dirty="0"/>
              <a:t>Factors influence the positive relationship </a:t>
            </a:r>
            <a:endParaRPr lang="en-GB" b="1" dirty="0"/>
          </a:p>
        </p:txBody>
      </p:sp>
      <p:sp>
        <p:nvSpPr>
          <p:cNvPr id="3" name="Content Placeholder 2"/>
          <p:cNvSpPr>
            <a:spLocks noGrp="1"/>
          </p:cNvSpPr>
          <p:nvPr>
            <p:ph idx="1"/>
          </p:nvPr>
        </p:nvSpPr>
        <p:spPr>
          <a:xfrm>
            <a:off x="296260" y="1291129"/>
            <a:ext cx="7932424" cy="4733855"/>
          </a:xfrm>
        </p:spPr>
        <p:txBody>
          <a:bodyPr>
            <a:normAutofit fontScale="62500" lnSpcReduction="20000"/>
          </a:bodyPr>
          <a:lstStyle/>
          <a:p>
            <a:r>
              <a:rPr lang="en-GB" dirty="0"/>
              <a:t>Several factors are included to foster a positive relationship b/w employees and employers such as:</a:t>
            </a:r>
          </a:p>
          <a:p>
            <a:endParaRPr lang="en-GB" dirty="0"/>
          </a:p>
          <a:p>
            <a:r>
              <a:rPr lang="en-GB" b="1" dirty="0"/>
              <a:t>Effective communication </a:t>
            </a:r>
          </a:p>
          <a:p>
            <a:endParaRPr lang="en-GB" b="1" dirty="0"/>
          </a:p>
          <a:p>
            <a:r>
              <a:rPr lang="en-GB" b="1" dirty="0"/>
              <a:t>Mutual respect </a:t>
            </a:r>
          </a:p>
          <a:p>
            <a:endParaRPr lang="en-GB" b="1" dirty="0"/>
          </a:p>
          <a:p>
            <a:r>
              <a:rPr lang="en-GB" b="1" dirty="0"/>
              <a:t>Work-life Balance </a:t>
            </a:r>
          </a:p>
          <a:p>
            <a:endParaRPr lang="en-GB" b="1" dirty="0"/>
          </a:p>
          <a:p>
            <a:pPr lvl="0"/>
            <a:r>
              <a:rPr lang="en-GB" sz="2800" kern="1200" dirty="0">
                <a:solidFill>
                  <a:schemeClr val="tx1"/>
                </a:solidFill>
                <a:effectLst/>
                <a:latin typeface="+mn-lt"/>
                <a:ea typeface="+mn-ea"/>
                <a:cs typeface="+mn-cs"/>
              </a:rPr>
              <a:t>It is necessary to have an effective communication which must be open and transparent. Employers must give clear instructions, have concerns, and encourage two-way communication. </a:t>
            </a:r>
          </a:p>
          <a:p>
            <a:pPr lvl="0"/>
            <a:r>
              <a:rPr lang="en-GB" sz="2800" kern="1200" dirty="0">
                <a:solidFill>
                  <a:schemeClr val="tx1"/>
                </a:solidFill>
                <a:effectLst/>
                <a:latin typeface="+mn-lt"/>
                <a:ea typeface="+mn-ea"/>
                <a:cs typeface="+mn-cs"/>
              </a:rPr>
              <a:t>Mutual respect must be given to the employees that enhance their productivity. When employees are treated with dignity and respect, a positive relationship is developed. </a:t>
            </a:r>
          </a:p>
          <a:p>
            <a:pPr lvl="0"/>
            <a:r>
              <a:rPr lang="en-GB" sz="2800" kern="1200" dirty="0">
                <a:solidFill>
                  <a:schemeClr val="tx1"/>
                </a:solidFill>
                <a:effectLst/>
                <a:latin typeface="+mn-lt"/>
                <a:ea typeface="+mn-ea"/>
                <a:cs typeface="+mn-cs"/>
              </a:rPr>
              <a:t>Work-life Balance promotes satisfaction and employee well-being. Flexible working hours, personal development, and learning platform. </a:t>
            </a:r>
          </a:p>
          <a:p>
            <a:endParaRPr lang="en-GB" b="1" dirty="0"/>
          </a:p>
          <a:p>
            <a:endParaRPr lang="en-GB" dirty="0"/>
          </a:p>
        </p:txBody>
      </p:sp>
    </p:spTree>
    <p:extLst>
      <p:ext uri="{BB962C8B-B14F-4D97-AF65-F5344CB8AC3E}">
        <p14:creationId xmlns:p14="http://schemas.microsoft.com/office/powerpoint/2010/main" val="1999908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427342"/>
            <a:ext cx="7627014" cy="863788"/>
          </a:xfrm>
        </p:spPr>
        <p:txBody>
          <a:bodyPr>
            <a:normAutofit fontScale="90000"/>
          </a:bodyPr>
          <a:lstStyle/>
          <a:p>
            <a:r>
              <a:rPr lang="en-GB" b="1" dirty="0"/>
              <a:t>Types of relationship </a:t>
            </a:r>
            <a:br>
              <a:rPr lang="en-GB" b="1" dirty="0"/>
            </a:br>
            <a:endParaRPr lang="en-GB" dirty="0"/>
          </a:p>
        </p:txBody>
      </p:sp>
      <p:sp>
        <p:nvSpPr>
          <p:cNvPr id="3" name="Content Placeholder 2"/>
          <p:cNvSpPr>
            <a:spLocks noGrp="1"/>
          </p:cNvSpPr>
          <p:nvPr>
            <p:ph idx="1"/>
          </p:nvPr>
        </p:nvSpPr>
        <p:spPr>
          <a:xfrm>
            <a:off x="448965" y="1291129"/>
            <a:ext cx="7779719" cy="4733855"/>
          </a:xfrm>
        </p:spPr>
        <p:txBody>
          <a:bodyPr>
            <a:normAutofit fontScale="77500" lnSpcReduction="20000"/>
          </a:bodyPr>
          <a:lstStyle/>
          <a:p>
            <a:endParaRPr lang="en-GB" dirty="0"/>
          </a:p>
          <a:p>
            <a:r>
              <a:rPr lang="en-GB" sz="2800" kern="1200" dirty="0">
                <a:solidFill>
                  <a:schemeClr val="tx1"/>
                </a:solidFill>
                <a:effectLst/>
                <a:latin typeface="+mn-lt"/>
                <a:ea typeface="+mn-ea"/>
                <a:cs typeface="+mn-cs"/>
              </a:rPr>
              <a:t>Many types of relationships can develop between employees and employers such as;</a:t>
            </a:r>
          </a:p>
          <a:p>
            <a:r>
              <a:rPr lang="en-GB" sz="2800" b="1" kern="1200" dirty="0">
                <a:solidFill>
                  <a:schemeClr val="tx1"/>
                </a:solidFill>
                <a:effectLst/>
                <a:latin typeface="+mn-lt"/>
                <a:ea typeface="+mn-ea"/>
                <a:cs typeface="+mn-cs"/>
              </a:rPr>
              <a:t>Transactional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In this type of relationship, employers provide compensation based on the employee’s work. The focus is on meeting job requirements and fulfilling contractual obligations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Nurlina</a:t>
            </a:r>
            <a:r>
              <a:rPr lang="en-US" sz="2800" kern="1200" dirty="0">
                <a:solidFill>
                  <a:schemeClr val="tx1"/>
                </a:solidFill>
                <a:effectLst/>
                <a:latin typeface="+mn-lt"/>
                <a:ea typeface="+mn-ea"/>
                <a:cs typeface="+mn-cs"/>
              </a:rPr>
              <a:t>, 2022)</a:t>
            </a:r>
            <a:r>
              <a:rPr lang="en-GB" sz="2800" kern="1200" dirty="0">
                <a:solidFill>
                  <a:schemeClr val="tx1"/>
                </a:solidFill>
                <a:effectLst/>
                <a:latin typeface="+mn-lt"/>
                <a:ea typeface="+mn-ea"/>
                <a:cs typeface="+mn-cs"/>
              </a:rPr>
              <a:t>. </a:t>
            </a:r>
          </a:p>
          <a:p>
            <a:r>
              <a:rPr lang="en-GB" sz="2800" b="1" kern="1200" dirty="0">
                <a:solidFill>
                  <a:schemeClr val="tx1"/>
                </a:solidFill>
                <a:effectLst/>
                <a:latin typeface="+mn-lt"/>
                <a:ea typeface="+mn-ea"/>
                <a:cs typeface="+mn-cs"/>
              </a:rPr>
              <a:t>Cooperative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In this, employees and employers work together that develops collaboration, mutual support, and teamwork. </a:t>
            </a:r>
          </a:p>
          <a:p>
            <a:r>
              <a:rPr lang="en-GB" sz="2800" b="1" kern="1200" dirty="0">
                <a:solidFill>
                  <a:schemeClr val="tx1"/>
                </a:solidFill>
                <a:effectLst/>
                <a:latin typeface="+mn-lt"/>
                <a:ea typeface="+mn-ea"/>
                <a:cs typeface="+mn-cs"/>
              </a:rPr>
              <a:t>Mentorship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It involves the experienced employer that guides the less experienced or fresh employees in their professional growth.</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12321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8093365" cy="863788"/>
          </a:xfrm>
        </p:spPr>
        <p:txBody>
          <a:bodyPr>
            <a:normAutofit fontScale="90000"/>
          </a:bodyPr>
          <a:lstStyle/>
          <a:p>
            <a:r>
              <a:rPr lang="en-GB" b="1" dirty="0"/>
              <a:t>Personal experiences to outline some positive practice</a:t>
            </a:r>
            <a:br>
              <a:rPr lang="en-GB" b="1" dirty="0"/>
            </a:br>
            <a:endParaRPr lang="en-GB" dirty="0"/>
          </a:p>
        </p:txBody>
      </p:sp>
      <p:sp>
        <p:nvSpPr>
          <p:cNvPr id="3" name="Content Placeholder 2"/>
          <p:cNvSpPr>
            <a:spLocks noGrp="1"/>
          </p:cNvSpPr>
          <p:nvPr>
            <p:ph idx="1"/>
          </p:nvPr>
        </p:nvSpPr>
        <p:spPr>
          <a:xfrm>
            <a:off x="296260" y="1291130"/>
            <a:ext cx="7932424" cy="4275740"/>
          </a:xfrm>
        </p:spPr>
        <p:txBody>
          <a:bodyPr>
            <a:normAutofit fontScale="55000" lnSpcReduction="20000"/>
          </a:bodyPr>
          <a:lstStyle/>
          <a:p>
            <a:r>
              <a:rPr lang="en-GB" dirty="0"/>
              <a:t>Makita </a:t>
            </a:r>
            <a:r>
              <a:rPr lang="en-GB" sz="2800" kern="1200" dirty="0">
                <a:solidFill>
                  <a:schemeClr val="tx1"/>
                </a:solidFill>
                <a:effectLst/>
                <a:latin typeface="+mn-lt"/>
                <a:ea typeface="+mn-ea"/>
                <a:cs typeface="+mn-cs"/>
              </a:rPr>
              <a:t>is now recognised as the leading brand in the competitive UK industrial power tool market, thanks to consistently increasing sales over the last 40 years. Makita has been producing power tools for professional tradesmen since 1972, with innovative designs that allow tasks to be completed with greater ease and accuracy, coupled with rugged reliability; essential when earning a living. I worked with HR department and it was a great experience for me because I learned a lot from theoretical and practical knowledge. Some positive practices I observed are described:</a:t>
            </a:r>
            <a:endParaRPr lang="en-GB" dirty="0"/>
          </a:p>
          <a:p>
            <a:endParaRPr lang="en-GB" dirty="0"/>
          </a:p>
          <a:p>
            <a:r>
              <a:rPr lang="en-GB" sz="2800" kern="1200" dirty="0">
                <a:solidFill>
                  <a:schemeClr val="tx1"/>
                </a:solidFill>
                <a:effectLst/>
                <a:latin typeface="+mn-lt"/>
                <a:ea typeface="+mn-ea"/>
                <a:cs typeface="+mn-cs"/>
              </a:rPr>
              <a:t>At Makita, communication is transparent and all employees can easily discuss problems with employers </a:t>
            </a:r>
            <a:r>
              <a:rPr lang="en-US" sz="2800" kern="1200" dirty="0">
                <a:solidFill>
                  <a:schemeClr val="tx1"/>
                </a:solidFill>
                <a:effectLst/>
                <a:latin typeface="+mn-lt"/>
                <a:ea typeface="+mn-ea"/>
                <a:cs typeface="+mn-cs"/>
              </a:rPr>
              <a:t>(Makita, 2023)</a:t>
            </a:r>
            <a:r>
              <a:rPr lang="en-GB" sz="2800" kern="1200" dirty="0">
                <a:solidFill>
                  <a:schemeClr val="tx1"/>
                </a:solidFill>
                <a:effectLst/>
                <a:latin typeface="+mn-lt"/>
                <a:ea typeface="+mn-ea"/>
                <a:cs typeface="+mn-cs"/>
              </a:rPr>
              <a:t>. It develops a good relationship between employees and employers. It was a good practice that enhance the productivity of the employees. </a:t>
            </a:r>
          </a:p>
          <a:p>
            <a:r>
              <a:rPr lang="en-GB" sz="2800" kern="1200" dirty="0">
                <a:solidFill>
                  <a:schemeClr val="tx1"/>
                </a:solidFill>
                <a:effectLst/>
                <a:latin typeface="+mn-lt"/>
                <a:ea typeface="+mn-ea"/>
                <a:cs typeface="+mn-cs"/>
              </a:rPr>
              <a:t>Professional development opportunities are given to employees at Makita, which build a productive image of the company and enhance the performance of the employees. All employees are provided an opportunity to learn and grow professionally. </a:t>
            </a:r>
          </a:p>
          <a:p>
            <a:r>
              <a:rPr lang="en-GB" sz="2800" kern="1200" dirty="0">
                <a:solidFill>
                  <a:schemeClr val="tx1"/>
                </a:solidFill>
                <a:effectLst/>
                <a:latin typeface="+mn-lt"/>
                <a:ea typeface="+mn-ea"/>
                <a:cs typeface="+mn-cs"/>
              </a:rPr>
              <a:t>Another positive practice is that team building and employee engagement are preferred that promote a positive work environment and develop a sense of belonging that connects employees beyond their tasks. </a:t>
            </a:r>
          </a:p>
          <a:p>
            <a:endParaRPr lang="en-GB" dirty="0"/>
          </a:p>
          <a:p>
            <a:endParaRPr lang="en-GB" dirty="0"/>
          </a:p>
        </p:txBody>
      </p:sp>
    </p:spTree>
    <p:extLst>
      <p:ext uri="{BB962C8B-B14F-4D97-AF65-F5344CB8AC3E}">
        <p14:creationId xmlns:p14="http://schemas.microsoft.com/office/powerpoint/2010/main" val="1856093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7779719" cy="863788"/>
          </a:xfrm>
        </p:spPr>
        <p:txBody>
          <a:bodyPr/>
          <a:lstStyle/>
          <a:p>
            <a:r>
              <a:rPr lang="en-US" b="1" dirty="0"/>
              <a:t>Conclusion </a:t>
            </a:r>
            <a:endParaRPr lang="en-GB" b="1" dirty="0"/>
          </a:p>
        </p:txBody>
      </p:sp>
      <p:sp>
        <p:nvSpPr>
          <p:cNvPr id="3" name="Content Placeholder 2"/>
          <p:cNvSpPr>
            <a:spLocks noGrp="1"/>
          </p:cNvSpPr>
          <p:nvPr>
            <p:ph idx="1"/>
          </p:nvPr>
        </p:nvSpPr>
        <p:spPr>
          <a:xfrm>
            <a:off x="448965" y="1291129"/>
            <a:ext cx="8246070" cy="5039265"/>
          </a:xfrm>
        </p:spPr>
        <p:txBody>
          <a:bodyPr>
            <a:normAutofit lnSpcReduction="10000"/>
          </a:bodyPr>
          <a:lstStyle/>
          <a:p>
            <a:pPr marL="0" indent="0">
              <a:buNone/>
            </a:pPr>
            <a:r>
              <a:rPr lang="en-US" dirty="0"/>
              <a:t>It is concluded that:</a:t>
            </a:r>
          </a:p>
          <a:p>
            <a:r>
              <a:rPr lang="en-GB" dirty="0"/>
              <a:t>F</a:t>
            </a:r>
            <a:r>
              <a:rPr lang="en-GB" sz="2800" kern="1200" dirty="0">
                <a:solidFill>
                  <a:schemeClr val="tx1"/>
                </a:solidFill>
                <a:effectLst/>
                <a:latin typeface="+mn-lt"/>
                <a:ea typeface="+mn-ea"/>
                <a:cs typeface="+mn-cs"/>
              </a:rPr>
              <a:t>ostering a positive relationship between employees and employers is crucial for the development and growth of the business. The role of HR professionals is significant </a:t>
            </a:r>
            <a:r>
              <a:rPr lang="en-GB" dirty="0"/>
              <a:t>in</a:t>
            </a:r>
            <a:r>
              <a:rPr lang="en-GB" sz="2800" kern="1200" dirty="0">
                <a:solidFill>
                  <a:schemeClr val="tx1"/>
                </a:solidFill>
                <a:effectLst/>
                <a:latin typeface="+mn-lt"/>
                <a:ea typeface="+mn-ea"/>
                <a:cs typeface="+mn-cs"/>
              </a:rPr>
              <a:t> managing people by using a strategic approach. Business growth depends on the roles and functions of the HR professionals that know to implement the factors that build a positive relationship between employees and employers. Also, my experience at Makita was excellent where I learned a lot and know the importance of HR professionals in business growth. </a:t>
            </a:r>
          </a:p>
          <a:p>
            <a:endParaRPr lang="en-US" dirty="0"/>
          </a:p>
        </p:txBody>
      </p:sp>
    </p:spTree>
    <p:extLst>
      <p:ext uri="{BB962C8B-B14F-4D97-AF65-F5344CB8AC3E}">
        <p14:creationId xmlns:p14="http://schemas.microsoft.com/office/powerpoint/2010/main" val="3588322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7779719" cy="863788"/>
          </a:xfrm>
        </p:spPr>
        <p:txBody>
          <a:bodyPr/>
          <a:lstStyle/>
          <a:p>
            <a:r>
              <a:rPr lang="en-US" dirty="0"/>
              <a:t>References</a:t>
            </a:r>
            <a:endParaRPr lang="en-GB" dirty="0"/>
          </a:p>
        </p:txBody>
      </p:sp>
      <p:sp>
        <p:nvSpPr>
          <p:cNvPr id="3" name="Content Placeholder 2"/>
          <p:cNvSpPr>
            <a:spLocks noGrp="1"/>
          </p:cNvSpPr>
          <p:nvPr>
            <p:ph idx="1"/>
          </p:nvPr>
        </p:nvSpPr>
        <p:spPr>
          <a:xfrm>
            <a:off x="448965" y="1291129"/>
            <a:ext cx="7779719" cy="4733855"/>
          </a:xfrm>
        </p:spPr>
        <p:txBody>
          <a:bodyPr>
            <a:normAutofit fontScale="55000" lnSpcReduction="20000"/>
          </a:bodyPr>
          <a:lstStyle/>
          <a:p>
            <a:r>
              <a:rPr lang="en-US" dirty="0" err="1"/>
              <a:t>Daines</a:t>
            </a:r>
            <a:r>
              <a:rPr lang="en-US" dirty="0"/>
              <a:t>, M. &amp; Kay, 2023. </a:t>
            </a:r>
            <a:r>
              <a:rPr lang="en-US" i="1" dirty="0"/>
              <a:t>Managing People in the Hybrid Workplace. </a:t>
            </a:r>
            <a:r>
              <a:rPr lang="en-US" dirty="0" err="1"/>
              <a:t>s.l.:Taylor</a:t>
            </a:r>
            <a:r>
              <a:rPr lang="en-US" dirty="0"/>
              <a:t> &amp; Francis.</a:t>
            </a:r>
            <a:endParaRPr lang="en-GB" dirty="0"/>
          </a:p>
          <a:p>
            <a:r>
              <a:rPr lang="en-US" dirty="0"/>
              <a:t>Khatib &amp; Mounir, 2022. How Can Collaborative Work and Collaborative Systems Drive Operational Excellence in Project Management?. </a:t>
            </a:r>
            <a:r>
              <a:rPr lang="en-US" i="1" dirty="0"/>
              <a:t>Journal of Service Science and Management, </a:t>
            </a:r>
            <a:r>
              <a:rPr lang="en-US" dirty="0"/>
              <a:t>15(3), pp. 297-307.</a:t>
            </a:r>
            <a:endParaRPr lang="en-GB" dirty="0"/>
          </a:p>
          <a:p>
            <a:r>
              <a:rPr lang="en-US" dirty="0" err="1"/>
              <a:t>Kravariti</a:t>
            </a:r>
            <a:r>
              <a:rPr lang="en-US" dirty="0"/>
              <a:t> &amp; </a:t>
            </a:r>
            <a:r>
              <a:rPr lang="en-US" dirty="0" err="1"/>
              <a:t>Foteini</a:t>
            </a:r>
            <a:r>
              <a:rPr lang="en-US" dirty="0"/>
              <a:t>, 2022. Talent management in hospitality and tourism: a systematic literature review and research agenda. </a:t>
            </a:r>
            <a:r>
              <a:rPr lang="en-US" i="1" dirty="0"/>
              <a:t>International Journal of Contemporary Hospitality Management , </a:t>
            </a:r>
            <a:r>
              <a:rPr lang="en-US" dirty="0"/>
              <a:t>34(1), pp. 321-360.</a:t>
            </a:r>
            <a:endParaRPr lang="en-GB" dirty="0"/>
          </a:p>
          <a:p>
            <a:r>
              <a:rPr lang="en-US" dirty="0" err="1"/>
              <a:t>Mamorsky</a:t>
            </a:r>
            <a:r>
              <a:rPr lang="en-US" dirty="0"/>
              <a:t> &amp; Jeffrey, 2022. </a:t>
            </a:r>
            <a:r>
              <a:rPr lang="en-US" i="1" dirty="0"/>
              <a:t>Employee benefits law: ERISA and beyond. </a:t>
            </a:r>
            <a:r>
              <a:rPr lang="en-US" dirty="0" err="1"/>
              <a:t>s.l.:Law</a:t>
            </a:r>
            <a:r>
              <a:rPr lang="en-US" dirty="0"/>
              <a:t> Journal Press.</a:t>
            </a:r>
            <a:endParaRPr lang="en-GB" dirty="0"/>
          </a:p>
          <a:p>
            <a:r>
              <a:rPr lang="en-US" dirty="0" err="1"/>
              <a:t>Nurlina</a:t>
            </a:r>
            <a:r>
              <a:rPr lang="en-US" dirty="0"/>
              <a:t>, 2022. Examining Linkage Between Transactional Leadership, Organizational Culture, Commitment and Compensation on Work Satisfaction and Performance. </a:t>
            </a:r>
            <a:r>
              <a:rPr lang="en-US" i="1" dirty="0"/>
              <a:t>Golden Ratio of Human Resource Management , </a:t>
            </a:r>
            <a:r>
              <a:rPr lang="en-US" dirty="0"/>
              <a:t>2(2), pp. 108-122.</a:t>
            </a:r>
            <a:endParaRPr lang="en-GB" dirty="0"/>
          </a:p>
          <a:p>
            <a:r>
              <a:rPr lang="en-US" dirty="0"/>
              <a:t>Taylor, Stephen &amp; Woodhams, C., 2022. </a:t>
            </a:r>
            <a:r>
              <a:rPr lang="en-US" i="1" dirty="0"/>
              <a:t>Human resource management: People and </a:t>
            </a:r>
            <a:r>
              <a:rPr lang="en-US" i="1" dirty="0" err="1"/>
              <a:t>organisations</a:t>
            </a:r>
            <a:r>
              <a:rPr lang="en-US" i="1" dirty="0"/>
              <a:t>. </a:t>
            </a:r>
            <a:r>
              <a:rPr lang="en-US" dirty="0" err="1"/>
              <a:t>s.l.:Kogan</a:t>
            </a:r>
            <a:r>
              <a:rPr lang="en-US" dirty="0"/>
              <a:t> Page Publishers.</a:t>
            </a:r>
            <a:endParaRPr lang="en-GB" dirty="0"/>
          </a:p>
          <a:p>
            <a:r>
              <a:rPr lang="en-US" i="1" dirty="0"/>
              <a:t>Electrical products,2023. </a:t>
            </a:r>
            <a:r>
              <a:rPr lang="en-US" dirty="0"/>
              <a:t>[Online] </a:t>
            </a:r>
            <a:br>
              <a:rPr lang="en-US" dirty="0"/>
            </a:br>
            <a:r>
              <a:rPr lang="en-US" i="1" dirty="0"/>
              <a:t>Available </a:t>
            </a:r>
            <a:r>
              <a:rPr lang="en-US" i="1" dirty="0" err="1"/>
              <a:t>at:http</a:t>
            </a:r>
            <a:r>
              <a:rPr lang="en-US" i="1" dirty="0"/>
              <a:t>://</a:t>
            </a:r>
            <a:r>
              <a:rPr lang="en-US" i="1" dirty="0" err="1"/>
              <a:t>www.eponthenet.net</a:t>
            </a:r>
            <a:r>
              <a:rPr lang="en-US" i="1" dirty="0"/>
              <a:t>/article/51316/Makita-celebrates-40-years-in-UK-with-power-tool-market-leadership.aspx </a:t>
            </a:r>
            <a:br>
              <a:rPr lang="en-US" i="1" dirty="0"/>
            </a:br>
            <a:r>
              <a:rPr lang="en-US" i="1" dirty="0"/>
              <a:t>[Accessed 17 June 2023].</a:t>
            </a:r>
          </a:p>
          <a:p>
            <a:r>
              <a:rPr lang="en-US" i="1" dirty="0"/>
              <a:t>Linkedin,2023[Online] </a:t>
            </a:r>
            <a:r>
              <a:rPr lang="en-US" i="1" dirty="0" err="1"/>
              <a:t>Availabe</a:t>
            </a:r>
            <a:r>
              <a:rPr lang="en-US" i="1" dirty="0"/>
              <a:t> at: https://</a:t>
            </a:r>
            <a:r>
              <a:rPr lang="en-US" i="1" dirty="0" err="1"/>
              <a:t>uk.linkedin.com</a:t>
            </a:r>
            <a:r>
              <a:rPr lang="en-US" i="1" dirty="0"/>
              <a:t>/in/richard-annett-005a162b</a:t>
            </a:r>
            <a:r>
              <a:rPr lang="en-US" dirty="0"/>
              <a:t>		</a:t>
            </a:r>
            <a:endParaRPr lang="en-GB" dirty="0"/>
          </a:p>
        </p:txBody>
      </p:sp>
    </p:spTree>
    <p:extLst>
      <p:ext uri="{BB962C8B-B14F-4D97-AF65-F5344CB8AC3E}">
        <p14:creationId xmlns:p14="http://schemas.microsoft.com/office/powerpoint/2010/main" val="2485192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2" name="Picture 4" descr="4,100+ Thank You Card Red Stock Photos, Pictures &amp; Royalty ..."/>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734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7669</TotalTime>
  <Words>2720</Words>
  <Application>Microsoft Macintosh PowerPoint</Application>
  <PresentationFormat>On-screen Show (4:3)</PresentationFormat>
  <Paragraphs>195</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Courier New</vt:lpstr>
      <vt:lpstr>Office Theme</vt:lpstr>
      <vt:lpstr>LCBB5004 Managing People</vt:lpstr>
      <vt:lpstr>Table of content</vt:lpstr>
      <vt:lpstr>Introduction </vt:lpstr>
      <vt:lpstr>Definition of Terms</vt:lpstr>
      <vt:lpstr>Discussion</vt:lpstr>
      <vt:lpstr>Values </vt:lpstr>
      <vt:lpstr>CIPD Profession Map </vt:lpstr>
      <vt:lpstr>CONT…</vt:lpstr>
      <vt:lpstr>Factors influence the positive relationship </vt:lpstr>
      <vt:lpstr>Types of relationship  </vt:lpstr>
      <vt:lpstr>Personal experiences to outline some positive practice </vt:lpstr>
      <vt:lpstr>Conclusion </vt:lpstr>
      <vt:lpstr>References</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Lucretia Elena Diaconu (2126928)</cp:lastModifiedBy>
  <cp:revision>38</cp:revision>
  <dcterms:created xsi:type="dcterms:W3CDTF">2013-08-21T19:17:07Z</dcterms:created>
  <dcterms:modified xsi:type="dcterms:W3CDTF">2023-06-25T12:58:55Z</dcterms:modified>
</cp:coreProperties>
</file>