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6" r:id="rId2"/>
    <p:sldId id="257" r:id="rId3"/>
    <p:sldId id="261" r:id="rId4"/>
    <p:sldId id="258" r:id="rId5"/>
    <p:sldId id="259" r:id="rId6"/>
    <p:sldId id="262" r:id="rId7"/>
    <p:sldId id="264"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3E76CDF-BFE8-1F49-B950-65F89FDF864B}" v="1844" dt="2025-11-05T16:15:15.4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464"/>
    <p:restoredTop sz="94682"/>
  </p:normalViewPr>
  <p:slideViewPr>
    <p:cSldViewPr snapToGrid="0">
      <p:cViewPr varScale="1">
        <p:scale>
          <a:sx n="138" d="100"/>
          <a:sy n="138" d="100"/>
        </p:scale>
        <p:origin x="688" y="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C93630-D805-4505-B3C6-4A39D3A55708}" type="doc">
      <dgm:prSet loTypeId="urn:microsoft.com/office/officeart/2005/8/layout/process4" loCatId="process" qsTypeId="urn:microsoft.com/office/officeart/2005/8/quickstyle/simple5" qsCatId="simple" csTypeId="urn:microsoft.com/office/officeart/2005/8/colors/colorful1" csCatId="colorful" phldr="1"/>
      <dgm:spPr/>
      <dgm:t>
        <a:bodyPr/>
        <a:lstStyle/>
        <a:p>
          <a:endParaRPr lang="en-US"/>
        </a:p>
      </dgm:t>
    </dgm:pt>
    <dgm:pt modelId="{EEF22CED-24D4-40D0-9629-907F8199C762}">
      <dgm:prSet/>
      <dgm:spPr/>
      <dgm:t>
        <a:bodyPr/>
        <a:lstStyle/>
        <a:p>
          <a:r>
            <a:rPr lang="en-US" dirty="0">
              <a:solidFill>
                <a:schemeClr val="bg1"/>
              </a:solidFill>
            </a:rPr>
            <a:t>Tuberculosis is an infectious disease cause by the  bacterium mycobacterium, it primarily affecting the lungs although it also affect other parts of the body such as the brain, kidney and bones (NICE,2016).</a:t>
          </a:r>
        </a:p>
      </dgm:t>
    </dgm:pt>
    <dgm:pt modelId="{BFCAED4E-5275-482A-B3BB-62F8CD22D405}" type="parTrans" cxnId="{564A8764-80E6-4C2D-AE56-CCA8508F840D}">
      <dgm:prSet/>
      <dgm:spPr/>
      <dgm:t>
        <a:bodyPr/>
        <a:lstStyle/>
        <a:p>
          <a:endParaRPr lang="en-US"/>
        </a:p>
      </dgm:t>
    </dgm:pt>
    <dgm:pt modelId="{C663E3A5-BD6B-41C3-AE66-08E2B284BCF2}" type="sibTrans" cxnId="{564A8764-80E6-4C2D-AE56-CCA8508F840D}">
      <dgm:prSet/>
      <dgm:spPr/>
      <dgm:t>
        <a:bodyPr/>
        <a:lstStyle/>
        <a:p>
          <a:endParaRPr lang="en-US"/>
        </a:p>
      </dgm:t>
    </dgm:pt>
    <dgm:pt modelId="{F8881476-810A-43B0-82C0-A77EA5A0EEE7}">
      <dgm:prSet/>
      <dgm:spPr/>
      <dgm:t>
        <a:bodyPr/>
        <a:lstStyle/>
        <a:p>
          <a:r>
            <a:rPr lang="en-US" dirty="0">
              <a:solidFill>
                <a:schemeClr val="bg1"/>
              </a:solidFill>
            </a:rPr>
            <a:t>Tuberculosis can be transmitted through people with active  pulmonary as their droplets contains the bacteria e.g. by coughing, sneezing and talking, which can be inhaled by others.(WHO,2023) </a:t>
          </a:r>
        </a:p>
      </dgm:t>
    </dgm:pt>
    <dgm:pt modelId="{1A2E6D96-FF49-49B8-9A3A-D4F26991F99A}" type="parTrans" cxnId="{42114C91-EF64-45E9-A0AA-2DBD07C625ED}">
      <dgm:prSet/>
      <dgm:spPr/>
      <dgm:t>
        <a:bodyPr/>
        <a:lstStyle/>
        <a:p>
          <a:endParaRPr lang="en-US"/>
        </a:p>
      </dgm:t>
    </dgm:pt>
    <dgm:pt modelId="{33EE9343-1A2A-4BC7-9CBB-FC92474DFE42}" type="sibTrans" cxnId="{42114C91-EF64-45E9-A0AA-2DBD07C625ED}">
      <dgm:prSet/>
      <dgm:spPr/>
      <dgm:t>
        <a:bodyPr/>
        <a:lstStyle/>
        <a:p>
          <a:endParaRPr lang="en-US"/>
        </a:p>
      </dgm:t>
    </dgm:pt>
    <dgm:pt modelId="{EF29D087-E608-AD4D-9024-66B4490023F9}" type="pres">
      <dgm:prSet presAssocID="{D7C93630-D805-4505-B3C6-4A39D3A55708}" presName="Name0" presStyleCnt="0">
        <dgm:presLayoutVars>
          <dgm:dir/>
          <dgm:animLvl val="lvl"/>
          <dgm:resizeHandles val="exact"/>
        </dgm:presLayoutVars>
      </dgm:prSet>
      <dgm:spPr/>
    </dgm:pt>
    <dgm:pt modelId="{5C301813-A5EF-CE45-A924-7151EC0B7C6C}" type="pres">
      <dgm:prSet presAssocID="{F8881476-810A-43B0-82C0-A77EA5A0EEE7}" presName="boxAndChildren" presStyleCnt="0"/>
      <dgm:spPr/>
    </dgm:pt>
    <dgm:pt modelId="{A41EC75A-1025-BD40-BA3E-B5BAA9977266}" type="pres">
      <dgm:prSet presAssocID="{F8881476-810A-43B0-82C0-A77EA5A0EEE7}" presName="parentTextBox" presStyleLbl="node1" presStyleIdx="0" presStyleCnt="2"/>
      <dgm:spPr/>
    </dgm:pt>
    <dgm:pt modelId="{8EA6945E-4349-C14C-8EFB-8C01F589D3E1}" type="pres">
      <dgm:prSet presAssocID="{C663E3A5-BD6B-41C3-AE66-08E2B284BCF2}" presName="sp" presStyleCnt="0"/>
      <dgm:spPr/>
    </dgm:pt>
    <dgm:pt modelId="{77C3DF43-20DB-A74B-884D-8306F9612652}" type="pres">
      <dgm:prSet presAssocID="{EEF22CED-24D4-40D0-9629-907F8199C762}" presName="arrowAndChildren" presStyleCnt="0"/>
      <dgm:spPr/>
    </dgm:pt>
    <dgm:pt modelId="{DCDBA8FB-781D-3F43-BEC4-E257A84BA65B}" type="pres">
      <dgm:prSet presAssocID="{EEF22CED-24D4-40D0-9629-907F8199C762}" presName="parentTextArrow" presStyleLbl="node1" presStyleIdx="1" presStyleCnt="2" custLinFactNeighborX="-546" custLinFactNeighborY="4908"/>
      <dgm:spPr/>
    </dgm:pt>
  </dgm:ptLst>
  <dgm:cxnLst>
    <dgm:cxn modelId="{73FEDB57-FCF8-8149-9BAE-387A912DEEEE}" type="presOf" srcId="{EEF22CED-24D4-40D0-9629-907F8199C762}" destId="{DCDBA8FB-781D-3F43-BEC4-E257A84BA65B}" srcOrd="0" destOrd="0" presId="urn:microsoft.com/office/officeart/2005/8/layout/process4"/>
    <dgm:cxn modelId="{564A8764-80E6-4C2D-AE56-CCA8508F840D}" srcId="{D7C93630-D805-4505-B3C6-4A39D3A55708}" destId="{EEF22CED-24D4-40D0-9629-907F8199C762}" srcOrd="0" destOrd="0" parTransId="{BFCAED4E-5275-482A-B3BB-62F8CD22D405}" sibTransId="{C663E3A5-BD6B-41C3-AE66-08E2B284BCF2}"/>
    <dgm:cxn modelId="{42114C91-EF64-45E9-A0AA-2DBD07C625ED}" srcId="{D7C93630-D805-4505-B3C6-4A39D3A55708}" destId="{F8881476-810A-43B0-82C0-A77EA5A0EEE7}" srcOrd="1" destOrd="0" parTransId="{1A2E6D96-FF49-49B8-9A3A-D4F26991F99A}" sibTransId="{33EE9343-1A2A-4BC7-9CBB-FC92474DFE42}"/>
    <dgm:cxn modelId="{AB053DAB-9CE4-C941-AC97-3D7E1ECA88A2}" type="presOf" srcId="{F8881476-810A-43B0-82C0-A77EA5A0EEE7}" destId="{A41EC75A-1025-BD40-BA3E-B5BAA9977266}" srcOrd="0" destOrd="0" presId="urn:microsoft.com/office/officeart/2005/8/layout/process4"/>
    <dgm:cxn modelId="{C375BFBE-00E6-6F40-A94C-6760C71FCC1E}" type="presOf" srcId="{D7C93630-D805-4505-B3C6-4A39D3A55708}" destId="{EF29D087-E608-AD4D-9024-66B4490023F9}" srcOrd="0" destOrd="0" presId="urn:microsoft.com/office/officeart/2005/8/layout/process4"/>
    <dgm:cxn modelId="{133BDDED-0EE6-7D49-B87A-1DA5B234279B}" type="presParOf" srcId="{EF29D087-E608-AD4D-9024-66B4490023F9}" destId="{5C301813-A5EF-CE45-A924-7151EC0B7C6C}" srcOrd="0" destOrd="0" presId="urn:microsoft.com/office/officeart/2005/8/layout/process4"/>
    <dgm:cxn modelId="{BFB9B754-AA18-BB4D-9C0A-F10EB3E14F00}" type="presParOf" srcId="{5C301813-A5EF-CE45-A924-7151EC0B7C6C}" destId="{A41EC75A-1025-BD40-BA3E-B5BAA9977266}" srcOrd="0" destOrd="0" presId="urn:microsoft.com/office/officeart/2005/8/layout/process4"/>
    <dgm:cxn modelId="{C9A99920-B6C6-3D45-8AF1-AFE0C0939E79}" type="presParOf" srcId="{EF29D087-E608-AD4D-9024-66B4490023F9}" destId="{8EA6945E-4349-C14C-8EFB-8C01F589D3E1}" srcOrd="1" destOrd="0" presId="urn:microsoft.com/office/officeart/2005/8/layout/process4"/>
    <dgm:cxn modelId="{91674C02-5740-0C4F-BD25-B88AF51F04A9}" type="presParOf" srcId="{EF29D087-E608-AD4D-9024-66B4490023F9}" destId="{77C3DF43-20DB-A74B-884D-8306F9612652}" srcOrd="2" destOrd="0" presId="urn:microsoft.com/office/officeart/2005/8/layout/process4"/>
    <dgm:cxn modelId="{C1A2D127-069F-6940-A15F-D74BBF7FA2BE}" type="presParOf" srcId="{77C3DF43-20DB-A74B-884D-8306F9612652}" destId="{DCDBA8FB-781D-3F43-BEC4-E257A84BA65B}"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7D832-661C-4A7B-BAA7-B1AD09F42A7D}" type="doc">
      <dgm:prSet loTypeId="urn:microsoft.com/office/officeart/2005/8/layout/list1" loCatId="list" qsTypeId="urn:microsoft.com/office/officeart/2005/8/quickstyle/simple5" qsCatId="simple" csTypeId="urn:microsoft.com/office/officeart/2005/8/colors/colorful1" csCatId="colorful" phldr="1"/>
      <dgm:spPr/>
      <dgm:t>
        <a:bodyPr/>
        <a:lstStyle/>
        <a:p>
          <a:endParaRPr lang="en-US"/>
        </a:p>
      </dgm:t>
    </dgm:pt>
    <dgm:pt modelId="{124A5919-E7A3-47BF-A9E5-E5EF97E1A45F}">
      <dgm:prSet custT="1"/>
      <dgm:spPr/>
      <dgm:t>
        <a:bodyPr/>
        <a:lstStyle/>
        <a:p>
          <a:r>
            <a:rPr lang="en-US" sz="1200" dirty="0">
              <a:solidFill>
                <a:schemeClr val="bg1"/>
              </a:solidFill>
            </a:rPr>
            <a:t>Framework: WHO </a:t>
          </a:r>
          <a:r>
            <a:rPr lang="en-GB" sz="1200" dirty="0">
              <a:solidFill>
                <a:schemeClr val="bg1"/>
              </a:solidFill>
              <a:latin typeface="Arial" panose="020B0604020202020204" pitchFamily="34" charset="0"/>
              <a:cs typeface="Arial" panose="020B0604020202020204" pitchFamily="34" charset="0"/>
            </a:rPr>
            <a:t>Infection Prevention Control hierarchy, respiratory hygiene, environmental and engineering controls, personal respiratory protection. </a:t>
          </a:r>
          <a:endParaRPr lang="en-US" sz="1200" dirty="0">
            <a:solidFill>
              <a:schemeClr val="bg1"/>
            </a:solidFill>
          </a:endParaRPr>
        </a:p>
      </dgm:t>
    </dgm:pt>
    <dgm:pt modelId="{E2FB66B6-1E18-423B-8147-D2B750BE659D}" type="parTrans" cxnId="{E7FBED5A-6394-4B08-944F-D51594F00FFD}">
      <dgm:prSet/>
      <dgm:spPr/>
      <dgm:t>
        <a:bodyPr/>
        <a:lstStyle/>
        <a:p>
          <a:endParaRPr lang="en-US"/>
        </a:p>
      </dgm:t>
    </dgm:pt>
    <dgm:pt modelId="{7C64471C-36E8-45CD-B2B1-5CE5F6E31F41}" type="sibTrans" cxnId="{E7FBED5A-6394-4B08-944F-D51594F00FFD}">
      <dgm:prSet/>
      <dgm:spPr/>
      <dgm:t>
        <a:bodyPr/>
        <a:lstStyle/>
        <a:p>
          <a:endParaRPr lang="en-US"/>
        </a:p>
      </dgm:t>
    </dgm:pt>
    <dgm:pt modelId="{0E168B08-3748-4EBB-B85B-E24253E00C3F}">
      <dgm:prSet custT="1"/>
      <dgm:spPr/>
      <dgm:t>
        <a:bodyPr/>
        <a:lstStyle/>
        <a:p>
          <a:r>
            <a:rPr lang="en-US" sz="1200" dirty="0">
              <a:solidFill>
                <a:schemeClr val="bg1"/>
              </a:solidFill>
            </a:rPr>
            <a:t>Respiratory Hygiene: Patient mask policy, Human studies  shows  TB reduce up to 14.8% and TB disease  by o.5-28.9%</a:t>
          </a:r>
        </a:p>
      </dgm:t>
    </dgm:pt>
    <dgm:pt modelId="{71EFF72A-445C-4ADB-9085-915D66D0D049}" type="parTrans" cxnId="{F1207656-A521-4756-9118-307CDDB1808D}">
      <dgm:prSet/>
      <dgm:spPr/>
      <dgm:t>
        <a:bodyPr/>
        <a:lstStyle/>
        <a:p>
          <a:endParaRPr lang="en-US"/>
        </a:p>
      </dgm:t>
    </dgm:pt>
    <dgm:pt modelId="{C738E8AB-4998-49F6-87C3-C902131ABB2F}" type="sibTrans" cxnId="{F1207656-A521-4756-9118-307CDDB1808D}">
      <dgm:prSet/>
      <dgm:spPr/>
      <dgm:t>
        <a:bodyPr/>
        <a:lstStyle/>
        <a:p>
          <a:endParaRPr lang="en-US"/>
        </a:p>
      </dgm:t>
    </dgm:pt>
    <dgm:pt modelId="{A131E7EF-DF27-4C24-A9D7-4C1921698458}">
      <dgm:prSet custT="1"/>
      <dgm:spPr/>
      <dgm:t>
        <a:bodyPr/>
        <a:lstStyle/>
        <a:p>
          <a:r>
            <a:rPr lang="en-GB" sz="1200" dirty="0">
              <a:solidFill>
                <a:schemeClr val="bg1"/>
              </a:solidFill>
              <a:latin typeface="Arial" panose="020B0604020202020204" pitchFamily="34" charset="0"/>
              <a:cs typeface="Arial" panose="020B0604020202020204" pitchFamily="34" charset="0"/>
            </a:rPr>
            <a:t>Environmental and engineering Controls: Mechanical ventilation is associated with 2.9%-14 %.8% less infection,  Upper-room ultraviolet germinal irradiation show about a 4.7% absolute reduction in infection when extrapolated to Healthcare worker (~72% relative reduction)</a:t>
          </a:r>
          <a:endParaRPr lang="en-US" sz="1200" dirty="0">
            <a:solidFill>
              <a:schemeClr val="bg1"/>
            </a:solidFill>
          </a:endParaRPr>
        </a:p>
      </dgm:t>
    </dgm:pt>
    <dgm:pt modelId="{19C6C1F9-A6CE-4009-8AF8-158A73CE401E}" type="parTrans" cxnId="{6ACA65F1-F880-414C-BFA7-237A2C49ECCB}">
      <dgm:prSet/>
      <dgm:spPr/>
      <dgm:t>
        <a:bodyPr/>
        <a:lstStyle/>
        <a:p>
          <a:endParaRPr lang="en-US"/>
        </a:p>
      </dgm:t>
    </dgm:pt>
    <dgm:pt modelId="{6C129C5D-4737-4509-9486-BD665419F82F}" type="sibTrans" cxnId="{6ACA65F1-F880-414C-BFA7-237A2C49ECCB}">
      <dgm:prSet/>
      <dgm:spPr/>
      <dgm:t>
        <a:bodyPr/>
        <a:lstStyle/>
        <a:p>
          <a:endParaRPr lang="en-US"/>
        </a:p>
      </dgm:t>
    </dgm:pt>
    <dgm:pt modelId="{DFEECCC7-DF8C-43DE-8B0E-9E4F1137BFFE}">
      <dgm:prSet custT="1"/>
      <dgm:spPr/>
      <dgm:t>
        <a:bodyPr/>
        <a:lstStyle/>
        <a:p>
          <a:r>
            <a:rPr lang="en-GB" sz="1100" dirty="0">
              <a:solidFill>
                <a:schemeClr val="bg1"/>
              </a:solidFill>
              <a:latin typeface="Arial" panose="020B0604020202020204" pitchFamily="34" charset="0"/>
              <a:cs typeface="Arial" panose="020B0604020202020204" pitchFamily="34" charset="0"/>
            </a:rPr>
            <a:t>Personal respiratory protection (N95s etc., HCWs(: Before and after studies report infection reduction ranging from 0. 14.8 percent. </a:t>
          </a:r>
          <a:endParaRPr lang="en-US" sz="1100" dirty="0">
            <a:solidFill>
              <a:schemeClr val="bg1"/>
            </a:solidFill>
          </a:endParaRPr>
        </a:p>
      </dgm:t>
    </dgm:pt>
    <dgm:pt modelId="{2346578E-C140-4AB1-B2F5-AE3FEA7BE906}" type="parTrans" cxnId="{9157901E-C427-4ABA-AF38-943FE7555009}">
      <dgm:prSet/>
      <dgm:spPr/>
      <dgm:t>
        <a:bodyPr/>
        <a:lstStyle/>
        <a:p>
          <a:endParaRPr lang="en-US"/>
        </a:p>
      </dgm:t>
    </dgm:pt>
    <dgm:pt modelId="{A28307AA-C89E-4094-BAD4-A8B891496432}" type="sibTrans" cxnId="{9157901E-C427-4ABA-AF38-943FE7555009}">
      <dgm:prSet/>
      <dgm:spPr/>
      <dgm:t>
        <a:bodyPr/>
        <a:lstStyle/>
        <a:p>
          <a:endParaRPr lang="en-US"/>
        </a:p>
      </dgm:t>
    </dgm:pt>
    <dgm:pt modelId="{754CA4DB-CEE6-4949-8E2B-6548016BFFDD}">
      <dgm:prSet custT="1"/>
      <dgm:spPr/>
      <dgm:t>
        <a:bodyPr/>
        <a:lstStyle/>
        <a:p>
          <a:r>
            <a:rPr lang="en-GB" sz="1200" dirty="0">
              <a:solidFill>
                <a:schemeClr val="bg1"/>
              </a:solidFill>
              <a:latin typeface="Arial" panose="020B0604020202020204" pitchFamily="34" charset="0"/>
              <a:cs typeface="Arial" panose="020B0604020202020204" pitchFamily="34" charset="0"/>
            </a:rPr>
            <a:t>Takeaway; A layered measures work best, although many studies are before and after, and therefore lower quality, the direction of benefit across settings. </a:t>
          </a:r>
          <a:endParaRPr lang="en-US" sz="1200" dirty="0">
            <a:solidFill>
              <a:schemeClr val="bg1"/>
            </a:solidFill>
          </a:endParaRPr>
        </a:p>
      </dgm:t>
    </dgm:pt>
    <dgm:pt modelId="{BEF5509A-E47A-4BF6-8604-554A5664332A}" type="parTrans" cxnId="{8196EE0C-F2C8-4E98-8DA5-E6D27C189BCE}">
      <dgm:prSet/>
      <dgm:spPr/>
      <dgm:t>
        <a:bodyPr/>
        <a:lstStyle/>
        <a:p>
          <a:endParaRPr lang="en-US"/>
        </a:p>
      </dgm:t>
    </dgm:pt>
    <dgm:pt modelId="{DB8B0E6C-48C0-4957-9F4B-40D6A61C92E6}" type="sibTrans" cxnId="{8196EE0C-F2C8-4E98-8DA5-E6D27C189BCE}">
      <dgm:prSet/>
      <dgm:spPr/>
      <dgm:t>
        <a:bodyPr/>
        <a:lstStyle/>
        <a:p>
          <a:endParaRPr lang="en-US"/>
        </a:p>
      </dgm:t>
    </dgm:pt>
    <dgm:pt modelId="{7EC23ED7-7B23-284A-BAF9-ACFBC3C0EE02}" type="pres">
      <dgm:prSet presAssocID="{44D7D832-661C-4A7B-BAA7-B1AD09F42A7D}" presName="linear" presStyleCnt="0">
        <dgm:presLayoutVars>
          <dgm:dir/>
          <dgm:animLvl val="lvl"/>
          <dgm:resizeHandles val="exact"/>
        </dgm:presLayoutVars>
      </dgm:prSet>
      <dgm:spPr/>
    </dgm:pt>
    <dgm:pt modelId="{ABE46962-8EB7-B14A-B642-3DB7B86945DF}" type="pres">
      <dgm:prSet presAssocID="{124A5919-E7A3-47BF-A9E5-E5EF97E1A45F}" presName="parentLin" presStyleCnt="0"/>
      <dgm:spPr/>
    </dgm:pt>
    <dgm:pt modelId="{2ED81FE7-E41E-1344-83D7-9080E6B2EFA5}" type="pres">
      <dgm:prSet presAssocID="{124A5919-E7A3-47BF-A9E5-E5EF97E1A45F}" presName="parentLeftMargin" presStyleLbl="node1" presStyleIdx="0" presStyleCnt="5"/>
      <dgm:spPr/>
    </dgm:pt>
    <dgm:pt modelId="{6106AE7B-8C8C-C142-99AD-6D416C3CC739}" type="pres">
      <dgm:prSet presAssocID="{124A5919-E7A3-47BF-A9E5-E5EF97E1A45F}" presName="parentText" presStyleLbl="node1" presStyleIdx="0" presStyleCnt="5" custScaleX="164551" custScaleY="607475" custLinFactX="-210" custLinFactY="-73812" custLinFactNeighborX="-100000" custLinFactNeighborY="-100000">
        <dgm:presLayoutVars>
          <dgm:chMax val="0"/>
          <dgm:bulletEnabled val="1"/>
        </dgm:presLayoutVars>
      </dgm:prSet>
      <dgm:spPr/>
    </dgm:pt>
    <dgm:pt modelId="{67A6FE49-ADE2-834A-84F0-D799410EE229}" type="pres">
      <dgm:prSet presAssocID="{124A5919-E7A3-47BF-A9E5-E5EF97E1A45F}" presName="negativeSpace" presStyleCnt="0"/>
      <dgm:spPr/>
    </dgm:pt>
    <dgm:pt modelId="{267911D4-251A-2B4B-BA3E-23FA62B7D388}" type="pres">
      <dgm:prSet presAssocID="{124A5919-E7A3-47BF-A9E5-E5EF97E1A45F}" presName="childText" presStyleLbl="conFgAcc1" presStyleIdx="0" presStyleCnt="5" custScaleY="282883" custLinFactY="-326691" custLinFactNeighborX="1753" custLinFactNeighborY="-400000">
        <dgm:presLayoutVars>
          <dgm:bulletEnabled val="1"/>
        </dgm:presLayoutVars>
      </dgm:prSet>
      <dgm:spPr/>
    </dgm:pt>
    <dgm:pt modelId="{924D1B0E-96CE-034D-BF1B-C72898A195DE}" type="pres">
      <dgm:prSet presAssocID="{7C64471C-36E8-45CD-B2B1-5CE5F6E31F41}" presName="spaceBetweenRectangles" presStyleCnt="0"/>
      <dgm:spPr/>
    </dgm:pt>
    <dgm:pt modelId="{CDCE5ED1-507D-E14F-AAB5-715991854FFA}" type="pres">
      <dgm:prSet presAssocID="{0E168B08-3748-4EBB-B85B-E24253E00C3F}" presName="parentLin" presStyleCnt="0"/>
      <dgm:spPr/>
    </dgm:pt>
    <dgm:pt modelId="{CD87BB54-B87A-B64C-8827-F6F31F274919}" type="pres">
      <dgm:prSet presAssocID="{0E168B08-3748-4EBB-B85B-E24253E00C3F}" presName="parentLeftMargin" presStyleLbl="node1" presStyleIdx="0" presStyleCnt="5"/>
      <dgm:spPr/>
    </dgm:pt>
    <dgm:pt modelId="{D50928BD-8EEB-1C45-88BC-A07735252D63}" type="pres">
      <dgm:prSet presAssocID="{0E168B08-3748-4EBB-B85B-E24253E00C3F}" presName="parentText" presStyleLbl="node1" presStyleIdx="1" presStyleCnt="5" custScaleX="142997" custScaleY="600216" custLinFactX="-198" custLinFactY="-100000" custLinFactNeighborX="-100000" custLinFactNeighborY="-127812">
        <dgm:presLayoutVars>
          <dgm:chMax val="0"/>
          <dgm:bulletEnabled val="1"/>
        </dgm:presLayoutVars>
      </dgm:prSet>
      <dgm:spPr/>
    </dgm:pt>
    <dgm:pt modelId="{74C20335-13D6-5B49-94B7-484B3FBB2649}" type="pres">
      <dgm:prSet presAssocID="{0E168B08-3748-4EBB-B85B-E24253E00C3F}" presName="negativeSpace" presStyleCnt="0"/>
      <dgm:spPr/>
    </dgm:pt>
    <dgm:pt modelId="{EC9C7731-C6AF-A041-AEC3-07B88213352C}" type="pres">
      <dgm:prSet presAssocID="{0E168B08-3748-4EBB-B85B-E24253E00C3F}" presName="childText" presStyleLbl="conFgAcc1" presStyleIdx="1" presStyleCnt="5" custLinFactY="-347839" custLinFactNeighborX="-22" custLinFactNeighborY="-400000">
        <dgm:presLayoutVars>
          <dgm:bulletEnabled val="1"/>
        </dgm:presLayoutVars>
      </dgm:prSet>
      <dgm:spPr/>
    </dgm:pt>
    <dgm:pt modelId="{A1D2E24D-C886-8044-BE27-04493206827F}" type="pres">
      <dgm:prSet presAssocID="{C738E8AB-4998-49F6-87C3-C902131ABB2F}" presName="spaceBetweenRectangles" presStyleCnt="0"/>
      <dgm:spPr/>
    </dgm:pt>
    <dgm:pt modelId="{4FFF8C25-78D8-4644-8751-1AB0D9C3639B}" type="pres">
      <dgm:prSet presAssocID="{A131E7EF-DF27-4C24-A9D7-4C1921698458}" presName="parentLin" presStyleCnt="0"/>
      <dgm:spPr/>
    </dgm:pt>
    <dgm:pt modelId="{9804B79F-52B4-4547-8AF5-0C83D7C376FE}" type="pres">
      <dgm:prSet presAssocID="{A131E7EF-DF27-4C24-A9D7-4C1921698458}" presName="parentLeftMargin" presStyleLbl="node1" presStyleIdx="1" presStyleCnt="5"/>
      <dgm:spPr/>
    </dgm:pt>
    <dgm:pt modelId="{7CCDF81C-D14F-D14B-A032-5C9A1997FCE9}" type="pres">
      <dgm:prSet presAssocID="{A131E7EF-DF27-4C24-A9D7-4C1921698458}" presName="parentText" presStyleLbl="node1" presStyleIdx="2" presStyleCnt="5" custScaleX="149576" custScaleY="752962" custLinFactY="-79735" custLinFactNeighborX="-84482" custLinFactNeighborY="-100000">
        <dgm:presLayoutVars>
          <dgm:chMax val="0"/>
          <dgm:bulletEnabled val="1"/>
        </dgm:presLayoutVars>
      </dgm:prSet>
      <dgm:spPr/>
    </dgm:pt>
    <dgm:pt modelId="{E566D8F7-80BE-DA4E-BA31-A55DCB0D3B1E}" type="pres">
      <dgm:prSet presAssocID="{A131E7EF-DF27-4C24-A9D7-4C1921698458}" presName="negativeSpace" presStyleCnt="0"/>
      <dgm:spPr/>
    </dgm:pt>
    <dgm:pt modelId="{6E3C4A3F-CEFC-FB4B-91E7-E75B0001B9EF}" type="pres">
      <dgm:prSet presAssocID="{A131E7EF-DF27-4C24-A9D7-4C1921698458}" presName="childText" presStyleLbl="conFgAcc1" presStyleIdx="2" presStyleCnt="5">
        <dgm:presLayoutVars>
          <dgm:bulletEnabled val="1"/>
        </dgm:presLayoutVars>
      </dgm:prSet>
      <dgm:spPr/>
    </dgm:pt>
    <dgm:pt modelId="{ED00F724-1452-B84F-8A8A-3AAD472BC5DA}" type="pres">
      <dgm:prSet presAssocID="{6C129C5D-4737-4509-9486-BD665419F82F}" presName="spaceBetweenRectangles" presStyleCnt="0"/>
      <dgm:spPr/>
    </dgm:pt>
    <dgm:pt modelId="{86313006-2B53-1D4C-9060-537DA7CAB39A}" type="pres">
      <dgm:prSet presAssocID="{DFEECCC7-DF8C-43DE-8B0E-9E4F1137BFFE}" presName="parentLin" presStyleCnt="0"/>
      <dgm:spPr/>
    </dgm:pt>
    <dgm:pt modelId="{53338700-D028-484D-B972-4E3028510E0A}" type="pres">
      <dgm:prSet presAssocID="{DFEECCC7-DF8C-43DE-8B0E-9E4F1137BFFE}" presName="parentLeftMargin" presStyleLbl="node1" presStyleIdx="2" presStyleCnt="5"/>
      <dgm:spPr/>
    </dgm:pt>
    <dgm:pt modelId="{47915D76-102A-904C-9AAD-83EF5423BAC7}" type="pres">
      <dgm:prSet presAssocID="{DFEECCC7-DF8C-43DE-8B0E-9E4F1137BFFE}" presName="parentText" presStyleLbl="node1" presStyleIdx="3" presStyleCnt="5" custScaleX="142857" custScaleY="422334" custLinFactNeighborX="-47843" custLinFactNeighborY="45188">
        <dgm:presLayoutVars>
          <dgm:chMax val="0"/>
          <dgm:bulletEnabled val="1"/>
        </dgm:presLayoutVars>
      </dgm:prSet>
      <dgm:spPr/>
    </dgm:pt>
    <dgm:pt modelId="{0F67D87D-E2E3-4E4D-B203-FFAE493FA6AA}" type="pres">
      <dgm:prSet presAssocID="{DFEECCC7-DF8C-43DE-8B0E-9E4F1137BFFE}" presName="negativeSpace" presStyleCnt="0"/>
      <dgm:spPr/>
    </dgm:pt>
    <dgm:pt modelId="{B5DCBC6E-F34A-AE4A-A85C-375F849EA721}" type="pres">
      <dgm:prSet presAssocID="{DFEECCC7-DF8C-43DE-8B0E-9E4F1137BFFE}" presName="childText" presStyleLbl="conFgAcc1" presStyleIdx="3" presStyleCnt="5">
        <dgm:presLayoutVars>
          <dgm:bulletEnabled val="1"/>
        </dgm:presLayoutVars>
      </dgm:prSet>
      <dgm:spPr/>
    </dgm:pt>
    <dgm:pt modelId="{8B8A3EE0-56A6-DC42-B5A3-6DB8A12DBEA4}" type="pres">
      <dgm:prSet presAssocID="{A28307AA-C89E-4094-BAD4-A8B891496432}" presName="spaceBetweenRectangles" presStyleCnt="0"/>
      <dgm:spPr/>
    </dgm:pt>
    <dgm:pt modelId="{747F9486-37B5-E84E-A26E-72A100EE5310}" type="pres">
      <dgm:prSet presAssocID="{754CA4DB-CEE6-4949-8E2B-6548016BFFDD}" presName="parentLin" presStyleCnt="0"/>
      <dgm:spPr/>
    </dgm:pt>
    <dgm:pt modelId="{26B8FF3A-3EF0-0D43-866B-07AF98DDD775}" type="pres">
      <dgm:prSet presAssocID="{754CA4DB-CEE6-4949-8E2B-6548016BFFDD}" presName="parentLeftMargin" presStyleLbl="node1" presStyleIdx="3" presStyleCnt="5"/>
      <dgm:spPr/>
    </dgm:pt>
    <dgm:pt modelId="{F4B37BD0-A832-1E43-BE5E-53BD975F828A}" type="pres">
      <dgm:prSet presAssocID="{754CA4DB-CEE6-4949-8E2B-6548016BFFDD}" presName="parentText" presStyleLbl="node1" presStyleIdx="4" presStyleCnt="5" custScaleX="142857" custScaleY="546640" custLinFactY="57256" custLinFactNeighborX="3460" custLinFactNeighborY="100000">
        <dgm:presLayoutVars>
          <dgm:chMax val="0"/>
          <dgm:bulletEnabled val="1"/>
        </dgm:presLayoutVars>
      </dgm:prSet>
      <dgm:spPr/>
    </dgm:pt>
    <dgm:pt modelId="{AB9FD9E3-E82B-EF42-9EF8-8D2C97F6BB9A}" type="pres">
      <dgm:prSet presAssocID="{754CA4DB-CEE6-4949-8E2B-6548016BFFDD}" presName="negativeSpace" presStyleCnt="0"/>
      <dgm:spPr/>
    </dgm:pt>
    <dgm:pt modelId="{AFF4479E-FC83-5545-BE6C-4F47E713247C}" type="pres">
      <dgm:prSet presAssocID="{754CA4DB-CEE6-4949-8E2B-6548016BFFDD}" presName="childText" presStyleLbl="conFgAcc1" presStyleIdx="4" presStyleCnt="5">
        <dgm:presLayoutVars>
          <dgm:bulletEnabled val="1"/>
        </dgm:presLayoutVars>
      </dgm:prSet>
      <dgm:spPr/>
    </dgm:pt>
  </dgm:ptLst>
  <dgm:cxnLst>
    <dgm:cxn modelId="{8196EE0C-F2C8-4E98-8DA5-E6D27C189BCE}" srcId="{44D7D832-661C-4A7B-BAA7-B1AD09F42A7D}" destId="{754CA4DB-CEE6-4949-8E2B-6548016BFFDD}" srcOrd="4" destOrd="0" parTransId="{BEF5509A-E47A-4BF6-8604-554A5664332A}" sibTransId="{DB8B0E6C-48C0-4957-9F4B-40D6A61C92E6}"/>
    <dgm:cxn modelId="{61A5E10F-373F-234E-84D2-BED8A691B563}" type="presOf" srcId="{A131E7EF-DF27-4C24-A9D7-4C1921698458}" destId="{9804B79F-52B4-4547-8AF5-0C83D7C376FE}" srcOrd="0" destOrd="0" presId="urn:microsoft.com/office/officeart/2005/8/layout/list1"/>
    <dgm:cxn modelId="{1E72F80F-AE78-6F46-AF0C-DD8F910E3A1E}" type="presOf" srcId="{44D7D832-661C-4A7B-BAA7-B1AD09F42A7D}" destId="{7EC23ED7-7B23-284A-BAF9-ACFBC3C0EE02}" srcOrd="0" destOrd="0" presId="urn:microsoft.com/office/officeart/2005/8/layout/list1"/>
    <dgm:cxn modelId="{9157901E-C427-4ABA-AF38-943FE7555009}" srcId="{44D7D832-661C-4A7B-BAA7-B1AD09F42A7D}" destId="{DFEECCC7-DF8C-43DE-8B0E-9E4F1137BFFE}" srcOrd="3" destOrd="0" parTransId="{2346578E-C140-4AB1-B2F5-AE3FEA7BE906}" sibTransId="{A28307AA-C89E-4094-BAD4-A8B891496432}"/>
    <dgm:cxn modelId="{E2DB0029-EEB4-E34B-9571-08848FCC02DC}" type="presOf" srcId="{0E168B08-3748-4EBB-B85B-E24253E00C3F}" destId="{D50928BD-8EEB-1C45-88BC-A07735252D63}" srcOrd="1" destOrd="0" presId="urn:microsoft.com/office/officeart/2005/8/layout/list1"/>
    <dgm:cxn modelId="{87BE452C-B802-BC44-A244-C6466E2CF43B}" type="presOf" srcId="{DFEECCC7-DF8C-43DE-8B0E-9E4F1137BFFE}" destId="{53338700-D028-484D-B972-4E3028510E0A}" srcOrd="0" destOrd="0" presId="urn:microsoft.com/office/officeart/2005/8/layout/list1"/>
    <dgm:cxn modelId="{E8F98A4F-3BF7-CA4D-B82B-1F4FF0B591BC}" type="presOf" srcId="{124A5919-E7A3-47BF-A9E5-E5EF97E1A45F}" destId="{6106AE7B-8C8C-C142-99AD-6D416C3CC739}" srcOrd="1" destOrd="0" presId="urn:microsoft.com/office/officeart/2005/8/layout/list1"/>
    <dgm:cxn modelId="{F1207656-A521-4756-9118-307CDDB1808D}" srcId="{44D7D832-661C-4A7B-BAA7-B1AD09F42A7D}" destId="{0E168B08-3748-4EBB-B85B-E24253E00C3F}" srcOrd="1" destOrd="0" parTransId="{71EFF72A-445C-4ADB-9085-915D66D0D049}" sibTransId="{C738E8AB-4998-49F6-87C3-C902131ABB2F}"/>
    <dgm:cxn modelId="{E7FBED5A-6394-4B08-944F-D51594F00FFD}" srcId="{44D7D832-661C-4A7B-BAA7-B1AD09F42A7D}" destId="{124A5919-E7A3-47BF-A9E5-E5EF97E1A45F}" srcOrd="0" destOrd="0" parTransId="{E2FB66B6-1E18-423B-8147-D2B750BE659D}" sibTransId="{7C64471C-36E8-45CD-B2B1-5CE5F6E31F41}"/>
    <dgm:cxn modelId="{4D387665-DBE0-6346-89D8-540A5CC97CD6}" type="presOf" srcId="{754CA4DB-CEE6-4949-8E2B-6548016BFFDD}" destId="{F4B37BD0-A832-1E43-BE5E-53BD975F828A}" srcOrd="1" destOrd="0" presId="urn:microsoft.com/office/officeart/2005/8/layout/list1"/>
    <dgm:cxn modelId="{C9697894-B276-7544-B4E2-34E440D20802}" type="presOf" srcId="{124A5919-E7A3-47BF-A9E5-E5EF97E1A45F}" destId="{2ED81FE7-E41E-1344-83D7-9080E6B2EFA5}" srcOrd="0" destOrd="0" presId="urn:microsoft.com/office/officeart/2005/8/layout/list1"/>
    <dgm:cxn modelId="{CAEA9AB3-975A-E647-8109-9EF9A702521E}" type="presOf" srcId="{754CA4DB-CEE6-4949-8E2B-6548016BFFDD}" destId="{26B8FF3A-3EF0-0D43-866B-07AF98DDD775}" srcOrd="0" destOrd="0" presId="urn:microsoft.com/office/officeart/2005/8/layout/list1"/>
    <dgm:cxn modelId="{2D3ED8B9-3BE8-8548-A135-0DBCD5A4452D}" type="presOf" srcId="{0E168B08-3748-4EBB-B85B-E24253E00C3F}" destId="{CD87BB54-B87A-B64C-8827-F6F31F274919}" srcOrd="0" destOrd="0" presId="urn:microsoft.com/office/officeart/2005/8/layout/list1"/>
    <dgm:cxn modelId="{476CB3CF-EB1F-D649-A9D2-E8BB583A0966}" type="presOf" srcId="{A131E7EF-DF27-4C24-A9D7-4C1921698458}" destId="{7CCDF81C-D14F-D14B-A032-5C9A1997FCE9}" srcOrd="1" destOrd="0" presId="urn:microsoft.com/office/officeart/2005/8/layout/list1"/>
    <dgm:cxn modelId="{6ACA65F1-F880-414C-BFA7-237A2C49ECCB}" srcId="{44D7D832-661C-4A7B-BAA7-B1AD09F42A7D}" destId="{A131E7EF-DF27-4C24-A9D7-4C1921698458}" srcOrd="2" destOrd="0" parTransId="{19C6C1F9-A6CE-4009-8AF8-158A73CE401E}" sibTransId="{6C129C5D-4737-4509-9486-BD665419F82F}"/>
    <dgm:cxn modelId="{E4A4FEFC-AF14-5E4E-806B-05A16EBF65A0}" type="presOf" srcId="{DFEECCC7-DF8C-43DE-8B0E-9E4F1137BFFE}" destId="{47915D76-102A-904C-9AAD-83EF5423BAC7}" srcOrd="1" destOrd="0" presId="urn:microsoft.com/office/officeart/2005/8/layout/list1"/>
    <dgm:cxn modelId="{CC6BEEE9-F803-D742-AB74-2ECF0F9506C5}" type="presParOf" srcId="{7EC23ED7-7B23-284A-BAF9-ACFBC3C0EE02}" destId="{ABE46962-8EB7-B14A-B642-3DB7B86945DF}" srcOrd="0" destOrd="0" presId="urn:microsoft.com/office/officeart/2005/8/layout/list1"/>
    <dgm:cxn modelId="{280AD31A-A686-C74A-BB54-C5723D086CBE}" type="presParOf" srcId="{ABE46962-8EB7-B14A-B642-3DB7B86945DF}" destId="{2ED81FE7-E41E-1344-83D7-9080E6B2EFA5}" srcOrd="0" destOrd="0" presId="urn:microsoft.com/office/officeart/2005/8/layout/list1"/>
    <dgm:cxn modelId="{BC15EB8D-C660-8942-9D17-D210C8E1EDEA}" type="presParOf" srcId="{ABE46962-8EB7-B14A-B642-3DB7B86945DF}" destId="{6106AE7B-8C8C-C142-99AD-6D416C3CC739}" srcOrd="1" destOrd="0" presId="urn:microsoft.com/office/officeart/2005/8/layout/list1"/>
    <dgm:cxn modelId="{06610D92-1D83-D445-811E-FF5B7D614114}" type="presParOf" srcId="{7EC23ED7-7B23-284A-BAF9-ACFBC3C0EE02}" destId="{67A6FE49-ADE2-834A-84F0-D799410EE229}" srcOrd="1" destOrd="0" presId="urn:microsoft.com/office/officeart/2005/8/layout/list1"/>
    <dgm:cxn modelId="{D68E9504-C076-B742-9906-83E8056E1F24}" type="presParOf" srcId="{7EC23ED7-7B23-284A-BAF9-ACFBC3C0EE02}" destId="{267911D4-251A-2B4B-BA3E-23FA62B7D388}" srcOrd="2" destOrd="0" presId="urn:microsoft.com/office/officeart/2005/8/layout/list1"/>
    <dgm:cxn modelId="{5C9CD026-F6FC-9241-B4AF-6EE1538C8D49}" type="presParOf" srcId="{7EC23ED7-7B23-284A-BAF9-ACFBC3C0EE02}" destId="{924D1B0E-96CE-034D-BF1B-C72898A195DE}" srcOrd="3" destOrd="0" presId="urn:microsoft.com/office/officeart/2005/8/layout/list1"/>
    <dgm:cxn modelId="{A455D429-5194-7C48-AFCB-810754D97E0F}" type="presParOf" srcId="{7EC23ED7-7B23-284A-BAF9-ACFBC3C0EE02}" destId="{CDCE5ED1-507D-E14F-AAB5-715991854FFA}" srcOrd="4" destOrd="0" presId="urn:microsoft.com/office/officeart/2005/8/layout/list1"/>
    <dgm:cxn modelId="{9BA5C694-D851-844F-8A20-45E941A14D66}" type="presParOf" srcId="{CDCE5ED1-507D-E14F-AAB5-715991854FFA}" destId="{CD87BB54-B87A-B64C-8827-F6F31F274919}" srcOrd="0" destOrd="0" presId="urn:microsoft.com/office/officeart/2005/8/layout/list1"/>
    <dgm:cxn modelId="{129A1A20-A576-C940-AC02-9F06DBE9DF61}" type="presParOf" srcId="{CDCE5ED1-507D-E14F-AAB5-715991854FFA}" destId="{D50928BD-8EEB-1C45-88BC-A07735252D63}" srcOrd="1" destOrd="0" presId="urn:microsoft.com/office/officeart/2005/8/layout/list1"/>
    <dgm:cxn modelId="{91F7565C-F467-B44A-80EC-21C99A8A7200}" type="presParOf" srcId="{7EC23ED7-7B23-284A-BAF9-ACFBC3C0EE02}" destId="{74C20335-13D6-5B49-94B7-484B3FBB2649}" srcOrd="5" destOrd="0" presId="urn:microsoft.com/office/officeart/2005/8/layout/list1"/>
    <dgm:cxn modelId="{089268BD-67E1-9342-991D-0CD7C0FCC5A3}" type="presParOf" srcId="{7EC23ED7-7B23-284A-BAF9-ACFBC3C0EE02}" destId="{EC9C7731-C6AF-A041-AEC3-07B88213352C}" srcOrd="6" destOrd="0" presId="urn:microsoft.com/office/officeart/2005/8/layout/list1"/>
    <dgm:cxn modelId="{46ABE455-2449-8842-B535-FC954A6E88B4}" type="presParOf" srcId="{7EC23ED7-7B23-284A-BAF9-ACFBC3C0EE02}" destId="{A1D2E24D-C886-8044-BE27-04493206827F}" srcOrd="7" destOrd="0" presId="urn:microsoft.com/office/officeart/2005/8/layout/list1"/>
    <dgm:cxn modelId="{0AE5D5F5-B412-E945-90FD-A1A09DE9560C}" type="presParOf" srcId="{7EC23ED7-7B23-284A-BAF9-ACFBC3C0EE02}" destId="{4FFF8C25-78D8-4644-8751-1AB0D9C3639B}" srcOrd="8" destOrd="0" presId="urn:microsoft.com/office/officeart/2005/8/layout/list1"/>
    <dgm:cxn modelId="{7BFD1F30-534B-6B41-A13A-813478C940F5}" type="presParOf" srcId="{4FFF8C25-78D8-4644-8751-1AB0D9C3639B}" destId="{9804B79F-52B4-4547-8AF5-0C83D7C376FE}" srcOrd="0" destOrd="0" presId="urn:microsoft.com/office/officeart/2005/8/layout/list1"/>
    <dgm:cxn modelId="{0EA0CE75-E3C1-AC4A-912F-F9DDA7D1903D}" type="presParOf" srcId="{4FFF8C25-78D8-4644-8751-1AB0D9C3639B}" destId="{7CCDF81C-D14F-D14B-A032-5C9A1997FCE9}" srcOrd="1" destOrd="0" presId="urn:microsoft.com/office/officeart/2005/8/layout/list1"/>
    <dgm:cxn modelId="{8589F7B1-15D6-8C4E-AB1D-CED59FEFB5F2}" type="presParOf" srcId="{7EC23ED7-7B23-284A-BAF9-ACFBC3C0EE02}" destId="{E566D8F7-80BE-DA4E-BA31-A55DCB0D3B1E}" srcOrd="9" destOrd="0" presId="urn:microsoft.com/office/officeart/2005/8/layout/list1"/>
    <dgm:cxn modelId="{77AC04D0-F400-0949-BE34-8D9288BE9237}" type="presParOf" srcId="{7EC23ED7-7B23-284A-BAF9-ACFBC3C0EE02}" destId="{6E3C4A3F-CEFC-FB4B-91E7-E75B0001B9EF}" srcOrd="10" destOrd="0" presId="urn:microsoft.com/office/officeart/2005/8/layout/list1"/>
    <dgm:cxn modelId="{8796E234-078E-D244-9FD5-90FB1761DAD9}" type="presParOf" srcId="{7EC23ED7-7B23-284A-BAF9-ACFBC3C0EE02}" destId="{ED00F724-1452-B84F-8A8A-3AAD472BC5DA}" srcOrd="11" destOrd="0" presId="urn:microsoft.com/office/officeart/2005/8/layout/list1"/>
    <dgm:cxn modelId="{8DDB4669-2033-BF44-9093-6150FECB9537}" type="presParOf" srcId="{7EC23ED7-7B23-284A-BAF9-ACFBC3C0EE02}" destId="{86313006-2B53-1D4C-9060-537DA7CAB39A}" srcOrd="12" destOrd="0" presId="urn:microsoft.com/office/officeart/2005/8/layout/list1"/>
    <dgm:cxn modelId="{2A9530E3-1D11-184C-83A8-57956D9CF94F}" type="presParOf" srcId="{86313006-2B53-1D4C-9060-537DA7CAB39A}" destId="{53338700-D028-484D-B972-4E3028510E0A}" srcOrd="0" destOrd="0" presId="urn:microsoft.com/office/officeart/2005/8/layout/list1"/>
    <dgm:cxn modelId="{44C73F45-EBA8-9B4B-ACF0-4365D1ED318D}" type="presParOf" srcId="{86313006-2B53-1D4C-9060-537DA7CAB39A}" destId="{47915D76-102A-904C-9AAD-83EF5423BAC7}" srcOrd="1" destOrd="0" presId="urn:microsoft.com/office/officeart/2005/8/layout/list1"/>
    <dgm:cxn modelId="{829CD04D-0FF1-4B42-BC49-08F835B4F3AA}" type="presParOf" srcId="{7EC23ED7-7B23-284A-BAF9-ACFBC3C0EE02}" destId="{0F67D87D-E2E3-4E4D-B203-FFAE493FA6AA}" srcOrd="13" destOrd="0" presId="urn:microsoft.com/office/officeart/2005/8/layout/list1"/>
    <dgm:cxn modelId="{FEA6FADF-C9A3-CB4C-99DE-9FD262823574}" type="presParOf" srcId="{7EC23ED7-7B23-284A-BAF9-ACFBC3C0EE02}" destId="{B5DCBC6E-F34A-AE4A-A85C-375F849EA721}" srcOrd="14" destOrd="0" presId="urn:microsoft.com/office/officeart/2005/8/layout/list1"/>
    <dgm:cxn modelId="{D02D9A3A-8978-B847-91E0-A234700F5152}" type="presParOf" srcId="{7EC23ED7-7B23-284A-BAF9-ACFBC3C0EE02}" destId="{8B8A3EE0-56A6-DC42-B5A3-6DB8A12DBEA4}" srcOrd="15" destOrd="0" presId="urn:microsoft.com/office/officeart/2005/8/layout/list1"/>
    <dgm:cxn modelId="{55D1C013-983B-4D45-8CAC-22C84D19E33C}" type="presParOf" srcId="{7EC23ED7-7B23-284A-BAF9-ACFBC3C0EE02}" destId="{747F9486-37B5-E84E-A26E-72A100EE5310}" srcOrd="16" destOrd="0" presId="urn:microsoft.com/office/officeart/2005/8/layout/list1"/>
    <dgm:cxn modelId="{337D654A-6C7C-794C-9850-37C3936545E7}" type="presParOf" srcId="{747F9486-37B5-E84E-A26E-72A100EE5310}" destId="{26B8FF3A-3EF0-0D43-866B-07AF98DDD775}" srcOrd="0" destOrd="0" presId="urn:microsoft.com/office/officeart/2005/8/layout/list1"/>
    <dgm:cxn modelId="{526F8DBA-06EF-5A42-A197-32A1DCD4173A}" type="presParOf" srcId="{747F9486-37B5-E84E-A26E-72A100EE5310}" destId="{F4B37BD0-A832-1E43-BE5E-53BD975F828A}" srcOrd="1" destOrd="0" presId="urn:microsoft.com/office/officeart/2005/8/layout/list1"/>
    <dgm:cxn modelId="{4D97F8B1-22A3-A945-A935-B3845BF52EE4}" type="presParOf" srcId="{7EC23ED7-7B23-284A-BAF9-ACFBC3C0EE02}" destId="{AB9FD9E3-E82B-EF42-9EF8-8D2C97F6BB9A}" srcOrd="17" destOrd="0" presId="urn:microsoft.com/office/officeart/2005/8/layout/list1"/>
    <dgm:cxn modelId="{73213729-DDE6-4248-A81E-8F9C1B851B70}" type="presParOf" srcId="{7EC23ED7-7B23-284A-BAF9-ACFBC3C0EE02}" destId="{AFF4479E-FC83-5545-BE6C-4F47E713247C}" srcOrd="18"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637370-6F3A-4AA2-8426-B6D26B44BF4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02271E0-9D48-4343-822C-EE6451A8D4EA}">
      <dgm:prSet/>
      <dgm:spPr/>
      <dgm:t>
        <a:bodyPr/>
        <a:lstStyle/>
        <a:p>
          <a:r>
            <a:rPr lang="en-GB" b="0" dirty="0">
              <a:latin typeface="Arial" panose="020B0604020202020204" pitchFamily="34" charset="0"/>
              <a:cs typeface="Arial" panose="020B0604020202020204" pitchFamily="34" charset="0"/>
            </a:rPr>
            <a:t>Host and imaging test: CRP or RNA signature, and a modern chest test, such as AI-assisted X-ray or CT/PET CT. </a:t>
          </a:r>
          <a:endParaRPr lang="en-US" dirty="0"/>
        </a:p>
      </dgm:t>
    </dgm:pt>
    <dgm:pt modelId="{813E971D-D585-4FC5-BEC4-09A5190868AD}" type="parTrans" cxnId="{8D60D373-D9AA-46AC-B9D2-92AFEE535E48}">
      <dgm:prSet/>
      <dgm:spPr/>
      <dgm:t>
        <a:bodyPr/>
        <a:lstStyle/>
        <a:p>
          <a:endParaRPr lang="en-US"/>
        </a:p>
      </dgm:t>
    </dgm:pt>
    <dgm:pt modelId="{B7163DD8-D66A-4484-AEC3-362A354392DA}" type="sibTrans" cxnId="{8D60D373-D9AA-46AC-B9D2-92AFEE535E48}">
      <dgm:prSet/>
      <dgm:spPr/>
      <dgm:t>
        <a:bodyPr/>
        <a:lstStyle/>
        <a:p>
          <a:endParaRPr lang="en-US"/>
        </a:p>
      </dgm:t>
    </dgm:pt>
    <dgm:pt modelId="{FC67C685-F90A-4382-8D35-A8755D1EAE94}">
      <dgm:prSet/>
      <dgm:spPr/>
      <dgm:t>
        <a:bodyPr/>
        <a:lstStyle/>
        <a:p>
          <a:r>
            <a:rPr lang="en-GB" b="0" dirty="0">
              <a:latin typeface="Arial" panose="020B0604020202020204" pitchFamily="34" charset="0"/>
              <a:cs typeface="Arial" panose="020B0604020202020204" pitchFamily="34" charset="0"/>
            </a:rPr>
            <a:t>Genomic tools: DNA testing such as </a:t>
          </a:r>
          <a:r>
            <a:rPr lang="en-GB" b="0" dirty="0" err="1">
              <a:latin typeface="Arial" panose="020B0604020202020204" pitchFamily="34" charset="0"/>
              <a:cs typeface="Arial" panose="020B0604020202020204" pitchFamily="34" charset="0"/>
            </a:rPr>
            <a:t>tNGs</a:t>
          </a:r>
          <a:r>
            <a:rPr lang="en-GB" b="0" dirty="0">
              <a:latin typeface="Arial" panose="020B0604020202020204" pitchFamily="34" charset="0"/>
              <a:cs typeface="Arial" panose="020B0604020202020204" pitchFamily="34" charset="0"/>
            </a:rPr>
            <a:t> and WGS</a:t>
          </a:r>
          <a:endParaRPr lang="en-US" dirty="0"/>
        </a:p>
      </dgm:t>
    </dgm:pt>
    <dgm:pt modelId="{8DCC0D29-FCA8-466B-9DFE-8A97A4476207}" type="parTrans" cxnId="{3B815274-9037-4611-BD65-E7227049DDA4}">
      <dgm:prSet/>
      <dgm:spPr/>
      <dgm:t>
        <a:bodyPr/>
        <a:lstStyle/>
        <a:p>
          <a:endParaRPr lang="en-US"/>
        </a:p>
      </dgm:t>
    </dgm:pt>
    <dgm:pt modelId="{155464C2-B746-4605-9AD6-BFA8AFDD3345}" type="sibTrans" cxnId="{3B815274-9037-4611-BD65-E7227049DDA4}">
      <dgm:prSet/>
      <dgm:spPr/>
      <dgm:t>
        <a:bodyPr/>
        <a:lstStyle/>
        <a:p>
          <a:endParaRPr lang="en-US"/>
        </a:p>
      </dgm:t>
    </dgm:pt>
    <dgm:pt modelId="{B13970F1-2D9F-477E-ABF5-22BD7A721203}">
      <dgm:prSet/>
      <dgm:spPr/>
      <dgm:t>
        <a:bodyPr/>
        <a:lstStyle/>
        <a:p>
          <a:r>
            <a:rPr lang="en-GB" b="0" dirty="0">
              <a:latin typeface="Arial" panose="020B0604020202020204" pitchFamily="34" charset="0"/>
              <a:cs typeface="Arial" panose="020B0604020202020204" pitchFamily="34" charset="0"/>
            </a:rPr>
            <a:t>Key takeaway: single test can replace culture yet, but using a combination of these new methods can help doctors make faster, more accurate decisions and offer more personalised care (</a:t>
          </a:r>
          <a:r>
            <a:rPr lang="en-GB" b="0" dirty="0" err="1">
              <a:latin typeface="Arial" panose="020B0604020202020204" pitchFamily="34" charset="0"/>
              <a:cs typeface="Arial" panose="020B0604020202020204" pitchFamily="34" charset="0"/>
            </a:rPr>
            <a:t>Heychendorf</a:t>
          </a:r>
          <a:r>
            <a:rPr lang="en-GB" b="0" dirty="0">
              <a:latin typeface="Arial" panose="020B0604020202020204" pitchFamily="34" charset="0"/>
              <a:cs typeface="Arial" panose="020B0604020202020204" pitchFamily="34" charset="0"/>
            </a:rPr>
            <a:t> et al., 2022).</a:t>
          </a:r>
          <a:endParaRPr lang="en-US" dirty="0"/>
        </a:p>
      </dgm:t>
    </dgm:pt>
    <dgm:pt modelId="{38093AEF-700E-404A-8121-CE69E8F6FFE4}" type="parTrans" cxnId="{7B1730BB-6930-48A5-8FC3-6879179737C0}">
      <dgm:prSet/>
      <dgm:spPr/>
      <dgm:t>
        <a:bodyPr/>
        <a:lstStyle/>
        <a:p>
          <a:endParaRPr lang="en-US"/>
        </a:p>
      </dgm:t>
    </dgm:pt>
    <dgm:pt modelId="{5DB8BBFA-7C4D-4081-A135-28F068EC2CCF}" type="sibTrans" cxnId="{7B1730BB-6930-48A5-8FC3-6879179737C0}">
      <dgm:prSet/>
      <dgm:spPr/>
      <dgm:t>
        <a:bodyPr/>
        <a:lstStyle/>
        <a:p>
          <a:endParaRPr lang="en-US"/>
        </a:p>
      </dgm:t>
    </dgm:pt>
    <dgm:pt modelId="{88ECA242-4F23-F94A-AD9B-012DC3B35B49}" type="pres">
      <dgm:prSet presAssocID="{09637370-6F3A-4AA2-8426-B6D26B44BF47}" presName="outerComposite" presStyleCnt="0">
        <dgm:presLayoutVars>
          <dgm:chMax val="5"/>
          <dgm:dir/>
          <dgm:resizeHandles val="exact"/>
        </dgm:presLayoutVars>
      </dgm:prSet>
      <dgm:spPr/>
    </dgm:pt>
    <dgm:pt modelId="{B1402EDE-6028-D54B-B666-EBB2ECE4587A}" type="pres">
      <dgm:prSet presAssocID="{09637370-6F3A-4AA2-8426-B6D26B44BF47}" presName="dummyMaxCanvas" presStyleCnt="0">
        <dgm:presLayoutVars/>
      </dgm:prSet>
      <dgm:spPr/>
    </dgm:pt>
    <dgm:pt modelId="{9D7C3AFC-40B3-C542-942B-609BAB0CB88E}" type="pres">
      <dgm:prSet presAssocID="{09637370-6F3A-4AA2-8426-B6D26B44BF47}" presName="ThreeNodes_1" presStyleLbl="node1" presStyleIdx="0" presStyleCnt="3">
        <dgm:presLayoutVars>
          <dgm:bulletEnabled val="1"/>
        </dgm:presLayoutVars>
      </dgm:prSet>
      <dgm:spPr/>
    </dgm:pt>
    <dgm:pt modelId="{EAAB6706-C40D-9E41-A31E-16FBA31BE19F}" type="pres">
      <dgm:prSet presAssocID="{09637370-6F3A-4AA2-8426-B6D26B44BF47}" presName="ThreeNodes_2" presStyleLbl="node1" presStyleIdx="1" presStyleCnt="3">
        <dgm:presLayoutVars>
          <dgm:bulletEnabled val="1"/>
        </dgm:presLayoutVars>
      </dgm:prSet>
      <dgm:spPr/>
    </dgm:pt>
    <dgm:pt modelId="{9F433EF0-16DA-E544-8430-F6EE47ED24E5}" type="pres">
      <dgm:prSet presAssocID="{09637370-6F3A-4AA2-8426-B6D26B44BF47}" presName="ThreeNodes_3" presStyleLbl="node1" presStyleIdx="2" presStyleCnt="3">
        <dgm:presLayoutVars>
          <dgm:bulletEnabled val="1"/>
        </dgm:presLayoutVars>
      </dgm:prSet>
      <dgm:spPr/>
    </dgm:pt>
    <dgm:pt modelId="{DB83EA16-899D-1B4B-9DFC-B3AEAAB5E886}" type="pres">
      <dgm:prSet presAssocID="{09637370-6F3A-4AA2-8426-B6D26B44BF47}" presName="ThreeConn_1-2" presStyleLbl="fgAccFollowNode1" presStyleIdx="0" presStyleCnt="2">
        <dgm:presLayoutVars>
          <dgm:bulletEnabled val="1"/>
        </dgm:presLayoutVars>
      </dgm:prSet>
      <dgm:spPr/>
    </dgm:pt>
    <dgm:pt modelId="{84EF1FE5-E422-B14C-80C0-90001EBF96DA}" type="pres">
      <dgm:prSet presAssocID="{09637370-6F3A-4AA2-8426-B6D26B44BF47}" presName="ThreeConn_2-3" presStyleLbl="fgAccFollowNode1" presStyleIdx="1" presStyleCnt="2">
        <dgm:presLayoutVars>
          <dgm:bulletEnabled val="1"/>
        </dgm:presLayoutVars>
      </dgm:prSet>
      <dgm:spPr/>
    </dgm:pt>
    <dgm:pt modelId="{A0B8E30E-A6A9-0C4B-8B83-446D4F40F7BB}" type="pres">
      <dgm:prSet presAssocID="{09637370-6F3A-4AA2-8426-B6D26B44BF47}" presName="ThreeNodes_1_text" presStyleLbl="node1" presStyleIdx="2" presStyleCnt="3">
        <dgm:presLayoutVars>
          <dgm:bulletEnabled val="1"/>
        </dgm:presLayoutVars>
      </dgm:prSet>
      <dgm:spPr/>
    </dgm:pt>
    <dgm:pt modelId="{8B859684-7D1B-BC46-A2C6-6916D0754349}" type="pres">
      <dgm:prSet presAssocID="{09637370-6F3A-4AA2-8426-B6D26B44BF47}" presName="ThreeNodes_2_text" presStyleLbl="node1" presStyleIdx="2" presStyleCnt="3">
        <dgm:presLayoutVars>
          <dgm:bulletEnabled val="1"/>
        </dgm:presLayoutVars>
      </dgm:prSet>
      <dgm:spPr/>
    </dgm:pt>
    <dgm:pt modelId="{F685F260-B5CE-EB46-B3A4-74AF8186A0D8}" type="pres">
      <dgm:prSet presAssocID="{09637370-6F3A-4AA2-8426-B6D26B44BF47}" presName="ThreeNodes_3_text" presStyleLbl="node1" presStyleIdx="2" presStyleCnt="3">
        <dgm:presLayoutVars>
          <dgm:bulletEnabled val="1"/>
        </dgm:presLayoutVars>
      </dgm:prSet>
      <dgm:spPr/>
    </dgm:pt>
  </dgm:ptLst>
  <dgm:cxnLst>
    <dgm:cxn modelId="{8E48530A-74CD-F342-AA12-2855AA298AB1}" type="presOf" srcId="{902271E0-9D48-4343-822C-EE6451A8D4EA}" destId="{9D7C3AFC-40B3-C542-942B-609BAB0CB88E}" srcOrd="0" destOrd="0" presId="urn:microsoft.com/office/officeart/2005/8/layout/vProcess5"/>
    <dgm:cxn modelId="{35BCEB56-76AA-5844-837A-60B3E3B034B7}" type="presOf" srcId="{09637370-6F3A-4AA2-8426-B6D26B44BF47}" destId="{88ECA242-4F23-F94A-AD9B-012DC3B35B49}" srcOrd="0" destOrd="0" presId="urn:microsoft.com/office/officeart/2005/8/layout/vProcess5"/>
    <dgm:cxn modelId="{8D60D373-D9AA-46AC-B9D2-92AFEE535E48}" srcId="{09637370-6F3A-4AA2-8426-B6D26B44BF47}" destId="{902271E0-9D48-4343-822C-EE6451A8D4EA}" srcOrd="0" destOrd="0" parTransId="{813E971D-D585-4FC5-BEC4-09A5190868AD}" sibTransId="{B7163DD8-D66A-4484-AEC3-362A354392DA}"/>
    <dgm:cxn modelId="{3B815274-9037-4611-BD65-E7227049DDA4}" srcId="{09637370-6F3A-4AA2-8426-B6D26B44BF47}" destId="{FC67C685-F90A-4382-8D35-A8755D1EAE94}" srcOrd="1" destOrd="0" parTransId="{8DCC0D29-FCA8-466B-9DFE-8A97A4476207}" sibTransId="{155464C2-B746-4605-9AD6-BFA8AFDD3345}"/>
    <dgm:cxn modelId="{01F38F80-692A-4A4D-8477-CE79E84F156A}" type="presOf" srcId="{B13970F1-2D9F-477E-ABF5-22BD7A721203}" destId="{9F433EF0-16DA-E544-8430-F6EE47ED24E5}" srcOrd="0" destOrd="0" presId="urn:microsoft.com/office/officeart/2005/8/layout/vProcess5"/>
    <dgm:cxn modelId="{B2033D97-0E68-B542-A755-1E61D7DD7180}" type="presOf" srcId="{FC67C685-F90A-4382-8D35-A8755D1EAE94}" destId="{EAAB6706-C40D-9E41-A31E-16FBA31BE19F}" srcOrd="0" destOrd="0" presId="urn:microsoft.com/office/officeart/2005/8/layout/vProcess5"/>
    <dgm:cxn modelId="{FFE00B98-61D6-A440-8043-374F4900894E}" type="presOf" srcId="{902271E0-9D48-4343-822C-EE6451A8D4EA}" destId="{A0B8E30E-A6A9-0C4B-8B83-446D4F40F7BB}" srcOrd="1" destOrd="0" presId="urn:microsoft.com/office/officeart/2005/8/layout/vProcess5"/>
    <dgm:cxn modelId="{1F4F3BA2-6CBA-964D-ABA5-C1C813C84D6F}" type="presOf" srcId="{155464C2-B746-4605-9AD6-BFA8AFDD3345}" destId="{84EF1FE5-E422-B14C-80C0-90001EBF96DA}" srcOrd="0" destOrd="0" presId="urn:microsoft.com/office/officeart/2005/8/layout/vProcess5"/>
    <dgm:cxn modelId="{334299B0-2F09-E14A-ADBF-ECB7DBDECE77}" type="presOf" srcId="{B7163DD8-D66A-4484-AEC3-362A354392DA}" destId="{DB83EA16-899D-1B4B-9DFC-B3AEAAB5E886}" srcOrd="0" destOrd="0" presId="urn:microsoft.com/office/officeart/2005/8/layout/vProcess5"/>
    <dgm:cxn modelId="{7B1730BB-6930-48A5-8FC3-6879179737C0}" srcId="{09637370-6F3A-4AA2-8426-B6D26B44BF47}" destId="{B13970F1-2D9F-477E-ABF5-22BD7A721203}" srcOrd="2" destOrd="0" parTransId="{38093AEF-700E-404A-8121-CE69E8F6FFE4}" sibTransId="{5DB8BBFA-7C4D-4081-A135-28F068EC2CCF}"/>
    <dgm:cxn modelId="{19002DF6-1A56-2344-97B0-BAADC691E3E6}" type="presOf" srcId="{B13970F1-2D9F-477E-ABF5-22BD7A721203}" destId="{F685F260-B5CE-EB46-B3A4-74AF8186A0D8}" srcOrd="1" destOrd="0" presId="urn:microsoft.com/office/officeart/2005/8/layout/vProcess5"/>
    <dgm:cxn modelId="{28226EFE-39FB-F646-9633-076194E840A6}" type="presOf" srcId="{FC67C685-F90A-4382-8D35-A8755D1EAE94}" destId="{8B859684-7D1B-BC46-A2C6-6916D0754349}" srcOrd="1" destOrd="0" presId="urn:microsoft.com/office/officeart/2005/8/layout/vProcess5"/>
    <dgm:cxn modelId="{B2C3ECBC-DDDE-814B-BF5A-C863E80B2F8B}" type="presParOf" srcId="{88ECA242-4F23-F94A-AD9B-012DC3B35B49}" destId="{B1402EDE-6028-D54B-B666-EBB2ECE4587A}" srcOrd="0" destOrd="0" presId="urn:microsoft.com/office/officeart/2005/8/layout/vProcess5"/>
    <dgm:cxn modelId="{2DA4058B-0F35-5F47-BFA5-B5447EDF933B}" type="presParOf" srcId="{88ECA242-4F23-F94A-AD9B-012DC3B35B49}" destId="{9D7C3AFC-40B3-C542-942B-609BAB0CB88E}" srcOrd="1" destOrd="0" presId="urn:microsoft.com/office/officeart/2005/8/layout/vProcess5"/>
    <dgm:cxn modelId="{8EAFAF8E-60CA-AD46-B04A-0E114A76B4F2}" type="presParOf" srcId="{88ECA242-4F23-F94A-AD9B-012DC3B35B49}" destId="{EAAB6706-C40D-9E41-A31E-16FBA31BE19F}" srcOrd="2" destOrd="0" presId="urn:microsoft.com/office/officeart/2005/8/layout/vProcess5"/>
    <dgm:cxn modelId="{8552040E-E0AD-C74A-9F5C-521914D891C8}" type="presParOf" srcId="{88ECA242-4F23-F94A-AD9B-012DC3B35B49}" destId="{9F433EF0-16DA-E544-8430-F6EE47ED24E5}" srcOrd="3" destOrd="0" presId="urn:microsoft.com/office/officeart/2005/8/layout/vProcess5"/>
    <dgm:cxn modelId="{7ADC4592-A0DB-6345-BD07-E1FF8089FD46}" type="presParOf" srcId="{88ECA242-4F23-F94A-AD9B-012DC3B35B49}" destId="{DB83EA16-899D-1B4B-9DFC-B3AEAAB5E886}" srcOrd="4" destOrd="0" presId="urn:microsoft.com/office/officeart/2005/8/layout/vProcess5"/>
    <dgm:cxn modelId="{94777B31-84E2-1147-9238-94817BED5327}" type="presParOf" srcId="{88ECA242-4F23-F94A-AD9B-012DC3B35B49}" destId="{84EF1FE5-E422-B14C-80C0-90001EBF96DA}" srcOrd="5" destOrd="0" presId="urn:microsoft.com/office/officeart/2005/8/layout/vProcess5"/>
    <dgm:cxn modelId="{BAE4C957-D72F-3448-A4A3-8278641FEA38}" type="presParOf" srcId="{88ECA242-4F23-F94A-AD9B-012DC3B35B49}" destId="{A0B8E30E-A6A9-0C4B-8B83-446D4F40F7BB}" srcOrd="6" destOrd="0" presId="urn:microsoft.com/office/officeart/2005/8/layout/vProcess5"/>
    <dgm:cxn modelId="{447E0F58-2D1E-B344-8B4F-CD32D27E4739}" type="presParOf" srcId="{88ECA242-4F23-F94A-AD9B-012DC3B35B49}" destId="{8B859684-7D1B-BC46-A2C6-6916D0754349}" srcOrd="7" destOrd="0" presId="urn:microsoft.com/office/officeart/2005/8/layout/vProcess5"/>
    <dgm:cxn modelId="{52D5A903-019A-2349-BE3A-0D7FFCE0EA6A}" type="presParOf" srcId="{88ECA242-4F23-F94A-AD9B-012DC3B35B49}" destId="{F685F260-B5CE-EB46-B3A4-74AF8186A0D8}"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9637370-6F3A-4AA2-8426-B6D26B44BF47}"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02271E0-9D48-4343-822C-EE6451A8D4EA}">
      <dgm:prSet/>
      <dgm:spPr/>
      <dgm:t>
        <a:bodyPr/>
        <a:lstStyle/>
        <a:p>
          <a:r>
            <a:rPr lang="en-GB" b="0" dirty="0">
              <a:latin typeface="Arial" panose="020B0604020202020204" pitchFamily="34" charset="0"/>
              <a:cs typeface="Arial" panose="020B0604020202020204" pitchFamily="34" charset="0"/>
            </a:rPr>
            <a:t>These national measures, supported by evidence from Fox et al. (2021) and </a:t>
          </a:r>
          <a:r>
            <a:rPr lang="en-GB" b="0" dirty="0" err="1">
              <a:latin typeface="Arial" panose="020B0604020202020204" pitchFamily="34" charset="0"/>
              <a:cs typeface="Arial" panose="020B0604020202020204" pitchFamily="34" charset="0"/>
            </a:rPr>
            <a:t>Heychendorf</a:t>
          </a:r>
          <a:r>
            <a:rPr lang="en-GB" b="0" dirty="0">
              <a:latin typeface="Arial" panose="020B0604020202020204" pitchFamily="34" charset="0"/>
              <a:cs typeface="Arial" panose="020B0604020202020204" pitchFamily="34" charset="0"/>
            </a:rPr>
            <a:t> et al., (2022), are not just theoretical. At Canal View. They translate into practical infection control, like proper ventilation, mask use, risk assessments and close coordination with TV nurses. This reflects the Enhanced Care Management model promoted in the UK TV Action Plan 2021-2026, ensuring the care homes ‘ approach aligns with national standards and effectively reduces transmission risk. </a:t>
          </a:r>
          <a:endParaRPr lang="en-US" dirty="0"/>
        </a:p>
      </dgm:t>
    </dgm:pt>
    <dgm:pt modelId="{813E971D-D585-4FC5-BEC4-09A5190868AD}" type="parTrans" cxnId="{8D60D373-D9AA-46AC-B9D2-92AFEE535E48}">
      <dgm:prSet/>
      <dgm:spPr/>
      <dgm:t>
        <a:bodyPr/>
        <a:lstStyle/>
        <a:p>
          <a:endParaRPr lang="en-US"/>
        </a:p>
      </dgm:t>
    </dgm:pt>
    <dgm:pt modelId="{B7163DD8-D66A-4484-AEC3-362A354392DA}" type="sibTrans" cxnId="{8D60D373-D9AA-46AC-B9D2-92AFEE535E48}">
      <dgm:prSet/>
      <dgm:spPr/>
      <dgm:t>
        <a:bodyPr/>
        <a:lstStyle/>
        <a:p>
          <a:endParaRPr lang="en-US"/>
        </a:p>
      </dgm:t>
    </dgm:pt>
    <dgm:pt modelId="{88ECA242-4F23-F94A-AD9B-012DC3B35B49}" type="pres">
      <dgm:prSet presAssocID="{09637370-6F3A-4AA2-8426-B6D26B44BF47}" presName="outerComposite" presStyleCnt="0">
        <dgm:presLayoutVars>
          <dgm:chMax val="5"/>
          <dgm:dir/>
          <dgm:resizeHandles val="exact"/>
        </dgm:presLayoutVars>
      </dgm:prSet>
      <dgm:spPr/>
    </dgm:pt>
    <dgm:pt modelId="{B1402EDE-6028-D54B-B666-EBB2ECE4587A}" type="pres">
      <dgm:prSet presAssocID="{09637370-6F3A-4AA2-8426-B6D26B44BF47}" presName="dummyMaxCanvas" presStyleCnt="0">
        <dgm:presLayoutVars/>
      </dgm:prSet>
      <dgm:spPr/>
    </dgm:pt>
    <dgm:pt modelId="{A363B055-5EA7-B84F-8961-A321071E59A2}" type="pres">
      <dgm:prSet presAssocID="{09637370-6F3A-4AA2-8426-B6D26B44BF47}" presName="OneNode_1" presStyleLbl="node1" presStyleIdx="0" presStyleCnt="1" custScaleY="176526" custLinFactNeighborX="-9047" custLinFactNeighborY="-38890">
        <dgm:presLayoutVars>
          <dgm:bulletEnabled val="1"/>
        </dgm:presLayoutVars>
      </dgm:prSet>
      <dgm:spPr/>
    </dgm:pt>
  </dgm:ptLst>
  <dgm:cxnLst>
    <dgm:cxn modelId="{35BCEB56-76AA-5844-837A-60B3E3B034B7}" type="presOf" srcId="{09637370-6F3A-4AA2-8426-B6D26B44BF47}" destId="{88ECA242-4F23-F94A-AD9B-012DC3B35B49}" srcOrd="0" destOrd="0" presId="urn:microsoft.com/office/officeart/2005/8/layout/vProcess5"/>
    <dgm:cxn modelId="{48742062-2F26-D246-BA07-B1A5900D0411}" type="presOf" srcId="{902271E0-9D48-4343-822C-EE6451A8D4EA}" destId="{A363B055-5EA7-B84F-8961-A321071E59A2}" srcOrd="0" destOrd="0" presId="urn:microsoft.com/office/officeart/2005/8/layout/vProcess5"/>
    <dgm:cxn modelId="{8D60D373-D9AA-46AC-B9D2-92AFEE535E48}" srcId="{09637370-6F3A-4AA2-8426-B6D26B44BF47}" destId="{902271E0-9D48-4343-822C-EE6451A8D4EA}" srcOrd="0" destOrd="0" parTransId="{813E971D-D585-4FC5-BEC4-09A5190868AD}" sibTransId="{B7163DD8-D66A-4484-AEC3-362A354392DA}"/>
    <dgm:cxn modelId="{B2C3ECBC-DDDE-814B-BF5A-C863E80B2F8B}" type="presParOf" srcId="{88ECA242-4F23-F94A-AD9B-012DC3B35B49}" destId="{B1402EDE-6028-D54B-B666-EBB2ECE4587A}" srcOrd="0" destOrd="0" presId="urn:microsoft.com/office/officeart/2005/8/layout/vProcess5"/>
    <dgm:cxn modelId="{E8228A84-4137-B046-B319-53B83EE19B02}" type="presParOf" srcId="{88ECA242-4F23-F94A-AD9B-012DC3B35B49}" destId="{A363B055-5EA7-B84F-8961-A321071E59A2}" srcOrd="1" destOrd="0" presId="urn:microsoft.com/office/officeart/2005/8/layout/vProcess5"/>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CD78EC7-4DE5-419A-ABF0-058F5F847E89}" type="doc">
      <dgm:prSet loTypeId="urn:microsoft.com/office/officeart/2005/8/layout/vList5" loCatId="list" qsTypeId="urn:microsoft.com/office/officeart/2005/8/quickstyle/simple1" qsCatId="simple" csTypeId="urn:microsoft.com/office/officeart/2005/8/colors/accent5_2" csCatId="accent5" phldr="1"/>
      <dgm:spPr/>
      <dgm:t>
        <a:bodyPr/>
        <a:lstStyle/>
        <a:p>
          <a:endParaRPr lang="en-US"/>
        </a:p>
      </dgm:t>
    </dgm:pt>
    <dgm:pt modelId="{E9F8FC94-CB96-44FB-9195-5C4D08150210}">
      <dgm:prSet/>
      <dgm:spPr/>
      <dgm:t>
        <a:bodyPr/>
        <a:lstStyle/>
        <a:p>
          <a:r>
            <a:rPr lang="en-US" dirty="0"/>
            <a:t>TB  controls is guided by the UK  Tuberculosis  (TB) strategy for England, led by the UK Health Security Agency (UKHSA). To sets out the national strategy for TB prevention, detection, control and elimination. </a:t>
          </a:r>
        </a:p>
      </dgm:t>
    </dgm:pt>
    <dgm:pt modelId="{9CEDDFDF-FE7B-4AA8-AF18-C3D7F9E07ADA}" type="parTrans" cxnId="{7868CD6D-9EA2-43B9-BB1B-5071E8CBB630}">
      <dgm:prSet/>
      <dgm:spPr/>
      <dgm:t>
        <a:bodyPr/>
        <a:lstStyle/>
        <a:p>
          <a:endParaRPr lang="en-US"/>
        </a:p>
      </dgm:t>
    </dgm:pt>
    <dgm:pt modelId="{84FAD1D4-1710-41E5-9763-BB811D73CE6B}" type="sibTrans" cxnId="{7868CD6D-9EA2-43B9-BB1B-5071E8CBB630}">
      <dgm:prSet/>
      <dgm:spPr/>
      <dgm:t>
        <a:bodyPr/>
        <a:lstStyle/>
        <a:p>
          <a:endParaRPr lang="en-US"/>
        </a:p>
      </dgm:t>
    </dgm:pt>
    <dgm:pt modelId="{35A88BD6-BEC4-4A25-90AE-B22BD7D2B9E9}">
      <dgm:prSet custT="1"/>
      <dgm:spPr/>
      <dgm:t>
        <a:bodyPr/>
        <a:lstStyle/>
        <a:p>
          <a:r>
            <a:rPr lang="en-GB" sz="1200" dirty="0">
              <a:solidFill>
                <a:schemeClr val="bg1"/>
              </a:solidFill>
              <a:latin typeface="Arial" panose="020B0604020202020204" pitchFamily="34" charset="0"/>
              <a:cs typeface="Arial" panose="020B0604020202020204" pitchFamily="34" charset="0"/>
            </a:rPr>
            <a:t>Policy-Based System: ECM is recommended by NICE and RCN as part of the UK TB control strategy</a:t>
          </a:r>
          <a:endParaRPr lang="en-US" sz="1200" dirty="0">
            <a:solidFill>
              <a:schemeClr val="bg1"/>
            </a:solidFill>
          </a:endParaRPr>
        </a:p>
      </dgm:t>
    </dgm:pt>
    <dgm:pt modelId="{9A63793C-1B73-47D1-9BB0-8C4703105B45}" type="parTrans" cxnId="{9C765BBF-A516-4901-BA1D-9A6B2F5C9AA7}">
      <dgm:prSet/>
      <dgm:spPr/>
      <dgm:t>
        <a:bodyPr/>
        <a:lstStyle/>
        <a:p>
          <a:endParaRPr lang="en-US"/>
        </a:p>
      </dgm:t>
    </dgm:pt>
    <dgm:pt modelId="{8E807365-A505-4A2E-B152-34D0329C9F02}" type="sibTrans" cxnId="{9C765BBF-A516-4901-BA1D-9A6B2F5C9AA7}">
      <dgm:prSet/>
      <dgm:spPr/>
      <dgm:t>
        <a:bodyPr/>
        <a:lstStyle/>
        <a:p>
          <a:endParaRPr lang="en-US"/>
        </a:p>
      </dgm:t>
    </dgm:pt>
    <dgm:pt modelId="{7CC2E189-AA2D-40CE-99BD-7D342FC463D4}">
      <dgm:prSet custT="1"/>
      <dgm:spPr/>
      <dgm:t>
        <a:bodyPr/>
        <a:lstStyle/>
        <a:p>
          <a:r>
            <a:rPr lang="en-GB" sz="1200" dirty="0">
              <a:solidFill>
                <a:schemeClr val="bg1"/>
              </a:solidFill>
              <a:latin typeface="Arial" panose="020B0604020202020204" pitchFamily="34" charset="0"/>
              <a:cs typeface="Arial" panose="020B0604020202020204" pitchFamily="34" charset="0"/>
            </a:rPr>
            <a:t>Purpose: Provide additional support for patient at risk of not completing treatment (e.g. older adult, homeless and mental health issue)</a:t>
          </a:r>
          <a:endParaRPr lang="en-US" sz="1200" dirty="0">
            <a:solidFill>
              <a:schemeClr val="bg1"/>
            </a:solidFill>
          </a:endParaRPr>
        </a:p>
      </dgm:t>
    </dgm:pt>
    <dgm:pt modelId="{55920468-B8F6-4E07-AF36-1F697CDA9AED}" type="parTrans" cxnId="{F7A9BE72-B7D5-40CF-B420-9B057308BD10}">
      <dgm:prSet/>
      <dgm:spPr/>
      <dgm:t>
        <a:bodyPr/>
        <a:lstStyle/>
        <a:p>
          <a:endParaRPr lang="en-US"/>
        </a:p>
      </dgm:t>
    </dgm:pt>
    <dgm:pt modelId="{967180E1-E781-48BE-8EA6-66942A605733}" type="sibTrans" cxnId="{F7A9BE72-B7D5-40CF-B420-9B057308BD10}">
      <dgm:prSet/>
      <dgm:spPr/>
      <dgm:t>
        <a:bodyPr/>
        <a:lstStyle/>
        <a:p>
          <a:endParaRPr lang="en-US"/>
        </a:p>
      </dgm:t>
    </dgm:pt>
    <dgm:pt modelId="{B7621385-35F0-4247-A4DD-C0CD178BFA03}">
      <dgm:prSet custT="1"/>
      <dgm:spPr/>
      <dgm:t>
        <a:bodyPr/>
        <a:lstStyle/>
        <a:p>
          <a:r>
            <a:rPr lang="en-GB" sz="1200" dirty="0">
              <a:solidFill>
                <a:schemeClr val="bg1"/>
              </a:solidFill>
              <a:latin typeface="Arial" panose="020B0604020202020204" pitchFamily="34" charset="0"/>
              <a:cs typeface="Arial" panose="020B0604020202020204" pitchFamily="34" charset="0"/>
            </a:rPr>
            <a:t>Structure: Three ECM Level: increasing intensity of nurse-led and social care involvement</a:t>
          </a:r>
          <a:endParaRPr lang="en-US" sz="1200" dirty="0">
            <a:solidFill>
              <a:schemeClr val="bg1"/>
            </a:solidFill>
          </a:endParaRPr>
        </a:p>
      </dgm:t>
    </dgm:pt>
    <dgm:pt modelId="{7865BE4B-C414-41FC-AB26-8450AB788626}" type="parTrans" cxnId="{02AEF9DF-5B11-44BB-8FB7-7BAC5AD6DD88}">
      <dgm:prSet/>
      <dgm:spPr/>
      <dgm:t>
        <a:bodyPr/>
        <a:lstStyle/>
        <a:p>
          <a:endParaRPr lang="en-US"/>
        </a:p>
      </dgm:t>
    </dgm:pt>
    <dgm:pt modelId="{1362A2B3-FD4B-4C5A-AEF5-7EE297BB0195}" type="sibTrans" cxnId="{02AEF9DF-5B11-44BB-8FB7-7BAC5AD6DD88}">
      <dgm:prSet/>
      <dgm:spPr/>
      <dgm:t>
        <a:bodyPr/>
        <a:lstStyle/>
        <a:p>
          <a:endParaRPr lang="en-US"/>
        </a:p>
      </dgm:t>
    </dgm:pt>
    <dgm:pt modelId="{26CEF0F3-14EB-4FB1-9054-810B59210477}">
      <dgm:prSet custT="1"/>
      <dgm:spPr/>
      <dgm:t>
        <a:bodyPr/>
        <a:lstStyle/>
        <a:p>
          <a:r>
            <a:rPr lang="en-GB" sz="1200" dirty="0">
              <a:solidFill>
                <a:schemeClr val="bg1"/>
              </a:solidFill>
              <a:latin typeface="Arial" panose="020B0604020202020204" pitchFamily="34" charset="0"/>
              <a:cs typeface="Arial" panose="020B0604020202020204" pitchFamily="34" charset="0"/>
            </a:rPr>
            <a:t>Local Example: North Central London TB service applied ECM in 2013-2021 52% of TB cases, achieving 82% treatment completion</a:t>
          </a:r>
          <a:endParaRPr lang="en-US" sz="1200" dirty="0">
            <a:solidFill>
              <a:schemeClr val="bg1"/>
            </a:solidFill>
          </a:endParaRPr>
        </a:p>
      </dgm:t>
    </dgm:pt>
    <dgm:pt modelId="{D031F95B-7D5F-47D5-B479-64183B66D2A8}" type="parTrans" cxnId="{FC663D51-82AE-4FBA-B4DF-6BB58E086761}">
      <dgm:prSet/>
      <dgm:spPr/>
      <dgm:t>
        <a:bodyPr/>
        <a:lstStyle/>
        <a:p>
          <a:endParaRPr lang="en-US"/>
        </a:p>
      </dgm:t>
    </dgm:pt>
    <dgm:pt modelId="{91B57FEB-8341-4EA7-BFAE-AFDC4BAD6820}" type="sibTrans" cxnId="{FC663D51-82AE-4FBA-B4DF-6BB58E086761}">
      <dgm:prSet/>
      <dgm:spPr/>
      <dgm:t>
        <a:bodyPr/>
        <a:lstStyle/>
        <a:p>
          <a:endParaRPr lang="en-US"/>
        </a:p>
      </dgm:t>
    </dgm:pt>
    <dgm:pt modelId="{F884FD0F-4680-4C4C-A04D-7F0FB89AB85C}">
      <dgm:prSet custT="1"/>
      <dgm:spPr/>
      <dgm:t>
        <a:bodyPr/>
        <a:lstStyle/>
        <a:p>
          <a:r>
            <a:rPr lang="en-GB" sz="1200" dirty="0">
              <a:solidFill>
                <a:schemeClr val="bg1"/>
              </a:solidFill>
              <a:latin typeface="Arial" panose="020B0604020202020204" pitchFamily="34" charset="0"/>
              <a:cs typeface="Arial" panose="020B0604020202020204" pitchFamily="34" charset="0"/>
            </a:rPr>
            <a:t>Key Features: Home visits, follow ups and coordination with allied health and social services</a:t>
          </a:r>
          <a:endParaRPr lang="en-US" sz="1200" dirty="0">
            <a:solidFill>
              <a:schemeClr val="bg1"/>
            </a:solidFill>
          </a:endParaRPr>
        </a:p>
      </dgm:t>
    </dgm:pt>
    <dgm:pt modelId="{532B354D-A06C-4506-93A0-EA51B1B0D346}" type="parTrans" cxnId="{E746D932-5357-48CC-B4AF-FA2322EEFE6B}">
      <dgm:prSet/>
      <dgm:spPr/>
      <dgm:t>
        <a:bodyPr/>
        <a:lstStyle/>
        <a:p>
          <a:endParaRPr lang="en-US"/>
        </a:p>
      </dgm:t>
    </dgm:pt>
    <dgm:pt modelId="{A08BA8F6-F5EE-4B8F-BAD5-12A54AE98B6F}" type="sibTrans" cxnId="{E746D932-5357-48CC-B4AF-FA2322EEFE6B}">
      <dgm:prSet/>
      <dgm:spPr/>
      <dgm:t>
        <a:bodyPr/>
        <a:lstStyle/>
        <a:p>
          <a:endParaRPr lang="en-US"/>
        </a:p>
      </dgm:t>
    </dgm:pt>
    <dgm:pt modelId="{994DAB3F-67F9-5342-963E-146DD0DF4771}">
      <dgm:prSet custT="1"/>
      <dgm:spPr/>
      <dgm:t>
        <a:bodyPr/>
        <a:lstStyle/>
        <a:p>
          <a:r>
            <a:rPr lang="en-GB" sz="1200" dirty="0">
              <a:solidFill>
                <a:schemeClr val="bg1"/>
              </a:solidFill>
              <a:latin typeface="Arial" panose="020B0604020202020204" pitchFamily="34" charset="0"/>
              <a:cs typeface="Arial" panose="020B0604020202020204" pitchFamily="34" charset="0"/>
            </a:rPr>
            <a:t>Outcomes: Improves adherence, reduce transmission and stronger integration between clinical and social care team (Crocker-</a:t>
          </a:r>
          <a:r>
            <a:rPr lang="en-GB" sz="1200" dirty="0" err="1">
              <a:solidFill>
                <a:schemeClr val="bg1"/>
              </a:solidFill>
              <a:latin typeface="Arial" panose="020B0604020202020204" pitchFamily="34" charset="0"/>
              <a:cs typeface="Arial" panose="020B0604020202020204" pitchFamily="34" charset="0"/>
            </a:rPr>
            <a:t>Buque</a:t>
          </a:r>
          <a:r>
            <a:rPr lang="en-GB" sz="1200" dirty="0">
              <a:solidFill>
                <a:schemeClr val="bg1"/>
              </a:solidFill>
              <a:latin typeface="Arial" panose="020B0604020202020204" pitchFamily="34" charset="0"/>
              <a:cs typeface="Arial" panose="020B0604020202020204" pitchFamily="34" charset="0"/>
            </a:rPr>
            <a:t> et al., 2024)</a:t>
          </a:r>
          <a:endParaRPr lang="en-US" sz="1200" dirty="0">
            <a:solidFill>
              <a:schemeClr val="bg1"/>
            </a:solidFill>
          </a:endParaRPr>
        </a:p>
      </dgm:t>
    </dgm:pt>
    <dgm:pt modelId="{BEA53A91-BB44-2A4C-AD1D-B7403BD72763}" type="parTrans" cxnId="{F8C914ED-CFCE-C845-B786-5B9AAB22E7E3}">
      <dgm:prSet/>
      <dgm:spPr/>
      <dgm:t>
        <a:bodyPr/>
        <a:lstStyle/>
        <a:p>
          <a:endParaRPr lang="en-GB"/>
        </a:p>
      </dgm:t>
    </dgm:pt>
    <dgm:pt modelId="{8E06E61E-BCF4-E947-951B-444648146117}" type="sibTrans" cxnId="{F8C914ED-CFCE-C845-B786-5B9AAB22E7E3}">
      <dgm:prSet/>
      <dgm:spPr/>
      <dgm:t>
        <a:bodyPr/>
        <a:lstStyle/>
        <a:p>
          <a:endParaRPr lang="en-GB"/>
        </a:p>
      </dgm:t>
    </dgm:pt>
    <dgm:pt modelId="{BD01E4FE-833A-854C-9650-52CDF5643600}">
      <dgm:prSet custT="1"/>
      <dgm:spPr/>
      <dgm:t>
        <a:bodyPr/>
        <a:lstStyle/>
        <a:p>
          <a:r>
            <a:rPr lang="en-US" sz="1200" dirty="0">
              <a:solidFill>
                <a:schemeClr val="bg1"/>
              </a:solidFill>
            </a:rPr>
            <a:t>Education awareness among healthcare providers and communities (CQC) </a:t>
          </a:r>
        </a:p>
      </dgm:t>
    </dgm:pt>
    <dgm:pt modelId="{06C57BCC-30FB-AD4A-B380-0F53AB4D822E}" type="parTrans" cxnId="{626CD108-09E1-614B-B385-573381F26574}">
      <dgm:prSet/>
      <dgm:spPr/>
      <dgm:t>
        <a:bodyPr/>
        <a:lstStyle/>
        <a:p>
          <a:endParaRPr lang="en-GB"/>
        </a:p>
      </dgm:t>
    </dgm:pt>
    <dgm:pt modelId="{C09D9450-8959-4745-A995-FED4546CC6D1}" type="sibTrans" cxnId="{626CD108-09E1-614B-B385-573381F26574}">
      <dgm:prSet/>
      <dgm:spPr/>
      <dgm:t>
        <a:bodyPr/>
        <a:lstStyle/>
        <a:p>
          <a:endParaRPr lang="en-GB"/>
        </a:p>
      </dgm:t>
    </dgm:pt>
    <dgm:pt modelId="{6F082FE7-51CF-FE4B-A007-DA35A258C71E}" type="pres">
      <dgm:prSet presAssocID="{CCD78EC7-4DE5-419A-ABF0-058F5F847E89}" presName="Name0" presStyleCnt="0">
        <dgm:presLayoutVars>
          <dgm:dir/>
          <dgm:animLvl val="lvl"/>
          <dgm:resizeHandles val="exact"/>
        </dgm:presLayoutVars>
      </dgm:prSet>
      <dgm:spPr/>
    </dgm:pt>
    <dgm:pt modelId="{7786C89B-0BB9-8747-BF52-20AB3CAFFD7F}" type="pres">
      <dgm:prSet presAssocID="{E9F8FC94-CB96-44FB-9195-5C4D08150210}" presName="linNode" presStyleCnt="0"/>
      <dgm:spPr/>
    </dgm:pt>
    <dgm:pt modelId="{EF7FCD80-DFE5-EB4D-A551-39EABABAF86D}" type="pres">
      <dgm:prSet presAssocID="{E9F8FC94-CB96-44FB-9195-5C4D08150210}" presName="parentText" presStyleLbl="node1" presStyleIdx="0" presStyleCnt="1">
        <dgm:presLayoutVars>
          <dgm:chMax val="1"/>
          <dgm:bulletEnabled val="1"/>
        </dgm:presLayoutVars>
      </dgm:prSet>
      <dgm:spPr/>
    </dgm:pt>
    <dgm:pt modelId="{7A6F1932-58C8-2F42-9348-51F3C7BE83C2}" type="pres">
      <dgm:prSet presAssocID="{E9F8FC94-CB96-44FB-9195-5C4D08150210}" presName="descendantText" presStyleLbl="alignAccFollowNode1" presStyleIdx="0" presStyleCnt="1" custScaleY="125122" custLinFactNeighborX="21248" custLinFactNeighborY="-69525">
        <dgm:presLayoutVars>
          <dgm:bulletEnabled val="1"/>
        </dgm:presLayoutVars>
      </dgm:prSet>
      <dgm:spPr/>
    </dgm:pt>
  </dgm:ptLst>
  <dgm:cxnLst>
    <dgm:cxn modelId="{626CD108-09E1-614B-B385-573381F26574}" srcId="{E9F8FC94-CB96-44FB-9195-5C4D08150210}" destId="{BD01E4FE-833A-854C-9650-52CDF5643600}" srcOrd="6" destOrd="0" parTransId="{06C57BCC-30FB-AD4A-B380-0F53AB4D822E}" sibTransId="{C09D9450-8959-4745-A995-FED4546CC6D1}"/>
    <dgm:cxn modelId="{51C4160A-9101-2C45-9B19-8EB39D532E53}" type="presOf" srcId="{CCD78EC7-4DE5-419A-ABF0-058F5F847E89}" destId="{6F082FE7-51CF-FE4B-A007-DA35A258C71E}" srcOrd="0" destOrd="0" presId="urn:microsoft.com/office/officeart/2005/8/layout/vList5"/>
    <dgm:cxn modelId="{CA301514-089A-374E-A257-3971CA1A9ACF}" type="presOf" srcId="{7CC2E189-AA2D-40CE-99BD-7D342FC463D4}" destId="{7A6F1932-58C8-2F42-9348-51F3C7BE83C2}" srcOrd="0" destOrd="1" presId="urn:microsoft.com/office/officeart/2005/8/layout/vList5"/>
    <dgm:cxn modelId="{E746D932-5357-48CC-B4AF-FA2322EEFE6B}" srcId="{E9F8FC94-CB96-44FB-9195-5C4D08150210}" destId="{F884FD0F-4680-4C4C-A04D-7F0FB89AB85C}" srcOrd="4" destOrd="0" parTransId="{532B354D-A06C-4506-93A0-EA51B1B0D346}" sibTransId="{A08BA8F6-F5EE-4B8F-BAD5-12A54AE98B6F}"/>
    <dgm:cxn modelId="{9156ED34-06CE-C043-A5EF-C7E0A118FB84}" type="presOf" srcId="{26CEF0F3-14EB-4FB1-9054-810B59210477}" destId="{7A6F1932-58C8-2F42-9348-51F3C7BE83C2}" srcOrd="0" destOrd="3" presId="urn:microsoft.com/office/officeart/2005/8/layout/vList5"/>
    <dgm:cxn modelId="{FC663D51-82AE-4FBA-B4DF-6BB58E086761}" srcId="{E9F8FC94-CB96-44FB-9195-5C4D08150210}" destId="{26CEF0F3-14EB-4FB1-9054-810B59210477}" srcOrd="3" destOrd="0" parTransId="{D031F95B-7D5F-47D5-B479-64183B66D2A8}" sibTransId="{91B57FEB-8341-4EA7-BFAE-AFDC4BAD6820}"/>
    <dgm:cxn modelId="{B4AF5C6B-53DC-414D-8B40-E5314E986D26}" type="presOf" srcId="{994DAB3F-67F9-5342-963E-146DD0DF4771}" destId="{7A6F1932-58C8-2F42-9348-51F3C7BE83C2}" srcOrd="0" destOrd="5" presId="urn:microsoft.com/office/officeart/2005/8/layout/vList5"/>
    <dgm:cxn modelId="{7868CD6D-9EA2-43B9-BB1B-5071E8CBB630}" srcId="{CCD78EC7-4DE5-419A-ABF0-058F5F847E89}" destId="{E9F8FC94-CB96-44FB-9195-5C4D08150210}" srcOrd="0" destOrd="0" parTransId="{9CEDDFDF-FE7B-4AA8-AF18-C3D7F9E07ADA}" sibTransId="{84FAD1D4-1710-41E5-9763-BB811D73CE6B}"/>
    <dgm:cxn modelId="{F7A9BE72-B7D5-40CF-B420-9B057308BD10}" srcId="{E9F8FC94-CB96-44FB-9195-5C4D08150210}" destId="{7CC2E189-AA2D-40CE-99BD-7D342FC463D4}" srcOrd="1" destOrd="0" parTransId="{55920468-B8F6-4E07-AF36-1F697CDA9AED}" sibTransId="{967180E1-E781-48BE-8EA6-66942A605733}"/>
    <dgm:cxn modelId="{5DF09886-BCF3-834D-837F-43D81C8FA98E}" type="presOf" srcId="{B7621385-35F0-4247-A4DD-C0CD178BFA03}" destId="{7A6F1932-58C8-2F42-9348-51F3C7BE83C2}" srcOrd="0" destOrd="2" presId="urn:microsoft.com/office/officeart/2005/8/layout/vList5"/>
    <dgm:cxn modelId="{D4D76589-1CBC-4B48-9DE7-A861F06F7C9D}" type="presOf" srcId="{BD01E4FE-833A-854C-9650-52CDF5643600}" destId="{7A6F1932-58C8-2F42-9348-51F3C7BE83C2}" srcOrd="0" destOrd="6" presId="urn:microsoft.com/office/officeart/2005/8/layout/vList5"/>
    <dgm:cxn modelId="{3406EE8B-874D-A64C-B246-B0057244CB8F}" type="presOf" srcId="{F884FD0F-4680-4C4C-A04D-7F0FB89AB85C}" destId="{7A6F1932-58C8-2F42-9348-51F3C7BE83C2}" srcOrd="0" destOrd="4" presId="urn:microsoft.com/office/officeart/2005/8/layout/vList5"/>
    <dgm:cxn modelId="{E349F08C-2E22-4B40-A572-687D3013BB60}" type="presOf" srcId="{35A88BD6-BEC4-4A25-90AE-B22BD7D2B9E9}" destId="{7A6F1932-58C8-2F42-9348-51F3C7BE83C2}" srcOrd="0" destOrd="0" presId="urn:microsoft.com/office/officeart/2005/8/layout/vList5"/>
    <dgm:cxn modelId="{9C765BBF-A516-4901-BA1D-9A6B2F5C9AA7}" srcId="{E9F8FC94-CB96-44FB-9195-5C4D08150210}" destId="{35A88BD6-BEC4-4A25-90AE-B22BD7D2B9E9}" srcOrd="0" destOrd="0" parTransId="{9A63793C-1B73-47D1-9BB0-8C4703105B45}" sibTransId="{8E807365-A505-4A2E-B152-34D0329C9F02}"/>
    <dgm:cxn modelId="{02AEF9DF-5B11-44BB-8FB7-7BAC5AD6DD88}" srcId="{E9F8FC94-CB96-44FB-9195-5C4D08150210}" destId="{B7621385-35F0-4247-A4DD-C0CD178BFA03}" srcOrd="2" destOrd="0" parTransId="{7865BE4B-C414-41FC-AB26-8450AB788626}" sibTransId="{1362A2B3-FD4B-4C5A-AEF5-7EE297BB0195}"/>
    <dgm:cxn modelId="{6D4FECE7-4AAC-AB46-BA13-C9F4B9E32F4E}" type="presOf" srcId="{E9F8FC94-CB96-44FB-9195-5C4D08150210}" destId="{EF7FCD80-DFE5-EB4D-A551-39EABABAF86D}" srcOrd="0" destOrd="0" presId="urn:microsoft.com/office/officeart/2005/8/layout/vList5"/>
    <dgm:cxn modelId="{F8C914ED-CFCE-C845-B786-5B9AAB22E7E3}" srcId="{E9F8FC94-CB96-44FB-9195-5C4D08150210}" destId="{994DAB3F-67F9-5342-963E-146DD0DF4771}" srcOrd="5" destOrd="0" parTransId="{BEA53A91-BB44-2A4C-AD1D-B7403BD72763}" sibTransId="{8E06E61E-BCF4-E947-951B-444648146117}"/>
    <dgm:cxn modelId="{E4A9DCE9-6EAE-D240-868D-1EF3395004C0}" type="presParOf" srcId="{6F082FE7-51CF-FE4B-A007-DA35A258C71E}" destId="{7786C89B-0BB9-8747-BF52-20AB3CAFFD7F}" srcOrd="0" destOrd="0" presId="urn:microsoft.com/office/officeart/2005/8/layout/vList5"/>
    <dgm:cxn modelId="{867F02BA-8D52-3447-8381-7EB919196856}" type="presParOf" srcId="{7786C89B-0BB9-8747-BF52-20AB3CAFFD7F}" destId="{EF7FCD80-DFE5-EB4D-A551-39EABABAF86D}" srcOrd="0" destOrd="0" presId="urn:microsoft.com/office/officeart/2005/8/layout/vList5"/>
    <dgm:cxn modelId="{6647FA62-E917-9E4D-AD53-BED707EDC953}" type="presParOf" srcId="{7786C89B-0BB9-8747-BF52-20AB3CAFFD7F}" destId="{7A6F1932-58C8-2F42-9348-51F3C7BE83C2}" srcOrd="1"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EC75A-1025-BD40-BA3E-B5BAA9977266}">
      <dsp:nvSpPr>
        <dsp:cNvPr id="0" name=""/>
        <dsp:cNvSpPr/>
      </dsp:nvSpPr>
      <dsp:spPr>
        <a:xfrm>
          <a:off x="0" y="3366905"/>
          <a:ext cx="6261100" cy="2209054"/>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Tuberculosis can be transmitted through people with active  pulmonary as their droplets contains the bacteria e.g. by coughing, sneezing and talking, which can be inhaled by others.(WHO,2023) </a:t>
          </a:r>
        </a:p>
      </dsp:txBody>
      <dsp:txXfrm>
        <a:off x="0" y="3366905"/>
        <a:ext cx="6261100" cy="2209054"/>
      </dsp:txXfrm>
    </dsp:sp>
    <dsp:sp modelId="{DCDBA8FB-781D-3F43-BEC4-E257A84BA65B}">
      <dsp:nvSpPr>
        <dsp:cNvPr id="0" name=""/>
        <dsp:cNvSpPr/>
      </dsp:nvSpPr>
      <dsp:spPr>
        <a:xfrm rot="10800000">
          <a:off x="0" y="169266"/>
          <a:ext cx="6261100" cy="3397525"/>
        </a:xfrm>
        <a:prstGeom prst="upArrowCallou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bg1"/>
              </a:solidFill>
            </a:rPr>
            <a:t>Tuberculosis is an infectious disease cause by the  bacterium mycobacterium, it primarily affecting the lungs although it also affect other parts of the body such as the brain, kidney and bones (NICE,2016).</a:t>
          </a:r>
        </a:p>
      </dsp:txBody>
      <dsp:txXfrm rot="10800000">
        <a:off x="0" y="169266"/>
        <a:ext cx="6261100" cy="22076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7911D4-251A-2B4B-BA3E-23FA62B7D388}">
      <dsp:nvSpPr>
        <dsp:cNvPr id="0" name=""/>
        <dsp:cNvSpPr/>
      </dsp:nvSpPr>
      <dsp:spPr>
        <a:xfrm>
          <a:off x="0" y="630658"/>
          <a:ext cx="6261100" cy="356432"/>
        </a:xfrm>
        <a:prstGeom prst="rect">
          <a:avLst/>
        </a:prstGeom>
        <a:solidFill>
          <a:schemeClr val="lt1">
            <a:alpha val="90000"/>
            <a:hueOff val="0"/>
            <a:satOff val="0"/>
            <a:lumOff val="0"/>
            <a:alphaOff val="0"/>
          </a:schemeClr>
        </a:solidFill>
        <a:ln w="9525" cap="flat" cmpd="sng" algn="ctr">
          <a:solidFill>
            <a:schemeClr val="accent2">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6106AE7B-8C8C-C142-99AD-6D416C3CC739}">
      <dsp:nvSpPr>
        <dsp:cNvPr id="0" name=""/>
        <dsp:cNvSpPr/>
      </dsp:nvSpPr>
      <dsp:spPr>
        <a:xfrm>
          <a:off x="0" y="70909"/>
          <a:ext cx="6000519" cy="896633"/>
        </a:xfrm>
        <a:prstGeom prst="round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658" tIns="0" rIns="165658" bIns="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bg1"/>
              </a:solidFill>
            </a:rPr>
            <a:t>Framework: WHO </a:t>
          </a:r>
          <a:r>
            <a:rPr lang="en-GB" sz="1200" kern="1200" dirty="0">
              <a:solidFill>
                <a:schemeClr val="bg1"/>
              </a:solidFill>
              <a:latin typeface="Arial" panose="020B0604020202020204" pitchFamily="34" charset="0"/>
              <a:cs typeface="Arial" panose="020B0604020202020204" pitchFamily="34" charset="0"/>
            </a:rPr>
            <a:t>Infection Prevention Control hierarchy, respiratory hygiene, environmental and engineering controls, personal respiratory protection. </a:t>
          </a:r>
          <a:endParaRPr lang="en-US" sz="1200" kern="1200" dirty="0">
            <a:solidFill>
              <a:schemeClr val="bg1"/>
            </a:solidFill>
          </a:endParaRPr>
        </a:p>
      </dsp:txBody>
      <dsp:txXfrm>
        <a:off x="43770" y="114679"/>
        <a:ext cx="5912979" cy="809093"/>
      </dsp:txXfrm>
    </dsp:sp>
    <dsp:sp modelId="{EC9C7731-C6AF-A041-AEC3-07B88213352C}">
      <dsp:nvSpPr>
        <dsp:cNvPr id="0" name=""/>
        <dsp:cNvSpPr/>
      </dsp:nvSpPr>
      <dsp:spPr>
        <a:xfrm>
          <a:off x="0" y="1799563"/>
          <a:ext cx="6261100" cy="126000"/>
        </a:xfrm>
        <a:prstGeom prst="rect">
          <a:avLst/>
        </a:prstGeom>
        <a:solidFill>
          <a:schemeClr val="lt1">
            <a:alpha val="90000"/>
            <a:hueOff val="0"/>
            <a:satOff val="0"/>
            <a:lumOff val="0"/>
            <a:alphaOff val="0"/>
          </a:schemeClr>
        </a:solidFill>
        <a:ln w="9525" cap="flat" cmpd="sng" algn="ctr">
          <a:solidFill>
            <a:schemeClr val="accent3">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D50928BD-8EEB-1C45-88BC-A07735252D63}">
      <dsp:nvSpPr>
        <dsp:cNvPr id="0" name=""/>
        <dsp:cNvSpPr/>
      </dsp:nvSpPr>
      <dsp:spPr>
        <a:xfrm>
          <a:off x="0" y="1197471"/>
          <a:ext cx="5961212" cy="885918"/>
        </a:xfrm>
        <a:prstGeom prst="roundRect">
          <a:avLst/>
        </a:prstGeom>
        <a:gradFill rotWithShape="0">
          <a:gsLst>
            <a:gs pos="0">
              <a:schemeClr val="accent3">
                <a:hueOff val="0"/>
                <a:satOff val="0"/>
                <a:lumOff val="0"/>
                <a:alphaOff val="0"/>
                <a:tint val="94000"/>
                <a:satMod val="103000"/>
                <a:lumMod val="102000"/>
              </a:schemeClr>
            </a:gs>
            <a:gs pos="50000">
              <a:schemeClr val="accent3">
                <a:hueOff val="0"/>
                <a:satOff val="0"/>
                <a:lumOff val="0"/>
                <a:alphaOff val="0"/>
                <a:shade val="100000"/>
                <a:satMod val="110000"/>
                <a:lumMod val="100000"/>
              </a:schemeClr>
            </a:gs>
            <a:gs pos="100000">
              <a:schemeClr val="accent3">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658" tIns="0" rIns="165658" bIns="0" numCol="1" spcCol="1270" anchor="ctr" anchorCtr="0">
          <a:noAutofit/>
        </a:bodyPr>
        <a:lstStyle/>
        <a:p>
          <a:pPr marL="0" lvl="0" indent="0" algn="l" defTabSz="533400">
            <a:lnSpc>
              <a:spcPct val="90000"/>
            </a:lnSpc>
            <a:spcBef>
              <a:spcPct val="0"/>
            </a:spcBef>
            <a:spcAft>
              <a:spcPct val="35000"/>
            </a:spcAft>
            <a:buNone/>
          </a:pPr>
          <a:r>
            <a:rPr lang="en-US" sz="1200" kern="1200" dirty="0">
              <a:solidFill>
                <a:schemeClr val="bg1"/>
              </a:solidFill>
            </a:rPr>
            <a:t>Respiratory Hygiene: Patient mask policy, Human studies  shows  TB reduce up to 14.8% and TB disease  by o.5-28.9%</a:t>
          </a:r>
        </a:p>
      </dsp:txBody>
      <dsp:txXfrm>
        <a:off x="43247" y="1240718"/>
        <a:ext cx="5874718" cy="799424"/>
      </dsp:txXfrm>
    </dsp:sp>
    <dsp:sp modelId="{6E3C4A3F-CEFC-FB4B-91E7-E75B0001B9EF}">
      <dsp:nvSpPr>
        <dsp:cNvPr id="0" name=""/>
        <dsp:cNvSpPr/>
      </dsp:nvSpPr>
      <dsp:spPr>
        <a:xfrm>
          <a:off x="0" y="3536412"/>
          <a:ext cx="6261100" cy="126000"/>
        </a:xfrm>
        <a:prstGeom prst="rect">
          <a:avLst/>
        </a:prstGeom>
        <a:solidFill>
          <a:schemeClr val="lt1">
            <a:alpha val="90000"/>
            <a:hueOff val="0"/>
            <a:satOff val="0"/>
            <a:lumOff val="0"/>
            <a:alphaOff val="0"/>
          </a:schemeClr>
        </a:solidFill>
        <a:ln w="9525" cap="flat" cmpd="sng" algn="ctr">
          <a:solidFill>
            <a:schemeClr val="accent4">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7CCDF81C-D14F-D14B-A032-5C9A1997FCE9}">
      <dsp:nvSpPr>
        <dsp:cNvPr id="0" name=""/>
        <dsp:cNvSpPr/>
      </dsp:nvSpPr>
      <dsp:spPr>
        <a:xfrm>
          <a:off x="44262" y="2233552"/>
          <a:ext cx="5972996" cy="1111371"/>
        </a:xfrm>
        <a:prstGeom prst="roundRect">
          <a:avLst/>
        </a:prstGeom>
        <a:gradFill rotWithShape="0">
          <a:gsLst>
            <a:gs pos="0">
              <a:schemeClr val="accent4">
                <a:hueOff val="0"/>
                <a:satOff val="0"/>
                <a:lumOff val="0"/>
                <a:alphaOff val="0"/>
                <a:tint val="94000"/>
                <a:satMod val="103000"/>
                <a:lumMod val="102000"/>
              </a:schemeClr>
            </a:gs>
            <a:gs pos="50000">
              <a:schemeClr val="accent4">
                <a:hueOff val="0"/>
                <a:satOff val="0"/>
                <a:lumOff val="0"/>
                <a:alphaOff val="0"/>
                <a:shade val="100000"/>
                <a:satMod val="110000"/>
                <a:lumMod val="100000"/>
              </a:schemeClr>
            </a:gs>
            <a:gs pos="100000">
              <a:schemeClr val="accent4">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658" tIns="0" rIns="165658" bIns="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bg1"/>
              </a:solidFill>
              <a:latin typeface="Arial" panose="020B0604020202020204" pitchFamily="34" charset="0"/>
              <a:cs typeface="Arial" panose="020B0604020202020204" pitchFamily="34" charset="0"/>
            </a:rPr>
            <a:t>Environmental and engineering Controls: Mechanical ventilation is associated with 2.9%-14 %.8% less infection,  Upper-room ultraviolet germinal irradiation show about a 4.7% absolute reduction in infection when extrapolated to Healthcare worker (~72% relative reduction)</a:t>
          </a:r>
          <a:endParaRPr lang="en-US" sz="1200" kern="1200" dirty="0">
            <a:solidFill>
              <a:schemeClr val="bg1"/>
            </a:solidFill>
          </a:endParaRPr>
        </a:p>
      </dsp:txBody>
      <dsp:txXfrm>
        <a:off x="98515" y="2287805"/>
        <a:ext cx="5864490" cy="1002865"/>
      </dsp:txXfrm>
    </dsp:sp>
    <dsp:sp modelId="{B5DCBC6E-F34A-AE4A-A85C-375F849EA721}">
      <dsp:nvSpPr>
        <dsp:cNvPr id="0" name=""/>
        <dsp:cNvSpPr/>
      </dsp:nvSpPr>
      <dsp:spPr>
        <a:xfrm>
          <a:off x="0" y="4238977"/>
          <a:ext cx="6261100" cy="1260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47915D76-102A-904C-9AAD-83EF5423BAC7}">
      <dsp:nvSpPr>
        <dsp:cNvPr id="0" name=""/>
        <dsp:cNvSpPr/>
      </dsp:nvSpPr>
      <dsp:spPr>
        <a:xfrm>
          <a:off x="155466" y="3756110"/>
          <a:ext cx="5961490" cy="623364"/>
        </a:xfrm>
        <a:prstGeom prst="roundRect">
          <a:avLst/>
        </a:prstGeom>
        <a:gradFill rotWithShape="0">
          <a:gsLst>
            <a:gs pos="0">
              <a:schemeClr val="accent5">
                <a:hueOff val="0"/>
                <a:satOff val="0"/>
                <a:lumOff val="0"/>
                <a:alphaOff val="0"/>
                <a:tint val="94000"/>
                <a:satMod val="103000"/>
                <a:lumMod val="102000"/>
              </a:schemeClr>
            </a:gs>
            <a:gs pos="50000">
              <a:schemeClr val="accent5">
                <a:hueOff val="0"/>
                <a:satOff val="0"/>
                <a:lumOff val="0"/>
                <a:alphaOff val="0"/>
                <a:shade val="100000"/>
                <a:satMod val="110000"/>
                <a:lumMod val="100000"/>
              </a:schemeClr>
            </a:gs>
            <a:gs pos="100000">
              <a:schemeClr val="accent5">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658" tIns="0" rIns="165658" bIns="0" numCol="1" spcCol="1270" anchor="ctr" anchorCtr="0">
          <a:noAutofit/>
        </a:bodyPr>
        <a:lstStyle/>
        <a:p>
          <a:pPr marL="0" lvl="0" indent="0" algn="l" defTabSz="488950">
            <a:lnSpc>
              <a:spcPct val="90000"/>
            </a:lnSpc>
            <a:spcBef>
              <a:spcPct val="0"/>
            </a:spcBef>
            <a:spcAft>
              <a:spcPct val="35000"/>
            </a:spcAft>
            <a:buNone/>
          </a:pPr>
          <a:r>
            <a:rPr lang="en-GB" sz="1100" kern="1200" dirty="0">
              <a:solidFill>
                <a:schemeClr val="bg1"/>
              </a:solidFill>
              <a:latin typeface="Arial" panose="020B0604020202020204" pitchFamily="34" charset="0"/>
              <a:cs typeface="Arial" panose="020B0604020202020204" pitchFamily="34" charset="0"/>
            </a:rPr>
            <a:t>Personal respiratory protection (N95s etc., HCWs(: Before and after studies report infection reduction ranging from 0. 14.8 percent. </a:t>
          </a:r>
          <a:endParaRPr lang="en-US" sz="1100" kern="1200" dirty="0">
            <a:solidFill>
              <a:schemeClr val="bg1"/>
            </a:solidFill>
          </a:endParaRPr>
        </a:p>
      </dsp:txBody>
      <dsp:txXfrm>
        <a:off x="185896" y="3786540"/>
        <a:ext cx="5900630" cy="562504"/>
      </dsp:txXfrm>
    </dsp:sp>
    <dsp:sp modelId="{AFF4479E-FC83-5545-BE6C-4F47E713247C}">
      <dsp:nvSpPr>
        <dsp:cNvPr id="0" name=""/>
        <dsp:cNvSpPr/>
      </dsp:nvSpPr>
      <dsp:spPr>
        <a:xfrm>
          <a:off x="0" y="5125018"/>
          <a:ext cx="6261100" cy="126000"/>
        </a:xfrm>
        <a:prstGeom prst="rect">
          <a:avLst/>
        </a:prstGeom>
        <a:solidFill>
          <a:schemeClr val="lt1">
            <a:alpha val="90000"/>
            <a:hueOff val="0"/>
            <a:satOff val="0"/>
            <a:lumOff val="0"/>
            <a:alphaOff val="0"/>
          </a:schemeClr>
        </a:solidFill>
        <a:ln w="9525" cap="flat" cmpd="sng" algn="ctr">
          <a:solidFill>
            <a:schemeClr val="accent6">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sp>
    <dsp:sp modelId="{F4B37BD0-A832-1E43-BE5E-53BD975F828A}">
      <dsp:nvSpPr>
        <dsp:cNvPr id="0" name=""/>
        <dsp:cNvSpPr/>
      </dsp:nvSpPr>
      <dsp:spPr>
        <a:xfrm>
          <a:off x="299609" y="4624087"/>
          <a:ext cx="5961490" cy="806840"/>
        </a:xfrm>
        <a:prstGeom prst="roundRect">
          <a:avLst/>
        </a:prstGeom>
        <a:gradFill rotWithShape="0">
          <a:gsLst>
            <a:gs pos="0">
              <a:schemeClr val="accent6">
                <a:hueOff val="0"/>
                <a:satOff val="0"/>
                <a:lumOff val="0"/>
                <a:alphaOff val="0"/>
                <a:tint val="94000"/>
                <a:satMod val="103000"/>
                <a:lumMod val="102000"/>
              </a:schemeClr>
            </a:gs>
            <a:gs pos="50000">
              <a:schemeClr val="accent6">
                <a:hueOff val="0"/>
                <a:satOff val="0"/>
                <a:lumOff val="0"/>
                <a:alphaOff val="0"/>
                <a:shade val="100000"/>
                <a:satMod val="110000"/>
                <a:lumMod val="100000"/>
              </a:schemeClr>
            </a:gs>
            <a:gs pos="100000">
              <a:schemeClr val="accent6">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65658" tIns="0" rIns="165658" bIns="0" numCol="1" spcCol="1270" anchor="ctr" anchorCtr="0">
          <a:noAutofit/>
        </a:bodyPr>
        <a:lstStyle/>
        <a:p>
          <a:pPr marL="0" lvl="0" indent="0" algn="l" defTabSz="533400">
            <a:lnSpc>
              <a:spcPct val="90000"/>
            </a:lnSpc>
            <a:spcBef>
              <a:spcPct val="0"/>
            </a:spcBef>
            <a:spcAft>
              <a:spcPct val="35000"/>
            </a:spcAft>
            <a:buNone/>
          </a:pPr>
          <a:r>
            <a:rPr lang="en-GB" sz="1200" kern="1200" dirty="0">
              <a:solidFill>
                <a:schemeClr val="bg1"/>
              </a:solidFill>
              <a:latin typeface="Arial" panose="020B0604020202020204" pitchFamily="34" charset="0"/>
              <a:cs typeface="Arial" panose="020B0604020202020204" pitchFamily="34" charset="0"/>
            </a:rPr>
            <a:t>Takeaway; A layered measures work best, although many studies are before and after, and therefore lower quality, the direction of benefit across settings. </a:t>
          </a:r>
          <a:endParaRPr lang="en-US" sz="1200" kern="1200" dirty="0">
            <a:solidFill>
              <a:schemeClr val="bg1"/>
            </a:solidFill>
          </a:endParaRPr>
        </a:p>
      </dsp:txBody>
      <dsp:txXfrm>
        <a:off x="338996" y="4663474"/>
        <a:ext cx="5882716" cy="7280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C3AFC-40B3-C542-942B-609BAB0CB88E}">
      <dsp:nvSpPr>
        <dsp:cNvPr id="0" name=""/>
        <dsp:cNvSpPr/>
      </dsp:nvSpPr>
      <dsp:spPr>
        <a:xfrm>
          <a:off x="0" y="0"/>
          <a:ext cx="4041081" cy="8300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kern="1200" dirty="0">
              <a:latin typeface="Arial" panose="020B0604020202020204" pitchFamily="34" charset="0"/>
              <a:cs typeface="Arial" panose="020B0604020202020204" pitchFamily="34" charset="0"/>
            </a:rPr>
            <a:t>Host and imaging test: CRP or RNA signature, and a modern chest test, such as AI-assisted X-ray or CT/PET CT. </a:t>
          </a:r>
          <a:endParaRPr lang="en-US" sz="1000" kern="1200" dirty="0"/>
        </a:p>
      </dsp:txBody>
      <dsp:txXfrm>
        <a:off x="24311" y="24311"/>
        <a:ext cx="3145413" cy="781407"/>
      </dsp:txXfrm>
    </dsp:sp>
    <dsp:sp modelId="{EAAB6706-C40D-9E41-A31E-16FBA31BE19F}">
      <dsp:nvSpPr>
        <dsp:cNvPr id="0" name=""/>
        <dsp:cNvSpPr/>
      </dsp:nvSpPr>
      <dsp:spPr>
        <a:xfrm>
          <a:off x="356565" y="968368"/>
          <a:ext cx="4041081" cy="8300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kern="1200" dirty="0">
              <a:latin typeface="Arial" panose="020B0604020202020204" pitchFamily="34" charset="0"/>
              <a:cs typeface="Arial" panose="020B0604020202020204" pitchFamily="34" charset="0"/>
            </a:rPr>
            <a:t>Genomic tools: DNA testing such as </a:t>
          </a:r>
          <a:r>
            <a:rPr lang="en-GB" sz="1000" b="0" kern="1200" dirty="0" err="1">
              <a:latin typeface="Arial" panose="020B0604020202020204" pitchFamily="34" charset="0"/>
              <a:cs typeface="Arial" panose="020B0604020202020204" pitchFamily="34" charset="0"/>
            </a:rPr>
            <a:t>tNGs</a:t>
          </a:r>
          <a:r>
            <a:rPr lang="en-GB" sz="1000" b="0" kern="1200" dirty="0">
              <a:latin typeface="Arial" panose="020B0604020202020204" pitchFamily="34" charset="0"/>
              <a:cs typeface="Arial" panose="020B0604020202020204" pitchFamily="34" charset="0"/>
            </a:rPr>
            <a:t> and WGS</a:t>
          </a:r>
          <a:endParaRPr lang="en-US" sz="1000" kern="1200" dirty="0"/>
        </a:p>
      </dsp:txBody>
      <dsp:txXfrm>
        <a:off x="380876" y="992679"/>
        <a:ext cx="3096373" cy="781407"/>
      </dsp:txXfrm>
    </dsp:sp>
    <dsp:sp modelId="{9F433EF0-16DA-E544-8430-F6EE47ED24E5}">
      <dsp:nvSpPr>
        <dsp:cNvPr id="0" name=""/>
        <dsp:cNvSpPr/>
      </dsp:nvSpPr>
      <dsp:spPr>
        <a:xfrm>
          <a:off x="713131" y="1936736"/>
          <a:ext cx="4041081" cy="83002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l" defTabSz="444500">
            <a:lnSpc>
              <a:spcPct val="90000"/>
            </a:lnSpc>
            <a:spcBef>
              <a:spcPct val="0"/>
            </a:spcBef>
            <a:spcAft>
              <a:spcPct val="35000"/>
            </a:spcAft>
            <a:buNone/>
          </a:pPr>
          <a:r>
            <a:rPr lang="en-GB" sz="1000" b="0" kern="1200" dirty="0">
              <a:latin typeface="Arial" panose="020B0604020202020204" pitchFamily="34" charset="0"/>
              <a:cs typeface="Arial" panose="020B0604020202020204" pitchFamily="34" charset="0"/>
            </a:rPr>
            <a:t>Key takeaway: single test can replace culture yet, but using a combination of these new methods can help doctors make faster, more accurate decisions and offer more personalised care (</a:t>
          </a:r>
          <a:r>
            <a:rPr lang="en-GB" sz="1000" b="0" kern="1200" dirty="0" err="1">
              <a:latin typeface="Arial" panose="020B0604020202020204" pitchFamily="34" charset="0"/>
              <a:cs typeface="Arial" panose="020B0604020202020204" pitchFamily="34" charset="0"/>
            </a:rPr>
            <a:t>Heychendorf</a:t>
          </a:r>
          <a:r>
            <a:rPr lang="en-GB" sz="1000" b="0" kern="1200" dirty="0">
              <a:latin typeface="Arial" panose="020B0604020202020204" pitchFamily="34" charset="0"/>
              <a:cs typeface="Arial" panose="020B0604020202020204" pitchFamily="34" charset="0"/>
            </a:rPr>
            <a:t> et al., 2022).</a:t>
          </a:r>
          <a:endParaRPr lang="en-US" sz="1000" kern="1200" dirty="0"/>
        </a:p>
      </dsp:txBody>
      <dsp:txXfrm>
        <a:off x="737442" y="1961047"/>
        <a:ext cx="3096373" cy="781407"/>
      </dsp:txXfrm>
    </dsp:sp>
    <dsp:sp modelId="{DB83EA16-899D-1B4B-9DFC-B3AEAAB5E886}">
      <dsp:nvSpPr>
        <dsp:cNvPr id="0" name=""/>
        <dsp:cNvSpPr/>
      </dsp:nvSpPr>
      <dsp:spPr>
        <a:xfrm>
          <a:off x="3501561" y="629439"/>
          <a:ext cx="539519" cy="5395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622953" y="629439"/>
        <a:ext cx="296735" cy="405988"/>
      </dsp:txXfrm>
    </dsp:sp>
    <dsp:sp modelId="{84EF1FE5-E422-B14C-80C0-90001EBF96DA}">
      <dsp:nvSpPr>
        <dsp:cNvPr id="0" name=""/>
        <dsp:cNvSpPr/>
      </dsp:nvSpPr>
      <dsp:spPr>
        <a:xfrm>
          <a:off x="3858127" y="1592273"/>
          <a:ext cx="539519" cy="539519"/>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3979519" y="1592273"/>
        <a:ext cx="296735" cy="4059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63B055-5EA7-B84F-8961-A321071E59A2}">
      <dsp:nvSpPr>
        <dsp:cNvPr id="0" name=""/>
        <dsp:cNvSpPr/>
      </dsp:nvSpPr>
      <dsp:spPr>
        <a:xfrm>
          <a:off x="0" y="0"/>
          <a:ext cx="4127523" cy="16410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b="0" kern="1200" dirty="0">
              <a:latin typeface="Arial" panose="020B0604020202020204" pitchFamily="34" charset="0"/>
              <a:cs typeface="Arial" panose="020B0604020202020204" pitchFamily="34" charset="0"/>
            </a:rPr>
            <a:t>These national measures, supported by evidence from Fox et al. (2021) and </a:t>
          </a:r>
          <a:r>
            <a:rPr lang="en-GB" sz="1200" b="0" kern="1200" dirty="0" err="1">
              <a:latin typeface="Arial" panose="020B0604020202020204" pitchFamily="34" charset="0"/>
              <a:cs typeface="Arial" panose="020B0604020202020204" pitchFamily="34" charset="0"/>
            </a:rPr>
            <a:t>Heychendorf</a:t>
          </a:r>
          <a:r>
            <a:rPr lang="en-GB" sz="1200" b="0" kern="1200" dirty="0">
              <a:latin typeface="Arial" panose="020B0604020202020204" pitchFamily="34" charset="0"/>
              <a:cs typeface="Arial" panose="020B0604020202020204" pitchFamily="34" charset="0"/>
            </a:rPr>
            <a:t> et al., (2022), are not just theoretical. At Canal View. They translate into practical infection control, like proper ventilation, mask use, risk assessments and close coordination with TV nurses. This reflects the Enhanced Care Management model promoted in the UK TV Action Plan 2021-2026, ensuring the care homes ‘ approach aligns with national standards and effectively reduces transmission risk. </a:t>
          </a:r>
          <a:endParaRPr lang="en-US" sz="1200" kern="1200" dirty="0"/>
        </a:p>
      </dsp:txBody>
      <dsp:txXfrm>
        <a:off x="48065" y="48065"/>
        <a:ext cx="4031393" cy="1544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6F1932-58C8-2F42-9348-51F3C7BE83C2}">
      <dsp:nvSpPr>
        <dsp:cNvPr id="0" name=""/>
        <dsp:cNvSpPr/>
      </dsp:nvSpPr>
      <dsp:spPr>
        <a:xfrm rot="5400000">
          <a:off x="2664369" y="-298046"/>
          <a:ext cx="3599310" cy="4195404"/>
        </a:xfrm>
        <a:prstGeom prst="round2Same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Policy-Based System: ECM is recommended by NICE and RCN as part of the UK TB control strategy</a:t>
          </a:r>
          <a:endParaRPr lang="en-US" sz="1200" kern="1200" dirty="0">
            <a:solidFill>
              <a:schemeClr val="bg1"/>
            </a:solidFill>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Purpose: Provide additional support for patient at risk of not completing treatment (e.g. older adult, homeless and mental health issue)</a:t>
          </a:r>
          <a:endParaRPr lang="en-US" sz="1200" kern="1200" dirty="0">
            <a:solidFill>
              <a:schemeClr val="bg1"/>
            </a:solidFill>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Structure: Three ECM Level: increasing intensity of nurse-led and social care involvement</a:t>
          </a:r>
          <a:endParaRPr lang="en-US" sz="1200" kern="1200" dirty="0">
            <a:solidFill>
              <a:schemeClr val="bg1"/>
            </a:solidFill>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Local Example: North Central London TB service applied ECM in 2013-2021 52% of TB cases, achieving 82% treatment completion</a:t>
          </a:r>
          <a:endParaRPr lang="en-US" sz="1200" kern="1200" dirty="0">
            <a:solidFill>
              <a:schemeClr val="bg1"/>
            </a:solidFill>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Key Features: Home visits, follow ups and coordination with allied health and social services</a:t>
          </a:r>
          <a:endParaRPr lang="en-US" sz="1200" kern="1200" dirty="0">
            <a:solidFill>
              <a:schemeClr val="bg1"/>
            </a:solidFill>
          </a:endParaRPr>
        </a:p>
        <a:p>
          <a:pPr marL="114300" lvl="1" indent="-114300" algn="l" defTabSz="533400">
            <a:lnSpc>
              <a:spcPct val="90000"/>
            </a:lnSpc>
            <a:spcBef>
              <a:spcPct val="0"/>
            </a:spcBef>
            <a:spcAft>
              <a:spcPct val="15000"/>
            </a:spcAft>
            <a:buChar char="•"/>
          </a:pPr>
          <a:r>
            <a:rPr lang="en-GB" sz="1200" kern="1200" dirty="0">
              <a:solidFill>
                <a:schemeClr val="bg1"/>
              </a:solidFill>
              <a:latin typeface="Arial" panose="020B0604020202020204" pitchFamily="34" charset="0"/>
              <a:cs typeface="Arial" panose="020B0604020202020204" pitchFamily="34" charset="0"/>
            </a:rPr>
            <a:t>Outcomes: Improves adherence, reduce transmission and stronger integration between clinical and social care team (Crocker-</a:t>
          </a:r>
          <a:r>
            <a:rPr lang="en-GB" sz="1200" kern="1200" dirty="0" err="1">
              <a:solidFill>
                <a:schemeClr val="bg1"/>
              </a:solidFill>
              <a:latin typeface="Arial" panose="020B0604020202020204" pitchFamily="34" charset="0"/>
              <a:cs typeface="Arial" panose="020B0604020202020204" pitchFamily="34" charset="0"/>
            </a:rPr>
            <a:t>Buque</a:t>
          </a:r>
          <a:r>
            <a:rPr lang="en-GB" sz="1200" kern="1200" dirty="0">
              <a:solidFill>
                <a:schemeClr val="bg1"/>
              </a:solidFill>
              <a:latin typeface="Arial" panose="020B0604020202020204" pitchFamily="34" charset="0"/>
              <a:cs typeface="Arial" panose="020B0604020202020204" pitchFamily="34" charset="0"/>
            </a:rPr>
            <a:t> et al., 2024)</a:t>
          </a:r>
          <a:endParaRPr lang="en-US" sz="1200" kern="1200" dirty="0">
            <a:solidFill>
              <a:schemeClr val="bg1"/>
            </a:solidFill>
          </a:endParaRPr>
        </a:p>
        <a:p>
          <a:pPr marL="114300" lvl="1" indent="-114300" algn="l" defTabSz="533400">
            <a:lnSpc>
              <a:spcPct val="90000"/>
            </a:lnSpc>
            <a:spcBef>
              <a:spcPct val="0"/>
            </a:spcBef>
            <a:spcAft>
              <a:spcPct val="15000"/>
            </a:spcAft>
            <a:buChar char="•"/>
          </a:pPr>
          <a:r>
            <a:rPr lang="en-US" sz="1200" kern="1200" dirty="0">
              <a:solidFill>
                <a:schemeClr val="bg1"/>
              </a:solidFill>
            </a:rPr>
            <a:t>Education awareness among healthcare providers and communities (CQC) </a:t>
          </a:r>
        </a:p>
      </dsp:txBody>
      <dsp:txXfrm rot="-5400000">
        <a:off x="2366322" y="175705"/>
        <a:ext cx="4019700" cy="3247902"/>
      </dsp:txXfrm>
    </dsp:sp>
    <dsp:sp modelId="{EF7FCD80-DFE5-EB4D-A551-39EABABAF86D}">
      <dsp:nvSpPr>
        <dsp:cNvPr id="0" name=""/>
        <dsp:cNvSpPr/>
      </dsp:nvSpPr>
      <dsp:spPr>
        <a:xfrm>
          <a:off x="3203" y="1757"/>
          <a:ext cx="2359914" cy="359580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US" sz="1900" kern="1200" dirty="0"/>
            <a:t>TB  controls is guided by the UK  Tuberculosis  (TB) strategy for England, led by the UK Health Security Agency (UKHSA). To sets out the national strategy for TB prevention, detection, control and elimination. </a:t>
          </a:r>
        </a:p>
      </dsp:txBody>
      <dsp:txXfrm>
        <a:off x="118405" y="116959"/>
        <a:ext cx="2129510" cy="336539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GB"/>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EF28492-364A-B34B-8E5E-1228A379D2C5}" type="datetimeFigureOut">
              <a:rPr lang="en-US" smtClean="0"/>
              <a:t>11/14/25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255346" y="2750337"/>
            <a:ext cx="1171888" cy="1356442"/>
          </a:xfrm>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012166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F28492-364A-B34B-8E5E-1228A379D2C5}" type="datetimeFigureOut">
              <a:rPr lang="en-US" smtClean="0"/>
              <a:t>11/14/25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807952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GB"/>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EF28492-364A-B34B-8E5E-1228A379D2C5}" type="datetimeFigureOut">
              <a:rPr lang="en-US" smtClean="0"/>
              <a:t>11/14/25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729455" y="2869895"/>
            <a:ext cx="1154151" cy="1090789"/>
          </a:xfrm>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8393699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168456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19" y="753229"/>
            <a:ext cx="9613863" cy="1080937"/>
          </a:xfrm>
        </p:spPr>
        <p:txBody>
          <a:bodyPr/>
          <a:lstStyle/>
          <a:p>
            <a:r>
              <a:rPr lang="en-GB"/>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EF28492-364A-B34B-8E5E-1228A379D2C5}" type="datetimeFigureOut">
              <a:rPr lang="en-US" smtClean="0"/>
              <a:t>11/14/25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2305484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EF28492-364A-B34B-8E5E-1228A379D2C5}" type="datetimeFigureOut">
              <a:rPr lang="en-US" smtClean="0"/>
              <a:t>11/14/25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74946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Date Placeholder 1"/>
          <p:cNvSpPr>
            <a:spLocks noGrp="1"/>
          </p:cNvSpPr>
          <p:nvPr>
            <p:ph type="dt" sz="half" idx="10"/>
          </p:nvPr>
        </p:nvSpPr>
        <p:spPr/>
        <p:txBody>
          <a:bodyPr/>
          <a:lstStyle/>
          <a:p>
            <a:fld id="{1EF28492-364A-B34B-8E5E-1228A379D2C5}" type="datetimeFigureOut">
              <a:rPr lang="en-US" smtClean="0"/>
              <a:t>11/14/25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15959154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1535636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9611249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309"/>
            <a:ext cx="1154151" cy="1090789"/>
          </a:xfrm>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25673827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22" y="609597"/>
            <a:ext cx="9613858" cy="3592750"/>
          </a:xfrm>
        </p:spPr>
        <p:txBody>
          <a:bodyPr anchor="ctr"/>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11615"/>
            <a:ext cx="1154151" cy="1090789"/>
          </a:xfrm>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7924186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1127856" y="609598"/>
            <a:ext cx="8718877" cy="3036061"/>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9AEB3333-A153-8E48-9276-E7630A0BF84A}" type="slidenum">
              <a:rPr lang="en-US" smtClean="0"/>
              <a:t>‹#›</a:t>
            </a:fld>
            <a:endParaRPr lang="en-US"/>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27806628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a:xfrm>
            <a:off x="680319" y="4711615"/>
            <a:ext cx="9613862" cy="588535"/>
          </a:xfrm>
        </p:spPr>
        <p:txBody>
          <a:bodyPr anchor="b"/>
          <a:lstStyle>
            <a:lvl1pP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EF28492-364A-B34B-8E5E-1228A379D2C5}" type="datetimeFigureOut">
              <a:rPr lang="en-US" smtClean="0"/>
              <a:t>11/14/25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10729455" y="4709925"/>
            <a:ext cx="1154151" cy="1090789"/>
          </a:xfrm>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458575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Title 1"/>
          <p:cNvSpPr>
            <a:spLocks noGrp="1"/>
          </p:cNvSpPr>
          <p:nvPr>
            <p:ph type="title"/>
          </p:nvPr>
        </p:nvSpPr>
        <p:spPr>
          <a:xfrm>
            <a:off x="669222" y="753228"/>
            <a:ext cx="9624960" cy="1080938"/>
          </a:xfrm>
        </p:spPr>
        <p:txBody>
          <a:bodyPr/>
          <a:lstStyle/>
          <a:p>
            <a:r>
              <a:rPr lang="en-GB"/>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EF28492-364A-B34B-8E5E-1228A379D2C5}" type="datetimeFigureOut">
              <a:rPr lang="en-US" smtClean="0"/>
              <a:t>11/14/25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28907634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0" name="Title 1"/>
          <p:cNvSpPr>
            <a:spLocks noGrp="1"/>
          </p:cNvSpPr>
          <p:nvPr>
            <p:ph type="title"/>
          </p:nvPr>
        </p:nvSpPr>
        <p:spPr>
          <a:xfrm>
            <a:off x="680322" y="753228"/>
            <a:ext cx="9613860" cy="1080938"/>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1EF28492-364A-B34B-8E5E-1228A379D2C5}" type="datetimeFigureOut">
              <a:rPr lang="en-US" smtClean="0"/>
              <a:t>11/14/25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31679029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EF28492-364A-B34B-8E5E-1228A379D2C5}" type="datetimeFigureOut">
              <a:rPr lang="en-US" smtClean="0"/>
              <a:t>11/14/25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AEB3333-A153-8E48-9276-E7630A0BF84A}" type="slidenum">
              <a:rPr lang="en-US" smtClean="0"/>
              <a:t>‹#›</a:t>
            </a:fld>
            <a:endParaRPr lang="en-US"/>
          </a:p>
        </p:txBody>
      </p:sp>
    </p:spTree>
    <p:extLst>
      <p:ext uri="{BB962C8B-B14F-4D97-AF65-F5344CB8AC3E}">
        <p14:creationId xmlns:p14="http://schemas.microsoft.com/office/powerpoint/2010/main" val="16045912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Vertical Title 1"/>
          <p:cNvSpPr>
            <a:spLocks noGrp="1"/>
          </p:cNvSpPr>
          <p:nvPr>
            <p:ph type="title" orient="vert"/>
          </p:nvPr>
        </p:nvSpPr>
        <p:spPr>
          <a:xfrm>
            <a:off x="10129231" y="609597"/>
            <a:ext cx="1073802" cy="435376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1EF28492-364A-B34B-8E5E-1228A379D2C5}" type="datetimeFigureOut">
              <a:rPr lang="en-US" smtClean="0"/>
              <a:t>11/14/25</a:t>
            </a:fld>
            <a:endParaRPr lang="en-US"/>
          </a:p>
        </p:txBody>
      </p:sp>
      <p:sp>
        <p:nvSpPr>
          <p:cNvPr id="5" name="Footer Placeholder 4"/>
          <p:cNvSpPr>
            <a:spLocks noGrp="1"/>
          </p:cNvSpPr>
          <p:nvPr>
            <p:ph type="ftr" sz="quarter" idx="11"/>
          </p:nvPr>
        </p:nvSpPr>
        <p:spPr>
          <a:xfrm>
            <a:off x="680321" y="5936188"/>
            <a:ext cx="6126805" cy="365125"/>
          </a:xfrm>
        </p:spPr>
        <p:txBody>
          <a:bodyPr/>
          <a:lstStyle/>
          <a:p>
            <a:endParaRPr lang="en-US"/>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9AEB3333-A153-8E48-9276-E7630A0BF84A}" type="slidenum">
              <a:rPr lang="en-US" smtClean="0"/>
              <a:t>‹#›</a:t>
            </a:fld>
            <a:endParaRPr lang="en-US"/>
          </a:p>
        </p:txBody>
      </p:sp>
    </p:spTree>
    <p:extLst>
      <p:ext uri="{BB962C8B-B14F-4D97-AF65-F5344CB8AC3E}">
        <p14:creationId xmlns:p14="http://schemas.microsoft.com/office/powerpoint/2010/main" val="1403704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EF28492-364A-B34B-8E5E-1228A379D2C5}" type="datetimeFigureOut">
              <a:rPr lang="en-US" smtClean="0"/>
              <a:t>11/14/25</a:t>
            </a:fld>
            <a:endParaRPr lang="en-US"/>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9AEB3333-A153-8E48-9276-E7630A0BF84A}" type="slidenum">
              <a:rPr lang="en-US" smtClean="0"/>
              <a:t>‹#›</a:t>
            </a:fld>
            <a:endParaRPr lang="en-US"/>
          </a:p>
        </p:txBody>
      </p:sp>
    </p:spTree>
    <p:extLst>
      <p:ext uri="{BB962C8B-B14F-4D97-AF65-F5344CB8AC3E}">
        <p14:creationId xmlns:p14="http://schemas.microsoft.com/office/powerpoint/2010/main" val="4109882296"/>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xml"/><Relationship Id="rId5" Type="http://schemas.openxmlformats.org/officeDocument/2006/relationships/image" Target="../media/image7.jpg"/><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diagramColors" Target="../diagrams/colors1.xml"/><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1.xml"/><Relationship Id="rId11" Type="http://schemas.openxmlformats.org/officeDocument/2006/relationships/hyperlink" Target="https://creativecommons.org/licenses/by/3.0/" TargetMode="External"/><Relationship Id="rId5" Type="http://schemas.openxmlformats.org/officeDocument/2006/relationships/diagramLayout" Target="../diagrams/layout1.xml"/><Relationship Id="rId10" Type="http://schemas.openxmlformats.org/officeDocument/2006/relationships/hyperlink" Target="https://www.frontiersin.org/articles/10.3389/fimmu.2020.01553/full" TargetMode="External"/><Relationship Id="rId4" Type="http://schemas.openxmlformats.org/officeDocument/2006/relationships/diagramData" Target="../diagrams/data1.xml"/><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png"/><Relationship Id="rId7" Type="http://schemas.openxmlformats.org/officeDocument/2006/relationships/diagramColors" Target="../diagrams/colors2.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2.png"/><Relationship Id="rId4" Type="http://schemas.openxmlformats.org/officeDocument/2006/relationships/diagramData" Target="../diagrams/data2.xml"/><Relationship Id="rId9" Type="http://schemas.openxmlformats.org/officeDocument/2006/relationships/image" Target="../media/image11.gif"/></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13" Type="http://schemas.microsoft.com/office/2007/relationships/diagramDrawing" Target="../diagrams/drawing4.xml"/><Relationship Id="rId3" Type="http://schemas.openxmlformats.org/officeDocument/2006/relationships/diagramData" Target="../diagrams/data3.xml"/><Relationship Id="rId7" Type="http://schemas.microsoft.com/office/2007/relationships/diagramDrawing" Target="../diagrams/drawing3.xml"/><Relationship Id="rId12" Type="http://schemas.openxmlformats.org/officeDocument/2006/relationships/diagramColors" Target="../diagrams/colors4.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QuickStyle" Target="../diagrams/quickStyle4.xml"/><Relationship Id="rId5" Type="http://schemas.openxmlformats.org/officeDocument/2006/relationships/diagramQuickStyle" Target="../diagrams/quickStyle3.xml"/><Relationship Id="rId15" Type="http://schemas.openxmlformats.org/officeDocument/2006/relationships/image" Target="../media/image14.jpeg"/><Relationship Id="rId10" Type="http://schemas.openxmlformats.org/officeDocument/2006/relationships/diagramLayout" Target="../diagrams/layout4.xml"/><Relationship Id="rId4" Type="http://schemas.openxmlformats.org/officeDocument/2006/relationships/diagramLayout" Target="../diagrams/layout3.xml"/><Relationship Id="rId9" Type="http://schemas.openxmlformats.org/officeDocument/2006/relationships/diagramData" Target="../diagrams/data4.xml"/><Relationship Id="rId14" Type="http://schemas.openxmlformats.org/officeDocument/2006/relationships/image" Target="../media/image13.png"/></Relationships>
</file>

<file path=ppt/slides/_rels/slide5.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2.png"/><Relationship Id="rId7" Type="http://schemas.openxmlformats.org/officeDocument/2006/relationships/diagramColors" Target="../diagrams/colors5.xml"/><Relationship Id="rId12"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QuickStyle" Target="../diagrams/quickStyle5.xml"/><Relationship Id="rId11" Type="http://schemas.openxmlformats.org/officeDocument/2006/relationships/hyperlink" Target="https://creativecommons.org/licenses/by-nd/3.0/" TargetMode="External"/><Relationship Id="rId5" Type="http://schemas.openxmlformats.org/officeDocument/2006/relationships/diagramLayout" Target="../diagrams/layout5.xml"/><Relationship Id="rId10" Type="http://schemas.openxmlformats.org/officeDocument/2006/relationships/hyperlink" Target="https://blogs.imperial.ac.uk/imperial-medicine/2017/07/19/tb-or-not-tb-why-tuberculosis-remains-one-of-the-top-10-causes-of-death-today/" TargetMode="External"/><Relationship Id="rId4" Type="http://schemas.openxmlformats.org/officeDocument/2006/relationships/diagramData" Target="../diagrams/data5.xml"/><Relationship Id="rId9" Type="http://schemas.openxmlformats.org/officeDocument/2006/relationships/image" Target="../media/image15.jpg"/></Relationships>
</file>

<file path=ppt/slides/_rels/slide6.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2.png"/><Relationship Id="rId7" Type="http://schemas.openxmlformats.org/officeDocument/2006/relationships/image" Target="../media/image18.sv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hyperlink" Target="https://bmjopen.bmj.com/content/9/7/e024409" TargetMode="External"/><Relationship Id="rId10" Type="http://schemas.openxmlformats.org/officeDocument/2006/relationships/hyperlink" Target="https://creativecommons.org/licenses/by-nc/3.0/" TargetMode="External"/><Relationship Id="rId4" Type="http://schemas.openxmlformats.org/officeDocument/2006/relationships/image" Target="../media/image16.jpg"/><Relationship Id="rId9"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www.gov.uk/government/publications/tuberculosis-in-england-2024-report/tuberculosis-incidence-and-epidemiology-england-2023" TargetMode="External"/><Relationship Id="rId5" Type="http://schemas.openxmlformats.org/officeDocument/2006/relationships/hyperlink" Target="https://assets.publishing.service.gov.uk/government/uploads/system/uploads/attachment_data/file/971925/Collaborative_TB_Strategy_for_England_2015-2020_End_of_Programme_Report.pdf" TargetMode="Externa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4" name="Picture 3" descr="Microscopic view of cells">
            <a:extLst>
              <a:ext uri="{FF2B5EF4-FFF2-40B4-BE49-F238E27FC236}">
                <a16:creationId xmlns:a16="http://schemas.microsoft.com/office/drawing/2014/main" id="{0D79775A-99C1-75C6-030C-6D6006A0B4FE}"/>
              </a:ext>
            </a:extLst>
          </p:cNvPr>
          <p:cNvPicPr>
            <a:picLocks noChangeAspect="1"/>
          </p:cNvPicPr>
          <p:nvPr/>
        </p:nvPicPr>
        <p:blipFill>
          <a:blip r:embed="rId2"/>
          <a:srcRect t="5943" b="9787"/>
          <a:stretch>
            <a:fillRect/>
          </a:stretch>
        </p:blipFill>
        <p:spPr>
          <a:xfrm>
            <a:off x="-3176" y="10"/>
            <a:ext cx="12192000" cy="6857991"/>
          </a:xfrm>
          <a:prstGeom prst="rect">
            <a:avLst/>
          </a:prstGeom>
        </p:spPr>
      </p:pic>
      <p:sp>
        <p:nvSpPr>
          <p:cNvPr id="8" name="Rectangle 7">
            <a:extLst>
              <a:ext uri="{FF2B5EF4-FFF2-40B4-BE49-F238E27FC236}">
                <a16:creationId xmlns:a16="http://schemas.microsoft.com/office/drawing/2014/main" id="{41704883-D088-4683-A1FD-AEE53B336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4249541"/>
            <a:ext cx="8968085" cy="1660332"/>
          </a:xfrm>
          <a:prstGeom prst="rect">
            <a:avLst/>
          </a:prstGeom>
          <a:solidFill>
            <a:schemeClr val="bg1">
              <a:lumMod val="95000"/>
              <a:lumOff val="5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4BD480CC-F3A4-EEBD-312D-17CEF6BE29A1}"/>
              </a:ext>
            </a:extLst>
          </p:cNvPr>
          <p:cNvSpPr>
            <a:spLocks noGrp="1"/>
          </p:cNvSpPr>
          <p:nvPr>
            <p:ph type="ctrTitle"/>
          </p:nvPr>
        </p:nvSpPr>
        <p:spPr>
          <a:xfrm>
            <a:off x="680322" y="4402667"/>
            <a:ext cx="8133478" cy="940240"/>
          </a:xfrm>
        </p:spPr>
        <p:txBody>
          <a:bodyPr>
            <a:normAutofit/>
          </a:bodyPr>
          <a:lstStyle/>
          <a:p>
            <a:r>
              <a:rPr lang="en-US" sz="4800" dirty="0"/>
              <a:t>TUBERCULOSIS </a:t>
            </a:r>
          </a:p>
        </p:txBody>
      </p:sp>
      <p:sp>
        <p:nvSpPr>
          <p:cNvPr id="10" name="Rectangle 9">
            <a:extLst>
              <a:ext uri="{FF2B5EF4-FFF2-40B4-BE49-F238E27FC236}">
                <a16:creationId xmlns:a16="http://schemas.microsoft.com/office/drawing/2014/main" id="{A9C04EC1-26B9-40BD-84A6-B2C0A913D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4249541"/>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9BAB74E2-5A82-47FD-BBB4-BFD47779F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902314"/>
            <a:ext cx="8968085" cy="275942"/>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4FFB60-A034-4994-8F55-E38D4F31C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5902314"/>
            <a:ext cx="3080285" cy="275942"/>
          </a:xfrm>
          <a:prstGeom prst="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C098F44-C776-8089-5500-E748853518A1}"/>
              </a:ext>
            </a:extLst>
          </p:cNvPr>
          <p:cNvSpPr txBox="1"/>
          <p:nvPr/>
        </p:nvSpPr>
        <p:spPr>
          <a:xfrm>
            <a:off x="9108539" y="4064044"/>
            <a:ext cx="2962146" cy="2031325"/>
          </a:xfrm>
          <a:prstGeom prst="rect">
            <a:avLst/>
          </a:prstGeom>
          <a:noFill/>
        </p:spPr>
        <p:txBody>
          <a:bodyPr wrap="square" rtlCol="0">
            <a:spAutoFit/>
          </a:bodyPr>
          <a:lstStyle/>
          <a:p>
            <a:r>
              <a:rPr lang="en-US" dirty="0">
                <a:solidFill>
                  <a:schemeClr val="bg2">
                    <a:lumMod val="75000"/>
                  </a:schemeClr>
                </a:solidFill>
              </a:rPr>
              <a:t> </a:t>
            </a:r>
            <a:r>
              <a:rPr lang="en-GB" dirty="0">
                <a:solidFill>
                  <a:schemeClr val="bg1"/>
                </a:solidFill>
                <a:latin typeface="Arial" panose="020B0604020202020204" pitchFamily="34" charset="0"/>
                <a:cs typeface="Arial" panose="020B0604020202020204" pitchFamily="34" charset="0"/>
              </a:rPr>
              <a:t>Title: Public Health Approach to Tuberculosis </a:t>
            </a:r>
          </a:p>
          <a:p>
            <a:r>
              <a:rPr lang="en-GB" dirty="0">
                <a:solidFill>
                  <a:schemeClr val="bg1"/>
                </a:solidFill>
                <a:latin typeface="Arial" panose="020B0604020202020204" pitchFamily="34" charset="0"/>
                <a:cs typeface="Arial" panose="020B0604020202020204" pitchFamily="34" charset="0"/>
              </a:rPr>
              <a:t>Module: Introduction to Public health </a:t>
            </a:r>
          </a:p>
          <a:p>
            <a:r>
              <a:rPr lang="en-GB" dirty="0">
                <a:solidFill>
                  <a:schemeClr val="bg1"/>
                </a:solidFill>
                <a:latin typeface="Arial" panose="020B0604020202020204" pitchFamily="34" charset="0"/>
                <a:cs typeface="Arial" panose="020B0604020202020204" pitchFamily="34" charset="0"/>
              </a:rPr>
              <a:t>Type: Group Assignment</a:t>
            </a:r>
          </a:p>
          <a:p>
            <a:endParaRPr lang="en-US" dirty="0">
              <a:solidFill>
                <a:schemeClr val="bg2">
                  <a:lumMod val="75000"/>
                </a:schemeClr>
              </a:solidFill>
            </a:endParaRPr>
          </a:p>
          <a:p>
            <a:r>
              <a:rPr lang="en-US" dirty="0">
                <a:solidFill>
                  <a:schemeClr val="bg2">
                    <a:lumMod val="75000"/>
                  </a:schemeClr>
                </a:solidFill>
              </a:rPr>
              <a:t>Student number: 2438789</a:t>
            </a:r>
          </a:p>
        </p:txBody>
      </p:sp>
      <p:pic>
        <p:nvPicPr>
          <p:cNvPr id="5" name="Picture 4" descr="A black and yellow logo with blue and yellow flowers&#10;&#10;AI-generated content may be incorrect.">
            <a:extLst>
              <a:ext uri="{FF2B5EF4-FFF2-40B4-BE49-F238E27FC236}">
                <a16:creationId xmlns:a16="http://schemas.microsoft.com/office/drawing/2014/main" id="{21C6CDCF-F300-61AC-4AFC-A4F70D191106}"/>
              </a:ext>
            </a:extLst>
          </p:cNvPr>
          <p:cNvPicPr>
            <a:picLocks noChangeAspect="1"/>
          </p:cNvPicPr>
          <p:nvPr/>
        </p:nvPicPr>
        <p:blipFill>
          <a:blip r:embed="rId5"/>
          <a:stretch>
            <a:fillRect/>
          </a:stretch>
        </p:blipFill>
        <p:spPr>
          <a:xfrm>
            <a:off x="10338099" y="0"/>
            <a:ext cx="1850725" cy="1377762"/>
          </a:xfrm>
          <a:prstGeom prst="rect">
            <a:avLst/>
          </a:prstGeom>
        </p:spPr>
      </p:pic>
    </p:spTree>
    <p:extLst>
      <p:ext uri="{BB962C8B-B14F-4D97-AF65-F5344CB8AC3E}">
        <p14:creationId xmlns:p14="http://schemas.microsoft.com/office/powerpoint/2010/main" val="1031224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xit" presetSubtype="32" fill="hold" nodeType="clickEffect">
                                  <p:stCondLst>
                                    <p:cond delay="0"/>
                                  </p:stCondLst>
                                  <p:childTnLst>
                                    <p:animEffect transition="out" filter="circle(out)">
                                      <p:cBhvr>
                                        <p:cTn id="11" dur="2000"/>
                                        <p:tgtEl>
                                          <p:spTgt spid="4"/>
                                        </p:tgtEl>
                                      </p:cBhvr>
                                    </p:animEffect>
                                    <p:set>
                                      <p:cBhvr>
                                        <p:cTn id="12" dur="1" fill="hold">
                                          <p:stCondLst>
                                            <p:cond delay="1999"/>
                                          </p:stCondLst>
                                        </p:cTn>
                                        <p:tgtEl>
                                          <p:spTgt spid="4"/>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4" name="Picture 33">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6" name="Rectangle 35">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40" name="Rectangle 39">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D7562A0-F1BC-DB3A-6957-5A06F65C1B16}"/>
              </a:ext>
            </a:extLst>
          </p:cNvPr>
          <p:cNvSpPr>
            <a:spLocks noGrp="1"/>
          </p:cNvSpPr>
          <p:nvPr>
            <p:ph type="title"/>
          </p:nvPr>
        </p:nvSpPr>
        <p:spPr>
          <a:xfrm>
            <a:off x="680321" y="2063262"/>
            <a:ext cx="3739279" cy="2661052"/>
          </a:xfrm>
        </p:spPr>
        <p:txBody>
          <a:bodyPr vert="horz" lIns="91440" tIns="45720" rIns="91440" bIns="45720" rtlCol="0">
            <a:normAutofit/>
          </a:bodyPr>
          <a:lstStyle/>
          <a:p>
            <a:pPr algn="r"/>
            <a:r>
              <a:rPr lang="en-US" sz="4400" dirty="0"/>
              <a:t>What is Tuberculosis?</a:t>
            </a:r>
          </a:p>
        </p:txBody>
      </p:sp>
      <p:graphicFrame>
        <p:nvGraphicFramePr>
          <p:cNvPr id="28" name="Content Placeholder 2">
            <a:extLst>
              <a:ext uri="{FF2B5EF4-FFF2-40B4-BE49-F238E27FC236}">
                <a16:creationId xmlns:a16="http://schemas.microsoft.com/office/drawing/2014/main" id="{1D8A3B6F-0F0A-240E-9D4D-827F0FDE2C06}"/>
              </a:ext>
            </a:extLst>
          </p:cNvPr>
          <p:cNvGraphicFramePr>
            <a:graphicFrameLocks noGrp="1"/>
          </p:cNvGraphicFramePr>
          <p:nvPr>
            <p:ph idx="1"/>
            <p:extLst>
              <p:ext uri="{D42A27DB-BD31-4B8C-83A1-F6EECF244321}">
                <p14:modId xmlns:p14="http://schemas.microsoft.com/office/powerpoint/2010/main" val="283499393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Picture 6" descr="A diagram of a diseased disease&#10;&#10;AI-generated content may be incorrect.">
            <a:extLst>
              <a:ext uri="{FF2B5EF4-FFF2-40B4-BE49-F238E27FC236}">
                <a16:creationId xmlns:a16="http://schemas.microsoft.com/office/drawing/2014/main" id="{DCC0495B-1CB3-4234-E5FC-36E9EF00FF8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3267" y="17076"/>
            <a:ext cx="2705331" cy="1764455"/>
          </a:xfrm>
          <a:prstGeom prst="rect">
            <a:avLst/>
          </a:prstGeom>
        </p:spPr>
      </p:pic>
      <p:sp>
        <p:nvSpPr>
          <p:cNvPr id="8" name="TextBox 7">
            <a:extLst>
              <a:ext uri="{FF2B5EF4-FFF2-40B4-BE49-F238E27FC236}">
                <a16:creationId xmlns:a16="http://schemas.microsoft.com/office/drawing/2014/main" id="{7AC3D1E8-A1F6-4DCC-EE84-BC2D5720EDA3}"/>
              </a:ext>
            </a:extLst>
          </p:cNvPr>
          <p:cNvSpPr txBox="1"/>
          <p:nvPr/>
        </p:nvSpPr>
        <p:spPr>
          <a:xfrm>
            <a:off x="2708689" y="1357183"/>
            <a:ext cx="1935837" cy="369332"/>
          </a:xfrm>
          <a:prstGeom prst="rect">
            <a:avLst/>
          </a:prstGeom>
          <a:noFill/>
        </p:spPr>
        <p:txBody>
          <a:bodyPr wrap="square" rtlCol="0">
            <a:spAutoFit/>
          </a:bodyPr>
          <a:lstStyle/>
          <a:p>
            <a:r>
              <a:rPr lang="en-US" sz="900" dirty="0">
                <a:hlinkClick r:id="rId10" tooltip="https://www.frontiersin.org/articles/10.3389/fimmu.2020.01553/full"/>
              </a:rPr>
              <a:t>This Photo</a:t>
            </a:r>
            <a:r>
              <a:rPr lang="en-US" sz="900" dirty="0"/>
              <a:t> by Unknown Author is licensed under </a:t>
            </a:r>
            <a:r>
              <a:rPr lang="en-US" sz="900" dirty="0">
                <a:hlinkClick r:id="rId11" tooltip="https://creativecommons.org/licenses/by/3.0/"/>
              </a:rPr>
              <a:t>CC BY</a:t>
            </a:r>
            <a:endParaRPr lang="en-US" sz="900" dirty="0"/>
          </a:p>
        </p:txBody>
      </p:sp>
      <p:sp>
        <p:nvSpPr>
          <p:cNvPr id="9" name="TextBox 8">
            <a:extLst>
              <a:ext uri="{FF2B5EF4-FFF2-40B4-BE49-F238E27FC236}">
                <a16:creationId xmlns:a16="http://schemas.microsoft.com/office/drawing/2014/main" id="{54E3257C-27CB-F629-54B8-A3786B727520}"/>
              </a:ext>
            </a:extLst>
          </p:cNvPr>
          <p:cNvSpPr txBox="1"/>
          <p:nvPr/>
        </p:nvSpPr>
        <p:spPr>
          <a:xfrm>
            <a:off x="170688" y="5432444"/>
            <a:ext cx="4035552" cy="1200329"/>
          </a:xfrm>
          <a:prstGeom prst="rect">
            <a:avLst/>
          </a:prstGeom>
          <a:noFill/>
        </p:spPr>
        <p:txBody>
          <a:bodyPr wrap="square" rtlCol="0">
            <a:spAutoFit/>
          </a:bodyPr>
          <a:lstStyle/>
          <a:p>
            <a:r>
              <a:rPr lang="en-US" dirty="0">
                <a:solidFill>
                  <a:schemeClr val="bg1"/>
                </a:solidFill>
              </a:rPr>
              <a:t>This makes it particularly concerning in shared living environment such as Canal View, where resident spend time together in communal spaces.</a:t>
            </a:r>
          </a:p>
        </p:txBody>
      </p:sp>
      <p:pic>
        <p:nvPicPr>
          <p:cNvPr id="3" name="Content Placeholder 13" descr="A circular chart with text and images&#10;&#10;AI-generated content may be incorrect.">
            <a:extLst>
              <a:ext uri="{FF2B5EF4-FFF2-40B4-BE49-F238E27FC236}">
                <a16:creationId xmlns:a16="http://schemas.microsoft.com/office/drawing/2014/main" id="{E8236D20-706D-1AEC-AA79-B7351A4973BD}"/>
              </a:ext>
            </a:extLst>
          </p:cNvPr>
          <p:cNvPicPr>
            <a:picLocks noChangeAspect="1"/>
          </p:cNvPicPr>
          <p:nvPr/>
        </p:nvPicPr>
        <p:blipFill>
          <a:blip r:embed="rId12"/>
          <a:srcRect b="3420"/>
          <a:stretch>
            <a:fillRect/>
          </a:stretch>
        </p:blipFill>
        <p:spPr>
          <a:xfrm>
            <a:off x="2711865" y="22754"/>
            <a:ext cx="2252256" cy="1775853"/>
          </a:xfrm>
          <a:prstGeom prst="rect">
            <a:avLst/>
          </a:prstGeom>
        </p:spPr>
      </p:pic>
    </p:spTree>
    <p:extLst>
      <p:ext uri="{BB962C8B-B14F-4D97-AF65-F5344CB8AC3E}">
        <p14:creationId xmlns:p14="http://schemas.microsoft.com/office/powerpoint/2010/main" val="3522746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xit" presetSubtype="10" fill="hold" nodeType="clickEffect">
                                  <p:stCondLst>
                                    <p:cond delay="0"/>
                                  </p:stCondLst>
                                  <p:childTnLst>
                                    <p:animEffect transition="out" filter="randombar(horizontal)">
                                      <p:cBhvr>
                                        <p:cTn id="11" dur="500"/>
                                        <p:tgtEl>
                                          <p:spTgt spid="7"/>
                                        </p:tgtEl>
                                      </p:cBhvr>
                                    </p:animEffect>
                                    <p:set>
                                      <p:cBhvr>
                                        <p:cTn id="12" dur="1" fill="hold">
                                          <p:stCondLst>
                                            <p:cond delay="499"/>
                                          </p:stCondLst>
                                        </p:cTn>
                                        <p:tgtEl>
                                          <p:spTgt spid="7"/>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1" nodeType="clickEffect">
                                  <p:stCondLst>
                                    <p:cond delay="0"/>
                                  </p:stCondLst>
                                  <p:iterate type="lt">
                                    <p:tmPct val="0"/>
                                  </p:iterate>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9" presetClass="emph" presetSubtype="0" grpId="0" nodeType="clickEffect">
                                  <p:stCondLst>
                                    <p:cond delay="0"/>
                                  </p:stCondLst>
                                  <p:childTnLst>
                                    <p:set>
                                      <p:cBhvr>
                                        <p:cTn id="22" dur="indefinite"/>
                                        <p:tgtEl>
                                          <p:spTgt spid="28"/>
                                        </p:tgtEl>
                                        <p:attrNameLst>
                                          <p:attrName>style.opacity</p:attrName>
                                        </p:attrNameLst>
                                      </p:cBhvr>
                                      <p:to>
                                        <p:strVal val="0.5"/>
                                      </p:to>
                                    </p:set>
                                    <p:animEffect filter="image" prLst="opacity: 0.5">
                                      <p:cBhvr rctx="IE">
                                        <p:cTn id="23" dur="indefinite"/>
                                        <p:tgtEl>
                                          <p:spTgt spid="28"/>
                                        </p:tgtEl>
                                      </p:cBhvr>
                                    </p:animEffect>
                                  </p:childTnLst>
                                </p:cTn>
                              </p:par>
                            </p:childTnLst>
                          </p:cTn>
                        </p:par>
                      </p:childTnLst>
                    </p:cTn>
                  </p:par>
                  <p:par>
                    <p:cTn id="24" fill="hold">
                      <p:stCondLst>
                        <p:cond delay="indefinite"/>
                      </p:stCondLst>
                      <p:childTnLst>
                        <p:par>
                          <p:cTn id="25" fill="hold">
                            <p:stCondLst>
                              <p:cond delay="0"/>
                            </p:stCondLst>
                            <p:childTnLst>
                              <p:par>
                                <p:cTn id="26" presetID="9" presetClass="entr" presetSubtype="0" fill="hold" nodeType="clickEffect">
                                  <p:stCondLst>
                                    <p:cond delay="0"/>
                                  </p:stCondLst>
                                  <p:childTnLst>
                                    <p:set>
                                      <p:cBhvr>
                                        <p:cTn id="27" dur="1" fill="hold">
                                          <p:stCondLst>
                                            <p:cond delay="0"/>
                                          </p:stCondLst>
                                        </p:cTn>
                                        <p:tgtEl>
                                          <p:spTgt spid="3"/>
                                        </p:tgtEl>
                                        <p:attrNameLst>
                                          <p:attrName>style.visibility</p:attrName>
                                        </p:attrNameLst>
                                      </p:cBhvr>
                                      <p:to>
                                        <p:strVal val="visible"/>
                                      </p:to>
                                    </p:set>
                                    <p:animEffect transition="in" filter="dissolve">
                                      <p:cBhvr>
                                        <p:cTn id="28" dur="500"/>
                                        <p:tgtEl>
                                          <p:spTgt spid="3"/>
                                        </p:tgtEl>
                                      </p:cBhvr>
                                    </p:animEffect>
                                  </p:childTnLst>
                                </p:cTn>
                              </p:par>
                            </p:childTnLst>
                          </p:cTn>
                        </p:par>
                      </p:childTnLst>
                    </p:cTn>
                  </p:par>
                  <p:par>
                    <p:cTn id="29" fill="hold">
                      <p:stCondLst>
                        <p:cond delay="indefinite"/>
                      </p:stCondLst>
                      <p:childTnLst>
                        <p:par>
                          <p:cTn id="30" fill="hold">
                            <p:stCondLst>
                              <p:cond delay="0"/>
                            </p:stCondLst>
                            <p:childTnLst>
                              <p:par>
                                <p:cTn id="31" presetID="31" presetClass="entr" presetSubtype="0" fill="hold" nodeType="clickEffect">
                                  <p:stCondLst>
                                    <p:cond delay="0"/>
                                  </p:stCondLst>
                                  <p:childTnLst>
                                    <p:set>
                                      <p:cBhvr>
                                        <p:cTn id="32" dur="1" fill="hold">
                                          <p:stCondLst>
                                            <p:cond delay="0"/>
                                          </p:stCondLst>
                                        </p:cTn>
                                        <p:tgtEl>
                                          <p:spTgt spid="3"/>
                                        </p:tgtEl>
                                        <p:attrNameLst>
                                          <p:attrName>style.visibility</p:attrName>
                                        </p:attrNameLst>
                                      </p:cBhvr>
                                      <p:to>
                                        <p:strVal val="visible"/>
                                      </p:to>
                                    </p:set>
                                    <p:anim calcmode="lin" valueType="num">
                                      <p:cBhvr>
                                        <p:cTn id="33" dur="1000" fill="hold"/>
                                        <p:tgtEl>
                                          <p:spTgt spid="3"/>
                                        </p:tgtEl>
                                        <p:attrNameLst>
                                          <p:attrName>ppt_w</p:attrName>
                                        </p:attrNameLst>
                                      </p:cBhvr>
                                      <p:tavLst>
                                        <p:tav tm="0">
                                          <p:val>
                                            <p:fltVal val="0"/>
                                          </p:val>
                                        </p:tav>
                                        <p:tav tm="100000">
                                          <p:val>
                                            <p:strVal val="#ppt_w"/>
                                          </p:val>
                                        </p:tav>
                                      </p:tavLst>
                                    </p:anim>
                                    <p:anim calcmode="lin" valueType="num">
                                      <p:cBhvr>
                                        <p:cTn id="34" dur="1000" fill="hold"/>
                                        <p:tgtEl>
                                          <p:spTgt spid="3"/>
                                        </p:tgtEl>
                                        <p:attrNameLst>
                                          <p:attrName>ppt_h</p:attrName>
                                        </p:attrNameLst>
                                      </p:cBhvr>
                                      <p:tavLst>
                                        <p:tav tm="0">
                                          <p:val>
                                            <p:fltVal val="0"/>
                                          </p:val>
                                        </p:tav>
                                        <p:tav tm="100000">
                                          <p:val>
                                            <p:strVal val="#ppt_h"/>
                                          </p:val>
                                        </p:tav>
                                      </p:tavLst>
                                    </p:anim>
                                    <p:anim calcmode="lin" valueType="num">
                                      <p:cBhvr>
                                        <p:cTn id="35" dur="1000" fill="hold"/>
                                        <p:tgtEl>
                                          <p:spTgt spid="3"/>
                                        </p:tgtEl>
                                        <p:attrNameLst>
                                          <p:attrName>style.rotation</p:attrName>
                                        </p:attrNameLst>
                                      </p:cBhvr>
                                      <p:tavLst>
                                        <p:tav tm="0">
                                          <p:val>
                                            <p:fltVal val="90"/>
                                          </p:val>
                                        </p:tav>
                                        <p:tav tm="100000">
                                          <p:val>
                                            <p:fltVal val="0"/>
                                          </p:val>
                                        </p:tav>
                                      </p:tavLst>
                                    </p:anim>
                                    <p:animEffect transition="in" filter="fade">
                                      <p:cBhvr>
                                        <p:cTn id="36"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Graphic spid="28"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8DE22274-5F17-6A9A-4D86-4D63F0F3A836}"/>
              </a:ext>
            </a:extLst>
          </p:cNvPr>
          <p:cNvSpPr>
            <a:spLocks noGrp="1"/>
          </p:cNvSpPr>
          <p:nvPr>
            <p:ph type="title"/>
          </p:nvPr>
        </p:nvSpPr>
        <p:spPr>
          <a:xfrm>
            <a:off x="10941" y="2063262"/>
            <a:ext cx="4792708" cy="2085218"/>
          </a:xfrm>
        </p:spPr>
        <p:txBody>
          <a:bodyPr>
            <a:normAutofit fontScale="90000"/>
          </a:bodyPr>
          <a:lstStyle/>
          <a:p>
            <a:pPr algn="r"/>
            <a:r>
              <a:rPr lang="en-US" sz="4000" dirty="0">
                <a:solidFill>
                  <a:schemeClr val="bg2"/>
                </a:solidFill>
                <a:latin typeface="Arial" panose="020B0604020202020204" pitchFamily="34" charset="0"/>
                <a:cs typeface="Arial" panose="020B0604020202020204" pitchFamily="34" charset="0"/>
              </a:rPr>
              <a:t>Key measures shown to reduce TB transmission (Fox et al. 2021)</a:t>
            </a:r>
            <a:endParaRPr lang="en-US" sz="3700" dirty="0"/>
          </a:p>
        </p:txBody>
      </p:sp>
      <p:graphicFrame>
        <p:nvGraphicFramePr>
          <p:cNvPr id="5" name="Content Placeholder 2">
            <a:extLst>
              <a:ext uri="{FF2B5EF4-FFF2-40B4-BE49-F238E27FC236}">
                <a16:creationId xmlns:a16="http://schemas.microsoft.com/office/drawing/2014/main" id="{ACB88D58-BAAF-80C9-353A-4B13EFE44F02}"/>
              </a:ext>
            </a:extLst>
          </p:cNvPr>
          <p:cNvGraphicFramePr>
            <a:graphicFrameLocks noGrp="1"/>
          </p:cNvGraphicFramePr>
          <p:nvPr>
            <p:ph idx="1"/>
            <p:extLst>
              <p:ext uri="{D42A27DB-BD31-4B8C-83A1-F6EECF244321}">
                <p14:modId xmlns:p14="http://schemas.microsoft.com/office/powerpoint/2010/main" val="1950551599"/>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Picture 2" descr="A diagram of a disinfected air and a disinfected air&#10;&#10;AI-generated content may be incorrect.">
            <a:extLst>
              <a:ext uri="{FF2B5EF4-FFF2-40B4-BE49-F238E27FC236}">
                <a16:creationId xmlns:a16="http://schemas.microsoft.com/office/drawing/2014/main" id="{A642F1A6-DC24-DE98-8121-7A3C915BB93E}"/>
              </a:ext>
            </a:extLst>
          </p:cNvPr>
          <p:cNvPicPr>
            <a:picLocks noChangeAspect="1"/>
          </p:cNvPicPr>
          <p:nvPr/>
        </p:nvPicPr>
        <p:blipFill>
          <a:blip r:embed="rId9"/>
          <a:stretch>
            <a:fillRect/>
          </a:stretch>
        </p:blipFill>
        <p:spPr>
          <a:xfrm>
            <a:off x="16411" y="-24765"/>
            <a:ext cx="4622645" cy="2085218"/>
          </a:xfrm>
          <a:prstGeom prst="rect">
            <a:avLst/>
          </a:prstGeom>
        </p:spPr>
      </p:pic>
      <p:sp>
        <p:nvSpPr>
          <p:cNvPr id="6" name="TextBox 5">
            <a:extLst>
              <a:ext uri="{FF2B5EF4-FFF2-40B4-BE49-F238E27FC236}">
                <a16:creationId xmlns:a16="http://schemas.microsoft.com/office/drawing/2014/main" id="{696D4460-B3B6-AD2B-99B4-241ACF962FB0}"/>
              </a:ext>
            </a:extLst>
          </p:cNvPr>
          <p:cNvSpPr txBox="1"/>
          <p:nvPr/>
        </p:nvSpPr>
        <p:spPr>
          <a:xfrm>
            <a:off x="4639056" y="73383"/>
            <a:ext cx="2193935" cy="369332"/>
          </a:xfrm>
          <a:prstGeom prst="rect">
            <a:avLst/>
          </a:prstGeom>
          <a:noFill/>
        </p:spPr>
        <p:txBody>
          <a:bodyPr wrap="square" rtlCol="0">
            <a:spAutoFit/>
          </a:bodyPr>
          <a:lstStyle/>
          <a:p>
            <a:r>
              <a:rPr lang="en-US" dirty="0"/>
              <a:t>Figure 1</a:t>
            </a:r>
          </a:p>
        </p:txBody>
      </p:sp>
      <p:pic>
        <p:nvPicPr>
          <p:cNvPr id="7" name="Picture 6" descr="A diagram of a pyramid&#10;&#10;AI-generated content may be incorrect.">
            <a:extLst>
              <a:ext uri="{FF2B5EF4-FFF2-40B4-BE49-F238E27FC236}">
                <a16:creationId xmlns:a16="http://schemas.microsoft.com/office/drawing/2014/main" id="{3E75FC3F-CBFA-4FC5-37A9-CCF4821CF1CA}"/>
              </a:ext>
            </a:extLst>
          </p:cNvPr>
          <p:cNvPicPr>
            <a:picLocks noChangeAspect="1"/>
          </p:cNvPicPr>
          <p:nvPr/>
        </p:nvPicPr>
        <p:blipFill>
          <a:blip r:embed="rId10"/>
          <a:srcRect l="1282" r="-1282" b="2429"/>
          <a:stretch>
            <a:fillRect/>
          </a:stretch>
        </p:blipFill>
        <p:spPr>
          <a:xfrm>
            <a:off x="34284" y="4438775"/>
            <a:ext cx="4923065" cy="2355781"/>
          </a:xfrm>
          <a:prstGeom prst="rect">
            <a:avLst/>
          </a:prstGeom>
        </p:spPr>
      </p:pic>
      <p:sp>
        <p:nvSpPr>
          <p:cNvPr id="8" name="TextBox 7">
            <a:extLst>
              <a:ext uri="{FF2B5EF4-FFF2-40B4-BE49-F238E27FC236}">
                <a16:creationId xmlns:a16="http://schemas.microsoft.com/office/drawing/2014/main" id="{870ED34A-578C-C905-B5ED-D8BD2B2EE2F2}"/>
              </a:ext>
            </a:extLst>
          </p:cNvPr>
          <p:cNvSpPr txBox="1"/>
          <p:nvPr/>
        </p:nvSpPr>
        <p:spPr>
          <a:xfrm>
            <a:off x="4917593" y="6315303"/>
            <a:ext cx="1548203" cy="369332"/>
          </a:xfrm>
          <a:prstGeom prst="rect">
            <a:avLst/>
          </a:prstGeom>
          <a:noFill/>
        </p:spPr>
        <p:txBody>
          <a:bodyPr wrap="square" rtlCol="0">
            <a:spAutoFit/>
          </a:bodyPr>
          <a:lstStyle/>
          <a:p>
            <a:r>
              <a:rPr lang="en-US" dirty="0"/>
              <a:t>Figure 2</a:t>
            </a:r>
          </a:p>
        </p:txBody>
      </p:sp>
    </p:spTree>
    <p:extLst>
      <p:ext uri="{BB962C8B-B14F-4D97-AF65-F5344CB8AC3E}">
        <p14:creationId xmlns:p14="http://schemas.microsoft.com/office/powerpoint/2010/main" val="8293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blinds(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1"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additive="base">
                                        <p:cTn id="17" dur="500" fill="hold"/>
                                        <p:tgtEl>
                                          <p:spTgt spid="5"/>
                                        </p:tgtEl>
                                        <p:attrNameLst>
                                          <p:attrName>ppt_x</p:attrName>
                                        </p:attrNameLst>
                                      </p:cBhvr>
                                      <p:tavLst>
                                        <p:tav tm="0">
                                          <p:val>
                                            <p:strVal val="#ppt_x"/>
                                          </p:val>
                                        </p:tav>
                                        <p:tav tm="100000">
                                          <p:val>
                                            <p:strVal val="#ppt_x"/>
                                          </p:val>
                                        </p:tav>
                                      </p:tavLst>
                                    </p:anim>
                                    <p:anim calcmode="lin" valueType="num">
                                      <p:cBhvr additive="base">
                                        <p:cTn id="1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9" presetClass="emph" presetSubtype="0" grpId="2" nodeType="clickEffect">
                                  <p:stCondLst>
                                    <p:cond delay="0"/>
                                  </p:stCondLst>
                                  <p:childTnLst>
                                    <p:set>
                                      <p:cBhvr>
                                        <p:cTn id="22" dur="indefinite"/>
                                        <p:tgtEl>
                                          <p:spTgt spid="5"/>
                                        </p:tgtEl>
                                        <p:attrNameLst>
                                          <p:attrName>style.opacity</p:attrName>
                                        </p:attrNameLst>
                                      </p:cBhvr>
                                      <p:to>
                                        <p:strVal val="0.5"/>
                                      </p:to>
                                    </p:set>
                                    <p:animEffect filter="image" prLst="opacity: 0.5">
                                      <p:cBhvr rctx="IE">
                                        <p:cTn id="23" dur="indefinite"/>
                                        <p:tgtEl>
                                          <p:spTgt spid="5"/>
                                        </p:tgtEl>
                                      </p:cBhvr>
                                    </p:animEffect>
                                  </p:childTnLst>
                                </p:cTn>
                              </p:par>
                            </p:childTnLst>
                          </p:cTn>
                        </p:par>
                      </p:childTnLst>
                    </p:cTn>
                  </p:par>
                  <p:par>
                    <p:cTn id="24" fill="hold">
                      <p:stCondLst>
                        <p:cond delay="indefinite"/>
                      </p:stCondLst>
                      <p:childTnLst>
                        <p:par>
                          <p:cTn id="25" fill="hold">
                            <p:stCondLst>
                              <p:cond delay="0"/>
                            </p:stCondLst>
                            <p:childTnLst>
                              <p:par>
                                <p:cTn id="26" presetID="2" presetClass="exit" presetSubtype="4" fill="hold" grpId="3" nodeType="clickEffect">
                                  <p:stCondLst>
                                    <p:cond delay="0"/>
                                  </p:stCondLst>
                                  <p:childTnLst>
                                    <p:anim calcmode="lin" valueType="num">
                                      <p:cBhvr additive="base">
                                        <p:cTn id="27" dur="500"/>
                                        <p:tgtEl>
                                          <p:spTgt spid="5"/>
                                        </p:tgtEl>
                                        <p:attrNameLst>
                                          <p:attrName>ppt_x</p:attrName>
                                        </p:attrNameLst>
                                      </p:cBhvr>
                                      <p:tavLst>
                                        <p:tav tm="0">
                                          <p:val>
                                            <p:strVal val="ppt_x"/>
                                          </p:val>
                                        </p:tav>
                                        <p:tav tm="100000">
                                          <p:val>
                                            <p:strVal val="ppt_x"/>
                                          </p:val>
                                        </p:tav>
                                      </p:tavLst>
                                    </p:anim>
                                    <p:anim calcmode="lin" valueType="num">
                                      <p:cBhvr additive="base">
                                        <p:cTn id="28" dur="500"/>
                                        <p:tgtEl>
                                          <p:spTgt spid="5"/>
                                        </p:tgtEl>
                                        <p:attrNameLst>
                                          <p:attrName>ppt_y</p:attrName>
                                        </p:attrNameLst>
                                      </p:cBhvr>
                                      <p:tavLst>
                                        <p:tav tm="0">
                                          <p:val>
                                            <p:strVal val="ppt_y"/>
                                          </p:val>
                                        </p:tav>
                                        <p:tav tm="100000">
                                          <p:val>
                                            <p:strVal val="1+ppt_h/2"/>
                                          </p:val>
                                        </p:tav>
                                      </p:tavLst>
                                    </p:anim>
                                    <p:set>
                                      <p:cBhvr>
                                        <p:cTn id="29" dur="1" fill="hold">
                                          <p:stCondLst>
                                            <p:cond delay="499"/>
                                          </p:stCondLst>
                                        </p:cTn>
                                        <p:tgtEl>
                                          <p:spTgt spid="5"/>
                                        </p:tgtEl>
                                        <p:attrNameLst>
                                          <p:attrName>style.visibility</p:attrName>
                                        </p:attrNameLst>
                                      </p:cBhvr>
                                      <p:to>
                                        <p:strVal val="hidden"/>
                                      </p:to>
                                    </p:set>
                                  </p:childTnLst>
                                </p:cTn>
                              </p:par>
                            </p:childTnLst>
                          </p:cTn>
                        </p:par>
                      </p:childTnLst>
                    </p:cTn>
                  </p:par>
                  <p:par>
                    <p:cTn id="30" fill="hold">
                      <p:stCondLst>
                        <p:cond delay="indefinite"/>
                      </p:stCondLst>
                      <p:childTnLst>
                        <p:par>
                          <p:cTn id="31" fill="hold">
                            <p:stCondLst>
                              <p:cond delay="0"/>
                            </p:stCondLst>
                            <p:childTnLst>
                              <p:par>
                                <p:cTn id="32" presetID="9" presetClass="exit" presetSubtype="0" fill="hold" grpId="4" nodeType="clickEffect">
                                  <p:stCondLst>
                                    <p:cond delay="0"/>
                                  </p:stCondLst>
                                  <p:childTnLst>
                                    <p:animEffect transition="out" filter="dissolve">
                                      <p:cBhvr>
                                        <p:cTn id="33" dur="500"/>
                                        <p:tgtEl>
                                          <p:spTgt spid="5"/>
                                        </p:tgtEl>
                                      </p:cBhvr>
                                    </p:animEffect>
                                    <p:set>
                                      <p:cBhvr>
                                        <p:cTn id="34" dur="1" fill="hold">
                                          <p:stCondLst>
                                            <p:cond delay="499"/>
                                          </p:stCondLst>
                                        </p:cTn>
                                        <p:tgtEl>
                                          <p:spTgt spid="5"/>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
                                        </p:tgtEl>
                                        <p:attrNameLst>
                                          <p:attrName>style.visibility</p:attrName>
                                        </p:attrNameLst>
                                      </p:cBhvr>
                                      <p:to>
                                        <p:strVal val="visible"/>
                                      </p:to>
                                    </p:set>
                                    <p:animEffect transition="in" filter="fade">
                                      <p:cBhvr>
                                        <p:cTn id="39" dur="1000"/>
                                        <p:tgtEl>
                                          <p:spTgt spid="3"/>
                                        </p:tgtEl>
                                      </p:cBhvr>
                                    </p:animEffect>
                                    <p:anim calcmode="lin" valueType="num">
                                      <p:cBhvr>
                                        <p:cTn id="40" dur="1000" fill="hold"/>
                                        <p:tgtEl>
                                          <p:spTgt spid="3"/>
                                        </p:tgtEl>
                                        <p:attrNameLst>
                                          <p:attrName>ppt_x</p:attrName>
                                        </p:attrNameLst>
                                      </p:cBhvr>
                                      <p:tavLst>
                                        <p:tav tm="0">
                                          <p:val>
                                            <p:strVal val="#ppt_x"/>
                                          </p:val>
                                        </p:tav>
                                        <p:tav tm="100000">
                                          <p:val>
                                            <p:strVal val="#ppt_x"/>
                                          </p:val>
                                        </p:tav>
                                      </p:tavLst>
                                    </p:anim>
                                    <p:anim calcmode="lin" valueType="num">
                                      <p:cBhvr>
                                        <p:cTn id="41" dur="1000" fill="hold"/>
                                        <p:tgtEl>
                                          <p:spTgt spid="3"/>
                                        </p:tgtEl>
                                        <p:attrNameLst>
                                          <p:attrName>ppt_y</p:attrName>
                                        </p:attrNameLst>
                                      </p:cBhvr>
                                      <p:tavLst>
                                        <p:tav tm="0">
                                          <p:val>
                                            <p:strVal val="#ppt_y+.1"/>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45" presetClass="entr" presetSubtype="0" fill="hold" nodeType="clickEffect">
                                  <p:stCondLst>
                                    <p:cond delay="0"/>
                                  </p:stCondLst>
                                  <p:childTnLst>
                                    <p:set>
                                      <p:cBhvr>
                                        <p:cTn id="45" dur="1" fill="hold">
                                          <p:stCondLst>
                                            <p:cond delay="0"/>
                                          </p:stCondLst>
                                        </p:cTn>
                                        <p:tgtEl>
                                          <p:spTgt spid="7"/>
                                        </p:tgtEl>
                                        <p:attrNameLst>
                                          <p:attrName>style.visibility</p:attrName>
                                        </p:attrNameLst>
                                      </p:cBhvr>
                                      <p:to>
                                        <p:strVal val="visible"/>
                                      </p:to>
                                    </p:set>
                                    <p:animEffect transition="in" filter="fade">
                                      <p:cBhvr>
                                        <p:cTn id="46" dur="2000"/>
                                        <p:tgtEl>
                                          <p:spTgt spid="7"/>
                                        </p:tgtEl>
                                      </p:cBhvr>
                                    </p:animEffect>
                                    <p:anim calcmode="lin" valueType="num">
                                      <p:cBhvr>
                                        <p:cTn id="47" dur="2000" fill="hold"/>
                                        <p:tgtEl>
                                          <p:spTgt spid="7"/>
                                        </p:tgtEl>
                                        <p:attrNameLst>
                                          <p:attrName>ppt_w</p:attrName>
                                        </p:attrNameLst>
                                      </p:cBhvr>
                                      <p:tavLst>
                                        <p:tav tm="0" fmla="#ppt_w*sin(2.5*pi*$)">
                                          <p:val>
                                            <p:fltVal val="0"/>
                                          </p:val>
                                        </p:tav>
                                        <p:tav tm="100000">
                                          <p:val>
                                            <p:fltVal val="1"/>
                                          </p:val>
                                        </p:tav>
                                      </p:tavLst>
                                    </p:anim>
                                    <p:anim calcmode="lin" valueType="num">
                                      <p:cBhvr>
                                        <p:cTn id="48" dur="2000" fill="hold"/>
                                        <p:tgtEl>
                                          <p:spTgt spid="7"/>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5" grpId="0">
        <p:bldAsOne/>
      </p:bldGraphic>
      <p:bldGraphic spid="5" grpId="1">
        <p:bldAsOne/>
      </p:bldGraphic>
      <p:bldGraphic spid="5" grpId="2">
        <p:bldAsOne/>
      </p:bldGraphic>
      <p:bldGraphic spid="5" grpId="3">
        <p:bldAsOne/>
      </p:bldGraphic>
      <p:bldGraphic spid="5" grpId="4">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0" name="Group 19">
            <a:extLst>
              <a:ext uri="{FF2B5EF4-FFF2-40B4-BE49-F238E27FC236}">
                <a16:creationId xmlns:a16="http://schemas.microsoft.com/office/drawing/2014/main" id="{7A865E47-4365-4F21-B8EA-13B2C12BCB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1" name="Rectangle 20">
              <a:extLst>
                <a:ext uri="{FF2B5EF4-FFF2-40B4-BE49-F238E27FC236}">
                  <a16:creationId xmlns:a16="http://schemas.microsoft.com/office/drawing/2014/main" id="{0CE24988-BB27-40E5-A961-9FA7ED0DB9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a:extLst>
                <a:ext uri="{FF2B5EF4-FFF2-40B4-BE49-F238E27FC236}">
                  <a16:creationId xmlns:a16="http://schemas.microsoft.com/office/drawing/2014/main" id="{80BDE80E-ADE0-4E16-8F80-306A15F4D3F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graphicFrame>
        <p:nvGraphicFramePr>
          <p:cNvPr id="30" name="Content Placeholder 2">
            <a:extLst>
              <a:ext uri="{FF2B5EF4-FFF2-40B4-BE49-F238E27FC236}">
                <a16:creationId xmlns:a16="http://schemas.microsoft.com/office/drawing/2014/main" id="{450F0381-B61F-C41D-7BEE-CF8BB999D0D3}"/>
              </a:ext>
            </a:extLst>
          </p:cNvPr>
          <p:cNvGraphicFramePr>
            <a:graphicFrameLocks noGrp="1"/>
          </p:cNvGraphicFramePr>
          <p:nvPr>
            <p:ph idx="1"/>
            <p:extLst>
              <p:ext uri="{D42A27DB-BD31-4B8C-83A1-F6EECF244321}">
                <p14:modId xmlns:p14="http://schemas.microsoft.com/office/powerpoint/2010/main" val="3479207861"/>
              </p:ext>
            </p:extLst>
          </p:nvPr>
        </p:nvGraphicFramePr>
        <p:xfrm>
          <a:off x="-32507" y="2231954"/>
          <a:ext cx="4754213" cy="27667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Rectangle 23">
            <a:extLst>
              <a:ext uri="{FF2B5EF4-FFF2-40B4-BE49-F238E27FC236}">
                <a16:creationId xmlns:a16="http://schemas.microsoft.com/office/drawing/2014/main" id="{13BC1C09-8FD1-4619-B317-E9EED5E55D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6499753"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FFB862B-86CF-5C1B-57A2-CE7B7D731485}"/>
              </a:ext>
            </a:extLst>
          </p:cNvPr>
          <p:cNvSpPr>
            <a:spLocks noGrp="1"/>
          </p:cNvSpPr>
          <p:nvPr>
            <p:ph type="title"/>
          </p:nvPr>
        </p:nvSpPr>
        <p:spPr>
          <a:xfrm>
            <a:off x="114276" y="694020"/>
            <a:ext cx="6499753" cy="1368198"/>
          </a:xfrm>
        </p:spPr>
        <p:txBody>
          <a:bodyPr>
            <a:normAutofit fontScale="90000"/>
          </a:bodyPr>
          <a:lstStyle/>
          <a:p>
            <a:r>
              <a:rPr lang="en-GB" sz="2700" dirty="0">
                <a:latin typeface="Arial" panose="020B0604020202020204" pitchFamily="34" charset="0"/>
                <a:cs typeface="Arial" panose="020B0604020202020204" pitchFamily="34" charset="0"/>
              </a:rPr>
              <a:t>Tuberculosis treatment monitoring: what to measure and why its matters? </a:t>
            </a:r>
            <a:r>
              <a:rPr lang="en-US" sz="2700" dirty="0"/>
              <a:t>Strategy ( ECM) Public Health </a:t>
            </a:r>
            <a:r>
              <a:rPr lang="en-GB" sz="2700" dirty="0">
                <a:latin typeface="Arial" panose="020B0604020202020204" pitchFamily="34" charset="0"/>
                <a:cs typeface="Arial" panose="020B0604020202020204" pitchFamily="34" charset="0"/>
              </a:rPr>
              <a:t> </a:t>
            </a:r>
            <a:br>
              <a:rPr lang="en-GB" dirty="0">
                <a:latin typeface="Arial" panose="020B0604020202020204" pitchFamily="34" charset="0"/>
                <a:cs typeface="Arial" panose="020B0604020202020204" pitchFamily="34" charset="0"/>
              </a:rPr>
            </a:br>
            <a:endParaRPr lang="en-US" dirty="0"/>
          </a:p>
        </p:txBody>
      </p:sp>
      <p:pic>
        <p:nvPicPr>
          <p:cNvPr id="26" name="Picture 25">
            <a:extLst>
              <a:ext uri="{FF2B5EF4-FFF2-40B4-BE49-F238E27FC236}">
                <a16:creationId xmlns:a16="http://schemas.microsoft.com/office/drawing/2014/main" id="{D3143E80-C928-46DB-9299-0BD06348A9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8">
            <a:extLst>
              <a:ext uri="{28A0092B-C50C-407E-A947-70E740481C1C}">
                <a14:useLocalDpi xmlns:a14="http://schemas.microsoft.com/office/drawing/2010/main" val="0"/>
              </a:ext>
            </a:extLst>
          </a:blip>
          <a:stretch>
            <a:fillRect/>
          </a:stretch>
        </p:blipFill>
        <p:spPr>
          <a:xfrm>
            <a:off x="2" y="1970240"/>
            <a:ext cx="6492240" cy="261714"/>
          </a:xfrm>
          <a:prstGeom prst="rect">
            <a:avLst/>
          </a:prstGeom>
        </p:spPr>
      </p:pic>
      <p:sp>
        <p:nvSpPr>
          <p:cNvPr id="8" name="TextBox 7">
            <a:extLst>
              <a:ext uri="{FF2B5EF4-FFF2-40B4-BE49-F238E27FC236}">
                <a16:creationId xmlns:a16="http://schemas.microsoft.com/office/drawing/2014/main" id="{705EDB29-96B6-4058-85DB-C614DE854376}"/>
              </a:ext>
            </a:extLst>
          </p:cNvPr>
          <p:cNvSpPr txBox="1"/>
          <p:nvPr/>
        </p:nvSpPr>
        <p:spPr>
          <a:xfrm>
            <a:off x="4511040" y="3710754"/>
            <a:ext cx="7874743" cy="4370427"/>
          </a:xfrm>
          <a:prstGeom prst="rect">
            <a:avLst/>
          </a:prstGeom>
          <a:noFill/>
        </p:spPr>
        <p:txBody>
          <a:bodyPr wrap="square">
            <a:spAutoFit/>
          </a:bodyPr>
          <a:lstStyle/>
          <a:p>
            <a:pPr marL="0" indent="0">
              <a:buFont typeface="Arial" panose="020B0604020202020204" pitchFamily="34" charset="0"/>
              <a:buNone/>
            </a:pPr>
            <a:endParaRPr lang="en-GB"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t>It intersects with social and economic factors. ( overcrowded)</a:t>
            </a:r>
          </a:p>
          <a:p>
            <a:pPr marL="285750" indent="-285750">
              <a:buFont typeface="Arial" panose="020B0604020202020204" pitchFamily="34" charset="0"/>
              <a:buChar char="•"/>
            </a:pPr>
            <a:r>
              <a:rPr lang="en-US" sz="1600" dirty="0"/>
              <a:t>It remains one  of the world leading infectious disease killers, despite being preventable or curable.</a:t>
            </a:r>
          </a:p>
          <a:p>
            <a:pPr marL="285750" indent="-285750">
              <a:buFont typeface="Arial" panose="020B0604020202020204" pitchFamily="34" charset="0"/>
              <a:buChar char="•"/>
            </a:pPr>
            <a:r>
              <a:rPr lang="en-US" sz="1600" dirty="0"/>
              <a:t>Because it spreads through the air and develop relatively slowly, TB can be transmitted before diagnosis. </a:t>
            </a:r>
          </a:p>
          <a:p>
            <a:pPr marL="285750" indent="-285750">
              <a:buFont typeface="Arial" panose="020B0604020202020204" pitchFamily="34" charset="0"/>
              <a:buChar char="•"/>
            </a:pPr>
            <a:r>
              <a:rPr lang="en-US" sz="1600" dirty="0"/>
              <a:t>It causes significant illness-cough, weight loss, fever, lung damage and systemic manifestation</a:t>
            </a:r>
          </a:p>
          <a:p>
            <a:pPr marL="285750" indent="-285750">
              <a:buFont typeface="Arial" panose="020B0604020202020204" pitchFamily="34" charset="0"/>
              <a:buChar char="•"/>
            </a:pPr>
            <a:r>
              <a:rPr lang="en-US" sz="1600" dirty="0"/>
              <a:t>TB remains a public health concern although it is curable, but it can can spread silently and affect vulnerable people such as elderly, those with weak immune system or living in a crowded conditions </a:t>
            </a:r>
          </a:p>
          <a:p>
            <a:pPr marL="285750" indent="-285750">
              <a:buFont typeface="Arial" panose="020B0604020202020204" pitchFamily="34" charset="0"/>
              <a:buChar char="•"/>
            </a:pPr>
            <a:r>
              <a:rPr lang="en-US" sz="1600" dirty="0"/>
              <a:t>The UK Health Agency(2024) reported that the incidence rate of TB in England is around 9.5 cases per 100,00people </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a:p>
            <a:endParaRPr lang="en-GB"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solidFill>
                <a:schemeClr val="tx1"/>
              </a:solidFill>
              <a:latin typeface="Arial" panose="020B0604020202020204" pitchFamily="34" charset="0"/>
              <a:cs typeface="Arial" panose="020B0604020202020204" pitchFamily="34" charset="0"/>
            </a:endParaRPr>
          </a:p>
        </p:txBody>
      </p:sp>
      <p:graphicFrame>
        <p:nvGraphicFramePr>
          <p:cNvPr id="12" name="Content Placeholder 2">
            <a:extLst>
              <a:ext uri="{FF2B5EF4-FFF2-40B4-BE49-F238E27FC236}">
                <a16:creationId xmlns:a16="http://schemas.microsoft.com/office/drawing/2014/main" id="{83D3863B-DEDC-D7EE-2DE4-196395FB975D}"/>
              </a:ext>
            </a:extLst>
          </p:cNvPr>
          <p:cNvGraphicFramePr>
            <a:graphicFrameLocks/>
          </p:cNvGraphicFramePr>
          <p:nvPr>
            <p:extLst>
              <p:ext uri="{D42A27DB-BD31-4B8C-83A1-F6EECF244321}">
                <p14:modId xmlns:p14="http://schemas.microsoft.com/office/powerpoint/2010/main" val="466865329"/>
              </p:ext>
            </p:extLst>
          </p:nvPr>
        </p:nvGraphicFramePr>
        <p:xfrm>
          <a:off x="487680" y="5260434"/>
          <a:ext cx="4127523" cy="1859280"/>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13" name="Picture 12" descr="A diagram of a lung&#10;&#10;AI-generated content may be incorrect.">
            <a:extLst>
              <a:ext uri="{FF2B5EF4-FFF2-40B4-BE49-F238E27FC236}">
                <a16:creationId xmlns:a16="http://schemas.microsoft.com/office/drawing/2014/main" id="{68CE6BFC-D815-B915-85ED-ABCF22F736F2}"/>
              </a:ext>
            </a:extLst>
          </p:cNvPr>
          <p:cNvPicPr>
            <a:picLocks noChangeAspect="1"/>
          </p:cNvPicPr>
          <p:nvPr/>
        </p:nvPicPr>
        <p:blipFill>
          <a:blip r:embed="rId14"/>
          <a:stretch>
            <a:fillRect/>
          </a:stretch>
        </p:blipFill>
        <p:spPr>
          <a:xfrm>
            <a:off x="6034686" y="1840444"/>
            <a:ext cx="3313359" cy="1929384"/>
          </a:xfrm>
          <a:prstGeom prst="rect">
            <a:avLst/>
          </a:prstGeom>
        </p:spPr>
      </p:pic>
      <p:sp>
        <p:nvSpPr>
          <p:cNvPr id="14" name="TextBox 13">
            <a:extLst>
              <a:ext uri="{FF2B5EF4-FFF2-40B4-BE49-F238E27FC236}">
                <a16:creationId xmlns:a16="http://schemas.microsoft.com/office/drawing/2014/main" id="{6790C58A-B36A-8429-2F8E-F9FA7369997F}"/>
              </a:ext>
            </a:extLst>
          </p:cNvPr>
          <p:cNvSpPr txBox="1"/>
          <p:nvPr/>
        </p:nvSpPr>
        <p:spPr>
          <a:xfrm>
            <a:off x="9348045" y="2532086"/>
            <a:ext cx="1527799" cy="369332"/>
          </a:xfrm>
          <a:prstGeom prst="rect">
            <a:avLst/>
          </a:prstGeom>
          <a:noFill/>
        </p:spPr>
        <p:txBody>
          <a:bodyPr wrap="square" rtlCol="0">
            <a:spAutoFit/>
          </a:bodyPr>
          <a:lstStyle/>
          <a:p>
            <a:r>
              <a:rPr lang="en-US" dirty="0"/>
              <a:t>Figure 4</a:t>
            </a:r>
          </a:p>
        </p:txBody>
      </p:sp>
      <p:pic>
        <p:nvPicPr>
          <p:cNvPr id="15" name="Picture 14" descr="A diagram of a person putting their hands in a box&#10;&#10;AI-generated content may be incorrect.">
            <a:extLst>
              <a:ext uri="{FF2B5EF4-FFF2-40B4-BE49-F238E27FC236}">
                <a16:creationId xmlns:a16="http://schemas.microsoft.com/office/drawing/2014/main" id="{BAF489F6-0A7E-7763-95AA-97C4E55D7AC7}"/>
              </a:ext>
            </a:extLst>
          </p:cNvPr>
          <p:cNvPicPr>
            <a:picLocks noChangeAspect="1"/>
          </p:cNvPicPr>
          <p:nvPr/>
        </p:nvPicPr>
        <p:blipFill>
          <a:blip r:embed="rId15"/>
          <a:srcRect t="7817" b="5388"/>
          <a:stretch>
            <a:fillRect/>
          </a:stretch>
        </p:blipFill>
        <p:spPr>
          <a:xfrm>
            <a:off x="8368477" y="36190"/>
            <a:ext cx="3777673" cy="1686560"/>
          </a:xfrm>
          <a:prstGeom prst="rect">
            <a:avLst/>
          </a:prstGeom>
        </p:spPr>
      </p:pic>
      <p:sp>
        <p:nvSpPr>
          <p:cNvPr id="16" name="TextBox 15">
            <a:extLst>
              <a:ext uri="{FF2B5EF4-FFF2-40B4-BE49-F238E27FC236}">
                <a16:creationId xmlns:a16="http://schemas.microsoft.com/office/drawing/2014/main" id="{5ABFCFC9-142A-3348-2FB5-95C844A632B3}"/>
              </a:ext>
            </a:extLst>
          </p:cNvPr>
          <p:cNvSpPr txBox="1"/>
          <p:nvPr/>
        </p:nvSpPr>
        <p:spPr>
          <a:xfrm>
            <a:off x="7250528" y="117694"/>
            <a:ext cx="1373060" cy="369332"/>
          </a:xfrm>
          <a:prstGeom prst="rect">
            <a:avLst/>
          </a:prstGeom>
          <a:noFill/>
        </p:spPr>
        <p:txBody>
          <a:bodyPr wrap="square" rtlCol="0">
            <a:spAutoFit/>
          </a:bodyPr>
          <a:lstStyle/>
          <a:p>
            <a:r>
              <a:rPr lang="en-US" dirty="0"/>
              <a:t>Figure 3 </a:t>
            </a:r>
          </a:p>
        </p:txBody>
      </p:sp>
    </p:spTree>
    <p:extLst>
      <p:ext uri="{BB962C8B-B14F-4D97-AF65-F5344CB8AC3E}">
        <p14:creationId xmlns:p14="http://schemas.microsoft.com/office/powerpoint/2010/main" val="3263577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xit" presetSubtype="10" fill="hold" grpId="0" nodeType="clickEffect">
                                  <p:stCondLst>
                                    <p:cond delay="0"/>
                                  </p:stCondLst>
                                  <p:childTnLst>
                                    <p:animEffect transition="out" filter="checkerboard(across)">
                                      <p:cBhvr>
                                        <p:cTn id="6" dur="500"/>
                                        <p:tgtEl>
                                          <p:spTgt spid="30"/>
                                        </p:tgtEl>
                                      </p:cBhvr>
                                    </p:animEffect>
                                    <p:set>
                                      <p:cBhvr>
                                        <p:cTn id="7" dur="1" fill="hold">
                                          <p:stCondLst>
                                            <p:cond delay="499"/>
                                          </p:stCondLst>
                                        </p:cTn>
                                        <p:tgtEl>
                                          <p:spTgt spid="30"/>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0" presetClass="exit" presetSubtype="0" accel="100000" fill="hold" grpId="1" nodeType="clickEffect">
                                  <p:stCondLst>
                                    <p:cond delay="0"/>
                                  </p:stCondLst>
                                  <p:childTnLst>
                                    <p:anim calcmode="lin" valueType="num">
                                      <p:cBhvr>
                                        <p:cTn id="11" dur="1000"/>
                                        <p:tgtEl>
                                          <p:spTgt spid="30"/>
                                        </p:tgtEl>
                                        <p:attrNameLst>
                                          <p:attrName>ppt_w</p:attrName>
                                        </p:attrNameLst>
                                      </p:cBhvr>
                                      <p:tavLst>
                                        <p:tav tm="0">
                                          <p:val>
                                            <p:strVal val="ppt_w"/>
                                          </p:val>
                                        </p:tav>
                                        <p:tav tm="100000">
                                          <p:val>
                                            <p:strVal val="ppt_w+.3"/>
                                          </p:val>
                                        </p:tav>
                                      </p:tavLst>
                                    </p:anim>
                                    <p:anim calcmode="lin" valueType="num">
                                      <p:cBhvr>
                                        <p:cTn id="12" dur="1000"/>
                                        <p:tgtEl>
                                          <p:spTgt spid="30"/>
                                        </p:tgtEl>
                                        <p:attrNameLst>
                                          <p:attrName>ppt_h</p:attrName>
                                        </p:attrNameLst>
                                      </p:cBhvr>
                                      <p:tavLst>
                                        <p:tav tm="0">
                                          <p:val>
                                            <p:strVal val="ppt_h"/>
                                          </p:val>
                                        </p:tav>
                                        <p:tav tm="100000">
                                          <p:val>
                                            <p:strVal val="ppt_h"/>
                                          </p:val>
                                        </p:tav>
                                      </p:tavLst>
                                    </p:anim>
                                    <p:animEffect transition="out" filter="fade">
                                      <p:cBhvr>
                                        <p:cTn id="13" dur="1000"/>
                                        <p:tgtEl>
                                          <p:spTgt spid="30"/>
                                        </p:tgtEl>
                                      </p:cBhvr>
                                    </p:animEffect>
                                    <p:set>
                                      <p:cBhvr>
                                        <p:cTn id="14" dur="1" fill="hold">
                                          <p:stCondLst>
                                            <p:cond delay="999"/>
                                          </p:stCondLst>
                                        </p:cTn>
                                        <p:tgtEl>
                                          <p:spTgt spid="30"/>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5" presetClass="exit" presetSubtype="10" fill="hold" grpId="0" nodeType="clickEffect">
                                  <p:stCondLst>
                                    <p:cond delay="0"/>
                                  </p:stCondLst>
                                  <p:childTnLst>
                                    <p:animEffect transition="out" filter="checkerboard(across)">
                                      <p:cBhvr>
                                        <p:cTn id="18" dur="500"/>
                                        <p:tgtEl>
                                          <p:spTgt spid="12"/>
                                        </p:tgtEl>
                                      </p:cBhvr>
                                    </p:animEffect>
                                    <p:set>
                                      <p:cBhvr>
                                        <p:cTn id="19" dur="1" fill="hold">
                                          <p:stCondLst>
                                            <p:cond delay="499"/>
                                          </p:stCondLst>
                                        </p:cTn>
                                        <p:tgtEl>
                                          <p:spTgt spid="12"/>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50" presetClass="exit" presetSubtype="0" accel="100000" fill="hold" grpId="1" nodeType="clickEffect">
                                  <p:stCondLst>
                                    <p:cond delay="0"/>
                                  </p:stCondLst>
                                  <p:childTnLst>
                                    <p:anim calcmode="lin" valueType="num">
                                      <p:cBhvr>
                                        <p:cTn id="23" dur="1000"/>
                                        <p:tgtEl>
                                          <p:spTgt spid="12"/>
                                        </p:tgtEl>
                                        <p:attrNameLst>
                                          <p:attrName>ppt_w</p:attrName>
                                        </p:attrNameLst>
                                      </p:cBhvr>
                                      <p:tavLst>
                                        <p:tav tm="0">
                                          <p:val>
                                            <p:strVal val="ppt_w"/>
                                          </p:val>
                                        </p:tav>
                                        <p:tav tm="100000">
                                          <p:val>
                                            <p:strVal val="ppt_w+.3"/>
                                          </p:val>
                                        </p:tav>
                                      </p:tavLst>
                                    </p:anim>
                                    <p:anim calcmode="lin" valueType="num">
                                      <p:cBhvr>
                                        <p:cTn id="24" dur="1000"/>
                                        <p:tgtEl>
                                          <p:spTgt spid="12"/>
                                        </p:tgtEl>
                                        <p:attrNameLst>
                                          <p:attrName>ppt_h</p:attrName>
                                        </p:attrNameLst>
                                      </p:cBhvr>
                                      <p:tavLst>
                                        <p:tav tm="0">
                                          <p:val>
                                            <p:strVal val="ppt_h"/>
                                          </p:val>
                                        </p:tav>
                                        <p:tav tm="100000">
                                          <p:val>
                                            <p:strVal val="ppt_h"/>
                                          </p:val>
                                        </p:tav>
                                      </p:tavLst>
                                    </p:anim>
                                    <p:animEffect transition="out" filter="fade">
                                      <p:cBhvr>
                                        <p:cTn id="25" dur="1000"/>
                                        <p:tgtEl>
                                          <p:spTgt spid="12"/>
                                        </p:tgtEl>
                                      </p:cBhvr>
                                    </p:animEffect>
                                    <p:set>
                                      <p:cBhvr>
                                        <p:cTn id="26" dur="1" fill="hold">
                                          <p:stCondLst>
                                            <p:cond delay="999"/>
                                          </p:stCondLst>
                                        </p:cTn>
                                        <p:tgtEl>
                                          <p:spTgt spid="12"/>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35" presetClass="entr" presetSubtype="0" fill="hold" nodeType="clickEffect">
                                  <p:stCondLst>
                                    <p:cond delay="0"/>
                                  </p:stCondLst>
                                  <p:childTnLst>
                                    <p:set>
                                      <p:cBhvr>
                                        <p:cTn id="30" dur="1" fill="hold">
                                          <p:stCondLst>
                                            <p:cond delay="0"/>
                                          </p:stCondLst>
                                        </p:cTn>
                                        <p:tgtEl>
                                          <p:spTgt spid="13"/>
                                        </p:tgtEl>
                                        <p:attrNameLst>
                                          <p:attrName>style.visibility</p:attrName>
                                        </p:attrNameLst>
                                      </p:cBhvr>
                                      <p:to>
                                        <p:strVal val="visible"/>
                                      </p:to>
                                    </p:set>
                                    <p:animEffect transition="in" filter="fade">
                                      <p:cBhvr>
                                        <p:cTn id="31" dur="2000"/>
                                        <p:tgtEl>
                                          <p:spTgt spid="13"/>
                                        </p:tgtEl>
                                      </p:cBhvr>
                                    </p:animEffect>
                                    <p:anim calcmode="lin" valueType="num">
                                      <p:cBhvr>
                                        <p:cTn id="32" dur="2000" fill="hold"/>
                                        <p:tgtEl>
                                          <p:spTgt spid="13"/>
                                        </p:tgtEl>
                                        <p:attrNameLst>
                                          <p:attrName>style.rotation</p:attrName>
                                        </p:attrNameLst>
                                      </p:cBhvr>
                                      <p:tavLst>
                                        <p:tav tm="0">
                                          <p:val>
                                            <p:fltVal val="720"/>
                                          </p:val>
                                        </p:tav>
                                        <p:tav tm="100000">
                                          <p:val>
                                            <p:fltVal val="0"/>
                                          </p:val>
                                        </p:tav>
                                      </p:tavLst>
                                    </p:anim>
                                    <p:anim calcmode="lin" valueType="num">
                                      <p:cBhvr>
                                        <p:cTn id="33" dur="2000" fill="hold"/>
                                        <p:tgtEl>
                                          <p:spTgt spid="13"/>
                                        </p:tgtEl>
                                        <p:attrNameLst>
                                          <p:attrName>ppt_h</p:attrName>
                                        </p:attrNameLst>
                                      </p:cBhvr>
                                      <p:tavLst>
                                        <p:tav tm="0">
                                          <p:val>
                                            <p:fltVal val="0"/>
                                          </p:val>
                                        </p:tav>
                                        <p:tav tm="100000">
                                          <p:val>
                                            <p:strVal val="#ppt_h"/>
                                          </p:val>
                                        </p:tav>
                                      </p:tavLst>
                                    </p:anim>
                                    <p:anim calcmode="lin" valueType="num">
                                      <p:cBhvr>
                                        <p:cTn id="34" dur="2000" fill="hold"/>
                                        <p:tgtEl>
                                          <p:spTgt spid="13"/>
                                        </p:tgtEl>
                                        <p:attrNameLst>
                                          <p:attrName>ppt_w</p:attrName>
                                        </p:attrNameLst>
                                      </p:cBhvr>
                                      <p:tavLst>
                                        <p:tav tm="0">
                                          <p:val>
                                            <p:fltVal val="0"/>
                                          </p:val>
                                        </p:tav>
                                        <p:tav tm="100000">
                                          <p:val>
                                            <p:strVal val="#ppt_w"/>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15"/>
                                        </p:tgtEl>
                                        <p:attrNameLst>
                                          <p:attrName>style.visibility</p:attrName>
                                        </p:attrNameLst>
                                      </p:cBhvr>
                                      <p:to>
                                        <p:strVal val="visible"/>
                                      </p:to>
                                    </p:set>
                                    <p:animEffect transition="in" filter="fade">
                                      <p:cBhvr>
                                        <p:cTn id="39" dur="1000"/>
                                        <p:tgtEl>
                                          <p:spTgt spid="15"/>
                                        </p:tgtEl>
                                      </p:cBhvr>
                                    </p:animEffect>
                                    <p:anim calcmode="lin" valueType="num">
                                      <p:cBhvr>
                                        <p:cTn id="40" dur="1000" fill="hold"/>
                                        <p:tgtEl>
                                          <p:spTgt spid="15"/>
                                        </p:tgtEl>
                                        <p:attrNameLst>
                                          <p:attrName>ppt_x</p:attrName>
                                        </p:attrNameLst>
                                      </p:cBhvr>
                                      <p:tavLst>
                                        <p:tav tm="0">
                                          <p:val>
                                            <p:strVal val="#ppt_x"/>
                                          </p:val>
                                        </p:tav>
                                        <p:tav tm="100000">
                                          <p:val>
                                            <p:strVal val="#ppt_x"/>
                                          </p:val>
                                        </p:tav>
                                      </p:tavLst>
                                    </p:anim>
                                    <p:anim calcmode="lin" valueType="num">
                                      <p:cBhvr>
                                        <p:cTn id="41"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0" grpId="0">
        <p:bldAsOne/>
      </p:bldGraphic>
      <p:bldGraphic spid="30" grpId="1">
        <p:bldAsOne/>
      </p:bldGraphic>
      <p:bldGraphic spid="12" grpId="0">
        <p:bldAsOne/>
      </p:bldGraphic>
      <p:bldGraphic spid="12" grpId="1">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23" name="Group 22">
            <a:extLst>
              <a:ext uri="{FF2B5EF4-FFF2-40B4-BE49-F238E27FC236}">
                <a16:creationId xmlns:a16="http://schemas.microsoft.com/office/drawing/2014/main" id="{5B988D63-FA8B-436C-902E-E5005BC049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24" name="Rectangle 23">
              <a:extLst>
                <a:ext uri="{FF2B5EF4-FFF2-40B4-BE49-F238E27FC236}">
                  <a16:creationId xmlns:a16="http://schemas.microsoft.com/office/drawing/2014/main" id="{2FD177FB-983E-4035-8B7A-655342A7E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9596D9C3-C0FC-4500-A696-55B9F77BB7A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27" name="Rectangle 26">
            <a:extLst>
              <a:ext uri="{FF2B5EF4-FFF2-40B4-BE49-F238E27FC236}">
                <a16:creationId xmlns:a16="http://schemas.microsoft.com/office/drawing/2014/main" id="{C493E730-2044-49B5-A022-B8D6F35934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10402BD2-92CB-B813-D6DD-DBC05DD9F6BA}"/>
              </a:ext>
            </a:extLst>
          </p:cNvPr>
          <p:cNvSpPr>
            <a:spLocks noGrp="1"/>
          </p:cNvSpPr>
          <p:nvPr>
            <p:ph type="title"/>
          </p:nvPr>
        </p:nvSpPr>
        <p:spPr>
          <a:xfrm>
            <a:off x="2994468" y="698325"/>
            <a:ext cx="7087552" cy="1080938"/>
          </a:xfrm>
        </p:spPr>
        <p:txBody>
          <a:bodyPr vert="horz" lIns="91440" tIns="45720" rIns="91440" bIns="45720" rtlCol="0" anchor="ctr">
            <a:normAutofit/>
          </a:bodyPr>
          <a:lstStyle/>
          <a:p>
            <a:r>
              <a:rPr lang="en-US" dirty="0"/>
              <a:t>National  Strategy </a:t>
            </a:r>
          </a:p>
        </p:txBody>
      </p:sp>
      <p:pic>
        <p:nvPicPr>
          <p:cNvPr id="29" name="Picture 28">
            <a:extLst>
              <a:ext uri="{FF2B5EF4-FFF2-40B4-BE49-F238E27FC236}">
                <a16:creationId xmlns:a16="http://schemas.microsoft.com/office/drawing/2014/main" id="{78976801-4346-4636-BA62-265C81DFE7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4" name="TextBox 3">
            <a:extLst>
              <a:ext uri="{FF2B5EF4-FFF2-40B4-BE49-F238E27FC236}">
                <a16:creationId xmlns:a16="http://schemas.microsoft.com/office/drawing/2014/main" id="{57A96EB3-4FB0-4A9B-AFF4-91E41F126FF0}"/>
              </a:ext>
            </a:extLst>
          </p:cNvPr>
          <p:cNvSpPr txBox="1"/>
          <p:nvPr/>
        </p:nvSpPr>
        <p:spPr>
          <a:xfrm>
            <a:off x="7967050" y="2781617"/>
            <a:ext cx="3849575" cy="3693319"/>
          </a:xfrm>
          <a:prstGeom prst="rect">
            <a:avLst/>
          </a:prstGeom>
          <a:noFill/>
        </p:spPr>
        <p:txBody>
          <a:bodyPr wrap="square" rtlCol="0">
            <a:spAutoFit/>
          </a:bodyPr>
          <a:lstStyle/>
          <a:p>
            <a:pPr>
              <a:spcAft>
                <a:spcPts val="600"/>
              </a:spcAft>
            </a:pPr>
            <a:r>
              <a:rPr lang="en-US" dirty="0"/>
              <a:t>Closely work with Other partnership across NHS, UK Health Security Agency(UKHSA), local authorities , Integrated Care system (ICS), the National TB program and  National TB Delivery Board.  To work with local  community organization to target high-risk group, reduce  inequalities, improve treatment and care and care services  and monitor progress via surveillance system.    </a:t>
            </a:r>
          </a:p>
        </p:txBody>
      </p:sp>
      <p:graphicFrame>
        <p:nvGraphicFramePr>
          <p:cNvPr id="18" name="Content Placeholder 2">
            <a:extLst>
              <a:ext uri="{FF2B5EF4-FFF2-40B4-BE49-F238E27FC236}">
                <a16:creationId xmlns:a16="http://schemas.microsoft.com/office/drawing/2014/main" id="{87287A6B-5CB5-D893-8AED-832424E9C13A}"/>
              </a:ext>
            </a:extLst>
          </p:cNvPr>
          <p:cNvGraphicFramePr>
            <a:graphicFrameLocks noGrp="1"/>
          </p:cNvGraphicFramePr>
          <p:nvPr>
            <p:ph idx="1"/>
            <p:extLst>
              <p:ext uri="{D42A27DB-BD31-4B8C-83A1-F6EECF244321}">
                <p14:modId xmlns:p14="http://schemas.microsoft.com/office/powerpoint/2010/main" val="76103017"/>
              </p:ext>
            </p:extLst>
          </p:nvPr>
        </p:nvGraphicFramePr>
        <p:xfrm>
          <a:off x="375375" y="3043399"/>
          <a:ext cx="6561727" cy="359931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1" name="Picture 20" descr="Close-up of a group of bacteria&#10;&#10;AI-generated content may be incorrect.">
            <a:extLst>
              <a:ext uri="{FF2B5EF4-FFF2-40B4-BE49-F238E27FC236}">
                <a16:creationId xmlns:a16="http://schemas.microsoft.com/office/drawing/2014/main" id="{24C6BCF2-4B1E-8CC8-D201-262A7DF073DF}"/>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8284970" y="290397"/>
            <a:ext cx="3594100" cy="2006600"/>
          </a:xfrm>
          <a:prstGeom prst="rect">
            <a:avLst/>
          </a:prstGeom>
        </p:spPr>
      </p:pic>
      <p:sp>
        <p:nvSpPr>
          <p:cNvPr id="22" name="TextBox 21">
            <a:extLst>
              <a:ext uri="{FF2B5EF4-FFF2-40B4-BE49-F238E27FC236}">
                <a16:creationId xmlns:a16="http://schemas.microsoft.com/office/drawing/2014/main" id="{C1317A5D-32C0-68EA-F8FC-7BB5EEAEF3E7}"/>
              </a:ext>
            </a:extLst>
          </p:cNvPr>
          <p:cNvSpPr txBox="1"/>
          <p:nvPr/>
        </p:nvSpPr>
        <p:spPr>
          <a:xfrm>
            <a:off x="8546592" y="2336873"/>
            <a:ext cx="3594100" cy="230832"/>
          </a:xfrm>
          <a:prstGeom prst="rect">
            <a:avLst/>
          </a:prstGeom>
          <a:noFill/>
        </p:spPr>
        <p:txBody>
          <a:bodyPr wrap="square" rtlCol="0">
            <a:spAutoFit/>
          </a:bodyPr>
          <a:lstStyle/>
          <a:p>
            <a:r>
              <a:rPr lang="en-US" sz="900">
                <a:hlinkClick r:id="rId10" tooltip="https://blogs.imperial.ac.uk/imperial-medicine/2017/07/19/tb-or-not-tb-why-tuberculosis-remains-one-of-the-top-10-causes-of-death-today/"/>
              </a:rPr>
              <a:t>This Photo</a:t>
            </a:r>
            <a:r>
              <a:rPr lang="en-US" sz="900"/>
              <a:t> by Unknown Author is licensed under </a:t>
            </a:r>
            <a:r>
              <a:rPr lang="en-US" sz="900">
                <a:hlinkClick r:id="rId11" tooltip="https://creativecommons.org/licenses/by-nd/3.0/"/>
              </a:rPr>
              <a:t>CC BY-ND</a:t>
            </a:r>
            <a:endParaRPr lang="en-US" sz="900"/>
          </a:p>
        </p:txBody>
      </p:sp>
      <p:pic>
        <p:nvPicPr>
          <p:cNvPr id="3" name="Content Placeholder 13" descr="A circular chart with text and images&#10;&#10;AI-generated content may be incorrect.">
            <a:extLst>
              <a:ext uri="{FF2B5EF4-FFF2-40B4-BE49-F238E27FC236}">
                <a16:creationId xmlns:a16="http://schemas.microsoft.com/office/drawing/2014/main" id="{9C16CC80-2146-E257-2212-AD3B3A4865D2}"/>
              </a:ext>
            </a:extLst>
          </p:cNvPr>
          <p:cNvPicPr>
            <a:picLocks noChangeAspect="1"/>
          </p:cNvPicPr>
          <p:nvPr/>
        </p:nvPicPr>
        <p:blipFill>
          <a:blip r:embed="rId12"/>
          <a:srcRect b="3420"/>
          <a:stretch>
            <a:fillRect/>
          </a:stretch>
        </p:blipFill>
        <p:spPr>
          <a:xfrm>
            <a:off x="-48130" y="-102146"/>
            <a:ext cx="2879344" cy="2439019"/>
          </a:xfrm>
          <a:prstGeom prst="rect">
            <a:avLst/>
          </a:prstGeom>
        </p:spPr>
      </p:pic>
    </p:spTree>
    <p:extLst>
      <p:ext uri="{BB962C8B-B14F-4D97-AF65-F5344CB8AC3E}">
        <p14:creationId xmlns:p14="http://schemas.microsoft.com/office/powerpoint/2010/main" val="1479758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21"/>
                                        </p:tgtEl>
                                      </p:cBhvr>
                                    </p:animEffect>
                                    <p:set>
                                      <p:cBhvr>
                                        <p:cTn id="7" dur="1" fill="hold">
                                          <p:stCondLst>
                                            <p:cond delay="499"/>
                                          </p:stCondLst>
                                        </p:cTn>
                                        <p:tgtEl>
                                          <p:spTgt spid="21"/>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fade">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50" presetClass="exit" presetSubtype="0" accel="100000" fill="hold" grpId="0" nodeType="clickEffect">
                                  <p:stCondLst>
                                    <p:cond delay="0"/>
                                  </p:stCondLst>
                                  <p:childTnLst>
                                    <p:anim calcmode="lin" valueType="num">
                                      <p:cBhvr>
                                        <p:cTn id="16" dur="1000"/>
                                        <p:tgtEl>
                                          <p:spTgt spid="4"/>
                                        </p:tgtEl>
                                        <p:attrNameLst>
                                          <p:attrName>ppt_w</p:attrName>
                                        </p:attrNameLst>
                                      </p:cBhvr>
                                      <p:tavLst>
                                        <p:tav tm="0">
                                          <p:val>
                                            <p:strVal val="ppt_w"/>
                                          </p:val>
                                        </p:tav>
                                        <p:tav tm="100000">
                                          <p:val>
                                            <p:strVal val="ppt_w+.3"/>
                                          </p:val>
                                        </p:tav>
                                      </p:tavLst>
                                    </p:anim>
                                    <p:anim calcmode="lin" valueType="num">
                                      <p:cBhvr>
                                        <p:cTn id="17" dur="1000"/>
                                        <p:tgtEl>
                                          <p:spTgt spid="4"/>
                                        </p:tgtEl>
                                        <p:attrNameLst>
                                          <p:attrName>ppt_h</p:attrName>
                                        </p:attrNameLst>
                                      </p:cBhvr>
                                      <p:tavLst>
                                        <p:tav tm="0">
                                          <p:val>
                                            <p:strVal val="ppt_h"/>
                                          </p:val>
                                        </p:tav>
                                        <p:tav tm="100000">
                                          <p:val>
                                            <p:strVal val="ppt_h"/>
                                          </p:val>
                                        </p:tav>
                                      </p:tavLst>
                                    </p:anim>
                                    <p:animEffect transition="out" filter="fade">
                                      <p:cBhvr>
                                        <p:cTn id="18" dur="1000"/>
                                        <p:tgtEl>
                                          <p:spTgt spid="4"/>
                                        </p:tgtEl>
                                      </p:cBhvr>
                                    </p:animEffect>
                                    <p:set>
                                      <p:cBhvr>
                                        <p:cTn id="19" dur="1" fill="hold">
                                          <p:stCondLst>
                                            <p:cond delay="999"/>
                                          </p:stCondLst>
                                        </p:cTn>
                                        <p:tgtEl>
                                          <p:spTgt spid="4"/>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9" presetClass="entr" presetSubtype="0" fill="hold" nodeType="click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dissolve">
                                      <p:cBhvr>
                                        <p:cTn id="24" dur="5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31" presetClass="entr" presetSubtype="0" fill="hold" nodeType="clickEffect">
                                  <p:stCondLst>
                                    <p:cond delay="0"/>
                                  </p:stCondLst>
                                  <p:childTnLst>
                                    <p:set>
                                      <p:cBhvr>
                                        <p:cTn id="28" dur="1" fill="hold">
                                          <p:stCondLst>
                                            <p:cond delay="0"/>
                                          </p:stCondLst>
                                        </p:cTn>
                                        <p:tgtEl>
                                          <p:spTgt spid="3"/>
                                        </p:tgtEl>
                                        <p:attrNameLst>
                                          <p:attrName>style.visibility</p:attrName>
                                        </p:attrNameLst>
                                      </p:cBhvr>
                                      <p:to>
                                        <p:strVal val="visible"/>
                                      </p:to>
                                    </p:set>
                                    <p:anim calcmode="lin" valueType="num">
                                      <p:cBhvr>
                                        <p:cTn id="29" dur="1000" fill="hold"/>
                                        <p:tgtEl>
                                          <p:spTgt spid="3"/>
                                        </p:tgtEl>
                                        <p:attrNameLst>
                                          <p:attrName>ppt_w</p:attrName>
                                        </p:attrNameLst>
                                      </p:cBhvr>
                                      <p:tavLst>
                                        <p:tav tm="0">
                                          <p:val>
                                            <p:fltVal val="0"/>
                                          </p:val>
                                        </p:tav>
                                        <p:tav tm="100000">
                                          <p:val>
                                            <p:strVal val="#ppt_w"/>
                                          </p:val>
                                        </p:tav>
                                      </p:tavLst>
                                    </p:anim>
                                    <p:anim calcmode="lin" valueType="num">
                                      <p:cBhvr>
                                        <p:cTn id="30" dur="1000" fill="hold"/>
                                        <p:tgtEl>
                                          <p:spTgt spid="3"/>
                                        </p:tgtEl>
                                        <p:attrNameLst>
                                          <p:attrName>ppt_h</p:attrName>
                                        </p:attrNameLst>
                                      </p:cBhvr>
                                      <p:tavLst>
                                        <p:tav tm="0">
                                          <p:val>
                                            <p:fltVal val="0"/>
                                          </p:val>
                                        </p:tav>
                                        <p:tav tm="100000">
                                          <p:val>
                                            <p:strVal val="#ppt_h"/>
                                          </p:val>
                                        </p:tav>
                                      </p:tavLst>
                                    </p:anim>
                                    <p:anim calcmode="lin" valueType="num">
                                      <p:cBhvr>
                                        <p:cTn id="31" dur="1000" fill="hold"/>
                                        <p:tgtEl>
                                          <p:spTgt spid="3"/>
                                        </p:tgtEl>
                                        <p:attrNameLst>
                                          <p:attrName>style.rotation</p:attrName>
                                        </p:attrNameLst>
                                      </p:cBhvr>
                                      <p:tavLst>
                                        <p:tav tm="0">
                                          <p:val>
                                            <p:fltVal val="90"/>
                                          </p:val>
                                        </p:tav>
                                        <p:tav tm="100000">
                                          <p:val>
                                            <p:fltVal val="0"/>
                                          </p:val>
                                        </p:tav>
                                      </p:tavLst>
                                    </p:anim>
                                    <p:animEffect transition="in" filter="fade">
                                      <p:cBhvr>
                                        <p:cTn id="32"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18"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grpSp>
        <p:nvGrpSpPr>
          <p:cNvPr id="102" name="Group 101">
            <a:extLst>
              <a:ext uri="{FF2B5EF4-FFF2-40B4-BE49-F238E27FC236}">
                <a16:creationId xmlns:a16="http://schemas.microsoft.com/office/drawing/2014/main" id="{6F3F5796-B2A7-49D5-8014-3C7411E605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76" y="0"/>
            <a:ext cx="12192000" cy="6858001"/>
            <a:chOff x="-3176" y="0"/>
            <a:chExt cx="12192000" cy="6858001"/>
          </a:xfrm>
        </p:grpSpPr>
        <p:sp useBgFill="1">
          <p:nvSpPr>
            <p:cNvPr id="103" name="Rectangle 102">
              <a:extLst>
                <a:ext uri="{FF2B5EF4-FFF2-40B4-BE49-F238E27FC236}">
                  <a16:creationId xmlns:a16="http://schemas.microsoft.com/office/drawing/2014/main" id="{495C7AB3-DDDA-4FA0-BF21-964CA7FB0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4" name="Picture 103">
              <a:extLst>
                <a:ext uri="{FF2B5EF4-FFF2-40B4-BE49-F238E27FC236}">
                  <a16:creationId xmlns:a16="http://schemas.microsoft.com/office/drawing/2014/main" id="{82A587BB-1778-4DFA-8299-55EC69E75E9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grpSp>
      <p:sp>
        <p:nvSpPr>
          <p:cNvPr id="106" name="Rectangle 105">
            <a:extLst>
              <a:ext uri="{FF2B5EF4-FFF2-40B4-BE49-F238E27FC236}">
                <a16:creationId xmlns:a16="http://schemas.microsoft.com/office/drawing/2014/main" id="{8DC8C9D7-A4DB-432E-ABE5-4B00662FBB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0979" y="1"/>
            <a:ext cx="4641022" cy="685799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5F362065-0C36-4BF8-B280-5CF7013D0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796704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518B563-62B9-13ED-AF8F-642C98DAB3C0}"/>
              </a:ext>
            </a:extLst>
          </p:cNvPr>
          <p:cNvSpPr>
            <a:spLocks noGrp="1"/>
          </p:cNvSpPr>
          <p:nvPr>
            <p:ph type="title"/>
          </p:nvPr>
        </p:nvSpPr>
        <p:spPr>
          <a:xfrm>
            <a:off x="680321" y="753228"/>
            <a:ext cx="7087552" cy="1080938"/>
          </a:xfrm>
        </p:spPr>
        <p:txBody>
          <a:bodyPr>
            <a:normAutofit/>
          </a:bodyPr>
          <a:lstStyle/>
          <a:p>
            <a:r>
              <a:rPr lang="en-US" sz="3300"/>
              <a:t>Morbidity Rate, Incidence Rate, Mortality Rate and Prevalence Rate </a:t>
            </a:r>
          </a:p>
        </p:txBody>
      </p:sp>
      <p:pic>
        <p:nvPicPr>
          <p:cNvPr id="110" name="Picture 109">
            <a:extLst>
              <a:ext uri="{FF2B5EF4-FFF2-40B4-BE49-F238E27FC236}">
                <a16:creationId xmlns:a16="http://schemas.microsoft.com/office/drawing/2014/main" id="{BC8F1801-B0E5-4E94-8FA9-8E8B71EEE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0"/>
            <a:ext cx="7967048" cy="321164"/>
          </a:xfrm>
          <a:prstGeom prst="rect">
            <a:avLst/>
          </a:prstGeom>
        </p:spPr>
      </p:pic>
      <p:sp>
        <p:nvSpPr>
          <p:cNvPr id="86" name="Content Placeholder 64">
            <a:extLst>
              <a:ext uri="{FF2B5EF4-FFF2-40B4-BE49-F238E27FC236}">
                <a16:creationId xmlns:a16="http://schemas.microsoft.com/office/drawing/2014/main" id="{394CF70C-EB37-424A-FB39-3606B5BC471F}"/>
              </a:ext>
            </a:extLst>
          </p:cNvPr>
          <p:cNvSpPr>
            <a:spLocks noGrp="1"/>
          </p:cNvSpPr>
          <p:nvPr>
            <p:ph idx="1"/>
          </p:nvPr>
        </p:nvSpPr>
        <p:spPr>
          <a:xfrm>
            <a:off x="680321" y="2336873"/>
            <a:ext cx="6423211" cy="3599316"/>
          </a:xfrm>
        </p:spPr>
        <p:txBody>
          <a:bodyPr>
            <a:normAutofit/>
          </a:bodyPr>
          <a:lstStyle/>
          <a:p>
            <a:r>
              <a:rPr lang="en-US" sz="2000" b="1" dirty="0"/>
              <a:t>Morbidity Rate</a:t>
            </a:r>
            <a:r>
              <a:rPr lang="en-US" sz="2000" dirty="0"/>
              <a:t>: people living with TB in England is around 4,000 people are treated each year. </a:t>
            </a:r>
          </a:p>
          <a:p>
            <a:r>
              <a:rPr lang="en-US" sz="2000" b="1" dirty="0"/>
              <a:t>Incidence Rate </a:t>
            </a:r>
            <a:r>
              <a:rPr lang="en-US" sz="2000" dirty="0"/>
              <a:t>: in 2024, TB incident rate was approximately 9.5 per 100,000 people. </a:t>
            </a:r>
          </a:p>
          <a:p>
            <a:r>
              <a:rPr lang="en-US" sz="2000" b="1" dirty="0"/>
              <a:t>Mortality Rate : </a:t>
            </a:r>
            <a:r>
              <a:rPr lang="en-US" sz="2000" dirty="0"/>
              <a:t>according the the UKHSA reported around 5% of TB cases results in death due to late diagnosis or other health treatment.</a:t>
            </a:r>
          </a:p>
          <a:p>
            <a:r>
              <a:rPr lang="en-US" sz="2000" b="1" dirty="0"/>
              <a:t>Prevalence Rate: </a:t>
            </a:r>
            <a:r>
              <a:rPr lang="en-US" sz="2000" dirty="0"/>
              <a:t>according to the world health organization estimating 10.8million cases in 2023 </a:t>
            </a:r>
            <a:r>
              <a:rPr lang="en-GB" sz="2000" dirty="0">
                <a:solidFill>
                  <a:schemeClr val="bg1"/>
                </a:solidFill>
                <a:latin typeface="Arial" panose="020B0604020202020204" pitchFamily="34" charset="0"/>
                <a:cs typeface="Arial" panose="020B0604020202020204" pitchFamily="34" charset="0"/>
              </a:rPr>
              <a:t>ECM in 2013-2021 52% of TB </a:t>
            </a:r>
            <a:endParaRPr lang="en-GB" sz="2000" dirty="0"/>
          </a:p>
          <a:p>
            <a:endParaRPr lang="en-US" sz="2000" dirty="0"/>
          </a:p>
        </p:txBody>
      </p:sp>
      <p:pic>
        <p:nvPicPr>
          <p:cNvPr id="5" name="Content Placeholder 4" descr="A graph showing the number of cases in the year&#10;&#10;AI-generated content may be incorrect.">
            <a:extLst>
              <a:ext uri="{FF2B5EF4-FFF2-40B4-BE49-F238E27FC236}">
                <a16:creationId xmlns:a16="http://schemas.microsoft.com/office/drawing/2014/main" id="{FBF8A564-B92E-744D-B32B-88540B5B976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8331529" y="641918"/>
            <a:ext cx="3073897" cy="1744437"/>
          </a:xfrm>
          <a:prstGeom prst="rect">
            <a:avLst/>
          </a:prstGeom>
        </p:spPr>
      </p:pic>
      <p:pic>
        <p:nvPicPr>
          <p:cNvPr id="11" name="Content Placeholder 10">
            <a:extLst>
              <a:ext uri="{FF2B5EF4-FFF2-40B4-BE49-F238E27FC236}">
                <a16:creationId xmlns:a16="http://schemas.microsoft.com/office/drawing/2014/main" id="{16C1365D-B175-1EA7-F675-742E3124D1C6}"/>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8544432" y="2547223"/>
            <a:ext cx="2648091" cy="1765394"/>
          </a:xfrm>
          <a:prstGeom prst="rect">
            <a:avLst/>
          </a:prstGeom>
        </p:spPr>
      </p:pic>
      <p:pic>
        <p:nvPicPr>
          <p:cNvPr id="8" name="Content Placeholder 7">
            <a:extLst>
              <a:ext uri="{FF2B5EF4-FFF2-40B4-BE49-F238E27FC236}">
                <a16:creationId xmlns:a16="http://schemas.microsoft.com/office/drawing/2014/main" id="{3E4263EA-B9EE-EEBA-47C0-59767BA73996}"/>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8544432" y="4452526"/>
            <a:ext cx="2648091" cy="1765394"/>
          </a:xfrm>
          <a:prstGeom prst="rect">
            <a:avLst/>
          </a:prstGeom>
        </p:spPr>
      </p:pic>
      <p:sp>
        <p:nvSpPr>
          <p:cNvPr id="6" name="TextBox 5">
            <a:extLst>
              <a:ext uri="{FF2B5EF4-FFF2-40B4-BE49-F238E27FC236}">
                <a16:creationId xmlns:a16="http://schemas.microsoft.com/office/drawing/2014/main" id="{0D6EF71E-153E-F82C-12B9-08CDBF7C69A7}"/>
              </a:ext>
            </a:extLst>
          </p:cNvPr>
          <p:cNvSpPr txBox="1"/>
          <p:nvPr/>
        </p:nvSpPr>
        <p:spPr>
          <a:xfrm>
            <a:off x="8864346" y="2186300"/>
            <a:ext cx="2541080" cy="200055"/>
          </a:xfrm>
          <a:prstGeom prst="rect">
            <a:avLst/>
          </a:prstGeom>
          <a:solidFill>
            <a:srgbClr val="000000"/>
          </a:solidFill>
        </p:spPr>
        <p:txBody>
          <a:bodyPr wrap="none" rtlCol="0">
            <a:spAutoFit/>
          </a:bodyPr>
          <a:lstStyle/>
          <a:p>
            <a:pPr algn="r">
              <a:spcAft>
                <a:spcPts val="600"/>
              </a:spcAft>
            </a:pPr>
            <a:r>
              <a:rPr lang="en-US" sz="700" dirty="0">
                <a:solidFill>
                  <a:srgbClr val="FFFFFF"/>
                </a:solidFill>
                <a:hlinkClick r:id="rId5" tooltip="https://bmjopen.bmj.com/content/9/7/e024409">
                  <a:extLst>
                    <a:ext uri="{A12FA001-AC4F-418D-AE19-62706E023703}">
                      <ahyp:hlinkClr xmlns:ahyp="http://schemas.microsoft.com/office/drawing/2018/hyperlinkcolor" val="tx"/>
                    </a:ext>
                  </a:extLst>
                </a:hlinkClick>
              </a:rPr>
              <a:t>This Photo</a:t>
            </a:r>
            <a:r>
              <a:rPr lang="en-US" sz="700" dirty="0">
                <a:solidFill>
                  <a:srgbClr val="FFFFFF"/>
                </a:solidFill>
              </a:rPr>
              <a:t> by Unknown Author is licensed under </a:t>
            </a:r>
            <a:r>
              <a:rPr lang="en-US" sz="700" dirty="0">
                <a:solidFill>
                  <a:srgbClr val="FFFFFF"/>
                </a:solidFill>
                <a:hlinkClick r:id="rId10" tooltip="https://creativecommons.org/licenses/by-nc/3.0/">
                  <a:extLst>
                    <a:ext uri="{A12FA001-AC4F-418D-AE19-62706E023703}">
                      <ahyp:hlinkClr xmlns:ahyp="http://schemas.microsoft.com/office/drawing/2018/hyperlinkcolor" val="tx"/>
                    </a:ext>
                  </a:extLst>
                </a:hlinkClick>
              </a:rPr>
              <a:t>CC BY-NC</a:t>
            </a:r>
            <a:endParaRPr lang="en-US" sz="700" dirty="0">
              <a:solidFill>
                <a:srgbClr val="FFFFFF"/>
              </a:solidFill>
            </a:endParaRPr>
          </a:p>
        </p:txBody>
      </p:sp>
    </p:spTree>
    <p:extLst>
      <p:ext uri="{BB962C8B-B14F-4D97-AF65-F5344CB8AC3E}">
        <p14:creationId xmlns:p14="http://schemas.microsoft.com/office/powerpoint/2010/main" val="1707959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xit" presetSubtype="4" fill="hold" nodeType="clickEffect">
                                  <p:stCondLst>
                                    <p:cond delay="0"/>
                                  </p:stCondLst>
                                  <p:childTnLst>
                                    <p:animEffect transition="out" filter="wipe(down)">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55" presetClass="exit" presetSubtype="0" fill="hold" nodeType="clickEffect">
                                  <p:stCondLst>
                                    <p:cond delay="0"/>
                                  </p:stCondLst>
                                  <p:childTnLst>
                                    <p:anim calcmode="lin" valueType="num">
                                      <p:cBhvr>
                                        <p:cTn id="11" dur="1000"/>
                                        <p:tgtEl>
                                          <p:spTgt spid="11"/>
                                        </p:tgtEl>
                                        <p:attrNameLst>
                                          <p:attrName>ppt_w</p:attrName>
                                        </p:attrNameLst>
                                      </p:cBhvr>
                                      <p:tavLst>
                                        <p:tav tm="0">
                                          <p:val>
                                            <p:strVal val="ppt_w"/>
                                          </p:val>
                                        </p:tav>
                                        <p:tav tm="100000">
                                          <p:val>
                                            <p:strVal val="ppt_w*0.70"/>
                                          </p:val>
                                        </p:tav>
                                      </p:tavLst>
                                    </p:anim>
                                    <p:anim calcmode="lin" valueType="num">
                                      <p:cBhvr>
                                        <p:cTn id="12" dur="1000"/>
                                        <p:tgtEl>
                                          <p:spTgt spid="11"/>
                                        </p:tgtEl>
                                        <p:attrNameLst>
                                          <p:attrName>ppt_h</p:attrName>
                                        </p:attrNameLst>
                                      </p:cBhvr>
                                      <p:tavLst>
                                        <p:tav tm="0">
                                          <p:val>
                                            <p:strVal val="ppt_h"/>
                                          </p:val>
                                        </p:tav>
                                        <p:tav tm="100000">
                                          <p:val>
                                            <p:strVal val="ppt_h"/>
                                          </p:val>
                                        </p:tav>
                                      </p:tavLst>
                                    </p:anim>
                                    <p:animEffect transition="out" filter="fade">
                                      <p:cBhvr>
                                        <p:cTn id="13" dur="1000"/>
                                        <p:tgtEl>
                                          <p:spTgt spid="11"/>
                                        </p:tgtEl>
                                      </p:cBhvr>
                                    </p:animEffect>
                                    <p:set>
                                      <p:cBhvr>
                                        <p:cTn id="14" dur="1" fill="hold">
                                          <p:stCondLst>
                                            <p:cond delay="999"/>
                                          </p:stCondLst>
                                        </p:cTn>
                                        <p:tgtEl>
                                          <p:spTgt spid="11"/>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17" presetClass="exit" presetSubtype="10" fill="hold" nodeType="clickEffect">
                                  <p:stCondLst>
                                    <p:cond delay="0"/>
                                  </p:stCondLst>
                                  <p:childTnLst>
                                    <p:anim calcmode="lin" valueType="num">
                                      <p:cBhvr>
                                        <p:cTn id="18" dur="500"/>
                                        <p:tgtEl>
                                          <p:spTgt spid="8"/>
                                        </p:tgtEl>
                                        <p:attrNameLst>
                                          <p:attrName>ppt_w</p:attrName>
                                        </p:attrNameLst>
                                      </p:cBhvr>
                                      <p:tavLst>
                                        <p:tav tm="0">
                                          <p:val>
                                            <p:strVal val="ppt_w"/>
                                          </p:val>
                                        </p:tav>
                                        <p:tav tm="100000">
                                          <p:val>
                                            <p:fltVal val="0"/>
                                          </p:val>
                                        </p:tav>
                                      </p:tavLst>
                                    </p:anim>
                                    <p:anim calcmode="lin" valueType="num">
                                      <p:cBhvr>
                                        <p:cTn id="19" dur="500"/>
                                        <p:tgtEl>
                                          <p:spTgt spid="8"/>
                                        </p:tgtEl>
                                        <p:attrNameLst>
                                          <p:attrName>ppt_h</p:attrName>
                                        </p:attrNameLst>
                                      </p:cBhvr>
                                      <p:tavLst>
                                        <p:tav tm="0">
                                          <p:val>
                                            <p:strVal val="ppt_h"/>
                                          </p:val>
                                        </p:tav>
                                        <p:tav tm="100000">
                                          <p:val>
                                            <p:strVal val="ppt_h"/>
                                          </p:val>
                                        </p:tav>
                                      </p:tavLst>
                                    </p:anim>
                                    <p:set>
                                      <p:cBhvr>
                                        <p:cTn id="20" dur="1" fill="hold">
                                          <p:stCondLst>
                                            <p:cond delay="499"/>
                                          </p:stCondLst>
                                        </p:cTn>
                                        <p:tgtEl>
                                          <p:spTgt spid="8"/>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6" presetClass="emph" presetSubtype="0" fill="hold" nodeType="clickEffect">
                                  <p:stCondLst>
                                    <p:cond delay="0"/>
                                  </p:stCondLst>
                                  <p:childTnLst>
                                    <p:animScale>
                                      <p:cBhvr>
                                        <p:cTn id="24" dur="2000" fill="hold"/>
                                        <p:tgtEl>
                                          <p:spTgt spid="8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itle 1">
            <a:extLst>
              <a:ext uri="{FF2B5EF4-FFF2-40B4-BE49-F238E27FC236}">
                <a16:creationId xmlns:a16="http://schemas.microsoft.com/office/drawing/2014/main" id="{98C8034B-6724-569A-AECD-EBB76E4124E3}"/>
              </a:ext>
            </a:extLst>
          </p:cNvPr>
          <p:cNvSpPr txBox="1">
            <a:spLocks/>
          </p:cNvSpPr>
          <p:nvPr/>
        </p:nvSpPr>
        <p:spPr>
          <a:xfrm>
            <a:off x="1158033" y="2893406"/>
            <a:ext cx="3377391" cy="81070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r>
              <a:rPr lang="en-US" sz="2475" dirty="0"/>
              <a:t>Conclusion:</a:t>
            </a:r>
          </a:p>
        </p:txBody>
      </p:sp>
      <p:sp>
        <p:nvSpPr>
          <p:cNvPr id="6" name="Content Placeholder 5">
            <a:extLst>
              <a:ext uri="{FF2B5EF4-FFF2-40B4-BE49-F238E27FC236}">
                <a16:creationId xmlns:a16="http://schemas.microsoft.com/office/drawing/2014/main" id="{38C8C638-C372-481E-AEF1-64A5B0D038D3}"/>
              </a:ext>
            </a:extLst>
          </p:cNvPr>
          <p:cNvSpPr>
            <a:spLocks noGrp="1"/>
          </p:cNvSpPr>
          <p:nvPr>
            <p:ph idx="1"/>
          </p:nvPr>
        </p:nvSpPr>
        <p:spPr>
          <a:xfrm>
            <a:off x="5283895" y="752652"/>
            <a:ext cx="6585599" cy="4648404"/>
          </a:xfrm>
        </p:spPr>
        <p:txBody>
          <a:bodyPr>
            <a:normAutofit/>
          </a:bodyPr>
          <a:lstStyle/>
          <a:p>
            <a:pPr marL="0" indent="0">
              <a:buNone/>
            </a:pPr>
            <a:r>
              <a:rPr lang="en-GB" dirty="0">
                <a:latin typeface="Arial" panose="020B0604020202020204" pitchFamily="34" charset="0"/>
                <a:cs typeface="Arial" panose="020B0604020202020204" pitchFamily="34" charset="0"/>
              </a:rPr>
              <a:t>In summary, tuberculosis control depends on strong national policies, local implementation, and evidence-based practice. The Enhanced Case Management model shows how national strategy can be applied in care settings like Canal View. Research by Fox et al. (2021) and Heyckendorf et al.(2022) highlights that combining infection-control layers and modern monitoring tools enhance safety and treatment success. Together, these approaches link policy, prevention, and practice to reduce TB transmission and protect vulnerable residents like Mr Patel</a:t>
            </a:r>
            <a:endParaRPr lang="en-US" dirty="0"/>
          </a:p>
        </p:txBody>
      </p:sp>
    </p:spTree>
    <p:extLst>
      <p:ext uri="{BB962C8B-B14F-4D97-AF65-F5344CB8AC3E}">
        <p14:creationId xmlns:p14="http://schemas.microsoft.com/office/powerpoint/2010/main" val="4289137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p:tgtEl>
                                          <p:spTgt spid="3"/>
                                        </p:tgtEl>
                                        <p:attrNameLst>
                                          <p:attrName>ppt_y</p:attrName>
                                        </p:attrNameLst>
                                      </p:cBhvr>
                                      <p:tavLst>
                                        <p:tav tm="0">
                                          <p:val>
                                            <p:strVal val="#ppt_y+#ppt_h*1.125000"/>
                                          </p:val>
                                        </p:tav>
                                        <p:tav tm="100000">
                                          <p:val>
                                            <p:strVal val="#ppt_y"/>
                                          </p:val>
                                        </p:tav>
                                      </p:tavLst>
                                    </p:anim>
                                    <p:animEffect transition="in" filter="wipe(up)">
                                      <p:cBhvr>
                                        <p:cTn id="8"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C45AD9C-F21B-4046-AF68-07A246947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85F5BD6E-AB48-4A2D-AA03-D787D54FAF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ln>
            <a:noFill/>
          </a:ln>
        </p:spPr>
      </p:pic>
      <p:pic>
        <p:nvPicPr>
          <p:cNvPr id="30" name="Picture 29">
            <a:extLst>
              <a:ext uri="{FF2B5EF4-FFF2-40B4-BE49-F238E27FC236}">
                <a16:creationId xmlns:a16="http://schemas.microsoft.com/office/drawing/2014/main" id="{3221115A-B66A-4D35-9D9F-97A91D887F0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1963704"/>
            <a:ext cx="10437812" cy="321164"/>
          </a:xfrm>
          <a:prstGeom prst="rect">
            <a:avLst/>
          </a:prstGeom>
        </p:spPr>
      </p:pic>
      <p:sp>
        <p:nvSpPr>
          <p:cNvPr id="31" name="Rectangle 30">
            <a:extLst>
              <a:ext uri="{FF2B5EF4-FFF2-40B4-BE49-F238E27FC236}">
                <a16:creationId xmlns:a16="http://schemas.microsoft.com/office/drawing/2014/main" id="{ABC72B1C-D4EE-45CF-A99C-0AD017C41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609600"/>
            <a:ext cx="10437812" cy="1368198"/>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285BD588-962C-A1CF-17B0-EE1DED1D29A1}"/>
              </a:ext>
            </a:extLst>
          </p:cNvPr>
          <p:cNvSpPr>
            <a:spLocks noGrp="1"/>
          </p:cNvSpPr>
          <p:nvPr>
            <p:ph type="title"/>
          </p:nvPr>
        </p:nvSpPr>
        <p:spPr>
          <a:xfrm>
            <a:off x="680321" y="753228"/>
            <a:ext cx="9613861" cy="1080938"/>
          </a:xfrm>
        </p:spPr>
        <p:txBody>
          <a:bodyPr>
            <a:normAutofit/>
          </a:bodyPr>
          <a:lstStyle/>
          <a:p>
            <a:r>
              <a:rPr lang="en-US" dirty="0">
                <a:solidFill>
                  <a:srgbClr val="FFFFFF"/>
                </a:solidFill>
              </a:rPr>
              <a:t>References </a:t>
            </a:r>
          </a:p>
        </p:txBody>
      </p:sp>
      <p:pic>
        <p:nvPicPr>
          <p:cNvPr id="32" name="Picture 31">
            <a:extLst>
              <a:ext uri="{FF2B5EF4-FFF2-40B4-BE49-F238E27FC236}">
                <a16:creationId xmlns:a16="http://schemas.microsoft.com/office/drawing/2014/main" id="{38AB44AF-E52F-46C5-8C2C-8487AC8B1B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8" name="Rectangle 17">
            <a:extLst>
              <a:ext uri="{FF2B5EF4-FFF2-40B4-BE49-F238E27FC236}">
                <a16:creationId xmlns:a16="http://schemas.microsoft.com/office/drawing/2014/main" id="{A5B2FDF3-1FF8-4FBF-842A-4EA5719F3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89003"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pic>
        <p:nvPicPr>
          <p:cNvPr id="33" name="Picture 32">
            <a:extLst>
              <a:ext uri="{FF2B5EF4-FFF2-40B4-BE49-F238E27FC236}">
                <a16:creationId xmlns:a16="http://schemas.microsoft.com/office/drawing/2014/main" id="{6389DEC8-49B8-4778-BB47-FF48E8C5B6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5885714"/>
            <a:ext cx="10437812" cy="321164"/>
          </a:xfrm>
          <a:prstGeom prst="rect">
            <a:avLst/>
          </a:prstGeom>
        </p:spPr>
      </p:pic>
      <p:sp>
        <p:nvSpPr>
          <p:cNvPr id="34" name="Rectangle 33">
            <a:extLst>
              <a:ext uri="{FF2B5EF4-FFF2-40B4-BE49-F238E27FC236}">
                <a16:creationId xmlns:a16="http://schemas.microsoft.com/office/drawing/2014/main" id="{DF550B33-5759-49FD-90FC-11EA4ED58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2116667"/>
            <a:ext cx="10439400" cy="3793206"/>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5" name="Content Placeholder 2">
            <a:extLst>
              <a:ext uri="{FF2B5EF4-FFF2-40B4-BE49-F238E27FC236}">
                <a16:creationId xmlns:a16="http://schemas.microsoft.com/office/drawing/2014/main" id="{77CB3FB7-8004-122B-F5B7-5C4E74A5786C}"/>
              </a:ext>
            </a:extLst>
          </p:cNvPr>
          <p:cNvSpPr>
            <a:spLocks noGrp="1"/>
          </p:cNvSpPr>
          <p:nvPr>
            <p:ph idx="1"/>
          </p:nvPr>
        </p:nvSpPr>
        <p:spPr>
          <a:xfrm>
            <a:off x="-3176" y="2043369"/>
            <a:ext cx="10083228" cy="4333352"/>
          </a:xfrm>
        </p:spPr>
        <p:txBody>
          <a:bodyPr>
            <a:normAutofit fontScale="70000" lnSpcReduction="20000"/>
          </a:bodyPr>
          <a:lstStyle/>
          <a:p>
            <a:r>
              <a:rPr lang="en-GB" sz="1800" dirty="0">
                <a:latin typeface="Arial" panose="020B0604020202020204" pitchFamily="34" charset="0"/>
                <a:cs typeface="Arial" panose="020B0604020202020204" pitchFamily="34" charset="0"/>
              </a:rPr>
              <a:t>Crocker-</a:t>
            </a:r>
            <a:r>
              <a:rPr lang="en-GB" sz="1800" dirty="0" err="1">
                <a:latin typeface="Arial" panose="020B0604020202020204" pitchFamily="34" charset="0"/>
                <a:cs typeface="Arial" panose="020B0604020202020204" pitchFamily="34" charset="0"/>
              </a:rPr>
              <a:t>Buque</a:t>
            </a:r>
            <a:r>
              <a:rPr lang="en-GB" sz="1800" dirty="0">
                <a:latin typeface="Arial" panose="020B0604020202020204" pitchFamily="34" charset="0"/>
                <a:cs typeface="Arial" panose="020B0604020202020204" pitchFamily="34" charset="0"/>
              </a:rPr>
              <a:t>, T., Hayden, H., White, J., </a:t>
            </a:r>
            <a:r>
              <a:rPr lang="en-GB" sz="1800" dirty="0" err="1">
                <a:latin typeface="Arial" panose="020B0604020202020204" pitchFamily="34" charset="0"/>
                <a:cs typeface="Arial" panose="020B0604020202020204" pitchFamily="34" charset="0"/>
              </a:rPr>
              <a:t>Dekoningh</a:t>
            </a:r>
            <a:r>
              <a:rPr lang="en-GB" sz="1800" dirty="0">
                <a:latin typeface="Arial" panose="020B0604020202020204" pitchFamily="34" charset="0"/>
                <a:cs typeface="Arial" panose="020B0604020202020204" pitchFamily="34" charset="0"/>
              </a:rPr>
              <a:t>, J., Belton, M., Boparai, N., Brown, J., Brown, M., Hawley, D., </a:t>
            </a:r>
            <a:r>
              <a:rPr lang="en-GB" sz="1800" dirty="0" err="1">
                <a:latin typeface="Arial" panose="020B0604020202020204" pitchFamily="34" charset="0"/>
                <a:cs typeface="Arial" panose="020B0604020202020204" pitchFamily="34" charset="0"/>
              </a:rPr>
              <a:t>Lozewicz</a:t>
            </a:r>
            <a:r>
              <a:rPr lang="en-GB" sz="1800" dirty="0">
                <a:latin typeface="Arial" panose="020B0604020202020204" pitchFamily="34" charset="0"/>
                <a:cs typeface="Arial" panose="020B0604020202020204" pitchFamily="34" charset="0"/>
              </a:rPr>
              <a:t>, S., Miller, R., </a:t>
            </a:r>
            <a:r>
              <a:rPr lang="en-GB" sz="1800" dirty="0" err="1">
                <a:latin typeface="Arial" panose="020B0604020202020204" pitchFamily="34" charset="0"/>
                <a:cs typeface="Arial" panose="020B0604020202020204" pitchFamily="34" charset="0"/>
              </a:rPr>
              <a:t>Moores</a:t>
            </a:r>
            <a:r>
              <a:rPr lang="en-GB" sz="1800" dirty="0">
                <a:latin typeface="Arial" panose="020B0604020202020204" pitchFamily="34" charset="0"/>
                <a:cs typeface="Arial" panose="020B0604020202020204" pitchFamily="34" charset="0"/>
              </a:rPr>
              <a:t>, R., </a:t>
            </a:r>
            <a:r>
              <a:rPr lang="en-GB" sz="1800" dirty="0" err="1">
                <a:latin typeface="Arial" panose="020B0604020202020204" pitchFamily="34" charset="0"/>
                <a:cs typeface="Arial" panose="020B0604020202020204" pitchFamily="34" charset="0"/>
              </a:rPr>
              <a:t>Moshal</a:t>
            </a:r>
            <a:r>
              <a:rPr lang="en-GB" sz="1800" dirty="0">
                <a:latin typeface="Arial" panose="020B0604020202020204" pitchFamily="34" charset="0"/>
                <a:cs typeface="Arial" panose="020B0604020202020204" pitchFamily="34" charset="0"/>
              </a:rPr>
              <a:t>, K., Potter, J. and Lipman, M. (2024). Providing personalised care for people with tuberculosis: an evaluation of enhanced case management in a UK TB Network 2013 to 2021. </a:t>
            </a:r>
            <a:r>
              <a:rPr lang="en-GB" sz="1800" i="1" dirty="0">
                <a:latin typeface="Arial" panose="020B0604020202020204" pitchFamily="34" charset="0"/>
                <a:cs typeface="Arial" panose="020B0604020202020204" pitchFamily="34" charset="0"/>
              </a:rPr>
              <a:t>JRSM Open</a:t>
            </a:r>
            <a:r>
              <a:rPr lang="en-GB" sz="1800" dirty="0">
                <a:latin typeface="Arial" panose="020B0604020202020204" pitchFamily="34" charset="0"/>
                <a:cs typeface="Arial" panose="020B0604020202020204" pitchFamily="34" charset="0"/>
              </a:rPr>
              <a:t>, [online] 15(10). Available at: https://</a:t>
            </a:r>
            <a:r>
              <a:rPr lang="en-GB" sz="1800" dirty="0" err="1">
                <a:latin typeface="Arial" panose="020B0604020202020204" pitchFamily="34" charset="0"/>
                <a:cs typeface="Arial" panose="020B0604020202020204" pitchFamily="34" charset="0"/>
              </a:rPr>
              <a:t>journals.sagepub.com</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doi</a:t>
            </a:r>
            <a:r>
              <a:rPr lang="en-GB" sz="1800" dirty="0">
                <a:latin typeface="Arial" panose="020B0604020202020204" pitchFamily="34" charset="0"/>
                <a:cs typeface="Arial" panose="020B0604020202020204" pitchFamily="34" charset="0"/>
              </a:rPr>
              <a:t>/full/10.1177/20542704241290486 [Accessed 11 Apr. 2025].</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Fox, G.J., Redwood, L., Chang, V. and Ho, J. (2020). The effectiveness of individual and environmental infection control measures in reducing the transmission of Mycobacterium tuberculosis: a systematic review. </a:t>
            </a:r>
            <a:r>
              <a:rPr lang="en-GB" sz="1800" i="1" dirty="0">
                <a:latin typeface="Arial" panose="020B0604020202020204" pitchFamily="34" charset="0"/>
                <a:cs typeface="Arial" panose="020B0604020202020204" pitchFamily="34" charset="0"/>
              </a:rPr>
              <a:t>Clinical Infectious Diseases</a:t>
            </a:r>
            <a:r>
              <a:rPr lang="en-GB" sz="1800" dirty="0">
                <a:latin typeface="Arial" panose="020B0604020202020204" pitchFamily="34" charset="0"/>
                <a:cs typeface="Arial" panose="020B0604020202020204" pitchFamily="34" charset="0"/>
              </a:rPr>
              <a:t>, [online] 72(1). Available at: https://</a:t>
            </a:r>
            <a:r>
              <a:rPr lang="en-GB" sz="1800" dirty="0" err="1">
                <a:latin typeface="Arial" panose="020B0604020202020204" pitchFamily="34" charset="0"/>
                <a:cs typeface="Arial" panose="020B0604020202020204" pitchFamily="34" charset="0"/>
              </a:rPr>
              <a:t>academic.oup.com</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cid</a:t>
            </a:r>
            <a:r>
              <a:rPr lang="en-GB" sz="1800" dirty="0">
                <a:latin typeface="Arial" panose="020B0604020202020204" pitchFamily="34" charset="0"/>
                <a:cs typeface="Arial" panose="020B0604020202020204" pitchFamily="34" charset="0"/>
              </a:rPr>
              <a:t>/article/72/1/15/5853999 [Accessed 4 Nov. 2025].</a:t>
            </a:r>
          </a:p>
          <a:p>
            <a:pPr marL="0" indent="0">
              <a:buNone/>
            </a:pP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Heyckendorf, J., Georghiou, S.B., Frahm, N., Heinrich, N., </a:t>
            </a:r>
            <a:r>
              <a:rPr lang="en-GB" sz="1800" dirty="0" err="1">
                <a:latin typeface="Arial" panose="020B0604020202020204" pitchFamily="34" charset="0"/>
                <a:cs typeface="Arial" panose="020B0604020202020204" pitchFamily="34" charset="0"/>
              </a:rPr>
              <a:t>Kontsevaya</a:t>
            </a:r>
            <a:r>
              <a:rPr lang="en-GB" sz="1800" dirty="0">
                <a:latin typeface="Arial" panose="020B0604020202020204" pitchFamily="34" charset="0"/>
                <a:cs typeface="Arial" panose="020B0604020202020204" pitchFamily="34" charset="0"/>
              </a:rPr>
              <a:t>, I., Reimann, M., Holtzman, D., Imperial, M., Cirillo, D.M., Gillespie, S.H. and </a:t>
            </a:r>
            <a:r>
              <a:rPr lang="en-GB" sz="1800" dirty="0" err="1">
                <a:latin typeface="Arial" panose="020B0604020202020204" pitchFamily="34" charset="0"/>
                <a:cs typeface="Arial" panose="020B0604020202020204" pitchFamily="34" charset="0"/>
              </a:rPr>
              <a:t>Ruhwald</a:t>
            </a:r>
            <a:r>
              <a:rPr lang="en-GB" sz="1800" dirty="0">
                <a:latin typeface="Arial" panose="020B0604020202020204" pitchFamily="34" charset="0"/>
                <a:cs typeface="Arial" panose="020B0604020202020204" pitchFamily="34" charset="0"/>
              </a:rPr>
              <a:t>, M. (2022). Tuberculosis Treatment Monitoring and Outcome Measures: New Interest and New Strategies. </a:t>
            </a:r>
            <a:r>
              <a:rPr lang="en-GB" sz="1800" i="1" dirty="0">
                <a:latin typeface="Arial" panose="020B0604020202020204" pitchFamily="34" charset="0"/>
                <a:cs typeface="Arial" panose="020B0604020202020204" pitchFamily="34" charset="0"/>
              </a:rPr>
              <a:t>Clinical Microbiology Reviews</a:t>
            </a:r>
            <a:r>
              <a:rPr lang="en-GB" sz="1800" dirty="0">
                <a:latin typeface="Arial" panose="020B0604020202020204" pitchFamily="34" charset="0"/>
                <a:cs typeface="Arial" panose="020B0604020202020204" pitchFamily="34" charset="0"/>
              </a:rPr>
              <a:t>, [online] 35(3). Available at: https://</a:t>
            </a:r>
            <a:r>
              <a:rPr lang="en-GB" sz="1800" dirty="0" err="1">
                <a:latin typeface="Arial" panose="020B0604020202020204" pitchFamily="34" charset="0"/>
                <a:cs typeface="Arial" panose="020B0604020202020204" pitchFamily="34" charset="0"/>
              </a:rPr>
              <a:t>journals.asm.org</a:t>
            </a: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doi</a:t>
            </a:r>
            <a:r>
              <a:rPr lang="en-GB" sz="1800" dirty="0">
                <a:latin typeface="Arial" panose="020B0604020202020204" pitchFamily="34" charset="0"/>
                <a:cs typeface="Arial" panose="020B0604020202020204" pitchFamily="34" charset="0"/>
              </a:rPr>
              <a:t>/full/10.1128/cmr.00227-21 [Accessed 4 Nov. 2025].</a:t>
            </a:r>
          </a:p>
          <a:p>
            <a:endParaRPr lang="en-GB" sz="1100" dirty="0">
              <a:latin typeface="Arial" panose="020B0604020202020204" pitchFamily="34" charset="0"/>
              <a:cs typeface="Arial" panose="020B0604020202020204" pitchFamily="34" charset="0"/>
            </a:endParaRPr>
          </a:p>
          <a:p>
            <a:r>
              <a:rPr lang="en-US" altLang="en-US" sz="1800" dirty="0">
                <a:latin typeface="-webkit-standard"/>
              </a:rPr>
              <a:t>NICE (2016) </a:t>
            </a:r>
            <a:r>
              <a:rPr lang="en-US" altLang="en-US" sz="1800" i="1" dirty="0"/>
              <a:t>Tuberculosis (NG33</a:t>
            </a:r>
            <a:endParaRPr lang="en-US" sz="1800" dirty="0">
              <a:solidFill>
                <a:srgbClr val="FFFFFF"/>
              </a:solidFill>
              <a:hlinkClick r:id="rId5"/>
            </a:endParaRPr>
          </a:p>
          <a:p>
            <a:r>
              <a:rPr lang="en-US" altLang="en-US" sz="1800" dirty="0">
                <a:latin typeface="-webkit-standard"/>
              </a:rPr>
              <a:t>NHS England (n.d.) </a:t>
            </a:r>
            <a:r>
              <a:rPr lang="en-US" altLang="en-US" sz="1800" i="1" dirty="0"/>
              <a:t>National Infection Prevention and Control Manual</a:t>
            </a:r>
          </a:p>
          <a:p>
            <a:r>
              <a:rPr lang="en-US" altLang="en-US" sz="1800" dirty="0">
                <a:latin typeface="-webkit-standard"/>
              </a:rPr>
              <a:t>UK Health Security Agency (2024) </a:t>
            </a:r>
            <a:r>
              <a:rPr lang="en-US" altLang="en-US" sz="1800" i="1" dirty="0"/>
              <a:t>Tuberculosis in England: Annual Report</a:t>
            </a:r>
            <a:endParaRPr lang="en-US" sz="1800" dirty="0">
              <a:solidFill>
                <a:srgbClr val="FFFFFF"/>
              </a:solidFill>
              <a:hlinkClick r:id="rId5"/>
            </a:endParaRPr>
          </a:p>
          <a:p>
            <a:r>
              <a:rPr lang="en-US" sz="1800" dirty="0">
                <a:solidFill>
                  <a:srgbClr val="FFFFFF"/>
                </a:solidFill>
                <a:hlinkClick r:id="rId5"/>
              </a:rPr>
              <a:t>https://assets.publishing.service.gov.uk/government/uploads/system/uploads/attachment_data/file/971925/Collaborative_TB_Strategy_for_England_2015-2020_End_of_Programme_Report.pdf</a:t>
            </a:r>
            <a:endParaRPr lang="en-US" sz="1800" dirty="0">
              <a:solidFill>
                <a:srgbClr val="FFFFFF"/>
              </a:solidFill>
            </a:endParaRPr>
          </a:p>
          <a:p>
            <a:r>
              <a:rPr lang="en-US" sz="1800" dirty="0">
                <a:solidFill>
                  <a:srgbClr val="FFFFFF"/>
                </a:solidFill>
                <a:hlinkClick r:id="rId6"/>
              </a:rPr>
              <a:t>https://www.gov.uk/government/publications/tuberculosis-in-england-2024-report/tuberculosis-incidence-and-epidemiology-england-2023</a:t>
            </a:r>
            <a:endParaRPr lang="en-US" sz="1800" dirty="0">
              <a:solidFill>
                <a:srgbClr val="FFFFFF"/>
              </a:solidFill>
            </a:endParaRPr>
          </a:p>
          <a:p>
            <a:endParaRPr lang="en-US" altLang="en-US" sz="1050" i="1" dirty="0"/>
          </a:p>
          <a:p>
            <a:endParaRPr lang="en-US" altLang="en-US" sz="1050" dirty="0">
              <a:latin typeface="-webkit-standard"/>
            </a:endParaRPr>
          </a:p>
          <a:p>
            <a:endParaRPr lang="en-US" sz="2000" dirty="0">
              <a:solidFill>
                <a:srgbClr val="FFFFFF"/>
              </a:solidFill>
            </a:endParaRPr>
          </a:p>
        </p:txBody>
      </p:sp>
      <p:sp>
        <p:nvSpPr>
          <p:cNvPr id="6" name="Rectangle 2">
            <a:extLst>
              <a:ext uri="{FF2B5EF4-FFF2-40B4-BE49-F238E27FC236}">
                <a16:creationId xmlns:a16="http://schemas.microsoft.com/office/drawing/2014/main" id="{4179BF4C-7B10-D2D4-2968-CA0089461245}"/>
              </a:ext>
            </a:extLst>
          </p:cNvPr>
          <p:cNvSpPr>
            <a:spLocks noChangeArrowheads="1"/>
          </p:cNvSpPr>
          <p:nvPr/>
        </p:nvSpPr>
        <p:spPr bwMode="auto">
          <a:xfrm>
            <a:off x="276387" y="-380337"/>
            <a:ext cx="26962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rgbClr val="000000"/>
                </a:solidFill>
                <a:effectLs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5" name="Rectangle 3">
            <a:extLst>
              <a:ext uri="{FF2B5EF4-FFF2-40B4-BE49-F238E27FC236}">
                <a16:creationId xmlns:a16="http://schemas.microsoft.com/office/drawing/2014/main" id="{DCE20D32-E5DB-D321-B632-D8BF6189B1CF}"/>
              </a:ext>
            </a:extLst>
          </p:cNvPr>
          <p:cNvSpPr>
            <a:spLocks noChangeArrowheads="1"/>
          </p:cNvSpPr>
          <p:nvPr/>
        </p:nvSpPr>
        <p:spPr bwMode="auto">
          <a:xfrm>
            <a:off x="0" y="-184666"/>
            <a:ext cx="35458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rgbClr val="000000"/>
                </a:solidFill>
                <a:effectLs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7" name="Rectangle 4">
            <a:extLst>
              <a:ext uri="{FF2B5EF4-FFF2-40B4-BE49-F238E27FC236}">
                <a16:creationId xmlns:a16="http://schemas.microsoft.com/office/drawing/2014/main" id="{A823C170-8825-A1A7-26F1-A6C96D4141E2}"/>
              </a:ext>
            </a:extLst>
          </p:cNvPr>
          <p:cNvSpPr>
            <a:spLocks noChangeArrowheads="1"/>
          </p:cNvSpPr>
          <p:nvPr/>
        </p:nvSpPr>
        <p:spPr bwMode="auto">
          <a:xfrm>
            <a:off x="0" y="-184666"/>
            <a:ext cx="269626"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1" u="none" strike="noStrike" cap="none" normalizeH="0" baseline="0" dirty="0">
                <a:ln>
                  <a:noFill/>
                </a:ln>
                <a:solidFill>
                  <a:srgbClr val="000000"/>
                </a:solidFill>
                <a:effectLst/>
              </a:rPr>
              <a: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06694530"/>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8167</TotalTime>
  <Words>1432</Words>
  <Application>Microsoft Macintosh PowerPoint</Application>
  <PresentationFormat>Widescreen</PresentationFormat>
  <Paragraphs>70</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-webkit-standard</vt:lpstr>
      <vt:lpstr>Arial</vt:lpstr>
      <vt:lpstr>Trebuchet MS</vt:lpstr>
      <vt:lpstr>Berlin</vt:lpstr>
      <vt:lpstr>TUBERCULOSIS </vt:lpstr>
      <vt:lpstr>What is Tuberculosis?</vt:lpstr>
      <vt:lpstr>Key measures shown to reduce TB transmission (Fox et al. 2021)</vt:lpstr>
      <vt:lpstr>Tuberculosis treatment monitoring: what to measure and why its matters? Strategy ( ECM) Public Health   </vt:lpstr>
      <vt:lpstr>National  Strategy </vt:lpstr>
      <vt:lpstr>Morbidity Rate, Incidence Rate, Mortality Rate and Prevalence Rate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jodiel elliott</dc:creator>
  <cp:lastModifiedBy>jodiel elliott</cp:lastModifiedBy>
  <cp:revision>4</cp:revision>
  <dcterms:created xsi:type="dcterms:W3CDTF">2025-10-19T20:12:01Z</dcterms:created>
  <dcterms:modified xsi:type="dcterms:W3CDTF">2025-11-14T13:12:52Z</dcterms:modified>
</cp:coreProperties>
</file>