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56" r:id="rId3"/>
    <p:sldId id="258" r:id="rId4"/>
  </p:sldIdLst>
  <p:sldSz cx="43891200" cy="32918400"/>
  <p:notesSz cx="6797675" cy="9926638"/>
  <p:defaultTextStyle>
    <a:defPPr>
      <a:defRPr lang="en-US"/>
    </a:defPPr>
    <a:lvl1pPr marL="0" algn="l" defTabSz="4175882" rtl="0" eaLnBrk="1" latinLnBrk="0" hangingPunct="1">
      <a:defRPr sz="8220" kern="1200">
        <a:solidFill>
          <a:schemeClr val="tx1"/>
        </a:solidFill>
        <a:latin typeface="+mn-lt"/>
        <a:ea typeface="+mn-ea"/>
        <a:cs typeface="+mn-cs"/>
      </a:defRPr>
    </a:lvl1pPr>
    <a:lvl2pPr marL="2087941" algn="l" defTabSz="4175882" rtl="0" eaLnBrk="1" latinLnBrk="0" hangingPunct="1">
      <a:defRPr sz="8220" kern="1200">
        <a:solidFill>
          <a:schemeClr val="tx1"/>
        </a:solidFill>
        <a:latin typeface="+mn-lt"/>
        <a:ea typeface="+mn-ea"/>
        <a:cs typeface="+mn-cs"/>
      </a:defRPr>
    </a:lvl2pPr>
    <a:lvl3pPr marL="4175882" algn="l" defTabSz="4175882" rtl="0" eaLnBrk="1" latinLnBrk="0" hangingPunct="1">
      <a:defRPr sz="8220" kern="1200">
        <a:solidFill>
          <a:schemeClr val="tx1"/>
        </a:solidFill>
        <a:latin typeface="+mn-lt"/>
        <a:ea typeface="+mn-ea"/>
        <a:cs typeface="+mn-cs"/>
      </a:defRPr>
    </a:lvl3pPr>
    <a:lvl4pPr marL="6263823" algn="l" defTabSz="4175882" rtl="0" eaLnBrk="1" latinLnBrk="0" hangingPunct="1">
      <a:defRPr sz="8220" kern="1200">
        <a:solidFill>
          <a:schemeClr val="tx1"/>
        </a:solidFill>
        <a:latin typeface="+mn-lt"/>
        <a:ea typeface="+mn-ea"/>
        <a:cs typeface="+mn-cs"/>
      </a:defRPr>
    </a:lvl4pPr>
    <a:lvl5pPr marL="8351764" algn="l" defTabSz="4175882" rtl="0" eaLnBrk="1" latinLnBrk="0" hangingPunct="1">
      <a:defRPr sz="8220" kern="1200">
        <a:solidFill>
          <a:schemeClr val="tx1"/>
        </a:solidFill>
        <a:latin typeface="+mn-lt"/>
        <a:ea typeface="+mn-ea"/>
        <a:cs typeface="+mn-cs"/>
      </a:defRPr>
    </a:lvl5pPr>
    <a:lvl6pPr marL="10439705" algn="l" defTabSz="4175882" rtl="0" eaLnBrk="1" latinLnBrk="0" hangingPunct="1">
      <a:defRPr sz="8220" kern="1200">
        <a:solidFill>
          <a:schemeClr val="tx1"/>
        </a:solidFill>
        <a:latin typeface="+mn-lt"/>
        <a:ea typeface="+mn-ea"/>
        <a:cs typeface="+mn-cs"/>
      </a:defRPr>
    </a:lvl6pPr>
    <a:lvl7pPr marL="12527646" algn="l" defTabSz="4175882" rtl="0" eaLnBrk="1" latinLnBrk="0" hangingPunct="1">
      <a:defRPr sz="8220" kern="1200">
        <a:solidFill>
          <a:schemeClr val="tx1"/>
        </a:solidFill>
        <a:latin typeface="+mn-lt"/>
        <a:ea typeface="+mn-ea"/>
        <a:cs typeface="+mn-cs"/>
      </a:defRPr>
    </a:lvl7pPr>
    <a:lvl8pPr marL="14615587" algn="l" defTabSz="4175882" rtl="0" eaLnBrk="1" latinLnBrk="0" hangingPunct="1">
      <a:defRPr sz="8220" kern="1200">
        <a:solidFill>
          <a:schemeClr val="tx1"/>
        </a:solidFill>
        <a:latin typeface="+mn-lt"/>
        <a:ea typeface="+mn-ea"/>
        <a:cs typeface="+mn-cs"/>
      </a:defRPr>
    </a:lvl8pPr>
    <a:lvl9pPr marL="16703528" algn="l" defTabSz="4175882" rtl="0" eaLnBrk="1" latinLnBrk="0" hangingPunct="1">
      <a:defRPr sz="822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482" userDrawn="1">
          <p15:clr>
            <a:srgbClr val="A4A3A4"/>
          </p15:clr>
        </p15:guide>
        <p15:guide id="2" pos="9536" userDrawn="1">
          <p15:clr>
            <a:srgbClr val="A4A3A4"/>
          </p15:clr>
        </p15:guide>
        <p15:guide id="3" orient="horz" pos="10368">
          <p15:clr>
            <a:srgbClr val="A4A3A4"/>
          </p15:clr>
        </p15:guide>
        <p15:guide id="4" pos="1382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E6EF"/>
    <a:srgbClr val="E0F4F4"/>
    <a:srgbClr val="E1F3EE"/>
    <a:srgbClr val="7E2987"/>
    <a:srgbClr val="DD0F8A"/>
    <a:srgbClr val="DBF587"/>
    <a:srgbClr val="FDA403"/>
    <a:srgbClr val="FFCC00"/>
    <a:srgbClr val="FF99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9DC69E-383D-6437-94D3-83C8643FDD14}" v="20" dt="2026-06-27T22:48:08.1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8743" autoAdjust="0"/>
    <p:restoredTop sz="91765" autoAdjust="0"/>
  </p:normalViewPr>
  <p:slideViewPr>
    <p:cSldViewPr>
      <p:cViewPr>
        <p:scale>
          <a:sx n="20" d="100"/>
          <a:sy n="20" d="100"/>
        </p:scale>
        <p:origin x="1435" y="-91"/>
      </p:cViewPr>
      <p:guideLst>
        <p:guide orient="horz" pos="13482"/>
        <p:guide pos="9536"/>
        <p:guide orient="horz" pos="10368"/>
        <p:guide pos="1382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-Octavia Constantin (2331926)" userId="S::2331926@student.uwtsd.ac.uk::9b325b1b-075a-467f-82f7-93a9da4e00e9" providerId="AD" clId="Web-{019DC69E-383D-6437-94D3-83C8643FDD14}"/>
    <pc:docChg chg="modSld">
      <pc:chgData name="Diana-Octavia Constantin (2331926)" userId="S::2331926@student.uwtsd.ac.uk::9b325b1b-075a-467f-82f7-93a9da4e00e9" providerId="AD" clId="Web-{019DC69E-383D-6437-94D3-83C8643FDD14}" dt="2026-06-27T22:48:08.188" v="2" actId="20577"/>
      <pc:docMkLst>
        <pc:docMk/>
      </pc:docMkLst>
      <pc:sldChg chg="modSp">
        <pc:chgData name="Diana-Octavia Constantin (2331926)" userId="S::2331926@student.uwtsd.ac.uk::9b325b1b-075a-467f-82f7-93a9da4e00e9" providerId="AD" clId="Web-{019DC69E-383D-6437-94D3-83C8643FDD14}" dt="2026-06-27T22:48:08.188" v="2" actId="20577"/>
        <pc:sldMkLst>
          <pc:docMk/>
          <pc:sldMk cId="3600056036" sldId="257"/>
        </pc:sldMkLst>
        <pc:spChg chg="mod">
          <ac:chgData name="Diana-Octavia Constantin (2331926)" userId="S::2331926@student.uwtsd.ac.uk::9b325b1b-075a-467f-82f7-93a9da4e00e9" providerId="AD" clId="Web-{019DC69E-383D-6437-94D3-83C8643FDD14}" dt="2026-06-27T22:48:08.188" v="2" actId="20577"/>
          <ac:spMkLst>
            <pc:docMk/>
            <pc:sldMk cId="3600056036" sldId="257"/>
            <ac:spMk id="11" creationId="{9CA34471-7D1E-50DA-A271-E5977AF2E6BA}"/>
          </ac:spMkLst>
        </pc:spChg>
      </pc:sldChg>
    </pc:docChg>
  </pc:docChgLst>
  <pc:docChgLst>
    <pc:chgData name="SRIJATA ROY" userId="adacb1e185ee3253" providerId="LiveId" clId="{0FAC6139-EABF-43A3-BAB2-A5C2C4B61DC3}"/>
    <pc:docChg chg="modSld">
      <pc:chgData name="SRIJATA ROY" userId="adacb1e185ee3253" providerId="LiveId" clId="{0FAC6139-EABF-43A3-BAB2-A5C2C4B61DC3}" dt="2026-06-13T08:08:02.139" v="8" actId="20577"/>
      <pc:docMkLst>
        <pc:docMk/>
      </pc:docMkLst>
      <pc:sldChg chg="modNotesTx">
        <pc:chgData name="SRIJATA ROY" userId="adacb1e185ee3253" providerId="LiveId" clId="{0FAC6139-EABF-43A3-BAB2-A5C2C4B61DC3}" dt="2026-06-13T08:08:02.139" v="8" actId="20577"/>
        <pc:sldMkLst>
          <pc:docMk/>
          <pc:sldMk cId="2889841454" sldId="256"/>
        </pc:sldMkLst>
      </pc:sldChg>
      <pc:sldChg chg="modSp mod">
        <pc:chgData name="SRIJATA ROY" userId="adacb1e185ee3253" providerId="LiveId" clId="{0FAC6139-EABF-43A3-BAB2-A5C2C4B61DC3}" dt="2026-06-13T08:03:54.901" v="7" actId="20577"/>
        <pc:sldMkLst>
          <pc:docMk/>
          <pc:sldMk cId="634107417" sldId="258"/>
        </pc:sldMkLst>
        <pc:spChg chg="mod">
          <ac:chgData name="SRIJATA ROY" userId="adacb1e185ee3253" providerId="LiveId" clId="{0FAC6139-EABF-43A3-BAB2-A5C2C4B61DC3}" dt="2026-06-13T08:03:54.901" v="7" actId="20577"/>
          <ac:spMkLst>
            <pc:docMk/>
            <pc:sldMk cId="634107417" sldId="258"/>
            <ac:spMk id="3" creationId="{538F2EE9-F8E4-5E00-9514-9F269B6CB4B0}"/>
          </ac:spMkLst>
        </pc:spChg>
      </pc:sldChg>
    </pc:docChg>
  </pc:docChgLst>
  <pc:docChgLst>
    <pc:chgData clId="Web-{019DC69E-383D-6437-94D3-83C8643FDD14}"/>
    <pc:docChg chg="modSld">
      <pc:chgData name="" userId="" providerId="" clId="Web-{019DC69E-383D-6437-94D3-83C8643FDD14}" dt="2026-06-27T22:47:04.499" v="5" actId="20577"/>
      <pc:docMkLst>
        <pc:docMk/>
      </pc:docMkLst>
      <pc:sldChg chg="modSp">
        <pc:chgData name="" userId="" providerId="" clId="Web-{019DC69E-383D-6437-94D3-83C8643FDD14}" dt="2026-06-27T22:47:04.499" v="5" actId="20577"/>
        <pc:sldMkLst>
          <pc:docMk/>
          <pc:sldMk cId="3600056036" sldId="257"/>
        </pc:sldMkLst>
        <pc:spChg chg="mod">
          <ac:chgData name="" userId="" providerId="" clId="Web-{019DC69E-383D-6437-94D3-83C8643FDD14}" dt="2026-06-27T22:47:04.499" v="5" actId="20577"/>
          <ac:spMkLst>
            <pc:docMk/>
            <pc:sldMk cId="3600056036" sldId="257"/>
            <ac:spMk id="11" creationId="{9CA34471-7D1E-50DA-A271-E5977AF2E6B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D8FAE3-7F45-4936-9839-8E877554BD8D}" type="datetimeFigureOut">
              <a:rPr lang="en-GB" smtClean="0"/>
              <a:pPr/>
              <a:t>27/06/2026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79922D-56D8-40C0-9A2D-F02F13A88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0271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79922D-56D8-40C0-9A2D-F02F13A883B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1662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</p:spPr>
        <p:txBody>
          <a:bodyPr/>
          <a:lstStyle/>
          <a:p>
            <a:endParaRPr lang="en-IN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79922D-56D8-40C0-9A2D-F02F13A883B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398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1841" y="10226046"/>
            <a:ext cx="37307520" cy="70561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681" y="18653760"/>
            <a:ext cx="30723840" cy="841248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0183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40367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605506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8073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00917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2110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41284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61468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150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61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4" y="21153122"/>
            <a:ext cx="37307520" cy="6537960"/>
          </a:xfrm>
        </p:spPr>
        <p:txBody>
          <a:bodyPr anchor="t"/>
          <a:lstStyle>
            <a:lvl1pPr algn="l">
              <a:defRPr sz="17658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4" y="13952227"/>
            <a:ext cx="37307520" cy="7200896"/>
          </a:xfrm>
        </p:spPr>
        <p:txBody>
          <a:bodyPr anchor="b"/>
          <a:lstStyle>
            <a:lvl1pPr marL="0" indent="0">
              <a:buNone/>
              <a:defRPr sz="8829">
                <a:solidFill>
                  <a:schemeClr val="tx1">
                    <a:tint val="75000"/>
                  </a:schemeClr>
                </a:solidFill>
              </a:defRPr>
            </a:lvl1pPr>
            <a:lvl2pPr marL="2018355" indent="0">
              <a:buNone/>
              <a:defRPr sz="7946">
                <a:solidFill>
                  <a:schemeClr val="tx1">
                    <a:tint val="75000"/>
                  </a:schemeClr>
                </a:solidFill>
              </a:defRPr>
            </a:lvl2pPr>
            <a:lvl3pPr marL="4036710" indent="0">
              <a:buNone/>
              <a:defRPr sz="7063">
                <a:solidFill>
                  <a:schemeClr val="tx1">
                    <a:tint val="75000"/>
                  </a:schemeClr>
                </a:solidFill>
              </a:defRPr>
            </a:lvl3pPr>
            <a:lvl4pPr marL="6055065" indent="0">
              <a:buNone/>
              <a:defRPr sz="6180">
                <a:solidFill>
                  <a:schemeClr val="tx1">
                    <a:tint val="75000"/>
                  </a:schemeClr>
                </a:solidFill>
              </a:defRPr>
            </a:lvl4pPr>
            <a:lvl5pPr marL="8073420" indent="0">
              <a:buNone/>
              <a:defRPr sz="6180">
                <a:solidFill>
                  <a:schemeClr val="tx1">
                    <a:tint val="75000"/>
                  </a:schemeClr>
                </a:solidFill>
              </a:defRPr>
            </a:lvl5pPr>
            <a:lvl6pPr marL="10091776" indent="0">
              <a:buNone/>
              <a:defRPr sz="6180">
                <a:solidFill>
                  <a:schemeClr val="tx1">
                    <a:tint val="75000"/>
                  </a:schemeClr>
                </a:solidFill>
              </a:defRPr>
            </a:lvl6pPr>
            <a:lvl7pPr marL="12110131" indent="0">
              <a:buNone/>
              <a:defRPr sz="6180">
                <a:solidFill>
                  <a:schemeClr val="tx1">
                    <a:tint val="75000"/>
                  </a:schemeClr>
                </a:solidFill>
              </a:defRPr>
            </a:lvl7pPr>
            <a:lvl8pPr marL="14128486" indent="0">
              <a:buNone/>
              <a:defRPr sz="6180">
                <a:solidFill>
                  <a:schemeClr val="tx1">
                    <a:tint val="75000"/>
                  </a:schemeClr>
                </a:solidFill>
              </a:defRPr>
            </a:lvl8pPr>
            <a:lvl9pPr marL="16146841" indent="0">
              <a:buNone/>
              <a:defRPr sz="61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17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4561" y="7680966"/>
            <a:ext cx="19385279" cy="21724621"/>
          </a:xfrm>
        </p:spPr>
        <p:txBody>
          <a:bodyPr/>
          <a:lstStyle>
            <a:lvl1pPr>
              <a:defRPr sz="12361"/>
            </a:lvl1pPr>
            <a:lvl2pPr>
              <a:defRPr sz="10595"/>
            </a:lvl2pPr>
            <a:lvl3pPr>
              <a:defRPr sz="8829"/>
            </a:lvl3pPr>
            <a:lvl4pPr>
              <a:defRPr sz="7946"/>
            </a:lvl4pPr>
            <a:lvl5pPr>
              <a:defRPr sz="7946"/>
            </a:lvl5pPr>
            <a:lvl6pPr>
              <a:defRPr sz="7946"/>
            </a:lvl6pPr>
            <a:lvl7pPr>
              <a:defRPr sz="7946"/>
            </a:lvl7pPr>
            <a:lvl8pPr>
              <a:defRPr sz="7946"/>
            </a:lvl8pPr>
            <a:lvl9pPr>
              <a:defRPr sz="794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311360" y="7680966"/>
            <a:ext cx="19385279" cy="21724621"/>
          </a:xfrm>
        </p:spPr>
        <p:txBody>
          <a:bodyPr/>
          <a:lstStyle>
            <a:lvl1pPr>
              <a:defRPr sz="12361"/>
            </a:lvl1pPr>
            <a:lvl2pPr>
              <a:defRPr sz="10595"/>
            </a:lvl2pPr>
            <a:lvl3pPr>
              <a:defRPr sz="8829"/>
            </a:lvl3pPr>
            <a:lvl4pPr>
              <a:defRPr sz="7946"/>
            </a:lvl4pPr>
            <a:lvl5pPr>
              <a:defRPr sz="7946"/>
            </a:lvl5pPr>
            <a:lvl6pPr>
              <a:defRPr sz="7946"/>
            </a:lvl6pPr>
            <a:lvl7pPr>
              <a:defRPr sz="7946"/>
            </a:lvl7pPr>
            <a:lvl8pPr>
              <a:defRPr sz="7946"/>
            </a:lvl8pPr>
            <a:lvl9pPr>
              <a:defRPr sz="794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208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563" y="7368541"/>
            <a:ext cx="19392902" cy="3070858"/>
          </a:xfrm>
        </p:spPr>
        <p:txBody>
          <a:bodyPr anchor="b"/>
          <a:lstStyle>
            <a:lvl1pPr marL="0" indent="0">
              <a:buNone/>
              <a:defRPr sz="10595" b="1"/>
            </a:lvl1pPr>
            <a:lvl2pPr marL="2018355" indent="0">
              <a:buNone/>
              <a:defRPr sz="8829" b="1"/>
            </a:lvl2pPr>
            <a:lvl3pPr marL="4036710" indent="0">
              <a:buNone/>
              <a:defRPr sz="7946" b="1"/>
            </a:lvl3pPr>
            <a:lvl4pPr marL="6055065" indent="0">
              <a:buNone/>
              <a:defRPr sz="7063" b="1"/>
            </a:lvl4pPr>
            <a:lvl5pPr marL="8073420" indent="0">
              <a:buNone/>
              <a:defRPr sz="7063" b="1"/>
            </a:lvl5pPr>
            <a:lvl6pPr marL="10091776" indent="0">
              <a:buNone/>
              <a:defRPr sz="7063" b="1"/>
            </a:lvl6pPr>
            <a:lvl7pPr marL="12110131" indent="0">
              <a:buNone/>
              <a:defRPr sz="7063" b="1"/>
            </a:lvl7pPr>
            <a:lvl8pPr marL="14128486" indent="0">
              <a:buNone/>
              <a:defRPr sz="7063" b="1"/>
            </a:lvl8pPr>
            <a:lvl9pPr marL="16146841" indent="0">
              <a:buNone/>
              <a:defRPr sz="706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4563" y="10439399"/>
            <a:ext cx="19392902" cy="18966182"/>
          </a:xfrm>
        </p:spPr>
        <p:txBody>
          <a:bodyPr/>
          <a:lstStyle>
            <a:lvl1pPr>
              <a:defRPr sz="10595"/>
            </a:lvl1pPr>
            <a:lvl2pPr>
              <a:defRPr sz="8829"/>
            </a:lvl2pPr>
            <a:lvl3pPr>
              <a:defRPr sz="7946"/>
            </a:lvl3pPr>
            <a:lvl4pPr>
              <a:defRPr sz="7063"/>
            </a:lvl4pPr>
            <a:lvl5pPr>
              <a:defRPr sz="7063"/>
            </a:lvl5pPr>
            <a:lvl6pPr>
              <a:defRPr sz="7063"/>
            </a:lvl6pPr>
            <a:lvl7pPr>
              <a:defRPr sz="7063"/>
            </a:lvl7pPr>
            <a:lvl8pPr>
              <a:defRPr sz="7063"/>
            </a:lvl8pPr>
            <a:lvl9pPr>
              <a:defRPr sz="706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125" y="7368541"/>
            <a:ext cx="19400519" cy="3070858"/>
          </a:xfrm>
        </p:spPr>
        <p:txBody>
          <a:bodyPr anchor="b"/>
          <a:lstStyle>
            <a:lvl1pPr marL="0" indent="0">
              <a:buNone/>
              <a:defRPr sz="10595" b="1"/>
            </a:lvl1pPr>
            <a:lvl2pPr marL="2018355" indent="0">
              <a:buNone/>
              <a:defRPr sz="8829" b="1"/>
            </a:lvl2pPr>
            <a:lvl3pPr marL="4036710" indent="0">
              <a:buNone/>
              <a:defRPr sz="7946" b="1"/>
            </a:lvl3pPr>
            <a:lvl4pPr marL="6055065" indent="0">
              <a:buNone/>
              <a:defRPr sz="7063" b="1"/>
            </a:lvl4pPr>
            <a:lvl5pPr marL="8073420" indent="0">
              <a:buNone/>
              <a:defRPr sz="7063" b="1"/>
            </a:lvl5pPr>
            <a:lvl6pPr marL="10091776" indent="0">
              <a:buNone/>
              <a:defRPr sz="7063" b="1"/>
            </a:lvl6pPr>
            <a:lvl7pPr marL="12110131" indent="0">
              <a:buNone/>
              <a:defRPr sz="7063" b="1"/>
            </a:lvl7pPr>
            <a:lvl8pPr marL="14128486" indent="0">
              <a:buNone/>
              <a:defRPr sz="7063" b="1"/>
            </a:lvl8pPr>
            <a:lvl9pPr marL="16146841" indent="0">
              <a:buNone/>
              <a:defRPr sz="706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125" y="10439399"/>
            <a:ext cx="19400519" cy="18966182"/>
          </a:xfrm>
        </p:spPr>
        <p:txBody>
          <a:bodyPr/>
          <a:lstStyle>
            <a:lvl1pPr>
              <a:defRPr sz="10595"/>
            </a:lvl1pPr>
            <a:lvl2pPr>
              <a:defRPr sz="8829"/>
            </a:lvl2pPr>
            <a:lvl3pPr>
              <a:defRPr sz="7946"/>
            </a:lvl3pPr>
            <a:lvl4pPr>
              <a:defRPr sz="7063"/>
            </a:lvl4pPr>
            <a:lvl5pPr>
              <a:defRPr sz="7063"/>
            </a:lvl5pPr>
            <a:lvl6pPr>
              <a:defRPr sz="7063"/>
            </a:lvl6pPr>
            <a:lvl7pPr>
              <a:defRPr sz="7063"/>
            </a:lvl7pPr>
            <a:lvl8pPr>
              <a:defRPr sz="7063"/>
            </a:lvl8pPr>
            <a:lvl9pPr>
              <a:defRPr sz="706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662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148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965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3" y="1310641"/>
            <a:ext cx="14439905" cy="5577840"/>
          </a:xfrm>
        </p:spPr>
        <p:txBody>
          <a:bodyPr anchor="b"/>
          <a:lstStyle>
            <a:lvl1pPr algn="l">
              <a:defRPr sz="8829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240" y="1310644"/>
            <a:ext cx="24536403" cy="28094943"/>
          </a:xfrm>
        </p:spPr>
        <p:txBody>
          <a:bodyPr/>
          <a:lstStyle>
            <a:lvl1pPr>
              <a:defRPr sz="14127"/>
            </a:lvl1pPr>
            <a:lvl2pPr>
              <a:defRPr sz="12361"/>
            </a:lvl2pPr>
            <a:lvl3pPr>
              <a:defRPr sz="10595"/>
            </a:lvl3pPr>
            <a:lvl4pPr>
              <a:defRPr sz="8829"/>
            </a:lvl4pPr>
            <a:lvl5pPr>
              <a:defRPr sz="8829"/>
            </a:lvl5pPr>
            <a:lvl6pPr>
              <a:defRPr sz="8829"/>
            </a:lvl6pPr>
            <a:lvl7pPr>
              <a:defRPr sz="8829"/>
            </a:lvl7pPr>
            <a:lvl8pPr>
              <a:defRPr sz="8829"/>
            </a:lvl8pPr>
            <a:lvl9pPr>
              <a:defRPr sz="882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3" y="6888482"/>
            <a:ext cx="14439905" cy="22517104"/>
          </a:xfrm>
        </p:spPr>
        <p:txBody>
          <a:bodyPr/>
          <a:lstStyle>
            <a:lvl1pPr marL="0" indent="0">
              <a:buNone/>
              <a:defRPr sz="6180"/>
            </a:lvl1pPr>
            <a:lvl2pPr marL="2018355" indent="0">
              <a:buNone/>
              <a:defRPr sz="5298"/>
            </a:lvl2pPr>
            <a:lvl3pPr marL="4036710" indent="0">
              <a:buNone/>
              <a:defRPr sz="4415"/>
            </a:lvl3pPr>
            <a:lvl4pPr marL="6055065" indent="0">
              <a:buNone/>
              <a:defRPr sz="3973"/>
            </a:lvl4pPr>
            <a:lvl5pPr marL="8073420" indent="0">
              <a:buNone/>
              <a:defRPr sz="3973"/>
            </a:lvl5pPr>
            <a:lvl6pPr marL="10091776" indent="0">
              <a:buNone/>
              <a:defRPr sz="3973"/>
            </a:lvl6pPr>
            <a:lvl7pPr marL="12110131" indent="0">
              <a:buNone/>
              <a:defRPr sz="3973"/>
            </a:lvl7pPr>
            <a:lvl8pPr marL="14128486" indent="0">
              <a:buNone/>
              <a:defRPr sz="3973"/>
            </a:lvl8pPr>
            <a:lvl9pPr marL="16146841" indent="0">
              <a:buNone/>
              <a:defRPr sz="397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219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983" y="23042881"/>
            <a:ext cx="26334720" cy="2720344"/>
          </a:xfrm>
        </p:spPr>
        <p:txBody>
          <a:bodyPr anchor="b"/>
          <a:lstStyle>
            <a:lvl1pPr algn="l">
              <a:defRPr sz="8829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983" y="2941319"/>
            <a:ext cx="26334720" cy="19751040"/>
          </a:xfrm>
        </p:spPr>
        <p:txBody>
          <a:bodyPr/>
          <a:lstStyle>
            <a:lvl1pPr marL="0" indent="0">
              <a:buNone/>
              <a:defRPr sz="14127"/>
            </a:lvl1pPr>
            <a:lvl2pPr marL="2018355" indent="0">
              <a:buNone/>
              <a:defRPr sz="12361"/>
            </a:lvl2pPr>
            <a:lvl3pPr marL="4036710" indent="0">
              <a:buNone/>
              <a:defRPr sz="10595"/>
            </a:lvl3pPr>
            <a:lvl4pPr marL="6055065" indent="0">
              <a:buNone/>
              <a:defRPr sz="8829"/>
            </a:lvl4pPr>
            <a:lvl5pPr marL="8073420" indent="0">
              <a:buNone/>
              <a:defRPr sz="8829"/>
            </a:lvl5pPr>
            <a:lvl6pPr marL="10091776" indent="0">
              <a:buNone/>
              <a:defRPr sz="8829"/>
            </a:lvl6pPr>
            <a:lvl7pPr marL="12110131" indent="0">
              <a:buNone/>
              <a:defRPr sz="8829"/>
            </a:lvl7pPr>
            <a:lvl8pPr marL="14128486" indent="0">
              <a:buNone/>
              <a:defRPr sz="8829"/>
            </a:lvl8pPr>
            <a:lvl9pPr marL="16146841" indent="0">
              <a:buNone/>
              <a:defRPr sz="8829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983" y="25763225"/>
            <a:ext cx="26334720" cy="3863337"/>
          </a:xfrm>
        </p:spPr>
        <p:txBody>
          <a:bodyPr/>
          <a:lstStyle>
            <a:lvl1pPr marL="0" indent="0">
              <a:buNone/>
              <a:defRPr sz="6180"/>
            </a:lvl1pPr>
            <a:lvl2pPr marL="2018355" indent="0">
              <a:buNone/>
              <a:defRPr sz="5298"/>
            </a:lvl2pPr>
            <a:lvl3pPr marL="4036710" indent="0">
              <a:buNone/>
              <a:defRPr sz="4415"/>
            </a:lvl3pPr>
            <a:lvl4pPr marL="6055065" indent="0">
              <a:buNone/>
              <a:defRPr sz="3973"/>
            </a:lvl4pPr>
            <a:lvl5pPr marL="8073420" indent="0">
              <a:buNone/>
              <a:defRPr sz="3973"/>
            </a:lvl5pPr>
            <a:lvl6pPr marL="10091776" indent="0">
              <a:buNone/>
              <a:defRPr sz="3973"/>
            </a:lvl6pPr>
            <a:lvl7pPr marL="12110131" indent="0">
              <a:buNone/>
              <a:defRPr sz="3973"/>
            </a:lvl7pPr>
            <a:lvl8pPr marL="14128486" indent="0">
              <a:buNone/>
              <a:defRPr sz="3973"/>
            </a:lvl8pPr>
            <a:lvl9pPr marL="16146841" indent="0">
              <a:buNone/>
              <a:defRPr sz="397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655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060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1120" y="1318268"/>
            <a:ext cx="9875520" cy="2808731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4561" y="1318268"/>
            <a:ext cx="28895040" cy="2808731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218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52000">
              <a:srgbClr val="E0F4F4"/>
            </a:gs>
            <a:gs pos="83000">
              <a:srgbClr val="D4DEFF"/>
            </a:gs>
            <a:gs pos="100000">
              <a:srgbClr val="96AB94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94561" y="1318263"/>
            <a:ext cx="39502080" cy="5486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4561" y="7680966"/>
            <a:ext cx="39502080" cy="217246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94561" y="30510485"/>
            <a:ext cx="10241279" cy="17525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29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955FA3-627D-43A0-BACF-41EB961F2AEF}" type="datetimeFigureOut">
              <a:rPr lang="en-GB" smtClean="0"/>
              <a:pPr/>
              <a:t>27/06/2026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996161" y="30510485"/>
            <a:ext cx="13898880" cy="17525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29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1455360" y="30510485"/>
            <a:ext cx="10241279" cy="175259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9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E3D967-E50D-4E91-A51F-F65DA502341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454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036710" rtl="0" eaLnBrk="1" latinLnBrk="0" hangingPunct="1">
        <a:spcBef>
          <a:spcPct val="0"/>
        </a:spcBef>
        <a:buNone/>
        <a:defRPr sz="1942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513766" indent="-1513766" algn="l" defTabSz="4036710" rtl="0" eaLnBrk="1" latinLnBrk="0" hangingPunct="1">
        <a:spcBef>
          <a:spcPct val="20000"/>
        </a:spcBef>
        <a:buFont typeface="Arial" panose="020B0604020202020204" pitchFamily="34" charset="0"/>
        <a:buChar char="•"/>
        <a:defRPr sz="14127" kern="1200">
          <a:solidFill>
            <a:schemeClr val="tx1"/>
          </a:solidFill>
          <a:latin typeface="+mn-lt"/>
          <a:ea typeface="+mn-ea"/>
          <a:cs typeface="+mn-cs"/>
        </a:defRPr>
      </a:lvl1pPr>
      <a:lvl2pPr marL="3279827" indent="-1261472" algn="l" defTabSz="4036710" rtl="0" eaLnBrk="1" latinLnBrk="0" hangingPunct="1">
        <a:spcBef>
          <a:spcPct val="20000"/>
        </a:spcBef>
        <a:buFont typeface="Arial" panose="020B0604020202020204" pitchFamily="34" charset="0"/>
        <a:buChar char="–"/>
        <a:defRPr sz="12361" kern="1200">
          <a:solidFill>
            <a:schemeClr val="tx1"/>
          </a:solidFill>
          <a:latin typeface="+mn-lt"/>
          <a:ea typeface="+mn-ea"/>
          <a:cs typeface="+mn-cs"/>
        </a:defRPr>
      </a:lvl2pPr>
      <a:lvl3pPr marL="5045888" indent="-1009178" algn="l" defTabSz="4036710" rtl="0" eaLnBrk="1" latinLnBrk="0" hangingPunct="1">
        <a:spcBef>
          <a:spcPct val="20000"/>
        </a:spcBef>
        <a:buFont typeface="Arial" panose="020B0604020202020204" pitchFamily="34" charset="0"/>
        <a:buChar char="•"/>
        <a:defRPr sz="10595" kern="1200">
          <a:solidFill>
            <a:schemeClr val="tx1"/>
          </a:solidFill>
          <a:latin typeface="+mn-lt"/>
          <a:ea typeface="+mn-ea"/>
          <a:cs typeface="+mn-cs"/>
        </a:defRPr>
      </a:lvl3pPr>
      <a:lvl4pPr marL="7064243" indent="-1009178" algn="l" defTabSz="4036710" rtl="0" eaLnBrk="1" latinLnBrk="0" hangingPunct="1">
        <a:spcBef>
          <a:spcPct val="20000"/>
        </a:spcBef>
        <a:buFont typeface="Arial" panose="020B0604020202020204" pitchFamily="34" charset="0"/>
        <a:buChar char="–"/>
        <a:defRPr sz="8829" kern="1200">
          <a:solidFill>
            <a:schemeClr val="tx1"/>
          </a:solidFill>
          <a:latin typeface="+mn-lt"/>
          <a:ea typeface="+mn-ea"/>
          <a:cs typeface="+mn-cs"/>
        </a:defRPr>
      </a:lvl4pPr>
      <a:lvl5pPr marL="9082598" indent="-1009178" algn="l" defTabSz="4036710" rtl="0" eaLnBrk="1" latinLnBrk="0" hangingPunct="1">
        <a:spcBef>
          <a:spcPct val="20000"/>
        </a:spcBef>
        <a:buFont typeface="Arial" panose="020B0604020202020204" pitchFamily="34" charset="0"/>
        <a:buChar char="»"/>
        <a:defRPr sz="8829" kern="1200">
          <a:solidFill>
            <a:schemeClr val="tx1"/>
          </a:solidFill>
          <a:latin typeface="+mn-lt"/>
          <a:ea typeface="+mn-ea"/>
          <a:cs typeface="+mn-cs"/>
        </a:defRPr>
      </a:lvl5pPr>
      <a:lvl6pPr marL="11100953" indent="-1009178" algn="l" defTabSz="4036710" rtl="0" eaLnBrk="1" latinLnBrk="0" hangingPunct="1">
        <a:spcBef>
          <a:spcPct val="20000"/>
        </a:spcBef>
        <a:buFont typeface="Arial" panose="020B0604020202020204" pitchFamily="34" charset="0"/>
        <a:buChar char="•"/>
        <a:defRPr sz="8829" kern="1200">
          <a:solidFill>
            <a:schemeClr val="tx1"/>
          </a:solidFill>
          <a:latin typeface="+mn-lt"/>
          <a:ea typeface="+mn-ea"/>
          <a:cs typeface="+mn-cs"/>
        </a:defRPr>
      </a:lvl6pPr>
      <a:lvl7pPr marL="13119308" indent="-1009178" algn="l" defTabSz="4036710" rtl="0" eaLnBrk="1" latinLnBrk="0" hangingPunct="1">
        <a:spcBef>
          <a:spcPct val="20000"/>
        </a:spcBef>
        <a:buFont typeface="Arial" panose="020B0604020202020204" pitchFamily="34" charset="0"/>
        <a:buChar char="•"/>
        <a:defRPr sz="8829" kern="1200">
          <a:solidFill>
            <a:schemeClr val="tx1"/>
          </a:solidFill>
          <a:latin typeface="+mn-lt"/>
          <a:ea typeface="+mn-ea"/>
          <a:cs typeface="+mn-cs"/>
        </a:defRPr>
      </a:lvl7pPr>
      <a:lvl8pPr marL="15137663" indent="-1009178" algn="l" defTabSz="4036710" rtl="0" eaLnBrk="1" latinLnBrk="0" hangingPunct="1">
        <a:spcBef>
          <a:spcPct val="20000"/>
        </a:spcBef>
        <a:buFont typeface="Arial" panose="020B0604020202020204" pitchFamily="34" charset="0"/>
        <a:buChar char="•"/>
        <a:defRPr sz="8829" kern="1200">
          <a:solidFill>
            <a:schemeClr val="tx1"/>
          </a:solidFill>
          <a:latin typeface="+mn-lt"/>
          <a:ea typeface="+mn-ea"/>
          <a:cs typeface="+mn-cs"/>
        </a:defRPr>
      </a:lvl8pPr>
      <a:lvl9pPr marL="17156019" indent="-1009178" algn="l" defTabSz="4036710" rtl="0" eaLnBrk="1" latinLnBrk="0" hangingPunct="1">
        <a:spcBef>
          <a:spcPct val="20000"/>
        </a:spcBef>
        <a:buFont typeface="Arial" panose="020B0604020202020204" pitchFamily="34" charset="0"/>
        <a:buChar char="•"/>
        <a:defRPr sz="882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1pPr>
      <a:lvl2pPr marL="2018355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2pPr>
      <a:lvl3pPr marL="4036710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3pPr>
      <a:lvl4pPr marL="6055065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4pPr>
      <a:lvl5pPr marL="8073420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5pPr>
      <a:lvl6pPr marL="10091776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6pPr>
      <a:lvl7pPr marL="12110131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7pPr>
      <a:lvl8pPr marL="14128486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8pPr>
      <a:lvl9pPr marL="16146841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pn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Relationship Id="rId14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38/s41380-023-02003-4" TargetMode="External"/><Relationship Id="rId13" Type="http://schemas.openxmlformats.org/officeDocument/2006/relationships/hyperlink" Target="https://doi.org/10.1007/s00521-024-10701-5" TargetMode="External"/><Relationship Id="rId18" Type="http://schemas.openxmlformats.org/officeDocument/2006/relationships/hyperlink" Target="https://www.rcpsych.ac.uk/mental-health/mental-illnesses-and-mental-health-problems/schizoaffective-disorder" TargetMode="External"/><Relationship Id="rId26" Type="http://schemas.openxmlformats.org/officeDocument/2006/relationships/hyperlink" Target="https://doi.org/10.1093/schbul/sbaa137" TargetMode="External"/><Relationship Id="rId3" Type="http://schemas.openxmlformats.org/officeDocument/2006/relationships/hyperlink" Target="https://theweek.com/science/profound-autism-public-health-study" TargetMode="External"/><Relationship Id="rId21" Type="http://schemas.openxmlformats.org/officeDocument/2006/relationships/hyperlink" Target="https://doi.org/10.1016/j.schres.2023.11.015" TargetMode="External"/><Relationship Id="rId7" Type="http://schemas.openxmlformats.org/officeDocument/2006/relationships/hyperlink" Target="https://empathymh.org/bipolar-disorder/" TargetMode="External"/><Relationship Id="rId12" Type="http://schemas.openxmlformats.org/officeDocument/2006/relationships/hyperlink" Target="https://doi.org/10.1146/annurev-pharmtox-051921-093250" TargetMode="External"/><Relationship Id="rId17" Type="http://schemas.openxmlformats.org/officeDocument/2006/relationships/hyperlink" Target="https://redbird-research.com/how-your-brain-affects-mental-health/" TargetMode="External"/><Relationship Id="rId25" Type="http://schemas.openxmlformats.org/officeDocument/2006/relationships/hyperlink" Target="https://doi.org/10.48550/arxiv.2405.10883" TargetMode="External"/><Relationship Id="rId2" Type="http://schemas.openxmlformats.org/officeDocument/2006/relationships/hyperlink" Target="https://www.analysisgroup.com/Insights/ag-feature/health-care-bulletin/fall-2016/economic-burden-of-schizophrenia-in-the-us-exceeded-155-billion-in-2013/" TargetMode="External"/><Relationship Id="rId16" Type="http://schemas.openxmlformats.org/officeDocument/2006/relationships/hyperlink" Target="https://pngtree.com/free-png-vectors/social-anxiety-vector" TargetMode="External"/><Relationship Id="rId20" Type="http://schemas.openxmlformats.org/officeDocument/2006/relationships/hyperlink" Target="https://www.shutterstock.com/image-photo/many-hands-pointing-paranoid-schizophrenic-frightened-3527550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47626/1516-4446-2023-3126" TargetMode="External"/><Relationship Id="rId11" Type="http://schemas.openxmlformats.org/officeDocument/2006/relationships/hyperlink" Target="https://doi.org/10.1007/s11469-024-01346-5" TargetMode="External"/><Relationship Id="rId24" Type="http://schemas.openxmlformats.org/officeDocument/2006/relationships/hyperlink" Target="https://www.who.int/standards/classifications/classification-of-diseases" TargetMode="External"/><Relationship Id="rId5" Type="http://schemas.openxmlformats.org/officeDocument/2006/relationships/hyperlink" Target="https://www.news-medical.net/health/Schizophrenia-Screening-Prevention-and-Management.aspx" TargetMode="External"/><Relationship Id="rId15" Type="http://schemas.openxmlformats.org/officeDocument/2006/relationships/hyperlink" Target="https://doi.org/10.3390/jcm11175040" TargetMode="External"/><Relationship Id="rId23" Type="http://schemas.openxmlformats.org/officeDocument/2006/relationships/hyperlink" Target="https://doi.org/10.1523/jneurosci.2874-10.2010" TargetMode="External"/><Relationship Id="rId10" Type="http://schemas.openxmlformats.org/officeDocument/2006/relationships/hyperlink" Target="https://doi.org/10.1186/s12888-024-06220-1" TargetMode="External"/><Relationship Id="rId19" Type="http://schemas.openxmlformats.org/officeDocument/2006/relationships/hyperlink" Target="https://www.webmd.com/schizophrenia/hebephrenic-schizophrenia" TargetMode="External"/><Relationship Id="rId4" Type="http://schemas.openxmlformats.org/officeDocument/2006/relationships/hyperlink" Target="https://brewminate.com/history-of-schizophrenia-ancient-madness-modern-psychiatry/" TargetMode="External"/><Relationship Id="rId9" Type="http://schemas.openxmlformats.org/officeDocument/2006/relationships/hyperlink" Target="https://doi.org/10.1186/s12888-024-05965-z" TargetMode="External"/><Relationship Id="rId14" Type="http://schemas.openxmlformats.org/officeDocument/2006/relationships/hyperlink" Target="https://www.brainfacts.org/archives/2011/schizophrenia-making-a-difference-tomorrow" TargetMode="External"/><Relationship Id="rId22" Type="http://schemas.openxmlformats.org/officeDocument/2006/relationships/hyperlink" Target="https://teentrust.ng/schizophreni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53828">
              <a:srgbClr val="DFE3F4"/>
            </a:gs>
            <a:gs pos="39000">
              <a:srgbClr val="E5E6EF"/>
            </a:gs>
            <a:gs pos="40000">
              <a:srgbClr val="D4DEFF"/>
            </a:gs>
            <a:gs pos="71000">
              <a:srgbClr val="96AB94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2710F7A-1A24-6CBA-D33E-0072450C8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88" y="1"/>
            <a:ext cx="12129312" cy="5083304"/>
          </a:xfrm>
          <a:prstGeom prst="rect">
            <a:avLst/>
          </a:prstGeom>
        </p:spPr>
      </p:pic>
      <p:sp>
        <p:nvSpPr>
          <p:cNvPr id="7" name="Rounded Rectangle 53">
            <a:extLst>
              <a:ext uri="{FF2B5EF4-FFF2-40B4-BE49-F238E27FC236}">
                <a16:creationId xmlns:a16="http://schemas.microsoft.com/office/drawing/2014/main" id="{0D2F2817-6E06-268B-E4BE-2BC8F55E8124}"/>
              </a:ext>
            </a:extLst>
          </p:cNvPr>
          <p:cNvSpPr/>
          <p:nvPr/>
        </p:nvSpPr>
        <p:spPr>
          <a:xfrm>
            <a:off x="13754100" y="327153"/>
            <a:ext cx="15925800" cy="5848351"/>
          </a:xfrm>
          <a:prstGeom prst="roundRect">
            <a:avLst/>
          </a:prstGeom>
          <a:gradFill flip="none" rotWithShape="1">
            <a:gsLst>
              <a:gs pos="0">
                <a:schemeClr val="accent4">
                  <a:lumMod val="0"/>
                  <a:lumOff val="100000"/>
                </a:schemeClr>
              </a:gs>
              <a:gs pos="35000">
                <a:schemeClr val="accent4">
                  <a:lumMod val="0"/>
                  <a:lumOff val="100000"/>
                </a:schemeClr>
              </a:gs>
              <a:gs pos="100000">
                <a:schemeClr val="accent4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  <a:scene3d>
            <a:camera prst="orthographicFront"/>
            <a:lightRig rig="threePt" dir="t"/>
          </a:scene3d>
          <a:sp3d>
            <a:bevelB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600" b="1" dirty="0">
                <a:solidFill>
                  <a:schemeClr val="tx1"/>
                </a:solidFill>
              </a:rPr>
              <a:t>Schizophrenia Disorder</a:t>
            </a:r>
            <a:endParaRPr lang="en-US" sz="9600" dirty="0">
              <a:solidFill>
                <a:schemeClr val="tx1"/>
              </a:solidFill>
            </a:endParaRPr>
          </a:p>
        </p:txBody>
      </p:sp>
      <p:sp>
        <p:nvSpPr>
          <p:cNvPr id="9" name="Flowchart: Decision 8">
            <a:extLst>
              <a:ext uri="{FF2B5EF4-FFF2-40B4-BE49-F238E27FC236}">
                <a16:creationId xmlns:a16="http://schemas.microsoft.com/office/drawing/2014/main" id="{3E23B701-98F2-70C8-DAF0-6FC5327D3A8D}"/>
              </a:ext>
            </a:extLst>
          </p:cNvPr>
          <p:cNvSpPr/>
          <p:nvPr/>
        </p:nvSpPr>
        <p:spPr>
          <a:xfrm>
            <a:off x="9023351" y="9048712"/>
            <a:ext cx="25755599" cy="5848351"/>
          </a:xfrm>
          <a:prstGeom prst="flowChartDecision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800" b="1" dirty="0"/>
              <a:t>Component 1 – Individual Presentation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CA34471-7D1E-50DA-A271-E5977AF2E6BA}"/>
              </a:ext>
            </a:extLst>
          </p:cNvPr>
          <p:cNvSpPr txBox="1"/>
          <p:nvPr/>
        </p:nvSpPr>
        <p:spPr>
          <a:xfrm>
            <a:off x="10750550" y="16459200"/>
            <a:ext cx="22758400" cy="15315988"/>
          </a:xfrm>
          <a:prstGeom prst="rect">
            <a:avLst/>
          </a:prstGeom>
          <a:noFill/>
          <a:ln w="190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GB" sz="2800" b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50000"/>
              </a:lnSpc>
            </a:pPr>
            <a:r>
              <a:rPr lang="en-US" sz="6600" b="1" dirty="0" err="1">
                <a:latin typeface="Arial"/>
                <a:cs typeface="Arial"/>
              </a:rPr>
              <a:t>Programme</a:t>
            </a:r>
            <a:r>
              <a:rPr lang="en-US" sz="6600" b="1" dirty="0">
                <a:latin typeface="Arial"/>
                <a:cs typeface="Arial"/>
              </a:rPr>
              <a:t>: BSc (Hons) Health and Social Care</a:t>
            </a:r>
          </a:p>
          <a:p>
            <a:pPr algn="ctr">
              <a:lnSpc>
                <a:spcPct val="250000"/>
              </a:lnSpc>
            </a:pPr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Module: Psychological Classifications and Provisions</a:t>
            </a:r>
          </a:p>
          <a:p>
            <a:pPr algn="ctr">
              <a:lnSpc>
                <a:spcPct val="250000"/>
              </a:lnSpc>
            </a:pPr>
            <a:r>
              <a:rPr lang="en-GB" sz="66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BMHP6029</a:t>
            </a:r>
          </a:p>
          <a:p>
            <a:pPr algn="ctr">
              <a:lnSpc>
                <a:spcPct val="250000"/>
              </a:lnSpc>
            </a:pPr>
            <a:endParaRPr lang="en-GB" sz="6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50000"/>
              </a:lnSpc>
            </a:pPr>
            <a:r>
              <a:rPr lang="en-GB" sz="6600" b="1">
                <a:latin typeface="Arial"/>
                <a:cs typeface="Arial"/>
              </a:rPr>
              <a:t>Name:  Diana Constantin</a:t>
            </a:r>
            <a:endParaRPr lang="en-GB" sz="6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250000"/>
              </a:lnSpc>
            </a:pPr>
            <a:r>
              <a:rPr lang="en-GB" sz="6600" b="1">
                <a:latin typeface="Arial"/>
                <a:cs typeface="Arial"/>
              </a:rPr>
              <a:t>ID:2331926</a:t>
            </a:r>
            <a:endParaRPr lang="en-GB" sz="6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390+ Clip Art Of Schizophrenia Stock Illustrations, Royalty-Free Vector  Graphics &amp; Clip Art - iStock">
            <a:extLst>
              <a:ext uri="{FF2B5EF4-FFF2-40B4-BE49-F238E27FC236}">
                <a16:creationId xmlns:a16="http://schemas.microsoft.com/office/drawing/2014/main" id="{312F2C46-4158-1023-B456-9374FBD5CE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609579"/>
            <a:ext cx="8229600" cy="929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rump's psychedelics executive order could accelerate new treatments—even  for children | Scientific American">
            <a:extLst>
              <a:ext uri="{FF2B5EF4-FFF2-40B4-BE49-F238E27FC236}">
                <a16:creationId xmlns:a16="http://schemas.microsoft.com/office/drawing/2014/main" id="{1C414D9B-1AAE-67B6-0444-3CDA87491A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03900" y="0"/>
            <a:ext cx="12687300" cy="10029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chizophrenia Images – Browse 47,469 Stock Photos, Vectors, and Video |  Adobe Stock">
            <a:extLst>
              <a:ext uri="{FF2B5EF4-FFF2-40B4-BE49-F238E27FC236}">
                <a16:creationId xmlns:a16="http://schemas.microsoft.com/office/drawing/2014/main" id="{AFF4ACC8-5057-C32C-CEB4-D6B015345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0050" y="12744156"/>
            <a:ext cx="10370362" cy="13087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chizoaffective disorder">
            <a:extLst>
              <a:ext uri="{FF2B5EF4-FFF2-40B4-BE49-F238E27FC236}">
                <a16:creationId xmlns:a16="http://schemas.microsoft.com/office/drawing/2014/main" id="{DABF5904-84A4-C8A0-5201-49C68C317F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88" y="17611264"/>
            <a:ext cx="10649762" cy="1195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855F185-19CA-424F-A1B5-64B61E33EF77}"/>
              </a:ext>
            </a:extLst>
          </p:cNvPr>
          <p:cNvSpPr txBox="1"/>
          <p:nvPr/>
        </p:nvSpPr>
        <p:spPr>
          <a:xfrm>
            <a:off x="2228850" y="16253618"/>
            <a:ext cx="4648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Fig: Mental issue</a:t>
            </a:r>
          </a:p>
          <a:p>
            <a:pPr algn="ctr"/>
            <a:r>
              <a:rPr lang="en-US" sz="2400" dirty="0"/>
              <a:t>(Source: </a:t>
            </a:r>
            <a:r>
              <a:rPr lang="en-US" sz="2400" dirty="0" err="1"/>
              <a:t>PngTree</a:t>
            </a:r>
            <a:r>
              <a:rPr lang="en-US" sz="2400" dirty="0"/>
              <a:t> 2026)</a:t>
            </a:r>
            <a:endParaRPr lang="en-IN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B1CB98-6278-C533-B95B-4A23FBEA0E22}"/>
              </a:ext>
            </a:extLst>
          </p:cNvPr>
          <p:cNvSpPr txBox="1"/>
          <p:nvPr/>
        </p:nvSpPr>
        <p:spPr>
          <a:xfrm>
            <a:off x="873124" y="30205528"/>
            <a:ext cx="643255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Fig: </a:t>
            </a:r>
            <a:r>
              <a:rPr lang="en-GB" sz="2400" b="1" dirty="0"/>
              <a:t>Schizophrenia </a:t>
            </a:r>
          </a:p>
          <a:p>
            <a:pPr algn="ctr"/>
            <a:r>
              <a:rPr lang="en-US" sz="2400" dirty="0"/>
              <a:t>(Source: </a:t>
            </a:r>
            <a:r>
              <a:rPr lang="en-IN" sz="2400" dirty="0"/>
              <a:t>Royal College of Psychiatrists, 2015) </a:t>
            </a:r>
          </a:p>
          <a:p>
            <a:br>
              <a:rPr lang="en-IN" sz="2400" dirty="0"/>
            </a:br>
            <a:endParaRPr lang="en-IN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31B3C4-D3F7-AD65-66FE-4C2A156DDD39}"/>
              </a:ext>
            </a:extLst>
          </p:cNvPr>
          <p:cNvSpPr txBox="1"/>
          <p:nvPr/>
        </p:nvSpPr>
        <p:spPr>
          <a:xfrm>
            <a:off x="34867849" y="10452009"/>
            <a:ext cx="64325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Fig: </a:t>
            </a:r>
            <a:r>
              <a:rPr lang="en-GB" sz="2400" b="1" dirty="0"/>
              <a:t>Schizophrenia  disorder</a:t>
            </a:r>
          </a:p>
          <a:p>
            <a:pPr algn="ctr"/>
            <a:r>
              <a:rPr lang="en-US" sz="2400" dirty="0"/>
              <a:t>(Source: </a:t>
            </a:r>
            <a:r>
              <a:rPr lang="en-IN" sz="2400" dirty="0"/>
              <a:t>Barker, 2026) </a:t>
            </a:r>
            <a:br>
              <a:rPr lang="en-IN" sz="2400" dirty="0"/>
            </a:br>
            <a:endParaRPr lang="en-IN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2FB35CC-0495-7CD8-805F-D9E184BA6939}"/>
              </a:ext>
            </a:extLst>
          </p:cNvPr>
          <p:cNvSpPr txBox="1"/>
          <p:nvPr/>
        </p:nvSpPr>
        <p:spPr>
          <a:xfrm>
            <a:off x="35680650" y="26313296"/>
            <a:ext cx="643255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Fig: </a:t>
            </a:r>
            <a:r>
              <a:rPr lang="en-IN" sz="2400" b="1" dirty="0"/>
              <a:t>mental health condition</a:t>
            </a:r>
          </a:p>
          <a:p>
            <a:pPr algn="ctr"/>
            <a:r>
              <a:rPr lang="en-IN" sz="2400" dirty="0"/>
              <a:t> </a:t>
            </a:r>
            <a:r>
              <a:rPr lang="en-US" sz="2400" dirty="0"/>
              <a:t>(Source: </a:t>
            </a:r>
            <a:r>
              <a:rPr lang="en-IN" sz="2400" dirty="0"/>
              <a:t>Cuffari, 2009) </a:t>
            </a:r>
          </a:p>
          <a:p>
            <a:br>
              <a:rPr lang="en-IN" sz="2400" dirty="0"/>
            </a:br>
            <a:endParaRPr lang="en-IN" sz="2400" dirty="0"/>
          </a:p>
        </p:txBody>
      </p:sp>
    </p:spTree>
    <p:extLst>
      <p:ext uri="{BB962C8B-B14F-4D97-AF65-F5344CB8AC3E}">
        <p14:creationId xmlns:p14="http://schemas.microsoft.com/office/powerpoint/2010/main" val="36000560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26883254" y="0"/>
            <a:ext cx="7719918" cy="3236893"/>
          </a:xfrm>
          <a:custGeom>
            <a:avLst/>
            <a:gdLst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82388 w 5325035"/>
              <a:gd name="connsiteY2" fmla="*/ 591671 h 4208929"/>
              <a:gd name="connsiteX3" fmla="*/ 403412 w 5325035"/>
              <a:gd name="connsiteY3" fmla="*/ 847165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77471 w 5325035"/>
              <a:gd name="connsiteY6" fmla="*/ 1909482 h 4208929"/>
              <a:gd name="connsiteX7" fmla="*/ 1680882 w 5325035"/>
              <a:gd name="connsiteY7" fmla="*/ 2353235 h 4208929"/>
              <a:gd name="connsiteX8" fmla="*/ 1990165 w 5325035"/>
              <a:gd name="connsiteY8" fmla="*/ 2608729 h 4208929"/>
              <a:gd name="connsiteX9" fmla="*/ 2339788 w 5325035"/>
              <a:gd name="connsiteY9" fmla="*/ 2904565 h 4208929"/>
              <a:gd name="connsiteX10" fmla="*/ 2689412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82388 w 5325035"/>
              <a:gd name="connsiteY2" fmla="*/ 591671 h 4208929"/>
              <a:gd name="connsiteX3" fmla="*/ 443753 w 5325035"/>
              <a:gd name="connsiteY3" fmla="*/ 887506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77471 w 5325035"/>
              <a:gd name="connsiteY6" fmla="*/ 1909482 h 4208929"/>
              <a:gd name="connsiteX7" fmla="*/ 1680882 w 5325035"/>
              <a:gd name="connsiteY7" fmla="*/ 2353235 h 4208929"/>
              <a:gd name="connsiteX8" fmla="*/ 1990165 w 5325035"/>
              <a:gd name="connsiteY8" fmla="*/ 2608729 h 4208929"/>
              <a:gd name="connsiteX9" fmla="*/ 2339788 w 5325035"/>
              <a:gd name="connsiteY9" fmla="*/ 2904565 h 4208929"/>
              <a:gd name="connsiteX10" fmla="*/ 2689412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82388 w 5325035"/>
              <a:gd name="connsiteY2" fmla="*/ 591671 h 4208929"/>
              <a:gd name="connsiteX3" fmla="*/ 443753 w 5325035"/>
              <a:gd name="connsiteY3" fmla="*/ 887506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90165 w 5325035"/>
              <a:gd name="connsiteY8" fmla="*/ 2608729 h 4208929"/>
              <a:gd name="connsiteX9" fmla="*/ 2339788 w 5325035"/>
              <a:gd name="connsiteY9" fmla="*/ 2904565 h 4208929"/>
              <a:gd name="connsiteX10" fmla="*/ 2689412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82388 w 5325035"/>
              <a:gd name="connsiteY2" fmla="*/ 591671 h 4208929"/>
              <a:gd name="connsiteX3" fmla="*/ 443753 w 5325035"/>
              <a:gd name="connsiteY3" fmla="*/ 887506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39788 w 5325035"/>
              <a:gd name="connsiteY9" fmla="*/ 2904565 h 4208929"/>
              <a:gd name="connsiteX10" fmla="*/ 2689412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82388 w 5325035"/>
              <a:gd name="connsiteY2" fmla="*/ 591671 h 4208929"/>
              <a:gd name="connsiteX3" fmla="*/ 443753 w 5325035"/>
              <a:gd name="connsiteY3" fmla="*/ 887506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39788 w 5325035"/>
              <a:gd name="connsiteY9" fmla="*/ 2904565 h 4208929"/>
              <a:gd name="connsiteX10" fmla="*/ 2675965 w 5325035"/>
              <a:gd name="connsiteY10" fmla="*/ 3160059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82388 w 5325035"/>
              <a:gd name="connsiteY2" fmla="*/ 591671 h 4208929"/>
              <a:gd name="connsiteX3" fmla="*/ 443753 w 5325035"/>
              <a:gd name="connsiteY3" fmla="*/ 887506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39788 w 5325035"/>
              <a:gd name="connsiteY9" fmla="*/ 2904565 h 4208929"/>
              <a:gd name="connsiteX10" fmla="*/ 2675965 w 5325035"/>
              <a:gd name="connsiteY10" fmla="*/ 3160059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82388 w 5325035"/>
              <a:gd name="connsiteY2" fmla="*/ 591671 h 4208929"/>
              <a:gd name="connsiteX3" fmla="*/ 443753 w 5325035"/>
              <a:gd name="connsiteY3" fmla="*/ 887506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39788 w 5325035"/>
              <a:gd name="connsiteY9" fmla="*/ 2904565 h 4208929"/>
              <a:gd name="connsiteX10" fmla="*/ 2702859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82388 w 5325035"/>
              <a:gd name="connsiteY2" fmla="*/ 591671 h 4208929"/>
              <a:gd name="connsiteX3" fmla="*/ 443753 w 5325035"/>
              <a:gd name="connsiteY3" fmla="*/ 887506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53235 w 5325035"/>
              <a:gd name="connsiteY9" fmla="*/ 2904565 h 4208929"/>
              <a:gd name="connsiteX10" fmla="*/ 2702859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68941 w 5325035"/>
              <a:gd name="connsiteY2" fmla="*/ 578224 h 4208929"/>
              <a:gd name="connsiteX3" fmla="*/ 443753 w 5325035"/>
              <a:gd name="connsiteY3" fmla="*/ 887506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53235 w 5325035"/>
              <a:gd name="connsiteY9" fmla="*/ 2904565 h 4208929"/>
              <a:gd name="connsiteX10" fmla="*/ 2702859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68941 w 5325035"/>
              <a:gd name="connsiteY2" fmla="*/ 578224 h 4208929"/>
              <a:gd name="connsiteX3" fmla="*/ 443753 w 5325035"/>
              <a:gd name="connsiteY3" fmla="*/ 874059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53235 w 5325035"/>
              <a:gd name="connsiteY9" fmla="*/ 2904565 h 4208929"/>
              <a:gd name="connsiteX10" fmla="*/ 2702859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95835 w 5325035"/>
              <a:gd name="connsiteY2" fmla="*/ 632012 h 4208929"/>
              <a:gd name="connsiteX3" fmla="*/ 443753 w 5325035"/>
              <a:gd name="connsiteY3" fmla="*/ 874059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53235 w 5325035"/>
              <a:gd name="connsiteY9" fmla="*/ 2904565 h 4208929"/>
              <a:gd name="connsiteX10" fmla="*/ 2702859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295835 w 5325035"/>
              <a:gd name="connsiteY2" fmla="*/ 632012 h 4208929"/>
              <a:gd name="connsiteX3" fmla="*/ 443753 w 5325035"/>
              <a:gd name="connsiteY3" fmla="*/ 860612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53235 w 5325035"/>
              <a:gd name="connsiteY9" fmla="*/ 2904565 h 4208929"/>
              <a:gd name="connsiteX10" fmla="*/ 2702859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  <a:gd name="connsiteX0" fmla="*/ 0 w 5325035"/>
              <a:gd name="connsiteY0" fmla="*/ 0 h 4208929"/>
              <a:gd name="connsiteX1" fmla="*/ 161365 w 5325035"/>
              <a:gd name="connsiteY1" fmla="*/ 349624 h 4208929"/>
              <a:gd name="connsiteX2" fmla="*/ 309282 w 5325035"/>
              <a:gd name="connsiteY2" fmla="*/ 645459 h 4208929"/>
              <a:gd name="connsiteX3" fmla="*/ 443753 w 5325035"/>
              <a:gd name="connsiteY3" fmla="*/ 860612 h 4208929"/>
              <a:gd name="connsiteX4" fmla="*/ 564777 w 5325035"/>
              <a:gd name="connsiteY4" fmla="*/ 1048871 h 4208929"/>
              <a:gd name="connsiteX5" fmla="*/ 900953 w 5325035"/>
              <a:gd name="connsiteY5" fmla="*/ 1519518 h 4208929"/>
              <a:gd name="connsiteX6" fmla="*/ 1250577 w 5325035"/>
              <a:gd name="connsiteY6" fmla="*/ 1922929 h 4208929"/>
              <a:gd name="connsiteX7" fmla="*/ 1680882 w 5325035"/>
              <a:gd name="connsiteY7" fmla="*/ 2353235 h 4208929"/>
              <a:gd name="connsiteX8" fmla="*/ 1976718 w 5325035"/>
              <a:gd name="connsiteY8" fmla="*/ 2622176 h 4208929"/>
              <a:gd name="connsiteX9" fmla="*/ 2353235 w 5325035"/>
              <a:gd name="connsiteY9" fmla="*/ 2904565 h 4208929"/>
              <a:gd name="connsiteX10" fmla="*/ 2702859 w 5325035"/>
              <a:gd name="connsiteY10" fmla="*/ 3146612 h 4208929"/>
              <a:gd name="connsiteX11" fmla="*/ 3186953 w 5325035"/>
              <a:gd name="connsiteY11" fmla="*/ 3415553 h 4208929"/>
              <a:gd name="connsiteX12" fmla="*/ 3617259 w 5325035"/>
              <a:gd name="connsiteY12" fmla="*/ 3617259 h 4208929"/>
              <a:gd name="connsiteX13" fmla="*/ 4114800 w 5325035"/>
              <a:gd name="connsiteY13" fmla="*/ 3818965 h 4208929"/>
              <a:gd name="connsiteX14" fmla="*/ 4572000 w 5325035"/>
              <a:gd name="connsiteY14" fmla="*/ 3993776 h 4208929"/>
              <a:gd name="connsiteX15" fmla="*/ 5325035 w 5325035"/>
              <a:gd name="connsiteY15" fmla="*/ 4208929 h 420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325035" h="4208929">
                <a:moveTo>
                  <a:pt x="0" y="0"/>
                </a:moveTo>
                <a:cubicBezTo>
                  <a:pt x="57150" y="125506"/>
                  <a:pt x="109818" y="242048"/>
                  <a:pt x="161365" y="349624"/>
                </a:cubicBezTo>
                <a:cubicBezTo>
                  <a:pt x="212912" y="457201"/>
                  <a:pt x="262217" y="560294"/>
                  <a:pt x="309282" y="645459"/>
                </a:cubicBezTo>
                <a:cubicBezTo>
                  <a:pt x="356347" y="730624"/>
                  <a:pt x="401171" y="793377"/>
                  <a:pt x="443753" y="860612"/>
                </a:cubicBezTo>
                <a:cubicBezTo>
                  <a:pt x="486335" y="927847"/>
                  <a:pt x="488577" y="939053"/>
                  <a:pt x="564777" y="1048871"/>
                </a:cubicBezTo>
                <a:cubicBezTo>
                  <a:pt x="640977" y="1158689"/>
                  <a:pt x="786653" y="1373842"/>
                  <a:pt x="900953" y="1519518"/>
                </a:cubicBezTo>
                <a:cubicBezTo>
                  <a:pt x="1015253" y="1665194"/>
                  <a:pt x="1120589" y="1783976"/>
                  <a:pt x="1250577" y="1922929"/>
                </a:cubicBezTo>
                <a:cubicBezTo>
                  <a:pt x="1380565" y="2061882"/>
                  <a:pt x="1559859" y="2236694"/>
                  <a:pt x="1680882" y="2353235"/>
                </a:cubicBezTo>
                <a:cubicBezTo>
                  <a:pt x="1801906" y="2469776"/>
                  <a:pt x="1864659" y="2530288"/>
                  <a:pt x="1976718" y="2622176"/>
                </a:cubicBezTo>
                <a:cubicBezTo>
                  <a:pt x="2088777" y="2714064"/>
                  <a:pt x="2232211" y="2817159"/>
                  <a:pt x="2353235" y="2904565"/>
                </a:cubicBezTo>
                <a:cubicBezTo>
                  <a:pt x="2474259" y="2991971"/>
                  <a:pt x="2563906" y="3061447"/>
                  <a:pt x="2702859" y="3146612"/>
                </a:cubicBezTo>
                <a:cubicBezTo>
                  <a:pt x="2841812" y="3231777"/>
                  <a:pt x="3034553" y="3337112"/>
                  <a:pt x="3186953" y="3415553"/>
                </a:cubicBezTo>
                <a:cubicBezTo>
                  <a:pt x="3339353" y="3493994"/>
                  <a:pt x="3462618" y="3550024"/>
                  <a:pt x="3617259" y="3617259"/>
                </a:cubicBezTo>
                <a:cubicBezTo>
                  <a:pt x="3771900" y="3684494"/>
                  <a:pt x="3955677" y="3756212"/>
                  <a:pt x="4114800" y="3818965"/>
                </a:cubicBezTo>
                <a:cubicBezTo>
                  <a:pt x="4273924" y="3881718"/>
                  <a:pt x="4370294" y="3928782"/>
                  <a:pt x="4572000" y="3993776"/>
                </a:cubicBezTo>
                <a:cubicBezTo>
                  <a:pt x="4773706" y="4058770"/>
                  <a:pt x="5201771" y="4204447"/>
                  <a:pt x="5325035" y="4208929"/>
                </a:cubicBezTo>
              </a:path>
            </a:pathLst>
          </a:custGeom>
          <a:noFill/>
          <a:ln w="571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TextBox 29"/>
          <p:cNvSpPr txBox="1"/>
          <p:nvPr/>
        </p:nvSpPr>
        <p:spPr>
          <a:xfrm>
            <a:off x="3948220" y="1565675"/>
            <a:ext cx="1589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376303" y="1565675"/>
            <a:ext cx="17908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750435" y="1575685"/>
            <a:ext cx="1638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994898" y="1553330"/>
            <a:ext cx="1638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9126847" y="1570617"/>
            <a:ext cx="9933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819884" y="1565549"/>
            <a:ext cx="17231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1461889" y="1560481"/>
            <a:ext cx="1638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3441780" y="1553331"/>
            <a:ext cx="172893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15239634" y="1575685"/>
            <a:ext cx="1638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6314318" y="1586371"/>
            <a:ext cx="1638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17464223" y="1565549"/>
            <a:ext cx="1638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18693275" y="1560481"/>
            <a:ext cx="17908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20051835" y="1560481"/>
            <a:ext cx="17908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solidFill>
                    <a:schemeClr val="bg1"/>
                  </a:solidFill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21534131" y="1560481"/>
            <a:ext cx="17231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24155004" y="1570617"/>
            <a:ext cx="17231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2986288" y="1562702"/>
            <a:ext cx="17231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25714537" y="1570617"/>
            <a:ext cx="17231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7056484" y="1570617"/>
            <a:ext cx="16382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b="1" dirty="0">
                <a:ln w="38100">
                  <a:noFill/>
                </a:ln>
                <a:solidFill>
                  <a:schemeClr val="bg1"/>
                </a:solidFill>
                <a:effectLst>
                  <a:glow rad="101600">
                    <a:schemeClr val="accent4">
                      <a:satMod val="175000"/>
                      <a:alpha val="40000"/>
                    </a:schemeClr>
                  </a:glow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63E91ECB-02D0-46B7-AF2E-48C7CED9D577}"/>
              </a:ext>
            </a:extLst>
          </p:cNvPr>
          <p:cNvSpPr/>
          <p:nvPr/>
        </p:nvSpPr>
        <p:spPr>
          <a:xfrm>
            <a:off x="0" y="0"/>
            <a:ext cx="34823399" cy="5181600"/>
          </a:xfrm>
          <a:custGeom>
            <a:avLst/>
            <a:gdLst>
              <a:gd name="connsiteX0" fmla="*/ 0 w 23630021"/>
              <a:gd name="connsiteY0" fmla="*/ 0 h 6954253"/>
              <a:gd name="connsiteX1" fmla="*/ 24063 w 23630021"/>
              <a:gd name="connsiteY1" fmla="*/ 6954253 h 6954253"/>
              <a:gd name="connsiteX2" fmla="*/ 11766884 w 23630021"/>
              <a:gd name="connsiteY2" fmla="*/ 6954253 h 6954253"/>
              <a:gd name="connsiteX3" fmla="*/ 17108905 w 23630021"/>
              <a:gd name="connsiteY3" fmla="*/ 5582653 h 6954253"/>
              <a:gd name="connsiteX4" fmla="*/ 20838695 w 23630021"/>
              <a:gd name="connsiteY4" fmla="*/ 4644189 h 6954253"/>
              <a:gd name="connsiteX5" fmla="*/ 21873411 w 23630021"/>
              <a:gd name="connsiteY5" fmla="*/ 4427621 h 6954253"/>
              <a:gd name="connsiteX6" fmla="*/ 22499053 w 23630021"/>
              <a:gd name="connsiteY6" fmla="*/ 4331368 h 6954253"/>
              <a:gd name="connsiteX7" fmla="*/ 23317200 w 23630021"/>
              <a:gd name="connsiteY7" fmla="*/ 4186989 h 6954253"/>
              <a:gd name="connsiteX8" fmla="*/ 23630021 w 23630021"/>
              <a:gd name="connsiteY8" fmla="*/ 4186989 h 6954253"/>
              <a:gd name="connsiteX9" fmla="*/ 22306547 w 23630021"/>
              <a:gd name="connsiteY9" fmla="*/ 3657600 h 6954253"/>
              <a:gd name="connsiteX10" fmla="*/ 20886821 w 23630021"/>
              <a:gd name="connsiteY10" fmla="*/ 2935705 h 6954253"/>
              <a:gd name="connsiteX11" fmla="*/ 19924295 w 23630021"/>
              <a:gd name="connsiteY11" fmla="*/ 2141621 h 6954253"/>
              <a:gd name="connsiteX12" fmla="*/ 19058021 w 23630021"/>
              <a:gd name="connsiteY12" fmla="*/ 1106905 h 6954253"/>
              <a:gd name="connsiteX13" fmla="*/ 18624884 w 23630021"/>
              <a:gd name="connsiteY13" fmla="*/ 288758 h 6954253"/>
              <a:gd name="connsiteX14" fmla="*/ 18480505 w 23630021"/>
              <a:gd name="connsiteY14" fmla="*/ 0 h 6954253"/>
              <a:gd name="connsiteX15" fmla="*/ 0 w 23630021"/>
              <a:gd name="connsiteY15" fmla="*/ 0 h 6954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3630021" h="6954253">
                <a:moveTo>
                  <a:pt x="0" y="0"/>
                </a:moveTo>
                <a:lnTo>
                  <a:pt x="24063" y="6954253"/>
                </a:lnTo>
                <a:lnTo>
                  <a:pt x="11766884" y="6954253"/>
                </a:lnTo>
                <a:lnTo>
                  <a:pt x="17108905" y="5582653"/>
                </a:lnTo>
                <a:lnTo>
                  <a:pt x="20838695" y="4644189"/>
                </a:lnTo>
                <a:lnTo>
                  <a:pt x="21873411" y="4427621"/>
                </a:lnTo>
                <a:lnTo>
                  <a:pt x="22499053" y="4331368"/>
                </a:lnTo>
                <a:lnTo>
                  <a:pt x="23317200" y="4186989"/>
                </a:lnTo>
                <a:lnTo>
                  <a:pt x="23630021" y="4186989"/>
                </a:lnTo>
                <a:lnTo>
                  <a:pt x="22306547" y="3657600"/>
                </a:lnTo>
                <a:lnTo>
                  <a:pt x="20886821" y="2935705"/>
                </a:lnTo>
                <a:lnTo>
                  <a:pt x="19924295" y="2141621"/>
                </a:lnTo>
                <a:lnTo>
                  <a:pt x="19058021" y="1106905"/>
                </a:lnTo>
                <a:lnTo>
                  <a:pt x="18624884" y="288758"/>
                </a:lnTo>
                <a:lnTo>
                  <a:pt x="18480505" y="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DBF587">
                  <a:shade val="30000"/>
                  <a:satMod val="115000"/>
                </a:srgbClr>
              </a:gs>
              <a:gs pos="50000">
                <a:srgbClr val="DBF587">
                  <a:shade val="67500"/>
                  <a:satMod val="115000"/>
                </a:srgbClr>
              </a:gs>
              <a:gs pos="100000">
                <a:srgbClr val="DBF587">
                  <a:shade val="100000"/>
                  <a:satMod val="115000"/>
                </a:srgbClr>
              </a:gs>
            </a:gsLst>
            <a:lin ang="16200000" scaled="1"/>
            <a:tileRect/>
          </a:gradFill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/>
          <p:cNvSpPr/>
          <p:nvPr/>
        </p:nvSpPr>
        <p:spPr>
          <a:xfrm>
            <a:off x="7994898" y="6667665"/>
            <a:ext cx="14400831" cy="3578688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A key focus on schizophrenia disorder</a:t>
            </a:r>
            <a:endParaRPr lang="en-IN" sz="4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A major focus on the schizophrenia disorder.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The cognitive processes, feelings, perceptions and behaviours are disrupted in schizophrenia disorder.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This would negatively affect how the person functions in their daily life is one of the primary aspects of schizophrenia.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Fond </a:t>
            </a:r>
            <a:r>
              <a:rPr lang="en-GB" sz="2000" b="1" i="1" dirty="0">
                <a:solidFill>
                  <a:schemeClr val="tx1"/>
                </a:solidFill>
              </a:rPr>
              <a:t>et al.</a:t>
            </a:r>
            <a:r>
              <a:rPr lang="en-GB" sz="2000" b="1" dirty="0">
                <a:solidFill>
                  <a:schemeClr val="tx1"/>
                </a:solidFill>
              </a:rPr>
              <a:t> (2023) stated that Schizophrenia is a chronic psychiatric disease that is characterised by various clinical features.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This includes hallucinations, delusions, disorganised speech, as well as difficulties with thinking and cognition.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Treatment involves effective diagnosis, appropriate medical treatment and psychological interventions and social support services</a:t>
            </a:r>
            <a:r>
              <a:rPr lang="en-GB" sz="2000" dirty="0"/>
              <a:t>. </a:t>
            </a:r>
            <a:endParaRPr lang="en-IN" sz="2000" dirty="0"/>
          </a:p>
        </p:txBody>
      </p:sp>
      <p:sp>
        <p:nvSpPr>
          <p:cNvPr id="57" name="Rounded Rectangle 56"/>
          <p:cNvSpPr/>
          <p:nvPr/>
        </p:nvSpPr>
        <p:spPr>
          <a:xfrm>
            <a:off x="31862442" y="3813562"/>
            <a:ext cx="11582399" cy="6448031"/>
          </a:xfrm>
          <a:prstGeom prst="round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Social</a:t>
            </a:r>
            <a:endParaRPr lang="en-IN" sz="4400" b="1" dirty="0">
              <a:solidFill>
                <a:schemeClr val="tx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Some social perspectives have also been fearful, misjudging and stereotypical of mental illness. </a:t>
            </a:r>
            <a:endParaRPr lang="en-IN" sz="2800" b="1" dirty="0">
              <a:solidFill>
                <a:schemeClr val="tx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Therefore, Yang </a:t>
            </a:r>
            <a:r>
              <a:rPr lang="en-GB" sz="2800" b="1" i="1" dirty="0">
                <a:solidFill>
                  <a:schemeClr val="tx1"/>
                </a:solidFill>
              </a:rPr>
              <a:t>et al.</a:t>
            </a:r>
            <a:r>
              <a:rPr lang="en-GB" sz="2800" b="1" dirty="0">
                <a:solidFill>
                  <a:schemeClr val="tx1"/>
                </a:solidFill>
              </a:rPr>
              <a:t> (2024) stated that there is stigma experienced by individuals living with schizophrenia </a:t>
            </a:r>
            <a:endParaRPr lang="en-IN" sz="2800" b="1" dirty="0">
              <a:solidFill>
                <a:schemeClr val="tx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This has been correlated with negative attitude and perception that a person with schizophrenia is violent, unpredictable, and incompetent. </a:t>
            </a:r>
            <a:endParaRPr lang="en-IN" sz="2800" b="1" dirty="0">
              <a:solidFill>
                <a:schemeClr val="tx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Stigma has been a barrier to seeking help for health-related issues, to employment and education opportunities, and to social isolation. </a:t>
            </a:r>
            <a:endParaRPr lang="en-IN" sz="2800" b="1" dirty="0">
              <a:solidFill>
                <a:schemeClr val="tx1"/>
              </a:solidFill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Social, cultural and political factors have always influenced the treatment of schizophrenia.</a:t>
            </a:r>
            <a:endParaRPr lang="en-US" sz="2800" b="1" dirty="0">
              <a:solidFill>
                <a:schemeClr val="tx1"/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12875580" y="10323119"/>
            <a:ext cx="10765432" cy="514125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Contemporary treatment and provision of care</a:t>
            </a:r>
            <a:endParaRPr lang="en-IN" sz="44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The care and treatment practices for schizophrenia is based on the principles of a recovery and person-centred approach. </a:t>
            </a:r>
            <a:endParaRPr lang="en-IN" sz="18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Diniz </a:t>
            </a:r>
            <a:r>
              <a:rPr lang="en-GB" sz="1800" i="1" dirty="0">
                <a:solidFill>
                  <a:schemeClr val="tx1"/>
                </a:solidFill>
              </a:rPr>
              <a:t>et al.</a:t>
            </a:r>
            <a:r>
              <a:rPr lang="en-GB" sz="1800" dirty="0">
                <a:solidFill>
                  <a:schemeClr val="tx1"/>
                </a:solidFill>
              </a:rPr>
              <a:t> (2023) suggested that this includes a personalised and tailored-based dimensional approach. </a:t>
            </a:r>
            <a:endParaRPr lang="en-IN" sz="18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This enables mental healthcare professionals to treat patients. </a:t>
            </a:r>
            <a:endParaRPr lang="en-IN" sz="18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Treatment may include the use of antipsychotic drugs, psychological interventions. </a:t>
            </a:r>
            <a:endParaRPr lang="en-IN" sz="18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This includes CBT, psychoeducation, and family interventions (Yang et al., 2024). </a:t>
            </a:r>
            <a:endParaRPr lang="en-IN" sz="18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Community mental health services significantly help a person to continue his or her life in a normal way. </a:t>
            </a:r>
            <a:endParaRPr lang="en-IN" sz="18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It is important to have a variety of specialists.</a:t>
            </a:r>
            <a:endParaRPr lang="en-IN" sz="18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This includes a psychiatrist, psychologist, nurse, social worker and occupational therapist.</a:t>
            </a:r>
            <a:endParaRPr lang="en-IN" sz="1800" dirty="0">
              <a:solidFill>
                <a:schemeClr val="tx1"/>
              </a:solidFill>
            </a:endParaRPr>
          </a:p>
          <a:p>
            <a:pPr algn="just"/>
            <a:endParaRPr lang="en-US" sz="2200" dirty="0">
              <a:solidFill>
                <a:schemeClr val="tx1"/>
              </a:solidFill>
            </a:endParaRPr>
          </a:p>
        </p:txBody>
      </p:sp>
      <p:sp>
        <p:nvSpPr>
          <p:cNvPr id="60" name="Oval 59"/>
          <p:cNvSpPr/>
          <p:nvPr/>
        </p:nvSpPr>
        <p:spPr>
          <a:xfrm>
            <a:off x="33470230" y="12441339"/>
            <a:ext cx="10420970" cy="6289485"/>
          </a:xfrm>
          <a:prstGeom prst="ellipse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1400" b="1" dirty="0">
              <a:solidFill>
                <a:schemeClr val="tx1"/>
              </a:solidFill>
            </a:endParaRPr>
          </a:p>
          <a:p>
            <a:pPr algn="just"/>
            <a:endParaRPr lang="en-GB" sz="1400" b="1" dirty="0">
              <a:solidFill>
                <a:schemeClr val="tx1"/>
              </a:solidFill>
            </a:endParaRPr>
          </a:p>
          <a:p>
            <a:pPr algn="ctr"/>
            <a:r>
              <a:rPr lang="en-GB" sz="4400" b="1" dirty="0">
                <a:solidFill>
                  <a:schemeClr val="tx1"/>
                </a:solidFill>
              </a:rPr>
              <a:t>Cultural</a:t>
            </a:r>
            <a:endParaRPr lang="en-IN" sz="44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300" b="1" dirty="0">
                <a:solidFill>
                  <a:schemeClr val="tx1"/>
                </a:solidFill>
              </a:rPr>
              <a:t>The role of cultural beliefs as well is important in the perception and treatment of schizophrenia. </a:t>
            </a:r>
            <a:endParaRPr lang="en-IN" sz="23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300" b="1" dirty="0">
                <a:solidFill>
                  <a:schemeClr val="tx1"/>
                </a:solidFill>
              </a:rPr>
              <a:t>In the view of </a:t>
            </a:r>
            <a:r>
              <a:rPr lang="en-GB" sz="2300" b="1" dirty="0" err="1">
                <a:solidFill>
                  <a:schemeClr val="tx1"/>
                </a:solidFill>
              </a:rPr>
              <a:t>Javitt</a:t>
            </a:r>
            <a:r>
              <a:rPr lang="en-GB" sz="2300" b="1" dirty="0">
                <a:solidFill>
                  <a:schemeClr val="tx1"/>
                </a:solidFill>
              </a:rPr>
              <a:t> (2023), in certain cultures, symptoms like hallucinations or behavioural anomalies may be explained by means of spirituality </a:t>
            </a:r>
            <a:endParaRPr lang="en-IN" sz="23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300" b="1" dirty="0">
                <a:solidFill>
                  <a:schemeClr val="tx1"/>
                </a:solidFill>
              </a:rPr>
              <a:t>This is also explained based on religion instead of medical knowledge. </a:t>
            </a:r>
            <a:endParaRPr lang="en-IN" sz="23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300" b="1" dirty="0">
                <a:solidFill>
                  <a:schemeClr val="tx1"/>
                </a:solidFill>
              </a:rPr>
              <a:t>Cultural interpretation may help to give people and their families hope and to help them understand the symptoms. </a:t>
            </a:r>
            <a:endParaRPr lang="en-IN" sz="23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300" b="1" dirty="0">
                <a:solidFill>
                  <a:schemeClr val="tx1"/>
                </a:solidFill>
              </a:rPr>
              <a:t>It can also be a barrier to seeking professional mental health assistance at the proper time. </a:t>
            </a:r>
            <a:endParaRPr lang="en-IN" sz="2300" b="1" dirty="0">
              <a:solidFill>
                <a:schemeClr val="tx1"/>
              </a:solidFill>
            </a:endParaRPr>
          </a:p>
          <a:p>
            <a:pPr algn="just"/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63" name="Rectangle 62"/>
          <p:cNvSpPr/>
          <p:nvPr/>
        </p:nvSpPr>
        <p:spPr>
          <a:xfrm>
            <a:off x="31345593" y="21038144"/>
            <a:ext cx="12434355" cy="3660142"/>
          </a:xfrm>
          <a:prstGeom prst="rect">
            <a:avLst/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Political</a:t>
            </a:r>
            <a:endParaRPr lang="en-IN" sz="44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Political and policy changes have also affected the provision of care.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In the 19th and early 20th centuries, people have severe mental illness.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This was promoted by many governments, and individuals with severe mental illness were segregated in psychiatric hospitals.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 err="1">
                <a:solidFill>
                  <a:schemeClr val="tx1"/>
                </a:solidFill>
              </a:rPr>
              <a:t>Hobern</a:t>
            </a:r>
            <a:r>
              <a:rPr lang="en-GB" sz="2000" b="1" dirty="0">
                <a:solidFill>
                  <a:schemeClr val="tx1"/>
                </a:solidFill>
              </a:rPr>
              <a:t> </a:t>
            </a:r>
            <a:r>
              <a:rPr lang="en-GB" sz="2000" b="1" i="1" dirty="0">
                <a:solidFill>
                  <a:schemeClr val="tx1"/>
                </a:solidFill>
              </a:rPr>
              <a:t>et al.</a:t>
            </a:r>
            <a:r>
              <a:rPr lang="en-GB" sz="2000" b="1" dirty="0">
                <a:solidFill>
                  <a:schemeClr val="tx1"/>
                </a:solidFill>
              </a:rPr>
              <a:t> (2024) examined that these institutions were designed for the purpose of care,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However, they also had a high rate of social exclusion and restricted personal freedoms.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Deinstitutionalisation and community-based services were a constant feature of mental health policies from the mid-twentieth century onwards. </a:t>
            </a:r>
            <a:endParaRPr lang="en-IN" sz="20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/>
                </a:solidFill>
              </a:rPr>
              <a:t>This is signifying the new awareness of human rights and social inclusion.</a:t>
            </a:r>
            <a:endParaRPr lang="en-IN" sz="1800" b="1" dirty="0">
              <a:solidFill>
                <a:schemeClr val="tx1"/>
              </a:solidFill>
            </a:endParaRPr>
          </a:p>
        </p:txBody>
      </p:sp>
      <p:sp>
        <p:nvSpPr>
          <p:cNvPr id="66" name="Right Arrow 65"/>
          <p:cNvSpPr/>
          <p:nvPr/>
        </p:nvSpPr>
        <p:spPr>
          <a:xfrm rot="5400000">
            <a:off x="3544122" y="8201092"/>
            <a:ext cx="2397684" cy="1810400"/>
          </a:xfrm>
          <a:prstGeom prst="rightArrow">
            <a:avLst/>
          </a:prstGeom>
          <a:solidFill>
            <a:srgbClr val="DD0F8A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ight Arrow 48"/>
          <p:cNvSpPr/>
          <p:nvPr/>
        </p:nvSpPr>
        <p:spPr>
          <a:xfrm rot="5400000">
            <a:off x="36985615" y="10980601"/>
            <a:ext cx="2136205" cy="785271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ight Arrow 50"/>
          <p:cNvSpPr/>
          <p:nvPr/>
        </p:nvSpPr>
        <p:spPr>
          <a:xfrm rot="5400000">
            <a:off x="37446805" y="19337738"/>
            <a:ext cx="2307318" cy="1093495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57CF01F-2B39-0432-8B7C-2F15822ED508}"/>
              </a:ext>
            </a:extLst>
          </p:cNvPr>
          <p:cNvSpPr/>
          <p:nvPr/>
        </p:nvSpPr>
        <p:spPr>
          <a:xfrm>
            <a:off x="32005812" y="103829"/>
            <a:ext cx="11703180" cy="309437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6000" b="1" dirty="0"/>
              <a:t>Critical analysis</a:t>
            </a:r>
            <a:endParaRPr lang="en-IN" sz="6000" dirty="0"/>
          </a:p>
        </p:txBody>
      </p:sp>
      <p:sp>
        <p:nvSpPr>
          <p:cNvPr id="13" name="Right Arrow 65">
            <a:extLst>
              <a:ext uri="{FF2B5EF4-FFF2-40B4-BE49-F238E27FC236}">
                <a16:creationId xmlns:a16="http://schemas.microsoft.com/office/drawing/2014/main" id="{8A06C22B-7116-DC4F-7B42-BD538D74AA97}"/>
              </a:ext>
            </a:extLst>
          </p:cNvPr>
          <p:cNvSpPr/>
          <p:nvPr/>
        </p:nvSpPr>
        <p:spPr>
          <a:xfrm>
            <a:off x="10826532" y="12821151"/>
            <a:ext cx="2049048" cy="1142980"/>
          </a:xfrm>
          <a:prstGeom prst="rightArrow">
            <a:avLst/>
          </a:prstGeom>
          <a:solidFill>
            <a:schemeClr val="accent2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B476E71-502C-D92B-9C22-9FEBE6A13EC3}"/>
              </a:ext>
            </a:extLst>
          </p:cNvPr>
          <p:cNvSpPr/>
          <p:nvPr/>
        </p:nvSpPr>
        <p:spPr>
          <a:xfrm>
            <a:off x="1066800" y="5948644"/>
            <a:ext cx="6349262" cy="185369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4400" b="1" dirty="0">
                <a:solidFill>
                  <a:schemeClr val="tx1"/>
                </a:solidFill>
              </a:rPr>
              <a:t>Literature review</a:t>
            </a:r>
            <a:endParaRPr lang="en-IN" sz="4400" dirty="0">
              <a:solidFill>
                <a:schemeClr val="tx1"/>
              </a:solidFill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3452586-EC3F-3BA7-7423-575E37A00B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24926"/>
            <a:ext cx="7958131" cy="4934753"/>
          </a:xfrm>
          <a:prstGeom prst="rect">
            <a:avLst/>
          </a:prstGeom>
        </p:spPr>
      </p:pic>
      <p:pic>
        <p:nvPicPr>
          <p:cNvPr id="1028" name="Picture 4" descr="1,037 Schizophrenic Stock Photos - Free &amp; Royalty-Free Stock Photos from  Dreamstime">
            <a:extLst>
              <a:ext uri="{FF2B5EF4-FFF2-40B4-BE49-F238E27FC236}">
                <a16:creationId xmlns:a16="http://schemas.microsoft.com/office/drawing/2014/main" id="{50151CE0-FB9D-C54B-EE2C-F71A576634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0594" y="15523686"/>
            <a:ext cx="8267696" cy="7061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02D1F81-7A06-149C-3195-882AB53F988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09584" y="24917400"/>
            <a:ext cx="12770364" cy="6897295"/>
          </a:xfrm>
          <a:prstGeom prst="rect">
            <a:avLst/>
          </a:prstGeom>
        </p:spPr>
      </p:pic>
      <p:pic>
        <p:nvPicPr>
          <p:cNvPr id="1034" name="Picture 10" descr="Schizophrenia: Making a Difference Tomorrow">
            <a:extLst>
              <a:ext uri="{FF2B5EF4-FFF2-40B4-BE49-F238E27FC236}">
                <a16:creationId xmlns:a16="http://schemas.microsoft.com/office/drawing/2014/main" id="{233660F5-8942-29DA-F79E-C91569A291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6807" y="11088180"/>
            <a:ext cx="9369833" cy="7870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Aberrant Frontal and Temporal Complex Network Structure in Schizophrenia: A  Graph Theoretical Analysis | Journal of Neuroscience">
            <a:extLst>
              <a:ext uri="{FF2B5EF4-FFF2-40B4-BE49-F238E27FC236}">
                <a16:creationId xmlns:a16="http://schemas.microsoft.com/office/drawing/2014/main" id="{2456AD80-5350-3BF6-5831-C76D3FC15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39589" y="51755"/>
            <a:ext cx="8962445" cy="1023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4,100+ Schizophrenia Stock Illustrations, Royalty-Free Vector Graphics &amp; Clip  Art - iStock | Schizophrenia concept, Schizophrenia brain, Schizophrenia  treatment">
            <a:extLst>
              <a:ext uri="{FF2B5EF4-FFF2-40B4-BE49-F238E27FC236}">
                <a16:creationId xmlns:a16="http://schemas.microsoft.com/office/drawing/2014/main" id="{A960812E-C91D-85E1-1FF8-509B1D04B4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32900"/>
            <a:ext cx="8526037" cy="1104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val 22">
            <a:extLst>
              <a:ext uri="{FF2B5EF4-FFF2-40B4-BE49-F238E27FC236}">
                <a16:creationId xmlns:a16="http://schemas.microsoft.com/office/drawing/2014/main" id="{FB93F9E6-2E7C-7179-A5F7-2CFA4F14249E}"/>
              </a:ext>
            </a:extLst>
          </p:cNvPr>
          <p:cNvSpPr/>
          <p:nvPr/>
        </p:nvSpPr>
        <p:spPr>
          <a:xfrm>
            <a:off x="32029" y="10080529"/>
            <a:ext cx="11740048" cy="5943749"/>
          </a:xfrm>
          <a:prstGeom prst="ellipse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endParaRPr lang="en-GB" sz="1400" dirty="0">
              <a:solidFill>
                <a:schemeClr val="tx1"/>
              </a:solidFill>
            </a:endParaRPr>
          </a:p>
          <a:p>
            <a:pPr algn="just"/>
            <a:endParaRPr lang="en-GB" sz="1400" dirty="0">
              <a:solidFill>
                <a:schemeClr val="tx1"/>
              </a:solidFill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</a:rPr>
              <a:t>           </a:t>
            </a:r>
            <a:r>
              <a:rPr lang="en-GB" sz="3200" b="1" dirty="0">
                <a:solidFill>
                  <a:schemeClr val="tx1"/>
                </a:solidFill>
              </a:rPr>
              <a:t>Historical treatment and provision of care</a:t>
            </a:r>
            <a:endParaRPr lang="en-IN" sz="3200" b="1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br>
              <a:rPr lang="en-US" sz="14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Historic treatment is about what care and treatment has been provided in the past. 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i="1" dirty="0">
                <a:solidFill>
                  <a:schemeClr val="tx1"/>
                </a:solidFill>
              </a:rPr>
              <a:t>ICD-11 specifications</a:t>
            </a:r>
            <a:r>
              <a:rPr lang="en-GB" sz="1600" dirty="0">
                <a:solidFill>
                  <a:schemeClr val="tx1"/>
                </a:solidFill>
              </a:rPr>
              <a:t> provided a unified framework to the healthcare professionals 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This is relevant for aligning both physical and mental healthcare initiatives nationally and globally to improve people wellbeing (WHO ICD-11, 2022). 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Psychiatric patients used to be confined in large mental hospitals until the mid-20th century. 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Hajizadeh </a:t>
            </a:r>
            <a:r>
              <a:rPr lang="en-GB" sz="1600" i="1" dirty="0">
                <a:solidFill>
                  <a:schemeClr val="tx1"/>
                </a:solidFill>
              </a:rPr>
              <a:t>et al.</a:t>
            </a:r>
            <a:r>
              <a:rPr lang="en-GB" sz="1600" dirty="0">
                <a:solidFill>
                  <a:schemeClr val="tx1"/>
                </a:solidFill>
              </a:rPr>
              <a:t> (2024) stated that patients received ineffective and futile treatment in these institutions.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Their condition did not improve while they were receiving this treatment. 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One of the important developments in schizophrenia treatment was the identification of anti-psychotic drugs. 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In the view of Tandon </a:t>
            </a:r>
            <a:r>
              <a:rPr lang="en-GB" sz="1600" i="1" dirty="0">
                <a:solidFill>
                  <a:schemeClr val="tx1"/>
                </a:solidFill>
              </a:rPr>
              <a:t>et al.</a:t>
            </a:r>
            <a:r>
              <a:rPr lang="en-GB" sz="1600" dirty="0">
                <a:solidFill>
                  <a:schemeClr val="tx1"/>
                </a:solidFill>
              </a:rPr>
              <a:t> (2023), schizophrenia has biological effects on the brain and increases the possibilities of other mental diseases. 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This has a pronounced effect on the symptoms of schizophrenia and helped many individuals to function in community settings in the 1950s. 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Patient rights, rehabilitation and recovery became significant in the care provision.</a:t>
            </a:r>
            <a:endParaRPr lang="en-IN" sz="1600" dirty="0">
              <a:solidFill>
                <a:schemeClr val="tx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There was a focus on community health services.</a:t>
            </a:r>
            <a:endParaRPr lang="en-IN" sz="1600" dirty="0">
              <a:solidFill>
                <a:schemeClr val="tx1"/>
              </a:solidFill>
            </a:endParaRPr>
          </a:p>
          <a:p>
            <a:pPr algn="just"/>
            <a:endParaRPr lang="en-IN" sz="2000" dirty="0">
              <a:solidFill>
                <a:schemeClr val="tx1"/>
              </a:solidFill>
            </a:endParaRPr>
          </a:p>
          <a:p>
            <a:pPr algn="just"/>
            <a:endParaRPr lang="en-US" sz="2400" b="1" dirty="0">
              <a:solidFill>
                <a:schemeClr val="tx1"/>
              </a:solidFill>
            </a:endParaRPr>
          </a:p>
        </p:txBody>
      </p:sp>
      <p:sp>
        <p:nvSpPr>
          <p:cNvPr id="25" name="Rounded Rectangle 56">
            <a:extLst>
              <a:ext uri="{FF2B5EF4-FFF2-40B4-BE49-F238E27FC236}">
                <a16:creationId xmlns:a16="http://schemas.microsoft.com/office/drawing/2014/main" id="{FA2E9F32-10D8-AF68-023D-3B3BE3C011FF}"/>
              </a:ext>
            </a:extLst>
          </p:cNvPr>
          <p:cNvSpPr/>
          <p:nvPr/>
        </p:nvSpPr>
        <p:spPr>
          <a:xfrm>
            <a:off x="120424" y="29014971"/>
            <a:ext cx="21197868" cy="3903429"/>
          </a:xfrm>
          <a:prstGeom prst="round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Recommendations for future policy and/or practice</a:t>
            </a:r>
            <a:endParaRPr lang="en-IN" sz="44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The future policies and practices for schizophrenia should focus on early intervention.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This includes in accessing to mental health services, and person-centred care.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Stigma reduction through anti-stigma campaigns is vital to decrease stigma and increase public understanding about schizophrenia.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Gao </a:t>
            </a:r>
            <a:r>
              <a:rPr lang="en-GB" sz="2000" b="1" i="1" dirty="0">
                <a:solidFill>
                  <a:schemeClr val="tx1"/>
                </a:solidFill>
              </a:rPr>
              <a:t>et al.</a:t>
            </a:r>
            <a:r>
              <a:rPr lang="en-GB" sz="2000" b="1" dirty="0">
                <a:solidFill>
                  <a:schemeClr val="tx1"/>
                </a:solidFill>
              </a:rPr>
              <a:t> (2024) suggested that policies need to support integrated care that tackles mental and physical health needs.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The funding available for mental health research.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The training of mental health workers and the supported employment programmes can improve outcomes for recovery.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Greater partnership working between healthcare providers, families and the community. </a:t>
            </a:r>
            <a:endParaRPr lang="en-IN" sz="2000" b="1" dirty="0">
              <a:solidFill>
                <a:schemeClr val="tx1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This will continue to facilitate social inclusion and long-term wellbeing.</a:t>
            </a:r>
            <a:endParaRPr lang="en-IN" sz="2000" b="1" dirty="0">
              <a:solidFill>
                <a:schemeClr val="tx1"/>
              </a:solidFill>
            </a:endParaRPr>
          </a:p>
        </p:txBody>
      </p:sp>
      <p:pic>
        <p:nvPicPr>
          <p:cNvPr id="3" name="Picture 2" descr="History of Schizophrenia: From Antiquity to Today">
            <a:extLst>
              <a:ext uri="{FF2B5EF4-FFF2-40B4-BE49-F238E27FC236}">
                <a16:creationId xmlns:a16="http://schemas.microsoft.com/office/drawing/2014/main" id="{73C3A806-D2C7-C3AE-D755-A4582CE1F60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131362" y="173316"/>
            <a:ext cx="14210656" cy="5524705"/>
          </a:xfrm>
          <a:prstGeom prst="rect">
            <a:avLst/>
          </a:prstGeom>
        </p:spPr>
      </p:pic>
      <p:pic>
        <p:nvPicPr>
          <p:cNvPr id="5" name="Picture 4" descr="Symptoms of schizophrenia disorder | Download Scientific Diagram">
            <a:extLst>
              <a:ext uri="{FF2B5EF4-FFF2-40B4-BE49-F238E27FC236}">
                <a16:creationId xmlns:a16="http://schemas.microsoft.com/office/drawing/2014/main" id="{2F1084B0-77D0-4C89-707E-96A95C88051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1998290" y="19750876"/>
            <a:ext cx="9075481" cy="6722803"/>
          </a:xfrm>
          <a:prstGeom prst="rect">
            <a:avLst/>
          </a:prstGeom>
        </p:spPr>
      </p:pic>
      <p:sp>
        <p:nvSpPr>
          <p:cNvPr id="2" name="Right Arrow 48">
            <a:extLst>
              <a:ext uri="{FF2B5EF4-FFF2-40B4-BE49-F238E27FC236}">
                <a16:creationId xmlns:a16="http://schemas.microsoft.com/office/drawing/2014/main" id="{86B88546-E636-2992-5FE4-E33B030CD353}"/>
              </a:ext>
            </a:extLst>
          </p:cNvPr>
          <p:cNvSpPr/>
          <p:nvPr/>
        </p:nvSpPr>
        <p:spPr>
          <a:xfrm rot="5400000">
            <a:off x="37746040" y="3134352"/>
            <a:ext cx="615354" cy="743065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A82673-6056-CD53-8791-106E3712C42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1945600" y="27508200"/>
            <a:ext cx="8749362" cy="462129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0BC54B-8C77-8A53-6A69-E0F4A5069889}"/>
              </a:ext>
            </a:extLst>
          </p:cNvPr>
          <p:cNvSpPr txBox="1"/>
          <p:nvPr/>
        </p:nvSpPr>
        <p:spPr>
          <a:xfrm>
            <a:off x="1066800" y="5254186"/>
            <a:ext cx="50292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b="1" dirty="0"/>
              <a:t>Fig: Symptoms</a:t>
            </a:r>
          </a:p>
          <a:p>
            <a:pPr algn="ctr"/>
            <a:r>
              <a:rPr lang="en-US" sz="1800" dirty="0"/>
              <a:t>(Source: </a:t>
            </a:r>
            <a:r>
              <a:rPr lang="en-IN" sz="1800" dirty="0"/>
              <a:t>Trust, 2023)</a:t>
            </a:r>
            <a:endParaRPr lang="en-US" sz="18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US" sz="2400" dirty="0"/>
          </a:p>
          <a:p>
            <a:pPr algn="ctr"/>
            <a:endParaRPr lang="en-IN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DBCBC7-BFF1-FFA7-90FD-308F3EAB4E94}"/>
              </a:ext>
            </a:extLst>
          </p:cNvPr>
          <p:cNvSpPr txBox="1"/>
          <p:nvPr/>
        </p:nvSpPr>
        <p:spPr>
          <a:xfrm>
            <a:off x="24444777" y="10205155"/>
            <a:ext cx="662899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Fig: Patients review</a:t>
            </a:r>
          </a:p>
          <a:p>
            <a:pPr algn="ctr"/>
            <a:r>
              <a:rPr lang="en-US" sz="2000" dirty="0"/>
              <a:t>(Source: </a:t>
            </a:r>
            <a:r>
              <a:rPr lang="en-IN" sz="2000" dirty="0"/>
              <a:t>van den Heuvel </a:t>
            </a:r>
            <a:r>
              <a:rPr lang="en-IN" sz="2000" i="1" dirty="0"/>
              <a:t>et al.</a:t>
            </a:r>
            <a:r>
              <a:rPr lang="en-IN" sz="2000" dirty="0"/>
              <a:t>, 2010)</a:t>
            </a:r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IN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2333F3-D0BF-B3F6-632B-A771B5673B39}"/>
              </a:ext>
            </a:extLst>
          </p:cNvPr>
          <p:cNvSpPr txBox="1"/>
          <p:nvPr/>
        </p:nvSpPr>
        <p:spPr>
          <a:xfrm>
            <a:off x="11033011" y="5849128"/>
            <a:ext cx="7959598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Fig: Stress</a:t>
            </a:r>
          </a:p>
          <a:p>
            <a:pPr algn="ctr"/>
            <a:r>
              <a:rPr lang="en-US" sz="2000" dirty="0"/>
              <a:t>(Source: </a:t>
            </a:r>
            <a:r>
              <a:rPr lang="en-IN" sz="2000" dirty="0" err="1"/>
              <a:t>TBrewminate</a:t>
            </a:r>
            <a:r>
              <a:rPr lang="en-IN" sz="2000" dirty="0"/>
              <a:t>, 2026)</a:t>
            </a:r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IN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6E25216-18C1-D186-8595-224DF71B4A18}"/>
              </a:ext>
            </a:extLst>
          </p:cNvPr>
          <p:cNvSpPr txBox="1"/>
          <p:nvPr/>
        </p:nvSpPr>
        <p:spPr>
          <a:xfrm>
            <a:off x="24641662" y="19010092"/>
            <a:ext cx="78279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Fig: Lifetime risk parameter</a:t>
            </a:r>
          </a:p>
          <a:p>
            <a:pPr algn="ctr"/>
            <a:r>
              <a:rPr lang="en-US" sz="1400" dirty="0"/>
              <a:t>(Source: </a:t>
            </a:r>
            <a:r>
              <a:rPr lang="en-IN" sz="1400" dirty="0"/>
              <a:t>Mehta, 2025)</a:t>
            </a:r>
            <a:endParaRPr lang="en-US" sz="1400" dirty="0"/>
          </a:p>
          <a:p>
            <a:pPr algn="ctr"/>
            <a:endParaRPr lang="en-US" sz="2000" dirty="0"/>
          </a:p>
          <a:p>
            <a:pPr algn="ctr"/>
            <a:endParaRPr lang="en-IN" sz="24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BB606DA-E239-8F40-4D25-4394D67BF139}"/>
              </a:ext>
            </a:extLst>
          </p:cNvPr>
          <p:cNvSpPr txBox="1"/>
          <p:nvPr/>
        </p:nvSpPr>
        <p:spPr>
          <a:xfrm>
            <a:off x="22367754" y="26910575"/>
            <a:ext cx="782791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Fig: Disease overview</a:t>
            </a:r>
          </a:p>
          <a:p>
            <a:pPr algn="ctr"/>
            <a:r>
              <a:rPr lang="en-US" sz="1400" dirty="0"/>
              <a:t>(Source: </a:t>
            </a:r>
            <a:r>
              <a:rPr lang="en-IN" sz="1400" dirty="0"/>
              <a:t>Kumar </a:t>
            </a:r>
            <a:r>
              <a:rPr lang="en-IN" sz="1400" i="1" dirty="0"/>
              <a:t>et al.</a:t>
            </a:r>
            <a:r>
              <a:rPr lang="en-IN" sz="1400" dirty="0"/>
              <a:t>, 2024)</a:t>
            </a:r>
            <a:endParaRPr lang="en-US" sz="1400" dirty="0"/>
          </a:p>
          <a:p>
            <a:pPr algn="ctr"/>
            <a:endParaRPr lang="en-IN" sz="2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659F3F1-3448-37E4-D514-A949FB0112AB}"/>
              </a:ext>
            </a:extLst>
          </p:cNvPr>
          <p:cNvSpPr txBox="1"/>
          <p:nvPr/>
        </p:nvSpPr>
        <p:spPr>
          <a:xfrm>
            <a:off x="22126308" y="32232600"/>
            <a:ext cx="874936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Fig: </a:t>
            </a:r>
            <a:r>
              <a:rPr lang="en-GB" sz="1200" b="1" dirty="0"/>
              <a:t>ICD-11 specifications</a:t>
            </a:r>
          </a:p>
          <a:p>
            <a:pPr algn="ctr"/>
            <a:r>
              <a:rPr lang="en-GB" sz="1200" b="1" dirty="0"/>
              <a:t> </a:t>
            </a:r>
            <a:r>
              <a:rPr lang="en-GB" sz="1200" dirty="0"/>
              <a:t>(Source: </a:t>
            </a:r>
            <a:r>
              <a:rPr lang="en-IN" sz="1200" dirty="0"/>
              <a:t>WHO ICD-11, 2022</a:t>
            </a:r>
            <a:r>
              <a:rPr lang="en-GB" sz="1200" dirty="0"/>
              <a:t>) </a:t>
            </a:r>
            <a:endParaRPr lang="en-IN" sz="1200" dirty="0"/>
          </a:p>
          <a:p>
            <a:pPr algn="ctr"/>
            <a:endParaRPr lang="en-IN" sz="24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59A8F5B-3AC4-826D-0412-63CBD4E35A07}"/>
              </a:ext>
            </a:extLst>
          </p:cNvPr>
          <p:cNvSpPr txBox="1"/>
          <p:nvPr/>
        </p:nvSpPr>
        <p:spPr>
          <a:xfrm>
            <a:off x="33396696" y="31867881"/>
            <a:ext cx="7827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Fig: Economic burden</a:t>
            </a:r>
          </a:p>
          <a:p>
            <a:pPr algn="ctr"/>
            <a:r>
              <a:rPr lang="en-US" sz="1400" dirty="0"/>
              <a:t>(Source: </a:t>
            </a:r>
            <a:r>
              <a:rPr lang="en-IN" sz="1400" dirty="0"/>
              <a:t>Analysis Group, 2016)</a:t>
            </a:r>
            <a:endParaRPr lang="en-US" sz="1400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AC49796-123A-F592-8C28-890EDBAFBA4A}"/>
              </a:ext>
            </a:extLst>
          </p:cNvPr>
          <p:cNvSpPr txBox="1"/>
          <p:nvPr/>
        </p:nvSpPr>
        <p:spPr>
          <a:xfrm>
            <a:off x="14530440" y="22723499"/>
            <a:ext cx="52045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b="1" dirty="0"/>
              <a:t>Fig: Disease overview</a:t>
            </a:r>
          </a:p>
          <a:p>
            <a:pPr algn="ctr"/>
            <a:r>
              <a:rPr lang="en-US" sz="1800" dirty="0"/>
              <a:t>(Source: </a:t>
            </a:r>
            <a:r>
              <a:rPr lang="en-IN" sz="1800" dirty="0"/>
              <a:t>Shutterstock, 2026)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887DF10-5712-2E86-4DFE-1262BC13FB4E}"/>
              </a:ext>
            </a:extLst>
          </p:cNvPr>
          <p:cNvSpPr txBox="1"/>
          <p:nvPr/>
        </p:nvSpPr>
        <p:spPr>
          <a:xfrm>
            <a:off x="1283691" y="28143347"/>
            <a:ext cx="78279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Fig: Bipolar disorder</a:t>
            </a:r>
          </a:p>
          <a:p>
            <a:pPr algn="ctr"/>
            <a:r>
              <a:rPr lang="en-US" sz="1600" dirty="0"/>
              <a:t>(Source</a:t>
            </a:r>
            <a:r>
              <a:rPr lang="en-IN" sz="1600" dirty="0"/>
              <a:t>: Empathy Mental Health, 2025)</a:t>
            </a: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11B38903-A57D-B838-D36D-2A001B9D4A8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819884" y="23507650"/>
            <a:ext cx="11498407" cy="4460424"/>
          </a:xfrm>
          <a:prstGeom prst="rect">
            <a:avLst/>
          </a:prstGeom>
        </p:spPr>
      </p:pic>
      <p:sp>
        <p:nvSpPr>
          <p:cNvPr id="61" name="TextBox 60">
            <a:extLst>
              <a:ext uri="{FF2B5EF4-FFF2-40B4-BE49-F238E27FC236}">
                <a16:creationId xmlns:a16="http://schemas.microsoft.com/office/drawing/2014/main" id="{C882A2AD-69ED-4B93-85B3-48DD5BB65507}"/>
              </a:ext>
            </a:extLst>
          </p:cNvPr>
          <p:cNvSpPr txBox="1"/>
          <p:nvPr/>
        </p:nvSpPr>
        <p:spPr>
          <a:xfrm>
            <a:off x="11017759" y="28220461"/>
            <a:ext cx="78279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800" b="1" dirty="0"/>
              <a:t>Fig: Mental health research</a:t>
            </a:r>
          </a:p>
          <a:p>
            <a:pPr algn="ctr"/>
            <a:r>
              <a:rPr lang="en-US" sz="1800" dirty="0"/>
              <a:t>(Source</a:t>
            </a:r>
            <a:r>
              <a:rPr lang="en-IN" sz="1800" dirty="0"/>
              <a:t>: Redbird Research, 2025)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538F615-9D01-D712-E69C-A46376F2F514}"/>
              </a:ext>
            </a:extLst>
          </p:cNvPr>
          <p:cNvSpPr/>
          <p:nvPr/>
        </p:nvSpPr>
        <p:spPr>
          <a:xfrm>
            <a:off x="8293558" y="15892950"/>
            <a:ext cx="5437036" cy="736231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800" b="1" dirty="0"/>
              <a:t>I</a:t>
            </a:r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2000" b="1" dirty="0"/>
          </a:p>
          <a:p>
            <a:endParaRPr lang="en-GB" sz="2000" b="1" dirty="0"/>
          </a:p>
          <a:p>
            <a:pPr algn="ctr"/>
            <a:r>
              <a:rPr lang="en-GB" sz="2000" b="1" dirty="0"/>
              <a:t>CD-11 classification of schizophrenia (6A20) with diagnostic features</a:t>
            </a:r>
          </a:p>
          <a:p>
            <a:endParaRPr lang="en-GB" sz="1600" b="1" dirty="0"/>
          </a:p>
          <a:p>
            <a:pPr algn="just"/>
            <a:endParaRPr lang="en-GB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ICD-11 Code: Schizophrenia falls under Schizophrenia (6A20) (WHO ICD-11, 2022).</a:t>
            </a:r>
            <a:endParaRPr lang="en-IN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This has been marked by chronic distortions of thinking, perceptions, experience of self, cognition, will, and behaviour.</a:t>
            </a:r>
            <a:endParaRPr lang="en-IN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The diagnostic features are the presence of delusions and Hallucinations.</a:t>
            </a:r>
            <a:endParaRPr lang="en-IN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This is particularly auditory hallucinations.</a:t>
            </a:r>
            <a:endParaRPr lang="en-IN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Incoherent or irrational speech as evidence of disorganised thinking (Schmidt, 2024).</a:t>
            </a:r>
            <a:endParaRPr lang="en-IN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Feelings of being controlled in thought or behaviour.</a:t>
            </a:r>
            <a:endParaRPr lang="en-IN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Negative symptoms like lack of emotional expressiveness and avolition.</a:t>
            </a:r>
            <a:endParaRPr lang="en-IN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The symptoms lead to marked problems in social, personal, academic, or work settings.</a:t>
            </a:r>
            <a:endParaRPr lang="en-IN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The symptoms would have lasted for at least 1 month.</a:t>
            </a:r>
            <a:endParaRPr lang="en-IN" sz="1600" b="1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600" b="1" dirty="0"/>
              <a:t>Not explained by mood disorder, substance use, or any medical illnesses.</a:t>
            </a:r>
            <a:endParaRPr lang="en-IN" sz="16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GB" sz="1800" b="1" dirty="0"/>
          </a:p>
          <a:p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2889841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C7972-9B44-0B44-ADA0-86F31607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5000" b="1" dirty="0"/>
              <a:t>References</a:t>
            </a:r>
            <a:endParaRPr lang="en-IN" sz="15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F2EE9-F8E4-5E00-9514-9F269B6CB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7680966"/>
            <a:ext cx="41452799" cy="24399234"/>
          </a:xfrm>
        </p:spPr>
        <p:txBody>
          <a:bodyPr>
            <a:noAutofit/>
          </a:bodyPr>
          <a:lstStyle/>
          <a:p>
            <a:pPr algn="just"/>
            <a:r>
              <a:rPr lang="en-IN" sz="3200" b="1" dirty="0"/>
              <a:t>Analysis Group (2016) </a:t>
            </a:r>
            <a:r>
              <a:rPr lang="en-IN" sz="3200" b="1" i="1" dirty="0"/>
              <a:t>Economic Burden of Schizophrenia in the US Exceeded $155 Billion in 2013</a:t>
            </a:r>
            <a:r>
              <a:rPr lang="en-IN" sz="3200" b="1" dirty="0"/>
              <a:t>, </a:t>
            </a:r>
            <a:r>
              <a:rPr lang="en-IN" sz="3200" b="1" i="1" dirty="0"/>
              <a:t>Analysisgroup.com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2"/>
              </a:rPr>
              <a:t>https://www.analysisgroup.com/Insights/ag-feature/health-care-bulletin/fall-2016/economic-burden-of-schizophrenia-in-the-us-exceeded-155-billion-in-2013/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IN" sz="3200" b="1" dirty="0"/>
              <a:t>Barker, W. (2026) </a:t>
            </a:r>
            <a:r>
              <a:rPr lang="en-IN" sz="3200" b="1" i="1" dirty="0"/>
              <a:t>The problem with diagnosing profound autism</a:t>
            </a:r>
            <a:r>
              <a:rPr lang="en-IN" sz="3200" b="1" dirty="0"/>
              <a:t>, </a:t>
            </a:r>
            <a:r>
              <a:rPr lang="en-IN" sz="3200" b="1" i="1" dirty="0"/>
              <a:t>The Week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3"/>
              </a:rPr>
              <a:t>https://theweek.com/science/profound-autism-public-health-study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IN" sz="3200" b="1" dirty="0" err="1"/>
              <a:t>Brewminate</a:t>
            </a:r>
            <a:r>
              <a:rPr lang="en-IN" sz="3200" b="1" dirty="0"/>
              <a:t> (2026) </a:t>
            </a:r>
            <a:r>
              <a:rPr lang="en-IN" sz="3200" b="1" i="1" dirty="0"/>
              <a:t>History of Schizophrenia: From Antiquity to Today</a:t>
            </a:r>
            <a:r>
              <a:rPr lang="en-IN" sz="3200" b="1" dirty="0"/>
              <a:t>, </a:t>
            </a:r>
            <a:r>
              <a:rPr lang="en-IN" sz="3200" b="1" i="1" dirty="0" err="1"/>
              <a:t>Brewminate</a:t>
            </a:r>
            <a:r>
              <a:rPr lang="en-IN" sz="3200" b="1" i="1" dirty="0"/>
              <a:t>: A Bold Blend of News and Ideas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4"/>
              </a:rPr>
              <a:t>https://brewminate.com/history-of-schizophrenia-ancient-madness-modern-psychiatry/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IN" sz="3200" b="1" dirty="0"/>
              <a:t>Cuffari, B. (2009) </a:t>
            </a:r>
            <a:r>
              <a:rPr lang="en-IN" sz="3200" b="1" i="1" dirty="0"/>
              <a:t>Schizophrenia Screening, Prevention and Management</a:t>
            </a:r>
            <a:r>
              <a:rPr lang="en-IN" sz="3200" b="1" dirty="0"/>
              <a:t>, </a:t>
            </a:r>
            <a:r>
              <a:rPr lang="en-IN" sz="3200" b="1" i="1" dirty="0"/>
              <a:t>News-Medical.net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5"/>
              </a:rPr>
              <a:t>https://www.news-medical.net/health/Schizophrenia-Screening-Prevention-and-Management.aspx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IN" sz="3200" b="1" dirty="0"/>
              <a:t>Diniz, E., Fonseca, L., Rocha, D., </a:t>
            </a:r>
            <a:r>
              <a:rPr lang="en-IN" sz="3200" b="1" dirty="0" err="1"/>
              <a:t>Trevizol</a:t>
            </a:r>
            <a:r>
              <a:rPr lang="en-IN" sz="3200" b="1" dirty="0"/>
              <a:t>, A., Cerqueira, R., Ortiz, B., </a:t>
            </a:r>
            <a:r>
              <a:rPr lang="en-IN" sz="3200" b="1" dirty="0" err="1"/>
              <a:t>Brunoni</a:t>
            </a:r>
            <a:r>
              <a:rPr lang="en-IN" sz="3200" b="1" dirty="0"/>
              <a:t>, A.R., Bressan, R., Correll, C.U. and Ary Gadelha (2023) ‘Treatment resistance in schizophrenia: a meta-analysis of prevalence and correlates’, </a:t>
            </a:r>
            <a:r>
              <a:rPr lang="en-IN" sz="3200" b="1" i="1" dirty="0"/>
              <a:t>Brazilian Journal of Psychiatry</a:t>
            </a:r>
            <a:r>
              <a:rPr lang="en-IN" sz="3200" b="1" dirty="0"/>
              <a:t>, 45(5). Available at: </a:t>
            </a:r>
            <a:r>
              <a:rPr lang="en-IN" sz="3200" b="1" u="sng" dirty="0">
                <a:hlinkClick r:id="rId6"/>
              </a:rPr>
              <a:t>https://doi.org/10.47626/1516-4446-2023-3126</a:t>
            </a:r>
            <a:r>
              <a:rPr lang="en-IN" sz="3200" b="1" dirty="0"/>
              <a:t>.</a:t>
            </a:r>
          </a:p>
          <a:p>
            <a:pPr algn="just"/>
            <a:r>
              <a:rPr lang="en-IN" sz="3200" b="1" dirty="0"/>
              <a:t>Empathy Mental Health (2025) </a:t>
            </a:r>
            <a:r>
              <a:rPr lang="en-IN" sz="3200" b="1" i="1" dirty="0"/>
              <a:t>Bipolar Disorder | </a:t>
            </a:r>
            <a:r>
              <a:rPr lang="en-IN" sz="3200" b="1" i="1" dirty="0" err="1"/>
              <a:t>EMPATHYmh</a:t>
            </a:r>
            <a:r>
              <a:rPr lang="en-IN" sz="3200" b="1" dirty="0"/>
              <a:t>, </a:t>
            </a:r>
            <a:r>
              <a:rPr lang="en-IN" sz="3200" b="1" i="1" dirty="0"/>
              <a:t>Empathymh.org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7"/>
              </a:rPr>
              <a:t>https://empathymh.org/bipolar-disorder/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GB" sz="3200" b="1" dirty="0"/>
              <a:t>Fond, G., Vidal, M., Joseph, M., </a:t>
            </a:r>
            <a:r>
              <a:rPr lang="en-GB" sz="3200" b="1" dirty="0" err="1"/>
              <a:t>Etchecopar</a:t>
            </a:r>
            <a:r>
              <a:rPr lang="en-GB" sz="3200" b="1" dirty="0"/>
              <a:t>-Etchart, D., </a:t>
            </a:r>
            <a:r>
              <a:rPr lang="en-GB" sz="3200" b="1" dirty="0" err="1"/>
              <a:t>Solmi</a:t>
            </a:r>
            <a:r>
              <a:rPr lang="en-GB" sz="3200" b="1" dirty="0"/>
              <a:t>, M., Yon, D.K., Correll, C.U. and Boyer, L. (2023) ‘Self-stigma in schizophrenia: a systematic review and meta-analysis of 37 studies from 25 high- and low-to-middle income countries’, </a:t>
            </a:r>
            <a:r>
              <a:rPr lang="en-GB" sz="3200" b="1" i="1" dirty="0"/>
              <a:t>Molecular Psychiatry</a:t>
            </a:r>
            <a:r>
              <a:rPr lang="en-GB" sz="3200" b="1" dirty="0"/>
              <a:t> [Preprint]. Available at: </a:t>
            </a:r>
            <a:r>
              <a:rPr lang="en-GB" sz="3200" b="1" u="sng" dirty="0">
                <a:hlinkClick r:id="rId8"/>
              </a:rPr>
              <a:t>https://doi.org/10.1038/s41380-023-02003-4</a:t>
            </a:r>
            <a:r>
              <a:rPr lang="en-GB" sz="3200" b="1" dirty="0"/>
              <a:t>.</a:t>
            </a:r>
            <a:endParaRPr lang="en-IN" sz="3200" b="1" dirty="0"/>
          </a:p>
          <a:p>
            <a:pPr algn="just"/>
            <a:r>
              <a:rPr lang="en-GB" sz="3200" b="1" dirty="0"/>
              <a:t>Gao, Y., Burns, R., Leach, L., Chilver, M.R. and Butterworth, P. (2024) ‘Examining the mental health services among people with mental disorders: a literature review’, </a:t>
            </a:r>
            <a:r>
              <a:rPr lang="en-GB" sz="3200" b="1" i="1" dirty="0"/>
              <a:t>BMC Psychiatry</a:t>
            </a:r>
            <a:r>
              <a:rPr lang="en-GB" sz="3200" b="1" dirty="0"/>
              <a:t>, 24(1). Available at: </a:t>
            </a:r>
            <a:r>
              <a:rPr lang="en-GB" sz="3200" b="1" u="sng" dirty="0">
                <a:hlinkClick r:id="rId9"/>
              </a:rPr>
              <a:t>https://doi.org/10.1186/s12888-024-05965-z</a:t>
            </a:r>
            <a:r>
              <a:rPr lang="en-GB" sz="3200" b="1" dirty="0"/>
              <a:t>.</a:t>
            </a:r>
            <a:endParaRPr lang="en-IN" sz="3200" b="1" dirty="0"/>
          </a:p>
          <a:p>
            <a:pPr algn="just"/>
            <a:r>
              <a:rPr lang="en-GB" sz="3200" b="1" dirty="0"/>
              <a:t>Hajizadeh, A., Amini, H., Heydari, M. and Rajabi, F. (2024) ‘How to combat stigma surrounding mental health disorders: a scoping review of the experiences of different stakeholders’, </a:t>
            </a:r>
            <a:r>
              <a:rPr lang="en-GB" sz="3200" b="1" i="1" dirty="0"/>
              <a:t>BMC Psychiatry</a:t>
            </a:r>
            <a:r>
              <a:rPr lang="en-GB" sz="3200" b="1" dirty="0"/>
              <a:t>, 24(1). Available at: </a:t>
            </a:r>
            <a:r>
              <a:rPr lang="en-GB" sz="3200" b="1" u="sng" dirty="0">
                <a:hlinkClick r:id="rId10"/>
              </a:rPr>
              <a:t>https://doi.org/10.1186/s12888-024-06220-1</a:t>
            </a:r>
            <a:r>
              <a:rPr lang="en-GB" sz="3200" b="1" dirty="0"/>
              <a:t>.</a:t>
            </a:r>
            <a:endParaRPr lang="en-IN" sz="3200" b="1" dirty="0"/>
          </a:p>
          <a:p>
            <a:pPr algn="just"/>
            <a:r>
              <a:rPr lang="en-GB" sz="3200" b="1" dirty="0" err="1"/>
              <a:t>Hobern</a:t>
            </a:r>
            <a:r>
              <a:rPr lang="en-GB" sz="3200" b="1" dirty="0"/>
              <a:t>, B., </a:t>
            </a:r>
            <a:r>
              <a:rPr lang="en-GB" sz="3200" b="1" dirty="0" err="1"/>
              <a:t>Carrotte</a:t>
            </a:r>
            <a:r>
              <a:rPr lang="en-GB" sz="3200" b="1" dirty="0"/>
              <a:t>, E.R., Rehm, I.C., Blanchard, M. and Groot, C. (2024) ‘Stigma Towards People Living with Co-occurring Schizophrenia Spectrum and Substance Use Disorders: A Scoping Review’, </a:t>
            </a:r>
            <a:r>
              <a:rPr lang="en-GB" sz="3200" b="1" i="1" dirty="0"/>
              <a:t>International journal of mental health and addiction</a:t>
            </a:r>
            <a:r>
              <a:rPr lang="en-GB" sz="3200" b="1" dirty="0"/>
              <a:t> [Preprint]. Available at: </a:t>
            </a:r>
            <a:r>
              <a:rPr lang="en-GB" sz="3200" b="1" u="sng" dirty="0">
                <a:hlinkClick r:id="rId11"/>
              </a:rPr>
              <a:t>https://doi.org/10.1007/s11469-024-01346-5</a:t>
            </a:r>
            <a:r>
              <a:rPr lang="en-GB" sz="3200" b="1" dirty="0"/>
              <a:t>.</a:t>
            </a:r>
            <a:endParaRPr lang="en-IN" sz="3200" b="1" dirty="0"/>
          </a:p>
          <a:p>
            <a:pPr algn="just"/>
            <a:r>
              <a:rPr lang="en-IN" sz="3200" b="1" dirty="0" err="1"/>
              <a:t>Javitt</a:t>
            </a:r>
            <a:r>
              <a:rPr lang="en-IN" sz="3200" b="1" dirty="0"/>
              <a:t>, D.C. (2023) ‘Cognitive Impairment Associated with Schizophrenia: From Pathophysiology to Treatment’, </a:t>
            </a:r>
            <a:r>
              <a:rPr lang="en-IN" sz="3200" b="1" i="1" dirty="0"/>
              <a:t>Annual Review of Pharmacology and Toxicology</a:t>
            </a:r>
            <a:r>
              <a:rPr lang="en-IN" sz="3200" b="1" dirty="0"/>
              <a:t>, 63(1), pp. 119–141. Available at: </a:t>
            </a:r>
            <a:r>
              <a:rPr lang="en-IN" sz="3200" b="1" u="sng" dirty="0">
                <a:hlinkClick r:id="rId12"/>
              </a:rPr>
              <a:t>https://doi.org/10.1146/annurev-pharmtox-051921-093250</a:t>
            </a:r>
            <a:r>
              <a:rPr lang="en-IN" sz="3200" b="1" dirty="0"/>
              <a:t>.</a:t>
            </a:r>
          </a:p>
          <a:p>
            <a:pPr algn="just"/>
            <a:r>
              <a:rPr lang="en-IN" sz="3200" b="1" dirty="0"/>
              <a:t>Kumar, S.S., Venmathi, A.R., Yuvaraja Thangavel and Raja, L. (2024) ‘</a:t>
            </a:r>
            <a:r>
              <a:rPr lang="en-IN" sz="3200" b="1" dirty="0" err="1"/>
              <a:t>ResDense</a:t>
            </a:r>
            <a:r>
              <a:rPr lang="en-IN" sz="3200" b="1" dirty="0"/>
              <a:t> Fusion: enhancing schizophrenia disorder detection in EEG data through ensemble fusion of deep learning models’, </a:t>
            </a:r>
            <a:r>
              <a:rPr lang="en-IN" sz="3200" b="1" i="1" dirty="0"/>
              <a:t>Neural Computing and Applications</a:t>
            </a:r>
            <a:r>
              <a:rPr lang="en-IN" sz="3200" b="1" dirty="0"/>
              <a:t> [Preprint]. Available at: </a:t>
            </a:r>
            <a:r>
              <a:rPr lang="en-IN" sz="3200" b="1" u="sng" dirty="0">
                <a:hlinkClick r:id="rId13"/>
              </a:rPr>
              <a:t>https://doi.org/10.1007/s00521-024-10701-5</a:t>
            </a:r>
            <a:r>
              <a:rPr lang="en-IN" sz="3200" b="1" dirty="0"/>
              <a:t>.</a:t>
            </a:r>
          </a:p>
          <a:p>
            <a:pPr algn="just"/>
            <a:r>
              <a:rPr lang="en-IN" sz="3200" b="1" dirty="0"/>
              <a:t>Mehta, A. (2025) </a:t>
            </a:r>
            <a:r>
              <a:rPr lang="en-IN" sz="3200" b="1" i="1" dirty="0"/>
              <a:t>Schizophrenia: Making a Difference Tomorrow</a:t>
            </a:r>
            <a:r>
              <a:rPr lang="en-IN" sz="3200" b="1" dirty="0"/>
              <a:t>, </a:t>
            </a:r>
            <a:r>
              <a:rPr lang="en-IN" sz="3200" b="1" i="1" dirty="0"/>
              <a:t>www.brainfacts.org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14"/>
              </a:rPr>
              <a:t>https://www.brainfacts.org/archives/2011/schizophrenia-making-a-difference-tomorrow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IN" sz="3200" b="1" dirty="0"/>
              <a:t>Orsolini, L., Pompili, S. and Volpe, U. (2022) ‘Schizophrenia: A narrative review of etiopathogenetic, diagnostic and treatment aspects’, </a:t>
            </a:r>
            <a:r>
              <a:rPr lang="en-IN" sz="3200" b="1" i="1" dirty="0"/>
              <a:t>Journal of Clinical Medicine</a:t>
            </a:r>
            <a:r>
              <a:rPr lang="en-IN" sz="3200" b="1" dirty="0"/>
              <a:t>, 11(17), pp. 1–22. Available at: </a:t>
            </a:r>
            <a:r>
              <a:rPr lang="en-IN" sz="3200" b="1" u="sng" dirty="0">
                <a:hlinkClick r:id="rId15"/>
              </a:rPr>
              <a:t>https://doi.org/10.3390/jcm11175040</a:t>
            </a:r>
            <a:r>
              <a:rPr lang="en-IN" sz="3200" b="1" dirty="0"/>
              <a:t>.</a:t>
            </a:r>
          </a:p>
          <a:p>
            <a:pPr algn="just"/>
            <a:r>
              <a:rPr lang="en-IN" sz="3200" b="1" dirty="0" err="1"/>
              <a:t>PngTree</a:t>
            </a:r>
            <a:r>
              <a:rPr lang="en-IN" sz="3200" b="1" dirty="0"/>
              <a:t> (2026) </a:t>
            </a:r>
            <a:r>
              <a:rPr lang="en-IN" sz="3200" b="1" i="1" dirty="0"/>
              <a:t>Human verification | </a:t>
            </a:r>
            <a:r>
              <a:rPr lang="en-IN" sz="3200" b="1" i="1" dirty="0" err="1"/>
              <a:t>Pngtree</a:t>
            </a:r>
            <a:r>
              <a:rPr lang="en-IN" sz="3200" b="1" dirty="0"/>
              <a:t>, </a:t>
            </a:r>
            <a:r>
              <a:rPr lang="en-IN" sz="3200" b="1" i="1" dirty="0"/>
              <a:t>Pngtree.com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16"/>
              </a:rPr>
              <a:t>https://pngtree.com/free-png-vectors/social-anxiety-vector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IN" sz="3200" b="1" dirty="0"/>
              <a:t>Redbird Research (2025) </a:t>
            </a:r>
            <a:r>
              <a:rPr lang="en-IN" sz="3200" b="1" i="1" dirty="0"/>
              <a:t>Brain 101: Understanding Mood, Memory, and Mental Health</a:t>
            </a:r>
            <a:r>
              <a:rPr lang="en-IN" sz="3200" b="1" dirty="0"/>
              <a:t>, </a:t>
            </a:r>
            <a:r>
              <a:rPr lang="en-IN" sz="3200" b="1" i="1" dirty="0"/>
              <a:t>Redbird Research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17"/>
              </a:rPr>
              <a:t>https://redbird-research.com/how-your-brain-affects-mental-health/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IN" sz="3200" b="1" dirty="0"/>
              <a:t>Royal College of Psychiatrists (2015) </a:t>
            </a:r>
            <a:r>
              <a:rPr lang="en-IN" sz="3200" b="1" i="1" dirty="0"/>
              <a:t>Schizoaffective disorder | Royal College of Psychiatrists</a:t>
            </a:r>
            <a:r>
              <a:rPr lang="en-IN" sz="3200" b="1" dirty="0"/>
              <a:t>, </a:t>
            </a:r>
            <a:r>
              <a:rPr lang="en-IN" sz="3200" b="1" i="1" dirty="0"/>
              <a:t>www.rcpsych.ac.uk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18"/>
              </a:rPr>
              <a:t>https://www.rcpsych.ac.uk/mental-health/mental-illnesses-and-mental-health-problems/schizoaffective-disorder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GB" sz="3200" b="1" dirty="0"/>
              <a:t>Schmidt, N. (2024) </a:t>
            </a:r>
            <a:r>
              <a:rPr lang="en-GB" sz="3200" b="1" i="1" dirty="0"/>
              <a:t>Hebephrenic Schizophrenia: Disorganized Thinking</a:t>
            </a:r>
            <a:r>
              <a:rPr lang="en-GB" sz="3200" b="1" dirty="0"/>
              <a:t>, </a:t>
            </a:r>
            <a:r>
              <a:rPr lang="en-GB" sz="3200" b="1" i="1" dirty="0"/>
              <a:t>WebMD</a:t>
            </a:r>
            <a:r>
              <a:rPr lang="en-GB" sz="3200" b="1" dirty="0"/>
              <a:t>. Available at: </a:t>
            </a:r>
            <a:r>
              <a:rPr lang="en-GB" sz="3200" b="1" u="sng" dirty="0">
                <a:hlinkClick r:id="rId19"/>
              </a:rPr>
              <a:t>https://www.webmd.com/schizophrenia/hebephrenic-schizophrenia</a:t>
            </a:r>
            <a:r>
              <a:rPr lang="en-GB" sz="3200" b="1" dirty="0"/>
              <a:t> (Accessed: 13 June 2026).</a:t>
            </a:r>
            <a:endParaRPr lang="en-IN" sz="3200" b="1" dirty="0"/>
          </a:p>
          <a:p>
            <a:pPr algn="just"/>
            <a:r>
              <a:rPr lang="en-IN" sz="3200" b="1" dirty="0"/>
              <a:t>Shutterstock (2026) </a:t>
            </a:r>
            <a:r>
              <a:rPr lang="en-IN" sz="3200" b="1" i="1" dirty="0"/>
              <a:t>Many Hands Pointing Paranoid Schizophrenic Frightened Stock Photo 352755008 | Shutterstock</a:t>
            </a:r>
            <a:r>
              <a:rPr lang="en-IN" sz="3200" b="1" dirty="0"/>
              <a:t>, </a:t>
            </a:r>
            <a:r>
              <a:rPr lang="en-IN" sz="3200" b="1" i="1" dirty="0"/>
              <a:t>Shutterstock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20"/>
              </a:rPr>
              <a:t>https://www.shutterstock.com/image-photo/many-hands-pointing-paranoid-schizophrenic-frightened-352755008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IN" sz="3200" b="1" dirty="0"/>
              <a:t>Tandon, R., Nasrallah, H., Akbarian, S., Carpenter, W.T., DeLisi, L.E., Gaebel, W., Green, M.F., Gur, R.E., Heckers, S., Kane, J.M., Malaspina, D., Meyer-Lindenberg, A., Murray, R., Owen, M., Smoller, J.W., Yassine, W. and Keshavan, M. (2023) ‘The schizophrenia syndrome, circa 2024: What we know and how that informs its nature’, </a:t>
            </a:r>
            <a:r>
              <a:rPr lang="en-IN" sz="3200" b="1" i="1" dirty="0"/>
              <a:t>Schizophrenia Research</a:t>
            </a:r>
            <a:r>
              <a:rPr lang="en-IN" sz="3200" b="1" dirty="0"/>
              <a:t>, 264(264), pp. 1–28. Available at: </a:t>
            </a:r>
            <a:r>
              <a:rPr lang="en-IN" sz="3200" b="1" u="sng" dirty="0">
                <a:hlinkClick r:id="rId21"/>
              </a:rPr>
              <a:t>https://doi.org/10.1016/j.schres.2023.11.015</a:t>
            </a:r>
            <a:r>
              <a:rPr lang="en-IN" sz="3200" b="1" dirty="0"/>
              <a:t>.</a:t>
            </a:r>
          </a:p>
          <a:p>
            <a:pPr algn="just"/>
            <a:r>
              <a:rPr lang="en-IN" sz="3200" b="1" dirty="0"/>
              <a:t>Trust, T. (2023) </a:t>
            </a:r>
            <a:r>
              <a:rPr lang="en-IN" sz="3200" b="1" i="1" dirty="0"/>
              <a:t>Schizophrenia</a:t>
            </a:r>
            <a:r>
              <a:rPr lang="en-IN" sz="3200" b="1" dirty="0"/>
              <a:t>, </a:t>
            </a:r>
            <a:r>
              <a:rPr lang="en-IN" sz="3200" b="1" i="1" dirty="0" err="1"/>
              <a:t>TeenTrust</a:t>
            </a:r>
            <a:r>
              <a:rPr lang="en-IN" sz="3200" b="1" dirty="0"/>
              <a:t>. Teen Trust News. Available at: </a:t>
            </a:r>
            <a:r>
              <a:rPr lang="en-IN" sz="3200" b="1" dirty="0">
                <a:hlinkClick r:id="rId22"/>
              </a:rPr>
              <a:t>https://teentrust.ng/schizophrenia/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IN" sz="3200" b="1" dirty="0"/>
              <a:t>van den Heuvel, M.P., Mandl, R.C.W., Stam, C.J., Kahn, R.S. and Hulshoff Pol, H.E. (2010) ‘Aberrant Frontal and Temporal Complex Network Structure in Schizophrenia: A Graph Theoretical Analysis’, </a:t>
            </a:r>
            <a:r>
              <a:rPr lang="en-IN" sz="3200" b="1" i="1" dirty="0"/>
              <a:t>Journal of Neuroscience</a:t>
            </a:r>
            <a:r>
              <a:rPr lang="en-IN" sz="3200" b="1" dirty="0"/>
              <a:t>, 30(47), pp. 15915–15926. Available at: </a:t>
            </a:r>
            <a:r>
              <a:rPr lang="en-IN" sz="3200" b="1" u="sng" dirty="0">
                <a:hlinkClick r:id="rId23"/>
              </a:rPr>
              <a:t>https://doi.org/10.1523/jneurosci.2874-10.2010</a:t>
            </a:r>
            <a:r>
              <a:rPr lang="en-IN" sz="3200" b="1" dirty="0"/>
              <a:t>.</a:t>
            </a:r>
          </a:p>
          <a:p>
            <a:pPr algn="just"/>
            <a:r>
              <a:rPr lang="en-IN" sz="3200" b="1" dirty="0"/>
              <a:t>WHO ICD-11 (2022) </a:t>
            </a:r>
            <a:r>
              <a:rPr lang="en-IN" sz="3200" b="1" i="1" dirty="0"/>
              <a:t>International classification of diseases (ICD)</a:t>
            </a:r>
            <a:r>
              <a:rPr lang="en-IN" sz="3200" b="1" dirty="0"/>
              <a:t>, </a:t>
            </a:r>
            <a:r>
              <a:rPr lang="en-IN" sz="3200" b="1" i="1" dirty="0"/>
              <a:t>www.who.int</a:t>
            </a:r>
            <a:r>
              <a:rPr lang="en-IN" sz="3200" b="1" dirty="0"/>
              <a:t>. Available at: </a:t>
            </a:r>
            <a:r>
              <a:rPr lang="en-IN" sz="3200" b="1" dirty="0">
                <a:hlinkClick r:id="rId24"/>
              </a:rPr>
              <a:t>https://www.who.int/standards/classifications/classification-of-diseases</a:t>
            </a:r>
            <a:r>
              <a:rPr lang="en-IN" sz="3200" b="1" dirty="0"/>
              <a:t> (Accessed: 12 June 2026).</a:t>
            </a:r>
          </a:p>
          <a:p>
            <a:pPr algn="just"/>
            <a:r>
              <a:rPr lang="en-GB" sz="3200" b="1" dirty="0"/>
              <a:t>Yang, H., Chang, F., Zhu, D., Fumie, M. and Liu, Z. (2024) ‘Application of Artificial Intelligence in Schizophrenia Rehabilitation Management: Systematic Literature Review’, </a:t>
            </a:r>
            <a:r>
              <a:rPr lang="en-GB" sz="3200" b="1" i="1" dirty="0" err="1"/>
              <a:t>arXiv</a:t>
            </a:r>
            <a:r>
              <a:rPr lang="en-GB" sz="3200" b="1" i="1" dirty="0"/>
              <a:t> (Cornell University)</a:t>
            </a:r>
            <a:r>
              <a:rPr lang="en-GB" sz="3200" b="1" dirty="0"/>
              <a:t> [Preprint]. Available at: </a:t>
            </a:r>
            <a:r>
              <a:rPr lang="en-GB" sz="3200" b="1" u="sng" dirty="0">
                <a:hlinkClick r:id="rId25"/>
              </a:rPr>
              <a:t>https://doi.org/10.48550/arxiv.2405.10883</a:t>
            </a:r>
            <a:r>
              <a:rPr lang="en-GB" sz="3200" b="1" dirty="0"/>
              <a:t>.</a:t>
            </a:r>
            <a:endParaRPr lang="en-IN" sz="3200" b="1" dirty="0"/>
          </a:p>
          <a:p>
            <a:pPr algn="just"/>
            <a:r>
              <a:rPr lang="en-GB" sz="3200" b="1" dirty="0"/>
              <a:t>Yung, N.C.L., Wong, C.S.M., Chan, J.K.N., Chen, E.Y.H. and Chang, W.C. (2020) ‘Excess Mortality and Life-Years Lost in People With Schizophrenia and Other Non-affective Psychoses: An 11-Year Population-Based Cohort Study’, </a:t>
            </a:r>
            <a:r>
              <a:rPr lang="en-GB" sz="3200" b="1" i="1" dirty="0"/>
              <a:t>Schizophrenia Bulletin</a:t>
            </a:r>
            <a:r>
              <a:rPr lang="en-GB" sz="3200" b="1" dirty="0"/>
              <a:t>, 47(2). Available at: </a:t>
            </a:r>
            <a:r>
              <a:rPr lang="en-GB" sz="3200" b="1" u="sng" dirty="0">
                <a:hlinkClick r:id="rId26"/>
              </a:rPr>
              <a:t>https://doi.org/10.1093/schbul/sbaa137</a:t>
            </a:r>
            <a:r>
              <a:rPr lang="en-GB" sz="3200" b="1" dirty="0"/>
              <a:t>.</a:t>
            </a:r>
            <a:endParaRPr lang="en-IN" sz="3200" b="1" dirty="0"/>
          </a:p>
        </p:txBody>
      </p:sp>
    </p:spTree>
    <p:extLst>
      <p:ext uri="{BB962C8B-B14F-4D97-AF65-F5344CB8AC3E}">
        <p14:creationId xmlns:p14="http://schemas.microsoft.com/office/powerpoint/2010/main" val="6341074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3697</TotalTime>
  <Words>2580</Words>
  <Application>Microsoft Office PowerPoint</Application>
  <PresentationFormat>Custom</PresentationFormat>
  <Paragraphs>182</Paragraphs>
  <Slides>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6</cp:revision>
  <cp:lastPrinted>2018-06-07T07:23:28Z</cp:lastPrinted>
  <dcterms:created xsi:type="dcterms:W3CDTF">2016-10-21T21:26:03Z</dcterms:created>
  <dcterms:modified xsi:type="dcterms:W3CDTF">2026-06-27T22:48:08Z</dcterms:modified>
</cp:coreProperties>
</file>