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17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97EFDA-FD7F-4E71-8446-526EB6FFFED5}" type="datetimeFigureOut">
              <a:rPr lang="en-IN" smtClean="0"/>
              <a:t>24-06-2023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5EFCAE-35A4-4607-99D0-16C893180A10}" type="slidenum">
              <a:rPr lang="en-IN" smtClean="0"/>
              <a:t>‹#›</a:t>
            </a:fld>
            <a:endParaRPr lang="en-IN"/>
          </a:p>
        </p:txBody>
      </p:sp>
    </p:spTree>
    <p:extLst>
      <p:ext uri="{BB962C8B-B14F-4D97-AF65-F5344CB8AC3E}">
        <p14:creationId xmlns:p14="http://schemas.microsoft.com/office/powerpoint/2010/main" val="761089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Introduction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Professionals in human resources (HR) are essential in building productive working relationships in today's dynamic and changing workplace. The duties and functional areas of HR will be covered in this presentation, along with the principles they should uphold. Additionally, this discussion will look at the variables that may be put in place to impact a favourable relationship between employers and employees while studying different kinds of partnerships that might arise at work. This presentation will use real-world examples to show how these variables might affect the dynamics of interpersonal relationships. Furthermore, it will be the sharing of personal experiences to highlight constructive methods for creating and maintaining employer-employee relationships. </a:t>
            </a:r>
          </a:p>
          <a:p>
            <a:pPr algn="l">
              <a:lnSpc>
                <a:spcPct val="107000"/>
              </a:lnSpc>
              <a:spcAft>
                <a:spcPts val="800"/>
              </a:spcAft>
            </a:pPr>
            <a:br>
              <a:rPr lang="en-IN" sz="1800" kern="0" dirty="0">
                <a:effectLst/>
                <a:latin typeface="Times New Roman" panose="02020603050405020304" pitchFamily="18" charset="0"/>
                <a:ea typeface="Arial" panose="020B0604020202020204" pitchFamily="34" charset="0"/>
                <a:cs typeface="Arial" panose="020B0604020202020204" pitchFamily="34" charset="0"/>
              </a:rPr>
            </a:br>
            <a:r>
              <a:rPr lang="en-IN" sz="1800" b="1" dirty="0">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965EFCAE-35A4-4607-99D0-16C893180A10}" type="slidenum">
              <a:rPr lang="en-IN" smtClean="0"/>
              <a:t>3</a:t>
            </a:fld>
            <a:endParaRPr lang="en-IN"/>
          </a:p>
        </p:txBody>
      </p:sp>
    </p:spTree>
    <p:extLst>
      <p:ext uri="{BB962C8B-B14F-4D97-AF65-F5344CB8AC3E}">
        <p14:creationId xmlns:p14="http://schemas.microsoft.com/office/powerpoint/2010/main" val="1222326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Job responsibilities and functional areas</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Talent acquisition and recruitment: </a:t>
            </a:r>
            <a:r>
              <a:rPr lang="en-IN" sz="1800" dirty="0">
                <a:effectLst/>
                <a:latin typeface="Times New Roman" panose="02020603050405020304" pitchFamily="18" charset="0"/>
                <a:ea typeface="Arial" panose="020B0604020202020204" pitchFamily="34" charset="0"/>
                <a:cs typeface="Arial" panose="020B0604020202020204" pitchFamily="34" charset="0"/>
              </a:rPr>
              <a:t>HR specialists seek out, choose, and onboard competent people who are compatible with the needs and culture of the organisation.</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Employee relations:</a:t>
            </a:r>
            <a:r>
              <a:rPr lang="en-IN" sz="1800" dirty="0">
                <a:effectLst/>
                <a:latin typeface="Times New Roman" panose="02020603050405020304" pitchFamily="18" charset="0"/>
                <a:ea typeface="Arial" panose="020B0604020202020204" pitchFamily="34" charset="0"/>
                <a:cs typeface="Arial" panose="020B0604020202020204" pitchFamily="34" charset="0"/>
              </a:rPr>
              <a:t> They create and uphold policies and processes to manage conflicts, address grievances, and foster a productive workplace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Ruggeri and Yu,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Training and development:</a:t>
            </a:r>
            <a:r>
              <a:rPr lang="en-IN" sz="1800" dirty="0">
                <a:effectLst/>
                <a:latin typeface="Times New Roman" panose="02020603050405020304" pitchFamily="18" charset="0"/>
                <a:ea typeface="Arial" panose="020B0604020202020204" pitchFamily="34" charset="0"/>
                <a:cs typeface="Arial" panose="020B0604020202020204" pitchFamily="34" charset="0"/>
              </a:rPr>
              <a:t> Improving employees' knowledge and abilities, HR detects skill shortages, creates training programmes, and arranges professional development opportunities.</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Performance management:</a:t>
            </a:r>
            <a:r>
              <a:rPr lang="en-IN" sz="1800" dirty="0">
                <a:effectLst/>
                <a:latin typeface="Times New Roman" panose="02020603050405020304" pitchFamily="18" charset="0"/>
                <a:ea typeface="Arial" panose="020B0604020202020204" pitchFamily="34" charset="0"/>
                <a:cs typeface="Arial" panose="020B0604020202020204" pitchFamily="34" charset="0"/>
              </a:rPr>
              <a:t> They advise and assist managers in carrying out performance reviews, creating objectives, and putting reward systems into place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Ruggeri and Yu,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endParaRPr lang="en-IN" dirty="0"/>
          </a:p>
        </p:txBody>
      </p:sp>
      <p:sp>
        <p:nvSpPr>
          <p:cNvPr id="4" name="Slide Number Placeholder 3"/>
          <p:cNvSpPr>
            <a:spLocks noGrp="1"/>
          </p:cNvSpPr>
          <p:nvPr>
            <p:ph type="sldNum" sz="quarter" idx="5"/>
          </p:nvPr>
        </p:nvSpPr>
        <p:spPr/>
        <p:txBody>
          <a:bodyPr/>
          <a:lstStyle/>
          <a:p>
            <a:fld id="{965EFCAE-35A4-4607-99D0-16C893180A10}" type="slidenum">
              <a:rPr lang="en-IN" smtClean="0"/>
              <a:t>4</a:t>
            </a:fld>
            <a:endParaRPr lang="en-IN"/>
          </a:p>
        </p:txBody>
      </p:sp>
    </p:spTree>
    <p:extLst>
      <p:ext uri="{BB962C8B-B14F-4D97-AF65-F5344CB8AC3E}">
        <p14:creationId xmlns:p14="http://schemas.microsoft.com/office/powerpoint/2010/main" val="2602854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Administration of compensation and benefits:</a:t>
            </a:r>
            <a:r>
              <a:rPr lang="en-IN" sz="1800" dirty="0">
                <a:effectLst/>
                <a:latin typeface="Times New Roman" panose="02020603050405020304" pitchFamily="18" charset="0"/>
                <a:ea typeface="Arial" panose="020B0604020202020204" pitchFamily="34" charset="0"/>
                <a:cs typeface="Arial" panose="020B0604020202020204" pitchFamily="34" charset="0"/>
              </a:rPr>
              <a:t> Maintaining fair compensation practices and manage payroll processing, HR experts oversee salary structures, incentives, and benefit packages for employees.</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Compliance with labour laws and regulations:</a:t>
            </a:r>
            <a:r>
              <a:rPr lang="en-IN" sz="1800" dirty="0">
                <a:effectLst/>
                <a:latin typeface="Times New Roman" panose="02020603050405020304" pitchFamily="18" charset="0"/>
                <a:ea typeface="Arial" panose="020B0604020202020204" pitchFamily="34" charset="0"/>
                <a:cs typeface="Arial" panose="020B0604020202020204" pitchFamily="34" charset="0"/>
              </a:rPr>
              <a:t> They make sure the company abides by the laws and rules governing employment practices, such as workplace safety and equal opportunity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McDonald and Hite,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HR planning and strategy: </a:t>
            </a:r>
            <a:r>
              <a:rPr lang="en-IN" sz="1800" dirty="0">
                <a:effectLst/>
                <a:latin typeface="Times New Roman" panose="02020603050405020304" pitchFamily="18" charset="0"/>
                <a:ea typeface="Arial" panose="020B0604020202020204" pitchFamily="34" charset="0"/>
                <a:cs typeface="Arial" panose="020B0604020202020204" pitchFamily="34" charset="0"/>
              </a:rPr>
              <a:t>They work with top management to match HR activities with the organization's objectives and values, influencing strategic judgement.</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Employee satisfaction, engagement, and retention:</a:t>
            </a:r>
            <a:r>
              <a:rPr lang="en-IN" sz="1800" dirty="0">
                <a:effectLst/>
                <a:latin typeface="Times New Roman" panose="02020603050405020304" pitchFamily="18" charset="0"/>
                <a:ea typeface="Arial" panose="020B0604020202020204" pitchFamily="34" charset="0"/>
                <a:cs typeface="Arial" panose="020B0604020202020204" pitchFamily="34" charset="0"/>
              </a:rPr>
              <a:t> HR professionals develop initiatives and programmes, like as wellness initiatives and employee recognition schemes, to promote employee satisfaction, engagement, and retention.</a:t>
            </a:r>
          </a:p>
          <a:p>
            <a:endParaRPr lang="en-IN" dirty="0"/>
          </a:p>
        </p:txBody>
      </p:sp>
      <p:sp>
        <p:nvSpPr>
          <p:cNvPr id="4" name="Slide Number Placeholder 3"/>
          <p:cNvSpPr>
            <a:spLocks noGrp="1"/>
          </p:cNvSpPr>
          <p:nvPr>
            <p:ph type="sldNum" sz="quarter" idx="5"/>
          </p:nvPr>
        </p:nvSpPr>
        <p:spPr/>
        <p:txBody>
          <a:bodyPr/>
          <a:lstStyle/>
          <a:p>
            <a:fld id="{965EFCAE-35A4-4607-99D0-16C893180A10}" type="slidenum">
              <a:rPr lang="en-IN" smtClean="0"/>
              <a:t>5</a:t>
            </a:fld>
            <a:endParaRPr lang="en-IN"/>
          </a:p>
        </p:txBody>
      </p:sp>
    </p:spTree>
    <p:extLst>
      <p:ext uri="{BB962C8B-B14F-4D97-AF65-F5344CB8AC3E}">
        <p14:creationId xmlns:p14="http://schemas.microsoft.com/office/powerpoint/2010/main" val="3842649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Values that they should abide by</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Integrity:</a:t>
            </a:r>
            <a:r>
              <a:rPr lang="en-IN" sz="1800" dirty="0">
                <a:effectLst/>
                <a:latin typeface="Times New Roman" panose="02020603050405020304" pitchFamily="18" charset="0"/>
                <a:ea typeface="Arial" panose="020B0604020202020204" pitchFamily="34" charset="0"/>
                <a:cs typeface="Arial" panose="020B0604020202020204" pitchFamily="34" charset="0"/>
              </a:rPr>
              <a:t> In all of their encounters, HR professionals should operate with honesty, fairness, and ethics.</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Confidentiality:</a:t>
            </a:r>
            <a:r>
              <a:rPr lang="en-IN" sz="1800" dirty="0">
                <a:effectLst/>
                <a:latin typeface="Times New Roman" panose="02020603050405020304" pitchFamily="18" charset="0"/>
                <a:ea typeface="Arial" panose="020B0604020202020204" pitchFamily="34" charset="0"/>
                <a:cs typeface="Arial" panose="020B0604020202020204" pitchFamily="34" charset="0"/>
              </a:rPr>
              <a:t> They should respect and protect private employee information in order to maintain confidentiality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Armstrong and Taylor,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Respect:</a:t>
            </a:r>
            <a:r>
              <a:rPr lang="en-IN" sz="1800" dirty="0">
                <a:effectLst/>
                <a:latin typeface="Times New Roman" panose="02020603050405020304" pitchFamily="18" charset="0"/>
                <a:ea typeface="Arial" panose="020B0604020202020204" pitchFamily="34" charset="0"/>
                <a:cs typeface="Arial" panose="020B0604020202020204" pitchFamily="34" charset="0"/>
              </a:rPr>
              <a:t> HR professionals ought to treat everyone with decency, valuing their differences and promoting an inclusive workplace.</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Professionalism:</a:t>
            </a:r>
            <a:r>
              <a:rPr lang="en-IN" sz="1800" dirty="0">
                <a:effectLst/>
                <a:latin typeface="Times New Roman" panose="02020603050405020304" pitchFamily="18" charset="0"/>
                <a:ea typeface="Arial" panose="020B0604020202020204" pitchFamily="34" charset="0"/>
                <a:cs typeface="Arial" panose="020B0604020202020204" pitchFamily="34" charset="0"/>
              </a:rPr>
              <a:t> They ought to act with the utmost decorum and uphold the highest moral and ethical standards.</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Accountability:</a:t>
            </a:r>
            <a:r>
              <a:rPr lang="en-IN" sz="1800" dirty="0">
                <a:effectLst/>
                <a:latin typeface="Times New Roman" panose="02020603050405020304" pitchFamily="18" charset="0"/>
                <a:ea typeface="Arial" panose="020B0604020202020204" pitchFamily="34" charset="0"/>
                <a:cs typeface="Arial" panose="020B0604020202020204" pitchFamily="34" charset="0"/>
              </a:rPr>
              <a:t> Accountability calls for HR professionals to be trustworthy and transparent in all of their actions and choices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Armstrong and Taylor,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Trust:</a:t>
            </a:r>
            <a:r>
              <a:rPr lang="en-IN" sz="1800" dirty="0">
                <a:effectLst/>
                <a:latin typeface="Times New Roman" panose="02020603050405020304" pitchFamily="18" charset="0"/>
                <a:ea typeface="Arial" panose="020B0604020202020204" pitchFamily="34" charset="0"/>
                <a:cs typeface="Arial" panose="020B0604020202020204" pitchFamily="34" charset="0"/>
              </a:rPr>
              <a:t> They should foster trust with both employers and employees by acting and communicating in a consistent, dependable manner.</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Learning should never stop:</a:t>
            </a:r>
            <a:r>
              <a:rPr lang="en-IN" sz="1800" dirty="0">
                <a:effectLst/>
                <a:latin typeface="Times New Roman" panose="02020603050405020304" pitchFamily="18" charset="0"/>
                <a:ea typeface="Arial" panose="020B0604020202020204" pitchFamily="34" charset="0"/>
                <a:cs typeface="Arial" panose="020B0604020202020204" pitchFamily="34" charset="0"/>
              </a:rPr>
              <a:t> HR professionals should pursue professional development to stay current on best practices and developments in the field.</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Collaboration:</a:t>
            </a:r>
            <a:r>
              <a:rPr lang="en-IN" sz="1800" dirty="0">
                <a:effectLst/>
                <a:latin typeface="Times New Roman" panose="02020603050405020304" pitchFamily="18" charset="0"/>
                <a:ea typeface="Arial" panose="020B0604020202020204" pitchFamily="34" charset="0"/>
                <a:cs typeface="Arial" panose="020B0604020202020204" pitchFamily="34" charset="0"/>
              </a:rPr>
              <a:t> They should promote teamwork and collaboration so that employees may collaborate successfully with </a:t>
            </a:r>
            <a:r>
              <a:rPr lang="en-IN" sz="1800" dirty="0" err="1">
                <a:effectLst/>
                <a:latin typeface="Times New Roman" panose="02020603050405020304" pitchFamily="18" charset="0"/>
                <a:ea typeface="Arial" panose="020B0604020202020204" pitchFamily="34" charset="0"/>
                <a:cs typeface="Arial" panose="020B0604020202020204" pitchFamily="34" charset="0"/>
              </a:rPr>
              <a:t>coworkers</a:t>
            </a:r>
            <a:r>
              <a:rPr lang="en-IN" sz="1800" dirty="0">
                <a:effectLst/>
                <a:latin typeface="Times New Roman" panose="02020603050405020304" pitchFamily="18" charset="0"/>
                <a:ea typeface="Arial" panose="020B0604020202020204" pitchFamily="34" charset="0"/>
                <a:cs typeface="Arial" panose="020B0604020202020204" pitchFamily="34" charset="0"/>
              </a:rPr>
              <a:t> and stakeholders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Armstrong and Taylor,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Advocacy:</a:t>
            </a:r>
            <a:r>
              <a:rPr lang="en-IN" sz="1800" dirty="0">
                <a:effectLst/>
                <a:latin typeface="Times New Roman" panose="02020603050405020304" pitchFamily="18" charset="0"/>
                <a:ea typeface="Arial" panose="020B0604020202020204" pitchFamily="34" charset="0"/>
                <a:cs typeface="Arial" panose="020B0604020202020204" pitchFamily="34" charset="0"/>
              </a:rPr>
              <a:t> Promotion of a positive workplace culture and protection of employees' rights are among the duties of HR experts.</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Adaptability:</a:t>
            </a:r>
            <a:r>
              <a:rPr lang="en-IN" sz="1800" dirty="0">
                <a:effectLst/>
                <a:latin typeface="Times New Roman" panose="02020603050405020304" pitchFamily="18" charset="0"/>
                <a:ea typeface="Arial" panose="020B0604020202020204" pitchFamily="34" charset="0"/>
                <a:cs typeface="Arial" panose="020B0604020202020204" pitchFamily="34" charset="0"/>
              </a:rPr>
              <a:t> They must be flexible and open to change in order to respond proactively to changing organisational requirements and market trends.</a:t>
            </a:r>
          </a:p>
          <a:p>
            <a:endParaRPr lang="en-IN" dirty="0"/>
          </a:p>
        </p:txBody>
      </p:sp>
      <p:sp>
        <p:nvSpPr>
          <p:cNvPr id="4" name="Slide Number Placeholder 3"/>
          <p:cNvSpPr>
            <a:spLocks noGrp="1"/>
          </p:cNvSpPr>
          <p:nvPr>
            <p:ph type="sldNum" sz="quarter" idx="5"/>
          </p:nvPr>
        </p:nvSpPr>
        <p:spPr/>
        <p:txBody>
          <a:bodyPr/>
          <a:lstStyle/>
          <a:p>
            <a:fld id="{965EFCAE-35A4-4607-99D0-16C893180A10}" type="slidenum">
              <a:rPr lang="en-IN" smtClean="0"/>
              <a:t>6</a:t>
            </a:fld>
            <a:endParaRPr lang="en-IN"/>
          </a:p>
        </p:txBody>
      </p:sp>
    </p:spTree>
    <p:extLst>
      <p:ext uri="{BB962C8B-B14F-4D97-AF65-F5344CB8AC3E}">
        <p14:creationId xmlns:p14="http://schemas.microsoft.com/office/powerpoint/2010/main" val="652707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Factors can be put in place to influence a positive relationship between the employer and the employee</a:t>
            </a:r>
          </a:p>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The types of relationship that can develop between the employer and employee</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Transactional relationship: Relationships that are primarily centred on the trade of services in exchange for payment are known as transactional relationships. The employer pays the employee a salary or wages in exchange for the employee performing their work tasks.</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Relationship that is hierarchical:</a:t>
            </a:r>
            <a:r>
              <a:rPr lang="en-IN" sz="1800" dirty="0">
                <a:effectLst/>
                <a:latin typeface="Times New Roman" panose="02020603050405020304" pitchFamily="18" charset="0"/>
                <a:ea typeface="Arial" panose="020B0604020202020204" pitchFamily="34" charset="0"/>
                <a:cs typeface="Arial" panose="020B0604020202020204" pitchFamily="34" charset="0"/>
              </a:rPr>
              <a:t> In a hierarchical relationship, the employer has unambiguous authority over the employee. In most cases, decisions and instructions are given by the employer to the employee, highlighting a top-down system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Rodgers </a:t>
            </a:r>
            <a:r>
              <a:rPr lang="en-IN"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Collaborative relationship:</a:t>
            </a:r>
            <a:r>
              <a:rPr lang="en-IN" sz="1800" dirty="0">
                <a:effectLst/>
                <a:latin typeface="Times New Roman" panose="02020603050405020304" pitchFamily="18" charset="0"/>
                <a:ea typeface="Arial" panose="020B0604020202020204" pitchFamily="34" charset="0"/>
                <a:cs typeface="Arial" panose="020B0604020202020204" pitchFamily="34" charset="0"/>
              </a:rPr>
              <a:t> Relationships that are collaborative place a strong emphasis on cooperation, respect, and teamwork. In order to accomplish shared objectives, employers and employees collaborate as partners while promoting open dialogue and consensus-building.</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Relationship of mentorship:</a:t>
            </a:r>
            <a:r>
              <a:rPr lang="en-IN" sz="1800" dirty="0">
                <a:effectLst/>
                <a:latin typeface="Times New Roman" panose="02020603050405020304" pitchFamily="18" charset="0"/>
                <a:ea typeface="Arial" panose="020B0604020202020204" pitchFamily="34" charset="0"/>
                <a:cs typeface="Arial" panose="020B0604020202020204" pitchFamily="34" charset="0"/>
              </a:rPr>
              <a:t> In a relationship of mentorship, the employer serves as a mentor, assisting and supporting the development of the employee's career. They offer suggestions, criticism, and chances to learn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Mokorimban</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IN"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Relationship of support:</a:t>
            </a:r>
            <a:r>
              <a:rPr lang="en-IN" sz="1800" dirty="0">
                <a:effectLst/>
                <a:latin typeface="Times New Roman" panose="02020603050405020304" pitchFamily="18" charset="0"/>
                <a:ea typeface="Arial" panose="020B0604020202020204" pitchFamily="34" charset="0"/>
                <a:cs typeface="Arial" panose="020B0604020202020204" pitchFamily="34" charset="0"/>
              </a:rPr>
              <a:t> In a relationship of support, the focus is on offering employees both emotional and professional help. Employers provide tools, support, and motivation to help workers overcome obstacles and realise their full potential.</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Relationships built on trust:</a:t>
            </a:r>
            <a:r>
              <a:rPr lang="en-IN" sz="1800" dirty="0">
                <a:effectLst/>
                <a:latin typeface="Times New Roman" panose="02020603050405020304" pitchFamily="18" charset="0"/>
                <a:ea typeface="Arial" panose="020B0604020202020204" pitchFamily="34" charset="0"/>
                <a:cs typeface="Arial" panose="020B0604020202020204" pitchFamily="34" charset="0"/>
              </a:rPr>
              <a:t> In these kinds of relationships, trust is essential. A productive and good work environment is created when employers and employees have faith in one another's skills, motives, and deeds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Cletus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Owuze</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and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Akhimien</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endParaRPr lang="en-IN" dirty="0"/>
          </a:p>
        </p:txBody>
      </p:sp>
      <p:sp>
        <p:nvSpPr>
          <p:cNvPr id="4" name="Slide Number Placeholder 3"/>
          <p:cNvSpPr>
            <a:spLocks noGrp="1"/>
          </p:cNvSpPr>
          <p:nvPr>
            <p:ph type="sldNum" sz="quarter" idx="5"/>
          </p:nvPr>
        </p:nvSpPr>
        <p:spPr/>
        <p:txBody>
          <a:bodyPr/>
          <a:lstStyle/>
          <a:p>
            <a:fld id="{965EFCAE-35A4-4607-99D0-16C893180A10}" type="slidenum">
              <a:rPr lang="en-IN" smtClean="0"/>
              <a:t>7</a:t>
            </a:fld>
            <a:endParaRPr lang="en-IN"/>
          </a:p>
        </p:txBody>
      </p:sp>
    </p:spTree>
    <p:extLst>
      <p:ext uri="{BB962C8B-B14F-4D97-AF65-F5344CB8AC3E}">
        <p14:creationId xmlns:p14="http://schemas.microsoft.com/office/powerpoint/2010/main" val="3209364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Practical examples of what factors can influence relationship</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Communication:</a:t>
            </a:r>
            <a:r>
              <a:rPr lang="en-IN" sz="1800" dirty="0">
                <a:effectLst/>
                <a:latin typeface="Times New Roman" panose="02020603050405020304" pitchFamily="18" charset="0"/>
                <a:ea typeface="Arial" panose="020B0604020202020204" pitchFamily="34" charset="0"/>
                <a:cs typeface="Arial" panose="020B0604020202020204" pitchFamily="34" charset="0"/>
              </a:rPr>
              <a:t> Trust and understanding between employers and employees are fostered by open and transparent communication.</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Recognition and appreciation: </a:t>
            </a:r>
            <a:r>
              <a:rPr lang="en-IN" sz="1800" dirty="0">
                <a:effectLst/>
                <a:latin typeface="Times New Roman" panose="02020603050405020304" pitchFamily="18" charset="0"/>
                <a:ea typeface="Arial" panose="020B0604020202020204" pitchFamily="34" charset="0"/>
                <a:cs typeface="Arial" panose="020B0604020202020204" pitchFamily="34" charset="0"/>
              </a:rPr>
              <a:t>Recognising and acknowledging employees' contributions and accomplishments improves the working relationship.</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Fairness and equality:</a:t>
            </a:r>
            <a:r>
              <a:rPr lang="en-IN" sz="1800" dirty="0">
                <a:effectLst/>
                <a:latin typeface="Times New Roman" panose="02020603050405020304" pitchFamily="18" charset="0"/>
                <a:ea typeface="Arial" panose="020B0604020202020204" pitchFamily="34" charset="0"/>
                <a:cs typeface="Arial" panose="020B0604020202020204" pitchFamily="34" charset="0"/>
              </a:rPr>
              <a:t> Making sure that decisions are made in a way that is fair and equal strengthens relationships and fosters trust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Gomes </a:t>
            </a:r>
            <a:r>
              <a:rPr lang="en-IN"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Opportunities for employee development:</a:t>
            </a:r>
            <a:r>
              <a:rPr lang="en-IN" sz="1800" dirty="0">
                <a:effectLst/>
                <a:latin typeface="Times New Roman" panose="02020603050405020304" pitchFamily="18" charset="0"/>
                <a:ea typeface="Arial" panose="020B0604020202020204" pitchFamily="34" charset="0"/>
                <a:cs typeface="Arial" panose="020B0604020202020204" pitchFamily="34" charset="0"/>
              </a:rPr>
              <a:t> Providing training, coaching, and growth opportunities shows employees that you care about their professional development and improves your relationship with them.</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Work-life balance:</a:t>
            </a:r>
            <a:r>
              <a:rPr lang="en-IN" sz="1800" dirty="0">
                <a:effectLst/>
                <a:latin typeface="Times New Roman" panose="02020603050405020304" pitchFamily="18" charset="0"/>
                <a:ea typeface="Arial" panose="020B0604020202020204" pitchFamily="34" charset="0"/>
                <a:cs typeface="Arial" panose="020B0604020202020204" pitchFamily="34" charset="0"/>
              </a:rPr>
              <a:t> Work-life balance is supported through flexible work schedules and time-off regulations, which boosts employee loyalty and happiness.</a:t>
            </a:r>
          </a:p>
          <a:p>
            <a:endParaRPr lang="en-IN" dirty="0"/>
          </a:p>
        </p:txBody>
      </p:sp>
      <p:sp>
        <p:nvSpPr>
          <p:cNvPr id="4" name="Slide Number Placeholder 3"/>
          <p:cNvSpPr>
            <a:spLocks noGrp="1"/>
          </p:cNvSpPr>
          <p:nvPr>
            <p:ph type="sldNum" sz="quarter" idx="5"/>
          </p:nvPr>
        </p:nvSpPr>
        <p:spPr/>
        <p:txBody>
          <a:bodyPr/>
          <a:lstStyle/>
          <a:p>
            <a:fld id="{965EFCAE-35A4-4607-99D0-16C893180A10}" type="slidenum">
              <a:rPr lang="en-IN" smtClean="0"/>
              <a:t>8</a:t>
            </a:fld>
            <a:endParaRPr lang="en-IN"/>
          </a:p>
        </p:txBody>
      </p:sp>
    </p:spTree>
    <p:extLst>
      <p:ext uri="{BB962C8B-B14F-4D97-AF65-F5344CB8AC3E}">
        <p14:creationId xmlns:p14="http://schemas.microsoft.com/office/powerpoint/2010/main" val="2941577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dirty="0"/>
              <a:t>Notes:</a:t>
            </a:r>
            <a:br>
              <a:rPr lang="en-IN" dirty="0"/>
            </a:br>
            <a:r>
              <a:rPr lang="en-IN" sz="1800" b="1" dirty="0">
                <a:effectLst/>
                <a:latin typeface="Times New Roman" panose="02020603050405020304" pitchFamily="18" charset="0"/>
                <a:cs typeface="Arial" panose="020B0604020202020204" pitchFamily="34" charset="0"/>
              </a:rPr>
              <a:t>Personal experiences to outline some positive practice</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I have seen a number of beneficial procedures that have significantly improved the connection between employers and employees. The encouragement of open communication is one such strategy. Regular team meetings, check-ins, and one-on-one conversations established a culture where workers felt comfortable expressing their ideas, concerns, and views. As a result, there was more openness and trust between employers and employees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Hensher</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IN"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r>
              <a:rPr lang="en-IN" sz="1800" dirty="0">
                <a:effectLst/>
                <a:latin typeface="Times New Roman" panose="02020603050405020304" pitchFamily="18" charset="0"/>
                <a:ea typeface="Arial" panose="020B0604020202020204" pitchFamily="34" charset="0"/>
                <a:cs typeface="Arial" panose="020B0604020202020204" pitchFamily="34" charset="0"/>
              </a:rPr>
              <a:t>. Additionally, it was critical to offer chances for professional advancement. In addition to improving the knowledge and abilities of employees, organising seminars, training sessions, and conferences showed a genuine interest in their development. This procedure increased worker performance while also fostering a sense of dedication and loyalty.</a:t>
            </a:r>
          </a:p>
          <a:p>
            <a:endParaRPr lang="en-IN" dirty="0"/>
          </a:p>
        </p:txBody>
      </p:sp>
      <p:sp>
        <p:nvSpPr>
          <p:cNvPr id="4" name="Slide Number Placeholder 3"/>
          <p:cNvSpPr>
            <a:spLocks noGrp="1"/>
          </p:cNvSpPr>
          <p:nvPr>
            <p:ph type="sldNum" sz="quarter" idx="5"/>
          </p:nvPr>
        </p:nvSpPr>
        <p:spPr/>
        <p:txBody>
          <a:bodyPr/>
          <a:lstStyle/>
          <a:p>
            <a:fld id="{965EFCAE-35A4-4607-99D0-16C893180A10}" type="slidenum">
              <a:rPr lang="en-IN" smtClean="0"/>
              <a:t>9</a:t>
            </a:fld>
            <a:endParaRPr lang="en-IN"/>
          </a:p>
        </p:txBody>
      </p:sp>
    </p:spTree>
    <p:extLst>
      <p:ext uri="{BB962C8B-B14F-4D97-AF65-F5344CB8AC3E}">
        <p14:creationId xmlns:p14="http://schemas.microsoft.com/office/powerpoint/2010/main" val="2532487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Conclusion</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An overview of the function, duties, and work areas of human resources professionals was given in the presentation's earlier section. It has also emphasised how crucial it was for them to uphold particular ideals at work. The topic of relationships between employers and employees was also discussed in detail, including transactional, collaborative, and mentorship-based connections. The elements that can favourably affect these relationships, such as good communication, recognition, employee development opportunities, and a friendly work environment, were demonstrated with the use of real-world examples. Using common experiences as a springboard, it became clear that behaviours like open communication, opportunity for professional development, recognition, and work-life balance significantly contribute to the development of strong and pleasant employer-employee relationships. Organisations can create a positive and effective work environment for all parties involved by using these practices.</a:t>
            </a:r>
          </a:p>
          <a:p>
            <a:pPr algn="l">
              <a:lnSpc>
                <a:spcPct val="107000"/>
              </a:lnSpc>
              <a:spcAft>
                <a:spcPts val="800"/>
              </a:spcAft>
            </a:pPr>
            <a:br>
              <a:rPr lang="en-IN" sz="1800" kern="0" dirty="0">
                <a:effectLst/>
                <a:latin typeface="Times New Roman" panose="02020603050405020304" pitchFamily="18" charset="0"/>
                <a:ea typeface="Arial" panose="020B0604020202020204" pitchFamily="34" charset="0"/>
                <a:cs typeface="Arial" panose="020B0604020202020204" pitchFamily="34" charset="0"/>
              </a:rPr>
            </a:br>
            <a:r>
              <a:rPr lang="en-IN" sz="1800" dirty="0">
                <a:effectLst/>
                <a:latin typeface="Times New Roman" panose="02020603050405020304" pitchFamily="18" charset="0"/>
                <a:ea typeface="Arial" panose="020B0604020202020204" pitchFamily="34" charset="0"/>
                <a:cs typeface="Arial" panose="020B0604020202020204" pitchFamily="34" charset="0"/>
              </a:rPr>
              <a:t> </a:t>
            </a:r>
          </a:p>
          <a:p>
            <a:endParaRPr lang="en-IN" dirty="0"/>
          </a:p>
        </p:txBody>
      </p:sp>
      <p:sp>
        <p:nvSpPr>
          <p:cNvPr id="4" name="Slide Number Placeholder 3"/>
          <p:cNvSpPr>
            <a:spLocks noGrp="1"/>
          </p:cNvSpPr>
          <p:nvPr>
            <p:ph type="sldNum" sz="quarter" idx="5"/>
          </p:nvPr>
        </p:nvSpPr>
        <p:spPr/>
        <p:txBody>
          <a:bodyPr/>
          <a:lstStyle/>
          <a:p>
            <a:fld id="{965EFCAE-35A4-4607-99D0-16C893180A10}" type="slidenum">
              <a:rPr lang="en-IN" smtClean="0"/>
              <a:t>10</a:t>
            </a:fld>
            <a:endParaRPr lang="en-IN"/>
          </a:p>
        </p:txBody>
      </p:sp>
    </p:spTree>
    <p:extLst>
      <p:ext uri="{BB962C8B-B14F-4D97-AF65-F5344CB8AC3E}">
        <p14:creationId xmlns:p14="http://schemas.microsoft.com/office/powerpoint/2010/main" val="1934701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References</a:t>
            </a:r>
          </a:p>
          <a:p>
            <a:pPr algn="just">
              <a:lnSpc>
                <a:spcPct val="200000"/>
              </a:lnSpc>
            </a:pP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Armstrong, M. and Taylor, S., (2023). </a:t>
            </a:r>
            <a:r>
              <a:rPr lang="en-IN" sz="1800" i="1" dirty="0">
                <a:effectLst/>
                <a:latin typeface="Times New Roman" panose="02020603050405020304" pitchFamily="18" charset="0"/>
                <a:ea typeface="Arial" panose="020B0604020202020204" pitchFamily="34" charset="0"/>
                <a:cs typeface="Arial" panose="020B0604020202020204" pitchFamily="34" charset="0"/>
              </a:rPr>
              <a:t>Armstrong's Handbook of Human Resource Management Practice: A Guide to the Theory and Practice of People Management</a:t>
            </a:r>
            <a:r>
              <a:rPr lang="en-IN" sz="1800" dirty="0">
                <a:effectLst/>
                <a:latin typeface="Times New Roman" panose="02020603050405020304" pitchFamily="18" charset="0"/>
                <a:ea typeface="Arial" panose="020B0604020202020204" pitchFamily="34" charset="0"/>
                <a:cs typeface="Arial" panose="020B0604020202020204" pitchFamily="34" charset="0"/>
              </a:rPr>
              <a:t>. Kogan Page Publishers.</a:t>
            </a:r>
          </a:p>
          <a:p>
            <a:pPr algn="just">
              <a:lnSpc>
                <a:spcPct val="200000"/>
              </a:lnSpc>
            </a:pP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Cletus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Owuze</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O. and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Akhimien</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P.G., (2023) COMPENSATION TOOLS AND EMPLOYEE PERFORMANCE IN NIGERIAN: A SELECTED STUDY OF MINISTRY OF YOUTH AND SPORTS, EDO STATE.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Gomes, D.R., Ribeiro, N. and Santos, M.J., (2023). “Searching for Gold” with Sustainable Human Resources Management and Internal Communication: Evaluating the Mediating Role of Employer Attractiveness for Explaining Turnover Intention and Performance. </a:t>
            </a:r>
            <a:r>
              <a:rPr lang="en-IN" sz="1800" i="1" dirty="0">
                <a:effectLst/>
                <a:latin typeface="Times New Roman" panose="02020603050405020304" pitchFamily="18" charset="0"/>
                <a:ea typeface="Arial" panose="020B0604020202020204" pitchFamily="34" charset="0"/>
                <a:cs typeface="Arial" panose="020B0604020202020204" pitchFamily="34" charset="0"/>
              </a:rPr>
              <a:t>Administrative Sciences</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13</a:t>
            </a:r>
            <a:r>
              <a:rPr lang="en-IN" sz="1800" dirty="0">
                <a:effectLst/>
                <a:latin typeface="Times New Roman" panose="02020603050405020304" pitchFamily="18" charset="0"/>
                <a:ea typeface="Arial" panose="020B0604020202020204" pitchFamily="34" charset="0"/>
                <a:cs typeface="Arial" panose="020B0604020202020204" pitchFamily="34" charset="0"/>
              </a:rPr>
              <a:t>(1), p.24.</a:t>
            </a:r>
          </a:p>
          <a:p>
            <a:pPr algn="just">
              <a:lnSpc>
                <a:spcPct val="200000"/>
              </a:lnSpc>
            </a:pP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Hensher</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D.A., Wei, E. and Beck, M.J., (2023). The impact of COVID-19 and working from home on the workspace retained at the main location office space and the future use of satellite offices. </a:t>
            </a:r>
            <a:r>
              <a:rPr lang="en-IN" sz="1800" i="1" dirty="0">
                <a:effectLst/>
                <a:latin typeface="Times New Roman" panose="02020603050405020304" pitchFamily="18" charset="0"/>
                <a:ea typeface="Arial" panose="020B0604020202020204" pitchFamily="34" charset="0"/>
                <a:cs typeface="Arial" panose="020B0604020202020204" pitchFamily="34" charset="0"/>
              </a:rPr>
              <a:t>Transport Policy</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130</a:t>
            </a:r>
            <a:r>
              <a:rPr lang="en-IN" sz="1800" dirty="0">
                <a:effectLst/>
                <a:latin typeface="Times New Roman" panose="02020603050405020304" pitchFamily="18" charset="0"/>
                <a:ea typeface="Arial" panose="020B0604020202020204" pitchFamily="34" charset="0"/>
                <a:cs typeface="Arial" panose="020B0604020202020204" pitchFamily="34" charset="0"/>
              </a:rPr>
              <a:t>, pp.184-195.</a:t>
            </a:r>
          </a:p>
          <a:p>
            <a:pPr algn="just">
              <a:lnSpc>
                <a:spcPct val="200000"/>
              </a:lnSpc>
            </a:pP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McDonald, K.S. and Hite, L.M., (2023). </a:t>
            </a:r>
            <a:r>
              <a:rPr lang="en-IN" sz="1800" i="1" dirty="0">
                <a:effectLst/>
                <a:latin typeface="Times New Roman" panose="02020603050405020304" pitchFamily="18" charset="0"/>
                <a:ea typeface="Arial" panose="020B0604020202020204" pitchFamily="34" charset="0"/>
                <a:cs typeface="Arial" panose="020B0604020202020204" pitchFamily="34" charset="0"/>
              </a:rPr>
              <a:t>Career development: A human resource development perspective</a:t>
            </a:r>
            <a:r>
              <a:rPr lang="en-IN" sz="1800" dirty="0">
                <a:effectLst/>
                <a:latin typeface="Times New Roman" panose="02020603050405020304" pitchFamily="18" charset="0"/>
                <a:ea typeface="Arial" panose="020B0604020202020204" pitchFamily="34" charset="0"/>
                <a:cs typeface="Arial" panose="020B0604020202020204" pitchFamily="34" charset="0"/>
              </a:rPr>
              <a:t>. Taylor &amp; Francis.</a:t>
            </a:r>
          </a:p>
          <a:p>
            <a:pPr algn="just">
              <a:lnSpc>
                <a:spcPct val="200000"/>
              </a:lnSpc>
            </a:pP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Mokorimban</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S.,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Tumbuan</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W.J. and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Saerang</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R.T., (2023). THE INFLUENCE OF LEADERSHIP STYLE AND REWARD SYSTEM ON EMPLOYEE PERFORMANCE AT PT. PERTAMINA GEOTHERMAL ENERGY AREA LAHENDONG. </a:t>
            </a:r>
            <a:r>
              <a:rPr lang="en-IN" sz="1800" i="1" dirty="0" err="1">
                <a:effectLst/>
                <a:latin typeface="Times New Roman" panose="02020603050405020304" pitchFamily="18" charset="0"/>
                <a:ea typeface="Arial" panose="020B0604020202020204" pitchFamily="34" charset="0"/>
                <a:cs typeface="Arial" panose="020B0604020202020204" pitchFamily="34" charset="0"/>
              </a:rPr>
              <a:t>Jurnal</a:t>
            </a:r>
            <a:r>
              <a:rPr lang="en-IN" sz="1800" i="1" dirty="0">
                <a:effectLst/>
                <a:latin typeface="Times New Roman" panose="02020603050405020304" pitchFamily="18" charset="0"/>
                <a:ea typeface="Arial" panose="020B0604020202020204" pitchFamily="34" charset="0"/>
                <a:cs typeface="Arial" panose="020B0604020202020204" pitchFamily="34" charset="0"/>
              </a:rPr>
              <a:t> EMBA: </a:t>
            </a:r>
            <a:r>
              <a:rPr lang="en-IN" sz="1800" i="1" dirty="0" err="1">
                <a:effectLst/>
                <a:latin typeface="Times New Roman" panose="02020603050405020304" pitchFamily="18" charset="0"/>
                <a:ea typeface="Arial" panose="020B0604020202020204" pitchFamily="34" charset="0"/>
                <a:cs typeface="Arial" panose="020B0604020202020204" pitchFamily="34" charset="0"/>
              </a:rPr>
              <a:t>Jurnal</a:t>
            </a:r>
            <a:r>
              <a:rPr lang="en-IN" sz="1800" i="1"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err="1">
                <a:effectLst/>
                <a:latin typeface="Times New Roman" panose="02020603050405020304" pitchFamily="18" charset="0"/>
                <a:ea typeface="Arial" panose="020B0604020202020204" pitchFamily="34" charset="0"/>
                <a:cs typeface="Arial" panose="020B0604020202020204" pitchFamily="34" charset="0"/>
              </a:rPr>
              <a:t>Riset</a:t>
            </a:r>
            <a:r>
              <a:rPr lang="en-IN" sz="1800" i="1" dirty="0">
                <a:effectLst/>
                <a:latin typeface="Times New Roman" panose="02020603050405020304" pitchFamily="18" charset="0"/>
                <a:ea typeface="Arial" panose="020B0604020202020204" pitchFamily="34" charset="0"/>
                <a:cs typeface="Arial" panose="020B0604020202020204" pitchFamily="34" charset="0"/>
              </a:rPr>
              <a:t> Ekonomi, </a:t>
            </a:r>
            <a:r>
              <a:rPr lang="en-IN" sz="1800" i="1" dirty="0" err="1">
                <a:effectLst/>
                <a:latin typeface="Times New Roman" panose="02020603050405020304" pitchFamily="18" charset="0"/>
                <a:ea typeface="Arial" panose="020B0604020202020204" pitchFamily="34" charset="0"/>
                <a:cs typeface="Arial" panose="020B0604020202020204" pitchFamily="34" charset="0"/>
              </a:rPr>
              <a:t>Manajemen</a:t>
            </a:r>
            <a:r>
              <a:rPr lang="en-IN" sz="1800" i="1"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err="1">
                <a:effectLst/>
                <a:latin typeface="Times New Roman" panose="02020603050405020304" pitchFamily="18" charset="0"/>
                <a:ea typeface="Arial" panose="020B0604020202020204" pitchFamily="34" charset="0"/>
                <a:cs typeface="Arial" panose="020B0604020202020204" pitchFamily="34" charset="0"/>
              </a:rPr>
              <a:t>Bisnis</a:t>
            </a:r>
            <a:r>
              <a:rPr lang="en-IN" sz="1800" i="1" dirty="0">
                <a:effectLst/>
                <a:latin typeface="Times New Roman" panose="02020603050405020304" pitchFamily="18" charset="0"/>
                <a:ea typeface="Arial" panose="020B0604020202020204" pitchFamily="34" charset="0"/>
                <a:cs typeface="Arial" panose="020B0604020202020204" pitchFamily="34" charset="0"/>
              </a:rPr>
              <a:t> dan </a:t>
            </a:r>
            <a:r>
              <a:rPr lang="en-IN" sz="1800" i="1" dirty="0" err="1">
                <a:effectLst/>
                <a:latin typeface="Times New Roman" panose="02020603050405020304" pitchFamily="18" charset="0"/>
                <a:ea typeface="Arial" panose="020B0604020202020204" pitchFamily="34" charset="0"/>
                <a:cs typeface="Arial" panose="020B0604020202020204" pitchFamily="34" charset="0"/>
              </a:rPr>
              <a:t>Akuntansi</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11</a:t>
            </a:r>
            <a:r>
              <a:rPr lang="en-IN" sz="1800" dirty="0">
                <a:effectLst/>
                <a:latin typeface="Times New Roman" panose="02020603050405020304" pitchFamily="18" charset="0"/>
                <a:ea typeface="Arial" panose="020B0604020202020204" pitchFamily="34" charset="0"/>
                <a:cs typeface="Arial" panose="020B0604020202020204" pitchFamily="34" charset="0"/>
              </a:rPr>
              <a:t>(1), pp.33-41.</a:t>
            </a:r>
          </a:p>
          <a:p>
            <a:pPr algn="just">
              <a:lnSpc>
                <a:spcPct val="200000"/>
              </a:lnSpc>
            </a:pP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Rodgers, W., Murray, J.M.,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Stefanidis</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Degbey</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W.Y. and </a:t>
            </a:r>
            <a:r>
              <a:rPr lang="en-IN" sz="18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Tarba</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S.Y., (2023). An artificial intelligence algorithmic approach to ethical decision-making in human resource management processes. </a:t>
            </a:r>
            <a:r>
              <a:rPr lang="en-IN" sz="1800" i="1" dirty="0">
                <a:effectLst/>
                <a:latin typeface="Times New Roman" panose="02020603050405020304" pitchFamily="18" charset="0"/>
                <a:ea typeface="Arial" panose="020B0604020202020204" pitchFamily="34" charset="0"/>
                <a:cs typeface="Arial" panose="020B0604020202020204" pitchFamily="34" charset="0"/>
              </a:rPr>
              <a:t>Human Resource Management Review</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33</a:t>
            </a:r>
            <a:r>
              <a:rPr lang="en-IN" sz="1800" dirty="0">
                <a:effectLst/>
                <a:latin typeface="Times New Roman" panose="02020603050405020304" pitchFamily="18" charset="0"/>
                <a:ea typeface="Arial" panose="020B0604020202020204" pitchFamily="34" charset="0"/>
                <a:cs typeface="Arial" panose="020B0604020202020204" pitchFamily="34" charset="0"/>
              </a:rPr>
              <a:t>(1), p.100925.</a:t>
            </a:r>
          </a:p>
          <a:p>
            <a:pPr algn="just">
              <a:lnSpc>
                <a:spcPct val="200000"/>
              </a:lnSpc>
            </a:pP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Ruggeri, G.C. and Yu, W., (2023). On the Dimensions of Human Capital: An Analytic Framework.</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965EFCAE-35A4-4607-99D0-16C893180A10}" type="slidenum">
              <a:rPr lang="en-IN" smtClean="0"/>
              <a:t>11</a:t>
            </a:fld>
            <a:endParaRPr lang="en-IN"/>
          </a:p>
        </p:txBody>
      </p:sp>
    </p:spTree>
    <p:extLst>
      <p:ext uri="{BB962C8B-B14F-4D97-AF65-F5344CB8AC3E}">
        <p14:creationId xmlns:p14="http://schemas.microsoft.com/office/powerpoint/2010/main" val="3386906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59580-F84C-0989-E88C-DFEFE35561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9CA8D972-BF3C-D295-6284-958A4C7D22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F7745D8-0168-F378-3225-446DB5D5B003}"/>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5" name="Footer Placeholder 4">
            <a:extLst>
              <a:ext uri="{FF2B5EF4-FFF2-40B4-BE49-F238E27FC236}">
                <a16:creationId xmlns:a16="http://schemas.microsoft.com/office/drawing/2014/main" id="{6E850C75-D36E-DA61-C8C2-F2B68A3F0A2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287181A-C591-860B-4D11-C46FC7C446BE}"/>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2180795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02DC8-7600-BE7E-AD4E-60EAAF3FE5E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E739E81-1384-1641-3BD6-560D389297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6959495-101C-B9A6-77A3-C584A082DA49}"/>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5" name="Footer Placeholder 4">
            <a:extLst>
              <a:ext uri="{FF2B5EF4-FFF2-40B4-BE49-F238E27FC236}">
                <a16:creationId xmlns:a16="http://schemas.microsoft.com/office/drawing/2014/main" id="{A71A29E2-64D5-3DB2-5349-E11C4583B38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12E72E1-29D2-AF08-D8D8-20CEA9B25481}"/>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599650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2320-9564-375C-F104-963893BF20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E53BFA4-1D44-543E-E167-1A8878BA3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6963F6-CACA-5194-1140-A55A33AA6A3F}"/>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5" name="Footer Placeholder 4">
            <a:extLst>
              <a:ext uri="{FF2B5EF4-FFF2-40B4-BE49-F238E27FC236}">
                <a16:creationId xmlns:a16="http://schemas.microsoft.com/office/drawing/2014/main" id="{719965AE-E747-6C9F-8044-D7B1B5C2818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FBEFC0B-0379-1669-1019-C4476D899EB6}"/>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2429587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C1D24-F4B5-D8CD-2CA4-C76E9548AF5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4781D38-D855-B6BD-68E8-E7483AA5F8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C2E40FA-7453-52C6-FB4F-1E150E9C8F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153E3D5-FCA3-B415-8711-4003BE553DD8}"/>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6" name="Footer Placeholder 5">
            <a:extLst>
              <a:ext uri="{FF2B5EF4-FFF2-40B4-BE49-F238E27FC236}">
                <a16:creationId xmlns:a16="http://schemas.microsoft.com/office/drawing/2014/main" id="{521397E3-D6BD-6005-396C-4527D3A7343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1BC28F9-DFBA-B563-B5BC-45E3E902B04F}"/>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19736614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5188-50EF-DC75-A210-E173A403F9C1}"/>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239DC91-5F38-B600-30BE-C66486A3EF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9150EF-A16D-1BF7-6A90-B6F1DD50D7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9DBFEB3-1989-7BF8-4480-FB3FE0C203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D259C5-665F-D463-4AD2-47B469D7A8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1F42C95-BD4E-0226-FC2E-CA16F69F2652}"/>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8" name="Footer Placeholder 7">
            <a:extLst>
              <a:ext uri="{FF2B5EF4-FFF2-40B4-BE49-F238E27FC236}">
                <a16:creationId xmlns:a16="http://schemas.microsoft.com/office/drawing/2014/main" id="{02ED7D94-53F7-8930-DB2A-66015842A40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5CD203C-3325-F36C-A43B-DBC79A77EC88}"/>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2299412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E01C7-BA98-CCB7-3D68-B54A8E1676D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B4910D8-D9D1-154E-7A15-DBEA0D9692C4}"/>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4" name="Footer Placeholder 3">
            <a:extLst>
              <a:ext uri="{FF2B5EF4-FFF2-40B4-BE49-F238E27FC236}">
                <a16:creationId xmlns:a16="http://schemas.microsoft.com/office/drawing/2014/main" id="{D1734636-33DF-2CF7-6F01-EA21557A653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934B6A8-86A5-9E78-1465-F360151B3A96}"/>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1206662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0CDF-9B82-FD04-3913-4AF9C6723FC0}"/>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3" name="Footer Placeholder 2">
            <a:extLst>
              <a:ext uri="{FF2B5EF4-FFF2-40B4-BE49-F238E27FC236}">
                <a16:creationId xmlns:a16="http://schemas.microsoft.com/office/drawing/2014/main" id="{948D1745-80CC-EB85-6AD1-6367BD42D35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9340827-2C03-E751-E0A0-02848F32762C}"/>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274135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1EE1-D977-39C3-ACE4-ECB3C4FA9A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7330E1C-EEB6-CE1A-97F3-B09C17C14C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DAF06AE-04EB-474C-287B-FBDABA1714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5D33CD-3D64-5118-2FC9-8F9EA86E4A27}"/>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6" name="Footer Placeholder 5">
            <a:extLst>
              <a:ext uri="{FF2B5EF4-FFF2-40B4-BE49-F238E27FC236}">
                <a16:creationId xmlns:a16="http://schemas.microsoft.com/office/drawing/2014/main" id="{1FC2A19C-46C0-DBCA-DB8F-721F178323F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610C5EA-898E-61F5-649A-08E07343DBAE}"/>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1158345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B3498-8A78-F38D-FA62-DFB042ED64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0CC3825-1845-EC10-DA85-5164BF7B4A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610A757-FF27-92C0-E560-0825EB1F8C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1BCAF7-B57D-5E9F-8787-67D66491A230}"/>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6" name="Footer Placeholder 5">
            <a:extLst>
              <a:ext uri="{FF2B5EF4-FFF2-40B4-BE49-F238E27FC236}">
                <a16:creationId xmlns:a16="http://schemas.microsoft.com/office/drawing/2014/main" id="{A7460A99-5093-2EB3-A182-C0E185CC474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01DD295-0842-C3C1-7328-AAD9E4086AC0}"/>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3073340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94F8E-5F11-D760-6290-031F01AB40F6}"/>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2E22B7B-7BF8-3222-5EA2-E224F4CBD8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EDFF9F0-8AD2-B149-845B-1F6834A4645E}"/>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5" name="Footer Placeholder 4">
            <a:extLst>
              <a:ext uri="{FF2B5EF4-FFF2-40B4-BE49-F238E27FC236}">
                <a16:creationId xmlns:a16="http://schemas.microsoft.com/office/drawing/2014/main" id="{2AA8F08A-4ACC-CCBE-0993-44DA4408DF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54AB515-74A2-4284-52C9-66A92D900C1D}"/>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900311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304550-C5BB-4AC6-89FB-0C4DD5A008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7B83798-9AB9-B803-2CE3-F43F0E28C7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98C9B16-B8AC-504C-62DD-9A5B48EFA99C}"/>
              </a:ext>
            </a:extLst>
          </p:cNvPr>
          <p:cNvSpPr>
            <a:spLocks noGrp="1"/>
          </p:cNvSpPr>
          <p:nvPr>
            <p:ph type="dt" sz="half" idx="10"/>
          </p:nvPr>
        </p:nvSpPr>
        <p:spPr/>
        <p:txBody>
          <a:bodyPr/>
          <a:lstStyle/>
          <a:p>
            <a:fld id="{56972B27-1A36-429C-B643-45D7606617E3}" type="datetimeFigureOut">
              <a:rPr lang="en-IN" smtClean="0"/>
              <a:t>24-06-2023</a:t>
            </a:fld>
            <a:endParaRPr lang="en-IN"/>
          </a:p>
        </p:txBody>
      </p:sp>
      <p:sp>
        <p:nvSpPr>
          <p:cNvPr id="5" name="Footer Placeholder 4">
            <a:extLst>
              <a:ext uri="{FF2B5EF4-FFF2-40B4-BE49-F238E27FC236}">
                <a16:creationId xmlns:a16="http://schemas.microsoft.com/office/drawing/2014/main" id="{E8130533-A51D-E476-C105-76AA74B54B8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C3C6D51-0399-92C6-13B7-1498149E8C37}"/>
              </a:ext>
            </a:extLst>
          </p:cNvPr>
          <p:cNvSpPr>
            <a:spLocks noGrp="1"/>
          </p:cNvSpPr>
          <p:nvPr>
            <p:ph type="sldNum" sz="quarter" idx="12"/>
          </p:nvPr>
        </p:nvSpPr>
        <p:spPr/>
        <p:txBody>
          <a:bodyPr/>
          <a:lstStyle/>
          <a:p>
            <a:fld id="{CB0ACA86-4DA7-46F6-8FA5-26C0A86EEF61}" type="slidenum">
              <a:rPr lang="en-IN" smtClean="0"/>
              <a:t>‹#›</a:t>
            </a:fld>
            <a:endParaRPr lang="en-IN"/>
          </a:p>
        </p:txBody>
      </p:sp>
    </p:spTree>
    <p:extLst>
      <p:ext uri="{BB962C8B-B14F-4D97-AF65-F5344CB8AC3E}">
        <p14:creationId xmlns:p14="http://schemas.microsoft.com/office/powerpoint/2010/main" val="1204482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9000"/>
            <a:lum/>
          </a:blip>
          <a:srcRect/>
          <a:stretch>
            <a:fillRect t="-18000" b="-1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C93B34-7FAE-78E7-151E-2A288137A8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7C540A1-3DC1-A204-1412-A18FD7898E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64CE0EA-D543-0118-4192-63526021E6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972B27-1A36-429C-B643-45D7606617E3}" type="datetimeFigureOut">
              <a:rPr lang="en-IN" smtClean="0"/>
              <a:t>24-06-2023</a:t>
            </a:fld>
            <a:endParaRPr lang="en-IN"/>
          </a:p>
        </p:txBody>
      </p:sp>
      <p:sp>
        <p:nvSpPr>
          <p:cNvPr id="5" name="Footer Placeholder 4">
            <a:extLst>
              <a:ext uri="{FF2B5EF4-FFF2-40B4-BE49-F238E27FC236}">
                <a16:creationId xmlns:a16="http://schemas.microsoft.com/office/drawing/2014/main" id="{9834F55C-CCA1-3F71-5322-02A2E0D7B6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4E92D82E-16B3-D768-4D2B-0767675832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0ACA86-4DA7-46F6-8FA5-26C0A86EEF61}" type="slidenum">
              <a:rPr lang="en-IN" smtClean="0"/>
              <a:t>‹#›</a:t>
            </a:fld>
            <a:endParaRPr lang="en-IN"/>
          </a:p>
        </p:txBody>
      </p:sp>
    </p:spTree>
    <p:extLst>
      <p:ext uri="{BB962C8B-B14F-4D97-AF65-F5344CB8AC3E}">
        <p14:creationId xmlns:p14="http://schemas.microsoft.com/office/powerpoint/2010/main" val="9547566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9F1-B522-E1BE-C2AB-1F0D6AC2E788}"/>
              </a:ext>
            </a:extLst>
          </p:cNvPr>
          <p:cNvSpPr>
            <a:spLocks noGrp="1"/>
          </p:cNvSpPr>
          <p:nvPr>
            <p:ph type="ctrTitle"/>
          </p:nvPr>
        </p:nvSpPr>
        <p:spPr>
          <a:xfrm>
            <a:off x="1524000" y="1122363"/>
            <a:ext cx="9144000" cy="4043024"/>
          </a:xfrm>
        </p:spPr>
        <p:txBody>
          <a:bodyPr/>
          <a:lstStyle/>
          <a:p>
            <a:pP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Managing People</a:t>
            </a:r>
            <a:br>
              <a:rPr lang="en-IN" sz="1800" dirty="0">
                <a:effectLst/>
                <a:latin typeface="Times New Roman" panose="02020603050405020304" pitchFamily="18" charset="0"/>
                <a:ea typeface="Arial" panose="020B0604020202020204" pitchFamily="34" charset="0"/>
                <a:cs typeface="Arial" panose="020B0604020202020204" pitchFamily="34" charset="0"/>
              </a:rPr>
            </a:br>
            <a:r>
              <a:rPr lang="en-IN" sz="1800" b="1" dirty="0">
                <a:effectLst/>
                <a:latin typeface="Times New Roman" panose="02020603050405020304" pitchFamily="18" charset="0"/>
                <a:ea typeface="Arial" panose="020B0604020202020204" pitchFamily="34" charset="0"/>
                <a:cs typeface="Arial" panose="020B0604020202020204" pitchFamily="34" charset="0"/>
              </a:rPr>
              <a:t>Student ID:</a:t>
            </a:r>
            <a:br>
              <a:rPr lang="en-IN" sz="1800" dirty="0">
                <a:effectLst/>
                <a:latin typeface="Times New Roman" panose="02020603050405020304" pitchFamily="18" charset="0"/>
                <a:ea typeface="Arial" panose="020B0604020202020204" pitchFamily="34" charset="0"/>
                <a:cs typeface="Arial" panose="020B0604020202020204" pitchFamily="34" charset="0"/>
              </a:rPr>
            </a:br>
            <a:r>
              <a:rPr lang="en-IN" sz="1800" b="1" dirty="0">
                <a:effectLst/>
                <a:latin typeface="Times New Roman" panose="02020603050405020304" pitchFamily="18" charset="0"/>
                <a:ea typeface="Arial" panose="020B0604020202020204" pitchFamily="34" charset="0"/>
                <a:cs typeface="Arial" panose="020B0604020202020204" pitchFamily="34" charset="0"/>
              </a:rPr>
              <a:t>Student Name:</a:t>
            </a:r>
            <a:br>
              <a:rPr lang="en-IN" sz="1800" dirty="0">
                <a:effectLst/>
                <a:latin typeface="Times New Roman" panose="02020603050405020304" pitchFamily="18" charset="0"/>
                <a:ea typeface="Arial" panose="020B0604020202020204" pitchFamily="34" charset="0"/>
                <a:cs typeface="Arial" panose="020B0604020202020204" pitchFamily="34" charset="0"/>
              </a:rPr>
            </a:br>
            <a:endParaRPr lang="en-IN" dirty="0"/>
          </a:p>
        </p:txBody>
      </p:sp>
    </p:spTree>
    <p:extLst>
      <p:ext uri="{BB962C8B-B14F-4D97-AF65-F5344CB8AC3E}">
        <p14:creationId xmlns:p14="http://schemas.microsoft.com/office/powerpoint/2010/main" val="3699443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03F9C-BD6B-8F4D-4DC5-E86710CE2805}"/>
              </a:ext>
            </a:extLst>
          </p:cNvPr>
          <p:cNvSpPr>
            <a:spLocks noGrp="1"/>
          </p:cNvSpPr>
          <p:nvPr>
            <p:ph type="title"/>
          </p:nvPr>
        </p:nvSpPr>
        <p:spPr/>
        <p:txBody>
          <a:bodyPr>
            <a:normAutofit/>
          </a:bodyPr>
          <a:lstStyle/>
          <a:p>
            <a:pPr algn="ctr"/>
            <a:r>
              <a:rPr lang="en-IN" sz="2800" b="1" i="1" dirty="0">
                <a:latin typeface="Times New Roman" panose="02020603050405020304" pitchFamily="18" charset="0"/>
                <a:cs typeface="Times New Roman" panose="02020603050405020304" pitchFamily="18" charset="0"/>
              </a:rPr>
              <a:t>Table of Contents</a:t>
            </a:r>
          </a:p>
        </p:txBody>
      </p:sp>
      <p:sp>
        <p:nvSpPr>
          <p:cNvPr id="5" name="TextBox 4">
            <a:extLst>
              <a:ext uri="{FF2B5EF4-FFF2-40B4-BE49-F238E27FC236}">
                <a16:creationId xmlns:a16="http://schemas.microsoft.com/office/drawing/2014/main" id="{ECFB8851-77DB-82DF-9CD8-69E967395E85}"/>
              </a:ext>
            </a:extLst>
          </p:cNvPr>
          <p:cNvSpPr txBox="1"/>
          <p:nvPr/>
        </p:nvSpPr>
        <p:spPr>
          <a:xfrm>
            <a:off x="914400" y="1852414"/>
            <a:ext cx="10312400" cy="4247317"/>
          </a:xfrm>
          <a:prstGeom prst="rect">
            <a:avLst/>
          </a:prstGeom>
          <a:noFill/>
        </p:spPr>
        <p:txBody>
          <a:bodyPr wrap="square">
            <a:spAutoFit/>
          </a:bodyPr>
          <a:lstStyle/>
          <a:p>
            <a:r>
              <a:rPr lang="en-IN" sz="1800" b="1" i="1" kern="0" dirty="0">
                <a:effectLst/>
                <a:latin typeface="Times New Roman" panose="02020603050405020304" pitchFamily="18" charset="0"/>
                <a:cs typeface="Arial" panose="020B0604020202020204" pitchFamily="34" charset="0"/>
              </a:rPr>
              <a:t>Introduction……………………………………………………………………………………………3</a:t>
            </a:r>
          </a:p>
          <a:p>
            <a:endParaRPr lang="en-IN" b="1" i="1" kern="0" dirty="0">
              <a:latin typeface="Times New Roman" panose="02020603050405020304" pitchFamily="18" charset="0"/>
              <a:cs typeface="Arial" panose="020B0604020202020204" pitchFamily="34" charset="0"/>
            </a:endParaRPr>
          </a:p>
          <a:p>
            <a:r>
              <a:rPr lang="en-IN" sz="1800" b="1" i="1" dirty="0">
                <a:effectLst/>
                <a:latin typeface="Times New Roman" panose="02020603050405020304" pitchFamily="18" charset="0"/>
                <a:cs typeface="Arial" panose="020B0604020202020204" pitchFamily="34" charset="0"/>
              </a:rPr>
              <a:t>Job responsibilities and functional areas……………………………………………………………..4-5</a:t>
            </a:r>
          </a:p>
          <a:p>
            <a:endParaRPr lang="en-IN" b="1" i="1" dirty="0">
              <a:latin typeface="Times New Roman" panose="02020603050405020304" pitchFamily="18" charset="0"/>
              <a:cs typeface="Arial" panose="020B0604020202020204" pitchFamily="34" charset="0"/>
            </a:endParaRPr>
          </a:p>
          <a:p>
            <a:r>
              <a:rPr lang="en-IN" sz="1800" b="1" i="1" dirty="0">
                <a:effectLst/>
                <a:latin typeface="Times New Roman" panose="02020603050405020304" pitchFamily="18" charset="0"/>
                <a:cs typeface="Arial" panose="020B0604020202020204" pitchFamily="34" charset="0"/>
              </a:rPr>
              <a:t>Values that they should abide by……………………………………………………………………….6</a:t>
            </a:r>
          </a:p>
          <a:p>
            <a:endParaRPr lang="en-IN" b="1" i="1" dirty="0">
              <a:latin typeface="Times New Roman" panose="02020603050405020304" pitchFamily="18" charset="0"/>
              <a:cs typeface="Arial" panose="020B0604020202020204" pitchFamily="34" charset="0"/>
            </a:endParaRPr>
          </a:p>
          <a:p>
            <a:r>
              <a:rPr lang="en-IN" sz="1800" b="1" i="1" kern="0" dirty="0">
                <a:effectLst/>
                <a:latin typeface="Times New Roman" panose="02020603050405020304" pitchFamily="18" charset="0"/>
                <a:cs typeface="Arial" panose="020B0604020202020204" pitchFamily="34" charset="0"/>
              </a:rPr>
              <a:t>The types of relationship that can develop between the employer and employee…………………….7</a:t>
            </a:r>
          </a:p>
          <a:p>
            <a:endParaRPr lang="en-IN" b="1" i="1" kern="0" dirty="0">
              <a:latin typeface="Times New Roman" panose="02020603050405020304" pitchFamily="18" charset="0"/>
              <a:cs typeface="Arial" panose="020B0604020202020204" pitchFamily="34" charset="0"/>
            </a:endParaRPr>
          </a:p>
          <a:p>
            <a:r>
              <a:rPr lang="en-IN" sz="1800" b="1" i="1" dirty="0">
                <a:effectLst/>
                <a:latin typeface="Times New Roman" panose="02020603050405020304" pitchFamily="18" charset="0"/>
                <a:cs typeface="Arial" panose="020B0604020202020204" pitchFamily="34" charset="0"/>
              </a:rPr>
              <a:t>Practical examples of what factors can influence relationship………………………………………8</a:t>
            </a:r>
          </a:p>
          <a:p>
            <a:endParaRPr lang="en-IN" b="1" i="1" dirty="0">
              <a:latin typeface="Times New Roman" panose="02020603050405020304" pitchFamily="18" charset="0"/>
              <a:cs typeface="Arial" panose="020B0604020202020204" pitchFamily="34" charset="0"/>
            </a:endParaRPr>
          </a:p>
          <a:p>
            <a:r>
              <a:rPr lang="en-IN" sz="1800" b="1" i="1" dirty="0">
                <a:effectLst/>
                <a:latin typeface="Times New Roman" panose="02020603050405020304" pitchFamily="18" charset="0"/>
                <a:cs typeface="Arial" panose="020B0604020202020204" pitchFamily="34" charset="0"/>
              </a:rPr>
              <a:t>Personal experiences to outline some positive practice……………………………………………….9</a:t>
            </a:r>
          </a:p>
          <a:p>
            <a:endParaRPr lang="en-IN" b="1" i="1" dirty="0">
              <a:latin typeface="Times New Roman" panose="02020603050405020304" pitchFamily="18" charset="0"/>
              <a:cs typeface="Arial" panose="020B0604020202020204" pitchFamily="34" charset="0"/>
            </a:endParaRPr>
          </a:p>
          <a:p>
            <a:r>
              <a:rPr lang="en-IN" b="1" i="1" dirty="0">
                <a:latin typeface="Times New Roman" panose="02020603050405020304" pitchFamily="18" charset="0"/>
                <a:cs typeface="Arial" panose="020B0604020202020204" pitchFamily="34" charset="0"/>
              </a:rPr>
              <a:t>Conclusion……………………………………………………………………………………………...10</a:t>
            </a:r>
          </a:p>
          <a:p>
            <a:endParaRPr lang="en-IN" b="1" i="1" dirty="0">
              <a:latin typeface="Times New Roman" panose="02020603050405020304" pitchFamily="18" charset="0"/>
              <a:cs typeface="Arial" panose="020B0604020202020204" pitchFamily="34" charset="0"/>
            </a:endParaRPr>
          </a:p>
          <a:p>
            <a:r>
              <a:rPr lang="en-IN" b="1" i="1" dirty="0">
                <a:latin typeface="Times New Roman" panose="02020603050405020304" pitchFamily="18" charset="0"/>
                <a:cs typeface="Arial" panose="020B0604020202020204" pitchFamily="34" charset="0"/>
              </a:rPr>
              <a:t>References………………………………………………………………………………………………11</a:t>
            </a:r>
            <a:endParaRPr lang="en-IN" dirty="0"/>
          </a:p>
        </p:txBody>
      </p:sp>
    </p:spTree>
    <p:extLst>
      <p:ext uri="{BB962C8B-B14F-4D97-AF65-F5344CB8AC3E}">
        <p14:creationId xmlns:p14="http://schemas.microsoft.com/office/powerpoint/2010/main" val="2704894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71C14-E5CF-D5C9-276E-DA15D62AEC9E}"/>
              </a:ext>
            </a:extLst>
          </p:cNvPr>
          <p:cNvSpPr>
            <a:spLocks noGrp="1"/>
          </p:cNvSpPr>
          <p:nvPr>
            <p:ph type="title"/>
          </p:nvPr>
        </p:nvSpPr>
        <p:spPr/>
        <p:txBody>
          <a:bodyPr>
            <a:normAutofit/>
          </a:bodyPr>
          <a:lstStyle/>
          <a:p>
            <a:pPr algn="ctr"/>
            <a:r>
              <a:rPr lang="en-IN" sz="2800" b="1" i="1" kern="0" dirty="0">
                <a:effectLst/>
                <a:latin typeface="Times New Roman" panose="02020603050405020304" pitchFamily="18" charset="0"/>
                <a:cs typeface="Arial" panose="020B0604020202020204" pitchFamily="34" charset="0"/>
              </a:rPr>
              <a:t>Introduction</a:t>
            </a:r>
            <a:br>
              <a:rPr lang="en-IN" sz="2800" b="1" i="1" kern="0" dirty="0">
                <a:effectLst/>
                <a:latin typeface="Times New Roman" panose="02020603050405020304" pitchFamily="18" charset="0"/>
                <a:cs typeface="Arial" panose="020B0604020202020204" pitchFamily="34" charset="0"/>
              </a:rPr>
            </a:br>
            <a:endParaRPr lang="en-IN" sz="2800" i="1" dirty="0"/>
          </a:p>
        </p:txBody>
      </p:sp>
      <p:sp>
        <p:nvSpPr>
          <p:cNvPr id="5" name="TextBox 4">
            <a:extLst>
              <a:ext uri="{FF2B5EF4-FFF2-40B4-BE49-F238E27FC236}">
                <a16:creationId xmlns:a16="http://schemas.microsoft.com/office/drawing/2014/main" id="{486A6ED1-3607-689B-5BBA-EF67AD1B69D1}"/>
              </a:ext>
            </a:extLst>
          </p:cNvPr>
          <p:cNvSpPr txBox="1"/>
          <p:nvPr/>
        </p:nvSpPr>
        <p:spPr>
          <a:xfrm>
            <a:off x="363794" y="1857052"/>
            <a:ext cx="6096000" cy="369331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Professionals in human resources (HR) are essential in building productive working relationships in today's dynamic and changing workplace.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The duties and functional areas of HR will be covered in this presentation, along with the principles they should uphold. </a:t>
            </a:r>
            <a:endParaRPr lang="en-IN" dirty="0"/>
          </a:p>
        </p:txBody>
      </p:sp>
      <p:pic>
        <p:nvPicPr>
          <p:cNvPr id="1026" name="Picture 2" descr="20 Rules for Effectively Managing People - Deputy">
            <a:extLst>
              <a:ext uri="{FF2B5EF4-FFF2-40B4-BE49-F238E27FC236}">
                <a16:creationId xmlns:a16="http://schemas.microsoft.com/office/drawing/2014/main" id="{3D73176D-6419-EF22-2C3A-250C06B40A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724" y="1857052"/>
            <a:ext cx="5121275" cy="379190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E8315AB-D606-BF75-7B88-462F1DA3EC15}"/>
              </a:ext>
            </a:extLst>
          </p:cNvPr>
          <p:cNvSpPr txBox="1"/>
          <p:nvPr/>
        </p:nvSpPr>
        <p:spPr>
          <a:xfrm>
            <a:off x="8585200" y="5815324"/>
            <a:ext cx="227584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Hensher</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IN" sz="1800"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dirty="0"/>
          </a:p>
        </p:txBody>
      </p:sp>
    </p:spTree>
    <p:extLst>
      <p:ext uri="{BB962C8B-B14F-4D97-AF65-F5344CB8AC3E}">
        <p14:creationId xmlns:p14="http://schemas.microsoft.com/office/powerpoint/2010/main" val="1892022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6C6A3-0733-E08C-343F-3481CE87A4CC}"/>
              </a:ext>
            </a:extLst>
          </p:cNvPr>
          <p:cNvSpPr>
            <a:spLocks noGrp="1"/>
          </p:cNvSpPr>
          <p:nvPr>
            <p:ph type="title"/>
          </p:nvPr>
        </p:nvSpPr>
        <p:spPr/>
        <p:txBody>
          <a:bodyPr/>
          <a:lstStyle/>
          <a:p>
            <a:pPr algn="ctr"/>
            <a:r>
              <a:rPr lang="en-IN" sz="2800" b="1" i="1" dirty="0">
                <a:effectLst/>
                <a:latin typeface="Times New Roman" panose="02020603050405020304" pitchFamily="18" charset="0"/>
                <a:cs typeface="Arial" panose="020B0604020202020204" pitchFamily="34" charset="0"/>
              </a:rPr>
              <a:t>Job responsibilities and functional areas</a:t>
            </a:r>
            <a:br>
              <a:rPr lang="en-IN" sz="1800" b="1" dirty="0">
                <a:effectLst/>
                <a:latin typeface="Times New Roman" panose="02020603050405020304" pitchFamily="18" charset="0"/>
                <a:cs typeface="Arial" panose="020B0604020202020204" pitchFamily="34" charset="0"/>
              </a:rPr>
            </a:br>
            <a:endParaRPr lang="en-IN" dirty="0"/>
          </a:p>
        </p:txBody>
      </p:sp>
      <p:sp>
        <p:nvSpPr>
          <p:cNvPr id="5" name="TextBox 4">
            <a:extLst>
              <a:ext uri="{FF2B5EF4-FFF2-40B4-BE49-F238E27FC236}">
                <a16:creationId xmlns:a16="http://schemas.microsoft.com/office/drawing/2014/main" id="{DE2A37E9-9158-7E21-AF0D-DFEAB4AFBEA6}"/>
              </a:ext>
            </a:extLst>
          </p:cNvPr>
          <p:cNvSpPr txBox="1"/>
          <p:nvPr/>
        </p:nvSpPr>
        <p:spPr>
          <a:xfrm>
            <a:off x="5730240" y="1983939"/>
            <a:ext cx="6096000" cy="3970318"/>
          </a:xfrm>
          <a:prstGeom prst="rect">
            <a:avLst/>
          </a:prstGeom>
          <a:noFill/>
        </p:spPr>
        <p:txBody>
          <a:bodyPr wrap="square">
            <a:spAutoFit/>
          </a:bodyPr>
          <a:lstStyle/>
          <a:p>
            <a:pPr marL="285750" indent="-285750" algn="just">
              <a:buFont typeface="Arial" panose="020B0604020202020204" pitchFamily="34" charset="0"/>
              <a:buChar char="•"/>
            </a:pPr>
            <a:r>
              <a:rPr lang="en-IN" sz="1800" b="1" dirty="0">
                <a:effectLst/>
                <a:latin typeface="Times New Roman" panose="02020603050405020304" pitchFamily="18" charset="0"/>
                <a:ea typeface="Arial" panose="020B0604020202020204" pitchFamily="34" charset="0"/>
                <a:cs typeface="Arial" panose="020B0604020202020204" pitchFamily="34" charset="0"/>
              </a:rPr>
              <a:t>Talent acquisition and recruitment: </a:t>
            </a:r>
            <a:r>
              <a:rPr lang="en-IN" sz="1800" dirty="0">
                <a:effectLst/>
                <a:latin typeface="Times New Roman" panose="02020603050405020304" pitchFamily="18" charset="0"/>
                <a:ea typeface="Arial" panose="020B0604020202020204" pitchFamily="34" charset="0"/>
                <a:cs typeface="Arial" panose="020B0604020202020204" pitchFamily="34" charset="0"/>
              </a:rPr>
              <a:t>HR specialists seek out, choose, and onboard competent people who are compatible with the needs and culture of the organisation.</a:t>
            </a: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b="1" kern="0" dirty="0">
                <a:effectLst/>
                <a:latin typeface="Times New Roman" panose="02020603050405020304" pitchFamily="18" charset="0"/>
                <a:ea typeface="Arial" panose="020B0604020202020204" pitchFamily="34" charset="0"/>
                <a:cs typeface="Arial" panose="020B0604020202020204" pitchFamily="34" charset="0"/>
              </a:rPr>
              <a:t>Employee relations:</a:t>
            </a:r>
            <a:r>
              <a:rPr lang="en-IN" sz="1800" kern="0" dirty="0">
                <a:effectLst/>
                <a:latin typeface="Times New Roman" panose="02020603050405020304" pitchFamily="18" charset="0"/>
                <a:ea typeface="Arial" panose="020B0604020202020204" pitchFamily="34" charset="0"/>
                <a:cs typeface="Arial" panose="020B0604020202020204" pitchFamily="34" charset="0"/>
              </a:rPr>
              <a:t> They create and uphold policies and processes to manage conflicts, address grievances, and foster a productive workplace (</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Ruggeri and Yu, 2023)</a:t>
            </a:r>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endParaRPr lang="en-IN" dirty="0"/>
          </a:p>
        </p:txBody>
      </p:sp>
      <p:pic>
        <p:nvPicPr>
          <p:cNvPr id="2050" name="Picture 2" descr="12 Key Functions of Human Resources to Know in 2023 - AIHR">
            <a:extLst>
              <a:ext uri="{FF2B5EF4-FFF2-40B4-BE49-F238E27FC236}">
                <a16:creationId xmlns:a16="http://schemas.microsoft.com/office/drawing/2014/main" id="{0DB8FA41-D067-78B0-FCB1-41C85165BF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480" y="1690688"/>
            <a:ext cx="5242560" cy="43815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E6EC4D8-1F8B-2665-364D-B79B722B25FB}"/>
              </a:ext>
            </a:extLst>
          </p:cNvPr>
          <p:cNvSpPr txBox="1"/>
          <p:nvPr/>
        </p:nvSpPr>
        <p:spPr>
          <a:xfrm>
            <a:off x="1960880" y="6110089"/>
            <a:ext cx="2225040" cy="382786"/>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Gomes </a:t>
            </a:r>
            <a:r>
              <a:rPr lang="en-IN" sz="1800"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dirty="0"/>
          </a:p>
        </p:txBody>
      </p:sp>
    </p:spTree>
    <p:extLst>
      <p:ext uri="{BB962C8B-B14F-4D97-AF65-F5344CB8AC3E}">
        <p14:creationId xmlns:p14="http://schemas.microsoft.com/office/powerpoint/2010/main" val="3945641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3D5A8-EF43-06DA-7947-2038B5036FE3}"/>
              </a:ext>
            </a:extLst>
          </p:cNvPr>
          <p:cNvSpPr>
            <a:spLocks noGrp="1"/>
          </p:cNvSpPr>
          <p:nvPr>
            <p:ph type="title"/>
          </p:nvPr>
        </p:nvSpPr>
        <p:spPr/>
        <p:txBody>
          <a:bodyPr>
            <a:normAutofit/>
          </a:bodyPr>
          <a:lstStyle/>
          <a:p>
            <a:r>
              <a:rPr lang="en-IN" sz="2800" b="1" i="1" dirty="0">
                <a:latin typeface="Times New Roman" panose="02020603050405020304" pitchFamily="18" charset="0"/>
                <a:cs typeface="Times New Roman" panose="02020603050405020304" pitchFamily="18" charset="0"/>
              </a:rPr>
              <a:t>Contd…</a:t>
            </a:r>
          </a:p>
        </p:txBody>
      </p:sp>
      <p:sp>
        <p:nvSpPr>
          <p:cNvPr id="5" name="TextBox 4">
            <a:extLst>
              <a:ext uri="{FF2B5EF4-FFF2-40B4-BE49-F238E27FC236}">
                <a16:creationId xmlns:a16="http://schemas.microsoft.com/office/drawing/2014/main" id="{D3796D66-A882-2E2D-EDA2-87D67FE0F332}"/>
              </a:ext>
            </a:extLst>
          </p:cNvPr>
          <p:cNvSpPr txBox="1"/>
          <p:nvPr/>
        </p:nvSpPr>
        <p:spPr>
          <a:xfrm>
            <a:off x="406400" y="1690688"/>
            <a:ext cx="6096000" cy="4524315"/>
          </a:xfrm>
          <a:prstGeom prst="rect">
            <a:avLst/>
          </a:prstGeom>
          <a:noFill/>
        </p:spPr>
        <p:txBody>
          <a:bodyPr wrap="square">
            <a:spAutoFit/>
          </a:bodyPr>
          <a:lstStyle/>
          <a:p>
            <a:pPr marL="285750" indent="-285750" algn="just">
              <a:buFont typeface="Arial" panose="020B0604020202020204" pitchFamily="34" charset="0"/>
              <a:buChar char="•"/>
            </a:pPr>
            <a:r>
              <a:rPr lang="en-IN" sz="1800" b="1" dirty="0">
                <a:effectLst/>
                <a:latin typeface="Times New Roman" panose="02020603050405020304" pitchFamily="18" charset="0"/>
                <a:ea typeface="Arial" panose="020B0604020202020204" pitchFamily="34" charset="0"/>
                <a:cs typeface="Arial" panose="020B0604020202020204" pitchFamily="34" charset="0"/>
              </a:rPr>
              <a:t>Administration of compensation and benefits:</a:t>
            </a:r>
            <a:r>
              <a:rPr lang="en-IN" sz="1800" dirty="0">
                <a:effectLst/>
                <a:latin typeface="Times New Roman" panose="02020603050405020304" pitchFamily="18" charset="0"/>
                <a:ea typeface="Arial" panose="020B0604020202020204" pitchFamily="34" charset="0"/>
                <a:cs typeface="Arial" panose="020B0604020202020204" pitchFamily="34" charset="0"/>
              </a:rPr>
              <a:t> Maintaining fair compensation practices and manage payroll processing, HR experts oversee salary structures, incentives, and benefit packages for employees.</a:t>
            </a: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b="1" kern="0" dirty="0">
                <a:effectLst/>
                <a:latin typeface="Times New Roman" panose="02020603050405020304" pitchFamily="18" charset="0"/>
                <a:ea typeface="Arial" panose="020B0604020202020204" pitchFamily="34" charset="0"/>
                <a:cs typeface="Arial" panose="020B0604020202020204" pitchFamily="34" charset="0"/>
              </a:rPr>
              <a:t>Compliance with labour laws and regulations:</a:t>
            </a:r>
            <a:r>
              <a:rPr lang="en-IN" sz="1800" kern="0" dirty="0">
                <a:effectLst/>
                <a:latin typeface="Times New Roman" panose="02020603050405020304" pitchFamily="18" charset="0"/>
                <a:ea typeface="Arial" panose="020B0604020202020204" pitchFamily="34" charset="0"/>
                <a:cs typeface="Arial" panose="020B0604020202020204" pitchFamily="34" charset="0"/>
              </a:rPr>
              <a:t> They make sure the company abides by the laws and rules governing employment practices, such as workplace safety and equal opportunity (</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McDonald and Hite, 2023)</a:t>
            </a:r>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endParaRPr lang="en-IN" dirty="0"/>
          </a:p>
        </p:txBody>
      </p:sp>
      <p:pic>
        <p:nvPicPr>
          <p:cNvPr id="3076" name="Picture 4" descr="Core Responsibilities and Role of HR Managers">
            <a:extLst>
              <a:ext uri="{FF2B5EF4-FFF2-40B4-BE49-F238E27FC236}">
                <a16:creationId xmlns:a16="http://schemas.microsoft.com/office/drawing/2014/main" id="{D083D173-AAE8-45B2-7A9E-71A1D79FB4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7834" y="1690688"/>
            <a:ext cx="5241925" cy="40398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C08D821-7729-F105-9559-C31901F74630}"/>
              </a:ext>
            </a:extLst>
          </p:cNvPr>
          <p:cNvSpPr txBox="1"/>
          <p:nvPr/>
        </p:nvSpPr>
        <p:spPr>
          <a:xfrm>
            <a:off x="8585200" y="5815324"/>
            <a:ext cx="227584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Hensher</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IN" sz="1800"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dirty="0"/>
          </a:p>
        </p:txBody>
      </p:sp>
    </p:spTree>
    <p:extLst>
      <p:ext uri="{BB962C8B-B14F-4D97-AF65-F5344CB8AC3E}">
        <p14:creationId xmlns:p14="http://schemas.microsoft.com/office/powerpoint/2010/main" val="1610358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EE8D-FCBD-19CC-6992-F335B515A4A6}"/>
              </a:ext>
            </a:extLst>
          </p:cNvPr>
          <p:cNvSpPr>
            <a:spLocks noGrp="1"/>
          </p:cNvSpPr>
          <p:nvPr>
            <p:ph type="title"/>
          </p:nvPr>
        </p:nvSpPr>
        <p:spPr/>
        <p:txBody>
          <a:bodyPr/>
          <a:lstStyle/>
          <a:p>
            <a:pPr algn="ctr"/>
            <a:r>
              <a:rPr lang="en-IN" sz="2800" b="1" i="1" dirty="0">
                <a:effectLst/>
                <a:latin typeface="Times New Roman" panose="02020603050405020304" pitchFamily="18" charset="0"/>
                <a:cs typeface="Arial" panose="020B0604020202020204" pitchFamily="34" charset="0"/>
              </a:rPr>
              <a:t>Values that they should abide by</a:t>
            </a:r>
            <a:br>
              <a:rPr lang="en-IN" sz="1800" b="1" dirty="0">
                <a:effectLst/>
                <a:latin typeface="Times New Roman" panose="02020603050405020304" pitchFamily="18" charset="0"/>
                <a:cs typeface="Arial" panose="020B0604020202020204" pitchFamily="34" charset="0"/>
              </a:rPr>
            </a:br>
            <a:endParaRPr lang="en-IN" dirty="0"/>
          </a:p>
        </p:txBody>
      </p:sp>
      <p:sp>
        <p:nvSpPr>
          <p:cNvPr id="5" name="TextBox 4">
            <a:extLst>
              <a:ext uri="{FF2B5EF4-FFF2-40B4-BE49-F238E27FC236}">
                <a16:creationId xmlns:a16="http://schemas.microsoft.com/office/drawing/2014/main" id="{F33B3327-8EF1-0AA2-C3E4-D9A6677FB472}"/>
              </a:ext>
            </a:extLst>
          </p:cNvPr>
          <p:cNvSpPr txBox="1"/>
          <p:nvPr/>
        </p:nvSpPr>
        <p:spPr>
          <a:xfrm>
            <a:off x="5872480" y="1442714"/>
            <a:ext cx="6096000" cy="4524315"/>
          </a:xfrm>
          <a:prstGeom prst="rect">
            <a:avLst/>
          </a:prstGeom>
          <a:noFill/>
        </p:spPr>
        <p:txBody>
          <a:bodyPr wrap="square">
            <a:spAutoFit/>
          </a:bodyPr>
          <a:lstStyle/>
          <a:p>
            <a:pPr marL="285750" indent="-285750" algn="just">
              <a:buFont typeface="Arial" panose="020B0604020202020204" pitchFamily="34" charset="0"/>
              <a:buChar char="•"/>
            </a:pPr>
            <a:r>
              <a:rPr lang="en-IN" sz="1800" b="1" dirty="0">
                <a:effectLst/>
                <a:latin typeface="Times New Roman" panose="02020603050405020304" pitchFamily="18" charset="0"/>
                <a:ea typeface="Arial" panose="020B0604020202020204" pitchFamily="34" charset="0"/>
                <a:cs typeface="Arial" panose="020B0604020202020204" pitchFamily="34" charset="0"/>
              </a:rPr>
              <a:t>Integrity:</a:t>
            </a:r>
            <a:r>
              <a:rPr lang="en-IN" sz="1800" dirty="0">
                <a:effectLst/>
                <a:latin typeface="Times New Roman" panose="02020603050405020304" pitchFamily="18" charset="0"/>
                <a:ea typeface="Arial" panose="020B0604020202020204" pitchFamily="34" charset="0"/>
                <a:cs typeface="Arial" panose="020B0604020202020204" pitchFamily="34" charset="0"/>
              </a:rPr>
              <a:t> In all of their encounters, HR professionals should operate with honesty, fairness, and ethics.</a:t>
            </a: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b="1" dirty="0">
                <a:effectLst/>
                <a:latin typeface="Times New Roman" panose="02020603050405020304" pitchFamily="18" charset="0"/>
                <a:ea typeface="Arial" panose="020B0604020202020204" pitchFamily="34" charset="0"/>
                <a:cs typeface="Arial" panose="020B0604020202020204" pitchFamily="34" charset="0"/>
              </a:rPr>
              <a:t>Confidentiality:</a:t>
            </a:r>
            <a:r>
              <a:rPr lang="en-IN" sz="1800" dirty="0">
                <a:effectLst/>
                <a:latin typeface="Times New Roman" panose="02020603050405020304" pitchFamily="18" charset="0"/>
                <a:ea typeface="Arial" panose="020B0604020202020204" pitchFamily="34" charset="0"/>
                <a:cs typeface="Arial" panose="020B0604020202020204" pitchFamily="34" charset="0"/>
              </a:rPr>
              <a:t> They should respect and protect private employee information in order to maintain confidentiality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Armstrong and Taylor,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b="1" dirty="0">
                <a:effectLst/>
                <a:latin typeface="Times New Roman" panose="02020603050405020304" pitchFamily="18" charset="0"/>
                <a:ea typeface="Arial" panose="020B0604020202020204" pitchFamily="34" charset="0"/>
                <a:cs typeface="Arial" panose="020B0604020202020204" pitchFamily="34" charset="0"/>
              </a:rPr>
              <a:t>Respect:</a:t>
            </a:r>
            <a:r>
              <a:rPr lang="en-IN" sz="1800" dirty="0">
                <a:effectLst/>
                <a:latin typeface="Times New Roman" panose="02020603050405020304" pitchFamily="18" charset="0"/>
                <a:ea typeface="Arial" panose="020B0604020202020204" pitchFamily="34" charset="0"/>
                <a:cs typeface="Arial" panose="020B0604020202020204" pitchFamily="34" charset="0"/>
              </a:rPr>
              <a:t> HR professionals ought to treat everyone with decency, valuing their differences and promoting an inclusive workplace.</a:t>
            </a:r>
          </a:p>
        </p:txBody>
      </p:sp>
      <p:pic>
        <p:nvPicPr>
          <p:cNvPr id="4098" name="Picture 2" descr="Privacy and Confidentiality — a Sound Investment for Any Business - Zasio">
            <a:extLst>
              <a:ext uri="{FF2B5EF4-FFF2-40B4-BE49-F238E27FC236}">
                <a16:creationId xmlns:a16="http://schemas.microsoft.com/office/drawing/2014/main" id="{1CAD028B-3E8A-EEEB-BAD1-8C25A408E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324" y="1442714"/>
            <a:ext cx="5161915" cy="427634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F10733B-D2D0-A4F2-07D6-54665B30A600}"/>
              </a:ext>
            </a:extLst>
          </p:cNvPr>
          <p:cNvSpPr txBox="1"/>
          <p:nvPr/>
        </p:nvSpPr>
        <p:spPr>
          <a:xfrm>
            <a:off x="2123440" y="5866249"/>
            <a:ext cx="2225040" cy="382786"/>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Gomes </a:t>
            </a:r>
            <a:r>
              <a:rPr lang="en-IN" sz="1800"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dirty="0"/>
          </a:p>
        </p:txBody>
      </p:sp>
    </p:spTree>
    <p:extLst>
      <p:ext uri="{BB962C8B-B14F-4D97-AF65-F5344CB8AC3E}">
        <p14:creationId xmlns:p14="http://schemas.microsoft.com/office/powerpoint/2010/main" val="2527897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69189-F2DC-8F8F-4B2A-A3FAA1137776}"/>
              </a:ext>
            </a:extLst>
          </p:cNvPr>
          <p:cNvSpPr>
            <a:spLocks noGrp="1"/>
          </p:cNvSpPr>
          <p:nvPr>
            <p:ph type="title"/>
          </p:nvPr>
        </p:nvSpPr>
        <p:spPr/>
        <p:txBody>
          <a:bodyPr>
            <a:normAutofit/>
          </a:bodyPr>
          <a:lstStyle/>
          <a:p>
            <a:pPr algn="ctr"/>
            <a:r>
              <a:rPr lang="en-IN" sz="2800" b="1" i="1" kern="0" dirty="0">
                <a:effectLst/>
                <a:latin typeface="Times New Roman" panose="02020603050405020304" pitchFamily="18" charset="0"/>
                <a:cs typeface="Arial" panose="020B0604020202020204" pitchFamily="34" charset="0"/>
              </a:rPr>
              <a:t>The types of relationship that can develop between the employer and employee</a:t>
            </a:r>
            <a:br>
              <a:rPr lang="en-IN" sz="2800" b="1" i="1" kern="0" dirty="0">
                <a:effectLst/>
                <a:latin typeface="Times New Roman" panose="02020603050405020304" pitchFamily="18" charset="0"/>
                <a:cs typeface="Arial" panose="020B0604020202020204" pitchFamily="34" charset="0"/>
              </a:rPr>
            </a:br>
            <a:endParaRPr lang="en-IN" sz="2800" i="1" dirty="0"/>
          </a:p>
        </p:txBody>
      </p:sp>
      <p:sp>
        <p:nvSpPr>
          <p:cNvPr id="5" name="TextBox 4">
            <a:extLst>
              <a:ext uri="{FF2B5EF4-FFF2-40B4-BE49-F238E27FC236}">
                <a16:creationId xmlns:a16="http://schemas.microsoft.com/office/drawing/2014/main" id="{C1772B39-8FEC-A5DD-C4D4-8B0A6636229B}"/>
              </a:ext>
            </a:extLst>
          </p:cNvPr>
          <p:cNvSpPr txBox="1"/>
          <p:nvPr/>
        </p:nvSpPr>
        <p:spPr>
          <a:xfrm>
            <a:off x="355600" y="2286615"/>
            <a:ext cx="6096000" cy="3693319"/>
          </a:xfrm>
          <a:prstGeom prst="rect">
            <a:avLst/>
          </a:prstGeom>
          <a:noFill/>
        </p:spPr>
        <p:txBody>
          <a:bodyPr wrap="square">
            <a:spAutoFit/>
          </a:bodyPr>
          <a:lstStyle/>
          <a:p>
            <a:pPr marL="285750" indent="-285750" algn="just">
              <a:buFont typeface="Arial" panose="020B0604020202020204" pitchFamily="34" charset="0"/>
              <a:buChar char="•"/>
            </a:pPr>
            <a:r>
              <a:rPr lang="en-IN" sz="1800" b="1" kern="0" dirty="0">
                <a:effectLst/>
                <a:latin typeface="Times New Roman" panose="02020603050405020304" pitchFamily="18" charset="0"/>
                <a:ea typeface="Arial" panose="020B0604020202020204" pitchFamily="34" charset="0"/>
                <a:cs typeface="Arial" panose="020B0604020202020204" pitchFamily="34" charset="0"/>
              </a:rPr>
              <a:t>Relationship that is hierarchical:</a:t>
            </a:r>
            <a:r>
              <a:rPr lang="en-IN" sz="1800" kern="0" dirty="0">
                <a:effectLst/>
                <a:latin typeface="Times New Roman" panose="02020603050405020304" pitchFamily="18" charset="0"/>
                <a:ea typeface="Arial" panose="020B0604020202020204" pitchFamily="34" charset="0"/>
                <a:cs typeface="Arial" panose="020B0604020202020204" pitchFamily="34" charset="0"/>
              </a:rPr>
              <a:t> In a hierarchical relationship, the employer has unambiguous authority over the employee. </a:t>
            </a: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800" b="1" kern="0" dirty="0">
                <a:effectLst/>
                <a:latin typeface="Times New Roman" panose="02020603050405020304" pitchFamily="18" charset="0"/>
                <a:ea typeface="Arial" panose="020B0604020202020204" pitchFamily="34" charset="0"/>
                <a:cs typeface="Arial" panose="020B0604020202020204" pitchFamily="34" charset="0"/>
              </a:rPr>
              <a:t>Collaborative relationship:</a:t>
            </a:r>
            <a:r>
              <a:rPr lang="en-IN" sz="1800" kern="0" dirty="0">
                <a:effectLst/>
                <a:latin typeface="Times New Roman" panose="02020603050405020304" pitchFamily="18" charset="0"/>
                <a:ea typeface="Arial" panose="020B0604020202020204" pitchFamily="34" charset="0"/>
                <a:cs typeface="Arial" panose="020B0604020202020204" pitchFamily="34" charset="0"/>
              </a:rPr>
              <a:t> Relationships that are collaborative place a strong emphasis on cooperation, respect, and teamwork. </a:t>
            </a: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cs typeface="Arial" panose="020B0604020202020204" pitchFamily="34" charset="0"/>
            </a:endParaRPr>
          </a:p>
          <a:p>
            <a:pPr marL="285750" indent="-285750" algn="just">
              <a:buFont typeface="Arial" panose="020B0604020202020204" pitchFamily="34" charset="0"/>
              <a:buChar char="•"/>
            </a:pPr>
            <a:r>
              <a:rPr lang="en-IN" sz="1800" b="1" kern="0" dirty="0">
                <a:effectLst/>
                <a:latin typeface="Times New Roman" panose="02020603050405020304" pitchFamily="18" charset="0"/>
                <a:ea typeface="Arial" panose="020B0604020202020204" pitchFamily="34" charset="0"/>
                <a:cs typeface="Arial" panose="020B0604020202020204" pitchFamily="34" charset="0"/>
              </a:rPr>
              <a:t>Relationship of mentorship:</a:t>
            </a:r>
            <a:r>
              <a:rPr lang="en-IN" sz="1800" kern="0" dirty="0">
                <a:effectLst/>
                <a:latin typeface="Times New Roman" panose="02020603050405020304" pitchFamily="18" charset="0"/>
                <a:ea typeface="Arial" panose="020B0604020202020204" pitchFamily="34" charset="0"/>
                <a:cs typeface="Arial" panose="020B0604020202020204" pitchFamily="34" charset="0"/>
              </a:rPr>
              <a:t> In a relationship of mentorship, the employer serves as a mentor, assisting and supporting the development of the employee's career. </a:t>
            </a:r>
            <a:endParaRPr lang="en-IN" kern="0" dirty="0">
              <a:latin typeface="Times New Roman" panose="02020603050405020304" pitchFamily="18" charset="0"/>
              <a:cs typeface="Arial" panose="020B0604020202020204" pitchFamily="34" charset="0"/>
            </a:endParaRPr>
          </a:p>
        </p:txBody>
      </p:sp>
      <p:pic>
        <p:nvPicPr>
          <p:cNvPr id="5124" name="Picture 4" descr="9 Tips To Build a Healthy Work Relationship With Employees">
            <a:extLst>
              <a:ext uri="{FF2B5EF4-FFF2-40B4-BE49-F238E27FC236}">
                <a16:creationId xmlns:a16="http://schemas.microsoft.com/office/drawing/2014/main" id="{C7A05E0B-C333-15EB-915C-6BAC9AC188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1490" y="2030551"/>
            <a:ext cx="4913630" cy="396494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FCE4FA0-8F29-66F3-378A-3FA4A9BF8172}"/>
              </a:ext>
            </a:extLst>
          </p:cNvPr>
          <p:cNvSpPr txBox="1"/>
          <p:nvPr/>
        </p:nvSpPr>
        <p:spPr>
          <a:xfrm>
            <a:off x="8564880" y="6123543"/>
            <a:ext cx="227584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Hensher</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IN" sz="1800"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dirty="0"/>
          </a:p>
        </p:txBody>
      </p:sp>
    </p:spTree>
    <p:extLst>
      <p:ext uri="{BB962C8B-B14F-4D97-AF65-F5344CB8AC3E}">
        <p14:creationId xmlns:p14="http://schemas.microsoft.com/office/powerpoint/2010/main" val="1178683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E7AF4-6B9A-4206-9D4B-55DE34B9D886}"/>
              </a:ext>
            </a:extLst>
          </p:cNvPr>
          <p:cNvSpPr>
            <a:spLocks noGrp="1"/>
          </p:cNvSpPr>
          <p:nvPr>
            <p:ph type="title"/>
          </p:nvPr>
        </p:nvSpPr>
        <p:spPr/>
        <p:txBody>
          <a:bodyPr/>
          <a:lstStyle/>
          <a:p>
            <a:pPr algn="ctr"/>
            <a:r>
              <a:rPr lang="en-IN" sz="2800" b="1" i="1" dirty="0">
                <a:effectLst/>
                <a:latin typeface="Times New Roman" panose="02020603050405020304" pitchFamily="18" charset="0"/>
                <a:cs typeface="Arial" panose="020B0604020202020204" pitchFamily="34" charset="0"/>
              </a:rPr>
              <a:t>Practical examples of what factors can influence relationship</a:t>
            </a:r>
            <a:br>
              <a:rPr lang="en-IN" sz="1800" b="1" dirty="0">
                <a:effectLst/>
                <a:latin typeface="Times New Roman" panose="02020603050405020304" pitchFamily="18" charset="0"/>
                <a:cs typeface="Arial" panose="020B0604020202020204" pitchFamily="34" charset="0"/>
              </a:rPr>
            </a:br>
            <a:endParaRPr lang="en-IN" dirty="0"/>
          </a:p>
        </p:txBody>
      </p:sp>
      <p:sp>
        <p:nvSpPr>
          <p:cNvPr id="5" name="TextBox 4">
            <a:extLst>
              <a:ext uri="{FF2B5EF4-FFF2-40B4-BE49-F238E27FC236}">
                <a16:creationId xmlns:a16="http://schemas.microsoft.com/office/drawing/2014/main" id="{3F1F8616-307B-E74F-A6DC-FCE54D0820B7}"/>
              </a:ext>
            </a:extLst>
          </p:cNvPr>
          <p:cNvSpPr txBox="1"/>
          <p:nvPr/>
        </p:nvSpPr>
        <p:spPr>
          <a:xfrm>
            <a:off x="5933440" y="1826115"/>
            <a:ext cx="6096000" cy="4247317"/>
          </a:xfrm>
          <a:prstGeom prst="rect">
            <a:avLst/>
          </a:prstGeom>
          <a:noFill/>
        </p:spPr>
        <p:txBody>
          <a:bodyPr wrap="square">
            <a:spAutoFit/>
          </a:bodyPr>
          <a:lstStyle/>
          <a:p>
            <a:pPr marL="285750" indent="-285750" algn="just">
              <a:buFont typeface="Arial" panose="020B0604020202020204" pitchFamily="34" charset="0"/>
              <a:buChar char="•"/>
            </a:pPr>
            <a:r>
              <a:rPr lang="en-IN" sz="1800" b="1" dirty="0">
                <a:effectLst/>
                <a:latin typeface="Times New Roman" panose="02020603050405020304" pitchFamily="18" charset="0"/>
                <a:ea typeface="Arial" panose="020B0604020202020204" pitchFamily="34" charset="0"/>
                <a:cs typeface="Arial" panose="020B0604020202020204" pitchFamily="34" charset="0"/>
              </a:rPr>
              <a:t>Communication:</a:t>
            </a:r>
            <a:r>
              <a:rPr lang="en-IN" sz="1800" dirty="0">
                <a:effectLst/>
                <a:latin typeface="Times New Roman" panose="02020603050405020304" pitchFamily="18" charset="0"/>
                <a:ea typeface="Arial" panose="020B0604020202020204" pitchFamily="34" charset="0"/>
                <a:cs typeface="Arial" panose="020B0604020202020204" pitchFamily="34" charset="0"/>
              </a:rPr>
              <a:t> Trust and understanding between employers and employees are fostered by open and transparent communication.</a:t>
            </a: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b="1" dirty="0">
                <a:effectLst/>
                <a:latin typeface="Times New Roman" panose="02020603050405020304" pitchFamily="18" charset="0"/>
                <a:ea typeface="Arial" panose="020B0604020202020204" pitchFamily="34" charset="0"/>
                <a:cs typeface="Arial" panose="020B0604020202020204" pitchFamily="34" charset="0"/>
              </a:rPr>
              <a:t>Recognition and appreciation: </a:t>
            </a:r>
            <a:r>
              <a:rPr lang="en-IN" sz="1800" dirty="0">
                <a:effectLst/>
                <a:latin typeface="Times New Roman" panose="02020603050405020304" pitchFamily="18" charset="0"/>
                <a:ea typeface="Arial" panose="020B0604020202020204" pitchFamily="34" charset="0"/>
                <a:cs typeface="Arial" panose="020B0604020202020204" pitchFamily="34" charset="0"/>
              </a:rPr>
              <a:t>Recognising and acknowledging employees' contributions and accomplishments improves the working relationship.</a:t>
            </a:r>
          </a:p>
          <a:p>
            <a:pPr marL="285750" indent="-285750" algn="just">
              <a:buFont typeface="Arial" panose="020B0604020202020204" pitchFamily="34" charset="0"/>
              <a:buChar char="•"/>
            </a:pPr>
            <a:endParaRPr lang="en-IN"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b="1" dirty="0">
                <a:effectLst/>
                <a:latin typeface="Times New Roman" panose="02020603050405020304" pitchFamily="18" charset="0"/>
                <a:ea typeface="Arial" panose="020B0604020202020204" pitchFamily="34" charset="0"/>
                <a:cs typeface="Arial" panose="020B0604020202020204" pitchFamily="34" charset="0"/>
              </a:rPr>
              <a:t>Fairness and equality:</a:t>
            </a:r>
            <a:r>
              <a:rPr lang="en-IN" sz="1800" dirty="0">
                <a:effectLst/>
                <a:latin typeface="Times New Roman" panose="02020603050405020304" pitchFamily="18" charset="0"/>
                <a:ea typeface="Arial" panose="020B0604020202020204" pitchFamily="34" charset="0"/>
                <a:cs typeface="Arial" panose="020B0604020202020204" pitchFamily="34" charset="0"/>
              </a:rPr>
              <a:t> Making sure that decisions are made in a way that is fair and equal strengthens relationships and fosters trust (</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Gomes </a:t>
            </a:r>
            <a:r>
              <a:rPr lang="en-IN"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r>
              <a:rPr lang="en-IN" sz="1800" dirty="0">
                <a:effectLst/>
                <a:latin typeface="Times New Roman" panose="02020603050405020304" pitchFamily="18" charset="0"/>
                <a:ea typeface="Arial" panose="020B0604020202020204" pitchFamily="34" charset="0"/>
                <a:cs typeface="Arial" panose="020B0604020202020204" pitchFamily="34" charset="0"/>
              </a:rPr>
              <a:t>.</a:t>
            </a:r>
          </a:p>
        </p:txBody>
      </p:sp>
      <p:pic>
        <p:nvPicPr>
          <p:cNvPr id="6148" name="Picture 4" descr="Fair and Equal | Faculty Focus">
            <a:extLst>
              <a:ext uri="{FF2B5EF4-FFF2-40B4-BE49-F238E27FC236}">
                <a16:creationId xmlns:a16="http://schemas.microsoft.com/office/drawing/2014/main" id="{20B9432C-B8D6-B20E-ACD1-80CA0AB201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030" y="1690688"/>
            <a:ext cx="5226050" cy="424731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2B15B09-B4B8-5FF8-1E05-BF243F9721D2}"/>
              </a:ext>
            </a:extLst>
          </p:cNvPr>
          <p:cNvSpPr txBox="1"/>
          <p:nvPr/>
        </p:nvSpPr>
        <p:spPr>
          <a:xfrm>
            <a:off x="1960880" y="6110089"/>
            <a:ext cx="2225040" cy="382786"/>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Gomes </a:t>
            </a:r>
            <a:r>
              <a:rPr lang="en-IN" sz="1800"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dirty="0"/>
          </a:p>
        </p:txBody>
      </p:sp>
    </p:spTree>
    <p:extLst>
      <p:ext uri="{BB962C8B-B14F-4D97-AF65-F5344CB8AC3E}">
        <p14:creationId xmlns:p14="http://schemas.microsoft.com/office/powerpoint/2010/main" val="1106338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55C68-9237-2E64-C721-499C0FFD9FF1}"/>
              </a:ext>
            </a:extLst>
          </p:cNvPr>
          <p:cNvSpPr>
            <a:spLocks noGrp="1"/>
          </p:cNvSpPr>
          <p:nvPr>
            <p:ph type="title"/>
          </p:nvPr>
        </p:nvSpPr>
        <p:spPr/>
        <p:txBody>
          <a:bodyPr/>
          <a:lstStyle/>
          <a:p>
            <a:pPr algn="ctr"/>
            <a:r>
              <a:rPr lang="en-IN" sz="2800" b="1" i="1" dirty="0">
                <a:effectLst/>
                <a:latin typeface="Times New Roman" panose="02020603050405020304" pitchFamily="18" charset="0"/>
                <a:cs typeface="Arial" panose="020B0604020202020204" pitchFamily="34" charset="0"/>
              </a:rPr>
              <a:t>Personal experiences to outline some positive practice</a:t>
            </a:r>
            <a:br>
              <a:rPr lang="en-IN" sz="1800" b="1" dirty="0">
                <a:effectLst/>
                <a:latin typeface="Times New Roman" panose="02020603050405020304" pitchFamily="18" charset="0"/>
                <a:cs typeface="Arial" panose="020B0604020202020204" pitchFamily="34" charset="0"/>
              </a:rPr>
            </a:br>
            <a:endParaRPr lang="en-IN" dirty="0"/>
          </a:p>
        </p:txBody>
      </p:sp>
      <p:sp>
        <p:nvSpPr>
          <p:cNvPr id="5" name="TextBox 4">
            <a:extLst>
              <a:ext uri="{FF2B5EF4-FFF2-40B4-BE49-F238E27FC236}">
                <a16:creationId xmlns:a16="http://schemas.microsoft.com/office/drawing/2014/main" id="{180F47C2-C387-3275-1C23-C2AEC3A312A1}"/>
              </a:ext>
            </a:extLst>
          </p:cNvPr>
          <p:cNvSpPr txBox="1"/>
          <p:nvPr/>
        </p:nvSpPr>
        <p:spPr>
          <a:xfrm>
            <a:off x="304800" y="2000518"/>
            <a:ext cx="6096000" cy="3970318"/>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I have seen a number of beneficial procedures that have significantly improved the connection between employers and employees.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The encouragement of open communication is one such strategy. Regular team meetings, check-ins, and one-on-one conversations established a culture where workers felt comfortable expressing their ideas, concerns, and views.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As a result, there was more openness and trust between employers and employees (</a:t>
            </a:r>
            <a:r>
              <a:rPr lang="en-IN" sz="1800" kern="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Hensher</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IN" sz="1800"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r>
              <a:rPr lang="en-IN" sz="1800" kern="0" dirty="0">
                <a:effectLst/>
                <a:latin typeface="Times New Roman" panose="02020603050405020304" pitchFamily="18" charset="0"/>
                <a:ea typeface="Arial" panose="020B0604020202020204" pitchFamily="34" charset="0"/>
                <a:cs typeface="Arial" panose="020B0604020202020204" pitchFamily="34" charset="0"/>
              </a:rPr>
              <a:t>. </a:t>
            </a:r>
            <a:endParaRPr lang="en-IN" dirty="0"/>
          </a:p>
        </p:txBody>
      </p:sp>
      <p:pic>
        <p:nvPicPr>
          <p:cNvPr id="7172" name="Picture 4" descr="Equality, Fairness, and Freedom; Never a High Price – CCHS Oracle">
            <a:extLst>
              <a:ext uri="{FF2B5EF4-FFF2-40B4-BE49-F238E27FC236}">
                <a16:creationId xmlns:a16="http://schemas.microsoft.com/office/drawing/2014/main" id="{4B4D1BBD-C5C9-B437-44B2-A6E358443E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4973" y="1830705"/>
            <a:ext cx="5254307" cy="38658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338AFA1-9F7E-E602-A673-14CE20EE9E40}"/>
              </a:ext>
            </a:extLst>
          </p:cNvPr>
          <p:cNvSpPr txBox="1"/>
          <p:nvPr/>
        </p:nvSpPr>
        <p:spPr>
          <a:xfrm>
            <a:off x="8585200" y="5815324"/>
            <a:ext cx="2275840" cy="369332"/>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Hensher</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t>
            </a:r>
            <a:r>
              <a:rPr lang="en-IN" sz="1800"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dirty="0"/>
          </a:p>
        </p:txBody>
      </p:sp>
    </p:spTree>
    <p:extLst>
      <p:ext uri="{BB962C8B-B14F-4D97-AF65-F5344CB8AC3E}">
        <p14:creationId xmlns:p14="http://schemas.microsoft.com/office/powerpoint/2010/main" val="857585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AD5C2-D1AD-E3CF-D1A9-E6D7E943EF43}"/>
              </a:ext>
            </a:extLst>
          </p:cNvPr>
          <p:cNvSpPr>
            <a:spLocks noGrp="1"/>
          </p:cNvSpPr>
          <p:nvPr>
            <p:ph type="title"/>
          </p:nvPr>
        </p:nvSpPr>
        <p:spPr/>
        <p:txBody>
          <a:bodyPr/>
          <a:lstStyle/>
          <a:p>
            <a:pPr algn="ctr"/>
            <a:r>
              <a:rPr lang="en-IN" sz="2800" b="1" i="1" kern="0" dirty="0">
                <a:effectLst/>
                <a:latin typeface="Times New Roman" panose="02020603050405020304" pitchFamily="18" charset="0"/>
                <a:cs typeface="Arial" panose="020B0604020202020204" pitchFamily="34" charset="0"/>
              </a:rPr>
              <a:t>Conclusion</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5" name="TextBox 4">
            <a:extLst>
              <a:ext uri="{FF2B5EF4-FFF2-40B4-BE49-F238E27FC236}">
                <a16:creationId xmlns:a16="http://schemas.microsoft.com/office/drawing/2014/main" id="{28A801D4-5394-6FC7-362C-13577C71D364}"/>
              </a:ext>
            </a:extLst>
          </p:cNvPr>
          <p:cNvSpPr txBox="1"/>
          <p:nvPr/>
        </p:nvSpPr>
        <p:spPr>
          <a:xfrm>
            <a:off x="5811520" y="2055951"/>
            <a:ext cx="6096000" cy="341632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An overview of the function, duties, and work areas of human resources professionals was given in the presentation's earlier section. </a:t>
            </a: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sz="1800" kern="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IN" kern="0" dirty="0">
              <a:latin typeface="Times New Roman" panose="02020603050405020304" pitchFamily="18" charset="0"/>
              <a:ea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IN" sz="1800" kern="0" dirty="0">
                <a:effectLst/>
                <a:latin typeface="Times New Roman" panose="02020603050405020304" pitchFamily="18" charset="0"/>
                <a:ea typeface="Arial" panose="020B0604020202020204" pitchFamily="34" charset="0"/>
                <a:cs typeface="Arial" panose="020B0604020202020204" pitchFamily="34" charset="0"/>
              </a:rPr>
              <a:t>It has also emphasised how crucial it was for them to uphold particular ideals at work. </a:t>
            </a:r>
            <a:endParaRPr lang="en-IN" dirty="0"/>
          </a:p>
        </p:txBody>
      </p:sp>
      <p:pic>
        <p:nvPicPr>
          <p:cNvPr id="8194" name="Picture 2" descr="8 Ways To Build Strong Relationships in the Workplace | Indeed.com">
            <a:extLst>
              <a:ext uri="{FF2B5EF4-FFF2-40B4-BE49-F238E27FC236}">
                <a16:creationId xmlns:a16="http://schemas.microsoft.com/office/drawing/2014/main" id="{84C616AE-15C4-4F99-930D-1F5C73C4EE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604" y="1914525"/>
            <a:ext cx="5415915" cy="39681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AC75C07-C086-F8EC-7A19-437532A543E1}"/>
              </a:ext>
            </a:extLst>
          </p:cNvPr>
          <p:cNvSpPr txBox="1"/>
          <p:nvPr/>
        </p:nvSpPr>
        <p:spPr>
          <a:xfrm>
            <a:off x="1960880" y="6110089"/>
            <a:ext cx="2225040" cy="382786"/>
          </a:xfrm>
          <a:prstGeom prst="rect">
            <a:avLst/>
          </a:prstGeom>
          <a:noFill/>
        </p:spPr>
        <p:txBody>
          <a:bodyPr wrap="square">
            <a:spAutoFit/>
          </a:bodyPr>
          <a:lstStyle/>
          <a:p>
            <a:r>
              <a:rPr lang="en-IN" sz="1800" kern="0" dirty="0">
                <a:effectLst/>
                <a:latin typeface="Times New Roman" panose="02020603050405020304" pitchFamily="18" charset="0"/>
                <a:ea typeface="Arial" panose="020B0604020202020204" pitchFamily="34" charset="0"/>
                <a:cs typeface="Arial" panose="020B0604020202020204" pitchFamily="34" charset="0"/>
              </a:rPr>
              <a:t>(</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Gomes </a:t>
            </a:r>
            <a:r>
              <a:rPr lang="en-IN" sz="1800" i="1"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IN"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2023)</a:t>
            </a:r>
            <a:endParaRPr lang="en-IN" dirty="0"/>
          </a:p>
        </p:txBody>
      </p:sp>
    </p:spTree>
    <p:extLst>
      <p:ext uri="{BB962C8B-B14F-4D97-AF65-F5344CB8AC3E}">
        <p14:creationId xmlns:p14="http://schemas.microsoft.com/office/powerpoint/2010/main" val="2547341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23A48-BC8F-DCAA-FE12-D30DE91B4A46}"/>
              </a:ext>
            </a:extLst>
          </p:cNvPr>
          <p:cNvSpPr>
            <a:spLocks noGrp="1"/>
          </p:cNvSpPr>
          <p:nvPr>
            <p:ph type="title"/>
          </p:nvPr>
        </p:nvSpPr>
        <p:spPr/>
        <p:txBody>
          <a:bodyPr/>
          <a:lstStyle/>
          <a:p>
            <a:pPr algn="ctr"/>
            <a:r>
              <a:rPr lang="en-IN" sz="2800" b="1" i="1" kern="0" dirty="0">
                <a:effectLst/>
                <a:latin typeface="Times New Roman" panose="02020603050405020304" pitchFamily="18" charset="0"/>
                <a:cs typeface="Arial" panose="020B0604020202020204" pitchFamily="34" charset="0"/>
              </a:rPr>
              <a:t>References</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5" name="TextBox 4">
            <a:extLst>
              <a:ext uri="{FF2B5EF4-FFF2-40B4-BE49-F238E27FC236}">
                <a16:creationId xmlns:a16="http://schemas.microsoft.com/office/drawing/2014/main" id="{52A29997-8C66-1EB8-D57E-F26DB0F4A57C}"/>
              </a:ext>
            </a:extLst>
          </p:cNvPr>
          <p:cNvSpPr txBox="1"/>
          <p:nvPr/>
        </p:nvSpPr>
        <p:spPr>
          <a:xfrm>
            <a:off x="665480" y="2356459"/>
            <a:ext cx="10861040" cy="2677656"/>
          </a:xfrm>
          <a:prstGeom prst="rect">
            <a:avLst/>
          </a:prstGeom>
          <a:noFill/>
        </p:spPr>
        <p:txBody>
          <a:bodyPr wrap="square">
            <a:spAutoFit/>
          </a:bodyPr>
          <a:lstStyle/>
          <a:p>
            <a:pPr algn="just"/>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Armstrong, M. and Taylor, S., (2023). </a:t>
            </a:r>
            <a:r>
              <a:rPr lang="en-IN" sz="1200" i="1" dirty="0">
                <a:effectLst/>
                <a:latin typeface="Times New Roman" panose="02020603050405020304" pitchFamily="18" charset="0"/>
                <a:ea typeface="Arial" panose="020B0604020202020204" pitchFamily="34" charset="0"/>
                <a:cs typeface="Arial" panose="020B0604020202020204" pitchFamily="34" charset="0"/>
              </a:rPr>
              <a:t>Armstrong's Handbook of Human Resource Management Practice: A Guide to the Theory and Practice of People Management</a:t>
            </a:r>
            <a:r>
              <a:rPr lang="en-IN" sz="1200" dirty="0">
                <a:effectLst/>
                <a:latin typeface="Times New Roman" panose="02020603050405020304" pitchFamily="18" charset="0"/>
                <a:ea typeface="Arial" panose="020B0604020202020204" pitchFamily="34" charset="0"/>
                <a:cs typeface="Arial" panose="020B0604020202020204" pitchFamily="34" charset="0"/>
              </a:rPr>
              <a:t>. Kogan Page Publishers.</a:t>
            </a:r>
          </a:p>
          <a:p>
            <a:pPr algn="just"/>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Cletus </a:t>
            </a:r>
            <a:r>
              <a:rPr lang="en-IN" sz="12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Owuze</a:t>
            </a:r>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O. and </a:t>
            </a:r>
            <a:r>
              <a:rPr lang="en-IN" sz="12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Akhimien</a:t>
            </a:r>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P.G., (2023) COMPENSATION TOOLS AND EMPLOYEE PERFORMANCE IN NIGERIAN: A SELECTED STUDY OF MINISTRY OF YOUTH AND SPORTS, EDO STATE.</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algn="just"/>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Gomes, D.R., Ribeiro, N. and Santos, M.J., (2023). “Searching for Gold” with Sustainable Human Resources Management and Internal Communication: Evaluating the Mediating Role of Employer Attractiveness for Explaining Turnover Intention and Performance. </a:t>
            </a:r>
            <a:r>
              <a:rPr lang="en-IN" sz="1200" i="1" dirty="0">
                <a:effectLst/>
                <a:latin typeface="Times New Roman" panose="02020603050405020304" pitchFamily="18" charset="0"/>
                <a:ea typeface="Arial" panose="020B0604020202020204" pitchFamily="34" charset="0"/>
                <a:cs typeface="Arial" panose="020B0604020202020204" pitchFamily="34" charset="0"/>
              </a:rPr>
              <a:t>Administrative Sciences</a:t>
            </a:r>
            <a:r>
              <a:rPr lang="en-IN" sz="1200" dirty="0">
                <a:effectLst/>
                <a:latin typeface="Times New Roman" panose="02020603050405020304" pitchFamily="18" charset="0"/>
                <a:ea typeface="Arial" panose="020B0604020202020204" pitchFamily="34" charset="0"/>
                <a:cs typeface="Arial" panose="020B0604020202020204" pitchFamily="34" charset="0"/>
              </a:rPr>
              <a:t>, </a:t>
            </a:r>
            <a:r>
              <a:rPr lang="en-IN" sz="1200" i="1" dirty="0">
                <a:effectLst/>
                <a:latin typeface="Times New Roman" panose="02020603050405020304" pitchFamily="18" charset="0"/>
                <a:ea typeface="Arial" panose="020B0604020202020204" pitchFamily="34" charset="0"/>
                <a:cs typeface="Arial" panose="020B0604020202020204" pitchFamily="34" charset="0"/>
              </a:rPr>
              <a:t>13</a:t>
            </a:r>
            <a:r>
              <a:rPr lang="en-IN" sz="1200" dirty="0">
                <a:effectLst/>
                <a:latin typeface="Times New Roman" panose="02020603050405020304" pitchFamily="18" charset="0"/>
                <a:ea typeface="Arial" panose="020B0604020202020204" pitchFamily="34" charset="0"/>
                <a:cs typeface="Arial" panose="020B0604020202020204" pitchFamily="34" charset="0"/>
              </a:rPr>
              <a:t>(1), p.24.</a:t>
            </a:r>
          </a:p>
          <a:p>
            <a:pPr algn="just"/>
            <a:r>
              <a:rPr lang="en-IN" sz="12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Hensher</a:t>
            </a:r>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D.A., Wei, E. and Beck, M.J., (2023). The impact of COVID-19 and working from home on the workspace retained at the main location office space and the future use of satellite offices. </a:t>
            </a:r>
            <a:r>
              <a:rPr lang="en-IN" sz="1200" i="1" dirty="0">
                <a:effectLst/>
                <a:latin typeface="Times New Roman" panose="02020603050405020304" pitchFamily="18" charset="0"/>
                <a:ea typeface="Arial" panose="020B0604020202020204" pitchFamily="34" charset="0"/>
                <a:cs typeface="Arial" panose="020B0604020202020204" pitchFamily="34" charset="0"/>
              </a:rPr>
              <a:t>Transport Policy</a:t>
            </a:r>
            <a:r>
              <a:rPr lang="en-IN" sz="1200" dirty="0">
                <a:effectLst/>
                <a:latin typeface="Times New Roman" panose="02020603050405020304" pitchFamily="18" charset="0"/>
                <a:ea typeface="Arial" panose="020B0604020202020204" pitchFamily="34" charset="0"/>
                <a:cs typeface="Arial" panose="020B0604020202020204" pitchFamily="34" charset="0"/>
              </a:rPr>
              <a:t>, </a:t>
            </a:r>
            <a:r>
              <a:rPr lang="en-IN" sz="1200" i="1" dirty="0">
                <a:effectLst/>
                <a:latin typeface="Times New Roman" panose="02020603050405020304" pitchFamily="18" charset="0"/>
                <a:ea typeface="Arial" panose="020B0604020202020204" pitchFamily="34" charset="0"/>
                <a:cs typeface="Arial" panose="020B0604020202020204" pitchFamily="34" charset="0"/>
              </a:rPr>
              <a:t>130</a:t>
            </a:r>
            <a:r>
              <a:rPr lang="en-IN" sz="1200" dirty="0">
                <a:effectLst/>
                <a:latin typeface="Times New Roman" panose="02020603050405020304" pitchFamily="18" charset="0"/>
                <a:ea typeface="Arial" panose="020B0604020202020204" pitchFamily="34" charset="0"/>
                <a:cs typeface="Arial" panose="020B0604020202020204" pitchFamily="34" charset="0"/>
              </a:rPr>
              <a:t>, pp.184-195.</a:t>
            </a:r>
          </a:p>
          <a:p>
            <a:pPr algn="just"/>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McDonald, K.S. and Hite, L.M., (2023). </a:t>
            </a:r>
            <a:r>
              <a:rPr lang="en-IN" sz="1200" i="1" dirty="0">
                <a:effectLst/>
                <a:latin typeface="Times New Roman" panose="02020603050405020304" pitchFamily="18" charset="0"/>
                <a:ea typeface="Arial" panose="020B0604020202020204" pitchFamily="34" charset="0"/>
                <a:cs typeface="Arial" panose="020B0604020202020204" pitchFamily="34" charset="0"/>
              </a:rPr>
              <a:t>Career development: A human resource development perspective</a:t>
            </a:r>
            <a:r>
              <a:rPr lang="en-IN" sz="1200" dirty="0">
                <a:effectLst/>
                <a:latin typeface="Times New Roman" panose="02020603050405020304" pitchFamily="18" charset="0"/>
                <a:ea typeface="Arial" panose="020B0604020202020204" pitchFamily="34" charset="0"/>
                <a:cs typeface="Arial" panose="020B0604020202020204" pitchFamily="34" charset="0"/>
              </a:rPr>
              <a:t>. Taylor &amp; Francis.</a:t>
            </a:r>
          </a:p>
          <a:p>
            <a:pPr algn="just"/>
            <a:r>
              <a:rPr lang="en-IN" sz="12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Mokorimban</a:t>
            </a:r>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S., </a:t>
            </a:r>
            <a:r>
              <a:rPr lang="en-IN" sz="12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Tumbuan</a:t>
            </a:r>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W.J. and </a:t>
            </a:r>
            <a:r>
              <a:rPr lang="en-IN" sz="12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Saerang</a:t>
            </a:r>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R.T., (2023). THE INFLUENCE OF LEADERSHIP STYLE AND REWARD SYSTEM ON EMPLOYEE PERFORMANCE AT PT. PERTAMINA GEOTHERMAL ENERGY AREA LAHENDONG. </a:t>
            </a:r>
            <a:r>
              <a:rPr lang="en-IN" sz="1200" i="1" dirty="0" err="1">
                <a:effectLst/>
                <a:latin typeface="Times New Roman" panose="02020603050405020304" pitchFamily="18" charset="0"/>
                <a:ea typeface="Arial" panose="020B0604020202020204" pitchFamily="34" charset="0"/>
                <a:cs typeface="Arial" panose="020B0604020202020204" pitchFamily="34" charset="0"/>
              </a:rPr>
              <a:t>Jurnal</a:t>
            </a:r>
            <a:r>
              <a:rPr lang="en-IN" sz="1200" i="1" dirty="0">
                <a:effectLst/>
                <a:latin typeface="Times New Roman" panose="02020603050405020304" pitchFamily="18" charset="0"/>
                <a:ea typeface="Arial" panose="020B0604020202020204" pitchFamily="34" charset="0"/>
                <a:cs typeface="Arial" panose="020B0604020202020204" pitchFamily="34" charset="0"/>
              </a:rPr>
              <a:t> EMBA: </a:t>
            </a:r>
            <a:r>
              <a:rPr lang="en-IN" sz="1200" i="1" dirty="0" err="1">
                <a:effectLst/>
                <a:latin typeface="Times New Roman" panose="02020603050405020304" pitchFamily="18" charset="0"/>
                <a:ea typeface="Arial" panose="020B0604020202020204" pitchFamily="34" charset="0"/>
                <a:cs typeface="Arial" panose="020B0604020202020204" pitchFamily="34" charset="0"/>
              </a:rPr>
              <a:t>Jurnal</a:t>
            </a:r>
            <a:r>
              <a:rPr lang="en-IN" sz="1200" i="1" dirty="0">
                <a:effectLst/>
                <a:latin typeface="Times New Roman" panose="02020603050405020304" pitchFamily="18" charset="0"/>
                <a:ea typeface="Arial" panose="020B0604020202020204" pitchFamily="34" charset="0"/>
                <a:cs typeface="Arial" panose="020B0604020202020204" pitchFamily="34" charset="0"/>
              </a:rPr>
              <a:t> </a:t>
            </a:r>
            <a:r>
              <a:rPr lang="en-IN" sz="1200" i="1" dirty="0" err="1">
                <a:effectLst/>
                <a:latin typeface="Times New Roman" panose="02020603050405020304" pitchFamily="18" charset="0"/>
                <a:ea typeface="Arial" panose="020B0604020202020204" pitchFamily="34" charset="0"/>
                <a:cs typeface="Arial" panose="020B0604020202020204" pitchFamily="34" charset="0"/>
              </a:rPr>
              <a:t>Riset</a:t>
            </a:r>
            <a:r>
              <a:rPr lang="en-IN" sz="1200" i="1" dirty="0">
                <a:effectLst/>
                <a:latin typeface="Times New Roman" panose="02020603050405020304" pitchFamily="18" charset="0"/>
                <a:ea typeface="Arial" panose="020B0604020202020204" pitchFamily="34" charset="0"/>
                <a:cs typeface="Arial" panose="020B0604020202020204" pitchFamily="34" charset="0"/>
              </a:rPr>
              <a:t> Ekonomi, </a:t>
            </a:r>
            <a:r>
              <a:rPr lang="en-IN" sz="1200" i="1" dirty="0" err="1">
                <a:effectLst/>
                <a:latin typeface="Times New Roman" panose="02020603050405020304" pitchFamily="18" charset="0"/>
                <a:ea typeface="Arial" panose="020B0604020202020204" pitchFamily="34" charset="0"/>
                <a:cs typeface="Arial" panose="020B0604020202020204" pitchFamily="34" charset="0"/>
              </a:rPr>
              <a:t>Manajemen</a:t>
            </a:r>
            <a:r>
              <a:rPr lang="en-IN" sz="1200" i="1" dirty="0">
                <a:effectLst/>
                <a:latin typeface="Times New Roman" panose="02020603050405020304" pitchFamily="18" charset="0"/>
                <a:ea typeface="Arial" panose="020B0604020202020204" pitchFamily="34" charset="0"/>
                <a:cs typeface="Arial" panose="020B0604020202020204" pitchFamily="34" charset="0"/>
              </a:rPr>
              <a:t>, </a:t>
            </a:r>
            <a:r>
              <a:rPr lang="en-IN" sz="1200" i="1" dirty="0" err="1">
                <a:effectLst/>
                <a:latin typeface="Times New Roman" panose="02020603050405020304" pitchFamily="18" charset="0"/>
                <a:ea typeface="Arial" panose="020B0604020202020204" pitchFamily="34" charset="0"/>
                <a:cs typeface="Arial" panose="020B0604020202020204" pitchFamily="34" charset="0"/>
              </a:rPr>
              <a:t>Bisnis</a:t>
            </a:r>
            <a:r>
              <a:rPr lang="en-IN" sz="1200" i="1" dirty="0">
                <a:effectLst/>
                <a:latin typeface="Times New Roman" panose="02020603050405020304" pitchFamily="18" charset="0"/>
                <a:ea typeface="Arial" panose="020B0604020202020204" pitchFamily="34" charset="0"/>
                <a:cs typeface="Arial" panose="020B0604020202020204" pitchFamily="34" charset="0"/>
              </a:rPr>
              <a:t> dan </a:t>
            </a:r>
            <a:r>
              <a:rPr lang="en-IN" sz="1200" i="1" dirty="0" err="1">
                <a:effectLst/>
                <a:latin typeface="Times New Roman" panose="02020603050405020304" pitchFamily="18" charset="0"/>
                <a:ea typeface="Arial" panose="020B0604020202020204" pitchFamily="34" charset="0"/>
                <a:cs typeface="Arial" panose="020B0604020202020204" pitchFamily="34" charset="0"/>
              </a:rPr>
              <a:t>Akuntansi</a:t>
            </a:r>
            <a:r>
              <a:rPr lang="en-IN" sz="1200" dirty="0">
                <a:effectLst/>
                <a:latin typeface="Times New Roman" panose="02020603050405020304" pitchFamily="18" charset="0"/>
                <a:ea typeface="Arial" panose="020B0604020202020204" pitchFamily="34" charset="0"/>
                <a:cs typeface="Arial" panose="020B0604020202020204" pitchFamily="34" charset="0"/>
              </a:rPr>
              <a:t>, </a:t>
            </a:r>
            <a:r>
              <a:rPr lang="en-IN" sz="1200" i="1" dirty="0">
                <a:effectLst/>
                <a:latin typeface="Times New Roman" panose="02020603050405020304" pitchFamily="18" charset="0"/>
                <a:ea typeface="Arial" panose="020B0604020202020204" pitchFamily="34" charset="0"/>
                <a:cs typeface="Arial" panose="020B0604020202020204" pitchFamily="34" charset="0"/>
              </a:rPr>
              <a:t>11</a:t>
            </a:r>
            <a:r>
              <a:rPr lang="en-IN" sz="1200" dirty="0">
                <a:effectLst/>
                <a:latin typeface="Times New Roman" panose="02020603050405020304" pitchFamily="18" charset="0"/>
                <a:ea typeface="Arial" panose="020B0604020202020204" pitchFamily="34" charset="0"/>
                <a:cs typeface="Arial" panose="020B0604020202020204" pitchFamily="34" charset="0"/>
              </a:rPr>
              <a:t>(1), pp.33-41.</a:t>
            </a:r>
          </a:p>
          <a:p>
            <a:pPr algn="just"/>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Rodgers, W., Murray, J.M., </a:t>
            </a:r>
            <a:r>
              <a:rPr lang="en-IN" sz="12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Stefanidis</a:t>
            </a:r>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A., </a:t>
            </a:r>
            <a:r>
              <a:rPr lang="en-IN" sz="12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Degbey</a:t>
            </a:r>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W.Y. and </a:t>
            </a:r>
            <a:r>
              <a:rPr lang="en-IN" sz="1200" dirty="0" err="1">
                <a:solidFill>
                  <a:srgbClr val="000000"/>
                </a:solidFill>
                <a:effectLst/>
                <a:latin typeface="Times New Roman" panose="02020603050405020304" pitchFamily="18" charset="0"/>
                <a:ea typeface="Arial" panose="020B0604020202020204" pitchFamily="34" charset="0"/>
                <a:cs typeface="Arial" panose="020B0604020202020204" pitchFamily="34" charset="0"/>
              </a:rPr>
              <a:t>Tarba</a:t>
            </a:r>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S.Y., (2023). An artificial intelligence algorithmic approach to ethical decision-making in human resource management processes. </a:t>
            </a:r>
            <a:r>
              <a:rPr lang="en-IN" sz="1200" i="1" dirty="0">
                <a:effectLst/>
                <a:latin typeface="Times New Roman" panose="02020603050405020304" pitchFamily="18" charset="0"/>
                <a:ea typeface="Arial" panose="020B0604020202020204" pitchFamily="34" charset="0"/>
                <a:cs typeface="Arial" panose="020B0604020202020204" pitchFamily="34" charset="0"/>
              </a:rPr>
              <a:t>Human Resource Management Review</a:t>
            </a:r>
            <a:r>
              <a:rPr lang="en-IN" sz="1200" dirty="0">
                <a:effectLst/>
                <a:latin typeface="Times New Roman" panose="02020603050405020304" pitchFamily="18" charset="0"/>
                <a:ea typeface="Arial" panose="020B0604020202020204" pitchFamily="34" charset="0"/>
                <a:cs typeface="Arial" panose="020B0604020202020204" pitchFamily="34" charset="0"/>
              </a:rPr>
              <a:t>, </a:t>
            </a:r>
            <a:r>
              <a:rPr lang="en-IN" sz="1200" i="1" dirty="0">
                <a:effectLst/>
                <a:latin typeface="Times New Roman" panose="02020603050405020304" pitchFamily="18" charset="0"/>
                <a:ea typeface="Arial" panose="020B0604020202020204" pitchFamily="34" charset="0"/>
                <a:cs typeface="Arial" panose="020B0604020202020204" pitchFamily="34" charset="0"/>
              </a:rPr>
              <a:t>33</a:t>
            </a:r>
            <a:r>
              <a:rPr lang="en-IN" sz="1200" dirty="0">
                <a:effectLst/>
                <a:latin typeface="Times New Roman" panose="02020603050405020304" pitchFamily="18" charset="0"/>
                <a:ea typeface="Arial" panose="020B0604020202020204" pitchFamily="34" charset="0"/>
                <a:cs typeface="Arial" panose="020B0604020202020204" pitchFamily="34" charset="0"/>
              </a:rPr>
              <a:t>(1), p.100925.</a:t>
            </a:r>
          </a:p>
          <a:p>
            <a:pPr algn="just"/>
            <a:r>
              <a:rPr lang="en-IN" sz="12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Ruggeri, G.C. and Yu, W., (2023). On the Dimensions of Human Capital: An Analytic Framework.</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81000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2675</Words>
  <Application>Microsoft Office PowerPoint</Application>
  <PresentationFormat>Widescreen</PresentationFormat>
  <Paragraphs>184</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Managing People Student ID: Student Name: </vt:lpstr>
      <vt:lpstr>Table of Contents</vt:lpstr>
      <vt:lpstr>Introduction </vt:lpstr>
      <vt:lpstr>Job responsibilities and functional areas </vt:lpstr>
      <vt:lpstr>Contd…</vt:lpstr>
      <vt:lpstr>Values that they should abide by </vt:lpstr>
      <vt:lpstr>The types of relationship that can develop between the employer and employee </vt:lpstr>
      <vt:lpstr>Practical examples of what factors can influence relationship </vt:lpstr>
      <vt:lpstr>Personal experiences to outline some positive practice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Student ID: Student Name: </dc:title>
  <dc:creator/>
  <cp:lastModifiedBy>Gabriela Szkutnik</cp:lastModifiedBy>
  <cp:revision>2</cp:revision>
  <dcterms:created xsi:type="dcterms:W3CDTF">2023-06-23T07:51:50Z</dcterms:created>
  <dcterms:modified xsi:type="dcterms:W3CDTF">2023-06-24T09:30:24Z</dcterms:modified>
</cp:coreProperties>
</file>