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1"/>
  </p:sld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47C716-D303-92CF-D172-5FB7A8AA5D01}" v="2" dt="2025-07-08T09:49:02.745"/>
    <p1510:client id="{65BB23A2-394E-E2EB-00A1-E4CB998C99AF}" v="16" dt="2025-07-07T23:45:35.3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908" y="1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7/9/2025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030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2165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1380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628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710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7/9/2025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1221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7/9/2025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089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3694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3533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5155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2634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8099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9189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8644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7/9/2025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8667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1335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3115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7/9/2025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3615069"/>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 id="2147483994" r:id="rId12"/>
    <p:sldLayoutId id="2147483995" r:id="rId13"/>
    <p:sldLayoutId id="2147483996" r:id="rId14"/>
    <p:sldLayoutId id="2147483997" r:id="rId15"/>
    <p:sldLayoutId id="2147483998" r:id="rId16"/>
    <p:sldLayoutId id="214748399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90728" y="3214116"/>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Student Name:  Shazia Perveen</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90728" y="4143756"/>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Student Number: 2242994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90728" y="5073396"/>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90728" y="6003036"/>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i="0" u="none" strike="noStrike" dirty="0">
                <a:solidFill>
                  <a:srgbClr val="000000"/>
                </a:solidFill>
                <a:effectLst/>
              </a:rPr>
              <a:t>Title: Genetic Contributions to Schizophrenia: Historical and Contemporary Treatment Approaches</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266701" y="43659"/>
            <a:ext cx="11658600" cy="6531767"/>
            <a:chOff x="266701" y="-70549"/>
            <a:chExt cx="11658600" cy="6645976"/>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1033721" y="-70549"/>
              <a:ext cx="10891580" cy="897775"/>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0" u="none" strike="noStrike" dirty="0">
                  <a:solidFill>
                    <a:srgbClr val="000000"/>
                  </a:solidFill>
                  <a:effectLst/>
                </a:rPr>
                <a:t>Genetic Contributions to Schizophrenia: Historical and Contemporary Treatment Approaches</a:t>
              </a:r>
              <a:endParaRPr lang="en-GB" dirty="0">
                <a:solidFill>
                  <a:schemeClr val="tx1"/>
                </a:solidFill>
              </a:endParaRPr>
            </a:p>
          </p:txBody>
        </p:sp>
        <p:sp>
          <p:nvSpPr>
            <p:cNvPr id="5" name="Rectangle 4">
              <a:extLst>
                <a:ext uri="{FF2B5EF4-FFF2-40B4-BE49-F238E27FC236}">
                  <a16:creationId xmlns:a16="http://schemas.microsoft.com/office/drawing/2014/main" id="{4A3A58DC-499D-5885-0006-D9F2BFD2F81C}"/>
                </a:ext>
              </a:extLst>
            </p:cNvPr>
            <p:cNvSpPr/>
            <p:nvPr/>
          </p:nvSpPr>
          <p:spPr>
            <a:xfrm>
              <a:off x="266701" y="1012891"/>
              <a:ext cx="3623656" cy="5562536"/>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100" b="0" i="0" u="none" strike="noStrike" dirty="0">
                <a:solidFill>
                  <a:srgbClr val="000000"/>
                </a:solidFill>
                <a:effectLst/>
                <a:latin typeface="-webkit-standard"/>
              </a:endParaRPr>
            </a:p>
          </p:txBody>
        </p:sp>
        <p:sp>
          <p:nvSpPr>
            <p:cNvPr id="18" name="Rectangle 17">
              <a:extLst>
                <a:ext uri="{FF2B5EF4-FFF2-40B4-BE49-F238E27FC236}">
                  <a16:creationId xmlns:a16="http://schemas.microsoft.com/office/drawing/2014/main" id="{4A028C44-DEF5-CF7C-425B-72E17CF2FE44}"/>
                </a:ext>
              </a:extLst>
            </p:cNvPr>
            <p:cNvSpPr/>
            <p:nvPr/>
          </p:nvSpPr>
          <p:spPr>
            <a:xfrm>
              <a:off x="4284173" y="1012890"/>
              <a:ext cx="3623656" cy="5562536"/>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C5E5F9FD-F4F2-83B8-96E7-53E103EA5B97}"/>
                </a:ext>
              </a:extLst>
            </p:cNvPr>
            <p:cNvSpPr/>
            <p:nvPr/>
          </p:nvSpPr>
          <p:spPr>
            <a:xfrm>
              <a:off x="8301645" y="1081146"/>
              <a:ext cx="3623656" cy="549428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2736623392"/>
              </p:ext>
            </p:extLst>
          </p:nvPr>
        </p:nvGraphicFramePr>
        <p:xfrm>
          <a:off x="356868" y="1175561"/>
          <a:ext cx="3443317" cy="1412729"/>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412729">
                <a:tc>
                  <a:txBody>
                    <a:bodyPr/>
                    <a:lstStyle/>
                    <a:p>
                      <a:pPr algn="just"/>
                      <a:r>
                        <a:rPr lang="en-GB" sz="800" b="1" i="0" u="none" strike="noStrike" dirty="0">
                          <a:solidFill>
                            <a:schemeClr val="tx1"/>
                          </a:solidFill>
                          <a:effectLst/>
                          <a:latin typeface="-webkit-standard"/>
                        </a:rPr>
                        <a:t>Introduction</a:t>
                      </a:r>
                    </a:p>
                    <a:p>
                      <a:pPr algn="just"/>
                      <a:r>
                        <a:rPr lang="en-GB" sz="800" b="0" i="0" u="none" strike="noStrike" dirty="0">
                          <a:solidFill>
                            <a:schemeClr val="tx1"/>
                          </a:solidFill>
                          <a:effectLst/>
                          <a:latin typeface="-webkit-standard"/>
                        </a:rPr>
                        <a:t>Schizophrenia is a critical mental illness which has been described as having the characteristics of delusions, hallucinations, unclear thinking, and poor cognition. The ICD-11 researchers </a:t>
                      </a:r>
                      <a:r>
                        <a:rPr lang="en-US" sz="800" b="0" i="0" u="none" strike="noStrike" dirty="0" err="1">
                          <a:solidFill>
                            <a:schemeClr val="tx1"/>
                          </a:solidFill>
                          <a:effectLst/>
                          <a:latin typeface="-webkit-standard"/>
                        </a:rPr>
                        <a:t>categorise</a:t>
                      </a:r>
                      <a:r>
                        <a:rPr lang="en-US" sz="800" b="0" i="0" u="none" strike="noStrike" dirty="0">
                          <a:solidFill>
                            <a:schemeClr val="tx1"/>
                          </a:solidFill>
                          <a:effectLst/>
                          <a:latin typeface="-webkit-standard"/>
                        </a:rPr>
                        <a:t> schizophrenia as a psychotic disorder and claim that over the decades, it has been</a:t>
                      </a:r>
                      <a:r>
                        <a:rPr lang="en-GB" sz="800" b="0" i="0" u="none" strike="noStrike" dirty="0">
                          <a:solidFill>
                            <a:schemeClr val="tx1"/>
                          </a:solidFill>
                          <a:effectLst/>
                          <a:latin typeface="-webkit-standard"/>
                        </a:rPr>
                        <a:t> a topic of extensive studies and discussions. Original theories</a:t>
                      </a:r>
                      <a:r>
                        <a:rPr lang="en-US" sz="800" b="0" i="0" u="none" strike="noStrike" dirty="0">
                          <a:solidFill>
                            <a:schemeClr val="tx1"/>
                          </a:solidFill>
                          <a:effectLst/>
                          <a:latin typeface="-webkit-standard"/>
                        </a:rPr>
                        <a:t>, especially those developed in the 20th century,</a:t>
                      </a:r>
                      <a:r>
                        <a:rPr lang="en-GB" sz="800" b="0" i="0" u="none" strike="noStrike" dirty="0">
                          <a:solidFill>
                            <a:schemeClr val="tx1"/>
                          </a:solidFill>
                          <a:effectLst/>
                          <a:latin typeface="-webkit-standard"/>
                        </a:rPr>
                        <a:t> focused on genetic reasons, but recent ideas also include the role played by the environment. This poster takes </a:t>
                      </a:r>
                      <a:r>
                        <a:rPr lang="en-US" sz="800" b="0" i="0" u="none" strike="noStrike" dirty="0">
                          <a:solidFill>
                            <a:schemeClr val="tx1"/>
                          </a:solidFill>
                          <a:effectLst/>
                          <a:latin typeface="-webkit-standard"/>
                        </a:rPr>
                        <a:t>a critical look at the development of treatment, stigma and the social, cultural and political environment that determines the </a:t>
                      </a:r>
                      <a:r>
                        <a:rPr lang="en-GB" sz="800" b="0" i="0" u="none" strike="noStrike" dirty="0">
                          <a:solidFill>
                            <a:schemeClr val="tx1"/>
                          </a:solidFill>
                          <a:effectLst/>
                          <a:latin typeface="-webkit-standard"/>
                        </a:rPr>
                        <a:t>treatment of schizophrenics.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440315116"/>
              </p:ext>
            </p:extLst>
          </p:nvPr>
        </p:nvGraphicFramePr>
        <p:xfrm>
          <a:off x="4284173" y="1155596"/>
          <a:ext cx="3623656" cy="5090160"/>
        </p:xfrm>
        <a:graphic>
          <a:graphicData uri="http://schemas.openxmlformats.org/drawingml/2006/table">
            <a:tbl>
              <a:tblPr firstRow="1" bandRow="1">
                <a:tableStyleId>{5C22544A-7EE6-4342-B048-85BDC9FD1C3A}</a:tableStyleId>
              </a:tblPr>
              <a:tblGrid>
                <a:gridCol w="3623656">
                  <a:extLst>
                    <a:ext uri="{9D8B030D-6E8A-4147-A177-3AD203B41FA5}">
                      <a16:colId xmlns:a16="http://schemas.microsoft.com/office/drawing/2014/main" val="2281987782"/>
                    </a:ext>
                  </a:extLst>
                </a:gridCol>
              </a:tblGrid>
              <a:tr h="1337707">
                <a:tc>
                  <a:txBody>
                    <a:bodyPr/>
                    <a:lstStyle/>
                    <a:p>
                      <a:pPr algn="just"/>
                      <a:r>
                        <a:rPr lang="en-GB" sz="800" b="1" i="0" u="none" strike="noStrike" dirty="0">
                          <a:solidFill>
                            <a:schemeClr val="tx1"/>
                          </a:solidFill>
                          <a:effectLst/>
                          <a:latin typeface="-webkit-standard"/>
                        </a:rPr>
                        <a:t>Stigma and Discrimination</a:t>
                      </a:r>
                      <a:endParaRPr lang="en-GB" sz="800" b="0" i="0" u="none" strike="noStrike" dirty="0">
                        <a:solidFill>
                          <a:schemeClr val="tx1"/>
                        </a:solidFill>
                        <a:effectLst/>
                        <a:latin typeface="-webkit-standard"/>
                      </a:endParaRPr>
                    </a:p>
                    <a:p>
                      <a:pPr algn="just"/>
                      <a:r>
                        <a:rPr lang="en-GB" sz="800" b="0" i="0" u="none" strike="noStrike" dirty="0">
                          <a:solidFill>
                            <a:schemeClr val="tx1"/>
                          </a:solidFill>
                          <a:effectLst/>
                          <a:latin typeface="-webkit-standard"/>
                        </a:rPr>
                        <a:t>Stigma and discrimination can hurt any people in society, and it is the quality or characteristic of being an outcast or those set apart. The stigma behind schizophrenia is still a great concern. Although the perception regarding the disorder has changed, people diagnosed with schizophrenia are still discriminated against and isolated. Penn et al. (2003) conducted research which indicates that misconceptions about the disorder result in an overall association with violence and danger among persons with schizophrenia (public stigma). These stereotypes support the exclusion of people and their involvement in receiving care and social establishment. Confronting those myths and encouraging a more informed and caring image of the disorder is critical. Media representation and campaigns about schizophrenia can be very instrumental in decreasing the stigma and the development of a more realistic picture of schizophrenia.</a:t>
                      </a:r>
                    </a:p>
                    <a:p>
                      <a:pPr algn="just"/>
                      <a:r>
                        <a:rPr lang="en-GB" sz="800" b="1" i="0" u="none" strike="noStrike" dirty="0">
                          <a:solidFill>
                            <a:schemeClr val="tx1"/>
                          </a:solidFill>
                          <a:effectLst/>
                          <a:latin typeface="-webkit-standard"/>
                        </a:rPr>
                        <a:t>Recommendations for Future Policy and Practice:</a:t>
                      </a:r>
                    </a:p>
                    <a:p>
                      <a:pPr algn="just"/>
                      <a:r>
                        <a:rPr lang="en-GB" sz="800" b="0" i="0" u="none" strike="noStrike" dirty="0">
                          <a:solidFill>
                            <a:schemeClr val="tx1"/>
                          </a:solidFill>
                          <a:effectLst/>
                          <a:latin typeface="-webkit-standard"/>
                        </a:rPr>
                        <a:t>In an attempt to improve the treatment and care of people facing schizophrenia, the following are some of the recommendations that can be put forward:</a:t>
                      </a:r>
                    </a:p>
                    <a:p>
                      <a:pPr algn="just"/>
                      <a:r>
                        <a:rPr lang="en-GB" sz="800" b="1" i="1" u="none" strike="noStrike" dirty="0">
                          <a:solidFill>
                            <a:schemeClr val="tx1"/>
                          </a:solidFill>
                          <a:effectLst/>
                          <a:latin typeface="-webkit-standard"/>
                        </a:rPr>
                        <a:t>Raise the research expenditure</a:t>
                      </a:r>
                      <a:r>
                        <a:rPr lang="en-GB" sz="800" b="0" i="0" u="none" strike="noStrike" dirty="0">
                          <a:solidFill>
                            <a:schemeClr val="tx1"/>
                          </a:solidFill>
                          <a:effectLst/>
                          <a:latin typeface="-webkit-standard"/>
                        </a:rPr>
                        <a:t>: Research expenditure on the genetic and environmental causes of schizophrenia should be raised to come up with more effective interventions and treatments.</a:t>
                      </a:r>
                    </a:p>
                    <a:p>
                      <a:pPr algn="just"/>
                      <a:r>
                        <a:rPr lang="en-GB" sz="800" b="1" i="1" u="none" strike="noStrike" dirty="0">
                          <a:solidFill>
                            <a:schemeClr val="tx1"/>
                          </a:solidFill>
                          <a:effectLst/>
                          <a:latin typeface="-webkit-standard"/>
                        </a:rPr>
                        <a:t>Improve early intervention initiatives</a:t>
                      </a:r>
                      <a:r>
                        <a:rPr lang="en-GB" sz="800" b="0" i="0" u="none" strike="noStrike" dirty="0">
                          <a:solidFill>
                            <a:schemeClr val="tx1"/>
                          </a:solidFill>
                          <a:effectLst/>
                          <a:latin typeface="-webkit-standard"/>
                        </a:rPr>
                        <a:t>: The earlier the people at risk are identified and the preventive measures are applied, the better the outcome and the reduced severity of the disorder.</a:t>
                      </a:r>
                    </a:p>
                    <a:p>
                      <a:pPr algn="just"/>
                      <a:r>
                        <a:rPr lang="en-GB" sz="800" b="1" i="1" u="none" strike="noStrike" dirty="0">
                          <a:solidFill>
                            <a:schemeClr val="tx1"/>
                          </a:solidFill>
                          <a:effectLst/>
                          <a:latin typeface="-webkit-standard"/>
                        </a:rPr>
                        <a:t>Destigmatise by educating the masses</a:t>
                      </a:r>
                      <a:r>
                        <a:rPr lang="en-GB" sz="800" b="0" i="0" u="none" strike="noStrike" dirty="0">
                          <a:solidFill>
                            <a:schemeClr val="tx1"/>
                          </a:solidFill>
                          <a:effectLst/>
                          <a:latin typeface="-webkit-standard"/>
                        </a:rPr>
                        <a:t>: Reducing stigma: Through campaign education, the masses should be educated about the biological causes of schizophrenia.</a:t>
                      </a:r>
                    </a:p>
                    <a:p>
                      <a:pPr algn="just"/>
                      <a:r>
                        <a:rPr lang="en-GB" sz="800" b="1" i="1" u="none" strike="noStrike" dirty="0">
                          <a:solidFill>
                            <a:schemeClr val="tx1"/>
                          </a:solidFill>
                          <a:effectLst/>
                          <a:latin typeface="-webkit-standard"/>
                        </a:rPr>
                        <a:t>Enhance access to community-based care</a:t>
                      </a:r>
                      <a:r>
                        <a:rPr lang="en-GB" sz="800" b="0" i="0" u="none" strike="noStrike" dirty="0">
                          <a:solidFill>
                            <a:schemeClr val="tx1"/>
                          </a:solidFill>
                          <a:effectLst/>
                          <a:latin typeface="-webkit-standard"/>
                        </a:rPr>
                        <a:t>: Making mental health services and community-based care, as well as rehabilitation programs, more available may allow people with schizophrenia to remain independent and enjoy better lives.</a:t>
                      </a:r>
                    </a:p>
                    <a:p>
                      <a:pPr algn="just"/>
                      <a:r>
                        <a:rPr lang="en-GB" sz="800" b="1" i="1" u="none" strike="noStrike" dirty="0">
                          <a:solidFill>
                            <a:schemeClr val="tx1"/>
                          </a:solidFill>
                          <a:effectLst/>
                          <a:latin typeface="-webkit-standard"/>
                        </a:rPr>
                        <a:t>Combine of Mental health care and the General health care</a:t>
                      </a:r>
                      <a:r>
                        <a:rPr lang="en-GB" sz="800" b="0" i="0" u="none" strike="noStrike" dirty="0">
                          <a:solidFill>
                            <a:schemeClr val="tx1"/>
                          </a:solidFill>
                          <a:effectLst/>
                          <a:latin typeface="-webkit-standard"/>
                        </a:rPr>
                        <a:t>: Though in the case of schizophrenia there is always other health condition accompanying the disease maybe substance abuse, or cardiovascular problems. Mental health care could be integrated </a:t>
                      </a:r>
                      <a:r>
                        <a:rPr lang="en-US" sz="800" b="0" i="0" u="none" strike="noStrike" dirty="0">
                          <a:solidFill>
                            <a:schemeClr val="tx1"/>
                          </a:solidFill>
                          <a:effectLst/>
                          <a:latin typeface="-webkit-standard"/>
                        </a:rPr>
                        <a:t>into the general health care system to ensure that people with schizophrenia receive </a:t>
                      </a:r>
                      <a:r>
                        <a:rPr lang="en-GB" sz="800" b="0" i="0" u="none" strike="noStrike" dirty="0">
                          <a:solidFill>
                            <a:schemeClr val="tx1"/>
                          </a:solidFill>
                          <a:effectLst/>
                          <a:latin typeface="-webkit-standard"/>
                        </a:rPr>
                        <a:t>complete care.</a:t>
                      </a:r>
                    </a:p>
                    <a:p>
                      <a:pPr algn="just"/>
                      <a:r>
                        <a:rPr lang="en-GB" sz="800" b="1" i="0" u="none" strike="noStrike" dirty="0">
                          <a:solidFill>
                            <a:schemeClr val="tx1"/>
                          </a:solidFill>
                          <a:effectLst/>
                          <a:latin typeface="-webkit-standard"/>
                        </a:rPr>
                        <a:t> Conclusion</a:t>
                      </a:r>
                      <a:r>
                        <a:rPr lang="en-GB" sz="800" b="0" i="0" u="none" strike="noStrike" dirty="0">
                          <a:solidFill>
                            <a:schemeClr val="tx1"/>
                          </a:solidFill>
                          <a:effectLst/>
                          <a:latin typeface="-webkit-standard"/>
                        </a:rPr>
                        <a:t>:</a:t>
                      </a:r>
                    </a:p>
                    <a:p>
                      <a:pPr algn="just"/>
                      <a:r>
                        <a:rPr lang="en-GB" sz="800" b="0" i="0" u="none" strike="noStrike" dirty="0">
                          <a:solidFill>
                            <a:schemeClr val="tx1"/>
                          </a:solidFill>
                          <a:effectLst/>
                          <a:latin typeface="-webkit-standard"/>
                        </a:rPr>
                        <a:t>Schizophrenia is a complicated disease that has </a:t>
                      </a:r>
                      <a:r>
                        <a:rPr lang="en-US" sz="800" b="0" i="0" u="none" strike="noStrike" dirty="0">
                          <a:solidFill>
                            <a:schemeClr val="tx1"/>
                          </a:solidFill>
                          <a:effectLst/>
                          <a:latin typeface="-webkit-standard"/>
                        </a:rPr>
                        <a:t>both hereditary and environmental factors</a:t>
                      </a:r>
                      <a:r>
                        <a:rPr lang="en-GB" sz="800" b="0" i="0" u="none" strike="noStrike" dirty="0">
                          <a:solidFill>
                            <a:schemeClr val="tx1"/>
                          </a:solidFill>
                          <a:effectLst/>
                          <a:latin typeface="-webkit-standard"/>
                        </a:rPr>
                        <a:t>. Knowledge and </a:t>
                      </a:r>
                      <a:r>
                        <a:rPr lang="en-US" sz="800" b="0" i="0" u="none" strike="noStrike" dirty="0">
                          <a:solidFill>
                            <a:schemeClr val="tx1"/>
                          </a:solidFill>
                          <a:effectLst/>
                          <a:latin typeface="-webkit-standard"/>
                        </a:rPr>
                        <a:t>understanding of schizophrenia have undergone a dramatic change, though there is still a problem, notably in</a:t>
                      </a:r>
                      <a:r>
                        <a:rPr lang="en-GB" sz="800" b="0" i="0" u="none" strike="noStrike" dirty="0">
                          <a:solidFill>
                            <a:schemeClr val="tx1"/>
                          </a:solidFill>
                          <a:effectLst/>
                          <a:latin typeface="-webkit-standard"/>
                        </a:rPr>
                        <a:t> stigma and discrimination. To assist in </a:t>
                      </a:r>
                      <a:r>
                        <a:rPr lang="en-US" sz="800" b="0" i="0" u="none" strike="noStrike" dirty="0">
                          <a:solidFill>
                            <a:schemeClr val="tx1"/>
                          </a:solidFill>
                          <a:effectLst/>
                          <a:latin typeface="-webkit-standard"/>
                        </a:rPr>
                        <a:t>the care of people with schizophrenia, further studies, better treatment methods,</a:t>
                      </a:r>
                      <a:r>
                        <a:rPr lang="en-GB" sz="800" b="0" i="0" u="none" strike="noStrike" dirty="0">
                          <a:solidFill>
                            <a:schemeClr val="tx1"/>
                          </a:solidFill>
                          <a:effectLst/>
                          <a:latin typeface="-webkit-standard"/>
                        </a:rPr>
                        <a:t> and social changes have to occur. With policy changes, education, and systemic forms of care support, the future of schizophrenic treatment will be more humane and efficient.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1364326927"/>
              </p:ext>
            </p:extLst>
          </p:nvPr>
        </p:nvGraphicFramePr>
        <p:xfrm>
          <a:off x="8391815" y="1338476"/>
          <a:ext cx="3443317" cy="509016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37707">
                <a:tc>
                  <a:txBody>
                    <a:bodyPr/>
                    <a:lstStyle/>
                    <a:p>
                      <a:pPr algn="just"/>
                      <a:r>
                        <a:rPr lang="en-GB" sz="800" b="1" i="0" u="none" strike="noStrike" dirty="0">
                          <a:solidFill>
                            <a:schemeClr val="tx1"/>
                          </a:solidFill>
                          <a:effectLst/>
                          <a:latin typeface="-webkit-standard"/>
                        </a:rPr>
                        <a:t>Contemporary Understanding:</a:t>
                      </a:r>
                    </a:p>
                    <a:p>
                      <a:pPr algn="just"/>
                      <a:r>
                        <a:rPr lang="en-GB" sz="800" b="0" i="0" u="none" strike="noStrike" dirty="0">
                          <a:solidFill>
                            <a:schemeClr val="tx1"/>
                          </a:solidFill>
                          <a:effectLst/>
                          <a:latin typeface="-webkit-standard"/>
                        </a:rPr>
                        <a:t>Over the past few years</a:t>
                      </a:r>
                      <a:r>
                        <a:rPr lang="en-US" sz="800" b="0" i="0" u="none" strike="noStrike" dirty="0">
                          <a:solidFill>
                            <a:schemeClr val="tx1"/>
                          </a:solidFill>
                          <a:effectLst/>
                          <a:latin typeface="-webkit-standard"/>
                        </a:rPr>
                        <a:t>, however, there has been improvement in molecular genetics, which has resulted in a </a:t>
                      </a:r>
                      <a:r>
                        <a:rPr lang="en-GB" sz="800" b="0" i="0" u="none" strike="noStrike" dirty="0">
                          <a:solidFill>
                            <a:schemeClr val="tx1"/>
                          </a:solidFill>
                          <a:effectLst/>
                          <a:latin typeface="-webkit-standard"/>
                        </a:rPr>
                        <a:t>clearer understanding of the genetic factors involved in schizophrenia. Several risk genes of schizophrenia have been identified, but none is adequate in itself to produce the condition. In addition to the mental problems, environmental factors such as stress occurring during prenatal periods, trauma during childhood, and drugs are significant factors leading to its development and advancement (</a:t>
                      </a:r>
                      <a:r>
                        <a:rPr lang="en-GB" sz="800" b="0" i="0" u="none" strike="noStrike" dirty="0" err="1">
                          <a:solidFill>
                            <a:schemeClr val="tx1"/>
                          </a:solidFill>
                          <a:effectLst/>
                          <a:latin typeface="-webkit-standard"/>
                        </a:rPr>
                        <a:t>Tsuang</a:t>
                      </a:r>
                      <a:r>
                        <a:rPr lang="en-GB" sz="800" b="0" i="0" u="none" strike="noStrike" dirty="0">
                          <a:solidFill>
                            <a:schemeClr val="tx1"/>
                          </a:solidFill>
                          <a:effectLst/>
                          <a:latin typeface="-webkit-standard"/>
                        </a:rPr>
                        <a:t> et al., 2001). The modern picture of what schizophrenia could be means that it is a composite of genetic as well as environmental determinants, which goes hand in hand with the theory of diathesis-stress. This paradigm suggests that one has a predisposition to schizophrenia, which is provoked by environmental stress in a person. Treatment of schizophrenia has also changed in a great way. Previously, patients used to be incarcerated and treated with lobotomy surgeries. Antipsychotic drugs are today standard in the treatment of symptoms, as exemplified by clozapine. Negative symptoms and increased quality of life can also be treated by cognitive-behavioural therapy (CBT), which gains strength (Harrow et al., 2005).</a:t>
                      </a:r>
                    </a:p>
                    <a:p>
                      <a:pPr algn="just"/>
                      <a:r>
                        <a:rPr lang="en-GB" sz="800" b="0" i="0" u="none" strike="noStrike" dirty="0">
                          <a:solidFill>
                            <a:schemeClr val="tx1"/>
                          </a:solidFill>
                          <a:effectLst/>
                          <a:latin typeface="-webkit-standard"/>
                        </a:rPr>
                        <a:t> </a:t>
                      </a:r>
                      <a:r>
                        <a:rPr lang="en-GB" sz="800" b="1" i="0" u="none" strike="noStrike" dirty="0">
                          <a:solidFill>
                            <a:schemeClr val="tx1"/>
                          </a:solidFill>
                          <a:effectLst/>
                          <a:latin typeface="-webkit-standard"/>
                        </a:rPr>
                        <a:t>Historical Treatment:</a:t>
                      </a:r>
                    </a:p>
                    <a:p>
                      <a:pPr algn="just"/>
                      <a:r>
                        <a:rPr lang="en-GB" sz="800" b="0" i="0" u="none" strike="noStrike" dirty="0">
                          <a:solidFill>
                            <a:schemeClr val="tx1"/>
                          </a:solidFill>
                          <a:effectLst/>
                          <a:latin typeface="-webkit-standard"/>
                        </a:rPr>
                        <a:t>Treatments of schizophrenia in the 19th and the first half of the 20th century were rather ineffective and sometimes even inhumane. This initial ignorance of schizophrenia and the corresponding methods of treatment varied between confinement in asylums and such extreme procedures as lobotomies and even shock treatments using electroconvulsive therapy (ECT). In most cases, these therapies only worsened the condition of the patients, and few tried to find out the effect of genetics or environmental factors in causing the disorder. When the neuroleptic drugs were developed in the 1950s, they entered the history of schizophrenia treatment. The antipsychotic chlorpromazine, </a:t>
                      </a:r>
                      <a:r>
                        <a:rPr lang="en-US" sz="800" b="0" i="0" u="none" strike="noStrike" dirty="0">
                          <a:solidFill>
                            <a:schemeClr val="tx1"/>
                          </a:solidFill>
                          <a:effectLst/>
                          <a:latin typeface="-webkit-standard"/>
                        </a:rPr>
                        <a:t>introduced early, was swiftly becoming prevalent and provided comfort to some of its effects, which included</a:t>
                      </a:r>
                      <a:r>
                        <a:rPr lang="en-GB" sz="800" b="0" i="0" u="none" strike="noStrike" dirty="0">
                          <a:solidFill>
                            <a:schemeClr val="tx1"/>
                          </a:solidFill>
                          <a:effectLst/>
                          <a:latin typeface="-webkit-standard"/>
                        </a:rPr>
                        <a:t> hallucinations and delusions. Although these drugs were effective, they did not come without side effects, and thus, newer, second-generation antipsychotics were acquired.</a:t>
                      </a:r>
                    </a:p>
                    <a:p>
                      <a:pPr algn="just"/>
                      <a:r>
                        <a:rPr lang="en-GB" sz="800" b="0" i="0" u="none" strike="noStrike" dirty="0">
                          <a:solidFill>
                            <a:schemeClr val="tx1"/>
                          </a:solidFill>
                          <a:effectLst/>
                          <a:latin typeface="-webkit-standard"/>
                        </a:rPr>
                        <a:t> </a:t>
                      </a:r>
                      <a:r>
                        <a:rPr lang="en-GB" sz="800" b="1" i="0" u="none" strike="noStrike" dirty="0">
                          <a:solidFill>
                            <a:schemeClr val="tx1"/>
                          </a:solidFill>
                          <a:effectLst/>
                          <a:latin typeface="-webkit-standard"/>
                        </a:rPr>
                        <a:t>Contemporary Treatment:</a:t>
                      </a:r>
                    </a:p>
                    <a:p>
                      <a:pPr algn="just"/>
                      <a:r>
                        <a:rPr lang="en-GB" sz="800" b="0" i="0" u="none" strike="noStrike" dirty="0">
                          <a:solidFill>
                            <a:schemeClr val="tx1"/>
                          </a:solidFill>
                          <a:effectLst/>
                          <a:latin typeface="-webkit-standard"/>
                        </a:rPr>
                        <a:t>Contemporary treatment is based on social support, psychotherapy, and pharmacotherapy. The most widely used drugs to control the symptoms are antipsychotic medications, especially second-generation antipsychotics. They are more useful in treating negative symptoms and have fewer side effects than previous drugs. But they do not treat this disorder, and in many patients, there is a recurrence of the disorder. Such psychosocial interventions as CBT and family therapy have been useful in assisting individuals to cope with the disorder. </a:t>
                      </a:r>
                      <a:endParaRPr lang="en-GB" sz="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1813964025"/>
              </p:ext>
            </p:extLst>
          </p:nvPr>
        </p:nvGraphicFramePr>
        <p:xfrm>
          <a:off x="356867" y="4054898"/>
          <a:ext cx="3443317" cy="24079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37707">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800" b="1" i="0" u="none" strike="noStrike" dirty="0">
                          <a:solidFill>
                            <a:schemeClr val="tx1"/>
                          </a:solidFill>
                          <a:effectLst/>
                          <a:latin typeface="-webkit-standard"/>
                        </a:rPr>
                        <a:t>Genetic Causes of Schizophrenia:</a:t>
                      </a:r>
                    </a:p>
                    <a:p>
                      <a:pPr algn="just"/>
                      <a:r>
                        <a:rPr lang="en-GB" sz="800" b="0" i="0" u="none" strike="noStrike" dirty="0">
                          <a:solidFill>
                            <a:schemeClr val="tx1"/>
                          </a:solidFill>
                          <a:effectLst/>
                          <a:latin typeface="-webkit-standard"/>
                        </a:rPr>
                        <a:t>Schizophrenia has in the past been considered a mental illness which mainly originated due to social or environmental reasons. Later studies, however, during the </a:t>
                      </a:r>
                      <a:r>
                        <a:rPr lang="en-US" sz="800" b="0" i="0" u="none" strike="noStrike" dirty="0">
                          <a:solidFill>
                            <a:schemeClr val="tx1"/>
                          </a:solidFill>
                          <a:effectLst/>
                          <a:latin typeface="-webkit-standard"/>
                        </a:rPr>
                        <a:t>mid-20th century, notably that by Gottesman and</a:t>
                      </a:r>
                      <a:r>
                        <a:rPr lang="en-GB" sz="800" b="0" i="0" u="none" strike="noStrike" dirty="0">
                          <a:solidFill>
                            <a:schemeClr val="tx1"/>
                          </a:solidFill>
                          <a:effectLst/>
                          <a:latin typeface="-webkit-standard"/>
                        </a:rPr>
                        <a:t> Shields (1966), put more emphasis on the genetic heritability of the disorder as its cause. They measured the monozygotic (MZ) and dizygotic (</a:t>
                      </a:r>
                      <a:r>
                        <a:rPr lang="en-GB" sz="800" b="0" i="0" u="none" strike="noStrike" dirty="0" err="1">
                          <a:solidFill>
                            <a:schemeClr val="tx1"/>
                          </a:solidFill>
                          <a:effectLst/>
                          <a:latin typeface="-webkit-standard"/>
                        </a:rPr>
                        <a:t>DZ</a:t>
                      </a:r>
                      <a:r>
                        <a:rPr lang="en-GB" sz="800" b="0" i="0" u="none" strike="noStrike" dirty="0">
                          <a:solidFill>
                            <a:schemeClr val="tx1"/>
                          </a:solidFill>
                          <a:effectLst/>
                          <a:latin typeface="-webkit-standard"/>
                        </a:rPr>
                        <a:t>)</a:t>
                      </a:r>
                      <a:r>
                        <a:rPr lang="en-US" sz="800" b="0" i="0" u="none" strike="noStrike" dirty="0">
                          <a:solidFill>
                            <a:schemeClr val="tx1"/>
                          </a:solidFill>
                          <a:effectLst/>
                          <a:latin typeface="-webkit-standard"/>
                        </a:rPr>
                        <a:t> twin concordance rates and realised that the prevalence of diagnosis was significantly greater with </a:t>
                      </a:r>
                      <a:r>
                        <a:rPr lang="en-US" sz="800" b="0" i="0" u="none" strike="noStrike" dirty="0" err="1">
                          <a:solidFill>
                            <a:schemeClr val="tx1"/>
                          </a:solidFill>
                          <a:effectLst/>
                          <a:latin typeface="-webkit-standard"/>
                        </a:rPr>
                        <a:t>MZ</a:t>
                      </a:r>
                      <a:r>
                        <a:rPr lang="en-US" sz="800" b="0" i="0" u="none" strike="noStrike" dirty="0">
                          <a:solidFill>
                            <a:schemeClr val="tx1"/>
                          </a:solidFill>
                          <a:effectLst/>
                          <a:latin typeface="-webkit-standard"/>
                        </a:rPr>
                        <a:t> twins (42%),</a:t>
                      </a:r>
                      <a:r>
                        <a:rPr lang="en-GB" sz="800" b="0" i="0" u="none" strike="noStrike" dirty="0">
                          <a:solidFill>
                            <a:schemeClr val="tx1"/>
                          </a:solidFill>
                          <a:effectLst/>
                          <a:latin typeface="-webkit-standard"/>
                        </a:rPr>
                        <a:t> contrasting DZ twins (9%) (Gottesman &amp; Shields, 1966). The study </a:t>
                      </a:r>
                      <a:r>
                        <a:rPr lang="en-GB" sz="800" b="0" i="0" u="none" strike="noStrike" dirty="0" err="1">
                          <a:solidFill>
                            <a:schemeClr val="tx1"/>
                          </a:solidFill>
                          <a:effectLst/>
                          <a:latin typeface="-webkit-standard"/>
                        </a:rPr>
                        <a:t>hypothesizes</a:t>
                      </a:r>
                      <a:r>
                        <a:rPr lang="en-GB" sz="800" b="0" i="0" u="none" strike="noStrike" dirty="0">
                          <a:solidFill>
                            <a:schemeClr val="tx1"/>
                          </a:solidFill>
                          <a:effectLst/>
                          <a:latin typeface="-webkit-standard"/>
                        </a:rPr>
                        <a:t> that schizophrenia has genetic component hence alludes the fact that genetic factors alone do not contribute entirely to development of schizophrenia given the fact that environmental factors are key contributors.</a:t>
                      </a:r>
                    </a:p>
                    <a:p>
                      <a:pPr algn="just"/>
                      <a:r>
                        <a:rPr lang="en-GB" sz="800" b="0" i="0" u="none" strike="noStrike" dirty="0">
                          <a:solidFill>
                            <a:schemeClr val="tx1"/>
                          </a:solidFill>
                          <a:effectLst/>
                          <a:latin typeface="-webkit-standard"/>
                        </a:rPr>
                        <a:t>There is also an attachment of stigma with schizophrenia, where there might be some discrimination towards people with schizophrenia. With the condition being associated with genetic factors, the attitudes of society have changed, with more people becoming aware of the biological factors that cause schizophrenia. But even with this knowledge</a:t>
                      </a:r>
                      <a:r>
                        <a:rPr lang="en-US" sz="800" b="0" i="0" u="none" strike="noStrike" dirty="0">
                          <a:solidFill>
                            <a:schemeClr val="tx1"/>
                          </a:solidFill>
                          <a:effectLst/>
                          <a:latin typeface="-webkit-standard"/>
                        </a:rPr>
                        <a:t>, the stigma has not been completely extinguished,</a:t>
                      </a:r>
                      <a:r>
                        <a:rPr lang="en-GB" sz="800" b="0" i="0" u="none" strike="noStrike" dirty="0">
                          <a:solidFill>
                            <a:schemeClr val="tx1"/>
                          </a:solidFill>
                          <a:effectLst/>
                          <a:latin typeface="-webkit-standard"/>
                        </a:rPr>
                        <a:t> and most people still tend to think of the disorder as dangerous and unpredictable.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pic>
        <p:nvPicPr>
          <p:cNvPr id="6" name="Picture 5">
            <a:extLst>
              <a:ext uri="{FF2B5EF4-FFF2-40B4-BE49-F238E27FC236}">
                <a16:creationId xmlns:a16="http://schemas.microsoft.com/office/drawing/2014/main" id="{25B0BA2C-2B6A-0A08-BDEF-C124118635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4546" y="2608121"/>
            <a:ext cx="2169622" cy="1440701"/>
          </a:xfrm>
          <a:prstGeom prst="rect">
            <a:avLst/>
          </a:prstGeom>
        </p:spPr>
      </p:pic>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775472" y="2854971"/>
            <a:ext cx="10772668" cy="3347355"/>
          </a:xfrm>
          <a:solidFill>
            <a:schemeClr val="bg2"/>
          </a:solidFill>
        </p:spPr>
        <p:txBody>
          <a:bodyPr>
            <a:normAutofit/>
          </a:bodyPr>
          <a:lstStyle/>
          <a:p>
            <a:pPr algn="just"/>
            <a:r>
              <a:rPr lang="en-GB">
                <a:solidFill>
                  <a:schemeClr val="tx1"/>
                </a:solidFill>
              </a:rPr>
              <a:t>Gottesman, I. I., &amp; Shields, J. (1966). </a:t>
            </a:r>
            <a:r>
              <a:rPr lang="en-GB" i="1">
                <a:solidFill>
                  <a:schemeClr val="tx1"/>
                </a:solidFill>
              </a:rPr>
              <a:t>Schizophrenia in twins: 16 years' consecutive admissions to a psychiatric clinic</a:t>
            </a:r>
            <a:r>
              <a:rPr lang="en-GB">
                <a:solidFill>
                  <a:schemeClr val="tx1"/>
                </a:solidFill>
              </a:rPr>
              <a:t>, The British Journal of Psychiatry, 112(489), 809-818.</a:t>
            </a:r>
          </a:p>
          <a:p>
            <a:pPr algn="just"/>
            <a:r>
              <a:rPr lang="en-GB">
                <a:solidFill>
                  <a:schemeClr val="tx1"/>
                </a:solidFill>
              </a:rPr>
              <a:t>Harrow, M., &amp; Jobe, T. H. (2005). </a:t>
            </a:r>
            <a:r>
              <a:rPr lang="en-GB" i="1">
                <a:solidFill>
                  <a:schemeClr val="tx1"/>
                </a:solidFill>
              </a:rPr>
              <a:t>Long-term outcome of patients with schizophrenia: A review of the literature</a:t>
            </a:r>
            <a:r>
              <a:rPr lang="en-GB">
                <a:solidFill>
                  <a:schemeClr val="tx1"/>
                </a:solidFill>
              </a:rPr>
              <a:t>. Schizophrenia Bulletin, 31(1), 54-67.</a:t>
            </a:r>
          </a:p>
          <a:p>
            <a:pPr algn="just"/>
            <a:r>
              <a:rPr lang="en-GB">
                <a:solidFill>
                  <a:schemeClr val="tx1"/>
                </a:solidFill>
              </a:rPr>
              <a:t>Tsuang, M. T., &amp; Faraone, S. V. (2001). </a:t>
            </a:r>
            <a:r>
              <a:rPr lang="en-GB" i="1">
                <a:solidFill>
                  <a:schemeClr val="tx1"/>
                </a:solidFill>
              </a:rPr>
              <a:t>The genetics of schizophrenia: A current view</a:t>
            </a:r>
            <a:r>
              <a:rPr lang="en-GB">
                <a:solidFill>
                  <a:schemeClr val="tx1"/>
                </a:solidFill>
              </a:rPr>
              <a:t>. Schizophrenia Bulletin, 27(4), 573-577.</a:t>
            </a:r>
          </a:p>
          <a:p>
            <a:pPr algn="just"/>
            <a:r>
              <a:rPr lang="en-GB">
                <a:solidFill>
                  <a:schemeClr val="tx1"/>
                </a:solidFill>
              </a:rPr>
              <a:t>Penn, D. C., Chamberlin, C., &amp; Mueser, K. T. (2003). </a:t>
            </a:r>
            <a:r>
              <a:rPr lang="en-GB" i="1">
                <a:solidFill>
                  <a:schemeClr val="tx1"/>
                </a:solidFill>
              </a:rPr>
              <a:t>The effect of a documentary film about schizophrenia on psychiatric stigma</a:t>
            </a:r>
            <a:r>
              <a:rPr lang="en-GB">
                <a:solidFill>
                  <a:schemeClr val="tx1"/>
                </a:solidFill>
              </a:rPr>
              <a:t>. Schizophrenia Bulletin, 29(2), 383-391.</a:t>
            </a: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TM03457496[[fn=Parallax]]</Template>
  <TotalTime>1155</TotalTime>
  <Words>1421</Words>
  <Application>Microsoft Office PowerPoint</Application>
  <PresentationFormat>Widescreen</PresentationFormat>
  <Paragraphs>32</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Ion Boardroom</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26</cp:revision>
  <dcterms:created xsi:type="dcterms:W3CDTF">2024-12-04T18:07:56Z</dcterms:created>
  <dcterms:modified xsi:type="dcterms:W3CDTF">2025-07-09T17:17:27Z</dcterms:modified>
</cp:coreProperties>
</file>