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8C579E-A278-44BE-A7B1-3AE1ED2099EC}" type="doc">
      <dgm:prSet loTypeId="urn:microsoft.com/office/officeart/2005/8/layout/vList2" loCatId="list" qsTypeId="urn:microsoft.com/office/officeart/2005/8/quickstyle/simple5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B03E977D-0B87-4000-B902-849E53EC9EAC}">
      <dgm:prSet/>
      <dgm:spPr/>
      <dgm:t>
        <a:bodyPr/>
        <a:lstStyle/>
        <a:p>
          <a:r>
            <a:rPr lang="en-US"/>
            <a:t>Greenfield Home Care Agency supports older adults living independently.</a:t>
          </a:r>
        </a:p>
      </dgm:t>
    </dgm:pt>
    <dgm:pt modelId="{DE58A5F9-BFF1-4DBE-8F17-68238EE791B5}" type="parTrans" cxnId="{0162FC59-11A2-4482-B9AA-690A0ACAD779}">
      <dgm:prSet/>
      <dgm:spPr/>
      <dgm:t>
        <a:bodyPr/>
        <a:lstStyle/>
        <a:p>
          <a:endParaRPr lang="en-US"/>
        </a:p>
      </dgm:t>
    </dgm:pt>
    <dgm:pt modelId="{C59FFEB0-CE98-4260-B9D9-C06D271AD9FC}" type="sibTrans" cxnId="{0162FC59-11A2-4482-B9AA-690A0ACAD779}">
      <dgm:prSet/>
      <dgm:spPr/>
      <dgm:t>
        <a:bodyPr/>
        <a:lstStyle/>
        <a:p>
          <a:endParaRPr lang="en-US"/>
        </a:p>
      </dgm:t>
    </dgm:pt>
    <dgm:pt modelId="{9750D82B-F60B-433A-9380-1A9AEE1D95FE}">
      <dgm:prSet/>
      <dgm:spPr/>
      <dgm:t>
        <a:bodyPr/>
        <a:lstStyle/>
        <a:p>
          <a:r>
            <a:rPr lang="en-US"/>
            <a:t>Staff include carers, nurses, coordinators, and admin teams.</a:t>
          </a:r>
        </a:p>
      </dgm:t>
    </dgm:pt>
    <dgm:pt modelId="{D35D214B-C106-49DE-890B-C0A933658071}" type="parTrans" cxnId="{132128F7-C595-4D38-BEC9-19C1EF634344}">
      <dgm:prSet/>
      <dgm:spPr/>
      <dgm:t>
        <a:bodyPr/>
        <a:lstStyle/>
        <a:p>
          <a:endParaRPr lang="en-US"/>
        </a:p>
      </dgm:t>
    </dgm:pt>
    <dgm:pt modelId="{3A982424-A061-4BCE-B6C3-7B915742E2D3}" type="sibTrans" cxnId="{132128F7-C595-4D38-BEC9-19C1EF634344}">
      <dgm:prSet/>
      <dgm:spPr/>
      <dgm:t>
        <a:bodyPr/>
        <a:lstStyle/>
        <a:p>
          <a:endParaRPr lang="en-US"/>
        </a:p>
      </dgm:t>
    </dgm:pt>
    <dgm:pt modelId="{43BE6A58-3B4F-4BF3-AE55-6A9512FDB1E3}">
      <dgm:prSet/>
      <dgm:spPr/>
      <dgm:t>
        <a:bodyPr/>
        <a:lstStyle/>
        <a:p>
          <a:r>
            <a:rPr lang="en-US"/>
            <a:t>Adoption of Microsoft 365 aims to improve:</a:t>
          </a:r>
        </a:p>
      </dgm:t>
    </dgm:pt>
    <dgm:pt modelId="{6AF7CD1A-926D-438D-BD82-F2EF0644BA7B}" type="parTrans" cxnId="{65270683-AEC3-43B0-A659-8567E3447D12}">
      <dgm:prSet/>
      <dgm:spPr/>
      <dgm:t>
        <a:bodyPr/>
        <a:lstStyle/>
        <a:p>
          <a:endParaRPr lang="en-US"/>
        </a:p>
      </dgm:t>
    </dgm:pt>
    <dgm:pt modelId="{200DE9D1-2565-4131-AD13-7CBF7BB4863A}" type="sibTrans" cxnId="{65270683-AEC3-43B0-A659-8567E3447D12}">
      <dgm:prSet/>
      <dgm:spPr/>
      <dgm:t>
        <a:bodyPr/>
        <a:lstStyle/>
        <a:p>
          <a:endParaRPr lang="en-US"/>
        </a:p>
      </dgm:t>
    </dgm:pt>
    <dgm:pt modelId="{E1EBD7BA-AB87-46E8-93B7-877787352474}">
      <dgm:prSet/>
      <dgm:spPr/>
      <dgm:t>
        <a:bodyPr/>
        <a:lstStyle/>
        <a:p>
          <a:r>
            <a:rPr lang="en-US"/>
            <a:t>Communication</a:t>
          </a:r>
        </a:p>
      </dgm:t>
    </dgm:pt>
    <dgm:pt modelId="{1E68BA7D-AFF0-4BCF-85AD-4CC78FA378AA}" type="parTrans" cxnId="{22417F65-9033-4A14-B458-A073FA31138D}">
      <dgm:prSet/>
      <dgm:spPr/>
      <dgm:t>
        <a:bodyPr/>
        <a:lstStyle/>
        <a:p>
          <a:endParaRPr lang="en-US"/>
        </a:p>
      </dgm:t>
    </dgm:pt>
    <dgm:pt modelId="{532DBF10-FAAF-4D4E-8E0C-1FC6983CFCEA}" type="sibTrans" cxnId="{22417F65-9033-4A14-B458-A073FA31138D}">
      <dgm:prSet/>
      <dgm:spPr/>
      <dgm:t>
        <a:bodyPr/>
        <a:lstStyle/>
        <a:p>
          <a:endParaRPr lang="en-US"/>
        </a:p>
      </dgm:t>
    </dgm:pt>
    <dgm:pt modelId="{BCBB9167-61DA-4B53-87CA-9B7347718A57}">
      <dgm:prSet/>
      <dgm:spPr/>
      <dgm:t>
        <a:bodyPr/>
        <a:lstStyle/>
        <a:p>
          <a:r>
            <a:rPr lang="en-US"/>
            <a:t>Scheduling</a:t>
          </a:r>
        </a:p>
      </dgm:t>
    </dgm:pt>
    <dgm:pt modelId="{76B20B4B-3CB7-472B-BCC2-51A583A335DD}" type="parTrans" cxnId="{A535F261-1D46-44B8-8654-3CCB1EF187F2}">
      <dgm:prSet/>
      <dgm:spPr/>
      <dgm:t>
        <a:bodyPr/>
        <a:lstStyle/>
        <a:p>
          <a:endParaRPr lang="en-US"/>
        </a:p>
      </dgm:t>
    </dgm:pt>
    <dgm:pt modelId="{D9BF8127-42F5-48E1-A3C6-3DB87EDD1727}" type="sibTrans" cxnId="{A535F261-1D46-44B8-8654-3CCB1EF187F2}">
      <dgm:prSet/>
      <dgm:spPr/>
      <dgm:t>
        <a:bodyPr/>
        <a:lstStyle/>
        <a:p>
          <a:endParaRPr lang="en-US"/>
        </a:p>
      </dgm:t>
    </dgm:pt>
    <dgm:pt modelId="{3A238DF5-3630-4C6B-8A50-0939E9CE344F}">
      <dgm:prSet/>
      <dgm:spPr/>
      <dgm:t>
        <a:bodyPr/>
        <a:lstStyle/>
        <a:p>
          <a:r>
            <a:rPr lang="en-US"/>
            <a:t>Documentation</a:t>
          </a:r>
        </a:p>
      </dgm:t>
    </dgm:pt>
    <dgm:pt modelId="{A3427787-CBBD-4759-8399-774CF13C5754}" type="parTrans" cxnId="{6AB2A1EC-9F93-43CA-AFC9-E6635898CEAD}">
      <dgm:prSet/>
      <dgm:spPr/>
      <dgm:t>
        <a:bodyPr/>
        <a:lstStyle/>
        <a:p>
          <a:endParaRPr lang="en-US"/>
        </a:p>
      </dgm:t>
    </dgm:pt>
    <dgm:pt modelId="{82B42698-A8A7-47EF-9C52-F65C928961C5}" type="sibTrans" cxnId="{6AB2A1EC-9F93-43CA-AFC9-E6635898CEAD}">
      <dgm:prSet/>
      <dgm:spPr/>
      <dgm:t>
        <a:bodyPr/>
        <a:lstStyle/>
        <a:p>
          <a:endParaRPr lang="en-US"/>
        </a:p>
      </dgm:t>
    </dgm:pt>
    <dgm:pt modelId="{D195B0CA-7D4C-4241-BC6E-7A5F2F715700}">
      <dgm:prSet/>
      <dgm:spPr/>
      <dgm:t>
        <a:bodyPr/>
        <a:lstStyle/>
        <a:p>
          <a:r>
            <a:rPr lang="en-US"/>
            <a:t>However, staff confidence with digital tools is still developing.</a:t>
          </a:r>
        </a:p>
      </dgm:t>
    </dgm:pt>
    <dgm:pt modelId="{7F89FE6C-F9F4-4D99-8F6F-0AACDBFA1F04}" type="parTrans" cxnId="{7C520302-26A2-4000-9C1E-9C8081930B2B}">
      <dgm:prSet/>
      <dgm:spPr/>
      <dgm:t>
        <a:bodyPr/>
        <a:lstStyle/>
        <a:p>
          <a:endParaRPr lang="en-US"/>
        </a:p>
      </dgm:t>
    </dgm:pt>
    <dgm:pt modelId="{DA7DEB0C-744E-4ED7-8EEE-F89DDA78F8E6}" type="sibTrans" cxnId="{7C520302-26A2-4000-9C1E-9C8081930B2B}">
      <dgm:prSet/>
      <dgm:spPr/>
      <dgm:t>
        <a:bodyPr/>
        <a:lstStyle/>
        <a:p>
          <a:endParaRPr lang="en-US"/>
        </a:p>
      </dgm:t>
    </dgm:pt>
    <dgm:pt modelId="{80DC8D6D-46C9-41A2-A314-CB37F9B19945}" type="pres">
      <dgm:prSet presAssocID="{5A8C579E-A278-44BE-A7B1-3AE1ED2099EC}" presName="linear" presStyleCnt="0">
        <dgm:presLayoutVars>
          <dgm:animLvl val="lvl"/>
          <dgm:resizeHandles val="exact"/>
        </dgm:presLayoutVars>
      </dgm:prSet>
      <dgm:spPr/>
    </dgm:pt>
    <dgm:pt modelId="{17BBF3A4-10BE-477E-BD84-5A6917DAB0E8}" type="pres">
      <dgm:prSet presAssocID="{B03E977D-0B87-4000-B902-849E53EC9EA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E3EE705-02AB-4C96-80DE-F26473EB5A4F}" type="pres">
      <dgm:prSet presAssocID="{C59FFEB0-CE98-4260-B9D9-C06D271AD9FC}" presName="spacer" presStyleCnt="0"/>
      <dgm:spPr/>
    </dgm:pt>
    <dgm:pt modelId="{33562252-501D-468A-9A22-A5F7F1CF181A}" type="pres">
      <dgm:prSet presAssocID="{9750D82B-F60B-433A-9380-1A9AEE1D95F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2E0CF9D-2160-44AD-8A4B-71AD94EE03C0}" type="pres">
      <dgm:prSet presAssocID="{9750D82B-F60B-433A-9380-1A9AEE1D95FE}" presName="childText" presStyleLbl="revTx" presStyleIdx="0" presStyleCnt="1">
        <dgm:presLayoutVars>
          <dgm:bulletEnabled val="1"/>
        </dgm:presLayoutVars>
      </dgm:prSet>
      <dgm:spPr/>
    </dgm:pt>
    <dgm:pt modelId="{B58B02CA-8F9A-4CA5-95DD-F1839DA20CE6}" type="pres">
      <dgm:prSet presAssocID="{D195B0CA-7D4C-4241-BC6E-7A5F2F71570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C520302-26A2-4000-9C1E-9C8081930B2B}" srcId="{5A8C579E-A278-44BE-A7B1-3AE1ED2099EC}" destId="{D195B0CA-7D4C-4241-BC6E-7A5F2F715700}" srcOrd="2" destOrd="0" parTransId="{7F89FE6C-F9F4-4D99-8F6F-0AACDBFA1F04}" sibTransId="{DA7DEB0C-744E-4ED7-8EEE-F89DDA78F8E6}"/>
    <dgm:cxn modelId="{DA606F0F-BED9-413A-82A3-89949EFFCE5E}" type="presOf" srcId="{3A238DF5-3630-4C6B-8A50-0939E9CE344F}" destId="{A2E0CF9D-2160-44AD-8A4B-71AD94EE03C0}" srcOrd="0" destOrd="3" presId="urn:microsoft.com/office/officeart/2005/8/layout/vList2"/>
    <dgm:cxn modelId="{3C35D818-83BE-4076-8BD3-1A6F0525B2EF}" type="presOf" srcId="{5A8C579E-A278-44BE-A7B1-3AE1ED2099EC}" destId="{80DC8D6D-46C9-41A2-A314-CB37F9B19945}" srcOrd="0" destOrd="0" presId="urn:microsoft.com/office/officeart/2005/8/layout/vList2"/>
    <dgm:cxn modelId="{1B6F6336-7B04-4046-B295-E3AD3EA8C808}" type="presOf" srcId="{BCBB9167-61DA-4B53-87CA-9B7347718A57}" destId="{A2E0CF9D-2160-44AD-8A4B-71AD94EE03C0}" srcOrd="0" destOrd="2" presId="urn:microsoft.com/office/officeart/2005/8/layout/vList2"/>
    <dgm:cxn modelId="{1D082049-6F7C-4A61-9EAB-56F0B733BC90}" type="presOf" srcId="{B03E977D-0B87-4000-B902-849E53EC9EAC}" destId="{17BBF3A4-10BE-477E-BD84-5A6917DAB0E8}" srcOrd="0" destOrd="0" presId="urn:microsoft.com/office/officeart/2005/8/layout/vList2"/>
    <dgm:cxn modelId="{0162FC59-11A2-4482-B9AA-690A0ACAD779}" srcId="{5A8C579E-A278-44BE-A7B1-3AE1ED2099EC}" destId="{B03E977D-0B87-4000-B902-849E53EC9EAC}" srcOrd="0" destOrd="0" parTransId="{DE58A5F9-BFF1-4DBE-8F17-68238EE791B5}" sibTransId="{C59FFEB0-CE98-4260-B9D9-C06D271AD9FC}"/>
    <dgm:cxn modelId="{A535F261-1D46-44B8-8654-3CCB1EF187F2}" srcId="{9750D82B-F60B-433A-9380-1A9AEE1D95FE}" destId="{BCBB9167-61DA-4B53-87CA-9B7347718A57}" srcOrd="2" destOrd="0" parTransId="{76B20B4B-3CB7-472B-BCC2-51A583A335DD}" sibTransId="{D9BF8127-42F5-48E1-A3C6-3DB87EDD1727}"/>
    <dgm:cxn modelId="{22417F65-9033-4A14-B458-A073FA31138D}" srcId="{9750D82B-F60B-433A-9380-1A9AEE1D95FE}" destId="{E1EBD7BA-AB87-46E8-93B7-877787352474}" srcOrd="1" destOrd="0" parTransId="{1E68BA7D-AFF0-4BCF-85AD-4CC78FA378AA}" sibTransId="{532DBF10-FAAF-4D4E-8E0C-1FC6983CFCEA}"/>
    <dgm:cxn modelId="{86E3CD6D-DFCB-4C1B-8C2E-0D331958F817}" type="presOf" srcId="{E1EBD7BA-AB87-46E8-93B7-877787352474}" destId="{A2E0CF9D-2160-44AD-8A4B-71AD94EE03C0}" srcOrd="0" destOrd="1" presId="urn:microsoft.com/office/officeart/2005/8/layout/vList2"/>
    <dgm:cxn modelId="{65270683-AEC3-43B0-A659-8567E3447D12}" srcId="{9750D82B-F60B-433A-9380-1A9AEE1D95FE}" destId="{43BE6A58-3B4F-4BF3-AE55-6A9512FDB1E3}" srcOrd="0" destOrd="0" parTransId="{6AF7CD1A-926D-438D-BD82-F2EF0644BA7B}" sibTransId="{200DE9D1-2565-4131-AD13-7CBF7BB4863A}"/>
    <dgm:cxn modelId="{04B659A3-7BA7-4C66-8E9B-EB796537EF5A}" type="presOf" srcId="{9750D82B-F60B-433A-9380-1A9AEE1D95FE}" destId="{33562252-501D-468A-9A22-A5F7F1CF181A}" srcOrd="0" destOrd="0" presId="urn:microsoft.com/office/officeart/2005/8/layout/vList2"/>
    <dgm:cxn modelId="{DE85C9D0-0337-45B9-87FD-45552E263984}" type="presOf" srcId="{43BE6A58-3B4F-4BF3-AE55-6A9512FDB1E3}" destId="{A2E0CF9D-2160-44AD-8A4B-71AD94EE03C0}" srcOrd="0" destOrd="0" presId="urn:microsoft.com/office/officeart/2005/8/layout/vList2"/>
    <dgm:cxn modelId="{8BE243D5-CB4E-4F6C-988B-EF225A8232E9}" type="presOf" srcId="{D195B0CA-7D4C-4241-BC6E-7A5F2F715700}" destId="{B58B02CA-8F9A-4CA5-95DD-F1839DA20CE6}" srcOrd="0" destOrd="0" presId="urn:microsoft.com/office/officeart/2005/8/layout/vList2"/>
    <dgm:cxn modelId="{6AB2A1EC-9F93-43CA-AFC9-E6635898CEAD}" srcId="{9750D82B-F60B-433A-9380-1A9AEE1D95FE}" destId="{3A238DF5-3630-4C6B-8A50-0939E9CE344F}" srcOrd="3" destOrd="0" parTransId="{A3427787-CBBD-4759-8399-774CF13C5754}" sibTransId="{82B42698-A8A7-47EF-9C52-F65C928961C5}"/>
    <dgm:cxn modelId="{132128F7-C595-4D38-BEC9-19C1EF634344}" srcId="{5A8C579E-A278-44BE-A7B1-3AE1ED2099EC}" destId="{9750D82B-F60B-433A-9380-1A9AEE1D95FE}" srcOrd="1" destOrd="0" parTransId="{D35D214B-C106-49DE-890B-C0A933658071}" sibTransId="{3A982424-A061-4BCE-B6C3-7B915742E2D3}"/>
    <dgm:cxn modelId="{ABDE25BE-62AB-41DE-B236-9615ED184CBE}" type="presParOf" srcId="{80DC8D6D-46C9-41A2-A314-CB37F9B19945}" destId="{17BBF3A4-10BE-477E-BD84-5A6917DAB0E8}" srcOrd="0" destOrd="0" presId="urn:microsoft.com/office/officeart/2005/8/layout/vList2"/>
    <dgm:cxn modelId="{C1DAB95B-54A3-4CFB-9369-799D329FBB4C}" type="presParOf" srcId="{80DC8D6D-46C9-41A2-A314-CB37F9B19945}" destId="{1E3EE705-02AB-4C96-80DE-F26473EB5A4F}" srcOrd="1" destOrd="0" presId="urn:microsoft.com/office/officeart/2005/8/layout/vList2"/>
    <dgm:cxn modelId="{A24C5411-8F44-4249-969F-FD6DA6D1675F}" type="presParOf" srcId="{80DC8D6D-46C9-41A2-A314-CB37F9B19945}" destId="{33562252-501D-468A-9A22-A5F7F1CF181A}" srcOrd="2" destOrd="0" presId="urn:microsoft.com/office/officeart/2005/8/layout/vList2"/>
    <dgm:cxn modelId="{5B252679-B830-4B8C-8725-4AB75AF982C0}" type="presParOf" srcId="{80DC8D6D-46C9-41A2-A314-CB37F9B19945}" destId="{A2E0CF9D-2160-44AD-8A4B-71AD94EE03C0}" srcOrd="3" destOrd="0" presId="urn:microsoft.com/office/officeart/2005/8/layout/vList2"/>
    <dgm:cxn modelId="{9E1ECEA3-DDA2-4184-9E33-C1366F131BA6}" type="presParOf" srcId="{80DC8D6D-46C9-41A2-A314-CB37F9B19945}" destId="{B58B02CA-8F9A-4CA5-95DD-F1839DA20CE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A88410D-DF36-43A4-BE3C-BFD185BB2F6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A184DA7-C928-41F0-A81D-022A5CDDC46C}">
      <dgm:prSet/>
      <dgm:spPr/>
      <dgm:t>
        <a:bodyPr/>
        <a:lstStyle/>
        <a:p>
          <a:r>
            <a:rPr lang="en-US" b="1" i="0"/>
            <a:t>Benefits of Using PowerPoint</a:t>
          </a:r>
          <a:endParaRPr lang="en-US"/>
        </a:p>
      </dgm:t>
    </dgm:pt>
    <dgm:pt modelId="{9D3AF6D1-2986-49F7-8C30-56D9BE9ECB57}" type="parTrans" cxnId="{7DD9E00E-C242-41F4-A836-7405D3A1DF1D}">
      <dgm:prSet/>
      <dgm:spPr/>
      <dgm:t>
        <a:bodyPr/>
        <a:lstStyle/>
        <a:p>
          <a:endParaRPr lang="en-US"/>
        </a:p>
      </dgm:t>
    </dgm:pt>
    <dgm:pt modelId="{28E42F93-E73E-41B6-8DDC-CC174272D9D6}" type="sibTrans" cxnId="{7DD9E00E-C242-41F4-A836-7405D3A1DF1D}">
      <dgm:prSet/>
      <dgm:spPr/>
      <dgm:t>
        <a:bodyPr/>
        <a:lstStyle/>
        <a:p>
          <a:endParaRPr lang="en-US"/>
        </a:p>
      </dgm:t>
    </dgm:pt>
    <dgm:pt modelId="{B46A0BD9-B6D5-462C-A452-7AE11A937AD3}">
      <dgm:prSet/>
      <dgm:spPr/>
      <dgm:t>
        <a:bodyPr/>
        <a:lstStyle/>
        <a:p>
          <a:r>
            <a:rPr lang="en-US" b="1" i="0"/>
            <a:t>Improved Communication</a:t>
          </a:r>
          <a:endParaRPr lang="en-US"/>
        </a:p>
      </dgm:t>
    </dgm:pt>
    <dgm:pt modelId="{E5BC6796-A33F-4884-89B9-535C56920214}" type="parTrans" cxnId="{1CFE9FEC-3D7A-4020-8F8E-B00F895328EA}">
      <dgm:prSet/>
      <dgm:spPr/>
      <dgm:t>
        <a:bodyPr/>
        <a:lstStyle/>
        <a:p>
          <a:endParaRPr lang="en-US"/>
        </a:p>
      </dgm:t>
    </dgm:pt>
    <dgm:pt modelId="{EA4447D5-3291-4491-B2E0-212F38929E51}" type="sibTrans" cxnId="{1CFE9FEC-3D7A-4020-8F8E-B00F895328EA}">
      <dgm:prSet/>
      <dgm:spPr/>
      <dgm:t>
        <a:bodyPr/>
        <a:lstStyle/>
        <a:p>
          <a:endParaRPr lang="en-US"/>
        </a:p>
      </dgm:t>
    </dgm:pt>
    <dgm:pt modelId="{C538FE5E-4298-4DA6-B603-E42ABAE57199}">
      <dgm:prSet/>
      <dgm:spPr/>
      <dgm:t>
        <a:bodyPr/>
        <a:lstStyle/>
        <a:p>
          <a:r>
            <a:rPr lang="en-US" b="0" i="0"/>
            <a:t>Visual information is easier to understand</a:t>
          </a:r>
          <a:endParaRPr lang="en-US"/>
        </a:p>
      </dgm:t>
    </dgm:pt>
    <dgm:pt modelId="{5795984C-60B6-4CF4-B80A-D7B9B6032A09}" type="parTrans" cxnId="{542ADE44-258C-4FAD-B833-71F0E11A3DCF}">
      <dgm:prSet/>
      <dgm:spPr/>
      <dgm:t>
        <a:bodyPr/>
        <a:lstStyle/>
        <a:p>
          <a:endParaRPr lang="en-US"/>
        </a:p>
      </dgm:t>
    </dgm:pt>
    <dgm:pt modelId="{4B2EA2AC-FBD4-4D93-801C-690F7331794B}" type="sibTrans" cxnId="{542ADE44-258C-4FAD-B833-71F0E11A3DCF}">
      <dgm:prSet/>
      <dgm:spPr/>
      <dgm:t>
        <a:bodyPr/>
        <a:lstStyle/>
        <a:p>
          <a:endParaRPr lang="en-US"/>
        </a:p>
      </dgm:t>
    </dgm:pt>
    <dgm:pt modelId="{AC13B78C-414B-49F3-BBA5-E0A9FD81E1C3}">
      <dgm:prSet/>
      <dgm:spPr/>
      <dgm:t>
        <a:bodyPr/>
        <a:lstStyle/>
        <a:p>
          <a:r>
            <a:rPr lang="en-US" b="0" i="0"/>
            <a:t>Supports staff with varying digital skills</a:t>
          </a:r>
          <a:endParaRPr lang="en-US"/>
        </a:p>
      </dgm:t>
    </dgm:pt>
    <dgm:pt modelId="{B76B9056-B79D-4576-8D39-E32C835ECE24}" type="parTrans" cxnId="{F830D48F-207B-4AA5-9D73-856B39D8F9BA}">
      <dgm:prSet/>
      <dgm:spPr/>
      <dgm:t>
        <a:bodyPr/>
        <a:lstStyle/>
        <a:p>
          <a:endParaRPr lang="en-US"/>
        </a:p>
      </dgm:t>
    </dgm:pt>
    <dgm:pt modelId="{2FCCC4C2-CEDF-403F-BB31-73667C6236DA}" type="sibTrans" cxnId="{F830D48F-207B-4AA5-9D73-856B39D8F9BA}">
      <dgm:prSet/>
      <dgm:spPr/>
      <dgm:t>
        <a:bodyPr/>
        <a:lstStyle/>
        <a:p>
          <a:endParaRPr lang="en-US"/>
        </a:p>
      </dgm:t>
    </dgm:pt>
    <dgm:pt modelId="{D17F6B67-56D1-44BD-9F18-6D42A844C0EC}">
      <dgm:prSet/>
      <dgm:spPr/>
      <dgm:t>
        <a:bodyPr/>
        <a:lstStyle/>
        <a:p>
          <a:r>
            <a:rPr lang="en-US" b="1" i="0"/>
            <a:t>Enhanced Collaboration</a:t>
          </a:r>
          <a:endParaRPr lang="en-US"/>
        </a:p>
      </dgm:t>
    </dgm:pt>
    <dgm:pt modelId="{FA36E398-037B-46D6-BDF8-698A95F0BF8B}" type="parTrans" cxnId="{E12CC066-00D7-47C0-A677-F0CCB45ECF67}">
      <dgm:prSet/>
      <dgm:spPr/>
      <dgm:t>
        <a:bodyPr/>
        <a:lstStyle/>
        <a:p>
          <a:endParaRPr lang="en-US"/>
        </a:p>
      </dgm:t>
    </dgm:pt>
    <dgm:pt modelId="{45DC159A-D9C2-4065-991A-7A26C4735517}" type="sibTrans" cxnId="{E12CC066-00D7-47C0-A677-F0CCB45ECF67}">
      <dgm:prSet/>
      <dgm:spPr/>
      <dgm:t>
        <a:bodyPr/>
        <a:lstStyle/>
        <a:p>
          <a:endParaRPr lang="en-US"/>
        </a:p>
      </dgm:t>
    </dgm:pt>
    <dgm:pt modelId="{67453B13-6A59-41BF-A3FF-F2F811BD65C3}">
      <dgm:prSet/>
      <dgm:spPr/>
      <dgm:t>
        <a:bodyPr/>
        <a:lstStyle/>
        <a:p>
          <a:r>
            <a:rPr lang="en-US" b="0" i="0"/>
            <a:t>Multiple staff can edit presentations online</a:t>
          </a:r>
          <a:endParaRPr lang="en-US"/>
        </a:p>
      </dgm:t>
    </dgm:pt>
    <dgm:pt modelId="{A0FCB8F5-15D0-43D9-894E-CC743F7ED58C}" type="parTrans" cxnId="{370EAC19-2060-4B65-B6EE-8B4EE64857C3}">
      <dgm:prSet/>
      <dgm:spPr/>
      <dgm:t>
        <a:bodyPr/>
        <a:lstStyle/>
        <a:p>
          <a:endParaRPr lang="en-US"/>
        </a:p>
      </dgm:t>
    </dgm:pt>
    <dgm:pt modelId="{357DEBDA-694F-4172-AD53-29B4646E2340}" type="sibTrans" cxnId="{370EAC19-2060-4B65-B6EE-8B4EE64857C3}">
      <dgm:prSet/>
      <dgm:spPr/>
      <dgm:t>
        <a:bodyPr/>
        <a:lstStyle/>
        <a:p>
          <a:endParaRPr lang="en-US"/>
        </a:p>
      </dgm:t>
    </dgm:pt>
    <dgm:pt modelId="{9EBEEBB2-61F8-49EB-BD6F-B6C690747F2A}">
      <dgm:prSet/>
      <dgm:spPr/>
      <dgm:t>
        <a:bodyPr/>
        <a:lstStyle/>
        <a:p>
          <a:r>
            <a:rPr lang="en-US" b="0" i="0"/>
            <a:t>Real-time updates via cloud sharing</a:t>
          </a:r>
          <a:endParaRPr lang="en-US"/>
        </a:p>
      </dgm:t>
    </dgm:pt>
    <dgm:pt modelId="{A82C0DF2-001F-46BD-8737-20783DE9DB7D}" type="parTrans" cxnId="{F78BF394-F391-4A68-B7DF-E91249B00BB0}">
      <dgm:prSet/>
      <dgm:spPr/>
      <dgm:t>
        <a:bodyPr/>
        <a:lstStyle/>
        <a:p>
          <a:endParaRPr lang="en-US"/>
        </a:p>
      </dgm:t>
    </dgm:pt>
    <dgm:pt modelId="{7F8712F8-A456-4659-AC97-500FD332AF6F}" type="sibTrans" cxnId="{F78BF394-F391-4A68-B7DF-E91249B00BB0}">
      <dgm:prSet/>
      <dgm:spPr/>
      <dgm:t>
        <a:bodyPr/>
        <a:lstStyle/>
        <a:p>
          <a:endParaRPr lang="en-US"/>
        </a:p>
      </dgm:t>
    </dgm:pt>
    <dgm:pt modelId="{A1131EB0-CCAD-4180-BDEB-7ACA12A78F66}">
      <dgm:prSet/>
      <dgm:spPr/>
      <dgm:t>
        <a:bodyPr/>
        <a:lstStyle/>
        <a:p>
          <a:r>
            <a:rPr lang="en-US" b="1" i="0"/>
            <a:t>Standardisation of Information</a:t>
          </a:r>
          <a:endParaRPr lang="en-US"/>
        </a:p>
      </dgm:t>
    </dgm:pt>
    <dgm:pt modelId="{FF8F00B2-8843-428F-AEB1-6452DB527ECE}" type="parTrans" cxnId="{0AB02ED0-3F63-427B-875E-07C2889857F9}">
      <dgm:prSet/>
      <dgm:spPr/>
      <dgm:t>
        <a:bodyPr/>
        <a:lstStyle/>
        <a:p>
          <a:endParaRPr lang="en-US"/>
        </a:p>
      </dgm:t>
    </dgm:pt>
    <dgm:pt modelId="{0A3F5B15-F8DE-41BC-A685-ADDA02F7840F}" type="sibTrans" cxnId="{0AB02ED0-3F63-427B-875E-07C2889857F9}">
      <dgm:prSet/>
      <dgm:spPr/>
      <dgm:t>
        <a:bodyPr/>
        <a:lstStyle/>
        <a:p>
          <a:endParaRPr lang="en-US"/>
        </a:p>
      </dgm:t>
    </dgm:pt>
    <dgm:pt modelId="{50D0134A-0C7A-4C30-9A7D-F50E38D08E38}">
      <dgm:prSet/>
      <dgm:spPr/>
      <dgm:t>
        <a:bodyPr/>
        <a:lstStyle/>
        <a:p>
          <a:r>
            <a:rPr lang="en-US" b="0" i="0"/>
            <a:t>Ensures consistent care procedures</a:t>
          </a:r>
          <a:endParaRPr lang="en-US"/>
        </a:p>
      </dgm:t>
    </dgm:pt>
    <dgm:pt modelId="{97F4FA18-C3B1-473E-A24F-9B6979E9FF7B}" type="parTrans" cxnId="{EB8ADB07-92DC-4AD5-BF32-4E324B98D7D6}">
      <dgm:prSet/>
      <dgm:spPr/>
      <dgm:t>
        <a:bodyPr/>
        <a:lstStyle/>
        <a:p>
          <a:endParaRPr lang="en-US"/>
        </a:p>
      </dgm:t>
    </dgm:pt>
    <dgm:pt modelId="{EA74A9B5-6D33-4530-8A42-E874EA85DCA3}" type="sibTrans" cxnId="{EB8ADB07-92DC-4AD5-BF32-4E324B98D7D6}">
      <dgm:prSet/>
      <dgm:spPr/>
      <dgm:t>
        <a:bodyPr/>
        <a:lstStyle/>
        <a:p>
          <a:endParaRPr lang="en-US"/>
        </a:p>
      </dgm:t>
    </dgm:pt>
    <dgm:pt modelId="{3F17757C-40EF-442A-98E2-0438F0F135F9}">
      <dgm:prSet/>
      <dgm:spPr/>
      <dgm:t>
        <a:bodyPr/>
        <a:lstStyle/>
        <a:p>
          <a:r>
            <a:rPr lang="en-US" b="0" i="0"/>
            <a:t>Reduces risk of miscommunication</a:t>
          </a:r>
          <a:endParaRPr lang="en-US"/>
        </a:p>
      </dgm:t>
    </dgm:pt>
    <dgm:pt modelId="{D721D1F4-2B7E-4B4B-AB4E-CE0377C83B39}" type="parTrans" cxnId="{BF6E8407-2922-4735-ACCC-24F298FA97F8}">
      <dgm:prSet/>
      <dgm:spPr/>
      <dgm:t>
        <a:bodyPr/>
        <a:lstStyle/>
        <a:p>
          <a:endParaRPr lang="en-US"/>
        </a:p>
      </dgm:t>
    </dgm:pt>
    <dgm:pt modelId="{6C855E72-67C6-4435-A137-FB69DE8837BE}" type="sibTrans" cxnId="{BF6E8407-2922-4735-ACCC-24F298FA97F8}">
      <dgm:prSet/>
      <dgm:spPr/>
      <dgm:t>
        <a:bodyPr/>
        <a:lstStyle/>
        <a:p>
          <a:endParaRPr lang="en-US"/>
        </a:p>
      </dgm:t>
    </dgm:pt>
    <dgm:pt modelId="{5D62505E-BCEF-497E-A8A1-74367208D92A}">
      <dgm:prSet/>
      <dgm:spPr/>
      <dgm:t>
        <a:bodyPr/>
        <a:lstStyle/>
        <a:p>
          <a:r>
            <a:rPr lang="en-US" b="0" i="0"/>
            <a:t>Microsoft (2023); NHS Digital (2022)</a:t>
          </a:r>
          <a:endParaRPr lang="en-US"/>
        </a:p>
      </dgm:t>
    </dgm:pt>
    <dgm:pt modelId="{85EFD665-1457-4A20-8745-32D562E82749}" type="parTrans" cxnId="{8D2C39D3-2CEB-4111-90A3-551DF13B5D21}">
      <dgm:prSet/>
      <dgm:spPr/>
      <dgm:t>
        <a:bodyPr/>
        <a:lstStyle/>
        <a:p>
          <a:endParaRPr lang="en-US"/>
        </a:p>
      </dgm:t>
    </dgm:pt>
    <dgm:pt modelId="{215D4B28-7B4A-4691-B97B-D11A38E8D9C7}" type="sibTrans" cxnId="{8D2C39D3-2CEB-4111-90A3-551DF13B5D21}">
      <dgm:prSet/>
      <dgm:spPr/>
      <dgm:t>
        <a:bodyPr/>
        <a:lstStyle/>
        <a:p>
          <a:endParaRPr lang="en-US"/>
        </a:p>
      </dgm:t>
    </dgm:pt>
    <dgm:pt modelId="{2F09703C-3EB8-4E69-BA31-A19D4527C24E}" type="pres">
      <dgm:prSet presAssocID="{7A88410D-DF36-43A4-BE3C-BFD185BB2F67}" presName="linear" presStyleCnt="0">
        <dgm:presLayoutVars>
          <dgm:animLvl val="lvl"/>
          <dgm:resizeHandles val="exact"/>
        </dgm:presLayoutVars>
      </dgm:prSet>
      <dgm:spPr/>
    </dgm:pt>
    <dgm:pt modelId="{76A63437-C644-487A-AAA0-1093FBD8C8F3}" type="pres">
      <dgm:prSet presAssocID="{2A184DA7-C928-41F0-A81D-022A5CDDC46C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A56B340-9051-493C-9784-E257A1D469CE}" type="pres">
      <dgm:prSet presAssocID="{2A184DA7-C928-41F0-A81D-022A5CDDC46C}" presName="childText" presStyleLbl="revTx" presStyleIdx="0" presStyleCnt="1">
        <dgm:presLayoutVars>
          <dgm:bulletEnabled val="1"/>
        </dgm:presLayoutVars>
      </dgm:prSet>
      <dgm:spPr/>
    </dgm:pt>
    <dgm:pt modelId="{0B932D1A-66C7-4523-92D9-DF6DA1862C28}" type="pres">
      <dgm:prSet presAssocID="{5D62505E-BCEF-497E-A8A1-74367208D92A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BF6E8407-2922-4735-ACCC-24F298FA97F8}" srcId="{2A184DA7-C928-41F0-A81D-022A5CDDC46C}" destId="{3F17757C-40EF-442A-98E2-0438F0F135F9}" srcOrd="8" destOrd="0" parTransId="{D721D1F4-2B7E-4B4B-AB4E-CE0377C83B39}" sibTransId="{6C855E72-67C6-4435-A137-FB69DE8837BE}"/>
    <dgm:cxn modelId="{EB8ADB07-92DC-4AD5-BF32-4E324B98D7D6}" srcId="{2A184DA7-C928-41F0-A81D-022A5CDDC46C}" destId="{50D0134A-0C7A-4C30-9A7D-F50E38D08E38}" srcOrd="7" destOrd="0" parTransId="{97F4FA18-C3B1-473E-A24F-9B6979E9FF7B}" sibTransId="{EA74A9B5-6D33-4530-8A42-E874EA85DCA3}"/>
    <dgm:cxn modelId="{7DD9E00E-C242-41F4-A836-7405D3A1DF1D}" srcId="{7A88410D-DF36-43A4-BE3C-BFD185BB2F67}" destId="{2A184DA7-C928-41F0-A81D-022A5CDDC46C}" srcOrd="0" destOrd="0" parTransId="{9D3AF6D1-2986-49F7-8C30-56D9BE9ECB57}" sibTransId="{28E42F93-E73E-41B6-8DDC-CC174272D9D6}"/>
    <dgm:cxn modelId="{E66DA312-73C2-42A6-96A9-20761713D7CA}" type="presOf" srcId="{A1131EB0-CCAD-4180-BDEB-7ACA12A78F66}" destId="{5A56B340-9051-493C-9784-E257A1D469CE}" srcOrd="0" destOrd="6" presId="urn:microsoft.com/office/officeart/2005/8/layout/vList2"/>
    <dgm:cxn modelId="{BE3D5319-A2B8-41D5-9999-C17CC7A95030}" type="presOf" srcId="{AC13B78C-414B-49F3-BBA5-E0A9FD81E1C3}" destId="{5A56B340-9051-493C-9784-E257A1D469CE}" srcOrd="0" destOrd="2" presId="urn:microsoft.com/office/officeart/2005/8/layout/vList2"/>
    <dgm:cxn modelId="{370EAC19-2060-4B65-B6EE-8B4EE64857C3}" srcId="{2A184DA7-C928-41F0-A81D-022A5CDDC46C}" destId="{67453B13-6A59-41BF-A3FF-F2F811BD65C3}" srcOrd="4" destOrd="0" parTransId="{A0FCB8F5-15D0-43D9-894E-CC743F7ED58C}" sibTransId="{357DEBDA-694F-4172-AD53-29B4646E2340}"/>
    <dgm:cxn modelId="{542ADE44-258C-4FAD-B833-71F0E11A3DCF}" srcId="{2A184DA7-C928-41F0-A81D-022A5CDDC46C}" destId="{C538FE5E-4298-4DA6-B603-E42ABAE57199}" srcOrd="1" destOrd="0" parTransId="{5795984C-60B6-4CF4-B80A-D7B9B6032A09}" sibTransId="{4B2EA2AC-FBD4-4D93-801C-690F7331794B}"/>
    <dgm:cxn modelId="{16CCEC44-0F74-42EF-8B7A-4941F36BE512}" type="presOf" srcId="{D17F6B67-56D1-44BD-9F18-6D42A844C0EC}" destId="{5A56B340-9051-493C-9784-E257A1D469CE}" srcOrd="0" destOrd="3" presId="urn:microsoft.com/office/officeart/2005/8/layout/vList2"/>
    <dgm:cxn modelId="{3E22C85C-EFC8-437B-9B38-4D3FD3F1654E}" type="presOf" srcId="{7A88410D-DF36-43A4-BE3C-BFD185BB2F67}" destId="{2F09703C-3EB8-4E69-BA31-A19D4527C24E}" srcOrd="0" destOrd="0" presId="urn:microsoft.com/office/officeart/2005/8/layout/vList2"/>
    <dgm:cxn modelId="{E12CC066-00D7-47C0-A677-F0CCB45ECF67}" srcId="{2A184DA7-C928-41F0-A81D-022A5CDDC46C}" destId="{D17F6B67-56D1-44BD-9F18-6D42A844C0EC}" srcOrd="3" destOrd="0" parTransId="{FA36E398-037B-46D6-BDF8-698A95F0BF8B}" sibTransId="{45DC159A-D9C2-4065-991A-7A26C4735517}"/>
    <dgm:cxn modelId="{520AAB68-9CF9-4029-8ACB-55991B4F7E40}" type="presOf" srcId="{2A184DA7-C928-41F0-A81D-022A5CDDC46C}" destId="{76A63437-C644-487A-AAA0-1093FBD8C8F3}" srcOrd="0" destOrd="0" presId="urn:microsoft.com/office/officeart/2005/8/layout/vList2"/>
    <dgm:cxn modelId="{BF63B269-BC91-4A50-90D8-0CF6192CDB01}" type="presOf" srcId="{5D62505E-BCEF-497E-A8A1-74367208D92A}" destId="{0B932D1A-66C7-4523-92D9-DF6DA1862C28}" srcOrd="0" destOrd="0" presId="urn:microsoft.com/office/officeart/2005/8/layout/vList2"/>
    <dgm:cxn modelId="{9E626D7D-ED8B-42D9-924A-FA2C2FDC25DE}" type="presOf" srcId="{C538FE5E-4298-4DA6-B603-E42ABAE57199}" destId="{5A56B340-9051-493C-9784-E257A1D469CE}" srcOrd="0" destOrd="1" presId="urn:microsoft.com/office/officeart/2005/8/layout/vList2"/>
    <dgm:cxn modelId="{D5F4638E-FDD4-4B8F-B73E-5015E83D879F}" type="presOf" srcId="{67453B13-6A59-41BF-A3FF-F2F811BD65C3}" destId="{5A56B340-9051-493C-9784-E257A1D469CE}" srcOrd="0" destOrd="4" presId="urn:microsoft.com/office/officeart/2005/8/layout/vList2"/>
    <dgm:cxn modelId="{F830D48F-207B-4AA5-9D73-856B39D8F9BA}" srcId="{2A184DA7-C928-41F0-A81D-022A5CDDC46C}" destId="{AC13B78C-414B-49F3-BBA5-E0A9FD81E1C3}" srcOrd="2" destOrd="0" parTransId="{B76B9056-B79D-4576-8D39-E32C835ECE24}" sibTransId="{2FCCC4C2-CEDF-403F-BB31-73667C6236DA}"/>
    <dgm:cxn modelId="{F78BF394-F391-4A68-B7DF-E91249B00BB0}" srcId="{2A184DA7-C928-41F0-A81D-022A5CDDC46C}" destId="{9EBEEBB2-61F8-49EB-BD6F-B6C690747F2A}" srcOrd="5" destOrd="0" parTransId="{A82C0DF2-001F-46BD-8737-20783DE9DB7D}" sibTransId="{7F8712F8-A456-4659-AC97-500FD332AF6F}"/>
    <dgm:cxn modelId="{8529CFB0-4E7B-4A80-9DDE-64820F5ABFC0}" type="presOf" srcId="{3F17757C-40EF-442A-98E2-0438F0F135F9}" destId="{5A56B340-9051-493C-9784-E257A1D469CE}" srcOrd="0" destOrd="8" presId="urn:microsoft.com/office/officeart/2005/8/layout/vList2"/>
    <dgm:cxn modelId="{0AB02ED0-3F63-427B-875E-07C2889857F9}" srcId="{2A184DA7-C928-41F0-A81D-022A5CDDC46C}" destId="{A1131EB0-CCAD-4180-BDEB-7ACA12A78F66}" srcOrd="6" destOrd="0" parTransId="{FF8F00B2-8843-428F-AEB1-6452DB527ECE}" sibTransId="{0A3F5B15-F8DE-41BC-A685-ADDA02F7840F}"/>
    <dgm:cxn modelId="{8D2C39D3-2CEB-4111-90A3-551DF13B5D21}" srcId="{7A88410D-DF36-43A4-BE3C-BFD185BB2F67}" destId="{5D62505E-BCEF-497E-A8A1-74367208D92A}" srcOrd="1" destOrd="0" parTransId="{85EFD665-1457-4A20-8745-32D562E82749}" sibTransId="{215D4B28-7B4A-4691-B97B-D11A38E8D9C7}"/>
    <dgm:cxn modelId="{1CFE9FEC-3D7A-4020-8F8E-B00F895328EA}" srcId="{2A184DA7-C928-41F0-A81D-022A5CDDC46C}" destId="{B46A0BD9-B6D5-462C-A452-7AE11A937AD3}" srcOrd="0" destOrd="0" parTransId="{E5BC6796-A33F-4884-89B9-535C56920214}" sibTransId="{EA4447D5-3291-4491-B2E0-212F38929E51}"/>
    <dgm:cxn modelId="{51C5CDEC-FC59-49AA-9035-3D2F9C72B448}" type="presOf" srcId="{B46A0BD9-B6D5-462C-A452-7AE11A937AD3}" destId="{5A56B340-9051-493C-9784-E257A1D469CE}" srcOrd="0" destOrd="0" presId="urn:microsoft.com/office/officeart/2005/8/layout/vList2"/>
    <dgm:cxn modelId="{CD16B2F5-129D-4082-8324-0F70E00CDC2D}" type="presOf" srcId="{50D0134A-0C7A-4C30-9A7D-F50E38D08E38}" destId="{5A56B340-9051-493C-9784-E257A1D469CE}" srcOrd="0" destOrd="7" presId="urn:microsoft.com/office/officeart/2005/8/layout/vList2"/>
    <dgm:cxn modelId="{6A1E4AFF-35DB-439A-A5AA-F248040F2B20}" type="presOf" srcId="{9EBEEBB2-61F8-49EB-BD6F-B6C690747F2A}" destId="{5A56B340-9051-493C-9784-E257A1D469CE}" srcOrd="0" destOrd="5" presId="urn:microsoft.com/office/officeart/2005/8/layout/vList2"/>
    <dgm:cxn modelId="{873254E4-7ACE-4F91-A829-756908AD5335}" type="presParOf" srcId="{2F09703C-3EB8-4E69-BA31-A19D4527C24E}" destId="{76A63437-C644-487A-AAA0-1093FBD8C8F3}" srcOrd="0" destOrd="0" presId="urn:microsoft.com/office/officeart/2005/8/layout/vList2"/>
    <dgm:cxn modelId="{B54EAAF2-7DDD-4BF5-9DB3-218241249E69}" type="presParOf" srcId="{2F09703C-3EB8-4E69-BA31-A19D4527C24E}" destId="{5A56B340-9051-493C-9784-E257A1D469CE}" srcOrd="1" destOrd="0" presId="urn:microsoft.com/office/officeart/2005/8/layout/vList2"/>
    <dgm:cxn modelId="{681DEB37-4AE0-42E0-92A1-D68D693FC77C}" type="presParOf" srcId="{2F09703C-3EB8-4E69-BA31-A19D4527C24E}" destId="{0B932D1A-66C7-4523-92D9-DF6DA1862C2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BBF3A4-10BE-477E-BD84-5A6917DAB0E8}">
      <dsp:nvSpPr>
        <dsp:cNvPr id="0" name=""/>
        <dsp:cNvSpPr/>
      </dsp:nvSpPr>
      <dsp:spPr>
        <a:xfrm>
          <a:off x="0" y="79184"/>
          <a:ext cx="6072775" cy="835379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Greenfield Home Care Agency supports older adults living independently.</a:t>
          </a:r>
        </a:p>
      </dsp:txBody>
      <dsp:txXfrm>
        <a:off x="40780" y="119964"/>
        <a:ext cx="5991215" cy="753819"/>
      </dsp:txXfrm>
    </dsp:sp>
    <dsp:sp modelId="{33562252-501D-468A-9A22-A5F7F1CF181A}">
      <dsp:nvSpPr>
        <dsp:cNvPr id="0" name=""/>
        <dsp:cNvSpPr/>
      </dsp:nvSpPr>
      <dsp:spPr>
        <a:xfrm>
          <a:off x="0" y="975044"/>
          <a:ext cx="6072775" cy="835379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Staff include carers, nurses, coordinators, and admin teams.</a:t>
          </a:r>
        </a:p>
      </dsp:txBody>
      <dsp:txXfrm>
        <a:off x="40780" y="1015824"/>
        <a:ext cx="5991215" cy="753819"/>
      </dsp:txXfrm>
    </dsp:sp>
    <dsp:sp modelId="{A2E0CF9D-2160-44AD-8A4B-71AD94EE03C0}">
      <dsp:nvSpPr>
        <dsp:cNvPr id="0" name=""/>
        <dsp:cNvSpPr/>
      </dsp:nvSpPr>
      <dsp:spPr>
        <a:xfrm>
          <a:off x="0" y="1810424"/>
          <a:ext cx="6072775" cy="1086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811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Adoption of Microsoft 365 aims to improve: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Communication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Scheduling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Documentation</a:t>
          </a:r>
        </a:p>
      </dsp:txBody>
      <dsp:txXfrm>
        <a:off x="0" y="1810424"/>
        <a:ext cx="6072775" cy="1086750"/>
      </dsp:txXfrm>
    </dsp:sp>
    <dsp:sp modelId="{B58B02CA-8F9A-4CA5-95DD-F1839DA20CE6}">
      <dsp:nvSpPr>
        <dsp:cNvPr id="0" name=""/>
        <dsp:cNvSpPr/>
      </dsp:nvSpPr>
      <dsp:spPr>
        <a:xfrm>
          <a:off x="0" y="2897174"/>
          <a:ext cx="6072775" cy="835379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However, staff confidence with digital tools is still developing.</a:t>
          </a:r>
        </a:p>
      </dsp:txBody>
      <dsp:txXfrm>
        <a:off x="40780" y="2937954"/>
        <a:ext cx="5991215" cy="7538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A63437-C644-487A-AAA0-1093FBD8C8F3}">
      <dsp:nvSpPr>
        <dsp:cNvPr id="0" name=""/>
        <dsp:cNvSpPr/>
      </dsp:nvSpPr>
      <dsp:spPr>
        <a:xfrm>
          <a:off x="0" y="270923"/>
          <a:ext cx="6391275" cy="6715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i="0" kern="1200"/>
            <a:t>Benefits of Using PowerPoint</a:t>
          </a:r>
          <a:endParaRPr lang="en-US" sz="2800" kern="1200"/>
        </a:p>
      </dsp:txBody>
      <dsp:txXfrm>
        <a:off x="32784" y="303707"/>
        <a:ext cx="6325707" cy="606012"/>
      </dsp:txXfrm>
    </dsp:sp>
    <dsp:sp modelId="{5A56B340-9051-493C-9784-E257A1D469CE}">
      <dsp:nvSpPr>
        <dsp:cNvPr id="0" name=""/>
        <dsp:cNvSpPr/>
      </dsp:nvSpPr>
      <dsp:spPr>
        <a:xfrm>
          <a:off x="0" y="942503"/>
          <a:ext cx="6391275" cy="3361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923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b="1" i="0" kern="1200"/>
            <a:t>Improved Communication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b="0" i="0" kern="1200"/>
            <a:t>Visual information is easier to understand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b="0" i="0" kern="1200"/>
            <a:t>Supports staff with varying digital skills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b="1" i="0" kern="1200"/>
            <a:t>Enhanced Collaboration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b="0" i="0" kern="1200"/>
            <a:t>Multiple staff can edit presentations online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b="0" i="0" kern="1200"/>
            <a:t>Real-time updates via cloud sharing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b="1" i="0" kern="1200"/>
            <a:t>Standardisation of Information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b="0" i="0" kern="1200"/>
            <a:t>Ensures consistent care procedures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b="0" i="0" kern="1200"/>
            <a:t>Reduces risk of miscommunication</a:t>
          </a:r>
          <a:endParaRPr lang="en-US" sz="2200" kern="1200"/>
        </a:p>
      </dsp:txBody>
      <dsp:txXfrm>
        <a:off x="0" y="942503"/>
        <a:ext cx="6391275" cy="3361680"/>
      </dsp:txXfrm>
    </dsp:sp>
    <dsp:sp modelId="{0B932D1A-66C7-4523-92D9-DF6DA1862C28}">
      <dsp:nvSpPr>
        <dsp:cNvPr id="0" name=""/>
        <dsp:cNvSpPr/>
      </dsp:nvSpPr>
      <dsp:spPr>
        <a:xfrm>
          <a:off x="0" y="4304183"/>
          <a:ext cx="6391275" cy="671580"/>
        </a:xfrm>
        <a:prstGeom prst="roundRect">
          <a:avLst/>
        </a:prstGeom>
        <a:solidFill>
          <a:schemeClr val="accent5">
            <a:hueOff val="2438425"/>
            <a:satOff val="-19443"/>
            <a:lumOff val="-1470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i="0" kern="1200"/>
            <a:t>Microsoft (2023); NHS Digital (2022)</a:t>
          </a:r>
          <a:endParaRPr lang="en-US" sz="2800" kern="1200"/>
        </a:p>
      </dsp:txBody>
      <dsp:txXfrm>
        <a:off x="32784" y="4336967"/>
        <a:ext cx="6325707" cy="6060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4/19/26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862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4/19/26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8702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4/19/26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68073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4/19/26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0407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4/19/26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126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4/19/26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6631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4/19/26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716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4/19/26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69144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4/19/26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45326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4/19/26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9205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4/19/26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35993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4/19/26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29308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4/19/26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64295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4/19/26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1565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4/19/26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02569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4/19/26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08668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4/19/26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2637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4/19/26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33322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4.jpe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sv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crosoft.com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ons.gov.uk/" TargetMode="External"/><Relationship Id="rId4" Type="http://schemas.openxmlformats.org/officeDocument/2006/relationships/hyperlink" Target="https://digital.nhs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5">
            <a:extLst>
              <a:ext uri="{FF2B5EF4-FFF2-40B4-BE49-F238E27FC236}">
                <a16:creationId xmlns:a16="http://schemas.microsoft.com/office/drawing/2014/main" id="{4E212B76-74CB-461F-90A3-EF4F2397A8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44929" y="1241266"/>
            <a:ext cx="4798142" cy="315375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>
                <a:solidFill>
                  <a:srgbClr val="EBEBEB"/>
                </a:solidFill>
              </a:rPr>
              <a:t>Using Microsoft PowerPoint to improve efficiency at Greenfield Home Care Agency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744929" y="4591665"/>
            <a:ext cx="4798142" cy="162232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ENHANCING communication, Task management ,and digital safety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1E746D0-4B37-4869-B2EF-79D5F0FFF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Graphic 6" descr="Upward trend">
            <a:extLst>
              <a:ext uri="{FF2B5EF4-FFF2-40B4-BE49-F238E27FC236}">
                <a16:creationId xmlns:a16="http://schemas.microsoft.com/office/drawing/2014/main" id="{024D3DB3-D581-5DF6-24DC-91885C0158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88503" y="1113063"/>
            <a:ext cx="4628758" cy="462875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DA079ED-2FA9-B2EC-6F8D-6B310B0CABF0}"/>
              </a:ext>
            </a:extLst>
          </p:cNvPr>
          <p:cNvSpPr txBox="1"/>
          <p:nvPr/>
        </p:nvSpPr>
        <p:spPr>
          <a:xfrm>
            <a:off x="940209" y="743563"/>
            <a:ext cx="5324167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latin typeface="Arial"/>
                <a:cs typeface="Arial"/>
              </a:rPr>
              <a:t>Christian Dave Galvan (2430423)</a:t>
            </a:r>
            <a:endParaRPr lang="en-US"/>
          </a:p>
          <a:p>
            <a:r>
              <a:rPr lang="en-GB" sz="1600">
                <a:latin typeface="Arial"/>
                <a:cs typeface="Arial"/>
              </a:rPr>
              <a:t>Module Code:LCHS4007</a:t>
            </a:r>
            <a:endParaRPr lang="en-GB" sz="800" b="1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1600" err="1">
                <a:latin typeface="Arial"/>
                <a:cs typeface="Arial"/>
              </a:rPr>
              <a:t>LECTURER:Kwame</a:t>
            </a:r>
            <a:r>
              <a:rPr lang="en-GB" sz="1600">
                <a:latin typeface="Arial"/>
                <a:cs typeface="Arial"/>
              </a:rPr>
              <a:t> Assa-Agyei </a:t>
            </a:r>
            <a:endParaRPr lang="en-GB" sz="16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9EA2611-DCBA-4E97-A2B2-9A466E76B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Freeform 5">
            <a:extLst>
              <a:ext uri="{FF2B5EF4-FFF2-40B4-BE49-F238E27FC236}">
                <a16:creationId xmlns:a16="http://schemas.microsoft.com/office/drawing/2014/main" id="{BBC615D1-6E12-40EF-915B-316CFDB55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7" name="Freeform 5">
            <a:extLst>
              <a:ext uri="{FF2B5EF4-FFF2-40B4-BE49-F238E27FC236}">
                <a16:creationId xmlns:a16="http://schemas.microsoft.com/office/drawing/2014/main" id="{B9797D36-DE1E-47CD-881A-6C1F58282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A1E44EE-4AEE-CB2E-6552-2F0546A31F8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7484" r="12365" b="2"/>
          <a:stretch>
            <a:fillRect/>
          </a:stretch>
        </p:blipFill>
        <p:spPr>
          <a:xfrm>
            <a:off x="6774511" y="480060"/>
            <a:ext cx="4929808" cy="5897880"/>
          </a:xfrm>
          <a:custGeom>
            <a:avLst/>
            <a:gdLst/>
            <a:ahLst/>
            <a:cxnLst/>
            <a:rect l="l" t="t" r="r" b="b"/>
            <a:pathLst>
              <a:path w="4929808" h="5897880">
                <a:moveTo>
                  <a:pt x="104535" y="0"/>
                </a:moveTo>
                <a:lnTo>
                  <a:pt x="2751151" y="0"/>
                </a:lnTo>
                <a:lnTo>
                  <a:pt x="4769032" y="0"/>
                </a:lnTo>
                <a:lnTo>
                  <a:pt x="4929808" y="0"/>
                </a:lnTo>
                <a:lnTo>
                  <a:pt x="4929808" y="5897880"/>
                </a:lnTo>
                <a:lnTo>
                  <a:pt x="4769032" y="5897880"/>
                </a:lnTo>
                <a:lnTo>
                  <a:pt x="2751151" y="5897880"/>
                </a:lnTo>
                <a:lnTo>
                  <a:pt x="0" y="5897880"/>
                </a:lnTo>
                <a:lnTo>
                  <a:pt x="0" y="5896985"/>
                </a:lnTo>
                <a:lnTo>
                  <a:pt x="103291" y="5896985"/>
                </a:lnTo>
                <a:lnTo>
                  <a:pt x="112340" y="5838313"/>
                </a:lnTo>
                <a:lnTo>
                  <a:pt x="123631" y="5762037"/>
                </a:lnTo>
                <a:lnTo>
                  <a:pt x="135550" y="5671232"/>
                </a:lnTo>
                <a:lnTo>
                  <a:pt x="149820" y="5563476"/>
                </a:lnTo>
                <a:lnTo>
                  <a:pt x="164875" y="5444219"/>
                </a:lnTo>
                <a:lnTo>
                  <a:pt x="180714" y="5309828"/>
                </a:lnTo>
                <a:lnTo>
                  <a:pt x="197494" y="5163329"/>
                </a:lnTo>
                <a:lnTo>
                  <a:pt x="214273" y="5004117"/>
                </a:lnTo>
                <a:lnTo>
                  <a:pt x="231367" y="4834615"/>
                </a:lnTo>
                <a:lnTo>
                  <a:pt x="247205" y="4651794"/>
                </a:lnTo>
                <a:lnTo>
                  <a:pt x="262417" y="4460498"/>
                </a:lnTo>
                <a:lnTo>
                  <a:pt x="276217" y="4258305"/>
                </a:lnTo>
                <a:lnTo>
                  <a:pt x="289390" y="4047637"/>
                </a:lnTo>
                <a:lnTo>
                  <a:pt x="301779" y="3827889"/>
                </a:lnTo>
                <a:lnTo>
                  <a:pt x="306170" y="3715291"/>
                </a:lnTo>
                <a:lnTo>
                  <a:pt x="311031" y="3600271"/>
                </a:lnTo>
                <a:lnTo>
                  <a:pt x="315579" y="3483435"/>
                </a:lnTo>
                <a:lnTo>
                  <a:pt x="318558" y="3365994"/>
                </a:lnTo>
                <a:lnTo>
                  <a:pt x="321224" y="3246131"/>
                </a:lnTo>
                <a:lnTo>
                  <a:pt x="324047" y="3125058"/>
                </a:lnTo>
                <a:lnTo>
                  <a:pt x="325929" y="3001563"/>
                </a:lnTo>
                <a:lnTo>
                  <a:pt x="325929" y="2876858"/>
                </a:lnTo>
                <a:lnTo>
                  <a:pt x="326870" y="2750941"/>
                </a:lnTo>
                <a:lnTo>
                  <a:pt x="325929" y="2623814"/>
                </a:lnTo>
                <a:lnTo>
                  <a:pt x="324047" y="2494871"/>
                </a:lnTo>
                <a:lnTo>
                  <a:pt x="322322" y="2365928"/>
                </a:lnTo>
                <a:lnTo>
                  <a:pt x="318558" y="2235169"/>
                </a:lnTo>
                <a:lnTo>
                  <a:pt x="314638" y="2103199"/>
                </a:lnTo>
                <a:lnTo>
                  <a:pt x="310090" y="1971229"/>
                </a:lnTo>
                <a:lnTo>
                  <a:pt x="303660" y="1838048"/>
                </a:lnTo>
                <a:lnTo>
                  <a:pt x="295976" y="1703656"/>
                </a:lnTo>
                <a:lnTo>
                  <a:pt x="288606" y="1568660"/>
                </a:lnTo>
                <a:lnTo>
                  <a:pt x="279197" y="1433663"/>
                </a:lnTo>
                <a:lnTo>
                  <a:pt x="267906" y="1296850"/>
                </a:lnTo>
                <a:lnTo>
                  <a:pt x="256615" y="1161853"/>
                </a:lnTo>
                <a:lnTo>
                  <a:pt x="243598" y="1024435"/>
                </a:lnTo>
                <a:lnTo>
                  <a:pt x="229328" y="886411"/>
                </a:lnTo>
                <a:lnTo>
                  <a:pt x="214273" y="750203"/>
                </a:lnTo>
                <a:lnTo>
                  <a:pt x="196709" y="612180"/>
                </a:lnTo>
                <a:lnTo>
                  <a:pt x="177891" y="474761"/>
                </a:lnTo>
                <a:lnTo>
                  <a:pt x="159229" y="336738"/>
                </a:lnTo>
                <a:lnTo>
                  <a:pt x="137432" y="199320"/>
                </a:lnTo>
                <a:lnTo>
                  <a:pt x="115163" y="62507"/>
                </a:lnTo>
                <a:close/>
              </a:path>
            </a:pathLst>
          </a:cu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4A2FAF1F-F462-46AF-A9E6-CC93C4E2C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7146BED8-BAE9-42C5-A3DD-7B946445D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15765FE8-B62F-41E4-A73C-74C91A8FD9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6755A1E4-85EC-2556-6DB1-B8489A19FE0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23088634"/>
              </p:ext>
            </p:extLst>
          </p:nvPr>
        </p:nvGraphicFramePr>
        <p:xfrm>
          <a:off x="639098" y="2418735"/>
          <a:ext cx="6072776" cy="38117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1732778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3" name="Group 132">
            <a:extLst>
              <a:ext uri="{FF2B5EF4-FFF2-40B4-BE49-F238E27FC236}">
                <a16:creationId xmlns:a16="http://schemas.microsoft.com/office/drawing/2014/main" id="{DDA34B8A-FA8D-4E16-AD72-7B60B1C25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4" name="Rectangle 133">
              <a:extLst>
                <a:ext uri="{FF2B5EF4-FFF2-40B4-BE49-F238E27FC236}">
                  <a16:creationId xmlns:a16="http://schemas.microsoft.com/office/drawing/2014/main" id="{6885D229-60DD-4D71-8181-10E781C14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5" name="Oval 134">
              <a:extLst>
                <a:ext uri="{FF2B5EF4-FFF2-40B4-BE49-F238E27FC236}">
                  <a16:creationId xmlns:a16="http://schemas.microsoft.com/office/drawing/2014/main" id="{0B0DAA45-BE66-4F0C-93A6-519D94107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6" name="Oval 135">
              <a:extLst>
                <a:ext uri="{FF2B5EF4-FFF2-40B4-BE49-F238E27FC236}">
                  <a16:creationId xmlns:a16="http://schemas.microsoft.com/office/drawing/2014/main" id="{EF449A3D-A43B-4688-BD89-35734D007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7" name="Oval 136">
              <a:extLst>
                <a:ext uri="{FF2B5EF4-FFF2-40B4-BE49-F238E27FC236}">
                  <a16:creationId xmlns:a16="http://schemas.microsoft.com/office/drawing/2014/main" id="{74E9975C-AF3D-48EF-B3F0-112A01A382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8" name="Oval 137">
              <a:extLst>
                <a:ext uri="{FF2B5EF4-FFF2-40B4-BE49-F238E27FC236}">
                  <a16:creationId xmlns:a16="http://schemas.microsoft.com/office/drawing/2014/main" id="{CF00A076-2FEA-40D1-8F85-842481797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9" name="Oval 138">
              <a:extLst>
                <a:ext uri="{FF2B5EF4-FFF2-40B4-BE49-F238E27FC236}">
                  <a16:creationId xmlns:a16="http://schemas.microsoft.com/office/drawing/2014/main" id="{A2E68741-6133-4CAA-BF3C-F0E6CF40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0" name="Freeform 5">
              <a:extLst>
                <a:ext uri="{FF2B5EF4-FFF2-40B4-BE49-F238E27FC236}">
                  <a16:creationId xmlns:a16="http://schemas.microsoft.com/office/drawing/2014/main" id="{76C01C64-4A8B-42FC-93C5-2D6A3EBAB7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1" name="Freeform 5">
              <a:extLst>
                <a:ext uri="{FF2B5EF4-FFF2-40B4-BE49-F238E27FC236}">
                  <a16:creationId xmlns:a16="http://schemas.microsoft.com/office/drawing/2014/main" id="{D969AEA9-C1EE-45E1-9964-D9705492E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2" name="Freeform 5">
              <a:extLst>
                <a:ext uri="{FF2B5EF4-FFF2-40B4-BE49-F238E27FC236}">
                  <a16:creationId xmlns:a16="http://schemas.microsoft.com/office/drawing/2014/main" id="{4845E67D-4E5B-44B3-AB74-5E95C839E7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44" name="Rectangle 143">
            <a:extLst>
              <a:ext uri="{FF2B5EF4-FFF2-40B4-BE49-F238E27FC236}">
                <a16:creationId xmlns:a16="http://schemas.microsoft.com/office/drawing/2014/main" id="{079CE317-680B-449C-A423-71C1FE06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38ABDB68-E3D5-448E-97D3-06FFEF6801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8" name="Freeform 5">
            <a:extLst>
              <a:ext uri="{FF2B5EF4-FFF2-40B4-BE49-F238E27FC236}">
                <a16:creationId xmlns:a16="http://schemas.microsoft.com/office/drawing/2014/main" id="{B8DD7FEB-D9F3-4F5B-982C-36B0664D0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150" name="Freeform 5">
            <a:extLst>
              <a:ext uri="{FF2B5EF4-FFF2-40B4-BE49-F238E27FC236}">
                <a16:creationId xmlns:a16="http://schemas.microsoft.com/office/drawing/2014/main" id="{96BA11E4-0636-4FA9-A836-2A4FB1764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52" name="Freeform: Shape 151">
            <a:extLst>
              <a:ext uri="{FF2B5EF4-FFF2-40B4-BE49-F238E27FC236}">
                <a16:creationId xmlns:a16="http://schemas.microsoft.com/office/drawing/2014/main" id="{5681882E-BDD0-4311-AF62-E80196285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6290102" y="977273"/>
            <a:ext cx="6053670" cy="4903455"/>
          </a:xfrm>
          <a:custGeom>
            <a:avLst/>
            <a:gdLst>
              <a:gd name="connsiteX0" fmla="*/ 6053670 w 6053670"/>
              <a:gd name="connsiteY0" fmla="*/ 1098 h 4903455"/>
              <a:gd name="connsiteX1" fmla="*/ 6053670 w 6053670"/>
              <a:gd name="connsiteY1" fmla="*/ 424590 h 4903455"/>
              <a:gd name="connsiteX2" fmla="*/ 6053670 w 6053670"/>
              <a:gd name="connsiteY2" fmla="*/ 1254558 h 4903455"/>
              <a:gd name="connsiteX3" fmla="*/ 6053670 w 6053670"/>
              <a:gd name="connsiteY3" fmla="*/ 4903455 h 4903455"/>
              <a:gd name="connsiteX4" fmla="*/ 0 w 6053670"/>
              <a:gd name="connsiteY4" fmla="*/ 4903455 h 4903455"/>
              <a:gd name="connsiteX5" fmla="*/ 0 w 6053670"/>
              <a:gd name="connsiteY5" fmla="*/ 1249853 h 4903455"/>
              <a:gd name="connsiteX6" fmla="*/ 0 w 6053670"/>
              <a:gd name="connsiteY6" fmla="*/ 424590 h 4903455"/>
              <a:gd name="connsiteX7" fmla="*/ 0 w 6053670"/>
              <a:gd name="connsiteY7" fmla="*/ 0 h 4903455"/>
              <a:gd name="connsiteX8" fmla="*/ 35717 w 6053670"/>
              <a:gd name="connsiteY8" fmla="*/ 5488 h 4903455"/>
              <a:gd name="connsiteX9" fmla="*/ 140445 w 6053670"/>
              <a:gd name="connsiteY9" fmla="*/ 21641 h 4903455"/>
              <a:gd name="connsiteX10" fmla="*/ 216722 w 6053670"/>
              <a:gd name="connsiteY10" fmla="*/ 32932 h 4903455"/>
              <a:gd name="connsiteX11" fmla="*/ 307527 w 6053670"/>
              <a:gd name="connsiteY11" fmla="*/ 44850 h 4903455"/>
              <a:gd name="connsiteX12" fmla="*/ 415282 w 6053670"/>
              <a:gd name="connsiteY12" fmla="*/ 59121 h 4903455"/>
              <a:gd name="connsiteX13" fmla="*/ 534539 w 6053670"/>
              <a:gd name="connsiteY13" fmla="*/ 74175 h 4903455"/>
              <a:gd name="connsiteX14" fmla="*/ 668931 w 6053670"/>
              <a:gd name="connsiteY14" fmla="*/ 90014 h 4903455"/>
              <a:gd name="connsiteX15" fmla="*/ 815430 w 6053670"/>
              <a:gd name="connsiteY15" fmla="*/ 106794 h 4903455"/>
              <a:gd name="connsiteX16" fmla="*/ 974641 w 6053670"/>
              <a:gd name="connsiteY16" fmla="*/ 123574 h 4903455"/>
              <a:gd name="connsiteX17" fmla="*/ 1144144 w 6053670"/>
              <a:gd name="connsiteY17" fmla="*/ 140667 h 4903455"/>
              <a:gd name="connsiteX18" fmla="*/ 1326965 w 6053670"/>
              <a:gd name="connsiteY18" fmla="*/ 156506 h 4903455"/>
              <a:gd name="connsiteX19" fmla="*/ 1518261 w 6053670"/>
              <a:gd name="connsiteY19" fmla="*/ 171717 h 4903455"/>
              <a:gd name="connsiteX20" fmla="*/ 1720453 w 6053670"/>
              <a:gd name="connsiteY20" fmla="*/ 185518 h 4903455"/>
              <a:gd name="connsiteX21" fmla="*/ 1931121 w 6053670"/>
              <a:gd name="connsiteY21" fmla="*/ 198690 h 4903455"/>
              <a:gd name="connsiteX22" fmla="*/ 2150869 w 6053670"/>
              <a:gd name="connsiteY22" fmla="*/ 211079 h 4903455"/>
              <a:gd name="connsiteX23" fmla="*/ 2263467 w 6053670"/>
              <a:gd name="connsiteY23" fmla="*/ 215470 h 4903455"/>
              <a:gd name="connsiteX24" fmla="*/ 2378487 w 6053670"/>
              <a:gd name="connsiteY24" fmla="*/ 220332 h 4903455"/>
              <a:gd name="connsiteX25" fmla="*/ 2495323 w 6053670"/>
              <a:gd name="connsiteY25" fmla="*/ 224879 h 4903455"/>
              <a:gd name="connsiteX26" fmla="*/ 2612764 w 6053670"/>
              <a:gd name="connsiteY26" fmla="*/ 227859 h 4903455"/>
              <a:gd name="connsiteX27" fmla="*/ 2732627 w 6053670"/>
              <a:gd name="connsiteY27" fmla="*/ 230525 h 4903455"/>
              <a:gd name="connsiteX28" fmla="*/ 2853700 w 6053670"/>
              <a:gd name="connsiteY28" fmla="*/ 233348 h 4903455"/>
              <a:gd name="connsiteX29" fmla="*/ 2977195 w 6053670"/>
              <a:gd name="connsiteY29" fmla="*/ 235229 h 4903455"/>
              <a:gd name="connsiteX30" fmla="*/ 3101900 w 6053670"/>
              <a:gd name="connsiteY30" fmla="*/ 235229 h 4903455"/>
              <a:gd name="connsiteX31" fmla="*/ 3227817 w 6053670"/>
              <a:gd name="connsiteY31" fmla="*/ 236170 h 4903455"/>
              <a:gd name="connsiteX32" fmla="*/ 3354944 w 6053670"/>
              <a:gd name="connsiteY32" fmla="*/ 235229 h 4903455"/>
              <a:gd name="connsiteX33" fmla="*/ 3483887 w 6053670"/>
              <a:gd name="connsiteY33" fmla="*/ 233348 h 4903455"/>
              <a:gd name="connsiteX34" fmla="*/ 3612830 w 6053670"/>
              <a:gd name="connsiteY34" fmla="*/ 231623 h 4903455"/>
              <a:gd name="connsiteX35" fmla="*/ 3743589 w 6053670"/>
              <a:gd name="connsiteY35" fmla="*/ 227859 h 4903455"/>
              <a:gd name="connsiteX36" fmla="*/ 3875559 w 6053670"/>
              <a:gd name="connsiteY36" fmla="*/ 223938 h 4903455"/>
              <a:gd name="connsiteX37" fmla="*/ 4007529 w 6053670"/>
              <a:gd name="connsiteY37" fmla="*/ 219391 h 4903455"/>
              <a:gd name="connsiteX38" fmla="*/ 4140710 w 6053670"/>
              <a:gd name="connsiteY38" fmla="*/ 212961 h 4903455"/>
              <a:gd name="connsiteX39" fmla="*/ 4275102 w 6053670"/>
              <a:gd name="connsiteY39" fmla="*/ 205277 h 4903455"/>
              <a:gd name="connsiteX40" fmla="*/ 4410098 w 6053670"/>
              <a:gd name="connsiteY40" fmla="*/ 197907 h 4903455"/>
              <a:gd name="connsiteX41" fmla="*/ 4545096 w 6053670"/>
              <a:gd name="connsiteY41" fmla="*/ 188498 h 4903455"/>
              <a:gd name="connsiteX42" fmla="*/ 4681909 w 6053670"/>
              <a:gd name="connsiteY42" fmla="*/ 177207 h 4903455"/>
              <a:gd name="connsiteX43" fmla="*/ 4816905 w 6053670"/>
              <a:gd name="connsiteY43" fmla="*/ 165916 h 4903455"/>
              <a:gd name="connsiteX44" fmla="*/ 4954323 w 6053670"/>
              <a:gd name="connsiteY44" fmla="*/ 152899 h 4903455"/>
              <a:gd name="connsiteX45" fmla="*/ 5092347 w 6053670"/>
              <a:gd name="connsiteY45" fmla="*/ 138629 h 4903455"/>
              <a:gd name="connsiteX46" fmla="*/ 5228555 w 6053670"/>
              <a:gd name="connsiteY46" fmla="*/ 123574 h 4903455"/>
              <a:gd name="connsiteX47" fmla="*/ 5366578 w 6053670"/>
              <a:gd name="connsiteY47" fmla="*/ 106010 h 4903455"/>
              <a:gd name="connsiteX48" fmla="*/ 5503997 w 6053670"/>
              <a:gd name="connsiteY48" fmla="*/ 87192 h 4903455"/>
              <a:gd name="connsiteX49" fmla="*/ 5642020 w 6053670"/>
              <a:gd name="connsiteY49" fmla="*/ 68530 h 4903455"/>
              <a:gd name="connsiteX50" fmla="*/ 5779438 w 6053670"/>
              <a:gd name="connsiteY50" fmla="*/ 46733 h 4903455"/>
              <a:gd name="connsiteX51" fmla="*/ 5916251 w 6053670"/>
              <a:gd name="connsiteY51" fmla="*/ 24464 h 4903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4903455">
                <a:moveTo>
                  <a:pt x="6053670" y="1098"/>
                </a:moveTo>
                <a:lnTo>
                  <a:pt x="6053670" y="424590"/>
                </a:lnTo>
                <a:lnTo>
                  <a:pt x="6053670" y="1254558"/>
                </a:lnTo>
                <a:lnTo>
                  <a:pt x="6053670" y="4903455"/>
                </a:lnTo>
                <a:lnTo>
                  <a:pt x="0" y="4903455"/>
                </a:lnTo>
                <a:lnTo>
                  <a:pt x="0" y="1249853"/>
                </a:lnTo>
                <a:lnTo>
                  <a:pt x="0" y="424590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pic>
        <p:nvPicPr>
          <p:cNvPr id="130" name="Graphic 129" descr="Stethoscope">
            <a:extLst>
              <a:ext uri="{FF2B5EF4-FFF2-40B4-BE49-F238E27FC236}">
                <a16:creationId xmlns:a16="http://schemas.microsoft.com/office/drawing/2014/main" id="{E9C36F51-1FC6-E498-5841-F0799EB7B8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418226" y="1375132"/>
            <a:ext cx="4125317" cy="4125317"/>
          </a:xfrm>
          <a:prstGeom prst="rect">
            <a:avLst/>
          </a:prstGeom>
        </p:spPr>
      </p:pic>
      <p:sp>
        <p:nvSpPr>
          <p:cNvPr id="154" name="Rectangle 153">
            <a:extLst>
              <a:ext uri="{FF2B5EF4-FFF2-40B4-BE49-F238E27FC236}">
                <a16:creationId xmlns:a16="http://schemas.microsoft.com/office/drawing/2014/main" id="{EADD3260-4BDA-459B-A162-5E1B897E38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6" name="Oval 155">
            <a:extLst>
              <a:ext uri="{FF2B5EF4-FFF2-40B4-BE49-F238E27FC236}">
                <a16:creationId xmlns:a16="http://schemas.microsoft.com/office/drawing/2014/main" id="{283DA7DD-CA37-4ED7-8710-48E56B063B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8" name="Oval 157">
            <a:extLst>
              <a:ext uri="{FF2B5EF4-FFF2-40B4-BE49-F238E27FC236}">
                <a16:creationId xmlns:a16="http://schemas.microsoft.com/office/drawing/2014/main" id="{B92F2E3C-66CD-4DEB-BA14-2A5912B65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4" name="TextBox 123">
            <a:extLst>
              <a:ext uri="{FF2B5EF4-FFF2-40B4-BE49-F238E27FC236}">
                <a16:creationId xmlns:a16="http://schemas.microsoft.com/office/drawing/2014/main" id="{4D19F917-198E-4693-DEF7-115550C748C4}"/>
              </a:ext>
            </a:extLst>
          </p:cNvPr>
          <p:cNvSpPr txBox="1"/>
          <p:nvPr/>
        </p:nvSpPr>
        <p:spPr>
          <a:xfrm>
            <a:off x="639098" y="2418735"/>
            <a:ext cx="6072776" cy="381174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</a:rPr>
              <a:t>Standardised templates for:</a:t>
            </a:r>
          </a:p>
          <a:p>
            <a:pPr marL="228600" lvl="1" indent="-22860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</a:rPr>
              <a:t>Staff training</a:t>
            </a:r>
          </a:p>
          <a:p>
            <a:pPr marL="228600" lvl="1" indent="-22860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</a:rPr>
              <a:t>Care procedures</a:t>
            </a:r>
          </a:p>
          <a:p>
            <a:pPr marL="228600" lvl="1" indent="-22860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</a:rPr>
              <a:t>Daily task briefings</a:t>
            </a:r>
          </a:p>
          <a:p>
            <a:pPr indent="-22860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</a:rPr>
              <a:t>Reduces repetition and saves time</a:t>
            </a:r>
          </a:p>
          <a:p>
            <a:pPr indent="-22860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</a:rPr>
              <a:t>Easy updates ensure all staff access the latest information</a:t>
            </a:r>
          </a:p>
          <a:p>
            <a:pPr indent="-22860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</a:rPr>
              <a:t>Can be shared via Microsoft Teams or OneDrive</a:t>
            </a:r>
          </a:p>
          <a:p>
            <a:pPr indent="-22860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126" name="TextBox 125">
            <a:extLst>
              <a:ext uri="{FF2B5EF4-FFF2-40B4-BE49-F238E27FC236}">
                <a16:creationId xmlns:a16="http://schemas.microsoft.com/office/drawing/2014/main" id="{DE862C10-4818-F76C-53E9-6935B5D517AF}"/>
              </a:ext>
            </a:extLst>
          </p:cNvPr>
          <p:cNvSpPr txBox="1"/>
          <p:nvPr/>
        </p:nvSpPr>
        <p:spPr>
          <a:xfrm>
            <a:off x="1167581" y="1143000"/>
            <a:ext cx="538561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/>
              <a:t>How PowerPoint Improves Task Efficiency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0820095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Group 25">
            <a:extLst>
              <a:ext uri="{FF2B5EF4-FFF2-40B4-BE49-F238E27FC236}">
                <a16:creationId xmlns:a16="http://schemas.microsoft.com/office/drawing/2014/main" id="{DDA34B8A-FA8D-4E16-AD72-7B60B1C25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6885D229-60DD-4D71-8181-10E781C14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0B0DAA45-BE66-4F0C-93A6-519D94107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EF449A3D-A43B-4688-BD89-35734D007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74E9975C-AF3D-48EF-B3F0-112A01A382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CF00A076-2FEA-40D1-8F85-842481797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A2E68741-6133-4CAA-BF3C-F0E6CF40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Freeform 5">
              <a:extLst>
                <a:ext uri="{FF2B5EF4-FFF2-40B4-BE49-F238E27FC236}">
                  <a16:creationId xmlns:a16="http://schemas.microsoft.com/office/drawing/2014/main" id="{76C01C64-4A8B-42FC-93C5-2D6A3EBAB7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34" name="Freeform 5">
              <a:extLst>
                <a:ext uri="{FF2B5EF4-FFF2-40B4-BE49-F238E27FC236}">
                  <a16:creationId xmlns:a16="http://schemas.microsoft.com/office/drawing/2014/main" id="{D969AEA9-C1EE-45E1-9964-D9705492E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35" name="Freeform 5">
              <a:extLst>
                <a:ext uri="{FF2B5EF4-FFF2-40B4-BE49-F238E27FC236}">
                  <a16:creationId xmlns:a16="http://schemas.microsoft.com/office/drawing/2014/main" id="{4845E67D-4E5B-44B3-AB74-5E95C839E7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079CE317-680B-449C-A423-71C1FE06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43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pic>
        <p:nvPicPr>
          <p:cNvPr id="4" name="Picture 3" descr="Sticky notes on a wall">
            <a:extLst>
              <a:ext uri="{FF2B5EF4-FFF2-40B4-BE49-F238E27FC236}">
                <a16:creationId xmlns:a16="http://schemas.microsoft.com/office/drawing/2014/main" id="{57FAC7B3-DACB-3286-C085-D57A6347B38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812" r="-2" b="11514"/>
          <a:stretch>
            <a:fillRect/>
          </a:stretch>
        </p:blipFill>
        <p:spPr>
          <a:xfrm>
            <a:off x="5194607" y="1630774"/>
            <a:ext cx="6391533" cy="3596452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7" name="Oval 46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9" name="Oval 48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F8575D1-59D2-7480-35E5-9DB915696F9C}"/>
              </a:ext>
            </a:extLst>
          </p:cNvPr>
          <p:cNvSpPr txBox="1"/>
          <p:nvPr/>
        </p:nvSpPr>
        <p:spPr>
          <a:xfrm>
            <a:off x="1154955" y="2120900"/>
            <a:ext cx="3133726" cy="38989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>
                <a:solidFill>
                  <a:srgbClr val="FFFFFF"/>
                </a:solidFill>
              </a:rPr>
              <a:t>Example – Scheduling Support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>
                <a:solidFill>
                  <a:srgbClr val="FFFFFF"/>
                </a:solidFill>
              </a:rPr>
              <a:t>Scenario: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>
                <a:solidFill>
                  <a:srgbClr val="FFFFFF"/>
                </a:solidFill>
              </a:rPr>
              <a:t>Weekly care schedules presented in PowerPoint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>
                <a:solidFill>
                  <a:srgbClr val="FFFFFF"/>
                </a:solidFill>
              </a:rPr>
              <a:t>Features: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>
                <a:solidFill>
                  <a:srgbClr val="FFFFFF"/>
                </a:solidFill>
              </a:rPr>
              <a:t>Visual timetable slides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>
                <a:solidFill>
                  <a:srgbClr val="FFFFFF"/>
                </a:solidFill>
              </a:rPr>
              <a:t>Colour-coded staff assignments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>
                <a:solidFill>
                  <a:srgbClr val="FFFFFF"/>
                </a:solidFill>
              </a:rPr>
              <a:t>Embedded notes for special care instructions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>
                <a:solidFill>
                  <a:srgbClr val="FFFFFF"/>
                </a:solidFill>
              </a:rPr>
              <a:t>Impact: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>
                <a:solidFill>
                  <a:srgbClr val="FFFFFF"/>
                </a:solidFill>
              </a:rPr>
              <a:t>Staff quickly understand schedules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>
                <a:solidFill>
                  <a:srgbClr val="FFFFFF"/>
                </a:solidFill>
              </a:rPr>
              <a:t>Reduces confusion and missed visits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>
                <a:solidFill>
                  <a:srgbClr val="FFFFFF"/>
                </a:solidFill>
              </a:rPr>
              <a:t>Useful for training new employees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>
              <a:solidFill>
                <a:srgbClr val="FFFFFF"/>
              </a:solidFill>
            </a:endParaRPr>
          </a:p>
        </p:txBody>
      </p:sp>
      <p:sp>
        <p:nvSpPr>
          <p:cNvPr id="51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40923134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E5D4A15D-C852-47D7-A7E3-7F8FEE9FCA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C06AA6A2-9E5B-46E6-82B0-8FC1CA723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11E7C01A-5F5B-4E17-B91B-26FA9ADB5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71DA43BF-6FE1-458D-A112-1687677B0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AA5FF03-83FF-43B9-B66B-5FD05A9589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BC4D7AA7-0424-4C72-AE55-4B413DD47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BC2D80F1-5DC4-4396-B0E1-C774E82EC7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48171057-920A-4188-A18E-97D710A35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1C871B74-1D69-47F0-A28D-8F3454779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63001BDC-368C-49CC-9F3F-EAF38A0A4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6288FC2F-B192-42B2-90BE-517E1039B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7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8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0" name="Rectangle 29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C29A89F3-2332-0EDB-EE60-D6ED283DAE9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25888828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536469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DA34B8A-FA8D-4E16-AD72-7B60B1C25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885D229-60DD-4D71-8181-10E781C14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0B0DAA45-BE66-4F0C-93A6-519D94107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EF449A3D-A43B-4688-BD89-35734D007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74E9975C-AF3D-48EF-B3F0-112A01A382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CF00A076-2FEA-40D1-8F85-842481797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A2E68741-6133-4CAA-BF3C-F0E6CF40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76C01C64-4A8B-42FC-93C5-2D6A3EBAB7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D969AEA9-C1EE-45E1-9964-D9705492E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4845E67D-4E5B-44B3-AB74-5E95C839E7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079CE317-680B-449C-A423-71C1FE06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6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pic>
        <p:nvPicPr>
          <p:cNvPr id="6" name="Graphic 5" descr="Head with Gears">
            <a:extLst>
              <a:ext uri="{FF2B5EF4-FFF2-40B4-BE49-F238E27FC236}">
                <a16:creationId xmlns:a16="http://schemas.microsoft.com/office/drawing/2014/main" id="{2A8377A5-3FB5-02B8-2DF5-2288260E76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65124" y="803751"/>
            <a:ext cx="5250498" cy="5250498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1F6BC9C-B729-8BFB-52B6-09D94B9466EB}"/>
              </a:ext>
            </a:extLst>
          </p:cNvPr>
          <p:cNvSpPr txBox="1"/>
          <p:nvPr/>
        </p:nvSpPr>
        <p:spPr>
          <a:xfrm>
            <a:off x="1154955" y="2120900"/>
            <a:ext cx="3133726" cy="38989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 lnSpcReduction="10000"/>
          </a:bodyPr>
          <a:lstStyle/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b="1">
                <a:solidFill>
                  <a:srgbClr val="FFFFFF"/>
                </a:solidFill>
              </a:rPr>
              <a:t>Limitations of Using PowerPoint</a:t>
            </a:r>
            <a:endParaRPr lang="en-US" sz="1600" b="1"/>
          </a:p>
          <a:p>
            <a:pPr marL="228600" indent="-22860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>
                <a:solidFill>
                  <a:srgbClr val="FFFFFF"/>
                </a:solidFill>
              </a:rPr>
              <a:t>Not Ideal for Real-Time Data Entry</a:t>
            </a:r>
          </a:p>
          <a:p>
            <a:pPr marL="228600" lvl="1" indent="-22860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>
                <a:solidFill>
                  <a:srgbClr val="FFFFFF"/>
                </a:solidFill>
              </a:rPr>
              <a:t>Better suited for presentation than live tracking</a:t>
            </a:r>
          </a:p>
          <a:p>
            <a:pPr marL="228600" indent="-22860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>
                <a:solidFill>
                  <a:srgbClr val="FFFFFF"/>
                </a:solidFill>
              </a:rPr>
              <a:t>Training Required</a:t>
            </a:r>
          </a:p>
          <a:p>
            <a:pPr marL="228600" lvl="1" indent="-22860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>
                <a:solidFill>
                  <a:srgbClr val="FFFFFF"/>
                </a:solidFill>
              </a:rPr>
              <a:t>Staff may lack confidence using features</a:t>
            </a:r>
          </a:p>
          <a:p>
            <a:pPr marL="228600" indent="-22860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>
                <a:solidFill>
                  <a:srgbClr val="FFFFFF"/>
                </a:solidFill>
              </a:rPr>
              <a:t>Risk of Outdated Information</a:t>
            </a:r>
          </a:p>
          <a:p>
            <a:pPr marL="228600" lvl="1" indent="-22860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>
                <a:solidFill>
                  <a:srgbClr val="FFFFFF"/>
                </a:solidFill>
              </a:rPr>
              <a:t>If slides are not regularly updated</a:t>
            </a:r>
          </a:p>
          <a:p>
            <a:pPr marL="0" lvl="1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br>
              <a:rPr lang="en-US" sz="1400"/>
            </a:br>
            <a:r>
              <a:rPr lang="en-US" sz="1400">
                <a:solidFill>
                  <a:srgbClr val="FFFFFF"/>
                </a:solidFill>
              </a:rPr>
              <a:t>McGonigle &amp; Mastrian (2021); Office for National Statistics (2022)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400">
              <a:solidFill>
                <a:srgbClr val="FFFFFF"/>
              </a:solidFill>
            </a:endParaRPr>
          </a:p>
        </p:txBody>
      </p:sp>
      <p:sp>
        <p:nvSpPr>
          <p:cNvPr id="34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2308184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3BC7DC-B536-E763-42FE-25DB834903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17EFDF-6036-66F7-9778-8ED25D9F0C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8809" y="3334365"/>
            <a:ext cx="8825659" cy="2476500"/>
          </a:xfrm>
        </p:spPr>
        <p:txBody>
          <a:bodyPr>
            <a:normAutofit fontScale="85000" lnSpcReduction="10000"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PowerPoint is a valuable communication tool because it organizes ideas into clear, visual formats that are easy for audiences to follow and understand.</a:t>
            </a:r>
            <a:endParaRPr lang="en-US">
              <a:solidFill>
                <a:schemeClr val="tx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In workplaces such as the health sector, it improves efficiency by presenting complex data, procedures, and patient information in a structured and accessible way.</a:t>
            </a:r>
            <a:endParaRPr lang="en-GB">
              <a:solidFill>
                <a:schemeClr val="tx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It supports teamwork by allowing professionals to share updates, training materials, and research findings quickly.</a:t>
            </a:r>
            <a:endParaRPr lang="en-GB">
              <a:solidFill>
                <a:schemeClr val="tx1"/>
              </a:solidFill>
            </a:endParaRPr>
          </a:p>
          <a:p>
            <a:pPr>
              <a:buFont typeface="Arial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PowerPoint is also convenient and easy to use, making it ideal for campaigns, awareness programs, and presentations where clear messaging and visual impact are essential for engaging diverse audiences effectively.</a:t>
            </a:r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18328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084313B-C03D-4981-9786-879159A60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A99190B9-52DD-45DC-BE21-AACE88FEC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D1EE260A-12FB-4D71-A318-71BED7FF31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B52EC39A-8D44-4CEF-820F-A442CFA42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2D010773-529F-4A3D-A0AB-E7CE12DC6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7582733-2D5B-4103-A63C-0D0D81780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D073C2A-0E86-458E-88D4-27124FDAD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01A64F04-7AF7-48B9-A1B0-956BBCEEFE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989ABE99-7694-4211-A627-459BE5422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254B4214-6F53-497C-8322-9CE8158AA3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20E145FF-1D18-4246-A2BA-9F6B4D533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1109B5D-BC35-4376-98A2-F53B03E4E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Freeform 5">
            <a:extLst>
              <a:ext uri="{FF2B5EF4-FFF2-40B4-BE49-F238E27FC236}">
                <a16:creationId xmlns:a16="http://schemas.microsoft.com/office/drawing/2014/main" id="{94D90C11-98A3-40E3-B04C-A3025D645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3B28FB1-97C9-4A9E-A45B-356508C2C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0796224-6513-7A7A-F543-0551FEE747BF}"/>
              </a:ext>
            </a:extLst>
          </p:cNvPr>
          <p:cNvSpPr txBox="1"/>
          <p:nvPr/>
        </p:nvSpPr>
        <p:spPr>
          <a:xfrm>
            <a:off x="1001750" y="850610"/>
            <a:ext cx="10598112" cy="543939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3600">
              <a:latin typeface="Arial"/>
              <a:cs typeface="Arial"/>
            </a:endParaRPr>
          </a:p>
          <a:p>
            <a:pPr defTabSz="457200">
              <a:spcBef>
                <a:spcPts val="1000"/>
              </a:spcBef>
            </a:pPr>
            <a:r>
              <a:rPr lang="en-US" sz="3600" u="none" strike="noStrike">
                <a:latin typeface="Arial"/>
                <a:cs typeface="Arial"/>
              </a:rPr>
              <a:t>References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 u="none" strike="noStrike">
                <a:latin typeface="Arial"/>
                <a:cs typeface="Arial"/>
              </a:rPr>
              <a:t>Microsoft (2023) Microsoft 365 Overview. Available at: </a:t>
            </a:r>
            <a:r>
              <a:rPr lang="en-US" sz="2000" u="none" strike="noStrike"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https://www.microsoft.com</a:t>
            </a:r>
            <a:endParaRPr lang="en-US" sz="2000" u="none" strike="noStrike">
              <a:latin typeface="Arial"/>
              <a:cs typeface="Arial"/>
            </a:endParaRP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 u="none" strike="noStrike">
                <a:latin typeface="Arial"/>
                <a:cs typeface="Arial"/>
              </a:rPr>
              <a:t>McGonigle, D. and Mastrian, K. (2021) Nursing Informatics and the Foundation of Knowledge. 5th </a:t>
            </a:r>
            <a:r>
              <a:rPr lang="en-US" sz="2000" u="none" strike="noStrike" err="1">
                <a:latin typeface="Arial"/>
                <a:cs typeface="Arial"/>
              </a:rPr>
              <a:t>edn</a:t>
            </a:r>
            <a:r>
              <a:rPr lang="en-US" sz="2000" u="none" strike="noStrike">
                <a:latin typeface="Arial"/>
                <a:cs typeface="Arial"/>
              </a:rPr>
              <a:t>. Jones &amp; Bartlett.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 u="none" strike="noStrike">
                <a:latin typeface="Arial"/>
                <a:cs typeface="Arial"/>
              </a:rPr>
              <a:t>NHS Digital (2022) Digital Transformation in Health and Care. Available at: </a:t>
            </a:r>
            <a:r>
              <a:rPr lang="en-US" sz="2000" u="none" strike="noStrike"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https://digital.nhs.uk</a:t>
            </a:r>
            <a:endParaRPr lang="en-US" sz="2000" u="none" strike="noStrike">
              <a:latin typeface="Arial"/>
              <a:cs typeface="Arial"/>
            </a:endParaRP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 u="none" strike="noStrike">
                <a:latin typeface="Arial"/>
                <a:cs typeface="Arial"/>
              </a:rPr>
              <a:t>Office for National Statistics (2022) Digital Skills in the UK. Available at: </a:t>
            </a:r>
            <a:r>
              <a:rPr lang="en-US" sz="2000" u="none" strike="noStrike"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https://www.ons.gov.uk</a:t>
            </a:r>
            <a:endParaRPr lang="en-US" sz="2000" u="none" strike="noStrike">
              <a:latin typeface="Arial"/>
              <a:cs typeface="Arial"/>
            </a:endParaRP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8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303113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Ion Boardroom</vt:lpstr>
      <vt:lpstr>Using Microsoft PowerPoint to improve efficiency at Greenfield Home Care Agency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Using Microsoft PowerPoint to improve efficiency at Greenfield Home Care Agency</dc:title>
  <dc:creator/>
  <cp:lastModifiedBy>Christian Dave Olano Galvan (2430423)</cp:lastModifiedBy>
  <cp:revision>1</cp:revision>
  <dcterms:created xsi:type="dcterms:W3CDTF">2026-04-19T14:38:14Z</dcterms:created>
  <dcterms:modified xsi:type="dcterms:W3CDTF">2026-04-19T15:54:56Z</dcterms:modified>
</cp:coreProperties>
</file>