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739" r:id="rId2"/>
    <p:sldId id="719" r:id="rId3"/>
    <p:sldId id="691" r:id="rId4"/>
    <p:sldId id="570" r:id="rId5"/>
    <p:sldId id="571" r:id="rId6"/>
    <p:sldId id="572" r:id="rId7"/>
    <p:sldId id="573" r:id="rId8"/>
    <p:sldId id="731" r:id="rId9"/>
    <p:sldId id="574" r:id="rId10"/>
    <p:sldId id="575" r:id="rId11"/>
    <p:sldId id="685" r:id="rId12"/>
    <p:sldId id="576" r:id="rId13"/>
    <p:sldId id="578" r:id="rId14"/>
    <p:sldId id="579" r:id="rId15"/>
    <p:sldId id="591" r:id="rId16"/>
    <p:sldId id="597" r:id="rId17"/>
    <p:sldId id="598" r:id="rId18"/>
    <p:sldId id="599" r:id="rId19"/>
    <p:sldId id="600" r:id="rId20"/>
    <p:sldId id="601" r:id="rId21"/>
    <p:sldId id="604" r:id="rId22"/>
    <p:sldId id="605" r:id="rId23"/>
    <p:sldId id="606" r:id="rId24"/>
    <p:sldId id="607" r:id="rId25"/>
    <p:sldId id="692" r:id="rId26"/>
    <p:sldId id="695" r:id="rId27"/>
    <p:sldId id="697" r:id="rId28"/>
    <p:sldId id="701" r:id="rId29"/>
    <p:sldId id="712" r:id="rId30"/>
    <p:sldId id="705" r:id="rId31"/>
    <p:sldId id="706" r:id="rId32"/>
    <p:sldId id="747" r:id="rId33"/>
    <p:sldId id="748" r:id="rId34"/>
    <p:sldId id="749" r:id="rId35"/>
    <p:sldId id="750"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72" d="100"/>
          <a:sy n="72" d="100"/>
        </p:scale>
        <p:origin x="121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74953D26-C2ED-4220-9587-2FA0333BD651}"/>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5E4D70EA-0417-4479-904A-834B0E4BAE7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AU" altLang="en-US" sz="1800">
              <a:latin typeface="Times New Roman" panose="02020603050405020304" pitchFamily="18" charset="0"/>
              <a:ea typeface="ＭＳ Ｐゴシック" panose="020B0600070205080204" pitchFamily="34" charset="-128"/>
            </a:endParaRPr>
          </a:p>
        </p:txBody>
      </p:sp>
      <p:sp>
        <p:nvSpPr>
          <p:cNvPr id="44036" name="Slide Number Placeholder 3">
            <a:extLst>
              <a:ext uri="{FF2B5EF4-FFF2-40B4-BE49-F238E27FC236}">
                <a16:creationId xmlns:a16="http://schemas.microsoft.com/office/drawing/2014/main" id="{4D0A6510-7AD6-49B4-A14E-374D30B05B2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C6099C9-83BF-4760-A450-05F887A34BFE}" type="slidenum">
              <a:rPr lang="en-CA" altLang="en-US">
                <a:latin typeface="Tahoma" panose="020B0604030504040204" pitchFamily="34" charset="0"/>
              </a:rPr>
              <a:pPr>
                <a:spcBef>
                  <a:spcPct val="0"/>
                </a:spcBef>
              </a:pPr>
              <a:t>1</a:t>
            </a:fld>
            <a:endParaRPr lang="en-CA" altLang="en-US">
              <a:latin typeface="Tahom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D1312661-A85A-4B22-B72B-72C50DA5910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8981640-96F4-4C3B-B2A4-273F068A1311}" type="slidenum">
              <a:rPr lang="en-CA" altLang="en-US">
                <a:latin typeface="Tahoma" panose="020B0604030504040204" pitchFamily="34" charset="0"/>
              </a:rPr>
              <a:pPr>
                <a:spcBef>
                  <a:spcPct val="0"/>
                </a:spcBef>
              </a:pPr>
              <a:t>2</a:t>
            </a:fld>
            <a:endParaRPr lang="en-CA" altLang="en-US">
              <a:latin typeface="Tahoma" panose="020B0604030504040204" pitchFamily="34" charset="0"/>
            </a:endParaRPr>
          </a:p>
        </p:txBody>
      </p:sp>
      <p:sp>
        <p:nvSpPr>
          <p:cNvPr id="45059" name="Rectangle 2">
            <a:extLst>
              <a:ext uri="{FF2B5EF4-FFF2-40B4-BE49-F238E27FC236}">
                <a16:creationId xmlns:a16="http://schemas.microsoft.com/office/drawing/2014/main" id="{96B28453-DBE4-46CC-B458-DBF64BB4F935}"/>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34916C85-1BDD-4E24-9C99-5A98AD33F0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CA" altLang="en-US" sz="2000">
                <a:latin typeface="Times New Roman" panose="02020603050405020304" pitchFamily="18" charset="0"/>
                <a:ea typeface="ＭＳ Ｐゴシック" panose="020B0600070205080204" pitchFamily="34" charset="-128"/>
              </a:rPr>
              <a:t>Notes and teaching tips: 5, 14, 17, 44, 76, 78, and 83.</a:t>
            </a:r>
          </a:p>
          <a:p>
            <a:pPr eaLnBrk="1" hangingPunct="1"/>
            <a:r>
              <a:rPr lang="en-CA" altLang="en-US" sz="2000">
                <a:latin typeface="Times New Roman" panose="02020603050405020304" pitchFamily="18" charset="0"/>
                <a:ea typeface="ＭＳ Ｐゴシック" panose="020B0600070205080204" pitchFamily="34" charset="-128"/>
              </a:rPr>
              <a:t>To view a full-screen figure during a class, click the red </a:t>
            </a:r>
            <a:r>
              <a:rPr lang="ja-JP" altLang="en-CA" sz="2000">
                <a:latin typeface="Arial" panose="020B0604020202020204" pitchFamily="34" charset="0"/>
                <a:ea typeface="ＭＳ Ｐゴシック" panose="020B0600070205080204" pitchFamily="34" charset="-128"/>
              </a:rPr>
              <a:t>“</a:t>
            </a:r>
            <a:r>
              <a:rPr lang="en-CA" altLang="ja-JP" sz="2000">
                <a:latin typeface="Times New Roman" panose="02020603050405020304" pitchFamily="18" charset="0"/>
                <a:ea typeface="ＭＳ Ｐゴシック" panose="020B0600070205080204" pitchFamily="34" charset="-128"/>
              </a:rPr>
              <a:t>expand</a:t>
            </a:r>
            <a:r>
              <a:rPr lang="ja-JP" altLang="en-CA" sz="2000">
                <a:latin typeface="Arial" panose="020B0604020202020204" pitchFamily="34" charset="0"/>
                <a:ea typeface="ＭＳ Ｐゴシック" panose="020B0600070205080204" pitchFamily="34" charset="-128"/>
              </a:rPr>
              <a:t>”</a:t>
            </a:r>
            <a:r>
              <a:rPr lang="en-CA" altLang="ja-JP" sz="2000">
                <a:latin typeface="Times New Roman" panose="02020603050405020304" pitchFamily="18" charset="0"/>
                <a:ea typeface="ＭＳ Ｐゴシック" panose="020B0600070205080204" pitchFamily="34" charset="-128"/>
              </a:rPr>
              <a:t> button.</a:t>
            </a:r>
          </a:p>
          <a:p>
            <a:pPr eaLnBrk="1" hangingPunct="1"/>
            <a:r>
              <a:rPr lang="en-CA" altLang="en-US" sz="2000">
                <a:latin typeface="Times New Roman" panose="02020603050405020304" pitchFamily="18" charset="0"/>
                <a:ea typeface="ＭＳ Ｐゴシック" panose="020B0600070205080204" pitchFamily="34" charset="-128"/>
              </a:rPr>
              <a:t>To return to the previous slide, click the red </a:t>
            </a:r>
            <a:r>
              <a:rPr lang="ja-JP" altLang="en-CA" sz="2000">
                <a:latin typeface="Arial" panose="020B0604020202020204" pitchFamily="34" charset="0"/>
                <a:ea typeface="ＭＳ Ｐゴシック" panose="020B0600070205080204" pitchFamily="34" charset="-128"/>
              </a:rPr>
              <a:t>“</a:t>
            </a:r>
            <a:r>
              <a:rPr lang="en-CA" altLang="ja-JP" sz="2000">
                <a:latin typeface="Times New Roman" panose="02020603050405020304" pitchFamily="18" charset="0"/>
                <a:ea typeface="ＭＳ Ｐゴシック" panose="020B0600070205080204" pitchFamily="34" charset="-128"/>
              </a:rPr>
              <a:t>shrink</a:t>
            </a:r>
            <a:r>
              <a:rPr lang="ja-JP" altLang="en-CA" sz="2000">
                <a:latin typeface="Arial" panose="020B0604020202020204" pitchFamily="34" charset="0"/>
                <a:ea typeface="ＭＳ Ｐゴシック" panose="020B0600070205080204" pitchFamily="34" charset="-128"/>
              </a:rPr>
              <a:t>”</a:t>
            </a:r>
            <a:r>
              <a:rPr lang="en-CA" altLang="ja-JP" sz="2000">
                <a:latin typeface="Times New Roman" panose="02020603050405020304" pitchFamily="18" charset="0"/>
                <a:ea typeface="ＭＳ Ｐゴシック" panose="020B0600070205080204" pitchFamily="34" charset="-128"/>
              </a:rPr>
              <a:t> button.</a:t>
            </a:r>
          </a:p>
          <a:p>
            <a:pPr eaLnBrk="1" hangingPunct="1"/>
            <a:r>
              <a:rPr lang="en-CA" altLang="en-US" sz="2000">
                <a:latin typeface="Times New Roman" panose="02020603050405020304" pitchFamily="18" charset="0"/>
                <a:ea typeface="ＭＳ Ｐゴシック" panose="020B0600070205080204" pitchFamily="34" charset="-128"/>
              </a:rPr>
              <a:t>To advance to the next slide, click anywhere on the full screen figure.</a:t>
            </a:r>
          </a:p>
          <a:p>
            <a:pPr eaLnBrk="1" hangingPunct="1"/>
            <a:r>
              <a:rPr lang="en-CA" altLang="en-US" sz="2000">
                <a:latin typeface="Times New Roman" panose="02020603050405020304" pitchFamily="18" charset="0"/>
                <a:ea typeface="ＭＳ Ｐゴシック" panose="020B0600070205080204" pitchFamily="34" charset="-128"/>
              </a:rPr>
              <a:t>To enhance your lecture, check out the Lecture Launchers, Land Mines, and Class Activities in the Instructor</a:t>
            </a:r>
            <a:r>
              <a:rPr lang="ja-JP" altLang="en-CA" sz="2000">
                <a:latin typeface="Arial" panose="020B0604020202020204" pitchFamily="34" charset="0"/>
                <a:ea typeface="ＭＳ Ｐゴシック" panose="020B0600070205080204" pitchFamily="34" charset="-128"/>
              </a:rPr>
              <a:t>’</a:t>
            </a:r>
            <a:r>
              <a:rPr lang="en-CA" altLang="ja-JP" sz="2000">
                <a:latin typeface="Times New Roman" panose="02020603050405020304" pitchFamily="18" charset="0"/>
                <a:ea typeface="ＭＳ Ｐゴシック" panose="020B0600070205080204" pitchFamily="34" charset="-128"/>
              </a:rPr>
              <a:t>s Manual.</a:t>
            </a:r>
            <a:r>
              <a:rPr lang="en-US" altLang="ja-JP" sz="1800">
                <a:latin typeface="Times New Roman" panose="02020603050405020304" pitchFamily="18" charset="0"/>
                <a:ea typeface="ＭＳ Ｐゴシック" panose="020B0600070205080204" pitchFamily="34" charset="-128"/>
              </a:rPr>
              <a:t> </a:t>
            </a:r>
            <a:endParaRPr lang="en-CA" altLang="ja-JP">
              <a:latin typeface="Times New Roman" panose="02020603050405020304" pitchFamily="18" charset="0"/>
              <a:ea typeface="ＭＳ Ｐゴシック" panose="020B0600070205080204" pitchFamily="34" charset="-128"/>
            </a:endParaRPr>
          </a:p>
          <a:p>
            <a:pPr eaLnBrk="1" hangingPunct="1"/>
            <a:endParaRPr lang="en-US" altLang="en-US" sz="1800">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958FB21F-DA4D-4D9D-8AE6-ADC4B60031E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30490C6-0858-45E6-97F5-1E8B251C8AF9}" type="slidenum">
              <a:rPr lang="en-CA" altLang="en-US">
                <a:latin typeface="Tahoma" panose="020B0604030504040204" pitchFamily="34" charset="0"/>
              </a:rPr>
              <a:pPr>
                <a:spcBef>
                  <a:spcPct val="0"/>
                </a:spcBef>
              </a:pPr>
              <a:t>3</a:t>
            </a:fld>
            <a:endParaRPr lang="en-CA" altLang="en-US">
              <a:latin typeface="Tahoma" panose="020B0604030504040204" pitchFamily="34" charset="0"/>
            </a:endParaRPr>
          </a:p>
        </p:txBody>
      </p:sp>
      <p:sp>
        <p:nvSpPr>
          <p:cNvPr id="46083" name="Rectangle 2">
            <a:extLst>
              <a:ext uri="{FF2B5EF4-FFF2-40B4-BE49-F238E27FC236}">
                <a16:creationId xmlns:a16="http://schemas.microsoft.com/office/drawing/2014/main" id="{03E47CF8-0DF1-4300-83D2-739B27839117}"/>
              </a:ext>
            </a:extLst>
          </p:cNvPr>
          <p:cNvSpPr>
            <a:spLocks noGrp="1" noRot="1" noChangeAspect="1" noChangeArrowheads="1" noTextEdit="1"/>
          </p:cNvSpPr>
          <p:nvPr>
            <p:ph type="sldImg"/>
          </p:nvPr>
        </p:nvSpPr>
        <p:spPr>
          <a:ln/>
        </p:spPr>
      </p:sp>
      <p:sp>
        <p:nvSpPr>
          <p:cNvPr id="898051" name="Rectangle 3">
            <a:extLst>
              <a:ext uri="{FF2B5EF4-FFF2-40B4-BE49-F238E27FC236}">
                <a16:creationId xmlns:a16="http://schemas.microsoft.com/office/drawing/2014/main" id="{EF50385F-D6C2-4697-B506-8D98E2807F34}"/>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4632578E-34D7-4499-BA30-DE60D19243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ADB7AF3-C22A-4946-99D3-962D1B33101B}" type="slidenum">
              <a:rPr lang="en-CA" altLang="en-US">
                <a:latin typeface="Tahoma" panose="020B0604030504040204" pitchFamily="34" charset="0"/>
              </a:rPr>
              <a:pPr>
                <a:spcBef>
                  <a:spcPct val="0"/>
                </a:spcBef>
              </a:pPr>
              <a:t>4</a:t>
            </a:fld>
            <a:endParaRPr lang="en-CA" altLang="en-US">
              <a:latin typeface="Tahoma" panose="020B0604030504040204" pitchFamily="34" charset="0"/>
            </a:endParaRPr>
          </a:p>
        </p:txBody>
      </p:sp>
      <p:sp>
        <p:nvSpPr>
          <p:cNvPr id="47107" name="Rectangle 2">
            <a:extLst>
              <a:ext uri="{FF2B5EF4-FFF2-40B4-BE49-F238E27FC236}">
                <a16:creationId xmlns:a16="http://schemas.microsoft.com/office/drawing/2014/main" id="{CB772177-C7E9-4EB9-B370-7800C90D2306}"/>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FF0BACF6-8FEE-4BA8-BE38-D75BF8598A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AU" altLang="en-US" sz="1400">
                <a:latin typeface="Times New Roman" panose="02020603050405020304" pitchFamily="18" charset="0"/>
                <a:ea typeface="ＭＳ Ｐゴシック" panose="020B0600070205080204" pitchFamily="34" charset="-128"/>
              </a:rPr>
              <a:t>Did you ever set up a lemonade stand when you were a kid? Probably not, but you can bet your students have heard of this sort of endeavor and, depending on their circumstance, maybe even beseeched their parents to let them do so. And, even if they didn’t, they can easily identify with this sort of small business. Point out that if you were able to convince your folks to let you set up a lemonade stand, you probably ran a monopoly (at least for a day) as long as none of your friends set up a stand. Their parents provided the barrier to entry! You could determine your own price and sell a certain number of cups of lemonade. If you reduced your price, you could sell more. At the end of the day, you added up your revenues and found out you made money. By the next day (or weekend) after your friends saw your success, you lost your monopoly power as they opened competing stands. But for a little while, you were a monopolist! This easily understood story captures the essence of monopoly. Indeed, you can even embellish it to include price discrimination by pointing out how you might have charged your folks more—or less!— than other customers!</a:t>
            </a:r>
            <a:r>
              <a:rPr lang="en-GB" altLang="en-US" sz="1400">
                <a:latin typeface="Times New Roman" panose="02020603050405020304" pitchFamily="18" charset="0"/>
                <a:ea typeface="ＭＳ Ｐゴシック" panose="020B0600070205080204" pitchFamily="34" charset="-128"/>
              </a:rPr>
              <a: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309E1E14-134C-4230-900A-22A8562A4BE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C8E4239-9B27-4D62-8441-B3D6AA2E1345}" type="slidenum">
              <a:rPr lang="en-CA" altLang="en-US">
                <a:latin typeface="Tahoma" panose="020B0604030504040204" pitchFamily="34" charset="0"/>
              </a:rPr>
              <a:pPr>
                <a:spcBef>
                  <a:spcPct val="0"/>
                </a:spcBef>
              </a:pPr>
              <a:t>5</a:t>
            </a:fld>
            <a:endParaRPr lang="en-CA" altLang="en-US">
              <a:latin typeface="Tahoma" panose="020B0604030504040204" pitchFamily="34" charset="0"/>
            </a:endParaRPr>
          </a:p>
        </p:txBody>
      </p:sp>
      <p:sp>
        <p:nvSpPr>
          <p:cNvPr id="48131" name="Rectangle 2">
            <a:extLst>
              <a:ext uri="{FF2B5EF4-FFF2-40B4-BE49-F238E27FC236}">
                <a16:creationId xmlns:a16="http://schemas.microsoft.com/office/drawing/2014/main" id="{147184DA-B05F-4B29-9ADA-4A2445C850AB}"/>
              </a:ext>
            </a:extLst>
          </p:cNvPr>
          <p:cNvSpPr>
            <a:spLocks noGrp="1" noRot="1" noChangeAspect="1" noChangeArrowheads="1" noTextEdit="1"/>
          </p:cNvSpPr>
          <p:nvPr>
            <p:ph type="sldImg"/>
          </p:nvPr>
        </p:nvSpPr>
        <p:spPr>
          <a:ln/>
        </p:spPr>
      </p:sp>
      <p:sp>
        <p:nvSpPr>
          <p:cNvPr id="812035" name="Rectangle 3">
            <a:extLst>
              <a:ext uri="{FF2B5EF4-FFF2-40B4-BE49-F238E27FC236}">
                <a16:creationId xmlns:a16="http://schemas.microsoft.com/office/drawing/2014/main" id="{81F67B32-5F11-42BA-94D1-6B8728E69D2F}"/>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B3A7CEF8-B980-46FA-A883-23F278F79DE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E68F0C8-44F9-48FF-8F7F-7FCDE0FD3317}" type="slidenum">
              <a:rPr lang="en-CA" altLang="en-US">
                <a:latin typeface="Tahoma" panose="020B0604030504040204" pitchFamily="34" charset="0"/>
              </a:rPr>
              <a:pPr>
                <a:spcBef>
                  <a:spcPct val="0"/>
                </a:spcBef>
              </a:pPr>
              <a:t>6</a:t>
            </a:fld>
            <a:endParaRPr lang="en-CA" altLang="en-US">
              <a:latin typeface="Tahoma" panose="020B0604030504040204" pitchFamily="34" charset="0"/>
            </a:endParaRPr>
          </a:p>
        </p:txBody>
      </p:sp>
      <p:sp>
        <p:nvSpPr>
          <p:cNvPr id="49155" name="Rectangle 2">
            <a:extLst>
              <a:ext uri="{FF2B5EF4-FFF2-40B4-BE49-F238E27FC236}">
                <a16:creationId xmlns:a16="http://schemas.microsoft.com/office/drawing/2014/main" id="{BEFC1C1B-8F97-4B63-9463-7D50D1575E2B}"/>
              </a:ext>
            </a:extLst>
          </p:cNvPr>
          <p:cNvSpPr>
            <a:spLocks noGrp="1" noRot="1" noChangeAspect="1" noChangeArrowheads="1" noTextEdit="1"/>
          </p:cNvSpPr>
          <p:nvPr>
            <p:ph type="sldImg"/>
          </p:nvPr>
        </p:nvSpPr>
        <p:spPr>
          <a:ln/>
        </p:spPr>
      </p:sp>
      <p:sp>
        <p:nvSpPr>
          <p:cNvPr id="813059" name="Rectangle 3">
            <a:extLst>
              <a:ext uri="{FF2B5EF4-FFF2-40B4-BE49-F238E27FC236}">
                <a16:creationId xmlns:a16="http://schemas.microsoft.com/office/drawing/2014/main" id="{1CA167EB-8977-46EF-B86F-D24B4707BBD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49AF1112-BF7F-46FF-A8CA-3BF9886650B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A42841E-4AF3-4DB8-BADA-4484F60580E5}" type="slidenum">
              <a:rPr lang="en-CA" altLang="en-US">
                <a:latin typeface="Tahoma" panose="020B0604030504040204" pitchFamily="34" charset="0"/>
              </a:rPr>
              <a:pPr>
                <a:spcBef>
                  <a:spcPct val="0"/>
                </a:spcBef>
              </a:pPr>
              <a:t>7</a:t>
            </a:fld>
            <a:endParaRPr lang="en-CA" altLang="en-US">
              <a:latin typeface="Tahoma" panose="020B0604030504040204" pitchFamily="34" charset="0"/>
            </a:endParaRPr>
          </a:p>
        </p:txBody>
      </p:sp>
      <p:sp>
        <p:nvSpPr>
          <p:cNvPr id="50179" name="Rectangle 2">
            <a:extLst>
              <a:ext uri="{FF2B5EF4-FFF2-40B4-BE49-F238E27FC236}">
                <a16:creationId xmlns:a16="http://schemas.microsoft.com/office/drawing/2014/main" id="{53D540AA-C300-4965-85BC-7A9EC870085F}"/>
              </a:ext>
            </a:extLst>
          </p:cNvPr>
          <p:cNvSpPr>
            <a:spLocks noGrp="1" noRot="1" noChangeAspect="1" noChangeArrowheads="1" noTextEdit="1"/>
          </p:cNvSpPr>
          <p:nvPr>
            <p:ph type="sldImg"/>
          </p:nvPr>
        </p:nvSpPr>
        <p:spPr>
          <a:ln/>
        </p:spPr>
      </p:sp>
      <p:sp>
        <p:nvSpPr>
          <p:cNvPr id="814083" name="Rectangle 3">
            <a:extLst>
              <a:ext uri="{FF2B5EF4-FFF2-40B4-BE49-F238E27FC236}">
                <a16:creationId xmlns:a16="http://schemas.microsoft.com/office/drawing/2014/main" id="{3517A757-84C1-4954-80CA-32BC72BBB4B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BA0E29D-2699-4F18-8D4E-FD2B6EAA7C0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2C7F421-13F6-46A9-BA65-655C6A1C4794}" type="slidenum">
              <a:rPr lang="en-CA" altLang="en-US">
                <a:latin typeface="Tahoma" panose="020B0604030504040204" pitchFamily="34" charset="0"/>
              </a:rPr>
              <a:pPr>
                <a:spcBef>
                  <a:spcPct val="0"/>
                </a:spcBef>
              </a:pPr>
              <a:t>8</a:t>
            </a:fld>
            <a:endParaRPr lang="en-CA" altLang="en-US">
              <a:latin typeface="Tahoma" panose="020B0604030504040204" pitchFamily="34" charset="0"/>
            </a:endParaRPr>
          </a:p>
        </p:txBody>
      </p:sp>
      <p:sp>
        <p:nvSpPr>
          <p:cNvPr id="51203" name="Rectangle 2">
            <a:extLst>
              <a:ext uri="{FF2B5EF4-FFF2-40B4-BE49-F238E27FC236}">
                <a16:creationId xmlns:a16="http://schemas.microsoft.com/office/drawing/2014/main" id="{3A226B3C-EA31-40FF-9EF3-563D1F590662}"/>
              </a:ext>
            </a:extLst>
          </p:cNvPr>
          <p:cNvSpPr>
            <a:spLocks noGrp="1" noRot="1" noChangeAspect="1" noChangeArrowheads="1" noTextEdit="1"/>
          </p:cNvSpPr>
          <p:nvPr>
            <p:ph type="sldImg"/>
          </p:nvPr>
        </p:nvSpPr>
        <p:spPr>
          <a:ln/>
        </p:spPr>
      </p:sp>
      <p:sp>
        <p:nvSpPr>
          <p:cNvPr id="1007619" name="Rectangle 3">
            <a:extLst>
              <a:ext uri="{FF2B5EF4-FFF2-40B4-BE49-F238E27FC236}">
                <a16:creationId xmlns:a16="http://schemas.microsoft.com/office/drawing/2014/main" id="{57DFED2F-BC59-4D73-98DC-846FCBC3019E}"/>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07F0622-CDB9-43E4-8956-250AACE070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C4B3042-E182-4F98-AF55-B81E7BF95232}" type="slidenum">
              <a:rPr lang="en-CA" altLang="en-US">
                <a:latin typeface="Tahoma" panose="020B0604030504040204" pitchFamily="34" charset="0"/>
              </a:rPr>
              <a:pPr>
                <a:spcBef>
                  <a:spcPct val="0"/>
                </a:spcBef>
              </a:pPr>
              <a:t>9</a:t>
            </a:fld>
            <a:endParaRPr lang="en-CA" altLang="en-US">
              <a:latin typeface="Tahoma" panose="020B0604030504040204" pitchFamily="34" charset="0"/>
            </a:endParaRPr>
          </a:p>
        </p:txBody>
      </p:sp>
      <p:sp>
        <p:nvSpPr>
          <p:cNvPr id="52227" name="Rectangle 2">
            <a:extLst>
              <a:ext uri="{FF2B5EF4-FFF2-40B4-BE49-F238E27FC236}">
                <a16:creationId xmlns:a16="http://schemas.microsoft.com/office/drawing/2014/main" id="{04A35074-84FF-480F-AEA8-2A58128D20A7}"/>
              </a:ext>
            </a:extLst>
          </p:cNvPr>
          <p:cNvSpPr>
            <a:spLocks noGrp="1" noRot="1" noChangeAspect="1" noChangeArrowheads="1" noTextEdit="1"/>
          </p:cNvSpPr>
          <p:nvPr>
            <p:ph type="sldImg"/>
          </p:nvPr>
        </p:nvSpPr>
        <p:spPr>
          <a:ln/>
        </p:spPr>
      </p:sp>
      <p:sp>
        <p:nvSpPr>
          <p:cNvPr id="815107" name="Rectangle 3">
            <a:extLst>
              <a:ext uri="{FF2B5EF4-FFF2-40B4-BE49-F238E27FC236}">
                <a16:creationId xmlns:a16="http://schemas.microsoft.com/office/drawing/2014/main" id="{BFC097D4-78FB-463E-AF1B-E4509E6CFBA6}"/>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AB2D68A8-358E-40DB-8BA1-B57242AD328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52CA65A-255C-43A2-94CC-8B4BCE7253FA}" type="slidenum">
              <a:rPr lang="en-CA" altLang="en-US">
                <a:latin typeface="Tahoma" panose="020B0604030504040204" pitchFamily="34" charset="0"/>
              </a:rPr>
              <a:pPr>
                <a:spcBef>
                  <a:spcPct val="0"/>
                </a:spcBef>
              </a:pPr>
              <a:t>10</a:t>
            </a:fld>
            <a:endParaRPr lang="en-CA" altLang="en-US">
              <a:latin typeface="Tahoma" panose="020B0604030504040204" pitchFamily="34" charset="0"/>
            </a:endParaRPr>
          </a:p>
        </p:txBody>
      </p:sp>
      <p:sp>
        <p:nvSpPr>
          <p:cNvPr id="53251" name="Rectangle 2">
            <a:extLst>
              <a:ext uri="{FF2B5EF4-FFF2-40B4-BE49-F238E27FC236}">
                <a16:creationId xmlns:a16="http://schemas.microsoft.com/office/drawing/2014/main" id="{FBF98069-EC09-41FE-BD57-C726F8A7D047}"/>
              </a:ext>
            </a:extLst>
          </p:cNvPr>
          <p:cNvSpPr>
            <a:spLocks noGrp="1" noRot="1" noChangeAspect="1" noChangeArrowheads="1" noTextEdit="1"/>
          </p:cNvSpPr>
          <p:nvPr>
            <p:ph type="sldImg"/>
          </p:nvPr>
        </p:nvSpPr>
        <p:spPr>
          <a:ln/>
        </p:spPr>
      </p:sp>
      <p:sp>
        <p:nvSpPr>
          <p:cNvPr id="817155" name="Rectangle 3">
            <a:extLst>
              <a:ext uri="{FF2B5EF4-FFF2-40B4-BE49-F238E27FC236}">
                <a16:creationId xmlns:a16="http://schemas.microsoft.com/office/drawing/2014/main" id="{ABB4A01B-E9D8-4E80-96EC-21EC9633890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34F6E9DA-72DA-4786-BB5A-31781E4855E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63E5F55-C60A-4D0C-8CF6-2540136258C1}" type="slidenum">
              <a:rPr lang="en-CA" altLang="en-US">
                <a:latin typeface="Tahoma" panose="020B0604030504040204" pitchFamily="34" charset="0"/>
              </a:rPr>
              <a:pPr>
                <a:spcBef>
                  <a:spcPct val="0"/>
                </a:spcBef>
              </a:pPr>
              <a:t>11</a:t>
            </a:fld>
            <a:endParaRPr lang="en-CA" altLang="en-US">
              <a:latin typeface="Tahoma" panose="020B0604030504040204" pitchFamily="34" charset="0"/>
            </a:endParaRPr>
          </a:p>
        </p:txBody>
      </p:sp>
      <p:sp>
        <p:nvSpPr>
          <p:cNvPr id="54275" name="Rectangle 2">
            <a:extLst>
              <a:ext uri="{FF2B5EF4-FFF2-40B4-BE49-F238E27FC236}">
                <a16:creationId xmlns:a16="http://schemas.microsoft.com/office/drawing/2014/main" id="{566EBB47-E9F2-44FB-BCF6-2547AC3B45C5}"/>
              </a:ext>
            </a:extLst>
          </p:cNvPr>
          <p:cNvSpPr>
            <a:spLocks noGrp="1" noRot="1" noChangeAspect="1" noChangeArrowheads="1" noTextEdit="1"/>
          </p:cNvSpPr>
          <p:nvPr>
            <p:ph type="sldImg"/>
          </p:nvPr>
        </p:nvSpPr>
        <p:spPr>
          <a:ln/>
        </p:spPr>
      </p:sp>
      <p:sp>
        <p:nvSpPr>
          <p:cNvPr id="818179" name="Rectangle 3">
            <a:extLst>
              <a:ext uri="{FF2B5EF4-FFF2-40B4-BE49-F238E27FC236}">
                <a16:creationId xmlns:a16="http://schemas.microsoft.com/office/drawing/2014/main" id="{87F009CE-4D01-4DF5-9F71-05AC5033017D}"/>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898762FD-BC10-473D-A7B1-1019DCFF489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538B447-FBEB-45C5-9E4F-8C79BD0123E8}" type="slidenum">
              <a:rPr lang="en-CA" altLang="en-US">
                <a:latin typeface="Tahoma" panose="020B0604030504040204" pitchFamily="34" charset="0"/>
              </a:rPr>
              <a:pPr>
                <a:spcBef>
                  <a:spcPct val="0"/>
                </a:spcBef>
              </a:pPr>
              <a:t>12</a:t>
            </a:fld>
            <a:endParaRPr lang="en-CA" altLang="en-US">
              <a:latin typeface="Tahoma" panose="020B0604030504040204" pitchFamily="34" charset="0"/>
            </a:endParaRPr>
          </a:p>
        </p:txBody>
      </p:sp>
      <p:sp>
        <p:nvSpPr>
          <p:cNvPr id="55299" name="Rectangle 2">
            <a:extLst>
              <a:ext uri="{FF2B5EF4-FFF2-40B4-BE49-F238E27FC236}">
                <a16:creationId xmlns:a16="http://schemas.microsoft.com/office/drawing/2014/main" id="{AC803AE9-D3B7-4B84-A8E1-E95F479B94C7}"/>
              </a:ext>
            </a:extLst>
          </p:cNvPr>
          <p:cNvSpPr>
            <a:spLocks noGrp="1" noRot="1" noChangeAspect="1" noChangeArrowheads="1" noTextEdit="1"/>
          </p:cNvSpPr>
          <p:nvPr>
            <p:ph type="sldImg"/>
          </p:nvPr>
        </p:nvSpPr>
        <p:spPr>
          <a:ln/>
        </p:spPr>
      </p:sp>
      <p:sp>
        <p:nvSpPr>
          <p:cNvPr id="819203" name="Rectangle 3">
            <a:extLst>
              <a:ext uri="{FF2B5EF4-FFF2-40B4-BE49-F238E27FC236}">
                <a16:creationId xmlns:a16="http://schemas.microsoft.com/office/drawing/2014/main" id="{02655B90-E31B-43FB-8208-50813AE61543}"/>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D1BB7CA4-E9AD-402C-8CB2-77C224AF3C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6272850-6CEE-4296-891B-F3031F60749A}" type="slidenum">
              <a:rPr lang="en-CA" altLang="en-US">
                <a:latin typeface="Tahoma" panose="020B0604030504040204" pitchFamily="34" charset="0"/>
              </a:rPr>
              <a:pPr>
                <a:spcBef>
                  <a:spcPct val="0"/>
                </a:spcBef>
              </a:pPr>
              <a:t>13</a:t>
            </a:fld>
            <a:endParaRPr lang="en-CA" altLang="en-US">
              <a:latin typeface="Tahoma" panose="020B0604030504040204" pitchFamily="34" charset="0"/>
            </a:endParaRPr>
          </a:p>
        </p:txBody>
      </p:sp>
      <p:sp>
        <p:nvSpPr>
          <p:cNvPr id="56323" name="Rectangle 2">
            <a:extLst>
              <a:ext uri="{FF2B5EF4-FFF2-40B4-BE49-F238E27FC236}">
                <a16:creationId xmlns:a16="http://schemas.microsoft.com/office/drawing/2014/main" id="{F1D49893-179C-4684-BC52-2E408F0C54E6}"/>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187DE8B7-18ED-4E66-BA31-F2D08C6628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z="1800">
                <a:latin typeface="Times New Roman" panose="02020603050405020304" pitchFamily="18" charset="0"/>
                <a:ea typeface="ＭＳ Ｐゴシック" panose="020B0600070205080204" pitchFamily="34" charset="-128"/>
              </a:rPr>
              <a:t>Explain that the monopoly model is a benchmark model. Similar to the case of perfect competition, although no real-world industry satisfies the full definition of a monopoly market, the behavior of firms in many real world industries can be predicted by using the monopoly model. Mention that this chapter examines the least competitive end of the spectrum of markets, just like Chapter 13 discussed the most competitive end.</a:t>
            </a:r>
            <a:r>
              <a:rPr lang="en-GB" altLang="en-US" sz="1800">
                <a:latin typeface="Times New Roman" panose="02020603050405020304" pitchFamily="18" charset="0"/>
                <a:ea typeface="ＭＳ Ｐゴシック" panose="020B0600070205080204" pitchFamily="34" charset="-128"/>
              </a:rPr>
              <a:t>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71CB8A07-589F-416D-BDF5-6BFE8B4F421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AD1B73C-3F1F-4C3A-9AD2-F3AB5ABB9C83}" type="slidenum">
              <a:rPr lang="en-CA" altLang="en-US">
                <a:latin typeface="Tahoma" panose="020B0604030504040204" pitchFamily="34" charset="0"/>
              </a:rPr>
              <a:pPr>
                <a:spcBef>
                  <a:spcPct val="0"/>
                </a:spcBef>
              </a:pPr>
              <a:t>14</a:t>
            </a:fld>
            <a:endParaRPr lang="en-CA" altLang="en-US">
              <a:latin typeface="Tahoma" panose="020B0604030504040204" pitchFamily="34" charset="0"/>
            </a:endParaRPr>
          </a:p>
        </p:txBody>
      </p:sp>
      <p:sp>
        <p:nvSpPr>
          <p:cNvPr id="57347" name="Rectangle 2">
            <a:extLst>
              <a:ext uri="{FF2B5EF4-FFF2-40B4-BE49-F238E27FC236}">
                <a16:creationId xmlns:a16="http://schemas.microsoft.com/office/drawing/2014/main" id="{AE9B530E-9EBC-4944-A6E4-A4840C55A7FF}"/>
              </a:ext>
            </a:extLst>
          </p:cNvPr>
          <p:cNvSpPr>
            <a:spLocks noGrp="1" noRot="1" noChangeAspect="1" noChangeArrowheads="1" noTextEdit="1"/>
          </p:cNvSpPr>
          <p:nvPr>
            <p:ph type="sldImg"/>
          </p:nvPr>
        </p:nvSpPr>
        <p:spPr>
          <a:ln/>
        </p:spPr>
      </p:sp>
      <p:sp>
        <p:nvSpPr>
          <p:cNvPr id="822275" name="Rectangle 3">
            <a:extLst>
              <a:ext uri="{FF2B5EF4-FFF2-40B4-BE49-F238E27FC236}">
                <a16:creationId xmlns:a16="http://schemas.microsoft.com/office/drawing/2014/main" id="{6E974328-313D-48B1-973E-EBF4BA3F3F84}"/>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4D1DB4BB-87BC-46B4-B5F5-377C0226D96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4FBDFE3-E35A-43DB-80EE-707096CB4673}" type="slidenum">
              <a:rPr lang="en-CA" altLang="en-US">
                <a:latin typeface="Tahoma" panose="020B0604030504040204" pitchFamily="34" charset="0"/>
              </a:rPr>
              <a:pPr>
                <a:spcBef>
                  <a:spcPct val="0"/>
                </a:spcBef>
              </a:pPr>
              <a:t>15</a:t>
            </a:fld>
            <a:endParaRPr lang="en-CA" altLang="en-US">
              <a:latin typeface="Tahoma" panose="020B0604030504040204" pitchFamily="34" charset="0"/>
            </a:endParaRPr>
          </a:p>
        </p:txBody>
      </p:sp>
      <p:sp>
        <p:nvSpPr>
          <p:cNvPr id="58371" name="Rectangle 2">
            <a:extLst>
              <a:ext uri="{FF2B5EF4-FFF2-40B4-BE49-F238E27FC236}">
                <a16:creationId xmlns:a16="http://schemas.microsoft.com/office/drawing/2014/main" id="{75E0BBC4-B4C0-49FD-BD9C-D2402DCF7AC3}"/>
              </a:ext>
            </a:extLst>
          </p:cNvPr>
          <p:cNvSpPr>
            <a:spLocks noGrp="1" noRot="1" noChangeAspect="1" noChangeArrowheads="1" noTextEdit="1"/>
          </p:cNvSpPr>
          <p:nvPr>
            <p:ph type="sldImg"/>
          </p:nvPr>
        </p:nvSpPr>
        <p:spPr>
          <a:ln/>
        </p:spPr>
      </p:sp>
      <p:sp>
        <p:nvSpPr>
          <p:cNvPr id="856067" name="Rectangle 3">
            <a:extLst>
              <a:ext uri="{FF2B5EF4-FFF2-40B4-BE49-F238E27FC236}">
                <a16:creationId xmlns:a16="http://schemas.microsoft.com/office/drawing/2014/main" id="{6857D741-27BB-43D5-A167-12A6ECF7E4E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6E017656-90F5-4F39-8FB6-D92A104CE5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AA99A1E-AF15-4509-8E13-46D4CA481799}" type="slidenum">
              <a:rPr lang="en-CA" altLang="en-US">
                <a:latin typeface="Tahoma" panose="020B0604030504040204" pitchFamily="34" charset="0"/>
              </a:rPr>
              <a:pPr>
                <a:spcBef>
                  <a:spcPct val="0"/>
                </a:spcBef>
              </a:pPr>
              <a:t>16</a:t>
            </a:fld>
            <a:endParaRPr lang="en-CA" altLang="en-US">
              <a:latin typeface="Tahoma" panose="020B0604030504040204" pitchFamily="34" charset="0"/>
            </a:endParaRPr>
          </a:p>
        </p:txBody>
      </p:sp>
      <p:sp>
        <p:nvSpPr>
          <p:cNvPr id="59395" name="Rectangle 2">
            <a:extLst>
              <a:ext uri="{FF2B5EF4-FFF2-40B4-BE49-F238E27FC236}">
                <a16:creationId xmlns:a16="http://schemas.microsoft.com/office/drawing/2014/main" id="{3729C40F-F554-4262-8F51-08563A0C0B0F}"/>
              </a:ext>
            </a:extLst>
          </p:cNvPr>
          <p:cNvSpPr>
            <a:spLocks noGrp="1" noRot="1" noChangeAspect="1" noChangeArrowheads="1" noTextEdit="1"/>
          </p:cNvSpPr>
          <p:nvPr>
            <p:ph type="sldImg"/>
          </p:nvPr>
        </p:nvSpPr>
        <p:spPr>
          <a:ln/>
        </p:spPr>
      </p:sp>
      <p:sp>
        <p:nvSpPr>
          <p:cNvPr id="867331" name="Rectangle 3">
            <a:extLst>
              <a:ext uri="{FF2B5EF4-FFF2-40B4-BE49-F238E27FC236}">
                <a16:creationId xmlns:a16="http://schemas.microsoft.com/office/drawing/2014/main" id="{AA595597-8072-481F-BA84-288831FF6602}"/>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F5C6BA85-85B2-487F-ADAF-EE11268964B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389E660-2360-4FE7-9383-741CB2B76EFD}" type="slidenum">
              <a:rPr lang="en-CA" altLang="en-US">
                <a:latin typeface="Tahoma" panose="020B0604030504040204" pitchFamily="34" charset="0"/>
              </a:rPr>
              <a:pPr>
                <a:spcBef>
                  <a:spcPct val="0"/>
                </a:spcBef>
              </a:pPr>
              <a:t>17</a:t>
            </a:fld>
            <a:endParaRPr lang="en-CA" altLang="en-US">
              <a:latin typeface="Tahoma" panose="020B0604030504040204" pitchFamily="34" charset="0"/>
            </a:endParaRPr>
          </a:p>
        </p:txBody>
      </p:sp>
      <p:sp>
        <p:nvSpPr>
          <p:cNvPr id="60419" name="Rectangle 2">
            <a:extLst>
              <a:ext uri="{FF2B5EF4-FFF2-40B4-BE49-F238E27FC236}">
                <a16:creationId xmlns:a16="http://schemas.microsoft.com/office/drawing/2014/main" id="{2D69D4F0-ACDA-4C3A-BBAE-6664E5277B2A}"/>
              </a:ext>
            </a:extLst>
          </p:cNvPr>
          <p:cNvSpPr>
            <a:spLocks noGrp="1" noRot="1" noChangeAspect="1" noChangeArrowheads="1" noTextEdit="1"/>
          </p:cNvSpPr>
          <p:nvPr>
            <p:ph type="sldImg"/>
          </p:nvPr>
        </p:nvSpPr>
        <p:spPr>
          <a:ln/>
        </p:spPr>
      </p:sp>
      <p:sp>
        <p:nvSpPr>
          <p:cNvPr id="868355" name="Rectangle 3">
            <a:extLst>
              <a:ext uri="{FF2B5EF4-FFF2-40B4-BE49-F238E27FC236}">
                <a16:creationId xmlns:a16="http://schemas.microsoft.com/office/drawing/2014/main" id="{8D597399-01F4-4747-AE5E-9EA69C789863}"/>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121A46A2-3321-4757-9DAE-D709FA0273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F3AF7F4-7446-4D89-ADD4-A6197F6BF877}" type="slidenum">
              <a:rPr lang="en-CA" altLang="en-US">
                <a:latin typeface="Tahoma" panose="020B0604030504040204" pitchFamily="34" charset="0"/>
              </a:rPr>
              <a:pPr>
                <a:spcBef>
                  <a:spcPct val="0"/>
                </a:spcBef>
              </a:pPr>
              <a:t>18</a:t>
            </a:fld>
            <a:endParaRPr lang="en-CA" altLang="en-US">
              <a:latin typeface="Tahoma" panose="020B0604030504040204" pitchFamily="34" charset="0"/>
            </a:endParaRPr>
          </a:p>
        </p:txBody>
      </p:sp>
      <p:sp>
        <p:nvSpPr>
          <p:cNvPr id="61443" name="Rectangle 2">
            <a:extLst>
              <a:ext uri="{FF2B5EF4-FFF2-40B4-BE49-F238E27FC236}">
                <a16:creationId xmlns:a16="http://schemas.microsoft.com/office/drawing/2014/main" id="{7708CE35-19D9-486B-A5DC-3956C09347B7}"/>
              </a:ext>
            </a:extLst>
          </p:cNvPr>
          <p:cNvSpPr>
            <a:spLocks noGrp="1" noRot="1" noChangeAspect="1" noChangeArrowheads="1" noTextEdit="1"/>
          </p:cNvSpPr>
          <p:nvPr>
            <p:ph type="sldImg"/>
          </p:nvPr>
        </p:nvSpPr>
        <p:spPr>
          <a:ln/>
        </p:spPr>
      </p:sp>
      <p:sp>
        <p:nvSpPr>
          <p:cNvPr id="869379" name="Rectangle 3">
            <a:extLst>
              <a:ext uri="{FF2B5EF4-FFF2-40B4-BE49-F238E27FC236}">
                <a16:creationId xmlns:a16="http://schemas.microsoft.com/office/drawing/2014/main" id="{A6C9FAFA-7A08-45C9-A6A1-40E9A4881FA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DB1C1E4-2982-4C70-911D-AF1408FC8B7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36DD2E6-E351-4DB9-B488-A20A627D7992}" type="slidenum">
              <a:rPr lang="en-CA" altLang="en-US">
                <a:latin typeface="Tahoma" panose="020B0604030504040204" pitchFamily="34" charset="0"/>
              </a:rPr>
              <a:pPr>
                <a:spcBef>
                  <a:spcPct val="0"/>
                </a:spcBef>
              </a:pPr>
              <a:t>19</a:t>
            </a:fld>
            <a:endParaRPr lang="en-CA" altLang="en-US">
              <a:latin typeface="Tahoma" panose="020B0604030504040204" pitchFamily="34" charset="0"/>
            </a:endParaRPr>
          </a:p>
        </p:txBody>
      </p:sp>
      <p:sp>
        <p:nvSpPr>
          <p:cNvPr id="62467" name="Rectangle 2">
            <a:extLst>
              <a:ext uri="{FF2B5EF4-FFF2-40B4-BE49-F238E27FC236}">
                <a16:creationId xmlns:a16="http://schemas.microsoft.com/office/drawing/2014/main" id="{2F2BA165-5DF1-4DF8-9758-3492D24262D3}"/>
              </a:ext>
            </a:extLst>
          </p:cNvPr>
          <p:cNvSpPr>
            <a:spLocks noGrp="1" noRot="1" noChangeAspect="1" noChangeArrowheads="1" noTextEdit="1"/>
          </p:cNvSpPr>
          <p:nvPr>
            <p:ph type="sldImg"/>
          </p:nvPr>
        </p:nvSpPr>
        <p:spPr>
          <a:ln/>
        </p:spPr>
      </p:sp>
      <p:sp>
        <p:nvSpPr>
          <p:cNvPr id="870403" name="Rectangle 3">
            <a:extLst>
              <a:ext uri="{FF2B5EF4-FFF2-40B4-BE49-F238E27FC236}">
                <a16:creationId xmlns:a16="http://schemas.microsoft.com/office/drawing/2014/main" id="{31B43379-76A0-4929-BCE0-609700C0582D}"/>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9D9F45AF-7888-4146-9E51-63B469E8BE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46A107B-08BE-43C3-BC92-29EE4C42F490}" type="slidenum">
              <a:rPr lang="en-CA" altLang="en-US">
                <a:latin typeface="Tahoma" panose="020B0604030504040204" pitchFamily="34" charset="0"/>
              </a:rPr>
              <a:pPr>
                <a:spcBef>
                  <a:spcPct val="0"/>
                </a:spcBef>
              </a:pPr>
              <a:t>20</a:t>
            </a:fld>
            <a:endParaRPr lang="en-CA" altLang="en-US">
              <a:latin typeface="Tahoma" panose="020B0604030504040204" pitchFamily="34" charset="0"/>
            </a:endParaRPr>
          </a:p>
        </p:txBody>
      </p:sp>
      <p:sp>
        <p:nvSpPr>
          <p:cNvPr id="63491" name="Rectangle 2">
            <a:extLst>
              <a:ext uri="{FF2B5EF4-FFF2-40B4-BE49-F238E27FC236}">
                <a16:creationId xmlns:a16="http://schemas.microsoft.com/office/drawing/2014/main" id="{3B1D6615-C7A5-49D2-982B-84EEEF8FEA3D}"/>
              </a:ext>
            </a:extLst>
          </p:cNvPr>
          <p:cNvSpPr>
            <a:spLocks noGrp="1" noRot="1" noChangeAspect="1" noChangeArrowheads="1" noTextEdit="1"/>
          </p:cNvSpPr>
          <p:nvPr>
            <p:ph type="sldImg"/>
          </p:nvPr>
        </p:nvSpPr>
        <p:spPr>
          <a:ln/>
        </p:spPr>
      </p:sp>
      <p:sp>
        <p:nvSpPr>
          <p:cNvPr id="871427" name="Rectangle 3">
            <a:extLst>
              <a:ext uri="{FF2B5EF4-FFF2-40B4-BE49-F238E27FC236}">
                <a16:creationId xmlns:a16="http://schemas.microsoft.com/office/drawing/2014/main" id="{BD18D63F-5DDC-4671-AEED-9EC4DA9B230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084557B8-F047-49DC-8C1E-3942739741B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0E8D131-22CD-465C-8869-96483083BC08}" type="slidenum">
              <a:rPr lang="en-CA" altLang="en-US">
                <a:latin typeface="Tahoma" panose="020B0604030504040204" pitchFamily="34" charset="0"/>
              </a:rPr>
              <a:pPr>
                <a:spcBef>
                  <a:spcPct val="0"/>
                </a:spcBef>
              </a:pPr>
              <a:t>21</a:t>
            </a:fld>
            <a:endParaRPr lang="en-CA" altLang="en-US">
              <a:latin typeface="Tahoma" panose="020B0604030504040204" pitchFamily="34" charset="0"/>
            </a:endParaRPr>
          </a:p>
        </p:txBody>
      </p:sp>
      <p:sp>
        <p:nvSpPr>
          <p:cNvPr id="64515" name="Rectangle 2">
            <a:extLst>
              <a:ext uri="{FF2B5EF4-FFF2-40B4-BE49-F238E27FC236}">
                <a16:creationId xmlns:a16="http://schemas.microsoft.com/office/drawing/2014/main" id="{B3CD5497-AC49-4DDC-9215-DC33B75126F0}"/>
              </a:ext>
            </a:extLst>
          </p:cNvPr>
          <p:cNvSpPr>
            <a:spLocks noGrp="1" noRot="1" noChangeAspect="1" noChangeArrowheads="1" noTextEdit="1"/>
          </p:cNvSpPr>
          <p:nvPr>
            <p:ph type="sldImg"/>
          </p:nvPr>
        </p:nvSpPr>
        <p:spPr>
          <a:ln/>
        </p:spPr>
      </p:sp>
      <p:sp>
        <p:nvSpPr>
          <p:cNvPr id="875523" name="Rectangle 3">
            <a:extLst>
              <a:ext uri="{FF2B5EF4-FFF2-40B4-BE49-F238E27FC236}">
                <a16:creationId xmlns:a16="http://schemas.microsoft.com/office/drawing/2014/main" id="{729510C5-74DE-4D5A-A1BE-BEB8295E83D7}"/>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29776BCA-3CAF-4607-8A67-2D4FBB4035B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9BCBFBE-145A-45CD-A7EB-1355C247CB30}" type="slidenum">
              <a:rPr lang="en-CA" altLang="en-US">
                <a:latin typeface="Tahoma" panose="020B0604030504040204" pitchFamily="34" charset="0"/>
              </a:rPr>
              <a:pPr>
                <a:spcBef>
                  <a:spcPct val="0"/>
                </a:spcBef>
              </a:pPr>
              <a:t>22</a:t>
            </a:fld>
            <a:endParaRPr lang="en-CA" altLang="en-US">
              <a:latin typeface="Tahoma" panose="020B0604030504040204" pitchFamily="34" charset="0"/>
            </a:endParaRPr>
          </a:p>
        </p:txBody>
      </p:sp>
      <p:sp>
        <p:nvSpPr>
          <p:cNvPr id="65539" name="Rectangle 2">
            <a:extLst>
              <a:ext uri="{FF2B5EF4-FFF2-40B4-BE49-F238E27FC236}">
                <a16:creationId xmlns:a16="http://schemas.microsoft.com/office/drawing/2014/main" id="{99A7179F-83D4-4A9E-8D1C-0384C23BACB7}"/>
              </a:ext>
            </a:extLst>
          </p:cNvPr>
          <p:cNvSpPr>
            <a:spLocks noGrp="1" noRot="1" noChangeAspect="1" noChangeArrowheads="1" noTextEdit="1"/>
          </p:cNvSpPr>
          <p:nvPr>
            <p:ph type="sldImg"/>
          </p:nvPr>
        </p:nvSpPr>
        <p:spPr>
          <a:ln/>
        </p:spPr>
      </p:sp>
      <p:sp>
        <p:nvSpPr>
          <p:cNvPr id="876547" name="Rectangle 3">
            <a:extLst>
              <a:ext uri="{FF2B5EF4-FFF2-40B4-BE49-F238E27FC236}">
                <a16:creationId xmlns:a16="http://schemas.microsoft.com/office/drawing/2014/main" id="{8812FA9F-5B6A-46E9-9411-BE6FB96F320F}"/>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6EEEE0A0-E677-45A7-B7CE-B8F9E5E08FA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353B226-9841-4DE2-8EC3-5FAB41557DAA}" type="slidenum">
              <a:rPr lang="en-CA" altLang="en-US">
                <a:latin typeface="Tahoma" panose="020B0604030504040204" pitchFamily="34" charset="0"/>
              </a:rPr>
              <a:pPr>
                <a:spcBef>
                  <a:spcPct val="0"/>
                </a:spcBef>
              </a:pPr>
              <a:t>23</a:t>
            </a:fld>
            <a:endParaRPr lang="en-CA" altLang="en-US">
              <a:latin typeface="Tahoma" panose="020B0604030504040204" pitchFamily="34" charset="0"/>
            </a:endParaRPr>
          </a:p>
        </p:txBody>
      </p:sp>
      <p:sp>
        <p:nvSpPr>
          <p:cNvPr id="66563" name="Rectangle 2">
            <a:extLst>
              <a:ext uri="{FF2B5EF4-FFF2-40B4-BE49-F238E27FC236}">
                <a16:creationId xmlns:a16="http://schemas.microsoft.com/office/drawing/2014/main" id="{D889E372-A5E4-432C-9E5A-BB29F5322E4C}"/>
              </a:ext>
            </a:extLst>
          </p:cNvPr>
          <p:cNvSpPr>
            <a:spLocks noGrp="1" noRot="1" noChangeAspect="1" noChangeArrowheads="1" noTextEdit="1"/>
          </p:cNvSpPr>
          <p:nvPr>
            <p:ph type="sldImg"/>
          </p:nvPr>
        </p:nvSpPr>
        <p:spPr>
          <a:ln/>
        </p:spPr>
      </p:sp>
      <p:sp>
        <p:nvSpPr>
          <p:cNvPr id="877571" name="Rectangle 3">
            <a:extLst>
              <a:ext uri="{FF2B5EF4-FFF2-40B4-BE49-F238E27FC236}">
                <a16:creationId xmlns:a16="http://schemas.microsoft.com/office/drawing/2014/main" id="{87BFF097-1C18-4F51-A156-122970511E7C}"/>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6FC2CA44-6309-4EC5-AD2A-BC8ED397C09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EC0DAAE-EF97-4C9C-8A8B-A16969B733B5}" type="slidenum">
              <a:rPr lang="en-CA" altLang="en-US">
                <a:latin typeface="Tahoma" panose="020B0604030504040204" pitchFamily="34" charset="0"/>
              </a:rPr>
              <a:pPr>
                <a:spcBef>
                  <a:spcPct val="0"/>
                </a:spcBef>
              </a:pPr>
              <a:t>24</a:t>
            </a:fld>
            <a:endParaRPr lang="en-CA" altLang="en-US">
              <a:latin typeface="Tahoma" panose="020B0604030504040204" pitchFamily="34" charset="0"/>
            </a:endParaRPr>
          </a:p>
        </p:txBody>
      </p:sp>
      <p:sp>
        <p:nvSpPr>
          <p:cNvPr id="67587" name="Rectangle 2">
            <a:extLst>
              <a:ext uri="{FF2B5EF4-FFF2-40B4-BE49-F238E27FC236}">
                <a16:creationId xmlns:a16="http://schemas.microsoft.com/office/drawing/2014/main" id="{A3892040-4566-494D-9C29-97D5DFC4CA10}"/>
              </a:ext>
            </a:extLst>
          </p:cNvPr>
          <p:cNvSpPr>
            <a:spLocks noGrp="1" noRot="1" noChangeAspect="1" noChangeArrowheads="1" noTextEdit="1"/>
          </p:cNvSpPr>
          <p:nvPr>
            <p:ph type="sldImg"/>
          </p:nvPr>
        </p:nvSpPr>
        <p:spPr>
          <a:ln/>
        </p:spPr>
      </p:sp>
      <p:sp>
        <p:nvSpPr>
          <p:cNvPr id="878595" name="Rectangle 3">
            <a:extLst>
              <a:ext uri="{FF2B5EF4-FFF2-40B4-BE49-F238E27FC236}">
                <a16:creationId xmlns:a16="http://schemas.microsoft.com/office/drawing/2014/main" id="{9AFB88E0-330C-4463-AF69-A60401A5C289}"/>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58D1437D-A4AB-4AB9-98BB-87DB793976D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5AB1010-FA93-407E-8F34-04A788A0F725}" type="slidenum">
              <a:rPr lang="en-CA" altLang="en-US">
                <a:latin typeface="Tahoma" panose="020B0604030504040204" pitchFamily="34" charset="0"/>
              </a:rPr>
              <a:pPr>
                <a:spcBef>
                  <a:spcPct val="0"/>
                </a:spcBef>
              </a:pPr>
              <a:t>25</a:t>
            </a:fld>
            <a:endParaRPr lang="en-CA" altLang="en-US">
              <a:latin typeface="Tahoma" panose="020B0604030504040204" pitchFamily="34" charset="0"/>
            </a:endParaRPr>
          </a:p>
        </p:txBody>
      </p:sp>
      <p:sp>
        <p:nvSpPr>
          <p:cNvPr id="68611" name="Rectangle 2">
            <a:extLst>
              <a:ext uri="{FF2B5EF4-FFF2-40B4-BE49-F238E27FC236}">
                <a16:creationId xmlns:a16="http://schemas.microsoft.com/office/drawing/2014/main" id="{654BD48F-8CD3-4EB8-8287-50462C03DBC9}"/>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C691C305-0E5A-4C4B-8AC4-DE4FBBB3D6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z="1800">
                <a:latin typeface="Times New Roman" panose="02020603050405020304" pitchFamily="18" charset="0"/>
                <a:ea typeface="ＭＳ Ｐゴシック" panose="020B0600070205080204" pitchFamily="34" charset="-128"/>
              </a:rPr>
              <a:t>Get your students to go to Federal Register Web site, located at www.archives.gov/federal_register/the_federal_register/indexes.html. They (and you) will be amazed at the volume and detail of regulatory activity, almost all of which has an economic dimension and impact. There is no free lunch in regulating firms and industries that embody market power. Make the issue of industry regulation intriguing for the students by emphasizing the following countervailing opportunity costs that arise in regulating the firms in those industries that are creating a market failure.</a:t>
            </a:r>
            <a:r>
              <a:rPr lang="en-GB" altLang="en-US" sz="1800">
                <a:latin typeface="Times New Roman" panose="02020603050405020304" pitchFamily="18" charset="0"/>
                <a:ea typeface="ＭＳ Ｐゴシック" panose="020B0600070205080204" pitchFamily="34" charset="-128"/>
              </a:rPr>
              <a:t> </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944D105F-859A-4A5D-908B-8BAA9380D8C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F89FC14-AA3D-4A5A-9A0D-EB3BEAF50838}" type="slidenum">
              <a:rPr lang="en-CA" altLang="en-US">
                <a:latin typeface="Tahoma" panose="020B0604030504040204" pitchFamily="34" charset="0"/>
              </a:rPr>
              <a:pPr>
                <a:spcBef>
                  <a:spcPct val="0"/>
                </a:spcBef>
              </a:pPr>
              <a:t>26</a:t>
            </a:fld>
            <a:endParaRPr lang="en-CA" altLang="en-US">
              <a:latin typeface="Tahoma" panose="020B0604030504040204" pitchFamily="34" charset="0"/>
            </a:endParaRPr>
          </a:p>
        </p:txBody>
      </p:sp>
      <p:sp>
        <p:nvSpPr>
          <p:cNvPr id="69635" name="Rectangle 2">
            <a:extLst>
              <a:ext uri="{FF2B5EF4-FFF2-40B4-BE49-F238E27FC236}">
                <a16:creationId xmlns:a16="http://schemas.microsoft.com/office/drawing/2014/main" id="{4CDE7D5D-40E5-4D91-9C00-140E99C21DFF}"/>
              </a:ext>
            </a:extLst>
          </p:cNvPr>
          <p:cNvSpPr>
            <a:spLocks noGrp="1" noRot="1" noChangeAspect="1" noChangeArrowheads="1" noTextEdit="1"/>
          </p:cNvSpPr>
          <p:nvPr>
            <p:ph type="sldImg"/>
          </p:nvPr>
        </p:nvSpPr>
        <p:spPr>
          <a:ln/>
        </p:spPr>
      </p:sp>
      <p:sp>
        <p:nvSpPr>
          <p:cNvPr id="906243" name="Rectangle 3">
            <a:extLst>
              <a:ext uri="{FF2B5EF4-FFF2-40B4-BE49-F238E27FC236}">
                <a16:creationId xmlns:a16="http://schemas.microsoft.com/office/drawing/2014/main" id="{3EDEF6FE-C1A6-438F-B0D0-30FCF6DE3513}"/>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2E929B3F-FB2A-40BC-B42B-971BC20B71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80C78FE-0D78-4C24-BD8E-31BBA8282C6B}" type="slidenum">
              <a:rPr lang="en-CA" altLang="en-US">
                <a:latin typeface="Tahoma" panose="020B0604030504040204" pitchFamily="34" charset="0"/>
              </a:rPr>
              <a:pPr>
                <a:spcBef>
                  <a:spcPct val="0"/>
                </a:spcBef>
              </a:pPr>
              <a:t>27</a:t>
            </a:fld>
            <a:endParaRPr lang="en-CA" altLang="en-US">
              <a:latin typeface="Tahoma" panose="020B0604030504040204" pitchFamily="34" charset="0"/>
            </a:endParaRPr>
          </a:p>
        </p:txBody>
      </p:sp>
      <p:sp>
        <p:nvSpPr>
          <p:cNvPr id="70659" name="Rectangle 2">
            <a:extLst>
              <a:ext uri="{FF2B5EF4-FFF2-40B4-BE49-F238E27FC236}">
                <a16:creationId xmlns:a16="http://schemas.microsoft.com/office/drawing/2014/main" id="{FB18CFFD-AE87-4448-AE83-D7855CB81664}"/>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0542548B-66B6-4426-BE7D-D80907CADF4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z="1800">
                <a:latin typeface="Times New Roman" panose="02020603050405020304" pitchFamily="18" charset="0"/>
                <a:ea typeface="ＭＳ Ｐゴシック" panose="020B0600070205080204" pitchFamily="34" charset="-128"/>
              </a:rPr>
              <a:t>Emphasize the tension between the potential for efficiency in production inherent with a natural monopoly and the inefficiency potential from the firm exercising its inherent market power. Be sure the students understand that economies of scale or scope enable the unregulated natural monopoly to provide products and services at the lowest possible cost, but the lack of competition also enables the firm to increase producer surplus at the expense of consumer surplus and creates a significant deadweight loss to society.</a:t>
            </a:r>
            <a:r>
              <a:rPr lang="en-GB" altLang="en-US" sz="1800">
                <a:latin typeface="Times New Roman" panose="02020603050405020304" pitchFamily="18" charset="0"/>
                <a:ea typeface="ＭＳ Ｐゴシック" panose="020B0600070205080204" pitchFamily="34" charset="-128"/>
              </a:rPr>
              <a:t> </a:t>
            </a:r>
          </a:p>
          <a:p>
            <a:pPr eaLnBrk="1" hangingPunct="1"/>
            <a:endParaRPr lang="en-GB" altLang="en-US" sz="1800">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B04B8388-4FD9-43F1-8D6E-45407174B7C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267FFA7-4915-4F1C-81C5-7BF1E84D5E6C}" type="slidenum">
              <a:rPr lang="en-CA" altLang="en-US">
                <a:latin typeface="Tahoma" panose="020B0604030504040204" pitchFamily="34" charset="0"/>
              </a:rPr>
              <a:pPr>
                <a:spcBef>
                  <a:spcPct val="0"/>
                </a:spcBef>
              </a:pPr>
              <a:t>28</a:t>
            </a:fld>
            <a:endParaRPr lang="en-CA" altLang="en-US">
              <a:latin typeface="Tahoma" panose="020B0604030504040204" pitchFamily="34" charset="0"/>
            </a:endParaRPr>
          </a:p>
        </p:txBody>
      </p:sp>
      <p:sp>
        <p:nvSpPr>
          <p:cNvPr id="71683" name="Rectangle 2">
            <a:extLst>
              <a:ext uri="{FF2B5EF4-FFF2-40B4-BE49-F238E27FC236}">
                <a16:creationId xmlns:a16="http://schemas.microsoft.com/office/drawing/2014/main" id="{F0F7EC68-F8FF-441C-90E1-68D4E5685E8E}"/>
              </a:ext>
            </a:extLst>
          </p:cNvPr>
          <p:cNvSpPr>
            <a:spLocks noGrp="1" noRot="1" noChangeAspect="1" noChangeArrowheads="1" noTextEdit="1"/>
          </p:cNvSpPr>
          <p:nvPr>
            <p:ph type="sldImg"/>
          </p:nvPr>
        </p:nvSpPr>
        <p:spPr>
          <a:ln/>
        </p:spPr>
      </p:sp>
      <p:sp>
        <p:nvSpPr>
          <p:cNvPr id="918531" name="Rectangle 3">
            <a:extLst>
              <a:ext uri="{FF2B5EF4-FFF2-40B4-BE49-F238E27FC236}">
                <a16:creationId xmlns:a16="http://schemas.microsoft.com/office/drawing/2014/main" id="{C6E16650-6ACC-4BCD-BCFA-57716E7154FC}"/>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A14DC549-7138-42CB-89F0-310C4A291A1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B07D65F-10BD-45DC-801C-6F63F96C620A}" type="slidenum">
              <a:rPr lang="en-CA" altLang="en-US">
                <a:latin typeface="Tahoma" panose="020B0604030504040204" pitchFamily="34" charset="0"/>
              </a:rPr>
              <a:pPr>
                <a:spcBef>
                  <a:spcPct val="0"/>
                </a:spcBef>
              </a:pPr>
              <a:t>29</a:t>
            </a:fld>
            <a:endParaRPr lang="en-CA" altLang="en-US">
              <a:latin typeface="Tahoma" panose="020B0604030504040204" pitchFamily="34" charset="0"/>
            </a:endParaRPr>
          </a:p>
        </p:txBody>
      </p:sp>
      <p:sp>
        <p:nvSpPr>
          <p:cNvPr id="72707" name="Rectangle 2">
            <a:extLst>
              <a:ext uri="{FF2B5EF4-FFF2-40B4-BE49-F238E27FC236}">
                <a16:creationId xmlns:a16="http://schemas.microsoft.com/office/drawing/2014/main" id="{C87D25DD-40A5-4406-9E87-5784C76B2128}"/>
              </a:ext>
            </a:extLst>
          </p:cNvPr>
          <p:cNvSpPr>
            <a:spLocks noGrp="1" noRot="1" noChangeAspect="1" noChangeArrowheads="1" noTextEdit="1"/>
          </p:cNvSpPr>
          <p:nvPr>
            <p:ph type="sldImg"/>
          </p:nvPr>
        </p:nvSpPr>
        <p:spPr>
          <a:ln/>
        </p:spPr>
      </p:sp>
      <p:sp>
        <p:nvSpPr>
          <p:cNvPr id="946179" name="Rectangle 3">
            <a:extLst>
              <a:ext uri="{FF2B5EF4-FFF2-40B4-BE49-F238E27FC236}">
                <a16:creationId xmlns:a16="http://schemas.microsoft.com/office/drawing/2014/main" id="{469D0F06-9529-4454-92A3-2C6CB7D2930A}"/>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D7A2ECBD-AC1D-4A5D-8C9D-925E6CAEB9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2179205-0571-42ED-8A1C-7EDA0ADCA1BA}" type="slidenum">
              <a:rPr lang="en-CA" altLang="en-US">
                <a:latin typeface="Tahoma" panose="020B0604030504040204" pitchFamily="34" charset="0"/>
              </a:rPr>
              <a:pPr>
                <a:spcBef>
                  <a:spcPct val="0"/>
                </a:spcBef>
              </a:pPr>
              <a:t>30</a:t>
            </a:fld>
            <a:endParaRPr lang="en-CA" altLang="en-US">
              <a:latin typeface="Tahoma" panose="020B0604030504040204" pitchFamily="34" charset="0"/>
            </a:endParaRPr>
          </a:p>
        </p:txBody>
      </p:sp>
      <p:sp>
        <p:nvSpPr>
          <p:cNvPr id="73731" name="Rectangle 2">
            <a:extLst>
              <a:ext uri="{FF2B5EF4-FFF2-40B4-BE49-F238E27FC236}">
                <a16:creationId xmlns:a16="http://schemas.microsoft.com/office/drawing/2014/main" id="{A0461B81-6B89-4509-8F79-2D5F9CF11561}"/>
              </a:ext>
            </a:extLst>
          </p:cNvPr>
          <p:cNvSpPr>
            <a:spLocks noGrp="1" noRot="1" noChangeAspect="1" noChangeArrowheads="1" noTextEdit="1"/>
          </p:cNvSpPr>
          <p:nvPr>
            <p:ph type="sldImg"/>
          </p:nvPr>
        </p:nvSpPr>
        <p:spPr>
          <a:ln/>
        </p:spPr>
      </p:sp>
      <p:sp>
        <p:nvSpPr>
          <p:cNvPr id="926723" name="Rectangle 3">
            <a:extLst>
              <a:ext uri="{FF2B5EF4-FFF2-40B4-BE49-F238E27FC236}">
                <a16:creationId xmlns:a16="http://schemas.microsoft.com/office/drawing/2014/main" id="{7D63E16C-5A83-4E20-BDC9-3D05F5ACE5B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71B37582-68FB-4E56-AE13-17321619349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79BA787-FAE5-4286-AF79-94EE6869A7F3}" type="slidenum">
              <a:rPr lang="en-CA" altLang="en-US">
                <a:latin typeface="Tahoma" panose="020B0604030504040204" pitchFamily="34" charset="0"/>
              </a:rPr>
              <a:pPr>
                <a:spcBef>
                  <a:spcPct val="0"/>
                </a:spcBef>
              </a:pPr>
              <a:t>31</a:t>
            </a:fld>
            <a:endParaRPr lang="en-CA" altLang="en-US">
              <a:latin typeface="Tahoma" panose="020B0604030504040204" pitchFamily="34" charset="0"/>
            </a:endParaRPr>
          </a:p>
        </p:txBody>
      </p:sp>
      <p:sp>
        <p:nvSpPr>
          <p:cNvPr id="74755" name="Rectangle 2">
            <a:extLst>
              <a:ext uri="{FF2B5EF4-FFF2-40B4-BE49-F238E27FC236}">
                <a16:creationId xmlns:a16="http://schemas.microsoft.com/office/drawing/2014/main" id="{E4B5CFFB-2F6A-49A5-8A6A-D79508EAC2A0}"/>
              </a:ext>
            </a:extLst>
          </p:cNvPr>
          <p:cNvSpPr>
            <a:spLocks noGrp="1" noRot="1" noChangeAspect="1" noChangeArrowheads="1" noTextEdit="1"/>
          </p:cNvSpPr>
          <p:nvPr>
            <p:ph type="sldImg"/>
          </p:nvPr>
        </p:nvSpPr>
        <p:spPr>
          <a:ln/>
        </p:spPr>
      </p:sp>
      <p:sp>
        <p:nvSpPr>
          <p:cNvPr id="928771" name="Rectangle 3">
            <a:extLst>
              <a:ext uri="{FF2B5EF4-FFF2-40B4-BE49-F238E27FC236}">
                <a16:creationId xmlns:a16="http://schemas.microsoft.com/office/drawing/2014/main" id="{51BBA88F-879F-4612-BA8F-37DFE94B54BA}"/>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1031">
            <a:extLst>
              <a:ext uri="{FF2B5EF4-FFF2-40B4-BE49-F238E27FC236}">
                <a16:creationId xmlns:a16="http://schemas.microsoft.com/office/drawing/2014/main" id="{5B893A7B-50B7-4AB7-BA11-A2C7563DBE1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E71FC93-0567-41A5-91E9-D65ACBCF9097}" type="slidenum">
              <a:rPr lang="en-CA" altLang="en-US">
                <a:latin typeface="Tahoma" panose="020B0604030504040204" pitchFamily="34" charset="0"/>
              </a:rPr>
              <a:pPr>
                <a:spcBef>
                  <a:spcPct val="0"/>
                </a:spcBef>
              </a:pPr>
              <a:t>32</a:t>
            </a:fld>
            <a:endParaRPr lang="en-CA" altLang="en-US">
              <a:latin typeface="Tahoma" panose="020B0604030504040204" pitchFamily="34" charset="0"/>
            </a:endParaRPr>
          </a:p>
        </p:txBody>
      </p:sp>
      <p:sp>
        <p:nvSpPr>
          <p:cNvPr id="75779" name="Rectangle 2">
            <a:extLst>
              <a:ext uri="{FF2B5EF4-FFF2-40B4-BE49-F238E27FC236}">
                <a16:creationId xmlns:a16="http://schemas.microsoft.com/office/drawing/2014/main" id="{580B77A4-32D6-4CEF-847F-0C25769C87F3}"/>
              </a:ext>
            </a:extLst>
          </p:cNvPr>
          <p:cNvSpPr>
            <a:spLocks noGrp="1" noRot="1" noChangeAspect="1" noChangeArrowheads="1" noTextEdit="1"/>
          </p:cNvSpPr>
          <p:nvPr>
            <p:ph type="sldImg"/>
          </p:nvPr>
        </p:nvSpPr>
        <p:spPr>
          <a:ln/>
        </p:spPr>
      </p:sp>
      <p:sp>
        <p:nvSpPr>
          <p:cNvPr id="751619" name="Rectangle 3">
            <a:extLst>
              <a:ext uri="{FF2B5EF4-FFF2-40B4-BE49-F238E27FC236}">
                <a16:creationId xmlns:a16="http://schemas.microsoft.com/office/drawing/2014/main" id="{9954F4F2-2B41-4DEF-8A26-5AF4637F7AB9}"/>
              </a:ext>
            </a:extLst>
          </p:cNvPr>
          <p:cNvSpPr>
            <a:spLocks noGrp="1" noChangeArrowheads="1"/>
          </p:cNvSpPr>
          <p:nvPr>
            <p:ph type="body" idx="1"/>
          </p:nvPr>
        </p:nvSpPr>
        <p:spPr/>
        <p:txBody>
          <a:bodyPr/>
          <a:lstStyle/>
          <a:p>
            <a:pPr eaLnBrk="1" hangingPunct="1">
              <a:defRPr/>
            </a:pPr>
            <a:endParaRPr lang="en-US" sz="1800" dirty="0">
              <a:cs typeface="+mn-cs"/>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1031">
            <a:extLst>
              <a:ext uri="{FF2B5EF4-FFF2-40B4-BE49-F238E27FC236}">
                <a16:creationId xmlns:a16="http://schemas.microsoft.com/office/drawing/2014/main" id="{E523EE1F-9839-4F8A-ADE7-61629434C3D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0B912C8-BB20-48DC-9394-D3E59E704569}" type="slidenum">
              <a:rPr lang="en-CA" altLang="en-US">
                <a:latin typeface="Tahoma" panose="020B0604030504040204" pitchFamily="34" charset="0"/>
              </a:rPr>
              <a:pPr>
                <a:spcBef>
                  <a:spcPct val="0"/>
                </a:spcBef>
              </a:pPr>
              <a:t>33</a:t>
            </a:fld>
            <a:endParaRPr lang="en-CA" altLang="en-US">
              <a:latin typeface="Tahoma" panose="020B0604030504040204" pitchFamily="34" charset="0"/>
            </a:endParaRPr>
          </a:p>
        </p:txBody>
      </p:sp>
      <p:sp>
        <p:nvSpPr>
          <p:cNvPr id="76803" name="Rectangle 2">
            <a:extLst>
              <a:ext uri="{FF2B5EF4-FFF2-40B4-BE49-F238E27FC236}">
                <a16:creationId xmlns:a16="http://schemas.microsoft.com/office/drawing/2014/main" id="{54358E3D-4895-4B12-B2E4-7D99313EB33D}"/>
              </a:ext>
            </a:extLst>
          </p:cNvPr>
          <p:cNvSpPr>
            <a:spLocks noGrp="1" noRot="1" noChangeAspect="1" noChangeArrowheads="1" noTextEdit="1"/>
          </p:cNvSpPr>
          <p:nvPr>
            <p:ph type="sldImg"/>
          </p:nvPr>
        </p:nvSpPr>
        <p:spPr>
          <a:ln/>
        </p:spPr>
      </p:sp>
      <p:sp>
        <p:nvSpPr>
          <p:cNvPr id="765955" name="Rectangle 3">
            <a:extLst>
              <a:ext uri="{FF2B5EF4-FFF2-40B4-BE49-F238E27FC236}">
                <a16:creationId xmlns:a16="http://schemas.microsoft.com/office/drawing/2014/main" id="{00D7242C-982B-496B-A58D-02225E12C4BA}"/>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31">
            <a:extLst>
              <a:ext uri="{FF2B5EF4-FFF2-40B4-BE49-F238E27FC236}">
                <a16:creationId xmlns:a16="http://schemas.microsoft.com/office/drawing/2014/main" id="{878A81F2-5108-49E8-A51F-287B8A6814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8CB2C15-EEF0-426F-9B1E-466B28AC7B2E}" type="slidenum">
              <a:rPr lang="en-CA" altLang="en-US">
                <a:latin typeface="Tahoma" panose="020B0604030504040204" pitchFamily="34" charset="0"/>
              </a:rPr>
              <a:pPr>
                <a:spcBef>
                  <a:spcPct val="0"/>
                </a:spcBef>
              </a:pPr>
              <a:t>34</a:t>
            </a:fld>
            <a:endParaRPr lang="en-CA" altLang="en-US">
              <a:latin typeface="Tahoma" panose="020B0604030504040204" pitchFamily="34" charset="0"/>
            </a:endParaRPr>
          </a:p>
        </p:txBody>
      </p:sp>
      <p:sp>
        <p:nvSpPr>
          <p:cNvPr id="77827" name="Rectangle 2">
            <a:extLst>
              <a:ext uri="{FF2B5EF4-FFF2-40B4-BE49-F238E27FC236}">
                <a16:creationId xmlns:a16="http://schemas.microsoft.com/office/drawing/2014/main" id="{027F9720-2A5F-4927-8692-2EE39BDBBE7F}"/>
              </a:ext>
            </a:extLst>
          </p:cNvPr>
          <p:cNvSpPr>
            <a:spLocks noGrp="1" noRot="1" noChangeAspect="1" noChangeArrowheads="1" noTextEdit="1"/>
          </p:cNvSpPr>
          <p:nvPr>
            <p:ph type="sldImg"/>
          </p:nvPr>
        </p:nvSpPr>
        <p:spPr>
          <a:ln/>
        </p:spPr>
      </p:sp>
      <p:sp>
        <p:nvSpPr>
          <p:cNvPr id="768003" name="Rectangle 3">
            <a:extLst>
              <a:ext uri="{FF2B5EF4-FFF2-40B4-BE49-F238E27FC236}">
                <a16:creationId xmlns:a16="http://schemas.microsoft.com/office/drawing/2014/main" id="{D66E34C6-4D71-4E85-9D70-76BA90AA5581}"/>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1031">
            <a:extLst>
              <a:ext uri="{FF2B5EF4-FFF2-40B4-BE49-F238E27FC236}">
                <a16:creationId xmlns:a16="http://schemas.microsoft.com/office/drawing/2014/main" id="{12123CCF-D486-48A6-8C48-58FE1682E1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355F297-98B2-4C9B-8393-FEB200D473AD}" type="slidenum">
              <a:rPr lang="en-CA" altLang="en-US">
                <a:latin typeface="Tahoma" panose="020B0604030504040204" pitchFamily="34" charset="0"/>
              </a:rPr>
              <a:pPr>
                <a:spcBef>
                  <a:spcPct val="0"/>
                </a:spcBef>
              </a:pPr>
              <a:t>35</a:t>
            </a:fld>
            <a:endParaRPr lang="en-CA" altLang="en-US">
              <a:latin typeface="Tahoma" panose="020B0604030504040204" pitchFamily="34" charset="0"/>
            </a:endParaRPr>
          </a:p>
        </p:txBody>
      </p:sp>
      <p:sp>
        <p:nvSpPr>
          <p:cNvPr id="78851" name="Rectangle 2">
            <a:extLst>
              <a:ext uri="{FF2B5EF4-FFF2-40B4-BE49-F238E27FC236}">
                <a16:creationId xmlns:a16="http://schemas.microsoft.com/office/drawing/2014/main" id="{04523496-E0C4-4516-B8EB-E8AE5B6BDCEE}"/>
              </a:ext>
            </a:extLst>
          </p:cNvPr>
          <p:cNvSpPr>
            <a:spLocks noGrp="1" noRot="1" noChangeAspect="1" noChangeArrowheads="1" noTextEdit="1"/>
          </p:cNvSpPr>
          <p:nvPr>
            <p:ph type="sldImg"/>
          </p:nvPr>
        </p:nvSpPr>
        <p:spPr>
          <a:ln/>
        </p:spPr>
      </p:sp>
      <p:sp>
        <p:nvSpPr>
          <p:cNvPr id="770051" name="Rectangle 3">
            <a:extLst>
              <a:ext uri="{FF2B5EF4-FFF2-40B4-BE49-F238E27FC236}">
                <a16:creationId xmlns:a16="http://schemas.microsoft.com/office/drawing/2014/main" id="{C9A9F141-F3E3-4DD3-9D5A-629D6FDF06F3}"/>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US"/>
              <a:t>Click to edit Master title style</a:t>
            </a:r>
          </a:p>
        </p:txBody>
      </p:sp>
      <p:sp>
        <p:nvSpPr>
          <p:cNvPr id="3" name="Text Placeholder 2"/>
          <p:cNvSpPr>
            <a:spLocks noGrp="1"/>
          </p:cNvSpPr>
          <p:nvPr>
            <p:ph type="body" sz="half" idx="1"/>
          </p:nvPr>
        </p:nvSpPr>
        <p:spPr>
          <a:xfrm>
            <a:off x="457200" y="1600200"/>
            <a:ext cx="4038600" cy="4525963"/>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9344181"/>
      </p:ext>
    </p:extLst>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3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6.png"/><Relationship Id="rId5" Type="http://schemas.openxmlformats.org/officeDocument/2006/relationships/image" Target="../media/image12.png"/><Relationship Id="rId10" Type="http://schemas.openxmlformats.org/officeDocument/2006/relationships/image" Target="../media/image18.png"/><Relationship Id="rId4" Type="http://schemas.openxmlformats.org/officeDocument/2006/relationships/image" Target="../media/image11.png"/><Relationship Id="rId9" Type="http://schemas.openxmlformats.org/officeDocument/2006/relationships/image" Target="../media/image17.png"/></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E229DF08-E6CE-46B1-82C2-6578D4C3BD40}"/>
              </a:ext>
            </a:extLst>
          </p:cNvPr>
          <p:cNvSpPr txBox="1">
            <a:spLocks noChangeArrowheads="1"/>
          </p:cNvSpPr>
          <p:nvPr/>
        </p:nvSpPr>
        <p:spPr bwMode="auto">
          <a:xfrm>
            <a:off x="2114550" y="5886450"/>
            <a:ext cx="6343650"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a:solidFill>
                  <a:schemeClr val="tx1"/>
                </a:solidFill>
                <a:latin typeface="Arial" panose="020B0604020202020204" pitchFamily="34" charset="0"/>
                <a:ea typeface="ＭＳ Ｐゴシック" panose="020B0600070205080204" pitchFamily="34" charset="-128"/>
              </a:defRPr>
            </a:lvl1pPr>
            <a:lvl2pPr marL="11430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lvl="1" eaLnBrk="1" hangingPunct="1">
              <a:lnSpc>
                <a:spcPts val="1500"/>
              </a:lnSpc>
              <a:spcBef>
                <a:spcPct val="20000"/>
              </a:spcBef>
              <a:spcAft>
                <a:spcPct val="50000"/>
              </a:spcAft>
            </a:pPr>
            <a:r>
              <a:rPr lang="en-CA" altLang="en-US" b="1">
                <a:solidFill>
                  <a:srgbClr val="487A84"/>
                </a:solidFill>
              </a:rPr>
              <a:t>Are Microsoft’s prices too high?</a:t>
            </a:r>
            <a:endParaRPr lang="en-US" altLang="en-US" b="1">
              <a:solidFill>
                <a:srgbClr val="487A84"/>
              </a:solidFill>
            </a:endParaRPr>
          </a:p>
        </p:txBody>
      </p:sp>
      <p:pic>
        <p:nvPicPr>
          <p:cNvPr id="7171" name="Picture 3">
            <a:extLst>
              <a:ext uri="{FF2B5EF4-FFF2-40B4-BE49-F238E27FC236}">
                <a16:creationId xmlns:a16="http://schemas.microsoft.com/office/drawing/2014/main" id="{9044CFAC-A7A5-4E9A-9A48-E925A7C870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775" y="-6350"/>
            <a:ext cx="8686800" cy="567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7">
            <a:extLst>
              <a:ext uri="{FF2B5EF4-FFF2-40B4-BE49-F238E27FC236}">
                <a16:creationId xmlns:a16="http://schemas.microsoft.com/office/drawing/2014/main" id="{14B62956-D3D9-4297-8CA5-514D37C01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81000"/>
            <a:ext cx="8683625"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5">
            <a:extLst>
              <a:ext uri="{FF2B5EF4-FFF2-40B4-BE49-F238E27FC236}">
                <a16:creationId xmlns:a16="http://schemas.microsoft.com/office/drawing/2014/main" id="{CB66A79A-7319-4950-87AA-9DB8137E018F}"/>
              </a:ext>
            </a:extLst>
          </p:cNvPr>
          <p:cNvSpPr txBox="1">
            <a:spLocks noChangeArrowheads="1"/>
          </p:cNvSpPr>
          <p:nvPr/>
        </p:nvSpPr>
        <p:spPr bwMode="auto">
          <a:xfrm>
            <a:off x="6172200" y="690563"/>
            <a:ext cx="115728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b="1">
                <a:solidFill>
                  <a:schemeClr val="bg1"/>
                </a:solidFill>
              </a:rPr>
              <a:t>16</a:t>
            </a:r>
          </a:p>
        </p:txBody>
      </p:sp>
      <p:sp>
        <p:nvSpPr>
          <p:cNvPr id="973829" name="TextBox 6">
            <a:extLst>
              <a:ext uri="{FF2B5EF4-FFF2-40B4-BE49-F238E27FC236}">
                <a16:creationId xmlns:a16="http://schemas.microsoft.com/office/drawing/2014/main" id="{8B031E61-6806-452A-B354-B24CCF281F67}"/>
              </a:ext>
            </a:extLst>
          </p:cNvPr>
          <p:cNvSpPr txBox="1">
            <a:spLocks noChangeArrowheads="1"/>
          </p:cNvSpPr>
          <p:nvPr/>
        </p:nvSpPr>
        <p:spPr bwMode="auto">
          <a:xfrm>
            <a:off x="231775" y="2354263"/>
            <a:ext cx="60991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b="1"/>
              <a:t>When you have completed your </a:t>
            </a:r>
            <a:br>
              <a:rPr lang="en-CA" altLang="en-US" b="1"/>
            </a:br>
            <a:r>
              <a:rPr lang="en-CA" altLang="en-US" b="1"/>
              <a:t>study of this chapter, you will be able to</a:t>
            </a:r>
          </a:p>
        </p:txBody>
      </p:sp>
      <p:sp>
        <p:nvSpPr>
          <p:cNvPr id="8" name="TextBox 7">
            <a:extLst>
              <a:ext uri="{FF2B5EF4-FFF2-40B4-BE49-F238E27FC236}">
                <a16:creationId xmlns:a16="http://schemas.microsoft.com/office/drawing/2014/main" id="{69EE505C-B9C7-49AC-9B3F-D98942E08261}"/>
              </a:ext>
            </a:extLst>
          </p:cNvPr>
          <p:cNvSpPr txBox="1">
            <a:spLocks noChangeArrowheads="1"/>
          </p:cNvSpPr>
          <p:nvPr/>
        </p:nvSpPr>
        <p:spPr bwMode="auto">
          <a:xfrm>
            <a:off x="381000" y="3276600"/>
            <a:ext cx="8531225" cy="275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defTabSz="457200">
              <a:defRPr sz="2400">
                <a:solidFill>
                  <a:schemeClr val="tx1"/>
                </a:solidFill>
                <a:latin typeface="Arial" panose="020B0604020202020204" pitchFamily="34" charset="0"/>
                <a:ea typeface="ＭＳ Ｐゴシック" panose="020B0600070205080204" pitchFamily="34" charset="-128"/>
              </a:defRPr>
            </a:lvl1pPr>
            <a:lvl2pPr marL="114300" defTabSz="457200">
              <a:defRPr sz="2400">
                <a:solidFill>
                  <a:schemeClr val="tx1"/>
                </a:solidFill>
                <a:latin typeface="Arial" panose="020B0604020202020204" pitchFamily="34" charset="0"/>
                <a:ea typeface="ＭＳ Ｐゴシック" panose="020B0600070205080204" pitchFamily="34" charset="-128"/>
              </a:defRPr>
            </a:lvl2pPr>
            <a:lvl3pPr marL="1143000" indent="-228600" defTabSz="457200">
              <a:defRPr sz="2400">
                <a:solidFill>
                  <a:schemeClr val="tx1"/>
                </a:solidFill>
                <a:latin typeface="Arial" panose="020B0604020202020204" pitchFamily="34" charset="0"/>
                <a:ea typeface="ＭＳ Ｐゴシック" panose="020B0600070205080204" pitchFamily="34" charset="-128"/>
              </a:defRPr>
            </a:lvl3pPr>
            <a:lvl4pPr marL="1600200" indent="-228600" defTabSz="457200">
              <a:defRPr sz="2400">
                <a:solidFill>
                  <a:schemeClr val="tx1"/>
                </a:solidFill>
                <a:latin typeface="Arial" panose="020B0604020202020204" pitchFamily="34" charset="0"/>
                <a:ea typeface="ＭＳ Ｐゴシック" panose="020B0600070205080204" pitchFamily="34" charset="-128"/>
              </a:defRPr>
            </a:lvl4pPr>
            <a:lvl5pPr marL="2057400" indent="-228600" defTabSz="457200">
              <a:defRPr sz="24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20000"/>
              </a:spcBef>
              <a:spcAft>
                <a:spcPct val="40000"/>
              </a:spcAft>
            </a:pPr>
            <a:r>
              <a:rPr lang="en-US" altLang="en-US" b="1">
                <a:solidFill>
                  <a:srgbClr val="FF0000"/>
                </a:solidFill>
              </a:rPr>
              <a:t>1</a:t>
            </a:r>
            <a:r>
              <a:rPr lang="en-US" altLang="en-US" b="1"/>
              <a:t>  </a:t>
            </a:r>
            <a:r>
              <a:rPr lang="en-US" altLang="en-US"/>
              <a:t>Explain how monopoly arises and distinguish between 	single-price monopoly and price-discriminating monopoly.</a:t>
            </a:r>
          </a:p>
          <a:p>
            <a:pPr lvl="1" eaLnBrk="1" hangingPunct="1">
              <a:spcBef>
                <a:spcPct val="20000"/>
              </a:spcBef>
              <a:spcAft>
                <a:spcPct val="40000"/>
              </a:spcAft>
            </a:pPr>
            <a:r>
              <a:rPr lang="en-US" altLang="en-US" b="1">
                <a:solidFill>
                  <a:srgbClr val="FF0000"/>
                </a:solidFill>
              </a:rPr>
              <a:t>2	</a:t>
            </a:r>
            <a:r>
              <a:rPr lang="en-US" altLang="en-US"/>
              <a:t>Explain how a single-price monopoly determines its output 	and price.</a:t>
            </a:r>
            <a:endParaRPr lang="en-CA" altLang="en-US"/>
          </a:p>
          <a:p>
            <a:pPr lvl="1" eaLnBrk="1" hangingPunct="1">
              <a:spcBef>
                <a:spcPct val="20000"/>
              </a:spcBef>
              <a:spcAft>
                <a:spcPct val="40000"/>
              </a:spcAft>
            </a:pPr>
            <a:r>
              <a:rPr lang="en-US" altLang="en-US" b="1">
                <a:solidFill>
                  <a:srgbClr val="FF0000"/>
                </a:solidFill>
              </a:rPr>
              <a:t>3	</a:t>
            </a:r>
            <a:r>
              <a:rPr lang="en-US" altLang="en-US"/>
              <a:t>Compare the performance of a single-price monopoly with 	that of perfect competition.</a:t>
            </a:r>
          </a:p>
        </p:txBody>
      </p:sp>
      <p:sp>
        <p:nvSpPr>
          <p:cNvPr id="8198" name="TextBox 9">
            <a:extLst>
              <a:ext uri="{FF2B5EF4-FFF2-40B4-BE49-F238E27FC236}">
                <a16:creationId xmlns:a16="http://schemas.microsoft.com/office/drawing/2014/main" id="{C1397618-100D-4D1F-81E0-7F7535A1562D}"/>
              </a:ext>
            </a:extLst>
          </p:cNvPr>
          <p:cNvSpPr txBox="1">
            <a:spLocks noChangeArrowheads="1"/>
          </p:cNvSpPr>
          <p:nvPr/>
        </p:nvSpPr>
        <p:spPr bwMode="auto">
          <a:xfrm>
            <a:off x="5843588" y="2192338"/>
            <a:ext cx="2971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sz="1600">
                <a:solidFill>
                  <a:schemeClr val="bg1"/>
                </a:solidFill>
              </a:rPr>
              <a:t>CHAPTER CHECKLIST</a:t>
            </a:r>
          </a:p>
        </p:txBody>
      </p:sp>
      <p:sp>
        <p:nvSpPr>
          <p:cNvPr id="8199" name="Rectangle 1">
            <a:extLst>
              <a:ext uri="{FF2B5EF4-FFF2-40B4-BE49-F238E27FC236}">
                <a16:creationId xmlns:a16="http://schemas.microsoft.com/office/drawing/2014/main" id="{142BFBC8-83C7-46C2-9FB0-D447F3F1395C}"/>
              </a:ext>
            </a:extLst>
          </p:cNvPr>
          <p:cNvSpPr>
            <a:spLocks noChangeArrowheads="1"/>
          </p:cNvSpPr>
          <p:nvPr/>
        </p:nvSpPr>
        <p:spPr bwMode="auto">
          <a:xfrm>
            <a:off x="284163" y="1524000"/>
            <a:ext cx="19034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sz="2800" b="1"/>
              <a:t>Monopoly</a:t>
            </a:r>
            <a:endParaRPr lang="en-CA" altLang="en-US" sz="2800">
              <a:solidFill>
                <a:srgbClr val="000000"/>
              </a:solidFill>
              <a:cs typeface="Arial" panose="020B0604020202020204" pitchFamily="3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73829"/>
                                        </p:tgtEl>
                                        <p:attrNameLst>
                                          <p:attrName>style.visibility</p:attrName>
                                        </p:attrNameLst>
                                      </p:cBhvr>
                                      <p:to>
                                        <p:strVal val="visible"/>
                                      </p:to>
                                    </p:set>
                                    <p:animEffect transition="in" filter="wipe(left)">
                                      <p:cBhvr>
                                        <p:cTn id="7" dur="500"/>
                                        <p:tgtEl>
                                          <p:spTgt spid="97382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left)">
                                      <p:cBhvr>
                                        <p:cTn id="12" dur="1000"/>
                                        <p:tgtEl>
                                          <p:spTgt spid="8">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wipe(left)">
                                      <p:cBhvr>
                                        <p:cTn id="17" dur="1000"/>
                                        <p:tgtEl>
                                          <p:spTgt spid="8">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wipe(left)">
                                      <p:cBhvr>
                                        <p:cTn id="22" dur="10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3829"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7028" name="Rectangle 4">
            <a:extLst>
              <a:ext uri="{FF2B5EF4-FFF2-40B4-BE49-F238E27FC236}">
                <a16:creationId xmlns:a16="http://schemas.microsoft.com/office/drawing/2014/main" id="{9C2A7389-E188-4E13-BBD6-23DCD9106624}"/>
              </a:ext>
            </a:extLst>
          </p:cNvPr>
          <p:cNvSpPr>
            <a:spLocks noChangeArrowheads="1"/>
          </p:cNvSpPr>
          <p:nvPr/>
        </p:nvSpPr>
        <p:spPr bwMode="auto">
          <a:xfrm>
            <a:off x="231775" y="3006725"/>
            <a:ext cx="8382000" cy="268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509588">
              <a:defRPr sz="2400">
                <a:solidFill>
                  <a:schemeClr val="tx1"/>
                </a:solidFill>
                <a:latin typeface="Arial" panose="020B0604020202020204" pitchFamily="34" charset="0"/>
                <a:ea typeface="ＭＳ Ｐゴシック" panose="020B0600070205080204" pitchFamily="34" charset="-128"/>
              </a:defRPr>
            </a:lvl1pPr>
            <a:lvl2pPr marL="692150" indent="-533400" defTabSz="509588">
              <a:defRPr sz="2400">
                <a:solidFill>
                  <a:schemeClr val="tx1"/>
                </a:solidFill>
                <a:latin typeface="Arial" panose="020B0604020202020204" pitchFamily="34" charset="0"/>
                <a:ea typeface="ＭＳ Ｐゴシック" panose="020B0600070205080204" pitchFamily="34" charset="-128"/>
              </a:defRPr>
            </a:lvl2pPr>
            <a:lvl3pPr marL="1143000" indent="-228600" defTabSz="509588">
              <a:defRPr sz="2400">
                <a:solidFill>
                  <a:schemeClr val="tx1"/>
                </a:solidFill>
                <a:latin typeface="Arial" panose="020B0604020202020204" pitchFamily="34" charset="0"/>
                <a:ea typeface="ＭＳ Ｐゴシック" panose="020B0600070205080204" pitchFamily="34" charset="-128"/>
              </a:defRPr>
            </a:lvl3pPr>
            <a:lvl4pPr marL="1600200" indent="-228600" defTabSz="509588">
              <a:defRPr sz="2400">
                <a:solidFill>
                  <a:schemeClr val="tx1"/>
                </a:solidFill>
                <a:latin typeface="Arial" panose="020B0604020202020204" pitchFamily="34" charset="0"/>
                <a:ea typeface="ＭＳ Ｐゴシック" panose="020B0600070205080204" pitchFamily="34" charset="-128"/>
              </a:defRPr>
            </a:lvl4pPr>
            <a:lvl5pPr marL="2057400" indent="-228600" defTabSz="509588">
              <a:defRPr sz="2400">
                <a:solidFill>
                  <a:schemeClr val="tx1"/>
                </a:solidFill>
                <a:latin typeface="Arial" panose="020B0604020202020204" pitchFamily="34" charset="0"/>
                <a:ea typeface="ＭＳ Ｐゴシック" panose="020B0600070205080204" pitchFamily="34" charset="-128"/>
              </a:defRPr>
            </a:lvl5pPr>
            <a:lvl6pPr marL="2514600" indent="-228600" defTabSz="509588"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509588"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509588"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509588"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lvl="1" eaLnBrk="1" hangingPunct="1">
              <a:lnSpc>
                <a:spcPct val="90000"/>
              </a:lnSpc>
              <a:spcBef>
                <a:spcPct val="55000"/>
              </a:spcBef>
            </a:pPr>
            <a:r>
              <a:rPr lang="en-US" altLang="en-US" b="1">
                <a:solidFill>
                  <a:srgbClr val="FF0000"/>
                </a:solidFill>
              </a:rPr>
              <a:t>4</a:t>
            </a:r>
            <a:r>
              <a:rPr lang="en-US" altLang="en-US" sz="2000" b="1"/>
              <a:t> 	</a:t>
            </a:r>
            <a:r>
              <a:rPr lang="en-US" altLang="en-US"/>
              <a:t>Explain how price discrimination increases profit.</a:t>
            </a:r>
          </a:p>
          <a:p>
            <a:pPr lvl="1" eaLnBrk="1" hangingPunct="1">
              <a:lnSpc>
                <a:spcPct val="90000"/>
              </a:lnSpc>
              <a:spcBef>
                <a:spcPct val="55000"/>
              </a:spcBef>
            </a:pPr>
            <a:r>
              <a:rPr lang="en-US" altLang="en-US" b="1">
                <a:solidFill>
                  <a:srgbClr val="FF0000"/>
                </a:solidFill>
              </a:rPr>
              <a:t>5</a:t>
            </a:r>
            <a:r>
              <a:rPr lang="en-US" altLang="en-US" b="1"/>
              <a:t> 	</a:t>
            </a:r>
            <a:r>
              <a:rPr lang="en-US" altLang="en-US"/>
              <a:t>Explain why natural monopoly is regulated and the effects of regulation.</a:t>
            </a:r>
          </a:p>
        </p:txBody>
      </p:sp>
      <p:sp>
        <p:nvSpPr>
          <p:cNvPr id="9219" name="TextBox 6">
            <a:extLst>
              <a:ext uri="{FF2B5EF4-FFF2-40B4-BE49-F238E27FC236}">
                <a16:creationId xmlns:a16="http://schemas.microsoft.com/office/drawing/2014/main" id="{527B215D-8AB2-49F0-A6E4-5F94A3A12B80}"/>
              </a:ext>
            </a:extLst>
          </p:cNvPr>
          <p:cNvSpPr txBox="1">
            <a:spLocks noChangeArrowheads="1"/>
          </p:cNvSpPr>
          <p:nvPr/>
        </p:nvSpPr>
        <p:spPr bwMode="auto">
          <a:xfrm>
            <a:off x="501650" y="1816100"/>
            <a:ext cx="60991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b="1"/>
              <a:t>When you have completed your </a:t>
            </a:r>
            <a:br>
              <a:rPr lang="en-CA" altLang="en-US" b="1"/>
            </a:br>
            <a:r>
              <a:rPr lang="en-CA" altLang="en-US" b="1"/>
              <a:t>study of this chapter, you will be able to</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7028">
                                            <p:txEl>
                                              <p:pRg st="0" end="0"/>
                                            </p:txEl>
                                          </p:spTgt>
                                        </p:tgtEl>
                                        <p:attrNameLst>
                                          <p:attrName>style.visibility</p:attrName>
                                        </p:attrNameLst>
                                      </p:cBhvr>
                                      <p:to>
                                        <p:strVal val="visible"/>
                                      </p:to>
                                    </p:set>
                                    <p:animEffect transition="in" filter="wipe(left)">
                                      <p:cBhvr>
                                        <p:cTn id="7" dur="1000"/>
                                        <p:tgtEl>
                                          <p:spTgt spid="89702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97028">
                                            <p:txEl>
                                              <p:pRg st="1" end="1"/>
                                            </p:txEl>
                                          </p:spTgt>
                                        </p:tgtEl>
                                        <p:attrNameLst>
                                          <p:attrName>style.visibility</p:attrName>
                                        </p:attrNameLst>
                                      </p:cBhvr>
                                      <p:to>
                                        <p:strVal val="visible"/>
                                      </p:to>
                                    </p:set>
                                    <p:animEffect transition="in" filter="wipe(left)">
                                      <p:cBhvr>
                                        <p:cTn id="12" dur="1000"/>
                                        <p:tgtEl>
                                          <p:spTgt spid="89702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7028" grpId="0" build="p" bldLvl="2"/>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7716" name="Rectangle 4">
            <a:extLst>
              <a:ext uri="{FF2B5EF4-FFF2-40B4-BE49-F238E27FC236}">
                <a16:creationId xmlns:a16="http://schemas.microsoft.com/office/drawing/2014/main" id="{09C5CAF6-7D43-400F-8776-68E6355E5EA5}"/>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27717" name="Rectangle 5">
            <a:extLst>
              <a:ext uri="{FF2B5EF4-FFF2-40B4-BE49-F238E27FC236}">
                <a16:creationId xmlns:a16="http://schemas.microsoft.com/office/drawing/2014/main" id="{8CD304DF-4489-4E3D-80DD-19F26F2C5F7A}"/>
              </a:ext>
            </a:extLst>
          </p:cNvPr>
          <p:cNvSpPr>
            <a:spLocks noGrp="1" noChangeArrowheads="1"/>
          </p:cNvSpPr>
          <p:nvPr>
            <p:ph type="body" idx="1"/>
          </p:nvPr>
        </p:nvSpPr>
        <p:spPr/>
        <p:txBody>
          <a:bodyPr/>
          <a:lstStyle/>
          <a:p>
            <a:pPr eaLnBrk="1" hangingPunct="1">
              <a:buFont typeface="Webdings" charset="0"/>
              <a:buChar char="&lt;"/>
              <a:defRPr/>
            </a:pPr>
            <a:r>
              <a:rPr lang="en-US" dirty="0">
                <a:cs typeface="+mn-cs"/>
              </a:rPr>
              <a:t>How Monopoly Arises</a:t>
            </a:r>
          </a:p>
          <a:p>
            <a:pPr lvl="1" eaLnBrk="1" hangingPunct="1">
              <a:buFontTx/>
              <a:buNone/>
              <a:defRPr/>
            </a:pPr>
            <a:r>
              <a:rPr lang="en-US" dirty="0"/>
              <a:t>Monopoly arises when there are</a:t>
            </a:r>
          </a:p>
          <a:p>
            <a:pPr lvl="2" eaLnBrk="1" hangingPunct="1">
              <a:defRPr/>
            </a:pPr>
            <a:r>
              <a:rPr lang="en-US" dirty="0"/>
              <a:t>No close substitutes</a:t>
            </a:r>
          </a:p>
          <a:p>
            <a:pPr lvl="2" eaLnBrk="1" hangingPunct="1">
              <a:defRPr/>
            </a:pPr>
            <a:r>
              <a:rPr lang="en-US" dirty="0"/>
              <a:t>Barriers to entry</a:t>
            </a:r>
          </a:p>
          <a:p>
            <a:pPr lvl="1" eaLnBrk="1" hangingPunct="1">
              <a:buFontTx/>
              <a:buNone/>
              <a:defRPr/>
            </a:pPr>
            <a:r>
              <a:rPr lang="en-US" b="1" dirty="0">
                <a:solidFill>
                  <a:srgbClr val="00468F"/>
                </a:solidFill>
              </a:rPr>
              <a:t>No Close Substitutes</a:t>
            </a:r>
          </a:p>
          <a:p>
            <a:pPr lvl="1" eaLnBrk="1" hangingPunct="1">
              <a:buFontTx/>
              <a:buNone/>
              <a:defRPr/>
            </a:pPr>
            <a:r>
              <a:rPr lang="en-US" dirty="0"/>
              <a:t>If a good has a close substitute, even though only one firm produces it, that firm effectively faces competition from the producers of substitutes.</a:t>
            </a:r>
            <a:endParaRPr lang="en-CA" dirty="0"/>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27717">
                                            <p:txEl>
                                              <p:pRg st="1" end="1"/>
                                            </p:txEl>
                                          </p:spTgt>
                                        </p:tgtEl>
                                        <p:attrNameLst>
                                          <p:attrName>style.visibility</p:attrName>
                                        </p:attrNameLst>
                                      </p:cBhvr>
                                      <p:to>
                                        <p:strVal val="visible"/>
                                      </p:to>
                                    </p:set>
                                    <p:animEffect transition="in" filter="wipe(left)">
                                      <p:cBhvr>
                                        <p:cTn id="7" dur="500"/>
                                        <p:tgtEl>
                                          <p:spTgt spid="62771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27717">
                                            <p:txEl>
                                              <p:pRg st="2" end="2"/>
                                            </p:txEl>
                                          </p:spTgt>
                                        </p:tgtEl>
                                        <p:attrNameLst>
                                          <p:attrName>style.visibility</p:attrName>
                                        </p:attrNameLst>
                                      </p:cBhvr>
                                      <p:to>
                                        <p:strVal val="visible"/>
                                      </p:to>
                                    </p:set>
                                    <p:animEffect transition="in" filter="wipe(left)">
                                      <p:cBhvr>
                                        <p:cTn id="12" dur="500"/>
                                        <p:tgtEl>
                                          <p:spTgt spid="62771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27717">
                                            <p:txEl>
                                              <p:pRg st="3" end="3"/>
                                            </p:txEl>
                                          </p:spTgt>
                                        </p:tgtEl>
                                        <p:attrNameLst>
                                          <p:attrName>style.visibility</p:attrName>
                                        </p:attrNameLst>
                                      </p:cBhvr>
                                      <p:to>
                                        <p:strVal val="visible"/>
                                      </p:to>
                                    </p:set>
                                    <p:animEffect transition="in" filter="wipe(left)">
                                      <p:cBhvr>
                                        <p:cTn id="17" dur="500"/>
                                        <p:tgtEl>
                                          <p:spTgt spid="62771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27717">
                                            <p:txEl>
                                              <p:pRg st="4" end="4"/>
                                            </p:txEl>
                                          </p:spTgt>
                                        </p:tgtEl>
                                        <p:attrNameLst>
                                          <p:attrName>style.visibility</p:attrName>
                                        </p:attrNameLst>
                                      </p:cBhvr>
                                      <p:to>
                                        <p:strVal val="visible"/>
                                      </p:to>
                                    </p:set>
                                    <p:animEffect transition="in" filter="wipe(left)">
                                      <p:cBhvr>
                                        <p:cTn id="22" dur="500"/>
                                        <p:tgtEl>
                                          <p:spTgt spid="62771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27717">
                                            <p:txEl>
                                              <p:pRg st="5" end="5"/>
                                            </p:txEl>
                                          </p:spTgt>
                                        </p:tgtEl>
                                        <p:attrNameLst>
                                          <p:attrName>style.visibility</p:attrName>
                                        </p:attrNameLst>
                                      </p:cBhvr>
                                      <p:to>
                                        <p:strVal val="visible"/>
                                      </p:to>
                                    </p:set>
                                    <p:animEffect transition="in" filter="wipe(left)">
                                      <p:cBhvr>
                                        <p:cTn id="27" dur="500"/>
                                        <p:tgtEl>
                                          <p:spTgt spid="62771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7717" grpId="0" build="p" bldLvl="3"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8738" name="Rectangle 2">
            <a:extLst>
              <a:ext uri="{FF2B5EF4-FFF2-40B4-BE49-F238E27FC236}">
                <a16:creationId xmlns:a16="http://schemas.microsoft.com/office/drawing/2014/main" id="{BAFA72D1-F470-4330-98B5-0EF87F46C0B1}"/>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28739" name="Rectangle 3">
            <a:extLst>
              <a:ext uri="{FF2B5EF4-FFF2-40B4-BE49-F238E27FC236}">
                <a16:creationId xmlns:a16="http://schemas.microsoft.com/office/drawing/2014/main" id="{2BBF2273-75D7-4182-ADF3-C18B7652E5F2}"/>
              </a:ext>
            </a:extLst>
          </p:cNvPr>
          <p:cNvSpPr>
            <a:spLocks noGrp="1" noChangeArrowheads="1"/>
          </p:cNvSpPr>
          <p:nvPr>
            <p:ph type="body" idx="1"/>
          </p:nvPr>
        </p:nvSpPr>
        <p:spPr/>
        <p:txBody>
          <a:bodyPr/>
          <a:lstStyle/>
          <a:p>
            <a:pPr lvl="1" eaLnBrk="1" hangingPunct="1">
              <a:buFontTx/>
              <a:buNone/>
            </a:pPr>
            <a:r>
              <a:rPr lang="en-US" altLang="en-US" b="1">
                <a:solidFill>
                  <a:srgbClr val="00468F"/>
                </a:solidFill>
              </a:rPr>
              <a:t>A Barrier to Entry</a:t>
            </a:r>
            <a:endParaRPr lang="en-US" altLang="en-US">
              <a:solidFill>
                <a:srgbClr val="1566B0"/>
              </a:solidFill>
            </a:endParaRPr>
          </a:p>
          <a:p>
            <a:pPr lvl="1" eaLnBrk="1" hangingPunct="1">
              <a:buFontTx/>
              <a:buNone/>
            </a:pPr>
            <a:r>
              <a:rPr lang="en-US" altLang="en-US">
                <a:solidFill>
                  <a:srgbClr val="000000"/>
                </a:solidFill>
              </a:rPr>
              <a:t>Any constraint that protects a firm from competitors is a </a:t>
            </a:r>
            <a:r>
              <a:rPr lang="en-US" altLang="en-US" sz="2600" b="1">
                <a:solidFill>
                  <a:srgbClr val="FF0000"/>
                </a:solidFill>
              </a:rPr>
              <a:t>barrier to entry</a:t>
            </a:r>
            <a:r>
              <a:rPr lang="en-US" altLang="en-US">
                <a:solidFill>
                  <a:srgbClr val="000000"/>
                </a:solidFill>
              </a:rPr>
              <a:t>. </a:t>
            </a:r>
          </a:p>
          <a:p>
            <a:pPr lvl="1" eaLnBrk="1" hangingPunct="1">
              <a:buFontTx/>
              <a:buNone/>
            </a:pPr>
            <a:r>
              <a:rPr lang="en-US" altLang="en-US">
                <a:solidFill>
                  <a:srgbClr val="000000"/>
                </a:solidFill>
              </a:rPr>
              <a:t>There are three types of barrier to entry:</a:t>
            </a:r>
          </a:p>
          <a:p>
            <a:pPr lvl="2" eaLnBrk="1" hangingPunct="1"/>
            <a:r>
              <a:rPr lang="en-US" altLang="en-US">
                <a:solidFill>
                  <a:srgbClr val="000000"/>
                </a:solidFill>
              </a:rPr>
              <a:t>Natural</a:t>
            </a:r>
          </a:p>
          <a:p>
            <a:pPr lvl="2" eaLnBrk="1" hangingPunct="1"/>
            <a:r>
              <a:rPr lang="en-US" altLang="en-US">
                <a:solidFill>
                  <a:srgbClr val="000000"/>
                </a:solidFill>
              </a:rPr>
              <a:t>Ownership</a:t>
            </a:r>
          </a:p>
          <a:p>
            <a:pPr lvl="2" eaLnBrk="1" hangingPunct="1"/>
            <a:r>
              <a:rPr lang="en-US" altLang="en-US">
                <a:solidFill>
                  <a:srgbClr val="000000"/>
                </a:solidFill>
              </a:rPr>
              <a:t>Legal</a:t>
            </a:r>
            <a:endParaRPr lang="en-CA" altLang="en-US">
              <a:solidFill>
                <a:srgbClr val="000000"/>
              </a:solidFill>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28739">
                                            <p:txEl>
                                              <p:pRg st="1" end="1"/>
                                            </p:txEl>
                                          </p:spTgt>
                                        </p:tgtEl>
                                        <p:attrNameLst>
                                          <p:attrName>style.visibility</p:attrName>
                                        </p:attrNameLst>
                                      </p:cBhvr>
                                      <p:to>
                                        <p:strVal val="visible"/>
                                      </p:to>
                                    </p:set>
                                    <p:animEffect transition="in" filter="wipe(left)">
                                      <p:cBhvr>
                                        <p:cTn id="7" dur="500"/>
                                        <p:tgtEl>
                                          <p:spTgt spid="62873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28739">
                                            <p:txEl>
                                              <p:pRg st="2" end="2"/>
                                            </p:txEl>
                                          </p:spTgt>
                                        </p:tgtEl>
                                        <p:attrNameLst>
                                          <p:attrName>style.visibility</p:attrName>
                                        </p:attrNameLst>
                                      </p:cBhvr>
                                      <p:to>
                                        <p:strVal val="visible"/>
                                      </p:to>
                                    </p:set>
                                    <p:animEffect transition="in" filter="wipe(left)">
                                      <p:cBhvr>
                                        <p:cTn id="12" dur="500"/>
                                        <p:tgtEl>
                                          <p:spTgt spid="62873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28739">
                                            <p:txEl>
                                              <p:pRg st="3" end="3"/>
                                            </p:txEl>
                                          </p:spTgt>
                                        </p:tgtEl>
                                        <p:attrNameLst>
                                          <p:attrName>style.visibility</p:attrName>
                                        </p:attrNameLst>
                                      </p:cBhvr>
                                      <p:to>
                                        <p:strVal val="visible"/>
                                      </p:to>
                                    </p:set>
                                    <p:animEffect transition="in" filter="wipe(left)">
                                      <p:cBhvr>
                                        <p:cTn id="17" dur="500"/>
                                        <p:tgtEl>
                                          <p:spTgt spid="62873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28739">
                                            <p:txEl>
                                              <p:pRg st="4" end="4"/>
                                            </p:txEl>
                                          </p:spTgt>
                                        </p:tgtEl>
                                        <p:attrNameLst>
                                          <p:attrName>style.visibility</p:attrName>
                                        </p:attrNameLst>
                                      </p:cBhvr>
                                      <p:to>
                                        <p:strVal val="visible"/>
                                      </p:to>
                                    </p:set>
                                    <p:animEffect transition="in" filter="wipe(left)">
                                      <p:cBhvr>
                                        <p:cTn id="22" dur="500"/>
                                        <p:tgtEl>
                                          <p:spTgt spid="62873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28739">
                                            <p:txEl>
                                              <p:pRg st="5" end="5"/>
                                            </p:txEl>
                                          </p:spTgt>
                                        </p:tgtEl>
                                        <p:attrNameLst>
                                          <p:attrName>style.visibility</p:attrName>
                                        </p:attrNameLst>
                                      </p:cBhvr>
                                      <p:to>
                                        <p:strVal val="visible"/>
                                      </p:to>
                                    </p:set>
                                    <p:animEffect transition="in" filter="wipe(left)">
                                      <p:cBhvr>
                                        <p:cTn id="27" dur="500"/>
                                        <p:tgtEl>
                                          <p:spTgt spid="6287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8739" grpId="0" build="p" bldLvl="3"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9762" name="Rectangle 2">
            <a:extLst>
              <a:ext uri="{FF2B5EF4-FFF2-40B4-BE49-F238E27FC236}">
                <a16:creationId xmlns:a16="http://schemas.microsoft.com/office/drawing/2014/main" id="{703F99A3-6EE2-428B-AA0F-692003817CD1}"/>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29763" name="Rectangle 3">
            <a:extLst>
              <a:ext uri="{FF2B5EF4-FFF2-40B4-BE49-F238E27FC236}">
                <a16:creationId xmlns:a16="http://schemas.microsoft.com/office/drawing/2014/main" id="{F7F0DE14-57E6-4E59-9958-9FB09B61C72B}"/>
              </a:ext>
            </a:extLst>
          </p:cNvPr>
          <p:cNvSpPr>
            <a:spLocks noGrp="1" noChangeArrowheads="1"/>
          </p:cNvSpPr>
          <p:nvPr>
            <p:ph type="body" idx="1"/>
          </p:nvPr>
        </p:nvSpPr>
        <p:spPr/>
        <p:txBody>
          <a:bodyPr/>
          <a:lstStyle/>
          <a:p>
            <a:pPr lvl="1" eaLnBrk="1" hangingPunct="1">
              <a:buFontTx/>
              <a:buNone/>
            </a:pPr>
            <a:r>
              <a:rPr lang="en-US" altLang="en-US" b="1" i="1"/>
              <a:t>Natural Barrier to Entry</a:t>
            </a:r>
            <a:r>
              <a:rPr lang="en-US" altLang="en-US"/>
              <a:t> </a:t>
            </a:r>
          </a:p>
          <a:p>
            <a:pPr lvl="1" eaLnBrk="1" hangingPunct="1">
              <a:buFontTx/>
              <a:buNone/>
            </a:pPr>
            <a:r>
              <a:rPr lang="en-US" altLang="en-US"/>
              <a:t>A</a:t>
            </a:r>
            <a:r>
              <a:rPr lang="en-US" altLang="en-US" b="1">
                <a:solidFill>
                  <a:srgbClr val="FF0000"/>
                </a:solidFill>
              </a:rPr>
              <a:t> </a:t>
            </a:r>
            <a:r>
              <a:rPr lang="en-US" altLang="en-US" sz="2600" b="1">
                <a:solidFill>
                  <a:srgbClr val="FF0000"/>
                </a:solidFill>
              </a:rPr>
              <a:t>natural monopoly</a:t>
            </a:r>
            <a:r>
              <a:rPr lang="en-US" altLang="en-US"/>
              <a:t> exists when the technology for producing a good or service enables one firm to meet the entire market demand at a lower price than two or more firms could. </a:t>
            </a:r>
          </a:p>
          <a:p>
            <a:pPr lvl="1" eaLnBrk="1" hangingPunct="1">
              <a:buFontTx/>
              <a:buNone/>
            </a:pPr>
            <a:r>
              <a:rPr lang="en-US" altLang="en-US"/>
              <a:t>One electric power distributor can meet the market demand for electricity at a lower cost than two or more firms could.</a:t>
            </a:r>
            <a:endParaRPr lang="en-CA" altLang="en-US"/>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29763">
                                            <p:txEl>
                                              <p:pRg st="1" end="1"/>
                                            </p:txEl>
                                          </p:spTgt>
                                        </p:tgtEl>
                                        <p:attrNameLst>
                                          <p:attrName>style.visibility</p:attrName>
                                        </p:attrNameLst>
                                      </p:cBhvr>
                                      <p:to>
                                        <p:strVal val="visible"/>
                                      </p:to>
                                    </p:set>
                                    <p:animEffect transition="in" filter="wipe(left)">
                                      <p:cBhvr>
                                        <p:cTn id="7" dur="500"/>
                                        <p:tgtEl>
                                          <p:spTgt spid="6297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29763">
                                            <p:txEl>
                                              <p:pRg st="2" end="2"/>
                                            </p:txEl>
                                          </p:spTgt>
                                        </p:tgtEl>
                                        <p:attrNameLst>
                                          <p:attrName>style.visibility</p:attrName>
                                        </p:attrNameLst>
                                      </p:cBhvr>
                                      <p:to>
                                        <p:strVal val="visible"/>
                                      </p:to>
                                    </p:set>
                                    <p:animEffect transition="in" filter="wipe(left)">
                                      <p:cBhvr>
                                        <p:cTn id="12" dur="500"/>
                                        <p:tgtEl>
                                          <p:spTgt spid="6297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9763" grpId="0" build="p" bldLvl="3"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0787" name="Rectangle 1027">
            <a:extLst>
              <a:ext uri="{FF2B5EF4-FFF2-40B4-BE49-F238E27FC236}">
                <a16:creationId xmlns:a16="http://schemas.microsoft.com/office/drawing/2014/main" id="{BD07E0AC-F886-4CCE-8854-3B8AB020383F}"/>
              </a:ext>
            </a:extLst>
          </p:cNvPr>
          <p:cNvSpPr>
            <a:spLocks noGrp="1" noChangeArrowheads="1"/>
          </p:cNvSpPr>
          <p:nvPr>
            <p:ph type="body" idx="1"/>
          </p:nvPr>
        </p:nvSpPr>
        <p:spPr>
          <a:xfrm>
            <a:off x="255588" y="1752600"/>
            <a:ext cx="3394075" cy="762000"/>
          </a:xfrm>
        </p:spPr>
        <p:txBody>
          <a:bodyPr/>
          <a:lstStyle/>
          <a:p>
            <a:pPr marL="0" indent="0" eaLnBrk="1" hangingPunct="1">
              <a:lnSpc>
                <a:spcPct val="90000"/>
              </a:lnSpc>
              <a:spcBef>
                <a:spcPct val="0"/>
              </a:spcBef>
              <a:buClrTx/>
              <a:buFontTx/>
              <a:buNone/>
              <a:defRPr/>
            </a:pPr>
            <a:r>
              <a:rPr lang="en-US" sz="2400" b="0" dirty="0">
                <a:solidFill>
                  <a:schemeClr val="tx1"/>
                </a:solidFill>
                <a:cs typeface="+mn-cs"/>
              </a:rPr>
              <a:t>Figure 16.1 shows a natural monopoly.</a:t>
            </a:r>
            <a:endParaRPr lang="en-CA" dirty="0">
              <a:cs typeface="+mn-cs"/>
            </a:endParaRPr>
          </a:p>
        </p:txBody>
      </p:sp>
      <p:sp>
        <p:nvSpPr>
          <p:cNvPr id="630788" name="Rectangle 1028">
            <a:extLst>
              <a:ext uri="{FF2B5EF4-FFF2-40B4-BE49-F238E27FC236}">
                <a16:creationId xmlns:a16="http://schemas.microsoft.com/office/drawing/2014/main" id="{C64B7409-04F3-45F4-8D06-8FCEE9FA26ED}"/>
              </a:ext>
            </a:extLst>
          </p:cNvPr>
          <p:cNvSpPr>
            <a:spLocks noChangeArrowheads="1"/>
          </p:cNvSpPr>
          <p:nvPr/>
        </p:nvSpPr>
        <p:spPr bwMode="auto">
          <a:xfrm>
            <a:off x="217488" y="2628900"/>
            <a:ext cx="3548062" cy="156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92100" indent="-292100">
              <a:spcBef>
                <a:spcPct val="20000"/>
              </a:spcBef>
              <a:buClr>
                <a:srgbClr val="00468F"/>
              </a:buClr>
              <a:buFont typeface="Webdings" panose="05030102010509060703" pitchFamily="18" charset="2"/>
              <a:buChar char="&lt;"/>
              <a:tabLst>
                <a:tab pos="292100" algn="l"/>
              </a:tabLs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tabLst>
                <a:tab pos="292100"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292100"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292100"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292100"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292100"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292100"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292100"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292100"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1.</a:t>
            </a:r>
            <a:r>
              <a:rPr lang="en-US" altLang="en-US" sz="2400" b="0">
                <a:solidFill>
                  <a:schemeClr val="tx1"/>
                </a:solidFill>
              </a:rPr>
              <a:t> </a:t>
            </a:r>
            <a:r>
              <a:rPr lang="en-US" altLang="en-US" sz="2400" b="0">
                <a:solidFill>
                  <a:srgbClr val="000000"/>
                </a:solidFill>
              </a:rPr>
              <a:t>Economies of scale exist over the entire </a:t>
            </a:r>
            <a:r>
              <a:rPr lang="en-US" altLang="en-US" sz="2400" b="0" i="1">
                <a:solidFill>
                  <a:srgbClr val="000000"/>
                </a:solidFill>
              </a:rPr>
              <a:t>LRAC</a:t>
            </a:r>
            <a:r>
              <a:rPr lang="en-US" altLang="en-US" sz="2400" b="0">
                <a:solidFill>
                  <a:srgbClr val="000000"/>
                </a:solidFill>
              </a:rPr>
              <a:t> curve. </a:t>
            </a:r>
            <a:endParaRPr lang="en-CA" altLang="en-US"/>
          </a:p>
        </p:txBody>
      </p:sp>
      <p:sp>
        <p:nvSpPr>
          <p:cNvPr id="630789" name="Rectangle 1029">
            <a:extLst>
              <a:ext uri="{FF2B5EF4-FFF2-40B4-BE49-F238E27FC236}">
                <a16:creationId xmlns:a16="http://schemas.microsoft.com/office/drawing/2014/main" id="{94ABAD29-ED7F-4515-9F33-40A8F4B71CB4}"/>
              </a:ext>
            </a:extLst>
          </p:cNvPr>
          <p:cNvSpPr>
            <a:spLocks noChangeArrowheads="1"/>
          </p:cNvSpPr>
          <p:nvPr/>
        </p:nvSpPr>
        <p:spPr bwMode="auto">
          <a:xfrm>
            <a:off x="193675" y="4119563"/>
            <a:ext cx="29718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36550" indent="-277813">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2.</a:t>
            </a:r>
            <a:r>
              <a:rPr lang="en-US" altLang="en-US" sz="2400" b="0">
                <a:solidFill>
                  <a:srgbClr val="FFFFFF"/>
                </a:solidFill>
              </a:rPr>
              <a:t> </a:t>
            </a:r>
            <a:r>
              <a:rPr lang="en-US" altLang="en-US" sz="2400" b="0">
                <a:solidFill>
                  <a:srgbClr val="000000"/>
                </a:solidFill>
              </a:rPr>
              <a:t>One firm can distribute 4 million kilowatt hours at a</a:t>
            </a:r>
            <a:r>
              <a:rPr lang="en-US" altLang="en-US" sz="2400" b="0">
                <a:solidFill>
                  <a:srgbClr val="FFFFFF"/>
                </a:solidFill>
              </a:rPr>
              <a:t> </a:t>
            </a:r>
            <a:r>
              <a:rPr lang="en-US" altLang="en-US" sz="2400" b="0">
                <a:solidFill>
                  <a:srgbClr val="000000"/>
                </a:solidFill>
              </a:rPr>
              <a:t>cost of 5 cents a kilowatt-hour.</a:t>
            </a:r>
            <a:endParaRPr lang="en-CA" altLang="en-US" sz="2400" b="0">
              <a:solidFill>
                <a:srgbClr val="000000"/>
              </a:solidFill>
            </a:endParaRPr>
          </a:p>
        </p:txBody>
      </p:sp>
      <p:sp>
        <p:nvSpPr>
          <p:cNvPr id="630798" name="Rectangle 1038">
            <a:extLst>
              <a:ext uri="{FF2B5EF4-FFF2-40B4-BE49-F238E27FC236}">
                <a16:creationId xmlns:a16="http://schemas.microsoft.com/office/drawing/2014/main" id="{C9A7383D-C2DF-43E2-BFEB-27B02D3026A9}"/>
              </a:ext>
            </a:extLst>
          </p:cNvPr>
          <p:cNvSpPr>
            <a:spLocks noGrp="1" noChangeArrowheads="1"/>
          </p:cNvSpPr>
          <p:nvPr>
            <p:ph type="title"/>
          </p:nvPr>
        </p:nvSpPr>
        <p:spPr/>
        <p:txBody>
          <a:bodyPr/>
          <a:lstStyle/>
          <a:p>
            <a:pPr eaLnBrk="1" hangingPunct="1">
              <a:defRPr/>
            </a:pPr>
            <a:r>
              <a:rPr lang="en-US" dirty="0">
                <a:cs typeface="+mj-cs"/>
              </a:rPr>
              <a:t>16.1  MONOPOLY AND HOW IT ARISES</a:t>
            </a:r>
          </a:p>
        </p:txBody>
      </p:sp>
      <p:pic>
        <p:nvPicPr>
          <p:cNvPr id="13318" name="Picture 6" descr="Fig15.01a.gif">
            <a:extLst>
              <a:ext uri="{FF2B5EF4-FFF2-40B4-BE49-F238E27FC236}">
                <a16:creationId xmlns:a16="http://schemas.microsoft.com/office/drawing/2014/main" id="{24B73C5A-B255-4FF2-AFFA-8F5EDC1226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g15.01b.gif">
            <a:extLst>
              <a:ext uri="{FF2B5EF4-FFF2-40B4-BE49-F238E27FC236}">
                <a16:creationId xmlns:a16="http://schemas.microsoft.com/office/drawing/2014/main" id="{DDE905CC-E8AF-47E4-85A8-56CB6D66F32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5.01c.gif">
            <a:extLst>
              <a:ext uri="{FF2B5EF4-FFF2-40B4-BE49-F238E27FC236}">
                <a16:creationId xmlns:a16="http://schemas.microsoft.com/office/drawing/2014/main" id="{6190F296-17DC-4A17-A15D-0C6C9627EE5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0788"/>
                                        </p:tgtEl>
                                        <p:attrNameLst>
                                          <p:attrName>style.visibility</p:attrName>
                                        </p:attrNameLst>
                                      </p:cBhvr>
                                      <p:to>
                                        <p:strVal val="visible"/>
                                      </p:to>
                                    </p:set>
                                    <p:animEffect transition="in" filter="wipe(left)">
                                      <p:cBhvr>
                                        <p:cTn id="12" dur="500"/>
                                        <p:tgtEl>
                                          <p:spTgt spid="63078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30789"/>
                                        </p:tgtEl>
                                        <p:attrNameLst>
                                          <p:attrName>style.visibility</p:attrName>
                                        </p:attrNameLst>
                                      </p:cBhvr>
                                      <p:to>
                                        <p:strVal val="visible"/>
                                      </p:to>
                                    </p:set>
                                    <p:animEffect transition="in" filter="wipe(left)">
                                      <p:cBhvr>
                                        <p:cTn id="17" dur="500"/>
                                        <p:tgtEl>
                                          <p:spTgt spid="630789"/>
                                        </p:tgtEl>
                                      </p:cBhvr>
                                    </p:animEffect>
                                  </p:childTnLst>
                                </p:cTn>
                              </p:par>
                            </p:childTnLst>
                          </p:cTn>
                        </p:par>
                        <p:par>
                          <p:cTn id="18" fill="hold" nodeType="afterGroup">
                            <p:stCondLst>
                              <p:cond delay="500"/>
                            </p:stCondLst>
                            <p:childTnLst>
                              <p:par>
                                <p:cTn id="19" presetID="10" presetClass="entr" presetSubtype="0" fill="hold"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0788" grpId="0" autoUpdateAnimBg="0"/>
      <p:bldP spid="630789"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4338" name="Picture 6" descr="Fig15.01a.gif">
            <a:extLst>
              <a:ext uri="{FF2B5EF4-FFF2-40B4-BE49-F238E27FC236}">
                <a16:creationId xmlns:a16="http://schemas.microsoft.com/office/drawing/2014/main" id="{2F95E642-D1FD-4415-A27A-C282397DC8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8700" y="304800"/>
            <a:ext cx="7096125" cy="576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5.01b.gif">
            <a:extLst>
              <a:ext uri="{FF2B5EF4-FFF2-40B4-BE49-F238E27FC236}">
                <a16:creationId xmlns:a16="http://schemas.microsoft.com/office/drawing/2014/main" id="{24866313-8955-453C-900F-A1E6262230B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28700" y="304800"/>
            <a:ext cx="7096125" cy="576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5.01c.gif">
            <a:extLst>
              <a:ext uri="{FF2B5EF4-FFF2-40B4-BE49-F238E27FC236}">
                <a16:creationId xmlns:a16="http://schemas.microsoft.com/office/drawing/2014/main" id="{203C4D4B-C6D4-4828-AA68-07410C0C750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28700" y="304800"/>
            <a:ext cx="7096125" cy="576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5.01d.gif">
            <a:extLst>
              <a:ext uri="{FF2B5EF4-FFF2-40B4-BE49-F238E27FC236}">
                <a16:creationId xmlns:a16="http://schemas.microsoft.com/office/drawing/2014/main" id="{D1BBD62F-50AB-4D3F-A56D-3CD57C6E7D9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028700" y="304800"/>
            <a:ext cx="7096125" cy="576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5.01e.gif">
            <a:extLst>
              <a:ext uri="{FF2B5EF4-FFF2-40B4-BE49-F238E27FC236}">
                <a16:creationId xmlns:a16="http://schemas.microsoft.com/office/drawing/2014/main" id="{A7D29CE8-E147-4B98-B3D4-ED1F7301D1B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028700" y="304800"/>
            <a:ext cx="7096125" cy="576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1000"/>
                                        <p:tgtEl>
                                          <p:spTgt spid="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1811" name="Rectangle 3">
            <a:extLst>
              <a:ext uri="{FF2B5EF4-FFF2-40B4-BE49-F238E27FC236}">
                <a16:creationId xmlns:a16="http://schemas.microsoft.com/office/drawing/2014/main" id="{262EB879-D9B1-4B42-8E31-CF2ADE49A9CA}"/>
              </a:ext>
            </a:extLst>
          </p:cNvPr>
          <p:cNvSpPr>
            <a:spLocks noGrp="1" noChangeArrowheads="1"/>
          </p:cNvSpPr>
          <p:nvPr>
            <p:ph type="body" idx="1"/>
          </p:nvPr>
        </p:nvSpPr>
        <p:spPr>
          <a:xfrm>
            <a:off x="76200" y="3200400"/>
            <a:ext cx="3505200" cy="1219200"/>
          </a:xfrm>
        </p:spPr>
        <p:txBody>
          <a:bodyPr/>
          <a:lstStyle/>
          <a:p>
            <a:pPr marL="512763" indent="-338138" eaLnBrk="1" hangingPunct="1">
              <a:spcBef>
                <a:spcPct val="0"/>
              </a:spcBef>
              <a:buClrTx/>
              <a:buFontTx/>
              <a:buNone/>
              <a:defRPr/>
            </a:pPr>
            <a:r>
              <a:rPr lang="en-US" sz="2400">
                <a:solidFill>
                  <a:schemeClr val="tx1"/>
                </a:solidFill>
                <a:cs typeface="+mn-cs"/>
              </a:rPr>
              <a:t>4.</a:t>
            </a:r>
            <a:r>
              <a:rPr lang="en-US" sz="2400" b="0">
                <a:solidFill>
                  <a:schemeClr val="tx1"/>
                </a:solidFill>
                <a:cs typeface="+mn-cs"/>
              </a:rPr>
              <a:t> </a:t>
            </a:r>
            <a:r>
              <a:rPr lang="en-US" sz="2400" b="0">
                <a:solidFill>
                  <a:srgbClr val="000000"/>
                </a:solidFill>
                <a:cs typeface="+mn-cs"/>
              </a:rPr>
              <a:t>and</a:t>
            </a:r>
            <a:r>
              <a:rPr lang="en-US" sz="2400" b="0">
                <a:solidFill>
                  <a:schemeClr val="tx1"/>
                </a:solidFill>
                <a:cs typeface="+mn-cs"/>
              </a:rPr>
              <a:t> </a:t>
            </a:r>
            <a:r>
              <a:rPr lang="en-US" sz="2400" b="0">
                <a:solidFill>
                  <a:srgbClr val="000000"/>
                </a:solidFill>
                <a:cs typeface="+mn-cs"/>
              </a:rPr>
              <a:t>15 cents a kilowatt-hour with four firms. </a:t>
            </a:r>
            <a:endParaRPr lang="en-CA" sz="2400">
              <a:cs typeface="+mn-cs"/>
            </a:endParaRPr>
          </a:p>
        </p:txBody>
      </p:sp>
      <p:sp>
        <p:nvSpPr>
          <p:cNvPr id="15363" name="Rectangle 4">
            <a:extLst>
              <a:ext uri="{FF2B5EF4-FFF2-40B4-BE49-F238E27FC236}">
                <a16:creationId xmlns:a16="http://schemas.microsoft.com/office/drawing/2014/main" id="{85103654-C5E6-4B62-A3B7-BCAFD170DBC0}"/>
              </a:ext>
            </a:extLst>
          </p:cNvPr>
          <p:cNvSpPr>
            <a:spLocks noChangeArrowheads="1"/>
          </p:cNvSpPr>
          <p:nvPr/>
        </p:nvSpPr>
        <p:spPr bwMode="auto">
          <a:xfrm>
            <a:off x="76200" y="1676400"/>
            <a:ext cx="3535363"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74675" indent="-40005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3.</a:t>
            </a:r>
            <a:r>
              <a:rPr lang="en-US" altLang="en-US" sz="2400" b="0">
                <a:solidFill>
                  <a:srgbClr val="FFFFFF"/>
                </a:solidFill>
              </a:rPr>
              <a:t> </a:t>
            </a:r>
            <a:r>
              <a:rPr lang="en-US" altLang="en-US" sz="2400" b="0">
                <a:solidFill>
                  <a:srgbClr val="000000"/>
                </a:solidFill>
              </a:rPr>
              <a:t>This same total output costs 10 cents a kilowatt-hour with two firms, </a:t>
            </a:r>
            <a:endParaRPr lang="en-CA" altLang="en-US"/>
          </a:p>
        </p:txBody>
      </p:sp>
      <p:sp>
        <p:nvSpPr>
          <p:cNvPr id="631822" name="Rectangle 14">
            <a:extLst>
              <a:ext uri="{FF2B5EF4-FFF2-40B4-BE49-F238E27FC236}">
                <a16:creationId xmlns:a16="http://schemas.microsoft.com/office/drawing/2014/main" id="{CB3386BE-0D9F-4A61-B7BF-AE343DB74DBD}"/>
              </a:ext>
            </a:extLst>
          </p:cNvPr>
          <p:cNvSpPr>
            <a:spLocks noChangeArrowheads="1"/>
          </p:cNvSpPr>
          <p:nvPr/>
        </p:nvSpPr>
        <p:spPr bwMode="auto">
          <a:xfrm>
            <a:off x="193675" y="4351338"/>
            <a:ext cx="3305175"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8738">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rgbClr val="000000"/>
                </a:solidFill>
              </a:rPr>
              <a:t>One firm can meet the market demand at a lower cost than two or more firms can, and the market is a natural monopoly.</a:t>
            </a:r>
            <a:endParaRPr lang="en-CA" altLang="en-US"/>
          </a:p>
        </p:txBody>
      </p:sp>
      <p:sp>
        <p:nvSpPr>
          <p:cNvPr id="631823" name="Rectangle 15">
            <a:extLst>
              <a:ext uri="{FF2B5EF4-FFF2-40B4-BE49-F238E27FC236}">
                <a16:creationId xmlns:a16="http://schemas.microsoft.com/office/drawing/2014/main" id="{262ADB21-C8A3-48C9-A9E0-0FEA93C77175}"/>
              </a:ext>
            </a:extLst>
          </p:cNvPr>
          <p:cNvSpPr>
            <a:spLocks noGrp="1" noChangeArrowheads="1"/>
          </p:cNvSpPr>
          <p:nvPr>
            <p:ph type="title"/>
          </p:nvPr>
        </p:nvSpPr>
        <p:spPr/>
        <p:txBody>
          <a:bodyPr/>
          <a:lstStyle/>
          <a:p>
            <a:pPr eaLnBrk="1" hangingPunct="1">
              <a:defRPr/>
            </a:pPr>
            <a:r>
              <a:rPr lang="en-US" dirty="0">
                <a:cs typeface="+mj-cs"/>
              </a:rPr>
              <a:t>16.1  MONOPOLY AND HOW IT ARISES</a:t>
            </a:r>
          </a:p>
        </p:txBody>
      </p:sp>
      <p:pic>
        <p:nvPicPr>
          <p:cNvPr id="15366" name="Picture 6" descr="Fig15.01a.gif">
            <a:extLst>
              <a:ext uri="{FF2B5EF4-FFF2-40B4-BE49-F238E27FC236}">
                <a16:creationId xmlns:a16="http://schemas.microsoft.com/office/drawing/2014/main" id="{37227A4F-F47D-4654-86EF-DA4E695013B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Picture 7" descr="Fig15.01b.gif">
            <a:extLst>
              <a:ext uri="{FF2B5EF4-FFF2-40B4-BE49-F238E27FC236}">
                <a16:creationId xmlns:a16="http://schemas.microsoft.com/office/drawing/2014/main" id="{FD137361-E61F-4B9B-A094-B71CFDD2177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8" name="Picture 8" descr="Fig15.01c.gif">
            <a:extLst>
              <a:ext uri="{FF2B5EF4-FFF2-40B4-BE49-F238E27FC236}">
                <a16:creationId xmlns:a16="http://schemas.microsoft.com/office/drawing/2014/main" id="{8D84D9F3-DF6D-4175-93C6-3D3E917419C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5.01d.gif">
            <a:extLst>
              <a:ext uri="{FF2B5EF4-FFF2-40B4-BE49-F238E27FC236}">
                <a16:creationId xmlns:a16="http://schemas.microsoft.com/office/drawing/2014/main" id="{37C8DD0C-205B-44EF-858D-62B04885EA6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5.01e.gif">
            <a:extLst>
              <a:ext uri="{FF2B5EF4-FFF2-40B4-BE49-F238E27FC236}">
                <a16:creationId xmlns:a16="http://schemas.microsoft.com/office/drawing/2014/main" id="{E784646A-7681-472A-A39A-765AC564404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608388" y="1866900"/>
            <a:ext cx="553561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1811">
                                            <p:txEl>
                                              <p:pRg st="0" end="0"/>
                                            </p:txEl>
                                          </p:spTgt>
                                        </p:tgtEl>
                                        <p:attrNameLst>
                                          <p:attrName>style.visibility</p:attrName>
                                        </p:attrNameLst>
                                      </p:cBhvr>
                                      <p:to>
                                        <p:strVal val="visible"/>
                                      </p:to>
                                    </p:set>
                                    <p:animEffect transition="in" filter="wipe(left)">
                                      <p:cBhvr>
                                        <p:cTn id="12" dur="500"/>
                                        <p:tgtEl>
                                          <p:spTgt spid="631811">
                                            <p:txEl>
                                              <p:pRg st="0" end="0"/>
                                            </p:txEl>
                                          </p:spTgt>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31822"/>
                                        </p:tgtEl>
                                        <p:attrNameLst>
                                          <p:attrName>style.visibility</p:attrName>
                                        </p:attrNameLst>
                                      </p:cBhvr>
                                      <p:to>
                                        <p:strVal val="visible"/>
                                      </p:to>
                                    </p:set>
                                    <p:animEffect transition="in" filter="wipe(left)">
                                      <p:cBhvr>
                                        <p:cTn id="21" dur="500"/>
                                        <p:tgtEl>
                                          <p:spTgt spid="6318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1811" grpId="0" build="p" bldLvl="5" autoUpdateAnimBg="0"/>
      <p:bldP spid="631822"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2834" name="Rectangle 2">
            <a:extLst>
              <a:ext uri="{FF2B5EF4-FFF2-40B4-BE49-F238E27FC236}">
                <a16:creationId xmlns:a16="http://schemas.microsoft.com/office/drawing/2014/main" id="{7E558D4A-E23B-47AF-93DE-8D85C49B17C7}"/>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32835" name="Rectangle 3">
            <a:extLst>
              <a:ext uri="{FF2B5EF4-FFF2-40B4-BE49-F238E27FC236}">
                <a16:creationId xmlns:a16="http://schemas.microsoft.com/office/drawing/2014/main" id="{26000F38-3C0E-4E09-B822-60BB0003BC66}"/>
              </a:ext>
            </a:extLst>
          </p:cNvPr>
          <p:cNvSpPr>
            <a:spLocks noGrp="1" noChangeArrowheads="1"/>
          </p:cNvSpPr>
          <p:nvPr>
            <p:ph type="body" idx="1"/>
          </p:nvPr>
        </p:nvSpPr>
        <p:spPr/>
        <p:txBody>
          <a:bodyPr/>
          <a:lstStyle/>
          <a:p>
            <a:pPr lvl="1" eaLnBrk="1" hangingPunct="1">
              <a:buFontTx/>
              <a:buNone/>
            </a:pPr>
            <a:r>
              <a:rPr lang="en-US" altLang="en-US" b="1" i="1">
                <a:solidFill>
                  <a:srgbClr val="000000"/>
                </a:solidFill>
              </a:rPr>
              <a:t>Ownership Barrier to Entry</a:t>
            </a:r>
          </a:p>
          <a:p>
            <a:pPr lvl="1" eaLnBrk="1" hangingPunct="1">
              <a:buFontTx/>
              <a:buNone/>
            </a:pPr>
            <a:r>
              <a:rPr lang="en-US" altLang="en-US">
                <a:solidFill>
                  <a:srgbClr val="000000"/>
                </a:solidFill>
              </a:rPr>
              <a:t>A monopoly can arise in a market in which competition and entry are restricted by the concentration of ownership of a natural resource.</a:t>
            </a:r>
          </a:p>
          <a:p>
            <a:pPr lvl="1" eaLnBrk="1" hangingPunct="1">
              <a:buFontTx/>
              <a:buNone/>
            </a:pPr>
            <a:r>
              <a:rPr lang="en-US" altLang="en-US">
                <a:solidFill>
                  <a:srgbClr val="000000"/>
                </a:solidFill>
              </a:rPr>
              <a:t>In the last century,  DeBeers created its own barrier to entry by buying control over most of the world’s diamonds, which prevents entry and competition.</a:t>
            </a:r>
            <a:endParaRPr lang="en-CA" altLang="en-US"/>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32835">
                                            <p:txEl>
                                              <p:pRg st="1" end="1"/>
                                            </p:txEl>
                                          </p:spTgt>
                                        </p:tgtEl>
                                        <p:attrNameLst>
                                          <p:attrName>style.visibility</p:attrName>
                                        </p:attrNameLst>
                                      </p:cBhvr>
                                      <p:to>
                                        <p:strVal val="visible"/>
                                      </p:to>
                                    </p:set>
                                    <p:animEffect transition="in" filter="wipe(left)">
                                      <p:cBhvr>
                                        <p:cTn id="7" dur="500"/>
                                        <p:tgtEl>
                                          <p:spTgt spid="6328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2835">
                                            <p:txEl>
                                              <p:pRg st="2" end="2"/>
                                            </p:txEl>
                                          </p:spTgt>
                                        </p:tgtEl>
                                        <p:attrNameLst>
                                          <p:attrName>style.visibility</p:attrName>
                                        </p:attrNameLst>
                                      </p:cBhvr>
                                      <p:to>
                                        <p:strVal val="visible"/>
                                      </p:to>
                                    </p:set>
                                    <p:animEffect transition="in" filter="wipe(left)">
                                      <p:cBhvr>
                                        <p:cTn id="12" dur="500"/>
                                        <p:tgtEl>
                                          <p:spTgt spid="6328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2835" grpId="0" build="p" bldLvl="3"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2578" name="Rectangle 2">
            <a:extLst>
              <a:ext uri="{FF2B5EF4-FFF2-40B4-BE49-F238E27FC236}">
                <a16:creationId xmlns:a16="http://schemas.microsoft.com/office/drawing/2014/main" id="{0E777E26-1DE7-45FA-BC30-EFE95DD64105}"/>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17411" name="Rectangle 3">
            <a:extLst>
              <a:ext uri="{FF2B5EF4-FFF2-40B4-BE49-F238E27FC236}">
                <a16:creationId xmlns:a16="http://schemas.microsoft.com/office/drawing/2014/main" id="{CD025020-E515-4B7A-B738-127EEBAD2E04}"/>
              </a:ext>
            </a:extLst>
          </p:cNvPr>
          <p:cNvSpPr>
            <a:spLocks noGrp="1" noChangeArrowheads="1"/>
          </p:cNvSpPr>
          <p:nvPr>
            <p:ph type="body" idx="1"/>
          </p:nvPr>
        </p:nvSpPr>
        <p:spPr/>
        <p:txBody>
          <a:bodyPr/>
          <a:lstStyle/>
          <a:p>
            <a:pPr lvl="1" eaLnBrk="1" hangingPunct="1">
              <a:buFontTx/>
              <a:buNone/>
            </a:pPr>
            <a:r>
              <a:rPr lang="en-US" altLang="en-US" b="1" i="1">
                <a:solidFill>
                  <a:srgbClr val="000000"/>
                </a:solidFill>
              </a:rPr>
              <a:t>Legal Barrier to Entry</a:t>
            </a:r>
          </a:p>
          <a:p>
            <a:pPr lvl="1" eaLnBrk="1" hangingPunct="1">
              <a:buFontTx/>
              <a:buNone/>
            </a:pPr>
            <a:r>
              <a:rPr lang="en-US" altLang="en-US">
                <a:solidFill>
                  <a:srgbClr val="000000"/>
                </a:solidFill>
              </a:rPr>
              <a:t>A legal barrier to entry creates legal monopoly. </a:t>
            </a:r>
          </a:p>
          <a:p>
            <a:pPr lvl="1" eaLnBrk="1" hangingPunct="1">
              <a:buFontTx/>
              <a:buNone/>
            </a:pPr>
            <a:r>
              <a:rPr lang="en-US" altLang="en-US">
                <a:solidFill>
                  <a:srgbClr val="000000"/>
                </a:solidFill>
              </a:rPr>
              <a:t>A </a:t>
            </a:r>
            <a:r>
              <a:rPr lang="en-US" altLang="en-US" sz="2600" b="1">
                <a:solidFill>
                  <a:srgbClr val="FF0000"/>
                </a:solidFill>
              </a:rPr>
              <a:t>legal monopoly</a:t>
            </a:r>
            <a:r>
              <a:rPr lang="en-US" altLang="en-US">
                <a:solidFill>
                  <a:srgbClr val="000000"/>
                </a:solidFill>
              </a:rPr>
              <a:t> is a market in which competition and entry are restricted by granting of a public franchise, government license, patent, or copyright.</a:t>
            </a:r>
          </a:p>
          <a:p>
            <a:pPr lvl="1" eaLnBrk="1" hangingPunct="1">
              <a:buFontTx/>
              <a:buNone/>
            </a:pPr>
            <a:endParaRPr lang="en-CA" altLang="en-US"/>
          </a:p>
        </p:txBody>
      </p:sp>
    </p:spTree>
  </p:cSld>
  <p:clrMapOvr>
    <a:masterClrMapping/>
  </p:clrMapOvr>
  <p:transition spd="slow">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3858" name="Rectangle 2">
            <a:extLst>
              <a:ext uri="{FF2B5EF4-FFF2-40B4-BE49-F238E27FC236}">
                <a16:creationId xmlns:a16="http://schemas.microsoft.com/office/drawing/2014/main" id="{005BFC05-A53C-403B-922C-6B3D8F832821}"/>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18435" name="Rectangle 3">
            <a:extLst>
              <a:ext uri="{FF2B5EF4-FFF2-40B4-BE49-F238E27FC236}">
                <a16:creationId xmlns:a16="http://schemas.microsoft.com/office/drawing/2014/main" id="{869ECE35-4B99-4A5D-885A-405E3F9B56A5}"/>
              </a:ext>
            </a:extLst>
          </p:cNvPr>
          <p:cNvSpPr>
            <a:spLocks noGrp="1" noChangeArrowheads="1"/>
          </p:cNvSpPr>
          <p:nvPr>
            <p:ph type="body" idx="1"/>
          </p:nvPr>
        </p:nvSpPr>
        <p:spPr>
          <a:xfrm>
            <a:off x="193675" y="1854200"/>
            <a:ext cx="8453438" cy="4557713"/>
          </a:xfrm>
        </p:spPr>
        <p:txBody>
          <a:bodyPr/>
          <a:lstStyle/>
          <a:p>
            <a:pPr lvl="1" eaLnBrk="1" hangingPunct="1">
              <a:buFontTx/>
              <a:buNone/>
            </a:pPr>
            <a:r>
              <a:rPr lang="en-US" altLang="en-US"/>
              <a:t>A</a:t>
            </a:r>
            <a:r>
              <a:rPr lang="en-US" altLang="en-US" i="1"/>
              <a:t> Public Franchise</a:t>
            </a:r>
            <a:r>
              <a:rPr lang="en-US" altLang="en-US"/>
              <a:t> is an exclusive right granted to a firm to supply a good or service. For example: The U.S. Postal Service’s exclusive right to deliver first-class mail. </a:t>
            </a:r>
          </a:p>
          <a:p>
            <a:pPr lvl="1" eaLnBrk="1" hangingPunct="1">
              <a:buFontTx/>
              <a:buNone/>
            </a:pPr>
            <a:r>
              <a:rPr lang="en-US" altLang="en-US"/>
              <a:t>A </a:t>
            </a:r>
            <a:r>
              <a:rPr lang="en-US" altLang="en-US" i="1"/>
              <a:t>government license</a:t>
            </a:r>
            <a:r>
              <a:rPr lang="en-US" altLang="en-US"/>
              <a:t> controls entry into particular occupations, professions, and industries.</a:t>
            </a:r>
          </a:p>
          <a:p>
            <a:pPr lvl="1" eaLnBrk="1" hangingPunct="1">
              <a:buFontTx/>
              <a:buNone/>
            </a:pPr>
            <a:r>
              <a:rPr lang="en-US" altLang="en-US" i="1"/>
              <a:t>Patent </a:t>
            </a:r>
            <a:r>
              <a:rPr lang="en-US" altLang="en-US"/>
              <a:t>is an exclusive right granted to the inventor of a product or service.</a:t>
            </a:r>
          </a:p>
          <a:p>
            <a:pPr lvl="1" eaLnBrk="1" hangingPunct="1">
              <a:spcBef>
                <a:spcPct val="20000"/>
              </a:spcBef>
              <a:buFontTx/>
              <a:buNone/>
            </a:pPr>
            <a:r>
              <a:rPr lang="en-US" altLang="en-US" i="1"/>
              <a:t>Copyright </a:t>
            </a:r>
            <a:r>
              <a:rPr lang="en-US" altLang="en-US"/>
              <a:t>is an exclusive right granted to the author or composer of a literary, musical, dramatic, or artistic work. </a:t>
            </a:r>
          </a:p>
          <a:p>
            <a:pPr lvl="1" eaLnBrk="1" hangingPunct="1">
              <a:buFontTx/>
              <a:buNone/>
            </a:pPr>
            <a:r>
              <a:rPr lang="en-US" altLang="en-US"/>
              <a:t>In the United States, a patent is valid for 20 years.</a:t>
            </a:r>
          </a:p>
        </p:txBody>
      </p:sp>
    </p:spTree>
  </p:cSld>
  <p:clrMapOvr>
    <a:masterClrMapping/>
  </p:clrMapOvr>
  <p:transition spd="slow">
    <p:wipe dir="r"/>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5908" name="Rectangle 4">
            <a:extLst>
              <a:ext uri="{FF2B5EF4-FFF2-40B4-BE49-F238E27FC236}">
                <a16:creationId xmlns:a16="http://schemas.microsoft.com/office/drawing/2014/main" id="{A2C12E55-1B4E-4B93-9AB5-46EAC7040A3B}"/>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35909" name="Rectangle 5">
            <a:extLst>
              <a:ext uri="{FF2B5EF4-FFF2-40B4-BE49-F238E27FC236}">
                <a16:creationId xmlns:a16="http://schemas.microsoft.com/office/drawing/2014/main" id="{68BF3AE5-BB0C-4B8A-B5BB-11D8EDC88DB9}"/>
              </a:ext>
            </a:extLst>
          </p:cNvPr>
          <p:cNvSpPr>
            <a:spLocks noGrp="1" noChangeArrowheads="1"/>
          </p:cNvSpPr>
          <p:nvPr>
            <p:ph type="body" idx="1"/>
          </p:nvPr>
        </p:nvSpPr>
        <p:spPr/>
        <p:txBody>
          <a:bodyPr/>
          <a:lstStyle/>
          <a:p>
            <a:pPr eaLnBrk="1" hangingPunct="1">
              <a:buFont typeface="Webdings" charset="0"/>
              <a:buChar char="&lt;"/>
              <a:defRPr/>
            </a:pPr>
            <a:r>
              <a:rPr lang="en-US" dirty="0">
                <a:cs typeface="+mn-cs"/>
              </a:rPr>
              <a:t> Monopoly Price-Setting Strategies</a:t>
            </a:r>
          </a:p>
          <a:p>
            <a:pPr lvl="1" eaLnBrk="1" hangingPunct="1">
              <a:buFontTx/>
              <a:buNone/>
              <a:defRPr/>
            </a:pPr>
            <a:r>
              <a:rPr lang="en-US" dirty="0"/>
              <a:t>A monopoly faces a tradeoff between price and the quantity sold. </a:t>
            </a:r>
          </a:p>
          <a:p>
            <a:pPr lvl="1" eaLnBrk="1" hangingPunct="1">
              <a:buFontTx/>
              <a:buNone/>
              <a:defRPr/>
            </a:pPr>
            <a:r>
              <a:rPr lang="en-US" dirty="0"/>
              <a:t>To sell a larger quantity, the monopolist must set a lower price. </a:t>
            </a:r>
          </a:p>
          <a:p>
            <a:pPr lvl="1" eaLnBrk="1" hangingPunct="1">
              <a:buFontTx/>
              <a:buNone/>
              <a:defRPr/>
            </a:pPr>
            <a:r>
              <a:rPr lang="en-US" dirty="0"/>
              <a:t>There are two price-setting possibilities that create different tradeoffs:</a:t>
            </a:r>
          </a:p>
          <a:p>
            <a:pPr lvl="2" eaLnBrk="1" hangingPunct="1">
              <a:defRPr/>
            </a:pPr>
            <a:r>
              <a:rPr lang="en-US" dirty="0"/>
              <a:t>Single price</a:t>
            </a:r>
          </a:p>
          <a:p>
            <a:pPr lvl="2" eaLnBrk="1" hangingPunct="1">
              <a:defRPr/>
            </a:pPr>
            <a:r>
              <a:rPr lang="en-US" dirty="0"/>
              <a:t>Price discrimination</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35909">
                                            <p:txEl>
                                              <p:pRg st="1" end="1"/>
                                            </p:txEl>
                                          </p:spTgt>
                                        </p:tgtEl>
                                        <p:attrNameLst>
                                          <p:attrName>style.visibility</p:attrName>
                                        </p:attrNameLst>
                                      </p:cBhvr>
                                      <p:to>
                                        <p:strVal val="visible"/>
                                      </p:to>
                                    </p:set>
                                    <p:animEffect transition="in" filter="wipe(left)">
                                      <p:cBhvr>
                                        <p:cTn id="7" dur="500"/>
                                        <p:tgtEl>
                                          <p:spTgt spid="63590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5909">
                                            <p:txEl>
                                              <p:pRg st="2" end="2"/>
                                            </p:txEl>
                                          </p:spTgt>
                                        </p:tgtEl>
                                        <p:attrNameLst>
                                          <p:attrName>style.visibility</p:attrName>
                                        </p:attrNameLst>
                                      </p:cBhvr>
                                      <p:to>
                                        <p:strVal val="visible"/>
                                      </p:to>
                                    </p:set>
                                    <p:animEffect transition="in" filter="wipe(left)">
                                      <p:cBhvr>
                                        <p:cTn id="12" dur="500"/>
                                        <p:tgtEl>
                                          <p:spTgt spid="63590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35909">
                                            <p:txEl>
                                              <p:pRg st="3" end="3"/>
                                            </p:txEl>
                                          </p:spTgt>
                                        </p:tgtEl>
                                        <p:attrNameLst>
                                          <p:attrName>style.visibility</p:attrName>
                                        </p:attrNameLst>
                                      </p:cBhvr>
                                      <p:to>
                                        <p:strVal val="visible"/>
                                      </p:to>
                                    </p:set>
                                    <p:animEffect transition="in" filter="wipe(left)">
                                      <p:cBhvr>
                                        <p:cTn id="17" dur="500"/>
                                        <p:tgtEl>
                                          <p:spTgt spid="63590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35909">
                                            <p:txEl>
                                              <p:pRg st="4" end="4"/>
                                            </p:txEl>
                                          </p:spTgt>
                                        </p:tgtEl>
                                        <p:attrNameLst>
                                          <p:attrName>style.visibility</p:attrName>
                                        </p:attrNameLst>
                                      </p:cBhvr>
                                      <p:to>
                                        <p:strVal val="visible"/>
                                      </p:to>
                                    </p:set>
                                    <p:animEffect transition="in" filter="wipe(left)">
                                      <p:cBhvr>
                                        <p:cTn id="22" dur="500"/>
                                        <p:tgtEl>
                                          <p:spTgt spid="63590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35909">
                                            <p:txEl>
                                              <p:pRg st="5" end="5"/>
                                            </p:txEl>
                                          </p:spTgt>
                                        </p:tgtEl>
                                        <p:attrNameLst>
                                          <p:attrName>style.visibility</p:attrName>
                                        </p:attrNameLst>
                                      </p:cBhvr>
                                      <p:to>
                                        <p:strVal val="visible"/>
                                      </p:to>
                                    </p:set>
                                    <p:animEffect transition="in" filter="wipe(left)">
                                      <p:cBhvr>
                                        <p:cTn id="27" dur="500"/>
                                        <p:tgtEl>
                                          <p:spTgt spid="63590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5909" grpId="0" build="p" bldLvl="3"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6932" name="Rectangle 4">
            <a:extLst>
              <a:ext uri="{FF2B5EF4-FFF2-40B4-BE49-F238E27FC236}">
                <a16:creationId xmlns:a16="http://schemas.microsoft.com/office/drawing/2014/main" id="{BAA76747-9F14-4A72-BC5D-943B5EF97A95}"/>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36933" name="Rectangle 5">
            <a:extLst>
              <a:ext uri="{FF2B5EF4-FFF2-40B4-BE49-F238E27FC236}">
                <a16:creationId xmlns:a16="http://schemas.microsoft.com/office/drawing/2014/main" id="{A92DD249-3887-4C00-AB8F-C57B1EDA5A06}"/>
              </a:ext>
            </a:extLst>
          </p:cNvPr>
          <p:cNvSpPr>
            <a:spLocks noGrp="1" noChangeArrowheads="1"/>
          </p:cNvSpPr>
          <p:nvPr>
            <p:ph type="body" idx="1"/>
          </p:nvPr>
        </p:nvSpPr>
        <p:spPr>
          <a:xfrm>
            <a:off x="304800" y="1905000"/>
            <a:ext cx="8305800" cy="4648200"/>
          </a:xfrm>
        </p:spPr>
        <p:txBody>
          <a:bodyPr/>
          <a:lstStyle/>
          <a:p>
            <a:pPr lvl="1" eaLnBrk="1" hangingPunct="1">
              <a:buFontTx/>
              <a:buNone/>
            </a:pPr>
            <a:r>
              <a:rPr lang="en-US" altLang="en-US" b="1">
                <a:solidFill>
                  <a:srgbClr val="00468F"/>
                </a:solidFill>
              </a:rPr>
              <a:t>Single Price</a:t>
            </a:r>
          </a:p>
          <a:p>
            <a:pPr lvl="1" eaLnBrk="1" hangingPunct="1">
              <a:buFontTx/>
              <a:buNone/>
            </a:pPr>
            <a:r>
              <a:rPr lang="en-US" altLang="en-US"/>
              <a:t>A </a:t>
            </a:r>
            <a:r>
              <a:rPr lang="en-US" altLang="en-US" sz="2600" b="1">
                <a:solidFill>
                  <a:srgbClr val="FF0000"/>
                </a:solidFill>
              </a:rPr>
              <a:t>single-price monopoly</a:t>
            </a:r>
            <a:r>
              <a:rPr lang="en-US" altLang="en-US"/>
              <a:t> is a firm that must sell each unit of its output for the same price to all its customers. </a:t>
            </a:r>
          </a:p>
          <a:p>
            <a:pPr lvl="1" eaLnBrk="1" hangingPunct="1">
              <a:buFontTx/>
              <a:buNone/>
            </a:pPr>
            <a:r>
              <a:rPr lang="en-US" altLang="en-US"/>
              <a:t>DeBeers sell diamonds (quality given) at a single price.</a:t>
            </a:r>
          </a:p>
          <a:p>
            <a:pPr lvl="1" eaLnBrk="1" hangingPunct="1">
              <a:buFontTx/>
              <a:buNone/>
            </a:pPr>
            <a:r>
              <a:rPr lang="en-US" altLang="en-US" b="1">
                <a:solidFill>
                  <a:srgbClr val="00468F"/>
                </a:solidFill>
              </a:rPr>
              <a:t>Price Discrimination</a:t>
            </a:r>
          </a:p>
          <a:p>
            <a:pPr lvl="1" eaLnBrk="1" hangingPunct="1">
              <a:buFontTx/>
              <a:buNone/>
            </a:pPr>
            <a:r>
              <a:rPr lang="en-US" altLang="en-US"/>
              <a:t>A </a:t>
            </a:r>
            <a:r>
              <a:rPr lang="en-US" altLang="en-US" sz="2600" b="1">
                <a:solidFill>
                  <a:srgbClr val="FF0000"/>
                </a:solidFill>
              </a:rPr>
              <a:t>price-discriminating monopoly</a:t>
            </a:r>
            <a:r>
              <a:rPr lang="en-US" altLang="en-US"/>
              <a:t> is a firm that is able to sell different units of a good or service for different prices. </a:t>
            </a:r>
          </a:p>
          <a:p>
            <a:pPr lvl="1" eaLnBrk="1" hangingPunct="1">
              <a:buFontTx/>
              <a:buNone/>
            </a:pPr>
            <a:r>
              <a:rPr lang="en-US" altLang="en-US"/>
              <a:t>Airlines offer different prices for the same trip.</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36933">
                                            <p:txEl>
                                              <p:pRg st="1" end="1"/>
                                            </p:txEl>
                                          </p:spTgt>
                                        </p:tgtEl>
                                        <p:attrNameLst>
                                          <p:attrName>style.visibility</p:attrName>
                                        </p:attrNameLst>
                                      </p:cBhvr>
                                      <p:to>
                                        <p:strVal val="visible"/>
                                      </p:to>
                                    </p:set>
                                    <p:animEffect transition="in" filter="wipe(left)">
                                      <p:cBhvr>
                                        <p:cTn id="7" dur="500"/>
                                        <p:tgtEl>
                                          <p:spTgt spid="63693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6933">
                                            <p:txEl>
                                              <p:pRg st="2" end="2"/>
                                            </p:txEl>
                                          </p:spTgt>
                                        </p:tgtEl>
                                        <p:attrNameLst>
                                          <p:attrName>style.visibility</p:attrName>
                                        </p:attrNameLst>
                                      </p:cBhvr>
                                      <p:to>
                                        <p:strVal val="visible"/>
                                      </p:to>
                                    </p:set>
                                    <p:animEffect transition="in" filter="wipe(left)">
                                      <p:cBhvr>
                                        <p:cTn id="12" dur="500"/>
                                        <p:tgtEl>
                                          <p:spTgt spid="63693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36933">
                                            <p:txEl>
                                              <p:pRg st="3" end="3"/>
                                            </p:txEl>
                                          </p:spTgt>
                                        </p:tgtEl>
                                        <p:attrNameLst>
                                          <p:attrName>style.visibility</p:attrName>
                                        </p:attrNameLst>
                                      </p:cBhvr>
                                      <p:to>
                                        <p:strVal val="visible"/>
                                      </p:to>
                                    </p:set>
                                    <p:animEffect transition="in" filter="wipe(left)">
                                      <p:cBhvr>
                                        <p:cTn id="17" dur="500"/>
                                        <p:tgtEl>
                                          <p:spTgt spid="63693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36933">
                                            <p:txEl>
                                              <p:pRg st="4" end="4"/>
                                            </p:txEl>
                                          </p:spTgt>
                                        </p:tgtEl>
                                        <p:attrNameLst>
                                          <p:attrName>style.visibility</p:attrName>
                                        </p:attrNameLst>
                                      </p:cBhvr>
                                      <p:to>
                                        <p:strVal val="visible"/>
                                      </p:to>
                                    </p:set>
                                    <p:animEffect transition="in" filter="wipe(left)">
                                      <p:cBhvr>
                                        <p:cTn id="22" dur="500"/>
                                        <p:tgtEl>
                                          <p:spTgt spid="63693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36933">
                                            <p:txEl>
                                              <p:pRg st="5" end="5"/>
                                            </p:txEl>
                                          </p:spTgt>
                                        </p:tgtEl>
                                        <p:attrNameLst>
                                          <p:attrName>style.visibility</p:attrName>
                                        </p:attrNameLst>
                                      </p:cBhvr>
                                      <p:to>
                                        <p:strVal val="visible"/>
                                      </p:to>
                                    </p:set>
                                    <p:animEffect transition="in" filter="wipe(left)">
                                      <p:cBhvr>
                                        <p:cTn id="27" dur="500"/>
                                        <p:tgtEl>
                                          <p:spTgt spid="63693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6933" grpId="0" build="p" bldLvl="3"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9218" name="Rectangle 2">
            <a:extLst>
              <a:ext uri="{FF2B5EF4-FFF2-40B4-BE49-F238E27FC236}">
                <a16:creationId xmlns:a16="http://schemas.microsoft.com/office/drawing/2014/main" id="{D5356F1B-11FA-4C8F-9B54-949D3812EE4B}"/>
              </a:ext>
            </a:extLst>
          </p:cNvPr>
          <p:cNvSpPr>
            <a:spLocks noGrp="1" noChangeArrowheads="1"/>
          </p:cNvSpPr>
          <p:nvPr>
            <p:ph type="title"/>
          </p:nvPr>
        </p:nvSpPr>
        <p:spPr/>
        <p:txBody>
          <a:bodyPr/>
          <a:lstStyle/>
          <a:p>
            <a:pPr eaLnBrk="1" hangingPunct="1">
              <a:defRPr/>
            </a:pPr>
            <a:r>
              <a:rPr lang="en-US" dirty="0">
                <a:cs typeface="+mj-cs"/>
              </a:rPr>
              <a:t>16.3  MONOPOLY AND COMPETITION COMPARED</a:t>
            </a:r>
            <a:endParaRPr lang="en-CA" dirty="0">
              <a:cs typeface="+mj-cs"/>
            </a:endParaRPr>
          </a:p>
        </p:txBody>
      </p:sp>
      <p:sp>
        <p:nvSpPr>
          <p:cNvPr id="649219" name="Rectangle 3">
            <a:extLst>
              <a:ext uri="{FF2B5EF4-FFF2-40B4-BE49-F238E27FC236}">
                <a16:creationId xmlns:a16="http://schemas.microsoft.com/office/drawing/2014/main" id="{E49200D2-D162-4F72-AD88-A0AAEE4B1BBB}"/>
              </a:ext>
            </a:extLst>
          </p:cNvPr>
          <p:cNvSpPr>
            <a:spLocks noGrp="1" noChangeArrowheads="1"/>
          </p:cNvSpPr>
          <p:nvPr>
            <p:ph type="body" idx="1"/>
          </p:nvPr>
        </p:nvSpPr>
        <p:spPr/>
        <p:txBody>
          <a:bodyPr/>
          <a:lstStyle/>
          <a:p>
            <a:pPr eaLnBrk="1" hangingPunct="1">
              <a:buFont typeface="Webdings" charset="0"/>
              <a:buChar char="&lt;"/>
              <a:defRPr/>
            </a:pPr>
            <a:r>
              <a:rPr lang="en-US">
                <a:cs typeface="+mn-cs"/>
              </a:rPr>
              <a:t> Output and Price</a:t>
            </a:r>
          </a:p>
          <a:p>
            <a:pPr lvl="1" eaLnBrk="1" hangingPunct="1">
              <a:buFontTx/>
              <a:buNone/>
              <a:defRPr/>
            </a:pPr>
            <a:r>
              <a:rPr lang="en-US"/>
              <a:t>Compared to a firm in perfect competition, a single-price monopoly produces a smaller output and charges a higher price.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49219">
                                            <p:txEl>
                                              <p:pRg st="1" end="1"/>
                                            </p:txEl>
                                          </p:spTgt>
                                        </p:tgtEl>
                                        <p:attrNameLst>
                                          <p:attrName>style.visibility</p:attrName>
                                        </p:attrNameLst>
                                      </p:cBhvr>
                                      <p:to>
                                        <p:strVal val="visible"/>
                                      </p:to>
                                    </p:set>
                                    <p:animEffect transition="in" filter="wipe(left)">
                                      <p:cBhvr>
                                        <p:cTn id="7" dur="500"/>
                                        <p:tgtEl>
                                          <p:spTgt spid="6492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9219" grpId="0" build="p" bldLvl="3"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62" name="Rectangle 2">
            <a:extLst>
              <a:ext uri="{FF2B5EF4-FFF2-40B4-BE49-F238E27FC236}">
                <a16:creationId xmlns:a16="http://schemas.microsoft.com/office/drawing/2014/main" id="{7259A695-7799-41F1-BDE3-59596DAE9258}"/>
              </a:ext>
            </a:extLst>
          </p:cNvPr>
          <p:cNvSpPr>
            <a:spLocks noGrp="1" noChangeArrowheads="1"/>
          </p:cNvSpPr>
          <p:nvPr>
            <p:ph type="title"/>
          </p:nvPr>
        </p:nvSpPr>
        <p:spPr/>
        <p:txBody>
          <a:bodyPr/>
          <a:lstStyle/>
          <a:p>
            <a:pPr eaLnBrk="1" hangingPunct="1">
              <a:defRPr/>
            </a:pPr>
            <a:r>
              <a:rPr lang="en-US" dirty="0">
                <a:cs typeface="+mj-cs"/>
              </a:rPr>
              <a:t>16.3  MONOPOLY AND COMPETITION COMPARED</a:t>
            </a:r>
            <a:endParaRPr lang="en-CA" dirty="0">
              <a:cs typeface="+mj-cs"/>
            </a:endParaRPr>
          </a:p>
        </p:txBody>
      </p:sp>
      <p:sp>
        <p:nvSpPr>
          <p:cNvPr id="655363" name="Rectangle 3">
            <a:extLst>
              <a:ext uri="{FF2B5EF4-FFF2-40B4-BE49-F238E27FC236}">
                <a16:creationId xmlns:a16="http://schemas.microsoft.com/office/drawing/2014/main" id="{9DC408EA-EE48-46B3-8148-1B1205AB2F80}"/>
              </a:ext>
            </a:extLst>
          </p:cNvPr>
          <p:cNvSpPr>
            <a:spLocks noGrp="1" noChangeArrowheads="1"/>
          </p:cNvSpPr>
          <p:nvPr>
            <p:ph type="body" idx="1"/>
          </p:nvPr>
        </p:nvSpPr>
        <p:spPr/>
        <p:txBody>
          <a:bodyPr/>
          <a:lstStyle/>
          <a:p>
            <a:pPr eaLnBrk="1" hangingPunct="1">
              <a:buFont typeface="Webdings" charset="0"/>
              <a:buChar char="&lt;"/>
              <a:defRPr/>
            </a:pPr>
            <a:r>
              <a:rPr lang="en-US">
                <a:cs typeface="+mn-cs"/>
              </a:rPr>
              <a:t>Is Monopoly Fair?</a:t>
            </a:r>
          </a:p>
          <a:p>
            <a:pPr lvl="1" eaLnBrk="1" hangingPunct="1">
              <a:buFontTx/>
              <a:buNone/>
              <a:defRPr/>
            </a:pPr>
            <a:r>
              <a:rPr lang="en-US"/>
              <a:t>Monopoly is inefficient because it creates a deadweight loss. </a:t>
            </a:r>
          </a:p>
          <a:p>
            <a:pPr lvl="1" eaLnBrk="1" hangingPunct="1">
              <a:buFontTx/>
              <a:buNone/>
              <a:defRPr/>
            </a:pPr>
            <a:r>
              <a:rPr lang="en-US"/>
              <a:t>But monopoly also redistributes consumer surplus. </a:t>
            </a:r>
          </a:p>
          <a:p>
            <a:pPr lvl="1" eaLnBrk="1" hangingPunct="1">
              <a:buFontTx/>
              <a:buNone/>
              <a:defRPr/>
            </a:pPr>
            <a:r>
              <a:rPr lang="en-US"/>
              <a:t>The producer gains, and the consumers lose.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5363">
                                            <p:txEl>
                                              <p:pRg st="1" end="1"/>
                                            </p:txEl>
                                          </p:spTgt>
                                        </p:tgtEl>
                                        <p:attrNameLst>
                                          <p:attrName>style.visibility</p:attrName>
                                        </p:attrNameLst>
                                      </p:cBhvr>
                                      <p:to>
                                        <p:strVal val="visible"/>
                                      </p:to>
                                    </p:set>
                                    <p:animEffect transition="in" filter="wipe(left)">
                                      <p:cBhvr>
                                        <p:cTn id="7" dur="500"/>
                                        <p:tgtEl>
                                          <p:spTgt spid="6553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5363">
                                            <p:txEl>
                                              <p:pRg st="2" end="2"/>
                                            </p:txEl>
                                          </p:spTgt>
                                        </p:tgtEl>
                                        <p:attrNameLst>
                                          <p:attrName>style.visibility</p:attrName>
                                        </p:attrNameLst>
                                      </p:cBhvr>
                                      <p:to>
                                        <p:strVal val="visible"/>
                                      </p:to>
                                    </p:set>
                                    <p:animEffect transition="in" filter="wipe(left)">
                                      <p:cBhvr>
                                        <p:cTn id="12" dur="500"/>
                                        <p:tgtEl>
                                          <p:spTgt spid="65536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55363">
                                            <p:txEl>
                                              <p:pRg st="3" end="3"/>
                                            </p:txEl>
                                          </p:spTgt>
                                        </p:tgtEl>
                                        <p:attrNameLst>
                                          <p:attrName>style.visibility</p:attrName>
                                        </p:attrNameLst>
                                      </p:cBhvr>
                                      <p:to>
                                        <p:strVal val="visible"/>
                                      </p:to>
                                    </p:set>
                                    <p:animEffect transition="in" filter="wipe(left)">
                                      <p:cBhvr>
                                        <p:cTn id="17" dur="500"/>
                                        <p:tgtEl>
                                          <p:spTgt spid="6553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63" grpId="0" build="p" bldLvl="3"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6386" name="Rectangle 2">
            <a:extLst>
              <a:ext uri="{FF2B5EF4-FFF2-40B4-BE49-F238E27FC236}">
                <a16:creationId xmlns:a16="http://schemas.microsoft.com/office/drawing/2014/main" id="{081072B3-1072-4751-870D-ADD5BF697783}"/>
              </a:ext>
            </a:extLst>
          </p:cNvPr>
          <p:cNvSpPr>
            <a:spLocks noGrp="1" noChangeArrowheads="1"/>
          </p:cNvSpPr>
          <p:nvPr>
            <p:ph type="title"/>
          </p:nvPr>
        </p:nvSpPr>
        <p:spPr/>
        <p:txBody>
          <a:bodyPr/>
          <a:lstStyle/>
          <a:p>
            <a:pPr eaLnBrk="1" hangingPunct="1">
              <a:defRPr/>
            </a:pPr>
            <a:r>
              <a:rPr lang="en-US" dirty="0">
                <a:cs typeface="+mj-cs"/>
              </a:rPr>
              <a:t>16.3  MONOPOLY AND COMPETITION COMPARED</a:t>
            </a:r>
            <a:endParaRPr lang="en-CA" dirty="0">
              <a:cs typeface="+mj-cs"/>
            </a:endParaRPr>
          </a:p>
        </p:txBody>
      </p:sp>
      <p:sp>
        <p:nvSpPr>
          <p:cNvPr id="656387" name="Rectangle 3">
            <a:extLst>
              <a:ext uri="{FF2B5EF4-FFF2-40B4-BE49-F238E27FC236}">
                <a16:creationId xmlns:a16="http://schemas.microsoft.com/office/drawing/2014/main" id="{AA47C556-F7DC-4C34-973B-017D9B7F94CF}"/>
              </a:ext>
            </a:extLst>
          </p:cNvPr>
          <p:cNvSpPr>
            <a:spLocks noGrp="1" noChangeArrowheads="1"/>
          </p:cNvSpPr>
          <p:nvPr>
            <p:ph type="body" idx="1"/>
          </p:nvPr>
        </p:nvSpPr>
        <p:spPr/>
        <p:txBody>
          <a:bodyPr/>
          <a:lstStyle/>
          <a:p>
            <a:pPr eaLnBrk="1" hangingPunct="1">
              <a:buFont typeface="Webdings" charset="0"/>
              <a:buChar char="&lt;"/>
              <a:defRPr/>
            </a:pPr>
            <a:r>
              <a:rPr lang="en-US">
                <a:cs typeface="+mn-cs"/>
              </a:rPr>
              <a:t> Rent Seeking</a:t>
            </a:r>
            <a:endParaRPr lang="en-US">
              <a:solidFill>
                <a:srgbClr val="1566B0"/>
              </a:solidFill>
              <a:cs typeface="+mn-cs"/>
            </a:endParaRPr>
          </a:p>
          <a:p>
            <a:pPr lvl="1" eaLnBrk="1" hangingPunct="1">
              <a:buFontTx/>
              <a:buNone/>
              <a:defRPr/>
            </a:pPr>
            <a:r>
              <a:rPr lang="en-US" sz="2600" b="1">
                <a:solidFill>
                  <a:srgbClr val="FF0000"/>
                </a:solidFill>
              </a:rPr>
              <a:t>Rent seeking</a:t>
            </a:r>
            <a:r>
              <a:rPr lang="en-US">
                <a:solidFill>
                  <a:srgbClr val="000000"/>
                </a:solidFill>
              </a:rPr>
              <a:t> is the act of obtaining special treatment by the government to create economic profit or to divert consumer surplus or producer surplus away from others. </a:t>
            </a:r>
          </a:p>
          <a:p>
            <a:pPr lvl="1" eaLnBrk="1" hangingPunct="1">
              <a:buFontTx/>
              <a:buNone/>
              <a:defRPr/>
            </a:pPr>
            <a:r>
              <a:rPr lang="en-US">
                <a:solidFill>
                  <a:srgbClr val="000000"/>
                </a:solidFill>
              </a:rPr>
              <a:t>Rent seeking does not always create a monopoly, but it always restricts competition and often creates a monopoly.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6387">
                                            <p:txEl>
                                              <p:pRg st="1" end="1"/>
                                            </p:txEl>
                                          </p:spTgt>
                                        </p:tgtEl>
                                        <p:attrNameLst>
                                          <p:attrName>style.visibility</p:attrName>
                                        </p:attrNameLst>
                                      </p:cBhvr>
                                      <p:to>
                                        <p:strVal val="visible"/>
                                      </p:to>
                                    </p:set>
                                    <p:animEffect transition="in" filter="wipe(left)">
                                      <p:cBhvr>
                                        <p:cTn id="7" dur="500"/>
                                        <p:tgtEl>
                                          <p:spTgt spid="65638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6387">
                                            <p:txEl>
                                              <p:pRg st="2" end="2"/>
                                            </p:txEl>
                                          </p:spTgt>
                                        </p:tgtEl>
                                        <p:attrNameLst>
                                          <p:attrName>style.visibility</p:attrName>
                                        </p:attrNameLst>
                                      </p:cBhvr>
                                      <p:to>
                                        <p:strVal val="visible"/>
                                      </p:to>
                                    </p:set>
                                    <p:animEffect transition="in" filter="wipe(left)">
                                      <p:cBhvr>
                                        <p:cTn id="12" dur="500"/>
                                        <p:tgtEl>
                                          <p:spTgt spid="6563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6387" grpId="0" build="p" bldLvl="3"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7410" name="Rectangle 2">
            <a:extLst>
              <a:ext uri="{FF2B5EF4-FFF2-40B4-BE49-F238E27FC236}">
                <a16:creationId xmlns:a16="http://schemas.microsoft.com/office/drawing/2014/main" id="{C1C7F7D2-AE11-4F54-B563-E79FEAF0DA0D}"/>
              </a:ext>
            </a:extLst>
          </p:cNvPr>
          <p:cNvSpPr>
            <a:spLocks noGrp="1" noChangeArrowheads="1"/>
          </p:cNvSpPr>
          <p:nvPr>
            <p:ph type="title"/>
          </p:nvPr>
        </p:nvSpPr>
        <p:spPr/>
        <p:txBody>
          <a:bodyPr/>
          <a:lstStyle/>
          <a:p>
            <a:pPr eaLnBrk="1" hangingPunct="1">
              <a:defRPr/>
            </a:pPr>
            <a:r>
              <a:rPr lang="en-US" dirty="0">
                <a:cs typeface="+mj-cs"/>
              </a:rPr>
              <a:t>16.3  MONOPOLY AND COMPETITION COMPARED</a:t>
            </a:r>
            <a:endParaRPr lang="en-CA" dirty="0">
              <a:cs typeface="+mj-cs"/>
            </a:endParaRPr>
          </a:p>
        </p:txBody>
      </p:sp>
      <p:sp>
        <p:nvSpPr>
          <p:cNvPr id="657411" name="Rectangle 3">
            <a:extLst>
              <a:ext uri="{FF2B5EF4-FFF2-40B4-BE49-F238E27FC236}">
                <a16:creationId xmlns:a16="http://schemas.microsoft.com/office/drawing/2014/main" id="{02A6A000-C324-418D-B7C5-B22B167D089F}"/>
              </a:ext>
            </a:extLst>
          </p:cNvPr>
          <p:cNvSpPr>
            <a:spLocks noGrp="1" noChangeArrowheads="1"/>
          </p:cNvSpPr>
          <p:nvPr>
            <p:ph type="body" idx="1"/>
          </p:nvPr>
        </p:nvSpPr>
        <p:spPr/>
        <p:txBody>
          <a:bodyPr/>
          <a:lstStyle/>
          <a:p>
            <a:pPr lvl="1" eaLnBrk="1" hangingPunct="1">
              <a:buFontTx/>
              <a:buNone/>
            </a:pPr>
            <a:r>
              <a:rPr lang="en-US" altLang="en-US">
                <a:solidFill>
                  <a:srgbClr val="000000"/>
                </a:solidFill>
              </a:rPr>
              <a:t>To see why rent seeking occurs, think about the two ways that a person might become the owner of a monopoly:</a:t>
            </a:r>
          </a:p>
          <a:p>
            <a:pPr lvl="2" eaLnBrk="1" hangingPunct="1"/>
            <a:r>
              <a:rPr lang="en-US" altLang="en-US">
                <a:solidFill>
                  <a:srgbClr val="000000"/>
                </a:solidFill>
              </a:rPr>
              <a:t>Buy a monopoly</a:t>
            </a:r>
          </a:p>
          <a:p>
            <a:pPr lvl="2" eaLnBrk="1" hangingPunct="1"/>
            <a:r>
              <a:rPr lang="en-US" altLang="en-US">
                <a:solidFill>
                  <a:srgbClr val="000000"/>
                </a:solidFill>
              </a:rPr>
              <a:t>Create a monopoly by rent seeking</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7411">
                                            <p:txEl>
                                              <p:pRg st="1" end="1"/>
                                            </p:txEl>
                                          </p:spTgt>
                                        </p:tgtEl>
                                        <p:attrNameLst>
                                          <p:attrName>style.visibility</p:attrName>
                                        </p:attrNameLst>
                                      </p:cBhvr>
                                      <p:to>
                                        <p:strVal val="visible"/>
                                      </p:to>
                                    </p:set>
                                    <p:animEffect transition="in" filter="wipe(left)">
                                      <p:cBhvr>
                                        <p:cTn id="7" dur="500"/>
                                        <p:tgtEl>
                                          <p:spTgt spid="65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7411">
                                            <p:txEl>
                                              <p:pRg st="2" end="2"/>
                                            </p:txEl>
                                          </p:spTgt>
                                        </p:tgtEl>
                                        <p:attrNameLst>
                                          <p:attrName>style.visibility</p:attrName>
                                        </p:attrNameLst>
                                      </p:cBhvr>
                                      <p:to>
                                        <p:strVal val="visible"/>
                                      </p:to>
                                    </p:set>
                                    <p:animEffect transition="in" filter="wipe(left)">
                                      <p:cBhvr>
                                        <p:cTn id="12" dur="500"/>
                                        <p:tgtEl>
                                          <p:spTgt spid="65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7411" grpId="0" build="p" bldLvl="3"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8434" name="Rectangle 2">
            <a:extLst>
              <a:ext uri="{FF2B5EF4-FFF2-40B4-BE49-F238E27FC236}">
                <a16:creationId xmlns:a16="http://schemas.microsoft.com/office/drawing/2014/main" id="{C23FFE9F-DABE-434B-A813-868DCF51D165}"/>
              </a:ext>
            </a:extLst>
          </p:cNvPr>
          <p:cNvSpPr>
            <a:spLocks noGrp="1" noChangeArrowheads="1"/>
          </p:cNvSpPr>
          <p:nvPr>
            <p:ph type="title"/>
          </p:nvPr>
        </p:nvSpPr>
        <p:spPr/>
        <p:txBody>
          <a:bodyPr/>
          <a:lstStyle/>
          <a:p>
            <a:pPr eaLnBrk="1" hangingPunct="1">
              <a:defRPr/>
            </a:pPr>
            <a:r>
              <a:rPr lang="en-US" dirty="0">
                <a:cs typeface="+mj-cs"/>
              </a:rPr>
              <a:t>16.3  MONOPOLY AND COMPETITION COMPARED</a:t>
            </a:r>
            <a:endParaRPr lang="en-CA" dirty="0">
              <a:cs typeface="+mj-cs"/>
            </a:endParaRPr>
          </a:p>
        </p:txBody>
      </p:sp>
      <p:sp>
        <p:nvSpPr>
          <p:cNvPr id="658435" name="Rectangle 3">
            <a:extLst>
              <a:ext uri="{FF2B5EF4-FFF2-40B4-BE49-F238E27FC236}">
                <a16:creationId xmlns:a16="http://schemas.microsoft.com/office/drawing/2014/main" id="{786D75CA-87E9-4385-A39F-222643468B97}"/>
              </a:ext>
            </a:extLst>
          </p:cNvPr>
          <p:cNvSpPr>
            <a:spLocks noGrp="1" noChangeArrowheads="1"/>
          </p:cNvSpPr>
          <p:nvPr>
            <p:ph type="body" idx="1"/>
          </p:nvPr>
        </p:nvSpPr>
        <p:spPr>
          <a:xfrm>
            <a:off x="381000" y="1905000"/>
            <a:ext cx="8229600" cy="4595813"/>
          </a:xfrm>
        </p:spPr>
        <p:txBody>
          <a:bodyPr/>
          <a:lstStyle/>
          <a:p>
            <a:pPr lvl="1" eaLnBrk="1" hangingPunct="1">
              <a:buFontTx/>
              <a:buNone/>
            </a:pPr>
            <a:r>
              <a:rPr lang="en-US" altLang="en-US" b="1">
                <a:solidFill>
                  <a:srgbClr val="00468F"/>
                </a:solidFill>
              </a:rPr>
              <a:t>Buy a Monopoly</a:t>
            </a:r>
            <a:endParaRPr lang="en-US" altLang="en-US">
              <a:solidFill>
                <a:srgbClr val="000000"/>
              </a:solidFill>
            </a:endParaRPr>
          </a:p>
          <a:p>
            <a:pPr lvl="1" eaLnBrk="1" hangingPunct="1">
              <a:buFontTx/>
              <a:buNone/>
            </a:pPr>
            <a:r>
              <a:rPr lang="en-US" altLang="en-US"/>
              <a:t>Buying a firm (or a right) that is protected by a barrier to entry. </a:t>
            </a:r>
          </a:p>
          <a:p>
            <a:pPr lvl="1" eaLnBrk="1" hangingPunct="1">
              <a:buFontTx/>
              <a:buNone/>
            </a:pPr>
            <a:r>
              <a:rPr lang="en-US" altLang="en-US"/>
              <a:t>Buying a taxicab medallion in New York.</a:t>
            </a:r>
          </a:p>
          <a:p>
            <a:pPr marL="449263" lvl="2" indent="0" eaLnBrk="1" hangingPunct="1">
              <a:spcBef>
                <a:spcPct val="75000"/>
              </a:spcBef>
              <a:buFontTx/>
              <a:buNone/>
            </a:pPr>
            <a:r>
              <a:rPr lang="en-US" altLang="en-US" b="1">
                <a:solidFill>
                  <a:srgbClr val="00468F"/>
                </a:solidFill>
              </a:rPr>
              <a:t>Create a Monopoly by Rent Seeking</a:t>
            </a:r>
          </a:p>
          <a:p>
            <a:pPr lvl="1" eaLnBrk="1" hangingPunct="1">
              <a:buFontTx/>
              <a:buNone/>
            </a:pPr>
            <a:r>
              <a:rPr lang="en-US" altLang="en-US"/>
              <a:t>Rent seeking is a political activity. </a:t>
            </a:r>
          </a:p>
          <a:p>
            <a:pPr lvl="1" eaLnBrk="1" hangingPunct="1">
              <a:buFontTx/>
              <a:buNone/>
            </a:pPr>
            <a:r>
              <a:rPr lang="en-US" altLang="en-US"/>
              <a:t>It takes the form of lobbying and trying to influence the political process to get laws that create legal barriers to entry.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8435">
                                            <p:txEl>
                                              <p:pRg st="1" end="1"/>
                                            </p:txEl>
                                          </p:spTgt>
                                        </p:tgtEl>
                                        <p:attrNameLst>
                                          <p:attrName>style.visibility</p:attrName>
                                        </p:attrNameLst>
                                      </p:cBhvr>
                                      <p:to>
                                        <p:strVal val="visible"/>
                                      </p:to>
                                    </p:set>
                                    <p:animEffect transition="in" filter="wipe(left)">
                                      <p:cBhvr>
                                        <p:cTn id="7" dur="500"/>
                                        <p:tgtEl>
                                          <p:spTgt spid="6584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8435">
                                            <p:txEl>
                                              <p:pRg st="2" end="2"/>
                                            </p:txEl>
                                          </p:spTgt>
                                        </p:tgtEl>
                                        <p:attrNameLst>
                                          <p:attrName>style.visibility</p:attrName>
                                        </p:attrNameLst>
                                      </p:cBhvr>
                                      <p:to>
                                        <p:strVal val="visible"/>
                                      </p:to>
                                    </p:set>
                                    <p:animEffect transition="in" filter="wipe(left)">
                                      <p:cBhvr>
                                        <p:cTn id="12" dur="500"/>
                                        <p:tgtEl>
                                          <p:spTgt spid="6584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58435">
                                            <p:txEl>
                                              <p:pRg st="3" end="3"/>
                                            </p:txEl>
                                          </p:spTgt>
                                        </p:tgtEl>
                                        <p:attrNameLst>
                                          <p:attrName>style.visibility</p:attrName>
                                        </p:attrNameLst>
                                      </p:cBhvr>
                                      <p:to>
                                        <p:strVal val="visible"/>
                                      </p:to>
                                    </p:set>
                                    <p:animEffect transition="in" filter="wipe(left)">
                                      <p:cBhvr>
                                        <p:cTn id="17" dur="500"/>
                                        <p:tgtEl>
                                          <p:spTgt spid="65843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58435">
                                            <p:txEl>
                                              <p:pRg st="4" end="4"/>
                                            </p:txEl>
                                          </p:spTgt>
                                        </p:tgtEl>
                                        <p:attrNameLst>
                                          <p:attrName>style.visibility</p:attrName>
                                        </p:attrNameLst>
                                      </p:cBhvr>
                                      <p:to>
                                        <p:strVal val="visible"/>
                                      </p:to>
                                    </p:set>
                                    <p:animEffect transition="in" filter="wipe(left)">
                                      <p:cBhvr>
                                        <p:cTn id="22" dur="500"/>
                                        <p:tgtEl>
                                          <p:spTgt spid="65843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58435">
                                            <p:txEl>
                                              <p:pRg st="5" end="5"/>
                                            </p:txEl>
                                          </p:spTgt>
                                        </p:tgtEl>
                                        <p:attrNameLst>
                                          <p:attrName>style.visibility</p:attrName>
                                        </p:attrNameLst>
                                      </p:cBhvr>
                                      <p:to>
                                        <p:strVal val="visible"/>
                                      </p:to>
                                    </p:set>
                                    <p:animEffect transition="in" filter="wipe(left)">
                                      <p:cBhvr>
                                        <p:cTn id="27" dur="500"/>
                                        <p:tgtEl>
                                          <p:spTgt spid="6584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8435" grpId="0" build="p" bldLvl="3"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9458" name="Rectangle 2">
            <a:extLst>
              <a:ext uri="{FF2B5EF4-FFF2-40B4-BE49-F238E27FC236}">
                <a16:creationId xmlns:a16="http://schemas.microsoft.com/office/drawing/2014/main" id="{831AD7BA-3506-4FC0-92E5-C4011DA16EF2}"/>
              </a:ext>
            </a:extLst>
          </p:cNvPr>
          <p:cNvSpPr>
            <a:spLocks noGrp="1" noChangeArrowheads="1"/>
          </p:cNvSpPr>
          <p:nvPr>
            <p:ph type="title"/>
          </p:nvPr>
        </p:nvSpPr>
        <p:spPr/>
        <p:txBody>
          <a:bodyPr/>
          <a:lstStyle/>
          <a:p>
            <a:pPr eaLnBrk="1" hangingPunct="1">
              <a:defRPr/>
            </a:pPr>
            <a:r>
              <a:rPr lang="en-US" dirty="0">
                <a:cs typeface="+mj-cs"/>
              </a:rPr>
              <a:t>16.3  MONOPOLY AND COMPETITION COMPARED</a:t>
            </a:r>
            <a:endParaRPr lang="en-CA" dirty="0">
              <a:cs typeface="+mj-cs"/>
            </a:endParaRPr>
          </a:p>
        </p:txBody>
      </p:sp>
      <p:sp>
        <p:nvSpPr>
          <p:cNvPr id="659459" name="Rectangle 3">
            <a:extLst>
              <a:ext uri="{FF2B5EF4-FFF2-40B4-BE49-F238E27FC236}">
                <a16:creationId xmlns:a16="http://schemas.microsoft.com/office/drawing/2014/main" id="{9FB58954-E330-4448-A916-91F5136947B3}"/>
              </a:ext>
            </a:extLst>
          </p:cNvPr>
          <p:cNvSpPr>
            <a:spLocks noGrp="1" noChangeArrowheads="1"/>
          </p:cNvSpPr>
          <p:nvPr>
            <p:ph type="body" idx="1"/>
          </p:nvPr>
        </p:nvSpPr>
        <p:spPr/>
        <p:txBody>
          <a:bodyPr/>
          <a:lstStyle/>
          <a:p>
            <a:pPr marL="449263" lvl="2" indent="0" eaLnBrk="1" hangingPunct="1">
              <a:buFontTx/>
              <a:buNone/>
            </a:pPr>
            <a:r>
              <a:rPr lang="en-US" altLang="en-US" b="1">
                <a:solidFill>
                  <a:srgbClr val="00468F"/>
                </a:solidFill>
              </a:rPr>
              <a:t>Rent-Seeking Equilibrium</a:t>
            </a:r>
          </a:p>
          <a:p>
            <a:pPr lvl="1" eaLnBrk="1" hangingPunct="1">
              <a:buFontTx/>
              <a:buNone/>
            </a:pPr>
            <a:r>
              <a:rPr lang="en-US" altLang="en-US"/>
              <a:t>If an economic profit is available, a rent seeker will try to get some of it. </a:t>
            </a:r>
          </a:p>
          <a:p>
            <a:pPr lvl="1" eaLnBrk="1" hangingPunct="1">
              <a:buFontTx/>
              <a:buNone/>
            </a:pPr>
            <a:r>
              <a:rPr lang="en-US" altLang="en-US"/>
              <a:t>Competition among rent seekers pushes up the cost of rent seeking until it leaves the monopoly earning only a normal profit after paying the rent-seeking costs.</a:t>
            </a:r>
          </a:p>
          <a:p>
            <a:pPr lvl="1" eaLnBrk="1" hangingPunct="1">
              <a:buFontTx/>
              <a:buNone/>
            </a:pPr>
            <a:r>
              <a:rPr lang="en-US" altLang="en-US"/>
              <a:t>Figure 16.7 on the next slide illustrates rent-seeking equilibrium.</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9459">
                                            <p:txEl>
                                              <p:pRg st="1" end="1"/>
                                            </p:txEl>
                                          </p:spTgt>
                                        </p:tgtEl>
                                        <p:attrNameLst>
                                          <p:attrName>style.visibility</p:attrName>
                                        </p:attrNameLst>
                                      </p:cBhvr>
                                      <p:to>
                                        <p:strVal val="visible"/>
                                      </p:to>
                                    </p:set>
                                    <p:animEffect transition="in" filter="wipe(left)">
                                      <p:cBhvr>
                                        <p:cTn id="7" dur="500"/>
                                        <p:tgtEl>
                                          <p:spTgt spid="65945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9459">
                                            <p:txEl>
                                              <p:pRg st="2" end="2"/>
                                            </p:txEl>
                                          </p:spTgt>
                                        </p:tgtEl>
                                        <p:attrNameLst>
                                          <p:attrName>style.visibility</p:attrName>
                                        </p:attrNameLst>
                                      </p:cBhvr>
                                      <p:to>
                                        <p:strVal val="visible"/>
                                      </p:to>
                                    </p:set>
                                    <p:animEffect transition="in" filter="wipe(left)">
                                      <p:cBhvr>
                                        <p:cTn id="12" dur="500"/>
                                        <p:tgtEl>
                                          <p:spTgt spid="65945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59459">
                                            <p:txEl>
                                              <p:pRg st="3" end="3"/>
                                            </p:txEl>
                                          </p:spTgt>
                                        </p:tgtEl>
                                        <p:attrNameLst>
                                          <p:attrName>style.visibility</p:attrName>
                                        </p:attrNameLst>
                                      </p:cBhvr>
                                      <p:to>
                                        <p:strVal val="visible"/>
                                      </p:to>
                                    </p:set>
                                    <p:animEffect transition="in" filter="wipe(left)">
                                      <p:cBhvr>
                                        <p:cTn id="17" dur="500"/>
                                        <p:tgtEl>
                                          <p:spTgt spid="65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9459" grpId="0" build="p" bldLvl="3"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2532" name="Rectangle 4">
            <a:extLst>
              <a:ext uri="{FF2B5EF4-FFF2-40B4-BE49-F238E27FC236}">
                <a16:creationId xmlns:a16="http://schemas.microsoft.com/office/drawing/2014/main" id="{4ED0E966-6B57-4416-89EC-3543C5456E79}"/>
              </a:ext>
            </a:extLst>
          </p:cNvPr>
          <p:cNvSpPr>
            <a:spLocks noGrp="1" noChangeArrowheads="1"/>
          </p:cNvSpPr>
          <p:nvPr>
            <p:ph type="title"/>
          </p:nvPr>
        </p:nvSpPr>
        <p:spPr/>
        <p:txBody>
          <a:bodyPr/>
          <a:lstStyle/>
          <a:p>
            <a:pPr eaLnBrk="1" hangingPunct="1">
              <a:defRPr/>
            </a:pPr>
            <a:r>
              <a:rPr lang="en-US" dirty="0">
                <a:cs typeface="+mj-cs"/>
              </a:rPr>
              <a:t>16.4  PRICE DISCRIMINATION</a:t>
            </a:r>
            <a:endParaRPr lang="en-CA" dirty="0">
              <a:cs typeface="+mj-cs"/>
            </a:endParaRPr>
          </a:p>
        </p:txBody>
      </p:sp>
      <p:sp>
        <p:nvSpPr>
          <p:cNvPr id="662533" name="Rectangle 5">
            <a:extLst>
              <a:ext uri="{FF2B5EF4-FFF2-40B4-BE49-F238E27FC236}">
                <a16:creationId xmlns:a16="http://schemas.microsoft.com/office/drawing/2014/main" id="{17F8B5A4-91A7-4F81-A8DB-A9DB6826EB7C}"/>
              </a:ext>
            </a:extLst>
          </p:cNvPr>
          <p:cNvSpPr>
            <a:spLocks noGrp="1" noChangeArrowheads="1"/>
          </p:cNvSpPr>
          <p:nvPr>
            <p:ph type="body" idx="1"/>
          </p:nvPr>
        </p:nvSpPr>
        <p:spPr>
          <a:xfrm>
            <a:off x="381000" y="1905000"/>
            <a:ext cx="8031163" cy="4289425"/>
          </a:xfrm>
        </p:spPr>
        <p:txBody>
          <a:bodyPr/>
          <a:lstStyle/>
          <a:p>
            <a:pPr lvl="1" eaLnBrk="1" hangingPunct="1">
              <a:buFontTx/>
              <a:buNone/>
            </a:pPr>
            <a:r>
              <a:rPr lang="en-US" altLang="en-US"/>
              <a:t>Price discrimination</a:t>
            </a:r>
            <a:r>
              <a:rPr lang="en-US" altLang="en-US">
                <a:cs typeface="Arial" panose="020B0604020202020204" pitchFamily="34" charset="0"/>
              </a:rPr>
              <a:t>—</a:t>
            </a:r>
            <a:r>
              <a:rPr lang="en-US" altLang="en-US"/>
              <a:t>selling a good or service at a number of different prices</a:t>
            </a:r>
            <a:r>
              <a:rPr lang="en-US" altLang="en-US">
                <a:cs typeface="Arial" panose="020B0604020202020204" pitchFamily="34" charset="0"/>
              </a:rPr>
              <a:t>—</a:t>
            </a:r>
            <a:r>
              <a:rPr lang="en-US" altLang="en-US"/>
              <a:t>is widespread.</a:t>
            </a:r>
          </a:p>
          <a:p>
            <a:pPr lvl="1" eaLnBrk="1" hangingPunct="1">
              <a:buFontTx/>
              <a:buNone/>
            </a:pPr>
            <a:r>
              <a:rPr lang="en-US" altLang="en-US"/>
              <a:t>To be able to price discriminate, a firm must</a:t>
            </a:r>
          </a:p>
          <a:p>
            <a:pPr lvl="2" eaLnBrk="1" hangingPunct="1"/>
            <a:r>
              <a:rPr lang="en-US" altLang="en-US"/>
              <a:t>Identify and separate different types of buyers.</a:t>
            </a:r>
          </a:p>
          <a:p>
            <a:pPr lvl="2" eaLnBrk="1" hangingPunct="1"/>
            <a:r>
              <a:rPr lang="en-US" altLang="en-US"/>
              <a:t>Sell a product that cannot be resold.</a:t>
            </a:r>
            <a:endParaRPr lang="en-CA" altLang="en-US"/>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2533">
                                            <p:txEl>
                                              <p:pRg st="1" end="1"/>
                                            </p:txEl>
                                          </p:spTgt>
                                        </p:tgtEl>
                                        <p:attrNameLst>
                                          <p:attrName>style.visibility</p:attrName>
                                        </p:attrNameLst>
                                      </p:cBhvr>
                                      <p:to>
                                        <p:strVal val="visible"/>
                                      </p:to>
                                    </p:set>
                                    <p:animEffect transition="in" filter="wipe(left)">
                                      <p:cBhvr>
                                        <p:cTn id="7" dur="500"/>
                                        <p:tgtEl>
                                          <p:spTgt spid="66253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2533">
                                            <p:txEl>
                                              <p:pRg st="2" end="2"/>
                                            </p:txEl>
                                          </p:spTgt>
                                        </p:tgtEl>
                                        <p:attrNameLst>
                                          <p:attrName>style.visibility</p:attrName>
                                        </p:attrNameLst>
                                      </p:cBhvr>
                                      <p:to>
                                        <p:strVal val="visible"/>
                                      </p:to>
                                    </p:set>
                                    <p:animEffect transition="in" filter="wipe(left)">
                                      <p:cBhvr>
                                        <p:cTn id="12" dur="500"/>
                                        <p:tgtEl>
                                          <p:spTgt spid="66253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62533">
                                            <p:txEl>
                                              <p:pRg st="3" end="3"/>
                                            </p:txEl>
                                          </p:spTgt>
                                        </p:tgtEl>
                                        <p:attrNameLst>
                                          <p:attrName>style.visibility</p:attrName>
                                        </p:attrNameLst>
                                      </p:cBhvr>
                                      <p:to>
                                        <p:strVal val="visible"/>
                                      </p:to>
                                    </p:set>
                                    <p:animEffect transition="in" filter="wipe(left)">
                                      <p:cBhvr>
                                        <p:cTn id="17" dur="500"/>
                                        <p:tgtEl>
                                          <p:spTgt spid="66253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2533" grpId="0" build="p" bldLvl="3"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3556" name="Rectangle 4">
            <a:extLst>
              <a:ext uri="{FF2B5EF4-FFF2-40B4-BE49-F238E27FC236}">
                <a16:creationId xmlns:a16="http://schemas.microsoft.com/office/drawing/2014/main" id="{7EB12DCA-8BD4-43C0-BAAE-5D9585F0800A}"/>
              </a:ext>
            </a:extLst>
          </p:cNvPr>
          <p:cNvSpPr>
            <a:spLocks noGrp="1" noChangeArrowheads="1"/>
          </p:cNvSpPr>
          <p:nvPr>
            <p:ph type="title"/>
          </p:nvPr>
        </p:nvSpPr>
        <p:spPr/>
        <p:txBody>
          <a:bodyPr/>
          <a:lstStyle/>
          <a:p>
            <a:pPr eaLnBrk="1" hangingPunct="1">
              <a:defRPr/>
            </a:pPr>
            <a:r>
              <a:rPr lang="en-US" dirty="0">
                <a:cs typeface="+mj-cs"/>
              </a:rPr>
              <a:t>16.4  PRICE DISCRIMINATION</a:t>
            </a:r>
            <a:endParaRPr lang="en-CA" dirty="0">
              <a:cs typeface="+mj-cs"/>
            </a:endParaRPr>
          </a:p>
        </p:txBody>
      </p:sp>
      <p:sp>
        <p:nvSpPr>
          <p:cNvPr id="663557" name="Rectangle 5">
            <a:extLst>
              <a:ext uri="{FF2B5EF4-FFF2-40B4-BE49-F238E27FC236}">
                <a16:creationId xmlns:a16="http://schemas.microsoft.com/office/drawing/2014/main" id="{C7CBD13E-9B88-4D86-BDA1-2CE7AD05E05A}"/>
              </a:ext>
            </a:extLst>
          </p:cNvPr>
          <p:cNvSpPr>
            <a:spLocks noGrp="1" noChangeArrowheads="1"/>
          </p:cNvSpPr>
          <p:nvPr>
            <p:ph type="body" idx="1"/>
          </p:nvPr>
        </p:nvSpPr>
        <p:spPr/>
        <p:txBody>
          <a:bodyPr/>
          <a:lstStyle/>
          <a:p>
            <a:pPr eaLnBrk="1" hangingPunct="1"/>
            <a:r>
              <a:rPr lang="en-US" altLang="en-US"/>
              <a:t> Price Discrimination and Consumer Surplus</a:t>
            </a:r>
          </a:p>
          <a:p>
            <a:pPr lvl="1" eaLnBrk="1" hangingPunct="1">
              <a:buFontTx/>
              <a:buNone/>
            </a:pPr>
            <a:r>
              <a:rPr lang="en-US" altLang="en-US"/>
              <a:t>The key idea behind price discrimination is to convert consumer surplus into economic profit. </a:t>
            </a:r>
          </a:p>
          <a:p>
            <a:pPr lvl="1" eaLnBrk="1" hangingPunct="1">
              <a:buFontTx/>
              <a:buNone/>
            </a:pPr>
            <a:r>
              <a:rPr lang="en-US" altLang="en-US"/>
              <a:t>To extract every dollar of consumer surplus from every buyer, the monopoly would have to offer each individual customer a separate price schedule based on that customer’s own willingness to pay.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3557">
                                            <p:txEl>
                                              <p:pRg st="1" end="1"/>
                                            </p:txEl>
                                          </p:spTgt>
                                        </p:tgtEl>
                                        <p:attrNameLst>
                                          <p:attrName>style.visibility</p:attrName>
                                        </p:attrNameLst>
                                      </p:cBhvr>
                                      <p:to>
                                        <p:strVal val="visible"/>
                                      </p:to>
                                    </p:set>
                                    <p:animEffect transition="in" filter="wipe(left)">
                                      <p:cBhvr>
                                        <p:cTn id="7" dur="500"/>
                                        <p:tgtEl>
                                          <p:spTgt spid="66355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3557">
                                            <p:txEl>
                                              <p:pRg st="2" end="2"/>
                                            </p:txEl>
                                          </p:spTgt>
                                        </p:tgtEl>
                                        <p:attrNameLst>
                                          <p:attrName>style.visibility</p:attrName>
                                        </p:attrNameLst>
                                      </p:cBhvr>
                                      <p:to>
                                        <p:strVal val="visible"/>
                                      </p:to>
                                    </p:set>
                                    <p:animEffect transition="in" filter="wipe(left)">
                                      <p:cBhvr>
                                        <p:cTn id="12" dur="500"/>
                                        <p:tgtEl>
                                          <p:spTgt spid="66355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3557" grpId="0" build="p" bldLvl="3"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4578" name="Rectangle 2">
            <a:extLst>
              <a:ext uri="{FF2B5EF4-FFF2-40B4-BE49-F238E27FC236}">
                <a16:creationId xmlns:a16="http://schemas.microsoft.com/office/drawing/2014/main" id="{0C0C84E4-991D-40B0-901A-260E1A32CCCE}"/>
              </a:ext>
            </a:extLst>
          </p:cNvPr>
          <p:cNvSpPr>
            <a:spLocks noGrp="1" noChangeArrowheads="1"/>
          </p:cNvSpPr>
          <p:nvPr>
            <p:ph type="title"/>
          </p:nvPr>
        </p:nvSpPr>
        <p:spPr/>
        <p:txBody>
          <a:bodyPr/>
          <a:lstStyle/>
          <a:p>
            <a:pPr eaLnBrk="1" hangingPunct="1">
              <a:defRPr/>
            </a:pPr>
            <a:r>
              <a:rPr lang="en-US" dirty="0">
                <a:cs typeface="+mj-cs"/>
              </a:rPr>
              <a:t>16.4  PRICE DISCRIMINATION</a:t>
            </a:r>
            <a:endParaRPr lang="en-CA" dirty="0">
              <a:cs typeface="+mj-cs"/>
            </a:endParaRPr>
          </a:p>
        </p:txBody>
      </p:sp>
      <p:sp>
        <p:nvSpPr>
          <p:cNvPr id="664579" name="Rectangle 3">
            <a:extLst>
              <a:ext uri="{FF2B5EF4-FFF2-40B4-BE49-F238E27FC236}">
                <a16:creationId xmlns:a16="http://schemas.microsoft.com/office/drawing/2014/main" id="{417E6A47-3996-4932-A667-B0B7666E0A82}"/>
              </a:ext>
            </a:extLst>
          </p:cNvPr>
          <p:cNvSpPr>
            <a:spLocks noGrp="1" noChangeArrowheads="1"/>
          </p:cNvSpPr>
          <p:nvPr>
            <p:ph type="body" idx="1"/>
          </p:nvPr>
        </p:nvSpPr>
        <p:spPr/>
        <p:txBody>
          <a:bodyPr/>
          <a:lstStyle/>
          <a:p>
            <a:pPr lvl="1" eaLnBrk="1" hangingPunct="1">
              <a:buFontTx/>
              <a:buNone/>
            </a:pPr>
            <a:r>
              <a:rPr lang="en-US" altLang="en-US" b="1">
                <a:solidFill>
                  <a:srgbClr val="00468F"/>
                </a:solidFill>
              </a:rPr>
              <a:t>Discriminating Among Groups of Buyers</a:t>
            </a:r>
          </a:p>
          <a:p>
            <a:pPr lvl="1" eaLnBrk="1" hangingPunct="1">
              <a:buFontTx/>
              <a:buNone/>
            </a:pPr>
            <a:r>
              <a:rPr lang="en-US" altLang="en-US">
                <a:solidFill>
                  <a:srgbClr val="000000"/>
                </a:solidFill>
              </a:rPr>
              <a:t>The firm offers different prices to different types of buyers, based on things like age, employment status, or some other easily distinguished characteristic. </a:t>
            </a:r>
          </a:p>
          <a:p>
            <a:pPr lvl="1" eaLnBrk="1" hangingPunct="1">
              <a:buFontTx/>
              <a:buNone/>
            </a:pPr>
            <a:r>
              <a:rPr lang="en-US" altLang="en-US">
                <a:solidFill>
                  <a:srgbClr val="000000"/>
                </a:solidFill>
              </a:rPr>
              <a:t>This type of price discrimination works when each group has a different average willingness to pay for the good or service.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4579">
                                            <p:txEl>
                                              <p:pRg st="1" end="1"/>
                                            </p:txEl>
                                          </p:spTgt>
                                        </p:tgtEl>
                                        <p:attrNameLst>
                                          <p:attrName>style.visibility</p:attrName>
                                        </p:attrNameLst>
                                      </p:cBhvr>
                                      <p:to>
                                        <p:strVal val="visible"/>
                                      </p:to>
                                    </p:set>
                                    <p:animEffect transition="in" filter="wipe(left)">
                                      <p:cBhvr>
                                        <p:cTn id="7" dur="500"/>
                                        <p:tgtEl>
                                          <p:spTgt spid="6645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4579">
                                            <p:txEl>
                                              <p:pRg st="2" end="2"/>
                                            </p:txEl>
                                          </p:spTgt>
                                        </p:tgtEl>
                                        <p:attrNameLst>
                                          <p:attrName>style.visibility</p:attrName>
                                        </p:attrNameLst>
                                      </p:cBhvr>
                                      <p:to>
                                        <p:strVal val="visible"/>
                                      </p:to>
                                    </p:set>
                                    <p:animEffect transition="in" filter="wipe(left)">
                                      <p:cBhvr>
                                        <p:cTn id="12" dur="500"/>
                                        <p:tgtEl>
                                          <p:spTgt spid="6645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4579" grpId="0" build="p" bldLvl="3"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02" name="Rectangle 2">
            <a:extLst>
              <a:ext uri="{FF2B5EF4-FFF2-40B4-BE49-F238E27FC236}">
                <a16:creationId xmlns:a16="http://schemas.microsoft.com/office/drawing/2014/main" id="{F2A494BD-7064-4928-B53C-AE73C77EE59B}"/>
              </a:ext>
            </a:extLst>
          </p:cNvPr>
          <p:cNvSpPr>
            <a:spLocks noGrp="1" noChangeArrowheads="1"/>
          </p:cNvSpPr>
          <p:nvPr>
            <p:ph type="title"/>
          </p:nvPr>
        </p:nvSpPr>
        <p:spPr/>
        <p:txBody>
          <a:bodyPr/>
          <a:lstStyle/>
          <a:p>
            <a:pPr eaLnBrk="1" hangingPunct="1">
              <a:defRPr/>
            </a:pPr>
            <a:r>
              <a:rPr lang="en-US" dirty="0">
                <a:cs typeface="+mj-cs"/>
              </a:rPr>
              <a:t>16.4  PRICE DISCRIMINATION</a:t>
            </a:r>
            <a:endParaRPr lang="en-CA" dirty="0">
              <a:cs typeface="+mj-cs"/>
            </a:endParaRPr>
          </a:p>
        </p:txBody>
      </p:sp>
      <p:sp>
        <p:nvSpPr>
          <p:cNvPr id="665603" name="Rectangle 3">
            <a:extLst>
              <a:ext uri="{FF2B5EF4-FFF2-40B4-BE49-F238E27FC236}">
                <a16:creationId xmlns:a16="http://schemas.microsoft.com/office/drawing/2014/main" id="{19C2C4D2-F72D-422C-A01E-7E602E146038}"/>
              </a:ext>
            </a:extLst>
          </p:cNvPr>
          <p:cNvSpPr>
            <a:spLocks noGrp="1" noChangeArrowheads="1"/>
          </p:cNvSpPr>
          <p:nvPr>
            <p:ph type="body" idx="1"/>
          </p:nvPr>
        </p:nvSpPr>
        <p:spPr/>
        <p:txBody>
          <a:bodyPr/>
          <a:lstStyle/>
          <a:p>
            <a:pPr lvl="1" eaLnBrk="1" hangingPunct="1">
              <a:buFontTx/>
              <a:buNone/>
              <a:defRPr/>
            </a:pPr>
            <a:r>
              <a:rPr lang="en-US" b="1">
                <a:solidFill>
                  <a:srgbClr val="00468F"/>
                </a:solidFill>
              </a:rPr>
              <a:t>Discriminating Among Units of a Good</a:t>
            </a:r>
          </a:p>
          <a:p>
            <a:pPr lvl="1" eaLnBrk="1" hangingPunct="1">
              <a:buFontTx/>
              <a:buNone/>
              <a:defRPr/>
            </a:pPr>
            <a:r>
              <a:rPr lang="en-US"/>
              <a:t>The firm charges the same prices to all its customers but offers a lower price per unit for a larger number of units bought.</a:t>
            </a:r>
          </a:p>
          <a:p>
            <a:pPr lvl="1" eaLnBrk="1" hangingPunct="1">
              <a:buFontTx/>
              <a:buNone/>
              <a:defRPr/>
            </a:pPr>
            <a:endParaRPr lang="en-US"/>
          </a:p>
          <a:p>
            <a:pPr eaLnBrk="1" hangingPunct="1">
              <a:buFont typeface="Webdings" charset="0"/>
              <a:buChar char="&lt;"/>
              <a:defRPr/>
            </a:pPr>
            <a:r>
              <a:rPr lang="en-US">
                <a:cs typeface="+mn-cs"/>
              </a:rPr>
              <a:t> Profiting by Price Discriminating</a:t>
            </a:r>
          </a:p>
          <a:p>
            <a:pPr lvl="1" eaLnBrk="1" hangingPunct="1">
              <a:buFontTx/>
              <a:buNone/>
              <a:defRPr/>
            </a:pPr>
            <a:r>
              <a:rPr lang="en-US"/>
              <a:t>Global Air has a monopoly on an exotic route.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5603">
                                            <p:txEl>
                                              <p:pRg st="1" end="1"/>
                                            </p:txEl>
                                          </p:spTgt>
                                        </p:tgtEl>
                                        <p:attrNameLst>
                                          <p:attrName>style.visibility</p:attrName>
                                        </p:attrNameLst>
                                      </p:cBhvr>
                                      <p:to>
                                        <p:strVal val="visible"/>
                                      </p:to>
                                    </p:set>
                                    <p:animEffect transition="in" filter="wipe(left)">
                                      <p:cBhvr>
                                        <p:cTn id="7" dur="500"/>
                                        <p:tgtEl>
                                          <p:spTgt spid="66560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5603">
                                            <p:txEl>
                                              <p:pRg st="3" end="3"/>
                                            </p:txEl>
                                          </p:spTgt>
                                        </p:tgtEl>
                                        <p:attrNameLst>
                                          <p:attrName>style.visibility</p:attrName>
                                        </p:attrNameLst>
                                      </p:cBhvr>
                                      <p:to>
                                        <p:strVal val="visible"/>
                                      </p:to>
                                    </p:set>
                                    <p:animEffect transition="in" filter="wipe(left)">
                                      <p:cBhvr>
                                        <p:cTn id="12" dur="500"/>
                                        <p:tgtEl>
                                          <p:spTgt spid="66560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65603">
                                            <p:txEl>
                                              <p:pRg st="4" end="4"/>
                                            </p:txEl>
                                          </p:spTgt>
                                        </p:tgtEl>
                                        <p:attrNameLst>
                                          <p:attrName>style.visibility</p:attrName>
                                        </p:attrNameLst>
                                      </p:cBhvr>
                                      <p:to>
                                        <p:strVal val="visible"/>
                                      </p:to>
                                    </p:set>
                                    <p:animEffect transition="in" filter="wipe(left)">
                                      <p:cBhvr>
                                        <p:cTn id="17" dur="500"/>
                                        <p:tgtEl>
                                          <p:spTgt spid="6656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03" grpId="0" build="p" bldLvl="3"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9074" name="Rectangle 2">
            <a:extLst>
              <a:ext uri="{FF2B5EF4-FFF2-40B4-BE49-F238E27FC236}">
                <a16:creationId xmlns:a16="http://schemas.microsoft.com/office/drawing/2014/main" id="{4C5EF1AE-A279-4751-BCE7-AF44BA0638BC}"/>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31747" name="Rectangle 3">
            <a:extLst>
              <a:ext uri="{FF2B5EF4-FFF2-40B4-BE49-F238E27FC236}">
                <a16:creationId xmlns:a16="http://schemas.microsoft.com/office/drawing/2014/main" id="{CB9C33E5-AE21-4AA7-BFE0-A663C3C57270}"/>
              </a:ext>
            </a:extLst>
          </p:cNvPr>
          <p:cNvSpPr>
            <a:spLocks noGrp="1" noChangeArrowheads="1"/>
          </p:cNvSpPr>
          <p:nvPr>
            <p:ph type="body" idx="1"/>
          </p:nvPr>
        </p:nvSpPr>
        <p:spPr>
          <a:xfrm>
            <a:off x="381000" y="1789113"/>
            <a:ext cx="8229600" cy="4443412"/>
          </a:xfrm>
        </p:spPr>
        <p:txBody>
          <a:bodyPr/>
          <a:lstStyle/>
          <a:p>
            <a:pPr lvl="1" eaLnBrk="1" hangingPunct="1">
              <a:buFontTx/>
              <a:buNone/>
            </a:pPr>
            <a:r>
              <a:rPr lang="en-US" altLang="en-US" sz="2600" b="1">
                <a:solidFill>
                  <a:srgbClr val="FF0000"/>
                </a:solidFill>
              </a:rPr>
              <a:t>Regulation </a:t>
            </a:r>
            <a:r>
              <a:rPr lang="en-US" altLang="en-US"/>
              <a:t>is the set of rules</a:t>
            </a:r>
            <a:r>
              <a:rPr lang="en-US" altLang="en-US" noProof="1"/>
              <a:t> administered by a government agency to influence </a:t>
            </a:r>
            <a:r>
              <a:rPr lang="en-US" altLang="en-US"/>
              <a:t>prices, quantities, entry, and other aspects of economic activity in a firm or industry</a:t>
            </a:r>
            <a:r>
              <a:rPr lang="en-US" altLang="en-US" noProof="1"/>
              <a:t>.</a:t>
            </a:r>
            <a:endParaRPr lang="en-US" altLang="en-US"/>
          </a:p>
          <a:p>
            <a:pPr lvl="1" eaLnBrk="1" hangingPunct="1">
              <a:buFontTx/>
              <a:buNone/>
            </a:pPr>
            <a:r>
              <a:rPr lang="en-US" altLang="en-US" b="1">
                <a:solidFill>
                  <a:srgbClr val="FF0000"/>
                </a:solidFill>
              </a:rPr>
              <a:t>Deregulation</a:t>
            </a:r>
            <a:r>
              <a:rPr lang="en-US" altLang="en-US"/>
              <a:t> is the process of removing regulation on prices, quantities, entry, and other aspects of economic activity in a firm or industry.</a:t>
            </a:r>
          </a:p>
        </p:txBody>
      </p:sp>
    </p:spTree>
  </p:cSld>
  <p:clrMapOvr>
    <a:masterClrMapping/>
  </p:clrMapOvr>
  <p:transition spd="slow">
    <p:wipe dir="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5218" name="Rectangle 2">
            <a:extLst>
              <a:ext uri="{FF2B5EF4-FFF2-40B4-BE49-F238E27FC236}">
                <a16:creationId xmlns:a16="http://schemas.microsoft.com/office/drawing/2014/main" id="{C6A82D3C-E212-488A-96F4-D5412BCBF57D}"/>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905219" name="Rectangle 3">
            <a:extLst>
              <a:ext uri="{FF2B5EF4-FFF2-40B4-BE49-F238E27FC236}">
                <a16:creationId xmlns:a16="http://schemas.microsoft.com/office/drawing/2014/main" id="{3E562FCD-DA1D-4D49-9447-E3EEB8109B58}"/>
              </a:ext>
            </a:extLst>
          </p:cNvPr>
          <p:cNvSpPr>
            <a:spLocks noGrp="1" noChangeArrowheads="1"/>
          </p:cNvSpPr>
          <p:nvPr>
            <p:ph type="body" idx="1"/>
          </p:nvPr>
        </p:nvSpPr>
        <p:spPr>
          <a:xfrm>
            <a:off x="381000" y="1905000"/>
            <a:ext cx="8229600" cy="4673600"/>
          </a:xfrm>
        </p:spPr>
        <p:txBody>
          <a:bodyPr/>
          <a:lstStyle/>
          <a:p>
            <a:pPr marL="454025" lvl="1" eaLnBrk="1" hangingPunct="1">
              <a:spcBef>
                <a:spcPts val="1200"/>
              </a:spcBef>
              <a:spcAft>
                <a:spcPts val="600"/>
              </a:spcAft>
              <a:buFontTx/>
              <a:buNone/>
            </a:pPr>
            <a:r>
              <a:rPr lang="en-GB" altLang="en-US" noProof="1">
                <a:ea typeface="MS Mincho" panose="02020609040205080304" pitchFamily="49" charset="-128"/>
              </a:rPr>
              <a:t>Two theories of </a:t>
            </a:r>
            <a:r>
              <a:rPr lang="en-US" altLang="en-US">
                <a:ea typeface="MS Mincho" panose="02020609040205080304" pitchFamily="49" charset="-128"/>
              </a:rPr>
              <a:t>how </a:t>
            </a:r>
            <a:r>
              <a:rPr lang="en-US" altLang="en-US" noProof="1">
                <a:ea typeface="MS Mincho" panose="02020609040205080304" pitchFamily="49" charset="-128"/>
              </a:rPr>
              <a:t>regulation</a:t>
            </a:r>
            <a:r>
              <a:rPr lang="en-US" altLang="en-US">
                <a:ea typeface="MS Mincho" panose="02020609040205080304" pitchFamily="49" charset="-128"/>
              </a:rPr>
              <a:t> actually</a:t>
            </a:r>
            <a:r>
              <a:rPr lang="en-US" altLang="en-US" noProof="1">
                <a:ea typeface="MS Mincho" panose="02020609040205080304" pitchFamily="49" charset="-128"/>
              </a:rPr>
              <a:t> </a:t>
            </a:r>
            <a:r>
              <a:rPr lang="en-US" altLang="en-US">
                <a:ea typeface="MS Mincho" panose="02020609040205080304" pitchFamily="49" charset="-128"/>
              </a:rPr>
              <a:t>works </a:t>
            </a:r>
            <a:r>
              <a:rPr lang="en-US" altLang="en-US" noProof="1">
                <a:ea typeface="MS Mincho" panose="02020609040205080304" pitchFamily="49" charset="-128"/>
              </a:rPr>
              <a:t>are</a:t>
            </a:r>
          </a:p>
          <a:p>
            <a:pPr marL="1089025" lvl="2" indent="-457200" eaLnBrk="1" hangingPunct="1">
              <a:spcBef>
                <a:spcPts val="1200"/>
              </a:spcBef>
              <a:spcAft>
                <a:spcPts val="600"/>
              </a:spcAft>
            </a:pPr>
            <a:r>
              <a:rPr lang="en-US" altLang="en-US">
                <a:ea typeface="MS Mincho" panose="02020609040205080304" pitchFamily="49" charset="-128"/>
              </a:rPr>
              <a:t>Social</a:t>
            </a:r>
            <a:r>
              <a:rPr lang="en-US" altLang="en-US" noProof="1">
                <a:ea typeface="MS Mincho" panose="02020609040205080304" pitchFamily="49" charset="-128"/>
              </a:rPr>
              <a:t> interest theory</a:t>
            </a:r>
          </a:p>
          <a:p>
            <a:pPr marL="1089025" lvl="2" indent="-457200" eaLnBrk="1" hangingPunct="1">
              <a:spcBef>
                <a:spcPts val="300"/>
              </a:spcBef>
              <a:spcAft>
                <a:spcPts val="600"/>
              </a:spcAft>
            </a:pPr>
            <a:r>
              <a:rPr lang="en-US" altLang="en-US" noProof="1">
                <a:ea typeface="MS Mincho" panose="02020609040205080304" pitchFamily="49" charset="-128"/>
              </a:rPr>
              <a:t>Capture theory </a:t>
            </a:r>
            <a:endParaRPr lang="en-US" altLang="en-US">
              <a:ea typeface="MS Mincho" panose="02020609040205080304" pitchFamily="49" charset="-128"/>
            </a:endParaRPr>
          </a:p>
          <a:p>
            <a:pPr marL="454025" lvl="1" eaLnBrk="1" hangingPunct="1">
              <a:spcBef>
                <a:spcPts val="1200"/>
              </a:spcBef>
              <a:spcAft>
                <a:spcPts val="600"/>
              </a:spcAft>
              <a:buFontTx/>
              <a:buNone/>
            </a:pPr>
            <a:r>
              <a:rPr lang="en-US" altLang="en-US" sz="2600" b="1">
                <a:solidFill>
                  <a:srgbClr val="FF0000"/>
                </a:solidFill>
                <a:ea typeface="MS Mincho" panose="02020609040205080304" pitchFamily="49" charset="-128"/>
              </a:rPr>
              <a:t>Social interest </a:t>
            </a:r>
            <a:r>
              <a:rPr lang="en-US" altLang="en-US" sz="2600" b="1" noProof="1">
                <a:solidFill>
                  <a:srgbClr val="FF0000"/>
                </a:solidFill>
                <a:ea typeface="MS Mincho" panose="02020609040205080304" pitchFamily="49" charset="-128"/>
              </a:rPr>
              <a:t>theory</a:t>
            </a:r>
            <a:r>
              <a:rPr lang="en-US" altLang="en-US">
                <a:ea typeface="MS Mincho" panose="02020609040205080304" pitchFamily="49" charset="-128"/>
              </a:rPr>
              <a:t> is</a:t>
            </a:r>
            <a:r>
              <a:rPr lang="en-US" altLang="en-US" noProof="1">
                <a:ea typeface="MS Mincho" panose="02020609040205080304" pitchFamily="49" charset="-128"/>
              </a:rPr>
              <a:t> </a:t>
            </a:r>
            <a:r>
              <a:rPr lang="en-US" altLang="en-US">
                <a:ea typeface="MS Mincho" panose="02020609040205080304" pitchFamily="49" charset="-128"/>
              </a:rPr>
              <a:t>that </a:t>
            </a:r>
            <a:r>
              <a:rPr lang="en-US" altLang="en-US" noProof="1">
                <a:ea typeface="MS Mincho" panose="02020609040205080304" pitchFamily="49" charset="-128"/>
              </a:rPr>
              <a:t>regulation </a:t>
            </a:r>
            <a:r>
              <a:rPr lang="en-US" altLang="en-US">
                <a:ea typeface="MS Mincho" panose="02020609040205080304" pitchFamily="49" charset="-128"/>
              </a:rPr>
              <a:t>achieves </a:t>
            </a:r>
            <a:r>
              <a:rPr lang="en-US" altLang="en-US" noProof="1">
                <a:ea typeface="MS Mincho" panose="02020609040205080304" pitchFamily="49" charset="-128"/>
              </a:rPr>
              <a:t>an efficient </a:t>
            </a:r>
            <a:r>
              <a:rPr lang="en-US" altLang="en-US">
                <a:ea typeface="MS Mincho" panose="02020609040205080304" pitchFamily="49" charset="-128"/>
              </a:rPr>
              <a:t>allocation</a:t>
            </a:r>
            <a:r>
              <a:rPr lang="en-US" altLang="en-US" noProof="1">
                <a:ea typeface="MS Mincho" panose="02020609040205080304" pitchFamily="49" charset="-128"/>
              </a:rPr>
              <a:t> of resources.</a:t>
            </a:r>
          </a:p>
          <a:p>
            <a:pPr marL="454025" lvl="1" eaLnBrk="1" hangingPunct="1">
              <a:spcBef>
                <a:spcPts val="400"/>
              </a:spcBef>
              <a:spcAft>
                <a:spcPts val="600"/>
              </a:spcAft>
              <a:buFontTx/>
              <a:buNone/>
            </a:pPr>
            <a:r>
              <a:rPr lang="en-US" altLang="en-US" sz="2600" b="1">
                <a:solidFill>
                  <a:srgbClr val="FF0000"/>
                </a:solidFill>
                <a:ea typeface="MS Mincho" panose="02020609040205080304" pitchFamily="49" charset="-128"/>
              </a:rPr>
              <a:t>Capture</a:t>
            </a:r>
            <a:r>
              <a:rPr lang="en-US" altLang="en-US" sz="2600" b="1" noProof="1">
                <a:solidFill>
                  <a:srgbClr val="FF0000"/>
                </a:solidFill>
                <a:ea typeface="MS Mincho" panose="02020609040205080304" pitchFamily="49" charset="-128"/>
              </a:rPr>
              <a:t> theory</a:t>
            </a:r>
            <a:r>
              <a:rPr lang="en-US" altLang="en-US" noProof="1">
                <a:ea typeface="MS Mincho" panose="02020609040205080304" pitchFamily="49" charset="-128"/>
              </a:rPr>
              <a:t> </a:t>
            </a:r>
            <a:r>
              <a:rPr lang="en-US" altLang="en-US">
                <a:ea typeface="MS Mincho" panose="02020609040205080304" pitchFamily="49" charset="-128"/>
              </a:rPr>
              <a:t>is </a:t>
            </a:r>
            <a:r>
              <a:rPr lang="en-US" altLang="en-US" noProof="1">
                <a:ea typeface="MS Mincho" panose="02020609040205080304" pitchFamily="49" charset="-128"/>
              </a:rPr>
              <a:t>that regulat</a:t>
            </a:r>
            <a:r>
              <a:rPr lang="en-US" altLang="en-US">
                <a:ea typeface="MS Mincho" panose="02020609040205080304" pitchFamily="49" charset="-128"/>
              </a:rPr>
              <a:t>ion serves the self-interest of the producer and results in maximum profit, underproduction, and deadweight loss</a:t>
            </a:r>
            <a:r>
              <a:rPr lang="en-US" altLang="en-US" noProof="1">
                <a:ea typeface="MS Mincho" panose="02020609040205080304" pitchFamily="49" charset="-128"/>
              </a:rPr>
              <a:t>.</a:t>
            </a:r>
            <a:endParaRPr lang="en-US" altLang="en-US">
              <a:ea typeface="MS Mincho" panose="02020609040205080304" pitchFamily="49"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05219">
                                            <p:txEl>
                                              <p:pRg st="1" end="1"/>
                                            </p:txEl>
                                          </p:spTgt>
                                        </p:tgtEl>
                                        <p:attrNameLst>
                                          <p:attrName>style.visibility</p:attrName>
                                        </p:attrNameLst>
                                      </p:cBhvr>
                                      <p:to>
                                        <p:strVal val="visible"/>
                                      </p:to>
                                    </p:set>
                                    <p:animEffect transition="in" filter="wipe(left)">
                                      <p:cBhvr>
                                        <p:cTn id="7" dur="500"/>
                                        <p:tgtEl>
                                          <p:spTgt spid="90521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05219">
                                            <p:txEl>
                                              <p:pRg st="2" end="2"/>
                                            </p:txEl>
                                          </p:spTgt>
                                        </p:tgtEl>
                                        <p:attrNameLst>
                                          <p:attrName>style.visibility</p:attrName>
                                        </p:attrNameLst>
                                      </p:cBhvr>
                                      <p:to>
                                        <p:strVal val="visible"/>
                                      </p:to>
                                    </p:set>
                                    <p:animEffect transition="in" filter="wipe(left)">
                                      <p:cBhvr>
                                        <p:cTn id="12" dur="500"/>
                                        <p:tgtEl>
                                          <p:spTgt spid="90521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05219">
                                            <p:txEl>
                                              <p:pRg st="3" end="3"/>
                                            </p:txEl>
                                          </p:spTgt>
                                        </p:tgtEl>
                                        <p:attrNameLst>
                                          <p:attrName>style.visibility</p:attrName>
                                        </p:attrNameLst>
                                      </p:cBhvr>
                                      <p:to>
                                        <p:strVal val="visible"/>
                                      </p:to>
                                    </p:set>
                                    <p:animEffect transition="in" filter="wipe(left)">
                                      <p:cBhvr>
                                        <p:cTn id="17" dur="500"/>
                                        <p:tgtEl>
                                          <p:spTgt spid="90521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05219">
                                            <p:txEl>
                                              <p:pRg st="4" end="4"/>
                                            </p:txEl>
                                          </p:spTgt>
                                        </p:tgtEl>
                                        <p:attrNameLst>
                                          <p:attrName>style.visibility</p:attrName>
                                        </p:attrNameLst>
                                      </p:cBhvr>
                                      <p:to>
                                        <p:strVal val="visible"/>
                                      </p:to>
                                    </p:set>
                                    <p:animEffect transition="in" filter="wipe(left)">
                                      <p:cBhvr>
                                        <p:cTn id="22" dur="500"/>
                                        <p:tgtEl>
                                          <p:spTgt spid="905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5219" grpId="0" build="p" bldLvl="3"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9314" name="Rectangle 2">
            <a:extLst>
              <a:ext uri="{FF2B5EF4-FFF2-40B4-BE49-F238E27FC236}">
                <a16:creationId xmlns:a16="http://schemas.microsoft.com/office/drawing/2014/main" id="{CE304AF3-0C6A-451C-B43A-22A74E963196}"/>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909315" name="Rectangle 3">
            <a:extLst>
              <a:ext uri="{FF2B5EF4-FFF2-40B4-BE49-F238E27FC236}">
                <a16:creationId xmlns:a16="http://schemas.microsoft.com/office/drawing/2014/main" id="{AA89243E-DDC7-42BC-9167-0F9D57C79025}"/>
              </a:ext>
            </a:extLst>
          </p:cNvPr>
          <p:cNvSpPr>
            <a:spLocks noGrp="1" noChangeArrowheads="1"/>
          </p:cNvSpPr>
          <p:nvPr>
            <p:ph type="body" idx="1"/>
          </p:nvPr>
        </p:nvSpPr>
        <p:spPr>
          <a:xfrm>
            <a:off x="381000" y="1905000"/>
            <a:ext cx="8229600" cy="4519613"/>
          </a:xfrm>
        </p:spPr>
        <p:txBody>
          <a:bodyPr/>
          <a:lstStyle/>
          <a:p>
            <a:pPr marL="339725" indent="-339725" eaLnBrk="1" hangingPunct="1">
              <a:lnSpc>
                <a:spcPct val="90000"/>
              </a:lnSpc>
              <a:spcBef>
                <a:spcPts val="400"/>
              </a:spcBef>
              <a:spcAft>
                <a:spcPts val="600"/>
              </a:spcAft>
            </a:pPr>
            <a:r>
              <a:rPr lang="en-US" altLang="en-US">
                <a:ea typeface="MS Mincho" panose="02020609040205080304" pitchFamily="49" charset="-128"/>
              </a:rPr>
              <a:t>Efficient Regulation of a </a:t>
            </a:r>
            <a:r>
              <a:rPr lang="en-US" altLang="en-US" noProof="1">
                <a:ea typeface="MS Mincho" panose="02020609040205080304" pitchFamily="49" charset="-128"/>
              </a:rPr>
              <a:t>Natural Monopoly</a:t>
            </a:r>
          </a:p>
          <a:p>
            <a:pPr lvl="1" eaLnBrk="1" hangingPunct="1">
              <a:lnSpc>
                <a:spcPct val="95000"/>
              </a:lnSpc>
              <a:spcBef>
                <a:spcPts val="400"/>
              </a:spcBef>
              <a:spcAft>
                <a:spcPts val="600"/>
              </a:spcAft>
              <a:buFontTx/>
              <a:buNone/>
            </a:pPr>
            <a:r>
              <a:rPr lang="en-US" altLang="en-US" noProof="1">
                <a:ea typeface="MS Mincho" panose="02020609040205080304" pitchFamily="49" charset="-128"/>
              </a:rPr>
              <a:t>A</a:t>
            </a:r>
            <a:r>
              <a:rPr lang="en-US" altLang="en-US">
                <a:ea typeface="MS Mincho" panose="02020609040205080304" pitchFamily="49" charset="-128"/>
              </a:rPr>
              <a:t> </a:t>
            </a:r>
            <a:r>
              <a:rPr lang="en-US" altLang="en-US" i="1">
                <a:ea typeface="MS Mincho" panose="02020609040205080304" pitchFamily="49" charset="-128"/>
              </a:rPr>
              <a:t>natural monopoly</a:t>
            </a:r>
            <a:r>
              <a:rPr lang="en-US" altLang="en-US">
                <a:ea typeface="MS Mincho" panose="02020609040205080304" pitchFamily="49" charset="-128"/>
              </a:rPr>
              <a:t> is a</a:t>
            </a:r>
            <a:r>
              <a:rPr lang="en-US" altLang="en-US" noProof="1">
                <a:ea typeface="MS Mincho" panose="02020609040205080304" pitchFamily="49" charset="-128"/>
              </a:rPr>
              <a:t>n industry in which one firm can supply the entire market at a lower price than can two or more firms.</a:t>
            </a:r>
            <a:endParaRPr lang="en-US" altLang="en-US">
              <a:ea typeface="MS Mincho" panose="02020609040205080304" pitchFamily="49" charset="-128"/>
            </a:endParaRPr>
          </a:p>
          <a:p>
            <a:pPr lvl="1" eaLnBrk="1" hangingPunct="1">
              <a:lnSpc>
                <a:spcPct val="95000"/>
              </a:lnSpc>
              <a:spcBef>
                <a:spcPts val="400"/>
              </a:spcBef>
              <a:spcAft>
                <a:spcPts val="600"/>
              </a:spcAft>
              <a:buFontTx/>
              <a:buNone/>
            </a:pPr>
            <a:r>
              <a:rPr lang="en-US" altLang="en-US">
                <a:ea typeface="MS Mincho" panose="02020609040205080304" pitchFamily="49" charset="-128"/>
              </a:rPr>
              <a:t>R</a:t>
            </a:r>
            <a:r>
              <a:rPr lang="en-US" altLang="en-US" noProof="1">
                <a:ea typeface="MS Mincho" panose="02020609040205080304" pitchFamily="49" charset="-128"/>
              </a:rPr>
              <a:t>egulation ach</a:t>
            </a:r>
            <a:r>
              <a:rPr lang="en-US" altLang="en-US">
                <a:ea typeface="MS Mincho" panose="02020609040205080304" pitchFamily="49" charset="-128"/>
              </a:rPr>
              <a:t>i</a:t>
            </a:r>
            <a:r>
              <a:rPr lang="en-US" altLang="en-US" noProof="1">
                <a:ea typeface="MS Mincho" panose="02020609040205080304" pitchFamily="49" charset="-128"/>
              </a:rPr>
              <a:t>eves an efficient </a:t>
            </a:r>
            <a:r>
              <a:rPr lang="en-US" altLang="en-US">
                <a:ea typeface="MS Mincho" panose="02020609040205080304" pitchFamily="49" charset="-128"/>
              </a:rPr>
              <a:t>allocation</a:t>
            </a:r>
            <a:r>
              <a:rPr lang="en-US" altLang="en-US" noProof="1">
                <a:ea typeface="MS Mincho" panose="02020609040205080304" pitchFamily="49" charset="-128"/>
              </a:rPr>
              <a:t> of resources if marginal cost equals marginal benefit</a:t>
            </a:r>
            <a:r>
              <a:rPr lang="en-US" altLang="en-US">
                <a:ea typeface="MS Mincho" panose="02020609040205080304" pitchFamily="49" charset="-128"/>
              </a:rPr>
              <a:t> (and</a:t>
            </a:r>
            <a:r>
              <a:rPr lang="en-US" altLang="en-US" noProof="1">
                <a:ea typeface="MS Mincho" panose="02020609040205080304" pitchFamily="49" charset="-128"/>
              </a:rPr>
              <a:t> price</a:t>
            </a:r>
            <a:r>
              <a:rPr lang="en-US" altLang="en-US">
                <a:ea typeface="MS Mincho" panose="02020609040205080304" pitchFamily="49" charset="-128"/>
              </a:rPr>
              <a:t>)</a:t>
            </a:r>
            <a:r>
              <a:rPr lang="en-US" altLang="en-US" noProof="1">
                <a:ea typeface="MS Mincho" panose="02020609040205080304" pitchFamily="49" charset="-128"/>
              </a:rPr>
              <a:t>.</a:t>
            </a:r>
            <a:endParaRPr lang="en-US" altLang="en-US">
              <a:ea typeface="MS Mincho" panose="02020609040205080304" pitchFamily="49" charset="-128"/>
            </a:endParaRPr>
          </a:p>
          <a:p>
            <a:pPr lvl="1" eaLnBrk="1" hangingPunct="1">
              <a:lnSpc>
                <a:spcPct val="95000"/>
              </a:lnSpc>
              <a:spcBef>
                <a:spcPts val="1600"/>
              </a:spcBef>
              <a:spcAft>
                <a:spcPts val="600"/>
              </a:spcAft>
              <a:buFontTx/>
              <a:buNone/>
            </a:pPr>
            <a:r>
              <a:rPr lang="en-US" altLang="en-US" sz="2600" b="1" noProof="1">
                <a:solidFill>
                  <a:srgbClr val="FF0000"/>
                </a:solidFill>
                <a:ea typeface="MS Mincho" panose="02020609040205080304" pitchFamily="49" charset="-128"/>
              </a:rPr>
              <a:t>Marginal cost pricing rule</a:t>
            </a:r>
            <a:r>
              <a:rPr lang="en-US" altLang="en-US" sz="2600">
                <a:solidFill>
                  <a:srgbClr val="FF0000"/>
                </a:solidFill>
                <a:ea typeface="MS Mincho" panose="02020609040205080304" pitchFamily="49" charset="-128"/>
              </a:rPr>
              <a:t> </a:t>
            </a:r>
            <a:r>
              <a:rPr lang="en-US" altLang="en-US">
                <a:ea typeface="MS Mincho" panose="02020609040205080304" pitchFamily="49" charset="-128"/>
              </a:rPr>
              <a:t>is a</a:t>
            </a:r>
            <a:r>
              <a:rPr lang="en-US" altLang="en-US" noProof="1">
                <a:ea typeface="MS Mincho" panose="02020609040205080304" pitchFamily="49" charset="-128"/>
              </a:rPr>
              <a:t> rule that sets price equal to marginal cost to achieve an efficient output</a:t>
            </a:r>
            <a:r>
              <a:rPr lang="en-US" altLang="en-US">
                <a:ea typeface="MS Mincho" panose="02020609040205080304" pitchFamily="49" charset="-128"/>
              </a:rPr>
              <a:t>.</a:t>
            </a:r>
          </a:p>
          <a:p>
            <a:pPr lvl="1" eaLnBrk="1" hangingPunct="1">
              <a:lnSpc>
                <a:spcPct val="95000"/>
              </a:lnSpc>
              <a:spcBef>
                <a:spcPts val="1600"/>
              </a:spcBef>
              <a:spcAft>
                <a:spcPts val="600"/>
              </a:spcAft>
              <a:buFontTx/>
              <a:buNone/>
            </a:pPr>
            <a:r>
              <a:rPr lang="en-US" altLang="en-US">
                <a:ea typeface="MS Mincho" panose="02020609040205080304" pitchFamily="49" charset="-128"/>
              </a:rPr>
              <a:t>Figure 16.11 on the next slide </a:t>
            </a:r>
            <a:r>
              <a:rPr lang="en-US" altLang="en-US"/>
              <a:t>shows a natural monopoly that is regulated by </a:t>
            </a:r>
            <a:r>
              <a:rPr lang="en-US" altLang="en-US">
                <a:ea typeface="MS Mincho" panose="02020609040205080304" pitchFamily="49" charset="-128"/>
              </a:rPr>
              <a:t>marginal cost pricing rule.</a:t>
            </a:r>
            <a:endParaRPr lang="en-US" altLang="en-US" noProof="1">
              <a:ea typeface="MS Mincho" panose="02020609040205080304" pitchFamily="49"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09315">
                                            <p:txEl>
                                              <p:pRg st="1" end="1"/>
                                            </p:txEl>
                                          </p:spTgt>
                                        </p:tgtEl>
                                        <p:attrNameLst>
                                          <p:attrName>style.visibility</p:attrName>
                                        </p:attrNameLst>
                                      </p:cBhvr>
                                      <p:to>
                                        <p:strVal val="visible"/>
                                      </p:to>
                                    </p:set>
                                    <p:animEffect transition="in" filter="wipe(left)">
                                      <p:cBhvr>
                                        <p:cTn id="7" dur="500"/>
                                        <p:tgtEl>
                                          <p:spTgt spid="90931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09315">
                                            <p:txEl>
                                              <p:pRg st="2" end="2"/>
                                            </p:txEl>
                                          </p:spTgt>
                                        </p:tgtEl>
                                        <p:attrNameLst>
                                          <p:attrName>style.visibility</p:attrName>
                                        </p:attrNameLst>
                                      </p:cBhvr>
                                      <p:to>
                                        <p:strVal val="visible"/>
                                      </p:to>
                                    </p:set>
                                    <p:animEffect transition="in" filter="wipe(left)">
                                      <p:cBhvr>
                                        <p:cTn id="12" dur="500"/>
                                        <p:tgtEl>
                                          <p:spTgt spid="90931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09315">
                                            <p:txEl>
                                              <p:pRg st="3" end="3"/>
                                            </p:txEl>
                                          </p:spTgt>
                                        </p:tgtEl>
                                        <p:attrNameLst>
                                          <p:attrName>style.visibility</p:attrName>
                                        </p:attrNameLst>
                                      </p:cBhvr>
                                      <p:to>
                                        <p:strVal val="visible"/>
                                      </p:to>
                                    </p:set>
                                    <p:animEffect transition="in" filter="wipe(left)">
                                      <p:cBhvr>
                                        <p:cTn id="17" dur="500"/>
                                        <p:tgtEl>
                                          <p:spTgt spid="90931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09315">
                                            <p:txEl>
                                              <p:pRg st="4" end="4"/>
                                            </p:txEl>
                                          </p:spTgt>
                                        </p:tgtEl>
                                        <p:attrNameLst>
                                          <p:attrName>style.visibility</p:attrName>
                                        </p:attrNameLst>
                                      </p:cBhvr>
                                      <p:to>
                                        <p:strVal val="visible"/>
                                      </p:to>
                                    </p:set>
                                    <p:animEffect transition="in" filter="wipe(left)">
                                      <p:cBhvr>
                                        <p:cTn id="22" dur="500"/>
                                        <p:tgtEl>
                                          <p:spTgt spid="9093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9315" grpId="0" build="p" bldLvl="3"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7506" name="Rectangle 2">
            <a:extLst>
              <a:ext uri="{FF2B5EF4-FFF2-40B4-BE49-F238E27FC236}">
                <a16:creationId xmlns:a16="http://schemas.microsoft.com/office/drawing/2014/main" id="{E1881140-2ECD-4F44-87EC-24CAA0AD6479}"/>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917507" name="Rectangle 3">
            <a:extLst>
              <a:ext uri="{FF2B5EF4-FFF2-40B4-BE49-F238E27FC236}">
                <a16:creationId xmlns:a16="http://schemas.microsoft.com/office/drawing/2014/main" id="{C9641CC6-B97C-455F-9B46-50E49DE5C35F}"/>
              </a:ext>
            </a:extLst>
          </p:cNvPr>
          <p:cNvSpPr>
            <a:spLocks noGrp="1" noChangeArrowheads="1"/>
          </p:cNvSpPr>
          <p:nvPr>
            <p:ph type="body" idx="1"/>
          </p:nvPr>
        </p:nvSpPr>
        <p:spPr>
          <a:xfrm>
            <a:off x="381000" y="1905000"/>
            <a:ext cx="8415338" cy="4289425"/>
          </a:xfrm>
        </p:spPr>
        <p:txBody>
          <a:bodyPr/>
          <a:lstStyle/>
          <a:p>
            <a:pPr eaLnBrk="1" hangingPunct="1">
              <a:spcBef>
                <a:spcPts val="1600"/>
              </a:spcBef>
              <a:spcAft>
                <a:spcPts val="600"/>
              </a:spcAft>
            </a:pPr>
            <a:r>
              <a:rPr lang="en-US" altLang="en-US" sz="3000">
                <a:ea typeface="MS Mincho" panose="02020609040205080304" pitchFamily="49" charset="-128"/>
              </a:rPr>
              <a:t>Second-Best Regulation of a Natural Monopoly</a:t>
            </a:r>
          </a:p>
          <a:p>
            <a:pPr lvl="1" eaLnBrk="1" hangingPunct="1">
              <a:spcBef>
                <a:spcPts val="1600"/>
              </a:spcBef>
              <a:spcAft>
                <a:spcPts val="600"/>
              </a:spcAft>
              <a:buFontTx/>
              <a:buNone/>
            </a:pPr>
            <a:r>
              <a:rPr lang="en-US" altLang="en-US">
                <a:ea typeface="MS Mincho" panose="02020609040205080304" pitchFamily="49" charset="-128"/>
              </a:rPr>
              <a:t>Two possible ways of enabling a regulated monopoly to avoid an economic loss are</a:t>
            </a:r>
          </a:p>
          <a:p>
            <a:pPr lvl="2" eaLnBrk="1" hangingPunct="1">
              <a:spcBef>
                <a:spcPts val="1200"/>
              </a:spcBef>
              <a:spcAft>
                <a:spcPts val="600"/>
              </a:spcAft>
            </a:pPr>
            <a:r>
              <a:rPr lang="en-US" altLang="en-US">
                <a:ea typeface="MS Mincho" panose="02020609040205080304" pitchFamily="49" charset="-128"/>
              </a:rPr>
              <a:t>Average cost pricing</a:t>
            </a:r>
            <a:endParaRPr lang="en-US" altLang="en-US" noProof="1">
              <a:ea typeface="MS Mincho" panose="02020609040205080304" pitchFamily="49" charset="-128"/>
            </a:endParaRPr>
          </a:p>
          <a:p>
            <a:pPr lvl="2" eaLnBrk="1" hangingPunct="1">
              <a:spcBef>
                <a:spcPts val="300"/>
              </a:spcBef>
              <a:spcAft>
                <a:spcPts val="600"/>
              </a:spcAft>
            </a:pPr>
            <a:r>
              <a:rPr lang="en-US" altLang="en-US">
                <a:ea typeface="MS Mincho" panose="02020609040205080304" pitchFamily="49" charset="-128"/>
              </a:rPr>
              <a:t>Government subsidy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17507">
                                            <p:txEl>
                                              <p:pRg st="1" end="1"/>
                                            </p:txEl>
                                          </p:spTgt>
                                        </p:tgtEl>
                                        <p:attrNameLst>
                                          <p:attrName>style.visibility</p:attrName>
                                        </p:attrNameLst>
                                      </p:cBhvr>
                                      <p:to>
                                        <p:strVal val="visible"/>
                                      </p:to>
                                    </p:set>
                                    <p:animEffect transition="in" filter="wipe(left)">
                                      <p:cBhvr>
                                        <p:cTn id="7" dur="500"/>
                                        <p:tgtEl>
                                          <p:spTgt spid="9175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17507">
                                            <p:txEl>
                                              <p:pRg st="2" end="2"/>
                                            </p:txEl>
                                          </p:spTgt>
                                        </p:tgtEl>
                                        <p:attrNameLst>
                                          <p:attrName>style.visibility</p:attrName>
                                        </p:attrNameLst>
                                      </p:cBhvr>
                                      <p:to>
                                        <p:strVal val="visible"/>
                                      </p:to>
                                    </p:set>
                                    <p:animEffect transition="in" filter="wipe(left)">
                                      <p:cBhvr>
                                        <p:cTn id="12" dur="500"/>
                                        <p:tgtEl>
                                          <p:spTgt spid="9175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17507">
                                            <p:txEl>
                                              <p:pRg st="3" end="3"/>
                                            </p:txEl>
                                          </p:spTgt>
                                        </p:tgtEl>
                                        <p:attrNameLst>
                                          <p:attrName>style.visibility</p:attrName>
                                        </p:attrNameLst>
                                      </p:cBhvr>
                                      <p:to>
                                        <p:strVal val="visible"/>
                                      </p:to>
                                    </p:set>
                                    <p:animEffect transition="in" filter="wipe(left)">
                                      <p:cBhvr>
                                        <p:cTn id="17" dur="500"/>
                                        <p:tgtEl>
                                          <p:spTgt spid="9175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7507" grpId="0" build="p" bldLvl="3"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5154" name="Rectangle 2">
            <a:extLst>
              <a:ext uri="{FF2B5EF4-FFF2-40B4-BE49-F238E27FC236}">
                <a16:creationId xmlns:a16="http://schemas.microsoft.com/office/drawing/2014/main" id="{FA0E186C-07EC-44A6-A78D-A4104DD986C9}"/>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945155" name="Rectangle 3">
            <a:extLst>
              <a:ext uri="{FF2B5EF4-FFF2-40B4-BE49-F238E27FC236}">
                <a16:creationId xmlns:a16="http://schemas.microsoft.com/office/drawing/2014/main" id="{9DD02133-BFE5-4456-9051-AA199DCD7EB0}"/>
              </a:ext>
            </a:extLst>
          </p:cNvPr>
          <p:cNvSpPr>
            <a:spLocks noGrp="1" noChangeArrowheads="1"/>
          </p:cNvSpPr>
          <p:nvPr>
            <p:ph type="body" idx="1"/>
          </p:nvPr>
        </p:nvSpPr>
        <p:spPr>
          <a:xfrm>
            <a:off x="381000" y="1905000"/>
            <a:ext cx="8415338" cy="4557713"/>
          </a:xfrm>
        </p:spPr>
        <p:txBody>
          <a:bodyPr/>
          <a:lstStyle/>
          <a:p>
            <a:pPr lvl="1" eaLnBrk="1" hangingPunct="1">
              <a:lnSpc>
                <a:spcPct val="95000"/>
              </a:lnSpc>
              <a:spcBef>
                <a:spcPts val="1600"/>
              </a:spcBef>
              <a:spcAft>
                <a:spcPts val="600"/>
              </a:spcAft>
              <a:buFontTx/>
              <a:buNone/>
            </a:pPr>
            <a:r>
              <a:rPr lang="en-US" altLang="en-US" b="1">
                <a:solidFill>
                  <a:srgbClr val="00468F"/>
                </a:solidFill>
                <a:ea typeface="MS Mincho" panose="02020609040205080304" pitchFamily="49" charset="-128"/>
              </a:rPr>
              <a:t>Average Cost Pricing</a:t>
            </a:r>
          </a:p>
          <a:p>
            <a:pPr lvl="1" eaLnBrk="1" hangingPunct="1">
              <a:lnSpc>
                <a:spcPct val="95000"/>
              </a:lnSpc>
              <a:spcBef>
                <a:spcPts val="1600"/>
              </a:spcBef>
              <a:spcAft>
                <a:spcPts val="600"/>
              </a:spcAft>
              <a:buFontTx/>
              <a:buNone/>
            </a:pPr>
            <a:r>
              <a:rPr lang="en-US" altLang="en-US" sz="2600" b="1" noProof="1">
                <a:solidFill>
                  <a:srgbClr val="FF0000"/>
                </a:solidFill>
                <a:ea typeface="MS Mincho" panose="02020609040205080304" pitchFamily="49" charset="-128"/>
              </a:rPr>
              <a:t>Average cost pricing rule</a:t>
            </a:r>
            <a:r>
              <a:rPr lang="en-US" altLang="en-US" sz="2600">
                <a:solidFill>
                  <a:srgbClr val="FF0000"/>
                </a:solidFill>
                <a:ea typeface="MS Mincho" panose="02020609040205080304" pitchFamily="49" charset="-128"/>
              </a:rPr>
              <a:t> </a:t>
            </a:r>
            <a:r>
              <a:rPr lang="en-US" altLang="en-US">
                <a:ea typeface="MS Mincho" panose="02020609040205080304" pitchFamily="49" charset="-128"/>
              </a:rPr>
              <a:t>is a</a:t>
            </a:r>
            <a:r>
              <a:rPr lang="en-US" altLang="en-US" noProof="1">
                <a:ea typeface="MS Mincho" panose="02020609040205080304" pitchFamily="49" charset="-128"/>
              </a:rPr>
              <a:t> rule that sets price equal to average total cost</a:t>
            </a:r>
            <a:r>
              <a:rPr lang="en-US" altLang="en-US">
                <a:ea typeface="MS Mincho" panose="02020609040205080304" pitchFamily="49" charset="-128"/>
              </a:rPr>
              <a:t>.</a:t>
            </a:r>
          </a:p>
          <a:p>
            <a:pPr lvl="1" eaLnBrk="1" hangingPunct="1">
              <a:lnSpc>
                <a:spcPct val="95000"/>
              </a:lnSpc>
              <a:spcBef>
                <a:spcPts val="1600"/>
              </a:spcBef>
              <a:spcAft>
                <a:spcPts val="600"/>
              </a:spcAft>
              <a:buFontTx/>
              <a:buNone/>
            </a:pPr>
            <a:r>
              <a:rPr lang="en-US" altLang="en-US">
                <a:ea typeface="MS Mincho" panose="02020609040205080304" pitchFamily="49" charset="-128"/>
              </a:rPr>
              <a:t>Figure 16.12 on the next slide illustrates the average cost pricing rule.</a:t>
            </a:r>
          </a:p>
          <a:p>
            <a:pPr lvl="1" eaLnBrk="1" hangingPunct="1">
              <a:lnSpc>
                <a:spcPct val="95000"/>
              </a:lnSpc>
              <a:spcBef>
                <a:spcPts val="1600"/>
              </a:spcBef>
              <a:spcAft>
                <a:spcPts val="600"/>
              </a:spcAft>
              <a:buFontTx/>
              <a:buNone/>
            </a:pPr>
            <a:r>
              <a:rPr lang="en-US" altLang="en-US" b="1">
                <a:solidFill>
                  <a:srgbClr val="00468F"/>
                </a:solidFill>
                <a:ea typeface="MS Mincho" panose="02020609040205080304" pitchFamily="49" charset="-128"/>
              </a:rPr>
              <a:t>Government Subsidy</a:t>
            </a:r>
          </a:p>
          <a:p>
            <a:pPr lvl="1" eaLnBrk="1" hangingPunct="1">
              <a:lnSpc>
                <a:spcPct val="95000"/>
              </a:lnSpc>
              <a:spcBef>
                <a:spcPts val="1600"/>
              </a:spcBef>
              <a:spcAft>
                <a:spcPts val="600"/>
              </a:spcAft>
              <a:buFontTx/>
              <a:buNone/>
            </a:pPr>
            <a:r>
              <a:rPr lang="en-US" altLang="en-US">
                <a:ea typeface="MS Mincho" panose="02020609040205080304" pitchFamily="49" charset="-128"/>
              </a:rPr>
              <a:t>A government subsidy is a direct payment to the firm, but the government must raise the subsidy by taxing some other activity, which will create a deadweight loss.</a:t>
            </a:r>
            <a:endParaRPr lang="en-US" altLang="en-US" noProof="1">
              <a:ea typeface="MS Mincho" panose="02020609040205080304" pitchFamily="49"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45155">
                                            <p:txEl>
                                              <p:pRg st="1" end="1"/>
                                            </p:txEl>
                                          </p:spTgt>
                                        </p:tgtEl>
                                        <p:attrNameLst>
                                          <p:attrName>style.visibility</p:attrName>
                                        </p:attrNameLst>
                                      </p:cBhvr>
                                      <p:to>
                                        <p:strVal val="visible"/>
                                      </p:to>
                                    </p:set>
                                    <p:animEffect transition="in" filter="wipe(left)">
                                      <p:cBhvr>
                                        <p:cTn id="7" dur="500"/>
                                        <p:tgtEl>
                                          <p:spTgt spid="9451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45155">
                                            <p:txEl>
                                              <p:pRg st="2" end="2"/>
                                            </p:txEl>
                                          </p:spTgt>
                                        </p:tgtEl>
                                        <p:attrNameLst>
                                          <p:attrName>style.visibility</p:attrName>
                                        </p:attrNameLst>
                                      </p:cBhvr>
                                      <p:to>
                                        <p:strVal val="visible"/>
                                      </p:to>
                                    </p:set>
                                    <p:animEffect transition="in" filter="wipe(left)">
                                      <p:cBhvr>
                                        <p:cTn id="12" dur="500"/>
                                        <p:tgtEl>
                                          <p:spTgt spid="94515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45155">
                                            <p:txEl>
                                              <p:pRg st="3" end="3"/>
                                            </p:txEl>
                                          </p:spTgt>
                                        </p:tgtEl>
                                        <p:attrNameLst>
                                          <p:attrName>style.visibility</p:attrName>
                                        </p:attrNameLst>
                                      </p:cBhvr>
                                      <p:to>
                                        <p:strVal val="visible"/>
                                      </p:to>
                                    </p:set>
                                    <p:animEffect transition="in" filter="wipe(left)">
                                      <p:cBhvr>
                                        <p:cTn id="17" dur="500"/>
                                        <p:tgtEl>
                                          <p:spTgt spid="94515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45155">
                                            <p:txEl>
                                              <p:pRg st="4" end="4"/>
                                            </p:txEl>
                                          </p:spTgt>
                                        </p:tgtEl>
                                        <p:attrNameLst>
                                          <p:attrName>style.visibility</p:attrName>
                                        </p:attrNameLst>
                                      </p:cBhvr>
                                      <p:to>
                                        <p:strVal val="visible"/>
                                      </p:to>
                                    </p:set>
                                    <p:animEffect transition="in" filter="wipe(left)">
                                      <p:cBhvr>
                                        <p:cTn id="22" dur="500"/>
                                        <p:tgtEl>
                                          <p:spTgt spid="9451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5155" grpId="0" build="p" bldLvl="3"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5698" name="Rectangle 2">
            <a:extLst>
              <a:ext uri="{FF2B5EF4-FFF2-40B4-BE49-F238E27FC236}">
                <a16:creationId xmlns:a16="http://schemas.microsoft.com/office/drawing/2014/main" id="{31FCDD19-EFCC-4BA3-8AC6-AA6FEF482935}"/>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925699" name="Rectangle 3">
            <a:extLst>
              <a:ext uri="{FF2B5EF4-FFF2-40B4-BE49-F238E27FC236}">
                <a16:creationId xmlns:a16="http://schemas.microsoft.com/office/drawing/2014/main" id="{F9B6A34A-8661-4579-A9F1-3CAE97DC97F8}"/>
              </a:ext>
            </a:extLst>
          </p:cNvPr>
          <p:cNvSpPr>
            <a:spLocks noGrp="1" noChangeArrowheads="1"/>
          </p:cNvSpPr>
          <p:nvPr>
            <p:ph type="body" idx="1"/>
          </p:nvPr>
        </p:nvSpPr>
        <p:spPr>
          <a:xfrm>
            <a:off x="381000" y="1905000"/>
            <a:ext cx="8229600" cy="4572000"/>
          </a:xfrm>
        </p:spPr>
        <p:txBody>
          <a:bodyPr/>
          <a:lstStyle/>
          <a:p>
            <a:pPr lvl="1" eaLnBrk="1" hangingPunct="1">
              <a:lnSpc>
                <a:spcPct val="95000"/>
              </a:lnSpc>
              <a:spcBef>
                <a:spcPts val="1600"/>
              </a:spcBef>
              <a:spcAft>
                <a:spcPts val="600"/>
              </a:spcAft>
              <a:buFontTx/>
              <a:buNone/>
            </a:pPr>
            <a:r>
              <a:rPr lang="en-US" altLang="en-US">
                <a:ea typeface="MS Mincho" panose="02020609040205080304" pitchFamily="49" charset="-128"/>
              </a:rPr>
              <a:t>It is not possible to know for sure what the firm’s costs are, so regulators use one of two methods:</a:t>
            </a:r>
          </a:p>
          <a:p>
            <a:pPr lvl="2" eaLnBrk="1" hangingPunct="1">
              <a:lnSpc>
                <a:spcPct val="90000"/>
              </a:lnSpc>
              <a:spcBef>
                <a:spcPts val="1200"/>
              </a:spcBef>
              <a:spcAft>
                <a:spcPts val="600"/>
              </a:spcAft>
            </a:pPr>
            <a:r>
              <a:rPr lang="en-US" altLang="en-US">
                <a:ea typeface="MS Mincho" panose="02020609040205080304" pitchFamily="49" charset="-128"/>
              </a:rPr>
              <a:t>Rate of return regulation</a:t>
            </a:r>
            <a:endParaRPr lang="en-US" altLang="en-US" noProof="1">
              <a:ea typeface="MS Mincho" panose="02020609040205080304" pitchFamily="49" charset="-128"/>
            </a:endParaRPr>
          </a:p>
          <a:p>
            <a:pPr lvl="2" eaLnBrk="1" hangingPunct="1">
              <a:lnSpc>
                <a:spcPct val="90000"/>
              </a:lnSpc>
              <a:spcBef>
                <a:spcPts val="300"/>
              </a:spcBef>
              <a:spcAft>
                <a:spcPts val="600"/>
              </a:spcAft>
            </a:pPr>
            <a:r>
              <a:rPr lang="en-US" altLang="en-US">
                <a:ea typeface="MS Mincho" panose="02020609040205080304" pitchFamily="49" charset="-128"/>
              </a:rPr>
              <a:t>Price cap regulation</a:t>
            </a:r>
          </a:p>
          <a:p>
            <a:pPr lvl="1" eaLnBrk="1" hangingPunct="1">
              <a:lnSpc>
                <a:spcPct val="95000"/>
              </a:lnSpc>
              <a:spcBef>
                <a:spcPts val="1600"/>
              </a:spcBef>
              <a:spcAft>
                <a:spcPts val="600"/>
              </a:spcAft>
              <a:buFontTx/>
              <a:buNone/>
            </a:pPr>
            <a:r>
              <a:rPr lang="en-US" altLang="en-US">
                <a:ea typeface="MS Mincho" panose="02020609040205080304" pitchFamily="49" charset="-128"/>
              </a:rPr>
              <a:t>Under </a:t>
            </a:r>
            <a:r>
              <a:rPr lang="en-US" altLang="en-US" sz="2600" b="1">
                <a:solidFill>
                  <a:srgbClr val="FF0000"/>
                </a:solidFill>
                <a:ea typeface="MS Mincho" panose="02020609040205080304" pitchFamily="49" charset="-128"/>
              </a:rPr>
              <a:t>r</a:t>
            </a:r>
            <a:r>
              <a:rPr lang="en-US" altLang="en-US" sz="2600" b="1" noProof="1">
                <a:solidFill>
                  <a:srgbClr val="FF0000"/>
                </a:solidFill>
                <a:ea typeface="MS Mincho" panose="02020609040205080304" pitchFamily="49" charset="-128"/>
              </a:rPr>
              <a:t>ate of </a:t>
            </a:r>
            <a:r>
              <a:rPr lang="en-US" altLang="en-US" sz="2600" b="1">
                <a:solidFill>
                  <a:srgbClr val="FF0000"/>
                </a:solidFill>
                <a:ea typeface="MS Mincho" panose="02020609040205080304" pitchFamily="49" charset="-128"/>
              </a:rPr>
              <a:t>r</a:t>
            </a:r>
            <a:r>
              <a:rPr lang="en-US" altLang="en-US" sz="2600" b="1" noProof="1">
                <a:solidFill>
                  <a:srgbClr val="FF0000"/>
                </a:solidFill>
                <a:ea typeface="MS Mincho" panose="02020609040205080304" pitchFamily="49" charset="-128"/>
              </a:rPr>
              <a:t>eturn </a:t>
            </a:r>
            <a:r>
              <a:rPr lang="en-US" altLang="en-US" sz="2600" b="1">
                <a:solidFill>
                  <a:srgbClr val="FF0000"/>
                </a:solidFill>
                <a:ea typeface="MS Mincho" panose="02020609040205080304" pitchFamily="49" charset="-128"/>
              </a:rPr>
              <a:t>r</a:t>
            </a:r>
            <a:r>
              <a:rPr lang="en-US" altLang="en-US" sz="2600" b="1" noProof="1">
                <a:solidFill>
                  <a:srgbClr val="FF0000"/>
                </a:solidFill>
                <a:ea typeface="MS Mincho" panose="02020609040205080304" pitchFamily="49" charset="-128"/>
              </a:rPr>
              <a:t>egulation</a:t>
            </a:r>
            <a:r>
              <a:rPr lang="en-US" altLang="en-US">
                <a:ea typeface="MS Mincho" panose="02020609040205080304" pitchFamily="49" charset="-128"/>
              </a:rPr>
              <a:t>, a regulated firm must </a:t>
            </a:r>
            <a:r>
              <a:rPr lang="en-US" altLang="en-US" noProof="1">
                <a:ea typeface="MS Mincho" panose="02020609040205080304" pitchFamily="49" charset="-128"/>
              </a:rPr>
              <a:t>set</a:t>
            </a:r>
            <a:r>
              <a:rPr lang="en-US" altLang="en-US">
                <a:ea typeface="MS Mincho" panose="02020609040205080304" pitchFamily="49" charset="-128"/>
              </a:rPr>
              <a:t> its </a:t>
            </a:r>
            <a:r>
              <a:rPr lang="en-US" altLang="en-US" noProof="1">
                <a:ea typeface="MS Mincho" panose="02020609040205080304" pitchFamily="49" charset="-128"/>
              </a:rPr>
              <a:t>price at a level that enables </a:t>
            </a:r>
            <a:r>
              <a:rPr lang="en-US" altLang="en-US">
                <a:ea typeface="MS Mincho" panose="02020609040205080304" pitchFamily="49" charset="-128"/>
              </a:rPr>
              <a:t>it</a:t>
            </a:r>
            <a:r>
              <a:rPr lang="en-US" altLang="en-US" noProof="1">
                <a:ea typeface="MS Mincho" panose="02020609040205080304" pitchFamily="49" charset="-128"/>
              </a:rPr>
              <a:t> to earn a specified target percent return on its capital.</a:t>
            </a:r>
            <a:endParaRPr lang="en-US" altLang="en-US">
              <a:ea typeface="MS Mincho" panose="02020609040205080304" pitchFamily="49" charset="-128"/>
            </a:endParaRPr>
          </a:p>
          <a:p>
            <a:pPr lvl="1" eaLnBrk="1" hangingPunct="1">
              <a:lnSpc>
                <a:spcPct val="95000"/>
              </a:lnSpc>
              <a:spcBef>
                <a:spcPct val="30000"/>
              </a:spcBef>
              <a:buFontTx/>
              <a:buNone/>
            </a:pPr>
            <a:r>
              <a:rPr lang="en-US" altLang="en-US"/>
              <a:t>If the regulator could observe the firm’s true costs and be sure that the firm was minimizing cost, this type of regulation would be like average cost pricing.</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25699">
                                            <p:txEl>
                                              <p:pRg st="1" end="1"/>
                                            </p:txEl>
                                          </p:spTgt>
                                        </p:tgtEl>
                                        <p:attrNameLst>
                                          <p:attrName>style.visibility</p:attrName>
                                        </p:attrNameLst>
                                      </p:cBhvr>
                                      <p:to>
                                        <p:strVal val="visible"/>
                                      </p:to>
                                    </p:set>
                                    <p:animEffect transition="in" filter="wipe(left)">
                                      <p:cBhvr>
                                        <p:cTn id="7" dur="500"/>
                                        <p:tgtEl>
                                          <p:spTgt spid="92569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25699">
                                            <p:txEl>
                                              <p:pRg st="2" end="2"/>
                                            </p:txEl>
                                          </p:spTgt>
                                        </p:tgtEl>
                                        <p:attrNameLst>
                                          <p:attrName>style.visibility</p:attrName>
                                        </p:attrNameLst>
                                      </p:cBhvr>
                                      <p:to>
                                        <p:strVal val="visible"/>
                                      </p:to>
                                    </p:set>
                                    <p:animEffect transition="in" filter="wipe(left)">
                                      <p:cBhvr>
                                        <p:cTn id="12" dur="500"/>
                                        <p:tgtEl>
                                          <p:spTgt spid="925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25699">
                                            <p:txEl>
                                              <p:pRg st="3" end="3"/>
                                            </p:txEl>
                                          </p:spTgt>
                                        </p:tgtEl>
                                        <p:attrNameLst>
                                          <p:attrName>style.visibility</p:attrName>
                                        </p:attrNameLst>
                                      </p:cBhvr>
                                      <p:to>
                                        <p:strVal val="visible"/>
                                      </p:to>
                                    </p:set>
                                    <p:animEffect transition="in" filter="wipe(left)">
                                      <p:cBhvr>
                                        <p:cTn id="17" dur="500"/>
                                        <p:tgtEl>
                                          <p:spTgt spid="9256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25699">
                                            <p:txEl>
                                              <p:pRg st="4" end="4"/>
                                            </p:txEl>
                                          </p:spTgt>
                                        </p:tgtEl>
                                        <p:attrNameLst>
                                          <p:attrName>style.visibility</p:attrName>
                                        </p:attrNameLst>
                                      </p:cBhvr>
                                      <p:to>
                                        <p:strVal val="visible"/>
                                      </p:to>
                                    </p:set>
                                    <p:animEffect transition="in" filter="wipe(left)">
                                      <p:cBhvr>
                                        <p:cTn id="22" dur="500"/>
                                        <p:tgtEl>
                                          <p:spTgt spid="9256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5699" grpId="0" build="p" bldLvl="3"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7746" name="Rectangle 2">
            <a:extLst>
              <a:ext uri="{FF2B5EF4-FFF2-40B4-BE49-F238E27FC236}">
                <a16:creationId xmlns:a16="http://schemas.microsoft.com/office/drawing/2014/main" id="{60B47BD5-2E66-436B-9D04-FF8C3E402F14}"/>
              </a:ext>
            </a:extLst>
          </p:cNvPr>
          <p:cNvSpPr>
            <a:spLocks noGrp="1" noChangeArrowheads="1"/>
          </p:cNvSpPr>
          <p:nvPr>
            <p:ph type="title"/>
          </p:nvPr>
        </p:nvSpPr>
        <p:spPr/>
        <p:txBody>
          <a:bodyPr/>
          <a:lstStyle/>
          <a:p>
            <a:pPr eaLnBrk="1" hangingPunct="1">
              <a:defRPr/>
            </a:pPr>
            <a:r>
              <a:rPr lang="en-US" dirty="0">
                <a:cs typeface="+mj-cs"/>
              </a:rPr>
              <a:t>16.5  MONOPOLY REGULATION</a:t>
            </a:r>
            <a:endParaRPr lang="en-CA" dirty="0">
              <a:cs typeface="+mj-cs"/>
            </a:endParaRPr>
          </a:p>
        </p:txBody>
      </p:sp>
      <p:sp>
        <p:nvSpPr>
          <p:cNvPr id="927747" name="Rectangle 3">
            <a:extLst>
              <a:ext uri="{FF2B5EF4-FFF2-40B4-BE49-F238E27FC236}">
                <a16:creationId xmlns:a16="http://schemas.microsoft.com/office/drawing/2014/main" id="{EBEDAFCE-D550-42DC-986C-C281AEF59408}"/>
              </a:ext>
            </a:extLst>
          </p:cNvPr>
          <p:cNvSpPr>
            <a:spLocks noGrp="1" noChangeArrowheads="1"/>
          </p:cNvSpPr>
          <p:nvPr>
            <p:ph type="body" idx="1"/>
          </p:nvPr>
        </p:nvSpPr>
        <p:spPr>
          <a:xfrm>
            <a:off x="381000" y="1905000"/>
            <a:ext cx="8229600" cy="4495800"/>
          </a:xfrm>
        </p:spPr>
        <p:txBody>
          <a:bodyPr/>
          <a:lstStyle/>
          <a:p>
            <a:pPr lvl="1" eaLnBrk="1" hangingPunct="1">
              <a:spcBef>
                <a:spcPts val="1600"/>
              </a:spcBef>
              <a:spcAft>
                <a:spcPts val="600"/>
              </a:spcAft>
              <a:buFontTx/>
              <a:buNone/>
            </a:pPr>
            <a:r>
              <a:rPr lang="en-US" altLang="en-US" b="1">
                <a:solidFill>
                  <a:srgbClr val="00468F"/>
                </a:solidFill>
                <a:ea typeface="MS Mincho" panose="02020609040205080304" pitchFamily="49" charset="-128"/>
              </a:rPr>
              <a:t>Price Cap</a:t>
            </a:r>
            <a:r>
              <a:rPr lang="en-US" altLang="en-US" b="1" noProof="1">
                <a:solidFill>
                  <a:srgbClr val="00468F"/>
                </a:solidFill>
                <a:ea typeface="MS Mincho" panose="02020609040205080304" pitchFamily="49" charset="-128"/>
              </a:rPr>
              <a:t> Regulat</a:t>
            </a:r>
            <a:r>
              <a:rPr lang="en-US" altLang="en-US" b="1">
                <a:solidFill>
                  <a:srgbClr val="00468F"/>
                </a:solidFill>
                <a:ea typeface="MS Mincho" panose="02020609040205080304" pitchFamily="49" charset="-128"/>
              </a:rPr>
              <a:t>ion</a:t>
            </a:r>
            <a:endParaRPr lang="en-US" altLang="en-US" noProof="1">
              <a:ea typeface="MS Mincho" panose="02020609040205080304" pitchFamily="49" charset="-128"/>
            </a:endParaRPr>
          </a:p>
          <a:p>
            <a:pPr lvl="1" eaLnBrk="1" hangingPunct="1">
              <a:spcBef>
                <a:spcPts val="1600"/>
              </a:spcBef>
              <a:spcAft>
                <a:spcPts val="600"/>
              </a:spcAft>
              <a:buFontTx/>
              <a:buNone/>
            </a:pPr>
            <a:r>
              <a:rPr lang="en-US" altLang="en-US">
                <a:ea typeface="MS Mincho" panose="02020609040205080304" pitchFamily="49" charset="-128"/>
              </a:rPr>
              <a:t>A </a:t>
            </a:r>
            <a:r>
              <a:rPr lang="en-US" altLang="en-US" b="1">
                <a:solidFill>
                  <a:srgbClr val="FF0000"/>
                </a:solidFill>
                <a:ea typeface="MS Mincho" panose="02020609040205080304" pitchFamily="49" charset="-128"/>
              </a:rPr>
              <a:t>price cap</a:t>
            </a:r>
            <a:r>
              <a:rPr lang="en-US" altLang="en-US" b="1" noProof="1">
                <a:solidFill>
                  <a:srgbClr val="FF0000"/>
                </a:solidFill>
                <a:ea typeface="MS Mincho" panose="02020609040205080304" pitchFamily="49" charset="-128"/>
              </a:rPr>
              <a:t> </a:t>
            </a:r>
            <a:r>
              <a:rPr lang="en-US" altLang="en-US" b="1">
                <a:solidFill>
                  <a:srgbClr val="FF0000"/>
                </a:solidFill>
                <a:ea typeface="MS Mincho" panose="02020609040205080304" pitchFamily="49" charset="-128"/>
              </a:rPr>
              <a:t>r</a:t>
            </a:r>
            <a:r>
              <a:rPr lang="en-US" altLang="en-US" b="1" noProof="1">
                <a:solidFill>
                  <a:srgbClr val="FF0000"/>
                </a:solidFill>
                <a:ea typeface="MS Mincho" panose="02020609040205080304" pitchFamily="49" charset="-128"/>
              </a:rPr>
              <a:t>egulation</a:t>
            </a:r>
            <a:r>
              <a:rPr lang="en-US" altLang="en-US">
                <a:ea typeface="MS Mincho" panose="02020609040205080304" pitchFamily="49" charset="-128"/>
              </a:rPr>
              <a:t> is a price ceiling—a rule that specifies the highest price the firm is permitted to charge.</a:t>
            </a:r>
          </a:p>
          <a:p>
            <a:pPr lvl="1" eaLnBrk="1" hangingPunct="1">
              <a:spcBef>
                <a:spcPct val="0"/>
              </a:spcBef>
              <a:buFontTx/>
              <a:buNone/>
            </a:pPr>
            <a:r>
              <a:rPr lang="en-US" altLang="en-US"/>
              <a:t>A price cap regulation can be combined with </a:t>
            </a:r>
            <a:r>
              <a:rPr lang="en-US" altLang="en-US" i="1"/>
              <a:t>earnings sharing regulation</a:t>
            </a:r>
            <a:r>
              <a:rPr lang="en-US" altLang="en-US"/>
              <a:t>—a regulation that requires a firm to make refunds to customers if its profit rises above a target rate.</a:t>
            </a:r>
          </a:p>
          <a:p>
            <a:pPr lvl="1" eaLnBrk="1" hangingPunct="1">
              <a:spcBef>
                <a:spcPct val="0"/>
              </a:spcBef>
              <a:buFontTx/>
              <a:buNone/>
            </a:pPr>
            <a:endParaRPr lang="en-US" altLang="en-US"/>
          </a:p>
          <a:p>
            <a:pPr lvl="1" eaLnBrk="1" hangingPunct="1">
              <a:spcBef>
                <a:spcPct val="0"/>
              </a:spcBef>
              <a:buFontTx/>
              <a:buNone/>
            </a:pPr>
            <a:r>
              <a:rPr lang="en-US" altLang="en-US">
                <a:solidFill>
                  <a:srgbClr val="000000"/>
                </a:solidFill>
              </a:rPr>
              <a:t>Figure 16.13 shows how price cap regulation works.</a:t>
            </a:r>
            <a:endParaRPr lang="en-US" altLang="en-US" noProof="1">
              <a:ea typeface="MS Mincho" panose="02020609040205080304" pitchFamily="49"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27747">
                                            <p:txEl>
                                              <p:pRg st="1" end="1"/>
                                            </p:txEl>
                                          </p:spTgt>
                                        </p:tgtEl>
                                        <p:attrNameLst>
                                          <p:attrName>style.visibility</p:attrName>
                                        </p:attrNameLst>
                                      </p:cBhvr>
                                      <p:to>
                                        <p:strVal val="visible"/>
                                      </p:to>
                                    </p:set>
                                    <p:animEffect transition="in" filter="wipe(left)">
                                      <p:cBhvr>
                                        <p:cTn id="7" dur="500"/>
                                        <p:tgtEl>
                                          <p:spTgt spid="92774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27747">
                                            <p:txEl>
                                              <p:pRg st="2" end="2"/>
                                            </p:txEl>
                                          </p:spTgt>
                                        </p:tgtEl>
                                        <p:attrNameLst>
                                          <p:attrName>style.visibility</p:attrName>
                                        </p:attrNameLst>
                                      </p:cBhvr>
                                      <p:to>
                                        <p:strVal val="visible"/>
                                      </p:to>
                                    </p:set>
                                    <p:animEffect transition="in" filter="wipe(left)">
                                      <p:cBhvr>
                                        <p:cTn id="12" dur="500"/>
                                        <p:tgtEl>
                                          <p:spTgt spid="92774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27747">
                                            <p:txEl>
                                              <p:pRg st="4" end="4"/>
                                            </p:txEl>
                                          </p:spTgt>
                                        </p:tgtEl>
                                        <p:attrNameLst>
                                          <p:attrName>style.visibility</p:attrName>
                                        </p:attrNameLst>
                                      </p:cBhvr>
                                      <p:to>
                                        <p:strVal val="visible"/>
                                      </p:to>
                                    </p:set>
                                    <p:animEffect transition="in" filter="wipe(left)">
                                      <p:cBhvr>
                                        <p:cTn id="17" dur="500"/>
                                        <p:tgtEl>
                                          <p:spTgt spid="9277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7747" grpId="0" build="p" bldLvl="3"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0597" name="Rectangle 5">
            <a:extLst>
              <a:ext uri="{FF2B5EF4-FFF2-40B4-BE49-F238E27FC236}">
                <a16:creationId xmlns:a16="http://schemas.microsoft.com/office/drawing/2014/main" id="{83542A79-84EC-4482-8B30-F35FD8A5765E}"/>
              </a:ext>
            </a:extLst>
          </p:cNvPr>
          <p:cNvSpPr>
            <a:spLocks noChangeArrowheads="1"/>
          </p:cNvSpPr>
          <p:nvPr/>
        </p:nvSpPr>
        <p:spPr bwMode="auto">
          <a:xfrm>
            <a:off x="228600" y="1476375"/>
            <a:ext cx="38862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20000"/>
              </a:spcAft>
              <a:buClrTx/>
              <a:buFontTx/>
              <a:buNone/>
            </a:pPr>
            <a:r>
              <a:rPr lang="en-US" altLang="en-US" sz="2400" b="0">
                <a:solidFill>
                  <a:schemeClr val="tx1"/>
                </a:solidFill>
              </a:rPr>
              <a:t>Microsoft’s prices are high in the sense that they exceed marginal cost and result in fewer copies than the efficient quantities.</a:t>
            </a:r>
          </a:p>
          <a:p>
            <a:pPr eaLnBrk="1" hangingPunct="1">
              <a:spcAft>
                <a:spcPct val="20000"/>
              </a:spcAft>
              <a:buClrTx/>
              <a:buFontTx/>
              <a:buNone/>
            </a:pPr>
            <a:r>
              <a:rPr lang="en-US" altLang="en-US" sz="2400" b="0">
                <a:solidFill>
                  <a:schemeClr val="tx1"/>
                </a:solidFill>
              </a:rPr>
              <a:t>In the market for Windows, profit is maximized by producing 4 million copies a month.</a:t>
            </a:r>
          </a:p>
          <a:p>
            <a:pPr eaLnBrk="1" hangingPunct="1">
              <a:spcAft>
                <a:spcPct val="20000"/>
              </a:spcAft>
              <a:buClrTx/>
              <a:buFontTx/>
              <a:buNone/>
            </a:pPr>
            <a:r>
              <a:rPr lang="en-US" altLang="en-US" sz="2400" b="0">
                <a:solidFill>
                  <a:schemeClr val="tx1"/>
                </a:solidFill>
              </a:rPr>
              <a:t>The price is $300 per copy.</a:t>
            </a:r>
          </a:p>
          <a:p>
            <a:pPr eaLnBrk="1" hangingPunct="1">
              <a:spcAft>
                <a:spcPct val="20000"/>
              </a:spcAft>
              <a:buClrTx/>
              <a:buFontTx/>
              <a:buNone/>
            </a:pPr>
            <a:r>
              <a:rPr lang="en-US" altLang="en-US" sz="2400" b="0">
                <a:solidFill>
                  <a:schemeClr val="tx1"/>
                </a:solidFill>
              </a:rPr>
              <a:t>Microsoft’s producer surplus is shown by the blue rectangle.</a:t>
            </a:r>
          </a:p>
        </p:txBody>
      </p:sp>
      <p:pic>
        <p:nvPicPr>
          <p:cNvPr id="38915" name="Picture 6" descr="eoco15.01a.gif">
            <a:extLst>
              <a:ext uri="{FF2B5EF4-FFF2-40B4-BE49-F238E27FC236}">
                <a16:creationId xmlns:a16="http://schemas.microsoft.com/office/drawing/2014/main" id="{911E2B93-B67B-48CC-8D08-9DB0C88853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eoco15.01b.gif">
            <a:extLst>
              <a:ext uri="{FF2B5EF4-FFF2-40B4-BE49-F238E27FC236}">
                <a16:creationId xmlns:a16="http://schemas.microsoft.com/office/drawing/2014/main" id="{EF17C27E-BFB9-400C-81F2-88AF409BF0A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eoco15.01c.gif">
            <a:extLst>
              <a:ext uri="{FF2B5EF4-FFF2-40B4-BE49-F238E27FC236}">
                <a16:creationId xmlns:a16="http://schemas.microsoft.com/office/drawing/2014/main" id="{A1D230C4-B25F-41BC-91B3-C50B27AC668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eoco15.01d.gif">
            <a:extLst>
              <a:ext uri="{FF2B5EF4-FFF2-40B4-BE49-F238E27FC236}">
                <a16:creationId xmlns:a16="http://schemas.microsoft.com/office/drawing/2014/main" id="{8715096E-883A-41D9-AE9E-96A139A1771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eoco15.01e.gif">
            <a:extLst>
              <a:ext uri="{FF2B5EF4-FFF2-40B4-BE49-F238E27FC236}">
                <a16:creationId xmlns:a16="http://schemas.microsoft.com/office/drawing/2014/main" id="{B7200B23-DD32-4450-BA7F-A9A0F204EDF1}"/>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eoco15.01f.gif">
            <a:extLst>
              <a:ext uri="{FF2B5EF4-FFF2-40B4-BE49-F238E27FC236}">
                <a16:creationId xmlns:a16="http://schemas.microsoft.com/office/drawing/2014/main" id="{98858540-7C4F-412D-BA42-730450BCC26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1" name="Picture 10">
            <a:extLst>
              <a:ext uri="{FF2B5EF4-FFF2-40B4-BE49-F238E27FC236}">
                <a16:creationId xmlns:a16="http://schemas.microsoft.com/office/drawing/2014/main" id="{AED4EFD7-FF34-48F3-A1A1-A90846AE3D1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59817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750597">
                                            <p:txEl>
                                              <p:pRg st="0" end="0"/>
                                            </p:txEl>
                                          </p:spTgt>
                                        </p:tgtEl>
                                        <p:attrNameLst>
                                          <p:attrName>style.visibility</p:attrName>
                                        </p:attrNameLst>
                                      </p:cBhvr>
                                      <p:to>
                                        <p:strVal val="visible"/>
                                      </p:to>
                                    </p:set>
                                    <p:animEffect transition="in" filter="wipe(left)">
                                      <p:cBhvr>
                                        <p:cTn id="7" dur="500"/>
                                        <p:tgtEl>
                                          <p:spTgt spid="750597">
                                            <p:txEl>
                                              <p:pRg st="0" end="0"/>
                                            </p:txEl>
                                          </p:spTgt>
                                        </p:tgtEl>
                                      </p:cBhvr>
                                    </p:animEffect>
                                  </p:childTnLst>
                                </p:cTn>
                              </p:par>
                            </p:childTnLst>
                          </p:cTn>
                        </p:par>
                        <p:par>
                          <p:cTn id="8" fill="hold" nodeType="afterGroup">
                            <p:stCondLst>
                              <p:cond delay="500"/>
                            </p:stCondLst>
                            <p:childTnLst>
                              <p:par>
                                <p:cTn id="9" presetID="22" presetClass="entr" presetSubtype="8"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1000"/>
                                        <p:tgtEl>
                                          <p:spTgt spid="8"/>
                                        </p:tgtEl>
                                      </p:cBhvr>
                                    </p:animEffect>
                                  </p:childTnLst>
                                </p:cTn>
                              </p:par>
                            </p:childTnLst>
                          </p:cTn>
                        </p:par>
                        <p:par>
                          <p:cTn id="12" fill="hold" nodeType="afterGroup">
                            <p:stCondLst>
                              <p:cond delay="1500"/>
                            </p:stCondLst>
                            <p:childTnLst>
                              <p:par>
                                <p:cTn id="13" presetID="22" presetClass="entr" presetSubtype="8"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1000"/>
                                        <p:tgtEl>
                                          <p:spTgt spid="9"/>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nodeType="clickEffect">
                                  <p:stCondLst>
                                    <p:cond delay="0"/>
                                  </p:stCondLst>
                                  <p:childTnLst>
                                    <p:set>
                                      <p:cBhvr>
                                        <p:cTn id="19" dur="1" fill="hold">
                                          <p:stCondLst>
                                            <p:cond delay="0"/>
                                          </p:stCondLst>
                                        </p:cTn>
                                        <p:tgtEl>
                                          <p:spTgt spid="750597">
                                            <p:txEl>
                                              <p:pRg st="1" end="1"/>
                                            </p:txEl>
                                          </p:spTgt>
                                        </p:tgtEl>
                                        <p:attrNameLst>
                                          <p:attrName>style.visibility</p:attrName>
                                        </p:attrNameLst>
                                      </p:cBhvr>
                                      <p:to>
                                        <p:strVal val="visible"/>
                                      </p:to>
                                    </p:set>
                                    <p:animEffect transition="in" filter="wipe(left)">
                                      <p:cBhvr>
                                        <p:cTn id="20" dur="500"/>
                                        <p:tgtEl>
                                          <p:spTgt spid="750597">
                                            <p:txEl>
                                              <p:pRg st="1" end="1"/>
                                            </p:txEl>
                                          </p:spTgt>
                                        </p:tgtEl>
                                      </p:cBhvr>
                                    </p:animEffect>
                                  </p:childTnLst>
                                </p:cTn>
                              </p:par>
                            </p:childTnLst>
                          </p:cTn>
                        </p:par>
                        <p:par>
                          <p:cTn id="21" fill="hold" nodeType="afterGroup">
                            <p:stCondLst>
                              <p:cond delay="500"/>
                            </p:stCondLst>
                            <p:childTnLst>
                              <p:par>
                                <p:cTn id="22" presetID="22" presetClass="entr" presetSubtype="8"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1000"/>
                                        <p:tgtEl>
                                          <p:spTgt spid="10"/>
                                        </p:tgtEl>
                                      </p:cBhvr>
                                    </p:animEffect>
                                  </p:childTnLst>
                                </p:cTn>
                              </p:par>
                            </p:childTnLst>
                          </p:cTn>
                        </p:par>
                        <p:par>
                          <p:cTn id="25" fill="hold" nodeType="afterGroup">
                            <p:stCondLst>
                              <p:cond delay="1500"/>
                            </p:stCondLst>
                            <p:childTnLst>
                              <p:par>
                                <p:cTn id="26" presetID="10" presetClass="entr" presetSubtype="0" fill="hold" nodeType="after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22" presetClass="entr" presetSubtype="8" fill="hold" nodeType="clickEffect">
                                  <p:stCondLst>
                                    <p:cond delay="0"/>
                                  </p:stCondLst>
                                  <p:childTnLst>
                                    <p:set>
                                      <p:cBhvr>
                                        <p:cTn id="32" dur="1" fill="hold">
                                          <p:stCondLst>
                                            <p:cond delay="0"/>
                                          </p:stCondLst>
                                        </p:cTn>
                                        <p:tgtEl>
                                          <p:spTgt spid="750597">
                                            <p:txEl>
                                              <p:pRg st="2" end="2"/>
                                            </p:txEl>
                                          </p:spTgt>
                                        </p:tgtEl>
                                        <p:attrNameLst>
                                          <p:attrName>style.visibility</p:attrName>
                                        </p:attrNameLst>
                                      </p:cBhvr>
                                      <p:to>
                                        <p:strVal val="visible"/>
                                      </p:to>
                                    </p:set>
                                    <p:animEffect transition="in" filter="wipe(left)">
                                      <p:cBhvr>
                                        <p:cTn id="33" dur="500"/>
                                        <p:tgtEl>
                                          <p:spTgt spid="750597">
                                            <p:txEl>
                                              <p:pRg st="2" end="2"/>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2" presetClass="entr" presetSubtype="8" fill="hold" nodeType="clickEffect">
                                  <p:stCondLst>
                                    <p:cond delay="0"/>
                                  </p:stCondLst>
                                  <p:childTnLst>
                                    <p:set>
                                      <p:cBhvr>
                                        <p:cTn id="37" dur="1" fill="hold">
                                          <p:stCondLst>
                                            <p:cond delay="0"/>
                                          </p:stCondLst>
                                        </p:cTn>
                                        <p:tgtEl>
                                          <p:spTgt spid="750597">
                                            <p:txEl>
                                              <p:pRg st="3" end="3"/>
                                            </p:txEl>
                                          </p:spTgt>
                                        </p:tgtEl>
                                        <p:attrNameLst>
                                          <p:attrName>style.visibility</p:attrName>
                                        </p:attrNameLst>
                                      </p:cBhvr>
                                      <p:to>
                                        <p:strVal val="visible"/>
                                      </p:to>
                                    </p:set>
                                    <p:animEffect transition="in" filter="wipe(left)">
                                      <p:cBhvr>
                                        <p:cTn id="38" dur="500"/>
                                        <p:tgtEl>
                                          <p:spTgt spid="750597">
                                            <p:txEl>
                                              <p:pRg st="3" end="3"/>
                                            </p:txEl>
                                          </p:spTgt>
                                        </p:tgtEl>
                                      </p:cBhvr>
                                    </p:animEffect>
                                  </p:childTnLst>
                                </p:cTn>
                              </p:par>
                            </p:childTnLst>
                          </p:cTn>
                        </p:par>
                        <p:par>
                          <p:cTn id="39" fill="hold" nodeType="afterGroup">
                            <p:stCondLst>
                              <p:cond delay="500"/>
                            </p:stCondLst>
                            <p:childTnLst>
                              <p:par>
                                <p:cTn id="40" presetID="10" presetClass="entr" presetSubtype="0" fill="hold" nodeType="after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4933" name="Rectangle 5">
            <a:extLst>
              <a:ext uri="{FF2B5EF4-FFF2-40B4-BE49-F238E27FC236}">
                <a16:creationId xmlns:a16="http://schemas.microsoft.com/office/drawing/2014/main" id="{279A6834-F538-4950-A7E8-455F087D130F}"/>
              </a:ext>
            </a:extLst>
          </p:cNvPr>
          <p:cNvSpPr>
            <a:spLocks noChangeArrowheads="1"/>
          </p:cNvSpPr>
          <p:nvPr/>
        </p:nvSpPr>
        <p:spPr bwMode="auto">
          <a:xfrm>
            <a:off x="228600" y="1600200"/>
            <a:ext cx="38862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20000"/>
              </a:spcAft>
              <a:buClrTx/>
              <a:buFontTx/>
              <a:buNone/>
            </a:pPr>
            <a:r>
              <a:rPr lang="en-US" altLang="en-US" sz="2400" b="0">
                <a:solidFill>
                  <a:schemeClr val="tx1"/>
                </a:solidFill>
              </a:rPr>
              <a:t>The green triangle shows the consumer surplus.</a:t>
            </a:r>
          </a:p>
          <a:p>
            <a:pPr eaLnBrk="1" hangingPunct="1">
              <a:spcAft>
                <a:spcPct val="20000"/>
              </a:spcAft>
              <a:buClrTx/>
              <a:buFontTx/>
              <a:buNone/>
            </a:pPr>
            <a:r>
              <a:rPr lang="en-US" altLang="en-US" sz="2400" b="0">
                <a:solidFill>
                  <a:schemeClr val="tx1"/>
                </a:solidFill>
              </a:rPr>
              <a:t>The efficient quantity is 8 million copies a month, where marginal benefit equals marginal cost.</a:t>
            </a:r>
          </a:p>
          <a:p>
            <a:pPr eaLnBrk="1" hangingPunct="1">
              <a:spcAft>
                <a:spcPct val="20000"/>
              </a:spcAft>
              <a:buClrTx/>
              <a:buFontTx/>
              <a:buNone/>
            </a:pPr>
            <a:r>
              <a:rPr lang="en-US" altLang="en-US" sz="2400" b="0">
                <a:solidFill>
                  <a:schemeClr val="tx1"/>
                </a:solidFill>
              </a:rPr>
              <a:t>Because the actual quantity is smaller than the efficient quantity, a deadweight loss (gray triangle) arises.</a:t>
            </a:r>
          </a:p>
        </p:txBody>
      </p:sp>
      <p:pic>
        <p:nvPicPr>
          <p:cNvPr id="39939" name="Picture 6" descr="eoco15.01a.gif">
            <a:extLst>
              <a:ext uri="{FF2B5EF4-FFF2-40B4-BE49-F238E27FC236}">
                <a16:creationId xmlns:a16="http://schemas.microsoft.com/office/drawing/2014/main" id="{ED1388B8-15AE-49F4-AFC5-9B6FE3D026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0" name="Picture 7" descr="eoco15.01b.gif">
            <a:extLst>
              <a:ext uri="{FF2B5EF4-FFF2-40B4-BE49-F238E27FC236}">
                <a16:creationId xmlns:a16="http://schemas.microsoft.com/office/drawing/2014/main" id="{E9011FAE-03F8-4686-B10C-ADD60513FFB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8" descr="eoco15.01c.gif">
            <a:extLst>
              <a:ext uri="{FF2B5EF4-FFF2-40B4-BE49-F238E27FC236}">
                <a16:creationId xmlns:a16="http://schemas.microsoft.com/office/drawing/2014/main" id="{0EEC3E7A-0BB6-4E2C-AF54-07028DA8947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9" descr="eoco15.01d.gif">
            <a:extLst>
              <a:ext uri="{FF2B5EF4-FFF2-40B4-BE49-F238E27FC236}">
                <a16:creationId xmlns:a16="http://schemas.microsoft.com/office/drawing/2014/main" id="{BF708B4B-1060-4FE0-923C-CB344F785D3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10" descr="eoco15.01e.gif">
            <a:extLst>
              <a:ext uri="{FF2B5EF4-FFF2-40B4-BE49-F238E27FC236}">
                <a16:creationId xmlns:a16="http://schemas.microsoft.com/office/drawing/2014/main" id="{53C6157D-9783-4BA6-AE94-3134BBECFA9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11" descr="eoco15.01f.gif">
            <a:extLst>
              <a:ext uri="{FF2B5EF4-FFF2-40B4-BE49-F238E27FC236}">
                <a16:creationId xmlns:a16="http://schemas.microsoft.com/office/drawing/2014/main" id="{7E1941FD-9AD4-4210-9BD8-B4FD082BDA6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eoco15.01g.gif">
            <a:extLst>
              <a:ext uri="{FF2B5EF4-FFF2-40B4-BE49-F238E27FC236}">
                <a16:creationId xmlns:a16="http://schemas.microsoft.com/office/drawing/2014/main" id="{B37A544B-B355-4820-8053-CE17865042E2}"/>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eoco15.01h.gif">
            <a:extLst>
              <a:ext uri="{FF2B5EF4-FFF2-40B4-BE49-F238E27FC236}">
                <a16:creationId xmlns:a16="http://schemas.microsoft.com/office/drawing/2014/main" id="{6C0809CB-A0FC-4F7D-A5FC-6DCA49573C20}"/>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114800" y="1714500"/>
            <a:ext cx="4900613"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7" name="Picture 10">
            <a:extLst>
              <a:ext uri="{FF2B5EF4-FFF2-40B4-BE49-F238E27FC236}">
                <a16:creationId xmlns:a16="http://schemas.microsoft.com/office/drawing/2014/main" id="{09AA97A3-661B-4029-9901-9DD96529CE9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59817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764933">
                                            <p:txEl>
                                              <p:pRg st="1" end="1"/>
                                            </p:txEl>
                                          </p:spTgt>
                                        </p:tgtEl>
                                        <p:attrNameLst>
                                          <p:attrName>style.visibility</p:attrName>
                                        </p:attrNameLst>
                                      </p:cBhvr>
                                      <p:to>
                                        <p:strVal val="visible"/>
                                      </p:to>
                                    </p:set>
                                    <p:animEffect transition="in" filter="wipe(left)">
                                      <p:cBhvr>
                                        <p:cTn id="12" dur="500"/>
                                        <p:tgtEl>
                                          <p:spTgt spid="76493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764933">
                                            <p:txEl>
                                              <p:pRg st="2" end="2"/>
                                            </p:txEl>
                                          </p:spTgt>
                                        </p:tgtEl>
                                        <p:attrNameLst>
                                          <p:attrName>style.visibility</p:attrName>
                                        </p:attrNameLst>
                                      </p:cBhvr>
                                      <p:to>
                                        <p:strVal val="visible"/>
                                      </p:to>
                                    </p:set>
                                    <p:animEffect transition="in" filter="wipe(left)">
                                      <p:cBhvr>
                                        <p:cTn id="17" dur="500"/>
                                        <p:tgtEl>
                                          <p:spTgt spid="764933">
                                            <p:txEl>
                                              <p:pRg st="2" end="2"/>
                                            </p:txEl>
                                          </p:spTgt>
                                        </p:tgtEl>
                                      </p:cBhvr>
                                    </p:animEffect>
                                  </p:childTnLst>
                                </p:cTn>
                              </p:par>
                            </p:childTnLst>
                          </p:cTn>
                        </p:par>
                        <p:par>
                          <p:cTn id="18" fill="hold" nodeType="afterGroup">
                            <p:stCondLst>
                              <p:cond delay="500"/>
                            </p:stCondLst>
                            <p:childTnLst>
                              <p:par>
                                <p:cTn id="19" presetID="10" presetClass="entr" presetSubtype="0" fill="hold"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6981" name="Rectangle 5">
            <a:extLst>
              <a:ext uri="{FF2B5EF4-FFF2-40B4-BE49-F238E27FC236}">
                <a16:creationId xmlns:a16="http://schemas.microsoft.com/office/drawing/2014/main" id="{B5BAF248-105A-4663-B1D8-13CE72F3E2FF}"/>
              </a:ext>
            </a:extLst>
          </p:cNvPr>
          <p:cNvSpPr>
            <a:spLocks noChangeArrowheads="1"/>
          </p:cNvSpPr>
          <p:nvPr/>
        </p:nvSpPr>
        <p:spPr bwMode="auto">
          <a:xfrm>
            <a:off x="228600" y="1600200"/>
            <a:ext cx="83058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20000"/>
              </a:spcAft>
              <a:buClrTx/>
              <a:buFontTx/>
              <a:buNone/>
            </a:pPr>
            <a:r>
              <a:rPr lang="en-US" altLang="en-US" sz="2400" b="0">
                <a:solidFill>
                  <a:schemeClr val="tx1"/>
                </a:solidFill>
              </a:rPr>
              <a:t>The marginal cost of a copy of Windows might be close to zero, but the fixed cost of developing the software is large.</a:t>
            </a:r>
          </a:p>
          <a:p>
            <a:pPr eaLnBrk="1" hangingPunct="1">
              <a:spcAft>
                <a:spcPct val="20000"/>
              </a:spcAft>
              <a:buClrTx/>
              <a:buFontTx/>
              <a:buNone/>
            </a:pPr>
            <a:r>
              <a:rPr lang="en-US" altLang="en-US" sz="2400" b="0">
                <a:solidFill>
                  <a:schemeClr val="tx1"/>
                </a:solidFill>
              </a:rPr>
              <a:t>Microsoft must earn at least enough revenue to pay these fixed costs.</a:t>
            </a:r>
          </a:p>
          <a:p>
            <a:pPr eaLnBrk="1" hangingPunct="1">
              <a:spcAft>
                <a:spcPct val="20000"/>
              </a:spcAft>
              <a:buClrTx/>
              <a:buFontTx/>
              <a:buNone/>
            </a:pPr>
            <a:r>
              <a:rPr lang="en-US" altLang="en-US" sz="2400" b="0">
                <a:solidFill>
                  <a:schemeClr val="tx1"/>
                </a:solidFill>
              </a:rPr>
              <a:t>Earning enough to pay the firm’s fixed costs does not inevitably lead to inefficiency. </a:t>
            </a:r>
          </a:p>
          <a:p>
            <a:pPr eaLnBrk="1" hangingPunct="1">
              <a:spcAft>
                <a:spcPct val="20000"/>
              </a:spcAft>
              <a:buClrTx/>
              <a:buFontTx/>
              <a:buNone/>
            </a:pPr>
            <a:r>
              <a:rPr lang="en-US" altLang="en-US" sz="2400" b="0">
                <a:solidFill>
                  <a:schemeClr val="tx1"/>
                </a:solidFill>
              </a:rPr>
              <a:t>Some firms with zero marginal cost and the market power to charge a high price choose to provide the efficient quantity of their services at a zero price.</a:t>
            </a:r>
          </a:p>
          <a:p>
            <a:pPr eaLnBrk="1" hangingPunct="1">
              <a:spcAft>
                <a:spcPct val="20000"/>
              </a:spcAft>
              <a:buClrTx/>
              <a:buFontTx/>
              <a:buNone/>
            </a:pPr>
            <a:r>
              <a:rPr lang="en-US" altLang="en-US" sz="2400" b="0">
                <a:solidFill>
                  <a:schemeClr val="tx1"/>
                </a:solidFill>
              </a:rPr>
              <a:t>Google is one such firm.</a:t>
            </a:r>
          </a:p>
        </p:txBody>
      </p:sp>
      <p:pic>
        <p:nvPicPr>
          <p:cNvPr id="40963" name="Picture 10">
            <a:extLst>
              <a:ext uri="{FF2B5EF4-FFF2-40B4-BE49-F238E27FC236}">
                <a16:creationId xmlns:a16="http://schemas.microsoft.com/office/drawing/2014/main" id="{87C0B650-C309-428F-A794-D80FA83743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9817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766981">
                                            <p:txEl>
                                              <p:pRg st="1" end="1"/>
                                            </p:txEl>
                                          </p:spTgt>
                                        </p:tgtEl>
                                        <p:attrNameLst>
                                          <p:attrName>style.visibility</p:attrName>
                                        </p:attrNameLst>
                                      </p:cBhvr>
                                      <p:to>
                                        <p:strVal val="visible"/>
                                      </p:to>
                                    </p:set>
                                    <p:animEffect transition="in" filter="wipe(left)">
                                      <p:cBhvr>
                                        <p:cTn id="7" dur="500"/>
                                        <p:tgtEl>
                                          <p:spTgt spid="76698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766981">
                                            <p:txEl>
                                              <p:pRg st="2" end="2"/>
                                            </p:txEl>
                                          </p:spTgt>
                                        </p:tgtEl>
                                        <p:attrNameLst>
                                          <p:attrName>style.visibility</p:attrName>
                                        </p:attrNameLst>
                                      </p:cBhvr>
                                      <p:to>
                                        <p:strVal val="visible"/>
                                      </p:to>
                                    </p:set>
                                    <p:animEffect transition="in" filter="wipe(left)">
                                      <p:cBhvr>
                                        <p:cTn id="12" dur="500"/>
                                        <p:tgtEl>
                                          <p:spTgt spid="76698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766981">
                                            <p:txEl>
                                              <p:pRg st="3" end="3"/>
                                            </p:txEl>
                                          </p:spTgt>
                                        </p:tgtEl>
                                        <p:attrNameLst>
                                          <p:attrName>style.visibility</p:attrName>
                                        </p:attrNameLst>
                                      </p:cBhvr>
                                      <p:to>
                                        <p:strVal val="visible"/>
                                      </p:to>
                                    </p:set>
                                    <p:animEffect transition="in" filter="wipe(left)">
                                      <p:cBhvr>
                                        <p:cTn id="17" dur="500"/>
                                        <p:tgtEl>
                                          <p:spTgt spid="76698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766981">
                                            <p:txEl>
                                              <p:pRg st="4" end="4"/>
                                            </p:txEl>
                                          </p:spTgt>
                                        </p:tgtEl>
                                        <p:attrNameLst>
                                          <p:attrName>style.visibility</p:attrName>
                                        </p:attrNameLst>
                                      </p:cBhvr>
                                      <p:to>
                                        <p:strVal val="visible"/>
                                      </p:to>
                                    </p:set>
                                    <p:animEffect transition="in" filter="wipe(left)">
                                      <p:cBhvr>
                                        <p:cTn id="22" dur="500"/>
                                        <p:tgtEl>
                                          <p:spTgt spid="76698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9029" name="Rectangle 5">
            <a:extLst>
              <a:ext uri="{FF2B5EF4-FFF2-40B4-BE49-F238E27FC236}">
                <a16:creationId xmlns:a16="http://schemas.microsoft.com/office/drawing/2014/main" id="{E9E5A8EF-E476-4612-83CB-C4DB9FB9A5BE}"/>
              </a:ext>
            </a:extLst>
          </p:cNvPr>
          <p:cNvSpPr>
            <a:spLocks noChangeArrowheads="1"/>
          </p:cNvSpPr>
          <p:nvPr/>
        </p:nvSpPr>
        <p:spPr bwMode="auto">
          <a:xfrm>
            <a:off x="228600" y="1676400"/>
            <a:ext cx="8305800"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20000"/>
              </a:spcAft>
              <a:buClrTx/>
              <a:buFontTx/>
              <a:buNone/>
            </a:pPr>
            <a:r>
              <a:rPr lang="en-US" altLang="en-US" sz="2400" b="0">
                <a:solidFill>
                  <a:schemeClr val="tx1"/>
                </a:solidFill>
              </a:rPr>
              <a:t>The price of an Internet search on Google is zero.</a:t>
            </a:r>
          </a:p>
          <a:p>
            <a:pPr eaLnBrk="1" hangingPunct="1">
              <a:spcAft>
                <a:spcPct val="20000"/>
              </a:spcAft>
              <a:buClrTx/>
              <a:buFontTx/>
              <a:buNone/>
            </a:pPr>
            <a:r>
              <a:rPr lang="en-US" altLang="en-US" sz="2400" b="0">
                <a:solidFill>
                  <a:schemeClr val="tx1"/>
                </a:solidFill>
              </a:rPr>
              <a:t>The quantity of searches is that at which the marginal benefit of a search equals the zero marginal cost.</a:t>
            </a:r>
          </a:p>
          <a:p>
            <a:pPr eaLnBrk="1" hangingPunct="1">
              <a:spcAft>
                <a:spcPct val="20000"/>
              </a:spcAft>
              <a:buClrTx/>
              <a:buFontTx/>
              <a:buNone/>
            </a:pPr>
            <a:r>
              <a:rPr lang="en-US" altLang="en-US" sz="2400" b="0">
                <a:solidFill>
                  <a:schemeClr val="tx1"/>
                </a:solidFill>
              </a:rPr>
              <a:t>So the quantity of searches is the efficient quantity.</a:t>
            </a:r>
          </a:p>
          <a:p>
            <a:pPr eaLnBrk="1" hangingPunct="1">
              <a:spcAft>
                <a:spcPct val="20000"/>
              </a:spcAft>
              <a:buClrTx/>
              <a:buFontTx/>
              <a:buNone/>
            </a:pPr>
            <a:r>
              <a:rPr lang="en-US" altLang="en-US" sz="2400" b="0">
                <a:solidFill>
                  <a:schemeClr val="tx1"/>
                </a:solidFill>
              </a:rPr>
              <a:t>Google earns revenue, and a very large revenue, by selling advertising that more than pays its fixed operating costs.</a:t>
            </a:r>
          </a:p>
          <a:p>
            <a:pPr eaLnBrk="1" hangingPunct="1">
              <a:spcAft>
                <a:spcPct val="20000"/>
              </a:spcAft>
              <a:buClrTx/>
              <a:buFontTx/>
              <a:buNone/>
            </a:pPr>
            <a:r>
              <a:rPr lang="en-US" altLang="en-US" sz="2400" b="0">
                <a:solidFill>
                  <a:schemeClr val="tx1"/>
                </a:solidFill>
              </a:rPr>
              <a:t>Google’s solution is not entirely efficient.</a:t>
            </a:r>
          </a:p>
          <a:p>
            <a:pPr eaLnBrk="1" hangingPunct="1">
              <a:spcAft>
                <a:spcPct val="20000"/>
              </a:spcAft>
              <a:buClrTx/>
              <a:buFontTx/>
              <a:buNone/>
            </a:pPr>
            <a:r>
              <a:rPr lang="en-US" altLang="en-US" sz="2400" b="0">
                <a:solidFill>
                  <a:schemeClr val="tx1"/>
                </a:solidFill>
              </a:rPr>
              <a:t>It gets the efficient quantity of the zero marginal cost activity.</a:t>
            </a:r>
          </a:p>
          <a:p>
            <a:pPr eaLnBrk="1" hangingPunct="1">
              <a:spcAft>
                <a:spcPct val="20000"/>
              </a:spcAft>
              <a:buClrTx/>
              <a:buFontTx/>
              <a:buNone/>
            </a:pPr>
            <a:r>
              <a:rPr lang="en-US" altLang="en-US" sz="2400" b="0">
                <a:solidFill>
                  <a:schemeClr val="tx1"/>
                </a:solidFill>
              </a:rPr>
              <a:t>Does it get the efficient quantity of advertising?</a:t>
            </a:r>
          </a:p>
        </p:txBody>
      </p:sp>
      <p:pic>
        <p:nvPicPr>
          <p:cNvPr id="41987" name="Picture 10">
            <a:extLst>
              <a:ext uri="{FF2B5EF4-FFF2-40B4-BE49-F238E27FC236}">
                <a16:creationId xmlns:a16="http://schemas.microsoft.com/office/drawing/2014/main" id="{4C903FF7-561E-4BF6-B9E8-262E739875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9817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769029">
                                            <p:txEl>
                                              <p:pRg st="1" end="1"/>
                                            </p:txEl>
                                          </p:spTgt>
                                        </p:tgtEl>
                                        <p:attrNameLst>
                                          <p:attrName>style.visibility</p:attrName>
                                        </p:attrNameLst>
                                      </p:cBhvr>
                                      <p:to>
                                        <p:strVal val="visible"/>
                                      </p:to>
                                    </p:set>
                                    <p:animEffect transition="in" filter="wipe(left)">
                                      <p:cBhvr>
                                        <p:cTn id="7" dur="500"/>
                                        <p:tgtEl>
                                          <p:spTgt spid="76902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769029">
                                            <p:txEl>
                                              <p:pRg st="2" end="2"/>
                                            </p:txEl>
                                          </p:spTgt>
                                        </p:tgtEl>
                                        <p:attrNameLst>
                                          <p:attrName>style.visibility</p:attrName>
                                        </p:attrNameLst>
                                      </p:cBhvr>
                                      <p:to>
                                        <p:strVal val="visible"/>
                                      </p:to>
                                    </p:set>
                                    <p:animEffect transition="in" filter="wipe(left)">
                                      <p:cBhvr>
                                        <p:cTn id="12" dur="500"/>
                                        <p:tgtEl>
                                          <p:spTgt spid="76902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769029">
                                            <p:txEl>
                                              <p:pRg st="3" end="3"/>
                                            </p:txEl>
                                          </p:spTgt>
                                        </p:tgtEl>
                                        <p:attrNameLst>
                                          <p:attrName>style.visibility</p:attrName>
                                        </p:attrNameLst>
                                      </p:cBhvr>
                                      <p:to>
                                        <p:strVal val="visible"/>
                                      </p:to>
                                    </p:set>
                                    <p:animEffect transition="in" filter="wipe(left)">
                                      <p:cBhvr>
                                        <p:cTn id="17" dur="500"/>
                                        <p:tgtEl>
                                          <p:spTgt spid="76902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769029">
                                            <p:txEl>
                                              <p:pRg st="4" end="4"/>
                                            </p:txEl>
                                          </p:spTgt>
                                        </p:tgtEl>
                                        <p:attrNameLst>
                                          <p:attrName>style.visibility</p:attrName>
                                        </p:attrNameLst>
                                      </p:cBhvr>
                                      <p:to>
                                        <p:strVal val="visible"/>
                                      </p:to>
                                    </p:set>
                                    <p:animEffect transition="in" filter="wipe(left)">
                                      <p:cBhvr>
                                        <p:cTn id="22" dur="500"/>
                                        <p:tgtEl>
                                          <p:spTgt spid="76902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769029">
                                            <p:txEl>
                                              <p:pRg st="5" end="5"/>
                                            </p:txEl>
                                          </p:spTgt>
                                        </p:tgtEl>
                                        <p:attrNameLst>
                                          <p:attrName>style.visibility</p:attrName>
                                        </p:attrNameLst>
                                      </p:cBhvr>
                                      <p:to>
                                        <p:strVal val="visible"/>
                                      </p:to>
                                    </p:set>
                                    <p:animEffect transition="in" filter="wipe(left)">
                                      <p:cBhvr>
                                        <p:cTn id="27" dur="500"/>
                                        <p:tgtEl>
                                          <p:spTgt spid="769029">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769029">
                                            <p:txEl>
                                              <p:pRg st="6" end="6"/>
                                            </p:txEl>
                                          </p:spTgt>
                                        </p:tgtEl>
                                        <p:attrNameLst>
                                          <p:attrName>style.visibility</p:attrName>
                                        </p:attrNameLst>
                                      </p:cBhvr>
                                      <p:to>
                                        <p:strVal val="visible"/>
                                      </p:to>
                                    </p:set>
                                    <p:animEffect transition="in" filter="wipe(left)">
                                      <p:cBhvr>
                                        <p:cTn id="32" dur="500"/>
                                        <p:tgtEl>
                                          <p:spTgt spid="76902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1037</TotalTime>
  <Words>2578</Words>
  <Application>Microsoft Office PowerPoint</Application>
  <PresentationFormat>On-screen Show (4:3)</PresentationFormat>
  <Paragraphs>213</Paragraphs>
  <Slides>35</Slides>
  <Notes>35</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Myriad Pro</vt:lpstr>
      <vt:lpstr>Tahoma</vt:lpstr>
      <vt:lpstr>Times New Roman</vt:lpstr>
      <vt:lpstr>Verdana</vt:lpstr>
      <vt:lpstr>Webdings</vt:lpstr>
      <vt:lpstr>20140311PresentationUWTSDTemplate</vt:lpstr>
      <vt:lpstr>PowerPoint Presentation</vt:lpstr>
      <vt:lpstr>PowerPoint Presentation</vt:lpstr>
      <vt:lpstr>PowerPoint Presentation</vt:lpstr>
      <vt:lpstr>16.1  MONOPOLY AND HOW IT ARISES</vt:lpstr>
      <vt:lpstr>16.1  MONOPOLY AND HOW IT ARISES</vt:lpstr>
      <vt:lpstr>16.1  MONOPOLY AND HOW IT ARISES</vt:lpstr>
      <vt:lpstr>16.1  MONOPOLY AND HOW IT ARISES</vt:lpstr>
      <vt:lpstr>PowerPoint Presentation</vt:lpstr>
      <vt:lpstr>16.1  MONOPOLY AND HOW IT ARISES</vt:lpstr>
      <vt:lpstr>16.1  MONOPOLY AND HOW IT ARISES</vt:lpstr>
      <vt:lpstr>16.1  MONOPOLY AND HOW IT ARISES</vt:lpstr>
      <vt:lpstr>16.1  MONOPOLY AND HOW IT ARISES</vt:lpstr>
      <vt:lpstr>16.1  MONOPOLY AND HOW IT ARISES</vt:lpstr>
      <vt:lpstr>16.1  MONOPOLY AND HOW IT ARISES</vt:lpstr>
      <vt:lpstr>16.3  MONOPOLY AND COMPETITION COMPARED</vt:lpstr>
      <vt:lpstr>16.3  MONOPOLY AND COMPETITION COMPARED</vt:lpstr>
      <vt:lpstr>16.3  MONOPOLY AND COMPETITION COMPARED</vt:lpstr>
      <vt:lpstr>16.3  MONOPOLY AND COMPETITION COMPARED</vt:lpstr>
      <vt:lpstr>16.3  MONOPOLY AND COMPETITION COMPARED</vt:lpstr>
      <vt:lpstr>16.3  MONOPOLY AND COMPETITION COMPARED</vt:lpstr>
      <vt:lpstr>16.4  PRICE DISCRIMINATION</vt:lpstr>
      <vt:lpstr>16.4  PRICE DISCRIMINATION</vt:lpstr>
      <vt:lpstr>16.4  PRICE DISCRIMINATION</vt:lpstr>
      <vt:lpstr>16.4  PRICE DISCRIMINATION</vt:lpstr>
      <vt:lpstr>16.5  MONOPOLY REGULATION</vt:lpstr>
      <vt:lpstr>16.5  MONOPOLY REGULATION</vt:lpstr>
      <vt:lpstr>16.5  MONOPOLY REGULATION</vt:lpstr>
      <vt:lpstr>16.5  MONOPOLY REGULATION</vt:lpstr>
      <vt:lpstr>16.5  MONOPOLY REGULATION</vt:lpstr>
      <vt:lpstr>16.5  MONOPOLY REGULATION</vt:lpstr>
      <vt:lpstr>16.5  MONOPOLY REGULATION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80</cp:revision>
  <cp:lastPrinted>2018-07-09T15:27:01Z</cp:lastPrinted>
  <dcterms:created xsi:type="dcterms:W3CDTF">2002-10-07T19:43:58Z</dcterms:created>
  <dcterms:modified xsi:type="dcterms:W3CDTF">2020-06-04T10:42:28Z</dcterms:modified>
</cp:coreProperties>
</file>