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a:srgbClr val="6E212F"/>
    <a:srgbClr val="6C202D"/>
    <a:srgbClr val="04D0E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9" autoAdjust="0"/>
    <p:restoredTop sz="94660"/>
  </p:normalViewPr>
  <p:slideViewPr>
    <p:cSldViewPr snapToGrid="0">
      <p:cViewPr varScale="1">
        <p:scale>
          <a:sx n="82" d="100"/>
          <a:sy n="82" d="100"/>
        </p:scale>
        <p:origin x="49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5/10/2023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5412987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5/10/2023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16358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5/10/2023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793717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5/10/2023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676720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5/10/2023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89707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5/10/2023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358749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5/10/2023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10738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5/10/2023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32797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5/10/2023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687624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5/10/2023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922641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5/10/2023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39447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5/10/2023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49776208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academia.edu/35879580/Music_and_Memory_in_the_Ancient_Greek_and_Roman_Worlds_Cambridge_Cambridge_University_Press" TargetMode="External"/><Relationship Id="rId13" Type="http://schemas.openxmlformats.org/officeDocument/2006/relationships/hyperlink" Target="http://www.40hz.net/heed-2015-trends-cogn-sci.pdf" TargetMode="External"/><Relationship Id="rId18" Type="http://schemas.openxmlformats.org/officeDocument/2006/relationships/hyperlink" Target="https://eijh.modares.ac.ir/article-27-7470-en.pdf" TargetMode="External"/><Relationship Id="rId3" Type="http://schemas.openxmlformats.org/officeDocument/2006/relationships/hyperlink" Target="https://www.researchgate.net/publication/249559356_Olfactory_Performances" TargetMode="External"/><Relationship Id="rId7" Type="http://schemas.openxmlformats.org/officeDocument/2006/relationships/hyperlink" Target="https://www.ics.uci.edu/~majumder/vispercep/paper08/visualattention.pdf" TargetMode="External"/><Relationship Id="rId12" Type="http://schemas.openxmlformats.org/officeDocument/2006/relationships/hyperlink" Target="https://www.researchgate.net/publication/270617214_The_Seven_Metals_of_Antiquity" TargetMode="External"/><Relationship Id="rId17" Type="http://schemas.openxmlformats.org/officeDocument/2006/relationships/hyperlink" Target="https://eprints.whiterose.ac.uk/138782/1/SS%20Metals%2C%20Minds%20and%20Mobility_Chapter-7.pdf" TargetMode="External"/><Relationship Id="rId2" Type="http://schemas.openxmlformats.org/officeDocument/2006/relationships/hyperlink" Target="https://www.routledgehandbooks.com/doi/10.4324/9781003018254-4" TargetMode="External"/><Relationship Id="rId16" Type="http://schemas.openxmlformats.org/officeDocument/2006/relationships/hyperlink" Target="https://www.jstor.org/stable/24048435" TargetMode="External"/><Relationship Id="rId20" Type="http://schemas.openxmlformats.org/officeDocument/2006/relationships/hyperlink" Target="https://www.academia.edu/393665/The_Proto_Elamite_Period_at_Tall_I_Ghazir_Iran" TargetMode="External"/><Relationship Id="rId1" Type="http://schemas.openxmlformats.org/officeDocument/2006/relationships/slideLayout" Target="../slideLayouts/slideLayout2.xml"/><Relationship Id="rId6" Type="http://schemas.openxmlformats.org/officeDocument/2006/relationships/hyperlink" Target="https://archaeologyonthefrontier.com/2020/10/11/the-music-of-objects/" TargetMode="External"/><Relationship Id="rId11" Type="http://schemas.openxmlformats.org/officeDocument/2006/relationships/hyperlink" Target="https://www-jstor-org.ezproxy.uwtsd.ac.uk/stable/pdf/125055.pdf?refreqid=excelsior%3Ae3a57d6544d64b4d4a4f076108c783f1&amp;ab_segments=&amp;origin=&amp;initiator=&amp;acceptTC=1" TargetMode="External"/><Relationship Id="rId5" Type="http://schemas.openxmlformats.org/officeDocument/2006/relationships/hyperlink" Target="https://onlinelibrary.wiley.com/doi/epdf/10.1111/j.1835-9310.2000.tb00052.x?saml_referrer" TargetMode="External"/><Relationship Id="rId15" Type="http://schemas.openxmlformats.org/officeDocument/2006/relationships/hyperlink" Target="https://books.openedition.org/momeditions/7816" TargetMode="External"/><Relationship Id="rId10" Type="http://schemas.openxmlformats.org/officeDocument/2006/relationships/hyperlink" Target="https://www.scribd.com/doc/201899815/Academic-Press-Symbols-and-Sentiments-Cross-Cultural-Studies-in-Symbolism-1977-No-OCR" TargetMode="External"/><Relationship Id="rId19" Type="http://schemas.openxmlformats.org/officeDocument/2006/relationships/hyperlink" Target="https://d1wqtxts1xzle7.cloudfront.net/30871844/RET_SIU_senses_071912-libre.pdf?1392206467=&amp;response-content-disposition=inline%3B+filename%3DA_Sense_of_Touch_the_Full_Body_Experienc.pdf&amp;Expires=1678408675&amp;Signature=H59efbuXC~dv6Mcq0rHXBWh19mennjmcfkUlm5Qo85m3slB0GKELzvZVdAUha5aLeqZP65A9tGjHQVDL2Z0qGXDE5SyCy9MesLEwHXAgtNSDOwz3hriFfC1QS4eg3Zn9UXroahZ8NOAItwlnWHGOXrub7VJBzL-zSlaWSRCBpRzBvn7I1-CSx8ErjxR-GMX6A6mi5sA6ERQ5UdFgo8d5Ud1M3A9ZkI0SK~NXCqbNUA467uDVeEzapRxCB5coyVir0p27JOOi-AJ3aO0zH3WARSmg1Dq4rN2pwWChozXe1yp4hWLcfRwfUPyOWDhQw1zgMx2kqb5wfybFi1zD56c2BQ__&amp;Key-Pair-Id=APKAJLOHF5GGSLRBV4ZA" TargetMode="External"/><Relationship Id="rId4" Type="http://schemas.openxmlformats.org/officeDocument/2006/relationships/hyperlink" Target="http://s3.amazonaws.com/arena-attachments/1870991/a26b5857085491b8a7ad5366abe9e2dc.pdf?1520749885" TargetMode="External"/><Relationship Id="rId9" Type="http://schemas.openxmlformats.org/officeDocument/2006/relationships/hyperlink" Target="https://pubmed.ncbi.nlm.nih.gov/15828974/" TargetMode="External"/><Relationship Id="rId14" Type="http://schemas.openxmlformats.org/officeDocument/2006/relationships/hyperlink" Target="https://sites.lsa.umich.edu/webbkeane/wp-content/uploads/sites/128/2014/07/self_interpretation.pdf"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static.vici.org/cache/268x268-6/livius/iran/iran_met_mus_art_new_york/proto-elamite_bull.jpg" TargetMode="External"/><Relationship Id="rId3" Type="http://schemas.openxmlformats.org/officeDocument/2006/relationships/hyperlink" Target="https://commons.wikimedia.org/wiki/File:Elam-map-PL.svg" TargetMode="External"/><Relationship Id="rId7" Type="http://schemas.openxmlformats.org/officeDocument/2006/relationships/hyperlink" Target="https://www.flickr.com/photos/unforth/3224132078" TargetMode="External"/><Relationship Id="rId2" Type="http://schemas.openxmlformats.org/officeDocument/2006/relationships/hyperlink" Target="https://www.metmuseum.org/art/collection/search/329074?searchField=All&amp;amp;sortBy=relevance&amp;amp;deptids=3&amp;amp;high=on&amp;amp;ft=*&amp;amp;offset=0&amp;amp;rpp=40&amp;amp;pos=16" TargetMode="External"/><Relationship Id="rId1" Type="http://schemas.openxmlformats.org/officeDocument/2006/relationships/slideLayout" Target="../slideLayouts/slideLayout2.xml"/><Relationship Id="rId6" Type="http://schemas.openxmlformats.org/officeDocument/2006/relationships/hyperlink" Target="https://old.saednews.com/en/post/the-kneeling-bull-statue-of-southwest-iran" TargetMode="External"/><Relationship Id="rId5" Type="http://schemas.openxmlformats.org/officeDocument/2006/relationships/hyperlink" Target="http://www.ipernity.com/doc/laurieannie/24661493" TargetMode="External"/><Relationship Id="rId4" Type="http://schemas.openxmlformats.org/officeDocument/2006/relationships/hyperlink" Target="https://www.flickr.com/photos/mharrsch/162601082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tx1">
              <a:lumMod val="95000"/>
              <a:lumOff val="5000"/>
            </a:schemeClr>
          </a:fgClr>
          <a:bgClr>
            <a:schemeClr val="bg1"/>
          </a:bgClr>
        </a:pattFill>
        <a:effectLst/>
      </p:bgPr>
    </p:bg>
    <p:spTree>
      <p:nvGrpSpPr>
        <p:cNvPr id="1" name=""/>
        <p:cNvGrpSpPr/>
        <p:nvPr/>
      </p:nvGrpSpPr>
      <p:grpSpPr>
        <a:xfrm>
          <a:off x="0" y="0"/>
          <a:ext cx="0" cy="0"/>
          <a:chOff x="0" y="0"/>
          <a:chExt cx="0" cy="0"/>
        </a:xfrm>
      </p:grpSpPr>
      <p:sp useBgFill="1">
        <p:nvSpPr>
          <p:cNvPr id="1069" name="Rectangle 1060">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70" name="Rectangle 1062">
            <a:extLst>
              <a:ext uri="{FF2B5EF4-FFF2-40B4-BE49-F238E27FC236}">
                <a16:creationId xmlns:a16="http://schemas.microsoft.com/office/drawing/2014/main" id="{8F5EFE88-F6A7-4B53-AF99-227DFC56A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71" name="Rectangle 1064">
            <a:extLst>
              <a:ext uri="{FF2B5EF4-FFF2-40B4-BE49-F238E27FC236}">
                <a16:creationId xmlns:a16="http://schemas.microsoft.com/office/drawing/2014/main" id="{BF9AF5CF-AE21-453A-8D3F-6D9FC64A1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6181389"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72" name="Rectangle 1066">
            <a:extLst>
              <a:ext uri="{FF2B5EF4-FFF2-40B4-BE49-F238E27FC236}">
                <a16:creationId xmlns:a16="http://schemas.microsoft.com/office/drawing/2014/main" id="{F18A41FE-6F14-49D2-8C0F-56A351A9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
            <a:ext cx="6123343" cy="6857999"/>
          </a:xfrm>
          <a:prstGeom prst="rect">
            <a:avLst/>
          </a:prstGeom>
          <a:blipFill dpi="0" rotWithShape="1">
            <a:blip r:embed="rId2">
              <a:alphaModFix amt="35000"/>
              <a:duotone>
                <a:schemeClr val="accent1">
                  <a:shade val="45000"/>
                  <a:satMod val="135000"/>
                </a:schemeClr>
                <a:prstClr val="white"/>
              </a:duotone>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5AE06C-3F2E-4EC0-C0DA-4D2B010E88C4}"/>
              </a:ext>
            </a:extLst>
          </p:cNvPr>
          <p:cNvSpPr>
            <a:spLocks noGrp="1"/>
          </p:cNvSpPr>
          <p:nvPr>
            <p:ph type="ctrTitle"/>
          </p:nvPr>
        </p:nvSpPr>
        <p:spPr>
          <a:xfrm>
            <a:off x="697920" y="623469"/>
            <a:ext cx="5169697" cy="3155419"/>
          </a:xfrm>
        </p:spPr>
        <p:txBody>
          <a:bodyPr vert="horz" lIns="91440" tIns="45720" rIns="91440" bIns="45720" rtlCol="0" anchor="b">
            <a:noAutofit/>
          </a:bodyPr>
          <a:lstStyle/>
          <a:p>
            <a:pPr algn="l">
              <a:lnSpc>
                <a:spcPct val="90000"/>
              </a:lnSpc>
            </a:pPr>
            <a:r>
              <a:rPr lang="en-US" sz="3200" dirty="0"/>
              <a:t>A sensorial analysis of the use, value, and  biography of the Proto-Elamite: </a:t>
            </a:r>
            <a:r>
              <a:rPr lang="en-US" sz="3200" dirty="0">
                <a:solidFill>
                  <a:srgbClr val="99CCFF"/>
                </a:solidFill>
              </a:rPr>
              <a:t>Kneeling bull with vessel (3100-2700 BCE).</a:t>
            </a:r>
          </a:p>
        </p:txBody>
      </p:sp>
      <p:sp>
        <p:nvSpPr>
          <p:cNvPr id="3" name="Subtitle 2">
            <a:extLst>
              <a:ext uri="{FF2B5EF4-FFF2-40B4-BE49-F238E27FC236}">
                <a16:creationId xmlns:a16="http://schemas.microsoft.com/office/drawing/2014/main" id="{FE54CF81-2A13-D2C5-A81C-D621E6567F9A}"/>
              </a:ext>
            </a:extLst>
          </p:cNvPr>
          <p:cNvSpPr>
            <a:spLocks noGrp="1"/>
          </p:cNvSpPr>
          <p:nvPr>
            <p:ph type="subTitle" idx="1"/>
          </p:nvPr>
        </p:nvSpPr>
        <p:spPr>
          <a:xfrm>
            <a:off x="697921" y="4402356"/>
            <a:ext cx="4785545" cy="2054306"/>
          </a:xfrm>
        </p:spPr>
        <p:txBody>
          <a:bodyPr vert="horz" lIns="91440" tIns="45720" rIns="91440" bIns="45720" rtlCol="0" anchor="t">
            <a:normAutofit/>
          </a:bodyPr>
          <a:lstStyle/>
          <a:p>
            <a:pPr algn="l"/>
            <a:r>
              <a:rPr lang="en-US" sz="2200" dirty="0"/>
              <a:t>Matthew Morris - 1908777</a:t>
            </a:r>
          </a:p>
        </p:txBody>
      </p:sp>
      <p:sp>
        <p:nvSpPr>
          <p:cNvPr id="6" name="Rectangle 5">
            <a:extLst>
              <a:ext uri="{FF2B5EF4-FFF2-40B4-BE49-F238E27FC236}">
                <a16:creationId xmlns:a16="http://schemas.microsoft.com/office/drawing/2014/main" id="{13999C3E-E8B5-AE69-5070-4DC0B6152428}"/>
              </a:ext>
            </a:extLst>
          </p:cNvPr>
          <p:cNvSpPr/>
          <p:nvPr/>
        </p:nvSpPr>
        <p:spPr>
          <a:xfrm>
            <a:off x="6370321" y="167640"/>
            <a:ext cx="5593080" cy="6553200"/>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8" name="Picture 4" descr="Kneeling bull holding a spouted vessel | Proto-Elamite | Proto-Elamite |  The Metropolitan Museum of Art">
            <a:extLst>
              <a:ext uri="{FF2B5EF4-FFF2-40B4-BE49-F238E27FC236}">
                <a16:creationId xmlns:a16="http://schemas.microsoft.com/office/drawing/2014/main" id="{B63D86B1-8889-DD64-B435-DF3D91C636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585" r="-2" b="9861"/>
          <a:stretch/>
        </p:blipFill>
        <p:spPr bwMode="auto">
          <a:xfrm>
            <a:off x="6532009" y="314051"/>
            <a:ext cx="5283270" cy="6269629"/>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Connector 7">
            <a:extLst>
              <a:ext uri="{FF2B5EF4-FFF2-40B4-BE49-F238E27FC236}">
                <a16:creationId xmlns:a16="http://schemas.microsoft.com/office/drawing/2014/main" id="{9D8927A7-1A4C-AF15-8728-598759D11417}"/>
              </a:ext>
            </a:extLst>
          </p:cNvPr>
          <p:cNvCxnSpPr>
            <a:cxnSpLocks/>
          </p:cNvCxnSpPr>
          <p:nvPr/>
        </p:nvCxnSpPr>
        <p:spPr>
          <a:xfrm>
            <a:off x="685864" y="3789898"/>
            <a:ext cx="45294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904D162-7ECD-F52D-AEF1-C0241242CCA8}"/>
              </a:ext>
            </a:extLst>
          </p:cNvPr>
          <p:cNvCxnSpPr>
            <a:cxnSpLocks/>
          </p:cNvCxnSpPr>
          <p:nvPr/>
        </p:nvCxnSpPr>
        <p:spPr>
          <a:xfrm>
            <a:off x="697920" y="4200018"/>
            <a:ext cx="45294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6ABA3CBB-FC2E-35C1-7EAF-EEE8B6C61241}"/>
              </a:ext>
            </a:extLst>
          </p:cNvPr>
          <p:cNvSpPr txBox="1"/>
          <p:nvPr/>
        </p:nvSpPr>
        <p:spPr>
          <a:xfrm>
            <a:off x="9090742" y="314051"/>
            <a:ext cx="2946720" cy="276999"/>
          </a:xfrm>
          <a:prstGeom prst="rect">
            <a:avLst/>
          </a:prstGeom>
          <a:noFill/>
        </p:spPr>
        <p:txBody>
          <a:bodyPr wrap="square" rtlCol="0">
            <a:spAutoFit/>
          </a:bodyPr>
          <a:lstStyle/>
          <a:p>
            <a:r>
              <a:rPr lang="en-GB" sz="1200" dirty="0">
                <a:solidFill>
                  <a:schemeClr val="bg1"/>
                </a:solidFill>
              </a:rPr>
              <a:t>Fig. 1 - (Metropolitan Museum, 2023)</a:t>
            </a:r>
          </a:p>
        </p:txBody>
      </p:sp>
    </p:spTree>
    <p:extLst>
      <p:ext uri="{BB962C8B-B14F-4D97-AF65-F5344CB8AC3E}">
        <p14:creationId xmlns:p14="http://schemas.microsoft.com/office/powerpoint/2010/main" val="9399075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81" name="Rectangle 2073">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613559B-40CC-2DC7-B5CC-D0ED1E87D613}"/>
              </a:ext>
            </a:extLst>
          </p:cNvPr>
          <p:cNvSpPr>
            <a:spLocks noGrp="1"/>
          </p:cNvSpPr>
          <p:nvPr>
            <p:ph type="title"/>
          </p:nvPr>
        </p:nvSpPr>
        <p:spPr>
          <a:xfrm>
            <a:off x="0" y="-318023"/>
            <a:ext cx="6316668" cy="1664573"/>
          </a:xfrm>
        </p:spPr>
        <p:txBody>
          <a:bodyPr>
            <a:normAutofit/>
          </a:bodyPr>
          <a:lstStyle/>
          <a:p>
            <a:r>
              <a:rPr lang="en-GB" sz="3200" u="sng" dirty="0">
                <a:solidFill>
                  <a:schemeClr val="tx2"/>
                </a:solidFill>
              </a:rPr>
              <a:t>Introduction to the Kneeling Bull and Proto-Elamite Culture</a:t>
            </a:r>
          </a:p>
        </p:txBody>
      </p:sp>
      <p:sp>
        <p:nvSpPr>
          <p:cNvPr id="3" name="Content Placeholder 2">
            <a:extLst>
              <a:ext uri="{FF2B5EF4-FFF2-40B4-BE49-F238E27FC236}">
                <a16:creationId xmlns:a16="http://schemas.microsoft.com/office/drawing/2014/main" id="{5DF58D0C-3679-00F3-09A0-0A3FAF9A9A96}"/>
              </a:ext>
            </a:extLst>
          </p:cNvPr>
          <p:cNvSpPr>
            <a:spLocks noGrp="1"/>
          </p:cNvSpPr>
          <p:nvPr>
            <p:ph idx="1"/>
          </p:nvPr>
        </p:nvSpPr>
        <p:spPr>
          <a:xfrm>
            <a:off x="6096" y="1070517"/>
            <a:ext cx="6144570" cy="5755057"/>
          </a:xfrm>
        </p:spPr>
        <p:txBody>
          <a:bodyPr>
            <a:normAutofit fontScale="92500" lnSpcReduction="10000"/>
          </a:bodyPr>
          <a:lstStyle/>
          <a:p>
            <a:r>
              <a:rPr lang="en-GB" sz="2000" dirty="0">
                <a:solidFill>
                  <a:schemeClr val="tx2"/>
                </a:solidFill>
              </a:rPr>
              <a:t>The </a:t>
            </a:r>
            <a:r>
              <a:rPr lang="en-GB" sz="2000" dirty="0">
                <a:solidFill>
                  <a:srgbClr val="C00000"/>
                </a:solidFill>
              </a:rPr>
              <a:t>Proto-Elamite</a:t>
            </a:r>
            <a:r>
              <a:rPr lang="en-GB" sz="2000" dirty="0">
                <a:solidFill>
                  <a:schemeClr val="tx2"/>
                </a:solidFill>
              </a:rPr>
              <a:t> period, (alternatively; Susa III) is an era and a archaeological culture from Elam dating between </a:t>
            </a:r>
            <a:r>
              <a:rPr lang="en-GB" sz="2000" dirty="0">
                <a:solidFill>
                  <a:srgbClr val="C00000"/>
                </a:solidFill>
              </a:rPr>
              <a:t>3100-2700 BCE </a:t>
            </a:r>
            <a:r>
              <a:rPr lang="en-GB" sz="2000" dirty="0">
                <a:solidFill>
                  <a:srgbClr val="0070C0"/>
                </a:solidFill>
              </a:rPr>
              <a:t>(Hansen, 1970, pp. 5). </a:t>
            </a:r>
          </a:p>
          <a:p>
            <a:r>
              <a:rPr lang="en-GB" sz="2000" dirty="0">
                <a:solidFill>
                  <a:schemeClr val="tx2"/>
                </a:solidFill>
              </a:rPr>
              <a:t>The Kneeling Bull is believed to originate from the city of </a:t>
            </a:r>
            <a:r>
              <a:rPr lang="en-GB" sz="2000" dirty="0">
                <a:solidFill>
                  <a:srgbClr val="C00000"/>
                </a:solidFill>
              </a:rPr>
              <a:t>Susa in Southwestern </a:t>
            </a:r>
            <a:r>
              <a:rPr lang="en-GB" sz="2000" dirty="0">
                <a:solidFill>
                  <a:schemeClr val="tx2"/>
                </a:solidFill>
              </a:rPr>
              <a:t>Iran </a:t>
            </a:r>
            <a:r>
              <a:rPr lang="en-GB" sz="2000" dirty="0">
                <a:solidFill>
                  <a:srgbClr val="0070C0"/>
                </a:solidFill>
              </a:rPr>
              <a:t>(Hansen, 1970; Alden, 1982)</a:t>
            </a:r>
            <a:r>
              <a:rPr lang="en-GB" sz="2000" dirty="0">
                <a:solidFill>
                  <a:srgbClr val="C00000"/>
                </a:solidFill>
              </a:rPr>
              <a:t>, </a:t>
            </a:r>
            <a:r>
              <a:rPr lang="en-GB" sz="2000" dirty="0">
                <a:solidFill>
                  <a:schemeClr val="tx2"/>
                </a:solidFill>
              </a:rPr>
              <a:t>an area enveloped in cultural hybridisation </a:t>
            </a:r>
            <a:r>
              <a:rPr lang="en-GB" sz="2000" dirty="0">
                <a:solidFill>
                  <a:srgbClr val="0070C0"/>
                </a:solidFill>
              </a:rPr>
              <a:t> (Alvarez-</a:t>
            </a:r>
            <a:r>
              <a:rPr lang="en-GB" sz="2000" dirty="0" err="1">
                <a:solidFill>
                  <a:srgbClr val="0070C0"/>
                </a:solidFill>
              </a:rPr>
              <a:t>mon</a:t>
            </a:r>
            <a:r>
              <a:rPr lang="en-GB" sz="2000" dirty="0">
                <a:solidFill>
                  <a:srgbClr val="0070C0"/>
                </a:solidFill>
              </a:rPr>
              <a:t>, 2020, pp. 62-3) </a:t>
            </a:r>
            <a:r>
              <a:rPr lang="en-GB" sz="2000" dirty="0">
                <a:solidFill>
                  <a:schemeClr val="tx2"/>
                </a:solidFill>
              </a:rPr>
              <a:t>and broad Mesopotamian symbolism that  developed to represent the unique material culture of the Proto-Elamites: e.g. </a:t>
            </a:r>
            <a:r>
              <a:rPr lang="en-GB" sz="2000" dirty="0">
                <a:solidFill>
                  <a:srgbClr val="C00000"/>
                </a:solidFill>
              </a:rPr>
              <a:t>hybridized animal </a:t>
            </a:r>
            <a:r>
              <a:rPr lang="en-GB" sz="2000" dirty="0">
                <a:solidFill>
                  <a:schemeClr val="tx2"/>
                </a:solidFill>
              </a:rPr>
              <a:t>human forms, unique cuneiform script, and repetitive animal </a:t>
            </a:r>
            <a:r>
              <a:rPr lang="en-GB" sz="2000" dirty="0">
                <a:solidFill>
                  <a:schemeClr val="tx1"/>
                </a:solidFill>
              </a:rPr>
              <a:t>patterns</a:t>
            </a:r>
            <a:r>
              <a:rPr lang="en-GB" sz="2000" dirty="0">
                <a:solidFill>
                  <a:srgbClr val="0070C0"/>
                </a:solidFill>
              </a:rPr>
              <a:t> (Pittman, 2003, pp. 43; Whitcomb, 1966, pp. 4). </a:t>
            </a:r>
          </a:p>
          <a:p>
            <a:r>
              <a:rPr lang="en-GB" sz="2000" dirty="0">
                <a:solidFill>
                  <a:schemeClr val="tx2"/>
                </a:solidFill>
              </a:rPr>
              <a:t>The Bull (Accession No. 66.173) was removed  from it’s original deposition near Susa and purchased by the Metropolitan Museum NY, in 1966 from Joseph Pulitzer Bequest </a:t>
            </a:r>
            <a:r>
              <a:rPr lang="en-GB" sz="2000" dirty="0">
                <a:solidFill>
                  <a:srgbClr val="0070C0"/>
                </a:solidFill>
              </a:rPr>
              <a:t>(</a:t>
            </a:r>
            <a:r>
              <a:rPr lang="en-GB" sz="2000" dirty="0" err="1">
                <a:solidFill>
                  <a:srgbClr val="0070C0"/>
                </a:solidFill>
              </a:rPr>
              <a:t>MetMuseum</a:t>
            </a:r>
            <a:r>
              <a:rPr lang="en-GB" sz="2000" dirty="0">
                <a:solidFill>
                  <a:srgbClr val="0070C0"/>
                </a:solidFill>
              </a:rPr>
              <a:t>, 2023).</a:t>
            </a:r>
          </a:p>
          <a:p>
            <a:endParaRPr lang="en-GB" sz="2000" dirty="0">
              <a:solidFill>
                <a:schemeClr val="tx2"/>
              </a:solidFill>
            </a:endParaRPr>
          </a:p>
          <a:p>
            <a:endParaRPr lang="en-GB" sz="2000" dirty="0">
              <a:solidFill>
                <a:schemeClr val="tx2"/>
              </a:solidFill>
            </a:endParaRPr>
          </a:p>
          <a:p>
            <a:pPr marL="0" indent="0">
              <a:buNone/>
            </a:pPr>
            <a:endParaRPr lang="en-GB" sz="2400" dirty="0">
              <a:solidFill>
                <a:schemeClr val="tx2"/>
              </a:solidFill>
            </a:endParaRPr>
          </a:p>
        </p:txBody>
      </p:sp>
      <p:sp>
        <p:nvSpPr>
          <p:cNvPr id="2082" name="Rectangle 2075">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78" name="Rectangle 2077">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80" name="Rectangle 2079">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8FB078AA-60AB-70D9-DEFA-EB018404ABD1}"/>
              </a:ext>
            </a:extLst>
          </p:cNvPr>
          <p:cNvPicPr>
            <a:picLocks noChangeAspect="1"/>
          </p:cNvPicPr>
          <p:nvPr/>
        </p:nvPicPr>
        <p:blipFill>
          <a:blip r:embed="rId3"/>
          <a:stretch>
            <a:fillRect/>
          </a:stretch>
        </p:blipFill>
        <p:spPr>
          <a:xfrm>
            <a:off x="6247761" y="3238499"/>
            <a:ext cx="4952681" cy="3643035"/>
          </a:xfrm>
          <a:prstGeom prst="rect">
            <a:avLst/>
          </a:prstGeom>
        </p:spPr>
      </p:pic>
      <p:pic>
        <p:nvPicPr>
          <p:cNvPr id="2052" name="Picture 4" descr="Elam - Wikipedia">
            <a:extLst>
              <a:ext uri="{FF2B5EF4-FFF2-40B4-BE49-F238E27FC236}">
                <a16:creationId xmlns:a16="http://schemas.microsoft.com/office/drawing/2014/main" id="{87D1A2F0-3814-47CA-AB6A-2B9E7DE1EB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0423"/>
          <a:stretch/>
        </p:blipFill>
        <p:spPr bwMode="auto">
          <a:xfrm>
            <a:off x="6334735" y="3348186"/>
            <a:ext cx="4718731" cy="347738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61E2696-F211-6CC8-5710-2523077C4D2B}"/>
              </a:ext>
            </a:extLst>
          </p:cNvPr>
          <p:cNvSpPr txBox="1"/>
          <p:nvPr/>
        </p:nvSpPr>
        <p:spPr>
          <a:xfrm>
            <a:off x="6299040" y="2857400"/>
            <a:ext cx="2946720" cy="369332"/>
          </a:xfrm>
          <a:prstGeom prst="rect">
            <a:avLst/>
          </a:prstGeom>
          <a:noFill/>
        </p:spPr>
        <p:txBody>
          <a:bodyPr wrap="square" rtlCol="0">
            <a:spAutoFit/>
          </a:bodyPr>
          <a:lstStyle/>
          <a:p>
            <a:r>
              <a:rPr lang="en-GB" dirty="0">
                <a:solidFill>
                  <a:schemeClr val="bg1"/>
                </a:solidFill>
              </a:rPr>
              <a:t>Fig. 2. (</a:t>
            </a:r>
            <a:r>
              <a:rPr lang="en-GB" dirty="0" err="1">
                <a:solidFill>
                  <a:schemeClr val="bg1"/>
                </a:solidFill>
              </a:rPr>
              <a:t>Semhur</a:t>
            </a:r>
            <a:r>
              <a:rPr lang="en-GB" dirty="0">
                <a:solidFill>
                  <a:schemeClr val="bg1"/>
                </a:solidFill>
              </a:rPr>
              <a:t>, 2011)</a:t>
            </a:r>
          </a:p>
        </p:txBody>
      </p:sp>
      <p:sp>
        <p:nvSpPr>
          <p:cNvPr id="9" name="TextBox 8">
            <a:extLst>
              <a:ext uri="{FF2B5EF4-FFF2-40B4-BE49-F238E27FC236}">
                <a16:creationId xmlns:a16="http://schemas.microsoft.com/office/drawing/2014/main" id="{B4E34178-2DE1-C5DE-BF52-9EF77AFDE3BE}"/>
              </a:ext>
            </a:extLst>
          </p:cNvPr>
          <p:cNvSpPr txBox="1"/>
          <p:nvPr/>
        </p:nvSpPr>
        <p:spPr>
          <a:xfrm rot="5400000">
            <a:off x="10547293" y="4992699"/>
            <a:ext cx="2630890" cy="646331"/>
          </a:xfrm>
          <a:prstGeom prst="rect">
            <a:avLst/>
          </a:prstGeom>
          <a:noFill/>
        </p:spPr>
        <p:txBody>
          <a:bodyPr wrap="square" rtlCol="0">
            <a:spAutoFit/>
          </a:bodyPr>
          <a:lstStyle/>
          <a:p>
            <a:r>
              <a:rPr lang="en-GB" dirty="0">
                <a:solidFill>
                  <a:schemeClr val="bg1"/>
                </a:solidFill>
              </a:rPr>
              <a:t>Fig. 3. (</a:t>
            </a:r>
            <a:r>
              <a:rPr lang="en-GB" sz="1800" dirty="0">
                <a:solidFill>
                  <a:schemeClr val="bg1"/>
                </a:solidFill>
              </a:rPr>
              <a:t>Metropolitan Museum, 2023)</a:t>
            </a:r>
            <a:endParaRPr lang="en-GB" dirty="0">
              <a:solidFill>
                <a:schemeClr val="bg1"/>
              </a:solidFill>
            </a:endParaRPr>
          </a:p>
        </p:txBody>
      </p:sp>
      <p:sp>
        <p:nvSpPr>
          <p:cNvPr id="13" name="TextBox 12">
            <a:extLst>
              <a:ext uri="{FF2B5EF4-FFF2-40B4-BE49-F238E27FC236}">
                <a16:creationId xmlns:a16="http://schemas.microsoft.com/office/drawing/2014/main" id="{2D604CC8-C19A-825E-34D1-B73CFD646E5B}"/>
              </a:ext>
            </a:extLst>
          </p:cNvPr>
          <p:cNvSpPr txBox="1"/>
          <p:nvPr/>
        </p:nvSpPr>
        <p:spPr>
          <a:xfrm>
            <a:off x="6445577" y="716697"/>
            <a:ext cx="2794160" cy="1754326"/>
          </a:xfrm>
          <a:prstGeom prst="rect">
            <a:avLst/>
          </a:prstGeom>
          <a:noFill/>
        </p:spPr>
        <p:txBody>
          <a:bodyPr wrap="square">
            <a:spAutoFit/>
          </a:bodyPr>
          <a:lstStyle/>
          <a:p>
            <a:r>
              <a:rPr lang="en-GB" dirty="0">
                <a:solidFill>
                  <a:srgbClr val="99CCFF"/>
                </a:solidFill>
              </a:rPr>
              <a:t>‘</a:t>
            </a:r>
            <a:r>
              <a:rPr lang="en-GB" i="1" dirty="0">
                <a:solidFill>
                  <a:srgbClr val="99CCFF"/>
                </a:solidFill>
              </a:rPr>
              <a:t>Both artistically and technically, the kneeling animal is a superior example of ancient Near Eastern art’ </a:t>
            </a:r>
            <a:r>
              <a:rPr lang="en-GB" dirty="0">
                <a:solidFill>
                  <a:schemeClr val="bg1"/>
                </a:solidFill>
              </a:rPr>
              <a:t>- (Hansen, 1970, pp.7)</a:t>
            </a:r>
            <a:endParaRPr lang="en-GB" i="1" dirty="0">
              <a:solidFill>
                <a:srgbClr val="99CCFF"/>
              </a:solidFill>
            </a:endParaRPr>
          </a:p>
        </p:txBody>
      </p:sp>
      <p:pic>
        <p:nvPicPr>
          <p:cNvPr id="5" name="Picture 4">
            <a:extLst>
              <a:ext uri="{FF2B5EF4-FFF2-40B4-BE49-F238E27FC236}">
                <a16:creationId xmlns:a16="http://schemas.microsoft.com/office/drawing/2014/main" id="{C43BD008-0DE6-7235-A36D-FABE7ABFC8D0}"/>
              </a:ext>
            </a:extLst>
          </p:cNvPr>
          <p:cNvPicPr>
            <a:picLocks noChangeAspect="1"/>
          </p:cNvPicPr>
          <p:nvPr/>
        </p:nvPicPr>
        <p:blipFill>
          <a:blip r:embed="rId3"/>
          <a:stretch>
            <a:fillRect/>
          </a:stretch>
        </p:blipFill>
        <p:spPr>
          <a:xfrm>
            <a:off x="9172766" y="-91440"/>
            <a:ext cx="3095752" cy="4112935"/>
          </a:xfrm>
          <a:prstGeom prst="rect">
            <a:avLst/>
          </a:prstGeom>
        </p:spPr>
      </p:pic>
      <p:pic>
        <p:nvPicPr>
          <p:cNvPr id="2056" name="Picture 8" descr="Kneeling bull holding a spouted vessel, Silver, Proto-Elamite ">
            <a:extLst>
              <a:ext uri="{FF2B5EF4-FFF2-40B4-BE49-F238E27FC236}">
                <a16:creationId xmlns:a16="http://schemas.microsoft.com/office/drawing/2014/main" id="{B8CA5ACF-1008-8008-CB22-950BE9CBF51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335" t="15345" r="8240" b="12676"/>
          <a:stretch/>
        </p:blipFill>
        <p:spPr bwMode="auto">
          <a:xfrm>
            <a:off x="9267340" y="-8295"/>
            <a:ext cx="2897057" cy="3917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3296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81" name="Rectangle 308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083" name="Rectangle 3082">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85" name="Rectangle 3084">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7" name="Rectangle 308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 name="TextBox 4">
            <a:extLst>
              <a:ext uri="{FF2B5EF4-FFF2-40B4-BE49-F238E27FC236}">
                <a16:creationId xmlns:a16="http://schemas.microsoft.com/office/drawing/2014/main" id="{5F9EF143-28F9-33A5-3294-F9BF17E8CEF1}"/>
              </a:ext>
            </a:extLst>
          </p:cNvPr>
          <p:cNvSpPr txBox="1"/>
          <p:nvPr/>
        </p:nvSpPr>
        <p:spPr>
          <a:xfrm>
            <a:off x="614517" y="27420"/>
            <a:ext cx="2630890" cy="369332"/>
          </a:xfrm>
          <a:prstGeom prst="rect">
            <a:avLst/>
          </a:prstGeom>
          <a:noFill/>
        </p:spPr>
        <p:txBody>
          <a:bodyPr wrap="square" rtlCol="0">
            <a:spAutoFit/>
          </a:bodyPr>
          <a:lstStyle/>
          <a:p>
            <a:r>
              <a:rPr lang="en-GB" dirty="0">
                <a:solidFill>
                  <a:schemeClr val="bg1"/>
                </a:solidFill>
              </a:rPr>
              <a:t>Fig. 4. (</a:t>
            </a:r>
            <a:r>
              <a:rPr lang="en-GB" dirty="0" err="1">
                <a:solidFill>
                  <a:schemeClr val="bg1"/>
                </a:solidFill>
              </a:rPr>
              <a:t>Harrsch</a:t>
            </a:r>
            <a:r>
              <a:rPr lang="en-GB" dirty="0">
                <a:solidFill>
                  <a:schemeClr val="bg1"/>
                </a:solidFill>
              </a:rPr>
              <a:t>, 2015)</a:t>
            </a:r>
          </a:p>
        </p:txBody>
      </p:sp>
      <p:sp>
        <p:nvSpPr>
          <p:cNvPr id="3" name="Content Placeholder 2">
            <a:extLst>
              <a:ext uri="{FF2B5EF4-FFF2-40B4-BE49-F238E27FC236}">
                <a16:creationId xmlns:a16="http://schemas.microsoft.com/office/drawing/2014/main" id="{49335C9C-ADB1-4373-56CA-8DD7E7472D67}"/>
              </a:ext>
            </a:extLst>
          </p:cNvPr>
          <p:cNvSpPr>
            <a:spLocks noGrp="1"/>
          </p:cNvSpPr>
          <p:nvPr>
            <p:ph idx="1"/>
          </p:nvPr>
        </p:nvSpPr>
        <p:spPr>
          <a:xfrm>
            <a:off x="5971443" y="945729"/>
            <a:ext cx="6199933" cy="6034191"/>
          </a:xfrm>
        </p:spPr>
        <p:txBody>
          <a:bodyPr>
            <a:normAutofit fontScale="92500" lnSpcReduction="20000"/>
          </a:bodyPr>
          <a:lstStyle/>
          <a:p>
            <a:r>
              <a:rPr lang="en-GB" sz="2000" dirty="0">
                <a:solidFill>
                  <a:schemeClr val="tx1"/>
                </a:solidFill>
              </a:rPr>
              <a:t>The figure was made via </a:t>
            </a:r>
            <a:r>
              <a:rPr lang="en-GB" sz="2000" dirty="0">
                <a:solidFill>
                  <a:srgbClr val="C00000"/>
                </a:solidFill>
              </a:rPr>
              <a:t>15-17 pieces of flat silver </a:t>
            </a:r>
            <a:r>
              <a:rPr lang="en-GB" sz="2000" dirty="0">
                <a:solidFill>
                  <a:schemeClr val="tx1"/>
                </a:solidFill>
              </a:rPr>
              <a:t>hammered into rounded shapes, joined  with overlapping silver (Hansen, 1970, pp. 7). It appears </a:t>
            </a:r>
            <a:r>
              <a:rPr lang="en-GB" sz="2000" dirty="0">
                <a:solidFill>
                  <a:srgbClr val="C00000"/>
                </a:solidFill>
              </a:rPr>
              <a:t>smooth and tarnished </a:t>
            </a:r>
            <a:r>
              <a:rPr lang="en-GB" sz="2000" dirty="0">
                <a:solidFill>
                  <a:schemeClr val="tx1"/>
                </a:solidFill>
              </a:rPr>
              <a:t>from time and use ‘</a:t>
            </a:r>
            <a:r>
              <a:rPr lang="en-GB" sz="2000" dirty="0">
                <a:solidFill>
                  <a:srgbClr val="C00000"/>
                </a:solidFill>
              </a:rPr>
              <a:t>touched with a degree of fantasy</a:t>
            </a:r>
            <a:r>
              <a:rPr lang="en-GB" sz="2000" dirty="0">
                <a:solidFill>
                  <a:schemeClr val="tx1"/>
                </a:solidFill>
              </a:rPr>
              <a:t>’ </a:t>
            </a:r>
            <a:r>
              <a:rPr lang="en-GB" sz="2000" dirty="0">
                <a:solidFill>
                  <a:srgbClr val="0070C0"/>
                </a:solidFill>
              </a:rPr>
              <a:t>(</a:t>
            </a:r>
            <a:r>
              <a:rPr lang="en-GB" sz="2000" dirty="0" err="1">
                <a:solidFill>
                  <a:srgbClr val="0070C0"/>
                </a:solidFill>
              </a:rPr>
              <a:t>Moorey</a:t>
            </a:r>
            <a:r>
              <a:rPr lang="en-GB" sz="2000" dirty="0">
                <a:solidFill>
                  <a:srgbClr val="0070C0"/>
                </a:solidFill>
              </a:rPr>
              <a:t>, 1993, pp.132).</a:t>
            </a:r>
          </a:p>
          <a:p>
            <a:r>
              <a:rPr lang="en-GB" sz="2000" dirty="0">
                <a:solidFill>
                  <a:schemeClr val="tx1"/>
                </a:solidFill>
              </a:rPr>
              <a:t>Dimensions of the figure: </a:t>
            </a:r>
            <a:r>
              <a:rPr lang="en-GB" sz="2000" dirty="0">
                <a:solidFill>
                  <a:srgbClr val="C00000"/>
                </a:solidFill>
              </a:rPr>
              <a:t>16.3 x 6.3 x 10.8cm </a:t>
            </a:r>
            <a:r>
              <a:rPr lang="en-GB" sz="2000" dirty="0">
                <a:solidFill>
                  <a:srgbClr val="0070C0"/>
                </a:solidFill>
              </a:rPr>
              <a:t>(</a:t>
            </a:r>
            <a:r>
              <a:rPr lang="en-GB" sz="2000" dirty="0" err="1">
                <a:solidFill>
                  <a:srgbClr val="0070C0"/>
                </a:solidFill>
              </a:rPr>
              <a:t>MetMuseum</a:t>
            </a:r>
            <a:r>
              <a:rPr lang="en-GB" sz="2000" dirty="0">
                <a:solidFill>
                  <a:srgbClr val="0070C0"/>
                </a:solidFill>
              </a:rPr>
              <a:t>, 2023). </a:t>
            </a:r>
            <a:r>
              <a:rPr lang="en-GB" sz="2000" dirty="0">
                <a:solidFill>
                  <a:schemeClr val="tx1"/>
                </a:solidFill>
              </a:rPr>
              <a:t>Small dimensions suggest the object was portable. The figure is </a:t>
            </a:r>
            <a:r>
              <a:rPr lang="en-GB" sz="2000" dirty="0">
                <a:solidFill>
                  <a:srgbClr val="C00000"/>
                </a:solidFill>
              </a:rPr>
              <a:t>hollow inside</a:t>
            </a:r>
            <a:r>
              <a:rPr lang="en-GB" sz="2000" dirty="0">
                <a:solidFill>
                  <a:schemeClr val="tx1"/>
                </a:solidFill>
              </a:rPr>
              <a:t>, filled with </a:t>
            </a:r>
            <a:r>
              <a:rPr lang="en-GB" sz="2000" dirty="0">
                <a:solidFill>
                  <a:srgbClr val="C00000"/>
                </a:solidFill>
              </a:rPr>
              <a:t>small pebbles.</a:t>
            </a:r>
          </a:p>
          <a:p>
            <a:r>
              <a:rPr lang="en-GB" sz="2000" dirty="0">
                <a:solidFill>
                  <a:schemeClr val="tx1"/>
                </a:solidFill>
              </a:rPr>
              <a:t>Large </a:t>
            </a:r>
            <a:r>
              <a:rPr lang="en-GB" sz="2000" dirty="0">
                <a:solidFill>
                  <a:srgbClr val="C00000"/>
                </a:solidFill>
              </a:rPr>
              <a:t>crown of horns </a:t>
            </a:r>
            <a:r>
              <a:rPr lang="en-GB" sz="2000" dirty="0">
                <a:solidFill>
                  <a:schemeClr val="tx1"/>
                </a:solidFill>
              </a:rPr>
              <a:t>emerge from the cranium, with deep set </a:t>
            </a:r>
            <a:r>
              <a:rPr lang="en-GB" sz="2000" dirty="0">
                <a:solidFill>
                  <a:srgbClr val="C00000"/>
                </a:solidFill>
              </a:rPr>
              <a:t>almond-shaped eyes</a:t>
            </a:r>
            <a:r>
              <a:rPr lang="en-GB" sz="2000" dirty="0">
                <a:solidFill>
                  <a:schemeClr val="tx1"/>
                </a:solidFill>
              </a:rPr>
              <a:t>. The bull head is a set into a thick a </a:t>
            </a:r>
            <a:r>
              <a:rPr lang="en-GB" sz="2000" dirty="0">
                <a:solidFill>
                  <a:srgbClr val="C00000"/>
                </a:solidFill>
              </a:rPr>
              <a:t>powerful neck and shoulders</a:t>
            </a:r>
            <a:r>
              <a:rPr lang="en-GB" sz="2000" dirty="0">
                <a:solidFill>
                  <a:schemeClr val="tx1"/>
                </a:solidFill>
              </a:rPr>
              <a:t>. </a:t>
            </a:r>
          </a:p>
          <a:p>
            <a:r>
              <a:rPr lang="en-GB" sz="2000" dirty="0">
                <a:solidFill>
                  <a:schemeClr val="tx1"/>
                </a:solidFill>
              </a:rPr>
              <a:t>The figure is dressed in a highly detailed alternating </a:t>
            </a:r>
            <a:r>
              <a:rPr lang="en-GB" sz="2000" dirty="0">
                <a:solidFill>
                  <a:srgbClr val="C00000"/>
                </a:solidFill>
              </a:rPr>
              <a:t>stepped patterned robe</a:t>
            </a:r>
            <a:r>
              <a:rPr lang="en-GB" sz="2000" dirty="0">
                <a:solidFill>
                  <a:schemeClr val="tx1"/>
                </a:solidFill>
              </a:rPr>
              <a:t>. The foreleg hooves are thinner than the rear and </a:t>
            </a:r>
            <a:r>
              <a:rPr lang="en-GB" sz="2000" dirty="0">
                <a:solidFill>
                  <a:srgbClr val="C00000"/>
                </a:solidFill>
              </a:rPr>
              <a:t>outstretched hooves hold the drinking vessel.</a:t>
            </a:r>
          </a:p>
          <a:p>
            <a:r>
              <a:rPr lang="en-GB" sz="2000" dirty="0">
                <a:solidFill>
                  <a:schemeClr val="tx1"/>
                </a:solidFill>
              </a:rPr>
              <a:t>The drinking vessel has a long spout, which requires the viewer to </a:t>
            </a:r>
            <a:r>
              <a:rPr lang="en-GB" sz="2000" dirty="0">
                <a:solidFill>
                  <a:srgbClr val="C00000"/>
                </a:solidFill>
              </a:rPr>
              <a:t>observe at a ¾ or side view</a:t>
            </a:r>
            <a:r>
              <a:rPr lang="en-GB" sz="2000" dirty="0">
                <a:solidFill>
                  <a:schemeClr val="tx1"/>
                </a:solidFill>
              </a:rPr>
              <a:t> of the vessel as it is obstructed from the front.</a:t>
            </a:r>
          </a:p>
          <a:p>
            <a:pPr marL="0" indent="0">
              <a:buNone/>
            </a:pPr>
            <a:endParaRPr lang="en-GB" sz="2000" dirty="0">
              <a:solidFill>
                <a:schemeClr val="tx1"/>
              </a:solidFill>
            </a:endParaRPr>
          </a:p>
        </p:txBody>
      </p:sp>
      <p:sp>
        <p:nvSpPr>
          <p:cNvPr id="2" name="Title 1">
            <a:extLst>
              <a:ext uri="{FF2B5EF4-FFF2-40B4-BE49-F238E27FC236}">
                <a16:creationId xmlns:a16="http://schemas.microsoft.com/office/drawing/2014/main" id="{B40B75A8-939E-2776-BA54-E78BB60F73EC}"/>
              </a:ext>
            </a:extLst>
          </p:cNvPr>
          <p:cNvSpPr>
            <a:spLocks noGrp="1"/>
          </p:cNvSpPr>
          <p:nvPr>
            <p:ph type="title"/>
          </p:nvPr>
        </p:nvSpPr>
        <p:spPr>
          <a:xfrm>
            <a:off x="6069280" y="-366829"/>
            <a:ext cx="6301840" cy="1664573"/>
          </a:xfrm>
        </p:spPr>
        <p:txBody>
          <a:bodyPr>
            <a:normAutofit/>
          </a:bodyPr>
          <a:lstStyle/>
          <a:p>
            <a:pPr algn="ctr">
              <a:lnSpc>
                <a:spcPct val="90000"/>
              </a:lnSpc>
            </a:pPr>
            <a:r>
              <a:rPr lang="en-GB" sz="3200" u="sng" dirty="0">
                <a:solidFill>
                  <a:schemeClr val="tx2"/>
                </a:solidFill>
              </a:rPr>
              <a:t>Physical attributes of the kneeling bull:</a:t>
            </a:r>
          </a:p>
        </p:txBody>
      </p:sp>
      <p:sp>
        <p:nvSpPr>
          <p:cNvPr id="8" name="Rectangle 7">
            <a:extLst>
              <a:ext uri="{FF2B5EF4-FFF2-40B4-BE49-F238E27FC236}">
                <a16:creationId xmlns:a16="http://schemas.microsoft.com/office/drawing/2014/main" id="{A03D7088-55B3-8231-2025-8BF9B8B9EF71}"/>
              </a:ext>
            </a:extLst>
          </p:cNvPr>
          <p:cNvSpPr/>
          <p:nvPr/>
        </p:nvSpPr>
        <p:spPr>
          <a:xfrm>
            <a:off x="450010" y="422159"/>
            <a:ext cx="5092374" cy="6258651"/>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Kneeling Bull Holding a Spouted Vessel – Imagery – VISA 1110_01">
            <a:extLst>
              <a:ext uri="{FF2B5EF4-FFF2-40B4-BE49-F238E27FC236}">
                <a16:creationId xmlns:a16="http://schemas.microsoft.com/office/drawing/2014/main" id="{F4A6CB16-1FEB-07B6-64DA-7BF454DA54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5476" y="552780"/>
            <a:ext cx="4664409" cy="5997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4492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07" name="Rectangle 410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09" name="Rectangle 410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11" name="Rectangle 411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13" name="Rectangle 411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E00688-E8AA-F38C-15B3-A661433C60B0}"/>
              </a:ext>
            </a:extLst>
          </p:cNvPr>
          <p:cNvSpPr>
            <a:spLocks noGrp="1"/>
          </p:cNvSpPr>
          <p:nvPr>
            <p:ph type="title"/>
          </p:nvPr>
        </p:nvSpPr>
        <p:spPr>
          <a:xfrm>
            <a:off x="-269686" y="-264194"/>
            <a:ext cx="6668425" cy="1664573"/>
          </a:xfrm>
        </p:spPr>
        <p:txBody>
          <a:bodyPr>
            <a:normAutofit/>
          </a:bodyPr>
          <a:lstStyle/>
          <a:p>
            <a:pPr algn="ctr">
              <a:lnSpc>
                <a:spcPct val="90000"/>
              </a:lnSpc>
            </a:pPr>
            <a:r>
              <a:rPr lang="en-GB" sz="3200" u="sng" dirty="0"/>
              <a:t>Sensorial analysis of use, value and biography</a:t>
            </a:r>
          </a:p>
        </p:txBody>
      </p:sp>
      <p:sp>
        <p:nvSpPr>
          <p:cNvPr id="4102" name="Content Placeholder 4101">
            <a:extLst>
              <a:ext uri="{FF2B5EF4-FFF2-40B4-BE49-F238E27FC236}">
                <a16:creationId xmlns:a16="http://schemas.microsoft.com/office/drawing/2014/main" id="{E3213EE4-A1ED-4730-2C6E-4863597EC8B5}"/>
              </a:ext>
            </a:extLst>
          </p:cNvPr>
          <p:cNvSpPr>
            <a:spLocks noGrp="1"/>
          </p:cNvSpPr>
          <p:nvPr>
            <p:ph idx="1"/>
          </p:nvPr>
        </p:nvSpPr>
        <p:spPr>
          <a:xfrm>
            <a:off x="84430" y="1003838"/>
            <a:ext cx="5752490" cy="6025458"/>
          </a:xfrm>
        </p:spPr>
        <p:txBody>
          <a:bodyPr>
            <a:normAutofit fontScale="92500" lnSpcReduction="20000"/>
          </a:bodyPr>
          <a:lstStyle/>
          <a:p>
            <a:r>
              <a:rPr lang="en-US" sz="2000" dirty="0"/>
              <a:t>A sensory analysis of the figure provides a (highly theoretical) conceptual lens of </a:t>
            </a:r>
            <a:r>
              <a:rPr lang="en-US" sz="2000" b="1" dirty="0"/>
              <a:t>the</a:t>
            </a:r>
            <a:r>
              <a:rPr lang="en-US" sz="2000" dirty="0"/>
              <a:t> possible practical and metaphysical uses, ideological and symbolic value </a:t>
            </a:r>
            <a:r>
              <a:rPr lang="en-US" sz="2000" b="1" dirty="0"/>
              <a:t>to</a:t>
            </a:r>
            <a:r>
              <a:rPr lang="en-US" sz="2000" dirty="0"/>
              <a:t> interpretate the figure in its Proto-Elamite (and broad Mesopotamian) context.</a:t>
            </a:r>
          </a:p>
          <a:p>
            <a:r>
              <a:rPr lang="en-US" sz="2000" dirty="0"/>
              <a:t>The vessel opens itself to several sensory engagements with the most prominent and obvious being:</a:t>
            </a:r>
          </a:p>
          <a:p>
            <a:r>
              <a:rPr lang="en-US" sz="2000" dirty="0"/>
              <a:t> </a:t>
            </a:r>
            <a:r>
              <a:rPr lang="en-US" sz="2000" dirty="0">
                <a:solidFill>
                  <a:srgbClr val="99CCFF"/>
                </a:solidFill>
              </a:rPr>
              <a:t>Visual,</a:t>
            </a:r>
            <a:r>
              <a:rPr lang="en-US" sz="2000" dirty="0"/>
              <a:t> then followed by </a:t>
            </a:r>
            <a:r>
              <a:rPr lang="en-US" sz="2000" dirty="0">
                <a:solidFill>
                  <a:srgbClr val="99CCFF"/>
                </a:solidFill>
              </a:rPr>
              <a:t>tactile</a:t>
            </a:r>
            <a:r>
              <a:rPr lang="en-US" sz="2000" dirty="0"/>
              <a:t>, </a:t>
            </a:r>
            <a:r>
              <a:rPr lang="en-US" sz="2000" dirty="0">
                <a:solidFill>
                  <a:srgbClr val="99CCFF"/>
                </a:solidFill>
              </a:rPr>
              <a:t>auditory</a:t>
            </a:r>
            <a:r>
              <a:rPr lang="en-US" sz="2000" dirty="0"/>
              <a:t>, and to a lesser extent (but more prominent in an ancient context) </a:t>
            </a:r>
            <a:r>
              <a:rPr lang="en-US" sz="2000" dirty="0">
                <a:solidFill>
                  <a:srgbClr val="99CCFF"/>
                </a:solidFill>
              </a:rPr>
              <a:t>smell </a:t>
            </a:r>
            <a:r>
              <a:rPr lang="en-US" sz="2000" dirty="0"/>
              <a:t>and </a:t>
            </a:r>
            <a:r>
              <a:rPr lang="en-US" sz="2000" dirty="0">
                <a:solidFill>
                  <a:srgbClr val="99CCFF"/>
                </a:solidFill>
              </a:rPr>
              <a:t>taste.</a:t>
            </a:r>
            <a:endParaRPr lang="en-US" sz="2000" dirty="0"/>
          </a:p>
          <a:p>
            <a:r>
              <a:rPr lang="en-US" sz="2000" dirty="0"/>
              <a:t>A biography is harder to generate due to the lack of provenance but can be alluded to via contextual and sensory links. </a:t>
            </a:r>
          </a:p>
          <a:p>
            <a:r>
              <a:rPr lang="en-US" sz="2000" dirty="0"/>
              <a:t> </a:t>
            </a:r>
            <a:r>
              <a:rPr lang="en-US" sz="2000" dirty="0" err="1"/>
              <a:t>Gosden</a:t>
            </a:r>
            <a:r>
              <a:rPr lang="en-US" sz="2000" dirty="0"/>
              <a:t> &amp; Marshall </a:t>
            </a:r>
            <a:r>
              <a:rPr lang="en-US" sz="2000" dirty="0">
                <a:solidFill>
                  <a:srgbClr val="FFC000"/>
                </a:solidFill>
              </a:rPr>
              <a:t>(1999, pp. 177) </a:t>
            </a:r>
            <a:r>
              <a:rPr lang="en-US" sz="2000" dirty="0"/>
              <a:t>delineates object biographies are shaped by:  </a:t>
            </a:r>
            <a:r>
              <a:rPr lang="en-US" sz="2000" dirty="0">
                <a:solidFill>
                  <a:srgbClr val="99CCFF"/>
                </a:solidFill>
              </a:rPr>
              <a:t>‘</a:t>
            </a:r>
            <a:r>
              <a:rPr lang="en-GB" sz="2000" dirty="0">
                <a:solidFill>
                  <a:srgbClr val="99CCFF"/>
                </a:solidFill>
              </a:rPr>
              <a:t>the accumulation of meaning in objects and the changing effects these have on people and events’.</a:t>
            </a:r>
            <a:endParaRPr lang="en-US" sz="2000" dirty="0">
              <a:solidFill>
                <a:srgbClr val="99CCFF"/>
              </a:solidFill>
            </a:endParaRPr>
          </a:p>
        </p:txBody>
      </p:sp>
      <p:sp>
        <p:nvSpPr>
          <p:cNvPr id="4" name="Rectangle 3">
            <a:extLst>
              <a:ext uri="{FF2B5EF4-FFF2-40B4-BE49-F238E27FC236}">
                <a16:creationId xmlns:a16="http://schemas.microsoft.com/office/drawing/2014/main" id="{572CE54E-92CC-535D-41FC-93CF9A9829DB}"/>
              </a:ext>
            </a:extLst>
          </p:cNvPr>
          <p:cNvSpPr/>
          <p:nvPr/>
        </p:nvSpPr>
        <p:spPr>
          <a:xfrm>
            <a:off x="6665376" y="203108"/>
            <a:ext cx="5206584" cy="6258651"/>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98" name="Picture 2" descr="Kneeling bull holding a spouted vessel, Silver, Proto-Elamite ">
            <a:extLst>
              <a:ext uri="{FF2B5EF4-FFF2-40B4-BE49-F238E27FC236}">
                <a16:creationId xmlns:a16="http://schemas.microsoft.com/office/drawing/2014/main" id="{77B221E9-7A22-C8D2-2734-0FE6B33520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085" r="-1" b="-1"/>
          <a:stretch/>
        </p:blipFill>
        <p:spPr bwMode="auto">
          <a:xfrm>
            <a:off x="6835521" y="388151"/>
            <a:ext cx="4866293" cy="588856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296ADFA-3318-A156-2089-C5655CFAC6D1}"/>
              </a:ext>
            </a:extLst>
          </p:cNvPr>
          <p:cNvSpPr txBox="1"/>
          <p:nvPr/>
        </p:nvSpPr>
        <p:spPr>
          <a:xfrm>
            <a:off x="6153912" y="6461761"/>
            <a:ext cx="6187440" cy="369332"/>
          </a:xfrm>
          <a:prstGeom prst="rect">
            <a:avLst/>
          </a:prstGeom>
          <a:noFill/>
        </p:spPr>
        <p:txBody>
          <a:bodyPr wrap="square">
            <a:spAutoFit/>
          </a:bodyPr>
          <a:lstStyle/>
          <a:p>
            <a:r>
              <a:rPr lang="en-GB" dirty="0"/>
              <a:t>Fig. 5. (Metropolitan Museum, 2023)</a:t>
            </a:r>
          </a:p>
        </p:txBody>
      </p:sp>
    </p:spTree>
    <p:extLst>
      <p:ext uri="{BB962C8B-B14F-4D97-AF65-F5344CB8AC3E}">
        <p14:creationId xmlns:p14="http://schemas.microsoft.com/office/powerpoint/2010/main" val="25342062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EA3FE46-51CF-3C82-8630-2074C8C8760D}"/>
              </a:ext>
            </a:extLst>
          </p:cNvPr>
          <p:cNvSpPr>
            <a:spLocks noGrp="1"/>
          </p:cNvSpPr>
          <p:nvPr>
            <p:ph type="title"/>
          </p:nvPr>
        </p:nvSpPr>
        <p:spPr>
          <a:xfrm>
            <a:off x="1170282" y="-602972"/>
            <a:ext cx="4953000" cy="1664573"/>
          </a:xfrm>
        </p:spPr>
        <p:txBody>
          <a:bodyPr>
            <a:normAutofit/>
          </a:bodyPr>
          <a:lstStyle/>
          <a:p>
            <a:r>
              <a:rPr lang="en-GB" sz="3200" u="sng" dirty="0">
                <a:solidFill>
                  <a:schemeClr val="tx2"/>
                </a:solidFill>
              </a:rPr>
              <a:t>Visual Interaction </a:t>
            </a:r>
          </a:p>
        </p:txBody>
      </p:sp>
      <p:sp>
        <p:nvSpPr>
          <p:cNvPr id="3" name="Content Placeholder 2">
            <a:extLst>
              <a:ext uri="{FF2B5EF4-FFF2-40B4-BE49-F238E27FC236}">
                <a16:creationId xmlns:a16="http://schemas.microsoft.com/office/drawing/2014/main" id="{08272CF0-BC52-8429-0058-F99317E055DB}"/>
              </a:ext>
            </a:extLst>
          </p:cNvPr>
          <p:cNvSpPr>
            <a:spLocks noGrp="1"/>
          </p:cNvSpPr>
          <p:nvPr>
            <p:ph idx="1"/>
          </p:nvPr>
        </p:nvSpPr>
        <p:spPr>
          <a:xfrm>
            <a:off x="-7751212" y="-1900713"/>
            <a:ext cx="5946647" cy="5924627"/>
          </a:xfrm>
        </p:spPr>
        <p:txBody>
          <a:bodyPr>
            <a:normAutofit/>
          </a:bodyPr>
          <a:lstStyle/>
          <a:p>
            <a:r>
              <a:rPr lang="en-GB" sz="1800" dirty="0">
                <a:solidFill>
                  <a:srgbClr val="99CCFF"/>
                </a:solidFill>
              </a:rPr>
              <a:t>Highly reactive to visual stimuli, </a:t>
            </a:r>
          </a:p>
          <a:p>
            <a:r>
              <a:rPr lang="en-US" sz="1800" dirty="0">
                <a:solidFill>
                  <a:srgbClr val="99CCFF"/>
                </a:solidFill>
              </a:rPr>
              <a:t>Hybrid Body? – Symbolic communication</a:t>
            </a:r>
          </a:p>
          <a:p>
            <a:r>
              <a:rPr lang="en-US" sz="1800" dirty="0">
                <a:solidFill>
                  <a:srgbClr val="99CCFF"/>
                </a:solidFill>
              </a:rPr>
              <a:t>Silver – bright reactive metal that can dance like gold in fire or sunlight, yet it does tarnish and darken, perhaps giving it a more ‘mortal’ or living property than gold?</a:t>
            </a:r>
          </a:p>
          <a:p>
            <a:r>
              <a:rPr lang="en-US" sz="1800" dirty="0">
                <a:solidFill>
                  <a:srgbClr val="99CCFF"/>
                </a:solidFill>
              </a:rPr>
              <a:t>Posture – kneeling a posture of submission or worship, an offering?</a:t>
            </a:r>
          </a:p>
          <a:p>
            <a:r>
              <a:rPr lang="en-US" sz="1800" dirty="0">
                <a:solidFill>
                  <a:srgbClr val="99CCFF"/>
                </a:solidFill>
              </a:rPr>
              <a:t>Vibrant and rich matter - </a:t>
            </a:r>
            <a:r>
              <a:rPr lang="en-GB" sz="1800" dirty="0">
                <a:solidFill>
                  <a:schemeClr val="bg1">
                    <a:lumMod val="95000"/>
                  </a:schemeClr>
                </a:solidFill>
              </a:rPr>
              <a:t>Lack of obvious gender, masculine upper body and a feminine lower body, further suggests a melding of multiple ‘worlds’ symbolised in its material</a:t>
            </a:r>
            <a:endParaRPr lang="en-US" sz="1800" dirty="0">
              <a:solidFill>
                <a:schemeClr val="bg1">
                  <a:lumMod val="95000"/>
                </a:schemeClr>
              </a:solidFill>
            </a:endParaRPr>
          </a:p>
          <a:p>
            <a:endParaRPr lang="en-GB" sz="1800" dirty="0">
              <a:solidFill>
                <a:schemeClr val="tx2"/>
              </a:solidFill>
            </a:endParaRPr>
          </a:p>
        </p:txBody>
      </p:sp>
      <p:sp>
        <p:nvSpPr>
          <p:cNvPr id="14" name="Rectangle 13">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5352" y="0"/>
            <a:ext cx="594664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5352" y="0"/>
            <a:ext cx="59436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A878D962-5548-3365-61A7-0B97AF013C0F}"/>
              </a:ext>
            </a:extLst>
          </p:cNvPr>
          <p:cNvSpPr/>
          <p:nvPr/>
        </p:nvSpPr>
        <p:spPr>
          <a:xfrm>
            <a:off x="6613860" y="297047"/>
            <a:ext cx="5206584" cy="6258651"/>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BC93A7A3-BC0E-E7D4-1FD1-1198758682EB}"/>
              </a:ext>
            </a:extLst>
          </p:cNvPr>
          <p:cNvPicPr>
            <a:picLocks noChangeAspect="1"/>
          </p:cNvPicPr>
          <p:nvPr/>
        </p:nvPicPr>
        <p:blipFill rotWithShape="1">
          <a:blip r:embed="rId3"/>
          <a:srcRect r="3" b="2289"/>
          <a:stretch/>
        </p:blipFill>
        <p:spPr>
          <a:xfrm>
            <a:off x="6858001" y="567942"/>
            <a:ext cx="4724400" cy="5716862"/>
          </a:xfrm>
          <a:prstGeom prst="rect">
            <a:avLst/>
          </a:prstGeom>
        </p:spPr>
      </p:pic>
      <p:sp>
        <p:nvSpPr>
          <p:cNvPr id="7" name="Content Placeholder 2">
            <a:extLst>
              <a:ext uri="{FF2B5EF4-FFF2-40B4-BE49-F238E27FC236}">
                <a16:creationId xmlns:a16="http://schemas.microsoft.com/office/drawing/2014/main" id="{7A83195E-81EC-61DB-5F2C-375B678A142F}"/>
              </a:ext>
            </a:extLst>
          </p:cNvPr>
          <p:cNvSpPr txBox="1">
            <a:spLocks/>
          </p:cNvSpPr>
          <p:nvPr/>
        </p:nvSpPr>
        <p:spPr>
          <a:xfrm>
            <a:off x="54865" y="483276"/>
            <a:ext cx="6187439" cy="661179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solidFill>
                  <a:schemeClr val="tx2"/>
                </a:solidFill>
              </a:rPr>
              <a:t>Silver is a </a:t>
            </a:r>
            <a:r>
              <a:rPr lang="en-GB" sz="1800" dirty="0">
                <a:solidFill>
                  <a:srgbClr val="C00000"/>
                </a:solidFill>
              </a:rPr>
              <a:t>highly reflective</a:t>
            </a:r>
            <a:r>
              <a:rPr lang="en-GB" sz="1800" dirty="0">
                <a:solidFill>
                  <a:schemeClr val="tx2"/>
                </a:solidFill>
              </a:rPr>
              <a:t>, photosensitive material, that actively performs near a source of light </a:t>
            </a:r>
            <a:r>
              <a:rPr lang="en-GB" sz="1800" dirty="0">
                <a:solidFill>
                  <a:srgbClr val="0070C0"/>
                </a:solidFill>
              </a:rPr>
              <a:t>(</a:t>
            </a:r>
            <a:r>
              <a:rPr lang="en-GB" sz="1800" dirty="0" err="1">
                <a:solidFill>
                  <a:srgbClr val="0070C0"/>
                </a:solidFill>
              </a:rPr>
              <a:t>Sherratt</a:t>
            </a:r>
            <a:r>
              <a:rPr lang="en-GB" sz="1800" dirty="0">
                <a:solidFill>
                  <a:srgbClr val="0070C0"/>
                </a:solidFill>
              </a:rPr>
              <a:t>, 2018, pp.97-8)</a:t>
            </a:r>
          </a:p>
          <a:p>
            <a:r>
              <a:rPr lang="en-GB" sz="1800" dirty="0">
                <a:solidFill>
                  <a:schemeClr val="tx2"/>
                </a:solidFill>
              </a:rPr>
              <a:t>Silver captures attention as a </a:t>
            </a:r>
            <a:r>
              <a:rPr lang="en-GB" sz="1800" dirty="0">
                <a:solidFill>
                  <a:srgbClr val="C00000"/>
                </a:solidFill>
              </a:rPr>
              <a:t>undulating material </a:t>
            </a:r>
            <a:r>
              <a:rPr lang="en-GB" sz="1800" dirty="0">
                <a:solidFill>
                  <a:srgbClr val="0070C0"/>
                </a:solidFill>
              </a:rPr>
              <a:t>(Chen &amp; Choi, 2008, pp. 4), </a:t>
            </a:r>
            <a:r>
              <a:rPr lang="en-GB" sz="1800" dirty="0">
                <a:solidFill>
                  <a:schemeClr val="tx2"/>
                </a:solidFill>
              </a:rPr>
              <a:t>which through luminosity </a:t>
            </a:r>
            <a:r>
              <a:rPr lang="en-GB" sz="1800" dirty="0">
                <a:solidFill>
                  <a:srgbClr val="C00000"/>
                </a:solidFill>
              </a:rPr>
              <a:t>captivates</a:t>
            </a:r>
            <a:r>
              <a:rPr lang="en-GB" sz="1800" dirty="0">
                <a:solidFill>
                  <a:schemeClr val="tx2"/>
                </a:solidFill>
              </a:rPr>
              <a:t> the observer </a:t>
            </a:r>
            <a:r>
              <a:rPr lang="en-GB" sz="1800" dirty="0">
                <a:solidFill>
                  <a:srgbClr val="0070C0"/>
                </a:solidFill>
              </a:rPr>
              <a:t>(</a:t>
            </a:r>
            <a:r>
              <a:rPr lang="en-GB" sz="1800" dirty="0" err="1">
                <a:solidFill>
                  <a:srgbClr val="0070C0"/>
                </a:solidFill>
              </a:rPr>
              <a:t>Franconeri</a:t>
            </a:r>
            <a:r>
              <a:rPr lang="en-GB" sz="1800" dirty="0">
                <a:solidFill>
                  <a:srgbClr val="0070C0"/>
                </a:solidFill>
              </a:rPr>
              <a:t> et al, pp. 275</a:t>
            </a:r>
            <a:r>
              <a:rPr lang="en-GB" sz="1800" dirty="0">
                <a:solidFill>
                  <a:schemeClr val="tx2"/>
                </a:solidFill>
              </a:rPr>
              <a:t>) and manifest the presences of the </a:t>
            </a:r>
            <a:r>
              <a:rPr lang="en-GB" sz="1800" dirty="0">
                <a:solidFill>
                  <a:srgbClr val="C00000"/>
                </a:solidFill>
              </a:rPr>
              <a:t>divine or otherworldly </a:t>
            </a:r>
            <a:r>
              <a:rPr lang="en-GB" sz="1800" dirty="0">
                <a:solidFill>
                  <a:srgbClr val="0070C0"/>
                </a:solidFill>
              </a:rPr>
              <a:t>(</a:t>
            </a:r>
            <a:r>
              <a:rPr lang="en-GB" sz="1800" dirty="0" err="1">
                <a:solidFill>
                  <a:srgbClr val="0070C0"/>
                </a:solidFill>
              </a:rPr>
              <a:t>Habashi</a:t>
            </a:r>
            <a:r>
              <a:rPr lang="en-GB" sz="1800" dirty="0">
                <a:solidFill>
                  <a:srgbClr val="0070C0"/>
                </a:solidFill>
              </a:rPr>
              <a:t>, 2008, pp. 190).</a:t>
            </a:r>
          </a:p>
          <a:p>
            <a:r>
              <a:rPr lang="en-GB" sz="1800" dirty="0">
                <a:solidFill>
                  <a:schemeClr val="tx2"/>
                </a:solidFill>
              </a:rPr>
              <a:t>However, silver </a:t>
            </a:r>
            <a:r>
              <a:rPr lang="en-GB" sz="1800" dirty="0">
                <a:solidFill>
                  <a:srgbClr val="C00000"/>
                </a:solidFill>
              </a:rPr>
              <a:t>tarnishes and darkens</a:t>
            </a:r>
            <a:r>
              <a:rPr lang="en-GB" sz="1800" dirty="0">
                <a:solidFill>
                  <a:schemeClr val="tx2"/>
                </a:solidFill>
              </a:rPr>
              <a:t> over time, imbuing it with a veneer of  ‘</a:t>
            </a:r>
            <a:r>
              <a:rPr lang="en-GB" sz="1800" dirty="0">
                <a:solidFill>
                  <a:srgbClr val="C00000"/>
                </a:solidFill>
              </a:rPr>
              <a:t>mortality’</a:t>
            </a:r>
            <a:r>
              <a:rPr lang="en-GB" sz="1800" dirty="0">
                <a:solidFill>
                  <a:schemeClr val="tx2"/>
                </a:solidFill>
              </a:rPr>
              <a:t> as it’s surface fades it’s life cycle comes to an end.</a:t>
            </a:r>
          </a:p>
          <a:p>
            <a:r>
              <a:rPr lang="en-GB" sz="1800" dirty="0">
                <a:solidFill>
                  <a:schemeClr val="tx2"/>
                </a:solidFill>
              </a:rPr>
              <a:t>The hybridised body evokes pseudo-regal aspects of man and the bull, revealing </a:t>
            </a:r>
            <a:r>
              <a:rPr lang="en-GB" sz="1800" dirty="0">
                <a:solidFill>
                  <a:srgbClr val="C00000"/>
                </a:solidFill>
              </a:rPr>
              <a:t>intelligence</a:t>
            </a:r>
            <a:r>
              <a:rPr lang="en-GB" sz="1800" dirty="0">
                <a:solidFill>
                  <a:schemeClr val="tx2"/>
                </a:solidFill>
              </a:rPr>
              <a:t> and </a:t>
            </a:r>
            <a:r>
              <a:rPr lang="en-GB" sz="1800" dirty="0">
                <a:solidFill>
                  <a:srgbClr val="C00000"/>
                </a:solidFill>
              </a:rPr>
              <a:t>power</a:t>
            </a:r>
            <a:r>
              <a:rPr lang="en-GB" sz="1800" dirty="0">
                <a:solidFill>
                  <a:schemeClr val="tx2"/>
                </a:solidFill>
              </a:rPr>
              <a:t> dynamics </a:t>
            </a:r>
            <a:r>
              <a:rPr lang="en-GB" sz="1800" dirty="0">
                <a:solidFill>
                  <a:srgbClr val="0070C0"/>
                </a:solidFill>
              </a:rPr>
              <a:t>(Hussein, 2020, pp. 746)</a:t>
            </a:r>
            <a:r>
              <a:rPr lang="en-GB" sz="1800" dirty="0">
                <a:solidFill>
                  <a:schemeClr val="tx2"/>
                </a:solidFill>
              </a:rPr>
              <a:t>. The man-bull is a </a:t>
            </a:r>
            <a:r>
              <a:rPr lang="en-GB" sz="1800" dirty="0">
                <a:solidFill>
                  <a:srgbClr val="C00000"/>
                </a:solidFill>
              </a:rPr>
              <a:t>mediatory figure</a:t>
            </a:r>
            <a:r>
              <a:rPr lang="en-GB" sz="1800" dirty="0">
                <a:solidFill>
                  <a:schemeClr val="tx2"/>
                </a:solidFill>
              </a:rPr>
              <a:t>, in between the </a:t>
            </a:r>
            <a:r>
              <a:rPr lang="en-GB" sz="1800" dirty="0">
                <a:solidFill>
                  <a:srgbClr val="C00000"/>
                </a:solidFill>
              </a:rPr>
              <a:t>natural, cosmological</a:t>
            </a:r>
            <a:r>
              <a:rPr lang="en-GB" sz="1800" dirty="0">
                <a:solidFill>
                  <a:schemeClr val="tx2"/>
                </a:solidFill>
              </a:rPr>
              <a:t>, divine and emerging socio-political structures </a:t>
            </a:r>
            <a:r>
              <a:rPr lang="en-GB" sz="1800" dirty="0">
                <a:solidFill>
                  <a:srgbClr val="0070C0"/>
                </a:solidFill>
              </a:rPr>
              <a:t>(</a:t>
            </a:r>
            <a:r>
              <a:rPr lang="en-GB" sz="1800" dirty="0" err="1">
                <a:solidFill>
                  <a:srgbClr val="0070C0"/>
                </a:solidFill>
              </a:rPr>
              <a:t>Grombrich</a:t>
            </a:r>
            <a:r>
              <a:rPr lang="en-GB" sz="1800" dirty="0">
                <a:solidFill>
                  <a:srgbClr val="0070C0"/>
                </a:solidFill>
              </a:rPr>
              <a:t>, 1966, pp.396-7). </a:t>
            </a:r>
          </a:p>
          <a:p>
            <a:r>
              <a:rPr lang="en-GB" sz="1800" dirty="0">
                <a:solidFill>
                  <a:schemeClr val="tx2"/>
                </a:solidFill>
              </a:rPr>
              <a:t>The kneeling posture evokes a submission, </a:t>
            </a:r>
            <a:r>
              <a:rPr lang="en-GB" sz="1800" dirty="0">
                <a:solidFill>
                  <a:srgbClr val="C00000"/>
                </a:solidFill>
              </a:rPr>
              <a:t>worship</a:t>
            </a:r>
            <a:r>
              <a:rPr lang="en-GB" sz="1800" dirty="0">
                <a:solidFill>
                  <a:schemeClr val="tx2"/>
                </a:solidFill>
              </a:rPr>
              <a:t> or offering (of the vessel). It may indicate a Proto-Elamite body-schema in a ritual event </a:t>
            </a:r>
            <a:r>
              <a:rPr lang="en-GB" sz="1800" dirty="0">
                <a:solidFill>
                  <a:srgbClr val="0070C0"/>
                </a:solidFill>
              </a:rPr>
              <a:t>(McMahon, 2022, pp. 243).</a:t>
            </a:r>
          </a:p>
          <a:p>
            <a:endParaRPr lang="en-GB" sz="1800" dirty="0">
              <a:solidFill>
                <a:schemeClr val="tx2"/>
              </a:solidFill>
            </a:endParaRPr>
          </a:p>
        </p:txBody>
      </p:sp>
      <p:sp>
        <p:nvSpPr>
          <p:cNvPr id="8" name="TextBox 7">
            <a:extLst>
              <a:ext uri="{FF2B5EF4-FFF2-40B4-BE49-F238E27FC236}">
                <a16:creationId xmlns:a16="http://schemas.microsoft.com/office/drawing/2014/main" id="{13CEDAFF-3422-B434-F9B6-96BA65B99C0E}"/>
              </a:ext>
            </a:extLst>
          </p:cNvPr>
          <p:cNvSpPr txBox="1"/>
          <p:nvPr/>
        </p:nvSpPr>
        <p:spPr>
          <a:xfrm>
            <a:off x="6364374" y="6528642"/>
            <a:ext cx="6187440" cy="369332"/>
          </a:xfrm>
          <a:prstGeom prst="rect">
            <a:avLst/>
          </a:prstGeom>
          <a:noFill/>
        </p:spPr>
        <p:txBody>
          <a:bodyPr wrap="square">
            <a:spAutoFit/>
          </a:bodyPr>
          <a:lstStyle/>
          <a:p>
            <a:r>
              <a:rPr lang="en-GB" dirty="0">
                <a:solidFill>
                  <a:schemeClr val="bg1"/>
                </a:solidFill>
              </a:rPr>
              <a:t>Fig. 6. (</a:t>
            </a:r>
            <a:r>
              <a:rPr lang="en-GB" dirty="0" err="1">
                <a:solidFill>
                  <a:schemeClr val="bg1"/>
                </a:solidFill>
              </a:rPr>
              <a:t>LaurieAnnie</a:t>
            </a:r>
            <a:r>
              <a:rPr lang="en-GB" dirty="0">
                <a:solidFill>
                  <a:schemeClr val="bg1"/>
                </a:solidFill>
              </a:rPr>
              <a:t>, 2008)</a:t>
            </a:r>
          </a:p>
        </p:txBody>
      </p:sp>
    </p:spTree>
    <p:extLst>
      <p:ext uri="{BB962C8B-B14F-4D97-AF65-F5344CB8AC3E}">
        <p14:creationId xmlns:p14="http://schemas.microsoft.com/office/powerpoint/2010/main" val="27616051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3" name="Rectangle 615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6155" name="Rectangle 6154">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7" name="Rectangle 6156">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9" name="Rectangle 6158">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37D387-5073-B2D7-E343-8E6F82FC8340}"/>
              </a:ext>
            </a:extLst>
          </p:cNvPr>
          <p:cNvSpPr>
            <a:spLocks noGrp="1"/>
          </p:cNvSpPr>
          <p:nvPr>
            <p:ph type="title"/>
          </p:nvPr>
        </p:nvSpPr>
        <p:spPr>
          <a:xfrm>
            <a:off x="1065705" y="-582935"/>
            <a:ext cx="6868633" cy="1664573"/>
          </a:xfrm>
        </p:spPr>
        <p:txBody>
          <a:bodyPr>
            <a:normAutofit/>
          </a:bodyPr>
          <a:lstStyle/>
          <a:p>
            <a:r>
              <a:rPr lang="en-GB" sz="3200" u="sng" dirty="0"/>
              <a:t>Tactile Interaction</a:t>
            </a:r>
          </a:p>
        </p:txBody>
      </p:sp>
      <p:sp>
        <p:nvSpPr>
          <p:cNvPr id="3" name="Content Placeholder 2">
            <a:extLst>
              <a:ext uri="{FF2B5EF4-FFF2-40B4-BE49-F238E27FC236}">
                <a16:creationId xmlns:a16="http://schemas.microsoft.com/office/drawing/2014/main" id="{FA102FF9-BD6E-4873-0DBC-B4AD50A87D2B}"/>
              </a:ext>
            </a:extLst>
          </p:cNvPr>
          <p:cNvSpPr>
            <a:spLocks noGrp="1"/>
          </p:cNvSpPr>
          <p:nvPr>
            <p:ph idx="1"/>
          </p:nvPr>
        </p:nvSpPr>
        <p:spPr>
          <a:xfrm>
            <a:off x="1065705" y="-3465605"/>
            <a:ext cx="4952681" cy="3728613"/>
          </a:xfrm>
        </p:spPr>
        <p:txBody>
          <a:bodyPr>
            <a:normAutofit/>
          </a:bodyPr>
          <a:lstStyle/>
          <a:p>
            <a:r>
              <a:rPr lang="en-US" sz="1800" dirty="0"/>
              <a:t>Drinking Vessel – an object to be held? Invites the user to hold it.</a:t>
            </a:r>
          </a:p>
          <a:p>
            <a:r>
              <a:rPr lang="en-GB" sz="1800" dirty="0"/>
              <a:t>Imbibed power through the hybrid of </a:t>
            </a:r>
            <a:r>
              <a:rPr lang="en-GB" sz="1800" dirty="0" err="1"/>
              <a:t>diefic</a:t>
            </a:r>
            <a:r>
              <a:rPr lang="en-GB" sz="1800" dirty="0"/>
              <a:t> figure? A Bulls might made human?</a:t>
            </a:r>
          </a:p>
          <a:p>
            <a:r>
              <a:rPr lang="en-GB" sz="1800" dirty="0" err="1"/>
              <a:t>Cheirotic</a:t>
            </a:r>
            <a:r>
              <a:rPr lang="en-GB" sz="1800" dirty="0"/>
              <a:t> approach?</a:t>
            </a:r>
          </a:p>
          <a:p>
            <a:r>
              <a:rPr lang="en-GB" sz="1800" dirty="0"/>
              <a:t>Textured surface- patterned dress</a:t>
            </a:r>
          </a:p>
          <a:p>
            <a:endParaRPr lang="en-GB" sz="1800" dirty="0"/>
          </a:p>
        </p:txBody>
      </p:sp>
      <p:sp>
        <p:nvSpPr>
          <p:cNvPr id="4" name="Rectangle 3">
            <a:extLst>
              <a:ext uri="{FF2B5EF4-FFF2-40B4-BE49-F238E27FC236}">
                <a16:creationId xmlns:a16="http://schemas.microsoft.com/office/drawing/2014/main" id="{807BAA14-BECC-2516-5BE7-758D7A56661E}"/>
              </a:ext>
            </a:extLst>
          </p:cNvPr>
          <p:cNvSpPr/>
          <p:nvPr/>
        </p:nvSpPr>
        <p:spPr>
          <a:xfrm>
            <a:off x="6467733" y="98532"/>
            <a:ext cx="5253677" cy="6379729"/>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descr="kneeling bull holding a spouted vessel | proto-elamite; 3100… | Flickr">
            <a:extLst>
              <a:ext uri="{FF2B5EF4-FFF2-40B4-BE49-F238E27FC236}">
                <a16:creationId xmlns:a16="http://schemas.microsoft.com/office/drawing/2014/main" id="{A3952625-286D-0B37-6C4D-1AEBD4F1B1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6905" b="2"/>
          <a:stretch/>
        </p:blipFill>
        <p:spPr bwMode="auto">
          <a:xfrm>
            <a:off x="6619652" y="276656"/>
            <a:ext cx="4976397" cy="60217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27DE85C-9A00-E37E-F6E2-E9DD067A3DF6}"/>
              </a:ext>
            </a:extLst>
          </p:cNvPr>
          <p:cNvSpPr txBox="1"/>
          <p:nvPr/>
        </p:nvSpPr>
        <p:spPr>
          <a:xfrm>
            <a:off x="6169321" y="6502324"/>
            <a:ext cx="6092456" cy="369332"/>
          </a:xfrm>
          <a:prstGeom prst="rect">
            <a:avLst/>
          </a:prstGeom>
          <a:noFill/>
        </p:spPr>
        <p:txBody>
          <a:bodyPr wrap="square">
            <a:spAutoFit/>
          </a:bodyPr>
          <a:lstStyle/>
          <a:p>
            <a:r>
              <a:rPr lang="en-GB" dirty="0"/>
              <a:t>Fig. 7. (</a:t>
            </a:r>
            <a:r>
              <a:rPr lang="en-GB" dirty="0" err="1"/>
              <a:t>SaedNews</a:t>
            </a:r>
            <a:r>
              <a:rPr lang="en-GB" dirty="0"/>
              <a:t>, 2020)</a:t>
            </a:r>
          </a:p>
        </p:txBody>
      </p:sp>
      <p:sp>
        <p:nvSpPr>
          <p:cNvPr id="7" name="Content Placeholder 2">
            <a:extLst>
              <a:ext uri="{FF2B5EF4-FFF2-40B4-BE49-F238E27FC236}">
                <a16:creationId xmlns:a16="http://schemas.microsoft.com/office/drawing/2014/main" id="{3A51090C-8747-7BE9-3096-12E4B91495ED}"/>
              </a:ext>
            </a:extLst>
          </p:cNvPr>
          <p:cNvSpPr txBox="1">
            <a:spLocks/>
          </p:cNvSpPr>
          <p:nvPr/>
        </p:nvSpPr>
        <p:spPr>
          <a:xfrm>
            <a:off x="-25800" y="458243"/>
            <a:ext cx="6251448" cy="6602957"/>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200" dirty="0"/>
              <a:t>‘</a:t>
            </a:r>
            <a:r>
              <a:rPr lang="en-GB" sz="1800" i="1" dirty="0">
                <a:solidFill>
                  <a:srgbClr val="99CCFF"/>
                </a:solidFill>
              </a:rPr>
              <a:t>Touch as an act and a sense is intersubjective and transcendental; it engages the philosophy and psychology of the hand, hu-manualism, and the privilege of the tactile’ </a:t>
            </a:r>
            <a:r>
              <a:rPr lang="en-GB" sz="1800" dirty="0">
                <a:solidFill>
                  <a:srgbClr val="FFC000"/>
                </a:solidFill>
              </a:rPr>
              <a:t>(Bailey, 2014, pp. 27)</a:t>
            </a:r>
          </a:p>
          <a:p>
            <a:r>
              <a:rPr lang="en-GB" sz="1800" dirty="0"/>
              <a:t>The Bull Figure is also performed the role as a drinking vessel, requiring the user to hold and experience the vessel in a very intimate way. Perhaps imbibing divine or the supernatural powers of a bull.</a:t>
            </a:r>
          </a:p>
          <a:p>
            <a:r>
              <a:rPr lang="en-GB" sz="1800" dirty="0"/>
              <a:t>Imbibing of liquids through a hybrid figure with a textured dress surface hold ‘</a:t>
            </a:r>
            <a:r>
              <a:rPr lang="en-GB" sz="1800" i="1" dirty="0">
                <a:solidFill>
                  <a:srgbClr val="99CCFF"/>
                </a:solidFill>
              </a:rPr>
              <a:t>enacted knowledge</a:t>
            </a:r>
            <a:r>
              <a:rPr lang="en-GB" sz="1800" dirty="0"/>
              <a:t>’ </a:t>
            </a:r>
            <a:r>
              <a:rPr lang="en-GB" sz="1800" dirty="0">
                <a:solidFill>
                  <a:srgbClr val="FFC000"/>
                </a:solidFill>
              </a:rPr>
              <a:t>(</a:t>
            </a:r>
            <a:r>
              <a:rPr lang="en-GB" sz="1800" dirty="0" err="1">
                <a:solidFill>
                  <a:srgbClr val="FFC000"/>
                </a:solidFill>
              </a:rPr>
              <a:t>Tringham</a:t>
            </a:r>
            <a:r>
              <a:rPr lang="en-GB" sz="1800" dirty="0">
                <a:solidFill>
                  <a:srgbClr val="FFC000"/>
                </a:solidFill>
              </a:rPr>
              <a:t>, 2010, pp.188) </a:t>
            </a:r>
            <a:r>
              <a:rPr lang="en-GB" sz="1800" dirty="0"/>
              <a:t>and suggest a ceremonial use of the figure. Holding, feeling, and using the bull enacts a transformation of states,  transmitting socio-cultural information via it’s surface which aids in </a:t>
            </a:r>
            <a:r>
              <a:rPr lang="en-GB" sz="1800" dirty="0">
                <a:solidFill>
                  <a:srgbClr val="99CCFF"/>
                </a:solidFill>
              </a:rPr>
              <a:t>memorial function and spatial processing  </a:t>
            </a:r>
            <a:r>
              <a:rPr lang="en-GB" sz="1800" dirty="0">
                <a:solidFill>
                  <a:srgbClr val="FFC000"/>
                </a:solidFill>
              </a:rPr>
              <a:t>(Heed et al, 2015, pp. 251).</a:t>
            </a:r>
          </a:p>
          <a:p>
            <a:r>
              <a:rPr lang="en-GB" sz="1800" dirty="0"/>
              <a:t>Miniaturised size of the Bull, suggests a level of control over the figure by the beholder </a:t>
            </a:r>
            <a:r>
              <a:rPr lang="en-GB" sz="1800" dirty="0">
                <a:solidFill>
                  <a:srgbClr val="FFC000"/>
                </a:solidFill>
              </a:rPr>
              <a:t>(Bailey, 2014, pp. 29) </a:t>
            </a:r>
            <a:r>
              <a:rPr lang="en-GB" sz="1800" dirty="0"/>
              <a:t>– The Bull was a common icon of power in Mesopotamia, yet it’s smaller hybrid form, may attest a method of coping with a changing socio-political structure amongst urbanisation in Proto-Elamite society </a:t>
            </a:r>
            <a:r>
              <a:rPr lang="en-GB" sz="1800" dirty="0">
                <a:solidFill>
                  <a:srgbClr val="FFC000"/>
                </a:solidFill>
              </a:rPr>
              <a:t>(Meyer et al,  2020 pp. 348).</a:t>
            </a:r>
          </a:p>
          <a:p>
            <a:r>
              <a:rPr lang="en-GB" sz="1800" dirty="0"/>
              <a:t>The anthropomorphic  body through it’s metallic  body schema, emits a ‘</a:t>
            </a:r>
            <a:r>
              <a:rPr lang="en-GB" sz="1800" i="1" dirty="0">
                <a:solidFill>
                  <a:srgbClr val="99CCFF"/>
                </a:solidFill>
              </a:rPr>
              <a:t>vitality, that is bursting with life</a:t>
            </a:r>
            <a:r>
              <a:rPr lang="en-GB" sz="1800" dirty="0">
                <a:solidFill>
                  <a:srgbClr val="99CCFF"/>
                </a:solidFill>
              </a:rPr>
              <a:t>’ </a:t>
            </a:r>
            <a:r>
              <a:rPr lang="en-GB" sz="1800" dirty="0">
                <a:solidFill>
                  <a:srgbClr val="FFC000"/>
                </a:solidFill>
              </a:rPr>
              <a:t>(Bennett, 2010,  pp. 55)</a:t>
            </a:r>
            <a:r>
              <a:rPr lang="en-GB" sz="1800" dirty="0"/>
              <a:t>, heightening the exposure of the figure to the agency of individuals, allowing the Proto-Elamites to reshape notions of self and collective identity. </a:t>
            </a:r>
          </a:p>
          <a:p>
            <a:pPr marL="0" indent="0">
              <a:buNone/>
            </a:pPr>
            <a:endParaRPr lang="en-GB" sz="1800" dirty="0"/>
          </a:p>
          <a:p>
            <a:pPr marL="0" indent="0">
              <a:buNone/>
            </a:pPr>
            <a:endParaRPr lang="en-GB" sz="1800" dirty="0"/>
          </a:p>
          <a:p>
            <a:endParaRPr lang="en-GB" sz="1800" dirty="0"/>
          </a:p>
        </p:txBody>
      </p:sp>
    </p:spTree>
    <p:extLst>
      <p:ext uri="{BB962C8B-B14F-4D97-AF65-F5344CB8AC3E}">
        <p14:creationId xmlns:p14="http://schemas.microsoft.com/office/powerpoint/2010/main" val="20625935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3C3C9-9575-A9A3-E9F5-E076FD5F24F7}"/>
              </a:ext>
            </a:extLst>
          </p:cNvPr>
          <p:cNvSpPr>
            <a:spLocks noGrp="1"/>
          </p:cNvSpPr>
          <p:nvPr>
            <p:ph type="title"/>
          </p:nvPr>
        </p:nvSpPr>
        <p:spPr>
          <a:xfrm>
            <a:off x="146608" y="-357290"/>
            <a:ext cx="10515600" cy="1325563"/>
          </a:xfrm>
        </p:spPr>
        <p:txBody>
          <a:bodyPr>
            <a:normAutofit/>
          </a:bodyPr>
          <a:lstStyle/>
          <a:p>
            <a:r>
              <a:rPr lang="en-GB" sz="3200" u="sng" dirty="0"/>
              <a:t>Auditory</a:t>
            </a:r>
          </a:p>
        </p:txBody>
      </p:sp>
      <p:sp>
        <p:nvSpPr>
          <p:cNvPr id="3" name="Content Placeholder 2">
            <a:extLst>
              <a:ext uri="{FF2B5EF4-FFF2-40B4-BE49-F238E27FC236}">
                <a16:creationId xmlns:a16="http://schemas.microsoft.com/office/drawing/2014/main" id="{86B7C218-DDB2-F573-B1B6-3118259D8D9B}"/>
              </a:ext>
            </a:extLst>
          </p:cNvPr>
          <p:cNvSpPr>
            <a:spLocks noGrp="1"/>
          </p:cNvSpPr>
          <p:nvPr>
            <p:ph idx="1"/>
          </p:nvPr>
        </p:nvSpPr>
        <p:spPr>
          <a:xfrm>
            <a:off x="-4094783" y="1064525"/>
            <a:ext cx="4353863" cy="4931743"/>
          </a:xfrm>
        </p:spPr>
        <p:txBody>
          <a:bodyPr/>
          <a:lstStyle/>
          <a:p>
            <a:r>
              <a:rPr lang="en-US" sz="2800"/>
              <a:t>Pebbles Inside rattle when used and produce effect when used, which may have aided in enhancing cultural memory functions, of ritual events of burials.</a:t>
            </a:r>
          </a:p>
          <a:p>
            <a:r>
              <a:rPr lang="en-GB"/>
              <a:t>The pour of liquid, </a:t>
            </a:r>
            <a:endParaRPr lang="en-GB" dirty="0"/>
          </a:p>
        </p:txBody>
      </p:sp>
      <p:sp>
        <p:nvSpPr>
          <p:cNvPr id="5" name="Content Placeholder 2">
            <a:extLst>
              <a:ext uri="{FF2B5EF4-FFF2-40B4-BE49-F238E27FC236}">
                <a16:creationId xmlns:a16="http://schemas.microsoft.com/office/drawing/2014/main" id="{A965B983-2186-4583-E233-576B2AEDAF50}"/>
              </a:ext>
            </a:extLst>
          </p:cNvPr>
          <p:cNvSpPr txBox="1">
            <a:spLocks/>
          </p:cNvSpPr>
          <p:nvPr/>
        </p:nvSpPr>
        <p:spPr>
          <a:xfrm>
            <a:off x="0" y="660400"/>
            <a:ext cx="6961026" cy="6095242"/>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t>Limestone pebbles were placed inside the figure. These pebbles, would rattle against the metallic insides, and produce noise when the bull figure moved.</a:t>
            </a:r>
          </a:p>
          <a:p>
            <a:r>
              <a:rPr lang="en-GB" sz="2200" dirty="0"/>
              <a:t>The level of noise could be controlled: a violent shake would produce a rhythmic rattle. Or a slow tilt (when pouring) would create a subtle rhythmic scraping sound.</a:t>
            </a:r>
          </a:p>
          <a:p>
            <a:r>
              <a:rPr lang="en-GB" sz="2200" dirty="0"/>
              <a:t>Sound associations with the vessel helps to enhance sensory responses and memory performances between the object and the performance or ritual it partook in </a:t>
            </a:r>
            <a:r>
              <a:rPr lang="en-GB" sz="2200" dirty="0">
                <a:solidFill>
                  <a:srgbClr val="FFC000"/>
                </a:solidFill>
              </a:rPr>
              <a:t>(Curtis &amp; Weiss, 2021, pp. 4-5).</a:t>
            </a:r>
          </a:p>
          <a:p>
            <a:r>
              <a:rPr lang="en-GB" sz="2200" dirty="0"/>
              <a:t>Needs an active agent to active it’s sound qualities, further suggesting a highly interactive and performative object (or living vessel?).</a:t>
            </a:r>
          </a:p>
          <a:p>
            <a:r>
              <a:rPr lang="en-GB" sz="2200" dirty="0"/>
              <a:t>‘</a:t>
            </a:r>
            <a:r>
              <a:rPr lang="en-GB" sz="2200" i="1" dirty="0">
                <a:solidFill>
                  <a:srgbClr val="99CCFF"/>
                </a:solidFill>
              </a:rPr>
              <a:t>Music is a particular form of sound that uses pitch, timbre, rhythm and intensity, along with action to create social meanings that are both shared and deeply personal It can be used for entertainment, aesthetic stimulation and social bonding, and often formed a means of cross-cultural exchange</a:t>
            </a:r>
            <a:r>
              <a:rPr lang="en-GB" sz="2200" dirty="0">
                <a:solidFill>
                  <a:srgbClr val="99CCFF"/>
                </a:solidFill>
              </a:rPr>
              <a:t>’ </a:t>
            </a:r>
            <a:r>
              <a:rPr lang="en-GB" sz="2200" dirty="0">
                <a:solidFill>
                  <a:srgbClr val="FFC000"/>
                </a:solidFill>
              </a:rPr>
              <a:t>(Burke, 2015)</a:t>
            </a:r>
          </a:p>
          <a:p>
            <a:endParaRPr lang="en-GB" sz="2000" dirty="0"/>
          </a:p>
          <a:p>
            <a:endParaRPr lang="en-GB" sz="2000" dirty="0"/>
          </a:p>
          <a:p>
            <a:endParaRPr lang="en-GB" sz="2000" dirty="0"/>
          </a:p>
        </p:txBody>
      </p:sp>
      <p:sp>
        <p:nvSpPr>
          <p:cNvPr id="6" name="Rectangle 5">
            <a:extLst>
              <a:ext uri="{FF2B5EF4-FFF2-40B4-BE49-F238E27FC236}">
                <a16:creationId xmlns:a16="http://schemas.microsoft.com/office/drawing/2014/main" id="{DA77D071-9228-B6EC-98BD-370E2C69C5E7}"/>
              </a:ext>
            </a:extLst>
          </p:cNvPr>
          <p:cNvSpPr/>
          <p:nvPr/>
        </p:nvSpPr>
        <p:spPr>
          <a:xfrm>
            <a:off x="7044265" y="155325"/>
            <a:ext cx="4792136" cy="6404270"/>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0" name="Picture 2" descr="Kneeling bull holding a spouted vessel, Silver, Proto-Elamite ">
            <a:extLst>
              <a:ext uri="{FF2B5EF4-FFF2-40B4-BE49-F238E27FC236}">
                <a16:creationId xmlns:a16="http://schemas.microsoft.com/office/drawing/2014/main" id="{6C16FCCE-DCC8-D2A9-D102-A6833ECD35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0478" y="289735"/>
            <a:ext cx="4381134" cy="616297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205F4E3-ACC6-12DD-213C-D46C1A210E84}"/>
              </a:ext>
            </a:extLst>
          </p:cNvPr>
          <p:cNvSpPr txBox="1"/>
          <p:nvPr/>
        </p:nvSpPr>
        <p:spPr>
          <a:xfrm>
            <a:off x="6812788" y="6509339"/>
            <a:ext cx="6092456" cy="369332"/>
          </a:xfrm>
          <a:prstGeom prst="rect">
            <a:avLst/>
          </a:prstGeom>
          <a:noFill/>
        </p:spPr>
        <p:txBody>
          <a:bodyPr wrap="square">
            <a:spAutoFit/>
          </a:bodyPr>
          <a:lstStyle/>
          <a:p>
            <a:r>
              <a:rPr lang="en-GB" dirty="0">
                <a:solidFill>
                  <a:schemeClr val="bg1"/>
                </a:solidFill>
              </a:rPr>
              <a:t>Fig. 8. (Metropolitan Museum, 2023)</a:t>
            </a:r>
          </a:p>
        </p:txBody>
      </p:sp>
    </p:spTree>
    <p:extLst>
      <p:ext uri="{BB962C8B-B14F-4D97-AF65-F5344CB8AC3E}">
        <p14:creationId xmlns:p14="http://schemas.microsoft.com/office/powerpoint/2010/main" val="30448770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01" name="Rectangle 820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203" name="Rectangle 8202">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05" name="Rectangle 820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207" name="Rectangle 820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738B25-E1D9-C12E-949E-C2C534FCD179}"/>
              </a:ext>
            </a:extLst>
          </p:cNvPr>
          <p:cNvSpPr>
            <a:spLocks noGrp="1"/>
          </p:cNvSpPr>
          <p:nvPr>
            <p:ph type="title"/>
          </p:nvPr>
        </p:nvSpPr>
        <p:spPr>
          <a:xfrm>
            <a:off x="48126" y="-530936"/>
            <a:ext cx="4953000" cy="1664573"/>
          </a:xfrm>
        </p:spPr>
        <p:txBody>
          <a:bodyPr vert="horz" lIns="91440" tIns="45720" rIns="91440" bIns="45720" rtlCol="0" anchor="ctr">
            <a:normAutofit/>
          </a:bodyPr>
          <a:lstStyle/>
          <a:p>
            <a:r>
              <a:rPr lang="en-US" sz="3200" u="sng" dirty="0"/>
              <a:t>Smell and Taste</a:t>
            </a:r>
          </a:p>
        </p:txBody>
      </p:sp>
      <p:sp>
        <p:nvSpPr>
          <p:cNvPr id="4" name="Content Placeholder 2">
            <a:extLst>
              <a:ext uri="{FF2B5EF4-FFF2-40B4-BE49-F238E27FC236}">
                <a16:creationId xmlns:a16="http://schemas.microsoft.com/office/drawing/2014/main" id="{2EC0DCA2-0F1B-5AED-0213-3285C14C6A62}"/>
              </a:ext>
            </a:extLst>
          </p:cNvPr>
          <p:cNvSpPr txBox="1">
            <a:spLocks/>
          </p:cNvSpPr>
          <p:nvPr/>
        </p:nvSpPr>
        <p:spPr>
          <a:xfrm>
            <a:off x="-81617" y="567942"/>
            <a:ext cx="6177617" cy="6289908"/>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sz="1100" dirty="0"/>
              <a:t>‘</a:t>
            </a:r>
            <a:r>
              <a:rPr lang="en-US" sz="1700" i="1" dirty="0">
                <a:solidFill>
                  <a:srgbClr val="99CCFF"/>
                </a:solidFill>
              </a:rPr>
              <a:t>Sharing food (and drink), is like sharing part of the body, consuming together opens possibility for more intimate relationships</a:t>
            </a:r>
            <a:r>
              <a:rPr lang="en-US" sz="1700" dirty="0"/>
              <a:t>’ </a:t>
            </a:r>
            <a:r>
              <a:rPr lang="en-US" sz="1700" dirty="0">
                <a:solidFill>
                  <a:srgbClr val="FFC000"/>
                </a:solidFill>
              </a:rPr>
              <a:t>(Borthwick, 2000, 135-6</a:t>
            </a:r>
            <a:r>
              <a:rPr lang="en-US" sz="1700" dirty="0"/>
              <a:t>). The use of alcohol or ASC inducing fluids may have also acted to mediate social relationships.</a:t>
            </a:r>
          </a:p>
          <a:p>
            <a:pPr>
              <a:lnSpc>
                <a:spcPct val="100000"/>
              </a:lnSpc>
            </a:pPr>
            <a:r>
              <a:rPr lang="en-US" sz="1700" dirty="0"/>
              <a:t>Food and drink becomes the sensuous basis from which socialites around speech can occur. The bull’s drinking vessel acts as a focal and facilitative object for social occasions.</a:t>
            </a:r>
          </a:p>
          <a:p>
            <a:pPr>
              <a:lnSpc>
                <a:spcPct val="100000"/>
              </a:lnSpc>
            </a:pPr>
            <a:r>
              <a:rPr lang="en-US" sz="1700" dirty="0"/>
              <a:t> Smell is a harder to define aspect of the Proto-Elamite experience of this vessel, but the liquid held in the vessel and used in selected social space(s) likely possessed a level of olfactory engagement. Smell ‘</a:t>
            </a:r>
            <a:r>
              <a:rPr lang="en-US" sz="1700" i="1" dirty="0">
                <a:solidFill>
                  <a:srgbClr val="99CCFF"/>
                </a:solidFill>
              </a:rPr>
              <a:t>holds meaning through association and extends an invitation into otherness</a:t>
            </a:r>
            <a:r>
              <a:rPr lang="en-US" sz="1700" dirty="0">
                <a:solidFill>
                  <a:srgbClr val="99CCFF"/>
                </a:solidFill>
              </a:rPr>
              <a:t>’ </a:t>
            </a:r>
            <a:r>
              <a:rPr lang="en-US" sz="1700" dirty="0">
                <a:solidFill>
                  <a:srgbClr val="FFC000"/>
                </a:solidFill>
              </a:rPr>
              <a:t>(Borthwick, 2000, pp. 134).</a:t>
            </a:r>
          </a:p>
          <a:p>
            <a:pPr>
              <a:lnSpc>
                <a:spcPct val="100000"/>
              </a:lnSpc>
            </a:pPr>
            <a:r>
              <a:rPr lang="en-US" sz="1700" dirty="0"/>
              <a:t>Odour exceeds boundaries, they are a free-floating chemicals, yet have an immediate emotive effect. </a:t>
            </a:r>
            <a:r>
              <a:rPr lang="en-US" sz="1700" dirty="0">
                <a:solidFill>
                  <a:srgbClr val="FFC000"/>
                </a:solidFill>
              </a:rPr>
              <a:t>Banes</a:t>
            </a:r>
            <a:r>
              <a:rPr lang="en-US" sz="1700" dirty="0"/>
              <a:t> advances the work of  </a:t>
            </a:r>
            <a:r>
              <a:rPr lang="en-US" sz="1700" dirty="0" err="1">
                <a:solidFill>
                  <a:srgbClr val="FFC000"/>
                </a:solidFill>
              </a:rPr>
              <a:t>Gell</a:t>
            </a:r>
            <a:r>
              <a:rPr lang="en-US" sz="1700" dirty="0">
                <a:solidFill>
                  <a:srgbClr val="FFC000"/>
                </a:solidFill>
              </a:rPr>
              <a:t> &amp; Lewis (1977 pp. 26</a:t>
            </a:r>
            <a:r>
              <a:rPr lang="en-US" sz="1700" dirty="0"/>
              <a:t>) to suggest olfaction allows the subject to: </a:t>
            </a:r>
            <a:r>
              <a:rPr lang="en-US" sz="1700" i="1" dirty="0">
                <a:solidFill>
                  <a:srgbClr val="99CCFF"/>
                </a:solidFill>
              </a:rPr>
              <a:t>transcend and transport from the ordinary and reach an ideal world, through a  link between relationship and memory</a:t>
            </a:r>
            <a:r>
              <a:rPr lang="en-US" sz="1700" dirty="0">
                <a:solidFill>
                  <a:srgbClr val="99CCFF"/>
                </a:solidFill>
              </a:rPr>
              <a:t>. </a:t>
            </a:r>
            <a:r>
              <a:rPr lang="en-US" sz="1700" dirty="0">
                <a:solidFill>
                  <a:srgbClr val="FFC000"/>
                </a:solidFill>
              </a:rPr>
              <a:t>(Banes, 2001, pp. 68)</a:t>
            </a:r>
          </a:p>
          <a:p>
            <a:pPr>
              <a:lnSpc>
                <a:spcPct val="100000"/>
              </a:lnSpc>
            </a:pPr>
            <a:endParaRPr lang="en-US" sz="1700" dirty="0"/>
          </a:p>
          <a:p>
            <a:pPr>
              <a:lnSpc>
                <a:spcPct val="100000"/>
              </a:lnSpc>
            </a:pPr>
            <a:endParaRPr lang="en-US" sz="1100" dirty="0"/>
          </a:p>
        </p:txBody>
      </p:sp>
      <p:sp>
        <p:nvSpPr>
          <p:cNvPr id="3" name="Content Placeholder 2">
            <a:extLst>
              <a:ext uri="{FF2B5EF4-FFF2-40B4-BE49-F238E27FC236}">
                <a16:creationId xmlns:a16="http://schemas.microsoft.com/office/drawing/2014/main" id="{2FB0139A-948A-07F0-1FF8-F5773F868A24}"/>
              </a:ext>
            </a:extLst>
          </p:cNvPr>
          <p:cNvSpPr>
            <a:spLocks noGrp="1"/>
          </p:cNvSpPr>
          <p:nvPr>
            <p:ph idx="1"/>
          </p:nvPr>
        </p:nvSpPr>
        <p:spPr>
          <a:xfrm>
            <a:off x="1895523" y="-5245152"/>
            <a:ext cx="10515600" cy="4195763"/>
          </a:xfrm>
        </p:spPr>
        <p:txBody>
          <a:bodyPr/>
          <a:lstStyle/>
          <a:p>
            <a:r>
              <a:rPr lang="en-GB" dirty="0"/>
              <a:t>If we suppose the vessel was filled with a liquid such as alcohol, it may have also had a strong relationship with smell and taste in proto-</a:t>
            </a:r>
            <a:r>
              <a:rPr lang="en-GB" dirty="0" err="1"/>
              <a:t>elamite</a:t>
            </a:r>
            <a:r>
              <a:rPr lang="en-GB" dirty="0"/>
              <a:t> society.</a:t>
            </a:r>
          </a:p>
        </p:txBody>
      </p:sp>
      <p:sp>
        <p:nvSpPr>
          <p:cNvPr id="5" name="Rectangle 4">
            <a:extLst>
              <a:ext uri="{FF2B5EF4-FFF2-40B4-BE49-F238E27FC236}">
                <a16:creationId xmlns:a16="http://schemas.microsoft.com/office/drawing/2014/main" id="{113A0780-3765-58C3-72B6-790E1052333F}"/>
              </a:ext>
            </a:extLst>
          </p:cNvPr>
          <p:cNvSpPr/>
          <p:nvPr/>
        </p:nvSpPr>
        <p:spPr>
          <a:xfrm>
            <a:off x="6688666" y="358477"/>
            <a:ext cx="5063068" cy="6160858"/>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2" descr="Kneeling Bull Holding a Spouted Vessel | Silver Southwestern… | Flickr">
            <a:extLst>
              <a:ext uri="{FF2B5EF4-FFF2-40B4-BE49-F238E27FC236}">
                <a16:creationId xmlns:a16="http://schemas.microsoft.com/office/drawing/2014/main" id="{E576EDD6-4CC6-FAA9-4282-C4BD12F6F6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602" b="643"/>
          <a:stretch/>
        </p:blipFill>
        <p:spPr bwMode="auto">
          <a:xfrm>
            <a:off x="6858001" y="567942"/>
            <a:ext cx="4724400" cy="571686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EBC4FC4-CD2D-7242-D5CE-67317854D0F1}"/>
              </a:ext>
            </a:extLst>
          </p:cNvPr>
          <p:cNvSpPr txBox="1"/>
          <p:nvPr/>
        </p:nvSpPr>
        <p:spPr>
          <a:xfrm>
            <a:off x="6248399" y="23011"/>
            <a:ext cx="6290732" cy="369332"/>
          </a:xfrm>
          <a:prstGeom prst="rect">
            <a:avLst/>
          </a:prstGeom>
          <a:noFill/>
        </p:spPr>
        <p:txBody>
          <a:bodyPr wrap="square">
            <a:spAutoFit/>
          </a:bodyPr>
          <a:lstStyle/>
          <a:p>
            <a:r>
              <a:rPr lang="en-GB" dirty="0"/>
              <a:t>Fig. 9. (</a:t>
            </a:r>
            <a:r>
              <a:rPr lang="en-GB" dirty="0" err="1"/>
              <a:t>Unforth</a:t>
            </a:r>
            <a:r>
              <a:rPr lang="en-GB" dirty="0"/>
              <a:t>, 2008)</a:t>
            </a:r>
          </a:p>
        </p:txBody>
      </p:sp>
    </p:spTree>
    <p:extLst>
      <p:ext uri="{BB962C8B-B14F-4D97-AF65-F5344CB8AC3E}">
        <p14:creationId xmlns:p14="http://schemas.microsoft.com/office/powerpoint/2010/main" val="33375305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225" name="Rectangle 9224">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9227" name="Rectangle 9226">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229" name="Rectangle 9228">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9231" name="Rectangle 9230">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D3F19E-272B-F407-D856-7E6CEDC33C3C}"/>
              </a:ext>
            </a:extLst>
          </p:cNvPr>
          <p:cNvSpPr>
            <a:spLocks noGrp="1"/>
          </p:cNvSpPr>
          <p:nvPr>
            <p:ph type="title"/>
          </p:nvPr>
        </p:nvSpPr>
        <p:spPr>
          <a:xfrm>
            <a:off x="0" y="-509472"/>
            <a:ext cx="4953000" cy="1664573"/>
          </a:xfrm>
        </p:spPr>
        <p:txBody>
          <a:bodyPr vert="horz" lIns="91440" tIns="45720" rIns="91440" bIns="45720" rtlCol="0" anchor="ctr">
            <a:normAutofit/>
          </a:bodyPr>
          <a:lstStyle/>
          <a:p>
            <a:r>
              <a:rPr lang="en-US" sz="3200" u="sng" dirty="0"/>
              <a:t>Conclusion</a:t>
            </a:r>
          </a:p>
        </p:txBody>
      </p:sp>
      <p:sp>
        <p:nvSpPr>
          <p:cNvPr id="5" name="Content Placeholder 2">
            <a:extLst>
              <a:ext uri="{FF2B5EF4-FFF2-40B4-BE49-F238E27FC236}">
                <a16:creationId xmlns:a16="http://schemas.microsoft.com/office/drawing/2014/main" id="{13DE902B-5055-94B7-B9B1-F77DC20BB8C6}"/>
              </a:ext>
            </a:extLst>
          </p:cNvPr>
          <p:cNvSpPr txBox="1">
            <a:spLocks/>
          </p:cNvSpPr>
          <p:nvPr/>
        </p:nvSpPr>
        <p:spPr>
          <a:xfrm>
            <a:off x="-79792" y="646598"/>
            <a:ext cx="6270207" cy="6358885"/>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dirty="0"/>
              <a:t>The use of the figure was a highly socially charged event to the Proto-Elamites. It evoked a multifaceted sensory engagement to captivate the subject</a:t>
            </a:r>
          </a:p>
          <a:p>
            <a:r>
              <a:rPr lang="en-US" sz="1800" dirty="0"/>
              <a:t>The value of the figure was in its material (silver), body schema and the exquisite craftsmanship to give authority to its hybridized form and invite the observer to realms of ‘otherness’. </a:t>
            </a:r>
          </a:p>
          <a:p>
            <a:r>
              <a:rPr lang="en-US" sz="1800" dirty="0"/>
              <a:t>The figure is a transformative and mediating object between the natural, cosmological, and human worlds in the face of socio-political change and growing urbanization. It is multifunctional and instigates an intimate and captivating appearance engaging with sensory organs to commit social experiences to memorial function. </a:t>
            </a:r>
          </a:p>
          <a:p>
            <a:r>
              <a:rPr lang="en-US" sz="1800" dirty="0"/>
              <a:t>Social rituals likely used the bull as a focal point, through its elite craftsmanship, symbolic construction, and captivating engagement, it opens those using it to ‘</a:t>
            </a:r>
            <a:r>
              <a:rPr lang="en-US" sz="1800" i="1" dirty="0">
                <a:solidFill>
                  <a:srgbClr val="99CCFF"/>
                </a:solidFill>
              </a:rPr>
              <a:t>other social dimensions of power</a:t>
            </a:r>
            <a:r>
              <a:rPr lang="en-US" sz="1800" dirty="0">
                <a:solidFill>
                  <a:srgbClr val="FFC000"/>
                </a:solidFill>
              </a:rPr>
              <a:t>’ (Keane, 2003 pp. 230).</a:t>
            </a:r>
          </a:p>
          <a:p>
            <a:r>
              <a:rPr lang="en-US" sz="1800" dirty="0"/>
              <a:t>The Bull is an under-researched object, that is imbued with a living agency and imprints upon the observer, requiring different perspectives, and engagements in order to be fully comprehended. To the Proto-Elamites it must have been an iconic, symbolic and pro-active art-object to perpetuate social life.</a:t>
            </a:r>
          </a:p>
          <a:p>
            <a:endParaRPr lang="en-US" sz="1800" dirty="0"/>
          </a:p>
          <a:p>
            <a:endParaRPr lang="en-US" sz="1800" dirty="0"/>
          </a:p>
          <a:p>
            <a:pPr marL="0" indent="0">
              <a:buNone/>
            </a:pPr>
            <a:endParaRPr lang="en-US" sz="1800" dirty="0"/>
          </a:p>
        </p:txBody>
      </p:sp>
      <p:sp>
        <p:nvSpPr>
          <p:cNvPr id="4" name="Content Placeholder 2">
            <a:extLst>
              <a:ext uri="{FF2B5EF4-FFF2-40B4-BE49-F238E27FC236}">
                <a16:creationId xmlns:a16="http://schemas.microsoft.com/office/drawing/2014/main" id="{86F16D75-9C92-DF6A-C210-59B126D32197}"/>
              </a:ext>
            </a:extLst>
          </p:cNvPr>
          <p:cNvSpPr txBox="1">
            <a:spLocks/>
          </p:cNvSpPr>
          <p:nvPr/>
        </p:nvSpPr>
        <p:spPr>
          <a:xfrm>
            <a:off x="0" y="859587"/>
            <a:ext cx="6893689" cy="5932909"/>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000" dirty="0"/>
          </a:p>
        </p:txBody>
      </p:sp>
      <p:sp>
        <p:nvSpPr>
          <p:cNvPr id="3" name="Content Placeholder 2">
            <a:extLst>
              <a:ext uri="{FF2B5EF4-FFF2-40B4-BE49-F238E27FC236}">
                <a16:creationId xmlns:a16="http://schemas.microsoft.com/office/drawing/2014/main" id="{3E78DFF8-023D-2DDE-2A42-150CF8A13A04}"/>
              </a:ext>
            </a:extLst>
          </p:cNvPr>
          <p:cNvSpPr>
            <a:spLocks noGrp="1"/>
          </p:cNvSpPr>
          <p:nvPr>
            <p:ph idx="1"/>
          </p:nvPr>
        </p:nvSpPr>
        <p:spPr>
          <a:xfrm>
            <a:off x="-7855910" y="-2966455"/>
            <a:ext cx="6893689" cy="5932909"/>
          </a:xfrm>
        </p:spPr>
        <p:txBody>
          <a:bodyPr>
            <a:normAutofit/>
          </a:bodyPr>
          <a:lstStyle/>
          <a:p>
            <a:r>
              <a:rPr lang="en-GB" sz="2000" dirty="0"/>
              <a:t>Sensory experiences evokes feelings and memories</a:t>
            </a:r>
          </a:p>
          <a:p>
            <a:r>
              <a:rPr lang="en-GB" sz="2000" b="0" i="0" dirty="0">
                <a:effectLst/>
                <a:latin typeface="ff2"/>
              </a:rPr>
              <a:t>as symbolic representations of real </a:t>
            </a:r>
            <a:r>
              <a:rPr lang="en-GB" sz="2000" b="0" i="0" dirty="0" err="1">
                <a:effectLst/>
                <a:latin typeface="ff2"/>
              </a:rPr>
              <a:t>vo-tive</a:t>
            </a:r>
            <a:r>
              <a:rPr lang="en-GB" sz="2000" b="0" i="0" dirty="0">
                <a:effectLst/>
                <a:latin typeface="ff2"/>
              </a:rPr>
              <a:t> animals, dedicated to a god or used in a magic ritual, in order to gain protection</a:t>
            </a:r>
            <a:r>
              <a:rPr lang="en-GB" sz="2000" dirty="0"/>
              <a:t> </a:t>
            </a:r>
          </a:p>
          <a:p>
            <a:r>
              <a:rPr lang="en-GB" sz="2000" dirty="0"/>
              <a:t>Opens those using it to other social dimensions of power (Keane,)</a:t>
            </a:r>
          </a:p>
        </p:txBody>
      </p:sp>
      <p:sp>
        <p:nvSpPr>
          <p:cNvPr id="6" name="Rectangle 5">
            <a:extLst>
              <a:ext uri="{FF2B5EF4-FFF2-40B4-BE49-F238E27FC236}">
                <a16:creationId xmlns:a16="http://schemas.microsoft.com/office/drawing/2014/main" id="{47F8651C-CBC0-82EE-ABBB-BEACFCF369BE}"/>
              </a:ext>
            </a:extLst>
          </p:cNvPr>
          <p:cNvSpPr/>
          <p:nvPr/>
        </p:nvSpPr>
        <p:spPr>
          <a:xfrm>
            <a:off x="6674159" y="345944"/>
            <a:ext cx="5063068" cy="6160858"/>
          </a:xfrm>
          <a:prstGeom prst="rect">
            <a:avLst/>
          </a:prstGeom>
          <a:solidFill>
            <a:schemeClr val="tx1">
              <a:lumMod val="95000"/>
              <a:lumOff val="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218" name="Picture 2" descr="New York, Metropolitan Museum of Art - Vici.org">
            <a:extLst>
              <a:ext uri="{FF2B5EF4-FFF2-40B4-BE49-F238E27FC236}">
                <a16:creationId xmlns:a16="http://schemas.microsoft.com/office/drawing/2014/main" id="{10326D11-008F-F2A3-B0F5-29A5BFB9E6F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530" r="1" b="1"/>
          <a:stretch/>
        </p:blipFill>
        <p:spPr bwMode="auto">
          <a:xfrm>
            <a:off x="6858001" y="567942"/>
            <a:ext cx="4724400" cy="571686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E96750F-B9B9-37BB-B936-1BB06E0C0E7C}"/>
              </a:ext>
            </a:extLst>
          </p:cNvPr>
          <p:cNvSpPr txBox="1"/>
          <p:nvPr/>
        </p:nvSpPr>
        <p:spPr>
          <a:xfrm>
            <a:off x="6257700" y="-46517"/>
            <a:ext cx="6290732" cy="369332"/>
          </a:xfrm>
          <a:prstGeom prst="rect">
            <a:avLst/>
          </a:prstGeom>
          <a:noFill/>
        </p:spPr>
        <p:txBody>
          <a:bodyPr wrap="square">
            <a:spAutoFit/>
          </a:bodyPr>
          <a:lstStyle/>
          <a:p>
            <a:r>
              <a:rPr lang="en-GB" dirty="0"/>
              <a:t>Fig. 10. (</a:t>
            </a:r>
            <a:r>
              <a:rPr lang="en-GB" dirty="0" err="1"/>
              <a:t>Lendering</a:t>
            </a:r>
            <a:r>
              <a:rPr lang="en-GB" dirty="0"/>
              <a:t>, 2014)</a:t>
            </a:r>
          </a:p>
        </p:txBody>
      </p:sp>
    </p:spTree>
    <p:extLst>
      <p:ext uri="{BB962C8B-B14F-4D97-AF65-F5344CB8AC3E}">
        <p14:creationId xmlns:p14="http://schemas.microsoft.com/office/powerpoint/2010/main" val="29516173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C8D24-FBD9-4705-87BE-33A523C25B1E}"/>
              </a:ext>
            </a:extLst>
          </p:cNvPr>
          <p:cNvSpPr>
            <a:spLocks noGrp="1"/>
          </p:cNvSpPr>
          <p:nvPr>
            <p:ph type="title"/>
          </p:nvPr>
        </p:nvSpPr>
        <p:spPr>
          <a:xfrm>
            <a:off x="0" y="-556145"/>
            <a:ext cx="3383280" cy="1325563"/>
          </a:xfrm>
        </p:spPr>
        <p:txBody>
          <a:bodyPr>
            <a:normAutofit/>
          </a:bodyPr>
          <a:lstStyle/>
          <a:p>
            <a:r>
              <a:rPr lang="en-GB" sz="1400" u="sng" dirty="0"/>
              <a:t>Text References:</a:t>
            </a:r>
          </a:p>
        </p:txBody>
      </p:sp>
      <p:sp>
        <p:nvSpPr>
          <p:cNvPr id="5" name="Content Placeholder 2">
            <a:extLst>
              <a:ext uri="{FF2B5EF4-FFF2-40B4-BE49-F238E27FC236}">
                <a16:creationId xmlns:a16="http://schemas.microsoft.com/office/drawing/2014/main" id="{E4683C03-2B7B-B1AC-99D9-406A690AB4DE}"/>
              </a:ext>
            </a:extLst>
          </p:cNvPr>
          <p:cNvSpPr txBox="1">
            <a:spLocks/>
          </p:cNvSpPr>
          <p:nvPr/>
        </p:nvSpPr>
        <p:spPr>
          <a:xfrm>
            <a:off x="152400" y="667597"/>
            <a:ext cx="5364480" cy="5944870"/>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sp>
        <p:nvSpPr>
          <p:cNvPr id="7" name="Content Placeholder 6">
            <a:extLst>
              <a:ext uri="{FF2B5EF4-FFF2-40B4-BE49-F238E27FC236}">
                <a16:creationId xmlns:a16="http://schemas.microsoft.com/office/drawing/2014/main" id="{A2683917-BE29-A13A-24E7-AAFE544CD791}"/>
              </a:ext>
            </a:extLst>
          </p:cNvPr>
          <p:cNvSpPr>
            <a:spLocks noGrp="1"/>
          </p:cNvSpPr>
          <p:nvPr>
            <p:ph idx="1"/>
          </p:nvPr>
        </p:nvSpPr>
        <p:spPr>
          <a:xfrm>
            <a:off x="13374" y="424969"/>
            <a:ext cx="12268200" cy="6612467"/>
          </a:xfrm>
        </p:spPr>
        <p:txBody>
          <a:bodyPr>
            <a:normAutofit fontScale="25000" lnSpcReduction="20000"/>
          </a:bodyPr>
          <a:lstStyle/>
          <a:p>
            <a:pPr marL="0" indent="0">
              <a:buNone/>
            </a:pP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Alvarez-Mon, J. (2020), The Art of Elam ca. 4200-525 BCE, Chapter 3: The Proto-Elamite Period - Susa and the highlands (ca. 3100–2900 </a:t>
            </a: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bc</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Vol. 1, pp. 59-77, Published by: Routledge Url: </a:t>
            </a:r>
            <a:r>
              <a:rPr lang="en-GB" sz="2400" u="sng" dirty="0">
                <a:effectLst/>
                <a:latin typeface="Times New Roman" panose="02020603050405020304" pitchFamily="18" charset="0"/>
                <a:ea typeface="Times New Roman" panose="02020603050405020304" pitchFamily="18" charset="0"/>
                <a:cs typeface="Calibri" panose="020F0502020204030204" pitchFamily="34" charset="0"/>
                <a:hlinkClick r:id="rId2">
                  <a:extLst>
                    <a:ext uri="{A12FA001-AC4F-418D-AE19-62706E023703}">
                      <ahyp:hlinkClr xmlns:ahyp="http://schemas.microsoft.com/office/drawing/2018/hyperlinkcolor" val="tx"/>
                    </a:ext>
                  </a:extLst>
                </a:hlinkClick>
              </a:rPr>
              <a:t>https://www.routledgehandbooks.com/doi/10.4324/9781003018254-4</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Accessed online: 08/03/23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Alden, J.R. (1982), Trade and Politics in Proto-Elamite Iran [and Comments and Reply], Current Anthropology, Vol. 23, No. 6, pp. 613-640, Published by: University of Chicago Press, Url: https://www-jstor-org.ezproxy.uwtsd.ac.uk/stable/2742643?seq=4, Accessed online: 08/03/23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Bailey, D. (2014),Sculpture and Touch, Chapter: Touch and the </a:t>
            </a: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cheirotic</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apprehension of prehistoric figurines, pp. 27-44, Published by: Ashgate Pub Co., Url: https://www.abebooks.co.uk/Sculpture-Touch-Dent-Peter-Editor-Ashgate/13389923006/bd, Accessed online: 19/02/23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Times New Roman" panose="02020603050405020304" pitchFamily="18" charset="0"/>
                <a:ea typeface="Times New Roman" panose="02020603050405020304" pitchFamily="18" charset="0"/>
              </a:rPr>
              <a:t>Banes, S. (2001), Olfactory Performances, The Drama Review, Vol. 45, No. 1, pp. 68-76, Published by: TDR, Url: </a:t>
            </a:r>
            <a:r>
              <a:rPr lang="en-GB" sz="2400" u="sng" dirty="0">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https://www.researchgate.net/publication/249559356_Olfactory_Performances</a:t>
            </a:r>
            <a:r>
              <a:rPr lang="en-GB" sz="2400" dirty="0">
                <a:effectLst/>
                <a:latin typeface="Times New Roman" panose="02020603050405020304" pitchFamily="18" charset="0"/>
                <a:ea typeface="Times New Roman" panose="02020603050405020304" pitchFamily="18" charset="0"/>
              </a:rPr>
              <a:t>, accessed online: 12/05/23</a:t>
            </a:r>
          </a:p>
          <a:p>
            <a:pPr marL="0" indent="0">
              <a:buNone/>
            </a:pPr>
            <a:r>
              <a:rPr lang="en-GB" sz="2400" dirty="0">
                <a:effectLst/>
                <a:latin typeface="Times New Roman" panose="02020603050405020304" pitchFamily="18" charset="0"/>
                <a:ea typeface="Times New Roman" panose="02020603050405020304" pitchFamily="18" charset="0"/>
              </a:rPr>
              <a:t>Bennett, J. (2010), Vibrant Matter; a Political Ecology of Things, pp. 1-177, published by: Duke University Press Durham &amp; London, Url: </a:t>
            </a:r>
            <a:r>
              <a:rPr lang="en-GB" sz="2400" u="sng"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http://s3.amazonaws.com/arena-attachments/1870991/a26b5857085491b8a7ad5366abe9e2dc.pdf?1520749885</a:t>
            </a:r>
            <a:r>
              <a:rPr lang="en-GB" sz="2400" dirty="0">
                <a:effectLst/>
                <a:latin typeface="Times New Roman" panose="02020603050405020304" pitchFamily="18" charset="0"/>
                <a:ea typeface="Times New Roman" panose="02020603050405020304" pitchFamily="18" charset="0"/>
              </a:rPr>
              <a:t>, Accessed online: 12/05/23 </a:t>
            </a:r>
          </a:p>
          <a:p>
            <a:pPr marL="0" indent="0">
              <a:buNone/>
            </a:pPr>
            <a:r>
              <a:rPr lang="en-GB" sz="2400" dirty="0">
                <a:effectLst/>
                <a:latin typeface="Times New Roman" panose="02020603050405020304" pitchFamily="18" charset="0"/>
                <a:ea typeface="Times New Roman" panose="02020603050405020304" pitchFamily="18" charset="0"/>
              </a:rPr>
              <a:t>Borthwick, F. (2000), Olfaction and Taste: Invasive Odours and Disappearing Objects, Australian Journal of Anthropology, Vol. 11, No. 2, pp. 127-140, Published by: University of Wollongong, Url: </a:t>
            </a:r>
            <a:r>
              <a:rPr lang="en-GB" sz="2400" u="sng"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https://onlinelibrary.wiley.com/doi/epdf/10.1111/j.1835-9310.2000.tb00052.x?saml_referrer</a:t>
            </a:r>
            <a:r>
              <a:rPr lang="en-GB" sz="2400" dirty="0">
                <a:effectLst/>
                <a:latin typeface="Times New Roman" panose="02020603050405020304" pitchFamily="18" charset="0"/>
                <a:ea typeface="Times New Roman" panose="02020603050405020304" pitchFamily="18" charset="0"/>
              </a:rPr>
              <a:t>, accessed online 12/05/23</a:t>
            </a:r>
          </a:p>
          <a:p>
            <a:pPr marL="0" indent="0">
              <a:buNone/>
            </a:pPr>
            <a:r>
              <a:rPr lang="en-GB" sz="2400" dirty="0">
                <a:effectLst/>
                <a:latin typeface="Times New Roman" panose="02020603050405020304" pitchFamily="18" charset="0"/>
                <a:ea typeface="Times New Roman" panose="02020603050405020304" pitchFamily="18" charset="0"/>
              </a:rPr>
              <a:t>Burke, H. (2015), THE MUSIC OF OBJECTS, Archaeology on the Frontier, Published by: </a:t>
            </a:r>
            <a:r>
              <a:rPr lang="en-GB" sz="2400" dirty="0" err="1">
                <a:effectLst/>
                <a:latin typeface="Times New Roman" panose="02020603050405020304" pitchFamily="18" charset="0"/>
                <a:ea typeface="Times New Roman" panose="02020603050405020304" pitchFamily="18" charset="0"/>
              </a:rPr>
              <a:t>AotF</a:t>
            </a:r>
            <a:r>
              <a:rPr lang="en-GB" sz="2400" dirty="0">
                <a:effectLst/>
                <a:latin typeface="Times New Roman" panose="02020603050405020304" pitchFamily="18" charset="0"/>
                <a:ea typeface="Times New Roman" panose="02020603050405020304" pitchFamily="18" charset="0"/>
              </a:rPr>
              <a:t>, Url: </a:t>
            </a:r>
            <a:r>
              <a:rPr lang="en-GB" sz="2400" u="sng" dirty="0">
                <a:effectLst/>
                <a:latin typeface="Times New Roman" panose="02020603050405020304"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https://archaeologyonthefrontier.com/2020/10/11/the-music-of-objects/</a:t>
            </a:r>
            <a:r>
              <a:rPr lang="en-GB" sz="2400" dirty="0">
                <a:effectLst/>
                <a:latin typeface="Times New Roman" panose="02020603050405020304" pitchFamily="18" charset="0"/>
                <a:ea typeface="Times New Roman" panose="02020603050405020304" pitchFamily="18" charset="0"/>
              </a:rPr>
              <a:t>, accessed online: 12/05/23</a:t>
            </a:r>
          </a:p>
          <a:p>
            <a:pPr marL="0" indent="0">
              <a:buNone/>
            </a:pPr>
            <a:r>
              <a:rPr lang="en-GB" sz="2400" dirty="0">
                <a:effectLst/>
                <a:latin typeface="Times New Roman" panose="02020603050405020304" pitchFamily="18" charset="0"/>
                <a:ea typeface="Times New Roman" panose="02020603050405020304" pitchFamily="18" charset="0"/>
              </a:rPr>
              <a:t>Chen, K-c. Choi, H.J. (2008), Visual Attention and Eye Movements, Donald Bren School of Information and Computer Sciences (ICS), pp. 1-14, Published by: University of California Irvine, Url: </a:t>
            </a:r>
            <a:r>
              <a:rPr lang="en-GB" sz="2400" u="sng" dirty="0">
                <a:effectLst/>
                <a:latin typeface="Times New Roman" panose="02020603050405020304" pitchFamily="18" charset="0"/>
                <a:ea typeface="Times New Roman" panose="02020603050405020304" pitchFamily="18" charset="0"/>
                <a:hlinkClick r:id="rId7">
                  <a:extLst>
                    <a:ext uri="{A12FA001-AC4F-418D-AE19-62706E023703}">
                      <ahyp:hlinkClr xmlns:ahyp="http://schemas.microsoft.com/office/drawing/2018/hyperlinkcolor" val="tx"/>
                    </a:ext>
                  </a:extLst>
                </a:hlinkClick>
              </a:rPr>
              <a:t>https://www.ics.uci.edu/~majumder/vispercep/paper08/visualattention.pdf</a:t>
            </a:r>
            <a:r>
              <a:rPr lang="en-GB" sz="2400" dirty="0">
                <a:effectLst/>
                <a:latin typeface="Times New Roman" panose="02020603050405020304" pitchFamily="18" charset="0"/>
                <a:ea typeface="Times New Roman" panose="02020603050405020304" pitchFamily="18" charset="0"/>
              </a:rPr>
              <a:t>, accessed online: 12/05/23</a:t>
            </a:r>
          </a:p>
          <a:p>
            <a:pPr marL="0" indent="0">
              <a:buNone/>
            </a:pPr>
            <a:r>
              <a:rPr lang="en-GB" sz="2400" dirty="0">
                <a:effectLst/>
                <a:latin typeface="Times New Roman" panose="02020603050405020304" pitchFamily="18" charset="0"/>
                <a:ea typeface="Times New Roman" panose="02020603050405020304" pitchFamily="18" charset="0"/>
              </a:rPr>
              <a:t>Curtis, L. Weiss, N. (2021), Music and Memory in the Ancient Greek and Roman Worlds, pp. 3-24, Published by: Cambridge University Press, Url:  </a:t>
            </a:r>
            <a:r>
              <a:rPr lang="en-GB" sz="2400" u="sng" dirty="0">
                <a:effectLst/>
                <a:latin typeface="Times New Roman" panose="02020603050405020304" pitchFamily="18" charset="0"/>
                <a:ea typeface="Times New Roman" panose="02020603050405020304" pitchFamily="18" charset="0"/>
                <a:hlinkClick r:id="rId8">
                  <a:extLst>
                    <a:ext uri="{A12FA001-AC4F-418D-AE19-62706E023703}">
                      <ahyp:hlinkClr xmlns:ahyp="http://schemas.microsoft.com/office/drawing/2018/hyperlinkcolor" val="tx"/>
                    </a:ext>
                  </a:extLst>
                </a:hlinkClick>
              </a:rPr>
              <a:t>https://www.academia.edu/35879580/Music_and_Memory_in_the_Ancient_Greek_and_Roman_Worlds_Cambridge_Cambridge_University_Press</a:t>
            </a:r>
            <a:r>
              <a:rPr lang="en-GB" sz="2400" dirty="0">
                <a:effectLst/>
                <a:latin typeface="Times New Roman" panose="02020603050405020304" pitchFamily="18" charset="0"/>
                <a:ea typeface="Times New Roman" panose="02020603050405020304" pitchFamily="18" charset="0"/>
              </a:rPr>
              <a:t>, Accessed online: 12/04/23</a:t>
            </a:r>
          </a:p>
          <a:p>
            <a:pPr marL="0" indent="0">
              <a:buNone/>
            </a:pPr>
            <a:r>
              <a:rPr lang="en-GB" sz="2400" dirty="0" err="1">
                <a:effectLst/>
                <a:latin typeface="Times New Roman" panose="02020603050405020304" pitchFamily="18" charset="0"/>
                <a:ea typeface="Times New Roman" panose="02020603050405020304" pitchFamily="18" charset="0"/>
              </a:rPr>
              <a:t>Franconeri</a:t>
            </a:r>
            <a:r>
              <a:rPr lang="en-GB" sz="2400" dirty="0">
                <a:effectLst/>
                <a:latin typeface="Times New Roman" panose="02020603050405020304" pitchFamily="18" charset="0"/>
                <a:ea typeface="Times New Roman" panose="02020603050405020304" pitchFamily="18" charset="0"/>
              </a:rPr>
              <a:t>, S.L. </a:t>
            </a:r>
            <a:r>
              <a:rPr lang="en-GB" sz="2400" dirty="0" err="1">
                <a:effectLst/>
                <a:latin typeface="Times New Roman" panose="02020603050405020304" pitchFamily="18" charset="0"/>
                <a:ea typeface="Times New Roman" panose="02020603050405020304" pitchFamily="18" charset="0"/>
              </a:rPr>
              <a:t>Hollingwoerth</a:t>
            </a:r>
            <a:r>
              <a:rPr lang="en-GB" sz="2400" dirty="0">
                <a:effectLst/>
                <a:latin typeface="Times New Roman" panose="02020603050405020304" pitchFamily="18" charset="0"/>
                <a:ea typeface="Times New Roman" panose="02020603050405020304" pitchFamily="18" charset="0"/>
              </a:rPr>
              <a:t>, A. Simons, D.J. (2005), Do new Objects capture attention? </a:t>
            </a:r>
            <a:r>
              <a:rPr lang="en-GB" sz="2400" dirty="0" err="1">
                <a:effectLst/>
                <a:latin typeface="Times New Roman" panose="02020603050405020304" pitchFamily="18" charset="0"/>
                <a:ea typeface="Times New Roman" panose="02020603050405020304" pitchFamily="18" charset="0"/>
              </a:rPr>
              <a:t>Psychol</a:t>
            </a:r>
            <a:r>
              <a:rPr lang="en-GB" sz="2400" dirty="0">
                <a:effectLst/>
                <a:latin typeface="Times New Roman" panose="02020603050405020304" pitchFamily="18" charset="0"/>
                <a:ea typeface="Times New Roman" panose="02020603050405020304" pitchFamily="18" charset="0"/>
              </a:rPr>
              <a:t>-Sci, Vol. 16, No. 4, pp. 275-81, Published by: PubMed, Url: </a:t>
            </a:r>
            <a:r>
              <a:rPr lang="en-GB" sz="2400" u="sng" dirty="0">
                <a:effectLst/>
                <a:latin typeface="Times New Roman" panose="02020603050405020304" pitchFamily="18" charset="0"/>
                <a:ea typeface="Times New Roman" panose="02020603050405020304" pitchFamily="18" charset="0"/>
                <a:hlinkClick r:id="rId9">
                  <a:extLst>
                    <a:ext uri="{A12FA001-AC4F-418D-AE19-62706E023703}">
                      <ahyp:hlinkClr xmlns:ahyp="http://schemas.microsoft.com/office/drawing/2018/hyperlinkcolor" val="tx"/>
                    </a:ext>
                  </a:extLst>
                </a:hlinkClick>
              </a:rPr>
              <a:t>https://pubmed.ncbi.nlm.nih.gov/15828974/</a:t>
            </a:r>
            <a:r>
              <a:rPr lang="en-GB" sz="2400" dirty="0">
                <a:effectLst/>
                <a:latin typeface="Times New Roman" panose="02020603050405020304" pitchFamily="18" charset="0"/>
                <a:ea typeface="Times New Roman" panose="02020603050405020304" pitchFamily="18" charset="0"/>
              </a:rPr>
              <a:t>, accessed online: 12/05/23</a:t>
            </a:r>
          </a:p>
          <a:p>
            <a:pPr marL="0" indent="0">
              <a:buNone/>
            </a:pPr>
            <a:r>
              <a:rPr lang="en-GB" sz="2400" dirty="0" err="1">
                <a:effectLst/>
                <a:latin typeface="Times New Roman" panose="02020603050405020304" pitchFamily="18" charset="0"/>
                <a:ea typeface="Times New Roman" panose="02020603050405020304" pitchFamily="18" charset="0"/>
              </a:rPr>
              <a:t>Gell</a:t>
            </a:r>
            <a:r>
              <a:rPr lang="en-GB" sz="2400" dirty="0">
                <a:effectLst/>
                <a:latin typeface="Times New Roman" panose="02020603050405020304" pitchFamily="18" charset="0"/>
                <a:ea typeface="Times New Roman" panose="02020603050405020304" pitchFamily="18" charset="0"/>
              </a:rPr>
              <a:t>, A. Lewis, I. (1977), Symbols and Sentiments: Cross-Cultural Studies in Symbolism, pp. 1-165 Published by: Academic Press Inc. London, Ltd, Url: </a:t>
            </a:r>
            <a:r>
              <a:rPr lang="en-GB" sz="2400" u="sng" dirty="0">
                <a:effectLst/>
                <a:latin typeface="Times New Roman" panose="02020603050405020304" pitchFamily="18" charset="0"/>
                <a:ea typeface="Times New Roman" panose="02020603050405020304" pitchFamily="18" charset="0"/>
                <a:hlinkClick r:id="rId10">
                  <a:extLst>
                    <a:ext uri="{A12FA001-AC4F-418D-AE19-62706E023703}">
                      <ahyp:hlinkClr xmlns:ahyp="http://schemas.microsoft.com/office/drawing/2018/hyperlinkcolor" val="tx"/>
                    </a:ext>
                  </a:extLst>
                </a:hlinkClick>
              </a:rPr>
              <a:t>https://www.scribd.com/doc/201899815/Academic-Press-Symbols-and-Sentiments-Cross-Cultural-Studies-in-Symbolism-1977-No-OCR#</a:t>
            </a:r>
            <a:r>
              <a:rPr lang="en-GB" sz="2400" dirty="0">
                <a:effectLst/>
                <a:latin typeface="Times New Roman" panose="02020603050405020304" pitchFamily="18" charset="0"/>
                <a:ea typeface="Times New Roman" panose="02020603050405020304" pitchFamily="18" charset="0"/>
              </a:rPr>
              <a:t>, accessed online: 12/05/23 </a:t>
            </a:r>
          </a:p>
          <a:p>
            <a:pPr marL="0" indent="0">
              <a:buNone/>
            </a:pPr>
            <a:r>
              <a:rPr lang="en-GB" sz="2400" dirty="0" err="1">
                <a:effectLst/>
                <a:latin typeface="Times New Roman" panose="02020603050405020304" pitchFamily="18" charset="0"/>
                <a:ea typeface="Times New Roman" panose="02020603050405020304" pitchFamily="18" charset="0"/>
              </a:rPr>
              <a:t>Gosden</a:t>
            </a:r>
            <a:r>
              <a:rPr lang="en-GB" sz="2400" dirty="0">
                <a:effectLst/>
                <a:latin typeface="Times New Roman" panose="02020603050405020304" pitchFamily="18" charset="0"/>
                <a:ea typeface="Times New Roman" panose="02020603050405020304" pitchFamily="18" charset="0"/>
              </a:rPr>
              <a:t>, C. Marshall, Y. (1999), The Cultural Biography of Objects, World Archaeology, Vol. 31, No. 2, pp. 169-178, Published by: Taylor &amp; Francis LTD, Url: </a:t>
            </a:r>
            <a:r>
              <a:rPr lang="en-GB" sz="2400" u="sng" dirty="0">
                <a:effectLst/>
                <a:latin typeface="Times New Roman" panose="02020603050405020304" pitchFamily="18" charset="0"/>
                <a:ea typeface="Times New Roman" panose="02020603050405020304" pitchFamily="18" charset="0"/>
                <a:hlinkClick r:id="rId11">
                  <a:extLst>
                    <a:ext uri="{A12FA001-AC4F-418D-AE19-62706E023703}">
                      <ahyp:hlinkClr xmlns:ahyp="http://schemas.microsoft.com/office/drawing/2018/hyperlinkcolor" val="tx"/>
                    </a:ext>
                  </a:extLst>
                </a:hlinkClick>
              </a:rPr>
              <a:t>https://www-jstor-org.ezproxy.uwtsd.ac.uk/stable/pdf/125055.pdf?refreqid=excelsior%3Ae3a57d6544d64b4d4a4f076108c783f1&amp;ab_segments=&amp;origin=&amp;initiator=&amp;acceptTC=1</a:t>
            </a:r>
            <a:r>
              <a:rPr lang="en-GB" sz="2400" dirty="0">
                <a:effectLst/>
                <a:latin typeface="Times New Roman" panose="02020603050405020304" pitchFamily="18" charset="0"/>
                <a:ea typeface="Times New Roman" panose="02020603050405020304" pitchFamily="18" charset="0"/>
              </a:rPr>
              <a:t>, Accessed online: 12/05/23</a:t>
            </a:r>
          </a:p>
          <a:p>
            <a:pPr marL="0" indent="0">
              <a:buNone/>
            </a:pP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Grombrich</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E.H. (1966), Ritualized Gesture and Expression in Art, Philosophical Transactions of the Royal Society of London. Series B, Biological, Vol. 251, No. 772, pp. 393-401, Published by: Royal Society, Url: https://royalsocietypublishing.org/doi/10.1098/rstb.1966.0025, accessed online: 06/02/23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err="1">
                <a:effectLst/>
                <a:latin typeface="Times New Roman" panose="02020603050405020304" pitchFamily="18" charset="0"/>
                <a:ea typeface="Times New Roman" panose="02020603050405020304" pitchFamily="18" charset="0"/>
              </a:rPr>
              <a:t>Habashi</a:t>
            </a:r>
            <a:r>
              <a:rPr lang="en-GB" sz="2400" dirty="0">
                <a:effectLst/>
                <a:latin typeface="Times New Roman" panose="02020603050405020304" pitchFamily="18" charset="0"/>
                <a:ea typeface="Times New Roman" panose="02020603050405020304" pitchFamily="18" charset="0"/>
              </a:rPr>
              <a:t>, F. (2008), The Seven Metals of Antiquity, Mineral Processing and Extractive Metallurgy IMM Transactions section C. Vol. 117, No. 3, pp. 190-1, Published by: Institute of Materials, Minerals and Mining and The </a:t>
            </a:r>
            <a:r>
              <a:rPr lang="en-GB" sz="2400" dirty="0" err="1">
                <a:effectLst/>
                <a:latin typeface="Times New Roman" panose="02020603050405020304" pitchFamily="18" charset="0"/>
                <a:ea typeface="Times New Roman" panose="02020603050405020304" pitchFamily="18" charset="0"/>
              </a:rPr>
              <a:t>AusIMMPublished</a:t>
            </a:r>
            <a:r>
              <a:rPr lang="en-GB" sz="2400" dirty="0">
                <a:effectLst/>
                <a:latin typeface="Times New Roman" panose="02020603050405020304" pitchFamily="18" charset="0"/>
                <a:ea typeface="Times New Roman" panose="02020603050405020304" pitchFamily="18" charset="0"/>
              </a:rPr>
              <a:t> by </a:t>
            </a:r>
            <a:r>
              <a:rPr lang="en-GB" sz="2400" dirty="0" err="1">
                <a:effectLst/>
                <a:latin typeface="Times New Roman" panose="02020603050405020304" pitchFamily="18" charset="0"/>
                <a:ea typeface="Times New Roman" panose="02020603050405020304" pitchFamily="18" charset="0"/>
              </a:rPr>
              <a:t>Maney</a:t>
            </a:r>
            <a:r>
              <a:rPr lang="en-GB" sz="2400" dirty="0">
                <a:effectLst/>
                <a:latin typeface="Times New Roman" panose="02020603050405020304" pitchFamily="18" charset="0"/>
                <a:ea typeface="Times New Roman" panose="02020603050405020304" pitchFamily="18" charset="0"/>
              </a:rPr>
              <a:t> on behalf of the Institute and The </a:t>
            </a:r>
            <a:r>
              <a:rPr lang="en-GB" sz="2400" dirty="0" err="1">
                <a:effectLst/>
                <a:latin typeface="Times New Roman" panose="02020603050405020304" pitchFamily="18" charset="0"/>
                <a:ea typeface="Times New Roman" panose="02020603050405020304" pitchFamily="18" charset="0"/>
              </a:rPr>
              <a:t>AusIMM</a:t>
            </a:r>
            <a:r>
              <a:rPr lang="en-GB" sz="2400" dirty="0">
                <a:effectLst/>
                <a:latin typeface="Times New Roman" panose="02020603050405020304" pitchFamily="18" charset="0"/>
                <a:ea typeface="Times New Roman" panose="02020603050405020304" pitchFamily="18" charset="0"/>
              </a:rPr>
              <a:t>, url: </a:t>
            </a:r>
            <a:r>
              <a:rPr lang="en-GB" sz="2400" u="sng" dirty="0">
                <a:effectLst/>
                <a:latin typeface="Times New Roman" panose="02020603050405020304" pitchFamily="18" charset="0"/>
                <a:ea typeface="Times New Roman" panose="02020603050405020304" pitchFamily="18" charset="0"/>
                <a:hlinkClick r:id="rId12">
                  <a:extLst>
                    <a:ext uri="{A12FA001-AC4F-418D-AE19-62706E023703}">
                      <ahyp:hlinkClr xmlns:ahyp="http://schemas.microsoft.com/office/drawing/2018/hyperlinkcolor" val="tx"/>
                    </a:ext>
                  </a:extLst>
                </a:hlinkClick>
              </a:rPr>
              <a:t>https://www.researchgate.net/publication/270617214_The_Seven_Metals_of_Antiquity</a:t>
            </a:r>
            <a:r>
              <a:rPr lang="en-GB" sz="2400" dirty="0">
                <a:effectLst/>
                <a:latin typeface="Times New Roman" panose="02020603050405020304" pitchFamily="18" charset="0"/>
                <a:ea typeface="Times New Roman" panose="02020603050405020304" pitchFamily="18" charset="0"/>
              </a:rPr>
              <a:t>, accessed online: 12/04/23</a:t>
            </a:r>
          </a:p>
          <a:p>
            <a:pPr marL="0" indent="0">
              <a:buNone/>
            </a:pP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Hansen, D. (1970), A Proto-Elamite Silver Figurine in the Metropolitan Museum of Art, Metropolitan Museum Journal, Vol. 3, pp. 5-26, Published by:  Metropolitan Museum Journal,, Url: https://www-jstor-org.ezproxy.uwtsd.ac.uk/stable/1512596?seq=22, Accessed online: 08/03/23 </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Times New Roman" panose="02020603050405020304" pitchFamily="18" charset="0"/>
                <a:ea typeface="Times New Roman" panose="02020603050405020304" pitchFamily="18" charset="0"/>
              </a:rPr>
              <a:t>Heed, T. Buchholz, V.N. Engel, A.K. </a:t>
            </a:r>
            <a:r>
              <a:rPr lang="en-GB" sz="2400" dirty="0" err="1">
                <a:effectLst/>
                <a:latin typeface="Times New Roman" panose="02020603050405020304" pitchFamily="18" charset="0"/>
                <a:ea typeface="Times New Roman" panose="02020603050405020304" pitchFamily="18" charset="0"/>
              </a:rPr>
              <a:t>Roder</a:t>
            </a:r>
            <a:r>
              <a:rPr lang="en-GB" sz="2400" dirty="0">
                <a:effectLst/>
                <a:latin typeface="Times New Roman" panose="02020603050405020304" pitchFamily="18" charset="0"/>
                <a:ea typeface="Times New Roman" panose="02020603050405020304" pitchFamily="18" charset="0"/>
              </a:rPr>
              <a:t>, B. (2015), Tactile remapping: from coordinate transformation to integration in sensorimotor processing, Trends in Cognitive Sciences, Vol. 19, No. 5, pp. 251-258, Published by: </a:t>
            </a:r>
            <a:r>
              <a:rPr lang="en-GB" sz="2400" dirty="0" err="1">
                <a:effectLst/>
                <a:latin typeface="Times New Roman" panose="02020603050405020304" pitchFamily="18" charset="0"/>
                <a:ea typeface="Times New Roman" panose="02020603050405020304" pitchFamily="18" charset="0"/>
              </a:rPr>
              <a:t>CellPress</a:t>
            </a:r>
            <a:r>
              <a:rPr lang="en-GB" sz="2400" dirty="0">
                <a:effectLst/>
                <a:latin typeface="Times New Roman" panose="02020603050405020304" pitchFamily="18" charset="0"/>
                <a:ea typeface="Times New Roman" panose="02020603050405020304" pitchFamily="18" charset="0"/>
              </a:rPr>
              <a:t>, url: </a:t>
            </a:r>
            <a:r>
              <a:rPr lang="en-GB" sz="2400" u="sng" dirty="0">
                <a:effectLst/>
                <a:latin typeface="Times New Roman" panose="02020603050405020304" pitchFamily="18" charset="0"/>
                <a:ea typeface="Times New Roman" panose="02020603050405020304" pitchFamily="18" charset="0"/>
                <a:hlinkClick r:id="rId13">
                  <a:extLst>
                    <a:ext uri="{A12FA001-AC4F-418D-AE19-62706E023703}">
                      <ahyp:hlinkClr xmlns:ahyp="http://schemas.microsoft.com/office/drawing/2018/hyperlinkcolor" val="tx"/>
                    </a:ext>
                  </a:extLst>
                </a:hlinkClick>
              </a:rPr>
              <a:t>http://www.40hz.net/heed-2015-trends-cogn-sci.pdf</a:t>
            </a:r>
            <a:r>
              <a:rPr lang="en-GB" sz="2400" dirty="0">
                <a:effectLst/>
                <a:latin typeface="Times New Roman" panose="02020603050405020304" pitchFamily="18" charset="0"/>
                <a:ea typeface="Times New Roman" panose="02020603050405020304" pitchFamily="18" charset="0"/>
              </a:rPr>
              <a:t>, accessed online 12/05/23</a:t>
            </a:r>
          </a:p>
          <a:p>
            <a:pPr marL="0" indent="0">
              <a:buNone/>
            </a:pPr>
            <a:r>
              <a:rPr lang="en-GB" sz="2400" dirty="0">
                <a:effectLst/>
                <a:latin typeface="Times New Roman" panose="02020603050405020304" pitchFamily="18" charset="0"/>
                <a:ea typeface="Times New Roman" panose="02020603050405020304" pitchFamily="18" charset="0"/>
              </a:rPr>
              <a:t>Keane, W.  (2003), Self-Interpretation, Agency and the Objects of Anthropology: Reflections on a Genealogy, Department of Anthropology, Society for Comparative Study of Society and History, pp. 222-248, Published by: University of Michigan, Url: </a:t>
            </a:r>
            <a:r>
              <a:rPr lang="en-GB" sz="2400" u="sng" dirty="0">
                <a:effectLst/>
                <a:latin typeface="Times New Roman" panose="02020603050405020304" pitchFamily="18" charset="0"/>
                <a:ea typeface="Times New Roman" panose="02020603050405020304" pitchFamily="18" charset="0"/>
                <a:hlinkClick r:id="rId14">
                  <a:extLst>
                    <a:ext uri="{A12FA001-AC4F-418D-AE19-62706E023703}">
                      <ahyp:hlinkClr xmlns:ahyp="http://schemas.microsoft.com/office/drawing/2018/hyperlinkcolor" val="tx"/>
                    </a:ext>
                  </a:extLst>
                </a:hlinkClick>
              </a:rPr>
              <a:t>https://sites.lsa.umich.edu/webbkeane/wp-content/uploads/sites/128/2014/07/self_interpretation.pdf</a:t>
            </a:r>
            <a:r>
              <a:rPr lang="en-GB" sz="2400" dirty="0">
                <a:effectLst/>
                <a:latin typeface="Times New Roman" panose="02020603050405020304" pitchFamily="18" charset="0"/>
                <a:ea typeface="Times New Roman" panose="02020603050405020304" pitchFamily="18" charset="0"/>
              </a:rPr>
              <a:t>, Accessed online: 11/05/23</a:t>
            </a:r>
          </a:p>
          <a:p>
            <a:pPr marL="0" indent="0">
              <a:buNone/>
            </a:pP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McMahon, A. (2022), COMPOSITE HUMAN-ANIMAL FIGURES IN EARLY URBANNORTHERN MESOPOTAMIA: SHAMANS OR IMAGES OFRESISTANCE?, OXFORD JOURNAL OF ARCHAEOLOGY, Vol. 41, No. 3, pp. 230-51, Published by: Wiley &amp; Sons, Url: https://onlinelibrary.wiley.com/doi/epdf/10.1111/ojoa.12251, Accessed online: 10/03/23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Times New Roman" panose="02020603050405020304" pitchFamily="18" charset="0"/>
                <a:ea typeface="Times New Roman" panose="02020603050405020304" pitchFamily="18" charset="0"/>
              </a:rPr>
              <a:t>Meyer, J-W. Vila, E. </a:t>
            </a:r>
            <a:r>
              <a:rPr lang="en-GB" sz="2400" dirty="0" err="1">
                <a:effectLst/>
                <a:latin typeface="Times New Roman" panose="02020603050405020304" pitchFamily="18" charset="0"/>
                <a:ea typeface="Times New Roman" panose="02020603050405020304" pitchFamily="18" charset="0"/>
              </a:rPr>
              <a:t>Vallet</a:t>
            </a:r>
            <a:r>
              <a:rPr lang="en-GB" sz="2400" dirty="0">
                <a:effectLst/>
                <a:latin typeface="Times New Roman" panose="02020603050405020304" pitchFamily="18" charset="0"/>
                <a:ea typeface="Times New Roman" panose="02020603050405020304" pitchFamily="18" charset="0"/>
              </a:rPr>
              <a:t>, R. </a:t>
            </a:r>
            <a:r>
              <a:rPr lang="en-GB" sz="2400" dirty="0" err="1">
                <a:effectLst/>
                <a:latin typeface="Times New Roman" panose="02020603050405020304" pitchFamily="18" charset="0"/>
                <a:ea typeface="Times New Roman" panose="02020603050405020304" pitchFamily="18" charset="0"/>
              </a:rPr>
              <a:t>Mashkour</a:t>
            </a:r>
            <a:r>
              <a:rPr lang="en-GB" sz="2400" dirty="0">
                <a:effectLst/>
                <a:latin typeface="Times New Roman" panose="02020603050405020304" pitchFamily="18" charset="0"/>
                <a:ea typeface="Times New Roman" panose="02020603050405020304" pitchFamily="18" charset="0"/>
              </a:rPr>
              <a:t>, M. (2020), The Iranian Plateau During the Bronze Age- Development of urbanisation, production and trade, </a:t>
            </a:r>
            <a:r>
              <a:rPr lang="en-GB" sz="2400" dirty="0" err="1">
                <a:effectLst/>
                <a:latin typeface="Times New Roman" panose="02020603050405020304" pitchFamily="18" charset="0"/>
                <a:ea typeface="Times New Roman" panose="02020603050405020304" pitchFamily="18" charset="0"/>
              </a:rPr>
              <a:t>Archeologies</a:t>
            </a:r>
            <a:r>
              <a:rPr lang="en-GB" sz="2400" dirty="0">
                <a:effectLst/>
                <a:latin typeface="Times New Roman" panose="02020603050405020304" pitchFamily="18" charset="0"/>
                <a:ea typeface="Times New Roman" panose="02020603050405020304" pitchFamily="18" charset="0"/>
              </a:rPr>
              <a:t>, No. 1, pp. 347-356, Published by: MOM Editions Lyon, Url: </a:t>
            </a:r>
            <a:r>
              <a:rPr lang="en-GB" sz="2400" u="sng" dirty="0">
                <a:effectLst/>
                <a:latin typeface="Times New Roman" panose="02020603050405020304" pitchFamily="18" charset="0"/>
                <a:ea typeface="Times New Roman" panose="02020603050405020304" pitchFamily="18" charset="0"/>
                <a:hlinkClick r:id="rId15">
                  <a:extLst>
                    <a:ext uri="{A12FA001-AC4F-418D-AE19-62706E023703}">
                      <ahyp:hlinkClr xmlns:ahyp="http://schemas.microsoft.com/office/drawing/2018/hyperlinkcolor" val="tx"/>
                    </a:ext>
                  </a:extLst>
                </a:hlinkClick>
              </a:rPr>
              <a:t>https://books.openedition.org/momeditions/7816</a:t>
            </a:r>
            <a:r>
              <a:rPr lang="en-GB" sz="2400" dirty="0">
                <a:effectLst/>
                <a:latin typeface="Times New Roman" panose="02020603050405020304" pitchFamily="18" charset="0"/>
                <a:ea typeface="Times New Roman" panose="02020603050405020304" pitchFamily="18" charset="0"/>
              </a:rPr>
              <a:t>, </a:t>
            </a:r>
            <a:r>
              <a:rPr lang="en-GB" sz="2400" dirty="0" err="1">
                <a:effectLst/>
                <a:latin typeface="Times New Roman" panose="02020603050405020304" pitchFamily="18" charset="0"/>
                <a:ea typeface="Times New Roman" panose="02020603050405020304" pitchFamily="18" charset="0"/>
              </a:rPr>
              <a:t>Accessedonline</a:t>
            </a:r>
            <a:r>
              <a:rPr lang="en-GB" sz="2400" dirty="0">
                <a:effectLst/>
                <a:latin typeface="Times New Roman" panose="02020603050405020304" pitchFamily="18" charset="0"/>
                <a:ea typeface="Times New Roman" panose="02020603050405020304" pitchFamily="18" charset="0"/>
              </a:rPr>
              <a:t> 12/04/23</a:t>
            </a:r>
          </a:p>
          <a:p>
            <a:pPr marL="0" indent="0">
              <a:buNone/>
            </a:pP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Moorey</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P.R.S. (1993), High Relief Decoration on Ancient Iranian Metal Vessels: Development and Influence, New Series, Vol. 7, Iranian Studies in </a:t>
            </a: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Honor</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of A.D.H </a:t>
            </a: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Bivar</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pp. 131-139, Url: </a:t>
            </a:r>
            <a:r>
              <a:rPr lang="en-GB" sz="2400" u="sng" dirty="0">
                <a:effectLst/>
                <a:latin typeface="Times New Roman" panose="02020603050405020304" pitchFamily="18" charset="0"/>
                <a:ea typeface="Times New Roman" panose="02020603050405020304" pitchFamily="18" charset="0"/>
                <a:cs typeface="Calibri" panose="020F0502020204030204" pitchFamily="34" charset="0"/>
                <a:hlinkClick r:id="rId16">
                  <a:extLst>
                    <a:ext uri="{A12FA001-AC4F-418D-AE19-62706E023703}">
                      <ahyp:hlinkClr xmlns:ahyp="http://schemas.microsoft.com/office/drawing/2018/hyperlinkcolor" val="tx"/>
                    </a:ext>
                  </a:extLst>
                </a:hlinkClick>
              </a:rPr>
              <a:t>https://www.jstor.org/stable/24048435</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Accessed online: 09/03/23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Pittman, H. (2003), The Proto-Elamite Period: Cities of the South: Art of the Early City-States, Art of the First Cities, The Third Millennium B.C. from the Mediterranean to the Indus, Edited by: Joan </a:t>
            </a: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Aruz</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&amp; Ronald </a:t>
            </a: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Wallenfels</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pp. 42-57, Published by: The Metropolitan Museum of Art &amp; Yale university Press, Url: https://www.metmuseum.org/art/metpublications/Art_of_the_First_Cities_The_Third_Millennium_BC_from_the_Mediterranean_to_the_Indus, Accessed online: 08/03/23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Sherratt</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S. (2018), Why was (and is) silver sexy? Silver during the 4th-3rd millennia in the Near East and Mesopotamia. Universities of Leeds, Sheffield and York, pp. 97-106, Published by: White Rose University Consortium, Url: https://eprints.whiterose.ac.uk/138782/1/SS%20Metals%2C%20Minds%20and%20Mobility_Chapter-7.pdf, accessed online: 09/03/23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Sherratt</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S. (2018), Why was (and is) silver sexy? Silver during the 4th-3</a:t>
            </a:r>
            <a:r>
              <a:rPr lang="en-GB" sz="2400" baseline="30000" dirty="0">
                <a:effectLst/>
                <a:latin typeface="Times New Roman" panose="02020603050405020304" pitchFamily="18" charset="0"/>
                <a:ea typeface="Times New Roman" panose="02020603050405020304" pitchFamily="18" charset="0"/>
                <a:cs typeface="Calibri" panose="020F0502020204030204" pitchFamily="34" charset="0"/>
              </a:rPr>
              <a:t>rd</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millennia in the Near East and Mesopotamia. Universities of Leeds, Sheffield and York, pp. 97-106, Published by: White Rose University Consortium, Url: </a:t>
            </a:r>
            <a:r>
              <a:rPr lang="en-GB" sz="2400" u="sng" dirty="0">
                <a:effectLst/>
                <a:latin typeface="Times New Roman" panose="02020603050405020304" pitchFamily="18" charset="0"/>
                <a:ea typeface="Times New Roman" panose="02020603050405020304" pitchFamily="18" charset="0"/>
                <a:cs typeface="Calibri" panose="020F0502020204030204" pitchFamily="34" charset="0"/>
                <a:hlinkClick r:id="rId17">
                  <a:extLst>
                    <a:ext uri="{A12FA001-AC4F-418D-AE19-62706E023703}">
                      <ahyp:hlinkClr xmlns:ahyp="http://schemas.microsoft.com/office/drawing/2018/hyperlinkcolor" val="tx"/>
                    </a:ext>
                  </a:extLst>
                </a:hlinkClick>
              </a:rPr>
              <a:t>https://eprints.whiterose.ac.uk/138782/1/SS%20Metals%2C%20Minds%20and%20Mobility_Chapter-7.pdf</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accessed online: 09/03/23</a:t>
            </a:r>
            <a:endParaRPr lang="en-GB" sz="2400" dirty="0">
              <a:effectLst/>
              <a:latin typeface="Times New Roman" panose="02020603050405020304" pitchFamily="18" charset="0"/>
              <a:ea typeface="Times New Roman" panose="02020603050405020304" pitchFamily="18" charset="0"/>
            </a:endParaRPr>
          </a:p>
          <a:p>
            <a:pPr marL="0" indent="0">
              <a:buNone/>
            </a:pPr>
            <a:r>
              <a:rPr lang="en-GB" sz="2400" dirty="0">
                <a:effectLst/>
                <a:latin typeface="Times New Roman" panose="02020603050405020304" pitchFamily="18" charset="0"/>
                <a:ea typeface="Times New Roman" panose="02020603050405020304" pitchFamily="18" charset="0"/>
              </a:rPr>
              <a:t>Taheri, A-r. (2013) The "Man-Bull" and the «Master of Animals» in Mesopotamia and in Iran, Intl. Journal of Humanities, Vol. 20. No.1, pp. 13-28, Published by: </a:t>
            </a:r>
            <a:r>
              <a:rPr lang="en-GB" sz="2400" dirty="0" err="1">
                <a:effectLst/>
                <a:latin typeface="Times New Roman" panose="02020603050405020304" pitchFamily="18" charset="0"/>
                <a:ea typeface="Times New Roman" panose="02020603050405020304" pitchFamily="18" charset="0"/>
              </a:rPr>
              <a:t>EijhModares</a:t>
            </a:r>
            <a:r>
              <a:rPr lang="en-GB" sz="2400" dirty="0">
                <a:effectLst/>
                <a:latin typeface="Times New Roman" panose="02020603050405020304" pitchFamily="18" charset="0"/>
                <a:ea typeface="Times New Roman" panose="02020603050405020304" pitchFamily="18" charset="0"/>
              </a:rPr>
              <a:t>, Url: </a:t>
            </a:r>
            <a:r>
              <a:rPr lang="en-GB" sz="2400" u="sng" dirty="0">
                <a:effectLst/>
                <a:latin typeface="Times New Roman" panose="02020603050405020304" pitchFamily="18" charset="0"/>
                <a:ea typeface="Times New Roman" panose="02020603050405020304" pitchFamily="18" charset="0"/>
                <a:hlinkClick r:id="rId18">
                  <a:extLst>
                    <a:ext uri="{A12FA001-AC4F-418D-AE19-62706E023703}">
                      <ahyp:hlinkClr xmlns:ahyp="http://schemas.microsoft.com/office/drawing/2018/hyperlinkcolor" val="tx"/>
                    </a:ext>
                  </a:extLst>
                </a:hlinkClick>
              </a:rPr>
              <a:t>https://eijh.modares.ac.ir/article-27-7470-en.pdf</a:t>
            </a:r>
            <a:r>
              <a:rPr lang="en-GB" sz="2400" dirty="0">
                <a:effectLst/>
                <a:latin typeface="Times New Roman" panose="02020603050405020304" pitchFamily="18" charset="0"/>
                <a:ea typeface="Times New Roman" panose="02020603050405020304" pitchFamily="18" charset="0"/>
              </a:rPr>
              <a:t>, accessed online: 12/05/23</a:t>
            </a:r>
          </a:p>
          <a:p>
            <a:pPr marL="0" indent="0">
              <a:buNone/>
            </a:pP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Tringham</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R. (2012), </a:t>
            </a:r>
            <a:r>
              <a:rPr lang="en-GB" sz="2400" dirty="0">
                <a:effectLst/>
                <a:latin typeface="Times New Roman" panose="02020603050405020304" pitchFamily="18" charset="0"/>
                <a:ea typeface="Times New Roman" panose="02020603050405020304" pitchFamily="18" charset="0"/>
              </a:rPr>
              <a:t>A SENSE OF TOUCH - THE FULL-BODY EXPERIENCE - IN THE PAST AND PRESENT OF ÇATALHÖYÜK, TURKEY, Making Senses of the Past: Toward a Sensory Archaeology, pp. 177-195, Published by: University of California, Url: </a:t>
            </a:r>
            <a:r>
              <a:rPr lang="en-GB" sz="2400" u="sng" dirty="0">
                <a:effectLst/>
                <a:latin typeface="Times New Roman" panose="02020603050405020304" pitchFamily="18" charset="0"/>
                <a:ea typeface="Times New Roman" panose="02020603050405020304" pitchFamily="18" charset="0"/>
                <a:hlinkClick r:id="rId19">
                  <a:extLst>
                    <a:ext uri="{A12FA001-AC4F-418D-AE19-62706E023703}">
                      <ahyp:hlinkClr xmlns:ahyp="http://schemas.microsoft.com/office/drawing/2018/hyperlinkcolor" val="tx"/>
                    </a:ext>
                  </a:extLst>
                </a:hlinkClick>
              </a:rPr>
              <a:t>https://d1wqtxts1xzle7.cloudfront.net/30871844/RET_SIU_senses_071912-libre.pdf?1392206467=&amp;response-content-disposition=inline%3B+filename%3DA_Sense_of_Touch_the_Full_Body_Experienc.pdf&amp;Expires=1678408675&amp;Signature=H59efbuXC~dv6Mcq0rHXBWh19mennjmcfkUlm5Qo85m3slB0GKELzvZVdAUha5aLeqZP65A9tGjHQVDL2Z0qGXDE5SyCy9MesLEwHXAgtNSDOwz3hriFfC1QS4eg3Zn9UXroahZ8NOAItwlnWHGOXrub7VJBzL-zSlaWSRCBpRzBvn7I1-CSx8ErjxR-GMX6A6mi5sA6ERQ5UdFgo8d5Ud1M3A9ZkI0SK~NXCqbNUA467uDVeEzapRxCB5coyVir0p27JOOi-AJ3aO0zH3WARSmg1Dq4rN2pwWChozXe1yp4hWLcfRwfUPyOWDhQw1zgMx2kqb5wfybFi1zD56c2BQ__&amp;Key-Pair-Id=APKAJLOHF5GGSLRBV4ZA</a:t>
            </a:r>
            <a:r>
              <a:rPr lang="en-GB" sz="2400" dirty="0">
                <a:effectLst/>
                <a:latin typeface="Times New Roman" panose="02020603050405020304" pitchFamily="18" charset="0"/>
                <a:ea typeface="Times New Roman" panose="02020603050405020304" pitchFamily="18" charset="0"/>
              </a:rPr>
              <a:t>, Accessed online: 10/03/23</a:t>
            </a:r>
          </a:p>
          <a:p>
            <a:pPr marL="0" indent="0">
              <a:buNone/>
            </a:pP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Whitcomb, D.S. (1966), The Proto-Elamite Period at </a:t>
            </a: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Tall_I</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a:t>
            </a:r>
            <a:r>
              <a:rPr lang="en-GB" sz="2400" dirty="0" err="1">
                <a:effectLst/>
                <a:latin typeface="Times New Roman" panose="02020603050405020304" pitchFamily="18" charset="0"/>
                <a:ea typeface="Times New Roman" panose="02020603050405020304" pitchFamily="18" charset="0"/>
                <a:cs typeface="Calibri" panose="020F0502020204030204" pitchFamily="34" charset="0"/>
              </a:rPr>
              <a:t>Ghazir</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Iran, Emory University, Published by: University of Georgia, pp. 1-106, Url: </a:t>
            </a:r>
            <a:r>
              <a:rPr lang="en-GB" sz="2400" u="sng" dirty="0">
                <a:effectLst/>
                <a:latin typeface="Times New Roman" panose="02020603050405020304" pitchFamily="18" charset="0"/>
                <a:ea typeface="Times New Roman" panose="02020603050405020304" pitchFamily="18" charset="0"/>
                <a:cs typeface="Calibri" panose="020F0502020204030204" pitchFamily="34" charset="0"/>
                <a:hlinkClick r:id="rId20">
                  <a:extLst>
                    <a:ext uri="{A12FA001-AC4F-418D-AE19-62706E023703}">
                      <ahyp:hlinkClr xmlns:ahyp="http://schemas.microsoft.com/office/drawing/2018/hyperlinkcolor" val="tx"/>
                    </a:ext>
                  </a:extLst>
                </a:hlinkClick>
              </a:rPr>
              <a:t>https://www.academia.edu/393665/The_Proto_Elamite_Period_at_Tall_I_Ghazir_Iran</a:t>
            </a:r>
            <a:r>
              <a:rPr lang="en-GB" sz="2400" dirty="0">
                <a:effectLst/>
                <a:latin typeface="Times New Roman" panose="02020603050405020304" pitchFamily="18" charset="0"/>
                <a:ea typeface="Times New Roman" panose="02020603050405020304" pitchFamily="18" charset="0"/>
                <a:cs typeface="Calibri" panose="020F0502020204030204" pitchFamily="34" charset="0"/>
              </a:rPr>
              <a:t>, Accessed online: 09/03/23</a:t>
            </a:r>
            <a:endParaRPr lang="en-GB" sz="24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237514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B1287BA-F4FF-2A79-819C-729B0C338EA1}"/>
              </a:ext>
            </a:extLst>
          </p:cNvPr>
          <p:cNvSpPr txBox="1">
            <a:spLocks noGrp="1"/>
          </p:cNvSpPr>
          <p:nvPr>
            <p:ph type="title"/>
          </p:nvPr>
        </p:nvSpPr>
        <p:spPr>
          <a:xfrm>
            <a:off x="0" y="-434183"/>
            <a:ext cx="10515600"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a:lstStyle>
          <a:p>
            <a:r>
              <a:rPr lang="en-GB" sz="2000" u="sng" dirty="0"/>
              <a:t>Image References:</a:t>
            </a:r>
          </a:p>
        </p:txBody>
      </p:sp>
      <p:sp>
        <p:nvSpPr>
          <p:cNvPr id="5" name="Content Placeholder 2">
            <a:extLst>
              <a:ext uri="{FF2B5EF4-FFF2-40B4-BE49-F238E27FC236}">
                <a16:creationId xmlns:a16="http://schemas.microsoft.com/office/drawing/2014/main" id="{758A8DFA-993F-B967-688E-FCCC514266ED}"/>
              </a:ext>
            </a:extLst>
          </p:cNvPr>
          <p:cNvSpPr>
            <a:spLocks noGrp="1"/>
          </p:cNvSpPr>
          <p:nvPr>
            <p:ph idx="1"/>
          </p:nvPr>
        </p:nvSpPr>
        <p:spPr>
          <a:xfrm>
            <a:off x="-1" y="516194"/>
            <a:ext cx="12056533" cy="6113207"/>
          </a:xfrm>
        </p:spPr>
        <p:txBody>
          <a:bodyPr>
            <a:noAutofit/>
          </a:bodyPr>
          <a:lstStyle/>
          <a:p>
            <a:pPr marL="0" indent="0">
              <a:buNone/>
            </a:pPr>
            <a:r>
              <a:rPr lang="en-GB" sz="1100" dirty="0"/>
              <a:t>Fig. 1 –</a:t>
            </a:r>
            <a:r>
              <a:rPr lang="en-GB" sz="1100" dirty="0">
                <a:effectLst/>
                <a:ea typeface="Calibri" panose="020F0502020204030204" pitchFamily="34" charset="0"/>
              </a:rPr>
              <a:t>Metropolitan Museum, (2023), Kneeling bull holding a spouted vessel, Proto-Elamite, ca. 3100–2900 BCE,  Metropolitan Museum of Art, Purchase, Joseph Pulitzer Bequest, Published by: The Metropolitan Museum of Art, Url: </a:t>
            </a:r>
            <a:r>
              <a:rPr lang="en-GB" sz="1100" u="sng" dirty="0">
                <a:effectLst/>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https://www.metmuseum.org/art/collection/search/329074?searchField=All&amp;amp;sortBy=relevance&amp;amp;deptids=3&amp;amp;high=on&amp;amp;ft=*&amp;amp;offset=0&amp;amp;rpp=40&amp;amp;pos=16</a:t>
            </a:r>
            <a:r>
              <a:rPr lang="en-GB" sz="1100" dirty="0">
                <a:effectLst/>
                <a:ea typeface="Calibri" panose="020F0502020204030204" pitchFamily="34" charset="0"/>
              </a:rPr>
              <a:t>, Accessed online: 07/03/23</a:t>
            </a:r>
            <a:endParaRPr lang="en-GB" sz="1100" dirty="0"/>
          </a:p>
          <a:p>
            <a:pPr marL="0" indent="0">
              <a:buNone/>
            </a:pPr>
            <a:r>
              <a:rPr lang="en-GB" sz="1100" dirty="0"/>
              <a:t>Fig. 2 – </a:t>
            </a:r>
            <a:r>
              <a:rPr lang="en-GB" sz="1100" dirty="0" err="1"/>
              <a:t>Semhur</a:t>
            </a:r>
            <a:r>
              <a:rPr lang="en-GB" sz="1100" dirty="0"/>
              <a:t>,, (2011), File:Elam-map-PL.svg, Mapa </a:t>
            </a:r>
            <a:r>
              <a:rPr lang="en-GB" sz="1100" dirty="0" err="1"/>
              <a:t>Elamu</a:t>
            </a:r>
            <a:r>
              <a:rPr lang="en-GB" sz="1100" dirty="0"/>
              <a:t> </a:t>
            </a:r>
            <a:r>
              <a:rPr lang="en-GB" sz="1100" dirty="0" err="1"/>
              <a:t>na</a:t>
            </a:r>
            <a:r>
              <a:rPr lang="en-GB" sz="1100" dirty="0"/>
              <a:t> baize, Published by: Commons Wikimedia, Url: </a:t>
            </a:r>
            <a:r>
              <a:rPr lang="en-GB" sz="1100" dirty="0">
                <a:hlinkClick r:id="rId3"/>
              </a:rPr>
              <a:t>https://commons.wikimedia.org/wiki/File:Elam-map-PL.svg</a:t>
            </a:r>
            <a:r>
              <a:rPr lang="en-GB" sz="1100" dirty="0"/>
              <a:t>, accessed online: 12/05/23</a:t>
            </a:r>
          </a:p>
          <a:p>
            <a:pPr marL="0" indent="0">
              <a:buNone/>
            </a:pPr>
            <a:r>
              <a:rPr lang="en-GB" sz="1100" dirty="0"/>
              <a:t>Fig. 3 – </a:t>
            </a:r>
            <a:r>
              <a:rPr lang="en-GB" sz="1100" dirty="0">
                <a:effectLst/>
                <a:ea typeface="Calibri" panose="020F0502020204030204" pitchFamily="34" charset="0"/>
              </a:rPr>
              <a:t>Metropolitan Museum, (2023), Kneeling bull holding a spouted vessel, Proto-Elamite, ca. 3100–2900 BCE,  Metropolitan Museum of Art, Purchase, Joseph Pulitzer Bequest, Published by: The Metropolitan Museum of Art, Url: </a:t>
            </a:r>
            <a:r>
              <a:rPr lang="en-GB" sz="1100" u="sng" dirty="0">
                <a:effectLst/>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https://www.metmuseum.org/art/collection/search/329074?searchField=All&amp;amp;sortBy=relevance&amp;amp;deptids=3&amp;amp;high=on&amp;amp;ft=*&amp;amp;offset=0&amp;amp;rpp=40&amp;amp;pos=16</a:t>
            </a:r>
            <a:r>
              <a:rPr lang="en-GB" sz="1100" dirty="0">
                <a:effectLst/>
                <a:ea typeface="Calibri" panose="020F0502020204030204" pitchFamily="34" charset="0"/>
              </a:rPr>
              <a:t>, Accessed online: 07/03/23</a:t>
            </a:r>
            <a:endParaRPr lang="en-GB" sz="1100" dirty="0"/>
          </a:p>
          <a:p>
            <a:pPr marL="0" indent="0">
              <a:buNone/>
            </a:pPr>
            <a:r>
              <a:rPr lang="en-GB" sz="1100" dirty="0"/>
              <a:t>Fig. 4 – </a:t>
            </a:r>
            <a:r>
              <a:rPr lang="en-GB" sz="1100" dirty="0" err="1"/>
              <a:t>Harrsch</a:t>
            </a:r>
            <a:r>
              <a:rPr lang="en-GB" sz="1100" dirty="0"/>
              <a:t>, M. (2015), Kneeling Bull Holding a Spouted Vessel Silver Southwestern Iran Proto-Elamite Period 3100-2900 BCE, Published by: </a:t>
            </a:r>
            <a:r>
              <a:rPr lang="en-GB" sz="1100" dirty="0" err="1"/>
              <a:t>Flikr</a:t>
            </a:r>
            <a:r>
              <a:rPr lang="en-GB" sz="1100" dirty="0"/>
              <a:t>, Url: </a:t>
            </a:r>
            <a:r>
              <a:rPr lang="en-GB" sz="1100" dirty="0">
                <a:hlinkClick r:id="rId4"/>
              </a:rPr>
              <a:t>https://www.flickr.com/photos/mharrsch/16260108209</a:t>
            </a:r>
            <a:r>
              <a:rPr lang="en-GB" sz="1100" dirty="0"/>
              <a:t>, accessed online: 12/05/23</a:t>
            </a:r>
          </a:p>
          <a:p>
            <a:pPr marL="0" indent="0">
              <a:buNone/>
            </a:pPr>
            <a:r>
              <a:rPr lang="en-GB" sz="1100" dirty="0"/>
              <a:t>Fig. 5 – </a:t>
            </a:r>
            <a:r>
              <a:rPr lang="en-GB" sz="1100" dirty="0">
                <a:effectLst/>
                <a:ea typeface="Calibri" panose="020F0502020204030204" pitchFamily="34" charset="0"/>
              </a:rPr>
              <a:t>Metropolitan Museum, (2023), Kneeling bull holding a spouted vessel, Proto-Elamite, ca. 3100–2900 BCE,  Metropolitan Museum of Art, Purchase, Joseph Pulitzer Bequest, Published by: The Metropolitan Museum of Art, Url: </a:t>
            </a:r>
            <a:r>
              <a:rPr lang="en-GB" sz="1100" u="sng" dirty="0">
                <a:effectLst/>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https://www.metmuseum.org/art/collection/search/329074?searchField=All&amp;amp;sortBy=relevance&amp;amp;deptids=3&amp;amp;high=on&amp;amp;ft=*&amp;amp;offset=0&amp;amp;rpp=40&amp;amp;pos=16</a:t>
            </a:r>
            <a:r>
              <a:rPr lang="en-GB" sz="1100" dirty="0">
                <a:effectLst/>
                <a:ea typeface="Calibri" panose="020F0502020204030204" pitchFamily="34" charset="0"/>
              </a:rPr>
              <a:t>, Accessed online: 07/03/23</a:t>
            </a:r>
            <a:endParaRPr lang="en-GB" sz="1100" dirty="0"/>
          </a:p>
          <a:p>
            <a:pPr marL="0" indent="0">
              <a:buNone/>
            </a:pPr>
            <a:r>
              <a:rPr lang="en-GB" sz="1100" dirty="0"/>
              <a:t>Fig. 6 – </a:t>
            </a:r>
            <a:r>
              <a:rPr lang="en-GB" sz="1100" dirty="0" err="1"/>
              <a:t>LaurieAnnie</a:t>
            </a:r>
            <a:r>
              <a:rPr lang="en-GB" sz="1100" dirty="0"/>
              <a:t>, (2008), Kneeling Bull Holding a Spouted Vessel in the Metropolitan Museum of Art, February 2008, Published by: </a:t>
            </a:r>
            <a:r>
              <a:rPr lang="en-GB" sz="1100" dirty="0" err="1"/>
              <a:t>Ipernity</a:t>
            </a:r>
            <a:r>
              <a:rPr lang="en-GB" sz="1100" dirty="0"/>
              <a:t>, Url: </a:t>
            </a:r>
            <a:r>
              <a:rPr lang="en-GB" sz="1100" dirty="0">
                <a:hlinkClick r:id="rId5"/>
              </a:rPr>
              <a:t>http://www.ipernity.com/doc/laurieannie/24661493</a:t>
            </a:r>
            <a:r>
              <a:rPr lang="en-GB" sz="1100" dirty="0"/>
              <a:t>, Accessed online: 12/05/23</a:t>
            </a:r>
          </a:p>
          <a:p>
            <a:pPr marL="0" indent="0">
              <a:buNone/>
            </a:pPr>
            <a:r>
              <a:rPr lang="en-GB" sz="1100" dirty="0"/>
              <a:t>Fig. 7 – </a:t>
            </a:r>
            <a:r>
              <a:rPr lang="en-GB" sz="1100" dirty="0" err="1"/>
              <a:t>Saednews</a:t>
            </a:r>
            <a:r>
              <a:rPr lang="en-GB" sz="1100" dirty="0"/>
              <a:t>, (2020), The Kneeling Bull with Vessel: Persian Cultural Beauty, Published by: Saednews.com, Url: </a:t>
            </a:r>
            <a:r>
              <a:rPr lang="en-GB" sz="1100" dirty="0">
                <a:hlinkClick r:id="rId6"/>
              </a:rPr>
              <a:t>https://old.saednews.com/en/post/the-kneeling-bull-statue-of-southwest-iran</a:t>
            </a:r>
            <a:r>
              <a:rPr lang="en-GB" sz="1100" dirty="0"/>
              <a:t>, Accessed online: 12/05/23</a:t>
            </a:r>
          </a:p>
          <a:p>
            <a:pPr marL="0" indent="0">
              <a:buNone/>
            </a:pPr>
            <a:r>
              <a:rPr lang="en-GB" sz="1100" dirty="0"/>
              <a:t>Fig. 8 -</a:t>
            </a:r>
            <a:r>
              <a:rPr lang="en-GB" sz="1100" dirty="0">
                <a:effectLst/>
                <a:ea typeface="Calibri" panose="020F0502020204030204" pitchFamily="34" charset="0"/>
              </a:rPr>
              <a:t> Metropolitan Museum, (2023), Kneeling bull holding a spouted vessel, Proto-Elamite, ca. 3100–2900 BCE,  Metropolitan Museum of Art, Purchase, Joseph Pulitzer Bequest, Published by: The Metropolitan Museum of Art, Url: </a:t>
            </a:r>
            <a:r>
              <a:rPr lang="en-GB" sz="1100" u="sng" dirty="0">
                <a:effectLst/>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https://www.metmuseum.org/art/collection/search/329074?searchField=All&amp;amp;sortBy=relevance&amp;amp;deptids=3&amp;amp;high=on&amp;amp;ft=*&amp;amp;offset=0&amp;amp;rpp=40&amp;amp;pos=16</a:t>
            </a:r>
            <a:r>
              <a:rPr lang="en-GB" sz="1100" dirty="0">
                <a:effectLst/>
                <a:ea typeface="Calibri" panose="020F0502020204030204" pitchFamily="34" charset="0"/>
              </a:rPr>
              <a:t>, Accessed online: 07/03/23</a:t>
            </a:r>
            <a:endParaRPr lang="en-GB" sz="1100" dirty="0"/>
          </a:p>
          <a:p>
            <a:pPr marL="0" indent="0">
              <a:buNone/>
            </a:pPr>
            <a:r>
              <a:rPr lang="en-GB" sz="1100" dirty="0"/>
              <a:t>Fig. 9 – </a:t>
            </a:r>
            <a:r>
              <a:rPr lang="en-GB" sz="1100" dirty="0" err="1"/>
              <a:t>Unforth</a:t>
            </a:r>
            <a:r>
              <a:rPr lang="en-GB" sz="1100" dirty="0"/>
              <a:t>, (2009), Kneeling Bull Holding a Spouted Vessel, Published by: </a:t>
            </a:r>
            <a:r>
              <a:rPr lang="en-GB" sz="1100" dirty="0" err="1"/>
              <a:t>Flikr</a:t>
            </a:r>
            <a:r>
              <a:rPr lang="en-GB" sz="1100" dirty="0"/>
              <a:t>, Url: </a:t>
            </a:r>
            <a:r>
              <a:rPr lang="en-GB" sz="1100" dirty="0">
                <a:hlinkClick r:id="rId7"/>
              </a:rPr>
              <a:t>https://www.flickr.com/photos/unforth/3224132078</a:t>
            </a:r>
            <a:r>
              <a:rPr lang="en-GB" sz="1100" dirty="0"/>
              <a:t>, Accessed online: 12/05/23</a:t>
            </a:r>
          </a:p>
          <a:p>
            <a:pPr marL="0" indent="0">
              <a:buNone/>
            </a:pPr>
            <a:r>
              <a:rPr lang="en-GB" sz="1100" dirty="0"/>
              <a:t>Fig. 10 – </a:t>
            </a:r>
            <a:r>
              <a:rPr lang="en-GB" sz="1100" dirty="0" err="1"/>
              <a:t>Lendering</a:t>
            </a:r>
            <a:r>
              <a:rPr lang="en-GB" sz="1100" dirty="0"/>
              <a:t>, J. (2014), New York, Metropolitan Museum of Art, Published by: Vici.org, Url: </a:t>
            </a:r>
            <a:r>
              <a:rPr lang="en-GB" sz="1100" dirty="0">
                <a:hlinkClick r:id="rId8"/>
              </a:rPr>
              <a:t>https://static.vici.org/cache/268x268-6/livius/iran/iran_met_mus_art_new_york/proto-elamite_bull.jpg</a:t>
            </a:r>
            <a:r>
              <a:rPr lang="en-GB" sz="1100" dirty="0"/>
              <a:t>, Accessed online: 12/05/23</a:t>
            </a:r>
          </a:p>
        </p:txBody>
      </p:sp>
    </p:spTree>
    <p:extLst>
      <p:ext uri="{BB962C8B-B14F-4D97-AF65-F5344CB8AC3E}">
        <p14:creationId xmlns:p14="http://schemas.microsoft.com/office/powerpoint/2010/main" val="22574165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Facet</Template>
  <TotalTime>4767</TotalTime>
  <Words>4558</Words>
  <Application>Microsoft Office PowerPoint</Application>
  <PresentationFormat>Widescreen</PresentationFormat>
  <Paragraphs>115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AvenirNext LT Pro Medium</vt:lpstr>
      <vt:lpstr>ff2</vt:lpstr>
      <vt:lpstr>Times New Roman</vt:lpstr>
      <vt:lpstr>BlockprintVTI</vt:lpstr>
      <vt:lpstr>A sensorial analysis of the use, value, and  biography of the Proto-Elamite: Kneeling bull with vessel (3100-2700 BCE).</vt:lpstr>
      <vt:lpstr>Introduction to the Kneeling Bull and Proto-Elamite Culture</vt:lpstr>
      <vt:lpstr>Physical attributes of the kneeling bull:</vt:lpstr>
      <vt:lpstr>Sensorial analysis of use, value and biography</vt:lpstr>
      <vt:lpstr>Visual Interaction </vt:lpstr>
      <vt:lpstr>Tactile Interaction</vt:lpstr>
      <vt:lpstr>Auditory</vt:lpstr>
      <vt:lpstr>Smell and Taste</vt:lpstr>
      <vt:lpstr>Conclusion</vt:lpstr>
      <vt:lpstr>Text References:</vt:lpstr>
      <vt:lpstr>Image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the use, value, biography and  ancient context of the Proto-Elamite: Kneeling bull with vessel (3100-2700 BCE).</dc:title>
  <dc:creator>Matthew Morris (1908777)</dc:creator>
  <cp:lastModifiedBy>Matthew Morris (1908777)</cp:lastModifiedBy>
  <cp:revision>101</cp:revision>
  <dcterms:created xsi:type="dcterms:W3CDTF">2023-05-09T15:00:30Z</dcterms:created>
  <dcterms:modified xsi:type="dcterms:W3CDTF">2023-05-12T22:27:37Z</dcterms:modified>
</cp:coreProperties>
</file>