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9"/>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Lst>
  <p:sldSz cx="12192000" cy="6858000"/>
  <p:notesSz cx="6858000" cy="9144000"/>
  <p:defaultTextStyle>
    <a:defPPr>
      <a:defRPr lang="de-DE"/>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79AA64E-0149-04BB-C734-E5B7B92AB3C4}" v="1195" dt="2021-07-18T00:20:54.413"/>
    <p1510:client id="{0EFA121B-921E-C629-5D36-E740160714E0}" v="614" dt="2021-07-29T16:23:53.163"/>
    <p1510:client id="{1057C56E-3EBD-96E7-8FA5-077F69361A86}" v="84" dt="2021-08-03T22:09:12.391"/>
    <p1510:client id="{20ED06A4-F528-CEAF-8F45-D8BA66B1E1DC}" v="2307" dt="2021-07-15T17:33:22.370"/>
    <p1510:client id="{24B106BB-AE5F-F12B-344A-5BE2FCA9D5B8}" v="747" dt="2021-07-06T14:37:07.676"/>
    <p1510:client id="{36351532-BD8D-E71B-5CCE-198FE2E1035C}" v="13" dt="2021-08-03T21:30:17.977"/>
    <p1510:client id="{543BDA53-4D4F-39CE-73CC-1D54E9B606D3}" v="55" dt="2021-08-03T22:32:11.192"/>
    <p1510:client id="{77596338-95E6-C8E1-C44A-D7D6DA0BB9BD}" v="216" dt="2021-07-06T14:50:23.136"/>
    <p1510:client id="{8011B924-8CC9-3318-FF2A-1ADC4D810A0F}" v="1983" dt="2021-07-15T22:20:53.770"/>
    <p1510:client id="{8A72D5FB-BE31-F456-5508-B014726077DB}" v="34" dt="2021-07-17T01:09:26.292"/>
    <p1510:client id="{A6D02C29-407C-668F-B0A5-4F0B2CBD5817}" v="291" dt="2021-08-03T22:37:27.202"/>
    <p1510:client id="{AD2A80A9-5BBB-DD5C-8509-02FC66666B73}" v="282" dt="2021-07-06T16:32:43.601"/>
    <p1510:client id="{B3088316-B419-A14D-62EF-CAC1A29377A6}" v="470" dt="2021-07-16T01:02:58.906"/>
    <p1510:client id="{D015229D-C357-3009-6EE3-D998DBA900FD}" v="45" dt="2021-07-06T14:56:24.882"/>
    <p1510:client id="{F74457E0-A271-4C6D-AE9F-D00CA6876E46}" v="6" dt="2021-07-06T13:19:01.95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8959" autoAdjust="0"/>
    <p:restoredTop sz="94660"/>
  </p:normalViewPr>
  <p:slideViewPr>
    <p:cSldViewPr snapToGrid="0">
      <p:cViewPr varScale="1">
        <p:scale>
          <a:sx n="61" d="100"/>
          <a:sy n="61" d="100"/>
        </p:scale>
        <p:origin x="84" y="35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9500FBF-8B5D-4F5E-8A4B-BC033FE92D91}" type="datetimeFigureOut">
              <a:rPr lang="it"/>
              <a:t>03/08/2021</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2565B51-E266-45AE-B4CC-1A83846938AA}" type="slidenum">
              <a:rPr lang="it"/>
              <a:t>‹#›</a:t>
            </a:fld>
            <a:endParaRPr lang="en-US"/>
          </a:p>
        </p:txBody>
      </p:sp>
    </p:spTree>
    <p:extLst>
      <p:ext uri="{BB962C8B-B14F-4D97-AF65-F5344CB8AC3E}">
        <p14:creationId xmlns:p14="http://schemas.microsoft.com/office/powerpoint/2010/main" val="372176303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Agreeing with the WHO (World Health </a:t>
            </a:r>
            <a:r>
              <a:rPr lang="en-US" dirty="0" err="1"/>
              <a:t>Organisation</a:t>
            </a:r>
            <a:r>
              <a:rPr lang="en-US" dirty="0"/>
              <a:t>) the ICD-10 gives clinical portrayals, demonstrative rules and codes for all psychological and social problems. </a:t>
            </a:r>
          </a:p>
          <a:p>
            <a:r>
              <a:rPr lang="en-US" dirty="0"/>
              <a:t>The clinical portrayals and indicative rules were settled after broad field testing by more than 700 clinicians and scientists in 110 foundation in 40 nations. </a:t>
            </a:r>
            <a:endParaRPr lang="en-US" dirty="0">
              <a:cs typeface="Calibri"/>
            </a:endParaRPr>
          </a:p>
          <a:p>
            <a:r>
              <a:rPr lang="en-US" dirty="0"/>
              <a:t>For each issue, the ICD-10 gives a full depiction of the primary clinical highlights and any remaining significant. </a:t>
            </a:r>
            <a:endParaRPr lang="en-US" dirty="0">
              <a:cs typeface="Calibri"/>
            </a:endParaRPr>
          </a:p>
          <a:p>
            <a:r>
              <a:rPr lang="en-US" dirty="0"/>
              <a:t>Consideration and prohibition measures are additionally given.</a:t>
            </a:r>
            <a:endParaRPr lang="en-US" dirty="0">
              <a:cs typeface="Calibri"/>
            </a:endParaRPr>
          </a:p>
          <a:p>
            <a:endParaRPr lang="en-US" dirty="0">
              <a:cs typeface="Calibri"/>
            </a:endParaRPr>
          </a:p>
        </p:txBody>
      </p:sp>
      <p:sp>
        <p:nvSpPr>
          <p:cNvPr id="4" name="Slide Number Placeholder 3"/>
          <p:cNvSpPr>
            <a:spLocks noGrp="1"/>
          </p:cNvSpPr>
          <p:nvPr>
            <p:ph type="sldNum" sz="quarter" idx="5"/>
          </p:nvPr>
        </p:nvSpPr>
        <p:spPr/>
        <p:txBody>
          <a:bodyPr/>
          <a:lstStyle/>
          <a:p>
            <a:fld id="{42565B51-E266-45AE-B4CC-1A83846938AA}" type="slidenum">
              <a:rPr lang="it"/>
              <a:t>3</a:t>
            </a:fld>
            <a:endParaRPr lang="en-US"/>
          </a:p>
        </p:txBody>
      </p:sp>
    </p:spTree>
    <p:extLst>
      <p:ext uri="{BB962C8B-B14F-4D97-AF65-F5344CB8AC3E}">
        <p14:creationId xmlns:p14="http://schemas.microsoft.com/office/powerpoint/2010/main" val="131617705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Inside the book of ICD-10 the OCD (Obsessive Compulsive Disorder) it is classified between the part of F-42 and F42.2.</a:t>
            </a:r>
          </a:p>
          <a:p>
            <a:endParaRPr lang="en-US" dirty="0">
              <a:cs typeface="Calibri"/>
            </a:endParaRPr>
          </a:p>
        </p:txBody>
      </p:sp>
      <p:sp>
        <p:nvSpPr>
          <p:cNvPr id="4" name="Slide Number Placeholder 3"/>
          <p:cNvSpPr>
            <a:spLocks noGrp="1"/>
          </p:cNvSpPr>
          <p:nvPr>
            <p:ph type="sldNum" sz="quarter" idx="5"/>
          </p:nvPr>
        </p:nvSpPr>
        <p:spPr/>
        <p:txBody>
          <a:bodyPr/>
          <a:lstStyle/>
          <a:p>
            <a:fld id="{42565B51-E266-45AE-B4CC-1A83846938AA}" type="slidenum">
              <a:rPr lang="it"/>
              <a:t>4</a:t>
            </a:fld>
            <a:endParaRPr lang="en-US"/>
          </a:p>
        </p:txBody>
      </p:sp>
    </p:spTree>
    <p:extLst>
      <p:ext uri="{BB962C8B-B14F-4D97-AF65-F5344CB8AC3E}">
        <p14:creationId xmlns:p14="http://schemas.microsoft.com/office/powerpoint/2010/main" val="286830298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According to the  " American Psychiatric Association" (APA) </a:t>
            </a:r>
            <a:r>
              <a:rPr lang="en-US" dirty="0"/>
              <a:t>Allen, a 22 </a:t>
            </a:r>
            <a:r>
              <a:rPr lang="en-US" b="1" dirty="0"/>
              <a:t> </a:t>
            </a:r>
            <a:r>
              <a:rPr lang="en-US" dirty="0"/>
              <a:t>years  historic homosexual man, went to a intellectual fitness medical institution for treatment of anxiety. When asked approximately anxiety, Allen stated he changed into involved approximately contracting sicknesses along with HIV.</a:t>
            </a:r>
          </a:p>
          <a:p>
            <a:r>
              <a:rPr lang="en-US"/>
              <a:t>Mindful of a solid sanitizer smell, the emotional well-being care supplier inquired as to whether he had any unique cleaning practices connected to his anxiety about getting HIV. Allen said that he abstained from contacting nearly anything outside of his home. </a:t>
            </a:r>
          </a:p>
          <a:p>
            <a:r>
              <a:rPr lang="en-US"/>
              <a:t>Thus, by then the Health care proficient aske Allen on the off chance that he had some other concerns Allen said that he was pestered by unexpected pictures of hitting somebody, fears that he would make statements that may be hostile or wrong, and worries about disturbing his neighbors. </a:t>
            </a:r>
          </a:p>
          <a:p>
            <a:r>
              <a:rPr lang="en-US"/>
              <a:t>Toward the finish of this test Allen was determined to have OCD. He had numerous fixations, including ones identified with defilement (dread of contracting HIV), hostilities (meddlesome picture of hitting somebody) and evenness (precision in the degree of water). These made Allen go through hours on his OCD schedules and to abstain from leaving his loft, participating in friendly connections and performing essential tasks.</a:t>
            </a:r>
          </a:p>
          <a:p>
            <a:endParaRPr lang="en-US" dirty="0">
              <a:cs typeface="Calibri"/>
            </a:endParaRPr>
          </a:p>
        </p:txBody>
      </p:sp>
      <p:sp>
        <p:nvSpPr>
          <p:cNvPr id="4" name="Slide Number Placeholder 3"/>
          <p:cNvSpPr>
            <a:spLocks noGrp="1"/>
          </p:cNvSpPr>
          <p:nvPr>
            <p:ph type="sldNum" sz="quarter" idx="5"/>
          </p:nvPr>
        </p:nvSpPr>
        <p:spPr/>
        <p:txBody>
          <a:bodyPr/>
          <a:lstStyle/>
          <a:p>
            <a:fld id="{42565B51-E266-45AE-B4CC-1A83846938AA}" type="slidenum">
              <a:rPr lang="it"/>
              <a:t>5</a:t>
            </a:fld>
            <a:endParaRPr lang="en-US"/>
          </a:p>
        </p:txBody>
      </p:sp>
    </p:spTree>
    <p:extLst>
      <p:ext uri="{BB962C8B-B14F-4D97-AF65-F5344CB8AC3E}">
        <p14:creationId xmlns:p14="http://schemas.microsoft.com/office/powerpoint/2010/main" val="56116123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Obsessive Compulsive Disorder is a chronic, not unusual place and long-lasting sickness that reasons repeated undesirable mind or sensations ( obsessions) or the urge to do some thing again and again  ( compulsions).</a:t>
            </a:r>
          </a:p>
          <a:p>
            <a:r>
              <a:rPr lang="en-US" dirty="0"/>
              <a:t>Affected people cannot stop these idea and conduct. These acts and ideas exist</a:t>
            </a:r>
            <a:br>
              <a:rPr lang="en-US" dirty="0">
                <a:cs typeface="+mn-lt"/>
              </a:rPr>
            </a:br>
            <a:r>
              <a:rPr lang="en-US" dirty="0"/>
              <a:t>upsetting and the human being tries to resist ruling class. As a consequence concerning this condition, the person frequently</a:t>
            </a:r>
            <a:br>
              <a:rPr lang="en-US" dirty="0">
                <a:cs typeface="+mn-lt"/>
              </a:rPr>
            </a:br>
            <a:r>
              <a:rPr lang="en-US" dirty="0"/>
              <a:t>takes protracted to complete tasks and grant permission have few disturbances fashionable interpersonal connection (Jose Luis Ayuso-Mateus,2000).</a:t>
            </a:r>
            <a:endParaRPr lang="en-US" dirty="0">
              <a:cs typeface="Calibri"/>
            </a:endParaRPr>
          </a:p>
          <a:p>
            <a:r>
              <a:rPr lang="en-US" dirty="0">
                <a:cs typeface="Calibri"/>
              </a:rPr>
              <a:t>According to the(NHS.UK,2019) </a:t>
            </a:r>
            <a:r>
              <a:rPr lang="en-US" dirty="0"/>
              <a:t>OCD can influence men, female human and very young person. Some people start bear sign of illness or problem early, often situated on sides young adulthood, but it usually starts all the while early maturity.</a:t>
            </a:r>
            <a:br>
              <a:rPr lang="en-US" dirty="0">
                <a:cs typeface="+mn-lt"/>
              </a:rPr>
            </a:br>
            <a:r>
              <a:rPr lang="en-US" dirty="0"/>
              <a:t>OCD can be upsetting and considerably interfere with your growth, but medical care can help you keep it calm.</a:t>
            </a:r>
          </a:p>
          <a:p>
            <a:r>
              <a:rPr lang="en-US" dirty="0">
                <a:cs typeface="+mn-lt"/>
              </a:rPr>
              <a:t>Has been confirmed that the specialists and doctors aren't sure why people have OCD but they affirmed that is more common in women that in men.</a:t>
            </a:r>
          </a:p>
          <a:p>
            <a:r>
              <a:rPr lang="en-US" dirty="0"/>
              <a:t> </a:t>
            </a:r>
            <a:br>
              <a:rPr lang="en-US" dirty="0">
                <a:cs typeface="+mn-lt"/>
              </a:rPr>
            </a:br>
            <a:endParaRPr lang="en-US">
              <a:cs typeface="Calibri"/>
            </a:endParaRPr>
          </a:p>
          <a:p>
            <a:endParaRPr lang="en-US" dirty="0">
              <a:cs typeface="Calibri"/>
            </a:endParaRPr>
          </a:p>
          <a:p>
            <a:endParaRPr lang="en-US" dirty="0">
              <a:cs typeface="Calibri"/>
            </a:endParaRPr>
          </a:p>
        </p:txBody>
      </p:sp>
      <p:sp>
        <p:nvSpPr>
          <p:cNvPr id="4" name="Slide Number Placeholder 3"/>
          <p:cNvSpPr>
            <a:spLocks noGrp="1"/>
          </p:cNvSpPr>
          <p:nvPr>
            <p:ph type="sldNum" sz="quarter" idx="5"/>
          </p:nvPr>
        </p:nvSpPr>
        <p:spPr/>
        <p:txBody>
          <a:bodyPr/>
          <a:lstStyle/>
          <a:p>
            <a:fld id="{42565B51-E266-45AE-B4CC-1A83846938AA}" type="slidenum">
              <a:rPr lang="it"/>
              <a:t>6</a:t>
            </a:fld>
            <a:endParaRPr lang="en-US"/>
          </a:p>
        </p:txBody>
      </p:sp>
    </p:spTree>
    <p:extLst>
      <p:ext uri="{BB962C8B-B14F-4D97-AF65-F5344CB8AC3E}">
        <p14:creationId xmlns:p14="http://schemas.microsoft.com/office/powerpoint/2010/main" val="394042715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OCD is </a:t>
            </a:r>
            <a:r>
              <a:rPr lang="en-US" dirty="0"/>
              <a:t> characterized from various causes and risk factors, but the most popular and relevant  risk factors are four, such us:</a:t>
            </a:r>
          </a:p>
          <a:p>
            <a:r>
              <a:rPr lang="en-US" dirty="0">
                <a:cs typeface="Calibri"/>
              </a:rPr>
              <a:t>Biological factors, Genetic factors, Psychological factors and Environmental factors.</a:t>
            </a:r>
          </a:p>
          <a:p>
            <a:r>
              <a:rPr lang="en-US" dirty="0"/>
              <a:t>Agreeing going with the OCD.UK the Biological variables exist generally associated of substance lopsided characteristics chic the exceptionally savvy individual and broken extremely shrewd individual circuitry.  </a:t>
            </a:r>
            <a:endParaRPr lang="en-US" dirty="0">
              <a:cs typeface="Calibri"/>
            </a:endParaRPr>
          </a:p>
          <a:p>
            <a:r>
              <a:rPr lang="en-US" dirty="0"/>
              <a:t>it exist genuine when individuals going with OCD happen found to bear different cerebrum endeavor and furthermore for the Biological determinant bear been announce the reality of something that exist affecting exceptionally shrewd individual development, irregularities of the façade flaps( included in vogue mastermind practices ) and basal Ganglia ( confounded in vogue routine practices like prepping</a:t>
            </a:r>
            <a:endParaRPr lang="en-US" dirty="0">
              <a:cs typeface="Calibri"/>
            </a:endParaRPr>
          </a:p>
          <a:p>
            <a:r>
              <a:rPr lang="en-US" dirty="0"/>
              <a:t>Hereditary examinations demonstrate some propensity towards uneasiness that runs in families (OCD.UK). </a:t>
            </a:r>
            <a:endParaRPr lang="en-US" dirty="0">
              <a:cs typeface="Calibri" panose="020F0502020204030204"/>
            </a:endParaRPr>
          </a:p>
          <a:p>
            <a:r>
              <a:rPr lang="en-US" dirty="0"/>
              <a:t>Some examination focuses to the probability that OCD endures will have a relative with OCD.</a:t>
            </a:r>
            <a:endParaRPr lang="en-US" dirty="0">
              <a:cs typeface="Calibri"/>
            </a:endParaRPr>
          </a:p>
          <a:p>
            <a:r>
              <a:rPr lang="en-US" dirty="0"/>
              <a:t>Concerning Psychological factors and as indicated by the Learning Theory, OCD side effects are an aftereffects of individual creating learned negative musings and standards of conduct, towards already impartial circumstances which can results from life experience (OCD.UK).</a:t>
            </a:r>
            <a:endParaRPr lang="en-US" dirty="0">
              <a:cs typeface="Calibri"/>
            </a:endParaRPr>
          </a:p>
          <a:p>
            <a:r>
              <a:rPr lang="en-US" dirty="0"/>
              <a:t>A significant ecological elements that can deteriorate the manifestations of OCD are: distressing life occasions or horrendous, significant mishaps and physical or sexual maltreatment during youth. </a:t>
            </a:r>
            <a:endParaRPr lang="en-US" dirty="0">
              <a:cs typeface="Calibri"/>
            </a:endParaRPr>
          </a:p>
          <a:p>
            <a:r>
              <a:rPr lang="en-US" dirty="0"/>
              <a:t>Additionally substance misuse positions among the major OCD triggers and concurring with the examination done by (HEALTHGUIDE.COM 2010) has been confirmed that unmarried individuals are more in danger of having OCD and also the jobless individuals</a:t>
            </a:r>
          </a:p>
          <a:p>
            <a:endParaRPr lang="en-US" dirty="0">
              <a:cs typeface="Calibri"/>
            </a:endParaRPr>
          </a:p>
          <a:p>
            <a:endParaRPr lang="en-US" dirty="0">
              <a:cs typeface="Calibri"/>
            </a:endParaRPr>
          </a:p>
          <a:p>
            <a:endParaRPr lang="en-US" dirty="0">
              <a:cs typeface="Calibri"/>
            </a:endParaRPr>
          </a:p>
          <a:p>
            <a:endParaRPr lang="en-US" dirty="0">
              <a:cs typeface="Calibri"/>
            </a:endParaRPr>
          </a:p>
        </p:txBody>
      </p:sp>
      <p:sp>
        <p:nvSpPr>
          <p:cNvPr id="4" name="Slide Number Placeholder 3"/>
          <p:cNvSpPr>
            <a:spLocks noGrp="1"/>
          </p:cNvSpPr>
          <p:nvPr>
            <p:ph type="sldNum" sz="quarter" idx="5"/>
          </p:nvPr>
        </p:nvSpPr>
        <p:spPr/>
        <p:txBody>
          <a:bodyPr/>
          <a:lstStyle/>
          <a:p>
            <a:fld id="{42565B51-E266-45AE-B4CC-1A83846938AA}" type="slidenum">
              <a:rPr lang="it"/>
              <a:t>7</a:t>
            </a:fld>
            <a:endParaRPr lang="en-US"/>
          </a:p>
        </p:txBody>
      </p:sp>
    </p:spTree>
    <p:extLst>
      <p:ext uri="{BB962C8B-B14F-4D97-AF65-F5344CB8AC3E}">
        <p14:creationId xmlns:p14="http://schemas.microsoft.com/office/powerpoint/2010/main" val="101789583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OCD  affects people differently, but usually causes a particular pattern of behaviors.</a:t>
            </a:r>
          </a:p>
          <a:p>
            <a:r>
              <a:rPr lang="en-US" dirty="0">
                <a:cs typeface="Calibri"/>
              </a:rPr>
              <a:t>OCD has three main elements or symptoms such as obsessions, emotions and compulsions.</a:t>
            </a:r>
          </a:p>
          <a:p>
            <a:r>
              <a:rPr lang="en-US" dirty="0"/>
              <a:t>Obsessions or Fixations are the place where an undesirable, nosy and regularly upsetting idea, picture or inclination over and over enters in the brain over and over. </a:t>
            </a:r>
            <a:endParaRPr lang="en-US" dirty="0">
              <a:cs typeface="Calibri"/>
            </a:endParaRPr>
          </a:p>
          <a:p>
            <a:r>
              <a:rPr lang="en-US" dirty="0"/>
              <a:t>Emotions or Feelings are the fixation that causes a sensation of extreme uneasiness or pain(NHS.UK).</a:t>
            </a:r>
            <a:endParaRPr lang="en-US" dirty="0">
              <a:cs typeface="Calibri"/>
            </a:endParaRPr>
          </a:p>
          <a:p>
            <a:r>
              <a:rPr lang="en-US" dirty="0"/>
              <a:t>Compulsions or Impulsive are redundant practices or mental demonstrations that an individual with OCD feels headed to proceed because of the nervousness and misery brought about by the fixations. </a:t>
            </a:r>
            <a:endParaRPr lang="en-US" dirty="0">
              <a:cs typeface="Calibri"/>
            </a:endParaRPr>
          </a:p>
          <a:p>
            <a:r>
              <a:rPr lang="en-US" dirty="0"/>
              <a:t>Concurring with the NHS.UK impulses can resemble an actual activities, mental ceremonies and include a number and it is feasible to simply have over the top contemplations or simply have impulses, however a great many people with OCD experienced both.</a:t>
            </a:r>
            <a:endParaRPr lang="en-US" dirty="0">
              <a:cs typeface="Calibri"/>
            </a:endParaRPr>
          </a:p>
          <a:p>
            <a:r>
              <a:rPr lang="en-US" dirty="0"/>
              <a:t>For each symptom listed above there are signs which, unlike the symptoms, are visible such as regarding the obsessions are: </a:t>
            </a:r>
            <a:endParaRPr lang="en-US" dirty="0">
              <a:cs typeface="Calibri"/>
            </a:endParaRPr>
          </a:p>
          <a:p>
            <a:r>
              <a:rPr lang="en-US" dirty="0"/>
              <a:t>stressing in the event that you have effectively hurt somebody by not being adequately cautious, stressing in case you will arm somebody since will free the control. </a:t>
            </a:r>
            <a:endParaRPr lang="en-US" dirty="0">
              <a:cs typeface="Calibri"/>
            </a:endParaRPr>
          </a:p>
          <a:p>
            <a:r>
              <a:rPr lang="en-US" dirty="0"/>
              <a:t>Savage nosy musings or pictures of yourself accomplishing something brutal or oppressive and this can make an individual reasoning that he is a perilous person.(MIND.ORG.UK)</a:t>
            </a:r>
            <a:endParaRPr lang="en-US" dirty="0">
              <a:cs typeface="Calibri"/>
            </a:endParaRPr>
          </a:p>
          <a:p>
            <a:r>
              <a:rPr lang="en-US" dirty="0">
                <a:cs typeface="Calibri"/>
              </a:rPr>
              <a:t>Regarding the Compulsions the most visible and popular signs are: </a:t>
            </a:r>
          </a:p>
          <a:p>
            <a:r>
              <a:rPr lang="en-US" dirty="0"/>
              <a:t>Customs like washing hands, body or things around an individual, masterminding objects with a certain goal in mind. </a:t>
            </a:r>
            <a:endParaRPr lang="en-US" dirty="0">
              <a:cs typeface="Calibri"/>
            </a:endParaRPr>
          </a:p>
          <a:p>
            <a:r>
              <a:rPr lang="en-US" dirty="0"/>
              <a:t>Checking like checking entryways and windows to ensure they are locked, checking the course to attempt to ensure that didn't cause a mishap. </a:t>
            </a:r>
            <a:endParaRPr lang="en-US" dirty="0">
              <a:cs typeface="Calibri"/>
            </a:endParaRPr>
          </a:p>
          <a:p>
            <a:r>
              <a:rPr lang="en-US" dirty="0"/>
              <a:t>Revising contemplations like rehashing a words, name or expression in the head and tallying to a specific number. </a:t>
            </a:r>
            <a:endParaRPr lang="en-US" dirty="0">
              <a:cs typeface="Calibri"/>
            </a:endParaRPr>
          </a:p>
          <a:p>
            <a:r>
              <a:rPr lang="en-US" dirty="0"/>
              <a:t>Consolation like requesting that others tell that all is great (MIND.ORG.UK). </a:t>
            </a:r>
            <a:endParaRPr lang="en-US" dirty="0">
              <a:cs typeface="Calibri"/>
            </a:endParaRPr>
          </a:p>
          <a:p>
            <a:r>
              <a:rPr lang="en-US" dirty="0">
                <a:cs typeface="Calibri"/>
              </a:rPr>
              <a:t>According with the research made by the MIND.ORG.UK  the  most popular signs of Emotions are </a:t>
            </a:r>
            <a:r>
              <a:rPr lang="en-US" dirty="0"/>
              <a:t>at the point when an individual is exceptionally restless and passionate and they show numerous non OCD side effects like an indication of despondency, extreme concern and the steady inclination that nothing is ever correct.</a:t>
            </a:r>
            <a:endParaRPr lang="en-US" dirty="0">
              <a:cs typeface="Calibri"/>
            </a:endParaRPr>
          </a:p>
          <a:p>
            <a:endParaRPr lang="en-US" dirty="0">
              <a:cs typeface="Calibri"/>
            </a:endParaRPr>
          </a:p>
          <a:p>
            <a:endParaRPr lang="en-US" dirty="0">
              <a:cs typeface="Calibri"/>
            </a:endParaRPr>
          </a:p>
          <a:p>
            <a:endParaRPr lang="en-US" dirty="0">
              <a:cs typeface="Calibri"/>
            </a:endParaRPr>
          </a:p>
          <a:p>
            <a:endParaRPr lang="en-US" dirty="0">
              <a:cs typeface="Calibri"/>
            </a:endParaRPr>
          </a:p>
        </p:txBody>
      </p:sp>
      <p:sp>
        <p:nvSpPr>
          <p:cNvPr id="4" name="Slide Number Placeholder 3"/>
          <p:cNvSpPr>
            <a:spLocks noGrp="1"/>
          </p:cNvSpPr>
          <p:nvPr>
            <p:ph type="sldNum" sz="quarter" idx="5"/>
          </p:nvPr>
        </p:nvSpPr>
        <p:spPr/>
        <p:txBody>
          <a:bodyPr/>
          <a:lstStyle/>
          <a:p>
            <a:fld id="{42565B51-E266-45AE-B4CC-1A83846938AA}" type="slidenum">
              <a:rPr lang="it"/>
              <a:t>8</a:t>
            </a:fld>
            <a:endParaRPr lang="en-US"/>
          </a:p>
        </p:txBody>
      </p:sp>
    </p:spTree>
    <p:extLst>
      <p:ext uri="{BB962C8B-B14F-4D97-AF65-F5344CB8AC3E}">
        <p14:creationId xmlns:p14="http://schemas.microsoft.com/office/powerpoint/2010/main" val="198945313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Obessise Compulsive Disorder </a:t>
            </a:r>
            <a:r>
              <a:rPr lang="en-US"/>
              <a:t>can't be analyzed from a blood test, clinical trial or hereditary test. </a:t>
            </a:r>
          </a:p>
          <a:p>
            <a:r>
              <a:rPr lang="en-US"/>
              <a:t>Agreeing with (INTERNATIONAL OCD FOUNDATION) just prepared specialists can analyze OCD and the advisors will particularly look around three things, for example, if the individual has fixations, if the individual does urgent practices and if the fixations and impulses take a great deal of time and impede significant exercises the people esteems like working(Johathan S.Abramowitz).</a:t>
            </a:r>
          </a:p>
          <a:p>
            <a:r>
              <a:rPr lang="en-US"/>
              <a:t>Steps to assist with diagnosing OCD may incorporate Psychological Evaluation like examining contemplations, sentiments, manifestations and standards of conduct to decide whether an individual have fixations or habitual practices. </a:t>
            </a:r>
            <a:endParaRPr lang="en-US" dirty="0">
              <a:cs typeface="Calibri"/>
            </a:endParaRPr>
          </a:p>
          <a:p>
            <a:r>
              <a:rPr lang="en-US"/>
              <a:t>Demonstrative rules for OCD like the specialist will utilize models in the analytic and factual manual of Mental problems distributed by the American Psychiatric Association. </a:t>
            </a:r>
          </a:p>
          <a:p>
            <a:r>
              <a:rPr lang="en-US"/>
              <a:t>Actual test, this one should be done to assist the standard with trip different issues that could be causing the manifestations and to check for any connected intricacies (MAYO CLINIC).</a:t>
            </a:r>
          </a:p>
          <a:p>
            <a:endParaRPr lang="en-US" dirty="0">
              <a:cs typeface="Calibri"/>
            </a:endParaRPr>
          </a:p>
          <a:p>
            <a:endParaRPr lang="en-US" dirty="0">
              <a:cs typeface="Calibri"/>
            </a:endParaRPr>
          </a:p>
        </p:txBody>
      </p:sp>
      <p:sp>
        <p:nvSpPr>
          <p:cNvPr id="4" name="Slide Number Placeholder 3"/>
          <p:cNvSpPr>
            <a:spLocks noGrp="1"/>
          </p:cNvSpPr>
          <p:nvPr>
            <p:ph type="sldNum" sz="quarter" idx="5"/>
          </p:nvPr>
        </p:nvSpPr>
        <p:spPr/>
        <p:txBody>
          <a:bodyPr/>
          <a:lstStyle/>
          <a:p>
            <a:fld id="{42565B51-E266-45AE-B4CC-1A83846938AA}" type="slidenum">
              <a:rPr lang="it"/>
              <a:t>9</a:t>
            </a:fld>
            <a:endParaRPr lang="en-US"/>
          </a:p>
        </p:txBody>
      </p:sp>
    </p:spTree>
    <p:extLst>
      <p:ext uri="{BB962C8B-B14F-4D97-AF65-F5344CB8AC3E}">
        <p14:creationId xmlns:p14="http://schemas.microsoft.com/office/powerpoint/2010/main" val="124164417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The best medicines for OCD are Cognitive Behavior Therapy and Medications, more explicit is a sort of CBT called Exposure and Response Prevention. </a:t>
            </a:r>
          </a:p>
          <a:p>
            <a:r>
              <a:rPr lang="en-US"/>
              <a:t>This more explicit treatment it is commonly done by an authorized Mental Health proficient in an outpatient setting. </a:t>
            </a:r>
          </a:p>
          <a:p>
            <a:r>
              <a:rPr lang="en-US"/>
              <a:t>The Exposure in ERP comprise to uncovering the self of individual to the considerations, pictures, items and circumstances that make the individual restless or where the fixations will begin (American Psychiatric Association).</a:t>
            </a:r>
          </a:p>
          <a:p>
            <a:r>
              <a:rPr lang="en-US"/>
              <a:t>While the Response Prevention a piece of ERP, alludes to settling on a decision not to do an impulsive conduct once the tension or fixation are been set off. </a:t>
            </a:r>
          </a:p>
          <a:p>
            <a:r>
              <a:rPr lang="en-US"/>
              <a:t>It is significant that this interaction will be done under the direction of a specialist essentially for the start, after will be feasible to do alone.</a:t>
            </a:r>
          </a:p>
          <a:p>
            <a:r>
              <a:rPr lang="en-US"/>
              <a:t>Another treatment that can be use for OCD are the drugs. </a:t>
            </a:r>
            <a:endParaRPr lang="en-US" dirty="0">
              <a:cs typeface="Calibri"/>
            </a:endParaRPr>
          </a:p>
          <a:p>
            <a:r>
              <a:rPr lang="en-US"/>
              <a:t>Prescriptions must be endorsed by an authorized clinical experts and they will cooperate with the specialists to make an arrangement for that particular individual. </a:t>
            </a:r>
          </a:p>
          <a:p>
            <a:r>
              <a:rPr lang="en-US"/>
              <a:t>For prescriptions to work, it is fundamental that individual will take it consistently and as coordinated by specialists.</a:t>
            </a:r>
          </a:p>
          <a:p>
            <a:r>
              <a:rPr lang="en-US"/>
              <a:t>All drugs have the potential for incidental effects, yet that doesn't mean each individual will experience the ill effects of them. </a:t>
            </a:r>
          </a:p>
          <a:p>
            <a:r>
              <a:rPr lang="en-US"/>
              <a:t>A few group with OCD react well to the principal prescription they are recommended others need to change measurements or attempt more than one kind of SSRI(Type of Antidepressant), under clinical watch obviously, to track down the one that is best for them(OCD.UK).</a:t>
            </a:r>
          </a:p>
          <a:p>
            <a:r>
              <a:rPr lang="en-US"/>
              <a:t>A few group will see they feel good and less tense or restless, while others notice no distinction by any means.</a:t>
            </a:r>
          </a:p>
          <a:p>
            <a:r>
              <a:rPr lang="en-US">
                <a:cs typeface="Calibri"/>
              </a:rPr>
              <a:t>Some of the side effects are:</a:t>
            </a:r>
            <a:endParaRPr lang="en-US" dirty="0">
              <a:cs typeface="Calibri"/>
            </a:endParaRPr>
          </a:p>
          <a:p>
            <a:r>
              <a:rPr lang="en-US"/>
              <a:t>incapable to rest ,the runs or stoppage ,dry mouth ,strange dreams ,absence of fixation,steady yawning ,expansion in mouth spit ,perspiring ,obscured vision(OCD.UK).</a:t>
            </a:r>
          </a:p>
          <a:p>
            <a:r>
              <a:rPr lang="en-US">
                <a:cs typeface="Calibri"/>
              </a:rPr>
              <a:t>While the current treatments of chioce for OCD are medication and Behavioral therapy, there is also a place for other forms of treatment like:</a:t>
            </a:r>
            <a:endParaRPr lang="en-US" dirty="0">
              <a:cs typeface="Calibri"/>
            </a:endParaRPr>
          </a:p>
          <a:p>
            <a:r>
              <a:rPr lang="en-US">
                <a:cs typeface="Calibri"/>
              </a:rPr>
              <a:t>Life style changes </a:t>
            </a:r>
            <a:r>
              <a:rPr lang="en-US"/>
              <a:t>since individuals experiencing OCD may have to make significant life changes and it tends to be diminish feeling of anxiety. </a:t>
            </a:r>
            <a:endParaRPr lang="en-US" dirty="0">
              <a:cs typeface="Calibri"/>
            </a:endParaRPr>
          </a:p>
          <a:p>
            <a:r>
              <a:rPr lang="en-US"/>
              <a:t>Really focusing on the body like a comprehensive method of managing tension would focus on dealing with ones actual body understanding that when one is feeling unwell, fatigues or under states of pressure and injury(OCD.IRELAND.ORG)</a:t>
            </a:r>
          </a:p>
          <a:p>
            <a:r>
              <a:rPr lang="en-US"/>
              <a:t>Energy balance like Yoga, Acupuncture and back rub truth be told this thought is the premise of numerous Chinese clinical frameworks. </a:t>
            </a:r>
          </a:p>
          <a:p>
            <a:r>
              <a:rPr lang="en-US"/>
              <a:t>Another could be Herbal Medicine yet it is vital for the individual to check with the doctor before to take it(OCD.IRELAND.ORG).</a:t>
            </a:r>
          </a:p>
          <a:p>
            <a:endParaRPr lang="en-US" dirty="0">
              <a:cs typeface="Calibri"/>
            </a:endParaRPr>
          </a:p>
          <a:p>
            <a:endParaRPr lang="en-US" dirty="0">
              <a:cs typeface="Calibri"/>
            </a:endParaRPr>
          </a:p>
          <a:p>
            <a:endParaRPr lang="en-US" dirty="0">
              <a:cs typeface="Calibri"/>
            </a:endParaRPr>
          </a:p>
          <a:p>
            <a:endParaRPr lang="en-US" dirty="0">
              <a:cs typeface="Calibri"/>
            </a:endParaRPr>
          </a:p>
        </p:txBody>
      </p:sp>
      <p:sp>
        <p:nvSpPr>
          <p:cNvPr id="4" name="Slide Number Placeholder 3"/>
          <p:cNvSpPr>
            <a:spLocks noGrp="1"/>
          </p:cNvSpPr>
          <p:nvPr>
            <p:ph type="sldNum" sz="quarter" idx="5"/>
          </p:nvPr>
        </p:nvSpPr>
        <p:spPr/>
        <p:txBody>
          <a:bodyPr/>
          <a:lstStyle/>
          <a:p>
            <a:fld id="{42565B51-E266-45AE-B4CC-1A83846938AA}" type="slidenum">
              <a:rPr lang="it"/>
              <a:t>10</a:t>
            </a:fld>
            <a:endParaRPr lang="en-US"/>
          </a:p>
        </p:txBody>
      </p:sp>
    </p:spTree>
    <p:extLst>
      <p:ext uri="{BB962C8B-B14F-4D97-AF65-F5344CB8AC3E}">
        <p14:creationId xmlns:p14="http://schemas.microsoft.com/office/powerpoint/2010/main" val="388619953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There are different help accessible for individuals experiencing OCD one of them is known as THE OCD ACTION HELPLINE. </a:t>
            </a:r>
          </a:p>
          <a:p>
            <a:r>
              <a:rPr lang="en-US" dirty="0"/>
              <a:t>This assistance can offer to individuals a protected and getting space and furthermore for loved ones who needs to help their cherished one(OCDACTION).</a:t>
            </a:r>
            <a:endParaRPr lang="en-US" dirty="0">
              <a:cs typeface="Calibri"/>
            </a:endParaRPr>
          </a:p>
          <a:p>
            <a:r>
              <a:rPr lang="en-US" dirty="0"/>
              <a:t>To contact this help there are two different ways one is by telephone and one is by email, this helpline is for the most part run by volunteers who have a solid comprehension of OCD.</a:t>
            </a:r>
            <a:endParaRPr lang="en-US" dirty="0">
              <a:cs typeface="Calibri"/>
            </a:endParaRPr>
          </a:p>
          <a:p>
            <a:r>
              <a:rPr lang="en-US" dirty="0"/>
              <a:t>Another significant help is called OCD and PHOBIA CHARITY(NHS.UK) </a:t>
            </a:r>
            <a:endParaRPr lang="en-US" dirty="0">
              <a:cs typeface="Calibri"/>
            </a:endParaRPr>
          </a:p>
          <a:p>
            <a:r>
              <a:rPr lang="en-US" dirty="0"/>
              <a:t>This assistance is a UK enlisted good cause having some expertise in upheld self improvement for endures of Phobias, Obsessive Compulsive problem and other related nervousness disorders(TOP.UK). </a:t>
            </a:r>
            <a:endParaRPr lang="en-US" dirty="0">
              <a:cs typeface="Calibri"/>
            </a:endParaRPr>
          </a:p>
          <a:p>
            <a:r>
              <a:rPr lang="en-US" dirty="0"/>
              <a:t>In this help each week they are doing bunches where the people meet in a warm and strong climate where they can communicate their feelings and sentiments.</a:t>
            </a:r>
            <a:endParaRPr lang="en-US" dirty="0">
              <a:cs typeface="Calibri"/>
            </a:endParaRPr>
          </a:p>
          <a:p>
            <a:r>
              <a:rPr lang="en-US" dirty="0">
                <a:cs typeface="Calibri"/>
              </a:rPr>
              <a:t>From the aspect of the legislation OCD is considered a disability under the " Equality Act of 2010".</a:t>
            </a:r>
          </a:p>
          <a:p>
            <a:r>
              <a:rPr lang="en-US" dirty="0"/>
              <a:t>The Equality Act 2010 united 116 separate bits of hostile to segregation enactment into one single demonstration which gives a lawful system to secure the privileges of people and advance correspondence of chance for all. </a:t>
            </a:r>
            <a:endParaRPr lang="en-US" dirty="0">
              <a:cs typeface="Calibri"/>
            </a:endParaRPr>
          </a:p>
          <a:p>
            <a:r>
              <a:rPr lang="en-US" dirty="0"/>
              <a:t>Under the Act an individual is handicapped on the off chance that they have a physical or mental weakness which has a </a:t>
            </a:r>
            <a:endParaRPr lang="en-US" dirty="0">
              <a:cs typeface="Calibri"/>
            </a:endParaRPr>
          </a:p>
          <a:p>
            <a:r>
              <a:rPr lang="en-US" dirty="0"/>
              <a:t>considerable and long haul unfriendly impact on their capacity to do ordinary everyday exercises for example utilizing a phone, perusing a book or utilizing public vehicle and so forth The Equality Act 2010 direction on the meaning of inability created by the Office for Disability Issues (ODI) remembers OCD for its rundown of instances of mental weakness.</a:t>
            </a:r>
            <a:endParaRPr lang="en-US" dirty="0">
              <a:cs typeface="Calibri" panose="020F0502020204030204"/>
            </a:endParaRPr>
          </a:p>
          <a:p>
            <a:endParaRPr lang="en-US" dirty="0">
              <a:cs typeface="Calibri" panose="020F0502020204030204"/>
            </a:endParaRPr>
          </a:p>
          <a:p>
            <a:endParaRPr lang="en-US">
              <a:cs typeface="Calibri" panose="020F0502020204030204"/>
            </a:endParaRPr>
          </a:p>
        </p:txBody>
      </p:sp>
      <p:sp>
        <p:nvSpPr>
          <p:cNvPr id="4" name="Slide Number Placeholder 3"/>
          <p:cNvSpPr>
            <a:spLocks noGrp="1"/>
          </p:cNvSpPr>
          <p:nvPr>
            <p:ph type="sldNum" sz="quarter" idx="5"/>
          </p:nvPr>
        </p:nvSpPr>
        <p:spPr/>
        <p:txBody>
          <a:bodyPr/>
          <a:lstStyle/>
          <a:p>
            <a:fld id="{42565B51-E266-45AE-B4CC-1A83846938AA}" type="slidenum">
              <a:rPr lang="it"/>
              <a:t>11</a:t>
            </a:fld>
            <a:endParaRPr lang="en-US"/>
          </a:p>
        </p:txBody>
      </p:sp>
    </p:spTree>
    <p:extLst>
      <p:ext uri="{BB962C8B-B14F-4D97-AF65-F5344CB8AC3E}">
        <p14:creationId xmlns:p14="http://schemas.microsoft.com/office/powerpoint/2010/main" val="143452128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All in all, this report portrayed what OCD is and what it means for individuals all throughout the planet. He clarified that the manifestations of rehashed fixations can cause a lot of uneasiness and inconvenience. Also, the causes encompassing over the top enthusiastic issue (OCD), like genetic qualities and ecological impacts, were investigated. An individual's organic and social consequences, which have to do with an individual's reasoning cycle and attempting to discover answers, have been analyzed. </a:t>
            </a:r>
          </a:p>
          <a:p>
            <a:r>
              <a:rPr lang="en-US"/>
              <a:t>This issue appears to affect lady more so than men. Approaches to treat OCD, for example, psychotherapy and drugs was shared. There may not be remedy for an individual yet indications can be controlled. </a:t>
            </a:r>
          </a:p>
          <a:p>
            <a:r>
              <a:rPr lang="en-US"/>
              <a:t>Way how to help and support individuals with OCD has been examinated and how loved ones can assume a significant part in the existence of their adored one. </a:t>
            </a:r>
          </a:p>
          <a:p>
            <a:r>
              <a:rPr lang="en-US"/>
              <a:t>In this report has been examinated likewise what amount are significant proposals for who thinking often about them.</a:t>
            </a:r>
          </a:p>
          <a:p>
            <a:endParaRPr lang="en-US" dirty="0">
              <a:cs typeface="Calibri"/>
            </a:endParaRPr>
          </a:p>
        </p:txBody>
      </p:sp>
      <p:sp>
        <p:nvSpPr>
          <p:cNvPr id="4" name="Slide Number Placeholder 3"/>
          <p:cNvSpPr>
            <a:spLocks noGrp="1"/>
          </p:cNvSpPr>
          <p:nvPr>
            <p:ph type="sldNum" sz="quarter" idx="5"/>
          </p:nvPr>
        </p:nvSpPr>
        <p:spPr/>
        <p:txBody>
          <a:bodyPr/>
          <a:lstStyle/>
          <a:p>
            <a:fld id="{42565B51-E266-45AE-B4CC-1A83846938AA}" type="slidenum">
              <a:rPr lang="it"/>
              <a:t>12</a:t>
            </a:fld>
            <a:endParaRPr lang="en-US"/>
          </a:p>
        </p:txBody>
      </p:sp>
    </p:spTree>
    <p:extLst>
      <p:ext uri="{BB962C8B-B14F-4D97-AF65-F5344CB8AC3E}">
        <p14:creationId xmlns:p14="http://schemas.microsoft.com/office/powerpoint/2010/main" val="345715222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Proposals are fundamental on account of OCD probably the main suggestions are: </a:t>
            </a:r>
          </a:p>
          <a:p>
            <a:r>
              <a:rPr lang="en-US" dirty="0"/>
              <a:t>understanding, progression of care, data and backing and religion and culture. </a:t>
            </a:r>
            <a:endParaRPr lang="en-US" dirty="0">
              <a:cs typeface="Calibri"/>
            </a:endParaRPr>
          </a:p>
          <a:p>
            <a:r>
              <a:rPr lang="en-US" dirty="0"/>
              <a:t>Agreeing with the British Psychological Society 2006, it is truly significant for individuals who are experiencing OCD to be comprehend. Medical care experts should help patients and their families to comprehend the compulsory idea of the indications. </a:t>
            </a:r>
            <a:endParaRPr lang="en-US" dirty="0">
              <a:cs typeface="Calibri"/>
            </a:endParaRPr>
          </a:p>
          <a:p>
            <a:r>
              <a:rPr lang="en-US" dirty="0"/>
              <a:t>Coherence of care it implies that the medical care experts ought to guarantee congruity of mind and limit the requirement for numerous appraisal. </a:t>
            </a:r>
            <a:endParaRPr lang="en-US" dirty="0">
              <a:cs typeface="Calibri"/>
            </a:endParaRPr>
          </a:p>
          <a:p>
            <a:r>
              <a:rPr lang="en-US" dirty="0"/>
              <a:t>Data and backing it implies that patients ought to have the chance to settle on educated choices about their consideration and treatment and furthermore great correspondence between medical services proficient and individuals with OCD it is fundamental. </a:t>
            </a:r>
            <a:endParaRPr lang="en-US" dirty="0">
              <a:cs typeface="Calibri"/>
            </a:endParaRPr>
          </a:p>
          <a:p>
            <a:r>
              <a:rPr lang="en-US" dirty="0"/>
              <a:t>Religion and Culture on the grounds that OCD manifestations may in some cases affect an individual religion like religion fixations so the heath care experts ought to with the patient's assent consider looking for the exhortation and backing of a proper strict local area pioneer to help the restorative cycle.</a:t>
            </a:r>
            <a:endParaRPr lang="en-US" dirty="0">
              <a:cs typeface="Calibri"/>
            </a:endParaRPr>
          </a:p>
          <a:p>
            <a:r>
              <a:rPr lang="en-US" dirty="0">
                <a:cs typeface="Calibri"/>
              </a:rPr>
              <a:t>From the side of the family of people with OCD it is really relevant and important that they will be cooperative with them and there are various signals that they can follow, such as:</a:t>
            </a:r>
          </a:p>
          <a:p>
            <a:r>
              <a:rPr lang="en-US" dirty="0"/>
              <a:t>Perceive signals: family need to figure out how to get the individual together with OCD and to </a:t>
            </a:r>
            <a:r>
              <a:rPr lang="en-US" dirty="0" err="1"/>
              <a:t>combact</a:t>
            </a:r>
            <a:r>
              <a:rPr lang="en-US" dirty="0"/>
              <a:t> the manifestations.</a:t>
            </a:r>
            <a:endParaRPr lang="en-US" dirty="0">
              <a:cs typeface="Calibri"/>
            </a:endParaRPr>
          </a:p>
          <a:p>
            <a:r>
              <a:rPr lang="en-US" dirty="0"/>
              <a:t>Adjust Expectations: family will be useful to direct pressure by altering their assumptions during that season of progress </a:t>
            </a:r>
            <a:endParaRPr lang="en-US" dirty="0">
              <a:cs typeface="Calibri"/>
            </a:endParaRPr>
          </a:p>
          <a:p>
            <a:r>
              <a:rPr lang="en-US" dirty="0"/>
              <a:t>Perceive little upgrades: individuals with OCD frequently gripe that relatives fail to see the stuff to achieve something, so it will be acceptable that family will know each and every enhancements of how they are doing model chopping down a shower by five minutes(</a:t>
            </a:r>
            <a:r>
              <a:rPr lang="en-US" dirty="0" err="1"/>
              <a:t>InternationalOCDfoundation</a:t>
            </a:r>
            <a:r>
              <a:rPr lang="en-US" dirty="0"/>
              <a:t>).</a:t>
            </a:r>
          </a:p>
          <a:p>
            <a:endParaRPr lang="en-US" dirty="0">
              <a:cs typeface="Calibri"/>
            </a:endParaRPr>
          </a:p>
          <a:p>
            <a:endParaRPr lang="en-US" dirty="0">
              <a:cs typeface="Calibri"/>
            </a:endParaRPr>
          </a:p>
        </p:txBody>
      </p:sp>
      <p:sp>
        <p:nvSpPr>
          <p:cNvPr id="4" name="Slide Number Placeholder 3"/>
          <p:cNvSpPr>
            <a:spLocks noGrp="1"/>
          </p:cNvSpPr>
          <p:nvPr>
            <p:ph type="sldNum" sz="quarter" idx="5"/>
          </p:nvPr>
        </p:nvSpPr>
        <p:spPr/>
        <p:txBody>
          <a:bodyPr/>
          <a:lstStyle/>
          <a:p>
            <a:fld id="{42565B51-E266-45AE-B4CC-1A83846938AA}" type="slidenum">
              <a:rPr lang="it"/>
              <a:t>13</a:t>
            </a:fld>
            <a:endParaRPr lang="en-US"/>
          </a:p>
        </p:txBody>
      </p:sp>
    </p:spTree>
    <p:extLst>
      <p:ext uri="{BB962C8B-B14F-4D97-AF65-F5344CB8AC3E}">
        <p14:creationId xmlns:p14="http://schemas.microsoft.com/office/powerpoint/2010/main" val="357687475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Thanks a lot for the attention, </a:t>
            </a:r>
          </a:p>
          <a:p>
            <a:r>
              <a:rPr lang="en-US">
                <a:cs typeface="Calibri"/>
              </a:rPr>
              <a:t>Sabrina Gneri.</a:t>
            </a:r>
            <a:endParaRPr lang="en-US" dirty="0">
              <a:cs typeface="Calibri"/>
            </a:endParaRPr>
          </a:p>
        </p:txBody>
      </p:sp>
      <p:sp>
        <p:nvSpPr>
          <p:cNvPr id="4" name="Slide Number Placeholder 3"/>
          <p:cNvSpPr>
            <a:spLocks noGrp="1"/>
          </p:cNvSpPr>
          <p:nvPr>
            <p:ph type="sldNum" sz="quarter" idx="5"/>
          </p:nvPr>
        </p:nvSpPr>
        <p:spPr/>
        <p:txBody>
          <a:bodyPr/>
          <a:lstStyle/>
          <a:p>
            <a:fld id="{42565B51-E266-45AE-B4CC-1A83846938AA}" type="slidenum">
              <a:rPr lang="it"/>
              <a:t>16</a:t>
            </a:fld>
            <a:endParaRPr lang="en-US"/>
          </a:p>
        </p:txBody>
      </p:sp>
    </p:spTree>
    <p:extLst>
      <p:ext uri="{BB962C8B-B14F-4D97-AF65-F5344CB8AC3E}">
        <p14:creationId xmlns:p14="http://schemas.microsoft.com/office/powerpoint/2010/main" val="82502630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dirty="0"/>
              <a:t>Click to edit Master title style</a:t>
            </a:r>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Click to edit Master subtitle style</a:t>
            </a:r>
          </a:p>
        </p:txBody>
      </p:sp>
      <p:sp>
        <p:nvSpPr>
          <p:cNvPr id="4" name="Date Placeholder 3"/>
          <p:cNvSpPr>
            <a:spLocks noGrp="1"/>
          </p:cNvSpPr>
          <p:nvPr>
            <p:ph type="dt" sz="half" idx="10"/>
          </p:nvPr>
        </p:nvSpPr>
        <p:spPr/>
        <p:txBody>
          <a:bodyPr/>
          <a:lstStyle/>
          <a:p>
            <a:fld id="{B61BEF0D-F0BB-DE4B-95CE-6DB70DBA9567}" type="datetimeFigureOut">
              <a:rPr lang="en-US" dirty="0"/>
              <a:pPr/>
              <a:t>8/3/2021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97044349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8/3/2021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99851153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dirty="0"/>
              <a:t>Click to edit Master title style</a:t>
            </a:r>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8/3/2021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66014804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677334" y="2160589"/>
            <a:ext cx="4184035" cy="3880772"/>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5089970" y="2160589"/>
            <a:ext cx="4184034" cy="3880773"/>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EB712588-04B1-427B-82EE-E8DB90309F08}" type="datetimeFigureOut">
              <a:rPr lang="en-US" dirty="0"/>
              <a:t>8/3/2021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FF9F0C5-380F-41C2-899A-BAC0F0927E16}" type="slidenum">
              <a:rPr lang="en-US" dirty="0"/>
              <a:t>‹#›</a:t>
            </a:fld>
            <a:endParaRPr lang="en-US" dirty="0"/>
          </a:p>
        </p:txBody>
      </p:sp>
    </p:spTree>
    <p:extLst>
      <p:ext uri="{BB962C8B-B14F-4D97-AF65-F5344CB8AC3E}">
        <p14:creationId xmlns:p14="http://schemas.microsoft.com/office/powerpoint/2010/main" val="125792021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dirty="0"/>
              <a:t>Click to edit Master title style</a:t>
            </a:r>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8/3/2021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5650250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8/3/2021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413558229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8/3/2021</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22504365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dirty="0"/>
              <a:t>Click to edit Master title style</a:t>
            </a:r>
          </a:p>
        </p:txBody>
      </p:sp>
      <p:sp>
        <p:nvSpPr>
          <p:cNvPr id="3" name="Content Placeholder 2"/>
          <p:cNvSpPr>
            <a:spLocks noGrp="1"/>
          </p:cNvSpPr>
          <p:nvPr>
            <p:ph idx="1"/>
          </p:nvPr>
        </p:nvSpPr>
        <p:spPr>
          <a:xfrm>
            <a:off x="4760461" y="514924"/>
            <a:ext cx="4513541" cy="5526437"/>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42A54C80-263E-416B-A8E0-580EDEADCBDC}" type="datetimeFigureOut">
              <a:rPr lang="en-US" dirty="0"/>
              <a:t>8/3/2021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19954A3-9DFD-4C44-94BA-B95130A3BA1C}" type="slidenum">
              <a:rPr lang="en-US" dirty="0"/>
              <a:t>‹#›</a:t>
            </a:fld>
            <a:endParaRPr lang="en-US" dirty="0"/>
          </a:p>
        </p:txBody>
      </p:sp>
    </p:spTree>
    <p:extLst>
      <p:ext uri="{BB962C8B-B14F-4D97-AF65-F5344CB8AC3E}">
        <p14:creationId xmlns:p14="http://schemas.microsoft.com/office/powerpoint/2010/main" val="297013018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dirty="0"/>
              <a:t>Click to edit Master title style</a:t>
            </a:r>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8/3/2021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07361178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dirty="0"/>
              <a:t>Click to edit Master title style</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8/3/2021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5626477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dirty="0"/>
              <a:t>Click to edit Master title style</a:t>
            </a:r>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dirty="0"/>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8/3/2021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219655371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dirty="0"/>
              <a:t>Click to edit Master title style</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8/3/2021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3828155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dirty="0"/>
              <a:t>Click to edit Master title style</a:t>
            </a:r>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dirty="0"/>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8/3/2021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277553103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dirty="0"/>
              <a:t>Click to edit Master title style</a:t>
            </a:r>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dirty="0"/>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8/3/2021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69985116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55C6B4A9-1611-4792-9094-5F34BCA07E0B}" type="datetimeFigureOut">
              <a:rPr lang="en-US" dirty="0"/>
              <a:t>8/3/2021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9333C77-0158-454C-844F-B7AB9BD7DAD4}" type="slidenum">
              <a:rPr lang="en-US" dirty="0"/>
              <a:t>‹#›</a:t>
            </a:fld>
            <a:endParaRPr lang="en-US" dirty="0"/>
          </a:p>
        </p:txBody>
      </p:sp>
    </p:spTree>
    <p:extLst>
      <p:ext uri="{BB962C8B-B14F-4D97-AF65-F5344CB8AC3E}">
        <p14:creationId xmlns:p14="http://schemas.microsoft.com/office/powerpoint/2010/main" val="108090287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dirty="0"/>
              <a:t>Click to edit Master title style</a:t>
            </a:r>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8/3/2021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01263940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dirty="0"/>
              <a:t>Click to edit Master title style</a:t>
            </a:r>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8/3/2021</a:t>
            </a:fld>
            <a:endParaRPr lang="en-US" dirty="0"/>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D57F1E4F-1CFF-5643-939E-217C01CDF565}" type="slidenum">
              <a:rPr lang="en-US" dirty="0"/>
              <a:pPr/>
              <a:t>‹#›</a:t>
            </a:fld>
            <a:endParaRPr lang="en-US" dirty="0"/>
          </a:p>
        </p:txBody>
      </p:sp>
    </p:spTree>
    <p:extLst>
      <p:ext uri="{BB962C8B-B14F-4D97-AF65-F5344CB8AC3E}">
        <p14:creationId xmlns:p14="http://schemas.microsoft.com/office/powerpoint/2010/main" val="3231418373"/>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EEC4E1E6-FDD1-4B87-B7D7-D4ECF55EB26F}"/>
              </a:ext>
            </a:extLst>
          </p:cNvPr>
          <p:cNvSpPr txBox="1"/>
          <p:nvPr/>
        </p:nvSpPr>
        <p:spPr>
          <a:xfrm>
            <a:off x="871267" y="526211"/>
            <a:ext cx="3749615" cy="1754326"/>
          </a:xfrm>
          <a:prstGeom prst="rect">
            <a:avLst/>
          </a:prstGeom>
          <a:solidFill>
            <a:schemeClr val="accent1"/>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3600" b="1" dirty="0">
                <a:latin typeface="Arial"/>
                <a:cs typeface="Arial"/>
              </a:rPr>
              <a:t>BSc HEALTH AND SOCIAL CARE</a:t>
            </a:r>
            <a:r>
              <a:rPr lang="en-US" sz="3600" b="1" dirty="0"/>
              <a:t> </a:t>
            </a:r>
          </a:p>
        </p:txBody>
      </p:sp>
      <p:sp>
        <p:nvSpPr>
          <p:cNvPr id="3" name="TextBox 2">
            <a:extLst>
              <a:ext uri="{FF2B5EF4-FFF2-40B4-BE49-F238E27FC236}">
                <a16:creationId xmlns:a16="http://schemas.microsoft.com/office/drawing/2014/main" id="{51D4EA6A-19B9-4E8E-BB22-0C3D7D09562D}"/>
              </a:ext>
            </a:extLst>
          </p:cNvPr>
          <p:cNvSpPr txBox="1"/>
          <p:nvPr/>
        </p:nvSpPr>
        <p:spPr>
          <a:xfrm>
            <a:off x="1172294" y="2653162"/>
            <a:ext cx="2743200" cy="3785652"/>
          </a:xfrm>
          <a:prstGeom prst="rect">
            <a:avLst/>
          </a:prstGeom>
          <a:solidFill>
            <a:schemeClr val="accent1"/>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b="1" dirty="0">
                <a:latin typeface="Arial"/>
                <a:cs typeface="Arial"/>
              </a:rPr>
              <a:t>BMHP6006: MENTAL DISORDERS AND PSYCHOPATOLOGY </a:t>
            </a:r>
          </a:p>
          <a:p>
            <a:endParaRPr lang="en-US" sz="2000" b="1" dirty="0">
              <a:latin typeface="Arial"/>
              <a:cs typeface="Arial"/>
            </a:endParaRPr>
          </a:p>
          <a:p>
            <a:r>
              <a:rPr lang="en-US" sz="2000" b="1" dirty="0">
                <a:latin typeface="Arial"/>
                <a:cs typeface="Arial"/>
              </a:rPr>
              <a:t>LECTURER: DIYA GANGULY </a:t>
            </a:r>
          </a:p>
          <a:p>
            <a:endParaRPr lang="en-US" sz="2000" b="1" dirty="0">
              <a:latin typeface="Arial"/>
              <a:cs typeface="Arial"/>
            </a:endParaRPr>
          </a:p>
          <a:p>
            <a:r>
              <a:rPr lang="en-US" sz="2000" b="1" dirty="0">
                <a:latin typeface="Arial"/>
                <a:cs typeface="Arial"/>
              </a:rPr>
              <a:t>STUDENT: SABRINA GNERI </a:t>
            </a:r>
          </a:p>
          <a:p>
            <a:endParaRPr lang="en-US" sz="2000" b="1" dirty="0">
              <a:latin typeface="Arial"/>
              <a:cs typeface="Arial"/>
            </a:endParaRPr>
          </a:p>
          <a:p>
            <a:r>
              <a:rPr lang="en-US" sz="2000" b="1" dirty="0">
                <a:latin typeface="Arial"/>
                <a:cs typeface="Arial"/>
              </a:rPr>
              <a:t>STUDENT NUMBER: 1808294</a:t>
            </a:r>
          </a:p>
        </p:txBody>
      </p:sp>
      <p:pic>
        <p:nvPicPr>
          <p:cNvPr id="4" name="Picture 4">
            <a:extLst>
              <a:ext uri="{FF2B5EF4-FFF2-40B4-BE49-F238E27FC236}">
                <a16:creationId xmlns:a16="http://schemas.microsoft.com/office/drawing/2014/main" id="{DADDDCE8-3DBE-4CF5-8766-FB049271EA17}"/>
              </a:ext>
            </a:extLst>
          </p:cNvPr>
          <p:cNvPicPr>
            <a:picLocks noChangeAspect="1"/>
          </p:cNvPicPr>
          <p:nvPr/>
        </p:nvPicPr>
        <p:blipFill>
          <a:blip r:embed="rId2"/>
          <a:stretch>
            <a:fillRect/>
          </a:stretch>
        </p:blipFill>
        <p:spPr>
          <a:xfrm>
            <a:off x="4780472" y="2046977"/>
            <a:ext cx="4888301" cy="2893442"/>
          </a:xfrm>
          <a:prstGeom prst="rect">
            <a:avLst/>
          </a:prstGeom>
        </p:spPr>
      </p:pic>
    </p:spTree>
    <p:extLst>
      <p:ext uri="{BB962C8B-B14F-4D97-AF65-F5344CB8AC3E}">
        <p14:creationId xmlns:p14="http://schemas.microsoft.com/office/powerpoint/2010/main" val="396258394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89ED0A35-3B16-4E2E-BE88-400E542605FD}"/>
              </a:ext>
            </a:extLst>
          </p:cNvPr>
          <p:cNvSpPr txBox="1"/>
          <p:nvPr/>
        </p:nvSpPr>
        <p:spPr>
          <a:xfrm>
            <a:off x="1617991" y="237766"/>
            <a:ext cx="6466935" cy="107721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sz="1600" b="1" dirty="0">
              <a:latin typeface="Arial"/>
              <a:cs typeface="Arial"/>
            </a:endParaRPr>
          </a:p>
          <a:p>
            <a:endParaRPr lang="en-US" sz="1600" b="1" dirty="0">
              <a:latin typeface="Arial"/>
              <a:cs typeface="Arial"/>
            </a:endParaRPr>
          </a:p>
          <a:p>
            <a:pPr marL="171450" indent="-171450">
              <a:buFont typeface="Arial"/>
              <a:buChar char="•"/>
            </a:pPr>
            <a:endParaRPr lang="en-US" sz="1600" b="1" dirty="0">
              <a:latin typeface="Arial"/>
              <a:cs typeface="Arial"/>
            </a:endParaRPr>
          </a:p>
          <a:p>
            <a:pPr marL="171450" indent="-171450">
              <a:buFont typeface="Arial"/>
              <a:buChar char="•"/>
            </a:pPr>
            <a:endParaRPr lang="en-US" sz="1600" dirty="0">
              <a:solidFill>
                <a:srgbClr val="90C226"/>
              </a:solidFill>
              <a:latin typeface="Arial"/>
              <a:cs typeface="Arial"/>
            </a:endParaRPr>
          </a:p>
        </p:txBody>
      </p:sp>
      <p:sp>
        <p:nvSpPr>
          <p:cNvPr id="2" name="TextBox 1">
            <a:extLst>
              <a:ext uri="{FF2B5EF4-FFF2-40B4-BE49-F238E27FC236}">
                <a16:creationId xmlns:a16="http://schemas.microsoft.com/office/drawing/2014/main" id="{3BCB9975-5617-4DE2-9743-A092DED2B092}"/>
              </a:ext>
            </a:extLst>
          </p:cNvPr>
          <p:cNvSpPr txBox="1"/>
          <p:nvPr/>
        </p:nvSpPr>
        <p:spPr>
          <a:xfrm>
            <a:off x="2668438" y="1201947"/>
            <a:ext cx="5417388" cy="437042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i="1" dirty="0">
                <a:solidFill>
                  <a:srgbClr val="FF0000"/>
                </a:solidFill>
                <a:latin typeface="Arial"/>
                <a:cs typeface="Arial"/>
              </a:rPr>
              <a:t>TABLE OF CONTENTS :</a:t>
            </a:r>
          </a:p>
          <a:p>
            <a:endParaRPr lang="en-US" sz="2000" i="1" dirty="0">
              <a:solidFill>
                <a:srgbClr val="FF0000"/>
              </a:solidFill>
              <a:latin typeface="Arial"/>
              <a:cs typeface="Arial"/>
            </a:endParaRPr>
          </a:p>
          <a:p>
            <a:r>
              <a:rPr lang="en-US" sz="2000" i="1" dirty="0">
                <a:solidFill>
                  <a:srgbClr val="FF0000"/>
                </a:solidFill>
                <a:latin typeface="Arial"/>
                <a:cs typeface="Arial"/>
              </a:rPr>
              <a:t>-OCD ACCORDING WITH WHO</a:t>
            </a:r>
          </a:p>
          <a:p>
            <a:r>
              <a:rPr lang="en-US" sz="2000" i="1" dirty="0">
                <a:solidFill>
                  <a:srgbClr val="FF0000"/>
                </a:solidFill>
                <a:latin typeface="Arial"/>
                <a:cs typeface="Arial"/>
              </a:rPr>
              <a:t>-CASE STUDY OF OCD </a:t>
            </a:r>
          </a:p>
          <a:p>
            <a:r>
              <a:rPr lang="en-US" sz="2000" i="1" dirty="0">
                <a:solidFill>
                  <a:srgbClr val="FF0000"/>
                </a:solidFill>
                <a:latin typeface="Arial"/>
                <a:cs typeface="Arial"/>
              </a:rPr>
              <a:t>-DEFINITION OF OCD </a:t>
            </a:r>
          </a:p>
          <a:p>
            <a:r>
              <a:rPr lang="en-US" sz="2000" i="1" dirty="0">
                <a:solidFill>
                  <a:srgbClr val="FF0000"/>
                </a:solidFill>
                <a:latin typeface="Arial"/>
                <a:cs typeface="Arial"/>
              </a:rPr>
              <a:t>-CAUSES</a:t>
            </a:r>
          </a:p>
          <a:p>
            <a:r>
              <a:rPr lang="en-US" sz="2000" i="1" dirty="0">
                <a:solidFill>
                  <a:srgbClr val="FF0000"/>
                </a:solidFill>
                <a:latin typeface="Arial"/>
                <a:cs typeface="Arial"/>
              </a:rPr>
              <a:t>-SIGNS/SYMPTOMS</a:t>
            </a:r>
          </a:p>
          <a:p>
            <a:r>
              <a:rPr lang="en-US" sz="2000" i="1" dirty="0">
                <a:solidFill>
                  <a:srgbClr val="FF0000"/>
                </a:solidFill>
                <a:latin typeface="Arial"/>
                <a:cs typeface="Arial"/>
              </a:rPr>
              <a:t>-DIAGNOSIS</a:t>
            </a:r>
          </a:p>
          <a:p>
            <a:r>
              <a:rPr lang="en-US" sz="2000" i="1" dirty="0">
                <a:solidFill>
                  <a:srgbClr val="FF0000"/>
                </a:solidFill>
                <a:latin typeface="Arial"/>
                <a:cs typeface="Arial"/>
              </a:rPr>
              <a:t>-TREATMENT</a:t>
            </a:r>
          </a:p>
          <a:p>
            <a:r>
              <a:rPr lang="en-US" sz="2000" i="1" dirty="0">
                <a:solidFill>
                  <a:srgbClr val="FF0000"/>
                </a:solidFill>
                <a:latin typeface="Arial"/>
                <a:cs typeface="Arial"/>
              </a:rPr>
              <a:t>-SUPPORT AVAILABLE </a:t>
            </a:r>
          </a:p>
          <a:p>
            <a:r>
              <a:rPr lang="en-US" sz="2000" i="1" dirty="0">
                <a:solidFill>
                  <a:srgbClr val="FF0000"/>
                </a:solidFill>
                <a:latin typeface="Arial"/>
                <a:cs typeface="Arial"/>
              </a:rPr>
              <a:t>-CONCLUSION</a:t>
            </a:r>
          </a:p>
          <a:p>
            <a:r>
              <a:rPr lang="en-US" sz="2000" i="1" dirty="0">
                <a:solidFill>
                  <a:srgbClr val="FF0000"/>
                </a:solidFill>
                <a:latin typeface="Arial"/>
                <a:cs typeface="Arial"/>
              </a:rPr>
              <a:t>-RECOMMENDATIONS</a:t>
            </a:r>
          </a:p>
          <a:p>
            <a:r>
              <a:rPr lang="en-US" sz="2000" i="1" dirty="0">
                <a:solidFill>
                  <a:srgbClr val="FF0000"/>
                </a:solidFill>
                <a:latin typeface="Arial"/>
                <a:cs typeface="Arial"/>
              </a:rPr>
              <a:t>-REFERENCES</a:t>
            </a:r>
          </a:p>
          <a:p>
            <a:endParaRPr lang="en-US" dirty="0"/>
          </a:p>
        </p:txBody>
      </p:sp>
    </p:spTree>
    <p:extLst>
      <p:ext uri="{BB962C8B-B14F-4D97-AF65-F5344CB8AC3E}">
        <p14:creationId xmlns:p14="http://schemas.microsoft.com/office/powerpoint/2010/main" val="336482830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58C8DBA-DB78-4D6D-BD36-DD2148855F46}"/>
              </a:ext>
            </a:extLst>
          </p:cNvPr>
          <p:cNvSpPr txBox="1"/>
          <p:nvPr/>
        </p:nvSpPr>
        <p:spPr>
          <a:xfrm>
            <a:off x="856891" y="396815"/>
            <a:ext cx="8925464" cy="73866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b="1" dirty="0">
                <a:latin typeface="Arial"/>
                <a:cs typeface="Arial"/>
              </a:rPr>
              <a:t>THE ICD-10 is a  classification of Mental and </a:t>
            </a:r>
            <a:r>
              <a:rPr lang="en-US" sz="2000" b="1">
                <a:latin typeface="Arial"/>
                <a:cs typeface="Arial"/>
              </a:rPr>
              <a:t>Behavioral</a:t>
            </a:r>
            <a:r>
              <a:rPr lang="en-US" sz="2000" b="1" dirty="0">
                <a:latin typeface="Arial"/>
                <a:cs typeface="Arial"/>
              </a:rPr>
              <a:t> Disorders </a:t>
            </a:r>
          </a:p>
          <a:p>
            <a:endParaRPr lang="en-US" sz="1100" dirty="0">
              <a:latin typeface="Arial"/>
              <a:cs typeface="Arial"/>
            </a:endParaRPr>
          </a:p>
          <a:p>
            <a:pPr marL="171450" indent="-171450">
              <a:buFont typeface="Wingdings"/>
              <a:buChar char="v"/>
            </a:pPr>
            <a:endParaRPr lang="en-US" sz="1100" dirty="0">
              <a:latin typeface="Arial"/>
              <a:cs typeface="Arial"/>
            </a:endParaRPr>
          </a:p>
        </p:txBody>
      </p:sp>
      <p:sp>
        <p:nvSpPr>
          <p:cNvPr id="3" name="TextBox 2">
            <a:extLst>
              <a:ext uri="{FF2B5EF4-FFF2-40B4-BE49-F238E27FC236}">
                <a16:creationId xmlns:a16="http://schemas.microsoft.com/office/drawing/2014/main" id="{B2EB6722-45F2-4ED7-818F-07C9375FD6F0}"/>
              </a:ext>
            </a:extLst>
          </p:cNvPr>
          <p:cNvSpPr txBox="1"/>
          <p:nvPr/>
        </p:nvSpPr>
        <p:spPr>
          <a:xfrm flipV="1">
            <a:off x="999765" y="1735828"/>
            <a:ext cx="2743200" cy="29910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171450" indent="-171450">
              <a:buFont typeface="Wingdings"/>
              <a:buChar char="v"/>
            </a:pPr>
            <a:endParaRPr lang="en-US" sz="1100" dirty="0">
              <a:latin typeface="Arial"/>
              <a:cs typeface="Arial"/>
            </a:endParaRPr>
          </a:p>
        </p:txBody>
      </p:sp>
      <p:sp>
        <p:nvSpPr>
          <p:cNvPr id="4" name="TextBox 3">
            <a:extLst>
              <a:ext uri="{FF2B5EF4-FFF2-40B4-BE49-F238E27FC236}">
                <a16:creationId xmlns:a16="http://schemas.microsoft.com/office/drawing/2014/main" id="{95FE5EA3-BD93-47DC-8D5C-09F89DDCD4A5}"/>
              </a:ext>
            </a:extLst>
          </p:cNvPr>
          <p:cNvSpPr txBox="1"/>
          <p:nvPr/>
        </p:nvSpPr>
        <p:spPr>
          <a:xfrm>
            <a:off x="4034286" y="871267"/>
            <a:ext cx="7257691" cy="532453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sz="2000" b="1" dirty="0">
              <a:latin typeface="Arial"/>
              <a:cs typeface="Arial"/>
            </a:endParaRPr>
          </a:p>
          <a:p>
            <a:endParaRPr lang="en-US" sz="2000" b="1" dirty="0">
              <a:latin typeface="Arial"/>
              <a:ea typeface="+mn-lt"/>
              <a:cs typeface="+mn-lt"/>
            </a:endParaRPr>
          </a:p>
          <a:p>
            <a:r>
              <a:rPr lang="en-US" sz="2000" b="1" dirty="0">
                <a:latin typeface="Arial"/>
                <a:ea typeface="+mn-lt"/>
                <a:cs typeface="+mn-lt"/>
              </a:rPr>
              <a:t>-Provides scientific descriptions </a:t>
            </a:r>
            <a:br>
              <a:rPr lang="en-US" sz="2000" b="1" dirty="0">
                <a:latin typeface="Arial"/>
                <a:ea typeface="+mn-lt"/>
                <a:cs typeface="+mn-lt"/>
              </a:rPr>
            </a:br>
            <a:br>
              <a:rPr lang="en-US" sz="2000" b="1" dirty="0">
                <a:latin typeface="Arial"/>
                <a:ea typeface="+mn-lt"/>
                <a:cs typeface="+mn-lt"/>
              </a:rPr>
            </a:br>
            <a:r>
              <a:rPr lang="en-US" sz="2000" b="1" dirty="0">
                <a:latin typeface="Arial"/>
                <a:ea typeface="+mn-lt"/>
                <a:cs typeface="+mn-lt"/>
              </a:rPr>
              <a:t> -Diagnostic guidelines  </a:t>
            </a:r>
            <a:br>
              <a:rPr lang="en-US" sz="2000" b="1" dirty="0">
                <a:latin typeface="Arial"/>
                <a:ea typeface="+mn-lt"/>
                <a:cs typeface="+mn-lt"/>
              </a:rPr>
            </a:br>
            <a:br>
              <a:rPr lang="en-US" sz="2000" b="1" dirty="0">
                <a:latin typeface="Arial"/>
                <a:ea typeface="+mn-lt"/>
                <a:cs typeface="+mn-lt"/>
              </a:rPr>
            </a:br>
            <a:r>
              <a:rPr lang="en-US" sz="2000" b="1" dirty="0">
                <a:latin typeface="Arial"/>
                <a:ea typeface="+mn-lt"/>
                <a:cs typeface="+mn-lt"/>
              </a:rPr>
              <a:t> -Diagnostic codes for all mental and </a:t>
            </a:r>
            <a:r>
              <a:rPr lang="en-US" sz="2000" b="1">
                <a:latin typeface="Arial"/>
                <a:ea typeface="+mn-lt"/>
                <a:cs typeface="+mn-lt"/>
              </a:rPr>
              <a:t>behavioral problems commonly encountered </a:t>
            </a:r>
            <a:r>
              <a:rPr lang="en-US" sz="2000" b="1" dirty="0">
                <a:latin typeface="Arial"/>
                <a:ea typeface="+mn-lt"/>
                <a:cs typeface="+mn-lt"/>
              </a:rPr>
              <a:t>in scientific psychiatry.</a:t>
            </a:r>
            <a:endParaRPr lang="en-US" b="1" dirty="0">
              <a:latin typeface="Arial"/>
            </a:endParaRPr>
          </a:p>
          <a:p>
            <a:endParaRPr lang="en-US" sz="2000" dirty="0">
              <a:latin typeface="Arial"/>
              <a:ea typeface="+mn-lt"/>
              <a:cs typeface="+mn-lt"/>
            </a:endParaRPr>
          </a:p>
          <a:p>
            <a:r>
              <a:rPr lang="en-US" sz="2000" b="1" dirty="0">
                <a:latin typeface="Arial"/>
                <a:ea typeface="+mn-lt"/>
                <a:cs typeface="+mn-lt"/>
              </a:rPr>
              <a:t>-Diagnostic recommendations indicate the number, balance, and duration of signs and symptoms usually required before a confident prognosis  </a:t>
            </a:r>
            <a:r>
              <a:rPr lang="en-US" sz="2000" b="1">
                <a:latin typeface="Arial"/>
                <a:ea typeface="+mn-lt"/>
                <a:cs typeface="+mn-lt"/>
              </a:rPr>
              <a:t>can be made.</a:t>
            </a:r>
            <a:endParaRPr lang="en-US" sz="2000" b="1" dirty="0">
              <a:latin typeface="Arial"/>
              <a:cs typeface="Arial"/>
            </a:endParaRPr>
          </a:p>
          <a:p>
            <a:endParaRPr lang="en-US" sz="2000" b="1" dirty="0">
              <a:latin typeface="Arial"/>
              <a:cs typeface="Arial"/>
            </a:endParaRPr>
          </a:p>
          <a:p>
            <a:endParaRPr lang="en-US" sz="2000" b="1" dirty="0">
              <a:latin typeface="Arial"/>
              <a:cs typeface="Arial"/>
            </a:endParaRPr>
          </a:p>
          <a:p>
            <a:r>
              <a:rPr lang="en-US" sz="2000" b="1" dirty="0">
                <a:latin typeface="Arial"/>
                <a:cs typeface="Arial"/>
              </a:rPr>
              <a:t>Sources: (WHO,1992)</a:t>
            </a:r>
          </a:p>
        </p:txBody>
      </p:sp>
      <p:sp>
        <p:nvSpPr>
          <p:cNvPr id="5" name="TextBox 4">
            <a:extLst>
              <a:ext uri="{FF2B5EF4-FFF2-40B4-BE49-F238E27FC236}">
                <a16:creationId xmlns:a16="http://schemas.microsoft.com/office/drawing/2014/main" id="{8A47217D-99A7-450C-93CE-C9748FCC3CD2}"/>
              </a:ext>
            </a:extLst>
          </p:cNvPr>
          <p:cNvSpPr txBox="1"/>
          <p:nvPr/>
        </p:nvSpPr>
        <p:spPr>
          <a:xfrm>
            <a:off x="138023" y="2395268"/>
            <a:ext cx="3289538" cy="132343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b="1">
                <a:solidFill>
                  <a:srgbClr val="C00000"/>
                </a:solidFill>
                <a:latin typeface="Arial"/>
                <a:cs typeface="Arial"/>
              </a:rPr>
              <a:t>According to the WHO </a:t>
            </a:r>
            <a:endParaRPr lang="en-US" sz="2000">
              <a:solidFill>
                <a:srgbClr val="C00000"/>
              </a:solidFill>
              <a:latin typeface="Trebuchet MS" panose="020B0603020202020204"/>
              <a:cs typeface="Arial"/>
            </a:endParaRPr>
          </a:p>
          <a:p>
            <a:r>
              <a:rPr lang="en-US" sz="2000" b="1">
                <a:solidFill>
                  <a:srgbClr val="C00000"/>
                </a:solidFill>
                <a:latin typeface="Arial"/>
                <a:cs typeface="Arial"/>
              </a:rPr>
              <a:t>( WORLD HEALTH ORGANISATION) the ICD-10:</a:t>
            </a:r>
            <a:endParaRPr lang="en-US" sz="2000">
              <a:solidFill>
                <a:srgbClr val="C00000"/>
              </a:solidFill>
            </a:endParaRPr>
          </a:p>
        </p:txBody>
      </p:sp>
      <p:cxnSp>
        <p:nvCxnSpPr>
          <p:cNvPr id="6" name="Straight Arrow Connector 5">
            <a:extLst>
              <a:ext uri="{FF2B5EF4-FFF2-40B4-BE49-F238E27FC236}">
                <a16:creationId xmlns:a16="http://schemas.microsoft.com/office/drawing/2014/main" id="{D28D0905-F1CA-47D0-8494-142E3CBA175E}"/>
              </a:ext>
            </a:extLst>
          </p:cNvPr>
          <p:cNvCxnSpPr/>
          <p:nvPr/>
        </p:nvCxnSpPr>
        <p:spPr>
          <a:xfrm flipV="1">
            <a:off x="2934959" y="1685566"/>
            <a:ext cx="1101305" cy="767751"/>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7" name="Straight Arrow Connector 6">
            <a:extLst>
              <a:ext uri="{FF2B5EF4-FFF2-40B4-BE49-F238E27FC236}">
                <a16:creationId xmlns:a16="http://schemas.microsoft.com/office/drawing/2014/main" id="{CFE6A6FE-3CEA-4762-A4CE-D8F3242757E6}"/>
              </a:ext>
            </a:extLst>
          </p:cNvPr>
          <p:cNvCxnSpPr/>
          <p:nvPr/>
        </p:nvCxnSpPr>
        <p:spPr>
          <a:xfrm flipV="1">
            <a:off x="2919683" y="2374781"/>
            <a:ext cx="1187569" cy="350807"/>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8" name="Straight Arrow Connector 7">
            <a:extLst>
              <a:ext uri="{FF2B5EF4-FFF2-40B4-BE49-F238E27FC236}">
                <a16:creationId xmlns:a16="http://schemas.microsoft.com/office/drawing/2014/main" id="{889EEE35-BBD1-447E-95F6-228BEEBF8648}"/>
              </a:ext>
            </a:extLst>
          </p:cNvPr>
          <p:cNvCxnSpPr/>
          <p:nvPr/>
        </p:nvCxnSpPr>
        <p:spPr>
          <a:xfrm flipV="1">
            <a:off x="3263841" y="3207769"/>
            <a:ext cx="669984" cy="5751"/>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9" name="Straight Arrow Connector 8">
            <a:extLst>
              <a:ext uri="{FF2B5EF4-FFF2-40B4-BE49-F238E27FC236}">
                <a16:creationId xmlns:a16="http://schemas.microsoft.com/office/drawing/2014/main" id="{E1B858E6-54B8-4CD8-AC37-7D59E64F5888}"/>
              </a:ext>
            </a:extLst>
          </p:cNvPr>
          <p:cNvCxnSpPr/>
          <p:nvPr/>
        </p:nvCxnSpPr>
        <p:spPr>
          <a:xfrm>
            <a:off x="2932262" y="3485791"/>
            <a:ext cx="971910" cy="569343"/>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9724271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DDBAD8E-CBD0-4ACE-A1A7-D30472EB2853}"/>
              </a:ext>
            </a:extLst>
          </p:cNvPr>
          <p:cNvSpPr txBox="1"/>
          <p:nvPr/>
        </p:nvSpPr>
        <p:spPr>
          <a:xfrm>
            <a:off x="1173192" y="511834"/>
            <a:ext cx="2743200" cy="2616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sz="1100" dirty="0">
              <a:latin typeface="Arial"/>
              <a:cs typeface="Arial"/>
            </a:endParaRPr>
          </a:p>
        </p:txBody>
      </p:sp>
      <p:sp>
        <p:nvSpPr>
          <p:cNvPr id="3" name="TextBox 2">
            <a:extLst>
              <a:ext uri="{FF2B5EF4-FFF2-40B4-BE49-F238E27FC236}">
                <a16:creationId xmlns:a16="http://schemas.microsoft.com/office/drawing/2014/main" id="{277A955A-9315-462B-B97B-7D82C6E3EDCF}"/>
              </a:ext>
            </a:extLst>
          </p:cNvPr>
          <p:cNvSpPr txBox="1"/>
          <p:nvPr/>
        </p:nvSpPr>
        <p:spPr>
          <a:xfrm>
            <a:off x="3860859" y="352785"/>
            <a:ext cx="2743200" cy="193899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b="1" dirty="0">
                <a:latin typeface="Arial"/>
                <a:cs typeface="Arial"/>
              </a:rPr>
              <a:t>-According to ICD-10 </a:t>
            </a:r>
            <a:r>
              <a:rPr lang="en-US" sz="2000" b="1">
                <a:latin typeface="Arial"/>
                <a:cs typeface="Arial"/>
              </a:rPr>
              <a:t>OCD (Obsessive-Compulsive Disorder) </a:t>
            </a:r>
            <a:endParaRPr lang="en-US" sz="2000" b="1" dirty="0">
              <a:latin typeface="Arial"/>
              <a:cs typeface="Arial"/>
            </a:endParaRPr>
          </a:p>
          <a:p>
            <a:r>
              <a:rPr lang="en-US" sz="2000" b="1">
                <a:latin typeface="Arial"/>
                <a:cs typeface="Arial"/>
              </a:rPr>
              <a:t>Is classified within</a:t>
            </a:r>
          </a:p>
          <a:p>
            <a:r>
              <a:rPr lang="en-US" sz="2000" b="1">
                <a:latin typeface="Arial"/>
                <a:cs typeface="Arial"/>
              </a:rPr>
              <a:t> F-42 – F42.2</a:t>
            </a:r>
            <a:endParaRPr lang="en-US"/>
          </a:p>
        </p:txBody>
      </p:sp>
      <p:sp>
        <p:nvSpPr>
          <p:cNvPr id="4" name="TextBox 3">
            <a:extLst>
              <a:ext uri="{FF2B5EF4-FFF2-40B4-BE49-F238E27FC236}">
                <a16:creationId xmlns:a16="http://schemas.microsoft.com/office/drawing/2014/main" id="{CBE68F48-D7C4-4453-B345-42D5F1A37B58}"/>
              </a:ext>
            </a:extLst>
          </p:cNvPr>
          <p:cNvSpPr txBox="1"/>
          <p:nvPr/>
        </p:nvSpPr>
        <p:spPr>
          <a:xfrm>
            <a:off x="1130060" y="1633268"/>
            <a:ext cx="2743200" cy="76944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171450" indent="-171450">
              <a:buFont typeface="Wingdings"/>
              <a:buChar char="v"/>
            </a:pPr>
            <a:endParaRPr lang="en-US" sz="1100" dirty="0">
              <a:latin typeface="Arial"/>
              <a:cs typeface="Arial"/>
            </a:endParaRPr>
          </a:p>
          <a:p>
            <a:pPr marL="171450" indent="-171450">
              <a:buFont typeface="Wingdings"/>
              <a:buChar char="v"/>
            </a:pPr>
            <a:endParaRPr lang="en-US" sz="1100" dirty="0">
              <a:latin typeface="Arial"/>
              <a:cs typeface="Arial"/>
            </a:endParaRPr>
          </a:p>
          <a:p>
            <a:pPr marL="171450" indent="-171450">
              <a:buFont typeface="Wingdings"/>
              <a:buChar char="v"/>
            </a:pPr>
            <a:endParaRPr lang="en-US" sz="1100" dirty="0">
              <a:latin typeface="Arial"/>
              <a:cs typeface="Arial"/>
            </a:endParaRPr>
          </a:p>
          <a:p>
            <a:pPr marL="171450" indent="-171450">
              <a:buFont typeface="Wingdings"/>
              <a:buChar char="v"/>
            </a:pPr>
            <a:endParaRPr lang="en-US" sz="1100" dirty="0">
              <a:latin typeface="Arial"/>
              <a:cs typeface="Arial"/>
            </a:endParaRPr>
          </a:p>
        </p:txBody>
      </p:sp>
      <p:sp>
        <p:nvSpPr>
          <p:cNvPr id="6" name="TextBox 5">
            <a:extLst>
              <a:ext uri="{FF2B5EF4-FFF2-40B4-BE49-F238E27FC236}">
                <a16:creationId xmlns:a16="http://schemas.microsoft.com/office/drawing/2014/main" id="{314A66F0-270D-4E39-9444-8910902A10B6}"/>
              </a:ext>
            </a:extLst>
          </p:cNvPr>
          <p:cNvSpPr txBox="1"/>
          <p:nvPr/>
        </p:nvSpPr>
        <p:spPr>
          <a:xfrm>
            <a:off x="5485501" y="467803"/>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dirty="0"/>
          </a:p>
        </p:txBody>
      </p:sp>
      <p:sp>
        <p:nvSpPr>
          <p:cNvPr id="5" name="TextBox 4">
            <a:extLst>
              <a:ext uri="{FF2B5EF4-FFF2-40B4-BE49-F238E27FC236}">
                <a16:creationId xmlns:a16="http://schemas.microsoft.com/office/drawing/2014/main" id="{5B6A4950-84BB-437A-B083-2960CF41FF74}"/>
              </a:ext>
            </a:extLst>
          </p:cNvPr>
          <p:cNvSpPr txBox="1"/>
          <p:nvPr/>
        </p:nvSpPr>
        <p:spPr>
          <a:xfrm>
            <a:off x="310551" y="2136475"/>
            <a:ext cx="2743200"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b="1">
                <a:solidFill>
                  <a:srgbClr val="C00000"/>
                </a:solidFill>
                <a:latin typeface="Arial"/>
                <a:cs typeface="Arial"/>
              </a:rPr>
              <a:t>CLASSIFICATION WITHIN ICD-10 </a:t>
            </a:r>
          </a:p>
        </p:txBody>
      </p:sp>
      <p:sp>
        <p:nvSpPr>
          <p:cNvPr id="7" name="TextBox 6">
            <a:extLst>
              <a:ext uri="{FF2B5EF4-FFF2-40B4-BE49-F238E27FC236}">
                <a16:creationId xmlns:a16="http://schemas.microsoft.com/office/drawing/2014/main" id="{63D7F4E7-9E0C-4D4F-8E02-4E908ACBD14B}"/>
              </a:ext>
            </a:extLst>
          </p:cNvPr>
          <p:cNvSpPr txBox="1"/>
          <p:nvPr/>
        </p:nvSpPr>
        <p:spPr>
          <a:xfrm>
            <a:off x="3904890" y="3085382"/>
            <a:ext cx="2743200" cy="34778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b="1" dirty="0">
                <a:latin typeface="Arial"/>
                <a:cs typeface="Arial"/>
              </a:rPr>
              <a:t>-F-42: Predominantly obsessional thoughts </a:t>
            </a:r>
          </a:p>
          <a:p>
            <a:endParaRPr lang="en-US" sz="2000" b="1" dirty="0">
              <a:latin typeface="Arial"/>
              <a:cs typeface="Arial"/>
            </a:endParaRPr>
          </a:p>
          <a:p>
            <a:r>
              <a:rPr lang="en-US" sz="2000" b="1" dirty="0">
                <a:latin typeface="Arial"/>
                <a:cs typeface="Arial"/>
              </a:rPr>
              <a:t>-F-42.1: Predominantly compulsive acts </a:t>
            </a:r>
          </a:p>
          <a:p>
            <a:endParaRPr lang="en-US" sz="2000" b="1" dirty="0">
              <a:latin typeface="Arial"/>
              <a:cs typeface="Arial"/>
            </a:endParaRPr>
          </a:p>
          <a:p>
            <a:r>
              <a:rPr lang="en-US" sz="2000" b="1" dirty="0">
                <a:latin typeface="Arial"/>
                <a:cs typeface="Arial"/>
              </a:rPr>
              <a:t>-F-42.2: Mixed obsessional thoughts and acts </a:t>
            </a:r>
          </a:p>
        </p:txBody>
      </p:sp>
      <p:cxnSp>
        <p:nvCxnSpPr>
          <p:cNvPr id="9" name="Straight Arrow Connector 8">
            <a:extLst>
              <a:ext uri="{FF2B5EF4-FFF2-40B4-BE49-F238E27FC236}">
                <a16:creationId xmlns:a16="http://schemas.microsoft.com/office/drawing/2014/main" id="{E2635F58-C766-4195-B8CA-DD05C8762F06}"/>
              </a:ext>
            </a:extLst>
          </p:cNvPr>
          <p:cNvCxnSpPr/>
          <p:nvPr/>
        </p:nvCxnSpPr>
        <p:spPr>
          <a:xfrm flipV="1">
            <a:off x="2662687" y="1571445"/>
            <a:ext cx="1101305" cy="60960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0" name="Straight Arrow Connector 9">
            <a:extLst>
              <a:ext uri="{FF2B5EF4-FFF2-40B4-BE49-F238E27FC236}">
                <a16:creationId xmlns:a16="http://schemas.microsoft.com/office/drawing/2014/main" id="{C7F3714E-3D13-42A7-9C0D-A3B4B53A95F0}"/>
              </a:ext>
            </a:extLst>
          </p:cNvPr>
          <p:cNvCxnSpPr/>
          <p:nvPr/>
        </p:nvCxnSpPr>
        <p:spPr>
          <a:xfrm>
            <a:off x="2676166" y="2697732"/>
            <a:ext cx="914400" cy="91440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11" name="TextBox 10">
            <a:extLst>
              <a:ext uri="{FF2B5EF4-FFF2-40B4-BE49-F238E27FC236}">
                <a16:creationId xmlns:a16="http://schemas.microsoft.com/office/drawing/2014/main" id="{9A44C44B-0D02-4148-A6DA-7F6996EAAF7D}"/>
              </a:ext>
            </a:extLst>
          </p:cNvPr>
          <p:cNvSpPr txBox="1"/>
          <p:nvPr/>
        </p:nvSpPr>
        <p:spPr>
          <a:xfrm>
            <a:off x="7341079" y="6162136"/>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a:latin typeface="Arial"/>
                <a:cs typeface="Arial"/>
              </a:rPr>
              <a:t>Sources: (WHO,1992)</a:t>
            </a:r>
            <a:endParaRPr lang="en-US" b="1" dirty="0">
              <a:latin typeface="Arial"/>
              <a:cs typeface="Arial"/>
            </a:endParaRPr>
          </a:p>
        </p:txBody>
      </p:sp>
      <p:cxnSp>
        <p:nvCxnSpPr>
          <p:cNvPr id="8" name="Straight Arrow Connector 7">
            <a:extLst>
              <a:ext uri="{FF2B5EF4-FFF2-40B4-BE49-F238E27FC236}">
                <a16:creationId xmlns:a16="http://schemas.microsoft.com/office/drawing/2014/main" id="{E9D57148-D087-48B2-859E-99CCE6649D3A}"/>
              </a:ext>
            </a:extLst>
          </p:cNvPr>
          <p:cNvCxnSpPr/>
          <p:nvPr/>
        </p:nvCxnSpPr>
        <p:spPr>
          <a:xfrm>
            <a:off x="2130725" y="3029309"/>
            <a:ext cx="1719532" cy="167640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2" name="Straight Arrow Connector 11">
            <a:extLst>
              <a:ext uri="{FF2B5EF4-FFF2-40B4-BE49-F238E27FC236}">
                <a16:creationId xmlns:a16="http://schemas.microsoft.com/office/drawing/2014/main" id="{86F46091-F343-4DFB-AD41-4B03EE408116}"/>
              </a:ext>
            </a:extLst>
          </p:cNvPr>
          <p:cNvCxnSpPr/>
          <p:nvPr/>
        </p:nvCxnSpPr>
        <p:spPr>
          <a:xfrm>
            <a:off x="1281562" y="3200939"/>
            <a:ext cx="2539042" cy="2553419"/>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77122581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4C6A9607-1410-4A61-ABFA-C0257DD35534}"/>
              </a:ext>
            </a:extLst>
          </p:cNvPr>
          <p:cNvSpPr txBox="1"/>
          <p:nvPr/>
        </p:nvSpPr>
        <p:spPr>
          <a:xfrm>
            <a:off x="4149306" y="324928"/>
            <a:ext cx="2743200"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sz="2000" dirty="0">
              <a:latin typeface="Arial"/>
              <a:cs typeface="Arial"/>
            </a:endParaRPr>
          </a:p>
        </p:txBody>
      </p:sp>
      <p:sp>
        <p:nvSpPr>
          <p:cNvPr id="4" name="TextBox 3">
            <a:extLst>
              <a:ext uri="{FF2B5EF4-FFF2-40B4-BE49-F238E27FC236}">
                <a16:creationId xmlns:a16="http://schemas.microsoft.com/office/drawing/2014/main" id="{8468DF64-6589-4929-BBC8-846DBA58883A}"/>
              </a:ext>
            </a:extLst>
          </p:cNvPr>
          <p:cNvSpPr txBox="1"/>
          <p:nvPr/>
        </p:nvSpPr>
        <p:spPr>
          <a:xfrm>
            <a:off x="23004" y="2237116"/>
            <a:ext cx="3591464" cy="101566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b="1" dirty="0">
                <a:solidFill>
                  <a:srgbClr val="C00000"/>
                </a:solidFill>
                <a:latin typeface="Arial"/>
                <a:cs typeface="Arial"/>
              </a:rPr>
              <a:t>CASE STUDY OF </a:t>
            </a:r>
            <a:r>
              <a:rPr lang="en-US" sz="2000" b="1">
                <a:solidFill>
                  <a:srgbClr val="C00000"/>
                </a:solidFill>
                <a:latin typeface="Arial"/>
                <a:cs typeface="Arial"/>
              </a:rPr>
              <a:t>OCD ( OBSESSIVE –COMPULSIVE DISORDERS) </a:t>
            </a:r>
            <a:endParaRPr lang="en-US" sz="2000" b="1" dirty="0">
              <a:solidFill>
                <a:srgbClr val="C00000"/>
              </a:solidFill>
              <a:latin typeface="Arial"/>
              <a:cs typeface="Arial"/>
            </a:endParaRPr>
          </a:p>
        </p:txBody>
      </p:sp>
      <p:sp>
        <p:nvSpPr>
          <p:cNvPr id="5" name="TextBox 4">
            <a:extLst>
              <a:ext uri="{FF2B5EF4-FFF2-40B4-BE49-F238E27FC236}">
                <a16:creationId xmlns:a16="http://schemas.microsoft.com/office/drawing/2014/main" id="{CBAB0999-5012-49F0-8F13-D2FF47BAB628}"/>
              </a:ext>
            </a:extLst>
          </p:cNvPr>
          <p:cNvSpPr txBox="1"/>
          <p:nvPr/>
        </p:nvSpPr>
        <p:spPr>
          <a:xfrm>
            <a:off x="4479985" y="511834"/>
            <a:ext cx="2743200" cy="803296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US" sz="2000" b="1">
                <a:latin typeface="Arial"/>
                <a:cs typeface="Arial"/>
              </a:rPr>
              <a:t>22 years old gay man </a:t>
            </a:r>
            <a:endParaRPr lang="en-US" sz="2000" b="1" dirty="0">
              <a:latin typeface="Arial"/>
              <a:cs typeface="Arial"/>
            </a:endParaRPr>
          </a:p>
          <a:p>
            <a:pPr marL="285750" indent="-285750">
              <a:buFont typeface="Arial"/>
              <a:buChar char="•"/>
            </a:pPr>
            <a:endParaRPr lang="en-US" sz="2000" b="1" dirty="0">
              <a:latin typeface="Arial"/>
              <a:cs typeface="Arial"/>
            </a:endParaRPr>
          </a:p>
          <a:p>
            <a:pPr marL="285750" indent="-285750">
              <a:buFont typeface="Arial"/>
              <a:buChar char="•"/>
            </a:pPr>
            <a:r>
              <a:rPr lang="en-US" sz="2000" b="1">
                <a:latin typeface="Arial"/>
                <a:cs typeface="Arial"/>
              </a:rPr>
              <a:t>History of OCD related to anxiety of contracting disease (HIV)</a:t>
            </a:r>
            <a:endParaRPr lang="en-US" sz="2000" b="1" dirty="0">
              <a:latin typeface="Arial"/>
              <a:cs typeface="Arial"/>
            </a:endParaRPr>
          </a:p>
          <a:p>
            <a:pPr marL="285750" indent="-285750">
              <a:buFont typeface="Arial"/>
              <a:buChar char="•"/>
            </a:pPr>
            <a:endParaRPr lang="en-US" sz="2000" b="1" dirty="0">
              <a:latin typeface="Arial"/>
              <a:cs typeface="Arial"/>
            </a:endParaRPr>
          </a:p>
          <a:p>
            <a:endParaRPr lang="en-US" sz="2000" b="1" dirty="0">
              <a:latin typeface="Arial"/>
              <a:cs typeface="Arial"/>
            </a:endParaRPr>
          </a:p>
          <a:p>
            <a:pPr marL="285750" indent="-285750">
              <a:buFont typeface="Arial"/>
              <a:buChar char="•"/>
            </a:pPr>
            <a:endParaRPr lang="en-US" sz="2000" b="1" dirty="0">
              <a:latin typeface="Arial"/>
              <a:cs typeface="Arial"/>
            </a:endParaRPr>
          </a:p>
          <a:p>
            <a:pPr marL="285750" indent="-285750">
              <a:buFont typeface="Arial"/>
              <a:buChar char="•"/>
            </a:pPr>
            <a:r>
              <a:rPr lang="en-US" sz="2000" b="1">
                <a:latin typeface="Arial"/>
                <a:cs typeface="Arial"/>
              </a:rPr>
              <a:t>Episodes of obsessions (contamination) </a:t>
            </a:r>
            <a:endParaRPr lang="en-US" sz="2000" b="1" dirty="0">
              <a:latin typeface="Arial"/>
              <a:cs typeface="Arial"/>
            </a:endParaRPr>
          </a:p>
          <a:p>
            <a:pPr marL="285750" indent="-285750">
              <a:buFont typeface="Arial"/>
              <a:buChar char="•"/>
            </a:pPr>
            <a:endParaRPr lang="en-US" sz="2000" b="1" dirty="0">
              <a:latin typeface="Arial"/>
              <a:cs typeface="Arial"/>
            </a:endParaRPr>
          </a:p>
          <a:p>
            <a:pPr marL="285750" indent="-285750">
              <a:buFont typeface="Arial"/>
              <a:buChar char="•"/>
            </a:pPr>
            <a:r>
              <a:rPr lang="en-US" sz="2000" b="1">
                <a:latin typeface="Arial"/>
                <a:cs typeface="Arial"/>
              </a:rPr>
              <a:t>Many episodes of compulsions(washing hands often, repeat conversation in mind)</a:t>
            </a:r>
            <a:endParaRPr lang="en-US" sz="2000" b="1" dirty="0">
              <a:latin typeface="Arial"/>
              <a:cs typeface="Arial"/>
            </a:endParaRPr>
          </a:p>
          <a:p>
            <a:pPr marL="285750" indent="-285750">
              <a:buFont typeface="Arial"/>
              <a:buChar char="•"/>
            </a:pPr>
            <a:endParaRPr lang="en-US" sz="2000" b="1" dirty="0">
              <a:latin typeface="Arial"/>
              <a:cs typeface="Arial"/>
            </a:endParaRPr>
          </a:p>
          <a:p>
            <a:endParaRPr lang="en-US" sz="2000" b="1" dirty="0">
              <a:latin typeface="Arial"/>
              <a:cs typeface="Arial"/>
            </a:endParaRPr>
          </a:p>
          <a:p>
            <a:pPr marL="285750" indent="-285750">
              <a:buFont typeface="Arial"/>
              <a:buChar char="•"/>
            </a:pPr>
            <a:endParaRPr lang="en-US" sz="2000" b="1" dirty="0">
              <a:latin typeface="Arial"/>
              <a:cs typeface="Arial"/>
            </a:endParaRPr>
          </a:p>
          <a:p>
            <a:pPr marL="285750" indent="-285750">
              <a:buFont typeface="Arial"/>
              <a:buChar char="•"/>
            </a:pPr>
            <a:endParaRPr lang="en-US" sz="2000" b="1" dirty="0">
              <a:latin typeface="Arial"/>
              <a:cs typeface="Arial"/>
            </a:endParaRPr>
          </a:p>
          <a:p>
            <a:pPr marL="285750" indent="-285750">
              <a:buFont typeface="Arial"/>
              <a:buChar char="•"/>
            </a:pPr>
            <a:endParaRPr lang="en-US" dirty="0">
              <a:cs typeface="Arial"/>
            </a:endParaRPr>
          </a:p>
          <a:p>
            <a:pPr marL="285750" indent="-285750">
              <a:buFont typeface="Arial"/>
              <a:buChar char="•"/>
            </a:pPr>
            <a:endParaRPr lang="en-US" dirty="0"/>
          </a:p>
        </p:txBody>
      </p:sp>
      <p:cxnSp>
        <p:nvCxnSpPr>
          <p:cNvPr id="6" name="Straight Arrow Connector 5">
            <a:extLst>
              <a:ext uri="{FF2B5EF4-FFF2-40B4-BE49-F238E27FC236}">
                <a16:creationId xmlns:a16="http://schemas.microsoft.com/office/drawing/2014/main" id="{42F3B4B3-4D8E-42F6-9963-0E54D894534A}"/>
              </a:ext>
            </a:extLst>
          </p:cNvPr>
          <p:cNvCxnSpPr/>
          <p:nvPr/>
        </p:nvCxnSpPr>
        <p:spPr>
          <a:xfrm flipV="1">
            <a:off x="3006844" y="923566"/>
            <a:ext cx="1475118" cy="1141561"/>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7" name="Straight Arrow Connector 6">
            <a:extLst>
              <a:ext uri="{FF2B5EF4-FFF2-40B4-BE49-F238E27FC236}">
                <a16:creationId xmlns:a16="http://schemas.microsoft.com/office/drawing/2014/main" id="{3AE47518-E0AC-44B5-A28E-0CA132E70473}"/>
              </a:ext>
            </a:extLst>
          </p:cNvPr>
          <p:cNvCxnSpPr/>
          <p:nvPr/>
        </p:nvCxnSpPr>
        <p:spPr>
          <a:xfrm flipV="1">
            <a:off x="3264739" y="1699045"/>
            <a:ext cx="1086928" cy="695863"/>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9" name="Straight Arrow Connector 8">
            <a:extLst>
              <a:ext uri="{FF2B5EF4-FFF2-40B4-BE49-F238E27FC236}">
                <a16:creationId xmlns:a16="http://schemas.microsoft.com/office/drawing/2014/main" id="{A2160F92-E9F4-4073-AA82-66DE9FA1E3D6}"/>
              </a:ext>
            </a:extLst>
          </p:cNvPr>
          <p:cNvCxnSpPr/>
          <p:nvPr/>
        </p:nvCxnSpPr>
        <p:spPr>
          <a:xfrm>
            <a:off x="2601584" y="2925074"/>
            <a:ext cx="1834550" cy="684363"/>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1" name="Straight Arrow Connector 10">
            <a:extLst>
              <a:ext uri="{FF2B5EF4-FFF2-40B4-BE49-F238E27FC236}">
                <a16:creationId xmlns:a16="http://schemas.microsoft.com/office/drawing/2014/main" id="{558CEA01-46B8-433B-A190-EA929EA7C212}"/>
              </a:ext>
            </a:extLst>
          </p:cNvPr>
          <p:cNvCxnSpPr/>
          <p:nvPr/>
        </p:nvCxnSpPr>
        <p:spPr>
          <a:xfrm>
            <a:off x="773862" y="3196447"/>
            <a:ext cx="3660474" cy="1633267"/>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12" name="TextBox 11">
            <a:extLst>
              <a:ext uri="{FF2B5EF4-FFF2-40B4-BE49-F238E27FC236}">
                <a16:creationId xmlns:a16="http://schemas.microsoft.com/office/drawing/2014/main" id="{D02E50EA-D104-4E22-AA46-2AC5C1E526A1}"/>
              </a:ext>
            </a:extLst>
          </p:cNvPr>
          <p:cNvSpPr txBox="1"/>
          <p:nvPr/>
        </p:nvSpPr>
        <p:spPr>
          <a:xfrm>
            <a:off x="9074450" y="5451355"/>
            <a:ext cx="2743200" cy="101566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b="1" dirty="0">
                <a:latin typeface="Arial"/>
                <a:cs typeface="Arial"/>
              </a:rPr>
              <a:t>Sources: American </a:t>
            </a:r>
            <a:r>
              <a:rPr lang="en-US" sz="2000" b="1">
                <a:latin typeface="Arial"/>
                <a:cs typeface="Arial"/>
              </a:rPr>
              <a:t>Psychiatric Association (APA) </a:t>
            </a:r>
            <a:endParaRPr lang="en-US" sz="2000" b="1" dirty="0">
              <a:latin typeface="Arial"/>
              <a:cs typeface="Arial"/>
            </a:endParaRPr>
          </a:p>
        </p:txBody>
      </p:sp>
    </p:spTree>
    <p:extLst>
      <p:ext uri="{BB962C8B-B14F-4D97-AF65-F5344CB8AC3E}">
        <p14:creationId xmlns:p14="http://schemas.microsoft.com/office/powerpoint/2010/main" val="133859942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E32F5CE7-F601-42DE-851E-D2271FC37911}"/>
              </a:ext>
            </a:extLst>
          </p:cNvPr>
          <p:cNvSpPr txBox="1"/>
          <p:nvPr/>
        </p:nvSpPr>
        <p:spPr>
          <a:xfrm>
            <a:off x="51758" y="2639683"/>
            <a:ext cx="5000444"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b="1">
                <a:solidFill>
                  <a:srgbClr val="C00000"/>
                </a:solidFill>
                <a:latin typeface="Arial"/>
                <a:cs typeface="Arial"/>
              </a:rPr>
              <a:t>DEFINITION OF OCD (OBSESSIVE-COMPULSIVE DISORDER)</a:t>
            </a:r>
            <a:endParaRPr lang="en-US" sz="2000" b="1" dirty="0">
              <a:solidFill>
                <a:srgbClr val="C00000"/>
              </a:solidFill>
              <a:latin typeface="Arial"/>
            </a:endParaRPr>
          </a:p>
        </p:txBody>
      </p:sp>
      <p:sp>
        <p:nvSpPr>
          <p:cNvPr id="3" name="TextBox 2">
            <a:extLst>
              <a:ext uri="{FF2B5EF4-FFF2-40B4-BE49-F238E27FC236}">
                <a16:creationId xmlns:a16="http://schemas.microsoft.com/office/drawing/2014/main" id="{2B1228B1-D7D0-4917-A9F6-82E80264F282}"/>
              </a:ext>
            </a:extLst>
          </p:cNvPr>
          <p:cNvSpPr txBox="1"/>
          <p:nvPr/>
        </p:nvSpPr>
        <p:spPr>
          <a:xfrm>
            <a:off x="1000664" y="1547004"/>
            <a:ext cx="2743200" cy="81560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Wingdings"/>
              <a:buChar char="v"/>
            </a:pPr>
            <a:endParaRPr lang="en-US" sz="1100" dirty="0">
              <a:latin typeface="Arial"/>
              <a:cs typeface="Arial"/>
            </a:endParaRPr>
          </a:p>
          <a:p>
            <a:pPr marL="285750" indent="-285750">
              <a:buFont typeface="Wingdings"/>
              <a:buChar char="v"/>
            </a:pPr>
            <a:endParaRPr lang="en-US" dirty="0"/>
          </a:p>
          <a:p>
            <a:pPr marL="285750" indent="-285750">
              <a:buFont typeface="Wingdings"/>
              <a:buChar char="v"/>
            </a:pPr>
            <a:endParaRPr lang="en-US" dirty="0"/>
          </a:p>
        </p:txBody>
      </p:sp>
      <p:sp>
        <p:nvSpPr>
          <p:cNvPr id="4" name="TextBox 3">
            <a:extLst>
              <a:ext uri="{FF2B5EF4-FFF2-40B4-BE49-F238E27FC236}">
                <a16:creationId xmlns:a16="http://schemas.microsoft.com/office/drawing/2014/main" id="{55C56C4E-5178-4EA5-AFAC-93F08A27C1DB}"/>
              </a:ext>
            </a:extLst>
          </p:cNvPr>
          <p:cNvSpPr txBox="1"/>
          <p:nvPr/>
        </p:nvSpPr>
        <p:spPr>
          <a:xfrm>
            <a:off x="6090249" y="943155"/>
            <a:ext cx="2743200" cy="560153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US" sz="2000" b="1">
                <a:latin typeface="Arial"/>
                <a:cs typeface="Arial"/>
              </a:rPr>
              <a:t>Common, Chronic, Long-lasting disorder</a:t>
            </a:r>
            <a:endParaRPr lang="en-US" sz="2000" b="1" dirty="0">
              <a:latin typeface="Arial"/>
              <a:cs typeface="Arial"/>
            </a:endParaRPr>
          </a:p>
          <a:p>
            <a:pPr marL="285750" indent="-285750">
              <a:buFont typeface="Arial"/>
              <a:buChar char="•"/>
            </a:pPr>
            <a:endParaRPr lang="en-US" sz="2000" b="1" dirty="0">
              <a:latin typeface="Arial"/>
              <a:cs typeface="Arial"/>
            </a:endParaRPr>
          </a:p>
          <a:p>
            <a:pPr marL="285750" indent="-285750">
              <a:buFont typeface="Arial"/>
              <a:buChar char="•"/>
            </a:pPr>
            <a:r>
              <a:rPr lang="en-US" sz="2000" b="1">
                <a:latin typeface="Arial"/>
                <a:cs typeface="Arial"/>
              </a:rPr>
              <a:t>Involving distressing, repetitive thoughts</a:t>
            </a:r>
            <a:endParaRPr lang="en-US" sz="2000" b="1" dirty="0">
              <a:latin typeface="Arial"/>
              <a:cs typeface="Arial"/>
            </a:endParaRPr>
          </a:p>
          <a:p>
            <a:pPr marL="285750" indent="-285750">
              <a:buFont typeface="Arial"/>
              <a:buChar char="•"/>
            </a:pPr>
            <a:endParaRPr lang="en-US" sz="2000" b="1" dirty="0">
              <a:latin typeface="Arial"/>
              <a:cs typeface="Arial"/>
            </a:endParaRPr>
          </a:p>
          <a:p>
            <a:pPr marL="285750" indent="-285750">
              <a:buFont typeface="Arial"/>
              <a:buChar char="•"/>
            </a:pPr>
            <a:r>
              <a:rPr lang="en-US" sz="2000" b="1">
                <a:latin typeface="Arial"/>
                <a:cs typeface="Arial"/>
              </a:rPr>
              <a:t>Can affect anyone  such as children and adults</a:t>
            </a:r>
            <a:endParaRPr lang="en-US" sz="2000" b="1" dirty="0">
              <a:latin typeface="Arial"/>
              <a:cs typeface="Arial"/>
            </a:endParaRPr>
          </a:p>
          <a:p>
            <a:pPr marL="285750" indent="-285750">
              <a:buFont typeface="Arial"/>
              <a:buChar char="•"/>
            </a:pPr>
            <a:endParaRPr lang="en-US" sz="2000" b="1" dirty="0">
              <a:latin typeface="Arial"/>
              <a:cs typeface="Arial"/>
            </a:endParaRPr>
          </a:p>
          <a:p>
            <a:pPr marL="285750" indent="-285750">
              <a:buFont typeface="Arial"/>
              <a:buChar char="•"/>
            </a:pPr>
            <a:r>
              <a:rPr lang="en-US" sz="2000" b="1">
                <a:latin typeface="Arial"/>
                <a:cs typeface="Arial"/>
              </a:rPr>
              <a:t>More common in women than in men</a:t>
            </a:r>
            <a:endParaRPr lang="en-US" sz="2000" b="1" dirty="0">
              <a:latin typeface="Arial"/>
              <a:cs typeface="Arial"/>
            </a:endParaRPr>
          </a:p>
          <a:p>
            <a:pPr marL="285750" indent="-285750">
              <a:buFont typeface="Arial"/>
              <a:buChar char="•"/>
            </a:pPr>
            <a:endParaRPr lang="en-US" dirty="0"/>
          </a:p>
        </p:txBody>
      </p:sp>
      <p:cxnSp>
        <p:nvCxnSpPr>
          <p:cNvPr id="5" name="Straight Arrow Connector 4">
            <a:extLst>
              <a:ext uri="{FF2B5EF4-FFF2-40B4-BE49-F238E27FC236}">
                <a16:creationId xmlns:a16="http://schemas.microsoft.com/office/drawing/2014/main" id="{A9C2B66A-365F-430B-80DB-32029762ACB5}"/>
              </a:ext>
            </a:extLst>
          </p:cNvPr>
          <p:cNvCxnSpPr/>
          <p:nvPr/>
        </p:nvCxnSpPr>
        <p:spPr>
          <a:xfrm flipV="1">
            <a:off x="4372695" y="1326132"/>
            <a:ext cx="1676399" cy="1213449"/>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6" name="Straight Arrow Connector 5">
            <a:extLst>
              <a:ext uri="{FF2B5EF4-FFF2-40B4-BE49-F238E27FC236}">
                <a16:creationId xmlns:a16="http://schemas.microsoft.com/office/drawing/2014/main" id="{F82510B1-FA59-4DC4-9F0C-8598E115B377}"/>
              </a:ext>
            </a:extLst>
          </p:cNvPr>
          <p:cNvCxnSpPr/>
          <p:nvPr/>
        </p:nvCxnSpPr>
        <p:spPr>
          <a:xfrm flipV="1">
            <a:off x="4688098" y="2475422"/>
            <a:ext cx="1388852" cy="149525"/>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7" name="Straight Arrow Connector 6">
            <a:extLst>
              <a:ext uri="{FF2B5EF4-FFF2-40B4-BE49-F238E27FC236}">
                <a16:creationId xmlns:a16="http://schemas.microsoft.com/office/drawing/2014/main" id="{DCE1EEA7-4552-4145-BD20-A162C236B288}"/>
              </a:ext>
            </a:extLst>
          </p:cNvPr>
          <p:cNvCxnSpPr/>
          <p:nvPr/>
        </p:nvCxnSpPr>
        <p:spPr>
          <a:xfrm>
            <a:off x="4658445" y="2940351"/>
            <a:ext cx="1388852" cy="813758"/>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8" name="Straight Arrow Connector 7">
            <a:extLst>
              <a:ext uri="{FF2B5EF4-FFF2-40B4-BE49-F238E27FC236}">
                <a16:creationId xmlns:a16="http://schemas.microsoft.com/office/drawing/2014/main" id="{0D372D43-8E67-454D-B11A-CFC02E715FDB}"/>
              </a:ext>
            </a:extLst>
          </p:cNvPr>
          <p:cNvCxnSpPr/>
          <p:nvPr/>
        </p:nvCxnSpPr>
        <p:spPr>
          <a:xfrm>
            <a:off x="4283734" y="3241376"/>
            <a:ext cx="1805797" cy="2078965"/>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9" name="TextBox 8">
            <a:extLst>
              <a:ext uri="{FF2B5EF4-FFF2-40B4-BE49-F238E27FC236}">
                <a16:creationId xmlns:a16="http://schemas.microsoft.com/office/drawing/2014/main" id="{8B3D26D8-1573-4DB9-9263-9D7D145E64B5}"/>
              </a:ext>
            </a:extLst>
          </p:cNvPr>
          <p:cNvSpPr txBox="1"/>
          <p:nvPr/>
        </p:nvSpPr>
        <p:spPr>
          <a:xfrm>
            <a:off x="9550699" y="5179982"/>
            <a:ext cx="2743200" cy="129266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b="1">
                <a:latin typeface="Arial"/>
                <a:cs typeface="Arial"/>
              </a:rPr>
              <a:t>Sources: </a:t>
            </a:r>
          </a:p>
          <a:p>
            <a:r>
              <a:rPr lang="en-US" sz="2000" b="1">
                <a:latin typeface="Arial"/>
                <a:cs typeface="Arial"/>
              </a:rPr>
              <a:t>NHS.UK</a:t>
            </a:r>
            <a:endParaRPr lang="en-US" sz="2000" b="1" dirty="0">
              <a:latin typeface="Arial"/>
              <a:cs typeface="Arial"/>
            </a:endParaRPr>
          </a:p>
          <a:p>
            <a:endParaRPr lang="en-US" sz="2000" b="1" dirty="0">
              <a:latin typeface="Arial"/>
              <a:cs typeface="Arial"/>
            </a:endParaRPr>
          </a:p>
          <a:p>
            <a:endParaRPr lang="en-US" dirty="0"/>
          </a:p>
        </p:txBody>
      </p:sp>
    </p:spTree>
    <p:extLst>
      <p:ext uri="{BB962C8B-B14F-4D97-AF65-F5344CB8AC3E}">
        <p14:creationId xmlns:p14="http://schemas.microsoft.com/office/powerpoint/2010/main" val="143274161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ADBCB79B-E4BD-41C9-AEE8-94708F3133F6}"/>
              </a:ext>
            </a:extLst>
          </p:cNvPr>
          <p:cNvSpPr txBox="1"/>
          <p:nvPr/>
        </p:nvSpPr>
        <p:spPr>
          <a:xfrm>
            <a:off x="4048664" y="267419"/>
            <a:ext cx="2743200" cy="2616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sz="1100" dirty="0">
              <a:latin typeface="Arial"/>
              <a:cs typeface="Arial"/>
            </a:endParaRPr>
          </a:p>
        </p:txBody>
      </p:sp>
      <p:sp>
        <p:nvSpPr>
          <p:cNvPr id="3" name="TextBox 2">
            <a:extLst>
              <a:ext uri="{FF2B5EF4-FFF2-40B4-BE49-F238E27FC236}">
                <a16:creationId xmlns:a16="http://schemas.microsoft.com/office/drawing/2014/main" id="{40140FCA-449A-4DE3-883F-449343BB5D8C}"/>
              </a:ext>
            </a:extLst>
          </p:cNvPr>
          <p:cNvSpPr txBox="1"/>
          <p:nvPr/>
        </p:nvSpPr>
        <p:spPr>
          <a:xfrm>
            <a:off x="166777" y="3142891"/>
            <a:ext cx="2743200"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3200" b="1">
                <a:solidFill>
                  <a:srgbClr val="C00000"/>
                </a:solidFill>
                <a:latin typeface="Arial"/>
                <a:cs typeface="Arial"/>
              </a:rPr>
              <a:t>AETIOLOGY</a:t>
            </a:r>
            <a:r>
              <a:rPr lang="en-US" sz="3200" b="1" dirty="0">
                <a:solidFill>
                  <a:srgbClr val="FF0000"/>
                </a:solidFill>
                <a:latin typeface="Arial"/>
                <a:cs typeface="Arial"/>
              </a:rPr>
              <a:t> </a:t>
            </a:r>
          </a:p>
        </p:txBody>
      </p:sp>
      <p:sp>
        <p:nvSpPr>
          <p:cNvPr id="4" name="TextBox 3">
            <a:extLst>
              <a:ext uri="{FF2B5EF4-FFF2-40B4-BE49-F238E27FC236}">
                <a16:creationId xmlns:a16="http://schemas.microsoft.com/office/drawing/2014/main" id="{23E0A46C-B592-4FF6-8510-08EDB910318A}"/>
              </a:ext>
            </a:extLst>
          </p:cNvPr>
          <p:cNvSpPr txBox="1"/>
          <p:nvPr/>
        </p:nvSpPr>
        <p:spPr>
          <a:xfrm>
            <a:off x="4379343" y="123645"/>
            <a:ext cx="3936520" cy="686341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b="1" dirty="0">
                <a:latin typeface="Arial"/>
                <a:cs typeface="Arial"/>
              </a:rPr>
              <a:t>There are several factors that can cause </a:t>
            </a:r>
            <a:r>
              <a:rPr lang="en-US" sz="2000" b="1">
                <a:latin typeface="Arial"/>
                <a:cs typeface="Arial"/>
              </a:rPr>
              <a:t> OCD </a:t>
            </a:r>
            <a:r>
              <a:rPr lang="en-US" sz="2000" b="1" dirty="0">
                <a:latin typeface="Arial"/>
                <a:cs typeface="Arial"/>
              </a:rPr>
              <a:t>disorder to occur such us: </a:t>
            </a:r>
          </a:p>
          <a:p>
            <a:endParaRPr lang="en-US" sz="2000" b="1" dirty="0">
              <a:latin typeface="Arial"/>
              <a:cs typeface="Arial"/>
            </a:endParaRPr>
          </a:p>
          <a:p>
            <a:endParaRPr lang="en-US" sz="2000" b="1" dirty="0">
              <a:latin typeface="Arial"/>
              <a:cs typeface="Arial"/>
            </a:endParaRPr>
          </a:p>
          <a:p>
            <a:pPr marL="285750" indent="-285750">
              <a:buFont typeface="Arial"/>
              <a:buChar char="•"/>
            </a:pPr>
            <a:r>
              <a:rPr lang="en-US" sz="2000" b="1">
                <a:latin typeface="Arial"/>
                <a:cs typeface="Arial"/>
              </a:rPr>
              <a:t>Biological Factors(related of chemical imbalances in the brain)</a:t>
            </a:r>
          </a:p>
          <a:p>
            <a:pPr marL="285750" indent="-285750">
              <a:buFont typeface="Arial"/>
              <a:buChar char="•"/>
            </a:pPr>
            <a:endParaRPr lang="en-US" sz="2000" b="1" dirty="0">
              <a:latin typeface="Arial"/>
              <a:cs typeface="Arial"/>
            </a:endParaRPr>
          </a:p>
          <a:p>
            <a:pPr marL="285750" indent="-285750">
              <a:buFont typeface="Arial"/>
              <a:buChar char="•"/>
            </a:pPr>
            <a:r>
              <a:rPr lang="en-US" sz="2000" b="1">
                <a:latin typeface="Arial"/>
                <a:cs typeface="Arial"/>
              </a:rPr>
              <a:t>Genetic Factors(some tendency towards anxiety that runs in families)</a:t>
            </a:r>
          </a:p>
          <a:p>
            <a:pPr marL="285750" indent="-285750">
              <a:buFont typeface="Arial"/>
              <a:buChar char="•"/>
            </a:pPr>
            <a:endParaRPr lang="en-US" sz="2000" b="1" dirty="0">
              <a:latin typeface="Arial"/>
              <a:cs typeface="Arial"/>
            </a:endParaRPr>
          </a:p>
          <a:p>
            <a:pPr marL="285750" indent="-285750">
              <a:buFont typeface="Arial"/>
              <a:buChar char="•"/>
            </a:pPr>
            <a:r>
              <a:rPr lang="en-US" sz="2000" b="1">
                <a:latin typeface="Arial"/>
                <a:cs typeface="Arial"/>
              </a:rPr>
              <a:t>Psychological Factors(results of person developing learned negative thoughts)</a:t>
            </a:r>
            <a:endParaRPr lang="en-US" sz="2000" b="1" dirty="0">
              <a:latin typeface="Arial"/>
              <a:cs typeface="Arial"/>
            </a:endParaRPr>
          </a:p>
          <a:p>
            <a:pPr marL="285750" indent="-285750">
              <a:buFont typeface="Arial"/>
              <a:buChar char="•"/>
            </a:pPr>
            <a:endParaRPr lang="en-US" sz="2000" b="1" dirty="0">
              <a:latin typeface="Arial"/>
              <a:cs typeface="Arial"/>
            </a:endParaRPr>
          </a:p>
          <a:p>
            <a:endParaRPr lang="en-US" sz="2000" b="1" dirty="0">
              <a:latin typeface="Arial"/>
              <a:cs typeface="Arial"/>
            </a:endParaRPr>
          </a:p>
          <a:p>
            <a:pPr marL="285750" indent="-285750">
              <a:buFont typeface="Arial"/>
              <a:buChar char="•"/>
            </a:pPr>
            <a:r>
              <a:rPr lang="en-US" sz="2000" b="1">
                <a:latin typeface="Arial"/>
                <a:cs typeface="Arial"/>
              </a:rPr>
              <a:t>Environmental Factors (stressfull life events, major accidents)</a:t>
            </a:r>
            <a:endParaRPr lang="en-US" sz="2000" b="1" dirty="0">
              <a:latin typeface="Arial"/>
              <a:cs typeface="Arial"/>
            </a:endParaRPr>
          </a:p>
        </p:txBody>
      </p:sp>
      <p:cxnSp>
        <p:nvCxnSpPr>
          <p:cNvPr id="5" name="Straight Arrow Connector 4">
            <a:extLst>
              <a:ext uri="{FF2B5EF4-FFF2-40B4-BE49-F238E27FC236}">
                <a16:creationId xmlns:a16="http://schemas.microsoft.com/office/drawing/2014/main" id="{3801BE16-E509-406C-A930-000141D1A0A4}"/>
              </a:ext>
            </a:extLst>
          </p:cNvPr>
          <p:cNvCxnSpPr/>
          <p:nvPr/>
        </p:nvCxnSpPr>
        <p:spPr>
          <a:xfrm flipV="1">
            <a:off x="2748053" y="1929981"/>
            <a:ext cx="1647647" cy="1084051"/>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6" name="Straight Arrow Connector 5">
            <a:extLst>
              <a:ext uri="{FF2B5EF4-FFF2-40B4-BE49-F238E27FC236}">
                <a16:creationId xmlns:a16="http://schemas.microsoft.com/office/drawing/2014/main" id="{E42D1FB7-DFD5-431A-B0CE-36A73FBB6A7E}"/>
              </a:ext>
            </a:extLst>
          </p:cNvPr>
          <p:cNvCxnSpPr/>
          <p:nvPr/>
        </p:nvCxnSpPr>
        <p:spPr>
          <a:xfrm flipV="1">
            <a:off x="2775909" y="3093649"/>
            <a:ext cx="1705155" cy="250165"/>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8" name="Straight Arrow Connector 7">
            <a:extLst>
              <a:ext uri="{FF2B5EF4-FFF2-40B4-BE49-F238E27FC236}">
                <a16:creationId xmlns:a16="http://schemas.microsoft.com/office/drawing/2014/main" id="{5C163B53-CBBC-41FE-BC44-CE44476FCD27}"/>
              </a:ext>
            </a:extLst>
          </p:cNvPr>
          <p:cNvCxnSpPr/>
          <p:nvPr/>
        </p:nvCxnSpPr>
        <p:spPr>
          <a:xfrm>
            <a:off x="2716602" y="3945865"/>
            <a:ext cx="1762665" cy="368061"/>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9" name="TextBox 8">
            <a:extLst>
              <a:ext uri="{FF2B5EF4-FFF2-40B4-BE49-F238E27FC236}">
                <a16:creationId xmlns:a16="http://schemas.microsoft.com/office/drawing/2014/main" id="{74DA38A9-0A28-47CF-B172-C3444A819B9D}"/>
              </a:ext>
            </a:extLst>
          </p:cNvPr>
          <p:cNvSpPr txBox="1"/>
          <p:nvPr/>
        </p:nvSpPr>
        <p:spPr>
          <a:xfrm>
            <a:off x="9234398" y="5122473"/>
            <a:ext cx="2743200" cy="132343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b="1">
                <a:latin typeface="Arial"/>
                <a:cs typeface="Arial"/>
              </a:rPr>
              <a:t>Sources: </a:t>
            </a:r>
          </a:p>
          <a:p>
            <a:r>
              <a:rPr lang="en-US" sz="2000" b="1">
                <a:latin typeface="Arial"/>
                <a:cs typeface="Arial"/>
              </a:rPr>
              <a:t>OCD.UK </a:t>
            </a:r>
          </a:p>
          <a:p>
            <a:r>
              <a:rPr lang="en-US" sz="2000" b="1">
                <a:latin typeface="Arial"/>
                <a:cs typeface="Arial"/>
              </a:rPr>
              <a:t>HEALTHGUIDE.COM 2010</a:t>
            </a:r>
            <a:endParaRPr lang="en-US" sz="2000" b="1" dirty="0">
              <a:latin typeface="Arial"/>
              <a:cs typeface="Arial"/>
            </a:endParaRPr>
          </a:p>
        </p:txBody>
      </p:sp>
      <p:cxnSp>
        <p:nvCxnSpPr>
          <p:cNvPr id="7" name="Straight Arrow Connector 6">
            <a:extLst>
              <a:ext uri="{FF2B5EF4-FFF2-40B4-BE49-F238E27FC236}">
                <a16:creationId xmlns:a16="http://schemas.microsoft.com/office/drawing/2014/main" id="{23CE6977-8655-4329-9A44-2F08C2C4FDBE}"/>
              </a:ext>
            </a:extLst>
          </p:cNvPr>
          <p:cNvCxnSpPr/>
          <p:nvPr/>
        </p:nvCxnSpPr>
        <p:spPr>
          <a:xfrm>
            <a:off x="2375140" y="4078857"/>
            <a:ext cx="2007079" cy="2021456"/>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3877736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1F981B3D-E66A-45A2-BD06-4AB94D6613A9}"/>
              </a:ext>
            </a:extLst>
          </p:cNvPr>
          <p:cNvSpPr txBox="1"/>
          <p:nvPr/>
        </p:nvSpPr>
        <p:spPr>
          <a:xfrm>
            <a:off x="181155" y="2438400"/>
            <a:ext cx="2743200"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sz="3200" dirty="0"/>
          </a:p>
        </p:txBody>
      </p:sp>
      <p:sp>
        <p:nvSpPr>
          <p:cNvPr id="4" name="TextBox 3">
            <a:extLst>
              <a:ext uri="{FF2B5EF4-FFF2-40B4-BE49-F238E27FC236}">
                <a16:creationId xmlns:a16="http://schemas.microsoft.com/office/drawing/2014/main" id="{68544702-7C3A-4F0C-8B4B-016517A3F5D4}"/>
              </a:ext>
            </a:extLst>
          </p:cNvPr>
          <p:cNvSpPr txBox="1"/>
          <p:nvPr/>
        </p:nvSpPr>
        <p:spPr>
          <a:xfrm>
            <a:off x="2912853" y="80512"/>
            <a:ext cx="4209690" cy="101566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b="1" dirty="0">
                <a:latin typeface="Arial"/>
                <a:cs typeface="Arial"/>
              </a:rPr>
              <a:t>OCD affects people differently, but usually causes a particular patterns of behaviors.</a:t>
            </a:r>
          </a:p>
        </p:txBody>
      </p:sp>
      <p:sp>
        <p:nvSpPr>
          <p:cNvPr id="5" name="TextBox 4">
            <a:extLst>
              <a:ext uri="{FF2B5EF4-FFF2-40B4-BE49-F238E27FC236}">
                <a16:creationId xmlns:a16="http://schemas.microsoft.com/office/drawing/2014/main" id="{DDE90EBE-5872-44F5-A127-CF61A8864325}"/>
              </a:ext>
            </a:extLst>
          </p:cNvPr>
          <p:cNvSpPr txBox="1"/>
          <p:nvPr/>
        </p:nvSpPr>
        <p:spPr>
          <a:xfrm>
            <a:off x="611577" y="1445464"/>
            <a:ext cx="2743200"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2000" b="1">
                <a:solidFill>
                  <a:srgbClr val="C00000"/>
                </a:solidFill>
                <a:latin typeface="Arial"/>
                <a:cs typeface="Arial"/>
              </a:rPr>
              <a:t>SYMPTOMS</a:t>
            </a:r>
            <a:endParaRPr lang="en-US" sz="2000" b="1" dirty="0">
              <a:solidFill>
                <a:srgbClr val="C00000"/>
              </a:solidFill>
              <a:latin typeface="Arial"/>
              <a:cs typeface="Arial"/>
            </a:endParaRPr>
          </a:p>
        </p:txBody>
      </p:sp>
      <p:sp>
        <p:nvSpPr>
          <p:cNvPr id="6" name="TextBox 5">
            <a:extLst>
              <a:ext uri="{FF2B5EF4-FFF2-40B4-BE49-F238E27FC236}">
                <a16:creationId xmlns:a16="http://schemas.microsoft.com/office/drawing/2014/main" id="{5945CEE0-D8D0-46EB-A4A7-24ADCC925535}"/>
              </a:ext>
            </a:extLst>
          </p:cNvPr>
          <p:cNvSpPr txBox="1"/>
          <p:nvPr/>
        </p:nvSpPr>
        <p:spPr>
          <a:xfrm>
            <a:off x="6879207" y="1387056"/>
            <a:ext cx="2743200"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b="1">
                <a:solidFill>
                  <a:srgbClr val="C00000"/>
                </a:solidFill>
                <a:latin typeface="Arial"/>
                <a:cs typeface="Arial"/>
              </a:rPr>
              <a:t>SIGNS </a:t>
            </a:r>
            <a:endParaRPr lang="en-US" sz="2000" b="1" dirty="0">
              <a:solidFill>
                <a:srgbClr val="C00000"/>
              </a:solidFill>
              <a:latin typeface="Arial"/>
              <a:cs typeface="Arial"/>
            </a:endParaRPr>
          </a:p>
        </p:txBody>
      </p:sp>
      <p:sp>
        <p:nvSpPr>
          <p:cNvPr id="7" name="TextBox 6">
            <a:extLst>
              <a:ext uri="{FF2B5EF4-FFF2-40B4-BE49-F238E27FC236}">
                <a16:creationId xmlns:a16="http://schemas.microsoft.com/office/drawing/2014/main" id="{67DEED8C-97AB-4F49-B117-8ECB30A61F79}"/>
              </a:ext>
            </a:extLst>
          </p:cNvPr>
          <p:cNvSpPr txBox="1"/>
          <p:nvPr/>
        </p:nvSpPr>
        <p:spPr>
          <a:xfrm>
            <a:off x="494761" y="2306308"/>
            <a:ext cx="2743200" cy="163121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lgn="l">
              <a:buFont typeface="Arial"/>
              <a:buChar char="•"/>
            </a:pPr>
            <a:r>
              <a:rPr lang="en-US" sz="2000" b="1">
                <a:latin typeface="Arial"/>
                <a:cs typeface="Arial"/>
              </a:rPr>
              <a:t>Obsessions</a:t>
            </a:r>
          </a:p>
          <a:p>
            <a:pPr marL="285750" indent="-285750">
              <a:buFont typeface="Arial"/>
              <a:buChar char="•"/>
            </a:pPr>
            <a:endParaRPr lang="en-US" sz="2000" b="1" dirty="0">
              <a:latin typeface="Arial"/>
              <a:cs typeface="Arial"/>
            </a:endParaRPr>
          </a:p>
          <a:p>
            <a:pPr marL="285750" indent="-285750">
              <a:buFont typeface="Arial"/>
              <a:buChar char="•"/>
            </a:pPr>
            <a:r>
              <a:rPr lang="en-US" sz="2000" b="1">
                <a:latin typeface="Arial"/>
                <a:cs typeface="Arial"/>
              </a:rPr>
              <a:t>Compulsions</a:t>
            </a:r>
          </a:p>
          <a:p>
            <a:pPr marL="285750" indent="-285750">
              <a:buFont typeface="Arial"/>
              <a:buChar char="•"/>
            </a:pPr>
            <a:endParaRPr lang="en-US" sz="2000" b="1" dirty="0">
              <a:latin typeface="Arial"/>
              <a:cs typeface="Arial"/>
            </a:endParaRPr>
          </a:p>
          <a:p>
            <a:pPr marL="285750" indent="-285750">
              <a:buFont typeface="Arial"/>
              <a:buChar char="•"/>
            </a:pPr>
            <a:r>
              <a:rPr lang="en-US" sz="2000" b="1">
                <a:latin typeface="Arial"/>
                <a:cs typeface="Arial"/>
              </a:rPr>
              <a:t>Emotions</a:t>
            </a:r>
            <a:endParaRPr lang="en-US" sz="2000" b="1" dirty="0">
              <a:latin typeface="Arial"/>
              <a:cs typeface="Arial"/>
            </a:endParaRPr>
          </a:p>
        </p:txBody>
      </p:sp>
      <p:sp>
        <p:nvSpPr>
          <p:cNvPr id="8" name="TextBox 7">
            <a:extLst>
              <a:ext uri="{FF2B5EF4-FFF2-40B4-BE49-F238E27FC236}">
                <a16:creationId xmlns:a16="http://schemas.microsoft.com/office/drawing/2014/main" id="{ABD6E75F-4BD8-4C3E-84F5-E174B8394A22}"/>
              </a:ext>
            </a:extLst>
          </p:cNvPr>
          <p:cNvSpPr txBox="1"/>
          <p:nvPr/>
        </p:nvSpPr>
        <p:spPr>
          <a:xfrm>
            <a:off x="6000391" y="1787824"/>
            <a:ext cx="2743200" cy="529375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US" sz="2000" b="1">
                <a:latin typeface="Arial"/>
                <a:cs typeface="Arial"/>
              </a:rPr>
              <a:t>Violent intrusive thoughts </a:t>
            </a:r>
          </a:p>
          <a:p>
            <a:pPr marL="285750" indent="-285750">
              <a:buFont typeface="Arial"/>
              <a:buChar char="•"/>
            </a:pPr>
            <a:endParaRPr lang="en-US" sz="2000" b="1" dirty="0">
              <a:latin typeface="Arial"/>
              <a:cs typeface="Arial"/>
            </a:endParaRPr>
          </a:p>
          <a:p>
            <a:pPr marL="285750" indent="-285750">
              <a:buFont typeface="Arial"/>
              <a:buChar char="•"/>
            </a:pPr>
            <a:r>
              <a:rPr lang="en-US" sz="2000" b="1">
                <a:latin typeface="Arial"/>
                <a:cs typeface="Arial"/>
              </a:rPr>
              <a:t>Worrying to harm someone </a:t>
            </a:r>
          </a:p>
          <a:p>
            <a:pPr marL="285750" indent="-285750">
              <a:buFont typeface="Arial"/>
              <a:buChar char="•"/>
            </a:pPr>
            <a:endParaRPr lang="en-US" sz="2000" b="1" dirty="0">
              <a:latin typeface="Arial"/>
              <a:cs typeface="Arial"/>
            </a:endParaRPr>
          </a:p>
          <a:p>
            <a:pPr marL="285750" indent="-285750">
              <a:buFont typeface="Arial"/>
              <a:buChar char="•"/>
            </a:pPr>
            <a:r>
              <a:rPr lang="en-US" sz="2000" b="1">
                <a:latin typeface="Arial"/>
                <a:cs typeface="Arial"/>
              </a:rPr>
              <a:t>Rituals </a:t>
            </a:r>
          </a:p>
          <a:p>
            <a:pPr marL="285750" indent="-285750">
              <a:buFont typeface="Arial"/>
              <a:buChar char="•"/>
            </a:pPr>
            <a:endParaRPr lang="en-US" sz="2000" b="1" dirty="0">
              <a:latin typeface="Arial"/>
              <a:cs typeface="Arial"/>
            </a:endParaRPr>
          </a:p>
          <a:p>
            <a:pPr marL="285750" indent="-285750">
              <a:buFont typeface="Arial"/>
              <a:buChar char="•"/>
            </a:pPr>
            <a:r>
              <a:rPr lang="en-US" sz="2000" b="1">
                <a:latin typeface="Arial"/>
                <a:cs typeface="Arial"/>
              </a:rPr>
              <a:t>Checking </a:t>
            </a:r>
          </a:p>
          <a:p>
            <a:pPr marL="285750" indent="-285750">
              <a:buFont typeface="Arial"/>
              <a:buChar char="•"/>
            </a:pPr>
            <a:endParaRPr lang="en-US" sz="2000" b="1" dirty="0">
              <a:latin typeface="Arial"/>
              <a:cs typeface="Arial"/>
            </a:endParaRPr>
          </a:p>
          <a:p>
            <a:pPr marL="285750" indent="-285750">
              <a:buFont typeface="Arial"/>
              <a:buChar char="•"/>
            </a:pPr>
            <a:r>
              <a:rPr lang="en-US" sz="2000" b="1">
                <a:latin typeface="Arial"/>
                <a:cs typeface="Arial"/>
              </a:rPr>
              <a:t>Reassurance </a:t>
            </a:r>
          </a:p>
          <a:p>
            <a:pPr marL="285750" indent="-285750">
              <a:buFont typeface="Arial"/>
              <a:buChar char="•"/>
            </a:pPr>
            <a:endParaRPr lang="en-US" sz="2000" b="1" dirty="0">
              <a:latin typeface="Arial"/>
              <a:cs typeface="Arial"/>
            </a:endParaRPr>
          </a:p>
          <a:p>
            <a:pPr marL="285750" indent="-285750">
              <a:buFont typeface="Arial"/>
              <a:buChar char="•"/>
            </a:pPr>
            <a:r>
              <a:rPr lang="en-US" sz="2000" b="1">
                <a:latin typeface="Arial"/>
                <a:cs typeface="Arial"/>
              </a:rPr>
              <a:t>Correcting thoughts </a:t>
            </a:r>
          </a:p>
          <a:p>
            <a:pPr marL="285750" indent="-285750">
              <a:buFont typeface="Arial"/>
              <a:buChar char="•"/>
            </a:pPr>
            <a:endParaRPr lang="en-US" sz="2000" b="1" dirty="0">
              <a:latin typeface="Arial"/>
              <a:cs typeface="Arial"/>
            </a:endParaRPr>
          </a:p>
          <a:p>
            <a:pPr marL="285750" indent="-285750">
              <a:buFont typeface="Arial"/>
              <a:buChar char="•"/>
            </a:pPr>
            <a:r>
              <a:rPr lang="en-US" sz="2000" b="1">
                <a:latin typeface="Arial"/>
                <a:cs typeface="Arial"/>
              </a:rPr>
              <a:t>Excessive worry</a:t>
            </a:r>
            <a:endParaRPr lang="en-US" sz="2000" b="1" dirty="0">
              <a:latin typeface="Arial"/>
              <a:cs typeface="Arial"/>
            </a:endParaRPr>
          </a:p>
          <a:p>
            <a:pPr marL="285750" indent="-285750">
              <a:buFont typeface="Arial"/>
              <a:buChar char="•"/>
            </a:pPr>
            <a:endParaRPr lang="en-US" dirty="0"/>
          </a:p>
        </p:txBody>
      </p:sp>
      <p:sp>
        <p:nvSpPr>
          <p:cNvPr id="9" name="TextBox 8">
            <a:extLst>
              <a:ext uri="{FF2B5EF4-FFF2-40B4-BE49-F238E27FC236}">
                <a16:creationId xmlns:a16="http://schemas.microsoft.com/office/drawing/2014/main" id="{1D3994CF-A62F-489A-8373-1D497BBB8C74}"/>
              </a:ext>
            </a:extLst>
          </p:cNvPr>
          <p:cNvSpPr txBox="1"/>
          <p:nvPr/>
        </p:nvSpPr>
        <p:spPr>
          <a:xfrm>
            <a:off x="10197681" y="5683190"/>
            <a:ext cx="2743200" cy="101566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b="1">
                <a:latin typeface="Arial"/>
                <a:cs typeface="Arial"/>
              </a:rPr>
              <a:t>Sources: </a:t>
            </a:r>
          </a:p>
          <a:p>
            <a:r>
              <a:rPr lang="en-US" sz="2000" b="1">
                <a:latin typeface="Arial"/>
                <a:cs typeface="Arial"/>
              </a:rPr>
              <a:t>MIND.ORG.UK</a:t>
            </a:r>
          </a:p>
          <a:p>
            <a:r>
              <a:rPr lang="en-US" sz="2000" b="1">
                <a:latin typeface="Arial"/>
                <a:cs typeface="Arial"/>
              </a:rPr>
              <a:t>NHS.UK</a:t>
            </a:r>
            <a:r>
              <a:rPr lang="en-US" dirty="0"/>
              <a:t> </a:t>
            </a:r>
          </a:p>
        </p:txBody>
      </p:sp>
    </p:spTree>
    <p:extLst>
      <p:ext uri="{BB962C8B-B14F-4D97-AF65-F5344CB8AC3E}">
        <p14:creationId xmlns:p14="http://schemas.microsoft.com/office/powerpoint/2010/main" val="288354461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C00E36D8-29CD-4E35-813C-8D30B883DD26}"/>
              </a:ext>
            </a:extLst>
          </p:cNvPr>
          <p:cNvSpPr txBox="1"/>
          <p:nvPr/>
        </p:nvSpPr>
        <p:spPr>
          <a:xfrm>
            <a:off x="324928" y="2797834"/>
            <a:ext cx="2743200"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3200" b="1">
                <a:solidFill>
                  <a:srgbClr val="C00000"/>
                </a:solidFill>
                <a:latin typeface="Arial"/>
                <a:cs typeface="Arial"/>
              </a:rPr>
              <a:t>DIAGNOSIS</a:t>
            </a:r>
            <a:r>
              <a:rPr lang="en-US" dirty="0"/>
              <a:t> </a:t>
            </a:r>
          </a:p>
        </p:txBody>
      </p:sp>
      <p:sp>
        <p:nvSpPr>
          <p:cNvPr id="3" name="TextBox 2">
            <a:extLst>
              <a:ext uri="{FF2B5EF4-FFF2-40B4-BE49-F238E27FC236}">
                <a16:creationId xmlns:a16="http://schemas.microsoft.com/office/drawing/2014/main" id="{B79A2D7F-C727-4759-9C72-156A751985D4}"/>
              </a:ext>
            </a:extLst>
          </p:cNvPr>
          <p:cNvSpPr txBox="1"/>
          <p:nvPr/>
        </p:nvSpPr>
        <p:spPr>
          <a:xfrm>
            <a:off x="4537494" y="411192"/>
            <a:ext cx="2743200" cy="563231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US" sz="2000" b="1" dirty="0">
                <a:latin typeface="Arial"/>
                <a:cs typeface="Arial"/>
              </a:rPr>
              <a:t>Needs to be done only from trained Therapists</a:t>
            </a:r>
          </a:p>
          <a:p>
            <a:pPr marL="285750" indent="-285750">
              <a:buFont typeface="Arial"/>
              <a:buChar char="•"/>
            </a:pPr>
            <a:endParaRPr lang="en-US" sz="2000" b="1" dirty="0">
              <a:latin typeface="Arial"/>
              <a:cs typeface="Arial"/>
            </a:endParaRPr>
          </a:p>
          <a:p>
            <a:pPr marL="285750" indent="-285750">
              <a:buFont typeface="Arial"/>
              <a:buChar char="•"/>
            </a:pPr>
            <a:r>
              <a:rPr lang="en-US" sz="2000" b="1" dirty="0">
                <a:latin typeface="Arial"/>
                <a:cs typeface="Arial"/>
              </a:rPr>
              <a:t>Cannot be </a:t>
            </a:r>
            <a:r>
              <a:rPr lang="en-US" sz="2000" b="1">
                <a:latin typeface="Arial"/>
                <a:cs typeface="Arial"/>
              </a:rPr>
              <a:t>diagnosed</a:t>
            </a:r>
            <a:r>
              <a:rPr lang="en-US" sz="2000" b="1" dirty="0">
                <a:latin typeface="Arial"/>
                <a:cs typeface="Arial"/>
              </a:rPr>
              <a:t> from Biological or Genetic tests</a:t>
            </a:r>
          </a:p>
          <a:p>
            <a:pPr marL="285750" indent="-285750">
              <a:buFont typeface="Arial"/>
              <a:buChar char="•"/>
            </a:pPr>
            <a:endParaRPr lang="en-US" sz="2000" b="1" dirty="0">
              <a:latin typeface="Arial"/>
              <a:cs typeface="Arial"/>
            </a:endParaRPr>
          </a:p>
          <a:p>
            <a:pPr marL="285750" indent="-285750">
              <a:buFont typeface="Arial"/>
              <a:buChar char="•"/>
            </a:pPr>
            <a:r>
              <a:rPr lang="en-US" sz="2000" b="1" dirty="0">
                <a:latin typeface="Arial"/>
                <a:cs typeface="Arial"/>
              </a:rPr>
              <a:t>Psychological Evaluation</a:t>
            </a:r>
          </a:p>
          <a:p>
            <a:pPr marL="285750" indent="-285750">
              <a:buFont typeface="Arial"/>
              <a:buChar char="•"/>
            </a:pPr>
            <a:endParaRPr lang="en-US" sz="2000" b="1" dirty="0">
              <a:latin typeface="Arial"/>
              <a:cs typeface="Arial"/>
            </a:endParaRPr>
          </a:p>
          <a:p>
            <a:pPr marL="285750" indent="-285750">
              <a:buFont typeface="Arial"/>
              <a:buChar char="•"/>
            </a:pPr>
            <a:r>
              <a:rPr lang="en-US" sz="2000" b="1" dirty="0">
                <a:latin typeface="Arial"/>
                <a:cs typeface="Arial"/>
              </a:rPr>
              <a:t>Diagnostic and Statistical Manual of Mental disorders</a:t>
            </a:r>
          </a:p>
          <a:p>
            <a:pPr marL="285750" indent="-285750">
              <a:buFont typeface="Arial"/>
              <a:buChar char="•"/>
            </a:pPr>
            <a:endParaRPr lang="en-US" sz="2000" b="1" dirty="0">
              <a:latin typeface="Arial"/>
              <a:cs typeface="Arial"/>
            </a:endParaRPr>
          </a:p>
          <a:p>
            <a:pPr marL="285750" indent="-285750">
              <a:buFont typeface="Arial"/>
              <a:buChar char="•"/>
            </a:pPr>
            <a:r>
              <a:rPr lang="en-US" sz="2000" b="1" dirty="0">
                <a:latin typeface="Arial"/>
                <a:cs typeface="Arial"/>
              </a:rPr>
              <a:t>Physical Exam</a:t>
            </a:r>
          </a:p>
        </p:txBody>
      </p:sp>
      <p:cxnSp>
        <p:nvCxnSpPr>
          <p:cNvPr id="4" name="Straight Arrow Connector 3">
            <a:extLst>
              <a:ext uri="{FF2B5EF4-FFF2-40B4-BE49-F238E27FC236}">
                <a16:creationId xmlns:a16="http://schemas.microsoft.com/office/drawing/2014/main" id="{4F4344EF-07E4-4E1E-8B2A-321873C04036}"/>
              </a:ext>
            </a:extLst>
          </p:cNvPr>
          <p:cNvCxnSpPr/>
          <p:nvPr/>
        </p:nvCxnSpPr>
        <p:spPr>
          <a:xfrm flipV="1">
            <a:off x="2921479" y="737559"/>
            <a:ext cx="1547003" cy="207609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5" name="Straight Arrow Connector 4">
            <a:extLst>
              <a:ext uri="{FF2B5EF4-FFF2-40B4-BE49-F238E27FC236}">
                <a16:creationId xmlns:a16="http://schemas.microsoft.com/office/drawing/2014/main" id="{483ED35D-B84C-426D-B159-44F556FD614B}"/>
              </a:ext>
            </a:extLst>
          </p:cNvPr>
          <p:cNvCxnSpPr/>
          <p:nvPr/>
        </p:nvCxnSpPr>
        <p:spPr>
          <a:xfrm flipV="1">
            <a:off x="3078732" y="1915604"/>
            <a:ext cx="1403229" cy="997788"/>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6" name="Straight Arrow Connector 5">
            <a:extLst>
              <a:ext uri="{FF2B5EF4-FFF2-40B4-BE49-F238E27FC236}">
                <a16:creationId xmlns:a16="http://schemas.microsoft.com/office/drawing/2014/main" id="{B668F209-6263-4B8D-B859-2365B1FA3697}"/>
              </a:ext>
            </a:extLst>
          </p:cNvPr>
          <p:cNvCxnSpPr/>
          <p:nvPr/>
        </p:nvCxnSpPr>
        <p:spPr>
          <a:xfrm>
            <a:off x="3063456" y="3128153"/>
            <a:ext cx="1475116" cy="181156"/>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7" name="Straight Arrow Connector 6">
            <a:extLst>
              <a:ext uri="{FF2B5EF4-FFF2-40B4-BE49-F238E27FC236}">
                <a16:creationId xmlns:a16="http://schemas.microsoft.com/office/drawing/2014/main" id="{EED366FD-69A8-4237-926F-75BCDBC22AA2}"/>
              </a:ext>
            </a:extLst>
          </p:cNvPr>
          <p:cNvCxnSpPr/>
          <p:nvPr/>
        </p:nvCxnSpPr>
        <p:spPr>
          <a:xfrm>
            <a:off x="3019425" y="3429180"/>
            <a:ext cx="1417607" cy="785004"/>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8" name="Straight Arrow Connector 7">
            <a:extLst>
              <a:ext uri="{FF2B5EF4-FFF2-40B4-BE49-F238E27FC236}">
                <a16:creationId xmlns:a16="http://schemas.microsoft.com/office/drawing/2014/main" id="{C23B0301-D791-4165-9B4C-2ACB67E34030}"/>
              </a:ext>
            </a:extLst>
          </p:cNvPr>
          <p:cNvCxnSpPr/>
          <p:nvPr/>
        </p:nvCxnSpPr>
        <p:spPr>
          <a:xfrm>
            <a:off x="2961016" y="3629563"/>
            <a:ext cx="1446363" cy="1992702"/>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9" name="TextBox 8">
            <a:extLst>
              <a:ext uri="{FF2B5EF4-FFF2-40B4-BE49-F238E27FC236}">
                <a16:creationId xmlns:a16="http://schemas.microsoft.com/office/drawing/2014/main" id="{094AC415-6661-4743-A103-4E5D85991346}"/>
              </a:ext>
            </a:extLst>
          </p:cNvPr>
          <p:cNvSpPr txBox="1"/>
          <p:nvPr/>
        </p:nvSpPr>
        <p:spPr>
          <a:xfrm>
            <a:off x="9766360" y="4863680"/>
            <a:ext cx="2743200" cy="193899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b="1">
                <a:latin typeface="Arial"/>
                <a:cs typeface="Arial"/>
              </a:rPr>
              <a:t>Sources: </a:t>
            </a:r>
            <a:endParaRPr lang="en-US" sz="2000" b="1" dirty="0">
              <a:latin typeface="Arial"/>
              <a:cs typeface="Arial"/>
            </a:endParaRPr>
          </a:p>
          <a:p>
            <a:r>
              <a:rPr lang="en-US" sz="2000" b="1">
                <a:latin typeface="Arial"/>
                <a:cs typeface="Arial"/>
              </a:rPr>
              <a:t>MAYO CLINIC </a:t>
            </a:r>
          </a:p>
          <a:p>
            <a:r>
              <a:rPr lang="en-US" sz="2000" b="1">
                <a:latin typeface="Arial"/>
                <a:cs typeface="Arial"/>
              </a:rPr>
              <a:t>INTERNATIONAL OCD FOUNDATION </a:t>
            </a:r>
          </a:p>
          <a:p>
            <a:r>
              <a:rPr lang="en-US" sz="2000" b="1">
                <a:latin typeface="Arial"/>
                <a:cs typeface="Arial"/>
              </a:rPr>
              <a:t>JOHATHAN S.ABRAMOWITZ</a:t>
            </a:r>
            <a:endParaRPr lang="en-US" sz="2000" b="1" dirty="0">
              <a:latin typeface="Arial"/>
              <a:cs typeface="Arial"/>
            </a:endParaRPr>
          </a:p>
        </p:txBody>
      </p:sp>
    </p:spTree>
    <p:extLst>
      <p:ext uri="{BB962C8B-B14F-4D97-AF65-F5344CB8AC3E}">
        <p14:creationId xmlns:p14="http://schemas.microsoft.com/office/powerpoint/2010/main" val="125458257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3378706A-2303-409D-B9A2-CC50B374B6D1}"/>
              </a:ext>
            </a:extLst>
          </p:cNvPr>
          <p:cNvSpPr txBox="1"/>
          <p:nvPr/>
        </p:nvSpPr>
        <p:spPr>
          <a:xfrm>
            <a:off x="181155" y="2567796"/>
            <a:ext cx="2743200"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3200" b="1">
                <a:solidFill>
                  <a:srgbClr val="C00000"/>
                </a:solidFill>
                <a:latin typeface="Arial"/>
                <a:cs typeface="Arial"/>
              </a:rPr>
              <a:t>TREATMENT</a:t>
            </a:r>
            <a:r>
              <a:rPr lang="en-US" dirty="0"/>
              <a:t> </a:t>
            </a:r>
          </a:p>
        </p:txBody>
      </p:sp>
      <p:sp>
        <p:nvSpPr>
          <p:cNvPr id="3" name="TextBox 2">
            <a:extLst>
              <a:ext uri="{FF2B5EF4-FFF2-40B4-BE49-F238E27FC236}">
                <a16:creationId xmlns:a16="http://schemas.microsoft.com/office/drawing/2014/main" id="{D40389C6-BF5C-436F-9655-9E2B7F9BF578}"/>
              </a:ext>
            </a:extLst>
          </p:cNvPr>
          <p:cNvSpPr txBox="1"/>
          <p:nvPr/>
        </p:nvSpPr>
        <p:spPr>
          <a:xfrm>
            <a:off x="3501427" y="338407"/>
            <a:ext cx="6553200" cy="501675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sz="2000" b="1" dirty="0">
              <a:latin typeface="Arial"/>
              <a:cs typeface="Arial"/>
            </a:endParaRPr>
          </a:p>
          <a:p>
            <a:endParaRPr lang="en-US" sz="2000" b="1" dirty="0">
              <a:latin typeface="Arial"/>
              <a:cs typeface="Arial"/>
            </a:endParaRPr>
          </a:p>
          <a:p>
            <a:endParaRPr lang="en-US" sz="2000" b="1" dirty="0">
              <a:latin typeface="Arial"/>
              <a:cs typeface="Arial"/>
            </a:endParaRPr>
          </a:p>
          <a:p>
            <a:pPr marL="342900" indent="-342900">
              <a:buFont typeface="Arial"/>
              <a:buChar char="•"/>
            </a:pPr>
            <a:r>
              <a:rPr lang="en-US" sz="2000" b="1">
                <a:latin typeface="Arial"/>
                <a:cs typeface="Arial"/>
              </a:rPr>
              <a:t>Behavior Therapy </a:t>
            </a:r>
            <a:endParaRPr lang="en-US" sz="2000" b="1" dirty="0">
              <a:latin typeface="Arial"/>
              <a:cs typeface="Arial"/>
            </a:endParaRPr>
          </a:p>
          <a:p>
            <a:pPr marL="342900" indent="-342900">
              <a:buFont typeface="Arial"/>
              <a:buChar char="•"/>
            </a:pPr>
            <a:endParaRPr lang="en-US" sz="2000" b="1" dirty="0">
              <a:latin typeface="Arial"/>
              <a:cs typeface="Arial"/>
            </a:endParaRPr>
          </a:p>
          <a:p>
            <a:pPr marL="342900" indent="-342900">
              <a:buFont typeface="Arial"/>
              <a:buChar char="•"/>
            </a:pPr>
            <a:r>
              <a:rPr lang="en-US" sz="2000" b="1">
                <a:latin typeface="Arial"/>
                <a:cs typeface="Arial"/>
              </a:rPr>
              <a:t>Medication </a:t>
            </a:r>
            <a:endParaRPr lang="en-US" sz="2000" b="1" dirty="0">
              <a:latin typeface="Arial"/>
              <a:cs typeface="Arial"/>
            </a:endParaRPr>
          </a:p>
          <a:p>
            <a:pPr marL="342900" indent="-342900">
              <a:buFont typeface="Arial"/>
              <a:buChar char="•"/>
            </a:pPr>
            <a:endParaRPr lang="en-US" sz="2000" b="1" dirty="0">
              <a:latin typeface="Arial"/>
              <a:cs typeface="Arial"/>
            </a:endParaRPr>
          </a:p>
          <a:p>
            <a:pPr marL="342900" indent="-342900">
              <a:buFont typeface="Arial"/>
              <a:buChar char="•"/>
            </a:pPr>
            <a:r>
              <a:rPr lang="en-US" sz="2000" b="1">
                <a:latin typeface="Arial"/>
                <a:cs typeface="Arial"/>
              </a:rPr>
              <a:t>Exposure and Response prevention </a:t>
            </a:r>
            <a:endParaRPr lang="en-US" sz="2000" b="1" dirty="0">
              <a:latin typeface="Arial"/>
              <a:cs typeface="Arial"/>
            </a:endParaRPr>
          </a:p>
          <a:p>
            <a:pPr marL="342900" indent="-342900">
              <a:buFont typeface="Arial"/>
              <a:buChar char="•"/>
            </a:pPr>
            <a:endParaRPr lang="en-US" sz="2000" b="1" dirty="0">
              <a:latin typeface="Arial"/>
              <a:cs typeface="Arial"/>
            </a:endParaRPr>
          </a:p>
          <a:p>
            <a:pPr marL="342900" indent="-342900">
              <a:buFont typeface="Arial"/>
              <a:buChar char="•"/>
            </a:pPr>
            <a:r>
              <a:rPr lang="en-US" sz="2000" b="1">
                <a:latin typeface="Arial"/>
                <a:cs typeface="Arial"/>
              </a:rPr>
              <a:t>Life-style changes </a:t>
            </a:r>
          </a:p>
          <a:p>
            <a:pPr marL="342900" indent="-342900">
              <a:buFont typeface="Arial"/>
              <a:buChar char="•"/>
            </a:pPr>
            <a:endParaRPr lang="en-US" sz="2000" b="1" dirty="0">
              <a:latin typeface="Arial"/>
              <a:cs typeface="Arial"/>
            </a:endParaRPr>
          </a:p>
          <a:p>
            <a:pPr marL="342900" indent="-342900">
              <a:buFont typeface="Arial"/>
              <a:buChar char="•"/>
            </a:pPr>
            <a:r>
              <a:rPr lang="en-US" sz="2000" b="1">
                <a:latin typeface="Arial"/>
                <a:cs typeface="Arial"/>
              </a:rPr>
              <a:t>Caring for the body </a:t>
            </a:r>
          </a:p>
          <a:p>
            <a:pPr marL="342900" indent="-342900">
              <a:buFont typeface="Arial"/>
              <a:buChar char="•"/>
            </a:pPr>
            <a:endParaRPr lang="en-US" sz="2000" b="1" dirty="0">
              <a:latin typeface="Arial"/>
              <a:cs typeface="Arial"/>
            </a:endParaRPr>
          </a:p>
          <a:p>
            <a:pPr marL="342900" indent="-342900">
              <a:buFont typeface="Arial"/>
              <a:buChar char="•"/>
            </a:pPr>
            <a:r>
              <a:rPr lang="en-US" sz="2000" b="1">
                <a:latin typeface="Arial"/>
                <a:cs typeface="Arial"/>
              </a:rPr>
              <a:t>Energy Balance </a:t>
            </a:r>
            <a:endParaRPr lang="en-US" sz="2000" b="1" dirty="0">
              <a:latin typeface="Arial"/>
              <a:cs typeface="Arial"/>
            </a:endParaRPr>
          </a:p>
          <a:p>
            <a:pPr marL="342900" indent="-342900">
              <a:buFont typeface="Arial"/>
              <a:buChar char="•"/>
            </a:pPr>
            <a:endParaRPr lang="en-US" sz="2000" b="1" dirty="0">
              <a:latin typeface="Arial"/>
              <a:cs typeface="Arial"/>
            </a:endParaRPr>
          </a:p>
          <a:p>
            <a:pPr marL="342900" indent="-342900">
              <a:buFont typeface="Arial"/>
              <a:buChar char="•"/>
            </a:pPr>
            <a:r>
              <a:rPr lang="en-US" sz="2000" b="1">
                <a:latin typeface="Arial"/>
                <a:cs typeface="Arial"/>
              </a:rPr>
              <a:t>Herbal Medicine </a:t>
            </a:r>
            <a:endParaRPr lang="en-US" sz="2000" b="1" dirty="0">
              <a:latin typeface="Arial"/>
              <a:cs typeface="Arial"/>
            </a:endParaRPr>
          </a:p>
        </p:txBody>
      </p:sp>
      <p:sp>
        <p:nvSpPr>
          <p:cNvPr id="4" name="TextBox 3">
            <a:extLst>
              <a:ext uri="{FF2B5EF4-FFF2-40B4-BE49-F238E27FC236}">
                <a16:creationId xmlns:a16="http://schemas.microsoft.com/office/drawing/2014/main" id="{11B2819F-5C25-4FE6-92F5-80B31A19415F}"/>
              </a:ext>
            </a:extLst>
          </p:cNvPr>
          <p:cNvSpPr txBox="1"/>
          <p:nvPr/>
        </p:nvSpPr>
        <p:spPr>
          <a:xfrm>
            <a:off x="10144664" y="4666891"/>
            <a:ext cx="2743200" cy="224676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b="1">
                <a:latin typeface="Arial"/>
                <a:cs typeface="Arial"/>
              </a:rPr>
              <a:t>Sources: </a:t>
            </a:r>
          </a:p>
          <a:p>
            <a:endParaRPr lang="en-US" sz="2000" b="1" dirty="0">
              <a:latin typeface="Arial"/>
              <a:cs typeface="Arial"/>
            </a:endParaRPr>
          </a:p>
          <a:p>
            <a:r>
              <a:rPr lang="en-US" sz="2000" b="1" dirty="0">
                <a:latin typeface="Arial"/>
                <a:cs typeface="Arial"/>
              </a:rPr>
              <a:t>American Psychiatric </a:t>
            </a:r>
            <a:r>
              <a:rPr lang="en-US" sz="2000" b="1">
                <a:latin typeface="Arial"/>
                <a:cs typeface="Arial"/>
              </a:rPr>
              <a:t>Association </a:t>
            </a:r>
          </a:p>
          <a:p>
            <a:r>
              <a:rPr lang="en-US" sz="2000" b="1">
                <a:latin typeface="Arial"/>
                <a:cs typeface="Arial"/>
              </a:rPr>
              <a:t>OCD.Irelan.org</a:t>
            </a:r>
          </a:p>
          <a:p>
            <a:r>
              <a:rPr lang="en-US" sz="2000" b="1">
                <a:latin typeface="Arial"/>
                <a:cs typeface="Arial"/>
              </a:rPr>
              <a:t>NHS.UK </a:t>
            </a:r>
            <a:endParaRPr lang="en-US" sz="2000" b="1" dirty="0">
              <a:latin typeface="Arial"/>
              <a:cs typeface="Arial"/>
            </a:endParaRPr>
          </a:p>
        </p:txBody>
      </p:sp>
      <p:cxnSp>
        <p:nvCxnSpPr>
          <p:cNvPr id="5" name="Straight Arrow Connector 4">
            <a:extLst>
              <a:ext uri="{FF2B5EF4-FFF2-40B4-BE49-F238E27FC236}">
                <a16:creationId xmlns:a16="http://schemas.microsoft.com/office/drawing/2014/main" id="{48B46869-8EE5-42DA-A3B9-1128971F3F9F}"/>
              </a:ext>
            </a:extLst>
          </p:cNvPr>
          <p:cNvCxnSpPr/>
          <p:nvPr/>
        </p:nvCxnSpPr>
        <p:spPr>
          <a:xfrm flipV="1">
            <a:off x="2834317" y="1771830"/>
            <a:ext cx="569343" cy="523336"/>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6" name="Straight Arrow Connector 5">
            <a:extLst>
              <a:ext uri="{FF2B5EF4-FFF2-40B4-BE49-F238E27FC236}">
                <a16:creationId xmlns:a16="http://schemas.microsoft.com/office/drawing/2014/main" id="{AD640B3D-1BF5-4627-975B-295D96950D65}"/>
              </a:ext>
            </a:extLst>
          </p:cNvPr>
          <p:cNvCxnSpPr/>
          <p:nvPr/>
        </p:nvCxnSpPr>
        <p:spPr>
          <a:xfrm flipV="1">
            <a:off x="2876550" y="2245384"/>
            <a:ext cx="612476" cy="221412"/>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7" name="Straight Arrow Connector 6">
            <a:extLst>
              <a:ext uri="{FF2B5EF4-FFF2-40B4-BE49-F238E27FC236}">
                <a16:creationId xmlns:a16="http://schemas.microsoft.com/office/drawing/2014/main" id="{3CC7049C-2369-4E3C-8ED5-54A08C955D64}"/>
              </a:ext>
            </a:extLst>
          </p:cNvPr>
          <p:cNvCxnSpPr/>
          <p:nvPr/>
        </p:nvCxnSpPr>
        <p:spPr>
          <a:xfrm>
            <a:off x="2861275" y="2624049"/>
            <a:ext cx="626852" cy="152399"/>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8" name="Straight Arrow Connector 7">
            <a:extLst>
              <a:ext uri="{FF2B5EF4-FFF2-40B4-BE49-F238E27FC236}">
                <a16:creationId xmlns:a16="http://schemas.microsoft.com/office/drawing/2014/main" id="{6ACE7425-07CF-43E6-8D2C-3D98C4A4DF8F}"/>
              </a:ext>
            </a:extLst>
          </p:cNvPr>
          <p:cNvCxnSpPr/>
          <p:nvPr/>
        </p:nvCxnSpPr>
        <p:spPr>
          <a:xfrm>
            <a:off x="2457809" y="3385149"/>
            <a:ext cx="1029418" cy="439947"/>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9" name="Straight Arrow Connector 8">
            <a:extLst>
              <a:ext uri="{FF2B5EF4-FFF2-40B4-BE49-F238E27FC236}">
                <a16:creationId xmlns:a16="http://schemas.microsoft.com/office/drawing/2014/main" id="{0CABBC1A-A54C-4CC4-8B45-E7ECD757D984}"/>
              </a:ext>
            </a:extLst>
          </p:cNvPr>
          <p:cNvCxnSpPr/>
          <p:nvPr/>
        </p:nvCxnSpPr>
        <p:spPr>
          <a:xfrm>
            <a:off x="2701325" y="3010440"/>
            <a:ext cx="626855" cy="238664"/>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0" name="Straight Arrow Connector 9">
            <a:extLst>
              <a:ext uri="{FF2B5EF4-FFF2-40B4-BE49-F238E27FC236}">
                <a16:creationId xmlns:a16="http://schemas.microsoft.com/office/drawing/2014/main" id="{06F03955-7B07-451B-A8F3-B3C5F463C637}"/>
              </a:ext>
            </a:extLst>
          </p:cNvPr>
          <p:cNvCxnSpPr/>
          <p:nvPr/>
        </p:nvCxnSpPr>
        <p:spPr>
          <a:xfrm>
            <a:off x="1938427" y="3383352"/>
            <a:ext cx="1489494" cy="1086928"/>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1" name="Straight Arrow Connector 10">
            <a:extLst>
              <a:ext uri="{FF2B5EF4-FFF2-40B4-BE49-F238E27FC236}">
                <a16:creationId xmlns:a16="http://schemas.microsoft.com/office/drawing/2014/main" id="{58E147FF-AE30-49CB-9E61-F98C16C93628}"/>
              </a:ext>
            </a:extLst>
          </p:cNvPr>
          <p:cNvCxnSpPr/>
          <p:nvPr/>
        </p:nvCxnSpPr>
        <p:spPr>
          <a:xfrm>
            <a:off x="1276171" y="3368076"/>
            <a:ext cx="2193983" cy="1633268"/>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278213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121CAC66-8174-4574-92D7-F1E7FCCE57D7}"/>
              </a:ext>
            </a:extLst>
          </p:cNvPr>
          <p:cNvSpPr txBox="1"/>
          <p:nvPr/>
        </p:nvSpPr>
        <p:spPr>
          <a:xfrm>
            <a:off x="4724400" y="320040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dirty="0"/>
          </a:p>
        </p:txBody>
      </p:sp>
      <p:sp>
        <p:nvSpPr>
          <p:cNvPr id="3" name="TextBox 2">
            <a:extLst>
              <a:ext uri="{FF2B5EF4-FFF2-40B4-BE49-F238E27FC236}">
                <a16:creationId xmlns:a16="http://schemas.microsoft.com/office/drawing/2014/main" id="{3429952D-AD9B-413A-A379-70B3BFB1ABFA}"/>
              </a:ext>
            </a:extLst>
          </p:cNvPr>
          <p:cNvSpPr txBox="1"/>
          <p:nvPr/>
        </p:nvSpPr>
        <p:spPr>
          <a:xfrm>
            <a:off x="195532" y="2150852"/>
            <a:ext cx="3922143" cy="138499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800" b="1" dirty="0">
                <a:solidFill>
                  <a:srgbClr val="C00000"/>
                </a:solidFill>
                <a:latin typeface="Arial"/>
                <a:cs typeface="Arial"/>
              </a:rPr>
              <a:t> SUPPORT AVAILABLE FOR PEOPLE WITH OCD</a:t>
            </a:r>
          </a:p>
        </p:txBody>
      </p:sp>
      <p:sp>
        <p:nvSpPr>
          <p:cNvPr id="4" name="TextBox 3">
            <a:extLst>
              <a:ext uri="{FF2B5EF4-FFF2-40B4-BE49-F238E27FC236}">
                <a16:creationId xmlns:a16="http://schemas.microsoft.com/office/drawing/2014/main" id="{4C859FF4-CCAF-4874-A0B4-B6B0F6CC9DEC}"/>
              </a:ext>
            </a:extLst>
          </p:cNvPr>
          <p:cNvSpPr txBox="1"/>
          <p:nvPr/>
        </p:nvSpPr>
        <p:spPr>
          <a:xfrm>
            <a:off x="4967916" y="1100407"/>
            <a:ext cx="2743200" cy="707886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US" sz="2000" b="1" dirty="0">
                <a:latin typeface="Arial"/>
                <a:cs typeface="Arial"/>
              </a:rPr>
              <a:t>OCD Action Helpline </a:t>
            </a:r>
          </a:p>
          <a:p>
            <a:pPr marL="285750" indent="-285750">
              <a:buFont typeface="Arial"/>
              <a:buChar char="•"/>
            </a:pPr>
            <a:endParaRPr lang="en-US" sz="2000" b="1" dirty="0">
              <a:latin typeface="Arial"/>
              <a:cs typeface="Arial"/>
            </a:endParaRPr>
          </a:p>
          <a:p>
            <a:pPr marL="285750" indent="-285750">
              <a:buFont typeface="Arial"/>
              <a:buChar char="•"/>
            </a:pPr>
            <a:r>
              <a:rPr lang="en-US" sz="2000" b="1" dirty="0">
                <a:latin typeface="Arial"/>
                <a:cs typeface="Arial"/>
              </a:rPr>
              <a:t>OCD and Phobia Charity </a:t>
            </a:r>
          </a:p>
          <a:p>
            <a:pPr marL="285750" indent="-285750">
              <a:buFont typeface="Arial"/>
              <a:buChar char="•"/>
            </a:pPr>
            <a:endParaRPr lang="en-US" sz="2000" b="1" dirty="0">
              <a:latin typeface="Arial"/>
              <a:cs typeface="Arial"/>
            </a:endParaRPr>
          </a:p>
          <a:p>
            <a:pPr marL="285750" indent="-285750">
              <a:buFont typeface="Arial"/>
              <a:buChar char="•"/>
            </a:pPr>
            <a:r>
              <a:rPr lang="en-US" sz="2000" b="1" dirty="0">
                <a:latin typeface="Arial"/>
                <a:cs typeface="Arial"/>
              </a:rPr>
              <a:t>Educate yourself and themself </a:t>
            </a:r>
          </a:p>
          <a:p>
            <a:pPr marL="285750" indent="-285750">
              <a:buFont typeface="Arial"/>
              <a:buChar char="•"/>
            </a:pPr>
            <a:endParaRPr lang="en-US" sz="2000" b="1" dirty="0">
              <a:latin typeface="Arial"/>
              <a:cs typeface="Arial"/>
            </a:endParaRPr>
          </a:p>
          <a:p>
            <a:pPr marL="285750" indent="-285750">
              <a:buFont typeface="Arial"/>
              <a:buChar char="•"/>
            </a:pPr>
            <a:r>
              <a:rPr lang="en-US" sz="2000" b="1">
                <a:latin typeface="Arial"/>
                <a:cs typeface="Arial"/>
              </a:rPr>
              <a:t>Protection under the Equality Act of 2010</a:t>
            </a:r>
            <a:endParaRPr lang="en-US" sz="2000" b="1" dirty="0">
              <a:latin typeface="Arial"/>
              <a:cs typeface="Arial"/>
            </a:endParaRPr>
          </a:p>
          <a:p>
            <a:pPr marL="285750" indent="-285750">
              <a:buFont typeface="Arial"/>
              <a:buChar char="•"/>
            </a:pPr>
            <a:endParaRPr lang="en-US" sz="2000" b="1" dirty="0">
              <a:latin typeface="Arial"/>
              <a:cs typeface="Arial"/>
            </a:endParaRPr>
          </a:p>
          <a:p>
            <a:pPr marL="285750" indent="-285750">
              <a:buFont typeface="Arial"/>
              <a:buChar char="•"/>
            </a:pPr>
            <a:endParaRPr lang="en-US" sz="2000" b="1" dirty="0">
              <a:latin typeface="Arial"/>
              <a:cs typeface="Arial"/>
            </a:endParaRPr>
          </a:p>
          <a:p>
            <a:pPr marL="285750" indent="-285750">
              <a:buFont typeface="Arial"/>
              <a:buChar char="•"/>
            </a:pPr>
            <a:endParaRPr lang="en-US" sz="2000" b="1" dirty="0">
              <a:latin typeface="Arial"/>
              <a:cs typeface="Arial"/>
            </a:endParaRPr>
          </a:p>
          <a:p>
            <a:endParaRPr lang="en-US" sz="2000" b="1" dirty="0">
              <a:latin typeface="Arial"/>
              <a:cs typeface="Arial"/>
            </a:endParaRPr>
          </a:p>
          <a:p>
            <a:pPr marL="285750" indent="-285750">
              <a:buFont typeface="Arial"/>
              <a:buChar char="•"/>
            </a:pPr>
            <a:endParaRPr lang="en-US" sz="2000" b="1" dirty="0">
              <a:latin typeface="Arial"/>
              <a:cs typeface="Arial"/>
            </a:endParaRPr>
          </a:p>
          <a:p>
            <a:endParaRPr lang="en-US" sz="2000" b="1" dirty="0">
              <a:latin typeface="Arial"/>
              <a:cs typeface="Arial"/>
            </a:endParaRPr>
          </a:p>
          <a:p>
            <a:pPr marL="285750" indent="-285750">
              <a:buFont typeface="Arial"/>
              <a:buChar char="•"/>
            </a:pPr>
            <a:endParaRPr lang="en-US" sz="2000" b="1" dirty="0">
              <a:latin typeface="Arial"/>
              <a:cs typeface="Arial"/>
            </a:endParaRPr>
          </a:p>
          <a:p>
            <a:endParaRPr lang="en-US" sz="2000" b="1" dirty="0">
              <a:latin typeface="Arial"/>
              <a:cs typeface="Arial"/>
            </a:endParaRPr>
          </a:p>
          <a:p>
            <a:pPr marL="285750" indent="-285750">
              <a:buFont typeface="Arial"/>
              <a:buChar char="•"/>
            </a:pPr>
            <a:endParaRPr lang="en-US" dirty="0"/>
          </a:p>
          <a:p>
            <a:pPr marL="285750" indent="-285750">
              <a:buFont typeface="Arial"/>
              <a:buChar char="•"/>
            </a:pPr>
            <a:endParaRPr lang="en-US" dirty="0"/>
          </a:p>
          <a:p>
            <a:pPr marL="285750" indent="-285750">
              <a:buFont typeface="Arial"/>
              <a:buChar char="•"/>
            </a:pPr>
            <a:endParaRPr lang="en-US" dirty="0"/>
          </a:p>
        </p:txBody>
      </p:sp>
      <p:cxnSp>
        <p:nvCxnSpPr>
          <p:cNvPr id="6" name="Straight Arrow Connector 5">
            <a:extLst>
              <a:ext uri="{FF2B5EF4-FFF2-40B4-BE49-F238E27FC236}">
                <a16:creationId xmlns:a16="http://schemas.microsoft.com/office/drawing/2014/main" id="{B95599E9-EF52-4DB6-BF56-86A766488F41}"/>
              </a:ext>
            </a:extLst>
          </p:cNvPr>
          <p:cNvCxnSpPr/>
          <p:nvPr/>
        </p:nvCxnSpPr>
        <p:spPr>
          <a:xfrm flipV="1">
            <a:off x="3150620" y="1239869"/>
            <a:ext cx="1848927" cy="1155939"/>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7" name="Straight Arrow Connector 6">
            <a:extLst>
              <a:ext uri="{FF2B5EF4-FFF2-40B4-BE49-F238E27FC236}">
                <a16:creationId xmlns:a16="http://schemas.microsoft.com/office/drawing/2014/main" id="{DD00D067-3156-4469-86D9-698414DFC022}"/>
              </a:ext>
            </a:extLst>
          </p:cNvPr>
          <p:cNvCxnSpPr/>
          <p:nvPr/>
        </p:nvCxnSpPr>
        <p:spPr>
          <a:xfrm flipV="1">
            <a:off x="3379757" y="2216630"/>
            <a:ext cx="1561382" cy="681485"/>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8" name="Straight Arrow Connector 7">
            <a:extLst>
              <a:ext uri="{FF2B5EF4-FFF2-40B4-BE49-F238E27FC236}">
                <a16:creationId xmlns:a16="http://schemas.microsoft.com/office/drawing/2014/main" id="{3B1AA4A6-915B-4C76-8CF8-BF53AC47B65A}"/>
              </a:ext>
            </a:extLst>
          </p:cNvPr>
          <p:cNvCxnSpPr/>
          <p:nvPr/>
        </p:nvCxnSpPr>
        <p:spPr>
          <a:xfrm>
            <a:off x="3465122" y="3127255"/>
            <a:ext cx="1446363" cy="8627"/>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9" name="Straight Arrow Connector 8">
            <a:extLst>
              <a:ext uri="{FF2B5EF4-FFF2-40B4-BE49-F238E27FC236}">
                <a16:creationId xmlns:a16="http://schemas.microsoft.com/office/drawing/2014/main" id="{009EDA4A-E040-4A7B-8E33-F0A8BB9B3B06}"/>
              </a:ext>
            </a:extLst>
          </p:cNvPr>
          <p:cNvCxnSpPr/>
          <p:nvPr/>
        </p:nvCxnSpPr>
        <p:spPr>
          <a:xfrm>
            <a:off x="3377961" y="3442658"/>
            <a:ext cx="1561379" cy="554966"/>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11" name="TextBox 10">
            <a:extLst>
              <a:ext uri="{FF2B5EF4-FFF2-40B4-BE49-F238E27FC236}">
                <a16:creationId xmlns:a16="http://schemas.microsoft.com/office/drawing/2014/main" id="{64E8CA1C-C0AD-4E0C-8A26-B266C94B0024}"/>
              </a:ext>
            </a:extLst>
          </p:cNvPr>
          <p:cNvSpPr txBox="1"/>
          <p:nvPr/>
        </p:nvSpPr>
        <p:spPr>
          <a:xfrm>
            <a:off x="8687160" y="4805272"/>
            <a:ext cx="2743200" cy="132343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b="1" dirty="0">
                <a:latin typeface="Arial"/>
                <a:cs typeface="Arial"/>
              </a:rPr>
              <a:t>Sources: </a:t>
            </a:r>
          </a:p>
          <a:p>
            <a:r>
              <a:rPr lang="en-US" sz="2000" b="1" dirty="0">
                <a:latin typeface="Arial"/>
                <a:cs typeface="Arial"/>
              </a:rPr>
              <a:t>OCDACTION</a:t>
            </a:r>
          </a:p>
          <a:p>
            <a:r>
              <a:rPr lang="en-US" sz="2000" b="1">
                <a:latin typeface="Arial"/>
                <a:cs typeface="Arial"/>
              </a:rPr>
              <a:t>NHS.UK</a:t>
            </a:r>
          </a:p>
          <a:p>
            <a:endParaRPr lang="en-US" sz="2000" b="1" dirty="0">
              <a:latin typeface="Arial"/>
              <a:cs typeface="Arial"/>
            </a:endParaRPr>
          </a:p>
        </p:txBody>
      </p:sp>
    </p:spTree>
    <p:extLst>
      <p:ext uri="{BB962C8B-B14F-4D97-AF65-F5344CB8AC3E}">
        <p14:creationId xmlns:p14="http://schemas.microsoft.com/office/powerpoint/2010/main" val="170850011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156E6C07-5F4A-495C-A4B7-F5E1DA540C01}"/>
              </a:ext>
            </a:extLst>
          </p:cNvPr>
          <p:cNvSpPr txBox="1"/>
          <p:nvPr/>
        </p:nvSpPr>
        <p:spPr>
          <a:xfrm>
            <a:off x="310551" y="2510287"/>
            <a:ext cx="3131388"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3200" b="1">
                <a:solidFill>
                  <a:srgbClr val="C00000"/>
                </a:solidFill>
                <a:latin typeface="Arial"/>
                <a:cs typeface="Arial"/>
              </a:rPr>
              <a:t>CONCLUSION </a:t>
            </a:r>
            <a:endParaRPr lang="en-US" sz="3200" b="1" dirty="0">
              <a:solidFill>
                <a:srgbClr val="C00000"/>
              </a:solidFill>
              <a:latin typeface="Arial"/>
              <a:cs typeface="Arial"/>
            </a:endParaRPr>
          </a:p>
        </p:txBody>
      </p:sp>
      <p:sp>
        <p:nvSpPr>
          <p:cNvPr id="3" name="TextBox 2">
            <a:extLst>
              <a:ext uri="{FF2B5EF4-FFF2-40B4-BE49-F238E27FC236}">
                <a16:creationId xmlns:a16="http://schemas.microsoft.com/office/drawing/2014/main" id="{50969D2C-49C9-4803-8387-A6E53E377660}"/>
              </a:ext>
            </a:extLst>
          </p:cNvPr>
          <p:cNvSpPr txBox="1"/>
          <p:nvPr/>
        </p:nvSpPr>
        <p:spPr>
          <a:xfrm>
            <a:off x="4724400" y="320040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dirty="0"/>
          </a:p>
        </p:txBody>
      </p:sp>
      <p:sp>
        <p:nvSpPr>
          <p:cNvPr id="4" name="TextBox 3">
            <a:extLst>
              <a:ext uri="{FF2B5EF4-FFF2-40B4-BE49-F238E27FC236}">
                <a16:creationId xmlns:a16="http://schemas.microsoft.com/office/drawing/2014/main" id="{25012536-6B29-496A-ADC8-54F3F68664CD}"/>
              </a:ext>
            </a:extLst>
          </p:cNvPr>
          <p:cNvSpPr txBox="1"/>
          <p:nvPr/>
        </p:nvSpPr>
        <p:spPr>
          <a:xfrm>
            <a:off x="4595004" y="454325"/>
            <a:ext cx="2743200" cy="563231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b="1">
                <a:latin typeface="Arial"/>
                <a:cs typeface="Arial"/>
              </a:rPr>
              <a:t>To sum up:</a:t>
            </a:r>
            <a:endParaRPr lang="en-US" sz="2000" b="1" dirty="0">
              <a:latin typeface="Arial"/>
              <a:cs typeface="Arial"/>
            </a:endParaRPr>
          </a:p>
          <a:p>
            <a:endParaRPr lang="en-US" sz="2000" b="1" dirty="0">
              <a:latin typeface="Arial"/>
              <a:cs typeface="Arial"/>
            </a:endParaRPr>
          </a:p>
          <a:p>
            <a:pPr marL="342900" indent="-342900">
              <a:buFont typeface="Arial"/>
              <a:buChar char="•"/>
            </a:pPr>
            <a:r>
              <a:rPr lang="en-US" sz="2000" b="1">
                <a:latin typeface="Arial"/>
                <a:cs typeface="Arial"/>
              </a:rPr>
              <a:t> Improve the support available for OCD people</a:t>
            </a:r>
            <a:endParaRPr lang="en-US" sz="2000" b="1" dirty="0">
              <a:latin typeface="Arial"/>
              <a:cs typeface="Arial"/>
            </a:endParaRPr>
          </a:p>
          <a:p>
            <a:pPr marL="342900" indent="-342900">
              <a:buFont typeface="Arial"/>
              <a:buChar char="•"/>
            </a:pPr>
            <a:endParaRPr lang="en-US" sz="2000" b="1" dirty="0">
              <a:latin typeface="Arial"/>
              <a:cs typeface="Arial"/>
            </a:endParaRPr>
          </a:p>
          <a:p>
            <a:pPr marL="342900" indent="-342900">
              <a:buFont typeface="Arial"/>
              <a:buChar char="•"/>
            </a:pPr>
            <a:r>
              <a:rPr lang="en-US" sz="2000" b="1">
                <a:latin typeface="Arial"/>
                <a:cs typeface="Arial"/>
              </a:rPr>
              <a:t>Need to do more research to fully understand the disorder especially the causes</a:t>
            </a:r>
            <a:endParaRPr lang="en-US" sz="2000" b="1" dirty="0">
              <a:latin typeface="Arial"/>
              <a:cs typeface="Arial"/>
            </a:endParaRPr>
          </a:p>
          <a:p>
            <a:pPr marL="342900" indent="-342900">
              <a:buFont typeface="Arial"/>
              <a:buChar char="•"/>
            </a:pPr>
            <a:endParaRPr lang="en-US" sz="2000" b="1" dirty="0">
              <a:latin typeface="Arial"/>
              <a:cs typeface="Arial"/>
            </a:endParaRPr>
          </a:p>
          <a:p>
            <a:pPr marL="342900" indent="-342900">
              <a:buFont typeface="Arial"/>
              <a:buChar char="•"/>
            </a:pPr>
            <a:r>
              <a:rPr lang="en-US" sz="2000" b="1">
                <a:latin typeface="Arial"/>
                <a:cs typeface="Arial"/>
              </a:rPr>
              <a:t>Improve UK statistic on active cases </a:t>
            </a:r>
            <a:endParaRPr lang="en-US" sz="2000" b="1" dirty="0">
              <a:latin typeface="Arial"/>
              <a:cs typeface="Arial"/>
            </a:endParaRPr>
          </a:p>
          <a:p>
            <a:pPr marL="342900" indent="-342900">
              <a:buFont typeface="Arial"/>
              <a:buChar char="•"/>
            </a:pPr>
            <a:endParaRPr lang="en-US" sz="2000" b="1" dirty="0">
              <a:latin typeface="Arial"/>
              <a:cs typeface="Arial"/>
            </a:endParaRPr>
          </a:p>
          <a:p>
            <a:endParaRPr lang="en-US" sz="2000" b="1" dirty="0">
              <a:latin typeface="Arial"/>
              <a:cs typeface="Arial"/>
            </a:endParaRPr>
          </a:p>
        </p:txBody>
      </p:sp>
      <p:cxnSp>
        <p:nvCxnSpPr>
          <p:cNvPr id="5" name="Straight Arrow Connector 4">
            <a:extLst>
              <a:ext uri="{FF2B5EF4-FFF2-40B4-BE49-F238E27FC236}">
                <a16:creationId xmlns:a16="http://schemas.microsoft.com/office/drawing/2014/main" id="{A835CFE8-E862-4C78-9B87-220C6784B046}"/>
              </a:ext>
            </a:extLst>
          </p:cNvPr>
          <p:cNvCxnSpPr/>
          <p:nvPr/>
        </p:nvCxnSpPr>
        <p:spPr>
          <a:xfrm flipV="1">
            <a:off x="3381555" y="1427672"/>
            <a:ext cx="1216325" cy="137160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6" name="Straight Arrow Connector 5">
            <a:extLst>
              <a:ext uri="{FF2B5EF4-FFF2-40B4-BE49-F238E27FC236}">
                <a16:creationId xmlns:a16="http://schemas.microsoft.com/office/drawing/2014/main" id="{AFE39DCA-962A-4909-A611-E46AA21CD3F2}"/>
              </a:ext>
            </a:extLst>
          </p:cNvPr>
          <p:cNvCxnSpPr/>
          <p:nvPr/>
        </p:nvCxnSpPr>
        <p:spPr>
          <a:xfrm flipV="1">
            <a:off x="3452543" y="2447567"/>
            <a:ext cx="1158816" cy="566467"/>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7" name="Straight Arrow Connector 6">
            <a:extLst>
              <a:ext uri="{FF2B5EF4-FFF2-40B4-BE49-F238E27FC236}">
                <a16:creationId xmlns:a16="http://schemas.microsoft.com/office/drawing/2014/main" id="{BAE6E2D8-7D5F-421D-A29C-685E6646A01B}"/>
              </a:ext>
            </a:extLst>
          </p:cNvPr>
          <p:cNvCxnSpPr/>
          <p:nvPr/>
        </p:nvCxnSpPr>
        <p:spPr>
          <a:xfrm>
            <a:off x="3480399" y="3257550"/>
            <a:ext cx="1115684" cy="1201947"/>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78015609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E18A8912-1522-4110-83DC-1CD28A24122B}"/>
              </a:ext>
            </a:extLst>
          </p:cNvPr>
          <p:cNvSpPr txBox="1"/>
          <p:nvPr/>
        </p:nvSpPr>
        <p:spPr>
          <a:xfrm>
            <a:off x="281796" y="2553419"/>
            <a:ext cx="4454105" cy="107721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3200" b="1">
                <a:solidFill>
                  <a:srgbClr val="C00000"/>
                </a:solidFill>
                <a:latin typeface="Arial"/>
                <a:cs typeface="Arial"/>
              </a:rPr>
              <a:t>RECOMMENDATIONS </a:t>
            </a:r>
            <a:endParaRPr lang="en-US" sz="3200" b="1" dirty="0">
              <a:solidFill>
                <a:srgbClr val="C00000"/>
              </a:solidFill>
              <a:latin typeface="Arial"/>
              <a:cs typeface="Arial"/>
            </a:endParaRPr>
          </a:p>
        </p:txBody>
      </p:sp>
      <p:sp>
        <p:nvSpPr>
          <p:cNvPr id="3" name="TextBox 2">
            <a:extLst>
              <a:ext uri="{FF2B5EF4-FFF2-40B4-BE49-F238E27FC236}">
                <a16:creationId xmlns:a16="http://schemas.microsoft.com/office/drawing/2014/main" id="{2843F95B-9134-45C0-9F10-3A92B9CAA170}"/>
              </a:ext>
            </a:extLst>
          </p:cNvPr>
          <p:cNvSpPr txBox="1"/>
          <p:nvPr/>
        </p:nvSpPr>
        <p:spPr>
          <a:xfrm>
            <a:off x="5658928" y="-92015"/>
            <a:ext cx="6452556" cy="686341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b="1" dirty="0">
                <a:latin typeface="Arial"/>
                <a:cs typeface="Arial"/>
              </a:rPr>
              <a:t>According with British Psychological Society, recommendations paly a really important role for people with OCD and for people who caring about them. </a:t>
            </a:r>
          </a:p>
          <a:p>
            <a:endParaRPr lang="en-US" sz="2000" b="1" dirty="0">
              <a:latin typeface="Arial"/>
              <a:cs typeface="Arial"/>
            </a:endParaRPr>
          </a:p>
          <a:p>
            <a:r>
              <a:rPr lang="en-US" sz="2000" b="1" dirty="0">
                <a:latin typeface="Arial"/>
                <a:cs typeface="Arial"/>
              </a:rPr>
              <a:t>The most relevant  are :</a:t>
            </a:r>
          </a:p>
          <a:p>
            <a:endParaRPr lang="en-US" sz="2000" b="1" dirty="0">
              <a:latin typeface="Arial"/>
              <a:cs typeface="Arial"/>
            </a:endParaRPr>
          </a:p>
          <a:p>
            <a:pPr marL="285750" indent="-285750">
              <a:buFont typeface="Arial"/>
              <a:buChar char="•"/>
            </a:pPr>
            <a:r>
              <a:rPr lang="en-US" sz="2000" b="1" dirty="0">
                <a:latin typeface="Arial"/>
                <a:cs typeface="Arial"/>
              </a:rPr>
              <a:t>Understanding </a:t>
            </a:r>
          </a:p>
          <a:p>
            <a:pPr marL="285750" indent="-285750">
              <a:buFont typeface="Arial"/>
              <a:buChar char="•"/>
            </a:pPr>
            <a:endParaRPr lang="en-US" sz="2000" b="1" dirty="0">
              <a:latin typeface="Arial"/>
              <a:cs typeface="Arial"/>
            </a:endParaRPr>
          </a:p>
          <a:p>
            <a:pPr marL="285750" indent="-285750">
              <a:buFont typeface="Arial"/>
              <a:buChar char="•"/>
            </a:pPr>
            <a:endParaRPr lang="en-US" sz="2000" b="1" dirty="0">
              <a:latin typeface="Arial"/>
              <a:cs typeface="Arial"/>
            </a:endParaRPr>
          </a:p>
          <a:p>
            <a:pPr marL="285750" indent="-285750">
              <a:buFont typeface="Arial"/>
              <a:buChar char="•"/>
            </a:pPr>
            <a:r>
              <a:rPr lang="en-US" sz="2000" b="1" dirty="0">
                <a:latin typeface="Arial"/>
                <a:cs typeface="Arial"/>
              </a:rPr>
              <a:t>Continuity of care </a:t>
            </a:r>
          </a:p>
          <a:p>
            <a:pPr marL="285750" indent="-285750">
              <a:buFont typeface="Arial"/>
              <a:buChar char="•"/>
            </a:pPr>
            <a:endParaRPr lang="en-US" sz="2000" b="1" dirty="0">
              <a:latin typeface="Arial"/>
              <a:cs typeface="Arial"/>
            </a:endParaRPr>
          </a:p>
          <a:p>
            <a:pPr marL="285750" indent="-285750">
              <a:buFont typeface="Arial"/>
              <a:buChar char="•"/>
            </a:pPr>
            <a:endParaRPr lang="en-US" sz="2000" b="1" dirty="0">
              <a:latin typeface="Arial"/>
              <a:cs typeface="Arial"/>
            </a:endParaRPr>
          </a:p>
          <a:p>
            <a:pPr marL="285750" indent="-285750">
              <a:buFont typeface="Arial"/>
              <a:buChar char="•"/>
            </a:pPr>
            <a:r>
              <a:rPr lang="en-US" sz="2000" b="1" dirty="0">
                <a:latin typeface="Arial"/>
                <a:cs typeface="Arial"/>
              </a:rPr>
              <a:t>Information and Support</a:t>
            </a:r>
          </a:p>
          <a:p>
            <a:pPr marL="285750" indent="-285750">
              <a:buFont typeface="Arial"/>
              <a:buChar char="•"/>
            </a:pPr>
            <a:endParaRPr lang="en-US" sz="2000" b="1" dirty="0">
              <a:latin typeface="Arial"/>
              <a:cs typeface="Arial"/>
            </a:endParaRPr>
          </a:p>
          <a:p>
            <a:pPr marL="285750" indent="-285750">
              <a:buFont typeface="Arial"/>
              <a:buChar char="•"/>
            </a:pPr>
            <a:endParaRPr lang="en-US" sz="2000" b="1" dirty="0">
              <a:latin typeface="Arial"/>
              <a:cs typeface="Arial"/>
            </a:endParaRPr>
          </a:p>
          <a:p>
            <a:pPr marL="285750" indent="-285750">
              <a:buFont typeface="Arial"/>
              <a:buChar char="•"/>
            </a:pPr>
            <a:r>
              <a:rPr lang="en-US" sz="2000" b="1" dirty="0">
                <a:latin typeface="Arial"/>
                <a:cs typeface="Arial"/>
              </a:rPr>
              <a:t>Religion and Culture </a:t>
            </a:r>
          </a:p>
          <a:p>
            <a:pPr marL="285750" indent="-285750">
              <a:buFont typeface="Arial"/>
              <a:buChar char="•"/>
            </a:pPr>
            <a:endParaRPr lang="en-US" sz="2000" b="1" dirty="0">
              <a:latin typeface="Arial"/>
              <a:cs typeface="Arial"/>
            </a:endParaRPr>
          </a:p>
          <a:p>
            <a:pPr marL="285750" indent="-285750">
              <a:buFont typeface="Arial"/>
              <a:buChar char="•"/>
            </a:pPr>
            <a:r>
              <a:rPr lang="en-US" sz="2000" b="1" dirty="0">
                <a:latin typeface="Arial"/>
                <a:cs typeface="Arial"/>
              </a:rPr>
              <a:t>Recognize signals</a:t>
            </a:r>
          </a:p>
          <a:p>
            <a:pPr marL="285750" indent="-285750">
              <a:buFont typeface="Arial"/>
              <a:buChar char="•"/>
            </a:pPr>
            <a:endParaRPr lang="en-US" sz="2000" b="1" dirty="0">
              <a:latin typeface="Arial"/>
              <a:cs typeface="Arial"/>
            </a:endParaRPr>
          </a:p>
          <a:p>
            <a:pPr marL="285750" indent="-285750">
              <a:buFont typeface="Arial"/>
              <a:buChar char="•"/>
            </a:pPr>
            <a:r>
              <a:rPr lang="en-US" sz="2000" b="1" dirty="0">
                <a:latin typeface="Arial"/>
                <a:cs typeface="Arial"/>
              </a:rPr>
              <a:t>Modify expectations </a:t>
            </a:r>
          </a:p>
          <a:p>
            <a:pPr marL="285750" indent="-285750">
              <a:buFont typeface="Arial"/>
              <a:buChar char="•"/>
            </a:pPr>
            <a:r>
              <a:rPr lang="en-US" sz="2000" b="1" dirty="0">
                <a:latin typeface="Arial"/>
                <a:cs typeface="Arial"/>
              </a:rPr>
              <a:t>Recognize "small" improvements</a:t>
            </a:r>
          </a:p>
        </p:txBody>
      </p:sp>
      <p:sp>
        <p:nvSpPr>
          <p:cNvPr id="4" name="TextBox 3">
            <a:extLst>
              <a:ext uri="{FF2B5EF4-FFF2-40B4-BE49-F238E27FC236}">
                <a16:creationId xmlns:a16="http://schemas.microsoft.com/office/drawing/2014/main" id="{040CF144-0798-494F-8F53-05A4677E41E7}"/>
              </a:ext>
            </a:extLst>
          </p:cNvPr>
          <p:cNvSpPr txBox="1"/>
          <p:nvPr/>
        </p:nvSpPr>
        <p:spPr>
          <a:xfrm>
            <a:off x="439048" y="5686785"/>
            <a:ext cx="2743200" cy="101566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b="1" dirty="0">
                <a:latin typeface="Arial"/>
                <a:cs typeface="Arial"/>
              </a:rPr>
              <a:t>Sources: British </a:t>
            </a:r>
            <a:r>
              <a:rPr lang="en-US" sz="2000" b="1">
                <a:latin typeface="Arial"/>
                <a:cs typeface="Arial"/>
              </a:rPr>
              <a:t>Psychological Society, 2006</a:t>
            </a:r>
            <a:endParaRPr lang="en-US" sz="2000" b="1" dirty="0">
              <a:latin typeface="Arial"/>
              <a:cs typeface="Arial"/>
            </a:endParaRPr>
          </a:p>
        </p:txBody>
      </p:sp>
      <p:cxnSp>
        <p:nvCxnSpPr>
          <p:cNvPr id="5" name="Straight Arrow Connector 4">
            <a:extLst>
              <a:ext uri="{FF2B5EF4-FFF2-40B4-BE49-F238E27FC236}">
                <a16:creationId xmlns:a16="http://schemas.microsoft.com/office/drawing/2014/main" id="{F266B355-ADB2-4016-B81F-CFD6C962E58D}"/>
              </a:ext>
            </a:extLst>
          </p:cNvPr>
          <p:cNvCxnSpPr/>
          <p:nvPr/>
        </p:nvCxnSpPr>
        <p:spPr>
          <a:xfrm flipV="1">
            <a:off x="4661140" y="2362200"/>
            <a:ext cx="971909" cy="365185"/>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6" name="Straight Arrow Connector 5">
            <a:extLst>
              <a:ext uri="{FF2B5EF4-FFF2-40B4-BE49-F238E27FC236}">
                <a16:creationId xmlns:a16="http://schemas.microsoft.com/office/drawing/2014/main" id="{16CB8D30-A6EB-422F-A6FF-8CFFC9001678}"/>
              </a:ext>
            </a:extLst>
          </p:cNvPr>
          <p:cNvCxnSpPr/>
          <p:nvPr/>
        </p:nvCxnSpPr>
        <p:spPr>
          <a:xfrm>
            <a:off x="4631487" y="3157807"/>
            <a:ext cx="1072551" cy="51759"/>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7" name="Straight Arrow Connector 6">
            <a:extLst>
              <a:ext uri="{FF2B5EF4-FFF2-40B4-BE49-F238E27FC236}">
                <a16:creationId xmlns:a16="http://schemas.microsoft.com/office/drawing/2014/main" id="{9D69E005-328D-4E04-AAE1-119B3A148844}"/>
              </a:ext>
            </a:extLst>
          </p:cNvPr>
          <p:cNvCxnSpPr/>
          <p:nvPr/>
        </p:nvCxnSpPr>
        <p:spPr>
          <a:xfrm>
            <a:off x="4285531" y="3329436"/>
            <a:ext cx="1446361" cy="770627"/>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8" name="Straight Arrow Connector 7">
            <a:extLst>
              <a:ext uri="{FF2B5EF4-FFF2-40B4-BE49-F238E27FC236}">
                <a16:creationId xmlns:a16="http://schemas.microsoft.com/office/drawing/2014/main" id="{02C5CAF0-62DE-4543-8E5C-C2B49BB6F1E9}"/>
              </a:ext>
            </a:extLst>
          </p:cNvPr>
          <p:cNvCxnSpPr/>
          <p:nvPr/>
        </p:nvCxnSpPr>
        <p:spPr>
          <a:xfrm>
            <a:off x="3752670" y="3386048"/>
            <a:ext cx="1906437" cy="1604513"/>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9" name="Straight Arrow Connector 8">
            <a:extLst>
              <a:ext uri="{FF2B5EF4-FFF2-40B4-BE49-F238E27FC236}">
                <a16:creationId xmlns:a16="http://schemas.microsoft.com/office/drawing/2014/main" id="{095D1F87-360B-4EE9-A422-8297CF4F5A25}"/>
              </a:ext>
            </a:extLst>
          </p:cNvPr>
          <p:cNvCxnSpPr/>
          <p:nvPr/>
        </p:nvCxnSpPr>
        <p:spPr>
          <a:xfrm>
            <a:off x="3352800" y="3475008"/>
            <a:ext cx="2366513" cy="216523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0" name="Straight Arrow Connector 9">
            <a:extLst>
              <a:ext uri="{FF2B5EF4-FFF2-40B4-BE49-F238E27FC236}">
                <a16:creationId xmlns:a16="http://schemas.microsoft.com/office/drawing/2014/main" id="{A95724B3-89BE-4DC0-96F6-9A20A5ED3DB6}"/>
              </a:ext>
            </a:extLst>
          </p:cNvPr>
          <p:cNvCxnSpPr/>
          <p:nvPr/>
        </p:nvCxnSpPr>
        <p:spPr>
          <a:xfrm>
            <a:off x="2848694" y="3315958"/>
            <a:ext cx="2797833" cy="2826588"/>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1" name="Straight Arrow Connector 10">
            <a:extLst>
              <a:ext uri="{FF2B5EF4-FFF2-40B4-BE49-F238E27FC236}">
                <a16:creationId xmlns:a16="http://schemas.microsoft.com/office/drawing/2014/main" id="{130730C8-C367-4308-9FC1-28C033E6CFD0}"/>
              </a:ext>
            </a:extLst>
          </p:cNvPr>
          <p:cNvCxnSpPr/>
          <p:nvPr/>
        </p:nvCxnSpPr>
        <p:spPr>
          <a:xfrm>
            <a:off x="2287078" y="3329436"/>
            <a:ext cx="3315418" cy="3186023"/>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91067340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C616F3B8-B90F-4E5D-83DD-CC38E9808704}"/>
              </a:ext>
            </a:extLst>
          </p:cNvPr>
          <p:cNvSpPr txBox="1"/>
          <p:nvPr/>
        </p:nvSpPr>
        <p:spPr>
          <a:xfrm>
            <a:off x="4134928" y="123645"/>
            <a:ext cx="3275162"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3200" b="1">
                <a:solidFill>
                  <a:srgbClr val="C00000"/>
                </a:solidFill>
                <a:latin typeface="Arial"/>
                <a:cs typeface="Arial"/>
              </a:rPr>
              <a:t>REFERENCES</a:t>
            </a:r>
            <a:r>
              <a:rPr lang="en-US" dirty="0"/>
              <a:t> </a:t>
            </a:r>
          </a:p>
        </p:txBody>
      </p:sp>
      <p:sp>
        <p:nvSpPr>
          <p:cNvPr id="3" name="TextBox 2">
            <a:extLst>
              <a:ext uri="{FF2B5EF4-FFF2-40B4-BE49-F238E27FC236}">
                <a16:creationId xmlns:a16="http://schemas.microsoft.com/office/drawing/2014/main" id="{C97F8FC7-AD24-49E6-B98E-7A5317E894AF}"/>
              </a:ext>
            </a:extLst>
          </p:cNvPr>
          <p:cNvSpPr txBox="1"/>
          <p:nvPr/>
        </p:nvSpPr>
        <p:spPr>
          <a:xfrm>
            <a:off x="468702" y="1015042"/>
            <a:ext cx="9069237" cy="621708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buFont typeface="Arial" panose="020B0604020202020204" pitchFamily="34" charset="0"/>
              <a:buChar char="•"/>
            </a:pPr>
            <a:r>
              <a:rPr lang="en-US" sz="2000" i="1">
                <a:latin typeface="Arial"/>
                <a:ea typeface="+mn-lt"/>
                <a:cs typeface="+mn-lt"/>
              </a:rPr>
              <a:t>WebMD. n.d. Obsessive-Compulsive Disorder (OCD). [online] Available at: &lt;https://www.webmd.com/mental-health/obsessive-compulsive-disorder&gt;</a:t>
            </a:r>
            <a:endParaRPr lang="en-US" sz="2000" dirty="0">
              <a:latin typeface="Arial"/>
              <a:cs typeface="Arial"/>
            </a:endParaRPr>
          </a:p>
          <a:p>
            <a:pPr marL="342900" indent="-342900">
              <a:buFont typeface="Arial" panose="020B0604020202020204" pitchFamily="34" charset="0"/>
              <a:buChar char="•"/>
            </a:pPr>
            <a:endParaRPr lang="en-US" sz="2000" dirty="0">
              <a:latin typeface="Arial"/>
              <a:cs typeface="Arial"/>
            </a:endParaRPr>
          </a:p>
          <a:p>
            <a:pPr marL="342900" indent="-342900">
              <a:buFont typeface="Arial" panose="020B0604020202020204" pitchFamily="34" charset="0"/>
              <a:buChar char="•"/>
            </a:pPr>
            <a:r>
              <a:rPr lang="en-US" sz="2000">
                <a:latin typeface="Arial"/>
                <a:ea typeface="+mn-lt"/>
                <a:cs typeface="+mn-lt"/>
              </a:rPr>
              <a:t>nhs.uk. n.d. </a:t>
            </a:r>
            <a:r>
              <a:rPr lang="en-US" sz="2000" i="1">
                <a:latin typeface="Arial"/>
                <a:ea typeface="+mn-lt"/>
                <a:cs typeface="+mn-lt"/>
              </a:rPr>
              <a:t>Overview - Obsessive compulsive disorder (OCD)</a:t>
            </a:r>
            <a:r>
              <a:rPr lang="en-US" sz="2000">
                <a:latin typeface="Arial"/>
                <a:ea typeface="+mn-lt"/>
                <a:cs typeface="+mn-lt"/>
              </a:rPr>
              <a:t>. [online] Available at: &lt;https://www.nhs.uk/mental-health/conditions/obsessive-compulsive-disorder-ocd/overview/&gt; </a:t>
            </a:r>
            <a:endParaRPr lang="en-US" sz="2000" dirty="0">
              <a:latin typeface="Arial"/>
              <a:ea typeface="+mn-lt"/>
              <a:cs typeface="+mn-lt"/>
            </a:endParaRPr>
          </a:p>
          <a:p>
            <a:pPr marL="342900" indent="-342900">
              <a:buFont typeface="Arial" panose="020B0604020202020204" pitchFamily="34" charset="0"/>
              <a:buChar char="•"/>
            </a:pPr>
            <a:endParaRPr lang="en-US" sz="2000" dirty="0">
              <a:latin typeface="Arial"/>
              <a:cs typeface="Arial"/>
            </a:endParaRPr>
          </a:p>
          <a:p>
            <a:pPr marL="342900" indent="-342900">
              <a:buFont typeface="Arial" panose="020B0604020202020204" pitchFamily="34" charset="0"/>
              <a:buChar char="•"/>
            </a:pPr>
            <a:r>
              <a:rPr lang="en-US" sz="2000">
                <a:latin typeface="Arial"/>
                <a:ea typeface="+mn-lt"/>
                <a:cs typeface="+mn-lt"/>
              </a:rPr>
              <a:t>Mental Health Foundation. n.d. </a:t>
            </a:r>
            <a:r>
              <a:rPr lang="en-US" sz="2000" i="1">
                <a:latin typeface="Arial"/>
                <a:ea typeface="+mn-lt"/>
                <a:cs typeface="+mn-lt"/>
              </a:rPr>
              <a:t>Obsessive compulsive disorder (OCD)</a:t>
            </a:r>
            <a:r>
              <a:rPr lang="en-US" sz="2000">
                <a:latin typeface="Arial"/>
                <a:ea typeface="+mn-lt"/>
                <a:cs typeface="+mn-lt"/>
              </a:rPr>
              <a:t>. [online] Available at: &lt;https://www.mentalhealth.org.uk/a-to-z/o/obsessive-compulsive-disorder-ocd&gt; </a:t>
            </a:r>
            <a:endParaRPr lang="en-US" sz="2000">
              <a:latin typeface="Arial"/>
              <a:cs typeface="Arial"/>
            </a:endParaRPr>
          </a:p>
          <a:p>
            <a:pPr marL="342900" indent="-342900">
              <a:buFont typeface="Arial" panose="020B0604020202020204" pitchFamily="34" charset="0"/>
              <a:buChar char="•"/>
            </a:pPr>
            <a:endParaRPr lang="en-US" sz="2000" dirty="0">
              <a:latin typeface="Arial"/>
              <a:cs typeface="Arial"/>
            </a:endParaRPr>
          </a:p>
          <a:p>
            <a:pPr marL="342900" indent="-342900">
              <a:buFont typeface="Arial" panose="020B0604020202020204" pitchFamily="34" charset="0"/>
              <a:buChar char="•"/>
            </a:pPr>
            <a:endParaRPr lang="en-US" sz="2000" dirty="0">
              <a:latin typeface="Arial"/>
              <a:cs typeface="Arial"/>
            </a:endParaRPr>
          </a:p>
          <a:p>
            <a:pPr marL="342900" indent="-342900">
              <a:buFont typeface="Arial" panose="020B0604020202020204" pitchFamily="34" charset="0"/>
              <a:buChar char="•"/>
            </a:pPr>
            <a:r>
              <a:rPr lang="en-US" sz="2000">
                <a:latin typeface="Arial"/>
                <a:ea typeface="+mn-lt"/>
                <a:cs typeface="+mn-lt"/>
              </a:rPr>
              <a:t>Organization, W., 1992. </a:t>
            </a:r>
            <a:r>
              <a:rPr lang="en-US" sz="2000" i="1">
                <a:latin typeface="Arial"/>
                <a:ea typeface="+mn-lt"/>
                <a:cs typeface="+mn-lt"/>
              </a:rPr>
              <a:t>The ICD-10 classification of mental and behavioural disorders : clinical descriptions and diagnostic guidelines</a:t>
            </a:r>
            <a:r>
              <a:rPr lang="en-US" sz="2000">
                <a:latin typeface="Arial"/>
                <a:ea typeface="+mn-lt"/>
                <a:cs typeface="+mn-lt"/>
              </a:rPr>
              <a:t>. [online] Apps.who.int. Available at: &lt;http://apps.who.int/iris/handle/10665/37958&gt;</a:t>
            </a:r>
            <a:endParaRPr lang="en-US" sz="2000" dirty="0">
              <a:latin typeface="Arial"/>
              <a:ea typeface="+mn-lt"/>
              <a:cs typeface="+mn-lt"/>
            </a:endParaRPr>
          </a:p>
          <a:p>
            <a:pPr marL="342900" indent="-342900">
              <a:buFont typeface="Arial" panose="020B0604020202020204" pitchFamily="34" charset="0"/>
              <a:buChar char="•"/>
            </a:pPr>
            <a:endParaRPr lang="en-US" sz="2000" dirty="0">
              <a:latin typeface="Arial"/>
              <a:ea typeface="+mn-lt"/>
              <a:cs typeface="+mn-lt"/>
            </a:endParaRPr>
          </a:p>
          <a:p>
            <a:pPr marL="342900" indent="-342900">
              <a:buFont typeface="Arial" panose="020B0604020202020204" pitchFamily="34" charset="0"/>
              <a:buChar char="•"/>
            </a:pPr>
            <a:r>
              <a:rPr lang="en-US" sz="2000">
                <a:latin typeface="Arial"/>
                <a:ea typeface="+mn-lt"/>
                <a:cs typeface="+mn-lt"/>
              </a:rPr>
              <a:t>Psychiatry.org. n.d. </a:t>
            </a:r>
            <a:r>
              <a:rPr lang="en-US" sz="2000" i="1">
                <a:latin typeface="Arial"/>
                <a:ea typeface="+mn-lt"/>
                <a:cs typeface="+mn-lt"/>
              </a:rPr>
              <a:t>Patient Story: OCD</a:t>
            </a:r>
            <a:r>
              <a:rPr lang="en-US" sz="2000">
                <a:latin typeface="Arial"/>
                <a:ea typeface="+mn-lt"/>
                <a:cs typeface="+mn-lt"/>
              </a:rPr>
              <a:t>. [online] Available at: &lt;https://www.psychiatry.org/patients-families/ocd/patient-story&gt;</a:t>
            </a:r>
            <a:endParaRPr lang="en-US" sz="2000">
              <a:latin typeface="Arial"/>
              <a:cs typeface="Arial"/>
            </a:endParaRPr>
          </a:p>
          <a:p>
            <a:pPr marL="342900" indent="-342900">
              <a:buFont typeface="Arial" panose="020B0604020202020204" pitchFamily="34" charset="0"/>
              <a:buChar char="•"/>
            </a:pPr>
            <a:endParaRPr lang="en-US" sz="2000" dirty="0">
              <a:latin typeface="Arial"/>
              <a:cs typeface="Arial"/>
            </a:endParaRPr>
          </a:p>
          <a:p>
            <a:pPr marL="342900" indent="-342900">
              <a:buFont typeface="Arial" panose="020B0604020202020204" pitchFamily="34" charset="0"/>
              <a:buChar char="•"/>
            </a:pPr>
            <a:endParaRPr lang="en-US" dirty="0"/>
          </a:p>
        </p:txBody>
      </p:sp>
    </p:spTree>
    <p:extLst>
      <p:ext uri="{BB962C8B-B14F-4D97-AF65-F5344CB8AC3E}">
        <p14:creationId xmlns:p14="http://schemas.microsoft.com/office/powerpoint/2010/main" val="358693278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C00E1FA2-D063-45BF-81C1-16BBA8783D43}"/>
              </a:ext>
            </a:extLst>
          </p:cNvPr>
          <p:cNvSpPr txBox="1"/>
          <p:nvPr/>
        </p:nvSpPr>
        <p:spPr>
          <a:xfrm>
            <a:off x="4336211" y="166777"/>
            <a:ext cx="3030747" cy="107721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3200" b="1">
                <a:solidFill>
                  <a:srgbClr val="C00000"/>
                </a:solidFill>
                <a:latin typeface="Arial"/>
                <a:cs typeface="Arial"/>
              </a:rPr>
              <a:t>REFERENCES</a:t>
            </a:r>
            <a:r>
              <a:rPr lang="en-US" sz="3200" b="1" dirty="0">
                <a:solidFill>
                  <a:srgbClr val="FF0000"/>
                </a:solidFill>
                <a:latin typeface="Arial"/>
                <a:cs typeface="Arial"/>
              </a:rPr>
              <a:t> </a:t>
            </a:r>
          </a:p>
        </p:txBody>
      </p:sp>
      <p:sp>
        <p:nvSpPr>
          <p:cNvPr id="3" name="TextBox 2">
            <a:extLst>
              <a:ext uri="{FF2B5EF4-FFF2-40B4-BE49-F238E27FC236}">
                <a16:creationId xmlns:a16="http://schemas.microsoft.com/office/drawing/2014/main" id="{BF65F9D3-8A87-4381-9FE5-9F5316268C11}"/>
              </a:ext>
            </a:extLst>
          </p:cNvPr>
          <p:cNvSpPr txBox="1"/>
          <p:nvPr/>
        </p:nvSpPr>
        <p:spPr>
          <a:xfrm>
            <a:off x="1000664" y="900023"/>
            <a:ext cx="10578859" cy="686341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buFont typeface="Arial" panose="020B0604020202020204" pitchFamily="34" charset="0"/>
              <a:buChar char="•"/>
            </a:pPr>
            <a:r>
              <a:rPr lang="en-US" sz="2000" i="1">
                <a:latin typeface="Arial"/>
                <a:ea typeface="+mn-lt"/>
                <a:cs typeface="+mn-lt"/>
              </a:rPr>
              <a:t>Ocduk.org. n.d. What causes OCD | OCD-UK. [online] Available at: &lt;https://www.ocduk.org/ocd/what-causes-ocd/&gt; </a:t>
            </a:r>
          </a:p>
          <a:p>
            <a:pPr marL="342900" indent="-342900">
              <a:buFont typeface="Arial" panose="020B0604020202020204" pitchFamily="34" charset="0"/>
              <a:buChar char="•"/>
            </a:pPr>
            <a:endParaRPr lang="en-US" sz="2000" i="1" dirty="0">
              <a:latin typeface="Arial"/>
              <a:cs typeface="Arial"/>
            </a:endParaRPr>
          </a:p>
          <a:p>
            <a:pPr marL="342900" indent="-342900">
              <a:buFont typeface="Arial" panose="020B0604020202020204" pitchFamily="34" charset="0"/>
              <a:buChar char="•"/>
            </a:pPr>
            <a:r>
              <a:rPr lang="en-US" sz="2000">
                <a:latin typeface="Arial"/>
                <a:ea typeface="+mn-lt"/>
                <a:cs typeface="+mn-lt"/>
              </a:rPr>
              <a:t>Healthguideinfo.com. n.d. </a:t>
            </a:r>
            <a:r>
              <a:rPr lang="en-US" sz="2000" i="1">
                <a:latin typeface="Arial"/>
                <a:ea typeface="+mn-lt"/>
                <a:cs typeface="+mn-lt"/>
              </a:rPr>
              <a:t>ocd causes</a:t>
            </a:r>
            <a:r>
              <a:rPr lang="en-US" sz="2000">
                <a:latin typeface="Arial"/>
                <a:ea typeface="+mn-lt"/>
                <a:cs typeface="+mn-lt"/>
              </a:rPr>
              <a:t>. [online] Available at: &lt;https://www.healthguideinfo.com/categories/ocd-causes/&gt; </a:t>
            </a:r>
          </a:p>
          <a:p>
            <a:pPr marL="342900" indent="-342900">
              <a:buFont typeface="Arial" panose="020B0604020202020204" pitchFamily="34" charset="0"/>
              <a:buChar char="•"/>
            </a:pPr>
            <a:endParaRPr lang="en-US" sz="2000" dirty="0">
              <a:latin typeface="Arial"/>
              <a:cs typeface="Arial"/>
            </a:endParaRPr>
          </a:p>
          <a:p>
            <a:pPr marL="342900" indent="-342900">
              <a:buFont typeface="Arial" panose="020B0604020202020204" pitchFamily="34" charset="0"/>
              <a:buChar char="•"/>
            </a:pPr>
            <a:r>
              <a:rPr lang="en-US" sz="2000">
                <a:latin typeface="Arial"/>
                <a:ea typeface="+mn-lt"/>
                <a:cs typeface="+mn-lt"/>
              </a:rPr>
              <a:t>Mind.org.uk. n.d. </a:t>
            </a:r>
            <a:r>
              <a:rPr lang="en-US" sz="2000" i="1">
                <a:latin typeface="Arial"/>
                <a:ea typeface="+mn-lt"/>
                <a:cs typeface="+mn-lt"/>
              </a:rPr>
              <a:t>Symptoms of OCD</a:t>
            </a:r>
            <a:r>
              <a:rPr lang="en-US" sz="2000">
                <a:latin typeface="Arial"/>
                <a:ea typeface="+mn-lt"/>
                <a:cs typeface="+mn-lt"/>
              </a:rPr>
              <a:t>. [online] Available at: &lt;https://www.mind.org.uk/information-support/types-of-mental-health-problems/obsessive-compulsive-disorder-ocd/symptoms-of-ocd/&gt;</a:t>
            </a:r>
            <a:endParaRPr lang="en-US" sz="2000">
              <a:latin typeface="Arial"/>
              <a:cs typeface="Arial"/>
            </a:endParaRPr>
          </a:p>
          <a:p>
            <a:pPr marL="342900" indent="-342900">
              <a:buFont typeface="Arial" panose="020B0604020202020204" pitchFamily="34" charset="0"/>
              <a:buChar char="•"/>
            </a:pPr>
            <a:endParaRPr lang="en-US" sz="2000" dirty="0">
              <a:latin typeface="Arial"/>
              <a:cs typeface="Arial"/>
            </a:endParaRPr>
          </a:p>
          <a:p>
            <a:pPr marL="342900" indent="-342900">
              <a:buFont typeface="Arial" panose="020B0604020202020204" pitchFamily="34" charset="0"/>
              <a:buChar char="•"/>
            </a:pPr>
            <a:endParaRPr lang="en-US" sz="2000" dirty="0">
              <a:latin typeface="Arial"/>
              <a:cs typeface="Arial"/>
            </a:endParaRPr>
          </a:p>
          <a:p>
            <a:pPr marL="342900" indent="-342900">
              <a:buFont typeface="Arial" panose="020B0604020202020204" pitchFamily="34" charset="0"/>
              <a:buChar char="•"/>
            </a:pPr>
            <a:r>
              <a:rPr lang="en-US" sz="2000">
                <a:latin typeface="Arial"/>
                <a:ea typeface="+mn-lt"/>
                <a:cs typeface="+mn-lt"/>
              </a:rPr>
              <a:t>nhs.uk. n.d. </a:t>
            </a:r>
            <a:r>
              <a:rPr lang="en-US" sz="2000" i="1">
                <a:latin typeface="Arial"/>
                <a:ea typeface="+mn-lt"/>
                <a:cs typeface="+mn-lt"/>
              </a:rPr>
              <a:t>Symptoms - Obsessive compulsive disorder (OCD)</a:t>
            </a:r>
            <a:r>
              <a:rPr lang="en-US" sz="2000">
                <a:latin typeface="Arial"/>
                <a:ea typeface="+mn-lt"/>
                <a:cs typeface="+mn-lt"/>
              </a:rPr>
              <a:t>. [online] Available at: &lt;https://www.nhs.uk/mental-health/conditions/obsessive-compulsive-disorder-ocd/symptoms/&gt; </a:t>
            </a:r>
            <a:endParaRPr lang="en-US" sz="2000">
              <a:latin typeface="Arial"/>
              <a:cs typeface="Arial"/>
            </a:endParaRPr>
          </a:p>
          <a:p>
            <a:pPr marL="342900" indent="-342900">
              <a:buFont typeface="Arial" panose="020B0604020202020204" pitchFamily="34" charset="0"/>
              <a:buChar char="•"/>
            </a:pPr>
            <a:endParaRPr lang="en-US" sz="2000" dirty="0">
              <a:latin typeface="Arial"/>
              <a:cs typeface="Arial"/>
            </a:endParaRPr>
          </a:p>
          <a:p>
            <a:pPr marL="342900" indent="-342900">
              <a:buFont typeface="Arial" panose="020B0604020202020204" pitchFamily="34" charset="0"/>
              <a:buChar char="•"/>
            </a:pPr>
            <a:r>
              <a:rPr lang="en-US" sz="2000">
                <a:latin typeface="Arial"/>
                <a:ea typeface="+mn-lt"/>
                <a:cs typeface="+mn-lt"/>
              </a:rPr>
              <a:t>Mayoclinic.org. n.d. </a:t>
            </a:r>
            <a:r>
              <a:rPr lang="en-US" sz="2000" i="1">
                <a:latin typeface="Arial"/>
                <a:ea typeface="+mn-lt"/>
                <a:cs typeface="+mn-lt"/>
              </a:rPr>
              <a:t>Obsessive-compulsive disorder (OCD) - Diagnosis and treatment - Mayo Clinic</a:t>
            </a:r>
            <a:r>
              <a:rPr lang="en-US" sz="2000">
                <a:latin typeface="Arial"/>
                <a:ea typeface="+mn-lt"/>
                <a:cs typeface="+mn-lt"/>
              </a:rPr>
              <a:t>. [online] Available at: &lt;https://www.mayoclinic.org/diseases-conditions/obsessive-compulsive-disorder/diagnosis-treatment/drc-20354438&gt; </a:t>
            </a:r>
            <a:endParaRPr lang="en-US" sz="2000">
              <a:latin typeface="Arial"/>
              <a:cs typeface="Arial"/>
            </a:endParaRPr>
          </a:p>
          <a:p>
            <a:pPr marL="342900" indent="-342900">
              <a:buFont typeface="Arial" panose="020B0604020202020204" pitchFamily="34" charset="0"/>
              <a:buChar char="•"/>
            </a:pPr>
            <a:endParaRPr lang="en-US" sz="2000" dirty="0">
              <a:latin typeface="Arial"/>
              <a:cs typeface="Arial"/>
            </a:endParaRPr>
          </a:p>
          <a:p>
            <a:pPr marL="342900" indent="-342900">
              <a:buFont typeface="Arial" panose="020B0604020202020204" pitchFamily="34" charset="0"/>
              <a:buChar char="•"/>
            </a:pPr>
            <a:endParaRPr lang="en-US" sz="2000" dirty="0">
              <a:latin typeface="Trebuchet MS"/>
              <a:cs typeface="Arial"/>
            </a:endParaRPr>
          </a:p>
          <a:p>
            <a:pPr marL="342900" indent="-342900">
              <a:buFont typeface="Arial" panose="020B0604020202020204" pitchFamily="34" charset="0"/>
              <a:buChar char="•"/>
            </a:pPr>
            <a:endParaRPr lang="en-US" sz="2000" dirty="0">
              <a:latin typeface="Trebuchet MS"/>
              <a:cs typeface="Arial"/>
            </a:endParaRPr>
          </a:p>
          <a:p>
            <a:pPr marL="342900" indent="-342900">
              <a:buFont typeface="Arial" panose="020B0604020202020204" pitchFamily="34" charset="0"/>
              <a:buChar char="•"/>
            </a:pPr>
            <a:endParaRPr lang="en-US" sz="2000" i="1" dirty="0">
              <a:latin typeface="Arial"/>
              <a:cs typeface="Arial"/>
            </a:endParaRPr>
          </a:p>
        </p:txBody>
      </p:sp>
    </p:spTree>
    <p:extLst>
      <p:ext uri="{BB962C8B-B14F-4D97-AF65-F5344CB8AC3E}">
        <p14:creationId xmlns:p14="http://schemas.microsoft.com/office/powerpoint/2010/main" val="326701538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5F1D31C3-A545-43A9-AC3D-935EAB79777D}"/>
              </a:ext>
            </a:extLst>
          </p:cNvPr>
          <p:cNvSpPr txBox="1"/>
          <p:nvPr/>
        </p:nvSpPr>
        <p:spPr>
          <a:xfrm>
            <a:off x="4422475" y="224287"/>
            <a:ext cx="3174520"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3200" b="1">
                <a:solidFill>
                  <a:srgbClr val="C00000"/>
                </a:solidFill>
                <a:latin typeface="Arial"/>
                <a:cs typeface="Arial"/>
              </a:rPr>
              <a:t>REFERENCES </a:t>
            </a:r>
            <a:endParaRPr lang="en-US" sz="3200" b="1" dirty="0">
              <a:solidFill>
                <a:srgbClr val="C00000"/>
              </a:solidFill>
              <a:latin typeface="Arial"/>
              <a:cs typeface="Arial"/>
            </a:endParaRPr>
          </a:p>
        </p:txBody>
      </p:sp>
      <p:sp>
        <p:nvSpPr>
          <p:cNvPr id="3" name="TextBox 2">
            <a:extLst>
              <a:ext uri="{FF2B5EF4-FFF2-40B4-BE49-F238E27FC236}">
                <a16:creationId xmlns:a16="http://schemas.microsoft.com/office/drawing/2014/main" id="{D999B8B0-80BD-41D4-9F5D-BC5B662ED93D}"/>
              </a:ext>
            </a:extLst>
          </p:cNvPr>
          <p:cNvSpPr txBox="1"/>
          <p:nvPr/>
        </p:nvSpPr>
        <p:spPr>
          <a:xfrm>
            <a:off x="884747" y="798483"/>
            <a:ext cx="9184255" cy="470898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US" sz="2000">
                <a:latin typeface="Arial"/>
                <a:ea typeface="+mn-lt"/>
                <a:cs typeface="+mn-lt"/>
              </a:rPr>
              <a:t>Youtube.com. n.d. </a:t>
            </a:r>
            <a:r>
              <a:rPr lang="en-US" sz="2000" i="1">
                <a:latin typeface="Arial"/>
                <a:ea typeface="+mn-lt"/>
                <a:cs typeface="+mn-lt"/>
              </a:rPr>
              <a:t>Before you continue to YouTube</a:t>
            </a:r>
            <a:r>
              <a:rPr lang="en-US" sz="2000">
                <a:latin typeface="Arial"/>
                <a:ea typeface="+mn-lt"/>
                <a:cs typeface="+mn-lt"/>
              </a:rPr>
              <a:t>. [online] Available at: &lt;https://www.youtube.com/watch?v=8Wz4d2aiN3o&gt;</a:t>
            </a:r>
          </a:p>
          <a:p>
            <a:pPr marL="285750" indent="-285750">
              <a:buFont typeface="Arial"/>
              <a:buChar char="•"/>
            </a:pPr>
            <a:endParaRPr lang="en-US" sz="2000" dirty="0">
              <a:latin typeface="Arial"/>
            </a:endParaRPr>
          </a:p>
          <a:p>
            <a:pPr marL="285750" indent="-285750">
              <a:buFont typeface="Arial"/>
              <a:buChar char="•"/>
            </a:pPr>
            <a:r>
              <a:rPr lang="en-US" sz="2000">
                <a:ea typeface="+mn-lt"/>
                <a:cs typeface="+mn-lt"/>
              </a:rPr>
              <a:t>Psychiatryonline.org. 2007. [online] Available at: &lt;https://psychiatryonline.org/pb/assets/raw/sitewide/practice_guidelines/guidelines/ocd-guide.pdf&gt; </a:t>
            </a:r>
            <a:endParaRPr lang="en-US" sz="2000" dirty="0">
              <a:latin typeface="Arial"/>
            </a:endParaRPr>
          </a:p>
          <a:p>
            <a:pPr marL="285750" indent="-285750">
              <a:buFont typeface="Arial"/>
              <a:buChar char="•"/>
            </a:pPr>
            <a:endParaRPr lang="en-US" sz="2000" dirty="0">
              <a:latin typeface="Trebuchet MS"/>
              <a:cs typeface="Arial"/>
            </a:endParaRPr>
          </a:p>
          <a:p>
            <a:pPr marL="285750" indent="-285750">
              <a:buFont typeface="Arial"/>
              <a:buChar char="•"/>
            </a:pPr>
            <a:r>
              <a:rPr lang="en-US" sz="2000">
                <a:ea typeface="+mn-lt"/>
                <a:cs typeface="+mn-lt"/>
              </a:rPr>
              <a:t>Ocduk.org. n.d. </a:t>
            </a:r>
            <a:r>
              <a:rPr lang="en-US" sz="2000" i="1">
                <a:ea typeface="+mn-lt"/>
                <a:cs typeface="+mn-lt"/>
              </a:rPr>
              <a:t>OCD-UK | A national OCD charity, run by, and for people with lived experience of OCD</a:t>
            </a:r>
            <a:r>
              <a:rPr lang="en-US" sz="2000">
                <a:ea typeface="+mn-lt"/>
                <a:cs typeface="+mn-lt"/>
              </a:rPr>
              <a:t>. [online] Available at: &lt;https://www.ocduk.org/&gt; </a:t>
            </a:r>
            <a:endParaRPr lang="en-US" sz="2000" dirty="0">
              <a:latin typeface="Trebuchet MS"/>
              <a:cs typeface="Arial"/>
            </a:endParaRPr>
          </a:p>
          <a:p>
            <a:pPr marL="285750" indent="-285750">
              <a:buFont typeface="Arial"/>
              <a:buChar char="•"/>
            </a:pPr>
            <a:endParaRPr lang="en-US" sz="2000" dirty="0">
              <a:latin typeface="Trebuchet MS"/>
              <a:cs typeface="Arial"/>
            </a:endParaRPr>
          </a:p>
          <a:p>
            <a:pPr marL="285750" indent="-285750">
              <a:buFont typeface="Arial"/>
              <a:buChar char="•"/>
            </a:pPr>
            <a:r>
              <a:rPr lang="en-US" sz="2000" i="1">
                <a:latin typeface="Arial"/>
                <a:cs typeface="Arial"/>
              </a:rPr>
              <a:t>Recommendations for OCD people. [Online] Available at: https://</a:t>
            </a:r>
            <a:r>
              <a:rPr lang="en-US" sz="2000" i="1">
                <a:latin typeface="Arial"/>
                <a:ea typeface="+mn-lt"/>
                <a:cs typeface="+mn-lt"/>
              </a:rPr>
              <a:t>British Psychological Society 2006.org.&gt;</a:t>
            </a:r>
            <a:endParaRPr lang="en-US" sz="2000" i="1">
              <a:latin typeface="Arial"/>
              <a:cs typeface="Arial"/>
            </a:endParaRPr>
          </a:p>
          <a:p>
            <a:pPr marL="285750" indent="-285750">
              <a:buFont typeface="Arial"/>
              <a:buChar char="•"/>
            </a:pPr>
            <a:endParaRPr lang="en-US" sz="2000" dirty="0">
              <a:latin typeface="Trebuchet MS"/>
              <a:cs typeface="Arial"/>
            </a:endParaRPr>
          </a:p>
          <a:p>
            <a:pPr marL="285750" indent="-285750">
              <a:buFont typeface="Arial"/>
              <a:buChar char="•"/>
            </a:pPr>
            <a:endParaRPr lang="en-US" sz="2000" dirty="0">
              <a:latin typeface="Arial"/>
              <a:cs typeface="Arial"/>
            </a:endParaRPr>
          </a:p>
        </p:txBody>
      </p:sp>
    </p:spTree>
    <p:extLst>
      <p:ext uri="{BB962C8B-B14F-4D97-AF65-F5344CB8AC3E}">
        <p14:creationId xmlns:p14="http://schemas.microsoft.com/office/powerpoint/2010/main" val="82986509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2500108312"/>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0</Words>
  <Application>Microsoft Office PowerPoint</Application>
  <PresentationFormat>Widescreen</PresentationFormat>
  <Paragraphs>0</Paragraphs>
  <Slides>17</Slides>
  <Notes>12</Notes>
  <HiddenSlides>1</HiddenSlides>
  <MMClips>0</MMClips>
  <ScaleCrop>false</ScaleCrop>
  <HeadingPairs>
    <vt:vector size="4" baseType="variant">
      <vt:variant>
        <vt:lpstr>Theme</vt:lpstr>
      </vt:variant>
      <vt:variant>
        <vt:i4>1</vt:i4>
      </vt:variant>
      <vt:variant>
        <vt:lpstr>Slide Titles</vt:lpstr>
      </vt:variant>
      <vt:variant>
        <vt:i4>17</vt:i4>
      </vt:variant>
    </vt:vector>
  </HeadingPairs>
  <TitlesOfParts>
    <vt:vector size="18" baseType="lpstr">
      <vt:lpstr>Facet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1458</cp:revision>
  <dcterms:created xsi:type="dcterms:W3CDTF">2021-07-06T13:17:22Z</dcterms:created>
  <dcterms:modified xsi:type="dcterms:W3CDTF">2021-08-03T22:37:45Z</dcterms:modified>
</cp:coreProperties>
</file>