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4.xml" ContentType="application/vnd.openxmlformats-officedocument.presentationml.tags+xml"/>
  <Override PartName="/ppt/notesSlides/notesSlide14.xml" ContentType="application/vnd.openxmlformats-officedocument.presentationml.notesSlide+xml"/>
  <Override PartName="/ppt/ink/ink1.xml" ContentType="application/inkml+xml"/>
  <Override PartName="/ppt/ink/ink2.xml" ContentType="application/inkml+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8" r:id="rId2"/>
    <p:sldId id="259" r:id="rId3"/>
    <p:sldId id="260" r:id="rId4"/>
    <p:sldId id="256" r:id="rId5"/>
    <p:sldId id="350" r:id="rId6"/>
    <p:sldId id="351" r:id="rId7"/>
    <p:sldId id="364" r:id="rId8"/>
    <p:sldId id="365" r:id="rId9"/>
    <p:sldId id="356" r:id="rId10"/>
    <p:sldId id="366" r:id="rId11"/>
    <p:sldId id="367" r:id="rId12"/>
    <p:sldId id="368" r:id="rId13"/>
    <p:sldId id="369" r:id="rId14"/>
    <p:sldId id="262" r:id="rId15"/>
    <p:sldId id="274" r:id="rId16"/>
    <p:sldId id="278" r:id="rId17"/>
    <p:sldId id="275" r:id="rId18"/>
    <p:sldId id="276" r:id="rId19"/>
    <p:sldId id="370" r:id="rId20"/>
    <p:sldId id="386" r:id="rId21"/>
    <p:sldId id="292" r:id="rId22"/>
    <p:sldId id="294" r:id="rId23"/>
    <p:sldId id="295" r:id="rId24"/>
    <p:sldId id="389" r:id="rId25"/>
    <p:sldId id="390" r:id="rId26"/>
    <p:sldId id="393" r:id="rId27"/>
    <p:sldId id="308" r:id="rId28"/>
    <p:sldId id="341" r:id="rId29"/>
    <p:sldId id="394" r:id="rId30"/>
    <p:sldId id="342" r:id="rId31"/>
    <p:sldId id="344" r:id="rId32"/>
    <p:sldId id="346" r:id="rId33"/>
    <p:sldId id="395" r:id="rId34"/>
    <p:sldId id="257" r:id="rId35"/>
    <p:sldId id="396" r:id="rId36"/>
    <p:sldId id="397" r:id="rId37"/>
    <p:sldId id="261" r:id="rId38"/>
    <p:sldId id="398" r:id="rId39"/>
    <p:sldId id="399" r:id="rId40"/>
    <p:sldId id="400" r:id="rId41"/>
    <p:sldId id="401" r:id="rId42"/>
    <p:sldId id="281" r:id="rId43"/>
    <p:sldId id="282" r:id="rId44"/>
    <p:sldId id="284" r:id="rId45"/>
    <p:sldId id="296"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92" d="100"/>
          <a:sy n="92" d="100"/>
        </p:scale>
        <p:origin x="33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16T15:48:17.772"/>
    </inkml:context>
    <inkml:brush xml:id="br0">
      <inkml:brushProperty name="width" value="0.035" units="cm"/>
      <inkml:brushProperty name="height" value="0.035" units="cm"/>
      <inkml:brushProperty name="color" value="#E71224"/>
    </inkml:brush>
  </inkml:definitions>
  <inkml:trace contextRef="#ctx0" brushRef="#br0">10662 1 24575,'-2'4'0,"0"-1"0,0 1 0,0 0 0,-1-1 0,1 1 0,-1-1 0,0 0 0,0 0 0,0 0 0,-1-1 0,1 1 0,-1-1 0,1 1 0,-6 1 0,-1 3 0,-312 182 0,199-123 0,-576 303 0,396-220 0,42-21 0,-8 13 0,-263 184 0,-181 159 0,-190 38 0,546-328 0,32 0 0,-77 52 0,-297 177 0,499-305 0,-62 40 0,24-13 0,32-21 0,-100 52 0,51-33 0,-117 41 0,220-116 0,-493 191 0,502-209 0,1 6 0,4 6 0,-138 84 0,238-124 0,-370 208 0,353-204 0,-62 20 0,61-26 0,-69 35 0,-63 34 0,-62 36 0,221-109-540,-41 16 0,66-31 255,-17 8-6541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16T15:49:06.736"/>
    </inkml:context>
    <inkml:brush xml:id="br0">
      <inkml:brushProperty name="width" value="0.05" units="cm"/>
      <inkml:brushProperty name="height" value="0.05" units="cm"/>
      <inkml:brushProperty name="color" value="#E71224"/>
    </inkml:brush>
  </inkml:definitions>
  <inkml:trace contextRef="#ctx0" brushRef="#br0">0 1 24575,'6'1'0,"-1"1"0,0 0 0,1 0 0,-1 1 0,0-1 0,0 1 0,0 0 0,-1 0 0,1 1 0,3 3 0,8 5 0,353 262 0,-188-134 0,222 170 0,-186-134 0,200 145 0,-291-235 0,369 235 0,-456-298 0,986 570 0,-797-474 0,164 97 0,-281-150 0,148 66 0,129 32 0,-375-159 0,440 198 0,-291-133 0,274 80 0,-131-51 0,-243-77 0,100 35 0,218 108 0,-113-41 0,400 196 0,-320-157 0,-224-105 0,232 119 0,-141-46 0,40 24 0,61 5 0,116 65 0,-41-16 0,-253-143 0,10 6 0,1 14-682,184 76-1,-306-151-6143</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C5656A-E689-4F4C-99AC-DD64DD023962}" type="datetimeFigureOut">
              <a:rPr lang="en-GB" smtClean="0"/>
              <a:t>03/04/2025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FA0B9A-1A0F-4268-87AF-3B04A387547A}" type="slidenum">
              <a:rPr lang="en-GB" smtClean="0"/>
              <a:t>‹#›</a:t>
            </a:fld>
            <a:endParaRPr lang="en-GB"/>
          </a:p>
        </p:txBody>
      </p:sp>
    </p:spTree>
    <p:extLst>
      <p:ext uri="{BB962C8B-B14F-4D97-AF65-F5344CB8AC3E}">
        <p14:creationId xmlns:p14="http://schemas.microsoft.com/office/powerpoint/2010/main" val="1361071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5D9B79-2AEF-4A73-9D30-BE9742DFC2C4}" type="slidenum">
              <a:rPr lang="en-GB" smtClean="0"/>
              <a:t>1</a:t>
            </a:fld>
            <a:endParaRPr lang="en-GB"/>
          </a:p>
        </p:txBody>
      </p:sp>
    </p:spTree>
    <p:extLst>
      <p:ext uri="{BB962C8B-B14F-4D97-AF65-F5344CB8AC3E}">
        <p14:creationId xmlns:p14="http://schemas.microsoft.com/office/powerpoint/2010/main" val="3027817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Indictment: maximum 14 years imprisonment. Obligatory disqualification Obligatory endorsement - licence endorsed three to eleven penalty points. Note: The vehicle may be forfeited.</a:t>
            </a:r>
          </a:p>
        </p:txBody>
      </p:sp>
      <p:sp>
        <p:nvSpPr>
          <p:cNvPr id="4" name="Slide Number Placeholder 3"/>
          <p:cNvSpPr>
            <a:spLocks noGrp="1"/>
          </p:cNvSpPr>
          <p:nvPr>
            <p:ph type="sldNum" sz="quarter" idx="5"/>
          </p:nvPr>
        </p:nvSpPr>
        <p:spPr/>
        <p:txBody>
          <a:bodyPr/>
          <a:lstStyle/>
          <a:p>
            <a:fld id="{43046C2B-9FAB-4186-8446-72DB87770354}" type="slidenum">
              <a:rPr lang="en-GB" smtClean="0"/>
              <a:t>12</a:t>
            </a:fld>
            <a:endParaRPr lang="en-GB"/>
          </a:p>
        </p:txBody>
      </p:sp>
    </p:spTree>
    <p:extLst>
      <p:ext uri="{BB962C8B-B14F-4D97-AF65-F5344CB8AC3E}">
        <p14:creationId xmlns:p14="http://schemas.microsoft.com/office/powerpoint/2010/main" val="2121524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R v Brooks 2001 Two vehicles were driving behind one another along a village road towards the centre of the village (the road was a single carriageway, minor 'A road' subject to a 30 mile per hour limit). The rear vehicle overtook at such a speed that the driver in the front vehicle said in evidence that he felt he was standing still. A vehicle pulled out of a street in front of them (on the nearside) and a collision occurred with the overtaking vehicle. The driver of the emerging vehicle stated that he had time to pull out in front of the slower moving vehicle and hadn't seen the overtaking vehicle pull out from behind it until it was too late. The skid marks showed the overtaking vehicle to have been doing not less than 45 m.p.h. The driver of the overtaking vehicle was convicted of dangerous driving and his appeal was dismissed</a:t>
            </a:r>
            <a:endParaRPr lang="en-GB" b="1" dirty="0"/>
          </a:p>
        </p:txBody>
      </p:sp>
      <p:sp>
        <p:nvSpPr>
          <p:cNvPr id="4" name="Slide Number Placeholder 3"/>
          <p:cNvSpPr>
            <a:spLocks noGrp="1"/>
          </p:cNvSpPr>
          <p:nvPr>
            <p:ph type="sldNum" sz="quarter" idx="5"/>
          </p:nvPr>
        </p:nvSpPr>
        <p:spPr/>
        <p:txBody>
          <a:bodyPr/>
          <a:lstStyle/>
          <a:p>
            <a:fld id="{43046C2B-9FAB-4186-8446-72DB87770354}" type="slidenum">
              <a:rPr lang="en-GB" smtClean="0"/>
              <a:t>13</a:t>
            </a:fld>
            <a:endParaRPr lang="en-GB"/>
          </a:p>
        </p:txBody>
      </p:sp>
    </p:spTree>
    <p:extLst>
      <p:ext uri="{BB962C8B-B14F-4D97-AF65-F5344CB8AC3E}">
        <p14:creationId xmlns:p14="http://schemas.microsoft.com/office/powerpoint/2010/main" val="27906792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Either Way Summary – 12 months imprisonment and/or fine Indictment: 5 years imprisonment and/or fine Serious injury – in this section the term ‘serious injury’ means physical harm which amounts to grievous bodily harm for the purposes of the Offences Against the Person Act 1861.</a:t>
            </a:r>
          </a:p>
        </p:txBody>
      </p:sp>
      <p:sp>
        <p:nvSpPr>
          <p:cNvPr id="4" name="Slide Number Placeholder 3"/>
          <p:cNvSpPr>
            <a:spLocks noGrp="1"/>
          </p:cNvSpPr>
          <p:nvPr>
            <p:ph type="sldNum" sz="quarter" idx="5"/>
          </p:nvPr>
        </p:nvSpPr>
        <p:spPr/>
        <p:txBody>
          <a:bodyPr/>
          <a:lstStyle/>
          <a:p>
            <a:fld id="{43046C2B-9FAB-4186-8446-72DB87770354}" type="slidenum">
              <a:rPr lang="en-GB" smtClean="0"/>
              <a:t>15</a:t>
            </a:fld>
            <a:endParaRPr lang="en-GB"/>
          </a:p>
        </p:txBody>
      </p:sp>
    </p:spTree>
    <p:extLst>
      <p:ext uri="{BB962C8B-B14F-4D97-AF65-F5344CB8AC3E}">
        <p14:creationId xmlns:p14="http://schemas.microsoft.com/office/powerpoint/2010/main" val="1775194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Either Way Summary – 6 months imprisonment and/or fine Indictment: 2 years imprisonment and/or fine Obligatory Disqualification Obligatory Endorsement with 3 – 11 penalty points Serious injury – in this section the term ‘serious injury’ means physical harm which amounts to grievous bodily harm for the purposes of the Offences Against the Person Act 1861. </a:t>
            </a:r>
          </a:p>
          <a:p>
            <a:endParaRPr lang="en-GB" dirty="0"/>
          </a:p>
          <a:p>
            <a:endParaRPr lang="en-GB" dirty="0"/>
          </a:p>
          <a:p>
            <a:r>
              <a:rPr lang="en-GB" dirty="0"/>
              <a:t>Notes The offence has two distinct parts and two separate questions for the jury or magistrates to answer. First, there is the actus reus (guilty act) of the offence. They must consider whether a defendant's driving fell far below the fixed and objective standard of a competent and careful driver, irrespective of their experience. The standard expected is the same for a learner driver holding a provisional licence as it is for a driver who has passed his driving test or even an experienced professional driver. Although the standard of driving required is fixed and objective in the sense that it must always be that of the competent and careful driver, it may vary according to road and driving conditions. It is perfectly possible for driving to be held to be competent and careful in one situation and to have fallen below that standard in another. The weather, visibility and traffic conditions are examples of factors which affect the degree of care required. For this reason, juries and magistrates decide each case on its own facts. The standard of driving required, and failure to reach it is easier to recognise in practice, than to define generally. Any aspect of a defendant's driving (control of the vehicle) may fall far below the standard expected, whether it be by excessive speed, failure to comply with a road sign, etc. The second question for the jury or magistrates is whether it would be obvious to a competent and careful driver that driving in the way the defendant drove would be dangerous</a:t>
            </a:r>
          </a:p>
        </p:txBody>
      </p:sp>
      <p:sp>
        <p:nvSpPr>
          <p:cNvPr id="4" name="Slide Number Placeholder 3"/>
          <p:cNvSpPr>
            <a:spLocks noGrp="1"/>
          </p:cNvSpPr>
          <p:nvPr>
            <p:ph type="sldNum" sz="quarter" idx="5"/>
          </p:nvPr>
        </p:nvSpPr>
        <p:spPr/>
        <p:txBody>
          <a:bodyPr/>
          <a:lstStyle/>
          <a:p>
            <a:fld id="{43046C2B-9FAB-4186-8446-72DB87770354}" type="slidenum">
              <a:rPr lang="en-GB" smtClean="0"/>
              <a:t>16</a:t>
            </a:fld>
            <a:endParaRPr lang="en-GB"/>
          </a:p>
        </p:txBody>
      </p:sp>
    </p:spTree>
    <p:extLst>
      <p:ext uri="{BB962C8B-B14F-4D97-AF65-F5344CB8AC3E}">
        <p14:creationId xmlns:p14="http://schemas.microsoft.com/office/powerpoint/2010/main" val="2154735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Either way Summary: maximum 12 months imprisonment and/or fine. Obligatory disqualification and obligatory endorsement with 3-11 penalty points Indictment: maximum 5 years imprisonment and/or a fine. Obligatory disqualification and obligatory endorsement with 3-11 penalty points This offence may be an alternative verdict to an offence under Sec 1 (Death by dangerous driving)</a:t>
            </a:r>
          </a:p>
        </p:txBody>
      </p:sp>
      <p:sp>
        <p:nvSpPr>
          <p:cNvPr id="4" name="Slide Number Placeholder 3"/>
          <p:cNvSpPr>
            <a:spLocks noGrp="1"/>
          </p:cNvSpPr>
          <p:nvPr>
            <p:ph type="sldNum" sz="quarter" idx="5"/>
          </p:nvPr>
        </p:nvSpPr>
        <p:spPr/>
        <p:txBody>
          <a:bodyPr/>
          <a:lstStyle/>
          <a:p>
            <a:fld id="{43046C2B-9FAB-4186-8446-72DB87770354}" type="slidenum">
              <a:rPr lang="en-GB" smtClean="0"/>
              <a:t>17</a:t>
            </a:fld>
            <a:endParaRPr lang="en-GB"/>
          </a:p>
        </p:txBody>
      </p:sp>
    </p:spTree>
    <p:extLst>
      <p:ext uri="{BB962C8B-B14F-4D97-AF65-F5344CB8AC3E}">
        <p14:creationId xmlns:p14="http://schemas.microsoft.com/office/powerpoint/2010/main" val="6855518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26C1C6-EC3A-4599-A1F0-E2CDC4F1B4DB}" type="slidenum">
              <a:rPr lang="en-GB" smtClean="0"/>
              <a:t>19</a:t>
            </a:fld>
            <a:endParaRPr lang="en-GB"/>
          </a:p>
        </p:txBody>
      </p:sp>
    </p:spTree>
    <p:extLst>
      <p:ext uri="{BB962C8B-B14F-4D97-AF65-F5344CB8AC3E}">
        <p14:creationId xmlns:p14="http://schemas.microsoft.com/office/powerpoint/2010/main" val="7867560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7DF076-F32E-A04A-AA24-DAA9DF4E32E6}" type="slidenum">
              <a:rPr lang="en-US" smtClean="0"/>
              <a:t>20</a:t>
            </a:fld>
            <a:endParaRPr lang="en-US"/>
          </a:p>
        </p:txBody>
      </p:sp>
    </p:spTree>
    <p:extLst>
      <p:ext uri="{BB962C8B-B14F-4D97-AF65-F5344CB8AC3E}">
        <p14:creationId xmlns:p14="http://schemas.microsoft.com/office/powerpoint/2010/main" val="7038076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306388"/>
            <a:ext cx="5956300" cy="3351212"/>
          </a:xfrm>
        </p:spPr>
      </p:sp>
      <p:sp>
        <p:nvSpPr>
          <p:cNvPr id="3" name="Notes Placeholder 2"/>
          <p:cNvSpPr>
            <a:spLocks noGrp="1"/>
          </p:cNvSpPr>
          <p:nvPr>
            <p:ph type="body" idx="1"/>
          </p:nvPr>
        </p:nvSpPr>
        <p:spPr>
          <a:xfrm>
            <a:off x="679768" y="3997244"/>
            <a:ext cx="5438140" cy="5586688"/>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13565588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12725"/>
            <a:ext cx="5953125" cy="3349625"/>
          </a:xfrm>
        </p:spPr>
      </p:sp>
      <p:sp>
        <p:nvSpPr>
          <p:cNvPr id="3" name="Notes Placeholder 2"/>
          <p:cNvSpPr>
            <a:spLocks noGrp="1"/>
          </p:cNvSpPr>
          <p:nvPr>
            <p:ph type="body" idx="1"/>
          </p:nvPr>
        </p:nvSpPr>
        <p:spPr>
          <a:xfrm>
            <a:off x="679768" y="3843617"/>
            <a:ext cx="5438140"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3347456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79768" y="3997244"/>
            <a:ext cx="5438140" cy="5184896"/>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2749163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3" name="Notes Placeholder 2"/>
          <p:cNvSpPr>
            <a:spLocks noGrp="1"/>
          </p:cNvSpPr>
          <p:nvPr>
            <p:ph type="body" idx="1"/>
          </p:nvPr>
        </p:nvSpPr>
        <p:spPr>
          <a:xfrm>
            <a:off x="679768" y="3229113"/>
            <a:ext cx="5438140" cy="6295733"/>
          </a:xfrm>
        </p:spPr>
        <p:txBody>
          <a:bodyPr/>
          <a:lstStyle/>
          <a:p>
            <a:endParaRPr lang="en-US"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13636356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5775" y="153988"/>
            <a:ext cx="5954713" cy="3349625"/>
          </a:xfrm>
        </p:spPr>
      </p:sp>
      <p:sp>
        <p:nvSpPr>
          <p:cNvPr id="3" name="Notes Placeholder 2"/>
          <p:cNvSpPr>
            <a:spLocks noGrp="1"/>
          </p:cNvSpPr>
          <p:nvPr>
            <p:ph type="body" idx="1"/>
          </p:nvPr>
        </p:nvSpPr>
        <p:spPr>
          <a:xfrm>
            <a:off x="744507" y="3666356"/>
            <a:ext cx="5438140" cy="588212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40103762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28863" y="177800"/>
            <a:ext cx="2139950" cy="12049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87667" y="1503766"/>
            <a:ext cx="5438140" cy="8044714"/>
          </a:xfrm>
        </p:spPr>
        <p:txBody>
          <a:bodyPr/>
          <a:lstStyle/>
          <a:p>
            <a:endParaRPr lang="en-GB" sz="1000" dirty="0"/>
          </a:p>
        </p:txBody>
      </p:sp>
    </p:spTree>
    <p:extLst>
      <p:ext uri="{BB962C8B-B14F-4D97-AF65-F5344CB8AC3E}">
        <p14:creationId xmlns:p14="http://schemas.microsoft.com/office/powerpoint/2010/main" val="2083247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the end of this lesson you will be able to: 1. Identify the purpose of a Traffic Offence Report including the when they might be issued. 2. Identify the process for issuing a Traffic Offence Report including its completion. 3. Identify the evidence required on completion of a Traffic Offence Report and how this would be recorded and retained. 4. Describe the process followed once a Traffic Offence Report has been submitted including examples of driver education courses available.</a:t>
            </a:r>
          </a:p>
        </p:txBody>
      </p:sp>
      <p:sp>
        <p:nvSpPr>
          <p:cNvPr id="4" name="Slide Number Placeholder 3"/>
          <p:cNvSpPr>
            <a:spLocks noGrp="1"/>
          </p:cNvSpPr>
          <p:nvPr>
            <p:ph type="sldNum" sz="quarter" idx="5"/>
          </p:nvPr>
        </p:nvSpPr>
        <p:spPr/>
        <p:txBody>
          <a:bodyPr/>
          <a:lstStyle/>
          <a:p>
            <a:fld id="{D405FA85-459B-4D66-8A7B-FFCC546AC454}" type="slidenum">
              <a:rPr lang="en-GB" smtClean="0"/>
              <a:t>33</a:t>
            </a:fld>
            <a:endParaRPr lang="en-GB"/>
          </a:p>
        </p:txBody>
      </p:sp>
    </p:spTree>
    <p:extLst>
      <p:ext uri="{BB962C8B-B14F-4D97-AF65-F5344CB8AC3E}">
        <p14:creationId xmlns:p14="http://schemas.microsoft.com/office/powerpoint/2010/main" val="21265373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TOR is a Traffic Offence Report that replaces all Road Traffic Fixed Penalty Notices [both </a:t>
            </a:r>
            <a:r>
              <a:rPr lang="en-GB" dirty="0" err="1"/>
              <a:t>endorsable</a:t>
            </a:r>
            <a:r>
              <a:rPr lang="en-GB" dirty="0"/>
              <a:t> and non </a:t>
            </a:r>
            <a:r>
              <a:rPr lang="en-GB" dirty="0" err="1"/>
              <a:t>endorsable</a:t>
            </a:r>
            <a:r>
              <a:rPr lang="en-GB" dirty="0"/>
              <a:t>] but NOT graduated FPNs and PNDs. It is to be used for Fixed Penalty and VDRS offences (Vehicle Defect Rectification Scheme) as long as the driver is present and spoken to by the reporting officer.</a:t>
            </a:r>
          </a:p>
        </p:txBody>
      </p:sp>
      <p:sp>
        <p:nvSpPr>
          <p:cNvPr id="4" name="Slide Number Placeholder 3"/>
          <p:cNvSpPr>
            <a:spLocks noGrp="1"/>
          </p:cNvSpPr>
          <p:nvPr>
            <p:ph type="sldNum" sz="quarter" idx="5"/>
          </p:nvPr>
        </p:nvSpPr>
        <p:spPr/>
        <p:txBody>
          <a:bodyPr/>
          <a:lstStyle/>
          <a:p>
            <a:fld id="{D405FA85-459B-4D66-8A7B-FFCC546AC454}" type="slidenum">
              <a:rPr lang="en-GB" smtClean="0"/>
              <a:t>34</a:t>
            </a:fld>
            <a:endParaRPr lang="en-GB"/>
          </a:p>
        </p:txBody>
      </p:sp>
    </p:spTree>
    <p:extLst>
      <p:ext uri="{BB962C8B-B14F-4D97-AF65-F5344CB8AC3E}">
        <p14:creationId xmlns:p14="http://schemas.microsoft.com/office/powerpoint/2010/main" val="815038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Traffic Offence Reports (TORs) have been introduced for all motoring offences where the driver is present, there are some exceptions to this, namely: Offences where the driver was not seen or the offence involves an unattended vehicle - In these circumstances, consideration should be given to dealing with the offence by way of a Fixed Penalty Notice (FPN) or Summons As the driver number MUST be recorded on the T.O.R., if officers cannot confirm that the driver holds a valid driving licence, then a T.O.R. must NOT be issued. The offence of driving without insurance cannot be disposed of via a T.O.R. and the driver should be reported for prosecution.</a:t>
            </a:r>
          </a:p>
        </p:txBody>
      </p:sp>
      <p:sp>
        <p:nvSpPr>
          <p:cNvPr id="4" name="Slide Number Placeholder 3"/>
          <p:cNvSpPr>
            <a:spLocks noGrp="1"/>
          </p:cNvSpPr>
          <p:nvPr>
            <p:ph type="sldNum" sz="quarter" idx="5"/>
          </p:nvPr>
        </p:nvSpPr>
        <p:spPr/>
        <p:txBody>
          <a:bodyPr/>
          <a:lstStyle/>
          <a:p>
            <a:fld id="{D405FA85-459B-4D66-8A7B-FFCC546AC454}" type="slidenum">
              <a:rPr lang="en-GB" smtClean="0"/>
              <a:t>35</a:t>
            </a:fld>
            <a:endParaRPr lang="en-GB"/>
          </a:p>
        </p:txBody>
      </p:sp>
    </p:spTree>
    <p:extLst>
      <p:ext uri="{BB962C8B-B14F-4D97-AF65-F5344CB8AC3E}">
        <p14:creationId xmlns:p14="http://schemas.microsoft.com/office/powerpoint/2010/main" val="4669872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POCLAROC is a best practise model used for reporting for a minor traffic offence • A person is seen committing offence or information / allegation is received that they have committed offence. </a:t>
            </a:r>
          </a:p>
          <a:p>
            <a:endParaRPr lang="en-GB" dirty="0"/>
          </a:p>
          <a:p>
            <a:r>
              <a:rPr lang="en-GB" dirty="0"/>
              <a:t>When pointing out offence use simple language don’t quote Act &amp; Section • After when caution comply with PACE “You are not under arrest - do not have to remain with me.” • Make a note of the reply person makes after caution • Deal with the offence as you see fit &amp; having regard for the offence being dealt with I.e. FPN VDRS HO/RT1 Summons • Questions - may constitute an interview • Report - Caution - Note reply in PNB • DO NOT ASK ANY FURTHER QUESTIONS - NOT EVEN “Do you understand?”</a:t>
            </a:r>
          </a:p>
        </p:txBody>
      </p:sp>
      <p:sp>
        <p:nvSpPr>
          <p:cNvPr id="4" name="Slide Number Placeholder 3"/>
          <p:cNvSpPr>
            <a:spLocks noGrp="1"/>
          </p:cNvSpPr>
          <p:nvPr>
            <p:ph type="sldNum" sz="quarter" idx="5"/>
          </p:nvPr>
        </p:nvSpPr>
        <p:spPr/>
        <p:txBody>
          <a:bodyPr/>
          <a:lstStyle/>
          <a:p>
            <a:fld id="{D405FA85-459B-4D66-8A7B-FFCC546AC454}" type="slidenum">
              <a:rPr lang="en-GB" smtClean="0"/>
              <a:t>36</a:t>
            </a:fld>
            <a:endParaRPr lang="en-GB"/>
          </a:p>
        </p:txBody>
      </p:sp>
    </p:spTree>
    <p:extLst>
      <p:ext uri="{BB962C8B-B14F-4D97-AF65-F5344CB8AC3E}">
        <p14:creationId xmlns:p14="http://schemas.microsoft.com/office/powerpoint/2010/main" val="3307003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71D3A-A47D-4250-A866-6E69DBB904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F6C958-21CE-A962-EFF2-0FAD5C0721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584200-F719-B9B2-DC3C-821E9A0F5DDB}"/>
              </a:ext>
            </a:extLst>
          </p:cNvPr>
          <p:cNvSpPr>
            <a:spLocks noGrp="1"/>
          </p:cNvSpPr>
          <p:nvPr>
            <p:ph type="dt" sz="half" idx="10"/>
          </p:nvPr>
        </p:nvSpPr>
        <p:spPr/>
        <p:txBody>
          <a:bodyPr/>
          <a:lstStyle/>
          <a:p>
            <a:fld id="{2AF9FC50-2525-40CF-B375-B5402BC79F30}" type="datetimeFigureOut">
              <a:rPr lang="en-GB" smtClean="0"/>
              <a:t>03/04/2025</a:t>
            </a:fld>
            <a:endParaRPr lang="en-GB"/>
          </a:p>
        </p:txBody>
      </p:sp>
      <p:sp>
        <p:nvSpPr>
          <p:cNvPr id="5" name="Footer Placeholder 4">
            <a:extLst>
              <a:ext uri="{FF2B5EF4-FFF2-40B4-BE49-F238E27FC236}">
                <a16:creationId xmlns:a16="http://schemas.microsoft.com/office/drawing/2014/main" id="{7DDD1AB8-0C36-B434-0E8E-D4400EFAB1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F30D21-1A1F-E9C5-5EF0-7881BEC68BCE}"/>
              </a:ext>
            </a:extLst>
          </p:cNvPr>
          <p:cNvSpPr>
            <a:spLocks noGrp="1"/>
          </p:cNvSpPr>
          <p:nvPr>
            <p:ph type="sldNum" sz="quarter" idx="12"/>
          </p:nvPr>
        </p:nvSpPr>
        <p:spPr/>
        <p:txBody>
          <a:bodyPr/>
          <a:lstStyle/>
          <a:p>
            <a:fld id="{49342DB8-D924-4310-A3EC-8DCD28434733}" type="slidenum">
              <a:rPr lang="en-GB" smtClean="0"/>
              <a:t>‹#›</a:t>
            </a:fld>
            <a:endParaRPr lang="en-GB"/>
          </a:p>
        </p:txBody>
      </p:sp>
    </p:spTree>
    <p:extLst>
      <p:ext uri="{BB962C8B-B14F-4D97-AF65-F5344CB8AC3E}">
        <p14:creationId xmlns:p14="http://schemas.microsoft.com/office/powerpoint/2010/main" val="923878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D311A-042A-C7BD-0832-259ACC63BB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A2FC45-C7F8-B550-0756-C6CD176269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E88E97-012A-33A3-7EF0-D34261D15062}"/>
              </a:ext>
            </a:extLst>
          </p:cNvPr>
          <p:cNvSpPr>
            <a:spLocks noGrp="1"/>
          </p:cNvSpPr>
          <p:nvPr>
            <p:ph type="dt" sz="half" idx="10"/>
          </p:nvPr>
        </p:nvSpPr>
        <p:spPr/>
        <p:txBody>
          <a:bodyPr/>
          <a:lstStyle/>
          <a:p>
            <a:fld id="{2AF9FC50-2525-40CF-B375-B5402BC79F30}" type="datetimeFigureOut">
              <a:rPr lang="en-GB" smtClean="0"/>
              <a:t>03/04/2025</a:t>
            </a:fld>
            <a:endParaRPr lang="en-GB"/>
          </a:p>
        </p:txBody>
      </p:sp>
      <p:sp>
        <p:nvSpPr>
          <p:cNvPr id="5" name="Footer Placeholder 4">
            <a:extLst>
              <a:ext uri="{FF2B5EF4-FFF2-40B4-BE49-F238E27FC236}">
                <a16:creationId xmlns:a16="http://schemas.microsoft.com/office/drawing/2014/main" id="{EB9C2B92-A15B-A815-F2F8-C7EA7DA797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C7E7BA-6293-58B6-5CB8-64F4898B7763}"/>
              </a:ext>
            </a:extLst>
          </p:cNvPr>
          <p:cNvSpPr>
            <a:spLocks noGrp="1"/>
          </p:cNvSpPr>
          <p:nvPr>
            <p:ph type="sldNum" sz="quarter" idx="12"/>
          </p:nvPr>
        </p:nvSpPr>
        <p:spPr/>
        <p:txBody>
          <a:bodyPr/>
          <a:lstStyle/>
          <a:p>
            <a:fld id="{49342DB8-D924-4310-A3EC-8DCD28434733}" type="slidenum">
              <a:rPr lang="en-GB" smtClean="0"/>
              <a:t>‹#›</a:t>
            </a:fld>
            <a:endParaRPr lang="en-GB"/>
          </a:p>
        </p:txBody>
      </p:sp>
    </p:spTree>
    <p:extLst>
      <p:ext uri="{BB962C8B-B14F-4D97-AF65-F5344CB8AC3E}">
        <p14:creationId xmlns:p14="http://schemas.microsoft.com/office/powerpoint/2010/main" val="1822046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C6279-C045-F313-9CE4-639D0459182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D25101-0E8F-9A59-D2C7-3F50D4A685A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0F5C90F-D1BA-AB21-8E49-FA012E806C04}"/>
              </a:ext>
            </a:extLst>
          </p:cNvPr>
          <p:cNvSpPr>
            <a:spLocks noGrp="1"/>
          </p:cNvSpPr>
          <p:nvPr>
            <p:ph type="dt" sz="half" idx="10"/>
          </p:nvPr>
        </p:nvSpPr>
        <p:spPr/>
        <p:txBody>
          <a:bodyPr/>
          <a:lstStyle/>
          <a:p>
            <a:fld id="{2AF9FC50-2525-40CF-B375-B5402BC79F30}" type="datetimeFigureOut">
              <a:rPr lang="en-GB" smtClean="0"/>
              <a:t>03/04/2025</a:t>
            </a:fld>
            <a:endParaRPr lang="en-GB"/>
          </a:p>
        </p:txBody>
      </p:sp>
      <p:sp>
        <p:nvSpPr>
          <p:cNvPr id="5" name="Footer Placeholder 4">
            <a:extLst>
              <a:ext uri="{FF2B5EF4-FFF2-40B4-BE49-F238E27FC236}">
                <a16:creationId xmlns:a16="http://schemas.microsoft.com/office/drawing/2014/main" id="{52029C84-2DBA-CA6E-CEE8-F5D1C0C993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539408-06F3-9CE9-2898-98B3EBEE5672}"/>
              </a:ext>
            </a:extLst>
          </p:cNvPr>
          <p:cNvSpPr>
            <a:spLocks noGrp="1"/>
          </p:cNvSpPr>
          <p:nvPr>
            <p:ph type="sldNum" sz="quarter" idx="12"/>
          </p:nvPr>
        </p:nvSpPr>
        <p:spPr/>
        <p:txBody>
          <a:bodyPr/>
          <a:lstStyle/>
          <a:p>
            <a:fld id="{49342DB8-D924-4310-A3EC-8DCD28434733}" type="slidenum">
              <a:rPr lang="en-GB" smtClean="0"/>
              <a:t>‹#›</a:t>
            </a:fld>
            <a:endParaRPr lang="en-GB"/>
          </a:p>
        </p:txBody>
      </p:sp>
    </p:spTree>
    <p:extLst>
      <p:ext uri="{BB962C8B-B14F-4D97-AF65-F5344CB8AC3E}">
        <p14:creationId xmlns:p14="http://schemas.microsoft.com/office/powerpoint/2010/main" val="3513702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2F06F-CFEC-7BA8-00A5-33A48131A6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3C8B93-3DD6-C72B-EFCF-F615227E7E8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813E29-00DA-A4A6-3214-79E4037FE8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C2D6C0-086E-F5E4-8460-8A4A941AA1C5}"/>
              </a:ext>
            </a:extLst>
          </p:cNvPr>
          <p:cNvSpPr>
            <a:spLocks noGrp="1"/>
          </p:cNvSpPr>
          <p:nvPr>
            <p:ph type="dt" sz="half" idx="10"/>
          </p:nvPr>
        </p:nvSpPr>
        <p:spPr/>
        <p:txBody>
          <a:bodyPr/>
          <a:lstStyle/>
          <a:p>
            <a:fld id="{2AF9FC50-2525-40CF-B375-B5402BC79F30}" type="datetimeFigureOut">
              <a:rPr lang="en-GB" smtClean="0"/>
              <a:t>03/04/2025</a:t>
            </a:fld>
            <a:endParaRPr lang="en-GB"/>
          </a:p>
        </p:txBody>
      </p:sp>
      <p:sp>
        <p:nvSpPr>
          <p:cNvPr id="6" name="Footer Placeholder 5">
            <a:extLst>
              <a:ext uri="{FF2B5EF4-FFF2-40B4-BE49-F238E27FC236}">
                <a16:creationId xmlns:a16="http://schemas.microsoft.com/office/drawing/2014/main" id="{F37A1A65-BB9B-6759-8B1D-E937663A6E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6E1FAD-321C-E417-7DC6-B6574CA573C4}"/>
              </a:ext>
            </a:extLst>
          </p:cNvPr>
          <p:cNvSpPr>
            <a:spLocks noGrp="1"/>
          </p:cNvSpPr>
          <p:nvPr>
            <p:ph type="sldNum" sz="quarter" idx="12"/>
          </p:nvPr>
        </p:nvSpPr>
        <p:spPr/>
        <p:txBody>
          <a:bodyPr/>
          <a:lstStyle/>
          <a:p>
            <a:fld id="{49342DB8-D924-4310-A3EC-8DCD28434733}" type="slidenum">
              <a:rPr lang="en-GB" smtClean="0"/>
              <a:t>‹#›</a:t>
            </a:fld>
            <a:endParaRPr lang="en-GB"/>
          </a:p>
        </p:txBody>
      </p:sp>
    </p:spTree>
    <p:extLst>
      <p:ext uri="{BB962C8B-B14F-4D97-AF65-F5344CB8AC3E}">
        <p14:creationId xmlns:p14="http://schemas.microsoft.com/office/powerpoint/2010/main" val="437119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05015-FA51-6A9B-1049-77B6B2CA8E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D4359E-AA65-9BEB-268B-5991D52007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B8C9D4-50B3-FE86-7C86-0E0BEC04E4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AF3D8DD-1C89-7906-4A60-C67B9606FB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58422F-3511-41A5-BB28-865DF0DEC9E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EAA1E8-B5DA-8785-44F5-EAA9A526724A}"/>
              </a:ext>
            </a:extLst>
          </p:cNvPr>
          <p:cNvSpPr>
            <a:spLocks noGrp="1"/>
          </p:cNvSpPr>
          <p:nvPr>
            <p:ph type="dt" sz="half" idx="10"/>
          </p:nvPr>
        </p:nvSpPr>
        <p:spPr/>
        <p:txBody>
          <a:bodyPr/>
          <a:lstStyle/>
          <a:p>
            <a:fld id="{2AF9FC50-2525-40CF-B375-B5402BC79F30}" type="datetimeFigureOut">
              <a:rPr lang="en-GB" smtClean="0"/>
              <a:t>03/04/2025</a:t>
            </a:fld>
            <a:endParaRPr lang="en-GB"/>
          </a:p>
        </p:txBody>
      </p:sp>
      <p:sp>
        <p:nvSpPr>
          <p:cNvPr id="8" name="Footer Placeholder 7">
            <a:extLst>
              <a:ext uri="{FF2B5EF4-FFF2-40B4-BE49-F238E27FC236}">
                <a16:creationId xmlns:a16="http://schemas.microsoft.com/office/drawing/2014/main" id="{A3C68AB2-5C4E-D12A-5DA7-3DA5E8F6C78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61E1A88-4A4C-2EBF-B99F-D28DCDAEF529}"/>
              </a:ext>
            </a:extLst>
          </p:cNvPr>
          <p:cNvSpPr>
            <a:spLocks noGrp="1"/>
          </p:cNvSpPr>
          <p:nvPr>
            <p:ph type="sldNum" sz="quarter" idx="12"/>
          </p:nvPr>
        </p:nvSpPr>
        <p:spPr/>
        <p:txBody>
          <a:bodyPr/>
          <a:lstStyle/>
          <a:p>
            <a:fld id="{49342DB8-D924-4310-A3EC-8DCD28434733}" type="slidenum">
              <a:rPr lang="en-GB" smtClean="0"/>
              <a:t>‹#›</a:t>
            </a:fld>
            <a:endParaRPr lang="en-GB"/>
          </a:p>
        </p:txBody>
      </p:sp>
    </p:spTree>
    <p:extLst>
      <p:ext uri="{BB962C8B-B14F-4D97-AF65-F5344CB8AC3E}">
        <p14:creationId xmlns:p14="http://schemas.microsoft.com/office/powerpoint/2010/main" val="3682384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5F446-8DF0-489E-8838-13BE39919F4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E5454E7-27C5-95C7-1CB8-96FBC50153CE}"/>
              </a:ext>
            </a:extLst>
          </p:cNvPr>
          <p:cNvSpPr>
            <a:spLocks noGrp="1"/>
          </p:cNvSpPr>
          <p:nvPr>
            <p:ph type="dt" sz="half" idx="10"/>
          </p:nvPr>
        </p:nvSpPr>
        <p:spPr/>
        <p:txBody>
          <a:bodyPr/>
          <a:lstStyle/>
          <a:p>
            <a:fld id="{2AF9FC50-2525-40CF-B375-B5402BC79F30}" type="datetimeFigureOut">
              <a:rPr lang="en-GB" smtClean="0"/>
              <a:t>03/04/2025</a:t>
            </a:fld>
            <a:endParaRPr lang="en-GB"/>
          </a:p>
        </p:txBody>
      </p:sp>
      <p:sp>
        <p:nvSpPr>
          <p:cNvPr id="4" name="Footer Placeholder 3">
            <a:extLst>
              <a:ext uri="{FF2B5EF4-FFF2-40B4-BE49-F238E27FC236}">
                <a16:creationId xmlns:a16="http://schemas.microsoft.com/office/drawing/2014/main" id="{B8489187-C78F-C6E5-B0ED-081D9F73971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5DDD9D8-190B-626B-5A3B-3A06A3F6FACE}"/>
              </a:ext>
            </a:extLst>
          </p:cNvPr>
          <p:cNvSpPr>
            <a:spLocks noGrp="1"/>
          </p:cNvSpPr>
          <p:nvPr>
            <p:ph type="sldNum" sz="quarter" idx="12"/>
          </p:nvPr>
        </p:nvSpPr>
        <p:spPr/>
        <p:txBody>
          <a:bodyPr/>
          <a:lstStyle/>
          <a:p>
            <a:fld id="{49342DB8-D924-4310-A3EC-8DCD28434733}" type="slidenum">
              <a:rPr lang="en-GB" smtClean="0"/>
              <a:t>‹#›</a:t>
            </a:fld>
            <a:endParaRPr lang="en-GB"/>
          </a:p>
        </p:txBody>
      </p:sp>
    </p:spTree>
    <p:extLst>
      <p:ext uri="{BB962C8B-B14F-4D97-AF65-F5344CB8AC3E}">
        <p14:creationId xmlns:p14="http://schemas.microsoft.com/office/powerpoint/2010/main" val="3546253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085C1A-2731-674C-62D6-12A78298A4A7}"/>
              </a:ext>
            </a:extLst>
          </p:cNvPr>
          <p:cNvSpPr>
            <a:spLocks noGrp="1"/>
          </p:cNvSpPr>
          <p:nvPr>
            <p:ph type="dt" sz="half" idx="10"/>
          </p:nvPr>
        </p:nvSpPr>
        <p:spPr/>
        <p:txBody>
          <a:bodyPr/>
          <a:lstStyle/>
          <a:p>
            <a:fld id="{2AF9FC50-2525-40CF-B375-B5402BC79F30}" type="datetimeFigureOut">
              <a:rPr lang="en-GB" smtClean="0"/>
              <a:t>03/04/2025</a:t>
            </a:fld>
            <a:endParaRPr lang="en-GB"/>
          </a:p>
        </p:txBody>
      </p:sp>
      <p:sp>
        <p:nvSpPr>
          <p:cNvPr id="3" name="Footer Placeholder 2">
            <a:extLst>
              <a:ext uri="{FF2B5EF4-FFF2-40B4-BE49-F238E27FC236}">
                <a16:creationId xmlns:a16="http://schemas.microsoft.com/office/drawing/2014/main" id="{F33BB16C-0EA4-6AA8-4A68-F215D30ED2E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A4DF29-0D35-707E-2D0B-4CA6A3EAEB4D}"/>
              </a:ext>
            </a:extLst>
          </p:cNvPr>
          <p:cNvSpPr>
            <a:spLocks noGrp="1"/>
          </p:cNvSpPr>
          <p:nvPr>
            <p:ph type="sldNum" sz="quarter" idx="12"/>
          </p:nvPr>
        </p:nvSpPr>
        <p:spPr/>
        <p:txBody>
          <a:bodyPr/>
          <a:lstStyle/>
          <a:p>
            <a:fld id="{49342DB8-D924-4310-A3EC-8DCD28434733}" type="slidenum">
              <a:rPr lang="en-GB" smtClean="0"/>
              <a:t>‹#›</a:t>
            </a:fld>
            <a:endParaRPr lang="en-GB"/>
          </a:p>
        </p:txBody>
      </p:sp>
    </p:spTree>
    <p:extLst>
      <p:ext uri="{BB962C8B-B14F-4D97-AF65-F5344CB8AC3E}">
        <p14:creationId xmlns:p14="http://schemas.microsoft.com/office/powerpoint/2010/main" val="3979754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7E05C-BB87-C735-531D-BEF88C2CA4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2C3F71-28DF-E4C4-8C9E-89D7D0FFAF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89EBB38-0EE9-052F-00EC-6FB3B7075D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C7B8D7-F5B3-1C41-4412-34155E2A0A2A}"/>
              </a:ext>
            </a:extLst>
          </p:cNvPr>
          <p:cNvSpPr>
            <a:spLocks noGrp="1"/>
          </p:cNvSpPr>
          <p:nvPr>
            <p:ph type="dt" sz="half" idx="10"/>
          </p:nvPr>
        </p:nvSpPr>
        <p:spPr/>
        <p:txBody>
          <a:bodyPr/>
          <a:lstStyle/>
          <a:p>
            <a:fld id="{2AF9FC50-2525-40CF-B375-B5402BC79F30}" type="datetimeFigureOut">
              <a:rPr lang="en-GB" smtClean="0"/>
              <a:t>03/04/2025</a:t>
            </a:fld>
            <a:endParaRPr lang="en-GB"/>
          </a:p>
        </p:txBody>
      </p:sp>
      <p:sp>
        <p:nvSpPr>
          <p:cNvPr id="6" name="Footer Placeholder 5">
            <a:extLst>
              <a:ext uri="{FF2B5EF4-FFF2-40B4-BE49-F238E27FC236}">
                <a16:creationId xmlns:a16="http://schemas.microsoft.com/office/drawing/2014/main" id="{05F3F8C0-E6B7-4BFF-077E-1999B7396B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A60AB3-895E-5F6A-290B-B467DE2061DD}"/>
              </a:ext>
            </a:extLst>
          </p:cNvPr>
          <p:cNvSpPr>
            <a:spLocks noGrp="1"/>
          </p:cNvSpPr>
          <p:nvPr>
            <p:ph type="sldNum" sz="quarter" idx="12"/>
          </p:nvPr>
        </p:nvSpPr>
        <p:spPr/>
        <p:txBody>
          <a:bodyPr/>
          <a:lstStyle/>
          <a:p>
            <a:fld id="{49342DB8-D924-4310-A3EC-8DCD28434733}" type="slidenum">
              <a:rPr lang="en-GB" smtClean="0"/>
              <a:t>‹#›</a:t>
            </a:fld>
            <a:endParaRPr lang="en-GB"/>
          </a:p>
        </p:txBody>
      </p:sp>
    </p:spTree>
    <p:extLst>
      <p:ext uri="{BB962C8B-B14F-4D97-AF65-F5344CB8AC3E}">
        <p14:creationId xmlns:p14="http://schemas.microsoft.com/office/powerpoint/2010/main" val="3339211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EBA37-11F6-6037-3668-E2F340C950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2C35321-834A-FBA0-C586-3EC8A952DC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28271A-3343-FFFB-A8CB-D0E35D30B5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854908-35D0-BA55-3239-5909E0979A3C}"/>
              </a:ext>
            </a:extLst>
          </p:cNvPr>
          <p:cNvSpPr>
            <a:spLocks noGrp="1"/>
          </p:cNvSpPr>
          <p:nvPr>
            <p:ph type="dt" sz="half" idx="10"/>
          </p:nvPr>
        </p:nvSpPr>
        <p:spPr/>
        <p:txBody>
          <a:bodyPr/>
          <a:lstStyle/>
          <a:p>
            <a:fld id="{2AF9FC50-2525-40CF-B375-B5402BC79F30}" type="datetimeFigureOut">
              <a:rPr lang="en-GB" smtClean="0"/>
              <a:t>03/04/2025</a:t>
            </a:fld>
            <a:endParaRPr lang="en-GB"/>
          </a:p>
        </p:txBody>
      </p:sp>
      <p:sp>
        <p:nvSpPr>
          <p:cNvPr id="6" name="Footer Placeholder 5">
            <a:extLst>
              <a:ext uri="{FF2B5EF4-FFF2-40B4-BE49-F238E27FC236}">
                <a16:creationId xmlns:a16="http://schemas.microsoft.com/office/drawing/2014/main" id="{845D309F-5FE8-8B92-FF66-BAFE27FAD8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0E6338-8CFB-F37C-D9E1-D540E290EAC5}"/>
              </a:ext>
            </a:extLst>
          </p:cNvPr>
          <p:cNvSpPr>
            <a:spLocks noGrp="1"/>
          </p:cNvSpPr>
          <p:nvPr>
            <p:ph type="sldNum" sz="quarter" idx="12"/>
          </p:nvPr>
        </p:nvSpPr>
        <p:spPr/>
        <p:txBody>
          <a:bodyPr/>
          <a:lstStyle/>
          <a:p>
            <a:fld id="{49342DB8-D924-4310-A3EC-8DCD28434733}" type="slidenum">
              <a:rPr lang="en-GB" smtClean="0"/>
              <a:t>‹#›</a:t>
            </a:fld>
            <a:endParaRPr lang="en-GB"/>
          </a:p>
        </p:txBody>
      </p:sp>
    </p:spTree>
    <p:extLst>
      <p:ext uri="{BB962C8B-B14F-4D97-AF65-F5344CB8AC3E}">
        <p14:creationId xmlns:p14="http://schemas.microsoft.com/office/powerpoint/2010/main" val="3779621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E3101-622E-6917-D956-E2C4B14DE0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9B2974-45B8-0579-B951-FD232FB90C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FD6714-050C-BE47-A9E0-31EB43F3AE46}"/>
              </a:ext>
            </a:extLst>
          </p:cNvPr>
          <p:cNvSpPr>
            <a:spLocks noGrp="1"/>
          </p:cNvSpPr>
          <p:nvPr>
            <p:ph type="dt" sz="half" idx="10"/>
          </p:nvPr>
        </p:nvSpPr>
        <p:spPr/>
        <p:txBody>
          <a:bodyPr/>
          <a:lstStyle/>
          <a:p>
            <a:fld id="{2AF9FC50-2525-40CF-B375-B5402BC79F30}" type="datetimeFigureOut">
              <a:rPr lang="en-GB" smtClean="0"/>
              <a:t>03/04/2025</a:t>
            </a:fld>
            <a:endParaRPr lang="en-GB"/>
          </a:p>
        </p:txBody>
      </p:sp>
      <p:sp>
        <p:nvSpPr>
          <p:cNvPr id="5" name="Footer Placeholder 4">
            <a:extLst>
              <a:ext uri="{FF2B5EF4-FFF2-40B4-BE49-F238E27FC236}">
                <a16:creationId xmlns:a16="http://schemas.microsoft.com/office/drawing/2014/main" id="{4E47DAA7-1A27-C114-A515-4E47B0917A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481F8C-A69F-10FF-00E2-55019DBEB83A}"/>
              </a:ext>
            </a:extLst>
          </p:cNvPr>
          <p:cNvSpPr>
            <a:spLocks noGrp="1"/>
          </p:cNvSpPr>
          <p:nvPr>
            <p:ph type="sldNum" sz="quarter" idx="12"/>
          </p:nvPr>
        </p:nvSpPr>
        <p:spPr/>
        <p:txBody>
          <a:bodyPr/>
          <a:lstStyle/>
          <a:p>
            <a:fld id="{49342DB8-D924-4310-A3EC-8DCD28434733}" type="slidenum">
              <a:rPr lang="en-GB" smtClean="0"/>
              <a:t>‹#›</a:t>
            </a:fld>
            <a:endParaRPr lang="en-GB"/>
          </a:p>
        </p:txBody>
      </p:sp>
    </p:spTree>
    <p:extLst>
      <p:ext uri="{BB962C8B-B14F-4D97-AF65-F5344CB8AC3E}">
        <p14:creationId xmlns:p14="http://schemas.microsoft.com/office/powerpoint/2010/main" val="264728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A10695-2898-7086-E921-7A4CCC5836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EE08DE-EC4F-F82D-D4C1-8C4E348E9BB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F16E15-A528-8BF9-0AEC-991E93417C61}"/>
              </a:ext>
            </a:extLst>
          </p:cNvPr>
          <p:cNvSpPr>
            <a:spLocks noGrp="1"/>
          </p:cNvSpPr>
          <p:nvPr>
            <p:ph type="dt" sz="half" idx="10"/>
          </p:nvPr>
        </p:nvSpPr>
        <p:spPr/>
        <p:txBody>
          <a:bodyPr/>
          <a:lstStyle/>
          <a:p>
            <a:fld id="{2AF9FC50-2525-40CF-B375-B5402BC79F30}" type="datetimeFigureOut">
              <a:rPr lang="en-GB" smtClean="0"/>
              <a:t>03/04/2025</a:t>
            </a:fld>
            <a:endParaRPr lang="en-GB"/>
          </a:p>
        </p:txBody>
      </p:sp>
      <p:sp>
        <p:nvSpPr>
          <p:cNvPr id="5" name="Footer Placeholder 4">
            <a:extLst>
              <a:ext uri="{FF2B5EF4-FFF2-40B4-BE49-F238E27FC236}">
                <a16:creationId xmlns:a16="http://schemas.microsoft.com/office/drawing/2014/main" id="{57CC15B7-02E6-F2D7-F917-8223436C5F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358DEF-3E51-137D-E472-60A26719A3FD}"/>
              </a:ext>
            </a:extLst>
          </p:cNvPr>
          <p:cNvSpPr>
            <a:spLocks noGrp="1"/>
          </p:cNvSpPr>
          <p:nvPr>
            <p:ph type="sldNum" sz="quarter" idx="12"/>
          </p:nvPr>
        </p:nvSpPr>
        <p:spPr/>
        <p:txBody>
          <a:bodyPr/>
          <a:lstStyle/>
          <a:p>
            <a:fld id="{49342DB8-D924-4310-A3EC-8DCD28434733}" type="slidenum">
              <a:rPr lang="en-GB" smtClean="0"/>
              <a:t>‹#›</a:t>
            </a:fld>
            <a:endParaRPr lang="en-GB"/>
          </a:p>
        </p:txBody>
      </p:sp>
    </p:spTree>
    <p:extLst>
      <p:ext uri="{BB962C8B-B14F-4D97-AF65-F5344CB8AC3E}">
        <p14:creationId xmlns:p14="http://schemas.microsoft.com/office/powerpoint/2010/main" val="3401910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521B3D-17ED-1192-6612-894EAEE749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A14F7F-2EBE-EECF-3451-19AD4E71EB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7829D4-65FD-7E23-DEDE-B2A28E42EE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AF9FC50-2525-40CF-B375-B5402BC79F30}" type="datetimeFigureOut">
              <a:rPr lang="en-GB" smtClean="0"/>
              <a:t>03/04/2025</a:t>
            </a:fld>
            <a:endParaRPr lang="en-GB"/>
          </a:p>
        </p:txBody>
      </p:sp>
      <p:sp>
        <p:nvSpPr>
          <p:cNvPr id="5" name="Footer Placeholder 4">
            <a:extLst>
              <a:ext uri="{FF2B5EF4-FFF2-40B4-BE49-F238E27FC236}">
                <a16:creationId xmlns:a16="http://schemas.microsoft.com/office/drawing/2014/main" id="{09B95AF0-BBD4-1047-039D-7C58CE36D3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74106A4-555E-8AE4-7CAE-71CF56B69A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9342DB8-D924-4310-A3EC-8DCD28434733}" type="slidenum">
              <a:rPr lang="en-GB" smtClean="0"/>
              <a:t>‹#›</a:t>
            </a:fld>
            <a:endParaRPr lang="en-GB"/>
          </a:p>
        </p:txBody>
      </p:sp>
    </p:spTree>
    <p:extLst>
      <p:ext uri="{BB962C8B-B14F-4D97-AF65-F5344CB8AC3E}">
        <p14:creationId xmlns:p14="http://schemas.microsoft.com/office/powerpoint/2010/main" val="13811937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tags" Target="../tags/tag3.xml"/><Relationship Id="rId7" Type="http://schemas.openxmlformats.org/officeDocument/2006/relationships/image" Target="../media/image26.png"/><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25.png"/><Relationship Id="rId5" Type="http://schemas.openxmlformats.org/officeDocument/2006/relationships/notesSlide" Target="../notesSlides/notesSlide11.xml"/><Relationship Id="rId4"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Lg3HhFHMxAV9QM&amp;tbnid=nbxHcU5gSfbcWM:&amp;ved=0CAUQjRw&amp;url=http://en.wikipedia.org/wiki/Recreational_use_of_ketamine&amp;ei=AgbNUuGtPKLO0AXX-IDQDg&amp;bvm=bv.58187178,d.ZG4&amp;psig=AFQjCNHOvgO2It4OFlrSgKHlm5S6sd_Sng&amp;ust=1389254442060233" TargetMode="External"/><Relationship Id="rId7"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jpe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33.jpeg"/></Relationships>
</file>

<file path=ppt/slides/_rels/slide2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legislation.gov.uk/uksi/1986/1078/contents" TargetMode="External"/><Relationship Id="rId2" Type="http://schemas.openxmlformats.org/officeDocument/2006/relationships/hyperlink" Target="https://www.legislation.gov.uk/uksi/1993/176/regulation/8" TargetMode="External"/><Relationship Id="rId1" Type="http://schemas.openxmlformats.org/officeDocument/2006/relationships/slideLayout" Target="../slideLayouts/slideLayout2.xml"/><Relationship Id="rId5" Type="http://schemas.openxmlformats.org/officeDocument/2006/relationships/hyperlink" Target="https://www.youtube.com/watch?v=950kIPv3f38" TargetMode="External"/><Relationship Id="rId4" Type="http://schemas.openxmlformats.org/officeDocument/2006/relationships/hyperlink" Target="https://www.legislation.gov.uk/uksi/2006/1892/contents/made"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NULL"/><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NULL"/><Relationship Id="rId4" Type="http://schemas.openxmlformats.org/officeDocument/2006/relationships/customXml" Target="../ink/ink1.xml"/></Relationships>
</file>

<file path=ppt/slides/_rels/slide32.xml.rels><?xml version="1.0" encoding="UTF-8" standalone="yes"?>
<Relationships xmlns="http://schemas.openxmlformats.org/package/2006/relationships"><Relationship Id="rId3" Type="http://schemas.openxmlformats.org/officeDocument/2006/relationships/image" Target="../media/image42.jpeg"/><Relationship Id="rId7" Type="http://schemas.openxmlformats.org/officeDocument/2006/relationships/image" Target="../media/image46.png"/><Relationship Id="rId2" Type="http://schemas.openxmlformats.org/officeDocument/2006/relationships/image" Target="../media/image41.jpeg"/><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3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D3101C-8C87-FA78-8683-32CDB4705B59}"/>
              </a:ext>
            </a:extLst>
          </p:cNvPr>
          <p:cNvSpPr>
            <a:spLocks noGrp="1"/>
          </p:cNvSpPr>
          <p:nvPr>
            <p:ph type="ctrTitle"/>
          </p:nvPr>
        </p:nvSpPr>
        <p:spPr>
          <a:xfrm>
            <a:off x="2026693" y="1030406"/>
            <a:ext cx="8147713" cy="3081242"/>
          </a:xfrm>
        </p:spPr>
        <p:txBody>
          <a:bodyPr anchor="ctr">
            <a:normAutofit/>
          </a:bodyPr>
          <a:lstStyle/>
          <a:p>
            <a:r>
              <a:rPr lang="en-GB" sz="4800">
                <a:solidFill>
                  <a:srgbClr val="FFFFFF"/>
                </a:solidFill>
              </a:rPr>
              <a:t>Revision session </a:t>
            </a:r>
          </a:p>
        </p:txBody>
      </p:sp>
      <p:sp>
        <p:nvSpPr>
          <p:cNvPr id="3" name="Subtitle 2">
            <a:extLst>
              <a:ext uri="{FF2B5EF4-FFF2-40B4-BE49-F238E27FC236}">
                <a16:creationId xmlns:a16="http://schemas.microsoft.com/office/drawing/2014/main" id="{38DA4FC2-D6FF-620D-2134-C81C67CCEEEF}"/>
              </a:ext>
            </a:extLst>
          </p:cNvPr>
          <p:cNvSpPr>
            <a:spLocks noGrp="1"/>
          </p:cNvSpPr>
          <p:nvPr>
            <p:ph type="subTitle" idx="1"/>
          </p:nvPr>
        </p:nvSpPr>
        <p:spPr>
          <a:xfrm>
            <a:off x="1559943" y="5171093"/>
            <a:ext cx="9078628" cy="860620"/>
          </a:xfrm>
        </p:spPr>
        <p:txBody>
          <a:bodyPr anchor="ctr">
            <a:normAutofit/>
          </a:bodyPr>
          <a:lstStyle/>
          <a:p>
            <a:r>
              <a:rPr lang="en-GB" dirty="0">
                <a:solidFill>
                  <a:srgbClr val="FFFFFF"/>
                </a:solidFill>
              </a:rPr>
              <a:t>Level 5 Road Policing</a:t>
            </a:r>
          </a:p>
        </p:txBody>
      </p:sp>
    </p:spTree>
    <p:extLst>
      <p:ext uri="{BB962C8B-B14F-4D97-AF65-F5344CB8AC3E}">
        <p14:creationId xmlns:p14="http://schemas.microsoft.com/office/powerpoint/2010/main" val="4086392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alendar on top of a flat yellow surface">
            <a:extLst>
              <a:ext uri="{FF2B5EF4-FFF2-40B4-BE49-F238E27FC236}">
                <a16:creationId xmlns:a16="http://schemas.microsoft.com/office/drawing/2014/main" id="{0F3CD1CF-59B3-7E15-2052-A4C24E6AF173}"/>
              </a:ext>
            </a:extLst>
          </p:cNvPr>
          <p:cNvPicPr>
            <a:picLocks noChangeAspect="1"/>
          </p:cNvPicPr>
          <p:nvPr/>
        </p:nvPicPr>
        <p:blipFill>
          <a:blip r:embed="rId2"/>
          <a:srcRect r="47341" b="-2"/>
          <a:stretch/>
        </p:blipFill>
        <p:spPr>
          <a:xfrm>
            <a:off x="-1" y="-2"/>
            <a:ext cx="5410198" cy="6858002"/>
          </a:xfrm>
          <a:prstGeom prst="rect">
            <a:avLst/>
          </a:prstGeom>
        </p:spPr>
      </p:pic>
      <p:sp>
        <p:nvSpPr>
          <p:cNvPr id="2" name="Title 1">
            <a:extLst>
              <a:ext uri="{FF2B5EF4-FFF2-40B4-BE49-F238E27FC236}">
                <a16:creationId xmlns:a16="http://schemas.microsoft.com/office/drawing/2014/main" id="{B3CECEEC-4244-F4F1-2617-16D8D15303EF}"/>
              </a:ext>
            </a:extLst>
          </p:cNvPr>
          <p:cNvSpPr>
            <a:spLocks noGrp="1"/>
          </p:cNvSpPr>
          <p:nvPr>
            <p:ph type="title"/>
          </p:nvPr>
        </p:nvSpPr>
        <p:spPr>
          <a:xfrm>
            <a:off x="6115317" y="405685"/>
            <a:ext cx="5464968" cy="1559301"/>
          </a:xfrm>
        </p:spPr>
        <p:txBody>
          <a:bodyPr>
            <a:normAutofit/>
          </a:bodyPr>
          <a:lstStyle/>
          <a:p>
            <a:r>
              <a:rPr lang="en-GB" sz="4000"/>
              <a:t>Examination details</a:t>
            </a:r>
          </a:p>
        </p:txBody>
      </p:sp>
      <p:sp>
        <p:nvSpPr>
          <p:cNvPr id="3" name="Content Placeholder 2">
            <a:extLst>
              <a:ext uri="{FF2B5EF4-FFF2-40B4-BE49-F238E27FC236}">
                <a16:creationId xmlns:a16="http://schemas.microsoft.com/office/drawing/2014/main" id="{215999D3-502E-78A9-4292-9B5C9ED46BD1}"/>
              </a:ext>
            </a:extLst>
          </p:cNvPr>
          <p:cNvSpPr>
            <a:spLocks noGrp="1"/>
          </p:cNvSpPr>
          <p:nvPr>
            <p:ph idx="1"/>
          </p:nvPr>
        </p:nvSpPr>
        <p:spPr>
          <a:xfrm>
            <a:off x="6115317" y="2743200"/>
            <a:ext cx="5247340" cy="3496878"/>
          </a:xfrm>
        </p:spPr>
        <p:txBody>
          <a:bodyPr anchor="ctr">
            <a:normAutofit/>
          </a:bodyPr>
          <a:lstStyle/>
          <a:p>
            <a:r>
              <a:rPr lang="en-GB" sz="2000" dirty="0"/>
              <a:t>May 2025 – date has been sent to your </a:t>
            </a:r>
            <a:r>
              <a:rPr lang="en-GB" sz="2000" dirty="0" err="1"/>
              <a:t>mytsd</a:t>
            </a:r>
            <a:endParaRPr lang="en-GB" sz="2000" dirty="0"/>
          </a:p>
          <a:p>
            <a:r>
              <a:rPr lang="en-GB" sz="2000" dirty="0"/>
              <a:t>Short answer  and Multiple choice questions.</a:t>
            </a:r>
          </a:p>
          <a:p>
            <a:r>
              <a:rPr lang="en-GB" sz="2000" dirty="0"/>
              <a:t>Answer all questions. </a:t>
            </a:r>
          </a:p>
          <a:p>
            <a:pPr marL="0" indent="0">
              <a:buNone/>
            </a:pPr>
            <a:r>
              <a:rPr lang="en-GB" sz="2000" dirty="0"/>
              <a:t>    2 hours long. </a:t>
            </a:r>
          </a:p>
          <a:p>
            <a:r>
              <a:rPr lang="en-GB" sz="2000" dirty="0"/>
              <a:t>Look at the points allocated to the question</a:t>
            </a:r>
          </a:p>
        </p:txBody>
      </p:sp>
    </p:spTree>
    <p:extLst>
      <p:ext uri="{BB962C8B-B14F-4D97-AF65-F5344CB8AC3E}">
        <p14:creationId xmlns:p14="http://schemas.microsoft.com/office/powerpoint/2010/main" val="1521228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1148D-BAAC-64AB-11F5-A7DF3117C53C}"/>
              </a:ext>
            </a:extLst>
          </p:cNvPr>
          <p:cNvSpPr>
            <a:spLocks noGrp="1"/>
          </p:cNvSpPr>
          <p:nvPr>
            <p:ph type="title"/>
          </p:nvPr>
        </p:nvSpPr>
        <p:spPr>
          <a:xfrm>
            <a:off x="1136397" y="502020"/>
            <a:ext cx="5323715" cy="1642970"/>
          </a:xfrm>
        </p:spPr>
        <p:txBody>
          <a:bodyPr anchor="b">
            <a:normAutofit/>
          </a:bodyPr>
          <a:lstStyle/>
          <a:p>
            <a:r>
              <a:rPr lang="en-GB" sz="4000" dirty="0"/>
              <a:t>Remember….</a:t>
            </a:r>
          </a:p>
        </p:txBody>
      </p:sp>
      <p:sp>
        <p:nvSpPr>
          <p:cNvPr id="3" name="Content Placeholder 2">
            <a:extLst>
              <a:ext uri="{FF2B5EF4-FFF2-40B4-BE49-F238E27FC236}">
                <a16:creationId xmlns:a16="http://schemas.microsoft.com/office/drawing/2014/main" id="{46DAAB9A-088B-60BC-CA38-52CEE412048D}"/>
              </a:ext>
            </a:extLst>
          </p:cNvPr>
          <p:cNvSpPr>
            <a:spLocks noGrp="1"/>
          </p:cNvSpPr>
          <p:nvPr>
            <p:ph idx="1"/>
          </p:nvPr>
        </p:nvSpPr>
        <p:spPr>
          <a:xfrm>
            <a:off x="1144923" y="2405894"/>
            <a:ext cx="5315189" cy="3535083"/>
          </a:xfrm>
        </p:spPr>
        <p:txBody>
          <a:bodyPr anchor="t">
            <a:normAutofit/>
          </a:bodyPr>
          <a:lstStyle/>
          <a:p>
            <a:r>
              <a:rPr lang="en-GB" sz="2400" dirty="0"/>
              <a:t>Take your time.</a:t>
            </a:r>
          </a:p>
          <a:p>
            <a:r>
              <a:rPr lang="en-GB" sz="2400" dirty="0"/>
              <a:t>Read the question fully. </a:t>
            </a:r>
          </a:p>
          <a:p>
            <a:r>
              <a:rPr lang="en-GB" sz="2400" dirty="0"/>
              <a:t>Think about the answer.</a:t>
            </a:r>
          </a:p>
          <a:p>
            <a:endParaRPr lang="en-GB" sz="2400" dirty="0"/>
          </a:p>
          <a:p>
            <a:r>
              <a:rPr lang="en-GB" sz="2400" dirty="0"/>
              <a:t>Do not use this presentation as your soul revision point. Revisit all sessions in full.  </a:t>
            </a:r>
          </a:p>
        </p:txBody>
      </p:sp>
      <p:pic>
        <p:nvPicPr>
          <p:cNvPr id="5" name="Picture 4">
            <a:extLst>
              <a:ext uri="{FF2B5EF4-FFF2-40B4-BE49-F238E27FC236}">
                <a16:creationId xmlns:a16="http://schemas.microsoft.com/office/drawing/2014/main" id="{D4C67696-791E-3F60-FFBC-0DC605EDD659}"/>
              </a:ext>
            </a:extLst>
          </p:cNvPr>
          <p:cNvPicPr>
            <a:picLocks noChangeAspect="1"/>
          </p:cNvPicPr>
          <p:nvPr/>
        </p:nvPicPr>
        <p:blipFill>
          <a:blip r:embed="rId2"/>
          <a:stretch>
            <a:fillRect/>
          </a:stretch>
        </p:blipFill>
        <p:spPr>
          <a:xfrm>
            <a:off x="7230603" y="909081"/>
            <a:ext cx="3861257" cy="5071731"/>
          </a:xfrm>
          <a:prstGeom prst="rect">
            <a:avLst/>
          </a:prstGeom>
        </p:spPr>
      </p:pic>
    </p:spTree>
    <p:extLst>
      <p:ext uri="{BB962C8B-B14F-4D97-AF65-F5344CB8AC3E}">
        <p14:creationId xmlns:p14="http://schemas.microsoft.com/office/powerpoint/2010/main" val="3988370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1C62DF-C196-9807-D487-65095848815F}"/>
              </a:ext>
            </a:extLst>
          </p:cNvPr>
          <p:cNvSpPr>
            <a:spLocks noGrp="1"/>
          </p:cNvSpPr>
          <p:nvPr>
            <p:ph type="ctr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Areas to revisit</a:t>
            </a:r>
          </a:p>
        </p:txBody>
      </p:sp>
      <p:sp>
        <p:nvSpPr>
          <p:cNvPr id="3" name="Subtitle 2">
            <a:extLst>
              <a:ext uri="{FF2B5EF4-FFF2-40B4-BE49-F238E27FC236}">
                <a16:creationId xmlns:a16="http://schemas.microsoft.com/office/drawing/2014/main" id="{BD0BB4B5-6233-13AB-76AA-CAB47AEA9CEE}"/>
              </a:ext>
            </a:extLst>
          </p:cNvPr>
          <p:cNvSpPr>
            <a:spLocks noGrp="1"/>
          </p:cNvSpPr>
          <p:nvPr>
            <p:ph type="subTitle" idx="1"/>
          </p:nvPr>
        </p:nvSpPr>
        <p:spPr>
          <a:xfrm>
            <a:off x="6503158" y="649480"/>
            <a:ext cx="4862447" cy="5546047"/>
          </a:xfrm>
        </p:spPr>
        <p:txBody>
          <a:bodyPr vert="horz" lIns="91440" tIns="45720" rIns="91440" bIns="45720" rtlCol="0" anchor="ctr">
            <a:normAutofit/>
          </a:bodyPr>
          <a:lstStyle/>
          <a:p>
            <a:pPr marL="342900" indent="-228600" algn="l">
              <a:buFont typeface="Arial" panose="020B0604020202020204" pitchFamily="34" charset="0"/>
              <a:buChar char="•"/>
            </a:pPr>
            <a:r>
              <a:rPr lang="en-US" sz="2000" dirty="0"/>
              <a:t>Jesip</a:t>
            </a:r>
          </a:p>
          <a:p>
            <a:pPr marL="342900" indent="-228600" algn="l">
              <a:buFont typeface="Arial" panose="020B0604020202020204" pitchFamily="34" charset="0"/>
              <a:buChar char="•"/>
            </a:pPr>
            <a:r>
              <a:rPr lang="en-US" sz="2000" dirty="0"/>
              <a:t>Definitions</a:t>
            </a:r>
          </a:p>
          <a:p>
            <a:pPr marL="342900" indent="-228600" algn="l">
              <a:buFont typeface="Arial" panose="020B0604020202020204" pitchFamily="34" charset="0"/>
              <a:buChar char="•"/>
            </a:pPr>
            <a:r>
              <a:rPr lang="en-US" sz="2000" dirty="0"/>
              <a:t>RTC legislation</a:t>
            </a:r>
          </a:p>
          <a:p>
            <a:pPr marL="342900" indent="-228600" algn="l">
              <a:buFont typeface="Arial" panose="020B0604020202020204" pitchFamily="34" charset="0"/>
              <a:buChar char="•"/>
            </a:pPr>
            <a:r>
              <a:rPr lang="en-US" sz="2000" dirty="0"/>
              <a:t>Drink and Drug driving</a:t>
            </a:r>
          </a:p>
          <a:p>
            <a:pPr marL="342900" indent="-228600" algn="l">
              <a:buFont typeface="Arial" panose="020B0604020202020204" pitchFamily="34" charset="0"/>
              <a:buChar char="•"/>
            </a:pPr>
            <a:r>
              <a:rPr lang="en-US" sz="2000" dirty="0"/>
              <a:t>Con and use offences</a:t>
            </a:r>
          </a:p>
          <a:p>
            <a:pPr marL="342900" indent="-228600" algn="l">
              <a:buFont typeface="Arial" panose="020B0604020202020204" pitchFamily="34" charset="0"/>
              <a:buChar char="•"/>
            </a:pPr>
            <a:r>
              <a:rPr lang="en-US" sz="2000" dirty="0"/>
              <a:t>Intelligence</a:t>
            </a:r>
          </a:p>
          <a:p>
            <a:pPr marL="342900" indent="-228600" algn="l">
              <a:buFont typeface="Arial" panose="020B0604020202020204" pitchFamily="34" charset="0"/>
              <a:buChar char="•"/>
            </a:pPr>
            <a:r>
              <a:rPr lang="en-US" sz="2000" dirty="0"/>
              <a:t>Sections 1,2 and 3 of RTA 1988</a:t>
            </a:r>
          </a:p>
          <a:p>
            <a:pPr marL="342900" indent="-228600" algn="l">
              <a:buFont typeface="Arial" panose="020B0604020202020204" pitchFamily="34" charset="0"/>
              <a:buChar char="•"/>
            </a:pPr>
            <a:r>
              <a:rPr lang="en-US" sz="2000" dirty="0"/>
              <a:t>TORs</a:t>
            </a:r>
          </a:p>
          <a:p>
            <a:pPr marL="342900" indent="-228600" algn="l">
              <a:buFont typeface="Arial" panose="020B0604020202020204" pitchFamily="34" charset="0"/>
              <a:buChar char="•"/>
            </a:pPr>
            <a:r>
              <a:rPr lang="en-US" sz="2000" dirty="0"/>
              <a:t>Defenses within RTA legislation</a:t>
            </a:r>
          </a:p>
          <a:p>
            <a:pPr marL="342900"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238645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tanding next to a car on fire&#10;&#10;Description automatically generated">
            <a:extLst>
              <a:ext uri="{FF2B5EF4-FFF2-40B4-BE49-F238E27FC236}">
                <a16:creationId xmlns:a16="http://schemas.microsoft.com/office/drawing/2014/main" id="{A932DCAE-C27A-356C-7D3B-E64BCCCAD608}"/>
              </a:ext>
            </a:extLst>
          </p:cNvPr>
          <p:cNvPicPr>
            <a:picLocks noChangeAspect="1"/>
          </p:cNvPicPr>
          <p:nvPr/>
        </p:nvPicPr>
        <p:blipFill>
          <a:blip r:embed="rId2"/>
          <a:srcRect l="21768" r="17418" b="-1"/>
          <a:stretch/>
        </p:blipFill>
        <p:spPr>
          <a:xfrm>
            <a:off x="7543441" y="318164"/>
            <a:ext cx="4325112" cy="2263865"/>
          </a:xfrm>
          <a:prstGeom prst="rect">
            <a:avLst/>
          </a:prstGeom>
        </p:spPr>
      </p:pic>
      <p:pic>
        <p:nvPicPr>
          <p:cNvPr id="7" name="Picture 6" descr="A group of people in yellow jackets&#10;&#10;Description automatically generated">
            <a:extLst>
              <a:ext uri="{FF2B5EF4-FFF2-40B4-BE49-F238E27FC236}">
                <a16:creationId xmlns:a16="http://schemas.microsoft.com/office/drawing/2014/main" id="{3C389635-9DEC-A23F-F69F-90C306708462}"/>
              </a:ext>
            </a:extLst>
          </p:cNvPr>
          <p:cNvPicPr>
            <a:picLocks noChangeAspect="1"/>
          </p:cNvPicPr>
          <p:nvPr/>
        </p:nvPicPr>
        <p:blipFill>
          <a:blip r:embed="rId3"/>
          <a:srcRect l="14528" r="14573" b="2"/>
          <a:stretch/>
        </p:blipFill>
        <p:spPr>
          <a:xfrm>
            <a:off x="7544668" y="2645294"/>
            <a:ext cx="4323899" cy="3890975"/>
          </a:xfrm>
          <a:custGeom>
            <a:avLst/>
            <a:gdLst/>
            <a:ahLst/>
            <a:cxnLst/>
            <a:rect l="l" t="t" r="r" b="b"/>
            <a:pathLst>
              <a:path w="4323899" h="3890975">
                <a:moveTo>
                  <a:pt x="0" y="0"/>
                </a:moveTo>
                <a:lnTo>
                  <a:pt x="4323899" y="0"/>
                </a:lnTo>
                <a:lnTo>
                  <a:pt x="4323899" y="543181"/>
                </a:lnTo>
                <a:lnTo>
                  <a:pt x="880454" y="3890975"/>
                </a:lnTo>
                <a:lnTo>
                  <a:pt x="0" y="3890975"/>
                </a:lnTo>
                <a:close/>
              </a:path>
            </a:pathLst>
          </a:custGeom>
        </p:spPr>
      </p:pic>
      <p:sp>
        <p:nvSpPr>
          <p:cNvPr id="16" name="Right Triangle 15">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965200" y="1383528"/>
            <a:ext cx="5925989" cy="3167510"/>
          </a:xfrm>
        </p:spPr>
        <p:txBody>
          <a:bodyPr anchor="b">
            <a:normAutofit/>
          </a:bodyPr>
          <a:lstStyle/>
          <a:p>
            <a:pPr algn="r"/>
            <a:r>
              <a:rPr lang="en-GB" sz="7400"/>
              <a:t>	Introduction to JESIP</a:t>
            </a:r>
          </a:p>
        </p:txBody>
      </p:sp>
      <p:sp>
        <p:nvSpPr>
          <p:cNvPr id="9" name="Subtitle 8">
            <a:extLst>
              <a:ext uri="{FF2B5EF4-FFF2-40B4-BE49-F238E27FC236}">
                <a16:creationId xmlns:a16="http://schemas.microsoft.com/office/drawing/2014/main" id="{475EE8DB-EA7F-0AC3-7F07-4280F5EB3E7A}"/>
              </a:ext>
            </a:extLst>
          </p:cNvPr>
          <p:cNvSpPr>
            <a:spLocks noGrp="1"/>
          </p:cNvSpPr>
          <p:nvPr>
            <p:ph type="subTitle" idx="1"/>
          </p:nvPr>
        </p:nvSpPr>
        <p:spPr>
          <a:xfrm>
            <a:off x="965201" y="4582814"/>
            <a:ext cx="5925987" cy="1312657"/>
          </a:xfrm>
        </p:spPr>
        <p:txBody>
          <a:bodyPr anchor="t">
            <a:normAutofit/>
          </a:bodyPr>
          <a:lstStyle/>
          <a:p>
            <a:pPr algn="r"/>
            <a:endParaRPr lang="en-GB" dirty="0"/>
          </a:p>
        </p:txBody>
      </p:sp>
    </p:spTree>
    <p:extLst>
      <p:ext uri="{BB962C8B-B14F-4D97-AF65-F5344CB8AC3E}">
        <p14:creationId xmlns:p14="http://schemas.microsoft.com/office/powerpoint/2010/main" val="377079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46815-7210-B41C-1181-5B39EC3142E1}"/>
              </a:ext>
            </a:extLst>
          </p:cNvPr>
          <p:cNvSpPr>
            <a:spLocks noGrp="1"/>
          </p:cNvSpPr>
          <p:nvPr>
            <p:ph type="title"/>
          </p:nvPr>
        </p:nvSpPr>
        <p:spPr/>
        <p:txBody>
          <a:bodyPr/>
          <a:lstStyle/>
          <a:p>
            <a:r>
              <a:rPr lang="en-GB" dirty="0"/>
              <a:t>What is a major incident?</a:t>
            </a:r>
          </a:p>
        </p:txBody>
      </p:sp>
      <p:sp>
        <p:nvSpPr>
          <p:cNvPr id="3" name="Content Placeholder 2">
            <a:extLst>
              <a:ext uri="{FF2B5EF4-FFF2-40B4-BE49-F238E27FC236}">
                <a16:creationId xmlns:a16="http://schemas.microsoft.com/office/drawing/2014/main" id="{484C6B96-8D97-62D4-2635-7048C004AEF6}"/>
              </a:ext>
            </a:extLst>
          </p:cNvPr>
          <p:cNvSpPr>
            <a:spLocks noGrp="1"/>
          </p:cNvSpPr>
          <p:nvPr>
            <p:ph idx="1"/>
          </p:nvPr>
        </p:nvSpPr>
        <p:spPr/>
        <p:txBody>
          <a:bodyPr/>
          <a:lstStyle/>
          <a:p>
            <a:pPr marL="0" indent="0" algn="ctr">
              <a:buNone/>
            </a:pPr>
            <a:r>
              <a:rPr lang="en-GB" altLang="en-US" dirty="0"/>
              <a:t>An event or situation which threatens serious damage to </a:t>
            </a:r>
            <a:r>
              <a:rPr lang="en-GB" altLang="en-US" dirty="0">
                <a:solidFill>
                  <a:srgbClr val="FF0000"/>
                </a:solidFill>
              </a:rPr>
              <a:t>human welfare</a:t>
            </a:r>
            <a:r>
              <a:rPr lang="en-GB" altLang="en-US" dirty="0"/>
              <a:t>…</a:t>
            </a:r>
          </a:p>
          <a:p>
            <a:pPr algn="ctr"/>
            <a:endParaRPr lang="en-GB" altLang="en-US" sz="1000" dirty="0"/>
          </a:p>
          <a:p>
            <a:pPr algn="ctr"/>
            <a:endParaRPr lang="en-GB" altLang="en-US" sz="1000" dirty="0"/>
          </a:p>
          <a:p>
            <a:pPr marL="0" indent="0" algn="ctr">
              <a:buNone/>
            </a:pPr>
            <a:r>
              <a:rPr lang="en-GB" altLang="en-US" dirty="0"/>
              <a:t> in a </a:t>
            </a:r>
            <a:r>
              <a:rPr lang="en-GB" altLang="en-US" u="sng" dirty="0">
                <a:solidFill>
                  <a:srgbClr val="FF0000"/>
                </a:solidFill>
              </a:rPr>
              <a:t>place</a:t>
            </a:r>
            <a:r>
              <a:rPr lang="en-GB" altLang="en-US" dirty="0"/>
              <a:t> in the UK;</a:t>
            </a:r>
          </a:p>
          <a:p>
            <a:pPr algn="ctr"/>
            <a:endParaRPr lang="en-GB" altLang="en-US" sz="1000" dirty="0"/>
          </a:p>
          <a:p>
            <a:pPr marL="0" indent="0" algn="ctr">
              <a:buNone/>
            </a:pPr>
            <a:r>
              <a:rPr lang="en-GB" altLang="en-US" dirty="0"/>
              <a:t>to the </a:t>
            </a:r>
            <a:r>
              <a:rPr lang="en-GB" altLang="en-US" u="sng" dirty="0">
                <a:solidFill>
                  <a:srgbClr val="FF0000"/>
                </a:solidFill>
              </a:rPr>
              <a:t>environment</a:t>
            </a:r>
            <a:r>
              <a:rPr lang="en-GB" altLang="en-US" dirty="0"/>
              <a:t> of a place in the UK;</a:t>
            </a:r>
          </a:p>
          <a:p>
            <a:pPr algn="ctr"/>
            <a:endParaRPr lang="en-GB" altLang="en-US" sz="1000" dirty="0"/>
          </a:p>
          <a:p>
            <a:pPr marL="0" indent="0" algn="ctr">
              <a:buNone/>
            </a:pPr>
            <a:r>
              <a:rPr lang="en-GB" altLang="en-US" dirty="0"/>
              <a:t>or war or terrorism which threatens serious damage to the </a:t>
            </a:r>
            <a:r>
              <a:rPr lang="en-GB" altLang="en-US" u="sng" dirty="0">
                <a:solidFill>
                  <a:srgbClr val="FF0000"/>
                </a:solidFill>
              </a:rPr>
              <a:t>security</a:t>
            </a:r>
            <a:r>
              <a:rPr lang="en-GB" altLang="en-US" dirty="0"/>
              <a:t> of the UK            </a:t>
            </a:r>
          </a:p>
          <a:p>
            <a:pPr marL="3657600" lvl="8" indent="0" algn="just">
              <a:buNone/>
            </a:pPr>
            <a:r>
              <a:rPr lang="en-GB" altLang="en-US" dirty="0"/>
              <a:t>                                                                                                       (Baker et al 2010)</a:t>
            </a:r>
            <a:endParaRPr lang="en-GB" dirty="0"/>
          </a:p>
          <a:p>
            <a:endParaRPr lang="en-GB" dirty="0"/>
          </a:p>
        </p:txBody>
      </p:sp>
    </p:spTree>
    <p:extLst>
      <p:ext uri="{BB962C8B-B14F-4D97-AF65-F5344CB8AC3E}">
        <p14:creationId xmlns:p14="http://schemas.microsoft.com/office/powerpoint/2010/main" val="3606024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E112E-BBEA-3716-9938-02DF81AE8D3C}"/>
              </a:ext>
            </a:extLst>
          </p:cNvPr>
          <p:cNvSpPr>
            <a:spLocks noGrp="1"/>
          </p:cNvSpPr>
          <p:nvPr>
            <p:ph type="title"/>
          </p:nvPr>
        </p:nvSpPr>
        <p:spPr>
          <a:xfrm>
            <a:off x="5894962" y="479493"/>
            <a:ext cx="5458838" cy="1325563"/>
          </a:xfrm>
        </p:spPr>
        <p:txBody>
          <a:bodyPr>
            <a:normAutofit/>
          </a:bodyPr>
          <a:lstStyle/>
          <a:p>
            <a:r>
              <a:rPr lang="en-GB"/>
              <a:t>What are the aims of JESIP?</a:t>
            </a:r>
          </a:p>
        </p:txBody>
      </p:sp>
      <p:pic>
        <p:nvPicPr>
          <p:cNvPr id="5" name="Picture 4">
            <a:extLst>
              <a:ext uri="{FF2B5EF4-FFF2-40B4-BE49-F238E27FC236}">
                <a16:creationId xmlns:a16="http://schemas.microsoft.com/office/drawing/2014/main" id="{05A05620-FBF1-6176-8B9B-C2A12F996D38}"/>
              </a:ext>
            </a:extLst>
          </p:cNvPr>
          <p:cNvPicPr>
            <a:picLocks noChangeAspect="1"/>
          </p:cNvPicPr>
          <p:nvPr/>
        </p:nvPicPr>
        <p:blipFill>
          <a:blip r:embed="rId2"/>
          <a:stretch>
            <a:fillRect/>
          </a:stretch>
        </p:blipFill>
        <p:spPr>
          <a:xfrm>
            <a:off x="811440" y="511293"/>
            <a:ext cx="4560864"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DED67D9D-A4E9-8152-F8CD-AFE26B71B75A}"/>
              </a:ext>
            </a:extLst>
          </p:cNvPr>
          <p:cNvSpPr>
            <a:spLocks noGrp="1"/>
          </p:cNvSpPr>
          <p:nvPr>
            <p:ph idx="1"/>
          </p:nvPr>
        </p:nvSpPr>
        <p:spPr>
          <a:xfrm>
            <a:off x="5894962" y="1984443"/>
            <a:ext cx="5458838" cy="4192520"/>
          </a:xfrm>
        </p:spPr>
        <p:txBody>
          <a:bodyPr>
            <a:normAutofit/>
          </a:bodyPr>
          <a:lstStyle/>
          <a:p>
            <a:pPr marL="0" indent="0">
              <a:buNone/>
            </a:pPr>
            <a:r>
              <a:rPr lang="en-GB" sz="2000" b="0" i="0" dirty="0">
                <a:effectLst/>
                <a:latin typeface="Arial" panose="020B0604020202020204" pitchFamily="34" charset="0"/>
                <a:cs typeface="Arial" panose="020B0604020202020204" pitchFamily="34" charset="0"/>
              </a:rPr>
              <a:t>To achieve our overarching aim of ‘working together, saving lives, reducing harm’, we need to put people at the centre of the incident, from planning, through to response and recovery.</a:t>
            </a:r>
          </a:p>
          <a:p>
            <a:pPr marL="0" indent="0">
              <a:buNone/>
            </a:pPr>
            <a:r>
              <a:rPr lang="en-GB" sz="2000" b="0" i="0" dirty="0">
                <a:effectLst/>
                <a:latin typeface="Arial" panose="020B0604020202020204" pitchFamily="34" charset="0"/>
                <a:cs typeface="Arial" panose="020B0604020202020204" pitchFamily="34" charset="0"/>
              </a:rPr>
              <a:t>JESIP models and principles have become the standard for interoperability in the UK</a:t>
            </a:r>
            <a:r>
              <a:rPr lang="en-GB" sz="2000" dirty="0">
                <a:latin typeface="Arial" panose="020B0604020202020204" pitchFamily="34" charset="0"/>
                <a:cs typeface="Arial" panose="020B0604020202020204" pitchFamily="34" charset="0"/>
              </a:rPr>
              <a:t>.</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Sets out a standard approach to multi-agency working. </a:t>
            </a:r>
          </a:p>
          <a:p>
            <a:pPr marL="0" indent="0">
              <a:buNone/>
            </a:pPr>
            <a:r>
              <a:rPr lang="en-GB" sz="2000" dirty="0">
                <a:latin typeface="Arial" panose="020B0604020202020204" pitchFamily="34" charset="0"/>
                <a:cs typeface="Arial" panose="020B0604020202020204" pitchFamily="34" charset="0"/>
              </a:rPr>
              <a:t>Training and awareness – helping agencies to train staff. </a:t>
            </a:r>
          </a:p>
        </p:txBody>
      </p:sp>
    </p:spTree>
    <p:extLst>
      <p:ext uri="{BB962C8B-B14F-4D97-AF65-F5344CB8AC3E}">
        <p14:creationId xmlns:p14="http://schemas.microsoft.com/office/powerpoint/2010/main" val="2640595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5E2617F-A9FB-3287-DDF3-F30C4DACEEEC}"/>
              </a:ext>
            </a:extLst>
          </p:cNvPr>
          <p:cNvPicPr>
            <a:picLocks noChangeAspect="1"/>
          </p:cNvPicPr>
          <p:nvPr/>
        </p:nvPicPr>
        <p:blipFill>
          <a:blip r:embed="rId2"/>
          <a:stretch>
            <a:fillRect/>
          </a:stretch>
        </p:blipFill>
        <p:spPr>
          <a:xfrm>
            <a:off x="866422" y="787032"/>
            <a:ext cx="10459156" cy="2562493"/>
          </a:xfrm>
          <a:prstGeom prst="rect">
            <a:avLst/>
          </a:prstGeom>
        </p:spPr>
      </p:pic>
      <p:sp>
        <p:nvSpPr>
          <p:cNvPr id="3" name="Content Placeholder 2">
            <a:extLst>
              <a:ext uri="{FF2B5EF4-FFF2-40B4-BE49-F238E27FC236}">
                <a16:creationId xmlns:a16="http://schemas.microsoft.com/office/drawing/2014/main" id="{0AE4D60C-8980-6E28-4A73-8ECF3A863E8A}"/>
              </a:ext>
            </a:extLst>
          </p:cNvPr>
          <p:cNvSpPr>
            <a:spLocks noGrp="1"/>
          </p:cNvSpPr>
          <p:nvPr>
            <p:ph idx="1"/>
          </p:nvPr>
        </p:nvSpPr>
        <p:spPr>
          <a:xfrm>
            <a:off x="5987844" y="3854885"/>
            <a:ext cx="5365955" cy="2384552"/>
          </a:xfrm>
        </p:spPr>
        <p:txBody>
          <a:bodyPr>
            <a:normAutofit/>
          </a:bodyPr>
          <a:lstStyle/>
          <a:p>
            <a:pPr marL="0" indent="0">
              <a:buNone/>
            </a:pPr>
            <a:r>
              <a:rPr lang="en-GB" sz="2000"/>
              <a:t>JESIP principles can be applied to any type of major incident. </a:t>
            </a:r>
          </a:p>
        </p:txBody>
      </p:sp>
    </p:spTree>
    <p:extLst>
      <p:ext uri="{BB962C8B-B14F-4D97-AF65-F5344CB8AC3E}">
        <p14:creationId xmlns:p14="http://schemas.microsoft.com/office/powerpoint/2010/main" val="3113163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1DBF8-4C81-981D-C5E9-33BC804F391E}"/>
              </a:ext>
            </a:extLst>
          </p:cNvPr>
          <p:cNvSpPr>
            <a:spLocks noGrp="1"/>
          </p:cNvSpPr>
          <p:nvPr>
            <p:ph type="title"/>
          </p:nvPr>
        </p:nvSpPr>
        <p:spPr/>
        <p:txBody>
          <a:bodyPr/>
          <a:lstStyle/>
          <a:p>
            <a:r>
              <a:rPr lang="en-GB" dirty="0"/>
              <a:t>Officers first actions at a scene of a major incident</a:t>
            </a:r>
          </a:p>
        </p:txBody>
      </p:sp>
      <p:sp>
        <p:nvSpPr>
          <p:cNvPr id="4" name="Content Placeholder 3">
            <a:extLst>
              <a:ext uri="{FF2B5EF4-FFF2-40B4-BE49-F238E27FC236}">
                <a16:creationId xmlns:a16="http://schemas.microsoft.com/office/drawing/2014/main" id="{688C6F74-E2F8-7789-A11B-C1C9E759CA1B}"/>
              </a:ext>
            </a:extLst>
          </p:cNvPr>
          <p:cNvSpPr>
            <a:spLocks noGrp="1"/>
          </p:cNvSpPr>
          <p:nvPr>
            <p:ph sz="half" idx="2"/>
          </p:nvPr>
        </p:nvSpPr>
        <p:spPr/>
        <p:txBody>
          <a:bodyPr>
            <a:normAutofit fontScale="62500" lnSpcReduction="20000"/>
          </a:bodyPr>
          <a:lstStyle/>
          <a:p>
            <a:r>
              <a:rPr lang="en-GB" dirty="0"/>
              <a:t>Officer attending must inform control room Major incident has been declared</a:t>
            </a:r>
          </a:p>
          <a:p>
            <a:r>
              <a:rPr lang="en-GB" dirty="0"/>
              <a:t>Provide control room with exact location, providing address and post code / grid reference if possible</a:t>
            </a:r>
          </a:p>
          <a:p>
            <a:r>
              <a:rPr lang="en-GB" dirty="0"/>
              <a:t>Identify any hazards to themselves, members of the public and other agencies who will be attending</a:t>
            </a:r>
          </a:p>
          <a:p>
            <a:r>
              <a:rPr lang="en-GB" dirty="0"/>
              <a:t>Provide information as to how to access the location, any problems with access and where is the most appropriate place for agencies to meet</a:t>
            </a:r>
          </a:p>
          <a:p>
            <a:r>
              <a:rPr lang="en-GB" dirty="0"/>
              <a:t>Provide Information on number of casualties, type of casualties and potential further casualties.</a:t>
            </a:r>
          </a:p>
          <a:p>
            <a:r>
              <a:rPr lang="en-GB" dirty="0"/>
              <a:t>Request additional resources from own service and identify what other services are required and if possible, roles to be carried out.</a:t>
            </a:r>
          </a:p>
          <a:p>
            <a:endParaRPr lang="en-GB" dirty="0"/>
          </a:p>
        </p:txBody>
      </p:sp>
      <p:pic>
        <p:nvPicPr>
          <p:cNvPr id="5" name="Picture 2" descr="https://www.jesip.org.uk/wp-content/uploads/2022/03/METHANE_3_column_OCT2021.jpg">
            <a:extLst>
              <a:ext uri="{FF2B5EF4-FFF2-40B4-BE49-F238E27FC236}">
                <a16:creationId xmlns:a16="http://schemas.microsoft.com/office/drawing/2014/main" id="{3CCF50F5-82F3-6BD1-1A65-BE6CE1CFDC41}"/>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1969126" y="1825625"/>
            <a:ext cx="2919747" cy="4351338"/>
          </a:xfrm>
          <a:prstGeom prst="rect">
            <a:avLst/>
          </a:prstGeom>
          <a:noFill/>
          <a:extLst>
            <a:ext uri="{909E8E84-426E-40DD-AFC4-6F175D3DCCD1}">
              <a14:hiddenFill xmlns:a14="http://schemas.microsoft.com/office/drawing/2010/main">
                <a:solidFill>
                  <a:srgbClr val="FFFFFF"/>
                </a:solidFill>
              </a14:hiddenFill>
            </a:ext>
          </a:extLst>
        </p:spPr>
      </p:pic>
      <p:pic>
        <p:nvPicPr>
          <p:cNvPr id="6" name="Content Placeholder 5">
            <a:extLst>
              <a:ext uri="{FF2B5EF4-FFF2-40B4-BE49-F238E27FC236}">
                <a16:creationId xmlns:a16="http://schemas.microsoft.com/office/drawing/2014/main" id="{6C154099-60BE-E6B5-293B-F2BFDA915B70}"/>
              </a:ext>
            </a:extLst>
          </p:cNvPr>
          <p:cNvPicPr>
            <a:picLocks noChangeAspect="1"/>
          </p:cNvPicPr>
          <p:nvPr/>
        </p:nvPicPr>
        <p:blipFill>
          <a:blip r:embed="rId3"/>
          <a:stretch>
            <a:fillRect/>
          </a:stretch>
        </p:blipFill>
        <p:spPr>
          <a:xfrm>
            <a:off x="445061" y="5604680"/>
            <a:ext cx="1294727" cy="812304"/>
          </a:xfrm>
          <a:prstGeom prst="rect">
            <a:avLst/>
          </a:prstGeom>
        </p:spPr>
      </p:pic>
    </p:spTree>
    <p:extLst>
      <p:ext uri="{BB962C8B-B14F-4D97-AF65-F5344CB8AC3E}">
        <p14:creationId xmlns:p14="http://schemas.microsoft.com/office/powerpoint/2010/main" val="532427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D880886B-02ED-4317-9236-CB60C22CF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158E8-BE78-F604-F722-2F1D551ED6EB}"/>
              </a:ext>
            </a:extLst>
          </p:cNvPr>
          <p:cNvSpPr>
            <a:spLocks noGrp="1"/>
          </p:cNvSpPr>
          <p:nvPr>
            <p:ph type="ctrTitle"/>
          </p:nvPr>
        </p:nvSpPr>
        <p:spPr>
          <a:xfrm>
            <a:off x="640080" y="4419600"/>
            <a:ext cx="10908792" cy="1203960"/>
          </a:xfrm>
        </p:spPr>
        <p:txBody>
          <a:bodyPr anchor="ctr">
            <a:normAutofit/>
          </a:bodyPr>
          <a:lstStyle/>
          <a:p>
            <a:r>
              <a:rPr lang="en-US" sz="6600"/>
              <a:t>Road Traffic </a:t>
            </a:r>
          </a:p>
        </p:txBody>
      </p:sp>
      <p:sp>
        <p:nvSpPr>
          <p:cNvPr id="3" name="Subtitle 2">
            <a:extLst>
              <a:ext uri="{FF2B5EF4-FFF2-40B4-BE49-F238E27FC236}">
                <a16:creationId xmlns:a16="http://schemas.microsoft.com/office/drawing/2014/main" id="{C84483C8-08E9-0A30-556F-1F2D98A8E8D2}"/>
              </a:ext>
            </a:extLst>
          </p:cNvPr>
          <p:cNvSpPr>
            <a:spLocks noGrp="1"/>
          </p:cNvSpPr>
          <p:nvPr>
            <p:ph type="subTitle" idx="1"/>
          </p:nvPr>
        </p:nvSpPr>
        <p:spPr>
          <a:xfrm>
            <a:off x="640080" y="5669280"/>
            <a:ext cx="10908792" cy="548640"/>
          </a:xfrm>
        </p:spPr>
        <p:txBody>
          <a:bodyPr anchor="ctr">
            <a:normAutofit/>
          </a:bodyPr>
          <a:lstStyle/>
          <a:p>
            <a:r>
              <a:rPr lang="en-US"/>
              <a:t>Pre-read: Definitions and Terms </a:t>
            </a:r>
          </a:p>
        </p:txBody>
      </p:sp>
      <p:pic>
        <p:nvPicPr>
          <p:cNvPr id="1026" name="Picture 2" descr="Traffic police decline of up to 62 per cent and the 'inevitable cost to road  safety'">
            <a:extLst>
              <a:ext uri="{FF2B5EF4-FFF2-40B4-BE49-F238E27FC236}">
                <a16:creationId xmlns:a16="http://schemas.microsoft.com/office/drawing/2014/main" id="{3C98DA24-5770-59E3-04CC-45E8A9189E7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9428" b="-2"/>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EXCLUSIVE: Road police cuts slammed as UK road deaths rise | Auto Express">
            <a:extLst>
              <a:ext uri="{FF2B5EF4-FFF2-40B4-BE49-F238E27FC236}">
                <a16:creationId xmlns:a16="http://schemas.microsoft.com/office/drawing/2014/main" id="{5F6D8052-68D6-2CA2-A025-C64FC78C790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7157" b="1"/>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
        <p:nvSpPr>
          <p:cNvPr id="1035" name="sketch line">
            <a:extLst>
              <a:ext uri="{FF2B5EF4-FFF2-40B4-BE49-F238E27FC236}">
                <a16:creationId xmlns:a16="http://schemas.microsoft.com/office/drawing/2014/main" id="{28C31856-6ABF-41FD-B683-B06E5FFF9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8439"/>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3721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6740071-1C5A-7F70-3C76-D4D0FFE49C83}"/>
              </a:ext>
            </a:extLst>
          </p:cNvPr>
          <p:cNvPicPr>
            <a:picLocks noChangeAspect="1"/>
          </p:cNvPicPr>
          <p:nvPr/>
        </p:nvPicPr>
        <p:blipFill>
          <a:blip r:embed="rId2"/>
          <a:srcRect l="9761"/>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89CDF2-BA7B-C685-D8BC-C1478DA1649A}"/>
              </a:ext>
            </a:extLst>
          </p:cNvPr>
          <p:cNvSpPr>
            <a:spLocks noGrp="1"/>
          </p:cNvSpPr>
          <p:nvPr>
            <p:ph type="ctrTitle"/>
          </p:nvPr>
        </p:nvSpPr>
        <p:spPr>
          <a:xfrm>
            <a:off x="7935402" y="743447"/>
            <a:ext cx="3445765" cy="3692028"/>
          </a:xfrm>
          <a:noFill/>
        </p:spPr>
        <p:txBody>
          <a:bodyPr>
            <a:normAutofit/>
          </a:bodyPr>
          <a:lstStyle/>
          <a:p>
            <a:pPr algn="l"/>
            <a:r>
              <a:rPr lang="en-GB" sz="5200"/>
              <a:t>Sections 1 to 3 RTA 1988</a:t>
            </a:r>
          </a:p>
        </p:txBody>
      </p:sp>
      <p:sp>
        <p:nvSpPr>
          <p:cNvPr id="3" name="Subtitle 2">
            <a:extLst>
              <a:ext uri="{FF2B5EF4-FFF2-40B4-BE49-F238E27FC236}">
                <a16:creationId xmlns:a16="http://schemas.microsoft.com/office/drawing/2014/main" id="{76E799E6-7726-6CD3-A34A-1388E0FD39B8}"/>
              </a:ext>
            </a:extLst>
          </p:cNvPr>
          <p:cNvSpPr>
            <a:spLocks noGrp="1"/>
          </p:cNvSpPr>
          <p:nvPr>
            <p:ph type="subTitle" idx="1"/>
          </p:nvPr>
        </p:nvSpPr>
        <p:spPr>
          <a:xfrm>
            <a:off x="7935403" y="4629234"/>
            <a:ext cx="3445766" cy="1485319"/>
          </a:xfrm>
          <a:noFill/>
        </p:spPr>
        <p:txBody>
          <a:bodyPr>
            <a:normAutofit/>
          </a:bodyPr>
          <a:lstStyle/>
          <a:p>
            <a:pPr algn="l"/>
            <a:r>
              <a:rPr lang="en-GB"/>
              <a:t>Week 4 Part 1</a:t>
            </a:r>
          </a:p>
        </p:txBody>
      </p:sp>
    </p:spTree>
    <p:extLst>
      <p:ext uri="{BB962C8B-B14F-4D97-AF65-F5344CB8AC3E}">
        <p14:creationId xmlns:p14="http://schemas.microsoft.com/office/powerpoint/2010/main" val="6228248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B1A3200-E458-D680-A37C-51512BD15C9C}"/>
              </a:ext>
            </a:extLst>
          </p:cNvPr>
          <p:cNvPicPr>
            <a:picLocks noGrp="1" noChangeAspect="1"/>
          </p:cNvPicPr>
          <p:nvPr>
            <p:ph idx="1"/>
          </p:nvPr>
        </p:nvPicPr>
        <p:blipFill>
          <a:blip r:embed="rId3"/>
          <a:stretch>
            <a:fillRect/>
          </a:stretch>
        </p:blipFill>
        <p:spPr>
          <a:xfrm>
            <a:off x="643467" y="784522"/>
            <a:ext cx="10905066" cy="5288956"/>
          </a:xfrm>
          <a:prstGeom prst="rect">
            <a:avLst/>
          </a:prstGeom>
        </p:spPr>
      </p:pic>
    </p:spTree>
    <p:extLst>
      <p:ext uri="{BB962C8B-B14F-4D97-AF65-F5344CB8AC3E}">
        <p14:creationId xmlns:p14="http://schemas.microsoft.com/office/powerpoint/2010/main" val="34994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motorcycle with text on it&#10;&#10;Description automatically generated">
            <a:extLst>
              <a:ext uri="{FF2B5EF4-FFF2-40B4-BE49-F238E27FC236}">
                <a16:creationId xmlns:a16="http://schemas.microsoft.com/office/drawing/2014/main" id="{D9E6910A-81AE-4FF1-EFC4-6F4538E86D07}"/>
              </a:ext>
            </a:extLst>
          </p:cNvPr>
          <p:cNvPicPr>
            <a:picLocks noGrp="1" noChangeAspect="1"/>
          </p:cNvPicPr>
          <p:nvPr>
            <p:ph idx="1"/>
          </p:nvPr>
        </p:nvPicPr>
        <p:blipFill>
          <a:blip r:embed="rId3"/>
          <a:stretch>
            <a:fillRect/>
          </a:stretch>
        </p:blipFill>
        <p:spPr>
          <a:xfrm>
            <a:off x="643467" y="811785"/>
            <a:ext cx="10905066" cy="5234430"/>
          </a:xfrm>
          <a:prstGeom prst="rect">
            <a:avLst/>
          </a:prstGeom>
        </p:spPr>
      </p:pic>
    </p:spTree>
    <p:extLst>
      <p:ext uri="{BB962C8B-B14F-4D97-AF65-F5344CB8AC3E}">
        <p14:creationId xmlns:p14="http://schemas.microsoft.com/office/powerpoint/2010/main" val="3184845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742895B-7E4D-F1E4-4D5B-9D00540C2B26}"/>
              </a:ext>
            </a:extLst>
          </p:cNvPr>
          <p:cNvPicPr>
            <a:picLocks noGrp="1" noChangeAspect="1"/>
          </p:cNvPicPr>
          <p:nvPr>
            <p:ph idx="1"/>
          </p:nvPr>
        </p:nvPicPr>
        <p:blipFill>
          <a:blip r:embed="rId2"/>
          <a:srcRect l="7419" r="6757" b="1"/>
          <a:stretch/>
        </p:blipFill>
        <p:spPr>
          <a:xfrm>
            <a:off x="-6588" y="10"/>
            <a:ext cx="12198588" cy="6857990"/>
          </a:xfrm>
          <a:prstGeom prst="rect">
            <a:avLst/>
          </a:prstGeom>
        </p:spPr>
      </p:pic>
    </p:spTree>
    <p:extLst>
      <p:ext uri="{BB962C8B-B14F-4D97-AF65-F5344CB8AC3E}">
        <p14:creationId xmlns:p14="http://schemas.microsoft.com/office/powerpoint/2010/main" val="18478717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road traffic accident&#10;&#10;Description automatically generated">
            <a:extLst>
              <a:ext uri="{FF2B5EF4-FFF2-40B4-BE49-F238E27FC236}">
                <a16:creationId xmlns:a16="http://schemas.microsoft.com/office/drawing/2014/main" id="{346F067F-B73B-C70B-A507-E66EC5E9F89B}"/>
              </a:ext>
            </a:extLst>
          </p:cNvPr>
          <p:cNvPicPr>
            <a:picLocks noGrp="1" noChangeAspect="1"/>
          </p:cNvPicPr>
          <p:nvPr>
            <p:ph idx="1"/>
          </p:nvPr>
        </p:nvPicPr>
        <p:blipFill>
          <a:blip r:embed="rId3"/>
          <a:stretch>
            <a:fillRect/>
          </a:stretch>
        </p:blipFill>
        <p:spPr>
          <a:xfrm>
            <a:off x="643467" y="811784"/>
            <a:ext cx="10905066" cy="5234430"/>
          </a:xfrm>
          <a:prstGeom prst="rect">
            <a:avLst/>
          </a:prstGeom>
        </p:spPr>
      </p:pic>
    </p:spTree>
    <p:extLst>
      <p:ext uri="{BB962C8B-B14F-4D97-AF65-F5344CB8AC3E}">
        <p14:creationId xmlns:p14="http://schemas.microsoft.com/office/powerpoint/2010/main" val="16185168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ar on the road&#10;&#10;Description automatically generated">
            <a:extLst>
              <a:ext uri="{FF2B5EF4-FFF2-40B4-BE49-F238E27FC236}">
                <a16:creationId xmlns:a16="http://schemas.microsoft.com/office/drawing/2014/main" id="{A74CC88F-7B7E-AC46-C70A-A1EDA43637A3}"/>
              </a:ext>
            </a:extLst>
          </p:cNvPr>
          <p:cNvPicPr>
            <a:picLocks noGrp="1" noChangeAspect="1"/>
          </p:cNvPicPr>
          <p:nvPr>
            <p:ph idx="1"/>
          </p:nvPr>
        </p:nvPicPr>
        <p:blipFill>
          <a:blip r:embed="rId3"/>
          <a:stretch>
            <a:fillRect/>
          </a:stretch>
        </p:blipFill>
        <p:spPr>
          <a:xfrm>
            <a:off x="643467" y="798152"/>
            <a:ext cx="10905066" cy="5261695"/>
          </a:xfrm>
          <a:prstGeom prst="rect">
            <a:avLst/>
          </a:prstGeom>
        </p:spPr>
      </p:pic>
    </p:spTree>
    <p:extLst>
      <p:ext uri="{BB962C8B-B14F-4D97-AF65-F5344CB8AC3E}">
        <p14:creationId xmlns:p14="http://schemas.microsoft.com/office/powerpoint/2010/main" val="12111830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506CE22-EED7-8046-176F-13EA1F697F98}"/>
              </a:ext>
            </a:extLst>
          </p:cNvPr>
          <p:cNvPicPr>
            <a:picLocks noGrp="1" noChangeAspect="1"/>
          </p:cNvPicPr>
          <p:nvPr>
            <p:ph idx="1"/>
          </p:nvPr>
        </p:nvPicPr>
        <p:blipFill>
          <a:blip r:embed="rId3"/>
          <a:stretch>
            <a:fillRect/>
          </a:stretch>
        </p:blipFill>
        <p:spPr>
          <a:xfrm>
            <a:off x="643467" y="798152"/>
            <a:ext cx="10905066" cy="5261695"/>
          </a:xfrm>
          <a:prstGeom prst="rect">
            <a:avLst/>
          </a:prstGeom>
        </p:spPr>
      </p:pic>
    </p:spTree>
    <p:extLst>
      <p:ext uri="{BB962C8B-B14F-4D97-AF65-F5344CB8AC3E}">
        <p14:creationId xmlns:p14="http://schemas.microsoft.com/office/powerpoint/2010/main" val="27200594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BB76C64-EB5C-1C6D-72C1-03A7F575EB22}"/>
              </a:ext>
            </a:extLst>
          </p:cNvPr>
          <p:cNvPicPr>
            <a:picLocks noGrp="1" noChangeAspect="1"/>
          </p:cNvPicPr>
          <p:nvPr>
            <p:ph idx="1"/>
          </p:nvPr>
        </p:nvPicPr>
        <p:blipFill>
          <a:blip r:embed="rId2"/>
          <a:stretch>
            <a:fillRect/>
          </a:stretch>
        </p:blipFill>
        <p:spPr>
          <a:xfrm>
            <a:off x="643467" y="784521"/>
            <a:ext cx="10905066" cy="5288956"/>
          </a:xfrm>
          <a:prstGeom prst="rect">
            <a:avLst/>
          </a:prstGeom>
        </p:spPr>
      </p:pic>
    </p:spTree>
    <p:extLst>
      <p:ext uri="{BB962C8B-B14F-4D97-AF65-F5344CB8AC3E}">
        <p14:creationId xmlns:p14="http://schemas.microsoft.com/office/powerpoint/2010/main" val="610299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EE4B5-01D8-ECC8-4354-3FBC40E8AF46}"/>
              </a:ext>
            </a:extLst>
          </p:cNvPr>
          <p:cNvSpPr>
            <a:spLocks noGrp="1"/>
          </p:cNvSpPr>
          <p:nvPr>
            <p:ph type="title"/>
          </p:nvPr>
        </p:nvSpPr>
        <p:spPr>
          <a:xfrm>
            <a:off x="640080" y="1434438"/>
            <a:ext cx="2983229" cy="2612976"/>
          </a:xfrm>
        </p:spPr>
        <p:txBody>
          <a:bodyPr vert="horz" lIns="91440" tIns="45720" rIns="91440" bIns="45720" rtlCol="0" anchor="t">
            <a:normAutofit/>
          </a:bodyPr>
          <a:lstStyle/>
          <a:p>
            <a:pPr>
              <a:lnSpc>
                <a:spcPct val="90000"/>
              </a:lnSpc>
            </a:pPr>
            <a:r>
              <a:rPr lang="en-US" sz="3100" dirty="0"/>
              <a:t>Driving without due care &amp; attention or reasonable consideration. </a:t>
            </a:r>
          </a:p>
        </p:txBody>
      </p:sp>
      <p:pic>
        <p:nvPicPr>
          <p:cNvPr id="5" name="Content Placeholder 4">
            <a:extLst>
              <a:ext uri="{FF2B5EF4-FFF2-40B4-BE49-F238E27FC236}">
                <a16:creationId xmlns:a16="http://schemas.microsoft.com/office/drawing/2014/main" id="{9CD7D48B-2334-8CF5-8265-13FA2006260F}"/>
              </a:ext>
            </a:extLst>
          </p:cNvPr>
          <p:cNvPicPr>
            <a:picLocks noGrp="1" noChangeAspect="1"/>
          </p:cNvPicPr>
          <p:nvPr>
            <p:ph idx="1"/>
          </p:nvPr>
        </p:nvPicPr>
        <p:blipFill>
          <a:blip r:embed="rId3"/>
          <a:stretch>
            <a:fillRect/>
          </a:stretch>
        </p:blipFill>
        <p:spPr>
          <a:xfrm>
            <a:off x="4135582" y="2694199"/>
            <a:ext cx="7290648" cy="2970939"/>
          </a:xfrm>
          <a:prstGeom prst="rect">
            <a:avLst/>
          </a:prstGeom>
        </p:spPr>
      </p:pic>
      <p:pic>
        <p:nvPicPr>
          <p:cNvPr id="7" name="Picture 6">
            <a:extLst>
              <a:ext uri="{FF2B5EF4-FFF2-40B4-BE49-F238E27FC236}">
                <a16:creationId xmlns:a16="http://schemas.microsoft.com/office/drawing/2014/main" id="{BD37AA45-919E-0E9C-758A-8C6FA6AD6BDF}"/>
              </a:ext>
            </a:extLst>
          </p:cNvPr>
          <p:cNvPicPr>
            <a:picLocks noChangeAspect="1"/>
          </p:cNvPicPr>
          <p:nvPr/>
        </p:nvPicPr>
        <p:blipFill>
          <a:blip r:embed="rId4"/>
          <a:stretch>
            <a:fillRect/>
          </a:stretch>
        </p:blipFill>
        <p:spPr>
          <a:xfrm>
            <a:off x="313511" y="513124"/>
            <a:ext cx="11206237" cy="5455837"/>
          </a:xfrm>
          <a:prstGeom prst="rect">
            <a:avLst/>
          </a:prstGeom>
        </p:spPr>
      </p:pic>
    </p:spTree>
    <p:extLst>
      <p:ext uri="{BB962C8B-B14F-4D97-AF65-F5344CB8AC3E}">
        <p14:creationId xmlns:p14="http://schemas.microsoft.com/office/powerpoint/2010/main" val="16671205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261C8-A02C-AD40-AEB0-23CACA823802}"/>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Drink / Drug Driving Investigations</a:t>
            </a:r>
          </a:p>
        </p:txBody>
      </p:sp>
      <p:sp>
        <p:nvSpPr>
          <p:cNvPr id="3" name="Content Placeholder 2">
            <a:extLst>
              <a:ext uri="{FF2B5EF4-FFF2-40B4-BE49-F238E27FC236}">
                <a16:creationId xmlns:a16="http://schemas.microsoft.com/office/drawing/2014/main" id="{25757062-5A6B-9845-8B9A-CB39559B8DE0}"/>
              </a:ext>
            </a:extLst>
          </p:cNvPr>
          <p:cNvSpPr>
            <a:spLocks noGrp="1"/>
          </p:cNvSpPr>
          <p:nvPr>
            <p:ph idx="1"/>
          </p:nvPr>
        </p:nvSpPr>
        <p:spPr>
          <a:xfrm>
            <a:off x="1544278" y="1645723"/>
            <a:ext cx="9144000" cy="420001"/>
          </a:xfrm>
        </p:spPr>
        <p:txBody>
          <a:bodyPr vert="horz" lIns="91440" tIns="45720" rIns="91440" bIns="45720" rtlCol="0">
            <a:normAutofit fontScale="92500" lnSpcReduction="20000"/>
          </a:bodyPr>
          <a:lstStyle/>
          <a:p>
            <a:pPr marL="0" indent="0" algn="ctr">
              <a:buNone/>
            </a:pPr>
            <a:r>
              <a:rPr lang="en-US" dirty="0">
                <a:solidFill>
                  <a:srgbClr val="FF7F60"/>
                </a:solidFill>
              </a:rPr>
              <a:t>What do we already know? </a:t>
            </a:r>
          </a:p>
        </p:txBody>
      </p:sp>
      <p:pic>
        <p:nvPicPr>
          <p:cNvPr id="10244" name="Picture 4" descr="Suspected Barrow drug driver hit taxi after running red light - court | The  Mail">
            <a:extLst>
              <a:ext uri="{FF2B5EF4-FFF2-40B4-BE49-F238E27FC236}">
                <a16:creationId xmlns:a16="http://schemas.microsoft.com/office/drawing/2014/main" id="{17BAF933-91EA-C943-9BA7-416B8027179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31567" y="2649520"/>
            <a:ext cx="5455917" cy="3552233"/>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WYPTheCost - Drink/Drug Drive Campaign | West Yorkshire Police">
            <a:extLst>
              <a:ext uri="{FF2B5EF4-FFF2-40B4-BE49-F238E27FC236}">
                <a16:creationId xmlns:a16="http://schemas.microsoft.com/office/drawing/2014/main" id="{48E9C163-F2F4-664C-A5EA-C4C1766460A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45073" y="2897980"/>
            <a:ext cx="5455917" cy="3055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1946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txBox="1">
            <a:spLocks/>
          </p:cNvSpPr>
          <p:nvPr/>
        </p:nvSpPr>
        <p:spPr>
          <a:xfrm>
            <a:off x="130964" y="1230166"/>
            <a:ext cx="8280920" cy="359353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sz="3200" dirty="0">
                <a:solidFill>
                  <a:srgbClr val="002060"/>
                </a:solidFill>
                <a:cs typeface="Arial" panose="020B0604020202020204" pitchFamily="34" charset="0"/>
              </a:rPr>
              <a:t>A person who </a:t>
            </a:r>
            <a:r>
              <a:rPr lang="en-GB" altLang="en-US" sz="3200" dirty="0">
                <a:solidFill>
                  <a:srgbClr val="FF0000"/>
                </a:solidFill>
                <a:cs typeface="Arial" panose="020B0604020202020204" pitchFamily="34" charset="0"/>
              </a:rPr>
              <a:t>drives</a:t>
            </a:r>
            <a:r>
              <a:rPr lang="en-GB" altLang="en-US" sz="3200" dirty="0">
                <a:solidFill>
                  <a:srgbClr val="0070C0"/>
                </a:solidFill>
                <a:cs typeface="Arial" panose="020B0604020202020204" pitchFamily="34" charset="0"/>
              </a:rPr>
              <a:t>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FF0000"/>
                </a:solidFill>
                <a:cs typeface="Arial" panose="020B0604020202020204" pitchFamily="34" charset="0"/>
              </a:rPr>
              <a:t> attempts to drive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0070C0"/>
                </a:solidFill>
                <a:cs typeface="Arial" panose="020B0604020202020204" pitchFamily="34" charset="0"/>
              </a:rPr>
              <a:t> </a:t>
            </a:r>
            <a:r>
              <a:rPr lang="en-GB" altLang="en-US" sz="3200" dirty="0">
                <a:solidFill>
                  <a:srgbClr val="FF0000"/>
                </a:solidFill>
                <a:cs typeface="Arial" panose="020B0604020202020204" pitchFamily="34" charset="0"/>
              </a:rPr>
              <a:t>is in charge </a:t>
            </a:r>
          </a:p>
          <a:p>
            <a:pPr algn="ctr">
              <a:spcBef>
                <a:spcPct val="0"/>
              </a:spcBef>
              <a:buFontTx/>
              <a:buNone/>
            </a:pPr>
            <a:r>
              <a:rPr lang="en-GB" altLang="en-US" sz="3200" dirty="0">
                <a:solidFill>
                  <a:srgbClr val="002060"/>
                </a:solidFill>
                <a:cs typeface="Arial" panose="020B0604020202020204" pitchFamily="34" charset="0"/>
              </a:rPr>
              <a:t>of a  </a:t>
            </a:r>
            <a:r>
              <a:rPr lang="en-GB" altLang="en-US" sz="3200" dirty="0">
                <a:solidFill>
                  <a:srgbClr val="FF0000"/>
                </a:solidFill>
                <a:cs typeface="Arial" panose="020B0604020202020204" pitchFamily="34" charset="0"/>
              </a:rPr>
              <a:t>mechanically propelled vehicle</a:t>
            </a:r>
          </a:p>
          <a:p>
            <a:pPr algn="ctr">
              <a:spcBef>
                <a:spcPct val="0"/>
              </a:spcBef>
              <a:buFontTx/>
              <a:buNone/>
            </a:pPr>
            <a:r>
              <a:rPr lang="en-GB" altLang="en-US" sz="3200" dirty="0">
                <a:solidFill>
                  <a:srgbClr val="002060"/>
                </a:solidFill>
                <a:cs typeface="Arial" panose="020B0604020202020204" pitchFamily="34" charset="0"/>
              </a:rPr>
              <a:t> on a </a:t>
            </a:r>
            <a:r>
              <a:rPr lang="en-GB" altLang="en-US" sz="3200" dirty="0">
                <a:solidFill>
                  <a:srgbClr val="FF0000"/>
                </a:solidFill>
                <a:cs typeface="Arial" panose="020B0604020202020204" pitchFamily="34" charset="0"/>
              </a:rPr>
              <a:t>road</a:t>
            </a:r>
            <a:r>
              <a:rPr lang="en-GB" altLang="en-US" sz="3200" dirty="0">
                <a:cs typeface="Arial" panose="020B0604020202020204" pitchFamily="34" charset="0"/>
              </a:rPr>
              <a:t> o</a:t>
            </a:r>
            <a:r>
              <a:rPr lang="en-GB" altLang="en-US" sz="3200" dirty="0">
                <a:solidFill>
                  <a:srgbClr val="002060"/>
                </a:solidFill>
                <a:cs typeface="Arial" panose="020B0604020202020204" pitchFamily="34" charset="0"/>
              </a:rPr>
              <a:t>r other </a:t>
            </a:r>
            <a:r>
              <a:rPr lang="en-GB" altLang="en-US" sz="3200" dirty="0">
                <a:solidFill>
                  <a:srgbClr val="FF0000"/>
                </a:solidFill>
                <a:cs typeface="Arial" panose="020B0604020202020204" pitchFamily="34" charset="0"/>
              </a:rPr>
              <a:t>public place, </a:t>
            </a:r>
          </a:p>
          <a:p>
            <a:pPr algn="ctr">
              <a:spcBef>
                <a:spcPct val="0"/>
              </a:spcBef>
              <a:buFontTx/>
              <a:buNone/>
            </a:pPr>
            <a:r>
              <a:rPr lang="en-GB" altLang="en-US" sz="3200" dirty="0">
                <a:cs typeface="Arial" panose="020B0604020202020204" pitchFamily="34" charset="0"/>
              </a:rPr>
              <a:t> </a:t>
            </a:r>
            <a:r>
              <a:rPr lang="en-GB" altLang="en-US" sz="3200" dirty="0">
                <a:solidFill>
                  <a:srgbClr val="002060"/>
                </a:solidFill>
                <a:cs typeface="Arial" panose="020B0604020202020204" pitchFamily="34" charset="0"/>
              </a:rPr>
              <a:t>whilst unfit to drive through</a:t>
            </a:r>
          </a:p>
          <a:p>
            <a:pPr algn="ctr">
              <a:spcBef>
                <a:spcPct val="0"/>
              </a:spcBef>
              <a:buFontTx/>
              <a:buNone/>
            </a:pPr>
            <a:r>
              <a:rPr lang="en-GB" altLang="en-US" sz="3200" dirty="0">
                <a:solidFill>
                  <a:srgbClr val="002060"/>
                </a:solidFill>
                <a:cs typeface="Arial" panose="020B0604020202020204" pitchFamily="34" charset="0"/>
              </a:rPr>
              <a:t> drink or drugs </a:t>
            </a:r>
          </a:p>
          <a:p>
            <a:pPr algn="ctr">
              <a:spcBef>
                <a:spcPct val="0"/>
              </a:spcBef>
              <a:buFontTx/>
              <a:buNone/>
            </a:pPr>
            <a:r>
              <a:rPr lang="en-GB" altLang="en-US" sz="3200" dirty="0">
                <a:solidFill>
                  <a:srgbClr val="002060"/>
                </a:solidFill>
                <a:cs typeface="Arial" panose="020B0604020202020204" pitchFamily="34" charset="0"/>
              </a:rPr>
              <a:t> commits an offence</a:t>
            </a:r>
          </a:p>
        </p:txBody>
      </p:sp>
      <p:sp>
        <p:nvSpPr>
          <p:cNvPr id="4" name="TextBox 3"/>
          <p:cNvSpPr txBox="1"/>
          <p:nvPr/>
        </p:nvSpPr>
        <p:spPr>
          <a:xfrm>
            <a:off x="0" y="183207"/>
            <a:ext cx="8280920" cy="584775"/>
          </a:xfrm>
          <a:prstGeom prst="rect">
            <a:avLst/>
          </a:prstGeom>
          <a:solidFill>
            <a:schemeClr val="accent2"/>
          </a:solidFill>
          <a:ln>
            <a:solidFill>
              <a:schemeClr val="accent2"/>
            </a:solidFill>
          </a:ln>
        </p:spPr>
        <p:txBody>
          <a:bodyPr wrap="square" rtlCol="0">
            <a:spAutoFit/>
          </a:bodyPr>
          <a:lstStyle/>
          <a:p>
            <a:pPr algn="ctr"/>
            <a:r>
              <a:rPr lang="en-GB" sz="3200" b="1" dirty="0">
                <a:solidFill>
                  <a:schemeClr val="bg1"/>
                </a:solidFill>
              </a:rPr>
              <a:t>‘Unfit through Drink or Drugs’</a:t>
            </a:r>
          </a:p>
        </p:txBody>
      </p:sp>
      <p:sp>
        <p:nvSpPr>
          <p:cNvPr id="2" name="Rectangle 1"/>
          <p:cNvSpPr/>
          <p:nvPr/>
        </p:nvSpPr>
        <p:spPr>
          <a:xfrm>
            <a:off x="2208896" y="5516387"/>
            <a:ext cx="4457566" cy="461665"/>
          </a:xfrm>
          <a:prstGeom prst="rect">
            <a:avLst/>
          </a:prstGeom>
          <a:solidFill>
            <a:schemeClr val="accent2"/>
          </a:solidFill>
          <a:ln>
            <a:solidFill>
              <a:schemeClr val="accent2"/>
            </a:solidFill>
          </a:ln>
        </p:spPr>
        <p:txBody>
          <a:bodyPr wrap="none">
            <a:spAutoFit/>
          </a:bodyPr>
          <a:lstStyle/>
          <a:p>
            <a:pPr algn="ctr">
              <a:spcBef>
                <a:spcPct val="0"/>
              </a:spcBef>
              <a:buFontTx/>
              <a:buNone/>
            </a:pPr>
            <a:r>
              <a:rPr lang="en-GB" altLang="en-US" sz="2400" b="1" dirty="0">
                <a:solidFill>
                  <a:schemeClr val="bg1"/>
                </a:solidFill>
                <a:cs typeface="Arial" panose="020B0604020202020204" pitchFamily="34" charset="0"/>
              </a:rPr>
              <a:t>Section 4(1) Road Traffic Act 1988</a:t>
            </a:r>
          </a:p>
        </p:txBody>
      </p:sp>
      <p:pic>
        <p:nvPicPr>
          <p:cNvPr id="16386" name="Picture 2">
            <a:extLst>
              <a:ext uri="{FF2B5EF4-FFF2-40B4-BE49-F238E27FC236}">
                <a16:creationId xmlns:a16="http://schemas.microsoft.com/office/drawing/2014/main" id="{A1C7C61D-5D98-C34E-B8BA-03FC16999B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5524" y="1922035"/>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932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474678" y="1137967"/>
            <a:ext cx="8280920" cy="38332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dirty="0">
                <a:solidFill>
                  <a:srgbClr val="002060"/>
                </a:solidFill>
                <a:cs typeface="Arial" panose="020B0604020202020204" pitchFamily="34" charset="0"/>
              </a:rPr>
              <a:t>A person who</a:t>
            </a:r>
            <a:r>
              <a:rPr lang="en-GB" altLang="en-US" dirty="0">
                <a:solidFill>
                  <a:srgbClr val="FF0000"/>
                </a:solidFill>
                <a:cs typeface="Arial" panose="020B0604020202020204" pitchFamily="34" charset="0"/>
              </a:rPr>
              <a:t> drives</a:t>
            </a:r>
          </a:p>
          <a:p>
            <a:pPr algn="ctr">
              <a:spcBef>
                <a:spcPct val="0"/>
              </a:spcBef>
              <a:buFontTx/>
              <a:buNone/>
            </a:pPr>
            <a:r>
              <a:rPr lang="en-GB" altLang="en-US" dirty="0">
                <a:solidFill>
                  <a:srgbClr val="002060"/>
                </a:solidFill>
                <a:cs typeface="Arial" panose="020B0604020202020204" pitchFamily="34" charset="0"/>
              </a:rPr>
              <a:t> </a:t>
            </a:r>
            <a:r>
              <a:rPr lang="en-GB" altLang="en-US" b="1" dirty="0">
                <a:solidFill>
                  <a:srgbClr val="002060"/>
                </a:solidFill>
                <a:cs typeface="Arial" panose="020B0604020202020204" pitchFamily="34" charset="0"/>
              </a:rPr>
              <a:t>or</a:t>
            </a:r>
            <a:r>
              <a:rPr lang="en-GB" altLang="en-US" dirty="0">
                <a:solidFill>
                  <a:srgbClr val="002060"/>
                </a:solidFill>
                <a:cs typeface="Arial" panose="020B0604020202020204" pitchFamily="34" charset="0"/>
              </a:rPr>
              <a:t> </a:t>
            </a:r>
          </a:p>
          <a:p>
            <a:pPr algn="ctr">
              <a:spcBef>
                <a:spcPct val="0"/>
              </a:spcBef>
              <a:buFontTx/>
              <a:buNone/>
            </a:pPr>
            <a:r>
              <a:rPr lang="en-GB" altLang="en-US" dirty="0">
                <a:solidFill>
                  <a:srgbClr val="FF0000"/>
                </a:solidFill>
                <a:cs typeface="Arial" panose="020B0604020202020204" pitchFamily="34" charset="0"/>
              </a:rPr>
              <a:t> attempts to drive </a:t>
            </a:r>
          </a:p>
          <a:p>
            <a:pPr algn="ctr">
              <a:spcBef>
                <a:spcPct val="0"/>
              </a:spcBef>
              <a:buFontTx/>
              <a:buNone/>
            </a:pPr>
            <a:r>
              <a:rPr lang="en-GB" altLang="en-US" b="1" dirty="0">
                <a:solidFill>
                  <a:srgbClr val="002060"/>
                </a:solidFill>
                <a:cs typeface="Arial" panose="020B0604020202020204" pitchFamily="34" charset="0"/>
              </a:rPr>
              <a:t>or </a:t>
            </a:r>
          </a:p>
          <a:p>
            <a:pPr algn="ctr">
              <a:spcBef>
                <a:spcPct val="0"/>
              </a:spcBef>
              <a:buFontTx/>
              <a:buNone/>
            </a:pPr>
            <a:r>
              <a:rPr lang="en-GB" altLang="en-US" dirty="0">
                <a:solidFill>
                  <a:srgbClr val="0070C0"/>
                </a:solidFill>
                <a:cs typeface="Arial" panose="020B0604020202020204" pitchFamily="34" charset="0"/>
              </a:rPr>
              <a:t> </a:t>
            </a:r>
            <a:r>
              <a:rPr lang="en-GB" altLang="en-US" dirty="0">
                <a:solidFill>
                  <a:srgbClr val="FF0000"/>
                </a:solidFill>
                <a:cs typeface="Arial" panose="020B0604020202020204" pitchFamily="34" charset="0"/>
              </a:rPr>
              <a:t>is in charge </a:t>
            </a:r>
            <a:r>
              <a:rPr lang="en-GB" altLang="en-US" dirty="0">
                <a:solidFill>
                  <a:srgbClr val="002060"/>
                </a:solidFill>
                <a:cs typeface="Arial" panose="020B0604020202020204" pitchFamily="34" charset="0"/>
              </a:rPr>
              <a:t>of a  </a:t>
            </a:r>
            <a:r>
              <a:rPr lang="en-GB" altLang="en-US" dirty="0">
                <a:solidFill>
                  <a:srgbClr val="FF0000"/>
                </a:solidFill>
                <a:cs typeface="Arial" panose="020B0604020202020204" pitchFamily="34" charset="0"/>
              </a:rPr>
              <a:t>motor vehicle </a:t>
            </a:r>
            <a:r>
              <a:rPr lang="en-GB" altLang="en-US" dirty="0">
                <a:solidFill>
                  <a:srgbClr val="002060"/>
                </a:solidFill>
                <a:cs typeface="Arial" panose="020B0604020202020204" pitchFamily="34" charset="0"/>
              </a:rPr>
              <a:t>on</a:t>
            </a:r>
            <a:r>
              <a:rPr lang="en-GB" altLang="en-US" b="1" dirty="0">
                <a:solidFill>
                  <a:srgbClr val="002060"/>
                </a:solidFill>
                <a:cs typeface="Arial" panose="020B0604020202020204" pitchFamily="34" charset="0"/>
              </a:rPr>
              <a:t> </a:t>
            </a:r>
          </a:p>
          <a:p>
            <a:pPr algn="ctr">
              <a:spcBef>
                <a:spcPct val="0"/>
              </a:spcBef>
              <a:buFontTx/>
              <a:buNone/>
            </a:pPr>
            <a:r>
              <a:rPr lang="en-GB" altLang="en-US" dirty="0">
                <a:solidFill>
                  <a:srgbClr val="002060"/>
                </a:solidFill>
                <a:cs typeface="Arial" panose="020B0604020202020204" pitchFamily="34" charset="0"/>
              </a:rPr>
              <a:t>a </a:t>
            </a:r>
            <a:r>
              <a:rPr lang="en-GB" altLang="en-US" dirty="0">
                <a:solidFill>
                  <a:srgbClr val="FF0000"/>
                </a:solidFill>
                <a:cs typeface="Arial" panose="020B0604020202020204" pitchFamily="34" charset="0"/>
              </a:rPr>
              <a:t>road </a:t>
            </a:r>
            <a:r>
              <a:rPr lang="en-GB" altLang="en-US" dirty="0">
                <a:solidFill>
                  <a:srgbClr val="002060"/>
                </a:solidFill>
                <a:cs typeface="Arial" panose="020B0604020202020204" pitchFamily="34" charset="0"/>
              </a:rPr>
              <a:t>or other </a:t>
            </a:r>
            <a:r>
              <a:rPr lang="en-GB" altLang="en-US" dirty="0">
                <a:solidFill>
                  <a:srgbClr val="FF0000"/>
                </a:solidFill>
                <a:cs typeface="Arial" panose="020B0604020202020204" pitchFamily="34" charset="0"/>
              </a:rPr>
              <a:t>public place</a:t>
            </a:r>
          </a:p>
          <a:p>
            <a:pPr algn="ctr">
              <a:spcBef>
                <a:spcPct val="0"/>
              </a:spcBef>
              <a:buFontTx/>
              <a:buNone/>
            </a:pPr>
            <a:r>
              <a:rPr lang="en-GB" altLang="en-US" dirty="0">
                <a:solidFill>
                  <a:srgbClr val="002060"/>
                </a:solidFill>
                <a:cs typeface="Arial" panose="020B0604020202020204" pitchFamily="34" charset="0"/>
              </a:rPr>
              <a:t>after consuming so much alcohol</a:t>
            </a:r>
          </a:p>
          <a:p>
            <a:pPr algn="ctr">
              <a:spcBef>
                <a:spcPct val="0"/>
              </a:spcBef>
              <a:buFontTx/>
              <a:buNone/>
            </a:pPr>
            <a:r>
              <a:rPr lang="en-GB" altLang="en-US" dirty="0">
                <a:solidFill>
                  <a:srgbClr val="002060"/>
                </a:solidFill>
                <a:cs typeface="Arial" panose="020B0604020202020204" pitchFamily="34" charset="0"/>
              </a:rPr>
              <a:t>that the proportion of it in their</a:t>
            </a:r>
          </a:p>
          <a:p>
            <a:pPr algn="ctr">
              <a:spcBef>
                <a:spcPct val="0"/>
              </a:spcBef>
              <a:buFontTx/>
              <a:buNone/>
            </a:pPr>
            <a:r>
              <a:rPr lang="en-GB" altLang="en-US" dirty="0">
                <a:solidFill>
                  <a:srgbClr val="002060"/>
                </a:solidFill>
                <a:cs typeface="Arial" panose="020B0604020202020204" pitchFamily="34" charset="0"/>
              </a:rPr>
              <a:t> breath, blood or urine exceeds the</a:t>
            </a:r>
          </a:p>
          <a:p>
            <a:pPr algn="ctr">
              <a:spcBef>
                <a:spcPct val="0"/>
              </a:spcBef>
              <a:buFontTx/>
              <a:buNone/>
            </a:pPr>
            <a:r>
              <a:rPr lang="en-GB" altLang="en-US" dirty="0">
                <a:solidFill>
                  <a:srgbClr val="002060"/>
                </a:solidFill>
                <a:cs typeface="Arial" panose="020B0604020202020204" pitchFamily="34" charset="0"/>
              </a:rPr>
              <a:t> prescribed limit commits an offence</a:t>
            </a:r>
          </a:p>
          <a:p>
            <a:pPr marL="0" indent="0">
              <a:buFont typeface="Arial" panose="020B0604020202020204" pitchFamily="34" charset="0"/>
              <a:buNone/>
            </a:pPr>
            <a:endParaRPr lang="en-GB" dirty="0"/>
          </a:p>
        </p:txBody>
      </p:sp>
      <p:sp>
        <p:nvSpPr>
          <p:cNvPr id="4" name="TextBox 3"/>
          <p:cNvSpPr txBox="1"/>
          <p:nvPr/>
        </p:nvSpPr>
        <p:spPr>
          <a:xfrm>
            <a:off x="0" y="31171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Being over the prescribed limit: Alcohol</a:t>
            </a:r>
          </a:p>
        </p:txBody>
      </p:sp>
      <p:sp>
        <p:nvSpPr>
          <p:cNvPr id="2" name="Rectangle 1"/>
          <p:cNvSpPr/>
          <p:nvPr/>
        </p:nvSpPr>
        <p:spPr>
          <a:xfrm>
            <a:off x="1610924" y="5720033"/>
            <a:ext cx="4109715" cy="461665"/>
          </a:xfrm>
          <a:prstGeom prst="rect">
            <a:avLst/>
          </a:prstGeom>
          <a:solidFill>
            <a:schemeClr val="accent1">
              <a:lumMod val="20000"/>
              <a:lumOff val="80000"/>
            </a:schemeClr>
          </a:solidFill>
        </p:spPr>
        <p:txBody>
          <a:bodyPr wrap="none">
            <a:spAutoFit/>
          </a:bodyPr>
          <a:lstStyle/>
          <a:p>
            <a:pPr algn="ctr">
              <a:spcBef>
                <a:spcPct val="0"/>
              </a:spcBef>
              <a:buFontTx/>
              <a:buNone/>
            </a:pPr>
            <a:r>
              <a:rPr lang="en-GB" altLang="en-US" sz="2400" b="1" dirty="0">
                <a:solidFill>
                  <a:srgbClr val="002060"/>
                </a:solidFill>
                <a:cs typeface="Arial" panose="020B0604020202020204" pitchFamily="34" charset="0"/>
              </a:rPr>
              <a:t>Section 5 Road Traffic Act 1988</a:t>
            </a:r>
          </a:p>
        </p:txBody>
      </p:sp>
      <p:pic>
        <p:nvPicPr>
          <p:cNvPr id="18434" name="Picture 2" descr="Driving the day after drinking - How long does alcohol stay in your system?  | Express.co.uk">
            <a:extLst>
              <a:ext uri="{FF2B5EF4-FFF2-40B4-BE49-F238E27FC236}">
                <a16:creationId xmlns:a16="http://schemas.microsoft.com/office/drawing/2014/main" id="{4853ABD0-6EDE-A640-80A0-5B380A32E9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2506" y="2330450"/>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562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6">
                                            <p:txEl>
                                              <p:pRg st="7" end="7"/>
                                            </p:txEl>
                                          </p:spTgt>
                                        </p:tgtEl>
                                        <p:attrNameLst>
                                          <p:attrName>style.visibility</p:attrName>
                                        </p:attrNameLst>
                                      </p:cBhvr>
                                      <p:to>
                                        <p:strVal val="visible"/>
                                      </p:to>
                                    </p:set>
                                    <p:animEffect transition="in" filter="fade">
                                      <p:cBhvr>
                                        <p:cTn id="40" dur="500"/>
                                        <p:tgtEl>
                                          <p:spTgt spid="6">
                                            <p:txEl>
                                              <p:pRg st="7" end="7"/>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Effect transition="in" filter="fade">
                                      <p:cBhvr>
                                        <p:cTn id="43" dur="500"/>
                                        <p:tgtEl>
                                          <p:spTgt spid="6">
                                            <p:txEl>
                                              <p:pRg st="8" end="8"/>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6">
                                            <p:txEl>
                                              <p:pRg st="9" end="9"/>
                                            </p:txEl>
                                          </p:spTgt>
                                        </p:tgtEl>
                                        <p:attrNameLst>
                                          <p:attrName>style.visibility</p:attrName>
                                        </p:attrNameLst>
                                      </p:cBhvr>
                                      <p:to>
                                        <p:strVal val="visible"/>
                                      </p:to>
                                    </p:set>
                                    <p:animEffect transition="in" filter="fade">
                                      <p:cBhvr>
                                        <p:cTn id="46" dur="500"/>
                                        <p:tgtEl>
                                          <p:spTgt spid="6">
                                            <p:txEl>
                                              <p:pRg st="9" end="9"/>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
                                        </p:tgtEl>
                                        <p:attrNameLst>
                                          <p:attrName>style.visibility</p:attrName>
                                        </p:attrNameLst>
                                      </p:cBhvr>
                                      <p:to>
                                        <p:strVal val="visible"/>
                                      </p:to>
                                    </p:set>
                                    <p:animEffect transition="in" filter="fade">
                                      <p:cBhvr>
                                        <p:cTn id="5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lient\G$\CKP Images\Traffic\Breath limit.pn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4857338" y="4167402"/>
            <a:ext cx="1666011" cy="2506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Client\G$\CKP Images\Traffic\Blood Limit.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7120874" y="4167402"/>
            <a:ext cx="1666011" cy="2530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descr="\\Client\G$\CKP Images\Traffic\Urine limit.png"/>
          <p:cNvPicPr>
            <a:picLocks noChangeAspect="1" noChangeArrowheads="1"/>
          </p:cNvPicPr>
          <p:nvPr>
            <p:custDataLst>
              <p:tags r:id="rId3"/>
            </p:custDataLst>
          </p:nvPr>
        </p:nvPicPr>
        <p:blipFill>
          <a:blip r:embed="rId8">
            <a:extLst>
              <a:ext uri="{28A0092B-C50C-407E-A947-70E740481C1C}">
                <a14:useLocalDpi xmlns:a14="http://schemas.microsoft.com/office/drawing/2010/main" val="0"/>
              </a:ext>
            </a:extLst>
          </a:blip>
          <a:srcRect/>
          <a:stretch>
            <a:fillRect/>
          </a:stretch>
        </p:blipFill>
        <p:spPr bwMode="auto">
          <a:xfrm>
            <a:off x="9473045" y="4167402"/>
            <a:ext cx="1666010" cy="258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0" y="27914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Prescribed Limit: Alcohol</a:t>
            </a:r>
          </a:p>
        </p:txBody>
      </p:sp>
      <p:sp>
        <p:nvSpPr>
          <p:cNvPr id="8" name="TextBox 7">
            <a:extLst>
              <a:ext uri="{FF2B5EF4-FFF2-40B4-BE49-F238E27FC236}">
                <a16:creationId xmlns:a16="http://schemas.microsoft.com/office/drawing/2014/main" id="{DDD17152-0981-E842-B155-E011C4DF9F64}"/>
              </a:ext>
            </a:extLst>
          </p:cNvPr>
          <p:cNvSpPr txBox="1"/>
          <p:nvPr/>
        </p:nvSpPr>
        <p:spPr>
          <a:xfrm>
            <a:off x="241633" y="1743416"/>
            <a:ext cx="10897422" cy="1938992"/>
          </a:xfrm>
          <a:prstGeom prst="rect">
            <a:avLst/>
          </a:prstGeom>
          <a:noFill/>
        </p:spPr>
        <p:txBody>
          <a:bodyPr wrap="square">
            <a:spAutoFit/>
          </a:bodyPr>
          <a:lstStyle/>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Breath</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35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microgrammes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breath</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Blood</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80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blood</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Urine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107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urine</a:t>
            </a:r>
          </a:p>
        </p:txBody>
      </p:sp>
    </p:spTree>
    <p:extLst>
      <p:ext uri="{BB962C8B-B14F-4D97-AF65-F5344CB8AC3E}">
        <p14:creationId xmlns:p14="http://schemas.microsoft.com/office/powerpoint/2010/main" val="2909976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0" y="1305460"/>
            <a:ext cx="8467106" cy="32470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Where a person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drives</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attempts to drive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is in charge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of a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motor vehicle</a:t>
            </a:r>
            <a:r>
              <a:rPr kumimoji="0" lang="en-GB" altLang="en-US" sz="2800" b="0" i="0" u="none" strike="noStrike" kern="1200" cap="none" spc="0" normalizeH="0" noProof="0" dirty="0">
                <a:ln>
                  <a:noFill/>
                </a:ln>
                <a:solidFill>
                  <a:srgbClr val="FF0000"/>
                </a:solidFill>
                <a:effectLst/>
                <a:uLnTx/>
                <a:uFillTx/>
                <a:latin typeface="Calibri" panose="020F0502020204030204"/>
                <a:ea typeface="+mn-ea"/>
                <a:cs typeface="Arial" panose="020B0604020202020204" pitchFamily="34" charset="0"/>
              </a:rPr>
              <a:t> </a:t>
            </a:r>
            <a:r>
              <a:rPr kumimoji="0" lang="en-GB" altLang="en-US" sz="280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on</a:t>
            </a:r>
            <a:r>
              <a:rPr kumimoji="0" lang="en-GB" altLang="en-US" sz="280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road</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other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public place</a:t>
            </a:r>
            <a:endParaRPr kumimoji="0" lang="en-GB" altLang="en-US" sz="2800" b="0" i="0" u="none" strike="noStrike" kern="1200" cap="none" spc="0" normalizeH="0" baseline="0" noProof="0" dirty="0">
              <a:ln>
                <a:noFill/>
              </a:ln>
              <a:solidFill>
                <a:srgbClr val="FFFF00"/>
              </a:solidFill>
              <a:effectLst/>
              <a:uLnTx/>
              <a:uFillTx/>
              <a:latin typeface="Calibri" panose="020F0502020204030204"/>
              <a:ea typeface="+mn-ea"/>
              <a:cs typeface="Arial" panose="020B0604020202020204" pitchFamily="34" charset="0"/>
            </a:endParaRP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and there is in that person’s body a specified controlled drug,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they</a:t>
            </a: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 are guilty of an offence if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the proportion of the drug in their blood or urine exceeds the specified limit for that drug</a:t>
            </a:r>
            <a:endPar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endParaRPr>
          </a:p>
        </p:txBody>
      </p:sp>
      <p:sp>
        <p:nvSpPr>
          <p:cNvPr id="4" name="TextBox 3"/>
          <p:cNvSpPr txBox="1"/>
          <p:nvPr/>
        </p:nvSpPr>
        <p:spPr>
          <a:xfrm>
            <a:off x="0" y="244145"/>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Being over the prescribed limit: Drugs</a:t>
            </a:r>
          </a:p>
        </p:txBody>
      </p:sp>
      <p:sp>
        <p:nvSpPr>
          <p:cNvPr id="2" name="Rectangle 1"/>
          <p:cNvSpPr/>
          <p:nvPr/>
        </p:nvSpPr>
        <p:spPr>
          <a:xfrm>
            <a:off x="1008804" y="5814591"/>
            <a:ext cx="6096000" cy="424732"/>
          </a:xfrm>
          <a:prstGeom prst="rect">
            <a:avLst/>
          </a:prstGeom>
          <a:solidFill>
            <a:schemeClr val="accent6">
              <a:lumMod val="60000"/>
              <a:lumOff val="40000"/>
            </a:schemeClr>
          </a:solidFill>
        </p:spPr>
        <p:txBody>
          <a:bodyPr>
            <a:spAutoFit/>
          </a:bodyPr>
          <a:lstStyle/>
          <a:p>
            <a:pPr marL="228600" lvl="0" indent="-228600" algn="ctr">
              <a:lnSpc>
                <a:spcPct val="90000"/>
              </a:lnSpc>
              <a:spcBef>
                <a:spcPct val="0"/>
              </a:spcBef>
              <a:defRPr/>
            </a:pPr>
            <a:r>
              <a:rPr lang="en-GB" altLang="en-US" sz="2400" b="1" dirty="0">
                <a:solidFill>
                  <a:srgbClr val="002060"/>
                </a:solidFill>
                <a:cs typeface="Arial" panose="020B0604020202020204" pitchFamily="34" charset="0"/>
              </a:rPr>
              <a:t>Section 5A Road Traffic Act 1988</a:t>
            </a:r>
          </a:p>
        </p:txBody>
      </p:sp>
      <p:pic>
        <p:nvPicPr>
          <p:cNvPr id="20482" name="Picture 2" descr="Drug-driving laws: what you need to know | RAC Drive">
            <a:extLst>
              <a:ext uri="{FF2B5EF4-FFF2-40B4-BE49-F238E27FC236}">
                <a16:creationId xmlns:a16="http://schemas.microsoft.com/office/drawing/2014/main" id="{C2E6C932-4370-084D-AE52-CC4B2BBF5D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3579" y="149760"/>
            <a:ext cx="35179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463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rc_mi" descr="http://upload.wikimedia.org/wikipedia/commons/3/37/Ketamine.JPG">
            <a:hlinkClick r:id="rId3"/>
          </p:cNvPr>
          <p:cNvPicPr>
            <a:picLocks/>
          </p:cNvPicPr>
          <p:nvPr/>
        </p:nvPicPr>
        <p:blipFill>
          <a:blip r:embed="rId4" cstate="print">
            <a:extLst>
              <a:ext uri="{28A0092B-C50C-407E-A947-70E740481C1C}">
                <a14:useLocalDpi xmlns:a14="http://schemas.microsoft.com/office/drawing/2010/main" val="0"/>
              </a:ext>
            </a:extLst>
          </a:blip>
          <a:srcRect/>
          <a:stretch>
            <a:fillRect/>
          </a:stretch>
        </p:blipFill>
        <p:spPr>
          <a:xfrm>
            <a:off x="1562848" y="1309688"/>
            <a:ext cx="2329256" cy="1961167"/>
          </a:xfrm>
          <a:prstGeom prst="rect">
            <a:avLst/>
          </a:prstGeom>
        </p:spPr>
      </p:pic>
      <p:pic>
        <p:nvPicPr>
          <p:cNvPr id="11" name="Picture 2054" descr="C:\FrontPage Webs\1\mjleaf.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2848" y="3979641"/>
            <a:ext cx="2340462" cy="1765780"/>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148193" y="1997882"/>
            <a:ext cx="1585862" cy="584775"/>
          </a:xfrm>
          <a:prstGeom prst="rect">
            <a:avLst/>
          </a:prstGeom>
          <a:noFill/>
        </p:spPr>
        <p:txBody>
          <a:bodyPr wrap="square" rtlCol="0">
            <a:spAutoFit/>
          </a:bodyPr>
          <a:lstStyle/>
          <a:p>
            <a:pPr algn="ctr"/>
            <a:r>
              <a:rPr lang="en-GB" sz="3200" b="1" dirty="0">
                <a:solidFill>
                  <a:srgbClr val="002060"/>
                </a:solidFill>
              </a:rPr>
              <a:t>Cocaine</a:t>
            </a:r>
          </a:p>
        </p:txBody>
      </p:sp>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84593" y="1309685"/>
            <a:ext cx="1944215" cy="1961167"/>
          </a:xfrm>
          <a:prstGeom prst="rect">
            <a:avLst/>
          </a:prstGeom>
        </p:spPr>
      </p:pic>
      <p:sp>
        <p:nvSpPr>
          <p:cNvPr id="14" name="TextBox 13"/>
          <p:cNvSpPr txBox="1"/>
          <p:nvPr/>
        </p:nvSpPr>
        <p:spPr>
          <a:xfrm>
            <a:off x="4148193" y="3806857"/>
            <a:ext cx="3891517" cy="1858970"/>
          </a:xfrm>
          <a:prstGeom prst="rect">
            <a:avLst/>
          </a:prstGeom>
          <a:noFill/>
        </p:spPr>
        <p:txBody>
          <a:bodyPr wrap="square" rtlCol="0">
            <a:spAutoFit/>
          </a:bodyPr>
          <a:lstStyle/>
          <a:p>
            <a:pPr eaLnBrk="1" hangingPunct="1">
              <a:lnSpc>
                <a:spcPct val="90000"/>
              </a:lnSpc>
              <a:spcBef>
                <a:spcPct val="50000"/>
              </a:spcBef>
              <a:buFontTx/>
              <a:buNone/>
            </a:pPr>
            <a:r>
              <a:rPr lang="en-US" altLang="en-US" sz="2800" b="1" dirty="0">
                <a:solidFill>
                  <a:srgbClr val="002060"/>
                </a:solidFill>
              </a:rPr>
              <a:t>Delta-9 Tetrahydrocannabinol (THC)</a:t>
            </a:r>
          </a:p>
          <a:p>
            <a:pPr eaLnBrk="1" hangingPunct="1">
              <a:lnSpc>
                <a:spcPct val="90000"/>
              </a:lnSpc>
              <a:spcBef>
                <a:spcPct val="50000"/>
              </a:spcBef>
              <a:buFontTx/>
              <a:buNone/>
            </a:pPr>
            <a:r>
              <a:rPr lang="en-US" altLang="en-US" sz="2800" b="1" dirty="0">
                <a:solidFill>
                  <a:srgbClr val="002060"/>
                </a:solidFill>
              </a:rPr>
              <a:t>‘Cannabis’</a:t>
            </a:r>
          </a:p>
        </p:txBody>
      </p:sp>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84593" y="3870445"/>
            <a:ext cx="1944216" cy="1825265"/>
          </a:xfrm>
          <a:prstGeom prst="rect">
            <a:avLst/>
          </a:prstGeom>
        </p:spPr>
      </p:pic>
      <p:sp>
        <p:nvSpPr>
          <p:cNvPr id="9" name="TextBox 8"/>
          <p:cNvSpPr txBox="1"/>
          <p:nvPr/>
        </p:nvSpPr>
        <p:spPr>
          <a:xfrm>
            <a:off x="7733" y="188907"/>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Prescribed Limit: Drugs</a:t>
            </a:r>
          </a:p>
        </p:txBody>
      </p:sp>
    </p:spTree>
    <p:extLst>
      <p:ext uri="{BB962C8B-B14F-4D97-AF65-F5344CB8AC3E}">
        <p14:creationId xmlns:p14="http://schemas.microsoft.com/office/powerpoint/2010/main" val="84155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3" name="Rectangle 2"/>
          <p:cNvSpPr/>
          <p:nvPr/>
        </p:nvSpPr>
        <p:spPr>
          <a:xfrm>
            <a:off x="295799" y="210617"/>
            <a:ext cx="11364079" cy="523220"/>
          </a:xfrm>
          <a:prstGeom prst="rect">
            <a:avLst/>
          </a:prstGeom>
          <a:solidFill>
            <a:srgbClr val="7030A0"/>
          </a:solidFill>
        </p:spPr>
        <p:txBody>
          <a:bodyPr wrap="square">
            <a:spAutoFit/>
          </a:bodyPr>
          <a:lstStyle/>
          <a:p>
            <a:r>
              <a:rPr lang="en-GB" sz="2700" b="1" dirty="0">
                <a:solidFill>
                  <a:schemeClr val="bg1"/>
                </a:solidFill>
              </a:rPr>
              <a:t>Require a test in 4 circumstances - Section 6 (2),(3),(4),(5) Road Traffic Act 1988</a:t>
            </a:r>
            <a:endParaRPr lang="en-GB" sz="2700" dirty="0">
              <a:solidFill>
                <a:schemeClr val="bg1"/>
              </a:solidFill>
            </a:endParaRPr>
          </a:p>
        </p:txBody>
      </p:sp>
      <p:sp>
        <p:nvSpPr>
          <p:cNvPr id="9" name="Content Placeholder 2"/>
          <p:cNvSpPr txBox="1">
            <a:spLocks/>
          </p:cNvSpPr>
          <p:nvPr/>
        </p:nvSpPr>
        <p:spPr>
          <a:xfrm>
            <a:off x="201881" y="1487617"/>
            <a:ext cx="5077693" cy="458265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b="1" dirty="0"/>
              <a:t>6(2)  </a:t>
            </a:r>
            <a:r>
              <a:rPr lang="en-GB" sz="2200" b="1" dirty="0">
                <a:solidFill>
                  <a:srgbClr val="FF0000"/>
                </a:solidFill>
              </a:rPr>
              <a:t>Driving</a:t>
            </a:r>
            <a:r>
              <a:rPr lang="en-GB" sz="2200" b="1" dirty="0">
                <a:solidFill>
                  <a:srgbClr val="0033CC"/>
                </a:solidFill>
              </a:rPr>
              <a:t> </a:t>
            </a:r>
            <a:r>
              <a:rPr lang="en-GB" sz="2200" b="1" dirty="0"/>
              <a:t>with alcohol/drug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6(3)  </a:t>
            </a:r>
            <a:r>
              <a:rPr lang="en-GB" sz="2200" b="1" dirty="0">
                <a:solidFill>
                  <a:srgbClr val="FF0000"/>
                </a:solidFill>
              </a:rPr>
              <a:t>Has been </a:t>
            </a:r>
            <a:r>
              <a:rPr lang="en-GB" sz="2200" b="1" dirty="0"/>
              <a:t>driving with alcohol /drug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6(4)  Is or has been driving and committed a moving</a:t>
            </a:r>
            <a:r>
              <a:rPr lang="en-GB" sz="2200" b="1" dirty="0">
                <a:solidFill>
                  <a:srgbClr val="0033CC"/>
                </a:solidFill>
              </a:rPr>
              <a:t> </a:t>
            </a:r>
            <a:r>
              <a:rPr lang="en-GB" sz="2200" b="1" dirty="0">
                <a:solidFill>
                  <a:srgbClr val="FF0000"/>
                </a:solidFill>
              </a:rPr>
              <a:t>traffic offence </a:t>
            </a:r>
          </a:p>
          <a:p>
            <a:pPr marL="0" indent="0">
              <a:buFont typeface="Arial" panose="020B0604020202020204" pitchFamily="34" charset="0"/>
              <a:buNone/>
            </a:pPr>
            <a:endParaRPr lang="en-GB" sz="2200" b="1" dirty="0">
              <a:solidFill>
                <a:srgbClr val="FF0000"/>
              </a:solidFill>
            </a:endParaRPr>
          </a:p>
          <a:p>
            <a:pPr marL="0" indent="0">
              <a:buFont typeface="Arial" panose="020B0604020202020204" pitchFamily="34" charset="0"/>
              <a:buNone/>
            </a:pPr>
            <a:r>
              <a:rPr lang="en-GB" sz="2200" b="1" dirty="0"/>
              <a:t>6(5)  Driving at the time an </a:t>
            </a:r>
            <a:r>
              <a:rPr lang="en-GB" sz="2200" b="1" dirty="0">
                <a:solidFill>
                  <a:srgbClr val="FF3300"/>
                </a:solidFill>
              </a:rPr>
              <a:t>accident</a:t>
            </a:r>
            <a:r>
              <a:rPr lang="en-GB" sz="2200" b="1" dirty="0">
                <a:solidFill>
                  <a:srgbClr val="0033CC"/>
                </a:solidFill>
              </a:rPr>
              <a:t> </a:t>
            </a:r>
            <a:r>
              <a:rPr lang="en-GB" sz="2200" b="1" dirty="0"/>
              <a:t>occurred</a:t>
            </a:r>
          </a:p>
        </p:txBody>
      </p:sp>
      <p:sp>
        <p:nvSpPr>
          <p:cNvPr id="10" name="TextBox 9"/>
          <p:cNvSpPr txBox="1"/>
          <p:nvPr/>
        </p:nvSpPr>
        <p:spPr>
          <a:xfrm>
            <a:off x="5743612" y="1006955"/>
            <a:ext cx="729712" cy="5078313"/>
          </a:xfrm>
          <a:prstGeom prst="rect">
            <a:avLst/>
          </a:prstGeom>
          <a:noFill/>
        </p:spPr>
        <p:txBody>
          <a:bodyPr wrap="square" rtlCol="0">
            <a:spAutoFit/>
          </a:bodyPr>
          <a:lstStyle/>
          <a:p>
            <a:r>
              <a:rPr lang="en-GB" b="1" dirty="0">
                <a:solidFill>
                  <a:srgbClr val="FF0000"/>
                </a:solidFill>
              </a:rPr>
              <a:t>R</a:t>
            </a:r>
          </a:p>
          <a:p>
            <a:r>
              <a:rPr lang="en-GB" b="1" dirty="0">
                <a:solidFill>
                  <a:srgbClr val="FF0000"/>
                </a:solidFill>
              </a:rPr>
              <a:t>E</a:t>
            </a:r>
          </a:p>
          <a:p>
            <a:r>
              <a:rPr lang="en-GB" b="1" dirty="0">
                <a:solidFill>
                  <a:srgbClr val="FF0000"/>
                </a:solidFill>
              </a:rPr>
              <a:t>A</a:t>
            </a:r>
          </a:p>
          <a:p>
            <a:r>
              <a:rPr lang="en-GB" b="1" dirty="0">
                <a:solidFill>
                  <a:srgbClr val="FF0000"/>
                </a:solidFill>
              </a:rPr>
              <a:t>S</a:t>
            </a:r>
          </a:p>
          <a:p>
            <a:r>
              <a:rPr lang="en-GB" b="1" dirty="0">
                <a:solidFill>
                  <a:srgbClr val="FF0000"/>
                </a:solidFill>
              </a:rPr>
              <a:t>O</a:t>
            </a:r>
          </a:p>
          <a:p>
            <a:r>
              <a:rPr lang="en-GB" b="1" dirty="0">
                <a:solidFill>
                  <a:srgbClr val="FF0000"/>
                </a:solidFill>
              </a:rPr>
              <a:t>N</a:t>
            </a:r>
          </a:p>
          <a:p>
            <a:r>
              <a:rPr lang="en-GB" b="1" dirty="0">
                <a:solidFill>
                  <a:srgbClr val="FF0000"/>
                </a:solidFill>
              </a:rPr>
              <a:t>A</a:t>
            </a:r>
          </a:p>
          <a:p>
            <a:r>
              <a:rPr lang="en-GB" b="1" dirty="0">
                <a:solidFill>
                  <a:srgbClr val="FF0000"/>
                </a:solidFill>
              </a:rPr>
              <a:t>B</a:t>
            </a:r>
          </a:p>
          <a:p>
            <a:r>
              <a:rPr lang="en-GB" b="1" dirty="0">
                <a:solidFill>
                  <a:srgbClr val="FF0000"/>
                </a:solidFill>
              </a:rPr>
              <a:t>L</a:t>
            </a:r>
          </a:p>
          <a:p>
            <a:r>
              <a:rPr lang="en-GB" b="1" dirty="0">
                <a:solidFill>
                  <a:srgbClr val="FF0000"/>
                </a:solidFill>
              </a:rPr>
              <a:t>E</a:t>
            </a:r>
          </a:p>
          <a:p>
            <a:endParaRPr lang="en-GB" b="1" dirty="0">
              <a:solidFill>
                <a:srgbClr val="FF0000"/>
              </a:solidFill>
            </a:endParaRPr>
          </a:p>
          <a:p>
            <a:r>
              <a:rPr lang="en-GB" b="1" dirty="0">
                <a:solidFill>
                  <a:srgbClr val="FF0000"/>
                </a:solidFill>
              </a:rPr>
              <a:t>G</a:t>
            </a:r>
          </a:p>
          <a:p>
            <a:r>
              <a:rPr lang="en-GB" b="1" dirty="0">
                <a:solidFill>
                  <a:srgbClr val="FF0000"/>
                </a:solidFill>
              </a:rPr>
              <a:t>R</a:t>
            </a:r>
          </a:p>
          <a:p>
            <a:r>
              <a:rPr lang="en-GB" b="1" dirty="0">
                <a:solidFill>
                  <a:srgbClr val="FF0000"/>
                </a:solidFill>
              </a:rPr>
              <a:t>O</a:t>
            </a:r>
          </a:p>
          <a:p>
            <a:r>
              <a:rPr lang="en-GB" b="1" dirty="0">
                <a:solidFill>
                  <a:srgbClr val="FF0000"/>
                </a:solidFill>
              </a:rPr>
              <a:t>U</a:t>
            </a:r>
          </a:p>
          <a:p>
            <a:r>
              <a:rPr lang="en-GB" b="1" dirty="0">
                <a:solidFill>
                  <a:srgbClr val="FF0000"/>
                </a:solidFill>
              </a:rPr>
              <a:t>N</a:t>
            </a:r>
          </a:p>
          <a:p>
            <a:r>
              <a:rPr lang="en-GB" b="1" dirty="0">
                <a:solidFill>
                  <a:srgbClr val="FF0000"/>
                </a:solidFill>
              </a:rPr>
              <a:t>D</a:t>
            </a:r>
          </a:p>
          <a:p>
            <a:r>
              <a:rPr lang="en-GB" b="1" dirty="0">
                <a:solidFill>
                  <a:srgbClr val="FF0000"/>
                </a:solidFill>
              </a:rPr>
              <a:t>S</a:t>
            </a:r>
          </a:p>
        </p:txBody>
      </p:sp>
      <p:pic>
        <p:nvPicPr>
          <p:cNvPr id="11" name="Picture 2" descr="\\Client\R$\SWPKDIVLDSEPF\Shared\Pre-join\Images\decision.jpg"/>
          <p:cNvPicPr>
            <a:picLocks noChangeAspect="1" noChangeArrowheads="1"/>
          </p:cNvPicPr>
          <p:nvPr>
            <p:custDataLst>
              <p:tags r:id="rId1"/>
            </p:custDataLst>
          </p:nvPr>
        </p:nvPicPr>
        <p:blipFill>
          <a:blip r:embed="rId4" cstate="print">
            <a:extLst>
              <a:ext uri="{28A0092B-C50C-407E-A947-70E740481C1C}">
                <a14:useLocalDpi xmlns:a14="http://schemas.microsoft.com/office/drawing/2010/main" val="0"/>
              </a:ext>
            </a:extLst>
          </a:blip>
          <a:srcRect/>
          <a:stretch>
            <a:fillRect/>
          </a:stretch>
        </p:blipFill>
        <p:spPr bwMode="auto">
          <a:xfrm>
            <a:off x="7716037" y="2226889"/>
            <a:ext cx="2376263" cy="22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p:cNvSpPr txBox="1"/>
          <p:nvPr/>
        </p:nvSpPr>
        <p:spPr>
          <a:xfrm>
            <a:off x="7278816" y="1006955"/>
            <a:ext cx="3250704" cy="4678204"/>
          </a:xfrm>
          <a:prstGeom prst="rect">
            <a:avLst/>
          </a:prstGeom>
          <a:noFill/>
        </p:spPr>
        <p:txBody>
          <a:bodyPr wrap="square" rtlCol="0">
            <a:spAutoFit/>
          </a:bodyPr>
          <a:lstStyle/>
          <a:p>
            <a:pPr algn="ctr"/>
            <a:endParaRPr lang="en-GB" dirty="0">
              <a:solidFill>
                <a:schemeClr val="tx1"/>
              </a:solidFill>
            </a:endParaRPr>
          </a:p>
          <a:p>
            <a:pPr algn="ctr"/>
            <a:r>
              <a:rPr lang="en-GB" sz="2400" dirty="0">
                <a:solidFill>
                  <a:srgbClr val="0033CC"/>
                </a:solidFill>
              </a:rPr>
              <a:t>SUSPECT</a:t>
            </a:r>
          </a:p>
          <a:p>
            <a:pPr algn="ctr"/>
            <a:r>
              <a:rPr lang="en-GB" sz="2400" dirty="0">
                <a:solidFill>
                  <a:srgbClr val="0033CC"/>
                </a:solidFill>
              </a:rPr>
              <a:t>(Uniform)</a:t>
            </a: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r>
              <a:rPr lang="en-GB" sz="2400" dirty="0">
                <a:solidFill>
                  <a:srgbClr val="0033CC"/>
                </a:solidFill>
              </a:rPr>
              <a:t>BELIEVE</a:t>
            </a:r>
          </a:p>
          <a:p>
            <a:pPr algn="ctr"/>
            <a:r>
              <a:rPr lang="en-GB" sz="2400" dirty="0">
                <a:solidFill>
                  <a:srgbClr val="0033CC"/>
                </a:solidFill>
              </a:rPr>
              <a:t>(Non uniform)</a:t>
            </a:r>
          </a:p>
        </p:txBody>
      </p:sp>
      <p:sp>
        <p:nvSpPr>
          <p:cNvPr id="13" name="Right Brace 12"/>
          <p:cNvSpPr/>
          <p:nvPr/>
        </p:nvSpPr>
        <p:spPr>
          <a:xfrm>
            <a:off x="5279574" y="1022659"/>
            <a:ext cx="216024" cy="324036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4000" dirty="0"/>
          </a:p>
        </p:txBody>
      </p:sp>
    </p:spTree>
    <p:extLst>
      <p:ext uri="{BB962C8B-B14F-4D97-AF65-F5344CB8AC3E}">
        <p14:creationId xmlns:p14="http://schemas.microsoft.com/office/powerpoint/2010/main" val="3099577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2">
                                            <p:txEl>
                                              <p:pRg st="1" end="1"/>
                                            </p:txEl>
                                          </p:spTgt>
                                        </p:tgtEl>
                                        <p:attrNameLst>
                                          <p:attrName>style.visibility</p:attrName>
                                        </p:attrNameLst>
                                      </p:cBhvr>
                                      <p:to>
                                        <p:strVal val="visible"/>
                                      </p:to>
                                    </p:set>
                                    <p:animEffect transition="in" filter="fade">
                                      <p:cBhvr>
                                        <p:cTn id="38" dur="500"/>
                                        <p:tgtEl>
                                          <p:spTgt spid="12">
                                            <p:txEl>
                                              <p:pRg st="1" end="1"/>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12">
                                            <p:txEl>
                                              <p:pRg st="2" end="2"/>
                                            </p:txEl>
                                          </p:spTgt>
                                        </p:tgtEl>
                                        <p:attrNameLst>
                                          <p:attrName>style.visibility</p:attrName>
                                        </p:attrNameLst>
                                      </p:cBhvr>
                                      <p:to>
                                        <p:strVal val="visible"/>
                                      </p:to>
                                    </p:set>
                                    <p:animEffect transition="in" filter="fade">
                                      <p:cBhvr>
                                        <p:cTn id="41" dur="500"/>
                                        <p:tgtEl>
                                          <p:spTgt spid="12">
                                            <p:txEl>
                                              <p:pRg st="2" end="2"/>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2">
                                            <p:txEl>
                                              <p:pRg st="10" end="10"/>
                                            </p:txEl>
                                          </p:spTgt>
                                        </p:tgtEl>
                                        <p:attrNameLst>
                                          <p:attrName>style.visibility</p:attrName>
                                        </p:attrNameLst>
                                      </p:cBhvr>
                                      <p:to>
                                        <p:strVal val="visible"/>
                                      </p:to>
                                    </p:set>
                                    <p:animEffect transition="in" filter="fade">
                                      <p:cBhvr>
                                        <p:cTn id="46" dur="500"/>
                                        <p:tgtEl>
                                          <p:spTgt spid="12">
                                            <p:txEl>
                                              <p:pRg st="10" end="10"/>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12">
                                            <p:txEl>
                                              <p:pRg st="11" end="11"/>
                                            </p:txEl>
                                          </p:spTgt>
                                        </p:tgtEl>
                                        <p:attrNameLst>
                                          <p:attrName>style.visibility</p:attrName>
                                        </p:attrNameLst>
                                      </p:cBhvr>
                                      <p:to>
                                        <p:strVal val="visible"/>
                                      </p:to>
                                    </p:set>
                                    <p:animEffect transition="in" filter="fade">
                                      <p:cBhvr>
                                        <p:cTn id="49" dur="500"/>
                                        <p:tgtEl>
                                          <p:spTgt spid="1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P spid="10" grpId="0"/>
      <p:bldP spid="12" grpId="0"/>
      <p:bldP spid="13"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3349" b="1651"/>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Roads Policing.</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b="1">
              <a:solidFill>
                <a:srgbClr val="FFFFFF"/>
              </a:solidFill>
            </a:endParaRPr>
          </a:p>
          <a:p>
            <a:r>
              <a:rPr lang="en-GB" b="1">
                <a:solidFill>
                  <a:srgbClr val="FFFFFF"/>
                </a:solidFill>
              </a:rPr>
              <a:t>Offences relating to Driving licences, Insurance and Test Certificate.</a:t>
            </a:r>
          </a:p>
        </p:txBody>
      </p:sp>
    </p:spTree>
    <p:extLst>
      <p:ext uri="{BB962C8B-B14F-4D97-AF65-F5344CB8AC3E}">
        <p14:creationId xmlns:p14="http://schemas.microsoft.com/office/powerpoint/2010/main" val="1745694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5B857-F436-7A76-4CFC-5854FC743981}"/>
              </a:ext>
            </a:extLst>
          </p:cNvPr>
          <p:cNvSpPr>
            <a:spLocks noGrp="1"/>
          </p:cNvSpPr>
          <p:nvPr>
            <p:ph type="title"/>
          </p:nvPr>
        </p:nvSpPr>
        <p:spPr/>
        <p:txBody>
          <a:bodyPr/>
          <a:lstStyle/>
          <a:p>
            <a:r>
              <a:rPr lang="en-GB" dirty="0"/>
              <a:t>Seat belts</a:t>
            </a:r>
          </a:p>
        </p:txBody>
      </p:sp>
      <p:sp>
        <p:nvSpPr>
          <p:cNvPr id="3" name="Content Placeholder 2">
            <a:extLst>
              <a:ext uri="{FF2B5EF4-FFF2-40B4-BE49-F238E27FC236}">
                <a16:creationId xmlns:a16="http://schemas.microsoft.com/office/drawing/2014/main" id="{45F616D9-53D2-9BA7-63F4-158B91DDE241}"/>
              </a:ext>
            </a:extLst>
          </p:cNvPr>
          <p:cNvSpPr>
            <a:spLocks noGrp="1"/>
          </p:cNvSpPr>
          <p:nvPr>
            <p:ph idx="1"/>
          </p:nvPr>
        </p:nvSpPr>
        <p:spPr/>
        <p:txBody>
          <a:bodyPr>
            <a:normAutofit fontScale="70000" lnSpcReduction="20000"/>
          </a:bodyPr>
          <a:lstStyle/>
          <a:p>
            <a:r>
              <a:rPr lang="en-GB" sz="3700" dirty="0"/>
              <a:t>The fitting of and wearing of seatbelts became compulsory in 1983. Provided seat belts are fitted and where they are they must be used by one occupant only.  </a:t>
            </a:r>
          </a:p>
          <a:p>
            <a:endParaRPr lang="en-GB" sz="3700" dirty="0"/>
          </a:p>
          <a:p>
            <a:r>
              <a:rPr lang="en-GB" sz="3700" dirty="0"/>
              <a:t>Children under 135cm (4’9”), tall must be seated in a car seat suitable to their height.</a:t>
            </a:r>
          </a:p>
          <a:p>
            <a:endParaRPr lang="en-GB" sz="3700" dirty="0"/>
          </a:p>
          <a:p>
            <a:r>
              <a:rPr lang="en-GB" sz="3700" dirty="0"/>
              <a:t>There are a few exceptions, including classic car, no seatbelts fitted (at  point of manufacture), These cannot carry a child under three.</a:t>
            </a:r>
          </a:p>
          <a:p>
            <a:pPr marL="0" indent="0">
              <a:buNone/>
            </a:pPr>
            <a:endParaRPr lang="en-GB" sz="3700" dirty="0"/>
          </a:p>
          <a:p>
            <a:r>
              <a:rPr lang="en-GB" sz="3700" dirty="0"/>
              <a:t>Cannot wear it for medical reason (must have doctor’s exemption certificate).</a:t>
            </a:r>
          </a:p>
          <a:p>
            <a:endParaRPr lang="en-GB" sz="3700" dirty="0"/>
          </a:p>
          <a:p>
            <a:endParaRPr lang="en-GB" dirty="0"/>
          </a:p>
        </p:txBody>
      </p:sp>
      <p:pic>
        <p:nvPicPr>
          <p:cNvPr id="7" name="Picture 6">
            <a:extLst>
              <a:ext uri="{FF2B5EF4-FFF2-40B4-BE49-F238E27FC236}">
                <a16:creationId xmlns:a16="http://schemas.microsoft.com/office/drawing/2014/main" id="{8919015F-23EB-E194-4B33-ACF3866D681F}"/>
              </a:ext>
            </a:extLst>
          </p:cNvPr>
          <p:cNvPicPr>
            <a:picLocks noChangeAspect="1"/>
          </p:cNvPicPr>
          <p:nvPr/>
        </p:nvPicPr>
        <p:blipFill>
          <a:blip r:embed="rId2"/>
          <a:stretch>
            <a:fillRect/>
          </a:stretch>
        </p:blipFill>
        <p:spPr>
          <a:xfrm>
            <a:off x="8953500" y="5307544"/>
            <a:ext cx="2400300" cy="1004356"/>
          </a:xfrm>
          <a:prstGeom prst="rect">
            <a:avLst/>
          </a:prstGeom>
        </p:spPr>
      </p:pic>
    </p:spTree>
    <p:extLst>
      <p:ext uri="{BB962C8B-B14F-4D97-AF65-F5344CB8AC3E}">
        <p14:creationId xmlns:p14="http://schemas.microsoft.com/office/powerpoint/2010/main" val="17466507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B140E6-C9A1-8289-6676-794E548D0314}"/>
              </a:ext>
            </a:extLst>
          </p:cNvPr>
          <p:cNvSpPr>
            <a:spLocks noGrp="1"/>
          </p:cNvSpPr>
          <p:nvPr>
            <p:ph idx="1"/>
          </p:nvPr>
        </p:nvSpPr>
        <p:spPr>
          <a:xfrm>
            <a:off x="838200" y="616567"/>
            <a:ext cx="10515600" cy="5560396"/>
          </a:xfrm>
        </p:spPr>
        <p:txBody>
          <a:bodyPr>
            <a:normAutofit/>
          </a:bodyPr>
          <a:lstStyle/>
          <a:p>
            <a:r>
              <a:rPr lang="en-GB" sz="2800" dirty="0"/>
              <a:t>Of note, at this time not all vehicles had seatbelts fitted in the rear.  Compulsory seat belt fitting to the rear of a vehicle became law.</a:t>
            </a:r>
          </a:p>
          <a:p>
            <a:endParaRPr lang="en-GB" sz="2800" dirty="0"/>
          </a:p>
          <a:p>
            <a:r>
              <a:rPr lang="en-GB" sz="2800" dirty="0"/>
              <a:t>There are a few exceptions, including classic car where no seatbelts are fitted, (However such a vehicle cannot carry a child under three).</a:t>
            </a:r>
          </a:p>
          <a:p>
            <a:endParaRPr lang="en-GB" sz="2800" dirty="0"/>
          </a:p>
          <a:p>
            <a:r>
              <a:rPr lang="en-GB" sz="2800" dirty="0"/>
              <a:t>Medical reason (must have doctor’s exemption certificate).</a:t>
            </a:r>
          </a:p>
          <a:p>
            <a:endParaRPr lang="en-GB" dirty="0"/>
          </a:p>
          <a:p>
            <a:r>
              <a:rPr lang="en-GB" sz="1400" dirty="0">
                <a:hlinkClick r:id="rId2"/>
              </a:rPr>
              <a:t>The Motor Vehicles (Wearing of Seat Belts) Regulations 1993 (legislation.gov.uk)</a:t>
            </a:r>
            <a:endParaRPr lang="en-GB" sz="1400" dirty="0"/>
          </a:p>
          <a:p>
            <a:r>
              <a:rPr lang="en-GB" sz="1400" dirty="0">
                <a:hlinkClick r:id="rId3"/>
              </a:rPr>
              <a:t>The Road Vehicles (Construction and Use) Regulations 1986 (legislation.gov.uk)</a:t>
            </a:r>
            <a:endParaRPr lang="en-GB" sz="1400" dirty="0"/>
          </a:p>
          <a:p>
            <a:r>
              <a:rPr lang="en-GB" sz="1400" dirty="0">
                <a:hlinkClick r:id="rId4"/>
              </a:rPr>
              <a:t>The Motor Vehicles (Wearing of Seat Belts) (Amendment) Regulations 2006 (legislation.gov.uk)</a:t>
            </a:r>
            <a:endParaRPr lang="en-GB" sz="1400" dirty="0"/>
          </a:p>
          <a:p>
            <a:r>
              <a:rPr lang="en-GB" sz="1400" dirty="0">
                <a:hlinkClick r:id="rId5"/>
              </a:rPr>
              <a:t>1983: SEAT BELTS become COMPULSORY | BBC News | Retro Transport | BBC Archive (youtube.com)</a:t>
            </a:r>
            <a:endParaRPr lang="en-GB" sz="1400" dirty="0"/>
          </a:p>
          <a:p>
            <a:endParaRPr lang="en-GB" sz="2800" dirty="0"/>
          </a:p>
          <a:p>
            <a:endParaRPr lang="en-GB" dirty="0"/>
          </a:p>
        </p:txBody>
      </p:sp>
    </p:spTree>
    <p:extLst>
      <p:ext uri="{BB962C8B-B14F-4D97-AF65-F5344CB8AC3E}">
        <p14:creationId xmlns:p14="http://schemas.microsoft.com/office/powerpoint/2010/main" val="21589152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3B643-1A3E-435E-3C2B-5C36D111E5CE}"/>
              </a:ext>
            </a:extLst>
          </p:cNvPr>
          <p:cNvSpPr>
            <a:spLocks noGrp="1"/>
          </p:cNvSpPr>
          <p:nvPr>
            <p:ph type="title"/>
          </p:nvPr>
        </p:nvSpPr>
        <p:spPr/>
        <p:txBody>
          <a:bodyPr>
            <a:normAutofit/>
          </a:bodyPr>
          <a:lstStyle/>
          <a:p>
            <a:r>
              <a:rPr lang="en-GB" dirty="0"/>
              <a:t>Tyres, lights and exhausts</a:t>
            </a:r>
            <a:br>
              <a:rPr lang="en-GB" dirty="0"/>
            </a:br>
            <a:endParaRPr lang="en-GB" dirty="0"/>
          </a:p>
        </p:txBody>
      </p:sp>
      <p:sp>
        <p:nvSpPr>
          <p:cNvPr id="3" name="Content Placeholder 2">
            <a:extLst>
              <a:ext uri="{FF2B5EF4-FFF2-40B4-BE49-F238E27FC236}">
                <a16:creationId xmlns:a16="http://schemas.microsoft.com/office/drawing/2014/main" id="{2066F05A-3EEE-393B-5D71-2923EDB25089}"/>
              </a:ext>
            </a:extLst>
          </p:cNvPr>
          <p:cNvSpPr>
            <a:spLocks noGrp="1"/>
          </p:cNvSpPr>
          <p:nvPr>
            <p:ph idx="1"/>
          </p:nvPr>
        </p:nvSpPr>
        <p:spPr/>
        <p:txBody>
          <a:bodyPr>
            <a:normAutofit fontScale="92500" lnSpcReduction="20000"/>
          </a:bodyPr>
          <a:lstStyle/>
          <a:p>
            <a:r>
              <a:rPr lang="en-GB" dirty="0"/>
              <a:t>Must be correctly inflated and in good condition</a:t>
            </a:r>
          </a:p>
          <a:p>
            <a:r>
              <a:rPr lang="en-GB" dirty="0"/>
              <a:t>Must be the correct tyres for the vehicle.</a:t>
            </a:r>
          </a:p>
          <a:p>
            <a:r>
              <a:rPr lang="en-GB" dirty="0"/>
              <a:t>Tyres 1.6mm tread over the whole </a:t>
            </a:r>
            <a:r>
              <a:rPr lang="en-GB" b="1" dirty="0"/>
              <a:t>central</a:t>
            </a:r>
            <a:r>
              <a:rPr lang="en-GB" dirty="0"/>
              <a:t> ¾ of the tread.</a:t>
            </a:r>
          </a:p>
          <a:p>
            <a:r>
              <a:rPr lang="en-GB" dirty="0"/>
              <a:t>Cuts larger than 25mm or 10% of section width not allowed.</a:t>
            </a:r>
          </a:p>
          <a:p>
            <a:r>
              <a:rPr lang="en-GB" dirty="0"/>
              <a:t>Exposed cord not allowed.</a:t>
            </a:r>
          </a:p>
          <a:p>
            <a:r>
              <a:rPr lang="en-GB" dirty="0"/>
              <a:t>Lumps, bulges and tears not allowed.</a:t>
            </a:r>
          </a:p>
          <a:p>
            <a:r>
              <a:rPr lang="en-GB" dirty="0"/>
              <a:t>Gage should be used to measure tyre tread depth.</a:t>
            </a:r>
          </a:p>
          <a:p>
            <a:r>
              <a:rPr lang="en-GB" dirty="0"/>
              <a:t>When reporting for areas with no tread term “devoid of tread to be used”.</a:t>
            </a:r>
          </a:p>
          <a:p>
            <a:endParaRPr lang="en-GB" dirty="0"/>
          </a:p>
          <a:p>
            <a:r>
              <a:rPr lang="en-GB" dirty="0"/>
              <a:t>The Road Vehicles (Construction and Use) Regulations 1986 (</a:t>
            </a:r>
          </a:p>
        </p:txBody>
      </p:sp>
      <p:pic>
        <p:nvPicPr>
          <p:cNvPr id="4" name="Picture 2" descr="What Is A Bald Tyre &amp; Why Are They Dangerous? | Tyre Pressures">
            <a:extLst>
              <a:ext uri="{FF2B5EF4-FFF2-40B4-BE49-F238E27FC236}">
                <a16:creationId xmlns:a16="http://schemas.microsoft.com/office/drawing/2014/main" id="{C15C7692-BBEE-4039-97DC-7850C0DB05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6374" y="279272"/>
            <a:ext cx="2385822" cy="132556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Should I change the tire of my car because of a sidewall damage? - Quora">
            <a:extLst>
              <a:ext uri="{FF2B5EF4-FFF2-40B4-BE49-F238E27FC236}">
                <a16:creationId xmlns:a16="http://schemas.microsoft.com/office/drawing/2014/main" id="{EDA5D445-8B51-1104-4321-877E5FE295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56374" y="2115529"/>
            <a:ext cx="2385822" cy="132556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8" descr="Tyre Damage: Differences Between ...">
            <a:extLst>
              <a:ext uri="{FF2B5EF4-FFF2-40B4-BE49-F238E27FC236}">
                <a16:creationId xmlns:a16="http://schemas.microsoft.com/office/drawing/2014/main" id="{1FC4579C-3642-D236-BC6C-404592E00A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56374" y="5114925"/>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49269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AFFA2-2AA2-01FD-7CAB-8B182C80C17E}"/>
              </a:ext>
            </a:extLst>
          </p:cNvPr>
          <p:cNvSpPr>
            <a:spLocks noGrp="1"/>
          </p:cNvSpPr>
          <p:nvPr>
            <p:ph type="title"/>
          </p:nvPr>
        </p:nvSpPr>
        <p:spPr/>
        <p:txBody>
          <a:bodyPr/>
          <a:lstStyle/>
          <a:p>
            <a:r>
              <a:rPr lang="en-GB" dirty="0"/>
              <a:t>Lights,</a:t>
            </a:r>
          </a:p>
        </p:txBody>
      </p:sp>
      <p:sp>
        <p:nvSpPr>
          <p:cNvPr id="3" name="Content Placeholder 2">
            <a:extLst>
              <a:ext uri="{FF2B5EF4-FFF2-40B4-BE49-F238E27FC236}">
                <a16:creationId xmlns:a16="http://schemas.microsoft.com/office/drawing/2014/main" id="{E6EA892D-FD7E-5F4F-1D54-2717A797BF97}"/>
              </a:ext>
            </a:extLst>
          </p:cNvPr>
          <p:cNvSpPr>
            <a:spLocks noGrp="1"/>
          </p:cNvSpPr>
          <p:nvPr>
            <p:ph idx="1"/>
          </p:nvPr>
        </p:nvSpPr>
        <p:spPr>
          <a:xfrm>
            <a:off x="838200" y="1801771"/>
            <a:ext cx="10515600" cy="4351338"/>
          </a:xfrm>
        </p:spPr>
        <p:txBody>
          <a:bodyPr/>
          <a:lstStyle/>
          <a:p>
            <a:r>
              <a:rPr lang="en-GB" dirty="0"/>
              <a:t>All lights should be in good working order.      </a:t>
            </a:r>
          </a:p>
          <a:p>
            <a:pPr marL="0" indent="0">
              <a:buNone/>
            </a:pPr>
            <a:r>
              <a:rPr lang="en-GB" dirty="0"/>
              <a:t>Obligatory lights:</a:t>
            </a:r>
          </a:p>
          <a:p>
            <a:pPr marL="0" indent="0">
              <a:buNone/>
            </a:pPr>
            <a:r>
              <a:rPr lang="en-GB" dirty="0"/>
              <a:t>To the front; side lights, dipped and main beam headlights and direction indicators.</a:t>
            </a:r>
          </a:p>
          <a:p>
            <a:pPr marL="0" indent="0">
              <a:buNone/>
            </a:pPr>
            <a:r>
              <a:rPr lang="en-GB" dirty="0"/>
              <a:t>To the rear; position lights (all four corners), direction indicators, stop lights, fog lights, registration plate lamp, reflector and hazard warning lights.</a:t>
            </a:r>
          </a:p>
        </p:txBody>
      </p:sp>
      <p:pic>
        <p:nvPicPr>
          <p:cNvPr id="5" name="Picture 4">
            <a:extLst>
              <a:ext uri="{FF2B5EF4-FFF2-40B4-BE49-F238E27FC236}">
                <a16:creationId xmlns:a16="http://schemas.microsoft.com/office/drawing/2014/main" id="{1A07AC09-A151-7CB1-3294-C51BA571D110}"/>
              </a:ext>
            </a:extLst>
          </p:cNvPr>
          <p:cNvPicPr>
            <a:picLocks noChangeAspect="1"/>
          </p:cNvPicPr>
          <p:nvPr/>
        </p:nvPicPr>
        <p:blipFill>
          <a:blip r:embed="rId2"/>
          <a:stretch>
            <a:fillRect/>
          </a:stretch>
        </p:blipFill>
        <p:spPr>
          <a:xfrm>
            <a:off x="9430247" y="94621"/>
            <a:ext cx="2241752" cy="1707150"/>
          </a:xfrm>
          <a:prstGeom prst="rect">
            <a:avLst/>
          </a:prstGeom>
        </p:spPr>
      </p:pic>
      <p:pic>
        <p:nvPicPr>
          <p:cNvPr id="7" name="Picture 6">
            <a:extLst>
              <a:ext uri="{FF2B5EF4-FFF2-40B4-BE49-F238E27FC236}">
                <a16:creationId xmlns:a16="http://schemas.microsoft.com/office/drawing/2014/main" id="{B8A2C23A-53F7-47DA-5222-CC8D6F615D8E}"/>
              </a:ext>
            </a:extLst>
          </p:cNvPr>
          <p:cNvPicPr>
            <a:picLocks noChangeAspect="1"/>
          </p:cNvPicPr>
          <p:nvPr/>
        </p:nvPicPr>
        <p:blipFill>
          <a:blip r:embed="rId3"/>
          <a:stretch>
            <a:fillRect/>
          </a:stretch>
        </p:blipFill>
        <p:spPr>
          <a:xfrm>
            <a:off x="8094428" y="4675368"/>
            <a:ext cx="3802946" cy="1900362"/>
          </a:xfrm>
          <a:prstGeom prst="rect">
            <a:avLst/>
          </a:prstGeom>
        </p:spPr>
      </p:pic>
      <mc:AlternateContent xmlns:mc="http://schemas.openxmlformats.org/markup-compatibility/2006" xmlns:p14="http://schemas.microsoft.com/office/powerpoint/2010/main">
        <mc:Choice Requires="p14">
          <p:contentPart p14:bwMode="auto" r:id="rId4">
            <p14:nvContentPartPr>
              <p14:cNvPr id="10" name="Ink 9">
                <a:extLst>
                  <a:ext uri="{FF2B5EF4-FFF2-40B4-BE49-F238E27FC236}">
                    <a16:creationId xmlns:a16="http://schemas.microsoft.com/office/drawing/2014/main" id="{8555D602-2E10-350D-A872-7B435D64B1FD}"/>
                  </a:ext>
                </a:extLst>
              </p14:cNvPr>
              <p14:cNvContentPartPr/>
              <p14:nvPr/>
            </p14:nvContentPartPr>
            <p14:xfrm>
              <a:off x="8001094" y="4428548"/>
              <a:ext cx="3838680" cy="2104560"/>
            </p14:xfrm>
          </p:contentPart>
        </mc:Choice>
        <mc:Fallback xmlns="">
          <p:pic>
            <p:nvPicPr>
              <p:cNvPr id="10" name="Ink 9">
                <a:extLst>
                  <a:ext uri="{FF2B5EF4-FFF2-40B4-BE49-F238E27FC236}">
                    <a16:creationId xmlns:a16="http://schemas.microsoft.com/office/drawing/2014/main" id="{8555D602-2E10-350D-A872-7B435D64B1FD}"/>
                  </a:ext>
                </a:extLst>
              </p:cNvPr>
              <p:cNvPicPr/>
              <p:nvPr/>
            </p:nvPicPr>
            <p:blipFill>
              <a:blip r:embed="rId5"/>
              <a:stretch>
                <a:fillRect/>
              </a:stretch>
            </p:blipFill>
            <p:spPr>
              <a:xfrm>
                <a:off x="7994974" y="4422428"/>
                <a:ext cx="3850920" cy="21168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3" name="Ink 12">
                <a:extLst>
                  <a:ext uri="{FF2B5EF4-FFF2-40B4-BE49-F238E27FC236}">
                    <a16:creationId xmlns:a16="http://schemas.microsoft.com/office/drawing/2014/main" id="{48D196C9-5BAB-4204-B2A9-BB855DFFB494}"/>
                  </a:ext>
                </a:extLst>
              </p14:cNvPr>
              <p14:cNvContentPartPr/>
              <p14:nvPr/>
            </p14:nvContentPartPr>
            <p14:xfrm>
              <a:off x="8075963" y="4587967"/>
              <a:ext cx="3906360" cy="2115360"/>
            </p14:xfrm>
          </p:contentPart>
        </mc:Choice>
        <mc:Fallback xmlns="">
          <p:pic>
            <p:nvPicPr>
              <p:cNvPr id="13" name="Ink 12">
                <a:extLst>
                  <a:ext uri="{FF2B5EF4-FFF2-40B4-BE49-F238E27FC236}">
                    <a16:creationId xmlns:a16="http://schemas.microsoft.com/office/drawing/2014/main" id="{48D196C9-5BAB-4204-B2A9-BB855DFFB494}"/>
                  </a:ext>
                </a:extLst>
              </p:cNvPr>
              <p:cNvPicPr/>
              <p:nvPr/>
            </p:nvPicPr>
            <p:blipFill>
              <a:blip r:embed="rId7"/>
              <a:stretch>
                <a:fillRect/>
              </a:stretch>
            </p:blipFill>
            <p:spPr>
              <a:xfrm>
                <a:off x="8066963" y="4579327"/>
                <a:ext cx="3924000" cy="2133000"/>
              </a:xfrm>
              <a:prstGeom prst="rect">
                <a:avLst/>
              </a:prstGeom>
            </p:spPr>
          </p:pic>
        </mc:Fallback>
      </mc:AlternateContent>
    </p:spTree>
    <p:extLst>
      <p:ext uri="{BB962C8B-B14F-4D97-AF65-F5344CB8AC3E}">
        <p14:creationId xmlns:p14="http://schemas.microsoft.com/office/powerpoint/2010/main" val="35649350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D287F-1A70-C374-3930-2B13D707E831}"/>
              </a:ext>
            </a:extLst>
          </p:cNvPr>
          <p:cNvSpPr>
            <a:spLocks noGrp="1"/>
          </p:cNvSpPr>
          <p:nvPr>
            <p:ph type="title"/>
          </p:nvPr>
        </p:nvSpPr>
        <p:spPr/>
        <p:txBody>
          <a:bodyPr>
            <a:normAutofit/>
          </a:bodyPr>
          <a:lstStyle/>
          <a:p>
            <a:r>
              <a:rPr lang="en-GB" dirty="0"/>
              <a:t>Using a vehicle in a dangerous condition. </a:t>
            </a:r>
          </a:p>
        </p:txBody>
      </p:sp>
      <p:sp>
        <p:nvSpPr>
          <p:cNvPr id="3" name="Content Placeholder 2">
            <a:extLst>
              <a:ext uri="{FF2B5EF4-FFF2-40B4-BE49-F238E27FC236}">
                <a16:creationId xmlns:a16="http://schemas.microsoft.com/office/drawing/2014/main" id="{64B37527-E774-EACD-D7FB-685E2F1E8CA6}"/>
              </a:ext>
            </a:extLst>
          </p:cNvPr>
          <p:cNvSpPr>
            <a:spLocks noGrp="1"/>
          </p:cNvSpPr>
          <p:nvPr>
            <p:ph idx="1"/>
          </p:nvPr>
        </p:nvSpPr>
        <p:spPr/>
        <p:txBody>
          <a:bodyPr/>
          <a:lstStyle/>
          <a:p>
            <a:pPr marL="0" indent="0">
              <a:buNone/>
            </a:pPr>
            <a:r>
              <a:rPr lang="en-GB" dirty="0"/>
              <a:t>Sec 40. Road Traffic Act 1988 and Reg. </a:t>
            </a:r>
          </a:p>
          <a:p>
            <a:pPr marL="0" indent="0">
              <a:buNone/>
            </a:pPr>
            <a:r>
              <a:rPr lang="en-GB" dirty="0"/>
              <a:t>If it is a danger due to its…</a:t>
            </a:r>
          </a:p>
          <a:p>
            <a:pPr marL="0" indent="0">
              <a:buNone/>
            </a:pPr>
            <a:r>
              <a:rPr lang="en-GB" dirty="0"/>
              <a:t>Condition</a:t>
            </a:r>
          </a:p>
          <a:p>
            <a:pPr marL="0" indent="0">
              <a:buNone/>
            </a:pPr>
            <a:r>
              <a:rPr lang="en-GB" dirty="0"/>
              <a:t>Purpose for which it is being used</a:t>
            </a:r>
          </a:p>
          <a:p>
            <a:pPr marL="0" indent="0">
              <a:buNone/>
            </a:pPr>
            <a:r>
              <a:rPr lang="en-GB" dirty="0"/>
              <a:t>Number of passengers or manner carried</a:t>
            </a:r>
          </a:p>
          <a:p>
            <a:pPr marL="0" indent="0">
              <a:buNone/>
            </a:pPr>
            <a:r>
              <a:rPr lang="en-GB" dirty="0"/>
              <a:t>Weight, position or distribution of load</a:t>
            </a:r>
          </a:p>
        </p:txBody>
      </p:sp>
      <p:pic>
        <p:nvPicPr>
          <p:cNvPr id="4" name="Picture 2" descr="THE DANGERS OF DRIVING AN OVERLOADED VEHICLE">
            <a:extLst>
              <a:ext uri="{FF2B5EF4-FFF2-40B4-BE49-F238E27FC236}">
                <a16:creationId xmlns:a16="http://schemas.microsoft.com/office/drawing/2014/main" id="{2432C5E4-9865-B5EE-2C80-0D74C9FF99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20792" y="2544417"/>
            <a:ext cx="1194021" cy="88458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2" descr="Car rust guide: how to remove and ...">
            <a:extLst>
              <a:ext uri="{FF2B5EF4-FFF2-40B4-BE49-F238E27FC236}">
                <a16:creationId xmlns:a16="http://schemas.microsoft.com/office/drawing/2014/main" id="{E1504210-FD34-5809-6D0D-8F800F3022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20792" y="3429001"/>
            <a:ext cx="1194021" cy="100782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0DB1D67E-1F73-B0B2-0148-BF585C0EBCC4}"/>
              </a:ext>
            </a:extLst>
          </p:cNvPr>
          <p:cNvPicPr>
            <a:picLocks noChangeAspect="1"/>
          </p:cNvPicPr>
          <p:nvPr/>
        </p:nvPicPr>
        <p:blipFill>
          <a:blip r:embed="rId4"/>
          <a:stretch>
            <a:fillRect/>
          </a:stretch>
        </p:blipFill>
        <p:spPr>
          <a:xfrm>
            <a:off x="10320792" y="4436827"/>
            <a:ext cx="1194021" cy="952074"/>
          </a:xfrm>
          <a:prstGeom prst="rect">
            <a:avLst/>
          </a:prstGeom>
        </p:spPr>
      </p:pic>
      <p:pic>
        <p:nvPicPr>
          <p:cNvPr id="9" name="Picture 8">
            <a:extLst>
              <a:ext uri="{FF2B5EF4-FFF2-40B4-BE49-F238E27FC236}">
                <a16:creationId xmlns:a16="http://schemas.microsoft.com/office/drawing/2014/main" id="{CB474E61-CC33-3FF2-774F-99E169C3C852}"/>
              </a:ext>
            </a:extLst>
          </p:cNvPr>
          <p:cNvPicPr>
            <a:picLocks noChangeAspect="1"/>
          </p:cNvPicPr>
          <p:nvPr/>
        </p:nvPicPr>
        <p:blipFill>
          <a:blip r:embed="rId5"/>
          <a:stretch>
            <a:fillRect/>
          </a:stretch>
        </p:blipFill>
        <p:spPr>
          <a:xfrm>
            <a:off x="9126771" y="2547114"/>
            <a:ext cx="1194021" cy="905281"/>
          </a:xfrm>
          <a:prstGeom prst="rect">
            <a:avLst/>
          </a:prstGeom>
        </p:spPr>
      </p:pic>
      <p:pic>
        <p:nvPicPr>
          <p:cNvPr id="11" name="Picture 10">
            <a:extLst>
              <a:ext uri="{FF2B5EF4-FFF2-40B4-BE49-F238E27FC236}">
                <a16:creationId xmlns:a16="http://schemas.microsoft.com/office/drawing/2014/main" id="{49A8E39E-BB6E-0DFD-A55E-9BFF6B3F1643}"/>
              </a:ext>
            </a:extLst>
          </p:cNvPr>
          <p:cNvPicPr>
            <a:picLocks noChangeAspect="1"/>
          </p:cNvPicPr>
          <p:nvPr/>
        </p:nvPicPr>
        <p:blipFill>
          <a:blip r:embed="rId6"/>
          <a:stretch>
            <a:fillRect/>
          </a:stretch>
        </p:blipFill>
        <p:spPr>
          <a:xfrm>
            <a:off x="9126770" y="3428999"/>
            <a:ext cx="1194022" cy="1007828"/>
          </a:xfrm>
          <a:prstGeom prst="rect">
            <a:avLst/>
          </a:prstGeom>
        </p:spPr>
      </p:pic>
      <p:pic>
        <p:nvPicPr>
          <p:cNvPr id="13" name="Picture 12">
            <a:extLst>
              <a:ext uri="{FF2B5EF4-FFF2-40B4-BE49-F238E27FC236}">
                <a16:creationId xmlns:a16="http://schemas.microsoft.com/office/drawing/2014/main" id="{4BF16669-15F9-44BC-F5DD-4BA3A5153271}"/>
              </a:ext>
            </a:extLst>
          </p:cNvPr>
          <p:cNvPicPr>
            <a:picLocks noChangeAspect="1"/>
          </p:cNvPicPr>
          <p:nvPr/>
        </p:nvPicPr>
        <p:blipFill>
          <a:blip r:embed="rId7"/>
          <a:stretch>
            <a:fillRect/>
          </a:stretch>
        </p:blipFill>
        <p:spPr>
          <a:xfrm>
            <a:off x="9126769" y="4436827"/>
            <a:ext cx="1194021" cy="952074"/>
          </a:xfrm>
          <a:prstGeom prst="rect">
            <a:avLst/>
          </a:prstGeom>
        </p:spPr>
      </p:pic>
    </p:spTree>
    <p:extLst>
      <p:ext uri="{BB962C8B-B14F-4D97-AF65-F5344CB8AC3E}">
        <p14:creationId xmlns:p14="http://schemas.microsoft.com/office/powerpoint/2010/main" val="31682183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D6F7FE-6BE1-BA6D-491F-D853DF0DC841}"/>
              </a:ext>
            </a:extLst>
          </p:cNvPr>
          <p:cNvPicPr>
            <a:picLocks noChangeAspect="1"/>
          </p:cNvPicPr>
          <p:nvPr/>
        </p:nvPicPr>
        <p:blipFill>
          <a:blip r:embed="rId3"/>
          <a:srcRect t="10000"/>
          <a:stretch/>
        </p:blipFill>
        <p:spPr>
          <a:xfrm>
            <a:off x="20" y="10"/>
            <a:ext cx="12191981" cy="6857990"/>
          </a:xfrm>
          <a:prstGeom prst="rect">
            <a:avLst/>
          </a:prstGeom>
        </p:spPr>
      </p:pic>
      <p:sp>
        <p:nvSpPr>
          <p:cNvPr id="2" name="Title 1">
            <a:extLst>
              <a:ext uri="{FF2B5EF4-FFF2-40B4-BE49-F238E27FC236}">
                <a16:creationId xmlns:a16="http://schemas.microsoft.com/office/drawing/2014/main" id="{3122E878-7FDA-32CE-1FC0-447DF522FA0A}"/>
              </a:ext>
            </a:extLst>
          </p:cNvPr>
          <p:cNvSpPr>
            <a:spLocks noGrp="1"/>
          </p:cNvSpPr>
          <p:nvPr>
            <p:ph type="ctrTitle"/>
          </p:nvPr>
        </p:nvSpPr>
        <p:spPr>
          <a:xfrm>
            <a:off x="404553" y="3091928"/>
            <a:ext cx="9078562" cy="2387600"/>
          </a:xfrm>
        </p:spPr>
        <p:txBody>
          <a:bodyPr>
            <a:normAutofit/>
          </a:bodyPr>
          <a:lstStyle/>
          <a:p>
            <a:pPr algn="l"/>
            <a:r>
              <a:rPr lang="en-GB" sz="6600">
                <a:solidFill>
                  <a:schemeClr val="bg1"/>
                </a:solidFill>
              </a:rPr>
              <a:t>Roads Policing </a:t>
            </a:r>
          </a:p>
        </p:txBody>
      </p:sp>
      <p:sp>
        <p:nvSpPr>
          <p:cNvPr id="3" name="Subtitle 2">
            <a:extLst>
              <a:ext uri="{FF2B5EF4-FFF2-40B4-BE49-F238E27FC236}">
                <a16:creationId xmlns:a16="http://schemas.microsoft.com/office/drawing/2014/main" id="{E1BC39B1-D4F2-AEE1-4304-AB6906EA80AE}"/>
              </a:ext>
            </a:extLst>
          </p:cNvPr>
          <p:cNvSpPr>
            <a:spLocks noGrp="1"/>
          </p:cNvSpPr>
          <p:nvPr>
            <p:ph type="subTitle" idx="1"/>
          </p:nvPr>
        </p:nvSpPr>
        <p:spPr>
          <a:xfrm>
            <a:off x="404553" y="5624945"/>
            <a:ext cx="9078562" cy="592975"/>
          </a:xfrm>
        </p:spPr>
        <p:txBody>
          <a:bodyPr anchor="ctr">
            <a:normAutofit/>
          </a:bodyPr>
          <a:lstStyle/>
          <a:p>
            <a:pPr algn="l"/>
            <a:r>
              <a:rPr lang="en-GB" dirty="0">
                <a:solidFill>
                  <a:schemeClr val="bg1"/>
                </a:solidFill>
              </a:rPr>
              <a:t>Week 3 – Reporting for Summons</a:t>
            </a:r>
          </a:p>
        </p:txBody>
      </p:sp>
    </p:spTree>
    <p:extLst>
      <p:ext uri="{BB962C8B-B14F-4D97-AF65-F5344CB8AC3E}">
        <p14:creationId xmlns:p14="http://schemas.microsoft.com/office/powerpoint/2010/main" val="29686067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C61EF9E-F5AC-A5AE-EBCA-2AADBAA95A65}"/>
              </a:ext>
            </a:extLst>
          </p:cNvPr>
          <p:cNvPicPr>
            <a:picLocks noGrp="1" noChangeAspect="1"/>
          </p:cNvPicPr>
          <p:nvPr>
            <p:ph idx="1"/>
          </p:nvPr>
        </p:nvPicPr>
        <p:blipFill>
          <a:blip r:embed="rId3"/>
          <a:srcRect l="7197" r="1" b="1"/>
          <a:stretch/>
        </p:blipFill>
        <p:spPr>
          <a:xfrm>
            <a:off x="1167393" y="891540"/>
            <a:ext cx="9907663" cy="5071110"/>
          </a:xfrm>
          <a:prstGeom prst="rect">
            <a:avLst/>
          </a:prstGeom>
        </p:spPr>
      </p:pic>
    </p:spTree>
    <p:extLst>
      <p:ext uri="{BB962C8B-B14F-4D97-AF65-F5344CB8AC3E}">
        <p14:creationId xmlns:p14="http://schemas.microsoft.com/office/powerpoint/2010/main" val="34715701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F56F5ED-F715-594A-2D21-13C900EFCB73}"/>
              </a:ext>
            </a:extLst>
          </p:cNvPr>
          <p:cNvPicPr>
            <a:picLocks noGrp="1" noChangeAspect="1"/>
          </p:cNvPicPr>
          <p:nvPr>
            <p:ph idx="1"/>
          </p:nvPr>
        </p:nvPicPr>
        <p:blipFill>
          <a:blip r:embed="rId3"/>
          <a:stretch>
            <a:fillRect/>
          </a:stretch>
        </p:blipFill>
        <p:spPr>
          <a:xfrm>
            <a:off x="952237" y="958904"/>
            <a:ext cx="10337975" cy="4936382"/>
          </a:xfrm>
          <a:prstGeom prst="rect">
            <a:avLst/>
          </a:prstGeom>
        </p:spPr>
      </p:pic>
    </p:spTree>
    <p:extLst>
      <p:ext uri="{BB962C8B-B14F-4D97-AF65-F5344CB8AC3E}">
        <p14:creationId xmlns:p14="http://schemas.microsoft.com/office/powerpoint/2010/main" val="3965103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FEF1C91-6BF7-77A8-AB9C-A667E8E82E53}"/>
              </a:ext>
            </a:extLst>
          </p:cNvPr>
          <p:cNvPicPr>
            <a:picLocks noGrp="1" noChangeAspect="1"/>
          </p:cNvPicPr>
          <p:nvPr>
            <p:ph idx="1"/>
          </p:nvPr>
        </p:nvPicPr>
        <p:blipFill>
          <a:blip r:embed="rId3"/>
          <a:stretch>
            <a:fillRect/>
          </a:stretch>
        </p:blipFill>
        <p:spPr>
          <a:xfrm>
            <a:off x="952237" y="933058"/>
            <a:ext cx="10337975" cy="4988073"/>
          </a:xfrm>
          <a:prstGeom prst="rect">
            <a:avLst/>
          </a:prstGeom>
        </p:spPr>
      </p:pic>
    </p:spTree>
    <p:extLst>
      <p:ext uri="{BB962C8B-B14F-4D97-AF65-F5344CB8AC3E}">
        <p14:creationId xmlns:p14="http://schemas.microsoft.com/office/powerpoint/2010/main" val="32849487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olice car on a road&#10;&#10;AI-generated content may be incorrect.">
            <a:extLst>
              <a:ext uri="{FF2B5EF4-FFF2-40B4-BE49-F238E27FC236}">
                <a16:creationId xmlns:a16="http://schemas.microsoft.com/office/drawing/2014/main" id="{3BB55B3A-DBF0-9276-0427-D38A4855F454}"/>
              </a:ext>
            </a:extLst>
          </p:cNvPr>
          <p:cNvPicPr>
            <a:picLocks noGrp="1" noChangeAspect="1"/>
          </p:cNvPicPr>
          <p:nvPr>
            <p:ph idx="1"/>
          </p:nvPr>
        </p:nvPicPr>
        <p:blipFill>
          <a:blip r:embed="rId2"/>
          <a:stretch>
            <a:fillRect/>
          </a:stretch>
        </p:blipFill>
        <p:spPr>
          <a:xfrm>
            <a:off x="741405" y="457200"/>
            <a:ext cx="10709189" cy="5943600"/>
          </a:xfrm>
          <a:prstGeom prst="rect">
            <a:avLst/>
          </a:prstGeom>
        </p:spPr>
      </p:pic>
    </p:spTree>
    <p:extLst>
      <p:ext uri="{BB962C8B-B14F-4D97-AF65-F5344CB8AC3E}">
        <p14:creationId xmlns:p14="http://schemas.microsoft.com/office/powerpoint/2010/main" val="38420693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87FCCEB-4807-E584-0597-218C77175150}"/>
              </a:ext>
            </a:extLst>
          </p:cNvPr>
          <p:cNvPicPr>
            <a:picLocks noGrp="1" noChangeAspect="1"/>
          </p:cNvPicPr>
          <p:nvPr>
            <p:ph idx="1"/>
          </p:nvPr>
        </p:nvPicPr>
        <p:blipFill>
          <a:blip r:embed="rId2"/>
          <a:stretch>
            <a:fillRect/>
          </a:stretch>
        </p:blipFill>
        <p:spPr>
          <a:xfrm>
            <a:off x="765416" y="457200"/>
            <a:ext cx="10661168" cy="5943600"/>
          </a:xfrm>
          <a:prstGeom prst="rect">
            <a:avLst/>
          </a:prstGeom>
        </p:spPr>
      </p:pic>
    </p:spTree>
    <p:extLst>
      <p:ext uri="{BB962C8B-B14F-4D97-AF65-F5344CB8AC3E}">
        <p14:creationId xmlns:p14="http://schemas.microsoft.com/office/powerpoint/2010/main" val="25444531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card&#10;&#10;AI-generated content may be incorrect.">
            <a:extLst>
              <a:ext uri="{FF2B5EF4-FFF2-40B4-BE49-F238E27FC236}">
                <a16:creationId xmlns:a16="http://schemas.microsoft.com/office/drawing/2014/main" id="{562024C8-597D-5E21-492C-532B84862652}"/>
              </a:ext>
            </a:extLst>
          </p:cNvPr>
          <p:cNvPicPr>
            <a:picLocks noGrp="1" noChangeAspect="1"/>
          </p:cNvPicPr>
          <p:nvPr>
            <p:ph idx="1"/>
          </p:nvPr>
        </p:nvPicPr>
        <p:blipFill>
          <a:blip r:embed="rId2"/>
          <a:srcRect b="7132"/>
          <a:stretch/>
        </p:blipFill>
        <p:spPr>
          <a:xfrm>
            <a:off x="457200" y="457200"/>
            <a:ext cx="11277600" cy="5943600"/>
          </a:xfrm>
          <a:prstGeom prst="rect">
            <a:avLst/>
          </a:prstGeom>
        </p:spPr>
      </p:pic>
    </p:spTree>
    <p:extLst>
      <p:ext uri="{BB962C8B-B14F-4D97-AF65-F5344CB8AC3E}">
        <p14:creationId xmlns:p14="http://schemas.microsoft.com/office/powerpoint/2010/main" val="18515804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D1E2391-F6FB-1B3E-26B2-617D57402C04}"/>
              </a:ext>
            </a:extLst>
          </p:cNvPr>
          <p:cNvPicPr>
            <a:picLocks noGrp="1" noChangeAspect="1"/>
          </p:cNvPicPr>
          <p:nvPr>
            <p:ph idx="1"/>
          </p:nvPr>
        </p:nvPicPr>
        <p:blipFill>
          <a:blip r:embed="rId2"/>
          <a:srcRect t="2859" b="2607"/>
          <a:stretch/>
        </p:blipFill>
        <p:spPr>
          <a:xfrm>
            <a:off x="457200" y="457200"/>
            <a:ext cx="11277600" cy="5943600"/>
          </a:xfrm>
          <a:prstGeom prst="rect">
            <a:avLst/>
          </a:prstGeom>
        </p:spPr>
      </p:pic>
    </p:spTree>
    <p:extLst>
      <p:ext uri="{BB962C8B-B14F-4D97-AF65-F5344CB8AC3E}">
        <p14:creationId xmlns:p14="http://schemas.microsoft.com/office/powerpoint/2010/main" val="6932621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EF3C59C-E174-C9DA-5719-1D3CA8320975}"/>
              </a:ext>
            </a:extLst>
          </p:cNvPr>
          <p:cNvPicPr>
            <a:picLocks noGrp="1" noChangeAspect="1"/>
          </p:cNvPicPr>
          <p:nvPr>
            <p:ph idx="1"/>
          </p:nvPr>
        </p:nvPicPr>
        <p:blipFill>
          <a:blip r:embed="rId2"/>
          <a:srcRect b="6721"/>
          <a:stretch/>
        </p:blipFill>
        <p:spPr>
          <a:xfrm>
            <a:off x="457200" y="457200"/>
            <a:ext cx="11277600" cy="5943600"/>
          </a:xfrm>
          <a:prstGeom prst="rect">
            <a:avLst/>
          </a:prstGeom>
        </p:spPr>
      </p:pic>
    </p:spTree>
    <p:extLst>
      <p:ext uri="{BB962C8B-B14F-4D97-AF65-F5344CB8AC3E}">
        <p14:creationId xmlns:p14="http://schemas.microsoft.com/office/powerpoint/2010/main" val="36162478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4DDDD19-BCE4-834B-3247-26448311E009}"/>
              </a:ext>
            </a:extLst>
          </p:cNvPr>
          <p:cNvPicPr>
            <a:picLocks noGrp="1" noChangeAspect="1"/>
          </p:cNvPicPr>
          <p:nvPr>
            <p:ph idx="1"/>
          </p:nvPr>
        </p:nvPicPr>
        <p:blipFill>
          <a:blip r:embed="rId2"/>
          <a:srcRect l="871" r="1" b="1"/>
          <a:stretch/>
        </p:blipFill>
        <p:spPr>
          <a:xfrm>
            <a:off x="20" y="1282"/>
            <a:ext cx="12191980" cy="6856718"/>
          </a:xfrm>
          <a:prstGeom prst="rect">
            <a:avLst/>
          </a:prstGeom>
        </p:spPr>
      </p:pic>
    </p:spTree>
    <p:extLst>
      <p:ext uri="{BB962C8B-B14F-4D97-AF65-F5344CB8AC3E}">
        <p14:creationId xmlns:p14="http://schemas.microsoft.com/office/powerpoint/2010/main" val="7733256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up of a text&#10;&#10;Description automatically generated">
            <a:extLst>
              <a:ext uri="{FF2B5EF4-FFF2-40B4-BE49-F238E27FC236}">
                <a16:creationId xmlns:a16="http://schemas.microsoft.com/office/drawing/2014/main" id="{0F060BB1-7F20-A316-8231-A541EEBA8B65}"/>
              </a:ext>
            </a:extLst>
          </p:cNvPr>
          <p:cNvPicPr>
            <a:picLocks noGrp="1" noChangeAspect="1"/>
          </p:cNvPicPr>
          <p:nvPr>
            <p:ph idx="1"/>
          </p:nvPr>
        </p:nvPicPr>
        <p:blipFill>
          <a:blip r:embed="rId2"/>
          <a:srcRect r="872" b="1"/>
          <a:stretch/>
        </p:blipFill>
        <p:spPr>
          <a:xfrm>
            <a:off x="20" y="1282"/>
            <a:ext cx="12191980" cy="6856718"/>
          </a:xfrm>
          <a:prstGeom prst="rect">
            <a:avLst/>
          </a:prstGeom>
        </p:spPr>
      </p:pic>
    </p:spTree>
    <p:extLst>
      <p:ext uri="{BB962C8B-B14F-4D97-AF65-F5344CB8AC3E}">
        <p14:creationId xmlns:p14="http://schemas.microsoft.com/office/powerpoint/2010/main" val="9111981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diagram&#10;&#10;Description automatically generated">
            <a:extLst>
              <a:ext uri="{FF2B5EF4-FFF2-40B4-BE49-F238E27FC236}">
                <a16:creationId xmlns:a16="http://schemas.microsoft.com/office/drawing/2014/main" id="{573DA3AD-9E75-69D0-5AB5-D243068F65B6}"/>
              </a:ext>
            </a:extLst>
          </p:cNvPr>
          <p:cNvPicPr>
            <a:picLocks noGrp="1" noChangeAspect="1"/>
          </p:cNvPicPr>
          <p:nvPr>
            <p:ph idx="1"/>
          </p:nvPr>
        </p:nvPicPr>
        <p:blipFill>
          <a:blip r:embed="rId2"/>
          <a:srcRect r="5760"/>
          <a:stretch/>
        </p:blipFill>
        <p:spPr>
          <a:xfrm>
            <a:off x="20" y="1282"/>
            <a:ext cx="12191980" cy="6856718"/>
          </a:xfrm>
          <a:prstGeom prst="rect">
            <a:avLst/>
          </a:prstGeom>
        </p:spPr>
      </p:pic>
    </p:spTree>
    <p:extLst>
      <p:ext uri="{BB962C8B-B14F-4D97-AF65-F5344CB8AC3E}">
        <p14:creationId xmlns:p14="http://schemas.microsoft.com/office/powerpoint/2010/main" val="38574194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7E5EF0C-65CC-25C9-E378-4933F0CD7645}"/>
              </a:ext>
            </a:extLst>
          </p:cNvPr>
          <p:cNvPicPr>
            <a:picLocks noGrp="1" noChangeAspect="1"/>
          </p:cNvPicPr>
          <p:nvPr>
            <p:ph idx="1"/>
          </p:nvPr>
        </p:nvPicPr>
        <p:blipFill>
          <a:blip r:embed="rId2"/>
          <a:stretch>
            <a:fillRect/>
          </a:stretch>
        </p:blipFill>
        <p:spPr>
          <a:xfrm>
            <a:off x="643156" y="457200"/>
            <a:ext cx="10905687" cy="5943600"/>
          </a:xfrm>
          <a:prstGeom prst="rect">
            <a:avLst/>
          </a:prstGeom>
        </p:spPr>
      </p:pic>
    </p:spTree>
    <p:extLst>
      <p:ext uri="{BB962C8B-B14F-4D97-AF65-F5344CB8AC3E}">
        <p14:creationId xmlns:p14="http://schemas.microsoft.com/office/powerpoint/2010/main" val="380692015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SUBSTITUTION_ID" val="{BEF3F8DB-7530-4B24-9B3B-6160C9ED516E}"/>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525C5352-176C-463D-9A7A-BA403D9CE41D}"/>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8E517B57-CC37-423F-AA23-79E3BBE18E96}"/>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D736450E-B741-4470-8B0C-29621B09CBB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58</TotalTime>
  <Words>2304</Words>
  <Application>Microsoft Office PowerPoint</Application>
  <PresentationFormat>Widescreen</PresentationFormat>
  <Paragraphs>215</Paragraphs>
  <Slides>45</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ＭＳ Ｐゴシック</vt:lpstr>
      <vt:lpstr>Aptos</vt:lpstr>
      <vt:lpstr>Aptos Display</vt:lpstr>
      <vt:lpstr>Arial</vt:lpstr>
      <vt:lpstr>Calibri</vt:lpstr>
      <vt:lpstr>Office Theme</vt:lpstr>
      <vt:lpstr>Revision session </vt:lpstr>
      <vt:lpstr>Examination details</vt:lpstr>
      <vt:lpstr>Remember….</vt:lpstr>
      <vt:lpstr>Areas to revisit</vt:lpstr>
      <vt:lpstr> Introduction to JESIP</vt:lpstr>
      <vt:lpstr>What is a major incident?</vt:lpstr>
      <vt:lpstr>What are the aims of JESIP?</vt:lpstr>
      <vt:lpstr>PowerPoint Presentation</vt:lpstr>
      <vt:lpstr>Officers first actions at a scene of a major incident</vt:lpstr>
      <vt:lpstr>Road Traffic </vt:lpstr>
      <vt:lpstr>Sections 1 to 3 RTA 1988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Driving without due care &amp; attention or reasonable consideration. </vt:lpstr>
      <vt:lpstr>Drink / Drug Driving Investigations</vt:lpstr>
      <vt:lpstr>PowerPoint Presentation</vt:lpstr>
      <vt:lpstr>PowerPoint Presentation</vt:lpstr>
      <vt:lpstr>PowerPoint Presentation</vt:lpstr>
      <vt:lpstr>PowerPoint Presentation</vt:lpstr>
      <vt:lpstr>PowerPoint Presentation</vt:lpstr>
      <vt:lpstr>PowerPoint Presentation</vt:lpstr>
      <vt:lpstr>Roads Policing.</vt:lpstr>
      <vt:lpstr>Seat belts</vt:lpstr>
      <vt:lpstr>PowerPoint Presentation</vt:lpstr>
      <vt:lpstr>Tyres, lights and exhausts </vt:lpstr>
      <vt:lpstr>Lights,</vt:lpstr>
      <vt:lpstr>Using a vehicle in a dangerous condition. </vt:lpstr>
      <vt:lpstr>Roads Policing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3</cp:revision>
  <dcterms:created xsi:type="dcterms:W3CDTF">2025-02-27T14:01:12Z</dcterms:created>
  <dcterms:modified xsi:type="dcterms:W3CDTF">2025-04-03T07:42:19Z</dcterms:modified>
</cp:coreProperties>
</file>