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A66E6B-67F2-4212-9EC6-1C610A4C1B35}" v="147" dt="2024-02-29T22:37:35.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73DE7E-73F6-404E-8E76-5760ECBD414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36E1FD2-7AE5-49E2-B210-A939E9A9061A}">
      <dgm:prSet/>
      <dgm:spPr/>
      <dgm:t>
        <a:bodyPr/>
        <a:lstStyle/>
        <a:p>
          <a:r>
            <a:rPr lang="ro-RO"/>
            <a:t>Welcome to the Premier Inn Health and Safety Training Program. Safety is our top priority in providing exceptional hospitality services. This training aims to equip you with the necessary knowledge and skills to maintain a safe work environment.</a:t>
          </a:r>
          <a:endParaRPr lang="en-US"/>
        </a:p>
      </dgm:t>
    </dgm:pt>
    <dgm:pt modelId="{0E9AFDF7-D49E-45A5-9BFF-89D0CB81ED00}" type="parTrans" cxnId="{840B7151-5D72-46DD-8341-087F01A8B8A2}">
      <dgm:prSet/>
      <dgm:spPr/>
      <dgm:t>
        <a:bodyPr/>
        <a:lstStyle/>
        <a:p>
          <a:endParaRPr lang="en-US"/>
        </a:p>
      </dgm:t>
    </dgm:pt>
    <dgm:pt modelId="{D8F622CC-123B-4CBB-9020-3F2E867336F0}" type="sibTrans" cxnId="{840B7151-5D72-46DD-8341-087F01A8B8A2}">
      <dgm:prSet/>
      <dgm:spPr/>
      <dgm:t>
        <a:bodyPr/>
        <a:lstStyle/>
        <a:p>
          <a:endParaRPr lang="en-US"/>
        </a:p>
      </dgm:t>
    </dgm:pt>
    <dgm:pt modelId="{DAC2D962-F59D-444B-9665-FCB6510965FA}">
      <dgm:prSet/>
      <dgm:spPr/>
      <dgm:t>
        <a:bodyPr/>
        <a:lstStyle/>
        <a:p>
          <a:r>
            <a:rPr lang="ro-RO"/>
            <a:t>Objectives of the training include understanding safety protocols, identifying potential hazards, and fostering a culture of safety and well-being.</a:t>
          </a:r>
          <a:endParaRPr lang="en-US"/>
        </a:p>
      </dgm:t>
    </dgm:pt>
    <dgm:pt modelId="{01DBECAB-3B42-4A3C-BBA0-4B281F329640}" type="parTrans" cxnId="{A3A31691-D653-493B-8A71-8B784DEA395C}">
      <dgm:prSet/>
      <dgm:spPr/>
      <dgm:t>
        <a:bodyPr/>
        <a:lstStyle/>
        <a:p>
          <a:endParaRPr lang="en-US"/>
        </a:p>
      </dgm:t>
    </dgm:pt>
    <dgm:pt modelId="{7FD11E08-02B1-4031-BC3E-5727BF98618C}" type="sibTrans" cxnId="{A3A31691-D653-493B-8A71-8B784DEA395C}">
      <dgm:prSet/>
      <dgm:spPr/>
      <dgm:t>
        <a:bodyPr/>
        <a:lstStyle/>
        <a:p>
          <a:endParaRPr lang="en-US"/>
        </a:p>
      </dgm:t>
    </dgm:pt>
    <dgm:pt modelId="{976483FB-B6A7-49E7-9F21-35DA4BEFE240}" type="pres">
      <dgm:prSet presAssocID="{3073DE7E-73F6-404E-8E76-5760ECBD414C}" presName="hierChild1" presStyleCnt="0">
        <dgm:presLayoutVars>
          <dgm:chPref val="1"/>
          <dgm:dir/>
          <dgm:animOne val="branch"/>
          <dgm:animLvl val="lvl"/>
          <dgm:resizeHandles/>
        </dgm:presLayoutVars>
      </dgm:prSet>
      <dgm:spPr/>
    </dgm:pt>
    <dgm:pt modelId="{E58BECE2-5BF2-4BD1-8095-0BFAD7327A72}" type="pres">
      <dgm:prSet presAssocID="{D36E1FD2-7AE5-49E2-B210-A939E9A9061A}" presName="hierRoot1" presStyleCnt="0"/>
      <dgm:spPr/>
    </dgm:pt>
    <dgm:pt modelId="{77DFE7A3-05FB-471D-BB0F-F2850DA79EE7}" type="pres">
      <dgm:prSet presAssocID="{D36E1FD2-7AE5-49E2-B210-A939E9A9061A}" presName="composite" presStyleCnt="0"/>
      <dgm:spPr/>
    </dgm:pt>
    <dgm:pt modelId="{83A9BFAD-0875-4D8A-910B-E7D848FF573C}" type="pres">
      <dgm:prSet presAssocID="{D36E1FD2-7AE5-49E2-B210-A939E9A9061A}" presName="background" presStyleLbl="node0" presStyleIdx="0" presStyleCnt="2"/>
      <dgm:spPr/>
    </dgm:pt>
    <dgm:pt modelId="{D3343080-EFC9-4D4A-89CF-15D66ED04418}" type="pres">
      <dgm:prSet presAssocID="{D36E1FD2-7AE5-49E2-B210-A939E9A9061A}" presName="text" presStyleLbl="fgAcc0" presStyleIdx="0" presStyleCnt="2">
        <dgm:presLayoutVars>
          <dgm:chPref val="3"/>
        </dgm:presLayoutVars>
      </dgm:prSet>
      <dgm:spPr/>
    </dgm:pt>
    <dgm:pt modelId="{DDE7BAF1-8984-44B4-8B7C-0433462252DE}" type="pres">
      <dgm:prSet presAssocID="{D36E1FD2-7AE5-49E2-B210-A939E9A9061A}" presName="hierChild2" presStyleCnt="0"/>
      <dgm:spPr/>
    </dgm:pt>
    <dgm:pt modelId="{3BC0D7DB-5AA3-4B80-8914-3FD8BA38480B}" type="pres">
      <dgm:prSet presAssocID="{DAC2D962-F59D-444B-9665-FCB6510965FA}" presName="hierRoot1" presStyleCnt="0"/>
      <dgm:spPr/>
    </dgm:pt>
    <dgm:pt modelId="{D692034E-9EFC-4342-9CB6-92E7C00DFC85}" type="pres">
      <dgm:prSet presAssocID="{DAC2D962-F59D-444B-9665-FCB6510965FA}" presName="composite" presStyleCnt="0"/>
      <dgm:spPr/>
    </dgm:pt>
    <dgm:pt modelId="{7C780D40-4C30-458D-B947-477875D5B521}" type="pres">
      <dgm:prSet presAssocID="{DAC2D962-F59D-444B-9665-FCB6510965FA}" presName="background" presStyleLbl="node0" presStyleIdx="1" presStyleCnt="2"/>
      <dgm:spPr/>
    </dgm:pt>
    <dgm:pt modelId="{8A5078F2-2CD8-4FE5-A99C-C423ABF8DD4E}" type="pres">
      <dgm:prSet presAssocID="{DAC2D962-F59D-444B-9665-FCB6510965FA}" presName="text" presStyleLbl="fgAcc0" presStyleIdx="1" presStyleCnt="2">
        <dgm:presLayoutVars>
          <dgm:chPref val="3"/>
        </dgm:presLayoutVars>
      </dgm:prSet>
      <dgm:spPr/>
    </dgm:pt>
    <dgm:pt modelId="{41E367D4-AA92-422C-B41C-236745FA4E85}" type="pres">
      <dgm:prSet presAssocID="{DAC2D962-F59D-444B-9665-FCB6510965FA}" presName="hierChild2" presStyleCnt="0"/>
      <dgm:spPr/>
    </dgm:pt>
  </dgm:ptLst>
  <dgm:cxnLst>
    <dgm:cxn modelId="{EA9E0639-D4D2-4189-B609-8EB2F7ABB150}" type="presOf" srcId="{D36E1FD2-7AE5-49E2-B210-A939E9A9061A}" destId="{D3343080-EFC9-4D4A-89CF-15D66ED04418}" srcOrd="0" destOrd="0" presId="urn:microsoft.com/office/officeart/2005/8/layout/hierarchy1"/>
    <dgm:cxn modelId="{8298FF3C-B9A2-4BE9-93E2-79EC3833278F}" type="presOf" srcId="{DAC2D962-F59D-444B-9665-FCB6510965FA}" destId="{8A5078F2-2CD8-4FE5-A99C-C423ABF8DD4E}" srcOrd="0" destOrd="0" presId="urn:microsoft.com/office/officeart/2005/8/layout/hierarchy1"/>
    <dgm:cxn modelId="{840B7151-5D72-46DD-8341-087F01A8B8A2}" srcId="{3073DE7E-73F6-404E-8E76-5760ECBD414C}" destId="{D36E1FD2-7AE5-49E2-B210-A939E9A9061A}" srcOrd="0" destOrd="0" parTransId="{0E9AFDF7-D49E-45A5-9BFF-89D0CB81ED00}" sibTransId="{D8F622CC-123B-4CBB-9020-3F2E867336F0}"/>
    <dgm:cxn modelId="{B1346081-B722-4536-ADF9-9BDB1AEF49A2}" type="presOf" srcId="{3073DE7E-73F6-404E-8E76-5760ECBD414C}" destId="{976483FB-B6A7-49E7-9F21-35DA4BEFE240}" srcOrd="0" destOrd="0" presId="urn:microsoft.com/office/officeart/2005/8/layout/hierarchy1"/>
    <dgm:cxn modelId="{A3A31691-D653-493B-8A71-8B784DEA395C}" srcId="{3073DE7E-73F6-404E-8E76-5760ECBD414C}" destId="{DAC2D962-F59D-444B-9665-FCB6510965FA}" srcOrd="1" destOrd="0" parTransId="{01DBECAB-3B42-4A3C-BBA0-4B281F329640}" sibTransId="{7FD11E08-02B1-4031-BC3E-5727BF98618C}"/>
    <dgm:cxn modelId="{31BF202D-725E-4B04-9B79-017548B9CFDE}" type="presParOf" srcId="{976483FB-B6A7-49E7-9F21-35DA4BEFE240}" destId="{E58BECE2-5BF2-4BD1-8095-0BFAD7327A72}" srcOrd="0" destOrd="0" presId="urn:microsoft.com/office/officeart/2005/8/layout/hierarchy1"/>
    <dgm:cxn modelId="{A7B9DAD7-A595-4888-9CE6-5FB73B1FD463}" type="presParOf" srcId="{E58BECE2-5BF2-4BD1-8095-0BFAD7327A72}" destId="{77DFE7A3-05FB-471D-BB0F-F2850DA79EE7}" srcOrd="0" destOrd="0" presId="urn:microsoft.com/office/officeart/2005/8/layout/hierarchy1"/>
    <dgm:cxn modelId="{496F5D2E-65EA-490D-AB38-D89E97FD5073}" type="presParOf" srcId="{77DFE7A3-05FB-471D-BB0F-F2850DA79EE7}" destId="{83A9BFAD-0875-4D8A-910B-E7D848FF573C}" srcOrd="0" destOrd="0" presId="urn:microsoft.com/office/officeart/2005/8/layout/hierarchy1"/>
    <dgm:cxn modelId="{C14FD527-B6CF-496B-8010-668A09922A2F}" type="presParOf" srcId="{77DFE7A3-05FB-471D-BB0F-F2850DA79EE7}" destId="{D3343080-EFC9-4D4A-89CF-15D66ED04418}" srcOrd="1" destOrd="0" presId="urn:microsoft.com/office/officeart/2005/8/layout/hierarchy1"/>
    <dgm:cxn modelId="{BE5C83EE-1B32-47C5-A2D6-58F4F176403D}" type="presParOf" srcId="{E58BECE2-5BF2-4BD1-8095-0BFAD7327A72}" destId="{DDE7BAF1-8984-44B4-8B7C-0433462252DE}" srcOrd="1" destOrd="0" presId="urn:microsoft.com/office/officeart/2005/8/layout/hierarchy1"/>
    <dgm:cxn modelId="{79493373-A739-4738-A9B7-8AF9244E1D0F}" type="presParOf" srcId="{976483FB-B6A7-49E7-9F21-35DA4BEFE240}" destId="{3BC0D7DB-5AA3-4B80-8914-3FD8BA38480B}" srcOrd="1" destOrd="0" presId="urn:microsoft.com/office/officeart/2005/8/layout/hierarchy1"/>
    <dgm:cxn modelId="{C2D6D376-89F9-4DB5-9194-4FF582A7CDFD}" type="presParOf" srcId="{3BC0D7DB-5AA3-4B80-8914-3FD8BA38480B}" destId="{D692034E-9EFC-4342-9CB6-92E7C00DFC85}" srcOrd="0" destOrd="0" presId="urn:microsoft.com/office/officeart/2005/8/layout/hierarchy1"/>
    <dgm:cxn modelId="{85CB1146-5D19-4207-8BE8-7991D697BF93}" type="presParOf" srcId="{D692034E-9EFC-4342-9CB6-92E7C00DFC85}" destId="{7C780D40-4C30-458D-B947-477875D5B521}" srcOrd="0" destOrd="0" presId="urn:microsoft.com/office/officeart/2005/8/layout/hierarchy1"/>
    <dgm:cxn modelId="{A41B31BB-BD27-4E6A-BB13-20547D8E516B}" type="presParOf" srcId="{D692034E-9EFC-4342-9CB6-92E7C00DFC85}" destId="{8A5078F2-2CD8-4FE5-A99C-C423ABF8DD4E}" srcOrd="1" destOrd="0" presId="urn:microsoft.com/office/officeart/2005/8/layout/hierarchy1"/>
    <dgm:cxn modelId="{2C3A34E3-CEF7-4812-A231-53472CA28DF2}" type="presParOf" srcId="{3BC0D7DB-5AA3-4B80-8914-3FD8BA38480B}" destId="{41E367D4-AA92-422C-B41C-236745FA4E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26C06D-C879-4976-90C4-3527484E2397}"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3F6BA406-538D-4EAA-8AB1-402B0ED54905}">
      <dgm:prSet/>
      <dgm:spPr/>
      <dgm:t>
        <a:bodyPr/>
        <a:lstStyle/>
        <a:p>
          <a:r>
            <a:rPr lang="en-US"/>
            <a:t>Prioritize</a:t>
          </a:r>
        </a:p>
      </dgm:t>
    </dgm:pt>
    <dgm:pt modelId="{3F5DE4EF-449F-4DFC-8FA1-747AF3940B02}" type="parTrans" cxnId="{5141E52A-A38E-4C12-904B-BA1A69199A5F}">
      <dgm:prSet/>
      <dgm:spPr/>
      <dgm:t>
        <a:bodyPr/>
        <a:lstStyle/>
        <a:p>
          <a:endParaRPr lang="en-US"/>
        </a:p>
      </dgm:t>
    </dgm:pt>
    <dgm:pt modelId="{319520AD-F239-415C-B9A8-236CF00B996D}" type="sibTrans" cxnId="{5141E52A-A38E-4C12-904B-BA1A69199A5F}">
      <dgm:prSet/>
      <dgm:spPr/>
      <dgm:t>
        <a:bodyPr/>
        <a:lstStyle/>
        <a:p>
          <a:endParaRPr lang="en-US"/>
        </a:p>
      </dgm:t>
    </dgm:pt>
    <dgm:pt modelId="{716E6C16-A655-4289-9F56-D6D96288C693}">
      <dgm:prSet/>
      <dgm:spPr/>
      <dgm:t>
        <a:bodyPr/>
        <a:lstStyle/>
        <a:p>
          <a:r>
            <a:rPr lang="en-US"/>
            <a:t>Always prioritize safety for yourself, guests, and colleagues.</a:t>
          </a:r>
        </a:p>
      </dgm:t>
    </dgm:pt>
    <dgm:pt modelId="{0BD35F8E-0D7E-45C7-A5DE-02D33320FC9A}" type="parTrans" cxnId="{BF6880D2-88CF-426B-8B39-8829ACCA8BCD}">
      <dgm:prSet/>
      <dgm:spPr/>
      <dgm:t>
        <a:bodyPr/>
        <a:lstStyle/>
        <a:p>
          <a:endParaRPr lang="en-US"/>
        </a:p>
      </dgm:t>
    </dgm:pt>
    <dgm:pt modelId="{0D6FC347-E7D5-4EB0-8F58-DED9A9BAB44E}" type="sibTrans" cxnId="{BF6880D2-88CF-426B-8B39-8829ACCA8BCD}">
      <dgm:prSet/>
      <dgm:spPr/>
      <dgm:t>
        <a:bodyPr/>
        <a:lstStyle/>
        <a:p>
          <a:endParaRPr lang="en-US"/>
        </a:p>
      </dgm:t>
    </dgm:pt>
    <dgm:pt modelId="{FA51B5D6-F4C2-4E1F-9989-67DFD987BFFE}">
      <dgm:prSet/>
      <dgm:spPr/>
      <dgm:t>
        <a:bodyPr/>
        <a:lstStyle/>
        <a:p>
          <a:r>
            <a:rPr lang="en-US"/>
            <a:t>Familiarize</a:t>
          </a:r>
        </a:p>
      </dgm:t>
    </dgm:pt>
    <dgm:pt modelId="{F207DD71-C486-4DC1-8663-B5C96C52505D}" type="parTrans" cxnId="{775D7E00-12D1-4C41-ACC0-426256F9A7AD}">
      <dgm:prSet/>
      <dgm:spPr/>
      <dgm:t>
        <a:bodyPr/>
        <a:lstStyle/>
        <a:p>
          <a:endParaRPr lang="en-US"/>
        </a:p>
      </dgm:t>
    </dgm:pt>
    <dgm:pt modelId="{AC30D65D-D181-46E4-A8D1-6B4CDB7EC708}" type="sibTrans" cxnId="{775D7E00-12D1-4C41-ACC0-426256F9A7AD}">
      <dgm:prSet/>
      <dgm:spPr/>
      <dgm:t>
        <a:bodyPr/>
        <a:lstStyle/>
        <a:p>
          <a:endParaRPr lang="en-US"/>
        </a:p>
      </dgm:t>
    </dgm:pt>
    <dgm:pt modelId="{03889000-288A-4257-876A-F15A2474D079}">
      <dgm:prSet/>
      <dgm:spPr/>
      <dgm:t>
        <a:bodyPr/>
        <a:lstStyle/>
        <a:p>
          <a:r>
            <a:rPr lang="en-US"/>
            <a:t>Familiarize yourself with emergency procedures and safety equipment.</a:t>
          </a:r>
        </a:p>
      </dgm:t>
    </dgm:pt>
    <dgm:pt modelId="{800AD5FA-4BFE-4BE9-B38F-5DCED7F978B4}" type="parTrans" cxnId="{917B248A-51F6-4C9B-B7C5-589167D74ACF}">
      <dgm:prSet/>
      <dgm:spPr/>
      <dgm:t>
        <a:bodyPr/>
        <a:lstStyle/>
        <a:p>
          <a:endParaRPr lang="en-US"/>
        </a:p>
      </dgm:t>
    </dgm:pt>
    <dgm:pt modelId="{FC2DE0B3-AAD3-4FC3-9D9D-4338B5375867}" type="sibTrans" cxnId="{917B248A-51F6-4C9B-B7C5-589167D74ACF}">
      <dgm:prSet/>
      <dgm:spPr/>
      <dgm:t>
        <a:bodyPr/>
        <a:lstStyle/>
        <a:p>
          <a:endParaRPr lang="en-US"/>
        </a:p>
      </dgm:t>
    </dgm:pt>
    <dgm:pt modelId="{969B9ACC-D345-4BC1-B79F-5D665D63A485}">
      <dgm:prSet/>
      <dgm:spPr/>
      <dgm:t>
        <a:bodyPr/>
        <a:lstStyle/>
        <a:p>
          <a:r>
            <a:rPr lang="en-US"/>
            <a:t>Report</a:t>
          </a:r>
        </a:p>
      </dgm:t>
    </dgm:pt>
    <dgm:pt modelId="{73713367-D22F-48B6-A677-6D9D03EDE736}" type="parTrans" cxnId="{0D5C8946-A31C-44DC-8648-38DA7219CAF8}">
      <dgm:prSet/>
      <dgm:spPr/>
      <dgm:t>
        <a:bodyPr/>
        <a:lstStyle/>
        <a:p>
          <a:endParaRPr lang="en-US"/>
        </a:p>
      </dgm:t>
    </dgm:pt>
    <dgm:pt modelId="{8F55B242-25F3-49BA-8BAE-09A1D320E9B5}" type="sibTrans" cxnId="{0D5C8946-A31C-44DC-8648-38DA7219CAF8}">
      <dgm:prSet/>
      <dgm:spPr/>
      <dgm:t>
        <a:bodyPr/>
        <a:lstStyle/>
        <a:p>
          <a:endParaRPr lang="en-US"/>
        </a:p>
      </dgm:t>
    </dgm:pt>
    <dgm:pt modelId="{458648AB-BFC4-46D1-A251-10F2E2B41BB1}">
      <dgm:prSet/>
      <dgm:spPr/>
      <dgm:t>
        <a:bodyPr/>
        <a:lstStyle/>
        <a:p>
          <a:r>
            <a:rPr lang="en-US"/>
            <a:t>Report any safety hazards or concerns to your manager immediately.</a:t>
          </a:r>
        </a:p>
      </dgm:t>
    </dgm:pt>
    <dgm:pt modelId="{DC6D39AF-4706-4495-ABD6-C8A14AD3DEEE}" type="parTrans" cxnId="{8EB52B2C-7468-42B9-BAE5-0B94C6EB4C54}">
      <dgm:prSet/>
      <dgm:spPr/>
      <dgm:t>
        <a:bodyPr/>
        <a:lstStyle/>
        <a:p>
          <a:endParaRPr lang="en-US"/>
        </a:p>
      </dgm:t>
    </dgm:pt>
    <dgm:pt modelId="{D9B09105-ACFA-456C-9CA5-1A863451AAE1}" type="sibTrans" cxnId="{8EB52B2C-7468-42B9-BAE5-0B94C6EB4C54}">
      <dgm:prSet/>
      <dgm:spPr/>
      <dgm:t>
        <a:bodyPr/>
        <a:lstStyle/>
        <a:p>
          <a:endParaRPr lang="en-US"/>
        </a:p>
      </dgm:t>
    </dgm:pt>
    <dgm:pt modelId="{92B978A0-FBE9-4A9D-B001-0B83923696B0}" type="pres">
      <dgm:prSet presAssocID="{8E26C06D-C879-4976-90C4-3527484E2397}" presName="Name0" presStyleCnt="0">
        <dgm:presLayoutVars>
          <dgm:dir/>
          <dgm:animLvl val="lvl"/>
          <dgm:resizeHandles val="exact"/>
        </dgm:presLayoutVars>
      </dgm:prSet>
      <dgm:spPr/>
    </dgm:pt>
    <dgm:pt modelId="{7C46E4B0-B4D6-42CF-876B-F4F188FCC82A}" type="pres">
      <dgm:prSet presAssocID="{3F6BA406-538D-4EAA-8AB1-402B0ED54905}" presName="linNode" presStyleCnt="0"/>
      <dgm:spPr/>
    </dgm:pt>
    <dgm:pt modelId="{8EA19E62-DA52-4598-85D9-4A79E57F1D19}" type="pres">
      <dgm:prSet presAssocID="{3F6BA406-538D-4EAA-8AB1-402B0ED54905}" presName="parentText" presStyleLbl="solidFgAcc1" presStyleIdx="0" presStyleCnt="3">
        <dgm:presLayoutVars>
          <dgm:chMax val="1"/>
          <dgm:bulletEnabled/>
        </dgm:presLayoutVars>
      </dgm:prSet>
      <dgm:spPr/>
    </dgm:pt>
    <dgm:pt modelId="{BA3184A1-C97C-422A-A5FD-412762EAB8FE}" type="pres">
      <dgm:prSet presAssocID="{3F6BA406-538D-4EAA-8AB1-402B0ED54905}" presName="descendantText" presStyleLbl="alignNode1" presStyleIdx="0" presStyleCnt="3">
        <dgm:presLayoutVars>
          <dgm:bulletEnabled/>
        </dgm:presLayoutVars>
      </dgm:prSet>
      <dgm:spPr/>
    </dgm:pt>
    <dgm:pt modelId="{85F5F175-5CB4-4458-B5C1-6FDA79745C3A}" type="pres">
      <dgm:prSet presAssocID="{319520AD-F239-415C-B9A8-236CF00B996D}" presName="sp" presStyleCnt="0"/>
      <dgm:spPr/>
    </dgm:pt>
    <dgm:pt modelId="{BCD7AFC5-99D2-410D-BEA7-CB42FB645F80}" type="pres">
      <dgm:prSet presAssocID="{FA51B5D6-F4C2-4E1F-9989-67DFD987BFFE}" presName="linNode" presStyleCnt="0"/>
      <dgm:spPr/>
    </dgm:pt>
    <dgm:pt modelId="{DA18342B-519D-4814-8325-0400CAC3936B}" type="pres">
      <dgm:prSet presAssocID="{FA51B5D6-F4C2-4E1F-9989-67DFD987BFFE}" presName="parentText" presStyleLbl="solidFgAcc1" presStyleIdx="1" presStyleCnt="3">
        <dgm:presLayoutVars>
          <dgm:chMax val="1"/>
          <dgm:bulletEnabled/>
        </dgm:presLayoutVars>
      </dgm:prSet>
      <dgm:spPr/>
    </dgm:pt>
    <dgm:pt modelId="{622C987E-DFC7-428F-99A6-F12D763D796A}" type="pres">
      <dgm:prSet presAssocID="{FA51B5D6-F4C2-4E1F-9989-67DFD987BFFE}" presName="descendantText" presStyleLbl="alignNode1" presStyleIdx="1" presStyleCnt="3">
        <dgm:presLayoutVars>
          <dgm:bulletEnabled/>
        </dgm:presLayoutVars>
      </dgm:prSet>
      <dgm:spPr/>
    </dgm:pt>
    <dgm:pt modelId="{1B2F89B8-8B32-4879-ADD0-72B53FC59344}" type="pres">
      <dgm:prSet presAssocID="{AC30D65D-D181-46E4-A8D1-6B4CDB7EC708}" presName="sp" presStyleCnt="0"/>
      <dgm:spPr/>
    </dgm:pt>
    <dgm:pt modelId="{775B5B18-4A9D-4802-9B8D-07C0DBEA4528}" type="pres">
      <dgm:prSet presAssocID="{969B9ACC-D345-4BC1-B79F-5D665D63A485}" presName="linNode" presStyleCnt="0"/>
      <dgm:spPr/>
    </dgm:pt>
    <dgm:pt modelId="{6AB45006-AF58-4D30-B24A-52FC2418C9AE}" type="pres">
      <dgm:prSet presAssocID="{969B9ACC-D345-4BC1-B79F-5D665D63A485}" presName="parentText" presStyleLbl="solidFgAcc1" presStyleIdx="2" presStyleCnt="3">
        <dgm:presLayoutVars>
          <dgm:chMax val="1"/>
          <dgm:bulletEnabled/>
        </dgm:presLayoutVars>
      </dgm:prSet>
      <dgm:spPr/>
    </dgm:pt>
    <dgm:pt modelId="{E09DE5DE-C1FC-4D9D-8AC0-C2CAD5FD79A0}" type="pres">
      <dgm:prSet presAssocID="{969B9ACC-D345-4BC1-B79F-5D665D63A485}" presName="descendantText" presStyleLbl="alignNode1" presStyleIdx="2" presStyleCnt="3">
        <dgm:presLayoutVars>
          <dgm:bulletEnabled/>
        </dgm:presLayoutVars>
      </dgm:prSet>
      <dgm:spPr/>
    </dgm:pt>
  </dgm:ptLst>
  <dgm:cxnLst>
    <dgm:cxn modelId="{775D7E00-12D1-4C41-ACC0-426256F9A7AD}" srcId="{8E26C06D-C879-4976-90C4-3527484E2397}" destId="{FA51B5D6-F4C2-4E1F-9989-67DFD987BFFE}" srcOrd="1" destOrd="0" parTransId="{F207DD71-C486-4DC1-8663-B5C96C52505D}" sibTransId="{AC30D65D-D181-46E4-A8D1-6B4CDB7EC708}"/>
    <dgm:cxn modelId="{775D5409-1AE8-4F42-BEA9-257F24DA87F3}" type="presOf" srcId="{3F6BA406-538D-4EAA-8AB1-402B0ED54905}" destId="{8EA19E62-DA52-4598-85D9-4A79E57F1D19}" srcOrd="0" destOrd="0" presId="urn:microsoft.com/office/officeart/2016/7/layout/VerticalHollowActionList"/>
    <dgm:cxn modelId="{1E41561D-8818-4C62-9A11-48D188C954F0}" type="presOf" srcId="{8E26C06D-C879-4976-90C4-3527484E2397}" destId="{92B978A0-FBE9-4A9D-B001-0B83923696B0}" srcOrd="0" destOrd="0" presId="urn:microsoft.com/office/officeart/2016/7/layout/VerticalHollowActionList"/>
    <dgm:cxn modelId="{5141E52A-A38E-4C12-904B-BA1A69199A5F}" srcId="{8E26C06D-C879-4976-90C4-3527484E2397}" destId="{3F6BA406-538D-4EAA-8AB1-402B0ED54905}" srcOrd="0" destOrd="0" parTransId="{3F5DE4EF-449F-4DFC-8FA1-747AF3940B02}" sibTransId="{319520AD-F239-415C-B9A8-236CF00B996D}"/>
    <dgm:cxn modelId="{8EB52B2C-7468-42B9-BAE5-0B94C6EB4C54}" srcId="{969B9ACC-D345-4BC1-B79F-5D665D63A485}" destId="{458648AB-BFC4-46D1-A251-10F2E2B41BB1}" srcOrd="0" destOrd="0" parTransId="{DC6D39AF-4706-4495-ABD6-C8A14AD3DEEE}" sibTransId="{D9B09105-ACFA-456C-9CA5-1A863451AAE1}"/>
    <dgm:cxn modelId="{87282A37-3DA1-4CE4-8F00-E1A7D25A788B}" type="presOf" srcId="{03889000-288A-4257-876A-F15A2474D079}" destId="{622C987E-DFC7-428F-99A6-F12D763D796A}" srcOrd="0" destOrd="0" presId="urn:microsoft.com/office/officeart/2016/7/layout/VerticalHollowActionList"/>
    <dgm:cxn modelId="{9532EC5D-93BE-48AE-91E4-F6F1D6A48C67}" type="presOf" srcId="{FA51B5D6-F4C2-4E1F-9989-67DFD987BFFE}" destId="{DA18342B-519D-4814-8325-0400CAC3936B}" srcOrd="0" destOrd="0" presId="urn:microsoft.com/office/officeart/2016/7/layout/VerticalHollowActionList"/>
    <dgm:cxn modelId="{0D5C8946-A31C-44DC-8648-38DA7219CAF8}" srcId="{8E26C06D-C879-4976-90C4-3527484E2397}" destId="{969B9ACC-D345-4BC1-B79F-5D665D63A485}" srcOrd="2" destOrd="0" parTransId="{73713367-D22F-48B6-A677-6D9D03EDE736}" sibTransId="{8F55B242-25F3-49BA-8BAE-09A1D320E9B5}"/>
    <dgm:cxn modelId="{35005952-FADC-46A5-ABB3-C86636CFB5EA}" type="presOf" srcId="{458648AB-BFC4-46D1-A251-10F2E2B41BB1}" destId="{E09DE5DE-C1FC-4D9D-8AC0-C2CAD5FD79A0}" srcOrd="0" destOrd="0" presId="urn:microsoft.com/office/officeart/2016/7/layout/VerticalHollowActionList"/>
    <dgm:cxn modelId="{917B248A-51F6-4C9B-B7C5-589167D74ACF}" srcId="{FA51B5D6-F4C2-4E1F-9989-67DFD987BFFE}" destId="{03889000-288A-4257-876A-F15A2474D079}" srcOrd="0" destOrd="0" parTransId="{800AD5FA-4BFE-4BE9-B38F-5DCED7F978B4}" sibTransId="{FC2DE0B3-AAD3-4FC3-9D9D-4338B5375867}"/>
    <dgm:cxn modelId="{2729BA8B-71E7-4976-9436-F413A5254CFB}" type="presOf" srcId="{716E6C16-A655-4289-9F56-D6D96288C693}" destId="{BA3184A1-C97C-422A-A5FD-412762EAB8FE}" srcOrd="0" destOrd="0" presId="urn:microsoft.com/office/officeart/2016/7/layout/VerticalHollowActionList"/>
    <dgm:cxn modelId="{5DB59D92-63B4-4E15-AC9F-739936F03FB3}" type="presOf" srcId="{969B9ACC-D345-4BC1-B79F-5D665D63A485}" destId="{6AB45006-AF58-4D30-B24A-52FC2418C9AE}" srcOrd="0" destOrd="0" presId="urn:microsoft.com/office/officeart/2016/7/layout/VerticalHollowActionList"/>
    <dgm:cxn modelId="{BF6880D2-88CF-426B-8B39-8829ACCA8BCD}" srcId="{3F6BA406-538D-4EAA-8AB1-402B0ED54905}" destId="{716E6C16-A655-4289-9F56-D6D96288C693}" srcOrd="0" destOrd="0" parTransId="{0BD35F8E-0D7E-45C7-A5DE-02D33320FC9A}" sibTransId="{0D6FC347-E7D5-4EB0-8F58-DED9A9BAB44E}"/>
    <dgm:cxn modelId="{F1AC9B9A-CE52-415B-902A-CACF55513B12}" type="presParOf" srcId="{92B978A0-FBE9-4A9D-B001-0B83923696B0}" destId="{7C46E4B0-B4D6-42CF-876B-F4F188FCC82A}" srcOrd="0" destOrd="0" presId="urn:microsoft.com/office/officeart/2016/7/layout/VerticalHollowActionList"/>
    <dgm:cxn modelId="{00B84C8F-7864-4BDE-A360-4DA86C8FDD68}" type="presParOf" srcId="{7C46E4B0-B4D6-42CF-876B-F4F188FCC82A}" destId="{8EA19E62-DA52-4598-85D9-4A79E57F1D19}" srcOrd="0" destOrd="0" presId="urn:microsoft.com/office/officeart/2016/7/layout/VerticalHollowActionList"/>
    <dgm:cxn modelId="{DB3EDBD3-3525-4EC0-B15D-DFC8149F8FF2}" type="presParOf" srcId="{7C46E4B0-B4D6-42CF-876B-F4F188FCC82A}" destId="{BA3184A1-C97C-422A-A5FD-412762EAB8FE}" srcOrd="1" destOrd="0" presId="urn:microsoft.com/office/officeart/2016/7/layout/VerticalHollowActionList"/>
    <dgm:cxn modelId="{8CFCEC89-B9F6-4694-8D1B-50B93FE69910}" type="presParOf" srcId="{92B978A0-FBE9-4A9D-B001-0B83923696B0}" destId="{85F5F175-5CB4-4458-B5C1-6FDA79745C3A}" srcOrd="1" destOrd="0" presId="urn:microsoft.com/office/officeart/2016/7/layout/VerticalHollowActionList"/>
    <dgm:cxn modelId="{58B8086A-EDED-4D94-8E8D-429213831A52}" type="presParOf" srcId="{92B978A0-FBE9-4A9D-B001-0B83923696B0}" destId="{BCD7AFC5-99D2-410D-BEA7-CB42FB645F80}" srcOrd="2" destOrd="0" presId="urn:microsoft.com/office/officeart/2016/7/layout/VerticalHollowActionList"/>
    <dgm:cxn modelId="{EBD16528-0075-40F6-B694-FB7C25AE4566}" type="presParOf" srcId="{BCD7AFC5-99D2-410D-BEA7-CB42FB645F80}" destId="{DA18342B-519D-4814-8325-0400CAC3936B}" srcOrd="0" destOrd="0" presId="urn:microsoft.com/office/officeart/2016/7/layout/VerticalHollowActionList"/>
    <dgm:cxn modelId="{65D9B7B7-1957-4DA1-92C8-3397A3D124FA}" type="presParOf" srcId="{BCD7AFC5-99D2-410D-BEA7-CB42FB645F80}" destId="{622C987E-DFC7-428F-99A6-F12D763D796A}" srcOrd="1" destOrd="0" presId="urn:microsoft.com/office/officeart/2016/7/layout/VerticalHollowActionList"/>
    <dgm:cxn modelId="{95BE9EA1-01AD-4CD3-9074-3222A247C9A6}" type="presParOf" srcId="{92B978A0-FBE9-4A9D-B001-0B83923696B0}" destId="{1B2F89B8-8B32-4879-ADD0-72B53FC59344}" srcOrd="3" destOrd="0" presId="urn:microsoft.com/office/officeart/2016/7/layout/VerticalHollowActionList"/>
    <dgm:cxn modelId="{D29CCACA-CE75-4765-A4AA-D783A7489A9B}" type="presParOf" srcId="{92B978A0-FBE9-4A9D-B001-0B83923696B0}" destId="{775B5B18-4A9D-4802-9B8D-07C0DBEA4528}" srcOrd="4" destOrd="0" presId="urn:microsoft.com/office/officeart/2016/7/layout/VerticalHollowActionList"/>
    <dgm:cxn modelId="{4F4A206D-7DD2-4AFE-927A-D54D1A7D1633}" type="presParOf" srcId="{775B5B18-4A9D-4802-9B8D-07C0DBEA4528}" destId="{6AB45006-AF58-4D30-B24A-52FC2418C9AE}" srcOrd="0" destOrd="0" presId="urn:microsoft.com/office/officeart/2016/7/layout/VerticalHollowActionList"/>
    <dgm:cxn modelId="{E2B1DE9B-601A-45BB-926B-AC5600F4C4E7}" type="presParOf" srcId="{775B5B18-4A9D-4802-9B8D-07C0DBEA4528}" destId="{E09DE5DE-C1FC-4D9D-8AC0-C2CAD5FD79A0}"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9BFAD-0875-4D8A-910B-E7D848FF573C}">
      <dsp:nvSpPr>
        <dsp:cNvPr id="0" name=""/>
        <dsp:cNvSpPr/>
      </dsp:nvSpPr>
      <dsp:spPr>
        <a:xfrm>
          <a:off x="1283" y="429079"/>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343080-EFC9-4D4A-89CF-15D66ED04418}">
      <dsp:nvSpPr>
        <dsp:cNvPr id="0" name=""/>
        <dsp:cNvSpPr/>
      </dsp:nvSpPr>
      <dsp:spPr>
        <a:xfrm>
          <a:off x="501904" y="904668"/>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ro-RO" sz="2000" kern="1200"/>
            <a:t>Welcome to the Premier Inn Health and Safety Training Program. Safety is our top priority in providing exceptional hospitality services. This training aims to equip you with the necessary knowledge and skills to maintain a safe work environment.</a:t>
          </a:r>
          <a:endParaRPr lang="en-US" sz="2000" kern="1200"/>
        </a:p>
      </dsp:txBody>
      <dsp:txXfrm>
        <a:off x="585701" y="988465"/>
        <a:ext cx="4337991" cy="2693452"/>
      </dsp:txXfrm>
    </dsp:sp>
    <dsp:sp modelId="{7C780D40-4C30-458D-B947-477875D5B521}">
      <dsp:nvSpPr>
        <dsp:cNvPr id="0" name=""/>
        <dsp:cNvSpPr/>
      </dsp:nvSpPr>
      <dsp:spPr>
        <a:xfrm>
          <a:off x="5508110" y="429079"/>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5078F2-2CD8-4FE5-A99C-C423ABF8DD4E}">
      <dsp:nvSpPr>
        <dsp:cNvPr id="0" name=""/>
        <dsp:cNvSpPr/>
      </dsp:nvSpPr>
      <dsp:spPr>
        <a:xfrm>
          <a:off x="6008730" y="904668"/>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ro-RO" sz="2000" kern="1200"/>
            <a:t>Objectives of the training include understanding safety protocols, identifying potential hazards, and fostering a culture of safety and well-being.</a:t>
          </a:r>
          <a:endParaRPr lang="en-US" sz="2000" kern="1200"/>
        </a:p>
      </dsp:txBody>
      <dsp:txXfrm>
        <a:off x="6092527" y="988465"/>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184A1-C97C-422A-A5FD-412762EAB8FE}">
      <dsp:nvSpPr>
        <dsp:cNvPr id="0" name=""/>
        <dsp:cNvSpPr/>
      </dsp:nvSpPr>
      <dsp:spPr>
        <a:xfrm>
          <a:off x="2103120" y="1359"/>
          <a:ext cx="8412480" cy="13937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977900">
            <a:lnSpc>
              <a:spcPct val="90000"/>
            </a:lnSpc>
            <a:spcBef>
              <a:spcPct val="0"/>
            </a:spcBef>
            <a:spcAft>
              <a:spcPct val="35000"/>
            </a:spcAft>
            <a:buNone/>
          </a:pPr>
          <a:r>
            <a:rPr lang="en-US" sz="2200" kern="1200"/>
            <a:t>Always prioritize safety for yourself, guests, and colleagues.</a:t>
          </a:r>
        </a:p>
      </dsp:txBody>
      <dsp:txXfrm>
        <a:off x="2103120" y="1359"/>
        <a:ext cx="8412480" cy="1393787"/>
      </dsp:txXfrm>
    </dsp:sp>
    <dsp:sp modelId="{8EA19E62-DA52-4598-85D9-4A79E57F1D19}">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a:t>Prioritize</a:t>
          </a:r>
        </a:p>
      </dsp:txBody>
      <dsp:txXfrm>
        <a:off x="0" y="1359"/>
        <a:ext cx="2103120" cy="1393787"/>
      </dsp:txXfrm>
    </dsp:sp>
    <dsp:sp modelId="{622C987E-DFC7-428F-99A6-F12D763D796A}">
      <dsp:nvSpPr>
        <dsp:cNvPr id="0" name=""/>
        <dsp:cNvSpPr/>
      </dsp:nvSpPr>
      <dsp:spPr>
        <a:xfrm>
          <a:off x="2103120" y="1478775"/>
          <a:ext cx="8412480" cy="13937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977900">
            <a:lnSpc>
              <a:spcPct val="90000"/>
            </a:lnSpc>
            <a:spcBef>
              <a:spcPct val="0"/>
            </a:spcBef>
            <a:spcAft>
              <a:spcPct val="35000"/>
            </a:spcAft>
            <a:buNone/>
          </a:pPr>
          <a:r>
            <a:rPr lang="en-US" sz="2200" kern="1200"/>
            <a:t>Familiarize yourself with emergency procedures and safety equipment.</a:t>
          </a:r>
        </a:p>
      </dsp:txBody>
      <dsp:txXfrm>
        <a:off x="2103120" y="1478775"/>
        <a:ext cx="8412480" cy="1393787"/>
      </dsp:txXfrm>
    </dsp:sp>
    <dsp:sp modelId="{DA18342B-519D-4814-8325-0400CAC3936B}">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a:t>Familiarize</a:t>
          </a:r>
        </a:p>
      </dsp:txBody>
      <dsp:txXfrm>
        <a:off x="0" y="1478775"/>
        <a:ext cx="2103120" cy="1393787"/>
      </dsp:txXfrm>
    </dsp:sp>
    <dsp:sp modelId="{E09DE5DE-C1FC-4D9D-8AC0-C2CAD5FD79A0}">
      <dsp:nvSpPr>
        <dsp:cNvPr id="0" name=""/>
        <dsp:cNvSpPr/>
      </dsp:nvSpPr>
      <dsp:spPr>
        <a:xfrm>
          <a:off x="2103120" y="2956190"/>
          <a:ext cx="8412480" cy="13937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977900">
            <a:lnSpc>
              <a:spcPct val="90000"/>
            </a:lnSpc>
            <a:spcBef>
              <a:spcPct val="0"/>
            </a:spcBef>
            <a:spcAft>
              <a:spcPct val="35000"/>
            </a:spcAft>
            <a:buNone/>
          </a:pPr>
          <a:r>
            <a:rPr lang="en-US" sz="2200" kern="1200"/>
            <a:t>Report any safety hazards or concerns to your manager immediately.</a:t>
          </a:r>
        </a:p>
      </dsp:txBody>
      <dsp:txXfrm>
        <a:off x="2103120" y="2956190"/>
        <a:ext cx="8412480" cy="1393787"/>
      </dsp:txXfrm>
    </dsp:sp>
    <dsp:sp modelId="{6AB45006-AF58-4D30-B24A-52FC2418C9AE}">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a:t>Report</a:t>
          </a:r>
        </a:p>
      </dsp:txBody>
      <dsp:txXfrm>
        <a:off x="0" y="2956190"/>
        <a:ext cx="2103120" cy="139378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2/29/2024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19104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93306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889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05050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13675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9338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8447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24972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0641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1373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2/29/2024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2473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2/29/2024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19397582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robclarke.com/work/premier-inn/" TargetMode="External"/><Relationship Id="rId2" Type="http://schemas.openxmlformats.org/officeDocument/2006/relationships/hyperlink" Target="https://1000logos.net/premier-inn-log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4210BA9D-B4AC-4A1D-B63B-44F10A9A7D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2AB57F67-BA3E-4168-B776-298ABEE40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1A37E474-2AB5-44C2-89C5-00B18BBF0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3C7682BD-43A7-412C-9D1C-C253EDF7F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CE322CA5-5700-49C5-B2F4-5451AEC68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FF4B5E5-C2CB-47A0-BDC9-D9560C77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C206FD4-2993-45C6-A6D2-945277425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AC4F993-F14F-4F25-A6AB-1AD9E2A82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1CD13FF4-3251-4983-B074-BD35A990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u 1"/>
          <p:cNvSpPr>
            <a:spLocks noGrp="1"/>
          </p:cNvSpPr>
          <p:nvPr>
            <p:ph type="ctrTitle"/>
          </p:nvPr>
        </p:nvSpPr>
        <p:spPr>
          <a:xfrm>
            <a:off x="1005654" y="744909"/>
            <a:ext cx="3776416" cy="3155419"/>
          </a:xfrm>
        </p:spPr>
        <p:txBody>
          <a:bodyPr anchor="b">
            <a:normAutofit/>
          </a:bodyPr>
          <a:lstStyle/>
          <a:p>
            <a:pPr algn="l"/>
            <a:r>
              <a:rPr lang="ro-RO" sz="4200">
                <a:cs typeface="Calibri Light"/>
              </a:rPr>
              <a:t>Health&amp;Safety Guide and Tips</a:t>
            </a:r>
            <a:endParaRPr lang="ro-RO" sz="4200"/>
          </a:p>
        </p:txBody>
      </p:sp>
      <p:sp>
        <p:nvSpPr>
          <p:cNvPr id="3" name="Subtitlu 2"/>
          <p:cNvSpPr>
            <a:spLocks noGrp="1"/>
          </p:cNvSpPr>
          <p:nvPr>
            <p:ph type="subTitle" idx="1"/>
          </p:nvPr>
        </p:nvSpPr>
        <p:spPr>
          <a:xfrm>
            <a:off x="1012785" y="4074784"/>
            <a:ext cx="3776415" cy="2054306"/>
          </a:xfrm>
        </p:spPr>
        <p:txBody>
          <a:bodyPr anchor="t">
            <a:normAutofit/>
          </a:bodyPr>
          <a:lstStyle/>
          <a:p>
            <a:pPr algn="l"/>
            <a:endParaRPr lang="ro-RO" sz="2200"/>
          </a:p>
        </p:txBody>
      </p:sp>
      <p:grpSp>
        <p:nvGrpSpPr>
          <p:cNvPr id="23" name="Cross">
            <a:extLst>
              <a:ext uri="{FF2B5EF4-FFF2-40B4-BE49-F238E27FC236}">
                <a16:creationId xmlns:a16="http://schemas.microsoft.com/office/drawing/2014/main" id="{80F56037-8334-4400-9C7A-A3BEFA96A8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24" name="Straight Connector 23">
              <a:extLst>
                <a:ext uri="{FF2B5EF4-FFF2-40B4-BE49-F238E27FC236}">
                  <a16:creationId xmlns:a16="http://schemas.microsoft.com/office/drawing/2014/main" id="{060AD0EB-D554-49C4-9728-C64D6D6867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C9432895-644F-4E09-97C7-F8DB36AAE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4" name="Imagine 3" descr="O imagine care conține siglă, Grafică, design grafic, poster&#10;&#10;Descriere generată automat">
            <a:extLst>
              <a:ext uri="{FF2B5EF4-FFF2-40B4-BE49-F238E27FC236}">
                <a16:creationId xmlns:a16="http://schemas.microsoft.com/office/drawing/2014/main" id="{A1076759-A21E-A6E9-1ECD-63C23B47F505}"/>
              </a:ext>
            </a:extLst>
          </p:cNvPr>
          <p:cNvPicPr>
            <a:picLocks noChangeAspect="1"/>
          </p:cNvPicPr>
          <p:nvPr/>
        </p:nvPicPr>
        <p:blipFill>
          <a:blip r:embed="rId2"/>
          <a:stretch>
            <a:fillRect/>
          </a:stretch>
        </p:blipFill>
        <p:spPr>
          <a:xfrm>
            <a:off x="5186557" y="1409676"/>
            <a:ext cx="6402214" cy="4033394"/>
          </a:xfrm>
          <a:prstGeom prst="rect">
            <a:avLst/>
          </a:prstGeom>
        </p:spPr>
      </p:pic>
      <p:grpSp>
        <p:nvGrpSpPr>
          <p:cNvPr id="27" name="Bottom Right">
            <a:extLst>
              <a:ext uri="{FF2B5EF4-FFF2-40B4-BE49-F238E27FC236}">
                <a16:creationId xmlns:a16="http://schemas.microsoft.com/office/drawing/2014/main" id="{6B310A71-665E-47AB-9D80-2D90F7D92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8" name="Freeform: Shape 27">
              <a:extLst>
                <a:ext uri="{FF2B5EF4-FFF2-40B4-BE49-F238E27FC236}">
                  <a16:creationId xmlns:a16="http://schemas.microsoft.com/office/drawing/2014/main" id="{6AD1AF10-782F-4908-A718-EA87EC717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9" name="Graphic 157">
              <a:extLst>
                <a:ext uri="{FF2B5EF4-FFF2-40B4-BE49-F238E27FC236}">
                  <a16:creationId xmlns:a16="http://schemas.microsoft.com/office/drawing/2014/main" id="{A935357A-B553-44CD-9376-FE1E605750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71A180B9-74EE-45CB-8BC1-41E1C0758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0ED6DBC-425A-4959-8ACF-4263EEF24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B431B70-9FAD-408D-890D-646D48404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8E532E75-ACFE-4179-B41D-039B3B768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1C81F463-8260-4AAF-9233-3FE29293C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5D51C233-AAFA-43B0-85ED-E42E8DE5E5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0D7BBAB6-5F70-4658-9F1E-4F56C83F0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2FADCFE9-3879-4BEB-8C66-8CDE96527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u 1">
            <a:extLst>
              <a:ext uri="{FF2B5EF4-FFF2-40B4-BE49-F238E27FC236}">
                <a16:creationId xmlns:a16="http://schemas.microsoft.com/office/drawing/2014/main" id="{8CB3D328-3263-119B-7739-CC9358A708D6}"/>
              </a:ext>
            </a:extLst>
          </p:cNvPr>
          <p:cNvSpPr>
            <a:spLocks noGrp="1"/>
          </p:cNvSpPr>
          <p:nvPr>
            <p:ph type="title"/>
          </p:nvPr>
        </p:nvSpPr>
        <p:spPr>
          <a:xfrm>
            <a:off x="1198182" y="559813"/>
            <a:ext cx="4390807" cy="1664573"/>
          </a:xfrm>
        </p:spPr>
        <p:txBody>
          <a:bodyPr>
            <a:normAutofit/>
          </a:bodyPr>
          <a:lstStyle/>
          <a:p>
            <a:endParaRPr lang="ro-RO"/>
          </a:p>
        </p:txBody>
      </p:sp>
      <p:sp>
        <p:nvSpPr>
          <p:cNvPr id="3" name="Substituent conținut 2">
            <a:extLst>
              <a:ext uri="{FF2B5EF4-FFF2-40B4-BE49-F238E27FC236}">
                <a16:creationId xmlns:a16="http://schemas.microsoft.com/office/drawing/2014/main" id="{8F859328-1034-32C0-A9E0-9B071C191D73}"/>
              </a:ext>
            </a:extLst>
          </p:cNvPr>
          <p:cNvSpPr>
            <a:spLocks noGrp="1"/>
          </p:cNvSpPr>
          <p:nvPr>
            <p:ph idx="1"/>
          </p:nvPr>
        </p:nvSpPr>
        <p:spPr>
          <a:xfrm>
            <a:off x="1185756" y="2384474"/>
            <a:ext cx="4390524" cy="3728613"/>
          </a:xfrm>
        </p:spPr>
        <p:txBody>
          <a:bodyPr vert="horz" lIns="91440" tIns="45720" rIns="91440" bIns="45720" rtlCol="0">
            <a:normAutofit/>
          </a:bodyPr>
          <a:lstStyle/>
          <a:p>
            <a:pPr marL="0" indent="0">
              <a:buNone/>
            </a:pPr>
            <a:endParaRPr lang="ro-RO" sz="1800">
              <a:cs typeface="Segoe UI"/>
            </a:endParaRPr>
          </a:p>
          <a:p>
            <a:r>
              <a:rPr lang="ro-RO" sz="1800">
                <a:ea typeface="+mn-lt"/>
                <a:cs typeface="+mn-lt"/>
              </a:rPr>
              <a:t>Welcome to the training session on health and safety guidelines for Premier Inn staff. In this presentation, we will discuss key safety practices to ensure the well-being of both guests and team members.</a:t>
            </a:r>
            <a:endParaRPr lang="ro-RO" sz="1800"/>
          </a:p>
          <a:p>
            <a:endParaRPr lang="ro-RO" sz="1800">
              <a:cs typeface="Segoe UI"/>
            </a:endParaRPr>
          </a:p>
        </p:txBody>
      </p:sp>
      <p:pic>
        <p:nvPicPr>
          <p:cNvPr id="5" name="Picture 4" descr="Large skydiving group mid-air">
            <a:extLst>
              <a:ext uri="{FF2B5EF4-FFF2-40B4-BE49-F238E27FC236}">
                <a16:creationId xmlns:a16="http://schemas.microsoft.com/office/drawing/2014/main" id="{84E1F982-2594-D5DC-C67E-A1D32683A259}"/>
              </a:ext>
            </a:extLst>
          </p:cNvPr>
          <p:cNvPicPr>
            <a:picLocks noChangeAspect="1"/>
          </p:cNvPicPr>
          <p:nvPr/>
        </p:nvPicPr>
        <p:blipFill rotWithShape="1">
          <a:blip r:embed="rId2"/>
          <a:srcRect l="20757" r="19078" b="3"/>
          <a:stretch/>
        </p:blipFill>
        <p:spPr>
          <a:xfrm>
            <a:off x="5996628" y="10"/>
            <a:ext cx="6195372" cy="6857990"/>
          </a:xfrm>
          <a:prstGeom prst="rect">
            <a:avLst/>
          </a:prstGeom>
        </p:spPr>
      </p:pic>
      <p:grpSp>
        <p:nvGrpSpPr>
          <p:cNvPr id="23"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41832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ED60728C-88AF-4686-B927-4D16FCA612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278DB09B-A33D-4576-A2A6-C559A7B1D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0C41767E-98F0-4274-AE4C-C14CDB115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49E7BFFC-D14C-4D7A-8192-6A701768E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C301DF1A-E4DA-478A-BBC7-6F41D3C47B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0DC4D1C9-C056-4627-9A58-184A528AE1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6B3DE44D-D6F5-4688-A2C8-DB38BF3AE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2914BE39-F24F-476F-A0FE-C1284E3C9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150C50DD-114B-4C37-9DEA-C411981AF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u 1">
            <a:extLst>
              <a:ext uri="{FF2B5EF4-FFF2-40B4-BE49-F238E27FC236}">
                <a16:creationId xmlns:a16="http://schemas.microsoft.com/office/drawing/2014/main" id="{D0B3A1C0-6322-78F9-31D9-F41ADEE54A82}"/>
              </a:ext>
            </a:extLst>
          </p:cNvPr>
          <p:cNvSpPr>
            <a:spLocks noGrp="1"/>
          </p:cNvSpPr>
          <p:nvPr>
            <p:ph type="title"/>
          </p:nvPr>
        </p:nvSpPr>
        <p:spPr>
          <a:xfrm>
            <a:off x="1198181" y="167973"/>
            <a:ext cx="9988165" cy="1501639"/>
          </a:xfrm>
        </p:spPr>
        <p:txBody>
          <a:bodyPr anchor="b">
            <a:normAutofit/>
          </a:bodyPr>
          <a:lstStyle/>
          <a:p>
            <a:endParaRPr lang="ro-RO"/>
          </a:p>
        </p:txBody>
      </p:sp>
      <p:grpSp>
        <p:nvGrpSpPr>
          <p:cNvPr id="23" name="Bottom Right">
            <a:extLst>
              <a:ext uri="{FF2B5EF4-FFF2-40B4-BE49-F238E27FC236}">
                <a16:creationId xmlns:a16="http://schemas.microsoft.com/office/drawing/2014/main" id="{E29543BC-4F82-4E07-AB0A-5F46306785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B1F4E521-92A4-404B-9990-F7F6DF8FBA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40578EAD-9663-475F-A80B-5DE9F17D1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7FC98A82-CD5D-4D9B-97CD-40E2E9C10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590100E2-61F2-4AAB-A0ED-B08B7A708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7E20DC85-459A-4BEB-8147-3AE04CC42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F72A9DDF-0B98-41A6-8F44-54776E027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3F611D7-5B82-42F8-B143-68F2A6CDA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7D58D974-C48E-4A34-90C2-C8D37E080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360CE22-0882-4148-AD09-1074F556B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Substituent conținut 2">
            <a:extLst>
              <a:ext uri="{FF2B5EF4-FFF2-40B4-BE49-F238E27FC236}">
                <a16:creationId xmlns:a16="http://schemas.microsoft.com/office/drawing/2014/main" id="{2251175F-02BD-415E-360B-0DA3BA927DAC}"/>
              </a:ext>
            </a:extLst>
          </p:cNvPr>
          <p:cNvGraphicFramePr>
            <a:graphicFrameLocks noGrp="1"/>
          </p:cNvGraphicFramePr>
          <p:nvPr>
            <p:ph idx="1"/>
            <p:extLst>
              <p:ext uri="{D42A27DB-BD31-4B8C-83A1-F6EECF244321}">
                <p14:modId xmlns:p14="http://schemas.microsoft.com/office/powerpoint/2010/main" val="1601458215"/>
              </p:ext>
            </p:extLst>
          </p:nvPr>
        </p:nvGraphicFramePr>
        <p:xfrm>
          <a:off x="838200" y="1982167"/>
          <a:ext cx="10515600" cy="4194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9276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0B2252-B95D-A892-284F-244D8A1ADF87}"/>
              </a:ext>
            </a:extLst>
          </p:cNvPr>
          <p:cNvSpPr>
            <a:spLocks noGrp="1"/>
          </p:cNvSpPr>
          <p:nvPr>
            <p:ph type="title"/>
          </p:nvPr>
        </p:nvSpPr>
        <p:spPr/>
        <p:txBody>
          <a:bodyPr/>
          <a:lstStyle/>
          <a:p>
            <a:pPr marL="285750" indent="-285750">
              <a:lnSpc>
                <a:spcPct val="110000"/>
              </a:lnSpc>
              <a:spcBef>
                <a:spcPts val="1000"/>
              </a:spcBef>
              <a:buFont typeface="Arial"/>
              <a:buChar char="•"/>
            </a:pPr>
            <a:r>
              <a:rPr lang="ro-RO" sz="2000" err="1">
                <a:solidFill>
                  <a:srgbClr val="121512"/>
                </a:solidFill>
                <a:latin typeface="Segoe UI"/>
                <a:cs typeface="Segoe UI"/>
              </a:rPr>
              <a:t>Prioritizing</a:t>
            </a:r>
            <a:r>
              <a:rPr lang="ro-RO" sz="2000" dirty="0">
                <a:solidFill>
                  <a:srgbClr val="121512"/>
                </a:solidFill>
                <a:latin typeface="Segoe UI"/>
                <a:cs typeface="Segoe UI"/>
              </a:rPr>
              <a:t> </a:t>
            </a:r>
            <a:r>
              <a:rPr lang="ro-RO" sz="2000" err="1">
                <a:solidFill>
                  <a:srgbClr val="121512"/>
                </a:solidFill>
                <a:latin typeface="Segoe UI"/>
                <a:cs typeface="Segoe UI"/>
              </a:rPr>
              <a:t>safety</a:t>
            </a:r>
            <a:r>
              <a:rPr lang="ro-RO" sz="2000" dirty="0">
                <a:solidFill>
                  <a:srgbClr val="121512"/>
                </a:solidFill>
                <a:latin typeface="Segoe UI"/>
                <a:cs typeface="Segoe UI"/>
              </a:rPr>
              <a:t> </a:t>
            </a:r>
            <a:r>
              <a:rPr lang="ro-RO" sz="2000" err="1">
                <a:solidFill>
                  <a:srgbClr val="121512"/>
                </a:solidFill>
                <a:latin typeface="Segoe UI"/>
                <a:cs typeface="Segoe UI"/>
              </a:rPr>
              <a:t>is</a:t>
            </a:r>
            <a:r>
              <a:rPr lang="ro-RO" sz="2000" dirty="0">
                <a:solidFill>
                  <a:srgbClr val="121512"/>
                </a:solidFill>
                <a:latin typeface="Segoe UI"/>
                <a:cs typeface="Segoe UI"/>
              </a:rPr>
              <a:t> a fundamental part of </a:t>
            </a:r>
            <a:r>
              <a:rPr lang="ro-RO" sz="2000" err="1">
                <a:solidFill>
                  <a:srgbClr val="121512"/>
                </a:solidFill>
                <a:latin typeface="Segoe UI"/>
                <a:cs typeface="Segoe UI"/>
              </a:rPr>
              <a:t>our</a:t>
            </a:r>
            <a:r>
              <a:rPr lang="ro-RO" sz="2000" dirty="0">
                <a:solidFill>
                  <a:srgbClr val="121512"/>
                </a:solidFill>
                <a:latin typeface="Segoe UI"/>
                <a:cs typeface="Segoe UI"/>
              </a:rPr>
              <a:t> </a:t>
            </a:r>
            <a:r>
              <a:rPr lang="ro-RO" sz="2000" err="1">
                <a:solidFill>
                  <a:srgbClr val="121512"/>
                </a:solidFill>
                <a:latin typeface="Segoe UI"/>
                <a:cs typeface="Segoe UI"/>
              </a:rPr>
              <a:t>work</a:t>
            </a:r>
            <a:r>
              <a:rPr lang="ro-RO" sz="2000" dirty="0">
                <a:solidFill>
                  <a:srgbClr val="121512"/>
                </a:solidFill>
                <a:latin typeface="Segoe UI"/>
                <a:cs typeface="Segoe UI"/>
              </a:rPr>
              <a:t> </a:t>
            </a:r>
            <a:r>
              <a:rPr lang="ro-RO" sz="2000" err="1">
                <a:solidFill>
                  <a:srgbClr val="121512"/>
                </a:solidFill>
                <a:latin typeface="Segoe UI"/>
                <a:cs typeface="Segoe UI"/>
              </a:rPr>
              <a:t>culture</a:t>
            </a:r>
            <a:r>
              <a:rPr lang="ro-RO" sz="2000" dirty="0">
                <a:solidFill>
                  <a:srgbClr val="121512"/>
                </a:solidFill>
                <a:latin typeface="Segoe UI"/>
                <a:cs typeface="Segoe UI"/>
              </a:rPr>
              <a:t> at Premier </a:t>
            </a:r>
            <a:r>
              <a:rPr lang="ro-RO" sz="2000" err="1">
                <a:solidFill>
                  <a:srgbClr val="121512"/>
                </a:solidFill>
                <a:latin typeface="Segoe UI"/>
                <a:cs typeface="Segoe UI"/>
              </a:rPr>
              <a:t>Inn</a:t>
            </a:r>
            <a:r>
              <a:rPr lang="ro-RO" sz="2000" dirty="0">
                <a:solidFill>
                  <a:srgbClr val="121512"/>
                </a:solidFill>
                <a:latin typeface="Segoe UI"/>
                <a:cs typeface="Segoe UI"/>
              </a:rPr>
              <a:t>. </a:t>
            </a:r>
            <a:r>
              <a:rPr lang="ro-RO" sz="2000" err="1">
                <a:solidFill>
                  <a:srgbClr val="121512"/>
                </a:solidFill>
                <a:latin typeface="Segoe UI"/>
                <a:cs typeface="Segoe UI"/>
              </a:rPr>
              <a:t>This</a:t>
            </a:r>
            <a:r>
              <a:rPr lang="ro-RO" sz="2000" dirty="0">
                <a:solidFill>
                  <a:srgbClr val="121512"/>
                </a:solidFill>
                <a:latin typeface="Segoe UI"/>
                <a:cs typeface="Segoe UI"/>
              </a:rPr>
              <a:t> </a:t>
            </a:r>
            <a:r>
              <a:rPr lang="ro-RO" sz="2000" err="1">
                <a:solidFill>
                  <a:srgbClr val="121512"/>
                </a:solidFill>
                <a:latin typeface="Segoe UI"/>
                <a:cs typeface="Segoe UI"/>
              </a:rPr>
              <a:t>slide</a:t>
            </a:r>
            <a:r>
              <a:rPr lang="ro-RO" sz="2000" dirty="0">
                <a:solidFill>
                  <a:srgbClr val="121512"/>
                </a:solidFill>
                <a:latin typeface="Segoe UI"/>
                <a:cs typeface="Segoe UI"/>
              </a:rPr>
              <a:t> </a:t>
            </a:r>
            <a:r>
              <a:rPr lang="ro-RO" sz="2000" err="1">
                <a:solidFill>
                  <a:srgbClr val="121512"/>
                </a:solidFill>
                <a:latin typeface="Segoe UI"/>
                <a:cs typeface="Segoe UI"/>
              </a:rPr>
              <a:t>outlines</a:t>
            </a:r>
            <a:r>
              <a:rPr lang="ro-RO" sz="2000" dirty="0">
                <a:solidFill>
                  <a:srgbClr val="121512"/>
                </a:solidFill>
                <a:latin typeface="Segoe UI"/>
                <a:cs typeface="Segoe UI"/>
              </a:rPr>
              <a:t> </a:t>
            </a:r>
            <a:r>
              <a:rPr lang="ro-RO" sz="2000" err="1">
                <a:solidFill>
                  <a:srgbClr val="121512"/>
                </a:solidFill>
                <a:latin typeface="Segoe UI"/>
                <a:cs typeface="Segoe UI"/>
              </a:rPr>
              <a:t>key</a:t>
            </a:r>
            <a:r>
              <a:rPr lang="ro-RO" sz="2000" dirty="0">
                <a:solidFill>
                  <a:srgbClr val="121512"/>
                </a:solidFill>
                <a:latin typeface="Segoe UI"/>
                <a:cs typeface="Segoe UI"/>
              </a:rPr>
              <a:t> </a:t>
            </a:r>
            <a:r>
              <a:rPr lang="ro-RO" sz="2000" err="1">
                <a:solidFill>
                  <a:srgbClr val="121512"/>
                </a:solidFill>
                <a:latin typeface="Segoe UI"/>
                <a:cs typeface="Segoe UI"/>
              </a:rPr>
              <a:t>safety</a:t>
            </a:r>
            <a:r>
              <a:rPr lang="ro-RO" sz="2000" dirty="0">
                <a:solidFill>
                  <a:srgbClr val="121512"/>
                </a:solidFill>
                <a:latin typeface="Segoe UI"/>
                <a:cs typeface="Segoe UI"/>
              </a:rPr>
              <a:t> </a:t>
            </a:r>
            <a:r>
              <a:rPr lang="ro-RO" sz="2000" err="1">
                <a:solidFill>
                  <a:srgbClr val="121512"/>
                </a:solidFill>
                <a:latin typeface="Segoe UI"/>
                <a:cs typeface="Segoe UI"/>
              </a:rPr>
              <a:t>rules</a:t>
            </a:r>
            <a:r>
              <a:rPr lang="ro-RO" sz="2000" dirty="0">
                <a:solidFill>
                  <a:srgbClr val="121512"/>
                </a:solidFill>
                <a:latin typeface="Segoe UI"/>
                <a:cs typeface="Segoe UI"/>
              </a:rPr>
              <a:t> </a:t>
            </a:r>
            <a:r>
              <a:rPr lang="ro-RO" sz="2000" err="1">
                <a:solidFill>
                  <a:srgbClr val="121512"/>
                </a:solidFill>
                <a:latin typeface="Segoe UI"/>
                <a:cs typeface="Segoe UI"/>
              </a:rPr>
              <a:t>that</a:t>
            </a:r>
            <a:r>
              <a:rPr lang="ro-RO" sz="2000" dirty="0">
                <a:solidFill>
                  <a:srgbClr val="121512"/>
                </a:solidFill>
                <a:latin typeface="Segoe UI"/>
                <a:cs typeface="Segoe UI"/>
              </a:rPr>
              <a:t> </a:t>
            </a:r>
            <a:r>
              <a:rPr lang="ro-RO" sz="2000" err="1">
                <a:solidFill>
                  <a:srgbClr val="121512"/>
                </a:solidFill>
                <a:latin typeface="Segoe UI"/>
                <a:cs typeface="Segoe UI"/>
              </a:rPr>
              <a:t>all</a:t>
            </a:r>
            <a:r>
              <a:rPr lang="ro-RO" sz="2000" dirty="0">
                <a:solidFill>
                  <a:srgbClr val="121512"/>
                </a:solidFill>
                <a:latin typeface="Segoe UI"/>
                <a:cs typeface="Segoe UI"/>
              </a:rPr>
              <a:t> staff </a:t>
            </a:r>
            <a:r>
              <a:rPr lang="ro-RO" sz="2000" err="1">
                <a:solidFill>
                  <a:srgbClr val="121512"/>
                </a:solidFill>
                <a:latin typeface="Segoe UI"/>
                <a:cs typeface="Segoe UI"/>
              </a:rPr>
              <a:t>members</a:t>
            </a:r>
            <a:r>
              <a:rPr lang="ro-RO" sz="2000" dirty="0">
                <a:solidFill>
                  <a:srgbClr val="121512"/>
                </a:solidFill>
                <a:latin typeface="Segoe UI"/>
                <a:cs typeface="Segoe UI"/>
              </a:rPr>
              <a:t> must </a:t>
            </a:r>
            <a:r>
              <a:rPr lang="ro-RO" sz="2000" err="1">
                <a:solidFill>
                  <a:srgbClr val="121512"/>
                </a:solidFill>
                <a:latin typeface="Segoe UI"/>
                <a:cs typeface="Segoe UI"/>
              </a:rPr>
              <a:t>adhere</a:t>
            </a:r>
            <a:r>
              <a:rPr lang="ro-RO" sz="2000" dirty="0">
                <a:solidFill>
                  <a:srgbClr val="121512"/>
                </a:solidFill>
                <a:latin typeface="Segoe UI"/>
                <a:cs typeface="Segoe UI"/>
              </a:rPr>
              <a:t> </a:t>
            </a:r>
            <a:r>
              <a:rPr lang="ro-RO" sz="2000" err="1">
                <a:solidFill>
                  <a:srgbClr val="121512"/>
                </a:solidFill>
                <a:latin typeface="Segoe UI"/>
                <a:cs typeface="Segoe UI"/>
              </a:rPr>
              <a:t>to</a:t>
            </a:r>
            <a:r>
              <a:rPr lang="ro-RO" sz="2000" dirty="0">
                <a:solidFill>
                  <a:srgbClr val="121512"/>
                </a:solidFill>
                <a:latin typeface="Segoe UI"/>
                <a:cs typeface="Segoe UI"/>
              </a:rPr>
              <a:t>:</a:t>
            </a:r>
            <a:endParaRPr lang="ro-RO" sz="2000" dirty="0">
              <a:solidFill>
                <a:srgbClr val="000000"/>
              </a:solidFill>
              <a:latin typeface="Segoe UI"/>
              <a:cs typeface="Segoe UI"/>
            </a:endParaRPr>
          </a:p>
          <a:p>
            <a:endParaRPr lang="ro-RO" dirty="0"/>
          </a:p>
        </p:txBody>
      </p:sp>
      <p:graphicFrame>
        <p:nvGraphicFramePr>
          <p:cNvPr id="5" name="Substituent conținut 2">
            <a:extLst>
              <a:ext uri="{FF2B5EF4-FFF2-40B4-BE49-F238E27FC236}">
                <a16:creationId xmlns:a16="http://schemas.microsoft.com/office/drawing/2014/main" id="{478A7D2B-BDE1-32F1-DAFC-1D7EF0069A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7804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Construction work tools">
            <a:extLst>
              <a:ext uri="{FF2B5EF4-FFF2-40B4-BE49-F238E27FC236}">
                <a16:creationId xmlns:a16="http://schemas.microsoft.com/office/drawing/2014/main" id="{CBF0E077-1CC1-884F-13B4-D63139A53F40}"/>
              </a:ext>
            </a:extLst>
          </p:cNvPr>
          <p:cNvPicPr>
            <a:picLocks noChangeAspect="1"/>
          </p:cNvPicPr>
          <p:nvPr/>
        </p:nvPicPr>
        <p:blipFill rotWithShape="1">
          <a:blip r:embed="rId2">
            <a:alphaModFix/>
          </a:blip>
          <a:srcRect t="12674" r="6" b="2932"/>
          <a:stretch/>
        </p:blipFill>
        <p:spPr>
          <a:xfrm>
            <a:off x="20" y="10"/>
            <a:ext cx="12188932" cy="6856614"/>
          </a:xfrm>
          <a:prstGeom prst="rect">
            <a:avLst/>
          </a:prstGeom>
        </p:spPr>
      </p:pic>
      <p:sp>
        <p:nvSpPr>
          <p:cNvPr id="39" name="Rectangle 38">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B5C7A309-4336-12B0-B630-2CEFE41212AA}"/>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lnSpc>
                <a:spcPct val="90000"/>
              </a:lnSpc>
            </a:pPr>
            <a:r>
              <a:rPr lang="en-US" sz="5000" b="1" kern="1200">
                <a:solidFill>
                  <a:srgbClr val="FFFFFF"/>
                </a:solidFill>
                <a:latin typeface="+mj-lt"/>
                <a:ea typeface="+mj-ea"/>
                <a:cs typeface="+mj-cs"/>
              </a:rPr>
              <a:t>Personal Protective Equipment (PPE)</a:t>
            </a:r>
            <a:endParaRPr lang="en-US" sz="5000" kern="1200">
              <a:solidFill>
                <a:srgbClr val="FFFFFF"/>
              </a:solidFill>
              <a:latin typeface="+mj-lt"/>
              <a:ea typeface="+mj-ea"/>
              <a:cs typeface="+mj-cs"/>
            </a:endParaRPr>
          </a:p>
        </p:txBody>
      </p:sp>
      <p:grpSp>
        <p:nvGrpSpPr>
          <p:cNvPr id="41"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2" name="Freeform: Shape 41">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50"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1"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3" name="Freeform: Shape 52">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2" name="Freeform: Shape 51">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CasetăText 3">
            <a:extLst>
              <a:ext uri="{FF2B5EF4-FFF2-40B4-BE49-F238E27FC236}">
                <a16:creationId xmlns:a16="http://schemas.microsoft.com/office/drawing/2014/main" id="{881A2012-165F-B78C-2591-07E547E13B04}"/>
              </a:ext>
            </a:extLst>
          </p:cNvPr>
          <p:cNvSpPr txBox="1"/>
          <p:nvPr/>
        </p:nvSpPr>
        <p:spPr>
          <a:xfrm>
            <a:off x="1356986" y="2599151"/>
            <a:ext cx="9822492"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sz="2000" dirty="0">
                <a:solidFill>
                  <a:schemeClr val="bg1"/>
                </a:solidFill>
                <a:ea typeface="+mn-lt"/>
                <a:cs typeface="+mn-lt"/>
              </a:rPr>
              <a:t>Personal Protective </a:t>
            </a:r>
            <a:r>
              <a:rPr lang="ro-RO" sz="2000" err="1">
                <a:solidFill>
                  <a:schemeClr val="bg1"/>
                </a:solidFill>
                <a:ea typeface="+mn-lt"/>
                <a:cs typeface="+mn-lt"/>
              </a:rPr>
              <a:t>Equipment</a:t>
            </a:r>
            <a:r>
              <a:rPr lang="ro-RO" sz="2000" dirty="0">
                <a:solidFill>
                  <a:schemeClr val="bg1"/>
                </a:solidFill>
                <a:ea typeface="+mn-lt"/>
                <a:cs typeface="+mn-lt"/>
              </a:rPr>
              <a:t> (PPE) </a:t>
            </a:r>
            <a:r>
              <a:rPr lang="ro-RO" sz="2000" err="1">
                <a:solidFill>
                  <a:schemeClr val="bg1"/>
                </a:solidFill>
                <a:ea typeface="+mn-lt"/>
                <a:cs typeface="+mn-lt"/>
              </a:rPr>
              <a:t>is</a:t>
            </a:r>
            <a:r>
              <a:rPr lang="ro-RO" sz="2000" dirty="0">
                <a:solidFill>
                  <a:schemeClr val="bg1"/>
                </a:solidFill>
                <a:ea typeface="+mn-lt"/>
                <a:cs typeface="+mn-lt"/>
              </a:rPr>
              <a:t> crucial for </a:t>
            </a:r>
            <a:r>
              <a:rPr lang="ro-RO" sz="2000" err="1">
                <a:solidFill>
                  <a:schemeClr val="bg1"/>
                </a:solidFill>
                <a:ea typeface="+mn-lt"/>
                <a:cs typeface="+mn-lt"/>
              </a:rPr>
              <a:t>ensuring</a:t>
            </a:r>
            <a:r>
              <a:rPr lang="ro-RO" sz="2000" dirty="0">
                <a:solidFill>
                  <a:schemeClr val="bg1"/>
                </a:solidFill>
                <a:ea typeface="+mn-lt"/>
                <a:cs typeface="+mn-lt"/>
              </a:rPr>
              <a:t> </a:t>
            </a:r>
            <a:r>
              <a:rPr lang="ro-RO" sz="2000" err="1">
                <a:solidFill>
                  <a:schemeClr val="bg1"/>
                </a:solidFill>
                <a:ea typeface="+mn-lt"/>
                <a:cs typeface="+mn-lt"/>
              </a:rPr>
              <a:t>your</a:t>
            </a:r>
            <a:r>
              <a:rPr lang="ro-RO" sz="2000" dirty="0">
                <a:solidFill>
                  <a:schemeClr val="bg1"/>
                </a:solidFill>
                <a:ea typeface="+mn-lt"/>
                <a:cs typeface="+mn-lt"/>
              </a:rPr>
              <a:t> </a:t>
            </a:r>
            <a:r>
              <a:rPr lang="ro-RO" sz="2000" err="1">
                <a:solidFill>
                  <a:schemeClr val="bg1"/>
                </a:solidFill>
                <a:ea typeface="+mn-lt"/>
                <a:cs typeface="+mn-lt"/>
              </a:rPr>
              <a:t>safety</a:t>
            </a:r>
            <a:r>
              <a:rPr lang="ro-RO" sz="2000" dirty="0">
                <a:solidFill>
                  <a:schemeClr val="bg1"/>
                </a:solidFill>
                <a:ea typeface="+mn-lt"/>
                <a:cs typeface="+mn-lt"/>
              </a:rPr>
              <a:t> in </a:t>
            </a:r>
            <a:r>
              <a:rPr lang="ro-RO" sz="2000" err="1">
                <a:solidFill>
                  <a:schemeClr val="bg1"/>
                </a:solidFill>
                <a:ea typeface="+mn-lt"/>
                <a:cs typeface="+mn-lt"/>
              </a:rPr>
              <a:t>various</a:t>
            </a:r>
            <a:r>
              <a:rPr lang="ro-RO" sz="2000" dirty="0">
                <a:solidFill>
                  <a:schemeClr val="bg1"/>
                </a:solidFill>
                <a:ea typeface="+mn-lt"/>
                <a:cs typeface="+mn-lt"/>
              </a:rPr>
              <a:t> </a:t>
            </a:r>
            <a:r>
              <a:rPr lang="ro-RO" sz="2000" err="1">
                <a:solidFill>
                  <a:schemeClr val="bg1"/>
                </a:solidFill>
                <a:ea typeface="+mn-lt"/>
                <a:cs typeface="+mn-lt"/>
              </a:rPr>
              <a:t>work</a:t>
            </a:r>
            <a:r>
              <a:rPr lang="ro-RO" sz="2000" dirty="0">
                <a:solidFill>
                  <a:schemeClr val="bg1"/>
                </a:solidFill>
                <a:ea typeface="+mn-lt"/>
                <a:cs typeface="+mn-lt"/>
              </a:rPr>
              <a:t> </a:t>
            </a:r>
            <a:r>
              <a:rPr lang="ro-RO" sz="2000" err="1">
                <a:solidFill>
                  <a:schemeClr val="bg1"/>
                </a:solidFill>
                <a:ea typeface="+mn-lt"/>
                <a:cs typeface="+mn-lt"/>
              </a:rPr>
              <a:t>environments</a:t>
            </a:r>
            <a:r>
              <a:rPr lang="ro-RO" sz="2000" dirty="0">
                <a:solidFill>
                  <a:schemeClr val="bg1"/>
                </a:solidFill>
                <a:ea typeface="+mn-lt"/>
                <a:cs typeface="+mn-lt"/>
              </a:rPr>
              <a:t>. At Premier </a:t>
            </a:r>
            <a:r>
              <a:rPr lang="ro-RO" sz="2000" err="1">
                <a:solidFill>
                  <a:schemeClr val="bg1"/>
                </a:solidFill>
                <a:ea typeface="+mn-lt"/>
                <a:cs typeface="+mn-lt"/>
              </a:rPr>
              <a:t>Inn</a:t>
            </a:r>
            <a:r>
              <a:rPr lang="ro-RO" sz="2000" dirty="0">
                <a:solidFill>
                  <a:schemeClr val="bg1"/>
                </a:solidFill>
                <a:ea typeface="+mn-lt"/>
                <a:cs typeface="+mn-lt"/>
              </a:rPr>
              <a:t>, </a:t>
            </a:r>
            <a:r>
              <a:rPr lang="ro-RO" sz="2000" err="1">
                <a:solidFill>
                  <a:schemeClr val="bg1"/>
                </a:solidFill>
                <a:ea typeface="+mn-lt"/>
                <a:cs typeface="+mn-lt"/>
              </a:rPr>
              <a:t>you</a:t>
            </a:r>
            <a:r>
              <a:rPr lang="ro-RO" sz="2000" dirty="0">
                <a:solidFill>
                  <a:schemeClr val="bg1"/>
                </a:solidFill>
                <a:ea typeface="+mn-lt"/>
                <a:cs typeface="+mn-lt"/>
              </a:rPr>
              <a:t> </a:t>
            </a:r>
            <a:r>
              <a:rPr lang="ro-RO" sz="2000" err="1">
                <a:solidFill>
                  <a:schemeClr val="bg1"/>
                </a:solidFill>
                <a:ea typeface="+mn-lt"/>
                <a:cs typeface="+mn-lt"/>
              </a:rPr>
              <a:t>may</a:t>
            </a:r>
            <a:r>
              <a:rPr lang="ro-RO" sz="2000" dirty="0">
                <a:solidFill>
                  <a:schemeClr val="bg1"/>
                </a:solidFill>
                <a:ea typeface="+mn-lt"/>
                <a:cs typeface="+mn-lt"/>
              </a:rPr>
              <a:t> </a:t>
            </a:r>
            <a:r>
              <a:rPr lang="ro-RO" sz="2000" err="1">
                <a:solidFill>
                  <a:schemeClr val="bg1"/>
                </a:solidFill>
                <a:ea typeface="+mn-lt"/>
                <a:cs typeface="+mn-lt"/>
              </a:rPr>
              <a:t>be</a:t>
            </a:r>
            <a:r>
              <a:rPr lang="ro-RO" sz="2000" dirty="0">
                <a:solidFill>
                  <a:schemeClr val="bg1"/>
                </a:solidFill>
                <a:ea typeface="+mn-lt"/>
                <a:cs typeface="+mn-lt"/>
              </a:rPr>
              <a:t> </a:t>
            </a:r>
            <a:r>
              <a:rPr lang="ro-RO" sz="2000" err="1">
                <a:solidFill>
                  <a:schemeClr val="bg1"/>
                </a:solidFill>
                <a:ea typeface="+mn-lt"/>
                <a:cs typeface="+mn-lt"/>
              </a:rPr>
              <a:t>required</a:t>
            </a:r>
            <a:r>
              <a:rPr lang="ro-RO" sz="2000" dirty="0">
                <a:solidFill>
                  <a:schemeClr val="bg1"/>
                </a:solidFill>
                <a:ea typeface="+mn-lt"/>
                <a:cs typeface="+mn-lt"/>
              </a:rPr>
              <a:t> </a:t>
            </a:r>
            <a:r>
              <a:rPr lang="ro-RO" sz="2000" err="1">
                <a:solidFill>
                  <a:schemeClr val="bg1"/>
                </a:solidFill>
                <a:ea typeface="+mn-lt"/>
                <a:cs typeface="+mn-lt"/>
              </a:rPr>
              <a:t>to</a:t>
            </a:r>
            <a:r>
              <a:rPr lang="ro-RO" sz="2000" dirty="0">
                <a:solidFill>
                  <a:schemeClr val="bg1"/>
                </a:solidFill>
                <a:ea typeface="+mn-lt"/>
                <a:cs typeface="+mn-lt"/>
              </a:rPr>
              <a:t> </a:t>
            </a:r>
            <a:r>
              <a:rPr lang="ro-RO" sz="2000" err="1">
                <a:solidFill>
                  <a:schemeClr val="bg1"/>
                </a:solidFill>
                <a:ea typeface="+mn-lt"/>
                <a:cs typeface="+mn-lt"/>
              </a:rPr>
              <a:t>use</a:t>
            </a:r>
            <a:r>
              <a:rPr lang="ro-RO" sz="2000" dirty="0">
                <a:solidFill>
                  <a:schemeClr val="bg1"/>
                </a:solidFill>
                <a:ea typeface="+mn-lt"/>
                <a:cs typeface="+mn-lt"/>
              </a:rPr>
              <a:t> PPE </a:t>
            </a:r>
            <a:r>
              <a:rPr lang="ro-RO" sz="2000" err="1">
                <a:solidFill>
                  <a:schemeClr val="bg1"/>
                </a:solidFill>
                <a:ea typeface="+mn-lt"/>
                <a:cs typeface="+mn-lt"/>
              </a:rPr>
              <a:t>such</a:t>
            </a:r>
            <a:r>
              <a:rPr lang="ro-RO" sz="2000" dirty="0">
                <a:solidFill>
                  <a:schemeClr val="bg1"/>
                </a:solidFill>
                <a:ea typeface="+mn-lt"/>
                <a:cs typeface="+mn-lt"/>
              </a:rPr>
              <a:t> as </a:t>
            </a:r>
            <a:r>
              <a:rPr lang="ro-RO" sz="2000" err="1">
                <a:solidFill>
                  <a:schemeClr val="bg1"/>
                </a:solidFill>
                <a:ea typeface="+mn-lt"/>
                <a:cs typeface="+mn-lt"/>
              </a:rPr>
              <a:t>gloves</a:t>
            </a:r>
            <a:r>
              <a:rPr lang="ro-RO" sz="2000" dirty="0">
                <a:solidFill>
                  <a:schemeClr val="bg1"/>
                </a:solidFill>
                <a:ea typeface="+mn-lt"/>
                <a:cs typeface="+mn-lt"/>
              </a:rPr>
              <a:t>, </a:t>
            </a:r>
            <a:r>
              <a:rPr lang="ro-RO" sz="2000" err="1">
                <a:solidFill>
                  <a:schemeClr val="bg1"/>
                </a:solidFill>
                <a:ea typeface="+mn-lt"/>
                <a:cs typeface="+mn-lt"/>
              </a:rPr>
              <a:t>goggles</a:t>
            </a:r>
            <a:r>
              <a:rPr lang="ro-RO" sz="2000" dirty="0">
                <a:solidFill>
                  <a:schemeClr val="bg1"/>
                </a:solidFill>
                <a:ea typeface="+mn-lt"/>
                <a:cs typeface="+mn-lt"/>
              </a:rPr>
              <a:t>, </a:t>
            </a:r>
            <a:r>
              <a:rPr lang="ro-RO" sz="2000" err="1">
                <a:solidFill>
                  <a:schemeClr val="bg1"/>
                </a:solidFill>
                <a:ea typeface="+mn-lt"/>
                <a:cs typeface="+mn-lt"/>
              </a:rPr>
              <a:t>and</a:t>
            </a:r>
            <a:r>
              <a:rPr lang="ro-RO" sz="2000" dirty="0">
                <a:solidFill>
                  <a:schemeClr val="bg1"/>
                </a:solidFill>
                <a:ea typeface="+mn-lt"/>
                <a:cs typeface="+mn-lt"/>
              </a:rPr>
              <a:t> non-slip </a:t>
            </a:r>
            <a:r>
              <a:rPr lang="ro-RO" sz="2000" err="1">
                <a:solidFill>
                  <a:schemeClr val="bg1"/>
                </a:solidFill>
                <a:ea typeface="+mn-lt"/>
                <a:cs typeface="+mn-lt"/>
              </a:rPr>
              <a:t>shoes</a:t>
            </a:r>
            <a:r>
              <a:rPr lang="ro-RO" sz="2000" dirty="0">
                <a:solidFill>
                  <a:schemeClr val="bg1"/>
                </a:solidFill>
                <a:ea typeface="+mn-lt"/>
                <a:cs typeface="+mn-lt"/>
              </a:rPr>
              <a:t> </a:t>
            </a:r>
            <a:r>
              <a:rPr lang="ro-RO" sz="2000" err="1">
                <a:solidFill>
                  <a:schemeClr val="bg1"/>
                </a:solidFill>
                <a:ea typeface="+mn-lt"/>
                <a:cs typeface="+mn-lt"/>
              </a:rPr>
              <a:t>when</a:t>
            </a:r>
            <a:r>
              <a:rPr lang="ro-RO" sz="2000" dirty="0">
                <a:solidFill>
                  <a:schemeClr val="bg1"/>
                </a:solidFill>
                <a:ea typeface="+mn-lt"/>
                <a:cs typeface="+mn-lt"/>
              </a:rPr>
              <a:t> </a:t>
            </a:r>
            <a:r>
              <a:rPr lang="ro-RO" sz="2000" err="1">
                <a:solidFill>
                  <a:schemeClr val="bg1"/>
                </a:solidFill>
                <a:ea typeface="+mn-lt"/>
                <a:cs typeface="+mn-lt"/>
              </a:rPr>
              <a:t>necessary</a:t>
            </a:r>
            <a:r>
              <a:rPr lang="ro-RO" sz="2000" dirty="0">
                <a:solidFill>
                  <a:schemeClr val="bg1"/>
                </a:solidFill>
                <a:ea typeface="+mn-lt"/>
                <a:cs typeface="+mn-lt"/>
              </a:rPr>
              <a:t>.</a:t>
            </a:r>
            <a:endParaRPr lang="ro-RO" sz="2000">
              <a:solidFill>
                <a:schemeClr val="bg1"/>
              </a:solidFill>
              <a:cs typeface="Segoe UI"/>
            </a:endParaRPr>
          </a:p>
          <a:p>
            <a:pPr marL="285750" indent="-285750">
              <a:buFont typeface="Arial"/>
              <a:buChar char="•"/>
            </a:pPr>
            <a:endParaRPr lang="ro-RO" sz="2000" dirty="0">
              <a:solidFill>
                <a:schemeClr val="bg1"/>
              </a:solidFill>
              <a:ea typeface="+mn-lt"/>
              <a:cs typeface="+mn-lt"/>
            </a:endParaRPr>
          </a:p>
          <a:p>
            <a:pPr marL="285750" indent="-285750">
              <a:buFont typeface="Arial"/>
              <a:buChar char="•"/>
            </a:pPr>
            <a:r>
              <a:rPr lang="ro-RO" sz="2000" err="1">
                <a:solidFill>
                  <a:schemeClr val="bg1"/>
                </a:solidFill>
                <a:ea typeface="+mn-lt"/>
                <a:cs typeface="+mn-lt"/>
              </a:rPr>
              <a:t>It's</a:t>
            </a:r>
            <a:r>
              <a:rPr lang="ro-RO" sz="2000" dirty="0">
                <a:solidFill>
                  <a:schemeClr val="bg1"/>
                </a:solidFill>
                <a:ea typeface="+mn-lt"/>
                <a:cs typeface="+mn-lt"/>
              </a:rPr>
              <a:t> important </a:t>
            </a:r>
            <a:r>
              <a:rPr lang="ro-RO" sz="2000" err="1">
                <a:solidFill>
                  <a:schemeClr val="bg1"/>
                </a:solidFill>
                <a:ea typeface="+mn-lt"/>
                <a:cs typeface="+mn-lt"/>
              </a:rPr>
              <a:t>to</a:t>
            </a:r>
            <a:r>
              <a:rPr lang="ro-RO" sz="2000" dirty="0">
                <a:solidFill>
                  <a:schemeClr val="bg1"/>
                </a:solidFill>
                <a:ea typeface="+mn-lt"/>
                <a:cs typeface="+mn-lt"/>
              </a:rPr>
              <a:t> </a:t>
            </a:r>
            <a:r>
              <a:rPr lang="ro-RO" sz="2000" err="1">
                <a:solidFill>
                  <a:schemeClr val="bg1"/>
                </a:solidFill>
                <a:ea typeface="+mn-lt"/>
                <a:cs typeface="+mn-lt"/>
              </a:rPr>
              <a:t>wear</a:t>
            </a:r>
            <a:r>
              <a:rPr lang="ro-RO" sz="2000" dirty="0">
                <a:solidFill>
                  <a:schemeClr val="bg1"/>
                </a:solidFill>
                <a:ea typeface="+mn-lt"/>
                <a:cs typeface="+mn-lt"/>
              </a:rPr>
              <a:t> PPE </a:t>
            </a:r>
            <a:r>
              <a:rPr lang="ro-RO" sz="2000" err="1">
                <a:solidFill>
                  <a:schemeClr val="bg1"/>
                </a:solidFill>
                <a:ea typeface="+mn-lt"/>
                <a:cs typeface="+mn-lt"/>
              </a:rPr>
              <a:t>correctly</a:t>
            </a:r>
            <a:r>
              <a:rPr lang="ro-RO" sz="2000" dirty="0">
                <a:solidFill>
                  <a:schemeClr val="bg1"/>
                </a:solidFill>
                <a:ea typeface="+mn-lt"/>
                <a:cs typeface="+mn-lt"/>
              </a:rPr>
              <a:t>, </a:t>
            </a:r>
            <a:r>
              <a:rPr lang="ro-RO" sz="2000" err="1">
                <a:solidFill>
                  <a:schemeClr val="bg1"/>
                </a:solidFill>
                <a:ea typeface="+mn-lt"/>
                <a:cs typeface="+mn-lt"/>
              </a:rPr>
              <a:t>ensure</a:t>
            </a:r>
            <a:r>
              <a:rPr lang="ro-RO" sz="2000" dirty="0">
                <a:solidFill>
                  <a:schemeClr val="bg1"/>
                </a:solidFill>
                <a:ea typeface="+mn-lt"/>
                <a:cs typeface="+mn-lt"/>
              </a:rPr>
              <a:t> it </a:t>
            </a:r>
            <a:r>
              <a:rPr lang="ro-RO" sz="2000" err="1">
                <a:solidFill>
                  <a:schemeClr val="bg1"/>
                </a:solidFill>
                <a:ea typeface="+mn-lt"/>
                <a:cs typeface="+mn-lt"/>
              </a:rPr>
              <a:t>is</a:t>
            </a:r>
            <a:r>
              <a:rPr lang="ro-RO" sz="2000" dirty="0">
                <a:solidFill>
                  <a:schemeClr val="bg1"/>
                </a:solidFill>
                <a:ea typeface="+mn-lt"/>
                <a:cs typeface="+mn-lt"/>
              </a:rPr>
              <a:t> </a:t>
            </a:r>
            <a:r>
              <a:rPr lang="ro-RO" sz="2000" err="1">
                <a:solidFill>
                  <a:schemeClr val="bg1"/>
                </a:solidFill>
                <a:ea typeface="+mn-lt"/>
                <a:cs typeface="+mn-lt"/>
              </a:rPr>
              <a:t>well-maintained</a:t>
            </a:r>
            <a:r>
              <a:rPr lang="ro-RO" sz="2000" dirty="0">
                <a:solidFill>
                  <a:schemeClr val="bg1"/>
                </a:solidFill>
                <a:ea typeface="+mn-lt"/>
                <a:cs typeface="+mn-lt"/>
              </a:rPr>
              <a:t>, </a:t>
            </a:r>
            <a:r>
              <a:rPr lang="ro-RO" sz="2000" err="1">
                <a:solidFill>
                  <a:schemeClr val="bg1"/>
                </a:solidFill>
                <a:ea typeface="+mn-lt"/>
                <a:cs typeface="+mn-lt"/>
              </a:rPr>
              <a:t>and</a:t>
            </a:r>
            <a:r>
              <a:rPr lang="ro-RO" sz="2000" dirty="0">
                <a:solidFill>
                  <a:schemeClr val="bg1"/>
                </a:solidFill>
                <a:ea typeface="+mn-lt"/>
                <a:cs typeface="+mn-lt"/>
              </a:rPr>
              <a:t> </a:t>
            </a:r>
            <a:r>
              <a:rPr lang="ro-RO" sz="2000" err="1">
                <a:solidFill>
                  <a:schemeClr val="bg1"/>
                </a:solidFill>
                <a:ea typeface="+mn-lt"/>
                <a:cs typeface="+mn-lt"/>
              </a:rPr>
              <a:t>follow</a:t>
            </a:r>
            <a:r>
              <a:rPr lang="ro-RO" sz="2000" dirty="0">
                <a:solidFill>
                  <a:schemeClr val="bg1"/>
                </a:solidFill>
                <a:ea typeface="+mn-lt"/>
                <a:cs typeface="+mn-lt"/>
              </a:rPr>
              <a:t> </a:t>
            </a:r>
            <a:r>
              <a:rPr lang="ro-RO" sz="2000" err="1">
                <a:solidFill>
                  <a:schemeClr val="bg1"/>
                </a:solidFill>
                <a:ea typeface="+mn-lt"/>
                <a:cs typeface="+mn-lt"/>
              </a:rPr>
              <a:t>all</a:t>
            </a:r>
            <a:r>
              <a:rPr lang="ro-RO" sz="2000" dirty="0">
                <a:solidFill>
                  <a:schemeClr val="bg1"/>
                </a:solidFill>
                <a:ea typeface="+mn-lt"/>
                <a:cs typeface="+mn-lt"/>
              </a:rPr>
              <a:t> </a:t>
            </a:r>
            <a:r>
              <a:rPr lang="ro-RO" sz="2000" err="1">
                <a:solidFill>
                  <a:schemeClr val="bg1"/>
                </a:solidFill>
                <a:ea typeface="+mn-lt"/>
                <a:cs typeface="+mn-lt"/>
              </a:rPr>
              <a:t>usage</a:t>
            </a:r>
            <a:r>
              <a:rPr lang="ro-RO" sz="2000" dirty="0">
                <a:solidFill>
                  <a:schemeClr val="bg1"/>
                </a:solidFill>
                <a:ea typeface="+mn-lt"/>
                <a:cs typeface="+mn-lt"/>
              </a:rPr>
              <a:t> </a:t>
            </a:r>
            <a:r>
              <a:rPr lang="ro-RO" sz="2000" err="1">
                <a:solidFill>
                  <a:schemeClr val="bg1"/>
                </a:solidFill>
                <a:ea typeface="+mn-lt"/>
                <a:cs typeface="+mn-lt"/>
              </a:rPr>
              <a:t>instructions</a:t>
            </a:r>
            <a:r>
              <a:rPr lang="ro-RO" sz="2000" dirty="0">
                <a:solidFill>
                  <a:schemeClr val="bg1"/>
                </a:solidFill>
                <a:ea typeface="+mn-lt"/>
                <a:cs typeface="+mn-lt"/>
              </a:rPr>
              <a:t> </a:t>
            </a:r>
            <a:r>
              <a:rPr lang="ro-RO" sz="2000" err="1">
                <a:solidFill>
                  <a:schemeClr val="bg1"/>
                </a:solidFill>
                <a:ea typeface="+mn-lt"/>
                <a:cs typeface="+mn-lt"/>
              </a:rPr>
              <a:t>to</a:t>
            </a:r>
            <a:r>
              <a:rPr lang="ro-RO" sz="2000" dirty="0">
                <a:solidFill>
                  <a:schemeClr val="bg1"/>
                </a:solidFill>
                <a:ea typeface="+mn-lt"/>
                <a:cs typeface="+mn-lt"/>
              </a:rPr>
              <a:t> </a:t>
            </a:r>
            <a:r>
              <a:rPr lang="ro-RO" sz="2000" err="1">
                <a:solidFill>
                  <a:schemeClr val="bg1"/>
                </a:solidFill>
                <a:ea typeface="+mn-lt"/>
                <a:cs typeface="+mn-lt"/>
              </a:rPr>
              <a:t>maximize</a:t>
            </a:r>
            <a:r>
              <a:rPr lang="ro-RO" sz="2000" dirty="0">
                <a:solidFill>
                  <a:schemeClr val="bg1"/>
                </a:solidFill>
                <a:ea typeface="+mn-lt"/>
                <a:cs typeface="+mn-lt"/>
              </a:rPr>
              <a:t> </a:t>
            </a:r>
            <a:r>
              <a:rPr lang="ro-RO" sz="2000" err="1">
                <a:solidFill>
                  <a:schemeClr val="bg1"/>
                </a:solidFill>
                <a:ea typeface="+mn-lt"/>
                <a:cs typeface="+mn-lt"/>
              </a:rPr>
              <a:t>its</a:t>
            </a:r>
            <a:r>
              <a:rPr lang="ro-RO" sz="2000" dirty="0">
                <a:solidFill>
                  <a:schemeClr val="bg1"/>
                </a:solidFill>
                <a:ea typeface="+mn-lt"/>
                <a:cs typeface="+mn-lt"/>
              </a:rPr>
              <a:t> </a:t>
            </a:r>
            <a:r>
              <a:rPr lang="ro-RO" sz="2000" err="1">
                <a:solidFill>
                  <a:schemeClr val="bg1"/>
                </a:solidFill>
                <a:ea typeface="+mn-lt"/>
                <a:cs typeface="+mn-lt"/>
              </a:rPr>
              <a:t>effectiveness</a:t>
            </a:r>
            <a:r>
              <a:rPr lang="ro-RO" sz="2000" dirty="0">
                <a:solidFill>
                  <a:schemeClr val="bg1"/>
                </a:solidFill>
                <a:ea typeface="+mn-lt"/>
                <a:cs typeface="+mn-lt"/>
              </a:rPr>
              <a:t> in </a:t>
            </a:r>
            <a:r>
              <a:rPr lang="ro-RO" sz="2000" err="1">
                <a:solidFill>
                  <a:schemeClr val="bg1"/>
                </a:solidFill>
                <a:ea typeface="+mn-lt"/>
                <a:cs typeface="+mn-lt"/>
              </a:rPr>
              <a:t>protecting</a:t>
            </a:r>
            <a:r>
              <a:rPr lang="ro-RO" sz="2000" dirty="0">
                <a:solidFill>
                  <a:schemeClr val="bg1"/>
                </a:solidFill>
                <a:ea typeface="+mn-lt"/>
                <a:cs typeface="+mn-lt"/>
              </a:rPr>
              <a:t> </a:t>
            </a:r>
            <a:r>
              <a:rPr lang="ro-RO" sz="2000" err="1">
                <a:solidFill>
                  <a:schemeClr val="bg1"/>
                </a:solidFill>
                <a:ea typeface="+mn-lt"/>
                <a:cs typeface="+mn-lt"/>
              </a:rPr>
              <a:t>you</a:t>
            </a:r>
            <a:r>
              <a:rPr lang="ro-RO" sz="2000" dirty="0">
                <a:solidFill>
                  <a:schemeClr val="bg1"/>
                </a:solidFill>
                <a:ea typeface="+mn-lt"/>
                <a:cs typeface="+mn-lt"/>
              </a:rPr>
              <a:t> </a:t>
            </a:r>
            <a:r>
              <a:rPr lang="ro-RO" sz="2000" err="1">
                <a:solidFill>
                  <a:schemeClr val="bg1"/>
                </a:solidFill>
                <a:ea typeface="+mn-lt"/>
                <a:cs typeface="+mn-lt"/>
              </a:rPr>
              <a:t>from</a:t>
            </a:r>
            <a:r>
              <a:rPr lang="ro-RO" sz="2000" dirty="0">
                <a:solidFill>
                  <a:schemeClr val="bg1"/>
                </a:solidFill>
                <a:ea typeface="+mn-lt"/>
                <a:cs typeface="+mn-lt"/>
              </a:rPr>
              <a:t> </a:t>
            </a:r>
            <a:r>
              <a:rPr lang="ro-RO" sz="2000" err="1">
                <a:solidFill>
                  <a:schemeClr val="bg1"/>
                </a:solidFill>
                <a:ea typeface="+mn-lt"/>
                <a:cs typeface="+mn-lt"/>
              </a:rPr>
              <a:t>potential</a:t>
            </a:r>
            <a:r>
              <a:rPr lang="ro-RO" sz="2000" dirty="0">
                <a:solidFill>
                  <a:schemeClr val="bg1"/>
                </a:solidFill>
                <a:ea typeface="+mn-lt"/>
                <a:cs typeface="+mn-lt"/>
              </a:rPr>
              <a:t> </a:t>
            </a:r>
            <a:r>
              <a:rPr lang="ro-RO" sz="2000" err="1">
                <a:solidFill>
                  <a:schemeClr val="bg1"/>
                </a:solidFill>
                <a:ea typeface="+mn-lt"/>
                <a:cs typeface="+mn-lt"/>
              </a:rPr>
              <a:t>hazards</a:t>
            </a:r>
            <a:r>
              <a:rPr lang="ro-RO" sz="2000" dirty="0">
                <a:solidFill>
                  <a:schemeClr val="bg1"/>
                </a:solidFill>
                <a:ea typeface="+mn-lt"/>
                <a:cs typeface="+mn-lt"/>
              </a:rPr>
              <a:t>.</a:t>
            </a:r>
            <a:endParaRPr lang="ro-RO" sz="2000" dirty="0">
              <a:solidFill>
                <a:schemeClr val="bg1"/>
              </a:solidFill>
            </a:endParaRPr>
          </a:p>
          <a:p>
            <a:pPr algn="l"/>
            <a:endParaRPr lang="ro-RO" dirty="0">
              <a:cs typeface="Segoe UI"/>
            </a:endParaRPr>
          </a:p>
        </p:txBody>
      </p:sp>
    </p:spTree>
    <p:extLst>
      <p:ext uri="{BB962C8B-B14F-4D97-AF65-F5344CB8AC3E}">
        <p14:creationId xmlns:p14="http://schemas.microsoft.com/office/powerpoint/2010/main" val="1257024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u 1">
            <a:extLst>
              <a:ext uri="{FF2B5EF4-FFF2-40B4-BE49-F238E27FC236}">
                <a16:creationId xmlns:a16="http://schemas.microsoft.com/office/drawing/2014/main" id="{9A594F13-56C5-823B-252A-7A7617C429E3}"/>
              </a:ext>
            </a:extLst>
          </p:cNvPr>
          <p:cNvSpPr>
            <a:spLocks noGrp="1"/>
          </p:cNvSpPr>
          <p:nvPr>
            <p:ph type="title"/>
          </p:nvPr>
        </p:nvSpPr>
        <p:spPr>
          <a:xfrm>
            <a:off x="1198182" y="559813"/>
            <a:ext cx="4390807" cy="1664573"/>
          </a:xfrm>
        </p:spPr>
        <p:txBody>
          <a:bodyPr>
            <a:normAutofit/>
          </a:bodyPr>
          <a:lstStyle/>
          <a:p>
            <a:r>
              <a:rPr lang="ro-RO" b="1">
                <a:ea typeface="+mj-lt"/>
                <a:cs typeface="+mj-lt"/>
              </a:rPr>
              <a:t>Manual </a:t>
            </a:r>
            <a:r>
              <a:rPr lang="ro-RO" b="1" err="1">
                <a:ea typeface="+mj-lt"/>
                <a:cs typeface="+mj-lt"/>
              </a:rPr>
              <a:t>Handling</a:t>
            </a:r>
            <a:endParaRPr lang="ro-RO" dirty="0" err="1"/>
          </a:p>
        </p:txBody>
      </p:sp>
      <p:sp>
        <p:nvSpPr>
          <p:cNvPr id="3" name="Substituent conținut 2">
            <a:extLst>
              <a:ext uri="{FF2B5EF4-FFF2-40B4-BE49-F238E27FC236}">
                <a16:creationId xmlns:a16="http://schemas.microsoft.com/office/drawing/2014/main" id="{FF085F9B-CE89-893F-6AD9-FF99C3C675C6}"/>
              </a:ext>
            </a:extLst>
          </p:cNvPr>
          <p:cNvSpPr>
            <a:spLocks noGrp="1"/>
          </p:cNvSpPr>
          <p:nvPr>
            <p:ph idx="1"/>
          </p:nvPr>
        </p:nvSpPr>
        <p:spPr>
          <a:xfrm>
            <a:off x="1185756" y="2384474"/>
            <a:ext cx="4390524" cy="3728613"/>
          </a:xfrm>
        </p:spPr>
        <p:txBody>
          <a:bodyPr vert="horz" lIns="91440" tIns="45720" rIns="91440" bIns="45720" rtlCol="0" anchor="t">
            <a:normAutofit/>
          </a:bodyPr>
          <a:lstStyle/>
          <a:p>
            <a:pPr marL="0" indent="0">
              <a:lnSpc>
                <a:spcPct val="100000"/>
              </a:lnSpc>
              <a:buNone/>
            </a:pPr>
            <a:r>
              <a:rPr lang="ro-RO" sz="1800">
                <a:ea typeface="+mn-lt"/>
                <a:cs typeface="+mn-lt"/>
              </a:rPr>
              <a:t>Manual </a:t>
            </a:r>
            <a:r>
              <a:rPr lang="ro-RO" sz="1800" err="1">
                <a:ea typeface="+mn-lt"/>
                <a:cs typeface="+mn-lt"/>
              </a:rPr>
              <a:t>handling</a:t>
            </a:r>
            <a:r>
              <a:rPr lang="ro-RO" sz="1800">
                <a:ea typeface="+mn-lt"/>
                <a:cs typeface="+mn-lt"/>
              </a:rPr>
              <a:t> </a:t>
            </a:r>
            <a:r>
              <a:rPr lang="ro-RO" sz="1800" err="1">
                <a:ea typeface="+mn-lt"/>
                <a:cs typeface="+mn-lt"/>
              </a:rPr>
              <a:t>tasks</a:t>
            </a:r>
            <a:r>
              <a:rPr lang="ro-RO" sz="1800">
                <a:ea typeface="+mn-lt"/>
                <a:cs typeface="+mn-lt"/>
              </a:rPr>
              <a:t> are </a:t>
            </a:r>
            <a:r>
              <a:rPr lang="ro-RO" sz="1800" err="1">
                <a:ea typeface="+mn-lt"/>
                <a:cs typeface="+mn-lt"/>
              </a:rPr>
              <a:t>common</a:t>
            </a:r>
            <a:r>
              <a:rPr lang="ro-RO" sz="1800">
                <a:ea typeface="+mn-lt"/>
                <a:cs typeface="+mn-lt"/>
              </a:rPr>
              <a:t> in </a:t>
            </a:r>
            <a:r>
              <a:rPr lang="ro-RO" sz="1800" err="1">
                <a:ea typeface="+mn-lt"/>
                <a:cs typeface="+mn-lt"/>
              </a:rPr>
              <a:t>the</a:t>
            </a:r>
            <a:r>
              <a:rPr lang="ro-RO" sz="1800">
                <a:ea typeface="+mn-lt"/>
                <a:cs typeface="+mn-lt"/>
              </a:rPr>
              <a:t> </a:t>
            </a:r>
            <a:r>
              <a:rPr lang="ro-RO" sz="1800" err="1">
                <a:ea typeface="+mn-lt"/>
                <a:cs typeface="+mn-lt"/>
              </a:rPr>
              <a:t>hospitality</a:t>
            </a:r>
            <a:r>
              <a:rPr lang="ro-RO" sz="1800">
                <a:ea typeface="+mn-lt"/>
                <a:cs typeface="+mn-lt"/>
              </a:rPr>
              <a:t> </a:t>
            </a:r>
            <a:r>
              <a:rPr lang="ro-RO" sz="1800" err="1">
                <a:ea typeface="+mn-lt"/>
                <a:cs typeface="+mn-lt"/>
              </a:rPr>
              <a:t>industry</a:t>
            </a:r>
            <a:r>
              <a:rPr lang="ro-RO" sz="1800">
                <a:ea typeface="+mn-lt"/>
                <a:cs typeface="+mn-lt"/>
              </a:rPr>
              <a:t>. </a:t>
            </a:r>
            <a:r>
              <a:rPr lang="ro-RO" sz="1800" err="1">
                <a:ea typeface="+mn-lt"/>
                <a:cs typeface="+mn-lt"/>
              </a:rPr>
              <a:t>To</a:t>
            </a:r>
            <a:r>
              <a:rPr lang="ro-RO" sz="1800">
                <a:ea typeface="+mn-lt"/>
                <a:cs typeface="+mn-lt"/>
              </a:rPr>
              <a:t> </a:t>
            </a:r>
            <a:r>
              <a:rPr lang="ro-RO" sz="1800" err="1">
                <a:ea typeface="+mn-lt"/>
                <a:cs typeface="+mn-lt"/>
              </a:rPr>
              <a:t>prevent</a:t>
            </a:r>
            <a:r>
              <a:rPr lang="ro-RO" sz="1800">
                <a:ea typeface="+mn-lt"/>
                <a:cs typeface="+mn-lt"/>
              </a:rPr>
              <a:t> </a:t>
            </a:r>
            <a:r>
              <a:rPr lang="ro-RO" sz="1800" err="1">
                <a:ea typeface="+mn-lt"/>
                <a:cs typeface="+mn-lt"/>
              </a:rPr>
              <a:t>injuries</a:t>
            </a:r>
            <a:r>
              <a:rPr lang="ro-RO" sz="1800">
                <a:ea typeface="+mn-lt"/>
                <a:cs typeface="+mn-lt"/>
              </a:rPr>
              <a:t>, </a:t>
            </a:r>
            <a:r>
              <a:rPr lang="ro-RO" sz="1800" err="1">
                <a:ea typeface="+mn-lt"/>
                <a:cs typeface="+mn-lt"/>
              </a:rPr>
              <a:t>it's</a:t>
            </a:r>
            <a:r>
              <a:rPr lang="ro-RO" sz="1800">
                <a:ea typeface="+mn-lt"/>
                <a:cs typeface="+mn-lt"/>
              </a:rPr>
              <a:t> </a:t>
            </a:r>
            <a:r>
              <a:rPr lang="ro-RO" sz="1800" err="1">
                <a:ea typeface="+mn-lt"/>
                <a:cs typeface="+mn-lt"/>
              </a:rPr>
              <a:t>essential</a:t>
            </a:r>
            <a:r>
              <a:rPr lang="ro-RO" sz="1800">
                <a:ea typeface="+mn-lt"/>
                <a:cs typeface="+mn-lt"/>
              </a:rPr>
              <a:t> </a:t>
            </a:r>
            <a:r>
              <a:rPr lang="ro-RO" sz="1800" err="1">
                <a:ea typeface="+mn-lt"/>
                <a:cs typeface="+mn-lt"/>
              </a:rPr>
              <a:t>to</a:t>
            </a:r>
            <a:r>
              <a:rPr lang="ro-RO" sz="1800">
                <a:ea typeface="+mn-lt"/>
                <a:cs typeface="+mn-lt"/>
              </a:rPr>
              <a:t> </a:t>
            </a:r>
            <a:r>
              <a:rPr lang="ro-RO" sz="1800" err="1">
                <a:ea typeface="+mn-lt"/>
                <a:cs typeface="+mn-lt"/>
              </a:rPr>
              <a:t>follow</a:t>
            </a:r>
            <a:r>
              <a:rPr lang="ro-RO" sz="1800">
                <a:ea typeface="+mn-lt"/>
                <a:cs typeface="+mn-lt"/>
              </a:rPr>
              <a:t> </a:t>
            </a:r>
            <a:r>
              <a:rPr lang="ro-RO" sz="1800" err="1">
                <a:ea typeface="+mn-lt"/>
                <a:cs typeface="+mn-lt"/>
              </a:rPr>
              <a:t>proper</a:t>
            </a:r>
            <a:r>
              <a:rPr lang="ro-RO" sz="1800">
                <a:ea typeface="+mn-lt"/>
                <a:cs typeface="+mn-lt"/>
              </a:rPr>
              <a:t> lifting </a:t>
            </a:r>
            <a:r>
              <a:rPr lang="ro-RO" sz="1800" err="1">
                <a:ea typeface="+mn-lt"/>
                <a:cs typeface="+mn-lt"/>
              </a:rPr>
              <a:t>techniques</a:t>
            </a:r>
            <a:r>
              <a:rPr lang="ro-RO" sz="1800">
                <a:ea typeface="+mn-lt"/>
                <a:cs typeface="+mn-lt"/>
              </a:rPr>
              <a:t>: </a:t>
            </a:r>
            <a:endParaRPr lang="ro-RO"/>
          </a:p>
          <a:p>
            <a:pPr>
              <a:lnSpc>
                <a:spcPct val="100000"/>
              </a:lnSpc>
            </a:pPr>
            <a:r>
              <a:rPr lang="ro-RO" sz="1800" dirty="0" err="1">
                <a:ea typeface="+mn-lt"/>
                <a:cs typeface="+mn-lt"/>
              </a:rPr>
              <a:t>Bend</a:t>
            </a:r>
            <a:r>
              <a:rPr lang="ro-RO" sz="1800" dirty="0">
                <a:ea typeface="+mn-lt"/>
                <a:cs typeface="+mn-lt"/>
              </a:rPr>
              <a:t> </a:t>
            </a:r>
            <a:r>
              <a:rPr lang="ro-RO" sz="1800" dirty="0" err="1">
                <a:ea typeface="+mn-lt"/>
                <a:cs typeface="+mn-lt"/>
              </a:rPr>
              <a:t>your</a:t>
            </a:r>
            <a:r>
              <a:rPr lang="ro-RO" sz="1800" dirty="0">
                <a:ea typeface="+mn-lt"/>
                <a:cs typeface="+mn-lt"/>
              </a:rPr>
              <a:t> </a:t>
            </a:r>
            <a:r>
              <a:rPr lang="ro-RO" sz="1800" dirty="0" err="1">
                <a:ea typeface="+mn-lt"/>
                <a:cs typeface="+mn-lt"/>
              </a:rPr>
              <a:t>knees</a:t>
            </a:r>
            <a:r>
              <a:rPr lang="ro-RO" sz="1800" dirty="0">
                <a:ea typeface="+mn-lt"/>
                <a:cs typeface="+mn-lt"/>
              </a:rPr>
              <a:t> </a:t>
            </a:r>
            <a:r>
              <a:rPr lang="ro-RO" sz="1800" dirty="0" err="1">
                <a:ea typeface="+mn-lt"/>
                <a:cs typeface="+mn-lt"/>
              </a:rPr>
              <a:t>and</a:t>
            </a:r>
            <a:r>
              <a:rPr lang="ro-RO" sz="1800" dirty="0">
                <a:ea typeface="+mn-lt"/>
                <a:cs typeface="+mn-lt"/>
              </a:rPr>
              <a:t> </a:t>
            </a:r>
            <a:r>
              <a:rPr lang="ro-RO" sz="1800" dirty="0" err="1">
                <a:ea typeface="+mn-lt"/>
                <a:cs typeface="+mn-lt"/>
              </a:rPr>
              <a:t>keep</a:t>
            </a:r>
            <a:r>
              <a:rPr lang="ro-RO" sz="1800" dirty="0">
                <a:ea typeface="+mn-lt"/>
                <a:cs typeface="+mn-lt"/>
              </a:rPr>
              <a:t> </a:t>
            </a:r>
            <a:r>
              <a:rPr lang="ro-RO" sz="1800" dirty="0" err="1">
                <a:ea typeface="+mn-lt"/>
                <a:cs typeface="+mn-lt"/>
              </a:rPr>
              <a:t>your</a:t>
            </a:r>
            <a:r>
              <a:rPr lang="ro-RO" sz="1800" dirty="0">
                <a:ea typeface="+mn-lt"/>
                <a:cs typeface="+mn-lt"/>
              </a:rPr>
              <a:t> back </a:t>
            </a:r>
            <a:r>
              <a:rPr lang="ro-RO" sz="1800" dirty="0" err="1">
                <a:ea typeface="+mn-lt"/>
                <a:cs typeface="+mn-lt"/>
              </a:rPr>
              <a:t>straight</a:t>
            </a:r>
            <a:r>
              <a:rPr lang="ro-RO" sz="1800" dirty="0">
                <a:ea typeface="+mn-lt"/>
                <a:cs typeface="+mn-lt"/>
              </a:rPr>
              <a:t> </a:t>
            </a:r>
            <a:r>
              <a:rPr lang="ro-RO" sz="1800" dirty="0" err="1">
                <a:ea typeface="+mn-lt"/>
                <a:cs typeface="+mn-lt"/>
              </a:rPr>
              <a:t>when</a:t>
            </a:r>
            <a:r>
              <a:rPr lang="ro-RO" sz="1800" dirty="0">
                <a:ea typeface="+mn-lt"/>
                <a:cs typeface="+mn-lt"/>
              </a:rPr>
              <a:t> lifting </a:t>
            </a:r>
            <a:r>
              <a:rPr lang="ro-RO" sz="1800" dirty="0" err="1">
                <a:ea typeface="+mn-lt"/>
                <a:cs typeface="+mn-lt"/>
              </a:rPr>
              <a:t>heavy</a:t>
            </a:r>
            <a:r>
              <a:rPr lang="ro-RO" sz="1800" dirty="0">
                <a:ea typeface="+mn-lt"/>
                <a:cs typeface="+mn-lt"/>
              </a:rPr>
              <a:t> </a:t>
            </a:r>
            <a:r>
              <a:rPr lang="ro-RO" sz="1800" dirty="0" err="1">
                <a:ea typeface="+mn-lt"/>
                <a:cs typeface="+mn-lt"/>
              </a:rPr>
              <a:t>objects</a:t>
            </a:r>
            <a:r>
              <a:rPr lang="ro-RO" sz="1800" dirty="0">
                <a:ea typeface="+mn-lt"/>
                <a:cs typeface="+mn-lt"/>
              </a:rPr>
              <a:t>.</a:t>
            </a:r>
          </a:p>
          <a:p>
            <a:pPr>
              <a:lnSpc>
                <a:spcPct val="100000"/>
              </a:lnSpc>
            </a:pPr>
            <a:r>
              <a:rPr lang="ro-RO" sz="1800" dirty="0" err="1">
                <a:ea typeface="+mn-lt"/>
                <a:cs typeface="+mn-lt"/>
              </a:rPr>
              <a:t>Avoid</a:t>
            </a:r>
            <a:r>
              <a:rPr lang="ro-RO" sz="1800" dirty="0">
                <a:ea typeface="+mn-lt"/>
                <a:cs typeface="+mn-lt"/>
              </a:rPr>
              <a:t> </a:t>
            </a:r>
            <a:r>
              <a:rPr lang="ro-RO" sz="1800" dirty="0" err="1">
                <a:ea typeface="+mn-lt"/>
                <a:cs typeface="+mn-lt"/>
              </a:rPr>
              <a:t>twisting</a:t>
            </a:r>
            <a:r>
              <a:rPr lang="ro-RO" sz="1800" dirty="0">
                <a:ea typeface="+mn-lt"/>
                <a:cs typeface="+mn-lt"/>
              </a:rPr>
              <a:t> </a:t>
            </a:r>
            <a:r>
              <a:rPr lang="ro-RO" sz="1800" dirty="0" err="1">
                <a:ea typeface="+mn-lt"/>
                <a:cs typeface="+mn-lt"/>
              </a:rPr>
              <a:t>your</a:t>
            </a:r>
            <a:r>
              <a:rPr lang="ro-RO" sz="1800" dirty="0">
                <a:ea typeface="+mn-lt"/>
                <a:cs typeface="+mn-lt"/>
              </a:rPr>
              <a:t> body </a:t>
            </a:r>
            <a:r>
              <a:rPr lang="ro-RO" sz="1800" dirty="0" err="1">
                <a:ea typeface="+mn-lt"/>
                <a:cs typeface="+mn-lt"/>
              </a:rPr>
              <a:t>while</a:t>
            </a:r>
            <a:r>
              <a:rPr lang="ro-RO" sz="1800" dirty="0">
                <a:ea typeface="+mn-lt"/>
                <a:cs typeface="+mn-lt"/>
              </a:rPr>
              <a:t> </a:t>
            </a:r>
            <a:r>
              <a:rPr lang="ro-RO" sz="1800" dirty="0" err="1">
                <a:ea typeface="+mn-lt"/>
                <a:cs typeface="+mn-lt"/>
              </a:rPr>
              <a:t>carrying</a:t>
            </a:r>
            <a:r>
              <a:rPr lang="ro-RO" sz="1800" dirty="0">
                <a:ea typeface="+mn-lt"/>
                <a:cs typeface="+mn-lt"/>
              </a:rPr>
              <a:t> </a:t>
            </a:r>
            <a:r>
              <a:rPr lang="ro-RO" sz="1800" dirty="0" err="1">
                <a:ea typeface="+mn-lt"/>
                <a:cs typeface="+mn-lt"/>
              </a:rPr>
              <a:t>items</a:t>
            </a:r>
            <a:r>
              <a:rPr lang="ro-RO" sz="1800" dirty="0">
                <a:ea typeface="+mn-lt"/>
                <a:cs typeface="+mn-lt"/>
              </a:rPr>
              <a:t>.</a:t>
            </a:r>
          </a:p>
          <a:p>
            <a:pPr>
              <a:lnSpc>
                <a:spcPct val="100000"/>
              </a:lnSpc>
            </a:pPr>
            <a:r>
              <a:rPr lang="ro-RO" sz="1800" dirty="0" err="1">
                <a:ea typeface="+mn-lt"/>
                <a:cs typeface="+mn-lt"/>
              </a:rPr>
              <a:t>When</a:t>
            </a:r>
            <a:r>
              <a:rPr lang="ro-RO" sz="1800" dirty="0">
                <a:ea typeface="+mn-lt"/>
                <a:cs typeface="+mn-lt"/>
              </a:rPr>
              <a:t> in </a:t>
            </a:r>
            <a:r>
              <a:rPr lang="ro-RO" sz="1800" dirty="0" err="1">
                <a:ea typeface="+mn-lt"/>
                <a:cs typeface="+mn-lt"/>
              </a:rPr>
              <a:t>doubt</a:t>
            </a:r>
            <a:r>
              <a:rPr lang="ro-RO" sz="1800" dirty="0">
                <a:ea typeface="+mn-lt"/>
                <a:cs typeface="+mn-lt"/>
              </a:rPr>
              <a:t>, </a:t>
            </a:r>
            <a:r>
              <a:rPr lang="ro-RO" sz="1800" dirty="0" err="1">
                <a:ea typeface="+mn-lt"/>
                <a:cs typeface="+mn-lt"/>
              </a:rPr>
              <a:t>seek</a:t>
            </a:r>
            <a:r>
              <a:rPr lang="ro-RO" sz="1800" dirty="0">
                <a:ea typeface="+mn-lt"/>
                <a:cs typeface="+mn-lt"/>
              </a:rPr>
              <a:t> </a:t>
            </a:r>
            <a:r>
              <a:rPr lang="ro-RO" sz="1800" dirty="0" err="1">
                <a:ea typeface="+mn-lt"/>
                <a:cs typeface="+mn-lt"/>
              </a:rPr>
              <a:t>assistance</a:t>
            </a:r>
            <a:r>
              <a:rPr lang="ro-RO" sz="1800" dirty="0">
                <a:ea typeface="+mn-lt"/>
                <a:cs typeface="+mn-lt"/>
              </a:rPr>
              <a:t> </a:t>
            </a:r>
            <a:r>
              <a:rPr lang="ro-RO" sz="1800" dirty="0" err="1">
                <a:ea typeface="+mn-lt"/>
                <a:cs typeface="+mn-lt"/>
              </a:rPr>
              <a:t>from</a:t>
            </a:r>
            <a:r>
              <a:rPr lang="ro-RO" sz="1800" dirty="0">
                <a:ea typeface="+mn-lt"/>
                <a:cs typeface="+mn-lt"/>
              </a:rPr>
              <a:t> a </a:t>
            </a:r>
            <a:r>
              <a:rPr lang="ro-RO" sz="1800" dirty="0" err="1">
                <a:ea typeface="+mn-lt"/>
                <a:cs typeface="+mn-lt"/>
              </a:rPr>
              <a:t>colleague</a:t>
            </a:r>
            <a:r>
              <a:rPr lang="ro-RO" sz="1800" dirty="0">
                <a:ea typeface="+mn-lt"/>
                <a:cs typeface="+mn-lt"/>
              </a:rPr>
              <a:t> for </a:t>
            </a:r>
            <a:r>
              <a:rPr lang="ro-RO" sz="1800" dirty="0" err="1">
                <a:ea typeface="+mn-lt"/>
                <a:cs typeface="+mn-lt"/>
              </a:rPr>
              <a:t>help</a:t>
            </a:r>
            <a:r>
              <a:rPr lang="ro-RO" sz="1800" dirty="0">
                <a:ea typeface="+mn-lt"/>
                <a:cs typeface="+mn-lt"/>
              </a:rPr>
              <a:t> </a:t>
            </a:r>
            <a:r>
              <a:rPr lang="ro-RO" sz="1800" dirty="0" err="1">
                <a:ea typeface="+mn-lt"/>
                <a:cs typeface="+mn-lt"/>
              </a:rPr>
              <a:t>with</a:t>
            </a:r>
            <a:r>
              <a:rPr lang="ro-RO" sz="1800" dirty="0">
                <a:ea typeface="+mn-lt"/>
                <a:cs typeface="+mn-lt"/>
              </a:rPr>
              <a:t> </a:t>
            </a:r>
            <a:r>
              <a:rPr lang="ro-RO" sz="1800" dirty="0" err="1">
                <a:ea typeface="+mn-lt"/>
                <a:cs typeface="+mn-lt"/>
              </a:rPr>
              <a:t>heavy</a:t>
            </a:r>
            <a:r>
              <a:rPr lang="ro-RO" sz="1800" dirty="0">
                <a:ea typeface="+mn-lt"/>
                <a:cs typeface="+mn-lt"/>
              </a:rPr>
              <a:t> lifting </a:t>
            </a:r>
            <a:r>
              <a:rPr lang="ro-RO" sz="1800" dirty="0" err="1">
                <a:ea typeface="+mn-lt"/>
                <a:cs typeface="+mn-lt"/>
              </a:rPr>
              <a:t>tasks</a:t>
            </a:r>
            <a:r>
              <a:rPr lang="ro-RO" sz="1800" dirty="0">
                <a:ea typeface="+mn-lt"/>
                <a:cs typeface="+mn-lt"/>
              </a:rPr>
              <a:t>.</a:t>
            </a:r>
          </a:p>
          <a:p>
            <a:pPr>
              <a:lnSpc>
                <a:spcPct val="100000"/>
              </a:lnSpc>
            </a:pPr>
            <a:endParaRPr lang="ro-RO" sz="1800">
              <a:cs typeface="Segoe UI"/>
            </a:endParaRPr>
          </a:p>
        </p:txBody>
      </p:sp>
      <p:pic>
        <p:nvPicPr>
          <p:cNvPr id="5" name="Picture 4" descr="Exclamation mark on a yellow background">
            <a:extLst>
              <a:ext uri="{FF2B5EF4-FFF2-40B4-BE49-F238E27FC236}">
                <a16:creationId xmlns:a16="http://schemas.microsoft.com/office/drawing/2014/main" id="{89D1E95D-E32E-3C08-2895-685BBB7F78BC}"/>
              </a:ext>
            </a:extLst>
          </p:cNvPr>
          <p:cNvPicPr>
            <a:picLocks noChangeAspect="1"/>
          </p:cNvPicPr>
          <p:nvPr/>
        </p:nvPicPr>
        <p:blipFill rotWithShape="1">
          <a:blip r:embed="rId2"/>
          <a:srcRect l="22659" r="9590" b="4"/>
          <a:stretch/>
        </p:blipFill>
        <p:spPr>
          <a:xfrm>
            <a:off x="5996628" y="10"/>
            <a:ext cx="6195372" cy="6857990"/>
          </a:xfrm>
          <a:prstGeom prst="rect">
            <a:avLst/>
          </a:prstGeom>
        </p:spPr>
      </p:pic>
      <p:grpSp>
        <p:nvGrpSpPr>
          <p:cNvPr id="23"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3000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9680322C-01BD-4DDE-8667-A1C82E341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00CD4D67-14DF-4C2D-B42C-0532C55AC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A40E032-134E-4905-9B38-5C5D53B86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25DAE0B8-3872-45CE-8EF9-412CDEC3C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3FDCF74-E06B-4837-A10F-033EE637D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4BADACF-06C7-4B5D-A714-089786B51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2BFF042-59B9-4F74-8514-96C43FB8B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70FECA2-981E-4045-81E5-F5F6C72DE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u 1">
            <a:extLst>
              <a:ext uri="{FF2B5EF4-FFF2-40B4-BE49-F238E27FC236}">
                <a16:creationId xmlns:a16="http://schemas.microsoft.com/office/drawing/2014/main" id="{D3BFA1AF-52D6-B596-704E-3F023C803455}"/>
              </a:ext>
            </a:extLst>
          </p:cNvPr>
          <p:cNvSpPr>
            <a:spLocks noGrp="1"/>
          </p:cNvSpPr>
          <p:nvPr>
            <p:ph type="title"/>
          </p:nvPr>
        </p:nvSpPr>
        <p:spPr>
          <a:xfrm>
            <a:off x="1198182" y="559813"/>
            <a:ext cx="5605358" cy="1664573"/>
          </a:xfrm>
        </p:spPr>
        <p:txBody>
          <a:bodyPr>
            <a:normAutofit/>
          </a:bodyPr>
          <a:lstStyle/>
          <a:p>
            <a:r>
              <a:rPr lang="ro-RO" b="1">
                <a:ea typeface="+mj-lt"/>
                <a:cs typeface="+mj-lt"/>
              </a:rPr>
              <a:t>Fire </a:t>
            </a:r>
            <a:r>
              <a:rPr lang="ro-RO" b="1" err="1">
                <a:ea typeface="+mj-lt"/>
                <a:cs typeface="+mj-lt"/>
              </a:rPr>
              <a:t>Safety</a:t>
            </a:r>
            <a:endParaRPr lang="ro-RO" dirty="0" err="1"/>
          </a:p>
        </p:txBody>
      </p:sp>
      <p:sp>
        <p:nvSpPr>
          <p:cNvPr id="3" name="Substituent conținut 2">
            <a:extLst>
              <a:ext uri="{FF2B5EF4-FFF2-40B4-BE49-F238E27FC236}">
                <a16:creationId xmlns:a16="http://schemas.microsoft.com/office/drawing/2014/main" id="{68C57EF8-286F-81C7-8E34-7BD9370448B7}"/>
              </a:ext>
            </a:extLst>
          </p:cNvPr>
          <p:cNvSpPr>
            <a:spLocks noGrp="1"/>
          </p:cNvSpPr>
          <p:nvPr>
            <p:ph idx="1"/>
          </p:nvPr>
        </p:nvSpPr>
        <p:spPr>
          <a:xfrm>
            <a:off x="1185755" y="2384474"/>
            <a:ext cx="5604997" cy="3728613"/>
          </a:xfrm>
        </p:spPr>
        <p:txBody>
          <a:bodyPr vert="horz" lIns="91440" tIns="45720" rIns="91440" bIns="45720" rtlCol="0">
            <a:normAutofit/>
          </a:bodyPr>
          <a:lstStyle/>
          <a:p>
            <a:pPr marL="0" indent="0">
              <a:buNone/>
            </a:pPr>
            <a:r>
              <a:rPr lang="ro-RO" sz="1800">
                <a:ea typeface="+mn-lt"/>
                <a:cs typeface="+mn-lt"/>
              </a:rPr>
              <a:t>Fire safety is critical in a hotel environment. Understanding fire safety procedures can save lives in emergencies:</a:t>
            </a:r>
            <a:endParaRPr lang="ro-RO" sz="1800">
              <a:cs typeface="Segoe UI"/>
            </a:endParaRPr>
          </a:p>
          <a:p>
            <a:pPr lvl="1"/>
            <a:r>
              <a:rPr lang="ro-RO" sz="1800">
                <a:ea typeface="+mn-lt"/>
                <a:cs typeface="+mn-lt"/>
              </a:rPr>
              <a:t>Know the location of fire alarms, emergency exits, and assembly points.</a:t>
            </a:r>
            <a:endParaRPr lang="ro-RO" sz="1800"/>
          </a:p>
          <a:p>
            <a:pPr lvl="1"/>
            <a:r>
              <a:rPr lang="ro-RO" sz="1800">
                <a:ea typeface="+mn-lt"/>
                <a:cs typeface="+mn-lt"/>
              </a:rPr>
              <a:t>Participate in regular fire drills to practice evacuation procedures.</a:t>
            </a:r>
            <a:endParaRPr lang="ro-RO" sz="1800"/>
          </a:p>
          <a:p>
            <a:pPr lvl="1"/>
            <a:r>
              <a:rPr lang="ro-RO" sz="1800">
                <a:ea typeface="+mn-lt"/>
                <a:cs typeface="+mn-lt"/>
              </a:rPr>
              <a:t>In case of a fire, remain calm, alert others, and evacuate the building following the designated escape routes.</a:t>
            </a:r>
            <a:endParaRPr lang="ro-RO" sz="1800"/>
          </a:p>
          <a:p>
            <a:pPr marL="0" indent="0">
              <a:buNone/>
            </a:pPr>
            <a:endParaRPr lang="ro-RO" sz="1800">
              <a:cs typeface="Segoe UI"/>
            </a:endParaRPr>
          </a:p>
        </p:txBody>
      </p:sp>
      <p:pic>
        <p:nvPicPr>
          <p:cNvPr id="5" name="Picture 4" descr="Fire extinguisher and hose reel in hotel corridor">
            <a:extLst>
              <a:ext uri="{FF2B5EF4-FFF2-40B4-BE49-F238E27FC236}">
                <a16:creationId xmlns:a16="http://schemas.microsoft.com/office/drawing/2014/main" id="{704E852F-974D-DAA0-D2E9-C4A269C0D5D7}"/>
              </a:ext>
            </a:extLst>
          </p:cNvPr>
          <p:cNvPicPr>
            <a:picLocks noChangeAspect="1"/>
          </p:cNvPicPr>
          <p:nvPr/>
        </p:nvPicPr>
        <p:blipFill rotWithShape="1">
          <a:blip r:embed="rId2"/>
          <a:srcRect l="18291" r="33081" b="-3"/>
          <a:stretch/>
        </p:blipFill>
        <p:spPr>
          <a:xfrm>
            <a:off x="7188594" y="10"/>
            <a:ext cx="5003406" cy="6857990"/>
          </a:xfrm>
          <a:prstGeom prst="rect">
            <a:avLst/>
          </a:prstGeom>
        </p:spPr>
      </p:pic>
      <p:grpSp>
        <p:nvGrpSpPr>
          <p:cNvPr id="23"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DFD42FE5-B58A-4613-8A3B-D0120D21B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5A861743-3DF1-47A2-8CFF-99A470A9D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F3A9B8B-EB41-4F45-8831-A7B5D41E0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659F99D-ACED-471C-8BAC-73C596DDA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AC603F71-A3F3-49F0-A292-573F37EB6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B6F9021-2B6B-4252-AC9D-30C1A2C98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875012E-B86B-411F-B93B-A69ED6D20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FB9C5D7-2BF3-4748-9582-FF22361FA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88665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cue buoy floating at sea">
            <a:extLst>
              <a:ext uri="{FF2B5EF4-FFF2-40B4-BE49-F238E27FC236}">
                <a16:creationId xmlns:a16="http://schemas.microsoft.com/office/drawing/2014/main" id="{CA977C49-6226-463D-E68F-1D09B8E2EC91}"/>
              </a:ext>
            </a:extLst>
          </p:cNvPr>
          <p:cNvPicPr>
            <a:picLocks noChangeAspect="1"/>
          </p:cNvPicPr>
          <p:nvPr/>
        </p:nvPicPr>
        <p:blipFill rotWithShape="1">
          <a:blip r:embed="rId2">
            <a:alphaModFix amt="60000"/>
          </a:blip>
          <a:srcRect r="6" b="15606"/>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u 1">
            <a:extLst>
              <a:ext uri="{FF2B5EF4-FFF2-40B4-BE49-F238E27FC236}">
                <a16:creationId xmlns:a16="http://schemas.microsoft.com/office/drawing/2014/main" id="{E30EF804-C77C-C225-41F9-EEB221D31639}"/>
              </a:ext>
            </a:extLst>
          </p:cNvPr>
          <p:cNvSpPr>
            <a:spLocks noGrp="1"/>
          </p:cNvSpPr>
          <p:nvPr>
            <p:ph type="title"/>
          </p:nvPr>
        </p:nvSpPr>
        <p:spPr>
          <a:xfrm>
            <a:off x="1198181" y="726066"/>
            <a:ext cx="4795282" cy="5018227"/>
          </a:xfrm>
        </p:spPr>
        <p:txBody>
          <a:bodyPr anchor="ctr">
            <a:normAutofit/>
          </a:bodyPr>
          <a:lstStyle/>
          <a:p>
            <a:r>
              <a:rPr lang="ro-RO" b="1">
                <a:solidFill>
                  <a:srgbClr val="FFFFFF"/>
                </a:solidFill>
                <a:ea typeface="+mj-lt"/>
                <a:cs typeface="+mj-lt"/>
              </a:rPr>
              <a:t>Accident Reporting</a:t>
            </a:r>
            <a:endParaRPr lang="ro-RO">
              <a:solidFill>
                <a:srgbClr val="FFFFFF"/>
              </a:solidFill>
            </a:endParaRPr>
          </a:p>
        </p:txBody>
      </p:sp>
      <p:grpSp>
        <p:nvGrpSpPr>
          <p:cNvPr id="24"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stituent conținut 2">
            <a:extLst>
              <a:ext uri="{FF2B5EF4-FFF2-40B4-BE49-F238E27FC236}">
                <a16:creationId xmlns:a16="http://schemas.microsoft.com/office/drawing/2014/main" id="{450191E8-B896-AA98-2004-86E2B79D498F}"/>
              </a:ext>
            </a:extLst>
          </p:cNvPr>
          <p:cNvSpPr>
            <a:spLocks noGrp="1"/>
          </p:cNvSpPr>
          <p:nvPr>
            <p:ph idx="1"/>
          </p:nvPr>
        </p:nvSpPr>
        <p:spPr>
          <a:xfrm>
            <a:off x="6195372" y="726538"/>
            <a:ext cx="4977905" cy="5017076"/>
          </a:xfrm>
        </p:spPr>
        <p:txBody>
          <a:bodyPr anchor="ctr">
            <a:normAutofit/>
          </a:bodyPr>
          <a:lstStyle/>
          <a:p>
            <a:r>
              <a:rPr lang="ro-RO" sz="2000" err="1">
                <a:solidFill>
                  <a:schemeClr val="bg1"/>
                </a:solidFill>
                <a:ea typeface="+mn-lt"/>
                <a:cs typeface="+mn-lt"/>
              </a:rPr>
              <a:t>Accidents</a:t>
            </a:r>
            <a:r>
              <a:rPr lang="ro-RO" sz="2000" dirty="0">
                <a:solidFill>
                  <a:schemeClr val="bg1"/>
                </a:solidFill>
                <a:ea typeface="+mn-lt"/>
                <a:cs typeface="+mn-lt"/>
              </a:rPr>
              <a:t>, </a:t>
            </a:r>
            <a:r>
              <a:rPr lang="ro-RO" sz="2000" err="1">
                <a:solidFill>
                  <a:schemeClr val="bg1"/>
                </a:solidFill>
                <a:ea typeface="+mn-lt"/>
                <a:cs typeface="+mn-lt"/>
              </a:rPr>
              <a:t>incidents</a:t>
            </a:r>
            <a:r>
              <a:rPr lang="ro-RO" sz="2000" dirty="0">
                <a:solidFill>
                  <a:schemeClr val="bg1"/>
                </a:solidFill>
                <a:ea typeface="+mn-lt"/>
                <a:cs typeface="+mn-lt"/>
              </a:rPr>
              <a:t>, </a:t>
            </a:r>
            <a:r>
              <a:rPr lang="ro-RO" sz="2000" err="1">
                <a:solidFill>
                  <a:schemeClr val="bg1"/>
                </a:solidFill>
                <a:ea typeface="+mn-lt"/>
                <a:cs typeface="+mn-lt"/>
              </a:rPr>
              <a:t>and</a:t>
            </a:r>
            <a:r>
              <a:rPr lang="ro-RO" sz="2000" dirty="0">
                <a:solidFill>
                  <a:schemeClr val="bg1"/>
                </a:solidFill>
                <a:ea typeface="+mn-lt"/>
                <a:cs typeface="+mn-lt"/>
              </a:rPr>
              <a:t> </a:t>
            </a:r>
            <a:r>
              <a:rPr lang="ro-RO" sz="2000" err="1">
                <a:solidFill>
                  <a:schemeClr val="bg1"/>
                </a:solidFill>
                <a:ea typeface="+mn-lt"/>
                <a:cs typeface="+mn-lt"/>
              </a:rPr>
              <a:t>near</a:t>
            </a:r>
            <a:r>
              <a:rPr lang="ro-RO" sz="2000" dirty="0">
                <a:solidFill>
                  <a:schemeClr val="bg1"/>
                </a:solidFill>
                <a:ea typeface="+mn-lt"/>
                <a:cs typeface="+mn-lt"/>
              </a:rPr>
              <a:t> </a:t>
            </a:r>
            <a:r>
              <a:rPr lang="ro-RO" sz="2000" err="1">
                <a:solidFill>
                  <a:schemeClr val="bg1"/>
                </a:solidFill>
                <a:ea typeface="+mn-lt"/>
                <a:cs typeface="+mn-lt"/>
              </a:rPr>
              <a:t>misses</a:t>
            </a:r>
            <a:r>
              <a:rPr lang="ro-RO" sz="2000" dirty="0">
                <a:solidFill>
                  <a:schemeClr val="bg1"/>
                </a:solidFill>
                <a:ea typeface="+mn-lt"/>
                <a:cs typeface="+mn-lt"/>
              </a:rPr>
              <a:t> </a:t>
            </a:r>
            <a:r>
              <a:rPr lang="ro-RO" sz="2000" err="1">
                <a:solidFill>
                  <a:schemeClr val="bg1"/>
                </a:solidFill>
                <a:ea typeface="+mn-lt"/>
                <a:cs typeface="+mn-lt"/>
              </a:rPr>
              <a:t>should</a:t>
            </a:r>
            <a:r>
              <a:rPr lang="ro-RO" sz="2000" dirty="0">
                <a:solidFill>
                  <a:schemeClr val="bg1"/>
                </a:solidFill>
                <a:ea typeface="+mn-lt"/>
                <a:cs typeface="+mn-lt"/>
              </a:rPr>
              <a:t> </a:t>
            </a:r>
            <a:r>
              <a:rPr lang="ro-RO" sz="2000" err="1">
                <a:solidFill>
                  <a:schemeClr val="bg1"/>
                </a:solidFill>
                <a:ea typeface="+mn-lt"/>
                <a:cs typeface="+mn-lt"/>
              </a:rPr>
              <a:t>be</a:t>
            </a:r>
            <a:r>
              <a:rPr lang="ro-RO" sz="2000" dirty="0">
                <a:solidFill>
                  <a:schemeClr val="bg1"/>
                </a:solidFill>
                <a:ea typeface="+mn-lt"/>
                <a:cs typeface="+mn-lt"/>
              </a:rPr>
              <a:t> </a:t>
            </a:r>
            <a:r>
              <a:rPr lang="ro-RO" sz="2000" err="1">
                <a:solidFill>
                  <a:schemeClr val="bg1"/>
                </a:solidFill>
                <a:ea typeface="+mn-lt"/>
                <a:cs typeface="+mn-lt"/>
              </a:rPr>
              <a:t>reported</a:t>
            </a:r>
            <a:r>
              <a:rPr lang="ro-RO" sz="2000" dirty="0">
                <a:solidFill>
                  <a:schemeClr val="bg1"/>
                </a:solidFill>
                <a:ea typeface="+mn-lt"/>
                <a:cs typeface="+mn-lt"/>
              </a:rPr>
              <a:t> </a:t>
            </a:r>
            <a:r>
              <a:rPr lang="ro-RO" sz="2000" err="1">
                <a:solidFill>
                  <a:schemeClr val="bg1"/>
                </a:solidFill>
                <a:ea typeface="+mn-lt"/>
                <a:cs typeface="+mn-lt"/>
              </a:rPr>
              <a:t>to</a:t>
            </a:r>
            <a:r>
              <a:rPr lang="ro-RO" sz="2000" dirty="0">
                <a:solidFill>
                  <a:schemeClr val="bg1"/>
                </a:solidFill>
                <a:ea typeface="+mn-lt"/>
                <a:cs typeface="+mn-lt"/>
              </a:rPr>
              <a:t> </a:t>
            </a:r>
            <a:r>
              <a:rPr lang="ro-RO" sz="2000" err="1">
                <a:solidFill>
                  <a:schemeClr val="bg1"/>
                </a:solidFill>
                <a:ea typeface="+mn-lt"/>
                <a:cs typeface="+mn-lt"/>
              </a:rPr>
              <a:t>your</a:t>
            </a:r>
            <a:r>
              <a:rPr lang="ro-RO" sz="2000" dirty="0">
                <a:solidFill>
                  <a:schemeClr val="bg1"/>
                </a:solidFill>
                <a:ea typeface="+mn-lt"/>
                <a:cs typeface="+mn-lt"/>
              </a:rPr>
              <a:t> manager </a:t>
            </a:r>
            <a:r>
              <a:rPr lang="ro-RO" sz="2000" err="1">
                <a:solidFill>
                  <a:schemeClr val="bg1"/>
                </a:solidFill>
                <a:ea typeface="+mn-lt"/>
                <a:cs typeface="+mn-lt"/>
              </a:rPr>
              <a:t>promptly</a:t>
            </a:r>
            <a:r>
              <a:rPr lang="ro-RO" sz="2000" dirty="0">
                <a:solidFill>
                  <a:schemeClr val="bg1"/>
                </a:solidFill>
                <a:ea typeface="+mn-lt"/>
                <a:cs typeface="+mn-lt"/>
              </a:rPr>
              <a:t>, </a:t>
            </a:r>
            <a:r>
              <a:rPr lang="ro-RO" sz="2000" err="1">
                <a:solidFill>
                  <a:schemeClr val="bg1"/>
                </a:solidFill>
                <a:ea typeface="+mn-lt"/>
                <a:cs typeface="+mn-lt"/>
              </a:rPr>
              <a:t>regardless</a:t>
            </a:r>
            <a:r>
              <a:rPr lang="ro-RO" sz="2000" dirty="0">
                <a:solidFill>
                  <a:schemeClr val="bg1"/>
                </a:solidFill>
                <a:ea typeface="+mn-lt"/>
                <a:cs typeface="+mn-lt"/>
              </a:rPr>
              <a:t> of </a:t>
            </a:r>
            <a:r>
              <a:rPr lang="ro-RO" sz="2000" err="1">
                <a:solidFill>
                  <a:schemeClr val="bg1"/>
                </a:solidFill>
                <a:ea typeface="+mn-lt"/>
                <a:cs typeface="+mn-lt"/>
              </a:rPr>
              <a:t>their</a:t>
            </a:r>
            <a:r>
              <a:rPr lang="ro-RO" sz="2000" dirty="0">
                <a:solidFill>
                  <a:schemeClr val="bg1"/>
                </a:solidFill>
                <a:ea typeface="+mn-lt"/>
                <a:cs typeface="+mn-lt"/>
              </a:rPr>
              <a:t> </a:t>
            </a:r>
            <a:r>
              <a:rPr lang="ro-RO" sz="2000" err="1">
                <a:solidFill>
                  <a:schemeClr val="bg1"/>
                </a:solidFill>
                <a:ea typeface="+mn-lt"/>
                <a:cs typeface="+mn-lt"/>
              </a:rPr>
              <a:t>severity</a:t>
            </a:r>
            <a:r>
              <a:rPr lang="ro-RO" sz="2000" dirty="0">
                <a:solidFill>
                  <a:schemeClr val="bg1"/>
                </a:solidFill>
                <a:ea typeface="+mn-lt"/>
                <a:cs typeface="+mn-lt"/>
              </a:rPr>
              <a:t>. Prompt </a:t>
            </a:r>
            <a:r>
              <a:rPr lang="ro-RO" sz="2000" err="1">
                <a:solidFill>
                  <a:schemeClr val="bg1"/>
                </a:solidFill>
                <a:ea typeface="+mn-lt"/>
                <a:cs typeface="+mn-lt"/>
              </a:rPr>
              <a:t>reporting</a:t>
            </a:r>
            <a:r>
              <a:rPr lang="ro-RO" sz="2000" dirty="0">
                <a:solidFill>
                  <a:schemeClr val="bg1"/>
                </a:solidFill>
                <a:ea typeface="+mn-lt"/>
                <a:cs typeface="+mn-lt"/>
              </a:rPr>
              <a:t> </a:t>
            </a:r>
            <a:r>
              <a:rPr lang="ro-RO" sz="2000" err="1">
                <a:solidFill>
                  <a:schemeClr val="bg1"/>
                </a:solidFill>
                <a:ea typeface="+mn-lt"/>
                <a:cs typeface="+mn-lt"/>
              </a:rPr>
              <a:t>helps</a:t>
            </a:r>
            <a:r>
              <a:rPr lang="ro-RO" sz="2000" dirty="0">
                <a:solidFill>
                  <a:schemeClr val="bg1"/>
                </a:solidFill>
                <a:ea typeface="+mn-lt"/>
                <a:cs typeface="+mn-lt"/>
              </a:rPr>
              <a:t> </a:t>
            </a:r>
            <a:r>
              <a:rPr lang="ro-RO" sz="2000" err="1">
                <a:solidFill>
                  <a:schemeClr val="bg1"/>
                </a:solidFill>
                <a:ea typeface="+mn-lt"/>
                <a:cs typeface="+mn-lt"/>
              </a:rPr>
              <a:t>prevent</a:t>
            </a:r>
            <a:r>
              <a:rPr lang="ro-RO" sz="2000" dirty="0">
                <a:solidFill>
                  <a:schemeClr val="bg1"/>
                </a:solidFill>
                <a:ea typeface="+mn-lt"/>
                <a:cs typeface="+mn-lt"/>
              </a:rPr>
              <a:t> </a:t>
            </a:r>
            <a:r>
              <a:rPr lang="ro-RO" sz="2000" err="1">
                <a:solidFill>
                  <a:schemeClr val="bg1"/>
                </a:solidFill>
                <a:ea typeface="+mn-lt"/>
                <a:cs typeface="+mn-lt"/>
              </a:rPr>
              <a:t>future</a:t>
            </a:r>
            <a:r>
              <a:rPr lang="ro-RO" sz="2000" dirty="0">
                <a:solidFill>
                  <a:schemeClr val="bg1"/>
                </a:solidFill>
                <a:ea typeface="+mn-lt"/>
                <a:cs typeface="+mn-lt"/>
              </a:rPr>
              <a:t> </a:t>
            </a:r>
            <a:r>
              <a:rPr lang="ro-RO" sz="2000" err="1">
                <a:solidFill>
                  <a:schemeClr val="bg1"/>
                </a:solidFill>
                <a:ea typeface="+mn-lt"/>
                <a:cs typeface="+mn-lt"/>
              </a:rPr>
              <a:t>incidents</a:t>
            </a:r>
            <a:r>
              <a:rPr lang="ro-RO" sz="2000" dirty="0">
                <a:solidFill>
                  <a:schemeClr val="bg1"/>
                </a:solidFill>
                <a:ea typeface="+mn-lt"/>
                <a:cs typeface="+mn-lt"/>
              </a:rPr>
              <a:t> </a:t>
            </a:r>
            <a:r>
              <a:rPr lang="ro-RO" sz="2000" err="1">
                <a:solidFill>
                  <a:schemeClr val="bg1"/>
                </a:solidFill>
                <a:ea typeface="+mn-lt"/>
                <a:cs typeface="+mn-lt"/>
              </a:rPr>
              <a:t>and</a:t>
            </a:r>
            <a:r>
              <a:rPr lang="ro-RO" sz="2000" dirty="0">
                <a:solidFill>
                  <a:schemeClr val="bg1"/>
                </a:solidFill>
                <a:ea typeface="+mn-lt"/>
                <a:cs typeface="+mn-lt"/>
              </a:rPr>
              <a:t> </a:t>
            </a:r>
            <a:r>
              <a:rPr lang="ro-RO" sz="2000" err="1">
                <a:solidFill>
                  <a:schemeClr val="bg1"/>
                </a:solidFill>
                <a:ea typeface="+mn-lt"/>
                <a:cs typeface="+mn-lt"/>
              </a:rPr>
              <a:t>ensures</a:t>
            </a:r>
            <a:r>
              <a:rPr lang="ro-RO" sz="2000" dirty="0">
                <a:solidFill>
                  <a:schemeClr val="bg1"/>
                </a:solidFill>
                <a:ea typeface="+mn-lt"/>
                <a:cs typeface="+mn-lt"/>
              </a:rPr>
              <a:t> a safe </a:t>
            </a:r>
            <a:r>
              <a:rPr lang="ro-RO" sz="2000" err="1">
                <a:solidFill>
                  <a:schemeClr val="bg1"/>
                </a:solidFill>
                <a:ea typeface="+mn-lt"/>
                <a:cs typeface="+mn-lt"/>
              </a:rPr>
              <a:t>workplace</a:t>
            </a:r>
            <a:r>
              <a:rPr lang="ro-RO" sz="2000" dirty="0">
                <a:solidFill>
                  <a:schemeClr val="bg1"/>
                </a:solidFill>
                <a:ea typeface="+mn-lt"/>
                <a:cs typeface="+mn-lt"/>
              </a:rPr>
              <a:t>.</a:t>
            </a:r>
            <a:endParaRPr lang="ro-RO" sz="2000">
              <a:solidFill>
                <a:schemeClr val="bg1"/>
              </a:solidFill>
              <a:cs typeface="Segoe UI"/>
            </a:endParaRPr>
          </a:p>
          <a:p>
            <a:r>
              <a:rPr lang="ro-RO" sz="2000" err="1">
                <a:solidFill>
                  <a:schemeClr val="bg1"/>
                </a:solidFill>
                <a:ea typeface="+mn-lt"/>
                <a:cs typeface="+mn-lt"/>
              </a:rPr>
              <a:t>Accurate</a:t>
            </a:r>
            <a:r>
              <a:rPr lang="ro-RO" sz="2000" dirty="0">
                <a:solidFill>
                  <a:schemeClr val="bg1"/>
                </a:solidFill>
                <a:ea typeface="+mn-lt"/>
                <a:cs typeface="+mn-lt"/>
              </a:rPr>
              <a:t> </a:t>
            </a:r>
            <a:r>
              <a:rPr lang="ro-RO" sz="2000" err="1">
                <a:solidFill>
                  <a:schemeClr val="bg1"/>
                </a:solidFill>
                <a:ea typeface="+mn-lt"/>
                <a:cs typeface="+mn-lt"/>
              </a:rPr>
              <a:t>completion</a:t>
            </a:r>
            <a:r>
              <a:rPr lang="ro-RO" sz="2000" dirty="0">
                <a:solidFill>
                  <a:schemeClr val="bg1"/>
                </a:solidFill>
                <a:ea typeface="+mn-lt"/>
                <a:cs typeface="+mn-lt"/>
              </a:rPr>
              <a:t> of accident report </a:t>
            </a:r>
            <a:r>
              <a:rPr lang="ro-RO" sz="2000" err="1">
                <a:solidFill>
                  <a:schemeClr val="bg1"/>
                </a:solidFill>
                <a:ea typeface="+mn-lt"/>
                <a:cs typeface="+mn-lt"/>
              </a:rPr>
              <a:t>forms</a:t>
            </a:r>
            <a:r>
              <a:rPr lang="ro-RO" sz="2000" dirty="0">
                <a:solidFill>
                  <a:schemeClr val="bg1"/>
                </a:solidFill>
                <a:ea typeface="+mn-lt"/>
                <a:cs typeface="+mn-lt"/>
              </a:rPr>
              <a:t> </a:t>
            </a:r>
            <a:r>
              <a:rPr lang="ro-RO" sz="2000" err="1">
                <a:solidFill>
                  <a:schemeClr val="bg1"/>
                </a:solidFill>
                <a:ea typeface="+mn-lt"/>
                <a:cs typeface="+mn-lt"/>
              </a:rPr>
              <a:t>is</a:t>
            </a:r>
            <a:r>
              <a:rPr lang="ro-RO" sz="2000" dirty="0">
                <a:solidFill>
                  <a:schemeClr val="bg1"/>
                </a:solidFill>
                <a:ea typeface="+mn-lt"/>
                <a:cs typeface="+mn-lt"/>
              </a:rPr>
              <a:t> </a:t>
            </a:r>
            <a:r>
              <a:rPr lang="ro-RO" sz="2000" err="1">
                <a:solidFill>
                  <a:schemeClr val="bg1"/>
                </a:solidFill>
                <a:ea typeface="+mn-lt"/>
                <a:cs typeface="+mn-lt"/>
              </a:rPr>
              <a:t>essential</a:t>
            </a:r>
            <a:r>
              <a:rPr lang="ro-RO" sz="2000" dirty="0">
                <a:solidFill>
                  <a:schemeClr val="bg1"/>
                </a:solidFill>
                <a:ea typeface="+mn-lt"/>
                <a:cs typeface="+mn-lt"/>
              </a:rPr>
              <a:t> for </a:t>
            </a:r>
            <a:r>
              <a:rPr lang="ro-RO" sz="2000" err="1">
                <a:solidFill>
                  <a:schemeClr val="bg1"/>
                </a:solidFill>
                <a:ea typeface="+mn-lt"/>
                <a:cs typeface="+mn-lt"/>
              </a:rPr>
              <a:t>documenting</a:t>
            </a:r>
            <a:r>
              <a:rPr lang="ro-RO" sz="2000" dirty="0">
                <a:solidFill>
                  <a:schemeClr val="bg1"/>
                </a:solidFill>
                <a:ea typeface="+mn-lt"/>
                <a:cs typeface="+mn-lt"/>
              </a:rPr>
              <a:t> </a:t>
            </a:r>
            <a:r>
              <a:rPr lang="ro-RO" sz="2000" err="1">
                <a:solidFill>
                  <a:schemeClr val="bg1"/>
                </a:solidFill>
                <a:ea typeface="+mn-lt"/>
                <a:cs typeface="+mn-lt"/>
              </a:rPr>
              <a:t>details</a:t>
            </a:r>
            <a:r>
              <a:rPr lang="ro-RO" sz="2000" dirty="0">
                <a:solidFill>
                  <a:schemeClr val="bg1"/>
                </a:solidFill>
                <a:ea typeface="+mn-lt"/>
                <a:cs typeface="+mn-lt"/>
              </a:rPr>
              <a:t> </a:t>
            </a:r>
            <a:r>
              <a:rPr lang="ro-RO" sz="2000" err="1">
                <a:solidFill>
                  <a:schemeClr val="bg1"/>
                </a:solidFill>
                <a:ea typeface="+mn-lt"/>
                <a:cs typeface="+mn-lt"/>
              </a:rPr>
              <a:t>and</a:t>
            </a:r>
            <a:r>
              <a:rPr lang="ro-RO" sz="2000" dirty="0">
                <a:solidFill>
                  <a:schemeClr val="bg1"/>
                </a:solidFill>
                <a:ea typeface="+mn-lt"/>
                <a:cs typeface="+mn-lt"/>
              </a:rPr>
              <a:t> </a:t>
            </a:r>
            <a:r>
              <a:rPr lang="ro-RO" sz="2000" err="1">
                <a:solidFill>
                  <a:schemeClr val="bg1"/>
                </a:solidFill>
                <a:ea typeface="+mn-lt"/>
                <a:cs typeface="+mn-lt"/>
              </a:rPr>
              <a:t>implementing</a:t>
            </a:r>
            <a:r>
              <a:rPr lang="ro-RO" sz="2000" dirty="0">
                <a:solidFill>
                  <a:schemeClr val="bg1"/>
                </a:solidFill>
                <a:ea typeface="+mn-lt"/>
                <a:cs typeface="+mn-lt"/>
              </a:rPr>
              <a:t> </a:t>
            </a:r>
            <a:r>
              <a:rPr lang="ro-RO" sz="2000" err="1">
                <a:solidFill>
                  <a:schemeClr val="bg1"/>
                </a:solidFill>
                <a:ea typeface="+mn-lt"/>
                <a:cs typeface="+mn-lt"/>
              </a:rPr>
              <a:t>corrective</a:t>
            </a:r>
            <a:r>
              <a:rPr lang="ro-RO" sz="2000" dirty="0">
                <a:solidFill>
                  <a:schemeClr val="bg1"/>
                </a:solidFill>
                <a:ea typeface="+mn-lt"/>
                <a:cs typeface="+mn-lt"/>
              </a:rPr>
              <a:t> </a:t>
            </a:r>
            <a:r>
              <a:rPr lang="ro-RO" sz="2000" err="1">
                <a:solidFill>
                  <a:schemeClr val="bg1"/>
                </a:solidFill>
                <a:ea typeface="+mn-lt"/>
                <a:cs typeface="+mn-lt"/>
              </a:rPr>
              <a:t>measures</a:t>
            </a:r>
            <a:r>
              <a:rPr lang="ro-RO" sz="2000" dirty="0">
                <a:solidFill>
                  <a:schemeClr val="bg1"/>
                </a:solidFill>
                <a:ea typeface="+mn-lt"/>
                <a:cs typeface="+mn-lt"/>
              </a:rPr>
              <a:t> </a:t>
            </a:r>
            <a:r>
              <a:rPr lang="ro-RO" sz="2000" err="1">
                <a:solidFill>
                  <a:schemeClr val="bg1"/>
                </a:solidFill>
                <a:ea typeface="+mn-lt"/>
                <a:cs typeface="+mn-lt"/>
              </a:rPr>
              <a:t>to</a:t>
            </a:r>
            <a:r>
              <a:rPr lang="ro-RO" sz="2000" dirty="0">
                <a:solidFill>
                  <a:schemeClr val="bg1"/>
                </a:solidFill>
                <a:ea typeface="+mn-lt"/>
                <a:cs typeface="+mn-lt"/>
              </a:rPr>
              <a:t> </a:t>
            </a:r>
            <a:r>
              <a:rPr lang="ro-RO" sz="2000" err="1">
                <a:solidFill>
                  <a:schemeClr val="bg1"/>
                </a:solidFill>
                <a:ea typeface="+mn-lt"/>
                <a:cs typeface="+mn-lt"/>
              </a:rPr>
              <a:t>prevent</a:t>
            </a:r>
            <a:r>
              <a:rPr lang="ro-RO" sz="2000" dirty="0">
                <a:solidFill>
                  <a:schemeClr val="bg1"/>
                </a:solidFill>
                <a:ea typeface="+mn-lt"/>
                <a:cs typeface="+mn-lt"/>
              </a:rPr>
              <a:t> similar </a:t>
            </a:r>
            <a:r>
              <a:rPr lang="ro-RO" sz="2000" err="1">
                <a:solidFill>
                  <a:schemeClr val="bg1"/>
                </a:solidFill>
                <a:ea typeface="+mn-lt"/>
                <a:cs typeface="+mn-lt"/>
              </a:rPr>
              <a:t>incidents</a:t>
            </a:r>
            <a:r>
              <a:rPr lang="ro-RO" sz="2000" dirty="0">
                <a:solidFill>
                  <a:schemeClr val="bg1"/>
                </a:solidFill>
                <a:ea typeface="+mn-lt"/>
                <a:cs typeface="+mn-lt"/>
              </a:rPr>
              <a:t> in </a:t>
            </a:r>
            <a:r>
              <a:rPr lang="ro-RO" sz="2000" err="1">
                <a:solidFill>
                  <a:schemeClr val="bg1"/>
                </a:solidFill>
                <a:ea typeface="+mn-lt"/>
                <a:cs typeface="+mn-lt"/>
              </a:rPr>
              <a:t>the</a:t>
            </a:r>
            <a:r>
              <a:rPr lang="ro-RO" sz="2000" dirty="0">
                <a:solidFill>
                  <a:schemeClr val="bg1"/>
                </a:solidFill>
                <a:ea typeface="+mn-lt"/>
                <a:cs typeface="+mn-lt"/>
              </a:rPr>
              <a:t> </a:t>
            </a:r>
            <a:r>
              <a:rPr lang="ro-RO" sz="2000" err="1">
                <a:solidFill>
                  <a:schemeClr val="bg1"/>
                </a:solidFill>
                <a:ea typeface="+mn-lt"/>
                <a:cs typeface="+mn-lt"/>
              </a:rPr>
              <a:t>future</a:t>
            </a:r>
            <a:r>
              <a:rPr lang="ro-RO" sz="2000" dirty="0">
                <a:solidFill>
                  <a:schemeClr val="bg1"/>
                </a:solidFill>
                <a:ea typeface="+mn-lt"/>
                <a:cs typeface="+mn-lt"/>
              </a:rPr>
              <a:t>.</a:t>
            </a:r>
            <a:endParaRPr lang="ro-RO" sz="2000" dirty="0">
              <a:solidFill>
                <a:schemeClr val="bg1"/>
              </a:solidFill>
              <a:cs typeface="Segoe UI"/>
            </a:endParaRPr>
          </a:p>
          <a:p>
            <a:endParaRPr lang="ro-RO" sz="1800" dirty="0">
              <a:solidFill>
                <a:srgbClr val="FFFFFF"/>
              </a:solidFill>
              <a:cs typeface="Segoe UI"/>
            </a:endParaRPr>
          </a:p>
        </p:txBody>
      </p:sp>
    </p:spTree>
    <p:extLst>
      <p:ext uri="{BB962C8B-B14F-4D97-AF65-F5344CB8AC3E}">
        <p14:creationId xmlns:p14="http://schemas.microsoft.com/office/powerpoint/2010/main" val="4275351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3A6C273A-38F2-4D34-98BF-47B248862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2E2CF659-EE5D-432C-B47F-10AC4A48A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Rectangle 38">
            <a:extLst>
              <a:ext uri="{FF2B5EF4-FFF2-40B4-BE49-F238E27FC236}">
                <a16:creationId xmlns:a16="http://schemas.microsoft.com/office/drawing/2014/main" id="{683AA549-1F0C-46E0-AAD8-DC3DC6CA6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shing hands illustration">
            <a:extLst>
              <a:ext uri="{FF2B5EF4-FFF2-40B4-BE49-F238E27FC236}">
                <a16:creationId xmlns:a16="http://schemas.microsoft.com/office/drawing/2014/main" id="{B3828119-A2DE-4A5F-7005-4F6708EE66A1}"/>
              </a:ext>
            </a:extLst>
          </p:cNvPr>
          <p:cNvPicPr>
            <a:picLocks noChangeAspect="1"/>
          </p:cNvPicPr>
          <p:nvPr/>
        </p:nvPicPr>
        <p:blipFill rotWithShape="1">
          <a:blip r:embed="rId2">
            <a:alphaModFix amt="70000"/>
          </a:blip>
          <a:srcRect t="15661" r="6" b="6"/>
          <a:stretch/>
        </p:blipFill>
        <p:spPr>
          <a:xfrm>
            <a:off x="-10419" y="62640"/>
            <a:ext cx="12188932" cy="6856614"/>
          </a:xfrm>
          <a:prstGeom prst="rect">
            <a:avLst/>
          </a:prstGeom>
        </p:spPr>
      </p:pic>
      <p:grpSp>
        <p:nvGrpSpPr>
          <p:cNvPr id="41" name="Bottom Right">
            <a:extLst>
              <a:ext uri="{FF2B5EF4-FFF2-40B4-BE49-F238E27FC236}">
                <a16:creationId xmlns:a16="http://schemas.microsoft.com/office/drawing/2014/main" id="{7B2F7E43-35EC-4103-9D95-2ACDB0038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42"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4" name="Freeform: Shape 43">
                <a:extLst>
                  <a:ext uri="{FF2B5EF4-FFF2-40B4-BE49-F238E27FC236}">
                    <a16:creationId xmlns:a16="http://schemas.microsoft.com/office/drawing/2014/main" id="{DFC12F8B-A54C-43DD-B393-14555547B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E3B33274-B053-4224-A5A0-B90126BFF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1C7170C7-58C1-4C2A-BCB1-A35DA8E12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5931EDD4-C978-4F30-9A9D-2C5D3B3E4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3E984CF3-8D55-4CD4-8256-69FDFE61C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E9CC4F5D-4692-4689-807E-46C4886A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B872E016-A490-4CAF-AAC9-3EE29CBD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43" name="Freeform: Shape 42">
              <a:extLst>
                <a:ext uri="{FF2B5EF4-FFF2-40B4-BE49-F238E27FC236}">
                  <a16:creationId xmlns:a16="http://schemas.microsoft.com/office/drawing/2014/main" id="{594A6B7E-847F-437A-BC2F-A78EE3F87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2"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54" name="Top Left">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55" name="Freeform: Shape 54">
              <a:extLst>
                <a:ext uri="{FF2B5EF4-FFF2-40B4-BE49-F238E27FC236}">
                  <a16:creationId xmlns:a16="http://schemas.microsoft.com/office/drawing/2014/main" id="{712269F1-E4D6-4EEB-8A0F-059FAFC40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088D87B2-D2A4-4577-89DC-7AF275C01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57"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68" name="Freeform: Shape 67">
                <a:extLst>
                  <a:ext uri="{FF2B5EF4-FFF2-40B4-BE49-F238E27FC236}">
                    <a16:creationId xmlns:a16="http://schemas.microsoft.com/office/drawing/2014/main" id="{ACCB55F8-F950-431F-9B90-688950D9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69" name="Freeform: Shape 68">
                <a:extLst>
                  <a:ext uri="{FF2B5EF4-FFF2-40B4-BE49-F238E27FC236}">
                    <a16:creationId xmlns:a16="http://schemas.microsoft.com/office/drawing/2014/main" id="{27D0AA11-2E4E-479C-B953-547285E72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70" name="Freeform: Shape 69">
                <a:extLst>
                  <a:ext uri="{FF2B5EF4-FFF2-40B4-BE49-F238E27FC236}">
                    <a16:creationId xmlns:a16="http://schemas.microsoft.com/office/drawing/2014/main" id="{90D86C66-EDF0-4ABB-87F4-A2882A2E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71" name="Freeform: Shape 70">
                <a:extLst>
                  <a:ext uri="{FF2B5EF4-FFF2-40B4-BE49-F238E27FC236}">
                    <a16:creationId xmlns:a16="http://schemas.microsoft.com/office/drawing/2014/main" id="{D026082B-E695-4987-8C03-332366C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72" name="Freeform: Shape 71">
                <a:extLst>
                  <a:ext uri="{FF2B5EF4-FFF2-40B4-BE49-F238E27FC236}">
                    <a16:creationId xmlns:a16="http://schemas.microsoft.com/office/drawing/2014/main" id="{461A8835-D9FC-4CAB-AF19-A5513B17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58" name="Freeform: Shape 57">
              <a:extLst>
                <a:ext uri="{FF2B5EF4-FFF2-40B4-BE49-F238E27FC236}">
                  <a16:creationId xmlns:a16="http://schemas.microsoft.com/office/drawing/2014/main" id="{54E6BA76-9515-415F-BAC9-76958DA6E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4C120B3D-CF1C-49AE-B5B4-6BF589737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5F7B6392-DF04-4EF6-A433-4A7A757D6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CFB987BC-4338-4C63-8DB9-5CB9DC489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F0B5029E-655F-4CB5-BCA2-B62400CE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966F436B-D502-4927-A05D-0691A99F6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64" name="Freeform: Shape 63">
              <a:extLst>
                <a:ext uri="{FF2B5EF4-FFF2-40B4-BE49-F238E27FC236}">
                  <a16:creationId xmlns:a16="http://schemas.microsoft.com/office/drawing/2014/main" id="{63D19BC0-342A-4662-8B01-078F5BC25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65" name="Freeform: Shape 64">
              <a:extLst>
                <a:ext uri="{FF2B5EF4-FFF2-40B4-BE49-F238E27FC236}">
                  <a16:creationId xmlns:a16="http://schemas.microsoft.com/office/drawing/2014/main" id="{DF32521F-B67B-4D14-BB6E-0DD27E1C7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66" name="Freeform: Shape 65">
              <a:extLst>
                <a:ext uri="{FF2B5EF4-FFF2-40B4-BE49-F238E27FC236}">
                  <a16:creationId xmlns:a16="http://schemas.microsoft.com/office/drawing/2014/main" id="{56F73602-5ACB-4102-894B-D140E71E6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67" name="Freeform: Shape 66">
              <a:extLst>
                <a:ext uri="{FF2B5EF4-FFF2-40B4-BE49-F238E27FC236}">
                  <a16:creationId xmlns:a16="http://schemas.microsoft.com/office/drawing/2014/main" id="{E87FA368-45DC-4276-A257-F67A12B2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
        <p:nvSpPr>
          <p:cNvPr id="2" name="Titlu 1">
            <a:extLst>
              <a:ext uri="{FF2B5EF4-FFF2-40B4-BE49-F238E27FC236}">
                <a16:creationId xmlns:a16="http://schemas.microsoft.com/office/drawing/2014/main" id="{DAB66174-4F1B-FDA7-B130-9DC84F722424}"/>
              </a:ext>
            </a:extLst>
          </p:cNvPr>
          <p:cNvSpPr>
            <a:spLocks noGrp="1"/>
          </p:cNvSpPr>
          <p:nvPr>
            <p:ph type="title"/>
          </p:nvPr>
        </p:nvSpPr>
        <p:spPr>
          <a:xfrm>
            <a:off x="1307554" y="407451"/>
            <a:ext cx="9816162" cy="1074925"/>
          </a:xfrm>
        </p:spPr>
        <p:txBody>
          <a:bodyPr vert="horz" lIns="91440" tIns="45720" rIns="91440" bIns="45720" rtlCol="0" anchor="b">
            <a:normAutofit fontScale="90000"/>
          </a:bodyPr>
          <a:lstStyle/>
          <a:p>
            <a:pPr algn="ctr"/>
            <a:r>
              <a:rPr lang="en-US" sz="6600" b="1" kern="1200">
                <a:solidFill>
                  <a:srgbClr val="FFFFFF"/>
                </a:solidFill>
                <a:latin typeface="+mj-lt"/>
                <a:ea typeface="+mj-ea"/>
                <a:cs typeface="+mj-cs"/>
              </a:rPr>
              <a:t>Cleaning and Hygiene</a:t>
            </a:r>
            <a:endParaRPr lang="en-US" sz="6600" kern="1200">
              <a:solidFill>
                <a:srgbClr val="FFFFFF"/>
              </a:solidFill>
              <a:latin typeface="+mj-lt"/>
              <a:ea typeface="+mj-ea"/>
              <a:cs typeface="+mj-cs"/>
            </a:endParaRPr>
          </a:p>
        </p:txBody>
      </p:sp>
      <p:grpSp>
        <p:nvGrpSpPr>
          <p:cNvPr id="74" name="Cross">
            <a:extLst>
              <a:ext uri="{FF2B5EF4-FFF2-40B4-BE49-F238E27FC236}">
                <a16:creationId xmlns:a16="http://schemas.microsoft.com/office/drawing/2014/main" id="{DDB99EF5-8801-40E2-83D3-196FADCBBA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30939" y="3874229"/>
            <a:ext cx="118872" cy="118872"/>
            <a:chOff x="1175347" y="3733800"/>
            <a:chExt cx="118872" cy="118872"/>
          </a:xfrm>
        </p:grpSpPr>
        <p:cxnSp>
          <p:nvCxnSpPr>
            <p:cNvPr id="75" name="Straight Connector 74">
              <a:extLst>
                <a:ext uri="{FF2B5EF4-FFF2-40B4-BE49-F238E27FC236}">
                  <a16:creationId xmlns:a16="http://schemas.microsoft.com/office/drawing/2014/main" id="{50FE3A76-C0EC-41F2-92AD-1A75BA3771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76" name="Straight Connector 75">
              <a:extLst>
                <a:ext uri="{FF2B5EF4-FFF2-40B4-BE49-F238E27FC236}">
                  <a16:creationId xmlns:a16="http://schemas.microsoft.com/office/drawing/2014/main" id="{C22AF00A-AACB-4D06-A706-4231FD4EC6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
        <p:nvSpPr>
          <p:cNvPr id="4" name="CasetăText 3">
            <a:extLst>
              <a:ext uri="{FF2B5EF4-FFF2-40B4-BE49-F238E27FC236}">
                <a16:creationId xmlns:a16="http://schemas.microsoft.com/office/drawing/2014/main" id="{65179F24-EB2C-DD7D-7F0E-EC9F3017A211}"/>
              </a:ext>
            </a:extLst>
          </p:cNvPr>
          <p:cNvSpPr txBox="1"/>
          <p:nvPr/>
        </p:nvSpPr>
        <p:spPr>
          <a:xfrm>
            <a:off x="1054274" y="1753644"/>
            <a:ext cx="1044879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err="1">
                <a:solidFill>
                  <a:schemeClr val="bg1"/>
                </a:solidFill>
                <a:latin typeface="Inter Variable"/>
                <a:ea typeface="Inter Variable"/>
                <a:cs typeface="Inter Variable"/>
              </a:rPr>
              <a:t>Cleanliness</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and</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hygiene</a:t>
            </a:r>
            <a:r>
              <a:rPr lang="ro-RO" dirty="0">
                <a:solidFill>
                  <a:schemeClr val="bg1"/>
                </a:solidFill>
                <a:latin typeface="Inter Variable"/>
                <a:ea typeface="Inter Variable"/>
                <a:cs typeface="Inter Variable"/>
              </a:rPr>
              <a:t> are </a:t>
            </a:r>
            <a:r>
              <a:rPr lang="ro-RO" err="1">
                <a:solidFill>
                  <a:schemeClr val="bg1"/>
                </a:solidFill>
                <a:latin typeface="Inter Variable"/>
                <a:ea typeface="Inter Variable"/>
                <a:cs typeface="Inter Variable"/>
              </a:rPr>
              <a:t>essential</a:t>
            </a:r>
            <a:r>
              <a:rPr lang="ro-RO" dirty="0">
                <a:solidFill>
                  <a:schemeClr val="bg1"/>
                </a:solidFill>
                <a:latin typeface="Inter Variable"/>
                <a:ea typeface="Inter Variable"/>
                <a:cs typeface="Inter Variable"/>
              </a:rPr>
              <a:t> in </a:t>
            </a:r>
            <a:r>
              <a:rPr lang="ro-RO" err="1">
                <a:solidFill>
                  <a:schemeClr val="bg1"/>
                </a:solidFill>
                <a:latin typeface="Inter Variable"/>
                <a:ea typeface="Inter Variable"/>
                <a:cs typeface="Inter Variable"/>
              </a:rPr>
              <a:t>providing</a:t>
            </a:r>
            <a:r>
              <a:rPr lang="ro-RO" dirty="0">
                <a:solidFill>
                  <a:schemeClr val="bg1"/>
                </a:solidFill>
                <a:latin typeface="Inter Variable"/>
                <a:ea typeface="Inter Variable"/>
                <a:cs typeface="Inter Variable"/>
              </a:rPr>
              <a:t> a safe </a:t>
            </a:r>
            <a:r>
              <a:rPr lang="ro-RO" err="1">
                <a:solidFill>
                  <a:schemeClr val="bg1"/>
                </a:solidFill>
                <a:latin typeface="Inter Variable"/>
                <a:ea typeface="Inter Variable"/>
                <a:cs typeface="Inter Variable"/>
              </a:rPr>
              <a:t>and</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welcoming</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environment</a:t>
            </a:r>
            <a:r>
              <a:rPr lang="ro-RO" dirty="0">
                <a:solidFill>
                  <a:schemeClr val="bg1"/>
                </a:solidFill>
                <a:latin typeface="Inter Variable"/>
                <a:ea typeface="Inter Variable"/>
                <a:cs typeface="Inter Variable"/>
              </a:rPr>
              <a:t> for </a:t>
            </a:r>
            <a:r>
              <a:rPr lang="ro-RO" err="1">
                <a:solidFill>
                  <a:schemeClr val="bg1"/>
                </a:solidFill>
                <a:latin typeface="Inter Variable"/>
                <a:ea typeface="Inter Variable"/>
                <a:cs typeface="Inter Variable"/>
              </a:rPr>
              <a:t>guests</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Follow</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these</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guidelines</a:t>
            </a:r>
            <a:r>
              <a:rPr lang="ro-RO" dirty="0">
                <a:solidFill>
                  <a:schemeClr val="bg1"/>
                </a:solidFill>
                <a:latin typeface="Inter Variable"/>
                <a:ea typeface="Inter Variable"/>
                <a:cs typeface="Inter Variable"/>
              </a:rPr>
              <a:t>:</a:t>
            </a:r>
            <a:endParaRPr lang="ro-RO">
              <a:solidFill>
                <a:schemeClr val="bg1"/>
              </a:solidFill>
              <a:cs typeface="Segoe UI"/>
            </a:endParaRPr>
          </a:p>
          <a:p>
            <a:endParaRPr lang="ro-RO" dirty="0">
              <a:solidFill>
                <a:schemeClr val="bg1"/>
              </a:solidFill>
              <a:latin typeface="Inter Variable"/>
              <a:ea typeface="Inter Variable"/>
              <a:cs typeface="Inter Variable"/>
            </a:endParaRPr>
          </a:p>
          <a:p>
            <a:pPr marL="228600" lvl="1" indent="-228600">
              <a:buFont typeface=""/>
              <a:buChar char="•"/>
            </a:pPr>
            <a:r>
              <a:rPr lang="ro-RO" err="1">
                <a:solidFill>
                  <a:schemeClr val="bg1"/>
                </a:solidFill>
                <a:latin typeface="Inter Variable"/>
                <a:ea typeface="Inter Variable"/>
                <a:cs typeface="Inter Variable"/>
              </a:rPr>
              <a:t>Adhere</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to</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cleaning</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protocols</a:t>
            </a:r>
            <a:r>
              <a:rPr lang="ro-RO" dirty="0">
                <a:solidFill>
                  <a:schemeClr val="bg1"/>
                </a:solidFill>
                <a:latin typeface="Inter Variable"/>
                <a:ea typeface="Inter Variable"/>
                <a:cs typeface="Inter Variable"/>
              </a:rPr>
              <a:t> for </a:t>
            </a:r>
            <a:r>
              <a:rPr lang="ro-RO" err="1">
                <a:solidFill>
                  <a:schemeClr val="bg1"/>
                </a:solidFill>
                <a:latin typeface="Inter Variable"/>
                <a:ea typeface="Inter Variable"/>
                <a:cs typeface="Inter Variable"/>
              </a:rPr>
              <a:t>different</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areas</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within</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the</a:t>
            </a:r>
            <a:r>
              <a:rPr lang="ro-RO" dirty="0">
                <a:solidFill>
                  <a:schemeClr val="bg1"/>
                </a:solidFill>
                <a:latin typeface="Inter Variable"/>
                <a:ea typeface="Inter Variable"/>
                <a:cs typeface="Inter Variable"/>
              </a:rPr>
              <a:t> hotel.</a:t>
            </a:r>
          </a:p>
          <a:p>
            <a:pPr marL="228600" lvl="1" indent="-228600">
              <a:buFont typeface=""/>
              <a:buChar char="•"/>
            </a:pPr>
            <a:endParaRPr lang="ro-RO" dirty="0">
              <a:solidFill>
                <a:schemeClr val="bg1"/>
              </a:solidFill>
              <a:latin typeface="Inter Variable"/>
              <a:ea typeface="Inter Variable"/>
              <a:cs typeface="Inter Variable"/>
            </a:endParaRPr>
          </a:p>
          <a:p>
            <a:pPr marL="228600" lvl="1" indent="-228600">
              <a:buFont typeface=""/>
              <a:buChar char="•"/>
            </a:pPr>
            <a:r>
              <a:rPr lang="ro-RO" err="1">
                <a:solidFill>
                  <a:schemeClr val="bg1"/>
                </a:solidFill>
                <a:latin typeface="Inter Variable"/>
                <a:ea typeface="Inter Variable"/>
                <a:cs typeface="Inter Variable"/>
              </a:rPr>
              <a:t>Regularly</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wash</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your</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hands</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especially</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before</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handling</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food</a:t>
            </a:r>
            <a:r>
              <a:rPr lang="ro-RO" dirty="0">
                <a:solidFill>
                  <a:schemeClr val="bg1"/>
                </a:solidFill>
                <a:latin typeface="Inter Variable"/>
                <a:ea typeface="Inter Variable"/>
                <a:cs typeface="Inter Variable"/>
              </a:rPr>
              <a:t> or </a:t>
            </a:r>
            <a:r>
              <a:rPr lang="ro-RO" err="1">
                <a:solidFill>
                  <a:schemeClr val="bg1"/>
                </a:solidFill>
                <a:latin typeface="Inter Variable"/>
                <a:ea typeface="Inter Variable"/>
                <a:cs typeface="Inter Variable"/>
              </a:rPr>
              <a:t>after</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cleaning</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tasks</a:t>
            </a:r>
            <a:r>
              <a:rPr lang="ro-RO" dirty="0">
                <a:solidFill>
                  <a:schemeClr val="bg1"/>
                </a:solidFill>
                <a:latin typeface="Inter Variable"/>
                <a:ea typeface="Inter Variable"/>
                <a:cs typeface="Inter Variable"/>
              </a:rPr>
              <a:t>.</a:t>
            </a:r>
          </a:p>
          <a:p>
            <a:pPr marL="228600" lvl="1" indent="-228600">
              <a:buFont typeface=""/>
              <a:buChar char="•"/>
            </a:pPr>
            <a:endParaRPr lang="ro-RO" dirty="0">
              <a:solidFill>
                <a:schemeClr val="bg1"/>
              </a:solidFill>
              <a:latin typeface="Inter Variable"/>
              <a:ea typeface="Inter Variable"/>
              <a:cs typeface="Inter Variable"/>
            </a:endParaRPr>
          </a:p>
          <a:p>
            <a:pPr marL="228600" lvl="1" indent="-228600">
              <a:buFont typeface=""/>
              <a:buChar char="•"/>
            </a:pPr>
            <a:r>
              <a:rPr lang="ro-RO" err="1">
                <a:solidFill>
                  <a:schemeClr val="bg1"/>
                </a:solidFill>
                <a:latin typeface="Inter Variable"/>
                <a:ea typeface="Inter Variable"/>
                <a:cs typeface="Inter Variable"/>
              </a:rPr>
              <a:t>Use</a:t>
            </a:r>
            <a:r>
              <a:rPr lang="ro-RO" dirty="0">
                <a:solidFill>
                  <a:schemeClr val="bg1"/>
                </a:solidFill>
                <a:latin typeface="Inter Variable"/>
                <a:ea typeface="Inter Variable"/>
                <a:cs typeface="Inter Variable"/>
              </a:rPr>
              <a:t> hand </a:t>
            </a:r>
            <a:r>
              <a:rPr lang="ro-RO" err="1">
                <a:solidFill>
                  <a:schemeClr val="bg1"/>
                </a:solidFill>
                <a:latin typeface="Inter Variable"/>
                <a:ea typeface="Inter Variable"/>
                <a:cs typeface="Inter Variable"/>
              </a:rPr>
              <a:t>sanitizer</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when</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necessary</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to</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maintain</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hygiene</a:t>
            </a:r>
            <a:r>
              <a:rPr lang="ro-RO" dirty="0">
                <a:solidFill>
                  <a:schemeClr val="bg1"/>
                </a:solidFill>
                <a:latin typeface="Inter Variable"/>
                <a:ea typeface="Inter Variable"/>
                <a:cs typeface="Inter Variable"/>
              </a:rPr>
              <a:t> </a:t>
            </a:r>
            <a:r>
              <a:rPr lang="ro-RO" err="1">
                <a:solidFill>
                  <a:schemeClr val="bg1"/>
                </a:solidFill>
                <a:latin typeface="Inter Variable"/>
                <a:ea typeface="Inter Variable"/>
                <a:cs typeface="Inter Variable"/>
              </a:rPr>
              <a:t>standards</a:t>
            </a:r>
            <a:r>
              <a:rPr lang="ro-RO" dirty="0">
                <a:solidFill>
                  <a:schemeClr val="bg1"/>
                </a:solidFill>
                <a:latin typeface="Inter Variable"/>
                <a:ea typeface="Inter Variable"/>
                <a:cs typeface="Inter Variable"/>
              </a:rPr>
              <a:t>.</a:t>
            </a:r>
            <a:endParaRPr lang="ro-RO" dirty="0">
              <a:solidFill>
                <a:schemeClr val="bg1"/>
              </a:solidFill>
            </a:endParaRPr>
          </a:p>
        </p:txBody>
      </p:sp>
    </p:spTree>
    <p:extLst>
      <p:ext uri="{BB962C8B-B14F-4D97-AF65-F5344CB8AC3E}">
        <p14:creationId xmlns:p14="http://schemas.microsoft.com/office/powerpoint/2010/main" val="1667312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u 1">
            <a:extLst>
              <a:ext uri="{FF2B5EF4-FFF2-40B4-BE49-F238E27FC236}">
                <a16:creationId xmlns:a16="http://schemas.microsoft.com/office/drawing/2014/main" id="{C7AA24FD-8007-A30F-CC10-088B4CAE1771}"/>
              </a:ext>
            </a:extLst>
          </p:cNvPr>
          <p:cNvSpPr>
            <a:spLocks noGrp="1"/>
          </p:cNvSpPr>
          <p:nvPr>
            <p:ph type="title"/>
          </p:nvPr>
        </p:nvSpPr>
        <p:spPr>
          <a:xfrm>
            <a:off x="1198182" y="559813"/>
            <a:ext cx="10246090" cy="1471193"/>
          </a:xfrm>
        </p:spPr>
        <p:txBody>
          <a:bodyPr>
            <a:normAutofit/>
          </a:bodyPr>
          <a:lstStyle/>
          <a:p>
            <a:r>
              <a:rPr lang="ro-RO" sz="2400" b="1" err="1">
                <a:solidFill>
                  <a:srgbClr val="121512"/>
                </a:solidFill>
                <a:ea typeface="+mj-lt"/>
                <a:cs typeface="+mj-lt"/>
              </a:rPr>
              <a:t>Food</a:t>
            </a:r>
            <a:r>
              <a:rPr lang="ro-RO" sz="2400" b="1" dirty="0">
                <a:solidFill>
                  <a:srgbClr val="121512"/>
                </a:solidFill>
                <a:ea typeface="+mj-lt"/>
                <a:cs typeface="+mj-lt"/>
              </a:rPr>
              <a:t> </a:t>
            </a:r>
            <a:r>
              <a:rPr lang="ro-RO" sz="2400" b="1" err="1">
                <a:solidFill>
                  <a:srgbClr val="121512"/>
                </a:solidFill>
                <a:ea typeface="+mj-lt"/>
                <a:cs typeface="+mj-lt"/>
              </a:rPr>
              <a:t>Safety</a:t>
            </a:r>
            <a:endParaRPr lang="ro-RO" sz="2400" err="1"/>
          </a:p>
        </p:txBody>
      </p:sp>
      <p:sp>
        <p:nvSpPr>
          <p:cNvPr id="40" name="Content Placeholder 7">
            <a:extLst>
              <a:ext uri="{FF2B5EF4-FFF2-40B4-BE49-F238E27FC236}">
                <a16:creationId xmlns:a16="http://schemas.microsoft.com/office/drawing/2014/main" id="{EE88D570-1F97-FA63-2F86-BF0B280EF79F}"/>
              </a:ext>
            </a:extLst>
          </p:cNvPr>
          <p:cNvSpPr>
            <a:spLocks noGrp="1"/>
          </p:cNvSpPr>
          <p:nvPr>
            <p:ph idx="1"/>
          </p:nvPr>
        </p:nvSpPr>
        <p:spPr>
          <a:xfrm>
            <a:off x="1185756" y="2384474"/>
            <a:ext cx="4810872" cy="3728613"/>
          </a:xfrm>
        </p:spPr>
        <p:txBody>
          <a:bodyPr vert="horz" lIns="91440" tIns="45720" rIns="91440" bIns="45720" rtlCol="0" anchor="t">
            <a:normAutofit/>
          </a:bodyPr>
          <a:lstStyle/>
          <a:p>
            <a:pPr marL="0" indent="0">
              <a:buNone/>
            </a:pPr>
            <a:r>
              <a:rPr lang="en-US" sz="1600">
                <a:solidFill>
                  <a:srgbClr val="121512"/>
                </a:solidFill>
                <a:ea typeface="+mn-lt"/>
                <a:cs typeface="+mn-lt"/>
              </a:rPr>
              <a:t>Food safety is a crucial aspect of hospitality services. At Premier Inn, following proper food handling practices is essential to prevent foodborne illnesses and ensure guest satisfaction:</a:t>
            </a:r>
            <a:endParaRPr lang="en-US" sz="1600">
              <a:cs typeface="Segoe UI"/>
            </a:endParaRPr>
          </a:p>
          <a:p>
            <a:pPr lvl="1"/>
            <a:r>
              <a:rPr lang="en-US" sz="1600" dirty="0">
                <a:solidFill>
                  <a:srgbClr val="121512"/>
                </a:solidFill>
                <a:ea typeface="+mn-lt"/>
                <a:cs typeface="+mn-lt"/>
              </a:rPr>
              <a:t>Wash hands before handling food and use gloves when necessary.</a:t>
            </a:r>
            <a:endParaRPr lang="en-US" sz="1600" dirty="0">
              <a:cs typeface="Segoe UI"/>
            </a:endParaRPr>
          </a:p>
          <a:p>
            <a:pPr lvl="1"/>
            <a:r>
              <a:rPr lang="en-US" sz="1600" dirty="0">
                <a:solidFill>
                  <a:srgbClr val="121512"/>
                </a:solidFill>
                <a:ea typeface="+mn-lt"/>
                <a:cs typeface="+mn-lt"/>
              </a:rPr>
              <a:t>Store food at appropriate temperatures and follow expiry date guidelines.</a:t>
            </a:r>
            <a:endParaRPr lang="en-US" sz="1600" dirty="0">
              <a:cs typeface="Segoe UI"/>
            </a:endParaRPr>
          </a:p>
          <a:p>
            <a:pPr lvl="1"/>
            <a:r>
              <a:rPr lang="en-US" sz="1600" dirty="0">
                <a:solidFill>
                  <a:srgbClr val="121512"/>
                </a:solidFill>
                <a:ea typeface="+mn-lt"/>
                <a:cs typeface="+mn-lt"/>
              </a:rPr>
              <a:t>Regularly clean and sanitize food preparation areas to prevent contamination</a:t>
            </a:r>
            <a:r>
              <a:rPr lang="en-US" sz="1200" dirty="0">
                <a:solidFill>
                  <a:srgbClr val="121512"/>
                </a:solidFill>
                <a:ea typeface="+mn-lt"/>
                <a:cs typeface="+mn-lt"/>
              </a:rPr>
              <a:t>.</a:t>
            </a:r>
            <a:endParaRPr lang="en-US" dirty="0"/>
          </a:p>
          <a:p>
            <a:endParaRPr lang="en-US" sz="1800" dirty="0">
              <a:cs typeface="Segoe UI"/>
            </a:endParaRPr>
          </a:p>
        </p:txBody>
      </p:sp>
      <p:pic>
        <p:nvPicPr>
          <p:cNvPr id="4" name="Substituent conținut 3" descr="O imagine care conține Grafică, clipart, siglă, desen animat&#10;&#10;Descriere generată automat">
            <a:extLst>
              <a:ext uri="{FF2B5EF4-FFF2-40B4-BE49-F238E27FC236}">
                <a16:creationId xmlns:a16="http://schemas.microsoft.com/office/drawing/2014/main" id="{BCC3ADB7-DAFB-B759-95B6-ED3D15640ACE}"/>
              </a:ext>
            </a:extLst>
          </p:cNvPr>
          <p:cNvPicPr>
            <a:picLocks noChangeAspect="1"/>
          </p:cNvPicPr>
          <p:nvPr/>
        </p:nvPicPr>
        <p:blipFill>
          <a:blip r:embed="rId2"/>
          <a:stretch>
            <a:fillRect/>
          </a:stretch>
        </p:blipFill>
        <p:spPr>
          <a:xfrm>
            <a:off x="6477002" y="2861641"/>
            <a:ext cx="4967270" cy="2694743"/>
          </a:xfrm>
          <a:prstGeom prst="rect">
            <a:avLst/>
          </a:prstGeom>
        </p:spPr>
      </p:pic>
      <p:grpSp>
        <p:nvGrpSpPr>
          <p:cNvPr id="41"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21579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61" name="Freeform: Shape 14">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62" name="Freeform: Shape 16">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u 1">
            <a:extLst>
              <a:ext uri="{FF2B5EF4-FFF2-40B4-BE49-F238E27FC236}">
                <a16:creationId xmlns:a16="http://schemas.microsoft.com/office/drawing/2014/main" id="{907316A8-1BC3-B85B-8889-45A1C11FB3C2}"/>
              </a:ext>
            </a:extLst>
          </p:cNvPr>
          <p:cNvSpPr>
            <a:spLocks noGrp="1"/>
          </p:cNvSpPr>
          <p:nvPr>
            <p:ph type="title"/>
          </p:nvPr>
        </p:nvSpPr>
        <p:spPr>
          <a:xfrm>
            <a:off x="1198182" y="559813"/>
            <a:ext cx="10246090" cy="1471193"/>
          </a:xfrm>
        </p:spPr>
        <p:txBody>
          <a:bodyPr>
            <a:normAutofit/>
          </a:bodyPr>
          <a:lstStyle/>
          <a:p>
            <a:r>
              <a:rPr lang="ro-RO" b="1">
                <a:ea typeface="+mj-lt"/>
                <a:cs typeface="+mj-lt"/>
              </a:rPr>
              <a:t>Training and Development</a:t>
            </a:r>
            <a:endParaRPr lang="ro-RO" dirty="0" err="1"/>
          </a:p>
        </p:txBody>
      </p:sp>
      <p:sp>
        <p:nvSpPr>
          <p:cNvPr id="63" name="Substituent conținut 2">
            <a:extLst>
              <a:ext uri="{FF2B5EF4-FFF2-40B4-BE49-F238E27FC236}">
                <a16:creationId xmlns:a16="http://schemas.microsoft.com/office/drawing/2014/main" id="{4D0000B0-5AFF-6A44-B03B-2E4150C6D8E9}"/>
              </a:ext>
            </a:extLst>
          </p:cNvPr>
          <p:cNvSpPr>
            <a:spLocks noGrp="1"/>
          </p:cNvSpPr>
          <p:nvPr>
            <p:ph idx="1"/>
          </p:nvPr>
        </p:nvSpPr>
        <p:spPr>
          <a:xfrm>
            <a:off x="1185756" y="2384474"/>
            <a:ext cx="4810872" cy="3728613"/>
          </a:xfrm>
        </p:spPr>
        <p:txBody>
          <a:bodyPr vert="horz" lIns="91440" tIns="45720" rIns="91440" bIns="45720" rtlCol="0" anchor="t">
            <a:normAutofit/>
          </a:bodyPr>
          <a:lstStyle/>
          <a:p>
            <a:pPr marL="0" indent="0">
              <a:buNone/>
            </a:pPr>
            <a:r>
              <a:rPr lang="ro-RO" sz="1400" err="1">
                <a:solidFill>
                  <a:srgbClr val="121512"/>
                </a:solidFill>
                <a:ea typeface="+mn-lt"/>
                <a:cs typeface="+mn-lt"/>
              </a:rPr>
              <a:t>Continuous</a:t>
            </a:r>
            <a:r>
              <a:rPr lang="ro-RO" sz="1400" dirty="0">
                <a:solidFill>
                  <a:srgbClr val="121512"/>
                </a:solidFill>
                <a:ea typeface="+mn-lt"/>
                <a:cs typeface="+mn-lt"/>
              </a:rPr>
              <a:t> training </a:t>
            </a:r>
            <a:r>
              <a:rPr lang="ro-RO" sz="1400" err="1">
                <a:solidFill>
                  <a:srgbClr val="121512"/>
                </a:solidFill>
                <a:ea typeface="+mn-lt"/>
                <a:cs typeface="+mn-lt"/>
              </a:rPr>
              <a:t>and</a:t>
            </a:r>
            <a:r>
              <a:rPr lang="ro-RO" sz="1400" dirty="0">
                <a:solidFill>
                  <a:srgbClr val="121512"/>
                </a:solidFill>
                <a:ea typeface="+mn-lt"/>
                <a:cs typeface="+mn-lt"/>
              </a:rPr>
              <a:t> </a:t>
            </a:r>
            <a:r>
              <a:rPr lang="ro-RO" sz="1400" err="1">
                <a:solidFill>
                  <a:srgbClr val="121512"/>
                </a:solidFill>
                <a:ea typeface="+mn-lt"/>
                <a:cs typeface="+mn-lt"/>
              </a:rPr>
              <a:t>development</a:t>
            </a:r>
            <a:r>
              <a:rPr lang="ro-RO" sz="1400" dirty="0">
                <a:solidFill>
                  <a:srgbClr val="121512"/>
                </a:solidFill>
                <a:ea typeface="+mn-lt"/>
                <a:cs typeface="+mn-lt"/>
              </a:rPr>
              <a:t> are integral </a:t>
            </a:r>
            <a:r>
              <a:rPr lang="ro-RO" sz="1400" err="1">
                <a:solidFill>
                  <a:srgbClr val="121512"/>
                </a:solidFill>
                <a:ea typeface="+mn-lt"/>
                <a:cs typeface="+mn-lt"/>
              </a:rPr>
              <a:t>to</a:t>
            </a:r>
            <a:r>
              <a:rPr lang="ro-RO" sz="1400" dirty="0">
                <a:solidFill>
                  <a:srgbClr val="121512"/>
                </a:solidFill>
                <a:ea typeface="+mn-lt"/>
                <a:cs typeface="+mn-lt"/>
              </a:rPr>
              <a:t> </a:t>
            </a:r>
            <a:r>
              <a:rPr lang="ro-RO" sz="1400" err="1">
                <a:solidFill>
                  <a:srgbClr val="121512"/>
                </a:solidFill>
                <a:ea typeface="+mn-lt"/>
                <a:cs typeface="+mn-lt"/>
              </a:rPr>
              <a:t>maintaining</a:t>
            </a:r>
            <a:r>
              <a:rPr lang="ro-RO" sz="1400" dirty="0">
                <a:solidFill>
                  <a:srgbClr val="121512"/>
                </a:solidFill>
                <a:ea typeface="+mn-lt"/>
                <a:cs typeface="+mn-lt"/>
              </a:rPr>
              <a:t> a </a:t>
            </a:r>
            <a:r>
              <a:rPr lang="ro-RO" sz="1400" err="1">
                <a:solidFill>
                  <a:srgbClr val="121512"/>
                </a:solidFill>
                <a:ea typeface="+mn-lt"/>
                <a:cs typeface="+mn-lt"/>
              </a:rPr>
              <a:t>culture</a:t>
            </a:r>
            <a:r>
              <a:rPr lang="ro-RO" sz="1400" dirty="0">
                <a:solidFill>
                  <a:srgbClr val="121512"/>
                </a:solidFill>
                <a:ea typeface="+mn-lt"/>
                <a:cs typeface="+mn-lt"/>
              </a:rPr>
              <a:t> of </a:t>
            </a:r>
            <a:r>
              <a:rPr lang="ro-RO" sz="1400" err="1">
                <a:solidFill>
                  <a:srgbClr val="121512"/>
                </a:solidFill>
                <a:ea typeface="+mn-lt"/>
                <a:cs typeface="+mn-lt"/>
              </a:rPr>
              <a:t>safety</a:t>
            </a:r>
            <a:r>
              <a:rPr lang="ro-RO" sz="1400" dirty="0">
                <a:solidFill>
                  <a:srgbClr val="121512"/>
                </a:solidFill>
                <a:ea typeface="+mn-lt"/>
                <a:cs typeface="+mn-lt"/>
              </a:rPr>
              <a:t> at Premier </a:t>
            </a:r>
            <a:r>
              <a:rPr lang="ro-RO" sz="1400" err="1">
                <a:solidFill>
                  <a:srgbClr val="121512"/>
                </a:solidFill>
                <a:ea typeface="+mn-lt"/>
                <a:cs typeface="+mn-lt"/>
              </a:rPr>
              <a:t>Inn</a:t>
            </a:r>
            <a:r>
              <a:rPr lang="ro-RO" sz="1400" dirty="0">
                <a:solidFill>
                  <a:srgbClr val="121512"/>
                </a:solidFill>
                <a:ea typeface="+mn-lt"/>
                <a:cs typeface="+mn-lt"/>
              </a:rPr>
              <a:t>. </a:t>
            </a:r>
            <a:r>
              <a:rPr lang="ro-RO" sz="1400" err="1">
                <a:solidFill>
                  <a:srgbClr val="121512"/>
                </a:solidFill>
                <a:ea typeface="+mn-lt"/>
                <a:cs typeface="+mn-lt"/>
              </a:rPr>
              <a:t>This</a:t>
            </a:r>
            <a:r>
              <a:rPr lang="ro-RO" sz="1400" dirty="0">
                <a:solidFill>
                  <a:srgbClr val="121512"/>
                </a:solidFill>
                <a:ea typeface="+mn-lt"/>
                <a:cs typeface="+mn-lt"/>
              </a:rPr>
              <a:t> </a:t>
            </a:r>
            <a:r>
              <a:rPr lang="ro-RO" sz="1400" err="1">
                <a:solidFill>
                  <a:srgbClr val="121512"/>
                </a:solidFill>
                <a:ea typeface="+mn-lt"/>
                <a:cs typeface="+mn-lt"/>
              </a:rPr>
              <a:t>slide</a:t>
            </a:r>
            <a:r>
              <a:rPr lang="ro-RO" sz="1400" dirty="0">
                <a:solidFill>
                  <a:srgbClr val="121512"/>
                </a:solidFill>
                <a:ea typeface="+mn-lt"/>
                <a:cs typeface="+mn-lt"/>
              </a:rPr>
              <a:t> </a:t>
            </a:r>
            <a:r>
              <a:rPr lang="ro-RO" sz="1400" err="1">
                <a:solidFill>
                  <a:srgbClr val="121512"/>
                </a:solidFill>
                <a:ea typeface="+mn-lt"/>
                <a:cs typeface="+mn-lt"/>
              </a:rPr>
              <a:t>emphasizes</a:t>
            </a:r>
            <a:r>
              <a:rPr lang="ro-RO" sz="1400" dirty="0">
                <a:solidFill>
                  <a:srgbClr val="121512"/>
                </a:solidFill>
                <a:ea typeface="+mn-lt"/>
                <a:cs typeface="+mn-lt"/>
              </a:rPr>
              <a:t> </a:t>
            </a:r>
            <a:r>
              <a:rPr lang="ro-RO" sz="1400" err="1">
                <a:solidFill>
                  <a:srgbClr val="121512"/>
                </a:solidFill>
                <a:ea typeface="+mn-lt"/>
                <a:cs typeface="+mn-lt"/>
              </a:rPr>
              <a:t>the</a:t>
            </a:r>
            <a:r>
              <a:rPr lang="ro-RO" sz="1400" dirty="0">
                <a:solidFill>
                  <a:srgbClr val="121512"/>
                </a:solidFill>
                <a:ea typeface="+mn-lt"/>
                <a:cs typeface="+mn-lt"/>
              </a:rPr>
              <a:t> </a:t>
            </a:r>
            <a:r>
              <a:rPr lang="ro-RO" sz="1400" err="1">
                <a:solidFill>
                  <a:srgbClr val="121512"/>
                </a:solidFill>
                <a:ea typeface="+mn-lt"/>
                <a:cs typeface="+mn-lt"/>
              </a:rPr>
              <a:t>importance</a:t>
            </a:r>
            <a:r>
              <a:rPr lang="ro-RO" sz="1400" dirty="0">
                <a:solidFill>
                  <a:srgbClr val="121512"/>
                </a:solidFill>
                <a:ea typeface="+mn-lt"/>
                <a:cs typeface="+mn-lt"/>
              </a:rPr>
              <a:t> of </a:t>
            </a:r>
            <a:r>
              <a:rPr lang="ro-RO" sz="1400" err="1">
                <a:solidFill>
                  <a:srgbClr val="121512"/>
                </a:solidFill>
                <a:ea typeface="+mn-lt"/>
                <a:cs typeface="+mn-lt"/>
              </a:rPr>
              <a:t>ongoing</a:t>
            </a:r>
            <a:r>
              <a:rPr lang="ro-RO" sz="1400" dirty="0">
                <a:solidFill>
                  <a:srgbClr val="121512"/>
                </a:solidFill>
                <a:ea typeface="+mn-lt"/>
                <a:cs typeface="+mn-lt"/>
              </a:rPr>
              <a:t> </a:t>
            </a:r>
            <a:r>
              <a:rPr lang="ro-RO" sz="1400" err="1">
                <a:solidFill>
                  <a:srgbClr val="121512"/>
                </a:solidFill>
                <a:ea typeface="+mn-lt"/>
                <a:cs typeface="+mn-lt"/>
              </a:rPr>
              <a:t>education</a:t>
            </a:r>
            <a:r>
              <a:rPr lang="ro-RO" sz="1400" dirty="0">
                <a:solidFill>
                  <a:srgbClr val="121512"/>
                </a:solidFill>
                <a:ea typeface="+mn-lt"/>
                <a:cs typeface="+mn-lt"/>
              </a:rPr>
              <a:t> in </a:t>
            </a:r>
            <a:r>
              <a:rPr lang="ro-RO" sz="1400" err="1">
                <a:solidFill>
                  <a:srgbClr val="121512"/>
                </a:solidFill>
                <a:ea typeface="+mn-lt"/>
                <a:cs typeface="+mn-lt"/>
              </a:rPr>
              <a:t>safety</a:t>
            </a:r>
            <a:r>
              <a:rPr lang="ro-RO" sz="1400" dirty="0">
                <a:solidFill>
                  <a:srgbClr val="121512"/>
                </a:solidFill>
                <a:ea typeface="+mn-lt"/>
                <a:cs typeface="+mn-lt"/>
              </a:rPr>
              <a:t> </a:t>
            </a:r>
            <a:r>
              <a:rPr lang="ro-RO" sz="1400" err="1">
                <a:solidFill>
                  <a:srgbClr val="121512"/>
                </a:solidFill>
                <a:ea typeface="+mn-lt"/>
                <a:cs typeface="+mn-lt"/>
              </a:rPr>
              <a:t>practices</a:t>
            </a:r>
            <a:r>
              <a:rPr lang="ro-RO" sz="1400" dirty="0">
                <a:solidFill>
                  <a:srgbClr val="121512"/>
                </a:solidFill>
                <a:ea typeface="+mn-lt"/>
                <a:cs typeface="+mn-lt"/>
              </a:rPr>
              <a:t>:</a:t>
            </a:r>
            <a:endParaRPr lang="ro-RO" sz="1400" dirty="0">
              <a:cs typeface="Segoe UI"/>
            </a:endParaRPr>
          </a:p>
          <a:p>
            <a:pPr lvl="1"/>
            <a:r>
              <a:rPr lang="ro-RO" sz="1400" err="1">
                <a:solidFill>
                  <a:srgbClr val="121512"/>
                </a:solidFill>
                <a:ea typeface="+mn-lt"/>
                <a:cs typeface="+mn-lt"/>
              </a:rPr>
              <a:t>Attend</a:t>
            </a:r>
            <a:r>
              <a:rPr lang="ro-RO" sz="1400" dirty="0">
                <a:solidFill>
                  <a:srgbClr val="121512"/>
                </a:solidFill>
                <a:ea typeface="+mn-lt"/>
                <a:cs typeface="+mn-lt"/>
              </a:rPr>
              <a:t> </a:t>
            </a:r>
            <a:r>
              <a:rPr lang="ro-RO" sz="1400" err="1">
                <a:solidFill>
                  <a:srgbClr val="121512"/>
                </a:solidFill>
                <a:ea typeface="+mn-lt"/>
                <a:cs typeface="+mn-lt"/>
              </a:rPr>
              <a:t>all</a:t>
            </a:r>
            <a:r>
              <a:rPr lang="ro-RO" sz="1400" dirty="0">
                <a:solidFill>
                  <a:srgbClr val="121512"/>
                </a:solidFill>
                <a:ea typeface="+mn-lt"/>
                <a:cs typeface="+mn-lt"/>
              </a:rPr>
              <a:t> </a:t>
            </a:r>
            <a:r>
              <a:rPr lang="ro-RO" sz="1400" err="1">
                <a:solidFill>
                  <a:srgbClr val="121512"/>
                </a:solidFill>
                <a:ea typeface="+mn-lt"/>
                <a:cs typeface="+mn-lt"/>
              </a:rPr>
              <a:t>safety</a:t>
            </a:r>
            <a:r>
              <a:rPr lang="ro-RO" sz="1400" dirty="0">
                <a:solidFill>
                  <a:srgbClr val="121512"/>
                </a:solidFill>
                <a:ea typeface="+mn-lt"/>
                <a:cs typeface="+mn-lt"/>
              </a:rPr>
              <a:t> training </a:t>
            </a:r>
            <a:r>
              <a:rPr lang="ro-RO" sz="1400" err="1">
                <a:solidFill>
                  <a:srgbClr val="121512"/>
                </a:solidFill>
                <a:ea typeface="+mn-lt"/>
                <a:cs typeface="+mn-lt"/>
              </a:rPr>
              <a:t>sessions</a:t>
            </a:r>
            <a:r>
              <a:rPr lang="ro-RO" sz="1400" dirty="0">
                <a:solidFill>
                  <a:srgbClr val="121512"/>
                </a:solidFill>
                <a:ea typeface="+mn-lt"/>
                <a:cs typeface="+mn-lt"/>
              </a:rPr>
              <a:t> </a:t>
            </a:r>
            <a:r>
              <a:rPr lang="ro-RO" sz="1400" err="1">
                <a:solidFill>
                  <a:srgbClr val="121512"/>
                </a:solidFill>
                <a:ea typeface="+mn-lt"/>
                <a:cs typeface="+mn-lt"/>
              </a:rPr>
              <a:t>and</a:t>
            </a:r>
            <a:r>
              <a:rPr lang="ro-RO" sz="1400" dirty="0">
                <a:solidFill>
                  <a:srgbClr val="121512"/>
                </a:solidFill>
                <a:ea typeface="+mn-lt"/>
                <a:cs typeface="+mn-lt"/>
              </a:rPr>
              <a:t> </a:t>
            </a:r>
            <a:r>
              <a:rPr lang="ro-RO" sz="1400" err="1">
                <a:solidFill>
                  <a:srgbClr val="121512"/>
                </a:solidFill>
                <a:ea typeface="+mn-lt"/>
                <a:cs typeface="+mn-lt"/>
              </a:rPr>
              <a:t>refresher</a:t>
            </a:r>
            <a:r>
              <a:rPr lang="ro-RO" sz="1400" dirty="0">
                <a:solidFill>
                  <a:srgbClr val="121512"/>
                </a:solidFill>
                <a:ea typeface="+mn-lt"/>
                <a:cs typeface="+mn-lt"/>
              </a:rPr>
              <a:t> </a:t>
            </a:r>
            <a:r>
              <a:rPr lang="ro-RO" sz="1400" err="1">
                <a:solidFill>
                  <a:srgbClr val="121512"/>
                </a:solidFill>
                <a:ea typeface="+mn-lt"/>
                <a:cs typeface="+mn-lt"/>
              </a:rPr>
              <a:t>courses</a:t>
            </a:r>
            <a:r>
              <a:rPr lang="ro-RO" sz="1400" dirty="0">
                <a:solidFill>
                  <a:srgbClr val="121512"/>
                </a:solidFill>
                <a:ea typeface="+mn-lt"/>
                <a:cs typeface="+mn-lt"/>
              </a:rPr>
              <a:t> </a:t>
            </a:r>
            <a:r>
              <a:rPr lang="ro-RO" sz="1400" err="1">
                <a:solidFill>
                  <a:srgbClr val="121512"/>
                </a:solidFill>
                <a:ea typeface="+mn-lt"/>
                <a:cs typeface="+mn-lt"/>
              </a:rPr>
              <a:t>to</a:t>
            </a:r>
            <a:r>
              <a:rPr lang="ro-RO" sz="1400" dirty="0">
                <a:solidFill>
                  <a:srgbClr val="121512"/>
                </a:solidFill>
                <a:ea typeface="+mn-lt"/>
                <a:cs typeface="+mn-lt"/>
              </a:rPr>
              <a:t> </a:t>
            </a:r>
            <a:r>
              <a:rPr lang="ro-RO" sz="1400" err="1">
                <a:solidFill>
                  <a:srgbClr val="121512"/>
                </a:solidFill>
                <a:ea typeface="+mn-lt"/>
                <a:cs typeface="+mn-lt"/>
              </a:rPr>
              <a:t>stay</a:t>
            </a:r>
            <a:r>
              <a:rPr lang="ro-RO" sz="1400" dirty="0">
                <a:solidFill>
                  <a:srgbClr val="121512"/>
                </a:solidFill>
                <a:ea typeface="+mn-lt"/>
                <a:cs typeface="+mn-lt"/>
              </a:rPr>
              <a:t> </a:t>
            </a:r>
            <a:r>
              <a:rPr lang="ro-RO" sz="1400" err="1">
                <a:solidFill>
                  <a:srgbClr val="121512"/>
                </a:solidFill>
                <a:ea typeface="+mn-lt"/>
                <a:cs typeface="+mn-lt"/>
              </a:rPr>
              <a:t>updated</a:t>
            </a:r>
            <a:r>
              <a:rPr lang="ro-RO" sz="1400" dirty="0">
                <a:solidFill>
                  <a:srgbClr val="121512"/>
                </a:solidFill>
                <a:ea typeface="+mn-lt"/>
                <a:cs typeface="+mn-lt"/>
              </a:rPr>
              <a:t> on </a:t>
            </a:r>
            <a:r>
              <a:rPr lang="ro-RO" sz="1400" err="1">
                <a:solidFill>
                  <a:srgbClr val="121512"/>
                </a:solidFill>
                <a:ea typeface="+mn-lt"/>
                <a:cs typeface="+mn-lt"/>
              </a:rPr>
              <a:t>safety</a:t>
            </a:r>
            <a:r>
              <a:rPr lang="ro-RO" sz="1400" dirty="0">
                <a:solidFill>
                  <a:srgbClr val="121512"/>
                </a:solidFill>
                <a:ea typeface="+mn-lt"/>
                <a:cs typeface="+mn-lt"/>
              </a:rPr>
              <a:t> </a:t>
            </a:r>
            <a:r>
              <a:rPr lang="ro-RO" sz="1400" err="1">
                <a:solidFill>
                  <a:srgbClr val="121512"/>
                </a:solidFill>
                <a:ea typeface="+mn-lt"/>
                <a:cs typeface="+mn-lt"/>
              </a:rPr>
              <a:t>protocols</a:t>
            </a:r>
            <a:r>
              <a:rPr lang="ro-RO" sz="1400" dirty="0">
                <a:solidFill>
                  <a:srgbClr val="121512"/>
                </a:solidFill>
                <a:ea typeface="+mn-lt"/>
                <a:cs typeface="+mn-lt"/>
              </a:rPr>
              <a:t>.</a:t>
            </a:r>
            <a:endParaRPr lang="ro-RO" sz="1400" dirty="0">
              <a:cs typeface="Segoe UI"/>
            </a:endParaRPr>
          </a:p>
          <a:p>
            <a:pPr lvl="1"/>
            <a:r>
              <a:rPr lang="ro-RO" sz="1400" err="1">
                <a:solidFill>
                  <a:srgbClr val="121512"/>
                </a:solidFill>
                <a:ea typeface="+mn-lt"/>
                <a:cs typeface="+mn-lt"/>
              </a:rPr>
              <a:t>Engage</a:t>
            </a:r>
            <a:r>
              <a:rPr lang="ro-RO" sz="1400" dirty="0">
                <a:solidFill>
                  <a:srgbClr val="121512"/>
                </a:solidFill>
                <a:ea typeface="+mn-lt"/>
                <a:cs typeface="+mn-lt"/>
              </a:rPr>
              <a:t> in </a:t>
            </a:r>
            <a:r>
              <a:rPr lang="ro-RO" sz="1400" err="1">
                <a:solidFill>
                  <a:srgbClr val="121512"/>
                </a:solidFill>
                <a:ea typeface="+mn-lt"/>
                <a:cs typeface="+mn-lt"/>
              </a:rPr>
              <a:t>professional</a:t>
            </a:r>
            <a:r>
              <a:rPr lang="ro-RO" sz="1400" dirty="0">
                <a:solidFill>
                  <a:srgbClr val="121512"/>
                </a:solidFill>
                <a:ea typeface="+mn-lt"/>
                <a:cs typeface="+mn-lt"/>
              </a:rPr>
              <a:t> </a:t>
            </a:r>
            <a:r>
              <a:rPr lang="ro-RO" sz="1400" err="1">
                <a:solidFill>
                  <a:srgbClr val="121512"/>
                </a:solidFill>
                <a:ea typeface="+mn-lt"/>
                <a:cs typeface="+mn-lt"/>
              </a:rPr>
              <a:t>development</a:t>
            </a:r>
            <a:r>
              <a:rPr lang="ro-RO" sz="1400" dirty="0">
                <a:solidFill>
                  <a:srgbClr val="121512"/>
                </a:solidFill>
                <a:ea typeface="+mn-lt"/>
                <a:cs typeface="+mn-lt"/>
              </a:rPr>
              <a:t> </a:t>
            </a:r>
            <a:r>
              <a:rPr lang="ro-RO" sz="1400" err="1">
                <a:solidFill>
                  <a:srgbClr val="121512"/>
                </a:solidFill>
                <a:ea typeface="+mn-lt"/>
                <a:cs typeface="+mn-lt"/>
              </a:rPr>
              <a:t>opportunities</a:t>
            </a:r>
            <a:r>
              <a:rPr lang="ro-RO" sz="1400" dirty="0">
                <a:solidFill>
                  <a:srgbClr val="121512"/>
                </a:solidFill>
                <a:ea typeface="+mn-lt"/>
                <a:cs typeface="+mn-lt"/>
              </a:rPr>
              <a:t> </a:t>
            </a:r>
            <a:r>
              <a:rPr lang="ro-RO" sz="1400" err="1">
                <a:solidFill>
                  <a:srgbClr val="121512"/>
                </a:solidFill>
                <a:ea typeface="+mn-lt"/>
                <a:cs typeface="+mn-lt"/>
              </a:rPr>
              <a:t>to</a:t>
            </a:r>
            <a:r>
              <a:rPr lang="ro-RO" sz="1400" dirty="0">
                <a:solidFill>
                  <a:srgbClr val="121512"/>
                </a:solidFill>
                <a:ea typeface="+mn-lt"/>
                <a:cs typeface="+mn-lt"/>
              </a:rPr>
              <a:t> </a:t>
            </a:r>
            <a:r>
              <a:rPr lang="ro-RO" sz="1400" err="1">
                <a:solidFill>
                  <a:srgbClr val="121512"/>
                </a:solidFill>
                <a:ea typeface="+mn-lt"/>
                <a:cs typeface="+mn-lt"/>
              </a:rPr>
              <a:t>enhance</a:t>
            </a:r>
            <a:r>
              <a:rPr lang="ro-RO" sz="1400" dirty="0">
                <a:solidFill>
                  <a:srgbClr val="121512"/>
                </a:solidFill>
                <a:ea typeface="+mn-lt"/>
                <a:cs typeface="+mn-lt"/>
              </a:rPr>
              <a:t> </a:t>
            </a:r>
            <a:r>
              <a:rPr lang="ro-RO" sz="1400" err="1">
                <a:solidFill>
                  <a:srgbClr val="121512"/>
                </a:solidFill>
                <a:ea typeface="+mn-lt"/>
                <a:cs typeface="+mn-lt"/>
              </a:rPr>
              <a:t>your</a:t>
            </a:r>
            <a:r>
              <a:rPr lang="ro-RO" sz="1400" dirty="0">
                <a:solidFill>
                  <a:srgbClr val="121512"/>
                </a:solidFill>
                <a:ea typeface="+mn-lt"/>
                <a:cs typeface="+mn-lt"/>
              </a:rPr>
              <a:t> </a:t>
            </a:r>
            <a:r>
              <a:rPr lang="ro-RO" sz="1400" err="1">
                <a:solidFill>
                  <a:srgbClr val="121512"/>
                </a:solidFill>
                <a:ea typeface="+mn-lt"/>
                <a:cs typeface="+mn-lt"/>
              </a:rPr>
              <a:t>knowledge</a:t>
            </a:r>
            <a:r>
              <a:rPr lang="ro-RO" sz="1400" dirty="0">
                <a:solidFill>
                  <a:srgbClr val="121512"/>
                </a:solidFill>
                <a:ea typeface="+mn-lt"/>
                <a:cs typeface="+mn-lt"/>
              </a:rPr>
              <a:t> </a:t>
            </a:r>
            <a:r>
              <a:rPr lang="ro-RO" sz="1400" err="1">
                <a:solidFill>
                  <a:srgbClr val="121512"/>
                </a:solidFill>
                <a:ea typeface="+mn-lt"/>
                <a:cs typeface="+mn-lt"/>
              </a:rPr>
              <a:t>and</a:t>
            </a:r>
            <a:r>
              <a:rPr lang="ro-RO" sz="1400" dirty="0">
                <a:solidFill>
                  <a:srgbClr val="121512"/>
                </a:solidFill>
                <a:ea typeface="+mn-lt"/>
                <a:cs typeface="+mn-lt"/>
              </a:rPr>
              <a:t> </a:t>
            </a:r>
            <a:r>
              <a:rPr lang="ro-RO" sz="1400" err="1">
                <a:solidFill>
                  <a:srgbClr val="121512"/>
                </a:solidFill>
                <a:ea typeface="+mn-lt"/>
                <a:cs typeface="+mn-lt"/>
              </a:rPr>
              <a:t>skills</a:t>
            </a:r>
            <a:r>
              <a:rPr lang="ro-RO" sz="1400" dirty="0">
                <a:solidFill>
                  <a:srgbClr val="121512"/>
                </a:solidFill>
                <a:ea typeface="+mn-lt"/>
                <a:cs typeface="+mn-lt"/>
              </a:rPr>
              <a:t> in </a:t>
            </a:r>
            <a:r>
              <a:rPr lang="ro-RO" sz="1400" err="1">
                <a:solidFill>
                  <a:srgbClr val="121512"/>
                </a:solidFill>
                <a:ea typeface="+mn-lt"/>
                <a:cs typeface="+mn-lt"/>
              </a:rPr>
              <a:t>safety</a:t>
            </a:r>
            <a:r>
              <a:rPr lang="ro-RO" sz="1400" dirty="0">
                <a:solidFill>
                  <a:srgbClr val="121512"/>
                </a:solidFill>
                <a:ea typeface="+mn-lt"/>
                <a:cs typeface="+mn-lt"/>
              </a:rPr>
              <a:t> management.</a:t>
            </a:r>
            <a:endParaRPr lang="ro-RO" sz="1400" dirty="0">
              <a:cs typeface="Segoe UI"/>
            </a:endParaRPr>
          </a:p>
          <a:p>
            <a:pPr lvl="1"/>
            <a:r>
              <a:rPr lang="ro-RO" sz="1400" err="1">
                <a:solidFill>
                  <a:srgbClr val="121512"/>
                </a:solidFill>
                <a:ea typeface="+mn-lt"/>
                <a:cs typeface="+mn-lt"/>
              </a:rPr>
              <a:t>Encourage</a:t>
            </a:r>
            <a:r>
              <a:rPr lang="ro-RO" sz="1400" dirty="0">
                <a:solidFill>
                  <a:srgbClr val="121512"/>
                </a:solidFill>
                <a:ea typeface="+mn-lt"/>
                <a:cs typeface="+mn-lt"/>
              </a:rPr>
              <a:t> </a:t>
            </a:r>
            <a:r>
              <a:rPr lang="ro-RO" sz="1400" err="1">
                <a:solidFill>
                  <a:srgbClr val="121512"/>
                </a:solidFill>
                <a:ea typeface="+mn-lt"/>
                <a:cs typeface="+mn-lt"/>
              </a:rPr>
              <a:t>your</a:t>
            </a:r>
            <a:r>
              <a:rPr lang="ro-RO" sz="1400" dirty="0">
                <a:solidFill>
                  <a:srgbClr val="121512"/>
                </a:solidFill>
                <a:ea typeface="+mn-lt"/>
                <a:cs typeface="+mn-lt"/>
              </a:rPr>
              <a:t> </a:t>
            </a:r>
            <a:r>
              <a:rPr lang="ro-RO" sz="1400" err="1">
                <a:solidFill>
                  <a:srgbClr val="121512"/>
                </a:solidFill>
                <a:ea typeface="+mn-lt"/>
                <a:cs typeface="+mn-lt"/>
              </a:rPr>
              <a:t>colleagues</a:t>
            </a:r>
            <a:r>
              <a:rPr lang="ro-RO" sz="1400" dirty="0">
                <a:solidFill>
                  <a:srgbClr val="121512"/>
                </a:solidFill>
                <a:ea typeface="+mn-lt"/>
                <a:cs typeface="+mn-lt"/>
              </a:rPr>
              <a:t> </a:t>
            </a:r>
            <a:r>
              <a:rPr lang="ro-RO" sz="1400" err="1">
                <a:solidFill>
                  <a:srgbClr val="121512"/>
                </a:solidFill>
                <a:ea typeface="+mn-lt"/>
                <a:cs typeface="+mn-lt"/>
              </a:rPr>
              <a:t>to</a:t>
            </a:r>
            <a:r>
              <a:rPr lang="ro-RO" sz="1400" dirty="0">
                <a:solidFill>
                  <a:srgbClr val="121512"/>
                </a:solidFill>
                <a:ea typeface="+mn-lt"/>
                <a:cs typeface="+mn-lt"/>
              </a:rPr>
              <a:t> participate in </a:t>
            </a:r>
            <a:r>
              <a:rPr lang="ro-RO" sz="1400" err="1">
                <a:solidFill>
                  <a:srgbClr val="121512"/>
                </a:solidFill>
                <a:ea typeface="+mn-lt"/>
                <a:cs typeface="+mn-lt"/>
              </a:rPr>
              <a:t>safety</a:t>
            </a:r>
            <a:r>
              <a:rPr lang="ro-RO" sz="1400" dirty="0">
                <a:solidFill>
                  <a:srgbClr val="121512"/>
                </a:solidFill>
                <a:ea typeface="+mn-lt"/>
                <a:cs typeface="+mn-lt"/>
              </a:rPr>
              <a:t> training </a:t>
            </a:r>
            <a:r>
              <a:rPr lang="ro-RO" sz="1400" err="1">
                <a:solidFill>
                  <a:srgbClr val="121512"/>
                </a:solidFill>
                <a:ea typeface="+mn-lt"/>
                <a:cs typeface="+mn-lt"/>
              </a:rPr>
              <a:t>programs</a:t>
            </a:r>
            <a:r>
              <a:rPr lang="ro-RO" sz="1400" dirty="0">
                <a:solidFill>
                  <a:srgbClr val="121512"/>
                </a:solidFill>
                <a:ea typeface="+mn-lt"/>
                <a:cs typeface="+mn-lt"/>
              </a:rPr>
              <a:t> </a:t>
            </a:r>
            <a:r>
              <a:rPr lang="ro-RO" sz="1400" err="1">
                <a:solidFill>
                  <a:srgbClr val="121512"/>
                </a:solidFill>
                <a:ea typeface="+mn-lt"/>
                <a:cs typeface="+mn-lt"/>
              </a:rPr>
              <a:t>to</a:t>
            </a:r>
            <a:r>
              <a:rPr lang="ro-RO" sz="1400" dirty="0">
                <a:solidFill>
                  <a:srgbClr val="121512"/>
                </a:solidFill>
                <a:ea typeface="+mn-lt"/>
                <a:cs typeface="+mn-lt"/>
              </a:rPr>
              <a:t> create a safe </a:t>
            </a:r>
            <a:r>
              <a:rPr lang="ro-RO" sz="1400" err="1">
                <a:solidFill>
                  <a:srgbClr val="121512"/>
                </a:solidFill>
                <a:ea typeface="+mn-lt"/>
                <a:cs typeface="+mn-lt"/>
              </a:rPr>
              <a:t>and</a:t>
            </a:r>
            <a:r>
              <a:rPr lang="ro-RO" sz="1400" dirty="0">
                <a:solidFill>
                  <a:srgbClr val="121512"/>
                </a:solidFill>
                <a:ea typeface="+mn-lt"/>
                <a:cs typeface="+mn-lt"/>
              </a:rPr>
              <a:t> </a:t>
            </a:r>
            <a:r>
              <a:rPr lang="ro-RO" sz="1400" err="1">
                <a:solidFill>
                  <a:srgbClr val="121512"/>
                </a:solidFill>
                <a:ea typeface="+mn-lt"/>
                <a:cs typeface="+mn-lt"/>
              </a:rPr>
              <a:t>supportive</a:t>
            </a:r>
            <a:r>
              <a:rPr lang="ro-RO" sz="1400" dirty="0">
                <a:solidFill>
                  <a:srgbClr val="121512"/>
                </a:solidFill>
                <a:ea typeface="+mn-lt"/>
                <a:cs typeface="+mn-lt"/>
              </a:rPr>
              <a:t> </a:t>
            </a:r>
            <a:r>
              <a:rPr lang="ro-RO" sz="1400" err="1">
                <a:solidFill>
                  <a:srgbClr val="121512"/>
                </a:solidFill>
                <a:ea typeface="+mn-lt"/>
                <a:cs typeface="+mn-lt"/>
              </a:rPr>
              <a:t>work</a:t>
            </a:r>
            <a:r>
              <a:rPr lang="ro-RO" sz="1400" dirty="0">
                <a:solidFill>
                  <a:srgbClr val="121512"/>
                </a:solidFill>
                <a:ea typeface="+mn-lt"/>
                <a:cs typeface="+mn-lt"/>
              </a:rPr>
              <a:t> </a:t>
            </a:r>
            <a:r>
              <a:rPr lang="ro-RO" sz="1400" err="1">
                <a:solidFill>
                  <a:srgbClr val="121512"/>
                </a:solidFill>
                <a:ea typeface="+mn-lt"/>
                <a:cs typeface="+mn-lt"/>
              </a:rPr>
              <a:t>environment</a:t>
            </a:r>
            <a:r>
              <a:rPr lang="ro-RO" sz="1400" dirty="0">
                <a:solidFill>
                  <a:srgbClr val="121512"/>
                </a:solidFill>
                <a:ea typeface="+mn-lt"/>
                <a:cs typeface="+mn-lt"/>
              </a:rPr>
              <a:t> for </a:t>
            </a:r>
            <a:r>
              <a:rPr lang="ro-RO" sz="1400" err="1">
                <a:solidFill>
                  <a:srgbClr val="121512"/>
                </a:solidFill>
                <a:ea typeface="+mn-lt"/>
                <a:cs typeface="+mn-lt"/>
              </a:rPr>
              <a:t>all</a:t>
            </a:r>
            <a:r>
              <a:rPr lang="ro-RO" sz="1400" dirty="0">
                <a:solidFill>
                  <a:srgbClr val="121512"/>
                </a:solidFill>
                <a:ea typeface="+mn-lt"/>
                <a:cs typeface="+mn-lt"/>
              </a:rPr>
              <a:t> staff </a:t>
            </a:r>
            <a:r>
              <a:rPr lang="ro-RO" sz="1400" err="1">
                <a:solidFill>
                  <a:srgbClr val="121512"/>
                </a:solidFill>
                <a:ea typeface="+mn-lt"/>
                <a:cs typeface="+mn-lt"/>
              </a:rPr>
              <a:t>members</a:t>
            </a:r>
            <a:r>
              <a:rPr lang="ro-RO" sz="1400" dirty="0">
                <a:solidFill>
                  <a:srgbClr val="121512"/>
                </a:solidFill>
                <a:ea typeface="+mn-lt"/>
                <a:cs typeface="+mn-lt"/>
              </a:rPr>
              <a:t>.</a:t>
            </a:r>
            <a:endParaRPr lang="ro-RO" sz="1400" dirty="0"/>
          </a:p>
          <a:p>
            <a:endParaRPr lang="ro-RO" sz="1800" dirty="0">
              <a:cs typeface="Segoe UI"/>
            </a:endParaRPr>
          </a:p>
        </p:txBody>
      </p:sp>
      <p:pic>
        <p:nvPicPr>
          <p:cNvPr id="7" name="Graphic 6" descr="Reparare">
            <a:extLst>
              <a:ext uri="{FF2B5EF4-FFF2-40B4-BE49-F238E27FC236}">
                <a16:creationId xmlns:a16="http://schemas.microsoft.com/office/drawing/2014/main" id="{0CA515A2-797F-CF7A-1BAB-44B6B4493B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6562" y="2304938"/>
            <a:ext cx="3808150" cy="3808150"/>
          </a:xfrm>
          <a:prstGeom prst="rect">
            <a:avLst/>
          </a:prstGeom>
        </p:spPr>
      </p:pic>
      <p:grpSp>
        <p:nvGrpSpPr>
          <p:cNvPr id="24"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5" name="Freeform: Shape 24">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64"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06667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A8D40E5-6362-F4D7-BF7F-FF1670B84E36}"/>
              </a:ext>
            </a:extLst>
          </p:cNvPr>
          <p:cNvSpPr>
            <a:spLocks noGrp="1"/>
          </p:cNvSpPr>
          <p:nvPr>
            <p:ph type="title"/>
          </p:nvPr>
        </p:nvSpPr>
        <p:spPr/>
        <p:txBody>
          <a:bodyPr/>
          <a:lstStyle/>
          <a:p>
            <a:r>
              <a:rPr lang="ro-RO" dirty="0" err="1"/>
              <a:t>Reference</a:t>
            </a:r>
            <a:r>
              <a:rPr lang="ro-RO" dirty="0"/>
              <a:t> </a:t>
            </a:r>
            <a:r>
              <a:rPr lang="ro-RO" dirty="0" err="1"/>
              <a:t>list</a:t>
            </a:r>
          </a:p>
        </p:txBody>
      </p:sp>
      <p:sp>
        <p:nvSpPr>
          <p:cNvPr id="3" name="Substituent conținut 2">
            <a:extLst>
              <a:ext uri="{FF2B5EF4-FFF2-40B4-BE49-F238E27FC236}">
                <a16:creationId xmlns:a16="http://schemas.microsoft.com/office/drawing/2014/main" id="{2D5520F2-2B0B-C91D-2F27-A9438E52A1C0}"/>
              </a:ext>
            </a:extLst>
          </p:cNvPr>
          <p:cNvSpPr>
            <a:spLocks noGrp="1"/>
          </p:cNvSpPr>
          <p:nvPr>
            <p:ph idx="1"/>
          </p:nvPr>
        </p:nvSpPr>
        <p:spPr/>
        <p:txBody>
          <a:bodyPr vert="horz" lIns="91440" tIns="45720" rIns="91440" bIns="45720" rtlCol="0" anchor="t">
            <a:normAutofit/>
          </a:bodyPr>
          <a:lstStyle/>
          <a:p>
            <a:r>
              <a:rPr lang="ro-RO" dirty="0">
                <a:cs typeface="Segoe UI"/>
              </a:rPr>
              <a:t>Premier </a:t>
            </a:r>
            <a:r>
              <a:rPr lang="ro-RO" err="1">
                <a:cs typeface="Segoe UI"/>
              </a:rPr>
              <a:t>Inn</a:t>
            </a:r>
            <a:r>
              <a:rPr lang="ro-RO">
                <a:cs typeface="Segoe UI"/>
              </a:rPr>
              <a:t> Logo- </a:t>
            </a:r>
            <a:r>
              <a:rPr lang="ro-RO" dirty="0">
                <a:ea typeface="+mn-lt"/>
                <a:cs typeface="+mn-lt"/>
                <a:hlinkClick r:id="rId2"/>
              </a:rPr>
              <a:t>https://1000logos.net/premier-inn-logo/</a:t>
            </a:r>
            <a:r>
              <a:rPr lang="ro-RO" dirty="0">
                <a:ea typeface="+mn-lt"/>
                <a:cs typeface="+mn-lt"/>
              </a:rPr>
              <a:t> </a:t>
            </a:r>
          </a:p>
          <a:p>
            <a:r>
              <a:rPr lang="ro-RO" dirty="0">
                <a:cs typeface="Segoe UI"/>
              </a:rPr>
              <a:t>Premier </a:t>
            </a:r>
            <a:r>
              <a:rPr lang="ro-RO" err="1">
                <a:cs typeface="Segoe UI"/>
              </a:rPr>
              <a:t>Inn</a:t>
            </a:r>
            <a:r>
              <a:rPr lang="ro-RO">
                <a:cs typeface="Segoe UI"/>
              </a:rPr>
              <a:t> Logo- </a:t>
            </a:r>
            <a:r>
              <a:rPr lang="ro-RO" dirty="0">
                <a:ea typeface="+mn-lt"/>
                <a:cs typeface="+mn-lt"/>
                <a:hlinkClick r:id="rId3"/>
              </a:rPr>
              <a:t>https://robclarke.com/work/premier-inn/</a:t>
            </a:r>
            <a:r>
              <a:rPr lang="ro-RO" dirty="0">
                <a:ea typeface="+mn-lt"/>
                <a:cs typeface="+mn-lt"/>
              </a:rPr>
              <a:t> </a:t>
            </a:r>
          </a:p>
          <a:p>
            <a:endParaRPr lang="ro-RO" dirty="0">
              <a:cs typeface="Segoe UI"/>
            </a:endParaRPr>
          </a:p>
        </p:txBody>
      </p:sp>
    </p:spTree>
    <p:extLst>
      <p:ext uri="{BB962C8B-B14F-4D97-AF65-F5344CB8AC3E}">
        <p14:creationId xmlns:p14="http://schemas.microsoft.com/office/powerpoint/2010/main" val="2287609156"/>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Ecran lat</PresentationFormat>
  <Paragraphs>0</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ExploreVTI</vt:lpstr>
      <vt:lpstr>Health&amp;Safety Guide and Tips</vt:lpstr>
      <vt:lpstr>Prezentare PowerPoint</vt:lpstr>
      <vt:lpstr>Prezentare PowerPoint</vt:lpstr>
      <vt:lpstr>Prioritizing safety is a fundamental part of our work culture at Premier Inn. This slide outlines key safety rules that all staff members must adhere to: </vt:lpstr>
      <vt:lpstr>Personal Protective Equipment (PPE)</vt:lpstr>
      <vt:lpstr>Manual Handling</vt:lpstr>
      <vt:lpstr>Fire Safety</vt:lpstr>
      <vt:lpstr>Accident Reporting</vt:lpstr>
      <vt:lpstr>Cleaning and Hygiene</vt:lpstr>
      <vt:lpstr>Food Safety</vt:lpstr>
      <vt:lpstr>Training and Development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72</cp:revision>
  <dcterms:created xsi:type="dcterms:W3CDTF">2024-02-29T22:23:32Z</dcterms:created>
  <dcterms:modified xsi:type="dcterms:W3CDTF">2024-02-29T22:37:36Z</dcterms:modified>
</cp:coreProperties>
</file>