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12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1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1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5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16.xml" ContentType="application/vnd.openxmlformats-officedocument.theme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45"/>
  </p:notesMasterIdLst>
  <p:sldIdLst>
    <p:sldId id="258" r:id="rId23"/>
    <p:sldId id="263" r:id="rId24"/>
    <p:sldId id="260" r:id="rId25"/>
    <p:sldId id="285" r:id="rId26"/>
    <p:sldId id="286" r:id="rId27"/>
    <p:sldId id="306" r:id="rId28"/>
    <p:sldId id="287" r:id="rId29"/>
    <p:sldId id="288" r:id="rId30"/>
    <p:sldId id="307" r:id="rId31"/>
    <p:sldId id="309" r:id="rId32"/>
    <p:sldId id="310" r:id="rId33"/>
    <p:sldId id="294" r:id="rId34"/>
    <p:sldId id="296" r:id="rId35"/>
    <p:sldId id="297" r:id="rId36"/>
    <p:sldId id="305" r:id="rId37"/>
    <p:sldId id="299" r:id="rId38"/>
    <p:sldId id="300" r:id="rId39"/>
    <p:sldId id="303" r:id="rId40"/>
    <p:sldId id="302" r:id="rId41"/>
    <p:sldId id="295" r:id="rId42"/>
    <p:sldId id="298" r:id="rId43"/>
    <p:sldId id="289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84C7BF-9A13-4D5C-A6C1-F50EBD61A28E}" v="2" dt="2025-10-08T10:39:10.4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699" autoAdjust="0"/>
    <p:restoredTop sz="83314" autoAdjust="0"/>
  </p:normalViewPr>
  <p:slideViewPr>
    <p:cSldViewPr snapToGrid="0" snapToObjects="1">
      <p:cViewPr varScale="1">
        <p:scale>
          <a:sx n="102" d="100"/>
          <a:sy n="102" d="100"/>
        </p:scale>
        <p:origin x="126" y="150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n Harris" userId="ac199a4c-ad19-40c2-90c5-6743bba5a0d2" providerId="ADAL" clId="{0D84C7BF-9A13-4D5C-A6C1-F50EBD61A28E}"/>
    <pc:docChg chg="custSel delSld modSld">
      <pc:chgData name="John Harris" userId="ac199a4c-ad19-40c2-90c5-6743bba5a0d2" providerId="ADAL" clId="{0D84C7BF-9A13-4D5C-A6C1-F50EBD61A28E}" dt="2025-10-10T07:22:51.930" v="490" actId="20577"/>
      <pc:docMkLst>
        <pc:docMk/>
      </pc:docMkLst>
      <pc:sldChg chg="modSp mod">
        <pc:chgData name="John Harris" userId="ac199a4c-ad19-40c2-90c5-6743bba5a0d2" providerId="ADAL" clId="{0D84C7BF-9A13-4D5C-A6C1-F50EBD61A28E}" dt="2025-10-10T07:22:51.930" v="490" actId="20577"/>
        <pc:sldMkLst>
          <pc:docMk/>
          <pc:sldMk cId="675937917" sldId="263"/>
        </pc:sldMkLst>
        <pc:spChg chg="mod">
          <ac:chgData name="John Harris" userId="ac199a4c-ad19-40c2-90c5-6743bba5a0d2" providerId="ADAL" clId="{0D84C7BF-9A13-4D5C-A6C1-F50EBD61A28E}" dt="2025-10-10T07:22:51.930" v="490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del">
        <pc:chgData name="John Harris" userId="ac199a4c-ad19-40c2-90c5-6743bba5a0d2" providerId="ADAL" clId="{0D84C7BF-9A13-4D5C-A6C1-F50EBD61A28E}" dt="2025-10-08T10:40:14.630" v="267" actId="47"/>
        <pc:sldMkLst>
          <pc:docMk/>
          <pc:sldMk cId="4089627165" sldId="284"/>
        </pc:sldMkLst>
      </pc:sldChg>
      <pc:sldChg chg="modSp mod">
        <pc:chgData name="John Harris" userId="ac199a4c-ad19-40c2-90c5-6743bba5a0d2" providerId="ADAL" clId="{0D84C7BF-9A13-4D5C-A6C1-F50EBD61A28E}" dt="2025-10-08T10:35:02.909" v="4" actId="20577"/>
        <pc:sldMkLst>
          <pc:docMk/>
          <pc:sldMk cId="514661559" sldId="286"/>
        </pc:sldMkLst>
        <pc:spChg chg="mod">
          <ac:chgData name="John Harris" userId="ac199a4c-ad19-40c2-90c5-6743bba5a0d2" providerId="ADAL" clId="{0D84C7BF-9A13-4D5C-A6C1-F50EBD61A28E}" dt="2025-10-08T10:35:02.909" v="4" actId="20577"/>
          <ac:spMkLst>
            <pc:docMk/>
            <pc:sldMk cId="514661559" sldId="286"/>
            <ac:spMk id="2" creationId="{D4ADDEE6-70F0-204B-98E1-E9B83B1D9D62}"/>
          </ac:spMkLst>
        </pc:spChg>
      </pc:sldChg>
      <pc:sldChg chg="addSp delSp modSp mod">
        <pc:chgData name="John Harris" userId="ac199a4c-ad19-40c2-90c5-6743bba5a0d2" providerId="ADAL" clId="{0D84C7BF-9A13-4D5C-A6C1-F50EBD61A28E}" dt="2025-10-08T10:35:26.641" v="19" actId="20577"/>
        <pc:sldMkLst>
          <pc:docMk/>
          <pc:sldMk cId="2098841250" sldId="288"/>
        </pc:sldMkLst>
        <pc:spChg chg="add mod">
          <ac:chgData name="John Harris" userId="ac199a4c-ad19-40c2-90c5-6743bba5a0d2" providerId="ADAL" clId="{0D84C7BF-9A13-4D5C-A6C1-F50EBD61A28E}" dt="2025-10-08T10:35:26.641" v="19" actId="20577"/>
          <ac:spMkLst>
            <pc:docMk/>
            <pc:sldMk cId="2098841250" sldId="288"/>
            <ac:spMk id="7" creationId="{A9445D0C-BC0B-A977-2548-53AF8D875706}"/>
          </ac:spMkLst>
        </pc:spChg>
      </pc:sldChg>
      <pc:sldChg chg="modSp mod">
        <pc:chgData name="John Harris" userId="ac199a4c-ad19-40c2-90c5-6743bba5a0d2" providerId="ADAL" clId="{0D84C7BF-9A13-4D5C-A6C1-F50EBD61A28E}" dt="2025-10-10T06:54:28.041" v="328" actId="27636"/>
        <pc:sldMkLst>
          <pc:docMk/>
          <pc:sldMk cId="3672474628" sldId="294"/>
        </pc:sldMkLst>
        <pc:spChg chg="mod">
          <ac:chgData name="John Harris" userId="ac199a4c-ad19-40c2-90c5-6743bba5a0d2" providerId="ADAL" clId="{0D84C7BF-9A13-4D5C-A6C1-F50EBD61A28E}" dt="2025-10-10T06:54:28.041" v="328" actId="27636"/>
          <ac:spMkLst>
            <pc:docMk/>
            <pc:sldMk cId="3672474628" sldId="294"/>
            <ac:spMk id="3" creationId="{FCDC37DA-8F3D-F34A-B6E2-FC782059CADB}"/>
          </ac:spMkLst>
        </pc:spChg>
      </pc:sldChg>
      <pc:sldChg chg="modSp mod">
        <pc:chgData name="John Harris" userId="ac199a4c-ad19-40c2-90c5-6743bba5a0d2" providerId="ADAL" clId="{0D84C7BF-9A13-4D5C-A6C1-F50EBD61A28E}" dt="2025-10-10T06:58:22.433" v="409" actId="20577"/>
        <pc:sldMkLst>
          <pc:docMk/>
          <pc:sldMk cId="491400776" sldId="295"/>
        </pc:sldMkLst>
        <pc:spChg chg="mod">
          <ac:chgData name="John Harris" userId="ac199a4c-ad19-40c2-90c5-6743bba5a0d2" providerId="ADAL" clId="{0D84C7BF-9A13-4D5C-A6C1-F50EBD61A28E}" dt="2025-10-08T10:39:13.621" v="233" actId="27636"/>
          <ac:spMkLst>
            <pc:docMk/>
            <pc:sldMk cId="491400776" sldId="295"/>
            <ac:spMk id="2" creationId="{84446D04-5E07-CF45-8F23-2F3C924D8A51}"/>
          </ac:spMkLst>
        </pc:spChg>
        <pc:spChg chg="mod">
          <ac:chgData name="John Harris" userId="ac199a4c-ad19-40c2-90c5-6743bba5a0d2" providerId="ADAL" clId="{0D84C7BF-9A13-4D5C-A6C1-F50EBD61A28E}" dt="2025-10-08T10:39:20.186" v="234" actId="14100"/>
          <ac:spMkLst>
            <pc:docMk/>
            <pc:sldMk cId="491400776" sldId="295"/>
            <ac:spMk id="3" creationId="{FE05B35F-F8D3-934B-A317-F127BD29516C}"/>
          </ac:spMkLst>
        </pc:spChg>
        <pc:graphicFrameChg chg="modGraphic">
          <ac:chgData name="John Harris" userId="ac199a4c-ad19-40c2-90c5-6743bba5a0d2" providerId="ADAL" clId="{0D84C7BF-9A13-4D5C-A6C1-F50EBD61A28E}" dt="2025-10-10T06:58:22.433" v="409" actId="20577"/>
          <ac:graphicFrameMkLst>
            <pc:docMk/>
            <pc:sldMk cId="491400776" sldId="295"/>
            <ac:graphicFrameMk id="6" creationId="{07A0369A-EBFE-8D44-B2ED-8AD0D82C7603}"/>
          </ac:graphicFrameMkLst>
        </pc:graphicFrameChg>
      </pc:sldChg>
      <pc:sldChg chg="modSp mod">
        <pc:chgData name="John Harris" userId="ac199a4c-ad19-40c2-90c5-6743bba5a0d2" providerId="ADAL" clId="{0D84C7BF-9A13-4D5C-A6C1-F50EBD61A28E}" dt="2025-10-10T06:55:31.723" v="374" actId="20577"/>
        <pc:sldMkLst>
          <pc:docMk/>
          <pc:sldMk cId="3992560784" sldId="296"/>
        </pc:sldMkLst>
        <pc:spChg chg="mod">
          <ac:chgData name="John Harris" userId="ac199a4c-ad19-40c2-90c5-6743bba5a0d2" providerId="ADAL" clId="{0D84C7BF-9A13-4D5C-A6C1-F50EBD61A28E}" dt="2025-10-08T10:35:48.525" v="33" actId="20577"/>
          <ac:spMkLst>
            <pc:docMk/>
            <pc:sldMk cId="3992560784" sldId="296"/>
            <ac:spMk id="2" creationId="{253D89CD-7CCC-6346-B5B5-FA502AB7BA06}"/>
          </ac:spMkLst>
        </pc:spChg>
        <pc:spChg chg="mod">
          <ac:chgData name="John Harris" userId="ac199a4c-ad19-40c2-90c5-6743bba5a0d2" providerId="ADAL" clId="{0D84C7BF-9A13-4D5C-A6C1-F50EBD61A28E}" dt="2025-10-10T06:55:31.723" v="374" actId="20577"/>
          <ac:spMkLst>
            <pc:docMk/>
            <pc:sldMk cId="3992560784" sldId="296"/>
            <ac:spMk id="3" creationId="{8B525D07-37D0-364D-AB03-88E56504A336}"/>
          </ac:spMkLst>
        </pc:spChg>
      </pc:sldChg>
      <pc:sldChg chg="modSp mod">
        <pc:chgData name="John Harris" userId="ac199a4c-ad19-40c2-90c5-6743bba5a0d2" providerId="ADAL" clId="{0D84C7BF-9A13-4D5C-A6C1-F50EBD61A28E}" dt="2025-10-08T10:37:21.069" v="101" actId="20577"/>
        <pc:sldMkLst>
          <pc:docMk/>
          <pc:sldMk cId="531647470" sldId="297"/>
        </pc:sldMkLst>
        <pc:spChg chg="mod">
          <ac:chgData name="John Harris" userId="ac199a4c-ad19-40c2-90c5-6743bba5a0d2" providerId="ADAL" clId="{0D84C7BF-9A13-4D5C-A6C1-F50EBD61A28E}" dt="2025-10-08T10:36:16.892" v="40"/>
          <ac:spMkLst>
            <pc:docMk/>
            <pc:sldMk cId="531647470" sldId="297"/>
            <ac:spMk id="2" creationId="{00756213-412C-4748-A753-2768C95D473A}"/>
          </ac:spMkLst>
        </pc:spChg>
        <pc:spChg chg="mod">
          <ac:chgData name="John Harris" userId="ac199a4c-ad19-40c2-90c5-6743bba5a0d2" providerId="ADAL" clId="{0D84C7BF-9A13-4D5C-A6C1-F50EBD61A28E}" dt="2025-10-08T10:37:21.069" v="101" actId="20577"/>
          <ac:spMkLst>
            <pc:docMk/>
            <pc:sldMk cId="531647470" sldId="297"/>
            <ac:spMk id="3" creationId="{6E5B3241-550D-0B4B-825C-856CA1DD5539}"/>
          </ac:spMkLst>
        </pc:spChg>
      </pc:sldChg>
      <pc:sldChg chg="modSp mod">
        <pc:chgData name="John Harris" userId="ac199a4c-ad19-40c2-90c5-6743bba5a0d2" providerId="ADAL" clId="{0D84C7BF-9A13-4D5C-A6C1-F50EBD61A28E}" dt="2025-10-10T06:58:46.737" v="436" actId="20577"/>
        <pc:sldMkLst>
          <pc:docMk/>
          <pc:sldMk cId="3063806858" sldId="298"/>
        </pc:sldMkLst>
        <pc:spChg chg="mod">
          <ac:chgData name="John Harris" userId="ac199a4c-ad19-40c2-90c5-6743bba5a0d2" providerId="ADAL" clId="{0D84C7BF-9A13-4D5C-A6C1-F50EBD61A28E}" dt="2025-10-08T10:39:41.370" v="266" actId="20577"/>
          <ac:spMkLst>
            <pc:docMk/>
            <pc:sldMk cId="3063806858" sldId="298"/>
            <ac:spMk id="2" creationId="{54B8DE59-3F52-1641-A961-F282B8DC7BA6}"/>
          </ac:spMkLst>
        </pc:spChg>
        <pc:spChg chg="mod">
          <ac:chgData name="John Harris" userId="ac199a4c-ad19-40c2-90c5-6743bba5a0d2" providerId="ADAL" clId="{0D84C7BF-9A13-4D5C-A6C1-F50EBD61A28E}" dt="2025-10-10T06:58:46.737" v="436" actId="20577"/>
          <ac:spMkLst>
            <pc:docMk/>
            <pc:sldMk cId="3063806858" sldId="298"/>
            <ac:spMk id="3" creationId="{A07C5AE2-16F2-0E47-A9F7-16E6599971E3}"/>
          </ac:spMkLst>
        </pc:spChg>
      </pc:sldChg>
      <pc:sldChg chg="modSp mod">
        <pc:chgData name="John Harris" userId="ac199a4c-ad19-40c2-90c5-6743bba5a0d2" providerId="ADAL" clId="{0D84C7BF-9A13-4D5C-A6C1-F50EBD61A28E}" dt="2025-10-10T06:56:27.143" v="379" actId="20577"/>
        <pc:sldMkLst>
          <pc:docMk/>
          <pc:sldMk cId="4066936894" sldId="300"/>
        </pc:sldMkLst>
        <pc:spChg chg="mod">
          <ac:chgData name="John Harris" userId="ac199a4c-ad19-40c2-90c5-6743bba5a0d2" providerId="ADAL" clId="{0D84C7BF-9A13-4D5C-A6C1-F50EBD61A28E}" dt="2025-10-08T10:38:01.566" v="132" actId="20577"/>
          <ac:spMkLst>
            <pc:docMk/>
            <pc:sldMk cId="4066936894" sldId="300"/>
            <ac:spMk id="2" creationId="{E01B28A6-9997-4A49-B90A-53C9560AA575}"/>
          </ac:spMkLst>
        </pc:spChg>
        <pc:spChg chg="mod">
          <ac:chgData name="John Harris" userId="ac199a4c-ad19-40c2-90c5-6743bba5a0d2" providerId="ADAL" clId="{0D84C7BF-9A13-4D5C-A6C1-F50EBD61A28E}" dt="2025-10-10T06:56:27.143" v="379" actId="20577"/>
          <ac:spMkLst>
            <pc:docMk/>
            <pc:sldMk cId="4066936894" sldId="300"/>
            <ac:spMk id="3" creationId="{CF2C5DDD-AE4A-934E-8A13-4CDF9D5C1C44}"/>
          </ac:spMkLst>
        </pc:spChg>
      </pc:sldChg>
      <pc:sldChg chg="modSp mod">
        <pc:chgData name="John Harris" userId="ac199a4c-ad19-40c2-90c5-6743bba5a0d2" providerId="ADAL" clId="{0D84C7BF-9A13-4D5C-A6C1-F50EBD61A28E}" dt="2025-10-10T06:57:40.481" v="401" actId="20577"/>
        <pc:sldMkLst>
          <pc:docMk/>
          <pc:sldMk cId="1066478744" sldId="302"/>
        </pc:sldMkLst>
        <pc:spChg chg="mod">
          <ac:chgData name="John Harris" userId="ac199a4c-ad19-40c2-90c5-6743bba5a0d2" providerId="ADAL" clId="{0D84C7BF-9A13-4D5C-A6C1-F50EBD61A28E}" dt="2025-10-08T10:38:38.134" v="195" actId="20577"/>
          <ac:spMkLst>
            <pc:docMk/>
            <pc:sldMk cId="1066478744" sldId="302"/>
            <ac:spMk id="2" creationId="{FCE00FB1-5DC6-7642-B569-43A864DF6AF2}"/>
          </ac:spMkLst>
        </pc:spChg>
        <pc:spChg chg="mod">
          <ac:chgData name="John Harris" userId="ac199a4c-ad19-40c2-90c5-6743bba5a0d2" providerId="ADAL" clId="{0D84C7BF-9A13-4D5C-A6C1-F50EBD61A28E}" dt="2025-10-10T06:57:40.481" v="401" actId="20577"/>
          <ac:spMkLst>
            <pc:docMk/>
            <pc:sldMk cId="1066478744" sldId="302"/>
            <ac:spMk id="3" creationId="{08F2D89E-C11B-4046-90D7-1CD652CDD93B}"/>
          </ac:spMkLst>
        </pc:spChg>
      </pc:sldChg>
      <pc:sldChg chg="modSp mod">
        <pc:chgData name="John Harris" userId="ac199a4c-ad19-40c2-90c5-6743bba5a0d2" providerId="ADAL" clId="{0D84C7BF-9A13-4D5C-A6C1-F50EBD61A28E}" dt="2025-10-10T06:57:16.330" v="400" actId="20577"/>
        <pc:sldMkLst>
          <pc:docMk/>
          <pc:sldMk cId="1014852930" sldId="303"/>
        </pc:sldMkLst>
        <pc:spChg chg="mod">
          <ac:chgData name="John Harris" userId="ac199a4c-ad19-40c2-90c5-6743bba5a0d2" providerId="ADAL" clId="{0D84C7BF-9A13-4D5C-A6C1-F50EBD61A28E}" dt="2025-10-08T10:38:13.483" v="155" actId="20577"/>
          <ac:spMkLst>
            <pc:docMk/>
            <pc:sldMk cId="1014852930" sldId="303"/>
            <ac:spMk id="2" creationId="{E269C5FF-70DB-F745-9E73-4A04ACCFAAA0}"/>
          </ac:spMkLst>
        </pc:spChg>
        <pc:spChg chg="mod">
          <ac:chgData name="John Harris" userId="ac199a4c-ad19-40c2-90c5-6743bba5a0d2" providerId="ADAL" clId="{0D84C7BF-9A13-4D5C-A6C1-F50EBD61A28E}" dt="2025-10-10T06:57:16.330" v="400" actId="20577"/>
          <ac:spMkLst>
            <pc:docMk/>
            <pc:sldMk cId="1014852930" sldId="303"/>
            <ac:spMk id="3" creationId="{7131515D-D3F1-1D4B-9616-0042C69337A2}"/>
          </ac:spMkLst>
        </pc:spChg>
      </pc:sldChg>
      <pc:sldChg chg="modSp mod">
        <pc:chgData name="John Harris" userId="ac199a4c-ad19-40c2-90c5-6743bba5a0d2" providerId="ADAL" clId="{0D84C7BF-9A13-4D5C-A6C1-F50EBD61A28E}" dt="2025-10-08T10:37:36.413" v="113" actId="20577"/>
        <pc:sldMkLst>
          <pc:docMk/>
          <pc:sldMk cId="4179568607" sldId="305"/>
        </pc:sldMkLst>
        <pc:spChg chg="mod">
          <ac:chgData name="John Harris" userId="ac199a4c-ad19-40c2-90c5-6743bba5a0d2" providerId="ADAL" clId="{0D84C7BF-9A13-4D5C-A6C1-F50EBD61A28E}" dt="2025-10-08T10:37:36.413" v="113" actId="20577"/>
          <ac:spMkLst>
            <pc:docMk/>
            <pc:sldMk cId="4179568607" sldId="305"/>
            <ac:spMk id="2" creationId="{7984FAE5-BC2B-6CF3-2C38-A41B6E4FA6F8}"/>
          </ac:spMkLst>
        </pc:spChg>
      </pc:sldChg>
      <pc:sldChg chg="modSp mod">
        <pc:chgData name="John Harris" userId="ac199a4c-ad19-40c2-90c5-6743bba5a0d2" providerId="ADAL" clId="{0D84C7BF-9A13-4D5C-A6C1-F50EBD61A28E}" dt="2025-10-10T06:52:58.694" v="314" actId="20577"/>
        <pc:sldMkLst>
          <pc:docMk/>
          <pc:sldMk cId="963338867" sldId="309"/>
        </pc:sldMkLst>
        <pc:spChg chg="mod">
          <ac:chgData name="John Harris" userId="ac199a4c-ad19-40c2-90c5-6743bba5a0d2" providerId="ADAL" clId="{0D84C7BF-9A13-4D5C-A6C1-F50EBD61A28E}" dt="2025-10-10T06:52:58.694" v="314" actId="20577"/>
          <ac:spMkLst>
            <pc:docMk/>
            <pc:sldMk cId="963338867" sldId="309"/>
            <ac:spMk id="3" creationId="{B9364059-CD70-B74C-94C0-E8EE6AE0EDE9}"/>
          </ac:spMkLst>
        </pc:spChg>
      </pc:sldChg>
      <pc:sldChg chg="del">
        <pc:chgData name="John Harris" userId="ac199a4c-ad19-40c2-90c5-6743bba5a0d2" providerId="ADAL" clId="{0D84C7BF-9A13-4D5C-A6C1-F50EBD61A28E}" dt="2025-10-08T10:40:55.393" v="268" actId="47"/>
        <pc:sldMkLst>
          <pc:docMk/>
          <pc:sldMk cId="2682049993" sldId="31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9234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0408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5813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6168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3970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93100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6486B-9021-0477-EA89-E246E1467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8BCE4-D775-AF10-B871-39AE581EF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7AEAF-CA24-2E73-BB1A-00CE9902A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43A43-B8AE-4847-88DE-82E3720B6A73}" type="datetime1">
              <a:rPr lang="en-SG" smtClean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DC5C7-534A-3236-4DFE-73B14C801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E33D4-4471-4089-9A25-3CA581808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9260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.jpe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1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jpe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.jpe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theme" Target="../theme/theme13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3.jpeg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theme" Target="../theme/theme1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jpeg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theme" Target="../theme/theme15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5.jpeg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theme" Target="../theme/theme16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16.png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24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5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9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2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2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2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3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commission.europa.eu/statistics_en" TargetMode="External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FzGdQrr2K8" TargetMode="External"/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800" dirty="0"/>
              <a:t>Data Collection and Data Gathering Tools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dirty="0"/>
              <a:t>Research Principles and Philosophy - LCDB 7077</a:t>
            </a:r>
          </a:p>
          <a:p>
            <a:pPr marL="0" indent="0">
              <a:buNone/>
            </a:pPr>
            <a:r>
              <a:rPr lang="en-GB" dirty="0"/>
              <a:t>Week 6 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6 – Session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55415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dirty="0"/>
              <a:t>Discussion of assessment topics</a:t>
            </a:r>
          </a:p>
          <a:p>
            <a:pPr marL="457200" lvl="1" indent="0">
              <a:buNone/>
            </a:pPr>
            <a:r>
              <a:rPr lang="en-GB" dirty="0"/>
              <a:t>- </a:t>
            </a:r>
            <a:r>
              <a:rPr lang="en-GB" dirty="0">
                <a:highlight>
                  <a:srgbClr val="FF00FF"/>
                </a:highlight>
              </a:rPr>
              <a:t>review of article identified on your chosen topic</a:t>
            </a:r>
          </a:p>
          <a:p>
            <a:pPr marL="514350" indent="-514350">
              <a:buAutoNum type="arabicPeriod"/>
            </a:pPr>
            <a:r>
              <a:rPr lang="en-GB" dirty="0"/>
              <a:t>Further consideration </a:t>
            </a:r>
            <a:r>
              <a:rPr lang="en-GB"/>
              <a:t>of deductive and inductive </a:t>
            </a:r>
            <a:r>
              <a:rPr lang="en-GB" dirty="0"/>
              <a:t>reasoning</a:t>
            </a:r>
          </a:p>
          <a:p>
            <a:pPr marL="514350" indent="-514350">
              <a:buAutoNum type="arabicPeriod"/>
            </a:pPr>
            <a:r>
              <a:rPr lang="en-GB" dirty="0"/>
              <a:t>Completion of HARP and discussion with peers</a:t>
            </a:r>
          </a:p>
          <a:p>
            <a:pPr marL="514350" indent="-514350">
              <a:buAutoNum type="arabicPeriod"/>
            </a:pPr>
            <a:r>
              <a:rPr lang="en-GB" dirty="0"/>
              <a:t>Introduction of material on data collection and data gathering tools</a:t>
            </a:r>
          </a:p>
          <a:p>
            <a:pPr marL="514350" indent="-514350">
              <a:buAutoNum type="arabicPeriod"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5286B-0577-B649-835A-675BA698A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89CDD-D558-A94F-A01B-F22AD5D9E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063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5ACBD4-B4EF-774B-A123-C795AB705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EB331-FFFA-3F45-AA2A-CF7A76EE8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77451-C676-DF4E-A725-7A5DBBFD8D75}" type="slidenum">
              <a:rPr lang="en-US" smtClean="0"/>
              <a:t>3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51133A-4198-0E42-BAB4-CAADF33F3F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616" y="-494675"/>
            <a:ext cx="11152682" cy="7779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516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D7120-440A-714B-B424-C535D4B27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EC56E-814D-AD45-A3A2-2E1E0D596D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SG" dirty="0"/>
              <a:t>What is a census?</a:t>
            </a:r>
          </a:p>
          <a:p>
            <a:r>
              <a:rPr lang="en-SG" dirty="0"/>
              <a:t>Reason for sampling - it will be impossible for you either to collect or to analyse all the data available to you owing to restrictions of time, money and often access. </a:t>
            </a:r>
          </a:p>
          <a:p>
            <a:r>
              <a:rPr lang="en-SG" dirty="0"/>
              <a:t>Sampling techniques provide a range of methods that enable you to reduce the amount of data you need to collect by considering only data from a subgroup rather than all possible cases or elements.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30505B-B74C-AC4E-9400-9EE40BFAF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CA0BD5-1D3D-EB4F-BA1D-3728AA85F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475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DDEE6-70F0-204B-98E1-E9B83B1D9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864AC-7C6F-D74C-BCB5-B27D0DB48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SG" dirty="0"/>
              <a:t>The sampling techniques available to you can be divided into two types:</a:t>
            </a:r>
          </a:p>
          <a:p>
            <a:pPr marL="0" indent="0">
              <a:buNone/>
            </a:pPr>
            <a:endParaRPr lang="en-SG" dirty="0"/>
          </a:p>
          <a:p>
            <a:pPr marL="0" indent="0">
              <a:buNone/>
            </a:pPr>
            <a:r>
              <a:rPr lang="en-SG" dirty="0"/>
              <a:t>	■ probability or representative sampling;</a:t>
            </a:r>
          </a:p>
          <a:p>
            <a:pPr marL="0" indent="0">
              <a:buNone/>
            </a:pPr>
            <a:endParaRPr lang="en-SG" dirty="0"/>
          </a:p>
          <a:p>
            <a:pPr marL="0" indent="0">
              <a:buNone/>
            </a:pPr>
            <a:r>
              <a:rPr lang="en-SG" dirty="0"/>
              <a:t>	■ non-probability or judgemental sampling.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00E2A7-2DAA-9E49-BC9A-B006D9943D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5355C2-1E93-4A49-B4B3-9D9BD668B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661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9499A525-713C-27C4-E219-7798387D1F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85332" y="200409"/>
            <a:ext cx="8603962" cy="557106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A7EB7B-2545-70EF-C0B7-106C34CBD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BEEABE-2F7C-96CC-8476-D3F6140AA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spcAft>
                <a:spcPts val="600"/>
              </a:spcAft>
            </a:pPr>
            <a:fld id="{08374B78-AC64-5542-A395-7574152F02AA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920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5C13A-801E-864E-B074-D5F29F416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Probability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2B364-853B-524A-B704-2A43A04CC0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SG" dirty="0"/>
              <a:t>Probability sampling (or representative sampling) is most commonly associated with </a:t>
            </a:r>
            <a:r>
              <a:rPr lang="en-SG" dirty="0">
                <a:solidFill>
                  <a:srgbClr val="FF0000"/>
                </a:solidFill>
              </a:rPr>
              <a:t>survey-based research strategies </a:t>
            </a:r>
            <a:r>
              <a:rPr lang="en-SG" dirty="0"/>
              <a:t>where you need to make inferences from your sample about a population to answer your research question(s) or to meet your objectives. </a:t>
            </a:r>
          </a:p>
          <a:p>
            <a:r>
              <a:rPr lang="en-SG" dirty="0"/>
              <a:t>The process of probability sampling can be divided into four stages:</a:t>
            </a:r>
          </a:p>
          <a:p>
            <a:pPr marL="0" indent="0">
              <a:buNone/>
            </a:pPr>
            <a:r>
              <a:rPr lang="en-SG" dirty="0"/>
              <a:t>	1 Identify a suitable sampling frame based on your research question(s) or 	objectives.</a:t>
            </a:r>
          </a:p>
          <a:p>
            <a:pPr marL="0" indent="0">
              <a:buNone/>
            </a:pPr>
            <a:r>
              <a:rPr lang="en-SG" dirty="0"/>
              <a:t>	2 Decide on a suitable sample size.</a:t>
            </a:r>
          </a:p>
          <a:p>
            <a:pPr marL="0" indent="0">
              <a:buNone/>
            </a:pPr>
            <a:r>
              <a:rPr lang="en-SG" dirty="0"/>
              <a:t>	3 Select the most appropriate sampling technique and select the sample.</a:t>
            </a:r>
          </a:p>
          <a:p>
            <a:pPr marL="0" indent="0">
              <a:buNone/>
            </a:pPr>
            <a:r>
              <a:rPr lang="en-SG" dirty="0"/>
              <a:t>	4 Check that the sample is representative of the population.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56FD0F-9722-DE4B-9E34-E0F4C7395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A8F6EB-E1D8-E546-AC81-CC079C00C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779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730E7-1DD9-E048-B853-1CAABE0115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SG" dirty="0"/>
              <a:t>The </a:t>
            </a:r>
            <a:r>
              <a:rPr lang="en-SG" dirty="0">
                <a:solidFill>
                  <a:srgbClr val="FF0000"/>
                </a:solidFill>
              </a:rPr>
              <a:t>sampling frame </a:t>
            </a:r>
            <a:r>
              <a:rPr lang="en-SG" dirty="0"/>
              <a:t>for any probability sample is a complete list of all the cases in the population from which your sample will be drawn.</a:t>
            </a:r>
          </a:p>
          <a:p>
            <a:r>
              <a:rPr lang="en-SG" dirty="0"/>
              <a:t>The larger your sample size the lower the likely error in generalising to a wider population. </a:t>
            </a:r>
          </a:p>
          <a:p>
            <a:r>
              <a:rPr lang="en-SG" dirty="0"/>
              <a:t>Probability sampling is therefore a compromise between the accuracy of your findings and the amount of time and money you invest in collecting, checking and analysing the data.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C292D1-03FA-C248-9DFC-485A90B9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311796-6AAD-EB4D-AB5F-A58AD0D71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8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9445D0C-BC0B-A977-2548-53AF8D875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Sampling frame</a:t>
            </a:r>
          </a:p>
        </p:txBody>
      </p:sp>
    </p:spTree>
    <p:extLst>
      <p:ext uri="{BB962C8B-B14F-4D97-AF65-F5344CB8AC3E}">
        <p14:creationId xmlns:p14="http://schemas.microsoft.com/office/powerpoint/2010/main" val="20988412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B85D0-3D89-FC48-9ACD-44AD150ED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SG" u="sng" dirty="0"/>
              <a:t>Selecting the most appropriate sampling technique and the sample</a:t>
            </a:r>
            <a:br>
              <a:rPr lang="en-SG" u="sng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E852A-D8FD-D242-B7BF-2048768546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SG" dirty="0"/>
              <a:t>Main techniques that can be used to select a probability sample:</a:t>
            </a:r>
          </a:p>
          <a:p>
            <a:pPr marL="0" indent="0">
              <a:buNone/>
            </a:pPr>
            <a:r>
              <a:rPr lang="en-SG" dirty="0"/>
              <a:t>	■ simple random;</a:t>
            </a:r>
          </a:p>
          <a:p>
            <a:pPr marL="0" indent="0">
              <a:buNone/>
            </a:pPr>
            <a:r>
              <a:rPr lang="en-SG" dirty="0"/>
              <a:t>	■ systematic;</a:t>
            </a:r>
          </a:p>
          <a:p>
            <a:pPr marL="0" indent="0">
              <a:buNone/>
            </a:pPr>
            <a:r>
              <a:rPr lang="en-SG" dirty="0"/>
              <a:t>	■ stratified random;</a:t>
            </a:r>
          </a:p>
          <a:p>
            <a:pPr marL="0" indent="0">
              <a:buNone/>
            </a:pPr>
            <a:r>
              <a:rPr lang="en-SG" dirty="0"/>
              <a:t>	■ cluster;</a:t>
            </a:r>
          </a:p>
          <a:p>
            <a:pPr marL="0" indent="0">
              <a:buNone/>
            </a:pPr>
            <a:r>
              <a:rPr lang="en-SG" dirty="0"/>
              <a:t>	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8026F2-6D1F-AC4F-BC14-40E5ECC2E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C8C8F7-DCF2-9348-B959-20452A4B4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7723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5F3E6-5F8D-2D41-A6BB-8444ECF32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2. Using secondary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64059-CD70-B74C-94C0-E8EE6AE0E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Secondary Data includes:</a:t>
            </a:r>
          </a:p>
          <a:p>
            <a:r>
              <a:rPr lang="en-US" dirty="0"/>
              <a:t>Data from existing surveys and questionnaires</a:t>
            </a:r>
          </a:p>
          <a:p>
            <a:r>
              <a:rPr lang="en-SG" dirty="0"/>
              <a:t>Both raw data and published summaries. </a:t>
            </a:r>
          </a:p>
          <a:p>
            <a:r>
              <a:rPr lang="en-SG" dirty="0"/>
              <a:t>Most organisations collect and store a variety of data to support their operations (e.g. payroll details, copies of letters, minutes of meetings and accounts of sales). </a:t>
            </a:r>
          </a:p>
          <a:p>
            <a:r>
              <a:rPr lang="en-SG" dirty="0"/>
              <a:t>Quality daily newspapers contain a wealth of data on business (including reports about takeover bids and company share prices). </a:t>
            </a:r>
          </a:p>
          <a:p>
            <a:r>
              <a:rPr lang="en-SG" dirty="0"/>
              <a:t>Government departments undertake surveys and publish official statistics covering various social, demographic and economic topics.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82CCD2-8035-8741-8DBD-FF096862A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031FEE-4E12-C444-91CB-25A8A328D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338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4D09E-DEAD-7147-A929-E5C57AE14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4000" dirty="0"/>
            </a:br>
            <a:r>
              <a:rPr lang="en-US" sz="4000" dirty="0"/>
              <a:t>Examples of secondary data in Business and Management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79778-393E-6B47-B8C3-297B342E1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0581"/>
            <a:ext cx="11481847" cy="3930978"/>
          </a:xfrm>
        </p:spPr>
        <p:txBody>
          <a:bodyPr>
            <a:normAutofit/>
          </a:bodyPr>
          <a:lstStyle/>
          <a:p>
            <a:pPr lvl="1"/>
            <a:endParaRPr lang="en-US" dirty="0"/>
          </a:p>
          <a:p>
            <a:pPr lvl="1"/>
            <a:r>
              <a:rPr lang="en-US" dirty="0"/>
              <a:t>Marketplace Advantage</a:t>
            </a:r>
          </a:p>
          <a:p>
            <a:pPr lvl="1"/>
            <a:r>
              <a:rPr lang="en-US" dirty="0"/>
              <a:t>Website listings on company data and profiles</a:t>
            </a:r>
          </a:p>
          <a:p>
            <a:pPr lvl="1"/>
            <a:r>
              <a:rPr lang="en-US" dirty="0"/>
              <a:t>Stock markets</a:t>
            </a:r>
          </a:p>
          <a:p>
            <a:pPr lvl="1"/>
            <a:r>
              <a:rPr lang="en-US" dirty="0"/>
              <a:t>Central Bank data</a:t>
            </a:r>
          </a:p>
          <a:p>
            <a:pPr lvl="1"/>
            <a:r>
              <a:rPr lang="en-US" dirty="0"/>
              <a:t>Census statistics</a:t>
            </a:r>
          </a:p>
          <a:p>
            <a:pPr lvl="1"/>
            <a:r>
              <a:rPr lang="en-US" dirty="0"/>
              <a:t>Survey and research by World Bank</a:t>
            </a:r>
            <a:endParaRPr lang="en-SG" dirty="0"/>
          </a:p>
          <a:p>
            <a:pPr lvl="1"/>
            <a:r>
              <a:rPr lang="en-GB" dirty="0">
                <a:hlinkClick r:id="rId2"/>
              </a:rPr>
              <a:t>Statistics (europa.eu)</a:t>
            </a:r>
            <a:endParaRPr lang="en-SG" dirty="0"/>
          </a:p>
          <a:p>
            <a:pPr lvl="1"/>
            <a:r>
              <a:rPr lang="en-SG" dirty="0"/>
              <a:t>UK Data Archive http://</a:t>
            </a:r>
            <a:r>
              <a:rPr lang="en-SG" dirty="0" err="1"/>
              <a:t>www.data-archive.ac.uk</a:t>
            </a:r>
            <a:endParaRPr lang="en-SG" dirty="0"/>
          </a:p>
          <a:p>
            <a:pPr marL="457200" lvl="1" indent="0">
              <a:buNone/>
            </a:pPr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3613EA-0674-7544-8FFB-462D18486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903555-079B-CB46-B499-F5641DA84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432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67197-9D72-3F46-8A11-256BC1557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3. Collecting primary data through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C37DA-8F3D-F34A-B6E2-FC782059C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SG" dirty="0"/>
              <a:t>Interviews may be highly formalised and structured, using standardised questions for each respondent (or they may be informal and less structured conversations).</a:t>
            </a:r>
          </a:p>
          <a:p>
            <a:endParaRPr lang="en-SG" dirty="0"/>
          </a:p>
          <a:p>
            <a:r>
              <a:rPr lang="en-SG" dirty="0"/>
              <a:t>Nature of interviews depends on the purpose and nature of your research question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9F9E8-708B-A14A-B1BE-79BF12DB5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EC3BC3-5F30-1845-BFE9-C21D1042C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4746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D89CD-7CCC-6346-B5B5-FA502AB7B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Pointers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25D07-37D0-364D-AB03-88E56504A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SG" dirty="0"/>
              <a:t>In addition to your notes from the actual interview, you should also record the following contextual data:</a:t>
            </a:r>
          </a:p>
          <a:p>
            <a:pPr marL="0" indent="0">
              <a:buNone/>
            </a:pPr>
            <a:r>
              <a:rPr lang="en-SG" dirty="0"/>
              <a:t>	■ the location of the interview (e.g. organisation, place);</a:t>
            </a:r>
          </a:p>
          <a:p>
            <a:pPr marL="0" indent="0">
              <a:buNone/>
            </a:pPr>
            <a:r>
              <a:rPr lang="en-SG" dirty="0"/>
              <a:t>	■ the date and time;</a:t>
            </a:r>
          </a:p>
          <a:p>
            <a:pPr marL="0" indent="0">
              <a:buNone/>
            </a:pPr>
            <a:r>
              <a:rPr lang="en-SG" dirty="0"/>
              <a:t>	■ the setting of the interview (e.g. was the room quiet or noisy);</a:t>
            </a:r>
          </a:p>
          <a:p>
            <a:pPr marL="0" indent="0">
              <a:buNone/>
            </a:pPr>
            <a:r>
              <a:rPr lang="en-SG" dirty="0"/>
              <a:t>	■ background information about the respondent (e.g. role, position, gender);</a:t>
            </a:r>
          </a:p>
          <a:p>
            <a:pPr marL="0" indent="0">
              <a:buNone/>
            </a:pPr>
            <a:r>
              <a:rPr lang="en-SG" dirty="0"/>
              <a:t>	■ your immediate impression of how well (or badly) the interview went (e.g. 	were there aspects about which you felt you did not obtain answers in 	sufficient depth?)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0B8C6C-E1F5-514F-97C3-152946F8F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426A3B-ED3C-FD43-AA44-BE9697412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560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56213-412C-4748-A753-2768C95D4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Interview competence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B3241-550D-0B4B-825C-856CA1DD5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8896"/>
            <a:ext cx="10515600" cy="49374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SG" sz="2000" dirty="0"/>
              <a:t>There are several areas where you need to develop and demonstrate competence in relation to the conduct of in-depth interviews:</a:t>
            </a:r>
          </a:p>
          <a:p>
            <a:pPr marL="0" indent="0">
              <a:buNone/>
            </a:pPr>
            <a:r>
              <a:rPr lang="en-SG" sz="2000" dirty="0"/>
              <a:t>	■ opening the interview;</a:t>
            </a:r>
          </a:p>
          <a:p>
            <a:pPr marL="0" indent="0">
              <a:buNone/>
            </a:pPr>
            <a:r>
              <a:rPr lang="en-SG" sz="2000" dirty="0"/>
              <a:t>	■ using appropriate language;</a:t>
            </a:r>
          </a:p>
          <a:p>
            <a:pPr marL="0" indent="0">
              <a:buNone/>
            </a:pPr>
            <a:r>
              <a:rPr lang="en-SG" sz="2000" dirty="0"/>
              <a:t>	■ questioning;</a:t>
            </a:r>
          </a:p>
          <a:p>
            <a:pPr marL="0" indent="0">
              <a:buNone/>
            </a:pPr>
            <a:r>
              <a:rPr lang="en-SG" sz="2000" dirty="0"/>
              <a:t>	■ listening;</a:t>
            </a:r>
          </a:p>
          <a:p>
            <a:pPr marL="0" indent="0">
              <a:buNone/>
            </a:pPr>
            <a:r>
              <a:rPr lang="en-SG" sz="2000" dirty="0"/>
              <a:t>	■ testing and summarising understanding;</a:t>
            </a:r>
          </a:p>
          <a:p>
            <a:pPr marL="0" indent="0">
              <a:buNone/>
            </a:pPr>
            <a:r>
              <a:rPr lang="en-SG" sz="2000" dirty="0"/>
              <a:t>	■ recognising and dealing with difficult participants;</a:t>
            </a:r>
          </a:p>
          <a:p>
            <a:pPr marL="0" indent="0">
              <a:buNone/>
            </a:pPr>
            <a:r>
              <a:rPr lang="en-SG" sz="2000" dirty="0"/>
              <a:t>	■ recording data.</a:t>
            </a:r>
          </a:p>
          <a:p>
            <a:r>
              <a:rPr lang="en-US" sz="2000" dirty="0"/>
              <a:t>Approach to questioning is also important – open/specific/closed, probing, </a:t>
            </a:r>
          </a:p>
          <a:p>
            <a:r>
              <a:rPr lang="en-US" sz="2000" dirty="0"/>
              <a:t>Recording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B90BE0-1368-8B4B-9FF2-7A05FF046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652A23-ADB0-9240-8702-8E85CC858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6474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4FAE5-BC2B-6CF3-2C38-A41B6E4FA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Formulating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B68DC-0C82-DC5A-1000-1DD518F61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https://www.youtube.com/watch?v=eFzGdQrr2K8</a:t>
            </a:r>
            <a:endParaRPr lang="en-US" dirty="0">
              <a:solidFill>
                <a:srgbClr val="FF0000"/>
              </a:solidFill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0C3D6-37D7-6D71-DA64-075B84C58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52779F-95E6-B2DF-68F3-6B8A50FF9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5686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50242-AF83-C942-BE62-0FA5E09CD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4. Collecting primary data through questionnaires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B66BC-5550-3444-85AE-F8F0A7280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5645"/>
            <a:ext cx="10515600" cy="4351338"/>
          </a:xfrm>
        </p:spPr>
        <p:txBody>
          <a:bodyPr/>
          <a:lstStyle/>
          <a:p>
            <a:r>
              <a:rPr lang="en-SG" dirty="0"/>
              <a:t>Within business and management research, the greatest use of questionnaires is made within the </a:t>
            </a:r>
            <a:r>
              <a:rPr lang="en-SG" u="sng" dirty="0"/>
              <a:t>survey strategy</a:t>
            </a:r>
            <a:r>
              <a:rPr lang="en-SG" dirty="0"/>
              <a:t>. However, both </a:t>
            </a:r>
            <a:r>
              <a:rPr lang="en-SG" u="sng" dirty="0"/>
              <a:t>experiment and case study research strategies </a:t>
            </a:r>
            <a:r>
              <a:rPr lang="en-SG" dirty="0"/>
              <a:t>can make use of these techniques.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F3E0BD-592C-8D4A-B508-D5D7DCF19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A40BAC-2952-DD41-A9F2-12B916BC8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1619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B28A6-9997-4A49-B90A-53C9560AA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Response 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C5DDD-AE4A-934E-8A13-4CDF9D5C1C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SG" dirty="0"/>
              <a:t>The design of your questionnaire will affect the response rate and the reliability and validity of the data you collect. Response rates, validity and reliability can be maximised by:</a:t>
            </a:r>
          </a:p>
          <a:p>
            <a:pPr marL="0" indent="0">
              <a:buNone/>
            </a:pPr>
            <a:r>
              <a:rPr lang="en-SG" dirty="0"/>
              <a:t>	■ careful design of individual questions;</a:t>
            </a:r>
          </a:p>
          <a:p>
            <a:pPr marL="0" indent="0">
              <a:buNone/>
            </a:pPr>
            <a:r>
              <a:rPr lang="en-SG" dirty="0"/>
              <a:t>	■ clear layout of the questionnaire;</a:t>
            </a:r>
          </a:p>
          <a:p>
            <a:pPr marL="0" indent="0">
              <a:buNone/>
            </a:pPr>
            <a:r>
              <a:rPr lang="en-SG" dirty="0"/>
              <a:t>	■ lucid explanation of the purpose of the questionnaire;</a:t>
            </a:r>
          </a:p>
          <a:p>
            <a:pPr marL="0" indent="0">
              <a:buNone/>
            </a:pPr>
            <a:r>
              <a:rPr lang="en-SG" dirty="0"/>
              <a:t>	■ pilot testing;</a:t>
            </a:r>
          </a:p>
          <a:p>
            <a:pPr marL="0" indent="0">
              <a:buNone/>
            </a:pPr>
            <a:r>
              <a:rPr lang="en-SG" dirty="0"/>
              <a:t>	■ carefully planned and executed administration.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964CBA-8B4A-F94F-81D4-26BB3E739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B67466-5769-8644-B853-7EB430024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9368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9C5FF-70DB-F745-9E73-4A04ACCFA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questions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1515D-D3F1-1D4B-9616-0042C6933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SG" dirty="0"/>
          </a:p>
          <a:p>
            <a:pPr marL="0" indent="0">
              <a:buNone/>
            </a:pPr>
            <a:r>
              <a:rPr lang="en-SG" dirty="0"/>
              <a:t>■ list - where the respondent is offered a list of items, any of which may be selected;</a:t>
            </a:r>
          </a:p>
          <a:p>
            <a:pPr marL="0" indent="0">
              <a:buNone/>
            </a:pPr>
            <a:r>
              <a:rPr lang="en-SG" dirty="0"/>
              <a:t>■ category - where only one response can be selected from a given set of categories;</a:t>
            </a:r>
          </a:p>
          <a:p>
            <a:pPr marL="0" indent="0">
              <a:buNone/>
            </a:pPr>
            <a:r>
              <a:rPr lang="en-SG" dirty="0"/>
              <a:t>■ ranking - where the respondent is asked to place something in order;</a:t>
            </a:r>
          </a:p>
          <a:p>
            <a:pPr marL="0" indent="0">
              <a:buNone/>
            </a:pPr>
            <a:r>
              <a:rPr lang="en-SG" dirty="0"/>
              <a:t>■ rating - in which a rating device is used to record responses;</a:t>
            </a:r>
          </a:p>
          <a:p>
            <a:pPr marL="0" indent="0">
              <a:buNone/>
            </a:pPr>
            <a:r>
              <a:rPr lang="en-SG" dirty="0"/>
              <a:t>■ quantity - to which the response is a number giving the amount;</a:t>
            </a:r>
          </a:p>
          <a:p>
            <a:pPr marL="0" indent="0">
              <a:buNone/>
            </a:pPr>
            <a:r>
              <a:rPr lang="en-SG" dirty="0"/>
              <a:t>■ grid - where responses to two or more questions can be recorded using the same matrix.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227E3C-6249-9849-9DB5-CA63B41B1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785293-747D-6A43-AF9F-A16C7D850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8529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00FB1-5DC6-7642-B569-43A864DF6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Survey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D89E-C11B-4046-90D7-1CD652CDD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u="sng" dirty="0"/>
          </a:p>
          <a:p>
            <a:pPr lvl="1"/>
            <a:r>
              <a:rPr lang="en-US" dirty="0"/>
              <a:t>Order and flow of questions, purpose (cover letter)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Pilot testing (assessing time, clarity, omissions, interviewee perception)</a:t>
            </a:r>
          </a:p>
          <a:p>
            <a:pPr lvl="1"/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C629CE-10DA-AA4D-99BD-EF5A1F885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C00913-232C-D345-80BA-3117261D9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4787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46D04-5E07-CF45-8F23-2F3C924D8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u="sng" dirty="0"/>
            </a:br>
            <a:r>
              <a:rPr lang="en-US" u="sng" dirty="0"/>
              <a:t>Administering the Questionnaire</a:t>
            </a:r>
            <a:br>
              <a:rPr lang="en-US" u="sng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5B35F-F8D3-934B-A317-F127BD295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5423"/>
            <a:ext cx="11481847" cy="3846136"/>
          </a:xfrm>
        </p:spPr>
        <p:txBody>
          <a:bodyPr/>
          <a:lstStyle/>
          <a:p>
            <a:endParaRPr lang="en-US" u="sng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D0A0AA-567A-3D49-BE15-0F6C18702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E54958-428E-4949-8AF5-281B9497A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20</a:t>
            </a:fld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7A0369A-EBFE-8D44-B2ED-8AD0D82C76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7517982"/>
              </p:ext>
            </p:extLst>
          </p:nvPr>
        </p:nvGraphicFramePr>
        <p:xfrm>
          <a:off x="838199" y="2578308"/>
          <a:ext cx="10404424" cy="32887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92581">
                  <a:extLst>
                    <a:ext uri="{9D8B030D-6E8A-4147-A177-3AD203B41FA5}">
                      <a16:colId xmlns:a16="http://schemas.microsoft.com/office/drawing/2014/main" val="1491460053"/>
                    </a:ext>
                  </a:extLst>
                </a:gridCol>
                <a:gridCol w="4811843">
                  <a:extLst>
                    <a:ext uri="{9D8B030D-6E8A-4147-A177-3AD203B41FA5}">
                      <a16:colId xmlns:a16="http://schemas.microsoft.com/office/drawing/2014/main" val="2075897798"/>
                    </a:ext>
                  </a:extLst>
                </a:gridCol>
              </a:tblGrid>
              <a:tr h="236067">
                <a:tc>
                  <a:txBody>
                    <a:bodyPr/>
                    <a:lstStyle/>
                    <a:p>
                      <a:r>
                        <a:rPr lang="en-US" dirty="0"/>
                        <a:t>Strategy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014308"/>
                  </a:ext>
                </a:extLst>
              </a:tr>
              <a:tr h="428719">
                <a:tc>
                  <a:txBody>
                    <a:bodyPr/>
                    <a:lstStyle/>
                    <a:p>
                      <a:r>
                        <a:rPr lang="en-US" dirty="0"/>
                        <a:t>Incentives (monetary vs non-monetary)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Very high / medium / low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8153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Length (long vs short)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42708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Appearance (</a:t>
                      </a:r>
                      <a:r>
                        <a:rPr lang="en-US" dirty="0" err="1"/>
                        <a:t>colour</a:t>
                      </a:r>
                      <a:r>
                        <a:rPr lang="en-US" dirty="0"/>
                        <a:t> of envelope, folder, booklet,  personalized)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03925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delivery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263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Contact (pre-contacted .., follow-up)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00804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Content (more interesting questions first)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28520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52031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14007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8DE59-3F52-1641-A961-F282B8DC7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Focus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C5AE2-16F2-0E47-A9F7-16E6599971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u="sng" dirty="0"/>
              <a:t>Group interviews and focus groups</a:t>
            </a:r>
          </a:p>
          <a:p>
            <a:r>
              <a:rPr lang="en-SG" dirty="0"/>
              <a:t>In a group interview your role will be to ensure that all participants have the opportunity to state their points of view and answer your question and that these data are captured.</a:t>
            </a:r>
          </a:p>
          <a:p>
            <a:endParaRPr lang="en-SG" dirty="0"/>
          </a:p>
          <a:p>
            <a:r>
              <a:rPr lang="en-SG" dirty="0"/>
              <a:t>A focus group, sometimes called a focus group interview, </a:t>
            </a:r>
            <a:r>
              <a:rPr lang="en-SG"/>
              <a:t>is something </a:t>
            </a:r>
            <a:r>
              <a:rPr lang="en-SG" dirty="0"/>
              <a:t>that focuses clearly upon a particular issue, product, service or topic and encompasses the need for interactive discussion amongst participants.</a:t>
            </a:r>
          </a:p>
          <a:p>
            <a:endParaRPr lang="en-SG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AD81F7-775F-CD40-9887-0A6C83FE0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078DF8-5A9A-0940-A9D1-504069B9E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8068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E592D-F15C-0105-4225-63FEA507C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Draw your HARP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1C057A-9350-8FA2-228D-E451BB2CCF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41801" y="-23992"/>
            <a:ext cx="5813246" cy="578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7666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30</TotalTime>
  <Words>1300</Words>
  <Application>Microsoft Office PowerPoint</Application>
  <PresentationFormat>Widescreen</PresentationFormat>
  <Paragraphs>181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22</vt:i4>
      </vt:variant>
    </vt:vector>
  </HeadingPairs>
  <TitlesOfParts>
    <vt:vector size="45" baseType="lpstr">
      <vt:lpstr>Arial</vt:lpstr>
      <vt:lpstr>Calibri</vt:lpstr>
      <vt:lpstr>Calibri Light</vt:lpstr>
      <vt:lpstr>Century Gothic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Week 6 – Session Topics</vt:lpstr>
      <vt:lpstr>.</vt:lpstr>
      <vt:lpstr>1. Sampling</vt:lpstr>
      <vt:lpstr>PowerPoint Presentation</vt:lpstr>
      <vt:lpstr>PowerPoint Presentation</vt:lpstr>
      <vt:lpstr>Probability Sampling</vt:lpstr>
      <vt:lpstr>Sampling frame</vt:lpstr>
      <vt:lpstr>Selecting the most appropriate sampling technique and the sample </vt:lpstr>
      <vt:lpstr>2. Using secondary data</vt:lpstr>
      <vt:lpstr> Examples of secondary data in Business and Management </vt:lpstr>
      <vt:lpstr>3. Collecting primary data through interviews</vt:lpstr>
      <vt:lpstr>Pointers</vt:lpstr>
      <vt:lpstr>Interview competence</vt:lpstr>
      <vt:lpstr>Formulating research questions</vt:lpstr>
      <vt:lpstr>4. Collecting primary data through questionnaires</vt:lpstr>
      <vt:lpstr>Response rates</vt:lpstr>
      <vt:lpstr>Types of questions </vt:lpstr>
      <vt:lpstr>Survey design</vt:lpstr>
      <vt:lpstr> Administering the Questionnaire </vt:lpstr>
      <vt:lpstr>Focus Groups</vt:lpstr>
      <vt:lpstr>Draw your HARP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John Harris</cp:lastModifiedBy>
  <cp:revision>4</cp:revision>
  <dcterms:created xsi:type="dcterms:W3CDTF">2023-10-08T18:11:10Z</dcterms:created>
  <dcterms:modified xsi:type="dcterms:W3CDTF">2025-10-10T07:22:55Z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