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6" r:id="rId5"/>
    <p:sldId id="355" r:id="rId6"/>
    <p:sldId id="377" r:id="rId7"/>
    <p:sldId id="356" r:id="rId8"/>
    <p:sldId id="357" r:id="rId9"/>
    <p:sldId id="358" r:id="rId10"/>
    <p:sldId id="359" r:id="rId11"/>
    <p:sldId id="360" r:id="rId12"/>
    <p:sldId id="361" r:id="rId13"/>
    <p:sldId id="362" r:id="rId14"/>
    <p:sldId id="363" r:id="rId15"/>
    <p:sldId id="364" r:id="rId16"/>
    <p:sldId id="369" r:id="rId17"/>
    <p:sldId id="311" r:id="rId18"/>
    <p:sldId id="372" r:id="rId19"/>
    <p:sldId id="373" r:id="rId20"/>
    <p:sldId id="374" r:id="rId21"/>
    <p:sldId id="375" r:id="rId22"/>
    <p:sldId id="365" r:id="rId23"/>
    <p:sldId id="367" r:id="rId24"/>
    <p:sldId id="368" r:id="rId25"/>
    <p:sldId id="366" r:id="rId26"/>
    <p:sldId id="370" r:id="rId27"/>
    <p:sldId id="376"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6994C2-96E1-4CE7-89DA-A4819C970F71}" v="1" dt="2023-01-31T14:43:02.939"/>
    <p1510:client id="{BA9AA815-43BA-4538-AA3F-39703588D289}" v="1" dt="2023-01-31T14:38:59.7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e4dbdf3f-b99f-4ed4-aef6-c26f104e6967" providerId="ADAL" clId="{BA9AA815-43BA-4538-AA3F-39703588D289}"/>
    <pc:docChg chg="custSel addSld modSld">
      <pc:chgData name="Rebecca Stewart" userId="e4dbdf3f-b99f-4ed4-aef6-c26f104e6967" providerId="ADAL" clId="{BA9AA815-43BA-4538-AA3F-39703588D289}" dt="2023-01-31T14:39:02.495" v="44" actId="20577"/>
      <pc:docMkLst>
        <pc:docMk/>
      </pc:docMkLst>
      <pc:sldChg chg="addSp delSp modSp new mod modNotesTx">
        <pc:chgData name="Rebecca Stewart" userId="e4dbdf3f-b99f-4ed4-aef6-c26f104e6967" providerId="ADAL" clId="{BA9AA815-43BA-4538-AA3F-39703588D289}" dt="2023-01-31T14:39:02.495" v="44" actId="20577"/>
        <pc:sldMkLst>
          <pc:docMk/>
          <pc:sldMk cId="2789922373" sldId="377"/>
        </pc:sldMkLst>
        <pc:spChg chg="mod">
          <ac:chgData name="Rebecca Stewart" userId="e4dbdf3f-b99f-4ed4-aef6-c26f104e6967" providerId="ADAL" clId="{BA9AA815-43BA-4538-AA3F-39703588D289}" dt="2023-01-31T14:37:25.603" v="40" actId="20577"/>
          <ac:spMkLst>
            <pc:docMk/>
            <pc:sldMk cId="2789922373" sldId="377"/>
            <ac:spMk id="2" creationId="{0C9963A2-85CC-4933-BD69-1F25E337AD6E}"/>
          </ac:spMkLst>
        </pc:spChg>
        <pc:spChg chg="del">
          <ac:chgData name="Rebecca Stewart" userId="e4dbdf3f-b99f-4ed4-aef6-c26f104e6967" providerId="ADAL" clId="{BA9AA815-43BA-4538-AA3F-39703588D289}" dt="2023-01-31T14:38:33.721" v="41" actId="22"/>
          <ac:spMkLst>
            <pc:docMk/>
            <pc:sldMk cId="2789922373" sldId="377"/>
            <ac:spMk id="3" creationId="{10681749-52C4-4BA5-A361-94ABA9C1680E}"/>
          </ac:spMkLst>
        </pc:spChg>
        <pc:picChg chg="add mod ord">
          <ac:chgData name="Rebecca Stewart" userId="e4dbdf3f-b99f-4ed4-aef6-c26f104e6967" providerId="ADAL" clId="{BA9AA815-43BA-4538-AA3F-39703588D289}" dt="2023-01-31T14:38:59.731" v="42"/>
          <ac:picMkLst>
            <pc:docMk/>
            <pc:sldMk cId="2789922373" sldId="377"/>
            <ac:picMk id="5" creationId="{FBC2EF03-39A0-4D66-82CF-790A882EC68E}"/>
          </ac:picMkLst>
        </pc:picChg>
      </pc:sldChg>
    </pc:docChg>
  </pc:docChgLst>
  <pc:docChgLst>
    <pc:chgData name="Rebecca Stewart" userId="S::r.stewart@uwtsd.ac.uk::e4dbdf3f-b99f-4ed4-aef6-c26f104e6967" providerId="AD" clId="Web-{646994C2-96E1-4CE7-89DA-A4819C970F71}"/>
    <pc:docChg chg="modSld">
      <pc:chgData name="Rebecca Stewart" userId="S::r.stewart@uwtsd.ac.uk::e4dbdf3f-b99f-4ed4-aef6-c26f104e6967" providerId="AD" clId="Web-{646994C2-96E1-4CE7-89DA-A4819C970F71}" dt="2023-01-31T14:43:02.939" v="0" actId="20577"/>
      <pc:docMkLst>
        <pc:docMk/>
      </pc:docMkLst>
      <pc:sldChg chg="modSp">
        <pc:chgData name="Rebecca Stewart" userId="S::r.stewart@uwtsd.ac.uk::e4dbdf3f-b99f-4ed4-aef6-c26f104e6967" providerId="AD" clId="Web-{646994C2-96E1-4CE7-89DA-A4819C970F71}" dt="2023-01-31T14:43:02.939" v="0" actId="20577"/>
        <pc:sldMkLst>
          <pc:docMk/>
          <pc:sldMk cId="3408955283" sldId="256"/>
        </pc:sldMkLst>
        <pc:spChg chg="mod">
          <ac:chgData name="Rebecca Stewart" userId="S::r.stewart@uwtsd.ac.uk::e4dbdf3f-b99f-4ed4-aef6-c26f104e6967" providerId="AD" clId="Web-{646994C2-96E1-4CE7-89DA-A4819C970F71}" dt="2023-01-31T14:43:02.939" v="0" actId="20577"/>
          <ac:spMkLst>
            <pc:docMk/>
            <pc:sldMk cId="3408955283" sldId="256"/>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D3D791-6A20-45B4-B526-C4D854F9BD30}"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A3853407-D4C0-4A03-BE83-FC7AAD15238C}">
      <dgm:prSet phldrT="[Text]"/>
      <dgm:spPr/>
      <dgm:t>
        <a:bodyPr/>
        <a:lstStyle/>
        <a:p>
          <a:r>
            <a:rPr lang="en-GB" b="1">
              <a:solidFill>
                <a:schemeClr val="tx1"/>
              </a:solidFill>
            </a:rPr>
            <a:t>Describing</a:t>
          </a:r>
          <a:r>
            <a:rPr lang="en-GB"/>
            <a:t> </a:t>
          </a:r>
          <a:r>
            <a:rPr lang="en-GB">
              <a:solidFill>
                <a:schemeClr val="tx1"/>
              </a:solidFill>
            </a:rPr>
            <a:t>Questions</a:t>
          </a:r>
          <a:r>
            <a:rPr lang="en-GB"/>
            <a:t> </a:t>
          </a:r>
        </a:p>
      </dgm:t>
    </dgm:pt>
    <dgm:pt modelId="{2CFF2501-1C19-4239-9B4E-F29B0950D62F}" type="parTrans" cxnId="{7EAABD43-B8AA-4E5C-865E-30807290508A}">
      <dgm:prSet/>
      <dgm:spPr/>
      <dgm:t>
        <a:bodyPr/>
        <a:lstStyle/>
        <a:p>
          <a:endParaRPr lang="en-GB"/>
        </a:p>
      </dgm:t>
    </dgm:pt>
    <dgm:pt modelId="{BA4053C7-9D47-48DE-B095-454161422C40}" type="sibTrans" cxnId="{7EAABD43-B8AA-4E5C-865E-30807290508A}">
      <dgm:prSet/>
      <dgm:spPr/>
      <dgm:t>
        <a:bodyPr/>
        <a:lstStyle/>
        <a:p>
          <a:endParaRPr lang="en-GB"/>
        </a:p>
      </dgm:t>
    </dgm:pt>
    <dgm:pt modelId="{D1D9E648-0786-4466-9CC9-C16D6ACBEDA7}">
      <dgm:prSet phldrT="[Text]"/>
      <dgm:spPr/>
      <dgm:t>
        <a:bodyPr/>
        <a:lstStyle/>
        <a:p>
          <a:r>
            <a:rPr lang="en-GB"/>
            <a:t>Who?</a:t>
          </a:r>
        </a:p>
      </dgm:t>
    </dgm:pt>
    <dgm:pt modelId="{0A333A8B-A149-46DE-8553-0492D53FB34A}" type="parTrans" cxnId="{759E6BEC-AA06-4FFB-ADC8-565881C5F8EB}">
      <dgm:prSet/>
      <dgm:spPr/>
      <dgm:t>
        <a:bodyPr/>
        <a:lstStyle/>
        <a:p>
          <a:endParaRPr lang="en-GB"/>
        </a:p>
      </dgm:t>
    </dgm:pt>
    <dgm:pt modelId="{EB1F2D1F-9BD5-44C2-9EE0-13FB8D14137D}" type="sibTrans" cxnId="{759E6BEC-AA06-4FFB-ADC8-565881C5F8EB}">
      <dgm:prSet/>
      <dgm:spPr/>
      <dgm:t>
        <a:bodyPr/>
        <a:lstStyle/>
        <a:p>
          <a:endParaRPr lang="en-GB"/>
        </a:p>
      </dgm:t>
    </dgm:pt>
    <dgm:pt modelId="{A6040C29-CD5C-4230-AEB9-BF07028CA860}">
      <dgm:prSet phldrT="[Text]" custT="1"/>
      <dgm:spPr/>
      <dgm:t>
        <a:bodyPr/>
        <a:lstStyle/>
        <a:p>
          <a:r>
            <a:rPr lang="en-GB" sz="1600"/>
            <a:t>Where?</a:t>
          </a:r>
        </a:p>
      </dgm:t>
    </dgm:pt>
    <dgm:pt modelId="{2E6F18BC-EBB8-4422-84B6-B14F346E1697}" type="parTrans" cxnId="{152AE39F-6636-468C-808B-564E6C266B7F}">
      <dgm:prSet/>
      <dgm:spPr/>
      <dgm:t>
        <a:bodyPr/>
        <a:lstStyle/>
        <a:p>
          <a:endParaRPr lang="en-GB"/>
        </a:p>
      </dgm:t>
    </dgm:pt>
    <dgm:pt modelId="{465AE334-E7CB-4EC9-B4F0-2D74B0A4A4CE}" type="sibTrans" cxnId="{152AE39F-6636-468C-808B-564E6C266B7F}">
      <dgm:prSet/>
      <dgm:spPr/>
      <dgm:t>
        <a:bodyPr/>
        <a:lstStyle/>
        <a:p>
          <a:endParaRPr lang="en-GB"/>
        </a:p>
      </dgm:t>
    </dgm:pt>
    <dgm:pt modelId="{8C326FC4-D893-4431-A2AB-532DDAA21B4B}">
      <dgm:prSet phldrT="[Text]"/>
      <dgm:spPr/>
      <dgm:t>
        <a:bodyPr/>
        <a:lstStyle/>
        <a:p>
          <a:r>
            <a:rPr lang="en-GB"/>
            <a:t>What?</a:t>
          </a:r>
        </a:p>
      </dgm:t>
    </dgm:pt>
    <dgm:pt modelId="{53865C54-CE00-4150-AE2E-BC4071E653CA}" type="parTrans" cxnId="{A696D11A-1C45-4653-9CA5-2A592A9A4144}">
      <dgm:prSet/>
      <dgm:spPr/>
      <dgm:t>
        <a:bodyPr/>
        <a:lstStyle/>
        <a:p>
          <a:endParaRPr lang="en-GB"/>
        </a:p>
      </dgm:t>
    </dgm:pt>
    <dgm:pt modelId="{D8267D90-1077-4D7E-92E6-5C4148D121B3}" type="sibTrans" cxnId="{A696D11A-1C45-4653-9CA5-2A592A9A4144}">
      <dgm:prSet/>
      <dgm:spPr/>
      <dgm:t>
        <a:bodyPr/>
        <a:lstStyle/>
        <a:p>
          <a:endParaRPr lang="en-GB"/>
        </a:p>
      </dgm:t>
    </dgm:pt>
    <dgm:pt modelId="{B45830B7-5CFE-49AC-86AA-52384DF3DC42}">
      <dgm:prSet/>
      <dgm:spPr/>
      <dgm:t>
        <a:bodyPr/>
        <a:lstStyle/>
        <a:p>
          <a:r>
            <a:rPr lang="en-GB"/>
            <a:t>When? </a:t>
          </a:r>
        </a:p>
      </dgm:t>
    </dgm:pt>
    <dgm:pt modelId="{5B1BECC0-90C3-4858-B33D-95314CDC9626}" type="parTrans" cxnId="{74451CB4-A5C5-44D7-9648-D435CC989A36}">
      <dgm:prSet/>
      <dgm:spPr/>
      <dgm:t>
        <a:bodyPr/>
        <a:lstStyle/>
        <a:p>
          <a:endParaRPr lang="en-GB"/>
        </a:p>
      </dgm:t>
    </dgm:pt>
    <dgm:pt modelId="{B8AC5F21-152C-4BC4-9F7D-AA3DAD118AE0}" type="sibTrans" cxnId="{74451CB4-A5C5-44D7-9648-D435CC989A36}">
      <dgm:prSet/>
      <dgm:spPr/>
      <dgm:t>
        <a:bodyPr/>
        <a:lstStyle/>
        <a:p>
          <a:endParaRPr lang="en-GB"/>
        </a:p>
      </dgm:t>
    </dgm:pt>
    <dgm:pt modelId="{9B4F67FF-F4F4-4471-BFBA-452D20F2007D}" type="pres">
      <dgm:prSet presAssocID="{7FD3D791-6A20-45B4-B526-C4D854F9BD30}" presName="Name0" presStyleCnt="0">
        <dgm:presLayoutVars>
          <dgm:chMax val="1"/>
          <dgm:chPref val="1"/>
          <dgm:dir/>
          <dgm:animOne val="branch"/>
          <dgm:animLvl val="lvl"/>
        </dgm:presLayoutVars>
      </dgm:prSet>
      <dgm:spPr/>
    </dgm:pt>
    <dgm:pt modelId="{C2B3E46B-3B54-46E0-8E0F-D3426ED7DC0C}" type="pres">
      <dgm:prSet presAssocID="{A3853407-D4C0-4A03-BE83-FC7AAD15238C}" presName="singleCycle" presStyleCnt="0"/>
      <dgm:spPr/>
    </dgm:pt>
    <dgm:pt modelId="{6B2C4A1E-5CF7-437C-A9C4-59E6B35FA49C}" type="pres">
      <dgm:prSet presAssocID="{A3853407-D4C0-4A03-BE83-FC7AAD15238C}" presName="singleCenter" presStyleLbl="node1" presStyleIdx="0" presStyleCnt="5" custScaleX="119737" custScaleY="80208">
        <dgm:presLayoutVars>
          <dgm:chMax val="7"/>
          <dgm:chPref val="7"/>
        </dgm:presLayoutVars>
      </dgm:prSet>
      <dgm:spPr/>
    </dgm:pt>
    <dgm:pt modelId="{076584AB-D9E0-4EF0-AE30-27C904E78422}" type="pres">
      <dgm:prSet presAssocID="{0A333A8B-A149-46DE-8553-0492D53FB34A}" presName="Name56" presStyleLbl="parChTrans1D2" presStyleIdx="0" presStyleCnt="4"/>
      <dgm:spPr/>
    </dgm:pt>
    <dgm:pt modelId="{103106EA-6E45-442B-9082-B070619497F7}" type="pres">
      <dgm:prSet presAssocID="{D1D9E648-0786-4466-9CC9-C16D6ACBEDA7}" presName="text0" presStyleLbl="node1" presStyleIdx="1" presStyleCnt="5" custScaleX="134854" custScaleY="114162">
        <dgm:presLayoutVars>
          <dgm:bulletEnabled val="1"/>
        </dgm:presLayoutVars>
      </dgm:prSet>
      <dgm:spPr/>
    </dgm:pt>
    <dgm:pt modelId="{965B7507-4311-478D-A9EC-AD523549F7A2}" type="pres">
      <dgm:prSet presAssocID="{2E6F18BC-EBB8-4422-84B6-B14F346E1697}" presName="Name56" presStyleLbl="parChTrans1D2" presStyleIdx="1" presStyleCnt="4"/>
      <dgm:spPr/>
    </dgm:pt>
    <dgm:pt modelId="{11AB95B1-F9E4-4C66-BB77-E7C90A1AE752}" type="pres">
      <dgm:prSet presAssocID="{A6040C29-CD5C-4230-AEB9-BF07028CA860}" presName="text0" presStyleLbl="node1" presStyleIdx="2" presStyleCnt="5" custScaleX="158066" custScaleY="129043">
        <dgm:presLayoutVars>
          <dgm:bulletEnabled val="1"/>
        </dgm:presLayoutVars>
      </dgm:prSet>
      <dgm:spPr/>
    </dgm:pt>
    <dgm:pt modelId="{04EF4882-7EDA-4193-9A81-C6C30B7B6216}" type="pres">
      <dgm:prSet presAssocID="{5B1BECC0-90C3-4858-B33D-95314CDC9626}" presName="Name56" presStyleLbl="parChTrans1D2" presStyleIdx="2" presStyleCnt="4"/>
      <dgm:spPr/>
    </dgm:pt>
    <dgm:pt modelId="{001FAB31-29AD-4E2F-8061-7B89EB1A1746}" type="pres">
      <dgm:prSet presAssocID="{B45830B7-5CFE-49AC-86AA-52384DF3DC42}" presName="text0" presStyleLbl="node1" presStyleIdx="3" presStyleCnt="5" custScaleX="177449" custScaleY="93005">
        <dgm:presLayoutVars>
          <dgm:bulletEnabled val="1"/>
        </dgm:presLayoutVars>
      </dgm:prSet>
      <dgm:spPr/>
    </dgm:pt>
    <dgm:pt modelId="{B192F065-99FB-4D03-B17D-B989BAA7A917}" type="pres">
      <dgm:prSet presAssocID="{53865C54-CE00-4150-AE2E-BC4071E653CA}" presName="Name56" presStyleLbl="parChTrans1D2" presStyleIdx="3" presStyleCnt="4"/>
      <dgm:spPr/>
    </dgm:pt>
    <dgm:pt modelId="{92AF310D-4525-4AFD-9E50-71B2D7F944F8}" type="pres">
      <dgm:prSet presAssocID="{8C326FC4-D893-4431-A2AB-532DDAA21B4B}" presName="text0" presStyleLbl="node1" presStyleIdx="4" presStyleCnt="5" custScaleX="138433" custScaleY="129043">
        <dgm:presLayoutVars>
          <dgm:bulletEnabled val="1"/>
        </dgm:presLayoutVars>
      </dgm:prSet>
      <dgm:spPr/>
    </dgm:pt>
  </dgm:ptLst>
  <dgm:cxnLst>
    <dgm:cxn modelId="{4B0AA30A-B247-48A6-A056-17028E171955}" type="presOf" srcId="{5B1BECC0-90C3-4858-B33D-95314CDC9626}" destId="{04EF4882-7EDA-4193-9A81-C6C30B7B6216}" srcOrd="0" destOrd="0" presId="urn:microsoft.com/office/officeart/2008/layout/RadialCluster"/>
    <dgm:cxn modelId="{A696D11A-1C45-4653-9CA5-2A592A9A4144}" srcId="{A3853407-D4C0-4A03-BE83-FC7AAD15238C}" destId="{8C326FC4-D893-4431-A2AB-532DDAA21B4B}" srcOrd="3" destOrd="0" parTransId="{53865C54-CE00-4150-AE2E-BC4071E653CA}" sibTransId="{D8267D90-1077-4D7E-92E6-5C4148D121B3}"/>
    <dgm:cxn modelId="{247B1631-90CB-4A3F-B3DC-EFFD4254CA60}" type="presOf" srcId="{D1D9E648-0786-4466-9CC9-C16D6ACBEDA7}" destId="{103106EA-6E45-442B-9082-B070619497F7}" srcOrd="0" destOrd="0" presId="urn:microsoft.com/office/officeart/2008/layout/RadialCluster"/>
    <dgm:cxn modelId="{EF656135-3899-4F80-B410-48206783D3A8}" type="presOf" srcId="{2E6F18BC-EBB8-4422-84B6-B14F346E1697}" destId="{965B7507-4311-478D-A9EC-AD523549F7A2}" srcOrd="0" destOrd="0" presId="urn:microsoft.com/office/officeart/2008/layout/RadialCluster"/>
    <dgm:cxn modelId="{7747C237-31E6-499B-A74F-EFEB0840076D}" type="presOf" srcId="{53865C54-CE00-4150-AE2E-BC4071E653CA}" destId="{B192F065-99FB-4D03-B17D-B989BAA7A917}" srcOrd="0" destOrd="0" presId="urn:microsoft.com/office/officeart/2008/layout/RadialCluster"/>
    <dgm:cxn modelId="{7EAABD43-B8AA-4E5C-865E-30807290508A}" srcId="{7FD3D791-6A20-45B4-B526-C4D854F9BD30}" destId="{A3853407-D4C0-4A03-BE83-FC7AAD15238C}" srcOrd="0" destOrd="0" parTransId="{2CFF2501-1C19-4239-9B4E-F29B0950D62F}" sibTransId="{BA4053C7-9D47-48DE-B095-454161422C40}"/>
    <dgm:cxn modelId="{7C05DE68-D253-459F-92CD-7BC456E667BD}" type="presOf" srcId="{A3853407-D4C0-4A03-BE83-FC7AAD15238C}" destId="{6B2C4A1E-5CF7-437C-A9C4-59E6B35FA49C}" srcOrd="0" destOrd="0" presId="urn:microsoft.com/office/officeart/2008/layout/RadialCluster"/>
    <dgm:cxn modelId="{8A5EB895-AF8E-4766-BE48-7E4A82F640BD}" type="presOf" srcId="{8C326FC4-D893-4431-A2AB-532DDAA21B4B}" destId="{92AF310D-4525-4AFD-9E50-71B2D7F944F8}" srcOrd="0" destOrd="0" presId="urn:microsoft.com/office/officeart/2008/layout/RadialCluster"/>
    <dgm:cxn modelId="{5D44C497-2863-4002-B591-DE7B17EFDB5D}" type="presOf" srcId="{7FD3D791-6A20-45B4-B526-C4D854F9BD30}" destId="{9B4F67FF-F4F4-4471-BFBA-452D20F2007D}" srcOrd="0" destOrd="0" presId="urn:microsoft.com/office/officeart/2008/layout/RadialCluster"/>
    <dgm:cxn modelId="{152AE39F-6636-468C-808B-564E6C266B7F}" srcId="{A3853407-D4C0-4A03-BE83-FC7AAD15238C}" destId="{A6040C29-CD5C-4230-AEB9-BF07028CA860}" srcOrd="1" destOrd="0" parTransId="{2E6F18BC-EBB8-4422-84B6-B14F346E1697}" sibTransId="{465AE334-E7CB-4EC9-B4F0-2D74B0A4A4CE}"/>
    <dgm:cxn modelId="{EC0A4FB0-EFCE-4BFA-9C4B-77489AD9400E}" type="presOf" srcId="{B45830B7-5CFE-49AC-86AA-52384DF3DC42}" destId="{001FAB31-29AD-4E2F-8061-7B89EB1A1746}" srcOrd="0" destOrd="0" presId="urn:microsoft.com/office/officeart/2008/layout/RadialCluster"/>
    <dgm:cxn modelId="{74451CB4-A5C5-44D7-9648-D435CC989A36}" srcId="{A3853407-D4C0-4A03-BE83-FC7AAD15238C}" destId="{B45830B7-5CFE-49AC-86AA-52384DF3DC42}" srcOrd="2" destOrd="0" parTransId="{5B1BECC0-90C3-4858-B33D-95314CDC9626}" sibTransId="{B8AC5F21-152C-4BC4-9F7D-AA3DAD118AE0}"/>
    <dgm:cxn modelId="{4ED4A6C8-FF6D-4EE4-98F3-1720616F480F}" type="presOf" srcId="{0A333A8B-A149-46DE-8553-0492D53FB34A}" destId="{076584AB-D9E0-4EF0-AE30-27C904E78422}" srcOrd="0" destOrd="0" presId="urn:microsoft.com/office/officeart/2008/layout/RadialCluster"/>
    <dgm:cxn modelId="{759E6BEC-AA06-4FFB-ADC8-565881C5F8EB}" srcId="{A3853407-D4C0-4A03-BE83-FC7AAD15238C}" destId="{D1D9E648-0786-4466-9CC9-C16D6ACBEDA7}" srcOrd="0" destOrd="0" parTransId="{0A333A8B-A149-46DE-8553-0492D53FB34A}" sibTransId="{EB1F2D1F-9BD5-44C2-9EE0-13FB8D14137D}"/>
    <dgm:cxn modelId="{56745BFC-B1DC-4E47-A232-D958619899C8}" type="presOf" srcId="{A6040C29-CD5C-4230-AEB9-BF07028CA860}" destId="{11AB95B1-F9E4-4C66-BB77-E7C90A1AE752}" srcOrd="0" destOrd="0" presId="urn:microsoft.com/office/officeart/2008/layout/RadialCluster"/>
    <dgm:cxn modelId="{B4E43DF4-340B-43EF-94CA-D9AAE0AE4426}" type="presParOf" srcId="{9B4F67FF-F4F4-4471-BFBA-452D20F2007D}" destId="{C2B3E46B-3B54-46E0-8E0F-D3426ED7DC0C}" srcOrd="0" destOrd="0" presId="urn:microsoft.com/office/officeart/2008/layout/RadialCluster"/>
    <dgm:cxn modelId="{4E87A675-2AEE-4DC6-9954-6D4899B4BD8D}" type="presParOf" srcId="{C2B3E46B-3B54-46E0-8E0F-D3426ED7DC0C}" destId="{6B2C4A1E-5CF7-437C-A9C4-59E6B35FA49C}" srcOrd="0" destOrd="0" presId="urn:microsoft.com/office/officeart/2008/layout/RadialCluster"/>
    <dgm:cxn modelId="{A6C0F54F-AA74-4BF2-9A35-4B2FD22D8070}" type="presParOf" srcId="{C2B3E46B-3B54-46E0-8E0F-D3426ED7DC0C}" destId="{076584AB-D9E0-4EF0-AE30-27C904E78422}" srcOrd="1" destOrd="0" presId="urn:microsoft.com/office/officeart/2008/layout/RadialCluster"/>
    <dgm:cxn modelId="{8533E89A-5B8A-4726-8D6C-F4718D15BDF3}" type="presParOf" srcId="{C2B3E46B-3B54-46E0-8E0F-D3426ED7DC0C}" destId="{103106EA-6E45-442B-9082-B070619497F7}" srcOrd="2" destOrd="0" presId="urn:microsoft.com/office/officeart/2008/layout/RadialCluster"/>
    <dgm:cxn modelId="{2E091B16-F8C8-4C69-8A28-51B1FD4ED8D2}" type="presParOf" srcId="{C2B3E46B-3B54-46E0-8E0F-D3426ED7DC0C}" destId="{965B7507-4311-478D-A9EC-AD523549F7A2}" srcOrd="3" destOrd="0" presId="urn:microsoft.com/office/officeart/2008/layout/RadialCluster"/>
    <dgm:cxn modelId="{6954823C-6813-4B12-BB73-E9177952BC08}" type="presParOf" srcId="{C2B3E46B-3B54-46E0-8E0F-D3426ED7DC0C}" destId="{11AB95B1-F9E4-4C66-BB77-E7C90A1AE752}" srcOrd="4" destOrd="0" presId="urn:microsoft.com/office/officeart/2008/layout/RadialCluster"/>
    <dgm:cxn modelId="{97D09B68-0957-4AD2-B02F-FBAC2F243C2B}" type="presParOf" srcId="{C2B3E46B-3B54-46E0-8E0F-D3426ED7DC0C}" destId="{04EF4882-7EDA-4193-9A81-C6C30B7B6216}" srcOrd="5" destOrd="0" presId="urn:microsoft.com/office/officeart/2008/layout/RadialCluster"/>
    <dgm:cxn modelId="{79504A85-EC87-45B1-AEDD-BD6AA7C90A2E}" type="presParOf" srcId="{C2B3E46B-3B54-46E0-8E0F-D3426ED7DC0C}" destId="{001FAB31-29AD-4E2F-8061-7B89EB1A1746}" srcOrd="6" destOrd="0" presId="urn:microsoft.com/office/officeart/2008/layout/RadialCluster"/>
    <dgm:cxn modelId="{485F541E-3FE5-4DD0-A2F8-1C73A0D54EBA}" type="presParOf" srcId="{C2B3E46B-3B54-46E0-8E0F-D3426ED7DC0C}" destId="{B192F065-99FB-4D03-B17D-B989BAA7A917}" srcOrd="7" destOrd="0" presId="urn:microsoft.com/office/officeart/2008/layout/RadialCluster"/>
    <dgm:cxn modelId="{E029EF49-C894-40AE-B96B-4CC5267D5529}" type="presParOf" srcId="{C2B3E46B-3B54-46E0-8E0F-D3426ED7DC0C}" destId="{92AF310D-4525-4AFD-9E50-71B2D7F944F8}" srcOrd="8"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D3D791-6A20-45B4-B526-C4D854F9BD30}"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A3853407-D4C0-4A03-BE83-FC7AAD15238C}">
      <dgm:prSet phldrT="[Text]" custT="1"/>
      <dgm:spPr/>
      <dgm:t>
        <a:bodyPr/>
        <a:lstStyle/>
        <a:p>
          <a:r>
            <a:rPr lang="en-GB" sz="1600" b="1">
              <a:solidFill>
                <a:schemeClr val="tx1"/>
              </a:solidFill>
            </a:rPr>
            <a:t>Analysing</a:t>
          </a:r>
          <a:r>
            <a:rPr lang="en-GB" sz="1600"/>
            <a:t> </a:t>
          </a:r>
          <a:r>
            <a:rPr lang="en-GB" sz="1600">
              <a:solidFill>
                <a:schemeClr val="tx1"/>
              </a:solidFill>
            </a:rPr>
            <a:t>Questions</a:t>
          </a:r>
          <a:r>
            <a:rPr lang="en-GB" sz="1600"/>
            <a:t> </a:t>
          </a:r>
        </a:p>
      </dgm:t>
    </dgm:pt>
    <dgm:pt modelId="{2CFF2501-1C19-4239-9B4E-F29B0950D62F}" type="parTrans" cxnId="{7EAABD43-B8AA-4E5C-865E-30807290508A}">
      <dgm:prSet/>
      <dgm:spPr/>
      <dgm:t>
        <a:bodyPr/>
        <a:lstStyle/>
        <a:p>
          <a:endParaRPr lang="en-GB"/>
        </a:p>
      </dgm:t>
    </dgm:pt>
    <dgm:pt modelId="{BA4053C7-9D47-48DE-B095-454161422C40}" type="sibTrans" cxnId="{7EAABD43-B8AA-4E5C-865E-30807290508A}">
      <dgm:prSet/>
      <dgm:spPr/>
      <dgm:t>
        <a:bodyPr/>
        <a:lstStyle/>
        <a:p>
          <a:endParaRPr lang="en-GB"/>
        </a:p>
      </dgm:t>
    </dgm:pt>
    <dgm:pt modelId="{D1D9E648-0786-4466-9CC9-C16D6ACBEDA7}">
      <dgm:prSet phldrT="[Text]"/>
      <dgm:spPr/>
      <dgm:t>
        <a:bodyPr/>
        <a:lstStyle/>
        <a:p>
          <a:r>
            <a:rPr lang="en-GB"/>
            <a:t>How?</a:t>
          </a:r>
        </a:p>
      </dgm:t>
    </dgm:pt>
    <dgm:pt modelId="{0A333A8B-A149-46DE-8553-0492D53FB34A}" type="parTrans" cxnId="{759E6BEC-AA06-4FFB-ADC8-565881C5F8EB}">
      <dgm:prSet/>
      <dgm:spPr/>
      <dgm:t>
        <a:bodyPr/>
        <a:lstStyle/>
        <a:p>
          <a:endParaRPr lang="en-GB"/>
        </a:p>
      </dgm:t>
    </dgm:pt>
    <dgm:pt modelId="{EB1F2D1F-9BD5-44C2-9EE0-13FB8D14137D}" type="sibTrans" cxnId="{759E6BEC-AA06-4FFB-ADC8-565881C5F8EB}">
      <dgm:prSet/>
      <dgm:spPr/>
      <dgm:t>
        <a:bodyPr/>
        <a:lstStyle/>
        <a:p>
          <a:endParaRPr lang="en-GB"/>
        </a:p>
      </dgm:t>
    </dgm:pt>
    <dgm:pt modelId="{A6040C29-CD5C-4230-AEB9-BF07028CA860}">
      <dgm:prSet phldrT="[Text]"/>
      <dgm:spPr/>
      <dgm:t>
        <a:bodyPr/>
        <a:lstStyle/>
        <a:p>
          <a:r>
            <a:rPr lang="en-GB"/>
            <a:t>Why?</a:t>
          </a:r>
        </a:p>
      </dgm:t>
    </dgm:pt>
    <dgm:pt modelId="{2E6F18BC-EBB8-4422-84B6-B14F346E1697}" type="parTrans" cxnId="{152AE39F-6636-468C-808B-564E6C266B7F}">
      <dgm:prSet/>
      <dgm:spPr/>
      <dgm:t>
        <a:bodyPr/>
        <a:lstStyle/>
        <a:p>
          <a:endParaRPr lang="en-GB"/>
        </a:p>
      </dgm:t>
    </dgm:pt>
    <dgm:pt modelId="{465AE334-E7CB-4EC9-B4F0-2D74B0A4A4CE}" type="sibTrans" cxnId="{152AE39F-6636-468C-808B-564E6C266B7F}">
      <dgm:prSet/>
      <dgm:spPr/>
      <dgm:t>
        <a:bodyPr/>
        <a:lstStyle/>
        <a:p>
          <a:endParaRPr lang="en-GB"/>
        </a:p>
      </dgm:t>
    </dgm:pt>
    <dgm:pt modelId="{8C326FC4-D893-4431-A2AB-532DDAA21B4B}">
      <dgm:prSet phldrT="[Text]"/>
      <dgm:spPr/>
      <dgm:t>
        <a:bodyPr/>
        <a:lstStyle/>
        <a:p>
          <a:r>
            <a:rPr lang="en-GB"/>
            <a:t>What if?</a:t>
          </a:r>
        </a:p>
      </dgm:t>
    </dgm:pt>
    <dgm:pt modelId="{53865C54-CE00-4150-AE2E-BC4071E653CA}" type="parTrans" cxnId="{A696D11A-1C45-4653-9CA5-2A592A9A4144}">
      <dgm:prSet/>
      <dgm:spPr/>
      <dgm:t>
        <a:bodyPr/>
        <a:lstStyle/>
        <a:p>
          <a:endParaRPr lang="en-GB"/>
        </a:p>
      </dgm:t>
    </dgm:pt>
    <dgm:pt modelId="{D8267D90-1077-4D7E-92E6-5C4148D121B3}" type="sibTrans" cxnId="{A696D11A-1C45-4653-9CA5-2A592A9A4144}">
      <dgm:prSet/>
      <dgm:spPr/>
      <dgm:t>
        <a:bodyPr/>
        <a:lstStyle/>
        <a:p>
          <a:endParaRPr lang="en-GB"/>
        </a:p>
      </dgm:t>
    </dgm:pt>
    <dgm:pt modelId="{9B4F67FF-F4F4-4471-BFBA-452D20F2007D}" type="pres">
      <dgm:prSet presAssocID="{7FD3D791-6A20-45B4-B526-C4D854F9BD30}" presName="Name0" presStyleCnt="0">
        <dgm:presLayoutVars>
          <dgm:chMax val="1"/>
          <dgm:chPref val="1"/>
          <dgm:dir/>
          <dgm:animOne val="branch"/>
          <dgm:animLvl val="lvl"/>
        </dgm:presLayoutVars>
      </dgm:prSet>
      <dgm:spPr/>
    </dgm:pt>
    <dgm:pt modelId="{C2B3E46B-3B54-46E0-8E0F-D3426ED7DC0C}" type="pres">
      <dgm:prSet presAssocID="{A3853407-D4C0-4A03-BE83-FC7AAD15238C}" presName="singleCycle" presStyleCnt="0"/>
      <dgm:spPr/>
    </dgm:pt>
    <dgm:pt modelId="{6B2C4A1E-5CF7-437C-A9C4-59E6B35FA49C}" type="pres">
      <dgm:prSet presAssocID="{A3853407-D4C0-4A03-BE83-FC7AAD15238C}" presName="singleCenter" presStyleLbl="node1" presStyleIdx="0" presStyleCnt="4" custScaleX="163107" custScaleY="68745">
        <dgm:presLayoutVars>
          <dgm:chMax val="7"/>
          <dgm:chPref val="7"/>
        </dgm:presLayoutVars>
      </dgm:prSet>
      <dgm:spPr/>
    </dgm:pt>
    <dgm:pt modelId="{076584AB-D9E0-4EF0-AE30-27C904E78422}" type="pres">
      <dgm:prSet presAssocID="{0A333A8B-A149-46DE-8553-0492D53FB34A}" presName="Name56" presStyleLbl="parChTrans1D2" presStyleIdx="0" presStyleCnt="3"/>
      <dgm:spPr/>
    </dgm:pt>
    <dgm:pt modelId="{103106EA-6E45-442B-9082-B070619497F7}" type="pres">
      <dgm:prSet presAssocID="{D1D9E648-0786-4466-9CC9-C16D6ACBEDA7}" presName="text0" presStyleLbl="node1" presStyleIdx="1" presStyleCnt="4" custScaleX="134946" custScaleY="152633">
        <dgm:presLayoutVars>
          <dgm:bulletEnabled val="1"/>
        </dgm:presLayoutVars>
      </dgm:prSet>
      <dgm:spPr/>
    </dgm:pt>
    <dgm:pt modelId="{965B7507-4311-478D-A9EC-AD523549F7A2}" type="pres">
      <dgm:prSet presAssocID="{2E6F18BC-EBB8-4422-84B6-B14F346E1697}" presName="Name56" presStyleLbl="parChTrans1D2" presStyleIdx="1" presStyleCnt="3"/>
      <dgm:spPr/>
    </dgm:pt>
    <dgm:pt modelId="{11AB95B1-F9E4-4C66-BB77-E7C90A1AE752}" type="pres">
      <dgm:prSet presAssocID="{A6040C29-CD5C-4230-AEB9-BF07028CA860}" presName="text0" presStyleLbl="node1" presStyleIdx="2" presStyleCnt="4" custScaleX="144094" custScaleY="126718" custRadScaleRad="106552" custRadScaleInc="-6369">
        <dgm:presLayoutVars>
          <dgm:bulletEnabled val="1"/>
        </dgm:presLayoutVars>
      </dgm:prSet>
      <dgm:spPr/>
    </dgm:pt>
    <dgm:pt modelId="{B192F065-99FB-4D03-B17D-B989BAA7A917}" type="pres">
      <dgm:prSet presAssocID="{53865C54-CE00-4150-AE2E-BC4071E653CA}" presName="Name56" presStyleLbl="parChTrans1D2" presStyleIdx="2" presStyleCnt="3"/>
      <dgm:spPr/>
    </dgm:pt>
    <dgm:pt modelId="{92AF310D-4525-4AFD-9E50-71B2D7F944F8}" type="pres">
      <dgm:prSet presAssocID="{8C326FC4-D893-4431-A2AB-532DDAA21B4B}" presName="text0" presStyleLbl="node1" presStyleIdx="3" presStyleCnt="4" custScaleX="182233" custScaleY="153435" custRadScaleRad="111082" custRadScaleInc="5162">
        <dgm:presLayoutVars>
          <dgm:bulletEnabled val="1"/>
        </dgm:presLayoutVars>
      </dgm:prSet>
      <dgm:spPr/>
    </dgm:pt>
  </dgm:ptLst>
  <dgm:cxnLst>
    <dgm:cxn modelId="{A696D11A-1C45-4653-9CA5-2A592A9A4144}" srcId="{A3853407-D4C0-4A03-BE83-FC7AAD15238C}" destId="{8C326FC4-D893-4431-A2AB-532DDAA21B4B}" srcOrd="2" destOrd="0" parTransId="{53865C54-CE00-4150-AE2E-BC4071E653CA}" sibTransId="{D8267D90-1077-4D7E-92E6-5C4148D121B3}"/>
    <dgm:cxn modelId="{247B1631-90CB-4A3F-B3DC-EFFD4254CA60}" type="presOf" srcId="{D1D9E648-0786-4466-9CC9-C16D6ACBEDA7}" destId="{103106EA-6E45-442B-9082-B070619497F7}" srcOrd="0" destOrd="0" presId="urn:microsoft.com/office/officeart/2008/layout/RadialCluster"/>
    <dgm:cxn modelId="{EF656135-3899-4F80-B410-48206783D3A8}" type="presOf" srcId="{2E6F18BC-EBB8-4422-84B6-B14F346E1697}" destId="{965B7507-4311-478D-A9EC-AD523549F7A2}" srcOrd="0" destOrd="0" presId="urn:microsoft.com/office/officeart/2008/layout/RadialCluster"/>
    <dgm:cxn modelId="{7747C237-31E6-499B-A74F-EFEB0840076D}" type="presOf" srcId="{53865C54-CE00-4150-AE2E-BC4071E653CA}" destId="{B192F065-99FB-4D03-B17D-B989BAA7A917}" srcOrd="0" destOrd="0" presId="urn:microsoft.com/office/officeart/2008/layout/RadialCluster"/>
    <dgm:cxn modelId="{7EAABD43-B8AA-4E5C-865E-30807290508A}" srcId="{7FD3D791-6A20-45B4-B526-C4D854F9BD30}" destId="{A3853407-D4C0-4A03-BE83-FC7AAD15238C}" srcOrd="0" destOrd="0" parTransId="{2CFF2501-1C19-4239-9B4E-F29B0950D62F}" sibTransId="{BA4053C7-9D47-48DE-B095-454161422C40}"/>
    <dgm:cxn modelId="{7C05DE68-D253-459F-92CD-7BC456E667BD}" type="presOf" srcId="{A3853407-D4C0-4A03-BE83-FC7AAD15238C}" destId="{6B2C4A1E-5CF7-437C-A9C4-59E6B35FA49C}" srcOrd="0" destOrd="0" presId="urn:microsoft.com/office/officeart/2008/layout/RadialCluster"/>
    <dgm:cxn modelId="{8A5EB895-AF8E-4766-BE48-7E4A82F640BD}" type="presOf" srcId="{8C326FC4-D893-4431-A2AB-532DDAA21B4B}" destId="{92AF310D-4525-4AFD-9E50-71B2D7F944F8}" srcOrd="0" destOrd="0" presId="urn:microsoft.com/office/officeart/2008/layout/RadialCluster"/>
    <dgm:cxn modelId="{5D44C497-2863-4002-B591-DE7B17EFDB5D}" type="presOf" srcId="{7FD3D791-6A20-45B4-B526-C4D854F9BD30}" destId="{9B4F67FF-F4F4-4471-BFBA-452D20F2007D}" srcOrd="0" destOrd="0" presId="urn:microsoft.com/office/officeart/2008/layout/RadialCluster"/>
    <dgm:cxn modelId="{152AE39F-6636-468C-808B-564E6C266B7F}" srcId="{A3853407-D4C0-4A03-BE83-FC7AAD15238C}" destId="{A6040C29-CD5C-4230-AEB9-BF07028CA860}" srcOrd="1" destOrd="0" parTransId="{2E6F18BC-EBB8-4422-84B6-B14F346E1697}" sibTransId="{465AE334-E7CB-4EC9-B4F0-2D74B0A4A4CE}"/>
    <dgm:cxn modelId="{4ED4A6C8-FF6D-4EE4-98F3-1720616F480F}" type="presOf" srcId="{0A333A8B-A149-46DE-8553-0492D53FB34A}" destId="{076584AB-D9E0-4EF0-AE30-27C904E78422}" srcOrd="0" destOrd="0" presId="urn:microsoft.com/office/officeart/2008/layout/RadialCluster"/>
    <dgm:cxn modelId="{759E6BEC-AA06-4FFB-ADC8-565881C5F8EB}" srcId="{A3853407-D4C0-4A03-BE83-FC7AAD15238C}" destId="{D1D9E648-0786-4466-9CC9-C16D6ACBEDA7}" srcOrd="0" destOrd="0" parTransId="{0A333A8B-A149-46DE-8553-0492D53FB34A}" sibTransId="{EB1F2D1F-9BD5-44C2-9EE0-13FB8D14137D}"/>
    <dgm:cxn modelId="{56745BFC-B1DC-4E47-A232-D958619899C8}" type="presOf" srcId="{A6040C29-CD5C-4230-AEB9-BF07028CA860}" destId="{11AB95B1-F9E4-4C66-BB77-E7C90A1AE752}" srcOrd="0" destOrd="0" presId="urn:microsoft.com/office/officeart/2008/layout/RadialCluster"/>
    <dgm:cxn modelId="{B4E43DF4-340B-43EF-94CA-D9AAE0AE4426}" type="presParOf" srcId="{9B4F67FF-F4F4-4471-BFBA-452D20F2007D}" destId="{C2B3E46B-3B54-46E0-8E0F-D3426ED7DC0C}" srcOrd="0" destOrd="0" presId="urn:microsoft.com/office/officeart/2008/layout/RadialCluster"/>
    <dgm:cxn modelId="{4E87A675-2AEE-4DC6-9954-6D4899B4BD8D}" type="presParOf" srcId="{C2B3E46B-3B54-46E0-8E0F-D3426ED7DC0C}" destId="{6B2C4A1E-5CF7-437C-A9C4-59E6B35FA49C}" srcOrd="0" destOrd="0" presId="urn:microsoft.com/office/officeart/2008/layout/RadialCluster"/>
    <dgm:cxn modelId="{A6C0F54F-AA74-4BF2-9A35-4B2FD22D8070}" type="presParOf" srcId="{C2B3E46B-3B54-46E0-8E0F-D3426ED7DC0C}" destId="{076584AB-D9E0-4EF0-AE30-27C904E78422}" srcOrd="1" destOrd="0" presId="urn:microsoft.com/office/officeart/2008/layout/RadialCluster"/>
    <dgm:cxn modelId="{8533E89A-5B8A-4726-8D6C-F4718D15BDF3}" type="presParOf" srcId="{C2B3E46B-3B54-46E0-8E0F-D3426ED7DC0C}" destId="{103106EA-6E45-442B-9082-B070619497F7}" srcOrd="2" destOrd="0" presId="urn:microsoft.com/office/officeart/2008/layout/RadialCluster"/>
    <dgm:cxn modelId="{2E091B16-F8C8-4C69-8A28-51B1FD4ED8D2}" type="presParOf" srcId="{C2B3E46B-3B54-46E0-8E0F-D3426ED7DC0C}" destId="{965B7507-4311-478D-A9EC-AD523549F7A2}" srcOrd="3" destOrd="0" presId="urn:microsoft.com/office/officeart/2008/layout/RadialCluster"/>
    <dgm:cxn modelId="{6954823C-6813-4B12-BB73-E9177952BC08}" type="presParOf" srcId="{C2B3E46B-3B54-46E0-8E0F-D3426ED7DC0C}" destId="{11AB95B1-F9E4-4C66-BB77-E7C90A1AE752}" srcOrd="4" destOrd="0" presId="urn:microsoft.com/office/officeart/2008/layout/RadialCluster"/>
    <dgm:cxn modelId="{485F541E-3FE5-4DD0-A2F8-1C73A0D54EBA}" type="presParOf" srcId="{C2B3E46B-3B54-46E0-8E0F-D3426ED7DC0C}" destId="{B192F065-99FB-4D03-B17D-B989BAA7A917}" srcOrd="5" destOrd="0" presId="urn:microsoft.com/office/officeart/2008/layout/RadialCluster"/>
    <dgm:cxn modelId="{E029EF49-C894-40AE-B96B-4CC5267D5529}" type="presParOf" srcId="{C2B3E46B-3B54-46E0-8E0F-D3426ED7DC0C}" destId="{92AF310D-4525-4AFD-9E50-71B2D7F944F8}" srcOrd="6" destOrd="0" presId="urn:microsoft.com/office/officeart/2008/layout/RadialCluster"/>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D3D791-6A20-45B4-B526-C4D854F9BD30}"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A3853407-D4C0-4A03-BE83-FC7AAD15238C}">
      <dgm:prSet phldrT="[Text]"/>
      <dgm:spPr/>
      <dgm:t>
        <a:bodyPr/>
        <a:lstStyle/>
        <a:p>
          <a:r>
            <a:rPr lang="en-GB" b="1">
              <a:solidFill>
                <a:schemeClr val="tx1"/>
              </a:solidFill>
            </a:rPr>
            <a:t>Evaluative</a:t>
          </a:r>
          <a:r>
            <a:rPr lang="en-GB"/>
            <a:t>  </a:t>
          </a:r>
          <a:r>
            <a:rPr lang="en-GB">
              <a:solidFill>
                <a:schemeClr val="tx1"/>
              </a:solidFill>
            </a:rPr>
            <a:t>Questions</a:t>
          </a:r>
          <a:r>
            <a:rPr lang="en-GB"/>
            <a:t> </a:t>
          </a:r>
        </a:p>
      </dgm:t>
    </dgm:pt>
    <dgm:pt modelId="{2CFF2501-1C19-4239-9B4E-F29B0950D62F}" type="parTrans" cxnId="{7EAABD43-B8AA-4E5C-865E-30807290508A}">
      <dgm:prSet/>
      <dgm:spPr/>
      <dgm:t>
        <a:bodyPr/>
        <a:lstStyle/>
        <a:p>
          <a:endParaRPr lang="en-GB"/>
        </a:p>
      </dgm:t>
    </dgm:pt>
    <dgm:pt modelId="{BA4053C7-9D47-48DE-B095-454161422C40}" type="sibTrans" cxnId="{7EAABD43-B8AA-4E5C-865E-30807290508A}">
      <dgm:prSet/>
      <dgm:spPr/>
      <dgm:t>
        <a:bodyPr/>
        <a:lstStyle/>
        <a:p>
          <a:endParaRPr lang="en-GB"/>
        </a:p>
      </dgm:t>
    </dgm:pt>
    <dgm:pt modelId="{D1D9E648-0786-4466-9CC9-C16D6ACBEDA7}">
      <dgm:prSet phldrT="[Text]"/>
      <dgm:spPr/>
      <dgm:t>
        <a:bodyPr/>
        <a:lstStyle/>
        <a:p>
          <a:r>
            <a:rPr lang="en-GB"/>
            <a:t>What does the evidence say?</a:t>
          </a:r>
        </a:p>
      </dgm:t>
    </dgm:pt>
    <dgm:pt modelId="{0A333A8B-A149-46DE-8553-0492D53FB34A}" type="parTrans" cxnId="{759E6BEC-AA06-4FFB-ADC8-565881C5F8EB}">
      <dgm:prSet/>
      <dgm:spPr/>
      <dgm:t>
        <a:bodyPr/>
        <a:lstStyle/>
        <a:p>
          <a:endParaRPr lang="en-GB"/>
        </a:p>
      </dgm:t>
    </dgm:pt>
    <dgm:pt modelId="{EB1F2D1F-9BD5-44C2-9EE0-13FB8D14137D}" type="sibTrans" cxnId="{759E6BEC-AA06-4FFB-ADC8-565881C5F8EB}">
      <dgm:prSet/>
      <dgm:spPr/>
      <dgm:t>
        <a:bodyPr/>
        <a:lstStyle/>
        <a:p>
          <a:endParaRPr lang="en-GB"/>
        </a:p>
      </dgm:t>
    </dgm:pt>
    <dgm:pt modelId="{A6040C29-CD5C-4230-AEB9-BF07028CA860}">
      <dgm:prSet phldrT="[Text]"/>
      <dgm:spPr/>
      <dgm:t>
        <a:bodyPr/>
        <a:lstStyle/>
        <a:p>
          <a:r>
            <a:rPr lang="en-GB"/>
            <a:t>Why does it matter?</a:t>
          </a:r>
        </a:p>
      </dgm:t>
    </dgm:pt>
    <dgm:pt modelId="{2E6F18BC-EBB8-4422-84B6-B14F346E1697}" type="parTrans" cxnId="{152AE39F-6636-468C-808B-564E6C266B7F}">
      <dgm:prSet/>
      <dgm:spPr/>
      <dgm:t>
        <a:bodyPr/>
        <a:lstStyle/>
        <a:p>
          <a:endParaRPr lang="en-GB"/>
        </a:p>
      </dgm:t>
    </dgm:pt>
    <dgm:pt modelId="{465AE334-E7CB-4EC9-B4F0-2D74B0A4A4CE}" type="sibTrans" cxnId="{152AE39F-6636-468C-808B-564E6C266B7F}">
      <dgm:prSet/>
      <dgm:spPr/>
      <dgm:t>
        <a:bodyPr/>
        <a:lstStyle/>
        <a:p>
          <a:endParaRPr lang="en-GB"/>
        </a:p>
      </dgm:t>
    </dgm:pt>
    <dgm:pt modelId="{8C326FC4-D893-4431-A2AB-532DDAA21B4B}">
      <dgm:prSet phldrT="[Text]"/>
      <dgm:spPr/>
      <dgm:t>
        <a:bodyPr/>
        <a:lstStyle/>
        <a:p>
          <a:r>
            <a:rPr lang="en-GB"/>
            <a:t>So what?</a:t>
          </a:r>
        </a:p>
      </dgm:t>
    </dgm:pt>
    <dgm:pt modelId="{53865C54-CE00-4150-AE2E-BC4071E653CA}" type="parTrans" cxnId="{A696D11A-1C45-4653-9CA5-2A592A9A4144}">
      <dgm:prSet/>
      <dgm:spPr/>
      <dgm:t>
        <a:bodyPr/>
        <a:lstStyle/>
        <a:p>
          <a:endParaRPr lang="en-GB"/>
        </a:p>
      </dgm:t>
    </dgm:pt>
    <dgm:pt modelId="{D8267D90-1077-4D7E-92E6-5C4148D121B3}" type="sibTrans" cxnId="{A696D11A-1C45-4653-9CA5-2A592A9A4144}">
      <dgm:prSet/>
      <dgm:spPr/>
      <dgm:t>
        <a:bodyPr/>
        <a:lstStyle/>
        <a:p>
          <a:endParaRPr lang="en-GB"/>
        </a:p>
      </dgm:t>
    </dgm:pt>
    <dgm:pt modelId="{B45830B7-5CFE-49AC-86AA-52384DF3DC42}">
      <dgm:prSet/>
      <dgm:spPr/>
      <dgm:t>
        <a:bodyPr/>
        <a:lstStyle/>
        <a:p>
          <a:r>
            <a:rPr lang="en-GB"/>
            <a:t>How can I apply my understanding? </a:t>
          </a:r>
        </a:p>
      </dgm:t>
    </dgm:pt>
    <dgm:pt modelId="{5B1BECC0-90C3-4858-B33D-95314CDC9626}" type="parTrans" cxnId="{74451CB4-A5C5-44D7-9648-D435CC989A36}">
      <dgm:prSet/>
      <dgm:spPr/>
      <dgm:t>
        <a:bodyPr/>
        <a:lstStyle/>
        <a:p>
          <a:endParaRPr lang="en-GB"/>
        </a:p>
      </dgm:t>
    </dgm:pt>
    <dgm:pt modelId="{B8AC5F21-152C-4BC4-9F7D-AA3DAD118AE0}" type="sibTrans" cxnId="{74451CB4-A5C5-44D7-9648-D435CC989A36}">
      <dgm:prSet/>
      <dgm:spPr/>
      <dgm:t>
        <a:bodyPr/>
        <a:lstStyle/>
        <a:p>
          <a:endParaRPr lang="en-GB"/>
        </a:p>
      </dgm:t>
    </dgm:pt>
    <dgm:pt modelId="{9B4F67FF-F4F4-4471-BFBA-452D20F2007D}" type="pres">
      <dgm:prSet presAssocID="{7FD3D791-6A20-45B4-B526-C4D854F9BD30}" presName="Name0" presStyleCnt="0">
        <dgm:presLayoutVars>
          <dgm:chMax val="1"/>
          <dgm:chPref val="1"/>
          <dgm:dir/>
          <dgm:animOne val="branch"/>
          <dgm:animLvl val="lvl"/>
        </dgm:presLayoutVars>
      </dgm:prSet>
      <dgm:spPr/>
    </dgm:pt>
    <dgm:pt modelId="{C2B3E46B-3B54-46E0-8E0F-D3426ED7DC0C}" type="pres">
      <dgm:prSet presAssocID="{A3853407-D4C0-4A03-BE83-FC7AAD15238C}" presName="singleCycle" presStyleCnt="0"/>
      <dgm:spPr/>
    </dgm:pt>
    <dgm:pt modelId="{6B2C4A1E-5CF7-437C-A9C4-59E6B35FA49C}" type="pres">
      <dgm:prSet presAssocID="{A3853407-D4C0-4A03-BE83-FC7AAD15238C}" presName="singleCenter" presStyleLbl="node1" presStyleIdx="0" presStyleCnt="5" custScaleX="117941" custScaleY="101551">
        <dgm:presLayoutVars>
          <dgm:chMax val="7"/>
          <dgm:chPref val="7"/>
        </dgm:presLayoutVars>
      </dgm:prSet>
      <dgm:spPr/>
    </dgm:pt>
    <dgm:pt modelId="{076584AB-D9E0-4EF0-AE30-27C904E78422}" type="pres">
      <dgm:prSet presAssocID="{0A333A8B-A149-46DE-8553-0492D53FB34A}" presName="Name56" presStyleLbl="parChTrans1D2" presStyleIdx="0" presStyleCnt="4"/>
      <dgm:spPr/>
    </dgm:pt>
    <dgm:pt modelId="{103106EA-6E45-442B-9082-B070619497F7}" type="pres">
      <dgm:prSet presAssocID="{D1D9E648-0786-4466-9CC9-C16D6ACBEDA7}" presName="text0" presStyleLbl="node1" presStyleIdx="1" presStyleCnt="5" custScaleX="300409" custScaleY="119064">
        <dgm:presLayoutVars>
          <dgm:bulletEnabled val="1"/>
        </dgm:presLayoutVars>
      </dgm:prSet>
      <dgm:spPr/>
    </dgm:pt>
    <dgm:pt modelId="{965B7507-4311-478D-A9EC-AD523549F7A2}" type="pres">
      <dgm:prSet presAssocID="{2E6F18BC-EBB8-4422-84B6-B14F346E1697}" presName="Name56" presStyleLbl="parChTrans1D2" presStyleIdx="1" presStyleCnt="4"/>
      <dgm:spPr/>
    </dgm:pt>
    <dgm:pt modelId="{11AB95B1-F9E4-4C66-BB77-E7C90A1AE752}" type="pres">
      <dgm:prSet presAssocID="{A6040C29-CD5C-4230-AEB9-BF07028CA860}" presName="text0" presStyleLbl="node1" presStyleIdx="2" presStyleCnt="5" custScaleX="201145" custScaleY="109136" custRadScaleRad="107332" custRadScaleInc="4745">
        <dgm:presLayoutVars>
          <dgm:bulletEnabled val="1"/>
        </dgm:presLayoutVars>
      </dgm:prSet>
      <dgm:spPr/>
    </dgm:pt>
    <dgm:pt modelId="{04EF4882-7EDA-4193-9A81-C6C30B7B6216}" type="pres">
      <dgm:prSet presAssocID="{5B1BECC0-90C3-4858-B33D-95314CDC9626}" presName="Name56" presStyleLbl="parChTrans1D2" presStyleIdx="2" presStyleCnt="4"/>
      <dgm:spPr/>
    </dgm:pt>
    <dgm:pt modelId="{001FAB31-29AD-4E2F-8061-7B89EB1A1746}" type="pres">
      <dgm:prSet presAssocID="{B45830B7-5CFE-49AC-86AA-52384DF3DC42}" presName="text0" presStyleLbl="node1" presStyleIdx="3" presStyleCnt="5" custScaleX="371884" custScaleY="112707">
        <dgm:presLayoutVars>
          <dgm:bulletEnabled val="1"/>
        </dgm:presLayoutVars>
      </dgm:prSet>
      <dgm:spPr/>
    </dgm:pt>
    <dgm:pt modelId="{B192F065-99FB-4D03-B17D-B989BAA7A917}" type="pres">
      <dgm:prSet presAssocID="{53865C54-CE00-4150-AE2E-BC4071E653CA}" presName="Name56" presStyleLbl="parChTrans1D2" presStyleIdx="3" presStyleCnt="4"/>
      <dgm:spPr/>
    </dgm:pt>
    <dgm:pt modelId="{92AF310D-4525-4AFD-9E50-71B2D7F944F8}" type="pres">
      <dgm:prSet presAssocID="{8C326FC4-D893-4431-A2AB-532DDAA21B4B}" presName="text0" presStyleLbl="node1" presStyleIdx="4" presStyleCnt="5" custScaleX="151624" custScaleY="109136" custRadScaleRad="117420" custRadScaleInc="-4337">
        <dgm:presLayoutVars>
          <dgm:bulletEnabled val="1"/>
        </dgm:presLayoutVars>
      </dgm:prSet>
      <dgm:spPr/>
    </dgm:pt>
  </dgm:ptLst>
  <dgm:cxnLst>
    <dgm:cxn modelId="{4B0AA30A-B247-48A6-A056-17028E171955}" type="presOf" srcId="{5B1BECC0-90C3-4858-B33D-95314CDC9626}" destId="{04EF4882-7EDA-4193-9A81-C6C30B7B6216}" srcOrd="0" destOrd="0" presId="urn:microsoft.com/office/officeart/2008/layout/RadialCluster"/>
    <dgm:cxn modelId="{A696D11A-1C45-4653-9CA5-2A592A9A4144}" srcId="{A3853407-D4C0-4A03-BE83-FC7AAD15238C}" destId="{8C326FC4-D893-4431-A2AB-532DDAA21B4B}" srcOrd="3" destOrd="0" parTransId="{53865C54-CE00-4150-AE2E-BC4071E653CA}" sibTransId="{D8267D90-1077-4D7E-92E6-5C4148D121B3}"/>
    <dgm:cxn modelId="{247B1631-90CB-4A3F-B3DC-EFFD4254CA60}" type="presOf" srcId="{D1D9E648-0786-4466-9CC9-C16D6ACBEDA7}" destId="{103106EA-6E45-442B-9082-B070619497F7}" srcOrd="0" destOrd="0" presId="urn:microsoft.com/office/officeart/2008/layout/RadialCluster"/>
    <dgm:cxn modelId="{EF656135-3899-4F80-B410-48206783D3A8}" type="presOf" srcId="{2E6F18BC-EBB8-4422-84B6-B14F346E1697}" destId="{965B7507-4311-478D-A9EC-AD523549F7A2}" srcOrd="0" destOrd="0" presId="urn:microsoft.com/office/officeart/2008/layout/RadialCluster"/>
    <dgm:cxn modelId="{7747C237-31E6-499B-A74F-EFEB0840076D}" type="presOf" srcId="{53865C54-CE00-4150-AE2E-BC4071E653CA}" destId="{B192F065-99FB-4D03-B17D-B989BAA7A917}" srcOrd="0" destOrd="0" presId="urn:microsoft.com/office/officeart/2008/layout/RadialCluster"/>
    <dgm:cxn modelId="{7EAABD43-B8AA-4E5C-865E-30807290508A}" srcId="{7FD3D791-6A20-45B4-B526-C4D854F9BD30}" destId="{A3853407-D4C0-4A03-BE83-FC7AAD15238C}" srcOrd="0" destOrd="0" parTransId="{2CFF2501-1C19-4239-9B4E-F29B0950D62F}" sibTransId="{BA4053C7-9D47-48DE-B095-454161422C40}"/>
    <dgm:cxn modelId="{7C05DE68-D253-459F-92CD-7BC456E667BD}" type="presOf" srcId="{A3853407-D4C0-4A03-BE83-FC7AAD15238C}" destId="{6B2C4A1E-5CF7-437C-A9C4-59E6B35FA49C}" srcOrd="0" destOrd="0" presId="urn:microsoft.com/office/officeart/2008/layout/RadialCluster"/>
    <dgm:cxn modelId="{8A5EB895-AF8E-4766-BE48-7E4A82F640BD}" type="presOf" srcId="{8C326FC4-D893-4431-A2AB-532DDAA21B4B}" destId="{92AF310D-4525-4AFD-9E50-71B2D7F944F8}" srcOrd="0" destOrd="0" presId="urn:microsoft.com/office/officeart/2008/layout/RadialCluster"/>
    <dgm:cxn modelId="{5D44C497-2863-4002-B591-DE7B17EFDB5D}" type="presOf" srcId="{7FD3D791-6A20-45B4-B526-C4D854F9BD30}" destId="{9B4F67FF-F4F4-4471-BFBA-452D20F2007D}" srcOrd="0" destOrd="0" presId="urn:microsoft.com/office/officeart/2008/layout/RadialCluster"/>
    <dgm:cxn modelId="{152AE39F-6636-468C-808B-564E6C266B7F}" srcId="{A3853407-D4C0-4A03-BE83-FC7AAD15238C}" destId="{A6040C29-CD5C-4230-AEB9-BF07028CA860}" srcOrd="1" destOrd="0" parTransId="{2E6F18BC-EBB8-4422-84B6-B14F346E1697}" sibTransId="{465AE334-E7CB-4EC9-B4F0-2D74B0A4A4CE}"/>
    <dgm:cxn modelId="{EC0A4FB0-EFCE-4BFA-9C4B-77489AD9400E}" type="presOf" srcId="{B45830B7-5CFE-49AC-86AA-52384DF3DC42}" destId="{001FAB31-29AD-4E2F-8061-7B89EB1A1746}" srcOrd="0" destOrd="0" presId="urn:microsoft.com/office/officeart/2008/layout/RadialCluster"/>
    <dgm:cxn modelId="{74451CB4-A5C5-44D7-9648-D435CC989A36}" srcId="{A3853407-D4C0-4A03-BE83-FC7AAD15238C}" destId="{B45830B7-5CFE-49AC-86AA-52384DF3DC42}" srcOrd="2" destOrd="0" parTransId="{5B1BECC0-90C3-4858-B33D-95314CDC9626}" sibTransId="{B8AC5F21-152C-4BC4-9F7D-AA3DAD118AE0}"/>
    <dgm:cxn modelId="{4ED4A6C8-FF6D-4EE4-98F3-1720616F480F}" type="presOf" srcId="{0A333A8B-A149-46DE-8553-0492D53FB34A}" destId="{076584AB-D9E0-4EF0-AE30-27C904E78422}" srcOrd="0" destOrd="0" presId="urn:microsoft.com/office/officeart/2008/layout/RadialCluster"/>
    <dgm:cxn modelId="{759E6BEC-AA06-4FFB-ADC8-565881C5F8EB}" srcId="{A3853407-D4C0-4A03-BE83-FC7AAD15238C}" destId="{D1D9E648-0786-4466-9CC9-C16D6ACBEDA7}" srcOrd="0" destOrd="0" parTransId="{0A333A8B-A149-46DE-8553-0492D53FB34A}" sibTransId="{EB1F2D1F-9BD5-44C2-9EE0-13FB8D14137D}"/>
    <dgm:cxn modelId="{56745BFC-B1DC-4E47-A232-D958619899C8}" type="presOf" srcId="{A6040C29-CD5C-4230-AEB9-BF07028CA860}" destId="{11AB95B1-F9E4-4C66-BB77-E7C90A1AE752}" srcOrd="0" destOrd="0" presId="urn:microsoft.com/office/officeart/2008/layout/RadialCluster"/>
    <dgm:cxn modelId="{B4E43DF4-340B-43EF-94CA-D9AAE0AE4426}" type="presParOf" srcId="{9B4F67FF-F4F4-4471-BFBA-452D20F2007D}" destId="{C2B3E46B-3B54-46E0-8E0F-D3426ED7DC0C}" srcOrd="0" destOrd="0" presId="urn:microsoft.com/office/officeart/2008/layout/RadialCluster"/>
    <dgm:cxn modelId="{4E87A675-2AEE-4DC6-9954-6D4899B4BD8D}" type="presParOf" srcId="{C2B3E46B-3B54-46E0-8E0F-D3426ED7DC0C}" destId="{6B2C4A1E-5CF7-437C-A9C4-59E6B35FA49C}" srcOrd="0" destOrd="0" presId="urn:microsoft.com/office/officeart/2008/layout/RadialCluster"/>
    <dgm:cxn modelId="{A6C0F54F-AA74-4BF2-9A35-4B2FD22D8070}" type="presParOf" srcId="{C2B3E46B-3B54-46E0-8E0F-D3426ED7DC0C}" destId="{076584AB-D9E0-4EF0-AE30-27C904E78422}" srcOrd="1" destOrd="0" presId="urn:microsoft.com/office/officeart/2008/layout/RadialCluster"/>
    <dgm:cxn modelId="{8533E89A-5B8A-4726-8D6C-F4718D15BDF3}" type="presParOf" srcId="{C2B3E46B-3B54-46E0-8E0F-D3426ED7DC0C}" destId="{103106EA-6E45-442B-9082-B070619497F7}" srcOrd="2" destOrd="0" presId="urn:microsoft.com/office/officeart/2008/layout/RadialCluster"/>
    <dgm:cxn modelId="{2E091B16-F8C8-4C69-8A28-51B1FD4ED8D2}" type="presParOf" srcId="{C2B3E46B-3B54-46E0-8E0F-D3426ED7DC0C}" destId="{965B7507-4311-478D-A9EC-AD523549F7A2}" srcOrd="3" destOrd="0" presId="urn:microsoft.com/office/officeart/2008/layout/RadialCluster"/>
    <dgm:cxn modelId="{6954823C-6813-4B12-BB73-E9177952BC08}" type="presParOf" srcId="{C2B3E46B-3B54-46E0-8E0F-D3426ED7DC0C}" destId="{11AB95B1-F9E4-4C66-BB77-E7C90A1AE752}" srcOrd="4" destOrd="0" presId="urn:microsoft.com/office/officeart/2008/layout/RadialCluster"/>
    <dgm:cxn modelId="{97D09B68-0957-4AD2-B02F-FBAC2F243C2B}" type="presParOf" srcId="{C2B3E46B-3B54-46E0-8E0F-D3426ED7DC0C}" destId="{04EF4882-7EDA-4193-9A81-C6C30B7B6216}" srcOrd="5" destOrd="0" presId="urn:microsoft.com/office/officeart/2008/layout/RadialCluster"/>
    <dgm:cxn modelId="{79504A85-EC87-45B1-AEDD-BD6AA7C90A2E}" type="presParOf" srcId="{C2B3E46B-3B54-46E0-8E0F-D3426ED7DC0C}" destId="{001FAB31-29AD-4E2F-8061-7B89EB1A1746}" srcOrd="6" destOrd="0" presId="urn:microsoft.com/office/officeart/2008/layout/RadialCluster"/>
    <dgm:cxn modelId="{485F541E-3FE5-4DD0-A2F8-1C73A0D54EBA}" type="presParOf" srcId="{C2B3E46B-3B54-46E0-8E0F-D3426ED7DC0C}" destId="{B192F065-99FB-4D03-B17D-B989BAA7A917}" srcOrd="7" destOrd="0" presId="urn:microsoft.com/office/officeart/2008/layout/RadialCluster"/>
    <dgm:cxn modelId="{E029EF49-C894-40AE-B96B-4CC5267D5529}" type="presParOf" srcId="{C2B3E46B-3B54-46E0-8E0F-D3426ED7DC0C}" destId="{92AF310D-4525-4AFD-9E50-71B2D7F944F8}" srcOrd="8" destOrd="0" presId="urn:microsoft.com/office/officeart/2008/layout/RadialCluster"/>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516DE35-F9FF-4372-957D-6FB9AB757FED}" type="doc">
      <dgm:prSet loTypeId="urn:microsoft.com/office/officeart/2005/8/layout/process1" loCatId="process" qsTypeId="urn:microsoft.com/office/officeart/2005/8/quickstyle/simple1" qsCatId="simple" csTypeId="urn:microsoft.com/office/officeart/2005/8/colors/accent1_2" csCatId="accent1" phldr="1"/>
      <dgm:spPr/>
    </dgm:pt>
    <dgm:pt modelId="{F01B0B14-D8FC-47E3-B42E-A662F8C3CCAC}">
      <dgm:prSet phldrT="[Text]"/>
      <dgm:spPr/>
      <dgm:t>
        <a:bodyPr/>
        <a:lstStyle/>
        <a:p>
          <a:r>
            <a:rPr lang="en-GB"/>
            <a:t>Problem </a:t>
          </a:r>
        </a:p>
      </dgm:t>
    </dgm:pt>
    <dgm:pt modelId="{71712283-8D41-4D6E-A163-A312656793E9}" type="parTrans" cxnId="{D01E37C2-C5DF-4086-ABD5-1FA4703BDA18}">
      <dgm:prSet/>
      <dgm:spPr/>
      <dgm:t>
        <a:bodyPr/>
        <a:lstStyle/>
        <a:p>
          <a:endParaRPr lang="en-GB"/>
        </a:p>
      </dgm:t>
    </dgm:pt>
    <dgm:pt modelId="{AD3161A6-F181-421F-AAEB-1C4C888D9C01}" type="sibTrans" cxnId="{D01E37C2-C5DF-4086-ABD5-1FA4703BDA18}">
      <dgm:prSet/>
      <dgm:spPr/>
      <dgm:t>
        <a:bodyPr/>
        <a:lstStyle/>
        <a:p>
          <a:endParaRPr lang="en-GB"/>
        </a:p>
      </dgm:t>
    </dgm:pt>
    <dgm:pt modelId="{9C1AE3DE-EA22-4202-9E3B-3C105EAF2885}">
      <dgm:prSet phldrT="[Text]"/>
      <dgm:spPr/>
      <dgm:t>
        <a:bodyPr/>
        <a:lstStyle/>
        <a:p>
          <a:r>
            <a:rPr lang="en-GB"/>
            <a:t>Decision</a:t>
          </a:r>
        </a:p>
      </dgm:t>
    </dgm:pt>
    <dgm:pt modelId="{D5D47F7C-6A7F-4EBA-B0FE-73CC18866307}" type="parTrans" cxnId="{0BA5BE57-2990-409A-BCA7-56318459EFA0}">
      <dgm:prSet/>
      <dgm:spPr/>
      <dgm:t>
        <a:bodyPr/>
        <a:lstStyle/>
        <a:p>
          <a:endParaRPr lang="en-GB"/>
        </a:p>
      </dgm:t>
    </dgm:pt>
    <dgm:pt modelId="{FE7F86E3-FDD0-4555-BD70-690FE31482C3}" type="sibTrans" cxnId="{0BA5BE57-2990-409A-BCA7-56318459EFA0}">
      <dgm:prSet/>
      <dgm:spPr/>
      <dgm:t>
        <a:bodyPr/>
        <a:lstStyle/>
        <a:p>
          <a:endParaRPr lang="en-GB"/>
        </a:p>
      </dgm:t>
    </dgm:pt>
    <dgm:pt modelId="{2CAE4386-261A-4F91-B67A-12F301D87A2A}">
      <dgm:prSet phldrT="[Text]"/>
      <dgm:spPr/>
      <dgm:t>
        <a:bodyPr/>
        <a:lstStyle/>
        <a:p>
          <a:r>
            <a:rPr lang="en-GB"/>
            <a:t>Consequence</a:t>
          </a:r>
        </a:p>
      </dgm:t>
    </dgm:pt>
    <dgm:pt modelId="{68CE4BBD-26AE-4F3F-9362-779A51710867}" type="parTrans" cxnId="{52599FFC-3949-4D1D-8944-2D770B91DA67}">
      <dgm:prSet/>
      <dgm:spPr/>
      <dgm:t>
        <a:bodyPr/>
        <a:lstStyle/>
        <a:p>
          <a:endParaRPr lang="en-GB"/>
        </a:p>
      </dgm:t>
    </dgm:pt>
    <dgm:pt modelId="{B6750938-AC2B-4F6A-AA9F-A906F26AB7FC}" type="sibTrans" cxnId="{52599FFC-3949-4D1D-8944-2D770B91DA67}">
      <dgm:prSet/>
      <dgm:spPr/>
      <dgm:t>
        <a:bodyPr/>
        <a:lstStyle/>
        <a:p>
          <a:endParaRPr lang="en-GB"/>
        </a:p>
      </dgm:t>
    </dgm:pt>
    <dgm:pt modelId="{A692A609-AED9-4C94-B833-34922CA82B3A}" type="pres">
      <dgm:prSet presAssocID="{B516DE35-F9FF-4372-957D-6FB9AB757FED}" presName="Name0" presStyleCnt="0">
        <dgm:presLayoutVars>
          <dgm:dir/>
          <dgm:resizeHandles val="exact"/>
        </dgm:presLayoutVars>
      </dgm:prSet>
      <dgm:spPr/>
    </dgm:pt>
    <dgm:pt modelId="{BD298EC5-156C-478C-95C0-FD09D1D15B6B}" type="pres">
      <dgm:prSet presAssocID="{F01B0B14-D8FC-47E3-B42E-A662F8C3CCAC}" presName="node" presStyleLbl="node1" presStyleIdx="0" presStyleCnt="3">
        <dgm:presLayoutVars>
          <dgm:bulletEnabled val="1"/>
        </dgm:presLayoutVars>
      </dgm:prSet>
      <dgm:spPr/>
    </dgm:pt>
    <dgm:pt modelId="{41181823-20A8-4550-B07F-8D70C402DAC4}" type="pres">
      <dgm:prSet presAssocID="{AD3161A6-F181-421F-AAEB-1C4C888D9C01}" presName="sibTrans" presStyleLbl="sibTrans2D1" presStyleIdx="0" presStyleCnt="2"/>
      <dgm:spPr/>
    </dgm:pt>
    <dgm:pt modelId="{CCC3599E-8EF1-4F8F-AA7F-0402D6D5AB7F}" type="pres">
      <dgm:prSet presAssocID="{AD3161A6-F181-421F-AAEB-1C4C888D9C01}" presName="connectorText" presStyleLbl="sibTrans2D1" presStyleIdx="0" presStyleCnt="2"/>
      <dgm:spPr/>
    </dgm:pt>
    <dgm:pt modelId="{97D4ECC8-ABBB-4875-9AE4-D38684B22A34}" type="pres">
      <dgm:prSet presAssocID="{9C1AE3DE-EA22-4202-9E3B-3C105EAF2885}" presName="node" presStyleLbl="node1" presStyleIdx="1" presStyleCnt="3">
        <dgm:presLayoutVars>
          <dgm:bulletEnabled val="1"/>
        </dgm:presLayoutVars>
      </dgm:prSet>
      <dgm:spPr/>
    </dgm:pt>
    <dgm:pt modelId="{7084F53F-20B8-45D2-A6CE-312FDBD10149}" type="pres">
      <dgm:prSet presAssocID="{FE7F86E3-FDD0-4555-BD70-690FE31482C3}" presName="sibTrans" presStyleLbl="sibTrans2D1" presStyleIdx="1" presStyleCnt="2"/>
      <dgm:spPr/>
    </dgm:pt>
    <dgm:pt modelId="{28997820-27DF-4ED7-AD8E-17BF1052CEE1}" type="pres">
      <dgm:prSet presAssocID="{FE7F86E3-FDD0-4555-BD70-690FE31482C3}" presName="connectorText" presStyleLbl="sibTrans2D1" presStyleIdx="1" presStyleCnt="2"/>
      <dgm:spPr/>
    </dgm:pt>
    <dgm:pt modelId="{CAD83759-037F-4B5F-9BFB-3A61676907BB}" type="pres">
      <dgm:prSet presAssocID="{2CAE4386-261A-4F91-B67A-12F301D87A2A}" presName="node" presStyleLbl="node1" presStyleIdx="2" presStyleCnt="3">
        <dgm:presLayoutVars>
          <dgm:bulletEnabled val="1"/>
        </dgm:presLayoutVars>
      </dgm:prSet>
      <dgm:spPr/>
    </dgm:pt>
  </dgm:ptLst>
  <dgm:cxnLst>
    <dgm:cxn modelId="{65C9DC36-7E81-4060-B9BB-FF6E324D4679}" type="presOf" srcId="{FE7F86E3-FDD0-4555-BD70-690FE31482C3}" destId="{7084F53F-20B8-45D2-A6CE-312FDBD10149}" srcOrd="0" destOrd="0" presId="urn:microsoft.com/office/officeart/2005/8/layout/process1"/>
    <dgm:cxn modelId="{E853FF40-36DB-4F7D-9E02-4CF648D2364C}" type="presOf" srcId="{F01B0B14-D8FC-47E3-B42E-A662F8C3CCAC}" destId="{BD298EC5-156C-478C-95C0-FD09D1D15B6B}" srcOrd="0" destOrd="0" presId="urn:microsoft.com/office/officeart/2005/8/layout/process1"/>
    <dgm:cxn modelId="{94AD9C6E-85E3-4AFE-929E-8807942A6C1A}" type="presOf" srcId="{AD3161A6-F181-421F-AAEB-1C4C888D9C01}" destId="{CCC3599E-8EF1-4F8F-AA7F-0402D6D5AB7F}" srcOrd="1" destOrd="0" presId="urn:microsoft.com/office/officeart/2005/8/layout/process1"/>
    <dgm:cxn modelId="{1B364D55-8201-4C1F-A38F-F2E1C9862443}" type="presOf" srcId="{2CAE4386-261A-4F91-B67A-12F301D87A2A}" destId="{CAD83759-037F-4B5F-9BFB-3A61676907BB}" srcOrd="0" destOrd="0" presId="urn:microsoft.com/office/officeart/2005/8/layout/process1"/>
    <dgm:cxn modelId="{DF1EED55-6AA8-412E-BDD4-8FD363671C77}" type="presOf" srcId="{AD3161A6-F181-421F-AAEB-1C4C888D9C01}" destId="{41181823-20A8-4550-B07F-8D70C402DAC4}" srcOrd="0" destOrd="0" presId="urn:microsoft.com/office/officeart/2005/8/layout/process1"/>
    <dgm:cxn modelId="{0BA5BE57-2990-409A-BCA7-56318459EFA0}" srcId="{B516DE35-F9FF-4372-957D-6FB9AB757FED}" destId="{9C1AE3DE-EA22-4202-9E3B-3C105EAF2885}" srcOrd="1" destOrd="0" parTransId="{D5D47F7C-6A7F-4EBA-B0FE-73CC18866307}" sibTransId="{FE7F86E3-FDD0-4555-BD70-690FE31482C3}"/>
    <dgm:cxn modelId="{44210781-F7CC-4369-BD95-73ED6509FBC4}" type="presOf" srcId="{B516DE35-F9FF-4372-957D-6FB9AB757FED}" destId="{A692A609-AED9-4C94-B833-34922CA82B3A}" srcOrd="0" destOrd="0" presId="urn:microsoft.com/office/officeart/2005/8/layout/process1"/>
    <dgm:cxn modelId="{D5BABD91-DF99-4C5E-BF3E-C391251D5BF0}" type="presOf" srcId="{FE7F86E3-FDD0-4555-BD70-690FE31482C3}" destId="{28997820-27DF-4ED7-AD8E-17BF1052CEE1}" srcOrd="1" destOrd="0" presId="urn:microsoft.com/office/officeart/2005/8/layout/process1"/>
    <dgm:cxn modelId="{D01E37C2-C5DF-4086-ABD5-1FA4703BDA18}" srcId="{B516DE35-F9FF-4372-957D-6FB9AB757FED}" destId="{F01B0B14-D8FC-47E3-B42E-A662F8C3CCAC}" srcOrd="0" destOrd="0" parTransId="{71712283-8D41-4D6E-A163-A312656793E9}" sibTransId="{AD3161A6-F181-421F-AAEB-1C4C888D9C01}"/>
    <dgm:cxn modelId="{A3279FC4-E41B-4DEF-B83E-93F9E6E16C57}" type="presOf" srcId="{9C1AE3DE-EA22-4202-9E3B-3C105EAF2885}" destId="{97D4ECC8-ABBB-4875-9AE4-D38684B22A34}" srcOrd="0" destOrd="0" presId="urn:microsoft.com/office/officeart/2005/8/layout/process1"/>
    <dgm:cxn modelId="{52599FFC-3949-4D1D-8944-2D770B91DA67}" srcId="{B516DE35-F9FF-4372-957D-6FB9AB757FED}" destId="{2CAE4386-261A-4F91-B67A-12F301D87A2A}" srcOrd="2" destOrd="0" parTransId="{68CE4BBD-26AE-4F3F-9362-779A51710867}" sibTransId="{B6750938-AC2B-4F6A-AA9F-A906F26AB7FC}"/>
    <dgm:cxn modelId="{89AC939D-16B6-4C1A-9FE8-472D9F416F10}" type="presParOf" srcId="{A692A609-AED9-4C94-B833-34922CA82B3A}" destId="{BD298EC5-156C-478C-95C0-FD09D1D15B6B}" srcOrd="0" destOrd="0" presId="urn:microsoft.com/office/officeart/2005/8/layout/process1"/>
    <dgm:cxn modelId="{38DF1C09-0A5A-4550-919D-2C413C840AAD}" type="presParOf" srcId="{A692A609-AED9-4C94-B833-34922CA82B3A}" destId="{41181823-20A8-4550-B07F-8D70C402DAC4}" srcOrd="1" destOrd="0" presId="urn:microsoft.com/office/officeart/2005/8/layout/process1"/>
    <dgm:cxn modelId="{2EFB8FC6-5394-432A-867D-D5A05D4DCA70}" type="presParOf" srcId="{41181823-20A8-4550-B07F-8D70C402DAC4}" destId="{CCC3599E-8EF1-4F8F-AA7F-0402D6D5AB7F}" srcOrd="0" destOrd="0" presId="urn:microsoft.com/office/officeart/2005/8/layout/process1"/>
    <dgm:cxn modelId="{81C5B64F-23F9-49C4-A7C9-8690BEA679BA}" type="presParOf" srcId="{A692A609-AED9-4C94-B833-34922CA82B3A}" destId="{97D4ECC8-ABBB-4875-9AE4-D38684B22A34}" srcOrd="2" destOrd="0" presId="urn:microsoft.com/office/officeart/2005/8/layout/process1"/>
    <dgm:cxn modelId="{AD2ECA53-5C31-45F0-8ED1-B82C5EF50AA4}" type="presParOf" srcId="{A692A609-AED9-4C94-B833-34922CA82B3A}" destId="{7084F53F-20B8-45D2-A6CE-312FDBD10149}" srcOrd="3" destOrd="0" presId="urn:microsoft.com/office/officeart/2005/8/layout/process1"/>
    <dgm:cxn modelId="{81929667-9838-4E25-B82E-CB57BA53F192}" type="presParOf" srcId="{7084F53F-20B8-45D2-A6CE-312FDBD10149}" destId="{28997820-27DF-4ED7-AD8E-17BF1052CEE1}" srcOrd="0" destOrd="0" presId="urn:microsoft.com/office/officeart/2005/8/layout/process1"/>
    <dgm:cxn modelId="{5986B336-3F63-4C13-9DE6-90B8F5B89111}" type="presParOf" srcId="{A692A609-AED9-4C94-B833-34922CA82B3A}" destId="{CAD83759-037F-4B5F-9BFB-3A61676907BB}"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C4A1E-5CF7-437C-A9C4-59E6B35FA49C}">
      <dsp:nvSpPr>
        <dsp:cNvPr id="0" name=""/>
        <dsp:cNvSpPr/>
      </dsp:nvSpPr>
      <dsp:spPr>
        <a:xfrm>
          <a:off x="1187626" y="1124244"/>
          <a:ext cx="1034642" cy="69307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577850">
            <a:lnSpc>
              <a:spcPct val="90000"/>
            </a:lnSpc>
            <a:spcBef>
              <a:spcPct val="0"/>
            </a:spcBef>
            <a:spcAft>
              <a:spcPct val="35000"/>
            </a:spcAft>
            <a:buNone/>
          </a:pPr>
          <a:r>
            <a:rPr lang="en-GB" sz="1300" b="1" kern="1200">
              <a:solidFill>
                <a:schemeClr val="tx1"/>
              </a:solidFill>
            </a:rPr>
            <a:t>Describing</a:t>
          </a:r>
          <a:r>
            <a:rPr lang="en-GB" sz="1300" kern="1200"/>
            <a:t> </a:t>
          </a:r>
          <a:r>
            <a:rPr lang="en-GB" sz="1300" kern="1200">
              <a:solidFill>
                <a:schemeClr val="tx1"/>
              </a:solidFill>
            </a:rPr>
            <a:t>Questions</a:t>
          </a:r>
          <a:r>
            <a:rPr lang="en-GB" sz="1300" kern="1200"/>
            <a:t> </a:t>
          </a:r>
        </a:p>
      </dsp:txBody>
      <dsp:txXfrm>
        <a:off x="1221459" y="1158077"/>
        <a:ext cx="966976" cy="625407"/>
      </dsp:txXfrm>
    </dsp:sp>
    <dsp:sp modelId="{076584AB-D9E0-4EF0-AE30-27C904E78422}">
      <dsp:nvSpPr>
        <dsp:cNvPr id="0" name=""/>
        <dsp:cNvSpPr/>
      </dsp:nvSpPr>
      <dsp:spPr>
        <a:xfrm rot="16200000">
          <a:off x="1468230" y="887526"/>
          <a:ext cx="473435" cy="0"/>
        </a:xfrm>
        <a:custGeom>
          <a:avLst/>
          <a:gdLst/>
          <a:ahLst/>
          <a:cxnLst/>
          <a:rect l="0" t="0" r="0" b="0"/>
          <a:pathLst>
            <a:path>
              <a:moveTo>
                <a:pt x="0" y="0"/>
              </a:moveTo>
              <a:lnTo>
                <a:pt x="473435"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03106EA-6E45-442B-9082-B070619497F7}">
      <dsp:nvSpPr>
        <dsp:cNvPr id="0" name=""/>
        <dsp:cNvSpPr/>
      </dsp:nvSpPr>
      <dsp:spPr>
        <a:xfrm>
          <a:off x="1314583" y="-10125"/>
          <a:ext cx="780729" cy="66093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kern="1200"/>
            <a:t>Who?</a:t>
          </a:r>
        </a:p>
      </dsp:txBody>
      <dsp:txXfrm>
        <a:off x="1346847" y="22139"/>
        <a:ext cx="716201" cy="596406"/>
      </dsp:txXfrm>
    </dsp:sp>
    <dsp:sp modelId="{965B7507-4311-478D-A9EC-AD523549F7A2}">
      <dsp:nvSpPr>
        <dsp:cNvPr id="0" name=""/>
        <dsp:cNvSpPr/>
      </dsp:nvSpPr>
      <dsp:spPr>
        <a:xfrm>
          <a:off x="2222269" y="1470781"/>
          <a:ext cx="175561" cy="0"/>
        </a:xfrm>
        <a:custGeom>
          <a:avLst/>
          <a:gdLst/>
          <a:ahLst/>
          <a:cxnLst/>
          <a:rect l="0" t="0" r="0" b="0"/>
          <a:pathLst>
            <a:path>
              <a:moveTo>
                <a:pt x="0" y="0"/>
              </a:moveTo>
              <a:lnTo>
                <a:pt x="175561"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AB95B1-F9E4-4C66-BB77-E7C90A1AE752}">
      <dsp:nvSpPr>
        <dsp:cNvPr id="0" name=""/>
        <dsp:cNvSpPr/>
      </dsp:nvSpPr>
      <dsp:spPr>
        <a:xfrm>
          <a:off x="2397830" y="1097237"/>
          <a:ext cx="915113" cy="74708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GB" sz="1600" kern="1200"/>
            <a:t>Where?</a:t>
          </a:r>
        </a:p>
      </dsp:txBody>
      <dsp:txXfrm>
        <a:off x="2434300" y="1133707"/>
        <a:ext cx="842173" cy="674146"/>
      </dsp:txXfrm>
    </dsp:sp>
    <dsp:sp modelId="{04EF4882-7EDA-4193-9A81-C6C30B7B6216}">
      <dsp:nvSpPr>
        <dsp:cNvPr id="0" name=""/>
        <dsp:cNvSpPr/>
      </dsp:nvSpPr>
      <dsp:spPr>
        <a:xfrm rot="5400000">
          <a:off x="1437608" y="2084657"/>
          <a:ext cx="534679" cy="0"/>
        </a:xfrm>
        <a:custGeom>
          <a:avLst/>
          <a:gdLst/>
          <a:ahLst/>
          <a:cxnLst/>
          <a:rect l="0" t="0" r="0" b="0"/>
          <a:pathLst>
            <a:path>
              <a:moveTo>
                <a:pt x="0" y="0"/>
              </a:moveTo>
              <a:lnTo>
                <a:pt x="534679"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01FAB31-29AD-4E2F-8061-7B89EB1A1746}">
      <dsp:nvSpPr>
        <dsp:cNvPr id="0" name=""/>
        <dsp:cNvSpPr/>
      </dsp:nvSpPr>
      <dsp:spPr>
        <a:xfrm>
          <a:off x="1191282" y="2351997"/>
          <a:ext cx="1027330" cy="53844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977900">
            <a:lnSpc>
              <a:spcPct val="90000"/>
            </a:lnSpc>
            <a:spcBef>
              <a:spcPct val="0"/>
            </a:spcBef>
            <a:spcAft>
              <a:spcPct val="35000"/>
            </a:spcAft>
            <a:buNone/>
          </a:pPr>
          <a:r>
            <a:rPr lang="en-GB" sz="2200" kern="1200"/>
            <a:t>When? </a:t>
          </a:r>
        </a:p>
      </dsp:txBody>
      <dsp:txXfrm>
        <a:off x="1217567" y="2378282"/>
        <a:ext cx="974760" cy="485876"/>
      </dsp:txXfrm>
    </dsp:sp>
    <dsp:sp modelId="{B192F065-99FB-4D03-B17D-B989BAA7A917}">
      <dsp:nvSpPr>
        <dsp:cNvPr id="0" name=""/>
        <dsp:cNvSpPr/>
      </dsp:nvSpPr>
      <dsp:spPr>
        <a:xfrm rot="10800000">
          <a:off x="955232" y="1470781"/>
          <a:ext cx="232393" cy="0"/>
        </a:xfrm>
        <a:custGeom>
          <a:avLst/>
          <a:gdLst/>
          <a:ahLst/>
          <a:cxnLst/>
          <a:rect l="0" t="0" r="0" b="0"/>
          <a:pathLst>
            <a:path>
              <a:moveTo>
                <a:pt x="0" y="0"/>
              </a:moveTo>
              <a:lnTo>
                <a:pt x="232393"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AF310D-4525-4AFD-9E50-71B2D7F944F8}">
      <dsp:nvSpPr>
        <dsp:cNvPr id="0" name=""/>
        <dsp:cNvSpPr/>
      </dsp:nvSpPr>
      <dsp:spPr>
        <a:xfrm>
          <a:off x="153783" y="1097237"/>
          <a:ext cx="801449" cy="74708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755650">
            <a:lnSpc>
              <a:spcPct val="90000"/>
            </a:lnSpc>
            <a:spcBef>
              <a:spcPct val="0"/>
            </a:spcBef>
            <a:spcAft>
              <a:spcPct val="35000"/>
            </a:spcAft>
            <a:buNone/>
          </a:pPr>
          <a:r>
            <a:rPr lang="en-GB" sz="1700" kern="1200"/>
            <a:t>What?</a:t>
          </a:r>
        </a:p>
      </dsp:txBody>
      <dsp:txXfrm>
        <a:off x="190253" y="1133707"/>
        <a:ext cx="728509" cy="6741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C4A1E-5CF7-437C-A9C4-59E6B35FA49C}">
      <dsp:nvSpPr>
        <dsp:cNvPr id="0" name=""/>
        <dsp:cNvSpPr/>
      </dsp:nvSpPr>
      <dsp:spPr>
        <a:xfrm>
          <a:off x="1100101" y="1437052"/>
          <a:ext cx="1374166" cy="57917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GB" sz="1600" b="1" kern="1200">
              <a:solidFill>
                <a:schemeClr val="tx1"/>
              </a:solidFill>
            </a:rPr>
            <a:t>Analysing</a:t>
          </a:r>
          <a:r>
            <a:rPr lang="en-GB" sz="1600" kern="1200"/>
            <a:t> </a:t>
          </a:r>
          <a:r>
            <a:rPr lang="en-GB" sz="1600" kern="1200">
              <a:solidFill>
                <a:schemeClr val="tx1"/>
              </a:solidFill>
            </a:rPr>
            <a:t>Questions</a:t>
          </a:r>
          <a:r>
            <a:rPr lang="en-GB" sz="1600" kern="1200"/>
            <a:t> </a:t>
          </a:r>
        </a:p>
      </dsp:txBody>
      <dsp:txXfrm>
        <a:off x="1128374" y="1465325"/>
        <a:ext cx="1317620" cy="522626"/>
      </dsp:txXfrm>
    </dsp:sp>
    <dsp:sp modelId="{076584AB-D9E0-4EF0-AE30-27C904E78422}">
      <dsp:nvSpPr>
        <dsp:cNvPr id="0" name=""/>
        <dsp:cNvSpPr/>
      </dsp:nvSpPr>
      <dsp:spPr>
        <a:xfrm rot="16200000">
          <a:off x="1500141" y="1150009"/>
          <a:ext cx="574085" cy="0"/>
        </a:xfrm>
        <a:custGeom>
          <a:avLst/>
          <a:gdLst/>
          <a:ahLst/>
          <a:cxnLst/>
          <a:rect l="0" t="0" r="0" b="0"/>
          <a:pathLst>
            <a:path>
              <a:moveTo>
                <a:pt x="0" y="0"/>
              </a:moveTo>
              <a:lnTo>
                <a:pt x="574085"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03106EA-6E45-442B-9082-B070619497F7}">
      <dsp:nvSpPr>
        <dsp:cNvPr id="0" name=""/>
        <dsp:cNvSpPr/>
      </dsp:nvSpPr>
      <dsp:spPr>
        <a:xfrm>
          <a:off x="1406319" y="1397"/>
          <a:ext cx="761730" cy="86156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755650">
            <a:lnSpc>
              <a:spcPct val="90000"/>
            </a:lnSpc>
            <a:spcBef>
              <a:spcPct val="0"/>
            </a:spcBef>
            <a:spcAft>
              <a:spcPct val="35000"/>
            </a:spcAft>
            <a:buNone/>
          </a:pPr>
          <a:r>
            <a:rPr lang="en-GB" sz="1700" kern="1200"/>
            <a:t>How?</a:t>
          </a:r>
        </a:p>
      </dsp:txBody>
      <dsp:txXfrm>
        <a:off x="1443504" y="38582"/>
        <a:ext cx="687360" cy="787198"/>
      </dsp:txXfrm>
    </dsp:sp>
    <dsp:sp modelId="{965B7507-4311-478D-A9EC-AD523549F7A2}">
      <dsp:nvSpPr>
        <dsp:cNvPr id="0" name=""/>
        <dsp:cNvSpPr/>
      </dsp:nvSpPr>
      <dsp:spPr>
        <a:xfrm rot="1570716">
          <a:off x="2362424" y="2075715"/>
          <a:ext cx="269696" cy="0"/>
        </a:xfrm>
        <a:custGeom>
          <a:avLst/>
          <a:gdLst/>
          <a:ahLst/>
          <a:cxnLst/>
          <a:rect l="0" t="0" r="0" b="0"/>
          <a:pathLst>
            <a:path>
              <a:moveTo>
                <a:pt x="0" y="0"/>
              </a:moveTo>
              <a:lnTo>
                <a:pt x="269696"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AB95B1-F9E4-4C66-BB77-E7C90A1AE752}">
      <dsp:nvSpPr>
        <dsp:cNvPr id="0" name=""/>
        <dsp:cNvSpPr/>
      </dsp:nvSpPr>
      <dsp:spPr>
        <a:xfrm>
          <a:off x="2618288" y="1977488"/>
          <a:ext cx="813368" cy="7152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844550">
            <a:lnSpc>
              <a:spcPct val="90000"/>
            </a:lnSpc>
            <a:spcBef>
              <a:spcPct val="0"/>
            </a:spcBef>
            <a:spcAft>
              <a:spcPct val="35000"/>
            </a:spcAft>
            <a:buNone/>
          </a:pPr>
          <a:r>
            <a:rPr lang="en-GB" sz="1900" kern="1200"/>
            <a:t>Why?</a:t>
          </a:r>
        </a:p>
      </dsp:txBody>
      <dsp:txXfrm>
        <a:off x="2653205" y="2012405"/>
        <a:ext cx="743534" cy="645451"/>
      </dsp:txXfrm>
    </dsp:sp>
    <dsp:sp modelId="{B192F065-99FB-4D03-B17D-B989BAA7A917}">
      <dsp:nvSpPr>
        <dsp:cNvPr id="0" name=""/>
        <dsp:cNvSpPr/>
      </dsp:nvSpPr>
      <dsp:spPr>
        <a:xfrm rot="9179846">
          <a:off x="1017013" y="2064698"/>
          <a:ext cx="213528" cy="0"/>
        </a:xfrm>
        <a:custGeom>
          <a:avLst/>
          <a:gdLst/>
          <a:ahLst/>
          <a:cxnLst/>
          <a:rect l="0" t="0" r="0" b="0"/>
          <a:pathLst>
            <a:path>
              <a:moveTo>
                <a:pt x="0" y="0"/>
              </a:moveTo>
              <a:lnTo>
                <a:pt x="213528"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AF310D-4525-4AFD-9E50-71B2D7F944F8}">
      <dsp:nvSpPr>
        <dsp:cNvPr id="0" name=""/>
        <dsp:cNvSpPr/>
      </dsp:nvSpPr>
      <dsp:spPr>
        <a:xfrm>
          <a:off x="0" y="1942216"/>
          <a:ext cx="1028651" cy="8660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977900">
            <a:lnSpc>
              <a:spcPct val="90000"/>
            </a:lnSpc>
            <a:spcBef>
              <a:spcPct val="0"/>
            </a:spcBef>
            <a:spcAft>
              <a:spcPct val="35000"/>
            </a:spcAft>
            <a:buNone/>
          </a:pPr>
          <a:r>
            <a:rPr lang="en-GB" sz="2200" kern="1200"/>
            <a:t>What if?</a:t>
          </a:r>
        </a:p>
      </dsp:txBody>
      <dsp:txXfrm>
        <a:off x="42279" y="1984495"/>
        <a:ext cx="944093" cy="7815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C4A1E-5CF7-437C-A9C4-59E6B35FA49C}">
      <dsp:nvSpPr>
        <dsp:cNvPr id="0" name=""/>
        <dsp:cNvSpPr/>
      </dsp:nvSpPr>
      <dsp:spPr>
        <a:xfrm>
          <a:off x="1183485" y="1018689"/>
          <a:ext cx="1027269" cy="88451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tx1"/>
              </a:solidFill>
            </a:rPr>
            <a:t>Evaluative</a:t>
          </a:r>
          <a:r>
            <a:rPr lang="en-GB" sz="1400" kern="1200"/>
            <a:t>  </a:t>
          </a:r>
          <a:r>
            <a:rPr lang="en-GB" sz="1400" kern="1200">
              <a:solidFill>
                <a:schemeClr val="tx1"/>
              </a:solidFill>
            </a:rPr>
            <a:t>Questions</a:t>
          </a:r>
          <a:r>
            <a:rPr lang="en-GB" sz="1400" kern="1200"/>
            <a:t> </a:t>
          </a:r>
        </a:p>
      </dsp:txBody>
      <dsp:txXfrm>
        <a:off x="1226663" y="1061867"/>
        <a:ext cx="940913" cy="798156"/>
      </dsp:txXfrm>
    </dsp:sp>
    <dsp:sp modelId="{076584AB-D9E0-4EF0-AE30-27C904E78422}">
      <dsp:nvSpPr>
        <dsp:cNvPr id="0" name=""/>
        <dsp:cNvSpPr/>
      </dsp:nvSpPr>
      <dsp:spPr>
        <a:xfrm rot="16200000">
          <a:off x="1512136" y="833705"/>
          <a:ext cx="369967" cy="0"/>
        </a:xfrm>
        <a:custGeom>
          <a:avLst/>
          <a:gdLst/>
          <a:ahLst/>
          <a:cxnLst/>
          <a:rect l="0" t="0" r="0" b="0"/>
          <a:pathLst>
            <a:path>
              <a:moveTo>
                <a:pt x="0" y="0"/>
              </a:moveTo>
              <a:lnTo>
                <a:pt x="36996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03106EA-6E45-442B-9082-B070619497F7}">
      <dsp:nvSpPr>
        <dsp:cNvPr id="0" name=""/>
        <dsp:cNvSpPr/>
      </dsp:nvSpPr>
      <dsp:spPr>
        <a:xfrm>
          <a:off x="820569" y="-46102"/>
          <a:ext cx="1753102" cy="69482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755650">
            <a:lnSpc>
              <a:spcPct val="90000"/>
            </a:lnSpc>
            <a:spcBef>
              <a:spcPct val="0"/>
            </a:spcBef>
            <a:spcAft>
              <a:spcPct val="35000"/>
            </a:spcAft>
            <a:buNone/>
          </a:pPr>
          <a:r>
            <a:rPr lang="en-GB" sz="1700" kern="1200"/>
            <a:t>What does the evidence say?</a:t>
          </a:r>
        </a:p>
      </dsp:txBody>
      <dsp:txXfrm>
        <a:off x="854488" y="-12183"/>
        <a:ext cx="1685264" cy="626986"/>
      </dsp:txXfrm>
    </dsp:sp>
    <dsp:sp modelId="{965B7507-4311-478D-A9EC-AD523549F7A2}">
      <dsp:nvSpPr>
        <dsp:cNvPr id="0" name=""/>
        <dsp:cNvSpPr/>
      </dsp:nvSpPr>
      <dsp:spPr>
        <a:xfrm rot="128115">
          <a:off x="2210705" y="1482766"/>
          <a:ext cx="143348" cy="0"/>
        </a:xfrm>
        <a:custGeom>
          <a:avLst/>
          <a:gdLst/>
          <a:ahLst/>
          <a:cxnLst/>
          <a:rect l="0" t="0" r="0" b="0"/>
          <a:pathLst>
            <a:path>
              <a:moveTo>
                <a:pt x="0" y="0"/>
              </a:moveTo>
              <a:lnTo>
                <a:pt x="143348"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AB95B1-F9E4-4C66-BB77-E7C90A1AE752}">
      <dsp:nvSpPr>
        <dsp:cNvPr id="0" name=""/>
        <dsp:cNvSpPr/>
      </dsp:nvSpPr>
      <dsp:spPr>
        <a:xfrm>
          <a:off x="2354003" y="1188876"/>
          <a:ext cx="1173825" cy="63688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GB" sz="1600" kern="1200"/>
            <a:t>Why does it matter?</a:t>
          </a:r>
        </a:p>
      </dsp:txBody>
      <dsp:txXfrm>
        <a:off x="2385093" y="1219966"/>
        <a:ext cx="1111645" cy="574707"/>
      </dsp:txXfrm>
    </dsp:sp>
    <dsp:sp modelId="{04EF4882-7EDA-4193-9A81-C6C30B7B6216}">
      <dsp:nvSpPr>
        <dsp:cNvPr id="0" name=""/>
        <dsp:cNvSpPr/>
      </dsp:nvSpPr>
      <dsp:spPr>
        <a:xfrm rot="5400000">
          <a:off x="1502861" y="2097460"/>
          <a:ext cx="388516" cy="0"/>
        </a:xfrm>
        <a:custGeom>
          <a:avLst/>
          <a:gdLst/>
          <a:ahLst/>
          <a:cxnLst/>
          <a:rect l="0" t="0" r="0" b="0"/>
          <a:pathLst>
            <a:path>
              <a:moveTo>
                <a:pt x="0" y="0"/>
              </a:moveTo>
              <a:lnTo>
                <a:pt x="388516"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01FAB31-29AD-4E2F-8061-7B89EB1A1746}">
      <dsp:nvSpPr>
        <dsp:cNvPr id="0" name=""/>
        <dsp:cNvSpPr/>
      </dsp:nvSpPr>
      <dsp:spPr>
        <a:xfrm>
          <a:off x="612014" y="2291718"/>
          <a:ext cx="2170210" cy="65772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GB" sz="1600" kern="1200"/>
            <a:t>How can I apply my understanding? </a:t>
          </a:r>
        </a:p>
      </dsp:txBody>
      <dsp:txXfrm>
        <a:off x="644122" y="2323826"/>
        <a:ext cx="2105994" cy="593510"/>
      </dsp:txXfrm>
    </dsp:sp>
    <dsp:sp modelId="{B192F065-99FB-4D03-B17D-B989BAA7A917}">
      <dsp:nvSpPr>
        <dsp:cNvPr id="0" name=""/>
        <dsp:cNvSpPr/>
      </dsp:nvSpPr>
      <dsp:spPr>
        <a:xfrm rot="10673003">
          <a:off x="884733" y="1485448"/>
          <a:ext cx="298854" cy="0"/>
        </a:xfrm>
        <a:custGeom>
          <a:avLst/>
          <a:gdLst/>
          <a:ahLst/>
          <a:cxnLst/>
          <a:rect l="0" t="0" r="0" b="0"/>
          <a:pathLst>
            <a:path>
              <a:moveTo>
                <a:pt x="0" y="0"/>
              </a:moveTo>
              <a:lnTo>
                <a:pt x="298854"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AF310D-4525-4AFD-9E50-71B2D7F944F8}">
      <dsp:nvSpPr>
        <dsp:cNvPr id="0" name=""/>
        <dsp:cNvSpPr/>
      </dsp:nvSpPr>
      <dsp:spPr>
        <a:xfrm>
          <a:off x="0" y="1188874"/>
          <a:ext cx="884835" cy="63688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GB" sz="1600" kern="1200"/>
            <a:t>So what?</a:t>
          </a:r>
        </a:p>
      </dsp:txBody>
      <dsp:txXfrm>
        <a:off x="31090" y="1219964"/>
        <a:ext cx="822655" cy="5747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298EC5-156C-478C-95C0-FD09D1D15B6B}">
      <dsp:nvSpPr>
        <dsp:cNvPr id="0" name=""/>
        <dsp:cNvSpPr/>
      </dsp:nvSpPr>
      <dsp:spPr>
        <a:xfrm>
          <a:off x="5590" y="1018804"/>
          <a:ext cx="1670838" cy="100250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Problem </a:t>
          </a:r>
        </a:p>
      </dsp:txBody>
      <dsp:txXfrm>
        <a:off x="34952" y="1048166"/>
        <a:ext cx="1612114" cy="943779"/>
      </dsp:txXfrm>
    </dsp:sp>
    <dsp:sp modelId="{41181823-20A8-4550-B07F-8D70C402DAC4}">
      <dsp:nvSpPr>
        <dsp:cNvPr id="0" name=""/>
        <dsp:cNvSpPr/>
      </dsp:nvSpPr>
      <dsp:spPr>
        <a:xfrm>
          <a:off x="1843512" y="1312871"/>
          <a:ext cx="354217" cy="4143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1843512" y="1395745"/>
        <a:ext cx="247952" cy="248620"/>
      </dsp:txXfrm>
    </dsp:sp>
    <dsp:sp modelId="{97D4ECC8-ABBB-4875-9AE4-D38684B22A34}">
      <dsp:nvSpPr>
        <dsp:cNvPr id="0" name=""/>
        <dsp:cNvSpPr/>
      </dsp:nvSpPr>
      <dsp:spPr>
        <a:xfrm>
          <a:off x="2344764" y="1018804"/>
          <a:ext cx="1670838" cy="100250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Decision</a:t>
          </a:r>
        </a:p>
      </dsp:txBody>
      <dsp:txXfrm>
        <a:off x="2374126" y="1048166"/>
        <a:ext cx="1612114" cy="943779"/>
      </dsp:txXfrm>
    </dsp:sp>
    <dsp:sp modelId="{7084F53F-20B8-45D2-A6CE-312FDBD10149}">
      <dsp:nvSpPr>
        <dsp:cNvPr id="0" name=""/>
        <dsp:cNvSpPr/>
      </dsp:nvSpPr>
      <dsp:spPr>
        <a:xfrm>
          <a:off x="4182687" y="1312871"/>
          <a:ext cx="354217" cy="4143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4182687" y="1395745"/>
        <a:ext cx="247952" cy="248620"/>
      </dsp:txXfrm>
    </dsp:sp>
    <dsp:sp modelId="{CAD83759-037F-4B5F-9BFB-3A61676907BB}">
      <dsp:nvSpPr>
        <dsp:cNvPr id="0" name=""/>
        <dsp:cNvSpPr/>
      </dsp:nvSpPr>
      <dsp:spPr>
        <a:xfrm>
          <a:off x="4683938" y="1018804"/>
          <a:ext cx="1670838" cy="100250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Consequence</a:t>
          </a:r>
        </a:p>
      </dsp:txBody>
      <dsp:txXfrm>
        <a:off x="4713300" y="1048166"/>
        <a:ext cx="1612114" cy="943779"/>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31/01/2023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pPr/>
              <a:t>31/01/2023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uowtsd-my.sharepoint.com/:v:/g/personal/r_stewart_uwtsd_ac_uk/Eekp20c-1q1JpQhUIPKmbBEByuqNmKaNNvkR6cXtcoyqXA?e=cpuQDT"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Guest Speaker - Neale Haddon-20230126_162327-Meeting Recording.mp4</a:t>
            </a:r>
            <a:r>
              <a:rPr lang="en-GB"/>
              <a:t> </a:t>
            </a:r>
          </a:p>
        </p:txBody>
      </p:sp>
      <p:sp>
        <p:nvSpPr>
          <p:cNvPr id="4" name="Slide Number Placeholder 3"/>
          <p:cNvSpPr>
            <a:spLocks noGrp="1"/>
          </p:cNvSpPr>
          <p:nvPr>
            <p:ph type="sldNum" sz="quarter" idx="5"/>
          </p:nvPr>
        </p:nvSpPr>
        <p:spPr/>
        <p:txBody>
          <a:bodyPr/>
          <a:lstStyle/>
          <a:p>
            <a:fld id="{83A431A8-FCA0-4CBE-ABAB-A78DBAEF8320}" type="slidenum">
              <a:rPr lang="en-GB" smtClean="0"/>
              <a:pPr/>
              <a:t>3</a:t>
            </a:fld>
            <a:endParaRPr lang="en-GB"/>
          </a:p>
        </p:txBody>
      </p:sp>
    </p:spTree>
    <p:extLst>
      <p:ext uri="{BB962C8B-B14F-4D97-AF65-F5344CB8AC3E}">
        <p14:creationId xmlns:p14="http://schemas.microsoft.com/office/powerpoint/2010/main" val="3014081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 are some examples of how critical thinking can be defined and explained (Cottrell, 2017; Bottomley and </a:t>
            </a:r>
            <a:r>
              <a:rPr lang="en-GB" err="1"/>
              <a:t>Pryjmachuk</a:t>
            </a:r>
            <a:r>
              <a:rPr lang="en-GB"/>
              <a:t>, 2018):</a:t>
            </a:r>
          </a:p>
          <a:p>
            <a:r>
              <a:rPr lang="en-GB"/>
              <a:t>Identifying other people’s ideas and comparing different ideas and evidence without bias</a:t>
            </a:r>
          </a:p>
          <a:p>
            <a:r>
              <a:rPr lang="en-GB"/>
              <a:t> • Evaluating the strengths and weaknesses of evidence</a:t>
            </a:r>
          </a:p>
          <a:p>
            <a:r>
              <a:rPr lang="en-GB"/>
              <a:t> • Reflecting on the evidence to see if there are missing ideas or facts</a:t>
            </a:r>
          </a:p>
          <a:p>
            <a:r>
              <a:rPr lang="en-GB"/>
              <a:t> • Pulling different ideas together (synthesising) to create new ideas</a:t>
            </a:r>
          </a:p>
          <a:p>
            <a:r>
              <a:rPr lang="en-GB"/>
              <a:t> • Applying evidence to real situations</a:t>
            </a:r>
          </a:p>
          <a:p>
            <a:r>
              <a:rPr lang="en-GB"/>
              <a:t> • Justifying ideas, decisions and opinions with evidence from synthesised sources of information </a:t>
            </a:r>
          </a:p>
        </p:txBody>
      </p:sp>
      <p:sp>
        <p:nvSpPr>
          <p:cNvPr id="4" name="Slide Number Placeholder 3"/>
          <p:cNvSpPr>
            <a:spLocks noGrp="1"/>
          </p:cNvSpPr>
          <p:nvPr>
            <p:ph type="sldNum" sz="quarter" idx="5"/>
          </p:nvPr>
        </p:nvSpPr>
        <p:spPr/>
        <p:txBody>
          <a:bodyPr/>
          <a:lstStyle/>
          <a:p>
            <a:fld id="{83A431A8-FCA0-4CBE-ABAB-A78DBAEF8320}" type="slidenum">
              <a:rPr lang="en-GB" smtClean="0"/>
              <a:pPr/>
              <a:t>5</a:t>
            </a:fld>
            <a:endParaRPr lang="en-GB"/>
          </a:p>
        </p:txBody>
      </p:sp>
    </p:spTree>
    <p:extLst>
      <p:ext uri="{BB962C8B-B14F-4D97-AF65-F5344CB8AC3E}">
        <p14:creationId xmlns:p14="http://schemas.microsoft.com/office/powerpoint/2010/main" val="1584992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length of the list will be influenced by various factors:  Your depth of knowledge about People Living with Dementia  Your experiences of interacting with People Living with Dementia in real life through family or friends’ experiences  The media  Underlying attitudes or beliefs and values that you have about caring for a relative.</a:t>
            </a:r>
          </a:p>
          <a:p>
            <a:endParaRPr lang="en-GB"/>
          </a:p>
          <a:p>
            <a:r>
              <a:rPr lang="en-GB"/>
              <a:t>Padlet Link - https://padlet.com/rstewart122/forming-opinions-dementia-care-jrk3r2n3tkhctv88 </a:t>
            </a:r>
          </a:p>
          <a:p>
            <a:endParaRPr lang="en-GB"/>
          </a:p>
          <a:p>
            <a:endParaRPr lang="en-GB"/>
          </a:p>
        </p:txBody>
      </p:sp>
      <p:sp>
        <p:nvSpPr>
          <p:cNvPr id="4" name="Slide Number Placeholder 3"/>
          <p:cNvSpPr>
            <a:spLocks noGrp="1"/>
          </p:cNvSpPr>
          <p:nvPr>
            <p:ph type="sldNum" sz="quarter" idx="5"/>
          </p:nvPr>
        </p:nvSpPr>
        <p:spPr/>
        <p:txBody>
          <a:bodyPr/>
          <a:lstStyle/>
          <a:p>
            <a:fld id="{83A431A8-FCA0-4CBE-ABAB-A78DBAEF8320}" type="slidenum">
              <a:rPr lang="en-GB" smtClean="0"/>
              <a:pPr/>
              <a:t>6</a:t>
            </a:fld>
            <a:endParaRPr lang="en-GB"/>
          </a:p>
        </p:txBody>
      </p:sp>
    </p:spTree>
    <p:extLst>
      <p:ext uri="{BB962C8B-B14F-4D97-AF65-F5344CB8AC3E}">
        <p14:creationId xmlns:p14="http://schemas.microsoft.com/office/powerpoint/2010/main" val="4053503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Encourage the students to reflect on how critical or bias their opinions may have been. </a:t>
            </a:r>
          </a:p>
        </p:txBody>
      </p:sp>
      <p:sp>
        <p:nvSpPr>
          <p:cNvPr id="4" name="Slide Number Placeholder 3"/>
          <p:cNvSpPr>
            <a:spLocks noGrp="1"/>
          </p:cNvSpPr>
          <p:nvPr>
            <p:ph type="sldNum" sz="quarter" idx="5"/>
          </p:nvPr>
        </p:nvSpPr>
        <p:spPr/>
        <p:txBody>
          <a:bodyPr/>
          <a:lstStyle/>
          <a:p>
            <a:fld id="{83A431A8-FCA0-4CBE-ABAB-A78DBAEF8320}" type="slidenum">
              <a:rPr lang="en-GB" smtClean="0"/>
              <a:pPr/>
              <a:t>7</a:t>
            </a:fld>
            <a:endParaRPr lang="en-GB"/>
          </a:p>
        </p:txBody>
      </p:sp>
    </p:spTree>
    <p:extLst>
      <p:ext uri="{BB962C8B-B14F-4D97-AF65-F5344CB8AC3E}">
        <p14:creationId xmlns:p14="http://schemas.microsoft.com/office/powerpoint/2010/main" val="19005787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academics talk about learning to think critically, they often refer to a model known as Bloom’s taxonomy. This model classifies 9 different levels of thinking, learning and understanding (cognition), moving from lower- to higher-order cognitive thinking processes in a hierarchical pyramid. The figure has been adapted to illustrate how Bloom’s categories can be aligned with the skills you need to deliver safe, effective and evidence-based health and social care strategies</a:t>
            </a:r>
          </a:p>
          <a:p>
            <a:r>
              <a:rPr lang="en-GB"/>
              <a:t>Although Bloom’s model is presented as a pyramid with “levels of thinking”, this doesn’t necessarily mean that we should move from the bottom row to the top in sequence. The pyramid shows you different skills with the highest level “creating” considered to be the pinnacle of critical thinking skills. But like all pyramids you need a solid base and supporting building blocks to reach the top. It’s also important to realise that not all decisions and actions require every category of the pyramid. Depending on where you are in your studies (first year undergraduate or postgraduate) and the assessment you are preparing, you will use these thinking skills to varying degrees.</a:t>
            </a:r>
          </a:p>
        </p:txBody>
      </p:sp>
      <p:sp>
        <p:nvSpPr>
          <p:cNvPr id="4" name="Slide Number Placeholder 3"/>
          <p:cNvSpPr>
            <a:spLocks noGrp="1"/>
          </p:cNvSpPr>
          <p:nvPr>
            <p:ph type="sldNum" sz="quarter" idx="5"/>
          </p:nvPr>
        </p:nvSpPr>
        <p:spPr/>
        <p:txBody>
          <a:bodyPr/>
          <a:lstStyle/>
          <a:p>
            <a:fld id="{83A431A8-FCA0-4CBE-ABAB-A78DBAEF8320}" type="slidenum">
              <a:rPr lang="en-GB" smtClean="0"/>
              <a:pPr/>
              <a:t>8</a:t>
            </a:fld>
            <a:endParaRPr lang="en-GB"/>
          </a:p>
        </p:txBody>
      </p:sp>
    </p:spTree>
    <p:extLst>
      <p:ext uri="{BB962C8B-B14F-4D97-AF65-F5344CB8AC3E}">
        <p14:creationId xmlns:p14="http://schemas.microsoft.com/office/powerpoint/2010/main" val="3140216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By asking describing, analysing and evaluating questions, thinking becomes more critical. This is a messy process, and you may start in one direction and find yourself lost or having your viewpoints challenged. The process is continuous and takes practice. Even after asking so many questions, good critical thinkers will expand on their thinking strategies by taking a step back and asking “What am I missing? Are there any gaps in my questions?”</a:t>
            </a:r>
          </a:p>
        </p:txBody>
      </p:sp>
      <p:sp>
        <p:nvSpPr>
          <p:cNvPr id="4" name="Slide Number Placeholder 3"/>
          <p:cNvSpPr>
            <a:spLocks noGrp="1"/>
          </p:cNvSpPr>
          <p:nvPr>
            <p:ph type="sldNum" sz="quarter" idx="5"/>
          </p:nvPr>
        </p:nvSpPr>
        <p:spPr/>
        <p:txBody>
          <a:bodyPr/>
          <a:lstStyle/>
          <a:p>
            <a:fld id="{83A431A8-FCA0-4CBE-ABAB-A78DBAEF8320}" type="slidenum">
              <a:rPr lang="en-GB" smtClean="0"/>
              <a:pPr/>
              <a:t>9</a:t>
            </a:fld>
            <a:endParaRPr lang="en-GB"/>
          </a:p>
        </p:txBody>
      </p:sp>
    </p:spTree>
    <p:extLst>
      <p:ext uri="{BB962C8B-B14F-4D97-AF65-F5344CB8AC3E}">
        <p14:creationId xmlns:p14="http://schemas.microsoft.com/office/powerpoint/2010/main" val="39615090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Analytical/evaluative statements can include more tentative language choices to show there are other possibilities:  Seem to, appear to, may, tend to, could result</a:t>
            </a:r>
          </a:p>
        </p:txBody>
      </p:sp>
      <p:sp>
        <p:nvSpPr>
          <p:cNvPr id="4" name="Slide Number Placeholder 3"/>
          <p:cNvSpPr>
            <a:spLocks noGrp="1"/>
          </p:cNvSpPr>
          <p:nvPr>
            <p:ph type="sldNum" sz="quarter" idx="5"/>
          </p:nvPr>
        </p:nvSpPr>
        <p:spPr/>
        <p:txBody>
          <a:bodyPr/>
          <a:lstStyle/>
          <a:p>
            <a:fld id="{83A431A8-FCA0-4CBE-ABAB-A78DBAEF8320}" type="slidenum">
              <a:rPr lang="en-GB" smtClean="0"/>
              <a:pPr/>
              <a:t>10</a:t>
            </a:fld>
            <a:endParaRPr lang="en-GB"/>
          </a:p>
        </p:txBody>
      </p:sp>
    </p:spTree>
    <p:extLst>
      <p:ext uri="{BB962C8B-B14F-4D97-AF65-F5344CB8AC3E}">
        <p14:creationId xmlns:p14="http://schemas.microsoft.com/office/powerpoint/2010/main" val="1415796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Encourage students to think of relevant short and long term problems faced in HSC. Use paper/pens or just talking to generate ideas. </a:t>
            </a:r>
          </a:p>
        </p:txBody>
      </p:sp>
      <p:sp>
        <p:nvSpPr>
          <p:cNvPr id="4" name="Slide Number Placeholder 3"/>
          <p:cNvSpPr>
            <a:spLocks noGrp="1"/>
          </p:cNvSpPr>
          <p:nvPr>
            <p:ph type="sldNum" sz="quarter" idx="5"/>
          </p:nvPr>
        </p:nvSpPr>
        <p:spPr/>
        <p:txBody>
          <a:bodyPr/>
          <a:lstStyle/>
          <a:p>
            <a:fld id="{83A431A8-FCA0-4CBE-ABAB-A78DBAEF8320}" type="slidenum">
              <a:rPr lang="en-GB" smtClean="0"/>
              <a:pPr/>
              <a:t>11</a:t>
            </a:fld>
            <a:endParaRPr lang="en-GB"/>
          </a:p>
        </p:txBody>
      </p:sp>
    </p:spTree>
    <p:extLst>
      <p:ext uri="{BB962C8B-B14F-4D97-AF65-F5344CB8AC3E}">
        <p14:creationId xmlns:p14="http://schemas.microsoft.com/office/powerpoint/2010/main" val="34714110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A431A8-FCA0-4CBE-ABAB-A78DBAEF8320}" type="slidenum">
              <a:rPr lang="en-GB" smtClean="0"/>
              <a:pPr/>
              <a:t>13</a:t>
            </a:fld>
            <a:endParaRPr lang="en-GB"/>
          </a:p>
        </p:txBody>
      </p:sp>
    </p:spTree>
    <p:extLst>
      <p:ext uri="{BB962C8B-B14F-4D97-AF65-F5344CB8AC3E}">
        <p14:creationId xmlns:p14="http://schemas.microsoft.com/office/powerpoint/2010/main" val="17695113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a:latin typeface="KsxpmgAdvTTeeee58d9.B"/>
              </a:rPr>
              <a:t>Process</a:t>
            </a:r>
          </a:p>
          <a:p>
            <a:pPr algn="l"/>
            <a:r>
              <a:rPr lang="en-GB" sz="1800" b="0" i="0" u="none" strike="noStrike" baseline="0">
                <a:latin typeface="VffkrpAdvTT5ada87cc"/>
              </a:rPr>
              <a:t>The Five-Whys exercise is vastly improved when applied by a team and there are</a:t>
            </a:r>
          </a:p>
          <a:p>
            <a:pPr algn="l"/>
            <a:r>
              <a:rPr lang="en-GB" sz="1800" b="0" i="0" u="none" strike="noStrike" baseline="0">
                <a:latin typeface="DdmndbAdvTT5ada87cc+fb"/>
              </a:rPr>
              <a:t>fi</a:t>
            </a:r>
            <a:r>
              <a:rPr lang="en-GB" sz="1800" b="0" i="0" u="none" strike="noStrike" baseline="0">
                <a:latin typeface="VffkrpAdvTT5ada87cc"/>
              </a:rPr>
              <a:t>ve basic steps to conducting it:</a:t>
            </a:r>
          </a:p>
          <a:p>
            <a:pPr algn="l"/>
            <a:r>
              <a:rPr lang="en-GB" sz="1800" b="0" i="0" u="none" strike="noStrike" baseline="0">
                <a:latin typeface="YsynwpAdvPSSym"/>
              </a:rPr>
              <a:t>• </a:t>
            </a:r>
            <a:r>
              <a:rPr lang="en-GB" sz="1800" b="0" i="0" u="none" strike="noStrike" baseline="0">
                <a:latin typeface="VffkrpAdvTT5ada87cc"/>
              </a:rPr>
              <a:t>Gather a team and develop the problem statement in agreement. After this is done, decide whether or not additional individuals are needed to resolve the problem.</a:t>
            </a:r>
          </a:p>
          <a:p>
            <a:pPr algn="l"/>
            <a:r>
              <a:rPr lang="en-GB" sz="1800" b="0" i="0" u="none" strike="noStrike" baseline="0">
                <a:latin typeface="YsynwpAdvPSSym"/>
              </a:rPr>
              <a:t>• </a:t>
            </a:r>
            <a:r>
              <a:rPr lang="en-GB" sz="1800" b="0" i="0" u="none" strike="noStrike" baseline="0">
                <a:latin typeface="VffkrpAdvTT5ada87cc"/>
              </a:rPr>
              <a:t>Ask the </a:t>
            </a:r>
            <a:r>
              <a:rPr lang="en-GB" sz="1800" b="0" i="0" u="none" strike="noStrike" baseline="0">
                <a:latin typeface="DdmndbAdvTT5ada87cc+fb"/>
              </a:rPr>
              <a:t>fi</a:t>
            </a:r>
            <a:r>
              <a:rPr lang="en-GB" sz="1800" b="0" i="0" u="none" strike="noStrike" baseline="0">
                <a:latin typeface="VffkrpAdvTT5ada87cc"/>
              </a:rPr>
              <a:t>rst </a:t>
            </a:r>
            <a:r>
              <a:rPr lang="en-GB" sz="1800" b="0" i="0" u="none" strike="noStrike" baseline="0">
                <a:latin typeface="HxhvhrAdvTT3713a231+20"/>
              </a:rPr>
              <a:t>“</a:t>
            </a:r>
            <a:r>
              <a:rPr lang="en-GB" sz="1800" b="0" i="0" u="none" strike="noStrike" baseline="0">
                <a:latin typeface="VffkrpAdvTT5ada87cc"/>
              </a:rPr>
              <a:t>why</a:t>
            </a:r>
            <a:r>
              <a:rPr lang="en-GB" sz="1800" b="0" i="0" u="none" strike="noStrike" baseline="0">
                <a:latin typeface="HxhvhrAdvTT3713a231+20"/>
              </a:rPr>
              <a:t>” </a:t>
            </a:r>
            <a:r>
              <a:rPr lang="en-GB" sz="1800" b="0" i="0" u="none" strike="noStrike" baseline="0">
                <a:latin typeface="VffkrpAdvTT5ada87cc"/>
              </a:rPr>
              <a:t>of the team: why is this or that problem taking place? There will probably be three or four sensible answers: record them all on a </a:t>
            </a:r>
            <a:r>
              <a:rPr lang="en-GB" sz="1800" b="0" i="0" u="none" strike="noStrike" baseline="0">
                <a:latin typeface="GhschlAdvGTIMES-R"/>
              </a:rPr>
              <a:t>fl</a:t>
            </a:r>
            <a:r>
              <a:rPr lang="en-GB" sz="1800" b="0" i="0" u="none" strike="noStrike" baseline="0">
                <a:latin typeface="VffkrpAdvTT5ada87cc"/>
              </a:rPr>
              <a:t>ip chart or whiteboard, or use index cards taped to a wall.</a:t>
            </a:r>
          </a:p>
          <a:p>
            <a:pPr algn="l"/>
            <a:r>
              <a:rPr lang="en-GB" sz="1800" b="0" i="0" u="none" strike="noStrike" baseline="0">
                <a:latin typeface="YsynwpAdvPSSym"/>
              </a:rPr>
              <a:t>• </a:t>
            </a:r>
            <a:r>
              <a:rPr lang="en-GB" sz="1800" b="0" i="0" u="none" strike="noStrike" baseline="0">
                <a:latin typeface="VffkrpAdvTT5ada87cc"/>
              </a:rPr>
              <a:t>Ask four more successive </a:t>
            </a:r>
            <a:r>
              <a:rPr lang="en-GB" sz="1800" b="0" i="0" u="none" strike="noStrike" baseline="0">
                <a:latin typeface="HxhvhrAdvTT3713a231+20"/>
              </a:rPr>
              <a:t>“</a:t>
            </a:r>
            <a:r>
              <a:rPr lang="en-GB" sz="1800" b="0" i="0" u="none" strike="noStrike" baseline="0">
                <a:latin typeface="VffkrpAdvTT5ada87cc"/>
              </a:rPr>
              <a:t>whys,</a:t>
            </a:r>
            <a:r>
              <a:rPr lang="en-GB" sz="1800" b="0" i="0" u="none" strike="noStrike" baseline="0">
                <a:latin typeface="HxhvhrAdvTT3713a231+20"/>
              </a:rPr>
              <a:t>” </a:t>
            </a:r>
            <a:r>
              <a:rPr lang="en-GB" sz="1800" b="0" i="0" u="none" strike="noStrike" baseline="0">
                <a:latin typeface="VffkrpAdvTT5ada87cc"/>
              </a:rPr>
              <a:t>repeating the process for every statement on the </a:t>
            </a:r>
            <a:r>
              <a:rPr lang="en-GB" sz="1800" b="0" i="0" u="none" strike="noStrike" baseline="0">
                <a:latin typeface="GhschlAdvGTIMES-R"/>
              </a:rPr>
              <a:t>fl</a:t>
            </a:r>
            <a:r>
              <a:rPr lang="en-GB" sz="1800" b="0" i="0" u="none" strike="noStrike" baseline="0">
                <a:latin typeface="VffkrpAdvTT5ada87cc"/>
              </a:rPr>
              <a:t>ip chart, whiteboard, or index cards. Post each answer near its </a:t>
            </a:r>
            <a:r>
              <a:rPr lang="en-GB" sz="1800" b="0" i="0" u="none" strike="noStrike" baseline="0">
                <a:latin typeface="HxhvhrAdvTT3713a231+20"/>
              </a:rPr>
              <a:t>“</a:t>
            </a:r>
            <a:r>
              <a:rPr lang="en-GB" sz="1800" b="0" i="0" u="none" strike="noStrike" baseline="0">
                <a:latin typeface="VffkrpAdvTT5ada87cc"/>
              </a:rPr>
              <a:t>parent</a:t>
            </a:r>
            <a:r>
              <a:rPr lang="en-GB" sz="1800" b="0" i="0" u="none" strike="noStrike" baseline="0">
                <a:latin typeface="HxhvhrAdvTT3713a231+20"/>
              </a:rPr>
              <a:t>”</a:t>
            </a:r>
            <a:r>
              <a:rPr lang="en-GB" sz="1800" b="0" i="0" u="none" strike="noStrike" baseline="0">
                <a:latin typeface="VffkrpAdvTT5ada87cc"/>
              </a:rPr>
              <a:t>. Follow up on all plausible answers. You will have identi</a:t>
            </a:r>
            <a:r>
              <a:rPr lang="en-GB" sz="1800" b="0" i="0" u="none" strike="noStrike" baseline="0">
                <a:latin typeface="DdmndbAdvTT5ada87cc+fb"/>
              </a:rPr>
              <a:t>fi</a:t>
            </a:r>
            <a:r>
              <a:rPr lang="en-GB" sz="1800" b="0" i="0" u="none" strike="noStrike" baseline="0">
                <a:latin typeface="VffkrpAdvTT5ada87cc"/>
              </a:rPr>
              <a:t>ed the root cause when asking </a:t>
            </a:r>
            <a:r>
              <a:rPr lang="en-GB" sz="1800" b="0" i="0" u="none" strike="noStrike" baseline="0">
                <a:latin typeface="HxhvhrAdvTT3713a231+20"/>
              </a:rPr>
              <a:t>“</a:t>
            </a:r>
            <a:r>
              <a:rPr lang="en-GB" sz="1800" b="0" i="0" u="none" strike="noStrike" baseline="0">
                <a:latin typeface="VffkrpAdvTT5ada87cc"/>
              </a:rPr>
              <a:t>why</a:t>
            </a:r>
            <a:r>
              <a:rPr lang="en-GB" sz="1800" b="0" i="0" u="none" strike="noStrike" baseline="0">
                <a:latin typeface="HxhvhrAdvTT3713a231+20"/>
              </a:rPr>
              <a:t>” </a:t>
            </a:r>
            <a:r>
              <a:rPr lang="en-GB" sz="1800" b="0" i="0" u="none" strike="noStrike" baseline="0">
                <a:latin typeface="VffkrpAdvTT5ada87cc"/>
              </a:rPr>
              <a:t>yields no further useful information. (If necessary, continue to ask questions beyond the arbitrary </a:t>
            </a:r>
            <a:r>
              <a:rPr lang="en-GB" sz="1800" b="0" i="0" u="none" strike="noStrike" baseline="0">
                <a:latin typeface="DdmndbAdvTT5ada87cc+fb"/>
              </a:rPr>
              <a:t>fi</a:t>
            </a:r>
            <a:r>
              <a:rPr lang="en-GB" sz="1800" b="0" i="0" u="none" strike="noStrike" baseline="0">
                <a:latin typeface="VffkrpAdvTT5ada87cc"/>
              </a:rPr>
              <a:t>ve layers to get to the root cause.)</a:t>
            </a:r>
          </a:p>
          <a:p>
            <a:pPr algn="l"/>
            <a:r>
              <a:rPr lang="en-GB" sz="1800" b="0" i="0" u="none" strike="noStrike" baseline="0">
                <a:latin typeface="YsynwpAdvPSSym"/>
              </a:rPr>
              <a:t>• </a:t>
            </a:r>
            <a:r>
              <a:rPr lang="en-GB" sz="1800" b="0" i="0" u="none" strike="noStrike" baseline="0">
                <a:latin typeface="VffkrpAdvTT5ada87cc"/>
              </a:rPr>
              <a:t>Among the dozen or so answers to the last asked </a:t>
            </a:r>
            <a:r>
              <a:rPr lang="en-GB" sz="1800" b="0" i="0" u="none" strike="noStrike" baseline="0">
                <a:latin typeface="HxhvhrAdvTT3713a231+20"/>
              </a:rPr>
              <a:t>“</a:t>
            </a:r>
            <a:r>
              <a:rPr lang="en-GB" sz="1800" b="0" i="0" u="none" strike="noStrike" baseline="0">
                <a:latin typeface="VffkrpAdvTT5ada87cc"/>
              </a:rPr>
              <a:t>why</a:t>
            </a:r>
            <a:r>
              <a:rPr lang="en-GB" sz="1800" b="0" i="0" u="none" strike="noStrike" baseline="0">
                <a:latin typeface="HxhvhrAdvTT3713a231+20"/>
              </a:rPr>
              <a:t>” </a:t>
            </a:r>
            <a:r>
              <a:rPr lang="en-GB" sz="1800" b="0" i="0" u="none" strike="noStrike" baseline="0">
                <a:latin typeface="VffkrpAdvTT5ada87cc"/>
              </a:rPr>
              <a:t>look for systemic causes of the problem. Discuss these and settle on the most likely systemic cause. Follow the team session with a debrie</a:t>
            </a:r>
            <a:r>
              <a:rPr lang="en-GB" sz="1800" b="0" i="0" u="none" strike="noStrike" baseline="0">
                <a:latin typeface="DdmndbAdvTT5ada87cc+fb"/>
              </a:rPr>
              <a:t>fi</a:t>
            </a:r>
            <a:r>
              <a:rPr lang="en-GB" sz="1800" b="0" i="0" u="none" strike="noStrike" baseline="0">
                <a:latin typeface="VffkrpAdvTT5ada87cc"/>
              </a:rPr>
              <a:t>ng and show the product to others to con</a:t>
            </a:r>
            <a:r>
              <a:rPr lang="en-GB" sz="1800" b="0" i="0" u="none" strike="noStrike" baseline="0">
                <a:latin typeface="DdmndbAdvTT5ada87cc+fb"/>
              </a:rPr>
              <a:t>fi</a:t>
            </a:r>
            <a:r>
              <a:rPr lang="en-GB" sz="1800" b="0" i="0" u="none" strike="noStrike" baseline="0">
                <a:latin typeface="VffkrpAdvTT5ada87cc"/>
              </a:rPr>
              <a:t>rm that they see logic in the analysis.</a:t>
            </a:r>
          </a:p>
          <a:p>
            <a:pPr algn="l"/>
            <a:r>
              <a:rPr lang="en-GB" sz="1800" b="0" i="0" u="none" strike="noStrike" baseline="0">
                <a:latin typeface="YsynwpAdvPSSym"/>
              </a:rPr>
              <a:t>• </a:t>
            </a:r>
            <a:r>
              <a:rPr lang="en-GB" sz="1800" b="0" i="0" u="none" strike="noStrike" baseline="0">
                <a:latin typeface="VffkrpAdvTT5ada87cc"/>
              </a:rPr>
              <a:t>After settling on the most probable root cause of the problem and obtaining con</a:t>
            </a:r>
            <a:r>
              <a:rPr lang="en-GB" sz="1800" b="0" i="0" u="none" strike="noStrike" baseline="0">
                <a:latin typeface="DdmndbAdvTT5ada87cc+fb"/>
              </a:rPr>
              <a:t>fi</a:t>
            </a:r>
            <a:r>
              <a:rPr lang="en-GB" sz="1800" b="0" i="0" u="none" strike="noStrike" baseline="0">
                <a:latin typeface="VffkrpAdvTT5ada87cc"/>
              </a:rPr>
              <a:t>rmation of the logic behind the analysis, develop appropriate corrective actions to remove the root cause from the system. The actions can (as the case demands) be undertaken by others but planning and implementation will bene</a:t>
            </a:r>
            <a:r>
              <a:rPr lang="en-GB" sz="1800" b="0" i="0" u="none" strike="noStrike" baseline="0">
                <a:latin typeface="DdmndbAdvTT5ada87cc+fb"/>
              </a:rPr>
              <a:t>fi</a:t>
            </a:r>
            <a:r>
              <a:rPr lang="en-GB" sz="1800" b="0" i="0" u="none" strike="noStrike" baseline="0">
                <a:latin typeface="VffkrpAdvTT5ada87cc"/>
              </a:rPr>
              <a:t>t from team inputs.</a:t>
            </a:r>
          </a:p>
          <a:p>
            <a:pPr algn="l"/>
            <a:endParaRPr lang="en-GB" sz="1800" b="0" i="0" u="none" strike="noStrike" baseline="0">
              <a:latin typeface="VffkrpAdvTT5ada87cc"/>
            </a:endParaRPr>
          </a:p>
          <a:p>
            <a:pPr algn="l"/>
            <a:r>
              <a:rPr lang="en-GB" sz="1800" b="0" i="0" u="none" strike="noStrike" baseline="0">
                <a:latin typeface="TimesNewRomanPSMT"/>
              </a:rPr>
              <a:t>The Five Whys technique has been </a:t>
            </a:r>
            <a:r>
              <a:rPr lang="en-GB" sz="1800" b="1" i="0" u="none" strike="noStrike" baseline="0">
                <a:latin typeface="TimesNewRomanPSMT"/>
              </a:rPr>
              <a:t>criticized</a:t>
            </a:r>
            <a:r>
              <a:rPr lang="en-GB" sz="1800" b="0" i="0" u="none" strike="noStrike" baseline="0">
                <a:latin typeface="TimesNewRomanPSMT"/>
              </a:rPr>
              <a:t> as too basic a tool to </a:t>
            </a:r>
            <a:r>
              <a:rPr lang="en-GB" sz="1800" b="0" i="0" u="none" strike="noStrike" baseline="0" err="1">
                <a:latin typeface="TimesNewRomanPSMT"/>
              </a:rPr>
              <a:t>analyze</a:t>
            </a:r>
            <a:r>
              <a:rPr lang="en-GB" sz="1800" b="0" i="0" u="none" strike="noStrike" baseline="0">
                <a:latin typeface="TimesNewRomanPSMT"/>
              </a:rPr>
              <a:t> root causes to the depth required to ensure that the causes are fixed. The reasons for this criticism include</a:t>
            </a:r>
          </a:p>
          <a:p>
            <a:pPr algn="l"/>
            <a:r>
              <a:rPr lang="en-GB" sz="1800" b="0" i="0" u="none" strike="noStrike" baseline="0">
                <a:latin typeface="TimesNewRomanPSMT"/>
              </a:rPr>
              <a:t>• the tendency of investigators to stop at symptoms, and not proceed to lower-level root causes;</a:t>
            </a:r>
          </a:p>
          <a:p>
            <a:pPr algn="l"/>
            <a:r>
              <a:rPr lang="en-GB" sz="1800" b="0" i="0" u="none" strike="noStrike" baseline="0">
                <a:latin typeface="TimesNewRomanPSMT"/>
              </a:rPr>
              <a:t>• the inability of investigators to cast their minds beyond current information and knowledge;</a:t>
            </a:r>
          </a:p>
          <a:p>
            <a:pPr algn="l"/>
            <a:r>
              <a:rPr lang="en-GB" sz="1800" b="0" i="0" u="none" strike="noStrike" baseline="0">
                <a:latin typeface="TimesNewRomanPSMT"/>
              </a:rPr>
              <a:t>• lack of facilitation and support to help investigators ask the right questions;</a:t>
            </a:r>
          </a:p>
          <a:p>
            <a:pPr algn="l"/>
            <a:r>
              <a:rPr lang="en-GB" sz="1800" b="0" i="0" u="none" strike="noStrike" baseline="0">
                <a:latin typeface="TimesNewRomanPSMT"/>
              </a:rPr>
              <a:t>• the low repeat rate of results: different teams using the Five Whys technique have been known to come up with different causes for the same problem.</a:t>
            </a:r>
            <a:endParaRPr lang="en-GB"/>
          </a:p>
        </p:txBody>
      </p:sp>
      <p:sp>
        <p:nvSpPr>
          <p:cNvPr id="4" name="Slide Number Placeholder 3"/>
          <p:cNvSpPr>
            <a:spLocks noGrp="1"/>
          </p:cNvSpPr>
          <p:nvPr>
            <p:ph type="sldNum" sz="quarter" idx="5"/>
          </p:nvPr>
        </p:nvSpPr>
        <p:spPr/>
        <p:txBody>
          <a:bodyPr/>
          <a:lstStyle/>
          <a:p>
            <a:fld id="{A5F8C9AE-6229-4793-9440-478465707484}" type="slidenum">
              <a:rPr lang="en-GB" smtClean="0"/>
              <a:t>14</a:t>
            </a:fld>
            <a:endParaRPr lang="en-GB"/>
          </a:p>
        </p:txBody>
      </p:sp>
    </p:spTree>
    <p:extLst>
      <p:ext uri="{BB962C8B-B14F-4D97-AF65-F5344CB8AC3E}">
        <p14:creationId xmlns:p14="http://schemas.microsoft.com/office/powerpoint/2010/main" val="17835984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a:latin typeface="KsxpmgAdvTTeeee58d9.B"/>
              </a:rPr>
              <a:t>Process</a:t>
            </a:r>
          </a:p>
          <a:p>
            <a:pPr algn="l"/>
            <a:r>
              <a:rPr lang="en-GB" sz="1800" b="0" i="0" u="none" strike="noStrike" baseline="0">
                <a:latin typeface="VffkrpAdvTT5ada87cc"/>
              </a:rPr>
              <a:t>The Five-Whys exercise is vastly improved when applied by a team and there are</a:t>
            </a:r>
          </a:p>
          <a:p>
            <a:pPr algn="l"/>
            <a:r>
              <a:rPr lang="en-GB" sz="1800" b="0" i="0" u="none" strike="noStrike" baseline="0">
                <a:latin typeface="DdmndbAdvTT5ada87cc+fb"/>
              </a:rPr>
              <a:t>fi</a:t>
            </a:r>
            <a:r>
              <a:rPr lang="en-GB" sz="1800" b="0" i="0" u="none" strike="noStrike" baseline="0">
                <a:latin typeface="VffkrpAdvTT5ada87cc"/>
              </a:rPr>
              <a:t>ve basic steps to conducting it:</a:t>
            </a:r>
          </a:p>
          <a:p>
            <a:pPr algn="l"/>
            <a:r>
              <a:rPr lang="en-GB" sz="1800" b="0" i="0" u="none" strike="noStrike" baseline="0">
                <a:latin typeface="YsynwpAdvPSSym"/>
              </a:rPr>
              <a:t>• </a:t>
            </a:r>
            <a:r>
              <a:rPr lang="en-GB" sz="1800" b="0" i="0" u="none" strike="noStrike" baseline="0">
                <a:latin typeface="VffkrpAdvTT5ada87cc"/>
              </a:rPr>
              <a:t>Gather a team and develop the problem statement in agreement. After this is done, decide whether or not additional individuals are needed to resolve the problem.</a:t>
            </a:r>
          </a:p>
          <a:p>
            <a:pPr algn="l"/>
            <a:r>
              <a:rPr lang="en-GB" sz="1800" b="0" i="0" u="none" strike="noStrike" baseline="0">
                <a:latin typeface="YsynwpAdvPSSym"/>
              </a:rPr>
              <a:t>• </a:t>
            </a:r>
            <a:r>
              <a:rPr lang="en-GB" sz="1800" b="0" i="0" u="none" strike="noStrike" baseline="0">
                <a:latin typeface="VffkrpAdvTT5ada87cc"/>
              </a:rPr>
              <a:t>Ask the </a:t>
            </a:r>
            <a:r>
              <a:rPr lang="en-GB" sz="1800" b="0" i="0" u="none" strike="noStrike" baseline="0">
                <a:latin typeface="DdmndbAdvTT5ada87cc+fb"/>
              </a:rPr>
              <a:t>fi</a:t>
            </a:r>
            <a:r>
              <a:rPr lang="en-GB" sz="1800" b="0" i="0" u="none" strike="noStrike" baseline="0">
                <a:latin typeface="VffkrpAdvTT5ada87cc"/>
              </a:rPr>
              <a:t>rst </a:t>
            </a:r>
            <a:r>
              <a:rPr lang="en-GB" sz="1800" b="0" i="0" u="none" strike="noStrike" baseline="0">
                <a:latin typeface="HxhvhrAdvTT3713a231+20"/>
              </a:rPr>
              <a:t>“</a:t>
            </a:r>
            <a:r>
              <a:rPr lang="en-GB" sz="1800" b="0" i="0" u="none" strike="noStrike" baseline="0">
                <a:latin typeface="VffkrpAdvTT5ada87cc"/>
              </a:rPr>
              <a:t>why</a:t>
            </a:r>
            <a:r>
              <a:rPr lang="en-GB" sz="1800" b="0" i="0" u="none" strike="noStrike" baseline="0">
                <a:latin typeface="HxhvhrAdvTT3713a231+20"/>
              </a:rPr>
              <a:t>” </a:t>
            </a:r>
            <a:r>
              <a:rPr lang="en-GB" sz="1800" b="0" i="0" u="none" strike="noStrike" baseline="0">
                <a:latin typeface="VffkrpAdvTT5ada87cc"/>
              </a:rPr>
              <a:t>of the team: why is this or that problem taking place? There will probably be three or four sensible answers: record them all on a </a:t>
            </a:r>
            <a:r>
              <a:rPr lang="en-GB" sz="1800" b="0" i="0" u="none" strike="noStrike" baseline="0">
                <a:latin typeface="GhschlAdvGTIMES-R"/>
              </a:rPr>
              <a:t>fl</a:t>
            </a:r>
            <a:r>
              <a:rPr lang="en-GB" sz="1800" b="0" i="0" u="none" strike="noStrike" baseline="0">
                <a:latin typeface="VffkrpAdvTT5ada87cc"/>
              </a:rPr>
              <a:t>ip chart or whiteboard, or use index cards taped to a wall.</a:t>
            </a:r>
          </a:p>
          <a:p>
            <a:pPr algn="l"/>
            <a:r>
              <a:rPr lang="en-GB" sz="1800" b="0" i="0" u="none" strike="noStrike" baseline="0">
                <a:latin typeface="YsynwpAdvPSSym"/>
              </a:rPr>
              <a:t>• </a:t>
            </a:r>
            <a:r>
              <a:rPr lang="en-GB" sz="1800" b="0" i="0" u="none" strike="noStrike" baseline="0">
                <a:latin typeface="VffkrpAdvTT5ada87cc"/>
              </a:rPr>
              <a:t>Ask four more successive </a:t>
            </a:r>
            <a:r>
              <a:rPr lang="en-GB" sz="1800" b="0" i="0" u="none" strike="noStrike" baseline="0">
                <a:latin typeface="HxhvhrAdvTT3713a231+20"/>
              </a:rPr>
              <a:t>“</a:t>
            </a:r>
            <a:r>
              <a:rPr lang="en-GB" sz="1800" b="0" i="0" u="none" strike="noStrike" baseline="0">
                <a:latin typeface="VffkrpAdvTT5ada87cc"/>
              </a:rPr>
              <a:t>whys,</a:t>
            </a:r>
            <a:r>
              <a:rPr lang="en-GB" sz="1800" b="0" i="0" u="none" strike="noStrike" baseline="0">
                <a:latin typeface="HxhvhrAdvTT3713a231+20"/>
              </a:rPr>
              <a:t>” </a:t>
            </a:r>
            <a:r>
              <a:rPr lang="en-GB" sz="1800" b="0" i="0" u="none" strike="noStrike" baseline="0">
                <a:latin typeface="VffkrpAdvTT5ada87cc"/>
              </a:rPr>
              <a:t>repeating the process for every statement on the </a:t>
            </a:r>
            <a:r>
              <a:rPr lang="en-GB" sz="1800" b="0" i="0" u="none" strike="noStrike" baseline="0">
                <a:latin typeface="GhschlAdvGTIMES-R"/>
              </a:rPr>
              <a:t>fl</a:t>
            </a:r>
            <a:r>
              <a:rPr lang="en-GB" sz="1800" b="0" i="0" u="none" strike="noStrike" baseline="0">
                <a:latin typeface="VffkrpAdvTT5ada87cc"/>
              </a:rPr>
              <a:t>ip chart, whiteboard, or index cards. Post each answer near its </a:t>
            </a:r>
            <a:r>
              <a:rPr lang="en-GB" sz="1800" b="0" i="0" u="none" strike="noStrike" baseline="0">
                <a:latin typeface="HxhvhrAdvTT3713a231+20"/>
              </a:rPr>
              <a:t>“</a:t>
            </a:r>
            <a:r>
              <a:rPr lang="en-GB" sz="1800" b="0" i="0" u="none" strike="noStrike" baseline="0">
                <a:latin typeface="VffkrpAdvTT5ada87cc"/>
              </a:rPr>
              <a:t>parent</a:t>
            </a:r>
            <a:r>
              <a:rPr lang="en-GB" sz="1800" b="0" i="0" u="none" strike="noStrike" baseline="0">
                <a:latin typeface="HxhvhrAdvTT3713a231+20"/>
              </a:rPr>
              <a:t>”</a:t>
            </a:r>
            <a:r>
              <a:rPr lang="en-GB" sz="1800" b="0" i="0" u="none" strike="noStrike" baseline="0">
                <a:latin typeface="VffkrpAdvTT5ada87cc"/>
              </a:rPr>
              <a:t>. Follow up on all plausible answers. You will have identi</a:t>
            </a:r>
            <a:r>
              <a:rPr lang="en-GB" sz="1800" b="0" i="0" u="none" strike="noStrike" baseline="0">
                <a:latin typeface="DdmndbAdvTT5ada87cc+fb"/>
              </a:rPr>
              <a:t>fi</a:t>
            </a:r>
            <a:r>
              <a:rPr lang="en-GB" sz="1800" b="0" i="0" u="none" strike="noStrike" baseline="0">
                <a:latin typeface="VffkrpAdvTT5ada87cc"/>
              </a:rPr>
              <a:t>ed the root cause when asking </a:t>
            </a:r>
            <a:r>
              <a:rPr lang="en-GB" sz="1800" b="0" i="0" u="none" strike="noStrike" baseline="0">
                <a:latin typeface="HxhvhrAdvTT3713a231+20"/>
              </a:rPr>
              <a:t>“</a:t>
            </a:r>
            <a:r>
              <a:rPr lang="en-GB" sz="1800" b="0" i="0" u="none" strike="noStrike" baseline="0">
                <a:latin typeface="VffkrpAdvTT5ada87cc"/>
              </a:rPr>
              <a:t>why</a:t>
            </a:r>
            <a:r>
              <a:rPr lang="en-GB" sz="1800" b="0" i="0" u="none" strike="noStrike" baseline="0">
                <a:latin typeface="HxhvhrAdvTT3713a231+20"/>
              </a:rPr>
              <a:t>” </a:t>
            </a:r>
            <a:r>
              <a:rPr lang="en-GB" sz="1800" b="0" i="0" u="none" strike="noStrike" baseline="0">
                <a:latin typeface="VffkrpAdvTT5ada87cc"/>
              </a:rPr>
              <a:t>yields no further useful information. (If necessary, continue to ask questions beyond the arbitrary </a:t>
            </a:r>
            <a:r>
              <a:rPr lang="en-GB" sz="1800" b="0" i="0" u="none" strike="noStrike" baseline="0">
                <a:latin typeface="DdmndbAdvTT5ada87cc+fb"/>
              </a:rPr>
              <a:t>fi</a:t>
            </a:r>
            <a:r>
              <a:rPr lang="en-GB" sz="1800" b="0" i="0" u="none" strike="noStrike" baseline="0">
                <a:latin typeface="VffkrpAdvTT5ada87cc"/>
              </a:rPr>
              <a:t>ve layers to get to the root cause.)</a:t>
            </a:r>
          </a:p>
          <a:p>
            <a:pPr algn="l"/>
            <a:r>
              <a:rPr lang="en-GB" sz="1800" b="0" i="0" u="none" strike="noStrike" baseline="0">
                <a:latin typeface="YsynwpAdvPSSym"/>
              </a:rPr>
              <a:t>• </a:t>
            </a:r>
            <a:r>
              <a:rPr lang="en-GB" sz="1800" b="0" i="0" u="none" strike="noStrike" baseline="0">
                <a:latin typeface="VffkrpAdvTT5ada87cc"/>
              </a:rPr>
              <a:t>Among the dozen or so answers to the last asked </a:t>
            </a:r>
            <a:r>
              <a:rPr lang="en-GB" sz="1800" b="0" i="0" u="none" strike="noStrike" baseline="0">
                <a:latin typeface="HxhvhrAdvTT3713a231+20"/>
              </a:rPr>
              <a:t>“</a:t>
            </a:r>
            <a:r>
              <a:rPr lang="en-GB" sz="1800" b="0" i="0" u="none" strike="noStrike" baseline="0">
                <a:latin typeface="VffkrpAdvTT5ada87cc"/>
              </a:rPr>
              <a:t>why</a:t>
            </a:r>
            <a:r>
              <a:rPr lang="en-GB" sz="1800" b="0" i="0" u="none" strike="noStrike" baseline="0">
                <a:latin typeface="HxhvhrAdvTT3713a231+20"/>
              </a:rPr>
              <a:t>” </a:t>
            </a:r>
            <a:r>
              <a:rPr lang="en-GB" sz="1800" b="0" i="0" u="none" strike="noStrike" baseline="0">
                <a:latin typeface="VffkrpAdvTT5ada87cc"/>
              </a:rPr>
              <a:t>look for systemic causes of the problem. Discuss these and settle on the most likely systemic cause. Follow the team session with a debrie</a:t>
            </a:r>
            <a:r>
              <a:rPr lang="en-GB" sz="1800" b="0" i="0" u="none" strike="noStrike" baseline="0">
                <a:latin typeface="DdmndbAdvTT5ada87cc+fb"/>
              </a:rPr>
              <a:t>fi</a:t>
            </a:r>
            <a:r>
              <a:rPr lang="en-GB" sz="1800" b="0" i="0" u="none" strike="noStrike" baseline="0">
                <a:latin typeface="VffkrpAdvTT5ada87cc"/>
              </a:rPr>
              <a:t>ng and show the product to others to con</a:t>
            </a:r>
            <a:r>
              <a:rPr lang="en-GB" sz="1800" b="0" i="0" u="none" strike="noStrike" baseline="0">
                <a:latin typeface="DdmndbAdvTT5ada87cc+fb"/>
              </a:rPr>
              <a:t>fi</a:t>
            </a:r>
            <a:r>
              <a:rPr lang="en-GB" sz="1800" b="0" i="0" u="none" strike="noStrike" baseline="0">
                <a:latin typeface="VffkrpAdvTT5ada87cc"/>
              </a:rPr>
              <a:t>rm that they see logic in the analysis.</a:t>
            </a:r>
          </a:p>
          <a:p>
            <a:pPr algn="l"/>
            <a:r>
              <a:rPr lang="en-GB" sz="1800" b="0" i="0" u="none" strike="noStrike" baseline="0">
                <a:latin typeface="YsynwpAdvPSSym"/>
              </a:rPr>
              <a:t>• </a:t>
            </a:r>
            <a:r>
              <a:rPr lang="en-GB" sz="1800" b="0" i="0" u="none" strike="noStrike" baseline="0">
                <a:latin typeface="VffkrpAdvTT5ada87cc"/>
              </a:rPr>
              <a:t>After settling on the most probable root cause of the problem and obtaining con</a:t>
            </a:r>
            <a:r>
              <a:rPr lang="en-GB" sz="1800" b="0" i="0" u="none" strike="noStrike" baseline="0">
                <a:latin typeface="DdmndbAdvTT5ada87cc+fb"/>
              </a:rPr>
              <a:t>fi</a:t>
            </a:r>
            <a:r>
              <a:rPr lang="en-GB" sz="1800" b="0" i="0" u="none" strike="noStrike" baseline="0">
                <a:latin typeface="VffkrpAdvTT5ada87cc"/>
              </a:rPr>
              <a:t>rmation of the logic behind the analysis, develop appropriate corrective actions to remove the root cause from the system. The actions can (as the case demands) be undertaken by others but planning and implementation will bene</a:t>
            </a:r>
            <a:r>
              <a:rPr lang="en-GB" sz="1800" b="0" i="0" u="none" strike="noStrike" baseline="0">
                <a:latin typeface="DdmndbAdvTT5ada87cc+fb"/>
              </a:rPr>
              <a:t>fi</a:t>
            </a:r>
            <a:r>
              <a:rPr lang="en-GB" sz="1800" b="0" i="0" u="none" strike="noStrike" baseline="0">
                <a:latin typeface="VffkrpAdvTT5ada87cc"/>
              </a:rPr>
              <a:t>t from team inputs.</a:t>
            </a:r>
          </a:p>
          <a:p>
            <a:pPr algn="l"/>
            <a:endParaRPr lang="en-GB" sz="1800" b="0" i="0" u="none" strike="noStrike" baseline="0">
              <a:latin typeface="VffkrpAdvTT5ada87cc"/>
            </a:endParaRPr>
          </a:p>
          <a:p>
            <a:pPr algn="l"/>
            <a:r>
              <a:rPr lang="en-GB" sz="1800" b="0" i="0" u="none" strike="noStrike" baseline="0">
                <a:latin typeface="TimesNewRomanPSMT"/>
              </a:rPr>
              <a:t>The Five Whys technique has been </a:t>
            </a:r>
            <a:r>
              <a:rPr lang="en-GB" sz="1800" b="1" i="0" u="none" strike="noStrike" baseline="0">
                <a:latin typeface="TimesNewRomanPSMT"/>
              </a:rPr>
              <a:t>criticized</a:t>
            </a:r>
            <a:r>
              <a:rPr lang="en-GB" sz="1800" b="0" i="0" u="none" strike="noStrike" baseline="0">
                <a:latin typeface="TimesNewRomanPSMT"/>
              </a:rPr>
              <a:t> as too basic a tool to </a:t>
            </a:r>
            <a:r>
              <a:rPr lang="en-GB" sz="1800" b="0" i="0" u="none" strike="noStrike" baseline="0" err="1">
                <a:latin typeface="TimesNewRomanPSMT"/>
              </a:rPr>
              <a:t>analyze</a:t>
            </a:r>
            <a:r>
              <a:rPr lang="en-GB" sz="1800" b="0" i="0" u="none" strike="noStrike" baseline="0">
                <a:latin typeface="TimesNewRomanPSMT"/>
              </a:rPr>
              <a:t> root causes to the depth required to ensure that the causes are fixed. The reasons for this criticism include</a:t>
            </a:r>
          </a:p>
          <a:p>
            <a:pPr algn="l"/>
            <a:r>
              <a:rPr lang="en-GB" sz="1800" b="0" i="0" u="none" strike="noStrike" baseline="0">
                <a:latin typeface="TimesNewRomanPSMT"/>
              </a:rPr>
              <a:t>• the tendency of investigators to stop at symptoms, and not proceed to lower-level root causes;</a:t>
            </a:r>
          </a:p>
          <a:p>
            <a:pPr algn="l"/>
            <a:r>
              <a:rPr lang="en-GB" sz="1800" b="0" i="0" u="none" strike="noStrike" baseline="0">
                <a:latin typeface="TimesNewRomanPSMT"/>
              </a:rPr>
              <a:t>• the inability of investigators to cast their minds beyond current information and knowledge;</a:t>
            </a:r>
          </a:p>
          <a:p>
            <a:pPr algn="l"/>
            <a:r>
              <a:rPr lang="en-GB" sz="1800" b="0" i="0" u="none" strike="noStrike" baseline="0">
                <a:latin typeface="TimesNewRomanPSMT"/>
              </a:rPr>
              <a:t>• lack of facilitation and support to help investigators ask the right questions;</a:t>
            </a:r>
          </a:p>
          <a:p>
            <a:pPr algn="l"/>
            <a:r>
              <a:rPr lang="en-GB" sz="1800" b="0" i="0" u="none" strike="noStrike" baseline="0">
                <a:latin typeface="TimesNewRomanPSMT"/>
              </a:rPr>
              <a:t>• the low repeat rate of results: different teams using the Five Whys technique have been known to come up with different causes for the same problem.</a:t>
            </a:r>
            <a:endParaRPr lang="en-GB"/>
          </a:p>
        </p:txBody>
      </p:sp>
      <p:sp>
        <p:nvSpPr>
          <p:cNvPr id="4" name="Slide Number Placeholder 3"/>
          <p:cNvSpPr>
            <a:spLocks noGrp="1"/>
          </p:cNvSpPr>
          <p:nvPr>
            <p:ph type="sldNum" sz="quarter" idx="5"/>
          </p:nvPr>
        </p:nvSpPr>
        <p:spPr/>
        <p:txBody>
          <a:bodyPr/>
          <a:lstStyle/>
          <a:p>
            <a:fld id="{A5F8C9AE-6229-4793-9440-478465707484}" type="slidenum">
              <a:rPr lang="en-GB" smtClean="0"/>
              <a:t>15</a:t>
            </a:fld>
            <a:endParaRPr lang="en-GB"/>
          </a:p>
        </p:txBody>
      </p:sp>
    </p:spTree>
    <p:extLst>
      <p:ext uri="{BB962C8B-B14F-4D97-AF65-F5344CB8AC3E}">
        <p14:creationId xmlns:p14="http://schemas.microsoft.com/office/powerpoint/2010/main" val="17835984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Fishbone diagram allows you to break down other possible root causes for a problem. </a:t>
            </a:r>
          </a:p>
        </p:txBody>
      </p:sp>
      <p:sp>
        <p:nvSpPr>
          <p:cNvPr id="4" name="Slide Number Placeholder 3"/>
          <p:cNvSpPr>
            <a:spLocks noGrp="1"/>
          </p:cNvSpPr>
          <p:nvPr>
            <p:ph type="sldNum" sz="quarter" idx="5"/>
          </p:nvPr>
        </p:nvSpPr>
        <p:spPr/>
        <p:txBody>
          <a:bodyPr/>
          <a:lstStyle/>
          <a:p>
            <a:fld id="{83A431A8-FCA0-4CBE-ABAB-A78DBAEF8320}" type="slidenum">
              <a:rPr lang="en-GB" smtClean="0"/>
              <a:pPr/>
              <a:t>16</a:t>
            </a:fld>
            <a:endParaRPr lang="en-GB"/>
          </a:p>
        </p:txBody>
      </p:sp>
    </p:spTree>
    <p:extLst>
      <p:ext uri="{BB962C8B-B14F-4D97-AF65-F5344CB8AC3E}">
        <p14:creationId xmlns:p14="http://schemas.microsoft.com/office/powerpoint/2010/main" val="17592915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A431A8-FCA0-4CBE-ABAB-A78DBAEF8320}" type="slidenum">
              <a:rPr lang="en-GB" smtClean="0"/>
              <a:pPr/>
              <a:t>17</a:t>
            </a:fld>
            <a:endParaRPr lang="en-GB"/>
          </a:p>
        </p:txBody>
      </p:sp>
    </p:spTree>
    <p:extLst>
      <p:ext uri="{BB962C8B-B14F-4D97-AF65-F5344CB8AC3E}">
        <p14:creationId xmlns:p14="http://schemas.microsoft.com/office/powerpoint/2010/main" val="40685772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SWOT analysis examines the INTERNAL </a:t>
            </a:r>
            <a:r>
              <a:rPr lang="en-GB" b="1"/>
              <a:t>strengths</a:t>
            </a:r>
            <a:r>
              <a:rPr lang="en-GB"/>
              <a:t> and </a:t>
            </a:r>
            <a:r>
              <a:rPr lang="en-GB" b="1"/>
              <a:t>weaknesses</a:t>
            </a:r>
            <a:r>
              <a:rPr lang="en-GB"/>
              <a:t> of whatever is being analysed (a person, a situation, an organisation), it also examines the EXTERNAL opportunities available and the external threats that could present challenges. </a:t>
            </a:r>
          </a:p>
          <a:p>
            <a:endParaRPr lang="en-GB"/>
          </a:p>
          <a:p>
            <a:r>
              <a:rPr lang="en-GB"/>
              <a:t>This tool is basic but effective and can be applied to any person, situation or organisation. </a:t>
            </a:r>
          </a:p>
          <a:p>
            <a:endParaRPr lang="en-GB"/>
          </a:p>
          <a:p>
            <a:r>
              <a:rPr lang="en-GB" sz="1200" b="1" kern="1200">
                <a:solidFill>
                  <a:schemeClr val="tx1"/>
                </a:solidFill>
                <a:effectLst/>
                <a:latin typeface="+mn-lt"/>
                <a:ea typeface="+mn-ea"/>
                <a:cs typeface="+mn-cs"/>
              </a:rPr>
              <a:t>SWOT analysis (strengths, weaknesses, opportunities and threats analysis)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SWOT analysis (strengths, weaknesses, opportunities and threats analysis) is a framework for identifying and analysing the internal and external factors that can have an impact on the organisation</a:t>
            </a: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SWOT analysis is most commonly used by business entities, but it is also used by </a:t>
            </a:r>
            <a:r>
              <a:rPr lang="en-GB" sz="1200" u="none" strike="noStrike" kern="1200">
                <a:solidFill>
                  <a:schemeClr val="tx1"/>
                </a:solidFill>
                <a:effectLst/>
                <a:latin typeface="+mn-lt"/>
                <a:ea typeface="+mn-ea"/>
                <a:cs typeface="+mn-cs"/>
              </a:rPr>
              <a:t>non-profit</a:t>
            </a:r>
            <a:r>
              <a:rPr lang="en-GB" sz="1200" kern="1200">
                <a:solidFill>
                  <a:schemeClr val="tx1"/>
                </a:solidFill>
                <a:effectLst/>
                <a:latin typeface="+mn-lt"/>
                <a:ea typeface="+mn-ea"/>
                <a:cs typeface="+mn-cs"/>
              </a:rPr>
              <a:t> organisations and, to a lesser degree, individuals for personal assessment. Additionally, it can be used to assess initiatives, products or projects.</a:t>
            </a: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The framework is credited to Albert Humphrey, who tested the approach in the 1960s and 1970s at the Stanford Research Institute. Developed for business and based on data from Fortune 500 companies, the SWOT analysis has been adopted by organizations of all types as an aid to making decisions.</a:t>
            </a:r>
          </a:p>
          <a:p>
            <a:r>
              <a:rPr lang="en-GB" sz="1200" kern="1200">
                <a:solidFill>
                  <a:schemeClr val="tx1"/>
                </a:solidFill>
                <a:effectLst/>
                <a:latin typeface="+mn-lt"/>
                <a:ea typeface="+mn-ea"/>
                <a:cs typeface="+mn-cs"/>
              </a:rPr>
              <a:t> </a:t>
            </a:r>
          </a:p>
          <a:p>
            <a:r>
              <a:rPr lang="en-GB" sz="1200" b="1" kern="1200">
                <a:solidFill>
                  <a:schemeClr val="tx1"/>
                </a:solidFill>
                <a:effectLst/>
                <a:latin typeface="+mn-lt"/>
                <a:ea typeface="+mn-ea"/>
                <a:cs typeface="+mn-cs"/>
              </a:rPr>
              <a:t>When and why you should do a SWOT analysis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A SWOT analysis is often used at the start of or as part of a strategic planning exercise. The framework is considered a powerful support for decision-making because it enables organisations to uncover opportunities for success that were previously unarticulated or to highlight threats before they become overly burdensome. For example in a hospital environment, a SWOT analysis can provide prompts to the managers, clinical leads, nurse tutors, nurse mentors and staff involved in the analysis of what is effective and less effective in clinical systems and procedures, in preparation for a plan of some form (that could be an audit (CQC), assessments, quality checks etc.). In fact, a SWOT can be used for any planning or analysis activity which could impact future finance, planning and management decisions. It can enable the management and clinical staff to carry out a more comprehensive analysis.</a:t>
            </a:r>
          </a:p>
          <a:p>
            <a:r>
              <a:rPr lang="en-GB" sz="1200" kern="1200">
                <a:solidFill>
                  <a:schemeClr val="tx1"/>
                </a:solidFill>
                <a:effectLst/>
                <a:latin typeface="+mn-lt"/>
                <a:ea typeface="+mn-ea"/>
                <a:cs typeface="+mn-cs"/>
              </a:rPr>
              <a:t> </a:t>
            </a:r>
          </a:p>
          <a:p>
            <a:r>
              <a:rPr lang="en-GB" sz="1200" b="1" kern="1200">
                <a:solidFill>
                  <a:schemeClr val="tx1"/>
                </a:solidFill>
                <a:effectLst/>
                <a:latin typeface="+mn-lt"/>
                <a:ea typeface="+mn-ea"/>
                <a:cs typeface="+mn-cs"/>
              </a:rPr>
              <a:t>Elements of a SWOT analysis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As its name states, a SWOT analysis examines four elements:</a:t>
            </a:r>
          </a:p>
          <a:p>
            <a:r>
              <a:rPr lang="en-GB" sz="1200" b="1" kern="1200">
                <a:solidFill>
                  <a:schemeClr val="tx1"/>
                </a:solidFill>
                <a:effectLst/>
                <a:latin typeface="+mn-lt"/>
                <a:ea typeface="+mn-ea"/>
                <a:cs typeface="+mn-cs"/>
              </a:rPr>
              <a:t>Strengths</a:t>
            </a:r>
            <a:r>
              <a:rPr lang="en-GB" sz="1200" kern="1200">
                <a:solidFill>
                  <a:schemeClr val="tx1"/>
                </a:solidFill>
                <a:effectLst/>
                <a:latin typeface="+mn-lt"/>
                <a:ea typeface="+mn-ea"/>
                <a:cs typeface="+mn-cs"/>
              </a:rPr>
              <a:t>: Internal attributes and resources that support a successful outcome.</a:t>
            </a:r>
          </a:p>
          <a:p>
            <a:r>
              <a:rPr lang="en-GB" sz="1200" b="1" kern="1200">
                <a:solidFill>
                  <a:schemeClr val="tx1"/>
                </a:solidFill>
                <a:effectLst/>
                <a:latin typeface="+mn-lt"/>
                <a:ea typeface="+mn-ea"/>
                <a:cs typeface="+mn-cs"/>
              </a:rPr>
              <a:t>Weaknesses</a:t>
            </a:r>
            <a:r>
              <a:rPr lang="en-GB" sz="1200" kern="1200">
                <a:solidFill>
                  <a:schemeClr val="tx1"/>
                </a:solidFill>
                <a:effectLst/>
                <a:latin typeface="+mn-lt"/>
                <a:ea typeface="+mn-ea"/>
                <a:cs typeface="+mn-cs"/>
              </a:rPr>
              <a:t>: Internal attributes and resources that work against a successful outcome.</a:t>
            </a:r>
          </a:p>
          <a:p>
            <a:r>
              <a:rPr lang="en-GB" sz="1200" b="1" kern="1200">
                <a:solidFill>
                  <a:schemeClr val="tx1"/>
                </a:solidFill>
                <a:effectLst/>
                <a:latin typeface="+mn-lt"/>
                <a:ea typeface="+mn-ea"/>
                <a:cs typeface="+mn-cs"/>
              </a:rPr>
              <a:t>Opportunities</a:t>
            </a:r>
            <a:r>
              <a:rPr lang="en-GB" sz="1200" kern="1200">
                <a:solidFill>
                  <a:schemeClr val="tx1"/>
                </a:solidFill>
                <a:effectLst/>
                <a:latin typeface="+mn-lt"/>
                <a:ea typeface="+mn-ea"/>
                <a:cs typeface="+mn-cs"/>
              </a:rPr>
              <a:t>: External factors that the entity can capitalize on or use to its advantage.</a:t>
            </a:r>
          </a:p>
          <a:p>
            <a:r>
              <a:rPr lang="en-GB" sz="1200" b="1" kern="1200">
                <a:solidFill>
                  <a:schemeClr val="tx1"/>
                </a:solidFill>
                <a:effectLst/>
                <a:latin typeface="+mn-lt"/>
                <a:ea typeface="+mn-ea"/>
                <a:cs typeface="+mn-cs"/>
              </a:rPr>
              <a:t>Threats</a:t>
            </a:r>
            <a:r>
              <a:rPr lang="en-GB" sz="1200" kern="1200">
                <a:solidFill>
                  <a:schemeClr val="tx1"/>
                </a:solidFill>
                <a:effectLst/>
                <a:latin typeface="+mn-lt"/>
                <a:ea typeface="+mn-ea"/>
                <a:cs typeface="+mn-cs"/>
              </a:rPr>
              <a:t>: External factors that could jeopardize the entity's success.</a:t>
            </a: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A SWOT matrix is often used to organize items identified under each of these four elements. A SWOT matrix is usually a square divided into four quadrants, with each quadrant representing one of the specific elements. Decision-makers identify and list specific strengths in the first quadrant, weaknesses in the next, then opportunities and, lastly, threats.</a:t>
            </a:r>
          </a:p>
          <a:p>
            <a:r>
              <a:rPr lang="en-GB" sz="1200" kern="1200">
                <a:solidFill>
                  <a:schemeClr val="tx1"/>
                </a:solidFill>
                <a:effectLst/>
                <a:latin typeface="+mn-lt"/>
                <a:ea typeface="+mn-ea"/>
                <a:cs typeface="+mn-cs"/>
              </a:rPr>
              <a:t>Entities undertaking a SWOT analysis can opt to use any one of the various SWOT analysis templates in existence; these templates are generally variations of the standard four-quadrant SWOT matrix.</a:t>
            </a:r>
          </a:p>
          <a:p>
            <a:r>
              <a:rPr lang="en-GB" sz="1200" b="1" kern="1200">
                <a:solidFill>
                  <a:schemeClr val="tx1"/>
                </a:solidFill>
                <a:effectLst/>
                <a:latin typeface="+mn-lt"/>
                <a:ea typeface="+mn-ea"/>
                <a:cs typeface="+mn-cs"/>
              </a:rPr>
              <a:t>How to do a SWOT analysis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A SWOT analysis generally requires decision-makers to first specify the objective they hope to achieve for the business, organization, initiative or individual.</a:t>
            </a:r>
          </a:p>
          <a:p>
            <a:r>
              <a:rPr lang="en-GB" sz="1200" kern="1200">
                <a:solidFill>
                  <a:schemeClr val="tx1"/>
                </a:solidFill>
                <a:effectLst/>
                <a:latin typeface="+mn-lt"/>
                <a:ea typeface="+mn-ea"/>
                <a:cs typeface="+mn-cs"/>
              </a:rPr>
              <a:t>From there, the decision-makers list the strengths and weaknesses as well as opportunities and threats.</a:t>
            </a:r>
          </a:p>
          <a:p>
            <a:r>
              <a:rPr lang="en-GB" sz="1200" kern="1200">
                <a:solidFill>
                  <a:schemeClr val="tx1"/>
                </a:solidFill>
                <a:effectLst/>
                <a:latin typeface="+mn-lt"/>
                <a:ea typeface="+mn-ea"/>
                <a:cs typeface="+mn-cs"/>
              </a:rPr>
              <a:t> </a:t>
            </a:r>
          </a:p>
          <a:p>
            <a:r>
              <a:rPr lang="en-GB" sz="1200" b="1" kern="1200">
                <a:solidFill>
                  <a:schemeClr val="tx1"/>
                </a:solidFill>
                <a:effectLst/>
                <a:latin typeface="+mn-lt"/>
                <a:ea typeface="+mn-ea"/>
                <a:cs typeface="+mn-cs"/>
              </a:rPr>
              <a:t>Using a SWOT analysis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A SWOT analysis should be used to help an entity -- whether it is an organization or an individual -- to gain insight into its current and future position against a stated goal.</a:t>
            </a:r>
          </a:p>
          <a:p>
            <a:r>
              <a:rPr lang="en-GB" sz="1200" kern="1200">
                <a:solidFill>
                  <a:schemeClr val="tx1"/>
                </a:solidFill>
                <a:effectLst/>
                <a:latin typeface="+mn-lt"/>
                <a:ea typeface="+mn-ea"/>
                <a:cs typeface="+mn-cs"/>
              </a:rPr>
              <a:t>The idea is that because entities can see positive prospects, as well as existing and potential problems, they can develop plans to capitalize on positives, address deficits or do both.</a:t>
            </a:r>
          </a:p>
          <a:p>
            <a:r>
              <a:rPr lang="en-GB" sz="1200" kern="1200">
                <a:solidFill>
                  <a:schemeClr val="tx1"/>
                </a:solidFill>
                <a:effectLst/>
                <a:latin typeface="+mn-lt"/>
                <a:ea typeface="+mn-ea"/>
                <a:cs typeface="+mn-cs"/>
              </a:rPr>
              <a:t>In other words, once the SWOT factors are identified, decision-makers should be better able to ascertain if an initiative, project or service is worth pursuing and what is required to make it successful. As such, the analysis aims to help an organization match its resources to the environment in which it operates.</a:t>
            </a:r>
          </a:p>
          <a:p>
            <a:r>
              <a:rPr lang="en-GB" sz="1200" kern="1200">
                <a:solidFill>
                  <a:schemeClr val="tx1"/>
                </a:solidFill>
                <a:effectLst/>
                <a:latin typeface="+mn-lt"/>
                <a:ea typeface="+mn-ea"/>
                <a:cs typeface="+mn-cs"/>
              </a:rPr>
              <a:t> </a:t>
            </a:r>
          </a:p>
          <a:p>
            <a:r>
              <a:rPr lang="en-GB" sz="1200" b="1" kern="1200">
                <a:solidFill>
                  <a:schemeClr val="tx1"/>
                </a:solidFill>
                <a:effectLst/>
                <a:latin typeface="+mn-lt"/>
                <a:ea typeface="+mn-ea"/>
                <a:cs typeface="+mn-cs"/>
              </a:rPr>
              <a:t>SWOT analysis pros and cons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SWOT analysis can help the decision-making process by creating a visual representation of the various factors that are most likely to impact whether the organisation, project, initiative or individual can successfully achieve an objective.</a:t>
            </a: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Although that snapshot is important for understanding the multiple dynamics that impact success, a SWOT analysis does have its limits. The analysis may not include all relevant factors for all four elements, thereby giving a skewed perspective. Moreover, because it only captures factors at a particular point in time and doesn't allow for how those factors could change over time, the insight it offers could have a limited shelf life.</a:t>
            </a:r>
          </a:p>
          <a:p>
            <a:endParaRPr lang="en-GB"/>
          </a:p>
        </p:txBody>
      </p:sp>
      <p:sp>
        <p:nvSpPr>
          <p:cNvPr id="4" name="Slide Number Placeholder 3"/>
          <p:cNvSpPr>
            <a:spLocks noGrp="1"/>
          </p:cNvSpPr>
          <p:nvPr>
            <p:ph type="sldNum" sz="quarter" idx="5"/>
          </p:nvPr>
        </p:nvSpPr>
        <p:spPr/>
        <p:txBody>
          <a:bodyPr/>
          <a:lstStyle/>
          <a:p>
            <a:fld id="{83A431A8-FCA0-4CBE-ABAB-A78DBAEF8320}" type="slidenum">
              <a:rPr lang="en-GB" smtClean="0"/>
              <a:pPr/>
              <a:t>19</a:t>
            </a:fld>
            <a:endParaRPr lang="en-GB"/>
          </a:p>
        </p:txBody>
      </p:sp>
    </p:spTree>
    <p:extLst>
      <p:ext uri="{BB962C8B-B14F-4D97-AF65-F5344CB8AC3E}">
        <p14:creationId xmlns:p14="http://schemas.microsoft.com/office/powerpoint/2010/main" val="191642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https://web.microsoftstream.com/video/1a0b4532-9ad6-4875-93c6-b98154e83b4c  </a:t>
            </a:r>
          </a:p>
          <a:p>
            <a:endParaRPr lang="en-GB"/>
          </a:p>
        </p:txBody>
      </p:sp>
      <p:sp>
        <p:nvSpPr>
          <p:cNvPr id="4" name="Slide Number Placeholder 3"/>
          <p:cNvSpPr>
            <a:spLocks noGrp="1"/>
          </p:cNvSpPr>
          <p:nvPr>
            <p:ph type="sldNum" sz="quarter" idx="5"/>
          </p:nvPr>
        </p:nvSpPr>
        <p:spPr/>
        <p:txBody>
          <a:bodyPr/>
          <a:lstStyle/>
          <a:p>
            <a:fld id="{83A431A8-FCA0-4CBE-ABAB-A78DBAEF8320}" type="slidenum">
              <a:rPr lang="en-GB" smtClean="0"/>
              <a:pPr/>
              <a:t>20</a:t>
            </a:fld>
            <a:endParaRPr lang="en-GB"/>
          </a:p>
        </p:txBody>
      </p:sp>
    </p:spTree>
    <p:extLst>
      <p:ext uri="{BB962C8B-B14F-4D97-AF65-F5344CB8AC3E}">
        <p14:creationId xmlns:p14="http://schemas.microsoft.com/office/powerpoint/2010/main" val="2291840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a:t>
            </a:r>
            <a:r>
              <a:rPr lang="en-GB" b="1"/>
              <a:t>fictious</a:t>
            </a:r>
            <a:r>
              <a:rPr lang="en-GB"/>
              <a:t> care home.  Share ideas of what points could be added to the SWOT</a:t>
            </a:r>
          </a:p>
          <a:p>
            <a:endParaRPr lang="en-GB"/>
          </a:p>
          <a:p>
            <a:r>
              <a:rPr lang="en-GB"/>
              <a:t>From video - </a:t>
            </a:r>
            <a:r>
              <a:rPr lang="en-GB" err="1"/>
              <a:t>SunHill</a:t>
            </a:r>
            <a:r>
              <a:rPr lang="en-GB"/>
              <a:t> Care opened its door in 1987, it has 17 full-time staff, 12 of whom have worked at </a:t>
            </a:r>
            <a:r>
              <a:rPr lang="en-GB" err="1"/>
              <a:t>SunHill</a:t>
            </a:r>
            <a:r>
              <a:rPr lang="en-GB"/>
              <a:t> since it first opened. </a:t>
            </a:r>
            <a:r>
              <a:rPr lang="en-GB" err="1"/>
              <a:t>SunHill</a:t>
            </a:r>
            <a:r>
              <a:rPr lang="en-GB"/>
              <a:t> has 26 residents in its 54 room building, built in 1834. In 2021, </a:t>
            </a:r>
            <a:r>
              <a:rPr lang="en-GB" err="1"/>
              <a:t>SunHill</a:t>
            </a:r>
            <a:r>
              <a:rPr lang="en-GB"/>
              <a:t> Care home reported a profit of just £4500 due to the high cost of the pandemic. In 2022, </a:t>
            </a:r>
            <a:r>
              <a:rPr lang="en-GB" err="1"/>
              <a:t>Sunhill</a:t>
            </a:r>
            <a:r>
              <a:rPr lang="en-GB"/>
              <a:t> received 14 formal complaints about poor care, the CQC identified poor hygiene and infection control in the care home and highlighted the potential for cross contamination. The annual energy bill has risen by 60% in the six months. </a:t>
            </a:r>
          </a:p>
        </p:txBody>
      </p:sp>
      <p:sp>
        <p:nvSpPr>
          <p:cNvPr id="4" name="Slide Number Placeholder 3"/>
          <p:cNvSpPr>
            <a:spLocks noGrp="1"/>
          </p:cNvSpPr>
          <p:nvPr>
            <p:ph type="sldNum" sz="quarter" idx="5"/>
          </p:nvPr>
        </p:nvSpPr>
        <p:spPr/>
        <p:txBody>
          <a:bodyPr/>
          <a:lstStyle/>
          <a:p>
            <a:fld id="{83A431A8-FCA0-4CBE-ABAB-A78DBAEF8320}" type="slidenum">
              <a:rPr lang="en-GB" smtClean="0"/>
              <a:pPr/>
              <a:t>21</a:t>
            </a:fld>
            <a:endParaRPr lang="en-GB"/>
          </a:p>
        </p:txBody>
      </p:sp>
    </p:spTree>
    <p:extLst>
      <p:ext uri="{BB962C8B-B14F-4D97-AF65-F5344CB8AC3E}">
        <p14:creationId xmlns:p14="http://schemas.microsoft.com/office/powerpoint/2010/main" val="27423712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fictious care home.  </a:t>
            </a:r>
          </a:p>
          <a:p>
            <a:endParaRPr lang="en-GB"/>
          </a:p>
          <a:p>
            <a:r>
              <a:rPr lang="en-GB" err="1"/>
              <a:t>SunHill</a:t>
            </a:r>
            <a:r>
              <a:rPr lang="en-GB"/>
              <a:t> Care opened its door in 1987, it has 17 full-time staff, 12 of whom have worked at </a:t>
            </a:r>
            <a:r>
              <a:rPr lang="en-GB" err="1"/>
              <a:t>SunHill</a:t>
            </a:r>
            <a:r>
              <a:rPr lang="en-GB"/>
              <a:t> since it first opened. </a:t>
            </a:r>
            <a:r>
              <a:rPr lang="en-GB" err="1"/>
              <a:t>SunHill</a:t>
            </a:r>
            <a:r>
              <a:rPr lang="en-GB"/>
              <a:t> has 26 residents in its 54 room building, built in 1834. In 2021, </a:t>
            </a:r>
            <a:r>
              <a:rPr lang="en-GB" err="1"/>
              <a:t>SunHill</a:t>
            </a:r>
            <a:r>
              <a:rPr lang="en-GB"/>
              <a:t> Care home reported a profit of just £4500 due to the high cost of the pandemic. In 2022, </a:t>
            </a:r>
            <a:r>
              <a:rPr lang="en-GB" err="1"/>
              <a:t>Sunhill</a:t>
            </a:r>
            <a:r>
              <a:rPr lang="en-GB"/>
              <a:t> received 14 formal complaints about poor care, the CQC identified poor hygiene and infection control in the care home and highlighted the potential for cross contamination. The annual energy bill has risen by 60% in the six months. </a:t>
            </a:r>
          </a:p>
        </p:txBody>
      </p:sp>
      <p:sp>
        <p:nvSpPr>
          <p:cNvPr id="4" name="Slide Number Placeholder 3"/>
          <p:cNvSpPr>
            <a:spLocks noGrp="1"/>
          </p:cNvSpPr>
          <p:nvPr>
            <p:ph type="sldNum" sz="quarter" idx="5"/>
          </p:nvPr>
        </p:nvSpPr>
        <p:spPr/>
        <p:txBody>
          <a:bodyPr/>
          <a:lstStyle/>
          <a:p>
            <a:fld id="{83A431A8-FCA0-4CBE-ABAB-A78DBAEF8320}" type="slidenum">
              <a:rPr lang="en-GB" smtClean="0"/>
              <a:pPr/>
              <a:t>22</a:t>
            </a:fld>
            <a:endParaRPr lang="en-GB"/>
          </a:p>
        </p:txBody>
      </p:sp>
    </p:spTree>
    <p:extLst>
      <p:ext uri="{BB962C8B-B14F-4D97-AF65-F5344CB8AC3E}">
        <p14:creationId xmlns:p14="http://schemas.microsoft.com/office/powerpoint/2010/main" val="3801145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31/01/2023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uowtsd-my.sharepoint.com/:v:/g/personal/r_stewart_uwtsd_ac_uk/Eekp20c-1q1JpQhUIPKmbBEByuqNmKaNNvkR6cXtcoyqXA?e=cpuQDT"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hyperlink" Target="https://padlet.com/rstewart122/forming-opinions-dementia-care-jrk3r2n3tkhctv88"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diagramData" Target="../diagrams/data3.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17" Type="http://schemas.microsoft.com/office/2007/relationships/diagramDrawing" Target="../diagrams/drawing3.xml"/><Relationship Id="rId2" Type="http://schemas.openxmlformats.org/officeDocument/2006/relationships/notesSlide" Target="../notesSlides/notesSlide6.xml"/><Relationship Id="rId16" Type="http://schemas.openxmlformats.org/officeDocument/2006/relationships/diagramColors" Target="../diagrams/colors3.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diagramQuickStyle" Target="../diagrams/quickStyle3.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B-M3YlA2KDg?feature=oembed" TargetMode="Externa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mLvizyDFLQ4?feature=oembed" TargetMode="External"/><Relationship Id="rId4" Type="http://schemas.openxmlformats.org/officeDocument/2006/relationships/image" Target="../media/image10.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eb.microsoftstream.com/video/1a0b4532-9ad6-4875-93c6-b98154e83b4c"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75556" y="2708920"/>
            <a:ext cx="7992888" cy="1152128"/>
          </a:xfrm>
          <a:solidFill>
            <a:schemeClr val="bg1"/>
          </a:solidFill>
        </p:spPr>
        <p:txBody>
          <a:bodyPr vert="horz" lIns="91440" tIns="45720" rIns="91440" bIns="45720" rtlCol="0" anchor="t">
            <a:normAutofit fontScale="92500" lnSpcReduction="10000"/>
          </a:bodyPr>
          <a:lstStyle/>
          <a:p>
            <a:r>
              <a:rPr lang="en-GB" sz="4000" b="1">
                <a:solidFill>
                  <a:schemeClr val="tx1"/>
                </a:solidFill>
              </a:rPr>
              <a:t>Week 4 – Critical Thinking and Problem Solving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3BAC4-D54A-97ED-C454-7C47B6AF9299}"/>
              </a:ext>
            </a:extLst>
          </p:cNvPr>
          <p:cNvSpPr>
            <a:spLocks noGrp="1"/>
          </p:cNvSpPr>
          <p:nvPr>
            <p:ph type="title"/>
          </p:nvPr>
        </p:nvSpPr>
        <p:spPr/>
        <p:txBody>
          <a:bodyPr/>
          <a:lstStyle/>
          <a:p>
            <a:r>
              <a:rPr lang="en-GB"/>
              <a:t>During this session….</a:t>
            </a:r>
          </a:p>
        </p:txBody>
      </p:sp>
      <p:sp>
        <p:nvSpPr>
          <p:cNvPr id="3" name="Content Placeholder 2">
            <a:extLst>
              <a:ext uri="{FF2B5EF4-FFF2-40B4-BE49-F238E27FC236}">
                <a16:creationId xmlns:a16="http://schemas.microsoft.com/office/drawing/2014/main" id="{C9A71A17-3CDB-71E9-1843-3196B10380E5}"/>
              </a:ext>
            </a:extLst>
          </p:cNvPr>
          <p:cNvSpPr>
            <a:spLocks noGrp="1"/>
          </p:cNvSpPr>
          <p:nvPr>
            <p:ph idx="1"/>
          </p:nvPr>
        </p:nvSpPr>
        <p:spPr/>
        <p:txBody>
          <a:bodyPr>
            <a:normAutofit/>
          </a:bodyPr>
          <a:lstStyle/>
          <a:p>
            <a:pPr marL="342900" lvl="0" indent="-342900">
              <a:lnSpc>
                <a:spcPct val="107000"/>
              </a:lnSpc>
              <a:buFont typeface="Symbol" panose="05050102010706020507" pitchFamily="18" charset="2"/>
              <a:buChar char=""/>
            </a:pPr>
            <a:r>
              <a:rPr lang="en-GB" sz="2000" kern="100">
                <a:effectLst/>
                <a:latin typeface="Arial" panose="020B0604020202020204" pitchFamily="34" charset="0"/>
                <a:ea typeface="Calibri" panose="020F0502020204030204" pitchFamily="34" charset="0"/>
                <a:cs typeface="Arial" panose="020B0604020202020204" pitchFamily="34" charset="0"/>
              </a:rPr>
              <a:t>Define critical thinking and problem solving. </a:t>
            </a:r>
          </a:p>
          <a:p>
            <a:pPr marL="342900" lvl="0" indent="-342900">
              <a:lnSpc>
                <a:spcPct val="107000"/>
              </a:lnSpc>
              <a:buFont typeface="Symbol" panose="05050102010706020507" pitchFamily="18" charset="2"/>
              <a:buChar char=""/>
            </a:pPr>
            <a:r>
              <a:rPr lang="en-GB" sz="2000" kern="100">
                <a:effectLst/>
                <a:latin typeface="Arial" panose="020B0604020202020204" pitchFamily="34" charset="0"/>
                <a:ea typeface="Calibri" panose="020F0502020204030204" pitchFamily="34" charset="0"/>
                <a:cs typeface="Arial" panose="020B0604020202020204" pitchFamily="34" charset="0"/>
              </a:rPr>
              <a:t>Discuss types of problems faced in HSC</a:t>
            </a:r>
          </a:p>
          <a:p>
            <a:pPr marL="342900" lvl="0" indent="-342900">
              <a:lnSpc>
                <a:spcPct val="107000"/>
              </a:lnSpc>
              <a:spcAft>
                <a:spcPts val="800"/>
              </a:spcAft>
              <a:buFont typeface="Symbol" panose="05050102010706020507" pitchFamily="18" charset="2"/>
              <a:buChar char=""/>
            </a:pPr>
            <a:r>
              <a:rPr lang="en-GB" sz="2000" kern="100">
                <a:effectLst/>
                <a:latin typeface="Arial" panose="020B0604020202020204" pitchFamily="34" charset="0"/>
                <a:ea typeface="Calibri" panose="020F0502020204030204" pitchFamily="34" charset="0"/>
                <a:cs typeface="Arial" panose="020B0604020202020204" pitchFamily="34" charset="0"/>
              </a:rPr>
              <a:t>Describe and use the SWOT analysis tool. </a:t>
            </a:r>
          </a:p>
          <a:p>
            <a:r>
              <a:rPr lang="en-GB" sz="2000">
                <a:effectLst/>
                <a:latin typeface="Arial" panose="020B0604020202020204" pitchFamily="34" charset="0"/>
                <a:ea typeface="Calibri" panose="020F0502020204030204" pitchFamily="34" charset="0"/>
                <a:cs typeface="Arial" panose="020B0604020202020204" pitchFamily="34" charset="0"/>
              </a:rPr>
              <a:t>Discuss causes of problems and consequences of decisions</a:t>
            </a:r>
            <a:endParaRPr lang="en-GB" sz="3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9223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963A2-85CC-4933-BD69-1F25E337AD6E}"/>
              </a:ext>
            </a:extLst>
          </p:cNvPr>
          <p:cNvSpPr>
            <a:spLocks noGrp="1"/>
          </p:cNvSpPr>
          <p:nvPr>
            <p:ph type="title"/>
          </p:nvPr>
        </p:nvSpPr>
        <p:spPr/>
        <p:txBody>
          <a:bodyPr>
            <a:normAutofit fontScale="90000"/>
          </a:bodyPr>
          <a:lstStyle/>
          <a:p>
            <a:r>
              <a:rPr lang="en-GB"/>
              <a:t>Guest Speaker – Neale Haddon CBT</a:t>
            </a:r>
          </a:p>
        </p:txBody>
      </p:sp>
      <p:pic>
        <p:nvPicPr>
          <p:cNvPr id="5" name="Content Placeholder 4">
            <a:hlinkClick r:id="rId3"/>
            <a:extLst>
              <a:ext uri="{FF2B5EF4-FFF2-40B4-BE49-F238E27FC236}">
                <a16:creationId xmlns:a16="http://schemas.microsoft.com/office/drawing/2014/main" id="{FBC2EF03-39A0-4D66-82CF-790A882EC68E}"/>
              </a:ext>
            </a:extLst>
          </p:cNvPr>
          <p:cNvPicPr>
            <a:picLocks noGrp="1" noChangeAspect="1"/>
          </p:cNvPicPr>
          <p:nvPr>
            <p:ph idx="1"/>
          </p:nvPr>
        </p:nvPicPr>
        <p:blipFill>
          <a:blip r:embed="rId4"/>
          <a:stretch>
            <a:fillRect/>
          </a:stretch>
        </p:blipFill>
        <p:spPr>
          <a:xfrm>
            <a:off x="2364595" y="1600200"/>
            <a:ext cx="4414809" cy="3916363"/>
          </a:xfrm>
        </p:spPr>
      </p:pic>
    </p:spTree>
    <p:extLst>
      <p:ext uri="{BB962C8B-B14F-4D97-AF65-F5344CB8AC3E}">
        <p14:creationId xmlns:p14="http://schemas.microsoft.com/office/powerpoint/2010/main" val="2789922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D585C-B83D-A09A-A58E-6B47479D7BCD}"/>
              </a:ext>
            </a:extLst>
          </p:cNvPr>
          <p:cNvSpPr>
            <a:spLocks noGrp="1"/>
          </p:cNvSpPr>
          <p:nvPr>
            <p:ph type="title"/>
          </p:nvPr>
        </p:nvSpPr>
        <p:spPr/>
        <p:txBody>
          <a:bodyPr/>
          <a:lstStyle/>
          <a:p>
            <a:r>
              <a:rPr lang="en-GB"/>
              <a:t>What is critical thinking?</a:t>
            </a:r>
          </a:p>
        </p:txBody>
      </p:sp>
      <p:pic>
        <p:nvPicPr>
          <p:cNvPr id="5" name="Content Placeholder 4">
            <a:extLst>
              <a:ext uri="{FF2B5EF4-FFF2-40B4-BE49-F238E27FC236}">
                <a16:creationId xmlns:a16="http://schemas.microsoft.com/office/drawing/2014/main" id="{29FCCD91-38B1-14F2-4204-73B4045B4AD0}"/>
              </a:ext>
            </a:extLst>
          </p:cNvPr>
          <p:cNvPicPr>
            <a:picLocks noGrp="1" noRot="1" noChangeAspect="1" noMove="1" noResize="1" noEditPoints="1" noAdjustHandles="1" noChangeArrowheads="1" noChangeShapeType="1" noCrop="1"/>
          </p:cNvPicPr>
          <p:nvPr>
            <p:ph idx="1"/>
          </p:nvPr>
        </p:nvPicPr>
        <p:blipFill rotWithShape="1">
          <a:blip r:embed="rId2"/>
          <a:srcRect r="2860"/>
          <a:stretch/>
        </p:blipFill>
        <p:spPr>
          <a:xfrm>
            <a:off x="349913" y="1417638"/>
            <a:ext cx="8542567" cy="1346520"/>
          </a:xfrm>
        </p:spPr>
      </p:pic>
      <p:sp>
        <p:nvSpPr>
          <p:cNvPr id="6" name="TextBox 5">
            <a:extLst>
              <a:ext uri="{FF2B5EF4-FFF2-40B4-BE49-F238E27FC236}">
                <a16:creationId xmlns:a16="http://schemas.microsoft.com/office/drawing/2014/main" id="{C96D53B3-234D-9FEC-0582-F0DD6A2D16DC}"/>
              </a:ext>
            </a:extLst>
          </p:cNvPr>
          <p:cNvSpPr txBox="1">
            <a:spLocks noGrp="1" noRot="1" noMove="1" noResize="1" noEditPoints="1" noAdjustHandles="1" noChangeArrowheads="1" noChangeShapeType="1"/>
          </p:cNvSpPr>
          <p:nvPr/>
        </p:nvSpPr>
        <p:spPr>
          <a:xfrm>
            <a:off x="5724128" y="2561172"/>
            <a:ext cx="3898776" cy="369332"/>
          </a:xfrm>
          <a:prstGeom prst="rect">
            <a:avLst/>
          </a:prstGeom>
          <a:noFill/>
        </p:spPr>
        <p:txBody>
          <a:bodyPr wrap="square" rtlCol="0">
            <a:spAutoFit/>
          </a:bodyPr>
          <a:lstStyle/>
          <a:p>
            <a:r>
              <a:rPr lang="en-GB"/>
              <a:t>Frohman &amp; Lupton (2020, p5)</a:t>
            </a:r>
          </a:p>
        </p:txBody>
      </p:sp>
      <p:sp>
        <p:nvSpPr>
          <p:cNvPr id="7" name="Rectangle: Rounded Corners 6">
            <a:extLst>
              <a:ext uri="{FF2B5EF4-FFF2-40B4-BE49-F238E27FC236}">
                <a16:creationId xmlns:a16="http://schemas.microsoft.com/office/drawing/2014/main" id="{B84EB520-81E6-DAB7-D5AD-C671A1DB29D9}"/>
              </a:ext>
            </a:extLst>
          </p:cNvPr>
          <p:cNvSpPr/>
          <p:nvPr/>
        </p:nvSpPr>
        <p:spPr>
          <a:xfrm>
            <a:off x="827585" y="3173384"/>
            <a:ext cx="3024336" cy="8808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latin typeface="Arial" panose="020B0604020202020204" pitchFamily="34" charset="0"/>
                <a:cs typeface="Arial" panose="020B0604020202020204" pitchFamily="34" charset="0"/>
              </a:rPr>
              <a:t>Avoid</a:t>
            </a:r>
            <a:r>
              <a:rPr lang="en-GB" sz="2400">
                <a:latin typeface="Arial" panose="020B0604020202020204" pitchFamily="34" charset="0"/>
                <a:cs typeface="Arial" panose="020B0604020202020204" pitchFamily="34" charset="0"/>
              </a:rPr>
              <a:t> being biased</a:t>
            </a:r>
          </a:p>
        </p:txBody>
      </p:sp>
      <p:sp>
        <p:nvSpPr>
          <p:cNvPr id="8" name="Rectangle: Rounded Corners 7">
            <a:extLst>
              <a:ext uri="{FF2B5EF4-FFF2-40B4-BE49-F238E27FC236}">
                <a16:creationId xmlns:a16="http://schemas.microsoft.com/office/drawing/2014/main" id="{F612056B-34E0-000B-BABC-15AED82641C0}"/>
              </a:ext>
            </a:extLst>
          </p:cNvPr>
          <p:cNvSpPr/>
          <p:nvPr/>
        </p:nvSpPr>
        <p:spPr>
          <a:xfrm>
            <a:off x="827585" y="4365104"/>
            <a:ext cx="3024336" cy="8808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latin typeface="Arial" panose="020B0604020202020204" pitchFamily="34" charset="0"/>
                <a:cs typeface="Arial" panose="020B0604020202020204" pitchFamily="34" charset="0"/>
              </a:rPr>
              <a:t>Consider a range of </a:t>
            </a:r>
            <a:r>
              <a:rPr lang="en-GB" sz="2400" b="1">
                <a:latin typeface="Arial" panose="020B0604020202020204" pitchFamily="34" charset="0"/>
                <a:cs typeface="Arial" panose="020B0604020202020204" pitchFamily="34" charset="0"/>
              </a:rPr>
              <a:t>opinions</a:t>
            </a:r>
          </a:p>
        </p:txBody>
      </p:sp>
      <p:sp>
        <p:nvSpPr>
          <p:cNvPr id="9" name="Rectangle: Rounded Corners 8">
            <a:extLst>
              <a:ext uri="{FF2B5EF4-FFF2-40B4-BE49-F238E27FC236}">
                <a16:creationId xmlns:a16="http://schemas.microsoft.com/office/drawing/2014/main" id="{39AC5B50-29DF-5E7E-DC7B-FAE44B230B60}"/>
              </a:ext>
            </a:extLst>
          </p:cNvPr>
          <p:cNvSpPr/>
          <p:nvPr/>
        </p:nvSpPr>
        <p:spPr>
          <a:xfrm>
            <a:off x="5292079" y="3169156"/>
            <a:ext cx="3024336" cy="8808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latin typeface="Arial" panose="020B0604020202020204" pitchFamily="34" charset="0"/>
                <a:cs typeface="Arial" panose="020B0604020202020204" pitchFamily="34" charset="0"/>
              </a:rPr>
              <a:t>Consider a range of </a:t>
            </a:r>
            <a:r>
              <a:rPr lang="en-GB" sz="2400" b="1">
                <a:latin typeface="Arial" panose="020B0604020202020204" pitchFamily="34" charset="0"/>
                <a:cs typeface="Arial" panose="020B0604020202020204" pitchFamily="34" charset="0"/>
              </a:rPr>
              <a:t>options</a:t>
            </a:r>
          </a:p>
        </p:txBody>
      </p:sp>
      <p:sp>
        <p:nvSpPr>
          <p:cNvPr id="10" name="Rectangle: Rounded Corners 9">
            <a:extLst>
              <a:ext uri="{FF2B5EF4-FFF2-40B4-BE49-F238E27FC236}">
                <a16:creationId xmlns:a16="http://schemas.microsoft.com/office/drawing/2014/main" id="{DBCAD3CB-3CEF-F4F5-2733-C17179949964}"/>
              </a:ext>
            </a:extLst>
          </p:cNvPr>
          <p:cNvSpPr/>
          <p:nvPr/>
        </p:nvSpPr>
        <p:spPr>
          <a:xfrm>
            <a:off x="5313072" y="4288675"/>
            <a:ext cx="3024336" cy="8808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latin typeface="Arial" panose="020B0604020202020204" pitchFamily="34" charset="0"/>
                <a:cs typeface="Arial" panose="020B0604020202020204" pitchFamily="34" charset="0"/>
              </a:rPr>
              <a:t>Objectively</a:t>
            </a:r>
            <a:r>
              <a:rPr lang="en-GB" sz="2400">
                <a:latin typeface="Arial" panose="020B0604020202020204" pitchFamily="34" charset="0"/>
                <a:cs typeface="Arial" panose="020B0604020202020204" pitchFamily="34" charset="0"/>
              </a:rPr>
              <a:t> consider evidence </a:t>
            </a:r>
            <a:endParaRPr lang="en-GB" sz="2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9193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animBg="1"/>
      <p:bldP spid="9" grpId="0" animBg="1"/>
      <p:bldP spid="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EE16-4D20-E5C7-03C2-97EAB45F7050}"/>
              </a:ext>
            </a:extLst>
          </p:cNvPr>
          <p:cNvSpPr>
            <a:spLocks noGrp="1"/>
          </p:cNvSpPr>
          <p:nvPr>
            <p:ph type="title"/>
          </p:nvPr>
        </p:nvSpPr>
        <p:spPr/>
        <p:txBody>
          <a:bodyPr/>
          <a:lstStyle/>
          <a:p>
            <a:r>
              <a:rPr lang="en-GB"/>
              <a:t>Critical thinking </a:t>
            </a:r>
          </a:p>
        </p:txBody>
      </p:sp>
      <p:sp>
        <p:nvSpPr>
          <p:cNvPr id="3" name="Content Placeholder 2">
            <a:extLst>
              <a:ext uri="{FF2B5EF4-FFF2-40B4-BE49-F238E27FC236}">
                <a16:creationId xmlns:a16="http://schemas.microsoft.com/office/drawing/2014/main" id="{5D2D6D6F-F13F-83A4-383C-70E4E0B926D7}"/>
              </a:ext>
            </a:extLst>
          </p:cNvPr>
          <p:cNvSpPr>
            <a:spLocks noGrp="1"/>
          </p:cNvSpPr>
          <p:nvPr>
            <p:ph idx="1"/>
          </p:nvPr>
        </p:nvSpPr>
        <p:spPr>
          <a:xfrm>
            <a:off x="457200" y="1392147"/>
            <a:ext cx="8229600" cy="748679"/>
          </a:xfrm>
          <a:ln w="38100">
            <a:solidFill>
              <a:schemeClr val="accent1"/>
            </a:solidFill>
          </a:ln>
        </p:spPr>
        <p:txBody>
          <a:bodyPr>
            <a:normAutofit/>
          </a:bodyPr>
          <a:lstStyle/>
          <a:p>
            <a:pPr marL="0" indent="0">
              <a:buNone/>
            </a:pPr>
            <a:r>
              <a:rPr lang="en-GB" sz="2000">
                <a:latin typeface="Arial" panose="020B0604020202020204" pitchFamily="34" charset="0"/>
                <a:cs typeface="Arial" panose="020B0604020202020204" pitchFamily="34" charset="0"/>
              </a:rPr>
              <a:t>There a number of process and tools that can be used when applying critical thinking to a situation. </a:t>
            </a:r>
          </a:p>
        </p:txBody>
      </p:sp>
      <p:sp>
        <p:nvSpPr>
          <p:cNvPr id="6" name="Freeform: Shape 5">
            <a:extLst>
              <a:ext uri="{FF2B5EF4-FFF2-40B4-BE49-F238E27FC236}">
                <a16:creationId xmlns:a16="http://schemas.microsoft.com/office/drawing/2014/main" id="{BCC1CFFD-BF04-28A4-3C5E-792C33B447E4}"/>
              </a:ext>
            </a:extLst>
          </p:cNvPr>
          <p:cNvSpPr/>
          <p:nvPr/>
        </p:nvSpPr>
        <p:spPr>
          <a:xfrm>
            <a:off x="611560" y="2348880"/>
            <a:ext cx="6552728"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749010"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Evaluating the strengths and weaknesses of evidence</a:t>
            </a:r>
          </a:p>
        </p:txBody>
      </p:sp>
      <p:sp>
        <p:nvSpPr>
          <p:cNvPr id="7" name="Freeform: Shape 6">
            <a:extLst>
              <a:ext uri="{FF2B5EF4-FFF2-40B4-BE49-F238E27FC236}">
                <a16:creationId xmlns:a16="http://schemas.microsoft.com/office/drawing/2014/main" id="{4C27C101-C33F-2C1D-B0AA-836C166AAA25}"/>
              </a:ext>
            </a:extLst>
          </p:cNvPr>
          <p:cNvSpPr/>
          <p:nvPr/>
        </p:nvSpPr>
        <p:spPr>
          <a:xfrm>
            <a:off x="1075886" y="3027915"/>
            <a:ext cx="6448442"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Reflecting on the evidence to see if there are missing ideas or facts</a:t>
            </a:r>
          </a:p>
        </p:txBody>
      </p:sp>
      <p:sp>
        <p:nvSpPr>
          <p:cNvPr id="8" name="Freeform: Shape 7">
            <a:extLst>
              <a:ext uri="{FF2B5EF4-FFF2-40B4-BE49-F238E27FC236}">
                <a16:creationId xmlns:a16="http://schemas.microsoft.com/office/drawing/2014/main" id="{F6F9DDC3-31D7-C248-8EBF-9846AB9A35C8}"/>
              </a:ext>
            </a:extLst>
          </p:cNvPr>
          <p:cNvSpPr/>
          <p:nvPr/>
        </p:nvSpPr>
        <p:spPr>
          <a:xfrm>
            <a:off x="1540212" y="3706950"/>
            <a:ext cx="6294714"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Pulling different ideas together (synthesising) to create new ideas</a:t>
            </a:r>
          </a:p>
        </p:txBody>
      </p:sp>
      <p:sp>
        <p:nvSpPr>
          <p:cNvPr id="9" name="Freeform: Shape 8">
            <a:extLst>
              <a:ext uri="{FF2B5EF4-FFF2-40B4-BE49-F238E27FC236}">
                <a16:creationId xmlns:a16="http://schemas.microsoft.com/office/drawing/2014/main" id="{3EF9A1A0-0177-FEAD-CBA4-57A256CC099E}"/>
              </a:ext>
            </a:extLst>
          </p:cNvPr>
          <p:cNvSpPr/>
          <p:nvPr/>
        </p:nvSpPr>
        <p:spPr>
          <a:xfrm>
            <a:off x="2004538" y="4385986"/>
            <a:ext cx="6217934"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Applying evidence to real situations</a:t>
            </a:r>
          </a:p>
        </p:txBody>
      </p:sp>
      <p:sp>
        <p:nvSpPr>
          <p:cNvPr id="10" name="Freeform: Shape 9">
            <a:extLst>
              <a:ext uri="{FF2B5EF4-FFF2-40B4-BE49-F238E27FC236}">
                <a16:creationId xmlns:a16="http://schemas.microsoft.com/office/drawing/2014/main" id="{CBF6F7CE-5A60-8881-4220-697682C62D62}"/>
              </a:ext>
            </a:extLst>
          </p:cNvPr>
          <p:cNvSpPr/>
          <p:nvPr/>
        </p:nvSpPr>
        <p:spPr>
          <a:xfrm>
            <a:off x="2468865" y="5065021"/>
            <a:ext cx="6217934"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Justifying ideas, decisions and opinions with evidence from synthesised sources of information </a:t>
            </a:r>
          </a:p>
        </p:txBody>
      </p:sp>
      <p:sp>
        <p:nvSpPr>
          <p:cNvPr id="11" name="Freeform: Shape 10">
            <a:extLst>
              <a:ext uri="{FF2B5EF4-FFF2-40B4-BE49-F238E27FC236}">
                <a16:creationId xmlns:a16="http://schemas.microsoft.com/office/drawing/2014/main" id="{7FDC8F9B-E2E7-92C6-36A1-5204C7D93029}"/>
              </a:ext>
            </a:extLst>
          </p:cNvPr>
          <p:cNvSpPr/>
          <p:nvPr/>
        </p:nvSpPr>
        <p:spPr>
          <a:xfrm>
            <a:off x="6441947" y="2784456"/>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12" name="Freeform: Shape 11">
            <a:extLst>
              <a:ext uri="{FF2B5EF4-FFF2-40B4-BE49-F238E27FC236}">
                <a16:creationId xmlns:a16="http://schemas.microsoft.com/office/drawing/2014/main" id="{532865EE-5C56-17AE-8095-661A977274BA}"/>
              </a:ext>
            </a:extLst>
          </p:cNvPr>
          <p:cNvSpPr/>
          <p:nvPr/>
        </p:nvSpPr>
        <p:spPr>
          <a:xfrm>
            <a:off x="6906274" y="3463491"/>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13" name="Freeform: Shape 12">
            <a:extLst>
              <a:ext uri="{FF2B5EF4-FFF2-40B4-BE49-F238E27FC236}">
                <a16:creationId xmlns:a16="http://schemas.microsoft.com/office/drawing/2014/main" id="{DEB1A1F7-7FF8-15BB-D4B1-A78C938017CB}"/>
              </a:ext>
            </a:extLst>
          </p:cNvPr>
          <p:cNvSpPr/>
          <p:nvPr/>
        </p:nvSpPr>
        <p:spPr>
          <a:xfrm>
            <a:off x="7370600" y="4132590"/>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14" name="Freeform: Shape 13">
            <a:extLst>
              <a:ext uri="{FF2B5EF4-FFF2-40B4-BE49-F238E27FC236}">
                <a16:creationId xmlns:a16="http://schemas.microsoft.com/office/drawing/2014/main" id="{4D0CBAAA-8BF9-042F-F468-4D70C68461B2}"/>
              </a:ext>
            </a:extLst>
          </p:cNvPr>
          <p:cNvSpPr/>
          <p:nvPr/>
        </p:nvSpPr>
        <p:spPr>
          <a:xfrm>
            <a:off x="7834926" y="4818250"/>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Tree>
    <p:extLst>
      <p:ext uri="{BB962C8B-B14F-4D97-AF65-F5344CB8AC3E}">
        <p14:creationId xmlns:p14="http://schemas.microsoft.com/office/powerpoint/2010/main" val="1183475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500"/>
                                        <p:tgtEl>
                                          <p:spTgt spid="14"/>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fade">
                                      <p:cBhvr>
                                        <p:cTn id="3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80DE0-42EC-495E-9EFD-9D62CC440988}"/>
              </a:ext>
            </a:extLst>
          </p:cNvPr>
          <p:cNvSpPr>
            <a:spLocks noGrp="1"/>
          </p:cNvSpPr>
          <p:nvPr>
            <p:ph type="title"/>
          </p:nvPr>
        </p:nvSpPr>
        <p:spPr/>
        <p:txBody>
          <a:bodyPr/>
          <a:lstStyle/>
          <a:p>
            <a:r>
              <a:rPr lang="en-GB"/>
              <a:t>Activity – Forming Opinions</a:t>
            </a:r>
          </a:p>
        </p:txBody>
      </p:sp>
      <p:sp>
        <p:nvSpPr>
          <p:cNvPr id="3" name="Content Placeholder 2">
            <a:extLst>
              <a:ext uri="{FF2B5EF4-FFF2-40B4-BE49-F238E27FC236}">
                <a16:creationId xmlns:a16="http://schemas.microsoft.com/office/drawing/2014/main" id="{225E03C4-9ED4-44E2-9F7C-398578CF4764}"/>
              </a:ext>
            </a:extLst>
          </p:cNvPr>
          <p:cNvSpPr>
            <a:spLocks noGrp="1"/>
          </p:cNvSpPr>
          <p:nvPr>
            <p:ph idx="1"/>
          </p:nvPr>
        </p:nvSpPr>
        <p:spPr>
          <a:xfrm>
            <a:off x="6228184" y="1223318"/>
            <a:ext cx="3034680" cy="388639"/>
          </a:xfrm>
        </p:spPr>
        <p:txBody>
          <a:bodyPr>
            <a:normAutofit/>
          </a:bodyPr>
          <a:lstStyle/>
          <a:p>
            <a:pPr marL="0" indent="0">
              <a:buNone/>
            </a:pPr>
            <a:r>
              <a:rPr lang="en-GB" sz="1600">
                <a:latin typeface="Arial" panose="020B0604020202020204" pitchFamily="34" charset="0"/>
                <a:cs typeface="Arial" panose="020B0604020202020204" pitchFamily="34" charset="0"/>
              </a:rPr>
              <a:t>Frohman &amp; Lupton (2020, p6)</a:t>
            </a:r>
          </a:p>
          <a:p>
            <a:pPr marL="0" indent="0">
              <a:buNone/>
            </a:pPr>
            <a:endParaRPr lang="en-GB"/>
          </a:p>
        </p:txBody>
      </p:sp>
      <p:pic>
        <p:nvPicPr>
          <p:cNvPr id="5" name="Picture 4">
            <a:extLst>
              <a:ext uri="{FF2B5EF4-FFF2-40B4-BE49-F238E27FC236}">
                <a16:creationId xmlns:a16="http://schemas.microsoft.com/office/drawing/2014/main" id="{D6B00801-6001-499E-98BE-2D4FFA5C680C}"/>
              </a:ext>
            </a:extLst>
          </p:cNvPr>
          <p:cNvPicPr>
            <a:picLocks noChangeAspect="1"/>
          </p:cNvPicPr>
          <p:nvPr/>
        </p:nvPicPr>
        <p:blipFill rotWithShape="1">
          <a:blip r:embed="rId3"/>
          <a:srcRect b="46952"/>
          <a:stretch/>
        </p:blipFill>
        <p:spPr>
          <a:xfrm>
            <a:off x="0" y="1596498"/>
            <a:ext cx="9144000" cy="1944216"/>
          </a:xfrm>
          <a:prstGeom prst="rect">
            <a:avLst/>
          </a:prstGeom>
        </p:spPr>
      </p:pic>
      <p:pic>
        <p:nvPicPr>
          <p:cNvPr id="7" name="Picture 6">
            <a:hlinkClick r:id="rId4"/>
            <a:extLst>
              <a:ext uri="{FF2B5EF4-FFF2-40B4-BE49-F238E27FC236}">
                <a16:creationId xmlns:a16="http://schemas.microsoft.com/office/drawing/2014/main" id="{FF0DEEE1-CFCB-4EC3-AE90-6577472AA66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83568" y="3689229"/>
            <a:ext cx="1944216" cy="1944216"/>
          </a:xfrm>
          <a:prstGeom prst="rect">
            <a:avLst/>
          </a:prstGeom>
        </p:spPr>
      </p:pic>
      <p:sp>
        <p:nvSpPr>
          <p:cNvPr id="8" name="TextBox 7">
            <a:extLst>
              <a:ext uri="{FF2B5EF4-FFF2-40B4-BE49-F238E27FC236}">
                <a16:creationId xmlns:a16="http://schemas.microsoft.com/office/drawing/2014/main" id="{B47147C9-7921-47E7-A948-93846ECB2E21}"/>
              </a:ext>
            </a:extLst>
          </p:cNvPr>
          <p:cNvSpPr txBox="1"/>
          <p:nvPr/>
        </p:nvSpPr>
        <p:spPr>
          <a:xfrm>
            <a:off x="3923928" y="4061173"/>
            <a:ext cx="3960440" cy="1200329"/>
          </a:xfrm>
          <a:prstGeom prst="rect">
            <a:avLst/>
          </a:prstGeom>
          <a:noFill/>
          <a:ln w="57150">
            <a:solidFill>
              <a:schemeClr val="accent1"/>
            </a:solidFill>
          </a:ln>
        </p:spPr>
        <p:txBody>
          <a:bodyPr wrap="square" rtlCol="0">
            <a:spAutoFit/>
          </a:bodyPr>
          <a:lstStyle/>
          <a:p>
            <a:r>
              <a:rPr lang="en-GB" sz="2400">
                <a:latin typeface="Arial" panose="020B0604020202020204" pitchFamily="34" charset="0"/>
                <a:cs typeface="Arial" panose="020B0604020202020204" pitchFamily="34" charset="0"/>
              </a:rPr>
              <a:t>Post your group responses to Padlet – add you names to the posts. </a:t>
            </a:r>
          </a:p>
        </p:txBody>
      </p:sp>
    </p:spTree>
    <p:extLst>
      <p:ext uri="{BB962C8B-B14F-4D97-AF65-F5344CB8AC3E}">
        <p14:creationId xmlns:p14="http://schemas.microsoft.com/office/powerpoint/2010/main" val="1619742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5E816-EF29-4A89-9074-F0972D0D1E9F}"/>
              </a:ext>
            </a:extLst>
          </p:cNvPr>
          <p:cNvSpPr>
            <a:spLocks noGrp="1"/>
          </p:cNvSpPr>
          <p:nvPr>
            <p:ph type="title"/>
          </p:nvPr>
        </p:nvSpPr>
        <p:spPr/>
        <p:txBody>
          <a:bodyPr/>
          <a:lstStyle/>
          <a:p>
            <a:r>
              <a:rPr lang="en-GB"/>
              <a:t>Influence on Opinions</a:t>
            </a:r>
          </a:p>
        </p:txBody>
      </p:sp>
      <p:sp>
        <p:nvSpPr>
          <p:cNvPr id="3" name="Content Placeholder 2">
            <a:extLst>
              <a:ext uri="{FF2B5EF4-FFF2-40B4-BE49-F238E27FC236}">
                <a16:creationId xmlns:a16="http://schemas.microsoft.com/office/drawing/2014/main" id="{6376C989-6FD0-4033-BC38-C086B9BF69A9}"/>
              </a:ext>
            </a:extLst>
          </p:cNvPr>
          <p:cNvSpPr>
            <a:spLocks noGrp="1"/>
          </p:cNvSpPr>
          <p:nvPr>
            <p:ph idx="1"/>
          </p:nvPr>
        </p:nvSpPr>
        <p:spPr/>
        <p:txBody>
          <a:bodyPr>
            <a:normAutofit fontScale="85000" lnSpcReduction="20000"/>
          </a:bodyPr>
          <a:lstStyle/>
          <a:p>
            <a:pPr marL="0" indent="0">
              <a:buNone/>
            </a:pPr>
            <a:r>
              <a:rPr lang="en-GB"/>
              <a:t>The length of the list will be </a:t>
            </a:r>
            <a:r>
              <a:rPr lang="en-GB" b="1"/>
              <a:t>influenced</a:t>
            </a:r>
            <a:r>
              <a:rPr lang="en-GB"/>
              <a:t> by various factors:  </a:t>
            </a:r>
          </a:p>
          <a:p>
            <a:pPr>
              <a:buFontTx/>
              <a:buChar char="-"/>
            </a:pPr>
            <a:r>
              <a:rPr lang="en-GB"/>
              <a:t>Your depth of knowledge about People Living with Dementia  </a:t>
            </a:r>
          </a:p>
          <a:p>
            <a:pPr>
              <a:buFontTx/>
              <a:buChar char="-"/>
            </a:pPr>
            <a:r>
              <a:rPr lang="en-GB"/>
              <a:t>Your experiences of interacting with People Living with Dementia in real life through family or friends’ experiences  </a:t>
            </a:r>
          </a:p>
          <a:p>
            <a:pPr>
              <a:buFontTx/>
              <a:buChar char="-"/>
            </a:pPr>
            <a:r>
              <a:rPr lang="en-GB"/>
              <a:t>The media  </a:t>
            </a:r>
          </a:p>
          <a:p>
            <a:pPr>
              <a:buFontTx/>
              <a:buChar char="-"/>
            </a:pPr>
            <a:r>
              <a:rPr lang="en-GB"/>
              <a:t>Underlying attitudes or beliefs and values that you have about caring for a relative.</a:t>
            </a:r>
          </a:p>
          <a:p>
            <a:endParaRPr lang="en-GB"/>
          </a:p>
        </p:txBody>
      </p:sp>
    </p:spTree>
    <p:extLst>
      <p:ext uri="{BB962C8B-B14F-4D97-AF65-F5344CB8AC3E}">
        <p14:creationId xmlns:p14="http://schemas.microsoft.com/office/powerpoint/2010/main" val="1601514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C0EFF-C0BE-487C-B614-040D208E7B5F}"/>
              </a:ext>
            </a:extLst>
          </p:cNvPr>
          <p:cNvSpPr>
            <a:spLocks noGrp="1"/>
          </p:cNvSpPr>
          <p:nvPr>
            <p:ph type="title"/>
          </p:nvPr>
        </p:nvSpPr>
        <p:spPr/>
        <p:txBody>
          <a:bodyPr/>
          <a:lstStyle/>
          <a:p>
            <a:r>
              <a:rPr lang="en-GB"/>
              <a:t>Blooms Taxonomy</a:t>
            </a:r>
          </a:p>
        </p:txBody>
      </p:sp>
      <p:pic>
        <p:nvPicPr>
          <p:cNvPr id="5" name="Content Placeholder 4">
            <a:extLst>
              <a:ext uri="{FF2B5EF4-FFF2-40B4-BE49-F238E27FC236}">
                <a16:creationId xmlns:a16="http://schemas.microsoft.com/office/drawing/2014/main" id="{8403ED41-59EF-4D64-A7A9-20728D8EE34F}"/>
              </a:ext>
            </a:extLst>
          </p:cNvPr>
          <p:cNvPicPr>
            <a:picLocks noGrp="1" noChangeAspect="1"/>
          </p:cNvPicPr>
          <p:nvPr>
            <p:ph idx="1"/>
          </p:nvPr>
        </p:nvPicPr>
        <p:blipFill>
          <a:blip r:embed="rId3"/>
          <a:stretch>
            <a:fillRect/>
          </a:stretch>
        </p:blipFill>
        <p:spPr>
          <a:xfrm>
            <a:off x="1081910" y="1284427"/>
            <a:ext cx="7344816" cy="4406890"/>
          </a:xfrm>
        </p:spPr>
      </p:pic>
      <p:pic>
        <p:nvPicPr>
          <p:cNvPr id="6" name="Content Placeholder 4">
            <a:extLst>
              <a:ext uri="{FF2B5EF4-FFF2-40B4-BE49-F238E27FC236}">
                <a16:creationId xmlns:a16="http://schemas.microsoft.com/office/drawing/2014/main" id="{6A764ADA-6680-4CED-852F-C0B9A45DE447}"/>
              </a:ext>
            </a:extLst>
          </p:cNvPr>
          <p:cNvPicPr>
            <a:picLocks noChangeAspect="1"/>
          </p:cNvPicPr>
          <p:nvPr/>
        </p:nvPicPr>
        <p:blipFill rotWithShape="1">
          <a:blip r:embed="rId3"/>
          <a:srcRect t="31589" b="-1"/>
          <a:stretch/>
        </p:blipFill>
        <p:spPr>
          <a:xfrm>
            <a:off x="1076584" y="2676518"/>
            <a:ext cx="7344816" cy="3014799"/>
          </a:xfrm>
          <a:prstGeom prst="rect">
            <a:avLst/>
          </a:prstGeom>
        </p:spPr>
      </p:pic>
      <p:pic>
        <p:nvPicPr>
          <p:cNvPr id="13" name="Content Placeholder 4">
            <a:extLst>
              <a:ext uri="{FF2B5EF4-FFF2-40B4-BE49-F238E27FC236}">
                <a16:creationId xmlns:a16="http://schemas.microsoft.com/office/drawing/2014/main" id="{F7BD7992-8B29-492F-819C-533CA8553B26}"/>
              </a:ext>
            </a:extLst>
          </p:cNvPr>
          <p:cNvPicPr>
            <a:picLocks noChangeAspect="1"/>
          </p:cNvPicPr>
          <p:nvPr/>
        </p:nvPicPr>
        <p:blipFill rotWithShape="1">
          <a:blip r:embed="rId3"/>
          <a:srcRect t="18137"/>
          <a:stretch/>
        </p:blipFill>
        <p:spPr>
          <a:xfrm>
            <a:off x="1090643" y="2081117"/>
            <a:ext cx="7344816" cy="3607599"/>
          </a:xfrm>
          <a:prstGeom prst="rect">
            <a:avLst/>
          </a:prstGeom>
        </p:spPr>
      </p:pic>
      <p:pic>
        <p:nvPicPr>
          <p:cNvPr id="10" name="Content Placeholder 4">
            <a:extLst>
              <a:ext uri="{FF2B5EF4-FFF2-40B4-BE49-F238E27FC236}">
                <a16:creationId xmlns:a16="http://schemas.microsoft.com/office/drawing/2014/main" id="{715B8B12-5329-4923-BA30-C1AE2B6A7C8F}"/>
              </a:ext>
            </a:extLst>
          </p:cNvPr>
          <p:cNvPicPr>
            <a:picLocks noChangeAspect="1"/>
          </p:cNvPicPr>
          <p:nvPr/>
        </p:nvPicPr>
        <p:blipFill rotWithShape="1">
          <a:blip r:embed="rId3"/>
          <a:srcRect t="44385"/>
          <a:stretch/>
        </p:blipFill>
        <p:spPr>
          <a:xfrm>
            <a:off x="1090643" y="3251022"/>
            <a:ext cx="7344816" cy="2450881"/>
          </a:xfrm>
          <a:prstGeom prst="rect">
            <a:avLst/>
          </a:prstGeom>
        </p:spPr>
      </p:pic>
      <p:pic>
        <p:nvPicPr>
          <p:cNvPr id="11" name="Content Placeholder 4">
            <a:extLst>
              <a:ext uri="{FF2B5EF4-FFF2-40B4-BE49-F238E27FC236}">
                <a16:creationId xmlns:a16="http://schemas.microsoft.com/office/drawing/2014/main" id="{66B2C316-9475-484B-A69A-34EDE7B7CB80}"/>
              </a:ext>
            </a:extLst>
          </p:cNvPr>
          <p:cNvPicPr>
            <a:picLocks noChangeAspect="1"/>
          </p:cNvPicPr>
          <p:nvPr/>
        </p:nvPicPr>
        <p:blipFill rotWithShape="1">
          <a:blip r:embed="rId3"/>
          <a:srcRect t="57658"/>
          <a:stretch/>
        </p:blipFill>
        <p:spPr>
          <a:xfrm>
            <a:off x="1056150" y="3841238"/>
            <a:ext cx="7344816" cy="1865958"/>
          </a:xfrm>
          <a:prstGeom prst="rect">
            <a:avLst/>
          </a:prstGeom>
        </p:spPr>
      </p:pic>
      <p:pic>
        <p:nvPicPr>
          <p:cNvPr id="12" name="Content Placeholder 4">
            <a:extLst>
              <a:ext uri="{FF2B5EF4-FFF2-40B4-BE49-F238E27FC236}">
                <a16:creationId xmlns:a16="http://schemas.microsoft.com/office/drawing/2014/main" id="{25885077-C53D-47B6-ABCD-B58C756E085F}"/>
              </a:ext>
            </a:extLst>
          </p:cNvPr>
          <p:cNvPicPr>
            <a:picLocks noChangeAspect="1"/>
          </p:cNvPicPr>
          <p:nvPr/>
        </p:nvPicPr>
        <p:blipFill rotWithShape="1">
          <a:blip r:embed="rId3"/>
          <a:srcRect t="72070"/>
          <a:stretch/>
        </p:blipFill>
        <p:spPr>
          <a:xfrm>
            <a:off x="1054991" y="4471038"/>
            <a:ext cx="7344816" cy="1230865"/>
          </a:xfrm>
          <a:prstGeom prst="rect">
            <a:avLst/>
          </a:prstGeom>
        </p:spPr>
      </p:pic>
    </p:spTree>
    <p:extLst>
      <p:ext uri="{BB962C8B-B14F-4D97-AF65-F5344CB8AC3E}">
        <p14:creationId xmlns:p14="http://schemas.microsoft.com/office/powerpoint/2010/main" val="2282375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EFE22-572C-4CB5-8D19-342756A00127}"/>
              </a:ext>
            </a:extLst>
          </p:cNvPr>
          <p:cNvSpPr>
            <a:spLocks noGrp="1"/>
          </p:cNvSpPr>
          <p:nvPr>
            <p:ph type="title"/>
          </p:nvPr>
        </p:nvSpPr>
        <p:spPr/>
        <p:txBody>
          <a:bodyPr/>
          <a:lstStyle/>
          <a:p>
            <a:r>
              <a:rPr lang="en-GB"/>
              <a:t>Asking critical questions</a:t>
            </a:r>
          </a:p>
        </p:txBody>
      </p:sp>
      <p:graphicFrame>
        <p:nvGraphicFramePr>
          <p:cNvPr id="4" name="Content Placeholder 3">
            <a:extLst>
              <a:ext uri="{FF2B5EF4-FFF2-40B4-BE49-F238E27FC236}">
                <a16:creationId xmlns:a16="http://schemas.microsoft.com/office/drawing/2014/main" id="{A5B102C6-D574-4ECF-B2AE-B37EC68CB2E5}"/>
              </a:ext>
            </a:extLst>
          </p:cNvPr>
          <p:cNvGraphicFramePr>
            <a:graphicFrameLocks noGrp="1"/>
          </p:cNvGraphicFramePr>
          <p:nvPr>
            <p:ph idx="1"/>
            <p:extLst>
              <p:ext uri="{D42A27DB-BD31-4B8C-83A1-F6EECF244321}">
                <p14:modId xmlns:p14="http://schemas.microsoft.com/office/powerpoint/2010/main" val="1950426046"/>
              </p:ext>
            </p:extLst>
          </p:nvPr>
        </p:nvGraphicFramePr>
        <p:xfrm>
          <a:off x="0" y="1440662"/>
          <a:ext cx="3466728" cy="28803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Content Placeholder 3">
            <a:extLst>
              <a:ext uri="{FF2B5EF4-FFF2-40B4-BE49-F238E27FC236}">
                <a16:creationId xmlns:a16="http://schemas.microsoft.com/office/drawing/2014/main" id="{B53A06EE-024D-4895-9FE9-9A35F1EC4F69}"/>
              </a:ext>
            </a:extLst>
          </p:cNvPr>
          <p:cNvGraphicFramePr>
            <a:graphicFrameLocks/>
          </p:cNvGraphicFramePr>
          <p:nvPr>
            <p:extLst>
              <p:ext uri="{D42A27DB-BD31-4B8C-83A1-F6EECF244321}">
                <p14:modId xmlns:p14="http://schemas.microsoft.com/office/powerpoint/2010/main" val="2809770380"/>
              </p:ext>
            </p:extLst>
          </p:nvPr>
        </p:nvGraphicFramePr>
        <p:xfrm>
          <a:off x="2838636" y="2780928"/>
          <a:ext cx="3466728" cy="280831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6" name="Content Placeholder 3">
            <a:extLst>
              <a:ext uri="{FF2B5EF4-FFF2-40B4-BE49-F238E27FC236}">
                <a16:creationId xmlns:a16="http://schemas.microsoft.com/office/drawing/2014/main" id="{6C32D054-0496-47AB-BFD2-92AEA2013D92}"/>
              </a:ext>
            </a:extLst>
          </p:cNvPr>
          <p:cNvGraphicFramePr>
            <a:graphicFrameLocks/>
          </p:cNvGraphicFramePr>
          <p:nvPr>
            <p:extLst>
              <p:ext uri="{D42A27DB-BD31-4B8C-83A1-F6EECF244321}">
                <p14:modId xmlns:p14="http://schemas.microsoft.com/office/powerpoint/2010/main" val="3575977247"/>
              </p:ext>
            </p:extLst>
          </p:nvPr>
        </p:nvGraphicFramePr>
        <p:xfrm>
          <a:off x="5616168" y="1417638"/>
          <a:ext cx="3538736" cy="2903343"/>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1644129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5" grpId="0">
        <p:bldAsOne/>
      </p:bldGraphic>
      <p:bldGraphic spid="6"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1B426-156B-48DE-BD17-819CDAB666E8}"/>
              </a:ext>
            </a:extLst>
          </p:cNvPr>
          <p:cNvSpPr>
            <a:spLocks noGrp="1"/>
          </p:cNvSpPr>
          <p:nvPr>
            <p:ph type="title"/>
          </p:nvPr>
        </p:nvSpPr>
        <p:spPr/>
        <p:txBody>
          <a:bodyPr/>
          <a:lstStyle/>
          <a:p>
            <a:r>
              <a:rPr lang="en-GB"/>
              <a:t>Being critical</a:t>
            </a:r>
          </a:p>
        </p:txBody>
      </p:sp>
      <p:sp>
        <p:nvSpPr>
          <p:cNvPr id="3" name="Content Placeholder 2">
            <a:extLst>
              <a:ext uri="{FF2B5EF4-FFF2-40B4-BE49-F238E27FC236}">
                <a16:creationId xmlns:a16="http://schemas.microsoft.com/office/drawing/2014/main" id="{E452C469-1CE9-4BF5-8520-41476D5D1AA5}"/>
              </a:ext>
            </a:extLst>
          </p:cNvPr>
          <p:cNvSpPr>
            <a:spLocks noGrp="1"/>
          </p:cNvSpPr>
          <p:nvPr>
            <p:ph idx="1"/>
          </p:nvPr>
        </p:nvSpPr>
        <p:spPr>
          <a:xfrm>
            <a:off x="457200" y="1600201"/>
            <a:ext cx="8229600" cy="1254511"/>
          </a:xfrm>
        </p:spPr>
        <p:txBody>
          <a:bodyPr>
            <a:normAutofit fontScale="92500" lnSpcReduction="20000"/>
          </a:bodyPr>
          <a:lstStyle/>
          <a:p>
            <a:pPr marL="0" indent="0">
              <a:lnSpc>
                <a:spcPct val="170000"/>
              </a:lnSpc>
              <a:buNone/>
            </a:pPr>
            <a:r>
              <a:rPr lang="en-GB" sz="1800">
                <a:latin typeface="Arial" panose="020B0604020202020204" pitchFamily="34" charset="0"/>
                <a:cs typeface="Arial" panose="020B0604020202020204" pitchFamily="34" charset="0"/>
              </a:rPr>
              <a:t>Clearly, showing that you are critically thinking is important for both safe and effective health and social care in professional practice and for meeting academic expectations. </a:t>
            </a:r>
          </a:p>
        </p:txBody>
      </p:sp>
      <p:sp>
        <p:nvSpPr>
          <p:cNvPr id="4" name="Arrow: Right 3">
            <a:extLst>
              <a:ext uri="{FF2B5EF4-FFF2-40B4-BE49-F238E27FC236}">
                <a16:creationId xmlns:a16="http://schemas.microsoft.com/office/drawing/2014/main" id="{2A5E8F1B-C72E-479C-A12B-AFA7826C29DD}"/>
              </a:ext>
            </a:extLst>
          </p:cNvPr>
          <p:cNvSpPr/>
          <p:nvPr/>
        </p:nvSpPr>
        <p:spPr>
          <a:xfrm>
            <a:off x="606388" y="2863489"/>
            <a:ext cx="2592288" cy="14401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latin typeface="Arial" panose="020B0604020202020204" pitchFamily="34" charset="0"/>
                <a:cs typeface="Arial" panose="020B0604020202020204" pitchFamily="34" charset="0"/>
              </a:rPr>
              <a:t>Descriptive</a:t>
            </a:r>
            <a:r>
              <a:rPr lang="en-GB">
                <a:latin typeface="Arial" panose="020B0604020202020204" pitchFamily="34" charset="0"/>
                <a:cs typeface="Arial" panose="020B0604020202020204" pitchFamily="34" charset="0"/>
              </a:rPr>
              <a:t> Statements </a:t>
            </a:r>
          </a:p>
        </p:txBody>
      </p:sp>
      <p:sp>
        <p:nvSpPr>
          <p:cNvPr id="5" name="TextBox 4">
            <a:extLst>
              <a:ext uri="{FF2B5EF4-FFF2-40B4-BE49-F238E27FC236}">
                <a16:creationId xmlns:a16="http://schemas.microsoft.com/office/drawing/2014/main" id="{B0AA97AE-8A83-420C-AC2F-86EB6FD5FFB8}"/>
              </a:ext>
            </a:extLst>
          </p:cNvPr>
          <p:cNvSpPr txBox="1"/>
          <p:nvPr/>
        </p:nvSpPr>
        <p:spPr>
          <a:xfrm>
            <a:off x="3281030" y="3001600"/>
            <a:ext cx="2664296" cy="1200329"/>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“The report </a:t>
            </a:r>
            <a:r>
              <a:rPr lang="en-GB" b="1">
                <a:latin typeface="Arial" panose="020B0604020202020204" pitchFamily="34" charset="0"/>
                <a:cs typeface="Arial" panose="020B0604020202020204" pitchFamily="34" charset="0"/>
              </a:rPr>
              <a:t>states</a:t>
            </a:r>
            <a:r>
              <a:rPr lang="en-GB">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“The scan </a:t>
            </a:r>
            <a:r>
              <a:rPr lang="en-GB" b="1">
                <a:latin typeface="Arial" panose="020B0604020202020204" pitchFamily="34" charset="0"/>
                <a:cs typeface="Arial" panose="020B0604020202020204" pitchFamily="34" charset="0"/>
              </a:rPr>
              <a:t>found</a:t>
            </a:r>
            <a:r>
              <a:rPr lang="en-GB">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 We </a:t>
            </a:r>
            <a:r>
              <a:rPr lang="en-GB" b="1">
                <a:latin typeface="Arial" panose="020B0604020202020204" pitchFamily="34" charset="0"/>
                <a:cs typeface="Arial" panose="020B0604020202020204" pitchFamily="34" charset="0"/>
              </a:rPr>
              <a:t>report</a:t>
            </a:r>
            <a:r>
              <a:rPr lang="en-GB">
                <a:latin typeface="Arial" panose="020B0604020202020204" pitchFamily="34" charset="0"/>
                <a:cs typeface="Arial" panose="020B0604020202020204" pitchFamily="34" charset="0"/>
              </a:rPr>
              <a:t> no need”, </a:t>
            </a:r>
          </a:p>
        </p:txBody>
      </p:sp>
      <p:sp>
        <p:nvSpPr>
          <p:cNvPr id="6" name="TextBox 5">
            <a:extLst>
              <a:ext uri="{FF2B5EF4-FFF2-40B4-BE49-F238E27FC236}">
                <a16:creationId xmlns:a16="http://schemas.microsoft.com/office/drawing/2014/main" id="{753BBF5B-2261-40B4-AC02-678046AA5858}"/>
              </a:ext>
            </a:extLst>
          </p:cNvPr>
          <p:cNvSpPr txBox="1"/>
          <p:nvPr/>
        </p:nvSpPr>
        <p:spPr>
          <a:xfrm>
            <a:off x="5796136" y="3001600"/>
            <a:ext cx="3533564" cy="1477328"/>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“Doris </a:t>
            </a:r>
            <a:r>
              <a:rPr lang="en-GB" b="1">
                <a:latin typeface="Arial" panose="020B0604020202020204" pitchFamily="34" charset="0"/>
                <a:cs typeface="Arial" panose="020B0604020202020204" pitchFamily="34" charset="0"/>
              </a:rPr>
              <a:t>is</a:t>
            </a:r>
            <a:r>
              <a:rPr lang="en-GB">
                <a:latin typeface="Arial" panose="020B0604020202020204" pitchFamily="34" charset="0"/>
                <a:cs typeface="Arial" panose="020B0604020202020204" pitchFamily="34" charset="0"/>
              </a:rPr>
              <a:t> ready to leave”, </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“We </a:t>
            </a:r>
            <a:r>
              <a:rPr lang="en-GB" b="1">
                <a:latin typeface="Arial" panose="020B0604020202020204" pitchFamily="34" charset="0"/>
                <a:cs typeface="Arial" panose="020B0604020202020204" pitchFamily="34" charset="0"/>
              </a:rPr>
              <a:t>have</a:t>
            </a:r>
            <a:r>
              <a:rPr lang="en-GB">
                <a:latin typeface="Arial" panose="020B0604020202020204" pitchFamily="34" charset="0"/>
                <a:cs typeface="Arial" panose="020B0604020202020204" pitchFamily="34" charset="0"/>
              </a:rPr>
              <a:t> a budget deficit” , </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“George </a:t>
            </a:r>
            <a:r>
              <a:rPr lang="en-GB" b="1">
                <a:latin typeface="Arial" panose="020B0604020202020204" pitchFamily="34" charset="0"/>
                <a:cs typeface="Arial" panose="020B0604020202020204" pitchFamily="34" charset="0"/>
              </a:rPr>
              <a:t>experienced</a:t>
            </a:r>
            <a:r>
              <a:rPr lang="en-GB">
                <a:latin typeface="Arial" panose="020B0604020202020204" pitchFamily="34" charset="0"/>
                <a:cs typeface="Arial" panose="020B0604020202020204" pitchFamily="34" charset="0"/>
              </a:rPr>
              <a:t> head trauma”</a:t>
            </a:r>
          </a:p>
          <a:p>
            <a:endParaRPr lang="en-GB"/>
          </a:p>
        </p:txBody>
      </p:sp>
      <p:sp>
        <p:nvSpPr>
          <p:cNvPr id="7" name="Arrow: Right 6">
            <a:extLst>
              <a:ext uri="{FF2B5EF4-FFF2-40B4-BE49-F238E27FC236}">
                <a16:creationId xmlns:a16="http://schemas.microsoft.com/office/drawing/2014/main" id="{1675C6E1-EB5D-482B-87FA-591E091A6601}"/>
              </a:ext>
            </a:extLst>
          </p:cNvPr>
          <p:cNvSpPr/>
          <p:nvPr/>
        </p:nvSpPr>
        <p:spPr>
          <a:xfrm>
            <a:off x="618844" y="4434165"/>
            <a:ext cx="2592288" cy="14401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latin typeface="Arial" panose="020B0604020202020204" pitchFamily="34" charset="0"/>
                <a:cs typeface="Arial" panose="020B0604020202020204" pitchFamily="34" charset="0"/>
              </a:rPr>
              <a:t>Analytical</a:t>
            </a:r>
            <a:r>
              <a:rPr lang="en-GB">
                <a:latin typeface="Arial" panose="020B0604020202020204" pitchFamily="34" charset="0"/>
                <a:cs typeface="Arial" panose="020B0604020202020204" pitchFamily="34" charset="0"/>
              </a:rPr>
              <a:t> Statements </a:t>
            </a:r>
          </a:p>
        </p:txBody>
      </p:sp>
      <p:sp>
        <p:nvSpPr>
          <p:cNvPr id="8" name="TextBox 7">
            <a:extLst>
              <a:ext uri="{FF2B5EF4-FFF2-40B4-BE49-F238E27FC236}">
                <a16:creationId xmlns:a16="http://schemas.microsoft.com/office/drawing/2014/main" id="{3BDED0CD-AA76-4D4A-B34B-4E2500E7D360}"/>
              </a:ext>
            </a:extLst>
          </p:cNvPr>
          <p:cNvSpPr txBox="1"/>
          <p:nvPr/>
        </p:nvSpPr>
        <p:spPr>
          <a:xfrm>
            <a:off x="3355814" y="4554080"/>
            <a:ext cx="3160402" cy="923330"/>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“There </a:t>
            </a:r>
            <a:r>
              <a:rPr lang="en-GB" b="1">
                <a:latin typeface="Arial" panose="020B0604020202020204" pitchFamily="34" charset="0"/>
                <a:cs typeface="Arial" panose="020B0604020202020204" pitchFamily="34" charset="0"/>
              </a:rPr>
              <a:t>seems</a:t>
            </a:r>
            <a:r>
              <a:rPr lang="en-GB">
                <a:latin typeface="Arial" panose="020B0604020202020204" pitchFamily="34" charset="0"/>
                <a:cs typeface="Arial" panose="020B0604020202020204" pitchFamily="34" charset="0"/>
              </a:rPr>
              <a:t> to be..”</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“The scan </a:t>
            </a:r>
            <a:r>
              <a:rPr lang="en-GB" b="1">
                <a:latin typeface="Arial" panose="020B0604020202020204" pitchFamily="34" charset="0"/>
                <a:cs typeface="Arial" panose="020B0604020202020204" pitchFamily="34" charset="0"/>
              </a:rPr>
              <a:t>appears to </a:t>
            </a:r>
            <a:r>
              <a:rPr lang="en-GB">
                <a:latin typeface="Arial" panose="020B0604020202020204" pitchFamily="34" charset="0"/>
                <a:cs typeface="Arial" panose="020B0604020202020204" pitchFamily="34" charset="0"/>
              </a:rPr>
              <a:t>show…</a:t>
            </a:r>
          </a:p>
        </p:txBody>
      </p:sp>
      <p:sp>
        <p:nvSpPr>
          <p:cNvPr id="9" name="TextBox 8">
            <a:extLst>
              <a:ext uri="{FF2B5EF4-FFF2-40B4-BE49-F238E27FC236}">
                <a16:creationId xmlns:a16="http://schemas.microsoft.com/office/drawing/2014/main" id="{C8B3D7DF-DA81-4D28-85EC-B1474DB1243F}"/>
              </a:ext>
            </a:extLst>
          </p:cNvPr>
          <p:cNvSpPr txBox="1"/>
          <p:nvPr/>
        </p:nvSpPr>
        <p:spPr>
          <a:xfrm>
            <a:off x="6169298" y="4478928"/>
            <a:ext cx="3160402" cy="923330"/>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“You </a:t>
            </a:r>
            <a:r>
              <a:rPr lang="en-GB" b="1">
                <a:latin typeface="Arial" panose="020B0604020202020204" pitchFamily="34" charset="0"/>
                <a:cs typeface="Arial" panose="020B0604020202020204" pitchFamily="34" charset="0"/>
              </a:rPr>
              <a:t>may</a:t>
            </a:r>
            <a:r>
              <a:rPr lang="en-GB">
                <a:latin typeface="Arial" panose="020B0604020202020204" pitchFamily="34" charset="0"/>
                <a:cs typeface="Arial" panose="020B0604020202020204" pitchFamily="34" charset="0"/>
              </a:rPr>
              <a:t> feel..”</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“The surgery </a:t>
            </a:r>
            <a:r>
              <a:rPr lang="en-GB" b="1">
                <a:latin typeface="Arial" panose="020B0604020202020204" pitchFamily="34" charset="0"/>
                <a:cs typeface="Arial" panose="020B0604020202020204" pitchFamily="34" charset="0"/>
              </a:rPr>
              <a:t>could result</a:t>
            </a:r>
            <a:r>
              <a:rPr lang="en-GB">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183641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animBg="1"/>
      <p:bldP spid="8"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3DF35-0DDB-4A86-ADBE-97D63011F537}"/>
              </a:ext>
            </a:extLst>
          </p:cNvPr>
          <p:cNvSpPr>
            <a:spLocks noGrp="1"/>
          </p:cNvSpPr>
          <p:nvPr>
            <p:ph type="title"/>
          </p:nvPr>
        </p:nvSpPr>
        <p:spPr/>
        <p:txBody>
          <a:bodyPr/>
          <a:lstStyle/>
          <a:p>
            <a:r>
              <a:rPr lang="en-GB"/>
              <a:t>Problems you might face</a:t>
            </a:r>
          </a:p>
        </p:txBody>
      </p:sp>
      <p:sp>
        <p:nvSpPr>
          <p:cNvPr id="3" name="Content Placeholder 2">
            <a:extLst>
              <a:ext uri="{FF2B5EF4-FFF2-40B4-BE49-F238E27FC236}">
                <a16:creationId xmlns:a16="http://schemas.microsoft.com/office/drawing/2014/main" id="{1A985432-FC26-4852-B895-3A21DF7E49D5}"/>
              </a:ext>
            </a:extLst>
          </p:cNvPr>
          <p:cNvSpPr>
            <a:spLocks noGrp="1"/>
          </p:cNvSpPr>
          <p:nvPr>
            <p:ph idx="1"/>
          </p:nvPr>
        </p:nvSpPr>
        <p:spPr>
          <a:xfrm>
            <a:off x="6051815" y="1429863"/>
            <a:ext cx="2628821" cy="1999137"/>
          </a:xfrm>
          <a:ln w="38100">
            <a:solidFill>
              <a:schemeClr val="accent1"/>
            </a:solidFill>
          </a:ln>
        </p:spPr>
        <p:txBody>
          <a:bodyPr>
            <a:normAutofit/>
          </a:bodyPr>
          <a:lstStyle/>
          <a:p>
            <a:pPr marL="0" indent="0">
              <a:lnSpc>
                <a:spcPct val="170000"/>
              </a:lnSpc>
              <a:buNone/>
            </a:pPr>
            <a:r>
              <a:rPr lang="en-GB" sz="1800">
                <a:latin typeface="Arial" panose="020B0604020202020204" pitchFamily="34" charset="0"/>
                <a:cs typeface="Arial" panose="020B0604020202020204" pitchFamily="34" charset="0"/>
              </a:rPr>
              <a:t>In health and social care you will encounter two distinct types of challenge: </a:t>
            </a:r>
          </a:p>
        </p:txBody>
      </p:sp>
      <p:grpSp>
        <p:nvGrpSpPr>
          <p:cNvPr id="16" name="Group 15">
            <a:extLst>
              <a:ext uri="{FF2B5EF4-FFF2-40B4-BE49-F238E27FC236}">
                <a16:creationId xmlns:a16="http://schemas.microsoft.com/office/drawing/2014/main" id="{BEC36BFF-907E-4B1E-A36E-D0641D362C7E}"/>
              </a:ext>
            </a:extLst>
          </p:cNvPr>
          <p:cNvGrpSpPr/>
          <p:nvPr/>
        </p:nvGrpSpPr>
        <p:grpSpPr>
          <a:xfrm>
            <a:off x="258759" y="1600201"/>
            <a:ext cx="2557080" cy="3736588"/>
            <a:chOff x="474753" y="1564620"/>
            <a:chExt cx="2557080" cy="3736588"/>
          </a:xfrm>
        </p:grpSpPr>
        <p:sp>
          <p:nvSpPr>
            <p:cNvPr id="6" name="Freeform: Shape 5">
              <a:extLst>
                <a:ext uri="{FF2B5EF4-FFF2-40B4-BE49-F238E27FC236}">
                  <a16:creationId xmlns:a16="http://schemas.microsoft.com/office/drawing/2014/main" id="{C430D5DD-7CD7-41A2-BAC4-988FBF84FEC5}"/>
                </a:ext>
              </a:extLst>
            </p:cNvPr>
            <p:cNvSpPr/>
            <p:nvPr/>
          </p:nvSpPr>
          <p:spPr>
            <a:xfrm>
              <a:off x="474753" y="1564620"/>
              <a:ext cx="2557080" cy="1067596"/>
            </a:xfrm>
            <a:custGeom>
              <a:avLst/>
              <a:gdLst>
                <a:gd name="connsiteX0" fmla="*/ 0 w 1891440"/>
                <a:gd name="connsiteY0" fmla="*/ 94572 h 945720"/>
                <a:gd name="connsiteX1" fmla="*/ 94572 w 1891440"/>
                <a:gd name="connsiteY1" fmla="*/ 0 h 945720"/>
                <a:gd name="connsiteX2" fmla="*/ 1796868 w 1891440"/>
                <a:gd name="connsiteY2" fmla="*/ 0 h 945720"/>
                <a:gd name="connsiteX3" fmla="*/ 1891440 w 1891440"/>
                <a:gd name="connsiteY3" fmla="*/ 94572 h 945720"/>
                <a:gd name="connsiteX4" fmla="*/ 1891440 w 1891440"/>
                <a:gd name="connsiteY4" fmla="*/ 851148 h 945720"/>
                <a:gd name="connsiteX5" fmla="*/ 1796868 w 1891440"/>
                <a:gd name="connsiteY5" fmla="*/ 945720 h 945720"/>
                <a:gd name="connsiteX6" fmla="*/ 94572 w 1891440"/>
                <a:gd name="connsiteY6" fmla="*/ 945720 h 945720"/>
                <a:gd name="connsiteX7" fmla="*/ 0 w 1891440"/>
                <a:gd name="connsiteY7" fmla="*/ 851148 h 945720"/>
                <a:gd name="connsiteX8" fmla="*/ 0 w 1891440"/>
                <a:gd name="connsiteY8" fmla="*/ 94572 h 9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1440" h="945720">
                  <a:moveTo>
                    <a:pt x="0" y="94572"/>
                  </a:moveTo>
                  <a:cubicBezTo>
                    <a:pt x="0" y="42341"/>
                    <a:pt x="42341" y="0"/>
                    <a:pt x="94572" y="0"/>
                  </a:cubicBezTo>
                  <a:lnTo>
                    <a:pt x="1796868" y="0"/>
                  </a:lnTo>
                  <a:cubicBezTo>
                    <a:pt x="1849099" y="0"/>
                    <a:pt x="1891440" y="42341"/>
                    <a:pt x="1891440" y="94572"/>
                  </a:cubicBezTo>
                  <a:lnTo>
                    <a:pt x="1891440" y="851148"/>
                  </a:lnTo>
                  <a:cubicBezTo>
                    <a:pt x="1891440" y="903379"/>
                    <a:pt x="1849099" y="945720"/>
                    <a:pt x="1796868" y="945720"/>
                  </a:cubicBezTo>
                  <a:lnTo>
                    <a:pt x="94572" y="945720"/>
                  </a:lnTo>
                  <a:cubicBezTo>
                    <a:pt x="42341" y="945720"/>
                    <a:pt x="0" y="903379"/>
                    <a:pt x="0" y="851148"/>
                  </a:cubicBezTo>
                  <a:lnTo>
                    <a:pt x="0" y="94572"/>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79134" tIns="61989" rIns="79134" bIns="61989" numCol="1" spcCol="1270" anchor="ctr" anchorCtr="0">
              <a:noAutofit/>
            </a:bodyPr>
            <a:lstStyle/>
            <a:p>
              <a:pPr marL="0" lvl="0" indent="0" algn="ctr" defTabSz="1200150">
                <a:lnSpc>
                  <a:spcPct val="90000"/>
                </a:lnSpc>
                <a:spcBef>
                  <a:spcPct val="0"/>
                </a:spcBef>
                <a:spcAft>
                  <a:spcPct val="35000"/>
                </a:spcAft>
                <a:buNone/>
              </a:pPr>
              <a:r>
                <a:rPr lang="en-GB" sz="2700" kern="1200"/>
                <a:t>Short-term Problems</a:t>
              </a:r>
            </a:p>
          </p:txBody>
        </p:sp>
        <p:sp>
          <p:nvSpPr>
            <p:cNvPr id="7" name="Freeform: Shape 6">
              <a:extLst>
                <a:ext uri="{FF2B5EF4-FFF2-40B4-BE49-F238E27FC236}">
                  <a16:creationId xmlns:a16="http://schemas.microsoft.com/office/drawing/2014/main" id="{0231D219-329D-446A-8C52-960FA4AEE89C}"/>
                </a:ext>
              </a:extLst>
            </p:cNvPr>
            <p:cNvSpPr/>
            <p:nvPr/>
          </p:nvSpPr>
          <p:spPr>
            <a:xfrm>
              <a:off x="730461" y="2632216"/>
              <a:ext cx="255708" cy="800697"/>
            </a:xfrm>
            <a:custGeom>
              <a:avLst/>
              <a:gdLst/>
              <a:ahLst/>
              <a:cxnLst/>
              <a:rect l="0" t="0" r="0" b="0"/>
              <a:pathLst>
                <a:path>
                  <a:moveTo>
                    <a:pt x="0" y="0"/>
                  </a:moveTo>
                  <a:lnTo>
                    <a:pt x="0" y="709290"/>
                  </a:lnTo>
                  <a:lnTo>
                    <a:pt x="189144" y="709290"/>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sp>
        <p:sp>
          <p:nvSpPr>
            <p:cNvPr id="8" name="Freeform: Shape 7">
              <a:extLst>
                <a:ext uri="{FF2B5EF4-FFF2-40B4-BE49-F238E27FC236}">
                  <a16:creationId xmlns:a16="http://schemas.microsoft.com/office/drawing/2014/main" id="{E88E2F1D-7BFF-4E8C-A4FA-FB8719B034BE}"/>
                </a:ext>
              </a:extLst>
            </p:cNvPr>
            <p:cNvSpPr/>
            <p:nvPr/>
          </p:nvSpPr>
          <p:spPr>
            <a:xfrm>
              <a:off x="986169" y="2899115"/>
              <a:ext cx="2045664" cy="1067596"/>
            </a:xfrm>
            <a:custGeom>
              <a:avLst/>
              <a:gdLst>
                <a:gd name="connsiteX0" fmla="*/ 0 w 1513152"/>
                <a:gd name="connsiteY0" fmla="*/ 94572 h 945720"/>
                <a:gd name="connsiteX1" fmla="*/ 94572 w 1513152"/>
                <a:gd name="connsiteY1" fmla="*/ 0 h 945720"/>
                <a:gd name="connsiteX2" fmla="*/ 1418580 w 1513152"/>
                <a:gd name="connsiteY2" fmla="*/ 0 h 945720"/>
                <a:gd name="connsiteX3" fmla="*/ 1513152 w 1513152"/>
                <a:gd name="connsiteY3" fmla="*/ 94572 h 945720"/>
                <a:gd name="connsiteX4" fmla="*/ 1513152 w 1513152"/>
                <a:gd name="connsiteY4" fmla="*/ 851148 h 945720"/>
                <a:gd name="connsiteX5" fmla="*/ 1418580 w 1513152"/>
                <a:gd name="connsiteY5" fmla="*/ 945720 h 945720"/>
                <a:gd name="connsiteX6" fmla="*/ 94572 w 1513152"/>
                <a:gd name="connsiteY6" fmla="*/ 945720 h 945720"/>
                <a:gd name="connsiteX7" fmla="*/ 0 w 1513152"/>
                <a:gd name="connsiteY7" fmla="*/ 851148 h 945720"/>
                <a:gd name="connsiteX8" fmla="*/ 0 w 1513152"/>
                <a:gd name="connsiteY8" fmla="*/ 94572 h 9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3152" h="945720">
                  <a:moveTo>
                    <a:pt x="0" y="94572"/>
                  </a:moveTo>
                  <a:cubicBezTo>
                    <a:pt x="0" y="42341"/>
                    <a:pt x="42341" y="0"/>
                    <a:pt x="94572" y="0"/>
                  </a:cubicBezTo>
                  <a:lnTo>
                    <a:pt x="1418580" y="0"/>
                  </a:lnTo>
                  <a:cubicBezTo>
                    <a:pt x="1470811" y="0"/>
                    <a:pt x="1513152" y="42341"/>
                    <a:pt x="1513152" y="94572"/>
                  </a:cubicBezTo>
                  <a:lnTo>
                    <a:pt x="1513152" y="851148"/>
                  </a:lnTo>
                  <a:cubicBezTo>
                    <a:pt x="1513152" y="903379"/>
                    <a:pt x="1470811" y="945720"/>
                    <a:pt x="1418580" y="945720"/>
                  </a:cubicBezTo>
                  <a:lnTo>
                    <a:pt x="94572" y="945720"/>
                  </a:lnTo>
                  <a:cubicBezTo>
                    <a:pt x="42341" y="945720"/>
                    <a:pt x="0" y="903379"/>
                    <a:pt x="0" y="851148"/>
                  </a:cubicBezTo>
                  <a:lnTo>
                    <a:pt x="0" y="94572"/>
                  </a:ln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8654" tIns="41669" rIns="48654" bIns="41669" numCol="1" spcCol="1270" anchor="ctr" anchorCtr="0">
              <a:noAutofit/>
            </a:bodyPr>
            <a:lstStyle/>
            <a:p>
              <a:pPr marL="0" lvl="0" indent="0" algn="ctr" defTabSz="48895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An issue which has emerged suddenly and can be resolved quickly</a:t>
              </a:r>
            </a:p>
          </p:txBody>
        </p:sp>
        <p:sp>
          <p:nvSpPr>
            <p:cNvPr id="9" name="Freeform: Shape 8">
              <a:extLst>
                <a:ext uri="{FF2B5EF4-FFF2-40B4-BE49-F238E27FC236}">
                  <a16:creationId xmlns:a16="http://schemas.microsoft.com/office/drawing/2014/main" id="{FFDEBB0B-48D6-4E06-936E-2939925286A7}"/>
                </a:ext>
              </a:extLst>
            </p:cNvPr>
            <p:cNvSpPr/>
            <p:nvPr/>
          </p:nvSpPr>
          <p:spPr>
            <a:xfrm>
              <a:off x="730461" y="2632216"/>
              <a:ext cx="255708" cy="2135192"/>
            </a:xfrm>
            <a:custGeom>
              <a:avLst/>
              <a:gdLst/>
              <a:ahLst/>
              <a:cxnLst/>
              <a:rect l="0" t="0" r="0" b="0"/>
              <a:pathLst>
                <a:path>
                  <a:moveTo>
                    <a:pt x="0" y="0"/>
                  </a:moveTo>
                  <a:lnTo>
                    <a:pt x="0" y="1891440"/>
                  </a:lnTo>
                  <a:lnTo>
                    <a:pt x="189144" y="1891440"/>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sp>
        <p:sp>
          <p:nvSpPr>
            <p:cNvPr id="10" name="Freeform: Shape 9">
              <a:extLst>
                <a:ext uri="{FF2B5EF4-FFF2-40B4-BE49-F238E27FC236}">
                  <a16:creationId xmlns:a16="http://schemas.microsoft.com/office/drawing/2014/main" id="{D48C2C02-FA4B-4C1E-8A94-378524817DC3}"/>
                </a:ext>
              </a:extLst>
            </p:cNvPr>
            <p:cNvSpPr/>
            <p:nvPr/>
          </p:nvSpPr>
          <p:spPr>
            <a:xfrm>
              <a:off x="986169" y="4233612"/>
              <a:ext cx="2045664" cy="1067596"/>
            </a:xfrm>
            <a:custGeom>
              <a:avLst/>
              <a:gdLst>
                <a:gd name="connsiteX0" fmla="*/ 0 w 1513152"/>
                <a:gd name="connsiteY0" fmla="*/ 94572 h 945720"/>
                <a:gd name="connsiteX1" fmla="*/ 94572 w 1513152"/>
                <a:gd name="connsiteY1" fmla="*/ 0 h 945720"/>
                <a:gd name="connsiteX2" fmla="*/ 1418580 w 1513152"/>
                <a:gd name="connsiteY2" fmla="*/ 0 h 945720"/>
                <a:gd name="connsiteX3" fmla="*/ 1513152 w 1513152"/>
                <a:gd name="connsiteY3" fmla="*/ 94572 h 945720"/>
                <a:gd name="connsiteX4" fmla="*/ 1513152 w 1513152"/>
                <a:gd name="connsiteY4" fmla="*/ 851148 h 945720"/>
                <a:gd name="connsiteX5" fmla="*/ 1418580 w 1513152"/>
                <a:gd name="connsiteY5" fmla="*/ 945720 h 945720"/>
                <a:gd name="connsiteX6" fmla="*/ 94572 w 1513152"/>
                <a:gd name="connsiteY6" fmla="*/ 945720 h 945720"/>
                <a:gd name="connsiteX7" fmla="*/ 0 w 1513152"/>
                <a:gd name="connsiteY7" fmla="*/ 851148 h 945720"/>
                <a:gd name="connsiteX8" fmla="*/ 0 w 1513152"/>
                <a:gd name="connsiteY8" fmla="*/ 94572 h 9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3152" h="945720">
                  <a:moveTo>
                    <a:pt x="0" y="94572"/>
                  </a:moveTo>
                  <a:cubicBezTo>
                    <a:pt x="0" y="42341"/>
                    <a:pt x="42341" y="0"/>
                    <a:pt x="94572" y="0"/>
                  </a:cubicBezTo>
                  <a:lnTo>
                    <a:pt x="1418580" y="0"/>
                  </a:lnTo>
                  <a:cubicBezTo>
                    <a:pt x="1470811" y="0"/>
                    <a:pt x="1513152" y="42341"/>
                    <a:pt x="1513152" y="94572"/>
                  </a:cubicBezTo>
                  <a:lnTo>
                    <a:pt x="1513152" y="851148"/>
                  </a:lnTo>
                  <a:cubicBezTo>
                    <a:pt x="1513152" y="903379"/>
                    <a:pt x="1470811" y="945720"/>
                    <a:pt x="1418580" y="945720"/>
                  </a:cubicBezTo>
                  <a:lnTo>
                    <a:pt x="94572" y="945720"/>
                  </a:lnTo>
                  <a:cubicBezTo>
                    <a:pt x="42341" y="945720"/>
                    <a:pt x="0" y="903379"/>
                    <a:pt x="0" y="851148"/>
                  </a:cubicBezTo>
                  <a:lnTo>
                    <a:pt x="0" y="94572"/>
                  </a:lnTo>
                  <a:close/>
                </a:path>
              </a:pathLst>
            </a:custGeom>
          </p:spPr>
          <p:style>
            <a:lnRef idx="2">
              <a:schemeClr val="accent4">
                <a:hueOff val="-1488257"/>
                <a:satOff val="8966"/>
                <a:lumOff val="719"/>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8654" tIns="41669" rIns="48654" bIns="41669" numCol="1" spcCol="1270" anchor="ctr" anchorCtr="0">
              <a:noAutofit/>
            </a:bodyPr>
            <a:lstStyle/>
            <a:p>
              <a:pPr marL="0" lvl="0" indent="0" algn="ctr" defTabSz="48895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For example – A faulty fire door. </a:t>
              </a:r>
            </a:p>
          </p:txBody>
        </p:sp>
      </p:grpSp>
      <p:grpSp>
        <p:nvGrpSpPr>
          <p:cNvPr id="17" name="Group 16">
            <a:extLst>
              <a:ext uri="{FF2B5EF4-FFF2-40B4-BE49-F238E27FC236}">
                <a16:creationId xmlns:a16="http://schemas.microsoft.com/office/drawing/2014/main" id="{3CBBD224-9926-4A6C-AA5D-2737ED1B7C20}"/>
              </a:ext>
            </a:extLst>
          </p:cNvPr>
          <p:cNvGrpSpPr/>
          <p:nvPr/>
        </p:nvGrpSpPr>
        <p:grpSpPr>
          <a:xfrm>
            <a:off x="3027433" y="1600200"/>
            <a:ext cx="2557080" cy="3736588"/>
            <a:chOff x="3671104" y="1564620"/>
            <a:chExt cx="2557080" cy="3736588"/>
          </a:xfrm>
        </p:grpSpPr>
        <p:sp>
          <p:nvSpPr>
            <p:cNvPr id="11" name="Freeform: Shape 10">
              <a:extLst>
                <a:ext uri="{FF2B5EF4-FFF2-40B4-BE49-F238E27FC236}">
                  <a16:creationId xmlns:a16="http://schemas.microsoft.com/office/drawing/2014/main" id="{C32F2766-A13E-4C2C-927F-9FE7600B57E7}"/>
                </a:ext>
              </a:extLst>
            </p:cNvPr>
            <p:cNvSpPr/>
            <p:nvPr/>
          </p:nvSpPr>
          <p:spPr>
            <a:xfrm>
              <a:off x="3671104" y="1564620"/>
              <a:ext cx="2557080" cy="1067596"/>
            </a:xfrm>
            <a:custGeom>
              <a:avLst/>
              <a:gdLst>
                <a:gd name="connsiteX0" fmla="*/ 0 w 1891440"/>
                <a:gd name="connsiteY0" fmla="*/ 94572 h 945720"/>
                <a:gd name="connsiteX1" fmla="*/ 94572 w 1891440"/>
                <a:gd name="connsiteY1" fmla="*/ 0 h 945720"/>
                <a:gd name="connsiteX2" fmla="*/ 1796868 w 1891440"/>
                <a:gd name="connsiteY2" fmla="*/ 0 h 945720"/>
                <a:gd name="connsiteX3" fmla="*/ 1891440 w 1891440"/>
                <a:gd name="connsiteY3" fmla="*/ 94572 h 945720"/>
                <a:gd name="connsiteX4" fmla="*/ 1891440 w 1891440"/>
                <a:gd name="connsiteY4" fmla="*/ 851148 h 945720"/>
                <a:gd name="connsiteX5" fmla="*/ 1796868 w 1891440"/>
                <a:gd name="connsiteY5" fmla="*/ 945720 h 945720"/>
                <a:gd name="connsiteX6" fmla="*/ 94572 w 1891440"/>
                <a:gd name="connsiteY6" fmla="*/ 945720 h 945720"/>
                <a:gd name="connsiteX7" fmla="*/ 0 w 1891440"/>
                <a:gd name="connsiteY7" fmla="*/ 851148 h 945720"/>
                <a:gd name="connsiteX8" fmla="*/ 0 w 1891440"/>
                <a:gd name="connsiteY8" fmla="*/ 94572 h 9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1440" h="945720">
                  <a:moveTo>
                    <a:pt x="0" y="94572"/>
                  </a:moveTo>
                  <a:cubicBezTo>
                    <a:pt x="0" y="42341"/>
                    <a:pt x="42341" y="0"/>
                    <a:pt x="94572" y="0"/>
                  </a:cubicBezTo>
                  <a:lnTo>
                    <a:pt x="1796868" y="0"/>
                  </a:lnTo>
                  <a:cubicBezTo>
                    <a:pt x="1849099" y="0"/>
                    <a:pt x="1891440" y="42341"/>
                    <a:pt x="1891440" y="94572"/>
                  </a:cubicBezTo>
                  <a:lnTo>
                    <a:pt x="1891440" y="851148"/>
                  </a:lnTo>
                  <a:cubicBezTo>
                    <a:pt x="1891440" y="903379"/>
                    <a:pt x="1849099" y="945720"/>
                    <a:pt x="1796868" y="945720"/>
                  </a:cubicBezTo>
                  <a:lnTo>
                    <a:pt x="94572" y="945720"/>
                  </a:lnTo>
                  <a:cubicBezTo>
                    <a:pt x="42341" y="945720"/>
                    <a:pt x="0" y="903379"/>
                    <a:pt x="0" y="851148"/>
                  </a:cubicBezTo>
                  <a:lnTo>
                    <a:pt x="0" y="94572"/>
                  </a:lnTo>
                  <a:close/>
                </a:path>
              </a:pathLst>
            </a:cu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79134" tIns="61989" rIns="79134" bIns="61989" numCol="1" spcCol="1270" anchor="ctr" anchorCtr="0">
              <a:noAutofit/>
            </a:bodyPr>
            <a:lstStyle/>
            <a:p>
              <a:pPr marL="0" lvl="0" indent="0" algn="ctr" defTabSz="1200150">
                <a:lnSpc>
                  <a:spcPct val="90000"/>
                </a:lnSpc>
                <a:spcBef>
                  <a:spcPct val="0"/>
                </a:spcBef>
                <a:spcAft>
                  <a:spcPct val="35000"/>
                </a:spcAft>
                <a:buNone/>
              </a:pPr>
              <a:r>
                <a:rPr lang="en-GB" sz="2700" kern="1200"/>
                <a:t>Long-Term Problems</a:t>
              </a:r>
            </a:p>
          </p:txBody>
        </p:sp>
        <p:sp>
          <p:nvSpPr>
            <p:cNvPr id="12" name="Freeform: Shape 11">
              <a:extLst>
                <a:ext uri="{FF2B5EF4-FFF2-40B4-BE49-F238E27FC236}">
                  <a16:creationId xmlns:a16="http://schemas.microsoft.com/office/drawing/2014/main" id="{28BDC73F-EC56-4AC8-975F-100E60E9503E}"/>
                </a:ext>
              </a:extLst>
            </p:cNvPr>
            <p:cNvSpPr/>
            <p:nvPr/>
          </p:nvSpPr>
          <p:spPr>
            <a:xfrm>
              <a:off x="3926812" y="2632216"/>
              <a:ext cx="255708" cy="800697"/>
            </a:xfrm>
            <a:custGeom>
              <a:avLst/>
              <a:gdLst/>
              <a:ahLst/>
              <a:cxnLst/>
              <a:rect l="0" t="0" r="0" b="0"/>
              <a:pathLst>
                <a:path>
                  <a:moveTo>
                    <a:pt x="0" y="0"/>
                  </a:moveTo>
                  <a:lnTo>
                    <a:pt x="0" y="709290"/>
                  </a:lnTo>
                  <a:lnTo>
                    <a:pt x="189144" y="709290"/>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sp>
        <p:sp>
          <p:nvSpPr>
            <p:cNvPr id="13" name="Freeform: Shape 12">
              <a:extLst>
                <a:ext uri="{FF2B5EF4-FFF2-40B4-BE49-F238E27FC236}">
                  <a16:creationId xmlns:a16="http://schemas.microsoft.com/office/drawing/2014/main" id="{5170DE05-FAC1-4F2D-A0D4-D85C22B4FA3F}"/>
                </a:ext>
              </a:extLst>
            </p:cNvPr>
            <p:cNvSpPr/>
            <p:nvPr/>
          </p:nvSpPr>
          <p:spPr>
            <a:xfrm>
              <a:off x="4182520" y="2899115"/>
              <a:ext cx="2045664" cy="1067596"/>
            </a:xfrm>
            <a:custGeom>
              <a:avLst/>
              <a:gdLst>
                <a:gd name="connsiteX0" fmla="*/ 0 w 1513152"/>
                <a:gd name="connsiteY0" fmla="*/ 94572 h 945720"/>
                <a:gd name="connsiteX1" fmla="*/ 94572 w 1513152"/>
                <a:gd name="connsiteY1" fmla="*/ 0 h 945720"/>
                <a:gd name="connsiteX2" fmla="*/ 1418580 w 1513152"/>
                <a:gd name="connsiteY2" fmla="*/ 0 h 945720"/>
                <a:gd name="connsiteX3" fmla="*/ 1513152 w 1513152"/>
                <a:gd name="connsiteY3" fmla="*/ 94572 h 945720"/>
                <a:gd name="connsiteX4" fmla="*/ 1513152 w 1513152"/>
                <a:gd name="connsiteY4" fmla="*/ 851148 h 945720"/>
                <a:gd name="connsiteX5" fmla="*/ 1418580 w 1513152"/>
                <a:gd name="connsiteY5" fmla="*/ 945720 h 945720"/>
                <a:gd name="connsiteX6" fmla="*/ 94572 w 1513152"/>
                <a:gd name="connsiteY6" fmla="*/ 945720 h 945720"/>
                <a:gd name="connsiteX7" fmla="*/ 0 w 1513152"/>
                <a:gd name="connsiteY7" fmla="*/ 851148 h 945720"/>
                <a:gd name="connsiteX8" fmla="*/ 0 w 1513152"/>
                <a:gd name="connsiteY8" fmla="*/ 94572 h 9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3152" h="945720">
                  <a:moveTo>
                    <a:pt x="0" y="94572"/>
                  </a:moveTo>
                  <a:cubicBezTo>
                    <a:pt x="0" y="42341"/>
                    <a:pt x="42341" y="0"/>
                    <a:pt x="94572" y="0"/>
                  </a:cubicBezTo>
                  <a:lnTo>
                    <a:pt x="1418580" y="0"/>
                  </a:lnTo>
                  <a:cubicBezTo>
                    <a:pt x="1470811" y="0"/>
                    <a:pt x="1513152" y="42341"/>
                    <a:pt x="1513152" y="94572"/>
                  </a:cubicBezTo>
                  <a:lnTo>
                    <a:pt x="1513152" y="851148"/>
                  </a:lnTo>
                  <a:cubicBezTo>
                    <a:pt x="1513152" y="903379"/>
                    <a:pt x="1470811" y="945720"/>
                    <a:pt x="1418580" y="945720"/>
                  </a:cubicBezTo>
                  <a:lnTo>
                    <a:pt x="94572" y="945720"/>
                  </a:lnTo>
                  <a:cubicBezTo>
                    <a:pt x="42341" y="945720"/>
                    <a:pt x="0" y="903379"/>
                    <a:pt x="0" y="851148"/>
                  </a:cubicBezTo>
                  <a:lnTo>
                    <a:pt x="0" y="94572"/>
                  </a:lnTo>
                  <a:close/>
                </a:path>
              </a:pathLst>
            </a:custGeom>
          </p:spPr>
          <p:style>
            <a:lnRef idx="2">
              <a:schemeClr val="accent4">
                <a:hueOff val="-2976513"/>
                <a:satOff val="17933"/>
                <a:lumOff val="1437"/>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8654" tIns="41669" rIns="48654" bIns="41669" numCol="1" spcCol="1270" anchor="ctr" anchorCtr="0">
              <a:noAutofit/>
            </a:bodyPr>
            <a:lstStyle/>
            <a:p>
              <a:pPr marL="0" lvl="0" indent="0" algn="ctr" defTabSz="48895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An issue which has lasting consequences and no immediate means of resolution. </a:t>
              </a:r>
            </a:p>
          </p:txBody>
        </p:sp>
        <p:sp>
          <p:nvSpPr>
            <p:cNvPr id="14" name="Freeform: Shape 13">
              <a:extLst>
                <a:ext uri="{FF2B5EF4-FFF2-40B4-BE49-F238E27FC236}">
                  <a16:creationId xmlns:a16="http://schemas.microsoft.com/office/drawing/2014/main" id="{7AD02FCD-3402-4A1F-8658-4C9D1D106A58}"/>
                </a:ext>
              </a:extLst>
            </p:cNvPr>
            <p:cNvSpPr/>
            <p:nvPr/>
          </p:nvSpPr>
          <p:spPr>
            <a:xfrm>
              <a:off x="3926812" y="2632216"/>
              <a:ext cx="255708" cy="2135192"/>
            </a:xfrm>
            <a:custGeom>
              <a:avLst/>
              <a:gdLst/>
              <a:ahLst/>
              <a:cxnLst/>
              <a:rect l="0" t="0" r="0" b="0"/>
              <a:pathLst>
                <a:path>
                  <a:moveTo>
                    <a:pt x="0" y="0"/>
                  </a:moveTo>
                  <a:lnTo>
                    <a:pt x="0" y="1891440"/>
                  </a:lnTo>
                  <a:lnTo>
                    <a:pt x="189144" y="1891440"/>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sp>
        <p:sp>
          <p:nvSpPr>
            <p:cNvPr id="15" name="Freeform: Shape 14">
              <a:extLst>
                <a:ext uri="{FF2B5EF4-FFF2-40B4-BE49-F238E27FC236}">
                  <a16:creationId xmlns:a16="http://schemas.microsoft.com/office/drawing/2014/main" id="{4F38FCFD-4BFB-4BFA-9ADA-879CE2865985}"/>
                </a:ext>
              </a:extLst>
            </p:cNvPr>
            <p:cNvSpPr/>
            <p:nvPr/>
          </p:nvSpPr>
          <p:spPr>
            <a:xfrm>
              <a:off x="4182520" y="4233612"/>
              <a:ext cx="2045664" cy="1067596"/>
            </a:xfrm>
            <a:custGeom>
              <a:avLst/>
              <a:gdLst>
                <a:gd name="connsiteX0" fmla="*/ 0 w 1513152"/>
                <a:gd name="connsiteY0" fmla="*/ 94572 h 945720"/>
                <a:gd name="connsiteX1" fmla="*/ 94572 w 1513152"/>
                <a:gd name="connsiteY1" fmla="*/ 0 h 945720"/>
                <a:gd name="connsiteX2" fmla="*/ 1418580 w 1513152"/>
                <a:gd name="connsiteY2" fmla="*/ 0 h 945720"/>
                <a:gd name="connsiteX3" fmla="*/ 1513152 w 1513152"/>
                <a:gd name="connsiteY3" fmla="*/ 94572 h 945720"/>
                <a:gd name="connsiteX4" fmla="*/ 1513152 w 1513152"/>
                <a:gd name="connsiteY4" fmla="*/ 851148 h 945720"/>
                <a:gd name="connsiteX5" fmla="*/ 1418580 w 1513152"/>
                <a:gd name="connsiteY5" fmla="*/ 945720 h 945720"/>
                <a:gd name="connsiteX6" fmla="*/ 94572 w 1513152"/>
                <a:gd name="connsiteY6" fmla="*/ 945720 h 945720"/>
                <a:gd name="connsiteX7" fmla="*/ 0 w 1513152"/>
                <a:gd name="connsiteY7" fmla="*/ 851148 h 945720"/>
                <a:gd name="connsiteX8" fmla="*/ 0 w 1513152"/>
                <a:gd name="connsiteY8" fmla="*/ 94572 h 9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3152" h="945720">
                  <a:moveTo>
                    <a:pt x="0" y="94572"/>
                  </a:moveTo>
                  <a:cubicBezTo>
                    <a:pt x="0" y="42341"/>
                    <a:pt x="42341" y="0"/>
                    <a:pt x="94572" y="0"/>
                  </a:cubicBezTo>
                  <a:lnTo>
                    <a:pt x="1418580" y="0"/>
                  </a:lnTo>
                  <a:cubicBezTo>
                    <a:pt x="1470811" y="0"/>
                    <a:pt x="1513152" y="42341"/>
                    <a:pt x="1513152" y="94572"/>
                  </a:cubicBezTo>
                  <a:lnTo>
                    <a:pt x="1513152" y="851148"/>
                  </a:lnTo>
                  <a:cubicBezTo>
                    <a:pt x="1513152" y="903379"/>
                    <a:pt x="1470811" y="945720"/>
                    <a:pt x="1418580" y="945720"/>
                  </a:cubicBezTo>
                  <a:lnTo>
                    <a:pt x="94572" y="945720"/>
                  </a:lnTo>
                  <a:cubicBezTo>
                    <a:pt x="42341" y="945720"/>
                    <a:pt x="0" y="903379"/>
                    <a:pt x="0" y="851148"/>
                  </a:cubicBezTo>
                  <a:lnTo>
                    <a:pt x="0" y="94572"/>
                  </a:lnTo>
                  <a:close/>
                </a:path>
              </a:pathLst>
            </a:custGeom>
          </p:spPr>
          <p:style>
            <a:lnRef idx="2">
              <a:schemeClr val="accent4">
                <a:hueOff val="-4464770"/>
                <a:satOff val="26899"/>
                <a:lumOff val="215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8654" tIns="41669" rIns="48654" bIns="41669" numCol="1" spcCol="1270" anchor="ctr" anchorCtr="0">
              <a:noAutofit/>
            </a:bodyPr>
            <a:lstStyle/>
            <a:p>
              <a:pPr marL="0" lvl="0" indent="0" algn="ctr" defTabSz="48895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For example – Poor staff retention.  </a:t>
              </a:r>
            </a:p>
          </p:txBody>
        </p:sp>
      </p:grpSp>
      <p:sp>
        <p:nvSpPr>
          <p:cNvPr id="18" name="TextBox 17">
            <a:extLst>
              <a:ext uri="{FF2B5EF4-FFF2-40B4-BE49-F238E27FC236}">
                <a16:creationId xmlns:a16="http://schemas.microsoft.com/office/drawing/2014/main" id="{5C8C789F-86D0-4C63-B6BB-EC8B4BFAD1D4}"/>
              </a:ext>
            </a:extLst>
          </p:cNvPr>
          <p:cNvSpPr txBox="1"/>
          <p:nvPr/>
        </p:nvSpPr>
        <p:spPr>
          <a:xfrm>
            <a:off x="5940152" y="3573016"/>
            <a:ext cx="3024336" cy="2118529"/>
          </a:xfrm>
          <a:prstGeom prst="rect">
            <a:avLst/>
          </a:prstGeom>
          <a:noFill/>
        </p:spPr>
        <p:txBody>
          <a:bodyPr wrap="square" rtlCol="0">
            <a:spAutoFit/>
          </a:bodyPr>
          <a:lstStyle/>
          <a:p>
            <a:pPr>
              <a:lnSpc>
                <a:spcPct val="150000"/>
              </a:lnSpc>
            </a:pPr>
            <a:r>
              <a:rPr lang="en-GB" b="1">
                <a:latin typeface="Arial" panose="020B0604020202020204" pitchFamily="34" charset="0"/>
                <a:cs typeface="Arial" panose="020B0604020202020204" pitchFamily="34" charset="0"/>
              </a:rPr>
              <a:t>In pairs </a:t>
            </a:r>
            <a:r>
              <a:rPr lang="en-GB">
                <a:latin typeface="Arial" panose="020B0604020202020204" pitchFamily="34" charset="0"/>
                <a:cs typeface="Arial" panose="020B0604020202020204" pitchFamily="34" charset="0"/>
              </a:rPr>
              <a:t>think of </a:t>
            </a:r>
            <a:r>
              <a:rPr lang="en-GB" b="1">
                <a:latin typeface="Arial" panose="020B0604020202020204" pitchFamily="34" charset="0"/>
                <a:cs typeface="Arial" panose="020B0604020202020204" pitchFamily="34" charset="0"/>
              </a:rPr>
              <a:t>four</a:t>
            </a:r>
            <a:r>
              <a:rPr lang="en-GB">
                <a:latin typeface="Arial" panose="020B0604020202020204" pitchFamily="34" charset="0"/>
                <a:cs typeface="Arial" panose="020B0604020202020204" pitchFamily="34" charset="0"/>
              </a:rPr>
              <a:t> examples of short-term and long-term issues a manager working in Health and Social Care might face. </a:t>
            </a:r>
          </a:p>
        </p:txBody>
      </p:sp>
    </p:spTree>
    <p:extLst>
      <p:ext uri="{BB962C8B-B14F-4D97-AF65-F5344CB8AC3E}">
        <p14:creationId xmlns:p14="http://schemas.microsoft.com/office/powerpoint/2010/main" val="142997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1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0AC6A-1DD9-472A-8EF6-17413242EB77}"/>
              </a:ext>
            </a:extLst>
          </p:cNvPr>
          <p:cNvSpPr>
            <a:spLocks noGrp="1"/>
          </p:cNvSpPr>
          <p:nvPr>
            <p:ph type="title"/>
          </p:nvPr>
        </p:nvSpPr>
        <p:spPr>
          <a:xfrm>
            <a:off x="457200" y="2060848"/>
            <a:ext cx="8229600" cy="1143000"/>
          </a:xfrm>
          <a:ln w="57150">
            <a:solidFill>
              <a:schemeClr val="accent1"/>
            </a:solidFill>
          </a:ln>
        </p:spPr>
        <p:txBody>
          <a:bodyPr/>
          <a:lstStyle/>
          <a:p>
            <a:r>
              <a:rPr lang="en-GB"/>
              <a:t>Share your examples</a:t>
            </a:r>
          </a:p>
        </p:txBody>
      </p:sp>
    </p:spTree>
    <p:extLst>
      <p:ext uri="{BB962C8B-B14F-4D97-AF65-F5344CB8AC3E}">
        <p14:creationId xmlns:p14="http://schemas.microsoft.com/office/powerpoint/2010/main" val="1940101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234EF-5EB6-4D20-B7FA-C17B479E582A}"/>
              </a:ext>
            </a:extLst>
          </p:cNvPr>
          <p:cNvSpPr>
            <a:spLocks noGrp="1"/>
          </p:cNvSpPr>
          <p:nvPr>
            <p:ph type="title"/>
          </p:nvPr>
        </p:nvSpPr>
        <p:spPr/>
        <p:txBody>
          <a:bodyPr/>
          <a:lstStyle/>
          <a:p>
            <a:r>
              <a:rPr lang="en-GB"/>
              <a:t>The Five – Why Technique</a:t>
            </a:r>
          </a:p>
        </p:txBody>
      </p:sp>
      <p:pic>
        <p:nvPicPr>
          <p:cNvPr id="6" name="Online Media 5" title="The 5 Whys of Problem-Solving Method">
            <a:hlinkClick r:id="" action="ppaction://media"/>
            <a:extLst>
              <a:ext uri="{FF2B5EF4-FFF2-40B4-BE49-F238E27FC236}">
                <a16:creationId xmlns:a16="http://schemas.microsoft.com/office/drawing/2014/main" id="{AD1DC673-C739-4CC8-B7F0-9CE9309F5ED3}"/>
              </a:ext>
            </a:extLst>
          </p:cNvPr>
          <p:cNvPicPr>
            <a:picLocks noGrp="1" noRot="1" noChangeAspect="1"/>
          </p:cNvPicPr>
          <p:nvPr>
            <p:ph idx="1"/>
            <a:videoFile r:link="rId1"/>
          </p:nvPr>
        </p:nvPicPr>
        <p:blipFill>
          <a:blip r:embed="rId4"/>
          <a:stretch>
            <a:fillRect/>
          </a:stretch>
        </p:blipFill>
        <p:spPr>
          <a:xfrm>
            <a:off x="1106488" y="1600200"/>
            <a:ext cx="6931025" cy="3916363"/>
          </a:xfrm>
          <a:prstGeom prst="rect">
            <a:avLst/>
          </a:prstGeom>
        </p:spPr>
      </p:pic>
    </p:spTree>
    <p:extLst>
      <p:ext uri="{BB962C8B-B14F-4D97-AF65-F5344CB8AC3E}">
        <p14:creationId xmlns:p14="http://schemas.microsoft.com/office/powerpoint/2010/main" val="3202945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3352-577E-4ABE-A5BC-3AAE19038F66}"/>
              </a:ext>
            </a:extLst>
          </p:cNvPr>
          <p:cNvSpPr>
            <a:spLocks noGrp="1"/>
          </p:cNvSpPr>
          <p:nvPr>
            <p:ph type="title"/>
          </p:nvPr>
        </p:nvSpPr>
        <p:spPr/>
        <p:txBody>
          <a:bodyPr>
            <a:normAutofit fontScale="90000"/>
          </a:bodyPr>
          <a:lstStyle/>
          <a:p>
            <a:r>
              <a:rPr lang="en-GB"/>
              <a:t>Thinking backward – The Five whys</a:t>
            </a:r>
          </a:p>
        </p:txBody>
      </p:sp>
      <p:sp>
        <p:nvSpPr>
          <p:cNvPr id="3" name="Content Placeholder 2">
            <a:extLst>
              <a:ext uri="{FF2B5EF4-FFF2-40B4-BE49-F238E27FC236}">
                <a16:creationId xmlns:a16="http://schemas.microsoft.com/office/drawing/2014/main" id="{E6F97742-E39C-4209-84AF-CB3ED1ECF7B4}"/>
              </a:ext>
            </a:extLst>
          </p:cNvPr>
          <p:cNvSpPr>
            <a:spLocks noGrp="1"/>
          </p:cNvSpPr>
          <p:nvPr>
            <p:ph idx="1"/>
          </p:nvPr>
        </p:nvSpPr>
        <p:spPr>
          <a:xfrm>
            <a:off x="609471" y="1564073"/>
            <a:ext cx="7925058" cy="2790090"/>
          </a:xfrm>
        </p:spPr>
        <p:txBody>
          <a:bodyPr/>
          <a:lstStyle/>
          <a:p>
            <a:pPr marL="0" indent="0" algn="l">
              <a:buNone/>
            </a:pPr>
            <a:r>
              <a:rPr lang="en-GB" sz="1350">
                <a:latin typeface="Arial" panose="020B0604020202020204" pitchFamily="34" charset="0"/>
                <a:cs typeface="Arial" panose="020B0604020202020204" pitchFamily="34" charset="0"/>
              </a:rPr>
              <a:t>The technique was developed by </a:t>
            </a:r>
            <a:r>
              <a:rPr lang="en-GB" sz="1350" err="1">
                <a:latin typeface="Arial" panose="020B0604020202020204" pitchFamily="34" charset="0"/>
                <a:cs typeface="Arial" panose="020B0604020202020204" pitchFamily="34" charset="0"/>
              </a:rPr>
              <a:t>Sakichi</a:t>
            </a:r>
            <a:r>
              <a:rPr lang="en-GB" sz="1350">
                <a:latin typeface="Arial" panose="020B0604020202020204" pitchFamily="34" charset="0"/>
                <a:cs typeface="Arial" panose="020B0604020202020204" pitchFamily="34" charset="0"/>
              </a:rPr>
              <a:t> Toyoda for the Toyota Industries Corporation. (</a:t>
            </a:r>
            <a:r>
              <a:rPr lang="en-GB" sz="1350" err="1">
                <a:solidFill>
                  <a:srgbClr val="67686C"/>
                </a:solidFill>
                <a:latin typeface="Arial" panose="020B0604020202020204" pitchFamily="34" charset="0"/>
                <a:cs typeface="Arial" panose="020B0604020202020204" pitchFamily="34" charset="0"/>
              </a:rPr>
              <a:t>Serrat</a:t>
            </a:r>
            <a:r>
              <a:rPr lang="en-GB" sz="1350">
                <a:solidFill>
                  <a:srgbClr val="67686C"/>
                </a:solidFill>
                <a:latin typeface="Arial" panose="020B0604020202020204" pitchFamily="34" charset="0"/>
                <a:cs typeface="Arial" panose="020B0604020202020204" pitchFamily="34" charset="0"/>
              </a:rPr>
              <a:t>, 2009) </a:t>
            </a:r>
            <a:endParaRPr lang="en-GB">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78BE183-D125-44C2-83ED-5B4572DAFB0E}"/>
              </a:ext>
            </a:extLst>
          </p:cNvPr>
          <p:cNvSpPr txBox="1"/>
          <p:nvPr/>
        </p:nvSpPr>
        <p:spPr>
          <a:xfrm>
            <a:off x="851488" y="2056774"/>
            <a:ext cx="7197413" cy="300082"/>
          </a:xfrm>
          <a:prstGeom prst="rect">
            <a:avLst/>
          </a:prstGeom>
          <a:noFill/>
          <a:ln w="28575">
            <a:solidFill>
              <a:schemeClr val="tx2"/>
            </a:solidFill>
          </a:ln>
        </p:spPr>
        <p:txBody>
          <a:bodyPr wrap="square" rtlCol="0">
            <a:spAutoFit/>
          </a:bodyPr>
          <a:lstStyle/>
          <a:p>
            <a:r>
              <a:rPr lang="en-GB" sz="1350"/>
              <a:t>Define the problem: </a:t>
            </a:r>
          </a:p>
        </p:txBody>
      </p:sp>
      <p:grpSp>
        <p:nvGrpSpPr>
          <p:cNvPr id="25" name="Group 24">
            <a:extLst>
              <a:ext uri="{FF2B5EF4-FFF2-40B4-BE49-F238E27FC236}">
                <a16:creationId xmlns:a16="http://schemas.microsoft.com/office/drawing/2014/main" id="{B9738DC5-0A56-46AD-B92F-376141D56A8C}"/>
              </a:ext>
            </a:extLst>
          </p:cNvPr>
          <p:cNvGrpSpPr/>
          <p:nvPr/>
        </p:nvGrpSpPr>
        <p:grpSpPr>
          <a:xfrm>
            <a:off x="851488" y="2640053"/>
            <a:ext cx="2744750" cy="650922"/>
            <a:chOff x="1097279" y="3239146"/>
            <a:chExt cx="3659666" cy="867896"/>
          </a:xfrm>
        </p:grpSpPr>
        <p:sp>
          <p:nvSpPr>
            <p:cNvPr id="5" name="TextBox 4">
              <a:extLst>
                <a:ext uri="{FF2B5EF4-FFF2-40B4-BE49-F238E27FC236}">
                  <a16:creationId xmlns:a16="http://schemas.microsoft.com/office/drawing/2014/main" id="{4B30915F-45A6-47E5-8DA7-364D3EE83F79}"/>
                </a:ext>
              </a:extLst>
            </p:cNvPr>
            <p:cNvSpPr txBox="1"/>
            <p:nvPr/>
          </p:nvSpPr>
          <p:spPr>
            <a:xfrm>
              <a:off x="1097279" y="3706933"/>
              <a:ext cx="3659666" cy="400109"/>
            </a:xfrm>
            <a:prstGeom prst="rect">
              <a:avLst/>
            </a:prstGeom>
            <a:noFill/>
            <a:ln w="28575">
              <a:solidFill>
                <a:schemeClr val="tx2"/>
              </a:solidFill>
            </a:ln>
          </p:spPr>
          <p:txBody>
            <a:bodyPr wrap="square" rtlCol="0">
              <a:spAutoFit/>
            </a:bodyPr>
            <a:lstStyle/>
            <a:p>
              <a:r>
                <a:rPr lang="en-GB" sz="1350"/>
                <a:t> </a:t>
              </a:r>
            </a:p>
          </p:txBody>
        </p:sp>
        <p:sp>
          <p:nvSpPr>
            <p:cNvPr id="6" name="TextBox 5">
              <a:extLst>
                <a:ext uri="{FF2B5EF4-FFF2-40B4-BE49-F238E27FC236}">
                  <a16:creationId xmlns:a16="http://schemas.microsoft.com/office/drawing/2014/main" id="{D0198061-27AF-4449-B954-CDCE2AB1E301}"/>
                </a:ext>
              </a:extLst>
            </p:cNvPr>
            <p:cNvSpPr txBox="1"/>
            <p:nvPr/>
          </p:nvSpPr>
          <p:spPr>
            <a:xfrm>
              <a:off x="1097279" y="3239146"/>
              <a:ext cx="3071765" cy="400109"/>
            </a:xfrm>
            <a:prstGeom prst="rect">
              <a:avLst/>
            </a:prstGeom>
            <a:noFill/>
            <a:ln>
              <a:noFill/>
            </a:ln>
          </p:spPr>
          <p:txBody>
            <a:bodyPr wrap="square" rtlCol="0">
              <a:spAutoFit/>
            </a:bodyPr>
            <a:lstStyle/>
            <a:p>
              <a:r>
                <a:rPr lang="en-GB" sz="1350"/>
                <a:t>Why is it happening?</a:t>
              </a:r>
            </a:p>
          </p:txBody>
        </p:sp>
      </p:grpSp>
      <p:sp>
        <p:nvSpPr>
          <p:cNvPr id="9" name="TextBox 8">
            <a:extLst>
              <a:ext uri="{FF2B5EF4-FFF2-40B4-BE49-F238E27FC236}">
                <a16:creationId xmlns:a16="http://schemas.microsoft.com/office/drawing/2014/main" id="{90CE8CD0-00F4-4CAB-AAB1-8A935F927036}"/>
              </a:ext>
            </a:extLst>
          </p:cNvPr>
          <p:cNvSpPr txBox="1"/>
          <p:nvPr/>
        </p:nvSpPr>
        <p:spPr>
          <a:xfrm>
            <a:off x="3308401" y="4519818"/>
            <a:ext cx="2744750" cy="300082"/>
          </a:xfrm>
          <a:prstGeom prst="rect">
            <a:avLst/>
          </a:prstGeom>
          <a:noFill/>
          <a:ln w="28575">
            <a:solidFill>
              <a:schemeClr val="tx2"/>
            </a:solidFill>
          </a:ln>
        </p:spPr>
        <p:txBody>
          <a:bodyPr wrap="square" rtlCol="0">
            <a:spAutoFit/>
          </a:bodyPr>
          <a:lstStyle/>
          <a:p>
            <a:r>
              <a:rPr lang="en-GB" sz="1350"/>
              <a:t> </a:t>
            </a:r>
          </a:p>
        </p:txBody>
      </p:sp>
      <p:sp>
        <p:nvSpPr>
          <p:cNvPr id="10" name="TextBox 9">
            <a:extLst>
              <a:ext uri="{FF2B5EF4-FFF2-40B4-BE49-F238E27FC236}">
                <a16:creationId xmlns:a16="http://schemas.microsoft.com/office/drawing/2014/main" id="{60394F1E-41A5-4A9B-8FE7-7B85098673E1}"/>
              </a:ext>
            </a:extLst>
          </p:cNvPr>
          <p:cNvSpPr txBox="1"/>
          <p:nvPr/>
        </p:nvSpPr>
        <p:spPr>
          <a:xfrm>
            <a:off x="4292414" y="5101618"/>
            <a:ext cx="2744750" cy="300082"/>
          </a:xfrm>
          <a:prstGeom prst="rect">
            <a:avLst/>
          </a:prstGeom>
          <a:noFill/>
          <a:ln w="28575">
            <a:solidFill>
              <a:schemeClr val="tx2"/>
            </a:solidFill>
          </a:ln>
        </p:spPr>
        <p:txBody>
          <a:bodyPr wrap="square" rtlCol="0">
            <a:spAutoFit/>
          </a:bodyPr>
          <a:lstStyle/>
          <a:p>
            <a:r>
              <a:rPr lang="en-GB" sz="1350"/>
              <a:t> </a:t>
            </a:r>
          </a:p>
        </p:txBody>
      </p:sp>
      <p:sp>
        <p:nvSpPr>
          <p:cNvPr id="15" name="TextBox 14">
            <a:extLst>
              <a:ext uri="{FF2B5EF4-FFF2-40B4-BE49-F238E27FC236}">
                <a16:creationId xmlns:a16="http://schemas.microsoft.com/office/drawing/2014/main" id="{739AC34E-C834-4C0C-9162-BC31B75D3F91}"/>
              </a:ext>
            </a:extLst>
          </p:cNvPr>
          <p:cNvSpPr txBox="1"/>
          <p:nvPr/>
        </p:nvSpPr>
        <p:spPr>
          <a:xfrm>
            <a:off x="5522463" y="4041164"/>
            <a:ext cx="2303824" cy="300082"/>
          </a:xfrm>
          <a:prstGeom prst="rect">
            <a:avLst/>
          </a:prstGeom>
          <a:noFill/>
          <a:ln>
            <a:noFill/>
          </a:ln>
        </p:spPr>
        <p:txBody>
          <a:bodyPr wrap="square" rtlCol="0">
            <a:spAutoFit/>
          </a:bodyPr>
          <a:lstStyle/>
          <a:p>
            <a:r>
              <a:rPr lang="en-GB" sz="1350"/>
              <a:t>Why is that?</a:t>
            </a:r>
          </a:p>
        </p:txBody>
      </p:sp>
      <p:sp>
        <p:nvSpPr>
          <p:cNvPr id="16" name="TextBox 15">
            <a:extLst>
              <a:ext uri="{FF2B5EF4-FFF2-40B4-BE49-F238E27FC236}">
                <a16:creationId xmlns:a16="http://schemas.microsoft.com/office/drawing/2014/main" id="{C58E6498-AAF8-4F68-939F-815AA708DDFC}"/>
              </a:ext>
            </a:extLst>
          </p:cNvPr>
          <p:cNvSpPr txBox="1"/>
          <p:nvPr/>
        </p:nvSpPr>
        <p:spPr>
          <a:xfrm>
            <a:off x="6399332" y="4566669"/>
            <a:ext cx="2303824" cy="300082"/>
          </a:xfrm>
          <a:prstGeom prst="rect">
            <a:avLst/>
          </a:prstGeom>
          <a:noFill/>
          <a:ln>
            <a:noFill/>
          </a:ln>
        </p:spPr>
        <p:txBody>
          <a:bodyPr wrap="square" rtlCol="0">
            <a:spAutoFit/>
          </a:bodyPr>
          <a:lstStyle/>
          <a:p>
            <a:r>
              <a:rPr lang="en-GB" sz="1350"/>
              <a:t>Why is that?</a:t>
            </a:r>
          </a:p>
        </p:txBody>
      </p:sp>
      <p:cxnSp>
        <p:nvCxnSpPr>
          <p:cNvPr id="19" name="Straight Arrow Connector 18">
            <a:extLst>
              <a:ext uri="{FF2B5EF4-FFF2-40B4-BE49-F238E27FC236}">
                <a16:creationId xmlns:a16="http://schemas.microsoft.com/office/drawing/2014/main" id="{76648B93-9575-43CF-A946-8368D4ACEA36}"/>
              </a:ext>
            </a:extLst>
          </p:cNvPr>
          <p:cNvCxnSpPr>
            <a:cxnSpLocks/>
          </p:cNvCxnSpPr>
          <p:nvPr/>
        </p:nvCxnSpPr>
        <p:spPr>
          <a:xfrm>
            <a:off x="6804248" y="4866751"/>
            <a:ext cx="0" cy="1701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ACE113A9-FD4D-4ABA-84A7-5A5AE2C336D5}"/>
              </a:ext>
            </a:extLst>
          </p:cNvPr>
          <p:cNvCxnSpPr>
            <a:cxnSpLocks/>
          </p:cNvCxnSpPr>
          <p:nvPr/>
        </p:nvCxnSpPr>
        <p:spPr>
          <a:xfrm>
            <a:off x="5932590" y="4341246"/>
            <a:ext cx="0" cy="1701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26" name="Group 25">
            <a:extLst>
              <a:ext uri="{FF2B5EF4-FFF2-40B4-BE49-F238E27FC236}">
                <a16:creationId xmlns:a16="http://schemas.microsoft.com/office/drawing/2014/main" id="{DB48C10F-EE57-4EF7-95F2-892B647006C1}"/>
              </a:ext>
            </a:extLst>
          </p:cNvPr>
          <p:cNvGrpSpPr/>
          <p:nvPr/>
        </p:nvGrpSpPr>
        <p:grpSpPr>
          <a:xfrm>
            <a:off x="1547664" y="3048969"/>
            <a:ext cx="4795565" cy="724803"/>
            <a:chOff x="2040093" y="3696144"/>
            <a:chExt cx="6394086" cy="966403"/>
          </a:xfrm>
        </p:grpSpPr>
        <p:sp>
          <p:nvSpPr>
            <p:cNvPr id="7" name="TextBox 6">
              <a:extLst>
                <a:ext uri="{FF2B5EF4-FFF2-40B4-BE49-F238E27FC236}">
                  <a16:creationId xmlns:a16="http://schemas.microsoft.com/office/drawing/2014/main" id="{296E062E-7D15-4D08-BE55-949BBD17F138}"/>
                </a:ext>
              </a:extLst>
            </p:cNvPr>
            <p:cNvSpPr txBox="1"/>
            <p:nvPr/>
          </p:nvSpPr>
          <p:spPr>
            <a:xfrm>
              <a:off x="2040093" y="4262438"/>
              <a:ext cx="3659666" cy="400109"/>
            </a:xfrm>
            <a:prstGeom prst="rect">
              <a:avLst/>
            </a:prstGeom>
            <a:noFill/>
            <a:ln w="28575">
              <a:solidFill>
                <a:schemeClr val="tx2"/>
              </a:solidFill>
            </a:ln>
          </p:spPr>
          <p:txBody>
            <a:bodyPr wrap="square" rtlCol="0">
              <a:spAutoFit/>
            </a:bodyPr>
            <a:lstStyle/>
            <a:p>
              <a:r>
                <a:rPr lang="en-GB" sz="1350"/>
                <a:t> </a:t>
              </a:r>
            </a:p>
          </p:txBody>
        </p:sp>
        <p:cxnSp>
          <p:nvCxnSpPr>
            <p:cNvPr id="12" name="Straight Arrow Connector 11">
              <a:extLst>
                <a:ext uri="{FF2B5EF4-FFF2-40B4-BE49-F238E27FC236}">
                  <a16:creationId xmlns:a16="http://schemas.microsoft.com/office/drawing/2014/main" id="{79E94C7D-846F-4FFD-8870-E512B2090036}"/>
                </a:ext>
              </a:extLst>
            </p:cNvPr>
            <p:cNvCxnSpPr/>
            <p:nvPr/>
          </p:nvCxnSpPr>
          <p:spPr>
            <a:xfrm>
              <a:off x="4928461" y="3891598"/>
              <a:ext cx="4339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C6059DAA-FC04-46F4-A746-3B86D5DAB0CD}"/>
                </a:ext>
              </a:extLst>
            </p:cNvPr>
            <p:cNvSpPr txBox="1"/>
            <p:nvPr/>
          </p:nvSpPr>
          <p:spPr>
            <a:xfrm>
              <a:off x="5362414" y="3696144"/>
              <a:ext cx="3071765" cy="400109"/>
            </a:xfrm>
            <a:prstGeom prst="rect">
              <a:avLst/>
            </a:prstGeom>
            <a:noFill/>
            <a:ln>
              <a:noFill/>
            </a:ln>
          </p:spPr>
          <p:txBody>
            <a:bodyPr wrap="square" rtlCol="0">
              <a:spAutoFit/>
            </a:bodyPr>
            <a:lstStyle/>
            <a:p>
              <a:r>
                <a:rPr lang="en-GB" sz="1350"/>
                <a:t>Why is that?</a:t>
              </a:r>
            </a:p>
          </p:txBody>
        </p:sp>
        <p:cxnSp>
          <p:nvCxnSpPr>
            <p:cNvPr id="21" name="Straight Arrow Connector 20">
              <a:extLst>
                <a:ext uri="{FF2B5EF4-FFF2-40B4-BE49-F238E27FC236}">
                  <a16:creationId xmlns:a16="http://schemas.microsoft.com/office/drawing/2014/main" id="{F5441F2E-DEB4-4700-91FD-78F846D4A653}"/>
                </a:ext>
              </a:extLst>
            </p:cNvPr>
            <p:cNvCxnSpPr>
              <a:cxnSpLocks/>
            </p:cNvCxnSpPr>
            <p:nvPr/>
          </p:nvCxnSpPr>
          <p:spPr>
            <a:xfrm>
              <a:off x="5495698" y="3988646"/>
              <a:ext cx="0" cy="2268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66F74550-F6C2-4B80-AB27-162079532063}"/>
              </a:ext>
            </a:extLst>
          </p:cNvPr>
          <p:cNvGrpSpPr/>
          <p:nvPr/>
        </p:nvGrpSpPr>
        <p:grpSpPr>
          <a:xfrm>
            <a:off x="2592089" y="3551626"/>
            <a:ext cx="4427480" cy="751893"/>
            <a:chOff x="3264459" y="4215531"/>
            <a:chExt cx="5903306" cy="1002523"/>
          </a:xfrm>
        </p:grpSpPr>
        <p:sp>
          <p:nvSpPr>
            <p:cNvPr id="8" name="TextBox 7">
              <a:extLst>
                <a:ext uri="{FF2B5EF4-FFF2-40B4-BE49-F238E27FC236}">
                  <a16:creationId xmlns:a16="http://schemas.microsoft.com/office/drawing/2014/main" id="{C86B656A-772C-4907-82B3-5E87B0700FAF}"/>
                </a:ext>
              </a:extLst>
            </p:cNvPr>
            <p:cNvSpPr txBox="1"/>
            <p:nvPr/>
          </p:nvSpPr>
          <p:spPr>
            <a:xfrm>
              <a:off x="3264459" y="4817945"/>
              <a:ext cx="3659666" cy="400109"/>
            </a:xfrm>
            <a:prstGeom prst="rect">
              <a:avLst/>
            </a:prstGeom>
            <a:noFill/>
            <a:ln w="28575">
              <a:solidFill>
                <a:schemeClr val="tx2"/>
              </a:solidFill>
            </a:ln>
          </p:spPr>
          <p:txBody>
            <a:bodyPr wrap="square" rtlCol="0">
              <a:spAutoFit/>
            </a:bodyPr>
            <a:lstStyle/>
            <a:p>
              <a:r>
                <a:rPr lang="en-GB" sz="1350"/>
                <a:t> </a:t>
              </a:r>
            </a:p>
          </p:txBody>
        </p:sp>
        <p:sp>
          <p:nvSpPr>
            <p:cNvPr id="14" name="TextBox 13">
              <a:extLst>
                <a:ext uri="{FF2B5EF4-FFF2-40B4-BE49-F238E27FC236}">
                  <a16:creationId xmlns:a16="http://schemas.microsoft.com/office/drawing/2014/main" id="{6871F092-A380-46C3-8DA2-BF521A063325}"/>
                </a:ext>
              </a:extLst>
            </p:cNvPr>
            <p:cNvSpPr txBox="1"/>
            <p:nvPr/>
          </p:nvSpPr>
          <p:spPr>
            <a:xfrm>
              <a:off x="6096000" y="4215531"/>
              <a:ext cx="3071765" cy="400109"/>
            </a:xfrm>
            <a:prstGeom prst="rect">
              <a:avLst/>
            </a:prstGeom>
            <a:noFill/>
            <a:ln>
              <a:noFill/>
            </a:ln>
          </p:spPr>
          <p:txBody>
            <a:bodyPr wrap="square" rtlCol="0">
              <a:spAutoFit/>
            </a:bodyPr>
            <a:lstStyle/>
            <a:p>
              <a:r>
                <a:rPr lang="en-GB" sz="1350"/>
                <a:t>Why is that?</a:t>
              </a:r>
            </a:p>
          </p:txBody>
        </p:sp>
        <p:cxnSp>
          <p:nvCxnSpPr>
            <p:cNvPr id="17" name="Straight Arrow Connector 16">
              <a:extLst>
                <a:ext uri="{FF2B5EF4-FFF2-40B4-BE49-F238E27FC236}">
                  <a16:creationId xmlns:a16="http://schemas.microsoft.com/office/drawing/2014/main" id="{7F096DB6-F05F-43C9-824E-6A35615C4CD0}"/>
                </a:ext>
              </a:extLst>
            </p:cNvPr>
            <p:cNvCxnSpPr>
              <a:cxnSpLocks/>
            </p:cNvCxnSpPr>
            <p:nvPr/>
          </p:nvCxnSpPr>
          <p:spPr>
            <a:xfrm>
              <a:off x="6658071" y="4486918"/>
              <a:ext cx="0" cy="2268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1D69A82C-A1D2-47B9-BABC-5A53CC53A29E}"/>
                </a:ext>
              </a:extLst>
            </p:cNvPr>
            <p:cNvCxnSpPr/>
            <p:nvPr/>
          </p:nvCxnSpPr>
          <p:spPr>
            <a:xfrm>
              <a:off x="5699759" y="4447105"/>
              <a:ext cx="4339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cxnSp>
        <p:nvCxnSpPr>
          <p:cNvPr id="23" name="Straight Arrow Connector 22">
            <a:extLst>
              <a:ext uri="{FF2B5EF4-FFF2-40B4-BE49-F238E27FC236}">
                <a16:creationId xmlns:a16="http://schemas.microsoft.com/office/drawing/2014/main" id="{C05A1DDE-300C-4831-AE5D-954C395B9473}"/>
              </a:ext>
            </a:extLst>
          </p:cNvPr>
          <p:cNvCxnSpPr/>
          <p:nvPr/>
        </p:nvCxnSpPr>
        <p:spPr>
          <a:xfrm>
            <a:off x="5196998" y="4217263"/>
            <a:ext cx="32546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35B8951-16A8-48FB-8BCA-CE4152253F5E}"/>
              </a:ext>
            </a:extLst>
          </p:cNvPr>
          <p:cNvCxnSpPr/>
          <p:nvPr/>
        </p:nvCxnSpPr>
        <p:spPr>
          <a:xfrm>
            <a:off x="6055065" y="4664758"/>
            <a:ext cx="32546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4767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fade">
                                      <p:cBhvr>
                                        <p:cTn id="30" dur="500"/>
                                        <p:tgtEl>
                                          <p:spTgt spid="15"/>
                                        </p:tgtEl>
                                      </p:cBhvr>
                                    </p:animEffect>
                                  </p:childTnLst>
                                </p:cTn>
                              </p:par>
                              <p:par>
                                <p:cTn id="31" presetID="10" presetClass="entr" presetSubtype="0" fill="hold" nodeType="with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fade">
                                      <p:cBhvr>
                                        <p:cTn id="33" dur="500"/>
                                        <p:tgtEl>
                                          <p:spTgt spid="20"/>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4"/>
                                        </p:tgtEl>
                                        <p:attrNameLst>
                                          <p:attrName>style.visibility</p:attrName>
                                        </p:attrNameLst>
                                      </p:cBhvr>
                                      <p:to>
                                        <p:strVal val="visible"/>
                                      </p:to>
                                    </p:set>
                                    <p:animEffect transition="in" filter="fade">
                                      <p:cBhvr>
                                        <p:cTn id="41" dur="500"/>
                                        <p:tgtEl>
                                          <p:spTgt spid="24"/>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6"/>
                                        </p:tgtEl>
                                        <p:attrNameLst>
                                          <p:attrName>style.visibility</p:attrName>
                                        </p:attrNameLst>
                                      </p:cBhvr>
                                      <p:to>
                                        <p:strVal val="visible"/>
                                      </p:to>
                                    </p:set>
                                    <p:animEffect transition="in" filter="fade">
                                      <p:cBhvr>
                                        <p:cTn id="44" dur="500"/>
                                        <p:tgtEl>
                                          <p:spTgt spid="16"/>
                                        </p:tgtEl>
                                      </p:cBhvr>
                                    </p:animEffect>
                                  </p:childTnLst>
                                </p:cTn>
                              </p:par>
                              <p:par>
                                <p:cTn id="45" presetID="10" presetClass="entr" presetSubtype="0" fill="hold" nodeType="with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500"/>
                                        <p:tgtEl>
                                          <p:spTgt spid="19"/>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0"/>
                                        </p:tgtEl>
                                        <p:attrNameLst>
                                          <p:attrName>style.visibility</p:attrName>
                                        </p:attrNameLst>
                                      </p:cBhvr>
                                      <p:to>
                                        <p:strVal val="visible"/>
                                      </p:to>
                                    </p:set>
                                    <p:animEffect transition="in" filter="fade">
                                      <p:cBhvr>
                                        <p:cTn id="5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animBg="1"/>
      <p:bldP spid="10" grpId="0" animBg="1"/>
      <p:bldP spid="15" grpId="0"/>
      <p:bldP spid="1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3352-577E-4ABE-A5BC-3AAE19038F66}"/>
              </a:ext>
            </a:extLst>
          </p:cNvPr>
          <p:cNvSpPr>
            <a:spLocks noGrp="1"/>
          </p:cNvSpPr>
          <p:nvPr>
            <p:ph type="title"/>
          </p:nvPr>
        </p:nvSpPr>
        <p:spPr/>
        <p:txBody>
          <a:bodyPr>
            <a:normAutofit fontScale="90000"/>
          </a:bodyPr>
          <a:lstStyle/>
          <a:p>
            <a:r>
              <a:rPr lang="en-GB"/>
              <a:t>Thinking backward – The Five whys</a:t>
            </a:r>
          </a:p>
        </p:txBody>
      </p:sp>
      <p:sp>
        <p:nvSpPr>
          <p:cNvPr id="4" name="TextBox 3">
            <a:extLst>
              <a:ext uri="{FF2B5EF4-FFF2-40B4-BE49-F238E27FC236}">
                <a16:creationId xmlns:a16="http://schemas.microsoft.com/office/drawing/2014/main" id="{178BE183-D125-44C2-83ED-5B4572DAFB0E}"/>
              </a:ext>
            </a:extLst>
          </p:cNvPr>
          <p:cNvSpPr txBox="1"/>
          <p:nvPr/>
        </p:nvSpPr>
        <p:spPr>
          <a:xfrm>
            <a:off x="973293" y="1643268"/>
            <a:ext cx="7197413" cy="300082"/>
          </a:xfrm>
          <a:prstGeom prst="rect">
            <a:avLst/>
          </a:prstGeom>
          <a:noFill/>
          <a:ln w="28575">
            <a:solidFill>
              <a:schemeClr val="tx2"/>
            </a:solidFill>
          </a:ln>
        </p:spPr>
        <p:txBody>
          <a:bodyPr wrap="square" rtlCol="0">
            <a:spAutoFit/>
          </a:bodyPr>
          <a:lstStyle/>
          <a:p>
            <a:r>
              <a:rPr lang="en-GB" sz="1350"/>
              <a:t>Define the problem: </a:t>
            </a:r>
            <a:r>
              <a:rPr lang="en-GB" sz="1350" b="1"/>
              <a:t>Poor staff retention </a:t>
            </a:r>
          </a:p>
        </p:txBody>
      </p:sp>
      <p:grpSp>
        <p:nvGrpSpPr>
          <p:cNvPr id="25" name="Group 24">
            <a:extLst>
              <a:ext uri="{FF2B5EF4-FFF2-40B4-BE49-F238E27FC236}">
                <a16:creationId xmlns:a16="http://schemas.microsoft.com/office/drawing/2014/main" id="{B9738DC5-0A56-46AD-B92F-376141D56A8C}"/>
              </a:ext>
            </a:extLst>
          </p:cNvPr>
          <p:cNvGrpSpPr/>
          <p:nvPr/>
        </p:nvGrpSpPr>
        <p:grpSpPr>
          <a:xfrm>
            <a:off x="951596" y="2253188"/>
            <a:ext cx="2744750" cy="650922"/>
            <a:chOff x="1097279" y="3239146"/>
            <a:chExt cx="3659666" cy="867896"/>
          </a:xfrm>
        </p:grpSpPr>
        <p:sp>
          <p:nvSpPr>
            <p:cNvPr id="5" name="TextBox 4">
              <a:extLst>
                <a:ext uri="{FF2B5EF4-FFF2-40B4-BE49-F238E27FC236}">
                  <a16:creationId xmlns:a16="http://schemas.microsoft.com/office/drawing/2014/main" id="{4B30915F-45A6-47E5-8DA7-364D3EE83F79}"/>
                </a:ext>
              </a:extLst>
            </p:cNvPr>
            <p:cNvSpPr txBox="1"/>
            <p:nvPr/>
          </p:nvSpPr>
          <p:spPr>
            <a:xfrm>
              <a:off x="1097279" y="3706933"/>
              <a:ext cx="3659666" cy="400109"/>
            </a:xfrm>
            <a:prstGeom prst="rect">
              <a:avLst/>
            </a:prstGeom>
            <a:noFill/>
            <a:ln w="28575">
              <a:solidFill>
                <a:schemeClr val="tx2"/>
              </a:solidFill>
            </a:ln>
          </p:spPr>
          <p:txBody>
            <a:bodyPr wrap="square" rtlCol="0">
              <a:spAutoFit/>
            </a:bodyPr>
            <a:lstStyle/>
            <a:p>
              <a:r>
                <a:rPr lang="en-GB" sz="1350"/>
                <a:t> Lack of job satisfaction</a:t>
              </a:r>
            </a:p>
          </p:txBody>
        </p:sp>
        <p:sp>
          <p:nvSpPr>
            <p:cNvPr id="6" name="TextBox 5">
              <a:extLst>
                <a:ext uri="{FF2B5EF4-FFF2-40B4-BE49-F238E27FC236}">
                  <a16:creationId xmlns:a16="http://schemas.microsoft.com/office/drawing/2014/main" id="{D0198061-27AF-4449-B954-CDCE2AB1E301}"/>
                </a:ext>
              </a:extLst>
            </p:cNvPr>
            <p:cNvSpPr txBox="1"/>
            <p:nvPr/>
          </p:nvSpPr>
          <p:spPr>
            <a:xfrm>
              <a:off x="1097279" y="3239146"/>
              <a:ext cx="3071765" cy="400109"/>
            </a:xfrm>
            <a:prstGeom prst="rect">
              <a:avLst/>
            </a:prstGeom>
            <a:noFill/>
            <a:ln>
              <a:noFill/>
            </a:ln>
          </p:spPr>
          <p:txBody>
            <a:bodyPr wrap="square" rtlCol="0">
              <a:spAutoFit/>
            </a:bodyPr>
            <a:lstStyle/>
            <a:p>
              <a:r>
                <a:rPr lang="en-GB" sz="1350"/>
                <a:t>Why is it happening?</a:t>
              </a:r>
            </a:p>
          </p:txBody>
        </p:sp>
      </p:grpSp>
      <p:sp>
        <p:nvSpPr>
          <p:cNvPr id="9" name="TextBox 8">
            <a:extLst>
              <a:ext uri="{FF2B5EF4-FFF2-40B4-BE49-F238E27FC236}">
                <a16:creationId xmlns:a16="http://schemas.microsoft.com/office/drawing/2014/main" id="{90CE8CD0-00F4-4CAB-AAB1-8A935F927036}"/>
              </a:ext>
            </a:extLst>
          </p:cNvPr>
          <p:cNvSpPr txBox="1"/>
          <p:nvPr/>
        </p:nvSpPr>
        <p:spPr>
          <a:xfrm>
            <a:off x="3503780" y="4029085"/>
            <a:ext cx="2744750" cy="300082"/>
          </a:xfrm>
          <a:prstGeom prst="rect">
            <a:avLst/>
          </a:prstGeom>
          <a:noFill/>
          <a:ln w="28575">
            <a:solidFill>
              <a:schemeClr val="tx2"/>
            </a:solidFill>
          </a:ln>
        </p:spPr>
        <p:txBody>
          <a:bodyPr wrap="square" rtlCol="0">
            <a:spAutoFit/>
          </a:bodyPr>
          <a:lstStyle/>
          <a:p>
            <a:r>
              <a:rPr lang="en-GB" sz="1350"/>
              <a:t> Staff frequently ill</a:t>
            </a:r>
          </a:p>
        </p:txBody>
      </p:sp>
      <p:sp>
        <p:nvSpPr>
          <p:cNvPr id="10" name="TextBox 9">
            <a:extLst>
              <a:ext uri="{FF2B5EF4-FFF2-40B4-BE49-F238E27FC236}">
                <a16:creationId xmlns:a16="http://schemas.microsoft.com/office/drawing/2014/main" id="{60394F1E-41A5-4A9B-8FE7-7B85098673E1}"/>
              </a:ext>
            </a:extLst>
          </p:cNvPr>
          <p:cNvSpPr txBox="1"/>
          <p:nvPr/>
        </p:nvSpPr>
        <p:spPr>
          <a:xfrm>
            <a:off x="4284676" y="4552007"/>
            <a:ext cx="2744750" cy="300082"/>
          </a:xfrm>
          <a:prstGeom prst="rect">
            <a:avLst/>
          </a:prstGeom>
          <a:noFill/>
          <a:ln w="28575">
            <a:solidFill>
              <a:schemeClr val="tx2"/>
            </a:solidFill>
          </a:ln>
        </p:spPr>
        <p:txBody>
          <a:bodyPr wrap="square" rtlCol="0">
            <a:spAutoFit/>
          </a:bodyPr>
          <a:lstStyle/>
          <a:p>
            <a:r>
              <a:rPr lang="en-GB" sz="1350"/>
              <a:t> Lack of infection control</a:t>
            </a:r>
          </a:p>
        </p:txBody>
      </p:sp>
      <p:sp>
        <p:nvSpPr>
          <p:cNvPr id="15" name="TextBox 14">
            <a:extLst>
              <a:ext uri="{FF2B5EF4-FFF2-40B4-BE49-F238E27FC236}">
                <a16:creationId xmlns:a16="http://schemas.microsoft.com/office/drawing/2014/main" id="{739AC34E-C834-4C0C-9162-BC31B75D3F91}"/>
              </a:ext>
            </a:extLst>
          </p:cNvPr>
          <p:cNvSpPr txBox="1"/>
          <p:nvPr/>
        </p:nvSpPr>
        <p:spPr>
          <a:xfrm>
            <a:off x="5647194" y="3484359"/>
            <a:ext cx="2303824" cy="300082"/>
          </a:xfrm>
          <a:prstGeom prst="rect">
            <a:avLst/>
          </a:prstGeom>
          <a:noFill/>
          <a:ln>
            <a:noFill/>
          </a:ln>
        </p:spPr>
        <p:txBody>
          <a:bodyPr wrap="square" rtlCol="0">
            <a:spAutoFit/>
          </a:bodyPr>
          <a:lstStyle/>
          <a:p>
            <a:r>
              <a:rPr lang="en-GB" sz="1350"/>
              <a:t>Why is that?</a:t>
            </a:r>
          </a:p>
        </p:txBody>
      </p:sp>
      <p:sp>
        <p:nvSpPr>
          <p:cNvPr id="16" name="TextBox 15">
            <a:extLst>
              <a:ext uri="{FF2B5EF4-FFF2-40B4-BE49-F238E27FC236}">
                <a16:creationId xmlns:a16="http://schemas.microsoft.com/office/drawing/2014/main" id="{C58E6498-AAF8-4F68-939F-815AA708DDFC}"/>
              </a:ext>
            </a:extLst>
          </p:cNvPr>
          <p:cNvSpPr txBox="1"/>
          <p:nvPr/>
        </p:nvSpPr>
        <p:spPr>
          <a:xfrm>
            <a:off x="6516216" y="4091940"/>
            <a:ext cx="2303824" cy="300082"/>
          </a:xfrm>
          <a:prstGeom prst="rect">
            <a:avLst/>
          </a:prstGeom>
          <a:noFill/>
          <a:ln>
            <a:noFill/>
          </a:ln>
        </p:spPr>
        <p:txBody>
          <a:bodyPr wrap="square" rtlCol="0">
            <a:spAutoFit/>
          </a:bodyPr>
          <a:lstStyle/>
          <a:p>
            <a:r>
              <a:rPr lang="en-GB" sz="1350"/>
              <a:t>Why is that?</a:t>
            </a:r>
          </a:p>
        </p:txBody>
      </p:sp>
      <p:cxnSp>
        <p:nvCxnSpPr>
          <p:cNvPr id="19" name="Straight Arrow Connector 18">
            <a:extLst>
              <a:ext uri="{FF2B5EF4-FFF2-40B4-BE49-F238E27FC236}">
                <a16:creationId xmlns:a16="http://schemas.microsoft.com/office/drawing/2014/main" id="{76648B93-9575-43CF-A946-8368D4ACEA36}"/>
              </a:ext>
            </a:extLst>
          </p:cNvPr>
          <p:cNvCxnSpPr>
            <a:cxnSpLocks/>
          </p:cNvCxnSpPr>
          <p:nvPr/>
        </p:nvCxnSpPr>
        <p:spPr>
          <a:xfrm>
            <a:off x="6799106" y="4329167"/>
            <a:ext cx="0" cy="1701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ACE113A9-FD4D-4ABA-84A7-5A5AE2C336D5}"/>
              </a:ext>
            </a:extLst>
          </p:cNvPr>
          <p:cNvCxnSpPr>
            <a:cxnSpLocks/>
          </p:cNvCxnSpPr>
          <p:nvPr/>
        </p:nvCxnSpPr>
        <p:spPr>
          <a:xfrm>
            <a:off x="6061869" y="3765796"/>
            <a:ext cx="0" cy="1701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26" name="Group 25">
            <a:extLst>
              <a:ext uri="{FF2B5EF4-FFF2-40B4-BE49-F238E27FC236}">
                <a16:creationId xmlns:a16="http://schemas.microsoft.com/office/drawing/2014/main" id="{DB48C10F-EE57-4EF7-95F2-892B647006C1}"/>
              </a:ext>
            </a:extLst>
          </p:cNvPr>
          <p:cNvGrpSpPr/>
          <p:nvPr/>
        </p:nvGrpSpPr>
        <p:grpSpPr>
          <a:xfrm>
            <a:off x="1619672" y="2616270"/>
            <a:ext cx="4795565" cy="724803"/>
            <a:chOff x="2040093" y="3696144"/>
            <a:chExt cx="6394086" cy="966403"/>
          </a:xfrm>
        </p:grpSpPr>
        <p:sp>
          <p:nvSpPr>
            <p:cNvPr id="7" name="TextBox 6">
              <a:extLst>
                <a:ext uri="{FF2B5EF4-FFF2-40B4-BE49-F238E27FC236}">
                  <a16:creationId xmlns:a16="http://schemas.microsoft.com/office/drawing/2014/main" id="{296E062E-7D15-4D08-BE55-949BBD17F138}"/>
                </a:ext>
              </a:extLst>
            </p:cNvPr>
            <p:cNvSpPr txBox="1"/>
            <p:nvPr/>
          </p:nvSpPr>
          <p:spPr>
            <a:xfrm>
              <a:off x="2040093" y="4262438"/>
              <a:ext cx="3659666" cy="400109"/>
            </a:xfrm>
            <a:prstGeom prst="rect">
              <a:avLst/>
            </a:prstGeom>
            <a:noFill/>
            <a:ln w="28575">
              <a:solidFill>
                <a:schemeClr val="tx2"/>
              </a:solidFill>
            </a:ln>
          </p:spPr>
          <p:txBody>
            <a:bodyPr wrap="square" rtlCol="0">
              <a:spAutoFit/>
            </a:bodyPr>
            <a:lstStyle/>
            <a:p>
              <a:r>
                <a:rPr lang="en-GB" sz="1350"/>
                <a:t> High demand on role</a:t>
              </a:r>
            </a:p>
          </p:txBody>
        </p:sp>
        <p:cxnSp>
          <p:nvCxnSpPr>
            <p:cNvPr id="12" name="Straight Arrow Connector 11">
              <a:extLst>
                <a:ext uri="{FF2B5EF4-FFF2-40B4-BE49-F238E27FC236}">
                  <a16:creationId xmlns:a16="http://schemas.microsoft.com/office/drawing/2014/main" id="{79E94C7D-846F-4FFD-8870-E512B2090036}"/>
                </a:ext>
              </a:extLst>
            </p:cNvPr>
            <p:cNvCxnSpPr/>
            <p:nvPr/>
          </p:nvCxnSpPr>
          <p:spPr>
            <a:xfrm>
              <a:off x="4928461" y="3891598"/>
              <a:ext cx="4339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C6059DAA-FC04-46F4-A746-3B86D5DAB0CD}"/>
                </a:ext>
              </a:extLst>
            </p:cNvPr>
            <p:cNvSpPr txBox="1"/>
            <p:nvPr/>
          </p:nvSpPr>
          <p:spPr>
            <a:xfrm>
              <a:off x="5362414" y="3696144"/>
              <a:ext cx="3071765" cy="400109"/>
            </a:xfrm>
            <a:prstGeom prst="rect">
              <a:avLst/>
            </a:prstGeom>
            <a:noFill/>
            <a:ln>
              <a:noFill/>
            </a:ln>
          </p:spPr>
          <p:txBody>
            <a:bodyPr wrap="square" rtlCol="0">
              <a:spAutoFit/>
            </a:bodyPr>
            <a:lstStyle/>
            <a:p>
              <a:r>
                <a:rPr lang="en-GB" sz="1350"/>
                <a:t>Why is that?</a:t>
              </a:r>
            </a:p>
          </p:txBody>
        </p:sp>
        <p:cxnSp>
          <p:nvCxnSpPr>
            <p:cNvPr id="21" name="Straight Arrow Connector 20">
              <a:extLst>
                <a:ext uri="{FF2B5EF4-FFF2-40B4-BE49-F238E27FC236}">
                  <a16:creationId xmlns:a16="http://schemas.microsoft.com/office/drawing/2014/main" id="{F5441F2E-DEB4-4700-91FD-78F846D4A653}"/>
                </a:ext>
              </a:extLst>
            </p:cNvPr>
            <p:cNvCxnSpPr>
              <a:cxnSpLocks/>
            </p:cNvCxnSpPr>
            <p:nvPr/>
          </p:nvCxnSpPr>
          <p:spPr>
            <a:xfrm>
              <a:off x="5495698" y="3988646"/>
              <a:ext cx="0" cy="2268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66F74550-F6C2-4B80-AB27-162079532063}"/>
              </a:ext>
            </a:extLst>
          </p:cNvPr>
          <p:cNvGrpSpPr/>
          <p:nvPr/>
        </p:nvGrpSpPr>
        <p:grpSpPr>
          <a:xfrm>
            <a:off x="2601946" y="3013903"/>
            <a:ext cx="4427480" cy="751893"/>
            <a:chOff x="3264459" y="4215531"/>
            <a:chExt cx="5903306" cy="1002523"/>
          </a:xfrm>
        </p:grpSpPr>
        <p:sp>
          <p:nvSpPr>
            <p:cNvPr id="8" name="TextBox 7">
              <a:extLst>
                <a:ext uri="{FF2B5EF4-FFF2-40B4-BE49-F238E27FC236}">
                  <a16:creationId xmlns:a16="http://schemas.microsoft.com/office/drawing/2014/main" id="{C86B656A-772C-4907-82B3-5E87B0700FAF}"/>
                </a:ext>
              </a:extLst>
            </p:cNvPr>
            <p:cNvSpPr txBox="1"/>
            <p:nvPr/>
          </p:nvSpPr>
          <p:spPr>
            <a:xfrm>
              <a:off x="3264459" y="4817945"/>
              <a:ext cx="3659666" cy="400109"/>
            </a:xfrm>
            <a:prstGeom prst="rect">
              <a:avLst/>
            </a:prstGeom>
            <a:noFill/>
            <a:ln w="28575">
              <a:solidFill>
                <a:schemeClr val="tx2"/>
              </a:solidFill>
            </a:ln>
          </p:spPr>
          <p:txBody>
            <a:bodyPr wrap="square" rtlCol="0">
              <a:spAutoFit/>
            </a:bodyPr>
            <a:lstStyle/>
            <a:p>
              <a:r>
                <a:rPr lang="en-GB" sz="1350"/>
                <a:t> Having to cover for absent staff</a:t>
              </a:r>
            </a:p>
          </p:txBody>
        </p:sp>
        <p:sp>
          <p:nvSpPr>
            <p:cNvPr id="14" name="TextBox 13">
              <a:extLst>
                <a:ext uri="{FF2B5EF4-FFF2-40B4-BE49-F238E27FC236}">
                  <a16:creationId xmlns:a16="http://schemas.microsoft.com/office/drawing/2014/main" id="{6871F092-A380-46C3-8DA2-BF521A063325}"/>
                </a:ext>
              </a:extLst>
            </p:cNvPr>
            <p:cNvSpPr txBox="1"/>
            <p:nvPr/>
          </p:nvSpPr>
          <p:spPr>
            <a:xfrm>
              <a:off x="6096000" y="4215531"/>
              <a:ext cx="3071765" cy="400109"/>
            </a:xfrm>
            <a:prstGeom prst="rect">
              <a:avLst/>
            </a:prstGeom>
            <a:noFill/>
            <a:ln>
              <a:noFill/>
            </a:ln>
          </p:spPr>
          <p:txBody>
            <a:bodyPr wrap="square" rtlCol="0">
              <a:spAutoFit/>
            </a:bodyPr>
            <a:lstStyle/>
            <a:p>
              <a:r>
                <a:rPr lang="en-GB" sz="1350"/>
                <a:t>Why is that?</a:t>
              </a:r>
            </a:p>
          </p:txBody>
        </p:sp>
        <p:cxnSp>
          <p:nvCxnSpPr>
            <p:cNvPr id="17" name="Straight Arrow Connector 16">
              <a:extLst>
                <a:ext uri="{FF2B5EF4-FFF2-40B4-BE49-F238E27FC236}">
                  <a16:creationId xmlns:a16="http://schemas.microsoft.com/office/drawing/2014/main" id="{7F096DB6-F05F-43C9-824E-6A35615C4CD0}"/>
                </a:ext>
              </a:extLst>
            </p:cNvPr>
            <p:cNvCxnSpPr>
              <a:cxnSpLocks/>
            </p:cNvCxnSpPr>
            <p:nvPr/>
          </p:nvCxnSpPr>
          <p:spPr>
            <a:xfrm>
              <a:off x="6658071" y="4486918"/>
              <a:ext cx="0" cy="2268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1D69A82C-A1D2-47B9-BABC-5A53CC53A29E}"/>
                </a:ext>
              </a:extLst>
            </p:cNvPr>
            <p:cNvCxnSpPr/>
            <p:nvPr/>
          </p:nvCxnSpPr>
          <p:spPr>
            <a:xfrm>
              <a:off x="5699759" y="4447105"/>
              <a:ext cx="4339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cxnSp>
        <p:nvCxnSpPr>
          <p:cNvPr id="23" name="Straight Arrow Connector 22">
            <a:extLst>
              <a:ext uri="{FF2B5EF4-FFF2-40B4-BE49-F238E27FC236}">
                <a16:creationId xmlns:a16="http://schemas.microsoft.com/office/drawing/2014/main" id="{C05A1DDE-300C-4831-AE5D-954C395B9473}"/>
              </a:ext>
            </a:extLst>
          </p:cNvPr>
          <p:cNvCxnSpPr/>
          <p:nvPr/>
        </p:nvCxnSpPr>
        <p:spPr>
          <a:xfrm>
            <a:off x="5431947" y="3634400"/>
            <a:ext cx="32546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35B8951-16A8-48FB-8BCA-CE4152253F5E}"/>
              </a:ext>
            </a:extLst>
          </p:cNvPr>
          <p:cNvCxnSpPr/>
          <p:nvPr/>
        </p:nvCxnSpPr>
        <p:spPr>
          <a:xfrm>
            <a:off x="6248530" y="4241981"/>
            <a:ext cx="32546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47F3F79B-8592-47E2-90FD-0770F7570180}"/>
              </a:ext>
            </a:extLst>
          </p:cNvPr>
          <p:cNvSpPr txBox="1"/>
          <p:nvPr/>
        </p:nvSpPr>
        <p:spPr>
          <a:xfrm>
            <a:off x="431291" y="5029855"/>
            <a:ext cx="8281416" cy="646331"/>
          </a:xfrm>
          <a:prstGeom prst="rect">
            <a:avLst/>
          </a:prstGeom>
          <a:noFill/>
          <a:ln w="57150">
            <a:solidFill>
              <a:schemeClr val="accent1"/>
            </a:solidFill>
          </a:ln>
        </p:spPr>
        <p:txBody>
          <a:bodyPr wrap="square" rtlCol="0">
            <a:spAutoFit/>
          </a:bodyPr>
          <a:lstStyle/>
          <a:p>
            <a:r>
              <a:rPr lang="en-GB" b="1"/>
              <a:t>Possible solution </a:t>
            </a:r>
            <a:r>
              <a:rPr lang="en-GB"/>
              <a:t>– improve infection control measure and working conditions  to reduce staff illness. </a:t>
            </a:r>
          </a:p>
        </p:txBody>
      </p:sp>
      <p:pic>
        <p:nvPicPr>
          <p:cNvPr id="30" name="Picture 29" descr="Athletic woman angry">
            <a:extLst>
              <a:ext uri="{FF2B5EF4-FFF2-40B4-BE49-F238E27FC236}">
                <a16:creationId xmlns:a16="http://schemas.microsoft.com/office/drawing/2014/main" id="{402E8B90-2126-4EAD-80FE-3A70935D631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48623" y="1994157"/>
            <a:ext cx="908919" cy="3019017"/>
          </a:xfrm>
          <a:prstGeom prst="rect">
            <a:avLst/>
          </a:prstGeom>
        </p:spPr>
      </p:pic>
    </p:spTree>
    <p:extLst>
      <p:ext uri="{BB962C8B-B14F-4D97-AF65-F5344CB8AC3E}">
        <p14:creationId xmlns:p14="http://schemas.microsoft.com/office/powerpoint/2010/main" val="610509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fade">
                                      <p:cBhvr>
                                        <p:cTn id="30" dur="500"/>
                                        <p:tgtEl>
                                          <p:spTgt spid="15"/>
                                        </p:tgtEl>
                                      </p:cBhvr>
                                    </p:animEffect>
                                  </p:childTnLst>
                                </p:cTn>
                              </p:par>
                              <p:par>
                                <p:cTn id="31" presetID="10" presetClass="entr" presetSubtype="0" fill="hold" nodeType="with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fade">
                                      <p:cBhvr>
                                        <p:cTn id="33" dur="500"/>
                                        <p:tgtEl>
                                          <p:spTgt spid="20"/>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4"/>
                                        </p:tgtEl>
                                        <p:attrNameLst>
                                          <p:attrName>style.visibility</p:attrName>
                                        </p:attrNameLst>
                                      </p:cBhvr>
                                      <p:to>
                                        <p:strVal val="visible"/>
                                      </p:to>
                                    </p:set>
                                    <p:animEffect transition="in" filter="fade">
                                      <p:cBhvr>
                                        <p:cTn id="41" dur="500"/>
                                        <p:tgtEl>
                                          <p:spTgt spid="24"/>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6"/>
                                        </p:tgtEl>
                                        <p:attrNameLst>
                                          <p:attrName>style.visibility</p:attrName>
                                        </p:attrNameLst>
                                      </p:cBhvr>
                                      <p:to>
                                        <p:strVal val="visible"/>
                                      </p:to>
                                    </p:set>
                                    <p:animEffect transition="in" filter="fade">
                                      <p:cBhvr>
                                        <p:cTn id="44" dur="500"/>
                                        <p:tgtEl>
                                          <p:spTgt spid="16"/>
                                        </p:tgtEl>
                                      </p:cBhvr>
                                    </p:animEffect>
                                  </p:childTnLst>
                                </p:cTn>
                              </p:par>
                              <p:par>
                                <p:cTn id="45" presetID="10" presetClass="entr" presetSubtype="0" fill="hold" nodeType="with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500"/>
                                        <p:tgtEl>
                                          <p:spTgt spid="19"/>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0"/>
                                        </p:tgtEl>
                                        <p:attrNameLst>
                                          <p:attrName>style.visibility</p:attrName>
                                        </p:attrNameLst>
                                      </p:cBhvr>
                                      <p:to>
                                        <p:strVal val="visible"/>
                                      </p:to>
                                    </p:set>
                                    <p:animEffect transition="in" filter="fade">
                                      <p:cBhvr>
                                        <p:cTn id="50" dur="500"/>
                                        <p:tgtEl>
                                          <p:spTgt spid="10"/>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28"/>
                                        </p:tgtEl>
                                        <p:attrNameLst>
                                          <p:attrName>style.visibility</p:attrName>
                                        </p:attrNameLst>
                                      </p:cBhvr>
                                      <p:to>
                                        <p:strVal val="visible"/>
                                      </p:to>
                                    </p:set>
                                    <p:animEffect transition="in" filter="fade">
                                      <p:cBhvr>
                                        <p:cTn id="55"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animBg="1"/>
      <p:bldP spid="10" grpId="0" animBg="1"/>
      <p:bldP spid="15" grpId="0"/>
      <p:bldP spid="16" grpId="0"/>
      <p:bldP spid="2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57F35-65A5-4C4F-BC92-EBB4A98CE593}"/>
              </a:ext>
            </a:extLst>
          </p:cNvPr>
          <p:cNvSpPr>
            <a:spLocks noGrp="1"/>
          </p:cNvSpPr>
          <p:nvPr>
            <p:ph type="title"/>
          </p:nvPr>
        </p:nvSpPr>
        <p:spPr/>
        <p:txBody>
          <a:bodyPr/>
          <a:lstStyle/>
          <a:p>
            <a:r>
              <a:rPr lang="en-GB"/>
              <a:t>The Fishbone Diagram</a:t>
            </a:r>
          </a:p>
        </p:txBody>
      </p:sp>
      <p:pic>
        <p:nvPicPr>
          <p:cNvPr id="4" name="Online Media 3" title="How to create cause-and-effect diagrams">
            <a:hlinkClick r:id="" action="ppaction://media"/>
            <a:extLst>
              <a:ext uri="{FF2B5EF4-FFF2-40B4-BE49-F238E27FC236}">
                <a16:creationId xmlns:a16="http://schemas.microsoft.com/office/drawing/2014/main" id="{325252AF-18E7-4E8B-ACDB-DBE488A2220C}"/>
              </a:ext>
            </a:extLst>
          </p:cNvPr>
          <p:cNvPicPr>
            <a:picLocks noGrp="1" noRot="1" noChangeAspect="1"/>
          </p:cNvPicPr>
          <p:nvPr>
            <p:ph idx="1"/>
            <a:videoFile r:link="rId1"/>
          </p:nvPr>
        </p:nvPicPr>
        <p:blipFill>
          <a:blip r:embed="rId4"/>
          <a:stretch>
            <a:fillRect/>
          </a:stretch>
        </p:blipFill>
        <p:spPr>
          <a:xfrm>
            <a:off x="1106488" y="1600200"/>
            <a:ext cx="6931025" cy="3916363"/>
          </a:xfrm>
          <a:prstGeom prst="rect">
            <a:avLst/>
          </a:prstGeom>
        </p:spPr>
      </p:pic>
    </p:spTree>
    <p:extLst>
      <p:ext uri="{BB962C8B-B14F-4D97-AF65-F5344CB8AC3E}">
        <p14:creationId xmlns:p14="http://schemas.microsoft.com/office/powerpoint/2010/main" val="2792116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19EB1-E45A-44F7-A571-C73A97F31D01}"/>
              </a:ext>
            </a:extLst>
          </p:cNvPr>
          <p:cNvSpPr>
            <a:spLocks noGrp="1"/>
          </p:cNvSpPr>
          <p:nvPr>
            <p:ph type="title"/>
          </p:nvPr>
        </p:nvSpPr>
        <p:spPr/>
        <p:txBody>
          <a:bodyPr/>
          <a:lstStyle/>
          <a:p>
            <a:r>
              <a:rPr lang="en-GB"/>
              <a:t>Activity</a:t>
            </a:r>
          </a:p>
        </p:txBody>
      </p:sp>
      <p:sp>
        <p:nvSpPr>
          <p:cNvPr id="3" name="Content Placeholder 2">
            <a:extLst>
              <a:ext uri="{FF2B5EF4-FFF2-40B4-BE49-F238E27FC236}">
                <a16:creationId xmlns:a16="http://schemas.microsoft.com/office/drawing/2014/main" id="{7CBE8A84-7594-4EA2-B236-C0E6353CFAD0}"/>
              </a:ext>
            </a:extLst>
          </p:cNvPr>
          <p:cNvSpPr>
            <a:spLocks noGrp="1"/>
          </p:cNvSpPr>
          <p:nvPr>
            <p:ph idx="1"/>
          </p:nvPr>
        </p:nvSpPr>
        <p:spPr>
          <a:xfrm>
            <a:off x="611560" y="1417638"/>
            <a:ext cx="8229600" cy="787226"/>
          </a:xfrm>
        </p:spPr>
        <p:txBody>
          <a:bodyPr>
            <a:normAutofit lnSpcReduction="10000"/>
          </a:bodyPr>
          <a:lstStyle/>
          <a:p>
            <a:pPr marL="0" indent="0">
              <a:buNone/>
            </a:pPr>
            <a:r>
              <a:rPr lang="en-GB" sz="2400">
                <a:latin typeface="Arial" panose="020B0604020202020204" pitchFamily="34" charset="0"/>
                <a:cs typeface="Arial" panose="020B0604020202020204" pitchFamily="34" charset="0"/>
              </a:rPr>
              <a:t>In groups use the fishbone diagram to consider </a:t>
            </a:r>
            <a:r>
              <a:rPr lang="en-GB" sz="2400" b="1">
                <a:latin typeface="Arial" panose="020B0604020202020204" pitchFamily="34" charset="0"/>
                <a:cs typeface="Arial" panose="020B0604020202020204" pitchFamily="34" charset="0"/>
              </a:rPr>
              <a:t>other</a:t>
            </a:r>
            <a:r>
              <a:rPr lang="en-GB" sz="2400">
                <a:latin typeface="Arial" panose="020B0604020202020204" pitchFamily="34" charset="0"/>
                <a:cs typeface="Arial" panose="020B0604020202020204" pitchFamily="34" charset="0"/>
              </a:rPr>
              <a:t> possible causes for poor staff retention.</a:t>
            </a:r>
          </a:p>
        </p:txBody>
      </p:sp>
      <p:grpSp>
        <p:nvGrpSpPr>
          <p:cNvPr id="20" name="Group 19">
            <a:extLst>
              <a:ext uri="{FF2B5EF4-FFF2-40B4-BE49-F238E27FC236}">
                <a16:creationId xmlns:a16="http://schemas.microsoft.com/office/drawing/2014/main" id="{D327F8C1-B04C-4600-9923-6DF08CD0E678}"/>
              </a:ext>
            </a:extLst>
          </p:cNvPr>
          <p:cNvGrpSpPr/>
          <p:nvPr/>
        </p:nvGrpSpPr>
        <p:grpSpPr>
          <a:xfrm>
            <a:off x="969210" y="2425581"/>
            <a:ext cx="7514300" cy="3014781"/>
            <a:chOff x="1331640" y="2558011"/>
            <a:chExt cx="7514300" cy="3014781"/>
          </a:xfrm>
        </p:grpSpPr>
        <p:sp>
          <p:nvSpPr>
            <p:cNvPr id="4" name="Isosceles Triangle 3">
              <a:extLst>
                <a:ext uri="{FF2B5EF4-FFF2-40B4-BE49-F238E27FC236}">
                  <a16:creationId xmlns:a16="http://schemas.microsoft.com/office/drawing/2014/main" id="{BFEF2661-5C3C-47DD-8CF6-38B95ABA5BD9}"/>
                </a:ext>
              </a:extLst>
            </p:cNvPr>
            <p:cNvSpPr/>
            <p:nvPr/>
          </p:nvSpPr>
          <p:spPr>
            <a:xfrm rot="19366229">
              <a:off x="6463396" y="2711406"/>
              <a:ext cx="2382544" cy="178780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900"/>
                <a:t>Poor Staff retention </a:t>
              </a:r>
            </a:p>
          </p:txBody>
        </p:sp>
        <p:grpSp>
          <p:nvGrpSpPr>
            <p:cNvPr id="19" name="Group 18">
              <a:extLst>
                <a:ext uri="{FF2B5EF4-FFF2-40B4-BE49-F238E27FC236}">
                  <a16:creationId xmlns:a16="http://schemas.microsoft.com/office/drawing/2014/main" id="{C04F4247-FF82-46EE-BDB6-6149537D4C63}"/>
                </a:ext>
              </a:extLst>
            </p:cNvPr>
            <p:cNvGrpSpPr/>
            <p:nvPr/>
          </p:nvGrpSpPr>
          <p:grpSpPr>
            <a:xfrm>
              <a:off x="1331640" y="2558011"/>
              <a:ext cx="5688632" cy="3014781"/>
              <a:chOff x="1331640" y="2558011"/>
              <a:chExt cx="5688632" cy="3014781"/>
            </a:xfrm>
          </p:grpSpPr>
          <p:cxnSp>
            <p:nvCxnSpPr>
              <p:cNvPr id="6" name="Straight Connector 5">
                <a:extLst>
                  <a:ext uri="{FF2B5EF4-FFF2-40B4-BE49-F238E27FC236}">
                    <a16:creationId xmlns:a16="http://schemas.microsoft.com/office/drawing/2014/main" id="{E8999B20-25B6-4C37-97B1-C7633384103D}"/>
                  </a:ext>
                </a:extLst>
              </p:cNvPr>
              <p:cNvCxnSpPr/>
              <p:nvPr/>
            </p:nvCxnSpPr>
            <p:spPr>
              <a:xfrm flipH="1">
                <a:off x="1331640" y="3933056"/>
                <a:ext cx="5688632" cy="0"/>
              </a:xfrm>
              <a:prstGeom prst="line">
                <a:avLst/>
              </a:prstGeom>
              <a:ln w="5715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65C4C66-AD35-40EA-86ED-F19EF0C19B70}"/>
                  </a:ext>
                </a:extLst>
              </p:cNvPr>
              <p:cNvCxnSpPr>
                <a:cxnSpLocks/>
              </p:cNvCxnSpPr>
              <p:nvPr/>
            </p:nvCxnSpPr>
            <p:spPr>
              <a:xfrm flipH="1" flipV="1">
                <a:off x="4760165" y="2936344"/>
                <a:ext cx="1230974" cy="960708"/>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ACB44FAA-4EF2-4B01-8CC3-A7C71567E432}"/>
                  </a:ext>
                </a:extLst>
              </p:cNvPr>
              <p:cNvCxnSpPr>
                <a:cxnSpLocks/>
              </p:cNvCxnSpPr>
              <p:nvPr/>
            </p:nvCxnSpPr>
            <p:spPr>
              <a:xfrm flipH="1" flipV="1">
                <a:off x="2046063" y="2882338"/>
                <a:ext cx="1134950" cy="1032716"/>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C2CDCEF-43A5-4A6E-B3B5-86E5514DC61F}"/>
                  </a:ext>
                </a:extLst>
              </p:cNvPr>
              <p:cNvCxnSpPr>
                <a:cxnSpLocks/>
              </p:cNvCxnSpPr>
              <p:nvPr/>
            </p:nvCxnSpPr>
            <p:spPr>
              <a:xfrm flipH="1">
                <a:off x="4757843" y="3946335"/>
                <a:ext cx="1233296" cy="1104725"/>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29A9AF0-835A-4F8E-A925-84F3F757B499}"/>
                  </a:ext>
                </a:extLst>
              </p:cNvPr>
              <p:cNvCxnSpPr>
                <a:cxnSpLocks/>
              </p:cNvCxnSpPr>
              <p:nvPr/>
            </p:nvCxnSpPr>
            <p:spPr>
              <a:xfrm flipH="1">
                <a:off x="1908147" y="3953847"/>
                <a:ext cx="1233296" cy="1104725"/>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1CC1B911-75DA-4D5B-B952-C56C85CD30B8}"/>
                  </a:ext>
                </a:extLst>
              </p:cNvPr>
              <p:cNvSpPr txBox="1"/>
              <p:nvPr/>
            </p:nvSpPr>
            <p:spPr>
              <a:xfrm>
                <a:off x="1380242" y="2572560"/>
                <a:ext cx="1233296" cy="369332"/>
              </a:xfrm>
              <a:prstGeom prst="rect">
                <a:avLst/>
              </a:prstGeom>
              <a:noFill/>
            </p:spPr>
            <p:txBody>
              <a:bodyPr wrap="square" rtlCol="0">
                <a:spAutoFit/>
              </a:bodyPr>
              <a:lstStyle/>
              <a:p>
                <a:r>
                  <a:rPr lang="en-GB"/>
                  <a:t>People</a:t>
                </a:r>
              </a:p>
            </p:txBody>
          </p:sp>
          <p:sp>
            <p:nvSpPr>
              <p:cNvPr id="16" name="TextBox 15">
                <a:extLst>
                  <a:ext uri="{FF2B5EF4-FFF2-40B4-BE49-F238E27FC236}">
                    <a16:creationId xmlns:a16="http://schemas.microsoft.com/office/drawing/2014/main" id="{6D37CDB7-6BA1-4D4F-95E5-65AC88F554EE}"/>
                  </a:ext>
                </a:extLst>
              </p:cNvPr>
              <p:cNvSpPr txBox="1"/>
              <p:nvPr/>
            </p:nvSpPr>
            <p:spPr>
              <a:xfrm>
                <a:off x="4175956" y="2558011"/>
                <a:ext cx="1233296" cy="369332"/>
              </a:xfrm>
              <a:prstGeom prst="rect">
                <a:avLst/>
              </a:prstGeom>
              <a:noFill/>
            </p:spPr>
            <p:txBody>
              <a:bodyPr wrap="square" rtlCol="0">
                <a:spAutoFit/>
              </a:bodyPr>
              <a:lstStyle/>
              <a:p>
                <a:r>
                  <a:rPr lang="en-GB"/>
                  <a:t>Processes</a:t>
                </a:r>
              </a:p>
            </p:txBody>
          </p:sp>
          <p:sp>
            <p:nvSpPr>
              <p:cNvPr id="17" name="TextBox 16">
                <a:extLst>
                  <a:ext uri="{FF2B5EF4-FFF2-40B4-BE49-F238E27FC236}">
                    <a16:creationId xmlns:a16="http://schemas.microsoft.com/office/drawing/2014/main" id="{E80404AD-D7DF-4ABA-81E5-A8FB08C0710C}"/>
                  </a:ext>
                </a:extLst>
              </p:cNvPr>
              <p:cNvSpPr txBox="1"/>
              <p:nvPr/>
            </p:nvSpPr>
            <p:spPr>
              <a:xfrm>
                <a:off x="4016449" y="5203460"/>
                <a:ext cx="1552309" cy="369332"/>
              </a:xfrm>
              <a:prstGeom prst="rect">
                <a:avLst/>
              </a:prstGeom>
              <a:noFill/>
            </p:spPr>
            <p:txBody>
              <a:bodyPr wrap="square" rtlCol="0">
                <a:spAutoFit/>
              </a:bodyPr>
              <a:lstStyle/>
              <a:p>
                <a:r>
                  <a:rPr lang="en-GB"/>
                  <a:t>Management</a:t>
                </a:r>
              </a:p>
            </p:txBody>
          </p:sp>
          <p:sp>
            <p:nvSpPr>
              <p:cNvPr id="18" name="TextBox 17">
                <a:extLst>
                  <a:ext uri="{FF2B5EF4-FFF2-40B4-BE49-F238E27FC236}">
                    <a16:creationId xmlns:a16="http://schemas.microsoft.com/office/drawing/2014/main" id="{F8EF3537-DB1A-4A06-9BA3-7ADFC36F4BD7}"/>
                  </a:ext>
                </a:extLst>
              </p:cNvPr>
              <p:cNvSpPr txBox="1"/>
              <p:nvPr/>
            </p:nvSpPr>
            <p:spPr>
              <a:xfrm>
                <a:off x="1443898" y="5203460"/>
                <a:ext cx="1552309" cy="369332"/>
              </a:xfrm>
              <a:prstGeom prst="rect">
                <a:avLst/>
              </a:prstGeom>
              <a:noFill/>
            </p:spPr>
            <p:txBody>
              <a:bodyPr wrap="square" rtlCol="0">
                <a:spAutoFit/>
              </a:bodyPr>
              <a:lstStyle/>
              <a:p>
                <a:r>
                  <a:rPr lang="en-GB"/>
                  <a:t>Environment</a:t>
                </a:r>
              </a:p>
            </p:txBody>
          </p:sp>
        </p:grpSp>
      </p:grpSp>
    </p:spTree>
    <p:extLst>
      <p:ext uri="{BB962C8B-B14F-4D97-AF65-F5344CB8AC3E}">
        <p14:creationId xmlns:p14="http://schemas.microsoft.com/office/powerpoint/2010/main" val="27381312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2A684-B4FD-4193-AF9D-777E2B78E1BB}"/>
              </a:ext>
            </a:extLst>
          </p:cNvPr>
          <p:cNvSpPr>
            <a:spLocks noGrp="1"/>
          </p:cNvSpPr>
          <p:nvPr>
            <p:ph type="title"/>
          </p:nvPr>
        </p:nvSpPr>
        <p:spPr/>
        <p:txBody>
          <a:bodyPr/>
          <a:lstStyle/>
          <a:p>
            <a:r>
              <a:rPr lang="en-GB"/>
              <a:t>Decisions and Consequences</a:t>
            </a:r>
          </a:p>
        </p:txBody>
      </p:sp>
      <p:sp>
        <p:nvSpPr>
          <p:cNvPr id="3" name="Content Placeholder 2">
            <a:extLst>
              <a:ext uri="{FF2B5EF4-FFF2-40B4-BE49-F238E27FC236}">
                <a16:creationId xmlns:a16="http://schemas.microsoft.com/office/drawing/2014/main" id="{5E986532-2EA0-494C-96A6-EFBA0007A1D7}"/>
              </a:ext>
            </a:extLst>
          </p:cNvPr>
          <p:cNvSpPr>
            <a:spLocks noGrp="1"/>
          </p:cNvSpPr>
          <p:nvPr>
            <p:ph idx="1"/>
          </p:nvPr>
        </p:nvSpPr>
        <p:spPr>
          <a:xfrm>
            <a:off x="611560" y="1556793"/>
            <a:ext cx="7992888" cy="648072"/>
          </a:xfrm>
          <a:ln w="38100">
            <a:solidFill>
              <a:schemeClr val="accent1"/>
            </a:solidFill>
          </a:ln>
        </p:spPr>
        <p:txBody>
          <a:bodyPr>
            <a:normAutofit/>
          </a:bodyPr>
          <a:lstStyle/>
          <a:p>
            <a:pPr marL="0" indent="0">
              <a:buNone/>
            </a:pPr>
            <a:r>
              <a:rPr lang="en-GB" sz="2400">
                <a:latin typeface="Arial" panose="020B0604020202020204" pitchFamily="34" charset="0"/>
                <a:cs typeface="Arial" panose="020B0604020202020204" pitchFamily="34" charset="0"/>
              </a:rPr>
              <a:t>For every decision we make there will be a consequence. </a:t>
            </a:r>
          </a:p>
        </p:txBody>
      </p:sp>
      <p:graphicFrame>
        <p:nvGraphicFramePr>
          <p:cNvPr id="4" name="Diagram 3">
            <a:extLst>
              <a:ext uri="{FF2B5EF4-FFF2-40B4-BE49-F238E27FC236}">
                <a16:creationId xmlns:a16="http://schemas.microsoft.com/office/drawing/2014/main" id="{FA043ACC-7A03-49E1-A933-C72203FDA52A}"/>
              </a:ext>
            </a:extLst>
          </p:cNvPr>
          <p:cNvGraphicFramePr/>
          <p:nvPr>
            <p:extLst>
              <p:ext uri="{D42A27DB-BD31-4B8C-83A1-F6EECF244321}">
                <p14:modId xmlns:p14="http://schemas.microsoft.com/office/powerpoint/2010/main" val="3564554343"/>
              </p:ext>
            </p:extLst>
          </p:nvPr>
        </p:nvGraphicFramePr>
        <p:xfrm>
          <a:off x="1259632" y="1397000"/>
          <a:ext cx="6360368" cy="3040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Rounded Corners 4">
            <a:extLst>
              <a:ext uri="{FF2B5EF4-FFF2-40B4-BE49-F238E27FC236}">
                <a16:creationId xmlns:a16="http://schemas.microsoft.com/office/drawing/2014/main" id="{727E4FA8-CBE9-44DD-B4D9-EABF977DFA36}"/>
              </a:ext>
            </a:extLst>
          </p:cNvPr>
          <p:cNvSpPr/>
          <p:nvPr/>
        </p:nvSpPr>
        <p:spPr>
          <a:xfrm>
            <a:off x="160224" y="3572902"/>
            <a:ext cx="1979712" cy="17284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latin typeface="Arial" panose="020B0604020202020204" pitchFamily="34" charset="0"/>
                <a:cs typeface="Arial" panose="020B0604020202020204" pitchFamily="34" charset="0"/>
              </a:rPr>
              <a:t>Even positive and proactive decisions will have a consequence. </a:t>
            </a:r>
          </a:p>
        </p:txBody>
      </p:sp>
      <p:sp>
        <p:nvSpPr>
          <p:cNvPr id="6" name="Rectangle: Rounded Corners 5">
            <a:extLst>
              <a:ext uri="{FF2B5EF4-FFF2-40B4-BE49-F238E27FC236}">
                <a16:creationId xmlns:a16="http://schemas.microsoft.com/office/drawing/2014/main" id="{11615BE8-AFE9-4E1F-AA36-96B98CF1BA87}"/>
              </a:ext>
            </a:extLst>
          </p:cNvPr>
          <p:cNvSpPr/>
          <p:nvPr/>
        </p:nvSpPr>
        <p:spPr>
          <a:xfrm>
            <a:off x="2545065" y="3798970"/>
            <a:ext cx="1674233" cy="7198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Poor staff retention</a:t>
            </a:r>
          </a:p>
        </p:txBody>
      </p:sp>
      <p:sp>
        <p:nvSpPr>
          <p:cNvPr id="7" name="Arrow: Right 6">
            <a:extLst>
              <a:ext uri="{FF2B5EF4-FFF2-40B4-BE49-F238E27FC236}">
                <a16:creationId xmlns:a16="http://schemas.microsoft.com/office/drawing/2014/main" id="{270F3EDA-E685-4F8C-B5BA-530150B49D3C}"/>
              </a:ext>
            </a:extLst>
          </p:cNvPr>
          <p:cNvSpPr/>
          <p:nvPr/>
        </p:nvSpPr>
        <p:spPr>
          <a:xfrm>
            <a:off x="4393776" y="4005053"/>
            <a:ext cx="324128"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44840B70-EEA0-4BAF-92B6-14F6E6E86C23}"/>
              </a:ext>
            </a:extLst>
          </p:cNvPr>
          <p:cNvSpPr/>
          <p:nvPr/>
        </p:nvSpPr>
        <p:spPr>
          <a:xfrm>
            <a:off x="4871999" y="3825080"/>
            <a:ext cx="1674233" cy="7198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Increase Pay</a:t>
            </a:r>
          </a:p>
        </p:txBody>
      </p:sp>
      <p:sp>
        <p:nvSpPr>
          <p:cNvPr id="10" name="Arrow: Right 9">
            <a:extLst>
              <a:ext uri="{FF2B5EF4-FFF2-40B4-BE49-F238E27FC236}">
                <a16:creationId xmlns:a16="http://schemas.microsoft.com/office/drawing/2014/main" id="{01EC4404-169D-41A0-9E5F-CBB2D4C97A6E}"/>
              </a:ext>
            </a:extLst>
          </p:cNvPr>
          <p:cNvSpPr/>
          <p:nvPr/>
        </p:nvSpPr>
        <p:spPr>
          <a:xfrm>
            <a:off x="6656660" y="4023790"/>
            <a:ext cx="324128"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82F12746-615E-4559-9503-2FC809A6C26D}"/>
              </a:ext>
            </a:extLst>
          </p:cNvPr>
          <p:cNvSpPr/>
          <p:nvPr/>
        </p:nvSpPr>
        <p:spPr>
          <a:xfrm>
            <a:off x="7102490" y="3803735"/>
            <a:ext cx="1674233" cy="8494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Less money available for other costs</a:t>
            </a:r>
          </a:p>
        </p:txBody>
      </p:sp>
      <p:sp>
        <p:nvSpPr>
          <p:cNvPr id="12" name="Rectangle: Rounded Corners 11">
            <a:extLst>
              <a:ext uri="{FF2B5EF4-FFF2-40B4-BE49-F238E27FC236}">
                <a16:creationId xmlns:a16="http://schemas.microsoft.com/office/drawing/2014/main" id="{9042924E-FD2A-4F06-9EE2-5659772C6BD1}"/>
              </a:ext>
            </a:extLst>
          </p:cNvPr>
          <p:cNvSpPr/>
          <p:nvPr/>
        </p:nvSpPr>
        <p:spPr>
          <a:xfrm>
            <a:off x="2540840" y="4766527"/>
            <a:ext cx="1743128" cy="8947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Persistent infections on a ward </a:t>
            </a:r>
          </a:p>
        </p:txBody>
      </p:sp>
      <p:sp>
        <p:nvSpPr>
          <p:cNvPr id="13" name="Arrow: Right 12">
            <a:extLst>
              <a:ext uri="{FF2B5EF4-FFF2-40B4-BE49-F238E27FC236}">
                <a16:creationId xmlns:a16="http://schemas.microsoft.com/office/drawing/2014/main" id="{5780221F-71B2-4CC6-9FC8-87E90B553F71}"/>
              </a:ext>
            </a:extLst>
          </p:cNvPr>
          <p:cNvSpPr/>
          <p:nvPr/>
        </p:nvSpPr>
        <p:spPr>
          <a:xfrm>
            <a:off x="4409936" y="5072882"/>
            <a:ext cx="324128"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D24160E9-433B-4839-AD0E-F4A93A995A35}"/>
              </a:ext>
            </a:extLst>
          </p:cNvPr>
          <p:cNvSpPr/>
          <p:nvPr/>
        </p:nvSpPr>
        <p:spPr>
          <a:xfrm>
            <a:off x="4847684" y="4741403"/>
            <a:ext cx="1754966" cy="8947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Reduction in patient visiting</a:t>
            </a:r>
          </a:p>
        </p:txBody>
      </p:sp>
      <p:sp>
        <p:nvSpPr>
          <p:cNvPr id="15" name="Arrow: Right 14">
            <a:extLst>
              <a:ext uri="{FF2B5EF4-FFF2-40B4-BE49-F238E27FC236}">
                <a16:creationId xmlns:a16="http://schemas.microsoft.com/office/drawing/2014/main" id="{E1A62D35-B477-4962-85D6-62355EAFFCF3}"/>
              </a:ext>
            </a:extLst>
          </p:cNvPr>
          <p:cNvSpPr/>
          <p:nvPr/>
        </p:nvSpPr>
        <p:spPr>
          <a:xfrm>
            <a:off x="6716270" y="5072882"/>
            <a:ext cx="324128"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131A1AA5-072B-44AD-B4C9-D521146F63D5}"/>
              </a:ext>
            </a:extLst>
          </p:cNvPr>
          <p:cNvSpPr/>
          <p:nvPr/>
        </p:nvSpPr>
        <p:spPr>
          <a:xfrm>
            <a:off x="7115190" y="4828106"/>
            <a:ext cx="1868586" cy="7313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Patients become bored and isolated</a:t>
            </a:r>
          </a:p>
        </p:txBody>
      </p:sp>
    </p:spTree>
    <p:extLst>
      <p:ext uri="{BB962C8B-B14F-4D97-AF65-F5344CB8AC3E}">
        <p14:creationId xmlns:p14="http://schemas.microsoft.com/office/powerpoint/2010/main" val="3308289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500"/>
                                        <p:tgtEl>
                                          <p:spTgt spid="11"/>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fade">
                                      <p:cBhvr>
                                        <p:cTn id="38" dur="500"/>
                                        <p:tgtEl>
                                          <p:spTgt spid="12"/>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3"/>
                                        </p:tgtEl>
                                        <p:attrNameLst>
                                          <p:attrName>style.visibility</p:attrName>
                                        </p:attrNameLst>
                                      </p:cBhvr>
                                      <p:to>
                                        <p:strVal val="visible"/>
                                      </p:to>
                                    </p:set>
                                    <p:animEffect transition="in" filter="fade">
                                      <p:cBhvr>
                                        <p:cTn id="41" dur="500"/>
                                        <p:tgtEl>
                                          <p:spTgt spid="13"/>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4"/>
                                        </p:tgtEl>
                                        <p:attrNameLst>
                                          <p:attrName>style.visibility</p:attrName>
                                        </p:attrNameLst>
                                      </p:cBhvr>
                                      <p:to>
                                        <p:strVal val="visible"/>
                                      </p:to>
                                    </p:set>
                                    <p:animEffect transition="in" filter="fade">
                                      <p:cBhvr>
                                        <p:cTn id="46" dur="500"/>
                                        <p:tgtEl>
                                          <p:spTgt spid="14"/>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animEffect transition="in" filter="fade">
                                      <p:cBhvr>
                                        <p:cTn id="51" dur="500"/>
                                        <p:tgtEl>
                                          <p:spTgt spid="15"/>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16"/>
                                        </p:tgtEl>
                                        <p:attrNameLst>
                                          <p:attrName>style.visibility</p:attrName>
                                        </p:attrNameLst>
                                      </p:cBhvr>
                                      <p:to>
                                        <p:strVal val="visible"/>
                                      </p:to>
                                    </p:set>
                                    <p:animEffect transition="in" filter="fade">
                                      <p:cBhvr>
                                        <p:cTn id="54"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animBg="1"/>
      <p:bldP spid="6" grpId="0" animBg="1"/>
      <p:bldP spid="7" grpId="0" animBg="1"/>
      <p:bldP spid="8" grpId="0" animBg="1"/>
      <p:bldP spid="10" grpId="0" animBg="1"/>
      <p:bldP spid="11" grpId="0" animBg="1"/>
      <p:bldP spid="12" grpId="0" animBg="1"/>
      <p:bldP spid="13" grpId="0" animBg="1"/>
      <p:bldP spid="14" grpId="0" animBg="1"/>
      <p:bldP spid="15" grpId="0" animBg="1"/>
      <p:bldP spid="1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3D102-8541-407E-895B-A10113C371C4}"/>
              </a:ext>
            </a:extLst>
          </p:cNvPr>
          <p:cNvSpPr>
            <a:spLocks noGrp="1"/>
          </p:cNvSpPr>
          <p:nvPr>
            <p:ph type="title"/>
          </p:nvPr>
        </p:nvSpPr>
        <p:spPr/>
        <p:txBody>
          <a:bodyPr/>
          <a:lstStyle/>
          <a:p>
            <a:r>
              <a:rPr lang="en-GB"/>
              <a:t>Identify potential issues</a:t>
            </a:r>
          </a:p>
        </p:txBody>
      </p:sp>
      <p:sp>
        <p:nvSpPr>
          <p:cNvPr id="3" name="Content Placeholder 2">
            <a:extLst>
              <a:ext uri="{FF2B5EF4-FFF2-40B4-BE49-F238E27FC236}">
                <a16:creationId xmlns:a16="http://schemas.microsoft.com/office/drawing/2014/main" id="{F125972A-6123-4DB4-B296-28A9F358883A}"/>
              </a:ext>
            </a:extLst>
          </p:cNvPr>
          <p:cNvSpPr>
            <a:spLocks noGrp="1"/>
          </p:cNvSpPr>
          <p:nvPr>
            <p:ph idx="1"/>
          </p:nvPr>
        </p:nvSpPr>
        <p:spPr>
          <a:xfrm>
            <a:off x="457200" y="1600201"/>
            <a:ext cx="8229600" cy="892695"/>
          </a:xfrm>
          <a:ln w="57150">
            <a:solidFill>
              <a:schemeClr val="accent1"/>
            </a:solidFill>
          </a:ln>
        </p:spPr>
        <p:txBody>
          <a:bodyPr>
            <a:normAutofit/>
          </a:bodyPr>
          <a:lstStyle/>
          <a:p>
            <a:pPr marL="0" indent="0">
              <a:buNone/>
            </a:pPr>
            <a:r>
              <a:rPr lang="en-GB" sz="2400">
                <a:latin typeface="Arial" panose="020B0604020202020204" pitchFamily="34" charset="0"/>
                <a:cs typeface="Arial" panose="020B0604020202020204" pitchFamily="34" charset="0"/>
              </a:rPr>
              <a:t>A SWOT analysis tool can be used to identify potential issues that could arise for an organisation or an individual. </a:t>
            </a:r>
          </a:p>
        </p:txBody>
      </p:sp>
      <p:graphicFrame>
        <p:nvGraphicFramePr>
          <p:cNvPr id="4" name="Table 4">
            <a:extLst>
              <a:ext uri="{FF2B5EF4-FFF2-40B4-BE49-F238E27FC236}">
                <a16:creationId xmlns:a16="http://schemas.microsoft.com/office/drawing/2014/main" id="{91D8FC56-4F6E-462F-A31F-82BA3783B97A}"/>
              </a:ext>
            </a:extLst>
          </p:cNvPr>
          <p:cNvGraphicFramePr>
            <a:graphicFrameLocks noGrp="1"/>
          </p:cNvGraphicFramePr>
          <p:nvPr>
            <p:extLst>
              <p:ext uri="{D42A27DB-BD31-4B8C-83A1-F6EECF244321}">
                <p14:modId xmlns:p14="http://schemas.microsoft.com/office/powerpoint/2010/main" val="2302945057"/>
              </p:ext>
            </p:extLst>
          </p:nvPr>
        </p:nvGraphicFramePr>
        <p:xfrm>
          <a:off x="1547664" y="2746216"/>
          <a:ext cx="6072336" cy="2843024"/>
        </p:xfrm>
        <a:graphic>
          <a:graphicData uri="http://schemas.openxmlformats.org/drawingml/2006/table">
            <a:tbl>
              <a:tblPr firstRow="1" bandRow="1">
                <a:tableStyleId>{5C22544A-7EE6-4342-B048-85BDC9FD1C3A}</a:tableStyleId>
              </a:tblPr>
              <a:tblGrid>
                <a:gridCol w="3024336">
                  <a:extLst>
                    <a:ext uri="{9D8B030D-6E8A-4147-A177-3AD203B41FA5}">
                      <a16:colId xmlns:a16="http://schemas.microsoft.com/office/drawing/2014/main" val="1407107105"/>
                    </a:ext>
                  </a:extLst>
                </a:gridCol>
                <a:gridCol w="3048000">
                  <a:extLst>
                    <a:ext uri="{9D8B030D-6E8A-4147-A177-3AD203B41FA5}">
                      <a16:colId xmlns:a16="http://schemas.microsoft.com/office/drawing/2014/main" val="3600971102"/>
                    </a:ext>
                  </a:extLst>
                </a:gridCol>
              </a:tblGrid>
              <a:tr h="710756">
                <a:tc>
                  <a:txBody>
                    <a:bodyPr/>
                    <a:lstStyle/>
                    <a:p>
                      <a:pPr algn="ctr"/>
                      <a:r>
                        <a:rPr lang="en-GB" sz="2000">
                          <a:solidFill>
                            <a:schemeClr val="tx1"/>
                          </a:solidFill>
                          <a:latin typeface="Arial" panose="020B0604020202020204" pitchFamily="34" charset="0"/>
                          <a:cs typeface="Arial" panose="020B0604020202020204" pitchFamily="34" charset="0"/>
                        </a:rPr>
                        <a:t>Strengths</a:t>
                      </a:r>
                      <a:r>
                        <a:rPr lang="en-GB" sz="2000">
                          <a:latin typeface="Arial" panose="020B0604020202020204" pitchFamily="34" charset="0"/>
                          <a:cs typeface="Arial" panose="020B0604020202020204" pitchFamily="34" charset="0"/>
                        </a:rPr>
                        <a:t> </a:t>
                      </a:r>
                    </a:p>
                  </a:txBody>
                  <a:tcPr>
                    <a:solidFill>
                      <a:schemeClr val="accent1">
                        <a:lumMod val="60000"/>
                        <a:lumOff val="40000"/>
                      </a:schemeClr>
                    </a:solidFill>
                  </a:tcPr>
                </a:tc>
                <a:tc>
                  <a:txBody>
                    <a:bodyPr/>
                    <a:lstStyle/>
                    <a:p>
                      <a:pPr algn="ctr"/>
                      <a:r>
                        <a:rPr lang="en-GB" sz="2000">
                          <a:solidFill>
                            <a:schemeClr val="tx1"/>
                          </a:solidFill>
                          <a:latin typeface="Arial" panose="020B0604020202020204" pitchFamily="34" charset="0"/>
                          <a:cs typeface="Arial" panose="020B0604020202020204" pitchFamily="34" charset="0"/>
                        </a:rPr>
                        <a:t>Weaknesses</a:t>
                      </a:r>
                    </a:p>
                  </a:txBody>
                  <a:tcPr>
                    <a:solidFill>
                      <a:schemeClr val="accent1">
                        <a:lumMod val="60000"/>
                        <a:lumOff val="40000"/>
                      </a:schemeClr>
                    </a:solidFill>
                  </a:tcPr>
                </a:tc>
                <a:extLst>
                  <a:ext uri="{0D108BD9-81ED-4DB2-BD59-A6C34878D82A}">
                    <a16:rowId xmlns:a16="http://schemas.microsoft.com/office/drawing/2014/main" val="1505115109"/>
                  </a:ext>
                </a:extLst>
              </a:tr>
              <a:tr h="710756">
                <a:tc>
                  <a:txBody>
                    <a:bodyPr/>
                    <a:lstStyle/>
                    <a:p>
                      <a:endParaRPr lang="en-GB"/>
                    </a:p>
                  </a:txBody>
                  <a:tcPr/>
                </a:tc>
                <a:tc>
                  <a:txBody>
                    <a:bodyPr/>
                    <a:lstStyle/>
                    <a:p>
                      <a:endParaRPr lang="en-GB"/>
                    </a:p>
                  </a:txBody>
                  <a:tcPr/>
                </a:tc>
                <a:extLst>
                  <a:ext uri="{0D108BD9-81ED-4DB2-BD59-A6C34878D82A}">
                    <a16:rowId xmlns:a16="http://schemas.microsoft.com/office/drawing/2014/main" val="1361297474"/>
                  </a:ext>
                </a:extLst>
              </a:tr>
              <a:tr h="710756">
                <a:tc>
                  <a:txBody>
                    <a:bodyPr/>
                    <a:lstStyle/>
                    <a:p>
                      <a:pPr algn="ctr"/>
                      <a:r>
                        <a:rPr lang="en-GB" sz="2000" b="1">
                          <a:latin typeface="Arial" panose="020B0604020202020204" pitchFamily="34" charset="0"/>
                          <a:cs typeface="Arial" panose="020B0604020202020204" pitchFamily="34" charset="0"/>
                        </a:rPr>
                        <a:t>Opportunities</a:t>
                      </a:r>
                    </a:p>
                  </a:txBody>
                  <a:tcPr>
                    <a:solidFill>
                      <a:schemeClr val="accent1">
                        <a:lumMod val="60000"/>
                        <a:lumOff val="40000"/>
                      </a:schemeClr>
                    </a:solidFill>
                  </a:tcPr>
                </a:tc>
                <a:tc>
                  <a:txBody>
                    <a:bodyPr/>
                    <a:lstStyle/>
                    <a:p>
                      <a:pPr algn="ctr"/>
                      <a:r>
                        <a:rPr lang="en-GB" sz="2000" b="1">
                          <a:latin typeface="Arial" panose="020B0604020202020204" pitchFamily="34" charset="0"/>
                          <a:cs typeface="Arial" panose="020B0604020202020204" pitchFamily="34" charset="0"/>
                        </a:rPr>
                        <a:t>Threats</a:t>
                      </a:r>
                    </a:p>
                  </a:txBody>
                  <a:tcPr>
                    <a:solidFill>
                      <a:schemeClr val="accent1">
                        <a:lumMod val="60000"/>
                        <a:lumOff val="40000"/>
                      </a:schemeClr>
                    </a:solidFill>
                  </a:tcPr>
                </a:tc>
                <a:extLst>
                  <a:ext uri="{0D108BD9-81ED-4DB2-BD59-A6C34878D82A}">
                    <a16:rowId xmlns:a16="http://schemas.microsoft.com/office/drawing/2014/main" val="3856428844"/>
                  </a:ext>
                </a:extLst>
              </a:tr>
              <a:tr h="710756">
                <a:tc>
                  <a:txBody>
                    <a:bodyPr/>
                    <a:lstStyle/>
                    <a:p>
                      <a:endParaRPr lang="en-GB" sz="2000">
                        <a:latin typeface="Arial" panose="020B0604020202020204" pitchFamily="34" charset="0"/>
                        <a:cs typeface="Arial" panose="020B0604020202020204" pitchFamily="34" charset="0"/>
                      </a:endParaRPr>
                    </a:p>
                  </a:txBody>
                  <a:tcPr/>
                </a:tc>
                <a:tc>
                  <a:txBody>
                    <a:bodyPr/>
                    <a:lstStyle/>
                    <a:p>
                      <a:endParaRPr lang="en-GB"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13817145"/>
                  </a:ext>
                </a:extLst>
              </a:tr>
            </a:tbl>
          </a:graphicData>
        </a:graphic>
      </p:graphicFrame>
    </p:spTree>
    <p:extLst>
      <p:ext uri="{BB962C8B-B14F-4D97-AF65-F5344CB8AC3E}">
        <p14:creationId xmlns:p14="http://schemas.microsoft.com/office/powerpoint/2010/main" val="3119726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ABECE-2608-48B7-8349-02AC90D4F3F9}"/>
              </a:ext>
            </a:extLst>
          </p:cNvPr>
          <p:cNvSpPr>
            <a:spLocks noGrp="1"/>
          </p:cNvSpPr>
          <p:nvPr>
            <p:ph type="title"/>
          </p:nvPr>
        </p:nvSpPr>
        <p:spPr>
          <a:xfrm>
            <a:off x="457200" y="274638"/>
            <a:ext cx="8229600" cy="1143000"/>
          </a:xfrm>
        </p:spPr>
        <p:txBody>
          <a:bodyPr anchor="ctr">
            <a:normAutofit/>
          </a:bodyPr>
          <a:lstStyle/>
          <a:p>
            <a:r>
              <a:rPr lang="en-GB"/>
              <a:t>Watch the video</a:t>
            </a:r>
          </a:p>
        </p:txBody>
      </p:sp>
      <p:sp>
        <p:nvSpPr>
          <p:cNvPr id="3" name="Content Placeholder 2">
            <a:extLst>
              <a:ext uri="{FF2B5EF4-FFF2-40B4-BE49-F238E27FC236}">
                <a16:creationId xmlns:a16="http://schemas.microsoft.com/office/drawing/2014/main" id="{4F500A3E-FCEB-43CF-AFC7-C48004003BAB}"/>
              </a:ext>
            </a:extLst>
          </p:cNvPr>
          <p:cNvSpPr>
            <a:spLocks noGrp="1"/>
          </p:cNvSpPr>
          <p:nvPr>
            <p:ph sz="half" idx="1"/>
          </p:nvPr>
        </p:nvSpPr>
        <p:spPr>
          <a:xfrm>
            <a:off x="457200" y="1600201"/>
            <a:ext cx="4038600" cy="3989040"/>
          </a:xfrm>
        </p:spPr>
        <p:txBody>
          <a:bodyPr>
            <a:normAutofit/>
          </a:bodyPr>
          <a:lstStyle/>
          <a:p>
            <a:pPr marL="0" indent="0">
              <a:buNone/>
            </a:pPr>
            <a:r>
              <a:rPr lang="en-GB" b="1"/>
              <a:t>Watch</a:t>
            </a:r>
            <a:r>
              <a:rPr lang="en-GB"/>
              <a:t> the video about </a:t>
            </a:r>
            <a:r>
              <a:rPr lang="en-GB" err="1"/>
              <a:t>SunHill</a:t>
            </a:r>
            <a:r>
              <a:rPr lang="en-GB"/>
              <a:t> Care Home. </a:t>
            </a:r>
          </a:p>
          <a:p>
            <a:pPr marL="0" indent="0">
              <a:buNone/>
            </a:pPr>
            <a:r>
              <a:rPr lang="en-GB" b="1"/>
              <a:t>Take notes </a:t>
            </a:r>
            <a:r>
              <a:rPr lang="en-GB"/>
              <a:t>– listen for strengths/weaknesses opportunities/threats that are mentioned. </a:t>
            </a:r>
          </a:p>
        </p:txBody>
      </p:sp>
      <p:pic>
        <p:nvPicPr>
          <p:cNvPr id="5" name="Picture 4">
            <a:hlinkClick r:id="rId3"/>
            <a:extLst>
              <a:ext uri="{FF2B5EF4-FFF2-40B4-BE49-F238E27FC236}">
                <a16:creationId xmlns:a16="http://schemas.microsoft.com/office/drawing/2014/main" id="{1630B742-B034-4F1B-BCD8-A73CCBCE48F7}"/>
              </a:ext>
            </a:extLst>
          </p:cNvPr>
          <p:cNvPicPr>
            <a:picLocks noChangeAspect="1"/>
          </p:cNvPicPr>
          <p:nvPr/>
        </p:nvPicPr>
        <p:blipFill rotWithShape="1">
          <a:blip r:embed="rId4"/>
          <a:srcRect l="32698" r="20731" b="2"/>
          <a:stretch/>
        </p:blipFill>
        <p:spPr>
          <a:xfrm>
            <a:off x="4648200" y="1600201"/>
            <a:ext cx="4038600" cy="3989040"/>
          </a:xfrm>
          <a:prstGeom prst="rect">
            <a:avLst/>
          </a:prstGeom>
          <a:noFill/>
        </p:spPr>
      </p:pic>
    </p:spTree>
    <p:extLst>
      <p:ext uri="{BB962C8B-B14F-4D97-AF65-F5344CB8AC3E}">
        <p14:creationId xmlns:p14="http://schemas.microsoft.com/office/powerpoint/2010/main" val="5682057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4650A-062F-454A-92D8-14DD5E84CDE6}"/>
              </a:ext>
            </a:extLst>
          </p:cNvPr>
          <p:cNvSpPr>
            <a:spLocks noGrp="1"/>
          </p:cNvSpPr>
          <p:nvPr>
            <p:ph type="title"/>
          </p:nvPr>
        </p:nvSpPr>
        <p:spPr/>
        <p:txBody>
          <a:bodyPr/>
          <a:lstStyle/>
          <a:p>
            <a:r>
              <a:rPr lang="en-GB" err="1"/>
              <a:t>SunHill</a:t>
            </a:r>
            <a:r>
              <a:rPr lang="en-GB"/>
              <a:t> Care Home </a:t>
            </a:r>
          </a:p>
        </p:txBody>
      </p:sp>
      <p:graphicFrame>
        <p:nvGraphicFramePr>
          <p:cNvPr id="7" name="Table 4">
            <a:extLst>
              <a:ext uri="{FF2B5EF4-FFF2-40B4-BE49-F238E27FC236}">
                <a16:creationId xmlns:a16="http://schemas.microsoft.com/office/drawing/2014/main" id="{F879B7EC-F8F4-4B0A-9E57-60EB02EDC0DC}"/>
              </a:ext>
            </a:extLst>
          </p:cNvPr>
          <p:cNvGraphicFramePr>
            <a:graphicFrameLocks noGrp="1"/>
          </p:cNvGraphicFramePr>
          <p:nvPr>
            <p:extLst>
              <p:ext uri="{D42A27DB-BD31-4B8C-83A1-F6EECF244321}">
                <p14:modId xmlns:p14="http://schemas.microsoft.com/office/powerpoint/2010/main" val="1172623966"/>
              </p:ext>
            </p:extLst>
          </p:nvPr>
        </p:nvGraphicFramePr>
        <p:xfrm>
          <a:off x="683568" y="1772816"/>
          <a:ext cx="7848872" cy="3852427"/>
        </p:xfrm>
        <a:graphic>
          <a:graphicData uri="http://schemas.openxmlformats.org/drawingml/2006/table">
            <a:tbl>
              <a:tblPr firstRow="1" bandRow="1">
                <a:tableStyleId>{5C22544A-7EE6-4342-B048-85BDC9FD1C3A}</a:tableStyleId>
              </a:tblPr>
              <a:tblGrid>
                <a:gridCol w="3909143">
                  <a:extLst>
                    <a:ext uri="{9D8B030D-6E8A-4147-A177-3AD203B41FA5}">
                      <a16:colId xmlns:a16="http://schemas.microsoft.com/office/drawing/2014/main" val="1407107105"/>
                    </a:ext>
                  </a:extLst>
                </a:gridCol>
                <a:gridCol w="3939729">
                  <a:extLst>
                    <a:ext uri="{9D8B030D-6E8A-4147-A177-3AD203B41FA5}">
                      <a16:colId xmlns:a16="http://schemas.microsoft.com/office/drawing/2014/main" val="3600971102"/>
                    </a:ext>
                  </a:extLst>
                </a:gridCol>
              </a:tblGrid>
              <a:tr h="972279">
                <a:tc>
                  <a:txBody>
                    <a:bodyPr/>
                    <a:lstStyle/>
                    <a:p>
                      <a:pPr algn="ctr"/>
                      <a:r>
                        <a:rPr lang="en-GB" sz="2400">
                          <a:solidFill>
                            <a:schemeClr val="tx1"/>
                          </a:solidFill>
                          <a:latin typeface="Arial" panose="020B0604020202020204" pitchFamily="34" charset="0"/>
                          <a:cs typeface="Arial" panose="020B0604020202020204" pitchFamily="34" charset="0"/>
                        </a:rPr>
                        <a:t>Strengths</a:t>
                      </a:r>
                      <a:r>
                        <a:rPr lang="en-GB" sz="2000">
                          <a:latin typeface="Arial" panose="020B0604020202020204" pitchFamily="34" charset="0"/>
                          <a:cs typeface="Arial" panose="020B0604020202020204" pitchFamily="34" charset="0"/>
                        </a:rPr>
                        <a:t> </a:t>
                      </a:r>
                    </a:p>
                  </a:txBody>
                  <a:tcPr>
                    <a:solidFill>
                      <a:schemeClr val="accent1">
                        <a:lumMod val="60000"/>
                        <a:lumOff val="40000"/>
                      </a:schemeClr>
                    </a:solidFill>
                  </a:tcPr>
                </a:tc>
                <a:tc>
                  <a:txBody>
                    <a:bodyPr/>
                    <a:lstStyle/>
                    <a:p>
                      <a:pPr algn="ctr"/>
                      <a:r>
                        <a:rPr lang="en-GB" sz="2400">
                          <a:solidFill>
                            <a:schemeClr val="tx1"/>
                          </a:solidFill>
                          <a:latin typeface="Arial" panose="020B0604020202020204" pitchFamily="34" charset="0"/>
                          <a:cs typeface="Arial" panose="020B0604020202020204" pitchFamily="34" charset="0"/>
                        </a:rPr>
                        <a:t>Weaknesses</a:t>
                      </a:r>
                      <a:endParaRPr lang="en-GB" sz="2000">
                        <a:solidFill>
                          <a:schemeClr val="tx1"/>
                        </a:solidFill>
                        <a:latin typeface="Arial" panose="020B0604020202020204" pitchFamily="34" charset="0"/>
                        <a:cs typeface="Arial" panose="020B0604020202020204" pitchFamily="34" charset="0"/>
                      </a:endParaRPr>
                    </a:p>
                  </a:txBody>
                  <a:tcPr>
                    <a:solidFill>
                      <a:schemeClr val="accent1">
                        <a:lumMod val="60000"/>
                        <a:lumOff val="40000"/>
                      </a:schemeClr>
                    </a:solidFill>
                  </a:tcPr>
                </a:tc>
                <a:extLst>
                  <a:ext uri="{0D108BD9-81ED-4DB2-BD59-A6C34878D82A}">
                    <a16:rowId xmlns:a16="http://schemas.microsoft.com/office/drawing/2014/main" val="1505115109"/>
                  </a:ext>
                </a:extLst>
              </a:tr>
              <a:tr h="935590">
                <a:tc>
                  <a:txBody>
                    <a:bodyPr/>
                    <a:lstStyle/>
                    <a:p>
                      <a:pPr marL="285750" indent="-285750">
                        <a:buFontTx/>
                        <a:buChar char="-"/>
                      </a:pPr>
                      <a:endParaRPr lang="en-GB"/>
                    </a:p>
                  </a:txBody>
                  <a:tcPr/>
                </a:tc>
                <a:tc>
                  <a:txBody>
                    <a:bodyPr/>
                    <a:lstStyle/>
                    <a:p>
                      <a:pPr marL="285750" indent="-285750">
                        <a:buFontTx/>
                        <a:buChar char="-"/>
                      </a:pPr>
                      <a:endParaRPr lang="en-GB"/>
                    </a:p>
                  </a:txBody>
                  <a:tcPr/>
                </a:tc>
                <a:extLst>
                  <a:ext uri="{0D108BD9-81ED-4DB2-BD59-A6C34878D82A}">
                    <a16:rowId xmlns:a16="http://schemas.microsoft.com/office/drawing/2014/main" val="1361297474"/>
                  </a:ext>
                </a:extLst>
              </a:tr>
              <a:tr h="972279">
                <a:tc>
                  <a:txBody>
                    <a:bodyPr/>
                    <a:lstStyle/>
                    <a:p>
                      <a:pPr algn="ctr"/>
                      <a:r>
                        <a:rPr lang="en-GB" sz="2400" b="1">
                          <a:latin typeface="Arial" panose="020B0604020202020204" pitchFamily="34" charset="0"/>
                          <a:cs typeface="Arial" panose="020B0604020202020204" pitchFamily="34" charset="0"/>
                        </a:rPr>
                        <a:t>Opportunities</a:t>
                      </a:r>
                      <a:endParaRPr lang="en-GB" sz="2000" b="1">
                        <a:latin typeface="Arial" panose="020B0604020202020204" pitchFamily="34" charset="0"/>
                        <a:cs typeface="Arial" panose="020B0604020202020204" pitchFamily="34" charset="0"/>
                      </a:endParaRPr>
                    </a:p>
                  </a:txBody>
                  <a:tcPr>
                    <a:solidFill>
                      <a:schemeClr val="accent1">
                        <a:lumMod val="60000"/>
                        <a:lumOff val="40000"/>
                      </a:schemeClr>
                    </a:solidFill>
                  </a:tcPr>
                </a:tc>
                <a:tc>
                  <a:txBody>
                    <a:bodyPr/>
                    <a:lstStyle/>
                    <a:p>
                      <a:pPr algn="ctr"/>
                      <a:r>
                        <a:rPr lang="en-GB" sz="2400" b="1">
                          <a:latin typeface="Arial" panose="020B0604020202020204" pitchFamily="34" charset="0"/>
                          <a:cs typeface="Arial" panose="020B0604020202020204" pitchFamily="34" charset="0"/>
                        </a:rPr>
                        <a:t>Threats</a:t>
                      </a:r>
                      <a:endParaRPr lang="en-GB" sz="2000" b="1">
                        <a:latin typeface="Arial" panose="020B0604020202020204" pitchFamily="34" charset="0"/>
                        <a:cs typeface="Arial" panose="020B0604020202020204" pitchFamily="34" charset="0"/>
                      </a:endParaRPr>
                    </a:p>
                  </a:txBody>
                  <a:tcPr>
                    <a:solidFill>
                      <a:schemeClr val="accent1">
                        <a:lumMod val="60000"/>
                        <a:lumOff val="40000"/>
                      </a:schemeClr>
                    </a:solidFill>
                  </a:tcPr>
                </a:tc>
                <a:extLst>
                  <a:ext uri="{0D108BD9-81ED-4DB2-BD59-A6C34878D82A}">
                    <a16:rowId xmlns:a16="http://schemas.microsoft.com/office/drawing/2014/main" val="3856428844"/>
                  </a:ext>
                </a:extLst>
              </a:tr>
              <a:tr h="972279">
                <a:tc>
                  <a:txBody>
                    <a:bodyPr/>
                    <a:lstStyle/>
                    <a:p>
                      <a:pPr marL="342900" indent="-342900">
                        <a:buFontTx/>
                        <a:buChar char="-"/>
                      </a:pPr>
                      <a:endParaRPr lang="en-GB" sz="2000">
                        <a:latin typeface="Arial" panose="020B0604020202020204" pitchFamily="34" charset="0"/>
                        <a:cs typeface="Arial" panose="020B0604020202020204" pitchFamily="34" charset="0"/>
                      </a:endParaRPr>
                    </a:p>
                  </a:txBody>
                  <a:tcPr/>
                </a:tc>
                <a:tc>
                  <a:txBody>
                    <a:bodyPr/>
                    <a:lstStyle/>
                    <a:p>
                      <a:pPr marL="342900" indent="-342900">
                        <a:buFontTx/>
                        <a:buChar char="-"/>
                      </a:pPr>
                      <a:endParaRPr lang="en-GB" sz="18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13817145"/>
                  </a:ext>
                </a:extLst>
              </a:tr>
            </a:tbl>
          </a:graphicData>
        </a:graphic>
      </p:graphicFrame>
    </p:spTree>
    <p:extLst>
      <p:ext uri="{BB962C8B-B14F-4D97-AF65-F5344CB8AC3E}">
        <p14:creationId xmlns:p14="http://schemas.microsoft.com/office/powerpoint/2010/main" val="1397573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4650A-062F-454A-92D8-14DD5E84CDE6}"/>
              </a:ext>
            </a:extLst>
          </p:cNvPr>
          <p:cNvSpPr>
            <a:spLocks noGrp="1"/>
          </p:cNvSpPr>
          <p:nvPr>
            <p:ph type="title"/>
          </p:nvPr>
        </p:nvSpPr>
        <p:spPr/>
        <p:txBody>
          <a:bodyPr/>
          <a:lstStyle/>
          <a:p>
            <a:r>
              <a:rPr lang="en-GB"/>
              <a:t>Example – </a:t>
            </a:r>
            <a:r>
              <a:rPr lang="en-GB" err="1"/>
              <a:t>SunHill</a:t>
            </a:r>
            <a:r>
              <a:rPr lang="en-GB"/>
              <a:t> Care Home</a:t>
            </a:r>
          </a:p>
        </p:txBody>
      </p:sp>
      <p:graphicFrame>
        <p:nvGraphicFramePr>
          <p:cNvPr id="7" name="Table 4">
            <a:extLst>
              <a:ext uri="{FF2B5EF4-FFF2-40B4-BE49-F238E27FC236}">
                <a16:creationId xmlns:a16="http://schemas.microsoft.com/office/drawing/2014/main" id="{F879B7EC-F8F4-4B0A-9E57-60EB02EDC0DC}"/>
              </a:ext>
            </a:extLst>
          </p:cNvPr>
          <p:cNvGraphicFramePr>
            <a:graphicFrameLocks noGrp="1"/>
          </p:cNvGraphicFramePr>
          <p:nvPr>
            <p:extLst>
              <p:ext uri="{D42A27DB-BD31-4B8C-83A1-F6EECF244321}">
                <p14:modId xmlns:p14="http://schemas.microsoft.com/office/powerpoint/2010/main" val="4221105509"/>
              </p:ext>
            </p:extLst>
          </p:nvPr>
        </p:nvGraphicFramePr>
        <p:xfrm>
          <a:off x="683568" y="1772816"/>
          <a:ext cx="7848872" cy="3852427"/>
        </p:xfrm>
        <a:graphic>
          <a:graphicData uri="http://schemas.openxmlformats.org/drawingml/2006/table">
            <a:tbl>
              <a:tblPr firstRow="1" bandRow="1">
                <a:tableStyleId>{5C22544A-7EE6-4342-B048-85BDC9FD1C3A}</a:tableStyleId>
              </a:tblPr>
              <a:tblGrid>
                <a:gridCol w="3909143">
                  <a:extLst>
                    <a:ext uri="{9D8B030D-6E8A-4147-A177-3AD203B41FA5}">
                      <a16:colId xmlns:a16="http://schemas.microsoft.com/office/drawing/2014/main" val="1407107105"/>
                    </a:ext>
                  </a:extLst>
                </a:gridCol>
                <a:gridCol w="3939729">
                  <a:extLst>
                    <a:ext uri="{9D8B030D-6E8A-4147-A177-3AD203B41FA5}">
                      <a16:colId xmlns:a16="http://schemas.microsoft.com/office/drawing/2014/main" val="3600971102"/>
                    </a:ext>
                  </a:extLst>
                </a:gridCol>
              </a:tblGrid>
              <a:tr h="972279">
                <a:tc>
                  <a:txBody>
                    <a:bodyPr/>
                    <a:lstStyle/>
                    <a:p>
                      <a:pPr algn="ctr"/>
                      <a:r>
                        <a:rPr lang="en-GB" sz="2400">
                          <a:solidFill>
                            <a:schemeClr val="tx1"/>
                          </a:solidFill>
                          <a:latin typeface="Arial" panose="020B0604020202020204" pitchFamily="34" charset="0"/>
                          <a:cs typeface="Arial" panose="020B0604020202020204" pitchFamily="34" charset="0"/>
                        </a:rPr>
                        <a:t>Strengths</a:t>
                      </a:r>
                      <a:r>
                        <a:rPr lang="en-GB" sz="2000">
                          <a:latin typeface="Arial" panose="020B0604020202020204" pitchFamily="34" charset="0"/>
                          <a:cs typeface="Arial" panose="020B0604020202020204" pitchFamily="34" charset="0"/>
                        </a:rPr>
                        <a:t> </a:t>
                      </a:r>
                    </a:p>
                  </a:txBody>
                  <a:tcPr>
                    <a:solidFill>
                      <a:schemeClr val="accent1">
                        <a:lumMod val="60000"/>
                        <a:lumOff val="40000"/>
                      </a:schemeClr>
                    </a:solidFill>
                  </a:tcPr>
                </a:tc>
                <a:tc>
                  <a:txBody>
                    <a:bodyPr/>
                    <a:lstStyle/>
                    <a:p>
                      <a:pPr algn="ctr"/>
                      <a:r>
                        <a:rPr lang="en-GB" sz="2400">
                          <a:solidFill>
                            <a:schemeClr val="tx1"/>
                          </a:solidFill>
                          <a:latin typeface="Arial" panose="020B0604020202020204" pitchFamily="34" charset="0"/>
                          <a:cs typeface="Arial" panose="020B0604020202020204" pitchFamily="34" charset="0"/>
                        </a:rPr>
                        <a:t>Weaknesses</a:t>
                      </a:r>
                      <a:endParaRPr lang="en-GB" sz="2000">
                        <a:solidFill>
                          <a:schemeClr val="tx1"/>
                        </a:solidFill>
                        <a:latin typeface="Arial" panose="020B0604020202020204" pitchFamily="34" charset="0"/>
                        <a:cs typeface="Arial" panose="020B0604020202020204" pitchFamily="34" charset="0"/>
                      </a:endParaRPr>
                    </a:p>
                  </a:txBody>
                  <a:tcPr>
                    <a:solidFill>
                      <a:schemeClr val="accent1">
                        <a:lumMod val="60000"/>
                        <a:lumOff val="40000"/>
                      </a:schemeClr>
                    </a:solidFill>
                  </a:tcPr>
                </a:tc>
                <a:extLst>
                  <a:ext uri="{0D108BD9-81ED-4DB2-BD59-A6C34878D82A}">
                    <a16:rowId xmlns:a16="http://schemas.microsoft.com/office/drawing/2014/main" val="1505115109"/>
                  </a:ext>
                </a:extLst>
              </a:tr>
              <a:tr h="935590">
                <a:tc>
                  <a:txBody>
                    <a:bodyPr/>
                    <a:lstStyle/>
                    <a:p>
                      <a:pPr marL="285750" indent="-285750">
                        <a:buFontTx/>
                        <a:buChar char="-"/>
                      </a:pPr>
                      <a:r>
                        <a:rPr lang="en-GB"/>
                        <a:t>A loyal staff. </a:t>
                      </a:r>
                    </a:p>
                    <a:p>
                      <a:pPr marL="285750" indent="-285750">
                        <a:buFontTx/>
                        <a:buChar char="-"/>
                      </a:pPr>
                      <a:r>
                        <a:rPr lang="en-GB"/>
                        <a:t>A large number of rooms and facilities. </a:t>
                      </a:r>
                    </a:p>
                  </a:txBody>
                  <a:tcPr/>
                </a:tc>
                <a:tc>
                  <a:txBody>
                    <a:bodyPr/>
                    <a:lstStyle/>
                    <a:p>
                      <a:pPr marL="285750" indent="-285750">
                        <a:buFontTx/>
                        <a:buChar char="-"/>
                      </a:pPr>
                      <a:r>
                        <a:rPr lang="en-GB"/>
                        <a:t>A lack of funds for investment or development. </a:t>
                      </a:r>
                    </a:p>
                    <a:p>
                      <a:pPr marL="285750" indent="-285750">
                        <a:buFontTx/>
                        <a:buChar char="-"/>
                      </a:pPr>
                      <a:r>
                        <a:rPr lang="en-GB"/>
                        <a:t>Poor service user satisfaction </a:t>
                      </a:r>
                    </a:p>
                  </a:txBody>
                  <a:tcPr/>
                </a:tc>
                <a:extLst>
                  <a:ext uri="{0D108BD9-81ED-4DB2-BD59-A6C34878D82A}">
                    <a16:rowId xmlns:a16="http://schemas.microsoft.com/office/drawing/2014/main" val="1361297474"/>
                  </a:ext>
                </a:extLst>
              </a:tr>
              <a:tr h="972279">
                <a:tc>
                  <a:txBody>
                    <a:bodyPr/>
                    <a:lstStyle/>
                    <a:p>
                      <a:pPr algn="ctr"/>
                      <a:r>
                        <a:rPr lang="en-GB" sz="2400" b="1">
                          <a:latin typeface="Arial" panose="020B0604020202020204" pitchFamily="34" charset="0"/>
                          <a:cs typeface="Arial" panose="020B0604020202020204" pitchFamily="34" charset="0"/>
                        </a:rPr>
                        <a:t>Opportunities</a:t>
                      </a:r>
                      <a:endParaRPr lang="en-GB" sz="2000" b="1">
                        <a:latin typeface="Arial" panose="020B0604020202020204" pitchFamily="34" charset="0"/>
                        <a:cs typeface="Arial" panose="020B0604020202020204" pitchFamily="34" charset="0"/>
                      </a:endParaRPr>
                    </a:p>
                  </a:txBody>
                  <a:tcPr>
                    <a:solidFill>
                      <a:schemeClr val="accent1">
                        <a:lumMod val="60000"/>
                        <a:lumOff val="40000"/>
                      </a:schemeClr>
                    </a:solidFill>
                  </a:tcPr>
                </a:tc>
                <a:tc>
                  <a:txBody>
                    <a:bodyPr/>
                    <a:lstStyle/>
                    <a:p>
                      <a:pPr algn="ctr"/>
                      <a:r>
                        <a:rPr lang="en-GB" sz="2400" b="1">
                          <a:latin typeface="Arial" panose="020B0604020202020204" pitchFamily="34" charset="0"/>
                          <a:cs typeface="Arial" panose="020B0604020202020204" pitchFamily="34" charset="0"/>
                        </a:rPr>
                        <a:t>Threats</a:t>
                      </a:r>
                      <a:endParaRPr lang="en-GB" sz="2000" b="1">
                        <a:latin typeface="Arial" panose="020B0604020202020204" pitchFamily="34" charset="0"/>
                        <a:cs typeface="Arial" panose="020B0604020202020204" pitchFamily="34" charset="0"/>
                      </a:endParaRPr>
                    </a:p>
                  </a:txBody>
                  <a:tcPr>
                    <a:solidFill>
                      <a:schemeClr val="accent1">
                        <a:lumMod val="60000"/>
                        <a:lumOff val="40000"/>
                      </a:schemeClr>
                    </a:solidFill>
                  </a:tcPr>
                </a:tc>
                <a:extLst>
                  <a:ext uri="{0D108BD9-81ED-4DB2-BD59-A6C34878D82A}">
                    <a16:rowId xmlns:a16="http://schemas.microsoft.com/office/drawing/2014/main" val="3856428844"/>
                  </a:ext>
                </a:extLst>
              </a:tr>
              <a:tr h="972279">
                <a:tc>
                  <a:txBody>
                    <a:bodyPr/>
                    <a:lstStyle/>
                    <a:p>
                      <a:pPr marL="342900" indent="-342900">
                        <a:buFontTx/>
                        <a:buChar char="-"/>
                      </a:pPr>
                      <a:r>
                        <a:rPr lang="en-GB" sz="1800">
                          <a:latin typeface="Arial" panose="020B0604020202020204" pitchFamily="34" charset="0"/>
                          <a:cs typeface="Arial" panose="020B0604020202020204" pitchFamily="34" charset="0"/>
                        </a:rPr>
                        <a:t>UK Government </a:t>
                      </a:r>
                      <a:r>
                        <a:rPr lang="en-GB" sz="1800" b="0" i="0" kern="1200">
                          <a:solidFill>
                            <a:schemeClr val="dk1"/>
                          </a:solidFill>
                          <a:effectLst/>
                          <a:latin typeface="+mn-lt"/>
                          <a:ea typeface="+mn-ea"/>
                          <a:cs typeface="+mn-cs"/>
                        </a:rPr>
                        <a:t>apprenticeship scheme. </a:t>
                      </a:r>
                    </a:p>
                    <a:p>
                      <a:pPr marL="342900" indent="-342900">
                        <a:buFontTx/>
                        <a:buChar char="-"/>
                      </a:pPr>
                      <a:endParaRPr lang="en-GB" sz="2000">
                        <a:latin typeface="Arial" panose="020B0604020202020204" pitchFamily="34" charset="0"/>
                        <a:cs typeface="Arial" panose="020B0604020202020204" pitchFamily="34" charset="0"/>
                      </a:endParaRPr>
                    </a:p>
                  </a:txBody>
                  <a:tcPr/>
                </a:tc>
                <a:tc>
                  <a:txBody>
                    <a:bodyPr/>
                    <a:lstStyle/>
                    <a:p>
                      <a:pPr marL="342900" indent="-342900">
                        <a:buFontTx/>
                        <a:buChar char="-"/>
                      </a:pPr>
                      <a:r>
                        <a:rPr lang="en-GB" sz="1800">
                          <a:latin typeface="Arial" panose="020B0604020202020204" pitchFamily="34" charset="0"/>
                          <a:cs typeface="Arial" panose="020B0604020202020204" pitchFamily="34" charset="0"/>
                        </a:rPr>
                        <a:t>Possible flu outbreaks. </a:t>
                      </a:r>
                    </a:p>
                    <a:p>
                      <a:pPr marL="342900" indent="-342900">
                        <a:buFontTx/>
                        <a:buChar char="-"/>
                      </a:pPr>
                      <a:r>
                        <a:rPr lang="en-GB" sz="1800">
                          <a:latin typeface="Arial" panose="020B0604020202020204" pitchFamily="34" charset="0"/>
                          <a:cs typeface="Arial" panose="020B0604020202020204" pitchFamily="34" charset="0"/>
                        </a:rPr>
                        <a:t>High inflation leading to higher costs of fuel and food. </a:t>
                      </a:r>
                    </a:p>
                  </a:txBody>
                  <a:tcPr/>
                </a:tc>
                <a:extLst>
                  <a:ext uri="{0D108BD9-81ED-4DB2-BD59-A6C34878D82A}">
                    <a16:rowId xmlns:a16="http://schemas.microsoft.com/office/drawing/2014/main" val="1413817145"/>
                  </a:ext>
                </a:extLst>
              </a:tr>
            </a:tbl>
          </a:graphicData>
        </a:graphic>
      </p:graphicFrame>
    </p:spTree>
    <p:extLst>
      <p:ext uri="{BB962C8B-B14F-4D97-AF65-F5344CB8AC3E}">
        <p14:creationId xmlns:p14="http://schemas.microsoft.com/office/powerpoint/2010/main" val="2147213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56F66-33DA-4B87-B540-1AAC603E9D7F}"/>
              </a:ext>
            </a:extLst>
          </p:cNvPr>
          <p:cNvSpPr>
            <a:spLocks noGrp="1"/>
          </p:cNvSpPr>
          <p:nvPr>
            <p:ph type="title"/>
          </p:nvPr>
        </p:nvSpPr>
        <p:spPr/>
        <p:txBody>
          <a:bodyPr/>
          <a:lstStyle/>
          <a:p>
            <a:r>
              <a:rPr lang="en-GB"/>
              <a:t>Your own SWOT analysis</a:t>
            </a:r>
          </a:p>
        </p:txBody>
      </p:sp>
      <p:sp>
        <p:nvSpPr>
          <p:cNvPr id="3" name="Content Placeholder 2">
            <a:extLst>
              <a:ext uri="{FF2B5EF4-FFF2-40B4-BE49-F238E27FC236}">
                <a16:creationId xmlns:a16="http://schemas.microsoft.com/office/drawing/2014/main" id="{7CC9C6FE-4185-4BB1-9B08-F199C3DD6791}"/>
              </a:ext>
            </a:extLst>
          </p:cNvPr>
          <p:cNvSpPr>
            <a:spLocks noGrp="1"/>
          </p:cNvSpPr>
          <p:nvPr>
            <p:ph idx="1"/>
          </p:nvPr>
        </p:nvSpPr>
        <p:spPr>
          <a:xfrm>
            <a:off x="457200" y="1600201"/>
            <a:ext cx="8229600" cy="3003797"/>
          </a:xfrm>
        </p:spPr>
        <p:txBody>
          <a:bodyPr/>
          <a:lstStyle/>
          <a:p>
            <a:pPr marL="0" indent="0">
              <a:buNone/>
            </a:pPr>
            <a:r>
              <a:rPr lang="en-GB" sz="2400"/>
              <a:t>Portfolio Task 3</a:t>
            </a:r>
          </a:p>
          <a:p>
            <a:pPr marL="0" indent="0">
              <a:buNone/>
            </a:pPr>
            <a:r>
              <a:rPr lang="en-GB" sz="2400"/>
              <a:t>Develop a SWOT analysis of yourself. </a:t>
            </a:r>
          </a:p>
          <a:p>
            <a:pPr marL="0" indent="0">
              <a:buNone/>
            </a:pPr>
            <a:r>
              <a:rPr lang="en-GB"/>
              <a:t> </a:t>
            </a:r>
          </a:p>
        </p:txBody>
      </p:sp>
      <p:pic>
        <p:nvPicPr>
          <p:cNvPr id="5" name="Picture 4">
            <a:extLst>
              <a:ext uri="{FF2B5EF4-FFF2-40B4-BE49-F238E27FC236}">
                <a16:creationId xmlns:a16="http://schemas.microsoft.com/office/drawing/2014/main" id="{7CF812E3-6C63-43A3-858A-3216526CE727}"/>
              </a:ext>
            </a:extLst>
          </p:cNvPr>
          <p:cNvPicPr>
            <a:picLocks noChangeAspect="1"/>
          </p:cNvPicPr>
          <p:nvPr/>
        </p:nvPicPr>
        <p:blipFill>
          <a:blip r:embed="rId2"/>
          <a:stretch>
            <a:fillRect/>
          </a:stretch>
        </p:blipFill>
        <p:spPr>
          <a:xfrm>
            <a:off x="721908" y="2852936"/>
            <a:ext cx="7700183" cy="1751062"/>
          </a:xfrm>
          <a:prstGeom prst="rect">
            <a:avLst/>
          </a:prstGeom>
        </p:spPr>
      </p:pic>
      <p:sp>
        <p:nvSpPr>
          <p:cNvPr id="6" name="TextBox 5">
            <a:extLst>
              <a:ext uri="{FF2B5EF4-FFF2-40B4-BE49-F238E27FC236}">
                <a16:creationId xmlns:a16="http://schemas.microsoft.com/office/drawing/2014/main" id="{4053A8EF-E850-4A26-89B3-1BD288E46053}"/>
              </a:ext>
            </a:extLst>
          </p:cNvPr>
          <p:cNvSpPr txBox="1"/>
          <p:nvPr/>
        </p:nvSpPr>
        <p:spPr>
          <a:xfrm>
            <a:off x="539552" y="4786561"/>
            <a:ext cx="8421910" cy="830997"/>
          </a:xfrm>
          <a:prstGeom prst="rect">
            <a:avLst/>
          </a:prstGeom>
          <a:noFill/>
          <a:ln w="57150">
            <a:solidFill>
              <a:schemeClr val="accent1"/>
            </a:solidFill>
          </a:ln>
        </p:spPr>
        <p:txBody>
          <a:bodyPr wrap="square" rtlCol="0">
            <a:spAutoFit/>
          </a:bodyPr>
          <a:lstStyle/>
          <a:p>
            <a:pPr algn="ctr"/>
            <a:r>
              <a:rPr lang="en-GB" sz="2400">
                <a:latin typeface="Arial" panose="020B0604020202020204" pitchFamily="34" charset="0"/>
                <a:cs typeface="Arial" panose="020B0604020202020204" pitchFamily="34" charset="0"/>
              </a:rPr>
              <a:t>Use the remainder of the session to begin</a:t>
            </a:r>
          </a:p>
          <a:p>
            <a:pPr algn="ctr"/>
            <a:r>
              <a:rPr lang="en-GB" sz="2400">
                <a:latin typeface="Arial" panose="020B0604020202020204" pitchFamily="34" charset="0"/>
                <a:cs typeface="Arial" panose="020B0604020202020204" pitchFamily="34" charset="0"/>
              </a:rPr>
              <a:t> your personal SWOT analysis</a:t>
            </a:r>
          </a:p>
        </p:txBody>
      </p:sp>
    </p:spTree>
    <p:extLst>
      <p:ext uri="{BB962C8B-B14F-4D97-AF65-F5344CB8AC3E}">
        <p14:creationId xmlns:p14="http://schemas.microsoft.com/office/powerpoint/2010/main" val="6933992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FF371-A00C-4F0C-A5E1-6BF108352399}"/>
              </a:ext>
            </a:extLst>
          </p:cNvPr>
          <p:cNvSpPr>
            <a:spLocks noGrp="1"/>
          </p:cNvSpPr>
          <p:nvPr>
            <p:ph type="title"/>
          </p:nvPr>
        </p:nvSpPr>
        <p:spPr/>
        <p:txBody>
          <a:bodyPr/>
          <a:lstStyle/>
          <a:p>
            <a:r>
              <a:rPr lang="en-GB"/>
              <a:t>Summary </a:t>
            </a:r>
          </a:p>
        </p:txBody>
      </p:sp>
      <p:sp>
        <p:nvSpPr>
          <p:cNvPr id="3" name="Content Placeholder 2">
            <a:extLst>
              <a:ext uri="{FF2B5EF4-FFF2-40B4-BE49-F238E27FC236}">
                <a16:creationId xmlns:a16="http://schemas.microsoft.com/office/drawing/2014/main" id="{0C23C014-88C2-449D-A915-8C505DA42F6B}"/>
              </a:ext>
            </a:extLst>
          </p:cNvPr>
          <p:cNvSpPr>
            <a:spLocks noGrp="1"/>
          </p:cNvSpPr>
          <p:nvPr>
            <p:ph idx="1"/>
          </p:nvPr>
        </p:nvSpPr>
        <p:spPr/>
        <p:txBody>
          <a:bodyPr>
            <a:normAutofit fontScale="92500"/>
          </a:bodyPr>
          <a:lstStyle/>
          <a:p>
            <a:pPr marL="342900" lvl="0" indent="-342900">
              <a:lnSpc>
                <a:spcPct val="107000"/>
              </a:lnSpc>
              <a:buFont typeface="Symbol" panose="05050102010706020507" pitchFamily="18" charset="2"/>
              <a:buChar char=""/>
            </a:pPr>
            <a:r>
              <a:rPr lang="en-GB" sz="3200" kern="100">
                <a:effectLst/>
                <a:latin typeface="Arial" panose="020B0604020202020204" pitchFamily="34" charset="0"/>
                <a:ea typeface="Calibri" panose="020F0502020204030204" pitchFamily="34" charset="0"/>
                <a:cs typeface="Arial" panose="020B0604020202020204" pitchFamily="34" charset="0"/>
              </a:rPr>
              <a:t>Today we have…</a:t>
            </a:r>
          </a:p>
          <a:p>
            <a:pPr marL="342900" lvl="0" indent="-342900">
              <a:lnSpc>
                <a:spcPct val="107000"/>
              </a:lnSpc>
              <a:buFont typeface="Symbol" panose="05050102010706020507" pitchFamily="18" charset="2"/>
              <a:buChar char=""/>
            </a:pPr>
            <a:r>
              <a:rPr lang="en-GB" sz="3200" kern="100">
                <a:effectLst/>
                <a:latin typeface="Arial" panose="020B0604020202020204" pitchFamily="34" charset="0"/>
                <a:ea typeface="Calibri" panose="020F0502020204030204" pitchFamily="34" charset="0"/>
                <a:cs typeface="Arial" panose="020B0604020202020204" pitchFamily="34" charset="0"/>
              </a:rPr>
              <a:t>Defined critical thinking and problem solving. </a:t>
            </a:r>
          </a:p>
          <a:p>
            <a:pPr marL="342900" lvl="0" indent="-342900">
              <a:lnSpc>
                <a:spcPct val="107000"/>
              </a:lnSpc>
              <a:buFont typeface="Symbol" panose="05050102010706020507" pitchFamily="18" charset="2"/>
              <a:buChar char=""/>
            </a:pPr>
            <a:r>
              <a:rPr lang="en-GB" sz="3200" kern="100">
                <a:effectLst/>
                <a:latin typeface="Arial" panose="020B0604020202020204" pitchFamily="34" charset="0"/>
                <a:ea typeface="Calibri" panose="020F0502020204030204" pitchFamily="34" charset="0"/>
                <a:cs typeface="Arial" panose="020B0604020202020204" pitchFamily="34" charset="0"/>
              </a:rPr>
              <a:t>Discussed types of problems faced in HSC</a:t>
            </a:r>
          </a:p>
          <a:p>
            <a:pPr marL="342900" lvl="0" indent="-342900">
              <a:lnSpc>
                <a:spcPct val="107000"/>
              </a:lnSpc>
              <a:spcAft>
                <a:spcPts val="800"/>
              </a:spcAft>
              <a:buFont typeface="Symbol" panose="05050102010706020507" pitchFamily="18" charset="2"/>
              <a:buChar char=""/>
            </a:pPr>
            <a:r>
              <a:rPr lang="en-GB" sz="3200" kern="100">
                <a:effectLst/>
                <a:latin typeface="Arial" panose="020B0604020202020204" pitchFamily="34" charset="0"/>
                <a:ea typeface="Calibri" panose="020F0502020204030204" pitchFamily="34" charset="0"/>
                <a:cs typeface="Arial" panose="020B0604020202020204" pitchFamily="34" charset="0"/>
              </a:rPr>
              <a:t>Described and used the SWOT analysis tool. </a:t>
            </a:r>
          </a:p>
          <a:p>
            <a:r>
              <a:rPr lang="en-GB" sz="3200">
                <a:effectLst/>
                <a:latin typeface="Arial" panose="020B0604020202020204" pitchFamily="34" charset="0"/>
                <a:ea typeface="Calibri" panose="020F0502020204030204" pitchFamily="34" charset="0"/>
                <a:cs typeface="Arial" panose="020B0604020202020204" pitchFamily="34" charset="0"/>
              </a:rPr>
              <a:t>Discussed causes of problems and consequences of decisions</a:t>
            </a:r>
            <a:endParaRPr lang="en-GB" sz="4800">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6142060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26b46ff354950fc292ae14f9846cd05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9d2dbb4a39ed7b76caf7d21f4fab454"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f9cd839b-d2f7-4d79-867e-33235b171cd7" xsi:nil="true"/>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8217396D-5E56-4C22-90CD-B0CDA54D9454}">
  <ds:schemaRefs>
    <ds:schemaRef ds:uri="ebe861c4-9752-476b-95bf-faec8d80e167"/>
    <ds:schemaRef ds:uri="f9cd839b-d2f7-4d79-867e-33235b171cd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ebe861c4-9752-476b-95bf-faec8d80e167"/>
    <ds:schemaRef ds:uri="f9cd839b-d2f7-4d79-867e-33235b171cd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Application>Microsoft Office PowerPoint</Application>
  <PresentationFormat>On-screen Show (4:3)</PresentationFormat>
  <Slides>24</Slides>
  <Notes>17</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20140311PresentationUWTSDTemplate</vt:lpstr>
      <vt:lpstr>PowerPoint Presentation</vt:lpstr>
      <vt:lpstr>During this session….</vt:lpstr>
      <vt:lpstr>Guest Speaker – Neale Haddon CBT</vt:lpstr>
      <vt:lpstr>What is critical thinking?</vt:lpstr>
      <vt:lpstr>Critical thinking </vt:lpstr>
      <vt:lpstr>Activity – Forming Opinions</vt:lpstr>
      <vt:lpstr>Influence on Opinions</vt:lpstr>
      <vt:lpstr>Blooms Taxonomy</vt:lpstr>
      <vt:lpstr>Asking critical questions</vt:lpstr>
      <vt:lpstr>Being critical</vt:lpstr>
      <vt:lpstr>Problems you might face</vt:lpstr>
      <vt:lpstr>Share your examples</vt:lpstr>
      <vt:lpstr>The Five – Why Technique</vt:lpstr>
      <vt:lpstr>Thinking backward – The Five whys</vt:lpstr>
      <vt:lpstr>Thinking backward – The Five whys</vt:lpstr>
      <vt:lpstr>The Fishbone Diagram</vt:lpstr>
      <vt:lpstr>Activity</vt:lpstr>
      <vt:lpstr>Decisions and Consequences</vt:lpstr>
      <vt:lpstr>Identify potential issues</vt:lpstr>
      <vt:lpstr>Watch the video</vt:lpstr>
      <vt:lpstr>SunHill Care Home </vt:lpstr>
      <vt:lpstr>Example – SunHill Care Home</vt:lpstr>
      <vt:lpstr>Your own SWOT analysis</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revision>1</cp:revision>
  <dcterms:created xsi:type="dcterms:W3CDTF">2015-04-14T15:21:28Z</dcterms:created>
  <dcterms:modified xsi:type="dcterms:W3CDTF">2023-01-31T14:43:43Z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