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Preparing to Teach</a:t>
            </a:r>
            <a:br>
              <a:rPr lang="en-GB" dirty="0"/>
            </a:br>
            <a:r>
              <a:rPr lang="en-GB" dirty="0"/>
              <a:t>HPEN7024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pPr algn="ctr"/>
            <a:r>
              <a:rPr lang="en-GB" dirty="0"/>
              <a:t>Key Issues</a:t>
            </a:r>
          </a:p>
        </p:txBody>
      </p:sp>
    </p:spTree>
    <p:extLst>
      <p:ext uri="{BB962C8B-B14F-4D97-AF65-F5344CB8AC3E}">
        <p14:creationId xmlns:p14="http://schemas.microsoft.com/office/powerpoint/2010/main" val="1859003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757" y="1458096"/>
            <a:ext cx="11780107" cy="4917989"/>
          </a:xfrm>
        </p:spPr>
        <p:txBody>
          <a:bodyPr>
            <a:normAutofit fontScale="92500"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Lesson Planning:		</a:t>
            </a:r>
            <a:r>
              <a:rPr lang="en-GB" sz="2400" dirty="0">
                <a:solidFill>
                  <a:schemeClr val="bg1"/>
                </a:solidFill>
              </a:rPr>
              <a:t>Who will you teach?	   Learner Level, Nationality, Number…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							What will you teach? Grammar, Vocabulary, Language Skills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Lesson Content:		</a:t>
            </a:r>
            <a:r>
              <a:rPr lang="en-GB" sz="2400" dirty="0">
                <a:solidFill>
                  <a:schemeClr val="bg1"/>
                </a:solidFill>
              </a:rPr>
              <a:t>Which will you focus on? How many aspects?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							What do you need to know? </a:t>
            </a:r>
            <a:r>
              <a:rPr lang="en-GB" sz="2400" u="sng" dirty="0">
                <a:solidFill>
                  <a:schemeClr val="bg1"/>
                </a:solidFill>
              </a:rPr>
              <a:t>YOUR</a:t>
            </a:r>
            <a:r>
              <a:rPr lang="en-GB" sz="2400" dirty="0">
                <a:solidFill>
                  <a:schemeClr val="bg1"/>
                </a:solidFill>
              </a:rPr>
              <a:t> knowledge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Lesson Material:		</a:t>
            </a:r>
            <a:r>
              <a:rPr lang="en-GB" sz="2400" dirty="0">
                <a:solidFill>
                  <a:schemeClr val="bg1"/>
                </a:solidFill>
              </a:rPr>
              <a:t>What will you use? Textbook, Authentic, Own made?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							What will learners do with this?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Activities:				</a:t>
            </a:r>
            <a:r>
              <a:rPr lang="en-GB" sz="2400" dirty="0">
                <a:solidFill>
                  <a:schemeClr val="bg1"/>
                </a:solidFill>
              </a:rPr>
              <a:t>How interactive will these be?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							What learning opportunities (AFFORDANCES) do they offer?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Feedback:				</a:t>
            </a:r>
            <a:r>
              <a:rPr lang="en-GB" sz="2400" dirty="0">
                <a:solidFill>
                  <a:schemeClr val="bg1"/>
                </a:solidFill>
              </a:rPr>
              <a:t>Why do we need this?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							How can we do this?	</a:t>
            </a:r>
          </a:p>
          <a:p>
            <a:endParaRPr lang="en-GB" sz="2400" b="1" dirty="0"/>
          </a:p>
          <a:p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757520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90" y="-167046"/>
            <a:ext cx="8534400" cy="1507067"/>
          </a:xfrm>
        </p:spPr>
        <p:txBody>
          <a:bodyPr/>
          <a:lstStyle/>
          <a:p>
            <a:r>
              <a:rPr lang="en-GB" dirty="0"/>
              <a:t>Explaining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7692" y="667265"/>
            <a:ext cx="11664307" cy="6120713"/>
          </a:xfrm>
        </p:spPr>
        <p:txBody>
          <a:bodyPr>
            <a:normAutofit fontScale="92500" lnSpcReduction="10000"/>
          </a:bodyPr>
          <a:lstStyle/>
          <a:p>
            <a:endParaRPr lang="en-GB" sz="2400" b="1" dirty="0"/>
          </a:p>
          <a:p>
            <a:r>
              <a:rPr lang="en-GB" sz="2400" b="1" dirty="0">
                <a:solidFill>
                  <a:schemeClr val="bg1"/>
                </a:solidFill>
              </a:rPr>
              <a:t>Can you explain these language analysis terms?</a:t>
            </a:r>
          </a:p>
          <a:p>
            <a:pPr marL="457200" lvl="1" indent="0">
              <a:buNone/>
            </a:pPr>
            <a:r>
              <a:rPr lang="en-GB" sz="2200" b="1" dirty="0"/>
              <a:t>structure, aspect, tense, function, context, form, authentic</a:t>
            </a:r>
          </a:p>
          <a:p>
            <a:pPr marL="457200" lvl="1" indent="0">
              <a:buNone/>
            </a:pPr>
            <a:endParaRPr lang="en-GB" sz="2200" b="1" dirty="0"/>
          </a:p>
          <a:p>
            <a:r>
              <a:rPr lang="en-GB" sz="2400" b="1" dirty="0">
                <a:solidFill>
                  <a:srgbClr val="002060"/>
                </a:solidFill>
              </a:rPr>
              <a:t>Read the following statements about grammar and choose True or False.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There are 3 tenses in English.											True / False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A tense always needs an auxiliary verb.							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The present simple 3</a:t>
            </a:r>
            <a:r>
              <a:rPr lang="en-GB" sz="2400" b="1" baseline="30000" dirty="0">
                <a:solidFill>
                  <a:schemeClr val="bg1"/>
                </a:solidFill>
              </a:rPr>
              <a:t>rd</a:t>
            </a:r>
            <a:r>
              <a:rPr lang="en-GB" sz="2400" b="1" dirty="0">
                <a:solidFill>
                  <a:schemeClr val="bg1"/>
                </a:solidFill>
              </a:rPr>
              <a:t> person ‘2’ is a morpheme				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Progressive (or continuous) is known as an aspect, not a tense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The past participle is only used in perfect and passive phrases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Progressive forms are used to emphasise duration				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‘Will’ only refers to future time										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The perfect aspect often shows some kind of duration 				T / F</a:t>
            </a:r>
          </a:p>
          <a:p>
            <a:pPr marL="457200" indent="-457200">
              <a:buFont typeface="+mj-lt"/>
              <a:buAutoNum type="arabicPeriod"/>
            </a:pPr>
            <a:endParaRPr lang="en-GB" sz="2400" b="1" dirty="0"/>
          </a:p>
          <a:p>
            <a:pPr marL="457200" indent="-457200">
              <a:buFont typeface="+mj-lt"/>
              <a:buAutoNum type="arabicPeriod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98785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265" y="-27461"/>
            <a:ext cx="10634577" cy="1507067"/>
          </a:xfrm>
        </p:spPr>
        <p:txBody>
          <a:bodyPr>
            <a:normAutofit/>
          </a:bodyPr>
          <a:lstStyle/>
          <a:p>
            <a:r>
              <a:rPr lang="en-GB" dirty="0"/>
              <a:t>Learner Needs – Grammatical problems </a:t>
            </a:r>
            <a:br>
              <a:rPr lang="en-GB" dirty="0"/>
            </a:br>
            <a:r>
              <a:rPr lang="en-GB" dirty="0"/>
              <a:t>&amp; correcting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3596" y="1243914"/>
            <a:ext cx="11268890" cy="540402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Study these learner errors – how would you explain the correct rules?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	(the CELTA Course, unit 28)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I am not enjoy this film. Let’s leave.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What do you eating now?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Yesterday I and my friend go to the swimming pool.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I studied for the exam but I didn’t passed.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What have you done last holidays?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I met a friend when I walked in the park.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When we arrived the film already started.</a:t>
            </a:r>
          </a:p>
        </p:txBody>
      </p:sp>
    </p:spTree>
    <p:extLst>
      <p:ext uri="{BB962C8B-B14F-4D97-AF65-F5344CB8AC3E}">
        <p14:creationId xmlns:p14="http://schemas.microsoft.com/office/powerpoint/2010/main" val="2868828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076" y="-587176"/>
            <a:ext cx="10618101" cy="2292409"/>
          </a:xfrm>
        </p:spPr>
        <p:txBody>
          <a:bodyPr/>
          <a:lstStyle/>
          <a:p>
            <a:r>
              <a:rPr lang="en-GB" dirty="0"/>
              <a:t>Explaining &amp; Illustrating grammar: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222" y="724930"/>
            <a:ext cx="11161799" cy="58653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	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Present grammar in meaningful contexts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Write &amp; say examples of target structure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Teach form &amp; meaning together / interdependent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Meta-language </a:t>
            </a:r>
            <a:r>
              <a:rPr lang="en-GB" sz="2800" b="1" i="1" dirty="0">
                <a:solidFill>
                  <a:schemeClr val="bg1"/>
                </a:solidFill>
              </a:rPr>
              <a:t>can</a:t>
            </a:r>
            <a:r>
              <a:rPr lang="en-GB" sz="2800" dirty="0">
                <a:solidFill>
                  <a:schemeClr val="bg1"/>
                </a:solidFill>
              </a:rPr>
              <a:t> be helpful – grammatical terminology </a:t>
            </a:r>
          </a:p>
          <a:p>
            <a:pPr marL="457200" lvl="1" indent="0">
              <a:buNone/>
            </a:pPr>
            <a:r>
              <a:rPr lang="en-GB" sz="2800" dirty="0">
                <a:solidFill>
                  <a:schemeClr val="bg1"/>
                </a:solidFill>
              </a:rPr>
              <a:t>(but gauge your students’ needs and willingness to learn this)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Allow reference to L1 to explain/compare grammar forms &amp; meaning (monitor this)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Present the explicit rules – consider how much detail learners can cope with/need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227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520" y="204216"/>
            <a:ext cx="10890934" cy="1507067"/>
          </a:xfrm>
        </p:spPr>
        <p:txBody>
          <a:bodyPr/>
          <a:lstStyle/>
          <a:p>
            <a:r>
              <a:rPr lang="en-GB" dirty="0"/>
              <a:t>Using a timeline to show past events – what are the aspects presented here?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20" y="1095632"/>
            <a:ext cx="8534912" cy="530516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__________</a:t>
            </a:r>
            <a:r>
              <a:rPr lang="en-GB" dirty="0" err="1">
                <a:solidFill>
                  <a:schemeClr val="bg1"/>
                </a:solidFill>
              </a:rPr>
              <a:t>X</a:t>
            </a:r>
            <a:r>
              <a:rPr lang="en-GB" dirty="0" err="1">
                <a:solidFill>
                  <a:srgbClr val="FF0000"/>
                </a:solidFill>
              </a:rPr>
              <a:t>X</a:t>
            </a:r>
            <a:r>
              <a:rPr lang="en-GB" dirty="0" err="1">
                <a:solidFill>
                  <a:schemeClr val="bg1"/>
                </a:solidFill>
              </a:rPr>
              <a:t>___________________now_______________future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b="1" dirty="0"/>
              <a:t>	Pat got home at 8pm(</a:t>
            </a:r>
            <a:r>
              <a:rPr lang="en-GB" b="1" dirty="0">
                <a:solidFill>
                  <a:schemeClr val="bg1"/>
                </a:solidFill>
              </a:rPr>
              <a:t>X</a:t>
            </a:r>
            <a:r>
              <a:rPr lang="en-GB" b="1" dirty="0"/>
              <a:t>).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>
                <a:solidFill>
                  <a:schemeClr val="tx1"/>
                </a:solidFill>
              </a:rPr>
              <a:t>)</a:t>
            </a:r>
            <a:r>
              <a:rPr lang="en-GB" b="1" dirty="0"/>
              <a:t> then made dinner.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_____</a:t>
            </a:r>
            <a:r>
              <a:rPr lang="en-GB" dirty="0">
                <a:solidFill>
                  <a:schemeClr val="bg1"/>
                </a:solidFill>
              </a:rPr>
              <a:t>_</a:t>
            </a:r>
            <a:r>
              <a:rPr lang="en-GB" dirty="0" err="1">
                <a:solidFill>
                  <a:srgbClr val="FF0000"/>
                </a:solidFill>
              </a:rPr>
              <a:t>XXX</a:t>
            </a:r>
            <a:r>
              <a:rPr lang="en-GB" dirty="0" err="1">
                <a:solidFill>
                  <a:schemeClr val="bg1"/>
                </a:solidFill>
              </a:rPr>
              <a:t>X</a:t>
            </a:r>
            <a:r>
              <a:rPr lang="en-GB" dirty="0" err="1">
                <a:solidFill>
                  <a:srgbClr val="FF0000"/>
                </a:solidFill>
              </a:rPr>
              <a:t>XXXX</a:t>
            </a:r>
            <a:r>
              <a:rPr lang="en-GB" dirty="0" err="1">
                <a:solidFill>
                  <a:schemeClr val="bg1"/>
                </a:solidFill>
              </a:rPr>
              <a:t>______________now_________________future</a:t>
            </a:r>
            <a:r>
              <a:rPr lang="en-GB" dirty="0">
                <a:solidFill>
                  <a:schemeClr val="bg1"/>
                </a:solidFill>
              </a:rPr>
              <a:t>  </a:t>
            </a:r>
          </a:p>
          <a:p>
            <a:pPr marL="0" indent="0">
              <a:buNone/>
            </a:pPr>
            <a:r>
              <a:rPr lang="en-GB" b="1" dirty="0"/>
              <a:t>	Pat got home at 8pm (</a:t>
            </a:r>
            <a:r>
              <a:rPr lang="en-GB" b="1" dirty="0">
                <a:solidFill>
                  <a:schemeClr val="bg1"/>
                </a:solidFill>
              </a:rPr>
              <a:t>X</a:t>
            </a:r>
            <a:r>
              <a:rPr lang="en-GB" b="1" dirty="0"/>
              <a:t>) and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/>
              <a:t>) was making dinner.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______</a:t>
            </a:r>
            <a:r>
              <a:rPr lang="en-GB" dirty="0" err="1">
                <a:solidFill>
                  <a:srgbClr val="FF0000"/>
                </a:solidFill>
              </a:rPr>
              <a:t>XXX</a:t>
            </a:r>
            <a:r>
              <a:rPr lang="en-GB" dirty="0" err="1">
                <a:solidFill>
                  <a:schemeClr val="bg1"/>
                </a:solidFill>
              </a:rPr>
              <a:t>X_________________now___________________future</a:t>
            </a:r>
            <a:r>
              <a:rPr lang="en-GB" dirty="0">
                <a:solidFill>
                  <a:schemeClr val="bg1"/>
                </a:solidFill>
              </a:rPr>
              <a:t>  </a:t>
            </a:r>
          </a:p>
          <a:p>
            <a:pPr marL="0" indent="0">
              <a:buNone/>
            </a:pPr>
            <a:r>
              <a:rPr lang="en-GB" b="1" dirty="0"/>
              <a:t>	Pat got home at 8pm (</a:t>
            </a:r>
            <a:r>
              <a:rPr lang="en-GB" b="1" dirty="0">
                <a:solidFill>
                  <a:schemeClr val="bg1"/>
                </a:solidFill>
              </a:rPr>
              <a:t>X</a:t>
            </a:r>
            <a:r>
              <a:rPr lang="en-GB" b="1" dirty="0"/>
              <a:t>).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/>
              <a:t>) had already made dinner.</a:t>
            </a:r>
          </a:p>
        </p:txBody>
      </p:sp>
      <p:sp>
        <p:nvSpPr>
          <p:cNvPr id="4" name="Right Arrow 3"/>
          <p:cNvSpPr/>
          <p:nvPr/>
        </p:nvSpPr>
        <p:spPr>
          <a:xfrm>
            <a:off x="8041512" y="196714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Arrow 4"/>
          <p:cNvSpPr/>
          <p:nvPr/>
        </p:nvSpPr>
        <p:spPr>
          <a:xfrm>
            <a:off x="8041512" y="3219621"/>
            <a:ext cx="978408" cy="5576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ight Arrow 5"/>
          <p:cNvSpPr/>
          <p:nvPr/>
        </p:nvSpPr>
        <p:spPr>
          <a:xfrm>
            <a:off x="8095493" y="4531403"/>
            <a:ext cx="978408" cy="5576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21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986366"/>
            <a:ext cx="8534400" cy="1507067"/>
          </a:xfrm>
        </p:spPr>
        <p:txBody>
          <a:bodyPr>
            <a:normAutofit fontScale="90000"/>
          </a:bodyPr>
          <a:lstStyle/>
          <a:p>
            <a:r>
              <a:rPr lang="en-GB" dirty="0"/>
              <a:t>Look at the grammar item you and your partner have – devise a way of presenting this item to your learners.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168" y="2638168"/>
            <a:ext cx="9267097" cy="36152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For example: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ITEM:</a:t>
            </a:r>
            <a:r>
              <a:rPr lang="en-GB" dirty="0">
                <a:solidFill>
                  <a:schemeClr val="bg1"/>
                </a:solidFill>
              </a:rPr>
              <a:t>	present simple with adverbs of frequency (always, often, never…)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Consider:</a:t>
            </a:r>
          </a:p>
          <a:p>
            <a:r>
              <a:rPr lang="en-GB" dirty="0">
                <a:solidFill>
                  <a:schemeClr val="bg1"/>
                </a:solidFill>
              </a:rPr>
              <a:t>A situational presentation that can generate several examples of the grammar form.</a:t>
            </a:r>
          </a:p>
          <a:p>
            <a:r>
              <a:rPr lang="en-GB" dirty="0">
                <a:solidFill>
                  <a:schemeClr val="bg1"/>
                </a:solidFill>
              </a:rPr>
              <a:t>How you can ensure meaning, form and use are clear.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1865925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3639" y="1666102"/>
            <a:ext cx="8534400" cy="36152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Further Reading:</a:t>
            </a:r>
          </a:p>
          <a:p>
            <a:r>
              <a:rPr lang="en-GB" dirty="0"/>
              <a:t>Parrott, M. (2000) Grammar for English Language Teachers, CUP</a:t>
            </a:r>
          </a:p>
          <a:p>
            <a:r>
              <a:rPr lang="en-GB" dirty="0"/>
              <a:t>Scrivener, J. (2010) Teaching English Grammar, Macmillan Education</a:t>
            </a:r>
          </a:p>
          <a:p>
            <a:r>
              <a:rPr lang="en-GB" dirty="0"/>
              <a:t>Thornbury S., and Watkins, P., (2007) The CELTA Course, CUP</a:t>
            </a:r>
          </a:p>
          <a:p>
            <a:r>
              <a:rPr lang="en-GB" dirty="0"/>
              <a:t>Ur, P (2009) Grammar Practice Activities, a practical guide </a:t>
            </a:r>
            <a:r>
              <a:rPr lang="en-GB"/>
              <a:t>for teachers, CUP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45088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187</TotalTime>
  <Words>730</Words>
  <Application>Microsoft Office PowerPoint</Application>
  <PresentationFormat>Widescreen</PresentationFormat>
  <Paragraphs>73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Century Gothic</vt:lpstr>
      <vt:lpstr>Wingdings</vt:lpstr>
      <vt:lpstr>Wingdings 3</vt:lpstr>
      <vt:lpstr>Slice</vt:lpstr>
      <vt:lpstr>Preparing to Teach HPEN7024</vt:lpstr>
      <vt:lpstr>PowerPoint Presentation</vt:lpstr>
      <vt:lpstr>Explaining language</vt:lpstr>
      <vt:lpstr>Learner Needs – Grammatical problems  &amp; correcting errors</vt:lpstr>
      <vt:lpstr>Explaining &amp; Illustrating grammar:</vt:lpstr>
      <vt:lpstr>Using a timeline to show past events – what are the aspects presented here?</vt:lpstr>
      <vt:lpstr>Look at the grammar item you and your partner have – devise a way of presenting this item to your learners.</vt:lpstr>
      <vt:lpstr>PowerPoint Presentation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Anne Quinn</dc:creator>
  <cp:lastModifiedBy>Jessica Clapham</cp:lastModifiedBy>
  <cp:revision>13</cp:revision>
  <dcterms:created xsi:type="dcterms:W3CDTF">2019-02-04T10:04:05Z</dcterms:created>
  <dcterms:modified xsi:type="dcterms:W3CDTF">2021-09-03T17:11:38Z</dcterms:modified>
</cp:coreProperties>
</file>