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6"/>
  </p:notesMasterIdLst>
  <p:sldIdLst>
    <p:sldId id="256" r:id="rId2"/>
    <p:sldId id="297" r:id="rId3"/>
    <p:sldId id="282" r:id="rId4"/>
    <p:sldId id="279" r:id="rId5"/>
    <p:sldId id="260" r:id="rId6"/>
    <p:sldId id="284" r:id="rId7"/>
    <p:sldId id="285" r:id="rId8"/>
    <p:sldId id="298" r:id="rId9"/>
    <p:sldId id="264" r:id="rId10"/>
    <p:sldId id="286" r:id="rId11"/>
    <p:sldId id="287" r:id="rId12"/>
    <p:sldId id="288" r:id="rId13"/>
    <p:sldId id="289" r:id="rId14"/>
    <p:sldId id="290" r:id="rId15"/>
    <p:sldId id="291" r:id="rId16"/>
    <p:sldId id="292" r:id="rId17"/>
    <p:sldId id="293" r:id="rId18"/>
    <p:sldId id="294" r:id="rId19"/>
    <p:sldId id="276" r:id="rId20"/>
    <p:sldId id="277" r:id="rId21"/>
    <p:sldId id="300" r:id="rId22"/>
    <p:sldId id="278" r:id="rId23"/>
    <p:sldId id="299" r:id="rId24"/>
    <p:sldId id="295" r:id="rId25"/>
  </p:sldIdLst>
  <p:sldSz cx="9144000" cy="5143500" type="screen16x9"/>
  <p:notesSz cx="5143500" cy="9144000"/>
  <p:embeddedFontLst>
    <p:embeddedFont>
      <p:font typeface="Raleway" pitchFamily="2" charset="77"/>
      <p:regular r:id="rId27"/>
      <p:bold r:id="rId28"/>
      <p:italic r:id="rId29"/>
      <p:boldItalic r:id="rId30"/>
    </p:embeddedFont>
    <p:embeddedFont>
      <p:font typeface="Raleway Bold" pitchFamily="2" charset="77"/>
      <p:regular r:id="rId31"/>
      <p:bold r:id="rId32"/>
    </p:embeddedFont>
    <p:embeddedFont>
      <p:font typeface="Roboto" panose="02000000000000000000" pitchFamily="2" charset="0"/>
      <p:regular r:id="rId33"/>
      <p:bold r:id="rId34"/>
      <p:italic r:id="rId35"/>
      <p:boldItalic r:id="rId36"/>
    </p:embeddedFont>
    <p:embeddedFont>
      <p:font typeface="Roboto Bold" panose="02000000000000000000" pitchFamily="2" charset="0"/>
      <p:regular r:id="rId37"/>
      <p:bold r:id="rId38"/>
    </p:embeddedFont>
  </p:embeddedFontLst>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B4CCB7C-2E18-1496-DC4E-19885A70DD77}" v="304" dt="2026-08-09T23:01:24.082"/>
  </p1510:revLst>
</p1510:revInfo>
</file>

<file path=ppt/tableStyles.xml><?xml version="1.0" encoding="utf-8"?>
<a:tblStyleLst xmlns:a="http://schemas.openxmlformats.org/drawingml/2006/main" def="{5C22544A-7EE6-4342-B048-85BDC9FD1C3A}">
  <a:tblStyle styleId="{5C22544A-7EE6-4342-B048-85BDC9FD1C3A}" styleName="Kiểu Trung bình 2 - Màu chủ đề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5649"/>
  </p:normalViewPr>
  <p:slideViewPr>
    <p:cSldViewPr snapToGrid="0">
      <p:cViewPr varScale="1">
        <p:scale>
          <a:sx n="160" d="100"/>
          <a:sy n="160" d="100"/>
        </p:scale>
        <p:origin x="784" y="184"/>
      </p:cViewPr>
      <p:guideLst/>
    </p:cSldViewPr>
  </p:slideViewPr>
  <p:notesTextViewPr>
    <p:cViewPr>
      <p:scale>
        <a:sx n="1" d="1"/>
        <a:sy n="1" d="1"/>
      </p:scale>
      <p:origin x="0" y="0"/>
    </p:cViewPr>
  </p:notesTextViewPr>
  <p:sorterViewPr>
    <p:cViewPr>
      <p:scale>
        <a:sx n="80" d="100"/>
        <a:sy n="8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3.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font" Target="fonts/font1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0978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FF"/>
                </a:highlight>
              </a:rPr>
              <a:t>Hello everyone. My research asks what happens when an early-career employee continues with an idea after a manager has said no. I examine two outcomes: whether the idea moves forward, and whether the relationship with the manager becomes strained. Today, I will defend the research paradigm that makes this study possible.</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will first give the minimum context needed to understand the research problem. I will then use Kuhn to answer the brief's three questions: shared rules and exemplars; a shared outlook on reality; and the connection between ontology, epistemology and methodology. Finally, I will show how my position changed during the module and why I rejected credible alternative designs.
</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highlight>
                  <a:srgbClr val="FFFFFF"/>
                </a:highlight>
              </a:rPr>
              <a:t>I used to work as an IT Business Analyst at a product company in Vietnam, helping people understand business problems and turn ideas into practical solutions. There were many times when I left a meeting feeling uncertain: my idea had been rejected, but the problem I wanted to solve was still there. My manager may have had valid concerns about budget, resources, timing or risk, but I still wondered whether things might have been different if I had better understood those concerns, gathered stronger evidence or involved the right people.</a:t>
            </a:r>
            <a:endParaRPr lang="vi-VN" dirty="0">
              <a:highlight>
                <a:srgbClr val="C6C6C6"/>
              </a:highlight>
            </a:endParaRPr>
          </a:p>
          <a:p>
            <a:pPr algn="just"/>
            <a:r>
              <a:rPr lang="en-US" dirty="0">
                <a:highlight>
                  <a:srgbClr val="FFFFFF"/>
                </a:highlight>
              </a:rPr>
              <a:t>In hybrid work, deciding what to do next is even harder. An email leaves a written record that can be forwarded or misunderstood, and a reply such as ‘Noted’ or no reply that does not tell me whether the manager is busy, unconvinced or annoyed. Even seeking a colleague’s support may look constructive or appear to bypass the manager.</a:t>
            </a:r>
            <a:endParaRPr lang="vi-VN" dirty="0">
              <a:highlight>
                <a:srgbClr val="C6C6C6"/>
              </a:highlight>
            </a:endParaRPr>
          </a:p>
          <a:p>
            <a:pPr algn="just"/>
            <a:r>
              <a:rPr lang="en-US" dirty="0">
                <a:highlight>
                  <a:srgbClr val="FFFFFF"/>
                </a:highlight>
              </a:rPr>
              <a:t>So, do I stop and possibly lose a valuable idea, or continue and risk appearing stubborn? That dilemma became the starting point for my research.</a:t>
            </a:r>
            <a:endParaRPr lang="vi-VN" dirty="0">
              <a:highlight>
                <a:srgbClr val="C6C6C6"/>
              </a:highlight>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The practical problem is a difficult judgement: is continued work on a rejected idea useful initiative, or an unacceptable risk?</a:t>
            </a:r>
            <a:endParaRPr lang="en-US">
              <a:highlight>
                <a:srgbClr val="C6C6C6"/>
              </a:highlight>
            </a:endParaRPr>
          </a:p>
          <a:p>
            <a:pPr algn="just"/>
            <a:r>
              <a:rPr lang="en-US">
                <a:highlight>
                  <a:srgbClr val="FFFFFF"/>
                </a:highlight>
              </a:rPr>
              <a:t>Previous studies have examined creative deviance, political skill, innovation and hybrid work, but largely as separate strands. My gap is therefore not that these ideas have never been studied. It is that they have not been sufficiently brought together within the same manager-rejected incident, for UK early-career professionals in hybrid work.</a:t>
            </a:r>
            <a:endParaRPr lang="en-US">
              <a:highlight>
                <a:srgbClr val="C6C6C6"/>
              </a:highlight>
            </a:endParaRPr>
          </a:p>
          <a:p>
            <a:pPr algn="just"/>
            <a:r>
              <a:rPr lang="en-US" dirty="0">
                <a:highlight>
                  <a:srgbClr val="FFFFFF"/>
                </a:highlight>
              </a:rPr>
              <a:t>My response is a retrospective critical-incident survey testing five pre-specified hypotheses. The intended contribution is also dual: a bounded theoretical extension and practical guidance with clear </a:t>
            </a:r>
            <a:r>
              <a:rPr lang="en-US" dirty="0" err="1">
                <a:highlight>
                  <a:srgbClr val="FFFFFF"/>
                </a:highlight>
              </a:rPr>
              <a:t>authorisation</a:t>
            </a:r>
            <a:r>
              <a:rPr lang="en-US" dirty="0">
                <a:highlight>
                  <a:srgbClr val="FFFFFF"/>
                </a:highlight>
              </a:rPr>
              <a:t> and stop-point safeguards.</a:t>
            </a:r>
            <a:endParaRPr lang="en-US" dirty="0">
              <a:highlight>
                <a:srgbClr val="C6C6C6"/>
              </a:highlight>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This context matters for three reasons. Hybrid work is now a normal part of UK working life. Early-career professionals may have less influence when challenging a decision. For example, after an idea is rejected, an employee may be unsure whether to request a private call, raise it in a Teams channel or approach a colleague first. Seeking expertise may look constructive, but it could also appear to the manager as building support behind their back.</a:t>
            </a:r>
            <a:endParaRPr lang="en-US">
              <a:highlight>
                <a:srgbClr val="C6C6C6"/>
              </a:highlight>
            </a:endParaRPr>
          </a:p>
          <a:p>
            <a:pPr algn="just"/>
            <a:endParaRPr lang="vi-VN" dirty="0">
              <a:highlight>
                <a:srgbClr val="C6C6C6"/>
              </a:highlight>
            </a:endParaRPr>
          </a:p>
          <a:p>
            <a:pPr algn="just"/>
            <a:r>
              <a:rPr lang="en-US" dirty="0">
                <a:highlight>
                  <a:srgbClr val="FFFFFF"/>
                </a:highlight>
              </a:rPr>
              <a:t>And my survey asks about one specific incident within the previous twelve months, rather than asking only about general attitudes. This keeps the research focused on reported </a:t>
            </a:r>
            <a:r>
              <a:rPr lang="en-US" dirty="0" err="1">
                <a:highlight>
                  <a:srgbClr val="FFFFFF"/>
                </a:highlight>
              </a:rPr>
              <a:t>behaviour</a:t>
            </a:r>
            <a:r>
              <a:rPr lang="en-US" dirty="0">
                <a:highlight>
                  <a:srgbClr val="FFFFFF"/>
                </a:highlight>
              </a:rPr>
              <a:t> in a real </a:t>
            </a:r>
            <a:r>
              <a:rPr lang="en-US" dirty="0" err="1">
                <a:highlight>
                  <a:srgbClr val="FFFFFF"/>
                </a:highlight>
              </a:rPr>
              <a:t>organisational</a:t>
            </a:r>
            <a:r>
              <a:rPr lang="en-US" dirty="0">
                <a:highlight>
                  <a:srgbClr val="FFFFFF"/>
                </a:highlight>
              </a:rPr>
              <a:t> situation.</a:t>
            </a:r>
            <a:endParaRPr lang="vi-VN" dirty="0">
              <a:highlight>
                <a:srgbClr val="FFFFFF"/>
              </a:highlight>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ighlight>
                  <a:srgbClr val="FFFFFF"/>
                </a:highlight>
              </a:rPr>
              <a:t>Creative deviance does not mean dishonesty or sabotage. In this study, it means continuing to develop an idea after explicit rejection or without </a:t>
            </a:r>
            <a:r>
              <a:rPr lang="en-US" dirty="0" err="1">
                <a:highlight>
                  <a:srgbClr val="FFFFFF"/>
                </a:highlight>
              </a:rPr>
              <a:t>authorisation</a:t>
            </a:r>
            <a:r>
              <a:rPr lang="en-US" dirty="0">
                <a:highlight>
                  <a:srgbClr val="FFFFFF"/>
                </a:highlight>
              </a:rPr>
              <a:t>. I measure it as a matter of degree, so employees who stopped and employees who continued can both remain in the sample. The central tension is simple: the same persistence may support innovation and also create relational cost.</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Political skill is the ability to understand people and influence them in a way that appears genuine rather than manipulative. Its four established dimensions are social astuteness, interpersonal influence, networking ability and apparent sincerity. My study asks how these abilities are enacted in one digital incident - through choices about message, channel, timing and audience. I call this Digital Political Skill Enactment, or DPSE.
[Sources]
- Ferris et al. (2005).
- Di Gangi et al. (2022).
[/Sources]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The model has two stages. First, I test whether obsessive work passion (for example, being unable to let go because you believe it could work) which is associated with creative deviance, and whether perceived error-management climate (whether employees feel mistakes can be discussed and learned from rather than punished) changes that association.</a:t>
            </a:r>
            <a:endParaRPr lang="en-US">
              <a:highlight>
                <a:srgbClr val="C6C6C6"/>
              </a:highlight>
            </a:endParaRPr>
          </a:p>
          <a:p>
            <a:pPr algn="just"/>
            <a:endParaRPr lang="vi-VN" dirty="0">
              <a:highlight>
                <a:srgbClr val="C6C6C6"/>
              </a:highlight>
            </a:endParaRPr>
          </a:p>
          <a:p>
            <a:pPr algn="just"/>
            <a:r>
              <a:rPr lang="en-US" dirty="0">
                <a:highlight>
                  <a:srgbClr val="FFFFFF"/>
                </a:highlight>
              </a:rPr>
              <a:t>Second, I examine two outcomes of creative deviance: innovative work </a:t>
            </a:r>
            <a:r>
              <a:rPr lang="en-US" dirty="0" err="1">
                <a:highlight>
                  <a:srgbClr val="FFFFFF"/>
                </a:highlight>
              </a:rPr>
              <a:t>behaviour</a:t>
            </a:r>
            <a:r>
              <a:rPr lang="en-US" dirty="0">
                <a:highlight>
                  <a:srgbClr val="FFFFFF"/>
                </a:highlight>
              </a:rPr>
              <a:t> (means exploring, developing, gaining support for and moving the focal idea towards implementation) and manager-relational strain. </a:t>
            </a:r>
            <a:endParaRPr lang="en-US" dirty="0">
              <a:highlight>
                <a:srgbClr val="C6C6C6"/>
              </a:highlight>
            </a:endParaRPr>
          </a:p>
          <a:p>
            <a:pPr algn="just"/>
            <a:endParaRPr lang="vi-VN" dirty="0">
              <a:highlight>
                <a:srgbClr val="C6C6C6"/>
              </a:highlight>
            </a:endParaRPr>
          </a:p>
          <a:p>
            <a:pPr algn="just"/>
            <a:r>
              <a:rPr lang="en-US">
                <a:highlight>
                  <a:srgbClr val="FFFFFF"/>
                </a:highlight>
              </a:rPr>
              <a:t>DPSE is proposed as a boundary condition: it may strengthen the innovation pathway and weaken the relational-strain pathway.</a:t>
            </a:r>
            <a:endParaRPr lang="vi-VN" dirty="0">
              <a:highlight>
                <a:srgbClr val="C6C6C6"/>
              </a:highlight>
            </a:endParaRPr>
          </a:p>
          <a:p>
            <a:pPr algn="just"/>
            <a:endParaRPr lang="vi-VN" dirty="0">
              <a:highlight>
                <a:srgbClr val="C6C6C6"/>
              </a:highlight>
            </a:endParaRPr>
          </a:p>
          <a:p>
            <a:pPr algn="just"/>
            <a:r>
              <a:rPr lang="en-US">
                <a:highlight>
                  <a:srgbClr val="FFFFFF"/>
                </a:highlight>
              </a:rPr>
              <a:t>In one sentence, the model asks: what makes an employee persist, what happens when they do, and can the way they navigate the incident digitally change those outcomes?</a:t>
            </a:r>
            <a:endParaRPr lang="en-US">
              <a:highlight>
                <a:srgbClr val="C6C6C6"/>
              </a:highlight>
            </a:endParaRPr>
          </a:p>
          <a:p>
            <a:pPr algn="just"/>
            <a:endParaRPr lang="vi-VN" dirty="0">
              <a:highlight>
                <a:srgbClr val="C6C6C6"/>
              </a:highlight>
            </a:endParaRPr>
          </a:p>
          <a:p>
            <a:pPr algn="just"/>
            <a:r>
              <a:rPr lang="en-US" dirty="0">
                <a:highlight>
                  <a:srgbClr val="FFFFFF"/>
                </a:highlight>
              </a:rPr>
              <a:t>What I meant by 'any</a:t>
            </a:r>
            <a:r>
              <a:rPr lang="en-US" dirty="0">
                <a:solidFill>
                  <a:srgbClr val="3C3939"/>
                </a:solidFill>
                <a:highlight>
                  <a:srgbClr val="FFFFFF"/>
                </a:highlight>
              </a:rPr>
              <a:t> later </a:t>
            </a:r>
            <a:r>
              <a:rPr lang="en-US" dirty="0" err="1">
                <a:solidFill>
                  <a:srgbClr val="3C3939"/>
                </a:solidFill>
                <a:highlight>
                  <a:srgbClr val="FFFFFF"/>
                </a:highlight>
              </a:rPr>
              <a:t>authorisation</a:t>
            </a:r>
            <a:r>
              <a:rPr lang="en-US" dirty="0">
                <a:solidFill>
                  <a:srgbClr val="3C3939"/>
                </a:solidFill>
                <a:highlight>
                  <a:srgbClr val="FFFFFF"/>
                </a:highlight>
              </a:rPr>
              <a:t> is recorded to test whether it affects the findings is that </a:t>
            </a:r>
            <a:r>
              <a:rPr lang="en-US" dirty="0">
                <a:highlight>
                  <a:srgbClr val="FFFFFF"/>
                </a:highlight>
              </a:rPr>
              <a:t>a manager’s initial ‘no’ may change if funding becomes available, risks are reduced or new evidence makes the idea more feasible. Because later approval may provide resources that increase IWB (but it is no longer creative deviance). The sensitivity analysis runs the model twice: first with all cases and then only with ideas that were never later approved. If the CD-by-DPSE relationship with IWB remains similar, the finding is not simply explained by later approval and the extra resources it may provide. If the relationship weakens or disappears, later approval may partly explain the reported IWB.</a:t>
            </a:r>
            <a:endParaRPr lang="vi-VN" dirty="0">
              <a:highlight>
                <a:srgbClr val="C6C6C6"/>
              </a:highlight>
            </a:endParaRPr>
          </a:p>
          <a:p>
            <a:pPr algn="just"/>
            <a:endParaRPr lang="vi-VN" dirty="0">
              <a:highlight>
                <a:srgbClr val="C6C6C6"/>
              </a:highlight>
            </a:endParaRPr>
          </a:p>
          <a:p>
            <a:pPr algn="just"/>
            <a:r>
              <a:rPr lang="en-US" dirty="0">
                <a:highlight>
                  <a:srgbClr val="FFFFFF"/>
                </a:highlight>
              </a:rPr>
              <a:t>Also, what I meant by </a:t>
            </a:r>
            <a:r>
              <a:rPr lang="en-US" dirty="0">
                <a:solidFill>
                  <a:srgbClr val="23282D"/>
                </a:solidFill>
                <a:highlight>
                  <a:srgbClr val="FFFFFF"/>
                </a:highlight>
              </a:rPr>
              <a:t>pre-incident relationship quality is measured separately is that</a:t>
            </a:r>
            <a:r>
              <a:rPr lang="en-US" dirty="0">
                <a:highlight>
                  <a:srgbClr val="FFFFFF"/>
                </a:highlight>
              </a:rPr>
              <a:t> the tension may already have existed before creative deviance so participants are asked to think about their relationship with that manager before the manager rejected the idea. </a:t>
            </a:r>
            <a:endParaRPr lang="vi-VN" dirty="0">
              <a:highlight>
                <a:srgbClr val="C6C6C6"/>
              </a:highlight>
            </a:endParaRP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slide records the full research question, objectives and hypotheses. The key point for today's presentation is that the study is mainly confirmatory and associational. H3 and H5 are the main theoretical extension because they test whether DPSE changes both outcomes. The descriptive objective provides incident context, but it is not a separate qualitative strand.</a:t>
            </a:r>
            <a:endParaRPr lang="vi-VN"/>
          </a:p>
          <a:p>
            <a:endParaRPr lang="en-US" b="1" dirty="0"/>
          </a:p>
          <a:p>
            <a:pPr marL="228600" indent="-228600">
              <a:buAutoNum type="arabicPeriod"/>
            </a:pPr>
            <a:r>
              <a:rPr lang="en-US" b="1"/>
              <a:t>Main Research Question:</a:t>
            </a:r>
            <a:r>
              <a:rPr lang="en-US"/>
              <a:t> How does Digital Political Skill Enactment shape the outcomes of creative deviance in manager-unapproved idea incidents among UK early-career professionals?</a:t>
            </a:r>
            <a:endParaRPr lang="en-US">
              <a:solidFill>
                <a:srgbClr val="000000"/>
              </a:solidFill>
            </a:endParaRPr>
          </a:p>
          <a:p>
            <a:pPr marL="228600" indent="-228600">
              <a:buFontTx/>
              <a:buAutoNum type="arabicPeriod"/>
            </a:pPr>
            <a:endParaRPr lang="en-US" dirty="0">
              <a:solidFill>
                <a:srgbClr val="000000"/>
              </a:solidFill>
            </a:endParaRPr>
          </a:p>
          <a:p>
            <a:pPr marL="228600" indent="-228600">
              <a:buFontTx/>
              <a:buAutoNum type="arabicPeriod"/>
            </a:pPr>
            <a:r>
              <a:rPr lang="en-US" b="1">
                <a:solidFill>
                  <a:srgbClr val="000000"/>
                </a:solidFill>
              </a:rPr>
              <a:t>Sub-RQS:</a:t>
            </a:r>
          </a:p>
          <a:p>
            <a:pPr algn="just"/>
            <a:r>
              <a:rPr lang="en-US" b="1" dirty="0">
                <a:solidFill>
                  <a:srgbClr val="23282D"/>
                </a:solidFill>
                <a:highlight>
                  <a:srgbClr val="FFFFFF"/>
                </a:highlight>
              </a:rPr>
              <a:t>RQ1.</a:t>
            </a:r>
            <a:r>
              <a:rPr lang="en-US" dirty="0">
                <a:solidFill>
                  <a:srgbClr val="23282D"/>
                </a:solidFill>
                <a:highlight>
                  <a:srgbClr val="FFFFFF"/>
                </a:highlight>
              </a:rPr>
              <a:t> What reported patterns of channel, timing, audience, coalition, visibility and generative-AI assistance </a:t>
            </a:r>
            <a:r>
              <a:rPr lang="en-US" dirty="0" err="1">
                <a:solidFill>
                  <a:srgbClr val="23282D"/>
                </a:solidFill>
                <a:highlight>
                  <a:srgbClr val="FFFFFF"/>
                </a:highlight>
              </a:rPr>
              <a:t>characterise</a:t>
            </a:r>
            <a:r>
              <a:rPr lang="en-US" dirty="0">
                <a:solidFill>
                  <a:srgbClr val="23282D"/>
                </a:solidFill>
                <a:highlight>
                  <a:srgbClr val="FFFFFF"/>
                </a:highlight>
              </a:rPr>
              <a:t> participants' responses to a manager-unapproved idea?</a:t>
            </a:r>
            <a:endParaRPr lang="en-US" dirty="0"/>
          </a:p>
          <a:p>
            <a:pPr algn="just"/>
            <a:endParaRPr lang="en-US" dirty="0">
              <a:solidFill>
                <a:srgbClr val="23282D"/>
              </a:solidFill>
              <a:highlight>
                <a:srgbClr val="FFFFFF"/>
              </a:highlight>
            </a:endParaRPr>
          </a:p>
          <a:p>
            <a:pPr algn="just"/>
            <a:r>
              <a:rPr lang="en-US" b="1">
                <a:solidFill>
                  <a:srgbClr val="23282D"/>
                </a:solidFill>
                <a:highlight>
                  <a:srgbClr val="FFFFFF"/>
                </a:highlight>
              </a:rPr>
              <a:t>RQ2.</a:t>
            </a:r>
            <a:r>
              <a:rPr lang="en-US">
                <a:solidFill>
                  <a:srgbClr val="23282D"/>
                </a:solidFill>
                <a:highlight>
                  <a:srgbClr val="FFFFFF"/>
                </a:highlight>
              </a:rPr>
              <a:t> How does the association between obsessive work passion and creative deviance vary across levels of perceived error-management climate?</a:t>
            </a:r>
            <a:endParaRPr lang="en-US"/>
          </a:p>
          <a:p>
            <a:pPr algn="just"/>
            <a:endParaRPr lang="en-US" dirty="0">
              <a:solidFill>
                <a:srgbClr val="23282D"/>
              </a:solidFill>
              <a:highlight>
                <a:srgbClr val="FFFFFF"/>
              </a:highlight>
            </a:endParaRPr>
          </a:p>
          <a:p>
            <a:pPr algn="just"/>
            <a:r>
              <a:rPr lang="en-US" b="1" dirty="0">
                <a:solidFill>
                  <a:srgbClr val="23282D"/>
                </a:solidFill>
                <a:highlight>
                  <a:srgbClr val="FFFFFF"/>
                </a:highlight>
              </a:rPr>
              <a:t>RQ3.</a:t>
            </a:r>
            <a:r>
              <a:rPr lang="en-US" dirty="0">
                <a:solidFill>
                  <a:srgbClr val="23282D"/>
                </a:solidFill>
                <a:highlight>
                  <a:srgbClr val="FFFFFF"/>
                </a:highlight>
              </a:rPr>
              <a:t> How does the association between creative deviance and focal-idea innovative work </a:t>
            </a:r>
            <a:r>
              <a:rPr lang="en-US" dirty="0" err="1">
                <a:solidFill>
                  <a:srgbClr val="23282D"/>
                </a:solidFill>
                <a:highlight>
                  <a:srgbClr val="FFFFFF"/>
                </a:highlight>
              </a:rPr>
              <a:t>behaviour</a:t>
            </a:r>
            <a:r>
              <a:rPr lang="en-US" dirty="0">
                <a:solidFill>
                  <a:srgbClr val="23282D"/>
                </a:solidFill>
                <a:highlight>
                  <a:srgbClr val="FFFFFF"/>
                </a:highlight>
              </a:rPr>
              <a:t> vary across levels of DPSE?</a:t>
            </a:r>
            <a:endParaRPr lang="en-US" dirty="0"/>
          </a:p>
          <a:p>
            <a:pPr algn="just"/>
            <a:r>
              <a:rPr lang="en-US" b="1">
                <a:solidFill>
                  <a:srgbClr val="23282D"/>
                </a:solidFill>
                <a:highlight>
                  <a:srgbClr val="FFFFFF"/>
                </a:highlight>
              </a:rPr>
              <a:t>RQ4.</a:t>
            </a:r>
            <a:r>
              <a:rPr lang="en-US">
                <a:solidFill>
                  <a:srgbClr val="23282D"/>
                </a:solidFill>
                <a:highlight>
                  <a:srgbClr val="FFFFFF"/>
                </a:highlight>
              </a:rPr>
              <a:t> How does the association between creative deviance and focal-manager relational strain vary across levels of DPSE?</a:t>
            </a:r>
            <a:endParaRPr lang="en-US"/>
          </a:p>
          <a:p>
            <a:pPr algn="just"/>
            <a:endParaRPr lang="en-US" dirty="0">
              <a:solidFill>
                <a:srgbClr val="23282D"/>
              </a:solidFill>
              <a:highlight>
                <a:srgbClr val="FFFFFF"/>
              </a:highlight>
            </a:endParaRPr>
          </a:p>
          <a:p>
            <a:pPr algn="just"/>
            <a:r>
              <a:rPr lang="en-US" b="1">
                <a:solidFill>
                  <a:srgbClr val="23282D"/>
                </a:solidFill>
                <a:highlight>
                  <a:srgbClr val="FFFFFF"/>
                </a:highlight>
              </a:rPr>
              <a:t>RQ5.</a:t>
            </a:r>
            <a:r>
              <a:rPr lang="en-US">
                <a:solidFill>
                  <a:srgbClr val="23282D"/>
                </a:solidFill>
                <a:highlight>
                  <a:srgbClr val="FFFFFF"/>
                </a:highlight>
              </a:rPr>
              <a:t> How do optional open-text accounts converge with, complement, qualify or contradict the structured results, and how can the integrated findings inform a provisional managerial decision-review framework?</a:t>
            </a:r>
            <a:endParaRPr lang="en-US"/>
          </a:p>
          <a:p>
            <a:pPr algn="just"/>
            <a:endParaRPr lang="en-US" dirty="0"/>
          </a:p>
          <a:p>
            <a:pPr algn="just"/>
            <a:r>
              <a:rPr lang="en-US" b="1" dirty="0"/>
              <a:t>3. Research Aim:</a:t>
            </a:r>
            <a:r>
              <a:rPr lang="en-US" dirty="0"/>
              <a:t> To explain how creative deviance may lead simultaneously to innovative work </a:t>
            </a:r>
            <a:r>
              <a:rPr lang="en-US" dirty="0" err="1"/>
              <a:t>behaviour</a:t>
            </a:r>
            <a:r>
              <a:rPr lang="en-US" dirty="0"/>
              <a:t> and manager-relational strain, and whether digital political skill enactment changes these relationships.</a:t>
            </a:r>
          </a:p>
          <a:p>
            <a:pPr algn="just"/>
            <a:endParaRPr lang="en-US" dirty="0"/>
          </a:p>
          <a:p>
            <a:pPr algn="just"/>
            <a:r>
              <a:rPr lang="en-US" b="1" dirty="0"/>
              <a:t>4. </a:t>
            </a:r>
            <a:r>
              <a:rPr lang="en-US" b="1" dirty="0" err="1"/>
              <a:t>Reasearch</a:t>
            </a:r>
            <a:r>
              <a:rPr lang="en-US" b="1" dirty="0"/>
              <a:t> Hypotheses</a:t>
            </a:r>
          </a:p>
          <a:p>
            <a:r>
              <a:rPr lang="en-US" dirty="0">
                <a:highlight>
                  <a:srgbClr val="FFFF00"/>
                </a:highlight>
              </a:rPr>
              <a:t>All focal variables refer to the same participant, idea, </a:t>
            </a:r>
            <a:r>
              <a:rPr lang="en-US" dirty="0" err="1">
                <a:highlight>
                  <a:srgbClr val="FFFF00"/>
                </a:highlight>
              </a:rPr>
              <a:t>authorisation</a:t>
            </a:r>
            <a:r>
              <a:rPr lang="en-US" dirty="0">
                <a:highlight>
                  <a:srgbClr val="FFFF00"/>
                </a:highlight>
              </a:rPr>
              <a:t> decision and manager.</a:t>
            </a:r>
          </a:p>
          <a:p>
            <a:endParaRPr lang="en-US" dirty="0">
              <a:solidFill>
                <a:srgbClr val="23282D"/>
              </a:solidFill>
              <a:highlight>
                <a:srgbClr val="FFFFFF"/>
              </a:highlight>
            </a:endParaRPr>
          </a:p>
          <a:p>
            <a:r>
              <a:rPr lang="en-US">
                <a:solidFill>
                  <a:srgbClr val="23282D"/>
                </a:solidFill>
                <a:highlight>
                  <a:srgbClr val="FFFFFF"/>
                </a:highlight>
              </a:rPr>
              <a:t>H1: Perceived Error Management Climate moderates the association between Obsessive Work Passion and Creative Deviance: the association becomes more positive when Perceived Error Management Climate increases.</a:t>
            </a:r>
            <a:endParaRPr lang="en-US" dirty="0">
              <a:solidFill>
                <a:srgbClr val="23282D"/>
              </a:solidFill>
              <a:highlight>
                <a:srgbClr val="FFFFFF"/>
              </a:highlight>
            </a:endParaRPr>
          </a:p>
          <a:p>
            <a:endParaRPr lang="en-US" dirty="0">
              <a:solidFill>
                <a:srgbClr val="23282D"/>
              </a:solidFill>
              <a:highlight>
                <a:srgbClr val="FFFFFF"/>
              </a:highlight>
            </a:endParaRPr>
          </a:p>
          <a:p>
            <a:r>
              <a:rPr lang="en-US" dirty="0">
                <a:solidFill>
                  <a:srgbClr val="23282D"/>
                </a:solidFill>
                <a:highlight>
                  <a:srgbClr val="FFFFFF"/>
                </a:highlight>
              </a:rPr>
              <a:t>H2: Creative Deviance is positively associated with Innovative Work </a:t>
            </a:r>
            <a:r>
              <a:rPr lang="en-US" dirty="0" err="1">
                <a:solidFill>
                  <a:srgbClr val="23282D"/>
                </a:solidFill>
                <a:highlight>
                  <a:srgbClr val="FFFFFF"/>
                </a:highlight>
              </a:rPr>
              <a:t>Behaviour</a:t>
            </a:r>
            <a:r>
              <a:rPr lang="en-US" dirty="0">
                <a:solidFill>
                  <a:srgbClr val="23282D"/>
                </a:solidFill>
                <a:highlight>
                  <a:srgbClr val="FFFFFF"/>
                </a:highlight>
              </a:rPr>
              <a:t>.</a:t>
            </a:r>
          </a:p>
          <a:p>
            <a:endParaRPr lang="en-US" dirty="0">
              <a:solidFill>
                <a:srgbClr val="23282D"/>
              </a:solidFill>
              <a:highlight>
                <a:srgbClr val="FFFFFF"/>
              </a:highlight>
            </a:endParaRPr>
          </a:p>
          <a:p>
            <a:r>
              <a:rPr lang="en-US" dirty="0">
                <a:solidFill>
                  <a:srgbClr val="23282D"/>
                </a:solidFill>
                <a:highlight>
                  <a:srgbClr val="FFFFFF"/>
                </a:highlight>
              </a:rPr>
              <a:t>H3: Digital Political Skill Enactment strengthen the association between Creative Deviance and Innovative Work </a:t>
            </a:r>
            <a:r>
              <a:rPr lang="en-US" dirty="0" err="1">
                <a:solidFill>
                  <a:srgbClr val="23282D"/>
                </a:solidFill>
                <a:highlight>
                  <a:srgbClr val="FFFFFF"/>
                </a:highlight>
              </a:rPr>
              <a:t>Behaviour</a:t>
            </a:r>
            <a:r>
              <a:rPr lang="en-US" dirty="0">
                <a:solidFill>
                  <a:srgbClr val="23282D"/>
                </a:solidFill>
                <a:highlight>
                  <a:srgbClr val="FFFFFF"/>
                </a:highlight>
              </a:rPr>
              <a:t>.</a:t>
            </a:r>
          </a:p>
          <a:p>
            <a:endParaRPr lang="en-US" dirty="0">
              <a:solidFill>
                <a:srgbClr val="23282D"/>
              </a:solidFill>
              <a:highlight>
                <a:srgbClr val="FFFFFF"/>
              </a:highlight>
            </a:endParaRPr>
          </a:p>
          <a:p>
            <a:r>
              <a:rPr lang="en-US">
                <a:solidFill>
                  <a:srgbClr val="23282D"/>
                </a:solidFill>
                <a:highlight>
                  <a:srgbClr val="FFFFFF"/>
                </a:highlight>
              </a:rPr>
              <a:t>H4: Creative Deviance is positively associated with Manager-Relational Strain.</a:t>
            </a:r>
            <a:endParaRPr lang="en-US" dirty="0">
              <a:solidFill>
                <a:srgbClr val="23282D"/>
              </a:solidFill>
              <a:highlight>
                <a:srgbClr val="FFFFFF"/>
              </a:highlight>
            </a:endParaRPr>
          </a:p>
          <a:p>
            <a:endParaRPr lang="en-US" dirty="0">
              <a:solidFill>
                <a:srgbClr val="23282D"/>
              </a:solidFill>
              <a:highlight>
                <a:srgbClr val="FFFFFF"/>
              </a:highlight>
            </a:endParaRPr>
          </a:p>
          <a:p>
            <a:r>
              <a:rPr lang="en-US">
                <a:solidFill>
                  <a:srgbClr val="23282D"/>
                </a:solidFill>
                <a:highlight>
                  <a:srgbClr val="FFFFFF"/>
                </a:highlight>
              </a:rPr>
              <a:t>H5: Digital Political Skill Enactment attenuates the association between Creative Deviance and Manager-Relational Strain. </a:t>
            </a:r>
            <a:endParaRPr lang="en-US" dirty="0">
              <a:solidFill>
                <a:srgbClr val="23282D"/>
              </a:solidFill>
              <a:highlight>
                <a:srgbClr val="FFFFFF"/>
              </a:highlight>
            </a:endParaRPr>
          </a:p>
          <a:p>
            <a:endParaRPr lang="en-US" dirty="0"/>
          </a:p>
          <a:p>
            <a:endParaRPr lang="en-US" dirty="0"/>
          </a:p>
          <a:p>
            <a:endParaRPr lang="en-US" dirty="0"/>
          </a:p>
          <a:p>
            <a:r>
              <a:rPr lang="en-US" dirty="0"/>
              <a:t>
</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I now move from the research puzzle to the intellectual framework that makes it research.</a:t>
            </a:r>
          </a:p>
          <a:p>
            <a:pPr algn="just"/>
            <a:r>
              <a:rPr lang="en-US">
                <a:highlight>
                  <a:srgbClr val="FFFFFF"/>
                </a:highlight>
              </a:rPr>
              <a:t>For Kuhn, a paradigm is not simply a personal belief. It is a shared framework that tells a research community which problems matter, which concepts are legitimate, which methods are acceptable and what counts as a satisfactory solution.</a:t>
            </a:r>
          </a:p>
          <a:p>
            <a:pPr algn="just"/>
            <a:r>
              <a:rPr lang="en-US" b="1">
                <a:highlight>
                  <a:srgbClr val="FFFFFF"/>
                </a:highlight>
              </a:rPr>
              <a:t>This is why a paradigm makes research possible: without shared standards, researchers would have no common basis for building or judging knowledge.</a:t>
            </a:r>
          </a:p>
          <a:p>
            <a:pPr algn="just"/>
            <a:r>
              <a:rPr lang="en-US">
                <a:highlight>
                  <a:srgbClr val="FFFFFF"/>
                </a:highlight>
              </a:rPr>
              <a:t>Kuhn calls most work within an accepted framework normal science. Anomalies may sometimes accumulate and contribute to crisis and change. But my study does not claim a revolution. It uses established theory and measures to solve a narrower puzzle inside an existing research community.</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The first required question asks how subscribers to a paradigm share rules, standards and exemplars.</a:t>
            </a:r>
          </a:p>
          <a:p>
            <a:pPr algn="just"/>
            <a:r>
              <a:rPr lang="en-US">
                <a:highlight>
                  <a:srgbClr val="FFFFFF"/>
                </a:highlight>
              </a:rPr>
              <a:t>In my field, the Political Skill Inventory is an important exemplar. It gives researchers a shared vocabulary through four dimensions and provides established standards for measuring political skill. Meta-analytic and reliability research also gives the community a basis for judging the quality of that evidence.</a:t>
            </a:r>
          </a:p>
          <a:p>
            <a:pPr algn="just"/>
            <a:r>
              <a:rPr lang="en-US">
                <a:highlight>
                  <a:srgbClr val="FFFFFF"/>
                </a:highlight>
              </a:rPr>
              <a:t>This shared framework makes my hypotheses possible. I do not have to invent the meaning of political skill from the beginning; I can work from accepted concepts and test a more specific puzzle.</a:t>
            </a:r>
          </a:p>
          <a:p>
            <a:pPr algn="just"/>
            <a:r>
              <a:rPr lang="en-US">
                <a:highlight>
                  <a:srgbClr val="FFFFFF"/>
                </a:highlight>
              </a:rPr>
              <a:t>However, the exemplar also has a limit. It was not designed specifically for one digital, post-rejection incident. My DPSE index therefore maps incident behaviour onto the four established dimensions, but I treat it cautiously as a preliminary, theory-informed index - not as a newly validated psychological trait.</a:t>
            </a:r>
          </a:p>
          <a:p>
            <a:pPr algn="just"/>
            <a:r>
              <a:rPr lang="en-US">
                <a:highlight>
                  <a:srgbClr val="FFFFFF"/>
                </a:highlight>
              </a:rPr>
              <a:t>So I work within the paradigm while also recognising where its existing exemplar may not fully capture the context I am studying.</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The second question concerns the community's outlook on reality.</a:t>
            </a:r>
          </a:p>
          <a:p>
            <a:pPr algn="just"/>
            <a:r>
              <a:rPr lang="en-US">
                <a:highlight>
                  <a:srgbClr val="FFFFFF"/>
                </a:highlight>
              </a:rPr>
              <a:t>My pragmatic position begins with a simple assumption: the managerial decision and the employee's later actions occurred independently of my survey. I am not creating the incident by asking about it.</a:t>
            </a:r>
          </a:p>
          <a:p>
            <a:pPr algn="just"/>
            <a:r>
              <a:rPr lang="en-US">
                <a:highlight>
                  <a:srgbClr val="FFFFFF"/>
                </a:highlight>
              </a:rPr>
              <a:t>But I do not assume that the incident has one meaning shared by everyone. The employee may see responsible persistence; the manager may see a challenge to authority; another stakeholder may see something else.</a:t>
            </a:r>
          </a:p>
          <a:p>
            <a:pPr algn="just"/>
            <a:r>
              <a:rPr lang="en-US">
                <a:highlight>
                  <a:srgbClr val="FFFFFF"/>
                </a:highlight>
              </a:rPr>
              <a:t>I therefore describe it as a bounded organisational reality with multiple situated interpretations. The event is real, but my access to its meaning is partial. This avoids two extremes: treating the employee's account as a perfect objective record, or treating the incident as if nothing existed beyond personal interpretation.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highlight>
                  <a:srgbClr val="FFFFFF"/>
                </a:highlight>
              </a:rPr>
              <a:t>This leads to the three connected foundations of my study.</a:t>
            </a:r>
          </a:p>
          <a:p>
            <a:pPr algn="just"/>
            <a:r>
              <a:rPr lang="en-US">
                <a:highlight>
                  <a:srgbClr val="FFFF00"/>
                </a:highlight>
              </a:rPr>
              <a:t>Ontologically,</a:t>
            </a:r>
            <a:r>
              <a:rPr lang="en-US">
                <a:highlight>
                  <a:srgbClr val="FFFFFF"/>
                </a:highlight>
              </a:rPr>
              <a:t> I assume that the incident occurred, but that its meaning is situated and may differ across people.</a:t>
            </a:r>
          </a:p>
          <a:p>
            <a:pPr algn="just"/>
            <a:r>
              <a:rPr lang="en-US">
                <a:highlight>
                  <a:srgbClr val="FFFF00"/>
                </a:highlight>
              </a:rPr>
              <a:t>Epistemologically,</a:t>
            </a:r>
            <a:r>
              <a:rPr lang="en-US">
                <a:highlight>
                  <a:srgbClr val="FFFFFF"/>
                </a:highlight>
              </a:rPr>
              <a:t> I mainly know the incident through the employee's retrospective account. That account can support fallible estimates of association, but it cannot provide the complete story, prove temporal order or establish causation.</a:t>
            </a:r>
          </a:p>
          <a:p>
            <a:pPr algn="just"/>
            <a:r>
              <a:rPr lang="en-US" dirty="0">
                <a:highlight>
                  <a:srgbClr val="FFFF00"/>
                </a:highlight>
              </a:rPr>
              <a:t>Axiologically,</a:t>
            </a:r>
            <a:r>
              <a:rPr lang="en-US" dirty="0">
                <a:highlight>
                  <a:srgbClr val="FFFFFF"/>
                </a:highlight>
              </a:rPr>
              <a:t> the study is not value-free. My background as a Business Analyst makes me attentive to employee ideas and practical usefulness. It could also make me too sympathetic to persistence. I therefore treat my experience as a reflexive influence, not as evidence, and I keep managerial authority, </a:t>
            </a:r>
            <a:r>
              <a:rPr lang="en-US" dirty="0" err="1">
                <a:highlight>
                  <a:srgbClr val="FFFFFF"/>
                </a:highlight>
              </a:rPr>
              <a:t>organisational</a:t>
            </a:r>
            <a:r>
              <a:rPr lang="en-US" dirty="0">
                <a:highlight>
                  <a:srgbClr val="FFFFFF"/>
                </a:highlight>
              </a:rPr>
              <a:t> risk and clear stop points visible in the research.</a:t>
            </a:r>
          </a:p>
          <a:p>
            <a:pPr algn="just"/>
            <a:r>
              <a:rPr lang="en-US">
                <a:highlight>
                  <a:srgbClr val="FFFFFF"/>
                </a:highlight>
              </a:rPr>
              <a:t>The chain is therefore: a real but interpreted event; partial knowledge of it; and proportionate claims shaped by explicit values.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Methodology is the overall logic connecting these assumptions to the research process. My methodology is pragmatic, primarily deductive, hypothesis-testing and theory-informed. Political Skill Theory directly guides H3 and H5, while the other hypotheses draw on adjacent literature.</a:t>
            </a:r>
          </a:p>
          <a:p>
            <a:pPr algn="just"/>
            <a:r>
              <a:rPr lang="en-US">
                <a:highlight>
                  <a:srgbClr val="FFFFFF"/>
                </a:highlight>
              </a:rPr>
              <a:t>The retrospective critical-incident survey is a method within that methodology; it is not the methodology itself. Expert review and cognitive interviews help refine the instrument before the main survey. One optional open-text item provides limited context, but it has no separate research question, sampling strategy or integrated qualitative analysis. For that reason, I do not describe the study as mixed methods.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The practical value of a paradigm is that philosophical choices become visible in design decisions.</a:t>
            </a:r>
          </a:p>
          <a:p>
            <a:pPr algn="just"/>
            <a:r>
              <a:rPr lang="en-US">
                <a:highlight>
                  <a:srgbClr val="FFFFFF"/>
                </a:highlight>
              </a:rPr>
              <a:t>Because my evidence is retrospective and cross-sectional, I make associational rather than causal claims. Because the study is deductive, the hypotheses, target sample and control variables are specified before examining the results. The operational target is 380 analysable cases, with 450 as the approved recruitment ceiling.</a:t>
            </a:r>
          </a:p>
          <a:p>
            <a:pPr algn="just"/>
            <a:r>
              <a:rPr lang="en-US">
                <a:highlight>
                  <a:srgbClr val="FFFFFF"/>
                </a:highlight>
              </a:rPr>
              <a:t>Quality is not guaranteed simply because I use established scales. Some measures are adapted to the focal manager and incident, and DPSE is preliminary. Expert review, cognitive interviews and a soft launch are therefore used to check whether participants understand the questions as intended.</a:t>
            </a:r>
          </a:p>
          <a:p>
            <a:pPr algn="just"/>
            <a:r>
              <a:rPr lang="en-US">
                <a:highlight>
                  <a:srgbClr val="FFFFFF"/>
                </a:highlight>
              </a:rPr>
              <a:t>The design also cannot remove bias. Recall may reconstruct the incident; self-report may make persistence appear more reasonable; and an employee-only account cannot confirm the manager's view. I respond through one-incident anchoring, neutral wording, pre-specification and cautious reporting - not by claiming that bias has disappeared.</a:t>
            </a:r>
          </a:p>
          <a:p>
            <a:pPr algn="just"/>
            <a:r>
              <a:rPr lang="en-US">
                <a:highlight>
                  <a:srgbClr val="FFFFFF"/>
                </a:highlight>
              </a:rPr>
              <a:t>Ethically, the study does not encourage unauthorised behaviour. It asks retrospectively about an incident, protects identifying details, and translates findings into guidance with authorisation, governance and stop points.</a:t>
            </a:r>
          </a:p>
          <a:p>
            <a:pPr algn="just"/>
            <a:r>
              <a:rPr lang="en-US">
                <a:highlight>
                  <a:srgbClr val="FFFFFF"/>
                </a:highlight>
              </a:rPr>
              <a:t>This is what coherence means in practice: what I believe about reality limits what I can know, and that limits what I can responsibly claim.</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This coherence was not present from the beginning.</a:t>
            </a:r>
          </a:p>
          <a:p>
            <a:pPr algn="just"/>
            <a:r>
              <a:rPr lang="en-US">
                <a:highlight>
                  <a:srgbClr val="FFFFFF"/>
                </a:highlight>
              </a:rPr>
              <a:t>At first, I assumed that a quantitative survey plus one open-text question automatically meant mixed methods. During the module, that assumption became difficult to defend. Pragmatism allows different forms of data, but the presence of two data types does not by itself create a mixed-methods design.</a:t>
            </a:r>
          </a:p>
          <a:p>
            <a:pPr algn="just"/>
            <a:r>
              <a:rPr lang="en-US">
                <a:highlight>
                  <a:srgbClr val="FFFFFF"/>
                </a:highlight>
              </a:rPr>
              <a:t>I returned to the purpose of the open-text item. It has no separate qualitative question, sample or analytical strand. It only helps contextualise structured responses. I therefore changed the proposal and now state clearly that the study is not presented as mixed methods.</a:t>
            </a:r>
          </a:p>
          <a:p>
            <a:pPr algn="just"/>
            <a:r>
              <a:rPr lang="en-US">
                <a:highlight>
                  <a:srgbClr val="FFFFFF"/>
                </a:highlight>
              </a:rPr>
              <a:t>Using Kuhn reflexively, I had a starting assumption, encountered an anomaly, questioned the label and reached a new normal. This is not a scientific revolution. It is a small example of how critical reflection improved the coherence of my own design.</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I also tested the final design against credible alternatives.</a:t>
            </a:r>
          </a:p>
          <a:p>
            <a:pPr algn="just"/>
            <a:r>
              <a:rPr lang="en-US">
                <a:highlight>
                  <a:srgbClr val="FFFFFF"/>
                </a:highlight>
              </a:rPr>
              <a:t>An experiment or quasi-experiment could support stronger causal inference, but my study does not manipulate the incident and does not seek a causal claim.</a:t>
            </a:r>
          </a:p>
          <a:p>
            <a:pPr algn="just"/>
            <a:r>
              <a:rPr lang="en-US">
                <a:highlight>
                  <a:srgbClr val="FFFFFF"/>
                </a:highlight>
              </a:rPr>
              <a:t>Qualitative interviews or case studies could provide richer meaning and process, but they would answer a different question. My primary purpose is to test pre-specified relationships rather than build theory inductively.</a:t>
            </a:r>
          </a:p>
          <a:p>
            <a:pPr algn="just"/>
            <a:r>
              <a:rPr lang="en-US">
                <a:highlight>
                  <a:srgbClr val="FFFFFF"/>
                </a:highlight>
              </a:rPr>
              <a:t>Secondary or archival data would reduce some self-report problems, but the focal evidence - how the employee read the rejection, adapted the message and experienced the relationship - is not available in a standard organisational database.</a:t>
            </a:r>
          </a:p>
          <a:p>
            <a:pPr algn="just"/>
            <a:r>
              <a:rPr lang="en-US">
                <a:highlight>
                  <a:srgbClr val="FFFFFF"/>
                </a:highlight>
              </a:rPr>
              <a:t>A longitudinal, multi-source design could add temporal evidence and the manager's account. That would be a stronger design for a broader question, but it would require greater access, time and participant exposure than this bounded study can support.</a:t>
            </a:r>
          </a:p>
          <a:p>
            <a:pPr algn="just"/>
            <a:r>
              <a:rPr lang="en-US">
                <a:highlight>
                  <a:srgbClr val="FFFFFF"/>
                </a:highlight>
              </a:rPr>
              <a:t>These alternatives are not inferior. They simply produce different knowledge. Comparing them clarified the trade-off I am making: less causal and interpretive depth, but a feasible, theory-testing study across a larger number of individual-incident cases.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a:highlight>
                  <a:srgbClr val="FFFFFF"/>
                </a:highlight>
              </a:rPr>
              <a:t>To conclude, Kuhn helps me see that this study is possible because a research community already shares concepts, exemplars and standards of evidence.</a:t>
            </a:r>
          </a:p>
          <a:p>
            <a:pPr algn="just"/>
            <a:r>
              <a:rPr lang="en-US">
                <a:highlight>
                  <a:srgbClr val="FFFFFF"/>
                </a:highlight>
              </a:rPr>
              <a:t>My pragmatic position then connects a real but multiply interpreted incident to partial employee-reported knowledge and, therefore, to a bounded associational design.</a:t>
            </a:r>
          </a:p>
          <a:p>
            <a:pPr algn="just"/>
            <a:r>
              <a:rPr lang="en-US">
                <a:highlight>
                  <a:srgbClr val="FFFFFF"/>
                </a:highlight>
              </a:rPr>
              <a:t>The module also changed my own thinking. I corrected the mixed-methods label, made the limits of causation and bias clearer, and tested the survey against credible alternatives.</a:t>
            </a:r>
          </a:p>
          <a:p>
            <a:pPr algn="just"/>
            <a:r>
              <a:rPr lang="en-US">
                <a:highlight>
                  <a:srgbClr val="FFFFFF"/>
                </a:highlight>
              </a:rPr>
              <a:t>The result is not a paradigm shift. It is a more coherent piece of normal-science-style inquiry, in which the methods, claims and practical recommendations remain proportionate to the evidence the study can produce.</a:t>
            </a:r>
          </a:p>
          <a:p>
            <a:pPr algn="just"/>
            <a:r>
              <a:rPr lang="en-US">
                <a:highlight>
                  <a:srgbClr val="FFFFFF"/>
                </a:highlight>
              </a:rPr>
              <a:t>Thank you. I am happy to take your questions.</a:t>
            </a:r>
          </a:p>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Q&amp;A backup slide.
[Sources]
- Student PG1 proposal and revised presentation script.
[/Sources]</a:t>
            </a:r>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Slide master 1">
    <p:spTree>
      <p:nvGrpSpPr>
        <p:cNvPr id="1" name=""/>
        <p:cNvGrpSpPr/>
        <p:nvPr/>
      </p:nvGrpSpPr>
      <p:grpSpPr>
        <a:xfrm>
          <a:off x="0" y="0"/>
          <a:ext cx="0" cy="0"/>
          <a:chOff x="0" y="0"/>
          <a:chExt cx="0" cy="0"/>
        </a:xfrm>
      </p:grpSpPr>
      <p:sp>
        <p:nvSpPr>
          <p:cNvPr id="2" name="Shape 0"/>
          <p:cNvSpPr/>
          <p:nvPr/>
        </p:nvSpPr>
        <p:spPr>
          <a:xfrm>
            <a:off x="0" y="0"/>
            <a:ext cx="9144000" cy="5143500"/>
          </a:xfrm>
          <a:prstGeom prst="rect">
            <a:avLst/>
          </a:prstGeom>
          <a:solidFill>
            <a:srgbClr val="ECECF3"/>
          </a:solidFill>
          <a:ln/>
        </p:spPr>
        <p:txBody>
          <a:bodyPr/>
          <a:lstStyle/>
          <a:p>
            <a:endParaRPr lang="en-US"/>
          </a:p>
        </p:txBody>
      </p:sp>
      <p:sp>
        <p:nvSpPr>
          <p:cNvPr id="3" name="Shape 1"/>
          <p:cNvSpPr/>
          <p:nvPr/>
        </p:nvSpPr>
        <p:spPr>
          <a:xfrm>
            <a:off x="0" y="0"/>
            <a:ext cx="9144000" cy="5143500"/>
          </a:xfrm>
          <a:prstGeom prst="rect">
            <a:avLst/>
          </a:prstGeom>
          <a:solidFill>
            <a:srgbClr val="FFFFFF">
              <a:alpha val="95000"/>
            </a:srgbClr>
          </a:solidFill>
          <a:ln/>
        </p:spPr>
        <p:txBody>
          <a:bodyPr/>
          <a:lstStyle/>
          <a:p>
            <a:endParaRPr lang="en-US"/>
          </a:p>
        </p:txBody>
      </p:sp>
      <p:pic>
        <p:nvPicPr>
          <p:cNvPr id="4" name="Image 0" descr="preencoded.png">
            <a:hlinkClick r:id="rId2"/>
          </p:cNvPr>
          <p:cNvPicPr>
            <a:picLocks noChangeAspect="1"/>
          </p:cNvPicPr>
          <p:nvPr/>
        </p:nvPicPr>
        <p:blipFill>
          <a:blip r:embed="rId3"/>
          <a:stretch>
            <a:fillRect/>
          </a:stretch>
        </p:blipFill>
        <p:spPr>
          <a:xfrm>
            <a:off x="8029180" y="4844491"/>
            <a:ext cx="1071843" cy="256032"/>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MASTER">
    <p:bg>
      <p:bgPr>
        <a:solidFill>
          <a:srgbClr val="F7F9FC"/>
        </a:solidFill>
        <a:effectLst/>
      </p:bgPr>
    </p:bg>
    <p:spTree>
      <p:nvGrpSpPr>
        <p:cNvPr id="1" name=""/>
        <p:cNvGrpSpPr/>
        <p:nvPr/>
      </p:nvGrpSpPr>
      <p:grpSpPr>
        <a:xfrm>
          <a:off x="0" y="0"/>
          <a:ext cx="0" cy="0"/>
          <a:chOff x="0" y="0"/>
          <a:chExt cx="0" cy="0"/>
        </a:xfrm>
      </p:grpSpPr>
      <p:sp>
        <p:nvSpPr>
          <p:cNvPr id="2" name="Shape 0"/>
          <p:cNvSpPr/>
          <p:nvPr/>
        </p:nvSpPr>
        <p:spPr>
          <a:xfrm>
            <a:off x="377190" y="4889754"/>
            <a:ext cx="8401050" cy="0"/>
          </a:xfrm>
          <a:prstGeom prst="line">
            <a:avLst/>
          </a:prstGeom>
          <a:noFill/>
          <a:ln w="12700">
            <a:solidFill>
              <a:srgbClr val="D7DFEA"/>
            </a:solidFill>
            <a:prstDash val="solid"/>
          </a:ln>
        </p:spPr>
        <p:txBody>
          <a:bodyPr/>
          <a:lstStyle/>
          <a:p>
            <a:endParaRPr lang="en-US"/>
          </a:p>
        </p:txBody>
      </p:sp>
      <p:sp>
        <p:nvSpPr>
          <p:cNvPr id="3" name="Text 1"/>
          <p:cNvSpPr/>
          <p:nvPr/>
        </p:nvSpPr>
        <p:spPr>
          <a:xfrm>
            <a:off x="425196" y="4924044"/>
            <a:ext cx="4869180" cy="123444"/>
          </a:xfrm>
          <a:prstGeom prst="rect">
            <a:avLst/>
          </a:prstGeom>
          <a:noFill/>
          <a:ln/>
        </p:spPr>
        <p:txBody>
          <a:bodyPr wrap="square" lIns="0" tIns="0" rIns="0" bIns="0" rtlCol="0" anchor="ctr"/>
          <a:lstStyle/>
          <a:p>
            <a:pPr marL="0" indent="0">
              <a:buNone/>
            </a:pPr>
            <a:r>
              <a:rPr lang="en-US" sz="600" dirty="0">
                <a:solidFill>
                  <a:srgbClr val="78869B"/>
                </a:solidFill>
                <a:latin typeface="Aptos" pitchFamily="34" charset="0"/>
                <a:ea typeface="Aptos" pitchFamily="34" charset="-122"/>
                <a:cs typeface="Aptos" pitchFamily="34" charset="-120"/>
              </a:rPr>
              <a:t>LCDB7012 Task 2  •  Nguyen Ngoc Quynh Tran (2433797)</a:t>
            </a:r>
            <a:endParaRPr lang="en-US" sz="600" dirty="0"/>
          </a:p>
        </p:txBody>
      </p:sp>
      <p:sp>
        <p:nvSpPr>
          <p:cNvPr id="25" name="Slide Number Placeholder 0"/>
          <p:cNvSpPr>
            <a:spLocks noGrp="1"/>
          </p:cNvSpPr>
          <p:nvPr>
            <p:ph type="sldNum" sz="quarter" idx="4294967295"/>
          </p:nvPr>
        </p:nvSpPr>
        <p:spPr>
          <a:xfrm>
            <a:off x="8401050" y="4910328"/>
            <a:ext cx="308610" cy="137160"/>
          </a:xfrm>
          <a:prstGeom prst="rect">
            <a:avLst/>
          </a:prstGeom>
          <a:extLst>
            <a:ext uri="{C572A759-6A51-4108-AA02-DFA0A04FC94B}">
              <ma14:wrappingTextBoxFlag xmlns:ma14="http://schemas.microsoft.com/office/mac/drawingml/2011/main" xmlns="" val="0"/>
            </a:ext>
          </a:extLst>
        </p:spPr>
        <p:txBody>
          <a:bodyPr/>
          <a:lstStyle>
            <a:lvl1pPr>
              <a:defRPr sz="600">
                <a:solidFill>
                  <a:srgbClr val="78869B"/>
                </a:solidFill>
                <a:latin typeface="Aptos"/>
                <a:ea typeface="Aptos"/>
                <a:cs typeface="Aptos"/>
              </a:defRPr>
            </a:lvl1pPr>
          </a:lstStyle>
          <a:p>
            <a:pPr algn="r"/>
            <a:fld id="{F7021451-1387-4CA6-816F-3879F97B5CBC}" type="slidenum">
              <a:rPr lang="en-US" b="0"/>
              <a:t>‹#›</a:t>
            </a:fld>
            <a:endParaRPr lang="en-US"/>
          </a:p>
        </p:txBody>
      </p:sp>
    </p:spTree>
    <p:extLst>
      <p:ext uri="{BB962C8B-B14F-4D97-AF65-F5344CB8AC3E}">
        <p14:creationId xmlns:p14="http://schemas.microsoft.com/office/powerpoint/2010/main" val="25438086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496119" y="1271513"/>
            <a:ext cx="8151763" cy="1328961"/>
          </a:xfrm>
          <a:prstGeom prst="rect">
            <a:avLst/>
          </a:prstGeom>
          <a:noFill/>
          <a:ln/>
        </p:spPr>
        <p:txBody>
          <a:bodyPr wrap="square" lIns="0" tIns="0" rIns="0" bIns="0" rtlCol="0" anchor="t">
            <a:normAutofit/>
          </a:bodyPr>
          <a:lstStyle/>
          <a:p>
            <a:pPr marL="0" indent="0" algn="ctr">
              <a:lnSpc>
                <a:spcPct val="104000"/>
              </a:lnSpc>
              <a:buNone/>
            </a:pPr>
            <a:r>
              <a:rPr lang="en-US" sz="2750" b="1" dirty="0">
                <a:solidFill>
                  <a:srgbClr val="1B1B27"/>
                </a:solidFill>
                <a:latin typeface="Raleway Bold" pitchFamily="34" charset="0"/>
                <a:ea typeface="Raleway Bold" pitchFamily="34" charset="-122"/>
                <a:cs typeface="Raleway Bold" pitchFamily="34" charset="-120"/>
              </a:rPr>
              <a:t>Beyond Persistence: Digital Political Skill Enactment and Dual Outcomes of Creative Deviance among UK Early-Career Professionals</a:t>
            </a:r>
            <a:endParaRPr lang="en-US" sz="2750" dirty="0"/>
          </a:p>
        </p:txBody>
      </p:sp>
      <p:sp>
        <p:nvSpPr>
          <p:cNvPr id="3" name="Text 1"/>
          <p:cNvSpPr/>
          <p:nvPr/>
        </p:nvSpPr>
        <p:spPr>
          <a:xfrm>
            <a:off x="267519" y="2883991"/>
            <a:ext cx="8608963" cy="226814"/>
          </a:xfrm>
          <a:prstGeom prst="rect">
            <a:avLst/>
          </a:prstGeom>
          <a:noFill/>
          <a:ln/>
        </p:spPr>
        <p:txBody>
          <a:bodyPr wrap="none" lIns="0" tIns="0" rIns="0" bIns="0" rtlCol="0" anchor="t"/>
          <a:lstStyle/>
          <a:p>
            <a:pPr marL="0" indent="0" algn="ctr">
              <a:lnSpc>
                <a:spcPct val="133000"/>
              </a:lnSpc>
              <a:buNone/>
            </a:pPr>
            <a:r>
              <a:rPr lang="en-US" sz="1100" dirty="0">
                <a:solidFill>
                  <a:srgbClr val="3C3939"/>
                </a:solidFill>
                <a:latin typeface="Roboto" pitchFamily="34" charset="0"/>
                <a:ea typeface="Roboto" pitchFamily="34" charset="-122"/>
                <a:cs typeface="Roboto" pitchFamily="34" charset="-120"/>
              </a:rPr>
              <a:t>A DBA Thesis Proposal — Exploring how early-career professionals navigate manager-rejected ideas in hybrid work environments</a:t>
            </a:r>
            <a:endParaRPr lang="en-US" sz="1100" dirty="0"/>
          </a:p>
        </p:txBody>
      </p:sp>
      <p:sp>
        <p:nvSpPr>
          <p:cNvPr id="4" name="Shape 2"/>
          <p:cNvSpPr/>
          <p:nvPr/>
        </p:nvSpPr>
        <p:spPr>
          <a:xfrm>
            <a:off x="670917" y="3270275"/>
            <a:ext cx="910754" cy="215354"/>
          </a:xfrm>
          <a:prstGeom prst="roundRect">
            <a:avLst>
              <a:gd name="adj" fmla="val 22119"/>
            </a:avLst>
          </a:prstGeom>
          <a:noFill/>
          <a:ln w="4763">
            <a:solidFill>
              <a:srgbClr val="1B1B27"/>
            </a:solidFill>
            <a:prstDash val="solid"/>
          </a:ln>
        </p:spPr>
        <p:txBody>
          <a:bodyPr/>
          <a:lstStyle/>
          <a:p>
            <a:endParaRPr lang="en-US"/>
          </a:p>
        </p:txBody>
      </p:sp>
      <p:sp>
        <p:nvSpPr>
          <p:cNvPr id="5" name="Text 3"/>
          <p:cNvSpPr/>
          <p:nvPr/>
        </p:nvSpPr>
        <p:spPr>
          <a:xfrm>
            <a:off x="755972" y="3312765"/>
            <a:ext cx="1197843" cy="130373"/>
          </a:xfrm>
          <a:prstGeom prst="rect">
            <a:avLst/>
          </a:prstGeom>
          <a:noFill/>
          <a:ln/>
        </p:spPr>
        <p:txBody>
          <a:bodyPr wrap="none" lIns="0" tIns="0" rIns="0" bIns="0" rtlCol="0" anchor="t"/>
          <a:lstStyle/>
          <a:p>
            <a:pPr marL="0" indent="0" algn="l">
              <a:lnSpc>
                <a:spcPct val="96000"/>
              </a:lnSpc>
              <a:buNone/>
            </a:pPr>
            <a:r>
              <a:rPr lang="en-US" sz="850" dirty="0">
                <a:solidFill>
                  <a:srgbClr val="1B1B27"/>
                </a:solidFill>
                <a:latin typeface="Roboto" pitchFamily="34" charset="0"/>
                <a:ea typeface="Roboto" pitchFamily="34" charset="-122"/>
                <a:cs typeface="Roboto" pitchFamily="34" charset="-120"/>
              </a:rPr>
              <a:t>HYBRID WORK</a:t>
            </a:r>
            <a:endParaRPr lang="en-US" sz="850" dirty="0"/>
          </a:p>
        </p:txBody>
      </p:sp>
      <p:sp>
        <p:nvSpPr>
          <p:cNvPr id="6" name="Shape 4"/>
          <p:cNvSpPr/>
          <p:nvPr/>
        </p:nvSpPr>
        <p:spPr>
          <a:xfrm>
            <a:off x="1652513" y="3270275"/>
            <a:ext cx="1746424" cy="215354"/>
          </a:xfrm>
          <a:prstGeom prst="roundRect">
            <a:avLst>
              <a:gd name="adj" fmla="val 22119"/>
            </a:avLst>
          </a:prstGeom>
          <a:noFill/>
          <a:ln w="4763">
            <a:solidFill>
              <a:srgbClr val="1B1B27"/>
            </a:solidFill>
            <a:prstDash val="solid"/>
          </a:ln>
        </p:spPr>
        <p:txBody>
          <a:bodyPr/>
          <a:lstStyle/>
          <a:p>
            <a:endParaRPr lang="en-US"/>
          </a:p>
        </p:txBody>
      </p:sp>
      <p:sp>
        <p:nvSpPr>
          <p:cNvPr id="7" name="Text 5"/>
          <p:cNvSpPr/>
          <p:nvPr/>
        </p:nvSpPr>
        <p:spPr>
          <a:xfrm>
            <a:off x="1737568" y="3312765"/>
            <a:ext cx="2033513" cy="130373"/>
          </a:xfrm>
          <a:prstGeom prst="rect">
            <a:avLst/>
          </a:prstGeom>
          <a:noFill/>
          <a:ln/>
        </p:spPr>
        <p:txBody>
          <a:bodyPr wrap="none" lIns="0" tIns="0" rIns="0" bIns="0" rtlCol="0" anchor="t"/>
          <a:lstStyle/>
          <a:p>
            <a:pPr marL="0" indent="0" algn="l">
              <a:lnSpc>
                <a:spcPct val="96000"/>
              </a:lnSpc>
              <a:buNone/>
            </a:pPr>
            <a:r>
              <a:rPr lang="en-US" sz="850" dirty="0">
                <a:solidFill>
                  <a:srgbClr val="1B1B27"/>
                </a:solidFill>
                <a:latin typeface="Roboto" pitchFamily="34" charset="0"/>
                <a:ea typeface="Roboto" pitchFamily="34" charset="-122"/>
                <a:cs typeface="Roboto" pitchFamily="34" charset="-120"/>
              </a:rPr>
              <a:t>ORGANISATIONAL BEHAVIOUR</a:t>
            </a:r>
            <a:endParaRPr lang="en-US" sz="850" dirty="0"/>
          </a:p>
        </p:txBody>
      </p:sp>
      <p:sp>
        <p:nvSpPr>
          <p:cNvPr id="8" name="Shape 6"/>
          <p:cNvSpPr/>
          <p:nvPr/>
        </p:nvSpPr>
        <p:spPr>
          <a:xfrm>
            <a:off x="3469779" y="3270275"/>
            <a:ext cx="1977330" cy="215354"/>
          </a:xfrm>
          <a:prstGeom prst="roundRect">
            <a:avLst>
              <a:gd name="adj" fmla="val 22119"/>
            </a:avLst>
          </a:prstGeom>
          <a:noFill/>
          <a:ln w="4763">
            <a:solidFill>
              <a:srgbClr val="1B1B27"/>
            </a:solidFill>
            <a:prstDash val="solid"/>
          </a:ln>
        </p:spPr>
        <p:txBody>
          <a:bodyPr/>
          <a:lstStyle/>
          <a:p>
            <a:endParaRPr lang="en-US"/>
          </a:p>
        </p:txBody>
      </p:sp>
      <p:sp>
        <p:nvSpPr>
          <p:cNvPr id="9" name="Text 7"/>
          <p:cNvSpPr/>
          <p:nvPr/>
        </p:nvSpPr>
        <p:spPr>
          <a:xfrm>
            <a:off x="3554834" y="3312765"/>
            <a:ext cx="2264420" cy="130373"/>
          </a:xfrm>
          <a:prstGeom prst="rect">
            <a:avLst/>
          </a:prstGeom>
          <a:noFill/>
          <a:ln/>
        </p:spPr>
        <p:txBody>
          <a:bodyPr wrap="none" lIns="0" tIns="0" rIns="0" bIns="0" rtlCol="0" anchor="t"/>
          <a:lstStyle/>
          <a:p>
            <a:pPr marL="0" indent="0" algn="l">
              <a:lnSpc>
                <a:spcPct val="96000"/>
              </a:lnSpc>
              <a:buNone/>
            </a:pPr>
            <a:r>
              <a:rPr lang="en-US" sz="850" dirty="0">
                <a:solidFill>
                  <a:srgbClr val="1B1B27"/>
                </a:solidFill>
                <a:latin typeface="Roboto" pitchFamily="34" charset="0"/>
                <a:ea typeface="Roboto" pitchFamily="34" charset="-122"/>
                <a:cs typeface="Roboto" pitchFamily="34" charset="-120"/>
              </a:rPr>
              <a:t>HUMAN RESOURCE MANAGEMENT</a:t>
            </a:r>
            <a:endParaRPr lang="en-US" sz="850" dirty="0"/>
          </a:p>
        </p:txBody>
      </p:sp>
      <p:sp>
        <p:nvSpPr>
          <p:cNvPr id="10" name="Shape 8"/>
          <p:cNvSpPr/>
          <p:nvPr/>
        </p:nvSpPr>
        <p:spPr>
          <a:xfrm>
            <a:off x="5517952" y="3270275"/>
            <a:ext cx="1640458" cy="215354"/>
          </a:xfrm>
          <a:prstGeom prst="roundRect">
            <a:avLst>
              <a:gd name="adj" fmla="val 22119"/>
            </a:avLst>
          </a:prstGeom>
          <a:noFill/>
          <a:ln w="4763">
            <a:solidFill>
              <a:srgbClr val="1B1B27"/>
            </a:solidFill>
            <a:prstDash val="solid"/>
          </a:ln>
        </p:spPr>
        <p:txBody>
          <a:bodyPr/>
          <a:lstStyle/>
          <a:p>
            <a:endParaRPr lang="en-US"/>
          </a:p>
        </p:txBody>
      </p:sp>
      <p:sp>
        <p:nvSpPr>
          <p:cNvPr id="11" name="Text 9"/>
          <p:cNvSpPr/>
          <p:nvPr/>
        </p:nvSpPr>
        <p:spPr>
          <a:xfrm>
            <a:off x="5603007" y="3312765"/>
            <a:ext cx="1927547" cy="130373"/>
          </a:xfrm>
          <a:prstGeom prst="rect">
            <a:avLst/>
          </a:prstGeom>
          <a:noFill/>
          <a:ln/>
        </p:spPr>
        <p:txBody>
          <a:bodyPr wrap="none" lIns="0" tIns="0" rIns="0" bIns="0" rtlCol="0" anchor="t"/>
          <a:lstStyle/>
          <a:p>
            <a:pPr marL="0" indent="0" algn="l">
              <a:lnSpc>
                <a:spcPct val="96000"/>
              </a:lnSpc>
              <a:buNone/>
            </a:pPr>
            <a:r>
              <a:rPr lang="en-US" sz="850" dirty="0">
                <a:solidFill>
                  <a:srgbClr val="1B1B27"/>
                </a:solidFill>
                <a:latin typeface="Roboto" pitchFamily="34" charset="0"/>
                <a:ea typeface="Roboto" pitchFamily="34" charset="-122"/>
                <a:cs typeface="Roboto" pitchFamily="34" charset="-120"/>
              </a:rPr>
              <a:t>INNOVATION MANAGEMENT</a:t>
            </a:r>
            <a:endParaRPr lang="en-US" sz="850" dirty="0"/>
          </a:p>
        </p:txBody>
      </p:sp>
      <p:sp>
        <p:nvSpPr>
          <p:cNvPr id="12" name="Shape 10"/>
          <p:cNvSpPr/>
          <p:nvPr/>
        </p:nvSpPr>
        <p:spPr>
          <a:xfrm>
            <a:off x="7229252" y="3270275"/>
            <a:ext cx="1243831" cy="215354"/>
          </a:xfrm>
          <a:prstGeom prst="roundRect">
            <a:avLst>
              <a:gd name="adj" fmla="val 22119"/>
            </a:avLst>
          </a:prstGeom>
          <a:noFill/>
          <a:ln w="4763">
            <a:solidFill>
              <a:srgbClr val="1B1B27"/>
            </a:solidFill>
            <a:prstDash val="solid"/>
          </a:ln>
        </p:spPr>
        <p:txBody>
          <a:bodyPr/>
          <a:lstStyle/>
          <a:p>
            <a:endParaRPr lang="en-US"/>
          </a:p>
        </p:txBody>
      </p:sp>
      <p:sp>
        <p:nvSpPr>
          <p:cNvPr id="13" name="Text 11"/>
          <p:cNvSpPr/>
          <p:nvPr/>
        </p:nvSpPr>
        <p:spPr>
          <a:xfrm>
            <a:off x="7314307" y="3312765"/>
            <a:ext cx="1530921" cy="130373"/>
          </a:xfrm>
          <a:prstGeom prst="rect">
            <a:avLst/>
          </a:prstGeom>
          <a:noFill/>
          <a:ln/>
        </p:spPr>
        <p:txBody>
          <a:bodyPr wrap="none" lIns="0" tIns="0" rIns="0" bIns="0" rtlCol="0" anchor="t"/>
          <a:lstStyle/>
          <a:p>
            <a:pPr marL="0" indent="0" algn="l">
              <a:lnSpc>
                <a:spcPct val="96000"/>
              </a:lnSpc>
              <a:buNone/>
            </a:pPr>
            <a:r>
              <a:rPr lang="en-US" sz="850" dirty="0">
                <a:solidFill>
                  <a:srgbClr val="1B1B27"/>
                </a:solidFill>
                <a:latin typeface="Roboto" pitchFamily="34" charset="0"/>
                <a:ea typeface="Roboto" pitchFamily="34" charset="-122"/>
                <a:cs typeface="Roboto" pitchFamily="34" charset="-120"/>
              </a:rPr>
              <a:t>CREATIVE DEVIANCE</a:t>
            </a:r>
            <a:endParaRPr lang="en-US" sz="850" dirty="0"/>
          </a:p>
        </p:txBody>
      </p:sp>
      <p:sp>
        <p:nvSpPr>
          <p:cNvPr id="14" name="Text 12"/>
          <p:cNvSpPr/>
          <p:nvPr/>
        </p:nvSpPr>
        <p:spPr>
          <a:xfrm>
            <a:off x="38919" y="3645098"/>
            <a:ext cx="8608963" cy="226814"/>
          </a:xfrm>
          <a:prstGeom prst="rect">
            <a:avLst/>
          </a:prstGeom>
          <a:noFill/>
          <a:ln/>
        </p:spPr>
        <p:txBody>
          <a:bodyPr wrap="none" lIns="0" tIns="0" rIns="0" bIns="0" rtlCol="0" anchor="t"/>
          <a:lstStyle/>
          <a:p>
            <a:pPr marL="0" indent="0" algn="r">
              <a:lnSpc>
                <a:spcPct val="133000"/>
              </a:lnSpc>
              <a:buNone/>
            </a:pPr>
            <a:r>
              <a:rPr lang="en-US" sz="1100" dirty="0">
                <a:solidFill>
                  <a:srgbClr val="3C3939"/>
                </a:solidFill>
                <a:latin typeface="Roboto" pitchFamily="34" charset="0"/>
                <a:ea typeface="Roboto" pitchFamily="34" charset="-122"/>
                <a:cs typeface="Roboto" pitchFamily="34" charset="-120"/>
              </a:rPr>
              <a:t>Nguyen Ngoc Quynh Tran | 2433797</a:t>
            </a:r>
            <a:endParaRPr lang="en-US" sz="1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ROADMAP</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One argument in four moves</a:t>
            </a:r>
            <a:endParaRPr lang="en-US" sz="1875" dirty="0"/>
          </a:p>
        </p:txBody>
      </p:sp>
      <p:sp>
        <p:nvSpPr>
          <p:cNvPr id="4" name="Shape 2"/>
          <p:cNvSpPr/>
          <p:nvPr/>
        </p:nvSpPr>
        <p:spPr>
          <a:xfrm>
            <a:off x="493776" y="1131570"/>
            <a:ext cx="534924" cy="534924"/>
          </a:xfrm>
          <a:prstGeom prst="ellipse">
            <a:avLst/>
          </a:prstGeom>
          <a:solidFill>
            <a:srgbClr val="2F67B1"/>
          </a:solidFill>
          <a:ln w="12700">
            <a:solidFill>
              <a:srgbClr val="2F67B1"/>
            </a:solidFill>
            <a:prstDash val="solid"/>
          </a:ln>
          <a:effectLst>
            <a:outerShdw blurRad="19050" dist="7620" dir="2700000" algn="bl" rotWithShape="0">
              <a:srgbClr val="000000">
                <a:alpha val="13000"/>
              </a:srgbClr>
            </a:outerShdw>
          </a:effectLst>
        </p:spPr>
        <p:txBody>
          <a:bodyPr/>
          <a:lstStyle/>
          <a:p>
            <a:endParaRPr lang="en-US"/>
          </a:p>
        </p:txBody>
      </p:sp>
      <p:sp>
        <p:nvSpPr>
          <p:cNvPr id="5" name="Text 3"/>
          <p:cNvSpPr/>
          <p:nvPr/>
        </p:nvSpPr>
        <p:spPr>
          <a:xfrm>
            <a:off x="528066" y="1265301"/>
            <a:ext cx="466344" cy="149779"/>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01</a:t>
            </a:r>
            <a:endParaRPr lang="en-US" sz="1500" dirty="0"/>
          </a:p>
        </p:txBody>
      </p:sp>
      <p:sp>
        <p:nvSpPr>
          <p:cNvPr id="6" name="Text 4"/>
          <p:cNvSpPr/>
          <p:nvPr/>
        </p:nvSpPr>
        <p:spPr>
          <a:xfrm>
            <a:off x="425196" y="1796796"/>
            <a:ext cx="1920240" cy="23317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Locate the puzzle</a:t>
            </a:r>
            <a:endParaRPr lang="en-US" sz="1200" dirty="0"/>
          </a:p>
        </p:txBody>
      </p:sp>
      <p:sp>
        <p:nvSpPr>
          <p:cNvPr id="7" name="Text 5"/>
          <p:cNvSpPr/>
          <p:nvPr/>
        </p:nvSpPr>
        <p:spPr>
          <a:xfrm>
            <a:off x="438912" y="2139696"/>
            <a:ext cx="1892808"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Experience → problem → model</a:t>
            </a:r>
            <a:endParaRPr lang="en-US" sz="863" dirty="0"/>
          </a:p>
        </p:txBody>
      </p:sp>
      <p:sp>
        <p:nvSpPr>
          <p:cNvPr id="8" name="Shape 6"/>
          <p:cNvSpPr/>
          <p:nvPr/>
        </p:nvSpPr>
        <p:spPr>
          <a:xfrm>
            <a:off x="2125980" y="1275588"/>
            <a:ext cx="308610" cy="240030"/>
          </a:xfrm>
          <a:prstGeom prst="chevron">
            <a:avLst/>
          </a:prstGeom>
          <a:solidFill>
            <a:srgbClr val="C9D6E6"/>
          </a:solidFill>
          <a:ln w="12700">
            <a:solidFill>
              <a:srgbClr val="C9D6E6"/>
            </a:solidFill>
            <a:prstDash val="solid"/>
          </a:ln>
        </p:spPr>
        <p:txBody>
          <a:bodyPr/>
          <a:lstStyle/>
          <a:p>
            <a:endParaRPr lang="en-US"/>
          </a:p>
        </p:txBody>
      </p:sp>
      <p:sp>
        <p:nvSpPr>
          <p:cNvPr id="9" name="Shape 7"/>
          <p:cNvSpPr/>
          <p:nvPr/>
        </p:nvSpPr>
        <p:spPr>
          <a:xfrm>
            <a:off x="2619756" y="1131570"/>
            <a:ext cx="534924" cy="534924"/>
          </a:xfrm>
          <a:prstGeom prst="ellipse">
            <a:avLst/>
          </a:prstGeom>
          <a:solidFill>
            <a:srgbClr val="1F9D8B"/>
          </a:solidFill>
          <a:ln w="12700">
            <a:solidFill>
              <a:srgbClr val="1F9D8B"/>
            </a:solidFill>
            <a:prstDash val="solid"/>
          </a:ln>
          <a:effectLst/>
        </p:spPr>
        <p:txBody>
          <a:bodyPr/>
          <a:lstStyle/>
          <a:p>
            <a:endParaRPr lang="en-US"/>
          </a:p>
        </p:txBody>
      </p:sp>
      <p:sp>
        <p:nvSpPr>
          <p:cNvPr id="10" name="Text 8"/>
          <p:cNvSpPr/>
          <p:nvPr/>
        </p:nvSpPr>
        <p:spPr>
          <a:xfrm>
            <a:off x="2654046" y="1265301"/>
            <a:ext cx="466344" cy="149779"/>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02</a:t>
            </a:r>
            <a:endParaRPr lang="en-US" sz="1500" dirty="0"/>
          </a:p>
        </p:txBody>
      </p:sp>
      <p:sp>
        <p:nvSpPr>
          <p:cNvPr id="11" name="Text 9"/>
          <p:cNvSpPr/>
          <p:nvPr/>
        </p:nvSpPr>
        <p:spPr>
          <a:xfrm>
            <a:off x="2551176" y="1796796"/>
            <a:ext cx="1920240" cy="23317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Use Kuhn</a:t>
            </a:r>
            <a:endParaRPr lang="en-US" sz="1200" dirty="0"/>
          </a:p>
        </p:txBody>
      </p:sp>
      <p:sp>
        <p:nvSpPr>
          <p:cNvPr id="12" name="Text 10"/>
          <p:cNvSpPr/>
          <p:nvPr/>
        </p:nvSpPr>
        <p:spPr>
          <a:xfrm>
            <a:off x="2564892" y="2139696"/>
            <a:ext cx="1892808"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How paradigms make research possible</a:t>
            </a:r>
            <a:endParaRPr lang="en-US" sz="863" dirty="0"/>
          </a:p>
        </p:txBody>
      </p:sp>
      <p:sp>
        <p:nvSpPr>
          <p:cNvPr id="13" name="Shape 11"/>
          <p:cNvSpPr/>
          <p:nvPr/>
        </p:nvSpPr>
        <p:spPr>
          <a:xfrm>
            <a:off x="4251960" y="1275588"/>
            <a:ext cx="308610" cy="240030"/>
          </a:xfrm>
          <a:prstGeom prst="chevron">
            <a:avLst/>
          </a:prstGeom>
          <a:solidFill>
            <a:srgbClr val="C9D6E6"/>
          </a:solidFill>
          <a:ln w="12700">
            <a:solidFill>
              <a:srgbClr val="C9D6E6"/>
            </a:solidFill>
            <a:prstDash val="solid"/>
          </a:ln>
        </p:spPr>
        <p:txBody>
          <a:bodyPr/>
          <a:lstStyle/>
          <a:p>
            <a:endParaRPr lang="en-US"/>
          </a:p>
        </p:txBody>
      </p:sp>
      <p:sp>
        <p:nvSpPr>
          <p:cNvPr id="14" name="Shape 12"/>
          <p:cNvSpPr/>
          <p:nvPr/>
        </p:nvSpPr>
        <p:spPr>
          <a:xfrm>
            <a:off x="4745736" y="1131570"/>
            <a:ext cx="534924" cy="534924"/>
          </a:xfrm>
          <a:prstGeom prst="ellipse">
            <a:avLst/>
          </a:prstGeom>
          <a:solidFill>
            <a:srgbClr val="E58B5B"/>
          </a:solidFill>
          <a:ln w="12700">
            <a:solidFill>
              <a:srgbClr val="E58B5B"/>
            </a:solidFill>
            <a:prstDash val="solid"/>
          </a:ln>
          <a:effectLst/>
        </p:spPr>
        <p:txBody>
          <a:bodyPr/>
          <a:lstStyle/>
          <a:p>
            <a:endParaRPr lang="en-US"/>
          </a:p>
        </p:txBody>
      </p:sp>
      <p:sp>
        <p:nvSpPr>
          <p:cNvPr id="15" name="Text 13"/>
          <p:cNvSpPr/>
          <p:nvPr/>
        </p:nvSpPr>
        <p:spPr>
          <a:xfrm>
            <a:off x="4780026" y="1265301"/>
            <a:ext cx="466344" cy="149779"/>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03</a:t>
            </a:r>
            <a:endParaRPr lang="en-US" sz="1500" dirty="0"/>
          </a:p>
        </p:txBody>
      </p:sp>
      <p:sp>
        <p:nvSpPr>
          <p:cNvPr id="16" name="Text 14"/>
          <p:cNvSpPr/>
          <p:nvPr/>
        </p:nvSpPr>
        <p:spPr>
          <a:xfrm>
            <a:off x="4677156" y="1796796"/>
            <a:ext cx="1920240" cy="23317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Answer the brief</a:t>
            </a:r>
            <a:endParaRPr lang="en-US" sz="1200" dirty="0"/>
          </a:p>
        </p:txBody>
      </p:sp>
      <p:sp>
        <p:nvSpPr>
          <p:cNvPr id="17" name="Text 15"/>
          <p:cNvSpPr/>
          <p:nvPr/>
        </p:nvSpPr>
        <p:spPr>
          <a:xfrm>
            <a:off x="4690872" y="2139696"/>
            <a:ext cx="1892808"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Rules • reality • ontology–epistemology–methodology</a:t>
            </a:r>
            <a:endParaRPr lang="en-US" sz="863" dirty="0"/>
          </a:p>
        </p:txBody>
      </p:sp>
      <p:sp>
        <p:nvSpPr>
          <p:cNvPr id="18" name="Shape 16"/>
          <p:cNvSpPr/>
          <p:nvPr/>
        </p:nvSpPr>
        <p:spPr>
          <a:xfrm>
            <a:off x="6377940" y="1275588"/>
            <a:ext cx="308610" cy="240030"/>
          </a:xfrm>
          <a:prstGeom prst="chevron">
            <a:avLst/>
          </a:prstGeom>
          <a:solidFill>
            <a:srgbClr val="C9D6E6"/>
          </a:solidFill>
          <a:ln w="12700">
            <a:solidFill>
              <a:srgbClr val="C9D6E6"/>
            </a:solidFill>
            <a:prstDash val="solid"/>
          </a:ln>
        </p:spPr>
        <p:txBody>
          <a:bodyPr/>
          <a:lstStyle/>
          <a:p>
            <a:endParaRPr lang="en-US"/>
          </a:p>
        </p:txBody>
      </p:sp>
      <p:sp>
        <p:nvSpPr>
          <p:cNvPr id="19" name="Shape 17"/>
          <p:cNvSpPr/>
          <p:nvPr/>
        </p:nvSpPr>
        <p:spPr>
          <a:xfrm>
            <a:off x="6871716" y="1131570"/>
            <a:ext cx="534924" cy="534924"/>
          </a:xfrm>
          <a:prstGeom prst="ellipse">
            <a:avLst/>
          </a:prstGeom>
          <a:solidFill>
            <a:srgbClr val="18243A"/>
          </a:solidFill>
          <a:ln w="12700">
            <a:solidFill>
              <a:srgbClr val="18243A"/>
            </a:solidFill>
            <a:prstDash val="solid"/>
          </a:ln>
          <a:effectLst/>
        </p:spPr>
        <p:txBody>
          <a:bodyPr/>
          <a:lstStyle/>
          <a:p>
            <a:endParaRPr lang="en-US"/>
          </a:p>
        </p:txBody>
      </p:sp>
      <p:sp>
        <p:nvSpPr>
          <p:cNvPr id="20" name="Text 18"/>
          <p:cNvSpPr/>
          <p:nvPr/>
        </p:nvSpPr>
        <p:spPr>
          <a:xfrm>
            <a:off x="6906006" y="1265301"/>
            <a:ext cx="466344" cy="149779"/>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04</a:t>
            </a:r>
            <a:endParaRPr lang="en-US" sz="1500" dirty="0"/>
          </a:p>
        </p:txBody>
      </p:sp>
      <p:sp>
        <p:nvSpPr>
          <p:cNvPr id="21" name="Text 19"/>
          <p:cNvSpPr/>
          <p:nvPr/>
        </p:nvSpPr>
        <p:spPr>
          <a:xfrm>
            <a:off x="6803136" y="1796796"/>
            <a:ext cx="1920240" cy="23317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Defend the design</a:t>
            </a:r>
            <a:endParaRPr lang="en-US" sz="1200" dirty="0"/>
          </a:p>
        </p:txBody>
      </p:sp>
      <p:sp>
        <p:nvSpPr>
          <p:cNvPr id="22" name="Text 20"/>
          <p:cNvSpPr/>
          <p:nvPr/>
        </p:nvSpPr>
        <p:spPr>
          <a:xfrm>
            <a:off x="6816852" y="2139696"/>
            <a:ext cx="1892808"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Refinement journey • alternatives • boundaries</a:t>
            </a:r>
            <a:endParaRPr lang="en-US" sz="863" dirty="0"/>
          </a:p>
        </p:txBody>
      </p:sp>
      <p:sp>
        <p:nvSpPr>
          <p:cNvPr id="23" name="Shape 21"/>
          <p:cNvSpPr/>
          <p:nvPr/>
        </p:nvSpPr>
        <p:spPr>
          <a:xfrm>
            <a:off x="582930" y="3305556"/>
            <a:ext cx="7989570" cy="877824"/>
          </a:xfrm>
          <a:prstGeom prst="roundRect">
            <a:avLst>
              <a:gd name="adj" fmla="val 6250"/>
            </a:avLst>
          </a:prstGeom>
          <a:solidFill>
            <a:srgbClr val="18243A"/>
          </a:solidFill>
          <a:ln w="12700">
            <a:solidFill>
              <a:srgbClr val="18243A"/>
            </a:solidFill>
            <a:prstDash val="solid"/>
          </a:ln>
          <a:effectLst/>
        </p:spPr>
        <p:txBody>
          <a:bodyPr/>
          <a:lstStyle/>
          <a:p>
            <a:endParaRPr lang="en-US"/>
          </a:p>
        </p:txBody>
      </p:sp>
      <p:sp>
        <p:nvSpPr>
          <p:cNvPr id="24" name="Text 22"/>
          <p:cNvSpPr/>
          <p:nvPr/>
        </p:nvSpPr>
        <p:spPr>
          <a:xfrm>
            <a:off x="822960" y="3518154"/>
            <a:ext cx="7509510" cy="37719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800" b="1" dirty="0">
                <a:solidFill>
                  <a:srgbClr val="FFFFFF"/>
                </a:solidFill>
              </a:rPr>
              <a:t>“The centre of gravity is not the full proposal; it is the paradigm that makes the proposal defensible.”</a:t>
            </a:r>
            <a:endParaRPr lang="en-US" sz="18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2</a:t>
            </a:fld>
            <a:endParaRPr lang="en-US"/>
          </a:p>
        </p:txBody>
      </p:sp>
    </p:spTree>
    <p:extLst>
      <p:ext uri="{BB962C8B-B14F-4D97-AF65-F5344CB8AC3E}">
        <p14:creationId xmlns:p14="http://schemas.microsoft.com/office/powerpoint/2010/main" val="26797836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496119" y="444698"/>
            <a:ext cx="8151763" cy="311497"/>
          </a:xfrm>
          <a:prstGeom prst="rect">
            <a:avLst/>
          </a:prstGeom>
          <a:noFill/>
          <a:ln/>
        </p:spPr>
        <p:txBody>
          <a:bodyPr wrap="none" lIns="0" tIns="0" rIns="0" bIns="0" rtlCol="0" anchor="t"/>
          <a:lstStyle/>
          <a:p>
            <a:pPr marL="0" indent="0" algn="l">
              <a:lnSpc>
                <a:spcPct val="104000"/>
              </a:lnSpc>
              <a:buNone/>
            </a:pPr>
            <a:r>
              <a:rPr lang="en-US" sz="1950">
                <a:solidFill>
                  <a:srgbClr val="1B1B27"/>
                </a:solidFill>
                <a:latin typeface="Raleway" pitchFamily="34" charset="0"/>
                <a:ea typeface="Raleway" pitchFamily="34" charset="-122"/>
                <a:cs typeface="Raleway" pitchFamily="34" charset="-120"/>
              </a:rPr>
              <a:t>From Professional Experience to Academic Research</a:t>
            </a:r>
            <a:endParaRPr lang="en-US" sz="1950"/>
          </a:p>
        </p:txBody>
      </p:sp>
      <p:pic>
        <p:nvPicPr>
          <p:cNvPr id="4" name="Image 0" descr="preencoded.png"/>
          <p:cNvPicPr>
            <a:picLocks noChangeAspect="1"/>
          </p:cNvPicPr>
          <p:nvPr/>
        </p:nvPicPr>
        <p:blipFill>
          <a:blip r:embed="rId3"/>
          <a:stretch>
            <a:fillRect/>
          </a:stretch>
        </p:blipFill>
        <p:spPr>
          <a:xfrm>
            <a:off x="2919993" y="1211266"/>
            <a:ext cx="3067050" cy="1359544"/>
          </a:xfrm>
          <a:prstGeom prst="rect">
            <a:avLst/>
          </a:prstGeom>
        </p:spPr>
      </p:pic>
      <p:sp>
        <p:nvSpPr>
          <p:cNvPr id="5" name="Text 2"/>
          <p:cNvSpPr/>
          <p:nvPr/>
        </p:nvSpPr>
        <p:spPr>
          <a:xfrm>
            <a:off x="3317889" y="2067980"/>
            <a:ext cx="745633" cy="93204"/>
          </a:xfrm>
          <a:prstGeom prst="rect">
            <a:avLst/>
          </a:prstGeom>
          <a:noFill/>
          <a:ln/>
        </p:spPr>
        <p:txBody>
          <a:bodyPr wrap="none" lIns="0" tIns="0" rIns="0" bIns="0" rtlCol="0" anchor="t"/>
          <a:lstStyle/>
          <a:p>
            <a:pPr marL="0" indent="0" algn="l">
              <a:lnSpc>
                <a:spcPct val="104000"/>
              </a:lnSpc>
              <a:buNone/>
            </a:pPr>
            <a:r>
              <a:rPr lang="en-US" sz="550">
                <a:solidFill>
                  <a:srgbClr val="3C3939"/>
                </a:solidFill>
                <a:latin typeface="Raleway" pitchFamily="34" charset="0"/>
                <a:ea typeface="Raleway" pitchFamily="34" charset="-122"/>
                <a:cs typeface="Raleway" pitchFamily="34" charset="-120"/>
              </a:rPr>
              <a:t>Academic Research</a:t>
            </a:r>
            <a:endParaRPr lang="en-US" sz="550"/>
          </a:p>
        </p:txBody>
      </p:sp>
      <p:sp>
        <p:nvSpPr>
          <p:cNvPr id="6" name="Text 3"/>
          <p:cNvSpPr/>
          <p:nvPr/>
        </p:nvSpPr>
        <p:spPr>
          <a:xfrm>
            <a:off x="3317889" y="2187696"/>
            <a:ext cx="1136676" cy="63482"/>
          </a:xfrm>
          <a:prstGeom prst="rect">
            <a:avLst/>
          </a:prstGeom>
          <a:noFill/>
          <a:ln/>
        </p:spPr>
        <p:txBody>
          <a:bodyPr wrap="none" lIns="0" tIns="0" rIns="0" bIns="0" rtlCol="0" anchor="t"/>
          <a:lstStyle/>
          <a:p>
            <a:pPr marL="0" indent="0" algn="l">
              <a:lnSpc>
                <a:spcPct val="89000"/>
              </a:lnSpc>
              <a:buNone/>
            </a:pPr>
            <a:r>
              <a:rPr lang="en-US" sz="450">
                <a:solidFill>
                  <a:srgbClr val="3C3939"/>
                </a:solidFill>
                <a:latin typeface="Roboto" pitchFamily="34" charset="0"/>
                <a:ea typeface="Roboto" pitchFamily="34" charset="-122"/>
                <a:cs typeface="Roboto" pitchFamily="34" charset="-120"/>
              </a:rPr>
              <a:t>Systematic study to test ideas</a:t>
            </a:r>
            <a:endParaRPr lang="en-US" sz="450"/>
          </a:p>
        </p:txBody>
      </p:sp>
      <p:sp>
        <p:nvSpPr>
          <p:cNvPr id="7" name="Text 4"/>
          <p:cNvSpPr/>
          <p:nvPr/>
        </p:nvSpPr>
        <p:spPr>
          <a:xfrm>
            <a:off x="3317889" y="1706763"/>
            <a:ext cx="745633" cy="93204"/>
          </a:xfrm>
          <a:prstGeom prst="rect">
            <a:avLst/>
          </a:prstGeom>
          <a:noFill/>
          <a:ln/>
        </p:spPr>
        <p:txBody>
          <a:bodyPr wrap="none" lIns="0" tIns="0" rIns="0" bIns="0" rtlCol="0" anchor="t"/>
          <a:lstStyle/>
          <a:p>
            <a:pPr marL="0" indent="0" algn="l">
              <a:lnSpc>
                <a:spcPct val="104000"/>
              </a:lnSpc>
              <a:buNone/>
            </a:pPr>
            <a:r>
              <a:rPr lang="en-US" sz="550">
                <a:solidFill>
                  <a:srgbClr val="3C3939"/>
                </a:solidFill>
                <a:latin typeface="Raleway" pitchFamily="34" charset="0"/>
                <a:ea typeface="Raleway" pitchFamily="34" charset="-122"/>
                <a:cs typeface="Raleway" pitchFamily="34" charset="-120"/>
              </a:rPr>
              <a:t>Personal Curiosity</a:t>
            </a:r>
            <a:endParaRPr lang="en-US" sz="550"/>
          </a:p>
        </p:txBody>
      </p:sp>
      <p:sp>
        <p:nvSpPr>
          <p:cNvPr id="8" name="Text 5"/>
          <p:cNvSpPr/>
          <p:nvPr/>
        </p:nvSpPr>
        <p:spPr>
          <a:xfrm>
            <a:off x="3317889" y="1826478"/>
            <a:ext cx="1136676" cy="63482"/>
          </a:xfrm>
          <a:prstGeom prst="rect">
            <a:avLst/>
          </a:prstGeom>
          <a:noFill/>
          <a:ln/>
        </p:spPr>
        <p:txBody>
          <a:bodyPr wrap="none" lIns="0" tIns="0" rIns="0" bIns="0" rtlCol="0" anchor="t"/>
          <a:lstStyle/>
          <a:p>
            <a:pPr marL="0" indent="0" algn="l">
              <a:lnSpc>
                <a:spcPct val="89000"/>
              </a:lnSpc>
              <a:buNone/>
            </a:pPr>
            <a:r>
              <a:rPr lang="en-US" sz="450">
                <a:solidFill>
                  <a:srgbClr val="3C3939"/>
                </a:solidFill>
                <a:latin typeface="Roboto" pitchFamily="34" charset="0"/>
                <a:ea typeface="Roboto" pitchFamily="34" charset="-122"/>
                <a:cs typeface="Roboto" pitchFamily="34" charset="-120"/>
              </a:rPr>
              <a:t>Questions arising from real-world practice</a:t>
            </a:r>
            <a:endParaRPr lang="en-US" sz="450"/>
          </a:p>
        </p:txBody>
      </p:sp>
      <p:sp>
        <p:nvSpPr>
          <p:cNvPr id="9" name="Text 6"/>
          <p:cNvSpPr/>
          <p:nvPr/>
        </p:nvSpPr>
        <p:spPr>
          <a:xfrm>
            <a:off x="3317889" y="1345545"/>
            <a:ext cx="822837" cy="93204"/>
          </a:xfrm>
          <a:prstGeom prst="rect">
            <a:avLst/>
          </a:prstGeom>
          <a:noFill/>
          <a:ln/>
        </p:spPr>
        <p:txBody>
          <a:bodyPr wrap="none" lIns="0" tIns="0" rIns="0" bIns="0" rtlCol="0" anchor="t"/>
          <a:lstStyle/>
          <a:p>
            <a:pPr marL="0" indent="0" algn="l">
              <a:lnSpc>
                <a:spcPct val="104000"/>
              </a:lnSpc>
              <a:buNone/>
            </a:pPr>
            <a:r>
              <a:rPr lang="en-US" sz="550">
                <a:solidFill>
                  <a:srgbClr val="3C3939"/>
                </a:solidFill>
                <a:latin typeface="Raleway" pitchFamily="34" charset="0"/>
                <a:ea typeface="Raleway" pitchFamily="34" charset="-122"/>
                <a:cs typeface="Raleway" pitchFamily="34" charset="-120"/>
              </a:rPr>
              <a:t>Professional Experience</a:t>
            </a:r>
            <a:endParaRPr lang="en-US" sz="550"/>
          </a:p>
        </p:txBody>
      </p:sp>
      <p:sp>
        <p:nvSpPr>
          <p:cNvPr id="10" name="Text 7"/>
          <p:cNvSpPr/>
          <p:nvPr/>
        </p:nvSpPr>
        <p:spPr>
          <a:xfrm>
            <a:off x="3317889" y="1465260"/>
            <a:ext cx="1136676" cy="63482"/>
          </a:xfrm>
          <a:prstGeom prst="rect">
            <a:avLst/>
          </a:prstGeom>
          <a:noFill/>
          <a:ln/>
        </p:spPr>
        <p:txBody>
          <a:bodyPr wrap="none" lIns="0" tIns="0" rIns="0" bIns="0" rtlCol="0" anchor="t"/>
          <a:lstStyle/>
          <a:p>
            <a:pPr marL="0" indent="0" algn="l">
              <a:lnSpc>
                <a:spcPct val="89000"/>
              </a:lnSpc>
              <a:buNone/>
            </a:pPr>
            <a:r>
              <a:rPr lang="en-US" sz="450">
                <a:solidFill>
                  <a:srgbClr val="3C3939"/>
                </a:solidFill>
                <a:latin typeface="Roboto" pitchFamily="34" charset="0"/>
                <a:ea typeface="Roboto" pitchFamily="34" charset="-122"/>
                <a:cs typeface="Roboto" pitchFamily="34" charset="-120"/>
              </a:rPr>
              <a:t>Practice-based insights and challenges</a:t>
            </a:r>
            <a:endParaRPr lang="en-US" sz="450"/>
          </a:p>
        </p:txBody>
      </p:sp>
      <p:sp>
        <p:nvSpPr>
          <p:cNvPr id="11" name="Text 8"/>
          <p:cNvSpPr/>
          <p:nvPr/>
        </p:nvSpPr>
        <p:spPr>
          <a:xfrm>
            <a:off x="496119" y="2549277"/>
            <a:ext cx="8608963" cy="135806"/>
          </a:xfrm>
          <a:prstGeom prst="rect">
            <a:avLst/>
          </a:prstGeom>
          <a:noFill/>
          <a:ln/>
        </p:spPr>
        <p:txBody>
          <a:bodyPr wrap="none" lIns="0" tIns="0" rIns="0" bIns="0" rtlCol="0" anchor="t"/>
          <a:lstStyle/>
          <a:p>
            <a:pPr marL="0" indent="0" algn="l">
              <a:lnSpc>
                <a:spcPct val="114000"/>
              </a:lnSpc>
              <a:buNone/>
            </a:pPr>
            <a:endParaRPr lang="en-US" sz="750"/>
          </a:p>
        </p:txBody>
      </p:sp>
      <p:sp>
        <p:nvSpPr>
          <p:cNvPr id="12" name="Shape 9"/>
          <p:cNvSpPr/>
          <p:nvPr/>
        </p:nvSpPr>
        <p:spPr>
          <a:xfrm>
            <a:off x="505793" y="2642629"/>
            <a:ext cx="3944615" cy="857473"/>
          </a:xfrm>
          <a:prstGeom prst="roundRect">
            <a:avLst>
              <a:gd name="adj" fmla="val 6156"/>
            </a:avLst>
          </a:prstGeom>
          <a:solidFill>
            <a:srgbClr val="E1E1EA"/>
          </a:solidFill>
          <a:ln/>
        </p:spPr>
        <p:txBody>
          <a:bodyPr/>
          <a:lstStyle/>
          <a:p>
            <a:endParaRPr lang="en-US"/>
          </a:p>
        </p:txBody>
      </p:sp>
      <p:pic>
        <p:nvPicPr>
          <p:cNvPr id="13" name="Image 1" descr="preencoded.png"/>
          <p:cNvPicPr>
            <a:picLocks noChangeAspect="1"/>
          </p:cNvPicPr>
          <p:nvPr/>
        </p:nvPicPr>
        <p:blipFill>
          <a:blip r:embed="rId4"/>
          <a:stretch>
            <a:fillRect/>
          </a:stretch>
        </p:blipFill>
        <p:spPr>
          <a:xfrm>
            <a:off x="595759" y="3071366"/>
            <a:ext cx="155749" cy="124569"/>
          </a:xfrm>
          <a:prstGeom prst="rect">
            <a:avLst/>
          </a:prstGeom>
        </p:spPr>
      </p:pic>
      <p:sp>
        <p:nvSpPr>
          <p:cNvPr id="14" name="Text 10"/>
          <p:cNvSpPr/>
          <p:nvPr/>
        </p:nvSpPr>
        <p:spPr>
          <a:xfrm>
            <a:off x="851148" y="2810768"/>
            <a:ext cx="3499619" cy="155674"/>
          </a:xfrm>
          <a:prstGeom prst="rect">
            <a:avLst/>
          </a:prstGeom>
          <a:noFill/>
          <a:ln/>
        </p:spPr>
        <p:txBody>
          <a:bodyPr wrap="none" lIns="0" tIns="0" rIns="0" bIns="0" rtlCol="0" anchor="t"/>
          <a:lstStyle/>
          <a:p>
            <a:pPr marL="0" indent="0" algn="l">
              <a:lnSpc>
                <a:spcPct val="104000"/>
              </a:lnSpc>
              <a:buNone/>
            </a:pPr>
            <a:r>
              <a:rPr lang="en-US" sz="950">
                <a:solidFill>
                  <a:srgbClr val="000000"/>
                </a:solidFill>
                <a:latin typeface="Raleway" pitchFamily="34" charset="0"/>
                <a:ea typeface="Raleway" pitchFamily="34" charset="-122"/>
                <a:cs typeface="Raleway" pitchFamily="34" charset="-120"/>
              </a:rPr>
              <a:t>The Professional Background</a:t>
            </a:r>
            <a:endParaRPr lang="en-US" sz="950"/>
          </a:p>
        </p:txBody>
      </p:sp>
      <p:sp>
        <p:nvSpPr>
          <p:cNvPr id="15" name="Text 11"/>
          <p:cNvSpPr/>
          <p:nvPr/>
        </p:nvSpPr>
        <p:spPr>
          <a:xfrm>
            <a:off x="851148" y="3088272"/>
            <a:ext cx="3499619" cy="271611"/>
          </a:xfrm>
          <a:prstGeom prst="rect">
            <a:avLst/>
          </a:prstGeom>
          <a:noFill/>
          <a:ln/>
        </p:spPr>
        <p:txBody>
          <a:bodyPr wrap="square" lIns="0" tIns="0" rIns="0" bIns="0" rtlCol="0" anchor="t">
            <a:normAutofit fontScale="92500"/>
          </a:bodyPr>
          <a:lstStyle/>
          <a:p>
            <a:pPr marL="0" indent="0" algn="l">
              <a:lnSpc>
                <a:spcPct val="114000"/>
              </a:lnSpc>
              <a:buNone/>
            </a:pPr>
            <a:r>
              <a:rPr lang="en-US" sz="900">
                <a:solidFill>
                  <a:srgbClr val="000000"/>
                </a:solidFill>
                <a:latin typeface="Roboto" pitchFamily="34" charset="0"/>
                <a:ea typeface="Roboto" pitchFamily="34" charset="-122"/>
                <a:cs typeface="Roboto" pitchFamily="34" charset="-120"/>
              </a:rPr>
              <a:t>I worked as an IT Business Analyst in a product company, helping people understand problems and turn ideas into practical solutions.</a:t>
            </a:r>
            <a:endParaRPr lang="en-US" sz="900"/>
          </a:p>
        </p:txBody>
      </p:sp>
      <p:sp>
        <p:nvSpPr>
          <p:cNvPr id="16" name="Shape 12"/>
          <p:cNvSpPr/>
          <p:nvPr/>
        </p:nvSpPr>
        <p:spPr>
          <a:xfrm>
            <a:off x="505793" y="3553569"/>
            <a:ext cx="3954289" cy="1009427"/>
          </a:xfrm>
          <a:prstGeom prst="roundRect">
            <a:avLst>
              <a:gd name="adj" fmla="val 6156"/>
            </a:avLst>
          </a:prstGeom>
          <a:solidFill>
            <a:srgbClr val="D9D9D9"/>
          </a:solidFill>
          <a:ln/>
        </p:spPr>
        <p:txBody>
          <a:bodyPr/>
          <a:lstStyle/>
          <a:p>
            <a:endParaRPr lang="en-US"/>
          </a:p>
        </p:txBody>
      </p:sp>
      <p:pic>
        <p:nvPicPr>
          <p:cNvPr id="17" name="Image 2" descr="preencoded.png"/>
          <p:cNvPicPr>
            <a:picLocks noChangeAspect="1"/>
          </p:cNvPicPr>
          <p:nvPr/>
        </p:nvPicPr>
        <p:blipFill>
          <a:blip r:embed="rId5"/>
          <a:stretch>
            <a:fillRect/>
          </a:stretch>
        </p:blipFill>
        <p:spPr>
          <a:xfrm>
            <a:off x="595759" y="3830241"/>
            <a:ext cx="155749" cy="124569"/>
          </a:xfrm>
          <a:prstGeom prst="rect">
            <a:avLst/>
          </a:prstGeom>
        </p:spPr>
      </p:pic>
      <p:sp>
        <p:nvSpPr>
          <p:cNvPr id="18" name="Text 13"/>
          <p:cNvSpPr/>
          <p:nvPr/>
        </p:nvSpPr>
        <p:spPr>
          <a:xfrm>
            <a:off x="830014" y="3721894"/>
            <a:ext cx="3499619" cy="155674"/>
          </a:xfrm>
          <a:prstGeom prst="rect">
            <a:avLst/>
          </a:prstGeom>
          <a:noFill/>
          <a:ln/>
        </p:spPr>
        <p:txBody>
          <a:bodyPr wrap="none" lIns="0" tIns="0" rIns="0" bIns="0" rtlCol="0" anchor="t"/>
          <a:lstStyle/>
          <a:p>
            <a:pPr marL="0" indent="0" algn="l">
              <a:lnSpc>
                <a:spcPct val="104000"/>
              </a:lnSpc>
              <a:buNone/>
            </a:pPr>
            <a:r>
              <a:rPr lang="en-US" sz="950">
                <a:solidFill>
                  <a:srgbClr val="000000"/>
                </a:solidFill>
                <a:latin typeface="Raleway" pitchFamily="34" charset="0"/>
                <a:ea typeface="Raleway" pitchFamily="34" charset="-122"/>
                <a:cs typeface="Raleway" pitchFamily="34" charset="-120"/>
              </a:rPr>
              <a:t>The Pivotal Question</a:t>
            </a:r>
            <a:endParaRPr lang="en-US" sz="950"/>
          </a:p>
        </p:txBody>
      </p:sp>
      <p:sp>
        <p:nvSpPr>
          <p:cNvPr id="19" name="Text 14"/>
          <p:cNvSpPr/>
          <p:nvPr/>
        </p:nvSpPr>
        <p:spPr>
          <a:xfrm>
            <a:off x="851148" y="3978176"/>
            <a:ext cx="3499619" cy="390412"/>
          </a:xfrm>
          <a:prstGeom prst="rect">
            <a:avLst/>
          </a:prstGeom>
          <a:noFill/>
          <a:ln/>
        </p:spPr>
        <p:txBody>
          <a:bodyPr wrap="square" lIns="0" tIns="0" rIns="0" bIns="0" rtlCol="0" anchor="t">
            <a:normAutofit/>
          </a:bodyPr>
          <a:lstStyle/>
          <a:p>
            <a:pPr marL="0" indent="0" algn="l">
              <a:lnSpc>
                <a:spcPct val="114000"/>
              </a:lnSpc>
              <a:buNone/>
            </a:pPr>
            <a:r>
              <a:rPr lang="en-US" sz="900">
                <a:solidFill>
                  <a:srgbClr val="000000"/>
                </a:solidFill>
                <a:latin typeface="Roboto" pitchFamily="34" charset="0"/>
                <a:ea typeface="Roboto" pitchFamily="34" charset="-122"/>
                <a:cs typeface="Roboto" pitchFamily="34" charset="-120"/>
              </a:rPr>
              <a:t>What happens when someone keeps pursuing an idea after their manager says no?</a:t>
            </a:r>
            <a:endParaRPr lang="en-US" sz="900"/>
          </a:p>
        </p:txBody>
      </p:sp>
      <p:sp>
        <p:nvSpPr>
          <p:cNvPr id="20" name="Shape 15"/>
          <p:cNvSpPr/>
          <p:nvPr/>
        </p:nvSpPr>
        <p:spPr>
          <a:xfrm>
            <a:off x="4583459" y="2639949"/>
            <a:ext cx="4217641" cy="1838216"/>
          </a:xfrm>
          <a:prstGeom prst="roundRect">
            <a:avLst>
              <a:gd name="adj" fmla="val 4495"/>
            </a:avLst>
          </a:prstGeom>
          <a:solidFill>
            <a:srgbClr val="1B1B27">
              <a:alpha val="95000"/>
            </a:srgbClr>
          </a:solidFill>
          <a:ln/>
        </p:spPr>
        <p:txBody>
          <a:bodyPr/>
          <a:lstStyle/>
          <a:p>
            <a:endParaRPr lang="en-US"/>
          </a:p>
        </p:txBody>
      </p:sp>
      <p:sp>
        <p:nvSpPr>
          <p:cNvPr id="21" name="Shape 16"/>
          <p:cNvSpPr/>
          <p:nvPr/>
        </p:nvSpPr>
        <p:spPr>
          <a:xfrm>
            <a:off x="4739580" y="2775640"/>
            <a:ext cx="3898627" cy="680070"/>
          </a:xfrm>
          <a:prstGeom prst="roundRect">
            <a:avLst>
              <a:gd name="adj" fmla="val 6156"/>
            </a:avLst>
          </a:prstGeom>
          <a:solidFill>
            <a:srgbClr val="022349"/>
          </a:solidFill>
          <a:ln/>
        </p:spPr>
        <p:txBody>
          <a:bodyPr/>
          <a:lstStyle/>
          <a:p>
            <a:endParaRPr lang="en-US"/>
          </a:p>
        </p:txBody>
      </p:sp>
      <p:pic>
        <p:nvPicPr>
          <p:cNvPr id="22" name="Image 3" descr="preencoded.png"/>
          <p:cNvPicPr>
            <a:picLocks noChangeAspect="1"/>
          </p:cNvPicPr>
          <p:nvPr/>
        </p:nvPicPr>
        <p:blipFill>
          <a:blip r:embed="rId6"/>
          <a:stretch>
            <a:fillRect/>
          </a:stretch>
        </p:blipFill>
        <p:spPr>
          <a:xfrm>
            <a:off x="4825826" y="3071366"/>
            <a:ext cx="155749" cy="124569"/>
          </a:xfrm>
          <a:prstGeom prst="rect">
            <a:avLst/>
          </a:prstGeom>
        </p:spPr>
      </p:pic>
      <p:sp>
        <p:nvSpPr>
          <p:cNvPr id="23" name="Text 17"/>
          <p:cNvSpPr/>
          <p:nvPr/>
        </p:nvSpPr>
        <p:spPr>
          <a:xfrm>
            <a:off x="5081215" y="2872921"/>
            <a:ext cx="3443957" cy="155674"/>
          </a:xfrm>
          <a:prstGeom prst="rect">
            <a:avLst/>
          </a:prstGeom>
          <a:noFill/>
          <a:ln/>
        </p:spPr>
        <p:txBody>
          <a:bodyPr wrap="none" lIns="0" tIns="0" rIns="0" bIns="0" rtlCol="0" anchor="t"/>
          <a:lstStyle/>
          <a:p>
            <a:pPr marL="0" indent="0" algn="l">
              <a:lnSpc>
                <a:spcPct val="104000"/>
              </a:lnSpc>
              <a:buNone/>
            </a:pPr>
            <a:r>
              <a:rPr lang="en-US" sz="950">
                <a:solidFill>
                  <a:srgbClr val="FFFFFF"/>
                </a:solidFill>
                <a:latin typeface="Raleway" pitchFamily="34" charset="0"/>
                <a:ea typeface="Raleway" pitchFamily="34" charset="-122"/>
                <a:cs typeface="Raleway" pitchFamily="34" charset="-120"/>
              </a:rPr>
              <a:t>The Research Focus</a:t>
            </a:r>
            <a:endParaRPr lang="en-US" sz="950"/>
          </a:p>
        </p:txBody>
      </p:sp>
      <p:sp>
        <p:nvSpPr>
          <p:cNvPr id="24" name="Text 18"/>
          <p:cNvSpPr/>
          <p:nvPr/>
        </p:nvSpPr>
        <p:spPr>
          <a:xfrm>
            <a:off x="5081215" y="3115675"/>
            <a:ext cx="3443957" cy="271611"/>
          </a:xfrm>
          <a:prstGeom prst="rect">
            <a:avLst/>
          </a:prstGeom>
          <a:noFill/>
          <a:ln/>
        </p:spPr>
        <p:txBody>
          <a:bodyPr wrap="square" lIns="0" tIns="0" rIns="0" bIns="0" rtlCol="0" anchor="t">
            <a:normAutofit/>
          </a:bodyPr>
          <a:lstStyle/>
          <a:p>
            <a:pPr marL="0" indent="0" algn="l">
              <a:lnSpc>
                <a:spcPct val="114000"/>
              </a:lnSpc>
              <a:buNone/>
            </a:pPr>
            <a:r>
              <a:rPr lang="en-US" sz="750">
                <a:solidFill>
                  <a:srgbClr val="FFFFFF"/>
                </a:solidFill>
                <a:latin typeface="Roboto" pitchFamily="34" charset="0"/>
                <a:ea typeface="Roboto" pitchFamily="34" charset="-122"/>
                <a:cs typeface="Roboto" pitchFamily="34" charset="-120"/>
              </a:rPr>
              <a:t>I am especially interested in how </a:t>
            </a:r>
            <a:r>
              <a:rPr lang="en-US" sz="750" b="1">
                <a:solidFill>
                  <a:srgbClr val="FFFFFF"/>
                </a:solidFill>
                <a:latin typeface="Roboto Bold" pitchFamily="34" charset="0"/>
                <a:ea typeface="Roboto Bold" pitchFamily="34" charset="-122"/>
                <a:cs typeface="Roboto Bold" pitchFamily="34" charset="-120"/>
              </a:rPr>
              <a:t>digital communication</a:t>
            </a:r>
            <a:r>
              <a:rPr lang="en-US" sz="750">
                <a:solidFill>
                  <a:srgbClr val="FFFFFF"/>
                </a:solidFill>
                <a:latin typeface="Roboto" pitchFamily="34" charset="0"/>
                <a:ea typeface="Roboto" pitchFamily="34" charset="-122"/>
                <a:cs typeface="Roboto" pitchFamily="34" charset="-120"/>
              </a:rPr>
              <a:t> and </a:t>
            </a:r>
            <a:r>
              <a:rPr lang="en-US" sz="750" b="1">
                <a:solidFill>
                  <a:srgbClr val="FFFFFF"/>
                </a:solidFill>
                <a:latin typeface="Roboto Bold" pitchFamily="34" charset="0"/>
                <a:ea typeface="Roboto Bold" pitchFamily="34" charset="-122"/>
                <a:cs typeface="Roboto Bold" pitchFamily="34" charset="-120"/>
              </a:rPr>
              <a:t>political skill</a:t>
            </a:r>
            <a:r>
              <a:rPr lang="en-US" sz="750">
                <a:solidFill>
                  <a:srgbClr val="FFFFFF"/>
                </a:solidFill>
                <a:latin typeface="Roboto" pitchFamily="34" charset="0"/>
                <a:ea typeface="Roboto" pitchFamily="34" charset="-122"/>
                <a:cs typeface="Roboto" pitchFamily="34" charset="-120"/>
              </a:rPr>
              <a:t> shape that situation in a hybrid, digitally connected workplace.</a:t>
            </a:r>
            <a:endParaRPr lang="en-US" sz="750"/>
          </a:p>
        </p:txBody>
      </p:sp>
      <p:sp>
        <p:nvSpPr>
          <p:cNvPr id="25" name="Shape 19"/>
          <p:cNvSpPr/>
          <p:nvPr/>
        </p:nvSpPr>
        <p:spPr>
          <a:xfrm>
            <a:off x="4739579" y="3658452"/>
            <a:ext cx="3898627" cy="544264"/>
          </a:xfrm>
          <a:prstGeom prst="roundRect">
            <a:avLst>
              <a:gd name="adj" fmla="val 7692"/>
            </a:avLst>
          </a:prstGeom>
          <a:solidFill>
            <a:srgbClr val="183A13"/>
          </a:solidFill>
          <a:ln/>
        </p:spPr>
        <p:txBody>
          <a:bodyPr/>
          <a:lstStyle/>
          <a:p>
            <a:endParaRPr lang="en-US"/>
          </a:p>
        </p:txBody>
      </p:sp>
      <p:pic>
        <p:nvPicPr>
          <p:cNvPr id="26" name="Image 4" descr="preencoded.png"/>
          <p:cNvPicPr>
            <a:picLocks noChangeAspect="1"/>
          </p:cNvPicPr>
          <p:nvPr/>
        </p:nvPicPr>
        <p:blipFill>
          <a:blip r:embed="rId7"/>
          <a:stretch>
            <a:fillRect/>
          </a:stretch>
        </p:blipFill>
        <p:spPr>
          <a:xfrm>
            <a:off x="4825826" y="3830241"/>
            <a:ext cx="155749" cy="124569"/>
          </a:xfrm>
          <a:prstGeom prst="rect">
            <a:avLst/>
          </a:prstGeom>
        </p:spPr>
      </p:pic>
      <p:sp>
        <p:nvSpPr>
          <p:cNvPr id="27" name="Text 20"/>
          <p:cNvSpPr/>
          <p:nvPr/>
        </p:nvSpPr>
        <p:spPr>
          <a:xfrm>
            <a:off x="5081215" y="3760249"/>
            <a:ext cx="3443957" cy="155674"/>
          </a:xfrm>
          <a:prstGeom prst="rect">
            <a:avLst/>
          </a:prstGeom>
          <a:noFill/>
          <a:ln/>
        </p:spPr>
        <p:txBody>
          <a:bodyPr wrap="none" lIns="0" tIns="0" rIns="0" bIns="0" rtlCol="0" anchor="t"/>
          <a:lstStyle/>
          <a:p>
            <a:pPr marL="0" indent="0" algn="l">
              <a:lnSpc>
                <a:spcPct val="104000"/>
              </a:lnSpc>
              <a:buNone/>
            </a:pPr>
            <a:r>
              <a:rPr lang="en-US" sz="950">
                <a:solidFill>
                  <a:srgbClr val="FFFFFF"/>
                </a:solidFill>
                <a:latin typeface="Raleway" pitchFamily="34" charset="0"/>
                <a:ea typeface="Raleway" pitchFamily="34" charset="-122"/>
                <a:cs typeface="Raleway" pitchFamily="34" charset="-120"/>
              </a:rPr>
              <a:t>The Outcomes Being Studied</a:t>
            </a:r>
            <a:endParaRPr lang="en-US" sz="950"/>
          </a:p>
        </p:txBody>
      </p:sp>
      <p:sp>
        <p:nvSpPr>
          <p:cNvPr id="28" name="Text 21"/>
          <p:cNvSpPr/>
          <p:nvPr/>
        </p:nvSpPr>
        <p:spPr>
          <a:xfrm>
            <a:off x="5081215" y="3999732"/>
            <a:ext cx="3901157" cy="135806"/>
          </a:xfrm>
          <a:prstGeom prst="rect">
            <a:avLst/>
          </a:prstGeom>
          <a:noFill/>
          <a:ln/>
        </p:spPr>
        <p:txBody>
          <a:bodyPr wrap="none" lIns="0" tIns="0" rIns="0" bIns="0" rtlCol="0" anchor="t"/>
          <a:lstStyle/>
          <a:p>
            <a:pPr marL="0" indent="0" algn="l">
              <a:lnSpc>
                <a:spcPct val="114000"/>
              </a:lnSpc>
              <a:buNone/>
            </a:pPr>
            <a:r>
              <a:rPr lang="en-US" sz="750">
                <a:solidFill>
                  <a:srgbClr val="FFFFFF"/>
                </a:solidFill>
                <a:latin typeface="Roboto" pitchFamily="34" charset="0"/>
                <a:ea typeface="Roboto" pitchFamily="34" charset="-122"/>
                <a:cs typeface="Roboto" pitchFamily="34" charset="-120"/>
              </a:rPr>
              <a:t>Two key outcomes: </a:t>
            </a:r>
            <a:r>
              <a:rPr lang="en-US" sz="750" b="1">
                <a:solidFill>
                  <a:srgbClr val="FFFFFF"/>
                </a:solidFill>
                <a:latin typeface="Roboto Bold" pitchFamily="34" charset="0"/>
                <a:ea typeface="Roboto Bold" pitchFamily="34" charset="-122"/>
                <a:cs typeface="Roboto Bold" pitchFamily="34" charset="-120"/>
              </a:rPr>
              <a:t>innovation</a:t>
            </a:r>
            <a:r>
              <a:rPr lang="en-US" sz="750">
                <a:solidFill>
                  <a:srgbClr val="FFFFFF"/>
                </a:solidFill>
                <a:latin typeface="Roboto" pitchFamily="34" charset="0"/>
                <a:ea typeface="Roboto" pitchFamily="34" charset="-122"/>
                <a:cs typeface="Roboto" pitchFamily="34" charset="-120"/>
              </a:rPr>
              <a:t> and the </a:t>
            </a:r>
            <a:r>
              <a:rPr lang="en-US" sz="750" b="1">
                <a:solidFill>
                  <a:srgbClr val="FFFFFF"/>
                </a:solidFill>
                <a:latin typeface="Roboto Bold" pitchFamily="34" charset="0"/>
                <a:ea typeface="Roboto Bold" pitchFamily="34" charset="-122"/>
                <a:cs typeface="Roboto Bold" pitchFamily="34" charset="-120"/>
              </a:rPr>
              <a:t>relationship with the manager</a:t>
            </a:r>
            <a:r>
              <a:rPr lang="en-US" sz="750">
                <a:solidFill>
                  <a:srgbClr val="FFFFFF"/>
                </a:solidFill>
                <a:latin typeface="Roboto" pitchFamily="34" charset="0"/>
                <a:ea typeface="Roboto" pitchFamily="34" charset="-122"/>
                <a:cs typeface="Roboto" pitchFamily="34" charset="-120"/>
              </a:rPr>
              <a:t>.</a:t>
            </a:r>
            <a:endParaRPr lang="en-US" sz="750"/>
          </a:p>
        </p:txBody>
      </p:sp>
      <p:sp>
        <p:nvSpPr>
          <p:cNvPr id="29" name="Text 22"/>
          <p:cNvSpPr/>
          <p:nvPr/>
        </p:nvSpPr>
        <p:spPr>
          <a:xfrm>
            <a:off x="496119" y="4562996"/>
            <a:ext cx="8608963" cy="135806"/>
          </a:xfrm>
          <a:prstGeom prst="rect">
            <a:avLst/>
          </a:prstGeom>
          <a:noFill/>
          <a:ln/>
        </p:spPr>
        <p:txBody>
          <a:bodyPr wrap="none" lIns="0" tIns="0" rIns="0" bIns="0" rtlCol="0" anchor="t"/>
          <a:lstStyle/>
          <a:p>
            <a:pPr marL="0" indent="0" algn="l">
              <a:lnSpc>
                <a:spcPct val="114000"/>
              </a:lnSpc>
              <a:buNone/>
            </a:pPr>
            <a:endParaRPr lang="en-US" sz="75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342900" y="240030"/>
            <a:ext cx="8435340" cy="342900"/>
          </a:xfrm>
          <a:prstGeom prst="rect">
            <a:avLst/>
          </a:prstGeom>
          <a:noFill/>
          <a:ln/>
        </p:spPr>
        <p:txBody>
          <a:bodyPr wrap="square" rtlCol="0" anchor="ctr"/>
          <a:lstStyle/>
          <a:p>
            <a:r>
              <a:rPr lang="en-US" b="1">
                <a:solidFill>
                  <a:srgbClr val="1F3864"/>
                </a:solidFill>
                <a:latin typeface="Calibri" pitchFamily="34" charset="0"/>
                <a:ea typeface="Calibri" pitchFamily="34" charset="-122"/>
                <a:cs typeface="Calibri" pitchFamily="34" charset="-120"/>
              </a:rPr>
              <a:t>Golden Thread: Research Elements and Project Response</a:t>
            </a:r>
            <a:endParaRPr lang="en-US"/>
          </a:p>
        </p:txBody>
      </p:sp>
      <p:sp>
        <p:nvSpPr>
          <p:cNvPr id="3" name="Text 1"/>
          <p:cNvSpPr/>
          <p:nvPr/>
        </p:nvSpPr>
        <p:spPr>
          <a:xfrm>
            <a:off x="342900" y="582930"/>
            <a:ext cx="8435340" cy="274320"/>
          </a:xfrm>
          <a:prstGeom prst="rect">
            <a:avLst/>
          </a:prstGeom>
          <a:noFill/>
          <a:ln/>
        </p:spPr>
        <p:txBody>
          <a:bodyPr wrap="square" rtlCol="0" anchor="ctr"/>
          <a:lstStyle/>
          <a:p>
            <a:r>
              <a:rPr lang="en-US" sz="975" i="1">
                <a:solidFill>
                  <a:srgbClr val="555555"/>
                </a:solidFill>
                <a:latin typeface="Calibri" pitchFamily="34" charset="0"/>
                <a:ea typeface="Calibri" pitchFamily="34" charset="-122"/>
                <a:cs typeface="Calibri" pitchFamily="34" charset="-120"/>
              </a:rPr>
              <a:t>Beyond Persistence: Digital Political Skill Enactment and Dual Outcomes of Creative Deviance  among UK Early-Career Professionals</a:t>
            </a:r>
            <a:endParaRPr lang="en-US" sz="975"/>
          </a:p>
        </p:txBody>
      </p:sp>
      <p:graphicFrame>
        <p:nvGraphicFramePr>
          <p:cNvPr id="4" name="Table 0"/>
          <p:cNvGraphicFramePr>
            <a:graphicFrameLocks noGrp="1"/>
          </p:cNvGraphicFramePr>
          <p:nvPr>
            <p:extLst>
              <p:ext uri="{D42A27DB-BD31-4B8C-83A1-F6EECF244321}">
                <p14:modId xmlns:p14="http://schemas.microsoft.com/office/powerpoint/2010/main" val="2366330218"/>
              </p:ext>
            </p:extLst>
          </p:nvPr>
        </p:nvGraphicFramePr>
        <p:xfrm>
          <a:off x="342900" y="960120"/>
          <a:ext cx="8435340" cy="4080510"/>
        </p:xfrm>
        <a:graphic>
          <a:graphicData uri="http://schemas.openxmlformats.org/drawingml/2006/table">
            <a:tbl>
              <a:tblPr/>
              <a:tblGrid>
                <a:gridCol w="1783080">
                  <a:extLst>
                    <a:ext uri="{9D8B030D-6E8A-4147-A177-3AD203B41FA5}">
                      <a16:colId xmlns:a16="http://schemas.microsoft.com/office/drawing/2014/main" val="20000"/>
                    </a:ext>
                  </a:extLst>
                </a:gridCol>
                <a:gridCol w="6652260">
                  <a:extLst>
                    <a:ext uri="{9D8B030D-6E8A-4147-A177-3AD203B41FA5}">
                      <a16:colId xmlns:a16="http://schemas.microsoft.com/office/drawing/2014/main" val="20001"/>
                    </a:ext>
                  </a:extLst>
                </a:gridCol>
              </a:tblGrid>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Practical Problem</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lvl="0" algn="l">
                        <a:lnSpc>
                          <a:spcPct val="100000"/>
                        </a:lnSpc>
                        <a:spcBef>
                          <a:spcPts val="0"/>
                        </a:spcBef>
                        <a:spcAft>
                          <a:spcPts val="0"/>
                        </a:spcAft>
                        <a:buNone/>
                      </a:pPr>
                      <a:r>
                        <a:rPr lang="en-US" sz="900" b="0" i="0" u="none" strike="noStrike" noProof="0">
                          <a:solidFill>
                            <a:srgbClr val="222222"/>
                          </a:solidFill>
                        </a:rPr>
                        <a:t>Managers in hybrid workplaces must decide whether employees' continued pursuit of a manager-unapproved idea represents </a:t>
                      </a:r>
                      <a:r>
                        <a:rPr lang="en-US" sz="900" b="1" i="0" u="none" strike="noStrike" noProof="0">
                          <a:solidFill>
                            <a:srgbClr val="222222"/>
                          </a:solidFill>
                        </a:rPr>
                        <a:t>valuable innovation</a:t>
                      </a:r>
                      <a:r>
                        <a:rPr lang="en-US" sz="900" b="0" i="0" u="none" strike="noStrike" noProof="0">
                          <a:solidFill>
                            <a:srgbClr val="222222"/>
                          </a:solidFill>
                        </a:rPr>
                        <a:t> or </a:t>
                      </a:r>
                      <a:r>
                        <a:rPr lang="en-US" sz="900" b="1" i="0" u="none" strike="noStrike" noProof="0">
                          <a:solidFill>
                            <a:srgbClr val="222222"/>
                          </a:solidFill>
                        </a:rPr>
                        <a:t>unacceptable </a:t>
                      </a:r>
                      <a:r>
                        <a:rPr lang="en-US" sz="900" b="1" i="0" u="none" strike="noStrike" noProof="0" err="1">
                          <a:solidFill>
                            <a:srgbClr val="222222"/>
                          </a:solidFill>
                        </a:rPr>
                        <a:t>organisational</a:t>
                      </a:r>
                      <a:r>
                        <a:rPr lang="en-US" sz="900" b="1" i="0" u="none" strike="noStrike" noProof="0">
                          <a:solidFill>
                            <a:srgbClr val="222222"/>
                          </a:solidFill>
                        </a:rPr>
                        <a:t> and relational risk</a:t>
                      </a:r>
                      <a:r>
                        <a:rPr lang="en-US" sz="900" b="0" i="0" u="none" strike="noStrike" noProof="0">
                          <a:solidFill>
                            <a:srgbClr val="222222"/>
                          </a:solidFill>
                        </a:rPr>
                        <a:t>.</a:t>
                      </a:r>
                      <a:endParaRPr lang="vi-VN"/>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Established Evidence</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lvl="0" algn="l">
                        <a:lnSpc>
                          <a:spcPct val="100000"/>
                        </a:lnSpc>
                        <a:spcBef>
                          <a:spcPts val="0"/>
                        </a:spcBef>
                        <a:spcAft>
                          <a:spcPts val="0"/>
                        </a:spcAft>
                        <a:buNone/>
                      </a:pPr>
                      <a:r>
                        <a:rPr lang="en-US" sz="900" b="0" i="0" u="none" strike="noStrike" noProof="0">
                          <a:solidFill>
                            <a:srgbClr val="222222"/>
                          </a:solidFill>
                        </a:rPr>
                        <a:t>Prior research has </a:t>
                      </a:r>
                      <a:r>
                        <a:rPr lang="en-US" sz="900" b="1" i="0" u="none" strike="noStrike" noProof="0">
                          <a:solidFill>
                            <a:srgbClr val="222222"/>
                          </a:solidFill>
                        </a:rPr>
                        <a:t>established links</a:t>
                      </a:r>
                      <a:r>
                        <a:rPr lang="en-US" sz="900" b="0" i="0" u="none" strike="noStrike" noProof="0">
                          <a:solidFill>
                            <a:srgbClr val="222222"/>
                          </a:solidFill>
                        </a:rPr>
                        <a:t> between:</a:t>
                      </a:r>
                      <a:endParaRPr lang="en-US"/>
                    </a:p>
                    <a:p>
                      <a:pPr marL="285750" lvl="0" indent="-285750" algn="l">
                        <a:lnSpc>
                          <a:spcPct val="100000"/>
                        </a:lnSpc>
                        <a:spcBef>
                          <a:spcPts val="0"/>
                        </a:spcBef>
                        <a:spcAft>
                          <a:spcPts val="0"/>
                        </a:spcAft>
                        <a:buFont typeface="Arial"/>
                        <a:buChar char="•"/>
                      </a:pPr>
                      <a:r>
                        <a:rPr lang="en-US" sz="900" b="0" i="0" u="none" strike="noStrike" noProof="0">
                          <a:solidFill>
                            <a:srgbClr val="222222"/>
                          </a:solidFill>
                        </a:rPr>
                        <a:t>Obsessive work passion, error-management climate and creative deviance</a:t>
                      </a:r>
                      <a:endParaRPr lang="en-US"/>
                    </a:p>
                    <a:p>
                      <a:pPr marL="285750" lvl="0" indent="-285750" algn="l">
                        <a:lnSpc>
                          <a:spcPct val="100000"/>
                        </a:lnSpc>
                        <a:spcBef>
                          <a:spcPts val="0"/>
                        </a:spcBef>
                        <a:spcAft>
                          <a:spcPts val="0"/>
                        </a:spcAft>
                        <a:buFont typeface="Arial"/>
                        <a:buChar char="•"/>
                      </a:pPr>
                      <a:r>
                        <a:rPr lang="en-US" sz="900" b="0" i="0" u="none" strike="noStrike" noProof="0">
                          <a:solidFill>
                            <a:srgbClr val="222222"/>
                          </a:solidFill>
                        </a:rPr>
                        <a:t>Political skill and innovative work </a:t>
                      </a:r>
                      <a:r>
                        <a:rPr lang="en-US" sz="900" b="0" i="0" u="none" strike="noStrike" noProof="0" err="1">
                          <a:solidFill>
                            <a:srgbClr val="222222"/>
                          </a:solidFill>
                        </a:rPr>
                        <a:t>behaviour</a:t>
                      </a:r>
                      <a:endParaRPr lang="en-US" err="1"/>
                    </a:p>
                    <a:p>
                      <a:pPr marL="285750" lvl="0" indent="-285750" algn="l">
                        <a:lnSpc>
                          <a:spcPct val="100000"/>
                        </a:lnSpc>
                        <a:spcBef>
                          <a:spcPts val="0"/>
                        </a:spcBef>
                        <a:spcAft>
                          <a:spcPts val="0"/>
                        </a:spcAft>
                        <a:buFont typeface="Arial"/>
                        <a:buChar char="•"/>
                      </a:pPr>
                      <a:r>
                        <a:rPr lang="en-US" sz="900" b="0" i="0" u="none" strike="noStrike" noProof="0">
                          <a:solidFill>
                            <a:srgbClr val="222222"/>
                          </a:solidFill>
                        </a:rPr>
                        <a:t>Political skill as a buffer against deviance-related social costs</a:t>
                      </a:r>
                      <a:endParaRPr lang="en-US"/>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2F2F2"/>
                    </a:solidFill>
                  </a:tcPr>
                </a:tc>
                <a:extLst>
                  <a:ext uri="{0D108BD9-81ED-4DB2-BD59-A6C34878D82A}">
                    <a16:rowId xmlns:a16="http://schemas.microsoft.com/office/drawing/2014/main" val="10001"/>
                  </a:ext>
                </a:extLst>
              </a:tr>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Gap</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lvl="0" algn="l">
                        <a:lnSpc>
                          <a:spcPct val="100000"/>
                        </a:lnSpc>
                        <a:spcBef>
                          <a:spcPts val="0"/>
                        </a:spcBef>
                        <a:spcAft>
                          <a:spcPts val="0"/>
                        </a:spcAft>
                        <a:buNone/>
                      </a:pPr>
                      <a:endParaRPr lang="en-US" sz="900" b="0" i="0" u="none" strike="noStrike" noProof="0">
                        <a:solidFill>
                          <a:srgbClr val="222222"/>
                        </a:solidFill>
                      </a:endParaRPr>
                    </a:p>
                    <a:p>
                      <a:pPr lvl="0" algn="l">
                        <a:lnSpc>
                          <a:spcPct val="100000"/>
                        </a:lnSpc>
                        <a:spcBef>
                          <a:spcPts val="0"/>
                        </a:spcBef>
                        <a:spcAft>
                          <a:spcPts val="0"/>
                        </a:spcAft>
                        <a:buNone/>
                      </a:pPr>
                      <a:r>
                        <a:rPr lang="en-US" sz="900" b="1" i="0" u="none" strike="noStrike" noProof="0">
                          <a:solidFill>
                            <a:srgbClr val="222222"/>
                          </a:solidFill>
                        </a:rPr>
                        <a:t>Existing studies have not sufficiently integrated these strands within the same manager-unapproved inciden</a:t>
                      </a:r>
                      <a:r>
                        <a:rPr lang="en-US" sz="900" b="0" i="0" u="none" strike="noStrike" noProof="0">
                          <a:solidFill>
                            <a:srgbClr val="222222"/>
                          </a:solidFill>
                        </a:rPr>
                        <a:t>t to examine whether </a:t>
                      </a:r>
                      <a:r>
                        <a:rPr lang="en-US" sz="900" b="1" i="0" u="none" strike="noStrike" noProof="0">
                          <a:solidFill>
                            <a:srgbClr val="222222"/>
                          </a:solidFill>
                        </a:rPr>
                        <a:t>Digital Political Skill Enactment (DPSE)  </a:t>
                      </a:r>
                      <a:r>
                        <a:rPr lang="en-US" sz="900" b="0" i="0" u="none" strike="noStrike" noProof="0">
                          <a:solidFill>
                            <a:srgbClr val="222222"/>
                          </a:solidFill>
                        </a:rPr>
                        <a:t>influences both innovative work </a:t>
                      </a:r>
                      <a:r>
                        <a:rPr lang="en-US" sz="900" b="0" i="0" u="none" strike="noStrike" noProof="0" err="1">
                          <a:solidFill>
                            <a:srgbClr val="222222"/>
                          </a:solidFill>
                        </a:rPr>
                        <a:t>behaviour</a:t>
                      </a:r>
                      <a:r>
                        <a:rPr lang="en-US" sz="900" b="0" i="0" u="none" strike="noStrike" noProof="0">
                          <a:solidFill>
                            <a:srgbClr val="222222"/>
                          </a:solidFill>
                        </a:rPr>
                        <a:t> and manager-relational strain among UK early-career professionals in hybrid work. </a:t>
                      </a:r>
                      <a:r>
                        <a:rPr lang="en-US" sz="900" b="1" i="0" u="none" strike="noStrike" noProof="0">
                          <a:solidFill>
                            <a:srgbClr val="222222"/>
                          </a:solidFill>
                        </a:rPr>
                        <a:t>The gap is </a:t>
                      </a:r>
                      <a:r>
                        <a:rPr lang="en-US" sz="900" b="1" i="1" u="none" strike="noStrike" noProof="0">
                          <a:solidFill>
                            <a:srgbClr val="222222"/>
                          </a:solidFill>
                        </a:rPr>
                        <a:t>configurational, contextual, and incident-specific</a:t>
                      </a:r>
                      <a:r>
                        <a:rPr lang="en-US" sz="900" b="1" i="0" u="none" strike="noStrike" noProof="0">
                          <a:solidFill>
                            <a:srgbClr val="222222"/>
                          </a:solidFill>
                        </a:rPr>
                        <a:t>.</a:t>
                      </a:r>
                      <a:endParaRPr lang="en-US" b="1" i="0" u="none" strike="noStrike" noProof="0"/>
                    </a:p>
                    <a:p>
                      <a:pPr marL="0" lvl="0" indent="0" algn="l">
                        <a:buNone/>
                      </a:pPr>
                      <a:endParaRPr lang="en-US" sz="900">
                        <a:solidFill>
                          <a:srgbClr val="222222"/>
                        </a:solidFill>
                        <a:latin typeface="Calibri"/>
                        <a:ea typeface="Calibri"/>
                        <a:cs typeface="Calibri"/>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Method Response</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lvl="0" algn="l">
                        <a:lnSpc>
                          <a:spcPct val="100000"/>
                        </a:lnSpc>
                        <a:spcBef>
                          <a:spcPts val="0"/>
                        </a:spcBef>
                        <a:spcAft>
                          <a:spcPts val="0"/>
                        </a:spcAft>
                        <a:buNone/>
                      </a:pPr>
                      <a:endParaRPr lang="en-US" sz="900" b="0" i="0" u="none" strike="noStrike" noProof="0">
                        <a:solidFill>
                          <a:srgbClr val="222222"/>
                        </a:solidFill>
                      </a:endParaRPr>
                    </a:p>
                    <a:p>
                      <a:pPr lvl="0" algn="l">
                        <a:lnSpc>
                          <a:spcPct val="100000"/>
                        </a:lnSpc>
                        <a:spcBef>
                          <a:spcPts val="0"/>
                        </a:spcBef>
                        <a:spcAft>
                          <a:spcPts val="0"/>
                        </a:spcAft>
                        <a:buNone/>
                      </a:pPr>
                      <a:r>
                        <a:rPr lang="en-US" sz="900" b="0" i="0" u="none" strike="noStrike" noProof="0">
                          <a:solidFill>
                            <a:srgbClr val="222222"/>
                          </a:solidFill>
                        </a:rPr>
                        <a:t>A one-time retrospective </a:t>
                      </a:r>
                      <a:r>
                        <a:rPr lang="en-US" sz="900" b="1" i="0" u="none" strike="noStrike" noProof="0">
                          <a:solidFill>
                            <a:srgbClr val="222222"/>
                          </a:solidFill>
                        </a:rPr>
                        <a:t>critical-incident survey</a:t>
                      </a:r>
                      <a:r>
                        <a:rPr lang="en-US" sz="900" b="0" i="0" u="none" strike="noStrike" noProof="0">
                          <a:solidFill>
                            <a:srgbClr val="222222"/>
                          </a:solidFill>
                        </a:rPr>
                        <a:t> of UK early-career hybrid workers will test five pre-specified hypotheses (H1–H5), targeting approximately </a:t>
                      </a:r>
                      <a:r>
                        <a:rPr lang="en-US" sz="900" b="1" i="0" u="none" strike="noStrike" noProof="0">
                          <a:solidFill>
                            <a:srgbClr val="222222"/>
                          </a:solidFill>
                        </a:rPr>
                        <a:t>380 </a:t>
                      </a:r>
                      <a:r>
                        <a:rPr lang="en-US" sz="900" b="1" i="0" u="none" strike="noStrike" noProof="0" err="1">
                          <a:solidFill>
                            <a:srgbClr val="222222"/>
                          </a:solidFill>
                        </a:rPr>
                        <a:t>analysable</a:t>
                      </a:r>
                      <a:r>
                        <a:rPr lang="en-US" sz="900" b="1" i="0" u="none" strike="noStrike" noProof="0">
                          <a:solidFill>
                            <a:srgbClr val="222222"/>
                          </a:solidFill>
                        </a:rPr>
                        <a:t> cases</a:t>
                      </a:r>
                      <a:r>
                        <a:rPr lang="en-US" sz="900" b="0" i="0" u="none" strike="noStrike" noProof="0">
                          <a:solidFill>
                            <a:srgbClr val="222222"/>
                          </a:solidFill>
                        </a:rPr>
                        <a:t> and examining the moderating role of </a:t>
                      </a:r>
                      <a:r>
                        <a:rPr lang="en-US" sz="900" b="0" i="0" u="none" strike="noStrike" noProof="0">
                          <a:solidFill>
                            <a:srgbClr val="222222"/>
                          </a:solidFill>
                          <a:latin typeface="Calibri"/>
                          <a:ea typeface="Calibri"/>
                          <a:cs typeface="Calibri"/>
                        </a:rPr>
                        <a:t>Digital Political Skill Enactment</a:t>
                      </a:r>
                      <a:r>
                        <a:rPr lang="en-US" sz="900" b="0" i="0" u="none" strike="noStrike" noProof="0">
                          <a:solidFill>
                            <a:srgbClr val="222222"/>
                          </a:solidFill>
                        </a:rPr>
                        <a:t>.</a:t>
                      </a:r>
                      <a:endParaRPr lang="vi-VN"/>
                    </a:p>
                    <a:p>
                      <a:pPr marL="0" lvl="0" indent="0" algn="l">
                        <a:buNone/>
                      </a:pPr>
                      <a:endParaRPr lang="en-US" sz="900">
                        <a:solidFill>
                          <a:srgbClr val="222222"/>
                        </a:solidFill>
                        <a:latin typeface="Calibri"/>
                        <a:ea typeface="Calibri"/>
                        <a:cs typeface="Calibri"/>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2F2F2"/>
                    </a:solidFill>
                  </a:tcPr>
                </a:tc>
                <a:extLst>
                  <a:ext uri="{0D108BD9-81ED-4DB2-BD59-A6C34878D82A}">
                    <a16:rowId xmlns:a16="http://schemas.microsoft.com/office/drawing/2014/main" val="10003"/>
                  </a:ext>
                </a:extLst>
              </a:tr>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Expected Theoretical Contribution</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marL="0" indent="0" algn="l">
                        <a:buNone/>
                      </a:pPr>
                      <a:r>
                        <a:rPr lang="en-US" sz="900">
                          <a:solidFill>
                            <a:srgbClr val="222222"/>
                          </a:solidFill>
                          <a:latin typeface="Calibri"/>
                          <a:ea typeface="Calibri"/>
                          <a:cs typeface="Calibri"/>
                        </a:rPr>
                        <a:t>Establishes</a:t>
                      </a:r>
                      <a:r>
                        <a:rPr lang="en-US" sz="900" b="1">
                          <a:solidFill>
                            <a:srgbClr val="222222"/>
                          </a:solidFill>
                          <a:latin typeface="Calibri"/>
                          <a:ea typeface="Calibri"/>
                          <a:cs typeface="Calibri"/>
                        </a:rPr>
                        <a:t> Digital Political Skill Enactment as a boundary condition</a:t>
                      </a:r>
                      <a:r>
                        <a:rPr lang="en-US" sz="900">
                          <a:solidFill>
                            <a:srgbClr val="222222"/>
                          </a:solidFill>
                          <a:latin typeface="Calibri"/>
                          <a:ea typeface="Calibri"/>
                          <a:cs typeface="Calibri"/>
                        </a:rPr>
                        <a:t> shaping the consequences of creative deviance, extending Political Skill Theory into a digital, incident-specific hybrid-work context.</a:t>
                      </a:r>
                      <a:endParaRPr lang="en-US" sz="900">
                        <a:latin typeface="Calibri"/>
                        <a:ea typeface="Calibri"/>
                        <a:cs typeface="Calibri"/>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651510">
                <a:tc>
                  <a:txBody>
                    <a:bodyPr/>
                    <a:lstStyle/>
                    <a:p>
                      <a:pPr marL="0" indent="0" algn="l">
                        <a:buNone/>
                      </a:pPr>
                      <a:r>
                        <a:rPr lang="en-US" sz="900" b="1">
                          <a:solidFill>
                            <a:srgbClr val="FFFFFF"/>
                          </a:solidFill>
                          <a:latin typeface="Calibri" pitchFamily="34" charset="0"/>
                          <a:ea typeface="Calibri" pitchFamily="34" charset="-122"/>
                          <a:cs typeface="Calibri" pitchFamily="34" charset="-120"/>
                        </a:rPr>
                        <a:t>Expected Practical Contribution</a:t>
                      </a:r>
                      <a:endParaRPr lang="en-US" sz="900">
                        <a:latin typeface="Calibri" charset="0"/>
                        <a:ea typeface="Calibri" charset="0"/>
                        <a:cs typeface="Calibri" charset="0"/>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1F3864"/>
                    </a:solidFill>
                  </a:tcPr>
                </a:tc>
                <a:tc>
                  <a:txBody>
                    <a:bodyPr/>
                    <a:lstStyle/>
                    <a:p>
                      <a:pPr marL="0" indent="0" algn="l">
                        <a:buNone/>
                      </a:pPr>
                      <a:r>
                        <a:rPr lang="en-US" sz="900">
                          <a:solidFill>
                            <a:srgbClr val="222222"/>
                          </a:solidFill>
                          <a:latin typeface="Calibri"/>
                          <a:ea typeface="Calibri"/>
                          <a:cs typeface="Calibri"/>
                        </a:rPr>
                        <a:t>A provisional, </a:t>
                      </a:r>
                      <a:r>
                        <a:rPr lang="en-US" sz="900" b="1">
                          <a:solidFill>
                            <a:srgbClr val="222222"/>
                          </a:solidFill>
                          <a:latin typeface="Calibri"/>
                          <a:ea typeface="Calibri"/>
                          <a:cs typeface="Calibri"/>
                        </a:rPr>
                        <a:t>employee-informed managerial decision-review framework </a:t>
                      </a:r>
                      <a:r>
                        <a:rPr lang="en-US" sz="900">
                          <a:solidFill>
                            <a:srgbClr val="222222"/>
                          </a:solidFill>
                          <a:latin typeface="Calibri"/>
                          <a:ea typeface="Calibri"/>
                          <a:cs typeface="Calibri"/>
                        </a:rPr>
                        <a:t>with </a:t>
                      </a:r>
                      <a:r>
                        <a:rPr lang="en-US" sz="900" err="1">
                          <a:solidFill>
                            <a:srgbClr val="222222"/>
                          </a:solidFill>
                          <a:latin typeface="Calibri"/>
                          <a:ea typeface="Calibri"/>
                          <a:cs typeface="Calibri"/>
                        </a:rPr>
                        <a:t>authorisation</a:t>
                      </a:r>
                      <a:r>
                        <a:rPr lang="en-US" sz="900">
                          <a:solidFill>
                            <a:srgbClr val="222222"/>
                          </a:solidFill>
                          <a:latin typeface="Calibri"/>
                          <a:ea typeface="Calibri"/>
                          <a:cs typeface="Calibri"/>
                        </a:rPr>
                        <a:t>, governance and stop-point guardrails for handling </a:t>
                      </a:r>
                      <a:r>
                        <a:rPr lang="en-US" sz="900" err="1">
                          <a:solidFill>
                            <a:srgbClr val="222222"/>
                          </a:solidFill>
                          <a:latin typeface="Calibri"/>
                          <a:ea typeface="Calibri"/>
                          <a:cs typeface="Calibri"/>
                        </a:rPr>
                        <a:t>unauthorised</a:t>
                      </a:r>
                      <a:r>
                        <a:rPr lang="en-US" sz="900">
                          <a:solidFill>
                            <a:srgbClr val="222222"/>
                          </a:solidFill>
                          <a:latin typeface="Calibri"/>
                          <a:ea typeface="Calibri"/>
                          <a:cs typeface="Calibri"/>
                        </a:rPr>
                        <a:t> employee ideas.</a:t>
                      </a:r>
                      <a:endParaRPr lang="en-US" sz="900">
                        <a:latin typeface="Calibri"/>
                        <a:ea typeface="Calibri"/>
                        <a:cs typeface="Calibri"/>
                      </a:endParaRPr>
                    </a:p>
                  </a:txBody>
                  <a:tcPr marL="76200" marR="76200" marT="57150" marB="57150" anchor="ctr">
                    <a:lnL w="9525" cap="flat" cmpd="sng" algn="ctr">
                      <a:solidFill>
                        <a:srgbClr val="CCCCCC"/>
                      </a:solidFill>
                      <a:prstDash val="solid"/>
                      <a:round/>
                      <a:headEnd type="none" w="med" len="med"/>
                      <a:tailEnd type="none" w="med" len="med"/>
                    </a:lnL>
                    <a:lnR w="9525" cap="flat" cmpd="sng" algn="ctr">
                      <a:solidFill>
                        <a:srgbClr val="CCCCCC"/>
                      </a:solidFill>
                      <a:prstDash val="solid"/>
                      <a:round/>
                      <a:headEnd type="none" w="med" len="med"/>
                      <a:tailEnd type="none" w="med" len="med"/>
                    </a:lnR>
                    <a:lnT w="9525" cap="flat" cmpd="sng" algn="ctr">
                      <a:solidFill>
                        <a:srgbClr val="CCCCCC"/>
                      </a:solidFill>
                      <a:prstDash val="solid"/>
                      <a:round/>
                      <a:headEnd type="none" w="med" len="med"/>
                      <a:tailEnd type="none" w="med" len="med"/>
                    </a:lnT>
                    <a:lnB w="9525" cap="flat" cmpd="sng" algn="ctr">
                      <a:solidFill>
                        <a:srgbClr val="CCCCCC"/>
                      </a:solidFill>
                      <a:prstDash val="solid"/>
                      <a:round/>
                      <a:headEnd type="none" w="med" len="med"/>
                      <a:tailEnd type="none" w="med" len="med"/>
                    </a:lnB>
                    <a:solidFill>
                      <a:srgbClr val="F2F2F2"/>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CONTEXT</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Why this problem matters now</a:t>
            </a:r>
            <a:endParaRPr lang="en-US" sz="1875" dirty="0"/>
          </a:p>
        </p:txBody>
      </p:sp>
      <p:sp>
        <p:nvSpPr>
          <p:cNvPr id="4" name="Shape 2"/>
          <p:cNvSpPr/>
          <p:nvPr/>
        </p:nvSpPr>
        <p:spPr>
          <a:xfrm>
            <a:off x="582930" y="994410"/>
            <a:ext cx="2503170" cy="2057400"/>
          </a:xfrm>
          <a:prstGeom prst="roundRect">
            <a:avLst>
              <a:gd name="adj" fmla="val 2667"/>
            </a:avLst>
          </a:prstGeom>
          <a:solidFill>
            <a:srgbClr val="EAF1FA"/>
          </a:solidFill>
          <a:ln w="12700">
            <a:solidFill>
              <a:srgbClr val="2F67B1">
                <a:alpha val="40000"/>
              </a:srgbClr>
            </a:solidFill>
            <a:prstDash val="solid"/>
          </a:ln>
          <a:effectLst/>
        </p:spPr>
        <p:txBody>
          <a:bodyPr/>
          <a:lstStyle/>
          <a:p>
            <a:endParaRPr lang="en-US"/>
          </a:p>
        </p:txBody>
      </p:sp>
      <p:sp>
        <p:nvSpPr>
          <p:cNvPr id="5" name="Text 3"/>
          <p:cNvSpPr/>
          <p:nvPr/>
        </p:nvSpPr>
        <p:spPr>
          <a:xfrm>
            <a:off x="754380" y="1234440"/>
            <a:ext cx="2160270" cy="4937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2700" b="1" dirty="0">
                <a:solidFill>
                  <a:srgbClr val="2F67B1"/>
                </a:solidFill>
              </a:rPr>
              <a:t>28%</a:t>
            </a:r>
            <a:endParaRPr lang="en-US" sz="2700" dirty="0"/>
          </a:p>
        </p:txBody>
      </p:sp>
      <p:sp>
        <p:nvSpPr>
          <p:cNvPr id="6" name="Text 4"/>
          <p:cNvSpPr/>
          <p:nvPr/>
        </p:nvSpPr>
        <p:spPr>
          <a:xfrm>
            <a:off x="754380" y="1837944"/>
            <a:ext cx="2160270" cy="2400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Hybrid working</a:t>
            </a:r>
            <a:endParaRPr lang="en-US" sz="1200" dirty="0"/>
          </a:p>
        </p:txBody>
      </p:sp>
      <p:sp>
        <p:nvSpPr>
          <p:cNvPr id="7" name="Text 5"/>
          <p:cNvSpPr/>
          <p:nvPr/>
        </p:nvSpPr>
        <p:spPr>
          <a:xfrm>
            <a:off x="822960" y="2235708"/>
            <a:ext cx="2023110" cy="50063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of working adults in Great Britain, Jan–Mar 2025</a:t>
            </a:r>
            <a:endParaRPr lang="en-US" sz="863" dirty="0"/>
          </a:p>
        </p:txBody>
      </p:sp>
      <p:sp>
        <p:nvSpPr>
          <p:cNvPr id="8" name="Shape 6"/>
          <p:cNvSpPr/>
          <p:nvPr/>
        </p:nvSpPr>
        <p:spPr>
          <a:xfrm>
            <a:off x="3408426" y="994410"/>
            <a:ext cx="2503170" cy="2057400"/>
          </a:xfrm>
          <a:prstGeom prst="roundRect">
            <a:avLst>
              <a:gd name="adj" fmla="val 2667"/>
            </a:avLst>
          </a:prstGeom>
          <a:solidFill>
            <a:srgbClr val="E8F6F3"/>
          </a:solidFill>
          <a:ln w="12700">
            <a:solidFill>
              <a:srgbClr val="1F9D8B">
                <a:alpha val="40000"/>
              </a:srgbClr>
            </a:solidFill>
            <a:prstDash val="solid"/>
          </a:ln>
          <a:effectLst/>
        </p:spPr>
        <p:txBody>
          <a:bodyPr/>
          <a:lstStyle/>
          <a:p>
            <a:endParaRPr lang="en-US"/>
          </a:p>
        </p:txBody>
      </p:sp>
      <p:sp>
        <p:nvSpPr>
          <p:cNvPr id="9" name="Text 7"/>
          <p:cNvSpPr/>
          <p:nvPr/>
        </p:nvSpPr>
        <p:spPr>
          <a:xfrm>
            <a:off x="3579876" y="1234440"/>
            <a:ext cx="2160270" cy="4937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2700" b="1" dirty="0">
                <a:solidFill>
                  <a:srgbClr val="1F9D8B"/>
                </a:solidFill>
              </a:rPr>
              <a:t>≤ 6</a:t>
            </a:r>
            <a:endParaRPr lang="en-US" sz="2700" dirty="0"/>
          </a:p>
        </p:txBody>
      </p:sp>
      <p:sp>
        <p:nvSpPr>
          <p:cNvPr id="10" name="Text 8"/>
          <p:cNvSpPr/>
          <p:nvPr/>
        </p:nvSpPr>
        <p:spPr>
          <a:xfrm>
            <a:off x="3579876" y="1837944"/>
            <a:ext cx="2160270" cy="2400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Early career</a:t>
            </a:r>
            <a:endParaRPr lang="en-US" sz="1200" dirty="0"/>
          </a:p>
        </p:txBody>
      </p:sp>
      <p:sp>
        <p:nvSpPr>
          <p:cNvPr id="11" name="Text 9"/>
          <p:cNvSpPr/>
          <p:nvPr/>
        </p:nvSpPr>
        <p:spPr>
          <a:xfrm>
            <a:off x="3648456" y="2235708"/>
            <a:ext cx="2023110" cy="50063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years from entry to the first professional role</a:t>
            </a:r>
            <a:endParaRPr lang="en-US" sz="863" dirty="0"/>
          </a:p>
        </p:txBody>
      </p:sp>
      <p:sp>
        <p:nvSpPr>
          <p:cNvPr id="12" name="Shape 10"/>
          <p:cNvSpPr/>
          <p:nvPr/>
        </p:nvSpPr>
        <p:spPr>
          <a:xfrm>
            <a:off x="6233922" y="994410"/>
            <a:ext cx="2503170" cy="2057400"/>
          </a:xfrm>
          <a:prstGeom prst="roundRect">
            <a:avLst>
              <a:gd name="adj" fmla="val 2667"/>
            </a:avLst>
          </a:prstGeom>
          <a:solidFill>
            <a:srgbClr val="FCEFE8"/>
          </a:solidFill>
          <a:ln w="12700">
            <a:solidFill>
              <a:srgbClr val="E58B5B">
                <a:alpha val="40000"/>
              </a:srgbClr>
            </a:solidFill>
            <a:prstDash val="solid"/>
          </a:ln>
          <a:effectLst/>
        </p:spPr>
        <p:txBody>
          <a:bodyPr/>
          <a:lstStyle/>
          <a:p>
            <a:endParaRPr lang="en-US"/>
          </a:p>
        </p:txBody>
      </p:sp>
      <p:sp>
        <p:nvSpPr>
          <p:cNvPr id="13" name="Text 11"/>
          <p:cNvSpPr/>
          <p:nvPr/>
        </p:nvSpPr>
        <p:spPr>
          <a:xfrm>
            <a:off x="6405372" y="1234440"/>
            <a:ext cx="2160270" cy="4937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2700" b="1" dirty="0">
                <a:solidFill>
                  <a:srgbClr val="E58B5B"/>
                </a:solidFill>
              </a:rPr>
              <a:t>12</a:t>
            </a:r>
            <a:endParaRPr lang="en-US" sz="2700" dirty="0"/>
          </a:p>
        </p:txBody>
      </p:sp>
      <p:sp>
        <p:nvSpPr>
          <p:cNvPr id="14" name="Text 12"/>
          <p:cNvSpPr/>
          <p:nvPr/>
        </p:nvSpPr>
        <p:spPr>
          <a:xfrm>
            <a:off x="6405372" y="1837944"/>
            <a:ext cx="2160270" cy="2400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Incident window</a:t>
            </a:r>
            <a:endParaRPr lang="en-US" sz="1200" dirty="0"/>
          </a:p>
        </p:txBody>
      </p:sp>
      <p:sp>
        <p:nvSpPr>
          <p:cNvPr id="15" name="Text 13"/>
          <p:cNvSpPr/>
          <p:nvPr/>
        </p:nvSpPr>
        <p:spPr>
          <a:xfrm>
            <a:off x="6473952" y="2235708"/>
            <a:ext cx="2023110" cy="50063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dirty="0">
                <a:solidFill>
                  <a:srgbClr val="68778D"/>
                </a:solidFill>
              </a:rPr>
              <a:t>months for recalling one manager-rejected idea</a:t>
            </a:r>
            <a:endParaRPr lang="en-US" sz="863" dirty="0"/>
          </a:p>
        </p:txBody>
      </p:sp>
      <p:sp>
        <p:nvSpPr>
          <p:cNvPr id="16" name="Shape 14"/>
          <p:cNvSpPr/>
          <p:nvPr/>
        </p:nvSpPr>
        <p:spPr>
          <a:xfrm>
            <a:off x="582930" y="3463290"/>
            <a:ext cx="7989570" cy="877824"/>
          </a:xfrm>
          <a:prstGeom prst="roundRect">
            <a:avLst>
              <a:gd name="adj" fmla="val 6250"/>
            </a:avLst>
          </a:prstGeom>
          <a:solidFill>
            <a:srgbClr val="18243A"/>
          </a:solidFill>
          <a:ln w="12700">
            <a:solidFill>
              <a:srgbClr val="18243A"/>
            </a:solidFill>
            <a:prstDash val="solid"/>
          </a:ln>
          <a:effectLst/>
        </p:spPr>
        <p:txBody>
          <a:bodyPr/>
          <a:lstStyle/>
          <a:p>
            <a:endParaRPr lang="en-US"/>
          </a:p>
        </p:txBody>
      </p:sp>
      <p:sp>
        <p:nvSpPr>
          <p:cNvPr id="17" name="Text 15"/>
          <p:cNvSpPr/>
          <p:nvPr/>
        </p:nvSpPr>
        <p:spPr>
          <a:xfrm>
            <a:off x="822960" y="3675888"/>
            <a:ext cx="7509510" cy="37719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800" b="1" dirty="0">
                <a:solidFill>
                  <a:srgbClr val="FFFFFF"/>
                </a:solidFill>
              </a:rPr>
              <a:t>“One concrete incident captures reported behaviour more precisely than a general opinion about persistence.”</a:t>
            </a:r>
            <a:endParaRPr lang="en-US" sz="18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KEY CONCEPT 1</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1875" b="1">
                <a:solidFill>
                  <a:srgbClr val="18243A"/>
                </a:solidFill>
                <a:latin typeface="Aptos Display"/>
                <a:ea typeface="Aptos Display" pitchFamily="34" charset="-122"/>
                <a:cs typeface="Aptos Display" pitchFamily="34" charset="-120"/>
              </a:rPr>
              <a:t>Creative deviance (CD) is a spectrum</a:t>
            </a:r>
            <a:endParaRPr lang="en-US" sz="1875">
              <a:latin typeface="Aptos Display"/>
            </a:endParaRPr>
          </a:p>
        </p:txBody>
      </p:sp>
      <p:sp>
        <p:nvSpPr>
          <p:cNvPr id="4" name="Text 2"/>
          <p:cNvSpPr/>
          <p:nvPr/>
        </p:nvSpPr>
        <p:spPr>
          <a:xfrm>
            <a:off x="562356" y="857250"/>
            <a:ext cx="3840480" cy="2400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125" b="1" dirty="0">
                <a:solidFill>
                  <a:srgbClr val="2F67B1"/>
                </a:solidFill>
              </a:rPr>
              <a:t>Continuation after rejection or without authorisation</a:t>
            </a:r>
            <a:endParaRPr lang="en-US" sz="1125" dirty="0"/>
          </a:p>
        </p:txBody>
      </p:sp>
      <p:sp>
        <p:nvSpPr>
          <p:cNvPr id="5" name="Shape 3"/>
          <p:cNvSpPr/>
          <p:nvPr/>
        </p:nvSpPr>
        <p:spPr>
          <a:xfrm>
            <a:off x="754380" y="2297430"/>
            <a:ext cx="7509510" cy="1"/>
          </a:xfrm>
          <a:prstGeom prst="line">
            <a:avLst/>
          </a:prstGeom>
          <a:noFill/>
          <a:ln w="101600">
            <a:solidFill>
              <a:srgbClr val="C8D5E5"/>
            </a:solidFill>
            <a:prstDash val="solid"/>
            <a:headEnd type="none"/>
            <a:tailEnd type="triangle"/>
          </a:ln>
        </p:spPr>
        <p:txBody>
          <a:bodyPr/>
          <a:lstStyle/>
          <a:p>
            <a:endParaRPr lang="en-US"/>
          </a:p>
        </p:txBody>
      </p:sp>
      <p:sp>
        <p:nvSpPr>
          <p:cNvPr id="6" name="Shape 4"/>
          <p:cNvSpPr/>
          <p:nvPr/>
        </p:nvSpPr>
        <p:spPr>
          <a:xfrm>
            <a:off x="562356" y="2091690"/>
            <a:ext cx="425196" cy="425196"/>
          </a:xfrm>
          <a:prstGeom prst="ellipse">
            <a:avLst/>
          </a:prstGeom>
          <a:solidFill>
            <a:srgbClr val="68778D"/>
          </a:solidFill>
          <a:ln w="25400">
            <a:solidFill>
              <a:srgbClr val="FFFFFF"/>
            </a:solidFill>
            <a:prstDash val="solid"/>
          </a:ln>
        </p:spPr>
        <p:txBody>
          <a:bodyPr/>
          <a:lstStyle/>
          <a:p>
            <a:endParaRPr lang="en-US"/>
          </a:p>
        </p:txBody>
      </p:sp>
      <p:sp>
        <p:nvSpPr>
          <p:cNvPr id="7" name="Text 5"/>
          <p:cNvSpPr/>
          <p:nvPr/>
        </p:nvSpPr>
        <p:spPr>
          <a:xfrm>
            <a:off x="630936" y="2187702"/>
            <a:ext cx="288036"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FFFFFF"/>
                </a:solidFill>
              </a:rPr>
              <a:t>1</a:t>
            </a:r>
            <a:endParaRPr lang="en-US" sz="825" dirty="0"/>
          </a:p>
        </p:txBody>
      </p:sp>
      <p:sp>
        <p:nvSpPr>
          <p:cNvPr id="8" name="Text 6"/>
          <p:cNvSpPr/>
          <p:nvPr/>
        </p:nvSpPr>
        <p:spPr>
          <a:xfrm>
            <a:off x="329184" y="2743200"/>
            <a:ext cx="925830" cy="21945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18243A"/>
                </a:solidFill>
              </a:rPr>
              <a:t>Stop</a:t>
            </a:r>
            <a:endParaRPr lang="en-US" sz="975" dirty="0"/>
          </a:p>
        </p:txBody>
      </p:sp>
      <p:sp>
        <p:nvSpPr>
          <p:cNvPr id="9" name="Text 7"/>
          <p:cNvSpPr/>
          <p:nvPr/>
        </p:nvSpPr>
        <p:spPr>
          <a:xfrm>
            <a:off x="246888" y="3072384"/>
            <a:ext cx="1083564" cy="34290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788" dirty="0">
                <a:solidFill>
                  <a:srgbClr val="68778D"/>
                </a:solidFill>
              </a:rPr>
              <a:t>Accept decision</a:t>
            </a:r>
            <a:endParaRPr lang="en-US" sz="788" dirty="0"/>
          </a:p>
        </p:txBody>
      </p:sp>
      <p:sp>
        <p:nvSpPr>
          <p:cNvPr id="10" name="Shape 8"/>
          <p:cNvSpPr/>
          <p:nvPr/>
        </p:nvSpPr>
        <p:spPr>
          <a:xfrm>
            <a:off x="2928366" y="2091690"/>
            <a:ext cx="425196" cy="425196"/>
          </a:xfrm>
          <a:prstGeom prst="ellipse">
            <a:avLst/>
          </a:prstGeom>
          <a:solidFill>
            <a:srgbClr val="2F67B1"/>
          </a:solidFill>
          <a:ln w="25400">
            <a:solidFill>
              <a:srgbClr val="FFFFFF"/>
            </a:solidFill>
            <a:prstDash val="solid"/>
          </a:ln>
        </p:spPr>
        <p:txBody>
          <a:bodyPr/>
          <a:lstStyle/>
          <a:p>
            <a:endParaRPr lang="en-US"/>
          </a:p>
        </p:txBody>
      </p:sp>
      <p:sp>
        <p:nvSpPr>
          <p:cNvPr id="11" name="Text 9"/>
          <p:cNvSpPr/>
          <p:nvPr/>
        </p:nvSpPr>
        <p:spPr>
          <a:xfrm>
            <a:off x="2996946" y="2187702"/>
            <a:ext cx="288036"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FFFFFF"/>
                </a:solidFill>
              </a:rPr>
              <a:t>2</a:t>
            </a:r>
            <a:endParaRPr lang="en-US" sz="825" dirty="0"/>
          </a:p>
        </p:txBody>
      </p:sp>
      <p:sp>
        <p:nvSpPr>
          <p:cNvPr id="12" name="Text 10"/>
          <p:cNvSpPr/>
          <p:nvPr/>
        </p:nvSpPr>
        <p:spPr>
          <a:xfrm>
            <a:off x="2695194" y="2743200"/>
            <a:ext cx="925830" cy="21945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18243A"/>
                </a:solidFill>
              </a:rPr>
              <a:t>Quiet continuation</a:t>
            </a:r>
            <a:endParaRPr lang="en-US" sz="975" dirty="0"/>
          </a:p>
        </p:txBody>
      </p:sp>
      <p:sp>
        <p:nvSpPr>
          <p:cNvPr id="13" name="Text 11"/>
          <p:cNvSpPr/>
          <p:nvPr/>
        </p:nvSpPr>
        <p:spPr>
          <a:xfrm>
            <a:off x="2612898" y="3072384"/>
            <a:ext cx="1083564" cy="34290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788" dirty="0">
                <a:solidFill>
                  <a:srgbClr val="68778D"/>
                </a:solidFill>
              </a:rPr>
              <a:t>Refine privately</a:t>
            </a:r>
            <a:endParaRPr lang="en-US" sz="788" dirty="0"/>
          </a:p>
        </p:txBody>
      </p:sp>
      <p:sp>
        <p:nvSpPr>
          <p:cNvPr id="14" name="Shape 12"/>
          <p:cNvSpPr/>
          <p:nvPr/>
        </p:nvSpPr>
        <p:spPr>
          <a:xfrm>
            <a:off x="5294376" y="2091690"/>
            <a:ext cx="425196" cy="425196"/>
          </a:xfrm>
          <a:prstGeom prst="ellipse">
            <a:avLst/>
          </a:prstGeom>
          <a:solidFill>
            <a:srgbClr val="1F9D8B"/>
          </a:solidFill>
          <a:ln w="25400">
            <a:solidFill>
              <a:srgbClr val="FFFFFF"/>
            </a:solidFill>
            <a:prstDash val="solid"/>
          </a:ln>
        </p:spPr>
        <p:txBody>
          <a:bodyPr/>
          <a:lstStyle/>
          <a:p>
            <a:endParaRPr lang="en-US"/>
          </a:p>
        </p:txBody>
      </p:sp>
      <p:sp>
        <p:nvSpPr>
          <p:cNvPr id="15" name="Text 13"/>
          <p:cNvSpPr/>
          <p:nvPr/>
        </p:nvSpPr>
        <p:spPr>
          <a:xfrm>
            <a:off x="5362956" y="2187702"/>
            <a:ext cx="288036"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FFFFFF"/>
                </a:solidFill>
              </a:rPr>
              <a:t>3</a:t>
            </a:r>
            <a:endParaRPr lang="en-US" sz="825" dirty="0"/>
          </a:p>
        </p:txBody>
      </p:sp>
      <p:sp>
        <p:nvSpPr>
          <p:cNvPr id="16" name="Text 14"/>
          <p:cNvSpPr/>
          <p:nvPr/>
        </p:nvSpPr>
        <p:spPr>
          <a:xfrm>
            <a:off x="5061204" y="2743200"/>
            <a:ext cx="925830" cy="21945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18243A"/>
                </a:solidFill>
              </a:rPr>
              <a:t>Active pursuit</a:t>
            </a:r>
            <a:endParaRPr lang="en-US" sz="975" dirty="0"/>
          </a:p>
        </p:txBody>
      </p:sp>
      <p:sp>
        <p:nvSpPr>
          <p:cNvPr id="17" name="Text 15"/>
          <p:cNvSpPr/>
          <p:nvPr/>
        </p:nvSpPr>
        <p:spPr>
          <a:xfrm>
            <a:off x="4978908" y="3072384"/>
            <a:ext cx="1083564" cy="34290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788" dirty="0">
                <a:solidFill>
                  <a:srgbClr val="68778D"/>
                </a:solidFill>
              </a:rPr>
              <a:t>Build evidence / seek allies</a:t>
            </a:r>
            <a:endParaRPr lang="en-US" sz="788" dirty="0"/>
          </a:p>
        </p:txBody>
      </p:sp>
      <p:sp>
        <p:nvSpPr>
          <p:cNvPr id="18" name="Shape 16"/>
          <p:cNvSpPr/>
          <p:nvPr/>
        </p:nvSpPr>
        <p:spPr>
          <a:xfrm>
            <a:off x="7660386" y="2091690"/>
            <a:ext cx="425196" cy="425196"/>
          </a:xfrm>
          <a:prstGeom prst="ellipse">
            <a:avLst/>
          </a:prstGeom>
          <a:solidFill>
            <a:srgbClr val="E58B5B"/>
          </a:solidFill>
          <a:ln w="25400">
            <a:solidFill>
              <a:srgbClr val="FFFFFF"/>
            </a:solidFill>
            <a:prstDash val="solid"/>
          </a:ln>
        </p:spPr>
        <p:txBody>
          <a:bodyPr/>
          <a:lstStyle/>
          <a:p>
            <a:endParaRPr lang="en-US"/>
          </a:p>
        </p:txBody>
      </p:sp>
      <p:sp>
        <p:nvSpPr>
          <p:cNvPr id="19" name="Text 17"/>
          <p:cNvSpPr/>
          <p:nvPr/>
        </p:nvSpPr>
        <p:spPr>
          <a:xfrm>
            <a:off x="7728966" y="2187702"/>
            <a:ext cx="288036"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FFFFFF"/>
                </a:solidFill>
              </a:rPr>
              <a:t>4</a:t>
            </a:r>
            <a:endParaRPr lang="en-US" sz="825" dirty="0"/>
          </a:p>
        </p:txBody>
      </p:sp>
      <p:sp>
        <p:nvSpPr>
          <p:cNvPr id="20" name="Text 18"/>
          <p:cNvSpPr/>
          <p:nvPr/>
        </p:nvSpPr>
        <p:spPr>
          <a:xfrm>
            <a:off x="7427214" y="2743200"/>
            <a:ext cx="925830" cy="21945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18243A"/>
                </a:solidFill>
              </a:rPr>
              <a:t>Persistent effort</a:t>
            </a:r>
            <a:endParaRPr lang="en-US" sz="975" dirty="0"/>
          </a:p>
        </p:txBody>
      </p:sp>
      <p:sp>
        <p:nvSpPr>
          <p:cNvPr id="21" name="Text 19"/>
          <p:cNvSpPr/>
          <p:nvPr/>
        </p:nvSpPr>
        <p:spPr>
          <a:xfrm>
            <a:off x="7344918" y="3072384"/>
            <a:ext cx="1083564" cy="34290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788" dirty="0">
                <a:solidFill>
                  <a:srgbClr val="68778D"/>
                </a:solidFill>
              </a:rPr>
              <a:t>Sustain work without permission</a:t>
            </a:r>
            <a:endParaRPr lang="en-US" sz="788" dirty="0"/>
          </a:p>
        </p:txBody>
      </p:sp>
      <p:sp>
        <p:nvSpPr>
          <p:cNvPr id="22" name="Shape 20"/>
          <p:cNvSpPr/>
          <p:nvPr/>
        </p:nvSpPr>
        <p:spPr>
          <a:xfrm>
            <a:off x="1405890" y="3737610"/>
            <a:ext cx="6343650" cy="514350"/>
          </a:xfrm>
          <a:prstGeom prst="roundRect">
            <a:avLst>
              <a:gd name="adj" fmla="val 8000"/>
            </a:avLst>
          </a:prstGeom>
          <a:solidFill>
            <a:srgbClr val="FCEFE8"/>
          </a:solidFill>
          <a:ln w="12700">
            <a:solidFill>
              <a:srgbClr val="F0C7B1"/>
            </a:solidFill>
            <a:prstDash val="solid"/>
          </a:ln>
        </p:spPr>
        <p:txBody>
          <a:bodyPr/>
          <a:lstStyle/>
          <a:p>
            <a:endParaRPr lang="en-US"/>
          </a:p>
        </p:txBody>
      </p:sp>
      <p:sp>
        <p:nvSpPr>
          <p:cNvPr id="23" name="Text 21"/>
          <p:cNvSpPr/>
          <p:nvPr/>
        </p:nvSpPr>
        <p:spPr>
          <a:xfrm>
            <a:off x="1611630" y="3902202"/>
            <a:ext cx="5932170" cy="17145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75" b="1" dirty="0">
                <a:solidFill>
                  <a:srgbClr val="E58B5B"/>
                </a:solidFill>
              </a:rPr>
              <a:t>Same persistence → possible innovation + possible relational cost</a:t>
            </a:r>
            <a:endParaRPr lang="en-US" sz="1275"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6</a:t>
            </a:fld>
            <a:endParaRPr lang="en-US"/>
          </a:p>
        </p:txBody>
      </p:sp>
    </p:spTree>
    <p:extLst>
      <p:ext uri="{BB962C8B-B14F-4D97-AF65-F5344CB8AC3E}">
        <p14:creationId xmlns:p14="http://schemas.microsoft.com/office/powerpoint/2010/main" val="138532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KEY CONCEPT 2</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1875" b="1">
                <a:solidFill>
                  <a:srgbClr val="18243A"/>
                </a:solidFill>
                <a:latin typeface="Aptos Display"/>
                <a:ea typeface="Aptos Display" pitchFamily="34" charset="-122"/>
                <a:cs typeface="Aptos Display" pitchFamily="34" charset="-120"/>
              </a:rPr>
              <a:t>Political skill — enacted digitally (Digital Political Skill Enactment – DPSE)</a:t>
            </a:r>
            <a:endParaRPr lang="en-US" sz="1875" dirty="0"/>
          </a:p>
        </p:txBody>
      </p:sp>
      <p:sp>
        <p:nvSpPr>
          <p:cNvPr id="4" name="Shape 2"/>
          <p:cNvSpPr/>
          <p:nvPr/>
        </p:nvSpPr>
        <p:spPr>
          <a:xfrm>
            <a:off x="3360420" y="1543050"/>
            <a:ext cx="2434590" cy="2434590"/>
          </a:xfrm>
          <a:prstGeom prst="ellipse">
            <a:avLst/>
          </a:prstGeom>
          <a:solidFill>
            <a:srgbClr val="18243A"/>
          </a:solidFill>
          <a:ln w="12700">
            <a:solidFill>
              <a:srgbClr val="18243A"/>
            </a:solidFill>
            <a:prstDash val="solid"/>
          </a:ln>
          <a:effectLst/>
        </p:spPr>
        <p:txBody>
          <a:bodyPr/>
          <a:lstStyle/>
          <a:p>
            <a:endParaRPr lang="en-US"/>
          </a:p>
        </p:txBody>
      </p:sp>
      <p:sp>
        <p:nvSpPr>
          <p:cNvPr id="5" name="Text 3"/>
          <p:cNvSpPr/>
          <p:nvPr/>
        </p:nvSpPr>
        <p:spPr>
          <a:xfrm>
            <a:off x="3840480" y="2160270"/>
            <a:ext cx="1474470" cy="37719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2325" b="1" dirty="0">
                <a:solidFill>
                  <a:srgbClr val="FFFFFF"/>
                </a:solidFill>
              </a:rPr>
              <a:t>DPSE</a:t>
            </a:r>
            <a:endParaRPr lang="en-US" sz="2325" dirty="0"/>
          </a:p>
        </p:txBody>
      </p:sp>
      <p:sp>
        <p:nvSpPr>
          <p:cNvPr id="6" name="Text 4"/>
          <p:cNvSpPr/>
          <p:nvPr/>
        </p:nvSpPr>
        <p:spPr>
          <a:xfrm>
            <a:off x="3737610" y="2708910"/>
            <a:ext cx="1680210" cy="4937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dirty="0">
                <a:solidFill>
                  <a:srgbClr val="CBD8E8"/>
                </a:solidFill>
              </a:rPr>
              <a:t>one incident</a:t>
            </a:r>
            <a:endParaRPr lang="en-US" sz="825" dirty="0"/>
          </a:p>
          <a:p>
            <a:pPr marL="0" indent="0" algn="ctr">
              <a:buNone/>
            </a:pPr>
            <a:r>
              <a:rPr lang="en-US" sz="825" dirty="0">
                <a:solidFill>
                  <a:srgbClr val="CBD8E8"/>
                </a:solidFill>
              </a:rPr>
              <a:t>message • channel • timing • audience</a:t>
            </a:r>
            <a:endParaRPr lang="en-US" sz="825" dirty="0"/>
          </a:p>
        </p:txBody>
      </p:sp>
      <p:sp>
        <p:nvSpPr>
          <p:cNvPr id="7" name="Shape 5"/>
          <p:cNvSpPr/>
          <p:nvPr/>
        </p:nvSpPr>
        <p:spPr>
          <a:xfrm>
            <a:off x="514350" y="1062990"/>
            <a:ext cx="2228850" cy="768096"/>
          </a:xfrm>
          <a:prstGeom prst="roundRect">
            <a:avLst>
              <a:gd name="adj" fmla="val 7143"/>
            </a:avLst>
          </a:prstGeom>
          <a:solidFill>
            <a:srgbClr val="EAF1FA"/>
          </a:solidFill>
          <a:ln w="12700">
            <a:solidFill>
              <a:srgbClr val="D7DFEA"/>
            </a:solidFill>
            <a:prstDash val="solid"/>
          </a:ln>
        </p:spPr>
        <p:txBody>
          <a:bodyPr/>
          <a:lstStyle/>
          <a:p>
            <a:endParaRPr lang="en-US"/>
          </a:p>
        </p:txBody>
      </p:sp>
      <p:sp>
        <p:nvSpPr>
          <p:cNvPr id="8" name="Shape 6"/>
          <p:cNvSpPr/>
          <p:nvPr/>
        </p:nvSpPr>
        <p:spPr>
          <a:xfrm>
            <a:off x="514350" y="1062990"/>
            <a:ext cx="48006" cy="768096"/>
          </a:xfrm>
          <a:prstGeom prst="rect">
            <a:avLst/>
          </a:prstGeom>
          <a:solidFill>
            <a:srgbClr val="2F67B1"/>
          </a:solidFill>
          <a:ln w="12700">
            <a:solidFill>
              <a:srgbClr val="2F67B1"/>
            </a:solidFill>
            <a:prstDash val="solid"/>
          </a:ln>
        </p:spPr>
        <p:txBody>
          <a:bodyPr/>
          <a:lstStyle/>
          <a:p>
            <a:endParaRPr lang="en-US"/>
          </a:p>
        </p:txBody>
      </p:sp>
      <p:sp>
        <p:nvSpPr>
          <p:cNvPr id="9" name="Text 7"/>
          <p:cNvSpPr/>
          <p:nvPr/>
        </p:nvSpPr>
        <p:spPr>
          <a:xfrm>
            <a:off x="685800" y="1200150"/>
            <a:ext cx="19202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Social astuteness</a:t>
            </a:r>
            <a:endParaRPr lang="en-US" sz="1050" dirty="0"/>
          </a:p>
        </p:txBody>
      </p:sp>
      <p:sp>
        <p:nvSpPr>
          <p:cNvPr id="10" name="Text 8"/>
          <p:cNvSpPr/>
          <p:nvPr/>
        </p:nvSpPr>
        <p:spPr>
          <a:xfrm>
            <a:off x="685800" y="1488186"/>
            <a:ext cx="1920240" cy="20574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0" dirty="0">
                <a:solidFill>
                  <a:srgbClr val="25324A"/>
                </a:solidFill>
              </a:rPr>
              <a:t>Read people and context</a:t>
            </a:r>
            <a:endParaRPr lang="en-US" sz="840" dirty="0"/>
          </a:p>
        </p:txBody>
      </p:sp>
      <p:sp>
        <p:nvSpPr>
          <p:cNvPr id="11" name="Shape 9"/>
          <p:cNvSpPr/>
          <p:nvPr/>
        </p:nvSpPr>
        <p:spPr>
          <a:xfrm>
            <a:off x="514350" y="3236976"/>
            <a:ext cx="2228850" cy="768096"/>
          </a:xfrm>
          <a:prstGeom prst="roundRect">
            <a:avLst>
              <a:gd name="adj" fmla="val 7143"/>
            </a:avLst>
          </a:prstGeom>
          <a:solidFill>
            <a:srgbClr val="E8F6F3"/>
          </a:solidFill>
          <a:ln w="12700">
            <a:solidFill>
              <a:srgbClr val="D7DFEA"/>
            </a:solidFill>
            <a:prstDash val="solid"/>
          </a:ln>
        </p:spPr>
        <p:txBody>
          <a:bodyPr/>
          <a:lstStyle/>
          <a:p>
            <a:endParaRPr lang="en-US"/>
          </a:p>
        </p:txBody>
      </p:sp>
      <p:sp>
        <p:nvSpPr>
          <p:cNvPr id="12" name="Shape 10"/>
          <p:cNvSpPr/>
          <p:nvPr/>
        </p:nvSpPr>
        <p:spPr>
          <a:xfrm>
            <a:off x="514350" y="3236976"/>
            <a:ext cx="48006" cy="768096"/>
          </a:xfrm>
          <a:prstGeom prst="rect">
            <a:avLst/>
          </a:prstGeom>
          <a:solidFill>
            <a:srgbClr val="1F9D8B"/>
          </a:solidFill>
          <a:ln w="12700">
            <a:solidFill>
              <a:srgbClr val="1F9D8B"/>
            </a:solidFill>
            <a:prstDash val="solid"/>
          </a:ln>
        </p:spPr>
        <p:txBody>
          <a:bodyPr/>
          <a:lstStyle/>
          <a:p>
            <a:endParaRPr lang="en-US"/>
          </a:p>
        </p:txBody>
      </p:sp>
      <p:sp>
        <p:nvSpPr>
          <p:cNvPr id="13" name="Text 11"/>
          <p:cNvSpPr/>
          <p:nvPr/>
        </p:nvSpPr>
        <p:spPr>
          <a:xfrm>
            <a:off x="685800" y="3374136"/>
            <a:ext cx="19202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Interpersonal influence</a:t>
            </a:r>
            <a:endParaRPr lang="en-US" sz="1050" dirty="0"/>
          </a:p>
        </p:txBody>
      </p:sp>
      <p:sp>
        <p:nvSpPr>
          <p:cNvPr id="14" name="Text 12"/>
          <p:cNvSpPr/>
          <p:nvPr/>
        </p:nvSpPr>
        <p:spPr>
          <a:xfrm>
            <a:off x="685800" y="3662172"/>
            <a:ext cx="1920240" cy="20574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0" dirty="0">
                <a:solidFill>
                  <a:srgbClr val="25324A"/>
                </a:solidFill>
              </a:rPr>
              <a:t>Adapt the message credibly</a:t>
            </a:r>
            <a:endParaRPr lang="en-US" sz="840" dirty="0"/>
          </a:p>
        </p:txBody>
      </p:sp>
      <p:sp>
        <p:nvSpPr>
          <p:cNvPr id="15" name="Shape 13"/>
          <p:cNvSpPr/>
          <p:nvPr/>
        </p:nvSpPr>
        <p:spPr>
          <a:xfrm>
            <a:off x="6240780" y="1062990"/>
            <a:ext cx="2228850" cy="768096"/>
          </a:xfrm>
          <a:prstGeom prst="roundRect">
            <a:avLst>
              <a:gd name="adj" fmla="val 7143"/>
            </a:avLst>
          </a:prstGeom>
          <a:solidFill>
            <a:srgbClr val="FCEFE8"/>
          </a:solidFill>
          <a:ln w="12700">
            <a:solidFill>
              <a:srgbClr val="D7DFEA"/>
            </a:solidFill>
            <a:prstDash val="solid"/>
          </a:ln>
        </p:spPr>
        <p:txBody>
          <a:bodyPr/>
          <a:lstStyle/>
          <a:p>
            <a:endParaRPr lang="en-US"/>
          </a:p>
        </p:txBody>
      </p:sp>
      <p:sp>
        <p:nvSpPr>
          <p:cNvPr id="16" name="Shape 14"/>
          <p:cNvSpPr/>
          <p:nvPr/>
        </p:nvSpPr>
        <p:spPr>
          <a:xfrm>
            <a:off x="6240780" y="1062990"/>
            <a:ext cx="48006" cy="768096"/>
          </a:xfrm>
          <a:prstGeom prst="rect">
            <a:avLst/>
          </a:prstGeom>
          <a:solidFill>
            <a:srgbClr val="E58B5B"/>
          </a:solidFill>
          <a:ln w="12700">
            <a:solidFill>
              <a:srgbClr val="E58B5B"/>
            </a:solidFill>
            <a:prstDash val="solid"/>
          </a:ln>
        </p:spPr>
        <p:txBody>
          <a:bodyPr/>
          <a:lstStyle/>
          <a:p>
            <a:endParaRPr lang="en-US"/>
          </a:p>
        </p:txBody>
      </p:sp>
      <p:sp>
        <p:nvSpPr>
          <p:cNvPr id="17" name="Text 15"/>
          <p:cNvSpPr/>
          <p:nvPr/>
        </p:nvSpPr>
        <p:spPr>
          <a:xfrm>
            <a:off x="6412230" y="1200150"/>
            <a:ext cx="19202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Networking ability</a:t>
            </a:r>
            <a:endParaRPr lang="en-US" sz="1050" dirty="0"/>
          </a:p>
        </p:txBody>
      </p:sp>
      <p:sp>
        <p:nvSpPr>
          <p:cNvPr id="18" name="Text 16"/>
          <p:cNvSpPr/>
          <p:nvPr/>
        </p:nvSpPr>
        <p:spPr>
          <a:xfrm>
            <a:off x="6412230" y="1488186"/>
            <a:ext cx="1920240" cy="20574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0" dirty="0">
                <a:solidFill>
                  <a:srgbClr val="25324A"/>
                </a:solidFill>
              </a:rPr>
              <a:t>Find credible support</a:t>
            </a:r>
            <a:endParaRPr lang="en-US" sz="840" dirty="0"/>
          </a:p>
        </p:txBody>
      </p:sp>
      <p:sp>
        <p:nvSpPr>
          <p:cNvPr id="19" name="Shape 17"/>
          <p:cNvSpPr/>
          <p:nvPr/>
        </p:nvSpPr>
        <p:spPr>
          <a:xfrm>
            <a:off x="6240780" y="3236976"/>
            <a:ext cx="2228850" cy="768096"/>
          </a:xfrm>
          <a:prstGeom prst="roundRect">
            <a:avLst>
              <a:gd name="adj" fmla="val 7143"/>
            </a:avLst>
          </a:prstGeom>
          <a:solidFill>
            <a:srgbClr val="F9EAEC"/>
          </a:solidFill>
          <a:ln w="12700">
            <a:solidFill>
              <a:srgbClr val="D7DFEA"/>
            </a:solidFill>
            <a:prstDash val="solid"/>
          </a:ln>
        </p:spPr>
        <p:txBody>
          <a:bodyPr/>
          <a:lstStyle/>
          <a:p>
            <a:endParaRPr lang="en-US"/>
          </a:p>
        </p:txBody>
      </p:sp>
      <p:sp>
        <p:nvSpPr>
          <p:cNvPr id="20" name="Shape 18"/>
          <p:cNvSpPr/>
          <p:nvPr/>
        </p:nvSpPr>
        <p:spPr>
          <a:xfrm>
            <a:off x="6240780" y="3236976"/>
            <a:ext cx="48006" cy="768096"/>
          </a:xfrm>
          <a:prstGeom prst="rect">
            <a:avLst/>
          </a:prstGeom>
          <a:solidFill>
            <a:srgbClr val="D96B73"/>
          </a:solidFill>
          <a:ln w="12700">
            <a:solidFill>
              <a:srgbClr val="D96B73"/>
            </a:solidFill>
            <a:prstDash val="solid"/>
          </a:ln>
        </p:spPr>
        <p:txBody>
          <a:bodyPr/>
          <a:lstStyle/>
          <a:p>
            <a:endParaRPr lang="en-US"/>
          </a:p>
        </p:txBody>
      </p:sp>
      <p:sp>
        <p:nvSpPr>
          <p:cNvPr id="21" name="Text 19"/>
          <p:cNvSpPr/>
          <p:nvPr/>
        </p:nvSpPr>
        <p:spPr>
          <a:xfrm>
            <a:off x="6412230" y="3374136"/>
            <a:ext cx="19202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Apparent sincerity</a:t>
            </a:r>
            <a:endParaRPr lang="en-US" sz="1050" dirty="0"/>
          </a:p>
        </p:txBody>
      </p:sp>
      <p:sp>
        <p:nvSpPr>
          <p:cNvPr id="22" name="Text 20"/>
          <p:cNvSpPr/>
          <p:nvPr/>
        </p:nvSpPr>
        <p:spPr>
          <a:xfrm>
            <a:off x="6412230" y="3662172"/>
            <a:ext cx="1920240" cy="20574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0" dirty="0">
                <a:solidFill>
                  <a:srgbClr val="25324A"/>
                </a:solidFill>
              </a:rPr>
              <a:t>Choose authentic tone and channel</a:t>
            </a:r>
            <a:endParaRPr lang="en-US" sz="840" dirty="0"/>
          </a:p>
        </p:txBody>
      </p:sp>
      <p:sp>
        <p:nvSpPr>
          <p:cNvPr id="27"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7</a:t>
            </a:fld>
            <a:endParaRPr lang="en-US"/>
          </a:p>
        </p:txBody>
      </p:sp>
      <p:cxnSp>
        <p:nvCxnSpPr>
          <p:cNvPr id="29" name="Đường kết nối Mũi tên Thẳng 28">
            <a:extLst>
              <a:ext uri="{FF2B5EF4-FFF2-40B4-BE49-F238E27FC236}">
                <a16:creationId xmlns:a16="http://schemas.microsoft.com/office/drawing/2014/main" id="{C989283B-A3CB-8964-FC6F-E31087E8793E}"/>
              </a:ext>
            </a:extLst>
          </p:cNvPr>
          <p:cNvCxnSpPr/>
          <p:nvPr/>
        </p:nvCxnSpPr>
        <p:spPr>
          <a:xfrm>
            <a:off x="2755232" y="1419726"/>
            <a:ext cx="782052" cy="68580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Đường kết nối Mũi tên Thẳng 29">
            <a:extLst>
              <a:ext uri="{FF2B5EF4-FFF2-40B4-BE49-F238E27FC236}">
                <a16:creationId xmlns:a16="http://schemas.microsoft.com/office/drawing/2014/main" id="{0D3AC216-A89C-76E0-3401-BC4E03836ACD}"/>
              </a:ext>
            </a:extLst>
          </p:cNvPr>
          <p:cNvCxnSpPr/>
          <p:nvPr/>
        </p:nvCxnSpPr>
        <p:spPr>
          <a:xfrm flipV="1">
            <a:off x="2755232" y="3200400"/>
            <a:ext cx="685800" cy="4211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Đường kết nối Mũi tên Thẳng 30">
            <a:extLst>
              <a:ext uri="{FF2B5EF4-FFF2-40B4-BE49-F238E27FC236}">
                <a16:creationId xmlns:a16="http://schemas.microsoft.com/office/drawing/2014/main" id="{34D093E7-F283-8970-6E05-34E1BC8264A1}"/>
              </a:ext>
            </a:extLst>
          </p:cNvPr>
          <p:cNvCxnSpPr/>
          <p:nvPr/>
        </p:nvCxnSpPr>
        <p:spPr>
          <a:xfrm flipH="1">
            <a:off x="5606716" y="1431758"/>
            <a:ext cx="637673" cy="649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Đường kết nối Mũi tên Thẳng 31">
            <a:extLst>
              <a:ext uri="{FF2B5EF4-FFF2-40B4-BE49-F238E27FC236}">
                <a16:creationId xmlns:a16="http://schemas.microsoft.com/office/drawing/2014/main" id="{336D2824-8C67-3493-A9DF-202B081BBB18}"/>
              </a:ext>
            </a:extLst>
          </p:cNvPr>
          <p:cNvCxnSpPr/>
          <p:nvPr/>
        </p:nvCxnSpPr>
        <p:spPr>
          <a:xfrm flipH="1" flipV="1">
            <a:off x="5678906" y="3320716"/>
            <a:ext cx="553452" cy="3128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95085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496119" y="393576"/>
            <a:ext cx="8151763" cy="228451"/>
          </a:xfrm>
          <a:prstGeom prst="rect">
            <a:avLst/>
          </a:prstGeom>
          <a:noFill/>
          <a:ln/>
        </p:spPr>
        <p:txBody>
          <a:bodyPr wrap="none" lIns="0" tIns="0" rIns="0" bIns="0" rtlCol="0" anchor="t"/>
          <a:lstStyle/>
          <a:p>
            <a:pPr>
              <a:lnSpc>
                <a:spcPct val="104000"/>
              </a:lnSpc>
            </a:pPr>
            <a:r>
              <a:rPr lang="en-US" sz="1400" dirty="0">
                <a:solidFill>
                  <a:srgbClr val="1B1B27"/>
                </a:solidFill>
                <a:latin typeface="Raleway"/>
                <a:ea typeface="Raleway" pitchFamily="34" charset="-122"/>
                <a:cs typeface="Raleway" pitchFamily="34" charset="-120"/>
              </a:rPr>
              <a:t>The </a:t>
            </a:r>
            <a:r>
              <a:rPr lang="en-US" sz="1400">
                <a:solidFill>
                  <a:srgbClr val="1B1B27"/>
                </a:solidFill>
                <a:latin typeface="Raleway"/>
                <a:ea typeface="Raleway" pitchFamily="34" charset="-122"/>
                <a:cs typeface="Raleway" pitchFamily="34" charset="-120"/>
              </a:rPr>
              <a:t>Proposal</a:t>
            </a:r>
            <a:r>
              <a:rPr lang="en-US" sz="1400" dirty="0">
                <a:solidFill>
                  <a:srgbClr val="1B1B27"/>
                </a:solidFill>
                <a:latin typeface="Raleway"/>
                <a:ea typeface="Raleway" pitchFamily="34" charset="-122"/>
                <a:cs typeface="Raleway" pitchFamily="34" charset="-120"/>
              </a:rPr>
              <a:t> Conceptual Model</a:t>
            </a:r>
            <a:endParaRPr lang="en-US" sz="1400" dirty="0">
              <a:solidFill>
                <a:srgbClr val="1B1B27"/>
              </a:solidFill>
              <a:latin typeface="Raleway"/>
            </a:endParaRPr>
          </a:p>
        </p:txBody>
      </p:sp>
      <p:sp>
        <p:nvSpPr>
          <p:cNvPr id="3" name="Text 1"/>
          <p:cNvSpPr/>
          <p:nvPr/>
        </p:nvSpPr>
        <p:spPr>
          <a:xfrm>
            <a:off x="496119" y="1638746"/>
            <a:ext cx="3986733" cy="114226"/>
          </a:xfrm>
          <a:prstGeom prst="rect">
            <a:avLst/>
          </a:prstGeom>
          <a:noFill/>
          <a:ln/>
        </p:spPr>
        <p:txBody>
          <a:bodyPr wrap="none" lIns="0" tIns="0" rIns="0" bIns="0" rtlCol="0" anchor="t"/>
          <a:lstStyle/>
          <a:p>
            <a:pPr marL="0" indent="0" algn="l">
              <a:lnSpc>
                <a:spcPct val="104000"/>
              </a:lnSpc>
              <a:buNone/>
            </a:pPr>
            <a:r>
              <a:rPr lang="en-US" sz="700" dirty="0">
                <a:solidFill>
                  <a:srgbClr val="1B1B27"/>
                </a:solidFill>
                <a:latin typeface="Raleway" pitchFamily="34" charset="0"/>
                <a:ea typeface="Raleway" pitchFamily="34" charset="-122"/>
                <a:cs typeface="Raleway" pitchFamily="34" charset="-120"/>
              </a:rPr>
              <a:t>Stage A — What Drives Creative Deviance?</a:t>
            </a:r>
            <a:endParaRPr lang="en-US" sz="700" dirty="0"/>
          </a:p>
        </p:txBody>
      </p:sp>
      <p:sp>
        <p:nvSpPr>
          <p:cNvPr id="4" name="Shape 2"/>
          <p:cNvSpPr/>
          <p:nvPr/>
        </p:nvSpPr>
        <p:spPr>
          <a:xfrm>
            <a:off x="496119" y="1795314"/>
            <a:ext cx="164455" cy="164455"/>
          </a:xfrm>
          <a:prstGeom prst="roundRect">
            <a:avLst>
              <a:gd name="adj" fmla="val 18669"/>
            </a:avLst>
          </a:prstGeom>
          <a:solidFill>
            <a:srgbClr val="E1E1EA"/>
          </a:solidFill>
          <a:ln w="4763">
            <a:solidFill>
              <a:srgbClr val="C7C7D0"/>
            </a:solidFill>
            <a:prstDash val="solid"/>
          </a:ln>
        </p:spPr>
        <p:txBody>
          <a:bodyPr/>
          <a:lstStyle/>
          <a:p>
            <a:endParaRPr lang="en-US"/>
          </a:p>
        </p:txBody>
      </p:sp>
      <p:sp>
        <p:nvSpPr>
          <p:cNvPr id="5" name="Text 3"/>
          <p:cNvSpPr/>
          <p:nvPr/>
        </p:nvSpPr>
        <p:spPr>
          <a:xfrm>
            <a:off x="523540" y="1809043"/>
            <a:ext cx="109612" cy="136996"/>
          </a:xfrm>
          <a:prstGeom prst="rect">
            <a:avLst/>
          </a:prstGeom>
          <a:noFill/>
          <a:ln/>
        </p:spPr>
        <p:txBody>
          <a:bodyPr wrap="none" lIns="0" tIns="0" rIns="0" bIns="0" rtlCol="0" anchor="ctr"/>
          <a:lstStyle/>
          <a:p>
            <a:pPr marL="0" indent="0" algn="ctr">
              <a:lnSpc>
                <a:spcPct val="100000"/>
              </a:lnSpc>
              <a:buNone/>
            </a:pPr>
            <a:r>
              <a:rPr lang="en-US" sz="850" dirty="0">
                <a:solidFill>
                  <a:srgbClr val="3C3939"/>
                </a:solidFill>
                <a:latin typeface="Raleway" pitchFamily="34" charset="0"/>
                <a:ea typeface="Raleway" pitchFamily="34" charset="-122"/>
                <a:cs typeface="Raleway" pitchFamily="34" charset="-120"/>
              </a:rPr>
              <a:t>1</a:t>
            </a:r>
            <a:endParaRPr lang="en-US" sz="850" dirty="0"/>
          </a:p>
        </p:txBody>
      </p:sp>
      <p:sp>
        <p:nvSpPr>
          <p:cNvPr id="6" name="Text 4"/>
          <p:cNvSpPr/>
          <p:nvPr/>
        </p:nvSpPr>
        <p:spPr>
          <a:xfrm>
            <a:off x="698227" y="1820391"/>
            <a:ext cx="3784625" cy="114226"/>
          </a:xfrm>
          <a:prstGeom prst="rect">
            <a:avLst/>
          </a:prstGeom>
          <a:noFill/>
          <a:ln/>
        </p:spPr>
        <p:txBody>
          <a:bodyPr wrap="none" lIns="0" tIns="0" rIns="0" bIns="0" rtlCol="0" anchor="t"/>
          <a:lstStyle/>
          <a:p>
            <a:pPr marL="0" indent="0" algn="l">
              <a:lnSpc>
                <a:spcPct val="104000"/>
              </a:lnSpc>
              <a:buNone/>
            </a:pPr>
            <a:r>
              <a:rPr lang="en-US" sz="700" dirty="0">
                <a:solidFill>
                  <a:srgbClr val="3C3939"/>
                </a:solidFill>
                <a:latin typeface="Raleway" pitchFamily="34" charset="0"/>
                <a:ea typeface="Raleway" pitchFamily="34" charset="-122"/>
                <a:cs typeface="Raleway" pitchFamily="34" charset="-120"/>
              </a:rPr>
              <a:t>Obsessive Work Passion</a:t>
            </a:r>
            <a:endParaRPr lang="en-US" sz="700" dirty="0"/>
          </a:p>
        </p:txBody>
      </p:sp>
      <p:sp>
        <p:nvSpPr>
          <p:cNvPr id="7" name="Text 5"/>
          <p:cNvSpPr/>
          <p:nvPr/>
        </p:nvSpPr>
        <p:spPr>
          <a:xfrm>
            <a:off x="698227" y="1972270"/>
            <a:ext cx="3784625" cy="88553"/>
          </a:xfrm>
          <a:prstGeom prst="rect">
            <a:avLst/>
          </a:prstGeom>
          <a:noFill/>
          <a:ln/>
        </p:spPr>
        <p:txBody>
          <a:bodyPr wrap="none" lIns="0" tIns="0" rIns="0" bIns="0" rtlCol="0" anchor="t"/>
          <a:lstStyle/>
          <a:p>
            <a:pPr marL="0" indent="0" algn="l">
              <a:lnSpc>
                <a:spcPct val="101000"/>
              </a:lnSpc>
              <a:buNone/>
            </a:pPr>
            <a:r>
              <a:rPr lang="en-US" sz="550" dirty="0">
                <a:solidFill>
                  <a:srgbClr val="3C3939"/>
                </a:solidFill>
                <a:latin typeface="Roboto" pitchFamily="34" charset="0"/>
                <a:ea typeface="Roboto" pitchFamily="34" charset="-122"/>
                <a:cs typeface="Roboto" pitchFamily="34" charset="-120"/>
              </a:rPr>
              <a:t>A strong urge to pursue the idea.</a:t>
            </a:r>
            <a:endParaRPr lang="en-US" sz="550" dirty="0"/>
          </a:p>
        </p:txBody>
      </p:sp>
      <p:sp>
        <p:nvSpPr>
          <p:cNvPr id="8" name="Shape 6"/>
          <p:cNvSpPr/>
          <p:nvPr/>
        </p:nvSpPr>
        <p:spPr>
          <a:xfrm>
            <a:off x="496119" y="2136204"/>
            <a:ext cx="164455" cy="164455"/>
          </a:xfrm>
          <a:prstGeom prst="roundRect">
            <a:avLst>
              <a:gd name="adj" fmla="val 18669"/>
            </a:avLst>
          </a:prstGeom>
          <a:solidFill>
            <a:srgbClr val="E1E1EA"/>
          </a:solidFill>
          <a:ln w="4763">
            <a:solidFill>
              <a:srgbClr val="C7C7D0"/>
            </a:solidFill>
            <a:prstDash val="solid"/>
          </a:ln>
        </p:spPr>
        <p:txBody>
          <a:bodyPr/>
          <a:lstStyle/>
          <a:p>
            <a:endParaRPr lang="en-US"/>
          </a:p>
        </p:txBody>
      </p:sp>
      <p:sp>
        <p:nvSpPr>
          <p:cNvPr id="9" name="Text 7"/>
          <p:cNvSpPr/>
          <p:nvPr/>
        </p:nvSpPr>
        <p:spPr>
          <a:xfrm>
            <a:off x="523540" y="2149934"/>
            <a:ext cx="109612" cy="136996"/>
          </a:xfrm>
          <a:prstGeom prst="rect">
            <a:avLst/>
          </a:prstGeom>
          <a:noFill/>
          <a:ln/>
        </p:spPr>
        <p:txBody>
          <a:bodyPr wrap="none" lIns="0" tIns="0" rIns="0" bIns="0" rtlCol="0" anchor="ctr"/>
          <a:lstStyle/>
          <a:p>
            <a:pPr marL="0" indent="0" algn="ctr">
              <a:lnSpc>
                <a:spcPct val="100000"/>
              </a:lnSpc>
              <a:buNone/>
            </a:pPr>
            <a:r>
              <a:rPr lang="en-US" sz="850" dirty="0">
                <a:solidFill>
                  <a:srgbClr val="3C3939"/>
                </a:solidFill>
                <a:latin typeface="Raleway" pitchFamily="34" charset="0"/>
                <a:ea typeface="Raleway" pitchFamily="34" charset="-122"/>
                <a:cs typeface="Raleway" pitchFamily="34" charset="-120"/>
              </a:rPr>
              <a:t>2</a:t>
            </a:r>
            <a:endParaRPr lang="en-US" sz="850" dirty="0"/>
          </a:p>
        </p:txBody>
      </p:sp>
      <p:sp>
        <p:nvSpPr>
          <p:cNvPr id="10" name="Text 8"/>
          <p:cNvSpPr/>
          <p:nvPr/>
        </p:nvSpPr>
        <p:spPr>
          <a:xfrm>
            <a:off x="698227" y="2161282"/>
            <a:ext cx="3784625" cy="114226"/>
          </a:xfrm>
          <a:prstGeom prst="rect">
            <a:avLst/>
          </a:prstGeom>
          <a:noFill/>
          <a:ln/>
        </p:spPr>
        <p:txBody>
          <a:bodyPr wrap="none" lIns="0" tIns="0" rIns="0" bIns="0" rtlCol="0" anchor="t"/>
          <a:lstStyle/>
          <a:p>
            <a:pPr marL="0" indent="0" algn="l">
              <a:lnSpc>
                <a:spcPct val="104000"/>
              </a:lnSpc>
              <a:buNone/>
            </a:pPr>
            <a:r>
              <a:rPr lang="en-US" sz="700" dirty="0">
                <a:solidFill>
                  <a:srgbClr val="3C3939"/>
                </a:solidFill>
                <a:latin typeface="Raleway" pitchFamily="34" charset="0"/>
                <a:ea typeface="Raleway" pitchFamily="34" charset="-122"/>
                <a:cs typeface="Raleway" pitchFamily="34" charset="-120"/>
              </a:rPr>
              <a:t>Perceived Error-Management Climate</a:t>
            </a:r>
            <a:endParaRPr lang="en-US" sz="700" dirty="0"/>
          </a:p>
        </p:txBody>
      </p:sp>
      <p:sp>
        <p:nvSpPr>
          <p:cNvPr id="11" name="Text 9"/>
          <p:cNvSpPr/>
          <p:nvPr/>
        </p:nvSpPr>
        <p:spPr>
          <a:xfrm>
            <a:off x="698227" y="2313161"/>
            <a:ext cx="3784625" cy="88553"/>
          </a:xfrm>
          <a:prstGeom prst="rect">
            <a:avLst/>
          </a:prstGeom>
          <a:noFill/>
          <a:ln/>
        </p:spPr>
        <p:txBody>
          <a:bodyPr wrap="none" lIns="0" tIns="0" rIns="0" bIns="0" rtlCol="0" anchor="t"/>
          <a:lstStyle/>
          <a:p>
            <a:pPr marL="0" indent="0" algn="l">
              <a:lnSpc>
                <a:spcPct val="101000"/>
              </a:lnSpc>
              <a:buNone/>
            </a:pPr>
            <a:r>
              <a:rPr lang="en-US" sz="550" dirty="0">
                <a:solidFill>
                  <a:srgbClr val="3C3939"/>
                </a:solidFill>
                <a:latin typeface="Roboto" pitchFamily="34" charset="0"/>
                <a:ea typeface="Roboto" pitchFamily="34" charset="-122"/>
                <a:cs typeface="Roboto" pitchFamily="34" charset="-120"/>
              </a:rPr>
              <a:t>Mistakes feel safe to learn from.</a:t>
            </a:r>
            <a:endParaRPr lang="en-US" sz="550" dirty="0"/>
          </a:p>
        </p:txBody>
      </p:sp>
      <p:sp>
        <p:nvSpPr>
          <p:cNvPr id="12" name="Shape 10"/>
          <p:cNvSpPr/>
          <p:nvPr/>
        </p:nvSpPr>
        <p:spPr>
          <a:xfrm>
            <a:off x="496119" y="2462287"/>
            <a:ext cx="3986733" cy="9525"/>
          </a:xfrm>
          <a:prstGeom prst="roundRect">
            <a:avLst>
              <a:gd name="adj" fmla="val 50000"/>
            </a:avLst>
          </a:prstGeom>
          <a:solidFill>
            <a:srgbClr val="3C3939">
              <a:alpha val="50000"/>
            </a:srgbClr>
          </a:solidFill>
          <a:ln/>
        </p:spPr>
        <p:txBody>
          <a:bodyPr/>
          <a:lstStyle/>
          <a:p>
            <a:endParaRPr lang="en-US"/>
          </a:p>
        </p:txBody>
      </p:sp>
      <p:sp>
        <p:nvSpPr>
          <p:cNvPr id="13" name="Text 11"/>
          <p:cNvSpPr/>
          <p:nvPr/>
        </p:nvSpPr>
        <p:spPr>
          <a:xfrm>
            <a:off x="496119" y="2532385"/>
            <a:ext cx="3986733" cy="114226"/>
          </a:xfrm>
          <a:prstGeom prst="rect">
            <a:avLst/>
          </a:prstGeom>
          <a:noFill/>
          <a:ln/>
        </p:spPr>
        <p:txBody>
          <a:bodyPr wrap="none" lIns="0" tIns="0" rIns="0" bIns="0" rtlCol="0" anchor="t"/>
          <a:lstStyle/>
          <a:p>
            <a:pPr marL="0" indent="0" algn="l">
              <a:lnSpc>
                <a:spcPct val="104000"/>
              </a:lnSpc>
              <a:buNone/>
            </a:pPr>
            <a:r>
              <a:rPr lang="en-US" sz="700" dirty="0">
                <a:solidFill>
                  <a:srgbClr val="1B1B27"/>
                </a:solidFill>
                <a:latin typeface="Raleway" pitchFamily="34" charset="0"/>
                <a:ea typeface="Raleway" pitchFamily="34" charset="-122"/>
                <a:cs typeface="Raleway" pitchFamily="34" charset="-120"/>
              </a:rPr>
              <a:t>Stage B — What Creative Deviance Produces</a:t>
            </a:r>
            <a:endParaRPr lang="en-US" sz="700" dirty="0"/>
          </a:p>
        </p:txBody>
      </p:sp>
      <p:sp>
        <p:nvSpPr>
          <p:cNvPr id="14" name="Shape 12"/>
          <p:cNvSpPr/>
          <p:nvPr/>
        </p:nvSpPr>
        <p:spPr>
          <a:xfrm>
            <a:off x="496119" y="2688952"/>
            <a:ext cx="164455" cy="164455"/>
          </a:xfrm>
          <a:prstGeom prst="roundRect">
            <a:avLst>
              <a:gd name="adj" fmla="val 18669"/>
            </a:avLst>
          </a:prstGeom>
          <a:solidFill>
            <a:srgbClr val="E1E1EA"/>
          </a:solidFill>
          <a:ln w="4763">
            <a:solidFill>
              <a:srgbClr val="C7C7D0"/>
            </a:solidFill>
            <a:prstDash val="solid"/>
          </a:ln>
        </p:spPr>
        <p:txBody>
          <a:bodyPr/>
          <a:lstStyle/>
          <a:p>
            <a:endParaRPr lang="en-US"/>
          </a:p>
        </p:txBody>
      </p:sp>
      <p:sp>
        <p:nvSpPr>
          <p:cNvPr id="15" name="Text 13"/>
          <p:cNvSpPr/>
          <p:nvPr/>
        </p:nvSpPr>
        <p:spPr>
          <a:xfrm>
            <a:off x="523540" y="2702682"/>
            <a:ext cx="109612" cy="136996"/>
          </a:xfrm>
          <a:prstGeom prst="rect">
            <a:avLst/>
          </a:prstGeom>
          <a:noFill/>
          <a:ln/>
        </p:spPr>
        <p:txBody>
          <a:bodyPr wrap="none" lIns="0" tIns="0" rIns="0" bIns="0" rtlCol="0" anchor="ctr"/>
          <a:lstStyle/>
          <a:p>
            <a:pPr marL="0" indent="0" algn="ctr">
              <a:lnSpc>
                <a:spcPct val="100000"/>
              </a:lnSpc>
              <a:buNone/>
            </a:pPr>
            <a:r>
              <a:rPr lang="en-US" sz="850" dirty="0">
                <a:solidFill>
                  <a:srgbClr val="3C3939"/>
                </a:solidFill>
                <a:latin typeface="Raleway" pitchFamily="34" charset="0"/>
                <a:ea typeface="Raleway" pitchFamily="34" charset="-122"/>
                <a:cs typeface="Raleway" pitchFamily="34" charset="-120"/>
              </a:rPr>
              <a:t>1</a:t>
            </a:r>
            <a:endParaRPr lang="en-US" sz="850" dirty="0"/>
          </a:p>
        </p:txBody>
      </p:sp>
      <p:sp>
        <p:nvSpPr>
          <p:cNvPr id="16" name="Text 14"/>
          <p:cNvSpPr/>
          <p:nvPr/>
        </p:nvSpPr>
        <p:spPr>
          <a:xfrm>
            <a:off x="698227" y="2714030"/>
            <a:ext cx="3784625" cy="114226"/>
          </a:xfrm>
          <a:prstGeom prst="rect">
            <a:avLst/>
          </a:prstGeom>
          <a:noFill/>
          <a:ln/>
        </p:spPr>
        <p:txBody>
          <a:bodyPr wrap="none" lIns="0" tIns="0" rIns="0" bIns="0" rtlCol="0" anchor="t"/>
          <a:lstStyle/>
          <a:p>
            <a:pPr marL="0" indent="0" algn="l">
              <a:lnSpc>
                <a:spcPct val="104000"/>
              </a:lnSpc>
              <a:buNone/>
            </a:pPr>
            <a:r>
              <a:rPr lang="en-US" sz="700" dirty="0">
                <a:solidFill>
                  <a:srgbClr val="3C3939"/>
                </a:solidFill>
                <a:latin typeface="Raleway" pitchFamily="34" charset="0"/>
                <a:ea typeface="Raleway" pitchFamily="34" charset="-122"/>
                <a:cs typeface="Raleway" pitchFamily="34" charset="-120"/>
              </a:rPr>
              <a:t>Innovative Work Behaviour</a:t>
            </a:r>
            <a:endParaRPr lang="en-US" sz="700" dirty="0"/>
          </a:p>
        </p:txBody>
      </p:sp>
      <p:sp>
        <p:nvSpPr>
          <p:cNvPr id="17" name="Text 15"/>
          <p:cNvSpPr/>
          <p:nvPr/>
        </p:nvSpPr>
        <p:spPr>
          <a:xfrm>
            <a:off x="698227" y="2865909"/>
            <a:ext cx="3784625" cy="333375"/>
          </a:xfrm>
          <a:prstGeom prst="rect">
            <a:avLst/>
          </a:prstGeom>
          <a:noFill/>
          <a:ln/>
        </p:spPr>
        <p:txBody>
          <a:bodyPr wrap="square" lIns="0" tIns="0" rIns="0" bIns="0" rtlCol="0" anchor="t"/>
          <a:lstStyle/>
          <a:p>
            <a:pPr algn="l">
              <a:lnSpc>
                <a:spcPct val="101000"/>
              </a:lnSpc>
              <a:spcAft>
                <a:spcPts val="250"/>
              </a:spcAft>
            </a:pPr>
            <a:r>
              <a:rPr lang="en-US" sz="550" dirty="0">
                <a:solidFill>
                  <a:srgbClr val="3C3939"/>
                </a:solidFill>
                <a:latin typeface="Roboto" pitchFamily="34" charset="0"/>
                <a:ea typeface="Roboto" pitchFamily="34" charset="-122"/>
                <a:cs typeface="Roboto" pitchFamily="34" charset="-120"/>
              </a:rPr>
              <a:t>Exploring, developing, championing and implementing the focal idea after the manager’s decision.</a:t>
            </a:r>
            <a:endParaRPr lang="en-US" sz="550">
              <a:ea typeface="Calibri" panose="020F0502020204030204"/>
              <a:cs typeface="Calibri" panose="020F0502020204030204"/>
            </a:endParaRPr>
          </a:p>
          <a:p>
            <a:pPr algn="l">
              <a:lnSpc>
                <a:spcPct val="101000"/>
              </a:lnSpc>
              <a:spcAft>
                <a:spcPts val="250"/>
              </a:spcAft>
            </a:pPr>
            <a:r>
              <a:rPr lang="en-US" sz="550" dirty="0">
                <a:solidFill>
                  <a:srgbClr val="3C3939"/>
                </a:solidFill>
                <a:latin typeface="Roboto"/>
                <a:ea typeface="Roboto"/>
                <a:cs typeface="Roboto"/>
              </a:rPr>
              <a:t>Any later authorisation is recorded to test whether it affects the findings.</a:t>
            </a:r>
            <a:endParaRPr lang="en-US" sz="550">
              <a:latin typeface="Calibri"/>
              <a:ea typeface="Calibri"/>
              <a:cs typeface="Calibri"/>
            </a:endParaRPr>
          </a:p>
        </p:txBody>
      </p:sp>
      <p:sp>
        <p:nvSpPr>
          <p:cNvPr id="18" name="Shape 16"/>
          <p:cNvSpPr/>
          <p:nvPr/>
        </p:nvSpPr>
        <p:spPr>
          <a:xfrm>
            <a:off x="496119" y="3274665"/>
            <a:ext cx="164455" cy="164455"/>
          </a:xfrm>
          <a:prstGeom prst="roundRect">
            <a:avLst>
              <a:gd name="adj" fmla="val 18669"/>
            </a:avLst>
          </a:prstGeom>
          <a:solidFill>
            <a:srgbClr val="E1E1EA"/>
          </a:solidFill>
          <a:ln w="4763">
            <a:solidFill>
              <a:srgbClr val="C7C7D0"/>
            </a:solidFill>
            <a:prstDash val="solid"/>
          </a:ln>
        </p:spPr>
        <p:txBody>
          <a:bodyPr/>
          <a:lstStyle/>
          <a:p>
            <a:endParaRPr lang="en-US"/>
          </a:p>
        </p:txBody>
      </p:sp>
      <p:sp>
        <p:nvSpPr>
          <p:cNvPr id="19" name="Text 17"/>
          <p:cNvSpPr/>
          <p:nvPr/>
        </p:nvSpPr>
        <p:spPr>
          <a:xfrm>
            <a:off x="523540" y="3288395"/>
            <a:ext cx="109612" cy="136996"/>
          </a:xfrm>
          <a:prstGeom prst="rect">
            <a:avLst/>
          </a:prstGeom>
          <a:noFill/>
          <a:ln/>
        </p:spPr>
        <p:txBody>
          <a:bodyPr wrap="none" lIns="0" tIns="0" rIns="0" bIns="0" rtlCol="0" anchor="ctr"/>
          <a:lstStyle/>
          <a:p>
            <a:pPr marL="0" indent="0" algn="ctr">
              <a:lnSpc>
                <a:spcPct val="100000"/>
              </a:lnSpc>
              <a:buNone/>
            </a:pPr>
            <a:r>
              <a:rPr lang="en-US" sz="850" dirty="0">
                <a:solidFill>
                  <a:srgbClr val="3C3939"/>
                </a:solidFill>
                <a:latin typeface="Raleway" pitchFamily="34" charset="0"/>
                <a:ea typeface="Raleway" pitchFamily="34" charset="-122"/>
                <a:cs typeface="Raleway" pitchFamily="34" charset="-120"/>
              </a:rPr>
              <a:t>2</a:t>
            </a:r>
            <a:endParaRPr lang="en-US" sz="850" dirty="0"/>
          </a:p>
        </p:txBody>
      </p:sp>
      <p:sp>
        <p:nvSpPr>
          <p:cNvPr id="20" name="Text 18"/>
          <p:cNvSpPr/>
          <p:nvPr/>
        </p:nvSpPr>
        <p:spPr>
          <a:xfrm>
            <a:off x="698227" y="3299743"/>
            <a:ext cx="3784625" cy="114226"/>
          </a:xfrm>
          <a:prstGeom prst="rect">
            <a:avLst/>
          </a:prstGeom>
          <a:noFill/>
          <a:ln/>
        </p:spPr>
        <p:txBody>
          <a:bodyPr wrap="none" lIns="0" tIns="0" rIns="0" bIns="0" rtlCol="0" anchor="t"/>
          <a:lstStyle/>
          <a:p>
            <a:pPr marL="0" indent="0" algn="l">
              <a:lnSpc>
                <a:spcPct val="104000"/>
              </a:lnSpc>
              <a:buNone/>
            </a:pPr>
            <a:r>
              <a:rPr lang="en-US" sz="700" dirty="0">
                <a:solidFill>
                  <a:srgbClr val="3C3939"/>
                </a:solidFill>
                <a:latin typeface="Raleway" pitchFamily="34" charset="0"/>
                <a:ea typeface="Raleway" pitchFamily="34" charset="-122"/>
                <a:cs typeface="Raleway" pitchFamily="34" charset="-120"/>
              </a:rPr>
              <a:t>Relational Strain</a:t>
            </a:r>
            <a:endParaRPr lang="en-US" sz="700" dirty="0"/>
          </a:p>
        </p:txBody>
      </p:sp>
      <p:sp>
        <p:nvSpPr>
          <p:cNvPr id="21" name="Text 19"/>
          <p:cNvSpPr/>
          <p:nvPr/>
        </p:nvSpPr>
        <p:spPr>
          <a:xfrm>
            <a:off x="698227" y="3451622"/>
            <a:ext cx="3784625" cy="210964"/>
          </a:xfrm>
          <a:prstGeom prst="rect">
            <a:avLst/>
          </a:prstGeom>
          <a:noFill/>
          <a:ln/>
        </p:spPr>
        <p:txBody>
          <a:bodyPr wrap="square" lIns="0" tIns="0" rIns="0" bIns="0" rtlCol="0" anchor="t"/>
          <a:lstStyle/>
          <a:p>
            <a:pPr marL="0" indent="0" algn="l">
              <a:lnSpc>
                <a:spcPct val="101000"/>
              </a:lnSpc>
              <a:spcAft>
                <a:spcPts val="250"/>
              </a:spcAft>
              <a:buNone/>
            </a:pPr>
            <a:r>
              <a:rPr lang="en-US" sz="550" dirty="0">
                <a:solidFill>
                  <a:srgbClr val="3C3939"/>
                </a:solidFill>
                <a:latin typeface="Roboto" pitchFamily="34" charset="0"/>
                <a:ea typeface="Roboto" pitchFamily="34" charset="-122"/>
                <a:cs typeface="Roboto" pitchFamily="34" charset="-120"/>
              </a:rPr>
              <a:t>Tension with the focal-manager</a:t>
            </a:r>
            <a:endParaRPr lang="en-US" sz="550" dirty="0"/>
          </a:p>
          <a:p>
            <a:pPr marL="0" indent="0" algn="l">
              <a:lnSpc>
                <a:spcPct val="101000"/>
              </a:lnSpc>
              <a:buNone/>
            </a:pPr>
            <a:r>
              <a:rPr lang="en-US" sz="550" dirty="0">
                <a:solidFill>
                  <a:srgbClr val="3C3939"/>
                </a:solidFill>
                <a:latin typeface="Roboto" pitchFamily="34" charset="0"/>
                <a:ea typeface="Roboto" pitchFamily="34" charset="-122"/>
                <a:cs typeface="Roboto" pitchFamily="34" charset="-120"/>
              </a:rPr>
              <a:t>Pre-incident relationship quality is measured separately.</a:t>
            </a:r>
            <a:endParaRPr lang="en-US" sz="550" dirty="0"/>
          </a:p>
        </p:txBody>
      </p:sp>
      <p:sp>
        <p:nvSpPr>
          <p:cNvPr id="22" name="Text 20"/>
          <p:cNvSpPr/>
          <p:nvPr/>
        </p:nvSpPr>
        <p:spPr>
          <a:xfrm>
            <a:off x="496119" y="3920982"/>
            <a:ext cx="4443933" cy="88553"/>
          </a:xfrm>
          <a:prstGeom prst="rect">
            <a:avLst/>
          </a:prstGeom>
          <a:noFill/>
          <a:ln/>
        </p:spPr>
        <p:txBody>
          <a:bodyPr wrap="none" lIns="0" tIns="0" rIns="0" bIns="0" rtlCol="0" anchor="t"/>
          <a:lstStyle/>
          <a:p>
            <a:pPr marL="0" indent="0" algn="l">
              <a:lnSpc>
                <a:spcPct val="101000"/>
              </a:lnSpc>
              <a:buNone/>
            </a:pPr>
            <a:r>
              <a:rPr lang="en-US" sz="550" dirty="0">
                <a:solidFill>
                  <a:srgbClr val="3C3939"/>
                </a:solidFill>
                <a:latin typeface="Roboto" pitchFamily="34" charset="0"/>
                <a:ea typeface="Roboto" pitchFamily="34" charset="-122"/>
                <a:cs typeface="Roboto" pitchFamily="34" charset="-120"/>
              </a:rPr>
              <a:t>Digital Political Skill Enactment shapes both — amplifying innovation and buffering relational damage.</a:t>
            </a:r>
            <a:endParaRPr lang="en-US" sz="550" dirty="0"/>
          </a:p>
        </p:txBody>
      </p:sp>
      <p:pic>
        <p:nvPicPr>
          <p:cNvPr id="23" name="Image 0" descr="preencoded.png"/>
          <p:cNvPicPr>
            <a:picLocks noChangeAspect="1"/>
          </p:cNvPicPr>
          <p:nvPr/>
        </p:nvPicPr>
        <p:blipFill>
          <a:blip r:embed="rId3"/>
          <a:stretch>
            <a:fillRect/>
          </a:stretch>
        </p:blipFill>
        <p:spPr>
          <a:xfrm>
            <a:off x="4665911" y="720849"/>
            <a:ext cx="3986733" cy="3986733"/>
          </a:xfrm>
          <a:prstGeom prst="rect">
            <a:avLst/>
          </a:prstGeom>
        </p:spPr>
      </p:pic>
    </p:spTree>
    <p:extLst>
      <p:ext uri="{BB962C8B-B14F-4D97-AF65-F5344CB8AC3E}">
        <p14:creationId xmlns:p14="http://schemas.microsoft.com/office/powerpoint/2010/main" val="31313734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BOUNDED CLAIMS</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The study at a glance</a:t>
            </a:r>
            <a:endParaRPr lang="en-US" sz="1875" dirty="0"/>
          </a:p>
        </p:txBody>
      </p:sp>
      <p:sp>
        <p:nvSpPr>
          <p:cNvPr id="4" name="Shape 2"/>
          <p:cNvSpPr/>
          <p:nvPr/>
        </p:nvSpPr>
        <p:spPr>
          <a:xfrm>
            <a:off x="562356" y="891540"/>
            <a:ext cx="8023860" cy="617220"/>
          </a:xfrm>
          <a:prstGeom prst="roundRect">
            <a:avLst>
              <a:gd name="adj" fmla="val 6667"/>
            </a:avLst>
          </a:prstGeom>
          <a:solidFill>
            <a:srgbClr val="18243A"/>
          </a:solidFill>
          <a:ln w="12700">
            <a:solidFill>
              <a:srgbClr val="18243A"/>
            </a:solidFill>
            <a:prstDash val="solid"/>
          </a:ln>
        </p:spPr>
        <p:txBody>
          <a:bodyPr/>
          <a:lstStyle/>
          <a:p>
            <a:endParaRPr lang="en-US"/>
          </a:p>
        </p:txBody>
      </p:sp>
      <p:sp>
        <p:nvSpPr>
          <p:cNvPr id="5" name="Text 3"/>
          <p:cNvSpPr/>
          <p:nvPr/>
        </p:nvSpPr>
        <p:spPr>
          <a:xfrm>
            <a:off x="788670" y="1083564"/>
            <a:ext cx="7578090" cy="20574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350" b="1" dirty="0">
                <a:solidFill>
                  <a:srgbClr val="FFFFFF"/>
                </a:solidFill>
              </a:rPr>
              <a:t>How does DPSE shape the two outcomes of creative deviance in manager-unapproved idea incidents?</a:t>
            </a:r>
            <a:endParaRPr lang="en-US" sz="1350" dirty="0"/>
          </a:p>
        </p:txBody>
      </p:sp>
      <p:sp>
        <p:nvSpPr>
          <p:cNvPr id="6" name="Shape 4"/>
          <p:cNvSpPr/>
          <p:nvPr/>
        </p:nvSpPr>
        <p:spPr>
          <a:xfrm>
            <a:off x="1042416" y="1940814"/>
            <a:ext cx="466344" cy="466344"/>
          </a:xfrm>
          <a:prstGeom prst="ellipse">
            <a:avLst/>
          </a:prstGeom>
          <a:solidFill>
            <a:srgbClr val="68778D"/>
          </a:solidFill>
          <a:ln w="12700">
            <a:solidFill>
              <a:srgbClr val="68778D"/>
            </a:solidFill>
            <a:prstDash val="solid"/>
          </a:ln>
          <a:effectLst/>
        </p:spPr>
        <p:txBody>
          <a:bodyPr/>
          <a:lstStyle/>
          <a:p>
            <a:endParaRPr lang="en-US"/>
          </a:p>
        </p:txBody>
      </p:sp>
      <p:sp>
        <p:nvSpPr>
          <p:cNvPr id="7" name="Text 5"/>
          <p:cNvSpPr/>
          <p:nvPr/>
        </p:nvSpPr>
        <p:spPr>
          <a:xfrm>
            <a:off x="1076706" y="2057400"/>
            <a:ext cx="397764" cy="130577"/>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O1</a:t>
            </a:r>
            <a:endParaRPr lang="en-US" sz="1500" dirty="0"/>
          </a:p>
        </p:txBody>
      </p:sp>
      <p:sp>
        <p:nvSpPr>
          <p:cNvPr id="8" name="Text 6"/>
          <p:cNvSpPr/>
          <p:nvPr/>
        </p:nvSpPr>
        <p:spPr>
          <a:xfrm>
            <a:off x="534924" y="2551176"/>
            <a:ext cx="1495044"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25324A"/>
                </a:solidFill>
              </a:rPr>
              <a:t>Describe incident patterns</a:t>
            </a:r>
            <a:endParaRPr lang="en-US" sz="825" dirty="0"/>
          </a:p>
        </p:txBody>
      </p:sp>
      <p:sp>
        <p:nvSpPr>
          <p:cNvPr id="9" name="Shape 7"/>
          <p:cNvSpPr/>
          <p:nvPr/>
        </p:nvSpPr>
        <p:spPr>
          <a:xfrm>
            <a:off x="2743200" y="1940814"/>
            <a:ext cx="466344" cy="466344"/>
          </a:xfrm>
          <a:prstGeom prst="ellipse">
            <a:avLst/>
          </a:prstGeom>
          <a:solidFill>
            <a:srgbClr val="2F67B1"/>
          </a:solidFill>
          <a:ln w="12700">
            <a:solidFill>
              <a:srgbClr val="2F67B1"/>
            </a:solidFill>
            <a:prstDash val="solid"/>
          </a:ln>
          <a:effectLst/>
        </p:spPr>
        <p:txBody>
          <a:bodyPr/>
          <a:lstStyle/>
          <a:p>
            <a:endParaRPr lang="en-US"/>
          </a:p>
        </p:txBody>
      </p:sp>
      <p:sp>
        <p:nvSpPr>
          <p:cNvPr id="10" name="Text 8"/>
          <p:cNvSpPr/>
          <p:nvPr/>
        </p:nvSpPr>
        <p:spPr>
          <a:xfrm>
            <a:off x="2777490" y="2057400"/>
            <a:ext cx="397764" cy="130577"/>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O2</a:t>
            </a:r>
            <a:endParaRPr lang="en-US" sz="1500" dirty="0"/>
          </a:p>
        </p:txBody>
      </p:sp>
      <p:sp>
        <p:nvSpPr>
          <p:cNvPr id="11" name="Text 9"/>
          <p:cNvSpPr/>
          <p:nvPr/>
        </p:nvSpPr>
        <p:spPr>
          <a:xfrm>
            <a:off x="2235708" y="2551176"/>
            <a:ext cx="1495044"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25324A"/>
                </a:solidFill>
              </a:rPr>
              <a:t>Test OWP × climate → CD</a:t>
            </a:r>
            <a:endParaRPr lang="en-US" sz="825" dirty="0"/>
          </a:p>
        </p:txBody>
      </p:sp>
      <p:sp>
        <p:nvSpPr>
          <p:cNvPr id="12" name="Shape 10"/>
          <p:cNvSpPr/>
          <p:nvPr/>
        </p:nvSpPr>
        <p:spPr>
          <a:xfrm>
            <a:off x="4443984" y="1940814"/>
            <a:ext cx="466344" cy="466344"/>
          </a:xfrm>
          <a:prstGeom prst="ellipse">
            <a:avLst/>
          </a:prstGeom>
          <a:solidFill>
            <a:srgbClr val="1F9D8B"/>
          </a:solidFill>
          <a:ln w="12700">
            <a:solidFill>
              <a:srgbClr val="1F9D8B"/>
            </a:solidFill>
            <a:prstDash val="solid"/>
          </a:ln>
          <a:effectLst/>
        </p:spPr>
        <p:txBody>
          <a:bodyPr/>
          <a:lstStyle/>
          <a:p>
            <a:endParaRPr lang="en-US"/>
          </a:p>
        </p:txBody>
      </p:sp>
      <p:sp>
        <p:nvSpPr>
          <p:cNvPr id="13" name="Text 11"/>
          <p:cNvSpPr/>
          <p:nvPr/>
        </p:nvSpPr>
        <p:spPr>
          <a:xfrm>
            <a:off x="4478274" y="2057400"/>
            <a:ext cx="397764" cy="130577"/>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O3</a:t>
            </a:r>
            <a:endParaRPr lang="en-US" sz="1500" dirty="0"/>
          </a:p>
        </p:txBody>
      </p:sp>
      <p:sp>
        <p:nvSpPr>
          <p:cNvPr id="14" name="Text 12"/>
          <p:cNvSpPr/>
          <p:nvPr/>
        </p:nvSpPr>
        <p:spPr>
          <a:xfrm>
            <a:off x="3936492" y="2551176"/>
            <a:ext cx="1495044"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25324A"/>
                </a:solidFill>
              </a:rPr>
              <a:t>Test CD → innovation + DPSE</a:t>
            </a:r>
            <a:endParaRPr lang="en-US" sz="825" dirty="0"/>
          </a:p>
        </p:txBody>
      </p:sp>
      <p:sp>
        <p:nvSpPr>
          <p:cNvPr id="15" name="Shape 13"/>
          <p:cNvSpPr/>
          <p:nvPr/>
        </p:nvSpPr>
        <p:spPr>
          <a:xfrm>
            <a:off x="6144768" y="1940814"/>
            <a:ext cx="466344" cy="466344"/>
          </a:xfrm>
          <a:prstGeom prst="ellipse">
            <a:avLst/>
          </a:prstGeom>
          <a:solidFill>
            <a:srgbClr val="D96B73"/>
          </a:solidFill>
          <a:ln w="12700">
            <a:solidFill>
              <a:srgbClr val="D96B73"/>
            </a:solidFill>
            <a:prstDash val="solid"/>
          </a:ln>
          <a:effectLst/>
        </p:spPr>
        <p:txBody>
          <a:bodyPr/>
          <a:lstStyle/>
          <a:p>
            <a:endParaRPr lang="en-US"/>
          </a:p>
        </p:txBody>
      </p:sp>
      <p:sp>
        <p:nvSpPr>
          <p:cNvPr id="16" name="Text 14"/>
          <p:cNvSpPr/>
          <p:nvPr/>
        </p:nvSpPr>
        <p:spPr>
          <a:xfrm>
            <a:off x="6179058" y="2057400"/>
            <a:ext cx="397764" cy="130577"/>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O4</a:t>
            </a:r>
            <a:endParaRPr lang="en-US" sz="1500" dirty="0"/>
          </a:p>
        </p:txBody>
      </p:sp>
      <p:sp>
        <p:nvSpPr>
          <p:cNvPr id="17" name="Text 15"/>
          <p:cNvSpPr/>
          <p:nvPr/>
        </p:nvSpPr>
        <p:spPr>
          <a:xfrm>
            <a:off x="5637276" y="2551176"/>
            <a:ext cx="1495044"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25324A"/>
                </a:solidFill>
              </a:rPr>
              <a:t>Test CD → strain + DPSE</a:t>
            </a:r>
            <a:endParaRPr lang="en-US" sz="825" dirty="0"/>
          </a:p>
        </p:txBody>
      </p:sp>
      <p:sp>
        <p:nvSpPr>
          <p:cNvPr id="18" name="Shape 16"/>
          <p:cNvSpPr/>
          <p:nvPr/>
        </p:nvSpPr>
        <p:spPr>
          <a:xfrm>
            <a:off x="7845552" y="1940814"/>
            <a:ext cx="466344" cy="466344"/>
          </a:xfrm>
          <a:prstGeom prst="ellipse">
            <a:avLst/>
          </a:prstGeom>
          <a:solidFill>
            <a:srgbClr val="E58B5B"/>
          </a:solidFill>
          <a:ln w="12700">
            <a:solidFill>
              <a:srgbClr val="E58B5B"/>
            </a:solidFill>
            <a:prstDash val="solid"/>
          </a:ln>
          <a:effectLst/>
        </p:spPr>
        <p:txBody>
          <a:bodyPr/>
          <a:lstStyle/>
          <a:p>
            <a:endParaRPr lang="en-US"/>
          </a:p>
        </p:txBody>
      </p:sp>
      <p:sp>
        <p:nvSpPr>
          <p:cNvPr id="19" name="Text 17"/>
          <p:cNvSpPr/>
          <p:nvPr/>
        </p:nvSpPr>
        <p:spPr>
          <a:xfrm>
            <a:off x="7879842" y="2057400"/>
            <a:ext cx="397764" cy="130577"/>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O5</a:t>
            </a:r>
            <a:endParaRPr lang="en-US" sz="1500" dirty="0"/>
          </a:p>
        </p:txBody>
      </p:sp>
      <p:sp>
        <p:nvSpPr>
          <p:cNvPr id="20" name="Text 18"/>
          <p:cNvSpPr/>
          <p:nvPr/>
        </p:nvSpPr>
        <p:spPr>
          <a:xfrm>
            <a:off x="7338060" y="2551176"/>
            <a:ext cx="1495044"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25" b="1" dirty="0">
                <a:solidFill>
                  <a:srgbClr val="25324A"/>
                </a:solidFill>
              </a:rPr>
              <a:t>Translate into guidance</a:t>
            </a:r>
            <a:endParaRPr lang="en-US" sz="825" dirty="0"/>
          </a:p>
        </p:txBody>
      </p:sp>
      <p:sp>
        <p:nvSpPr>
          <p:cNvPr id="21" name="Shape 19"/>
          <p:cNvSpPr/>
          <p:nvPr/>
        </p:nvSpPr>
        <p:spPr>
          <a:xfrm>
            <a:off x="946404" y="3531870"/>
            <a:ext cx="7235190" cy="589788"/>
          </a:xfrm>
          <a:prstGeom prst="roundRect">
            <a:avLst>
              <a:gd name="adj" fmla="val 6977"/>
            </a:avLst>
          </a:prstGeom>
          <a:solidFill>
            <a:srgbClr val="EAF1FA"/>
          </a:solidFill>
          <a:ln w="12700">
            <a:solidFill>
              <a:srgbClr val="CAD9ED"/>
            </a:solidFill>
            <a:prstDash val="solid"/>
          </a:ln>
        </p:spPr>
        <p:txBody>
          <a:bodyPr/>
          <a:lstStyle/>
          <a:p>
            <a:endParaRPr lang="en-US"/>
          </a:p>
        </p:txBody>
      </p:sp>
      <p:sp>
        <p:nvSpPr>
          <p:cNvPr id="22" name="Text 20"/>
          <p:cNvSpPr/>
          <p:nvPr/>
        </p:nvSpPr>
        <p:spPr>
          <a:xfrm>
            <a:off x="1165860" y="3730752"/>
            <a:ext cx="6789420" cy="164592"/>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38" b="1" dirty="0">
                <a:solidFill>
                  <a:srgbClr val="2F67B1"/>
                </a:solidFill>
              </a:rPr>
              <a:t>Confirmatory + associational  |  H3 and H5 are the principal theoretical extension  |  Open text is contextual only</a:t>
            </a:r>
            <a:endParaRPr lang="en-US" sz="938"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9</a:t>
            </a:fld>
            <a:endParaRPr lang="en-US"/>
          </a:p>
        </p:txBody>
      </p:sp>
      <p:sp>
        <p:nvSpPr>
          <p:cNvPr id="23" name="Hộp Văn bản 22">
            <a:extLst>
              <a:ext uri="{FF2B5EF4-FFF2-40B4-BE49-F238E27FC236}">
                <a16:creationId xmlns:a16="http://schemas.microsoft.com/office/drawing/2014/main" id="{ADDD5F9A-83AE-900A-EF99-217D5B30116F}"/>
              </a:ext>
            </a:extLst>
          </p:cNvPr>
          <p:cNvSpPr txBox="1"/>
          <p:nvPr/>
        </p:nvSpPr>
        <p:spPr>
          <a:xfrm>
            <a:off x="779860" y="3042048"/>
            <a:ext cx="1250156" cy="31745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600" b="1">
                <a:solidFill>
                  <a:srgbClr val="3C3939"/>
                </a:solidFill>
                <a:latin typeface="Raleway"/>
              </a:rPr>
              <a:t>(D</a:t>
            </a:r>
            <a:r>
              <a:rPr lang="en-US" sz="600" b="1" dirty="0">
                <a:solidFill>
                  <a:srgbClr val="3C3939"/>
                </a:solidFill>
                <a:latin typeface="Raleway Bold"/>
              </a:rPr>
              <a:t>escriptive-Exploratory</a:t>
            </a:r>
            <a:r>
              <a:rPr lang="en-US" sz="600" b="1" i="0" u="none" strike="noStrike" baseline="0" dirty="0">
                <a:solidFill>
                  <a:srgbClr val="3C3939"/>
                </a:solidFill>
                <a:latin typeface="Raleway Bold"/>
              </a:rPr>
              <a:t>)</a:t>
            </a:r>
            <a:r>
              <a:rPr sz="600" b="1" i="0" dirty="0">
                <a:solidFill>
                  <a:srgbClr val="000000"/>
                </a:solidFill>
                <a:latin typeface="Raleway Bold"/>
                <a:ea typeface="Raleway Bold"/>
                <a:cs typeface="Raleway Bold"/>
              </a:rPr>
              <a:t>​</a:t>
            </a:r>
            <a:endParaRPr lang="vi-VN" sz="1013" b="1" dirty="0">
              <a:latin typeface="Arial"/>
              <a:cs typeface="Arial"/>
            </a:endParaRPr>
          </a:p>
          <a:p>
            <a:pPr algn="ctr"/>
            <a:endParaRPr lang="vi-VN" sz="1013" b="1" dirty="0">
              <a:latin typeface="Arial"/>
              <a:cs typeface="Arial"/>
            </a:endParaRPr>
          </a:p>
        </p:txBody>
      </p:sp>
      <p:sp>
        <p:nvSpPr>
          <p:cNvPr id="24" name="Hộp Văn bản 23">
            <a:extLst>
              <a:ext uri="{FF2B5EF4-FFF2-40B4-BE49-F238E27FC236}">
                <a16:creationId xmlns:a16="http://schemas.microsoft.com/office/drawing/2014/main" id="{F34000E2-3CE7-9D4C-877B-50210F29AD84}"/>
              </a:ext>
            </a:extLst>
          </p:cNvPr>
          <p:cNvSpPr txBox="1"/>
          <p:nvPr/>
        </p:nvSpPr>
        <p:spPr>
          <a:xfrm>
            <a:off x="2393156" y="3042048"/>
            <a:ext cx="4572000" cy="31745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600" b="0" i="0" u="none" strike="noStrike" baseline="0">
                <a:solidFill>
                  <a:srgbClr val="3C3939"/>
                </a:solidFill>
                <a:latin typeface="Raleway"/>
              </a:rPr>
              <a:t>(</a:t>
            </a:r>
            <a:r>
              <a:rPr lang="en-US" sz="600" b="1" i="0" u="none" strike="noStrike" baseline="0">
                <a:solidFill>
                  <a:srgbClr val="3C3939"/>
                </a:solidFill>
                <a:latin typeface="Raleway Bold"/>
              </a:rPr>
              <a:t>Explanatory-Confirmatory</a:t>
            </a:r>
            <a:r>
              <a:rPr lang="en-US" sz="600" b="1">
                <a:solidFill>
                  <a:srgbClr val="3C3939"/>
                </a:solidFill>
                <a:latin typeface="Raleway Bold"/>
              </a:rPr>
              <a:t>)</a:t>
            </a:r>
            <a:endParaRPr lang="vi-VN" sz="1013"/>
          </a:p>
          <a:p>
            <a:pPr algn="ctr"/>
            <a:endParaRPr lang="vi-VN" sz="1013"/>
          </a:p>
        </p:txBody>
      </p:sp>
      <p:sp>
        <p:nvSpPr>
          <p:cNvPr id="26" name="Hộp Văn bản 25">
            <a:extLst>
              <a:ext uri="{FF2B5EF4-FFF2-40B4-BE49-F238E27FC236}">
                <a16:creationId xmlns:a16="http://schemas.microsoft.com/office/drawing/2014/main" id="{ACFBD754-B47F-6783-3D2F-A40D6CB339DB}"/>
              </a:ext>
            </a:extLst>
          </p:cNvPr>
          <p:cNvSpPr txBox="1"/>
          <p:nvPr/>
        </p:nvSpPr>
        <p:spPr>
          <a:xfrm>
            <a:off x="4137422" y="3042048"/>
            <a:ext cx="4572000" cy="31745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600" b="0" i="0" u="none" strike="noStrike" baseline="0">
                <a:solidFill>
                  <a:srgbClr val="3C3939"/>
                </a:solidFill>
                <a:latin typeface="Raleway"/>
              </a:rPr>
              <a:t>(</a:t>
            </a:r>
            <a:r>
              <a:rPr lang="en-US" sz="600" b="1" i="0" u="none" strike="noStrike" baseline="0">
                <a:solidFill>
                  <a:srgbClr val="3C3939"/>
                </a:solidFill>
                <a:latin typeface="Raleway Bold"/>
              </a:rPr>
              <a:t>Explanatory-Confirmatory</a:t>
            </a:r>
            <a:r>
              <a:rPr lang="en-US" sz="600" b="1">
                <a:solidFill>
                  <a:srgbClr val="3C3939"/>
                </a:solidFill>
                <a:latin typeface="Raleway Bold"/>
              </a:rPr>
              <a:t>)</a:t>
            </a:r>
            <a:endParaRPr lang="vi-VN" sz="1013"/>
          </a:p>
          <a:p>
            <a:pPr algn="ctr"/>
            <a:endParaRPr lang="vi-VN" sz="1013"/>
          </a:p>
        </p:txBody>
      </p:sp>
      <p:sp>
        <p:nvSpPr>
          <p:cNvPr id="27" name="Hộp Văn bản 26">
            <a:extLst>
              <a:ext uri="{FF2B5EF4-FFF2-40B4-BE49-F238E27FC236}">
                <a16:creationId xmlns:a16="http://schemas.microsoft.com/office/drawing/2014/main" id="{74A7D3C3-F3CE-4FE2-E8B9-78A0AD79BE49}"/>
              </a:ext>
            </a:extLst>
          </p:cNvPr>
          <p:cNvSpPr txBox="1"/>
          <p:nvPr/>
        </p:nvSpPr>
        <p:spPr>
          <a:xfrm>
            <a:off x="5798344" y="3042048"/>
            <a:ext cx="4572000" cy="31745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600" b="0" i="0" u="none" strike="noStrike" baseline="0">
                <a:solidFill>
                  <a:srgbClr val="3C3939"/>
                </a:solidFill>
                <a:latin typeface="Raleway"/>
              </a:rPr>
              <a:t>(</a:t>
            </a:r>
            <a:r>
              <a:rPr lang="en-US" sz="600" b="1" i="0" u="none" strike="noStrike" baseline="0">
                <a:solidFill>
                  <a:srgbClr val="3C3939"/>
                </a:solidFill>
                <a:latin typeface="Raleway Bold"/>
              </a:rPr>
              <a:t>Explanatory-Confirmatory</a:t>
            </a:r>
            <a:r>
              <a:rPr lang="en-US" sz="600" b="1">
                <a:solidFill>
                  <a:srgbClr val="3C3939"/>
                </a:solidFill>
                <a:latin typeface="Raleway Bold"/>
              </a:rPr>
              <a:t>)</a:t>
            </a:r>
            <a:endParaRPr lang="vi-VN" sz="1013"/>
          </a:p>
          <a:p>
            <a:pPr algn="ctr"/>
            <a:endParaRPr lang="vi-VN" sz="1013"/>
          </a:p>
        </p:txBody>
      </p:sp>
      <p:sp>
        <p:nvSpPr>
          <p:cNvPr id="28" name="Hộp Văn bản 27">
            <a:extLst>
              <a:ext uri="{FF2B5EF4-FFF2-40B4-BE49-F238E27FC236}">
                <a16:creationId xmlns:a16="http://schemas.microsoft.com/office/drawing/2014/main" id="{53C33D51-8869-69B2-5C62-9E30F879DBB7}"/>
              </a:ext>
            </a:extLst>
          </p:cNvPr>
          <p:cNvSpPr txBox="1"/>
          <p:nvPr/>
        </p:nvSpPr>
        <p:spPr>
          <a:xfrm>
            <a:off x="7750969" y="3042048"/>
            <a:ext cx="4572000" cy="317459"/>
          </a:xfrm>
          <a:prstGeom prst="rect">
            <a:avLst/>
          </a:prstGeom>
          <a:noFill/>
        </p:spPr>
        <p:txBody>
          <a:bodyPr rot="0" spcFirstLastPara="0" vertOverflow="overflow" horzOverflow="overflow" vert="horz" wrap="square" lIns="68580" tIns="34290" rIns="68580" bIns="34290" numCol="1" spcCol="0" rtlCol="0" fromWordArt="0" anchor="t" anchorCtr="0" forceAA="0" compatLnSpc="1">
            <a:prstTxWarp prst="textNoShape">
              <a:avLst/>
            </a:prstTxWarp>
            <a:sp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r>
              <a:rPr lang="en-US" sz="600" b="1">
                <a:solidFill>
                  <a:srgbClr val="3C3939"/>
                </a:solidFill>
                <a:latin typeface="Raleway Bold"/>
              </a:rPr>
              <a:t>(</a:t>
            </a:r>
            <a:r>
              <a:rPr lang="en-US" sz="600" b="1" i="0" u="none" strike="noStrike" baseline="0">
                <a:solidFill>
                  <a:srgbClr val="3C3939"/>
                </a:solidFill>
                <a:latin typeface="Raleway Bold"/>
              </a:rPr>
              <a:t>Translational)</a:t>
            </a:r>
            <a:endParaRPr lang="vi-VN" sz="1013"/>
          </a:p>
          <a:p>
            <a:pPr algn="ctr"/>
            <a:endParaRPr lang="vi-VN" sz="1013"/>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KUHN</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A paradigm makes research possible</a:t>
            </a:r>
            <a:endParaRPr lang="en-US" sz="1875" dirty="0"/>
          </a:p>
        </p:txBody>
      </p:sp>
      <p:sp>
        <p:nvSpPr>
          <p:cNvPr id="4" name="Shape 2"/>
          <p:cNvSpPr/>
          <p:nvPr/>
        </p:nvSpPr>
        <p:spPr>
          <a:xfrm>
            <a:off x="582930" y="994410"/>
            <a:ext cx="7989570" cy="877824"/>
          </a:xfrm>
          <a:prstGeom prst="roundRect">
            <a:avLst>
              <a:gd name="adj" fmla="val 6250"/>
            </a:avLst>
          </a:prstGeom>
          <a:solidFill>
            <a:srgbClr val="18243A"/>
          </a:solidFill>
          <a:ln w="12700">
            <a:solidFill>
              <a:srgbClr val="18243A"/>
            </a:solidFill>
            <a:prstDash val="solid"/>
          </a:ln>
          <a:effectLst/>
        </p:spPr>
        <p:txBody>
          <a:bodyPr/>
          <a:lstStyle/>
          <a:p>
            <a:endParaRPr lang="en-US"/>
          </a:p>
        </p:txBody>
      </p:sp>
      <p:sp>
        <p:nvSpPr>
          <p:cNvPr id="5" name="Text 3"/>
          <p:cNvSpPr/>
          <p:nvPr/>
        </p:nvSpPr>
        <p:spPr>
          <a:xfrm>
            <a:off x="822960" y="1207008"/>
            <a:ext cx="7509510" cy="37719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800" b="1" dirty="0">
                <a:solidFill>
                  <a:srgbClr val="FFFFFF"/>
                </a:solidFill>
              </a:rPr>
              <a:t>“Shared standards tell a community what counts as a meaningful problem, acceptable evidence and a defensible solution.”</a:t>
            </a:r>
            <a:endParaRPr lang="en-US" sz="1800" dirty="0"/>
          </a:p>
        </p:txBody>
      </p:sp>
      <p:sp>
        <p:nvSpPr>
          <p:cNvPr id="6" name="Text 4"/>
          <p:cNvSpPr/>
          <p:nvPr/>
        </p:nvSpPr>
        <p:spPr>
          <a:xfrm>
            <a:off x="1440180" y="1645920"/>
            <a:ext cx="6275070" cy="16459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750" dirty="0">
                <a:solidFill>
                  <a:srgbClr val="C9D5E7"/>
                </a:solidFill>
              </a:rPr>
              <a:t>Kuhn’s central value here is not the cycle alone — it is the common framework.</a:t>
            </a:r>
            <a:endParaRPr lang="en-US" sz="750" dirty="0"/>
          </a:p>
        </p:txBody>
      </p:sp>
      <p:sp>
        <p:nvSpPr>
          <p:cNvPr id="7" name="Shape 5"/>
          <p:cNvSpPr/>
          <p:nvPr/>
        </p:nvSpPr>
        <p:spPr>
          <a:xfrm>
            <a:off x="514350" y="2297430"/>
            <a:ext cx="1405890" cy="493776"/>
          </a:xfrm>
          <a:prstGeom prst="roundRect">
            <a:avLst>
              <a:gd name="adj" fmla="val 8333"/>
            </a:avLst>
          </a:prstGeom>
          <a:solidFill>
            <a:srgbClr val="2F67B1"/>
          </a:solidFill>
          <a:ln w="12700">
            <a:solidFill>
              <a:srgbClr val="2F67B1"/>
            </a:solidFill>
            <a:prstDash val="solid"/>
          </a:ln>
        </p:spPr>
        <p:txBody>
          <a:bodyPr/>
          <a:lstStyle/>
          <a:p>
            <a:endParaRPr lang="en-US"/>
          </a:p>
        </p:txBody>
      </p:sp>
      <p:sp>
        <p:nvSpPr>
          <p:cNvPr id="8" name="Text 6"/>
          <p:cNvSpPr/>
          <p:nvPr/>
        </p:nvSpPr>
        <p:spPr>
          <a:xfrm>
            <a:off x="582930" y="2462022"/>
            <a:ext cx="126873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b="1" dirty="0">
                <a:solidFill>
                  <a:srgbClr val="FFFFFF"/>
                </a:solidFill>
              </a:rPr>
              <a:t>Normal science</a:t>
            </a:r>
            <a:endParaRPr lang="en-US" sz="900" dirty="0"/>
          </a:p>
        </p:txBody>
      </p:sp>
      <p:sp>
        <p:nvSpPr>
          <p:cNvPr id="9" name="Shape 7"/>
          <p:cNvSpPr/>
          <p:nvPr/>
        </p:nvSpPr>
        <p:spPr>
          <a:xfrm>
            <a:off x="1968246" y="2427732"/>
            <a:ext cx="219456" cy="240030"/>
          </a:xfrm>
          <a:prstGeom prst="chevron">
            <a:avLst/>
          </a:prstGeom>
          <a:solidFill>
            <a:srgbClr val="C6D2E1"/>
          </a:solidFill>
          <a:ln w="12700">
            <a:solidFill>
              <a:srgbClr val="C6D2E1"/>
            </a:solidFill>
            <a:prstDash val="solid"/>
          </a:ln>
        </p:spPr>
        <p:txBody>
          <a:bodyPr/>
          <a:lstStyle/>
          <a:p>
            <a:endParaRPr lang="en-US"/>
          </a:p>
        </p:txBody>
      </p:sp>
      <p:sp>
        <p:nvSpPr>
          <p:cNvPr id="10" name="Shape 8"/>
          <p:cNvSpPr/>
          <p:nvPr/>
        </p:nvSpPr>
        <p:spPr>
          <a:xfrm>
            <a:off x="2242566" y="2297430"/>
            <a:ext cx="1405890" cy="493776"/>
          </a:xfrm>
          <a:prstGeom prst="roundRect">
            <a:avLst>
              <a:gd name="adj" fmla="val 8333"/>
            </a:avLst>
          </a:prstGeom>
          <a:solidFill>
            <a:srgbClr val="E58B5B"/>
          </a:solidFill>
          <a:ln w="12700">
            <a:solidFill>
              <a:srgbClr val="E58B5B"/>
            </a:solidFill>
            <a:prstDash val="solid"/>
          </a:ln>
        </p:spPr>
        <p:txBody>
          <a:bodyPr/>
          <a:lstStyle/>
          <a:p>
            <a:endParaRPr lang="en-US"/>
          </a:p>
        </p:txBody>
      </p:sp>
      <p:sp>
        <p:nvSpPr>
          <p:cNvPr id="11" name="Text 9"/>
          <p:cNvSpPr/>
          <p:nvPr/>
        </p:nvSpPr>
        <p:spPr>
          <a:xfrm>
            <a:off x="2311146" y="2462022"/>
            <a:ext cx="126873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b="1" dirty="0">
                <a:solidFill>
                  <a:srgbClr val="FFFFFF"/>
                </a:solidFill>
              </a:rPr>
              <a:t>Anomaly</a:t>
            </a:r>
            <a:endParaRPr lang="en-US" sz="900" dirty="0"/>
          </a:p>
        </p:txBody>
      </p:sp>
      <p:sp>
        <p:nvSpPr>
          <p:cNvPr id="12" name="Shape 10"/>
          <p:cNvSpPr/>
          <p:nvPr/>
        </p:nvSpPr>
        <p:spPr>
          <a:xfrm>
            <a:off x="3696462" y="2427732"/>
            <a:ext cx="219456" cy="240030"/>
          </a:xfrm>
          <a:prstGeom prst="chevron">
            <a:avLst/>
          </a:prstGeom>
          <a:solidFill>
            <a:srgbClr val="C6D2E1"/>
          </a:solidFill>
          <a:ln w="12700">
            <a:solidFill>
              <a:srgbClr val="C6D2E1"/>
            </a:solidFill>
            <a:prstDash val="solid"/>
          </a:ln>
        </p:spPr>
        <p:txBody>
          <a:bodyPr/>
          <a:lstStyle/>
          <a:p>
            <a:endParaRPr lang="en-US"/>
          </a:p>
        </p:txBody>
      </p:sp>
      <p:sp>
        <p:nvSpPr>
          <p:cNvPr id="13" name="Shape 11"/>
          <p:cNvSpPr/>
          <p:nvPr/>
        </p:nvSpPr>
        <p:spPr>
          <a:xfrm>
            <a:off x="3970782" y="2297430"/>
            <a:ext cx="1405890" cy="493776"/>
          </a:xfrm>
          <a:prstGeom prst="roundRect">
            <a:avLst>
              <a:gd name="adj" fmla="val 8333"/>
            </a:avLst>
          </a:prstGeom>
          <a:solidFill>
            <a:srgbClr val="D96B73"/>
          </a:solidFill>
          <a:ln w="12700">
            <a:solidFill>
              <a:srgbClr val="D96B73"/>
            </a:solidFill>
            <a:prstDash val="solid"/>
          </a:ln>
        </p:spPr>
        <p:txBody>
          <a:bodyPr/>
          <a:lstStyle/>
          <a:p>
            <a:endParaRPr lang="en-US"/>
          </a:p>
        </p:txBody>
      </p:sp>
      <p:sp>
        <p:nvSpPr>
          <p:cNvPr id="14" name="Text 12"/>
          <p:cNvSpPr/>
          <p:nvPr/>
        </p:nvSpPr>
        <p:spPr>
          <a:xfrm>
            <a:off x="4039362" y="2462022"/>
            <a:ext cx="126873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b="1" dirty="0">
                <a:solidFill>
                  <a:srgbClr val="FFFFFF"/>
                </a:solidFill>
              </a:rPr>
              <a:t>Crisis</a:t>
            </a:r>
            <a:endParaRPr lang="en-US" sz="900" dirty="0"/>
          </a:p>
        </p:txBody>
      </p:sp>
      <p:sp>
        <p:nvSpPr>
          <p:cNvPr id="15" name="Shape 13"/>
          <p:cNvSpPr/>
          <p:nvPr/>
        </p:nvSpPr>
        <p:spPr>
          <a:xfrm>
            <a:off x="5424678" y="2427732"/>
            <a:ext cx="219456" cy="240030"/>
          </a:xfrm>
          <a:prstGeom prst="chevron">
            <a:avLst/>
          </a:prstGeom>
          <a:solidFill>
            <a:srgbClr val="C6D2E1"/>
          </a:solidFill>
          <a:ln w="12700">
            <a:solidFill>
              <a:srgbClr val="C6D2E1"/>
            </a:solidFill>
            <a:prstDash val="solid"/>
          </a:ln>
        </p:spPr>
        <p:txBody>
          <a:bodyPr/>
          <a:lstStyle/>
          <a:p>
            <a:endParaRPr lang="en-US"/>
          </a:p>
        </p:txBody>
      </p:sp>
      <p:sp>
        <p:nvSpPr>
          <p:cNvPr id="16" name="Shape 14"/>
          <p:cNvSpPr/>
          <p:nvPr/>
        </p:nvSpPr>
        <p:spPr>
          <a:xfrm>
            <a:off x="5698998" y="2297430"/>
            <a:ext cx="1405890" cy="493776"/>
          </a:xfrm>
          <a:prstGeom prst="roundRect">
            <a:avLst>
              <a:gd name="adj" fmla="val 8333"/>
            </a:avLst>
          </a:prstGeom>
          <a:solidFill>
            <a:srgbClr val="18243A"/>
          </a:solidFill>
          <a:ln w="12700">
            <a:solidFill>
              <a:srgbClr val="18243A"/>
            </a:solidFill>
            <a:prstDash val="solid"/>
          </a:ln>
        </p:spPr>
        <p:txBody>
          <a:bodyPr/>
          <a:lstStyle/>
          <a:p>
            <a:endParaRPr lang="en-US"/>
          </a:p>
        </p:txBody>
      </p:sp>
      <p:sp>
        <p:nvSpPr>
          <p:cNvPr id="17" name="Text 15"/>
          <p:cNvSpPr/>
          <p:nvPr/>
        </p:nvSpPr>
        <p:spPr>
          <a:xfrm>
            <a:off x="5767578" y="2462022"/>
            <a:ext cx="126873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b="1" dirty="0">
                <a:solidFill>
                  <a:srgbClr val="FFFFFF"/>
                </a:solidFill>
              </a:rPr>
              <a:t>Revolution</a:t>
            </a:r>
            <a:endParaRPr lang="en-US" sz="900" dirty="0"/>
          </a:p>
        </p:txBody>
      </p:sp>
      <p:sp>
        <p:nvSpPr>
          <p:cNvPr id="18" name="Shape 16"/>
          <p:cNvSpPr/>
          <p:nvPr/>
        </p:nvSpPr>
        <p:spPr>
          <a:xfrm>
            <a:off x="7152894" y="2427732"/>
            <a:ext cx="219456" cy="240030"/>
          </a:xfrm>
          <a:prstGeom prst="chevron">
            <a:avLst/>
          </a:prstGeom>
          <a:solidFill>
            <a:srgbClr val="C6D2E1"/>
          </a:solidFill>
          <a:ln w="12700">
            <a:solidFill>
              <a:srgbClr val="C6D2E1"/>
            </a:solidFill>
            <a:prstDash val="solid"/>
          </a:ln>
        </p:spPr>
        <p:txBody>
          <a:bodyPr/>
          <a:lstStyle/>
          <a:p>
            <a:endParaRPr lang="en-US"/>
          </a:p>
        </p:txBody>
      </p:sp>
      <p:sp>
        <p:nvSpPr>
          <p:cNvPr id="19" name="Shape 17"/>
          <p:cNvSpPr/>
          <p:nvPr/>
        </p:nvSpPr>
        <p:spPr>
          <a:xfrm>
            <a:off x="7427214" y="2297430"/>
            <a:ext cx="1405890" cy="493776"/>
          </a:xfrm>
          <a:prstGeom prst="roundRect">
            <a:avLst>
              <a:gd name="adj" fmla="val 8333"/>
            </a:avLst>
          </a:prstGeom>
          <a:solidFill>
            <a:srgbClr val="1F9D8B"/>
          </a:solidFill>
          <a:ln w="12700">
            <a:solidFill>
              <a:srgbClr val="1F9D8B"/>
            </a:solidFill>
            <a:prstDash val="solid"/>
          </a:ln>
        </p:spPr>
        <p:txBody>
          <a:bodyPr/>
          <a:lstStyle/>
          <a:p>
            <a:endParaRPr lang="en-US"/>
          </a:p>
        </p:txBody>
      </p:sp>
      <p:sp>
        <p:nvSpPr>
          <p:cNvPr id="20" name="Text 18"/>
          <p:cNvSpPr/>
          <p:nvPr/>
        </p:nvSpPr>
        <p:spPr>
          <a:xfrm>
            <a:off x="7495794" y="2462022"/>
            <a:ext cx="126873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b="1" dirty="0">
                <a:solidFill>
                  <a:srgbClr val="FFFFFF"/>
                </a:solidFill>
              </a:rPr>
              <a:t>New normal</a:t>
            </a:r>
            <a:endParaRPr lang="en-US" sz="900" dirty="0"/>
          </a:p>
        </p:txBody>
      </p:sp>
      <p:sp>
        <p:nvSpPr>
          <p:cNvPr id="21" name="Shape 19"/>
          <p:cNvSpPr/>
          <p:nvPr/>
        </p:nvSpPr>
        <p:spPr>
          <a:xfrm>
            <a:off x="1371600" y="3429000"/>
            <a:ext cx="6412230" cy="617220"/>
          </a:xfrm>
          <a:prstGeom prst="roundRect">
            <a:avLst>
              <a:gd name="adj" fmla="val 6667"/>
            </a:avLst>
          </a:prstGeom>
          <a:solidFill>
            <a:srgbClr val="E8F6F3"/>
          </a:solidFill>
          <a:ln w="12700">
            <a:solidFill>
              <a:srgbClr val="BFE4DC"/>
            </a:solidFill>
            <a:prstDash val="solid"/>
          </a:ln>
        </p:spPr>
        <p:txBody>
          <a:bodyPr/>
          <a:lstStyle/>
          <a:p>
            <a:endParaRPr lang="en-US"/>
          </a:p>
        </p:txBody>
      </p:sp>
      <p:sp>
        <p:nvSpPr>
          <p:cNvPr id="22" name="Text 20"/>
          <p:cNvSpPr/>
          <p:nvPr/>
        </p:nvSpPr>
        <p:spPr>
          <a:xfrm>
            <a:off x="1611630" y="3627882"/>
            <a:ext cx="5932170" cy="21945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125" b="1" dirty="0">
                <a:solidFill>
                  <a:srgbClr val="1F9D8B"/>
                </a:solidFill>
              </a:rPr>
              <a:t>My study: normal-science-style inquiry — an established framework applied to a narrower digital, incident-specific puzzle.</a:t>
            </a:r>
            <a:endParaRPr lang="en-US" sz="1125"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10</a:t>
            </a:fld>
            <a:endParaRPr lang="en-US"/>
          </a:p>
        </p:txBody>
      </p:sp>
    </p:spTree>
    <p:extLst>
      <p:ext uri="{BB962C8B-B14F-4D97-AF65-F5344CB8AC3E}">
        <p14:creationId xmlns:p14="http://schemas.microsoft.com/office/powerpoint/2010/main" val="23196624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WORKING INSIDE THE PARADIGM</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Q1 • Shared rules, standards and exemplars</a:t>
            </a:r>
            <a:endParaRPr lang="en-US" sz="1875" dirty="0"/>
          </a:p>
        </p:txBody>
      </p:sp>
      <p:sp>
        <p:nvSpPr>
          <p:cNvPr id="4" name="Shape 2"/>
          <p:cNvSpPr/>
          <p:nvPr/>
        </p:nvSpPr>
        <p:spPr>
          <a:xfrm>
            <a:off x="534924" y="1110996"/>
            <a:ext cx="2537460" cy="1495044"/>
          </a:xfrm>
          <a:prstGeom prst="roundRect">
            <a:avLst>
              <a:gd name="adj" fmla="val 3670"/>
            </a:avLst>
          </a:prstGeom>
          <a:solidFill>
            <a:srgbClr val="EAF1FA"/>
          </a:solidFill>
          <a:ln w="12700">
            <a:solidFill>
              <a:srgbClr val="D7DFEA"/>
            </a:solidFill>
            <a:prstDash val="solid"/>
          </a:ln>
        </p:spPr>
        <p:txBody>
          <a:bodyPr/>
          <a:lstStyle/>
          <a:p>
            <a:endParaRPr lang="en-US"/>
          </a:p>
        </p:txBody>
      </p:sp>
      <p:sp>
        <p:nvSpPr>
          <p:cNvPr id="5" name="Shape 3"/>
          <p:cNvSpPr/>
          <p:nvPr/>
        </p:nvSpPr>
        <p:spPr>
          <a:xfrm>
            <a:off x="534924" y="1110996"/>
            <a:ext cx="48006" cy="1495044"/>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706374" y="1248156"/>
            <a:ext cx="222885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Political Skill Inventory</a:t>
            </a:r>
            <a:endParaRPr lang="en-US" sz="1050" dirty="0"/>
          </a:p>
        </p:txBody>
      </p:sp>
      <p:sp>
        <p:nvSpPr>
          <p:cNvPr id="7" name="Text 5"/>
          <p:cNvSpPr/>
          <p:nvPr/>
        </p:nvSpPr>
        <p:spPr>
          <a:xfrm>
            <a:off x="706374" y="1536192"/>
            <a:ext cx="2228850" cy="932688"/>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Four established dimensions give the field a common vocabulary.</a:t>
            </a:r>
            <a:endParaRPr lang="en-US" sz="923" dirty="0"/>
          </a:p>
        </p:txBody>
      </p:sp>
      <p:sp>
        <p:nvSpPr>
          <p:cNvPr id="8" name="Shape 6"/>
          <p:cNvSpPr/>
          <p:nvPr/>
        </p:nvSpPr>
        <p:spPr>
          <a:xfrm>
            <a:off x="795528" y="891540"/>
            <a:ext cx="2023110" cy="233172"/>
          </a:xfrm>
          <a:prstGeom prst="roundRect">
            <a:avLst>
              <a:gd name="adj" fmla="val 23529"/>
            </a:avLst>
          </a:prstGeom>
          <a:solidFill>
            <a:srgbClr val="EAF1FA"/>
          </a:solidFill>
          <a:ln w="12700">
            <a:solidFill>
              <a:srgbClr val="EAF1FA"/>
            </a:solidFill>
            <a:prstDash val="solid"/>
          </a:ln>
        </p:spPr>
        <p:txBody>
          <a:bodyPr/>
          <a:lstStyle/>
          <a:p>
            <a:endParaRPr lang="en-US"/>
          </a:p>
        </p:txBody>
      </p:sp>
      <p:sp>
        <p:nvSpPr>
          <p:cNvPr id="9" name="Text 7"/>
          <p:cNvSpPr/>
          <p:nvPr/>
        </p:nvSpPr>
        <p:spPr>
          <a:xfrm>
            <a:off x="850392" y="932688"/>
            <a:ext cx="1913382"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675" b="1" dirty="0">
                <a:solidFill>
                  <a:srgbClr val="2F67B1"/>
                </a:solidFill>
              </a:rPr>
              <a:t>SHARED EXEMPLAR</a:t>
            </a:r>
            <a:endParaRPr lang="en-US" sz="675" dirty="0"/>
          </a:p>
        </p:txBody>
      </p:sp>
      <p:sp>
        <p:nvSpPr>
          <p:cNvPr id="10" name="Shape 8"/>
          <p:cNvSpPr/>
          <p:nvPr/>
        </p:nvSpPr>
        <p:spPr>
          <a:xfrm>
            <a:off x="3380994" y="1110996"/>
            <a:ext cx="2537460" cy="1495044"/>
          </a:xfrm>
          <a:prstGeom prst="roundRect">
            <a:avLst>
              <a:gd name="adj" fmla="val 3670"/>
            </a:avLst>
          </a:prstGeom>
          <a:solidFill>
            <a:srgbClr val="E8F6F3"/>
          </a:solidFill>
          <a:ln w="12700">
            <a:solidFill>
              <a:srgbClr val="D7DFEA"/>
            </a:solidFill>
            <a:prstDash val="solid"/>
          </a:ln>
        </p:spPr>
        <p:txBody>
          <a:bodyPr/>
          <a:lstStyle/>
          <a:p>
            <a:endParaRPr lang="en-US"/>
          </a:p>
        </p:txBody>
      </p:sp>
      <p:sp>
        <p:nvSpPr>
          <p:cNvPr id="11" name="Shape 9"/>
          <p:cNvSpPr/>
          <p:nvPr/>
        </p:nvSpPr>
        <p:spPr>
          <a:xfrm>
            <a:off x="3380994" y="1110996"/>
            <a:ext cx="48006" cy="1495044"/>
          </a:xfrm>
          <a:prstGeom prst="rect">
            <a:avLst/>
          </a:prstGeom>
          <a:solidFill>
            <a:srgbClr val="1F9D8B"/>
          </a:solidFill>
          <a:ln w="12700">
            <a:solidFill>
              <a:srgbClr val="1F9D8B"/>
            </a:solidFill>
            <a:prstDash val="solid"/>
          </a:ln>
        </p:spPr>
        <p:txBody>
          <a:bodyPr/>
          <a:lstStyle/>
          <a:p>
            <a:endParaRPr lang="en-US"/>
          </a:p>
        </p:txBody>
      </p:sp>
      <p:sp>
        <p:nvSpPr>
          <p:cNvPr id="12" name="Text 10"/>
          <p:cNvSpPr/>
          <p:nvPr/>
        </p:nvSpPr>
        <p:spPr>
          <a:xfrm>
            <a:off x="3552444" y="1248156"/>
            <a:ext cx="222885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Reliability + validity evidence</a:t>
            </a:r>
            <a:endParaRPr lang="en-US" sz="1050" dirty="0"/>
          </a:p>
        </p:txBody>
      </p:sp>
      <p:sp>
        <p:nvSpPr>
          <p:cNvPr id="13" name="Text 11"/>
          <p:cNvSpPr/>
          <p:nvPr/>
        </p:nvSpPr>
        <p:spPr>
          <a:xfrm>
            <a:off x="3552444" y="1536192"/>
            <a:ext cx="2228850" cy="932688"/>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Research can be judged against accumulated measurement evidence.</a:t>
            </a:r>
            <a:endParaRPr lang="en-US" sz="923" dirty="0"/>
          </a:p>
        </p:txBody>
      </p:sp>
      <p:sp>
        <p:nvSpPr>
          <p:cNvPr id="14" name="Shape 12"/>
          <p:cNvSpPr/>
          <p:nvPr/>
        </p:nvSpPr>
        <p:spPr>
          <a:xfrm>
            <a:off x="3641598" y="891540"/>
            <a:ext cx="2023110" cy="233172"/>
          </a:xfrm>
          <a:prstGeom prst="roundRect">
            <a:avLst>
              <a:gd name="adj" fmla="val 23529"/>
            </a:avLst>
          </a:prstGeom>
          <a:solidFill>
            <a:srgbClr val="E8F6F3"/>
          </a:solidFill>
          <a:ln w="12700">
            <a:solidFill>
              <a:srgbClr val="E8F6F3"/>
            </a:solidFill>
            <a:prstDash val="solid"/>
          </a:ln>
        </p:spPr>
        <p:txBody>
          <a:bodyPr/>
          <a:lstStyle/>
          <a:p>
            <a:endParaRPr lang="en-US"/>
          </a:p>
        </p:txBody>
      </p:sp>
      <p:sp>
        <p:nvSpPr>
          <p:cNvPr id="15" name="Text 13"/>
          <p:cNvSpPr/>
          <p:nvPr/>
        </p:nvSpPr>
        <p:spPr>
          <a:xfrm>
            <a:off x="3696462" y="932688"/>
            <a:ext cx="1913382"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675" b="1" dirty="0">
                <a:solidFill>
                  <a:srgbClr val="1F9D8B"/>
                </a:solidFill>
              </a:rPr>
              <a:t>SHARED STANDARDS</a:t>
            </a:r>
            <a:endParaRPr lang="en-US" sz="675" dirty="0"/>
          </a:p>
        </p:txBody>
      </p:sp>
      <p:sp>
        <p:nvSpPr>
          <p:cNvPr id="16" name="Shape 14"/>
          <p:cNvSpPr/>
          <p:nvPr/>
        </p:nvSpPr>
        <p:spPr>
          <a:xfrm>
            <a:off x="6227064" y="1110996"/>
            <a:ext cx="2537460" cy="1495044"/>
          </a:xfrm>
          <a:prstGeom prst="roundRect">
            <a:avLst>
              <a:gd name="adj" fmla="val 3670"/>
            </a:avLst>
          </a:prstGeom>
          <a:solidFill>
            <a:srgbClr val="FCEFE8"/>
          </a:solidFill>
          <a:ln w="12700">
            <a:solidFill>
              <a:srgbClr val="D7DFEA"/>
            </a:solidFill>
            <a:prstDash val="solid"/>
          </a:ln>
        </p:spPr>
        <p:txBody>
          <a:bodyPr/>
          <a:lstStyle/>
          <a:p>
            <a:endParaRPr lang="en-US"/>
          </a:p>
        </p:txBody>
      </p:sp>
      <p:sp>
        <p:nvSpPr>
          <p:cNvPr id="17" name="Shape 15"/>
          <p:cNvSpPr/>
          <p:nvPr/>
        </p:nvSpPr>
        <p:spPr>
          <a:xfrm>
            <a:off x="6227064" y="1110996"/>
            <a:ext cx="48006" cy="1495044"/>
          </a:xfrm>
          <a:prstGeom prst="rect">
            <a:avLst/>
          </a:prstGeom>
          <a:solidFill>
            <a:srgbClr val="E58B5B"/>
          </a:solidFill>
          <a:ln w="12700">
            <a:solidFill>
              <a:srgbClr val="E58B5B"/>
            </a:solidFill>
            <a:prstDash val="solid"/>
          </a:ln>
        </p:spPr>
        <p:txBody>
          <a:bodyPr/>
          <a:lstStyle/>
          <a:p>
            <a:endParaRPr lang="en-US"/>
          </a:p>
        </p:txBody>
      </p:sp>
      <p:sp>
        <p:nvSpPr>
          <p:cNvPr id="18" name="Text 16"/>
          <p:cNvSpPr/>
          <p:nvPr/>
        </p:nvSpPr>
        <p:spPr>
          <a:xfrm>
            <a:off x="6398514" y="1248156"/>
            <a:ext cx="222885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Digital incident extension</a:t>
            </a:r>
            <a:endParaRPr lang="en-US" sz="1050" dirty="0"/>
          </a:p>
        </p:txBody>
      </p:sp>
      <p:sp>
        <p:nvSpPr>
          <p:cNvPr id="19" name="Text 17"/>
          <p:cNvSpPr/>
          <p:nvPr/>
        </p:nvSpPr>
        <p:spPr>
          <a:xfrm>
            <a:off x="6398514" y="1536192"/>
            <a:ext cx="2228850" cy="932688"/>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Ask what the accepted framework has not yet resolved.</a:t>
            </a:r>
            <a:endParaRPr lang="en-US" sz="923" dirty="0"/>
          </a:p>
        </p:txBody>
      </p:sp>
      <p:sp>
        <p:nvSpPr>
          <p:cNvPr id="20" name="Shape 18"/>
          <p:cNvSpPr/>
          <p:nvPr/>
        </p:nvSpPr>
        <p:spPr>
          <a:xfrm>
            <a:off x="6487668" y="891540"/>
            <a:ext cx="2023110" cy="233172"/>
          </a:xfrm>
          <a:prstGeom prst="roundRect">
            <a:avLst>
              <a:gd name="adj" fmla="val 23529"/>
            </a:avLst>
          </a:prstGeom>
          <a:solidFill>
            <a:srgbClr val="FCEFE8"/>
          </a:solidFill>
          <a:ln w="12700">
            <a:solidFill>
              <a:srgbClr val="FCEFE8"/>
            </a:solidFill>
            <a:prstDash val="solid"/>
          </a:ln>
        </p:spPr>
        <p:txBody>
          <a:bodyPr/>
          <a:lstStyle/>
          <a:p>
            <a:endParaRPr lang="en-US"/>
          </a:p>
        </p:txBody>
      </p:sp>
      <p:sp>
        <p:nvSpPr>
          <p:cNvPr id="21" name="Text 19"/>
          <p:cNvSpPr/>
          <p:nvPr/>
        </p:nvSpPr>
        <p:spPr>
          <a:xfrm>
            <a:off x="6542532" y="932688"/>
            <a:ext cx="1913382" cy="12344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675" b="1" dirty="0">
                <a:solidFill>
                  <a:srgbClr val="E58B5B"/>
                </a:solidFill>
              </a:rPr>
              <a:t>SHARED PUZZLE-SOLVING</a:t>
            </a:r>
            <a:endParaRPr lang="en-US" sz="675" dirty="0"/>
          </a:p>
        </p:txBody>
      </p:sp>
      <p:sp>
        <p:nvSpPr>
          <p:cNvPr id="22" name="Shape 20"/>
          <p:cNvSpPr/>
          <p:nvPr/>
        </p:nvSpPr>
        <p:spPr>
          <a:xfrm>
            <a:off x="630936" y="2935224"/>
            <a:ext cx="7866126" cy="1062990"/>
          </a:xfrm>
          <a:prstGeom prst="roundRect">
            <a:avLst>
              <a:gd name="adj" fmla="val 3871"/>
            </a:avLst>
          </a:prstGeom>
          <a:solidFill>
            <a:srgbClr val="FFFFFF"/>
          </a:solidFill>
          <a:ln w="12700">
            <a:solidFill>
              <a:srgbClr val="D7DFEA"/>
            </a:solidFill>
            <a:prstDash val="solid"/>
          </a:ln>
          <a:effectLst/>
        </p:spPr>
        <p:txBody>
          <a:bodyPr/>
          <a:lstStyle/>
          <a:p>
            <a:endParaRPr lang="en-US"/>
          </a:p>
        </p:txBody>
      </p:sp>
      <p:sp>
        <p:nvSpPr>
          <p:cNvPr id="23" name="Text 21"/>
          <p:cNvSpPr/>
          <p:nvPr/>
        </p:nvSpPr>
        <p:spPr>
          <a:xfrm>
            <a:off x="822960" y="3127248"/>
            <a:ext cx="130302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125" b="1" dirty="0">
                <a:solidFill>
                  <a:srgbClr val="18243A"/>
                </a:solidFill>
              </a:rPr>
              <a:t>Critical boundary</a:t>
            </a:r>
            <a:endParaRPr lang="en-US" sz="1125" dirty="0"/>
          </a:p>
        </p:txBody>
      </p:sp>
      <p:sp>
        <p:nvSpPr>
          <p:cNvPr id="24" name="Text 22"/>
          <p:cNvSpPr/>
          <p:nvPr/>
        </p:nvSpPr>
        <p:spPr>
          <a:xfrm>
            <a:off x="2297430" y="3106674"/>
            <a:ext cx="2640330" cy="26060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75" dirty="0">
                <a:solidFill>
                  <a:srgbClr val="25324A"/>
                </a:solidFill>
              </a:rPr>
              <a:t>The PSI was not designed for one digital, post-rejection incident.</a:t>
            </a:r>
            <a:endParaRPr lang="en-US" sz="975" dirty="0"/>
          </a:p>
        </p:txBody>
      </p:sp>
      <p:sp>
        <p:nvSpPr>
          <p:cNvPr id="25" name="Shape 23"/>
          <p:cNvSpPr/>
          <p:nvPr/>
        </p:nvSpPr>
        <p:spPr>
          <a:xfrm>
            <a:off x="5040630" y="3195828"/>
            <a:ext cx="425196" cy="240030"/>
          </a:xfrm>
          <a:prstGeom prst="chevron">
            <a:avLst/>
          </a:prstGeom>
          <a:solidFill>
            <a:srgbClr val="D7DFEA"/>
          </a:solidFill>
          <a:ln w="12700">
            <a:solidFill>
              <a:srgbClr val="D7DFEA"/>
            </a:solidFill>
            <a:prstDash val="solid"/>
          </a:ln>
        </p:spPr>
        <p:txBody>
          <a:bodyPr/>
          <a:lstStyle/>
          <a:p>
            <a:endParaRPr lang="en-US"/>
          </a:p>
        </p:txBody>
      </p:sp>
      <p:sp>
        <p:nvSpPr>
          <p:cNvPr id="26" name="Text 24"/>
          <p:cNvSpPr/>
          <p:nvPr/>
        </p:nvSpPr>
        <p:spPr>
          <a:xfrm>
            <a:off x="5589270" y="3051810"/>
            <a:ext cx="2571750" cy="42519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75" b="1" dirty="0">
                <a:solidFill>
                  <a:srgbClr val="2F67B1"/>
                </a:solidFill>
              </a:rPr>
              <a:t>DPSE remains a preliminary, theory-informed index — not a newly validated trait.</a:t>
            </a:r>
            <a:endParaRPr lang="en-US" sz="975" dirty="0"/>
          </a:p>
        </p:txBody>
      </p:sp>
      <p:sp>
        <p:nvSpPr>
          <p:cNvPr id="27"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11</a:t>
            </a:fld>
            <a:endParaRPr lang="en-US"/>
          </a:p>
        </p:txBody>
      </p:sp>
    </p:spTree>
    <p:extLst>
      <p:ext uri="{BB962C8B-B14F-4D97-AF65-F5344CB8AC3E}">
        <p14:creationId xmlns:p14="http://schemas.microsoft.com/office/powerpoint/2010/main" val="195157594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SHARED OUTLOOK ON REALITY</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Q2 • One event, more than one meaning</a:t>
            </a:r>
            <a:endParaRPr lang="en-US" sz="1875" dirty="0"/>
          </a:p>
        </p:txBody>
      </p:sp>
      <p:sp>
        <p:nvSpPr>
          <p:cNvPr id="4" name="Shape 2"/>
          <p:cNvSpPr/>
          <p:nvPr/>
        </p:nvSpPr>
        <p:spPr>
          <a:xfrm>
            <a:off x="3339846" y="994410"/>
            <a:ext cx="2468880" cy="2468880"/>
          </a:xfrm>
          <a:prstGeom prst="ellipse">
            <a:avLst/>
          </a:prstGeom>
          <a:solidFill>
            <a:srgbClr val="18243A"/>
          </a:solidFill>
          <a:ln w="12700">
            <a:solidFill>
              <a:srgbClr val="18243A"/>
            </a:solidFill>
            <a:prstDash val="solid"/>
          </a:ln>
          <a:effectLst/>
        </p:spPr>
        <p:txBody>
          <a:bodyPr/>
          <a:lstStyle/>
          <a:p>
            <a:endParaRPr lang="en-US"/>
          </a:p>
        </p:txBody>
      </p:sp>
      <p:sp>
        <p:nvSpPr>
          <p:cNvPr id="5" name="Text 3"/>
          <p:cNvSpPr/>
          <p:nvPr/>
        </p:nvSpPr>
        <p:spPr>
          <a:xfrm>
            <a:off x="3689604" y="1769364"/>
            <a:ext cx="1783080" cy="49377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500" b="1" dirty="0">
                <a:solidFill>
                  <a:srgbClr val="FFFFFF"/>
                </a:solidFill>
              </a:rPr>
              <a:t>MANAGER-REJECTED</a:t>
            </a:r>
            <a:endParaRPr lang="en-US" sz="1500" dirty="0"/>
          </a:p>
          <a:p>
            <a:pPr marL="0" indent="0" algn="ctr">
              <a:buNone/>
            </a:pPr>
            <a:r>
              <a:rPr lang="en-US" sz="1500" b="1" dirty="0">
                <a:solidFill>
                  <a:srgbClr val="FFFFFF"/>
                </a:solidFill>
              </a:rPr>
              <a:t>INCIDENT</a:t>
            </a:r>
            <a:endParaRPr lang="en-US" sz="1500" dirty="0"/>
          </a:p>
        </p:txBody>
      </p:sp>
      <p:sp>
        <p:nvSpPr>
          <p:cNvPr id="6" name="Shape 4"/>
          <p:cNvSpPr/>
          <p:nvPr/>
        </p:nvSpPr>
        <p:spPr>
          <a:xfrm>
            <a:off x="493776" y="1371600"/>
            <a:ext cx="2160270" cy="788670"/>
          </a:xfrm>
          <a:prstGeom prst="roundRect">
            <a:avLst>
              <a:gd name="adj" fmla="val 6957"/>
            </a:avLst>
          </a:prstGeom>
          <a:solidFill>
            <a:srgbClr val="EAF1FA"/>
          </a:solidFill>
          <a:ln w="12700">
            <a:solidFill>
              <a:srgbClr val="D7DFEA"/>
            </a:solidFill>
            <a:prstDash val="solid"/>
          </a:ln>
        </p:spPr>
        <p:txBody>
          <a:bodyPr/>
          <a:lstStyle/>
          <a:p>
            <a:endParaRPr lang="en-US"/>
          </a:p>
        </p:txBody>
      </p:sp>
      <p:sp>
        <p:nvSpPr>
          <p:cNvPr id="7" name="Shape 5"/>
          <p:cNvSpPr/>
          <p:nvPr/>
        </p:nvSpPr>
        <p:spPr>
          <a:xfrm>
            <a:off x="493776" y="1371600"/>
            <a:ext cx="48006" cy="788670"/>
          </a:xfrm>
          <a:prstGeom prst="rect">
            <a:avLst/>
          </a:prstGeom>
          <a:solidFill>
            <a:srgbClr val="2F67B1"/>
          </a:solidFill>
          <a:ln w="12700">
            <a:solidFill>
              <a:srgbClr val="2F67B1"/>
            </a:solidFill>
            <a:prstDash val="solid"/>
          </a:ln>
        </p:spPr>
        <p:txBody>
          <a:bodyPr/>
          <a:lstStyle/>
          <a:p>
            <a:endParaRPr lang="en-US"/>
          </a:p>
        </p:txBody>
      </p:sp>
      <p:sp>
        <p:nvSpPr>
          <p:cNvPr id="8" name="Text 6"/>
          <p:cNvSpPr/>
          <p:nvPr/>
        </p:nvSpPr>
        <p:spPr>
          <a:xfrm>
            <a:off x="665226" y="1508760"/>
            <a:ext cx="185166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Employee</a:t>
            </a:r>
            <a:endParaRPr lang="en-US" sz="1050" dirty="0"/>
          </a:p>
        </p:txBody>
      </p:sp>
      <p:sp>
        <p:nvSpPr>
          <p:cNvPr id="9" name="Text 7"/>
          <p:cNvSpPr/>
          <p:nvPr/>
        </p:nvSpPr>
        <p:spPr>
          <a:xfrm>
            <a:off x="665226" y="1796796"/>
            <a:ext cx="1851660" cy="22631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Responsible persistence?</a:t>
            </a:r>
            <a:endParaRPr lang="en-US" sz="900" dirty="0"/>
          </a:p>
        </p:txBody>
      </p:sp>
      <p:sp>
        <p:nvSpPr>
          <p:cNvPr id="10" name="Shape 8"/>
          <p:cNvSpPr/>
          <p:nvPr/>
        </p:nvSpPr>
        <p:spPr>
          <a:xfrm>
            <a:off x="6467094" y="1371600"/>
            <a:ext cx="2160270" cy="788670"/>
          </a:xfrm>
          <a:prstGeom prst="roundRect">
            <a:avLst>
              <a:gd name="adj" fmla="val 6957"/>
            </a:avLst>
          </a:prstGeom>
          <a:solidFill>
            <a:srgbClr val="F9EAEC"/>
          </a:solidFill>
          <a:ln w="12700">
            <a:solidFill>
              <a:srgbClr val="D7DFEA"/>
            </a:solidFill>
            <a:prstDash val="solid"/>
          </a:ln>
        </p:spPr>
        <p:txBody>
          <a:bodyPr/>
          <a:lstStyle/>
          <a:p>
            <a:endParaRPr lang="en-US"/>
          </a:p>
        </p:txBody>
      </p:sp>
      <p:sp>
        <p:nvSpPr>
          <p:cNvPr id="11" name="Shape 9"/>
          <p:cNvSpPr/>
          <p:nvPr/>
        </p:nvSpPr>
        <p:spPr>
          <a:xfrm>
            <a:off x="6467094" y="1371600"/>
            <a:ext cx="48006" cy="788670"/>
          </a:xfrm>
          <a:prstGeom prst="rect">
            <a:avLst/>
          </a:prstGeom>
          <a:solidFill>
            <a:srgbClr val="D96B73"/>
          </a:solidFill>
          <a:ln w="12700">
            <a:solidFill>
              <a:srgbClr val="D96B73"/>
            </a:solidFill>
            <a:prstDash val="solid"/>
          </a:ln>
        </p:spPr>
        <p:txBody>
          <a:bodyPr/>
          <a:lstStyle/>
          <a:p>
            <a:endParaRPr lang="en-US"/>
          </a:p>
        </p:txBody>
      </p:sp>
      <p:sp>
        <p:nvSpPr>
          <p:cNvPr id="12" name="Text 10"/>
          <p:cNvSpPr/>
          <p:nvPr/>
        </p:nvSpPr>
        <p:spPr>
          <a:xfrm>
            <a:off x="6638544" y="1508760"/>
            <a:ext cx="185166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Manager</a:t>
            </a:r>
            <a:endParaRPr lang="en-US" sz="1050" dirty="0"/>
          </a:p>
        </p:txBody>
      </p:sp>
      <p:sp>
        <p:nvSpPr>
          <p:cNvPr id="13" name="Text 11"/>
          <p:cNvSpPr/>
          <p:nvPr/>
        </p:nvSpPr>
        <p:spPr>
          <a:xfrm>
            <a:off x="6638544" y="1796796"/>
            <a:ext cx="1851660" cy="22631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Challenge to authority?</a:t>
            </a:r>
            <a:endParaRPr lang="en-US" sz="900" dirty="0"/>
          </a:p>
        </p:txBody>
      </p:sp>
      <p:sp>
        <p:nvSpPr>
          <p:cNvPr id="14" name="Shape 12"/>
          <p:cNvSpPr/>
          <p:nvPr/>
        </p:nvSpPr>
        <p:spPr>
          <a:xfrm>
            <a:off x="3346704" y="3634740"/>
            <a:ext cx="2160270" cy="788670"/>
          </a:xfrm>
          <a:prstGeom prst="roundRect">
            <a:avLst>
              <a:gd name="adj" fmla="val 6957"/>
            </a:avLst>
          </a:prstGeom>
          <a:solidFill>
            <a:srgbClr val="E8F6F3"/>
          </a:solidFill>
          <a:ln w="12700">
            <a:solidFill>
              <a:srgbClr val="D7DFEA"/>
            </a:solidFill>
            <a:prstDash val="solid"/>
          </a:ln>
        </p:spPr>
        <p:txBody>
          <a:bodyPr/>
          <a:lstStyle/>
          <a:p>
            <a:endParaRPr lang="en-US"/>
          </a:p>
        </p:txBody>
      </p:sp>
      <p:sp>
        <p:nvSpPr>
          <p:cNvPr id="15" name="Shape 13"/>
          <p:cNvSpPr/>
          <p:nvPr/>
        </p:nvSpPr>
        <p:spPr>
          <a:xfrm>
            <a:off x="3346704" y="3634740"/>
            <a:ext cx="48006" cy="788670"/>
          </a:xfrm>
          <a:prstGeom prst="rect">
            <a:avLst/>
          </a:prstGeom>
          <a:solidFill>
            <a:srgbClr val="1F9D8B"/>
          </a:solidFill>
          <a:ln w="12700">
            <a:solidFill>
              <a:srgbClr val="1F9D8B"/>
            </a:solidFill>
            <a:prstDash val="solid"/>
          </a:ln>
        </p:spPr>
        <p:txBody>
          <a:bodyPr/>
          <a:lstStyle/>
          <a:p>
            <a:endParaRPr lang="en-US"/>
          </a:p>
        </p:txBody>
      </p:sp>
      <p:sp>
        <p:nvSpPr>
          <p:cNvPr id="16" name="Text 14"/>
          <p:cNvSpPr/>
          <p:nvPr/>
        </p:nvSpPr>
        <p:spPr>
          <a:xfrm>
            <a:off x="3518154" y="3771900"/>
            <a:ext cx="185166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Stakeholder</a:t>
            </a:r>
            <a:endParaRPr lang="en-US" sz="1050" dirty="0"/>
          </a:p>
        </p:txBody>
      </p:sp>
      <p:sp>
        <p:nvSpPr>
          <p:cNvPr id="17" name="Text 15"/>
          <p:cNvSpPr/>
          <p:nvPr/>
        </p:nvSpPr>
        <p:spPr>
          <a:xfrm>
            <a:off x="3518154" y="4059936"/>
            <a:ext cx="1851660" cy="22631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Useful initiative?</a:t>
            </a:r>
            <a:endParaRPr lang="en-US" sz="900" dirty="0"/>
          </a:p>
        </p:txBody>
      </p:sp>
      <p:sp>
        <p:nvSpPr>
          <p:cNvPr id="18" name="Shape 16"/>
          <p:cNvSpPr/>
          <p:nvPr/>
        </p:nvSpPr>
        <p:spPr>
          <a:xfrm>
            <a:off x="2654046" y="1769364"/>
            <a:ext cx="685800" cy="274320"/>
          </a:xfrm>
          <a:prstGeom prst="line">
            <a:avLst/>
          </a:prstGeom>
          <a:noFill/>
          <a:ln w="25400">
            <a:solidFill>
              <a:srgbClr val="D7DFEA"/>
            </a:solidFill>
            <a:prstDash val="solid"/>
            <a:tailEnd type="triangle"/>
          </a:ln>
        </p:spPr>
        <p:txBody>
          <a:bodyPr/>
          <a:lstStyle/>
          <a:p>
            <a:endParaRPr lang="en-US"/>
          </a:p>
        </p:txBody>
      </p:sp>
      <p:sp>
        <p:nvSpPr>
          <p:cNvPr id="19" name="Shape 17"/>
          <p:cNvSpPr/>
          <p:nvPr/>
        </p:nvSpPr>
        <p:spPr>
          <a:xfrm flipH="1">
            <a:off x="5808726" y="1769364"/>
            <a:ext cx="658368" cy="274320"/>
          </a:xfrm>
          <a:prstGeom prst="line">
            <a:avLst/>
          </a:prstGeom>
          <a:noFill/>
          <a:ln w="25400">
            <a:solidFill>
              <a:srgbClr val="D7DFEA"/>
            </a:solidFill>
            <a:prstDash val="solid"/>
            <a:tailEnd type="triangle"/>
          </a:ln>
        </p:spPr>
        <p:txBody>
          <a:bodyPr/>
          <a:lstStyle/>
          <a:p>
            <a:endParaRPr lang="en-US"/>
          </a:p>
        </p:txBody>
      </p:sp>
      <p:sp>
        <p:nvSpPr>
          <p:cNvPr id="20" name="Shape 18"/>
          <p:cNvSpPr/>
          <p:nvPr/>
        </p:nvSpPr>
        <p:spPr>
          <a:xfrm flipV="1">
            <a:off x="4574286" y="3463290"/>
            <a:ext cx="1" cy="171450"/>
          </a:xfrm>
          <a:prstGeom prst="line">
            <a:avLst/>
          </a:prstGeom>
          <a:noFill/>
          <a:ln w="25400">
            <a:solidFill>
              <a:srgbClr val="D7DFEA"/>
            </a:solidFill>
            <a:prstDash val="solid"/>
            <a:tailEnd type="triangle"/>
          </a:ln>
        </p:spPr>
        <p:txBody>
          <a:bodyPr/>
          <a:lstStyle/>
          <a:p>
            <a:endParaRPr lang="en-US"/>
          </a:p>
        </p:txBody>
      </p:sp>
      <p:sp>
        <p:nvSpPr>
          <p:cNvPr id="21" name="Text 19"/>
          <p:cNvSpPr/>
          <p:nvPr/>
        </p:nvSpPr>
        <p:spPr>
          <a:xfrm>
            <a:off x="1611630" y="4423410"/>
            <a:ext cx="5932170" cy="20574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18243A"/>
                </a:solidFill>
              </a:rPr>
              <a:t>Bounded organisational reality with multiple situated interpretations</a:t>
            </a:r>
            <a:endParaRPr lang="en-US" sz="12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12</a:t>
            </a:fld>
            <a:endParaRPr lang="en-US"/>
          </a:p>
        </p:txBody>
      </p:sp>
    </p:spTree>
    <p:extLst>
      <p:ext uri="{BB962C8B-B14F-4D97-AF65-F5344CB8AC3E}">
        <p14:creationId xmlns:p14="http://schemas.microsoft.com/office/powerpoint/2010/main" val="34609984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ONTOLOGY → EPISTEMOLOGY → AXIOLOGY</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Q3 • The philosophical chain</a:t>
            </a:r>
            <a:endParaRPr lang="en-US" sz="1875" dirty="0"/>
          </a:p>
        </p:txBody>
      </p:sp>
      <p:sp>
        <p:nvSpPr>
          <p:cNvPr id="4" name="Shape 2"/>
          <p:cNvSpPr/>
          <p:nvPr/>
        </p:nvSpPr>
        <p:spPr>
          <a:xfrm>
            <a:off x="514350" y="994410"/>
            <a:ext cx="2551176" cy="1865376"/>
          </a:xfrm>
          <a:prstGeom prst="roundRect">
            <a:avLst>
              <a:gd name="adj" fmla="val 2941"/>
            </a:avLst>
          </a:prstGeom>
          <a:solidFill>
            <a:srgbClr val="EAF1FA"/>
          </a:solidFill>
          <a:ln w="12700">
            <a:solidFill>
              <a:srgbClr val="D7DFEA"/>
            </a:solidFill>
            <a:prstDash val="solid"/>
          </a:ln>
        </p:spPr>
        <p:txBody>
          <a:bodyPr/>
          <a:lstStyle/>
          <a:p>
            <a:endParaRPr lang="en-US"/>
          </a:p>
        </p:txBody>
      </p:sp>
      <p:sp>
        <p:nvSpPr>
          <p:cNvPr id="5" name="Shape 3"/>
          <p:cNvSpPr/>
          <p:nvPr/>
        </p:nvSpPr>
        <p:spPr>
          <a:xfrm>
            <a:off x="514350" y="994410"/>
            <a:ext cx="48006" cy="1865376"/>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685800" y="1131570"/>
            <a:ext cx="2242566"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ONTOLOGY</a:t>
            </a:r>
            <a:endParaRPr lang="en-US" sz="1050" dirty="0"/>
          </a:p>
        </p:txBody>
      </p:sp>
      <p:sp>
        <p:nvSpPr>
          <p:cNvPr id="7" name="Text 5"/>
          <p:cNvSpPr/>
          <p:nvPr/>
        </p:nvSpPr>
        <p:spPr>
          <a:xfrm>
            <a:off x="685800" y="1419606"/>
            <a:ext cx="2242566" cy="130302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75" dirty="0">
                <a:solidFill>
                  <a:srgbClr val="25324A"/>
                </a:solidFill>
              </a:rPr>
              <a:t>The incident occurred; meaning is situated.</a:t>
            </a:r>
            <a:endParaRPr lang="en-US" sz="975" dirty="0"/>
          </a:p>
        </p:txBody>
      </p:sp>
      <p:sp>
        <p:nvSpPr>
          <p:cNvPr id="8" name="Text 6"/>
          <p:cNvSpPr/>
          <p:nvPr/>
        </p:nvSpPr>
        <p:spPr>
          <a:xfrm>
            <a:off x="685800" y="1440180"/>
            <a:ext cx="2208276" cy="20574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25" b="1" dirty="0">
                <a:solidFill>
                  <a:srgbClr val="2F67B1"/>
                </a:solidFill>
              </a:rPr>
              <a:t>What is real?</a:t>
            </a:r>
            <a:endParaRPr lang="en-US" sz="825" dirty="0"/>
          </a:p>
        </p:txBody>
      </p:sp>
      <p:sp>
        <p:nvSpPr>
          <p:cNvPr id="9" name="Shape 7"/>
          <p:cNvSpPr/>
          <p:nvPr/>
        </p:nvSpPr>
        <p:spPr>
          <a:xfrm>
            <a:off x="3134106" y="1817370"/>
            <a:ext cx="219456" cy="240030"/>
          </a:xfrm>
          <a:prstGeom prst="chevron">
            <a:avLst/>
          </a:prstGeom>
          <a:solidFill>
            <a:srgbClr val="C4D1E1"/>
          </a:solidFill>
          <a:ln w="12700">
            <a:solidFill>
              <a:srgbClr val="C4D1E1"/>
            </a:solidFill>
            <a:prstDash val="solid"/>
          </a:ln>
        </p:spPr>
        <p:txBody>
          <a:bodyPr/>
          <a:lstStyle/>
          <a:p>
            <a:endParaRPr lang="en-US"/>
          </a:p>
        </p:txBody>
      </p:sp>
      <p:sp>
        <p:nvSpPr>
          <p:cNvPr id="10" name="Shape 8"/>
          <p:cNvSpPr/>
          <p:nvPr/>
        </p:nvSpPr>
        <p:spPr>
          <a:xfrm>
            <a:off x="3380994" y="994410"/>
            <a:ext cx="2551176" cy="1865376"/>
          </a:xfrm>
          <a:prstGeom prst="roundRect">
            <a:avLst>
              <a:gd name="adj" fmla="val 2941"/>
            </a:avLst>
          </a:prstGeom>
          <a:solidFill>
            <a:srgbClr val="E8F6F3"/>
          </a:solidFill>
          <a:ln w="12700">
            <a:solidFill>
              <a:srgbClr val="D7DFEA"/>
            </a:solidFill>
            <a:prstDash val="solid"/>
          </a:ln>
        </p:spPr>
        <p:txBody>
          <a:bodyPr/>
          <a:lstStyle/>
          <a:p>
            <a:endParaRPr lang="en-US"/>
          </a:p>
        </p:txBody>
      </p:sp>
      <p:sp>
        <p:nvSpPr>
          <p:cNvPr id="11" name="Shape 9"/>
          <p:cNvSpPr/>
          <p:nvPr/>
        </p:nvSpPr>
        <p:spPr>
          <a:xfrm>
            <a:off x="3380994" y="994410"/>
            <a:ext cx="48006" cy="1865376"/>
          </a:xfrm>
          <a:prstGeom prst="rect">
            <a:avLst/>
          </a:prstGeom>
          <a:solidFill>
            <a:srgbClr val="1F9D8B"/>
          </a:solidFill>
          <a:ln w="12700">
            <a:solidFill>
              <a:srgbClr val="1F9D8B"/>
            </a:solidFill>
            <a:prstDash val="solid"/>
          </a:ln>
        </p:spPr>
        <p:txBody>
          <a:bodyPr/>
          <a:lstStyle/>
          <a:p>
            <a:endParaRPr lang="en-US"/>
          </a:p>
        </p:txBody>
      </p:sp>
      <p:sp>
        <p:nvSpPr>
          <p:cNvPr id="12" name="Text 10"/>
          <p:cNvSpPr/>
          <p:nvPr/>
        </p:nvSpPr>
        <p:spPr>
          <a:xfrm>
            <a:off x="3552444" y="1131570"/>
            <a:ext cx="2242566"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EPISTEMOLOGY</a:t>
            </a:r>
            <a:endParaRPr lang="en-US" sz="1050" dirty="0"/>
          </a:p>
        </p:txBody>
      </p:sp>
      <p:sp>
        <p:nvSpPr>
          <p:cNvPr id="13" name="Text 11"/>
          <p:cNvSpPr/>
          <p:nvPr/>
        </p:nvSpPr>
        <p:spPr>
          <a:xfrm>
            <a:off x="3552444" y="1419606"/>
            <a:ext cx="2242566" cy="130302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75" dirty="0">
                <a:solidFill>
                  <a:srgbClr val="25324A"/>
                </a:solidFill>
              </a:rPr>
              <a:t>Employee reports are partial, retrospective and fallible.</a:t>
            </a:r>
            <a:endParaRPr lang="en-US" sz="975" dirty="0"/>
          </a:p>
        </p:txBody>
      </p:sp>
      <p:sp>
        <p:nvSpPr>
          <p:cNvPr id="14" name="Text 12"/>
          <p:cNvSpPr/>
          <p:nvPr/>
        </p:nvSpPr>
        <p:spPr>
          <a:xfrm>
            <a:off x="3552444" y="1440180"/>
            <a:ext cx="2208276" cy="20574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25" b="1" dirty="0">
                <a:solidFill>
                  <a:srgbClr val="1F9D8B"/>
                </a:solidFill>
              </a:rPr>
              <a:t>What can I know?</a:t>
            </a:r>
            <a:endParaRPr lang="en-US" sz="825" dirty="0"/>
          </a:p>
        </p:txBody>
      </p:sp>
      <p:sp>
        <p:nvSpPr>
          <p:cNvPr id="15" name="Shape 13"/>
          <p:cNvSpPr/>
          <p:nvPr/>
        </p:nvSpPr>
        <p:spPr>
          <a:xfrm>
            <a:off x="6000750" y="1817370"/>
            <a:ext cx="219456" cy="240030"/>
          </a:xfrm>
          <a:prstGeom prst="chevron">
            <a:avLst/>
          </a:prstGeom>
          <a:solidFill>
            <a:srgbClr val="C4D1E1"/>
          </a:solidFill>
          <a:ln w="12700">
            <a:solidFill>
              <a:srgbClr val="C4D1E1"/>
            </a:solidFill>
            <a:prstDash val="solid"/>
          </a:ln>
        </p:spPr>
        <p:txBody>
          <a:bodyPr/>
          <a:lstStyle/>
          <a:p>
            <a:endParaRPr lang="en-US"/>
          </a:p>
        </p:txBody>
      </p:sp>
      <p:sp>
        <p:nvSpPr>
          <p:cNvPr id="16" name="Shape 14"/>
          <p:cNvSpPr/>
          <p:nvPr/>
        </p:nvSpPr>
        <p:spPr>
          <a:xfrm>
            <a:off x="6247638" y="994410"/>
            <a:ext cx="2551176" cy="1865376"/>
          </a:xfrm>
          <a:prstGeom prst="roundRect">
            <a:avLst>
              <a:gd name="adj" fmla="val 2941"/>
            </a:avLst>
          </a:prstGeom>
          <a:solidFill>
            <a:srgbClr val="FCEFE8"/>
          </a:solidFill>
          <a:ln w="12700">
            <a:solidFill>
              <a:srgbClr val="D7DFEA"/>
            </a:solidFill>
            <a:prstDash val="solid"/>
          </a:ln>
        </p:spPr>
        <p:txBody>
          <a:bodyPr/>
          <a:lstStyle/>
          <a:p>
            <a:endParaRPr lang="en-US"/>
          </a:p>
        </p:txBody>
      </p:sp>
      <p:sp>
        <p:nvSpPr>
          <p:cNvPr id="17" name="Shape 15"/>
          <p:cNvSpPr/>
          <p:nvPr/>
        </p:nvSpPr>
        <p:spPr>
          <a:xfrm>
            <a:off x="6247638" y="994410"/>
            <a:ext cx="48006" cy="1865376"/>
          </a:xfrm>
          <a:prstGeom prst="rect">
            <a:avLst/>
          </a:prstGeom>
          <a:solidFill>
            <a:srgbClr val="E58B5B"/>
          </a:solidFill>
          <a:ln w="12700">
            <a:solidFill>
              <a:srgbClr val="E58B5B"/>
            </a:solidFill>
            <a:prstDash val="solid"/>
          </a:ln>
        </p:spPr>
        <p:txBody>
          <a:bodyPr/>
          <a:lstStyle/>
          <a:p>
            <a:endParaRPr lang="en-US"/>
          </a:p>
        </p:txBody>
      </p:sp>
      <p:sp>
        <p:nvSpPr>
          <p:cNvPr id="18" name="Text 16"/>
          <p:cNvSpPr/>
          <p:nvPr/>
        </p:nvSpPr>
        <p:spPr>
          <a:xfrm>
            <a:off x="6419088" y="1131570"/>
            <a:ext cx="2242566"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AXIOLOGY</a:t>
            </a:r>
            <a:endParaRPr lang="en-US" sz="1050" dirty="0"/>
          </a:p>
        </p:txBody>
      </p:sp>
      <p:sp>
        <p:nvSpPr>
          <p:cNvPr id="19" name="Text 17"/>
          <p:cNvSpPr/>
          <p:nvPr/>
        </p:nvSpPr>
        <p:spPr>
          <a:xfrm>
            <a:off x="6419088" y="1419606"/>
            <a:ext cx="2242566" cy="130302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75" dirty="0">
                <a:solidFill>
                  <a:srgbClr val="25324A"/>
                </a:solidFill>
              </a:rPr>
              <a:t>Professional experience creates attention — and possible sympathy — toward persistence.</a:t>
            </a:r>
            <a:endParaRPr lang="en-US" sz="975" dirty="0"/>
          </a:p>
        </p:txBody>
      </p:sp>
      <p:sp>
        <p:nvSpPr>
          <p:cNvPr id="20" name="Text 18"/>
          <p:cNvSpPr/>
          <p:nvPr/>
        </p:nvSpPr>
        <p:spPr>
          <a:xfrm>
            <a:off x="6419088" y="1440180"/>
            <a:ext cx="2208276" cy="20574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25" b="1" dirty="0">
                <a:solidFill>
                  <a:srgbClr val="E58B5B"/>
                </a:solidFill>
              </a:rPr>
              <a:t>What values shape the study?</a:t>
            </a:r>
            <a:endParaRPr lang="en-US" sz="825" dirty="0"/>
          </a:p>
        </p:txBody>
      </p:sp>
      <p:sp>
        <p:nvSpPr>
          <p:cNvPr id="21" name="Shape 19"/>
          <p:cNvSpPr/>
          <p:nvPr/>
        </p:nvSpPr>
        <p:spPr>
          <a:xfrm>
            <a:off x="720090" y="3236976"/>
            <a:ext cx="7680960" cy="768096"/>
          </a:xfrm>
          <a:prstGeom prst="roundRect">
            <a:avLst>
              <a:gd name="adj" fmla="val 5357"/>
            </a:avLst>
          </a:prstGeom>
          <a:solidFill>
            <a:srgbClr val="18243A"/>
          </a:solidFill>
          <a:ln w="12700">
            <a:solidFill>
              <a:srgbClr val="18243A"/>
            </a:solidFill>
            <a:prstDash val="solid"/>
          </a:ln>
        </p:spPr>
        <p:txBody>
          <a:bodyPr/>
          <a:lstStyle/>
          <a:p>
            <a:endParaRPr lang="en-US"/>
          </a:p>
        </p:txBody>
      </p:sp>
      <p:sp>
        <p:nvSpPr>
          <p:cNvPr id="22" name="Text 20"/>
          <p:cNvSpPr/>
          <p:nvPr/>
        </p:nvSpPr>
        <p:spPr>
          <a:xfrm>
            <a:off x="960120" y="3463290"/>
            <a:ext cx="7200900" cy="28803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75" b="1" dirty="0">
                <a:solidFill>
                  <a:srgbClr val="FFFFFF"/>
                </a:solidFill>
              </a:rPr>
              <a:t>Real but interpreted event  →  partial knowledge  →  proportionate claims shaped by explicit values</a:t>
            </a:r>
            <a:endParaRPr lang="en-US" sz="1275" dirty="0"/>
          </a:p>
        </p:txBody>
      </p:sp>
      <p:sp>
        <p:nvSpPr>
          <p:cNvPr id="23" name="Text 21"/>
          <p:cNvSpPr/>
          <p:nvPr/>
        </p:nvSpPr>
        <p:spPr>
          <a:xfrm>
            <a:off x="1440180" y="4306824"/>
            <a:ext cx="6275070" cy="20574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2F67B1"/>
                </a:solidFill>
              </a:rPr>
              <a:t>Reflexive safeguard: professional experience explains the question — it does not count as evidence.</a:t>
            </a:r>
            <a:endParaRPr lang="en-US" sz="975"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13</a:t>
            </a:fld>
            <a:endParaRPr lang="en-US"/>
          </a:p>
        </p:txBody>
      </p:sp>
    </p:spTree>
    <p:extLst>
      <p:ext uri="{BB962C8B-B14F-4D97-AF65-F5344CB8AC3E}">
        <p14:creationId xmlns:p14="http://schemas.microsoft.com/office/powerpoint/2010/main" val="473190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LOGIC BEFORE TECHNIQUE</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From philosophy to methodology</a:t>
            </a:r>
            <a:endParaRPr lang="en-US" sz="1875" dirty="0"/>
          </a:p>
        </p:txBody>
      </p:sp>
      <p:sp>
        <p:nvSpPr>
          <p:cNvPr id="4" name="Shape 2"/>
          <p:cNvSpPr/>
          <p:nvPr/>
        </p:nvSpPr>
        <p:spPr>
          <a:xfrm>
            <a:off x="1405890" y="822960"/>
            <a:ext cx="6309360" cy="603504"/>
          </a:xfrm>
          <a:prstGeom prst="roundRect">
            <a:avLst>
              <a:gd name="adj" fmla="val 6818"/>
            </a:avLst>
          </a:prstGeom>
          <a:solidFill>
            <a:srgbClr val="EEF2F6"/>
          </a:solidFill>
          <a:ln w="12700">
            <a:solidFill>
              <a:srgbClr val="18243A">
                <a:alpha val="40000"/>
              </a:srgbClr>
            </a:solidFill>
            <a:prstDash val="solid"/>
          </a:ln>
        </p:spPr>
        <p:txBody>
          <a:bodyPr/>
          <a:lstStyle/>
          <a:p>
            <a:endParaRPr lang="en-US"/>
          </a:p>
        </p:txBody>
      </p:sp>
      <p:sp>
        <p:nvSpPr>
          <p:cNvPr id="5" name="Text 3"/>
          <p:cNvSpPr/>
          <p:nvPr/>
        </p:nvSpPr>
        <p:spPr>
          <a:xfrm>
            <a:off x="1632204" y="1008126"/>
            <a:ext cx="1611630" cy="16459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750" b="1" dirty="0">
                <a:solidFill>
                  <a:srgbClr val="18243A"/>
                </a:solidFill>
              </a:rPr>
              <a:t>PRAGMATIC PHILOSOPHY</a:t>
            </a:r>
            <a:endParaRPr lang="en-US" sz="750" dirty="0"/>
          </a:p>
        </p:txBody>
      </p:sp>
      <p:sp>
        <p:nvSpPr>
          <p:cNvPr id="6" name="Text 4"/>
          <p:cNvSpPr/>
          <p:nvPr/>
        </p:nvSpPr>
        <p:spPr>
          <a:xfrm>
            <a:off x="3257550" y="973836"/>
            <a:ext cx="4149090" cy="246888"/>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dirty="0">
                <a:solidFill>
                  <a:srgbClr val="25324A"/>
                </a:solidFill>
              </a:rPr>
              <a:t>Problem, evidence and useful consequences guide choices</a:t>
            </a:r>
            <a:endParaRPr lang="en-US" sz="1050" dirty="0"/>
          </a:p>
        </p:txBody>
      </p:sp>
      <p:sp>
        <p:nvSpPr>
          <p:cNvPr id="7" name="Shape 5"/>
          <p:cNvSpPr/>
          <p:nvPr/>
        </p:nvSpPr>
        <p:spPr>
          <a:xfrm rot="5400000">
            <a:off x="4361688" y="1440180"/>
            <a:ext cx="377190" cy="171450"/>
          </a:xfrm>
          <a:prstGeom prst="chevron">
            <a:avLst/>
          </a:prstGeom>
          <a:solidFill>
            <a:srgbClr val="D7DFEA"/>
          </a:solidFill>
          <a:ln w="12700">
            <a:solidFill>
              <a:srgbClr val="D7DFEA"/>
            </a:solidFill>
            <a:prstDash val="solid"/>
          </a:ln>
        </p:spPr>
        <p:txBody>
          <a:bodyPr/>
          <a:lstStyle/>
          <a:p>
            <a:endParaRPr lang="en-US"/>
          </a:p>
        </p:txBody>
      </p:sp>
      <p:sp>
        <p:nvSpPr>
          <p:cNvPr id="8" name="Shape 6"/>
          <p:cNvSpPr/>
          <p:nvPr/>
        </p:nvSpPr>
        <p:spPr>
          <a:xfrm>
            <a:off x="1405890" y="1680210"/>
            <a:ext cx="6309360" cy="603504"/>
          </a:xfrm>
          <a:prstGeom prst="roundRect">
            <a:avLst>
              <a:gd name="adj" fmla="val 6818"/>
            </a:avLst>
          </a:prstGeom>
          <a:solidFill>
            <a:srgbClr val="EAF1FA"/>
          </a:solidFill>
          <a:ln w="12700">
            <a:solidFill>
              <a:srgbClr val="2F67B1">
                <a:alpha val="40000"/>
              </a:srgbClr>
            </a:solidFill>
            <a:prstDash val="solid"/>
          </a:ln>
        </p:spPr>
        <p:txBody>
          <a:bodyPr/>
          <a:lstStyle/>
          <a:p>
            <a:endParaRPr lang="en-US"/>
          </a:p>
        </p:txBody>
      </p:sp>
      <p:sp>
        <p:nvSpPr>
          <p:cNvPr id="9" name="Text 7"/>
          <p:cNvSpPr/>
          <p:nvPr/>
        </p:nvSpPr>
        <p:spPr>
          <a:xfrm>
            <a:off x="1632204" y="1865376"/>
            <a:ext cx="1611630" cy="16459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750" b="1" dirty="0">
                <a:solidFill>
                  <a:srgbClr val="2F67B1"/>
                </a:solidFill>
              </a:rPr>
              <a:t>METHODOLOGY</a:t>
            </a:r>
            <a:endParaRPr lang="en-US" sz="750" dirty="0"/>
          </a:p>
        </p:txBody>
      </p:sp>
      <p:sp>
        <p:nvSpPr>
          <p:cNvPr id="10" name="Text 8"/>
          <p:cNvSpPr/>
          <p:nvPr/>
        </p:nvSpPr>
        <p:spPr>
          <a:xfrm>
            <a:off x="3257550" y="1831086"/>
            <a:ext cx="4149090" cy="246888"/>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25324A"/>
                </a:solidFill>
              </a:rPr>
              <a:t>Primarily deductive • hypothesis-testing • theory-informed</a:t>
            </a:r>
            <a:endParaRPr lang="en-US" sz="1050" dirty="0"/>
          </a:p>
        </p:txBody>
      </p:sp>
      <p:sp>
        <p:nvSpPr>
          <p:cNvPr id="11" name="Shape 9"/>
          <p:cNvSpPr/>
          <p:nvPr/>
        </p:nvSpPr>
        <p:spPr>
          <a:xfrm rot="5400000">
            <a:off x="4361688" y="2297430"/>
            <a:ext cx="377190" cy="171450"/>
          </a:xfrm>
          <a:prstGeom prst="chevron">
            <a:avLst/>
          </a:prstGeom>
          <a:solidFill>
            <a:srgbClr val="D7DFEA"/>
          </a:solidFill>
          <a:ln w="12700">
            <a:solidFill>
              <a:srgbClr val="D7DFEA"/>
            </a:solidFill>
            <a:prstDash val="solid"/>
          </a:ln>
        </p:spPr>
        <p:txBody>
          <a:bodyPr/>
          <a:lstStyle/>
          <a:p>
            <a:endParaRPr lang="en-US"/>
          </a:p>
        </p:txBody>
      </p:sp>
      <p:sp>
        <p:nvSpPr>
          <p:cNvPr id="12" name="Shape 10"/>
          <p:cNvSpPr/>
          <p:nvPr/>
        </p:nvSpPr>
        <p:spPr>
          <a:xfrm>
            <a:off x="1405890" y="2537460"/>
            <a:ext cx="6309360" cy="603504"/>
          </a:xfrm>
          <a:prstGeom prst="roundRect">
            <a:avLst>
              <a:gd name="adj" fmla="val 6818"/>
            </a:avLst>
          </a:prstGeom>
          <a:solidFill>
            <a:srgbClr val="E8F6F3"/>
          </a:solidFill>
          <a:ln w="12700">
            <a:solidFill>
              <a:srgbClr val="1F9D8B">
                <a:alpha val="40000"/>
              </a:srgbClr>
            </a:solidFill>
            <a:prstDash val="solid"/>
          </a:ln>
        </p:spPr>
        <p:txBody>
          <a:bodyPr/>
          <a:lstStyle/>
          <a:p>
            <a:endParaRPr lang="en-US"/>
          </a:p>
        </p:txBody>
      </p:sp>
      <p:sp>
        <p:nvSpPr>
          <p:cNvPr id="13" name="Text 11"/>
          <p:cNvSpPr/>
          <p:nvPr/>
        </p:nvSpPr>
        <p:spPr>
          <a:xfrm>
            <a:off x="1632204" y="2722626"/>
            <a:ext cx="1611630" cy="16459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750" b="1" dirty="0">
                <a:solidFill>
                  <a:srgbClr val="1F9D8B"/>
                </a:solidFill>
              </a:rPr>
              <a:t>DESIGN</a:t>
            </a:r>
            <a:endParaRPr lang="en-US" sz="750" dirty="0"/>
          </a:p>
        </p:txBody>
      </p:sp>
      <p:sp>
        <p:nvSpPr>
          <p:cNvPr id="14" name="Text 12"/>
          <p:cNvSpPr/>
          <p:nvPr/>
        </p:nvSpPr>
        <p:spPr>
          <a:xfrm>
            <a:off x="3257550" y="2688336"/>
            <a:ext cx="4149090" cy="246888"/>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dirty="0">
                <a:solidFill>
                  <a:srgbClr val="25324A"/>
                </a:solidFill>
              </a:rPr>
              <a:t>One retrospective critical-incident survey</a:t>
            </a:r>
            <a:endParaRPr lang="en-US" sz="1050" dirty="0"/>
          </a:p>
        </p:txBody>
      </p:sp>
      <p:sp>
        <p:nvSpPr>
          <p:cNvPr id="15" name="Shape 13"/>
          <p:cNvSpPr/>
          <p:nvPr/>
        </p:nvSpPr>
        <p:spPr>
          <a:xfrm rot="5400000">
            <a:off x="4361688" y="3154680"/>
            <a:ext cx="377190" cy="171450"/>
          </a:xfrm>
          <a:prstGeom prst="chevron">
            <a:avLst/>
          </a:prstGeom>
          <a:solidFill>
            <a:srgbClr val="D7DFEA"/>
          </a:solidFill>
          <a:ln w="12700">
            <a:solidFill>
              <a:srgbClr val="D7DFEA"/>
            </a:solidFill>
            <a:prstDash val="solid"/>
          </a:ln>
        </p:spPr>
        <p:txBody>
          <a:bodyPr/>
          <a:lstStyle/>
          <a:p>
            <a:endParaRPr lang="en-US"/>
          </a:p>
        </p:txBody>
      </p:sp>
      <p:sp>
        <p:nvSpPr>
          <p:cNvPr id="16" name="Shape 14"/>
          <p:cNvSpPr/>
          <p:nvPr/>
        </p:nvSpPr>
        <p:spPr>
          <a:xfrm>
            <a:off x="1405890" y="3394710"/>
            <a:ext cx="6309360" cy="603504"/>
          </a:xfrm>
          <a:prstGeom prst="roundRect">
            <a:avLst>
              <a:gd name="adj" fmla="val 6818"/>
            </a:avLst>
          </a:prstGeom>
          <a:solidFill>
            <a:srgbClr val="FCEFE8"/>
          </a:solidFill>
          <a:ln w="12700">
            <a:solidFill>
              <a:srgbClr val="E58B5B">
                <a:alpha val="40000"/>
              </a:srgbClr>
            </a:solidFill>
            <a:prstDash val="solid"/>
          </a:ln>
        </p:spPr>
        <p:txBody>
          <a:bodyPr/>
          <a:lstStyle/>
          <a:p>
            <a:endParaRPr lang="en-US"/>
          </a:p>
        </p:txBody>
      </p:sp>
      <p:sp>
        <p:nvSpPr>
          <p:cNvPr id="17" name="Text 15"/>
          <p:cNvSpPr/>
          <p:nvPr/>
        </p:nvSpPr>
        <p:spPr>
          <a:xfrm>
            <a:off x="1632204" y="3579876"/>
            <a:ext cx="1611630" cy="164592"/>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750" b="1" dirty="0">
                <a:solidFill>
                  <a:srgbClr val="E58B5B"/>
                </a:solidFill>
              </a:rPr>
              <a:t>METHODS</a:t>
            </a:r>
            <a:endParaRPr lang="en-US" sz="750" dirty="0"/>
          </a:p>
        </p:txBody>
      </p:sp>
      <p:sp>
        <p:nvSpPr>
          <p:cNvPr id="18" name="Text 16"/>
          <p:cNvSpPr/>
          <p:nvPr/>
        </p:nvSpPr>
        <p:spPr>
          <a:xfrm>
            <a:off x="3257550" y="3545586"/>
            <a:ext cx="4149090" cy="246888"/>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dirty="0">
                <a:solidFill>
                  <a:srgbClr val="25324A"/>
                </a:solidFill>
              </a:rPr>
              <a:t>Expert review • cognitive interviews • structured items • one bounded open text</a:t>
            </a:r>
            <a:endParaRPr lang="en-US" sz="1050" dirty="0"/>
          </a:p>
        </p:txBody>
      </p:sp>
      <p:sp>
        <p:nvSpPr>
          <p:cNvPr id="19" name="Shape 17"/>
          <p:cNvSpPr/>
          <p:nvPr/>
        </p:nvSpPr>
        <p:spPr>
          <a:xfrm>
            <a:off x="2160270" y="4286250"/>
            <a:ext cx="4834890" cy="377190"/>
          </a:xfrm>
          <a:prstGeom prst="roundRect">
            <a:avLst>
              <a:gd name="adj" fmla="val 10909"/>
            </a:avLst>
          </a:prstGeom>
          <a:solidFill>
            <a:srgbClr val="F9EAEC"/>
          </a:solidFill>
          <a:ln w="12700">
            <a:solidFill>
              <a:srgbClr val="E8BCC1"/>
            </a:solidFill>
            <a:prstDash val="solid"/>
          </a:ln>
        </p:spPr>
        <p:txBody>
          <a:bodyPr/>
          <a:lstStyle/>
          <a:p>
            <a:endParaRPr lang="en-US"/>
          </a:p>
        </p:txBody>
      </p:sp>
      <p:sp>
        <p:nvSpPr>
          <p:cNvPr id="20" name="Text 18"/>
          <p:cNvSpPr/>
          <p:nvPr/>
        </p:nvSpPr>
        <p:spPr>
          <a:xfrm>
            <a:off x="2366010" y="4402836"/>
            <a:ext cx="442341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125" b="1" dirty="0">
                <a:solidFill>
                  <a:srgbClr val="D96B73"/>
                </a:solidFill>
              </a:rPr>
              <a:t>One open-text item ≠ mixed methods</a:t>
            </a:r>
            <a:endParaRPr lang="en-US" sz="1125"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14</a:t>
            </a:fld>
            <a:endParaRPr lang="en-US"/>
          </a:p>
        </p:txBody>
      </p:sp>
    </p:spTree>
    <p:extLst>
      <p:ext uri="{BB962C8B-B14F-4D97-AF65-F5344CB8AC3E}">
        <p14:creationId xmlns:p14="http://schemas.microsoft.com/office/powerpoint/2010/main" val="22595340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QUALITY • BIAS • ETHICS • BOUNDARIES</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Coherence in action</a:t>
            </a:r>
            <a:endParaRPr lang="en-US" sz="1875" dirty="0"/>
          </a:p>
        </p:txBody>
      </p:sp>
      <p:sp>
        <p:nvSpPr>
          <p:cNvPr id="4" name="Shape 2"/>
          <p:cNvSpPr/>
          <p:nvPr/>
        </p:nvSpPr>
        <p:spPr>
          <a:xfrm>
            <a:off x="493776" y="905256"/>
            <a:ext cx="3950208" cy="1213866"/>
          </a:xfrm>
          <a:prstGeom prst="roundRect">
            <a:avLst>
              <a:gd name="adj" fmla="val 4520"/>
            </a:avLst>
          </a:prstGeom>
          <a:solidFill>
            <a:srgbClr val="EAF1FA"/>
          </a:solidFill>
          <a:ln w="12700">
            <a:solidFill>
              <a:srgbClr val="D7DFEA"/>
            </a:solidFill>
            <a:prstDash val="solid"/>
          </a:ln>
        </p:spPr>
        <p:txBody>
          <a:bodyPr/>
          <a:lstStyle/>
          <a:p>
            <a:endParaRPr lang="en-US"/>
          </a:p>
        </p:txBody>
      </p:sp>
      <p:sp>
        <p:nvSpPr>
          <p:cNvPr id="5" name="Shape 3"/>
          <p:cNvSpPr/>
          <p:nvPr/>
        </p:nvSpPr>
        <p:spPr>
          <a:xfrm>
            <a:off x="493776" y="905256"/>
            <a:ext cx="48006" cy="1213866"/>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665226" y="1042416"/>
            <a:ext cx="3641598"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CLAIM BOUNDARY</a:t>
            </a:r>
            <a:endParaRPr lang="en-US" sz="1050" dirty="0"/>
          </a:p>
        </p:txBody>
      </p:sp>
      <p:sp>
        <p:nvSpPr>
          <p:cNvPr id="7" name="Text 5"/>
          <p:cNvSpPr/>
          <p:nvPr/>
        </p:nvSpPr>
        <p:spPr>
          <a:xfrm>
            <a:off x="665226" y="1330452"/>
            <a:ext cx="3641598" cy="65151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Cross-sectional + retrospective</a:t>
            </a:r>
            <a:endParaRPr lang="en-US" sz="923" dirty="0"/>
          </a:p>
          <a:p>
            <a:pPr marL="0" indent="0">
              <a:buNone/>
            </a:pPr>
            <a:endParaRPr lang="en-US" sz="923" dirty="0"/>
          </a:p>
          <a:p>
            <a:pPr marL="0" indent="0">
              <a:buNone/>
            </a:pPr>
            <a:r>
              <a:rPr lang="en-US" sz="923" dirty="0">
                <a:solidFill>
                  <a:srgbClr val="25324A"/>
                </a:solidFill>
              </a:rPr>
              <a:t>Association, not causation</a:t>
            </a:r>
            <a:endParaRPr lang="en-US" sz="923" dirty="0"/>
          </a:p>
        </p:txBody>
      </p:sp>
      <p:sp>
        <p:nvSpPr>
          <p:cNvPr id="8" name="Shape 6"/>
          <p:cNvSpPr/>
          <p:nvPr/>
        </p:nvSpPr>
        <p:spPr>
          <a:xfrm>
            <a:off x="4704588" y="905256"/>
            <a:ext cx="3950208" cy="1213866"/>
          </a:xfrm>
          <a:prstGeom prst="roundRect">
            <a:avLst>
              <a:gd name="adj" fmla="val 4520"/>
            </a:avLst>
          </a:prstGeom>
          <a:solidFill>
            <a:srgbClr val="E8F6F3"/>
          </a:solidFill>
          <a:ln w="12700">
            <a:solidFill>
              <a:srgbClr val="D7DFEA"/>
            </a:solidFill>
            <a:prstDash val="solid"/>
          </a:ln>
        </p:spPr>
        <p:txBody>
          <a:bodyPr/>
          <a:lstStyle/>
          <a:p>
            <a:endParaRPr lang="en-US"/>
          </a:p>
        </p:txBody>
      </p:sp>
      <p:sp>
        <p:nvSpPr>
          <p:cNvPr id="9" name="Shape 7"/>
          <p:cNvSpPr/>
          <p:nvPr/>
        </p:nvSpPr>
        <p:spPr>
          <a:xfrm>
            <a:off x="4704588" y="905256"/>
            <a:ext cx="48006" cy="1213866"/>
          </a:xfrm>
          <a:prstGeom prst="rect">
            <a:avLst/>
          </a:prstGeom>
          <a:solidFill>
            <a:srgbClr val="1F9D8B"/>
          </a:solidFill>
          <a:ln w="12700">
            <a:solidFill>
              <a:srgbClr val="1F9D8B"/>
            </a:solidFill>
            <a:prstDash val="solid"/>
          </a:ln>
        </p:spPr>
        <p:txBody>
          <a:bodyPr/>
          <a:lstStyle/>
          <a:p>
            <a:endParaRPr lang="en-US"/>
          </a:p>
        </p:txBody>
      </p:sp>
      <p:sp>
        <p:nvSpPr>
          <p:cNvPr id="10" name="Text 8"/>
          <p:cNvSpPr/>
          <p:nvPr/>
        </p:nvSpPr>
        <p:spPr>
          <a:xfrm>
            <a:off x="4876038" y="1042416"/>
            <a:ext cx="3641598"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QUALITY</a:t>
            </a:r>
            <a:endParaRPr lang="en-US" sz="1050" dirty="0"/>
          </a:p>
        </p:txBody>
      </p:sp>
      <p:sp>
        <p:nvSpPr>
          <p:cNvPr id="11" name="Text 9"/>
          <p:cNvSpPr/>
          <p:nvPr/>
        </p:nvSpPr>
        <p:spPr>
          <a:xfrm>
            <a:off x="4876038" y="1330452"/>
            <a:ext cx="3641598" cy="65151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Adapted and preliminary measures</a:t>
            </a:r>
            <a:endParaRPr lang="en-US" sz="923" dirty="0"/>
          </a:p>
          <a:p>
            <a:pPr marL="0" indent="0">
              <a:buNone/>
            </a:pPr>
            <a:endParaRPr lang="en-US" sz="923" dirty="0"/>
          </a:p>
          <a:p>
            <a:pPr marL="0" indent="0">
              <a:buNone/>
            </a:pPr>
            <a:r>
              <a:rPr lang="en-US" sz="923" dirty="0">
                <a:solidFill>
                  <a:srgbClr val="25324A"/>
                </a:solidFill>
              </a:rPr>
              <a:t>Expert review • cognitive interviews • soft launch</a:t>
            </a:r>
            <a:endParaRPr lang="en-US" sz="923" dirty="0"/>
          </a:p>
        </p:txBody>
      </p:sp>
      <p:sp>
        <p:nvSpPr>
          <p:cNvPr id="12" name="Shape 10"/>
          <p:cNvSpPr/>
          <p:nvPr/>
        </p:nvSpPr>
        <p:spPr>
          <a:xfrm>
            <a:off x="493776" y="2427732"/>
            <a:ext cx="3950208" cy="1213866"/>
          </a:xfrm>
          <a:prstGeom prst="roundRect">
            <a:avLst>
              <a:gd name="adj" fmla="val 4520"/>
            </a:avLst>
          </a:prstGeom>
          <a:solidFill>
            <a:srgbClr val="FCEFE8"/>
          </a:solidFill>
          <a:ln w="12700">
            <a:solidFill>
              <a:srgbClr val="D7DFEA"/>
            </a:solidFill>
            <a:prstDash val="solid"/>
          </a:ln>
        </p:spPr>
        <p:txBody>
          <a:bodyPr/>
          <a:lstStyle/>
          <a:p>
            <a:endParaRPr lang="en-US"/>
          </a:p>
        </p:txBody>
      </p:sp>
      <p:sp>
        <p:nvSpPr>
          <p:cNvPr id="13" name="Shape 11"/>
          <p:cNvSpPr/>
          <p:nvPr/>
        </p:nvSpPr>
        <p:spPr>
          <a:xfrm>
            <a:off x="493776" y="2427732"/>
            <a:ext cx="48006" cy="1213866"/>
          </a:xfrm>
          <a:prstGeom prst="rect">
            <a:avLst/>
          </a:prstGeom>
          <a:solidFill>
            <a:srgbClr val="E58B5B"/>
          </a:solidFill>
          <a:ln w="12700">
            <a:solidFill>
              <a:srgbClr val="E58B5B"/>
            </a:solidFill>
            <a:prstDash val="solid"/>
          </a:ln>
        </p:spPr>
        <p:txBody>
          <a:bodyPr/>
          <a:lstStyle/>
          <a:p>
            <a:endParaRPr lang="en-US"/>
          </a:p>
        </p:txBody>
      </p:sp>
      <p:sp>
        <p:nvSpPr>
          <p:cNvPr id="14" name="Text 12"/>
          <p:cNvSpPr/>
          <p:nvPr/>
        </p:nvSpPr>
        <p:spPr>
          <a:xfrm>
            <a:off x="665226" y="2564892"/>
            <a:ext cx="3641598"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BIAS</a:t>
            </a:r>
            <a:endParaRPr lang="en-US" sz="1050" dirty="0"/>
          </a:p>
        </p:txBody>
      </p:sp>
      <p:sp>
        <p:nvSpPr>
          <p:cNvPr id="15" name="Text 13"/>
          <p:cNvSpPr/>
          <p:nvPr/>
        </p:nvSpPr>
        <p:spPr>
          <a:xfrm>
            <a:off x="665226" y="2852928"/>
            <a:ext cx="3641598" cy="65151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Recall • self-report • employee-only view</a:t>
            </a:r>
            <a:endParaRPr lang="en-US" sz="923" dirty="0"/>
          </a:p>
          <a:p>
            <a:pPr marL="0" indent="0">
              <a:buNone/>
            </a:pPr>
            <a:endParaRPr lang="en-US" sz="923" dirty="0"/>
          </a:p>
          <a:p>
            <a:pPr marL="0" indent="0">
              <a:buNone/>
            </a:pPr>
            <a:r>
              <a:rPr lang="en-US" sz="923" dirty="0">
                <a:solidFill>
                  <a:srgbClr val="25324A"/>
                </a:solidFill>
              </a:rPr>
              <a:t>Anchor one incident • neutral wording • pre-specify</a:t>
            </a:r>
            <a:endParaRPr lang="en-US" sz="923" dirty="0"/>
          </a:p>
        </p:txBody>
      </p:sp>
      <p:sp>
        <p:nvSpPr>
          <p:cNvPr id="16" name="Shape 14"/>
          <p:cNvSpPr/>
          <p:nvPr/>
        </p:nvSpPr>
        <p:spPr>
          <a:xfrm>
            <a:off x="4704588" y="2427732"/>
            <a:ext cx="3950208" cy="1213866"/>
          </a:xfrm>
          <a:prstGeom prst="roundRect">
            <a:avLst>
              <a:gd name="adj" fmla="val 4520"/>
            </a:avLst>
          </a:prstGeom>
          <a:solidFill>
            <a:srgbClr val="F9EAEC"/>
          </a:solidFill>
          <a:ln w="12700">
            <a:solidFill>
              <a:srgbClr val="D7DFEA"/>
            </a:solidFill>
            <a:prstDash val="solid"/>
          </a:ln>
        </p:spPr>
        <p:txBody>
          <a:bodyPr/>
          <a:lstStyle/>
          <a:p>
            <a:endParaRPr lang="en-US"/>
          </a:p>
        </p:txBody>
      </p:sp>
      <p:sp>
        <p:nvSpPr>
          <p:cNvPr id="17" name="Shape 15"/>
          <p:cNvSpPr/>
          <p:nvPr/>
        </p:nvSpPr>
        <p:spPr>
          <a:xfrm>
            <a:off x="4704588" y="2427732"/>
            <a:ext cx="48006" cy="1213866"/>
          </a:xfrm>
          <a:prstGeom prst="rect">
            <a:avLst/>
          </a:prstGeom>
          <a:solidFill>
            <a:srgbClr val="D96B73"/>
          </a:solidFill>
          <a:ln w="12700">
            <a:solidFill>
              <a:srgbClr val="D96B73"/>
            </a:solidFill>
            <a:prstDash val="solid"/>
          </a:ln>
        </p:spPr>
        <p:txBody>
          <a:bodyPr/>
          <a:lstStyle/>
          <a:p>
            <a:endParaRPr lang="en-US"/>
          </a:p>
        </p:txBody>
      </p:sp>
      <p:sp>
        <p:nvSpPr>
          <p:cNvPr id="18" name="Text 16"/>
          <p:cNvSpPr/>
          <p:nvPr/>
        </p:nvSpPr>
        <p:spPr>
          <a:xfrm>
            <a:off x="4876038" y="2564892"/>
            <a:ext cx="3641598"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ETHICS</a:t>
            </a:r>
            <a:endParaRPr lang="en-US" sz="1050" dirty="0"/>
          </a:p>
        </p:txBody>
      </p:sp>
      <p:sp>
        <p:nvSpPr>
          <p:cNvPr id="19" name="Text 17"/>
          <p:cNvSpPr/>
          <p:nvPr/>
        </p:nvSpPr>
        <p:spPr>
          <a:xfrm>
            <a:off x="4876038" y="2852928"/>
            <a:ext cx="3641598" cy="651510"/>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Unauthorised behaviour is not celebrated</a:t>
            </a:r>
            <a:endParaRPr lang="en-US" sz="923" dirty="0"/>
          </a:p>
          <a:p>
            <a:pPr marL="0" indent="0">
              <a:buNone/>
            </a:pPr>
            <a:endParaRPr lang="en-US" sz="923" dirty="0"/>
          </a:p>
          <a:p>
            <a:pPr marL="0" indent="0">
              <a:buNone/>
            </a:pPr>
            <a:r>
              <a:rPr lang="en-US" sz="923" dirty="0">
                <a:solidFill>
                  <a:srgbClr val="25324A"/>
                </a:solidFill>
              </a:rPr>
              <a:t>Protect identity • governance • stop points</a:t>
            </a:r>
            <a:endParaRPr lang="en-US" sz="923" dirty="0"/>
          </a:p>
        </p:txBody>
      </p:sp>
      <p:sp>
        <p:nvSpPr>
          <p:cNvPr id="20" name="Shape 18"/>
          <p:cNvSpPr/>
          <p:nvPr/>
        </p:nvSpPr>
        <p:spPr>
          <a:xfrm>
            <a:off x="788670" y="4073652"/>
            <a:ext cx="7543800" cy="493776"/>
          </a:xfrm>
          <a:prstGeom prst="roundRect">
            <a:avLst>
              <a:gd name="adj" fmla="val 8333"/>
            </a:avLst>
          </a:prstGeom>
          <a:solidFill>
            <a:srgbClr val="18243A"/>
          </a:solidFill>
          <a:ln w="12700">
            <a:solidFill>
              <a:srgbClr val="18243A"/>
            </a:solidFill>
            <a:prstDash val="solid"/>
          </a:ln>
        </p:spPr>
        <p:txBody>
          <a:bodyPr/>
          <a:lstStyle/>
          <a:p>
            <a:endParaRPr lang="en-US"/>
          </a:p>
        </p:txBody>
      </p:sp>
      <p:sp>
        <p:nvSpPr>
          <p:cNvPr id="21" name="Text 19"/>
          <p:cNvSpPr/>
          <p:nvPr/>
        </p:nvSpPr>
        <p:spPr>
          <a:xfrm>
            <a:off x="1062990" y="4231386"/>
            <a:ext cx="6995160" cy="19202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200" b="1" dirty="0">
                <a:solidFill>
                  <a:srgbClr val="FFFFFF"/>
                </a:solidFill>
              </a:rPr>
              <a:t>What I believe about reality limits what I can know — and what I can responsibly claim.</a:t>
            </a:r>
            <a:endParaRPr lang="en-US" sz="12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15</a:t>
            </a:fld>
            <a:endParaRPr lang="en-US"/>
          </a:p>
        </p:txBody>
      </p:sp>
    </p:spTree>
    <p:extLst>
      <p:ext uri="{BB962C8B-B14F-4D97-AF65-F5344CB8AC3E}">
        <p14:creationId xmlns:p14="http://schemas.microsoft.com/office/powerpoint/2010/main" val="28564815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APPLYING KUHN REFLEXIVELY</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My own small “new normal”</a:t>
            </a:r>
            <a:endParaRPr lang="en-US" sz="1875" dirty="0"/>
          </a:p>
        </p:txBody>
      </p:sp>
      <p:sp>
        <p:nvSpPr>
          <p:cNvPr id="4" name="Shape 2"/>
          <p:cNvSpPr/>
          <p:nvPr/>
        </p:nvSpPr>
        <p:spPr>
          <a:xfrm>
            <a:off x="493776" y="1062990"/>
            <a:ext cx="1885950" cy="1680210"/>
          </a:xfrm>
          <a:prstGeom prst="roundRect">
            <a:avLst>
              <a:gd name="adj" fmla="val 3265"/>
            </a:avLst>
          </a:prstGeom>
          <a:solidFill>
            <a:srgbClr val="EAF1FA"/>
          </a:solidFill>
          <a:ln w="12700">
            <a:solidFill>
              <a:srgbClr val="D7DFEA"/>
            </a:solidFill>
            <a:prstDash val="solid"/>
          </a:ln>
        </p:spPr>
        <p:txBody>
          <a:bodyPr/>
          <a:lstStyle/>
          <a:p>
            <a:endParaRPr lang="en-US"/>
          </a:p>
        </p:txBody>
      </p:sp>
      <p:sp>
        <p:nvSpPr>
          <p:cNvPr id="5" name="Shape 3"/>
          <p:cNvSpPr/>
          <p:nvPr/>
        </p:nvSpPr>
        <p:spPr>
          <a:xfrm>
            <a:off x="493776" y="1062990"/>
            <a:ext cx="48006" cy="1680210"/>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665226" y="1200150"/>
            <a:ext cx="15773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Starting assumption</a:t>
            </a:r>
            <a:endParaRPr lang="en-US" sz="1050" dirty="0"/>
          </a:p>
        </p:txBody>
      </p:sp>
      <p:sp>
        <p:nvSpPr>
          <p:cNvPr id="7" name="Text 5"/>
          <p:cNvSpPr/>
          <p:nvPr/>
        </p:nvSpPr>
        <p:spPr>
          <a:xfrm>
            <a:off x="665226" y="1488186"/>
            <a:ext cx="1577340" cy="111785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Survey + open text = mixed methods</a:t>
            </a:r>
            <a:endParaRPr lang="en-US" sz="923" dirty="0"/>
          </a:p>
        </p:txBody>
      </p:sp>
      <p:sp>
        <p:nvSpPr>
          <p:cNvPr id="8" name="Shape 6"/>
          <p:cNvSpPr/>
          <p:nvPr/>
        </p:nvSpPr>
        <p:spPr>
          <a:xfrm>
            <a:off x="2427732" y="1755648"/>
            <a:ext cx="178308" cy="240030"/>
          </a:xfrm>
          <a:prstGeom prst="chevron">
            <a:avLst/>
          </a:prstGeom>
          <a:solidFill>
            <a:srgbClr val="C6D2E1"/>
          </a:solidFill>
          <a:ln w="12700">
            <a:solidFill>
              <a:srgbClr val="C6D2E1"/>
            </a:solidFill>
            <a:prstDash val="solid"/>
          </a:ln>
        </p:spPr>
        <p:txBody>
          <a:bodyPr/>
          <a:lstStyle/>
          <a:p>
            <a:endParaRPr lang="en-US"/>
          </a:p>
        </p:txBody>
      </p:sp>
      <p:sp>
        <p:nvSpPr>
          <p:cNvPr id="9" name="Shape 7"/>
          <p:cNvSpPr/>
          <p:nvPr/>
        </p:nvSpPr>
        <p:spPr>
          <a:xfrm>
            <a:off x="2633472" y="1062990"/>
            <a:ext cx="1885950" cy="1680210"/>
          </a:xfrm>
          <a:prstGeom prst="roundRect">
            <a:avLst>
              <a:gd name="adj" fmla="val 3265"/>
            </a:avLst>
          </a:prstGeom>
          <a:solidFill>
            <a:srgbClr val="FCEFE8"/>
          </a:solidFill>
          <a:ln w="12700">
            <a:solidFill>
              <a:srgbClr val="D7DFEA"/>
            </a:solidFill>
            <a:prstDash val="solid"/>
          </a:ln>
        </p:spPr>
        <p:txBody>
          <a:bodyPr/>
          <a:lstStyle/>
          <a:p>
            <a:endParaRPr lang="en-US"/>
          </a:p>
        </p:txBody>
      </p:sp>
      <p:sp>
        <p:nvSpPr>
          <p:cNvPr id="10" name="Shape 8"/>
          <p:cNvSpPr/>
          <p:nvPr/>
        </p:nvSpPr>
        <p:spPr>
          <a:xfrm>
            <a:off x="2633472" y="1062990"/>
            <a:ext cx="48006" cy="1680210"/>
          </a:xfrm>
          <a:prstGeom prst="rect">
            <a:avLst/>
          </a:prstGeom>
          <a:solidFill>
            <a:srgbClr val="E58B5B"/>
          </a:solidFill>
          <a:ln w="12700">
            <a:solidFill>
              <a:srgbClr val="E58B5B"/>
            </a:solidFill>
            <a:prstDash val="solid"/>
          </a:ln>
        </p:spPr>
        <p:txBody>
          <a:bodyPr/>
          <a:lstStyle/>
          <a:p>
            <a:endParaRPr lang="en-US"/>
          </a:p>
        </p:txBody>
      </p:sp>
      <p:sp>
        <p:nvSpPr>
          <p:cNvPr id="11" name="Text 9"/>
          <p:cNvSpPr/>
          <p:nvPr/>
        </p:nvSpPr>
        <p:spPr>
          <a:xfrm>
            <a:off x="2804922" y="1200150"/>
            <a:ext cx="15773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Anomaly</a:t>
            </a:r>
            <a:endParaRPr lang="en-US" sz="1050" dirty="0"/>
          </a:p>
        </p:txBody>
      </p:sp>
      <p:sp>
        <p:nvSpPr>
          <p:cNvPr id="12" name="Text 10"/>
          <p:cNvSpPr/>
          <p:nvPr/>
        </p:nvSpPr>
        <p:spPr>
          <a:xfrm>
            <a:off x="2804922" y="1488186"/>
            <a:ext cx="1577340" cy="111785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The label did not match the purpose</a:t>
            </a:r>
            <a:endParaRPr lang="en-US" sz="923" dirty="0"/>
          </a:p>
        </p:txBody>
      </p:sp>
      <p:sp>
        <p:nvSpPr>
          <p:cNvPr id="13" name="Shape 11"/>
          <p:cNvSpPr/>
          <p:nvPr/>
        </p:nvSpPr>
        <p:spPr>
          <a:xfrm>
            <a:off x="4567428" y="1755648"/>
            <a:ext cx="178308" cy="240030"/>
          </a:xfrm>
          <a:prstGeom prst="chevron">
            <a:avLst/>
          </a:prstGeom>
          <a:solidFill>
            <a:srgbClr val="C6D2E1"/>
          </a:solidFill>
          <a:ln w="12700">
            <a:solidFill>
              <a:srgbClr val="C6D2E1"/>
            </a:solidFill>
            <a:prstDash val="solid"/>
          </a:ln>
        </p:spPr>
        <p:txBody>
          <a:bodyPr/>
          <a:lstStyle/>
          <a:p>
            <a:endParaRPr lang="en-US"/>
          </a:p>
        </p:txBody>
      </p:sp>
      <p:sp>
        <p:nvSpPr>
          <p:cNvPr id="14" name="Shape 12"/>
          <p:cNvSpPr/>
          <p:nvPr/>
        </p:nvSpPr>
        <p:spPr>
          <a:xfrm>
            <a:off x="4773168" y="1062990"/>
            <a:ext cx="1885950" cy="1680210"/>
          </a:xfrm>
          <a:prstGeom prst="roundRect">
            <a:avLst>
              <a:gd name="adj" fmla="val 3265"/>
            </a:avLst>
          </a:prstGeom>
          <a:solidFill>
            <a:srgbClr val="F9EAEC"/>
          </a:solidFill>
          <a:ln w="12700">
            <a:solidFill>
              <a:srgbClr val="D7DFEA"/>
            </a:solidFill>
            <a:prstDash val="solid"/>
          </a:ln>
        </p:spPr>
        <p:txBody>
          <a:bodyPr/>
          <a:lstStyle/>
          <a:p>
            <a:endParaRPr lang="en-US"/>
          </a:p>
        </p:txBody>
      </p:sp>
      <p:sp>
        <p:nvSpPr>
          <p:cNvPr id="15" name="Shape 13"/>
          <p:cNvSpPr/>
          <p:nvPr/>
        </p:nvSpPr>
        <p:spPr>
          <a:xfrm>
            <a:off x="4773168" y="1062990"/>
            <a:ext cx="48006" cy="1680210"/>
          </a:xfrm>
          <a:prstGeom prst="rect">
            <a:avLst/>
          </a:prstGeom>
          <a:solidFill>
            <a:srgbClr val="D96B73"/>
          </a:solidFill>
          <a:ln w="12700">
            <a:solidFill>
              <a:srgbClr val="D96B73"/>
            </a:solidFill>
            <a:prstDash val="solid"/>
          </a:ln>
        </p:spPr>
        <p:txBody>
          <a:bodyPr/>
          <a:lstStyle/>
          <a:p>
            <a:endParaRPr lang="en-US"/>
          </a:p>
        </p:txBody>
      </p:sp>
      <p:sp>
        <p:nvSpPr>
          <p:cNvPr id="16" name="Text 14"/>
          <p:cNvSpPr/>
          <p:nvPr/>
        </p:nvSpPr>
        <p:spPr>
          <a:xfrm>
            <a:off x="4944618" y="1200150"/>
            <a:ext cx="15773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Re-examination</a:t>
            </a:r>
            <a:endParaRPr lang="en-US" sz="1050" dirty="0"/>
          </a:p>
        </p:txBody>
      </p:sp>
      <p:sp>
        <p:nvSpPr>
          <p:cNvPr id="17" name="Text 15"/>
          <p:cNvSpPr/>
          <p:nvPr/>
        </p:nvSpPr>
        <p:spPr>
          <a:xfrm>
            <a:off x="4944618" y="1488186"/>
            <a:ext cx="1577340" cy="111785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No separate qualitative question, sample or analytical strand</a:t>
            </a:r>
            <a:endParaRPr lang="en-US" sz="923" dirty="0"/>
          </a:p>
        </p:txBody>
      </p:sp>
      <p:sp>
        <p:nvSpPr>
          <p:cNvPr id="18" name="Shape 16"/>
          <p:cNvSpPr/>
          <p:nvPr/>
        </p:nvSpPr>
        <p:spPr>
          <a:xfrm>
            <a:off x="6707124" y="1755648"/>
            <a:ext cx="178308" cy="240030"/>
          </a:xfrm>
          <a:prstGeom prst="chevron">
            <a:avLst/>
          </a:prstGeom>
          <a:solidFill>
            <a:srgbClr val="C6D2E1"/>
          </a:solidFill>
          <a:ln w="12700">
            <a:solidFill>
              <a:srgbClr val="C6D2E1"/>
            </a:solidFill>
            <a:prstDash val="solid"/>
          </a:ln>
        </p:spPr>
        <p:txBody>
          <a:bodyPr/>
          <a:lstStyle/>
          <a:p>
            <a:endParaRPr lang="en-US"/>
          </a:p>
        </p:txBody>
      </p:sp>
      <p:sp>
        <p:nvSpPr>
          <p:cNvPr id="19" name="Shape 17"/>
          <p:cNvSpPr/>
          <p:nvPr/>
        </p:nvSpPr>
        <p:spPr>
          <a:xfrm>
            <a:off x="6912864" y="1062990"/>
            <a:ext cx="1885950" cy="1680210"/>
          </a:xfrm>
          <a:prstGeom prst="roundRect">
            <a:avLst>
              <a:gd name="adj" fmla="val 3265"/>
            </a:avLst>
          </a:prstGeom>
          <a:solidFill>
            <a:srgbClr val="E8F6F3"/>
          </a:solidFill>
          <a:ln w="12700">
            <a:solidFill>
              <a:srgbClr val="D7DFEA"/>
            </a:solidFill>
            <a:prstDash val="solid"/>
          </a:ln>
        </p:spPr>
        <p:txBody>
          <a:bodyPr/>
          <a:lstStyle/>
          <a:p>
            <a:endParaRPr lang="en-US"/>
          </a:p>
        </p:txBody>
      </p:sp>
      <p:sp>
        <p:nvSpPr>
          <p:cNvPr id="20" name="Shape 18"/>
          <p:cNvSpPr/>
          <p:nvPr/>
        </p:nvSpPr>
        <p:spPr>
          <a:xfrm>
            <a:off x="6912864" y="1062990"/>
            <a:ext cx="48006" cy="1680210"/>
          </a:xfrm>
          <a:prstGeom prst="rect">
            <a:avLst/>
          </a:prstGeom>
          <a:solidFill>
            <a:srgbClr val="1F9D8B"/>
          </a:solidFill>
          <a:ln w="12700">
            <a:solidFill>
              <a:srgbClr val="1F9D8B"/>
            </a:solidFill>
            <a:prstDash val="solid"/>
          </a:ln>
        </p:spPr>
        <p:txBody>
          <a:bodyPr/>
          <a:lstStyle/>
          <a:p>
            <a:endParaRPr lang="en-US"/>
          </a:p>
        </p:txBody>
      </p:sp>
      <p:sp>
        <p:nvSpPr>
          <p:cNvPr id="21" name="Text 19"/>
          <p:cNvSpPr/>
          <p:nvPr/>
        </p:nvSpPr>
        <p:spPr>
          <a:xfrm>
            <a:off x="7084314" y="1200150"/>
            <a:ext cx="15773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New normal</a:t>
            </a:r>
            <a:endParaRPr lang="en-US" sz="1050" dirty="0"/>
          </a:p>
        </p:txBody>
      </p:sp>
      <p:sp>
        <p:nvSpPr>
          <p:cNvPr id="22" name="Text 20"/>
          <p:cNvSpPr/>
          <p:nvPr/>
        </p:nvSpPr>
        <p:spPr>
          <a:xfrm>
            <a:off x="7084314" y="1488186"/>
            <a:ext cx="1577340" cy="111785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23" dirty="0">
                <a:solidFill>
                  <a:srgbClr val="25324A"/>
                </a:solidFill>
              </a:rPr>
              <a:t>Pragmatic, primarily quantitative survey — not mixed methods</a:t>
            </a:r>
            <a:endParaRPr lang="en-US" sz="923" dirty="0"/>
          </a:p>
        </p:txBody>
      </p:sp>
      <p:sp>
        <p:nvSpPr>
          <p:cNvPr id="23" name="Shape 21"/>
          <p:cNvSpPr/>
          <p:nvPr/>
        </p:nvSpPr>
        <p:spPr>
          <a:xfrm>
            <a:off x="582930" y="3600450"/>
            <a:ext cx="7989570" cy="877824"/>
          </a:xfrm>
          <a:prstGeom prst="roundRect">
            <a:avLst>
              <a:gd name="adj" fmla="val 6250"/>
            </a:avLst>
          </a:prstGeom>
          <a:solidFill>
            <a:srgbClr val="18243A"/>
          </a:solidFill>
          <a:ln w="12700">
            <a:solidFill>
              <a:srgbClr val="18243A"/>
            </a:solidFill>
            <a:prstDash val="solid"/>
          </a:ln>
          <a:effectLst/>
        </p:spPr>
        <p:txBody>
          <a:bodyPr/>
          <a:lstStyle/>
          <a:p>
            <a:endParaRPr lang="en-US"/>
          </a:p>
        </p:txBody>
      </p:sp>
      <p:sp>
        <p:nvSpPr>
          <p:cNvPr id="24" name="Text 22"/>
          <p:cNvSpPr/>
          <p:nvPr/>
        </p:nvSpPr>
        <p:spPr>
          <a:xfrm>
            <a:off x="822960" y="3813048"/>
            <a:ext cx="7509510" cy="37719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800" b="1" dirty="0">
                <a:solidFill>
                  <a:srgbClr val="FFFFFF"/>
                </a:solidFill>
              </a:rPr>
              <a:t>“I changed the label because I changed my understanding of what the design was actually doing.”</a:t>
            </a:r>
            <a:endParaRPr lang="en-US" sz="18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16</a:t>
            </a:fld>
            <a:endParaRPr lang="en-US"/>
          </a:p>
        </p:txBody>
      </p:sp>
    </p:spTree>
    <p:extLst>
      <p:ext uri="{BB962C8B-B14F-4D97-AF65-F5344CB8AC3E}">
        <p14:creationId xmlns:p14="http://schemas.microsoft.com/office/powerpoint/2010/main" val="1793446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CHALLENGE THROUGH TRADE-OFFS</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Credible alternatives — different knowledge</a:t>
            </a:r>
            <a:endParaRPr lang="en-US" sz="1875" dirty="0"/>
          </a:p>
        </p:txBody>
      </p:sp>
      <p:sp>
        <p:nvSpPr>
          <p:cNvPr id="4" name="Shape 2"/>
          <p:cNvSpPr/>
          <p:nvPr/>
        </p:nvSpPr>
        <p:spPr>
          <a:xfrm>
            <a:off x="548640" y="857250"/>
            <a:ext cx="8023860" cy="699516"/>
          </a:xfrm>
          <a:prstGeom prst="roundRect">
            <a:avLst>
              <a:gd name="adj" fmla="val 5882"/>
            </a:avLst>
          </a:prstGeom>
          <a:solidFill>
            <a:srgbClr val="FFFFFF"/>
          </a:solidFill>
          <a:ln w="12700">
            <a:solidFill>
              <a:srgbClr val="D7DFEA"/>
            </a:solidFill>
            <a:prstDash val="solid"/>
          </a:ln>
          <a:effectLst/>
        </p:spPr>
        <p:txBody>
          <a:bodyPr/>
          <a:lstStyle/>
          <a:p>
            <a:endParaRPr lang="en-US"/>
          </a:p>
        </p:txBody>
      </p:sp>
      <p:sp>
        <p:nvSpPr>
          <p:cNvPr id="5" name="Shape 3"/>
          <p:cNvSpPr/>
          <p:nvPr/>
        </p:nvSpPr>
        <p:spPr>
          <a:xfrm>
            <a:off x="548640" y="857250"/>
            <a:ext cx="54864" cy="699516"/>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754380" y="1008126"/>
            <a:ext cx="192024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Experiment / quasi-experiment</a:t>
            </a:r>
            <a:endParaRPr lang="en-US" sz="1050" dirty="0"/>
          </a:p>
        </p:txBody>
      </p:sp>
      <p:sp>
        <p:nvSpPr>
          <p:cNvPr id="7" name="Text 5"/>
          <p:cNvSpPr/>
          <p:nvPr/>
        </p:nvSpPr>
        <p:spPr>
          <a:xfrm>
            <a:off x="2743200" y="1008126"/>
            <a:ext cx="174879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b="1" dirty="0">
                <a:solidFill>
                  <a:srgbClr val="2F67B1"/>
                </a:solidFill>
              </a:rPr>
              <a:t>Stronger causal inference</a:t>
            </a:r>
            <a:endParaRPr lang="en-US" sz="900" dirty="0"/>
          </a:p>
        </p:txBody>
      </p:sp>
      <p:sp>
        <p:nvSpPr>
          <p:cNvPr id="8" name="Text 6"/>
          <p:cNvSpPr/>
          <p:nvPr/>
        </p:nvSpPr>
        <p:spPr>
          <a:xfrm>
            <a:off x="4629150" y="980694"/>
            <a:ext cx="3600450" cy="35661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Not aligned: no manipulation or causal claim</a:t>
            </a:r>
            <a:endParaRPr lang="en-US" sz="900" dirty="0"/>
          </a:p>
        </p:txBody>
      </p:sp>
      <p:sp>
        <p:nvSpPr>
          <p:cNvPr id="9" name="Shape 7"/>
          <p:cNvSpPr/>
          <p:nvPr/>
        </p:nvSpPr>
        <p:spPr>
          <a:xfrm>
            <a:off x="548640" y="1748790"/>
            <a:ext cx="8023860" cy="699516"/>
          </a:xfrm>
          <a:prstGeom prst="roundRect">
            <a:avLst>
              <a:gd name="adj" fmla="val 5882"/>
            </a:avLst>
          </a:prstGeom>
          <a:solidFill>
            <a:srgbClr val="FFFFFF"/>
          </a:solidFill>
          <a:ln w="12700">
            <a:solidFill>
              <a:srgbClr val="D7DFEA"/>
            </a:solidFill>
            <a:prstDash val="solid"/>
          </a:ln>
          <a:effectLst/>
        </p:spPr>
        <p:txBody>
          <a:bodyPr/>
          <a:lstStyle/>
          <a:p>
            <a:endParaRPr lang="en-US"/>
          </a:p>
        </p:txBody>
      </p:sp>
      <p:sp>
        <p:nvSpPr>
          <p:cNvPr id="10" name="Shape 8"/>
          <p:cNvSpPr/>
          <p:nvPr/>
        </p:nvSpPr>
        <p:spPr>
          <a:xfrm>
            <a:off x="548640" y="1748790"/>
            <a:ext cx="54864" cy="699516"/>
          </a:xfrm>
          <a:prstGeom prst="rect">
            <a:avLst/>
          </a:prstGeom>
          <a:solidFill>
            <a:srgbClr val="1F9D8B"/>
          </a:solidFill>
          <a:ln w="12700">
            <a:solidFill>
              <a:srgbClr val="1F9D8B"/>
            </a:solidFill>
            <a:prstDash val="solid"/>
          </a:ln>
        </p:spPr>
        <p:txBody>
          <a:bodyPr/>
          <a:lstStyle/>
          <a:p>
            <a:endParaRPr lang="en-US"/>
          </a:p>
        </p:txBody>
      </p:sp>
      <p:sp>
        <p:nvSpPr>
          <p:cNvPr id="11" name="Text 9"/>
          <p:cNvSpPr/>
          <p:nvPr/>
        </p:nvSpPr>
        <p:spPr>
          <a:xfrm>
            <a:off x="754380" y="1899666"/>
            <a:ext cx="192024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Qualitative interview / case study</a:t>
            </a:r>
            <a:endParaRPr lang="en-US" sz="1050" dirty="0"/>
          </a:p>
        </p:txBody>
      </p:sp>
      <p:sp>
        <p:nvSpPr>
          <p:cNvPr id="12" name="Text 10"/>
          <p:cNvSpPr/>
          <p:nvPr/>
        </p:nvSpPr>
        <p:spPr>
          <a:xfrm>
            <a:off x="2743200" y="1899666"/>
            <a:ext cx="174879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b="1" dirty="0">
                <a:solidFill>
                  <a:srgbClr val="1F9D8B"/>
                </a:solidFill>
              </a:rPr>
              <a:t>Richer meaning and process</a:t>
            </a:r>
            <a:endParaRPr lang="en-US" sz="900" dirty="0"/>
          </a:p>
        </p:txBody>
      </p:sp>
      <p:sp>
        <p:nvSpPr>
          <p:cNvPr id="13" name="Text 11"/>
          <p:cNvSpPr/>
          <p:nvPr/>
        </p:nvSpPr>
        <p:spPr>
          <a:xfrm>
            <a:off x="4629150" y="1872234"/>
            <a:ext cx="3600450" cy="35661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Different purpose: theory-building rather than pre-specified testing</a:t>
            </a:r>
            <a:endParaRPr lang="en-US" sz="900" dirty="0"/>
          </a:p>
        </p:txBody>
      </p:sp>
      <p:sp>
        <p:nvSpPr>
          <p:cNvPr id="14" name="Shape 12"/>
          <p:cNvSpPr/>
          <p:nvPr/>
        </p:nvSpPr>
        <p:spPr>
          <a:xfrm>
            <a:off x="548640" y="2640330"/>
            <a:ext cx="8023860" cy="699516"/>
          </a:xfrm>
          <a:prstGeom prst="roundRect">
            <a:avLst>
              <a:gd name="adj" fmla="val 5882"/>
            </a:avLst>
          </a:prstGeom>
          <a:solidFill>
            <a:srgbClr val="FFFFFF"/>
          </a:solidFill>
          <a:ln w="12700">
            <a:solidFill>
              <a:srgbClr val="D7DFEA"/>
            </a:solidFill>
            <a:prstDash val="solid"/>
          </a:ln>
          <a:effectLst/>
        </p:spPr>
        <p:txBody>
          <a:bodyPr/>
          <a:lstStyle/>
          <a:p>
            <a:endParaRPr lang="en-US"/>
          </a:p>
        </p:txBody>
      </p:sp>
      <p:sp>
        <p:nvSpPr>
          <p:cNvPr id="15" name="Shape 13"/>
          <p:cNvSpPr/>
          <p:nvPr/>
        </p:nvSpPr>
        <p:spPr>
          <a:xfrm>
            <a:off x="548640" y="2640330"/>
            <a:ext cx="54864" cy="699516"/>
          </a:xfrm>
          <a:prstGeom prst="rect">
            <a:avLst/>
          </a:prstGeom>
          <a:solidFill>
            <a:srgbClr val="E58B5B"/>
          </a:solidFill>
          <a:ln w="12700">
            <a:solidFill>
              <a:srgbClr val="E58B5B"/>
            </a:solidFill>
            <a:prstDash val="solid"/>
          </a:ln>
        </p:spPr>
        <p:txBody>
          <a:bodyPr/>
          <a:lstStyle/>
          <a:p>
            <a:endParaRPr lang="en-US"/>
          </a:p>
        </p:txBody>
      </p:sp>
      <p:sp>
        <p:nvSpPr>
          <p:cNvPr id="16" name="Text 14"/>
          <p:cNvSpPr/>
          <p:nvPr/>
        </p:nvSpPr>
        <p:spPr>
          <a:xfrm>
            <a:off x="754380" y="2791206"/>
            <a:ext cx="192024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Secondary / archival data</a:t>
            </a:r>
            <a:endParaRPr lang="en-US" sz="1050" dirty="0"/>
          </a:p>
        </p:txBody>
      </p:sp>
      <p:sp>
        <p:nvSpPr>
          <p:cNvPr id="17" name="Text 15"/>
          <p:cNvSpPr/>
          <p:nvPr/>
        </p:nvSpPr>
        <p:spPr>
          <a:xfrm>
            <a:off x="2743200" y="2791206"/>
            <a:ext cx="174879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b="1" dirty="0">
                <a:solidFill>
                  <a:srgbClr val="E58B5B"/>
                </a:solidFill>
              </a:rPr>
              <a:t>Less participant self-report</a:t>
            </a:r>
            <a:endParaRPr lang="en-US" sz="900" dirty="0"/>
          </a:p>
        </p:txBody>
      </p:sp>
      <p:sp>
        <p:nvSpPr>
          <p:cNvPr id="18" name="Text 16"/>
          <p:cNvSpPr/>
          <p:nvPr/>
        </p:nvSpPr>
        <p:spPr>
          <a:xfrm>
            <a:off x="4629150" y="2763774"/>
            <a:ext cx="3600450" cy="35661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Focal perceptions and incident enactment are not available</a:t>
            </a:r>
            <a:endParaRPr lang="en-US" sz="900" dirty="0"/>
          </a:p>
        </p:txBody>
      </p:sp>
      <p:sp>
        <p:nvSpPr>
          <p:cNvPr id="19" name="Shape 17"/>
          <p:cNvSpPr/>
          <p:nvPr/>
        </p:nvSpPr>
        <p:spPr>
          <a:xfrm>
            <a:off x="548640" y="3531870"/>
            <a:ext cx="8023860" cy="699516"/>
          </a:xfrm>
          <a:prstGeom prst="roundRect">
            <a:avLst>
              <a:gd name="adj" fmla="val 5882"/>
            </a:avLst>
          </a:prstGeom>
          <a:solidFill>
            <a:srgbClr val="FFFFFF"/>
          </a:solidFill>
          <a:ln w="12700">
            <a:solidFill>
              <a:srgbClr val="D7DFEA"/>
            </a:solidFill>
            <a:prstDash val="solid"/>
          </a:ln>
          <a:effectLst/>
        </p:spPr>
        <p:txBody>
          <a:bodyPr/>
          <a:lstStyle/>
          <a:p>
            <a:endParaRPr lang="en-US"/>
          </a:p>
        </p:txBody>
      </p:sp>
      <p:sp>
        <p:nvSpPr>
          <p:cNvPr id="20" name="Shape 18"/>
          <p:cNvSpPr/>
          <p:nvPr/>
        </p:nvSpPr>
        <p:spPr>
          <a:xfrm>
            <a:off x="548640" y="3531870"/>
            <a:ext cx="54864" cy="699516"/>
          </a:xfrm>
          <a:prstGeom prst="rect">
            <a:avLst/>
          </a:prstGeom>
          <a:solidFill>
            <a:srgbClr val="D96B73"/>
          </a:solidFill>
          <a:ln w="12700">
            <a:solidFill>
              <a:srgbClr val="D96B73"/>
            </a:solidFill>
            <a:prstDash val="solid"/>
          </a:ln>
        </p:spPr>
        <p:txBody>
          <a:bodyPr/>
          <a:lstStyle/>
          <a:p>
            <a:endParaRPr lang="en-US"/>
          </a:p>
        </p:txBody>
      </p:sp>
      <p:sp>
        <p:nvSpPr>
          <p:cNvPr id="21" name="Text 19"/>
          <p:cNvSpPr/>
          <p:nvPr/>
        </p:nvSpPr>
        <p:spPr>
          <a:xfrm>
            <a:off x="754380" y="3682746"/>
            <a:ext cx="192024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Longitudinal / multi-source</a:t>
            </a:r>
            <a:endParaRPr lang="en-US" sz="1050" dirty="0"/>
          </a:p>
        </p:txBody>
      </p:sp>
      <p:sp>
        <p:nvSpPr>
          <p:cNvPr id="22" name="Text 20"/>
          <p:cNvSpPr/>
          <p:nvPr/>
        </p:nvSpPr>
        <p:spPr>
          <a:xfrm>
            <a:off x="2743200" y="3682746"/>
            <a:ext cx="174879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b="1" dirty="0">
                <a:solidFill>
                  <a:srgbClr val="D96B73"/>
                </a:solidFill>
              </a:rPr>
              <a:t>Temporal evidence + manager view</a:t>
            </a:r>
            <a:endParaRPr lang="en-US" sz="900" dirty="0"/>
          </a:p>
        </p:txBody>
      </p:sp>
      <p:sp>
        <p:nvSpPr>
          <p:cNvPr id="23" name="Text 21"/>
          <p:cNvSpPr/>
          <p:nvPr/>
        </p:nvSpPr>
        <p:spPr>
          <a:xfrm>
            <a:off x="4629150" y="3655314"/>
            <a:ext cx="3600450" cy="356616"/>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25324A"/>
                </a:solidFill>
              </a:rPr>
              <a:t>Stronger for a broader question; higher access and burden</a:t>
            </a:r>
            <a:endParaRPr lang="en-US" sz="900" dirty="0"/>
          </a:p>
        </p:txBody>
      </p:sp>
      <p:sp>
        <p:nvSpPr>
          <p:cNvPr id="24" name="Shape 22"/>
          <p:cNvSpPr/>
          <p:nvPr/>
        </p:nvSpPr>
        <p:spPr>
          <a:xfrm>
            <a:off x="1062990" y="4478274"/>
            <a:ext cx="7029450" cy="288036"/>
          </a:xfrm>
          <a:prstGeom prst="roundRect">
            <a:avLst>
              <a:gd name="adj" fmla="val 11905"/>
            </a:avLst>
          </a:prstGeom>
          <a:solidFill>
            <a:srgbClr val="EAF1FA"/>
          </a:solidFill>
          <a:ln w="12700">
            <a:solidFill>
              <a:srgbClr val="CAD9ED"/>
            </a:solidFill>
            <a:prstDash val="solid"/>
          </a:ln>
        </p:spPr>
        <p:txBody>
          <a:bodyPr/>
          <a:lstStyle/>
          <a:p>
            <a:endParaRPr lang="en-US"/>
          </a:p>
        </p:txBody>
      </p:sp>
      <p:sp>
        <p:nvSpPr>
          <p:cNvPr id="25" name="Text 23"/>
          <p:cNvSpPr/>
          <p:nvPr/>
        </p:nvSpPr>
        <p:spPr>
          <a:xfrm>
            <a:off x="1234440" y="4553712"/>
            <a:ext cx="6686550" cy="123444"/>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863" b="1" dirty="0">
                <a:solidFill>
                  <a:srgbClr val="2F67B1"/>
                </a:solidFill>
              </a:rPr>
              <a:t>Final trade-off: less causal and interpretive depth • more feasible theory-testing across many individual–incident cases</a:t>
            </a:r>
            <a:endParaRPr lang="en-US" sz="863" dirty="0"/>
          </a:p>
        </p:txBody>
      </p:sp>
      <p:sp>
        <p:nvSpPr>
          <p:cNvPr id="26"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17</a:t>
            </a:fld>
            <a:endParaRPr lang="en-US"/>
          </a:p>
        </p:txBody>
      </p:sp>
    </p:spTree>
    <p:extLst>
      <p:ext uri="{BB962C8B-B14F-4D97-AF65-F5344CB8AC3E}">
        <p14:creationId xmlns:p14="http://schemas.microsoft.com/office/powerpoint/2010/main" val="38833847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18243A"/>
        </a:solidFill>
        <a:effectLst/>
      </p:bgPr>
    </p:bg>
    <p:spTree>
      <p:nvGrpSpPr>
        <p:cNvPr id="1" name=""/>
        <p:cNvGrpSpPr/>
        <p:nvPr/>
      </p:nvGrpSpPr>
      <p:grpSpPr>
        <a:xfrm>
          <a:off x="0" y="0"/>
          <a:ext cx="1" cy="1"/>
          <a:chOff x="0" y="0"/>
          <a:chExt cx="1" cy="1"/>
        </a:xfrm>
      </p:grpSpPr>
      <p:sp>
        <p:nvSpPr>
          <p:cNvPr id="2" name="Text 0"/>
          <p:cNvSpPr/>
          <p:nvPr/>
        </p:nvSpPr>
        <p:spPr>
          <a:xfrm>
            <a:off x="493776" y="425196"/>
            <a:ext cx="2263140" cy="2400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25" b="1" kern="0" spc="113" dirty="0">
                <a:solidFill>
                  <a:srgbClr val="9FB6D2"/>
                </a:solidFill>
              </a:rPr>
              <a:t>Conclusion</a:t>
            </a:r>
            <a:endParaRPr lang="en-US" sz="825" dirty="0"/>
          </a:p>
        </p:txBody>
      </p:sp>
      <p:sp>
        <p:nvSpPr>
          <p:cNvPr id="3" name="Text 1"/>
          <p:cNvSpPr/>
          <p:nvPr/>
        </p:nvSpPr>
        <p:spPr>
          <a:xfrm>
            <a:off x="493776" y="857250"/>
            <a:ext cx="5109210" cy="92583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2325" b="1" dirty="0">
                <a:solidFill>
                  <a:srgbClr val="FFFFFF"/>
                </a:solidFill>
                <a:latin typeface="Aptos Display" pitchFamily="34" charset="0"/>
                <a:ea typeface="Aptos Display" pitchFamily="34" charset="-122"/>
                <a:cs typeface="Aptos Display" pitchFamily="34" charset="-120"/>
              </a:rPr>
              <a:t>Coherent normal science,</a:t>
            </a:r>
            <a:endParaRPr lang="en-US" sz="2325" dirty="0"/>
          </a:p>
          <a:p>
            <a:pPr marL="0" indent="0">
              <a:buNone/>
            </a:pPr>
            <a:r>
              <a:rPr lang="en-US" sz="2325" b="1" dirty="0">
                <a:solidFill>
                  <a:srgbClr val="FFFFFF"/>
                </a:solidFill>
                <a:latin typeface="Aptos Display" pitchFamily="34" charset="0"/>
                <a:ea typeface="Aptos Display" pitchFamily="34" charset="-122"/>
                <a:cs typeface="Aptos Display" pitchFamily="34" charset="-120"/>
              </a:rPr>
              <a:t>not a paradigm shift</a:t>
            </a:r>
            <a:endParaRPr lang="en-US" sz="2325" dirty="0"/>
          </a:p>
        </p:txBody>
      </p:sp>
      <p:sp>
        <p:nvSpPr>
          <p:cNvPr id="4" name="Shape 2"/>
          <p:cNvSpPr/>
          <p:nvPr/>
        </p:nvSpPr>
        <p:spPr>
          <a:xfrm>
            <a:off x="534924" y="2146554"/>
            <a:ext cx="246888" cy="246888"/>
          </a:xfrm>
          <a:prstGeom prst="ellipse">
            <a:avLst/>
          </a:prstGeom>
          <a:solidFill>
            <a:srgbClr val="2F67B1"/>
          </a:solidFill>
          <a:ln w="12700">
            <a:solidFill>
              <a:srgbClr val="2F67B1"/>
            </a:solidFill>
            <a:prstDash val="solid"/>
          </a:ln>
        </p:spPr>
        <p:txBody>
          <a:bodyPr/>
          <a:lstStyle/>
          <a:p>
            <a:endParaRPr lang="en-US"/>
          </a:p>
        </p:txBody>
      </p:sp>
      <p:sp>
        <p:nvSpPr>
          <p:cNvPr id="5" name="Text 3"/>
          <p:cNvSpPr/>
          <p:nvPr/>
        </p:nvSpPr>
        <p:spPr>
          <a:xfrm>
            <a:off x="925830" y="2091690"/>
            <a:ext cx="1405890" cy="21945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FFFFFF"/>
                </a:solidFill>
              </a:rPr>
              <a:t>Shared framework</a:t>
            </a:r>
            <a:endParaRPr lang="en-US" sz="1050" dirty="0"/>
          </a:p>
        </p:txBody>
      </p:sp>
      <p:sp>
        <p:nvSpPr>
          <p:cNvPr id="6" name="Text 4"/>
          <p:cNvSpPr/>
          <p:nvPr/>
        </p:nvSpPr>
        <p:spPr>
          <a:xfrm>
            <a:off x="2571750" y="2091690"/>
            <a:ext cx="373761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38" dirty="0">
                <a:solidFill>
                  <a:srgbClr val="CFDAE8"/>
                </a:solidFill>
              </a:rPr>
              <a:t>Concepts, exemplars and standards make the puzzle researchable.</a:t>
            </a:r>
            <a:endParaRPr lang="en-US" sz="938" dirty="0"/>
          </a:p>
        </p:txBody>
      </p:sp>
      <p:sp>
        <p:nvSpPr>
          <p:cNvPr id="7" name="Shape 5"/>
          <p:cNvSpPr/>
          <p:nvPr/>
        </p:nvSpPr>
        <p:spPr>
          <a:xfrm>
            <a:off x="534924" y="2798064"/>
            <a:ext cx="246888" cy="246888"/>
          </a:xfrm>
          <a:prstGeom prst="ellipse">
            <a:avLst/>
          </a:prstGeom>
          <a:solidFill>
            <a:srgbClr val="1F9D8B"/>
          </a:solidFill>
          <a:ln w="12700">
            <a:solidFill>
              <a:srgbClr val="1F9D8B"/>
            </a:solidFill>
            <a:prstDash val="solid"/>
          </a:ln>
        </p:spPr>
        <p:txBody>
          <a:bodyPr/>
          <a:lstStyle/>
          <a:p>
            <a:endParaRPr lang="en-US"/>
          </a:p>
        </p:txBody>
      </p:sp>
      <p:sp>
        <p:nvSpPr>
          <p:cNvPr id="8" name="Text 6"/>
          <p:cNvSpPr/>
          <p:nvPr/>
        </p:nvSpPr>
        <p:spPr>
          <a:xfrm>
            <a:off x="925830" y="2743200"/>
            <a:ext cx="1405890" cy="21945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FFFFFF"/>
                </a:solidFill>
              </a:rPr>
              <a:t>Proportionate knowledge</a:t>
            </a:r>
            <a:endParaRPr lang="en-US" sz="1050" dirty="0"/>
          </a:p>
        </p:txBody>
      </p:sp>
      <p:sp>
        <p:nvSpPr>
          <p:cNvPr id="9" name="Text 7"/>
          <p:cNvSpPr/>
          <p:nvPr/>
        </p:nvSpPr>
        <p:spPr>
          <a:xfrm>
            <a:off x="2571750" y="2743200"/>
            <a:ext cx="373761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38" dirty="0">
                <a:solidFill>
                  <a:srgbClr val="CFDAE8"/>
                </a:solidFill>
              </a:rPr>
              <a:t>Real event • partial employee report • bounded association.</a:t>
            </a:r>
            <a:endParaRPr lang="en-US" sz="938" dirty="0"/>
          </a:p>
        </p:txBody>
      </p:sp>
      <p:sp>
        <p:nvSpPr>
          <p:cNvPr id="10" name="Shape 8"/>
          <p:cNvSpPr/>
          <p:nvPr/>
        </p:nvSpPr>
        <p:spPr>
          <a:xfrm>
            <a:off x="534924" y="3449574"/>
            <a:ext cx="246888" cy="246888"/>
          </a:xfrm>
          <a:prstGeom prst="ellipse">
            <a:avLst/>
          </a:prstGeom>
          <a:solidFill>
            <a:srgbClr val="E58B5B"/>
          </a:solidFill>
          <a:ln w="12700">
            <a:solidFill>
              <a:srgbClr val="E58B5B"/>
            </a:solidFill>
            <a:prstDash val="solid"/>
          </a:ln>
        </p:spPr>
        <p:txBody>
          <a:bodyPr/>
          <a:lstStyle/>
          <a:p>
            <a:endParaRPr lang="en-US"/>
          </a:p>
        </p:txBody>
      </p:sp>
      <p:sp>
        <p:nvSpPr>
          <p:cNvPr id="11" name="Text 9"/>
          <p:cNvSpPr/>
          <p:nvPr/>
        </p:nvSpPr>
        <p:spPr>
          <a:xfrm>
            <a:off x="925830" y="3394710"/>
            <a:ext cx="1405890" cy="21945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FFFFFF"/>
                </a:solidFill>
              </a:rPr>
              <a:t>Reflexive improvement</a:t>
            </a:r>
            <a:endParaRPr lang="en-US" sz="1050" dirty="0"/>
          </a:p>
        </p:txBody>
      </p:sp>
      <p:sp>
        <p:nvSpPr>
          <p:cNvPr id="12" name="Text 10"/>
          <p:cNvSpPr/>
          <p:nvPr/>
        </p:nvSpPr>
        <p:spPr>
          <a:xfrm>
            <a:off x="2571750" y="3394710"/>
            <a:ext cx="3737610" cy="30861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38" dirty="0">
                <a:solidFill>
                  <a:srgbClr val="CFDAE8"/>
                </a:solidFill>
              </a:rPr>
              <a:t>Mixed-methods label corrected; bias and alternatives made explicit.</a:t>
            </a:r>
            <a:endParaRPr lang="en-US" sz="938" dirty="0"/>
          </a:p>
        </p:txBody>
      </p:sp>
      <p:sp>
        <p:nvSpPr>
          <p:cNvPr id="13" name="Shape 11"/>
          <p:cNvSpPr/>
          <p:nvPr/>
        </p:nvSpPr>
        <p:spPr>
          <a:xfrm>
            <a:off x="6672834" y="733806"/>
            <a:ext cx="1920240" cy="3394710"/>
          </a:xfrm>
          <a:prstGeom prst="roundRect">
            <a:avLst>
              <a:gd name="adj" fmla="val 2857"/>
            </a:avLst>
          </a:prstGeom>
          <a:solidFill>
            <a:srgbClr val="22334E"/>
          </a:solidFill>
          <a:ln w="12700">
            <a:solidFill>
              <a:srgbClr val="3C5374"/>
            </a:solidFill>
            <a:prstDash val="solid"/>
          </a:ln>
        </p:spPr>
        <p:txBody>
          <a:bodyPr/>
          <a:lstStyle/>
          <a:p>
            <a:endParaRPr lang="en-US"/>
          </a:p>
        </p:txBody>
      </p:sp>
      <p:sp>
        <p:nvSpPr>
          <p:cNvPr id="14" name="Text 12"/>
          <p:cNvSpPr/>
          <p:nvPr/>
        </p:nvSpPr>
        <p:spPr>
          <a:xfrm>
            <a:off x="6892290" y="1083564"/>
            <a:ext cx="1474470" cy="37719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75" b="1" dirty="0">
                <a:solidFill>
                  <a:srgbClr val="AFC2DA"/>
                </a:solidFill>
              </a:rPr>
              <a:t>The discipline is simple:</a:t>
            </a:r>
            <a:endParaRPr lang="en-US" sz="975" dirty="0"/>
          </a:p>
        </p:txBody>
      </p:sp>
      <p:sp>
        <p:nvSpPr>
          <p:cNvPr id="15" name="Text 13"/>
          <p:cNvSpPr/>
          <p:nvPr/>
        </p:nvSpPr>
        <p:spPr>
          <a:xfrm>
            <a:off x="6878574" y="1748790"/>
            <a:ext cx="1508760" cy="92583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1650" b="1" dirty="0">
                <a:solidFill>
                  <a:srgbClr val="FFFFFF"/>
                </a:solidFill>
              </a:rPr>
              <a:t>Claims</a:t>
            </a:r>
            <a:endParaRPr lang="en-US" sz="1650" dirty="0"/>
          </a:p>
          <a:p>
            <a:pPr marL="0" indent="0" algn="ctr">
              <a:buNone/>
            </a:pPr>
            <a:r>
              <a:rPr lang="en-US" sz="1650" b="1" dirty="0">
                <a:solidFill>
                  <a:srgbClr val="FFFFFF"/>
                </a:solidFill>
              </a:rPr>
              <a:t>Methods</a:t>
            </a:r>
            <a:endParaRPr lang="en-US" sz="1650" dirty="0"/>
          </a:p>
          <a:p>
            <a:pPr marL="0" indent="0" algn="ctr">
              <a:buNone/>
            </a:pPr>
            <a:r>
              <a:rPr lang="en-US" sz="1650" b="1" dirty="0">
                <a:solidFill>
                  <a:srgbClr val="FFFFFF"/>
                </a:solidFill>
              </a:rPr>
              <a:t>Recommendations</a:t>
            </a:r>
            <a:endParaRPr lang="en-US" sz="1650" dirty="0"/>
          </a:p>
        </p:txBody>
      </p:sp>
      <p:sp>
        <p:nvSpPr>
          <p:cNvPr id="16" name="Text 14"/>
          <p:cNvSpPr/>
          <p:nvPr/>
        </p:nvSpPr>
        <p:spPr>
          <a:xfrm>
            <a:off x="6912864" y="3051810"/>
            <a:ext cx="1440180" cy="617220"/>
          </a:xfrm>
          <a:prstGeom prst="rect">
            <a:avLst/>
          </a:prstGeom>
          <a:noFill/>
          <a:ln/>
        </p:spPr>
        <p:txBody>
          <a:bodyPr wrap="square" lIns="0" tIns="0" rIns="0" bIns="0"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lgn="ctr">
              <a:buNone/>
            </a:pPr>
            <a:r>
              <a:rPr lang="en-US" sz="900" dirty="0">
                <a:solidFill>
                  <a:srgbClr val="C2D0E1"/>
                </a:solidFill>
              </a:rPr>
              <a:t>must remain proportionate to the evidence the study can produce.</a:t>
            </a:r>
            <a:endParaRPr lang="en-US" sz="900" dirty="0"/>
          </a:p>
        </p:txBody>
      </p:sp>
      <p:sp>
        <p:nvSpPr>
          <p:cNvPr id="17" name="Text 15"/>
          <p:cNvSpPr/>
          <p:nvPr/>
        </p:nvSpPr>
        <p:spPr>
          <a:xfrm>
            <a:off x="514350" y="4375404"/>
            <a:ext cx="1474470" cy="28803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650" b="1" dirty="0">
                <a:solidFill>
                  <a:srgbClr val="1F9D8B"/>
                </a:solidFill>
              </a:rPr>
              <a:t>Thank you</a:t>
            </a:r>
            <a:endParaRPr lang="en-US" sz="1650" dirty="0"/>
          </a:p>
        </p:txBody>
      </p:sp>
      <p:sp>
        <p:nvSpPr>
          <p:cNvPr id="18" name="Text 16"/>
          <p:cNvSpPr/>
          <p:nvPr/>
        </p:nvSpPr>
        <p:spPr>
          <a:xfrm>
            <a:off x="2434590" y="4443984"/>
            <a:ext cx="1645920" cy="171450"/>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900" dirty="0">
                <a:solidFill>
                  <a:srgbClr val="AFC2DA"/>
                </a:solidFill>
              </a:rPr>
              <a:t>Questions welcome</a:t>
            </a:r>
            <a:endParaRPr lang="en-US" sz="900" dirty="0"/>
          </a:p>
        </p:txBody>
      </p:sp>
      <p:sp>
        <p:nvSpPr>
          <p:cNvPr id="25"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18</a:t>
            </a:fld>
            <a:endParaRPr lang="en-US"/>
          </a:p>
        </p:txBody>
      </p:sp>
    </p:spTree>
    <p:extLst>
      <p:ext uri="{BB962C8B-B14F-4D97-AF65-F5344CB8AC3E}">
        <p14:creationId xmlns:p14="http://schemas.microsoft.com/office/powerpoint/2010/main" val="16505815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2" name="Text 0"/>
          <p:cNvSpPr/>
          <p:nvPr/>
        </p:nvSpPr>
        <p:spPr>
          <a:xfrm>
            <a:off x="496119" y="424904"/>
            <a:ext cx="8151763" cy="422300"/>
          </a:xfrm>
          <a:prstGeom prst="rect">
            <a:avLst/>
          </a:prstGeom>
          <a:noFill/>
          <a:ln/>
        </p:spPr>
        <p:txBody>
          <a:bodyPr wrap="none" lIns="0" tIns="0" rIns="0" bIns="0" rtlCol="0" anchor="t"/>
          <a:lstStyle/>
          <a:p>
            <a:pPr marL="0" indent="0" algn="l">
              <a:lnSpc>
                <a:spcPct val="104000"/>
              </a:lnSpc>
              <a:buNone/>
            </a:pPr>
            <a:r>
              <a:rPr lang="en-US" sz="2650" b="1">
                <a:solidFill>
                  <a:srgbClr val="1B1B27"/>
                </a:solidFill>
                <a:latin typeface="Raleway Bold" pitchFamily="34" charset="0"/>
                <a:ea typeface="Raleway Bold" pitchFamily="34" charset="-122"/>
                <a:cs typeface="Raleway Bold" pitchFamily="34" charset="-120"/>
              </a:rPr>
              <a:t>References</a:t>
            </a:r>
            <a:endParaRPr lang="en-US" sz="2650"/>
          </a:p>
        </p:txBody>
      </p:sp>
      <p:sp>
        <p:nvSpPr>
          <p:cNvPr id="3" name="Text 1"/>
          <p:cNvSpPr/>
          <p:nvPr/>
        </p:nvSpPr>
        <p:spPr>
          <a:xfrm>
            <a:off x="496119" y="1104751"/>
            <a:ext cx="8151763" cy="422225"/>
          </a:xfrm>
          <a:prstGeom prst="rect">
            <a:avLst/>
          </a:prstGeom>
          <a:noFill/>
          <a:ln/>
        </p:spPr>
        <p:txBody>
          <a:bodyPr wrap="square" lIns="0" tIns="0" rIns="0" bIns="0" rtlCol="0" anchor="t">
            <a:normAutofit/>
          </a:bodyPr>
          <a:lstStyle/>
          <a:p>
            <a:pPr marL="0" indent="0" algn="l">
              <a:lnSpc>
                <a:spcPct val="130000"/>
              </a:lnSpc>
              <a:buNone/>
            </a:pPr>
            <a:r>
              <a:rPr lang="en-US" sz="1050">
                <a:solidFill>
                  <a:srgbClr val="3C3939"/>
                </a:solidFill>
                <a:latin typeface="Roboto" pitchFamily="34" charset="0"/>
                <a:ea typeface="Roboto" pitchFamily="34" charset="-122"/>
                <a:cs typeface="Roboto" pitchFamily="34" charset="-120"/>
              </a:rPr>
              <a:t>Carlson, J. R., &amp; Zmud, R. W. (1999). Channel expansion theory and the experiential nature of media richness perceptions. </a:t>
            </a:r>
            <a:r>
              <a:rPr lang="en-US" sz="1050" i="1">
                <a:solidFill>
                  <a:srgbClr val="3C3939"/>
                </a:solidFill>
                <a:latin typeface="Roboto" pitchFamily="34" charset="0"/>
                <a:ea typeface="Roboto" pitchFamily="34" charset="-122"/>
                <a:cs typeface="Roboto" pitchFamily="34" charset="-120"/>
              </a:rPr>
              <a:t>Academy of Management Journal</a:t>
            </a:r>
            <a:r>
              <a:rPr lang="en-US" sz="1050">
                <a:solidFill>
                  <a:srgbClr val="3C3939"/>
                </a:solidFill>
                <a:latin typeface="Roboto" pitchFamily="34" charset="0"/>
                <a:ea typeface="Roboto" pitchFamily="34" charset="-122"/>
                <a:cs typeface="Roboto" pitchFamily="34" charset="-120"/>
              </a:rPr>
              <a:t>, 42(2), 153–170.</a:t>
            </a:r>
            <a:endParaRPr lang="en-US" sz="1050"/>
          </a:p>
        </p:txBody>
      </p:sp>
      <p:sp>
        <p:nvSpPr>
          <p:cNvPr id="4" name="Text 2"/>
          <p:cNvSpPr/>
          <p:nvPr/>
        </p:nvSpPr>
        <p:spPr>
          <a:xfrm>
            <a:off x="496119" y="1671861"/>
            <a:ext cx="8151763" cy="3046661"/>
          </a:xfrm>
          <a:prstGeom prst="rect">
            <a:avLst/>
          </a:prstGeom>
          <a:noFill/>
          <a:ln/>
        </p:spPr>
        <p:txBody>
          <a:bodyPr wrap="square" lIns="0" tIns="0" rIns="0" bIns="0" rtlCol="0" anchor="t">
            <a:normAutofit/>
          </a:bodyPr>
          <a:lstStyle/>
          <a:p>
            <a:pPr marL="0" indent="0" algn="l">
              <a:lnSpc>
                <a:spcPct val="130000"/>
              </a:lnSpc>
              <a:spcAft>
                <a:spcPts val="1100"/>
              </a:spcAft>
              <a:buNone/>
            </a:pPr>
            <a:r>
              <a:rPr lang="en-US" sz="1050">
                <a:solidFill>
                  <a:srgbClr val="3C3939"/>
                </a:solidFill>
                <a:latin typeface="Roboto" pitchFamily="34" charset="0"/>
                <a:ea typeface="Roboto" pitchFamily="34" charset="-122"/>
                <a:cs typeface="Roboto" pitchFamily="34" charset="-120"/>
              </a:rPr>
              <a:t>Clarke, N., &amp; Higgs, M. (2020). Political skill and role overload as antecedents of innovative work behavior in the public sector. </a:t>
            </a:r>
            <a:r>
              <a:rPr lang="en-US" sz="1050" i="1">
                <a:solidFill>
                  <a:srgbClr val="3C3939"/>
                </a:solidFill>
                <a:latin typeface="Roboto" pitchFamily="34" charset="0"/>
                <a:ea typeface="Roboto" pitchFamily="34" charset="-122"/>
                <a:cs typeface="Roboto" pitchFamily="34" charset="-120"/>
              </a:rPr>
              <a:t>Public Personnel Management</a:t>
            </a:r>
            <a:r>
              <a:rPr lang="en-US" sz="1050">
                <a:solidFill>
                  <a:srgbClr val="3C3939"/>
                </a:solidFill>
                <a:latin typeface="Roboto" pitchFamily="34" charset="0"/>
                <a:ea typeface="Roboto" pitchFamily="34" charset="-122"/>
                <a:cs typeface="Roboto" pitchFamily="34" charset="-120"/>
              </a:rPr>
              <a:t>, 49(3), 444–469.</a:t>
            </a:r>
            <a:endParaRPr lang="en-US" sz="1050"/>
          </a:p>
          <a:p>
            <a:pPr marL="0" indent="0" algn="l">
              <a:lnSpc>
                <a:spcPct val="130000"/>
              </a:lnSpc>
              <a:spcAft>
                <a:spcPts val="1100"/>
              </a:spcAft>
              <a:buNone/>
            </a:pPr>
            <a:r>
              <a:rPr lang="en-US" sz="1050">
                <a:solidFill>
                  <a:srgbClr val="3C3939"/>
                </a:solidFill>
                <a:latin typeface="Roboto" pitchFamily="34" charset="0"/>
                <a:ea typeface="Roboto" pitchFamily="34" charset="-122"/>
                <a:cs typeface="Roboto" pitchFamily="34" charset="-120"/>
              </a:rPr>
              <a:t>Di Gangi, P. M., McAllister, C. P., Howard, J. L., Thatcher, J. B., &amp; Ferris, G. R. (2022). Can you see opportunity knocking? An examination of technology-based political skill on opportunity recognition in online communities for MTurk workers. </a:t>
            </a:r>
            <a:r>
              <a:rPr lang="en-US" sz="1050" i="1">
                <a:solidFill>
                  <a:srgbClr val="3C3939"/>
                </a:solidFill>
                <a:latin typeface="Roboto" pitchFamily="34" charset="0"/>
                <a:ea typeface="Roboto" pitchFamily="34" charset="-122"/>
                <a:cs typeface="Roboto" pitchFamily="34" charset="-120"/>
              </a:rPr>
              <a:t>Internet Research</a:t>
            </a:r>
            <a:r>
              <a:rPr lang="en-US" sz="1050">
                <a:solidFill>
                  <a:srgbClr val="3C3939"/>
                </a:solidFill>
                <a:latin typeface="Roboto" pitchFamily="34" charset="0"/>
                <a:ea typeface="Roboto" pitchFamily="34" charset="-122"/>
                <a:cs typeface="Roboto" pitchFamily="34" charset="-120"/>
              </a:rPr>
              <a:t>, 32(4), 1041–1075.</a:t>
            </a:r>
            <a:endParaRPr lang="en-US" sz="1050"/>
          </a:p>
          <a:p>
            <a:pPr marL="0" indent="0" algn="l">
              <a:lnSpc>
                <a:spcPct val="130000"/>
              </a:lnSpc>
              <a:spcAft>
                <a:spcPts val="1100"/>
              </a:spcAft>
              <a:buNone/>
            </a:pPr>
            <a:r>
              <a:rPr lang="en-US" sz="1050">
                <a:solidFill>
                  <a:srgbClr val="3C3939"/>
                </a:solidFill>
                <a:latin typeface="Roboto" pitchFamily="34" charset="0"/>
                <a:ea typeface="Roboto" pitchFamily="34" charset="-122"/>
                <a:cs typeface="Roboto" pitchFamily="34" charset="-120"/>
              </a:rPr>
              <a:t>Faul, F., Erdfelder, E., Buchner, A., &amp; Lang, A.-G. (2009). Statistical power analyses using G*Power 3.1: Tests for correlation and regression analyses. </a:t>
            </a:r>
            <a:r>
              <a:rPr lang="en-US" sz="1050" i="1">
                <a:solidFill>
                  <a:srgbClr val="3C3939"/>
                </a:solidFill>
                <a:latin typeface="Roboto" pitchFamily="34" charset="0"/>
                <a:ea typeface="Roboto" pitchFamily="34" charset="-122"/>
                <a:cs typeface="Roboto" pitchFamily="34" charset="-120"/>
              </a:rPr>
              <a:t>Behavior Research Methods</a:t>
            </a:r>
            <a:r>
              <a:rPr lang="en-US" sz="1050">
                <a:solidFill>
                  <a:srgbClr val="3C3939"/>
                </a:solidFill>
                <a:latin typeface="Roboto" pitchFamily="34" charset="0"/>
                <a:ea typeface="Roboto" pitchFamily="34" charset="-122"/>
                <a:cs typeface="Roboto" pitchFamily="34" charset="-120"/>
              </a:rPr>
              <a:t>, 41(4), 1149–1160.</a:t>
            </a:r>
            <a:endParaRPr lang="en-US" sz="1050"/>
          </a:p>
          <a:p>
            <a:pPr marL="0" indent="0" algn="l">
              <a:lnSpc>
                <a:spcPct val="130000"/>
              </a:lnSpc>
              <a:spcAft>
                <a:spcPts val="1100"/>
              </a:spcAft>
              <a:buNone/>
            </a:pPr>
            <a:r>
              <a:rPr lang="en-US" sz="1050">
                <a:solidFill>
                  <a:srgbClr val="3C3939"/>
                </a:solidFill>
                <a:latin typeface="Roboto" pitchFamily="34" charset="0"/>
                <a:ea typeface="Roboto" pitchFamily="34" charset="-122"/>
                <a:cs typeface="Roboto" pitchFamily="34" charset="-120"/>
              </a:rPr>
              <a:t>Ferris, G. R., Treadway, D. C., Kolodinsky, R. W., Hochwarter, W. A., Kacmar, C. J., Douglas, C., &amp; Frink, D. D. (2005). Development and validation of the Political Skill Inventory. </a:t>
            </a:r>
            <a:r>
              <a:rPr lang="en-US" sz="1050" i="1">
                <a:solidFill>
                  <a:srgbClr val="3C3939"/>
                </a:solidFill>
                <a:latin typeface="Roboto" pitchFamily="34" charset="0"/>
                <a:ea typeface="Roboto" pitchFamily="34" charset="-122"/>
                <a:cs typeface="Roboto" pitchFamily="34" charset="-120"/>
              </a:rPr>
              <a:t>Journal of Management</a:t>
            </a:r>
            <a:r>
              <a:rPr lang="en-US" sz="1050">
                <a:solidFill>
                  <a:srgbClr val="3C3939"/>
                </a:solidFill>
                <a:latin typeface="Roboto" pitchFamily="34" charset="0"/>
                <a:ea typeface="Roboto" pitchFamily="34" charset="-122"/>
                <a:cs typeface="Roboto" pitchFamily="34" charset="-120"/>
              </a:rPr>
              <a:t>, 31(1), 126–152.</a:t>
            </a:r>
            <a:endParaRPr lang="en-US" sz="1050"/>
          </a:p>
          <a:p>
            <a:pPr marL="0" indent="0" algn="l">
              <a:lnSpc>
                <a:spcPct val="130000"/>
              </a:lnSpc>
              <a:spcAft>
                <a:spcPts val="1100"/>
              </a:spcAft>
              <a:buNone/>
            </a:pPr>
            <a:r>
              <a:rPr lang="en-US" sz="1050">
                <a:solidFill>
                  <a:srgbClr val="3C3939"/>
                </a:solidFill>
                <a:latin typeface="Roboto" pitchFamily="34" charset="0"/>
                <a:ea typeface="Roboto" pitchFamily="34" charset="-122"/>
                <a:cs typeface="Roboto" pitchFamily="34" charset="-120"/>
              </a:rPr>
              <a:t>Jacobson, R. K., &amp; Viswesvaran, C. (2017). A reliability generalization study of the Political Skill Inventory. </a:t>
            </a:r>
            <a:r>
              <a:rPr lang="en-US" sz="1050" i="1">
                <a:solidFill>
                  <a:srgbClr val="3C3939"/>
                </a:solidFill>
                <a:latin typeface="Roboto" pitchFamily="34" charset="0"/>
                <a:ea typeface="Roboto" pitchFamily="34" charset="-122"/>
                <a:cs typeface="Roboto" pitchFamily="34" charset="-120"/>
              </a:rPr>
              <a:t>SAGE Open</a:t>
            </a:r>
            <a:r>
              <a:rPr lang="en-US" sz="1050">
                <a:solidFill>
                  <a:srgbClr val="3C3939"/>
                </a:solidFill>
                <a:latin typeface="Roboto" pitchFamily="34" charset="0"/>
                <a:ea typeface="Roboto" pitchFamily="34" charset="-122"/>
                <a:cs typeface="Roboto" pitchFamily="34" charset="-120"/>
              </a:rPr>
              <a:t>, 7(2), 1–17.</a:t>
            </a:r>
            <a:endParaRPr lang="en-US" sz="105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2">
    <p:spTree>
      <p:nvGrpSpPr>
        <p:cNvPr id="1" name=""/>
        <p:cNvGrpSpPr/>
        <p:nvPr/>
      </p:nvGrpSpPr>
      <p:grpSpPr>
        <a:xfrm>
          <a:off x="0" y="0"/>
          <a:ext cx="0" cy="0"/>
          <a:chOff x="0" y="0"/>
          <a:chExt cx="0" cy="0"/>
        </a:xfrm>
      </p:grpSpPr>
      <p:sp>
        <p:nvSpPr>
          <p:cNvPr id="2" name="Text 0"/>
          <p:cNvSpPr/>
          <p:nvPr/>
        </p:nvSpPr>
        <p:spPr>
          <a:xfrm>
            <a:off x="496119" y="762521"/>
            <a:ext cx="8151763" cy="3745929"/>
          </a:xfrm>
          <a:prstGeom prst="rect">
            <a:avLst/>
          </a:prstGeom>
          <a:noFill/>
          <a:ln/>
        </p:spPr>
        <p:txBody>
          <a:bodyPr wrap="square" lIns="0" tIns="0" rIns="0" bIns="0" rtlCol="0" anchor="t">
            <a:normAutofit/>
          </a:bodyPr>
          <a:lstStyle/>
          <a:p>
            <a:pPr>
              <a:lnSpc>
                <a:spcPct val="133000"/>
              </a:lnSpc>
              <a:spcAft>
                <a:spcPts val="1250"/>
              </a:spcAft>
            </a:pPr>
            <a:r>
              <a:rPr lang="en-US" sz="1100" b="1" dirty="0">
                <a:solidFill>
                  <a:srgbClr val="3C3939"/>
                </a:solidFill>
                <a:latin typeface="Roboto Bold"/>
                <a:ea typeface="Roboto Bold"/>
                <a:cs typeface="Roboto Bold"/>
              </a:rPr>
              <a:t>Kuhn, T. S. (1962).</a:t>
            </a:r>
            <a:r>
              <a:rPr lang="en-US" sz="1100" dirty="0">
                <a:solidFill>
                  <a:srgbClr val="3C3939"/>
                </a:solidFill>
                <a:latin typeface="Roboto"/>
                <a:ea typeface="Roboto"/>
                <a:cs typeface="Roboto"/>
              </a:rPr>
              <a:t> </a:t>
            </a:r>
            <a:r>
              <a:rPr lang="en-US" sz="1100" i="1" dirty="0">
                <a:solidFill>
                  <a:srgbClr val="3C3939"/>
                </a:solidFill>
                <a:latin typeface="Roboto"/>
                <a:ea typeface="Roboto"/>
                <a:cs typeface="Roboto"/>
              </a:rPr>
              <a:t>The Structure of Scientific Revolutions.</a:t>
            </a:r>
            <a:r>
              <a:rPr lang="en-US" sz="1100" dirty="0">
                <a:solidFill>
                  <a:srgbClr val="3C3939"/>
                </a:solidFill>
                <a:latin typeface="Roboto"/>
                <a:ea typeface="Roboto"/>
                <a:cs typeface="Roboto"/>
              </a:rPr>
              <a:t> Chicago: University of Chicago Press.</a:t>
            </a:r>
            <a:endParaRPr lang="en-US" sz="1100" i="1" dirty="0">
              <a:solidFill>
                <a:srgbClr val="3C3939"/>
              </a:solidFill>
              <a:latin typeface="Roboto"/>
              <a:ea typeface="Roboto"/>
              <a:cs typeface="Roboto"/>
            </a:endParaRPr>
          </a:p>
          <a:p>
            <a:pPr marL="0" indent="0" algn="l">
              <a:lnSpc>
                <a:spcPct val="133000"/>
              </a:lnSpc>
              <a:spcAft>
                <a:spcPts val="1250"/>
              </a:spcAft>
              <a:buNone/>
            </a:pPr>
            <a:r>
              <a:rPr lang="en-US" sz="1100" b="1" dirty="0">
                <a:solidFill>
                  <a:srgbClr val="3C3939"/>
                </a:solidFill>
                <a:latin typeface="Roboto Bold"/>
                <a:ea typeface="Roboto Bold"/>
                <a:cs typeface="Roboto Bold"/>
              </a:rPr>
              <a:t>McLeod, S. A. (2020, May 01).</a:t>
            </a:r>
            <a:r>
              <a:rPr lang="en-US" sz="1100" dirty="0">
                <a:solidFill>
                  <a:srgbClr val="3C3939"/>
                </a:solidFill>
                <a:latin typeface="Roboto"/>
                <a:ea typeface="Roboto"/>
                <a:cs typeface="Roboto"/>
              </a:rPr>
              <a:t> Thomas Kuhn – science as a paradigm. </a:t>
            </a:r>
            <a:r>
              <a:rPr lang="en-US" sz="1100" i="1" dirty="0">
                <a:solidFill>
                  <a:srgbClr val="3C3939"/>
                </a:solidFill>
                <a:latin typeface="Roboto"/>
                <a:ea typeface="Roboto"/>
                <a:cs typeface="Roboto"/>
              </a:rPr>
              <a:t>Simply Psychology.</a:t>
            </a:r>
            <a:r>
              <a:rPr lang="en-US" sz="1100" dirty="0">
                <a:solidFill>
                  <a:srgbClr val="3C3939"/>
                </a:solidFill>
                <a:latin typeface="Roboto"/>
                <a:ea typeface="Roboto"/>
                <a:cs typeface="Roboto"/>
              </a:rPr>
              <a:t> </a:t>
            </a:r>
          </a:p>
          <a:p>
            <a:pPr marL="0" indent="0" algn="l">
              <a:lnSpc>
                <a:spcPct val="133000"/>
              </a:lnSpc>
              <a:spcAft>
                <a:spcPts val="1250"/>
              </a:spcAft>
              <a:buNone/>
            </a:pPr>
            <a:r>
              <a:rPr lang="en-US" sz="1100">
                <a:solidFill>
                  <a:srgbClr val="3C3939"/>
                </a:solidFill>
                <a:latin typeface="Roboto" pitchFamily="34" charset="0"/>
                <a:ea typeface="Roboto" pitchFamily="34" charset="-122"/>
                <a:cs typeface="Roboto" pitchFamily="34" charset="-120"/>
              </a:rPr>
              <a:t>Munyon, T. P., Summers, J. K., Thompson, K. M., &amp; Ferris, G. R. (2015). Political skill and work outcomes: A theoretical extension, meta-analytic investigation, and agenda for the future. </a:t>
            </a:r>
            <a:r>
              <a:rPr lang="en-US" sz="1100" i="1">
                <a:solidFill>
                  <a:srgbClr val="3C3939"/>
                </a:solidFill>
                <a:latin typeface="Roboto" pitchFamily="34" charset="0"/>
                <a:ea typeface="Roboto" pitchFamily="34" charset="-122"/>
                <a:cs typeface="Roboto" pitchFamily="34" charset="-120"/>
              </a:rPr>
              <a:t>Personnel Psychology</a:t>
            </a:r>
            <a:r>
              <a:rPr lang="en-US" sz="1100">
                <a:solidFill>
                  <a:srgbClr val="3C3939"/>
                </a:solidFill>
                <a:latin typeface="Roboto" pitchFamily="34" charset="0"/>
                <a:ea typeface="Roboto" pitchFamily="34" charset="-122"/>
                <a:cs typeface="Roboto" pitchFamily="34" charset="-120"/>
              </a:rPr>
              <a:t>, 68(1), 143–184.</a:t>
            </a:r>
            <a:endParaRPr lang="en-US" sz="1100"/>
          </a:p>
          <a:p>
            <a:pPr marL="0" indent="0" algn="l">
              <a:lnSpc>
                <a:spcPct val="133000"/>
              </a:lnSpc>
              <a:spcAft>
                <a:spcPts val="1250"/>
              </a:spcAft>
              <a:buNone/>
            </a:pPr>
            <a:r>
              <a:rPr lang="en-US" sz="1100">
                <a:solidFill>
                  <a:srgbClr val="3C3939"/>
                </a:solidFill>
                <a:latin typeface="Roboto" pitchFamily="34" charset="0"/>
                <a:ea typeface="Roboto" pitchFamily="34" charset="-122"/>
                <a:cs typeface="Roboto" pitchFamily="34" charset="-120"/>
              </a:rPr>
              <a:t>Wang, Y. (2023). The impact mechanism of constructive deviance on workplace ostracism: The roles of political skill and workplace friendship. </a:t>
            </a:r>
            <a:r>
              <a:rPr lang="en-US" sz="1100" i="1">
                <a:solidFill>
                  <a:srgbClr val="3C3939"/>
                </a:solidFill>
                <a:latin typeface="Roboto" pitchFamily="34" charset="0"/>
                <a:ea typeface="Roboto" pitchFamily="34" charset="-122"/>
                <a:cs typeface="Roboto" pitchFamily="34" charset="-120"/>
              </a:rPr>
              <a:t>Current Psychology</a:t>
            </a:r>
            <a:r>
              <a:rPr lang="en-US" sz="1100">
                <a:solidFill>
                  <a:srgbClr val="3C3939"/>
                </a:solidFill>
                <a:latin typeface="Roboto" pitchFamily="34" charset="0"/>
                <a:ea typeface="Roboto" pitchFamily="34" charset="-122"/>
                <a:cs typeface="Roboto" pitchFamily="34" charset="-120"/>
              </a:rPr>
              <a:t>, 42, 23323–23331.</a:t>
            </a:r>
            <a:endParaRPr lang="en-US" sz="1100"/>
          </a:p>
          <a:p>
            <a:pPr marL="0" indent="0" algn="l">
              <a:lnSpc>
                <a:spcPct val="133000"/>
              </a:lnSpc>
              <a:spcAft>
                <a:spcPts val="1250"/>
              </a:spcAft>
              <a:buNone/>
            </a:pPr>
            <a:r>
              <a:rPr lang="en-US" sz="1100">
                <a:solidFill>
                  <a:srgbClr val="3C3939"/>
                </a:solidFill>
                <a:latin typeface="Roboto" pitchFamily="34" charset="0"/>
                <a:ea typeface="Roboto" pitchFamily="34" charset="-122"/>
                <a:cs typeface="Roboto" pitchFamily="34" charset="-120"/>
              </a:rPr>
              <a:t>Wen, S., Zhang, L., Zhang, K., &amp; Ouyang, M. (2025). The more creative, the more silent? The effect of subordinates' creative deviance on leader silence. </a:t>
            </a:r>
            <a:r>
              <a:rPr lang="en-US" sz="1100" i="1">
                <a:solidFill>
                  <a:srgbClr val="3C3939"/>
                </a:solidFill>
                <a:latin typeface="Roboto" pitchFamily="34" charset="0"/>
                <a:ea typeface="Roboto" pitchFamily="34" charset="-122"/>
                <a:cs typeface="Roboto" pitchFamily="34" charset="-120"/>
              </a:rPr>
              <a:t>Leadership &amp; Organization Development Journal</a:t>
            </a:r>
            <a:r>
              <a:rPr lang="en-US" sz="1100">
                <a:solidFill>
                  <a:srgbClr val="3C3939"/>
                </a:solidFill>
                <a:latin typeface="Roboto" pitchFamily="34" charset="0"/>
                <a:ea typeface="Roboto" pitchFamily="34" charset="-122"/>
                <a:cs typeface="Roboto" pitchFamily="34" charset="-120"/>
              </a:rPr>
              <a:t>, 46(1), 53–65.</a:t>
            </a:r>
            <a:endParaRPr lang="en-US" sz="1100"/>
          </a:p>
          <a:p>
            <a:pPr marL="0" indent="0" algn="l">
              <a:lnSpc>
                <a:spcPct val="133000"/>
              </a:lnSpc>
              <a:buNone/>
            </a:pPr>
            <a:r>
              <a:rPr lang="en-US" sz="1100">
                <a:solidFill>
                  <a:srgbClr val="3C3939"/>
                </a:solidFill>
                <a:latin typeface="Roboto" pitchFamily="34" charset="0"/>
                <a:ea typeface="Roboto" pitchFamily="34" charset="-122"/>
                <a:cs typeface="Roboto" pitchFamily="34" charset="-120"/>
              </a:rPr>
              <a:t>Wu, Y. J., Antone, B., DeChurch, L., &amp; Contractor, N. (2023). Information sharing in a hybrid workplace: Understanding the role of ease-of-use perceptions of communication technologies in advice-seeking relationship maintenance. </a:t>
            </a:r>
            <a:r>
              <a:rPr lang="en-US" sz="1100" i="1">
                <a:solidFill>
                  <a:srgbClr val="3C3939"/>
                </a:solidFill>
                <a:latin typeface="Roboto" pitchFamily="34" charset="0"/>
                <a:ea typeface="Roboto" pitchFamily="34" charset="-122"/>
                <a:cs typeface="Roboto" pitchFamily="34" charset="-120"/>
              </a:rPr>
              <a:t>Journal of Computer-Mediated Communication</a:t>
            </a:r>
            <a:r>
              <a:rPr lang="en-US" sz="1100">
                <a:solidFill>
                  <a:srgbClr val="3C3939"/>
                </a:solidFill>
                <a:latin typeface="Roboto" pitchFamily="34" charset="0"/>
                <a:ea typeface="Roboto" pitchFamily="34" charset="-122"/>
                <a:cs typeface="Roboto" pitchFamily="34" charset="-120"/>
              </a:rPr>
              <a:t>, 28(4), zmad025.</a:t>
            </a:r>
            <a:endParaRPr lang="en-US" sz="110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ộp Văn bản 1">
            <a:extLst>
              <a:ext uri="{FF2B5EF4-FFF2-40B4-BE49-F238E27FC236}">
                <a16:creationId xmlns:a16="http://schemas.microsoft.com/office/drawing/2014/main" id="{CAB9105A-0F4B-4357-712C-34EC0B8E2F82}"/>
              </a:ext>
            </a:extLst>
          </p:cNvPr>
          <p:cNvSpPr txBox="1"/>
          <p:nvPr/>
        </p:nvSpPr>
        <p:spPr>
          <a:xfrm>
            <a:off x="223024" y="306659"/>
            <a:ext cx="8684012" cy="20146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indent="-228600" algn="just">
              <a:lnSpc>
                <a:spcPct val="150000"/>
              </a:lnSpc>
            </a:pPr>
            <a:r>
              <a:rPr lang="en-US" sz="1050">
                <a:latin typeface="Roboto"/>
                <a:ea typeface="Roboto"/>
                <a:cs typeface="Roboto"/>
              </a:rPr>
              <a:t>Spector, P. E., &amp; Jex, S. M. (1998). Development of four self-report measures of job stressors and strain. </a:t>
            </a:r>
            <a:r>
              <a:rPr lang="en-US" sz="1050" i="1">
                <a:latin typeface="Roboto"/>
                <a:ea typeface="Roboto"/>
                <a:cs typeface="Roboto"/>
              </a:rPr>
              <a:t>Journal of Occupational Health Psychology</a:t>
            </a:r>
            <a:r>
              <a:rPr lang="en-US" sz="1050">
                <a:latin typeface="Roboto"/>
                <a:ea typeface="Roboto"/>
                <a:cs typeface="Roboto"/>
              </a:rPr>
              <a:t>, 3(4), 356-367. </a:t>
            </a:r>
            <a:endParaRPr lang="vi-VN" sz="1050">
              <a:latin typeface="Roboto"/>
              <a:ea typeface="Roboto"/>
              <a:cs typeface="Roboto"/>
            </a:endParaRPr>
          </a:p>
          <a:p>
            <a:pPr indent="-228600" algn="just">
              <a:lnSpc>
                <a:spcPct val="150000"/>
              </a:lnSpc>
            </a:pPr>
            <a:endParaRPr lang="en-US" sz="1050" dirty="0">
              <a:latin typeface="Roboto"/>
              <a:ea typeface="Roboto"/>
              <a:cs typeface="Roboto"/>
            </a:endParaRPr>
          </a:p>
          <a:p>
            <a:pPr marL="0" indent="-228600" algn="just">
              <a:lnSpc>
                <a:spcPct val="150000"/>
              </a:lnSpc>
            </a:pPr>
            <a:r>
              <a:rPr lang="en-US" sz="1050" dirty="0">
                <a:latin typeface="Roboto"/>
                <a:ea typeface="Roboto"/>
                <a:cs typeface="Roboto"/>
              </a:rPr>
              <a:t>Vallerand, R. J., Blanchard, C. M., Mageau, G. A., Koestner, R., Ratelle, C., Léonard, M., Gagné, M., &amp; Marsolais, J. (2003). Les passions de </a:t>
            </a:r>
            <a:r>
              <a:rPr lang="en-US" sz="1050" dirty="0" err="1">
                <a:latin typeface="Roboto"/>
                <a:ea typeface="Roboto"/>
                <a:cs typeface="Roboto"/>
              </a:rPr>
              <a:t>l'âme</a:t>
            </a:r>
            <a:r>
              <a:rPr lang="en-US" sz="1050" dirty="0">
                <a:latin typeface="Roboto"/>
                <a:ea typeface="Roboto"/>
                <a:cs typeface="Roboto"/>
              </a:rPr>
              <a:t>: On obsessive and harmonious passion. </a:t>
            </a:r>
            <a:r>
              <a:rPr lang="en-US" sz="1050" i="1" dirty="0">
                <a:latin typeface="Roboto"/>
                <a:ea typeface="Roboto"/>
                <a:cs typeface="Roboto"/>
              </a:rPr>
              <a:t>Journal of Personality and Social Psychology</a:t>
            </a:r>
            <a:r>
              <a:rPr lang="en-US" sz="1050" dirty="0">
                <a:latin typeface="Roboto"/>
                <a:ea typeface="Roboto"/>
                <a:cs typeface="Roboto"/>
              </a:rPr>
              <a:t>, 85(4), 756-767. </a:t>
            </a:r>
          </a:p>
          <a:p>
            <a:pPr indent="-228600" algn="just">
              <a:lnSpc>
                <a:spcPct val="150000"/>
              </a:lnSpc>
            </a:pPr>
            <a:endParaRPr lang="en-US" sz="1050" dirty="0">
              <a:latin typeface="Roboto"/>
              <a:ea typeface="Roboto"/>
              <a:cs typeface="Roboto"/>
            </a:endParaRPr>
          </a:p>
          <a:p>
            <a:pPr indent="-228600" algn="just">
              <a:lnSpc>
                <a:spcPct val="150000"/>
              </a:lnSpc>
            </a:pPr>
            <a:r>
              <a:rPr lang="en-US" sz="1050" dirty="0">
                <a:latin typeface="Roboto"/>
                <a:ea typeface="Roboto"/>
                <a:cs typeface="Roboto"/>
              </a:rPr>
              <a:t>de Jong, J. P. J., &amp; den Hartog, D. N. (2010). Measuring innovative work </a:t>
            </a:r>
            <a:r>
              <a:rPr lang="en-US" sz="1050" dirty="0" err="1">
                <a:latin typeface="Roboto"/>
                <a:ea typeface="Roboto"/>
                <a:cs typeface="Roboto"/>
              </a:rPr>
              <a:t>behaviour</a:t>
            </a:r>
            <a:r>
              <a:rPr lang="en-US" sz="1050" dirty="0">
                <a:latin typeface="Roboto"/>
                <a:ea typeface="Roboto"/>
                <a:cs typeface="Roboto"/>
              </a:rPr>
              <a:t>. </a:t>
            </a:r>
            <a:r>
              <a:rPr lang="en-US" sz="1050" i="1" dirty="0">
                <a:latin typeface="Roboto"/>
                <a:ea typeface="Roboto"/>
                <a:cs typeface="Roboto"/>
              </a:rPr>
              <a:t>Creativity and Innovation Management</a:t>
            </a:r>
            <a:r>
              <a:rPr lang="en-US" sz="1050" dirty="0">
                <a:latin typeface="Roboto"/>
                <a:ea typeface="Roboto"/>
                <a:cs typeface="Roboto"/>
              </a:rPr>
              <a:t>, 19(1), 23-36. </a:t>
            </a:r>
          </a:p>
          <a:p>
            <a:pPr algn="ctr">
              <a:lnSpc>
                <a:spcPct val="150000"/>
              </a:lnSpc>
            </a:pPr>
            <a:endParaRPr lang="vi-VN" sz="1100" b="1" dirty="0">
              <a:latin typeface="Roboto Bold"/>
              <a:ea typeface="Roboto Bold"/>
              <a:cs typeface="Roboto Bold"/>
            </a:endParaRPr>
          </a:p>
        </p:txBody>
      </p:sp>
    </p:spTree>
    <p:extLst>
      <p:ext uri="{BB962C8B-B14F-4D97-AF65-F5344CB8AC3E}">
        <p14:creationId xmlns:p14="http://schemas.microsoft.com/office/powerpoint/2010/main" val="38069312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496119" y="395362"/>
            <a:ext cx="8151763" cy="256059"/>
          </a:xfrm>
          <a:prstGeom prst="rect">
            <a:avLst/>
          </a:prstGeom>
          <a:noFill/>
          <a:ln/>
        </p:spPr>
        <p:txBody>
          <a:bodyPr wrap="none" lIns="0" tIns="0" rIns="0" bIns="0" rtlCol="0" anchor="t"/>
          <a:lstStyle/>
          <a:p>
            <a:pPr marL="0" indent="0" algn="l">
              <a:lnSpc>
                <a:spcPct val="104000"/>
              </a:lnSpc>
              <a:buNone/>
            </a:pPr>
            <a:r>
              <a:rPr lang="en-US" sz="1600" b="1">
                <a:solidFill>
                  <a:srgbClr val="1B1B27"/>
                </a:solidFill>
                <a:latin typeface="Raleway Bold" pitchFamily="34" charset="0"/>
                <a:ea typeface="Raleway Bold" pitchFamily="34" charset="-122"/>
                <a:cs typeface="Raleway Bold" pitchFamily="34" charset="-120"/>
              </a:rPr>
              <a:t>Appendix A. Core-Article Relevance Matrix (Proposal-Level)</a:t>
            </a:r>
            <a:endParaRPr lang="en-US" sz="1600"/>
          </a:p>
        </p:txBody>
      </p:sp>
      <p:sp>
        <p:nvSpPr>
          <p:cNvPr id="3" name="Shape 1"/>
          <p:cNvSpPr/>
          <p:nvPr/>
        </p:nvSpPr>
        <p:spPr>
          <a:xfrm>
            <a:off x="496119" y="746150"/>
            <a:ext cx="8151763" cy="4001988"/>
          </a:xfrm>
          <a:prstGeom prst="roundRect">
            <a:avLst>
              <a:gd name="adj" fmla="val 860"/>
            </a:avLst>
          </a:prstGeom>
          <a:noFill/>
          <a:ln w="4763">
            <a:solidFill>
              <a:srgbClr val="000000">
                <a:alpha val="8000"/>
              </a:srgbClr>
            </a:solidFill>
            <a:prstDash val="solid"/>
          </a:ln>
        </p:spPr>
        <p:txBody>
          <a:bodyPr/>
          <a:lstStyle/>
          <a:p>
            <a:endParaRPr lang="en-US"/>
          </a:p>
        </p:txBody>
      </p:sp>
      <p:sp>
        <p:nvSpPr>
          <p:cNvPr id="4" name="Shape 2"/>
          <p:cNvSpPr/>
          <p:nvPr/>
        </p:nvSpPr>
        <p:spPr>
          <a:xfrm>
            <a:off x="500881" y="750912"/>
            <a:ext cx="8141419" cy="169813"/>
          </a:xfrm>
          <a:prstGeom prst="rect">
            <a:avLst/>
          </a:prstGeom>
          <a:solidFill>
            <a:srgbClr val="FFFFFF">
              <a:alpha val="4000"/>
            </a:srgbClr>
          </a:solidFill>
          <a:ln/>
        </p:spPr>
        <p:txBody>
          <a:bodyPr/>
          <a:lstStyle/>
          <a:p>
            <a:endParaRPr lang="en-US"/>
          </a:p>
        </p:txBody>
      </p:sp>
      <p:sp>
        <p:nvSpPr>
          <p:cNvPr id="5" name="Text 3"/>
          <p:cNvSpPr/>
          <p:nvPr/>
        </p:nvSpPr>
        <p:spPr>
          <a:xfrm>
            <a:off x="583704" y="784101"/>
            <a:ext cx="3004468" cy="103436"/>
          </a:xfrm>
          <a:prstGeom prst="rect">
            <a:avLst/>
          </a:prstGeom>
          <a:noFill/>
          <a:ln/>
        </p:spPr>
        <p:txBody>
          <a:bodyPr wrap="none" lIns="0" tIns="0" rIns="0" bIns="0" rtlCol="0" anchor="t"/>
          <a:lstStyle/>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Core article</a:t>
            </a:r>
            <a:endParaRPr lang="en-US" sz="600"/>
          </a:p>
        </p:txBody>
      </p:sp>
      <p:sp>
        <p:nvSpPr>
          <p:cNvPr id="6" name="Text 4"/>
          <p:cNvSpPr/>
          <p:nvPr/>
        </p:nvSpPr>
        <p:spPr>
          <a:xfrm>
            <a:off x="3299594" y="784101"/>
            <a:ext cx="3002087" cy="103436"/>
          </a:xfrm>
          <a:prstGeom prst="rect">
            <a:avLst/>
          </a:prstGeom>
          <a:noFill/>
          <a:ln/>
        </p:spPr>
        <p:txBody>
          <a:bodyPr wrap="none" lIns="0" tIns="0" rIns="0" bIns="0" rtlCol="0" anchor="t"/>
          <a:lstStyle/>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Proposal-level evidence</a:t>
            </a:r>
            <a:endParaRPr lang="en-US" sz="600"/>
          </a:p>
        </p:txBody>
      </p:sp>
      <p:sp>
        <p:nvSpPr>
          <p:cNvPr id="7" name="Text 5"/>
          <p:cNvSpPr/>
          <p:nvPr/>
        </p:nvSpPr>
        <p:spPr>
          <a:xfrm>
            <a:off x="6013103" y="784101"/>
            <a:ext cx="3004468" cy="103436"/>
          </a:xfrm>
          <a:prstGeom prst="rect">
            <a:avLst/>
          </a:prstGeom>
          <a:noFill/>
          <a:ln/>
        </p:spPr>
        <p:txBody>
          <a:bodyPr wrap="none" lIns="0" tIns="0" rIns="0" bIns="0" rtlCol="0" anchor="t"/>
          <a:lstStyle/>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Relevance and proposed contribution</a:t>
            </a:r>
            <a:endParaRPr lang="en-US" sz="600"/>
          </a:p>
        </p:txBody>
      </p:sp>
      <p:sp>
        <p:nvSpPr>
          <p:cNvPr id="8" name="Shape 6"/>
          <p:cNvSpPr/>
          <p:nvPr/>
        </p:nvSpPr>
        <p:spPr>
          <a:xfrm>
            <a:off x="500881" y="920725"/>
            <a:ext cx="8141419" cy="847279"/>
          </a:xfrm>
          <a:prstGeom prst="rect">
            <a:avLst/>
          </a:prstGeom>
          <a:solidFill>
            <a:srgbClr val="000000">
              <a:alpha val="4000"/>
            </a:srgbClr>
          </a:solidFill>
          <a:ln/>
        </p:spPr>
        <p:txBody>
          <a:bodyPr/>
          <a:lstStyle/>
          <a:p>
            <a:endParaRPr lang="en-US"/>
          </a:p>
        </p:txBody>
      </p:sp>
      <p:sp>
        <p:nvSpPr>
          <p:cNvPr id="9" name="Text 7"/>
          <p:cNvSpPr/>
          <p:nvPr/>
        </p:nvSpPr>
        <p:spPr>
          <a:xfrm>
            <a:off x="583704" y="953914"/>
            <a:ext cx="3004468" cy="103436"/>
          </a:xfrm>
          <a:prstGeom prst="rect">
            <a:avLst/>
          </a:prstGeom>
          <a:noFill/>
          <a:ln/>
        </p:spPr>
        <p:txBody>
          <a:bodyPr wrap="none" lIns="0" tIns="0" rIns="0" bIns="0" rtlCol="0" anchor="t"/>
          <a:lstStyle/>
          <a:p>
            <a:pPr marL="0" indent="0" algn="l">
              <a:lnSpc>
                <a:spcPct val="105000"/>
              </a:lnSpc>
              <a:buNone/>
            </a:pPr>
            <a:r>
              <a:rPr lang="en-US" sz="600">
                <a:solidFill>
                  <a:srgbClr val="3C3939"/>
                </a:solidFill>
                <a:latin typeface="Roboto" pitchFamily="34" charset="0"/>
                <a:ea typeface="Roboto" pitchFamily="34" charset="-122"/>
                <a:cs typeface="Roboto" pitchFamily="34" charset="-120"/>
              </a:rPr>
              <a:t>Xu et al. (2026)</a:t>
            </a:r>
            <a:endParaRPr lang="en-US" sz="600"/>
          </a:p>
        </p:txBody>
      </p:sp>
      <p:sp>
        <p:nvSpPr>
          <p:cNvPr id="10" name="Text 8"/>
          <p:cNvSpPr/>
          <p:nvPr/>
        </p:nvSpPr>
        <p:spPr>
          <a:xfrm>
            <a:off x="3299594" y="953914"/>
            <a:ext cx="2544887" cy="780901"/>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Research question addressed:</a:t>
            </a:r>
            <a:r>
              <a:rPr lang="en-US" sz="600">
                <a:solidFill>
                  <a:srgbClr val="3C3939"/>
                </a:solidFill>
                <a:latin typeface="Roboto" pitchFamily="34" charset="0"/>
                <a:ea typeface="Roboto" pitchFamily="34" charset="-122"/>
                <a:cs typeface="Roboto" pitchFamily="34" charset="-120"/>
              </a:rPr>
              <a:t> Whether error-management culture conditions the relationship between obsessive work passion and creative deviance.</a:t>
            </a:r>
            <a:endParaRPr lang="en-US" sz="600"/>
          </a:p>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Data and method:</a:t>
            </a:r>
            <a:r>
              <a:rPr lang="en-US" sz="600">
                <a:solidFill>
                  <a:srgbClr val="3C3939"/>
                </a:solidFill>
                <a:latin typeface="Roboto" pitchFamily="34" charset="0"/>
                <a:ea typeface="Roboto" pitchFamily="34" charset="-122"/>
                <a:cs typeface="Roboto" pitchFamily="34" charset="-120"/>
              </a:rPr>
              <a:t> Multi-wave, multi-source study of Chinese research-and-development team leaders.</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Key finding:</a:t>
            </a:r>
            <a:r>
              <a:rPr lang="en-US" sz="600">
                <a:solidFill>
                  <a:srgbClr val="3C3939"/>
                </a:solidFill>
                <a:latin typeface="Roboto" pitchFamily="34" charset="0"/>
                <a:ea typeface="Roboto" pitchFamily="34" charset="-122"/>
                <a:cs typeface="Roboto" pitchFamily="34" charset="-120"/>
              </a:rPr>
              <a:t> Error-management culture conditioned the obsessive-work-passion–creative-deviance relationship.</a:t>
            </a:r>
            <a:endParaRPr lang="en-US" sz="600"/>
          </a:p>
        </p:txBody>
      </p:sp>
      <p:sp>
        <p:nvSpPr>
          <p:cNvPr id="11" name="Text 9"/>
          <p:cNvSpPr/>
          <p:nvPr/>
        </p:nvSpPr>
        <p:spPr>
          <a:xfrm>
            <a:off x="6013103" y="953914"/>
            <a:ext cx="2547268" cy="442168"/>
          </a:xfrm>
          <a:prstGeom prst="rect">
            <a:avLst/>
          </a:prstGeom>
          <a:noFill/>
          <a:ln/>
        </p:spPr>
        <p:txBody>
          <a:bodyPr wrap="square" lIns="0" tIns="0" rIns="0" bIns="0" rtlCol="0" anchor="t"/>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Relationship:</a:t>
            </a:r>
            <a:r>
              <a:rPr lang="en-US" sz="600">
                <a:solidFill>
                  <a:srgbClr val="3C3939"/>
                </a:solidFill>
                <a:latin typeface="Roboto" pitchFamily="34" charset="0"/>
                <a:ea typeface="Roboto" pitchFamily="34" charset="-122"/>
                <a:cs typeface="Roboto" pitchFamily="34" charset="-120"/>
              </a:rPr>
              <a:t> Core adjacent study for H1.</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Contribution:</a:t>
            </a:r>
            <a:r>
              <a:rPr lang="en-US" sz="600">
                <a:solidFill>
                  <a:srgbClr val="3C3939"/>
                </a:solidFill>
                <a:latin typeface="Roboto" pitchFamily="34" charset="0"/>
                <a:ea typeface="Roboto" pitchFamily="34" charset="-122"/>
                <a:cs typeface="Roboto" pitchFamily="34" charset="-120"/>
              </a:rPr>
              <a:t> Contextual replication and extension to UK early-career employees across organisations using employee-perceived climate and a focal authorisation gate.</a:t>
            </a:r>
            <a:endParaRPr lang="en-US" sz="600"/>
          </a:p>
        </p:txBody>
      </p:sp>
      <p:sp>
        <p:nvSpPr>
          <p:cNvPr id="12" name="Shape 10"/>
          <p:cNvSpPr/>
          <p:nvPr/>
        </p:nvSpPr>
        <p:spPr>
          <a:xfrm>
            <a:off x="500881" y="1768004"/>
            <a:ext cx="8141419" cy="743843"/>
          </a:xfrm>
          <a:prstGeom prst="rect">
            <a:avLst/>
          </a:prstGeom>
          <a:solidFill>
            <a:srgbClr val="FFFFFF">
              <a:alpha val="4000"/>
            </a:srgbClr>
          </a:solidFill>
          <a:ln/>
        </p:spPr>
        <p:txBody>
          <a:bodyPr/>
          <a:lstStyle/>
          <a:p>
            <a:endParaRPr lang="en-US"/>
          </a:p>
        </p:txBody>
      </p:sp>
      <p:sp>
        <p:nvSpPr>
          <p:cNvPr id="13" name="Text 11"/>
          <p:cNvSpPr/>
          <p:nvPr/>
        </p:nvSpPr>
        <p:spPr>
          <a:xfrm>
            <a:off x="583704" y="1801192"/>
            <a:ext cx="3004468" cy="103436"/>
          </a:xfrm>
          <a:prstGeom prst="rect">
            <a:avLst/>
          </a:prstGeom>
          <a:noFill/>
          <a:ln/>
        </p:spPr>
        <p:txBody>
          <a:bodyPr wrap="none" lIns="0" tIns="0" rIns="0" bIns="0" rtlCol="0" anchor="t"/>
          <a:lstStyle/>
          <a:p>
            <a:pPr marL="0" indent="0" algn="l">
              <a:lnSpc>
                <a:spcPct val="105000"/>
              </a:lnSpc>
              <a:buNone/>
            </a:pPr>
            <a:r>
              <a:rPr lang="en-US" sz="600">
                <a:solidFill>
                  <a:srgbClr val="3C3939"/>
                </a:solidFill>
                <a:latin typeface="Roboto" pitchFamily="34" charset="0"/>
                <a:ea typeface="Roboto" pitchFamily="34" charset="-122"/>
                <a:cs typeface="Roboto" pitchFamily="34" charset="-120"/>
              </a:rPr>
              <a:t>Clarke and Higgs (2020)</a:t>
            </a:r>
            <a:endParaRPr lang="en-US" sz="600"/>
          </a:p>
        </p:txBody>
      </p:sp>
      <p:sp>
        <p:nvSpPr>
          <p:cNvPr id="14" name="Text 12"/>
          <p:cNvSpPr/>
          <p:nvPr/>
        </p:nvSpPr>
        <p:spPr>
          <a:xfrm>
            <a:off x="3299594" y="1801192"/>
            <a:ext cx="2544887" cy="677466"/>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Research question addressed:</a:t>
            </a:r>
            <a:r>
              <a:rPr lang="en-US" sz="600">
                <a:solidFill>
                  <a:srgbClr val="3C3939"/>
                </a:solidFill>
                <a:latin typeface="Roboto" pitchFamily="34" charset="0"/>
                <a:ea typeface="Roboto" pitchFamily="34" charset="-122"/>
                <a:cs typeface="Roboto" pitchFamily="34" charset="-120"/>
              </a:rPr>
              <a:t> The association between political skill and innovative work behaviour.</a:t>
            </a:r>
            <a:endParaRPr lang="en-US" sz="600"/>
          </a:p>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Data and method:</a:t>
            </a:r>
            <a:r>
              <a:rPr lang="en-US" sz="600">
                <a:solidFill>
                  <a:srgbClr val="3C3939"/>
                </a:solidFill>
                <a:latin typeface="Roboto" pitchFamily="34" charset="0"/>
                <a:ea typeface="Roboto" pitchFamily="34" charset="-122"/>
                <a:cs typeface="Roboto" pitchFamily="34" charset="-120"/>
              </a:rPr>
              <a:t> UK sample of 249 junior doctors; remaining method details are not specified in the current proposal.</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Key finding:</a:t>
            </a:r>
            <a:r>
              <a:rPr lang="en-US" sz="600">
                <a:solidFill>
                  <a:srgbClr val="3C3939"/>
                </a:solidFill>
                <a:latin typeface="Roboto" pitchFamily="34" charset="0"/>
                <a:ea typeface="Roboto" pitchFamily="34" charset="-122"/>
                <a:cs typeface="Roboto" pitchFamily="34" charset="-120"/>
              </a:rPr>
              <a:t> Political skill was associated with innovative work behaviour.</a:t>
            </a:r>
            <a:endParaRPr lang="en-US" sz="600"/>
          </a:p>
        </p:txBody>
      </p:sp>
      <p:sp>
        <p:nvSpPr>
          <p:cNvPr id="15" name="Text 13"/>
          <p:cNvSpPr/>
          <p:nvPr/>
        </p:nvSpPr>
        <p:spPr>
          <a:xfrm>
            <a:off x="6013103" y="1801192"/>
            <a:ext cx="2547268" cy="442168"/>
          </a:xfrm>
          <a:prstGeom prst="rect">
            <a:avLst/>
          </a:prstGeom>
          <a:noFill/>
          <a:ln/>
        </p:spPr>
        <p:txBody>
          <a:bodyPr wrap="square" lIns="0" tIns="0" rIns="0" bIns="0" rtlCol="0" anchor="t"/>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Relationship:</a:t>
            </a:r>
            <a:r>
              <a:rPr lang="en-US" sz="600">
                <a:solidFill>
                  <a:srgbClr val="3C3939"/>
                </a:solidFill>
                <a:latin typeface="Roboto" pitchFamily="34" charset="0"/>
                <a:ea typeface="Roboto" pitchFamily="34" charset="-122"/>
                <a:cs typeface="Roboto" pitchFamily="34" charset="-120"/>
              </a:rPr>
              <a:t> Adjacent direct political-skill–innovation relationship.</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Contribution:</a:t>
            </a:r>
            <a:r>
              <a:rPr lang="en-US" sz="600">
                <a:solidFill>
                  <a:srgbClr val="3C3939"/>
                </a:solidFill>
                <a:latin typeface="Roboto" pitchFamily="34" charset="0"/>
                <a:ea typeface="Roboto" pitchFamily="34" charset="-122"/>
                <a:cs typeface="Roboto" pitchFamily="34" charset="-120"/>
              </a:rPr>
              <a:t> Extend the question to incident-specific digital enactment as a boundary condition after a managerial authorisation decision.</a:t>
            </a:r>
            <a:endParaRPr lang="en-US" sz="600"/>
          </a:p>
        </p:txBody>
      </p:sp>
      <p:sp>
        <p:nvSpPr>
          <p:cNvPr id="16" name="Shape 14"/>
          <p:cNvSpPr/>
          <p:nvPr/>
        </p:nvSpPr>
        <p:spPr>
          <a:xfrm>
            <a:off x="500881" y="2511847"/>
            <a:ext cx="8141419" cy="743843"/>
          </a:xfrm>
          <a:prstGeom prst="rect">
            <a:avLst/>
          </a:prstGeom>
          <a:solidFill>
            <a:srgbClr val="000000">
              <a:alpha val="4000"/>
            </a:srgbClr>
          </a:solidFill>
          <a:ln/>
        </p:spPr>
        <p:txBody>
          <a:bodyPr/>
          <a:lstStyle/>
          <a:p>
            <a:endParaRPr lang="en-US"/>
          </a:p>
        </p:txBody>
      </p:sp>
      <p:sp>
        <p:nvSpPr>
          <p:cNvPr id="17" name="Text 15"/>
          <p:cNvSpPr/>
          <p:nvPr/>
        </p:nvSpPr>
        <p:spPr>
          <a:xfrm>
            <a:off x="583704" y="2545035"/>
            <a:ext cx="3004468" cy="103436"/>
          </a:xfrm>
          <a:prstGeom prst="rect">
            <a:avLst/>
          </a:prstGeom>
          <a:noFill/>
          <a:ln/>
        </p:spPr>
        <p:txBody>
          <a:bodyPr wrap="none" lIns="0" tIns="0" rIns="0" bIns="0" rtlCol="0" anchor="t"/>
          <a:lstStyle/>
          <a:p>
            <a:pPr marL="0" indent="0" algn="l">
              <a:lnSpc>
                <a:spcPct val="105000"/>
              </a:lnSpc>
              <a:buNone/>
            </a:pPr>
            <a:r>
              <a:rPr lang="en-US" sz="600">
                <a:solidFill>
                  <a:srgbClr val="3C3939"/>
                </a:solidFill>
                <a:latin typeface="Roboto" pitchFamily="34" charset="0"/>
                <a:ea typeface="Roboto" pitchFamily="34" charset="-122"/>
                <a:cs typeface="Roboto" pitchFamily="34" charset="-120"/>
              </a:rPr>
              <a:t>Di Gangi et al. (2022)</a:t>
            </a:r>
            <a:endParaRPr lang="en-US" sz="600"/>
          </a:p>
        </p:txBody>
      </p:sp>
      <p:sp>
        <p:nvSpPr>
          <p:cNvPr id="18" name="Text 16"/>
          <p:cNvSpPr/>
          <p:nvPr/>
        </p:nvSpPr>
        <p:spPr>
          <a:xfrm>
            <a:off x="3299594" y="2545035"/>
            <a:ext cx="2544887" cy="677466"/>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Research question addressed:</a:t>
            </a:r>
            <a:r>
              <a:rPr lang="en-US" sz="600">
                <a:solidFill>
                  <a:srgbClr val="3C3939"/>
                </a:solidFill>
                <a:latin typeface="Roboto" pitchFamily="34" charset="0"/>
                <a:ea typeface="Roboto" pitchFamily="34" charset="-122"/>
                <a:cs typeface="Roboto" pitchFamily="34" charset="-120"/>
              </a:rPr>
              <a:t> Technology-based political skill and opportunity recognition in online communities.</a:t>
            </a:r>
            <a:endParaRPr lang="en-US" sz="600"/>
          </a:p>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Data and method:</a:t>
            </a:r>
            <a:r>
              <a:rPr lang="en-US" sz="600">
                <a:solidFill>
                  <a:srgbClr val="3C3939"/>
                </a:solidFill>
                <a:latin typeface="Roboto" pitchFamily="34" charset="0"/>
                <a:ea typeface="Roboto" pitchFamily="34" charset="-122"/>
                <a:cs typeface="Roboto" pitchFamily="34" charset="-120"/>
              </a:rPr>
              <a:t> Online-community context; further method details are not specified in the current proposal.</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Key finding:</a:t>
            </a:r>
            <a:r>
              <a:rPr lang="en-US" sz="600">
                <a:solidFill>
                  <a:srgbClr val="3C3939"/>
                </a:solidFill>
                <a:latin typeface="Roboto" pitchFamily="34" charset="0"/>
                <a:ea typeface="Roboto" pitchFamily="34" charset="-122"/>
                <a:cs typeface="Roboto" pitchFamily="34" charset="-120"/>
              </a:rPr>
              <a:t> Technology-mediated political skill has already been examined and shown to be relevant to opportunity recognition.</a:t>
            </a:r>
            <a:endParaRPr lang="en-US" sz="600"/>
          </a:p>
        </p:txBody>
      </p:sp>
      <p:sp>
        <p:nvSpPr>
          <p:cNvPr id="19" name="Text 17"/>
          <p:cNvSpPr/>
          <p:nvPr/>
        </p:nvSpPr>
        <p:spPr>
          <a:xfrm>
            <a:off x="6013103" y="2545035"/>
            <a:ext cx="2547268" cy="338733"/>
          </a:xfrm>
          <a:prstGeom prst="rect">
            <a:avLst/>
          </a:prstGeom>
          <a:noFill/>
          <a:ln/>
        </p:spPr>
        <p:txBody>
          <a:bodyPr wrap="square" lIns="0" tIns="0" rIns="0" bIns="0" rtlCol="0" anchor="t"/>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Relationship:</a:t>
            </a:r>
            <a:r>
              <a:rPr lang="en-US" sz="600">
                <a:solidFill>
                  <a:srgbClr val="3C3939"/>
                </a:solidFill>
                <a:latin typeface="Roboto" pitchFamily="34" charset="0"/>
                <a:ea typeface="Roboto" pitchFamily="34" charset="-122"/>
                <a:cs typeface="Roboto" pitchFamily="34" charset="-120"/>
              </a:rPr>
              <a:t> Adjacent digital political-skill context.</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Contribution:</a:t>
            </a:r>
            <a:r>
              <a:rPr lang="en-US" sz="600">
                <a:solidFill>
                  <a:srgbClr val="3C3939"/>
                </a:solidFill>
                <a:latin typeface="Roboto" pitchFamily="34" charset="0"/>
                <a:ea typeface="Roboto" pitchFamily="34" charset="-122"/>
                <a:cs typeface="Roboto" pitchFamily="34" charset="-120"/>
              </a:rPr>
              <a:t> Extend the focus to enactment across hybrid digital and face-to-face channels around one manager-unapproved idea.</a:t>
            </a:r>
            <a:endParaRPr lang="en-US" sz="600"/>
          </a:p>
        </p:txBody>
      </p:sp>
      <p:sp>
        <p:nvSpPr>
          <p:cNvPr id="20" name="Shape 18"/>
          <p:cNvSpPr/>
          <p:nvPr/>
        </p:nvSpPr>
        <p:spPr>
          <a:xfrm>
            <a:off x="500881" y="3255690"/>
            <a:ext cx="8141419" cy="743843"/>
          </a:xfrm>
          <a:prstGeom prst="rect">
            <a:avLst/>
          </a:prstGeom>
          <a:solidFill>
            <a:srgbClr val="FFFFFF">
              <a:alpha val="4000"/>
            </a:srgbClr>
          </a:solidFill>
          <a:ln/>
        </p:spPr>
        <p:txBody>
          <a:bodyPr/>
          <a:lstStyle/>
          <a:p>
            <a:endParaRPr lang="en-US"/>
          </a:p>
        </p:txBody>
      </p:sp>
      <p:sp>
        <p:nvSpPr>
          <p:cNvPr id="21" name="Text 19"/>
          <p:cNvSpPr/>
          <p:nvPr/>
        </p:nvSpPr>
        <p:spPr>
          <a:xfrm>
            <a:off x="583704" y="3288878"/>
            <a:ext cx="3004468" cy="103436"/>
          </a:xfrm>
          <a:prstGeom prst="rect">
            <a:avLst/>
          </a:prstGeom>
          <a:noFill/>
          <a:ln/>
        </p:spPr>
        <p:txBody>
          <a:bodyPr wrap="none" lIns="0" tIns="0" rIns="0" bIns="0" rtlCol="0" anchor="t"/>
          <a:lstStyle/>
          <a:p>
            <a:pPr marL="0" indent="0" algn="l">
              <a:lnSpc>
                <a:spcPct val="105000"/>
              </a:lnSpc>
              <a:buNone/>
            </a:pPr>
            <a:r>
              <a:rPr lang="en-US" sz="600">
                <a:solidFill>
                  <a:srgbClr val="3C3939"/>
                </a:solidFill>
                <a:latin typeface="Roboto" pitchFamily="34" charset="0"/>
                <a:ea typeface="Roboto" pitchFamily="34" charset="-122"/>
                <a:cs typeface="Roboto" pitchFamily="34" charset="-120"/>
              </a:rPr>
              <a:t>Wang (2023)</a:t>
            </a:r>
            <a:endParaRPr lang="en-US" sz="600"/>
          </a:p>
        </p:txBody>
      </p:sp>
      <p:sp>
        <p:nvSpPr>
          <p:cNvPr id="22" name="Text 20"/>
          <p:cNvSpPr/>
          <p:nvPr/>
        </p:nvSpPr>
        <p:spPr>
          <a:xfrm>
            <a:off x="3299594" y="3288878"/>
            <a:ext cx="2544887" cy="677466"/>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Research question addressed:</a:t>
            </a:r>
            <a:r>
              <a:rPr lang="en-US" sz="600">
                <a:solidFill>
                  <a:srgbClr val="3C3939"/>
                </a:solidFill>
                <a:latin typeface="Roboto" pitchFamily="34" charset="0"/>
                <a:ea typeface="Roboto" pitchFamily="34" charset="-122"/>
                <a:cs typeface="Roboto" pitchFamily="34" charset="-120"/>
              </a:rPr>
              <a:t> Constructive deviance, workplace ostracism and the buffering role of political skill.</a:t>
            </a:r>
            <a:endParaRPr lang="en-US" sz="600"/>
          </a:p>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Data and method:</a:t>
            </a:r>
            <a:r>
              <a:rPr lang="en-US" sz="600">
                <a:solidFill>
                  <a:srgbClr val="3C3939"/>
                </a:solidFill>
                <a:latin typeface="Roboto" pitchFamily="34" charset="0"/>
                <a:ea typeface="Roboto" pitchFamily="34" charset="-122"/>
                <a:cs typeface="Roboto" pitchFamily="34" charset="-120"/>
              </a:rPr>
              <a:t> Not specified in the current proposal; to be verified in the literature audit.</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Key finding:</a:t>
            </a:r>
            <a:r>
              <a:rPr lang="en-US" sz="600">
                <a:solidFill>
                  <a:srgbClr val="3C3939"/>
                </a:solidFill>
                <a:latin typeface="Roboto" pitchFamily="34" charset="0"/>
                <a:ea typeface="Roboto" pitchFamily="34" charset="-122"/>
                <a:cs typeface="Roboto" pitchFamily="34" charset="-120"/>
              </a:rPr>
              <a:t> Political skill buffered a deviance-related adverse social outcome.</a:t>
            </a:r>
            <a:endParaRPr lang="en-US" sz="600"/>
          </a:p>
        </p:txBody>
      </p:sp>
      <p:sp>
        <p:nvSpPr>
          <p:cNvPr id="23" name="Text 21"/>
          <p:cNvSpPr/>
          <p:nvPr/>
        </p:nvSpPr>
        <p:spPr>
          <a:xfrm>
            <a:off x="6013103" y="3288878"/>
            <a:ext cx="2547268" cy="545604"/>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Relationship:</a:t>
            </a:r>
            <a:r>
              <a:rPr lang="en-US" sz="600">
                <a:solidFill>
                  <a:srgbClr val="3C3939"/>
                </a:solidFill>
                <a:latin typeface="Roboto" pitchFamily="34" charset="0"/>
                <a:ea typeface="Roboto" pitchFamily="34" charset="-122"/>
                <a:cs typeface="Roboto" pitchFamily="34" charset="-120"/>
              </a:rPr>
              <a:t> Adjacent political-skill buffering and relational-outcome evidence.</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Contribution:</a:t>
            </a:r>
            <a:r>
              <a:rPr lang="en-US" sz="600">
                <a:solidFill>
                  <a:srgbClr val="3C3939"/>
                </a:solidFill>
                <a:latin typeface="Roboto" pitchFamily="34" charset="0"/>
                <a:ea typeface="Roboto" pitchFamily="34" charset="-122"/>
                <a:cs typeface="Roboto" pitchFamily="34" charset="-120"/>
              </a:rPr>
              <a:t> Examine incident-specific digital enactment and focal-manager relational strain within the same manager-unapproved incident.</a:t>
            </a:r>
            <a:endParaRPr lang="en-US" sz="600"/>
          </a:p>
        </p:txBody>
      </p:sp>
      <p:sp>
        <p:nvSpPr>
          <p:cNvPr id="24" name="Shape 22"/>
          <p:cNvSpPr/>
          <p:nvPr/>
        </p:nvSpPr>
        <p:spPr>
          <a:xfrm>
            <a:off x="500881" y="3999533"/>
            <a:ext cx="8141419" cy="743843"/>
          </a:xfrm>
          <a:prstGeom prst="rect">
            <a:avLst/>
          </a:prstGeom>
          <a:solidFill>
            <a:srgbClr val="000000">
              <a:alpha val="4000"/>
            </a:srgbClr>
          </a:solidFill>
          <a:ln/>
        </p:spPr>
        <p:txBody>
          <a:bodyPr/>
          <a:lstStyle/>
          <a:p>
            <a:endParaRPr lang="en-US"/>
          </a:p>
        </p:txBody>
      </p:sp>
      <p:sp>
        <p:nvSpPr>
          <p:cNvPr id="25" name="Text 23"/>
          <p:cNvSpPr/>
          <p:nvPr/>
        </p:nvSpPr>
        <p:spPr>
          <a:xfrm>
            <a:off x="583704" y="4032721"/>
            <a:ext cx="3004468" cy="103436"/>
          </a:xfrm>
          <a:prstGeom prst="rect">
            <a:avLst/>
          </a:prstGeom>
          <a:noFill/>
          <a:ln/>
        </p:spPr>
        <p:txBody>
          <a:bodyPr wrap="none" lIns="0" tIns="0" rIns="0" bIns="0" rtlCol="0" anchor="t"/>
          <a:lstStyle/>
          <a:p>
            <a:pPr marL="0" indent="0" algn="l">
              <a:lnSpc>
                <a:spcPct val="105000"/>
              </a:lnSpc>
              <a:buNone/>
            </a:pPr>
            <a:r>
              <a:rPr lang="en-US" sz="600">
                <a:solidFill>
                  <a:srgbClr val="3C3939"/>
                </a:solidFill>
                <a:latin typeface="Roboto" pitchFamily="34" charset="0"/>
                <a:ea typeface="Roboto" pitchFamily="34" charset="-122"/>
                <a:cs typeface="Roboto" pitchFamily="34" charset="-120"/>
              </a:rPr>
              <a:t>Shukla et al. (2024)</a:t>
            </a:r>
            <a:endParaRPr lang="en-US" sz="600"/>
          </a:p>
        </p:txBody>
      </p:sp>
      <p:sp>
        <p:nvSpPr>
          <p:cNvPr id="26" name="Text 24"/>
          <p:cNvSpPr/>
          <p:nvPr/>
        </p:nvSpPr>
        <p:spPr>
          <a:xfrm>
            <a:off x="3299594" y="4032721"/>
            <a:ext cx="2544887" cy="677466"/>
          </a:xfrm>
          <a:prstGeom prst="rect">
            <a:avLst/>
          </a:prstGeom>
          <a:noFill/>
          <a:ln/>
        </p:spPr>
        <p:txBody>
          <a:bodyPr wrap="square" lIns="0" tIns="0" rIns="0" bIns="0" rtlCol="0" anchor="t">
            <a:normAutofit/>
          </a:bodyPr>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Research question addressed:</a:t>
            </a:r>
            <a:r>
              <a:rPr lang="en-US" sz="600">
                <a:solidFill>
                  <a:srgbClr val="3C3939"/>
                </a:solidFill>
                <a:latin typeface="Roboto" pitchFamily="34" charset="0"/>
                <a:ea typeface="Roboto" pitchFamily="34" charset="-122"/>
                <a:cs typeface="Roboto" pitchFamily="34" charset="-120"/>
              </a:rPr>
              <a:t> Creative deviance and social undermining.</a:t>
            </a:r>
            <a:endParaRPr lang="en-US" sz="600"/>
          </a:p>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Data and method:</a:t>
            </a:r>
            <a:r>
              <a:rPr lang="en-US" sz="600">
                <a:solidFill>
                  <a:srgbClr val="3C3939"/>
                </a:solidFill>
                <a:latin typeface="Roboto" pitchFamily="34" charset="0"/>
                <a:ea typeface="Roboto" pitchFamily="34" charset="-122"/>
                <a:cs typeface="Roboto" pitchFamily="34" charset="-120"/>
              </a:rPr>
              <a:t> Not specified in the current proposal; to be verified in the literature audit.</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Key finding:</a:t>
            </a:r>
            <a:r>
              <a:rPr lang="en-US" sz="600">
                <a:solidFill>
                  <a:srgbClr val="3C3939"/>
                </a:solidFill>
                <a:latin typeface="Roboto" pitchFamily="34" charset="0"/>
                <a:ea typeface="Roboto" pitchFamily="34" charset="-122"/>
                <a:cs typeface="Roboto" pitchFamily="34" charset="-120"/>
              </a:rPr>
              <a:t> Creative deviance was linked to a negative social outcome.</a:t>
            </a:r>
            <a:endParaRPr lang="en-US" sz="600"/>
          </a:p>
        </p:txBody>
      </p:sp>
      <p:sp>
        <p:nvSpPr>
          <p:cNvPr id="27" name="Text 25"/>
          <p:cNvSpPr/>
          <p:nvPr/>
        </p:nvSpPr>
        <p:spPr>
          <a:xfrm>
            <a:off x="6013103" y="4032721"/>
            <a:ext cx="2547268" cy="338733"/>
          </a:xfrm>
          <a:prstGeom prst="rect">
            <a:avLst/>
          </a:prstGeom>
          <a:noFill/>
          <a:ln/>
        </p:spPr>
        <p:txBody>
          <a:bodyPr wrap="square" lIns="0" tIns="0" rIns="0" bIns="0" rtlCol="0" anchor="t"/>
          <a:lstStyle/>
          <a:p>
            <a:pPr marL="0" indent="0" algn="l">
              <a:lnSpc>
                <a:spcPct val="105000"/>
              </a:lnSpc>
              <a:spcAft>
                <a:spcPts val="200"/>
              </a:spcAft>
              <a:buNone/>
            </a:pPr>
            <a:r>
              <a:rPr lang="en-US" sz="600" b="1">
                <a:solidFill>
                  <a:srgbClr val="3C3939"/>
                </a:solidFill>
                <a:latin typeface="Roboto Bold" pitchFamily="34" charset="0"/>
                <a:ea typeface="Roboto Bold" pitchFamily="34" charset="-122"/>
                <a:cs typeface="Roboto Bold" pitchFamily="34" charset="-120"/>
              </a:rPr>
              <a:t>Relationship:</a:t>
            </a:r>
            <a:r>
              <a:rPr lang="en-US" sz="600">
                <a:solidFill>
                  <a:srgbClr val="3C3939"/>
                </a:solidFill>
                <a:latin typeface="Roboto" pitchFamily="34" charset="0"/>
                <a:ea typeface="Roboto" pitchFamily="34" charset="-122"/>
                <a:cs typeface="Roboto" pitchFamily="34" charset="-120"/>
              </a:rPr>
              <a:t> Adjacent adverse social-outcome evidence.</a:t>
            </a:r>
            <a:endParaRPr lang="en-US" sz="600"/>
          </a:p>
          <a:p>
            <a:pPr marL="0" indent="0" algn="l">
              <a:lnSpc>
                <a:spcPct val="105000"/>
              </a:lnSpc>
              <a:buNone/>
            </a:pPr>
            <a:r>
              <a:rPr lang="en-US" sz="600" b="1">
                <a:solidFill>
                  <a:srgbClr val="3C3939"/>
                </a:solidFill>
                <a:latin typeface="Roboto Bold" pitchFamily="34" charset="0"/>
                <a:ea typeface="Roboto Bold" pitchFamily="34" charset="-122"/>
                <a:cs typeface="Roboto Bold" pitchFamily="34" charset="-120"/>
              </a:rPr>
              <a:t>Contribution:</a:t>
            </a:r>
            <a:r>
              <a:rPr lang="en-US" sz="600">
                <a:solidFill>
                  <a:srgbClr val="3C3939"/>
                </a:solidFill>
                <a:latin typeface="Roboto" pitchFamily="34" charset="0"/>
                <a:ea typeface="Roboto" pitchFamily="34" charset="-122"/>
                <a:cs typeface="Roboto" pitchFamily="34" charset="-120"/>
              </a:rPr>
              <a:t> Narrow the relational outcome to focal-manager strain reported for the same incident.</a:t>
            </a:r>
            <a:endParaRPr lang="en-US" sz="60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Text 0"/>
          <p:cNvSpPr/>
          <p:nvPr/>
        </p:nvSpPr>
        <p:spPr>
          <a:xfrm>
            <a:off x="496119" y="428848"/>
            <a:ext cx="8151763" cy="346100"/>
          </a:xfrm>
          <a:prstGeom prst="rect">
            <a:avLst/>
          </a:prstGeom>
          <a:noFill/>
          <a:ln/>
        </p:spPr>
        <p:txBody>
          <a:bodyPr wrap="none" lIns="0" tIns="0" rIns="0" bIns="0" rtlCol="0" anchor="t"/>
          <a:lstStyle/>
          <a:p>
            <a:pPr marL="0" indent="0" algn="l">
              <a:lnSpc>
                <a:spcPct val="104000"/>
              </a:lnSpc>
              <a:buNone/>
            </a:pPr>
            <a:r>
              <a:rPr lang="en-US" sz="2150" dirty="0">
                <a:solidFill>
                  <a:srgbClr val="1B1B27"/>
                </a:solidFill>
                <a:latin typeface="Raleway" pitchFamily="34" charset="0"/>
                <a:ea typeface="Raleway" pitchFamily="34" charset="-122"/>
                <a:cs typeface="Raleway" pitchFamily="34" charset="-120"/>
              </a:rPr>
              <a:t>Appendix B: Research Instruments</a:t>
            </a:r>
            <a:endParaRPr lang="en-US" sz="2150" dirty="0"/>
          </a:p>
        </p:txBody>
      </p:sp>
      <p:sp>
        <p:nvSpPr>
          <p:cNvPr id="3" name="Text 1"/>
          <p:cNvSpPr/>
          <p:nvPr/>
        </p:nvSpPr>
        <p:spPr>
          <a:xfrm>
            <a:off x="496119" y="947961"/>
            <a:ext cx="8608963"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The following instruments were selected, adapted, or developed for this study. Each domain is listed with its source and any modifications applied.</a:t>
            </a:r>
            <a:endParaRPr lang="en-US" sz="850" dirty="0"/>
          </a:p>
        </p:txBody>
      </p:sp>
      <p:sp>
        <p:nvSpPr>
          <p:cNvPr id="4" name="Shape 2"/>
          <p:cNvSpPr/>
          <p:nvPr/>
        </p:nvSpPr>
        <p:spPr>
          <a:xfrm>
            <a:off x="496119" y="1203052"/>
            <a:ext cx="8151763" cy="3511600"/>
          </a:xfrm>
          <a:prstGeom prst="roundRect">
            <a:avLst>
              <a:gd name="adj" fmla="val 1325"/>
            </a:avLst>
          </a:prstGeom>
          <a:noFill/>
          <a:ln w="4763">
            <a:solidFill>
              <a:srgbClr val="000000">
                <a:alpha val="8000"/>
              </a:srgbClr>
            </a:solidFill>
            <a:prstDash val="solid"/>
          </a:ln>
        </p:spPr>
        <p:txBody>
          <a:bodyPr/>
          <a:lstStyle/>
          <a:p>
            <a:endParaRPr lang="en-US"/>
          </a:p>
        </p:txBody>
      </p:sp>
      <p:sp>
        <p:nvSpPr>
          <p:cNvPr id="5" name="Shape 3"/>
          <p:cNvSpPr/>
          <p:nvPr/>
        </p:nvSpPr>
        <p:spPr>
          <a:xfrm>
            <a:off x="496119" y="1481212"/>
            <a:ext cx="8151763" cy="6922"/>
          </a:xfrm>
          <a:prstGeom prst="rect">
            <a:avLst/>
          </a:prstGeom>
          <a:solidFill>
            <a:srgbClr val="000000">
              <a:alpha val="8000"/>
            </a:srgbClr>
          </a:solidFill>
          <a:ln/>
        </p:spPr>
        <p:txBody>
          <a:bodyPr/>
          <a:lstStyle/>
          <a:p>
            <a:endParaRPr lang="en-US"/>
          </a:p>
        </p:txBody>
      </p:sp>
      <p:sp>
        <p:nvSpPr>
          <p:cNvPr id="6" name="Shape 4"/>
          <p:cNvSpPr/>
          <p:nvPr/>
        </p:nvSpPr>
        <p:spPr>
          <a:xfrm>
            <a:off x="496119" y="1914748"/>
            <a:ext cx="8151763" cy="6922"/>
          </a:xfrm>
          <a:prstGeom prst="rect">
            <a:avLst/>
          </a:prstGeom>
          <a:solidFill>
            <a:srgbClr val="000000">
              <a:alpha val="8000"/>
            </a:srgbClr>
          </a:solidFill>
          <a:ln/>
        </p:spPr>
        <p:txBody>
          <a:bodyPr/>
          <a:lstStyle/>
          <a:p>
            <a:endParaRPr lang="en-US"/>
          </a:p>
        </p:txBody>
      </p:sp>
      <p:sp>
        <p:nvSpPr>
          <p:cNvPr id="7" name="Shape 5"/>
          <p:cNvSpPr/>
          <p:nvPr/>
        </p:nvSpPr>
        <p:spPr>
          <a:xfrm>
            <a:off x="496119" y="2348285"/>
            <a:ext cx="8151763" cy="6922"/>
          </a:xfrm>
          <a:prstGeom prst="rect">
            <a:avLst/>
          </a:prstGeom>
          <a:solidFill>
            <a:srgbClr val="000000">
              <a:alpha val="8000"/>
            </a:srgbClr>
          </a:solidFill>
          <a:ln/>
        </p:spPr>
        <p:txBody>
          <a:bodyPr/>
          <a:lstStyle/>
          <a:p>
            <a:endParaRPr lang="en-US"/>
          </a:p>
        </p:txBody>
      </p:sp>
      <p:sp>
        <p:nvSpPr>
          <p:cNvPr id="8" name="Shape 6"/>
          <p:cNvSpPr/>
          <p:nvPr/>
        </p:nvSpPr>
        <p:spPr>
          <a:xfrm>
            <a:off x="496119" y="2781821"/>
            <a:ext cx="8151763" cy="6922"/>
          </a:xfrm>
          <a:prstGeom prst="rect">
            <a:avLst/>
          </a:prstGeom>
          <a:solidFill>
            <a:srgbClr val="000000">
              <a:alpha val="8000"/>
            </a:srgbClr>
          </a:solidFill>
          <a:ln/>
        </p:spPr>
        <p:txBody>
          <a:bodyPr/>
          <a:lstStyle/>
          <a:p>
            <a:endParaRPr lang="en-US"/>
          </a:p>
        </p:txBody>
      </p:sp>
      <p:sp>
        <p:nvSpPr>
          <p:cNvPr id="9" name="Shape 7"/>
          <p:cNvSpPr/>
          <p:nvPr/>
        </p:nvSpPr>
        <p:spPr>
          <a:xfrm>
            <a:off x="496119" y="3057599"/>
            <a:ext cx="8151763" cy="6922"/>
          </a:xfrm>
          <a:prstGeom prst="rect">
            <a:avLst/>
          </a:prstGeom>
          <a:solidFill>
            <a:srgbClr val="000000">
              <a:alpha val="8000"/>
            </a:srgbClr>
          </a:solidFill>
          <a:ln/>
        </p:spPr>
        <p:txBody>
          <a:bodyPr/>
          <a:lstStyle/>
          <a:p>
            <a:endParaRPr lang="en-US"/>
          </a:p>
        </p:txBody>
      </p:sp>
      <p:sp>
        <p:nvSpPr>
          <p:cNvPr id="10" name="Shape 8"/>
          <p:cNvSpPr/>
          <p:nvPr/>
        </p:nvSpPr>
        <p:spPr>
          <a:xfrm>
            <a:off x="496119" y="3333378"/>
            <a:ext cx="8151763" cy="6922"/>
          </a:xfrm>
          <a:prstGeom prst="rect">
            <a:avLst/>
          </a:prstGeom>
          <a:solidFill>
            <a:srgbClr val="000000">
              <a:alpha val="8000"/>
            </a:srgbClr>
          </a:solidFill>
          <a:ln/>
        </p:spPr>
        <p:txBody>
          <a:bodyPr/>
          <a:lstStyle/>
          <a:p>
            <a:endParaRPr lang="en-US"/>
          </a:p>
        </p:txBody>
      </p:sp>
      <p:sp>
        <p:nvSpPr>
          <p:cNvPr id="11" name="Shape 9"/>
          <p:cNvSpPr/>
          <p:nvPr/>
        </p:nvSpPr>
        <p:spPr>
          <a:xfrm>
            <a:off x="496119" y="3609156"/>
            <a:ext cx="8151763" cy="6922"/>
          </a:xfrm>
          <a:prstGeom prst="rect">
            <a:avLst/>
          </a:prstGeom>
          <a:solidFill>
            <a:srgbClr val="000000">
              <a:alpha val="8000"/>
            </a:srgbClr>
          </a:solidFill>
          <a:ln/>
        </p:spPr>
        <p:txBody>
          <a:bodyPr/>
          <a:lstStyle/>
          <a:p>
            <a:endParaRPr lang="en-US"/>
          </a:p>
        </p:txBody>
      </p:sp>
      <p:sp>
        <p:nvSpPr>
          <p:cNvPr id="12" name="Shape 10"/>
          <p:cNvSpPr/>
          <p:nvPr/>
        </p:nvSpPr>
        <p:spPr>
          <a:xfrm>
            <a:off x="496119" y="3884935"/>
            <a:ext cx="8151763" cy="6922"/>
          </a:xfrm>
          <a:prstGeom prst="rect">
            <a:avLst/>
          </a:prstGeom>
          <a:solidFill>
            <a:srgbClr val="000000">
              <a:alpha val="8000"/>
            </a:srgbClr>
          </a:solidFill>
          <a:ln/>
        </p:spPr>
        <p:txBody>
          <a:bodyPr/>
          <a:lstStyle/>
          <a:p>
            <a:endParaRPr lang="en-US"/>
          </a:p>
        </p:txBody>
      </p:sp>
      <p:sp>
        <p:nvSpPr>
          <p:cNvPr id="13" name="Shape 11"/>
          <p:cNvSpPr/>
          <p:nvPr/>
        </p:nvSpPr>
        <p:spPr>
          <a:xfrm>
            <a:off x="496119" y="4160713"/>
            <a:ext cx="8151763" cy="6922"/>
          </a:xfrm>
          <a:prstGeom prst="rect">
            <a:avLst/>
          </a:prstGeom>
          <a:solidFill>
            <a:srgbClr val="000000">
              <a:alpha val="8000"/>
            </a:srgbClr>
          </a:solidFill>
          <a:ln/>
        </p:spPr>
        <p:txBody>
          <a:bodyPr/>
          <a:lstStyle/>
          <a:p>
            <a:endParaRPr lang="en-US"/>
          </a:p>
        </p:txBody>
      </p:sp>
      <p:sp>
        <p:nvSpPr>
          <p:cNvPr id="14" name="Shape 12"/>
          <p:cNvSpPr/>
          <p:nvPr/>
        </p:nvSpPr>
        <p:spPr>
          <a:xfrm>
            <a:off x="496119" y="4436492"/>
            <a:ext cx="8151763" cy="6922"/>
          </a:xfrm>
          <a:prstGeom prst="rect">
            <a:avLst/>
          </a:prstGeom>
          <a:solidFill>
            <a:srgbClr val="000000">
              <a:alpha val="8000"/>
            </a:srgbClr>
          </a:solidFill>
          <a:ln/>
        </p:spPr>
        <p:txBody>
          <a:bodyPr/>
          <a:lstStyle/>
          <a:p>
            <a:endParaRPr lang="en-US"/>
          </a:p>
        </p:txBody>
      </p:sp>
      <p:sp>
        <p:nvSpPr>
          <p:cNvPr id="15" name="Shape 13"/>
          <p:cNvSpPr/>
          <p:nvPr/>
        </p:nvSpPr>
        <p:spPr>
          <a:xfrm>
            <a:off x="2780779" y="1203052"/>
            <a:ext cx="6922" cy="3511600"/>
          </a:xfrm>
          <a:prstGeom prst="rect">
            <a:avLst/>
          </a:prstGeom>
          <a:solidFill>
            <a:srgbClr val="000000">
              <a:alpha val="8000"/>
            </a:srgbClr>
          </a:solidFill>
          <a:ln/>
        </p:spPr>
        <p:txBody>
          <a:bodyPr/>
          <a:lstStyle/>
          <a:p>
            <a:endParaRPr lang="en-US"/>
          </a:p>
        </p:txBody>
      </p:sp>
      <p:sp>
        <p:nvSpPr>
          <p:cNvPr id="16" name="Text 14"/>
          <p:cNvSpPr/>
          <p:nvPr/>
        </p:nvSpPr>
        <p:spPr>
          <a:xfrm>
            <a:off x="611684" y="1264444"/>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Domain</a:t>
            </a:r>
            <a:endParaRPr lang="en-US" sz="850" dirty="0"/>
          </a:p>
        </p:txBody>
      </p:sp>
      <p:sp>
        <p:nvSpPr>
          <p:cNvPr id="17" name="Text 15"/>
          <p:cNvSpPr/>
          <p:nvPr/>
        </p:nvSpPr>
        <p:spPr>
          <a:xfrm>
            <a:off x="2893888" y="1264444"/>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Planned instrument and treatment</a:t>
            </a:r>
            <a:endParaRPr lang="en-US" sz="850" dirty="0"/>
          </a:p>
        </p:txBody>
      </p:sp>
      <p:sp>
        <p:nvSpPr>
          <p:cNvPr id="18" name="Text 16"/>
          <p:cNvSpPr/>
          <p:nvPr/>
        </p:nvSpPr>
        <p:spPr>
          <a:xfrm>
            <a:off x="611684" y="1540222"/>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Focal-incident screen</a:t>
            </a:r>
            <a:endParaRPr lang="en-US" sz="850" dirty="0"/>
          </a:p>
        </p:txBody>
      </p:sp>
      <p:sp>
        <p:nvSpPr>
          <p:cNvPr id="19" name="Text 17"/>
          <p:cNvSpPr/>
          <p:nvPr/>
        </p:nvSpPr>
        <p:spPr>
          <a:xfrm>
            <a:off x="2893888" y="1540222"/>
            <a:ext cx="5638502" cy="315516"/>
          </a:xfrm>
          <a:prstGeom prst="rect">
            <a:avLst/>
          </a:prstGeom>
          <a:noFill/>
          <a:ln/>
        </p:spPr>
        <p:txBody>
          <a:bodyPr wrap="square" lIns="0" tIns="0" rIns="0" bIns="0" rtlCol="0" anchor="t">
            <a:normAutofit/>
          </a:bodyPr>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Researcher-developed authorisation gate, manager definition, timing and status questions; expert reviewed and cognitively tested.</a:t>
            </a:r>
            <a:endParaRPr lang="en-US" sz="850" dirty="0"/>
          </a:p>
        </p:txBody>
      </p:sp>
      <p:sp>
        <p:nvSpPr>
          <p:cNvPr id="20" name="Text 18"/>
          <p:cNvSpPr/>
          <p:nvPr/>
        </p:nvSpPr>
        <p:spPr>
          <a:xfrm>
            <a:off x="611684" y="1973759"/>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Obsessive work passion</a:t>
            </a:r>
            <a:endParaRPr lang="en-US" sz="850" dirty="0"/>
          </a:p>
        </p:txBody>
      </p:sp>
      <p:sp>
        <p:nvSpPr>
          <p:cNvPr id="21" name="Text 19"/>
          <p:cNvSpPr/>
          <p:nvPr/>
        </p:nvSpPr>
        <p:spPr>
          <a:xfrm>
            <a:off x="2893888" y="1973759"/>
            <a:ext cx="5638502" cy="315516"/>
          </a:xfrm>
          <a:prstGeom prst="rect">
            <a:avLst/>
          </a:prstGeom>
          <a:noFill/>
          <a:ln/>
        </p:spPr>
        <p:txBody>
          <a:bodyPr wrap="square" lIns="0" tIns="0" rIns="0" bIns="0" rtlCol="0" anchor="t">
            <a:normAutofit/>
          </a:bodyPr>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Obsessive Passion subscale derived from Vallerand et al. (2003), subject to permission and minimal work-referent adaptation.</a:t>
            </a:r>
            <a:endParaRPr lang="en-US" sz="850" dirty="0"/>
          </a:p>
        </p:txBody>
      </p:sp>
      <p:sp>
        <p:nvSpPr>
          <p:cNvPr id="22" name="Text 20"/>
          <p:cNvSpPr/>
          <p:nvPr/>
        </p:nvSpPr>
        <p:spPr>
          <a:xfrm>
            <a:off x="611684" y="2407295"/>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Perceived error-management climate</a:t>
            </a:r>
            <a:endParaRPr lang="en-US" sz="850" dirty="0"/>
          </a:p>
        </p:txBody>
      </p:sp>
      <p:sp>
        <p:nvSpPr>
          <p:cNvPr id="23" name="Text 21"/>
          <p:cNvSpPr/>
          <p:nvPr/>
        </p:nvSpPr>
        <p:spPr>
          <a:xfrm>
            <a:off x="2893888" y="2407295"/>
            <a:ext cx="5638502" cy="315516"/>
          </a:xfrm>
          <a:prstGeom prst="rect">
            <a:avLst/>
          </a:prstGeom>
          <a:noFill/>
          <a:ln/>
        </p:spPr>
        <p:txBody>
          <a:bodyPr wrap="square" lIns="0" tIns="0" rIns="0" bIns="0" rtlCol="0" anchor="t">
            <a:normAutofit/>
          </a:bodyPr>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Selected items from van Dyck et al. (2005), adapted to the participant's immediate work environment and incident time; no aggregation.</a:t>
            </a:r>
            <a:endParaRPr lang="en-US" sz="850" dirty="0"/>
          </a:p>
        </p:txBody>
      </p:sp>
      <p:sp>
        <p:nvSpPr>
          <p:cNvPr id="24" name="Text 22"/>
          <p:cNvSpPr/>
          <p:nvPr/>
        </p:nvSpPr>
        <p:spPr>
          <a:xfrm>
            <a:off x="611684" y="2840831"/>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Creative deviance</a:t>
            </a:r>
            <a:endParaRPr lang="en-US" sz="850" dirty="0"/>
          </a:p>
        </p:txBody>
      </p:sp>
      <p:sp>
        <p:nvSpPr>
          <p:cNvPr id="25" name="Text 23"/>
          <p:cNvSpPr/>
          <p:nvPr/>
        </p:nvSpPr>
        <p:spPr>
          <a:xfrm>
            <a:off x="2893888" y="2840831"/>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Creative-deviance measure assessed by Shukla et al. (2024), subject to permission and focal-incident instructions.</a:t>
            </a:r>
            <a:endParaRPr lang="en-US" sz="850" dirty="0"/>
          </a:p>
        </p:txBody>
      </p:sp>
      <p:sp>
        <p:nvSpPr>
          <p:cNvPr id="26" name="Text 24"/>
          <p:cNvSpPr/>
          <p:nvPr/>
        </p:nvSpPr>
        <p:spPr>
          <a:xfrm>
            <a:off x="611684" y="3116610"/>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General political skill</a:t>
            </a:r>
            <a:endParaRPr lang="en-US" sz="850" dirty="0"/>
          </a:p>
        </p:txBody>
      </p:sp>
      <p:sp>
        <p:nvSpPr>
          <p:cNvPr id="27" name="Text 25"/>
          <p:cNvSpPr/>
          <p:nvPr/>
        </p:nvSpPr>
        <p:spPr>
          <a:xfrm>
            <a:off x="2893888" y="3116610"/>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18-item PSI (Ferris et al., 2005).</a:t>
            </a:r>
            <a:endParaRPr lang="en-US" sz="850" dirty="0"/>
          </a:p>
        </p:txBody>
      </p:sp>
      <p:sp>
        <p:nvSpPr>
          <p:cNvPr id="28" name="Text 26"/>
          <p:cNvSpPr/>
          <p:nvPr/>
        </p:nvSpPr>
        <p:spPr>
          <a:xfrm>
            <a:off x="611684" y="3392388"/>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DPSE</a:t>
            </a:r>
            <a:endParaRPr lang="en-US" sz="850" dirty="0"/>
          </a:p>
        </p:txBody>
      </p:sp>
      <p:sp>
        <p:nvSpPr>
          <p:cNvPr id="29" name="Text 27"/>
          <p:cNvSpPr/>
          <p:nvPr/>
        </p:nvSpPr>
        <p:spPr>
          <a:xfrm>
            <a:off x="2893888" y="3392388"/>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Pre-specified formative index with four equal-weighted components mapped to the PSI domains.</a:t>
            </a:r>
            <a:endParaRPr lang="en-US" sz="850" dirty="0"/>
          </a:p>
        </p:txBody>
      </p:sp>
      <p:sp>
        <p:nvSpPr>
          <p:cNvPr id="30" name="Text 28"/>
          <p:cNvSpPr/>
          <p:nvPr/>
        </p:nvSpPr>
        <p:spPr>
          <a:xfrm>
            <a:off x="611684" y="3668167"/>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Focal-idea IWB</a:t>
            </a:r>
            <a:endParaRPr lang="en-US" sz="850" dirty="0"/>
          </a:p>
        </p:txBody>
      </p:sp>
      <p:sp>
        <p:nvSpPr>
          <p:cNvPr id="31" name="Text 29"/>
          <p:cNvSpPr/>
          <p:nvPr/>
        </p:nvSpPr>
        <p:spPr>
          <a:xfrm>
            <a:off x="2893888" y="3668167"/>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Ten-item de Jong and den Hartog (2010) measure, adapted only for the focal idea and post-decision referent.</a:t>
            </a:r>
            <a:endParaRPr lang="en-US" sz="850" dirty="0"/>
          </a:p>
        </p:txBody>
      </p:sp>
      <p:sp>
        <p:nvSpPr>
          <p:cNvPr id="32" name="Text 30"/>
          <p:cNvSpPr/>
          <p:nvPr/>
        </p:nvSpPr>
        <p:spPr>
          <a:xfrm>
            <a:off x="611684" y="3943945"/>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Focal-manager relational strain</a:t>
            </a:r>
            <a:endParaRPr lang="en-US" sz="850" dirty="0"/>
          </a:p>
        </p:txBody>
      </p:sp>
      <p:sp>
        <p:nvSpPr>
          <p:cNvPr id="33" name="Text 31"/>
          <p:cNvSpPr/>
          <p:nvPr/>
        </p:nvSpPr>
        <p:spPr>
          <a:xfrm>
            <a:off x="2893888" y="3943945"/>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Manager-referent adaptation of the four-item Interpersonal Conflict at Work Scale (Spector &amp; Jex, 1998).</a:t>
            </a:r>
            <a:endParaRPr lang="en-US" sz="850" dirty="0"/>
          </a:p>
        </p:txBody>
      </p:sp>
      <p:sp>
        <p:nvSpPr>
          <p:cNvPr id="34" name="Text 32"/>
          <p:cNvSpPr/>
          <p:nvPr/>
        </p:nvSpPr>
        <p:spPr>
          <a:xfrm>
            <a:off x="611684" y="4219724"/>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Covariates</a:t>
            </a:r>
            <a:endParaRPr lang="en-US" sz="850" dirty="0"/>
          </a:p>
        </p:txBody>
      </p:sp>
      <p:sp>
        <p:nvSpPr>
          <p:cNvPr id="35" name="Text 33"/>
          <p:cNvSpPr/>
          <p:nvPr/>
        </p:nvSpPr>
        <p:spPr>
          <a:xfrm>
            <a:off x="2893888" y="4219724"/>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Hybrid intensity, career tenure, recruitment source and pre-incident manager-relationship quality.</a:t>
            </a:r>
            <a:endParaRPr lang="en-US" sz="850" dirty="0"/>
          </a:p>
        </p:txBody>
      </p:sp>
      <p:sp>
        <p:nvSpPr>
          <p:cNvPr id="36" name="Text 34"/>
          <p:cNvSpPr/>
          <p:nvPr/>
        </p:nvSpPr>
        <p:spPr>
          <a:xfrm>
            <a:off x="611684" y="4495502"/>
            <a:ext cx="2513186"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Exploratory context</a:t>
            </a:r>
            <a:endParaRPr lang="en-US" sz="850" dirty="0"/>
          </a:p>
        </p:txBody>
      </p:sp>
      <p:sp>
        <p:nvSpPr>
          <p:cNvPr id="37" name="Text 35"/>
          <p:cNvSpPr/>
          <p:nvPr/>
        </p:nvSpPr>
        <p:spPr>
          <a:xfrm>
            <a:off x="2893888" y="4495502"/>
            <a:ext cx="6095702" cy="157758"/>
          </a:xfrm>
          <a:prstGeom prst="rect">
            <a:avLst/>
          </a:prstGeom>
          <a:noFill/>
          <a:ln/>
        </p:spPr>
        <p:txBody>
          <a:bodyPr wrap="none" lIns="0" tIns="0" rIns="0" bIns="0" rtlCol="0" anchor="t"/>
          <a:lstStyle/>
          <a:p>
            <a:pPr marL="0" indent="0" algn="l">
              <a:lnSpc>
                <a:spcPct val="119000"/>
              </a:lnSpc>
              <a:buNone/>
            </a:pPr>
            <a:r>
              <a:rPr lang="en-US" sz="850" dirty="0">
                <a:solidFill>
                  <a:srgbClr val="3C3939"/>
                </a:solidFill>
                <a:latin typeface="Roboto" pitchFamily="34" charset="0"/>
                <a:ea typeface="Roboto" pitchFamily="34" charset="-122"/>
                <a:cs typeface="Roboto" pitchFamily="34" charset="-120"/>
              </a:rPr>
              <a:t>Incident status; later authorisation; three or four factual AI-use questions; one optional bounded open-text prompt.</a:t>
            </a:r>
            <a:endParaRPr lang="en-US" sz="850" dirty="0"/>
          </a:p>
        </p:txBody>
      </p:sp>
    </p:spTree>
    <p:extLst>
      <p:ext uri="{BB962C8B-B14F-4D97-AF65-F5344CB8AC3E}">
        <p14:creationId xmlns:p14="http://schemas.microsoft.com/office/powerpoint/2010/main" val="23901158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1" cy="1"/>
          <a:chOff x="0" y="0"/>
          <a:chExt cx="1" cy="1"/>
        </a:xfrm>
      </p:grpSpPr>
      <p:sp>
        <p:nvSpPr>
          <p:cNvPr id="2" name="Text 0"/>
          <p:cNvSpPr/>
          <p:nvPr/>
        </p:nvSpPr>
        <p:spPr>
          <a:xfrm>
            <a:off x="445770" y="240030"/>
            <a:ext cx="2880360" cy="15087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675" b="1" kern="0" spc="105" dirty="0">
                <a:solidFill>
                  <a:srgbClr val="2F67B1"/>
                </a:solidFill>
                <a:latin typeface="Aptos" pitchFamily="34" charset="0"/>
                <a:ea typeface="Aptos" pitchFamily="34" charset="-122"/>
                <a:cs typeface="Aptos" pitchFamily="34" charset="-120"/>
              </a:rPr>
              <a:t>USE ONLY IN Q&amp;A</a:t>
            </a:r>
            <a:endParaRPr lang="en-US" sz="675" dirty="0"/>
          </a:p>
        </p:txBody>
      </p:sp>
      <p:sp>
        <p:nvSpPr>
          <p:cNvPr id="3" name="Text 1"/>
          <p:cNvSpPr/>
          <p:nvPr/>
        </p:nvSpPr>
        <p:spPr>
          <a:xfrm>
            <a:off x="445770" y="438912"/>
            <a:ext cx="8229600" cy="356616"/>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875" b="1" dirty="0">
                <a:solidFill>
                  <a:srgbClr val="18243A"/>
                </a:solidFill>
                <a:latin typeface="Aptos Display" pitchFamily="34" charset="0"/>
                <a:ea typeface="Aptos Display" pitchFamily="34" charset="-122"/>
                <a:cs typeface="Aptos Display" pitchFamily="34" charset="-120"/>
              </a:rPr>
              <a:t>Appendix • defence guardrails</a:t>
            </a:r>
            <a:endParaRPr lang="en-US" sz="1875" dirty="0"/>
          </a:p>
        </p:txBody>
      </p:sp>
      <p:sp>
        <p:nvSpPr>
          <p:cNvPr id="4" name="Shape 2"/>
          <p:cNvSpPr/>
          <p:nvPr/>
        </p:nvSpPr>
        <p:spPr>
          <a:xfrm>
            <a:off x="493776" y="925830"/>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5" name="Shape 3"/>
          <p:cNvSpPr/>
          <p:nvPr/>
        </p:nvSpPr>
        <p:spPr>
          <a:xfrm>
            <a:off x="493776" y="925830"/>
            <a:ext cx="48006" cy="960120"/>
          </a:xfrm>
          <a:prstGeom prst="rect">
            <a:avLst/>
          </a:prstGeom>
          <a:solidFill>
            <a:srgbClr val="2F67B1"/>
          </a:solidFill>
          <a:ln w="12700">
            <a:solidFill>
              <a:srgbClr val="2F67B1"/>
            </a:solidFill>
            <a:prstDash val="solid"/>
          </a:ln>
        </p:spPr>
        <p:txBody>
          <a:bodyPr/>
          <a:lstStyle/>
          <a:p>
            <a:endParaRPr lang="en-US"/>
          </a:p>
        </p:txBody>
      </p:sp>
      <p:sp>
        <p:nvSpPr>
          <p:cNvPr id="6" name="Text 4"/>
          <p:cNvSpPr/>
          <p:nvPr/>
        </p:nvSpPr>
        <p:spPr>
          <a:xfrm>
            <a:off x="665226" y="1062990"/>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Was the manager wrong?</a:t>
            </a:r>
            <a:endParaRPr lang="en-US" sz="1050" dirty="0"/>
          </a:p>
        </p:txBody>
      </p:sp>
      <p:sp>
        <p:nvSpPr>
          <p:cNvPr id="7" name="Text 5"/>
          <p:cNvSpPr/>
          <p:nvPr/>
        </p:nvSpPr>
        <p:spPr>
          <a:xfrm>
            <a:off x="665226" y="1351026"/>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Not necessarily. Scope, time and competing priorities may have justified the decision.</a:t>
            </a:r>
            <a:endParaRPr lang="en-US" sz="848" dirty="0"/>
          </a:p>
        </p:txBody>
      </p:sp>
      <p:sp>
        <p:nvSpPr>
          <p:cNvPr id="8" name="Shape 6"/>
          <p:cNvSpPr/>
          <p:nvPr/>
        </p:nvSpPr>
        <p:spPr>
          <a:xfrm>
            <a:off x="4711446" y="925830"/>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9" name="Shape 7"/>
          <p:cNvSpPr/>
          <p:nvPr/>
        </p:nvSpPr>
        <p:spPr>
          <a:xfrm>
            <a:off x="4711446" y="925830"/>
            <a:ext cx="48006" cy="960120"/>
          </a:xfrm>
          <a:prstGeom prst="rect">
            <a:avLst/>
          </a:prstGeom>
          <a:solidFill>
            <a:srgbClr val="1F9D8B"/>
          </a:solidFill>
          <a:ln w="12700">
            <a:solidFill>
              <a:srgbClr val="1F9D8B"/>
            </a:solidFill>
            <a:prstDash val="solid"/>
          </a:ln>
        </p:spPr>
        <p:txBody>
          <a:bodyPr/>
          <a:lstStyle/>
          <a:p>
            <a:endParaRPr lang="en-US"/>
          </a:p>
        </p:txBody>
      </p:sp>
      <p:sp>
        <p:nvSpPr>
          <p:cNvPr id="10" name="Text 8"/>
          <p:cNvSpPr/>
          <p:nvPr/>
        </p:nvSpPr>
        <p:spPr>
          <a:xfrm>
            <a:off x="4882896" y="1062990"/>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a:solidFill>
                  <a:srgbClr val="18243A"/>
                </a:solidFill>
              </a:rPr>
              <a:t>Was your incident creative deviance?</a:t>
            </a:r>
            <a:endParaRPr lang="en-US" sz="1050"/>
          </a:p>
        </p:txBody>
      </p:sp>
      <p:sp>
        <p:nvSpPr>
          <p:cNvPr id="11" name="Text 9"/>
          <p:cNvSpPr/>
          <p:nvPr/>
        </p:nvSpPr>
        <p:spPr>
          <a:xfrm>
            <a:off x="4882896" y="1351026"/>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It explains positionality; it is not treated as evidence or claimed to map perfectly onto the authorisation gate.</a:t>
            </a:r>
            <a:endParaRPr lang="en-US" sz="848" dirty="0"/>
          </a:p>
        </p:txBody>
      </p:sp>
      <p:sp>
        <p:nvSpPr>
          <p:cNvPr id="12" name="Shape 10"/>
          <p:cNvSpPr/>
          <p:nvPr/>
        </p:nvSpPr>
        <p:spPr>
          <a:xfrm>
            <a:off x="493776" y="2119122"/>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13" name="Shape 11"/>
          <p:cNvSpPr/>
          <p:nvPr/>
        </p:nvSpPr>
        <p:spPr>
          <a:xfrm>
            <a:off x="493776" y="2119122"/>
            <a:ext cx="48006" cy="960120"/>
          </a:xfrm>
          <a:prstGeom prst="rect">
            <a:avLst/>
          </a:prstGeom>
          <a:solidFill>
            <a:srgbClr val="2F67B1"/>
          </a:solidFill>
          <a:ln w="12700">
            <a:solidFill>
              <a:srgbClr val="2F67B1"/>
            </a:solidFill>
            <a:prstDash val="solid"/>
          </a:ln>
        </p:spPr>
        <p:txBody>
          <a:bodyPr/>
          <a:lstStyle/>
          <a:p>
            <a:endParaRPr lang="en-US"/>
          </a:p>
        </p:txBody>
      </p:sp>
      <p:sp>
        <p:nvSpPr>
          <p:cNvPr id="14" name="Text 12"/>
          <p:cNvSpPr/>
          <p:nvPr/>
        </p:nvSpPr>
        <p:spPr>
          <a:xfrm>
            <a:off x="665226" y="2256282"/>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Is DPSE a validated new construct?</a:t>
            </a:r>
            <a:endParaRPr lang="en-US" sz="1050" dirty="0"/>
          </a:p>
        </p:txBody>
      </p:sp>
      <p:sp>
        <p:nvSpPr>
          <p:cNvPr id="15" name="Text 13"/>
          <p:cNvSpPr/>
          <p:nvPr/>
        </p:nvSpPr>
        <p:spPr>
          <a:xfrm>
            <a:off x="665226" y="2544318"/>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No. It is a preliminary, theory-informed operational index.</a:t>
            </a:r>
            <a:endParaRPr lang="en-US" sz="848" dirty="0"/>
          </a:p>
        </p:txBody>
      </p:sp>
      <p:sp>
        <p:nvSpPr>
          <p:cNvPr id="16" name="Shape 14"/>
          <p:cNvSpPr/>
          <p:nvPr/>
        </p:nvSpPr>
        <p:spPr>
          <a:xfrm>
            <a:off x="4711446" y="2119122"/>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17" name="Shape 15"/>
          <p:cNvSpPr/>
          <p:nvPr/>
        </p:nvSpPr>
        <p:spPr>
          <a:xfrm>
            <a:off x="4711446" y="2119122"/>
            <a:ext cx="48006" cy="960120"/>
          </a:xfrm>
          <a:prstGeom prst="rect">
            <a:avLst/>
          </a:prstGeom>
          <a:solidFill>
            <a:srgbClr val="1F9D8B"/>
          </a:solidFill>
          <a:ln w="12700">
            <a:solidFill>
              <a:srgbClr val="1F9D8B"/>
            </a:solidFill>
            <a:prstDash val="solid"/>
          </a:ln>
        </p:spPr>
        <p:txBody>
          <a:bodyPr/>
          <a:lstStyle/>
          <a:p>
            <a:endParaRPr lang="en-US"/>
          </a:p>
        </p:txBody>
      </p:sp>
      <p:sp>
        <p:nvSpPr>
          <p:cNvPr id="18" name="Text 16"/>
          <p:cNvSpPr/>
          <p:nvPr/>
        </p:nvSpPr>
        <p:spPr>
          <a:xfrm>
            <a:off x="4882896" y="2256282"/>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Can the study establish causation?</a:t>
            </a:r>
            <a:endParaRPr lang="en-US" sz="1050" dirty="0"/>
          </a:p>
        </p:txBody>
      </p:sp>
      <p:sp>
        <p:nvSpPr>
          <p:cNvPr id="19" name="Text 17"/>
          <p:cNvSpPr/>
          <p:nvPr/>
        </p:nvSpPr>
        <p:spPr>
          <a:xfrm>
            <a:off x="4882896" y="2544318"/>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No. It supports association, not temporal precedence or causal effects.</a:t>
            </a:r>
            <a:endParaRPr lang="en-US" sz="848" dirty="0"/>
          </a:p>
        </p:txBody>
      </p:sp>
      <p:sp>
        <p:nvSpPr>
          <p:cNvPr id="20" name="Shape 18"/>
          <p:cNvSpPr/>
          <p:nvPr/>
        </p:nvSpPr>
        <p:spPr>
          <a:xfrm>
            <a:off x="493776" y="3312414"/>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21" name="Shape 19"/>
          <p:cNvSpPr/>
          <p:nvPr/>
        </p:nvSpPr>
        <p:spPr>
          <a:xfrm>
            <a:off x="493776" y="3312414"/>
            <a:ext cx="48006" cy="960120"/>
          </a:xfrm>
          <a:prstGeom prst="rect">
            <a:avLst/>
          </a:prstGeom>
          <a:solidFill>
            <a:srgbClr val="2F67B1"/>
          </a:solidFill>
          <a:ln w="12700">
            <a:solidFill>
              <a:srgbClr val="2F67B1"/>
            </a:solidFill>
            <a:prstDash val="solid"/>
          </a:ln>
        </p:spPr>
        <p:txBody>
          <a:bodyPr/>
          <a:lstStyle/>
          <a:p>
            <a:endParaRPr lang="en-US"/>
          </a:p>
        </p:txBody>
      </p:sp>
      <p:sp>
        <p:nvSpPr>
          <p:cNvPr id="22" name="Text 20"/>
          <p:cNvSpPr/>
          <p:nvPr/>
        </p:nvSpPr>
        <p:spPr>
          <a:xfrm>
            <a:off x="665226" y="3449574"/>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Why not mixed methods?</a:t>
            </a:r>
            <a:endParaRPr lang="en-US" sz="1050" dirty="0"/>
          </a:p>
        </p:txBody>
      </p:sp>
      <p:sp>
        <p:nvSpPr>
          <p:cNvPr id="23" name="Text 21"/>
          <p:cNvSpPr/>
          <p:nvPr/>
        </p:nvSpPr>
        <p:spPr>
          <a:xfrm>
            <a:off x="665226" y="3737610"/>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No separate qualitative question, sample, analysis or integration strand.</a:t>
            </a:r>
            <a:endParaRPr lang="en-US" sz="848" dirty="0"/>
          </a:p>
        </p:txBody>
      </p:sp>
      <p:sp>
        <p:nvSpPr>
          <p:cNvPr id="24" name="Shape 22"/>
          <p:cNvSpPr/>
          <p:nvPr/>
        </p:nvSpPr>
        <p:spPr>
          <a:xfrm>
            <a:off x="4711446" y="3312414"/>
            <a:ext cx="3943350" cy="960120"/>
          </a:xfrm>
          <a:prstGeom prst="roundRect">
            <a:avLst>
              <a:gd name="adj" fmla="val 5714"/>
            </a:avLst>
          </a:prstGeom>
          <a:solidFill>
            <a:srgbClr val="FFFFFF"/>
          </a:solidFill>
          <a:ln w="12700">
            <a:solidFill>
              <a:srgbClr val="D7DFEA"/>
            </a:solidFill>
            <a:prstDash val="solid"/>
          </a:ln>
        </p:spPr>
        <p:txBody>
          <a:bodyPr/>
          <a:lstStyle/>
          <a:p>
            <a:endParaRPr lang="en-US"/>
          </a:p>
        </p:txBody>
      </p:sp>
      <p:sp>
        <p:nvSpPr>
          <p:cNvPr id="25" name="Shape 23"/>
          <p:cNvSpPr/>
          <p:nvPr/>
        </p:nvSpPr>
        <p:spPr>
          <a:xfrm>
            <a:off x="4711446" y="3312414"/>
            <a:ext cx="48006" cy="960120"/>
          </a:xfrm>
          <a:prstGeom prst="rect">
            <a:avLst/>
          </a:prstGeom>
          <a:solidFill>
            <a:srgbClr val="1F9D8B"/>
          </a:solidFill>
          <a:ln w="12700">
            <a:solidFill>
              <a:srgbClr val="1F9D8B"/>
            </a:solidFill>
            <a:prstDash val="solid"/>
          </a:ln>
        </p:spPr>
        <p:txBody>
          <a:bodyPr/>
          <a:lstStyle/>
          <a:p>
            <a:endParaRPr lang="en-US"/>
          </a:p>
        </p:txBody>
      </p:sp>
      <p:sp>
        <p:nvSpPr>
          <p:cNvPr id="26" name="Text 24"/>
          <p:cNvSpPr/>
          <p:nvPr/>
        </p:nvSpPr>
        <p:spPr>
          <a:xfrm>
            <a:off x="4882896" y="3449574"/>
            <a:ext cx="3634740" cy="192024"/>
          </a:xfrm>
          <a:prstGeom prst="rect">
            <a:avLst/>
          </a:prstGeom>
          <a:noFill/>
          <a:ln/>
        </p:spPr>
        <p:txBody>
          <a:bodyPr wrap="square" lIns="0" tIns="0" rIns="0" bIns="0" rtlCol="0" anchor="ct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1050" b="1" dirty="0">
                <a:solidFill>
                  <a:srgbClr val="18243A"/>
                </a:solidFill>
              </a:rPr>
              <a:t>Main ethical boundary?</a:t>
            </a:r>
            <a:endParaRPr lang="en-US" sz="1050" dirty="0"/>
          </a:p>
        </p:txBody>
      </p:sp>
      <p:sp>
        <p:nvSpPr>
          <p:cNvPr id="27" name="Text 25"/>
          <p:cNvSpPr/>
          <p:nvPr/>
        </p:nvSpPr>
        <p:spPr>
          <a:xfrm>
            <a:off x="4882896" y="3737610"/>
            <a:ext cx="3634740" cy="397764"/>
          </a:xfrm>
          <a:prstGeom prst="rect">
            <a:avLst/>
          </a:prstGeom>
          <a:noFill/>
          <a:ln/>
        </p:spPr>
        <p:txBody>
          <a:bodyPr wrap="square" lIns="191" tIns="191" rIns="191" bIns="191" rtlCol="0" anchor="ctr">
            <a:normAutofit/>
          </a:bodyPr>
          <a:lstStyle>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a:lstStyle>
          <a:p>
            <a:pPr marL="0" indent="0">
              <a:buNone/>
            </a:pPr>
            <a:r>
              <a:rPr lang="en-US" sz="848" dirty="0">
                <a:solidFill>
                  <a:srgbClr val="25324A"/>
                </a:solidFill>
              </a:rPr>
              <a:t>Persistence is not celebrated at any cost; guidance includes authorisation, governance and stop points.</a:t>
            </a:r>
            <a:endParaRPr lang="en-US" sz="848" dirty="0"/>
          </a:p>
        </p:txBody>
      </p:sp>
      <p:sp>
        <p:nvSpPr>
          <p:cNvPr id="28" name="Slide Number Placeholder 0"/>
          <p:cNvSpPr>
            <a:spLocks noGrp="1"/>
          </p:cNvSpPr>
          <p:nvPr>
            <p:ph type="sldNum" sz="quarter" idx="4294967295"/>
          </p:nvPr>
        </p:nvSpPr>
        <p:spPr>
          <a:xfrm>
            <a:off x="8401051" y="4910138"/>
            <a:ext cx="308372" cy="136922"/>
          </a:xfrm>
          <a:prstGeom prst="rect">
            <a:avLst/>
          </a:prstGeom>
          <a:extLst>
            <a:ext uri="{C572A759-6A51-4108-AA02-DFA0A04FC94B}">
              <ma14:wrappingTextBoxFlag xmlns:ma14="http://schemas.microsoft.com/office/mac/drawingml/2011/main" xmlns="" val="0"/>
            </a:ext>
          </a:extLst>
        </p:spPr>
        <p:txBody>
          <a:bodyPr/>
          <a:lstStyle>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a:lstStyle>
          <a:p>
            <a:pPr algn="r"/>
            <a:fld id="{F7021451-1387-4CA6-816F-3879F97B5CBC}" type="slidenum">
              <a:rPr lang="en-US" b="0"/>
              <a:t>24</a:t>
            </a:fld>
            <a:endParaRPr lang="en-US"/>
          </a:p>
        </p:txBody>
      </p:sp>
    </p:spTree>
    <p:extLst>
      <p:ext uri="{BB962C8B-B14F-4D97-AF65-F5344CB8AC3E}">
        <p14:creationId xmlns:p14="http://schemas.microsoft.com/office/powerpoint/2010/main" val="374287112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1B1B27"/>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5721</Words>
  <Application>Microsoft Macintosh PowerPoint</Application>
  <PresentationFormat>On-screen Show (16:9)</PresentationFormat>
  <Paragraphs>481</Paragraphs>
  <Slides>24</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24</vt:i4>
      </vt:variant>
    </vt:vector>
  </HeadingPairs>
  <TitlesOfParts>
    <vt:vector size="33" baseType="lpstr">
      <vt:lpstr>Roboto</vt:lpstr>
      <vt:lpstr>Arial</vt:lpstr>
      <vt:lpstr>Raleway</vt:lpstr>
      <vt:lpstr>Calibri</vt:lpstr>
      <vt:lpstr>Aptos Display</vt:lpstr>
      <vt:lpstr>Raleway Bold</vt:lpstr>
      <vt:lpstr>Roboto Bold</vt:lpstr>
      <vt:lpstr>Aptos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lastModifiedBy>Nguyen Ngoc Quynh Tran (2433797)</cp:lastModifiedBy>
  <cp:revision>179</cp:revision>
  <dcterms:created xsi:type="dcterms:W3CDTF">2026-08-05T20:21:43Z</dcterms:created>
  <dcterms:modified xsi:type="dcterms:W3CDTF">2026-08-09T23:04:29Z</dcterms:modified>
</cp:coreProperties>
</file>