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1" r:id="rId5"/>
    <p:sldId id="260" r:id="rId6"/>
    <p:sldId id="257"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B183"/>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5" autoAdjust="0"/>
    <p:restoredTop sz="94660"/>
  </p:normalViewPr>
  <p:slideViewPr>
    <p:cSldViewPr snapToGrid="0">
      <p:cViewPr>
        <p:scale>
          <a:sx n="60" d="100"/>
          <a:sy n="60" d="100"/>
        </p:scale>
        <p:origin x="1122"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410652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528024-BB08-4A87-8135-544C8B761665}"/>
              </a:ext>
            </a:extLst>
          </p:cNvPr>
          <p:cNvSpPr/>
          <p:nvPr userDrawn="1"/>
        </p:nvSpPr>
        <p:spPr>
          <a:xfrm>
            <a:off x="0" y="0"/>
            <a:ext cx="12192000" cy="6858000"/>
          </a:xfrm>
          <a:prstGeom prst="rect">
            <a:avLst/>
          </a:prstGeom>
          <a:solidFill>
            <a:schemeClr val="accent2">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478677972"/>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87FCF7-26BC-4893-8EFF-61D0A6E95577}"/>
              </a:ext>
            </a:extLst>
          </p:cNvPr>
          <p:cNvSpPr/>
          <p:nvPr/>
        </p:nvSpPr>
        <p:spPr>
          <a:xfrm>
            <a:off x="596348" y="2699953"/>
            <a:ext cx="10972800" cy="1045111"/>
          </a:xfrm>
          <a:prstGeom prst="rect">
            <a:avLst/>
          </a:prstGeom>
          <a:solidFill>
            <a:schemeClr val="accent2">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AA6F252-9CFF-4402-B764-B4A71F27DCFB}"/>
              </a:ext>
            </a:extLst>
          </p:cNvPr>
          <p:cNvSpPr/>
          <p:nvPr/>
        </p:nvSpPr>
        <p:spPr>
          <a:xfrm>
            <a:off x="327321" y="2699953"/>
            <a:ext cx="11537358" cy="923330"/>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Relevance of Essay to Degree Scheme</a:t>
            </a:r>
            <a:r>
              <a:rPr lang="en-US" sz="5400" b="0" cap="none" spc="0" dirty="0">
                <a:ln w="0"/>
                <a:solidFill>
                  <a:schemeClr val="tx1"/>
                </a:solidFill>
                <a:effectLst>
                  <a:outerShdw blurRad="38100" dist="19050" dir="2700000" algn="tl" rotWithShape="0">
                    <a:schemeClr val="dk1">
                      <a:alpha val="40000"/>
                    </a:schemeClr>
                  </a:outerShdw>
                </a:effectLst>
              </a:rPr>
              <a:t> </a:t>
            </a:r>
          </a:p>
        </p:txBody>
      </p:sp>
      <p:pic>
        <p:nvPicPr>
          <p:cNvPr id="12" name="Audio 11">
            <a:hlinkClick r:id="" action="ppaction://media"/>
            <a:extLst>
              <a:ext uri="{FF2B5EF4-FFF2-40B4-BE49-F238E27FC236}">
                <a16:creationId xmlns:a16="http://schemas.microsoft.com/office/drawing/2014/main" id="{BEE2A501-AEF7-4C37-9005-661F93CCA4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03006305"/>
      </p:ext>
    </p:extLst>
  </p:cSld>
  <p:clrMapOvr>
    <a:masterClrMapping/>
  </p:clrMapOvr>
  <mc:AlternateContent xmlns:mc="http://schemas.openxmlformats.org/markup-compatibility/2006">
    <mc:Choice xmlns:p14="http://schemas.microsoft.com/office/powerpoint/2010/main" Requires="p14">
      <p:transition spd="slow" p14:dur="2000" advTm="2915"/>
    </mc:Choice>
    <mc:Fallback>
      <p:transition spd="slow" advTm="2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D74E7C4-2A6A-448A-807F-839ABAD9119F}"/>
              </a:ext>
            </a:extLst>
          </p:cNvPr>
          <p:cNvSpPr/>
          <p:nvPr/>
        </p:nvSpPr>
        <p:spPr>
          <a:xfrm>
            <a:off x="6027816" y="3956988"/>
            <a:ext cx="5239182" cy="2539228"/>
          </a:xfrm>
          <a:prstGeom prst="rect">
            <a:avLst/>
          </a:prstGeom>
          <a:solidFill>
            <a:srgbClr val="F4B183">
              <a:alpha val="50196"/>
            </a:srgb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8743537-0840-48CE-BE92-58B01AD562BD}"/>
              </a:ext>
            </a:extLst>
          </p:cNvPr>
          <p:cNvSpPr/>
          <p:nvPr/>
        </p:nvSpPr>
        <p:spPr>
          <a:xfrm>
            <a:off x="344558" y="199718"/>
            <a:ext cx="1929516" cy="1045111"/>
          </a:xfrm>
          <a:prstGeom prst="rect">
            <a:avLst/>
          </a:prstGeom>
          <a:solidFill>
            <a:schemeClr val="accent2">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EBFF4ED-D70B-4907-9F9C-EEB331B9BF9F}"/>
              </a:ext>
            </a:extLst>
          </p:cNvPr>
          <p:cNvSpPr txBox="1"/>
          <p:nvPr/>
        </p:nvSpPr>
        <p:spPr>
          <a:xfrm>
            <a:off x="6096000" y="3956988"/>
            <a:ext cx="5555312" cy="245471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Essay topic </a:t>
            </a:r>
            <a:r>
              <a:rPr lang="en-GB" sz="2000" dirty="0">
                <a:latin typeface="Arial" panose="020B0604020202020204" pitchFamily="34" charset="0"/>
                <a:ea typeface="Calibri" panose="020F0502020204030204" pitchFamily="34" charset="0"/>
                <a:cs typeface="Times New Roman" panose="02020603050405020304" pitchFamily="18" charset="0"/>
              </a:rPr>
              <a:t>= personal upbringings affect what we can learn.</a:t>
            </a:r>
          </a:p>
          <a:p>
            <a:pPr marL="285750" indent="-285750">
              <a:lnSpc>
                <a:spcPct val="107000"/>
              </a:lnSpc>
              <a:spcAft>
                <a:spcPts val="800"/>
              </a:spcAft>
              <a:buFont typeface="Arial" panose="020B0604020202020204" pitchFamily="34" charset="0"/>
              <a:buChar char="•"/>
            </a:pP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Times New Roman" panose="02020603050405020304" pitchFamily="18" charset="0"/>
              </a:rPr>
              <a:t>Exploring examples of this.</a:t>
            </a:r>
          </a:p>
          <a:p>
            <a:pPr marL="285750" indent="-285750">
              <a:lnSpc>
                <a:spcPct val="107000"/>
              </a:lnSpc>
              <a:spcAft>
                <a:spcPts val="800"/>
              </a:spcAft>
              <a:buFont typeface="Arial" panose="020B0604020202020204" pitchFamily="34" charset="0"/>
              <a:buChar char="•"/>
            </a:pP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Using Foucault’s analytical tools.</a:t>
            </a:r>
          </a:p>
        </p:txBody>
      </p:sp>
      <p:sp>
        <p:nvSpPr>
          <p:cNvPr id="6" name="Rectangle 5">
            <a:extLst>
              <a:ext uri="{FF2B5EF4-FFF2-40B4-BE49-F238E27FC236}">
                <a16:creationId xmlns:a16="http://schemas.microsoft.com/office/drawing/2014/main" id="{08F7284D-E455-4A47-AC33-529BD6DC2482}"/>
              </a:ext>
            </a:extLst>
          </p:cNvPr>
          <p:cNvSpPr/>
          <p:nvPr/>
        </p:nvSpPr>
        <p:spPr>
          <a:xfrm>
            <a:off x="516835" y="1215479"/>
            <a:ext cx="12078032" cy="3416320"/>
          </a:xfrm>
          <a:prstGeom prst="rect">
            <a:avLst/>
          </a:prstGeom>
          <a:noFill/>
        </p:spPr>
        <p:txBody>
          <a:bodyPr wrap="square" lIns="91440" tIns="45720" rIns="91440" bIns="45720">
            <a:spAutoFit/>
          </a:bodyPr>
          <a:lstStyle/>
          <a:p>
            <a:r>
              <a:rPr lang="en-US" sz="5400" b="0" cap="none" spc="0" dirty="0">
                <a:ln w="0"/>
                <a:solidFill>
                  <a:schemeClr val="tx1"/>
                </a:solidFill>
                <a:effectLst>
                  <a:outerShdw blurRad="38100" dist="19050" dir="2700000" algn="tl" rotWithShape="0">
                    <a:schemeClr val="dk1">
                      <a:alpha val="40000"/>
                    </a:schemeClr>
                  </a:outerShdw>
                </a:effectLst>
              </a:rPr>
              <a:t>“Using the work of one of the theorists discussed in class, examine a single cultural phenomenon using their analytical tools.” </a:t>
            </a:r>
          </a:p>
        </p:txBody>
      </p:sp>
      <p:sp>
        <p:nvSpPr>
          <p:cNvPr id="7" name="TextBox 6">
            <a:extLst>
              <a:ext uri="{FF2B5EF4-FFF2-40B4-BE49-F238E27FC236}">
                <a16:creationId xmlns:a16="http://schemas.microsoft.com/office/drawing/2014/main" id="{8AC4ED07-5611-4838-89E6-3F09B52EA384}"/>
              </a:ext>
            </a:extLst>
          </p:cNvPr>
          <p:cNvSpPr txBox="1"/>
          <p:nvPr/>
        </p:nvSpPr>
        <p:spPr>
          <a:xfrm>
            <a:off x="-5083534" y="-308113"/>
            <a:ext cx="4892704" cy="2862322"/>
          </a:xfrm>
          <a:prstGeom prst="rect">
            <a:avLst/>
          </a:prstGeom>
          <a:noFill/>
        </p:spPr>
        <p:txBody>
          <a:bodyPr wrap="square" rtlCol="0">
            <a:spAutoFit/>
          </a:bodyPr>
          <a:lstStyle/>
          <a:p>
            <a:r>
              <a:rPr lang="en-GB" dirty="0"/>
              <a:t>“For my essay I will be looking at how our modern day societal experiences affect what we can learn from the past, and why we should avoid comparing our lives today to peoples back then.</a:t>
            </a:r>
          </a:p>
          <a:p>
            <a:r>
              <a:rPr lang="en-GB" dirty="0"/>
              <a:t>I shall be exploring topics such as the misgendering of remains and how incidents like this can be a result of the application of personal views and experiences of the time towards the past, and how these accidents can limit our understanding of history.”</a:t>
            </a:r>
          </a:p>
        </p:txBody>
      </p:sp>
      <p:sp>
        <p:nvSpPr>
          <p:cNvPr id="8" name="TextBox 7">
            <a:extLst>
              <a:ext uri="{FF2B5EF4-FFF2-40B4-BE49-F238E27FC236}">
                <a16:creationId xmlns:a16="http://schemas.microsoft.com/office/drawing/2014/main" id="{607E9350-EC4B-4A3C-B8E0-E3E6EBC196B4}"/>
              </a:ext>
            </a:extLst>
          </p:cNvPr>
          <p:cNvSpPr txBox="1"/>
          <p:nvPr/>
        </p:nvSpPr>
        <p:spPr>
          <a:xfrm>
            <a:off x="-5083534" y="2653294"/>
            <a:ext cx="4892704" cy="1200329"/>
          </a:xfrm>
          <a:prstGeom prst="rect">
            <a:avLst/>
          </a:prstGeom>
          <a:noFill/>
        </p:spPr>
        <p:txBody>
          <a:bodyPr wrap="square" rtlCol="0">
            <a:spAutoFit/>
          </a:bodyPr>
          <a:lstStyle/>
          <a:p>
            <a:r>
              <a:rPr lang="en-GB" dirty="0"/>
              <a:t>“The theorist who I will be using is Michael Foucault, as I believe his terms of truth, power, and knowledge will be applicable to the points that I will be making.”</a:t>
            </a:r>
          </a:p>
        </p:txBody>
      </p:sp>
      <p:sp>
        <p:nvSpPr>
          <p:cNvPr id="9" name="Rectangle 8">
            <a:extLst>
              <a:ext uri="{FF2B5EF4-FFF2-40B4-BE49-F238E27FC236}">
                <a16:creationId xmlns:a16="http://schemas.microsoft.com/office/drawing/2014/main" id="{1B346EF2-A77A-43FD-810A-7733597F41A2}"/>
              </a:ext>
            </a:extLst>
          </p:cNvPr>
          <p:cNvSpPr/>
          <p:nvPr/>
        </p:nvSpPr>
        <p:spPr>
          <a:xfrm>
            <a:off x="368327" y="199718"/>
            <a:ext cx="1697901"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Essay</a:t>
            </a: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15" name="Audio 14">
            <a:hlinkClick r:id="" action="ppaction://media"/>
            <a:extLst>
              <a:ext uri="{FF2B5EF4-FFF2-40B4-BE49-F238E27FC236}">
                <a16:creationId xmlns:a16="http://schemas.microsoft.com/office/drawing/2014/main" id="{12FDA144-FF0E-4C06-A686-D7BF1F7F0C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53785460"/>
      </p:ext>
    </p:extLst>
  </p:cSld>
  <p:clrMapOvr>
    <a:masterClrMapping/>
  </p:clrMapOvr>
  <mc:AlternateContent xmlns:mc="http://schemas.openxmlformats.org/markup-compatibility/2006">
    <mc:Choice xmlns:p14="http://schemas.microsoft.com/office/powerpoint/2010/main" Requires="p14">
      <p:transition spd="slow" p14:dur="2000" advTm="35921"/>
    </mc:Choice>
    <mc:Fallback>
      <p:transition spd="slow" advTm="35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1C99226-D382-4801-BEED-02291F219C4D}"/>
              </a:ext>
            </a:extLst>
          </p:cNvPr>
          <p:cNvSpPr/>
          <p:nvPr/>
        </p:nvSpPr>
        <p:spPr>
          <a:xfrm>
            <a:off x="2187336" y="4554017"/>
            <a:ext cx="8428382" cy="2085322"/>
          </a:xfrm>
          <a:prstGeom prst="rect">
            <a:avLst/>
          </a:prstGeom>
          <a:solidFill>
            <a:srgbClr val="F4B183">
              <a:alpha val="50196"/>
            </a:srgb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6A755114-0867-4037-9EA7-261C237C7A8A}"/>
              </a:ext>
            </a:extLst>
          </p:cNvPr>
          <p:cNvSpPr/>
          <p:nvPr/>
        </p:nvSpPr>
        <p:spPr>
          <a:xfrm>
            <a:off x="6419332" y="2418861"/>
            <a:ext cx="5300891" cy="1652207"/>
          </a:xfrm>
          <a:prstGeom prst="rect">
            <a:avLst/>
          </a:prstGeom>
          <a:solidFill>
            <a:srgbClr val="F4B183">
              <a:alpha val="50196"/>
            </a:srgb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CB7F74E7-A4C0-45CD-BD58-241C985E119E}"/>
              </a:ext>
            </a:extLst>
          </p:cNvPr>
          <p:cNvSpPr/>
          <p:nvPr/>
        </p:nvSpPr>
        <p:spPr>
          <a:xfrm>
            <a:off x="347185" y="2418861"/>
            <a:ext cx="5560634" cy="1920206"/>
          </a:xfrm>
          <a:prstGeom prst="rect">
            <a:avLst/>
          </a:prstGeom>
          <a:solidFill>
            <a:srgbClr val="F4B183">
              <a:alpha val="50196"/>
            </a:srgb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3" name="Group 22">
            <a:extLst>
              <a:ext uri="{FF2B5EF4-FFF2-40B4-BE49-F238E27FC236}">
                <a16:creationId xmlns:a16="http://schemas.microsoft.com/office/drawing/2014/main" id="{5C2FEF1C-44C4-4CD2-B0E7-85B3690CA828}"/>
              </a:ext>
            </a:extLst>
          </p:cNvPr>
          <p:cNvGrpSpPr/>
          <p:nvPr/>
        </p:nvGrpSpPr>
        <p:grpSpPr>
          <a:xfrm>
            <a:off x="347185" y="1256175"/>
            <a:ext cx="11592994" cy="1045111"/>
            <a:chOff x="347185" y="1256175"/>
            <a:chExt cx="11592994" cy="1045111"/>
          </a:xfrm>
          <a:solidFill>
            <a:srgbClr val="F4B183">
              <a:alpha val="74902"/>
            </a:srgbClr>
          </a:solidFill>
        </p:grpSpPr>
        <p:sp>
          <p:nvSpPr>
            <p:cNvPr id="22" name="Rectangle 21">
              <a:extLst>
                <a:ext uri="{FF2B5EF4-FFF2-40B4-BE49-F238E27FC236}">
                  <a16:creationId xmlns:a16="http://schemas.microsoft.com/office/drawing/2014/main" id="{5E32FE45-65ED-4A28-B572-E82503D7DAC5}"/>
                </a:ext>
              </a:extLst>
            </p:cNvPr>
            <p:cNvSpPr/>
            <p:nvPr/>
          </p:nvSpPr>
          <p:spPr>
            <a:xfrm>
              <a:off x="7736568" y="1256175"/>
              <a:ext cx="4203611" cy="1045111"/>
            </a:xfrm>
            <a:prstGeom prst="rect">
              <a:avLst/>
            </a:prstGeom>
            <a:grp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00608944-4020-45B0-B538-EFF8B6FEE322}"/>
                </a:ext>
              </a:extLst>
            </p:cNvPr>
            <p:cNvSpPr/>
            <p:nvPr/>
          </p:nvSpPr>
          <p:spPr>
            <a:xfrm>
              <a:off x="347185" y="1256175"/>
              <a:ext cx="3680303" cy="1045111"/>
            </a:xfrm>
            <a:prstGeom prst="rect">
              <a:avLst/>
            </a:prstGeom>
            <a:grp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0" name="Rectangle 19">
            <a:extLst>
              <a:ext uri="{FF2B5EF4-FFF2-40B4-BE49-F238E27FC236}">
                <a16:creationId xmlns:a16="http://schemas.microsoft.com/office/drawing/2014/main" id="{372DA648-8E0A-4E9E-9C14-D8E15F7528C7}"/>
              </a:ext>
            </a:extLst>
          </p:cNvPr>
          <p:cNvSpPr/>
          <p:nvPr/>
        </p:nvSpPr>
        <p:spPr>
          <a:xfrm>
            <a:off x="143124" y="125406"/>
            <a:ext cx="5017273" cy="1045111"/>
          </a:xfrm>
          <a:prstGeom prst="rect">
            <a:avLst/>
          </a:prstGeom>
          <a:solidFill>
            <a:schemeClr val="accent2">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4E4D2FC-4678-47B8-B8EA-0E8C3D2A9FDC}"/>
              </a:ext>
            </a:extLst>
          </p:cNvPr>
          <p:cNvSpPr txBox="1"/>
          <p:nvPr/>
        </p:nvSpPr>
        <p:spPr>
          <a:xfrm>
            <a:off x="347185" y="2418861"/>
            <a:ext cx="5682052" cy="1920206"/>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Archaeology is the study of the human past using material culture. </a:t>
            </a:r>
          </a:p>
          <a:p>
            <a:pPr marL="342900" indent="-342900">
              <a:lnSpc>
                <a:spcPct val="107000"/>
              </a:lnSpc>
              <a:spcAft>
                <a:spcPts val="800"/>
              </a:spcAft>
              <a:buFont typeface="Arial" panose="020B0604020202020204" pitchFamily="34" charset="0"/>
              <a:buChar char="•"/>
            </a:pP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Times New Roman" panose="02020603050405020304" pitchFamily="18" charset="0"/>
              </a:rPr>
              <a:t>It aims to learn about the development of the human race.</a:t>
            </a:r>
          </a:p>
        </p:txBody>
      </p:sp>
      <p:sp>
        <p:nvSpPr>
          <p:cNvPr id="6" name="Rectangle 5">
            <a:extLst>
              <a:ext uri="{FF2B5EF4-FFF2-40B4-BE49-F238E27FC236}">
                <a16:creationId xmlns:a16="http://schemas.microsoft.com/office/drawing/2014/main" id="{BE4DB62F-F1BF-4379-97F5-104DD03FAA0B}"/>
              </a:ext>
            </a:extLst>
          </p:cNvPr>
          <p:cNvSpPr/>
          <p:nvPr/>
        </p:nvSpPr>
        <p:spPr>
          <a:xfrm>
            <a:off x="347186" y="1256175"/>
            <a:ext cx="368030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Archaeology</a:t>
            </a:r>
          </a:p>
        </p:txBody>
      </p:sp>
      <p:sp>
        <p:nvSpPr>
          <p:cNvPr id="9" name="TextBox 8">
            <a:extLst>
              <a:ext uri="{FF2B5EF4-FFF2-40B4-BE49-F238E27FC236}">
                <a16:creationId xmlns:a16="http://schemas.microsoft.com/office/drawing/2014/main" id="{C1D061C0-0DAA-4D3C-8D6C-76942B6E0B85}"/>
              </a:ext>
            </a:extLst>
          </p:cNvPr>
          <p:cNvSpPr txBox="1"/>
          <p:nvPr/>
        </p:nvSpPr>
        <p:spPr>
          <a:xfrm>
            <a:off x="-5115303" y="193335"/>
            <a:ext cx="4793128" cy="1754326"/>
          </a:xfrm>
          <a:prstGeom prst="rect">
            <a:avLst/>
          </a:prstGeom>
          <a:noFill/>
        </p:spPr>
        <p:txBody>
          <a:bodyPr wrap="square" rtlCol="0">
            <a:spAutoFit/>
          </a:bodyPr>
          <a:lstStyle/>
          <a:p>
            <a:r>
              <a:rPr lang="en-GB" dirty="0"/>
              <a:t>“One of my disciplines is archaeology. Archaeology is the study of the human past using material culture, which is what has been left behind by ancient societies be that objects or human remains, with the aim to learn about the development of the human race.”</a:t>
            </a:r>
          </a:p>
        </p:txBody>
      </p:sp>
      <p:sp>
        <p:nvSpPr>
          <p:cNvPr id="10" name="Rectangle 9">
            <a:extLst>
              <a:ext uri="{FF2B5EF4-FFF2-40B4-BE49-F238E27FC236}">
                <a16:creationId xmlns:a16="http://schemas.microsoft.com/office/drawing/2014/main" id="{13A4CD76-B6C6-4521-8D64-7D026458DEA0}"/>
              </a:ext>
            </a:extLst>
          </p:cNvPr>
          <p:cNvSpPr/>
          <p:nvPr/>
        </p:nvSpPr>
        <p:spPr>
          <a:xfrm>
            <a:off x="7863790" y="1256175"/>
            <a:ext cx="402873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Anthropology</a:t>
            </a:r>
          </a:p>
        </p:txBody>
      </p:sp>
      <p:sp>
        <p:nvSpPr>
          <p:cNvPr id="11" name="TextBox 10">
            <a:extLst>
              <a:ext uri="{FF2B5EF4-FFF2-40B4-BE49-F238E27FC236}">
                <a16:creationId xmlns:a16="http://schemas.microsoft.com/office/drawing/2014/main" id="{8E06DDC5-5BAA-40F9-BBC2-B103C4FD66B0}"/>
              </a:ext>
            </a:extLst>
          </p:cNvPr>
          <p:cNvSpPr txBox="1"/>
          <p:nvPr/>
        </p:nvSpPr>
        <p:spPr>
          <a:xfrm>
            <a:off x="6443186" y="2418861"/>
            <a:ext cx="5449336" cy="1590885"/>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Times New Roman" panose="02020603050405020304" pitchFamily="18" charset="0"/>
              </a:rPr>
              <a:t>The study of what it means to be human.</a:t>
            </a:r>
          </a:p>
          <a:p>
            <a:pPr>
              <a:lnSpc>
                <a:spcPct val="107000"/>
              </a:lnSpc>
              <a:spcAft>
                <a:spcPts val="800"/>
              </a:spcAft>
            </a:pPr>
            <a:endParaRPr lang="en-GB" sz="2000" dirty="0">
              <a:latin typeface="Arial" panose="020B060402020202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000" dirty="0">
                <a:latin typeface="Arial" panose="020B0604020202020204" pitchFamily="34" charset="0"/>
                <a:ea typeface="Calibri" panose="020F0502020204030204" pitchFamily="34" charset="0"/>
                <a:cs typeface="Times New Roman" panose="02020603050405020304" pitchFamily="18" charset="0"/>
              </a:rPr>
              <a:t>Involves a variety of cultures from the past and present.</a:t>
            </a:r>
            <a:endParaRPr lang="en-GB" sz="20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BE1C2B3B-1207-4365-901B-95533B5DBE13}"/>
              </a:ext>
            </a:extLst>
          </p:cNvPr>
          <p:cNvSpPr txBox="1"/>
          <p:nvPr/>
        </p:nvSpPr>
        <p:spPr>
          <a:xfrm>
            <a:off x="-5115303" y="2043485"/>
            <a:ext cx="4793129" cy="1477328"/>
          </a:xfrm>
          <a:prstGeom prst="rect">
            <a:avLst/>
          </a:prstGeom>
          <a:noFill/>
        </p:spPr>
        <p:txBody>
          <a:bodyPr wrap="square" rtlCol="0">
            <a:spAutoFit/>
          </a:bodyPr>
          <a:lstStyle/>
          <a:p>
            <a:r>
              <a:rPr lang="en-GB" dirty="0"/>
              <a:t>“My other discipline is anthropology.</a:t>
            </a:r>
          </a:p>
          <a:p>
            <a:r>
              <a:rPr lang="en-GB" dirty="0"/>
              <a:t>Anthropology is the study of what it means to be human, and looks in to many different behaviours and beliefs held by a variety of different cultures, both past and present.”</a:t>
            </a:r>
          </a:p>
        </p:txBody>
      </p:sp>
      <p:sp>
        <p:nvSpPr>
          <p:cNvPr id="14" name="TextBox 13">
            <a:extLst>
              <a:ext uri="{FF2B5EF4-FFF2-40B4-BE49-F238E27FC236}">
                <a16:creationId xmlns:a16="http://schemas.microsoft.com/office/drawing/2014/main" id="{62220E60-B786-4017-8A4A-2A4B909F3B9A}"/>
              </a:ext>
            </a:extLst>
          </p:cNvPr>
          <p:cNvSpPr txBox="1"/>
          <p:nvPr/>
        </p:nvSpPr>
        <p:spPr>
          <a:xfrm>
            <a:off x="-5163012" y="3625795"/>
            <a:ext cx="4793129" cy="1754326"/>
          </a:xfrm>
          <a:prstGeom prst="rect">
            <a:avLst/>
          </a:prstGeom>
          <a:noFill/>
        </p:spPr>
        <p:txBody>
          <a:bodyPr wrap="square" rtlCol="0">
            <a:spAutoFit/>
          </a:bodyPr>
          <a:lstStyle/>
          <a:p>
            <a:r>
              <a:rPr lang="en-GB" dirty="0"/>
              <a:t>“Together my disciplines focus on the study of human beings, both their development and species specific behaviours. There is an importance placed on what remains from past societies that can inform us about people then and even now.”</a:t>
            </a:r>
          </a:p>
        </p:txBody>
      </p:sp>
      <p:sp>
        <p:nvSpPr>
          <p:cNvPr id="19" name="Rectangle 18">
            <a:extLst>
              <a:ext uri="{FF2B5EF4-FFF2-40B4-BE49-F238E27FC236}">
                <a16:creationId xmlns:a16="http://schemas.microsoft.com/office/drawing/2014/main" id="{808D0424-3C30-4B5C-9985-40507C1452CD}"/>
              </a:ext>
            </a:extLst>
          </p:cNvPr>
          <p:cNvSpPr/>
          <p:nvPr/>
        </p:nvSpPr>
        <p:spPr>
          <a:xfrm>
            <a:off x="200786" y="161530"/>
            <a:ext cx="457740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Degree Scheme</a:t>
            </a:r>
          </a:p>
        </p:txBody>
      </p:sp>
      <p:sp>
        <p:nvSpPr>
          <p:cNvPr id="27" name="TextBox 26">
            <a:extLst>
              <a:ext uri="{FF2B5EF4-FFF2-40B4-BE49-F238E27FC236}">
                <a16:creationId xmlns:a16="http://schemas.microsoft.com/office/drawing/2014/main" id="{141DE147-10E4-45E6-8ED1-F5606B636B51}"/>
              </a:ext>
            </a:extLst>
          </p:cNvPr>
          <p:cNvSpPr txBox="1"/>
          <p:nvPr/>
        </p:nvSpPr>
        <p:spPr>
          <a:xfrm>
            <a:off x="12414636" y="1119103"/>
            <a:ext cx="5165698" cy="3693319"/>
          </a:xfrm>
          <a:prstGeom prst="rect">
            <a:avLst/>
          </a:prstGeom>
          <a:noFill/>
        </p:spPr>
        <p:txBody>
          <a:bodyPr wrap="square" rtlCol="0">
            <a:spAutoFit/>
          </a:bodyPr>
          <a:lstStyle/>
          <a:p>
            <a:r>
              <a:rPr lang="en-GB" dirty="0"/>
              <a:t>“Both archaeology and anthropology can be impacted by any potential mistakes made in the identification and study of the past. It is important to maintain an unbiased approach and not apply preconceptions about the past or personal experiences from your time period and culture, as these are different to ones people in the past would’ve had.</a:t>
            </a:r>
          </a:p>
          <a:p>
            <a:r>
              <a:rPr lang="en-GB" dirty="0"/>
              <a:t>We should not assume that our experiences are similar to other cultures today, and especially in the past. Additionally, whilst we may use terms to describe events and people now, these might not be applicable to people outside of our modern culture.”</a:t>
            </a:r>
          </a:p>
        </p:txBody>
      </p:sp>
      <p:sp>
        <p:nvSpPr>
          <p:cNvPr id="28" name="TextBox 27">
            <a:extLst>
              <a:ext uri="{FF2B5EF4-FFF2-40B4-BE49-F238E27FC236}">
                <a16:creationId xmlns:a16="http://schemas.microsoft.com/office/drawing/2014/main" id="{D7B9D097-8703-4EB8-99D1-97BEC100753A}"/>
              </a:ext>
            </a:extLst>
          </p:cNvPr>
          <p:cNvSpPr txBox="1"/>
          <p:nvPr/>
        </p:nvSpPr>
        <p:spPr>
          <a:xfrm>
            <a:off x="2187336" y="4617915"/>
            <a:ext cx="8428382"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Both disciplines can be impacted by mistakes.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An unbiased approach must be taken.</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We should not assume that other cultures, especially in the past, have similar experiences or terminology to ours today.</a:t>
            </a:r>
          </a:p>
        </p:txBody>
      </p:sp>
      <p:sp>
        <p:nvSpPr>
          <p:cNvPr id="30" name="TextBox 29">
            <a:extLst>
              <a:ext uri="{FF2B5EF4-FFF2-40B4-BE49-F238E27FC236}">
                <a16:creationId xmlns:a16="http://schemas.microsoft.com/office/drawing/2014/main" id="{D61A8857-7E83-4376-B1E5-6C0F2226DEFF}"/>
              </a:ext>
            </a:extLst>
          </p:cNvPr>
          <p:cNvSpPr txBox="1"/>
          <p:nvPr/>
        </p:nvSpPr>
        <p:spPr>
          <a:xfrm>
            <a:off x="12414636" y="4921857"/>
            <a:ext cx="4951013" cy="1200329"/>
          </a:xfrm>
          <a:prstGeom prst="rect">
            <a:avLst/>
          </a:prstGeom>
          <a:noFill/>
        </p:spPr>
        <p:txBody>
          <a:bodyPr wrap="square" rtlCol="0">
            <a:spAutoFit/>
          </a:bodyPr>
          <a:lstStyle/>
          <a:p>
            <a:r>
              <a:rPr lang="en-GB" dirty="0"/>
              <a:t>“To conclude, the topic of peoples experiences affecting what they are capable of learning, and how they can possibly limit their understanding is fairly relevant to my degree.”</a:t>
            </a:r>
          </a:p>
        </p:txBody>
      </p:sp>
      <p:pic>
        <p:nvPicPr>
          <p:cNvPr id="31" name="Audio 30">
            <a:hlinkClick r:id="" action="ppaction://media"/>
            <a:extLst>
              <a:ext uri="{FF2B5EF4-FFF2-40B4-BE49-F238E27FC236}">
                <a16:creationId xmlns:a16="http://schemas.microsoft.com/office/drawing/2014/main" id="{CD3B9969-5834-4600-8C37-28AC0875AC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02863370"/>
      </p:ext>
    </p:extLst>
  </p:cSld>
  <p:clrMapOvr>
    <a:masterClrMapping/>
  </p:clrMapOvr>
  <mc:AlternateContent xmlns:mc="http://schemas.openxmlformats.org/markup-compatibility/2006">
    <mc:Choice xmlns:p14="http://schemas.microsoft.com/office/powerpoint/2010/main" Requires="p14">
      <p:transition spd="slow" p14:dur="2000" advTm="92262"/>
    </mc:Choice>
    <mc:Fallback>
      <p:transition spd="slow" advTm="92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8452AF-AFA2-4021-A23E-5D259CEA0B15}"/>
              </a:ext>
            </a:extLst>
          </p:cNvPr>
          <p:cNvSpPr/>
          <p:nvPr/>
        </p:nvSpPr>
        <p:spPr>
          <a:xfrm>
            <a:off x="5327374" y="2699953"/>
            <a:ext cx="1486894" cy="1045111"/>
          </a:xfrm>
          <a:prstGeom prst="rect">
            <a:avLst/>
          </a:prstGeom>
          <a:solidFill>
            <a:schemeClr val="accent2">
              <a:lumMod val="60000"/>
              <a:lumOff val="4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6D6460A6-714C-46BC-9E9F-854EB8FEDC4E}"/>
              </a:ext>
            </a:extLst>
          </p:cNvPr>
          <p:cNvSpPr/>
          <p:nvPr/>
        </p:nvSpPr>
        <p:spPr>
          <a:xfrm>
            <a:off x="327321" y="2699953"/>
            <a:ext cx="11537358" cy="923330"/>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End.</a:t>
            </a: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Audio 3">
            <a:hlinkClick r:id="" action="ppaction://media"/>
            <a:extLst>
              <a:ext uri="{FF2B5EF4-FFF2-40B4-BE49-F238E27FC236}">
                <a16:creationId xmlns:a16="http://schemas.microsoft.com/office/drawing/2014/main" id="{E496F587-A907-442F-9A7A-74D5B04295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32791246"/>
      </p:ext>
    </p:extLst>
  </p:cSld>
  <p:clrMapOvr>
    <a:masterClrMapping/>
  </p:clrMapOvr>
  <mc:AlternateContent xmlns:mc="http://schemas.openxmlformats.org/markup-compatibility/2006">
    <mc:Choice xmlns:p14="http://schemas.microsoft.com/office/powerpoint/2010/main" Requires="p14">
      <p:transition spd="slow" p14:dur="2000" advTm="2728"/>
    </mc:Choice>
    <mc:Fallback>
      <p:transition spd="slow" advTm="2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8bed3a81c1da6ecd06d1ed3ec5d35963">
  <xsd:schema xmlns:xsd="http://www.w3.org/2001/XMLSchema" xmlns:xs="http://www.w3.org/2001/XMLSchema" xmlns:p="http://schemas.microsoft.com/office/2006/metadata/properties" xmlns:ns3="7b23fa32-4003-4364-bee1-595462966394" targetNamespace="http://schemas.microsoft.com/office/2006/metadata/properties" ma:root="true" ma:fieldsID="b57c5f630087982c84183410b17e8578"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451DC5E-B6E7-4A04-BAC9-65EE2F0B6C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4821CC-D7DE-461F-B84A-C85297E41239}">
  <ds:schemaRefs>
    <ds:schemaRef ds:uri="http://schemas.microsoft.com/sharepoint/v3/contenttype/forms"/>
  </ds:schemaRefs>
</ds:datastoreItem>
</file>

<file path=customXml/itemProps3.xml><?xml version="1.0" encoding="utf-8"?>
<ds:datastoreItem xmlns:ds="http://schemas.openxmlformats.org/officeDocument/2006/customXml" ds:itemID="{57F4B1D6-9FE9-45F0-8510-5930EA487099}">
  <ds:schemaRefs>
    <ds:schemaRef ds:uri="http://purl.org/dc/dcmitype/"/>
    <ds:schemaRef ds:uri="http://schemas.microsoft.com/office/2006/metadata/properties"/>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7b23fa32-4003-4364-bee1-595462966394"/>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63</TotalTime>
  <Words>531</Words>
  <Application>Microsoft Office PowerPoint</Application>
  <PresentationFormat>Widescreen</PresentationFormat>
  <Paragraphs>33</Paragraphs>
  <Slides>4</Slides>
  <Notes>0</Notes>
  <HiddenSlides>0</HiddenSlides>
  <MMClips>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Calibri</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 Blackmore (2000676)</dc:creator>
  <cp:lastModifiedBy>M Blackmore (2000676)</cp:lastModifiedBy>
  <cp:revision>1</cp:revision>
  <dcterms:created xsi:type="dcterms:W3CDTF">2022-03-04T20:19:11Z</dcterms:created>
  <dcterms:modified xsi:type="dcterms:W3CDTF">2022-03-04T21:23:03Z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