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34"/>
  </p:notesMasterIdLst>
  <p:sldIdLst>
    <p:sldId id="284" r:id="rId2"/>
    <p:sldId id="256" r:id="rId3"/>
    <p:sldId id="257" r:id="rId4"/>
    <p:sldId id="282" r:id="rId5"/>
    <p:sldId id="258" r:id="rId6"/>
    <p:sldId id="259" r:id="rId7"/>
    <p:sldId id="264" r:id="rId8"/>
    <p:sldId id="260" r:id="rId9"/>
    <p:sldId id="261" r:id="rId10"/>
    <p:sldId id="283" r:id="rId11"/>
    <p:sldId id="262" r:id="rId12"/>
    <p:sldId id="263" r:id="rId13"/>
    <p:sldId id="266" r:id="rId14"/>
    <p:sldId id="267" r:id="rId15"/>
    <p:sldId id="268" r:id="rId16"/>
    <p:sldId id="269" r:id="rId17"/>
    <p:sldId id="270" r:id="rId18"/>
    <p:sldId id="271" r:id="rId19"/>
    <p:sldId id="272" r:id="rId20"/>
    <p:sldId id="273" r:id="rId21"/>
    <p:sldId id="275" r:id="rId22"/>
    <p:sldId id="276" r:id="rId23"/>
    <p:sldId id="277" r:id="rId24"/>
    <p:sldId id="278" r:id="rId25"/>
    <p:sldId id="279" r:id="rId26"/>
    <p:sldId id="280" r:id="rId27"/>
    <p:sldId id="287" r:id="rId28"/>
    <p:sldId id="288" r:id="rId29"/>
    <p:sldId id="289" r:id="rId30"/>
    <p:sldId id="265" r:id="rId31"/>
    <p:sldId id="274" r:id="rId32"/>
    <p:sldId id="281"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546" autoAdjust="0"/>
    <p:restoredTop sz="94660"/>
  </p:normalViewPr>
  <p:slideViewPr>
    <p:cSldViewPr snapToGrid="0">
      <p:cViewPr varScale="1">
        <p:scale>
          <a:sx n="78" d="100"/>
          <a:sy n="78" d="100"/>
        </p:scale>
        <p:origin x="103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00266F-32E9-4EDF-A0BC-2AE3FC1C37DD}" type="datetimeFigureOut">
              <a:rPr lang="en-GB" smtClean="0"/>
              <a:t>10/12/2024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D8C38B-456B-48B2-9A57-D885D2214B6D}" type="slidenum">
              <a:rPr lang="en-GB" smtClean="0"/>
              <a:t>‹#›</a:t>
            </a:fld>
            <a:endParaRPr lang="en-GB"/>
          </a:p>
        </p:txBody>
      </p:sp>
    </p:spTree>
    <p:extLst>
      <p:ext uri="{BB962C8B-B14F-4D97-AF65-F5344CB8AC3E}">
        <p14:creationId xmlns:p14="http://schemas.microsoft.com/office/powerpoint/2010/main" val="2887530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D8C38B-456B-48B2-9A57-D885D2214B6D}" type="slidenum">
              <a:rPr lang="en-GB" smtClean="0"/>
              <a:t>10</a:t>
            </a:fld>
            <a:endParaRPr lang="en-GB"/>
          </a:p>
        </p:txBody>
      </p:sp>
    </p:spTree>
    <p:extLst>
      <p:ext uri="{BB962C8B-B14F-4D97-AF65-F5344CB8AC3E}">
        <p14:creationId xmlns:p14="http://schemas.microsoft.com/office/powerpoint/2010/main" val="1277247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D8C38B-456B-48B2-9A57-D885D2214B6D}" type="slidenum">
              <a:rPr lang="en-GB" smtClean="0"/>
              <a:t>30</a:t>
            </a:fld>
            <a:endParaRPr lang="en-GB"/>
          </a:p>
        </p:txBody>
      </p:sp>
    </p:spTree>
    <p:extLst>
      <p:ext uri="{BB962C8B-B14F-4D97-AF65-F5344CB8AC3E}">
        <p14:creationId xmlns:p14="http://schemas.microsoft.com/office/powerpoint/2010/main" val="2322844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12/10/2024</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85254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12/10/2024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595734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12/10/2024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3768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12/10/2024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66856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12/10/2024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543472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12/10/2024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062432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12/10/2024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55226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12/10/2024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897415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12/10/2024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26835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12/10/2024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320174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12/10/2024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110923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12/10/2024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3726614419"/>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england.nhs.uk/2024/09/one-in-eight-toddlers-and-primary-school-aged-children-obese/" TargetMode="External"/><Relationship Id="rId2" Type="http://schemas.openxmlformats.org/officeDocument/2006/relationships/hyperlink" Target="https://digital.nhs.uk/data-and-information/publications/statistical/health-survey-for-england/2021/overweight-and-obesity-in-adult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who.int/news-room/fact-sheets/detail/obesity-and-overweight" TargetMode="External"/><Relationship Id="rId2" Type="http://schemas.openxmlformats.org/officeDocument/2006/relationships/hyperlink" Target="https://www.who.int/health-topics/obesity#tab=tab_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D29A7-4FC6-B559-3C29-FCAC735EED34}"/>
              </a:ext>
            </a:extLst>
          </p:cNvPr>
          <p:cNvSpPr>
            <a:spLocks noGrp="1"/>
          </p:cNvSpPr>
          <p:nvPr>
            <p:ph type="title"/>
          </p:nvPr>
        </p:nvSpPr>
        <p:spPr>
          <a:xfrm>
            <a:off x="609600" y="557785"/>
            <a:ext cx="10972800" cy="710946"/>
          </a:xfrm>
        </p:spPr>
        <p:txBody>
          <a:bodyPr>
            <a:normAutofit fontScale="90000"/>
          </a:bodyPr>
          <a:lstStyle/>
          <a:p>
            <a:r>
              <a:rPr lang="en-GB" b="1" dirty="0"/>
              <a:t>INTRODUCTION OF GROUP</a:t>
            </a:r>
          </a:p>
        </p:txBody>
      </p:sp>
      <p:graphicFrame>
        <p:nvGraphicFramePr>
          <p:cNvPr id="4" name="Table 3"/>
          <p:cNvGraphicFramePr>
            <a:graphicFrameLocks noGrp="1"/>
          </p:cNvGraphicFramePr>
          <p:nvPr>
            <p:extLst>
              <p:ext uri="{D42A27DB-BD31-4B8C-83A1-F6EECF244321}">
                <p14:modId xmlns:p14="http://schemas.microsoft.com/office/powerpoint/2010/main" val="2228862009"/>
              </p:ext>
            </p:extLst>
          </p:nvPr>
        </p:nvGraphicFramePr>
        <p:xfrm>
          <a:off x="1199626" y="1440147"/>
          <a:ext cx="8615493" cy="4934519"/>
        </p:xfrm>
        <a:graphic>
          <a:graphicData uri="http://schemas.openxmlformats.org/drawingml/2006/table">
            <a:tbl>
              <a:tblPr firstRow="1" firstCol="1" bandRow="1">
                <a:tableStyleId>{5C22544A-7EE6-4342-B048-85BDC9FD1C3A}</a:tableStyleId>
              </a:tblPr>
              <a:tblGrid>
                <a:gridCol w="2356374">
                  <a:extLst>
                    <a:ext uri="{9D8B030D-6E8A-4147-A177-3AD203B41FA5}">
                      <a16:colId xmlns:a16="http://schemas.microsoft.com/office/drawing/2014/main" val="20000"/>
                    </a:ext>
                  </a:extLst>
                </a:gridCol>
                <a:gridCol w="6259119">
                  <a:extLst>
                    <a:ext uri="{9D8B030D-6E8A-4147-A177-3AD203B41FA5}">
                      <a16:colId xmlns:a16="http://schemas.microsoft.com/office/drawing/2014/main" val="20001"/>
                    </a:ext>
                  </a:extLst>
                </a:gridCol>
              </a:tblGrid>
              <a:tr h="2120399">
                <a:tc>
                  <a:txBody>
                    <a:bodyPr/>
                    <a:lstStyle/>
                    <a:p>
                      <a:pPr marL="0" marR="0" algn="l">
                        <a:lnSpc>
                          <a:spcPct val="150000"/>
                        </a:lnSpc>
                        <a:spcBef>
                          <a:spcPts val="0"/>
                        </a:spcBef>
                        <a:spcAft>
                          <a:spcPts val="0"/>
                        </a:spcAft>
                      </a:pPr>
                      <a:r>
                        <a:rPr lang="en-US" sz="1600" dirty="0">
                          <a:effectLst/>
                          <a:latin typeface="+mn-lt"/>
                          <a:ea typeface="+mn-ea"/>
                          <a:cs typeface="+mn-cs"/>
                        </a:rPr>
                        <a:t>Group</a:t>
                      </a:r>
                      <a:r>
                        <a:rPr lang="en-US" sz="1600" baseline="0" dirty="0">
                          <a:effectLst/>
                          <a:latin typeface="+mn-lt"/>
                          <a:ea typeface="+mn-ea"/>
                          <a:cs typeface="+mn-cs"/>
                        </a:rPr>
                        <a:t> Member Name and S.ID</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600" b="1" dirty="0">
                          <a:effectLst/>
                          <a:latin typeface="Arial" panose="020B0604020202020204" pitchFamily="34" charset="0"/>
                          <a:cs typeface="Arial" panose="020B0604020202020204" pitchFamily="34" charset="0"/>
                        </a:rPr>
                        <a:t>Task-1:</a:t>
                      </a:r>
                      <a:r>
                        <a:rPr lang="en-US" sz="1600" b="1" baseline="0" dirty="0">
                          <a:effectLst/>
                          <a:latin typeface="Arial" panose="020B0604020202020204" pitchFamily="34" charset="0"/>
                          <a:cs typeface="Arial" panose="020B0604020202020204" pitchFamily="34" charset="0"/>
                        </a:rPr>
                        <a:t> Introduction, </a:t>
                      </a:r>
                      <a:r>
                        <a:rPr lang="en-US" sz="1600" b="1" baseline="0" dirty="0" err="1">
                          <a:effectLst/>
                          <a:latin typeface="Arial" panose="020B0604020202020204" pitchFamily="34" charset="0"/>
                          <a:cs typeface="Arial" panose="020B0604020202020204" pitchFamily="34" charset="0"/>
                        </a:rPr>
                        <a:t>Haren</a:t>
                      </a:r>
                      <a:r>
                        <a:rPr lang="en-US" sz="1600" b="1" baseline="0" dirty="0">
                          <a:effectLst/>
                          <a:latin typeface="Arial" panose="020B0604020202020204" pitchFamily="34" charset="0"/>
                          <a:cs typeface="Arial" panose="020B0604020202020204" pitchFamily="34" charset="0"/>
                        </a:rPr>
                        <a:t> Patel (2307820)</a:t>
                      </a:r>
                    </a:p>
                    <a:p>
                      <a:pPr marL="0" marR="0" algn="l">
                        <a:lnSpc>
                          <a:spcPct val="150000"/>
                        </a:lnSpc>
                        <a:spcBef>
                          <a:spcPts val="0"/>
                        </a:spcBef>
                        <a:spcAft>
                          <a:spcPts val="0"/>
                        </a:spcAft>
                      </a:pPr>
                      <a:r>
                        <a:rPr lang="en-US" sz="1600" b="1" baseline="0" dirty="0">
                          <a:effectLst/>
                          <a:latin typeface="Arial" panose="020B0604020202020204" pitchFamily="34" charset="0"/>
                          <a:ea typeface="Calibri" panose="020F0502020204030204" pitchFamily="34" charset="0"/>
                          <a:cs typeface="Arial" panose="020B0604020202020204" pitchFamily="34" charset="0"/>
                        </a:rPr>
                        <a:t>Task-2: Justification, Nidhi Prajapati (2333921)</a:t>
                      </a:r>
                    </a:p>
                    <a:p>
                      <a:pPr marL="0" marR="0" algn="l">
                        <a:lnSpc>
                          <a:spcPct val="150000"/>
                        </a:lnSpc>
                        <a:spcBef>
                          <a:spcPts val="0"/>
                        </a:spcBef>
                        <a:spcAft>
                          <a:spcPts val="0"/>
                        </a:spcAft>
                      </a:pPr>
                      <a:r>
                        <a:rPr lang="en-US" sz="1600" b="1" baseline="0" dirty="0">
                          <a:effectLst/>
                          <a:latin typeface="Arial" panose="020B0604020202020204" pitchFamily="34" charset="0"/>
                          <a:ea typeface="Calibri" panose="020F0502020204030204" pitchFamily="34" charset="0"/>
                          <a:cs typeface="Arial" panose="020B0604020202020204" pitchFamily="34" charset="0"/>
                        </a:rPr>
                        <a:t>Task-3 : Application , Shivangi Joshi ( 2336350 )</a:t>
                      </a:r>
                    </a:p>
                    <a:p>
                      <a:pPr marL="0" marR="0" algn="l">
                        <a:lnSpc>
                          <a:spcPct val="150000"/>
                        </a:lnSpc>
                        <a:spcBef>
                          <a:spcPts val="0"/>
                        </a:spcBef>
                        <a:spcAft>
                          <a:spcPts val="0"/>
                        </a:spcAft>
                      </a:pPr>
                      <a:r>
                        <a:rPr lang="en-US" sz="1600" b="1" baseline="0" dirty="0">
                          <a:effectLst/>
                          <a:latin typeface="Arial" panose="020B0604020202020204" pitchFamily="34" charset="0"/>
                          <a:ea typeface="Calibri" panose="020F0502020204030204" pitchFamily="34" charset="0"/>
                          <a:cs typeface="Arial" panose="020B0604020202020204" pitchFamily="34" charset="0"/>
                        </a:rPr>
                        <a:t>Task-4: Barriers, </a:t>
                      </a:r>
                      <a:r>
                        <a:rPr lang="en-US" sz="1600" b="1" baseline="0" dirty="0" err="1">
                          <a:effectLst/>
                          <a:latin typeface="Arial" panose="020B0604020202020204" pitchFamily="34" charset="0"/>
                          <a:ea typeface="Calibri" panose="020F0502020204030204" pitchFamily="34" charset="0"/>
                          <a:cs typeface="Arial" panose="020B0604020202020204" pitchFamily="34" charset="0"/>
                        </a:rPr>
                        <a:t>Khushboo</a:t>
                      </a:r>
                      <a:r>
                        <a:rPr lang="en-US" sz="1600" b="1" baseline="0" dirty="0">
                          <a:effectLst/>
                          <a:latin typeface="Arial" panose="020B0604020202020204" pitchFamily="34" charset="0"/>
                          <a:ea typeface="Calibri" panose="020F0502020204030204" pitchFamily="34" charset="0"/>
                          <a:cs typeface="Arial" panose="020B0604020202020204" pitchFamily="34" charset="0"/>
                        </a:rPr>
                        <a:t> </a:t>
                      </a:r>
                      <a:r>
                        <a:rPr lang="en-US" sz="1600" b="1" baseline="0" dirty="0" err="1">
                          <a:effectLst/>
                          <a:latin typeface="Arial" panose="020B0604020202020204" pitchFamily="34" charset="0"/>
                          <a:ea typeface="Calibri" panose="020F0502020204030204" pitchFamily="34" charset="0"/>
                          <a:cs typeface="Arial" panose="020B0604020202020204" pitchFamily="34" charset="0"/>
                        </a:rPr>
                        <a:t>Dadlani</a:t>
                      </a:r>
                      <a:r>
                        <a:rPr lang="en-US" sz="1600" b="1" baseline="0" dirty="0">
                          <a:effectLst/>
                          <a:latin typeface="Arial" panose="020B0604020202020204" pitchFamily="34" charset="0"/>
                          <a:ea typeface="Calibri" panose="020F0502020204030204" pitchFamily="34" charset="0"/>
                          <a:cs typeface="Arial" panose="020B0604020202020204" pitchFamily="34" charset="0"/>
                        </a:rPr>
                        <a:t> (2333435)</a:t>
                      </a:r>
                    </a:p>
                    <a:p>
                      <a:pPr marL="0" marR="0" algn="l">
                        <a:lnSpc>
                          <a:spcPct val="150000"/>
                        </a:lnSpc>
                        <a:spcBef>
                          <a:spcPts val="0"/>
                        </a:spcBef>
                        <a:spcAft>
                          <a:spcPts val="0"/>
                        </a:spcAft>
                      </a:pPr>
                      <a:r>
                        <a:rPr lang="en-US" sz="1600" b="1" baseline="0" dirty="0">
                          <a:effectLst/>
                          <a:latin typeface="Arial" panose="020B0604020202020204" pitchFamily="34" charset="0"/>
                          <a:ea typeface="Calibri" panose="020F0502020204030204" pitchFamily="34" charset="0"/>
                          <a:cs typeface="Arial" panose="020B0604020202020204" pitchFamily="34" charset="0"/>
                        </a:rPr>
                        <a:t>Task-5: Benefit, Abul </a:t>
                      </a:r>
                      <a:r>
                        <a:rPr lang="en-US" sz="1600" b="1" baseline="0" dirty="0" err="1">
                          <a:effectLst/>
                          <a:latin typeface="Arial" panose="020B0604020202020204" pitchFamily="34" charset="0"/>
                          <a:ea typeface="Calibri" panose="020F0502020204030204" pitchFamily="34" charset="0"/>
                          <a:cs typeface="Arial" panose="020B0604020202020204" pitchFamily="34" charset="0"/>
                        </a:rPr>
                        <a:t>Kashem</a:t>
                      </a:r>
                      <a:r>
                        <a:rPr lang="en-US" sz="1600" b="1" baseline="0" dirty="0">
                          <a:effectLst/>
                          <a:latin typeface="Arial" panose="020B0604020202020204" pitchFamily="34" charset="0"/>
                          <a:ea typeface="Calibri" panose="020F0502020204030204" pitchFamily="34" charset="0"/>
                          <a:cs typeface="Arial" panose="020B0604020202020204" pitchFamily="34" charset="0"/>
                        </a:rPr>
                        <a:t> (2329434)</a:t>
                      </a:r>
                    </a:p>
                    <a:p>
                      <a:pPr marL="0" marR="0" algn="l">
                        <a:lnSpc>
                          <a:spcPct val="150000"/>
                        </a:lnSpc>
                        <a:spcBef>
                          <a:spcPts val="0"/>
                        </a:spcBef>
                        <a:spcAft>
                          <a:spcPts val="0"/>
                        </a:spcAft>
                      </a:pPr>
                      <a:endParaRPr lang="en-US" sz="1600" baseline="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555561">
                <a:tc>
                  <a:txBody>
                    <a:bodyPr/>
                    <a:lstStyle/>
                    <a:p>
                      <a:pPr marL="0" marR="0" algn="l">
                        <a:lnSpc>
                          <a:spcPct val="150000"/>
                        </a:lnSpc>
                        <a:spcBef>
                          <a:spcPts val="0"/>
                        </a:spcBef>
                        <a:spcAft>
                          <a:spcPts val="0"/>
                        </a:spcAft>
                      </a:pPr>
                      <a:r>
                        <a:rPr lang="en-US" sz="1600" dirty="0">
                          <a:effectLst/>
                        </a:rPr>
                        <a:t>Programme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600" dirty="0">
                          <a:effectLst/>
                        </a:rPr>
                        <a:t>MSc Public Health and Social Care in Practice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555561">
                <a:tc>
                  <a:txBody>
                    <a:bodyPr/>
                    <a:lstStyle/>
                    <a:p>
                      <a:pPr marL="0" marR="0" algn="l">
                        <a:lnSpc>
                          <a:spcPct val="150000"/>
                        </a:lnSpc>
                        <a:spcBef>
                          <a:spcPts val="0"/>
                        </a:spcBef>
                        <a:spcAft>
                          <a:spcPts val="0"/>
                        </a:spcAft>
                      </a:pPr>
                      <a:r>
                        <a:rPr lang="en-US" sz="1600">
                          <a:effectLst/>
                        </a:rPr>
                        <a:t>Module Code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600" dirty="0">
                          <a:effectLst/>
                        </a:rPr>
                        <a:t>LCHS7007</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555561">
                <a:tc>
                  <a:txBody>
                    <a:bodyPr/>
                    <a:lstStyle/>
                    <a:p>
                      <a:pPr marL="0" marR="0" algn="l">
                        <a:lnSpc>
                          <a:spcPct val="150000"/>
                        </a:lnSpc>
                        <a:spcBef>
                          <a:spcPts val="0"/>
                        </a:spcBef>
                        <a:spcAft>
                          <a:spcPts val="0"/>
                        </a:spcAft>
                      </a:pPr>
                      <a:r>
                        <a:rPr lang="en-US" sz="1600">
                          <a:effectLst/>
                        </a:rPr>
                        <a:t>Module Title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600" dirty="0">
                          <a:effectLst/>
                        </a:rPr>
                        <a:t>Population Health and Digital Health Promotion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555561">
                <a:tc>
                  <a:txBody>
                    <a:bodyPr/>
                    <a:lstStyle/>
                    <a:p>
                      <a:pPr marL="0" marR="0" algn="l">
                        <a:lnSpc>
                          <a:spcPct val="150000"/>
                        </a:lnSpc>
                        <a:spcBef>
                          <a:spcPts val="0"/>
                        </a:spcBef>
                        <a:spcAft>
                          <a:spcPts val="0"/>
                        </a:spcAft>
                      </a:pPr>
                      <a:r>
                        <a:rPr lang="en-US" sz="1600" dirty="0">
                          <a:effectLst/>
                        </a:rPr>
                        <a:t>Assignment Title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600"/>
                        <a:t>Component 2 Group Project Presentation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555561">
                <a:tc>
                  <a:txBody>
                    <a:bodyPr/>
                    <a:lstStyle/>
                    <a:p>
                      <a:pPr marL="0" marR="0" algn="l">
                        <a:lnSpc>
                          <a:spcPct val="150000"/>
                        </a:lnSpc>
                        <a:spcBef>
                          <a:spcPts val="0"/>
                        </a:spcBef>
                        <a:spcAft>
                          <a:spcPts val="0"/>
                        </a:spcAft>
                      </a:pPr>
                      <a:r>
                        <a:rPr lang="en-US" sz="1600" dirty="0">
                          <a:effectLst/>
                        </a:rPr>
                        <a:t>Lecturer</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600" dirty="0" err="1">
                          <a:effectLst/>
                        </a:rPr>
                        <a:t>Dr</a:t>
                      </a:r>
                      <a:r>
                        <a:rPr lang="en-US" sz="1600" dirty="0">
                          <a:effectLst/>
                        </a:rPr>
                        <a:t> Ping Wu</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903066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1" name="Rectangle 10">
            <a:extLst>
              <a:ext uri="{FF2B5EF4-FFF2-40B4-BE49-F238E27FC236}">
                <a16:creationId xmlns:a16="http://schemas.microsoft.com/office/drawing/2014/main" id="{4A2DC5C2-CCA7-49E4-B67F-6F121D488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Pastel colours in gradient surface design">
            <a:extLst>
              <a:ext uri="{FF2B5EF4-FFF2-40B4-BE49-F238E27FC236}">
                <a16:creationId xmlns:a16="http://schemas.microsoft.com/office/drawing/2014/main" id="{BE12D007-11F3-22A6-B57A-7DD4FAD2674A}"/>
              </a:ext>
            </a:extLst>
          </p:cNvPr>
          <p:cNvPicPr>
            <a:picLocks noChangeAspect="1"/>
          </p:cNvPicPr>
          <p:nvPr/>
        </p:nvPicPr>
        <p:blipFill>
          <a:blip r:embed="rId2"/>
          <a:srcRect t="5835" b="9895"/>
          <a:stretch/>
        </p:blipFill>
        <p:spPr>
          <a:xfrm>
            <a:off x="-1" y="10"/>
            <a:ext cx="12192001" cy="6857990"/>
          </a:xfrm>
          <a:prstGeom prst="rect">
            <a:avLst/>
          </a:prstGeom>
        </p:spPr>
      </p:pic>
      <p:sp useBgFill="1">
        <p:nvSpPr>
          <p:cNvPr id="13" name="Freeform: Shape 12">
            <a:extLst>
              <a:ext uri="{FF2B5EF4-FFF2-40B4-BE49-F238E27FC236}">
                <a16:creationId xmlns:a16="http://schemas.microsoft.com/office/drawing/2014/main" id="{27966D5E-7857-415C-B50C-0DD96BCB7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986" y="0"/>
            <a:ext cx="10615629" cy="6858000"/>
          </a:xfrm>
          <a:custGeom>
            <a:avLst/>
            <a:gdLst>
              <a:gd name="connsiteX0" fmla="*/ 7169276 w 10615629"/>
              <a:gd name="connsiteY0" fmla="*/ 5704266 h 6858000"/>
              <a:gd name="connsiteX1" fmla="*/ 7514897 w 10615629"/>
              <a:gd name="connsiteY1" fmla="*/ 6049887 h 6858000"/>
              <a:gd name="connsiteX2" fmla="*/ 7169276 w 10615629"/>
              <a:gd name="connsiteY2" fmla="*/ 6395508 h 6858000"/>
              <a:gd name="connsiteX3" fmla="*/ 6823655 w 10615629"/>
              <a:gd name="connsiteY3" fmla="*/ 6049887 h 6858000"/>
              <a:gd name="connsiteX4" fmla="*/ 7169276 w 10615629"/>
              <a:gd name="connsiteY4" fmla="*/ 5704266 h 6858000"/>
              <a:gd name="connsiteX5" fmla="*/ 10010446 w 10615629"/>
              <a:gd name="connsiteY5" fmla="*/ 2324705 h 6858000"/>
              <a:gd name="connsiteX6" fmla="*/ 10456760 w 10615629"/>
              <a:gd name="connsiteY6" fmla="*/ 2771019 h 6858000"/>
              <a:gd name="connsiteX7" fmla="*/ 10010446 w 10615629"/>
              <a:gd name="connsiteY7" fmla="*/ 3217333 h 6858000"/>
              <a:gd name="connsiteX8" fmla="*/ 9564132 w 10615629"/>
              <a:gd name="connsiteY8" fmla="*/ 2771019 h 6858000"/>
              <a:gd name="connsiteX9" fmla="*/ 10010446 w 10615629"/>
              <a:gd name="connsiteY9" fmla="*/ 2324705 h 6858000"/>
              <a:gd name="connsiteX10" fmla="*/ 10354145 w 10615629"/>
              <a:gd name="connsiteY10" fmla="*/ 1665213 h 6858000"/>
              <a:gd name="connsiteX11" fmla="*/ 10615629 w 10615629"/>
              <a:gd name="connsiteY11" fmla="*/ 1926697 h 6858000"/>
              <a:gd name="connsiteX12" fmla="*/ 10354145 w 10615629"/>
              <a:gd name="connsiteY12" fmla="*/ 2188181 h 6858000"/>
              <a:gd name="connsiteX13" fmla="*/ 10092661 w 10615629"/>
              <a:gd name="connsiteY13" fmla="*/ 1926697 h 6858000"/>
              <a:gd name="connsiteX14" fmla="*/ 10354145 w 10615629"/>
              <a:gd name="connsiteY14" fmla="*/ 1665213 h 6858000"/>
              <a:gd name="connsiteX15" fmla="*/ 1458901 w 10615629"/>
              <a:gd name="connsiteY15" fmla="*/ 659644 h 6858000"/>
              <a:gd name="connsiteX16" fmla="*/ 1905215 w 10615629"/>
              <a:gd name="connsiteY16" fmla="*/ 1105958 h 6858000"/>
              <a:gd name="connsiteX17" fmla="*/ 1458901 w 10615629"/>
              <a:gd name="connsiteY17" fmla="*/ 1552272 h 6858000"/>
              <a:gd name="connsiteX18" fmla="*/ 1012587 w 10615629"/>
              <a:gd name="connsiteY18" fmla="*/ 1105958 h 6858000"/>
              <a:gd name="connsiteX19" fmla="*/ 1458901 w 10615629"/>
              <a:gd name="connsiteY19" fmla="*/ 659644 h 6858000"/>
              <a:gd name="connsiteX20" fmla="*/ 6674038 w 10615629"/>
              <a:gd name="connsiteY20" fmla="*/ 0 h 6858000"/>
              <a:gd name="connsiteX21" fmla="*/ 10121228 w 10615629"/>
              <a:gd name="connsiteY21" fmla="*/ 0 h 6858000"/>
              <a:gd name="connsiteX22" fmla="*/ 10122250 w 10615629"/>
              <a:gd name="connsiteY22" fmla="*/ 1542 h 6858000"/>
              <a:gd name="connsiteX23" fmla="*/ 9914575 w 10615629"/>
              <a:gd name="connsiteY23" fmla="*/ 1714821 h 6858000"/>
              <a:gd name="connsiteX24" fmla="*/ 9361609 w 10615629"/>
              <a:gd name="connsiteY24" fmla="*/ 2396453 h 6858000"/>
              <a:gd name="connsiteX25" fmla="*/ 9334635 w 10615629"/>
              <a:gd name="connsiteY25" fmla="*/ 3107486 h 6858000"/>
              <a:gd name="connsiteX26" fmla="*/ 9815042 w 10615629"/>
              <a:gd name="connsiteY26" fmla="*/ 3891891 h 6858000"/>
              <a:gd name="connsiteX27" fmla="*/ 9376176 w 10615629"/>
              <a:gd name="connsiteY27" fmla="*/ 5202286 h 6858000"/>
              <a:gd name="connsiteX28" fmla="*/ 7869813 w 10615629"/>
              <a:gd name="connsiteY28" fmla="*/ 5436960 h 6858000"/>
              <a:gd name="connsiteX29" fmla="*/ 6545392 w 10615629"/>
              <a:gd name="connsiteY29" fmla="*/ 5630362 h 6858000"/>
              <a:gd name="connsiteX30" fmla="*/ 5772723 w 10615629"/>
              <a:gd name="connsiteY30" fmla="*/ 6502431 h 6858000"/>
              <a:gd name="connsiteX31" fmla="*/ 5542129 w 10615629"/>
              <a:gd name="connsiteY31" fmla="*/ 6791052 h 6858000"/>
              <a:gd name="connsiteX32" fmla="*/ 5487454 w 10615629"/>
              <a:gd name="connsiteY32" fmla="*/ 6858000 h 6858000"/>
              <a:gd name="connsiteX33" fmla="*/ 3860772 w 10615629"/>
              <a:gd name="connsiteY33" fmla="*/ 6858000 h 6858000"/>
              <a:gd name="connsiteX34" fmla="*/ 3806309 w 10615629"/>
              <a:gd name="connsiteY34" fmla="*/ 6753976 h 6858000"/>
              <a:gd name="connsiteX35" fmla="*/ 3692626 w 10615629"/>
              <a:gd name="connsiteY35" fmla="*/ 6315366 h 6858000"/>
              <a:gd name="connsiteX36" fmla="*/ 2561203 w 10615629"/>
              <a:gd name="connsiteY36" fmla="*/ 5694965 h 6858000"/>
              <a:gd name="connsiteX37" fmla="*/ 69617 w 10615629"/>
              <a:gd name="connsiteY37" fmla="*/ 4316865 h 6858000"/>
              <a:gd name="connsiteX38" fmla="*/ 1643 w 10615629"/>
              <a:gd name="connsiteY38" fmla="*/ 3718987 h 6858000"/>
              <a:gd name="connsiteX39" fmla="*/ 368893 w 10615629"/>
              <a:gd name="connsiteY39" fmla="*/ 2555465 h 6858000"/>
              <a:gd name="connsiteX40" fmla="*/ 1113509 w 10615629"/>
              <a:gd name="connsiteY40" fmla="*/ 2231777 h 6858000"/>
              <a:gd name="connsiteX41" fmla="*/ 2037233 w 10615629"/>
              <a:gd name="connsiteY41" fmla="*/ 2044714 h 6858000"/>
              <a:gd name="connsiteX42" fmla="*/ 2547311 w 10615629"/>
              <a:gd name="connsiteY42" fmla="*/ 1444273 h 6858000"/>
              <a:gd name="connsiteX43" fmla="*/ 3900864 w 10615629"/>
              <a:gd name="connsiteY43" fmla="*/ 617925 h 6858000"/>
              <a:gd name="connsiteX44" fmla="*/ 4571572 w 10615629"/>
              <a:gd name="connsiteY44" fmla="*/ 899937 h 6858000"/>
              <a:gd name="connsiteX45" fmla="*/ 6039226 w 10615629"/>
              <a:gd name="connsiteY45" fmla="*/ 670658 h 6858000"/>
              <a:gd name="connsiteX46" fmla="*/ 6656610 w 10615629"/>
              <a:gd name="connsiteY46" fmla="*/ 1615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615629" h="6858000">
                <a:moveTo>
                  <a:pt x="7169276" y="5704266"/>
                </a:moveTo>
                <a:cubicBezTo>
                  <a:pt x="7360157" y="5704266"/>
                  <a:pt x="7514897" y="5859006"/>
                  <a:pt x="7514897" y="6049887"/>
                </a:cubicBezTo>
                <a:cubicBezTo>
                  <a:pt x="7514897" y="6240768"/>
                  <a:pt x="7360157" y="6395508"/>
                  <a:pt x="7169276" y="6395508"/>
                </a:cubicBezTo>
                <a:cubicBezTo>
                  <a:pt x="6978395" y="6395508"/>
                  <a:pt x="6823655" y="6240768"/>
                  <a:pt x="6823655" y="6049887"/>
                </a:cubicBezTo>
                <a:cubicBezTo>
                  <a:pt x="6823655" y="5859006"/>
                  <a:pt x="6978395" y="5704266"/>
                  <a:pt x="7169276" y="5704266"/>
                </a:cubicBezTo>
                <a:close/>
                <a:moveTo>
                  <a:pt x="10010446" y="2324705"/>
                </a:moveTo>
                <a:cubicBezTo>
                  <a:pt x="10256938" y="2324705"/>
                  <a:pt x="10456760" y="2524528"/>
                  <a:pt x="10456760" y="2771019"/>
                </a:cubicBezTo>
                <a:cubicBezTo>
                  <a:pt x="10456760" y="3017511"/>
                  <a:pt x="10256938" y="3217333"/>
                  <a:pt x="10010446" y="3217333"/>
                </a:cubicBezTo>
                <a:cubicBezTo>
                  <a:pt x="9763954" y="3217333"/>
                  <a:pt x="9564132" y="3017511"/>
                  <a:pt x="9564132" y="2771019"/>
                </a:cubicBezTo>
                <a:cubicBezTo>
                  <a:pt x="9564132" y="2524528"/>
                  <a:pt x="9763954" y="2324705"/>
                  <a:pt x="10010446" y="2324705"/>
                </a:cubicBezTo>
                <a:close/>
                <a:moveTo>
                  <a:pt x="10354145" y="1665213"/>
                </a:moveTo>
                <a:cubicBezTo>
                  <a:pt x="10498559" y="1665213"/>
                  <a:pt x="10615629" y="1782283"/>
                  <a:pt x="10615629" y="1926697"/>
                </a:cubicBezTo>
                <a:cubicBezTo>
                  <a:pt x="10615629" y="2071111"/>
                  <a:pt x="10498559" y="2188181"/>
                  <a:pt x="10354145" y="2188181"/>
                </a:cubicBezTo>
                <a:cubicBezTo>
                  <a:pt x="10209731" y="2188181"/>
                  <a:pt x="10092661" y="2071111"/>
                  <a:pt x="10092661" y="1926697"/>
                </a:cubicBezTo>
                <a:cubicBezTo>
                  <a:pt x="10092661" y="1782283"/>
                  <a:pt x="10209731" y="1665213"/>
                  <a:pt x="10354145" y="1665213"/>
                </a:cubicBezTo>
                <a:close/>
                <a:moveTo>
                  <a:pt x="1458901" y="659644"/>
                </a:moveTo>
                <a:cubicBezTo>
                  <a:pt x="1705393" y="659644"/>
                  <a:pt x="1905215" y="859466"/>
                  <a:pt x="1905215" y="1105958"/>
                </a:cubicBezTo>
                <a:cubicBezTo>
                  <a:pt x="1905215" y="1352450"/>
                  <a:pt x="1705393" y="1552272"/>
                  <a:pt x="1458901" y="1552272"/>
                </a:cubicBezTo>
                <a:cubicBezTo>
                  <a:pt x="1212409" y="1552272"/>
                  <a:pt x="1012587" y="1352450"/>
                  <a:pt x="1012587" y="1105958"/>
                </a:cubicBezTo>
                <a:cubicBezTo>
                  <a:pt x="1012587" y="859466"/>
                  <a:pt x="1212409" y="659644"/>
                  <a:pt x="1458901" y="659644"/>
                </a:cubicBezTo>
                <a:close/>
                <a:moveTo>
                  <a:pt x="6674038" y="0"/>
                </a:moveTo>
                <a:lnTo>
                  <a:pt x="10121228" y="0"/>
                </a:lnTo>
                <a:lnTo>
                  <a:pt x="10122250" y="1542"/>
                </a:lnTo>
                <a:cubicBezTo>
                  <a:pt x="10407914" y="485220"/>
                  <a:pt x="10448238" y="1134713"/>
                  <a:pt x="9914575" y="1714821"/>
                </a:cubicBezTo>
                <a:cubicBezTo>
                  <a:pt x="9716856" y="1929804"/>
                  <a:pt x="9539638" y="2164208"/>
                  <a:pt x="9361609" y="2396453"/>
                </a:cubicBezTo>
                <a:cubicBezTo>
                  <a:pt x="9193292" y="2616157"/>
                  <a:pt x="9188572" y="2869712"/>
                  <a:pt x="9334635" y="3107486"/>
                </a:cubicBezTo>
                <a:cubicBezTo>
                  <a:pt x="9495670" y="3368730"/>
                  <a:pt x="9683004" y="3617025"/>
                  <a:pt x="9815042" y="3891891"/>
                </a:cubicBezTo>
                <a:cubicBezTo>
                  <a:pt x="10050525" y="4382007"/>
                  <a:pt x="9955575" y="4864841"/>
                  <a:pt x="9376176" y="5202286"/>
                </a:cubicBezTo>
                <a:cubicBezTo>
                  <a:pt x="8901029" y="5479039"/>
                  <a:pt x="8396077" y="5489829"/>
                  <a:pt x="7869813" y="5436960"/>
                </a:cubicBezTo>
                <a:cubicBezTo>
                  <a:pt x="7414764" y="5391373"/>
                  <a:pt x="6924917" y="5356038"/>
                  <a:pt x="6545392" y="5630362"/>
                </a:cubicBezTo>
                <a:cubicBezTo>
                  <a:pt x="6238294" y="5852628"/>
                  <a:pt x="6024795" y="6205178"/>
                  <a:pt x="5772723" y="6502431"/>
                </a:cubicBezTo>
                <a:cubicBezTo>
                  <a:pt x="5693285" y="6596233"/>
                  <a:pt x="5618533" y="6694485"/>
                  <a:pt x="5542129" y="6791052"/>
                </a:cubicBezTo>
                <a:lnTo>
                  <a:pt x="5487454" y="6858000"/>
                </a:lnTo>
                <a:lnTo>
                  <a:pt x="3860772" y="6858000"/>
                </a:lnTo>
                <a:lnTo>
                  <a:pt x="3806309" y="6753976"/>
                </a:lnTo>
                <a:cubicBezTo>
                  <a:pt x="3748311" y="6617180"/>
                  <a:pt x="3717510" y="6461835"/>
                  <a:pt x="3692626" y="6315366"/>
                </a:cubicBezTo>
                <a:cubicBezTo>
                  <a:pt x="3594980" y="5743923"/>
                  <a:pt x="2996563" y="5569132"/>
                  <a:pt x="2561203" y="5694965"/>
                </a:cubicBezTo>
                <a:cubicBezTo>
                  <a:pt x="1295584" y="6063834"/>
                  <a:pt x="405173" y="5417942"/>
                  <a:pt x="69617" y="4316865"/>
                </a:cubicBezTo>
                <a:cubicBezTo>
                  <a:pt x="12163" y="4128181"/>
                  <a:pt x="22818" y="3919404"/>
                  <a:pt x="1643" y="3718987"/>
                </a:cubicBezTo>
                <a:cubicBezTo>
                  <a:pt x="-11845" y="3285650"/>
                  <a:pt x="53163" y="2879692"/>
                  <a:pt x="368893" y="2555465"/>
                </a:cubicBezTo>
                <a:cubicBezTo>
                  <a:pt x="570254" y="2348709"/>
                  <a:pt x="826642" y="2266304"/>
                  <a:pt x="1113509" y="2231777"/>
                </a:cubicBezTo>
                <a:cubicBezTo>
                  <a:pt x="1425464" y="2194013"/>
                  <a:pt x="1739171" y="2139122"/>
                  <a:pt x="2037233" y="2044714"/>
                </a:cubicBezTo>
                <a:cubicBezTo>
                  <a:pt x="2313448" y="1957047"/>
                  <a:pt x="2430109" y="1689061"/>
                  <a:pt x="2547311" y="1444273"/>
                </a:cubicBezTo>
                <a:cubicBezTo>
                  <a:pt x="2839304" y="834121"/>
                  <a:pt x="3300290" y="529585"/>
                  <a:pt x="3900864" y="617925"/>
                </a:cubicBezTo>
                <a:cubicBezTo>
                  <a:pt x="4133785" y="652182"/>
                  <a:pt x="4362119" y="778959"/>
                  <a:pt x="4571572" y="899937"/>
                </a:cubicBezTo>
                <a:cubicBezTo>
                  <a:pt x="5133170" y="1224435"/>
                  <a:pt x="5641899" y="1068660"/>
                  <a:pt x="6039226" y="670658"/>
                </a:cubicBezTo>
                <a:cubicBezTo>
                  <a:pt x="6250634" y="458239"/>
                  <a:pt x="6444898" y="227157"/>
                  <a:pt x="6656610" y="16159"/>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6F2FD2BB-BB06-4788-C945-1AD78C896AAA}"/>
              </a:ext>
            </a:extLst>
          </p:cNvPr>
          <p:cNvSpPr>
            <a:spLocks noGrp="1"/>
          </p:cNvSpPr>
          <p:nvPr>
            <p:ph type="ctrTitle"/>
          </p:nvPr>
        </p:nvSpPr>
        <p:spPr>
          <a:xfrm>
            <a:off x="2891743" y="1122363"/>
            <a:ext cx="6458556" cy="2387600"/>
          </a:xfrm>
        </p:spPr>
        <p:txBody>
          <a:bodyPr>
            <a:noAutofit/>
          </a:bodyPr>
          <a:lstStyle/>
          <a:p>
            <a:pPr algn="ctr"/>
            <a:r>
              <a:rPr lang="en-GB" sz="4400" dirty="0">
                <a:latin typeface="ADLaM Display" panose="02010000000000000000" pitchFamily="2" charset="0"/>
                <a:ea typeface="ADLaM Display" panose="02010000000000000000" pitchFamily="2" charset="0"/>
                <a:cs typeface="ADLaM Display" panose="02010000000000000000" pitchFamily="2" charset="0"/>
              </a:rPr>
              <a:t>Combatting adolescent obesity through </a:t>
            </a:r>
            <a:r>
              <a:rPr lang="en-GB" sz="4400" dirty="0" err="1">
                <a:latin typeface="ADLaM Display" panose="02010000000000000000" pitchFamily="2" charset="0"/>
                <a:ea typeface="ADLaM Display" panose="02010000000000000000" pitchFamily="2" charset="0"/>
                <a:cs typeface="ADLaM Display" panose="02010000000000000000" pitchFamily="2" charset="0"/>
              </a:rPr>
              <a:t>NutriFit</a:t>
            </a:r>
            <a:r>
              <a:rPr lang="en-GB" sz="4400" dirty="0">
                <a:latin typeface="ADLaM Display" panose="02010000000000000000" pitchFamily="2" charset="0"/>
                <a:ea typeface="ADLaM Display" panose="02010000000000000000" pitchFamily="2" charset="0"/>
                <a:cs typeface="ADLaM Display" panose="02010000000000000000" pitchFamily="2" charset="0"/>
              </a:rPr>
              <a:t> App in the UK</a:t>
            </a:r>
          </a:p>
        </p:txBody>
      </p:sp>
      <p:sp>
        <p:nvSpPr>
          <p:cNvPr id="3" name="Subtitle 2">
            <a:extLst>
              <a:ext uri="{FF2B5EF4-FFF2-40B4-BE49-F238E27FC236}">
                <a16:creationId xmlns:a16="http://schemas.microsoft.com/office/drawing/2014/main" id="{338536C6-7951-8B8B-0AEC-BB075CBF5A9C}"/>
              </a:ext>
            </a:extLst>
          </p:cNvPr>
          <p:cNvSpPr>
            <a:spLocks noGrp="1"/>
          </p:cNvSpPr>
          <p:nvPr>
            <p:ph type="subTitle" idx="1"/>
          </p:nvPr>
        </p:nvSpPr>
        <p:spPr>
          <a:xfrm>
            <a:off x="2891743" y="3602038"/>
            <a:ext cx="6458556" cy="1655762"/>
          </a:xfrm>
        </p:spPr>
        <p:txBody>
          <a:bodyPr>
            <a:normAutofit/>
          </a:bodyPr>
          <a:lstStyle/>
          <a:p>
            <a:pPr algn="ctr"/>
            <a:endParaRPr lang="en-GB"/>
          </a:p>
        </p:txBody>
      </p:sp>
    </p:spTree>
    <p:extLst>
      <p:ext uri="{BB962C8B-B14F-4D97-AF65-F5344CB8AC3E}">
        <p14:creationId xmlns:p14="http://schemas.microsoft.com/office/powerpoint/2010/main" val="1185405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49" name="Rectangle 104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1" name="Freeform: Shape 105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53" name="Rectangle 1052">
            <a:extLst>
              <a:ext uri="{FF2B5EF4-FFF2-40B4-BE49-F238E27FC236}">
                <a16:creationId xmlns:a16="http://schemas.microsoft.com/office/drawing/2014/main" id="{087C4FDF-D217-4821-A221-1C752E3F3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2"/>
              </a:solidFill>
            </a:endParaRPr>
          </a:p>
        </p:txBody>
      </p:sp>
      <p:sp>
        <p:nvSpPr>
          <p:cNvPr id="1055" name="Rectangle 1054">
            <a:extLst>
              <a:ext uri="{FF2B5EF4-FFF2-40B4-BE49-F238E27FC236}">
                <a16:creationId xmlns:a16="http://schemas.microsoft.com/office/drawing/2014/main" id="{E125163A-3A1B-492C-9DC6-9256719AB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2"/>
              </a:solidFill>
            </a:endParaRPr>
          </a:p>
        </p:txBody>
      </p:sp>
      <p:sp>
        <p:nvSpPr>
          <p:cNvPr id="2" name="Title 1">
            <a:extLst>
              <a:ext uri="{FF2B5EF4-FFF2-40B4-BE49-F238E27FC236}">
                <a16:creationId xmlns:a16="http://schemas.microsoft.com/office/drawing/2014/main" id="{F2DB296E-23B7-73DF-C7F0-1F31C57FA24B}"/>
              </a:ext>
            </a:extLst>
          </p:cNvPr>
          <p:cNvSpPr>
            <a:spLocks noGrp="1"/>
          </p:cNvSpPr>
          <p:nvPr>
            <p:ph type="title"/>
          </p:nvPr>
        </p:nvSpPr>
        <p:spPr>
          <a:xfrm>
            <a:off x="612648" y="781493"/>
            <a:ext cx="6309144" cy="2647507"/>
          </a:xfrm>
        </p:spPr>
        <p:txBody>
          <a:bodyPr vert="horz" lIns="91440" tIns="45720" rIns="91440" bIns="45720" rtlCol="0" anchor="b">
            <a:normAutofit fontScale="90000"/>
          </a:bodyPr>
          <a:lstStyle/>
          <a:p>
            <a:pPr algn="ctr">
              <a:lnSpc>
                <a:spcPct val="90000"/>
              </a:lnSpc>
            </a:pPr>
            <a:r>
              <a:rPr lang="en-US" sz="5100" b="1" dirty="0">
                <a:solidFill>
                  <a:srgbClr val="FFFFFF"/>
                </a:solidFill>
              </a:rPr>
              <a:t>Combatting adolescent obesity through </a:t>
            </a:r>
            <a:r>
              <a:rPr lang="en-US" sz="5100" b="1" dirty="0" err="1">
                <a:solidFill>
                  <a:srgbClr val="FFFFFF"/>
                </a:solidFill>
              </a:rPr>
              <a:t>NutriFit</a:t>
            </a:r>
            <a:r>
              <a:rPr lang="en-US" sz="5100" b="1" dirty="0">
                <a:solidFill>
                  <a:srgbClr val="FFFFFF"/>
                </a:solidFill>
              </a:rPr>
              <a:t> App in the UK</a:t>
            </a:r>
          </a:p>
        </p:txBody>
      </p:sp>
      <p:sp>
        <p:nvSpPr>
          <p:cNvPr id="4" name="TextBox 3">
            <a:extLst>
              <a:ext uri="{FF2B5EF4-FFF2-40B4-BE49-F238E27FC236}">
                <a16:creationId xmlns:a16="http://schemas.microsoft.com/office/drawing/2014/main" id="{F2EA0E81-18D6-19DF-CB8C-48B810EC4715}"/>
              </a:ext>
            </a:extLst>
          </p:cNvPr>
          <p:cNvSpPr txBox="1"/>
          <p:nvPr/>
        </p:nvSpPr>
        <p:spPr>
          <a:xfrm>
            <a:off x="3146151" y="6076507"/>
            <a:ext cx="4248110" cy="334910"/>
          </a:xfrm>
          <a:prstGeom prst="rect">
            <a:avLst/>
          </a:prstGeom>
        </p:spPr>
        <p:txBody>
          <a:bodyPr vert="horz" lIns="91440" tIns="45720" rIns="91440" bIns="45720" rtlCol="0">
            <a:normAutofit fontScale="85000" lnSpcReduction="20000"/>
          </a:bodyPr>
          <a:lstStyle/>
          <a:p>
            <a:pPr defTabSz="914400">
              <a:lnSpc>
                <a:spcPct val="110000"/>
              </a:lnSpc>
              <a:spcBef>
                <a:spcPts val="1000"/>
              </a:spcBef>
              <a:buClr>
                <a:schemeClr val="accent5"/>
              </a:buClr>
            </a:pPr>
            <a:r>
              <a:rPr lang="en-US" sz="2000" b="1" dirty="0">
                <a:latin typeface="Arial" panose="020B0604020202020204" pitchFamily="34" charset="0"/>
                <a:cs typeface="Arial" panose="020B0604020202020204" pitchFamily="34" charset="0"/>
              </a:rPr>
              <a:t>(Source: Brandy, 2023)</a:t>
            </a:r>
          </a:p>
        </p:txBody>
      </p:sp>
      <p:pic>
        <p:nvPicPr>
          <p:cNvPr id="1026" name="Picture 2" descr="Childhood adversity may trigger obesity in adolescence">
            <a:extLst>
              <a:ext uri="{FF2B5EF4-FFF2-40B4-BE49-F238E27FC236}">
                <a16:creationId xmlns:a16="http://schemas.microsoft.com/office/drawing/2014/main" id="{202926E1-2228-9A12-952D-2609E472BA30}"/>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r="3" b="2255"/>
          <a:stretch/>
        </p:blipFill>
        <p:spPr bwMode="auto">
          <a:xfrm>
            <a:off x="6936533" y="10"/>
            <a:ext cx="5255467" cy="3428990"/>
          </a:xfrm>
          <a:custGeom>
            <a:avLst/>
            <a:gdLst/>
            <a:ahLst/>
            <a:cxnLst/>
            <a:rect l="l" t="t" r="r" b="b"/>
            <a:pathLst>
              <a:path w="5255467" h="3429000">
                <a:moveTo>
                  <a:pt x="268805" y="1822824"/>
                </a:moveTo>
                <a:cubicBezTo>
                  <a:pt x="412387" y="1822824"/>
                  <a:pt x="528781" y="1939219"/>
                  <a:pt x="528781" y="2082800"/>
                </a:cubicBezTo>
                <a:cubicBezTo>
                  <a:pt x="528781" y="2226381"/>
                  <a:pt x="412387" y="2342776"/>
                  <a:pt x="268805" y="2342776"/>
                </a:cubicBezTo>
                <a:cubicBezTo>
                  <a:pt x="125225" y="2342776"/>
                  <a:pt x="8829" y="2226381"/>
                  <a:pt x="8829" y="2082800"/>
                </a:cubicBezTo>
                <a:cubicBezTo>
                  <a:pt x="8829" y="1939219"/>
                  <a:pt x="125225" y="1822824"/>
                  <a:pt x="268805" y="1822824"/>
                </a:cubicBezTo>
                <a:close/>
                <a:moveTo>
                  <a:pt x="311623" y="1354515"/>
                </a:moveTo>
                <a:cubicBezTo>
                  <a:pt x="403243" y="1354515"/>
                  <a:pt x="477514" y="1428787"/>
                  <a:pt x="477514" y="1520407"/>
                </a:cubicBezTo>
                <a:cubicBezTo>
                  <a:pt x="477514" y="1612027"/>
                  <a:pt x="403243" y="1686299"/>
                  <a:pt x="311623" y="1686299"/>
                </a:cubicBezTo>
                <a:cubicBezTo>
                  <a:pt x="220002" y="1686299"/>
                  <a:pt x="145730" y="1612027"/>
                  <a:pt x="145730" y="1520407"/>
                </a:cubicBezTo>
                <a:cubicBezTo>
                  <a:pt x="145730" y="1428787"/>
                  <a:pt x="220002" y="1354515"/>
                  <a:pt x="311623" y="1354515"/>
                </a:cubicBezTo>
                <a:close/>
                <a:moveTo>
                  <a:pt x="541218" y="0"/>
                </a:moveTo>
                <a:lnTo>
                  <a:pt x="833582" y="0"/>
                </a:lnTo>
                <a:lnTo>
                  <a:pt x="2382626" y="0"/>
                </a:lnTo>
                <a:lnTo>
                  <a:pt x="2747580" y="0"/>
                </a:lnTo>
                <a:lnTo>
                  <a:pt x="3950670" y="0"/>
                </a:lnTo>
                <a:lnTo>
                  <a:pt x="4706476" y="0"/>
                </a:lnTo>
                <a:lnTo>
                  <a:pt x="5255467" y="0"/>
                </a:lnTo>
                <a:lnTo>
                  <a:pt x="5255467" y="3429000"/>
                </a:lnTo>
                <a:lnTo>
                  <a:pt x="0" y="3429000"/>
                </a:lnTo>
                <a:lnTo>
                  <a:pt x="10355" y="3365199"/>
                </a:lnTo>
                <a:cubicBezTo>
                  <a:pt x="48015" y="3197951"/>
                  <a:pt x="123724" y="3038692"/>
                  <a:pt x="207457" y="2872062"/>
                </a:cubicBezTo>
                <a:cubicBezTo>
                  <a:pt x="262517" y="2763073"/>
                  <a:pt x="320349" y="2687655"/>
                  <a:pt x="379893" y="2630331"/>
                </a:cubicBezTo>
                <a:cubicBezTo>
                  <a:pt x="382617" y="2627394"/>
                  <a:pt x="385645" y="2624417"/>
                  <a:pt x="389084" y="2621388"/>
                </a:cubicBezTo>
                <a:cubicBezTo>
                  <a:pt x="945661" y="2128752"/>
                  <a:pt x="557531" y="1213511"/>
                  <a:pt x="465879" y="1018429"/>
                </a:cubicBezTo>
                <a:cubicBezTo>
                  <a:pt x="458750" y="1006625"/>
                  <a:pt x="452689" y="994267"/>
                  <a:pt x="447771" y="981453"/>
                </a:cubicBezTo>
                <a:cubicBezTo>
                  <a:pt x="313042" y="605203"/>
                  <a:pt x="284127" y="265828"/>
                  <a:pt x="512399" y="26006"/>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Childhood Obesity: Changing The Trajectory">
            <a:extLst>
              <a:ext uri="{FF2B5EF4-FFF2-40B4-BE49-F238E27FC236}">
                <a16:creationId xmlns:a16="http://schemas.microsoft.com/office/drawing/2014/main" id="{90EFBA89-B0CC-DF7C-4BCF-09E45C06AA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 b="2530"/>
          <a:stretch/>
        </p:blipFill>
        <p:spPr bwMode="auto">
          <a:xfrm>
            <a:off x="6921795" y="3429000"/>
            <a:ext cx="5270205" cy="3429000"/>
          </a:xfrm>
          <a:custGeom>
            <a:avLst/>
            <a:gdLst/>
            <a:ahLst/>
            <a:cxnLst/>
            <a:rect l="l" t="t" r="r" b="b"/>
            <a:pathLst>
              <a:path w="5270205" h="3429000">
                <a:moveTo>
                  <a:pt x="342131" y="1329720"/>
                </a:moveTo>
                <a:cubicBezTo>
                  <a:pt x="518068" y="1329720"/>
                  <a:pt x="660693" y="1472346"/>
                  <a:pt x="660693" y="1648283"/>
                </a:cubicBezTo>
                <a:cubicBezTo>
                  <a:pt x="660693" y="1824220"/>
                  <a:pt x="518068" y="1966846"/>
                  <a:pt x="342131" y="1966846"/>
                </a:cubicBezTo>
                <a:cubicBezTo>
                  <a:pt x="166194" y="1966846"/>
                  <a:pt x="23567" y="1824220"/>
                  <a:pt x="23567" y="1648283"/>
                </a:cubicBezTo>
                <a:cubicBezTo>
                  <a:pt x="23567" y="1472346"/>
                  <a:pt x="166194" y="1329720"/>
                  <a:pt x="342131" y="1329720"/>
                </a:cubicBezTo>
                <a:close/>
                <a:moveTo>
                  <a:pt x="14738" y="0"/>
                </a:moveTo>
                <a:lnTo>
                  <a:pt x="5270205" y="0"/>
                </a:lnTo>
                <a:lnTo>
                  <a:pt x="5270205" y="3429000"/>
                </a:lnTo>
                <a:lnTo>
                  <a:pt x="580539" y="3429000"/>
                </a:lnTo>
                <a:lnTo>
                  <a:pt x="548777" y="3393217"/>
                </a:lnTo>
                <a:cubicBezTo>
                  <a:pt x="402964" y="3206564"/>
                  <a:pt x="308389" y="2967571"/>
                  <a:pt x="301088" y="2744809"/>
                </a:cubicBezTo>
                <a:cubicBezTo>
                  <a:pt x="283493" y="2198815"/>
                  <a:pt x="800250" y="2035406"/>
                  <a:pt x="744084" y="1560172"/>
                </a:cubicBezTo>
                <a:cubicBezTo>
                  <a:pt x="697796" y="1165597"/>
                  <a:pt x="239340" y="1008363"/>
                  <a:pt x="56290" y="477274"/>
                </a:cubicBezTo>
                <a:cubicBezTo>
                  <a:pt x="4940" y="328333"/>
                  <a:pt x="-8117" y="192526"/>
                  <a:pt x="4452" y="63374"/>
                </a:cubicBez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31267DD-7043-B2D4-120B-BDCB4D93E8D3}"/>
              </a:ext>
            </a:extLst>
          </p:cNvPr>
          <p:cNvSpPr txBox="1"/>
          <p:nvPr/>
        </p:nvSpPr>
        <p:spPr>
          <a:xfrm>
            <a:off x="707923" y="3736258"/>
            <a:ext cx="6021490" cy="147732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just"/>
            <a:r>
              <a:rPr lang="en-GB" b="1" dirty="0">
                <a:latin typeface="Arial" panose="020B0604020202020204" pitchFamily="34" charset="0"/>
                <a:cs typeface="Arial" panose="020B0604020202020204" pitchFamily="34" charset="0"/>
              </a:rPr>
              <a:t>Target Group: </a:t>
            </a:r>
            <a:r>
              <a:rPr lang="en-GB" dirty="0">
                <a:latin typeface="Arial" panose="020B0604020202020204" pitchFamily="34" charset="0"/>
                <a:cs typeface="Arial" panose="020B0604020202020204" pitchFamily="34" charset="0"/>
              </a:rPr>
              <a:t>Adolescents aged 14–20 in the UK.</a:t>
            </a:r>
          </a:p>
          <a:p>
            <a:pPr algn="just"/>
            <a:r>
              <a:rPr lang="en-GB" b="1" dirty="0">
                <a:latin typeface="Arial" panose="020B0604020202020204" pitchFamily="34" charset="0"/>
                <a:cs typeface="Arial" panose="020B0604020202020204" pitchFamily="34" charset="0"/>
              </a:rPr>
              <a:t>Public Health Problem: </a:t>
            </a:r>
            <a:r>
              <a:rPr lang="en-GB" dirty="0">
                <a:latin typeface="Arial" panose="020B0604020202020204" pitchFamily="34" charset="0"/>
                <a:cs typeface="Arial" panose="020B0604020202020204" pitchFamily="34" charset="0"/>
              </a:rPr>
              <a:t>Rising adolescent obesity rates, lead to long-term health issues like diabetes, heart disease, and mental health challenges.</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8964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26E7C-B49B-857F-8733-3D1FF4511336}"/>
              </a:ext>
            </a:extLst>
          </p:cNvPr>
          <p:cNvSpPr>
            <a:spLocks noGrp="1"/>
          </p:cNvSpPr>
          <p:nvPr>
            <p:ph type="title"/>
          </p:nvPr>
        </p:nvSpPr>
        <p:spPr>
          <a:xfrm>
            <a:off x="609600" y="213656"/>
            <a:ext cx="8180439" cy="897390"/>
          </a:xfrm>
        </p:spPr>
        <p:style>
          <a:lnRef idx="2">
            <a:schemeClr val="accent2"/>
          </a:lnRef>
          <a:fillRef idx="1">
            <a:schemeClr val="lt1"/>
          </a:fillRef>
          <a:effectRef idx="0">
            <a:schemeClr val="accent2"/>
          </a:effectRef>
          <a:fontRef idx="minor">
            <a:schemeClr val="dk1"/>
          </a:fontRef>
        </p:style>
        <p:txBody>
          <a:bodyPr>
            <a:normAutofit/>
          </a:bodyPr>
          <a:lstStyle/>
          <a:p>
            <a:pPr algn="ctr"/>
            <a:r>
              <a:rPr lang="en-GB" b="1" dirty="0"/>
              <a:t>Introduction</a:t>
            </a:r>
          </a:p>
        </p:txBody>
      </p:sp>
      <p:sp>
        <p:nvSpPr>
          <p:cNvPr id="3" name="Content Placeholder 2">
            <a:extLst>
              <a:ext uri="{FF2B5EF4-FFF2-40B4-BE49-F238E27FC236}">
                <a16:creationId xmlns:a16="http://schemas.microsoft.com/office/drawing/2014/main" id="{726421E0-4D17-CEDB-E0EB-497C777CC313}"/>
              </a:ext>
            </a:extLst>
          </p:cNvPr>
          <p:cNvSpPr>
            <a:spLocks noGrp="1"/>
          </p:cNvSpPr>
          <p:nvPr>
            <p:ph idx="1"/>
          </p:nvPr>
        </p:nvSpPr>
        <p:spPr>
          <a:xfrm>
            <a:off x="412956" y="1573162"/>
            <a:ext cx="7672266" cy="4589241"/>
          </a:xfrm>
        </p:spPr>
        <p:txBody>
          <a:bodyPr>
            <a:normAutofit lnSpcReduction="10000"/>
          </a:bodyPr>
          <a:lstStyle/>
          <a:p>
            <a:pPr marL="285750" indent="-285750" algn="just">
              <a:buFont typeface="Wingdings" panose="05000000000000000000" pitchFamily="2" charset="2"/>
              <a:buChar char="v"/>
            </a:pPr>
            <a:r>
              <a:rPr lang="en-GB" sz="1800" dirty="0">
                <a:latin typeface="Arial" panose="020B0604020202020204" pitchFamily="34" charset="0"/>
                <a:cs typeface="Arial" panose="020B0604020202020204" pitchFamily="34" charset="0"/>
              </a:rPr>
              <a:t>Obesity is a condition characterised by excessive body fat that may impair health. It is typically defined using a Body Mass Index (BMI) of 30 or higher, with adolescents facing an increased risk of related health issues such as diabetes and heart disease (WHO, 2024).</a:t>
            </a:r>
            <a:endParaRPr lang="en-GB" sz="1800" b="1"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800" dirty="0">
                <a:latin typeface="Arial" panose="020B0604020202020204" pitchFamily="34" charset="0"/>
                <a:cs typeface="Arial" panose="020B0604020202020204" pitchFamily="34" charset="0"/>
              </a:rPr>
              <a:t>In the UK, adolescent obesity rates have surged, with over 16% of teenagers classified as obese due to unhealthy eating habits, sedentary lifestyles, and a lack of awareness about proper nutrition (NHS, 2022).</a:t>
            </a:r>
            <a:endParaRPr lang="en-GB" sz="1800" b="1"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800" dirty="0">
                <a:latin typeface="Arial" panose="020B0604020202020204" pitchFamily="34" charset="0"/>
                <a:cs typeface="Arial" panose="020B0604020202020204" pitchFamily="34" charset="0"/>
              </a:rPr>
              <a:t>The </a:t>
            </a:r>
            <a:r>
              <a:rPr lang="en-GB" sz="1800" dirty="0" err="1">
                <a:latin typeface="Arial" panose="020B0604020202020204" pitchFamily="34" charset="0"/>
                <a:cs typeface="Arial" panose="020B0604020202020204" pitchFamily="34" charset="0"/>
              </a:rPr>
              <a:t>NutriFit</a:t>
            </a:r>
            <a:r>
              <a:rPr lang="en-GB" sz="1800" dirty="0">
                <a:latin typeface="Arial" panose="020B0604020202020204" pitchFamily="34" charset="0"/>
                <a:cs typeface="Arial" panose="020B0604020202020204" pitchFamily="34" charset="0"/>
              </a:rPr>
              <a:t> App is a cutting-edge digital platform designed to combat adolescent obesity by offering personalised nutrition plans, fitness tracking, and educational tools to instil healthier habits.</a:t>
            </a:r>
          </a:p>
          <a:p>
            <a:pPr marL="285750" indent="-285750" algn="just">
              <a:buFont typeface="Wingdings" panose="05000000000000000000" pitchFamily="2" charset="2"/>
              <a:buChar char="v"/>
            </a:pPr>
            <a:r>
              <a:rPr lang="en-GB" sz="1800" dirty="0">
                <a:latin typeface="Arial" panose="020B0604020202020204" pitchFamily="34" charset="0"/>
                <a:cs typeface="Arial" panose="020B0604020202020204" pitchFamily="34" charset="0"/>
              </a:rPr>
              <a:t>By promoting sustainable lifestyle changes, </a:t>
            </a:r>
            <a:r>
              <a:rPr lang="en-GB" sz="1800" dirty="0" err="1">
                <a:latin typeface="Arial" panose="020B0604020202020204" pitchFamily="34" charset="0"/>
                <a:cs typeface="Arial" panose="020B0604020202020204" pitchFamily="34" charset="0"/>
              </a:rPr>
              <a:t>NutriFit</a:t>
            </a:r>
            <a:r>
              <a:rPr lang="en-GB" sz="1800" dirty="0">
                <a:latin typeface="Arial" panose="020B0604020202020204" pitchFamily="34" charset="0"/>
                <a:cs typeface="Arial" panose="020B0604020202020204" pitchFamily="34" charset="0"/>
              </a:rPr>
              <a:t> aims to reduce adolescent obesity rates, improve physical health, and encourage long-term well-being among UK teens.</a:t>
            </a:r>
            <a:endParaRPr lang="en-GB" sz="1800" b="1" dirty="0">
              <a:latin typeface="Arial" panose="020B0604020202020204" pitchFamily="34" charset="0"/>
              <a:cs typeface="Arial" panose="020B0604020202020204" pitchFamily="34" charset="0"/>
            </a:endParaRPr>
          </a:p>
        </p:txBody>
      </p:sp>
      <p:pic>
        <p:nvPicPr>
          <p:cNvPr id="1026" name="Picture 2" descr="Nutrifit Ios App Calories Counter">
            <a:extLst>
              <a:ext uri="{FF2B5EF4-FFF2-40B4-BE49-F238E27FC236}">
                <a16:creationId xmlns:a16="http://schemas.microsoft.com/office/drawing/2014/main" id="{71EBB120-9E59-D601-C25D-5C47EF83DF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05800" y="1573162"/>
            <a:ext cx="3810000" cy="4817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0314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FC7F8FED-A0DF-6A45-4A26-55AA0F20541E}"/>
              </a:ext>
            </a:extLst>
          </p:cNvPr>
          <p:cNvSpPr>
            <a:spLocks noGrp="1"/>
          </p:cNvSpPr>
          <p:nvPr>
            <p:ph type="title"/>
          </p:nvPr>
        </p:nvSpPr>
        <p:spPr>
          <a:xfrm>
            <a:off x="6039556" y="382200"/>
            <a:ext cx="5369169" cy="1154711"/>
          </a:xfrm>
        </p:spPr>
        <p:style>
          <a:lnRef idx="2">
            <a:schemeClr val="accent2"/>
          </a:lnRef>
          <a:fillRef idx="1">
            <a:schemeClr val="lt1"/>
          </a:fillRef>
          <a:effectRef idx="0">
            <a:schemeClr val="accent2"/>
          </a:effectRef>
          <a:fontRef idx="minor">
            <a:schemeClr val="dk1"/>
          </a:fontRef>
        </p:style>
        <p:txBody>
          <a:bodyPr>
            <a:normAutofit/>
          </a:bodyPr>
          <a:lstStyle/>
          <a:p>
            <a:pPr algn="ctr">
              <a:lnSpc>
                <a:spcPct val="90000"/>
              </a:lnSpc>
            </a:pPr>
            <a:r>
              <a:rPr lang="en-GB" sz="2400" b="1" dirty="0">
                <a:ln w="0"/>
                <a:solidFill>
                  <a:schemeClr val="tx1"/>
                </a:solidFill>
                <a:effectLst>
                  <a:outerShdw blurRad="38100" dist="19050" dir="2700000" algn="tl" rotWithShape="0">
                    <a:schemeClr val="dk1">
                      <a:alpha val="40000"/>
                    </a:schemeClr>
                  </a:outerShdw>
                </a:effectLst>
              </a:rPr>
              <a:t>"</a:t>
            </a:r>
            <a:r>
              <a:rPr lang="en-GB" sz="2400" b="1" dirty="0" err="1">
                <a:ln w="0"/>
                <a:solidFill>
                  <a:schemeClr val="tx1"/>
                </a:solidFill>
                <a:effectLst>
                  <a:outerShdw blurRad="38100" dist="19050" dir="2700000" algn="tl" rotWithShape="0">
                    <a:schemeClr val="dk1">
                      <a:alpha val="40000"/>
                    </a:schemeClr>
                  </a:outerShdw>
                </a:effectLst>
              </a:rPr>
              <a:t>NutriFit</a:t>
            </a:r>
            <a:r>
              <a:rPr lang="en-GB" sz="2400" b="1" dirty="0">
                <a:ln w="0"/>
                <a:solidFill>
                  <a:schemeClr val="tx1"/>
                </a:solidFill>
                <a:effectLst>
                  <a:outerShdw blurRad="38100" dist="19050" dir="2700000" algn="tl" rotWithShape="0">
                    <a:schemeClr val="dk1">
                      <a:alpha val="40000"/>
                    </a:schemeClr>
                  </a:outerShdw>
                </a:effectLst>
              </a:rPr>
              <a:t> App: Supporting a Healthier Future for Adolescents"</a:t>
            </a:r>
          </a:p>
        </p:txBody>
      </p:sp>
      <p:pic>
        <p:nvPicPr>
          <p:cNvPr id="5" name="Picture 4" descr="Assorted vegetables and fruits">
            <a:extLst>
              <a:ext uri="{FF2B5EF4-FFF2-40B4-BE49-F238E27FC236}">
                <a16:creationId xmlns:a16="http://schemas.microsoft.com/office/drawing/2014/main" id="{333821FD-448B-AF32-E3AF-C035B5E848C1}"/>
              </a:ext>
            </a:extLst>
          </p:cNvPr>
          <p:cNvPicPr>
            <a:picLocks noChangeAspect="1"/>
          </p:cNvPicPr>
          <p:nvPr/>
        </p:nvPicPr>
        <p:blipFill>
          <a:blip r:embed="rId2"/>
          <a:srcRect l="28302" r="16022" b="1"/>
          <a:stretch/>
        </p:blipFill>
        <p:spPr>
          <a:xfrm>
            <a:off x="-16745" y="211090"/>
            <a:ext cx="5544176" cy="6646910"/>
          </a:xfrm>
          <a:custGeom>
            <a:avLst/>
            <a:gdLst/>
            <a:ahLst/>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p:spPr>
      </p:pic>
      <p:sp>
        <p:nvSpPr>
          <p:cNvPr id="3" name="Content Placeholder 2">
            <a:extLst>
              <a:ext uri="{FF2B5EF4-FFF2-40B4-BE49-F238E27FC236}">
                <a16:creationId xmlns:a16="http://schemas.microsoft.com/office/drawing/2014/main" id="{8B351328-4273-4CBE-4DE6-DDAEC694F421}"/>
              </a:ext>
            </a:extLst>
          </p:cNvPr>
          <p:cNvSpPr>
            <a:spLocks noGrp="1"/>
          </p:cNvSpPr>
          <p:nvPr>
            <p:ph idx="1"/>
          </p:nvPr>
        </p:nvSpPr>
        <p:spPr>
          <a:xfrm>
            <a:off x="5655733" y="1919110"/>
            <a:ext cx="6321778" cy="4662311"/>
          </a:xfrm>
        </p:spPr>
        <p:style>
          <a:lnRef idx="2">
            <a:schemeClr val="accent2"/>
          </a:lnRef>
          <a:fillRef idx="1">
            <a:schemeClr val="lt1"/>
          </a:fillRef>
          <a:effectRef idx="0">
            <a:schemeClr val="accent2"/>
          </a:effectRef>
          <a:fontRef idx="minor">
            <a:schemeClr val="dk1"/>
          </a:fontRef>
        </p:style>
        <p:txBody>
          <a:bodyPr anchor="t">
            <a:normAutofit lnSpcReduction="10000"/>
          </a:bodyPr>
          <a:lstStyle/>
          <a:p>
            <a:pPr algn="just">
              <a:lnSpc>
                <a:spcPct val="100000"/>
              </a:lnSpc>
            </a:pPr>
            <a:r>
              <a:rPr lang="en-GB" sz="1800" b="1" dirty="0">
                <a:latin typeface="Arial" panose="020B0604020202020204" pitchFamily="34" charset="0"/>
                <a:cs typeface="Arial" panose="020B0604020202020204" pitchFamily="34" charset="0"/>
              </a:rPr>
              <a:t>Aim:</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To reduce adolescent obesity rates by promoting healthier eating habits and increased physical activity through interactive, tech-based solutions.</a:t>
            </a:r>
          </a:p>
          <a:p>
            <a:pPr algn="just">
              <a:lnSpc>
                <a:spcPct val="100000"/>
              </a:lnSpc>
            </a:pPr>
            <a:r>
              <a:rPr lang="en-GB" sz="1800" b="1" dirty="0">
                <a:latin typeface="Arial" panose="020B0604020202020204" pitchFamily="34" charset="0"/>
                <a:cs typeface="Arial" panose="020B0604020202020204" pitchFamily="34" charset="0"/>
              </a:rPr>
              <a:t>Activity:</a:t>
            </a:r>
          </a:p>
          <a:p>
            <a:pPr algn="just">
              <a:lnSpc>
                <a:spcPct val="100000"/>
              </a:lnSpc>
            </a:pPr>
            <a:r>
              <a:rPr lang="en-GB" sz="1800" b="1" dirty="0">
                <a:latin typeface="Arial" panose="020B0604020202020204" pitchFamily="34" charset="0"/>
                <a:cs typeface="Arial" panose="020B0604020202020204" pitchFamily="34" charset="0"/>
              </a:rPr>
              <a:t>Personalised Nutrition Plans: </a:t>
            </a:r>
            <a:r>
              <a:rPr lang="en-GB" sz="1800" dirty="0">
                <a:latin typeface="Arial" panose="020B0604020202020204" pitchFamily="34" charset="0"/>
                <a:cs typeface="Arial" panose="020B0604020202020204" pitchFamily="34" charset="0"/>
              </a:rPr>
              <a:t>Tailored meal recommendations based on age, weight, and activity levels.</a:t>
            </a:r>
          </a:p>
          <a:p>
            <a:pPr algn="just">
              <a:lnSpc>
                <a:spcPct val="100000"/>
              </a:lnSpc>
            </a:pPr>
            <a:r>
              <a:rPr lang="en-GB" sz="1800" b="1" dirty="0">
                <a:latin typeface="Arial" panose="020B0604020202020204" pitchFamily="34" charset="0"/>
                <a:cs typeface="Arial" panose="020B0604020202020204" pitchFamily="34" charset="0"/>
              </a:rPr>
              <a:t>Fitness Tracking: </a:t>
            </a:r>
            <a:r>
              <a:rPr lang="en-GB" sz="1800" dirty="0">
                <a:latin typeface="Arial" panose="020B0604020202020204" pitchFamily="34" charset="0"/>
                <a:cs typeface="Arial" panose="020B0604020202020204" pitchFamily="34" charset="0"/>
              </a:rPr>
              <a:t>Step counting, exercise challenges, and motivational badges.</a:t>
            </a:r>
          </a:p>
          <a:p>
            <a:pPr algn="just">
              <a:lnSpc>
                <a:spcPct val="100000"/>
              </a:lnSpc>
            </a:pPr>
            <a:r>
              <a:rPr lang="en-GB" sz="1800" b="1" dirty="0">
                <a:latin typeface="Arial" panose="020B0604020202020204" pitchFamily="34" charset="0"/>
                <a:cs typeface="Arial" panose="020B0604020202020204" pitchFamily="34" charset="0"/>
              </a:rPr>
              <a:t>Behavioural Insights: </a:t>
            </a:r>
            <a:r>
              <a:rPr lang="en-GB" sz="1800" dirty="0">
                <a:latin typeface="Arial" panose="020B0604020202020204" pitchFamily="34" charset="0"/>
                <a:cs typeface="Arial" panose="020B0604020202020204" pitchFamily="34" charset="0"/>
              </a:rPr>
              <a:t>Tracking moods, energy levels, and self-reported confidence related to health activities.</a:t>
            </a:r>
          </a:p>
          <a:p>
            <a:pPr algn="just">
              <a:lnSpc>
                <a:spcPct val="100000"/>
              </a:lnSpc>
            </a:pPr>
            <a:r>
              <a:rPr lang="en-GB" sz="1800" b="1" dirty="0">
                <a:latin typeface="Arial" panose="020B0604020202020204" pitchFamily="34" charset="0"/>
                <a:cs typeface="Arial" panose="020B0604020202020204" pitchFamily="34" charset="0"/>
              </a:rPr>
              <a:t>Parental Involvement: </a:t>
            </a:r>
            <a:r>
              <a:rPr lang="en-GB" sz="1800" dirty="0">
                <a:latin typeface="Arial" panose="020B0604020202020204" pitchFamily="34" charset="0"/>
                <a:cs typeface="Arial" panose="020B0604020202020204" pitchFamily="34" charset="0"/>
              </a:rPr>
              <a:t>Weekly updates for parents and goal-setting tools for family engagement.</a:t>
            </a:r>
          </a:p>
          <a:p>
            <a:pPr algn="just">
              <a:lnSpc>
                <a:spcPct val="100000"/>
              </a:lnSpc>
            </a:pPr>
            <a:r>
              <a:rPr lang="en-GB" sz="1800" b="1" dirty="0">
                <a:latin typeface="Arial" panose="020B0604020202020204" pitchFamily="34" charset="0"/>
                <a:cs typeface="Arial" panose="020B0604020202020204" pitchFamily="34" charset="0"/>
              </a:rPr>
              <a:t>Social Features: </a:t>
            </a:r>
            <a:r>
              <a:rPr lang="en-GB" sz="1800" dirty="0">
                <a:latin typeface="Arial" panose="020B0604020202020204" pitchFamily="34" charset="0"/>
                <a:cs typeface="Arial" panose="020B0604020202020204" pitchFamily="34" charset="0"/>
              </a:rPr>
              <a:t>Peer challenges, leaderboards, and safe, moderated community forums to encourage participation.</a:t>
            </a: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4106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2957C-BC0E-5A34-89D6-315C4AA4578D}"/>
              </a:ext>
            </a:extLst>
          </p:cNvPr>
          <p:cNvSpPr>
            <a:spLocks noGrp="1"/>
          </p:cNvSpPr>
          <p:nvPr>
            <p:ph type="title"/>
          </p:nvPr>
        </p:nvSpPr>
        <p:spPr>
          <a:xfrm>
            <a:off x="609600" y="557785"/>
            <a:ext cx="10972800" cy="1011372"/>
          </a:xfrm>
        </p:spPr>
        <p:style>
          <a:lnRef idx="2">
            <a:schemeClr val="accent2"/>
          </a:lnRef>
          <a:fillRef idx="1">
            <a:schemeClr val="lt1"/>
          </a:fillRef>
          <a:effectRef idx="0">
            <a:schemeClr val="accent2"/>
          </a:effectRef>
          <a:fontRef idx="minor">
            <a:schemeClr val="dk1"/>
          </a:fontRef>
        </p:style>
        <p:txBody>
          <a:bodyPr/>
          <a:lstStyle/>
          <a:p>
            <a:r>
              <a:rPr lang="en-GB" b="1" dirty="0">
                <a:ln w="0"/>
                <a:solidFill>
                  <a:schemeClr val="tx1"/>
                </a:solidFill>
                <a:effectLst>
                  <a:outerShdw blurRad="38100" dist="19050" dir="2700000" algn="tl" rotWithShape="0">
                    <a:schemeClr val="dk1">
                      <a:alpha val="40000"/>
                    </a:schemeClr>
                  </a:outerShdw>
                </a:effectLst>
              </a:rPr>
              <a:t>Chosen Digital Health Technology</a:t>
            </a:r>
          </a:p>
        </p:txBody>
      </p:sp>
      <p:sp>
        <p:nvSpPr>
          <p:cNvPr id="3" name="Content Placeholder 2">
            <a:extLst>
              <a:ext uri="{FF2B5EF4-FFF2-40B4-BE49-F238E27FC236}">
                <a16:creationId xmlns:a16="http://schemas.microsoft.com/office/drawing/2014/main" id="{2A25F1D8-34C3-2B58-A007-80D106FE1C46}"/>
              </a:ext>
            </a:extLst>
          </p:cNvPr>
          <p:cNvSpPr>
            <a:spLocks noGrp="1"/>
          </p:cNvSpPr>
          <p:nvPr>
            <p:ph idx="1"/>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pPr algn="just"/>
            <a:r>
              <a:rPr lang="en-GB" b="1" dirty="0" err="1">
                <a:highlight>
                  <a:srgbClr val="FFFF00"/>
                </a:highlight>
                <a:latin typeface="Arial" panose="020B0604020202020204" pitchFamily="34" charset="0"/>
                <a:cs typeface="Arial" panose="020B0604020202020204" pitchFamily="34" charset="0"/>
              </a:rPr>
              <a:t>NutriFit</a:t>
            </a:r>
            <a:r>
              <a:rPr lang="en-GB" b="1" dirty="0">
                <a:highlight>
                  <a:srgbClr val="FFFF00"/>
                </a:highlight>
                <a:latin typeface="Arial" panose="020B0604020202020204" pitchFamily="34" charset="0"/>
                <a:cs typeface="Arial" panose="020B0604020202020204" pitchFamily="34" charset="0"/>
              </a:rPr>
              <a:t> app Features:</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AR Fitness Games: </a:t>
            </a:r>
            <a:r>
              <a:rPr lang="en-GB" dirty="0">
                <a:latin typeface="Arial" panose="020B0604020202020204" pitchFamily="34" charset="0"/>
                <a:cs typeface="Arial" panose="020B0604020202020204" pitchFamily="34" charset="0"/>
              </a:rPr>
              <a:t>Use augmented reality to make exercise fun and interactive.</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Healthy Recipe Scanner: </a:t>
            </a:r>
            <a:r>
              <a:rPr lang="en-GB" dirty="0">
                <a:latin typeface="Arial" panose="020B0604020202020204" pitchFamily="34" charset="0"/>
                <a:cs typeface="Arial" panose="020B0604020202020204" pitchFamily="34" charset="0"/>
              </a:rPr>
              <a:t>Scan food labels to suggest healthier alternatives.</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Mood and Sleep Tracker: </a:t>
            </a:r>
            <a:r>
              <a:rPr lang="en-GB" dirty="0">
                <a:latin typeface="Arial" panose="020B0604020202020204" pitchFamily="34" charset="0"/>
                <a:cs typeface="Arial" panose="020B0604020202020204" pitchFamily="34" charset="0"/>
              </a:rPr>
              <a:t>Connect lifestyle choices to emotional well-being.</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Virtual Coach: </a:t>
            </a:r>
            <a:r>
              <a:rPr lang="en-GB" dirty="0">
                <a:latin typeface="Arial" panose="020B0604020202020204" pitchFamily="34" charset="0"/>
                <a:cs typeface="Arial" panose="020B0604020202020204" pitchFamily="34" charset="0"/>
              </a:rPr>
              <a:t>AI-powered guidance for workouts and meal plans.</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Community Challenges: </a:t>
            </a:r>
            <a:r>
              <a:rPr lang="en-GB" dirty="0">
                <a:latin typeface="Arial" panose="020B0604020202020204" pitchFamily="34" charset="0"/>
                <a:cs typeface="Arial" panose="020B0604020202020204" pitchFamily="34" charset="0"/>
              </a:rPr>
              <a:t>Host live challenges with rewards to boost engagement.</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Water Intake Monitor: </a:t>
            </a:r>
            <a:r>
              <a:rPr lang="en-GB" dirty="0">
                <a:latin typeface="Arial" panose="020B0604020202020204" pitchFamily="34" charset="0"/>
                <a:cs typeface="Arial" panose="020B0604020202020204" pitchFamily="34" charset="0"/>
              </a:rPr>
              <a:t>Track hydration with reminders linked to daily goals.</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Custom Avatars: </a:t>
            </a:r>
            <a:r>
              <a:rPr lang="en-GB" dirty="0">
                <a:latin typeface="Arial" panose="020B0604020202020204" pitchFamily="34" charset="0"/>
                <a:cs typeface="Arial" panose="020B0604020202020204" pitchFamily="34" charset="0"/>
              </a:rPr>
              <a:t>Unlock health milestones to personalise in-app characters.</a:t>
            </a:r>
          </a:p>
          <a:p>
            <a:pPr algn="r"/>
            <a:r>
              <a:rPr lang="en-GB" dirty="0">
                <a:latin typeface="Arial" panose="020B0604020202020204" pitchFamily="34" charset="0"/>
                <a:cs typeface="Arial" panose="020B0604020202020204" pitchFamily="34" charset="0"/>
              </a:rPr>
              <a:t>(</a:t>
            </a:r>
            <a:r>
              <a:rPr lang="en-GB" b="0" i="0" dirty="0" err="1">
                <a:solidFill>
                  <a:srgbClr val="222222"/>
                </a:solidFill>
                <a:effectLst/>
                <a:latin typeface="Arial" panose="020B0604020202020204" pitchFamily="34" charset="0"/>
              </a:rPr>
              <a:t>Frontini</a:t>
            </a:r>
            <a:r>
              <a:rPr lang="en-GB" b="0" i="0" dirty="0">
                <a:solidFill>
                  <a:srgbClr val="222222"/>
                </a:solidFill>
                <a:effectLst/>
                <a:latin typeface="Arial" panose="020B0604020202020204" pitchFamily="34" charset="0"/>
              </a:rPr>
              <a:t> et al, 2020; </a:t>
            </a:r>
            <a:r>
              <a:rPr lang="en-GB" b="0" i="0" dirty="0" err="1">
                <a:solidFill>
                  <a:srgbClr val="222222"/>
                </a:solidFill>
                <a:effectLst/>
                <a:latin typeface="Arial" panose="020B0604020202020204" pitchFamily="34" charset="0"/>
              </a:rPr>
              <a:t>Sefa</a:t>
            </a:r>
            <a:r>
              <a:rPr lang="en-GB" b="0" i="0" dirty="0">
                <a:solidFill>
                  <a:srgbClr val="222222"/>
                </a:solidFill>
                <a:effectLst/>
                <a:latin typeface="Arial" panose="020B0604020202020204" pitchFamily="34" charset="0"/>
              </a:rPr>
              <a:t>-Yeboah et al, 2021)</a:t>
            </a:r>
            <a:endParaRPr lang="en-GB" dirty="0">
              <a:latin typeface="Arial" panose="020B0604020202020204" pitchFamily="34" charset="0"/>
              <a:cs typeface="Arial" panose="020B0604020202020204" pitchFamily="34" charset="0"/>
            </a:endParaRPr>
          </a:p>
          <a:p>
            <a:pPr algn="just"/>
            <a:endParaRPr lang="en-GB" b="1" dirty="0">
              <a:latin typeface="Arial" panose="020B0604020202020204" pitchFamily="34" charset="0"/>
              <a:cs typeface="Arial" panose="020B0604020202020204" pitchFamily="34" charset="0"/>
            </a:endParaRPr>
          </a:p>
        </p:txBody>
      </p:sp>
      <p:pic>
        <p:nvPicPr>
          <p:cNvPr id="3074" name="Picture 2" descr="Nutrifit in Pitampura,Delhi - Best Clinics in Delhi - Justdial">
            <a:extLst>
              <a:ext uri="{FF2B5EF4-FFF2-40B4-BE49-F238E27FC236}">
                <a16:creationId xmlns:a16="http://schemas.microsoft.com/office/drawing/2014/main" id="{3D19C9B6-1884-A294-68C0-46773B7918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36572" y="2197916"/>
            <a:ext cx="1479828" cy="1514366"/>
          </a:xfrm>
          <a:prstGeom prst="round2DiagRect">
            <a:avLst>
              <a:gd name="adj1" fmla="val 16667"/>
              <a:gd name="adj2" fmla="val 0"/>
            </a:avLst>
          </a:prstGeom>
          <a:ln w="88900" cap="sq">
            <a:solidFill>
              <a:schemeClr val="bg2"/>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5019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Background Fill">
            <a:extLst>
              <a:ext uri="{FF2B5EF4-FFF2-40B4-BE49-F238E27FC236}">
                <a16:creationId xmlns:a16="http://schemas.microsoft.com/office/drawing/2014/main" id="{D0DA90F4-B24A-49DA-9477-972BFC4B1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5ADAF001-055A-4E35-BF24-AF70A5FE24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986" y="0"/>
            <a:ext cx="10615628" cy="6858000"/>
          </a:xfrm>
          <a:custGeom>
            <a:avLst/>
            <a:gdLst>
              <a:gd name="connsiteX0" fmla="*/ 7169275 w 10615628"/>
              <a:gd name="connsiteY0" fmla="*/ 5665108 h 6858000"/>
              <a:gd name="connsiteX1" fmla="*/ 7514896 w 10615628"/>
              <a:gd name="connsiteY1" fmla="*/ 6010729 h 6858000"/>
              <a:gd name="connsiteX2" fmla="*/ 7169275 w 10615628"/>
              <a:gd name="connsiteY2" fmla="*/ 6356350 h 6858000"/>
              <a:gd name="connsiteX3" fmla="*/ 6823654 w 10615628"/>
              <a:gd name="connsiteY3" fmla="*/ 6010729 h 6858000"/>
              <a:gd name="connsiteX4" fmla="*/ 7169275 w 10615628"/>
              <a:gd name="connsiteY4" fmla="*/ 5665108 h 6858000"/>
              <a:gd name="connsiteX5" fmla="*/ 10010445 w 10615628"/>
              <a:gd name="connsiteY5" fmla="*/ 2285547 h 6858000"/>
              <a:gd name="connsiteX6" fmla="*/ 10456759 w 10615628"/>
              <a:gd name="connsiteY6" fmla="*/ 2731861 h 6858000"/>
              <a:gd name="connsiteX7" fmla="*/ 10010445 w 10615628"/>
              <a:gd name="connsiteY7" fmla="*/ 3178175 h 6858000"/>
              <a:gd name="connsiteX8" fmla="*/ 9564131 w 10615628"/>
              <a:gd name="connsiteY8" fmla="*/ 2731861 h 6858000"/>
              <a:gd name="connsiteX9" fmla="*/ 10010445 w 10615628"/>
              <a:gd name="connsiteY9" fmla="*/ 2285547 h 6858000"/>
              <a:gd name="connsiteX10" fmla="*/ 10354144 w 10615628"/>
              <a:gd name="connsiteY10" fmla="*/ 1626055 h 6858000"/>
              <a:gd name="connsiteX11" fmla="*/ 10615628 w 10615628"/>
              <a:gd name="connsiteY11" fmla="*/ 1887539 h 6858000"/>
              <a:gd name="connsiteX12" fmla="*/ 10354144 w 10615628"/>
              <a:gd name="connsiteY12" fmla="*/ 2149023 h 6858000"/>
              <a:gd name="connsiteX13" fmla="*/ 10092660 w 10615628"/>
              <a:gd name="connsiteY13" fmla="*/ 1887539 h 6858000"/>
              <a:gd name="connsiteX14" fmla="*/ 10354144 w 10615628"/>
              <a:gd name="connsiteY14" fmla="*/ 1626055 h 6858000"/>
              <a:gd name="connsiteX15" fmla="*/ 1458900 w 10615628"/>
              <a:gd name="connsiteY15" fmla="*/ 620486 h 6858000"/>
              <a:gd name="connsiteX16" fmla="*/ 1905214 w 10615628"/>
              <a:gd name="connsiteY16" fmla="*/ 1066801 h 6858000"/>
              <a:gd name="connsiteX17" fmla="*/ 1458900 w 10615628"/>
              <a:gd name="connsiteY17" fmla="*/ 1513115 h 6858000"/>
              <a:gd name="connsiteX18" fmla="*/ 1012586 w 10615628"/>
              <a:gd name="connsiteY18" fmla="*/ 1066801 h 6858000"/>
              <a:gd name="connsiteX19" fmla="*/ 1458900 w 10615628"/>
              <a:gd name="connsiteY19" fmla="*/ 620486 h 6858000"/>
              <a:gd name="connsiteX20" fmla="*/ 6634576 w 10615628"/>
              <a:gd name="connsiteY20" fmla="*/ 0 h 6858000"/>
              <a:gd name="connsiteX21" fmla="*/ 10141833 w 10615628"/>
              <a:gd name="connsiteY21" fmla="*/ 0 h 6858000"/>
              <a:gd name="connsiteX22" fmla="*/ 10200259 w 10615628"/>
              <a:gd name="connsiteY22" fmla="*/ 112226 h 6858000"/>
              <a:gd name="connsiteX23" fmla="*/ 9914574 w 10615628"/>
              <a:gd name="connsiteY23" fmla="*/ 1675664 h 6858000"/>
              <a:gd name="connsiteX24" fmla="*/ 9361608 w 10615628"/>
              <a:gd name="connsiteY24" fmla="*/ 2357295 h 6858000"/>
              <a:gd name="connsiteX25" fmla="*/ 9334634 w 10615628"/>
              <a:gd name="connsiteY25" fmla="*/ 3068329 h 6858000"/>
              <a:gd name="connsiteX26" fmla="*/ 9815041 w 10615628"/>
              <a:gd name="connsiteY26" fmla="*/ 3852733 h 6858000"/>
              <a:gd name="connsiteX27" fmla="*/ 9376175 w 10615628"/>
              <a:gd name="connsiteY27" fmla="*/ 5163128 h 6858000"/>
              <a:gd name="connsiteX28" fmla="*/ 7869812 w 10615628"/>
              <a:gd name="connsiteY28" fmla="*/ 5397802 h 6858000"/>
              <a:gd name="connsiteX29" fmla="*/ 6545391 w 10615628"/>
              <a:gd name="connsiteY29" fmla="*/ 5591204 h 6858000"/>
              <a:gd name="connsiteX30" fmla="*/ 5772722 w 10615628"/>
              <a:gd name="connsiteY30" fmla="*/ 6463273 h 6858000"/>
              <a:gd name="connsiteX31" fmla="*/ 5542128 w 10615628"/>
              <a:gd name="connsiteY31" fmla="*/ 6751894 h 6858000"/>
              <a:gd name="connsiteX32" fmla="*/ 5455474 w 10615628"/>
              <a:gd name="connsiteY32" fmla="*/ 6858000 h 6858000"/>
              <a:gd name="connsiteX33" fmla="*/ 3884321 w 10615628"/>
              <a:gd name="connsiteY33" fmla="*/ 6858000 h 6858000"/>
              <a:gd name="connsiteX34" fmla="*/ 3874161 w 10615628"/>
              <a:gd name="connsiteY34" fmla="*/ 6844415 h 6858000"/>
              <a:gd name="connsiteX35" fmla="*/ 3692625 w 10615628"/>
              <a:gd name="connsiteY35" fmla="*/ 6276208 h 6858000"/>
              <a:gd name="connsiteX36" fmla="*/ 2561203 w 10615628"/>
              <a:gd name="connsiteY36" fmla="*/ 5655807 h 6858000"/>
              <a:gd name="connsiteX37" fmla="*/ 69616 w 10615628"/>
              <a:gd name="connsiteY37" fmla="*/ 4277707 h 6858000"/>
              <a:gd name="connsiteX38" fmla="*/ 1642 w 10615628"/>
              <a:gd name="connsiteY38" fmla="*/ 3679829 h 6858000"/>
              <a:gd name="connsiteX39" fmla="*/ 368893 w 10615628"/>
              <a:gd name="connsiteY39" fmla="*/ 2516307 h 6858000"/>
              <a:gd name="connsiteX40" fmla="*/ 1113509 w 10615628"/>
              <a:gd name="connsiteY40" fmla="*/ 2192619 h 6858000"/>
              <a:gd name="connsiteX41" fmla="*/ 2037232 w 10615628"/>
              <a:gd name="connsiteY41" fmla="*/ 2005556 h 6858000"/>
              <a:gd name="connsiteX42" fmla="*/ 2547311 w 10615628"/>
              <a:gd name="connsiteY42" fmla="*/ 1405116 h 6858000"/>
              <a:gd name="connsiteX43" fmla="*/ 3900863 w 10615628"/>
              <a:gd name="connsiteY43" fmla="*/ 578768 h 6858000"/>
              <a:gd name="connsiteX44" fmla="*/ 4571571 w 10615628"/>
              <a:gd name="connsiteY44" fmla="*/ 860779 h 6858000"/>
              <a:gd name="connsiteX45" fmla="*/ 6039225 w 10615628"/>
              <a:gd name="connsiteY45" fmla="*/ 631501 h 6858000"/>
              <a:gd name="connsiteX46" fmla="*/ 6449432 w 10615628"/>
              <a:gd name="connsiteY46" fmla="*/ 19325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615628" h="6858000">
                <a:moveTo>
                  <a:pt x="7169275" y="5665108"/>
                </a:moveTo>
                <a:cubicBezTo>
                  <a:pt x="7360156" y="5665108"/>
                  <a:pt x="7514896" y="5819848"/>
                  <a:pt x="7514896" y="6010729"/>
                </a:cubicBezTo>
                <a:cubicBezTo>
                  <a:pt x="7514896" y="6201610"/>
                  <a:pt x="7360156" y="6356350"/>
                  <a:pt x="7169275" y="6356350"/>
                </a:cubicBezTo>
                <a:cubicBezTo>
                  <a:pt x="6978394" y="6356350"/>
                  <a:pt x="6823654" y="6201610"/>
                  <a:pt x="6823654" y="6010729"/>
                </a:cubicBezTo>
                <a:cubicBezTo>
                  <a:pt x="6823654" y="5819848"/>
                  <a:pt x="6978394" y="5665108"/>
                  <a:pt x="7169275" y="5665108"/>
                </a:cubicBezTo>
                <a:close/>
                <a:moveTo>
                  <a:pt x="10010445" y="2285547"/>
                </a:moveTo>
                <a:cubicBezTo>
                  <a:pt x="10256937" y="2285547"/>
                  <a:pt x="10456759" y="2485369"/>
                  <a:pt x="10456759" y="2731861"/>
                </a:cubicBezTo>
                <a:cubicBezTo>
                  <a:pt x="10456759" y="2978353"/>
                  <a:pt x="10256937" y="3178175"/>
                  <a:pt x="10010445" y="3178175"/>
                </a:cubicBezTo>
                <a:cubicBezTo>
                  <a:pt x="9763953" y="3178175"/>
                  <a:pt x="9564131" y="2978353"/>
                  <a:pt x="9564131" y="2731861"/>
                </a:cubicBezTo>
                <a:cubicBezTo>
                  <a:pt x="9564131" y="2485369"/>
                  <a:pt x="9763953" y="2285547"/>
                  <a:pt x="10010445" y="2285547"/>
                </a:cubicBezTo>
                <a:close/>
                <a:moveTo>
                  <a:pt x="10354144" y="1626055"/>
                </a:moveTo>
                <a:cubicBezTo>
                  <a:pt x="10498558" y="1626055"/>
                  <a:pt x="10615628" y="1743125"/>
                  <a:pt x="10615628" y="1887539"/>
                </a:cubicBezTo>
                <a:cubicBezTo>
                  <a:pt x="10615628" y="2031953"/>
                  <a:pt x="10498558" y="2149023"/>
                  <a:pt x="10354144" y="2149023"/>
                </a:cubicBezTo>
                <a:cubicBezTo>
                  <a:pt x="10209730" y="2149023"/>
                  <a:pt x="10092660" y="2031953"/>
                  <a:pt x="10092660" y="1887539"/>
                </a:cubicBezTo>
                <a:cubicBezTo>
                  <a:pt x="10092660" y="1743125"/>
                  <a:pt x="10209730" y="1626055"/>
                  <a:pt x="10354144" y="1626055"/>
                </a:cubicBezTo>
                <a:close/>
                <a:moveTo>
                  <a:pt x="1458900" y="620486"/>
                </a:moveTo>
                <a:cubicBezTo>
                  <a:pt x="1705392" y="620486"/>
                  <a:pt x="1905214" y="820308"/>
                  <a:pt x="1905214" y="1066801"/>
                </a:cubicBezTo>
                <a:cubicBezTo>
                  <a:pt x="1905214" y="1313293"/>
                  <a:pt x="1705392" y="1513115"/>
                  <a:pt x="1458900" y="1513115"/>
                </a:cubicBezTo>
                <a:cubicBezTo>
                  <a:pt x="1212408" y="1513115"/>
                  <a:pt x="1012586" y="1313293"/>
                  <a:pt x="1012586" y="1066801"/>
                </a:cubicBezTo>
                <a:cubicBezTo>
                  <a:pt x="1012586" y="820308"/>
                  <a:pt x="1212408" y="620486"/>
                  <a:pt x="1458900" y="620486"/>
                </a:cubicBezTo>
                <a:close/>
                <a:moveTo>
                  <a:pt x="6634576" y="0"/>
                </a:moveTo>
                <a:lnTo>
                  <a:pt x="10141833" y="0"/>
                </a:lnTo>
                <a:lnTo>
                  <a:pt x="10200259" y="112226"/>
                </a:lnTo>
                <a:cubicBezTo>
                  <a:pt x="10410238" y="575267"/>
                  <a:pt x="10394871" y="1153566"/>
                  <a:pt x="9914574" y="1675664"/>
                </a:cubicBezTo>
                <a:cubicBezTo>
                  <a:pt x="9716855" y="1890647"/>
                  <a:pt x="9539637" y="2125050"/>
                  <a:pt x="9361608" y="2357295"/>
                </a:cubicBezTo>
                <a:cubicBezTo>
                  <a:pt x="9193291" y="2576999"/>
                  <a:pt x="9188571" y="2830555"/>
                  <a:pt x="9334634" y="3068329"/>
                </a:cubicBezTo>
                <a:cubicBezTo>
                  <a:pt x="9495669" y="3329572"/>
                  <a:pt x="9683003" y="3577867"/>
                  <a:pt x="9815041" y="3852733"/>
                </a:cubicBezTo>
                <a:cubicBezTo>
                  <a:pt x="10050524" y="4342849"/>
                  <a:pt x="9955574" y="4825683"/>
                  <a:pt x="9376175" y="5163128"/>
                </a:cubicBezTo>
                <a:cubicBezTo>
                  <a:pt x="8901028" y="5439881"/>
                  <a:pt x="8396076" y="5450671"/>
                  <a:pt x="7869812" y="5397802"/>
                </a:cubicBezTo>
                <a:cubicBezTo>
                  <a:pt x="7414763" y="5352215"/>
                  <a:pt x="6924916" y="5316880"/>
                  <a:pt x="6545391" y="5591204"/>
                </a:cubicBezTo>
                <a:cubicBezTo>
                  <a:pt x="6238293" y="5813470"/>
                  <a:pt x="6024794" y="6166020"/>
                  <a:pt x="5772722" y="6463273"/>
                </a:cubicBezTo>
                <a:cubicBezTo>
                  <a:pt x="5693284" y="6557075"/>
                  <a:pt x="5618532" y="6655327"/>
                  <a:pt x="5542128" y="6751894"/>
                </a:cubicBezTo>
                <a:lnTo>
                  <a:pt x="5455474" y="6858000"/>
                </a:lnTo>
                <a:lnTo>
                  <a:pt x="3884321" y="6858000"/>
                </a:lnTo>
                <a:lnTo>
                  <a:pt x="3874161" y="6844415"/>
                </a:lnTo>
                <a:cubicBezTo>
                  <a:pt x="3769501" y="6682571"/>
                  <a:pt x="3725803" y="6471500"/>
                  <a:pt x="3692625" y="6276208"/>
                </a:cubicBezTo>
                <a:cubicBezTo>
                  <a:pt x="3594979" y="5704765"/>
                  <a:pt x="2996562" y="5529974"/>
                  <a:pt x="2561203" y="5655807"/>
                </a:cubicBezTo>
                <a:cubicBezTo>
                  <a:pt x="1295583" y="6024676"/>
                  <a:pt x="405172" y="5378784"/>
                  <a:pt x="69616" y="4277707"/>
                </a:cubicBezTo>
                <a:cubicBezTo>
                  <a:pt x="12162" y="4089023"/>
                  <a:pt x="22817" y="3880246"/>
                  <a:pt x="1642" y="3679829"/>
                </a:cubicBezTo>
                <a:cubicBezTo>
                  <a:pt x="-11845" y="3246492"/>
                  <a:pt x="53163" y="2840534"/>
                  <a:pt x="368893" y="2516307"/>
                </a:cubicBezTo>
                <a:cubicBezTo>
                  <a:pt x="570253" y="2309552"/>
                  <a:pt x="826642" y="2227146"/>
                  <a:pt x="1113509" y="2192619"/>
                </a:cubicBezTo>
                <a:cubicBezTo>
                  <a:pt x="1425464" y="2154856"/>
                  <a:pt x="1739170" y="2099965"/>
                  <a:pt x="2037232" y="2005556"/>
                </a:cubicBezTo>
                <a:cubicBezTo>
                  <a:pt x="2313447" y="1917890"/>
                  <a:pt x="2430109" y="1649903"/>
                  <a:pt x="2547311" y="1405116"/>
                </a:cubicBezTo>
                <a:cubicBezTo>
                  <a:pt x="2839303" y="794963"/>
                  <a:pt x="3300289" y="490428"/>
                  <a:pt x="3900863" y="578768"/>
                </a:cubicBezTo>
                <a:cubicBezTo>
                  <a:pt x="4133784" y="613024"/>
                  <a:pt x="4362118" y="739802"/>
                  <a:pt x="4571571" y="860779"/>
                </a:cubicBezTo>
                <a:cubicBezTo>
                  <a:pt x="5133169" y="1185277"/>
                  <a:pt x="5641898" y="1029502"/>
                  <a:pt x="6039225" y="631501"/>
                </a:cubicBezTo>
                <a:cubicBezTo>
                  <a:pt x="6180164" y="489888"/>
                  <a:pt x="6313483" y="339980"/>
                  <a:pt x="6449432" y="19325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3E67ABA-691C-83DD-93B0-3692F380F000}"/>
              </a:ext>
            </a:extLst>
          </p:cNvPr>
          <p:cNvSpPr>
            <a:spLocks noGrp="1"/>
          </p:cNvSpPr>
          <p:nvPr>
            <p:ph type="title"/>
          </p:nvPr>
        </p:nvSpPr>
        <p:spPr>
          <a:xfrm>
            <a:off x="2587214" y="1762125"/>
            <a:ext cx="6798833" cy="1926465"/>
          </a:xfrm>
        </p:spPr>
        <p:txBody>
          <a:bodyPr vert="horz" lIns="91440" tIns="45720" rIns="91440" bIns="45720" rtlCol="0" anchor="b">
            <a:normAutofit/>
          </a:bodyPr>
          <a:lstStyle/>
          <a:p>
            <a:r>
              <a:rPr lang="en-US" sz="5400" b="1"/>
              <a:t>JUSTIFICATIONS</a:t>
            </a:r>
          </a:p>
        </p:txBody>
      </p:sp>
    </p:spTree>
    <p:extLst>
      <p:ext uri="{BB962C8B-B14F-4D97-AF65-F5344CB8AC3E}">
        <p14:creationId xmlns:p14="http://schemas.microsoft.com/office/powerpoint/2010/main" val="1397700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F0B30-0147-E5C6-7989-DF91D7D225FA}"/>
              </a:ext>
            </a:extLst>
          </p:cNvPr>
          <p:cNvSpPr>
            <a:spLocks noGrp="1"/>
          </p:cNvSpPr>
          <p:nvPr>
            <p:ph type="title"/>
          </p:nvPr>
        </p:nvSpPr>
        <p:spPr>
          <a:xfrm>
            <a:off x="609600" y="557784"/>
            <a:ext cx="10972800" cy="917055"/>
          </a:xfrm>
        </p:spPr>
        <p:style>
          <a:lnRef idx="2">
            <a:schemeClr val="accent2"/>
          </a:lnRef>
          <a:fillRef idx="1">
            <a:schemeClr val="lt1"/>
          </a:fillRef>
          <a:effectRef idx="0">
            <a:schemeClr val="accent2"/>
          </a:effectRef>
          <a:fontRef idx="minor">
            <a:schemeClr val="dk1"/>
          </a:fontRef>
        </p:style>
        <p:txBody>
          <a:bodyPr>
            <a:normAutofit/>
          </a:bodyPr>
          <a:lstStyle/>
          <a:p>
            <a:r>
              <a:rPr lang="en-GB" b="1" dirty="0">
                <a:ln w="0"/>
                <a:solidFill>
                  <a:schemeClr val="tx1"/>
                </a:solidFill>
                <a:effectLst>
                  <a:outerShdw blurRad="38100" dist="19050" dir="2700000" algn="tl" rotWithShape="0">
                    <a:schemeClr val="dk1">
                      <a:alpha val="40000"/>
                    </a:schemeClr>
                  </a:outerShdw>
                </a:effectLst>
              </a:rPr>
              <a:t>Why Focus on Obesity?</a:t>
            </a:r>
          </a:p>
        </p:txBody>
      </p:sp>
      <p:sp>
        <p:nvSpPr>
          <p:cNvPr id="3" name="Content Placeholder 2">
            <a:extLst>
              <a:ext uri="{FF2B5EF4-FFF2-40B4-BE49-F238E27FC236}">
                <a16:creationId xmlns:a16="http://schemas.microsoft.com/office/drawing/2014/main" id="{B8C623D0-EFAC-766D-578B-4FB4CF3C93D5}"/>
              </a:ext>
            </a:extLst>
          </p:cNvPr>
          <p:cNvSpPr>
            <a:spLocks noGrp="1"/>
          </p:cNvSpPr>
          <p:nvPr>
            <p:ph idx="1"/>
          </p:nvPr>
        </p:nvSpPr>
        <p:spPr>
          <a:xfrm>
            <a:off x="609600" y="1696065"/>
            <a:ext cx="10972800" cy="4446673"/>
          </a:xfrm>
        </p:spPr>
        <p:style>
          <a:lnRef idx="2">
            <a:schemeClr val="accent2"/>
          </a:lnRef>
          <a:fillRef idx="1">
            <a:schemeClr val="lt1"/>
          </a:fillRef>
          <a:effectRef idx="0">
            <a:schemeClr val="accent2"/>
          </a:effectRef>
          <a:fontRef idx="minor">
            <a:schemeClr val="dk1"/>
          </a:fontRef>
        </p:style>
        <p:txBody>
          <a:bodyPr>
            <a:normAutofit/>
          </a:bodyPr>
          <a:lstStyle/>
          <a:p>
            <a:pPr algn="just"/>
            <a:r>
              <a:rPr lang="en-GB" dirty="0">
                <a:latin typeface="Arial" panose="020B0604020202020204" pitchFamily="34" charset="0"/>
                <a:cs typeface="Arial" panose="020B0604020202020204" pitchFamily="34" charset="0"/>
              </a:rPr>
              <a:t>Obesity is a growing public health crisis with significant health, social, and economic impacts (</a:t>
            </a:r>
            <a:r>
              <a:rPr lang="en-GB" b="0" i="0" dirty="0" err="1">
                <a:solidFill>
                  <a:srgbClr val="222222"/>
                </a:solidFill>
                <a:effectLst/>
                <a:latin typeface="Arial" panose="020B0604020202020204" pitchFamily="34" charset="0"/>
              </a:rPr>
              <a:t>Okunogbe</a:t>
            </a:r>
            <a:r>
              <a:rPr lang="en-GB" b="0" i="0" dirty="0">
                <a:solidFill>
                  <a:srgbClr val="222222"/>
                </a:solidFill>
                <a:effectLst/>
                <a:latin typeface="Arial" panose="020B0604020202020204" pitchFamily="34" charset="0"/>
              </a:rPr>
              <a:t> et al, 2021)</a:t>
            </a:r>
            <a:r>
              <a:rPr lang="en-GB" dirty="0">
                <a:latin typeface="Arial" panose="020B0604020202020204" pitchFamily="34" charset="0"/>
                <a:cs typeface="Arial" panose="020B0604020202020204" pitchFamily="34" charset="0"/>
              </a:rPr>
              <a:t>.</a:t>
            </a:r>
          </a:p>
          <a:p>
            <a:pPr algn="just"/>
            <a:r>
              <a:rPr lang="en-GB" b="1" dirty="0">
                <a:latin typeface="Arial" panose="020B0604020202020204" pitchFamily="34" charset="0"/>
                <a:cs typeface="Arial" panose="020B0604020202020204" pitchFamily="34" charset="0"/>
              </a:rPr>
              <a:t>Global Perspective: </a:t>
            </a:r>
            <a:r>
              <a:rPr lang="en-GB" dirty="0">
                <a:latin typeface="Arial" panose="020B0604020202020204" pitchFamily="34" charset="0"/>
                <a:cs typeface="Arial" panose="020B0604020202020204" pitchFamily="34" charset="0"/>
              </a:rPr>
              <a:t>The World Health Organization (WHO, 2024) identifies obesity as one of the most pressing health challenges of the 21st century.</a:t>
            </a:r>
          </a:p>
          <a:p>
            <a:pPr algn="just"/>
            <a:r>
              <a:rPr lang="en-GB" b="1" dirty="0">
                <a:latin typeface="Arial" panose="020B0604020202020204" pitchFamily="34" charset="0"/>
                <a:cs typeface="Arial" panose="020B0604020202020204" pitchFamily="34" charset="0"/>
              </a:rPr>
              <a:t>Health Risks: </a:t>
            </a:r>
            <a:r>
              <a:rPr lang="en-GB" dirty="0">
                <a:latin typeface="Arial" panose="020B0604020202020204" pitchFamily="34" charset="0"/>
                <a:cs typeface="Arial" panose="020B0604020202020204" pitchFamily="34" charset="0"/>
              </a:rPr>
              <a:t>Obesity increases the likelihood of chronic illnesses, such as Type 2 diabetes, cardiovascular disease, and certain cancers (</a:t>
            </a:r>
            <a:r>
              <a:rPr lang="en-GB" b="0" i="0" dirty="0">
                <a:solidFill>
                  <a:srgbClr val="222222"/>
                </a:solidFill>
                <a:effectLst/>
                <a:latin typeface="Arial" panose="020B0604020202020204" pitchFamily="34" charset="0"/>
              </a:rPr>
              <a:t>Kim and Scherer, 2021)</a:t>
            </a:r>
            <a:r>
              <a:rPr lang="en-GB" dirty="0">
                <a:latin typeface="Arial" panose="020B0604020202020204" pitchFamily="34" charset="0"/>
                <a:cs typeface="Arial" panose="020B0604020202020204" pitchFamily="34" charset="0"/>
              </a:rPr>
              <a:t>.</a:t>
            </a:r>
          </a:p>
          <a:p>
            <a:pPr algn="just"/>
            <a:r>
              <a:rPr lang="en-GB" b="1" dirty="0">
                <a:latin typeface="Arial" panose="020B0604020202020204" pitchFamily="34" charset="0"/>
                <a:cs typeface="Arial" panose="020B0604020202020204" pitchFamily="34" charset="0"/>
              </a:rPr>
              <a:t>Economic Costs: </a:t>
            </a:r>
            <a:r>
              <a:rPr lang="en-GB" dirty="0">
                <a:latin typeface="Arial" panose="020B0604020202020204" pitchFamily="34" charset="0"/>
                <a:cs typeface="Arial" panose="020B0604020202020204" pitchFamily="34" charset="0"/>
              </a:rPr>
              <a:t>Obesity-related conditions cost the UK National Health Service (NHS) an estimated £6.1 billion annually (NHS, 2022).</a:t>
            </a:r>
          </a:p>
          <a:p>
            <a:pPr algn="just"/>
            <a:r>
              <a:rPr lang="en-GB" b="1" dirty="0">
                <a:latin typeface="Arial" panose="020B0604020202020204" pitchFamily="34" charset="0"/>
                <a:cs typeface="Arial" panose="020B0604020202020204" pitchFamily="34" charset="0"/>
              </a:rPr>
              <a:t>Prevention Window: </a:t>
            </a:r>
            <a:r>
              <a:rPr lang="en-GB" dirty="0">
                <a:latin typeface="Arial" panose="020B0604020202020204" pitchFamily="34" charset="0"/>
                <a:cs typeface="Arial" panose="020B0604020202020204" pitchFamily="34" charset="0"/>
              </a:rPr>
              <a:t>Adolescence is a critical period for forming lifelong habits related to diet and physical activity, making early intervention crucial (</a:t>
            </a:r>
            <a:r>
              <a:rPr lang="en-GB" b="0" i="0" dirty="0">
                <a:solidFill>
                  <a:srgbClr val="222222"/>
                </a:solidFill>
                <a:effectLst/>
                <a:latin typeface="Arial" panose="020B0604020202020204" pitchFamily="34" charset="0"/>
              </a:rPr>
              <a:t>Hargreaves et al, 2022)</a:t>
            </a:r>
            <a:r>
              <a:rPr lang="en-GB" dirty="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2234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267B6-FA48-DB62-7FF8-277ECFA8F558}"/>
              </a:ext>
            </a:extLst>
          </p:cNvPr>
          <p:cNvSpPr>
            <a:spLocks noGrp="1"/>
          </p:cNvSpPr>
          <p:nvPr>
            <p:ph type="title"/>
          </p:nvPr>
        </p:nvSpPr>
        <p:spPr>
          <a:xfrm>
            <a:off x="609600" y="340822"/>
            <a:ext cx="10972800" cy="887558"/>
          </a:xfrm>
        </p:spPr>
        <p:style>
          <a:lnRef idx="2">
            <a:schemeClr val="accent2"/>
          </a:lnRef>
          <a:fillRef idx="1">
            <a:schemeClr val="lt1"/>
          </a:fillRef>
          <a:effectRef idx="0">
            <a:schemeClr val="accent2"/>
          </a:effectRef>
          <a:fontRef idx="minor">
            <a:schemeClr val="dk1"/>
          </a:fontRef>
        </p:style>
        <p:txBody>
          <a:bodyPr>
            <a:normAutofit/>
          </a:bodyPr>
          <a:lstStyle/>
          <a:p>
            <a:r>
              <a:rPr lang="en-GB" b="1" dirty="0">
                <a:ln w="0"/>
                <a:effectLst>
                  <a:outerShdw blurRad="38100" dist="19050" dir="2700000" algn="tl" rotWithShape="0">
                    <a:schemeClr val="dk1">
                      <a:alpha val="40000"/>
                    </a:schemeClr>
                  </a:outerShdw>
                </a:effectLst>
              </a:rPr>
              <a:t>Why Target Adolescents in the UK?</a:t>
            </a:r>
          </a:p>
        </p:txBody>
      </p:sp>
      <p:sp>
        <p:nvSpPr>
          <p:cNvPr id="3" name="Content Placeholder 2">
            <a:extLst>
              <a:ext uri="{FF2B5EF4-FFF2-40B4-BE49-F238E27FC236}">
                <a16:creationId xmlns:a16="http://schemas.microsoft.com/office/drawing/2014/main" id="{30E60EBD-D6ED-C7AB-914B-81BB912CEB9B}"/>
              </a:ext>
            </a:extLst>
          </p:cNvPr>
          <p:cNvSpPr>
            <a:spLocks noGrp="1"/>
          </p:cNvSpPr>
          <p:nvPr>
            <p:ph idx="1"/>
          </p:nvPr>
        </p:nvSpPr>
        <p:spPr>
          <a:xfrm>
            <a:off x="609600" y="1482811"/>
            <a:ext cx="8048368" cy="5034367"/>
          </a:xfrm>
        </p:spPr>
        <p:style>
          <a:lnRef idx="2">
            <a:schemeClr val="accent2"/>
          </a:lnRef>
          <a:fillRef idx="1">
            <a:schemeClr val="lt1"/>
          </a:fillRef>
          <a:effectRef idx="0">
            <a:schemeClr val="accent2"/>
          </a:effectRef>
          <a:fontRef idx="minor">
            <a:schemeClr val="dk1"/>
          </a:fontRef>
        </p:style>
        <p:txBody>
          <a:bodyPr>
            <a:normAutofit/>
          </a:bodyPr>
          <a:lstStyle/>
          <a:p>
            <a:pPr marL="342900" indent="-342900" algn="just">
              <a:buFont typeface="Arial" panose="020B0604020202020204" pitchFamily="34" charset="0"/>
              <a:buChar char="•"/>
            </a:pPr>
            <a:r>
              <a:rPr lang="en-GB" b="1" dirty="0">
                <a:solidFill>
                  <a:schemeClr val="tx1"/>
                </a:solidFill>
                <a:latin typeface="Arial" panose="020B0604020202020204" pitchFamily="34" charset="0"/>
                <a:cs typeface="Arial" panose="020B0604020202020204" pitchFamily="34" charset="0"/>
              </a:rPr>
              <a:t>Prevalence in the UK: </a:t>
            </a:r>
            <a:r>
              <a:rPr lang="en-GB" dirty="0">
                <a:solidFill>
                  <a:schemeClr val="tx1"/>
                </a:solidFill>
                <a:latin typeface="Arial" panose="020B0604020202020204" pitchFamily="34" charset="0"/>
                <a:cs typeface="Arial" panose="020B0604020202020204" pitchFamily="34" charset="0"/>
              </a:rPr>
              <a:t>According to the NHS Digital National Child Measurement Programme (NCMP), approximately 19% of 11–15-year-olds in the UK are obese (NHS England, 2024).</a:t>
            </a:r>
          </a:p>
          <a:p>
            <a:pPr marL="342900" indent="-342900" algn="just">
              <a:buFont typeface="Arial" panose="020B0604020202020204" pitchFamily="34" charset="0"/>
              <a:buChar char="•"/>
            </a:pPr>
            <a:r>
              <a:rPr lang="en-GB" b="1" dirty="0">
                <a:solidFill>
                  <a:schemeClr val="tx1"/>
                </a:solidFill>
                <a:latin typeface="Arial" panose="020B0604020202020204" pitchFamily="34" charset="0"/>
                <a:cs typeface="Arial" panose="020B0604020202020204" pitchFamily="34" charset="0"/>
              </a:rPr>
              <a:t>Upward Trend: </a:t>
            </a:r>
            <a:r>
              <a:rPr lang="en-GB" dirty="0">
                <a:solidFill>
                  <a:schemeClr val="tx1"/>
                </a:solidFill>
                <a:latin typeface="Arial" panose="020B0604020202020204" pitchFamily="34" charset="0"/>
                <a:cs typeface="Arial" panose="020B0604020202020204" pitchFamily="34" charset="0"/>
              </a:rPr>
              <a:t>Adolescent obesity in the UK has steadily increased by 15%, exacerbated by reduced physical activity and poor dietary habits (NHS England, 2024).</a:t>
            </a:r>
          </a:p>
          <a:p>
            <a:pPr marL="342900" indent="-342900" algn="just">
              <a:buFont typeface="Arial" panose="020B0604020202020204" pitchFamily="34" charset="0"/>
              <a:buChar char="•"/>
            </a:pPr>
            <a:r>
              <a:rPr lang="en-GB" b="1" dirty="0">
                <a:solidFill>
                  <a:schemeClr val="tx1"/>
                </a:solidFill>
                <a:latin typeface="Arial" panose="020B0604020202020204" pitchFamily="34" charset="0"/>
                <a:cs typeface="Arial" panose="020B0604020202020204" pitchFamily="34" charset="0"/>
              </a:rPr>
              <a:t>Long-Term Impact</a:t>
            </a:r>
            <a:r>
              <a:rPr lang="en-GB" dirty="0">
                <a:solidFill>
                  <a:schemeClr val="tx1"/>
                </a:solidFill>
                <a:latin typeface="Arial" panose="020B0604020202020204" pitchFamily="34" charset="0"/>
                <a:cs typeface="Arial" panose="020B0604020202020204" pitchFamily="34" charset="0"/>
              </a:rPr>
              <a:t>: Adolescents with obesity are more likely to become obese adults, increasing their risk of chronic diseases and reducing life expectancy </a:t>
            </a:r>
            <a:r>
              <a:rPr lang="en-GB" dirty="0">
                <a:latin typeface="Arial" panose="020B0604020202020204" pitchFamily="34" charset="0"/>
                <a:cs typeface="Arial" panose="020B0604020202020204" pitchFamily="34" charset="0"/>
              </a:rPr>
              <a:t>(</a:t>
            </a:r>
            <a:r>
              <a:rPr lang="en-GB" b="0" i="0" dirty="0">
                <a:solidFill>
                  <a:srgbClr val="222222"/>
                </a:solidFill>
                <a:effectLst/>
                <a:latin typeface="Arial" panose="020B0604020202020204" pitchFamily="34" charset="0"/>
              </a:rPr>
              <a:t>Kim and Scherer, 2021)</a:t>
            </a:r>
            <a:r>
              <a:rPr lang="en-GB" dirty="0">
                <a:solidFill>
                  <a:schemeClr val="tx1"/>
                </a:solidFill>
                <a:latin typeface="Arial" panose="020B0604020202020204" pitchFamily="34" charset="0"/>
                <a:cs typeface="Arial" panose="020B0604020202020204" pitchFamily="34" charset="0"/>
              </a:rPr>
              <a:t>.</a:t>
            </a:r>
          </a:p>
          <a:p>
            <a:pPr marL="342900" indent="-342900" algn="just">
              <a:buFont typeface="Arial" panose="020B0604020202020204" pitchFamily="34" charset="0"/>
              <a:buChar char="•"/>
            </a:pPr>
            <a:r>
              <a:rPr lang="en-GB" b="1" dirty="0">
                <a:solidFill>
                  <a:schemeClr val="tx1"/>
                </a:solidFill>
                <a:latin typeface="Arial" panose="020B0604020202020204" pitchFamily="34" charset="0"/>
                <a:cs typeface="Arial" panose="020B0604020202020204" pitchFamily="34" charset="0"/>
              </a:rPr>
              <a:t>Mental Health: </a:t>
            </a:r>
            <a:r>
              <a:rPr lang="en-GB" dirty="0">
                <a:solidFill>
                  <a:schemeClr val="tx1"/>
                </a:solidFill>
                <a:latin typeface="Arial" panose="020B0604020202020204" pitchFamily="34" charset="0"/>
                <a:cs typeface="Arial" panose="020B0604020202020204" pitchFamily="34" charset="0"/>
              </a:rPr>
              <a:t>Obesity in adolescence is linked to low self-esteem, social isolation, and increased risk of depression and anxiety </a:t>
            </a:r>
            <a:r>
              <a:rPr lang="en-GB" dirty="0">
                <a:latin typeface="Arial" panose="020B0604020202020204" pitchFamily="34" charset="0"/>
                <a:cs typeface="Arial" panose="020B0604020202020204" pitchFamily="34" charset="0"/>
              </a:rPr>
              <a:t>(</a:t>
            </a:r>
            <a:r>
              <a:rPr lang="en-GB" b="0" i="0" dirty="0">
                <a:solidFill>
                  <a:srgbClr val="222222"/>
                </a:solidFill>
                <a:effectLst/>
                <a:latin typeface="Arial" panose="020B0604020202020204" pitchFamily="34" charset="0"/>
              </a:rPr>
              <a:t>Kim and Scherer, 2021)</a:t>
            </a:r>
            <a:r>
              <a:rPr lang="en-GB" dirty="0">
                <a:solidFill>
                  <a:schemeClr val="tx1"/>
                </a:solidFill>
                <a:latin typeface="Arial" panose="020B0604020202020204" pitchFamily="34" charset="0"/>
                <a:cs typeface="Arial" panose="020B0604020202020204" pitchFamily="34" charset="0"/>
              </a:rPr>
              <a:t>.</a:t>
            </a:r>
          </a:p>
          <a:p>
            <a:pPr algn="just"/>
            <a:endParaRPr lang="en-GB" dirty="0">
              <a:solidFill>
                <a:schemeClr val="tx1"/>
              </a:solidFill>
              <a:latin typeface="Arial" panose="020B0604020202020204" pitchFamily="34" charset="0"/>
              <a:cs typeface="Arial" panose="020B0604020202020204" pitchFamily="34" charset="0"/>
            </a:endParaRPr>
          </a:p>
        </p:txBody>
      </p:sp>
      <p:pic>
        <p:nvPicPr>
          <p:cNvPr id="4098" name="Picture 2" descr="Dr. Rajeev Palvia - Are overweight children likely to 🧍 become overweight  adults? Childhood obesity is associated with a higher chance of premature  death and disability in adulthood. Please feel free to">
            <a:extLst>
              <a:ext uri="{FF2B5EF4-FFF2-40B4-BE49-F238E27FC236}">
                <a16:creationId xmlns:a16="http://schemas.microsoft.com/office/drawing/2014/main" id="{3D6A21E2-0690-70A6-71BA-4006849679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5341"/>
          <a:stretch/>
        </p:blipFill>
        <p:spPr bwMode="auto">
          <a:xfrm>
            <a:off x="8905103" y="1771135"/>
            <a:ext cx="3097427" cy="395332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403DBD4-A99F-C4A9-6DE2-6F31FEAA0A2C}"/>
              </a:ext>
            </a:extLst>
          </p:cNvPr>
          <p:cNvSpPr txBox="1"/>
          <p:nvPr/>
        </p:nvSpPr>
        <p:spPr>
          <a:xfrm>
            <a:off x="8657968" y="5978895"/>
            <a:ext cx="3345359"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(Source:  </a:t>
            </a:r>
            <a:r>
              <a:rPr lang="en-GB" sz="1600" dirty="0" err="1">
                <a:latin typeface="Arial" panose="020B0604020202020204" pitchFamily="34" charset="0"/>
                <a:cs typeface="Arial" panose="020B0604020202020204" pitchFamily="34" charset="0"/>
              </a:rPr>
              <a:t>Dr.</a:t>
            </a:r>
            <a:r>
              <a:rPr lang="en-GB" sz="1600" dirty="0">
                <a:latin typeface="Arial" panose="020B0604020202020204" pitchFamily="34" charset="0"/>
                <a:cs typeface="Arial" panose="020B0604020202020204" pitchFamily="34" charset="0"/>
              </a:rPr>
              <a:t> Rajeev </a:t>
            </a:r>
            <a:r>
              <a:rPr lang="en-GB" sz="1600" dirty="0" err="1">
                <a:latin typeface="Arial" panose="020B0604020202020204" pitchFamily="34" charset="0"/>
                <a:cs typeface="Arial" panose="020B0604020202020204" pitchFamily="34" charset="0"/>
              </a:rPr>
              <a:t>Palvia</a:t>
            </a:r>
            <a:r>
              <a:rPr lang="en-GB" sz="1600" dirty="0">
                <a:latin typeface="Arial" panose="020B0604020202020204" pitchFamily="34" charset="0"/>
                <a:cs typeface="Arial" panose="020B0604020202020204" pitchFamily="34" charset="0"/>
              </a:rPr>
              <a:t>, 2024)</a:t>
            </a:r>
          </a:p>
        </p:txBody>
      </p:sp>
    </p:spTree>
    <p:extLst>
      <p:ext uri="{BB962C8B-B14F-4D97-AF65-F5344CB8AC3E}">
        <p14:creationId xmlns:p14="http://schemas.microsoft.com/office/powerpoint/2010/main" val="207719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03F2F-CEE3-975B-D48D-3F0466A66CCB}"/>
              </a:ext>
            </a:extLst>
          </p:cNvPr>
          <p:cNvSpPr>
            <a:spLocks noGrp="1"/>
          </p:cNvSpPr>
          <p:nvPr>
            <p:ph type="title"/>
          </p:nvPr>
        </p:nvSpPr>
        <p:spPr>
          <a:xfrm>
            <a:off x="609600" y="134998"/>
            <a:ext cx="10972800" cy="812354"/>
          </a:xfrm>
        </p:spPr>
        <p:style>
          <a:lnRef idx="2">
            <a:schemeClr val="accent2"/>
          </a:lnRef>
          <a:fillRef idx="1">
            <a:schemeClr val="lt1"/>
          </a:fillRef>
          <a:effectRef idx="0">
            <a:schemeClr val="accent2"/>
          </a:effectRef>
          <a:fontRef idx="minor">
            <a:schemeClr val="dk1"/>
          </a:fontRef>
        </p:style>
        <p:txBody>
          <a:bodyPr>
            <a:normAutofit/>
          </a:bodyPr>
          <a:lstStyle/>
          <a:p>
            <a:pPr algn="ctr"/>
            <a:r>
              <a:rPr lang="en-GB" sz="3200" b="1" dirty="0"/>
              <a:t>EFFECTS OF OBESITY</a:t>
            </a:r>
          </a:p>
        </p:txBody>
      </p:sp>
      <p:pic>
        <p:nvPicPr>
          <p:cNvPr id="2050" name="Picture 2" descr="Frontiers | Therapeutic advances in obesity management: an overview of the  therapeutic interventions">
            <a:extLst>
              <a:ext uri="{FF2B5EF4-FFF2-40B4-BE49-F238E27FC236}">
                <a16:creationId xmlns:a16="http://schemas.microsoft.com/office/drawing/2014/main" id="{F91BAA20-30B6-A23D-F476-AB40CC0590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9148" y="1218971"/>
            <a:ext cx="10333703" cy="5132438"/>
          </a:xfrm>
          <a:prstGeom prst="rect">
            <a:avLst/>
          </a:prstGeom>
          <a:noFill/>
          <a:ln>
            <a:solidFill>
              <a:schemeClr val="bg2">
                <a:lumMod val="75000"/>
              </a:schemeClr>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85F92DE-E18D-1588-FABF-0B653C1854FC}"/>
              </a:ext>
            </a:extLst>
          </p:cNvPr>
          <p:cNvSpPr txBox="1"/>
          <p:nvPr/>
        </p:nvSpPr>
        <p:spPr>
          <a:xfrm>
            <a:off x="3805084" y="6351409"/>
            <a:ext cx="4178710" cy="369332"/>
          </a:xfrm>
          <a:prstGeom prst="rect">
            <a:avLst/>
          </a:prstGeom>
          <a:noFill/>
        </p:spPr>
        <p:txBody>
          <a:bodyPr wrap="square" rtlCol="0">
            <a:spAutoFit/>
          </a:bodyPr>
          <a:lstStyle/>
          <a:p>
            <a:r>
              <a:rPr lang="en-GB" dirty="0"/>
              <a:t>(Source: Moody et al, 2024)</a:t>
            </a:r>
          </a:p>
        </p:txBody>
      </p:sp>
    </p:spTree>
    <p:extLst>
      <p:ext uri="{BB962C8B-B14F-4D97-AF65-F5344CB8AC3E}">
        <p14:creationId xmlns:p14="http://schemas.microsoft.com/office/powerpoint/2010/main" val="496612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6CE1C-7AF2-325E-EADD-C7A73E70BEE6}"/>
              </a:ext>
            </a:extLst>
          </p:cNvPr>
          <p:cNvSpPr>
            <a:spLocks noGrp="1"/>
          </p:cNvSpPr>
          <p:nvPr>
            <p:ph type="title"/>
          </p:nvPr>
        </p:nvSpPr>
        <p:spPr>
          <a:xfrm>
            <a:off x="609600" y="557784"/>
            <a:ext cx="10972800" cy="1005545"/>
          </a:xfrm>
        </p:spPr>
        <p:style>
          <a:lnRef idx="2">
            <a:schemeClr val="accent2"/>
          </a:lnRef>
          <a:fillRef idx="1">
            <a:schemeClr val="lt1"/>
          </a:fillRef>
          <a:effectRef idx="0">
            <a:schemeClr val="accent2"/>
          </a:effectRef>
          <a:fontRef idx="minor">
            <a:schemeClr val="dk1"/>
          </a:fontRef>
        </p:style>
        <p:txBody>
          <a:bodyPr>
            <a:normAutofit fontScale="90000"/>
          </a:bodyPr>
          <a:lstStyle/>
          <a:p>
            <a:r>
              <a:rPr lang="en-GB" b="1" dirty="0">
                <a:ln w="0"/>
                <a:solidFill>
                  <a:schemeClr val="tx1"/>
                </a:solidFill>
                <a:effectLst>
                  <a:outerShdw blurRad="38100" dist="19050" dir="2700000" algn="tl" rotWithShape="0">
                    <a:schemeClr val="dk1">
                      <a:alpha val="40000"/>
                    </a:schemeClr>
                  </a:outerShdw>
                </a:effectLst>
              </a:rPr>
              <a:t>National Guidelines and Research Support:</a:t>
            </a:r>
          </a:p>
        </p:txBody>
      </p:sp>
      <p:sp>
        <p:nvSpPr>
          <p:cNvPr id="3" name="Content Placeholder 2">
            <a:extLst>
              <a:ext uri="{FF2B5EF4-FFF2-40B4-BE49-F238E27FC236}">
                <a16:creationId xmlns:a16="http://schemas.microsoft.com/office/drawing/2014/main" id="{B3EB0515-084D-E459-F6C9-51742E585166}"/>
              </a:ext>
            </a:extLst>
          </p:cNvPr>
          <p:cNvSpPr>
            <a:spLocks noGrp="1"/>
          </p:cNvSpPr>
          <p:nvPr>
            <p:ph idx="1"/>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pPr marL="342900" indent="-342900" algn="just">
              <a:buFont typeface="Wingdings" panose="05000000000000000000" pitchFamily="2" charset="2"/>
              <a:buChar char="q"/>
            </a:pPr>
            <a:r>
              <a:rPr lang="en-GB" b="1" dirty="0">
                <a:latin typeface="Arial" panose="020B0604020202020204" pitchFamily="34" charset="0"/>
                <a:cs typeface="Arial" panose="020B0604020202020204" pitchFamily="34" charset="0"/>
              </a:rPr>
              <a:t>Childhood Obesity Plan (UK Government):</a:t>
            </a:r>
          </a:p>
          <a:p>
            <a:pPr algn="just"/>
            <a:r>
              <a:rPr lang="en-GB" dirty="0">
                <a:latin typeface="Arial" panose="020B0604020202020204" pitchFamily="34" charset="0"/>
                <a:cs typeface="Arial" panose="020B0604020202020204" pitchFamily="34" charset="0"/>
              </a:rPr>
              <a:t>Aim to halve childhood obesity by 2030.</a:t>
            </a:r>
          </a:p>
          <a:p>
            <a:pPr algn="just"/>
            <a:r>
              <a:rPr lang="en-GB" dirty="0">
                <a:latin typeface="Arial" panose="020B0604020202020204" pitchFamily="34" charset="0"/>
                <a:cs typeface="Arial" panose="020B0604020202020204" pitchFamily="34" charset="0"/>
              </a:rPr>
              <a:t>Encourages schools, families, and communities to foster healthy behaviours.</a:t>
            </a:r>
          </a:p>
          <a:p>
            <a:pPr marL="342900" indent="-342900" algn="just">
              <a:buFont typeface="Wingdings" panose="05000000000000000000" pitchFamily="2" charset="2"/>
              <a:buChar char="q"/>
            </a:pPr>
            <a:r>
              <a:rPr lang="en-GB" b="1" dirty="0">
                <a:latin typeface="Arial" panose="020B0604020202020204" pitchFamily="34" charset="0"/>
                <a:cs typeface="Arial" panose="020B0604020202020204" pitchFamily="34" charset="0"/>
              </a:rPr>
              <a:t>NHS Long Term Plan:</a:t>
            </a:r>
          </a:p>
          <a:p>
            <a:pPr algn="just"/>
            <a:r>
              <a:rPr lang="en-GB" dirty="0">
                <a:latin typeface="Arial" panose="020B0604020202020204" pitchFamily="34" charset="0"/>
                <a:cs typeface="Arial" panose="020B0604020202020204" pitchFamily="34" charset="0"/>
              </a:rPr>
              <a:t>Prioritises reducing obesity to prevent conditions like diabetes and heart disease (NHS, 2022).</a:t>
            </a:r>
          </a:p>
          <a:p>
            <a:pPr marL="342900" indent="-342900" algn="just">
              <a:buFont typeface="Wingdings" panose="05000000000000000000" pitchFamily="2" charset="2"/>
              <a:buChar char="q"/>
            </a:pPr>
            <a:r>
              <a:rPr lang="en-GB" b="1" dirty="0">
                <a:latin typeface="Arial" panose="020B0604020202020204" pitchFamily="34" charset="0"/>
                <a:cs typeface="Arial" panose="020B0604020202020204" pitchFamily="34" charset="0"/>
              </a:rPr>
              <a:t>Statistics and Research:</a:t>
            </a:r>
          </a:p>
          <a:p>
            <a:pPr algn="just"/>
            <a:r>
              <a:rPr lang="en-GB" dirty="0">
                <a:latin typeface="Arial" panose="020B0604020202020204" pitchFamily="34" charset="0"/>
                <a:cs typeface="Arial" panose="020B0604020202020204" pitchFamily="34" charset="0"/>
              </a:rPr>
              <a:t>Sedentary behaviour among UK adolescents increased during the pandemic, with only 45% meeting the recommended 60 minutes of daily activity (</a:t>
            </a:r>
            <a:r>
              <a:rPr lang="en-GB" b="0" i="0" dirty="0">
                <a:solidFill>
                  <a:srgbClr val="222222"/>
                </a:solidFill>
                <a:effectLst/>
                <a:latin typeface="Arial" panose="020B0604020202020204" pitchFamily="34" charset="0"/>
              </a:rPr>
              <a:t>Salway et al, 2022)</a:t>
            </a:r>
            <a:r>
              <a:rPr lang="en-GB" dirty="0">
                <a:latin typeface="Arial" panose="020B0604020202020204" pitchFamily="34" charset="0"/>
                <a:cs typeface="Arial" panose="020B0604020202020204" pitchFamily="34" charset="0"/>
              </a:rPr>
              <a:t>.</a:t>
            </a:r>
          </a:p>
          <a:p>
            <a:pPr algn="just"/>
            <a:r>
              <a:rPr lang="en-GB" dirty="0">
                <a:latin typeface="Arial" panose="020B0604020202020204" pitchFamily="34" charset="0"/>
                <a:cs typeface="Arial" panose="020B0604020202020204" pitchFamily="34" charset="0"/>
              </a:rPr>
              <a:t>Sugar intake in UK adolescents exceeds guidelines by over 200%, contributing to weight gain (</a:t>
            </a:r>
            <a:r>
              <a:rPr lang="en-GB" b="0" i="0" dirty="0">
                <a:solidFill>
                  <a:srgbClr val="222222"/>
                </a:solidFill>
                <a:effectLst/>
                <a:latin typeface="Arial" panose="020B0604020202020204" pitchFamily="34" charset="0"/>
              </a:rPr>
              <a:t>Micha, 2023</a:t>
            </a:r>
            <a:r>
              <a:rPr lang="en-GB" dirty="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07814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DECEA-42C0-DE61-F692-5342A260D879}"/>
              </a:ext>
            </a:extLst>
          </p:cNvPr>
          <p:cNvSpPr>
            <a:spLocks noGrp="1"/>
          </p:cNvSpPr>
          <p:nvPr>
            <p:ph type="title"/>
          </p:nvPr>
        </p:nvSpPr>
        <p:spPr>
          <a:xfrm>
            <a:off x="609600" y="557784"/>
            <a:ext cx="10972800" cy="887558"/>
          </a:xfrm>
        </p:spPr>
        <p:style>
          <a:lnRef idx="2">
            <a:schemeClr val="accent2"/>
          </a:lnRef>
          <a:fillRef idx="1">
            <a:schemeClr val="lt1"/>
          </a:fillRef>
          <a:effectRef idx="0">
            <a:schemeClr val="accent2"/>
          </a:effectRef>
          <a:fontRef idx="minor">
            <a:schemeClr val="dk1"/>
          </a:fontRef>
        </p:style>
        <p:txBody>
          <a:bodyPr>
            <a:normAutofit/>
          </a:bodyPr>
          <a:lstStyle/>
          <a:p>
            <a:r>
              <a:rPr lang="en-GB" b="1" dirty="0">
                <a:ln w="0"/>
                <a:solidFill>
                  <a:schemeClr val="tx1"/>
                </a:solidFill>
                <a:effectLst>
                  <a:outerShdw blurRad="38100" dist="19050" dir="2700000" algn="tl" rotWithShape="0">
                    <a:schemeClr val="dk1">
                      <a:alpha val="40000"/>
                    </a:schemeClr>
                  </a:outerShdw>
                </a:effectLst>
              </a:rPr>
              <a:t>The </a:t>
            </a:r>
            <a:r>
              <a:rPr lang="en-GB" b="1" dirty="0" err="1">
                <a:ln w="0"/>
                <a:solidFill>
                  <a:schemeClr val="tx1"/>
                </a:solidFill>
                <a:effectLst>
                  <a:outerShdw blurRad="38100" dist="19050" dir="2700000" algn="tl" rotWithShape="0">
                    <a:schemeClr val="dk1">
                      <a:alpha val="40000"/>
                    </a:schemeClr>
                  </a:outerShdw>
                </a:effectLst>
              </a:rPr>
              <a:t>NutriFit</a:t>
            </a:r>
            <a:r>
              <a:rPr lang="en-GB" b="1" dirty="0">
                <a:ln w="0"/>
                <a:solidFill>
                  <a:schemeClr val="tx1"/>
                </a:solidFill>
                <a:effectLst>
                  <a:outerShdw blurRad="38100" dist="19050" dir="2700000" algn="tl" rotWithShape="0">
                    <a:schemeClr val="dk1">
                      <a:alpha val="40000"/>
                    </a:schemeClr>
                  </a:outerShdw>
                </a:effectLst>
              </a:rPr>
              <a:t> App</a:t>
            </a:r>
          </a:p>
        </p:txBody>
      </p:sp>
      <p:sp>
        <p:nvSpPr>
          <p:cNvPr id="3" name="Content Placeholder 2">
            <a:extLst>
              <a:ext uri="{FF2B5EF4-FFF2-40B4-BE49-F238E27FC236}">
                <a16:creationId xmlns:a16="http://schemas.microsoft.com/office/drawing/2014/main" id="{FA4DE1C5-EF2B-227C-EB8C-2E878A3AF2C9}"/>
              </a:ext>
            </a:extLst>
          </p:cNvPr>
          <p:cNvSpPr>
            <a:spLocks noGrp="1"/>
          </p:cNvSpPr>
          <p:nvPr>
            <p:ph idx="1"/>
          </p:nvPr>
        </p:nvSpPr>
        <p:spPr>
          <a:xfrm>
            <a:off x="609600" y="1858296"/>
            <a:ext cx="10972800" cy="4299190"/>
          </a:xfrm>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pPr algn="just"/>
            <a:r>
              <a:rPr lang="en-GB" dirty="0">
                <a:latin typeface="Arial" panose="020B0604020202020204" pitchFamily="34" charset="0"/>
                <a:cs typeface="Arial" panose="020B0604020202020204" pitchFamily="34" charset="0"/>
              </a:rPr>
              <a:t>A digital health intervention designed to combat obesity by promoting healthier eating and increased physical activity.</a:t>
            </a:r>
          </a:p>
          <a:p>
            <a:pPr algn="just"/>
            <a:r>
              <a:rPr lang="en-GB" b="1" dirty="0">
                <a:latin typeface="Arial" panose="020B0604020202020204" pitchFamily="34" charset="0"/>
                <a:cs typeface="Arial" panose="020B0604020202020204" pitchFamily="34" charset="0"/>
              </a:rPr>
              <a:t>Why This Approach?</a:t>
            </a:r>
          </a:p>
          <a:p>
            <a:pPr marL="342900" indent="-342900" algn="just">
              <a:buFont typeface="Arial" panose="020B0604020202020204" pitchFamily="34" charset="0"/>
              <a:buChar char="•"/>
            </a:pPr>
            <a:r>
              <a:rPr lang="en-GB" dirty="0">
                <a:latin typeface="Arial" panose="020B0604020202020204" pitchFamily="34" charset="0"/>
                <a:cs typeface="Arial" panose="020B0604020202020204" pitchFamily="34" charset="0"/>
              </a:rPr>
              <a:t>Adolescents are highly engaged with technology, making a mobile app an effective and accessible tool (</a:t>
            </a:r>
            <a:r>
              <a:rPr lang="en-GB" b="0" i="0" dirty="0">
                <a:solidFill>
                  <a:srgbClr val="222222"/>
                </a:solidFill>
                <a:effectLst/>
                <a:latin typeface="Arial" panose="020B0604020202020204" pitchFamily="34" charset="0"/>
              </a:rPr>
              <a:t>Hinchliffe et al, 2022)</a:t>
            </a:r>
            <a:r>
              <a:rPr lang="en-GB" dirty="0">
                <a:latin typeface="Arial" panose="020B0604020202020204" pitchFamily="34" charset="0"/>
                <a:cs typeface="Arial" panose="020B0604020202020204" pitchFamily="34" charset="0"/>
              </a:rPr>
              <a:t>.</a:t>
            </a:r>
          </a:p>
          <a:p>
            <a:pPr marL="342900" indent="-342900" algn="just">
              <a:buFont typeface="Arial" panose="020B0604020202020204" pitchFamily="34" charset="0"/>
              <a:buChar char="•"/>
            </a:pPr>
            <a:r>
              <a:rPr lang="en-GB" dirty="0">
                <a:latin typeface="Arial" panose="020B0604020202020204" pitchFamily="34" charset="0"/>
                <a:cs typeface="Arial" panose="020B0604020202020204" pitchFamily="34" charset="0"/>
              </a:rPr>
              <a:t>Combines nutrition education, fitness tracking, and behavioural insights to address dietary and physical activity factors (</a:t>
            </a:r>
            <a:r>
              <a:rPr lang="en-GB" b="0" i="0" dirty="0">
                <a:solidFill>
                  <a:srgbClr val="222222"/>
                </a:solidFill>
                <a:effectLst/>
                <a:latin typeface="Arial" panose="020B0604020202020204" pitchFamily="34" charset="0"/>
              </a:rPr>
              <a:t>Henriksson et al, 2020)</a:t>
            </a:r>
            <a:r>
              <a:rPr lang="en-GB" dirty="0">
                <a:latin typeface="Arial" panose="020B0604020202020204" pitchFamily="34" charset="0"/>
                <a:cs typeface="Arial" panose="020B0604020202020204" pitchFamily="34" charset="0"/>
              </a:rPr>
              <a:t>.</a:t>
            </a:r>
          </a:p>
          <a:p>
            <a:pPr marL="342900" indent="-342900" algn="just">
              <a:buFont typeface="Arial" panose="020B0604020202020204" pitchFamily="34" charset="0"/>
              <a:buChar char="•"/>
            </a:pPr>
            <a:r>
              <a:rPr lang="en-GB" dirty="0">
                <a:latin typeface="Arial" panose="020B0604020202020204" pitchFamily="34" charset="0"/>
                <a:cs typeface="Arial" panose="020B0604020202020204" pitchFamily="34" charset="0"/>
              </a:rPr>
              <a:t>Integrates gamification and peer interaction to maintain motivation and engagement (</a:t>
            </a:r>
            <a:r>
              <a:rPr lang="en-GB" b="0" i="0" dirty="0">
                <a:solidFill>
                  <a:srgbClr val="222222"/>
                </a:solidFill>
                <a:effectLst/>
                <a:latin typeface="Arial" panose="020B0604020202020204" pitchFamily="34" charset="0"/>
              </a:rPr>
              <a:t>Henriksson et al, 2020)</a:t>
            </a:r>
            <a:r>
              <a:rPr lang="en-GB" dirty="0">
                <a:latin typeface="Arial" panose="020B0604020202020204" pitchFamily="34" charset="0"/>
                <a:cs typeface="Arial" panose="020B0604020202020204" pitchFamily="34" charset="0"/>
              </a:rPr>
              <a:t>.</a:t>
            </a:r>
          </a:p>
          <a:p>
            <a:pPr marL="342900" indent="-342900" algn="just">
              <a:buFont typeface="Arial" panose="020B0604020202020204" pitchFamily="34" charset="0"/>
              <a:buChar char="•"/>
            </a:pPr>
            <a:r>
              <a:rPr lang="en-GB" dirty="0">
                <a:latin typeface="Arial" panose="020B0604020202020204" pitchFamily="34" charset="0"/>
                <a:cs typeface="Arial" panose="020B0604020202020204" pitchFamily="34" charset="0"/>
              </a:rPr>
              <a:t>Aligns with national strategies to use technology for health promotion and disease prevention (</a:t>
            </a:r>
            <a:r>
              <a:rPr lang="en-GB" b="0" i="0" dirty="0">
                <a:solidFill>
                  <a:srgbClr val="222222"/>
                </a:solidFill>
                <a:effectLst/>
                <a:latin typeface="Arial" panose="020B0604020202020204" pitchFamily="34" charset="0"/>
              </a:rPr>
              <a:t>Hinchliffe et al, 2022)</a:t>
            </a:r>
            <a:endParaRPr lang="en-GB"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dirty="0" err="1">
                <a:latin typeface="Arial" panose="020B0604020202020204" pitchFamily="34" charset="0"/>
                <a:cs typeface="Arial" panose="020B0604020202020204" pitchFamily="34" charset="0"/>
              </a:rPr>
              <a:t>NutriFit</a:t>
            </a:r>
            <a:r>
              <a:rPr lang="en-GB" dirty="0">
                <a:latin typeface="Arial" panose="020B0604020202020204" pitchFamily="34" charset="0"/>
                <a:cs typeface="Arial" panose="020B0604020202020204" pitchFamily="34" charset="0"/>
              </a:rPr>
              <a:t> offers a scalable, cost-effective solution to empower adolescents to take charge of their health, ultimately reducing obesity rates and improving quality of life in the UK.</a:t>
            </a:r>
          </a:p>
          <a:p>
            <a:pPr algn="just"/>
            <a:endParaRPr lang="en-GB" dirty="0">
              <a:latin typeface="Arial" panose="020B0604020202020204" pitchFamily="34" charset="0"/>
              <a:cs typeface="Arial" panose="020B0604020202020204" pitchFamily="34" charset="0"/>
            </a:endParaRPr>
          </a:p>
        </p:txBody>
      </p:sp>
      <p:pic>
        <p:nvPicPr>
          <p:cNvPr id="4" name="Picture 2" descr="Nutrifit in Pitampura,Delhi - Best Clinics in Delhi - Justdial">
            <a:extLst>
              <a:ext uri="{FF2B5EF4-FFF2-40B4-BE49-F238E27FC236}">
                <a16:creationId xmlns:a16="http://schemas.microsoft.com/office/drawing/2014/main" id="{59D5EB36-23A5-87A0-F8BC-ACE11B28DC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72414" y="244380"/>
            <a:ext cx="1479828" cy="1514366"/>
          </a:xfrm>
          <a:prstGeom prst="round2DiagRect">
            <a:avLst>
              <a:gd name="adj1" fmla="val 16667"/>
              <a:gd name="adj2" fmla="val 0"/>
            </a:avLst>
          </a:prstGeom>
          <a:ln w="88900" cap="sq">
            <a:solidFill>
              <a:schemeClr val="bg2"/>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7673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Background Fill">
            <a:extLst>
              <a:ext uri="{FF2B5EF4-FFF2-40B4-BE49-F238E27FC236}">
                <a16:creationId xmlns:a16="http://schemas.microsoft.com/office/drawing/2014/main" id="{077F0382-62A9-4892-8762-DE9257672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3449CBA-4E79-4D04-90E8-F06D2CBBEA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9528226" cy="6457764"/>
          </a:xfrm>
          <a:custGeom>
            <a:avLst/>
            <a:gdLst>
              <a:gd name="connsiteX0" fmla="*/ 2736475 w 9528226"/>
              <a:gd name="connsiteY0" fmla="*/ 4943824 h 6457764"/>
              <a:gd name="connsiteX1" fmla="*/ 3063896 w 9528226"/>
              <a:gd name="connsiteY1" fmla="*/ 5271245 h 6457764"/>
              <a:gd name="connsiteX2" fmla="*/ 2736475 w 9528226"/>
              <a:gd name="connsiteY2" fmla="*/ 5598667 h 6457764"/>
              <a:gd name="connsiteX3" fmla="*/ 2409054 w 9528226"/>
              <a:gd name="connsiteY3" fmla="*/ 5271245 h 6457764"/>
              <a:gd name="connsiteX4" fmla="*/ 2736475 w 9528226"/>
              <a:gd name="connsiteY4" fmla="*/ 4943824 h 6457764"/>
              <a:gd name="connsiteX5" fmla="*/ 44916 w 9528226"/>
              <a:gd name="connsiteY5" fmla="*/ 1742226 h 6457764"/>
              <a:gd name="connsiteX6" fmla="*/ 467728 w 9528226"/>
              <a:gd name="connsiteY6" fmla="*/ 2165037 h 6457764"/>
              <a:gd name="connsiteX7" fmla="*/ 44916 w 9528226"/>
              <a:gd name="connsiteY7" fmla="*/ 2587850 h 6457764"/>
              <a:gd name="connsiteX8" fmla="*/ 0 w 9528226"/>
              <a:gd name="connsiteY8" fmla="*/ 2583322 h 6457764"/>
              <a:gd name="connsiteX9" fmla="*/ 0 w 9528226"/>
              <a:gd name="connsiteY9" fmla="*/ 1746754 h 6457764"/>
              <a:gd name="connsiteX10" fmla="*/ 8146150 w 9528226"/>
              <a:gd name="connsiteY10" fmla="*/ 164844 h 6457764"/>
              <a:gd name="connsiteX11" fmla="*/ 8568962 w 9528226"/>
              <a:gd name="connsiteY11" fmla="*/ 587657 h 6457764"/>
              <a:gd name="connsiteX12" fmla="*/ 8146150 w 9528226"/>
              <a:gd name="connsiteY12" fmla="*/ 1010469 h 6457764"/>
              <a:gd name="connsiteX13" fmla="*/ 7723339 w 9528226"/>
              <a:gd name="connsiteY13" fmla="*/ 587657 h 6457764"/>
              <a:gd name="connsiteX14" fmla="*/ 8146150 w 9528226"/>
              <a:gd name="connsiteY14" fmla="*/ 164844 h 6457764"/>
              <a:gd name="connsiteX15" fmla="*/ 0 w 9528226"/>
              <a:gd name="connsiteY15" fmla="*/ 0 h 6457764"/>
              <a:gd name="connsiteX16" fmla="*/ 3639996 w 9528226"/>
              <a:gd name="connsiteY16" fmla="*/ 0 h 6457764"/>
              <a:gd name="connsiteX17" fmla="*/ 3807018 w 9528226"/>
              <a:gd name="connsiteY17" fmla="*/ 175279 h 6457764"/>
              <a:gd name="connsiteX18" fmla="*/ 5197388 w 9528226"/>
              <a:gd name="connsiteY18" fmla="*/ 392484 h 6457764"/>
              <a:gd name="connsiteX19" fmla="*/ 5832777 w 9528226"/>
              <a:gd name="connsiteY19" fmla="*/ 125323 h 6457764"/>
              <a:gd name="connsiteX20" fmla="*/ 7115053 w 9528226"/>
              <a:gd name="connsiteY20" fmla="*/ 908157 h 6457764"/>
              <a:gd name="connsiteX21" fmla="*/ 7598273 w 9528226"/>
              <a:gd name="connsiteY21" fmla="*/ 1476979 h 6457764"/>
              <a:gd name="connsiteX22" fmla="*/ 8473354 w 9528226"/>
              <a:gd name="connsiteY22" fmla="*/ 1654191 h 6457764"/>
              <a:gd name="connsiteX23" fmla="*/ 9178759 w 9528226"/>
              <a:gd name="connsiteY23" fmla="*/ 1960834 h 6457764"/>
              <a:gd name="connsiteX24" fmla="*/ 9526671 w 9528226"/>
              <a:gd name="connsiteY24" fmla="*/ 3063087 h 6457764"/>
              <a:gd name="connsiteX25" fmla="*/ 9462277 w 9528226"/>
              <a:gd name="connsiteY25" fmla="*/ 3629482 h 6457764"/>
              <a:gd name="connsiteX26" fmla="*/ 7101893 w 9528226"/>
              <a:gd name="connsiteY26" fmla="*/ 4935013 h 6457764"/>
              <a:gd name="connsiteX27" fmla="*/ 6030051 w 9528226"/>
              <a:gd name="connsiteY27" fmla="*/ 5522745 h 6457764"/>
              <a:gd name="connsiteX28" fmla="*/ 5858074 w 9528226"/>
              <a:gd name="connsiteY28" fmla="*/ 6061031 h 6457764"/>
              <a:gd name="connsiteX29" fmla="*/ 4505781 w 9528226"/>
              <a:gd name="connsiteY29" fmla="*/ 6237222 h 6457764"/>
              <a:gd name="connsiteX30" fmla="*/ 4059488 w 9528226"/>
              <a:gd name="connsiteY30" fmla="*/ 5699959 h 6457764"/>
              <a:gd name="connsiteX31" fmla="*/ 3327506 w 9528226"/>
              <a:gd name="connsiteY31" fmla="*/ 4873812 h 6457764"/>
              <a:gd name="connsiteX32" fmla="*/ 2072827 w 9528226"/>
              <a:gd name="connsiteY32" fmla="*/ 4690594 h 6457764"/>
              <a:gd name="connsiteX33" fmla="*/ 645786 w 9528226"/>
              <a:gd name="connsiteY33" fmla="*/ 4468278 h 6457764"/>
              <a:gd name="connsiteX34" fmla="*/ 230030 w 9528226"/>
              <a:gd name="connsiteY34" fmla="*/ 3226886 h 6457764"/>
              <a:gd name="connsiteX35" fmla="*/ 685140 w 9528226"/>
              <a:gd name="connsiteY35" fmla="*/ 2483788 h 6457764"/>
              <a:gd name="connsiteX36" fmla="*/ 659586 w 9528226"/>
              <a:gd name="connsiteY36" fmla="*/ 1810196 h 6457764"/>
              <a:gd name="connsiteX37" fmla="*/ 135739 w 9528226"/>
              <a:gd name="connsiteY37" fmla="*/ 1164458 h 6457764"/>
              <a:gd name="connsiteX38" fmla="*/ 72 w 9528226"/>
              <a:gd name="connsiteY38" fmla="*/ 997841 h 6457764"/>
              <a:gd name="connsiteX39" fmla="*/ 0 w 9528226"/>
              <a:gd name="connsiteY39" fmla="*/ 997725 h 64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9528226" h="6457764">
                <a:moveTo>
                  <a:pt x="2736475" y="4943824"/>
                </a:moveTo>
                <a:cubicBezTo>
                  <a:pt x="2917304" y="4943824"/>
                  <a:pt x="3063896" y="5090416"/>
                  <a:pt x="3063896" y="5271245"/>
                </a:cubicBezTo>
                <a:cubicBezTo>
                  <a:pt x="3063896" y="5452075"/>
                  <a:pt x="2917304" y="5598667"/>
                  <a:pt x="2736475" y="5598667"/>
                </a:cubicBezTo>
                <a:cubicBezTo>
                  <a:pt x="2555645" y="5598667"/>
                  <a:pt x="2409054" y="5452075"/>
                  <a:pt x="2409054" y="5271245"/>
                </a:cubicBezTo>
                <a:cubicBezTo>
                  <a:pt x="2409054" y="5090416"/>
                  <a:pt x="2555645" y="4943824"/>
                  <a:pt x="2736475" y="4943824"/>
                </a:cubicBezTo>
                <a:close/>
                <a:moveTo>
                  <a:pt x="44916" y="1742226"/>
                </a:moveTo>
                <a:cubicBezTo>
                  <a:pt x="278428" y="1742226"/>
                  <a:pt x="467728" y="1931525"/>
                  <a:pt x="467728" y="2165037"/>
                </a:cubicBezTo>
                <a:cubicBezTo>
                  <a:pt x="467728" y="2398550"/>
                  <a:pt x="278428" y="2587850"/>
                  <a:pt x="44916" y="2587850"/>
                </a:cubicBezTo>
                <a:lnTo>
                  <a:pt x="0" y="2583322"/>
                </a:lnTo>
                <a:lnTo>
                  <a:pt x="0" y="1746754"/>
                </a:lnTo>
                <a:close/>
                <a:moveTo>
                  <a:pt x="8146150" y="164844"/>
                </a:moveTo>
                <a:cubicBezTo>
                  <a:pt x="8379663" y="164844"/>
                  <a:pt x="8568962" y="354144"/>
                  <a:pt x="8568962" y="587657"/>
                </a:cubicBezTo>
                <a:cubicBezTo>
                  <a:pt x="8568962" y="821169"/>
                  <a:pt x="8379663" y="1010469"/>
                  <a:pt x="8146150" y="1010469"/>
                </a:cubicBezTo>
                <a:cubicBezTo>
                  <a:pt x="7912638" y="1010469"/>
                  <a:pt x="7723339" y="821169"/>
                  <a:pt x="7723339" y="587657"/>
                </a:cubicBezTo>
                <a:cubicBezTo>
                  <a:pt x="7723339" y="354144"/>
                  <a:pt x="7912638" y="164844"/>
                  <a:pt x="8146150" y="164844"/>
                </a:cubicBezTo>
                <a:close/>
                <a:moveTo>
                  <a:pt x="0" y="0"/>
                </a:moveTo>
                <a:lnTo>
                  <a:pt x="3639996" y="0"/>
                </a:lnTo>
                <a:lnTo>
                  <a:pt x="3807018" y="175279"/>
                </a:lnTo>
                <a:cubicBezTo>
                  <a:pt x="4183423" y="552322"/>
                  <a:pt x="4665363" y="699894"/>
                  <a:pt x="5197388" y="392484"/>
                </a:cubicBezTo>
                <a:cubicBezTo>
                  <a:pt x="5395811" y="277877"/>
                  <a:pt x="5612122" y="157775"/>
                  <a:pt x="5832777" y="125323"/>
                </a:cubicBezTo>
                <a:cubicBezTo>
                  <a:pt x="6401726" y="41635"/>
                  <a:pt x="6838437" y="330133"/>
                  <a:pt x="7115053" y="908157"/>
                </a:cubicBezTo>
                <a:cubicBezTo>
                  <a:pt x="7226084" y="1140054"/>
                  <a:pt x="7336603" y="1393929"/>
                  <a:pt x="7598273" y="1476979"/>
                </a:cubicBezTo>
                <a:cubicBezTo>
                  <a:pt x="7880639" y="1566416"/>
                  <a:pt x="8177826" y="1618417"/>
                  <a:pt x="8473354" y="1654191"/>
                </a:cubicBezTo>
                <a:cubicBezTo>
                  <a:pt x="8745115" y="1686900"/>
                  <a:pt x="8988003" y="1764967"/>
                  <a:pt x="9178759" y="1960834"/>
                </a:cubicBezTo>
                <a:cubicBezTo>
                  <a:pt x="9477863" y="2267988"/>
                  <a:pt x="9539448" y="2652569"/>
                  <a:pt x="9526671" y="3063087"/>
                </a:cubicBezTo>
                <a:cubicBezTo>
                  <a:pt x="9506611" y="3252950"/>
                  <a:pt x="9516705" y="3450734"/>
                  <a:pt x="9462277" y="3629482"/>
                </a:cubicBezTo>
                <a:cubicBezTo>
                  <a:pt x="9144391" y="4672578"/>
                  <a:pt x="8300867" y="5284458"/>
                  <a:pt x="7101893" y="4935013"/>
                </a:cubicBezTo>
                <a:cubicBezTo>
                  <a:pt x="6689459" y="4815806"/>
                  <a:pt x="6122554" y="4981393"/>
                  <a:pt x="6030051" y="5522745"/>
                </a:cubicBezTo>
                <a:cubicBezTo>
                  <a:pt x="5998619" y="5707753"/>
                  <a:pt x="5957222" y="5907709"/>
                  <a:pt x="5858074" y="6061031"/>
                </a:cubicBezTo>
                <a:cubicBezTo>
                  <a:pt x="5634355" y="6406131"/>
                  <a:pt x="4922430" y="6658856"/>
                  <a:pt x="4505781" y="6237222"/>
                </a:cubicBezTo>
                <a:cubicBezTo>
                  <a:pt x="4342749" y="6072274"/>
                  <a:pt x="4209998" y="5877683"/>
                  <a:pt x="4059488" y="5699959"/>
                </a:cubicBezTo>
                <a:cubicBezTo>
                  <a:pt x="3820689" y="5418359"/>
                  <a:pt x="3618433" y="5084374"/>
                  <a:pt x="3327506" y="4873812"/>
                </a:cubicBezTo>
                <a:cubicBezTo>
                  <a:pt x="2967966" y="4613934"/>
                  <a:pt x="2503914" y="4647408"/>
                  <a:pt x="2072827" y="4690594"/>
                </a:cubicBezTo>
                <a:cubicBezTo>
                  <a:pt x="1574275" y="4740679"/>
                  <a:pt x="1095913" y="4730457"/>
                  <a:pt x="645786" y="4468278"/>
                </a:cubicBezTo>
                <a:cubicBezTo>
                  <a:pt x="96898" y="4148602"/>
                  <a:pt x="6948" y="3691193"/>
                  <a:pt x="230030" y="3226886"/>
                </a:cubicBezTo>
                <a:cubicBezTo>
                  <a:pt x="355115" y="2966494"/>
                  <a:pt x="532585" y="2731274"/>
                  <a:pt x="685140" y="2483788"/>
                </a:cubicBezTo>
                <a:cubicBezTo>
                  <a:pt x="823511" y="2258535"/>
                  <a:pt x="819040" y="2018330"/>
                  <a:pt x="659586" y="1810196"/>
                </a:cubicBezTo>
                <a:cubicBezTo>
                  <a:pt x="490932" y="1590180"/>
                  <a:pt x="323046" y="1368121"/>
                  <a:pt x="135739" y="1164458"/>
                </a:cubicBezTo>
                <a:cubicBezTo>
                  <a:pt x="85183" y="1109502"/>
                  <a:pt x="40064" y="1053889"/>
                  <a:pt x="72" y="997841"/>
                </a:cubicBezTo>
                <a:lnTo>
                  <a:pt x="0" y="99772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8DA8130-E6ED-FF12-D469-A311741F30F1}"/>
              </a:ext>
            </a:extLst>
          </p:cNvPr>
          <p:cNvSpPr>
            <a:spLocks noGrp="1"/>
          </p:cNvSpPr>
          <p:nvPr>
            <p:ph type="title"/>
          </p:nvPr>
        </p:nvSpPr>
        <p:spPr>
          <a:xfrm>
            <a:off x="1052440" y="1114424"/>
            <a:ext cx="6481835" cy="1771651"/>
          </a:xfrm>
        </p:spPr>
        <p:txBody>
          <a:bodyPr vert="horz" lIns="91440" tIns="45720" rIns="91440" bIns="45720" rtlCol="0" anchor="b">
            <a:normAutofit/>
          </a:bodyPr>
          <a:lstStyle/>
          <a:p>
            <a:r>
              <a:rPr lang="en-US" sz="5400" b="1" dirty="0"/>
              <a:t>APPLICATION</a:t>
            </a:r>
          </a:p>
        </p:txBody>
      </p:sp>
    </p:spTree>
    <p:extLst>
      <p:ext uri="{BB962C8B-B14F-4D97-AF65-F5344CB8AC3E}">
        <p14:creationId xmlns:p14="http://schemas.microsoft.com/office/powerpoint/2010/main" val="36905108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FD7A7-E673-4516-C3D8-4A1F11C7A5AF}"/>
              </a:ext>
            </a:extLst>
          </p:cNvPr>
          <p:cNvSpPr>
            <a:spLocks noGrp="1"/>
          </p:cNvSpPr>
          <p:nvPr>
            <p:ph type="title"/>
          </p:nvPr>
        </p:nvSpPr>
        <p:spPr>
          <a:xfrm>
            <a:off x="560294" y="126492"/>
            <a:ext cx="10972800" cy="643486"/>
          </a:xfrm>
        </p:spPr>
        <p:style>
          <a:lnRef idx="2">
            <a:schemeClr val="accent2"/>
          </a:lnRef>
          <a:fillRef idx="1">
            <a:schemeClr val="lt1"/>
          </a:fillRef>
          <a:effectRef idx="0">
            <a:schemeClr val="accent2"/>
          </a:effectRef>
          <a:fontRef idx="minor">
            <a:schemeClr val="dk1"/>
          </a:fontRef>
        </p:style>
        <p:txBody>
          <a:bodyPr>
            <a:noAutofit/>
          </a:bodyPr>
          <a:lstStyle/>
          <a:p>
            <a:pPr algn="ctr"/>
            <a:r>
              <a:rPr lang="en-GB" sz="3200" b="1" dirty="0">
                <a:ln w="0"/>
                <a:solidFill>
                  <a:schemeClr val="tx1"/>
                </a:solidFill>
                <a:effectLst>
                  <a:outerShdw blurRad="38100" dist="19050" dir="2700000" algn="tl" rotWithShape="0">
                    <a:schemeClr val="dk1">
                      <a:alpha val="40000"/>
                    </a:schemeClr>
                  </a:outerShdw>
                </a:effectLst>
              </a:rPr>
              <a:t>Chosen Planning Model: PRECEDE-PROCEED Model</a:t>
            </a:r>
          </a:p>
        </p:txBody>
      </p:sp>
      <p:sp>
        <p:nvSpPr>
          <p:cNvPr id="3" name="Content Placeholder 2">
            <a:extLst>
              <a:ext uri="{FF2B5EF4-FFF2-40B4-BE49-F238E27FC236}">
                <a16:creationId xmlns:a16="http://schemas.microsoft.com/office/drawing/2014/main" id="{7F805176-72C8-DDF3-2F4E-FA2CF3EDF743}"/>
              </a:ext>
            </a:extLst>
          </p:cNvPr>
          <p:cNvSpPr>
            <a:spLocks noGrp="1"/>
          </p:cNvSpPr>
          <p:nvPr>
            <p:ph idx="1"/>
          </p:nvPr>
        </p:nvSpPr>
        <p:spPr>
          <a:xfrm>
            <a:off x="609600" y="1021977"/>
            <a:ext cx="10972800" cy="4344592"/>
          </a:xfrm>
        </p:spPr>
        <p:style>
          <a:lnRef idx="2">
            <a:schemeClr val="accent2"/>
          </a:lnRef>
          <a:fillRef idx="1">
            <a:schemeClr val="lt1"/>
          </a:fillRef>
          <a:effectRef idx="0">
            <a:schemeClr val="accent2"/>
          </a:effectRef>
          <a:fontRef idx="minor">
            <a:schemeClr val="dk1"/>
          </a:fontRef>
        </p:style>
        <p:txBody>
          <a:bodyPr/>
          <a:lstStyle/>
          <a:p>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PRECEDE-PROCEED</a:t>
            </a:r>
            <a:r>
              <a:rPr lang="en-GB" dirty="0">
                <a:latin typeface="Arial" panose="020B0604020202020204" pitchFamily="34" charset="0"/>
                <a:cs typeface="Arial" panose="020B0604020202020204" pitchFamily="34" charset="0"/>
              </a:rPr>
              <a:t> model is a widely used framework in public health for designing, implementing, and evaluating health promotion programs (</a:t>
            </a:r>
            <a:r>
              <a:rPr lang="en-GB" b="0" i="0" dirty="0">
                <a:solidFill>
                  <a:srgbClr val="222222"/>
                </a:solidFill>
                <a:effectLst/>
                <a:latin typeface="Arial" panose="020B0604020202020204" pitchFamily="34" charset="0"/>
                <a:cs typeface="Arial" panose="020B0604020202020204" pitchFamily="34" charset="0"/>
              </a:rPr>
              <a:t>Kim et al, 2022)</a:t>
            </a:r>
            <a:r>
              <a:rPr lang="en-GB" dirty="0">
                <a:latin typeface="Arial" panose="020B0604020202020204" pitchFamily="34" charset="0"/>
                <a:cs typeface="Arial" panose="020B0604020202020204" pitchFamily="34" charset="0"/>
              </a:rPr>
              <a:t>. It’s comprehensive and systematic, ideal for addressing complex health issues like adolescent obesity. </a:t>
            </a:r>
          </a:p>
          <a:p>
            <a:endParaRPr lang="en-GB" dirty="0">
              <a:latin typeface="Arial" panose="020B0604020202020204" pitchFamily="34" charset="0"/>
              <a:cs typeface="Arial" panose="020B0604020202020204" pitchFamily="34" charset="0"/>
            </a:endParaRPr>
          </a:p>
        </p:txBody>
      </p:sp>
      <p:pic>
        <p:nvPicPr>
          <p:cNvPr id="5122" name="Picture 2" descr="Image of Figure 1: Generic Representation of the PRECEDE-PROCEED Model. From L. Green and M. Kreuter. (2005). Health Promotion Planning: An Educational and Ecological Approach (4th Ed.) Mountain View, CA: Mayfield Publishers. This image includes text boxes and relational arrows with the following phrases: PRECEDE evaluation tasks: Specifying measurable objectives and baselines; (header) PHASE 4 – Administrative and policy assessment and intervention alignment; (header) PHASE 3 – Educational and ecological assessment; (header) PHASE 2 – Epidemiological assessment; (header) PHASE 1 – Social Assessment; HEALTH PROGRAM – Educational Strategies, Policy regulation organization; Predisposing; Genetics; Reinforcing; Behavior; Enabling; Environment; Health; Quality of Life; (header) PHASE 5 – Implementation; PHASE 6 – Process evaluation; PHASE 7 – Impact evaluation; PHASE 8 – Outcome evaluation. PROCEED evaluation tasks: Monitoring and Continuous Quality Improvement.">
            <a:extLst>
              <a:ext uri="{FF2B5EF4-FFF2-40B4-BE49-F238E27FC236}">
                <a16:creationId xmlns:a16="http://schemas.microsoft.com/office/drawing/2014/main" id="{29B2C280-C8C9-DF4E-2E0E-345D966FE2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482" y="2214282"/>
            <a:ext cx="11322424" cy="419548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52775E2-D154-3920-6DB8-A152143C7E99}"/>
              </a:ext>
            </a:extLst>
          </p:cNvPr>
          <p:cNvSpPr txBox="1"/>
          <p:nvPr/>
        </p:nvSpPr>
        <p:spPr>
          <a:xfrm>
            <a:off x="4516274" y="6519446"/>
            <a:ext cx="3345359"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(Source:  Green et al, 2005)</a:t>
            </a:r>
          </a:p>
        </p:txBody>
      </p:sp>
    </p:spTree>
    <p:extLst>
      <p:ext uri="{BB962C8B-B14F-4D97-AF65-F5344CB8AC3E}">
        <p14:creationId xmlns:p14="http://schemas.microsoft.com/office/powerpoint/2010/main" val="2146045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111CD-DB8B-0921-302A-A5D5E1E22810}"/>
              </a:ext>
            </a:extLst>
          </p:cNvPr>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lstStyle/>
          <a:p>
            <a:r>
              <a:rPr lang="en-GB" b="1" dirty="0">
                <a:ln w="0"/>
                <a:solidFill>
                  <a:schemeClr val="tx1"/>
                </a:solidFill>
                <a:effectLst>
                  <a:outerShdw blurRad="38100" dist="19050" dir="2700000" algn="tl" rotWithShape="0">
                    <a:schemeClr val="dk1">
                      <a:alpha val="40000"/>
                    </a:schemeClr>
                  </a:outerShdw>
                </a:effectLst>
              </a:rPr>
              <a:t>PRECEDE-PROCEED Model </a:t>
            </a:r>
          </a:p>
        </p:txBody>
      </p:sp>
      <p:sp>
        <p:nvSpPr>
          <p:cNvPr id="3" name="Content Placeholder 2">
            <a:extLst>
              <a:ext uri="{FF2B5EF4-FFF2-40B4-BE49-F238E27FC236}">
                <a16:creationId xmlns:a16="http://schemas.microsoft.com/office/drawing/2014/main" id="{2D53379D-CDFF-EA86-B332-D06DBDEE6435}"/>
              </a:ext>
            </a:extLst>
          </p:cNvPr>
          <p:cNvSpPr>
            <a:spLocks noGrp="1"/>
          </p:cNvSpPr>
          <p:nvPr>
            <p:ph idx="1"/>
          </p:nvPr>
        </p:nvSpPr>
        <p:spPr/>
        <p:style>
          <a:lnRef idx="2">
            <a:schemeClr val="accent2"/>
          </a:lnRef>
          <a:fillRef idx="1">
            <a:schemeClr val="lt1"/>
          </a:fillRef>
          <a:effectRef idx="0">
            <a:schemeClr val="accent2"/>
          </a:effectRef>
          <a:fontRef idx="minor">
            <a:schemeClr val="dk1"/>
          </a:fontRef>
        </p:style>
        <p:txBody>
          <a:bodyPr>
            <a:normAutofit/>
          </a:bodyPr>
          <a:lstStyle/>
          <a:p>
            <a:r>
              <a:rPr lang="en-GB" sz="1800" dirty="0">
                <a:latin typeface="Arial" panose="020B0604020202020204" pitchFamily="34" charset="0"/>
                <a:cs typeface="Arial" panose="020B0604020202020204" pitchFamily="34" charset="0"/>
              </a:rPr>
              <a:t>The model is divided into two phases:</a:t>
            </a:r>
          </a:p>
          <a:p>
            <a:pPr>
              <a:buFont typeface="+mj-lt"/>
              <a:buAutoNum type="arabicPeriod"/>
            </a:pPr>
            <a:r>
              <a:rPr lang="en-GB" sz="1800" b="1" dirty="0">
                <a:latin typeface="Arial" panose="020B0604020202020204" pitchFamily="34" charset="0"/>
                <a:cs typeface="Arial" panose="020B0604020202020204" pitchFamily="34" charset="0"/>
              </a:rPr>
              <a:t>PRECEDE (Predisposing, Reinforcing, and Enabling Constructs in Educational Diagnosis and Evaluation)</a:t>
            </a:r>
            <a:endParaRPr lang="en-GB" sz="1800" dirty="0">
              <a:latin typeface="Arial" panose="020B0604020202020204" pitchFamily="34" charset="0"/>
              <a:cs typeface="Arial" panose="020B0604020202020204" pitchFamily="34" charset="0"/>
            </a:endParaRPr>
          </a:p>
          <a:p>
            <a:pPr marL="742950" lvl="1" indent="-285750">
              <a:buFont typeface="+mj-lt"/>
              <a:buAutoNum type="arabicPeriod"/>
            </a:pPr>
            <a:r>
              <a:rPr lang="en-GB" dirty="0">
                <a:latin typeface="Arial" panose="020B0604020202020204" pitchFamily="34" charset="0"/>
                <a:cs typeface="Arial" panose="020B0604020202020204" pitchFamily="34" charset="0"/>
              </a:rPr>
              <a:t>Focuses on assessing and diagnosing the factors influencing health behaviours (</a:t>
            </a:r>
            <a:r>
              <a:rPr lang="en-GB" b="0" i="0" dirty="0">
                <a:solidFill>
                  <a:srgbClr val="222222"/>
                </a:solidFill>
                <a:effectLst/>
                <a:latin typeface="Arial" panose="020B0604020202020204" pitchFamily="34" charset="0"/>
                <a:cs typeface="Arial" panose="020B0604020202020204" pitchFamily="34" charset="0"/>
              </a:rPr>
              <a:t>Kan et al, 2021)</a:t>
            </a:r>
            <a:r>
              <a:rPr lang="en-GB" dirty="0">
                <a:latin typeface="Arial" panose="020B0604020202020204" pitchFamily="34" charset="0"/>
                <a:cs typeface="Arial" panose="020B0604020202020204" pitchFamily="34" charset="0"/>
              </a:rPr>
              <a:t>.</a:t>
            </a:r>
          </a:p>
          <a:p>
            <a:pPr marL="742950" lvl="1" indent="-285750">
              <a:buFont typeface="+mj-lt"/>
              <a:buAutoNum type="arabicPeriod"/>
            </a:pPr>
            <a:r>
              <a:rPr lang="en-GB" dirty="0">
                <a:latin typeface="Arial" panose="020B0604020202020204" pitchFamily="34" charset="0"/>
                <a:cs typeface="Arial" panose="020B0604020202020204" pitchFamily="34" charset="0"/>
              </a:rPr>
              <a:t>Involves identifying health problems, setting objectives, and determining factors (knowledge, attitudes, environment) that must be addressed (</a:t>
            </a:r>
            <a:r>
              <a:rPr lang="en-GB" b="0" i="0" dirty="0">
                <a:solidFill>
                  <a:srgbClr val="222222"/>
                </a:solidFill>
                <a:effectLst/>
                <a:latin typeface="Arial" panose="020B0604020202020204" pitchFamily="34" charset="0"/>
                <a:cs typeface="Arial" panose="020B0604020202020204" pitchFamily="34" charset="0"/>
              </a:rPr>
              <a:t>Kan et al, 2021)</a:t>
            </a:r>
            <a:r>
              <a:rPr lang="en-GB" dirty="0">
                <a:latin typeface="Arial" panose="020B0604020202020204" pitchFamily="34" charset="0"/>
                <a:cs typeface="Arial" panose="020B0604020202020204" pitchFamily="34" charset="0"/>
              </a:rPr>
              <a:t>.</a:t>
            </a:r>
          </a:p>
          <a:p>
            <a:pPr>
              <a:buFont typeface="+mj-lt"/>
              <a:buAutoNum type="arabicPeriod"/>
            </a:pPr>
            <a:r>
              <a:rPr lang="en-GB" sz="1800" b="1" dirty="0">
                <a:latin typeface="Arial" panose="020B0604020202020204" pitchFamily="34" charset="0"/>
                <a:cs typeface="Arial" panose="020B0604020202020204" pitchFamily="34" charset="0"/>
              </a:rPr>
              <a:t>PROCEED (Policy, Regulatory, and Organizational Constructs in Educational and Environmental Development)</a:t>
            </a:r>
            <a:endParaRPr lang="en-GB" sz="1800" dirty="0">
              <a:latin typeface="Arial" panose="020B0604020202020204" pitchFamily="34" charset="0"/>
              <a:cs typeface="Arial" panose="020B0604020202020204" pitchFamily="34" charset="0"/>
            </a:endParaRPr>
          </a:p>
          <a:p>
            <a:pPr marL="742950" lvl="1" indent="-285750">
              <a:buFont typeface="+mj-lt"/>
              <a:buAutoNum type="arabicPeriod"/>
            </a:pPr>
            <a:r>
              <a:rPr lang="en-GB" dirty="0">
                <a:latin typeface="Arial" panose="020B0604020202020204" pitchFamily="34" charset="0"/>
                <a:cs typeface="Arial" panose="020B0604020202020204" pitchFamily="34" charset="0"/>
              </a:rPr>
              <a:t>Focuses on the implementation and evaluation of interventions based on the PRECEDE phase (</a:t>
            </a:r>
            <a:r>
              <a:rPr lang="en-GB" b="0" i="0" dirty="0">
                <a:solidFill>
                  <a:srgbClr val="222222"/>
                </a:solidFill>
                <a:effectLst/>
                <a:latin typeface="Arial" panose="020B0604020202020204" pitchFamily="34" charset="0"/>
                <a:cs typeface="Arial" panose="020B0604020202020204" pitchFamily="34" charset="0"/>
              </a:rPr>
              <a:t>Kan et al, 2021)</a:t>
            </a:r>
            <a:r>
              <a:rPr lang="en-GB" dirty="0">
                <a:latin typeface="Arial" panose="020B0604020202020204" pitchFamily="34" charset="0"/>
                <a:cs typeface="Arial" panose="020B0604020202020204" pitchFamily="34" charset="0"/>
              </a:rPr>
              <a:t>.</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01740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CDDEA-0643-5E0E-4126-54A6AB91EAEA}"/>
              </a:ext>
            </a:extLst>
          </p:cNvPr>
          <p:cNvSpPr>
            <a:spLocks noGrp="1"/>
          </p:cNvSpPr>
          <p:nvPr>
            <p:ph type="title"/>
          </p:nvPr>
        </p:nvSpPr>
        <p:spPr>
          <a:xfrm>
            <a:off x="609600" y="557785"/>
            <a:ext cx="10972800" cy="768992"/>
          </a:xfrm>
        </p:spPr>
        <p:style>
          <a:lnRef idx="2">
            <a:schemeClr val="accent2"/>
          </a:lnRef>
          <a:fillRef idx="1">
            <a:schemeClr val="lt1"/>
          </a:fillRef>
          <a:effectRef idx="0">
            <a:schemeClr val="accent2"/>
          </a:effectRef>
          <a:fontRef idx="minor">
            <a:schemeClr val="dk1"/>
          </a:fontRef>
        </p:style>
        <p:txBody>
          <a:bodyPr>
            <a:normAutofit/>
          </a:bodyPr>
          <a:lstStyle/>
          <a:p>
            <a:pPr algn="ctr"/>
            <a:r>
              <a:rPr lang="en-GB" sz="3200" b="1" dirty="0"/>
              <a:t>Using PRECEDE-PROCEED to Deliver </a:t>
            </a:r>
            <a:r>
              <a:rPr lang="en-GB" sz="3200" b="1" dirty="0" err="1"/>
              <a:t>NutriFit</a:t>
            </a:r>
            <a:r>
              <a:rPr lang="en-GB" sz="3200" b="1" dirty="0"/>
              <a:t> App:</a:t>
            </a:r>
          </a:p>
        </p:txBody>
      </p:sp>
      <p:sp>
        <p:nvSpPr>
          <p:cNvPr id="3" name="Content Placeholder 2">
            <a:extLst>
              <a:ext uri="{FF2B5EF4-FFF2-40B4-BE49-F238E27FC236}">
                <a16:creationId xmlns:a16="http://schemas.microsoft.com/office/drawing/2014/main" id="{CEB76C1A-B0C4-6722-37B2-CDE075004CA5}"/>
              </a:ext>
            </a:extLst>
          </p:cNvPr>
          <p:cNvSpPr>
            <a:spLocks noGrp="1"/>
          </p:cNvSpPr>
          <p:nvPr>
            <p:ph idx="1"/>
          </p:nvPr>
        </p:nvSpPr>
        <p:spPr>
          <a:xfrm>
            <a:off x="609600" y="1774510"/>
            <a:ext cx="10972800" cy="4036534"/>
          </a:xfrm>
        </p:spPr>
        <p:style>
          <a:lnRef idx="2">
            <a:schemeClr val="accent2"/>
          </a:lnRef>
          <a:fillRef idx="1">
            <a:schemeClr val="lt1"/>
          </a:fillRef>
          <a:effectRef idx="0">
            <a:schemeClr val="accent2"/>
          </a:effectRef>
          <a:fontRef idx="minor">
            <a:schemeClr val="dk1"/>
          </a:fontRef>
        </p:style>
        <p:txBody>
          <a:bodyPr>
            <a:noAutofit/>
          </a:bodyPr>
          <a:lstStyle/>
          <a:p>
            <a:r>
              <a:rPr lang="en-GB" sz="1800" b="1" dirty="0">
                <a:latin typeface="Arial" panose="020B0604020202020204" pitchFamily="34" charset="0"/>
                <a:cs typeface="Arial" panose="020B0604020202020204" pitchFamily="34" charset="0"/>
              </a:rPr>
              <a:t>1. Social Assessment (PRECEDE Phase):</a:t>
            </a:r>
          </a:p>
          <a:p>
            <a:pPr>
              <a:buFont typeface="Arial" panose="020B0604020202020204" pitchFamily="34" charset="0"/>
              <a:buChar char="•"/>
            </a:pPr>
            <a:r>
              <a:rPr lang="en-GB" sz="1800" b="1" dirty="0">
                <a:latin typeface="Arial" panose="020B0604020202020204" pitchFamily="34" charset="0"/>
                <a:cs typeface="Arial" panose="020B0604020202020204" pitchFamily="34" charset="0"/>
              </a:rPr>
              <a:t>Objective:</a:t>
            </a:r>
            <a:r>
              <a:rPr lang="en-GB" sz="1800" dirty="0">
                <a:latin typeface="Arial" panose="020B0604020202020204" pitchFamily="34" charset="0"/>
                <a:cs typeface="Arial" panose="020B0604020202020204" pitchFamily="34" charset="0"/>
              </a:rPr>
              <a:t> Identify the social factors influencing adolescent obesity in the UK, such as sedentary lifestyles, poor eating habits, and lack of support (</a:t>
            </a:r>
            <a:r>
              <a:rPr lang="en-GB" sz="1800" b="0" i="0" dirty="0">
                <a:solidFill>
                  <a:srgbClr val="222222"/>
                </a:solidFill>
                <a:effectLst/>
                <a:latin typeface="Arial" panose="020B0604020202020204" pitchFamily="34" charset="0"/>
                <a:cs typeface="Arial" panose="020B0604020202020204" pitchFamily="34" charset="0"/>
              </a:rPr>
              <a:t>Selvaraj et al, 2022)</a:t>
            </a:r>
            <a:r>
              <a:rPr lang="en-GB" sz="1800" dirty="0">
                <a:latin typeface="Arial" panose="020B0604020202020204" pitchFamily="34" charset="0"/>
                <a:cs typeface="Arial" panose="020B0604020202020204" pitchFamily="34" charset="0"/>
              </a:rPr>
              <a:t>.</a:t>
            </a:r>
          </a:p>
          <a:p>
            <a:pPr>
              <a:buFont typeface="Arial" panose="020B0604020202020204" pitchFamily="34" charset="0"/>
              <a:buChar char="•"/>
            </a:pPr>
            <a:r>
              <a:rPr lang="en-GB" sz="1800" b="1" dirty="0" err="1">
                <a:latin typeface="Arial" panose="020B0604020202020204" pitchFamily="34" charset="0"/>
                <a:cs typeface="Arial" panose="020B0604020202020204" pitchFamily="34" charset="0"/>
              </a:rPr>
              <a:t>NutriFit</a:t>
            </a:r>
            <a:r>
              <a:rPr lang="en-GB" sz="1800" b="1" dirty="0">
                <a:latin typeface="Arial" panose="020B0604020202020204" pitchFamily="34" charset="0"/>
                <a:cs typeface="Arial" panose="020B0604020202020204" pitchFamily="34" charset="0"/>
              </a:rPr>
              <a:t> Application:</a:t>
            </a:r>
            <a:r>
              <a:rPr lang="en-GB" sz="1800" dirty="0">
                <a:latin typeface="Arial" panose="020B0604020202020204" pitchFamily="34" charset="0"/>
                <a:cs typeface="Arial" panose="020B0604020202020204" pitchFamily="34" charset="0"/>
              </a:rPr>
              <a:t> The app will conduct surveys and gather data on adolescents’ eating habits, physical activity levels, and social influences to better understand the problem (</a:t>
            </a:r>
            <a:r>
              <a:rPr lang="en-GB" sz="1800" b="0" i="0" dirty="0">
                <a:solidFill>
                  <a:srgbClr val="222222"/>
                </a:solidFill>
                <a:effectLst/>
                <a:latin typeface="Arial" panose="020B0604020202020204" pitchFamily="34" charset="0"/>
                <a:cs typeface="Arial" panose="020B0604020202020204" pitchFamily="34" charset="0"/>
              </a:rPr>
              <a:t>Selvaraj et al, 2022)</a:t>
            </a:r>
            <a:r>
              <a:rPr lang="en-GB" sz="1800" dirty="0">
                <a:latin typeface="Arial" panose="020B0604020202020204" pitchFamily="34" charset="0"/>
                <a:cs typeface="Arial" panose="020B0604020202020204" pitchFamily="34" charset="0"/>
              </a:rPr>
              <a:t>.</a:t>
            </a:r>
          </a:p>
          <a:p>
            <a:r>
              <a:rPr lang="en-GB" sz="1800" b="1" dirty="0">
                <a:latin typeface="Arial" panose="020B0604020202020204" pitchFamily="34" charset="0"/>
                <a:cs typeface="Arial" panose="020B0604020202020204" pitchFamily="34" charset="0"/>
              </a:rPr>
              <a:t>2. Epidemiological Assessment (PRECEDE Phase):</a:t>
            </a:r>
          </a:p>
          <a:p>
            <a:pPr>
              <a:buFont typeface="Arial" panose="020B0604020202020204" pitchFamily="34" charset="0"/>
              <a:buChar char="•"/>
            </a:pPr>
            <a:r>
              <a:rPr lang="en-GB" sz="1800" b="1" dirty="0">
                <a:latin typeface="Arial" panose="020B0604020202020204" pitchFamily="34" charset="0"/>
                <a:cs typeface="Arial" panose="020B0604020202020204" pitchFamily="34" charset="0"/>
              </a:rPr>
              <a:t>Objective:</a:t>
            </a:r>
            <a:r>
              <a:rPr lang="en-GB" sz="1800" dirty="0">
                <a:latin typeface="Arial" panose="020B0604020202020204" pitchFamily="34" charset="0"/>
                <a:cs typeface="Arial" panose="020B0604020202020204" pitchFamily="34" charset="0"/>
              </a:rPr>
              <a:t> Define the health issues—adolescent obesity—and understand its prevalence and consequences, including increased risk of chronic diseases and mental health issues (</a:t>
            </a:r>
            <a:r>
              <a:rPr lang="en-GB" sz="1800" b="0" i="0" dirty="0" err="1">
                <a:solidFill>
                  <a:srgbClr val="222222"/>
                </a:solidFill>
                <a:effectLst/>
                <a:latin typeface="Arial" panose="020B0604020202020204" pitchFamily="34" charset="0"/>
                <a:cs typeface="Arial" panose="020B0604020202020204" pitchFamily="34" charset="0"/>
              </a:rPr>
              <a:t>Ghofranipour</a:t>
            </a:r>
            <a:r>
              <a:rPr lang="en-GB" sz="1800" b="0" i="0" dirty="0">
                <a:solidFill>
                  <a:srgbClr val="222222"/>
                </a:solidFill>
                <a:effectLst/>
                <a:latin typeface="Arial" panose="020B0604020202020204" pitchFamily="34" charset="0"/>
                <a:cs typeface="Arial" panose="020B0604020202020204" pitchFamily="34" charset="0"/>
              </a:rPr>
              <a:t> et al, 2022)</a:t>
            </a:r>
            <a:r>
              <a:rPr lang="en-GB" sz="1800" dirty="0">
                <a:latin typeface="Arial" panose="020B0604020202020204" pitchFamily="34" charset="0"/>
                <a:cs typeface="Arial" panose="020B0604020202020204" pitchFamily="34" charset="0"/>
              </a:rPr>
              <a:t>.</a:t>
            </a:r>
          </a:p>
          <a:p>
            <a:pPr>
              <a:buFont typeface="Arial" panose="020B0604020202020204" pitchFamily="34" charset="0"/>
              <a:buChar char="•"/>
            </a:pPr>
            <a:r>
              <a:rPr lang="en-GB" sz="1800" b="1" dirty="0" err="1">
                <a:latin typeface="Arial" panose="020B0604020202020204" pitchFamily="34" charset="0"/>
                <a:cs typeface="Arial" panose="020B0604020202020204" pitchFamily="34" charset="0"/>
              </a:rPr>
              <a:t>NutriFit</a:t>
            </a:r>
            <a:r>
              <a:rPr lang="en-GB" sz="1800" b="1" dirty="0">
                <a:latin typeface="Arial" panose="020B0604020202020204" pitchFamily="34" charset="0"/>
                <a:cs typeface="Arial" panose="020B0604020202020204" pitchFamily="34" charset="0"/>
              </a:rPr>
              <a:t> Application:</a:t>
            </a:r>
            <a:r>
              <a:rPr lang="en-GB" sz="1800" dirty="0">
                <a:latin typeface="Arial" panose="020B0604020202020204" pitchFamily="34" charset="0"/>
                <a:cs typeface="Arial" panose="020B0604020202020204" pitchFamily="34" charset="0"/>
              </a:rPr>
              <a:t> Using the app’s features, adolescents’ BMI and activity levels will be tracked, with data analysed to pinpoint the severity of the issue and track progress over time </a:t>
            </a:r>
            <a:r>
              <a:rPr lang="en-GB" sz="1800" b="0" i="0" dirty="0" err="1">
                <a:solidFill>
                  <a:srgbClr val="222222"/>
                </a:solidFill>
                <a:effectLst/>
                <a:latin typeface="Arial" panose="020B0604020202020204" pitchFamily="34" charset="0"/>
                <a:cs typeface="Arial" panose="020B0604020202020204" pitchFamily="34" charset="0"/>
              </a:rPr>
              <a:t>Ghofranipour</a:t>
            </a:r>
            <a:r>
              <a:rPr lang="en-GB" sz="1800" b="0" i="0" dirty="0">
                <a:solidFill>
                  <a:srgbClr val="222222"/>
                </a:solidFill>
                <a:effectLst/>
                <a:latin typeface="Arial" panose="020B0604020202020204" pitchFamily="34" charset="0"/>
                <a:cs typeface="Arial" panose="020B0604020202020204" pitchFamily="34" charset="0"/>
              </a:rPr>
              <a:t> et al, 2022)</a:t>
            </a:r>
            <a:r>
              <a:rPr lang="en-GB" sz="1800" dirty="0">
                <a:latin typeface="Arial" panose="020B0604020202020204" pitchFamily="34" charset="0"/>
                <a:cs typeface="Arial" panose="020B0604020202020204" pitchFamily="34" charset="0"/>
              </a:rPr>
              <a:t>.</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9690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D6A86F-5428-FD9D-C032-C48ACAF79CB3}"/>
              </a:ext>
            </a:extLst>
          </p:cNvPr>
          <p:cNvSpPr>
            <a:spLocks noGrp="1"/>
          </p:cNvSpPr>
          <p:nvPr>
            <p:ph idx="1"/>
          </p:nvPr>
        </p:nvSpPr>
        <p:spPr>
          <a:xfrm>
            <a:off x="609600" y="688258"/>
            <a:ext cx="10972800" cy="4896754"/>
          </a:xfrm>
        </p:spPr>
        <p:style>
          <a:lnRef idx="2">
            <a:schemeClr val="accent2"/>
          </a:lnRef>
          <a:fillRef idx="1">
            <a:schemeClr val="lt1"/>
          </a:fillRef>
          <a:effectRef idx="0">
            <a:schemeClr val="accent2"/>
          </a:effectRef>
          <a:fontRef idx="minor">
            <a:schemeClr val="dk1"/>
          </a:fontRef>
        </p:style>
        <p:txBody>
          <a:bodyPr>
            <a:normAutofit/>
          </a:bodyPr>
          <a:lstStyle/>
          <a:p>
            <a:pPr algn="just"/>
            <a:r>
              <a:rPr lang="en-GB" b="1" dirty="0">
                <a:latin typeface="Arial" panose="020B0604020202020204" pitchFamily="34" charset="0"/>
                <a:cs typeface="Arial" panose="020B0604020202020204" pitchFamily="34" charset="0"/>
              </a:rPr>
              <a:t>3. Behavioural and Environmental Assessment (PRECEDE Phase):</a:t>
            </a:r>
          </a:p>
          <a:p>
            <a:pPr algn="just">
              <a:buFont typeface="Arial" panose="020B0604020202020204" pitchFamily="34" charset="0"/>
              <a:buChar char="•"/>
            </a:pPr>
            <a:r>
              <a:rPr lang="en-GB" b="1" dirty="0">
                <a:latin typeface="Arial" panose="020B0604020202020204" pitchFamily="34" charset="0"/>
                <a:cs typeface="Arial" panose="020B0604020202020204" pitchFamily="34" charset="0"/>
              </a:rPr>
              <a:t>Objective:</a:t>
            </a:r>
            <a:r>
              <a:rPr lang="en-GB" dirty="0">
                <a:latin typeface="Arial" panose="020B0604020202020204" pitchFamily="34" charset="0"/>
                <a:cs typeface="Arial" panose="020B0604020202020204" pitchFamily="34" charset="0"/>
              </a:rPr>
              <a:t> Identify specific behaviours that contribute to obesity, such as poor dietary choices and low physical activity (</a:t>
            </a:r>
            <a:r>
              <a:rPr lang="en-GB" b="0" i="0" dirty="0" err="1">
                <a:solidFill>
                  <a:srgbClr val="222222"/>
                </a:solidFill>
                <a:effectLst/>
                <a:latin typeface="Arial" panose="020B0604020202020204" pitchFamily="34" charset="0"/>
                <a:cs typeface="Arial" panose="020B0604020202020204" pitchFamily="34" charset="0"/>
              </a:rPr>
              <a:t>Zarghani</a:t>
            </a:r>
            <a:r>
              <a:rPr lang="en-GB" b="0" i="0" dirty="0">
                <a:solidFill>
                  <a:srgbClr val="222222"/>
                </a:solidFill>
                <a:effectLst/>
                <a:latin typeface="Arial" panose="020B0604020202020204" pitchFamily="34" charset="0"/>
                <a:cs typeface="Arial" panose="020B0604020202020204" pitchFamily="34" charset="0"/>
              </a:rPr>
              <a:t> et al, 2021)</a:t>
            </a:r>
            <a:r>
              <a:rPr lang="en-GB" dirty="0">
                <a:latin typeface="Arial" panose="020B0604020202020204" pitchFamily="34" charset="0"/>
                <a:cs typeface="Arial" panose="020B0604020202020204" pitchFamily="34" charset="0"/>
              </a:rPr>
              <a:t>.</a:t>
            </a:r>
          </a:p>
          <a:p>
            <a:pPr algn="just">
              <a:buFont typeface="Arial" panose="020B0604020202020204" pitchFamily="34" charset="0"/>
              <a:buChar char="•"/>
            </a:pPr>
            <a:r>
              <a:rPr lang="en-GB" b="1" dirty="0" err="1">
                <a:latin typeface="Arial" panose="020B0604020202020204" pitchFamily="34" charset="0"/>
                <a:cs typeface="Arial" panose="020B0604020202020204" pitchFamily="34" charset="0"/>
              </a:rPr>
              <a:t>NutriFit</a:t>
            </a:r>
            <a:r>
              <a:rPr lang="en-GB" b="1" dirty="0">
                <a:latin typeface="Arial" panose="020B0604020202020204" pitchFamily="34" charset="0"/>
                <a:cs typeface="Arial" panose="020B0604020202020204" pitchFamily="34" charset="0"/>
              </a:rPr>
              <a:t> Application:</a:t>
            </a:r>
            <a:r>
              <a:rPr lang="en-GB" dirty="0">
                <a:latin typeface="Arial" panose="020B0604020202020204" pitchFamily="34" charset="0"/>
                <a:cs typeface="Arial" panose="020B0604020202020204" pitchFamily="34" charset="0"/>
              </a:rPr>
              <a:t> Through interactive features like food logging, fitness tracking, and challenges, the app will encourage healthy behaviours (e.g., balanced meals, and regular exercise) by offering personalised suggestions and rewards (</a:t>
            </a:r>
            <a:r>
              <a:rPr lang="en-GB" b="0" i="0" dirty="0" err="1">
                <a:solidFill>
                  <a:srgbClr val="222222"/>
                </a:solidFill>
                <a:effectLst/>
                <a:latin typeface="Arial" panose="020B0604020202020204" pitchFamily="34" charset="0"/>
                <a:cs typeface="Arial" panose="020B0604020202020204" pitchFamily="34" charset="0"/>
              </a:rPr>
              <a:t>Zarghani</a:t>
            </a:r>
            <a:r>
              <a:rPr lang="en-GB" b="0" i="0" dirty="0">
                <a:solidFill>
                  <a:srgbClr val="222222"/>
                </a:solidFill>
                <a:effectLst/>
                <a:latin typeface="Arial" panose="020B0604020202020204" pitchFamily="34" charset="0"/>
                <a:cs typeface="Arial" panose="020B0604020202020204" pitchFamily="34" charset="0"/>
              </a:rPr>
              <a:t> et al, 2021)</a:t>
            </a:r>
            <a:r>
              <a:rPr lang="en-GB" dirty="0">
                <a:latin typeface="Arial" panose="020B0604020202020204" pitchFamily="34" charset="0"/>
                <a:cs typeface="Arial" panose="020B0604020202020204" pitchFamily="34" charset="0"/>
              </a:rPr>
              <a:t>.</a:t>
            </a:r>
          </a:p>
          <a:p>
            <a:pPr algn="just"/>
            <a:r>
              <a:rPr lang="en-GB" b="1" dirty="0">
                <a:latin typeface="Arial" panose="020B0604020202020204" pitchFamily="34" charset="0"/>
                <a:cs typeface="Arial" panose="020B0604020202020204" pitchFamily="34" charset="0"/>
              </a:rPr>
              <a:t>4. Educational and Ecological Assessment (PRECEDE Phase):</a:t>
            </a:r>
          </a:p>
          <a:p>
            <a:pPr algn="just">
              <a:buFont typeface="Arial" panose="020B0604020202020204" pitchFamily="34" charset="0"/>
              <a:buChar char="•"/>
            </a:pPr>
            <a:r>
              <a:rPr lang="en-GB" b="1" dirty="0">
                <a:latin typeface="Arial" panose="020B0604020202020204" pitchFamily="34" charset="0"/>
                <a:cs typeface="Arial" panose="020B0604020202020204" pitchFamily="34" charset="0"/>
              </a:rPr>
              <a:t>Objective:</a:t>
            </a:r>
            <a:r>
              <a:rPr lang="en-GB" dirty="0">
                <a:latin typeface="Arial" panose="020B0604020202020204" pitchFamily="34" charset="0"/>
                <a:cs typeface="Arial" panose="020B0604020202020204" pitchFamily="34" charset="0"/>
              </a:rPr>
              <a:t> Examine knowledge, attitudes, and beliefs that influence behaviour.</a:t>
            </a:r>
          </a:p>
          <a:p>
            <a:pPr algn="just">
              <a:buFont typeface="Arial" panose="020B0604020202020204" pitchFamily="34" charset="0"/>
              <a:buChar char="•"/>
            </a:pPr>
            <a:r>
              <a:rPr lang="en-GB" b="1" dirty="0" err="1">
                <a:latin typeface="Arial" panose="020B0604020202020204" pitchFamily="34" charset="0"/>
                <a:cs typeface="Arial" panose="020B0604020202020204" pitchFamily="34" charset="0"/>
              </a:rPr>
              <a:t>NutriFit</a:t>
            </a:r>
            <a:r>
              <a:rPr lang="en-GB" b="1" dirty="0">
                <a:latin typeface="Arial" panose="020B0604020202020204" pitchFamily="34" charset="0"/>
                <a:cs typeface="Arial" panose="020B0604020202020204" pitchFamily="34" charset="0"/>
              </a:rPr>
              <a:t> Application:</a:t>
            </a:r>
            <a:r>
              <a:rPr lang="en-GB" dirty="0">
                <a:latin typeface="Arial" panose="020B0604020202020204" pitchFamily="34" charset="0"/>
                <a:cs typeface="Arial" panose="020B0604020202020204" pitchFamily="34" charset="0"/>
              </a:rPr>
              <a:t> The app will educate adolescents on the importance of balanced nutrition, regular exercise, and mental well-being through gamified learning tools, infographics, and interactive content (</a:t>
            </a:r>
            <a:r>
              <a:rPr lang="en-GB" b="0" i="0" dirty="0">
                <a:solidFill>
                  <a:srgbClr val="222222"/>
                </a:solidFill>
                <a:effectLst/>
                <a:latin typeface="Arial" panose="020B0604020202020204" pitchFamily="34" charset="0"/>
                <a:cs typeface="Arial" panose="020B0604020202020204" pitchFamily="34" charset="0"/>
              </a:rPr>
              <a:t>Kaur et al, 2022)</a:t>
            </a:r>
            <a:r>
              <a:rPr lang="en-GB" dirty="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97426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7341E3-F8CA-44B7-39CC-DD175402FA42}"/>
              </a:ext>
            </a:extLst>
          </p:cNvPr>
          <p:cNvSpPr>
            <a:spLocks noGrp="1"/>
          </p:cNvSpPr>
          <p:nvPr>
            <p:ph idx="1"/>
          </p:nvPr>
        </p:nvSpPr>
        <p:spPr>
          <a:xfrm>
            <a:off x="233081" y="510988"/>
            <a:ext cx="11332385" cy="5513294"/>
          </a:xfrm>
        </p:spPr>
        <p:style>
          <a:lnRef idx="2">
            <a:schemeClr val="accent2"/>
          </a:lnRef>
          <a:fillRef idx="1">
            <a:schemeClr val="lt1"/>
          </a:fillRef>
          <a:effectRef idx="0">
            <a:schemeClr val="accent2"/>
          </a:effectRef>
          <a:fontRef idx="minor">
            <a:schemeClr val="dk1"/>
          </a:fontRef>
        </p:style>
        <p:txBody>
          <a:bodyPr>
            <a:normAutofit/>
          </a:bodyPr>
          <a:lstStyle/>
          <a:p>
            <a:pPr algn="just"/>
            <a:r>
              <a:rPr lang="en-GB" b="1" dirty="0">
                <a:latin typeface="Arial" panose="020B0604020202020204" pitchFamily="34" charset="0"/>
                <a:cs typeface="Arial" panose="020B0604020202020204" pitchFamily="34" charset="0"/>
              </a:rPr>
              <a:t>5. Implementation (PROCEED Phase):</a:t>
            </a:r>
          </a:p>
          <a:p>
            <a:pPr algn="just">
              <a:buFont typeface="Arial" panose="020B0604020202020204" pitchFamily="34" charset="0"/>
              <a:buChar char="•"/>
            </a:pPr>
            <a:r>
              <a:rPr lang="en-GB" b="1" dirty="0">
                <a:latin typeface="Arial" panose="020B0604020202020204" pitchFamily="34" charset="0"/>
                <a:cs typeface="Arial" panose="020B0604020202020204" pitchFamily="34" charset="0"/>
              </a:rPr>
              <a:t>Objective:</a:t>
            </a:r>
            <a:r>
              <a:rPr lang="en-GB" dirty="0">
                <a:latin typeface="Arial" panose="020B0604020202020204" pitchFamily="34" charset="0"/>
                <a:cs typeface="Arial" panose="020B0604020202020204" pitchFamily="34" charset="0"/>
              </a:rPr>
              <a:t> Put the health promotion intervention into action, integrating the app into schools, local communities, and homes.</a:t>
            </a:r>
          </a:p>
          <a:p>
            <a:pPr algn="just">
              <a:buFont typeface="Arial" panose="020B0604020202020204" pitchFamily="34" charset="0"/>
              <a:buChar char="•"/>
            </a:pPr>
            <a:r>
              <a:rPr lang="en-GB" b="1" dirty="0" err="1">
                <a:latin typeface="Arial" panose="020B0604020202020204" pitchFamily="34" charset="0"/>
                <a:cs typeface="Arial" panose="020B0604020202020204" pitchFamily="34" charset="0"/>
              </a:rPr>
              <a:t>NutriFit</a:t>
            </a:r>
            <a:r>
              <a:rPr lang="en-GB" b="1" dirty="0">
                <a:latin typeface="Arial" panose="020B0604020202020204" pitchFamily="34" charset="0"/>
                <a:cs typeface="Arial" panose="020B0604020202020204" pitchFamily="34" charset="0"/>
              </a:rPr>
              <a:t> Application:</a:t>
            </a:r>
            <a:r>
              <a:rPr lang="en-GB" dirty="0">
                <a:latin typeface="Arial" panose="020B0604020202020204" pitchFamily="34" charset="0"/>
                <a:cs typeface="Arial" panose="020B0604020202020204" pitchFamily="34" charset="0"/>
              </a:rPr>
              <a:t> The app will be launched and integrated with wearables and mobile devices, making it easily accessible for adolescents. Parents will be encouraged to monitor their child’s progress and support goal-setting (</a:t>
            </a:r>
            <a:r>
              <a:rPr lang="en-GB" b="0" i="0" dirty="0" err="1">
                <a:solidFill>
                  <a:srgbClr val="222222"/>
                </a:solidFill>
                <a:effectLst/>
                <a:latin typeface="Arial" panose="020B0604020202020204" pitchFamily="34" charset="0"/>
                <a:cs typeface="Arial" panose="020B0604020202020204" pitchFamily="34" charset="0"/>
              </a:rPr>
              <a:t>Zarghani</a:t>
            </a:r>
            <a:r>
              <a:rPr lang="en-GB" b="0" i="0" dirty="0">
                <a:solidFill>
                  <a:srgbClr val="222222"/>
                </a:solidFill>
                <a:effectLst/>
                <a:latin typeface="Arial" panose="020B0604020202020204" pitchFamily="34" charset="0"/>
                <a:cs typeface="Arial" panose="020B0604020202020204" pitchFamily="34" charset="0"/>
              </a:rPr>
              <a:t> et al, 2021)</a:t>
            </a:r>
            <a:r>
              <a:rPr lang="en-GB" dirty="0">
                <a:latin typeface="Arial" panose="020B0604020202020204" pitchFamily="34" charset="0"/>
                <a:cs typeface="Arial" panose="020B0604020202020204" pitchFamily="34" charset="0"/>
              </a:rPr>
              <a:t>.</a:t>
            </a:r>
          </a:p>
          <a:p>
            <a:pPr algn="just"/>
            <a:r>
              <a:rPr lang="en-GB" b="1" dirty="0">
                <a:latin typeface="Arial" panose="020B0604020202020204" pitchFamily="34" charset="0"/>
                <a:cs typeface="Arial" panose="020B0604020202020204" pitchFamily="34" charset="0"/>
              </a:rPr>
              <a:t>6. Process Evaluation (PROCEED Phase):</a:t>
            </a:r>
          </a:p>
          <a:p>
            <a:pPr algn="just">
              <a:buFont typeface="Arial" panose="020B0604020202020204" pitchFamily="34" charset="0"/>
              <a:buChar char="•"/>
            </a:pPr>
            <a:r>
              <a:rPr lang="en-GB" b="1" dirty="0">
                <a:latin typeface="Arial" panose="020B0604020202020204" pitchFamily="34" charset="0"/>
                <a:cs typeface="Arial" panose="020B0604020202020204" pitchFamily="34" charset="0"/>
              </a:rPr>
              <a:t>Objective:</a:t>
            </a:r>
            <a:r>
              <a:rPr lang="en-GB" dirty="0">
                <a:latin typeface="Arial" panose="020B0604020202020204" pitchFamily="34" charset="0"/>
                <a:cs typeface="Arial" panose="020B0604020202020204" pitchFamily="34" charset="0"/>
              </a:rPr>
              <a:t> Track the process of implementing the intervention </a:t>
            </a:r>
            <a:r>
              <a:rPr lang="en-GB" b="0" i="0" dirty="0" err="1">
                <a:solidFill>
                  <a:srgbClr val="222222"/>
                </a:solidFill>
                <a:effectLst/>
                <a:latin typeface="Arial" panose="020B0604020202020204" pitchFamily="34" charset="0"/>
                <a:cs typeface="Arial" panose="020B0604020202020204" pitchFamily="34" charset="0"/>
              </a:rPr>
              <a:t>Ghofranipour</a:t>
            </a:r>
            <a:r>
              <a:rPr lang="en-GB" b="0" i="0" dirty="0">
                <a:solidFill>
                  <a:srgbClr val="222222"/>
                </a:solidFill>
                <a:effectLst/>
                <a:latin typeface="Arial" panose="020B0604020202020204" pitchFamily="34" charset="0"/>
                <a:cs typeface="Arial" panose="020B0604020202020204" pitchFamily="34" charset="0"/>
              </a:rPr>
              <a:t> et al, 2022)</a:t>
            </a:r>
            <a:r>
              <a:rPr lang="en-GB" dirty="0">
                <a:latin typeface="Arial" panose="020B0604020202020204" pitchFamily="34" charset="0"/>
                <a:cs typeface="Arial" panose="020B0604020202020204" pitchFamily="34" charset="0"/>
              </a:rPr>
              <a:t>.</a:t>
            </a:r>
          </a:p>
          <a:p>
            <a:pPr algn="just">
              <a:buFont typeface="Arial" panose="020B0604020202020204" pitchFamily="34" charset="0"/>
              <a:buChar char="•"/>
            </a:pPr>
            <a:r>
              <a:rPr lang="en-GB" b="1" dirty="0" err="1">
                <a:latin typeface="Arial" panose="020B0604020202020204" pitchFamily="34" charset="0"/>
                <a:cs typeface="Arial" panose="020B0604020202020204" pitchFamily="34" charset="0"/>
              </a:rPr>
              <a:t>NutriFit</a:t>
            </a:r>
            <a:r>
              <a:rPr lang="en-GB" b="1" dirty="0">
                <a:latin typeface="Arial" panose="020B0604020202020204" pitchFamily="34" charset="0"/>
                <a:cs typeface="Arial" panose="020B0604020202020204" pitchFamily="34" charset="0"/>
              </a:rPr>
              <a:t> Application:</a:t>
            </a:r>
            <a:r>
              <a:rPr lang="en-GB" dirty="0">
                <a:latin typeface="Arial" panose="020B0604020202020204" pitchFamily="34" charset="0"/>
                <a:cs typeface="Arial" panose="020B0604020202020204" pitchFamily="34" charset="0"/>
              </a:rPr>
              <a:t> Use in-app analytics to measure user engagement, identify obstacles (e.g., low participation), and refine features based on feedback. This could include adjusting workout challenges, providing additional educational content, or updating the interface </a:t>
            </a:r>
            <a:r>
              <a:rPr lang="en-GB" b="0" i="0" dirty="0" err="1">
                <a:solidFill>
                  <a:srgbClr val="222222"/>
                </a:solidFill>
                <a:effectLst/>
                <a:latin typeface="Arial" panose="020B0604020202020204" pitchFamily="34" charset="0"/>
                <a:cs typeface="Arial" panose="020B0604020202020204" pitchFamily="34" charset="0"/>
              </a:rPr>
              <a:t>Ghofranipour</a:t>
            </a:r>
            <a:r>
              <a:rPr lang="en-GB" b="0" i="0" dirty="0">
                <a:solidFill>
                  <a:srgbClr val="222222"/>
                </a:solidFill>
                <a:effectLst/>
                <a:latin typeface="Arial" panose="020B0604020202020204" pitchFamily="34" charset="0"/>
                <a:cs typeface="Arial" panose="020B0604020202020204" pitchFamily="34" charset="0"/>
              </a:rPr>
              <a:t> et al, 2022)</a:t>
            </a:r>
            <a:r>
              <a:rPr lang="en-GB" dirty="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99609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2C93DE-6BBF-C12E-0280-354F9E4826F6}"/>
              </a:ext>
            </a:extLst>
          </p:cNvPr>
          <p:cNvSpPr>
            <a:spLocks noGrp="1"/>
          </p:cNvSpPr>
          <p:nvPr>
            <p:ph idx="1"/>
          </p:nvPr>
        </p:nvSpPr>
        <p:spPr>
          <a:xfrm>
            <a:off x="389467" y="415901"/>
            <a:ext cx="11668062" cy="6221966"/>
          </a:xfrm>
        </p:spPr>
        <p:style>
          <a:lnRef idx="2">
            <a:schemeClr val="accent2"/>
          </a:lnRef>
          <a:fillRef idx="1">
            <a:schemeClr val="lt1"/>
          </a:fillRef>
          <a:effectRef idx="0">
            <a:schemeClr val="accent2"/>
          </a:effectRef>
          <a:fontRef idx="minor">
            <a:schemeClr val="dk1"/>
          </a:fontRef>
        </p:style>
        <p:txBody>
          <a:bodyPr>
            <a:normAutofit/>
          </a:bodyPr>
          <a:lstStyle/>
          <a:p>
            <a:pPr algn="just"/>
            <a:r>
              <a:rPr lang="en-GB" b="1" dirty="0">
                <a:latin typeface="Arial" panose="020B0604020202020204" pitchFamily="34" charset="0"/>
                <a:cs typeface="Arial" panose="020B0604020202020204" pitchFamily="34" charset="0"/>
              </a:rPr>
              <a:t>7. Impact Evaluation (PROCEED Phase):</a:t>
            </a:r>
          </a:p>
          <a:p>
            <a:pPr algn="just">
              <a:buFont typeface="Arial" panose="020B0604020202020204" pitchFamily="34" charset="0"/>
              <a:buChar char="•"/>
            </a:pPr>
            <a:r>
              <a:rPr lang="en-GB" b="1" dirty="0">
                <a:latin typeface="Arial" panose="020B0604020202020204" pitchFamily="34" charset="0"/>
                <a:cs typeface="Arial" panose="020B0604020202020204" pitchFamily="34" charset="0"/>
              </a:rPr>
              <a:t>Objective:</a:t>
            </a:r>
            <a:r>
              <a:rPr lang="en-GB" dirty="0">
                <a:latin typeface="Arial" panose="020B0604020202020204" pitchFamily="34" charset="0"/>
                <a:cs typeface="Arial" panose="020B0604020202020204" pitchFamily="34" charset="0"/>
              </a:rPr>
              <a:t> Assess if the intervention is achieving the desired behavioural changes (e.g., improved diet, increased physical activity).</a:t>
            </a:r>
          </a:p>
          <a:p>
            <a:pPr algn="just">
              <a:buFont typeface="Arial" panose="020B0604020202020204" pitchFamily="34" charset="0"/>
              <a:buChar char="•"/>
            </a:pPr>
            <a:r>
              <a:rPr lang="en-GB" b="1" dirty="0" err="1">
                <a:latin typeface="Arial" panose="020B0604020202020204" pitchFamily="34" charset="0"/>
                <a:cs typeface="Arial" panose="020B0604020202020204" pitchFamily="34" charset="0"/>
              </a:rPr>
              <a:t>NutriFit</a:t>
            </a:r>
            <a:r>
              <a:rPr lang="en-GB" b="1" dirty="0">
                <a:latin typeface="Arial" panose="020B0604020202020204" pitchFamily="34" charset="0"/>
                <a:cs typeface="Arial" panose="020B0604020202020204" pitchFamily="34" charset="0"/>
              </a:rPr>
              <a:t> Application:</a:t>
            </a:r>
            <a:r>
              <a:rPr lang="en-GB" dirty="0">
                <a:latin typeface="Arial" panose="020B0604020202020204" pitchFamily="34" charset="0"/>
                <a:cs typeface="Arial" panose="020B0604020202020204" pitchFamily="34" charset="0"/>
              </a:rPr>
              <a:t> Monitor progress using data visualisation tools within the app, tracking reductions in BMI, increase in physical activity, and better dietary choices (</a:t>
            </a:r>
            <a:r>
              <a:rPr lang="en-GB" b="0" i="0" dirty="0">
                <a:solidFill>
                  <a:srgbClr val="222222"/>
                </a:solidFill>
                <a:effectLst/>
                <a:latin typeface="Arial" panose="020B0604020202020204" pitchFamily="34" charset="0"/>
                <a:cs typeface="Arial" panose="020B0604020202020204" pitchFamily="34" charset="0"/>
              </a:rPr>
              <a:t>Kaur et al, 2022)</a:t>
            </a:r>
            <a:r>
              <a:rPr lang="en-GB" dirty="0">
                <a:latin typeface="Arial" panose="020B0604020202020204" pitchFamily="34" charset="0"/>
                <a:cs typeface="Arial" panose="020B0604020202020204" pitchFamily="34" charset="0"/>
              </a:rPr>
              <a:t>.</a:t>
            </a:r>
          </a:p>
          <a:p>
            <a:pPr algn="just"/>
            <a:r>
              <a:rPr lang="en-GB" b="1" dirty="0">
                <a:latin typeface="Arial" panose="020B0604020202020204" pitchFamily="34" charset="0"/>
                <a:cs typeface="Arial" panose="020B0604020202020204" pitchFamily="34" charset="0"/>
              </a:rPr>
              <a:t>8. Outcome Evaluation (PROCEED Phase):</a:t>
            </a:r>
          </a:p>
          <a:p>
            <a:pPr algn="just">
              <a:buFont typeface="Arial" panose="020B0604020202020204" pitchFamily="34" charset="0"/>
              <a:buChar char="•"/>
            </a:pPr>
            <a:r>
              <a:rPr lang="en-GB" b="1" dirty="0">
                <a:latin typeface="Arial" panose="020B0604020202020204" pitchFamily="34" charset="0"/>
                <a:cs typeface="Arial" panose="020B0604020202020204" pitchFamily="34" charset="0"/>
              </a:rPr>
              <a:t>Objective:</a:t>
            </a:r>
            <a:r>
              <a:rPr lang="en-GB" dirty="0">
                <a:latin typeface="Arial" panose="020B0604020202020204" pitchFamily="34" charset="0"/>
                <a:cs typeface="Arial" panose="020B0604020202020204" pitchFamily="34" charset="0"/>
              </a:rPr>
              <a:t> Determine the long-term health outcomes of the intervention, such as reduced obesity rates and improved mental health.</a:t>
            </a:r>
          </a:p>
          <a:p>
            <a:pPr algn="just">
              <a:buFont typeface="Arial" panose="020B0604020202020204" pitchFamily="34" charset="0"/>
              <a:buChar char="•"/>
            </a:pPr>
            <a:r>
              <a:rPr lang="en-GB" b="1" dirty="0" err="1">
                <a:latin typeface="Arial" panose="020B0604020202020204" pitchFamily="34" charset="0"/>
                <a:cs typeface="Arial" panose="020B0604020202020204" pitchFamily="34" charset="0"/>
              </a:rPr>
              <a:t>NutriFit</a:t>
            </a:r>
            <a:r>
              <a:rPr lang="en-GB" b="1" dirty="0">
                <a:latin typeface="Arial" panose="020B0604020202020204" pitchFamily="34" charset="0"/>
                <a:cs typeface="Arial" panose="020B0604020202020204" pitchFamily="34" charset="0"/>
              </a:rPr>
              <a:t> Application:</a:t>
            </a:r>
            <a:r>
              <a:rPr lang="en-GB" dirty="0">
                <a:latin typeface="Arial" panose="020B0604020202020204" pitchFamily="34" charset="0"/>
                <a:cs typeface="Arial" panose="020B0604020202020204" pitchFamily="34" charset="0"/>
              </a:rPr>
              <a:t> The app will continue to track and report users’ health progress, providing long-term impact assessments on the reduction of obesity rates and the overall well-being of adolescents (</a:t>
            </a:r>
            <a:r>
              <a:rPr lang="en-GB" b="0" i="0" dirty="0">
                <a:solidFill>
                  <a:srgbClr val="222222"/>
                </a:solidFill>
                <a:effectLst/>
                <a:latin typeface="Arial" panose="020B0604020202020204" pitchFamily="34" charset="0"/>
                <a:cs typeface="Arial" panose="020B0604020202020204" pitchFamily="34" charset="0"/>
              </a:rPr>
              <a:t>Selvaraj et al, 2022)</a:t>
            </a:r>
            <a:r>
              <a:rPr lang="en-GB" dirty="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7898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7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C230B369-E15E-400F-94C0-471CFE553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C87A80-8441-E042-B31A-923753E0DDFD}"/>
              </a:ext>
            </a:extLst>
          </p:cNvPr>
          <p:cNvSpPr>
            <a:spLocks noGrp="1"/>
          </p:cNvSpPr>
          <p:nvPr>
            <p:ph type="title"/>
          </p:nvPr>
        </p:nvSpPr>
        <p:spPr>
          <a:xfrm>
            <a:off x="4939553" y="552783"/>
            <a:ext cx="6642848" cy="585736"/>
          </a:xfrm>
        </p:spPr>
        <p:style>
          <a:lnRef idx="2">
            <a:schemeClr val="accent2"/>
          </a:lnRef>
          <a:fillRef idx="1">
            <a:schemeClr val="lt1"/>
          </a:fillRef>
          <a:effectRef idx="0">
            <a:schemeClr val="accent2"/>
          </a:effectRef>
          <a:fontRef idx="minor">
            <a:schemeClr val="dk1"/>
          </a:fontRef>
        </p:style>
        <p:txBody>
          <a:bodyPr>
            <a:noAutofit/>
          </a:bodyPr>
          <a:lstStyle/>
          <a:p>
            <a:r>
              <a:rPr lang="en-GB" sz="2800" b="1" dirty="0"/>
              <a:t>Why the PRECEDE-PROCEED Model?</a:t>
            </a:r>
          </a:p>
        </p:txBody>
      </p:sp>
      <p:pic>
        <p:nvPicPr>
          <p:cNvPr id="7170" name="Picture 2" descr="Evidence-Based Practice — Equilibrium">
            <a:extLst>
              <a:ext uri="{FF2B5EF4-FFF2-40B4-BE49-F238E27FC236}">
                <a16:creationId xmlns:a16="http://schemas.microsoft.com/office/drawing/2014/main" id="{98A46E54-977E-9F18-8609-5E1DF129A0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6894" r="2" b="2476"/>
          <a:stretch/>
        </p:blipFill>
        <p:spPr bwMode="auto">
          <a:xfrm>
            <a:off x="-10" y="3426289"/>
            <a:ext cx="5655496" cy="3429001"/>
          </a:xfrm>
          <a:custGeom>
            <a:avLst/>
            <a:gdLst/>
            <a:ahLst/>
            <a:cxnLst/>
            <a:rect l="l" t="t" r="r" b="b"/>
            <a:pathLst>
              <a:path w="5655496" h="3429001">
                <a:moveTo>
                  <a:pt x="402799" y="808492"/>
                </a:moveTo>
                <a:cubicBezTo>
                  <a:pt x="681810" y="808492"/>
                  <a:pt x="907993" y="1034675"/>
                  <a:pt x="907993" y="1313687"/>
                </a:cubicBezTo>
                <a:cubicBezTo>
                  <a:pt x="907993" y="1592698"/>
                  <a:pt x="681810" y="1818881"/>
                  <a:pt x="402799" y="1818881"/>
                </a:cubicBezTo>
                <a:cubicBezTo>
                  <a:pt x="263293" y="1818881"/>
                  <a:pt x="136995" y="1762335"/>
                  <a:pt x="45573" y="1670913"/>
                </a:cubicBezTo>
                <a:lnTo>
                  <a:pt x="0" y="1615679"/>
                </a:lnTo>
                <a:lnTo>
                  <a:pt x="0" y="1011695"/>
                </a:lnTo>
                <a:lnTo>
                  <a:pt x="45573" y="956460"/>
                </a:lnTo>
                <a:cubicBezTo>
                  <a:pt x="136995" y="865038"/>
                  <a:pt x="263293" y="808492"/>
                  <a:pt x="402799" y="808492"/>
                </a:cubicBezTo>
                <a:close/>
                <a:moveTo>
                  <a:pt x="4591430" y="491"/>
                </a:moveTo>
                <a:cubicBezTo>
                  <a:pt x="4669259" y="-2429"/>
                  <a:pt x="4753916" y="7233"/>
                  <a:pt x="4835560" y="42030"/>
                </a:cubicBezTo>
                <a:lnTo>
                  <a:pt x="4835233" y="42570"/>
                </a:lnTo>
                <a:cubicBezTo>
                  <a:pt x="4867541" y="56340"/>
                  <a:pt x="4898182" y="73566"/>
                  <a:pt x="4926702" y="93958"/>
                </a:cubicBezTo>
                <a:cubicBezTo>
                  <a:pt x="5130853" y="240176"/>
                  <a:pt x="5217561" y="540987"/>
                  <a:pt x="5135218" y="757828"/>
                </a:cubicBezTo>
                <a:cubicBezTo>
                  <a:pt x="5024289" y="1049694"/>
                  <a:pt x="4687604" y="978672"/>
                  <a:pt x="4456870" y="1325189"/>
                </a:cubicBezTo>
                <a:cubicBezTo>
                  <a:pt x="4335703" y="1507170"/>
                  <a:pt x="4232829" y="1834248"/>
                  <a:pt x="4356803" y="2068774"/>
                </a:cubicBezTo>
                <a:cubicBezTo>
                  <a:pt x="4564311" y="2461284"/>
                  <a:pt x="5215078" y="2227127"/>
                  <a:pt x="5519570" y="2659906"/>
                </a:cubicBezTo>
                <a:cubicBezTo>
                  <a:pt x="5663964" y="2865586"/>
                  <a:pt x="5692878" y="3167455"/>
                  <a:pt x="5608404" y="3400224"/>
                </a:cubicBezTo>
                <a:lnTo>
                  <a:pt x="5595343" y="3429001"/>
                </a:lnTo>
                <a:lnTo>
                  <a:pt x="0" y="3429001"/>
                </a:lnTo>
                <a:lnTo>
                  <a:pt x="0" y="1900707"/>
                </a:lnTo>
                <a:lnTo>
                  <a:pt x="52327" y="1934726"/>
                </a:lnTo>
                <a:cubicBezTo>
                  <a:pt x="176818" y="2018358"/>
                  <a:pt x="317106" y="2111847"/>
                  <a:pt x="533987" y="2120323"/>
                </a:cubicBezTo>
                <a:cubicBezTo>
                  <a:pt x="591192" y="2122515"/>
                  <a:pt x="953862" y="2135522"/>
                  <a:pt x="1102281" y="1914383"/>
                </a:cubicBezTo>
                <a:cubicBezTo>
                  <a:pt x="1292655" y="1631185"/>
                  <a:pt x="964889" y="1330537"/>
                  <a:pt x="1125050" y="957718"/>
                </a:cubicBezTo>
                <a:cubicBezTo>
                  <a:pt x="1238656" y="693449"/>
                  <a:pt x="1559525" y="487382"/>
                  <a:pt x="1853740" y="484583"/>
                </a:cubicBezTo>
                <a:cubicBezTo>
                  <a:pt x="2319189" y="480158"/>
                  <a:pt x="2422813" y="987500"/>
                  <a:pt x="2967347" y="1029185"/>
                </a:cubicBezTo>
                <a:cubicBezTo>
                  <a:pt x="3348017" y="1058391"/>
                  <a:pt x="3654366" y="837511"/>
                  <a:pt x="3679119" y="818991"/>
                </a:cubicBezTo>
                <a:cubicBezTo>
                  <a:pt x="4031973" y="556984"/>
                  <a:pt x="3955147" y="187516"/>
                  <a:pt x="4304746" y="61814"/>
                </a:cubicBezTo>
                <a:cubicBezTo>
                  <a:pt x="4350964" y="45176"/>
                  <a:pt x="4461713" y="5359"/>
                  <a:pt x="4591430" y="491"/>
                </a:cubicBezTo>
                <a:close/>
              </a:path>
            </a:pathLst>
          </a:custGeom>
          <a:noFill/>
          <a:extLst>
            <a:ext uri="{909E8E84-426E-40DD-AFC4-6F175D3DCCD1}">
              <a14:hiddenFill xmlns:a14="http://schemas.microsoft.com/office/drawing/2010/main">
                <a:solidFill>
                  <a:srgbClr val="FFFFFF"/>
                </a:solidFill>
              </a14:hiddenFill>
            </a:ext>
          </a:extLst>
        </p:spPr>
      </p:pic>
      <p:pic>
        <p:nvPicPr>
          <p:cNvPr id="7172" name="Picture 4" descr="Benefits of Holistic Approach to Mental Health - Total Mental Wellness FL">
            <a:extLst>
              <a:ext uri="{FF2B5EF4-FFF2-40B4-BE49-F238E27FC236}">
                <a16:creationId xmlns:a16="http://schemas.microsoft.com/office/drawing/2014/main" id="{3A94B889-918A-4DDD-5251-E828D5C0D2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8799"/>
          <a:stretch/>
        </p:blipFill>
        <p:spPr bwMode="auto">
          <a:xfrm>
            <a:off x="7" y="1"/>
            <a:ext cx="4238047" cy="3470765"/>
          </a:xfrm>
          <a:custGeom>
            <a:avLst/>
            <a:gdLst/>
            <a:ahLst/>
            <a:cxnLst/>
            <a:rect l="l" t="t" r="r" b="b"/>
            <a:pathLst>
              <a:path w="6734174" h="5514977">
                <a:moveTo>
                  <a:pt x="1077007" y="4987440"/>
                </a:moveTo>
                <a:cubicBezTo>
                  <a:pt x="1094537" y="4990273"/>
                  <a:pt x="1112073" y="4996453"/>
                  <a:pt x="1128635" y="5006199"/>
                </a:cubicBezTo>
                <a:cubicBezTo>
                  <a:pt x="1194883" y="5045182"/>
                  <a:pt x="1220457" y="5126442"/>
                  <a:pt x="1185757" y="5187698"/>
                </a:cubicBezTo>
                <a:cubicBezTo>
                  <a:pt x="1151058" y="5248954"/>
                  <a:pt x="1069223" y="5267011"/>
                  <a:pt x="1002975" y="5228028"/>
                </a:cubicBezTo>
                <a:cubicBezTo>
                  <a:pt x="936728" y="5189045"/>
                  <a:pt x="911153" y="5107785"/>
                  <a:pt x="945853" y="5046529"/>
                </a:cubicBezTo>
                <a:cubicBezTo>
                  <a:pt x="963203" y="5015901"/>
                  <a:pt x="992337" y="4996072"/>
                  <a:pt x="1025413" y="4988775"/>
                </a:cubicBezTo>
                <a:cubicBezTo>
                  <a:pt x="1041952" y="4985125"/>
                  <a:pt x="1059476" y="4984609"/>
                  <a:pt x="1077007" y="4987440"/>
                </a:cubicBezTo>
                <a:close/>
                <a:moveTo>
                  <a:pt x="474762" y="4590962"/>
                </a:moveTo>
                <a:cubicBezTo>
                  <a:pt x="500491" y="4587824"/>
                  <a:pt x="527063" y="4588310"/>
                  <a:pt x="553642" y="4592604"/>
                </a:cubicBezTo>
                <a:cubicBezTo>
                  <a:pt x="589081" y="4598329"/>
                  <a:pt x="624531" y="4610823"/>
                  <a:pt x="658012" y="4630525"/>
                </a:cubicBezTo>
                <a:cubicBezTo>
                  <a:pt x="791935" y="4709331"/>
                  <a:pt x="843635" y="4873604"/>
                  <a:pt x="773488" y="4997438"/>
                </a:cubicBezTo>
                <a:cubicBezTo>
                  <a:pt x="703339" y="5121271"/>
                  <a:pt x="537907" y="5157774"/>
                  <a:pt x="403983" y="5078968"/>
                </a:cubicBezTo>
                <a:cubicBezTo>
                  <a:pt x="270060" y="5000162"/>
                  <a:pt x="218360" y="4835889"/>
                  <a:pt x="288508" y="4712055"/>
                </a:cubicBezTo>
                <a:cubicBezTo>
                  <a:pt x="327966" y="4642398"/>
                  <a:pt x="397573" y="4600375"/>
                  <a:pt x="474762" y="4590962"/>
                </a:cubicBezTo>
                <a:close/>
                <a:moveTo>
                  <a:pt x="0" y="0"/>
                </a:moveTo>
                <a:lnTo>
                  <a:pt x="952983" y="0"/>
                </a:lnTo>
                <a:lnTo>
                  <a:pt x="2081055" y="0"/>
                </a:lnTo>
                <a:lnTo>
                  <a:pt x="2263577" y="150988"/>
                </a:lnTo>
                <a:cubicBezTo>
                  <a:pt x="2504052" y="338565"/>
                  <a:pt x="2728791" y="577550"/>
                  <a:pt x="2992530" y="694885"/>
                </a:cubicBezTo>
                <a:cubicBezTo>
                  <a:pt x="3318395" y="839609"/>
                  <a:pt x="3657608" y="716866"/>
                  <a:pt x="3970058" y="592698"/>
                </a:cubicBezTo>
                <a:cubicBezTo>
                  <a:pt x="4331373" y="448982"/>
                  <a:pt x="4690914" y="359985"/>
                  <a:pt x="5084944" y="488161"/>
                </a:cubicBezTo>
                <a:cubicBezTo>
                  <a:pt x="5565424" y="644433"/>
                  <a:pt x="5733507" y="1009888"/>
                  <a:pt x="5669311" y="1444982"/>
                </a:cubicBezTo>
                <a:cubicBezTo>
                  <a:pt x="5633326" y="1688985"/>
                  <a:pt x="5552663" y="1922553"/>
                  <a:pt x="5493314" y="2161331"/>
                </a:cubicBezTo>
                <a:cubicBezTo>
                  <a:pt x="5439656" y="2378561"/>
                  <a:pt x="5495983" y="2579198"/>
                  <a:pt x="5660990" y="2721315"/>
                </a:cubicBezTo>
                <a:cubicBezTo>
                  <a:pt x="5835491" y="2871524"/>
                  <a:pt x="6009868" y="3023606"/>
                  <a:pt x="6194694" y="3156288"/>
                </a:cubicBezTo>
                <a:cubicBezTo>
                  <a:pt x="6992820" y="3729094"/>
                  <a:pt x="6788369" y="4727029"/>
                  <a:pt x="6332492" y="5124196"/>
                </a:cubicBezTo>
                <a:cubicBezTo>
                  <a:pt x="5760173" y="5622336"/>
                  <a:pt x="5107042" y="5619729"/>
                  <a:pt x="4441677" y="5255068"/>
                </a:cubicBezTo>
                <a:cubicBezTo>
                  <a:pt x="4173482" y="5108729"/>
                  <a:pt x="3929482" y="4905798"/>
                  <a:pt x="3670848" y="4735132"/>
                </a:cubicBezTo>
                <a:cubicBezTo>
                  <a:pt x="3306542" y="4495539"/>
                  <a:pt x="2914030" y="4470019"/>
                  <a:pt x="2584477" y="4836478"/>
                </a:cubicBezTo>
                <a:cubicBezTo>
                  <a:pt x="2461558" y="4973117"/>
                  <a:pt x="2326491" y="5118013"/>
                  <a:pt x="2168844" y="5190252"/>
                </a:cubicBezTo>
                <a:cubicBezTo>
                  <a:pt x="1762360" y="5376523"/>
                  <a:pt x="1372544" y="5223527"/>
                  <a:pt x="1038433" y="4794945"/>
                </a:cubicBezTo>
                <a:cubicBezTo>
                  <a:pt x="904350" y="4623011"/>
                  <a:pt x="765802" y="4432532"/>
                  <a:pt x="552043" y="4416221"/>
                </a:cubicBezTo>
                <a:cubicBezTo>
                  <a:pt x="379074" y="4403135"/>
                  <a:pt x="204522" y="4409418"/>
                  <a:pt x="31608" y="4426144"/>
                </a:cubicBezTo>
                <a:lnTo>
                  <a:pt x="0" y="442979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D944F59-1FDE-30CB-8A00-C6F480364E9E}"/>
              </a:ext>
            </a:extLst>
          </p:cNvPr>
          <p:cNvSpPr>
            <a:spLocks noGrp="1"/>
          </p:cNvSpPr>
          <p:nvPr>
            <p:ph idx="1"/>
          </p:nvPr>
        </p:nvSpPr>
        <p:spPr>
          <a:xfrm>
            <a:off x="5522259" y="1604682"/>
            <a:ext cx="6041377" cy="4430357"/>
          </a:xfrm>
        </p:spPr>
        <p:style>
          <a:lnRef idx="2">
            <a:schemeClr val="accent2"/>
          </a:lnRef>
          <a:fillRef idx="1">
            <a:schemeClr val="lt1"/>
          </a:fillRef>
          <a:effectRef idx="0">
            <a:schemeClr val="accent2"/>
          </a:effectRef>
          <a:fontRef idx="minor">
            <a:schemeClr val="dk1"/>
          </a:fontRef>
        </p:style>
        <p:txBody>
          <a:bodyPr anchor="t">
            <a:normAutofit/>
          </a:bodyPr>
          <a:lstStyle/>
          <a:p>
            <a:pPr marL="342900" indent="-342900" algn="just">
              <a:lnSpc>
                <a:spcPct val="100000"/>
              </a:lnSpc>
              <a:buFont typeface="Wingdings" panose="05000000000000000000" pitchFamily="2" charset="2"/>
              <a:buChar char="ü"/>
            </a:pPr>
            <a:r>
              <a:rPr lang="en-GB" b="1" dirty="0">
                <a:latin typeface="Arial" panose="020B0604020202020204" pitchFamily="34" charset="0"/>
                <a:cs typeface="Arial" panose="020B0604020202020204" pitchFamily="34" charset="0"/>
              </a:rPr>
              <a:t>Holistic Approach: </a:t>
            </a:r>
            <a:r>
              <a:rPr lang="en-GB" dirty="0">
                <a:latin typeface="Arial" panose="020B0604020202020204" pitchFamily="34" charset="0"/>
                <a:cs typeface="Arial" panose="020B0604020202020204" pitchFamily="34" charset="0"/>
              </a:rPr>
              <a:t>It addresses the multi-faceted nature of adolescent obesity by targeting behaviour, environment, education, and policy (</a:t>
            </a:r>
            <a:r>
              <a:rPr lang="en-GB" b="0" i="0" dirty="0">
                <a:effectLst/>
                <a:latin typeface="Arial" panose="020B0604020202020204" pitchFamily="34" charset="0"/>
                <a:cs typeface="Arial" panose="020B0604020202020204" pitchFamily="34" charset="0"/>
              </a:rPr>
              <a:t>Ong et al, 2024)</a:t>
            </a:r>
            <a:r>
              <a:rPr lang="en-GB" dirty="0">
                <a:latin typeface="Arial" panose="020B0604020202020204" pitchFamily="34" charset="0"/>
                <a:cs typeface="Arial" panose="020B0604020202020204" pitchFamily="34" charset="0"/>
              </a:rPr>
              <a:t>.</a:t>
            </a:r>
          </a:p>
          <a:p>
            <a:pPr marL="342900" indent="-342900" algn="just">
              <a:lnSpc>
                <a:spcPct val="100000"/>
              </a:lnSpc>
              <a:buFont typeface="Wingdings" panose="05000000000000000000" pitchFamily="2" charset="2"/>
              <a:buChar char="ü"/>
            </a:pPr>
            <a:r>
              <a:rPr lang="en-GB" b="1" dirty="0">
                <a:latin typeface="Arial" panose="020B0604020202020204" pitchFamily="34" charset="0"/>
                <a:cs typeface="Arial" panose="020B0604020202020204" pitchFamily="34" charset="0"/>
              </a:rPr>
              <a:t>Evidence-Based</a:t>
            </a:r>
            <a:r>
              <a:rPr lang="en-GB" dirty="0">
                <a:latin typeface="Arial" panose="020B0604020202020204" pitchFamily="34" charset="0"/>
                <a:cs typeface="Arial" panose="020B0604020202020204" pitchFamily="34" charset="0"/>
              </a:rPr>
              <a:t>: The model is widely supported by research and has been used in multiple health promotion interventions (</a:t>
            </a:r>
            <a:r>
              <a:rPr lang="en-GB" b="0" i="0" dirty="0" err="1">
                <a:effectLst/>
                <a:latin typeface="Arial" panose="020B0604020202020204" pitchFamily="34" charset="0"/>
                <a:cs typeface="Arial" panose="020B0604020202020204" pitchFamily="34" charset="0"/>
              </a:rPr>
              <a:t>Bahadori</a:t>
            </a:r>
            <a:r>
              <a:rPr lang="en-GB" b="0" i="0" dirty="0">
                <a:effectLst/>
                <a:latin typeface="Arial" panose="020B0604020202020204" pitchFamily="34" charset="0"/>
                <a:cs typeface="Arial" panose="020B0604020202020204" pitchFamily="34" charset="0"/>
              </a:rPr>
              <a:t> et al, 2021)</a:t>
            </a:r>
            <a:r>
              <a:rPr lang="en-GB" dirty="0">
                <a:latin typeface="Arial" panose="020B0604020202020204" pitchFamily="34" charset="0"/>
                <a:cs typeface="Arial" panose="020B0604020202020204" pitchFamily="34" charset="0"/>
              </a:rPr>
              <a:t>.</a:t>
            </a:r>
          </a:p>
          <a:p>
            <a:pPr marL="342900" indent="-342900" algn="just">
              <a:lnSpc>
                <a:spcPct val="100000"/>
              </a:lnSpc>
              <a:buFont typeface="Wingdings" panose="05000000000000000000" pitchFamily="2" charset="2"/>
              <a:buChar char="ü"/>
            </a:pPr>
            <a:r>
              <a:rPr lang="en-GB" b="1" dirty="0">
                <a:latin typeface="Arial" panose="020B0604020202020204" pitchFamily="34" charset="0"/>
                <a:cs typeface="Arial" panose="020B0604020202020204" pitchFamily="34" charset="0"/>
              </a:rPr>
              <a:t>Systematic: </a:t>
            </a:r>
            <a:r>
              <a:rPr lang="en-GB" dirty="0">
                <a:latin typeface="Arial" panose="020B0604020202020204" pitchFamily="34" charset="0"/>
                <a:cs typeface="Arial" panose="020B0604020202020204" pitchFamily="34" charset="0"/>
              </a:rPr>
              <a:t>The steps are clearly defined, helping ensure that all aspects of the intervention are addressed and that progress can be monitored over time (</a:t>
            </a:r>
            <a:r>
              <a:rPr lang="en-GB" b="0" i="0" dirty="0" err="1">
                <a:effectLst/>
                <a:latin typeface="Arial" panose="020B0604020202020204" pitchFamily="34" charset="0"/>
                <a:cs typeface="Arial" panose="020B0604020202020204" pitchFamily="34" charset="0"/>
              </a:rPr>
              <a:t>Bahadori</a:t>
            </a:r>
            <a:r>
              <a:rPr lang="en-GB" b="0" i="0" dirty="0">
                <a:effectLst/>
                <a:latin typeface="Arial" panose="020B0604020202020204" pitchFamily="34" charset="0"/>
                <a:cs typeface="Arial" panose="020B0604020202020204" pitchFamily="34" charset="0"/>
              </a:rPr>
              <a:t> et al, 2021)</a:t>
            </a:r>
            <a:r>
              <a:rPr lang="en-GB" dirty="0">
                <a:latin typeface="Arial" panose="020B0604020202020204" pitchFamily="34" charset="0"/>
                <a:cs typeface="Arial" panose="020B0604020202020204" pitchFamily="34" charset="0"/>
              </a:rPr>
              <a:t>.</a:t>
            </a:r>
          </a:p>
          <a:p>
            <a:pPr marL="342900" indent="-342900" algn="just">
              <a:lnSpc>
                <a:spcPct val="100000"/>
              </a:lnSpc>
              <a:buFont typeface="Wingdings" panose="05000000000000000000" pitchFamily="2" charset="2"/>
              <a:buChar char="ü"/>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88931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9" name="Background Fill">
            <a:extLst>
              <a:ext uri="{FF2B5EF4-FFF2-40B4-BE49-F238E27FC236}">
                <a16:creationId xmlns:a16="http://schemas.microsoft.com/office/drawing/2014/main" id="{D0DA90F4-B24A-49DA-9477-972BFC4B1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14">
            <a:extLst>
              <a:ext uri="{FF2B5EF4-FFF2-40B4-BE49-F238E27FC236}">
                <a16:creationId xmlns:a16="http://schemas.microsoft.com/office/drawing/2014/main" id="{5ADAF001-055A-4E35-BF24-AF70A5FE24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986" y="0"/>
            <a:ext cx="10615628" cy="6858000"/>
          </a:xfrm>
          <a:custGeom>
            <a:avLst/>
            <a:gdLst>
              <a:gd name="connsiteX0" fmla="*/ 7169275 w 10615628"/>
              <a:gd name="connsiteY0" fmla="*/ 5665108 h 6858000"/>
              <a:gd name="connsiteX1" fmla="*/ 7514896 w 10615628"/>
              <a:gd name="connsiteY1" fmla="*/ 6010729 h 6858000"/>
              <a:gd name="connsiteX2" fmla="*/ 7169275 w 10615628"/>
              <a:gd name="connsiteY2" fmla="*/ 6356350 h 6858000"/>
              <a:gd name="connsiteX3" fmla="*/ 6823654 w 10615628"/>
              <a:gd name="connsiteY3" fmla="*/ 6010729 h 6858000"/>
              <a:gd name="connsiteX4" fmla="*/ 7169275 w 10615628"/>
              <a:gd name="connsiteY4" fmla="*/ 5665108 h 6858000"/>
              <a:gd name="connsiteX5" fmla="*/ 10010445 w 10615628"/>
              <a:gd name="connsiteY5" fmla="*/ 2285547 h 6858000"/>
              <a:gd name="connsiteX6" fmla="*/ 10456759 w 10615628"/>
              <a:gd name="connsiteY6" fmla="*/ 2731861 h 6858000"/>
              <a:gd name="connsiteX7" fmla="*/ 10010445 w 10615628"/>
              <a:gd name="connsiteY7" fmla="*/ 3178175 h 6858000"/>
              <a:gd name="connsiteX8" fmla="*/ 9564131 w 10615628"/>
              <a:gd name="connsiteY8" fmla="*/ 2731861 h 6858000"/>
              <a:gd name="connsiteX9" fmla="*/ 10010445 w 10615628"/>
              <a:gd name="connsiteY9" fmla="*/ 2285547 h 6858000"/>
              <a:gd name="connsiteX10" fmla="*/ 10354144 w 10615628"/>
              <a:gd name="connsiteY10" fmla="*/ 1626055 h 6858000"/>
              <a:gd name="connsiteX11" fmla="*/ 10615628 w 10615628"/>
              <a:gd name="connsiteY11" fmla="*/ 1887539 h 6858000"/>
              <a:gd name="connsiteX12" fmla="*/ 10354144 w 10615628"/>
              <a:gd name="connsiteY12" fmla="*/ 2149023 h 6858000"/>
              <a:gd name="connsiteX13" fmla="*/ 10092660 w 10615628"/>
              <a:gd name="connsiteY13" fmla="*/ 1887539 h 6858000"/>
              <a:gd name="connsiteX14" fmla="*/ 10354144 w 10615628"/>
              <a:gd name="connsiteY14" fmla="*/ 1626055 h 6858000"/>
              <a:gd name="connsiteX15" fmla="*/ 1458900 w 10615628"/>
              <a:gd name="connsiteY15" fmla="*/ 620486 h 6858000"/>
              <a:gd name="connsiteX16" fmla="*/ 1905214 w 10615628"/>
              <a:gd name="connsiteY16" fmla="*/ 1066801 h 6858000"/>
              <a:gd name="connsiteX17" fmla="*/ 1458900 w 10615628"/>
              <a:gd name="connsiteY17" fmla="*/ 1513115 h 6858000"/>
              <a:gd name="connsiteX18" fmla="*/ 1012586 w 10615628"/>
              <a:gd name="connsiteY18" fmla="*/ 1066801 h 6858000"/>
              <a:gd name="connsiteX19" fmla="*/ 1458900 w 10615628"/>
              <a:gd name="connsiteY19" fmla="*/ 620486 h 6858000"/>
              <a:gd name="connsiteX20" fmla="*/ 6634576 w 10615628"/>
              <a:gd name="connsiteY20" fmla="*/ 0 h 6858000"/>
              <a:gd name="connsiteX21" fmla="*/ 10141833 w 10615628"/>
              <a:gd name="connsiteY21" fmla="*/ 0 h 6858000"/>
              <a:gd name="connsiteX22" fmla="*/ 10200259 w 10615628"/>
              <a:gd name="connsiteY22" fmla="*/ 112226 h 6858000"/>
              <a:gd name="connsiteX23" fmla="*/ 9914574 w 10615628"/>
              <a:gd name="connsiteY23" fmla="*/ 1675664 h 6858000"/>
              <a:gd name="connsiteX24" fmla="*/ 9361608 w 10615628"/>
              <a:gd name="connsiteY24" fmla="*/ 2357295 h 6858000"/>
              <a:gd name="connsiteX25" fmla="*/ 9334634 w 10615628"/>
              <a:gd name="connsiteY25" fmla="*/ 3068329 h 6858000"/>
              <a:gd name="connsiteX26" fmla="*/ 9815041 w 10615628"/>
              <a:gd name="connsiteY26" fmla="*/ 3852733 h 6858000"/>
              <a:gd name="connsiteX27" fmla="*/ 9376175 w 10615628"/>
              <a:gd name="connsiteY27" fmla="*/ 5163128 h 6858000"/>
              <a:gd name="connsiteX28" fmla="*/ 7869812 w 10615628"/>
              <a:gd name="connsiteY28" fmla="*/ 5397802 h 6858000"/>
              <a:gd name="connsiteX29" fmla="*/ 6545391 w 10615628"/>
              <a:gd name="connsiteY29" fmla="*/ 5591204 h 6858000"/>
              <a:gd name="connsiteX30" fmla="*/ 5772722 w 10615628"/>
              <a:gd name="connsiteY30" fmla="*/ 6463273 h 6858000"/>
              <a:gd name="connsiteX31" fmla="*/ 5542128 w 10615628"/>
              <a:gd name="connsiteY31" fmla="*/ 6751894 h 6858000"/>
              <a:gd name="connsiteX32" fmla="*/ 5455474 w 10615628"/>
              <a:gd name="connsiteY32" fmla="*/ 6858000 h 6858000"/>
              <a:gd name="connsiteX33" fmla="*/ 3884321 w 10615628"/>
              <a:gd name="connsiteY33" fmla="*/ 6858000 h 6858000"/>
              <a:gd name="connsiteX34" fmla="*/ 3874161 w 10615628"/>
              <a:gd name="connsiteY34" fmla="*/ 6844415 h 6858000"/>
              <a:gd name="connsiteX35" fmla="*/ 3692625 w 10615628"/>
              <a:gd name="connsiteY35" fmla="*/ 6276208 h 6858000"/>
              <a:gd name="connsiteX36" fmla="*/ 2561203 w 10615628"/>
              <a:gd name="connsiteY36" fmla="*/ 5655807 h 6858000"/>
              <a:gd name="connsiteX37" fmla="*/ 69616 w 10615628"/>
              <a:gd name="connsiteY37" fmla="*/ 4277707 h 6858000"/>
              <a:gd name="connsiteX38" fmla="*/ 1642 w 10615628"/>
              <a:gd name="connsiteY38" fmla="*/ 3679829 h 6858000"/>
              <a:gd name="connsiteX39" fmla="*/ 368893 w 10615628"/>
              <a:gd name="connsiteY39" fmla="*/ 2516307 h 6858000"/>
              <a:gd name="connsiteX40" fmla="*/ 1113509 w 10615628"/>
              <a:gd name="connsiteY40" fmla="*/ 2192619 h 6858000"/>
              <a:gd name="connsiteX41" fmla="*/ 2037232 w 10615628"/>
              <a:gd name="connsiteY41" fmla="*/ 2005556 h 6858000"/>
              <a:gd name="connsiteX42" fmla="*/ 2547311 w 10615628"/>
              <a:gd name="connsiteY42" fmla="*/ 1405116 h 6858000"/>
              <a:gd name="connsiteX43" fmla="*/ 3900863 w 10615628"/>
              <a:gd name="connsiteY43" fmla="*/ 578768 h 6858000"/>
              <a:gd name="connsiteX44" fmla="*/ 4571571 w 10615628"/>
              <a:gd name="connsiteY44" fmla="*/ 860779 h 6858000"/>
              <a:gd name="connsiteX45" fmla="*/ 6039225 w 10615628"/>
              <a:gd name="connsiteY45" fmla="*/ 631501 h 6858000"/>
              <a:gd name="connsiteX46" fmla="*/ 6449432 w 10615628"/>
              <a:gd name="connsiteY46" fmla="*/ 19325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615628" h="6858000">
                <a:moveTo>
                  <a:pt x="7169275" y="5665108"/>
                </a:moveTo>
                <a:cubicBezTo>
                  <a:pt x="7360156" y="5665108"/>
                  <a:pt x="7514896" y="5819848"/>
                  <a:pt x="7514896" y="6010729"/>
                </a:cubicBezTo>
                <a:cubicBezTo>
                  <a:pt x="7514896" y="6201610"/>
                  <a:pt x="7360156" y="6356350"/>
                  <a:pt x="7169275" y="6356350"/>
                </a:cubicBezTo>
                <a:cubicBezTo>
                  <a:pt x="6978394" y="6356350"/>
                  <a:pt x="6823654" y="6201610"/>
                  <a:pt x="6823654" y="6010729"/>
                </a:cubicBezTo>
                <a:cubicBezTo>
                  <a:pt x="6823654" y="5819848"/>
                  <a:pt x="6978394" y="5665108"/>
                  <a:pt x="7169275" y="5665108"/>
                </a:cubicBezTo>
                <a:close/>
                <a:moveTo>
                  <a:pt x="10010445" y="2285547"/>
                </a:moveTo>
                <a:cubicBezTo>
                  <a:pt x="10256937" y="2285547"/>
                  <a:pt x="10456759" y="2485369"/>
                  <a:pt x="10456759" y="2731861"/>
                </a:cubicBezTo>
                <a:cubicBezTo>
                  <a:pt x="10456759" y="2978353"/>
                  <a:pt x="10256937" y="3178175"/>
                  <a:pt x="10010445" y="3178175"/>
                </a:cubicBezTo>
                <a:cubicBezTo>
                  <a:pt x="9763953" y="3178175"/>
                  <a:pt x="9564131" y="2978353"/>
                  <a:pt x="9564131" y="2731861"/>
                </a:cubicBezTo>
                <a:cubicBezTo>
                  <a:pt x="9564131" y="2485369"/>
                  <a:pt x="9763953" y="2285547"/>
                  <a:pt x="10010445" y="2285547"/>
                </a:cubicBezTo>
                <a:close/>
                <a:moveTo>
                  <a:pt x="10354144" y="1626055"/>
                </a:moveTo>
                <a:cubicBezTo>
                  <a:pt x="10498558" y="1626055"/>
                  <a:pt x="10615628" y="1743125"/>
                  <a:pt x="10615628" y="1887539"/>
                </a:cubicBezTo>
                <a:cubicBezTo>
                  <a:pt x="10615628" y="2031953"/>
                  <a:pt x="10498558" y="2149023"/>
                  <a:pt x="10354144" y="2149023"/>
                </a:cubicBezTo>
                <a:cubicBezTo>
                  <a:pt x="10209730" y="2149023"/>
                  <a:pt x="10092660" y="2031953"/>
                  <a:pt x="10092660" y="1887539"/>
                </a:cubicBezTo>
                <a:cubicBezTo>
                  <a:pt x="10092660" y="1743125"/>
                  <a:pt x="10209730" y="1626055"/>
                  <a:pt x="10354144" y="1626055"/>
                </a:cubicBezTo>
                <a:close/>
                <a:moveTo>
                  <a:pt x="1458900" y="620486"/>
                </a:moveTo>
                <a:cubicBezTo>
                  <a:pt x="1705392" y="620486"/>
                  <a:pt x="1905214" y="820308"/>
                  <a:pt x="1905214" y="1066801"/>
                </a:cubicBezTo>
                <a:cubicBezTo>
                  <a:pt x="1905214" y="1313293"/>
                  <a:pt x="1705392" y="1513115"/>
                  <a:pt x="1458900" y="1513115"/>
                </a:cubicBezTo>
                <a:cubicBezTo>
                  <a:pt x="1212408" y="1513115"/>
                  <a:pt x="1012586" y="1313293"/>
                  <a:pt x="1012586" y="1066801"/>
                </a:cubicBezTo>
                <a:cubicBezTo>
                  <a:pt x="1012586" y="820308"/>
                  <a:pt x="1212408" y="620486"/>
                  <a:pt x="1458900" y="620486"/>
                </a:cubicBezTo>
                <a:close/>
                <a:moveTo>
                  <a:pt x="6634576" y="0"/>
                </a:moveTo>
                <a:lnTo>
                  <a:pt x="10141833" y="0"/>
                </a:lnTo>
                <a:lnTo>
                  <a:pt x="10200259" y="112226"/>
                </a:lnTo>
                <a:cubicBezTo>
                  <a:pt x="10410238" y="575267"/>
                  <a:pt x="10394871" y="1153566"/>
                  <a:pt x="9914574" y="1675664"/>
                </a:cubicBezTo>
                <a:cubicBezTo>
                  <a:pt x="9716855" y="1890647"/>
                  <a:pt x="9539637" y="2125050"/>
                  <a:pt x="9361608" y="2357295"/>
                </a:cubicBezTo>
                <a:cubicBezTo>
                  <a:pt x="9193291" y="2576999"/>
                  <a:pt x="9188571" y="2830555"/>
                  <a:pt x="9334634" y="3068329"/>
                </a:cubicBezTo>
                <a:cubicBezTo>
                  <a:pt x="9495669" y="3329572"/>
                  <a:pt x="9683003" y="3577867"/>
                  <a:pt x="9815041" y="3852733"/>
                </a:cubicBezTo>
                <a:cubicBezTo>
                  <a:pt x="10050524" y="4342849"/>
                  <a:pt x="9955574" y="4825683"/>
                  <a:pt x="9376175" y="5163128"/>
                </a:cubicBezTo>
                <a:cubicBezTo>
                  <a:pt x="8901028" y="5439881"/>
                  <a:pt x="8396076" y="5450671"/>
                  <a:pt x="7869812" y="5397802"/>
                </a:cubicBezTo>
                <a:cubicBezTo>
                  <a:pt x="7414763" y="5352215"/>
                  <a:pt x="6924916" y="5316880"/>
                  <a:pt x="6545391" y="5591204"/>
                </a:cubicBezTo>
                <a:cubicBezTo>
                  <a:pt x="6238293" y="5813470"/>
                  <a:pt x="6024794" y="6166020"/>
                  <a:pt x="5772722" y="6463273"/>
                </a:cubicBezTo>
                <a:cubicBezTo>
                  <a:pt x="5693284" y="6557075"/>
                  <a:pt x="5618532" y="6655327"/>
                  <a:pt x="5542128" y="6751894"/>
                </a:cubicBezTo>
                <a:lnTo>
                  <a:pt x="5455474" y="6858000"/>
                </a:lnTo>
                <a:lnTo>
                  <a:pt x="3884321" y="6858000"/>
                </a:lnTo>
                <a:lnTo>
                  <a:pt x="3874161" y="6844415"/>
                </a:lnTo>
                <a:cubicBezTo>
                  <a:pt x="3769501" y="6682571"/>
                  <a:pt x="3725803" y="6471500"/>
                  <a:pt x="3692625" y="6276208"/>
                </a:cubicBezTo>
                <a:cubicBezTo>
                  <a:pt x="3594979" y="5704765"/>
                  <a:pt x="2996562" y="5529974"/>
                  <a:pt x="2561203" y="5655807"/>
                </a:cubicBezTo>
                <a:cubicBezTo>
                  <a:pt x="1295583" y="6024676"/>
                  <a:pt x="405172" y="5378784"/>
                  <a:pt x="69616" y="4277707"/>
                </a:cubicBezTo>
                <a:cubicBezTo>
                  <a:pt x="12162" y="4089023"/>
                  <a:pt x="22817" y="3880246"/>
                  <a:pt x="1642" y="3679829"/>
                </a:cubicBezTo>
                <a:cubicBezTo>
                  <a:pt x="-11845" y="3246492"/>
                  <a:pt x="53163" y="2840534"/>
                  <a:pt x="368893" y="2516307"/>
                </a:cubicBezTo>
                <a:cubicBezTo>
                  <a:pt x="570253" y="2309552"/>
                  <a:pt x="826642" y="2227146"/>
                  <a:pt x="1113509" y="2192619"/>
                </a:cubicBezTo>
                <a:cubicBezTo>
                  <a:pt x="1425464" y="2154856"/>
                  <a:pt x="1739170" y="2099965"/>
                  <a:pt x="2037232" y="2005556"/>
                </a:cubicBezTo>
                <a:cubicBezTo>
                  <a:pt x="2313447" y="1917890"/>
                  <a:pt x="2430109" y="1649903"/>
                  <a:pt x="2547311" y="1405116"/>
                </a:cubicBezTo>
                <a:cubicBezTo>
                  <a:pt x="2839303" y="794963"/>
                  <a:pt x="3300289" y="490428"/>
                  <a:pt x="3900863" y="578768"/>
                </a:cubicBezTo>
                <a:cubicBezTo>
                  <a:pt x="4133784" y="613024"/>
                  <a:pt x="4362118" y="739802"/>
                  <a:pt x="4571571" y="860779"/>
                </a:cubicBezTo>
                <a:cubicBezTo>
                  <a:pt x="5133169" y="1185277"/>
                  <a:pt x="5641898" y="1029502"/>
                  <a:pt x="6039225" y="631501"/>
                </a:cubicBezTo>
                <a:cubicBezTo>
                  <a:pt x="6180164" y="489888"/>
                  <a:pt x="6313483" y="339980"/>
                  <a:pt x="6449432" y="19325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95F36C-3BDC-1982-DB66-2DBF171BC88E}"/>
              </a:ext>
            </a:extLst>
          </p:cNvPr>
          <p:cNvSpPr>
            <a:spLocks noGrp="1"/>
          </p:cNvSpPr>
          <p:nvPr>
            <p:ph type="title"/>
          </p:nvPr>
        </p:nvSpPr>
        <p:spPr>
          <a:xfrm>
            <a:off x="2587214" y="1762125"/>
            <a:ext cx="6798833" cy="1926465"/>
          </a:xfrm>
        </p:spPr>
        <p:txBody>
          <a:bodyPr vert="horz" lIns="91440" tIns="45720" rIns="91440" bIns="45720" rtlCol="0" anchor="b">
            <a:normAutofit/>
          </a:bodyPr>
          <a:lstStyle/>
          <a:p>
            <a:r>
              <a:rPr lang="en-US" sz="5400" b="1" dirty="0"/>
              <a:t>BARRIERS</a:t>
            </a:r>
          </a:p>
        </p:txBody>
      </p:sp>
    </p:spTree>
    <p:extLst>
      <p:ext uri="{BB962C8B-B14F-4D97-AF65-F5344CB8AC3E}">
        <p14:creationId xmlns:p14="http://schemas.microsoft.com/office/powerpoint/2010/main" val="30061799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19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0304A00E-5E6A-83E9-5638-832CF9707AB3}"/>
              </a:ext>
            </a:extLst>
          </p:cNvPr>
          <p:cNvSpPr>
            <a:spLocks noGrp="1"/>
          </p:cNvSpPr>
          <p:nvPr>
            <p:ph type="title"/>
          </p:nvPr>
        </p:nvSpPr>
        <p:spPr>
          <a:xfrm>
            <a:off x="4959910" y="333460"/>
            <a:ext cx="6791325" cy="992545"/>
          </a:xfrm>
        </p:spPr>
        <p:style>
          <a:lnRef idx="2">
            <a:schemeClr val="accent2"/>
          </a:lnRef>
          <a:fillRef idx="1">
            <a:schemeClr val="lt1"/>
          </a:fillRef>
          <a:effectRef idx="0">
            <a:schemeClr val="accent2"/>
          </a:effectRef>
          <a:fontRef idx="minor">
            <a:schemeClr val="dk1"/>
          </a:fontRef>
        </p:style>
        <p:txBody>
          <a:bodyPr>
            <a:normAutofit fontScale="90000"/>
          </a:bodyPr>
          <a:lstStyle/>
          <a:p>
            <a:pPr algn="ctr">
              <a:lnSpc>
                <a:spcPct val="90000"/>
              </a:lnSpc>
            </a:pPr>
            <a:r>
              <a:rPr lang="en-GB" sz="3400" b="1" dirty="0"/>
              <a:t>Potential Stakeholders for Implementation and Delivery</a:t>
            </a:r>
          </a:p>
        </p:txBody>
      </p:sp>
      <p:pic>
        <p:nvPicPr>
          <p:cNvPr id="8194" name="Picture 2" descr="The Importance of Stakeholder Engagement in Digital Transformation.">
            <a:extLst>
              <a:ext uri="{FF2B5EF4-FFF2-40B4-BE49-F238E27FC236}">
                <a16:creationId xmlns:a16="http://schemas.microsoft.com/office/drawing/2014/main" id="{1319C84C-1D5D-A6A8-7994-2DA5AB42B3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832" r="7899"/>
          <a:stretch/>
        </p:blipFill>
        <p:spPr bwMode="auto">
          <a:xfrm>
            <a:off x="20" y="10"/>
            <a:ext cx="5205250" cy="5808123"/>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7C67274-2DB4-205D-F46F-00D962921787}"/>
              </a:ext>
            </a:extLst>
          </p:cNvPr>
          <p:cNvSpPr>
            <a:spLocks noGrp="1"/>
          </p:cNvSpPr>
          <p:nvPr>
            <p:ph idx="1"/>
          </p:nvPr>
        </p:nvSpPr>
        <p:spPr>
          <a:xfrm>
            <a:off x="4673600" y="1676400"/>
            <a:ext cx="7363947" cy="4978400"/>
          </a:xfrm>
        </p:spPr>
        <p:style>
          <a:lnRef idx="2">
            <a:schemeClr val="accent2"/>
          </a:lnRef>
          <a:fillRef idx="1">
            <a:schemeClr val="lt1"/>
          </a:fillRef>
          <a:effectRef idx="0">
            <a:schemeClr val="accent2"/>
          </a:effectRef>
          <a:fontRef idx="minor">
            <a:schemeClr val="dk1"/>
          </a:fontRef>
        </p:style>
        <p:txBody>
          <a:bodyPr anchor="t">
            <a:normAutofit lnSpcReduction="10000"/>
          </a:bodyPr>
          <a:lstStyle/>
          <a:p>
            <a:pPr algn="just">
              <a:lnSpc>
                <a:spcPct val="100000"/>
              </a:lnSpc>
            </a:pPr>
            <a:r>
              <a:rPr lang="en-GB" b="1" dirty="0">
                <a:latin typeface="Arial" panose="020B0604020202020204" pitchFamily="34" charset="0"/>
                <a:cs typeface="Arial" panose="020B0604020202020204" pitchFamily="34" charset="0"/>
              </a:rPr>
              <a:t>1. Government and Public Health Bodies: </a:t>
            </a:r>
            <a:r>
              <a:rPr lang="en-GB" dirty="0">
                <a:latin typeface="Arial" panose="020B0604020202020204" pitchFamily="34" charset="0"/>
                <a:cs typeface="Arial" panose="020B0604020202020204" pitchFamily="34" charset="0"/>
              </a:rPr>
              <a:t>Provide funding, support, and guidance for digital health initiatives.</a:t>
            </a:r>
            <a:endParaRPr lang="en-GB" b="1" dirty="0">
              <a:latin typeface="Arial" panose="020B0604020202020204" pitchFamily="34" charset="0"/>
              <a:cs typeface="Arial" panose="020B0604020202020204" pitchFamily="34" charset="0"/>
            </a:endParaRPr>
          </a:p>
          <a:p>
            <a:pPr algn="just">
              <a:lnSpc>
                <a:spcPct val="100000"/>
              </a:lnSpc>
            </a:pPr>
            <a:r>
              <a:rPr lang="en-GB" dirty="0">
                <a:latin typeface="Arial" panose="020B0604020202020204" pitchFamily="34" charset="0"/>
                <a:cs typeface="Arial" panose="020B0604020202020204" pitchFamily="34" charset="0"/>
              </a:rPr>
              <a:t>Examples: Public Health England (PHE), and the Department of Health and Social Care (DHSC).</a:t>
            </a:r>
          </a:p>
          <a:p>
            <a:pPr algn="just">
              <a:lnSpc>
                <a:spcPct val="100000"/>
              </a:lnSpc>
            </a:pPr>
            <a:r>
              <a:rPr lang="en-GB" dirty="0">
                <a:latin typeface="Arial" panose="020B0604020202020204" pitchFamily="34" charset="0"/>
                <a:cs typeface="Arial" panose="020B0604020202020204" pitchFamily="34" charset="0"/>
              </a:rPr>
              <a:t>Contribution: Aligning </a:t>
            </a:r>
            <a:r>
              <a:rPr lang="en-GB" dirty="0" err="1">
                <a:latin typeface="Arial" panose="020B0604020202020204" pitchFamily="34" charset="0"/>
                <a:cs typeface="Arial" panose="020B0604020202020204" pitchFamily="34" charset="0"/>
              </a:rPr>
              <a:t>NutriFit</a:t>
            </a:r>
            <a:r>
              <a:rPr lang="en-GB" dirty="0">
                <a:latin typeface="Arial" panose="020B0604020202020204" pitchFamily="34" charset="0"/>
                <a:cs typeface="Arial" panose="020B0604020202020204" pitchFamily="34" charset="0"/>
              </a:rPr>
              <a:t> with national childhood obesity strategies, promoting widespread use, and supporting educational outreach (</a:t>
            </a:r>
            <a:r>
              <a:rPr lang="en-GB" b="0" i="0" dirty="0">
                <a:effectLst/>
                <a:latin typeface="Arial" panose="020B0604020202020204" pitchFamily="34" charset="0"/>
                <a:cs typeface="Arial" panose="020B0604020202020204" pitchFamily="34" charset="0"/>
              </a:rPr>
              <a:t>Rossi et al, 2020)</a:t>
            </a:r>
            <a:r>
              <a:rPr lang="en-GB" dirty="0">
                <a:latin typeface="Arial" panose="020B0604020202020204" pitchFamily="34" charset="0"/>
                <a:cs typeface="Arial" panose="020B0604020202020204" pitchFamily="34" charset="0"/>
              </a:rPr>
              <a:t>.</a:t>
            </a:r>
          </a:p>
          <a:p>
            <a:pPr algn="just">
              <a:lnSpc>
                <a:spcPct val="100000"/>
              </a:lnSpc>
            </a:pPr>
            <a:r>
              <a:rPr lang="en-GB" b="1" dirty="0">
                <a:latin typeface="Arial" panose="020B0604020202020204" pitchFamily="34" charset="0"/>
                <a:cs typeface="Arial" panose="020B0604020202020204" pitchFamily="34" charset="0"/>
              </a:rPr>
              <a:t>2. Schools and Educational Institutions: </a:t>
            </a:r>
            <a:r>
              <a:rPr lang="en-GB" dirty="0">
                <a:latin typeface="Arial" panose="020B0604020202020204" pitchFamily="34" charset="0"/>
                <a:cs typeface="Arial" panose="020B0604020202020204" pitchFamily="34" charset="0"/>
              </a:rPr>
              <a:t>Key environments for engaging adolescents in health programs.</a:t>
            </a:r>
          </a:p>
          <a:p>
            <a:pPr algn="just">
              <a:lnSpc>
                <a:spcPct val="100000"/>
              </a:lnSpc>
            </a:pPr>
            <a:r>
              <a:rPr lang="en-GB" dirty="0">
                <a:latin typeface="Arial" panose="020B0604020202020204" pitchFamily="34" charset="0"/>
                <a:cs typeface="Arial" panose="020B0604020202020204" pitchFamily="34" charset="0"/>
              </a:rPr>
              <a:t>Examples: Secondary schools, school health organisations, school nutritionists.</a:t>
            </a:r>
          </a:p>
          <a:p>
            <a:pPr algn="just">
              <a:lnSpc>
                <a:spcPct val="100000"/>
              </a:lnSpc>
            </a:pPr>
            <a:r>
              <a:rPr lang="en-GB" dirty="0">
                <a:latin typeface="Arial" panose="020B0604020202020204" pitchFamily="34" charset="0"/>
                <a:cs typeface="Arial" panose="020B0604020202020204" pitchFamily="34" charset="0"/>
              </a:rPr>
              <a:t>Contribution: Integration of </a:t>
            </a:r>
            <a:r>
              <a:rPr lang="en-GB" dirty="0" err="1">
                <a:latin typeface="Arial" panose="020B0604020202020204" pitchFamily="34" charset="0"/>
                <a:cs typeface="Arial" panose="020B0604020202020204" pitchFamily="34" charset="0"/>
              </a:rPr>
              <a:t>NutriFit</a:t>
            </a:r>
            <a:r>
              <a:rPr lang="en-GB" dirty="0">
                <a:latin typeface="Arial" panose="020B0604020202020204" pitchFamily="34" charset="0"/>
                <a:cs typeface="Arial" panose="020B0604020202020204" pitchFamily="34" charset="0"/>
              </a:rPr>
              <a:t> into school curricula or as part of physical education programs, encouraging healthy behaviours among students (</a:t>
            </a:r>
            <a:r>
              <a:rPr lang="en-GB" b="0" i="0" dirty="0">
                <a:effectLst/>
                <a:latin typeface="Arial" panose="020B0604020202020204" pitchFamily="34" charset="0"/>
                <a:cs typeface="Arial" panose="020B0604020202020204" pitchFamily="34" charset="0"/>
              </a:rPr>
              <a:t>Browne et al, 2022)</a:t>
            </a:r>
            <a:r>
              <a:rPr lang="en-GB" dirty="0">
                <a:latin typeface="Arial" panose="020B0604020202020204" pitchFamily="34" charset="0"/>
                <a:cs typeface="Arial" panose="020B0604020202020204" pitchFamily="34" charset="0"/>
              </a:rPr>
              <a:t>.</a:t>
            </a:r>
          </a:p>
          <a:p>
            <a:pPr algn="just">
              <a:lnSpc>
                <a:spcPct val="100000"/>
              </a:lnSpc>
            </a:pPr>
            <a:endParaRPr lang="en-GB"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D6EEB07-41C0-00FD-D3F1-81F8DB2C1B29}"/>
              </a:ext>
            </a:extLst>
          </p:cNvPr>
          <p:cNvSpPr txBox="1"/>
          <p:nvPr/>
        </p:nvSpPr>
        <p:spPr>
          <a:xfrm>
            <a:off x="154453" y="5963734"/>
            <a:ext cx="3979334" cy="369332"/>
          </a:xfrm>
          <a:prstGeom prst="rect">
            <a:avLst/>
          </a:prstGeom>
          <a:noFill/>
        </p:spPr>
        <p:txBody>
          <a:bodyPr wrap="square" rtlCol="0">
            <a:spAutoFit/>
          </a:bodyPr>
          <a:lstStyle/>
          <a:p>
            <a:r>
              <a:rPr lang="en-GB" b="1" dirty="0"/>
              <a:t>(Source: James Marshal, 2024)</a:t>
            </a:r>
          </a:p>
        </p:txBody>
      </p:sp>
    </p:spTree>
    <p:extLst>
      <p:ext uri="{BB962C8B-B14F-4D97-AF65-F5344CB8AC3E}">
        <p14:creationId xmlns:p14="http://schemas.microsoft.com/office/powerpoint/2010/main" val="38207970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02DC88-1F17-84E6-9F1B-4BAFAA02CE5F}"/>
              </a:ext>
            </a:extLst>
          </p:cNvPr>
          <p:cNvSpPr>
            <a:spLocks noGrp="1"/>
          </p:cNvSpPr>
          <p:nvPr>
            <p:ph idx="1"/>
          </p:nvPr>
        </p:nvSpPr>
        <p:spPr>
          <a:xfrm>
            <a:off x="237068" y="660401"/>
            <a:ext cx="8060266" cy="5482338"/>
          </a:xfrm>
        </p:spPr>
        <p:style>
          <a:lnRef idx="2">
            <a:schemeClr val="accent2"/>
          </a:lnRef>
          <a:fillRef idx="1">
            <a:schemeClr val="lt1"/>
          </a:fillRef>
          <a:effectRef idx="0">
            <a:schemeClr val="accent2"/>
          </a:effectRef>
          <a:fontRef idx="minor">
            <a:schemeClr val="dk1"/>
          </a:fontRef>
        </p:style>
        <p:txBody>
          <a:bodyPr/>
          <a:lstStyle/>
          <a:p>
            <a:pPr algn="just"/>
            <a:r>
              <a:rPr lang="en-GB" b="1" dirty="0">
                <a:latin typeface="Arial" panose="020B0604020202020204" pitchFamily="34" charset="0"/>
                <a:cs typeface="Arial" panose="020B0604020202020204" pitchFamily="34" charset="0"/>
              </a:rPr>
              <a:t>3. Healthcare Providers and Professionals: </a:t>
            </a:r>
            <a:r>
              <a:rPr lang="en-GB" dirty="0">
                <a:latin typeface="Arial" panose="020B0604020202020204" pitchFamily="34" charset="0"/>
                <a:cs typeface="Arial" panose="020B0604020202020204" pitchFamily="34" charset="0"/>
              </a:rPr>
              <a:t>Offer advice and encouragement for using the app.</a:t>
            </a:r>
          </a:p>
          <a:p>
            <a:pPr algn="just"/>
            <a:r>
              <a:rPr lang="en-GB" dirty="0">
                <a:latin typeface="Arial" panose="020B0604020202020204" pitchFamily="34" charset="0"/>
                <a:cs typeface="Arial" panose="020B0604020202020204" pitchFamily="34" charset="0"/>
              </a:rPr>
              <a:t>Examples: </a:t>
            </a:r>
            <a:r>
              <a:rPr lang="en-GB" dirty="0" err="1">
                <a:latin typeface="Arial" panose="020B0604020202020204" pitchFamily="34" charset="0"/>
                <a:cs typeface="Arial" panose="020B0604020202020204" pitchFamily="34" charset="0"/>
              </a:rPr>
              <a:t>Pediatricians</a:t>
            </a:r>
            <a:r>
              <a:rPr lang="en-GB" dirty="0">
                <a:latin typeface="Arial" panose="020B0604020202020204" pitchFamily="34" charset="0"/>
                <a:cs typeface="Arial" panose="020B0604020202020204" pitchFamily="34" charset="0"/>
              </a:rPr>
              <a:t>, dietitians, family doctors, mental health professionals.</a:t>
            </a:r>
          </a:p>
          <a:p>
            <a:pPr algn="just"/>
            <a:r>
              <a:rPr lang="en-GB" dirty="0">
                <a:latin typeface="Arial" panose="020B0604020202020204" pitchFamily="34" charset="0"/>
                <a:cs typeface="Arial" panose="020B0604020202020204" pitchFamily="34" charset="0"/>
              </a:rPr>
              <a:t>Contribution: Assist in the identification of at-risk adolescents, recommending </a:t>
            </a:r>
            <a:r>
              <a:rPr lang="en-GB" dirty="0" err="1">
                <a:latin typeface="Arial" panose="020B0604020202020204" pitchFamily="34" charset="0"/>
                <a:cs typeface="Arial" panose="020B0604020202020204" pitchFamily="34" charset="0"/>
              </a:rPr>
              <a:t>NutriFit</a:t>
            </a:r>
            <a:r>
              <a:rPr lang="en-GB" dirty="0">
                <a:latin typeface="Arial" panose="020B0604020202020204" pitchFamily="34" charset="0"/>
                <a:cs typeface="Arial" panose="020B0604020202020204" pitchFamily="34" charset="0"/>
              </a:rPr>
              <a:t> for intervention, and monitoring progress (</a:t>
            </a:r>
            <a:r>
              <a:rPr lang="en-GB" b="0" i="0" dirty="0">
                <a:solidFill>
                  <a:srgbClr val="222222"/>
                </a:solidFill>
                <a:effectLst/>
                <a:latin typeface="Arial" panose="020B0604020202020204" pitchFamily="34" charset="0"/>
                <a:cs typeface="Arial" panose="020B0604020202020204" pitchFamily="34" charset="0"/>
              </a:rPr>
              <a:t>Browne et al, 2022)</a:t>
            </a:r>
            <a:r>
              <a:rPr lang="en-GB" dirty="0">
                <a:latin typeface="Arial" panose="020B0604020202020204" pitchFamily="34" charset="0"/>
                <a:cs typeface="Arial" panose="020B0604020202020204" pitchFamily="34" charset="0"/>
              </a:rPr>
              <a:t>.</a:t>
            </a:r>
          </a:p>
          <a:p>
            <a:pPr algn="just"/>
            <a:r>
              <a:rPr lang="en-GB" b="1" dirty="0">
                <a:latin typeface="Arial" panose="020B0604020202020204" pitchFamily="34" charset="0"/>
                <a:cs typeface="Arial" panose="020B0604020202020204" pitchFamily="34" charset="0"/>
              </a:rPr>
              <a:t>4. Parents and Guardians: </a:t>
            </a:r>
            <a:r>
              <a:rPr lang="en-GB" dirty="0">
                <a:latin typeface="Arial" panose="020B0604020202020204" pitchFamily="34" charset="0"/>
                <a:cs typeface="Arial" panose="020B0604020202020204" pitchFamily="34" charset="0"/>
              </a:rPr>
              <a:t>Support and encourage adolescents’ use of </a:t>
            </a:r>
            <a:r>
              <a:rPr lang="en-GB" dirty="0" err="1">
                <a:latin typeface="Arial" panose="020B0604020202020204" pitchFamily="34" charset="0"/>
                <a:cs typeface="Arial" panose="020B0604020202020204" pitchFamily="34" charset="0"/>
              </a:rPr>
              <a:t>NutriFit</a:t>
            </a:r>
            <a:r>
              <a:rPr lang="en-GB" dirty="0">
                <a:latin typeface="Arial" panose="020B0604020202020204" pitchFamily="34" charset="0"/>
                <a:cs typeface="Arial" panose="020B0604020202020204" pitchFamily="34" charset="0"/>
              </a:rPr>
              <a:t>.</a:t>
            </a:r>
          </a:p>
          <a:p>
            <a:pPr algn="just">
              <a:buFont typeface="Arial" panose="020B0604020202020204" pitchFamily="34" charset="0"/>
              <a:buChar char="•"/>
            </a:pPr>
            <a:r>
              <a:rPr lang="en-GB" b="1" dirty="0">
                <a:latin typeface="Arial" panose="020B0604020202020204" pitchFamily="34" charset="0"/>
                <a:cs typeface="Arial" panose="020B0604020202020204" pitchFamily="34" charset="0"/>
              </a:rPr>
              <a:t>Contribution:</a:t>
            </a:r>
            <a:r>
              <a:rPr lang="en-GB" dirty="0">
                <a:latin typeface="Arial" panose="020B0604020202020204" pitchFamily="34" charset="0"/>
                <a:cs typeface="Arial" panose="020B0604020202020204" pitchFamily="34" charset="0"/>
              </a:rPr>
              <a:t> Ensure family engagement with the app, provide motivation and track progress (</a:t>
            </a:r>
            <a:r>
              <a:rPr lang="en-GB" b="0" i="0" dirty="0">
                <a:solidFill>
                  <a:srgbClr val="222222"/>
                </a:solidFill>
                <a:effectLst/>
                <a:latin typeface="Arial" panose="020B0604020202020204" pitchFamily="34" charset="0"/>
                <a:cs typeface="Arial" panose="020B0604020202020204" pitchFamily="34" charset="0"/>
              </a:rPr>
              <a:t>Rossi et al, 2020)</a:t>
            </a:r>
            <a:r>
              <a:rPr lang="en-GB" dirty="0">
                <a:latin typeface="Arial" panose="020B0604020202020204" pitchFamily="34" charset="0"/>
                <a:cs typeface="Arial" panose="020B0604020202020204" pitchFamily="34" charset="0"/>
              </a:rPr>
              <a:t>.</a:t>
            </a:r>
          </a:p>
          <a:p>
            <a:pPr algn="just"/>
            <a:endParaRPr lang="en-GB" b="1" dirty="0">
              <a:latin typeface="Arial" panose="020B0604020202020204" pitchFamily="34" charset="0"/>
              <a:cs typeface="Arial" panose="020B0604020202020204" pitchFamily="34" charset="0"/>
            </a:endParaRPr>
          </a:p>
        </p:txBody>
      </p:sp>
      <p:pic>
        <p:nvPicPr>
          <p:cNvPr id="9218" name="Picture 2" descr="The Prolonged Saga of Gender Bias in the Healthcare Industry – NICKELED AND  DIMED">
            <a:extLst>
              <a:ext uri="{FF2B5EF4-FFF2-40B4-BE49-F238E27FC236}">
                <a16:creationId xmlns:a16="http://schemas.microsoft.com/office/drawing/2014/main" id="{5E3D0D1E-0F48-6EA0-E70F-47C8CA1F3D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3600" y="999066"/>
            <a:ext cx="3471332" cy="39052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690CCC7-4CC9-61F6-6E73-FAB96AB84980}"/>
              </a:ext>
            </a:extLst>
          </p:cNvPr>
          <p:cNvSpPr txBox="1"/>
          <p:nvPr/>
        </p:nvSpPr>
        <p:spPr>
          <a:xfrm>
            <a:off x="8297334" y="5489602"/>
            <a:ext cx="3894666" cy="369332"/>
          </a:xfrm>
          <a:prstGeom prst="rect">
            <a:avLst/>
          </a:prstGeom>
          <a:noFill/>
        </p:spPr>
        <p:txBody>
          <a:bodyPr wrap="square" rtlCol="0">
            <a:spAutoFit/>
          </a:bodyPr>
          <a:lstStyle/>
          <a:p>
            <a:r>
              <a:rPr lang="en-GB" b="1" dirty="0"/>
              <a:t>(Source: ET Health World, 2023)</a:t>
            </a:r>
          </a:p>
        </p:txBody>
      </p:sp>
    </p:spTree>
    <p:extLst>
      <p:ext uri="{BB962C8B-B14F-4D97-AF65-F5344CB8AC3E}">
        <p14:creationId xmlns:p14="http://schemas.microsoft.com/office/powerpoint/2010/main" val="27827973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F630C-4334-D195-1FEF-61617B948BFF}"/>
              </a:ext>
            </a:extLst>
          </p:cNvPr>
          <p:cNvSpPr>
            <a:spLocks noGrp="1"/>
          </p:cNvSpPr>
          <p:nvPr>
            <p:ph type="title"/>
          </p:nvPr>
        </p:nvSpPr>
        <p:spPr>
          <a:xfrm>
            <a:off x="609600" y="557785"/>
            <a:ext cx="10972800" cy="966216"/>
          </a:xfrm>
        </p:spPr>
        <p:style>
          <a:lnRef idx="2">
            <a:schemeClr val="accent2"/>
          </a:lnRef>
          <a:fillRef idx="1">
            <a:schemeClr val="lt1"/>
          </a:fillRef>
          <a:effectRef idx="0">
            <a:schemeClr val="accent2"/>
          </a:effectRef>
          <a:fontRef idx="minor">
            <a:schemeClr val="dk1"/>
          </a:fontRef>
        </p:style>
        <p:txBody>
          <a:bodyPr>
            <a:normAutofit/>
          </a:bodyPr>
          <a:lstStyle/>
          <a:p>
            <a:pPr algn="ctr"/>
            <a:r>
              <a:rPr lang="en-GB" sz="3600" b="1" dirty="0"/>
              <a:t>Potential Barriers to Successful Implementation</a:t>
            </a:r>
          </a:p>
        </p:txBody>
      </p:sp>
      <p:sp>
        <p:nvSpPr>
          <p:cNvPr id="3" name="Content Placeholder 2">
            <a:extLst>
              <a:ext uri="{FF2B5EF4-FFF2-40B4-BE49-F238E27FC236}">
                <a16:creationId xmlns:a16="http://schemas.microsoft.com/office/drawing/2014/main" id="{796FA3D2-5B62-26B6-48E7-85797408172B}"/>
              </a:ext>
            </a:extLst>
          </p:cNvPr>
          <p:cNvSpPr>
            <a:spLocks noGrp="1"/>
          </p:cNvSpPr>
          <p:nvPr>
            <p:ph idx="1"/>
          </p:nvPr>
        </p:nvSpPr>
        <p:spPr>
          <a:xfrm>
            <a:off x="609600" y="2106203"/>
            <a:ext cx="10972800" cy="4194011"/>
          </a:xfrm>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Digital Literacy and Access: </a:t>
            </a:r>
            <a:r>
              <a:rPr lang="en-GB" dirty="0">
                <a:latin typeface="Arial" panose="020B0604020202020204" pitchFamily="34" charset="0"/>
                <a:cs typeface="Arial" panose="020B0604020202020204" pitchFamily="34" charset="0"/>
              </a:rPr>
              <a:t>Offer subsidised devices or partner with tech companies to ensure access for low-income families (</a:t>
            </a:r>
            <a:r>
              <a:rPr lang="en-GB" b="0" i="0" dirty="0" err="1">
                <a:solidFill>
                  <a:srgbClr val="222222"/>
                </a:solidFill>
                <a:effectLst/>
                <a:latin typeface="Arial" panose="020B0604020202020204" pitchFamily="34" charset="0"/>
                <a:cs typeface="Arial" panose="020B0604020202020204" pitchFamily="34" charset="0"/>
              </a:rPr>
              <a:t>Tripicchio</a:t>
            </a:r>
            <a:r>
              <a:rPr lang="en-GB" b="0" i="0" dirty="0">
                <a:solidFill>
                  <a:srgbClr val="222222"/>
                </a:solidFill>
                <a:effectLst/>
                <a:latin typeface="Arial" panose="020B0604020202020204" pitchFamily="34" charset="0"/>
                <a:cs typeface="Arial" panose="020B0604020202020204" pitchFamily="34" charset="0"/>
              </a:rPr>
              <a:t> et al, 2021)</a:t>
            </a:r>
            <a:r>
              <a:rPr lang="en-GB" dirty="0">
                <a:latin typeface="Arial" panose="020B0604020202020204" pitchFamily="34" charset="0"/>
                <a:cs typeface="Arial" panose="020B0604020202020204" pitchFamily="34" charset="0"/>
              </a:rPr>
              <a:t>.</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Engagement and Motivation: </a:t>
            </a:r>
            <a:r>
              <a:rPr lang="en-GB" dirty="0">
                <a:latin typeface="Arial" panose="020B0604020202020204" pitchFamily="34" charset="0"/>
                <a:cs typeface="Arial" panose="020B0604020202020204" pitchFamily="34" charset="0"/>
              </a:rPr>
              <a:t>Incorporate gamification, peer challenges, rewards, and reminders to maintain consistent user interest (</a:t>
            </a:r>
            <a:r>
              <a:rPr lang="en-GB" b="0" i="0" dirty="0">
                <a:solidFill>
                  <a:srgbClr val="222222"/>
                </a:solidFill>
                <a:effectLst/>
                <a:latin typeface="Arial" panose="020B0604020202020204" pitchFamily="34" charset="0"/>
                <a:cs typeface="Arial" panose="020B0604020202020204" pitchFamily="34" charset="0"/>
              </a:rPr>
              <a:t>Yaacob et al, 2022)</a:t>
            </a:r>
            <a:r>
              <a:rPr lang="en-GB" dirty="0">
                <a:latin typeface="Arial" panose="020B0604020202020204" pitchFamily="34" charset="0"/>
                <a:cs typeface="Arial" panose="020B0604020202020204" pitchFamily="34" charset="0"/>
              </a:rPr>
              <a:t>.</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Privacy and Data Security: </a:t>
            </a:r>
            <a:r>
              <a:rPr lang="en-GB" dirty="0">
                <a:latin typeface="Arial" panose="020B0604020202020204" pitchFamily="34" charset="0"/>
                <a:cs typeface="Arial" panose="020B0604020202020204" pitchFamily="34" charset="0"/>
              </a:rPr>
              <a:t>Implement strong data protection measures and ensure compliance with GDPR while communicating the app's privacy policy (</a:t>
            </a:r>
            <a:r>
              <a:rPr lang="en-GB" b="0" i="0" dirty="0">
                <a:solidFill>
                  <a:srgbClr val="222222"/>
                </a:solidFill>
                <a:effectLst/>
                <a:latin typeface="Arial" panose="020B0604020202020204" pitchFamily="34" charset="0"/>
                <a:cs typeface="Arial" panose="020B0604020202020204" pitchFamily="34" charset="0"/>
              </a:rPr>
              <a:t>Yaacob et al, 2022)</a:t>
            </a:r>
            <a:r>
              <a:rPr lang="en-GB" dirty="0">
                <a:latin typeface="Arial" panose="020B0604020202020204" pitchFamily="34" charset="0"/>
                <a:cs typeface="Arial" panose="020B0604020202020204" pitchFamily="34" charset="0"/>
              </a:rPr>
              <a:t>.</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Cultural and Social Barriers: </a:t>
            </a:r>
            <a:r>
              <a:rPr lang="en-GB" dirty="0">
                <a:latin typeface="Arial" panose="020B0604020202020204" pitchFamily="34" charset="0"/>
                <a:cs typeface="Arial" panose="020B0604020202020204" pitchFamily="34" charset="0"/>
              </a:rPr>
              <a:t>Tailor marketing and outreach efforts to diverse communities with culturally sensitive messaging and language options (</a:t>
            </a:r>
            <a:r>
              <a:rPr lang="en-GB" b="0" i="0" dirty="0" err="1">
                <a:solidFill>
                  <a:srgbClr val="222222"/>
                </a:solidFill>
                <a:effectLst/>
                <a:latin typeface="Arial" panose="020B0604020202020204" pitchFamily="34" charset="0"/>
                <a:cs typeface="Arial" panose="020B0604020202020204" pitchFamily="34" charset="0"/>
              </a:rPr>
              <a:t>Zimu</a:t>
            </a:r>
            <a:r>
              <a:rPr lang="en-GB" b="0" i="0" dirty="0">
                <a:solidFill>
                  <a:srgbClr val="222222"/>
                </a:solidFill>
                <a:effectLst/>
                <a:latin typeface="Arial" panose="020B0604020202020204" pitchFamily="34" charset="0"/>
                <a:cs typeface="Arial" panose="020B0604020202020204" pitchFamily="34" charset="0"/>
              </a:rPr>
              <a:t> et al, 2024)</a:t>
            </a:r>
            <a:r>
              <a:rPr lang="en-GB" dirty="0">
                <a:latin typeface="Arial" panose="020B0604020202020204" pitchFamily="34" charset="0"/>
                <a:cs typeface="Arial" panose="020B0604020202020204" pitchFamily="34" charset="0"/>
              </a:rPr>
              <a:t>.</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Parental and Family Resistance: </a:t>
            </a:r>
            <a:r>
              <a:rPr lang="en-GB" dirty="0">
                <a:latin typeface="Arial" panose="020B0604020202020204" pitchFamily="34" charset="0"/>
                <a:cs typeface="Arial" panose="020B0604020202020204" pitchFamily="34" charset="0"/>
              </a:rPr>
              <a:t>Educate parents about the benefits of the app and encourage involvement through onboarding tutorials and family challenges (</a:t>
            </a:r>
            <a:r>
              <a:rPr lang="en-GB" b="0" i="0" dirty="0" err="1">
                <a:solidFill>
                  <a:srgbClr val="222222"/>
                </a:solidFill>
                <a:effectLst/>
                <a:latin typeface="Arial" panose="020B0604020202020204" pitchFamily="34" charset="0"/>
                <a:cs typeface="Arial" panose="020B0604020202020204" pitchFamily="34" charset="0"/>
              </a:rPr>
              <a:t>Zimu</a:t>
            </a:r>
            <a:r>
              <a:rPr lang="en-GB" b="0" i="0" dirty="0">
                <a:solidFill>
                  <a:srgbClr val="222222"/>
                </a:solidFill>
                <a:effectLst/>
                <a:latin typeface="Arial" panose="020B0604020202020204" pitchFamily="34" charset="0"/>
                <a:cs typeface="Arial" panose="020B0604020202020204" pitchFamily="34" charset="0"/>
              </a:rPr>
              <a:t> et al, 2024)</a:t>
            </a:r>
            <a:r>
              <a:rPr lang="en-GB" dirty="0">
                <a:latin typeface="Arial" panose="020B0604020202020204" pitchFamily="34" charset="0"/>
                <a:cs typeface="Arial" panose="020B0604020202020204" pitchFamily="34" charset="0"/>
              </a:rPr>
              <a:t>.</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Integration into Existing Healthcare Systems: </a:t>
            </a:r>
            <a:r>
              <a:rPr lang="en-GB" dirty="0">
                <a:latin typeface="Arial" panose="020B0604020202020204" pitchFamily="34" charset="0"/>
                <a:cs typeface="Arial" panose="020B0604020202020204" pitchFamily="34" charset="0"/>
              </a:rPr>
              <a:t>Collaborate with healthcare systems to integrate the app’s data for continuous health monitoring and feedback (</a:t>
            </a:r>
            <a:r>
              <a:rPr lang="en-GB" b="0" i="0" dirty="0" err="1">
                <a:solidFill>
                  <a:srgbClr val="222222"/>
                </a:solidFill>
                <a:effectLst/>
                <a:latin typeface="Arial" panose="020B0604020202020204" pitchFamily="34" charset="0"/>
                <a:cs typeface="Arial" panose="020B0604020202020204" pitchFamily="34" charset="0"/>
              </a:rPr>
              <a:t>Tripicchio</a:t>
            </a:r>
            <a:r>
              <a:rPr lang="en-GB" b="0" i="0" dirty="0">
                <a:solidFill>
                  <a:srgbClr val="222222"/>
                </a:solidFill>
                <a:effectLst/>
                <a:latin typeface="Arial" panose="020B0604020202020204" pitchFamily="34" charset="0"/>
                <a:cs typeface="Arial" panose="020B0604020202020204" pitchFamily="34" charset="0"/>
              </a:rPr>
              <a:t> et al, 2021)</a:t>
            </a:r>
            <a:r>
              <a:rPr lang="en-GB" dirty="0">
                <a:latin typeface="Arial" panose="020B0604020202020204" pitchFamily="34" charset="0"/>
                <a:cs typeface="Arial" panose="020B0604020202020204" pitchFamily="34" charset="0"/>
              </a:rPr>
              <a:t>.</a:t>
            </a:r>
          </a:p>
          <a:p>
            <a:pPr marL="342900" indent="-34290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0245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584F6-D057-C72A-86DB-4DB68458E329}"/>
              </a:ext>
            </a:extLst>
          </p:cNvPr>
          <p:cNvSpPr>
            <a:spLocks noGrp="1"/>
          </p:cNvSpPr>
          <p:nvPr>
            <p:ph type="title"/>
          </p:nvPr>
        </p:nvSpPr>
        <p:spPr>
          <a:xfrm>
            <a:off x="609600" y="557784"/>
            <a:ext cx="10972800" cy="847683"/>
          </a:xfrm>
        </p:spPr>
        <p:style>
          <a:lnRef idx="2">
            <a:schemeClr val="accent2"/>
          </a:lnRef>
          <a:fillRef idx="1">
            <a:schemeClr val="lt1"/>
          </a:fillRef>
          <a:effectRef idx="0">
            <a:schemeClr val="accent2"/>
          </a:effectRef>
          <a:fontRef idx="minor">
            <a:schemeClr val="dk1"/>
          </a:fontRef>
        </p:style>
        <p:txBody>
          <a:bodyPr/>
          <a:lstStyle/>
          <a:p>
            <a:r>
              <a:rPr lang="en-GB" b="1" dirty="0"/>
              <a:t>Legal and Ethical Issues</a:t>
            </a:r>
          </a:p>
        </p:txBody>
      </p:sp>
      <p:sp>
        <p:nvSpPr>
          <p:cNvPr id="3" name="Content Placeholder 2">
            <a:extLst>
              <a:ext uri="{FF2B5EF4-FFF2-40B4-BE49-F238E27FC236}">
                <a16:creationId xmlns:a16="http://schemas.microsoft.com/office/drawing/2014/main" id="{2A580504-7233-F0D7-F3E2-F668D9B736B2}"/>
              </a:ext>
            </a:extLst>
          </p:cNvPr>
          <p:cNvSpPr>
            <a:spLocks noGrp="1"/>
          </p:cNvSpPr>
          <p:nvPr>
            <p:ph idx="1"/>
          </p:nvPr>
        </p:nvSpPr>
        <p:spPr>
          <a:xfrm>
            <a:off x="321732" y="1777999"/>
            <a:ext cx="7958667" cy="4792133"/>
          </a:xfrm>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pPr marL="342900" indent="-342900">
              <a:buFont typeface="Arial" panose="020B0604020202020204" pitchFamily="34" charset="0"/>
              <a:buChar char="•"/>
            </a:pPr>
            <a:r>
              <a:rPr lang="en-GB" sz="1800" b="1">
                <a:latin typeface="Arial" panose="020B0604020202020204" pitchFamily="34" charset="0"/>
                <a:cs typeface="Arial" panose="020B0604020202020204" pitchFamily="34" charset="0"/>
              </a:rPr>
              <a:t>Data Protection and Privacy</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Adolescents' health data, including physical activity and dietary habits, must be kept secure and confidential. Compliance with the General Data Protection Regulation (GDPR) is essential, and parental consent must be obtained for users under 16 to ensure data privacy and protection (</a:t>
            </a:r>
            <a:r>
              <a:rPr lang="en-GB" sz="1800" b="0" i="0">
                <a:solidFill>
                  <a:srgbClr val="222222"/>
                </a:solidFill>
                <a:effectLst/>
                <a:latin typeface="Arial" panose="020B0604020202020204" pitchFamily="34" charset="0"/>
                <a:cs typeface="Arial" panose="020B0604020202020204" pitchFamily="34" charset="0"/>
              </a:rPr>
              <a:t>Aljedaani et al, 2021)</a:t>
            </a:r>
            <a:r>
              <a:rPr lang="en-GB" sz="180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sz="1800" b="1">
                <a:latin typeface="Arial" panose="020B0604020202020204" pitchFamily="34" charset="0"/>
                <a:cs typeface="Arial" panose="020B0604020202020204" pitchFamily="34" charset="0"/>
              </a:rPr>
              <a:t>Informed Consent</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Adolescents may not fully understand the implications of using a health app, so it's crucial to provide clear and accessible consent forms. These forms must ensure both adolescents and parents are aware of how personal data will be used and stored (</a:t>
            </a:r>
            <a:r>
              <a:rPr lang="en-GB" sz="1800" b="0" i="0">
                <a:solidFill>
                  <a:srgbClr val="222222"/>
                </a:solidFill>
                <a:effectLst/>
                <a:latin typeface="Arial" panose="020B0604020202020204" pitchFamily="34" charset="0"/>
                <a:cs typeface="Arial" panose="020B0604020202020204" pitchFamily="34" charset="0"/>
              </a:rPr>
              <a:t>Karale</a:t>
            </a:r>
            <a:r>
              <a:rPr lang="en-GB" sz="1800">
                <a:solidFill>
                  <a:srgbClr val="222222"/>
                </a:solidFill>
                <a:latin typeface="Arial" panose="020B0604020202020204" pitchFamily="34" charset="0"/>
                <a:cs typeface="Arial" panose="020B0604020202020204" pitchFamily="34" charset="0"/>
              </a:rPr>
              <a:t>, 2021)</a:t>
            </a:r>
            <a:r>
              <a:rPr lang="en-GB" sz="180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sz="1800" b="1">
                <a:latin typeface="Arial" panose="020B0604020202020204" pitchFamily="34" charset="0"/>
                <a:cs typeface="Arial" panose="020B0604020202020204" pitchFamily="34" charset="0"/>
              </a:rPr>
              <a:t>Adolescent Vulnerability</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Adolescents are more susceptible to digital manipulation, such as exposure to unrealistic body image standards or harmful diet trends. The app should be designed to promote age-appropriate content that focuses on healthy habits, and realistic goals, and avoids harmful weight-loss promotions (</a:t>
            </a:r>
            <a:r>
              <a:rPr lang="en-GB" sz="1800" b="0" i="0">
                <a:solidFill>
                  <a:srgbClr val="222222"/>
                </a:solidFill>
                <a:effectLst/>
                <a:latin typeface="Arial" panose="020B0604020202020204" pitchFamily="34" charset="0"/>
                <a:cs typeface="Arial" panose="020B0604020202020204" pitchFamily="34" charset="0"/>
              </a:rPr>
              <a:t>Hayes et al, 2020)</a:t>
            </a:r>
            <a:r>
              <a:rPr lang="en-GB" sz="180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p:txBody>
      </p:sp>
      <p:pic>
        <p:nvPicPr>
          <p:cNvPr id="10244" name="Picture 4" descr="Ethical &amp; Legal Responsibilities of Healthcare Workers Video">
            <a:extLst>
              <a:ext uri="{FF2B5EF4-FFF2-40B4-BE49-F238E27FC236}">
                <a16:creationId xmlns:a16="http://schemas.microsoft.com/office/drawing/2014/main" id="{DD1C5142-5D2F-46A2-EFA9-DFA55692B8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49732" y="1777999"/>
            <a:ext cx="3623735" cy="443653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3E94BC5-1316-FDCD-D03B-8FD7869BD943}"/>
              </a:ext>
            </a:extLst>
          </p:cNvPr>
          <p:cNvSpPr txBox="1"/>
          <p:nvPr/>
        </p:nvSpPr>
        <p:spPr>
          <a:xfrm>
            <a:off x="8314266" y="6300216"/>
            <a:ext cx="3894666" cy="369332"/>
          </a:xfrm>
          <a:prstGeom prst="rect">
            <a:avLst/>
          </a:prstGeom>
          <a:noFill/>
        </p:spPr>
        <p:txBody>
          <a:bodyPr wrap="square" rtlCol="0">
            <a:spAutoFit/>
          </a:bodyPr>
          <a:lstStyle/>
          <a:p>
            <a:r>
              <a:rPr lang="en-GB" b="1" dirty="0"/>
              <a:t>(Source: Virginia Reynolds, 2018)</a:t>
            </a:r>
          </a:p>
        </p:txBody>
      </p:sp>
    </p:spTree>
    <p:extLst>
      <p:ext uri="{BB962C8B-B14F-4D97-AF65-F5344CB8AC3E}">
        <p14:creationId xmlns:p14="http://schemas.microsoft.com/office/powerpoint/2010/main" val="35830315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30E6AB-A607-FC74-F4C9-E62B7B9F99B6}"/>
              </a:ext>
            </a:extLst>
          </p:cNvPr>
          <p:cNvSpPr>
            <a:spLocks noGrp="1"/>
          </p:cNvSpPr>
          <p:nvPr>
            <p:ph idx="1"/>
          </p:nvPr>
        </p:nvSpPr>
        <p:spPr>
          <a:xfrm>
            <a:off x="609600" y="1117600"/>
            <a:ext cx="10972800" cy="5025138"/>
          </a:xfrm>
        </p:spPr>
        <p:style>
          <a:lnRef idx="2">
            <a:schemeClr val="accent2"/>
          </a:lnRef>
          <a:fillRef idx="1">
            <a:schemeClr val="lt1"/>
          </a:fillRef>
          <a:effectRef idx="0">
            <a:schemeClr val="accent2"/>
          </a:effectRef>
          <a:fontRef idx="minor">
            <a:schemeClr val="dk1"/>
          </a:fontRef>
        </p:style>
        <p:txBody>
          <a:bodyPr>
            <a:normAutofit lnSpcReduction="10000"/>
          </a:bodyPr>
          <a:lstStyle/>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Accessibility</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app must be inclusive and accessible to adolescents with disabilities, including visual or hearing impairments. This can be achieved by incorporating accessibility features such as text-to-speech, subtitles, and customisable interface options (</a:t>
            </a:r>
            <a:r>
              <a:rPr lang="en-GB" b="0" i="0" dirty="0" err="1">
                <a:solidFill>
                  <a:srgbClr val="222222"/>
                </a:solidFill>
                <a:effectLst/>
                <a:latin typeface="Arial" panose="020B0604020202020204" pitchFamily="34" charset="0"/>
                <a:cs typeface="Arial" panose="020B0604020202020204" pitchFamily="34" charset="0"/>
              </a:rPr>
              <a:t>Karale</a:t>
            </a:r>
            <a:r>
              <a:rPr lang="en-GB" dirty="0">
                <a:solidFill>
                  <a:srgbClr val="222222"/>
                </a:solidFill>
                <a:latin typeface="Arial" panose="020B0604020202020204" pitchFamily="34" charset="0"/>
                <a:cs typeface="Arial" panose="020B0604020202020204" pitchFamily="34" charset="0"/>
              </a:rPr>
              <a:t>, 2021)</a:t>
            </a:r>
            <a:r>
              <a:rPr lang="en-GB"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Medical Liability</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There is a risk of harm if the app provides nutrition or fitness advice that is not tailored to individual needs. The app should offer general recommendations and collaborate with healthcare professionals to ensure that personalised advice is provided when necessary (</a:t>
            </a:r>
            <a:r>
              <a:rPr lang="en-GB" b="0" i="0" dirty="0" err="1">
                <a:solidFill>
                  <a:srgbClr val="222222"/>
                </a:solidFill>
                <a:effectLst/>
                <a:latin typeface="Arial" panose="020B0604020202020204" pitchFamily="34" charset="0"/>
                <a:cs typeface="Arial" panose="020B0604020202020204" pitchFamily="34" charset="0"/>
              </a:rPr>
              <a:t>Aljedaani</a:t>
            </a:r>
            <a:r>
              <a:rPr lang="en-GB" b="0" i="0" dirty="0">
                <a:solidFill>
                  <a:srgbClr val="222222"/>
                </a:solidFill>
                <a:effectLst/>
                <a:latin typeface="Arial" panose="020B0604020202020204" pitchFamily="34" charset="0"/>
                <a:cs typeface="Arial" panose="020B0604020202020204" pitchFamily="34" charset="0"/>
              </a:rPr>
              <a:t> et al, 2021)</a:t>
            </a:r>
            <a:r>
              <a:rPr lang="en-GB"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Advertising and Sponsorship</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If the app includes advertisements, there is a potential risk of promoting unhealthy products or services targeted at young people. To mitigate this, strict guidelines should be established to prevent any advertising that could undermine the app's health promotion goals (</a:t>
            </a:r>
            <a:r>
              <a:rPr lang="en-GB" b="0" i="0" dirty="0" err="1">
                <a:solidFill>
                  <a:srgbClr val="222222"/>
                </a:solidFill>
                <a:effectLst/>
                <a:latin typeface="Arial" panose="020B0604020202020204" pitchFamily="34" charset="0"/>
                <a:cs typeface="Arial" panose="020B0604020202020204" pitchFamily="34" charset="0"/>
              </a:rPr>
              <a:t>Karale</a:t>
            </a:r>
            <a:r>
              <a:rPr lang="en-GB" dirty="0">
                <a:solidFill>
                  <a:srgbClr val="222222"/>
                </a:solidFill>
                <a:latin typeface="Arial" panose="020B0604020202020204" pitchFamily="34" charset="0"/>
                <a:cs typeface="Arial" panose="020B0604020202020204" pitchFamily="34" charset="0"/>
              </a:rPr>
              <a:t>, 2021)</a:t>
            </a:r>
            <a:r>
              <a:rPr lang="en-GB"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41374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9" name="Background Fill">
            <a:extLst>
              <a:ext uri="{FF2B5EF4-FFF2-40B4-BE49-F238E27FC236}">
                <a16:creationId xmlns:a16="http://schemas.microsoft.com/office/drawing/2014/main" id="{D0DA90F4-B24A-49DA-9477-972BFC4B1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14">
            <a:extLst>
              <a:ext uri="{FF2B5EF4-FFF2-40B4-BE49-F238E27FC236}">
                <a16:creationId xmlns:a16="http://schemas.microsoft.com/office/drawing/2014/main" id="{5ADAF001-055A-4E35-BF24-AF70A5FE24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986" y="0"/>
            <a:ext cx="10615628" cy="6858000"/>
          </a:xfrm>
          <a:custGeom>
            <a:avLst/>
            <a:gdLst>
              <a:gd name="connsiteX0" fmla="*/ 7169275 w 10615628"/>
              <a:gd name="connsiteY0" fmla="*/ 5665108 h 6858000"/>
              <a:gd name="connsiteX1" fmla="*/ 7514896 w 10615628"/>
              <a:gd name="connsiteY1" fmla="*/ 6010729 h 6858000"/>
              <a:gd name="connsiteX2" fmla="*/ 7169275 w 10615628"/>
              <a:gd name="connsiteY2" fmla="*/ 6356350 h 6858000"/>
              <a:gd name="connsiteX3" fmla="*/ 6823654 w 10615628"/>
              <a:gd name="connsiteY3" fmla="*/ 6010729 h 6858000"/>
              <a:gd name="connsiteX4" fmla="*/ 7169275 w 10615628"/>
              <a:gd name="connsiteY4" fmla="*/ 5665108 h 6858000"/>
              <a:gd name="connsiteX5" fmla="*/ 10010445 w 10615628"/>
              <a:gd name="connsiteY5" fmla="*/ 2285547 h 6858000"/>
              <a:gd name="connsiteX6" fmla="*/ 10456759 w 10615628"/>
              <a:gd name="connsiteY6" fmla="*/ 2731861 h 6858000"/>
              <a:gd name="connsiteX7" fmla="*/ 10010445 w 10615628"/>
              <a:gd name="connsiteY7" fmla="*/ 3178175 h 6858000"/>
              <a:gd name="connsiteX8" fmla="*/ 9564131 w 10615628"/>
              <a:gd name="connsiteY8" fmla="*/ 2731861 h 6858000"/>
              <a:gd name="connsiteX9" fmla="*/ 10010445 w 10615628"/>
              <a:gd name="connsiteY9" fmla="*/ 2285547 h 6858000"/>
              <a:gd name="connsiteX10" fmla="*/ 10354144 w 10615628"/>
              <a:gd name="connsiteY10" fmla="*/ 1626055 h 6858000"/>
              <a:gd name="connsiteX11" fmla="*/ 10615628 w 10615628"/>
              <a:gd name="connsiteY11" fmla="*/ 1887539 h 6858000"/>
              <a:gd name="connsiteX12" fmla="*/ 10354144 w 10615628"/>
              <a:gd name="connsiteY12" fmla="*/ 2149023 h 6858000"/>
              <a:gd name="connsiteX13" fmla="*/ 10092660 w 10615628"/>
              <a:gd name="connsiteY13" fmla="*/ 1887539 h 6858000"/>
              <a:gd name="connsiteX14" fmla="*/ 10354144 w 10615628"/>
              <a:gd name="connsiteY14" fmla="*/ 1626055 h 6858000"/>
              <a:gd name="connsiteX15" fmla="*/ 1458900 w 10615628"/>
              <a:gd name="connsiteY15" fmla="*/ 620486 h 6858000"/>
              <a:gd name="connsiteX16" fmla="*/ 1905214 w 10615628"/>
              <a:gd name="connsiteY16" fmla="*/ 1066801 h 6858000"/>
              <a:gd name="connsiteX17" fmla="*/ 1458900 w 10615628"/>
              <a:gd name="connsiteY17" fmla="*/ 1513115 h 6858000"/>
              <a:gd name="connsiteX18" fmla="*/ 1012586 w 10615628"/>
              <a:gd name="connsiteY18" fmla="*/ 1066801 h 6858000"/>
              <a:gd name="connsiteX19" fmla="*/ 1458900 w 10615628"/>
              <a:gd name="connsiteY19" fmla="*/ 620486 h 6858000"/>
              <a:gd name="connsiteX20" fmla="*/ 6634576 w 10615628"/>
              <a:gd name="connsiteY20" fmla="*/ 0 h 6858000"/>
              <a:gd name="connsiteX21" fmla="*/ 10141833 w 10615628"/>
              <a:gd name="connsiteY21" fmla="*/ 0 h 6858000"/>
              <a:gd name="connsiteX22" fmla="*/ 10200259 w 10615628"/>
              <a:gd name="connsiteY22" fmla="*/ 112226 h 6858000"/>
              <a:gd name="connsiteX23" fmla="*/ 9914574 w 10615628"/>
              <a:gd name="connsiteY23" fmla="*/ 1675664 h 6858000"/>
              <a:gd name="connsiteX24" fmla="*/ 9361608 w 10615628"/>
              <a:gd name="connsiteY24" fmla="*/ 2357295 h 6858000"/>
              <a:gd name="connsiteX25" fmla="*/ 9334634 w 10615628"/>
              <a:gd name="connsiteY25" fmla="*/ 3068329 h 6858000"/>
              <a:gd name="connsiteX26" fmla="*/ 9815041 w 10615628"/>
              <a:gd name="connsiteY26" fmla="*/ 3852733 h 6858000"/>
              <a:gd name="connsiteX27" fmla="*/ 9376175 w 10615628"/>
              <a:gd name="connsiteY27" fmla="*/ 5163128 h 6858000"/>
              <a:gd name="connsiteX28" fmla="*/ 7869812 w 10615628"/>
              <a:gd name="connsiteY28" fmla="*/ 5397802 h 6858000"/>
              <a:gd name="connsiteX29" fmla="*/ 6545391 w 10615628"/>
              <a:gd name="connsiteY29" fmla="*/ 5591204 h 6858000"/>
              <a:gd name="connsiteX30" fmla="*/ 5772722 w 10615628"/>
              <a:gd name="connsiteY30" fmla="*/ 6463273 h 6858000"/>
              <a:gd name="connsiteX31" fmla="*/ 5542128 w 10615628"/>
              <a:gd name="connsiteY31" fmla="*/ 6751894 h 6858000"/>
              <a:gd name="connsiteX32" fmla="*/ 5455474 w 10615628"/>
              <a:gd name="connsiteY32" fmla="*/ 6858000 h 6858000"/>
              <a:gd name="connsiteX33" fmla="*/ 3884321 w 10615628"/>
              <a:gd name="connsiteY33" fmla="*/ 6858000 h 6858000"/>
              <a:gd name="connsiteX34" fmla="*/ 3874161 w 10615628"/>
              <a:gd name="connsiteY34" fmla="*/ 6844415 h 6858000"/>
              <a:gd name="connsiteX35" fmla="*/ 3692625 w 10615628"/>
              <a:gd name="connsiteY35" fmla="*/ 6276208 h 6858000"/>
              <a:gd name="connsiteX36" fmla="*/ 2561203 w 10615628"/>
              <a:gd name="connsiteY36" fmla="*/ 5655807 h 6858000"/>
              <a:gd name="connsiteX37" fmla="*/ 69616 w 10615628"/>
              <a:gd name="connsiteY37" fmla="*/ 4277707 h 6858000"/>
              <a:gd name="connsiteX38" fmla="*/ 1642 w 10615628"/>
              <a:gd name="connsiteY38" fmla="*/ 3679829 h 6858000"/>
              <a:gd name="connsiteX39" fmla="*/ 368893 w 10615628"/>
              <a:gd name="connsiteY39" fmla="*/ 2516307 h 6858000"/>
              <a:gd name="connsiteX40" fmla="*/ 1113509 w 10615628"/>
              <a:gd name="connsiteY40" fmla="*/ 2192619 h 6858000"/>
              <a:gd name="connsiteX41" fmla="*/ 2037232 w 10615628"/>
              <a:gd name="connsiteY41" fmla="*/ 2005556 h 6858000"/>
              <a:gd name="connsiteX42" fmla="*/ 2547311 w 10615628"/>
              <a:gd name="connsiteY42" fmla="*/ 1405116 h 6858000"/>
              <a:gd name="connsiteX43" fmla="*/ 3900863 w 10615628"/>
              <a:gd name="connsiteY43" fmla="*/ 578768 h 6858000"/>
              <a:gd name="connsiteX44" fmla="*/ 4571571 w 10615628"/>
              <a:gd name="connsiteY44" fmla="*/ 860779 h 6858000"/>
              <a:gd name="connsiteX45" fmla="*/ 6039225 w 10615628"/>
              <a:gd name="connsiteY45" fmla="*/ 631501 h 6858000"/>
              <a:gd name="connsiteX46" fmla="*/ 6449432 w 10615628"/>
              <a:gd name="connsiteY46" fmla="*/ 19325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615628" h="6858000">
                <a:moveTo>
                  <a:pt x="7169275" y="5665108"/>
                </a:moveTo>
                <a:cubicBezTo>
                  <a:pt x="7360156" y="5665108"/>
                  <a:pt x="7514896" y="5819848"/>
                  <a:pt x="7514896" y="6010729"/>
                </a:cubicBezTo>
                <a:cubicBezTo>
                  <a:pt x="7514896" y="6201610"/>
                  <a:pt x="7360156" y="6356350"/>
                  <a:pt x="7169275" y="6356350"/>
                </a:cubicBezTo>
                <a:cubicBezTo>
                  <a:pt x="6978394" y="6356350"/>
                  <a:pt x="6823654" y="6201610"/>
                  <a:pt x="6823654" y="6010729"/>
                </a:cubicBezTo>
                <a:cubicBezTo>
                  <a:pt x="6823654" y="5819848"/>
                  <a:pt x="6978394" y="5665108"/>
                  <a:pt x="7169275" y="5665108"/>
                </a:cubicBezTo>
                <a:close/>
                <a:moveTo>
                  <a:pt x="10010445" y="2285547"/>
                </a:moveTo>
                <a:cubicBezTo>
                  <a:pt x="10256937" y="2285547"/>
                  <a:pt x="10456759" y="2485369"/>
                  <a:pt x="10456759" y="2731861"/>
                </a:cubicBezTo>
                <a:cubicBezTo>
                  <a:pt x="10456759" y="2978353"/>
                  <a:pt x="10256937" y="3178175"/>
                  <a:pt x="10010445" y="3178175"/>
                </a:cubicBezTo>
                <a:cubicBezTo>
                  <a:pt x="9763953" y="3178175"/>
                  <a:pt x="9564131" y="2978353"/>
                  <a:pt x="9564131" y="2731861"/>
                </a:cubicBezTo>
                <a:cubicBezTo>
                  <a:pt x="9564131" y="2485369"/>
                  <a:pt x="9763953" y="2285547"/>
                  <a:pt x="10010445" y="2285547"/>
                </a:cubicBezTo>
                <a:close/>
                <a:moveTo>
                  <a:pt x="10354144" y="1626055"/>
                </a:moveTo>
                <a:cubicBezTo>
                  <a:pt x="10498558" y="1626055"/>
                  <a:pt x="10615628" y="1743125"/>
                  <a:pt x="10615628" y="1887539"/>
                </a:cubicBezTo>
                <a:cubicBezTo>
                  <a:pt x="10615628" y="2031953"/>
                  <a:pt x="10498558" y="2149023"/>
                  <a:pt x="10354144" y="2149023"/>
                </a:cubicBezTo>
                <a:cubicBezTo>
                  <a:pt x="10209730" y="2149023"/>
                  <a:pt x="10092660" y="2031953"/>
                  <a:pt x="10092660" y="1887539"/>
                </a:cubicBezTo>
                <a:cubicBezTo>
                  <a:pt x="10092660" y="1743125"/>
                  <a:pt x="10209730" y="1626055"/>
                  <a:pt x="10354144" y="1626055"/>
                </a:cubicBezTo>
                <a:close/>
                <a:moveTo>
                  <a:pt x="1458900" y="620486"/>
                </a:moveTo>
                <a:cubicBezTo>
                  <a:pt x="1705392" y="620486"/>
                  <a:pt x="1905214" y="820308"/>
                  <a:pt x="1905214" y="1066801"/>
                </a:cubicBezTo>
                <a:cubicBezTo>
                  <a:pt x="1905214" y="1313293"/>
                  <a:pt x="1705392" y="1513115"/>
                  <a:pt x="1458900" y="1513115"/>
                </a:cubicBezTo>
                <a:cubicBezTo>
                  <a:pt x="1212408" y="1513115"/>
                  <a:pt x="1012586" y="1313293"/>
                  <a:pt x="1012586" y="1066801"/>
                </a:cubicBezTo>
                <a:cubicBezTo>
                  <a:pt x="1012586" y="820308"/>
                  <a:pt x="1212408" y="620486"/>
                  <a:pt x="1458900" y="620486"/>
                </a:cubicBezTo>
                <a:close/>
                <a:moveTo>
                  <a:pt x="6634576" y="0"/>
                </a:moveTo>
                <a:lnTo>
                  <a:pt x="10141833" y="0"/>
                </a:lnTo>
                <a:lnTo>
                  <a:pt x="10200259" y="112226"/>
                </a:lnTo>
                <a:cubicBezTo>
                  <a:pt x="10410238" y="575267"/>
                  <a:pt x="10394871" y="1153566"/>
                  <a:pt x="9914574" y="1675664"/>
                </a:cubicBezTo>
                <a:cubicBezTo>
                  <a:pt x="9716855" y="1890647"/>
                  <a:pt x="9539637" y="2125050"/>
                  <a:pt x="9361608" y="2357295"/>
                </a:cubicBezTo>
                <a:cubicBezTo>
                  <a:pt x="9193291" y="2576999"/>
                  <a:pt x="9188571" y="2830555"/>
                  <a:pt x="9334634" y="3068329"/>
                </a:cubicBezTo>
                <a:cubicBezTo>
                  <a:pt x="9495669" y="3329572"/>
                  <a:pt x="9683003" y="3577867"/>
                  <a:pt x="9815041" y="3852733"/>
                </a:cubicBezTo>
                <a:cubicBezTo>
                  <a:pt x="10050524" y="4342849"/>
                  <a:pt x="9955574" y="4825683"/>
                  <a:pt x="9376175" y="5163128"/>
                </a:cubicBezTo>
                <a:cubicBezTo>
                  <a:pt x="8901028" y="5439881"/>
                  <a:pt x="8396076" y="5450671"/>
                  <a:pt x="7869812" y="5397802"/>
                </a:cubicBezTo>
                <a:cubicBezTo>
                  <a:pt x="7414763" y="5352215"/>
                  <a:pt x="6924916" y="5316880"/>
                  <a:pt x="6545391" y="5591204"/>
                </a:cubicBezTo>
                <a:cubicBezTo>
                  <a:pt x="6238293" y="5813470"/>
                  <a:pt x="6024794" y="6166020"/>
                  <a:pt x="5772722" y="6463273"/>
                </a:cubicBezTo>
                <a:cubicBezTo>
                  <a:pt x="5693284" y="6557075"/>
                  <a:pt x="5618532" y="6655327"/>
                  <a:pt x="5542128" y="6751894"/>
                </a:cubicBezTo>
                <a:lnTo>
                  <a:pt x="5455474" y="6858000"/>
                </a:lnTo>
                <a:lnTo>
                  <a:pt x="3884321" y="6858000"/>
                </a:lnTo>
                <a:lnTo>
                  <a:pt x="3874161" y="6844415"/>
                </a:lnTo>
                <a:cubicBezTo>
                  <a:pt x="3769501" y="6682571"/>
                  <a:pt x="3725803" y="6471500"/>
                  <a:pt x="3692625" y="6276208"/>
                </a:cubicBezTo>
                <a:cubicBezTo>
                  <a:pt x="3594979" y="5704765"/>
                  <a:pt x="2996562" y="5529974"/>
                  <a:pt x="2561203" y="5655807"/>
                </a:cubicBezTo>
                <a:cubicBezTo>
                  <a:pt x="1295583" y="6024676"/>
                  <a:pt x="405172" y="5378784"/>
                  <a:pt x="69616" y="4277707"/>
                </a:cubicBezTo>
                <a:cubicBezTo>
                  <a:pt x="12162" y="4089023"/>
                  <a:pt x="22817" y="3880246"/>
                  <a:pt x="1642" y="3679829"/>
                </a:cubicBezTo>
                <a:cubicBezTo>
                  <a:pt x="-11845" y="3246492"/>
                  <a:pt x="53163" y="2840534"/>
                  <a:pt x="368893" y="2516307"/>
                </a:cubicBezTo>
                <a:cubicBezTo>
                  <a:pt x="570253" y="2309552"/>
                  <a:pt x="826642" y="2227146"/>
                  <a:pt x="1113509" y="2192619"/>
                </a:cubicBezTo>
                <a:cubicBezTo>
                  <a:pt x="1425464" y="2154856"/>
                  <a:pt x="1739170" y="2099965"/>
                  <a:pt x="2037232" y="2005556"/>
                </a:cubicBezTo>
                <a:cubicBezTo>
                  <a:pt x="2313447" y="1917890"/>
                  <a:pt x="2430109" y="1649903"/>
                  <a:pt x="2547311" y="1405116"/>
                </a:cubicBezTo>
                <a:cubicBezTo>
                  <a:pt x="2839303" y="794963"/>
                  <a:pt x="3300289" y="490428"/>
                  <a:pt x="3900863" y="578768"/>
                </a:cubicBezTo>
                <a:cubicBezTo>
                  <a:pt x="4133784" y="613024"/>
                  <a:pt x="4362118" y="739802"/>
                  <a:pt x="4571571" y="860779"/>
                </a:cubicBezTo>
                <a:cubicBezTo>
                  <a:pt x="5133169" y="1185277"/>
                  <a:pt x="5641898" y="1029502"/>
                  <a:pt x="6039225" y="631501"/>
                </a:cubicBezTo>
                <a:cubicBezTo>
                  <a:pt x="6180164" y="489888"/>
                  <a:pt x="6313483" y="339980"/>
                  <a:pt x="6449432" y="19325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95F36C-3BDC-1982-DB66-2DBF171BC88E}"/>
              </a:ext>
            </a:extLst>
          </p:cNvPr>
          <p:cNvSpPr>
            <a:spLocks noGrp="1"/>
          </p:cNvSpPr>
          <p:nvPr>
            <p:ph type="title"/>
          </p:nvPr>
        </p:nvSpPr>
        <p:spPr>
          <a:xfrm>
            <a:off x="3216389" y="1367407"/>
            <a:ext cx="6798833" cy="3414318"/>
          </a:xfrm>
        </p:spPr>
        <p:txBody>
          <a:bodyPr vert="horz" lIns="91440" tIns="45720" rIns="91440" bIns="45720" rtlCol="0" anchor="b">
            <a:normAutofit/>
          </a:bodyPr>
          <a:lstStyle/>
          <a:p>
            <a:r>
              <a:rPr lang="en-US" sz="5400" b="1" dirty="0">
                <a:solidFill>
                  <a:srgbClr val="FF0000"/>
                </a:solidFill>
                <a:latin typeface="Arial" panose="020B0604020202020204" pitchFamily="34" charset="0"/>
                <a:cs typeface="Arial" panose="020B0604020202020204" pitchFamily="34" charset="0"/>
              </a:rPr>
              <a:t>Benefits of the </a:t>
            </a:r>
            <a:r>
              <a:rPr lang="en-US" sz="5400" b="1" dirty="0" err="1">
                <a:solidFill>
                  <a:srgbClr val="FF0000"/>
                </a:solidFill>
                <a:latin typeface="Arial" panose="020B0604020202020204" pitchFamily="34" charset="0"/>
                <a:cs typeface="Arial" panose="020B0604020202020204" pitchFamily="34" charset="0"/>
              </a:rPr>
              <a:t>NutriFit</a:t>
            </a:r>
            <a:r>
              <a:rPr lang="en-US" sz="5400" b="1" dirty="0">
                <a:solidFill>
                  <a:srgbClr val="FF0000"/>
                </a:solidFill>
                <a:latin typeface="Arial" panose="020B0604020202020204" pitchFamily="34" charset="0"/>
                <a:cs typeface="Arial" panose="020B0604020202020204" pitchFamily="34" charset="0"/>
              </a:rPr>
              <a:t> App for Adolescent Obesity in the UK</a:t>
            </a:r>
            <a:endParaRPr lang="en-US" sz="3600" dirty="0">
              <a:latin typeface="Arial" panose="020B0604020202020204" pitchFamily="34" charset="0"/>
              <a:cs typeface="Arial" panose="020B0604020202020204" pitchFamily="34" charset="0"/>
            </a:endParaRPr>
          </a:p>
        </p:txBody>
      </p:sp>
      <p:sp>
        <p:nvSpPr>
          <p:cNvPr id="3" name="Horizontal Scroll 2"/>
          <p:cNvSpPr/>
          <p:nvPr/>
        </p:nvSpPr>
        <p:spPr>
          <a:xfrm>
            <a:off x="4002133" y="4781725"/>
            <a:ext cx="3498765" cy="645952"/>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Arial" panose="020B0604020202020204" pitchFamily="34" charset="0"/>
                <a:cs typeface="Arial" panose="020B0604020202020204" pitchFamily="34" charset="0"/>
              </a:rPr>
              <a:t>Abul </a:t>
            </a:r>
            <a:r>
              <a:rPr lang="en-US" sz="2400" b="1" dirty="0" err="1">
                <a:latin typeface="Arial" panose="020B0604020202020204" pitchFamily="34" charset="0"/>
                <a:cs typeface="Arial" panose="020B0604020202020204" pitchFamily="34" charset="0"/>
              </a:rPr>
              <a:t>Kashem</a:t>
            </a:r>
            <a:endParaRPr lang="en-US" sz="2400" dirty="0"/>
          </a:p>
        </p:txBody>
      </p:sp>
    </p:spTree>
    <p:extLst>
      <p:ext uri="{BB962C8B-B14F-4D97-AF65-F5344CB8AC3E}">
        <p14:creationId xmlns:p14="http://schemas.microsoft.com/office/powerpoint/2010/main" val="8724874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75376" y="218114"/>
            <a:ext cx="10972800" cy="1069616"/>
          </a:xfrm>
          <a:solidFill>
            <a:schemeClr val="bg2"/>
          </a:solidFill>
        </p:spPr>
        <p:txBody>
          <a:bodyPr>
            <a:noAutofit/>
          </a:bodyPr>
          <a:lstStyle/>
          <a:p>
            <a:r>
              <a:rPr lang="en-US" sz="2400" b="1" dirty="0">
                <a:solidFill>
                  <a:srgbClr val="FF0000"/>
                </a:solidFill>
                <a:latin typeface="Arial" panose="020B0604020202020204" pitchFamily="34" charset="0"/>
                <a:cs typeface="Arial" panose="020B0604020202020204" pitchFamily="34" charset="0"/>
              </a:rPr>
              <a:t>Potential Benefits for the Target Audience  </a:t>
            </a:r>
            <a:br>
              <a:rPr lang="en-US" sz="24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The </a:t>
            </a:r>
            <a:r>
              <a:rPr lang="en-US" sz="1800" dirty="0" err="1">
                <a:latin typeface="Arial" panose="020B0604020202020204" pitchFamily="34" charset="0"/>
                <a:cs typeface="Arial" panose="020B0604020202020204" pitchFamily="34" charset="0"/>
              </a:rPr>
              <a:t>NutriFit</a:t>
            </a:r>
            <a:r>
              <a:rPr lang="en-US" sz="1800" dirty="0">
                <a:latin typeface="Arial" panose="020B0604020202020204" pitchFamily="34" charset="0"/>
                <a:cs typeface="Arial" panose="020B0604020202020204" pitchFamily="34" charset="0"/>
              </a:rPr>
              <a:t> application aims to tackle adolescent obesity by promoting healthier lifestyles through interactive, technology-driven solutions. The possible advantages for the target audience include:</a:t>
            </a:r>
          </a:p>
        </p:txBody>
      </p:sp>
      <p:sp>
        <p:nvSpPr>
          <p:cNvPr id="5" name="Title 1">
            <a:extLst>
              <a:ext uri="{FF2B5EF4-FFF2-40B4-BE49-F238E27FC236}">
                <a16:creationId xmlns:a16="http://schemas.microsoft.com/office/drawing/2014/main" id="{22AD1F80-5BBE-0938-4FE4-C458B7CFFC26}"/>
              </a:ext>
            </a:extLst>
          </p:cNvPr>
          <p:cNvSpPr>
            <a:spLocks noGrp="1"/>
          </p:cNvSpPr>
          <p:nvPr>
            <p:ph idx="1"/>
          </p:nvPr>
        </p:nvSpPr>
        <p:spPr>
          <a:xfrm>
            <a:off x="4278385" y="1459684"/>
            <a:ext cx="7304015" cy="5234731"/>
          </a:xfrm>
          <a:ln w="76200">
            <a:solidFill>
              <a:schemeClr val="accent6"/>
            </a:solidFill>
          </a:ln>
        </p:spPr>
        <p:txBody>
          <a:bodyPr>
            <a:normAutofit lnSpcReduction="10000"/>
          </a:bodyPr>
          <a:lstStyle/>
          <a:p>
            <a:r>
              <a:rPr lang="en-US" sz="1600" dirty="0">
                <a:solidFill>
                  <a:srgbClr val="FF0000"/>
                </a:solidFill>
                <a:latin typeface="Arial" panose="020B0604020202020204" pitchFamily="34" charset="0"/>
                <a:cs typeface="Arial" panose="020B0604020202020204" pitchFamily="34" charset="0"/>
              </a:rPr>
              <a:t>1. </a:t>
            </a:r>
            <a:r>
              <a:rPr lang="en-US" sz="1600" b="1" dirty="0">
                <a:solidFill>
                  <a:srgbClr val="FF0000"/>
                </a:solidFill>
                <a:latin typeface="Arial" panose="020B0604020202020204" pitchFamily="34" charset="0"/>
                <a:cs typeface="Arial" panose="020B0604020202020204" pitchFamily="34" charset="0"/>
              </a:rPr>
              <a:t>Enhanced Physical Health: </a:t>
            </a:r>
            <a:r>
              <a:rPr lang="en-US" sz="1600" dirty="0">
                <a:latin typeface="Arial" panose="020B0604020202020204" pitchFamily="34" charset="0"/>
                <a:cs typeface="Arial" panose="020B0604020202020204" pitchFamily="34" charset="0"/>
              </a:rPr>
              <a:t>Adolescents who utilize the app may see considerable health improvements, including a decrease in body mass index (BMI) and a lower likelihood of developing chronic illnesses such as diabetes and heart disease (Kim and Scherer, 2021). By encouraging regular exercise and nutritious eating habits, the app can improve overall health outcomes.  </a:t>
            </a:r>
          </a:p>
          <a:p>
            <a:r>
              <a:rPr lang="en-US" sz="1600" b="1" dirty="0">
                <a:solidFill>
                  <a:srgbClr val="FF0000"/>
                </a:solidFill>
                <a:latin typeface="Arial" panose="020B0604020202020204" pitchFamily="34" charset="0"/>
                <a:cs typeface="Arial" panose="020B0604020202020204" pitchFamily="34" charset="0"/>
              </a:rPr>
              <a:t>2. Better Mental Health: </a:t>
            </a:r>
            <a:r>
              <a:rPr lang="en-US" sz="1600" dirty="0">
                <a:latin typeface="Arial" panose="020B0604020202020204" pitchFamily="34" charset="0"/>
                <a:cs typeface="Arial" panose="020B0604020202020204" pitchFamily="34" charset="0"/>
              </a:rPr>
              <a:t>Obesity is frequently associated with mental health challenges, such as low self-worth, anxiety, and depression. Features that track mood and provide community support can assist teens in boosting their self-esteem and building social connections (Hargreaves et al., 2022).  </a:t>
            </a:r>
          </a:p>
          <a:p>
            <a:r>
              <a:rPr lang="en-US" sz="1600" b="1" dirty="0">
                <a:solidFill>
                  <a:srgbClr val="FF0000"/>
                </a:solidFill>
                <a:latin typeface="Arial" panose="020B0604020202020204" pitchFamily="34" charset="0"/>
                <a:cs typeface="Arial" panose="020B0604020202020204" pitchFamily="34" charset="0"/>
              </a:rPr>
              <a:t>3. Greater Engagement Through Gamification</a:t>
            </a:r>
            <a:r>
              <a:rPr lang="en-US" sz="1600" dirty="0">
                <a:solidFill>
                  <a:srgbClr val="FF0000"/>
                </a:solidFill>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Gamified</a:t>
            </a:r>
            <a:r>
              <a:rPr lang="en-US" sz="1600" dirty="0">
                <a:latin typeface="Arial" panose="020B0604020202020204" pitchFamily="34" charset="0"/>
                <a:cs typeface="Arial" panose="020B0604020202020204" pitchFamily="34" charset="0"/>
              </a:rPr>
              <a:t> elements, such as augmented reality (AR) fitness games and friendly competitions, can enhance participation by making health-oriented activities more enjoyable and appealing to adolescents, who are known for their enthusiasm for technology (</a:t>
            </a:r>
            <a:r>
              <a:rPr lang="en-US" sz="1600" dirty="0" err="1">
                <a:latin typeface="Arial" panose="020B0604020202020204" pitchFamily="34" charset="0"/>
                <a:cs typeface="Arial" panose="020B0604020202020204" pitchFamily="34" charset="0"/>
              </a:rPr>
              <a:t>Hinchliffe</a:t>
            </a:r>
            <a:r>
              <a:rPr lang="en-US" sz="1600" dirty="0">
                <a:latin typeface="Arial" panose="020B0604020202020204" pitchFamily="34" charset="0"/>
                <a:cs typeface="Arial" panose="020B0604020202020204" pitchFamily="34" charset="0"/>
              </a:rPr>
              <a:t> et al., 2022).</a:t>
            </a:r>
          </a:p>
          <a:p>
            <a:r>
              <a:rPr lang="en-US" sz="1600" b="1" dirty="0">
                <a:solidFill>
                  <a:srgbClr val="FF0000"/>
                </a:solidFill>
                <a:latin typeface="Arial" panose="020B0604020202020204" pitchFamily="34" charset="0"/>
                <a:cs typeface="Arial" panose="020B0604020202020204" pitchFamily="34" charset="0"/>
              </a:rPr>
              <a:t>4. Involvement of Parents for Lasting Change: </a:t>
            </a:r>
            <a:r>
              <a:rPr lang="en-US" sz="1600" dirty="0">
                <a:latin typeface="Arial" panose="020B0604020202020204" pitchFamily="34" charset="0"/>
                <a:cs typeface="Arial" panose="020B0604020202020204" pitchFamily="34" charset="0"/>
              </a:rPr>
              <a:t>The app’s tools for engaging parents, including weekly progress reports and goal-setting options, help maintain lasting behavioral changes within families, creating a nurturing environment for adolescents (</a:t>
            </a:r>
            <a:r>
              <a:rPr lang="en-US" sz="1600" dirty="0" err="1">
                <a:latin typeface="Arial" panose="020B0604020202020204" pitchFamily="34" charset="0"/>
                <a:cs typeface="Arial" panose="020B0604020202020204" pitchFamily="34" charset="0"/>
              </a:rPr>
              <a:t>Frontini</a:t>
            </a:r>
            <a:r>
              <a:rPr lang="en-US" sz="1600" dirty="0">
                <a:latin typeface="Arial" panose="020B0604020202020204" pitchFamily="34" charset="0"/>
                <a:cs typeface="Arial" panose="020B0604020202020204" pitchFamily="34" charset="0"/>
              </a:rPr>
              <a:t> et al., 2020).  </a:t>
            </a:r>
          </a:p>
          <a:p>
            <a:endParaRPr lang="en-US" sz="1600" dirty="0">
              <a:latin typeface="Arial" panose="020B0604020202020204" pitchFamily="34" charset="0"/>
              <a:cs typeface="Arial" panose="020B0604020202020204" pitchFamily="34" charset="0"/>
            </a:endParaRPr>
          </a:p>
          <a:p>
            <a:endParaRPr lang="en-GB" dirty="0"/>
          </a:p>
        </p:txBody>
      </p:sp>
      <p:pic>
        <p:nvPicPr>
          <p:cNvPr id="6" name="Picture 5"/>
          <p:cNvPicPr>
            <a:picLocks noChangeAspect="1"/>
          </p:cNvPicPr>
          <p:nvPr/>
        </p:nvPicPr>
        <p:blipFill>
          <a:blip r:embed="rId2"/>
          <a:stretch>
            <a:fillRect/>
          </a:stretch>
        </p:blipFill>
        <p:spPr>
          <a:xfrm>
            <a:off x="352860" y="2537162"/>
            <a:ext cx="3593285" cy="2579309"/>
          </a:xfrm>
          <a:prstGeom prst="rect">
            <a:avLst/>
          </a:prstGeom>
        </p:spPr>
      </p:pic>
      <p:sp>
        <p:nvSpPr>
          <p:cNvPr id="7" name="TextBox 6"/>
          <p:cNvSpPr txBox="1"/>
          <p:nvPr/>
        </p:nvSpPr>
        <p:spPr>
          <a:xfrm>
            <a:off x="746620" y="5712903"/>
            <a:ext cx="2650921" cy="307777"/>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Source- (Alicia Leahy, 2020)</a:t>
            </a:r>
          </a:p>
        </p:txBody>
      </p:sp>
    </p:spTree>
    <p:extLst>
      <p:ext uri="{BB962C8B-B14F-4D97-AF65-F5344CB8AC3E}">
        <p14:creationId xmlns:p14="http://schemas.microsoft.com/office/powerpoint/2010/main" val="13207439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2AD1F80-5BBE-0938-4FE4-C458B7CFFC26}"/>
              </a:ext>
            </a:extLst>
          </p:cNvPr>
          <p:cNvSpPr>
            <a:spLocks noGrp="1"/>
          </p:cNvSpPr>
          <p:nvPr>
            <p:ph idx="1"/>
          </p:nvPr>
        </p:nvSpPr>
        <p:spPr>
          <a:xfrm>
            <a:off x="4370664" y="1501629"/>
            <a:ext cx="7211736" cy="5033396"/>
          </a:xfrm>
          <a:ln w="76200">
            <a:solidFill>
              <a:schemeClr val="accent6"/>
            </a:solidFill>
          </a:ln>
        </p:spPr>
        <p:txBody>
          <a:bodyPr>
            <a:normAutofit fontScale="92500" lnSpcReduction="10000"/>
          </a:bodyPr>
          <a:lstStyle/>
          <a:p>
            <a:r>
              <a:rPr lang="en-US" sz="1600" b="1" dirty="0">
                <a:solidFill>
                  <a:srgbClr val="FF0000"/>
                </a:solidFill>
                <a:latin typeface="Arial" panose="020B0604020202020204" pitchFamily="34" charset="0"/>
                <a:cs typeface="Arial" panose="020B0604020202020204" pitchFamily="34" charset="0"/>
              </a:rPr>
              <a:t>1. Policy Implications: </a:t>
            </a:r>
            <a:r>
              <a:rPr lang="en-US" sz="1600" dirty="0">
                <a:latin typeface="Arial" panose="020B0604020202020204" pitchFamily="34" charset="0"/>
                <a:cs typeface="Arial" panose="020B0604020202020204" pitchFamily="34" charset="0"/>
              </a:rPr>
              <a:t>The </a:t>
            </a:r>
            <a:r>
              <a:rPr lang="en-US" sz="1600" dirty="0" err="1">
                <a:latin typeface="Arial" panose="020B0604020202020204" pitchFamily="34" charset="0"/>
                <a:cs typeface="Arial" panose="020B0604020202020204" pitchFamily="34" charset="0"/>
              </a:rPr>
              <a:t>NutriFit</a:t>
            </a:r>
            <a:r>
              <a:rPr lang="en-US" sz="1600" dirty="0">
                <a:latin typeface="Arial" panose="020B0604020202020204" pitchFamily="34" charset="0"/>
                <a:cs typeface="Arial" panose="020B0604020202020204" pitchFamily="34" charset="0"/>
              </a:rPr>
              <a:t> app supports the UK Government’s initiative to reduce childhood obesity by 50% by 2030 (NHS England, 2024). Its approach, grounded in data, can assist policymakers by delivering real-time insights into the health behaviors of adolescents, thereby promoting evidence-based decision-making for upcoming strategies.  </a:t>
            </a:r>
          </a:p>
          <a:p>
            <a:r>
              <a:rPr lang="en-US" sz="1600" dirty="0">
                <a:solidFill>
                  <a:srgbClr val="FF0000"/>
                </a:solidFill>
                <a:latin typeface="Arial" panose="020B0604020202020204" pitchFamily="34" charset="0"/>
                <a:cs typeface="Arial" panose="020B0604020202020204" pitchFamily="34" charset="0"/>
              </a:rPr>
              <a:t>2. Advancing Research: </a:t>
            </a:r>
            <a:r>
              <a:rPr lang="en-US" sz="1600" dirty="0">
                <a:latin typeface="Arial" panose="020B0604020202020204" pitchFamily="34" charset="0"/>
                <a:cs typeface="Arial" panose="020B0604020202020204" pitchFamily="34" charset="0"/>
              </a:rPr>
              <a:t>The app collects user data on levels of physical activity, eating habits, and mental health, adding to the existing research on the effectiveness of digital health interventions for managing obesity (</a:t>
            </a:r>
            <a:r>
              <a:rPr lang="en-US" sz="1600" dirty="0" err="1">
                <a:latin typeface="Arial" panose="020B0604020202020204" pitchFamily="34" charset="0"/>
                <a:cs typeface="Arial" panose="020B0604020202020204" pitchFamily="34" charset="0"/>
              </a:rPr>
              <a:t>Hinchliffe</a:t>
            </a:r>
            <a:r>
              <a:rPr lang="en-US" sz="1600" dirty="0">
                <a:latin typeface="Arial" panose="020B0604020202020204" pitchFamily="34" charset="0"/>
                <a:cs typeface="Arial" panose="020B0604020202020204" pitchFamily="34" charset="0"/>
              </a:rPr>
              <a:t> et al., 2022). This information can help guide long-term studies and lead to the creation of more tailored health solutions.  </a:t>
            </a:r>
          </a:p>
          <a:p>
            <a:r>
              <a:rPr lang="en-US" sz="1600" dirty="0">
                <a:solidFill>
                  <a:srgbClr val="FF0000"/>
                </a:solidFill>
                <a:latin typeface="Arial" panose="020B0604020202020204" pitchFamily="34" charset="0"/>
                <a:cs typeface="Arial" panose="020B0604020202020204" pitchFamily="34" charset="0"/>
              </a:rPr>
              <a:t>3. Impact on Education: </a:t>
            </a:r>
            <a:r>
              <a:rPr lang="en-US" sz="1600" dirty="0">
                <a:latin typeface="Arial" panose="020B0604020202020204" pitchFamily="34" charset="0"/>
                <a:cs typeface="Arial" panose="020B0604020202020204" pitchFamily="34" charset="0"/>
              </a:rPr>
              <a:t>By incorporating </a:t>
            </a:r>
            <a:r>
              <a:rPr lang="en-US" sz="1600" dirty="0" err="1">
                <a:latin typeface="Arial" panose="020B0604020202020204" pitchFamily="34" charset="0"/>
                <a:cs typeface="Arial" panose="020B0604020202020204" pitchFamily="34" charset="0"/>
              </a:rPr>
              <a:t>NutriFit</a:t>
            </a:r>
            <a:r>
              <a:rPr lang="en-US" sz="1600" dirty="0">
                <a:latin typeface="Arial" panose="020B0604020202020204" pitchFamily="34" charset="0"/>
                <a:cs typeface="Arial" panose="020B0604020202020204" pitchFamily="34" charset="0"/>
              </a:rPr>
              <a:t> into school programs as an additional resource for health education, students can enhance their understanding of nutrition and fitness. This integration can promote lasting healthy habits and empower young people to make educated health choices (</a:t>
            </a:r>
            <a:r>
              <a:rPr lang="en-US" sz="1600" dirty="0" err="1">
                <a:latin typeface="Arial" panose="020B0604020202020204" pitchFamily="34" charset="0"/>
                <a:cs typeface="Arial" panose="020B0604020202020204" pitchFamily="34" charset="0"/>
              </a:rPr>
              <a:t>Selvaraj</a:t>
            </a:r>
            <a:r>
              <a:rPr lang="en-US" sz="1600" dirty="0">
                <a:latin typeface="Arial" panose="020B0604020202020204" pitchFamily="34" charset="0"/>
                <a:cs typeface="Arial" panose="020B0604020202020204" pitchFamily="34" charset="0"/>
              </a:rPr>
              <a:t> and </a:t>
            </a:r>
            <a:r>
              <a:rPr lang="en-US" sz="1600" dirty="0" err="1">
                <a:latin typeface="Arial" panose="020B0604020202020204" pitchFamily="34" charset="0"/>
                <a:cs typeface="Arial" panose="020B0604020202020204" pitchFamily="34" charset="0"/>
              </a:rPr>
              <a:t>Sriram</a:t>
            </a:r>
            <a:r>
              <a:rPr lang="en-US" sz="1600" dirty="0">
                <a:latin typeface="Arial" panose="020B0604020202020204" pitchFamily="34" charset="0"/>
                <a:cs typeface="Arial" panose="020B0604020202020204" pitchFamily="34" charset="0"/>
              </a:rPr>
              <a:t>, 2022).  </a:t>
            </a:r>
          </a:p>
          <a:p>
            <a:r>
              <a:rPr lang="en-US" sz="1600" dirty="0">
                <a:solidFill>
                  <a:srgbClr val="FF0000"/>
                </a:solidFill>
                <a:latin typeface="Arial" panose="020B0604020202020204" pitchFamily="34" charset="0"/>
                <a:cs typeface="Arial" panose="020B0604020202020204" pitchFamily="34" charset="0"/>
              </a:rPr>
              <a:t>4. Addressing Health Inequalities: </a:t>
            </a:r>
            <a:r>
              <a:rPr lang="en-US" sz="1600" dirty="0">
                <a:latin typeface="Arial" panose="020B0604020202020204" pitchFamily="34" charset="0"/>
                <a:cs typeface="Arial" panose="020B0604020202020204" pitchFamily="34" charset="0"/>
              </a:rPr>
              <a:t>The app can help mitigate health disparities related to digital literacy and access by including features for accessibility and focusing on diverse communities, ensuring that its advantages benefit those in underserved areas (</a:t>
            </a:r>
            <a:r>
              <a:rPr lang="en-US" sz="1600" dirty="0" err="1">
                <a:latin typeface="Arial" panose="020B0604020202020204" pitchFamily="34" charset="0"/>
                <a:cs typeface="Arial" panose="020B0604020202020204" pitchFamily="34" charset="0"/>
              </a:rPr>
              <a:t>Zimu</a:t>
            </a:r>
            <a:r>
              <a:rPr lang="en-US" sz="1600" dirty="0">
                <a:latin typeface="Arial" panose="020B0604020202020204" pitchFamily="34" charset="0"/>
                <a:cs typeface="Arial" panose="020B0604020202020204" pitchFamily="34" charset="0"/>
              </a:rPr>
              <a:t> et al., 2024). </a:t>
            </a:r>
          </a:p>
          <a:p>
            <a:endParaRPr lang="en-GB" dirty="0"/>
          </a:p>
        </p:txBody>
      </p:sp>
      <p:sp>
        <p:nvSpPr>
          <p:cNvPr id="3" name="TextBox 2"/>
          <p:cNvSpPr txBox="1"/>
          <p:nvPr/>
        </p:nvSpPr>
        <p:spPr>
          <a:xfrm>
            <a:off x="2206306" y="83890"/>
            <a:ext cx="9135610" cy="1169551"/>
          </a:xfrm>
          <a:prstGeom prst="rect">
            <a:avLst/>
          </a:prstGeom>
          <a:solidFill>
            <a:schemeClr val="bg2"/>
          </a:solidFill>
        </p:spPr>
        <p:txBody>
          <a:bodyPr wrap="square" rtlCol="0">
            <a:spAutoFit/>
          </a:bodyPr>
          <a:lstStyle/>
          <a:p>
            <a:endParaRPr lang="en-US" sz="2400" b="1" dirty="0">
              <a:latin typeface="Arial" panose="020B0604020202020204" pitchFamily="34" charset="0"/>
              <a:cs typeface="Arial" panose="020B0604020202020204" pitchFamily="34" charset="0"/>
            </a:endParaRPr>
          </a:p>
          <a:p>
            <a:r>
              <a:rPr lang="en-US" sz="2800" b="1" dirty="0">
                <a:solidFill>
                  <a:srgbClr val="FF0000"/>
                </a:solidFill>
                <a:latin typeface="Arial" panose="020B0604020202020204" pitchFamily="34" charset="0"/>
                <a:cs typeface="Arial" panose="020B0604020202020204" pitchFamily="34" charset="0"/>
              </a:rPr>
              <a:t>Implications for Policies, Research, and Education</a:t>
            </a:r>
            <a:endParaRPr lang="en-US" sz="2800" dirty="0">
              <a:solidFill>
                <a:srgbClr val="FF0000"/>
              </a:solidFill>
              <a:latin typeface="Arial" panose="020B0604020202020204" pitchFamily="34" charset="0"/>
              <a:cs typeface="Arial" panose="020B0604020202020204" pitchFamily="34" charset="0"/>
            </a:endParaRPr>
          </a:p>
          <a:p>
            <a:endParaRPr lang="en-US" dirty="0"/>
          </a:p>
        </p:txBody>
      </p:sp>
      <p:pic>
        <p:nvPicPr>
          <p:cNvPr id="8" name="Picture 7"/>
          <p:cNvPicPr>
            <a:picLocks noChangeAspect="1"/>
          </p:cNvPicPr>
          <p:nvPr/>
        </p:nvPicPr>
        <p:blipFill>
          <a:blip r:embed="rId2"/>
          <a:stretch>
            <a:fillRect/>
          </a:stretch>
        </p:blipFill>
        <p:spPr>
          <a:xfrm>
            <a:off x="513541" y="1698880"/>
            <a:ext cx="3320228" cy="1918499"/>
          </a:xfrm>
          <a:prstGeom prst="ellipse">
            <a:avLst/>
          </a:prstGeom>
          <a:ln w="63500" cap="rnd">
            <a:solidFill>
              <a:schemeClr val="accent6"/>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9" name="Picture 8"/>
          <p:cNvPicPr>
            <a:picLocks noChangeAspect="1"/>
          </p:cNvPicPr>
          <p:nvPr/>
        </p:nvPicPr>
        <p:blipFill>
          <a:blip r:embed="rId3"/>
          <a:stretch>
            <a:fillRect/>
          </a:stretch>
        </p:blipFill>
        <p:spPr>
          <a:xfrm>
            <a:off x="513541" y="4310760"/>
            <a:ext cx="3219560" cy="1743075"/>
          </a:xfrm>
          <a:prstGeom prst="ellipse">
            <a:avLst/>
          </a:prstGeom>
          <a:ln w="63500" cap="rnd">
            <a:solidFill>
              <a:schemeClr val="accent6"/>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0" name="TextBox 9"/>
          <p:cNvSpPr txBox="1"/>
          <p:nvPr/>
        </p:nvSpPr>
        <p:spPr>
          <a:xfrm>
            <a:off x="704674" y="6140741"/>
            <a:ext cx="2718033" cy="307777"/>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Source- (</a:t>
            </a:r>
            <a:r>
              <a:rPr lang="en-US" sz="1400" b="1" dirty="0" err="1">
                <a:latin typeface="Arial" panose="020B0604020202020204" pitchFamily="34" charset="0"/>
                <a:cs typeface="Arial" panose="020B0604020202020204" pitchFamily="34" charset="0"/>
              </a:rPr>
              <a:t>Dhanya</a:t>
            </a:r>
            <a:r>
              <a:rPr lang="en-US" sz="1400" b="1" dirty="0">
                <a:latin typeface="Arial" panose="020B0604020202020204" pitchFamily="34" charset="0"/>
                <a:cs typeface="Arial" panose="020B0604020202020204" pitchFamily="34" charset="0"/>
              </a:rPr>
              <a:t> Alex, 2023)</a:t>
            </a:r>
          </a:p>
        </p:txBody>
      </p:sp>
    </p:spTree>
    <p:extLst>
      <p:ext uri="{BB962C8B-B14F-4D97-AF65-F5344CB8AC3E}">
        <p14:creationId xmlns:p14="http://schemas.microsoft.com/office/powerpoint/2010/main" val="20520073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D1F80-5BBE-0938-4FE4-C458B7CFFC26}"/>
              </a:ext>
            </a:extLst>
          </p:cNvPr>
          <p:cNvSpPr>
            <a:spLocks noGrp="1"/>
          </p:cNvSpPr>
          <p:nvPr>
            <p:ph type="title"/>
          </p:nvPr>
        </p:nvSpPr>
        <p:spPr>
          <a:xfrm>
            <a:off x="609600" y="339213"/>
            <a:ext cx="10972800" cy="708954"/>
          </a:xfrm>
        </p:spPr>
        <p:style>
          <a:lnRef idx="2">
            <a:schemeClr val="accent5"/>
          </a:lnRef>
          <a:fillRef idx="1">
            <a:schemeClr val="lt1"/>
          </a:fillRef>
          <a:effectRef idx="0">
            <a:schemeClr val="accent5"/>
          </a:effectRef>
          <a:fontRef idx="minor">
            <a:schemeClr val="dk1"/>
          </a:fontRef>
        </p:style>
        <p:txBody>
          <a:bodyPr>
            <a:normAutofit fontScale="90000"/>
          </a:bodyPr>
          <a:lstStyle/>
          <a:p>
            <a:r>
              <a:rPr lang="en-GB" b="1" dirty="0"/>
              <a:t>References</a:t>
            </a:r>
          </a:p>
        </p:txBody>
      </p:sp>
      <p:sp>
        <p:nvSpPr>
          <p:cNvPr id="3" name="Content Placeholder 2">
            <a:extLst>
              <a:ext uri="{FF2B5EF4-FFF2-40B4-BE49-F238E27FC236}">
                <a16:creationId xmlns:a16="http://schemas.microsoft.com/office/drawing/2014/main" id="{BB2E81AE-807F-4F82-B8E1-516C778B0A4E}"/>
              </a:ext>
            </a:extLst>
          </p:cNvPr>
          <p:cNvSpPr>
            <a:spLocks noGrp="1"/>
          </p:cNvSpPr>
          <p:nvPr>
            <p:ph idx="1"/>
          </p:nvPr>
        </p:nvSpPr>
        <p:spPr>
          <a:xfrm>
            <a:off x="609600" y="1357845"/>
            <a:ext cx="10972800" cy="5075881"/>
          </a:xfrm>
        </p:spPr>
        <p:txBody>
          <a:bodyPr>
            <a:normAutofit fontScale="55000" lnSpcReduction="20000"/>
          </a:bodyPr>
          <a:lstStyle/>
          <a:p>
            <a:r>
              <a:rPr lang="en-GB" b="0" i="0" dirty="0" err="1">
                <a:solidFill>
                  <a:srgbClr val="222222"/>
                </a:solidFill>
                <a:effectLst/>
                <a:latin typeface="Arial" panose="020B0604020202020204" pitchFamily="34" charset="0"/>
              </a:rPr>
              <a:t>Aljedaani</a:t>
            </a:r>
            <a:r>
              <a:rPr lang="en-GB" b="0" i="0" dirty="0">
                <a:solidFill>
                  <a:srgbClr val="222222"/>
                </a:solidFill>
                <a:effectLst/>
                <a:latin typeface="Arial" panose="020B0604020202020204" pitchFamily="34" charset="0"/>
              </a:rPr>
              <a:t>, B. and Babar, M.A., (2021). Challenges with developing secure mobile health applications: Systematic review. </a:t>
            </a:r>
            <a:r>
              <a:rPr lang="en-GB" b="0" i="1" dirty="0">
                <a:solidFill>
                  <a:srgbClr val="222222"/>
                </a:solidFill>
                <a:effectLst/>
                <a:latin typeface="Arial" panose="020B0604020202020204" pitchFamily="34" charset="0"/>
              </a:rPr>
              <a:t>JMIR mHealth and </a:t>
            </a:r>
            <a:r>
              <a:rPr lang="en-GB" b="0" i="1" dirty="0" err="1">
                <a:solidFill>
                  <a:srgbClr val="222222"/>
                </a:solidFill>
                <a:effectLst/>
                <a:latin typeface="Arial" panose="020B0604020202020204" pitchFamily="34" charset="0"/>
              </a:rPr>
              <a:t>uHealth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(6), p.e15654.</a:t>
            </a:r>
          </a:p>
          <a:p>
            <a:r>
              <a:rPr lang="en-GB" b="0" i="0" dirty="0" err="1">
                <a:solidFill>
                  <a:srgbClr val="222222"/>
                </a:solidFill>
                <a:effectLst/>
                <a:latin typeface="Arial" panose="020B0604020202020204" pitchFamily="34" charset="0"/>
              </a:rPr>
              <a:t>Bahadori</a:t>
            </a:r>
            <a:r>
              <a:rPr lang="en-GB" b="0" i="0" dirty="0">
                <a:solidFill>
                  <a:srgbClr val="222222"/>
                </a:solidFill>
                <a:effectLst/>
                <a:latin typeface="Arial" panose="020B0604020202020204" pitchFamily="34" charset="0"/>
              </a:rPr>
              <a:t>, F., </a:t>
            </a:r>
            <a:r>
              <a:rPr lang="en-GB" b="0" i="0" dirty="0" err="1">
                <a:solidFill>
                  <a:srgbClr val="222222"/>
                </a:solidFill>
                <a:effectLst/>
                <a:latin typeface="Arial" panose="020B0604020202020204" pitchFamily="34" charset="0"/>
              </a:rPr>
              <a:t>Ghofranipour</a:t>
            </a:r>
            <a:r>
              <a:rPr lang="en-GB" b="0" i="0" dirty="0">
                <a:solidFill>
                  <a:srgbClr val="222222"/>
                </a:solidFill>
                <a:effectLst/>
                <a:latin typeface="Arial" panose="020B0604020202020204" pitchFamily="34" charset="0"/>
              </a:rPr>
              <a:t>, F., </a:t>
            </a:r>
            <a:r>
              <a:rPr lang="en-GB" b="0" i="0" dirty="0" err="1">
                <a:solidFill>
                  <a:srgbClr val="222222"/>
                </a:solidFill>
                <a:effectLst/>
                <a:latin typeface="Arial" panose="020B0604020202020204" pitchFamily="34" charset="0"/>
              </a:rPr>
              <a:t>Zarei</a:t>
            </a:r>
            <a:r>
              <a:rPr lang="en-GB" b="0" i="0" dirty="0">
                <a:solidFill>
                  <a:srgbClr val="222222"/>
                </a:solidFill>
                <a:effectLst/>
                <a:latin typeface="Arial" panose="020B0604020202020204" pitchFamily="34" charset="0"/>
              </a:rPr>
              <a:t>, F., </a:t>
            </a:r>
            <a:r>
              <a:rPr lang="en-GB" b="0" i="0" dirty="0" err="1">
                <a:solidFill>
                  <a:srgbClr val="222222"/>
                </a:solidFill>
                <a:effectLst/>
                <a:latin typeface="Arial" panose="020B0604020202020204" pitchFamily="34" charset="0"/>
              </a:rPr>
              <a:t>Ziaei</a:t>
            </a:r>
            <a:r>
              <a:rPr lang="en-GB" b="0" i="0" dirty="0">
                <a:solidFill>
                  <a:srgbClr val="222222"/>
                </a:solidFill>
                <a:effectLst/>
                <a:latin typeface="Arial" panose="020B0604020202020204" pitchFamily="34" charset="0"/>
              </a:rPr>
              <a:t>, R. and </a:t>
            </a:r>
            <a:r>
              <a:rPr lang="en-GB" b="0" i="0" dirty="0" err="1">
                <a:solidFill>
                  <a:srgbClr val="222222"/>
                </a:solidFill>
                <a:effectLst/>
                <a:latin typeface="Arial" panose="020B0604020202020204" pitchFamily="34" charset="0"/>
              </a:rPr>
              <a:t>Ghaffarifar</a:t>
            </a:r>
            <a:r>
              <a:rPr lang="en-GB" b="0" i="0" dirty="0">
                <a:solidFill>
                  <a:srgbClr val="222222"/>
                </a:solidFill>
                <a:effectLst/>
                <a:latin typeface="Arial" panose="020B0604020202020204" pitchFamily="34" charset="0"/>
              </a:rPr>
              <a:t>, S., (2021). Application of the PRECEDE-PROCEED model in prevention of brucellosis focused on livestock vaccination process. </a:t>
            </a:r>
            <a:r>
              <a:rPr lang="en-GB" b="0" i="1" dirty="0">
                <a:solidFill>
                  <a:srgbClr val="222222"/>
                </a:solidFill>
                <a:effectLst/>
                <a:latin typeface="Arial" panose="020B0604020202020204" pitchFamily="34" charset="0"/>
              </a:rPr>
              <a:t>BMC Veterinary Research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17</a:t>
            </a:r>
            <a:r>
              <a:rPr lang="en-GB" b="0" i="0" dirty="0">
                <a:solidFill>
                  <a:srgbClr val="222222"/>
                </a:solidFill>
                <a:effectLst/>
                <a:latin typeface="Arial" panose="020B0604020202020204" pitchFamily="34" charset="0"/>
              </a:rPr>
              <a:t>, pp.1-13.</a:t>
            </a:r>
          </a:p>
          <a:p>
            <a:r>
              <a:rPr lang="en-GB" b="0" i="0" dirty="0">
                <a:solidFill>
                  <a:srgbClr val="222222"/>
                </a:solidFill>
                <a:effectLst/>
                <a:latin typeface="Arial" panose="020B0604020202020204" pitchFamily="34" charset="0"/>
              </a:rPr>
              <a:t>Browne, N.E., Newton, A.S., </a:t>
            </a:r>
            <a:r>
              <a:rPr lang="en-GB" b="0" i="0" dirty="0" err="1">
                <a:solidFill>
                  <a:srgbClr val="222222"/>
                </a:solidFill>
                <a:effectLst/>
                <a:latin typeface="Arial" panose="020B0604020202020204" pitchFamily="34" charset="0"/>
              </a:rPr>
              <a:t>Gokiert</a:t>
            </a:r>
            <a:r>
              <a:rPr lang="en-GB" b="0" i="0" dirty="0">
                <a:solidFill>
                  <a:srgbClr val="222222"/>
                </a:solidFill>
                <a:effectLst/>
                <a:latin typeface="Arial" panose="020B0604020202020204" pitchFamily="34" charset="0"/>
              </a:rPr>
              <a:t>, R., Holt, N.L., Gehring, N.D., Perez, A. and Ball, G.D., (2022). The application and reporting of motivational interviewing in managing adolescent obesity: A scoping review and stakeholder consultation. </a:t>
            </a:r>
            <a:r>
              <a:rPr lang="en-GB" b="0" i="1" dirty="0">
                <a:solidFill>
                  <a:srgbClr val="222222"/>
                </a:solidFill>
                <a:effectLst/>
                <a:latin typeface="Arial" panose="020B0604020202020204" pitchFamily="34" charset="0"/>
              </a:rPr>
              <a:t>Obesity Reviews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23</a:t>
            </a:r>
            <a:r>
              <a:rPr lang="en-GB" b="0" i="0" dirty="0">
                <a:solidFill>
                  <a:srgbClr val="222222"/>
                </a:solidFill>
                <a:effectLst/>
                <a:latin typeface="Arial" panose="020B0604020202020204" pitchFamily="34" charset="0"/>
              </a:rPr>
              <a:t>(11), p.e13505.</a:t>
            </a:r>
          </a:p>
          <a:p>
            <a:r>
              <a:rPr lang="en-GB" b="0" i="0" dirty="0" err="1">
                <a:solidFill>
                  <a:srgbClr val="222222"/>
                </a:solidFill>
                <a:effectLst/>
                <a:latin typeface="Arial" panose="020B0604020202020204" pitchFamily="34" charset="0"/>
              </a:rPr>
              <a:t>Frontini</a:t>
            </a:r>
            <a:r>
              <a:rPr lang="en-GB" b="0" i="0" dirty="0">
                <a:solidFill>
                  <a:srgbClr val="222222"/>
                </a:solidFill>
                <a:effectLst/>
                <a:latin typeface="Arial" panose="020B0604020202020204" pitchFamily="34" charset="0"/>
              </a:rPr>
              <a:t>, R., Sousa, P., </a:t>
            </a:r>
            <a:r>
              <a:rPr lang="en-GB" b="0" i="0" dirty="0" err="1">
                <a:solidFill>
                  <a:srgbClr val="222222"/>
                </a:solidFill>
                <a:effectLst/>
                <a:latin typeface="Arial" panose="020B0604020202020204" pitchFamily="34" charset="0"/>
              </a:rPr>
              <a:t>Dixe</a:t>
            </a:r>
            <a:r>
              <a:rPr lang="en-GB" b="0" i="0" dirty="0">
                <a:solidFill>
                  <a:srgbClr val="222222"/>
                </a:solidFill>
                <a:effectLst/>
                <a:latin typeface="Arial" panose="020B0604020202020204" pitchFamily="34" charset="0"/>
              </a:rPr>
              <a:t>, M.A., Ferreira, R. and Figueiredo, M.C., (2020). Designing a mobile app to promote healthy </a:t>
            </a:r>
            <a:r>
              <a:rPr lang="en-GB" b="0" i="0" dirty="0" err="1">
                <a:solidFill>
                  <a:srgbClr val="222222"/>
                </a:solidFill>
                <a:effectLst/>
                <a:latin typeface="Arial" panose="020B0604020202020204" pitchFamily="34" charset="0"/>
              </a:rPr>
              <a:t>behaviors</a:t>
            </a:r>
            <a:r>
              <a:rPr lang="en-GB" b="0" i="0" dirty="0">
                <a:solidFill>
                  <a:srgbClr val="222222"/>
                </a:solidFill>
                <a:effectLst/>
                <a:latin typeface="Arial" panose="020B0604020202020204" pitchFamily="34" charset="0"/>
              </a:rPr>
              <a:t> and prevent obesity: analysis of adolescents’ preferences. </a:t>
            </a:r>
            <a:r>
              <a:rPr lang="en-GB" b="0" i="1" dirty="0">
                <a:solidFill>
                  <a:srgbClr val="222222"/>
                </a:solidFill>
                <a:effectLst/>
                <a:latin typeface="Arial" panose="020B0604020202020204" pitchFamily="34" charset="0"/>
              </a:rPr>
              <a:t>Informatics for Health and Social Care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45</a:t>
            </a:r>
            <a:r>
              <a:rPr lang="en-GB" b="0" i="0" dirty="0">
                <a:solidFill>
                  <a:srgbClr val="222222"/>
                </a:solidFill>
                <a:effectLst/>
                <a:latin typeface="Arial" panose="020B0604020202020204" pitchFamily="34" charset="0"/>
              </a:rPr>
              <a:t>(3), pp.327-341.</a:t>
            </a:r>
          </a:p>
          <a:p>
            <a:r>
              <a:rPr lang="en-GB" b="0" i="0" dirty="0">
                <a:solidFill>
                  <a:srgbClr val="222222"/>
                </a:solidFill>
                <a:effectLst/>
                <a:latin typeface="Arial" panose="020B0604020202020204" pitchFamily="34" charset="0"/>
              </a:rPr>
              <a:t>Giorgi Rossi, P., Ferrari, F., </a:t>
            </a:r>
            <a:r>
              <a:rPr lang="en-GB" b="0" i="0" dirty="0" err="1">
                <a:solidFill>
                  <a:srgbClr val="222222"/>
                </a:solidFill>
                <a:effectLst/>
                <a:latin typeface="Arial" panose="020B0604020202020204" pitchFamily="34" charset="0"/>
              </a:rPr>
              <a:t>Amarri</a:t>
            </a:r>
            <a:r>
              <a:rPr lang="en-GB" b="0" i="0" dirty="0">
                <a:solidFill>
                  <a:srgbClr val="222222"/>
                </a:solidFill>
                <a:effectLst/>
                <a:latin typeface="Arial" panose="020B0604020202020204" pitchFamily="34" charset="0"/>
              </a:rPr>
              <a:t>, S., Bassi, A., </a:t>
            </a:r>
            <a:r>
              <a:rPr lang="en-GB" b="0" i="0" dirty="0" err="1">
                <a:solidFill>
                  <a:srgbClr val="222222"/>
                </a:solidFill>
                <a:effectLst/>
                <a:latin typeface="Arial" panose="020B0604020202020204" pitchFamily="34" charset="0"/>
              </a:rPr>
              <a:t>Bonvicini</a:t>
            </a:r>
            <a:r>
              <a:rPr lang="en-GB" b="0" i="0" dirty="0">
                <a:solidFill>
                  <a:srgbClr val="222222"/>
                </a:solidFill>
                <a:effectLst/>
                <a:latin typeface="Arial" panose="020B0604020202020204" pitchFamily="34" charset="0"/>
              </a:rPr>
              <a:t>, L., </a:t>
            </a:r>
            <a:r>
              <a:rPr lang="en-GB" b="0" i="0" dirty="0" err="1">
                <a:solidFill>
                  <a:srgbClr val="222222"/>
                </a:solidFill>
                <a:effectLst/>
                <a:latin typeface="Arial" panose="020B0604020202020204" pitchFamily="34" charset="0"/>
              </a:rPr>
              <a:t>Dall'Aglio</a:t>
            </a:r>
            <a:r>
              <a:rPr lang="en-GB" b="0" i="0" dirty="0">
                <a:solidFill>
                  <a:srgbClr val="222222"/>
                </a:solidFill>
                <a:effectLst/>
                <a:latin typeface="Arial" panose="020B0604020202020204" pitchFamily="34" charset="0"/>
              </a:rPr>
              <a:t>, L., Della </a:t>
            </a:r>
            <a:r>
              <a:rPr lang="en-GB" b="0" i="0" dirty="0" err="1">
                <a:solidFill>
                  <a:srgbClr val="222222"/>
                </a:solidFill>
                <a:effectLst/>
                <a:latin typeface="Arial" panose="020B0604020202020204" pitchFamily="34" charset="0"/>
              </a:rPr>
              <a:t>Giustina</a:t>
            </a:r>
            <a:r>
              <a:rPr lang="en-GB" b="0" i="0" dirty="0">
                <a:solidFill>
                  <a:srgbClr val="222222"/>
                </a:solidFill>
                <a:effectLst/>
                <a:latin typeface="Arial" panose="020B0604020202020204" pitchFamily="34" charset="0"/>
              </a:rPr>
              <a:t>, C., Fabbri, A., Ferrari, A.M., Ferrari, E. and Fontana, M., (2020). Describing the process and tools adopted to cocreate a smartphone app for obesity prevention in childhood: mixed method study. </a:t>
            </a:r>
            <a:r>
              <a:rPr lang="en-GB" b="0" i="1" dirty="0">
                <a:solidFill>
                  <a:srgbClr val="222222"/>
                </a:solidFill>
                <a:effectLst/>
                <a:latin typeface="Arial" panose="020B0604020202020204" pitchFamily="34" charset="0"/>
              </a:rPr>
              <a:t>JMIR mHealth and </a:t>
            </a:r>
            <a:r>
              <a:rPr lang="en-GB" b="0" i="1" dirty="0" err="1">
                <a:solidFill>
                  <a:srgbClr val="222222"/>
                </a:solidFill>
                <a:effectLst/>
                <a:latin typeface="Arial" panose="020B0604020202020204" pitchFamily="34" charset="0"/>
              </a:rPr>
              <a:t>uHealth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8</a:t>
            </a:r>
            <a:r>
              <a:rPr lang="en-GB" b="0" i="0" dirty="0">
                <a:solidFill>
                  <a:srgbClr val="222222"/>
                </a:solidFill>
                <a:effectLst/>
                <a:latin typeface="Arial" panose="020B0604020202020204" pitchFamily="34" charset="0"/>
              </a:rPr>
              <a:t>(6), p.e16165.</a:t>
            </a:r>
          </a:p>
          <a:p>
            <a:r>
              <a:rPr lang="en-GB" b="0" i="0" dirty="0" err="1">
                <a:solidFill>
                  <a:srgbClr val="222222"/>
                </a:solidFill>
                <a:effectLst/>
                <a:latin typeface="Arial" panose="020B0604020202020204" pitchFamily="34" charset="0"/>
              </a:rPr>
              <a:t>Ghofranipour</a:t>
            </a:r>
            <a:r>
              <a:rPr lang="en-GB" b="0" i="0" dirty="0">
                <a:solidFill>
                  <a:srgbClr val="222222"/>
                </a:solidFill>
                <a:effectLst/>
                <a:latin typeface="Arial" panose="020B0604020202020204" pitchFamily="34" charset="0"/>
              </a:rPr>
              <a:t>, F., </a:t>
            </a:r>
            <a:r>
              <a:rPr lang="en-GB" b="0" i="0" dirty="0" err="1">
                <a:solidFill>
                  <a:srgbClr val="222222"/>
                </a:solidFill>
                <a:effectLst/>
                <a:latin typeface="Arial" panose="020B0604020202020204" pitchFamily="34" charset="0"/>
              </a:rPr>
              <a:t>Hamzavi</a:t>
            </a:r>
            <a:r>
              <a:rPr lang="en-GB" b="0" i="0" dirty="0">
                <a:solidFill>
                  <a:srgbClr val="222222"/>
                </a:solidFill>
                <a:effectLst/>
                <a:latin typeface="Arial" panose="020B0604020202020204" pitchFamily="34" charset="0"/>
              </a:rPr>
              <a:t> </a:t>
            </a:r>
            <a:r>
              <a:rPr lang="en-GB" b="0" i="0" dirty="0" err="1">
                <a:solidFill>
                  <a:srgbClr val="222222"/>
                </a:solidFill>
                <a:effectLst/>
                <a:latin typeface="Arial" panose="020B0604020202020204" pitchFamily="34" charset="0"/>
              </a:rPr>
              <a:t>Zarghani</a:t>
            </a:r>
            <a:r>
              <a:rPr lang="en-GB" b="0" i="0" dirty="0">
                <a:solidFill>
                  <a:srgbClr val="222222"/>
                </a:solidFill>
                <a:effectLst/>
                <a:latin typeface="Arial" panose="020B0604020202020204" pitchFamily="34" charset="0"/>
              </a:rPr>
              <a:t>, N., Mohammadi, E., </a:t>
            </a:r>
            <a:r>
              <a:rPr lang="en-GB" b="0" i="0" dirty="0" err="1">
                <a:solidFill>
                  <a:srgbClr val="222222"/>
                </a:solidFill>
                <a:effectLst/>
                <a:latin typeface="Arial" panose="020B0604020202020204" pitchFamily="34" charset="0"/>
              </a:rPr>
              <a:t>Mehrizi</a:t>
            </a:r>
            <a:r>
              <a:rPr lang="en-GB" b="0" i="0" dirty="0">
                <a:solidFill>
                  <a:srgbClr val="222222"/>
                </a:solidFill>
                <a:effectLst/>
                <a:latin typeface="Arial" panose="020B0604020202020204" pitchFamily="34" charset="0"/>
              </a:rPr>
              <a:t>, A.A.H., </a:t>
            </a:r>
            <a:r>
              <a:rPr lang="en-GB" b="0" i="0" dirty="0" err="1">
                <a:solidFill>
                  <a:srgbClr val="222222"/>
                </a:solidFill>
                <a:effectLst/>
                <a:latin typeface="Arial" panose="020B0604020202020204" pitchFamily="34" charset="0"/>
              </a:rPr>
              <a:t>Tavousi</a:t>
            </a:r>
            <a:r>
              <a:rPr lang="en-GB" b="0" i="0" dirty="0">
                <a:solidFill>
                  <a:srgbClr val="222222"/>
                </a:solidFill>
                <a:effectLst/>
                <a:latin typeface="Arial" panose="020B0604020202020204" pitchFamily="34" charset="0"/>
              </a:rPr>
              <a:t>, M., De </a:t>
            </a:r>
            <a:r>
              <a:rPr lang="en-GB" b="0" i="0" dirty="0" err="1">
                <a:solidFill>
                  <a:srgbClr val="222222"/>
                </a:solidFill>
                <a:effectLst/>
                <a:latin typeface="Arial" panose="020B0604020202020204" pitchFamily="34" charset="0"/>
              </a:rPr>
              <a:t>Craemer</a:t>
            </a:r>
            <a:r>
              <a:rPr lang="en-GB" b="0" i="0" dirty="0">
                <a:solidFill>
                  <a:srgbClr val="222222"/>
                </a:solidFill>
                <a:effectLst/>
                <a:latin typeface="Arial" panose="020B0604020202020204" pitchFamily="34" charset="0"/>
              </a:rPr>
              <a:t>, M. and Cardon, G., (2022). An internet-based educational intervention for mothers targeting preschoolers’ weight management promotion (PWMP): a pilot study. </a:t>
            </a:r>
            <a:r>
              <a:rPr lang="en-GB" b="0" i="1" dirty="0">
                <a:solidFill>
                  <a:srgbClr val="222222"/>
                </a:solidFill>
                <a:effectLst/>
                <a:latin typeface="Arial" panose="020B0604020202020204" pitchFamily="34" charset="0"/>
              </a:rPr>
              <a:t>BMC public health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22</a:t>
            </a:r>
            <a:r>
              <a:rPr lang="en-GB" b="0" i="0" dirty="0">
                <a:solidFill>
                  <a:srgbClr val="222222"/>
                </a:solidFill>
                <a:effectLst/>
                <a:latin typeface="Arial" panose="020B0604020202020204" pitchFamily="34" charset="0"/>
              </a:rPr>
              <a:t>(1), p.2220.</a:t>
            </a:r>
          </a:p>
          <a:p>
            <a:r>
              <a:rPr lang="en-GB" b="0" i="0" dirty="0" err="1">
                <a:solidFill>
                  <a:srgbClr val="222222"/>
                </a:solidFill>
                <a:effectLst/>
                <a:latin typeface="Arial" panose="020B0604020202020204" pitchFamily="34" charset="0"/>
              </a:rPr>
              <a:t>Hamzavi</a:t>
            </a:r>
            <a:r>
              <a:rPr lang="en-GB" b="0" i="0" dirty="0">
                <a:solidFill>
                  <a:srgbClr val="222222"/>
                </a:solidFill>
                <a:effectLst/>
                <a:latin typeface="Arial" panose="020B0604020202020204" pitchFamily="34" charset="0"/>
              </a:rPr>
              <a:t> </a:t>
            </a:r>
            <a:r>
              <a:rPr lang="en-GB" b="0" i="0" dirty="0" err="1">
                <a:solidFill>
                  <a:srgbClr val="222222"/>
                </a:solidFill>
                <a:effectLst/>
                <a:latin typeface="Arial" panose="020B0604020202020204" pitchFamily="34" charset="0"/>
              </a:rPr>
              <a:t>Zarghani</a:t>
            </a:r>
            <a:r>
              <a:rPr lang="en-GB" b="0" i="0" dirty="0">
                <a:solidFill>
                  <a:srgbClr val="222222"/>
                </a:solidFill>
                <a:effectLst/>
                <a:latin typeface="Arial" panose="020B0604020202020204" pitchFamily="34" charset="0"/>
              </a:rPr>
              <a:t>, N., </a:t>
            </a:r>
            <a:r>
              <a:rPr lang="en-GB" b="0" i="0" dirty="0" err="1">
                <a:solidFill>
                  <a:srgbClr val="222222"/>
                </a:solidFill>
                <a:effectLst/>
                <a:latin typeface="Arial" panose="020B0604020202020204" pitchFamily="34" charset="0"/>
              </a:rPr>
              <a:t>Ghofranipour</a:t>
            </a:r>
            <a:r>
              <a:rPr lang="en-GB" b="0" i="0" dirty="0">
                <a:solidFill>
                  <a:srgbClr val="222222"/>
                </a:solidFill>
                <a:effectLst/>
                <a:latin typeface="Arial" panose="020B0604020202020204" pitchFamily="34" charset="0"/>
              </a:rPr>
              <a:t>, F., Mohammadi, E., </a:t>
            </a:r>
            <a:r>
              <a:rPr lang="en-GB" b="0" i="0" dirty="0" err="1">
                <a:solidFill>
                  <a:srgbClr val="222222"/>
                </a:solidFill>
                <a:effectLst/>
                <a:latin typeface="Arial" panose="020B0604020202020204" pitchFamily="34" charset="0"/>
              </a:rPr>
              <a:t>Haeri</a:t>
            </a:r>
            <a:r>
              <a:rPr lang="en-GB" b="0" i="0" dirty="0">
                <a:solidFill>
                  <a:srgbClr val="222222"/>
                </a:solidFill>
                <a:effectLst/>
                <a:latin typeface="Arial" panose="020B0604020202020204" pitchFamily="34" charset="0"/>
              </a:rPr>
              <a:t> </a:t>
            </a:r>
            <a:r>
              <a:rPr lang="en-GB" b="0" i="0" dirty="0" err="1">
                <a:solidFill>
                  <a:srgbClr val="222222"/>
                </a:solidFill>
                <a:effectLst/>
                <a:latin typeface="Arial" panose="020B0604020202020204" pitchFamily="34" charset="0"/>
              </a:rPr>
              <a:t>Mehrizi</a:t>
            </a:r>
            <a:r>
              <a:rPr lang="en-GB" b="0" i="0" dirty="0">
                <a:solidFill>
                  <a:srgbClr val="222222"/>
                </a:solidFill>
                <a:effectLst/>
                <a:latin typeface="Arial" panose="020B0604020202020204" pitchFamily="34" charset="0"/>
              </a:rPr>
              <a:t>, A. and Cardon, G., (2021). Weight management promotion among preschoolers: A protocol for a pilot study using mixed methods. </a:t>
            </a:r>
            <a:r>
              <a:rPr lang="en-GB" b="0" i="1" dirty="0">
                <a:solidFill>
                  <a:srgbClr val="222222"/>
                </a:solidFill>
                <a:effectLst/>
                <a:latin typeface="Arial" panose="020B0604020202020204" pitchFamily="34" charset="0"/>
              </a:rPr>
              <a:t>HEALTH EDUCATION &amp; HEALTH PROMOTION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(3), pp.221-227.</a:t>
            </a:r>
          </a:p>
          <a:p>
            <a:r>
              <a:rPr lang="en-GB" b="0" i="0" dirty="0">
                <a:solidFill>
                  <a:srgbClr val="222222"/>
                </a:solidFill>
                <a:effectLst/>
                <a:latin typeface="Arial" panose="020B0604020202020204" pitchFamily="34" charset="0"/>
              </a:rPr>
              <a:t>Hayes, D., Cappa, F. and Le-Khac, N.A., (2020). An effective approach to mobile device management: Security and privacy issues associated with mobile applications. </a:t>
            </a:r>
            <a:r>
              <a:rPr lang="en-GB" b="0" i="1" dirty="0">
                <a:solidFill>
                  <a:srgbClr val="222222"/>
                </a:solidFill>
                <a:effectLst/>
                <a:latin typeface="Arial" panose="020B0604020202020204" pitchFamily="34" charset="0"/>
              </a:rPr>
              <a:t>Digital Business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a:t>
            </a:r>
            <a:r>
              <a:rPr lang="en-GB" b="0" i="0" dirty="0">
                <a:solidFill>
                  <a:srgbClr val="222222"/>
                </a:solidFill>
                <a:effectLst/>
                <a:latin typeface="Arial" panose="020B0604020202020204" pitchFamily="34" charset="0"/>
              </a:rPr>
              <a:t>(1), p.100001.</a:t>
            </a:r>
          </a:p>
          <a:p>
            <a:r>
              <a:rPr lang="en-GB" b="0" i="0" dirty="0">
                <a:solidFill>
                  <a:srgbClr val="222222"/>
                </a:solidFill>
                <a:effectLst/>
                <a:latin typeface="Arial" panose="020B0604020202020204" pitchFamily="34" charset="0"/>
              </a:rPr>
              <a:t>Hinchliffe, N., </a:t>
            </a:r>
            <a:r>
              <a:rPr lang="en-GB" b="0" i="0" dirty="0" err="1">
                <a:solidFill>
                  <a:srgbClr val="222222"/>
                </a:solidFill>
                <a:effectLst/>
                <a:latin typeface="Arial" panose="020B0604020202020204" pitchFamily="34" charset="0"/>
              </a:rPr>
              <a:t>Capehorn</a:t>
            </a:r>
            <a:r>
              <a:rPr lang="en-GB" b="0" i="0" dirty="0">
                <a:solidFill>
                  <a:srgbClr val="222222"/>
                </a:solidFill>
                <a:effectLst/>
                <a:latin typeface="Arial" panose="020B0604020202020204" pitchFamily="34" charset="0"/>
              </a:rPr>
              <a:t>, M.S., Bewick, M. and </a:t>
            </a:r>
            <a:r>
              <a:rPr lang="en-GB" b="0" i="0" dirty="0" err="1">
                <a:solidFill>
                  <a:srgbClr val="222222"/>
                </a:solidFill>
                <a:effectLst/>
                <a:latin typeface="Arial" panose="020B0604020202020204" pitchFamily="34" charset="0"/>
              </a:rPr>
              <a:t>Feenie</a:t>
            </a:r>
            <a:r>
              <a:rPr lang="en-GB" b="0" i="0" dirty="0">
                <a:solidFill>
                  <a:srgbClr val="222222"/>
                </a:solidFill>
                <a:effectLst/>
                <a:latin typeface="Arial" panose="020B0604020202020204" pitchFamily="34" charset="0"/>
              </a:rPr>
              <a:t>, J., (2022). The potential role of digital health in obesity care. </a:t>
            </a:r>
            <a:r>
              <a:rPr lang="en-GB" b="0" i="1" dirty="0">
                <a:solidFill>
                  <a:srgbClr val="222222"/>
                </a:solidFill>
                <a:effectLst/>
                <a:latin typeface="Arial" panose="020B0604020202020204" pitchFamily="34" charset="0"/>
              </a:rPr>
              <a:t>Advances in Therapy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39</a:t>
            </a:r>
            <a:r>
              <a:rPr lang="en-GB" b="0" i="0" dirty="0">
                <a:solidFill>
                  <a:srgbClr val="222222"/>
                </a:solidFill>
                <a:effectLst/>
                <a:latin typeface="Arial" panose="020B0604020202020204" pitchFamily="34" charset="0"/>
              </a:rPr>
              <a:t>(10), pp.4397-4412.</a:t>
            </a:r>
          </a:p>
          <a:p>
            <a:r>
              <a:rPr lang="en-GB" b="0" i="0" dirty="0">
                <a:solidFill>
                  <a:srgbClr val="222222"/>
                </a:solidFill>
                <a:effectLst/>
                <a:latin typeface="Arial" panose="020B0604020202020204" pitchFamily="34" charset="0"/>
              </a:rPr>
              <a:t>Hargreaves, D., Mates, E., Menon, P., Alderman, H., Devakumar, D., Fawzi, W., Greenfield, G., </a:t>
            </a:r>
            <a:r>
              <a:rPr lang="en-GB" b="0" i="0" dirty="0" err="1">
                <a:solidFill>
                  <a:srgbClr val="222222"/>
                </a:solidFill>
                <a:effectLst/>
                <a:latin typeface="Arial" panose="020B0604020202020204" pitchFamily="34" charset="0"/>
              </a:rPr>
              <a:t>Hammoudeh</a:t>
            </a:r>
            <a:r>
              <a:rPr lang="en-GB" b="0" i="0" dirty="0">
                <a:solidFill>
                  <a:srgbClr val="222222"/>
                </a:solidFill>
                <a:effectLst/>
                <a:latin typeface="Arial" panose="020B0604020202020204" pitchFamily="34" charset="0"/>
              </a:rPr>
              <a:t>, W., He, S., Lahiri, A. and Liu, Z., (2022). Strategies and interventions for healthy adolescent growth, nutrition, and development. </a:t>
            </a:r>
            <a:r>
              <a:rPr lang="en-GB" b="0" i="1" dirty="0">
                <a:solidFill>
                  <a:srgbClr val="222222"/>
                </a:solidFill>
                <a:effectLst/>
                <a:latin typeface="Arial" panose="020B0604020202020204" pitchFamily="34" charset="0"/>
              </a:rPr>
              <a:t>The Lancet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399</a:t>
            </a:r>
            <a:r>
              <a:rPr lang="en-GB" b="0" i="0" dirty="0">
                <a:solidFill>
                  <a:srgbClr val="222222"/>
                </a:solidFill>
                <a:effectLst/>
                <a:latin typeface="Arial" panose="020B0604020202020204" pitchFamily="34" charset="0"/>
              </a:rPr>
              <a:t>(10320), pp.198-210.</a:t>
            </a:r>
          </a:p>
          <a:p>
            <a:r>
              <a:rPr lang="en-GB" b="0" i="0" dirty="0">
                <a:solidFill>
                  <a:srgbClr val="222222"/>
                </a:solidFill>
                <a:effectLst/>
                <a:latin typeface="Arial" panose="020B0604020202020204" pitchFamily="34" charset="0"/>
              </a:rPr>
              <a:t>Henriksson, H., </a:t>
            </a:r>
            <a:r>
              <a:rPr lang="en-GB" b="0" i="0" dirty="0" err="1">
                <a:solidFill>
                  <a:srgbClr val="222222"/>
                </a:solidFill>
                <a:effectLst/>
                <a:latin typeface="Arial" panose="020B0604020202020204" pitchFamily="34" charset="0"/>
              </a:rPr>
              <a:t>Alexandrou</a:t>
            </a:r>
            <a:r>
              <a:rPr lang="en-GB" b="0" i="0" dirty="0">
                <a:solidFill>
                  <a:srgbClr val="222222"/>
                </a:solidFill>
                <a:effectLst/>
                <a:latin typeface="Arial" panose="020B0604020202020204" pitchFamily="34" charset="0"/>
              </a:rPr>
              <a:t>, C., Henriksson, P., </a:t>
            </a:r>
            <a:r>
              <a:rPr lang="en-GB" b="0" i="0" dirty="0" err="1">
                <a:solidFill>
                  <a:srgbClr val="222222"/>
                </a:solidFill>
                <a:effectLst/>
                <a:latin typeface="Arial" panose="020B0604020202020204" pitchFamily="34" charset="0"/>
              </a:rPr>
              <a:t>Henström</a:t>
            </a:r>
            <a:r>
              <a:rPr lang="en-GB" b="0" i="0" dirty="0">
                <a:solidFill>
                  <a:srgbClr val="222222"/>
                </a:solidFill>
                <a:effectLst/>
                <a:latin typeface="Arial" panose="020B0604020202020204" pitchFamily="34" charset="0"/>
              </a:rPr>
              <a:t>, M., Bendtsen, M., Thomas, K., </a:t>
            </a:r>
            <a:r>
              <a:rPr lang="en-GB" b="0" i="0" dirty="0" err="1">
                <a:solidFill>
                  <a:srgbClr val="222222"/>
                </a:solidFill>
                <a:effectLst/>
                <a:latin typeface="Arial" panose="020B0604020202020204" pitchFamily="34" charset="0"/>
              </a:rPr>
              <a:t>Müssener</a:t>
            </a:r>
            <a:r>
              <a:rPr lang="en-GB" b="0" i="0" dirty="0">
                <a:solidFill>
                  <a:srgbClr val="222222"/>
                </a:solidFill>
                <a:effectLst/>
                <a:latin typeface="Arial" panose="020B0604020202020204" pitchFamily="34" charset="0"/>
              </a:rPr>
              <a:t>, U., Nilsen, P. and </a:t>
            </a:r>
            <a:r>
              <a:rPr lang="en-GB" b="0" i="0" dirty="0" err="1">
                <a:solidFill>
                  <a:srgbClr val="222222"/>
                </a:solidFill>
                <a:effectLst/>
                <a:latin typeface="Arial" panose="020B0604020202020204" pitchFamily="34" charset="0"/>
              </a:rPr>
              <a:t>Löf</a:t>
            </a:r>
            <a:r>
              <a:rPr lang="en-GB" b="0" i="0" dirty="0">
                <a:solidFill>
                  <a:srgbClr val="222222"/>
                </a:solidFill>
                <a:effectLst/>
                <a:latin typeface="Arial" panose="020B0604020202020204" pitchFamily="34" charset="0"/>
              </a:rPr>
              <a:t>, M., (2020). MINISTOP 2.0: a smartphone app integrated in primary child health care to promote healthy diet and physical activity behaviours and prevent obesity in preschool-aged children: protocol for a hybrid design effectiveness-implementation study. </a:t>
            </a:r>
            <a:r>
              <a:rPr lang="en-GB" b="0" i="1" dirty="0">
                <a:solidFill>
                  <a:srgbClr val="222222"/>
                </a:solidFill>
                <a:effectLst/>
                <a:latin typeface="Arial" panose="020B0604020202020204" pitchFamily="34" charset="0"/>
              </a:rPr>
              <a:t>BMC Public Health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20</a:t>
            </a:r>
            <a:r>
              <a:rPr lang="en-GB" b="0" i="0" dirty="0">
                <a:solidFill>
                  <a:srgbClr val="222222"/>
                </a:solidFill>
                <a:effectLst/>
                <a:latin typeface="Arial" panose="020B0604020202020204" pitchFamily="34" charset="0"/>
              </a:rPr>
              <a:t>, pp.1-11.</a:t>
            </a:r>
          </a:p>
          <a:p>
            <a:endParaRPr lang="en-GB" dirty="0"/>
          </a:p>
        </p:txBody>
      </p:sp>
    </p:spTree>
    <p:extLst>
      <p:ext uri="{BB962C8B-B14F-4D97-AF65-F5344CB8AC3E}">
        <p14:creationId xmlns:p14="http://schemas.microsoft.com/office/powerpoint/2010/main" val="3237977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815F44-5DD9-CD20-6848-0E47F9F5AD51}"/>
              </a:ext>
            </a:extLst>
          </p:cNvPr>
          <p:cNvSpPr>
            <a:spLocks noGrp="1"/>
          </p:cNvSpPr>
          <p:nvPr>
            <p:ph idx="1"/>
          </p:nvPr>
        </p:nvSpPr>
        <p:spPr>
          <a:xfrm>
            <a:off x="609600" y="394283"/>
            <a:ext cx="10972800" cy="5748455"/>
          </a:xfrm>
        </p:spPr>
        <p:txBody>
          <a:bodyPr>
            <a:normAutofit fontScale="55000" lnSpcReduction="20000"/>
          </a:bodyPr>
          <a:lstStyle/>
          <a:p>
            <a:r>
              <a:rPr lang="en-GB" b="0" i="0" dirty="0">
                <a:solidFill>
                  <a:srgbClr val="222222"/>
                </a:solidFill>
                <a:effectLst/>
                <a:latin typeface="Arial" panose="020B0604020202020204" pitchFamily="34" charset="0"/>
              </a:rPr>
              <a:t>Kan, W., Yang, R. and Tang, M., (2021). Application research of chronic disease health management in an urban community based on the PRECEDE-PROCEED model in the long-term management of diabetes mellitus. </a:t>
            </a:r>
            <a:r>
              <a:rPr lang="en-GB" b="0" i="1" dirty="0">
                <a:solidFill>
                  <a:srgbClr val="222222"/>
                </a:solidFill>
                <a:effectLst/>
                <a:latin typeface="Arial" panose="020B0604020202020204" pitchFamily="34" charset="0"/>
              </a:rPr>
              <a:t>American Journal of Translational Research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13</a:t>
            </a:r>
            <a:r>
              <a:rPr lang="en-GB" b="0" i="0" dirty="0">
                <a:solidFill>
                  <a:srgbClr val="222222"/>
                </a:solidFill>
                <a:effectLst/>
                <a:latin typeface="Arial" panose="020B0604020202020204" pitchFamily="34" charset="0"/>
              </a:rPr>
              <a:t>(7), p.8142.</a:t>
            </a:r>
          </a:p>
          <a:p>
            <a:r>
              <a:rPr lang="en-GB" b="0" i="0" dirty="0" err="1">
                <a:solidFill>
                  <a:srgbClr val="222222"/>
                </a:solidFill>
                <a:effectLst/>
                <a:latin typeface="Arial" panose="020B0604020202020204" pitchFamily="34" charset="0"/>
              </a:rPr>
              <a:t>Karale</a:t>
            </a:r>
            <a:r>
              <a:rPr lang="en-GB" b="0" i="0" dirty="0">
                <a:solidFill>
                  <a:srgbClr val="222222"/>
                </a:solidFill>
                <a:effectLst/>
                <a:latin typeface="Arial" panose="020B0604020202020204" pitchFamily="34" charset="0"/>
              </a:rPr>
              <a:t>, A., (2021). The challenges of IoT addressing security, ethics, privacy, and laws. </a:t>
            </a:r>
            <a:r>
              <a:rPr lang="en-GB" b="0" i="1" dirty="0">
                <a:solidFill>
                  <a:srgbClr val="222222"/>
                </a:solidFill>
                <a:effectLst/>
                <a:latin typeface="Arial" panose="020B0604020202020204" pitchFamily="34" charset="0"/>
              </a:rPr>
              <a:t>Internet of Things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a:t>
            </a:r>
            <a:r>
              <a:rPr lang="en-GB" b="0" i="0" dirty="0">
                <a:solidFill>
                  <a:srgbClr val="222222"/>
                </a:solidFill>
                <a:effectLst/>
                <a:latin typeface="Arial" panose="020B0604020202020204" pitchFamily="34" charset="0"/>
              </a:rPr>
              <a:t>, p.100420.</a:t>
            </a:r>
          </a:p>
          <a:p>
            <a:r>
              <a:rPr lang="en-GB" b="0" i="0" dirty="0">
                <a:solidFill>
                  <a:srgbClr val="222222"/>
                </a:solidFill>
                <a:effectLst/>
                <a:latin typeface="Arial" panose="020B0604020202020204" pitchFamily="34" charset="0"/>
              </a:rPr>
              <a:t>Kaur, J., Kaur, M., Chakrapani, V. and Kumar, R., (2022). Methodological Reflections on the “SMART Eating” Trial: Lessons for Developing Health Promotion Practices. In </a:t>
            </a:r>
            <a:r>
              <a:rPr lang="en-GB" b="0" i="1" dirty="0">
                <a:solidFill>
                  <a:srgbClr val="222222"/>
                </a:solidFill>
                <a:effectLst/>
                <a:latin typeface="Arial" panose="020B0604020202020204" pitchFamily="34" charset="0"/>
              </a:rPr>
              <a:t>Global Handbook of Health Promotion Research, Vol. 1: Mapping Health Promotion Research</a:t>
            </a:r>
            <a:r>
              <a:rPr lang="en-GB" b="0" i="0" dirty="0">
                <a:solidFill>
                  <a:srgbClr val="222222"/>
                </a:solidFill>
                <a:effectLst/>
                <a:latin typeface="Arial" panose="020B0604020202020204" pitchFamily="34" charset="0"/>
              </a:rPr>
              <a:t> (pp. 447-468). Cham: Springer International Publishing.</a:t>
            </a:r>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Kim, D.S. and Scherer, P.E., (2021). Obesity, diabetes, and increased cancer progression. </a:t>
            </a:r>
            <a:r>
              <a:rPr lang="en-GB" b="0" i="1" dirty="0">
                <a:solidFill>
                  <a:srgbClr val="222222"/>
                </a:solidFill>
                <a:effectLst/>
                <a:latin typeface="Arial" panose="020B0604020202020204" pitchFamily="34" charset="0"/>
              </a:rPr>
              <a:t>Diabetes &amp; metabolism journal</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45</a:t>
            </a:r>
            <a:r>
              <a:rPr lang="en-GB" b="0" i="0" dirty="0">
                <a:solidFill>
                  <a:srgbClr val="222222"/>
                </a:solidFill>
                <a:effectLst/>
                <a:latin typeface="Arial" panose="020B0604020202020204" pitchFamily="34" charset="0"/>
              </a:rPr>
              <a:t>(6), pp.799-812.</a:t>
            </a:r>
          </a:p>
          <a:p>
            <a:r>
              <a:rPr lang="en-GB" b="0" i="0" dirty="0">
                <a:solidFill>
                  <a:srgbClr val="222222"/>
                </a:solidFill>
                <a:effectLst/>
                <a:latin typeface="Arial" panose="020B0604020202020204" pitchFamily="34" charset="0"/>
              </a:rPr>
              <a:t>Kim, J., Jang, J., Kim, B. and Lee, K.H., (2022). Effect of the PRECEDE-PROCEED model on health programs: a systematic review and meta-analysis. </a:t>
            </a:r>
            <a:r>
              <a:rPr lang="en-GB" b="0" i="1" dirty="0">
                <a:solidFill>
                  <a:srgbClr val="222222"/>
                </a:solidFill>
                <a:effectLst/>
                <a:latin typeface="Arial" panose="020B0604020202020204" pitchFamily="34" charset="0"/>
              </a:rPr>
              <a:t>Systematic Reviews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a:t>
            </a:r>
            <a:r>
              <a:rPr lang="en-GB" b="0" i="0" dirty="0">
                <a:solidFill>
                  <a:srgbClr val="222222"/>
                </a:solidFill>
                <a:effectLst/>
                <a:latin typeface="Arial" panose="020B0604020202020204" pitchFamily="34" charset="0"/>
              </a:rPr>
              <a:t>(1), p.213.</a:t>
            </a:r>
          </a:p>
          <a:p>
            <a:r>
              <a:rPr lang="en-GB" b="0" i="0" dirty="0">
                <a:solidFill>
                  <a:srgbClr val="222222"/>
                </a:solidFill>
                <a:effectLst/>
                <a:latin typeface="Arial" panose="020B0604020202020204" pitchFamily="34" charset="0"/>
              </a:rPr>
              <a:t>Micha, V.I., (2023). Average consumption of total sugar and added sugar and their correlation with different anthropocentric assessment criteria in children, adolescents and adults.</a:t>
            </a:r>
          </a:p>
          <a:p>
            <a:r>
              <a:rPr lang="en-GB" b="0" i="0" dirty="0">
                <a:solidFill>
                  <a:srgbClr val="222222"/>
                </a:solidFill>
                <a:effectLst/>
                <a:latin typeface="Arial" panose="020B0604020202020204" pitchFamily="34" charset="0"/>
              </a:rPr>
              <a:t>NHS (2022), </a:t>
            </a:r>
            <a:r>
              <a:rPr lang="en-GB" b="0" i="0" dirty="0">
                <a:solidFill>
                  <a:srgbClr val="222222"/>
                </a:solidFill>
                <a:effectLst/>
                <a:latin typeface="Arial" panose="020B0604020202020204" pitchFamily="34" charset="0"/>
                <a:hlinkClick r:id="rId2"/>
              </a:rPr>
              <a:t>https://digital.nhs.uk/data-and-information/publications/statistical/health-survey-for-england/2021/overweight-and-obesity-in-adults</a:t>
            </a:r>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NHS England (2024), </a:t>
            </a:r>
            <a:r>
              <a:rPr lang="en-GB" b="0" i="0" dirty="0">
                <a:solidFill>
                  <a:srgbClr val="222222"/>
                </a:solidFill>
                <a:effectLst/>
                <a:latin typeface="Arial" panose="020B0604020202020204" pitchFamily="34" charset="0"/>
                <a:hlinkClick r:id="rId3"/>
              </a:rPr>
              <a:t>https://www.england.nhs.uk/2024/09/one-in-eight-toddlers-and-primary-school-aged-children-obese/</a:t>
            </a:r>
            <a:endParaRPr lang="en-GB" b="0" i="0" dirty="0">
              <a:solidFill>
                <a:srgbClr val="222222"/>
              </a:solidFill>
              <a:effectLst/>
              <a:latin typeface="Arial" panose="020B0604020202020204" pitchFamily="34" charset="0"/>
            </a:endParaRPr>
          </a:p>
          <a:p>
            <a:r>
              <a:rPr lang="en-GB" dirty="0">
                <a:solidFill>
                  <a:srgbClr val="222222"/>
                </a:solidFill>
                <a:latin typeface="Arial" panose="020B0604020202020204" pitchFamily="34" charset="0"/>
              </a:rPr>
              <a:t>NHS (2022), https://www.england.nhs.uk/2024/09/one-in-eight-toddlers-and-primary-school-aged-children-obese/ </a:t>
            </a:r>
            <a:r>
              <a:rPr lang="en-GB" dirty="0">
                <a:solidFill>
                  <a:srgbClr val="222222"/>
                </a:solidFill>
                <a:latin typeface="Arial" panose="020B0604020202020204" pitchFamily="34" charset="0"/>
                <a:hlinkClick r:id="rId3"/>
              </a:rPr>
              <a:t>https://www.england.nhs.uk/2024/09/one-in-eight-toddlers-and-primary-school-aged-children-obese/</a:t>
            </a:r>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Ong, R.H.S., </a:t>
            </a:r>
            <a:r>
              <a:rPr lang="en-GB" b="0" i="0" dirty="0" err="1">
                <a:solidFill>
                  <a:srgbClr val="222222"/>
                </a:solidFill>
                <a:effectLst/>
                <a:latin typeface="Arial" panose="020B0604020202020204" pitchFamily="34" charset="0"/>
              </a:rPr>
              <a:t>Nurjono</a:t>
            </a:r>
            <a:r>
              <a:rPr lang="en-GB" b="0" i="0" dirty="0">
                <a:solidFill>
                  <a:srgbClr val="222222"/>
                </a:solidFill>
                <a:effectLst/>
                <a:latin typeface="Arial" panose="020B0604020202020204" pitchFamily="34" charset="0"/>
              </a:rPr>
              <a:t>, M., Oh, H.C., Lien, C.T.C., </a:t>
            </a:r>
            <a:r>
              <a:rPr lang="en-GB" b="0" i="0" dirty="0" err="1">
                <a:solidFill>
                  <a:srgbClr val="222222"/>
                </a:solidFill>
                <a:effectLst/>
                <a:latin typeface="Arial" panose="020B0604020202020204" pitchFamily="34" charset="0"/>
              </a:rPr>
              <a:t>Jumala</a:t>
            </a:r>
            <a:r>
              <a:rPr lang="en-GB" b="0" i="0" dirty="0">
                <a:solidFill>
                  <a:srgbClr val="222222"/>
                </a:solidFill>
                <a:effectLst/>
                <a:latin typeface="Arial" panose="020B0604020202020204" pitchFamily="34" charset="0"/>
              </a:rPr>
              <a:t>, J., Teo, R.C.C., Gan, P., Kan, K.L.M., </a:t>
            </a:r>
            <a:r>
              <a:rPr lang="en-GB" b="0" i="0" dirty="0" err="1">
                <a:solidFill>
                  <a:srgbClr val="222222"/>
                </a:solidFill>
                <a:effectLst/>
                <a:latin typeface="Arial" panose="020B0604020202020204" pitchFamily="34" charset="0"/>
              </a:rPr>
              <a:t>Rosle</a:t>
            </a:r>
            <a:r>
              <a:rPr lang="en-GB" b="0" i="0" dirty="0">
                <a:solidFill>
                  <a:srgbClr val="222222"/>
                </a:solidFill>
                <a:effectLst/>
                <a:latin typeface="Arial" panose="020B0604020202020204" pitchFamily="34" charset="0"/>
              </a:rPr>
              <a:t>, L.F., Wee, M.K. and Low, S.L., (2024). Factors influencing the implementation of a fall prevention exercise program for community-dwelling older adults: a qualitative study guided by the PRECEDE-PROCEED Model. </a:t>
            </a:r>
            <a:r>
              <a:rPr lang="en-GB" b="0" i="1" dirty="0">
                <a:solidFill>
                  <a:srgbClr val="222222"/>
                </a:solidFill>
                <a:effectLst/>
                <a:latin typeface="Arial" panose="020B0604020202020204" pitchFamily="34" charset="0"/>
              </a:rPr>
              <a:t>Clinical interventions in aging</a:t>
            </a:r>
            <a:r>
              <a:rPr lang="en-GB" b="0" i="0" dirty="0">
                <a:solidFill>
                  <a:srgbClr val="222222"/>
                </a:solidFill>
                <a:effectLst/>
                <a:latin typeface="Arial" panose="020B0604020202020204" pitchFamily="34" charset="0"/>
              </a:rPr>
              <a:t>, pp.857-871.</a:t>
            </a:r>
          </a:p>
          <a:p>
            <a:r>
              <a:rPr lang="en-GB" b="0" i="0" dirty="0" err="1">
                <a:solidFill>
                  <a:srgbClr val="222222"/>
                </a:solidFill>
                <a:effectLst/>
                <a:latin typeface="Arial" panose="020B0604020202020204" pitchFamily="34" charset="0"/>
              </a:rPr>
              <a:t>Okunogbe</a:t>
            </a:r>
            <a:r>
              <a:rPr lang="en-GB" b="0" i="0" dirty="0">
                <a:solidFill>
                  <a:srgbClr val="222222"/>
                </a:solidFill>
                <a:effectLst/>
                <a:latin typeface="Arial" panose="020B0604020202020204" pitchFamily="34" charset="0"/>
              </a:rPr>
              <a:t>, A., Nugent, R., Spencer, G., Ralston, J. and Wilding, J., (2021). Economic impacts of overweight and obesity: current and future estimates for eight countries. </a:t>
            </a:r>
            <a:r>
              <a:rPr lang="en-GB" b="0" i="1" dirty="0">
                <a:solidFill>
                  <a:srgbClr val="222222"/>
                </a:solidFill>
                <a:effectLst/>
                <a:latin typeface="Arial" panose="020B0604020202020204" pitchFamily="34" charset="0"/>
              </a:rPr>
              <a:t>BMJ global health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a:t>
            </a:r>
            <a:r>
              <a:rPr lang="en-GB" b="0" i="0" dirty="0">
                <a:solidFill>
                  <a:srgbClr val="222222"/>
                </a:solidFill>
                <a:effectLst/>
                <a:latin typeface="Arial" panose="020B0604020202020204" pitchFamily="34" charset="0"/>
              </a:rPr>
              <a:t>(10), p.e006351.</a:t>
            </a:r>
          </a:p>
          <a:p>
            <a:r>
              <a:rPr lang="en-GB" b="0" i="0" dirty="0">
                <a:solidFill>
                  <a:srgbClr val="222222"/>
                </a:solidFill>
                <a:effectLst/>
                <a:latin typeface="Arial" panose="020B0604020202020204" pitchFamily="34" charset="0"/>
              </a:rPr>
              <a:t>Selvaraj, S.N. and Sriram, A., (2022). The quality of </a:t>
            </a:r>
            <a:r>
              <a:rPr lang="en-GB" b="0" i="0" dirty="0" err="1">
                <a:solidFill>
                  <a:srgbClr val="222222"/>
                </a:solidFill>
                <a:effectLst/>
                <a:latin typeface="Arial" panose="020B0604020202020204" pitchFamily="34" charset="0"/>
              </a:rPr>
              <a:t>indian</a:t>
            </a:r>
            <a:r>
              <a:rPr lang="en-GB" b="0" i="0" dirty="0">
                <a:solidFill>
                  <a:srgbClr val="222222"/>
                </a:solidFill>
                <a:effectLst/>
                <a:latin typeface="Arial" panose="020B0604020202020204" pitchFamily="34" charset="0"/>
              </a:rPr>
              <a:t> obesity-related mHealth Apps: PRECEDE-PROCEED model–based content analysis. </a:t>
            </a:r>
            <a:r>
              <a:rPr lang="en-GB" b="0" i="1" dirty="0">
                <a:solidFill>
                  <a:srgbClr val="222222"/>
                </a:solidFill>
                <a:effectLst/>
                <a:latin typeface="Arial" panose="020B0604020202020204" pitchFamily="34" charset="0"/>
              </a:rPr>
              <a:t>JMIR mHealth and </a:t>
            </a:r>
            <a:r>
              <a:rPr lang="en-GB" b="0" i="1" dirty="0" err="1">
                <a:solidFill>
                  <a:srgbClr val="222222"/>
                </a:solidFill>
                <a:effectLst/>
                <a:latin typeface="Arial" panose="020B0604020202020204" pitchFamily="34" charset="0"/>
              </a:rPr>
              <a:t>uHealth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10</a:t>
            </a:r>
            <a:r>
              <a:rPr lang="en-GB" b="0" i="0" dirty="0">
                <a:solidFill>
                  <a:srgbClr val="222222"/>
                </a:solidFill>
                <a:effectLst/>
                <a:latin typeface="Arial" panose="020B0604020202020204" pitchFamily="34" charset="0"/>
              </a:rPr>
              <a:t>(5), p.e15719.</a:t>
            </a:r>
          </a:p>
          <a:p>
            <a:r>
              <a:rPr lang="en-GB" b="0" i="0" dirty="0">
                <a:solidFill>
                  <a:srgbClr val="222222"/>
                </a:solidFill>
                <a:effectLst/>
                <a:latin typeface="Arial" panose="020B0604020202020204" pitchFamily="34" charset="0"/>
              </a:rPr>
              <a:t>Salway, R., Foster, C., de Vocht, F., Tibbitts, B., Emm-Collison, L., House, D., Williams, J.G., Breheny, K., Reid, T., Walker, R. and Churchward, S., (2022). Accelerometer-measured physical activity and sedentary time among children and their parents in the UK before and after COVID-19 lockdowns: a natural experiment. </a:t>
            </a:r>
            <a:r>
              <a:rPr lang="en-GB" b="0" i="1" dirty="0">
                <a:solidFill>
                  <a:srgbClr val="222222"/>
                </a:solidFill>
                <a:effectLst/>
                <a:latin typeface="Arial" panose="020B0604020202020204" pitchFamily="34" charset="0"/>
              </a:rPr>
              <a:t>International Journal of </a:t>
            </a:r>
            <a:r>
              <a:rPr lang="en-GB" b="0" i="1" dirty="0" err="1">
                <a:solidFill>
                  <a:srgbClr val="222222"/>
                </a:solidFill>
                <a:effectLst/>
                <a:latin typeface="Arial" panose="020B0604020202020204" pitchFamily="34" charset="0"/>
              </a:rPr>
              <a:t>Behavioral</a:t>
            </a:r>
            <a:r>
              <a:rPr lang="en-GB" b="0" i="1" dirty="0">
                <a:solidFill>
                  <a:srgbClr val="222222"/>
                </a:solidFill>
                <a:effectLst/>
                <a:latin typeface="Arial" panose="020B0604020202020204" pitchFamily="34" charset="0"/>
              </a:rPr>
              <a:t> Nutrition and Physical Activity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19</a:t>
            </a:r>
            <a:r>
              <a:rPr lang="en-GB" b="0" i="0" dirty="0">
                <a:solidFill>
                  <a:srgbClr val="222222"/>
                </a:solidFill>
                <a:effectLst/>
                <a:latin typeface="Arial" panose="020B0604020202020204" pitchFamily="34" charset="0"/>
              </a:rPr>
              <a:t>(1), p.51.</a:t>
            </a:r>
          </a:p>
          <a:p>
            <a:r>
              <a:rPr lang="en-GB" b="0" i="0" dirty="0" err="1">
                <a:solidFill>
                  <a:srgbClr val="222222"/>
                </a:solidFill>
                <a:effectLst/>
                <a:latin typeface="Arial" panose="020B0604020202020204" pitchFamily="34" charset="0"/>
              </a:rPr>
              <a:t>Sefa</a:t>
            </a:r>
            <a:r>
              <a:rPr lang="en-GB" b="0" i="0" dirty="0">
                <a:solidFill>
                  <a:srgbClr val="222222"/>
                </a:solidFill>
                <a:effectLst/>
                <a:latin typeface="Arial" panose="020B0604020202020204" pitchFamily="34" charset="0"/>
              </a:rPr>
              <a:t>-Yeboah, S.M., Osei </a:t>
            </a:r>
            <a:r>
              <a:rPr lang="en-GB" b="0" i="0" dirty="0" err="1">
                <a:solidFill>
                  <a:srgbClr val="222222"/>
                </a:solidFill>
                <a:effectLst/>
                <a:latin typeface="Arial" panose="020B0604020202020204" pitchFamily="34" charset="0"/>
              </a:rPr>
              <a:t>Annor</a:t>
            </a:r>
            <a:r>
              <a:rPr lang="en-GB" b="0" i="0" dirty="0">
                <a:solidFill>
                  <a:srgbClr val="222222"/>
                </a:solidFill>
                <a:effectLst/>
                <a:latin typeface="Arial" panose="020B0604020202020204" pitchFamily="34" charset="0"/>
              </a:rPr>
              <a:t>, K., Koomson, V.J., </a:t>
            </a:r>
            <a:r>
              <a:rPr lang="en-GB" b="0" i="0" dirty="0" err="1">
                <a:solidFill>
                  <a:srgbClr val="222222"/>
                </a:solidFill>
                <a:effectLst/>
                <a:latin typeface="Arial" panose="020B0604020202020204" pitchFamily="34" charset="0"/>
              </a:rPr>
              <a:t>Saalia</a:t>
            </a:r>
            <a:r>
              <a:rPr lang="en-GB" b="0" i="0" dirty="0">
                <a:solidFill>
                  <a:srgbClr val="222222"/>
                </a:solidFill>
                <a:effectLst/>
                <a:latin typeface="Arial" panose="020B0604020202020204" pitchFamily="34" charset="0"/>
              </a:rPr>
              <a:t>, F.K., Steiner-Asiedu, M. and Mills, G.A., 2021. Development of a Mobile Application Platform for Self‐Management of Obesity Using Artificial Intelligence Techniques. </a:t>
            </a:r>
            <a:r>
              <a:rPr lang="en-GB" b="0" i="1" dirty="0">
                <a:solidFill>
                  <a:srgbClr val="222222"/>
                </a:solidFill>
                <a:effectLst/>
                <a:latin typeface="Arial" panose="020B0604020202020204" pitchFamily="34" charset="0"/>
              </a:rPr>
              <a:t>International Journal of Telemedicine and Applications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2021</a:t>
            </a:r>
            <a:r>
              <a:rPr lang="en-GB" b="0" i="0" dirty="0">
                <a:solidFill>
                  <a:srgbClr val="222222"/>
                </a:solidFill>
                <a:effectLst/>
                <a:latin typeface="Arial" panose="020B0604020202020204" pitchFamily="34" charset="0"/>
              </a:rPr>
              <a:t>(1), p.6624057.</a:t>
            </a:r>
          </a:p>
          <a:p>
            <a:endParaRPr lang="en-GB" dirty="0"/>
          </a:p>
        </p:txBody>
      </p:sp>
    </p:spTree>
    <p:extLst>
      <p:ext uri="{BB962C8B-B14F-4D97-AF65-F5344CB8AC3E}">
        <p14:creationId xmlns:p14="http://schemas.microsoft.com/office/powerpoint/2010/main" val="30327727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F6D4E0-D6D8-7481-2DBF-C82544BC338B}"/>
              </a:ext>
            </a:extLst>
          </p:cNvPr>
          <p:cNvSpPr>
            <a:spLocks noGrp="1"/>
          </p:cNvSpPr>
          <p:nvPr>
            <p:ph idx="1"/>
          </p:nvPr>
        </p:nvSpPr>
        <p:spPr>
          <a:xfrm>
            <a:off x="609600" y="810141"/>
            <a:ext cx="10972800" cy="4036534"/>
          </a:xfrm>
        </p:spPr>
        <p:txBody>
          <a:bodyPr>
            <a:normAutofit fontScale="92500" lnSpcReduction="20000"/>
          </a:bodyPr>
          <a:lstStyle/>
          <a:p>
            <a:r>
              <a:rPr lang="en-GB" b="0" i="0" dirty="0" err="1">
                <a:solidFill>
                  <a:srgbClr val="222222"/>
                </a:solidFill>
                <a:effectLst/>
                <a:latin typeface="Arial" panose="020B0604020202020204" pitchFamily="34" charset="0"/>
              </a:rPr>
              <a:t>Tripicchio</a:t>
            </a:r>
            <a:r>
              <a:rPr lang="en-GB" b="0" i="0" dirty="0">
                <a:solidFill>
                  <a:srgbClr val="222222"/>
                </a:solidFill>
                <a:effectLst/>
                <a:latin typeface="Arial" panose="020B0604020202020204" pitchFamily="34" charset="0"/>
              </a:rPr>
              <a:t>, G.L., Kay, M., Herring, S., Cos, T., Bresnahan, C., Gartner, D., </a:t>
            </a:r>
            <a:r>
              <a:rPr lang="en-GB" b="0" i="0" dirty="0" err="1">
                <a:solidFill>
                  <a:srgbClr val="222222"/>
                </a:solidFill>
                <a:effectLst/>
                <a:latin typeface="Arial" panose="020B0604020202020204" pitchFamily="34" charset="0"/>
              </a:rPr>
              <a:t>Sosinsky</a:t>
            </a:r>
            <a:r>
              <a:rPr lang="en-GB" b="0" i="0" dirty="0">
                <a:solidFill>
                  <a:srgbClr val="222222"/>
                </a:solidFill>
                <a:effectLst/>
                <a:latin typeface="Arial" panose="020B0604020202020204" pitchFamily="34" charset="0"/>
              </a:rPr>
              <a:t>, L.S. and Bass, S.B., (2021). Development and preliminary feasibility of iByte4Health: a mobile health (mHealth) </a:t>
            </a:r>
            <a:r>
              <a:rPr lang="en-GB" b="0" i="0" dirty="0" err="1">
                <a:solidFill>
                  <a:srgbClr val="222222"/>
                </a:solidFill>
                <a:effectLst/>
                <a:latin typeface="Arial" panose="020B0604020202020204" pitchFamily="34" charset="0"/>
              </a:rPr>
              <a:t>pediatric</a:t>
            </a:r>
            <a:r>
              <a:rPr lang="en-GB" b="0" i="0" dirty="0">
                <a:solidFill>
                  <a:srgbClr val="222222"/>
                </a:solidFill>
                <a:effectLst/>
                <a:latin typeface="Arial" panose="020B0604020202020204" pitchFamily="34" charset="0"/>
              </a:rPr>
              <a:t> obesity prevention intervention to engage parents with low-income of children 2–9 years. </a:t>
            </a:r>
            <a:r>
              <a:rPr lang="en-GB" b="0" i="1" dirty="0">
                <a:solidFill>
                  <a:srgbClr val="222222"/>
                </a:solidFill>
                <a:effectLst/>
                <a:latin typeface="Arial" panose="020B0604020202020204" pitchFamily="34" charset="0"/>
              </a:rPr>
              <a:t>Nutrients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13</a:t>
            </a:r>
            <a:r>
              <a:rPr lang="en-GB" b="0" i="0" dirty="0">
                <a:solidFill>
                  <a:srgbClr val="222222"/>
                </a:solidFill>
                <a:effectLst/>
                <a:latin typeface="Arial" panose="020B0604020202020204" pitchFamily="34" charset="0"/>
              </a:rPr>
              <a:t>(12), p.4240. </a:t>
            </a:r>
          </a:p>
          <a:p>
            <a:r>
              <a:rPr lang="en-GB" b="0" i="0" dirty="0">
                <a:solidFill>
                  <a:srgbClr val="222222"/>
                </a:solidFill>
                <a:effectLst/>
                <a:latin typeface="Arial" panose="020B0604020202020204" pitchFamily="34" charset="0"/>
              </a:rPr>
              <a:t>Yaacob, N., Abd Talib, R., Ismail, A. and Mahmud, M.I., (2022). Perceived Barriers to Digitising School-Based Obesity Intervention: An Exploratory Study. </a:t>
            </a:r>
            <a:r>
              <a:rPr lang="en-GB" b="0" i="1" dirty="0">
                <a:solidFill>
                  <a:srgbClr val="222222"/>
                </a:solidFill>
                <a:effectLst/>
                <a:latin typeface="Arial" panose="020B0604020202020204" pitchFamily="34" charset="0"/>
              </a:rPr>
              <a:t>The Malaysian Journal of Medical Sciences: MJMS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29</a:t>
            </a:r>
            <a:r>
              <a:rPr lang="en-GB" b="0" i="0" dirty="0">
                <a:solidFill>
                  <a:srgbClr val="222222"/>
                </a:solidFill>
                <a:effectLst/>
                <a:latin typeface="Arial" panose="020B0604020202020204" pitchFamily="34" charset="0"/>
              </a:rPr>
              <a:t>(4), p.98.</a:t>
            </a:r>
          </a:p>
          <a:p>
            <a:r>
              <a:rPr lang="en-GB" b="0" i="0" dirty="0" err="1">
                <a:solidFill>
                  <a:srgbClr val="222222"/>
                </a:solidFill>
                <a:effectLst/>
                <a:latin typeface="Arial" panose="020B0604020202020204" pitchFamily="34" charset="0"/>
              </a:rPr>
              <a:t>Zimu</a:t>
            </a:r>
            <a:r>
              <a:rPr lang="en-GB" b="0" i="0" dirty="0">
                <a:solidFill>
                  <a:srgbClr val="222222"/>
                </a:solidFill>
                <a:effectLst/>
                <a:latin typeface="Arial" panose="020B0604020202020204" pitchFamily="34" charset="0"/>
              </a:rPr>
              <a:t>, P.M., Van Heerden, H.J. and Grace, J.M., (2024). </a:t>
            </a:r>
            <a:r>
              <a:rPr lang="en-GB" b="0" i="0" dirty="0" err="1">
                <a:solidFill>
                  <a:srgbClr val="222222"/>
                </a:solidFill>
                <a:effectLst/>
                <a:latin typeface="Arial" panose="020B0604020202020204" pitchFamily="34" charset="0"/>
              </a:rPr>
              <a:t>Nyakaza</a:t>
            </a:r>
            <a:r>
              <a:rPr lang="en-GB" b="0" i="0" dirty="0">
                <a:solidFill>
                  <a:srgbClr val="222222"/>
                </a:solidFill>
                <a:effectLst/>
                <a:latin typeface="Arial" panose="020B0604020202020204" pitchFamily="34" charset="0"/>
              </a:rPr>
              <a:t>-Move-for-Health: A Culturally Tailored Physical Activity Intervention for Adolescents in South Africa Using the Intervention Mapping Protocol. </a:t>
            </a:r>
            <a:r>
              <a:rPr lang="en-GB" b="0" i="1" dirty="0">
                <a:solidFill>
                  <a:srgbClr val="222222"/>
                </a:solidFill>
                <a:effectLst/>
                <a:latin typeface="Arial" panose="020B0604020202020204" pitchFamily="34" charset="0"/>
              </a:rPr>
              <a:t>Journal of Primary Care &amp; Community Health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a:t>
            </a:r>
            <a:r>
              <a:rPr lang="en-GB" b="0" i="0" dirty="0">
                <a:solidFill>
                  <a:srgbClr val="222222"/>
                </a:solidFill>
                <a:effectLst/>
                <a:latin typeface="Arial" panose="020B0604020202020204" pitchFamily="34" charset="0"/>
              </a:rPr>
              <a:t>, p.21501319241278849.</a:t>
            </a:r>
          </a:p>
          <a:p>
            <a:r>
              <a:rPr lang="en-GB" dirty="0">
                <a:solidFill>
                  <a:srgbClr val="222222"/>
                </a:solidFill>
                <a:latin typeface="Arial" panose="020B0604020202020204" pitchFamily="34" charset="0"/>
              </a:rPr>
              <a:t>WHO (2024) </a:t>
            </a:r>
            <a:r>
              <a:rPr lang="en-GB" dirty="0">
                <a:solidFill>
                  <a:srgbClr val="222222"/>
                </a:solidFill>
                <a:latin typeface="Arial" panose="020B0604020202020204" pitchFamily="34" charset="0"/>
                <a:hlinkClick r:id="rId2"/>
              </a:rPr>
              <a:t>https://www.who.int/health-topics/obesity#tab=tab_1</a:t>
            </a:r>
            <a:endParaRPr lang="en-GB" dirty="0">
              <a:solidFill>
                <a:srgbClr val="222222"/>
              </a:solidFill>
              <a:latin typeface="Arial" panose="020B0604020202020204" pitchFamily="34" charset="0"/>
            </a:endParaRPr>
          </a:p>
          <a:p>
            <a:r>
              <a:rPr lang="en-GB" dirty="0">
                <a:solidFill>
                  <a:srgbClr val="222222"/>
                </a:solidFill>
                <a:latin typeface="Arial" panose="020B0604020202020204" pitchFamily="34" charset="0"/>
              </a:rPr>
              <a:t>WHO (2024), </a:t>
            </a:r>
            <a:r>
              <a:rPr lang="en-GB" dirty="0">
                <a:solidFill>
                  <a:srgbClr val="222222"/>
                </a:solidFill>
                <a:latin typeface="Arial" panose="020B0604020202020204" pitchFamily="34" charset="0"/>
                <a:hlinkClick r:id="rId3"/>
              </a:rPr>
              <a:t>https://www.who.int/news-room/fact-sheets/detail/obesity-and-overweight</a:t>
            </a:r>
            <a:endParaRPr lang="en-GB" b="0" i="0" dirty="0">
              <a:solidFill>
                <a:srgbClr val="222222"/>
              </a:solidFill>
              <a:effectLst/>
              <a:latin typeface="Arial" panose="020B0604020202020204" pitchFamily="34" charset="0"/>
            </a:endParaRPr>
          </a:p>
          <a:p>
            <a:endParaRPr lang="en-GB" dirty="0">
              <a:solidFill>
                <a:srgbClr val="222222"/>
              </a:solidFill>
              <a:latin typeface="Arial" panose="020B0604020202020204" pitchFamily="34" charset="0"/>
            </a:endParaRPr>
          </a:p>
          <a:p>
            <a:endParaRPr lang="en-GB" dirty="0"/>
          </a:p>
        </p:txBody>
      </p:sp>
    </p:spTree>
    <p:extLst>
      <p:ext uri="{BB962C8B-B14F-4D97-AF65-F5344CB8AC3E}">
        <p14:creationId xmlns:p14="http://schemas.microsoft.com/office/powerpoint/2010/main" val="3609550373"/>
      </p:ext>
    </p:extLst>
  </p:cSld>
  <p:clrMapOvr>
    <a:masterClrMapping/>
  </p:clrMapOvr>
</p:sld>
</file>

<file path=ppt/theme/theme1.xml><?xml version="1.0" encoding="utf-8"?>
<a:theme xmlns:a="http://schemas.openxmlformats.org/drawingml/2006/main" name="SplashVTI">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TM02900722[[fn=Ion Boardroom]]</Template>
  <TotalTime>0</TotalTime>
  <Words>4697</Words>
  <Application>Microsoft Office PowerPoint</Application>
  <PresentationFormat>Widescreen</PresentationFormat>
  <Paragraphs>195</Paragraphs>
  <Slides>32</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ADLaM Display</vt:lpstr>
      <vt:lpstr>Aptos</vt:lpstr>
      <vt:lpstr>Arial</vt:lpstr>
      <vt:lpstr>Avenir Next LT Pro</vt:lpstr>
      <vt:lpstr>Calibri</vt:lpstr>
      <vt:lpstr>Posterama</vt:lpstr>
      <vt:lpstr>Wingdings</vt:lpstr>
      <vt:lpstr>SplashVTI</vt:lpstr>
      <vt:lpstr>INTRODUCTION OF GROUP</vt:lpstr>
      <vt:lpstr>Combatting adolescent obesity through NutriFit App in the UK</vt:lpstr>
      <vt:lpstr>Combatting adolescent obesity through NutriFit App in the UK</vt:lpstr>
      <vt:lpstr>Introduction</vt:lpstr>
      <vt:lpstr>"NutriFit App: Supporting a Healthier Future for Adolescents"</vt:lpstr>
      <vt:lpstr>Chosen Digital Health Technology</vt:lpstr>
      <vt:lpstr>JUSTIFICATIONS</vt:lpstr>
      <vt:lpstr>Why Focus on Obesity?</vt:lpstr>
      <vt:lpstr>Why Target Adolescents in the UK?</vt:lpstr>
      <vt:lpstr>EFFECTS OF OBESITY</vt:lpstr>
      <vt:lpstr>National Guidelines and Research Support:</vt:lpstr>
      <vt:lpstr>The NutriFit App</vt:lpstr>
      <vt:lpstr>APPLICATION</vt:lpstr>
      <vt:lpstr>Chosen Planning Model: PRECEDE-PROCEED Model</vt:lpstr>
      <vt:lpstr>PRECEDE-PROCEED Model </vt:lpstr>
      <vt:lpstr>Using PRECEDE-PROCEED to Deliver NutriFit App:</vt:lpstr>
      <vt:lpstr>PowerPoint Presentation</vt:lpstr>
      <vt:lpstr>PowerPoint Presentation</vt:lpstr>
      <vt:lpstr>PowerPoint Presentation</vt:lpstr>
      <vt:lpstr>Why the PRECEDE-PROCEED Model?</vt:lpstr>
      <vt:lpstr>BARRIERS</vt:lpstr>
      <vt:lpstr>Potential Stakeholders for Implementation and Delivery</vt:lpstr>
      <vt:lpstr>PowerPoint Presentation</vt:lpstr>
      <vt:lpstr>Potential Barriers to Successful Implementation</vt:lpstr>
      <vt:lpstr>Legal and Ethical Issues</vt:lpstr>
      <vt:lpstr>PowerPoint Presentation</vt:lpstr>
      <vt:lpstr>Benefits of the NutriFit App for Adolescent Obesity in the UK</vt:lpstr>
      <vt:lpstr>Potential Benefits for the Target Audience   The NutriFit application aims to tackle adolescent obesity by promoting healthier lifestyles through interactive, technology-driven solutions. The possible advantages for the target audience include:</vt:lpstr>
      <vt:lpstr>PowerPoint Presentation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OF GROUP</dc:title>
  <dc:creator>nidhi prajapati</dc:creator>
  <cp:revision>128</cp:revision>
  <dcterms:created xsi:type="dcterms:W3CDTF">2024-12-05T17:18:13Z</dcterms:created>
  <dcterms:modified xsi:type="dcterms:W3CDTF">2024-12-10T13:59:56Z</dcterms:modified>
</cp:coreProperties>
</file>