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8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9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40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41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55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56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57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58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59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notesSlides/notesSlide60.xml" ContentType="application/vnd.openxmlformats-officedocument.presentationml.notesSlide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notesSlides/notesSlide61.xml" ContentType="application/vnd.openxmlformats-officedocument.presentationml.notesSlide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notesSlides/notesSlide62.xml" ContentType="application/vnd.openxmlformats-officedocument.presentationml.notesSlide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64" r:id="rId1"/>
  </p:sldMasterIdLst>
  <p:notesMasterIdLst>
    <p:notesMasterId r:id="rId67"/>
  </p:notesMasterIdLst>
  <p:handoutMasterIdLst>
    <p:handoutMasterId r:id="rId68"/>
  </p:handoutMasterIdLst>
  <p:sldIdLst>
    <p:sldId id="1001" r:id="rId2"/>
    <p:sldId id="963" r:id="rId3"/>
    <p:sldId id="918" r:id="rId4"/>
    <p:sldId id="964" r:id="rId5"/>
    <p:sldId id="965" r:id="rId6"/>
    <p:sldId id="919" r:id="rId7"/>
    <p:sldId id="920" r:id="rId8"/>
    <p:sldId id="921" r:id="rId9"/>
    <p:sldId id="1002" r:id="rId10"/>
    <p:sldId id="966" r:id="rId11"/>
    <p:sldId id="967" r:id="rId12"/>
    <p:sldId id="922" r:id="rId13"/>
    <p:sldId id="968" r:id="rId14"/>
    <p:sldId id="923" r:id="rId15"/>
    <p:sldId id="924" r:id="rId16"/>
    <p:sldId id="969" r:id="rId17"/>
    <p:sldId id="925" r:id="rId18"/>
    <p:sldId id="926" r:id="rId19"/>
    <p:sldId id="1003" r:id="rId20"/>
    <p:sldId id="970" r:id="rId21"/>
    <p:sldId id="927" r:id="rId22"/>
    <p:sldId id="991" r:id="rId23"/>
    <p:sldId id="971" r:id="rId24"/>
    <p:sldId id="1004" r:id="rId25"/>
    <p:sldId id="974" r:id="rId26"/>
    <p:sldId id="973" r:id="rId27"/>
    <p:sldId id="928" r:id="rId28"/>
    <p:sldId id="975" r:id="rId29"/>
    <p:sldId id="931" r:id="rId30"/>
    <p:sldId id="997" r:id="rId31"/>
    <p:sldId id="934" r:id="rId32"/>
    <p:sldId id="936" r:id="rId33"/>
    <p:sldId id="937" r:id="rId34"/>
    <p:sldId id="976" r:id="rId35"/>
    <p:sldId id="977" r:id="rId36"/>
    <p:sldId id="980" r:id="rId37"/>
    <p:sldId id="981" r:id="rId38"/>
    <p:sldId id="941" r:id="rId39"/>
    <p:sldId id="942" r:id="rId40"/>
    <p:sldId id="982" r:id="rId41"/>
    <p:sldId id="945" r:id="rId42"/>
    <p:sldId id="983" r:id="rId43"/>
    <p:sldId id="947" r:id="rId44"/>
    <p:sldId id="948" r:id="rId45"/>
    <p:sldId id="949" r:id="rId46"/>
    <p:sldId id="950" r:id="rId47"/>
    <p:sldId id="986" r:id="rId48"/>
    <p:sldId id="987" r:id="rId49"/>
    <p:sldId id="951" r:id="rId50"/>
    <p:sldId id="952" r:id="rId51"/>
    <p:sldId id="953" r:id="rId52"/>
    <p:sldId id="984" r:id="rId53"/>
    <p:sldId id="954" r:id="rId54"/>
    <p:sldId id="985" r:id="rId55"/>
    <p:sldId id="452" r:id="rId56"/>
    <p:sldId id="597" r:id="rId57"/>
    <p:sldId id="882" r:id="rId58"/>
    <p:sldId id="893" r:id="rId59"/>
    <p:sldId id="894" r:id="rId60"/>
    <p:sldId id="993" r:id="rId61"/>
    <p:sldId id="897" r:id="rId62"/>
    <p:sldId id="898" r:id="rId63"/>
    <p:sldId id="988" r:id="rId64"/>
    <p:sldId id="999" r:id="rId65"/>
    <p:sldId id="1000" r:id="rId66"/>
  </p:sldIdLst>
  <p:sldSz cx="9144000" cy="6858000" type="screen4x3"/>
  <p:notesSz cx="6858000" cy="9199563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368">
          <p15:clr>
            <a:srgbClr val="A4A3A4"/>
          </p15:clr>
        </p15:guide>
        <p15:guide id="2" pos="2927">
          <p15:clr>
            <a:srgbClr val="A4A3A4"/>
          </p15:clr>
        </p15:guide>
        <p15:guide id="3" pos="1535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6EBAEB-E834-CB4D-9741-709E5772D00A}" v="79" dt="2023-03-12T11:09:02.8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480" autoAdjust="0"/>
    <p:restoredTop sz="95574" autoAdjust="0"/>
  </p:normalViewPr>
  <p:slideViewPr>
    <p:cSldViewPr snapToGrid="0">
      <p:cViewPr varScale="1">
        <p:scale>
          <a:sx n="100" d="100"/>
          <a:sy n="100" d="100"/>
        </p:scale>
        <p:origin x="376" y="168"/>
      </p:cViewPr>
      <p:guideLst>
        <p:guide orient="horz" pos="1368"/>
        <p:guide pos="2927"/>
        <p:guide pos="153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10" d="100"/>
        <a:sy n="210" d="100"/>
      </p:scale>
      <p:origin x="0" y="17248"/>
    </p:cViewPr>
  </p:sorterViewPr>
  <p:notesViewPr>
    <p:cSldViewPr snapToGrid="0">
      <p:cViewPr varScale="1">
        <p:scale>
          <a:sx n="56" d="100"/>
          <a:sy n="56" d="100"/>
        </p:scale>
        <p:origin x="-1812" y="-84"/>
      </p:cViewPr>
      <p:guideLst>
        <p:guide orient="horz" pos="2897"/>
        <p:guide pos="2160"/>
      </p:guideLst>
    </p:cSldViewPr>
  </p:notesViewPr>
  <p:gridSpacing cx="36004" cy="36004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7.png"/><Relationship Id="rId7" Type="http://schemas.openxmlformats.org/officeDocument/2006/relationships/image" Target="../media/image3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28.svg"/></Relationships>
</file>

<file path=ppt/diagrams/_rels/data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image" Target="../media/image11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pn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27.png"/><Relationship Id="rId7" Type="http://schemas.openxmlformats.org/officeDocument/2006/relationships/image" Target="../media/image3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28.svg"/></Relationships>
</file>

<file path=ppt/diagrams/_rels/drawing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582D20-6168-4342-B732-BD17FB613FC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BE8DDED-B0EA-4902-902F-A7A1EB23F65D}">
      <dgm:prSet/>
      <dgm:spPr/>
      <dgm:t>
        <a:bodyPr/>
        <a:lstStyle/>
        <a:p>
          <a:r>
            <a:rPr lang="en-US"/>
            <a:t>Men and women attain highest strength levels between ages 20 to 40 (when muscle cross-sectional area is largest)</a:t>
          </a:r>
        </a:p>
      </dgm:t>
    </dgm:pt>
    <dgm:pt modelId="{BECDF82D-3B8D-4515-92FF-77A2D416D558}" type="parTrans" cxnId="{B2A5D839-6D8D-4349-8AC9-26B13824F0E7}">
      <dgm:prSet/>
      <dgm:spPr/>
      <dgm:t>
        <a:bodyPr/>
        <a:lstStyle/>
        <a:p>
          <a:endParaRPr lang="en-US"/>
        </a:p>
      </dgm:t>
    </dgm:pt>
    <dgm:pt modelId="{1A97CCD6-D366-44FE-94CA-D5D3F35EE721}" type="sibTrans" cxnId="{B2A5D839-6D8D-4349-8AC9-26B13824F0E7}">
      <dgm:prSet/>
      <dgm:spPr/>
      <dgm:t>
        <a:bodyPr/>
        <a:lstStyle/>
        <a:p>
          <a:endParaRPr lang="en-US"/>
        </a:p>
      </dgm:t>
    </dgm:pt>
    <dgm:pt modelId="{BC381E9E-7AE0-4295-90EF-A21A934293C1}">
      <dgm:prSet/>
      <dgm:spPr/>
      <dgm:t>
        <a:bodyPr/>
        <a:lstStyle/>
        <a:p>
          <a:r>
            <a:rPr lang="en-US"/>
            <a:t>Concentric strength declines slowly at first </a:t>
          </a:r>
          <a:br>
            <a:rPr lang="en-US"/>
          </a:br>
          <a:r>
            <a:rPr lang="en-US"/>
            <a:t>and then more rapidly after middle age</a:t>
          </a:r>
        </a:p>
      </dgm:t>
    </dgm:pt>
    <dgm:pt modelId="{E343F1BA-25AA-4095-91C5-F36E90A04D95}" type="parTrans" cxnId="{C2364E50-8D99-4DAE-9847-F09B39DBB38A}">
      <dgm:prSet/>
      <dgm:spPr/>
      <dgm:t>
        <a:bodyPr/>
        <a:lstStyle/>
        <a:p>
          <a:endParaRPr lang="en-US"/>
        </a:p>
      </dgm:t>
    </dgm:pt>
    <dgm:pt modelId="{A24F93BD-CDAD-452E-89FD-87593B75308E}" type="sibTrans" cxnId="{C2364E50-8D99-4DAE-9847-F09B39DBB38A}">
      <dgm:prSet/>
      <dgm:spPr/>
      <dgm:t>
        <a:bodyPr/>
        <a:lstStyle/>
        <a:p>
          <a:endParaRPr lang="en-US"/>
        </a:p>
      </dgm:t>
    </dgm:pt>
    <dgm:pt modelId="{BFCEA82E-1257-439E-A1D3-24AB966F2721}">
      <dgm:prSet/>
      <dgm:spPr/>
      <dgm:t>
        <a:bodyPr/>
        <a:lstStyle/>
        <a:p>
          <a:r>
            <a:rPr lang="en-US"/>
            <a:t>Power capacity declines faster than maximal strength</a:t>
          </a:r>
        </a:p>
      </dgm:t>
    </dgm:pt>
    <dgm:pt modelId="{8B91A604-5BC5-4A80-BBAD-7C391F1FF70E}" type="parTrans" cxnId="{A4F14469-4A6B-43D8-AECC-7774A020F281}">
      <dgm:prSet/>
      <dgm:spPr/>
      <dgm:t>
        <a:bodyPr/>
        <a:lstStyle/>
        <a:p>
          <a:endParaRPr lang="en-US"/>
        </a:p>
      </dgm:t>
    </dgm:pt>
    <dgm:pt modelId="{2EA5CE01-4D52-4AAA-8EB8-839FCE382809}" type="sibTrans" cxnId="{A4F14469-4A6B-43D8-AECC-7774A020F281}">
      <dgm:prSet/>
      <dgm:spPr/>
      <dgm:t>
        <a:bodyPr/>
        <a:lstStyle/>
        <a:p>
          <a:endParaRPr lang="en-US"/>
        </a:p>
      </dgm:t>
    </dgm:pt>
    <dgm:pt modelId="{559A45F5-F671-4AAA-90EA-5BC2D9DFD09F}">
      <dgm:prSet/>
      <dgm:spPr/>
      <dgm:t>
        <a:bodyPr/>
        <a:lstStyle/>
        <a:p>
          <a:r>
            <a:rPr lang="en-US"/>
            <a:t>Eccentric strength declines at a later age and progresses more slowly than concentric strength</a:t>
          </a:r>
        </a:p>
      </dgm:t>
    </dgm:pt>
    <dgm:pt modelId="{626099C8-A150-4389-AE55-504D48A975CA}" type="parTrans" cxnId="{3CB1B061-7262-4F8C-A126-64E48EE87AE6}">
      <dgm:prSet/>
      <dgm:spPr/>
      <dgm:t>
        <a:bodyPr/>
        <a:lstStyle/>
        <a:p>
          <a:endParaRPr lang="en-US"/>
        </a:p>
      </dgm:t>
    </dgm:pt>
    <dgm:pt modelId="{785FDD43-F59C-4AC1-A752-FE8CA23AD640}" type="sibTrans" cxnId="{3CB1B061-7262-4F8C-A126-64E48EE87AE6}">
      <dgm:prSet/>
      <dgm:spPr/>
      <dgm:t>
        <a:bodyPr/>
        <a:lstStyle/>
        <a:p>
          <a:endParaRPr lang="en-US"/>
        </a:p>
      </dgm:t>
    </dgm:pt>
    <dgm:pt modelId="{CA0EE717-F810-4366-8DE6-B86F9172AA03}">
      <dgm:prSet/>
      <dgm:spPr/>
      <dgm:t>
        <a:bodyPr/>
        <a:lstStyle/>
        <a:p>
          <a:r>
            <a:rPr lang="en-US"/>
            <a:t>Arm strength deteriorates more slowly than leg strength</a:t>
          </a:r>
        </a:p>
      </dgm:t>
    </dgm:pt>
    <dgm:pt modelId="{092498B2-8E49-4333-BCD3-4D2FCA090C09}" type="parTrans" cxnId="{E5D6FA11-AA6B-436C-9192-F94AA03440EA}">
      <dgm:prSet/>
      <dgm:spPr/>
      <dgm:t>
        <a:bodyPr/>
        <a:lstStyle/>
        <a:p>
          <a:endParaRPr lang="en-US"/>
        </a:p>
      </dgm:t>
    </dgm:pt>
    <dgm:pt modelId="{5582D0AE-E96E-4749-8C25-8CC1AC31180F}" type="sibTrans" cxnId="{E5D6FA11-AA6B-436C-9192-F94AA03440EA}">
      <dgm:prSet/>
      <dgm:spPr/>
      <dgm:t>
        <a:bodyPr/>
        <a:lstStyle/>
        <a:p>
          <a:endParaRPr lang="en-US"/>
        </a:p>
      </dgm:t>
    </dgm:pt>
    <dgm:pt modelId="{471C2ABD-798C-4A66-99D5-71CD292EE702}" type="pres">
      <dgm:prSet presAssocID="{65582D20-6168-4342-B732-BD17FB613FC9}" presName="root" presStyleCnt="0">
        <dgm:presLayoutVars>
          <dgm:dir/>
          <dgm:resizeHandles val="exact"/>
        </dgm:presLayoutVars>
      </dgm:prSet>
      <dgm:spPr/>
    </dgm:pt>
    <dgm:pt modelId="{12B31783-7A9B-4FF1-8010-4DEF2556E4AB}" type="pres">
      <dgm:prSet presAssocID="{6BE8DDED-B0EA-4902-902F-A7A1EB23F65D}" presName="compNode" presStyleCnt="0"/>
      <dgm:spPr/>
    </dgm:pt>
    <dgm:pt modelId="{D54F5153-19FF-4705-8542-40ECB7EC1889}" type="pres">
      <dgm:prSet presAssocID="{6BE8DDED-B0EA-4902-902F-A7A1EB23F65D}" presName="bgRect" presStyleLbl="bgShp" presStyleIdx="0" presStyleCnt="5"/>
      <dgm:spPr/>
    </dgm:pt>
    <dgm:pt modelId="{CD9DA24C-14F8-4CCB-92D4-B100B3205557}" type="pres">
      <dgm:prSet presAssocID="{6BE8DDED-B0EA-4902-902F-A7A1EB23F65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E25B1B95-DB40-4EF9-81F4-E4D68A127C2B}" type="pres">
      <dgm:prSet presAssocID="{6BE8DDED-B0EA-4902-902F-A7A1EB23F65D}" presName="spaceRect" presStyleCnt="0"/>
      <dgm:spPr/>
    </dgm:pt>
    <dgm:pt modelId="{575F49F2-9FA9-439A-8EE3-80F5FB8976AF}" type="pres">
      <dgm:prSet presAssocID="{6BE8DDED-B0EA-4902-902F-A7A1EB23F65D}" presName="parTx" presStyleLbl="revTx" presStyleIdx="0" presStyleCnt="5">
        <dgm:presLayoutVars>
          <dgm:chMax val="0"/>
          <dgm:chPref val="0"/>
        </dgm:presLayoutVars>
      </dgm:prSet>
      <dgm:spPr/>
    </dgm:pt>
    <dgm:pt modelId="{02F89E9C-8692-4207-A2BB-0CD104718B83}" type="pres">
      <dgm:prSet presAssocID="{1A97CCD6-D366-44FE-94CA-D5D3F35EE721}" presName="sibTrans" presStyleCnt="0"/>
      <dgm:spPr/>
    </dgm:pt>
    <dgm:pt modelId="{10C93438-3FBD-4794-A132-2D1076D83F47}" type="pres">
      <dgm:prSet presAssocID="{BC381E9E-7AE0-4295-90EF-A21A934293C1}" presName="compNode" presStyleCnt="0"/>
      <dgm:spPr/>
    </dgm:pt>
    <dgm:pt modelId="{C84544B9-D98A-4BE0-8A3D-B879B760C29E}" type="pres">
      <dgm:prSet presAssocID="{BC381E9E-7AE0-4295-90EF-A21A934293C1}" presName="bgRect" presStyleLbl="bgShp" presStyleIdx="1" presStyleCnt="5"/>
      <dgm:spPr/>
    </dgm:pt>
    <dgm:pt modelId="{066B7B3A-72AC-47A8-B489-0AC675443574}" type="pres">
      <dgm:prSet presAssocID="{BC381E9E-7AE0-4295-90EF-A21A934293C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505104F0-EF64-486C-B4E3-CD1F32A09BF6}" type="pres">
      <dgm:prSet presAssocID="{BC381E9E-7AE0-4295-90EF-A21A934293C1}" presName="spaceRect" presStyleCnt="0"/>
      <dgm:spPr/>
    </dgm:pt>
    <dgm:pt modelId="{5A184698-F7C1-4423-AE68-900F4BF9747A}" type="pres">
      <dgm:prSet presAssocID="{BC381E9E-7AE0-4295-90EF-A21A934293C1}" presName="parTx" presStyleLbl="revTx" presStyleIdx="1" presStyleCnt="5">
        <dgm:presLayoutVars>
          <dgm:chMax val="0"/>
          <dgm:chPref val="0"/>
        </dgm:presLayoutVars>
      </dgm:prSet>
      <dgm:spPr/>
    </dgm:pt>
    <dgm:pt modelId="{921F1C0B-CD1C-43AE-BA6D-63BB8AD1FC58}" type="pres">
      <dgm:prSet presAssocID="{A24F93BD-CDAD-452E-89FD-87593B75308E}" presName="sibTrans" presStyleCnt="0"/>
      <dgm:spPr/>
    </dgm:pt>
    <dgm:pt modelId="{F67D590A-28F6-433A-BB2D-8EFB17B8A832}" type="pres">
      <dgm:prSet presAssocID="{BFCEA82E-1257-439E-A1D3-24AB966F2721}" presName="compNode" presStyleCnt="0"/>
      <dgm:spPr/>
    </dgm:pt>
    <dgm:pt modelId="{2D9289B3-0375-408A-ADDB-C0BE6DAF4EB7}" type="pres">
      <dgm:prSet presAssocID="{BFCEA82E-1257-439E-A1D3-24AB966F2721}" presName="bgRect" presStyleLbl="bgShp" presStyleIdx="2" presStyleCnt="5"/>
      <dgm:spPr/>
    </dgm:pt>
    <dgm:pt modelId="{9C3002D6-E9BB-40C9-8F0C-47C234B7DC14}" type="pres">
      <dgm:prSet presAssocID="{BFCEA82E-1257-439E-A1D3-24AB966F272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8610F2DE-188C-479C-AD1D-45F1C5EA2FDF}" type="pres">
      <dgm:prSet presAssocID="{BFCEA82E-1257-439E-A1D3-24AB966F2721}" presName="spaceRect" presStyleCnt="0"/>
      <dgm:spPr/>
    </dgm:pt>
    <dgm:pt modelId="{DE0D82D6-EA8C-4348-9587-08FD916A5716}" type="pres">
      <dgm:prSet presAssocID="{BFCEA82E-1257-439E-A1D3-24AB966F2721}" presName="parTx" presStyleLbl="revTx" presStyleIdx="2" presStyleCnt="5">
        <dgm:presLayoutVars>
          <dgm:chMax val="0"/>
          <dgm:chPref val="0"/>
        </dgm:presLayoutVars>
      </dgm:prSet>
      <dgm:spPr/>
    </dgm:pt>
    <dgm:pt modelId="{4662805E-E064-4BC2-874C-3CF16159417D}" type="pres">
      <dgm:prSet presAssocID="{2EA5CE01-4D52-4AAA-8EB8-839FCE382809}" presName="sibTrans" presStyleCnt="0"/>
      <dgm:spPr/>
    </dgm:pt>
    <dgm:pt modelId="{C3008132-6334-4A43-B7ED-90DE8BA5BB9D}" type="pres">
      <dgm:prSet presAssocID="{559A45F5-F671-4AAA-90EA-5BC2D9DFD09F}" presName="compNode" presStyleCnt="0"/>
      <dgm:spPr/>
    </dgm:pt>
    <dgm:pt modelId="{6D2DD4C7-0581-494F-B68F-BC2F054D17CA}" type="pres">
      <dgm:prSet presAssocID="{559A45F5-F671-4AAA-90EA-5BC2D9DFD09F}" presName="bgRect" presStyleLbl="bgShp" presStyleIdx="3" presStyleCnt="5"/>
      <dgm:spPr/>
    </dgm:pt>
    <dgm:pt modelId="{F08F1761-9689-4B33-8260-D73FFB19F74F}" type="pres">
      <dgm:prSet presAssocID="{559A45F5-F671-4AAA-90EA-5BC2D9DFD09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83F3B14-5A4E-443A-9CAF-952CD929B916}" type="pres">
      <dgm:prSet presAssocID="{559A45F5-F671-4AAA-90EA-5BC2D9DFD09F}" presName="spaceRect" presStyleCnt="0"/>
      <dgm:spPr/>
    </dgm:pt>
    <dgm:pt modelId="{BFDCCC8C-182B-48A8-B48B-E9E7732E8052}" type="pres">
      <dgm:prSet presAssocID="{559A45F5-F671-4AAA-90EA-5BC2D9DFD09F}" presName="parTx" presStyleLbl="revTx" presStyleIdx="3" presStyleCnt="5">
        <dgm:presLayoutVars>
          <dgm:chMax val="0"/>
          <dgm:chPref val="0"/>
        </dgm:presLayoutVars>
      </dgm:prSet>
      <dgm:spPr/>
    </dgm:pt>
    <dgm:pt modelId="{EFBE1642-2A1A-40FF-A17E-AF08B03C5E31}" type="pres">
      <dgm:prSet presAssocID="{785FDD43-F59C-4AC1-A752-FE8CA23AD640}" presName="sibTrans" presStyleCnt="0"/>
      <dgm:spPr/>
    </dgm:pt>
    <dgm:pt modelId="{86A2AEE9-890D-4A05-B705-358A71377F75}" type="pres">
      <dgm:prSet presAssocID="{CA0EE717-F810-4366-8DE6-B86F9172AA03}" presName="compNode" presStyleCnt="0"/>
      <dgm:spPr/>
    </dgm:pt>
    <dgm:pt modelId="{982EF679-396A-4C9E-99E8-329B8869F18F}" type="pres">
      <dgm:prSet presAssocID="{CA0EE717-F810-4366-8DE6-B86F9172AA03}" presName="bgRect" presStyleLbl="bgShp" presStyleIdx="4" presStyleCnt="5"/>
      <dgm:spPr/>
    </dgm:pt>
    <dgm:pt modelId="{D83CACDC-E42E-4D2D-A496-0E78BA99C43F}" type="pres">
      <dgm:prSet presAssocID="{CA0EE717-F810-4366-8DE6-B86F9172AA0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2695897-9B4D-42A1-8C8B-B6CC86DEF415}" type="pres">
      <dgm:prSet presAssocID="{CA0EE717-F810-4366-8DE6-B86F9172AA03}" presName="spaceRect" presStyleCnt="0"/>
      <dgm:spPr/>
    </dgm:pt>
    <dgm:pt modelId="{6A36C2B9-3695-41A6-9BE6-D48114423F6F}" type="pres">
      <dgm:prSet presAssocID="{CA0EE717-F810-4366-8DE6-B86F9172AA0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5D6FA11-AA6B-436C-9192-F94AA03440EA}" srcId="{65582D20-6168-4342-B732-BD17FB613FC9}" destId="{CA0EE717-F810-4366-8DE6-B86F9172AA03}" srcOrd="4" destOrd="0" parTransId="{092498B2-8E49-4333-BCD3-4D2FCA090C09}" sibTransId="{5582D0AE-E96E-4749-8C25-8CC1AC31180F}"/>
    <dgm:cxn modelId="{47418E1E-21A1-4759-8BFD-8791D04F80ED}" type="presOf" srcId="{65582D20-6168-4342-B732-BD17FB613FC9}" destId="{471C2ABD-798C-4A66-99D5-71CD292EE702}" srcOrd="0" destOrd="0" presId="urn:microsoft.com/office/officeart/2018/2/layout/IconVerticalSolidList"/>
    <dgm:cxn modelId="{3FC0FF35-8C11-411A-AC74-0B21B90B5668}" type="presOf" srcId="{BFCEA82E-1257-439E-A1D3-24AB966F2721}" destId="{DE0D82D6-EA8C-4348-9587-08FD916A5716}" srcOrd="0" destOrd="0" presId="urn:microsoft.com/office/officeart/2018/2/layout/IconVerticalSolidList"/>
    <dgm:cxn modelId="{B2A5D839-6D8D-4349-8AC9-26B13824F0E7}" srcId="{65582D20-6168-4342-B732-BD17FB613FC9}" destId="{6BE8DDED-B0EA-4902-902F-A7A1EB23F65D}" srcOrd="0" destOrd="0" parTransId="{BECDF82D-3B8D-4515-92FF-77A2D416D558}" sibTransId="{1A97CCD6-D366-44FE-94CA-D5D3F35EE721}"/>
    <dgm:cxn modelId="{8828BA3E-85F8-4A34-A9F1-AAF36866C89D}" type="presOf" srcId="{559A45F5-F671-4AAA-90EA-5BC2D9DFD09F}" destId="{BFDCCC8C-182B-48A8-B48B-E9E7732E8052}" srcOrd="0" destOrd="0" presId="urn:microsoft.com/office/officeart/2018/2/layout/IconVerticalSolidList"/>
    <dgm:cxn modelId="{C2364E50-8D99-4DAE-9847-F09B39DBB38A}" srcId="{65582D20-6168-4342-B732-BD17FB613FC9}" destId="{BC381E9E-7AE0-4295-90EF-A21A934293C1}" srcOrd="1" destOrd="0" parTransId="{E343F1BA-25AA-4095-91C5-F36E90A04D95}" sibTransId="{A24F93BD-CDAD-452E-89FD-87593B75308E}"/>
    <dgm:cxn modelId="{4050335F-6A9B-4A65-9050-6F34F341297D}" type="presOf" srcId="{BC381E9E-7AE0-4295-90EF-A21A934293C1}" destId="{5A184698-F7C1-4423-AE68-900F4BF9747A}" srcOrd="0" destOrd="0" presId="urn:microsoft.com/office/officeart/2018/2/layout/IconVerticalSolidList"/>
    <dgm:cxn modelId="{3CB1B061-7262-4F8C-A126-64E48EE87AE6}" srcId="{65582D20-6168-4342-B732-BD17FB613FC9}" destId="{559A45F5-F671-4AAA-90EA-5BC2D9DFD09F}" srcOrd="3" destOrd="0" parTransId="{626099C8-A150-4389-AE55-504D48A975CA}" sibTransId="{785FDD43-F59C-4AC1-A752-FE8CA23AD640}"/>
    <dgm:cxn modelId="{A4F14469-4A6B-43D8-AECC-7774A020F281}" srcId="{65582D20-6168-4342-B732-BD17FB613FC9}" destId="{BFCEA82E-1257-439E-A1D3-24AB966F2721}" srcOrd="2" destOrd="0" parTransId="{8B91A604-5BC5-4A80-BBAD-7C391F1FF70E}" sibTransId="{2EA5CE01-4D52-4AAA-8EB8-839FCE382809}"/>
    <dgm:cxn modelId="{AA75836B-BC98-40B6-AB42-2C3F2B704B86}" type="presOf" srcId="{CA0EE717-F810-4366-8DE6-B86F9172AA03}" destId="{6A36C2B9-3695-41A6-9BE6-D48114423F6F}" srcOrd="0" destOrd="0" presId="urn:microsoft.com/office/officeart/2018/2/layout/IconVerticalSolidList"/>
    <dgm:cxn modelId="{FB3F489F-21BB-4363-81E0-F2BEA7164D2A}" type="presOf" srcId="{6BE8DDED-B0EA-4902-902F-A7A1EB23F65D}" destId="{575F49F2-9FA9-439A-8EE3-80F5FB8976AF}" srcOrd="0" destOrd="0" presId="urn:microsoft.com/office/officeart/2018/2/layout/IconVerticalSolidList"/>
    <dgm:cxn modelId="{D1722B12-668D-4465-A4ED-15B7848DC654}" type="presParOf" srcId="{471C2ABD-798C-4A66-99D5-71CD292EE702}" destId="{12B31783-7A9B-4FF1-8010-4DEF2556E4AB}" srcOrd="0" destOrd="0" presId="urn:microsoft.com/office/officeart/2018/2/layout/IconVerticalSolidList"/>
    <dgm:cxn modelId="{95D6F24E-01AD-4E3D-8FF4-7480B54EDF6D}" type="presParOf" srcId="{12B31783-7A9B-4FF1-8010-4DEF2556E4AB}" destId="{D54F5153-19FF-4705-8542-40ECB7EC1889}" srcOrd="0" destOrd="0" presId="urn:microsoft.com/office/officeart/2018/2/layout/IconVerticalSolidList"/>
    <dgm:cxn modelId="{231051D8-89B8-4559-9BF0-81D4CCC7E1A7}" type="presParOf" srcId="{12B31783-7A9B-4FF1-8010-4DEF2556E4AB}" destId="{CD9DA24C-14F8-4CCB-92D4-B100B3205557}" srcOrd="1" destOrd="0" presId="urn:microsoft.com/office/officeart/2018/2/layout/IconVerticalSolidList"/>
    <dgm:cxn modelId="{22B59F84-3E9F-460E-99EF-8F467FBE690E}" type="presParOf" srcId="{12B31783-7A9B-4FF1-8010-4DEF2556E4AB}" destId="{E25B1B95-DB40-4EF9-81F4-E4D68A127C2B}" srcOrd="2" destOrd="0" presId="urn:microsoft.com/office/officeart/2018/2/layout/IconVerticalSolidList"/>
    <dgm:cxn modelId="{016BFE40-2AC2-4CB7-8692-4AECEAA5C35D}" type="presParOf" srcId="{12B31783-7A9B-4FF1-8010-4DEF2556E4AB}" destId="{575F49F2-9FA9-439A-8EE3-80F5FB8976AF}" srcOrd="3" destOrd="0" presId="urn:microsoft.com/office/officeart/2018/2/layout/IconVerticalSolidList"/>
    <dgm:cxn modelId="{0F25A4BD-899C-4682-98DA-B12C1A22196B}" type="presParOf" srcId="{471C2ABD-798C-4A66-99D5-71CD292EE702}" destId="{02F89E9C-8692-4207-A2BB-0CD104718B83}" srcOrd="1" destOrd="0" presId="urn:microsoft.com/office/officeart/2018/2/layout/IconVerticalSolidList"/>
    <dgm:cxn modelId="{D06B3EAA-C5AC-4E6D-84FB-F7F1BFBE9C07}" type="presParOf" srcId="{471C2ABD-798C-4A66-99D5-71CD292EE702}" destId="{10C93438-3FBD-4794-A132-2D1076D83F47}" srcOrd="2" destOrd="0" presId="urn:microsoft.com/office/officeart/2018/2/layout/IconVerticalSolidList"/>
    <dgm:cxn modelId="{76483C39-02AF-4CE5-8237-6EB1A9875C09}" type="presParOf" srcId="{10C93438-3FBD-4794-A132-2D1076D83F47}" destId="{C84544B9-D98A-4BE0-8A3D-B879B760C29E}" srcOrd="0" destOrd="0" presId="urn:microsoft.com/office/officeart/2018/2/layout/IconVerticalSolidList"/>
    <dgm:cxn modelId="{9C42BFCF-E1EA-45A7-8AA6-16B5E2A6B8E4}" type="presParOf" srcId="{10C93438-3FBD-4794-A132-2D1076D83F47}" destId="{066B7B3A-72AC-47A8-B489-0AC675443574}" srcOrd="1" destOrd="0" presId="urn:microsoft.com/office/officeart/2018/2/layout/IconVerticalSolidList"/>
    <dgm:cxn modelId="{47B9DAFE-9800-4EA9-95FA-86CD7A309349}" type="presParOf" srcId="{10C93438-3FBD-4794-A132-2D1076D83F47}" destId="{505104F0-EF64-486C-B4E3-CD1F32A09BF6}" srcOrd="2" destOrd="0" presId="urn:microsoft.com/office/officeart/2018/2/layout/IconVerticalSolidList"/>
    <dgm:cxn modelId="{683EFFC6-5515-41A0-8A3B-9B1AABF6F6A3}" type="presParOf" srcId="{10C93438-3FBD-4794-A132-2D1076D83F47}" destId="{5A184698-F7C1-4423-AE68-900F4BF9747A}" srcOrd="3" destOrd="0" presId="urn:microsoft.com/office/officeart/2018/2/layout/IconVerticalSolidList"/>
    <dgm:cxn modelId="{9472ABD2-3F82-4C74-9830-B04CDC34AC7D}" type="presParOf" srcId="{471C2ABD-798C-4A66-99D5-71CD292EE702}" destId="{921F1C0B-CD1C-43AE-BA6D-63BB8AD1FC58}" srcOrd="3" destOrd="0" presId="urn:microsoft.com/office/officeart/2018/2/layout/IconVerticalSolidList"/>
    <dgm:cxn modelId="{2B4B8F49-E35E-48D2-9902-E98C0F2EC327}" type="presParOf" srcId="{471C2ABD-798C-4A66-99D5-71CD292EE702}" destId="{F67D590A-28F6-433A-BB2D-8EFB17B8A832}" srcOrd="4" destOrd="0" presId="urn:microsoft.com/office/officeart/2018/2/layout/IconVerticalSolidList"/>
    <dgm:cxn modelId="{D0A56292-42EB-40F2-B14A-A9F4F9479402}" type="presParOf" srcId="{F67D590A-28F6-433A-BB2D-8EFB17B8A832}" destId="{2D9289B3-0375-408A-ADDB-C0BE6DAF4EB7}" srcOrd="0" destOrd="0" presId="urn:microsoft.com/office/officeart/2018/2/layout/IconVerticalSolidList"/>
    <dgm:cxn modelId="{F0971BA0-187F-46F5-B69B-37C1E06931F7}" type="presParOf" srcId="{F67D590A-28F6-433A-BB2D-8EFB17B8A832}" destId="{9C3002D6-E9BB-40C9-8F0C-47C234B7DC14}" srcOrd="1" destOrd="0" presId="urn:microsoft.com/office/officeart/2018/2/layout/IconVerticalSolidList"/>
    <dgm:cxn modelId="{4D2EE33B-FE66-4EFF-A0C5-CD2C89CFC1FE}" type="presParOf" srcId="{F67D590A-28F6-433A-BB2D-8EFB17B8A832}" destId="{8610F2DE-188C-479C-AD1D-45F1C5EA2FDF}" srcOrd="2" destOrd="0" presId="urn:microsoft.com/office/officeart/2018/2/layout/IconVerticalSolidList"/>
    <dgm:cxn modelId="{D0000007-2092-4083-8154-FCEA15BF7003}" type="presParOf" srcId="{F67D590A-28F6-433A-BB2D-8EFB17B8A832}" destId="{DE0D82D6-EA8C-4348-9587-08FD916A5716}" srcOrd="3" destOrd="0" presId="urn:microsoft.com/office/officeart/2018/2/layout/IconVerticalSolidList"/>
    <dgm:cxn modelId="{827C2D91-FD53-4A32-A87A-37FC4858730A}" type="presParOf" srcId="{471C2ABD-798C-4A66-99D5-71CD292EE702}" destId="{4662805E-E064-4BC2-874C-3CF16159417D}" srcOrd="5" destOrd="0" presId="urn:microsoft.com/office/officeart/2018/2/layout/IconVerticalSolidList"/>
    <dgm:cxn modelId="{E06FDD11-FC14-4B43-8C7C-072D4C363790}" type="presParOf" srcId="{471C2ABD-798C-4A66-99D5-71CD292EE702}" destId="{C3008132-6334-4A43-B7ED-90DE8BA5BB9D}" srcOrd="6" destOrd="0" presId="urn:microsoft.com/office/officeart/2018/2/layout/IconVerticalSolidList"/>
    <dgm:cxn modelId="{9598F907-6EBB-447E-AE65-6F5A312625AD}" type="presParOf" srcId="{C3008132-6334-4A43-B7ED-90DE8BA5BB9D}" destId="{6D2DD4C7-0581-494F-B68F-BC2F054D17CA}" srcOrd="0" destOrd="0" presId="urn:microsoft.com/office/officeart/2018/2/layout/IconVerticalSolidList"/>
    <dgm:cxn modelId="{3AE63F68-4FFA-48D7-9586-D06414A372F3}" type="presParOf" srcId="{C3008132-6334-4A43-B7ED-90DE8BA5BB9D}" destId="{F08F1761-9689-4B33-8260-D73FFB19F74F}" srcOrd="1" destOrd="0" presId="urn:microsoft.com/office/officeart/2018/2/layout/IconVerticalSolidList"/>
    <dgm:cxn modelId="{A6958159-FCEC-4998-8797-B2BF21277A97}" type="presParOf" srcId="{C3008132-6334-4A43-B7ED-90DE8BA5BB9D}" destId="{A83F3B14-5A4E-443A-9CAF-952CD929B916}" srcOrd="2" destOrd="0" presId="urn:microsoft.com/office/officeart/2018/2/layout/IconVerticalSolidList"/>
    <dgm:cxn modelId="{A48642D8-ACE7-4DFF-8FC4-8F0CE98166A6}" type="presParOf" srcId="{C3008132-6334-4A43-B7ED-90DE8BA5BB9D}" destId="{BFDCCC8C-182B-48A8-B48B-E9E7732E8052}" srcOrd="3" destOrd="0" presId="urn:microsoft.com/office/officeart/2018/2/layout/IconVerticalSolidList"/>
    <dgm:cxn modelId="{15AE4A5D-FAEC-4AEB-9985-A27337398C0F}" type="presParOf" srcId="{471C2ABD-798C-4A66-99D5-71CD292EE702}" destId="{EFBE1642-2A1A-40FF-A17E-AF08B03C5E31}" srcOrd="7" destOrd="0" presId="urn:microsoft.com/office/officeart/2018/2/layout/IconVerticalSolidList"/>
    <dgm:cxn modelId="{8BD21E27-6792-4B0C-825F-B648D55DF8A0}" type="presParOf" srcId="{471C2ABD-798C-4A66-99D5-71CD292EE702}" destId="{86A2AEE9-890D-4A05-B705-358A71377F75}" srcOrd="8" destOrd="0" presId="urn:microsoft.com/office/officeart/2018/2/layout/IconVerticalSolidList"/>
    <dgm:cxn modelId="{1797CFB4-FF89-4E14-BC20-5F1BFD6A5777}" type="presParOf" srcId="{86A2AEE9-890D-4A05-B705-358A71377F75}" destId="{982EF679-396A-4C9E-99E8-329B8869F18F}" srcOrd="0" destOrd="0" presId="urn:microsoft.com/office/officeart/2018/2/layout/IconVerticalSolidList"/>
    <dgm:cxn modelId="{53C8781D-94AC-48DA-B5B0-6198FC861E0A}" type="presParOf" srcId="{86A2AEE9-890D-4A05-B705-358A71377F75}" destId="{D83CACDC-E42E-4D2D-A496-0E78BA99C43F}" srcOrd="1" destOrd="0" presId="urn:microsoft.com/office/officeart/2018/2/layout/IconVerticalSolidList"/>
    <dgm:cxn modelId="{B640B9B0-8E67-4987-A8DE-F7B3CDA6C206}" type="presParOf" srcId="{86A2AEE9-890D-4A05-B705-358A71377F75}" destId="{B2695897-9B4D-42A1-8C8B-B6CC86DEF415}" srcOrd="2" destOrd="0" presId="urn:microsoft.com/office/officeart/2018/2/layout/IconVerticalSolidList"/>
    <dgm:cxn modelId="{668F4397-CBDC-4426-BB44-D78F14278BC8}" type="presParOf" srcId="{86A2AEE9-890D-4A05-B705-358A71377F75}" destId="{6A36C2B9-3695-41A6-9BE6-D48114423F6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841F21-E624-4F6A-9578-54F5BD78AA60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260E9D-C092-48D9-94CA-A972F7561264}">
      <dgm:prSet/>
      <dgm:spPr/>
      <dgm:t>
        <a:bodyPr/>
        <a:lstStyle/>
        <a:p>
          <a:r>
            <a:rPr lang="en-US"/>
            <a:t>Weightlifting performance declines on a curvilinear trend with age, while powerlifting performance declines linearly with age</a:t>
          </a:r>
        </a:p>
      </dgm:t>
    </dgm:pt>
    <dgm:pt modelId="{52109E7A-8404-49FD-9048-687C0394BC78}" type="parTrans" cxnId="{81135C35-77BF-4016-872F-181EADFF76C2}">
      <dgm:prSet/>
      <dgm:spPr/>
      <dgm:t>
        <a:bodyPr/>
        <a:lstStyle/>
        <a:p>
          <a:endParaRPr lang="en-US"/>
        </a:p>
      </dgm:t>
    </dgm:pt>
    <dgm:pt modelId="{52757278-D695-4FA2-8B8F-3BEFB79F6388}" type="sibTrans" cxnId="{81135C35-77BF-4016-872F-181EADFF76C2}">
      <dgm:prSet/>
      <dgm:spPr/>
      <dgm:t>
        <a:bodyPr/>
        <a:lstStyle/>
        <a:p>
          <a:endParaRPr lang="en-US"/>
        </a:p>
      </dgm:t>
    </dgm:pt>
    <dgm:pt modelId="{279B2331-8EA2-4A93-875F-CA794F1B92C5}">
      <dgm:prSet/>
      <dgm:spPr/>
      <dgm:t>
        <a:bodyPr/>
        <a:lstStyle/>
        <a:p>
          <a:r>
            <a:rPr lang="en-US"/>
            <a:t>Performance rate and magnitude of decline with age are greater in weightlifters than powerlifters</a:t>
          </a:r>
        </a:p>
      </dgm:t>
    </dgm:pt>
    <dgm:pt modelId="{235A4351-6103-41DC-BE00-754AE05AFBE1}" type="parTrans" cxnId="{F0A954D6-CFFA-43E6-B27A-421F6BD2BB45}">
      <dgm:prSet/>
      <dgm:spPr/>
      <dgm:t>
        <a:bodyPr/>
        <a:lstStyle/>
        <a:p>
          <a:endParaRPr lang="en-US"/>
        </a:p>
      </dgm:t>
    </dgm:pt>
    <dgm:pt modelId="{ACB41FFF-9061-46E8-BD9A-676C6FF044C2}" type="sibTrans" cxnId="{F0A954D6-CFFA-43E6-B27A-421F6BD2BB45}">
      <dgm:prSet/>
      <dgm:spPr/>
      <dgm:t>
        <a:bodyPr/>
        <a:lstStyle/>
        <a:p>
          <a:endParaRPr lang="en-US"/>
        </a:p>
      </dgm:t>
    </dgm:pt>
    <dgm:pt modelId="{9761DAE4-5FA1-4774-9CC6-23D0A9200C08}">
      <dgm:prSet/>
      <dgm:spPr/>
      <dgm:t>
        <a:bodyPr/>
        <a:lstStyle/>
        <a:p>
          <a:r>
            <a:rPr lang="en-US"/>
            <a:t>Magnitude of decline in peak muscular power is greater in lifting talks that require more complex and explosive movements</a:t>
          </a:r>
        </a:p>
      </dgm:t>
    </dgm:pt>
    <dgm:pt modelId="{5FE238C1-5ED9-4B5B-B5F0-72FDCAFACE6E}" type="parTrans" cxnId="{3661F2E0-6663-4851-BB23-85D76FF3786B}">
      <dgm:prSet/>
      <dgm:spPr/>
      <dgm:t>
        <a:bodyPr/>
        <a:lstStyle/>
        <a:p>
          <a:endParaRPr lang="en-US"/>
        </a:p>
      </dgm:t>
    </dgm:pt>
    <dgm:pt modelId="{8A8DAAB5-B431-4C5E-A127-CD03B63FB4D2}" type="sibTrans" cxnId="{3661F2E0-6663-4851-BB23-85D76FF3786B}">
      <dgm:prSet/>
      <dgm:spPr/>
      <dgm:t>
        <a:bodyPr/>
        <a:lstStyle/>
        <a:p>
          <a:endParaRPr lang="en-US"/>
        </a:p>
      </dgm:t>
    </dgm:pt>
    <dgm:pt modelId="{D575F50F-BA2D-4E22-95FE-38DFC189CA63}">
      <dgm:prSet/>
      <dgm:spPr/>
      <dgm:t>
        <a:bodyPr/>
        <a:lstStyle/>
        <a:p>
          <a:r>
            <a:rPr lang="en-US"/>
            <a:t>Gender differences in age-related performance decline (greater in women) only in events that require complex and explosive power movements</a:t>
          </a:r>
        </a:p>
      </dgm:t>
    </dgm:pt>
    <dgm:pt modelId="{B3C2E7D3-7E6C-471D-B253-DF1F1ADBB36A}" type="parTrans" cxnId="{71B114F8-CAF5-4323-B578-3DA6859269B8}">
      <dgm:prSet/>
      <dgm:spPr/>
      <dgm:t>
        <a:bodyPr/>
        <a:lstStyle/>
        <a:p>
          <a:endParaRPr lang="en-US"/>
        </a:p>
      </dgm:t>
    </dgm:pt>
    <dgm:pt modelId="{E7071710-810C-40F6-86A2-2D06511ECA94}" type="sibTrans" cxnId="{71B114F8-CAF5-4323-B578-3DA6859269B8}">
      <dgm:prSet/>
      <dgm:spPr/>
      <dgm:t>
        <a:bodyPr/>
        <a:lstStyle/>
        <a:p>
          <a:endParaRPr lang="en-US"/>
        </a:p>
      </dgm:t>
    </dgm:pt>
    <dgm:pt modelId="{E99DF917-188C-5344-8AD4-216AE4826C0E}" type="pres">
      <dgm:prSet presAssocID="{F4841F21-E624-4F6A-9578-54F5BD78AA60}" presName="linear" presStyleCnt="0">
        <dgm:presLayoutVars>
          <dgm:animLvl val="lvl"/>
          <dgm:resizeHandles val="exact"/>
        </dgm:presLayoutVars>
      </dgm:prSet>
      <dgm:spPr/>
    </dgm:pt>
    <dgm:pt modelId="{237C76D2-12FC-FE48-85E8-F78E3BE28495}" type="pres">
      <dgm:prSet presAssocID="{59260E9D-C092-48D9-94CA-A972F756126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96A55A4-D402-1349-9968-CC85377D9F03}" type="pres">
      <dgm:prSet presAssocID="{52757278-D695-4FA2-8B8F-3BEFB79F6388}" presName="spacer" presStyleCnt="0"/>
      <dgm:spPr/>
    </dgm:pt>
    <dgm:pt modelId="{519E9A7F-1227-B349-9C42-2864DFAF162F}" type="pres">
      <dgm:prSet presAssocID="{279B2331-8EA2-4A93-875F-CA794F1B92C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9D6D372-67C0-A142-9AFE-EC289F422934}" type="pres">
      <dgm:prSet presAssocID="{ACB41FFF-9061-46E8-BD9A-676C6FF044C2}" presName="spacer" presStyleCnt="0"/>
      <dgm:spPr/>
    </dgm:pt>
    <dgm:pt modelId="{6F244BDF-49E6-E443-BB1B-479F6A00069B}" type="pres">
      <dgm:prSet presAssocID="{9761DAE4-5FA1-4774-9CC6-23D0A9200C0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D84E77A-5B3A-CA43-A30E-2487D974BC2A}" type="pres">
      <dgm:prSet presAssocID="{8A8DAAB5-B431-4C5E-A127-CD03B63FB4D2}" presName="spacer" presStyleCnt="0"/>
      <dgm:spPr/>
    </dgm:pt>
    <dgm:pt modelId="{AD10DF36-4D16-6A4B-ACA9-4B58D5FB035B}" type="pres">
      <dgm:prSet presAssocID="{D575F50F-BA2D-4E22-95FE-38DFC189CA6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1135C35-77BF-4016-872F-181EADFF76C2}" srcId="{F4841F21-E624-4F6A-9578-54F5BD78AA60}" destId="{59260E9D-C092-48D9-94CA-A972F7561264}" srcOrd="0" destOrd="0" parTransId="{52109E7A-8404-49FD-9048-687C0394BC78}" sibTransId="{52757278-D695-4FA2-8B8F-3BEFB79F6388}"/>
    <dgm:cxn modelId="{73117545-88D4-0D46-BE67-5EAF92E2996D}" type="presOf" srcId="{9761DAE4-5FA1-4774-9CC6-23D0A9200C08}" destId="{6F244BDF-49E6-E443-BB1B-479F6A00069B}" srcOrd="0" destOrd="0" presId="urn:microsoft.com/office/officeart/2005/8/layout/vList2"/>
    <dgm:cxn modelId="{A978E64B-484C-9749-AC74-188976AD0773}" type="presOf" srcId="{279B2331-8EA2-4A93-875F-CA794F1B92C5}" destId="{519E9A7F-1227-B349-9C42-2864DFAF162F}" srcOrd="0" destOrd="0" presId="urn:microsoft.com/office/officeart/2005/8/layout/vList2"/>
    <dgm:cxn modelId="{55AE9A51-C73F-3141-BCF9-BB5076EE1016}" type="presOf" srcId="{59260E9D-C092-48D9-94CA-A972F7561264}" destId="{237C76D2-12FC-FE48-85E8-F78E3BE28495}" srcOrd="0" destOrd="0" presId="urn:microsoft.com/office/officeart/2005/8/layout/vList2"/>
    <dgm:cxn modelId="{975558C3-CC7B-6F47-B161-18DC0C25787B}" type="presOf" srcId="{D575F50F-BA2D-4E22-95FE-38DFC189CA63}" destId="{AD10DF36-4D16-6A4B-ACA9-4B58D5FB035B}" srcOrd="0" destOrd="0" presId="urn:microsoft.com/office/officeart/2005/8/layout/vList2"/>
    <dgm:cxn modelId="{F0A954D6-CFFA-43E6-B27A-421F6BD2BB45}" srcId="{F4841F21-E624-4F6A-9578-54F5BD78AA60}" destId="{279B2331-8EA2-4A93-875F-CA794F1B92C5}" srcOrd="1" destOrd="0" parTransId="{235A4351-6103-41DC-BE00-754AE05AFBE1}" sibTransId="{ACB41FFF-9061-46E8-BD9A-676C6FF044C2}"/>
    <dgm:cxn modelId="{4AE7D3D9-3367-F544-BAC6-9978FB43CE0D}" type="presOf" srcId="{F4841F21-E624-4F6A-9578-54F5BD78AA60}" destId="{E99DF917-188C-5344-8AD4-216AE4826C0E}" srcOrd="0" destOrd="0" presId="urn:microsoft.com/office/officeart/2005/8/layout/vList2"/>
    <dgm:cxn modelId="{3661F2E0-6663-4851-BB23-85D76FF3786B}" srcId="{F4841F21-E624-4F6A-9578-54F5BD78AA60}" destId="{9761DAE4-5FA1-4774-9CC6-23D0A9200C08}" srcOrd="2" destOrd="0" parTransId="{5FE238C1-5ED9-4B5B-B5F0-72FDCAFACE6E}" sibTransId="{8A8DAAB5-B431-4C5E-A127-CD03B63FB4D2}"/>
    <dgm:cxn modelId="{71B114F8-CAF5-4323-B578-3DA6859269B8}" srcId="{F4841F21-E624-4F6A-9578-54F5BD78AA60}" destId="{D575F50F-BA2D-4E22-95FE-38DFC189CA63}" srcOrd="3" destOrd="0" parTransId="{B3C2E7D3-7E6C-471D-B253-DF1F1ADBB36A}" sibTransId="{E7071710-810C-40F6-86A2-2D06511ECA94}"/>
    <dgm:cxn modelId="{87060CE9-8D55-8743-A8CC-4A703033C614}" type="presParOf" srcId="{E99DF917-188C-5344-8AD4-216AE4826C0E}" destId="{237C76D2-12FC-FE48-85E8-F78E3BE28495}" srcOrd="0" destOrd="0" presId="urn:microsoft.com/office/officeart/2005/8/layout/vList2"/>
    <dgm:cxn modelId="{25F1A8CC-7FAD-0A4C-8E13-879ECD5367D2}" type="presParOf" srcId="{E99DF917-188C-5344-8AD4-216AE4826C0E}" destId="{196A55A4-D402-1349-9968-CC85377D9F03}" srcOrd="1" destOrd="0" presId="urn:microsoft.com/office/officeart/2005/8/layout/vList2"/>
    <dgm:cxn modelId="{57FDD31D-7319-C84A-8ACC-479F15CF6282}" type="presParOf" srcId="{E99DF917-188C-5344-8AD4-216AE4826C0E}" destId="{519E9A7F-1227-B349-9C42-2864DFAF162F}" srcOrd="2" destOrd="0" presId="urn:microsoft.com/office/officeart/2005/8/layout/vList2"/>
    <dgm:cxn modelId="{DACB8C74-A203-0647-B26C-077343478352}" type="presParOf" srcId="{E99DF917-188C-5344-8AD4-216AE4826C0E}" destId="{C9D6D372-67C0-A142-9AFE-EC289F422934}" srcOrd="3" destOrd="0" presId="urn:microsoft.com/office/officeart/2005/8/layout/vList2"/>
    <dgm:cxn modelId="{09360DC8-9C79-D449-9C87-787BA48D4755}" type="presParOf" srcId="{E99DF917-188C-5344-8AD4-216AE4826C0E}" destId="{6F244BDF-49E6-E443-BB1B-479F6A00069B}" srcOrd="4" destOrd="0" presId="urn:microsoft.com/office/officeart/2005/8/layout/vList2"/>
    <dgm:cxn modelId="{C8EF37C0-DAAF-374B-ACD2-B89721E61603}" type="presParOf" srcId="{E99DF917-188C-5344-8AD4-216AE4826C0E}" destId="{4D84E77A-5B3A-CA43-A30E-2487D974BC2A}" srcOrd="5" destOrd="0" presId="urn:microsoft.com/office/officeart/2005/8/layout/vList2"/>
    <dgm:cxn modelId="{6A97A6E1-0ADD-5647-A306-5FB3EC543B5A}" type="presParOf" srcId="{E99DF917-188C-5344-8AD4-216AE4826C0E}" destId="{AD10DF36-4D16-6A4B-ACA9-4B58D5FB035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178138-57EE-45F9-801D-31428377A8B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4DE3D7-C751-4F5B-AA99-B5985F218C84}">
      <dgm:prSet/>
      <dgm:spPr/>
      <dgm:t>
        <a:bodyPr/>
        <a:lstStyle/>
        <a:p>
          <a:r>
            <a:rPr lang="en-US" dirty="0"/>
            <a:t>Motor unit remodeling represents a normal, continuous process that involves motor </a:t>
          </a:r>
          <a:br>
            <a:rPr lang="en-US" dirty="0"/>
          </a:br>
          <a:r>
            <a:rPr lang="en-US" dirty="0"/>
            <a:t>endplate repair and reconstruction</a:t>
          </a:r>
        </a:p>
      </dgm:t>
    </dgm:pt>
    <dgm:pt modelId="{E6D24F81-2A81-4655-8332-1F1A3297EA14}" type="parTrans" cxnId="{9A81F587-B12C-4818-8AFD-48AF89D072A3}">
      <dgm:prSet/>
      <dgm:spPr/>
      <dgm:t>
        <a:bodyPr/>
        <a:lstStyle/>
        <a:p>
          <a:endParaRPr lang="en-US"/>
        </a:p>
      </dgm:t>
    </dgm:pt>
    <dgm:pt modelId="{2F9EF342-54D5-4B4A-A264-0094C55CA304}" type="sibTrans" cxnId="{9A81F587-B12C-4818-8AFD-48AF89D072A3}">
      <dgm:prSet/>
      <dgm:spPr/>
      <dgm:t>
        <a:bodyPr/>
        <a:lstStyle/>
        <a:p>
          <a:endParaRPr lang="en-US"/>
        </a:p>
      </dgm:t>
    </dgm:pt>
    <dgm:pt modelId="{5330FD2E-9D19-44AE-A34B-01BC0D29FA50}">
      <dgm:prSet/>
      <dgm:spPr/>
      <dgm:t>
        <a:bodyPr/>
        <a:lstStyle/>
        <a:p>
          <a:r>
            <a:rPr lang="en-US"/>
            <a:t>Remodeling leads to denervation muscle atrophy which, magnified by reduced physical activity, progressively reduces muscle cross section, </a:t>
          </a:r>
          <a:br>
            <a:rPr lang="en-US"/>
          </a:br>
          <a:r>
            <a:rPr lang="en-US"/>
            <a:t>mass, and function</a:t>
          </a:r>
        </a:p>
      </dgm:t>
    </dgm:pt>
    <dgm:pt modelId="{9F5FE873-5C6D-44EE-9305-E660DF65F8CC}" type="parTrans" cxnId="{1B67BE81-2DAA-49B7-8BB1-FA2A6AE46732}">
      <dgm:prSet/>
      <dgm:spPr/>
      <dgm:t>
        <a:bodyPr/>
        <a:lstStyle/>
        <a:p>
          <a:endParaRPr lang="en-US"/>
        </a:p>
      </dgm:t>
    </dgm:pt>
    <dgm:pt modelId="{AC296829-9407-450C-8F34-CF88EE0E8180}" type="sibTrans" cxnId="{1B67BE81-2DAA-49B7-8BB1-FA2A6AE46732}">
      <dgm:prSet/>
      <dgm:spPr/>
      <dgm:t>
        <a:bodyPr/>
        <a:lstStyle/>
        <a:p>
          <a:endParaRPr lang="en-US"/>
        </a:p>
      </dgm:t>
    </dgm:pt>
    <dgm:pt modelId="{F27CCD5B-EBC1-4847-9017-F2459E0C7E28}">
      <dgm:prSet/>
      <dgm:spPr/>
      <dgm:t>
        <a:bodyPr/>
        <a:lstStyle/>
        <a:p>
          <a:r>
            <a:rPr lang="en-US"/>
            <a:t>Primary cause of reduced strength between </a:t>
          </a:r>
          <a:br>
            <a:rPr lang="en-US"/>
          </a:br>
          <a:r>
            <a:rPr lang="en-US"/>
            <a:t>ages 25 and 80 relates to a 40 to 50% </a:t>
          </a:r>
          <a:br>
            <a:rPr lang="en-US"/>
          </a:br>
          <a:r>
            <a:rPr lang="en-US"/>
            <a:t>reduction in muscle mass from muscle fiber atrophy and loss of motor units, even among healthy, physically active adults</a:t>
          </a:r>
        </a:p>
      </dgm:t>
    </dgm:pt>
    <dgm:pt modelId="{843ED790-918D-47CA-AB45-2E78F75C738F}" type="parTrans" cxnId="{CD89E89E-53B4-4415-B3E3-5051F0F1FC9B}">
      <dgm:prSet/>
      <dgm:spPr/>
      <dgm:t>
        <a:bodyPr/>
        <a:lstStyle/>
        <a:p>
          <a:endParaRPr lang="en-US"/>
        </a:p>
      </dgm:t>
    </dgm:pt>
    <dgm:pt modelId="{8B6A18DD-A907-41FC-A1ED-8A59CF134347}" type="sibTrans" cxnId="{CD89E89E-53B4-4415-B3E3-5051F0F1FC9B}">
      <dgm:prSet/>
      <dgm:spPr/>
      <dgm:t>
        <a:bodyPr/>
        <a:lstStyle/>
        <a:p>
          <a:endParaRPr lang="en-US"/>
        </a:p>
      </dgm:t>
    </dgm:pt>
    <dgm:pt modelId="{ABA6AB07-301D-564E-80D0-C44130141C09}" type="pres">
      <dgm:prSet presAssocID="{C0178138-57EE-45F9-801D-31428377A8B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FA2984-CB8A-F740-AB45-259F80813932}" type="pres">
      <dgm:prSet presAssocID="{154DE3D7-C751-4F5B-AA99-B5985F218C84}" presName="hierRoot1" presStyleCnt="0"/>
      <dgm:spPr/>
    </dgm:pt>
    <dgm:pt modelId="{C0E5DC31-35C2-6247-B4B4-6ED82B2D2FC6}" type="pres">
      <dgm:prSet presAssocID="{154DE3D7-C751-4F5B-AA99-B5985F218C84}" presName="composite" presStyleCnt="0"/>
      <dgm:spPr/>
    </dgm:pt>
    <dgm:pt modelId="{6F070EC5-19B9-1346-BD76-AC6C10C243CC}" type="pres">
      <dgm:prSet presAssocID="{154DE3D7-C751-4F5B-AA99-B5985F218C84}" presName="background" presStyleLbl="node0" presStyleIdx="0" presStyleCnt="2"/>
      <dgm:spPr/>
    </dgm:pt>
    <dgm:pt modelId="{064ABEE1-DE7F-C546-8A1C-053B744A5918}" type="pres">
      <dgm:prSet presAssocID="{154DE3D7-C751-4F5B-AA99-B5985F218C84}" presName="text" presStyleLbl="fgAcc0" presStyleIdx="0" presStyleCnt="2">
        <dgm:presLayoutVars>
          <dgm:chPref val="3"/>
        </dgm:presLayoutVars>
      </dgm:prSet>
      <dgm:spPr/>
    </dgm:pt>
    <dgm:pt modelId="{1EB28F65-C386-034C-A423-F226F5B619DC}" type="pres">
      <dgm:prSet presAssocID="{154DE3D7-C751-4F5B-AA99-B5985F218C84}" presName="hierChild2" presStyleCnt="0"/>
      <dgm:spPr/>
    </dgm:pt>
    <dgm:pt modelId="{7A855A6C-1EBF-994D-BFF4-0ACECAFF8975}" type="pres">
      <dgm:prSet presAssocID="{9F5FE873-5C6D-44EE-9305-E660DF65F8CC}" presName="Name10" presStyleLbl="parChTrans1D2" presStyleIdx="0" presStyleCnt="1"/>
      <dgm:spPr/>
    </dgm:pt>
    <dgm:pt modelId="{A76EF591-BA8D-B146-85DC-824AD37FE646}" type="pres">
      <dgm:prSet presAssocID="{5330FD2E-9D19-44AE-A34B-01BC0D29FA50}" presName="hierRoot2" presStyleCnt="0"/>
      <dgm:spPr/>
    </dgm:pt>
    <dgm:pt modelId="{14C417D9-09CF-BC45-AC81-020BD69F55BF}" type="pres">
      <dgm:prSet presAssocID="{5330FD2E-9D19-44AE-A34B-01BC0D29FA50}" presName="composite2" presStyleCnt="0"/>
      <dgm:spPr/>
    </dgm:pt>
    <dgm:pt modelId="{9F9FE285-C42C-6A4E-93FA-E5610A691A92}" type="pres">
      <dgm:prSet presAssocID="{5330FD2E-9D19-44AE-A34B-01BC0D29FA50}" presName="background2" presStyleLbl="node2" presStyleIdx="0" presStyleCnt="1"/>
      <dgm:spPr/>
    </dgm:pt>
    <dgm:pt modelId="{EB2278FB-900D-E749-9A75-9FDF43BA0EDC}" type="pres">
      <dgm:prSet presAssocID="{5330FD2E-9D19-44AE-A34B-01BC0D29FA50}" presName="text2" presStyleLbl="fgAcc2" presStyleIdx="0" presStyleCnt="1">
        <dgm:presLayoutVars>
          <dgm:chPref val="3"/>
        </dgm:presLayoutVars>
      </dgm:prSet>
      <dgm:spPr/>
    </dgm:pt>
    <dgm:pt modelId="{4A0A5AD3-CC40-DA41-8C1E-1C6579D2CCA6}" type="pres">
      <dgm:prSet presAssocID="{5330FD2E-9D19-44AE-A34B-01BC0D29FA50}" presName="hierChild3" presStyleCnt="0"/>
      <dgm:spPr/>
    </dgm:pt>
    <dgm:pt modelId="{C489A739-113D-5143-B90E-17ED28E78372}" type="pres">
      <dgm:prSet presAssocID="{F27CCD5B-EBC1-4847-9017-F2459E0C7E28}" presName="hierRoot1" presStyleCnt="0"/>
      <dgm:spPr/>
    </dgm:pt>
    <dgm:pt modelId="{584CB953-6118-2A44-97BC-433331C052CD}" type="pres">
      <dgm:prSet presAssocID="{F27CCD5B-EBC1-4847-9017-F2459E0C7E28}" presName="composite" presStyleCnt="0"/>
      <dgm:spPr/>
    </dgm:pt>
    <dgm:pt modelId="{0C466769-CFDD-BE48-B329-C9012FB708A1}" type="pres">
      <dgm:prSet presAssocID="{F27CCD5B-EBC1-4847-9017-F2459E0C7E28}" presName="background" presStyleLbl="node0" presStyleIdx="1" presStyleCnt="2"/>
      <dgm:spPr/>
    </dgm:pt>
    <dgm:pt modelId="{2E6DE5D2-96FA-2C4D-BE8C-D2592D94811F}" type="pres">
      <dgm:prSet presAssocID="{F27CCD5B-EBC1-4847-9017-F2459E0C7E28}" presName="text" presStyleLbl="fgAcc0" presStyleIdx="1" presStyleCnt="2">
        <dgm:presLayoutVars>
          <dgm:chPref val="3"/>
        </dgm:presLayoutVars>
      </dgm:prSet>
      <dgm:spPr/>
    </dgm:pt>
    <dgm:pt modelId="{05EEDF74-80D1-AC46-8545-F7660E33587C}" type="pres">
      <dgm:prSet presAssocID="{F27CCD5B-EBC1-4847-9017-F2459E0C7E28}" presName="hierChild2" presStyleCnt="0"/>
      <dgm:spPr/>
    </dgm:pt>
  </dgm:ptLst>
  <dgm:cxnLst>
    <dgm:cxn modelId="{8BA70F21-F9A7-E049-9649-DC2CD72B6CBD}" type="presOf" srcId="{F27CCD5B-EBC1-4847-9017-F2459E0C7E28}" destId="{2E6DE5D2-96FA-2C4D-BE8C-D2592D94811F}" srcOrd="0" destOrd="0" presId="urn:microsoft.com/office/officeart/2005/8/layout/hierarchy1"/>
    <dgm:cxn modelId="{CA3C2B38-69D0-9F48-9D06-949CE5744FA6}" type="presOf" srcId="{C0178138-57EE-45F9-801D-31428377A8BF}" destId="{ABA6AB07-301D-564E-80D0-C44130141C09}" srcOrd="0" destOrd="0" presId="urn:microsoft.com/office/officeart/2005/8/layout/hierarchy1"/>
    <dgm:cxn modelId="{7FE4CC5D-8257-9441-BA48-73FC25FB477C}" type="presOf" srcId="{9F5FE873-5C6D-44EE-9305-E660DF65F8CC}" destId="{7A855A6C-1EBF-994D-BFF4-0ACECAFF8975}" srcOrd="0" destOrd="0" presId="urn:microsoft.com/office/officeart/2005/8/layout/hierarchy1"/>
    <dgm:cxn modelId="{1B67BE81-2DAA-49B7-8BB1-FA2A6AE46732}" srcId="{154DE3D7-C751-4F5B-AA99-B5985F218C84}" destId="{5330FD2E-9D19-44AE-A34B-01BC0D29FA50}" srcOrd="0" destOrd="0" parTransId="{9F5FE873-5C6D-44EE-9305-E660DF65F8CC}" sibTransId="{AC296829-9407-450C-8F34-CF88EE0E8180}"/>
    <dgm:cxn modelId="{9A81F587-B12C-4818-8AFD-48AF89D072A3}" srcId="{C0178138-57EE-45F9-801D-31428377A8BF}" destId="{154DE3D7-C751-4F5B-AA99-B5985F218C84}" srcOrd="0" destOrd="0" parTransId="{E6D24F81-2A81-4655-8332-1F1A3297EA14}" sibTransId="{2F9EF342-54D5-4B4A-A264-0094C55CA304}"/>
    <dgm:cxn modelId="{CD89E89E-53B4-4415-B3E3-5051F0F1FC9B}" srcId="{C0178138-57EE-45F9-801D-31428377A8BF}" destId="{F27CCD5B-EBC1-4847-9017-F2459E0C7E28}" srcOrd="1" destOrd="0" parTransId="{843ED790-918D-47CA-AB45-2E78F75C738F}" sibTransId="{8B6A18DD-A907-41FC-A1ED-8A59CF134347}"/>
    <dgm:cxn modelId="{D59C10B7-3E69-AE48-80CF-9E51E3F1A0A3}" type="presOf" srcId="{154DE3D7-C751-4F5B-AA99-B5985F218C84}" destId="{064ABEE1-DE7F-C546-8A1C-053B744A5918}" srcOrd="0" destOrd="0" presId="urn:microsoft.com/office/officeart/2005/8/layout/hierarchy1"/>
    <dgm:cxn modelId="{A6CDDEB8-626C-BF4B-8C66-A67E24FFABF6}" type="presOf" srcId="{5330FD2E-9D19-44AE-A34B-01BC0D29FA50}" destId="{EB2278FB-900D-E749-9A75-9FDF43BA0EDC}" srcOrd="0" destOrd="0" presId="urn:microsoft.com/office/officeart/2005/8/layout/hierarchy1"/>
    <dgm:cxn modelId="{8F595A1F-995E-D643-A3BE-1844CEECF8B7}" type="presParOf" srcId="{ABA6AB07-301D-564E-80D0-C44130141C09}" destId="{59FA2984-CB8A-F740-AB45-259F80813932}" srcOrd="0" destOrd="0" presId="urn:microsoft.com/office/officeart/2005/8/layout/hierarchy1"/>
    <dgm:cxn modelId="{3E9343B5-7356-404C-8368-4BEA9DF9A915}" type="presParOf" srcId="{59FA2984-CB8A-F740-AB45-259F80813932}" destId="{C0E5DC31-35C2-6247-B4B4-6ED82B2D2FC6}" srcOrd="0" destOrd="0" presId="urn:microsoft.com/office/officeart/2005/8/layout/hierarchy1"/>
    <dgm:cxn modelId="{6CCBBB5B-5E39-7B4F-BBA8-92628A498222}" type="presParOf" srcId="{C0E5DC31-35C2-6247-B4B4-6ED82B2D2FC6}" destId="{6F070EC5-19B9-1346-BD76-AC6C10C243CC}" srcOrd="0" destOrd="0" presId="urn:microsoft.com/office/officeart/2005/8/layout/hierarchy1"/>
    <dgm:cxn modelId="{9DAF065E-4543-FC4F-8B29-72AEED14BF7D}" type="presParOf" srcId="{C0E5DC31-35C2-6247-B4B4-6ED82B2D2FC6}" destId="{064ABEE1-DE7F-C546-8A1C-053B744A5918}" srcOrd="1" destOrd="0" presId="urn:microsoft.com/office/officeart/2005/8/layout/hierarchy1"/>
    <dgm:cxn modelId="{D92D1BB1-1F7A-1345-B8DD-9A08C2EF9A77}" type="presParOf" srcId="{59FA2984-CB8A-F740-AB45-259F80813932}" destId="{1EB28F65-C386-034C-A423-F226F5B619DC}" srcOrd="1" destOrd="0" presId="urn:microsoft.com/office/officeart/2005/8/layout/hierarchy1"/>
    <dgm:cxn modelId="{7E2EED79-9E25-6E48-BED4-713B43175BDD}" type="presParOf" srcId="{1EB28F65-C386-034C-A423-F226F5B619DC}" destId="{7A855A6C-1EBF-994D-BFF4-0ACECAFF8975}" srcOrd="0" destOrd="0" presId="urn:microsoft.com/office/officeart/2005/8/layout/hierarchy1"/>
    <dgm:cxn modelId="{958252F4-6A51-3D43-8E67-0F7B402511E5}" type="presParOf" srcId="{1EB28F65-C386-034C-A423-F226F5B619DC}" destId="{A76EF591-BA8D-B146-85DC-824AD37FE646}" srcOrd="1" destOrd="0" presId="urn:microsoft.com/office/officeart/2005/8/layout/hierarchy1"/>
    <dgm:cxn modelId="{EF07FA43-AC22-884E-A7BF-C6EFA9CA6AE2}" type="presParOf" srcId="{A76EF591-BA8D-B146-85DC-824AD37FE646}" destId="{14C417D9-09CF-BC45-AC81-020BD69F55BF}" srcOrd="0" destOrd="0" presId="urn:microsoft.com/office/officeart/2005/8/layout/hierarchy1"/>
    <dgm:cxn modelId="{D573C737-13D9-C941-8376-AC286C091058}" type="presParOf" srcId="{14C417D9-09CF-BC45-AC81-020BD69F55BF}" destId="{9F9FE285-C42C-6A4E-93FA-E5610A691A92}" srcOrd="0" destOrd="0" presId="urn:microsoft.com/office/officeart/2005/8/layout/hierarchy1"/>
    <dgm:cxn modelId="{9E87280D-496E-AC4A-B21A-0942357EC754}" type="presParOf" srcId="{14C417D9-09CF-BC45-AC81-020BD69F55BF}" destId="{EB2278FB-900D-E749-9A75-9FDF43BA0EDC}" srcOrd="1" destOrd="0" presId="urn:microsoft.com/office/officeart/2005/8/layout/hierarchy1"/>
    <dgm:cxn modelId="{F465DFF6-FB55-D748-8F51-A89AA37995D4}" type="presParOf" srcId="{A76EF591-BA8D-B146-85DC-824AD37FE646}" destId="{4A0A5AD3-CC40-DA41-8C1E-1C6579D2CCA6}" srcOrd="1" destOrd="0" presId="urn:microsoft.com/office/officeart/2005/8/layout/hierarchy1"/>
    <dgm:cxn modelId="{752A0E53-F49F-E347-8F4E-DFEB2809B024}" type="presParOf" srcId="{ABA6AB07-301D-564E-80D0-C44130141C09}" destId="{C489A739-113D-5143-B90E-17ED28E78372}" srcOrd="1" destOrd="0" presId="urn:microsoft.com/office/officeart/2005/8/layout/hierarchy1"/>
    <dgm:cxn modelId="{C5460093-FD1A-C345-A989-54C5B67B019E}" type="presParOf" srcId="{C489A739-113D-5143-B90E-17ED28E78372}" destId="{584CB953-6118-2A44-97BC-433331C052CD}" srcOrd="0" destOrd="0" presId="urn:microsoft.com/office/officeart/2005/8/layout/hierarchy1"/>
    <dgm:cxn modelId="{B4557753-1564-BF43-A2F3-E9F0BCF4D163}" type="presParOf" srcId="{584CB953-6118-2A44-97BC-433331C052CD}" destId="{0C466769-CFDD-BE48-B329-C9012FB708A1}" srcOrd="0" destOrd="0" presId="urn:microsoft.com/office/officeart/2005/8/layout/hierarchy1"/>
    <dgm:cxn modelId="{FDD66850-18CA-2E4E-9D58-DA4C1F5E70E9}" type="presParOf" srcId="{584CB953-6118-2A44-97BC-433331C052CD}" destId="{2E6DE5D2-96FA-2C4D-BE8C-D2592D94811F}" srcOrd="1" destOrd="0" presId="urn:microsoft.com/office/officeart/2005/8/layout/hierarchy1"/>
    <dgm:cxn modelId="{6E60F3F0-DEAF-E343-805B-C68DC426914A}" type="presParOf" srcId="{C489A739-113D-5143-B90E-17ED28E78372}" destId="{05EEDF74-80D1-AC46-8545-F7660E33587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7B4CD7-584C-4B1B-980A-0B12C46E47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DE72E65-0E99-47B3-851B-6D770A35711D}">
      <dgm:prSet/>
      <dgm:spPr/>
      <dgm:t>
        <a:bodyPr/>
        <a:lstStyle/>
        <a:p>
          <a:r>
            <a:rPr lang="en-US"/>
            <a:t>Moderate resistance training provides a safe </a:t>
          </a:r>
          <a:br>
            <a:rPr lang="en-US"/>
          </a:br>
          <a:r>
            <a:rPr lang="en-US"/>
            <a:t>way to stimulate protein synthesis and retention while slowing the normal and inevitable loss of muscle mass and strength with aging</a:t>
          </a:r>
        </a:p>
      </dgm:t>
    </dgm:pt>
    <dgm:pt modelId="{050B2A7A-C8BA-4906-B6BF-ED97E9F8F4AD}" type="parTrans" cxnId="{E933616F-E512-41FA-9A8D-CB51930E9642}">
      <dgm:prSet/>
      <dgm:spPr/>
      <dgm:t>
        <a:bodyPr/>
        <a:lstStyle/>
        <a:p>
          <a:endParaRPr lang="en-US"/>
        </a:p>
      </dgm:t>
    </dgm:pt>
    <dgm:pt modelId="{4D400B4D-0C60-475A-9548-606B7D5EB1F1}" type="sibTrans" cxnId="{E933616F-E512-41FA-9A8D-CB51930E9642}">
      <dgm:prSet/>
      <dgm:spPr/>
      <dgm:t>
        <a:bodyPr/>
        <a:lstStyle/>
        <a:p>
          <a:endParaRPr lang="en-US"/>
        </a:p>
      </dgm:t>
    </dgm:pt>
    <dgm:pt modelId="{8692245A-A730-4D7D-83AC-77E0E0C48384}">
      <dgm:prSet/>
      <dgm:spPr/>
      <dgm:t>
        <a:bodyPr/>
        <a:lstStyle/>
        <a:p>
          <a:r>
            <a:rPr lang="en-US"/>
            <a:t>Older men who resistance train have greater absolute gains in muscle size and strength than women, but percentage improvement is similar</a:t>
          </a:r>
        </a:p>
      </dgm:t>
    </dgm:pt>
    <dgm:pt modelId="{43AB8011-515B-452D-B3DA-65701452762D}" type="parTrans" cxnId="{8A8B3D6A-78C7-40E1-A583-C1F129200C87}">
      <dgm:prSet/>
      <dgm:spPr/>
      <dgm:t>
        <a:bodyPr/>
        <a:lstStyle/>
        <a:p>
          <a:endParaRPr lang="en-US"/>
        </a:p>
      </dgm:t>
    </dgm:pt>
    <dgm:pt modelId="{A4FAF725-C78F-4928-BD50-0E81AE255D7B}" type="sibTrans" cxnId="{8A8B3D6A-78C7-40E1-A583-C1F129200C87}">
      <dgm:prSet/>
      <dgm:spPr/>
      <dgm:t>
        <a:bodyPr/>
        <a:lstStyle/>
        <a:p>
          <a:endParaRPr lang="en-US"/>
        </a:p>
      </dgm:t>
    </dgm:pt>
    <dgm:pt modelId="{46F74934-134B-4CB9-96EC-B3B3C44D27C7}">
      <dgm:prSet/>
      <dgm:spPr/>
      <dgm:t>
        <a:bodyPr/>
        <a:lstStyle/>
        <a:p>
          <a:r>
            <a:rPr lang="en-US"/>
            <a:t>A regular program of aerobic, strength, flexibility, and balance training for those 70 to 89 prevents both loss of muscle strength and increase in muscle fat infiltration</a:t>
          </a:r>
        </a:p>
      </dgm:t>
    </dgm:pt>
    <dgm:pt modelId="{E1B982D7-CA43-413C-BB20-2CC7AE8776C7}" type="parTrans" cxnId="{D2261852-A996-4EE3-9663-ED90B5A50561}">
      <dgm:prSet/>
      <dgm:spPr/>
      <dgm:t>
        <a:bodyPr/>
        <a:lstStyle/>
        <a:p>
          <a:endParaRPr lang="en-US"/>
        </a:p>
      </dgm:t>
    </dgm:pt>
    <dgm:pt modelId="{E0DF1FBF-F046-4A37-A726-1F7A72FE0A65}" type="sibTrans" cxnId="{D2261852-A996-4EE3-9663-ED90B5A50561}">
      <dgm:prSet/>
      <dgm:spPr/>
      <dgm:t>
        <a:bodyPr/>
        <a:lstStyle/>
        <a:p>
          <a:endParaRPr lang="en-US"/>
        </a:p>
      </dgm:t>
    </dgm:pt>
    <dgm:pt modelId="{19504F88-91EE-4C15-ACDA-A6DBF5ACC345}" type="pres">
      <dgm:prSet presAssocID="{297B4CD7-584C-4B1B-980A-0B12C46E4757}" presName="root" presStyleCnt="0">
        <dgm:presLayoutVars>
          <dgm:dir/>
          <dgm:resizeHandles val="exact"/>
        </dgm:presLayoutVars>
      </dgm:prSet>
      <dgm:spPr/>
    </dgm:pt>
    <dgm:pt modelId="{645BFB7A-045A-4649-8F17-070AE1CC4E16}" type="pres">
      <dgm:prSet presAssocID="{FDE72E65-0E99-47B3-851B-6D770A35711D}" presName="compNode" presStyleCnt="0"/>
      <dgm:spPr/>
    </dgm:pt>
    <dgm:pt modelId="{2F90602D-22A2-4594-88B5-A928A442FEB4}" type="pres">
      <dgm:prSet presAssocID="{FDE72E65-0E99-47B3-851B-6D770A35711D}" presName="bgRect" presStyleLbl="bgShp" presStyleIdx="0" presStyleCnt="3"/>
      <dgm:spPr/>
    </dgm:pt>
    <dgm:pt modelId="{9228D2D8-387C-4F3D-B9C9-1BCEDEF96BFA}" type="pres">
      <dgm:prSet presAssocID="{FDE72E65-0E99-47B3-851B-6D770A35711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C75AC1B-722E-42BE-8359-366B3A36676D}" type="pres">
      <dgm:prSet presAssocID="{FDE72E65-0E99-47B3-851B-6D770A35711D}" presName="spaceRect" presStyleCnt="0"/>
      <dgm:spPr/>
    </dgm:pt>
    <dgm:pt modelId="{46DDCCA1-5650-429E-81E3-3003CF17EC2E}" type="pres">
      <dgm:prSet presAssocID="{FDE72E65-0E99-47B3-851B-6D770A35711D}" presName="parTx" presStyleLbl="revTx" presStyleIdx="0" presStyleCnt="3">
        <dgm:presLayoutVars>
          <dgm:chMax val="0"/>
          <dgm:chPref val="0"/>
        </dgm:presLayoutVars>
      </dgm:prSet>
      <dgm:spPr/>
    </dgm:pt>
    <dgm:pt modelId="{0A031C8D-8C4D-481A-AC70-346074F45774}" type="pres">
      <dgm:prSet presAssocID="{4D400B4D-0C60-475A-9548-606B7D5EB1F1}" presName="sibTrans" presStyleCnt="0"/>
      <dgm:spPr/>
    </dgm:pt>
    <dgm:pt modelId="{11ABFC30-1492-47C0-B5C0-1D1F21A884E4}" type="pres">
      <dgm:prSet presAssocID="{8692245A-A730-4D7D-83AC-77E0E0C48384}" presName="compNode" presStyleCnt="0"/>
      <dgm:spPr/>
    </dgm:pt>
    <dgm:pt modelId="{9F11F370-DBF3-4C63-BD7D-5F2A7F7BA91A}" type="pres">
      <dgm:prSet presAssocID="{8692245A-A730-4D7D-83AC-77E0E0C48384}" presName="bgRect" presStyleLbl="bgShp" presStyleIdx="1" presStyleCnt="3"/>
      <dgm:spPr/>
    </dgm:pt>
    <dgm:pt modelId="{FFD1D0AD-22DD-4BF6-B246-49071B1F5DF8}" type="pres">
      <dgm:prSet presAssocID="{8692245A-A730-4D7D-83AC-77E0E0C483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B3A02ACB-93C6-4DA3-A912-6A4F4AC4A292}" type="pres">
      <dgm:prSet presAssocID="{8692245A-A730-4D7D-83AC-77E0E0C48384}" presName="spaceRect" presStyleCnt="0"/>
      <dgm:spPr/>
    </dgm:pt>
    <dgm:pt modelId="{90770DD7-E690-4EE8-9196-979784056BB2}" type="pres">
      <dgm:prSet presAssocID="{8692245A-A730-4D7D-83AC-77E0E0C48384}" presName="parTx" presStyleLbl="revTx" presStyleIdx="1" presStyleCnt="3">
        <dgm:presLayoutVars>
          <dgm:chMax val="0"/>
          <dgm:chPref val="0"/>
        </dgm:presLayoutVars>
      </dgm:prSet>
      <dgm:spPr/>
    </dgm:pt>
    <dgm:pt modelId="{BA038F44-F0FA-4614-A9D8-F1FAD7E70C93}" type="pres">
      <dgm:prSet presAssocID="{A4FAF725-C78F-4928-BD50-0E81AE255D7B}" presName="sibTrans" presStyleCnt="0"/>
      <dgm:spPr/>
    </dgm:pt>
    <dgm:pt modelId="{8878643E-12BD-42A4-99F4-1567764D1B02}" type="pres">
      <dgm:prSet presAssocID="{46F74934-134B-4CB9-96EC-B3B3C44D27C7}" presName="compNode" presStyleCnt="0"/>
      <dgm:spPr/>
    </dgm:pt>
    <dgm:pt modelId="{D059BD7F-BAF6-420C-AB8F-74B9D6D715ED}" type="pres">
      <dgm:prSet presAssocID="{46F74934-134B-4CB9-96EC-B3B3C44D27C7}" presName="bgRect" presStyleLbl="bgShp" presStyleIdx="2" presStyleCnt="3"/>
      <dgm:spPr/>
    </dgm:pt>
    <dgm:pt modelId="{1A9DE6BE-9034-46F8-A892-6530A6D00B99}" type="pres">
      <dgm:prSet presAssocID="{46F74934-134B-4CB9-96EC-B3B3C44D27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105BAACE-238A-4EAF-BE83-FF7EE97EF6F5}" type="pres">
      <dgm:prSet presAssocID="{46F74934-134B-4CB9-96EC-B3B3C44D27C7}" presName="spaceRect" presStyleCnt="0"/>
      <dgm:spPr/>
    </dgm:pt>
    <dgm:pt modelId="{7BA872A2-66F0-456E-A865-F249E950B1D9}" type="pres">
      <dgm:prSet presAssocID="{46F74934-134B-4CB9-96EC-B3B3C44D27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C4F0318-7F0D-4296-9953-19C176E67698}" type="presOf" srcId="{46F74934-134B-4CB9-96EC-B3B3C44D27C7}" destId="{7BA872A2-66F0-456E-A865-F249E950B1D9}" srcOrd="0" destOrd="0" presId="urn:microsoft.com/office/officeart/2018/2/layout/IconVerticalSolidList"/>
    <dgm:cxn modelId="{D2261852-A996-4EE3-9663-ED90B5A50561}" srcId="{297B4CD7-584C-4B1B-980A-0B12C46E4757}" destId="{46F74934-134B-4CB9-96EC-B3B3C44D27C7}" srcOrd="2" destOrd="0" parTransId="{E1B982D7-CA43-413C-BB20-2CC7AE8776C7}" sibTransId="{E0DF1FBF-F046-4A37-A726-1F7A72FE0A65}"/>
    <dgm:cxn modelId="{8A8B3D6A-78C7-40E1-A583-C1F129200C87}" srcId="{297B4CD7-584C-4B1B-980A-0B12C46E4757}" destId="{8692245A-A730-4D7D-83AC-77E0E0C48384}" srcOrd="1" destOrd="0" parTransId="{43AB8011-515B-452D-B3DA-65701452762D}" sibTransId="{A4FAF725-C78F-4928-BD50-0E81AE255D7B}"/>
    <dgm:cxn modelId="{E933616F-E512-41FA-9A8D-CB51930E9642}" srcId="{297B4CD7-584C-4B1B-980A-0B12C46E4757}" destId="{FDE72E65-0E99-47B3-851B-6D770A35711D}" srcOrd="0" destOrd="0" parTransId="{050B2A7A-C8BA-4906-B6BF-ED97E9F8F4AD}" sibTransId="{4D400B4D-0C60-475A-9548-606B7D5EB1F1}"/>
    <dgm:cxn modelId="{5E338D7C-EBAF-466D-9ADD-9859F4B12B26}" type="presOf" srcId="{297B4CD7-584C-4B1B-980A-0B12C46E4757}" destId="{19504F88-91EE-4C15-ACDA-A6DBF5ACC345}" srcOrd="0" destOrd="0" presId="urn:microsoft.com/office/officeart/2018/2/layout/IconVerticalSolidList"/>
    <dgm:cxn modelId="{21198092-7471-4842-B7D1-5AA4D17A3012}" type="presOf" srcId="{8692245A-A730-4D7D-83AC-77E0E0C48384}" destId="{90770DD7-E690-4EE8-9196-979784056BB2}" srcOrd="0" destOrd="0" presId="urn:microsoft.com/office/officeart/2018/2/layout/IconVerticalSolidList"/>
    <dgm:cxn modelId="{C287CCF2-CE4F-41BF-BDAA-255F039AF852}" type="presOf" srcId="{FDE72E65-0E99-47B3-851B-6D770A35711D}" destId="{46DDCCA1-5650-429E-81E3-3003CF17EC2E}" srcOrd="0" destOrd="0" presId="urn:microsoft.com/office/officeart/2018/2/layout/IconVerticalSolidList"/>
    <dgm:cxn modelId="{4469F1C3-FC6C-4ED4-8A60-47CDBA7052F2}" type="presParOf" srcId="{19504F88-91EE-4C15-ACDA-A6DBF5ACC345}" destId="{645BFB7A-045A-4649-8F17-070AE1CC4E16}" srcOrd="0" destOrd="0" presId="urn:microsoft.com/office/officeart/2018/2/layout/IconVerticalSolidList"/>
    <dgm:cxn modelId="{4DEBE280-88D2-4B67-8AB7-554D33A371E3}" type="presParOf" srcId="{645BFB7A-045A-4649-8F17-070AE1CC4E16}" destId="{2F90602D-22A2-4594-88B5-A928A442FEB4}" srcOrd="0" destOrd="0" presId="urn:microsoft.com/office/officeart/2018/2/layout/IconVerticalSolidList"/>
    <dgm:cxn modelId="{CE4A7287-16E5-4851-A51A-5760F1F8E18F}" type="presParOf" srcId="{645BFB7A-045A-4649-8F17-070AE1CC4E16}" destId="{9228D2D8-387C-4F3D-B9C9-1BCEDEF96BFA}" srcOrd="1" destOrd="0" presId="urn:microsoft.com/office/officeart/2018/2/layout/IconVerticalSolidList"/>
    <dgm:cxn modelId="{33F32133-F702-410C-BB97-DE8C0917D88B}" type="presParOf" srcId="{645BFB7A-045A-4649-8F17-070AE1CC4E16}" destId="{BC75AC1B-722E-42BE-8359-366B3A36676D}" srcOrd="2" destOrd="0" presId="urn:microsoft.com/office/officeart/2018/2/layout/IconVerticalSolidList"/>
    <dgm:cxn modelId="{EB1F6D78-6C4D-462D-A788-47CF23224184}" type="presParOf" srcId="{645BFB7A-045A-4649-8F17-070AE1CC4E16}" destId="{46DDCCA1-5650-429E-81E3-3003CF17EC2E}" srcOrd="3" destOrd="0" presId="urn:microsoft.com/office/officeart/2018/2/layout/IconVerticalSolidList"/>
    <dgm:cxn modelId="{903813C8-9B5B-4EA6-9733-F312E86F0EBA}" type="presParOf" srcId="{19504F88-91EE-4C15-ACDA-A6DBF5ACC345}" destId="{0A031C8D-8C4D-481A-AC70-346074F45774}" srcOrd="1" destOrd="0" presId="urn:microsoft.com/office/officeart/2018/2/layout/IconVerticalSolidList"/>
    <dgm:cxn modelId="{BEF0072F-0A98-4B02-B4D0-E5A3AEA10EBE}" type="presParOf" srcId="{19504F88-91EE-4C15-ACDA-A6DBF5ACC345}" destId="{11ABFC30-1492-47C0-B5C0-1D1F21A884E4}" srcOrd="2" destOrd="0" presId="urn:microsoft.com/office/officeart/2018/2/layout/IconVerticalSolidList"/>
    <dgm:cxn modelId="{DE403EB5-83C3-4AD7-9814-63BEFD51D5B6}" type="presParOf" srcId="{11ABFC30-1492-47C0-B5C0-1D1F21A884E4}" destId="{9F11F370-DBF3-4C63-BD7D-5F2A7F7BA91A}" srcOrd="0" destOrd="0" presId="urn:microsoft.com/office/officeart/2018/2/layout/IconVerticalSolidList"/>
    <dgm:cxn modelId="{6D776985-4AD8-4214-9A33-CAA0ABF3FAE4}" type="presParOf" srcId="{11ABFC30-1492-47C0-B5C0-1D1F21A884E4}" destId="{FFD1D0AD-22DD-4BF6-B246-49071B1F5DF8}" srcOrd="1" destOrd="0" presId="urn:microsoft.com/office/officeart/2018/2/layout/IconVerticalSolidList"/>
    <dgm:cxn modelId="{E4141A24-57AB-4D86-9C09-637B7443A1C6}" type="presParOf" srcId="{11ABFC30-1492-47C0-B5C0-1D1F21A884E4}" destId="{B3A02ACB-93C6-4DA3-A912-6A4F4AC4A292}" srcOrd="2" destOrd="0" presId="urn:microsoft.com/office/officeart/2018/2/layout/IconVerticalSolidList"/>
    <dgm:cxn modelId="{0219247A-F434-40E1-9D9F-F446A44DA332}" type="presParOf" srcId="{11ABFC30-1492-47C0-B5C0-1D1F21A884E4}" destId="{90770DD7-E690-4EE8-9196-979784056BB2}" srcOrd="3" destOrd="0" presId="urn:microsoft.com/office/officeart/2018/2/layout/IconVerticalSolidList"/>
    <dgm:cxn modelId="{2748AF15-4AC6-43E1-8412-0E1DE9EEF2C0}" type="presParOf" srcId="{19504F88-91EE-4C15-ACDA-A6DBF5ACC345}" destId="{BA038F44-F0FA-4614-A9D8-F1FAD7E70C93}" srcOrd="3" destOrd="0" presId="urn:microsoft.com/office/officeart/2018/2/layout/IconVerticalSolidList"/>
    <dgm:cxn modelId="{82708E9F-7146-43C6-A29C-E9B63148967D}" type="presParOf" srcId="{19504F88-91EE-4C15-ACDA-A6DBF5ACC345}" destId="{8878643E-12BD-42A4-99F4-1567764D1B02}" srcOrd="4" destOrd="0" presId="urn:microsoft.com/office/officeart/2018/2/layout/IconVerticalSolidList"/>
    <dgm:cxn modelId="{C66F4582-8818-4F68-9D7D-A36CFFBF71A5}" type="presParOf" srcId="{8878643E-12BD-42A4-99F4-1567764D1B02}" destId="{D059BD7F-BAF6-420C-AB8F-74B9D6D715ED}" srcOrd="0" destOrd="0" presId="urn:microsoft.com/office/officeart/2018/2/layout/IconVerticalSolidList"/>
    <dgm:cxn modelId="{03079191-0E99-41CE-941C-78515A6D91B9}" type="presParOf" srcId="{8878643E-12BD-42A4-99F4-1567764D1B02}" destId="{1A9DE6BE-9034-46F8-A892-6530A6D00B99}" srcOrd="1" destOrd="0" presId="urn:microsoft.com/office/officeart/2018/2/layout/IconVerticalSolidList"/>
    <dgm:cxn modelId="{EC21BF87-F69C-49F6-9CBD-9F044B0F070B}" type="presParOf" srcId="{8878643E-12BD-42A4-99F4-1567764D1B02}" destId="{105BAACE-238A-4EAF-BE83-FF7EE97EF6F5}" srcOrd="2" destOrd="0" presId="urn:microsoft.com/office/officeart/2018/2/layout/IconVerticalSolidList"/>
    <dgm:cxn modelId="{6D5482A2-F6B8-4D10-BA2C-A99D2824BB7B}" type="presParOf" srcId="{8878643E-12BD-42A4-99F4-1567764D1B02}" destId="{7BA872A2-66F0-456E-A865-F249E950B1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97B4CD7-584C-4B1B-980A-0B12C46E47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DE72E65-0E99-47B3-851B-6D770A3571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Muscle </a:t>
          </a:r>
          <a:r>
            <a:rPr lang="en-US" dirty="0">
              <a:solidFill>
                <a:srgbClr val="0099FF"/>
              </a:solidFill>
            </a:rPr>
            <a:t>responds</a:t>
          </a:r>
          <a:r>
            <a:rPr lang="en-US" dirty="0">
              <a:solidFill>
                <a:srgbClr val="3366FF"/>
              </a:solidFill>
            </a:rPr>
            <a:t> </a:t>
          </a:r>
          <a:r>
            <a:rPr lang="en-US" dirty="0"/>
            <a:t>to vigorous training with </a:t>
          </a:r>
          <a:br>
            <a:rPr lang="en-US" dirty="0"/>
          </a:br>
          <a:r>
            <a:rPr lang="en-US" dirty="0"/>
            <a:t>rapid improvement into the ninth decade of life</a:t>
          </a:r>
        </a:p>
      </dgm:t>
    </dgm:pt>
    <dgm:pt modelId="{050B2A7A-C8BA-4906-B6BF-ED97E9F8F4AD}" type="parTrans" cxnId="{E933616F-E512-41FA-9A8D-CB51930E9642}">
      <dgm:prSet/>
      <dgm:spPr/>
      <dgm:t>
        <a:bodyPr/>
        <a:lstStyle/>
        <a:p>
          <a:endParaRPr lang="en-US"/>
        </a:p>
      </dgm:t>
    </dgm:pt>
    <dgm:pt modelId="{4D400B4D-0C60-475A-9548-606B7D5EB1F1}" type="sibTrans" cxnId="{E933616F-E512-41FA-9A8D-CB51930E9642}">
      <dgm:prSet/>
      <dgm:spPr/>
      <dgm:t>
        <a:bodyPr/>
        <a:lstStyle/>
        <a:p>
          <a:endParaRPr lang="en-US"/>
        </a:p>
      </dgm:t>
    </dgm:pt>
    <dgm:pt modelId="{19504F88-91EE-4C15-ACDA-A6DBF5ACC345}" type="pres">
      <dgm:prSet presAssocID="{297B4CD7-584C-4B1B-980A-0B12C46E4757}" presName="root" presStyleCnt="0">
        <dgm:presLayoutVars>
          <dgm:dir/>
          <dgm:resizeHandles val="exact"/>
        </dgm:presLayoutVars>
      </dgm:prSet>
      <dgm:spPr/>
    </dgm:pt>
    <dgm:pt modelId="{645BFB7A-045A-4649-8F17-070AE1CC4E16}" type="pres">
      <dgm:prSet presAssocID="{FDE72E65-0E99-47B3-851B-6D770A35711D}" presName="compNode" presStyleCnt="0"/>
      <dgm:spPr/>
    </dgm:pt>
    <dgm:pt modelId="{2F90602D-22A2-4594-88B5-A928A442FEB4}" type="pres">
      <dgm:prSet presAssocID="{FDE72E65-0E99-47B3-851B-6D770A35711D}" presName="bgRect" presStyleLbl="bgShp" presStyleIdx="0" presStyleCnt="1"/>
      <dgm:spPr/>
    </dgm:pt>
    <dgm:pt modelId="{9228D2D8-387C-4F3D-B9C9-1BCEDEF96BFA}" type="pres">
      <dgm:prSet presAssocID="{FDE72E65-0E99-47B3-851B-6D770A35711D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BC75AC1B-722E-42BE-8359-366B3A36676D}" type="pres">
      <dgm:prSet presAssocID="{FDE72E65-0E99-47B3-851B-6D770A35711D}" presName="spaceRect" presStyleCnt="0"/>
      <dgm:spPr/>
    </dgm:pt>
    <dgm:pt modelId="{46DDCCA1-5650-429E-81E3-3003CF17EC2E}" type="pres">
      <dgm:prSet presAssocID="{FDE72E65-0E99-47B3-851B-6D770A35711D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E933616F-E512-41FA-9A8D-CB51930E9642}" srcId="{297B4CD7-584C-4B1B-980A-0B12C46E4757}" destId="{FDE72E65-0E99-47B3-851B-6D770A35711D}" srcOrd="0" destOrd="0" parTransId="{050B2A7A-C8BA-4906-B6BF-ED97E9F8F4AD}" sibTransId="{4D400B4D-0C60-475A-9548-606B7D5EB1F1}"/>
    <dgm:cxn modelId="{5E338D7C-EBAF-466D-9ADD-9859F4B12B26}" type="presOf" srcId="{297B4CD7-584C-4B1B-980A-0B12C46E4757}" destId="{19504F88-91EE-4C15-ACDA-A6DBF5ACC345}" srcOrd="0" destOrd="0" presId="urn:microsoft.com/office/officeart/2018/2/layout/IconVerticalSolidList"/>
    <dgm:cxn modelId="{C287CCF2-CE4F-41BF-BDAA-255F039AF852}" type="presOf" srcId="{FDE72E65-0E99-47B3-851B-6D770A35711D}" destId="{46DDCCA1-5650-429E-81E3-3003CF17EC2E}" srcOrd="0" destOrd="0" presId="urn:microsoft.com/office/officeart/2018/2/layout/IconVerticalSolidList"/>
    <dgm:cxn modelId="{4469F1C3-FC6C-4ED4-8A60-47CDBA7052F2}" type="presParOf" srcId="{19504F88-91EE-4C15-ACDA-A6DBF5ACC345}" destId="{645BFB7A-045A-4649-8F17-070AE1CC4E16}" srcOrd="0" destOrd="0" presId="urn:microsoft.com/office/officeart/2018/2/layout/IconVerticalSolidList"/>
    <dgm:cxn modelId="{4DEBE280-88D2-4B67-8AB7-554D33A371E3}" type="presParOf" srcId="{645BFB7A-045A-4649-8F17-070AE1CC4E16}" destId="{2F90602D-22A2-4594-88B5-A928A442FEB4}" srcOrd="0" destOrd="0" presId="urn:microsoft.com/office/officeart/2018/2/layout/IconVerticalSolidList"/>
    <dgm:cxn modelId="{CE4A7287-16E5-4851-A51A-5760F1F8E18F}" type="presParOf" srcId="{645BFB7A-045A-4649-8F17-070AE1CC4E16}" destId="{9228D2D8-387C-4F3D-B9C9-1BCEDEF96BFA}" srcOrd="1" destOrd="0" presId="urn:microsoft.com/office/officeart/2018/2/layout/IconVerticalSolidList"/>
    <dgm:cxn modelId="{33F32133-F702-410C-BB97-DE8C0917D88B}" type="presParOf" srcId="{645BFB7A-045A-4649-8F17-070AE1CC4E16}" destId="{BC75AC1B-722E-42BE-8359-366B3A36676D}" srcOrd="2" destOrd="0" presId="urn:microsoft.com/office/officeart/2018/2/layout/IconVerticalSolidList"/>
    <dgm:cxn modelId="{EB1F6D78-6C4D-462D-A788-47CF23224184}" type="presParOf" srcId="{645BFB7A-045A-4649-8F17-070AE1CC4E16}" destId="{46DDCCA1-5650-429E-81E3-3003CF17EC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E4541A-2BAE-42E9-BEEC-C385C1933089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5F0D313-D6F8-4D9A-B34E-B96D2EC972EC}">
      <dgm:prSet/>
      <dgm:spPr/>
      <dgm:t>
        <a:bodyPr/>
        <a:lstStyle/>
        <a:p>
          <a:r>
            <a:rPr lang="en-US"/>
            <a:t>40% of those 65 to 75 years, and 50% of </a:t>
          </a:r>
          <a:br>
            <a:rPr lang="en-US"/>
          </a:br>
          <a:r>
            <a:rPr lang="en-US"/>
            <a:t>those &gt;80 years have impaired glucose </a:t>
          </a:r>
          <a:br>
            <a:rPr lang="en-US"/>
          </a:br>
          <a:r>
            <a:rPr lang="en-US"/>
            <a:t>tolerance leading to type 2 diabetes </a:t>
          </a:r>
        </a:p>
      </dgm:t>
    </dgm:pt>
    <dgm:pt modelId="{716CB6B6-2002-4296-B8FA-1F2B280E3463}" type="parTrans" cxnId="{8AA6B5E2-AF4D-4F9E-B41E-E046CDCFA799}">
      <dgm:prSet/>
      <dgm:spPr/>
      <dgm:t>
        <a:bodyPr/>
        <a:lstStyle/>
        <a:p>
          <a:endParaRPr lang="en-US"/>
        </a:p>
      </dgm:t>
    </dgm:pt>
    <dgm:pt modelId="{8222BF06-5EF8-4752-92AE-4F89057CE8A6}" type="sibTrans" cxnId="{8AA6B5E2-AF4D-4F9E-B41E-E046CDCFA799}">
      <dgm:prSet/>
      <dgm:spPr/>
      <dgm:t>
        <a:bodyPr/>
        <a:lstStyle/>
        <a:p>
          <a:endParaRPr lang="en-US"/>
        </a:p>
      </dgm:t>
    </dgm:pt>
    <dgm:pt modelId="{46A0F7AC-2A79-4656-9889-A1C3179D3839}">
      <dgm:prSet/>
      <dgm:spPr/>
      <dgm:t>
        <a:bodyPr/>
        <a:lstStyle/>
        <a:p>
          <a:r>
            <a:rPr lang="en-US"/>
            <a:t>Pituitary gland decreases thyrotropin release</a:t>
          </a:r>
        </a:p>
      </dgm:t>
    </dgm:pt>
    <dgm:pt modelId="{206F8453-8E1E-4938-82EE-11B0D7DE6823}" type="parTrans" cxnId="{33B124F4-7339-411C-8FA5-80D9CC90E0B4}">
      <dgm:prSet/>
      <dgm:spPr/>
      <dgm:t>
        <a:bodyPr/>
        <a:lstStyle/>
        <a:p>
          <a:endParaRPr lang="en-US"/>
        </a:p>
      </dgm:t>
    </dgm:pt>
    <dgm:pt modelId="{52AD5C34-6444-4E50-907F-200AC796B19C}" type="sibTrans" cxnId="{33B124F4-7339-411C-8FA5-80D9CC90E0B4}">
      <dgm:prSet/>
      <dgm:spPr/>
      <dgm:t>
        <a:bodyPr/>
        <a:lstStyle/>
        <a:p>
          <a:endParaRPr lang="en-US"/>
        </a:p>
      </dgm:t>
    </dgm:pt>
    <dgm:pt modelId="{B3F1A028-ED7B-4F83-ACD2-9D2CE35E271C}">
      <dgm:prSet/>
      <dgm:spPr/>
      <dgm:t>
        <a:bodyPr/>
        <a:lstStyle/>
        <a:p>
          <a:r>
            <a:rPr lang="en-US"/>
            <a:t>Hormonal system changes due to aging:</a:t>
          </a:r>
        </a:p>
      </dgm:t>
    </dgm:pt>
    <dgm:pt modelId="{67C7A49C-0811-40C5-8806-176FA111A4D1}" type="parTrans" cxnId="{D5E0062A-57D3-4569-94A4-C39F06716355}">
      <dgm:prSet/>
      <dgm:spPr/>
      <dgm:t>
        <a:bodyPr/>
        <a:lstStyle/>
        <a:p>
          <a:endParaRPr lang="en-US"/>
        </a:p>
      </dgm:t>
    </dgm:pt>
    <dgm:pt modelId="{1809CBAE-B734-4B6A-B87C-BD3D405FA373}" type="sibTrans" cxnId="{D5E0062A-57D3-4569-94A4-C39F06716355}">
      <dgm:prSet/>
      <dgm:spPr/>
      <dgm:t>
        <a:bodyPr/>
        <a:lstStyle/>
        <a:p>
          <a:endParaRPr lang="en-US"/>
        </a:p>
      </dgm:t>
    </dgm:pt>
    <dgm:pt modelId="{D9CE7D30-23EA-4D98-9EA6-04ACE6223919}">
      <dgm:prSet/>
      <dgm:spPr/>
      <dgm:t>
        <a:bodyPr/>
        <a:lstStyle/>
        <a:p>
          <a:r>
            <a:rPr lang="en-US"/>
            <a:t>Hypothalamic–pituitary–gonadal axis leading to menopause and andropause</a:t>
          </a:r>
        </a:p>
      </dgm:t>
    </dgm:pt>
    <dgm:pt modelId="{7CB9990C-F86C-4F8D-9401-CC379214DFA0}" type="parTrans" cxnId="{2F493903-5F0C-4BDC-B56E-6EDB2B1AAA6D}">
      <dgm:prSet/>
      <dgm:spPr/>
      <dgm:t>
        <a:bodyPr/>
        <a:lstStyle/>
        <a:p>
          <a:endParaRPr lang="en-US"/>
        </a:p>
      </dgm:t>
    </dgm:pt>
    <dgm:pt modelId="{DA51471E-FA55-4333-BB90-7CC9862881E0}" type="sibTrans" cxnId="{2F493903-5F0C-4BDC-B56E-6EDB2B1AAA6D}">
      <dgm:prSet/>
      <dgm:spPr/>
      <dgm:t>
        <a:bodyPr/>
        <a:lstStyle/>
        <a:p>
          <a:endParaRPr lang="en-US"/>
        </a:p>
      </dgm:t>
    </dgm:pt>
    <dgm:pt modelId="{BA3262DB-C22C-431E-877B-E2C810648FFC}">
      <dgm:prSet/>
      <dgm:spPr/>
      <dgm:t>
        <a:bodyPr/>
        <a:lstStyle/>
        <a:p>
          <a:r>
            <a:rPr lang="en-US"/>
            <a:t>Adrenal cortex leading to reduced output of DHEA</a:t>
          </a:r>
        </a:p>
      </dgm:t>
    </dgm:pt>
    <dgm:pt modelId="{5C65C083-B43B-41B7-A5D5-56DFB63A12A4}" type="parTrans" cxnId="{D8A4427A-EE6E-452C-A01D-7691C60B2CC1}">
      <dgm:prSet/>
      <dgm:spPr/>
      <dgm:t>
        <a:bodyPr/>
        <a:lstStyle/>
        <a:p>
          <a:endParaRPr lang="en-US"/>
        </a:p>
      </dgm:t>
    </dgm:pt>
    <dgm:pt modelId="{F11B7AEE-E2F6-4CCD-8BA2-5771D039954F}" type="sibTrans" cxnId="{D8A4427A-EE6E-452C-A01D-7691C60B2CC1}">
      <dgm:prSet/>
      <dgm:spPr/>
      <dgm:t>
        <a:bodyPr/>
        <a:lstStyle/>
        <a:p>
          <a:endParaRPr lang="en-US"/>
        </a:p>
      </dgm:t>
    </dgm:pt>
    <dgm:pt modelId="{6E64088E-75EC-4343-A578-D2BDA78B9B2C}">
      <dgm:prSet/>
      <dgm:spPr/>
      <dgm:t>
        <a:bodyPr/>
        <a:lstStyle/>
        <a:p>
          <a:r>
            <a:rPr lang="en-US"/>
            <a:t>Growth hormone/insulin-like growth factor axis leading to somatopause</a:t>
          </a:r>
        </a:p>
      </dgm:t>
    </dgm:pt>
    <dgm:pt modelId="{3EABBF69-D73F-4122-86B2-670A0D6F810C}" type="parTrans" cxnId="{18A9AB26-702F-40DA-9AF5-CCFED45BB421}">
      <dgm:prSet/>
      <dgm:spPr/>
      <dgm:t>
        <a:bodyPr/>
        <a:lstStyle/>
        <a:p>
          <a:endParaRPr lang="en-US"/>
        </a:p>
      </dgm:t>
    </dgm:pt>
    <dgm:pt modelId="{FB97B678-D0DA-4C73-B184-8567D5B4C7D9}" type="sibTrans" cxnId="{18A9AB26-702F-40DA-9AF5-CCFED45BB421}">
      <dgm:prSet/>
      <dgm:spPr/>
      <dgm:t>
        <a:bodyPr/>
        <a:lstStyle/>
        <a:p>
          <a:endParaRPr lang="en-US"/>
        </a:p>
      </dgm:t>
    </dgm:pt>
    <dgm:pt modelId="{DE0B980E-12A8-4648-A0D4-D12847F8580C}" type="pres">
      <dgm:prSet presAssocID="{04E4541A-2BAE-42E9-BEEC-C385C1933089}" presName="linear" presStyleCnt="0">
        <dgm:presLayoutVars>
          <dgm:animLvl val="lvl"/>
          <dgm:resizeHandles val="exact"/>
        </dgm:presLayoutVars>
      </dgm:prSet>
      <dgm:spPr/>
    </dgm:pt>
    <dgm:pt modelId="{25D69BCE-44D4-F946-9A86-BB0FCEAD11B2}" type="pres">
      <dgm:prSet presAssocID="{85F0D313-D6F8-4D9A-B34E-B96D2EC972E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40C91EC-4629-C149-AD00-F3143FBA6E10}" type="pres">
      <dgm:prSet presAssocID="{8222BF06-5EF8-4752-92AE-4F89057CE8A6}" presName="spacer" presStyleCnt="0"/>
      <dgm:spPr/>
    </dgm:pt>
    <dgm:pt modelId="{ACEA8192-EA21-9A45-A218-6A696C1DBEF3}" type="pres">
      <dgm:prSet presAssocID="{46A0F7AC-2A79-4656-9889-A1C3179D383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54B3903-28BF-1F4D-A8FB-C8708BBF3286}" type="pres">
      <dgm:prSet presAssocID="{52AD5C34-6444-4E50-907F-200AC796B19C}" presName="spacer" presStyleCnt="0"/>
      <dgm:spPr/>
    </dgm:pt>
    <dgm:pt modelId="{1DA96C6D-EFC5-7649-BD09-A392100DF4C5}" type="pres">
      <dgm:prSet presAssocID="{B3F1A028-ED7B-4F83-ACD2-9D2CE35E271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C202469-74AA-3147-BE1F-80E558EAC53B}" type="pres">
      <dgm:prSet presAssocID="{B3F1A028-ED7B-4F83-ACD2-9D2CE35E271C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2F493903-5F0C-4BDC-B56E-6EDB2B1AAA6D}" srcId="{B3F1A028-ED7B-4F83-ACD2-9D2CE35E271C}" destId="{D9CE7D30-23EA-4D98-9EA6-04ACE6223919}" srcOrd="0" destOrd="0" parTransId="{7CB9990C-F86C-4F8D-9401-CC379214DFA0}" sibTransId="{DA51471E-FA55-4333-BB90-7CC9862881E0}"/>
    <dgm:cxn modelId="{AAF6D005-1144-2748-83E7-BB88D126D3B4}" type="presOf" srcId="{B3F1A028-ED7B-4F83-ACD2-9D2CE35E271C}" destId="{1DA96C6D-EFC5-7649-BD09-A392100DF4C5}" srcOrd="0" destOrd="0" presId="urn:microsoft.com/office/officeart/2005/8/layout/vList2"/>
    <dgm:cxn modelId="{18A9AB26-702F-40DA-9AF5-CCFED45BB421}" srcId="{B3F1A028-ED7B-4F83-ACD2-9D2CE35E271C}" destId="{6E64088E-75EC-4343-A578-D2BDA78B9B2C}" srcOrd="2" destOrd="0" parTransId="{3EABBF69-D73F-4122-86B2-670A0D6F810C}" sibTransId="{FB97B678-D0DA-4C73-B184-8567D5B4C7D9}"/>
    <dgm:cxn modelId="{D5E0062A-57D3-4569-94A4-C39F06716355}" srcId="{04E4541A-2BAE-42E9-BEEC-C385C1933089}" destId="{B3F1A028-ED7B-4F83-ACD2-9D2CE35E271C}" srcOrd="2" destOrd="0" parTransId="{67C7A49C-0811-40C5-8806-176FA111A4D1}" sibTransId="{1809CBAE-B734-4B6A-B87C-BD3D405FA373}"/>
    <dgm:cxn modelId="{C7807E2B-810E-644D-A2A9-AF77DBF582F6}" type="presOf" srcId="{04E4541A-2BAE-42E9-BEEC-C385C1933089}" destId="{DE0B980E-12A8-4648-A0D4-D12847F8580C}" srcOrd="0" destOrd="0" presId="urn:microsoft.com/office/officeart/2005/8/layout/vList2"/>
    <dgm:cxn modelId="{09975A3E-FBEB-5B49-ACAB-5C8733D041C3}" type="presOf" srcId="{6E64088E-75EC-4343-A578-D2BDA78B9B2C}" destId="{4C202469-74AA-3147-BE1F-80E558EAC53B}" srcOrd="0" destOrd="2" presId="urn:microsoft.com/office/officeart/2005/8/layout/vList2"/>
    <dgm:cxn modelId="{50347A5F-9417-9D44-BD9A-045B30776AC2}" type="presOf" srcId="{D9CE7D30-23EA-4D98-9EA6-04ACE6223919}" destId="{4C202469-74AA-3147-BE1F-80E558EAC53B}" srcOrd="0" destOrd="0" presId="urn:microsoft.com/office/officeart/2005/8/layout/vList2"/>
    <dgm:cxn modelId="{D8A4427A-EE6E-452C-A01D-7691C60B2CC1}" srcId="{B3F1A028-ED7B-4F83-ACD2-9D2CE35E271C}" destId="{BA3262DB-C22C-431E-877B-E2C810648FFC}" srcOrd="1" destOrd="0" parTransId="{5C65C083-B43B-41B7-A5D5-56DFB63A12A4}" sibTransId="{F11B7AEE-E2F6-4CCD-8BA2-5771D039954F}"/>
    <dgm:cxn modelId="{8AA6B5E2-AF4D-4F9E-B41E-E046CDCFA799}" srcId="{04E4541A-2BAE-42E9-BEEC-C385C1933089}" destId="{85F0D313-D6F8-4D9A-B34E-B96D2EC972EC}" srcOrd="0" destOrd="0" parTransId="{716CB6B6-2002-4296-B8FA-1F2B280E3463}" sibTransId="{8222BF06-5EF8-4752-92AE-4F89057CE8A6}"/>
    <dgm:cxn modelId="{00E6F6E6-F436-9349-BDD9-1988B86FE44B}" type="presOf" srcId="{BA3262DB-C22C-431E-877B-E2C810648FFC}" destId="{4C202469-74AA-3147-BE1F-80E558EAC53B}" srcOrd="0" destOrd="1" presId="urn:microsoft.com/office/officeart/2005/8/layout/vList2"/>
    <dgm:cxn modelId="{33B124F4-7339-411C-8FA5-80D9CC90E0B4}" srcId="{04E4541A-2BAE-42E9-BEEC-C385C1933089}" destId="{46A0F7AC-2A79-4656-9889-A1C3179D3839}" srcOrd="1" destOrd="0" parTransId="{206F8453-8E1E-4938-82EE-11B0D7DE6823}" sibTransId="{52AD5C34-6444-4E50-907F-200AC796B19C}"/>
    <dgm:cxn modelId="{9A0FE6F8-A609-B240-B57E-2179C1934B41}" type="presOf" srcId="{85F0D313-D6F8-4D9A-B34E-B96D2EC972EC}" destId="{25D69BCE-44D4-F946-9A86-BB0FCEAD11B2}" srcOrd="0" destOrd="0" presId="urn:microsoft.com/office/officeart/2005/8/layout/vList2"/>
    <dgm:cxn modelId="{2A911AF9-9862-024F-AD6B-C8B9BD5878A4}" type="presOf" srcId="{46A0F7AC-2A79-4656-9889-A1C3179D3839}" destId="{ACEA8192-EA21-9A45-A218-6A696C1DBEF3}" srcOrd="0" destOrd="0" presId="urn:microsoft.com/office/officeart/2005/8/layout/vList2"/>
    <dgm:cxn modelId="{38EB576A-CCF7-7243-98A1-2FDDE2202F97}" type="presParOf" srcId="{DE0B980E-12A8-4648-A0D4-D12847F8580C}" destId="{25D69BCE-44D4-F946-9A86-BB0FCEAD11B2}" srcOrd="0" destOrd="0" presId="urn:microsoft.com/office/officeart/2005/8/layout/vList2"/>
    <dgm:cxn modelId="{A0AAA0C2-500E-454D-9535-2EED2796F0BE}" type="presParOf" srcId="{DE0B980E-12A8-4648-A0D4-D12847F8580C}" destId="{B40C91EC-4629-C149-AD00-F3143FBA6E10}" srcOrd="1" destOrd="0" presId="urn:microsoft.com/office/officeart/2005/8/layout/vList2"/>
    <dgm:cxn modelId="{0625F054-DAC6-E046-A3B9-B29ED919015F}" type="presParOf" srcId="{DE0B980E-12A8-4648-A0D4-D12847F8580C}" destId="{ACEA8192-EA21-9A45-A218-6A696C1DBEF3}" srcOrd="2" destOrd="0" presId="urn:microsoft.com/office/officeart/2005/8/layout/vList2"/>
    <dgm:cxn modelId="{BE6A7F43-35E1-0B42-B443-90C0C195B9E4}" type="presParOf" srcId="{DE0B980E-12A8-4648-A0D4-D12847F8580C}" destId="{954B3903-28BF-1F4D-A8FB-C8708BBF3286}" srcOrd="3" destOrd="0" presId="urn:microsoft.com/office/officeart/2005/8/layout/vList2"/>
    <dgm:cxn modelId="{20E67D25-666D-CF41-845E-34B433229CBC}" type="presParOf" srcId="{DE0B980E-12A8-4648-A0D4-D12847F8580C}" destId="{1DA96C6D-EFC5-7649-BD09-A392100DF4C5}" srcOrd="4" destOrd="0" presId="urn:microsoft.com/office/officeart/2005/8/layout/vList2"/>
    <dgm:cxn modelId="{6A9E68C8-0795-B449-94B2-3A36AC330AE3}" type="presParOf" srcId="{DE0B980E-12A8-4648-A0D4-D12847F8580C}" destId="{4C202469-74AA-3147-BE1F-80E558EAC53B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390233-183D-4674-BD5B-1B317809078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E9E3D5-AEAB-4680-9CDC-C450FF89C78F}">
      <dgm:prSet/>
      <dgm:spPr/>
      <dgm:t>
        <a:bodyPr/>
        <a:lstStyle/>
        <a:p>
          <a:r>
            <a:rPr lang="en-US"/>
            <a:t>Mechanical constraints cause deterioration in static and dynamic lung function</a:t>
          </a:r>
        </a:p>
      </dgm:t>
    </dgm:pt>
    <dgm:pt modelId="{99A22CF8-CDE5-4BD1-AC01-ED66761205A9}" type="parTrans" cxnId="{588B7146-919D-40FF-88E1-88B0B1CB77FF}">
      <dgm:prSet/>
      <dgm:spPr/>
      <dgm:t>
        <a:bodyPr/>
        <a:lstStyle/>
        <a:p>
          <a:endParaRPr lang="en-US"/>
        </a:p>
      </dgm:t>
    </dgm:pt>
    <dgm:pt modelId="{CD66771A-41A4-4D4C-9989-36F02A205B40}" type="sibTrans" cxnId="{588B7146-919D-40FF-88E1-88B0B1CB77FF}">
      <dgm:prSet/>
      <dgm:spPr/>
      <dgm:t>
        <a:bodyPr/>
        <a:lstStyle/>
        <a:p>
          <a:endParaRPr lang="en-US"/>
        </a:p>
      </dgm:t>
    </dgm:pt>
    <dgm:pt modelId="{0F21D6F0-9364-40CC-AF9E-39074B5FFB78}">
      <dgm:prSet/>
      <dgm:spPr/>
      <dgm:t>
        <a:bodyPr/>
        <a:lstStyle/>
        <a:p>
          <a:r>
            <a:rPr lang="en-US"/>
            <a:t>Slowing of pulmonary ventilation and gas exchange kinetics during transition from rest </a:t>
          </a:r>
          <a:br>
            <a:rPr lang="en-US"/>
          </a:br>
          <a:r>
            <a:rPr lang="en-US"/>
            <a:t>to submaximal exercise</a:t>
          </a:r>
        </a:p>
      </dgm:t>
    </dgm:pt>
    <dgm:pt modelId="{D4E1DB0A-B88F-4116-8254-48AE4C709B80}" type="parTrans" cxnId="{BD27DEA4-B976-42EC-90AC-391C42E44587}">
      <dgm:prSet/>
      <dgm:spPr/>
      <dgm:t>
        <a:bodyPr/>
        <a:lstStyle/>
        <a:p>
          <a:endParaRPr lang="en-US"/>
        </a:p>
      </dgm:t>
    </dgm:pt>
    <dgm:pt modelId="{AD89CFA5-7493-4C12-A1DB-3F1C9DD09508}" type="sibTrans" cxnId="{BD27DEA4-B976-42EC-90AC-391C42E44587}">
      <dgm:prSet/>
      <dgm:spPr/>
      <dgm:t>
        <a:bodyPr/>
        <a:lstStyle/>
        <a:p>
          <a:endParaRPr lang="en-US"/>
        </a:p>
      </dgm:t>
    </dgm:pt>
    <dgm:pt modelId="{44B6E9C4-2BBB-4A50-9A07-588870E8C084}">
      <dgm:prSet/>
      <dgm:spPr/>
      <dgm:t>
        <a:bodyPr/>
        <a:lstStyle/>
        <a:p>
          <a:r>
            <a:rPr lang="en-US"/>
            <a:t>In elderly men, aerobic training increases </a:t>
          </a:r>
          <a:br>
            <a:rPr lang="en-US"/>
          </a:br>
          <a:r>
            <a:rPr lang="en-US"/>
            <a:t>gas exchange kinetics to levels approaching </a:t>
          </a:r>
          <a:br>
            <a:rPr lang="en-US"/>
          </a:br>
          <a:r>
            <a:rPr lang="en-US"/>
            <a:t>values for fit young adults</a:t>
          </a:r>
        </a:p>
      </dgm:t>
    </dgm:pt>
    <dgm:pt modelId="{C6F5B86D-E81A-4821-953B-EE4EFF699B1B}" type="parTrans" cxnId="{92AEB4D4-A228-4520-905A-245FD6668FF0}">
      <dgm:prSet/>
      <dgm:spPr/>
      <dgm:t>
        <a:bodyPr/>
        <a:lstStyle/>
        <a:p>
          <a:endParaRPr lang="en-US"/>
        </a:p>
      </dgm:t>
    </dgm:pt>
    <dgm:pt modelId="{DEE4B336-6B2B-40AD-AB74-8181D5D6D2B9}" type="sibTrans" cxnId="{92AEB4D4-A228-4520-905A-245FD6668FF0}">
      <dgm:prSet/>
      <dgm:spPr/>
      <dgm:t>
        <a:bodyPr/>
        <a:lstStyle/>
        <a:p>
          <a:endParaRPr lang="en-US"/>
        </a:p>
      </dgm:t>
    </dgm:pt>
    <dgm:pt modelId="{5844B407-FDBB-4B9A-B1A7-F352759BD7C4}">
      <dgm:prSet/>
      <dgm:spPr/>
      <dgm:t>
        <a:bodyPr/>
        <a:lstStyle/>
        <a:p>
          <a:r>
            <a:rPr lang="en-US"/>
            <a:t>Older endurance-trained athletes demonstrate greater pulmonary function capacity than </a:t>
          </a:r>
          <a:br>
            <a:rPr lang="en-US"/>
          </a:br>
          <a:r>
            <a:rPr lang="en-US"/>
            <a:t>sedentary counterparts</a:t>
          </a:r>
        </a:p>
      </dgm:t>
    </dgm:pt>
    <dgm:pt modelId="{82091E98-B802-46E9-A86E-FA834A565D79}" type="parTrans" cxnId="{A5AFA421-B79D-4FE7-8266-EF8A18F790E0}">
      <dgm:prSet/>
      <dgm:spPr/>
      <dgm:t>
        <a:bodyPr/>
        <a:lstStyle/>
        <a:p>
          <a:endParaRPr lang="en-US"/>
        </a:p>
      </dgm:t>
    </dgm:pt>
    <dgm:pt modelId="{631D2DE1-B70B-4336-81F9-5FAD07EF471D}" type="sibTrans" cxnId="{A5AFA421-B79D-4FE7-8266-EF8A18F790E0}">
      <dgm:prSet/>
      <dgm:spPr/>
      <dgm:t>
        <a:bodyPr/>
        <a:lstStyle/>
        <a:p>
          <a:endParaRPr lang="en-US"/>
        </a:p>
      </dgm:t>
    </dgm:pt>
    <dgm:pt modelId="{E3FD3EFC-268B-1C41-8B0C-07D9C44AA3FC}" type="pres">
      <dgm:prSet presAssocID="{9C390233-183D-4674-BD5B-1B3178090785}" presName="linear" presStyleCnt="0">
        <dgm:presLayoutVars>
          <dgm:animLvl val="lvl"/>
          <dgm:resizeHandles val="exact"/>
        </dgm:presLayoutVars>
      </dgm:prSet>
      <dgm:spPr/>
    </dgm:pt>
    <dgm:pt modelId="{68FA4D7E-FF04-AC47-966D-C98B77023DB8}" type="pres">
      <dgm:prSet presAssocID="{CAE9E3D5-AEAB-4680-9CDC-C450FF89C78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C7646F6-7EAE-0E41-9154-F1532EFF57D7}" type="pres">
      <dgm:prSet presAssocID="{CD66771A-41A4-4D4C-9989-36F02A205B40}" presName="spacer" presStyleCnt="0"/>
      <dgm:spPr/>
    </dgm:pt>
    <dgm:pt modelId="{C24652AE-18EE-934D-B4DE-93A433DFC1CE}" type="pres">
      <dgm:prSet presAssocID="{0F21D6F0-9364-40CC-AF9E-39074B5FFB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0AD6935-CFFB-AB48-8ACD-5B168C9843EB}" type="pres">
      <dgm:prSet presAssocID="{AD89CFA5-7493-4C12-A1DB-3F1C9DD09508}" presName="spacer" presStyleCnt="0"/>
      <dgm:spPr/>
    </dgm:pt>
    <dgm:pt modelId="{809F7E63-85E1-1649-BBBE-EB41578A4BD1}" type="pres">
      <dgm:prSet presAssocID="{44B6E9C4-2BBB-4A50-9A07-588870E8C08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2DCF849-96AE-214B-8228-56D383F8AE48}" type="pres">
      <dgm:prSet presAssocID="{44B6E9C4-2BBB-4A50-9A07-588870E8C08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5AFA421-B79D-4FE7-8266-EF8A18F790E0}" srcId="{44B6E9C4-2BBB-4A50-9A07-588870E8C084}" destId="{5844B407-FDBB-4B9A-B1A7-F352759BD7C4}" srcOrd="0" destOrd="0" parTransId="{82091E98-B802-46E9-A86E-FA834A565D79}" sibTransId="{631D2DE1-B70B-4336-81F9-5FAD07EF471D}"/>
    <dgm:cxn modelId="{A38DAD21-6505-2F4A-A1AA-A4D67168D70D}" type="presOf" srcId="{0F21D6F0-9364-40CC-AF9E-39074B5FFB78}" destId="{C24652AE-18EE-934D-B4DE-93A433DFC1CE}" srcOrd="0" destOrd="0" presId="urn:microsoft.com/office/officeart/2005/8/layout/vList2"/>
    <dgm:cxn modelId="{DBEBB030-8528-7245-83CC-6771D8380E5A}" type="presOf" srcId="{5844B407-FDBB-4B9A-B1A7-F352759BD7C4}" destId="{F2DCF849-96AE-214B-8228-56D383F8AE48}" srcOrd="0" destOrd="0" presId="urn:microsoft.com/office/officeart/2005/8/layout/vList2"/>
    <dgm:cxn modelId="{588B7146-919D-40FF-88E1-88B0B1CB77FF}" srcId="{9C390233-183D-4674-BD5B-1B3178090785}" destId="{CAE9E3D5-AEAB-4680-9CDC-C450FF89C78F}" srcOrd="0" destOrd="0" parTransId="{99A22CF8-CDE5-4BD1-AC01-ED66761205A9}" sibTransId="{CD66771A-41A4-4D4C-9989-36F02A205B40}"/>
    <dgm:cxn modelId="{76383B58-B38C-4646-AB64-397FBF937119}" type="presOf" srcId="{9C390233-183D-4674-BD5B-1B3178090785}" destId="{E3FD3EFC-268B-1C41-8B0C-07D9C44AA3FC}" srcOrd="0" destOrd="0" presId="urn:microsoft.com/office/officeart/2005/8/layout/vList2"/>
    <dgm:cxn modelId="{5EB8F361-AE32-124B-A9D1-3F8BB66B790D}" type="presOf" srcId="{44B6E9C4-2BBB-4A50-9A07-588870E8C084}" destId="{809F7E63-85E1-1649-BBBE-EB41578A4BD1}" srcOrd="0" destOrd="0" presId="urn:microsoft.com/office/officeart/2005/8/layout/vList2"/>
    <dgm:cxn modelId="{BD27DEA4-B976-42EC-90AC-391C42E44587}" srcId="{9C390233-183D-4674-BD5B-1B3178090785}" destId="{0F21D6F0-9364-40CC-AF9E-39074B5FFB78}" srcOrd="1" destOrd="0" parTransId="{D4E1DB0A-B88F-4116-8254-48AE4C709B80}" sibTransId="{AD89CFA5-7493-4C12-A1DB-3F1C9DD09508}"/>
    <dgm:cxn modelId="{92AEB4D4-A228-4520-905A-245FD6668FF0}" srcId="{9C390233-183D-4674-BD5B-1B3178090785}" destId="{44B6E9C4-2BBB-4A50-9A07-588870E8C084}" srcOrd="2" destOrd="0" parTransId="{C6F5B86D-E81A-4821-953B-EE4EFF699B1B}" sibTransId="{DEE4B336-6B2B-40AD-AB74-8181D5D6D2B9}"/>
    <dgm:cxn modelId="{B8B62BFA-76CD-6E45-AFF4-A77870D544F7}" type="presOf" srcId="{CAE9E3D5-AEAB-4680-9CDC-C450FF89C78F}" destId="{68FA4D7E-FF04-AC47-966D-C98B77023DB8}" srcOrd="0" destOrd="0" presId="urn:microsoft.com/office/officeart/2005/8/layout/vList2"/>
    <dgm:cxn modelId="{3899647B-3046-4145-A73E-9E06040E9F08}" type="presParOf" srcId="{E3FD3EFC-268B-1C41-8B0C-07D9C44AA3FC}" destId="{68FA4D7E-FF04-AC47-966D-C98B77023DB8}" srcOrd="0" destOrd="0" presId="urn:microsoft.com/office/officeart/2005/8/layout/vList2"/>
    <dgm:cxn modelId="{77B03BE3-25EF-E44A-A7B7-5740C3EF54F5}" type="presParOf" srcId="{E3FD3EFC-268B-1C41-8B0C-07D9C44AA3FC}" destId="{8C7646F6-7EAE-0E41-9154-F1532EFF57D7}" srcOrd="1" destOrd="0" presId="urn:microsoft.com/office/officeart/2005/8/layout/vList2"/>
    <dgm:cxn modelId="{0C0ED9B1-5C6A-9B4E-B5C2-86F0BED3294B}" type="presParOf" srcId="{E3FD3EFC-268B-1C41-8B0C-07D9C44AA3FC}" destId="{C24652AE-18EE-934D-B4DE-93A433DFC1CE}" srcOrd="2" destOrd="0" presId="urn:microsoft.com/office/officeart/2005/8/layout/vList2"/>
    <dgm:cxn modelId="{E86CC2C1-FB47-334C-97E6-50B18BDEC485}" type="presParOf" srcId="{E3FD3EFC-268B-1C41-8B0C-07D9C44AA3FC}" destId="{80AD6935-CFFB-AB48-8ACD-5B168C9843EB}" srcOrd="3" destOrd="0" presId="urn:microsoft.com/office/officeart/2005/8/layout/vList2"/>
    <dgm:cxn modelId="{42A8BD91-FD03-4349-9B4C-BADA094E0E56}" type="presParOf" srcId="{E3FD3EFC-268B-1C41-8B0C-07D9C44AA3FC}" destId="{809F7E63-85E1-1649-BBBE-EB41578A4BD1}" srcOrd="4" destOrd="0" presId="urn:microsoft.com/office/officeart/2005/8/layout/vList2"/>
    <dgm:cxn modelId="{F837F658-EB87-9E42-B169-31A58C8D3F23}" type="presParOf" srcId="{E3FD3EFC-268B-1C41-8B0C-07D9C44AA3FC}" destId="{F2DCF849-96AE-214B-8228-56D383F8AE48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B978D7D-3FC3-4A2F-B4D7-7936CEE3C97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E5EB9E1-A7A3-479E-89A5-85785BF10B4F}">
      <dgm:prSet/>
      <dgm:spPr/>
      <dgm:t>
        <a:bodyPr/>
        <a:lstStyle/>
        <a:p>
          <a:r>
            <a:rPr lang="en-US"/>
            <a:t>VO</a:t>
          </a:r>
          <a:r>
            <a:rPr lang="en-US" baseline="-25000"/>
            <a:t>2max</a:t>
          </a:r>
          <a:r>
            <a:rPr lang="en-US"/>
            <a:t> declines 1% yearly and occurs twice as fast in sedentary compared to physically active</a:t>
          </a:r>
        </a:p>
      </dgm:t>
    </dgm:pt>
    <dgm:pt modelId="{C9006E2B-59C7-4B67-9214-6AC500ECC74C}" type="parTrans" cxnId="{1BE7D412-D3C4-44B8-AB81-C32AF9249F72}">
      <dgm:prSet/>
      <dgm:spPr/>
      <dgm:t>
        <a:bodyPr/>
        <a:lstStyle/>
        <a:p>
          <a:endParaRPr lang="en-US"/>
        </a:p>
      </dgm:t>
    </dgm:pt>
    <dgm:pt modelId="{A821CA6E-F072-4FB6-AD84-AA600D424675}" type="sibTrans" cxnId="{1BE7D412-D3C4-44B8-AB81-C32AF9249F72}">
      <dgm:prSet/>
      <dgm:spPr/>
      <dgm:t>
        <a:bodyPr/>
        <a:lstStyle/>
        <a:p>
          <a:endParaRPr lang="en-US"/>
        </a:p>
      </dgm:t>
    </dgm:pt>
    <dgm:pt modelId="{C2402EF8-C098-4A91-9AA4-3AEFECFCA039}">
      <dgm:prSet/>
      <dgm:spPr/>
      <dgm:t>
        <a:bodyPr/>
        <a:lstStyle/>
        <a:p>
          <a:r>
            <a:rPr lang="en-US"/>
            <a:t>Regular aerobic exercise cannot fully prevent age-related decline in aerobic power with aging</a:t>
          </a:r>
        </a:p>
      </dgm:t>
    </dgm:pt>
    <dgm:pt modelId="{324F9670-B813-4935-BC32-40C77CC740F4}" type="parTrans" cxnId="{5626FF16-E33E-4D92-93CC-94B417AE262F}">
      <dgm:prSet/>
      <dgm:spPr/>
      <dgm:t>
        <a:bodyPr/>
        <a:lstStyle/>
        <a:p>
          <a:endParaRPr lang="en-US"/>
        </a:p>
      </dgm:t>
    </dgm:pt>
    <dgm:pt modelId="{5C87F0A5-0834-45A4-A2AD-73E15044A0DB}" type="sibTrans" cxnId="{5626FF16-E33E-4D92-93CC-94B417AE262F}">
      <dgm:prSet/>
      <dgm:spPr/>
      <dgm:t>
        <a:bodyPr/>
        <a:lstStyle/>
        <a:p>
          <a:endParaRPr lang="en-US"/>
        </a:p>
      </dgm:t>
    </dgm:pt>
    <dgm:pt modelId="{9683B568-0A92-4370-AFB7-A5F587385C0D}">
      <dgm:prSet/>
      <dgm:spPr/>
      <dgm:t>
        <a:bodyPr/>
        <a:lstStyle/>
        <a:p>
          <a:r>
            <a:rPr lang="en-US"/>
            <a:t>Exercise maximal heart rate declines with age</a:t>
          </a:r>
        </a:p>
      </dgm:t>
    </dgm:pt>
    <dgm:pt modelId="{491210F2-5ADB-4646-A5BE-B874AFDA733F}" type="parTrans" cxnId="{A96FD6A0-8D5E-42F9-9F03-5EEAA144D9B8}">
      <dgm:prSet/>
      <dgm:spPr/>
      <dgm:t>
        <a:bodyPr/>
        <a:lstStyle/>
        <a:p>
          <a:endParaRPr lang="en-US"/>
        </a:p>
      </dgm:t>
    </dgm:pt>
    <dgm:pt modelId="{3A98D797-4A3A-4F3B-8107-0339ECAE2F36}" type="sibTrans" cxnId="{A96FD6A0-8D5E-42F9-9F03-5EEAA144D9B8}">
      <dgm:prSet/>
      <dgm:spPr/>
      <dgm:t>
        <a:bodyPr/>
        <a:lstStyle/>
        <a:p>
          <a:endParaRPr lang="en-US"/>
        </a:p>
      </dgm:t>
    </dgm:pt>
    <dgm:pt modelId="{E9E80AC1-3DFD-41B2-9598-03CF2CFE5FF2}">
      <dgm:prSet/>
      <dgm:spPr/>
      <dgm:t>
        <a:bodyPr/>
        <a:lstStyle/>
        <a:p>
          <a:r>
            <a:rPr lang="en-US"/>
            <a:t>Maximum cardiac output decreases in trained and untrained due to lower maximal heart rate and stroke volume</a:t>
          </a:r>
        </a:p>
      </dgm:t>
    </dgm:pt>
    <dgm:pt modelId="{AC0BEFDC-185C-426D-9DB0-475395E47E13}" type="parTrans" cxnId="{78243656-4AD8-42DC-AC44-1FFE951DCAD6}">
      <dgm:prSet/>
      <dgm:spPr/>
      <dgm:t>
        <a:bodyPr/>
        <a:lstStyle/>
        <a:p>
          <a:endParaRPr lang="en-US"/>
        </a:p>
      </dgm:t>
    </dgm:pt>
    <dgm:pt modelId="{8E17238F-3881-494D-8513-21DEE31B72DF}" type="sibTrans" cxnId="{78243656-4AD8-42DC-AC44-1FFE951DCAD6}">
      <dgm:prSet/>
      <dgm:spPr/>
      <dgm:t>
        <a:bodyPr/>
        <a:lstStyle/>
        <a:p>
          <a:endParaRPr lang="en-US"/>
        </a:p>
      </dgm:t>
    </dgm:pt>
    <dgm:pt modelId="{9AEC82D6-02B7-4346-BCEE-33391C74A618}">
      <dgm:prSet/>
      <dgm:spPr/>
      <dgm:t>
        <a:bodyPr/>
        <a:lstStyle/>
        <a:p>
          <a:r>
            <a:rPr lang="en-US"/>
            <a:t>Compliance of large arteries declines from changes in arterial wall properties</a:t>
          </a:r>
        </a:p>
      </dgm:t>
    </dgm:pt>
    <dgm:pt modelId="{BA9C8D50-2B2B-4169-A95C-D6D175F232AA}" type="parTrans" cxnId="{401E5280-546C-437F-9335-E8EBBD8C846B}">
      <dgm:prSet/>
      <dgm:spPr/>
      <dgm:t>
        <a:bodyPr/>
        <a:lstStyle/>
        <a:p>
          <a:endParaRPr lang="en-US"/>
        </a:p>
      </dgm:t>
    </dgm:pt>
    <dgm:pt modelId="{42CC1938-5330-4A22-A250-686EAF866AC0}" type="sibTrans" cxnId="{401E5280-546C-437F-9335-E8EBBD8C846B}">
      <dgm:prSet/>
      <dgm:spPr/>
      <dgm:t>
        <a:bodyPr/>
        <a:lstStyle/>
        <a:p>
          <a:endParaRPr lang="en-US"/>
        </a:p>
      </dgm:t>
    </dgm:pt>
    <dgm:pt modelId="{4D97F805-1ED6-0445-9267-0D06D87E87C9}" type="pres">
      <dgm:prSet presAssocID="{EB978D7D-3FC3-4A2F-B4D7-7936CEE3C97F}" presName="linear" presStyleCnt="0">
        <dgm:presLayoutVars>
          <dgm:animLvl val="lvl"/>
          <dgm:resizeHandles val="exact"/>
        </dgm:presLayoutVars>
      </dgm:prSet>
      <dgm:spPr/>
    </dgm:pt>
    <dgm:pt modelId="{F0B476FD-5933-3448-B34E-6A01238D1BA9}" type="pres">
      <dgm:prSet presAssocID="{BE5EB9E1-A7A3-479E-89A5-85785BF10B4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FC48517-ABBC-CC4B-A69C-359004A0B6F4}" type="pres">
      <dgm:prSet presAssocID="{A821CA6E-F072-4FB6-AD84-AA600D424675}" presName="spacer" presStyleCnt="0"/>
      <dgm:spPr/>
    </dgm:pt>
    <dgm:pt modelId="{1077EFEC-020E-274D-8322-0358F6AC076C}" type="pres">
      <dgm:prSet presAssocID="{C2402EF8-C098-4A91-9AA4-3AEFECFCA03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97A1A2E7-BDC4-AE4D-9313-5CDD1132BEC5}" type="pres">
      <dgm:prSet presAssocID="{5C87F0A5-0834-45A4-A2AD-73E15044A0DB}" presName="spacer" presStyleCnt="0"/>
      <dgm:spPr/>
    </dgm:pt>
    <dgm:pt modelId="{EDC7571A-F81B-864D-9652-186E61E2634E}" type="pres">
      <dgm:prSet presAssocID="{9683B568-0A92-4370-AFB7-A5F587385C0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9D41AEC-7B9B-DF4A-A5C3-2BB916046FA7}" type="pres">
      <dgm:prSet presAssocID="{3A98D797-4A3A-4F3B-8107-0339ECAE2F36}" presName="spacer" presStyleCnt="0"/>
      <dgm:spPr/>
    </dgm:pt>
    <dgm:pt modelId="{63B82215-CE97-224C-AB35-234147DFA9F7}" type="pres">
      <dgm:prSet presAssocID="{E9E80AC1-3DFD-41B2-9598-03CF2CFE5FF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713B1BF-D4D5-6B4B-8872-B92E449F9F6A}" type="pres">
      <dgm:prSet presAssocID="{8E17238F-3881-494D-8513-21DEE31B72DF}" presName="spacer" presStyleCnt="0"/>
      <dgm:spPr/>
    </dgm:pt>
    <dgm:pt modelId="{550D9AAF-99FC-9244-85E6-085F11C6EDBF}" type="pres">
      <dgm:prSet presAssocID="{9AEC82D6-02B7-4346-BCEE-33391C74A61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BE7D412-D3C4-44B8-AB81-C32AF9249F72}" srcId="{EB978D7D-3FC3-4A2F-B4D7-7936CEE3C97F}" destId="{BE5EB9E1-A7A3-479E-89A5-85785BF10B4F}" srcOrd="0" destOrd="0" parTransId="{C9006E2B-59C7-4B67-9214-6AC500ECC74C}" sibTransId="{A821CA6E-F072-4FB6-AD84-AA600D424675}"/>
    <dgm:cxn modelId="{5626FF16-E33E-4D92-93CC-94B417AE262F}" srcId="{EB978D7D-3FC3-4A2F-B4D7-7936CEE3C97F}" destId="{C2402EF8-C098-4A91-9AA4-3AEFECFCA039}" srcOrd="1" destOrd="0" parTransId="{324F9670-B813-4935-BC32-40C77CC740F4}" sibTransId="{5C87F0A5-0834-45A4-A2AD-73E15044A0DB}"/>
    <dgm:cxn modelId="{78243656-4AD8-42DC-AC44-1FFE951DCAD6}" srcId="{EB978D7D-3FC3-4A2F-B4D7-7936CEE3C97F}" destId="{E9E80AC1-3DFD-41B2-9598-03CF2CFE5FF2}" srcOrd="3" destOrd="0" parTransId="{AC0BEFDC-185C-426D-9DB0-475395E47E13}" sibTransId="{8E17238F-3881-494D-8513-21DEE31B72DF}"/>
    <dgm:cxn modelId="{711D6F7C-87B2-324C-B327-FCD3C6C84A3A}" type="presOf" srcId="{E9E80AC1-3DFD-41B2-9598-03CF2CFE5FF2}" destId="{63B82215-CE97-224C-AB35-234147DFA9F7}" srcOrd="0" destOrd="0" presId="urn:microsoft.com/office/officeart/2005/8/layout/vList2"/>
    <dgm:cxn modelId="{401E5280-546C-437F-9335-E8EBBD8C846B}" srcId="{EB978D7D-3FC3-4A2F-B4D7-7936CEE3C97F}" destId="{9AEC82D6-02B7-4346-BCEE-33391C74A618}" srcOrd="4" destOrd="0" parTransId="{BA9C8D50-2B2B-4169-A95C-D6D175F232AA}" sibTransId="{42CC1938-5330-4A22-A250-686EAF866AC0}"/>
    <dgm:cxn modelId="{22F2DE97-698A-594B-BE23-D7F1D5D2F8C3}" type="presOf" srcId="{9683B568-0A92-4370-AFB7-A5F587385C0D}" destId="{EDC7571A-F81B-864D-9652-186E61E2634E}" srcOrd="0" destOrd="0" presId="urn:microsoft.com/office/officeart/2005/8/layout/vList2"/>
    <dgm:cxn modelId="{A96FD6A0-8D5E-42F9-9F03-5EEAA144D9B8}" srcId="{EB978D7D-3FC3-4A2F-B4D7-7936CEE3C97F}" destId="{9683B568-0A92-4370-AFB7-A5F587385C0D}" srcOrd="2" destOrd="0" parTransId="{491210F2-5ADB-4646-A5BE-B874AFDA733F}" sibTransId="{3A98D797-4A3A-4F3B-8107-0339ECAE2F36}"/>
    <dgm:cxn modelId="{7B26A8A6-372D-6D47-ADB4-D1096D47CFE7}" type="presOf" srcId="{BE5EB9E1-A7A3-479E-89A5-85785BF10B4F}" destId="{F0B476FD-5933-3448-B34E-6A01238D1BA9}" srcOrd="0" destOrd="0" presId="urn:microsoft.com/office/officeart/2005/8/layout/vList2"/>
    <dgm:cxn modelId="{7A8E15E7-B9CD-4642-8BB9-CE8C2411DA8F}" type="presOf" srcId="{EB978D7D-3FC3-4A2F-B4D7-7936CEE3C97F}" destId="{4D97F805-1ED6-0445-9267-0D06D87E87C9}" srcOrd="0" destOrd="0" presId="urn:microsoft.com/office/officeart/2005/8/layout/vList2"/>
    <dgm:cxn modelId="{BF82EFED-98A5-DC4B-9B30-5530F055DEF0}" type="presOf" srcId="{C2402EF8-C098-4A91-9AA4-3AEFECFCA039}" destId="{1077EFEC-020E-274D-8322-0358F6AC076C}" srcOrd="0" destOrd="0" presId="urn:microsoft.com/office/officeart/2005/8/layout/vList2"/>
    <dgm:cxn modelId="{2D7999FA-563E-C042-8A48-AA3E9F640C43}" type="presOf" srcId="{9AEC82D6-02B7-4346-BCEE-33391C74A618}" destId="{550D9AAF-99FC-9244-85E6-085F11C6EDBF}" srcOrd="0" destOrd="0" presId="urn:microsoft.com/office/officeart/2005/8/layout/vList2"/>
    <dgm:cxn modelId="{93CDEA53-B980-F241-B5BF-BAC651EB0E50}" type="presParOf" srcId="{4D97F805-1ED6-0445-9267-0D06D87E87C9}" destId="{F0B476FD-5933-3448-B34E-6A01238D1BA9}" srcOrd="0" destOrd="0" presId="urn:microsoft.com/office/officeart/2005/8/layout/vList2"/>
    <dgm:cxn modelId="{2E3DAA76-8CA0-1846-BCBD-425E8917A07A}" type="presParOf" srcId="{4D97F805-1ED6-0445-9267-0D06D87E87C9}" destId="{CFC48517-ABBC-CC4B-A69C-359004A0B6F4}" srcOrd="1" destOrd="0" presId="urn:microsoft.com/office/officeart/2005/8/layout/vList2"/>
    <dgm:cxn modelId="{12A567A0-3B90-424B-87D4-B68066CFB573}" type="presParOf" srcId="{4D97F805-1ED6-0445-9267-0D06D87E87C9}" destId="{1077EFEC-020E-274D-8322-0358F6AC076C}" srcOrd="2" destOrd="0" presId="urn:microsoft.com/office/officeart/2005/8/layout/vList2"/>
    <dgm:cxn modelId="{4752CFEB-4F4D-9742-B438-1A8AD4EFBFD5}" type="presParOf" srcId="{4D97F805-1ED6-0445-9267-0D06D87E87C9}" destId="{97A1A2E7-BDC4-AE4D-9313-5CDD1132BEC5}" srcOrd="3" destOrd="0" presId="urn:microsoft.com/office/officeart/2005/8/layout/vList2"/>
    <dgm:cxn modelId="{D5F82A1F-1E8A-9A40-8AF8-BE220BC73D93}" type="presParOf" srcId="{4D97F805-1ED6-0445-9267-0D06D87E87C9}" destId="{EDC7571A-F81B-864D-9652-186E61E2634E}" srcOrd="4" destOrd="0" presId="urn:microsoft.com/office/officeart/2005/8/layout/vList2"/>
    <dgm:cxn modelId="{EE62623D-BEFC-174F-A0AB-90D077C52B90}" type="presParOf" srcId="{4D97F805-1ED6-0445-9267-0D06D87E87C9}" destId="{69D41AEC-7B9B-DF4A-A5C3-2BB916046FA7}" srcOrd="5" destOrd="0" presId="urn:microsoft.com/office/officeart/2005/8/layout/vList2"/>
    <dgm:cxn modelId="{018ACF02-4303-D14B-A7D1-610783907EC0}" type="presParOf" srcId="{4D97F805-1ED6-0445-9267-0D06D87E87C9}" destId="{63B82215-CE97-224C-AB35-234147DFA9F7}" srcOrd="6" destOrd="0" presId="urn:microsoft.com/office/officeart/2005/8/layout/vList2"/>
    <dgm:cxn modelId="{63BDBD4D-0420-F44A-ADEF-B1262D4A67A2}" type="presParOf" srcId="{4D97F805-1ED6-0445-9267-0D06D87E87C9}" destId="{1713B1BF-D4D5-6B4B-8872-B92E449F9F6A}" srcOrd="7" destOrd="0" presId="urn:microsoft.com/office/officeart/2005/8/layout/vList2"/>
    <dgm:cxn modelId="{F4DF222B-889C-9642-9717-691C328B9636}" type="presParOf" srcId="{4D97F805-1ED6-0445-9267-0D06D87E87C9}" destId="{550D9AAF-99FC-9244-85E6-085F11C6EDB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B978D7D-3FC3-4A2F-B4D7-7936CEE3C97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5EB9E1-A7A3-479E-89A5-85785BF10B4F}">
      <dgm:prSet/>
      <dgm:spPr/>
      <dgm:t>
        <a:bodyPr/>
        <a:lstStyle/>
        <a:p>
          <a:r>
            <a:rPr lang="en-US" dirty="0">
              <a:solidFill>
                <a:srgbClr val="1974CF"/>
              </a:solidFill>
              <a:latin typeface="Verdana" charset="0"/>
            </a:rPr>
            <a:t>Decreased</a:t>
          </a:r>
          <a:r>
            <a:rPr lang="en-US" dirty="0">
              <a:solidFill>
                <a:srgbClr val="0099FF"/>
              </a:solidFill>
              <a:latin typeface="Verdana" charset="0"/>
            </a:rPr>
            <a:t> </a:t>
          </a:r>
          <a:r>
            <a:rPr lang="en-US" dirty="0" err="1">
              <a:latin typeface="Verdana" charset="0"/>
            </a:rPr>
            <a:t>capillary:muscle</a:t>
          </a:r>
          <a:r>
            <a:rPr lang="en-US" dirty="0">
              <a:latin typeface="Verdana" charset="0"/>
            </a:rPr>
            <a:t> fiber ratio and arterial cross-section causes lower blood flow to muscle</a:t>
          </a:r>
          <a:endParaRPr lang="en-US" dirty="0"/>
        </a:p>
      </dgm:t>
    </dgm:pt>
    <dgm:pt modelId="{C9006E2B-59C7-4B67-9214-6AC500ECC74C}" type="parTrans" cxnId="{1BE7D412-D3C4-44B8-AB81-C32AF9249F72}">
      <dgm:prSet/>
      <dgm:spPr/>
      <dgm:t>
        <a:bodyPr/>
        <a:lstStyle/>
        <a:p>
          <a:endParaRPr lang="en-US"/>
        </a:p>
      </dgm:t>
    </dgm:pt>
    <dgm:pt modelId="{A821CA6E-F072-4FB6-AD84-AA600D424675}" type="sibTrans" cxnId="{1BE7D412-D3C4-44B8-AB81-C32AF9249F72}">
      <dgm:prSet/>
      <dgm:spPr/>
      <dgm:t>
        <a:bodyPr/>
        <a:lstStyle/>
        <a:p>
          <a:endParaRPr lang="en-US"/>
        </a:p>
      </dgm:t>
    </dgm:pt>
    <dgm:pt modelId="{4D97F805-1ED6-0445-9267-0D06D87E87C9}" type="pres">
      <dgm:prSet presAssocID="{EB978D7D-3FC3-4A2F-B4D7-7936CEE3C97F}" presName="linear" presStyleCnt="0">
        <dgm:presLayoutVars>
          <dgm:animLvl val="lvl"/>
          <dgm:resizeHandles val="exact"/>
        </dgm:presLayoutVars>
      </dgm:prSet>
      <dgm:spPr/>
    </dgm:pt>
    <dgm:pt modelId="{F0B476FD-5933-3448-B34E-6A01238D1BA9}" type="pres">
      <dgm:prSet presAssocID="{BE5EB9E1-A7A3-479E-89A5-85785BF10B4F}" presName="parentText" presStyleLbl="node1" presStyleIdx="0" presStyleCnt="1" custScaleY="38157">
        <dgm:presLayoutVars>
          <dgm:chMax val="0"/>
          <dgm:bulletEnabled val="1"/>
        </dgm:presLayoutVars>
      </dgm:prSet>
      <dgm:spPr/>
    </dgm:pt>
  </dgm:ptLst>
  <dgm:cxnLst>
    <dgm:cxn modelId="{1BE7D412-D3C4-44B8-AB81-C32AF9249F72}" srcId="{EB978D7D-3FC3-4A2F-B4D7-7936CEE3C97F}" destId="{BE5EB9E1-A7A3-479E-89A5-85785BF10B4F}" srcOrd="0" destOrd="0" parTransId="{C9006E2B-59C7-4B67-9214-6AC500ECC74C}" sibTransId="{A821CA6E-F072-4FB6-AD84-AA600D424675}"/>
    <dgm:cxn modelId="{7B26A8A6-372D-6D47-ADB4-D1096D47CFE7}" type="presOf" srcId="{BE5EB9E1-A7A3-479E-89A5-85785BF10B4F}" destId="{F0B476FD-5933-3448-B34E-6A01238D1BA9}" srcOrd="0" destOrd="0" presId="urn:microsoft.com/office/officeart/2005/8/layout/vList2"/>
    <dgm:cxn modelId="{7A8E15E7-B9CD-4642-8BB9-CE8C2411DA8F}" type="presOf" srcId="{EB978D7D-3FC3-4A2F-B4D7-7936CEE3C97F}" destId="{4D97F805-1ED6-0445-9267-0D06D87E87C9}" srcOrd="0" destOrd="0" presId="urn:microsoft.com/office/officeart/2005/8/layout/vList2"/>
    <dgm:cxn modelId="{93CDEA53-B980-F241-B5BF-BAC651EB0E50}" type="presParOf" srcId="{4D97F805-1ED6-0445-9267-0D06D87E87C9}" destId="{F0B476FD-5933-3448-B34E-6A01238D1BA9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3020F98-6906-40C4-82F5-FB595E20323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F58995B-02D1-4D78-A611-F02F759AB881}">
      <dgm:prSet/>
      <dgm:spPr/>
      <dgm:t>
        <a:bodyPr/>
        <a:lstStyle/>
        <a:p>
          <a:r>
            <a:rPr lang="en-US"/>
            <a:t>Sedentary and unhealthy behaviors produce </a:t>
          </a:r>
          <a:br>
            <a:rPr lang="en-US"/>
          </a:br>
          <a:r>
            <a:rPr lang="en-US"/>
            <a:t>losses in functional capacity as great as </a:t>
          </a:r>
          <a:br>
            <a:rPr lang="en-US"/>
          </a:br>
          <a:r>
            <a:rPr lang="en-US"/>
            <a:t>aging effects</a:t>
          </a:r>
        </a:p>
      </dgm:t>
    </dgm:pt>
    <dgm:pt modelId="{45B217BF-0EC9-42C5-985E-273B0C7A8336}" type="parTrans" cxnId="{E795EABD-C53E-4354-8F72-4481C17E2995}">
      <dgm:prSet/>
      <dgm:spPr/>
      <dgm:t>
        <a:bodyPr/>
        <a:lstStyle/>
        <a:p>
          <a:endParaRPr lang="en-US"/>
        </a:p>
      </dgm:t>
    </dgm:pt>
    <dgm:pt modelId="{45310AAB-3AE7-45CE-A7F3-205E91592107}" type="sibTrans" cxnId="{E795EABD-C53E-4354-8F72-4481C17E2995}">
      <dgm:prSet/>
      <dgm:spPr/>
      <dgm:t>
        <a:bodyPr/>
        <a:lstStyle/>
        <a:p>
          <a:endParaRPr lang="en-US"/>
        </a:p>
      </dgm:t>
    </dgm:pt>
    <dgm:pt modelId="{061E9DD0-8C14-4915-B03C-E55948F67E2E}">
      <dgm:prSet/>
      <dgm:spPr/>
      <dgm:t>
        <a:bodyPr/>
        <a:lstStyle/>
        <a:p>
          <a:r>
            <a:rPr lang="en-US"/>
            <a:t>Training of older persons may slow or even </a:t>
          </a:r>
          <a:br>
            <a:rPr lang="en-US"/>
          </a:br>
          <a:r>
            <a:rPr lang="en-US"/>
            <a:t>reverse decline in functional capacity</a:t>
          </a:r>
        </a:p>
      </dgm:t>
    </dgm:pt>
    <dgm:pt modelId="{DF34A02F-FE08-4342-B717-3CC6355F3831}" type="parTrans" cxnId="{C74734A4-C46F-462F-B056-D59A84D22526}">
      <dgm:prSet/>
      <dgm:spPr/>
      <dgm:t>
        <a:bodyPr/>
        <a:lstStyle/>
        <a:p>
          <a:endParaRPr lang="en-US"/>
        </a:p>
      </dgm:t>
    </dgm:pt>
    <dgm:pt modelId="{C5434E4F-6B64-40A4-86F0-830079E194D5}" type="sibTrans" cxnId="{C74734A4-C46F-462F-B056-D59A84D22526}">
      <dgm:prSet/>
      <dgm:spPr/>
      <dgm:t>
        <a:bodyPr/>
        <a:lstStyle/>
        <a:p>
          <a:endParaRPr lang="en-US"/>
        </a:p>
      </dgm:t>
    </dgm:pt>
    <dgm:pt modelId="{7E0342F4-0F6E-49C9-B026-BC8A016E97C7}">
      <dgm:prSet/>
      <dgm:spPr/>
      <dgm:t>
        <a:bodyPr/>
        <a:lstStyle/>
        <a:p>
          <a:r>
            <a:rPr lang="en-US"/>
            <a:t>Low- and high-intensity exercise allow elderly </a:t>
          </a:r>
          <a:br>
            <a:rPr lang="en-US"/>
          </a:br>
          <a:r>
            <a:rPr lang="en-US"/>
            <a:t>to retain cardiovascular  function at a higher </a:t>
          </a:r>
          <a:br>
            <a:rPr lang="en-US"/>
          </a:br>
          <a:r>
            <a:rPr lang="en-US"/>
            <a:t>level than sedentary counterparts</a:t>
          </a:r>
        </a:p>
      </dgm:t>
    </dgm:pt>
    <dgm:pt modelId="{64BDA91A-38CE-4480-A9CB-ED5CF8E9CBE1}" type="parTrans" cxnId="{87048F88-F46B-43DD-9ADF-B00AAD40FCA0}">
      <dgm:prSet/>
      <dgm:spPr/>
      <dgm:t>
        <a:bodyPr/>
        <a:lstStyle/>
        <a:p>
          <a:endParaRPr lang="en-US"/>
        </a:p>
      </dgm:t>
    </dgm:pt>
    <dgm:pt modelId="{BE64636B-3223-496B-8715-001F14F135E0}" type="sibTrans" cxnId="{87048F88-F46B-43DD-9ADF-B00AAD40FCA0}">
      <dgm:prSet/>
      <dgm:spPr/>
      <dgm:t>
        <a:bodyPr/>
        <a:lstStyle/>
        <a:p>
          <a:endParaRPr lang="en-US"/>
        </a:p>
      </dgm:t>
    </dgm:pt>
    <dgm:pt modelId="{364592C8-053A-4FC5-BA52-91911E4AE872}">
      <dgm:prSet/>
      <dgm:spPr/>
      <dgm:t>
        <a:bodyPr/>
        <a:lstStyle/>
        <a:p>
          <a:r>
            <a:rPr lang="en-US"/>
            <a:t>After age 18, men and women progressively </a:t>
          </a:r>
          <a:br>
            <a:rPr lang="en-US"/>
          </a:br>
          <a:r>
            <a:rPr lang="en-US"/>
            <a:t>gain body mass and fat until 5</a:t>
          </a:r>
          <a:r>
            <a:rPr lang="en-US" baseline="30000"/>
            <a:t>th</a:t>
          </a:r>
          <a:r>
            <a:rPr lang="en-US"/>
            <a:t> or 6</a:t>
          </a:r>
          <a:r>
            <a:rPr lang="en-US" baseline="30000"/>
            <a:t>th</a:t>
          </a:r>
          <a:r>
            <a:rPr lang="en-US"/>
            <a:t> decade</a:t>
          </a:r>
        </a:p>
      </dgm:t>
    </dgm:pt>
    <dgm:pt modelId="{22A83253-5F8E-42D2-9029-AF97F16D4A60}" type="parTrans" cxnId="{E420BC1F-EEBD-4824-A6A4-A4BCCBED3954}">
      <dgm:prSet/>
      <dgm:spPr/>
      <dgm:t>
        <a:bodyPr/>
        <a:lstStyle/>
        <a:p>
          <a:endParaRPr lang="en-US"/>
        </a:p>
      </dgm:t>
    </dgm:pt>
    <dgm:pt modelId="{25C12378-9964-4EDF-AFC1-5298C6FB4FB4}" type="sibTrans" cxnId="{E420BC1F-EEBD-4824-A6A4-A4BCCBED3954}">
      <dgm:prSet/>
      <dgm:spPr/>
      <dgm:t>
        <a:bodyPr/>
        <a:lstStyle/>
        <a:p>
          <a:endParaRPr lang="en-US"/>
        </a:p>
      </dgm:t>
    </dgm:pt>
    <dgm:pt modelId="{8B2EE35E-7DF1-4EDD-8015-34E96FECBBC6}" type="pres">
      <dgm:prSet presAssocID="{D3020F98-6906-40C4-82F5-FB595E20323C}" presName="root" presStyleCnt="0">
        <dgm:presLayoutVars>
          <dgm:dir/>
          <dgm:resizeHandles val="exact"/>
        </dgm:presLayoutVars>
      </dgm:prSet>
      <dgm:spPr/>
    </dgm:pt>
    <dgm:pt modelId="{5B76ED38-A63D-48B2-9FB6-C182A7D8E7A9}" type="pres">
      <dgm:prSet presAssocID="{4F58995B-02D1-4D78-A611-F02F759AB881}" presName="compNode" presStyleCnt="0"/>
      <dgm:spPr/>
    </dgm:pt>
    <dgm:pt modelId="{79349824-36A6-4600-8050-9847A4ACB611}" type="pres">
      <dgm:prSet presAssocID="{4F58995B-02D1-4D78-A611-F02F759AB881}" presName="bgRect" presStyleLbl="bgShp" presStyleIdx="0" presStyleCnt="4"/>
      <dgm:spPr/>
    </dgm:pt>
    <dgm:pt modelId="{69DA4803-29C3-4F36-B11E-264AB032A3A1}" type="pres">
      <dgm:prSet presAssocID="{4F58995B-02D1-4D78-A611-F02F759AB8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008AA29E-ECB6-417C-B100-AB93E168A2D9}" type="pres">
      <dgm:prSet presAssocID="{4F58995B-02D1-4D78-A611-F02F759AB881}" presName="spaceRect" presStyleCnt="0"/>
      <dgm:spPr/>
    </dgm:pt>
    <dgm:pt modelId="{23039CDE-2FDF-40C3-ADC3-D493ADF9AEBD}" type="pres">
      <dgm:prSet presAssocID="{4F58995B-02D1-4D78-A611-F02F759AB881}" presName="parTx" presStyleLbl="revTx" presStyleIdx="0" presStyleCnt="4">
        <dgm:presLayoutVars>
          <dgm:chMax val="0"/>
          <dgm:chPref val="0"/>
        </dgm:presLayoutVars>
      </dgm:prSet>
      <dgm:spPr/>
    </dgm:pt>
    <dgm:pt modelId="{450ACFD0-ABA5-49A6-A16A-4D322106CE49}" type="pres">
      <dgm:prSet presAssocID="{45310AAB-3AE7-45CE-A7F3-205E91592107}" presName="sibTrans" presStyleCnt="0"/>
      <dgm:spPr/>
    </dgm:pt>
    <dgm:pt modelId="{04B1998F-7A51-445E-B3F8-0B2E97E2C2BC}" type="pres">
      <dgm:prSet presAssocID="{061E9DD0-8C14-4915-B03C-E55948F67E2E}" presName="compNode" presStyleCnt="0"/>
      <dgm:spPr/>
    </dgm:pt>
    <dgm:pt modelId="{C53B66D1-9E5E-4671-8916-0E8D3869BE5D}" type="pres">
      <dgm:prSet presAssocID="{061E9DD0-8C14-4915-B03C-E55948F67E2E}" presName="bgRect" presStyleLbl="bgShp" presStyleIdx="1" presStyleCnt="4"/>
      <dgm:spPr/>
    </dgm:pt>
    <dgm:pt modelId="{E992999A-95F2-43E9-BDC2-E667625979AA}" type="pres">
      <dgm:prSet presAssocID="{061E9DD0-8C14-4915-B03C-E55948F67E2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A00FD630-4DCF-4B61-BF16-B00D5F89FD3D}" type="pres">
      <dgm:prSet presAssocID="{061E9DD0-8C14-4915-B03C-E55948F67E2E}" presName="spaceRect" presStyleCnt="0"/>
      <dgm:spPr/>
    </dgm:pt>
    <dgm:pt modelId="{C88E6BB0-4DF2-4365-A8B1-E03BDB42A131}" type="pres">
      <dgm:prSet presAssocID="{061E9DD0-8C14-4915-B03C-E55948F67E2E}" presName="parTx" presStyleLbl="revTx" presStyleIdx="1" presStyleCnt="4">
        <dgm:presLayoutVars>
          <dgm:chMax val="0"/>
          <dgm:chPref val="0"/>
        </dgm:presLayoutVars>
      </dgm:prSet>
      <dgm:spPr/>
    </dgm:pt>
    <dgm:pt modelId="{0A986EE1-CA37-4E28-8DCE-26BC5C93C1D1}" type="pres">
      <dgm:prSet presAssocID="{C5434E4F-6B64-40A4-86F0-830079E194D5}" presName="sibTrans" presStyleCnt="0"/>
      <dgm:spPr/>
    </dgm:pt>
    <dgm:pt modelId="{1EA02A76-EDD3-4BD0-B99B-66E42BE8EC47}" type="pres">
      <dgm:prSet presAssocID="{7E0342F4-0F6E-49C9-B026-BC8A016E97C7}" presName="compNode" presStyleCnt="0"/>
      <dgm:spPr/>
    </dgm:pt>
    <dgm:pt modelId="{8810779E-7D39-40EF-884F-574C218AF9A5}" type="pres">
      <dgm:prSet presAssocID="{7E0342F4-0F6E-49C9-B026-BC8A016E97C7}" presName="bgRect" presStyleLbl="bgShp" presStyleIdx="2" presStyleCnt="4"/>
      <dgm:spPr/>
    </dgm:pt>
    <dgm:pt modelId="{E93D37A1-69CF-4561-AFEE-3A5EB4269E75}" type="pres">
      <dgm:prSet presAssocID="{7E0342F4-0F6E-49C9-B026-BC8A016E97C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9318FD24-C874-42AE-8033-AAA5900F5B80}" type="pres">
      <dgm:prSet presAssocID="{7E0342F4-0F6E-49C9-B026-BC8A016E97C7}" presName="spaceRect" presStyleCnt="0"/>
      <dgm:spPr/>
    </dgm:pt>
    <dgm:pt modelId="{1AA95F74-FE10-410E-8C84-DEDAF68BC0C8}" type="pres">
      <dgm:prSet presAssocID="{7E0342F4-0F6E-49C9-B026-BC8A016E97C7}" presName="parTx" presStyleLbl="revTx" presStyleIdx="2" presStyleCnt="4">
        <dgm:presLayoutVars>
          <dgm:chMax val="0"/>
          <dgm:chPref val="0"/>
        </dgm:presLayoutVars>
      </dgm:prSet>
      <dgm:spPr/>
    </dgm:pt>
    <dgm:pt modelId="{8E253E7B-EEA5-40E1-9017-AF4D0C298E00}" type="pres">
      <dgm:prSet presAssocID="{BE64636B-3223-496B-8715-001F14F135E0}" presName="sibTrans" presStyleCnt="0"/>
      <dgm:spPr/>
    </dgm:pt>
    <dgm:pt modelId="{6C2AD555-7D1C-4E0A-8E64-B297B1C4D635}" type="pres">
      <dgm:prSet presAssocID="{364592C8-053A-4FC5-BA52-91911E4AE872}" presName="compNode" presStyleCnt="0"/>
      <dgm:spPr/>
    </dgm:pt>
    <dgm:pt modelId="{662C382D-C578-48ED-833F-D749058800F4}" type="pres">
      <dgm:prSet presAssocID="{364592C8-053A-4FC5-BA52-91911E4AE872}" presName="bgRect" presStyleLbl="bgShp" presStyleIdx="3" presStyleCnt="4"/>
      <dgm:spPr/>
    </dgm:pt>
    <dgm:pt modelId="{4C2CB9B8-E050-49F8-BD93-B87764B1D7AB}" type="pres">
      <dgm:prSet presAssocID="{364592C8-053A-4FC5-BA52-91911E4AE8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AB80FFDF-1011-4328-8A7D-4600416503F7}" type="pres">
      <dgm:prSet presAssocID="{364592C8-053A-4FC5-BA52-91911E4AE872}" presName="spaceRect" presStyleCnt="0"/>
      <dgm:spPr/>
    </dgm:pt>
    <dgm:pt modelId="{B885E79F-67F1-4DED-A4DF-2E751AC21B67}" type="pres">
      <dgm:prSet presAssocID="{364592C8-053A-4FC5-BA52-91911E4AE8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FC7060B-EB79-4379-9A26-2F45974FE95F}" type="presOf" srcId="{061E9DD0-8C14-4915-B03C-E55948F67E2E}" destId="{C88E6BB0-4DF2-4365-A8B1-E03BDB42A131}" srcOrd="0" destOrd="0" presId="urn:microsoft.com/office/officeart/2018/2/layout/IconVerticalSolidList"/>
    <dgm:cxn modelId="{8E64EE1E-35A8-4FD3-911C-4B36CE780CD7}" type="presOf" srcId="{4F58995B-02D1-4D78-A611-F02F759AB881}" destId="{23039CDE-2FDF-40C3-ADC3-D493ADF9AEBD}" srcOrd="0" destOrd="0" presId="urn:microsoft.com/office/officeart/2018/2/layout/IconVerticalSolidList"/>
    <dgm:cxn modelId="{E420BC1F-EEBD-4824-A6A4-A4BCCBED3954}" srcId="{D3020F98-6906-40C4-82F5-FB595E20323C}" destId="{364592C8-053A-4FC5-BA52-91911E4AE872}" srcOrd="3" destOrd="0" parTransId="{22A83253-5F8E-42D2-9029-AF97F16D4A60}" sibTransId="{25C12378-9964-4EDF-AFC1-5298C6FB4FB4}"/>
    <dgm:cxn modelId="{BF731439-6B53-42B7-92AE-643DD740FC07}" type="presOf" srcId="{7E0342F4-0F6E-49C9-B026-BC8A016E97C7}" destId="{1AA95F74-FE10-410E-8C84-DEDAF68BC0C8}" srcOrd="0" destOrd="0" presId="urn:microsoft.com/office/officeart/2018/2/layout/IconVerticalSolidList"/>
    <dgm:cxn modelId="{87048F88-F46B-43DD-9ADF-B00AAD40FCA0}" srcId="{D3020F98-6906-40C4-82F5-FB595E20323C}" destId="{7E0342F4-0F6E-49C9-B026-BC8A016E97C7}" srcOrd="2" destOrd="0" parTransId="{64BDA91A-38CE-4480-A9CB-ED5CF8E9CBE1}" sibTransId="{BE64636B-3223-496B-8715-001F14F135E0}"/>
    <dgm:cxn modelId="{C74734A4-C46F-462F-B056-D59A84D22526}" srcId="{D3020F98-6906-40C4-82F5-FB595E20323C}" destId="{061E9DD0-8C14-4915-B03C-E55948F67E2E}" srcOrd="1" destOrd="0" parTransId="{DF34A02F-FE08-4342-B717-3CC6355F3831}" sibTransId="{C5434E4F-6B64-40A4-86F0-830079E194D5}"/>
    <dgm:cxn modelId="{E795EABD-C53E-4354-8F72-4481C17E2995}" srcId="{D3020F98-6906-40C4-82F5-FB595E20323C}" destId="{4F58995B-02D1-4D78-A611-F02F759AB881}" srcOrd="0" destOrd="0" parTransId="{45B217BF-0EC9-42C5-985E-273B0C7A8336}" sibTransId="{45310AAB-3AE7-45CE-A7F3-205E91592107}"/>
    <dgm:cxn modelId="{4E8B7EC8-77A4-48F5-9613-EF23E7071B9C}" type="presOf" srcId="{364592C8-053A-4FC5-BA52-91911E4AE872}" destId="{B885E79F-67F1-4DED-A4DF-2E751AC21B67}" srcOrd="0" destOrd="0" presId="urn:microsoft.com/office/officeart/2018/2/layout/IconVerticalSolidList"/>
    <dgm:cxn modelId="{3314F7E4-CB9F-42D9-91FF-25171D7E6961}" type="presOf" srcId="{D3020F98-6906-40C4-82F5-FB595E20323C}" destId="{8B2EE35E-7DF1-4EDD-8015-34E96FECBBC6}" srcOrd="0" destOrd="0" presId="urn:microsoft.com/office/officeart/2018/2/layout/IconVerticalSolidList"/>
    <dgm:cxn modelId="{3A697565-4D04-484D-913D-56F058F172D6}" type="presParOf" srcId="{8B2EE35E-7DF1-4EDD-8015-34E96FECBBC6}" destId="{5B76ED38-A63D-48B2-9FB6-C182A7D8E7A9}" srcOrd="0" destOrd="0" presId="urn:microsoft.com/office/officeart/2018/2/layout/IconVerticalSolidList"/>
    <dgm:cxn modelId="{AC2E3CB5-4A98-4886-8373-0756EABB9409}" type="presParOf" srcId="{5B76ED38-A63D-48B2-9FB6-C182A7D8E7A9}" destId="{79349824-36A6-4600-8050-9847A4ACB611}" srcOrd="0" destOrd="0" presId="urn:microsoft.com/office/officeart/2018/2/layout/IconVerticalSolidList"/>
    <dgm:cxn modelId="{86CE56A7-9218-4B15-AFFB-7312C70798F4}" type="presParOf" srcId="{5B76ED38-A63D-48B2-9FB6-C182A7D8E7A9}" destId="{69DA4803-29C3-4F36-B11E-264AB032A3A1}" srcOrd="1" destOrd="0" presId="urn:microsoft.com/office/officeart/2018/2/layout/IconVerticalSolidList"/>
    <dgm:cxn modelId="{7ECB8580-0001-4989-B69F-1ECEA5A66461}" type="presParOf" srcId="{5B76ED38-A63D-48B2-9FB6-C182A7D8E7A9}" destId="{008AA29E-ECB6-417C-B100-AB93E168A2D9}" srcOrd="2" destOrd="0" presId="urn:microsoft.com/office/officeart/2018/2/layout/IconVerticalSolidList"/>
    <dgm:cxn modelId="{CA5B5AFF-B044-4756-B33B-1229367BC2F6}" type="presParOf" srcId="{5B76ED38-A63D-48B2-9FB6-C182A7D8E7A9}" destId="{23039CDE-2FDF-40C3-ADC3-D493ADF9AEBD}" srcOrd="3" destOrd="0" presId="urn:microsoft.com/office/officeart/2018/2/layout/IconVerticalSolidList"/>
    <dgm:cxn modelId="{BEB4581F-3C64-40F1-9633-AC13A0C6FC68}" type="presParOf" srcId="{8B2EE35E-7DF1-4EDD-8015-34E96FECBBC6}" destId="{450ACFD0-ABA5-49A6-A16A-4D322106CE49}" srcOrd="1" destOrd="0" presId="urn:microsoft.com/office/officeart/2018/2/layout/IconVerticalSolidList"/>
    <dgm:cxn modelId="{DC51FBFC-A421-497E-9195-526A3AAF7989}" type="presParOf" srcId="{8B2EE35E-7DF1-4EDD-8015-34E96FECBBC6}" destId="{04B1998F-7A51-445E-B3F8-0B2E97E2C2BC}" srcOrd="2" destOrd="0" presId="urn:microsoft.com/office/officeart/2018/2/layout/IconVerticalSolidList"/>
    <dgm:cxn modelId="{1ED2BDBB-1E2D-4A0B-9044-396CF48C83E1}" type="presParOf" srcId="{04B1998F-7A51-445E-B3F8-0B2E97E2C2BC}" destId="{C53B66D1-9E5E-4671-8916-0E8D3869BE5D}" srcOrd="0" destOrd="0" presId="urn:microsoft.com/office/officeart/2018/2/layout/IconVerticalSolidList"/>
    <dgm:cxn modelId="{8E1B38D4-62B0-44E3-A66B-50293D537307}" type="presParOf" srcId="{04B1998F-7A51-445E-B3F8-0B2E97E2C2BC}" destId="{E992999A-95F2-43E9-BDC2-E667625979AA}" srcOrd="1" destOrd="0" presId="urn:microsoft.com/office/officeart/2018/2/layout/IconVerticalSolidList"/>
    <dgm:cxn modelId="{2B8A9987-8FC8-44BD-8162-5041B11BD1CA}" type="presParOf" srcId="{04B1998F-7A51-445E-B3F8-0B2E97E2C2BC}" destId="{A00FD630-4DCF-4B61-BF16-B00D5F89FD3D}" srcOrd="2" destOrd="0" presId="urn:microsoft.com/office/officeart/2018/2/layout/IconVerticalSolidList"/>
    <dgm:cxn modelId="{13C7473B-521D-44B1-8563-24B95BABE29A}" type="presParOf" srcId="{04B1998F-7A51-445E-B3F8-0B2E97E2C2BC}" destId="{C88E6BB0-4DF2-4365-A8B1-E03BDB42A131}" srcOrd="3" destOrd="0" presId="urn:microsoft.com/office/officeart/2018/2/layout/IconVerticalSolidList"/>
    <dgm:cxn modelId="{DACCDCCE-4854-438B-934D-491B09F0BBE7}" type="presParOf" srcId="{8B2EE35E-7DF1-4EDD-8015-34E96FECBBC6}" destId="{0A986EE1-CA37-4E28-8DCE-26BC5C93C1D1}" srcOrd="3" destOrd="0" presId="urn:microsoft.com/office/officeart/2018/2/layout/IconVerticalSolidList"/>
    <dgm:cxn modelId="{B242B456-48DA-457E-8CF9-167F8B767E22}" type="presParOf" srcId="{8B2EE35E-7DF1-4EDD-8015-34E96FECBBC6}" destId="{1EA02A76-EDD3-4BD0-B99B-66E42BE8EC47}" srcOrd="4" destOrd="0" presId="urn:microsoft.com/office/officeart/2018/2/layout/IconVerticalSolidList"/>
    <dgm:cxn modelId="{680C34C7-114F-48B3-8A09-D64F3FC7B8D0}" type="presParOf" srcId="{1EA02A76-EDD3-4BD0-B99B-66E42BE8EC47}" destId="{8810779E-7D39-40EF-884F-574C218AF9A5}" srcOrd="0" destOrd="0" presId="urn:microsoft.com/office/officeart/2018/2/layout/IconVerticalSolidList"/>
    <dgm:cxn modelId="{FE9A3A34-844A-4EE0-B9B5-C29819C2CF00}" type="presParOf" srcId="{1EA02A76-EDD3-4BD0-B99B-66E42BE8EC47}" destId="{E93D37A1-69CF-4561-AFEE-3A5EB4269E75}" srcOrd="1" destOrd="0" presId="urn:microsoft.com/office/officeart/2018/2/layout/IconVerticalSolidList"/>
    <dgm:cxn modelId="{E75C26ED-5448-4911-8B31-670B3E8F0261}" type="presParOf" srcId="{1EA02A76-EDD3-4BD0-B99B-66E42BE8EC47}" destId="{9318FD24-C874-42AE-8033-AAA5900F5B80}" srcOrd="2" destOrd="0" presId="urn:microsoft.com/office/officeart/2018/2/layout/IconVerticalSolidList"/>
    <dgm:cxn modelId="{1C7E861D-D068-439D-98B6-4106651CE58D}" type="presParOf" srcId="{1EA02A76-EDD3-4BD0-B99B-66E42BE8EC47}" destId="{1AA95F74-FE10-410E-8C84-DEDAF68BC0C8}" srcOrd="3" destOrd="0" presId="urn:microsoft.com/office/officeart/2018/2/layout/IconVerticalSolidList"/>
    <dgm:cxn modelId="{B27E9422-3940-4EA1-B2FB-CE8B94F1C2E8}" type="presParOf" srcId="{8B2EE35E-7DF1-4EDD-8015-34E96FECBBC6}" destId="{8E253E7B-EEA5-40E1-9017-AF4D0C298E00}" srcOrd="5" destOrd="0" presId="urn:microsoft.com/office/officeart/2018/2/layout/IconVerticalSolidList"/>
    <dgm:cxn modelId="{50588B2C-E02B-424B-A90A-B83F594EA5BE}" type="presParOf" srcId="{8B2EE35E-7DF1-4EDD-8015-34E96FECBBC6}" destId="{6C2AD555-7D1C-4E0A-8E64-B297B1C4D635}" srcOrd="6" destOrd="0" presId="urn:microsoft.com/office/officeart/2018/2/layout/IconVerticalSolidList"/>
    <dgm:cxn modelId="{8B225ABF-FA58-4894-868C-4BBE90B4B43E}" type="presParOf" srcId="{6C2AD555-7D1C-4E0A-8E64-B297B1C4D635}" destId="{662C382D-C578-48ED-833F-D749058800F4}" srcOrd="0" destOrd="0" presId="urn:microsoft.com/office/officeart/2018/2/layout/IconVerticalSolidList"/>
    <dgm:cxn modelId="{D4E15059-D599-416F-ACCC-421546C260D4}" type="presParOf" srcId="{6C2AD555-7D1C-4E0A-8E64-B297B1C4D635}" destId="{4C2CB9B8-E050-49F8-BD93-B87764B1D7AB}" srcOrd="1" destOrd="0" presId="urn:microsoft.com/office/officeart/2018/2/layout/IconVerticalSolidList"/>
    <dgm:cxn modelId="{3345383B-AB4D-4D66-8063-EE7BCEA109AF}" type="presParOf" srcId="{6C2AD555-7D1C-4E0A-8E64-B297B1C4D635}" destId="{AB80FFDF-1011-4328-8A7D-4600416503F7}" srcOrd="2" destOrd="0" presId="urn:microsoft.com/office/officeart/2018/2/layout/IconVerticalSolidList"/>
    <dgm:cxn modelId="{4289DF8B-9B0E-41C1-B900-41C1D7532256}" type="presParOf" srcId="{6C2AD555-7D1C-4E0A-8E64-B297B1C4D635}" destId="{B885E79F-67F1-4DED-A4DF-2E751AC21B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3020F98-6906-40C4-82F5-FB595E20323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F58995B-02D1-4D78-A611-F02F759AB8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Verdana" charset="0"/>
            </a:rPr>
            <a:t>Bone mass </a:t>
          </a:r>
          <a:r>
            <a:rPr lang="en-US" dirty="0">
              <a:solidFill>
                <a:srgbClr val="1974CF"/>
              </a:solidFill>
              <a:latin typeface="Verdana" charset="0"/>
            </a:rPr>
            <a:t>decreases </a:t>
          </a:r>
          <a:r>
            <a:rPr lang="en-US" dirty="0">
              <a:latin typeface="Verdana" charset="0"/>
            </a:rPr>
            <a:t>30 to 50% in those </a:t>
          </a:r>
          <a:br>
            <a:rPr lang="en-US" dirty="0">
              <a:latin typeface="Verdana" charset="0"/>
            </a:rPr>
          </a:br>
          <a:r>
            <a:rPr lang="en-US" dirty="0">
              <a:latin typeface="Verdana" charset="0"/>
            </a:rPr>
            <a:t>above</a:t>
          </a:r>
          <a:r>
            <a:rPr lang="en-US" dirty="0">
              <a:solidFill>
                <a:srgbClr val="FF6600"/>
              </a:solidFill>
              <a:latin typeface="Verdana" charset="0"/>
            </a:rPr>
            <a:t> </a:t>
          </a:r>
          <a:r>
            <a:rPr lang="en-US" dirty="0">
              <a:latin typeface="Verdana" charset="0"/>
            </a:rPr>
            <a:t>age</a:t>
          </a:r>
          <a:r>
            <a:rPr lang="en-US" dirty="0">
              <a:solidFill>
                <a:srgbClr val="FF6600"/>
              </a:solidFill>
              <a:latin typeface="Verdana" charset="0"/>
            </a:rPr>
            <a:t> </a:t>
          </a:r>
          <a:r>
            <a:rPr lang="en-US" dirty="0">
              <a:latin typeface="Verdana" charset="0"/>
            </a:rPr>
            <a:t>60; weight-bearing and resistance exercise can increase bone mass</a:t>
          </a:r>
          <a:endParaRPr lang="en-US" dirty="0"/>
        </a:p>
      </dgm:t>
    </dgm:pt>
    <dgm:pt modelId="{45B217BF-0EC9-42C5-985E-273B0C7A8336}" type="parTrans" cxnId="{E795EABD-C53E-4354-8F72-4481C17E2995}">
      <dgm:prSet/>
      <dgm:spPr/>
      <dgm:t>
        <a:bodyPr/>
        <a:lstStyle/>
        <a:p>
          <a:endParaRPr lang="en-US"/>
        </a:p>
      </dgm:t>
    </dgm:pt>
    <dgm:pt modelId="{45310AAB-3AE7-45CE-A7F3-205E91592107}" type="sibTrans" cxnId="{E795EABD-C53E-4354-8F72-4481C17E2995}">
      <dgm:prSet/>
      <dgm:spPr/>
      <dgm:t>
        <a:bodyPr/>
        <a:lstStyle/>
        <a:p>
          <a:endParaRPr lang="en-US"/>
        </a:p>
      </dgm:t>
    </dgm:pt>
    <dgm:pt modelId="{8B2EE35E-7DF1-4EDD-8015-34E96FECBBC6}" type="pres">
      <dgm:prSet presAssocID="{D3020F98-6906-40C4-82F5-FB595E20323C}" presName="root" presStyleCnt="0">
        <dgm:presLayoutVars>
          <dgm:dir/>
          <dgm:resizeHandles val="exact"/>
        </dgm:presLayoutVars>
      </dgm:prSet>
      <dgm:spPr/>
    </dgm:pt>
    <dgm:pt modelId="{5B76ED38-A63D-48B2-9FB6-C182A7D8E7A9}" type="pres">
      <dgm:prSet presAssocID="{4F58995B-02D1-4D78-A611-F02F759AB881}" presName="compNode" presStyleCnt="0"/>
      <dgm:spPr/>
    </dgm:pt>
    <dgm:pt modelId="{79349824-36A6-4600-8050-9847A4ACB611}" type="pres">
      <dgm:prSet presAssocID="{4F58995B-02D1-4D78-A611-F02F759AB881}" presName="bgRect" presStyleLbl="bgShp" presStyleIdx="0" presStyleCnt="1"/>
      <dgm:spPr/>
    </dgm:pt>
    <dgm:pt modelId="{69DA4803-29C3-4F36-B11E-264AB032A3A1}" type="pres">
      <dgm:prSet presAssocID="{4F58995B-02D1-4D78-A611-F02F759AB881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008AA29E-ECB6-417C-B100-AB93E168A2D9}" type="pres">
      <dgm:prSet presAssocID="{4F58995B-02D1-4D78-A611-F02F759AB881}" presName="spaceRect" presStyleCnt="0"/>
      <dgm:spPr/>
    </dgm:pt>
    <dgm:pt modelId="{23039CDE-2FDF-40C3-ADC3-D493ADF9AEBD}" type="pres">
      <dgm:prSet presAssocID="{4F58995B-02D1-4D78-A611-F02F759AB881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8E64EE1E-35A8-4FD3-911C-4B36CE780CD7}" type="presOf" srcId="{4F58995B-02D1-4D78-A611-F02F759AB881}" destId="{23039CDE-2FDF-40C3-ADC3-D493ADF9AEBD}" srcOrd="0" destOrd="0" presId="urn:microsoft.com/office/officeart/2018/2/layout/IconVerticalSolidList"/>
    <dgm:cxn modelId="{E795EABD-C53E-4354-8F72-4481C17E2995}" srcId="{D3020F98-6906-40C4-82F5-FB595E20323C}" destId="{4F58995B-02D1-4D78-A611-F02F759AB881}" srcOrd="0" destOrd="0" parTransId="{45B217BF-0EC9-42C5-985E-273B0C7A8336}" sibTransId="{45310AAB-3AE7-45CE-A7F3-205E91592107}"/>
    <dgm:cxn modelId="{3314F7E4-CB9F-42D9-91FF-25171D7E6961}" type="presOf" srcId="{D3020F98-6906-40C4-82F5-FB595E20323C}" destId="{8B2EE35E-7DF1-4EDD-8015-34E96FECBBC6}" srcOrd="0" destOrd="0" presId="urn:microsoft.com/office/officeart/2018/2/layout/IconVerticalSolidList"/>
    <dgm:cxn modelId="{3A697565-4D04-484D-913D-56F058F172D6}" type="presParOf" srcId="{8B2EE35E-7DF1-4EDD-8015-34E96FECBBC6}" destId="{5B76ED38-A63D-48B2-9FB6-C182A7D8E7A9}" srcOrd="0" destOrd="0" presId="urn:microsoft.com/office/officeart/2018/2/layout/IconVerticalSolidList"/>
    <dgm:cxn modelId="{AC2E3CB5-4A98-4886-8373-0756EABB9409}" type="presParOf" srcId="{5B76ED38-A63D-48B2-9FB6-C182A7D8E7A9}" destId="{79349824-36A6-4600-8050-9847A4ACB611}" srcOrd="0" destOrd="0" presId="urn:microsoft.com/office/officeart/2018/2/layout/IconVerticalSolidList"/>
    <dgm:cxn modelId="{86CE56A7-9218-4B15-AFFB-7312C70798F4}" type="presParOf" srcId="{5B76ED38-A63D-48B2-9FB6-C182A7D8E7A9}" destId="{69DA4803-29C3-4F36-B11E-264AB032A3A1}" srcOrd="1" destOrd="0" presId="urn:microsoft.com/office/officeart/2018/2/layout/IconVerticalSolidList"/>
    <dgm:cxn modelId="{7ECB8580-0001-4989-B69F-1ECEA5A66461}" type="presParOf" srcId="{5B76ED38-A63D-48B2-9FB6-C182A7D8E7A9}" destId="{008AA29E-ECB6-417C-B100-AB93E168A2D9}" srcOrd="2" destOrd="0" presId="urn:microsoft.com/office/officeart/2018/2/layout/IconVerticalSolidList"/>
    <dgm:cxn modelId="{CA5B5AFF-B044-4756-B33B-1229367BC2F6}" type="presParOf" srcId="{5B76ED38-A63D-48B2-9FB6-C182A7D8E7A9}" destId="{23039CDE-2FDF-40C3-ADC3-D493ADF9AE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533239-095F-4767-B1AE-8F0D3A7D8C1B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6074D45-82E1-46DA-A590-BF74B2F4A106}">
      <dgm:prSet/>
      <dgm:spPr/>
      <dgm:t>
        <a:bodyPr/>
        <a:lstStyle/>
        <a:p>
          <a:r>
            <a:rPr lang="en-US" dirty="0"/>
            <a:t>Exercise improves physiologic responses at any age</a:t>
          </a:r>
        </a:p>
      </dgm:t>
    </dgm:pt>
    <dgm:pt modelId="{40558228-A905-4340-BDD1-E539AF4B0250}" type="parTrans" cxnId="{AC7897AA-16AE-4649-8EBA-4E49C9EFE395}">
      <dgm:prSet/>
      <dgm:spPr/>
      <dgm:t>
        <a:bodyPr/>
        <a:lstStyle/>
        <a:p>
          <a:endParaRPr lang="en-US"/>
        </a:p>
      </dgm:t>
    </dgm:pt>
    <dgm:pt modelId="{8679DCF6-B4C6-4E56-A0D1-771A6F88FEFF}" type="sibTrans" cxnId="{AC7897AA-16AE-4649-8EBA-4E49C9EFE395}">
      <dgm:prSet/>
      <dgm:spPr/>
      <dgm:t>
        <a:bodyPr/>
        <a:lstStyle/>
        <a:p>
          <a:endParaRPr lang="en-US"/>
        </a:p>
      </dgm:t>
    </dgm:pt>
    <dgm:pt modelId="{5DEFC25B-F9F7-4658-AF96-AC763691692A}">
      <dgm:prSet/>
      <dgm:spPr/>
      <dgm:t>
        <a:bodyPr/>
        <a:lstStyle/>
        <a:p>
          <a:r>
            <a:rPr lang="en-US"/>
            <a:t>Several factors affect magnitude of response, including initial fitness, genetics, and type </a:t>
          </a:r>
          <a:br>
            <a:rPr lang="en-US"/>
          </a:br>
          <a:r>
            <a:rPr lang="en-US"/>
            <a:t>of training</a:t>
          </a:r>
        </a:p>
      </dgm:t>
    </dgm:pt>
    <dgm:pt modelId="{67949979-6A7B-42BD-9B4C-B7E93DCC2D2A}" type="parTrans" cxnId="{7C37EF3C-C958-4C14-B9E8-BE44D9E87228}">
      <dgm:prSet/>
      <dgm:spPr/>
      <dgm:t>
        <a:bodyPr/>
        <a:lstStyle/>
        <a:p>
          <a:endParaRPr lang="en-US"/>
        </a:p>
      </dgm:t>
    </dgm:pt>
    <dgm:pt modelId="{D34B4783-1F34-484A-9A7A-D46646C99BFF}" type="sibTrans" cxnId="{7C37EF3C-C958-4C14-B9E8-BE44D9E87228}">
      <dgm:prSet/>
      <dgm:spPr/>
      <dgm:t>
        <a:bodyPr/>
        <a:lstStyle/>
        <a:p>
          <a:endParaRPr lang="en-US"/>
        </a:p>
      </dgm:t>
    </dgm:pt>
    <dgm:pt modelId="{2B3D1311-517E-43B6-A667-76421D891301}">
      <dgm:prSet/>
      <dgm:spPr/>
      <dgm:t>
        <a:bodyPr/>
        <a:lstStyle/>
        <a:p>
          <a:r>
            <a:rPr lang="en-US"/>
            <a:t>Exercise in healthy elderly men enhances heart’s systolic and diastolic properties and increases VO</a:t>
          </a:r>
          <a:r>
            <a:rPr lang="en-US" baseline="-25000"/>
            <a:t>2max</a:t>
          </a:r>
          <a:r>
            <a:rPr lang="en-US"/>
            <a:t> to same relative extent as younger adults</a:t>
          </a:r>
        </a:p>
      </dgm:t>
    </dgm:pt>
    <dgm:pt modelId="{7AA4FD4C-4432-4959-9A14-0363253E90C9}" type="parTrans" cxnId="{A56257BA-81CE-4F4F-B21D-A6A2EF3D46D5}">
      <dgm:prSet/>
      <dgm:spPr/>
      <dgm:t>
        <a:bodyPr/>
        <a:lstStyle/>
        <a:p>
          <a:endParaRPr lang="en-US"/>
        </a:p>
      </dgm:t>
    </dgm:pt>
    <dgm:pt modelId="{566ED156-EF4B-461D-923D-31CA94659358}" type="sibTrans" cxnId="{A56257BA-81CE-4F4F-B21D-A6A2EF3D46D5}">
      <dgm:prSet/>
      <dgm:spPr/>
      <dgm:t>
        <a:bodyPr/>
        <a:lstStyle/>
        <a:p>
          <a:endParaRPr lang="en-US"/>
        </a:p>
      </dgm:t>
    </dgm:pt>
    <dgm:pt modelId="{7FD3EBEC-A00B-4E67-885A-80FF491629D0}">
      <dgm:prSet/>
      <dgm:spPr/>
      <dgm:t>
        <a:bodyPr/>
        <a:lstStyle/>
        <a:p>
          <a:r>
            <a:rPr lang="en-US"/>
            <a:t>Increases in VO</a:t>
          </a:r>
          <a:r>
            <a:rPr lang="en-US" baseline="-25000"/>
            <a:t>2max</a:t>
          </a:r>
          <a:r>
            <a:rPr lang="en-US"/>
            <a:t> for older women depend </a:t>
          </a:r>
          <a:br>
            <a:rPr lang="en-US"/>
          </a:br>
          <a:r>
            <a:rPr lang="en-US"/>
            <a:t>largely on peripheral adaptations in trained muscle </a:t>
          </a:r>
        </a:p>
      </dgm:t>
    </dgm:pt>
    <dgm:pt modelId="{26DC5B7C-97ED-4AAD-B638-8ABDDCCB7669}" type="parTrans" cxnId="{1F33E5CC-D7FB-4F38-BB3A-F29286E0FB73}">
      <dgm:prSet/>
      <dgm:spPr/>
      <dgm:t>
        <a:bodyPr/>
        <a:lstStyle/>
        <a:p>
          <a:endParaRPr lang="en-US"/>
        </a:p>
      </dgm:t>
    </dgm:pt>
    <dgm:pt modelId="{53E366AC-6602-4F59-80DF-4951A77A3CB6}" type="sibTrans" cxnId="{1F33E5CC-D7FB-4F38-BB3A-F29286E0FB73}">
      <dgm:prSet/>
      <dgm:spPr/>
      <dgm:t>
        <a:bodyPr/>
        <a:lstStyle/>
        <a:p>
          <a:endParaRPr lang="en-US"/>
        </a:p>
      </dgm:t>
    </dgm:pt>
    <dgm:pt modelId="{38B06714-463C-4401-8B55-74858CC73DC4}">
      <dgm:prSet/>
      <dgm:spPr/>
      <dgm:t>
        <a:bodyPr/>
        <a:lstStyle/>
        <a:p>
          <a:r>
            <a:rPr lang="en-US"/>
            <a:t>Sex hormones probably influence gender-related </a:t>
          </a:r>
          <a:br>
            <a:rPr lang="en-US"/>
          </a:br>
          <a:r>
            <a:rPr lang="en-US"/>
            <a:t>adaptations to endurance training</a:t>
          </a:r>
        </a:p>
      </dgm:t>
    </dgm:pt>
    <dgm:pt modelId="{3ADE5ED4-EF17-4C55-93BE-DA581526FCEE}" type="parTrans" cxnId="{E7D3FC29-851A-445C-A7D3-E1BCD35F4909}">
      <dgm:prSet/>
      <dgm:spPr/>
      <dgm:t>
        <a:bodyPr/>
        <a:lstStyle/>
        <a:p>
          <a:endParaRPr lang="en-US"/>
        </a:p>
      </dgm:t>
    </dgm:pt>
    <dgm:pt modelId="{B8C10C12-42A9-49CE-9118-F2A913CC80C8}" type="sibTrans" cxnId="{E7D3FC29-851A-445C-A7D3-E1BCD35F4909}">
      <dgm:prSet/>
      <dgm:spPr/>
      <dgm:t>
        <a:bodyPr/>
        <a:lstStyle/>
        <a:p>
          <a:endParaRPr lang="en-US"/>
        </a:p>
      </dgm:t>
    </dgm:pt>
    <dgm:pt modelId="{6C7AFE50-DCE8-E549-AF9D-147006DC19EC}" type="pres">
      <dgm:prSet presAssocID="{20533239-095F-4767-B1AE-8F0D3A7D8C1B}" presName="outerComposite" presStyleCnt="0">
        <dgm:presLayoutVars>
          <dgm:chMax val="5"/>
          <dgm:dir/>
          <dgm:resizeHandles val="exact"/>
        </dgm:presLayoutVars>
      </dgm:prSet>
      <dgm:spPr/>
    </dgm:pt>
    <dgm:pt modelId="{B297B6C5-9E32-2148-91C9-A69EE5EF3C67}" type="pres">
      <dgm:prSet presAssocID="{20533239-095F-4767-B1AE-8F0D3A7D8C1B}" presName="dummyMaxCanvas" presStyleCnt="0">
        <dgm:presLayoutVars/>
      </dgm:prSet>
      <dgm:spPr/>
    </dgm:pt>
    <dgm:pt modelId="{959336BC-B0FB-5445-9A45-7A0262ADEB49}" type="pres">
      <dgm:prSet presAssocID="{20533239-095F-4767-B1AE-8F0D3A7D8C1B}" presName="FourNodes_1" presStyleLbl="node1" presStyleIdx="0" presStyleCnt="4">
        <dgm:presLayoutVars>
          <dgm:bulletEnabled val="1"/>
        </dgm:presLayoutVars>
      </dgm:prSet>
      <dgm:spPr/>
    </dgm:pt>
    <dgm:pt modelId="{0F456AAD-50F0-824F-9796-9DE8FB5A7E46}" type="pres">
      <dgm:prSet presAssocID="{20533239-095F-4767-B1AE-8F0D3A7D8C1B}" presName="FourNodes_2" presStyleLbl="node1" presStyleIdx="1" presStyleCnt="4">
        <dgm:presLayoutVars>
          <dgm:bulletEnabled val="1"/>
        </dgm:presLayoutVars>
      </dgm:prSet>
      <dgm:spPr/>
    </dgm:pt>
    <dgm:pt modelId="{09693CAA-98ED-864F-A13D-4A954C63D80F}" type="pres">
      <dgm:prSet presAssocID="{20533239-095F-4767-B1AE-8F0D3A7D8C1B}" presName="FourNodes_3" presStyleLbl="node1" presStyleIdx="2" presStyleCnt="4">
        <dgm:presLayoutVars>
          <dgm:bulletEnabled val="1"/>
        </dgm:presLayoutVars>
      </dgm:prSet>
      <dgm:spPr/>
    </dgm:pt>
    <dgm:pt modelId="{A000B7E7-1DF3-434B-A5F8-873509ABA221}" type="pres">
      <dgm:prSet presAssocID="{20533239-095F-4767-B1AE-8F0D3A7D8C1B}" presName="FourNodes_4" presStyleLbl="node1" presStyleIdx="3" presStyleCnt="4">
        <dgm:presLayoutVars>
          <dgm:bulletEnabled val="1"/>
        </dgm:presLayoutVars>
      </dgm:prSet>
      <dgm:spPr/>
    </dgm:pt>
    <dgm:pt modelId="{25AD033C-5515-F14F-9747-64C5718D1955}" type="pres">
      <dgm:prSet presAssocID="{20533239-095F-4767-B1AE-8F0D3A7D8C1B}" presName="FourConn_1-2" presStyleLbl="fgAccFollowNode1" presStyleIdx="0" presStyleCnt="3">
        <dgm:presLayoutVars>
          <dgm:bulletEnabled val="1"/>
        </dgm:presLayoutVars>
      </dgm:prSet>
      <dgm:spPr/>
    </dgm:pt>
    <dgm:pt modelId="{C71183DE-D585-C04B-8F50-4BF8C91803D8}" type="pres">
      <dgm:prSet presAssocID="{20533239-095F-4767-B1AE-8F0D3A7D8C1B}" presName="FourConn_2-3" presStyleLbl="fgAccFollowNode1" presStyleIdx="1" presStyleCnt="3">
        <dgm:presLayoutVars>
          <dgm:bulletEnabled val="1"/>
        </dgm:presLayoutVars>
      </dgm:prSet>
      <dgm:spPr/>
    </dgm:pt>
    <dgm:pt modelId="{37F4C852-A0A2-A241-B3E2-472375D3498C}" type="pres">
      <dgm:prSet presAssocID="{20533239-095F-4767-B1AE-8F0D3A7D8C1B}" presName="FourConn_3-4" presStyleLbl="fgAccFollowNode1" presStyleIdx="2" presStyleCnt="3">
        <dgm:presLayoutVars>
          <dgm:bulletEnabled val="1"/>
        </dgm:presLayoutVars>
      </dgm:prSet>
      <dgm:spPr/>
    </dgm:pt>
    <dgm:pt modelId="{DB68BD5D-1510-7344-88E3-EF5E618C79D7}" type="pres">
      <dgm:prSet presAssocID="{20533239-095F-4767-B1AE-8F0D3A7D8C1B}" presName="FourNodes_1_text" presStyleLbl="node1" presStyleIdx="3" presStyleCnt="4">
        <dgm:presLayoutVars>
          <dgm:bulletEnabled val="1"/>
        </dgm:presLayoutVars>
      </dgm:prSet>
      <dgm:spPr/>
    </dgm:pt>
    <dgm:pt modelId="{8775C705-FEA2-964B-869A-67683E01E954}" type="pres">
      <dgm:prSet presAssocID="{20533239-095F-4767-B1AE-8F0D3A7D8C1B}" presName="FourNodes_2_text" presStyleLbl="node1" presStyleIdx="3" presStyleCnt="4">
        <dgm:presLayoutVars>
          <dgm:bulletEnabled val="1"/>
        </dgm:presLayoutVars>
      </dgm:prSet>
      <dgm:spPr/>
    </dgm:pt>
    <dgm:pt modelId="{06F66DF6-5F2F-3A46-904F-BB9B94651D2E}" type="pres">
      <dgm:prSet presAssocID="{20533239-095F-4767-B1AE-8F0D3A7D8C1B}" presName="FourNodes_3_text" presStyleLbl="node1" presStyleIdx="3" presStyleCnt="4">
        <dgm:presLayoutVars>
          <dgm:bulletEnabled val="1"/>
        </dgm:presLayoutVars>
      </dgm:prSet>
      <dgm:spPr/>
    </dgm:pt>
    <dgm:pt modelId="{BBCD6F64-82A3-6F41-9C40-3D5270117A55}" type="pres">
      <dgm:prSet presAssocID="{20533239-095F-4767-B1AE-8F0D3A7D8C1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7D3FC29-851A-445C-A7D3-E1BCD35F4909}" srcId="{20533239-095F-4767-B1AE-8F0D3A7D8C1B}" destId="{38B06714-463C-4401-8B55-74858CC73DC4}" srcOrd="3" destOrd="0" parTransId="{3ADE5ED4-EF17-4C55-93BE-DA581526FCEE}" sibTransId="{B8C10C12-42A9-49CE-9118-F2A913CC80C8}"/>
    <dgm:cxn modelId="{4A78392E-0A60-224F-BB1B-6F36A66153E9}" type="presOf" srcId="{36074D45-82E1-46DA-A590-BF74B2F4A106}" destId="{DB68BD5D-1510-7344-88E3-EF5E618C79D7}" srcOrd="1" destOrd="0" presId="urn:microsoft.com/office/officeart/2005/8/layout/vProcess5"/>
    <dgm:cxn modelId="{12397236-4210-D14D-A3D9-D85843C1303A}" type="presOf" srcId="{7FD3EBEC-A00B-4E67-885A-80FF491629D0}" destId="{06F66DF6-5F2F-3A46-904F-BB9B94651D2E}" srcOrd="1" destOrd="0" presId="urn:microsoft.com/office/officeart/2005/8/layout/vProcess5"/>
    <dgm:cxn modelId="{7C37EF3C-C958-4C14-B9E8-BE44D9E87228}" srcId="{36074D45-82E1-46DA-A590-BF74B2F4A106}" destId="{5DEFC25B-F9F7-4658-AF96-AC763691692A}" srcOrd="0" destOrd="0" parTransId="{67949979-6A7B-42BD-9B4C-B7E93DCC2D2A}" sibTransId="{D34B4783-1F34-484A-9A7A-D46646C99BFF}"/>
    <dgm:cxn modelId="{3D8C4B48-DA73-BE46-BD5C-72202471A68E}" type="presOf" srcId="{566ED156-EF4B-461D-923D-31CA94659358}" destId="{C71183DE-D585-C04B-8F50-4BF8C91803D8}" srcOrd="0" destOrd="0" presId="urn:microsoft.com/office/officeart/2005/8/layout/vProcess5"/>
    <dgm:cxn modelId="{C7084749-7705-0541-8C7C-82E30BA6FD99}" type="presOf" srcId="{5DEFC25B-F9F7-4658-AF96-AC763691692A}" destId="{DB68BD5D-1510-7344-88E3-EF5E618C79D7}" srcOrd="1" destOrd="1" presId="urn:microsoft.com/office/officeart/2005/8/layout/vProcess5"/>
    <dgm:cxn modelId="{12E83C55-E6E2-0D4A-9D0B-9E56FD9C2710}" type="presOf" srcId="{8679DCF6-B4C6-4E56-A0D1-771A6F88FEFF}" destId="{25AD033C-5515-F14F-9747-64C5718D1955}" srcOrd="0" destOrd="0" presId="urn:microsoft.com/office/officeart/2005/8/layout/vProcess5"/>
    <dgm:cxn modelId="{E8D16259-D415-1142-BF33-D037F0E82C27}" type="presOf" srcId="{38B06714-463C-4401-8B55-74858CC73DC4}" destId="{A000B7E7-1DF3-434B-A5F8-873509ABA221}" srcOrd="0" destOrd="0" presId="urn:microsoft.com/office/officeart/2005/8/layout/vProcess5"/>
    <dgm:cxn modelId="{E1EAB75D-8D17-694A-9F50-5F0A83CF6FD3}" type="presOf" srcId="{36074D45-82E1-46DA-A590-BF74B2F4A106}" destId="{959336BC-B0FB-5445-9A45-7A0262ADEB49}" srcOrd="0" destOrd="0" presId="urn:microsoft.com/office/officeart/2005/8/layout/vProcess5"/>
    <dgm:cxn modelId="{8520CA62-3853-C54F-9259-89269BA79267}" type="presOf" srcId="{53E366AC-6602-4F59-80DF-4951A77A3CB6}" destId="{37F4C852-A0A2-A241-B3E2-472375D3498C}" srcOrd="0" destOrd="0" presId="urn:microsoft.com/office/officeart/2005/8/layout/vProcess5"/>
    <dgm:cxn modelId="{AD04FF80-1DA5-BF4A-9F2E-D97734199476}" type="presOf" srcId="{2B3D1311-517E-43B6-A667-76421D891301}" destId="{8775C705-FEA2-964B-869A-67683E01E954}" srcOrd="1" destOrd="0" presId="urn:microsoft.com/office/officeart/2005/8/layout/vProcess5"/>
    <dgm:cxn modelId="{1E740085-BDD8-3847-BEEE-BB93717B622A}" type="presOf" srcId="{2B3D1311-517E-43B6-A667-76421D891301}" destId="{0F456AAD-50F0-824F-9796-9DE8FB5A7E46}" srcOrd="0" destOrd="0" presId="urn:microsoft.com/office/officeart/2005/8/layout/vProcess5"/>
    <dgm:cxn modelId="{23D9D18E-6F5D-EA4C-B844-79FAD49C7874}" type="presOf" srcId="{38B06714-463C-4401-8B55-74858CC73DC4}" destId="{BBCD6F64-82A3-6F41-9C40-3D5270117A55}" srcOrd="1" destOrd="0" presId="urn:microsoft.com/office/officeart/2005/8/layout/vProcess5"/>
    <dgm:cxn modelId="{C4C26F9A-A88A-3D48-B9F7-66CF670D2F9A}" type="presOf" srcId="{20533239-095F-4767-B1AE-8F0D3A7D8C1B}" destId="{6C7AFE50-DCE8-E549-AF9D-147006DC19EC}" srcOrd="0" destOrd="0" presId="urn:microsoft.com/office/officeart/2005/8/layout/vProcess5"/>
    <dgm:cxn modelId="{AC7897AA-16AE-4649-8EBA-4E49C9EFE395}" srcId="{20533239-095F-4767-B1AE-8F0D3A7D8C1B}" destId="{36074D45-82E1-46DA-A590-BF74B2F4A106}" srcOrd="0" destOrd="0" parTransId="{40558228-A905-4340-BDD1-E539AF4B0250}" sibTransId="{8679DCF6-B4C6-4E56-A0D1-771A6F88FEFF}"/>
    <dgm:cxn modelId="{A56257BA-81CE-4F4F-B21D-A6A2EF3D46D5}" srcId="{20533239-095F-4767-B1AE-8F0D3A7D8C1B}" destId="{2B3D1311-517E-43B6-A667-76421D891301}" srcOrd="1" destOrd="0" parTransId="{7AA4FD4C-4432-4959-9A14-0363253E90C9}" sibTransId="{566ED156-EF4B-461D-923D-31CA94659358}"/>
    <dgm:cxn modelId="{1F33E5CC-D7FB-4F38-BB3A-F29286E0FB73}" srcId="{20533239-095F-4767-B1AE-8F0D3A7D8C1B}" destId="{7FD3EBEC-A00B-4E67-885A-80FF491629D0}" srcOrd="2" destOrd="0" parTransId="{26DC5B7C-97ED-4AAD-B638-8ABDDCCB7669}" sibTransId="{53E366AC-6602-4F59-80DF-4951A77A3CB6}"/>
    <dgm:cxn modelId="{D79624E7-00A3-D34C-AF9C-E03A16375EC5}" type="presOf" srcId="{7FD3EBEC-A00B-4E67-885A-80FF491629D0}" destId="{09693CAA-98ED-864F-A13D-4A954C63D80F}" srcOrd="0" destOrd="0" presId="urn:microsoft.com/office/officeart/2005/8/layout/vProcess5"/>
    <dgm:cxn modelId="{DE6A9AFB-997C-0D46-A8F2-CD0159030B38}" type="presOf" srcId="{5DEFC25B-F9F7-4658-AF96-AC763691692A}" destId="{959336BC-B0FB-5445-9A45-7A0262ADEB49}" srcOrd="0" destOrd="1" presId="urn:microsoft.com/office/officeart/2005/8/layout/vProcess5"/>
    <dgm:cxn modelId="{FCE77BEC-28EA-3248-ABB9-8D49577E3223}" type="presParOf" srcId="{6C7AFE50-DCE8-E549-AF9D-147006DC19EC}" destId="{B297B6C5-9E32-2148-91C9-A69EE5EF3C67}" srcOrd="0" destOrd="0" presId="urn:microsoft.com/office/officeart/2005/8/layout/vProcess5"/>
    <dgm:cxn modelId="{54336768-36B8-AE47-8E9A-ABD47787E10C}" type="presParOf" srcId="{6C7AFE50-DCE8-E549-AF9D-147006DC19EC}" destId="{959336BC-B0FB-5445-9A45-7A0262ADEB49}" srcOrd="1" destOrd="0" presId="urn:microsoft.com/office/officeart/2005/8/layout/vProcess5"/>
    <dgm:cxn modelId="{735076CC-EED4-2443-9C9D-3F9DEA438082}" type="presParOf" srcId="{6C7AFE50-DCE8-E549-AF9D-147006DC19EC}" destId="{0F456AAD-50F0-824F-9796-9DE8FB5A7E46}" srcOrd="2" destOrd="0" presId="urn:microsoft.com/office/officeart/2005/8/layout/vProcess5"/>
    <dgm:cxn modelId="{57236DA5-2A65-8C45-8769-59556CC04671}" type="presParOf" srcId="{6C7AFE50-DCE8-E549-AF9D-147006DC19EC}" destId="{09693CAA-98ED-864F-A13D-4A954C63D80F}" srcOrd="3" destOrd="0" presId="urn:microsoft.com/office/officeart/2005/8/layout/vProcess5"/>
    <dgm:cxn modelId="{EAFD17F8-326E-C948-92A3-707111FB63E5}" type="presParOf" srcId="{6C7AFE50-DCE8-E549-AF9D-147006DC19EC}" destId="{A000B7E7-1DF3-434B-A5F8-873509ABA221}" srcOrd="4" destOrd="0" presId="urn:microsoft.com/office/officeart/2005/8/layout/vProcess5"/>
    <dgm:cxn modelId="{DC00CD6A-4F25-1B4C-94F6-18773E7F229E}" type="presParOf" srcId="{6C7AFE50-DCE8-E549-AF9D-147006DC19EC}" destId="{25AD033C-5515-F14F-9747-64C5718D1955}" srcOrd="5" destOrd="0" presId="urn:microsoft.com/office/officeart/2005/8/layout/vProcess5"/>
    <dgm:cxn modelId="{51EC566D-1EA0-E04A-981D-F12FE8EC2EE6}" type="presParOf" srcId="{6C7AFE50-DCE8-E549-AF9D-147006DC19EC}" destId="{C71183DE-D585-C04B-8F50-4BF8C91803D8}" srcOrd="6" destOrd="0" presId="urn:microsoft.com/office/officeart/2005/8/layout/vProcess5"/>
    <dgm:cxn modelId="{9C2EC7A3-C505-4C4A-AE7F-92877938DBA5}" type="presParOf" srcId="{6C7AFE50-DCE8-E549-AF9D-147006DC19EC}" destId="{37F4C852-A0A2-A241-B3E2-472375D3498C}" srcOrd="7" destOrd="0" presId="urn:microsoft.com/office/officeart/2005/8/layout/vProcess5"/>
    <dgm:cxn modelId="{AB8F0A51-2D79-EF4A-9B87-18B5F87C6250}" type="presParOf" srcId="{6C7AFE50-DCE8-E549-AF9D-147006DC19EC}" destId="{DB68BD5D-1510-7344-88E3-EF5E618C79D7}" srcOrd="8" destOrd="0" presId="urn:microsoft.com/office/officeart/2005/8/layout/vProcess5"/>
    <dgm:cxn modelId="{77A992F4-FB06-B344-9468-319B75AE24F3}" type="presParOf" srcId="{6C7AFE50-DCE8-E549-AF9D-147006DC19EC}" destId="{8775C705-FEA2-964B-869A-67683E01E954}" srcOrd="9" destOrd="0" presId="urn:microsoft.com/office/officeart/2005/8/layout/vProcess5"/>
    <dgm:cxn modelId="{FD56370F-2F51-A446-927E-DFF34C9A5BF1}" type="presParOf" srcId="{6C7AFE50-DCE8-E549-AF9D-147006DC19EC}" destId="{06F66DF6-5F2F-3A46-904F-BB9B94651D2E}" srcOrd="10" destOrd="0" presId="urn:microsoft.com/office/officeart/2005/8/layout/vProcess5"/>
    <dgm:cxn modelId="{4CDB664D-4DEF-374F-A400-E9456FAE892B}" type="presParOf" srcId="{6C7AFE50-DCE8-E549-AF9D-147006DC19EC}" destId="{BBCD6F64-82A3-6F41-9C40-3D5270117A5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0845298-0B36-4935-9BB8-41A5D20BAC8A}" type="doc">
      <dgm:prSet loTypeId="urn:microsoft.com/office/officeart/2005/8/layout/list1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4BFECC3-60E3-426E-911B-217A7431A2B9}">
      <dgm:prSet/>
      <dgm:spPr/>
      <dgm:t>
        <a:bodyPr/>
        <a:lstStyle/>
        <a:p>
          <a:r>
            <a:rPr lang="en-US" dirty="0"/>
            <a:t>Maintaining physical activity and fitness </a:t>
          </a:r>
          <a:br>
            <a:rPr lang="en-US" dirty="0"/>
          </a:br>
          <a:r>
            <a:rPr lang="en-US" dirty="0"/>
            <a:t>throughout life provides significant health </a:t>
          </a:r>
          <a:br>
            <a:rPr lang="en-US" dirty="0"/>
          </a:br>
          <a:r>
            <a:rPr lang="en-US" dirty="0"/>
            <a:t>and longevity benefits</a:t>
          </a:r>
        </a:p>
      </dgm:t>
    </dgm:pt>
    <dgm:pt modelId="{ADB37DF2-7B9F-40B3-AC88-1331AE76CA16}" type="parTrans" cxnId="{C3E2319B-F8EA-4F23-959D-0693F7911E8E}">
      <dgm:prSet/>
      <dgm:spPr/>
      <dgm:t>
        <a:bodyPr/>
        <a:lstStyle/>
        <a:p>
          <a:endParaRPr lang="en-US"/>
        </a:p>
      </dgm:t>
    </dgm:pt>
    <dgm:pt modelId="{BE01DDFC-E429-4188-A232-906A73AD0F82}" type="sibTrans" cxnId="{C3E2319B-F8EA-4F23-959D-0693F7911E8E}">
      <dgm:prSet/>
      <dgm:spPr/>
      <dgm:t>
        <a:bodyPr/>
        <a:lstStyle/>
        <a:p>
          <a:endParaRPr lang="en-US"/>
        </a:p>
      </dgm:t>
    </dgm:pt>
    <dgm:pt modelId="{98AD20CA-1F54-480D-95A1-9482C8583CD9}">
      <dgm:prSet/>
      <dgm:spPr/>
      <dgm:t>
        <a:bodyPr/>
        <a:lstStyle/>
        <a:p>
          <a:r>
            <a:rPr lang="en-US"/>
            <a:t>Low physical fitness is a more powerful risk </a:t>
          </a:r>
          <a:br>
            <a:rPr lang="en-US"/>
          </a:br>
          <a:r>
            <a:rPr lang="en-US"/>
            <a:t>factor than high blood pressure, high cholesterol, obesity, and family history</a:t>
          </a:r>
        </a:p>
      </dgm:t>
    </dgm:pt>
    <dgm:pt modelId="{D2A6841B-D00A-46D5-8DCA-23AB1F5B9CE4}" type="parTrans" cxnId="{CC4E3388-DC82-4643-ABAC-A91D66B79F68}">
      <dgm:prSet/>
      <dgm:spPr/>
      <dgm:t>
        <a:bodyPr/>
        <a:lstStyle/>
        <a:p>
          <a:endParaRPr lang="en-US"/>
        </a:p>
      </dgm:t>
    </dgm:pt>
    <dgm:pt modelId="{73133AC8-3E9B-402D-AC27-6DEAAD4633D3}" type="sibTrans" cxnId="{CC4E3388-DC82-4643-ABAC-A91D66B79F68}">
      <dgm:prSet/>
      <dgm:spPr/>
      <dgm:t>
        <a:bodyPr/>
        <a:lstStyle/>
        <a:p>
          <a:endParaRPr lang="en-US"/>
        </a:p>
      </dgm:t>
    </dgm:pt>
    <dgm:pt modelId="{F29AB10B-A6F7-47B9-BC4C-8B34E86BA7FF}">
      <dgm:prSet/>
      <dgm:spPr/>
      <dgm:t>
        <a:bodyPr/>
        <a:lstStyle/>
        <a:p>
          <a:r>
            <a:rPr lang="en-US"/>
            <a:t>Long-term studies (e.g. Harvard Alumni Study) </a:t>
          </a:r>
          <a:br>
            <a:rPr lang="en-US"/>
          </a:br>
          <a:r>
            <a:rPr lang="en-US"/>
            <a:t>on effects of physical activity conclude :</a:t>
          </a:r>
        </a:p>
      </dgm:t>
    </dgm:pt>
    <dgm:pt modelId="{EDD2BF60-1096-4584-8D2F-7FD86190BE0A}" type="parTrans" cxnId="{6BF44E15-64D9-4B2A-974A-3C7291E46BE6}">
      <dgm:prSet/>
      <dgm:spPr/>
      <dgm:t>
        <a:bodyPr/>
        <a:lstStyle/>
        <a:p>
          <a:endParaRPr lang="en-US"/>
        </a:p>
      </dgm:t>
    </dgm:pt>
    <dgm:pt modelId="{081F315B-6C72-4593-AE22-CFA6A1F8D83A}" type="sibTrans" cxnId="{6BF44E15-64D9-4B2A-974A-3C7291E46BE6}">
      <dgm:prSet/>
      <dgm:spPr/>
      <dgm:t>
        <a:bodyPr/>
        <a:lstStyle/>
        <a:p>
          <a:endParaRPr lang="en-US"/>
        </a:p>
      </dgm:t>
    </dgm:pt>
    <dgm:pt modelId="{2F32363E-3BA9-4BF9-90B9-2C5028BC053D}">
      <dgm:prSet/>
      <dgm:spPr/>
      <dgm:t>
        <a:bodyPr/>
        <a:lstStyle/>
        <a:p>
          <a:r>
            <a:rPr lang="en-US"/>
            <a:t>Counters life-shortening effects of cigarette </a:t>
          </a:r>
          <a:br>
            <a:rPr lang="en-US"/>
          </a:br>
          <a:r>
            <a:rPr lang="en-US"/>
            <a:t>smoking and excess weight</a:t>
          </a:r>
        </a:p>
      </dgm:t>
    </dgm:pt>
    <dgm:pt modelId="{BEF52A7B-0799-40AB-AA76-BB710FCACF8B}" type="parTrans" cxnId="{C8D00D76-064C-46A5-888D-31F1B660F02D}">
      <dgm:prSet/>
      <dgm:spPr/>
      <dgm:t>
        <a:bodyPr/>
        <a:lstStyle/>
        <a:p>
          <a:endParaRPr lang="en-US"/>
        </a:p>
      </dgm:t>
    </dgm:pt>
    <dgm:pt modelId="{CFD9CDDD-EDA9-4648-ACBE-B6DE90494ADD}" type="sibTrans" cxnId="{C8D00D76-064C-46A5-888D-31F1B660F02D}">
      <dgm:prSet/>
      <dgm:spPr/>
      <dgm:t>
        <a:bodyPr/>
        <a:lstStyle/>
        <a:p>
          <a:endParaRPr lang="en-US"/>
        </a:p>
      </dgm:t>
    </dgm:pt>
    <dgm:pt modelId="{E5B92070-72CD-4DDB-AF9E-3FF23748104E}">
      <dgm:prSet/>
      <dgm:spPr/>
      <dgm:t>
        <a:bodyPr/>
        <a:lstStyle/>
        <a:p>
          <a:r>
            <a:rPr lang="en-US"/>
            <a:t>Reduces death from hypertension by one half</a:t>
          </a:r>
        </a:p>
      </dgm:t>
    </dgm:pt>
    <dgm:pt modelId="{CA80BF31-3073-40CA-8797-7F6DB8657CCF}" type="parTrans" cxnId="{9E888153-76EB-4BA1-AF9F-44C3F14D7F4B}">
      <dgm:prSet/>
      <dgm:spPr/>
      <dgm:t>
        <a:bodyPr/>
        <a:lstStyle/>
        <a:p>
          <a:endParaRPr lang="en-US"/>
        </a:p>
      </dgm:t>
    </dgm:pt>
    <dgm:pt modelId="{09D66055-3247-4A80-85AD-2EE6E1CFFFCF}" type="sibTrans" cxnId="{9E888153-76EB-4BA1-AF9F-44C3F14D7F4B}">
      <dgm:prSet/>
      <dgm:spPr/>
      <dgm:t>
        <a:bodyPr/>
        <a:lstStyle/>
        <a:p>
          <a:endParaRPr lang="en-US"/>
        </a:p>
      </dgm:t>
    </dgm:pt>
    <dgm:pt modelId="{9D8B06BF-035C-504A-A2B7-9BC10459EA19}" type="pres">
      <dgm:prSet presAssocID="{F0845298-0B36-4935-9BB8-41A5D20BAC8A}" presName="linear" presStyleCnt="0">
        <dgm:presLayoutVars>
          <dgm:dir/>
          <dgm:animLvl val="lvl"/>
          <dgm:resizeHandles val="exact"/>
        </dgm:presLayoutVars>
      </dgm:prSet>
      <dgm:spPr/>
    </dgm:pt>
    <dgm:pt modelId="{9D71F373-4684-1344-9136-04D797F77D88}" type="pres">
      <dgm:prSet presAssocID="{A4BFECC3-60E3-426E-911B-217A7431A2B9}" presName="parentLin" presStyleCnt="0"/>
      <dgm:spPr/>
    </dgm:pt>
    <dgm:pt modelId="{412517D4-726A-004D-82D5-1A637ADF9DC6}" type="pres">
      <dgm:prSet presAssocID="{A4BFECC3-60E3-426E-911B-217A7431A2B9}" presName="parentLeftMargin" presStyleLbl="node1" presStyleIdx="0" presStyleCnt="2"/>
      <dgm:spPr/>
    </dgm:pt>
    <dgm:pt modelId="{B04A3072-4888-9F40-A884-2E08893CF4AB}" type="pres">
      <dgm:prSet presAssocID="{A4BFECC3-60E3-426E-911B-217A7431A2B9}" presName="parentText" presStyleLbl="node1" presStyleIdx="0" presStyleCnt="2" custScaleY="142247">
        <dgm:presLayoutVars>
          <dgm:chMax val="0"/>
          <dgm:bulletEnabled val="1"/>
        </dgm:presLayoutVars>
      </dgm:prSet>
      <dgm:spPr/>
    </dgm:pt>
    <dgm:pt modelId="{3A060489-EFAE-4346-9D97-5ED6A99FD10E}" type="pres">
      <dgm:prSet presAssocID="{A4BFECC3-60E3-426E-911B-217A7431A2B9}" presName="negativeSpace" presStyleCnt="0"/>
      <dgm:spPr/>
    </dgm:pt>
    <dgm:pt modelId="{6248D7FE-F154-7648-A66F-A8D5333BDE53}" type="pres">
      <dgm:prSet presAssocID="{A4BFECC3-60E3-426E-911B-217A7431A2B9}" presName="childText" presStyleLbl="conFgAcc1" presStyleIdx="0" presStyleCnt="2">
        <dgm:presLayoutVars>
          <dgm:bulletEnabled val="1"/>
        </dgm:presLayoutVars>
      </dgm:prSet>
      <dgm:spPr/>
    </dgm:pt>
    <dgm:pt modelId="{5D13D7CB-C3D5-7444-87A6-43A187587A2D}" type="pres">
      <dgm:prSet presAssocID="{BE01DDFC-E429-4188-A232-906A73AD0F82}" presName="spaceBetweenRectangles" presStyleCnt="0"/>
      <dgm:spPr/>
    </dgm:pt>
    <dgm:pt modelId="{7D93C7CD-1918-FA4E-ADA2-89DA80BA5CAA}" type="pres">
      <dgm:prSet presAssocID="{F29AB10B-A6F7-47B9-BC4C-8B34E86BA7FF}" presName="parentLin" presStyleCnt="0"/>
      <dgm:spPr/>
    </dgm:pt>
    <dgm:pt modelId="{90D84C74-8AC2-1545-889B-51E310E404F6}" type="pres">
      <dgm:prSet presAssocID="{F29AB10B-A6F7-47B9-BC4C-8B34E86BA7FF}" presName="parentLeftMargin" presStyleLbl="node1" presStyleIdx="0" presStyleCnt="2"/>
      <dgm:spPr/>
    </dgm:pt>
    <dgm:pt modelId="{70A0F9F9-2559-6840-98B3-DB7463733B9B}" type="pres">
      <dgm:prSet presAssocID="{F29AB10B-A6F7-47B9-BC4C-8B34E86BA7F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8DB2521-D3FD-E34E-916B-2167E5426F3E}" type="pres">
      <dgm:prSet presAssocID="{F29AB10B-A6F7-47B9-BC4C-8B34E86BA7FF}" presName="negativeSpace" presStyleCnt="0"/>
      <dgm:spPr/>
    </dgm:pt>
    <dgm:pt modelId="{C9C0143B-1912-5840-8BAB-8D6CB49A8FB0}" type="pres">
      <dgm:prSet presAssocID="{F29AB10B-A6F7-47B9-BC4C-8B34E86BA7FF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145B8D14-649D-B142-B1EA-5975D621650D}" type="presOf" srcId="{2F32363E-3BA9-4BF9-90B9-2C5028BC053D}" destId="{C9C0143B-1912-5840-8BAB-8D6CB49A8FB0}" srcOrd="0" destOrd="0" presId="urn:microsoft.com/office/officeart/2005/8/layout/list1"/>
    <dgm:cxn modelId="{6BF44E15-64D9-4B2A-974A-3C7291E46BE6}" srcId="{F0845298-0B36-4935-9BB8-41A5D20BAC8A}" destId="{F29AB10B-A6F7-47B9-BC4C-8B34E86BA7FF}" srcOrd="1" destOrd="0" parTransId="{EDD2BF60-1096-4584-8D2F-7FD86190BE0A}" sibTransId="{081F315B-6C72-4593-AE22-CFA6A1F8D83A}"/>
    <dgm:cxn modelId="{6D532D38-D919-C94B-82E0-889E73C7B5B6}" type="presOf" srcId="{98AD20CA-1F54-480D-95A1-9482C8583CD9}" destId="{6248D7FE-F154-7648-A66F-A8D5333BDE53}" srcOrd="0" destOrd="0" presId="urn:microsoft.com/office/officeart/2005/8/layout/list1"/>
    <dgm:cxn modelId="{5AC6DD42-4CB5-0F41-88DE-28FBCADF3DFC}" type="presOf" srcId="{F29AB10B-A6F7-47B9-BC4C-8B34E86BA7FF}" destId="{90D84C74-8AC2-1545-889B-51E310E404F6}" srcOrd="0" destOrd="0" presId="urn:microsoft.com/office/officeart/2005/8/layout/list1"/>
    <dgm:cxn modelId="{9ACA9948-7A09-784F-9777-576DF9E74BBC}" type="presOf" srcId="{F0845298-0B36-4935-9BB8-41A5D20BAC8A}" destId="{9D8B06BF-035C-504A-A2B7-9BC10459EA19}" srcOrd="0" destOrd="0" presId="urn:microsoft.com/office/officeart/2005/8/layout/list1"/>
    <dgm:cxn modelId="{48F3F551-3A6A-7B4D-9886-77241E750C5E}" type="presOf" srcId="{E5B92070-72CD-4DDB-AF9E-3FF23748104E}" destId="{C9C0143B-1912-5840-8BAB-8D6CB49A8FB0}" srcOrd="0" destOrd="1" presId="urn:microsoft.com/office/officeart/2005/8/layout/list1"/>
    <dgm:cxn modelId="{9E888153-76EB-4BA1-AF9F-44C3F14D7F4B}" srcId="{F29AB10B-A6F7-47B9-BC4C-8B34E86BA7FF}" destId="{E5B92070-72CD-4DDB-AF9E-3FF23748104E}" srcOrd="1" destOrd="0" parTransId="{CA80BF31-3073-40CA-8797-7F6DB8657CCF}" sibTransId="{09D66055-3247-4A80-85AD-2EE6E1CFFFCF}"/>
    <dgm:cxn modelId="{C8D00D76-064C-46A5-888D-31F1B660F02D}" srcId="{F29AB10B-A6F7-47B9-BC4C-8B34E86BA7FF}" destId="{2F32363E-3BA9-4BF9-90B9-2C5028BC053D}" srcOrd="0" destOrd="0" parTransId="{BEF52A7B-0799-40AB-AA76-BB710FCACF8B}" sibTransId="{CFD9CDDD-EDA9-4648-ACBE-B6DE90494ADD}"/>
    <dgm:cxn modelId="{CC4E3388-DC82-4643-ABAC-A91D66B79F68}" srcId="{A4BFECC3-60E3-426E-911B-217A7431A2B9}" destId="{98AD20CA-1F54-480D-95A1-9482C8583CD9}" srcOrd="0" destOrd="0" parTransId="{D2A6841B-D00A-46D5-8DCA-23AB1F5B9CE4}" sibTransId="{73133AC8-3E9B-402D-AC27-6DEAAD4633D3}"/>
    <dgm:cxn modelId="{7D24F988-4CFE-954B-BD39-27532368048C}" type="presOf" srcId="{A4BFECC3-60E3-426E-911B-217A7431A2B9}" destId="{B04A3072-4888-9F40-A884-2E08893CF4AB}" srcOrd="1" destOrd="0" presId="urn:microsoft.com/office/officeart/2005/8/layout/list1"/>
    <dgm:cxn modelId="{C3E2319B-F8EA-4F23-959D-0693F7911E8E}" srcId="{F0845298-0B36-4935-9BB8-41A5D20BAC8A}" destId="{A4BFECC3-60E3-426E-911B-217A7431A2B9}" srcOrd="0" destOrd="0" parTransId="{ADB37DF2-7B9F-40B3-AC88-1331AE76CA16}" sibTransId="{BE01DDFC-E429-4188-A232-906A73AD0F82}"/>
    <dgm:cxn modelId="{CB0BAAA5-A9DA-B640-BB53-564856D64A7C}" type="presOf" srcId="{A4BFECC3-60E3-426E-911B-217A7431A2B9}" destId="{412517D4-726A-004D-82D5-1A637ADF9DC6}" srcOrd="0" destOrd="0" presId="urn:microsoft.com/office/officeart/2005/8/layout/list1"/>
    <dgm:cxn modelId="{1D0C4BC8-C4BC-BB49-9D06-B0788252DC2F}" type="presOf" srcId="{F29AB10B-A6F7-47B9-BC4C-8B34E86BA7FF}" destId="{70A0F9F9-2559-6840-98B3-DB7463733B9B}" srcOrd="1" destOrd="0" presId="urn:microsoft.com/office/officeart/2005/8/layout/list1"/>
    <dgm:cxn modelId="{4283CF4B-4F74-7A41-AC15-5EBD7C77FD86}" type="presParOf" srcId="{9D8B06BF-035C-504A-A2B7-9BC10459EA19}" destId="{9D71F373-4684-1344-9136-04D797F77D88}" srcOrd="0" destOrd="0" presId="urn:microsoft.com/office/officeart/2005/8/layout/list1"/>
    <dgm:cxn modelId="{74E42CB4-7099-F24A-A63E-B3DD84BDEFEE}" type="presParOf" srcId="{9D71F373-4684-1344-9136-04D797F77D88}" destId="{412517D4-726A-004D-82D5-1A637ADF9DC6}" srcOrd="0" destOrd="0" presId="urn:microsoft.com/office/officeart/2005/8/layout/list1"/>
    <dgm:cxn modelId="{A9DE6F4F-A4A3-A34B-89D1-192D732758C0}" type="presParOf" srcId="{9D71F373-4684-1344-9136-04D797F77D88}" destId="{B04A3072-4888-9F40-A884-2E08893CF4AB}" srcOrd="1" destOrd="0" presId="urn:microsoft.com/office/officeart/2005/8/layout/list1"/>
    <dgm:cxn modelId="{27C3DCCC-0B61-3649-BE37-554D9AF66376}" type="presParOf" srcId="{9D8B06BF-035C-504A-A2B7-9BC10459EA19}" destId="{3A060489-EFAE-4346-9D97-5ED6A99FD10E}" srcOrd="1" destOrd="0" presId="urn:microsoft.com/office/officeart/2005/8/layout/list1"/>
    <dgm:cxn modelId="{21986699-739E-A744-838B-6760F01A5D43}" type="presParOf" srcId="{9D8B06BF-035C-504A-A2B7-9BC10459EA19}" destId="{6248D7FE-F154-7648-A66F-A8D5333BDE53}" srcOrd="2" destOrd="0" presId="urn:microsoft.com/office/officeart/2005/8/layout/list1"/>
    <dgm:cxn modelId="{526DDB5E-F7F3-8748-8819-C22EB8C68986}" type="presParOf" srcId="{9D8B06BF-035C-504A-A2B7-9BC10459EA19}" destId="{5D13D7CB-C3D5-7444-87A6-43A187587A2D}" srcOrd="3" destOrd="0" presId="urn:microsoft.com/office/officeart/2005/8/layout/list1"/>
    <dgm:cxn modelId="{705DE551-68B9-AD4B-85C7-78140F36D540}" type="presParOf" srcId="{9D8B06BF-035C-504A-A2B7-9BC10459EA19}" destId="{7D93C7CD-1918-FA4E-ADA2-89DA80BA5CAA}" srcOrd="4" destOrd="0" presId="urn:microsoft.com/office/officeart/2005/8/layout/list1"/>
    <dgm:cxn modelId="{5D6AF042-D291-2044-8AD7-B424DB013641}" type="presParOf" srcId="{7D93C7CD-1918-FA4E-ADA2-89DA80BA5CAA}" destId="{90D84C74-8AC2-1545-889B-51E310E404F6}" srcOrd="0" destOrd="0" presId="urn:microsoft.com/office/officeart/2005/8/layout/list1"/>
    <dgm:cxn modelId="{778004B8-CB3D-464A-86B3-68444A3D4263}" type="presParOf" srcId="{7D93C7CD-1918-FA4E-ADA2-89DA80BA5CAA}" destId="{70A0F9F9-2559-6840-98B3-DB7463733B9B}" srcOrd="1" destOrd="0" presId="urn:microsoft.com/office/officeart/2005/8/layout/list1"/>
    <dgm:cxn modelId="{6308FF32-75C2-A648-B103-A576B740A98F}" type="presParOf" srcId="{9D8B06BF-035C-504A-A2B7-9BC10459EA19}" destId="{D8DB2521-D3FD-E34E-916B-2167E5426F3E}" srcOrd="5" destOrd="0" presId="urn:microsoft.com/office/officeart/2005/8/layout/list1"/>
    <dgm:cxn modelId="{03E055AB-9E7B-E949-A34E-C7FB6871935D}" type="presParOf" srcId="{9D8B06BF-035C-504A-A2B7-9BC10459EA19}" destId="{C9C0143B-1912-5840-8BAB-8D6CB49A8FB0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6F51A00-E443-4291-9640-7C3264700CBA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05064AB-A44E-4885-89CE-8339C09E33D2}">
      <dgm:prSet/>
      <dgm:spPr/>
      <dgm:t>
        <a:bodyPr/>
        <a:lstStyle/>
        <a:p>
          <a:r>
            <a:rPr lang="en-US"/>
            <a:t>Reduces genetic tendencies towards early death</a:t>
          </a:r>
        </a:p>
      </dgm:t>
    </dgm:pt>
    <dgm:pt modelId="{38D2A080-EBC4-4C61-B6E9-149325B4BF97}" type="parTrans" cxnId="{1C3E073D-F84E-4E76-B3EF-F7B33D7A2709}">
      <dgm:prSet/>
      <dgm:spPr/>
      <dgm:t>
        <a:bodyPr/>
        <a:lstStyle/>
        <a:p>
          <a:endParaRPr lang="en-US"/>
        </a:p>
      </dgm:t>
    </dgm:pt>
    <dgm:pt modelId="{B47B4E4B-7279-4153-84E9-730276C2BD52}" type="sibTrans" cxnId="{1C3E073D-F84E-4E76-B3EF-F7B33D7A2709}">
      <dgm:prSet/>
      <dgm:spPr/>
      <dgm:t>
        <a:bodyPr/>
        <a:lstStyle/>
        <a:p>
          <a:endParaRPr lang="en-US"/>
        </a:p>
      </dgm:t>
    </dgm:pt>
    <dgm:pt modelId="{24076E4C-A8E8-494B-837A-04161DFDE2AD}">
      <dgm:prSet/>
      <dgm:spPr/>
      <dgm:t>
        <a:bodyPr/>
        <a:lstStyle/>
        <a:p>
          <a:r>
            <a:rPr lang="en-US"/>
            <a:t>Decreases mortality rate by 50% for active </a:t>
          </a:r>
          <a:br>
            <a:rPr lang="en-US"/>
          </a:br>
          <a:r>
            <a:rPr lang="en-US"/>
            <a:t>men whose parents lived ≥65 years</a:t>
          </a:r>
        </a:p>
      </dgm:t>
    </dgm:pt>
    <dgm:pt modelId="{ED324405-C97B-43C6-BEDD-D6E907436A0A}" type="parTrans" cxnId="{238411A6-21BF-42D7-91C9-C922F3D79EB9}">
      <dgm:prSet/>
      <dgm:spPr/>
      <dgm:t>
        <a:bodyPr/>
        <a:lstStyle/>
        <a:p>
          <a:endParaRPr lang="en-US"/>
        </a:p>
      </dgm:t>
    </dgm:pt>
    <dgm:pt modelId="{6E38EC47-1249-4F3B-A2F2-756D318CB913}" type="sibTrans" cxnId="{238411A6-21BF-42D7-91C9-C922F3D79EB9}">
      <dgm:prSet/>
      <dgm:spPr/>
      <dgm:t>
        <a:bodyPr/>
        <a:lstStyle/>
        <a:p>
          <a:endParaRPr lang="en-US"/>
        </a:p>
      </dgm:t>
    </dgm:pt>
    <dgm:pt modelId="{45DB1C8A-3ED1-0542-9A82-BEC154241569}" type="pres">
      <dgm:prSet presAssocID="{D6F51A00-E443-4291-9640-7C3264700CBA}" presName="Name0" presStyleCnt="0">
        <dgm:presLayoutVars>
          <dgm:dir/>
          <dgm:animLvl val="lvl"/>
          <dgm:resizeHandles val="exact"/>
        </dgm:presLayoutVars>
      </dgm:prSet>
      <dgm:spPr/>
    </dgm:pt>
    <dgm:pt modelId="{231EEE49-CD56-BF4F-BB6B-CAFCC4923282}" type="pres">
      <dgm:prSet presAssocID="{705064AB-A44E-4885-89CE-8339C09E33D2}" presName="linNode" presStyleCnt="0"/>
      <dgm:spPr/>
    </dgm:pt>
    <dgm:pt modelId="{0B944414-B369-DF4C-B7AB-014B2913745B}" type="pres">
      <dgm:prSet presAssocID="{705064AB-A44E-4885-89CE-8339C09E33D2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2D39CEED-627F-0D41-8D7E-840F2E34D852}" type="pres">
      <dgm:prSet presAssocID="{B47B4E4B-7279-4153-84E9-730276C2BD52}" presName="sp" presStyleCnt="0"/>
      <dgm:spPr/>
    </dgm:pt>
    <dgm:pt modelId="{4FF84BEE-405C-EF49-B499-F47D1AD2F981}" type="pres">
      <dgm:prSet presAssocID="{24076E4C-A8E8-494B-837A-04161DFDE2AD}" presName="linNode" presStyleCnt="0"/>
      <dgm:spPr/>
    </dgm:pt>
    <dgm:pt modelId="{A6A95C4A-6AE5-9444-8B89-7B9305D74288}" type="pres">
      <dgm:prSet presAssocID="{24076E4C-A8E8-494B-837A-04161DFDE2AD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1C3E073D-F84E-4E76-B3EF-F7B33D7A2709}" srcId="{D6F51A00-E443-4291-9640-7C3264700CBA}" destId="{705064AB-A44E-4885-89CE-8339C09E33D2}" srcOrd="0" destOrd="0" parTransId="{38D2A080-EBC4-4C61-B6E9-149325B4BF97}" sibTransId="{B47B4E4B-7279-4153-84E9-730276C2BD52}"/>
    <dgm:cxn modelId="{62C3FA62-96EC-7749-A40C-D1BAF3762BE3}" type="presOf" srcId="{24076E4C-A8E8-494B-837A-04161DFDE2AD}" destId="{A6A95C4A-6AE5-9444-8B89-7B9305D74288}" srcOrd="0" destOrd="0" presId="urn:microsoft.com/office/officeart/2005/8/layout/vList5"/>
    <dgm:cxn modelId="{0BA45376-A328-4D42-92F1-1886D43650EE}" type="presOf" srcId="{D6F51A00-E443-4291-9640-7C3264700CBA}" destId="{45DB1C8A-3ED1-0542-9A82-BEC154241569}" srcOrd="0" destOrd="0" presId="urn:microsoft.com/office/officeart/2005/8/layout/vList5"/>
    <dgm:cxn modelId="{D1EC56A1-F8EC-C340-A896-DF2A65099D41}" type="presOf" srcId="{705064AB-A44E-4885-89CE-8339C09E33D2}" destId="{0B944414-B369-DF4C-B7AB-014B2913745B}" srcOrd="0" destOrd="0" presId="urn:microsoft.com/office/officeart/2005/8/layout/vList5"/>
    <dgm:cxn modelId="{238411A6-21BF-42D7-91C9-C922F3D79EB9}" srcId="{D6F51A00-E443-4291-9640-7C3264700CBA}" destId="{24076E4C-A8E8-494B-837A-04161DFDE2AD}" srcOrd="1" destOrd="0" parTransId="{ED324405-C97B-43C6-BEDD-D6E907436A0A}" sibTransId="{6E38EC47-1249-4F3B-A2F2-756D318CB913}"/>
    <dgm:cxn modelId="{BCCAC7C8-B735-F146-8857-0B9E6340A5AE}" type="presParOf" srcId="{45DB1C8A-3ED1-0542-9A82-BEC154241569}" destId="{231EEE49-CD56-BF4F-BB6B-CAFCC4923282}" srcOrd="0" destOrd="0" presId="urn:microsoft.com/office/officeart/2005/8/layout/vList5"/>
    <dgm:cxn modelId="{8281A946-0E43-0240-A524-E0F70BA0DB2A}" type="presParOf" srcId="{231EEE49-CD56-BF4F-BB6B-CAFCC4923282}" destId="{0B944414-B369-DF4C-B7AB-014B2913745B}" srcOrd="0" destOrd="0" presId="urn:microsoft.com/office/officeart/2005/8/layout/vList5"/>
    <dgm:cxn modelId="{A193F829-7AED-FC4F-BEE0-B285B25B35B3}" type="presParOf" srcId="{45DB1C8A-3ED1-0542-9A82-BEC154241569}" destId="{2D39CEED-627F-0D41-8D7E-840F2E34D852}" srcOrd="1" destOrd="0" presId="urn:microsoft.com/office/officeart/2005/8/layout/vList5"/>
    <dgm:cxn modelId="{80FD7423-A77D-754C-B7D9-FF800394418C}" type="presParOf" srcId="{45DB1C8A-3ED1-0542-9A82-BEC154241569}" destId="{4FF84BEE-405C-EF49-B499-F47D1AD2F981}" srcOrd="2" destOrd="0" presId="urn:microsoft.com/office/officeart/2005/8/layout/vList5"/>
    <dgm:cxn modelId="{2A3F8236-639C-2B40-BDDB-440446C6F472}" type="presParOf" srcId="{4FF84BEE-405C-EF49-B499-F47D1AD2F981}" destId="{A6A95C4A-6AE5-9444-8B89-7B9305D7428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4B999A3-693D-4EFC-ACE8-700C5A82EE9E}" type="doc">
      <dgm:prSet loTypeId="urn:microsoft.com/office/officeart/2005/8/layout/hList1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BA62821-D317-4882-A109-45A466825971}">
      <dgm:prSet/>
      <dgm:spPr/>
      <dgm:t>
        <a:bodyPr/>
        <a:lstStyle/>
        <a:p>
          <a:r>
            <a:rPr lang="en-US"/>
            <a:t>Moderate activity such as walking reduces </a:t>
          </a:r>
          <a:br>
            <a:rPr lang="en-US"/>
          </a:br>
          <a:r>
            <a:rPr lang="en-US"/>
            <a:t>levels of diabetic, hypertensive, and </a:t>
          </a:r>
          <a:br>
            <a:rPr lang="en-US"/>
          </a:br>
          <a:r>
            <a:rPr lang="en-US"/>
            <a:t>cholesterol medications required by patients</a:t>
          </a:r>
        </a:p>
      </dgm:t>
    </dgm:pt>
    <dgm:pt modelId="{7814D594-1F58-4840-8D8E-EDA09ABF3733}" type="parTrans" cxnId="{A4AA8A77-E5BF-4FEE-86E0-16A373495F61}">
      <dgm:prSet/>
      <dgm:spPr/>
      <dgm:t>
        <a:bodyPr/>
        <a:lstStyle/>
        <a:p>
          <a:endParaRPr lang="en-US"/>
        </a:p>
      </dgm:t>
    </dgm:pt>
    <dgm:pt modelId="{4D68459E-6AA3-4021-8545-FF6A846769C3}" type="sibTrans" cxnId="{A4AA8A77-E5BF-4FEE-86E0-16A373495F61}">
      <dgm:prSet/>
      <dgm:spPr/>
      <dgm:t>
        <a:bodyPr/>
        <a:lstStyle/>
        <a:p>
          <a:endParaRPr lang="en-US"/>
        </a:p>
      </dgm:t>
    </dgm:pt>
    <dgm:pt modelId="{ADF87900-A877-4D91-AA1C-64D3B79A7DA9}">
      <dgm:prSet/>
      <dgm:spPr/>
      <dgm:t>
        <a:bodyPr/>
        <a:lstStyle/>
        <a:p>
          <a:r>
            <a:rPr lang="en-US"/>
            <a:t>For postmenopausal women, walking briskly </a:t>
          </a:r>
          <a:br>
            <a:rPr lang="en-US"/>
          </a:br>
          <a:r>
            <a:rPr lang="en-US"/>
            <a:t>for 2.5 hr per week reduces heart disease risk</a:t>
          </a:r>
          <a:br>
            <a:rPr lang="en-US"/>
          </a:br>
          <a:r>
            <a:rPr lang="en-US"/>
            <a:t>by 30% regardless of race, age, or body weight</a:t>
          </a:r>
        </a:p>
      </dgm:t>
    </dgm:pt>
    <dgm:pt modelId="{A1F574B8-A62A-47F3-A1A3-60A3D39C546E}" type="parTrans" cxnId="{AB37CA75-F305-4D3C-8A03-E089CB77DF2D}">
      <dgm:prSet/>
      <dgm:spPr/>
      <dgm:t>
        <a:bodyPr/>
        <a:lstStyle/>
        <a:p>
          <a:endParaRPr lang="en-US"/>
        </a:p>
      </dgm:t>
    </dgm:pt>
    <dgm:pt modelId="{03207F9D-8C1D-477C-9DCA-5AAC677AFB1D}" type="sibTrans" cxnId="{AB37CA75-F305-4D3C-8A03-E089CB77DF2D}">
      <dgm:prSet/>
      <dgm:spPr/>
      <dgm:t>
        <a:bodyPr/>
        <a:lstStyle/>
        <a:p>
          <a:endParaRPr lang="en-US"/>
        </a:p>
      </dgm:t>
    </dgm:pt>
    <dgm:pt modelId="{7030C937-58D6-49C5-9187-72ECE644202E}">
      <dgm:prSet/>
      <dgm:spPr/>
      <dgm:t>
        <a:bodyPr/>
        <a:lstStyle/>
        <a:p>
          <a:r>
            <a:rPr lang="en-US"/>
            <a:t>Most active women reduced risk by 63%</a:t>
          </a:r>
        </a:p>
      </dgm:t>
    </dgm:pt>
    <dgm:pt modelId="{82E527EE-EDC8-443B-A346-A580DDB32929}" type="parTrans" cxnId="{BC8C9DA6-8524-44C7-A01F-D9E1444F81FE}">
      <dgm:prSet/>
      <dgm:spPr/>
      <dgm:t>
        <a:bodyPr/>
        <a:lstStyle/>
        <a:p>
          <a:endParaRPr lang="en-US"/>
        </a:p>
      </dgm:t>
    </dgm:pt>
    <dgm:pt modelId="{FFF9D70E-4261-4D7A-B7B7-A64C9372BF30}" type="sibTrans" cxnId="{BC8C9DA6-8524-44C7-A01F-D9E1444F81FE}">
      <dgm:prSet/>
      <dgm:spPr/>
      <dgm:t>
        <a:bodyPr/>
        <a:lstStyle/>
        <a:p>
          <a:endParaRPr lang="en-US"/>
        </a:p>
      </dgm:t>
    </dgm:pt>
    <dgm:pt modelId="{4B790860-815A-4B4A-AD79-0BE0995E2EF3}" type="pres">
      <dgm:prSet presAssocID="{24B999A3-693D-4EFC-ACE8-700C5A82EE9E}" presName="Name0" presStyleCnt="0">
        <dgm:presLayoutVars>
          <dgm:dir/>
          <dgm:animLvl val="lvl"/>
          <dgm:resizeHandles val="exact"/>
        </dgm:presLayoutVars>
      </dgm:prSet>
      <dgm:spPr/>
    </dgm:pt>
    <dgm:pt modelId="{4D4E7F72-BB6F-8A49-8579-F1598BA70784}" type="pres">
      <dgm:prSet presAssocID="{ABA62821-D317-4882-A109-45A466825971}" presName="composite" presStyleCnt="0"/>
      <dgm:spPr/>
    </dgm:pt>
    <dgm:pt modelId="{1DAB9C35-4187-7D46-91AA-1D2B5C955CD0}" type="pres">
      <dgm:prSet presAssocID="{ABA62821-D317-4882-A109-45A466825971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ACE1CBE8-EF7F-A148-BA05-126F559D4316}" type="pres">
      <dgm:prSet presAssocID="{ABA62821-D317-4882-A109-45A466825971}" presName="desTx" presStyleLbl="alignAccFollowNode1" presStyleIdx="0" presStyleCnt="2">
        <dgm:presLayoutVars>
          <dgm:bulletEnabled val="1"/>
        </dgm:presLayoutVars>
      </dgm:prSet>
      <dgm:spPr/>
    </dgm:pt>
    <dgm:pt modelId="{74DA9B64-B57D-4441-8E30-D639D65230F0}" type="pres">
      <dgm:prSet presAssocID="{4D68459E-6AA3-4021-8545-FF6A846769C3}" presName="space" presStyleCnt="0"/>
      <dgm:spPr/>
    </dgm:pt>
    <dgm:pt modelId="{494FE724-247E-2C46-BB81-B4FFB992339B}" type="pres">
      <dgm:prSet presAssocID="{ADF87900-A877-4D91-AA1C-64D3B79A7DA9}" presName="composite" presStyleCnt="0"/>
      <dgm:spPr/>
    </dgm:pt>
    <dgm:pt modelId="{A856CBE8-6CFE-9744-B58B-85ACF29C4882}" type="pres">
      <dgm:prSet presAssocID="{ADF87900-A877-4D91-AA1C-64D3B79A7DA9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BF4CE6A1-53F4-DF47-A8B6-B8EBEB728355}" type="pres">
      <dgm:prSet presAssocID="{ADF87900-A877-4D91-AA1C-64D3B79A7DA9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30DAAE59-38BC-014B-9DFB-E6CBD2CC41D9}" type="presOf" srcId="{ADF87900-A877-4D91-AA1C-64D3B79A7DA9}" destId="{A856CBE8-6CFE-9744-B58B-85ACF29C4882}" srcOrd="0" destOrd="0" presId="urn:microsoft.com/office/officeart/2005/8/layout/hList1"/>
    <dgm:cxn modelId="{18896E6C-16DD-624D-9C84-1A72E4A4CA4A}" type="presOf" srcId="{7030C937-58D6-49C5-9187-72ECE644202E}" destId="{BF4CE6A1-53F4-DF47-A8B6-B8EBEB728355}" srcOrd="0" destOrd="0" presId="urn:microsoft.com/office/officeart/2005/8/layout/hList1"/>
    <dgm:cxn modelId="{AB37CA75-F305-4D3C-8A03-E089CB77DF2D}" srcId="{24B999A3-693D-4EFC-ACE8-700C5A82EE9E}" destId="{ADF87900-A877-4D91-AA1C-64D3B79A7DA9}" srcOrd="1" destOrd="0" parTransId="{A1F574B8-A62A-47F3-A1A3-60A3D39C546E}" sibTransId="{03207F9D-8C1D-477C-9DCA-5AAC677AFB1D}"/>
    <dgm:cxn modelId="{A4AA8A77-E5BF-4FEE-86E0-16A373495F61}" srcId="{24B999A3-693D-4EFC-ACE8-700C5A82EE9E}" destId="{ABA62821-D317-4882-A109-45A466825971}" srcOrd="0" destOrd="0" parTransId="{7814D594-1F58-4840-8D8E-EDA09ABF3733}" sibTransId="{4D68459E-6AA3-4021-8545-FF6A846769C3}"/>
    <dgm:cxn modelId="{BC8C9DA6-8524-44C7-A01F-D9E1444F81FE}" srcId="{ADF87900-A877-4D91-AA1C-64D3B79A7DA9}" destId="{7030C937-58D6-49C5-9187-72ECE644202E}" srcOrd="0" destOrd="0" parTransId="{82E527EE-EDC8-443B-A346-A580DDB32929}" sibTransId="{FFF9D70E-4261-4D7A-B7B7-A64C9372BF30}"/>
    <dgm:cxn modelId="{69BC9FB0-7A2C-8F44-9BC2-B6FD924D13E2}" type="presOf" srcId="{24B999A3-693D-4EFC-ACE8-700C5A82EE9E}" destId="{4B790860-815A-4B4A-AD79-0BE0995E2EF3}" srcOrd="0" destOrd="0" presId="urn:microsoft.com/office/officeart/2005/8/layout/hList1"/>
    <dgm:cxn modelId="{D23F87C4-AD48-FD4F-AB95-B8612F647FD1}" type="presOf" srcId="{ABA62821-D317-4882-A109-45A466825971}" destId="{1DAB9C35-4187-7D46-91AA-1D2B5C955CD0}" srcOrd="0" destOrd="0" presId="urn:microsoft.com/office/officeart/2005/8/layout/hList1"/>
    <dgm:cxn modelId="{5D15C757-1C9D-1C44-9B4A-75AA1DD1524A}" type="presParOf" srcId="{4B790860-815A-4B4A-AD79-0BE0995E2EF3}" destId="{4D4E7F72-BB6F-8A49-8579-F1598BA70784}" srcOrd="0" destOrd="0" presId="urn:microsoft.com/office/officeart/2005/8/layout/hList1"/>
    <dgm:cxn modelId="{663EDCF3-8D02-8143-B753-C29BEE00D4AB}" type="presParOf" srcId="{4D4E7F72-BB6F-8A49-8579-F1598BA70784}" destId="{1DAB9C35-4187-7D46-91AA-1D2B5C955CD0}" srcOrd="0" destOrd="0" presId="urn:microsoft.com/office/officeart/2005/8/layout/hList1"/>
    <dgm:cxn modelId="{C617D4C4-F32C-4443-8BB7-8E6EACA2D4E8}" type="presParOf" srcId="{4D4E7F72-BB6F-8A49-8579-F1598BA70784}" destId="{ACE1CBE8-EF7F-A148-BA05-126F559D4316}" srcOrd="1" destOrd="0" presId="urn:microsoft.com/office/officeart/2005/8/layout/hList1"/>
    <dgm:cxn modelId="{78C0A811-A759-C14C-80FC-A9D2F39FEDA9}" type="presParOf" srcId="{4B790860-815A-4B4A-AD79-0BE0995E2EF3}" destId="{74DA9B64-B57D-4441-8E30-D639D65230F0}" srcOrd="1" destOrd="0" presId="urn:microsoft.com/office/officeart/2005/8/layout/hList1"/>
    <dgm:cxn modelId="{A2C96FE3-5948-CF4D-9422-6DF4EED25192}" type="presParOf" srcId="{4B790860-815A-4B4A-AD79-0BE0995E2EF3}" destId="{494FE724-247E-2C46-BB81-B4FFB992339B}" srcOrd="2" destOrd="0" presId="urn:microsoft.com/office/officeart/2005/8/layout/hList1"/>
    <dgm:cxn modelId="{1903B4D7-2C92-7743-A8AD-FC722058970B}" type="presParOf" srcId="{494FE724-247E-2C46-BB81-B4FFB992339B}" destId="{A856CBE8-6CFE-9744-B58B-85ACF29C4882}" srcOrd="0" destOrd="0" presId="urn:microsoft.com/office/officeart/2005/8/layout/hList1"/>
    <dgm:cxn modelId="{B77E57BA-5573-0541-B74A-15E6C6AFDC5A}" type="presParOf" srcId="{494FE724-247E-2C46-BB81-B4FFB992339B}" destId="{BF4CE6A1-53F4-DF47-A8B6-B8EBEB72835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5CD5887-560B-4249-B8DF-EDE1973266C3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8FAAFB62-0682-426D-B744-87B5BA9C1E02}">
      <dgm:prSet/>
      <dgm:spPr/>
      <dgm:t>
        <a:bodyPr/>
        <a:lstStyle/>
        <a:p>
          <a:r>
            <a:rPr lang="en-US"/>
            <a:t>CVD ranks as leading health problem and primary cause of death among Americans ≤85 years</a:t>
          </a:r>
        </a:p>
      </dgm:t>
    </dgm:pt>
    <dgm:pt modelId="{D6561CA3-3319-4860-9056-54A84BF23491}" type="parTrans" cxnId="{2921C077-2C92-460B-B24C-CB679B80544A}">
      <dgm:prSet/>
      <dgm:spPr/>
      <dgm:t>
        <a:bodyPr/>
        <a:lstStyle/>
        <a:p>
          <a:endParaRPr lang="en-US"/>
        </a:p>
      </dgm:t>
    </dgm:pt>
    <dgm:pt modelId="{64DF0943-9D7D-4820-969D-C9B569BC36EB}" type="sibTrans" cxnId="{2921C077-2C92-460B-B24C-CB679B80544A}">
      <dgm:prSet/>
      <dgm:spPr/>
      <dgm:t>
        <a:bodyPr/>
        <a:lstStyle/>
        <a:p>
          <a:endParaRPr lang="en-US"/>
        </a:p>
      </dgm:t>
    </dgm:pt>
    <dgm:pt modelId="{E2674FFF-FBD4-4EAD-8811-40EFF3C857BE}">
      <dgm:prSet/>
      <dgm:spPr/>
      <dgm:t>
        <a:bodyPr/>
        <a:lstStyle/>
        <a:p>
          <a:r>
            <a:rPr lang="en-US"/>
            <a:t>In 2012, 82,600,000 individuals suffered from CVD in U.S.</a:t>
          </a:r>
        </a:p>
      </dgm:t>
    </dgm:pt>
    <dgm:pt modelId="{AD722452-DBF7-46AD-8684-7FE8E5204B2B}" type="parTrans" cxnId="{63DF3DCE-61E1-45E5-99C8-3058B6CE5285}">
      <dgm:prSet/>
      <dgm:spPr/>
      <dgm:t>
        <a:bodyPr/>
        <a:lstStyle/>
        <a:p>
          <a:endParaRPr lang="en-US"/>
        </a:p>
      </dgm:t>
    </dgm:pt>
    <dgm:pt modelId="{062B85B0-3168-4FF6-B6D9-F140BF4CF934}" type="sibTrans" cxnId="{63DF3DCE-61E1-45E5-99C8-3058B6CE5285}">
      <dgm:prSet/>
      <dgm:spPr/>
      <dgm:t>
        <a:bodyPr/>
        <a:lstStyle/>
        <a:p>
          <a:endParaRPr lang="en-US"/>
        </a:p>
      </dgm:t>
    </dgm:pt>
    <dgm:pt modelId="{773D63B7-7079-4331-A6BD-BBB509FC42B8}">
      <dgm:prSet/>
      <dgm:spPr/>
      <dgm:t>
        <a:bodyPr/>
        <a:lstStyle/>
        <a:p>
          <a:r>
            <a:rPr lang="en-US"/>
            <a:t>Greatest prevalence occurs for hypertension </a:t>
          </a:r>
          <a:br>
            <a:rPr lang="en-US"/>
          </a:br>
          <a:r>
            <a:rPr lang="en-US"/>
            <a:t>and coronary heart disease</a:t>
          </a:r>
        </a:p>
      </dgm:t>
    </dgm:pt>
    <dgm:pt modelId="{D3EA2DD5-EA9B-4A0F-A35B-1244200A3C3F}" type="parTrans" cxnId="{B43454A8-A4F2-47FC-9D78-B83761DC70A8}">
      <dgm:prSet/>
      <dgm:spPr/>
      <dgm:t>
        <a:bodyPr/>
        <a:lstStyle/>
        <a:p>
          <a:endParaRPr lang="en-US"/>
        </a:p>
      </dgm:t>
    </dgm:pt>
    <dgm:pt modelId="{ED2A7BBB-101D-4EFD-B648-103649779E42}" type="sibTrans" cxnId="{B43454A8-A4F2-47FC-9D78-B83761DC70A8}">
      <dgm:prSet/>
      <dgm:spPr/>
      <dgm:t>
        <a:bodyPr/>
        <a:lstStyle/>
        <a:p>
          <a:endParaRPr lang="en-US"/>
        </a:p>
      </dgm:t>
    </dgm:pt>
    <dgm:pt modelId="{584DD0A8-B156-433D-86C4-1B9F1253C6AF}">
      <dgm:prSet/>
      <dgm:spPr/>
      <dgm:t>
        <a:bodyPr/>
        <a:lstStyle/>
        <a:p>
          <a:r>
            <a:rPr lang="en-US"/>
            <a:t>Over 1,255,000 heart attacks yearly</a:t>
          </a:r>
        </a:p>
      </dgm:t>
    </dgm:pt>
    <dgm:pt modelId="{9FD57332-7AF5-4725-8700-B6F56CB0587F}" type="parTrans" cxnId="{07CBC218-DE6A-4F00-8498-9EC7C0216699}">
      <dgm:prSet/>
      <dgm:spPr/>
      <dgm:t>
        <a:bodyPr/>
        <a:lstStyle/>
        <a:p>
          <a:endParaRPr lang="en-US"/>
        </a:p>
      </dgm:t>
    </dgm:pt>
    <dgm:pt modelId="{1F88FD2C-15A7-47E1-B8C0-9F4F423D589E}" type="sibTrans" cxnId="{07CBC218-DE6A-4F00-8498-9EC7C0216699}">
      <dgm:prSet/>
      <dgm:spPr/>
      <dgm:t>
        <a:bodyPr/>
        <a:lstStyle/>
        <a:p>
          <a:endParaRPr lang="en-US"/>
        </a:p>
      </dgm:t>
    </dgm:pt>
    <dgm:pt modelId="{6C87E5D4-712E-4F00-A48C-CDF4E83B795B}">
      <dgm:prSet/>
      <dgm:spPr/>
      <dgm:t>
        <a:bodyPr/>
        <a:lstStyle/>
        <a:p>
          <a:r>
            <a:rPr lang="en-US"/>
            <a:t>About 500,000 recurrent yearly heart attack events</a:t>
          </a:r>
        </a:p>
      </dgm:t>
    </dgm:pt>
    <dgm:pt modelId="{5B7D0A5F-E1B9-4DC0-B968-409565DA606D}" type="parTrans" cxnId="{AC55D852-1608-4188-BBE8-B5E58AB5DF9B}">
      <dgm:prSet/>
      <dgm:spPr/>
      <dgm:t>
        <a:bodyPr/>
        <a:lstStyle/>
        <a:p>
          <a:endParaRPr lang="en-US"/>
        </a:p>
      </dgm:t>
    </dgm:pt>
    <dgm:pt modelId="{A9428457-F6DA-4150-85C8-4BB51BB0A158}" type="sibTrans" cxnId="{AC55D852-1608-4188-BBE8-B5E58AB5DF9B}">
      <dgm:prSet/>
      <dgm:spPr/>
      <dgm:t>
        <a:bodyPr/>
        <a:lstStyle/>
        <a:p>
          <a:endParaRPr lang="en-US"/>
        </a:p>
      </dgm:t>
    </dgm:pt>
    <dgm:pt modelId="{F4CEF968-C7A9-2D47-98F9-A8D81CD77700}" type="pres">
      <dgm:prSet presAssocID="{75CD5887-560B-4249-B8DF-EDE1973266C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5D58C95-2884-9F41-8837-0FC05000917F}" type="pres">
      <dgm:prSet presAssocID="{8FAAFB62-0682-426D-B744-87B5BA9C1E02}" presName="hierRoot1" presStyleCnt="0"/>
      <dgm:spPr/>
    </dgm:pt>
    <dgm:pt modelId="{6945E665-E9BC-7644-A9BC-87838DD89C84}" type="pres">
      <dgm:prSet presAssocID="{8FAAFB62-0682-426D-B744-87B5BA9C1E02}" presName="composite" presStyleCnt="0"/>
      <dgm:spPr/>
    </dgm:pt>
    <dgm:pt modelId="{C29BA41A-1A2D-CB44-9A6A-B4995194A047}" type="pres">
      <dgm:prSet presAssocID="{8FAAFB62-0682-426D-B744-87B5BA9C1E02}" presName="background" presStyleLbl="node0" presStyleIdx="0" presStyleCnt="2"/>
      <dgm:spPr/>
    </dgm:pt>
    <dgm:pt modelId="{9A0412E3-9EC1-1B44-B0DF-1A15CA5E1F4D}" type="pres">
      <dgm:prSet presAssocID="{8FAAFB62-0682-426D-B744-87B5BA9C1E02}" presName="text" presStyleLbl="fgAcc0" presStyleIdx="0" presStyleCnt="2">
        <dgm:presLayoutVars>
          <dgm:chPref val="3"/>
        </dgm:presLayoutVars>
      </dgm:prSet>
      <dgm:spPr/>
    </dgm:pt>
    <dgm:pt modelId="{F4C31A95-903A-9B4E-80AE-087B7D8D9C88}" type="pres">
      <dgm:prSet presAssocID="{8FAAFB62-0682-426D-B744-87B5BA9C1E02}" presName="hierChild2" presStyleCnt="0"/>
      <dgm:spPr/>
    </dgm:pt>
    <dgm:pt modelId="{ACCB9A89-07D3-A348-8139-C606E55E5620}" type="pres">
      <dgm:prSet presAssocID="{E2674FFF-FBD4-4EAD-8811-40EFF3C857BE}" presName="hierRoot1" presStyleCnt="0"/>
      <dgm:spPr/>
    </dgm:pt>
    <dgm:pt modelId="{7ADADA82-B165-D147-B8C5-2A49197C1B51}" type="pres">
      <dgm:prSet presAssocID="{E2674FFF-FBD4-4EAD-8811-40EFF3C857BE}" presName="composite" presStyleCnt="0"/>
      <dgm:spPr/>
    </dgm:pt>
    <dgm:pt modelId="{07455084-9228-6E47-B49F-056027E0A4A1}" type="pres">
      <dgm:prSet presAssocID="{E2674FFF-FBD4-4EAD-8811-40EFF3C857BE}" presName="background" presStyleLbl="node0" presStyleIdx="1" presStyleCnt="2"/>
      <dgm:spPr/>
    </dgm:pt>
    <dgm:pt modelId="{A1993C90-011C-6649-9188-FDABAE03E185}" type="pres">
      <dgm:prSet presAssocID="{E2674FFF-FBD4-4EAD-8811-40EFF3C857BE}" presName="text" presStyleLbl="fgAcc0" presStyleIdx="1" presStyleCnt="2">
        <dgm:presLayoutVars>
          <dgm:chPref val="3"/>
        </dgm:presLayoutVars>
      </dgm:prSet>
      <dgm:spPr/>
    </dgm:pt>
    <dgm:pt modelId="{C41160FE-1433-CD42-AFF1-432CE8BD7371}" type="pres">
      <dgm:prSet presAssocID="{E2674FFF-FBD4-4EAD-8811-40EFF3C857BE}" presName="hierChild2" presStyleCnt="0"/>
      <dgm:spPr/>
    </dgm:pt>
    <dgm:pt modelId="{FAC2BC4B-68A0-0144-AF46-26BBD195EAA4}" type="pres">
      <dgm:prSet presAssocID="{D3EA2DD5-EA9B-4A0F-A35B-1244200A3C3F}" presName="Name10" presStyleLbl="parChTrans1D2" presStyleIdx="0" presStyleCnt="3"/>
      <dgm:spPr/>
    </dgm:pt>
    <dgm:pt modelId="{7C3BE60C-8364-E341-9071-EF3F245A9D32}" type="pres">
      <dgm:prSet presAssocID="{773D63B7-7079-4331-A6BD-BBB509FC42B8}" presName="hierRoot2" presStyleCnt="0"/>
      <dgm:spPr/>
    </dgm:pt>
    <dgm:pt modelId="{4F761E1C-9AF6-2C4C-8002-599221877D2B}" type="pres">
      <dgm:prSet presAssocID="{773D63B7-7079-4331-A6BD-BBB509FC42B8}" presName="composite2" presStyleCnt="0"/>
      <dgm:spPr/>
    </dgm:pt>
    <dgm:pt modelId="{FF8947BC-14F2-AD40-B9DE-9891F64E95BF}" type="pres">
      <dgm:prSet presAssocID="{773D63B7-7079-4331-A6BD-BBB509FC42B8}" presName="background2" presStyleLbl="node2" presStyleIdx="0" presStyleCnt="3"/>
      <dgm:spPr/>
    </dgm:pt>
    <dgm:pt modelId="{F89A9938-77E9-4B4C-A617-848D3500C1DD}" type="pres">
      <dgm:prSet presAssocID="{773D63B7-7079-4331-A6BD-BBB509FC42B8}" presName="text2" presStyleLbl="fgAcc2" presStyleIdx="0" presStyleCnt="3">
        <dgm:presLayoutVars>
          <dgm:chPref val="3"/>
        </dgm:presLayoutVars>
      </dgm:prSet>
      <dgm:spPr/>
    </dgm:pt>
    <dgm:pt modelId="{BABB41E6-739C-BB46-9018-C19D4C3879E7}" type="pres">
      <dgm:prSet presAssocID="{773D63B7-7079-4331-A6BD-BBB509FC42B8}" presName="hierChild3" presStyleCnt="0"/>
      <dgm:spPr/>
    </dgm:pt>
    <dgm:pt modelId="{AE2951DA-987F-FE4D-A1D7-BF8E34ADFF71}" type="pres">
      <dgm:prSet presAssocID="{9FD57332-7AF5-4725-8700-B6F56CB0587F}" presName="Name10" presStyleLbl="parChTrans1D2" presStyleIdx="1" presStyleCnt="3"/>
      <dgm:spPr/>
    </dgm:pt>
    <dgm:pt modelId="{D953F184-8F4E-F549-98C6-1B0A3DE6F4D5}" type="pres">
      <dgm:prSet presAssocID="{584DD0A8-B156-433D-86C4-1B9F1253C6AF}" presName="hierRoot2" presStyleCnt="0"/>
      <dgm:spPr/>
    </dgm:pt>
    <dgm:pt modelId="{DC1AFB3A-EA1F-3D4E-A200-A237BAAE769E}" type="pres">
      <dgm:prSet presAssocID="{584DD0A8-B156-433D-86C4-1B9F1253C6AF}" presName="composite2" presStyleCnt="0"/>
      <dgm:spPr/>
    </dgm:pt>
    <dgm:pt modelId="{5F600C0A-7DDC-4049-85CA-4F2CD2AF86BB}" type="pres">
      <dgm:prSet presAssocID="{584DD0A8-B156-433D-86C4-1B9F1253C6AF}" presName="background2" presStyleLbl="node2" presStyleIdx="1" presStyleCnt="3"/>
      <dgm:spPr/>
    </dgm:pt>
    <dgm:pt modelId="{0BF5ED94-BABC-E146-9612-FDB7A346BB17}" type="pres">
      <dgm:prSet presAssocID="{584DD0A8-B156-433D-86C4-1B9F1253C6AF}" presName="text2" presStyleLbl="fgAcc2" presStyleIdx="1" presStyleCnt="3">
        <dgm:presLayoutVars>
          <dgm:chPref val="3"/>
        </dgm:presLayoutVars>
      </dgm:prSet>
      <dgm:spPr/>
    </dgm:pt>
    <dgm:pt modelId="{D6ECA7FE-E3E1-5041-9F78-EE6F9FFCE2D2}" type="pres">
      <dgm:prSet presAssocID="{584DD0A8-B156-433D-86C4-1B9F1253C6AF}" presName="hierChild3" presStyleCnt="0"/>
      <dgm:spPr/>
    </dgm:pt>
    <dgm:pt modelId="{722D23F6-7755-3740-9670-538769E2D98B}" type="pres">
      <dgm:prSet presAssocID="{5B7D0A5F-E1B9-4DC0-B968-409565DA606D}" presName="Name10" presStyleLbl="parChTrans1D2" presStyleIdx="2" presStyleCnt="3"/>
      <dgm:spPr/>
    </dgm:pt>
    <dgm:pt modelId="{3F002C1B-BFF1-AA41-8DEB-0FD8DCD8C552}" type="pres">
      <dgm:prSet presAssocID="{6C87E5D4-712E-4F00-A48C-CDF4E83B795B}" presName="hierRoot2" presStyleCnt="0"/>
      <dgm:spPr/>
    </dgm:pt>
    <dgm:pt modelId="{D6179376-985B-F44F-A12D-C108808B82BA}" type="pres">
      <dgm:prSet presAssocID="{6C87E5D4-712E-4F00-A48C-CDF4E83B795B}" presName="composite2" presStyleCnt="0"/>
      <dgm:spPr/>
    </dgm:pt>
    <dgm:pt modelId="{0CF20F1D-107B-EB4A-9704-80580CCA5113}" type="pres">
      <dgm:prSet presAssocID="{6C87E5D4-712E-4F00-A48C-CDF4E83B795B}" presName="background2" presStyleLbl="node2" presStyleIdx="2" presStyleCnt="3"/>
      <dgm:spPr/>
    </dgm:pt>
    <dgm:pt modelId="{04F9313A-A81E-6148-A7BB-0C8261302D93}" type="pres">
      <dgm:prSet presAssocID="{6C87E5D4-712E-4F00-A48C-CDF4E83B795B}" presName="text2" presStyleLbl="fgAcc2" presStyleIdx="2" presStyleCnt="3">
        <dgm:presLayoutVars>
          <dgm:chPref val="3"/>
        </dgm:presLayoutVars>
      </dgm:prSet>
      <dgm:spPr/>
    </dgm:pt>
    <dgm:pt modelId="{A8C6A17A-AA80-D841-AC35-27B5263E9049}" type="pres">
      <dgm:prSet presAssocID="{6C87E5D4-712E-4F00-A48C-CDF4E83B795B}" presName="hierChild3" presStyleCnt="0"/>
      <dgm:spPr/>
    </dgm:pt>
  </dgm:ptLst>
  <dgm:cxnLst>
    <dgm:cxn modelId="{380EE602-F45E-424C-BF9F-8472AAF45478}" type="presOf" srcId="{8FAAFB62-0682-426D-B744-87B5BA9C1E02}" destId="{9A0412E3-9EC1-1B44-B0DF-1A15CA5E1F4D}" srcOrd="0" destOrd="0" presId="urn:microsoft.com/office/officeart/2005/8/layout/hierarchy1"/>
    <dgm:cxn modelId="{07CBC218-DE6A-4F00-8498-9EC7C0216699}" srcId="{E2674FFF-FBD4-4EAD-8811-40EFF3C857BE}" destId="{584DD0A8-B156-433D-86C4-1B9F1253C6AF}" srcOrd="1" destOrd="0" parTransId="{9FD57332-7AF5-4725-8700-B6F56CB0587F}" sibTransId="{1F88FD2C-15A7-47E1-B8C0-9F4F423D589E}"/>
    <dgm:cxn modelId="{57179633-408C-0345-9506-3C9D17567EA4}" type="presOf" srcId="{9FD57332-7AF5-4725-8700-B6F56CB0587F}" destId="{AE2951DA-987F-FE4D-A1D7-BF8E34ADFF71}" srcOrd="0" destOrd="0" presId="urn:microsoft.com/office/officeart/2005/8/layout/hierarchy1"/>
    <dgm:cxn modelId="{AC55D852-1608-4188-BBE8-B5E58AB5DF9B}" srcId="{E2674FFF-FBD4-4EAD-8811-40EFF3C857BE}" destId="{6C87E5D4-712E-4F00-A48C-CDF4E83B795B}" srcOrd="2" destOrd="0" parTransId="{5B7D0A5F-E1B9-4DC0-B968-409565DA606D}" sibTransId="{A9428457-F6DA-4150-85C8-4BB51BB0A158}"/>
    <dgm:cxn modelId="{2921C077-2C92-460B-B24C-CB679B80544A}" srcId="{75CD5887-560B-4249-B8DF-EDE1973266C3}" destId="{8FAAFB62-0682-426D-B744-87B5BA9C1E02}" srcOrd="0" destOrd="0" parTransId="{D6561CA3-3319-4860-9056-54A84BF23491}" sibTransId="{64DF0943-9D7D-4820-969D-C9B569BC36EB}"/>
    <dgm:cxn modelId="{DE823580-70BE-4545-996B-05238A9B87EB}" type="presOf" srcId="{6C87E5D4-712E-4F00-A48C-CDF4E83B795B}" destId="{04F9313A-A81E-6148-A7BB-0C8261302D93}" srcOrd="0" destOrd="0" presId="urn:microsoft.com/office/officeart/2005/8/layout/hierarchy1"/>
    <dgm:cxn modelId="{5D418B81-4A83-6C41-A3A7-447F979E6018}" type="presOf" srcId="{584DD0A8-B156-433D-86C4-1B9F1253C6AF}" destId="{0BF5ED94-BABC-E146-9612-FDB7A346BB17}" srcOrd="0" destOrd="0" presId="urn:microsoft.com/office/officeart/2005/8/layout/hierarchy1"/>
    <dgm:cxn modelId="{D19BC488-D2DC-EA49-9C4C-8515C781DFD7}" type="presOf" srcId="{E2674FFF-FBD4-4EAD-8811-40EFF3C857BE}" destId="{A1993C90-011C-6649-9188-FDABAE03E185}" srcOrd="0" destOrd="0" presId="urn:microsoft.com/office/officeart/2005/8/layout/hierarchy1"/>
    <dgm:cxn modelId="{B100338C-5637-3C4E-9361-C4ED51E1866F}" type="presOf" srcId="{5B7D0A5F-E1B9-4DC0-B968-409565DA606D}" destId="{722D23F6-7755-3740-9670-538769E2D98B}" srcOrd="0" destOrd="0" presId="urn:microsoft.com/office/officeart/2005/8/layout/hierarchy1"/>
    <dgm:cxn modelId="{B43454A8-A4F2-47FC-9D78-B83761DC70A8}" srcId="{E2674FFF-FBD4-4EAD-8811-40EFF3C857BE}" destId="{773D63B7-7079-4331-A6BD-BBB509FC42B8}" srcOrd="0" destOrd="0" parTransId="{D3EA2DD5-EA9B-4A0F-A35B-1244200A3C3F}" sibTransId="{ED2A7BBB-101D-4EFD-B648-103649779E42}"/>
    <dgm:cxn modelId="{63DF3DCE-61E1-45E5-99C8-3058B6CE5285}" srcId="{75CD5887-560B-4249-B8DF-EDE1973266C3}" destId="{E2674FFF-FBD4-4EAD-8811-40EFF3C857BE}" srcOrd="1" destOrd="0" parTransId="{AD722452-DBF7-46AD-8684-7FE8E5204B2B}" sibTransId="{062B85B0-3168-4FF6-B6D9-F140BF4CF934}"/>
    <dgm:cxn modelId="{773BDDCE-8CEC-B341-B445-0015C0A655F6}" type="presOf" srcId="{773D63B7-7079-4331-A6BD-BBB509FC42B8}" destId="{F89A9938-77E9-4B4C-A617-848D3500C1DD}" srcOrd="0" destOrd="0" presId="urn:microsoft.com/office/officeart/2005/8/layout/hierarchy1"/>
    <dgm:cxn modelId="{397AC3DF-3144-224C-89B7-0E426B8DA32C}" type="presOf" srcId="{75CD5887-560B-4249-B8DF-EDE1973266C3}" destId="{F4CEF968-C7A9-2D47-98F9-A8D81CD77700}" srcOrd="0" destOrd="0" presId="urn:microsoft.com/office/officeart/2005/8/layout/hierarchy1"/>
    <dgm:cxn modelId="{1E17AAE0-6013-BB42-ADB1-2F0498AECC7A}" type="presOf" srcId="{D3EA2DD5-EA9B-4A0F-A35B-1244200A3C3F}" destId="{FAC2BC4B-68A0-0144-AF46-26BBD195EAA4}" srcOrd="0" destOrd="0" presId="urn:microsoft.com/office/officeart/2005/8/layout/hierarchy1"/>
    <dgm:cxn modelId="{C2BCB2D4-AD62-3049-A0A6-ACC96FAA8E7E}" type="presParOf" srcId="{F4CEF968-C7A9-2D47-98F9-A8D81CD77700}" destId="{45D58C95-2884-9F41-8837-0FC05000917F}" srcOrd="0" destOrd="0" presId="urn:microsoft.com/office/officeart/2005/8/layout/hierarchy1"/>
    <dgm:cxn modelId="{7300DD47-0ED3-034D-B7D5-EBA1B3C1CA8D}" type="presParOf" srcId="{45D58C95-2884-9F41-8837-0FC05000917F}" destId="{6945E665-E9BC-7644-A9BC-87838DD89C84}" srcOrd="0" destOrd="0" presId="urn:microsoft.com/office/officeart/2005/8/layout/hierarchy1"/>
    <dgm:cxn modelId="{CB7932DF-A1AA-E941-B258-8C6D81E4B499}" type="presParOf" srcId="{6945E665-E9BC-7644-A9BC-87838DD89C84}" destId="{C29BA41A-1A2D-CB44-9A6A-B4995194A047}" srcOrd="0" destOrd="0" presId="urn:microsoft.com/office/officeart/2005/8/layout/hierarchy1"/>
    <dgm:cxn modelId="{27AB4048-65F6-404B-A927-5F8B83FA738B}" type="presParOf" srcId="{6945E665-E9BC-7644-A9BC-87838DD89C84}" destId="{9A0412E3-9EC1-1B44-B0DF-1A15CA5E1F4D}" srcOrd="1" destOrd="0" presId="urn:microsoft.com/office/officeart/2005/8/layout/hierarchy1"/>
    <dgm:cxn modelId="{9F55997C-6AF6-EE4E-AF1E-A6357ABC83D4}" type="presParOf" srcId="{45D58C95-2884-9F41-8837-0FC05000917F}" destId="{F4C31A95-903A-9B4E-80AE-087B7D8D9C88}" srcOrd="1" destOrd="0" presId="urn:microsoft.com/office/officeart/2005/8/layout/hierarchy1"/>
    <dgm:cxn modelId="{85F95E67-E8D6-B043-9EEF-455BDD4B3BDE}" type="presParOf" srcId="{F4CEF968-C7A9-2D47-98F9-A8D81CD77700}" destId="{ACCB9A89-07D3-A348-8139-C606E55E5620}" srcOrd="1" destOrd="0" presId="urn:microsoft.com/office/officeart/2005/8/layout/hierarchy1"/>
    <dgm:cxn modelId="{DF2BC9E4-D7CA-6040-B056-D4569DB45AEB}" type="presParOf" srcId="{ACCB9A89-07D3-A348-8139-C606E55E5620}" destId="{7ADADA82-B165-D147-B8C5-2A49197C1B51}" srcOrd="0" destOrd="0" presId="urn:microsoft.com/office/officeart/2005/8/layout/hierarchy1"/>
    <dgm:cxn modelId="{F3352E3A-86EE-AE41-8B6D-4914A953B6DA}" type="presParOf" srcId="{7ADADA82-B165-D147-B8C5-2A49197C1B51}" destId="{07455084-9228-6E47-B49F-056027E0A4A1}" srcOrd="0" destOrd="0" presId="urn:microsoft.com/office/officeart/2005/8/layout/hierarchy1"/>
    <dgm:cxn modelId="{163628A6-C1DE-574A-AC44-62D72EE06C92}" type="presParOf" srcId="{7ADADA82-B165-D147-B8C5-2A49197C1B51}" destId="{A1993C90-011C-6649-9188-FDABAE03E185}" srcOrd="1" destOrd="0" presId="urn:microsoft.com/office/officeart/2005/8/layout/hierarchy1"/>
    <dgm:cxn modelId="{128510FF-C739-8F40-810D-3679A9394345}" type="presParOf" srcId="{ACCB9A89-07D3-A348-8139-C606E55E5620}" destId="{C41160FE-1433-CD42-AFF1-432CE8BD7371}" srcOrd="1" destOrd="0" presId="urn:microsoft.com/office/officeart/2005/8/layout/hierarchy1"/>
    <dgm:cxn modelId="{5DA745A5-623E-E845-9E09-A4AED0B8C03D}" type="presParOf" srcId="{C41160FE-1433-CD42-AFF1-432CE8BD7371}" destId="{FAC2BC4B-68A0-0144-AF46-26BBD195EAA4}" srcOrd="0" destOrd="0" presId="urn:microsoft.com/office/officeart/2005/8/layout/hierarchy1"/>
    <dgm:cxn modelId="{AAC18E4C-2E03-5E43-9744-2E62DCF71A4C}" type="presParOf" srcId="{C41160FE-1433-CD42-AFF1-432CE8BD7371}" destId="{7C3BE60C-8364-E341-9071-EF3F245A9D32}" srcOrd="1" destOrd="0" presId="urn:microsoft.com/office/officeart/2005/8/layout/hierarchy1"/>
    <dgm:cxn modelId="{12BE3794-4C5E-F04F-A3C4-7B8810E868F9}" type="presParOf" srcId="{7C3BE60C-8364-E341-9071-EF3F245A9D32}" destId="{4F761E1C-9AF6-2C4C-8002-599221877D2B}" srcOrd="0" destOrd="0" presId="urn:microsoft.com/office/officeart/2005/8/layout/hierarchy1"/>
    <dgm:cxn modelId="{01363D46-24D2-CB40-A50D-75AE3BB49E3B}" type="presParOf" srcId="{4F761E1C-9AF6-2C4C-8002-599221877D2B}" destId="{FF8947BC-14F2-AD40-B9DE-9891F64E95BF}" srcOrd="0" destOrd="0" presId="urn:microsoft.com/office/officeart/2005/8/layout/hierarchy1"/>
    <dgm:cxn modelId="{27028EC8-96DB-2540-9184-55F8B35DB237}" type="presParOf" srcId="{4F761E1C-9AF6-2C4C-8002-599221877D2B}" destId="{F89A9938-77E9-4B4C-A617-848D3500C1DD}" srcOrd="1" destOrd="0" presId="urn:microsoft.com/office/officeart/2005/8/layout/hierarchy1"/>
    <dgm:cxn modelId="{FC6E103E-0191-054F-98FD-896170B92543}" type="presParOf" srcId="{7C3BE60C-8364-E341-9071-EF3F245A9D32}" destId="{BABB41E6-739C-BB46-9018-C19D4C3879E7}" srcOrd="1" destOrd="0" presId="urn:microsoft.com/office/officeart/2005/8/layout/hierarchy1"/>
    <dgm:cxn modelId="{11F5052B-5FE8-074F-83F4-60FE2231C24F}" type="presParOf" srcId="{C41160FE-1433-CD42-AFF1-432CE8BD7371}" destId="{AE2951DA-987F-FE4D-A1D7-BF8E34ADFF71}" srcOrd="2" destOrd="0" presId="urn:microsoft.com/office/officeart/2005/8/layout/hierarchy1"/>
    <dgm:cxn modelId="{07319032-EE7C-7E44-8E76-0760963F37AF}" type="presParOf" srcId="{C41160FE-1433-CD42-AFF1-432CE8BD7371}" destId="{D953F184-8F4E-F549-98C6-1B0A3DE6F4D5}" srcOrd="3" destOrd="0" presId="urn:microsoft.com/office/officeart/2005/8/layout/hierarchy1"/>
    <dgm:cxn modelId="{DA9726C7-0C4B-7C49-8A9D-7784678832D5}" type="presParOf" srcId="{D953F184-8F4E-F549-98C6-1B0A3DE6F4D5}" destId="{DC1AFB3A-EA1F-3D4E-A200-A237BAAE769E}" srcOrd="0" destOrd="0" presId="urn:microsoft.com/office/officeart/2005/8/layout/hierarchy1"/>
    <dgm:cxn modelId="{06459F55-388C-C348-9A13-F203A628C933}" type="presParOf" srcId="{DC1AFB3A-EA1F-3D4E-A200-A237BAAE769E}" destId="{5F600C0A-7DDC-4049-85CA-4F2CD2AF86BB}" srcOrd="0" destOrd="0" presId="urn:microsoft.com/office/officeart/2005/8/layout/hierarchy1"/>
    <dgm:cxn modelId="{6CA129E6-29A8-5B46-81F1-8FA15AD007F2}" type="presParOf" srcId="{DC1AFB3A-EA1F-3D4E-A200-A237BAAE769E}" destId="{0BF5ED94-BABC-E146-9612-FDB7A346BB17}" srcOrd="1" destOrd="0" presId="urn:microsoft.com/office/officeart/2005/8/layout/hierarchy1"/>
    <dgm:cxn modelId="{9E3BE98D-A925-0E46-8A9C-669412059A70}" type="presParOf" srcId="{D953F184-8F4E-F549-98C6-1B0A3DE6F4D5}" destId="{D6ECA7FE-E3E1-5041-9F78-EE6F9FFCE2D2}" srcOrd="1" destOrd="0" presId="urn:microsoft.com/office/officeart/2005/8/layout/hierarchy1"/>
    <dgm:cxn modelId="{E8AE110A-E9A1-4C48-8FC1-AA99CA203356}" type="presParOf" srcId="{C41160FE-1433-CD42-AFF1-432CE8BD7371}" destId="{722D23F6-7755-3740-9670-538769E2D98B}" srcOrd="4" destOrd="0" presId="urn:microsoft.com/office/officeart/2005/8/layout/hierarchy1"/>
    <dgm:cxn modelId="{AD90B1B7-2567-A64A-9DDB-E21E3FA50CC2}" type="presParOf" srcId="{C41160FE-1433-CD42-AFF1-432CE8BD7371}" destId="{3F002C1B-BFF1-AA41-8DEB-0FD8DCD8C552}" srcOrd="5" destOrd="0" presId="urn:microsoft.com/office/officeart/2005/8/layout/hierarchy1"/>
    <dgm:cxn modelId="{E4CC622E-ECA4-AA41-8BAB-B8E153226EC2}" type="presParOf" srcId="{3F002C1B-BFF1-AA41-8DEB-0FD8DCD8C552}" destId="{D6179376-985B-F44F-A12D-C108808B82BA}" srcOrd="0" destOrd="0" presId="urn:microsoft.com/office/officeart/2005/8/layout/hierarchy1"/>
    <dgm:cxn modelId="{C07DFA51-BDAE-874C-9907-5EEC4F7A4982}" type="presParOf" srcId="{D6179376-985B-F44F-A12D-C108808B82BA}" destId="{0CF20F1D-107B-EB4A-9704-80580CCA5113}" srcOrd="0" destOrd="0" presId="urn:microsoft.com/office/officeart/2005/8/layout/hierarchy1"/>
    <dgm:cxn modelId="{6A7C9A48-D3A3-5D48-AFC1-F22417815F93}" type="presParOf" srcId="{D6179376-985B-F44F-A12D-C108808B82BA}" destId="{04F9313A-A81E-6148-A7BB-0C8261302D93}" srcOrd="1" destOrd="0" presId="urn:microsoft.com/office/officeart/2005/8/layout/hierarchy1"/>
    <dgm:cxn modelId="{81C07F4C-DFF4-FA44-9291-7D7429E602A8}" type="presParOf" srcId="{3F002C1B-BFF1-AA41-8DEB-0FD8DCD8C552}" destId="{A8C6A17A-AA80-D841-AC35-27B5263E904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87B6B842-8EAD-4090-B804-B286CD4737B1}" type="doc">
      <dgm:prSet loTypeId="urn:microsoft.com/office/officeart/2005/8/layout/process4" loCatId="process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D757D03-0047-494A-9847-B70940252924}">
      <dgm:prSet/>
      <dgm:spPr/>
      <dgm:t>
        <a:bodyPr/>
        <a:lstStyle/>
        <a:p>
          <a:r>
            <a:rPr lang="en-US"/>
            <a:t>Leading cause of death for women in U.S.; accounted for 1 in 4 female deaths in 2009</a:t>
          </a:r>
        </a:p>
      </dgm:t>
    </dgm:pt>
    <dgm:pt modelId="{5DC0FA97-961E-47F5-AFF1-45A59702CA18}" type="parTrans" cxnId="{0754AA08-2D20-465B-96F4-6C153991087D}">
      <dgm:prSet/>
      <dgm:spPr/>
      <dgm:t>
        <a:bodyPr/>
        <a:lstStyle/>
        <a:p>
          <a:endParaRPr lang="en-US"/>
        </a:p>
      </dgm:t>
    </dgm:pt>
    <dgm:pt modelId="{74DCC137-5B4E-4E15-9B76-85B05AF348AA}" type="sibTrans" cxnId="{0754AA08-2D20-465B-96F4-6C153991087D}">
      <dgm:prSet/>
      <dgm:spPr/>
      <dgm:t>
        <a:bodyPr/>
        <a:lstStyle/>
        <a:p>
          <a:endParaRPr lang="en-US"/>
        </a:p>
      </dgm:t>
    </dgm:pt>
    <dgm:pt modelId="{7B04A678-690F-44D2-B11D-8A0AE20462B9}">
      <dgm:prSet/>
      <dgm:spPr/>
      <dgm:t>
        <a:bodyPr/>
        <a:lstStyle/>
        <a:p>
          <a:r>
            <a:rPr lang="en-US"/>
            <a:t>Same number of females as males die from CHD</a:t>
          </a:r>
        </a:p>
      </dgm:t>
    </dgm:pt>
    <dgm:pt modelId="{67DE675A-3080-4ACE-97EB-8841A5EB9C63}" type="parTrans" cxnId="{5CD813A7-C8B6-41C2-AE6E-4899EF9819A7}">
      <dgm:prSet/>
      <dgm:spPr/>
      <dgm:t>
        <a:bodyPr/>
        <a:lstStyle/>
        <a:p>
          <a:endParaRPr lang="en-US"/>
        </a:p>
      </dgm:t>
    </dgm:pt>
    <dgm:pt modelId="{52A1ACA3-3B3C-4FBF-A2ED-A2274F471EC6}" type="sibTrans" cxnId="{5CD813A7-C8B6-41C2-AE6E-4899EF9819A7}">
      <dgm:prSet/>
      <dgm:spPr/>
      <dgm:t>
        <a:bodyPr/>
        <a:lstStyle/>
        <a:p>
          <a:endParaRPr lang="en-US"/>
        </a:p>
      </dgm:t>
    </dgm:pt>
    <dgm:pt modelId="{DEDD7A1A-2B81-4EC9-B0AF-8B16BD64F666}">
      <dgm:prSet/>
      <dgm:spPr/>
      <dgm:t>
        <a:bodyPr/>
        <a:lstStyle/>
        <a:p>
          <a:r>
            <a:rPr lang="en-US"/>
            <a:t>Leading cause of death for African American and white women in U.S.</a:t>
          </a:r>
        </a:p>
      </dgm:t>
    </dgm:pt>
    <dgm:pt modelId="{04B30E2C-F606-4F35-8237-9BF91B030F68}" type="parTrans" cxnId="{614C7301-B8B1-4220-89A1-936553DBFC62}">
      <dgm:prSet/>
      <dgm:spPr/>
      <dgm:t>
        <a:bodyPr/>
        <a:lstStyle/>
        <a:p>
          <a:endParaRPr lang="en-US"/>
        </a:p>
      </dgm:t>
    </dgm:pt>
    <dgm:pt modelId="{B5CFF348-B81F-41FE-B27D-15731D477805}" type="sibTrans" cxnId="{614C7301-B8B1-4220-89A1-936553DBFC62}">
      <dgm:prSet/>
      <dgm:spPr/>
      <dgm:t>
        <a:bodyPr/>
        <a:lstStyle/>
        <a:p>
          <a:endParaRPr lang="en-US"/>
        </a:p>
      </dgm:t>
    </dgm:pt>
    <dgm:pt modelId="{BA5E5958-7E41-427E-A9D7-B5B927A2099B}">
      <dgm:prSet/>
      <dgm:spPr/>
      <dgm:t>
        <a:bodyPr/>
        <a:lstStyle/>
        <a:p>
          <a:r>
            <a:rPr lang="en-US"/>
            <a:t>For Hispanic women, CHD and cancer cause </a:t>
          </a:r>
          <a:br>
            <a:rPr lang="en-US"/>
          </a:br>
          <a:r>
            <a:rPr lang="en-US"/>
            <a:t>equal deaths each year</a:t>
          </a:r>
        </a:p>
      </dgm:t>
    </dgm:pt>
    <dgm:pt modelId="{13A60F42-6304-43FB-9BF2-66AD3F84562D}" type="parTrans" cxnId="{7C6A7FEB-671E-44F5-9258-6853286BB795}">
      <dgm:prSet/>
      <dgm:spPr/>
      <dgm:t>
        <a:bodyPr/>
        <a:lstStyle/>
        <a:p>
          <a:endParaRPr lang="en-US"/>
        </a:p>
      </dgm:t>
    </dgm:pt>
    <dgm:pt modelId="{3DC43179-AD20-4766-862C-DB7142FAF371}" type="sibTrans" cxnId="{7C6A7FEB-671E-44F5-9258-6853286BB795}">
      <dgm:prSet/>
      <dgm:spPr/>
      <dgm:t>
        <a:bodyPr/>
        <a:lstStyle/>
        <a:p>
          <a:endParaRPr lang="en-US"/>
        </a:p>
      </dgm:t>
    </dgm:pt>
    <dgm:pt modelId="{AA5C1F78-677C-4E4C-A5AC-050754175165}">
      <dgm:prSet/>
      <dgm:spPr/>
      <dgm:t>
        <a:bodyPr/>
        <a:lstStyle/>
        <a:p>
          <a:r>
            <a:rPr lang="en-US"/>
            <a:t>Second leading cause of death among Native Americans, Alaska Native, and Pacific Islander women</a:t>
          </a:r>
        </a:p>
      </dgm:t>
    </dgm:pt>
    <dgm:pt modelId="{BA301EDA-2DC9-4614-8ED3-C36DAA7BB9B7}" type="parTrans" cxnId="{0B919278-A12E-452B-91B3-0D862051F2EF}">
      <dgm:prSet/>
      <dgm:spPr/>
      <dgm:t>
        <a:bodyPr/>
        <a:lstStyle/>
        <a:p>
          <a:endParaRPr lang="en-US"/>
        </a:p>
      </dgm:t>
    </dgm:pt>
    <dgm:pt modelId="{38CC54CF-CFBF-4C1D-9CF3-8A7186C65BD8}" type="sibTrans" cxnId="{0B919278-A12E-452B-91B3-0D862051F2EF}">
      <dgm:prSet/>
      <dgm:spPr/>
      <dgm:t>
        <a:bodyPr/>
        <a:lstStyle/>
        <a:p>
          <a:endParaRPr lang="en-US"/>
        </a:p>
      </dgm:t>
    </dgm:pt>
    <dgm:pt modelId="{6C5A2A8A-0911-374B-BF97-63367BA5360E}" type="pres">
      <dgm:prSet presAssocID="{87B6B842-8EAD-4090-B804-B286CD4737B1}" presName="Name0" presStyleCnt="0">
        <dgm:presLayoutVars>
          <dgm:dir/>
          <dgm:animLvl val="lvl"/>
          <dgm:resizeHandles val="exact"/>
        </dgm:presLayoutVars>
      </dgm:prSet>
      <dgm:spPr/>
    </dgm:pt>
    <dgm:pt modelId="{56D28AF0-F0AE-0F48-BC09-AF741B5DF872}" type="pres">
      <dgm:prSet presAssocID="{AA5C1F78-677C-4E4C-A5AC-050754175165}" presName="boxAndChildren" presStyleCnt="0"/>
      <dgm:spPr/>
    </dgm:pt>
    <dgm:pt modelId="{C5D91A4E-7A18-DC4E-B8C7-09384762090A}" type="pres">
      <dgm:prSet presAssocID="{AA5C1F78-677C-4E4C-A5AC-050754175165}" presName="parentTextBox" presStyleLbl="node1" presStyleIdx="0" presStyleCnt="5"/>
      <dgm:spPr/>
    </dgm:pt>
    <dgm:pt modelId="{4BC84A5F-8C53-BF48-BA10-1D227510F97E}" type="pres">
      <dgm:prSet presAssocID="{3DC43179-AD20-4766-862C-DB7142FAF371}" presName="sp" presStyleCnt="0"/>
      <dgm:spPr/>
    </dgm:pt>
    <dgm:pt modelId="{D8699C0B-1244-3D4B-82F8-73E10D0B04C4}" type="pres">
      <dgm:prSet presAssocID="{BA5E5958-7E41-427E-A9D7-B5B927A2099B}" presName="arrowAndChildren" presStyleCnt="0"/>
      <dgm:spPr/>
    </dgm:pt>
    <dgm:pt modelId="{102282A5-0ADB-E44A-A8EE-637FA1CC75E1}" type="pres">
      <dgm:prSet presAssocID="{BA5E5958-7E41-427E-A9D7-B5B927A2099B}" presName="parentTextArrow" presStyleLbl="node1" presStyleIdx="1" presStyleCnt="5"/>
      <dgm:spPr/>
    </dgm:pt>
    <dgm:pt modelId="{FD988217-C701-944D-A93E-1C536FE1A1D5}" type="pres">
      <dgm:prSet presAssocID="{B5CFF348-B81F-41FE-B27D-15731D477805}" presName="sp" presStyleCnt="0"/>
      <dgm:spPr/>
    </dgm:pt>
    <dgm:pt modelId="{FE086D42-ED02-5B45-8BAD-A8ED739C93B4}" type="pres">
      <dgm:prSet presAssocID="{DEDD7A1A-2B81-4EC9-B0AF-8B16BD64F666}" presName="arrowAndChildren" presStyleCnt="0"/>
      <dgm:spPr/>
    </dgm:pt>
    <dgm:pt modelId="{0ED72B35-6E8A-EF44-BF06-C575A128F5A6}" type="pres">
      <dgm:prSet presAssocID="{DEDD7A1A-2B81-4EC9-B0AF-8B16BD64F666}" presName="parentTextArrow" presStyleLbl="node1" presStyleIdx="2" presStyleCnt="5"/>
      <dgm:spPr/>
    </dgm:pt>
    <dgm:pt modelId="{48F644DE-E996-4240-A3D5-70FBECD29634}" type="pres">
      <dgm:prSet presAssocID="{52A1ACA3-3B3C-4FBF-A2ED-A2274F471EC6}" presName="sp" presStyleCnt="0"/>
      <dgm:spPr/>
    </dgm:pt>
    <dgm:pt modelId="{BEC6E633-23FD-6B44-A286-14FEC4AAF98C}" type="pres">
      <dgm:prSet presAssocID="{7B04A678-690F-44D2-B11D-8A0AE20462B9}" presName="arrowAndChildren" presStyleCnt="0"/>
      <dgm:spPr/>
    </dgm:pt>
    <dgm:pt modelId="{7AEC5978-763E-6C4D-8332-CBAE974D7373}" type="pres">
      <dgm:prSet presAssocID="{7B04A678-690F-44D2-B11D-8A0AE20462B9}" presName="parentTextArrow" presStyleLbl="node1" presStyleIdx="3" presStyleCnt="5"/>
      <dgm:spPr/>
    </dgm:pt>
    <dgm:pt modelId="{9D18EDA2-5D99-0340-A96B-7C9C1030ECC8}" type="pres">
      <dgm:prSet presAssocID="{74DCC137-5B4E-4E15-9B76-85B05AF348AA}" presName="sp" presStyleCnt="0"/>
      <dgm:spPr/>
    </dgm:pt>
    <dgm:pt modelId="{C3344D5E-5C7E-CC4B-9D8B-5AE9F708282C}" type="pres">
      <dgm:prSet presAssocID="{BD757D03-0047-494A-9847-B70940252924}" presName="arrowAndChildren" presStyleCnt="0"/>
      <dgm:spPr/>
    </dgm:pt>
    <dgm:pt modelId="{E8199FDE-024D-3849-80FF-ECCC8DECC71E}" type="pres">
      <dgm:prSet presAssocID="{BD757D03-0047-494A-9847-B70940252924}" presName="parentTextArrow" presStyleLbl="node1" presStyleIdx="4" presStyleCnt="5"/>
      <dgm:spPr/>
    </dgm:pt>
  </dgm:ptLst>
  <dgm:cxnLst>
    <dgm:cxn modelId="{614C7301-B8B1-4220-89A1-936553DBFC62}" srcId="{87B6B842-8EAD-4090-B804-B286CD4737B1}" destId="{DEDD7A1A-2B81-4EC9-B0AF-8B16BD64F666}" srcOrd="2" destOrd="0" parTransId="{04B30E2C-F606-4F35-8237-9BF91B030F68}" sibTransId="{B5CFF348-B81F-41FE-B27D-15731D477805}"/>
    <dgm:cxn modelId="{0754AA08-2D20-465B-96F4-6C153991087D}" srcId="{87B6B842-8EAD-4090-B804-B286CD4737B1}" destId="{BD757D03-0047-494A-9847-B70940252924}" srcOrd="0" destOrd="0" parTransId="{5DC0FA97-961E-47F5-AFF1-45A59702CA18}" sibTransId="{74DCC137-5B4E-4E15-9B76-85B05AF348AA}"/>
    <dgm:cxn modelId="{3F3C4525-9DED-A041-B3B3-3D7C6048997E}" type="presOf" srcId="{DEDD7A1A-2B81-4EC9-B0AF-8B16BD64F666}" destId="{0ED72B35-6E8A-EF44-BF06-C575A128F5A6}" srcOrd="0" destOrd="0" presId="urn:microsoft.com/office/officeart/2005/8/layout/process4"/>
    <dgm:cxn modelId="{27DA4E4C-FE9A-D54D-957B-8506BC6CF104}" type="presOf" srcId="{BA5E5958-7E41-427E-A9D7-B5B927A2099B}" destId="{102282A5-0ADB-E44A-A8EE-637FA1CC75E1}" srcOrd="0" destOrd="0" presId="urn:microsoft.com/office/officeart/2005/8/layout/process4"/>
    <dgm:cxn modelId="{3978AA68-5684-1047-B39A-A25F6ED3A44F}" type="presOf" srcId="{AA5C1F78-677C-4E4C-A5AC-050754175165}" destId="{C5D91A4E-7A18-DC4E-B8C7-09384762090A}" srcOrd="0" destOrd="0" presId="urn:microsoft.com/office/officeart/2005/8/layout/process4"/>
    <dgm:cxn modelId="{72B6F776-7FA2-D849-B53C-9BAD980DA397}" type="presOf" srcId="{BD757D03-0047-494A-9847-B70940252924}" destId="{E8199FDE-024D-3849-80FF-ECCC8DECC71E}" srcOrd="0" destOrd="0" presId="urn:microsoft.com/office/officeart/2005/8/layout/process4"/>
    <dgm:cxn modelId="{BE056F78-7EE0-E448-86C2-81364E0B6CEC}" type="presOf" srcId="{87B6B842-8EAD-4090-B804-B286CD4737B1}" destId="{6C5A2A8A-0911-374B-BF97-63367BA5360E}" srcOrd="0" destOrd="0" presId="urn:microsoft.com/office/officeart/2005/8/layout/process4"/>
    <dgm:cxn modelId="{0B919278-A12E-452B-91B3-0D862051F2EF}" srcId="{87B6B842-8EAD-4090-B804-B286CD4737B1}" destId="{AA5C1F78-677C-4E4C-A5AC-050754175165}" srcOrd="4" destOrd="0" parTransId="{BA301EDA-2DC9-4614-8ED3-C36DAA7BB9B7}" sibTransId="{38CC54CF-CFBF-4C1D-9CF3-8A7186C65BD8}"/>
    <dgm:cxn modelId="{5CD813A7-C8B6-41C2-AE6E-4899EF9819A7}" srcId="{87B6B842-8EAD-4090-B804-B286CD4737B1}" destId="{7B04A678-690F-44D2-B11D-8A0AE20462B9}" srcOrd="1" destOrd="0" parTransId="{67DE675A-3080-4ACE-97EB-8841A5EB9C63}" sibTransId="{52A1ACA3-3B3C-4FBF-A2ED-A2274F471EC6}"/>
    <dgm:cxn modelId="{7C6A7FEB-671E-44F5-9258-6853286BB795}" srcId="{87B6B842-8EAD-4090-B804-B286CD4737B1}" destId="{BA5E5958-7E41-427E-A9D7-B5B927A2099B}" srcOrd="3" destOrd="0" parTransId="{13A60F42-6304-43FB-9BF2-66AD3F84562D}" sibTransId="{3DC43179-AD20-4766-862C-DB7142FAF371}"/>
    <dgm:cxn modelId="{BCE449F6-FA53-F84E-9394-801EE3E127D9}" type="presOf" srcId="{7B04A678-690F-44D2-B11D-8A0AE20462B9}" destId="{7AEC5978-763E-6C4D-8332-CBAE974D7373}" srcOrd="0" destOrd="0" presId="urn:microsoft.com/office/officeart/2005/8/layout/process4"/>
    <dgm:cxn modelId="{238A8B3B-754F-3C45-8FC6-ABEDB39A6753}" type="presParOf" srcId="{6C5A2A8A-0911-374B-BF97-63367BA5360E}" destId="{56D28AF0-F0AE-0F48-BC09-AF741B5DF872}" srcOrd="0" destOrd="0" presId="urn:microsoft.com/office/officeart/2005/8/layout/process4"/>
    <dgm:cxn modelId="{4717BDFD-A469-9642-AFB3-166C3ACD8293}" type="presParOf" srcId="{56D28AF0-F0AE-0F48-BC09-AF741B5DF872}" destId="{C5D91A4E-7A18-DC4E-B8C7-09384762090A}" srcOrd="0" destOrd="0" presId="urn:microsoft.com/office/officeart/2005/8/layout/process4"/>
    <dgm:cxn modelId="{503D7DED-E777-5444-A0AD-D31729D86C9A}" type="presParOf" srcId="{6C5A2A8A-0911-374B-BF97-63367BA5360E}" destId="{4BC84A5F-8C53-BF48-BA10-1D227510F97E}" srcOrd="1" destOrd="0" presId="urn:microsoft.com/office/officeart/2005/8/layout/process4"/>
    <dgm:cxn modelId="{87C980CF-90D2-974F-85E1-9E872267A856}" type="presParOf" srcId="{6C5A2A8A-0911-374B-BF97-63367BA5360E}" destId="{D8699C0B-1244-3D4B-82F8-73E10D0B04C4}" srcOrd="2" destOrd="0" presId="urn:microsoft.com/office/officeart/2005/8/layout/process4"/>
    <dgm:cxn modelId="{F2B44E71-565B-C447-8BB2-76A76882F4FD}" type="presParOf" srcId="{D8699C0B-1244-3D4B-82F8-73E10D0B04C4}" destId="{102282A5-0ADB-E44A-A8EE-637FA1CC75E1}" srcOrd="0" destOrd="0" presId="urn:microsoft.com/office/officeart/2005/8/layout/process4"/>
    <dgm:cxn modelId="{7D7F493C-67DE-314E-A21B-DF742D90894A}" type="presParOf" srcId="{6C5A2A8A-0911-374B-BF97-63367BA5360E}" destId="{FD988217-C701-944D-A93E-1C536FE1A1D5}" srcOrd="3" destOrd="0" presId="urn:microsoft.com/office/officeart/2005/8/layout/process4"/>
    <dgm:cxn modelId="{ED24AA81-DCFC-094E-9DF3-62C6B069CAD5}" type="presParOf" srcId="{6C5A2A8A-0911-374B-BF97-63367BA5360E}" destId="{FE086D42-ED02-5B45-8BAD-A8ED739C93B4}" srcOrd="4" destOrd="0" presId="urn:microsoft.com/office/officeart/2005/8/layout/process4"/>
    <dgm:cxn modelId="{1FDB4376-CE1B-C743-8B5B-8D9C673A23F5}" type="presParOf" srcId="{FE086D42-ED02-5B45-8BAD-A8ED739C93B4}" destId="{0ED72B35-6E8A-EF44-BF06-C575A128F5A6}" srcOrd="0" destOrd="0" presId="urn:microsoft.com/office/officeart/2005/8/layout/process4"/>
    <dgm:cxn modelId="{63B35654-BE6A-3047-9BFF-136E380EC5AA}" type="presParOf" srcId="{6C5A2A8A-0911-374B-BF97-63367BA5360E}" destId="{48F644DE-E996-4240-A3D5-70FBECD29634}" srcOrd="5" destOrd="0" presId="urn:microsoft.com/office/officeart/2005/8/layout/process4"/>
    <dgm:cxn modelId="{45C94E93-68F8-164E-901F-45DFF9C9B532}" type="presParOf" srcId="{6C5A2A8A-0911-374B-BF97-63367BA5360E}" destId="{BEC6E633-23FD-6B44-A286-14FEC4AAF98C}" srcOrd="6" destOrd="0" presId="urn:microsoft.com/office/officeart/2005/8/layout/process4"/>
    <dgm:cxn modelId="{9E7214C9-1B2E-E64D-80AC-324B16DFEA1F}" type="presParOf" srcId="{BEC6E633-23FD-6B44-A286-14FEC4AAF98C}" destId="{7AEC5978-763E-6C4D-8332-CBAE974D7373}" srcOrd="0" destOrd="0" presId="urn:microsoft.com/office/officeart/2005/8/layout/process4"/>
    <dgm:cxn modelId="{1FF76FE1-60AF-EC48-AD1A-203DC6AEAF18}" type="presParOf" srcId="{6C5A2A8A-0911-374B-BF97-63367BA5360E}" destId="{9D18EDA2-5D99-0340-A96B-7C9C1030ECC8}" srcOrd="7" destOrd="0" presId="urn:microsoft.com/office/officeart/2005/8/layout/process4"/>
    <dgm:cxn modelId="{9636113D-7A3E-AA43-A891-2E3C0B7B2AE8}" type="presParOf" srcId="{6C5A2A8A-0911-374B-BF97-63367BA5360E}" destId="{C3344D5E-5C7E-CC4B-9D8B-5AE9F708282C}" srcOrd="8" destOrd="0" presId="urn:microsoft.com/office/officeart/2005/8/layout/process4"/>
    <dgm:cxn modelId="{13DF619E-6C76-3342-A5AB-76C8192F2BDF}" type="presParOf" srcId="{C3344D5E-5C7E-CC4B-9D8B-5AE9F708282C}" destId="{E8199FDE-024D-3849-80FF-ECCC8DECC71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B4091C5D-6B88-4CE3-A1F1-40B08CF4CA37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9FCB53-4D57-4DEC-9F8F-EF4C2C657038}">
      <dgm:prSet/>
      <dgm:spPr/>
      <dgm:t>
        <a:bodyPr/>
        <a:lstStyle/>
        <a:p>
          <a:r>
            <a:rPr lang="en-US"/>
            <a:t>Hyperlipidemia: abnormal blood lipid level and a crucial component in genesis of atherosclerosis</a:t>
          </a:r>
        </a:p>
      </dgm:t>
    </dgm:pt>
    <dgm:pt modelId="{B7A02C6A-A06C-4F0D-B690-B5A07DE370A2}" type="parTrans" cxnId="{EC9C31BB-50B9-4924-B5C8-D2F7B91181EA}">
      <dgm:prSet/>
      <dgm:spPr/>
      <dgm:t>
        <a:bodyPr/>
        <a:lstStyle/>
        <a:p>
          <a:endParaRPr lang="en-US"/>
        </a:p>
      </dgm:t>
    </dgm:pt>
    <dgm:pt modelId="{5471F688-73BA-49C6-99A0-D86EF817C915}" type="sibTrans" cxnId="{EC9C31BB-50B9-4924-B5C8-D2F7B91181EA}">
      <dgm:prSet/>
      <dgm:spPr/>
      <dgm:t>
        <a:bodyPr/>
        <a:lstStyle/>
        <a:p>
          <a:endParaRPr lang="en-US"/>
        </a:p>
      </dgm:t>
    </dgm:pt>
    <dgm:pt modelId="{380762D0-8A03-4A55-BCA2-2AA87C8081E8}">
      <dgm:prSet/>
      <dgm:spPr/>
      <dgm:t>
        <a:bodyPr/>
        <a:lstStyle/>
        <a:p>
          <a:r>
            <a:rPr lang="en-US"/>
            <a:t>Approximately 30% of adults require intervention for high cholesterol</a:t>
          </a:r>
        </a:p>
      </dgm:t>
    </dgm:pt>
    <dgm:pt modelId="{53AE4528-DCDD-48FD-BBAC-B54C8907549C}" type="parTrans" cxnId="{834668F3-A87D-4E58-9E37-188139A5D048}">
      <dgm:prSet/>
      <dgm:spPr/>
      <dgm:t>
        <a:bodyPr/>
        <a:lstStyle/>
        <a:p>
          <a:endParaRPr lang="en-US"/>
        </a:p>
      </dgm:t>
    </dgm:pt>
    <dgm:pt modelId="{3B75572A-C396-4074-B200-6E3AEA3AE944}" type="sibTrans" cxnId="{834668F3-A87D-4E58-9E37-188139A5D048}">
      <dgm:prSet/>
      <dgm:spPr/>
      <dgm:t>
        <a:bodyPr/>
        <a:lstStyle/>
        <a:p>
          <a:endParaRPr lang="en-US"/>
        </a:p>
      </dgm:t>
    </dgm:pt>
    <dgm:pt modelId="{FE640942-FA7D-49DF-A8F1-5ED4D9CAB8A7}">
      <dgm:prSet/>
      <dgm:spPr/>
      <dgm:t>
        <a:bodyPr/>
        <a:lstStyle/>
        <a:p>
          <a:r>
            <a:rPr lang="en-US"/>
            <a:t>Cholesterol distribution among various lipoproteins provides a more powerful predictor </a:t>
          </a:r>
          <a:br>
            <a:rPr lang="en-US"/>
          </a:br>
          <a:r>
            <a:rPr lang="en-US"/>
            <a:t>of heart disease risk than total blood cholesterol</a:t>
          </a:r>
        </a:p>
      </dgm:t>
    </dgm:pt>
    <dgm:pt modelId="{AD86E318-CEBB-4341-8D2F-8FC2EB492C64}" type="parTrans" cxnId="{37C6560B-98A5-4C97-919B-E179300898F3}">
      <dgm:prSet/>
      <dgm:spPr/>
      <dgm:t>
        <a:bodyPr/>
        <a:lstStyle/>
        <a:p>
          <a:endParaRPr lang="en-US"/>
        </a:p>
      </dgm:t>
    </dgm:pt>
    <dgm:pt modelId="{0EEFD99B-3033-47A5-A8DD-8966D42CB111}" type="sibTrans" cxnId="{37C6560B-98A5-4C97-919B-E179300898F3}">
      <dgm:prSet/>
      <dgm:spPr/>
      <dgm:t>
        <a:bodyPr/>
        <a:lstStyle/>
        <a:p>
          <a:endParaRPr lang="en-US"/>
        </a:p>
      </dgm:t>
    </dgm:pt>
    <dgm:pt modelId="{9D83EED4-EF4E-4178-BC62-55EB7D702210}">
      <dgm:prSet/>
      <dgm:spPr/>
      <dgm:t>
        <a:bodyPr/>
        <a:lstStyle/>
        <a:p>
          <a:r>
            <a:rPr lang="en-US"/>
            <a:t>Elevated HDL-C levels relate causally with a </a:t>
          </a:r>
          <a:br>
            <a:rPr lang="en-US"/>
          </a:br>
          <a:r>
            <a:rPr lang="en-US"/>
            <a:t>lower heart disease risk</a:t>
          </a:r>
        </a:p>
      </dgm:t>
    </dgm:pt>
    <dgm:pt modelId="{E3697A2E-2BAD-42E4-875D-1DBC37E56226}" type="parTrans" cxnId="{2736AFC0-53B4-4E10-9FF0-FF6672350267}">
      <dgm:prSet/>
      <dgm:spPr/>
      <dgm:t>
        <a:bodyPr/>
        <a:lstStyle/>
        <a:p>
          <a:endParaRPr lang="en-US"/>
        </a:p>
      </dgm:t>
    </dgm:pt>
    <dgm:pt modelId="{1328F70D-513E-47A7-84D9-D58DB78D9C29}" type="sibTrans" cxnId="{2736AFC0-53B4-4E10-9FF0-FF6672350267}">
      <dgm:prSet/>
      <dgm:spPr/>
      <dgm:t>
        <a:bodyPr/>
        <a:lstStyle/>
        <a:p>
          <a:endParaRPr lang="en-US"/>
        </a:p>
      </dgm:t>
    </dgm:pt>
    <dgm:pt modelId="{07AB2F5F-F9AF-45BD-BEE3-A648D730D261}">
      <dgm:prSet/>
      <dgm:spPr/>
      <dgm:t>
        <a:bodyPr/>
        <a:lstStyle/>
        <a:p>
          <a:r>
            <a:rPr lang="en-US"/>
            <a:t>Total cholesterol:HDL-C  ratio ≥4.5 high heart disease risk; ratio of ≤3.5 desirable risk</a:t>
          </a:r>
        </a:p>
      </dgm:t>
    </dgm:pt>
    <dgm:pt modelId="{F0465CB4-3D4E-436A-9D4C-1A5095B950CD}" type="parTrans" cxnId="{C830EDF4-CDE2-4190-A939-1DA091AF12EC}">
      <dgm:prSet/>
      <dgm:spPr/>
      <dgm:t>
        <a:bodyPr/>
        <a:lstStyle/>
        <a:p>
          <a:endParaRPr lang="en-US"/>
        </a:p>
      </dgm:t>
    </dgm:pt>
    <dgm:pt modelId="{DEF14051-6ACD-44A9-896C-5E615D8BE862}" type="sibTrans" cxnId="{C830EDF4-CDE2-4190-A939-1DA091AF12EC}">
      <dgm:prSet/>
      <dgm:spPr/>
      <dgm:t>
        <a:bodyPr/>
        <a:lstStyle/>
        <a:p>
          <a:endParaRPr lang="en-US"/>
        </a:p>
      </dgm:t>
    </dgm:pt>
    <dgm:pt modelId="{36B7A8E7-59A6-1846-8AF6-3F6D1097838C}" type="pres">
      <dgm:prSet presAssocID="{B4091C5D-6B88-4CE3-A1F1-40B08CF4CA37}" presName="Name0" presStyleCnt="0">
        <dgm:presLayoutVars>
          <dgm:dir/>
          <dgm:animLvl val="lvl"/>
          <dgm:resizeHandles val="exact"/>
        </dgm:presLayoutVars>
      </dgm:prSet>
      <dgm:spPr/>
    </dgm:pt>
    <dgm:pt modelId="{D423500A-24D6-BE4E-8A6B-02B21D286CDB}" type="pres">
      <dgm:prSet presAssocID="{DB9FCB53-4D57-4DEC-9F8F-EF4C2C657038}" presName="linNode" presStyleCnt="0"/>
      <dgm:spPr/>
    </dgm:pt>
    <dgm:pt modelId="{AA1B52DE-4966-7E4A-BC74-3A9CB51F1415}" type="pres">
      <dgm:prSet presAssocID="{DB9FCB53-4D57-4DEC-9F8F-EF4C2C657038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5D8F6887-6D4A-8B43-A4DC-52A419B8C7AD}" type="pres">
      <dgm:prSet presAssocID="{DB9FCB53-4D57-4DEC-9F8F-EF4C2C657038}" presName="descendantText" presStyleLbl="alignAccFollowNode1" presStyleIdx="0" presStyleCnt="2">
        <dgm:presLayoutVars>
          <dgm:bulletEnabled val="1"/>
        </dgm:presLayoutVars>
      </dgm:prSet>
      <dgm:spPr/>
    </dgm:pt>
    <dgm:pt modelId="{6A923355-A6FB-FB45-822D-9CF495927C66}" type="pres">
      <dgm:prSet presAssocID="{5471F688-73BA-49C6-99A0-D86EF817C915}" presName="sp" presStyleCnt="0"/>
      <dgm:spPr/>
    </dgm:pt>
    <dgm:pt modelId="{5D2B0BA4-D28D-844B-AEDA-AD17F06D00F0}" type="pres">
      <dgm:prSet presAssocID="{FE640942-FA7D-49DF-A8F1-5ED4D9CAB8A7}" presName="linNode" presStyleCnt="0"/>
      <dgm:spPr/>
    </dgm:pt>
    <dgm:pt modelId="{DACBB35F-D6FF-DA4F-B940-BF8FBF94085F}" type="pres">
      <dgm:prSet presAssocID="{FE640942-FA7D-49DF-A8F1-5ED4D9CAB8A7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EABA282D-A368-6E42-8810-438FCCEF5149}" type="pres">
      <dgm:prSet presAssocID="{FE640942-FA7D-49DF-A8F1-5ED4D9CAB8A7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B09AAD07-DEDF-0145-92BD-B365EB6D96C2}" type="presOf" srcId="{FE640942-FA7D-49DF-A8F1-5ED4D9CAB8A7}" destId="{DACBB35F-D6FF-DA4F-B940-BF8FBF94085F}" srcOrd="0" destOrd="0" presId="urn:microsoft.com/office/officeart/2005/8/layout/vList5"/>
    <dgm:cxn modelId="{37C6560B-98A5-4C97-919B-E179300898F3}" srcId="{B4091C5D-6B88-4CE3-A1F1-40B08CF4CA37}" destId="{FE640942-FA7D-49DF-A8F1-5ED4D9CAB8A7}" srcOrd="1" destOrd="0" parTransId="{AD86E318-CEBB-4341-8D2F-8FC2EB492C64}" sibTransId="{0EEFD99B-3033-47A5-A8DD-8966D42CB111}"/>
    <dgm:cxn modelId="{A0163330-2D2F-E44E-AF15-4BCF1D287DCC}" type="presOf" srcId="{B4091C5D-6B88-4CE3-A1F1-40B08CF4CA37}" destId="{36B7A8E7-59A6-1846-8AF6-3F6D1097838C}" srcOrd="0" destOrd="0" presId="urn:microsoft.com/office/officeart/2005/8/layout/vList5"/>
    <dgm:cxn modelId="{0D32A96D-C713-5344-90D1-33CE5843B116}" type="presOf" srcId="{07AB2F5F-F9AF-45BD-BEE3-A648D730D261}" destId="{EABA282D-A368-6E42-8810-438FCCEF5149}" srcOrd="0" destOrd="1" presId="urn:microsoft.com/office/officeart/2005/8/layout/vList5"/>
    <dgm:cxn modelId="{0203339A-A2A2-0347-BFFE-6686C946DF98}" type="presOf" srcId="{9D83EED4-EF4E-4178-BC62-55EB7D702210}" destId="{EABA282D-A368-6E42-8810-438FCCEF5149}" srcOrd="0" destOrd="0" presId="urn:microsoft.com/office/officeart/2005/8/layout/vList5"/>
    <dgm:cxn modelId="{9E558DAE-127B-A94B-A8E3-D60216D5B0C6}" type="presOf" srcId="{DB9FCB53-4D57-4DEC-9F8F-EF4C2C657038}" destId="{AA1B52DE-4966-7E4A-BC74-3A9CB51F1415}" srcOrd="0" destOrd="0" presId="urn:microsoft.com/office/officeart/2005/8/layout/vList5"/>
    <dgm:cxn modelId="{EC9C31BB-50B9-4924-B5C8-D2F7B91181EA}" srcId="{B4091C5D-6B88-4CE3-A1F1-40B08CF4CA37}" destId="{DB9FCB53-4D57-4DEC-9F8F-EF4C2C657038}" srcOrd="0" destOrd="0" parTransId="{B7A02C6A-A06C-4F0D-B690-B5A07DE370A2}" sibTransId="{5471F688-73BA-49C6-99A0-D86EF817C915}"/>
    <dgm:cxn modelId="{2736AFC0-53B4-4E10-9FF0-FF6672350267}" srcId="{FE640942-FA7D-49DF-A8F1-5ED4D9CAB8A7}" destId="{9D83EED4-EF4E-4178-BC62-55EB7D702210}" srcOrd="0" destOrd="0" parTransId="{E3697A2E-2BAD-42E4-875D-1DBC37E56226}" sibTransId="{1328F70D-513E-47A7-84D9-D58DB78D9C29}"/>
    <dgm:cxn modelId="{16F18DCA-7C44-9B4E-BD3E-079F0F980E08}" type="presOf" srcId="{380762D0-8A03-4A55-BCA2-2AA87C8081E8}" destId="{5D8F6887-6D4A-8B43-A4DC-52A419B8C7AD}" srcOrd="0" destOrd="0" presId="urn:microsoft.com/office/officeart/2005/8/layout/vList5"/>
    <dgm:cxn modelId="{834668F3-A87D-4E58-9E37-188139A5D048}" srcId="{DB9FCB53-4D57-4DEC-9F8F-EF4C2C657038}" destId="{380762D0-8A03-4A55-BCA2-2AA87C8081E8}" srcOrd="0" destOrd="0" parTransId="{53AE4528-DCDD-48FD-BBAC-B54C8907549C}" sibTransId="{3B75572A-C396-4074-B200-6E3AEA3AE944}"/>
    <dgm:cxn modelId="{C830EDF4-CDE2-4190-A939-1DA091AF12EC}" srcId="{FE640942-FA7D-49DF-A8F1-5ED4D9CAB8A7}" destId="{07AB2F5F-F9AF-45BD-BEE3-A648D730D261}" srcOrd="1" destOrd="0" parTransId="{F0465CB4-3D4E-436A-9D4C-1A5095B950CD}" sibTransId="{DEF14051-6ACD-44A9-896C-5E615D8BE862}"/>
    <dgm:cxn modelId="{24918C0E-7EF6-5E4E-9B6B-0C4BE0FD87AD}" type="presParOf" srcId="{36B7A8E7-59A6-1846-8AF6-3F6D1097838C}" destId="{D423500A-24D6-BE4E-8A6B-02B21D286CDB}" srcOrd="0" destOrd="0" presId="urn:microsoft.com/office/officeart/2005/8/layout/vList5"/>
    <dgm:cxn modelId="{B978ECA7-F2C6-D943-B925-46374BE7AF75}" type="presParOf" srcId="{D423500A-24D6-BE4E-8A6B-02B21D286CDB}" destId="{AA1B52DE-4966-7E4A-BC74-3A9CB51F1415}" srcOrd="0" destOrd="0" presId="urn:microsoft.com/office/officeart/2005/8/layout/vList5"/>
    <dgm:cxn modelId="{476C5708-4467-0F4A-A66C-E313FC5C06D3}" type="presParOf" srcId="{D423500A-24D6-BE4E-8A6B-02B21D286CDB}" destId="{5D8F6887-6D4A-8B43-A4DC-52A419B8C7AD}" srcOrd="1" destOrd="0" presId="urn:microsoft.com/office/officeart/2005/8/layout/vList5"/>
    <dgm:cxn modelId="{15402A45-3BCE-0D46-B358-AE131B956490}" type="presParOf" srcId="{36B7A8E7-59A6-1846-8AF6-3F6D1097838C}" destId="{6A923355-A6FB-FB45-822D-9CF495927C66}" srcOrd="1" destOrd="0" presId="urn:microsoft.com/office/officeart/2005/8/layout/vList5"/>
    <dgm:cxn modelId="{00136E43-8EA9-814E-B629-CCB4D88C45DC}" type="presParOf" srcId="{36B7A8E7-59A6-1846-8AF6-3F6D1097838C}" destId="{5D2B0BA4-D28D-844B-AEDA-AD17F06D00F0}" srcOrd="2" destOrd="0" presId="urn:microsoft.com/office/officeart/2005/8/layout/vList5"/>
    <dgm:cxn modelId="{50BC4193-2A6E-E545-A541-6E1007EE9693}" type="presParOf" srcId="{5D2B0BA4-D28D-844B-AEDA-AD17F06D00F0}" destId="{DACBB35F-D6FF-DA4F-B940-BF8FBF94085F}" srcOrd="0" destOrd="0" presId="urn:microsoft.com/office/officeart/2005/8/layout/vList5"/>
    <dgm:cxn modelId="{A093431C-27B6-9641-A4D3-69032CE928AD}" type="presParOf" srcId="{5D2B0BA4-D28D-844B-AEDA-AD17F06D00F0}" destId="{EABA282D-A368-6E42-8810-438FCCEF514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E0CD9255-25BF-4D5E-A389-7791430A2AA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F98C205-1BC8-410D-A46A-AD0A75764C8B}">
      <dgm:prSet/>
      <dgm:spPr/>
      <dgm:t>
        <a:bodyPr/>
        <a:lstStyle/>
        <a:p>
          <a:r>
            <a:rPr lang="en-US"/>
            <a:t>Total cholesterol</a:t>
          </a:r>
        </a:p>
      </dgm:t>
    </dgm:pt>
    <dgm:pt modelId="{C30A7FD0-EFC1-46E9-8CF2-40886157AA62}" type="parTrans" cxnId="{CD180BAE-6965-4506-AC95-AF5E0EA9DE4A}">
      <dgm:prSet/>
      <dgm:spPr/>
      <dgm:t>
        <a:bodyPr/>
        <a:lstStyle/>
        <a:p>
          <a:endParaRPr lang="en-US"/>
        </a:p>
      </dgm:t>
    </dgm:pt>
    <dgm:pt modelId="{1E1BF34A-767F-42F4-A054-4839924F4398}" type="sibTrans" cxnId="{CD180BAE-6965-4506-AC95-AF5E0EA9DE4A}">
      <dgm:prSet/>
      <dgm:spPr/>
      <dgm:t>
        <a:bodyPr/>
        <a:lstStyle/>
        <a:p>
          <a:endParaRPr lang="en-US"/>
        </a:p>
      </dgm:t>
    </dgm:pt>
    <dgm:pt modelId="{0A7F58E4-4D13-4B1E-90C2-ED77A4FB93C6}">
      <dgm:prSet/>
      <dgm:spPr/>
      <dgm:t>
        <a:bodyPr/>
        <a:lstStyle/>
        <a:p>
          <a:r>
            <a:rPr lang="en-US"/>
            <a:t>200-239-Borderline high</a:t>
          </a:r>
        </a:p>
      </dgm:t>
    </dgm:pt>
    <dgm:pt modelId="{EEE5B6F2-8346-4FAD-9B08-1F5A71F92A65}" type="parTrans" cxnId="{29C359AE-A679-480B-BD8E-EB640A40619B}">
      <dgm:prSet/>
      <dgm:spPr/>
      <dgm:t>
        <a:bodyPr/>
        <a:lstStyle/>
        <a:p>
          <a:endParaRPr lang="en-US"/>
        </a:p>
      </dgm:t>
    </dgm:pt>
    <dgm:pt modelId="{F50AEF34-0C73-4391-A124-BC2788874CEA}" type="sibTrans" cxnId="{29C359AE-A679-480B-BD8E-EB640A40619B}">
      <dgm:prSet/>
      <dgm:spPr/>
      <dgm:t>
        <a:bodyPr/>
        <a:lstStyle/>
        <a:p>
          <a:endParaRPr lang="en-US"/>
        </a:p>
      </dgm:t>
    </dgm:pt>
    <dgm:pt modelId="{DC45B273-CCEA-4273-B5E5-964761BAA3BA}">
      <dgm:prSet/>
      <dgm:spPr/>
      <dgm:t>
        <a:bodyPr/>
        <a:lstStyle/>
        <a:p>
          <a:r>
            <a:rPr lang="en-US"/>
            <a:t>≥240-High</a:t>
          </a:r>
        </a:p>
      </dgm:t>
    </dgm:pt>
    <dgm:pt modelId="{F4C48F7B-4BA9-416A-852C-BFA5CFBE937B}" type="parTrans" cxnId="{D045E224-0E72-4058-88B2-02AB958941BF}">
      <dgm:prSet/>
      <dgm:spPr/>
      <dgm:t>
        <a:bodyPr/>
        <a:lstStyle/>
        <a:p>
          <a:endParaRPr lang="en-US"/>
        </a:p>
      </dgm:t>
    </dgm:pt>
    <dgm:pt modelId="{A36E0577-9E04-4241-B56F-2ECF45AA6A5C}" type="sibTrans" cxnId="{D045E224-0E72-4058-88B2-02AB958941BF}">
      <dgm:prSet/>
      <dgm:spPr/>
      <dgm:t>
        <a:bodyPr/>
        <a:lstStyle/>
        <a:p>
          <a:endParaRPr lang="en-US"/>
        </a:p>
      </dgm:t>
    </dgm:pt>
    <dgm:pt modelId="{03BB6E77-6522-4625-9543-62D5E74EB572}">
      <dgm:prSet/>
      <dgm:spPr/>
      <dgm:t>
        <a:bodyPr/>
        <a:lstStyle/>
        <a:p>
          <a:r>
            <a:rPr lang="en-US"/>
            <a:t>HDL:cholesterol</a:t>
          </a:r>
        </a:p>
      </dgm:t>
    </dgm:pt>
    <dgm:pt modelId="{8E408C60-9E0D-4A40-B5A4-EDEE187470B2}" type="parTrans" cxnId="{49ACE2FE-A203-4362-8225-9471760A6DFE}">
      <dgm:prSet/>
      <dgm:spPr/>
      <dgm:t>
        <a:bodyPr/>
        <a:lstStyle/>
        <a:p>
          <a:endParaRPr lang="en-US"/>
        </a:p>
      </dgm:t>
    </dgm:pt>
    <dgm:pt modelId="{0D95E8B0-80FE-4B1E-A558-5676D5BC2866}" type="sibTrans" cxnId="{49ACE2FE-A203-4362-8225-9471760A6DFE}">
      <dgm:prSet/>
      <dgm:spPr/>
      <dgm:t>
        <a:bodyPr/>
        <a:lstStyle/>
        <a:p>
          <a:endParaRPr lang="en-US"/>
        </a:p>
      </dgm:t>
    </dgm:pt>
    <dgm:pt modelId="{C3B437A8-0AC3-49EC-9EE2-561FB4CEF43D}">
      <dgm:prSet/>
      <dgm:spPr/>
      <dgm:t>
        <a:bodyPr/>
        <a:lstStyle/>
        <a:p>
          <a:r>
            <a:rPr lang="en-US"/>
            <a:t>&lt;40-major risk for CHD</a:t>
          </a:r>
        </a:p>
      </dgm:t>
    </dgm:pt>
    <dgm:pt modelId="{B5D6A848-F237-4CB7-A431-49C85E565E01}" type="parTrans" cxnId="{8F66A0C8-C4B6-4B3D-9EF3-6B01C2C30989}">
      <dgm:prSet/>
      <dgm:spPr/>
      <dgm:t>
        <a:bodyPr/>
        <a:lstStyle/>
        <a:p>
          <a:endParaRPr lang="en-US"/>
        </a:p>
      </dgm:t>
    </dgm:pt>
    <dgm:pt modelId="{5C222DF6-4D22-4AA1-92DD-F7693E31D6FC}" type="sibTrans" cxnId="{8F66A0C8-C4B6-4B3D-9EF3-6B01C2C30989}">
      <dgm:prSet/>
      <dgm:spPr/>
      <dgm:t>
        <a:bodyPr/>
        <a:lstStyle/>
        <a:p>
          <a:endParaRPr lang="en-US"/>
        </a:p>
      </dgm:t>
    </dgm:pt>
    <dgm:pt modelId="{8538FD73-D342-44FD-B993-7C2704B71704}">
      <dgm:prSet/>
      <dgm:spPr/>
      <dgm:t>
        <a:bodyPr/>
        <a:lstStyle/>
        <a:p>
          <a:r>
            <a:rPr lang="en-US"/>
            <a:t>LDL:cholesterol</a:t>
          </a:r>
        </a:p>
      </dgm:t>
    </dgm:pt>
    <dgm:pt modelId="{CEEDDD43-625A-4E0A-B5DE-EB32D9D2B069}" type="parTrans" cxnId="{664F38E5-9C91-495B-8D09-D93C46BE9C4D}">
      <dgm:prSet/>
      <dgm:spPr/>
      <dgm:t>
        <a:bodyPr/>
        <a:lstStyle/>
        <a:p>
          <a:endParaRPr lang="en-US"/>
        </a:p>
      </dgm:t>
    </dgm:pt>
    <dgm:pt modelId="{6A15B1AA-2E21-46BD-AEC9-618DD32123AD}" type="sibTrans" cxnId="{664F38E5-9C91-495B-8D09-D93C46BE9C4D}">
      <dgm:prSet/>
      <dgm:spPr/>
      <dgm:t>
        <a:bodyPr/>
        <a:lstStyle/>
        <a:p>
          <a:endParaRPr lang="en-US"/>
        </a:p>
      </dgm:t>
    </dgm:pt>
    <dgm:pt modelId="{1B8C4664-45AE-415D-B692-8408ADAC5CD2}">
      <dgm:prSet/>
      <dgm:spPr/>
      <dgm:t>
        <a:bodyPr/>
        <a:lstStyle/>
        <a:p>
          <a:r>
            <a:rPr lang="en-US"/>
            <a:t>130-159-Borderline high</a:t>
          </a:r>
        </a:p>
      </dgm:t>
    </dgm:pt>
    <dgm:pt modelId="{D7FAA877-5E96-40E6-885F-BF3CF493EBF1}" type="parTrans" cxnId="{EFB61EA1-E04E-45CD-849B-22103A89224D}">
      <dgm:prSet/>
      <dgm:spPr/>
      <dgm:t>
        <a:bodyPr/>
        <a:lstStyle/>
        <a:p>
          <a:endParaRPr lang="en-US"/>
        </a:p>
      </dgm:t>
    </dgm:pt>
    <dgm:pt modelId="{BEB6DD2F-5424-4A66-8276-B19934D599FB}" type="sibTrans" cxnId="{EFB61EA1-E04E-45CD-849B-22103A89224D}">
      <dgm:prSet/>
      <dgm:spPr/>
      <dgm:t>
        <a:bodyPr/>
        <a:lstStyle/>
        <a:p>
          <a:endParaRPr lang="en-US"/>
        </a:p>
      </dgm:t>
    </dgm:pt>
    <dgm:pt modelId="{28C51A60-1E61-4C22-BEEF-8A658A776FD8}">
      <dgm:prSet/>
      <dgm:spPr/>
      <dgm:t>
        <a:bodyPr/>
        <a:lstStyle/>
        <a:p>
          <a:r>
            <a:rPr lang="en-US"/>
            <a:t>160-189- High</a:t>
          </a:r>
        </a:p>
      </dgm:t>
    </dgm:pt>
    <dgm:pt modelId="{90864573-892A-46C0-B14C-48991F398B6C}" type="parTrans" cxnId="{6549EBDE-C67D-4E1D-9481-732599CBBC9A}">
      <dgm:prSet/>
      <dgm:spPr/>
      <dgm:t>
        <a:bodyPr/>
        <a:lstStyle/>
        <a:p>
          <a:endParaRPr lang="en-US"/>
        </a:p>
      </dgm:t>
    </dgm:pt>
    <dgm:pt modelId="{965BFF36-9F9E-4469-915E-1CD194851367}" type="sibTrans" cxnId="{6549EBDE-C67D-4E1D-9481-732599CBBC9A}">
      <dgm:prSet/>
      <dgm:spPr/>
      <dgm:t>
        <a:bodyPr/>
        <a:lstStyle/>
        <a:p>
          <a:endParaRPr lang="en-US"/>
        </a:p>
      </dgm:t>
    </dgm:pt>
    <dgm:pt modelId="{A6B2512D-AABE-4B76-9777-5BAE71DA4618}">
      <dgm:prSet/>
      <dgm:spPr/>
      <dgm:t>
        <a:bodyPr/>
        <a:lstStyle/>
        <a:p>
          <a:r>
            <a:rPr lang="en-US"/>
            <a:t>&gt;190-Very high</a:t>
          </a:r>
        </a:p>
      </dgm:t>
    </dgm:pt>
    <dgm:pt modelId="{EE647291-4BEF-491B-9967-7C0885656FAF}" type="parTrans" cxnId="{0CD1E399-CE86-4675-B959-0AB5D0B07672}">
      <dgm:prSet/>
      <dgm:spPr/>
      <dgm:t>
        <a:bodyPr/>
        <a:lstStyle/>
        <a:p>
          <a:endParaRPr lang="en-US"/>
        </a:p>
      </dgm:t>
    </dgm:pt>
    <dgm:pt modelId="{3DD09A66-19EA-4C82-9410-0531002A1BAE}" type="sibTrans" cxnId="{0CD1E399-CE86-4675-B959-0AB5D0B07672}">
      <dgm:prSet/>
      <dgm:spPr/>
      <dgm:t>
        <a:bodyPr/>
        <a:lstStyle/>
        <a:p>
          <a:endParaRPr lang="en-US"/>
        </a:p>
      </dgm:t>
    </dgm:pt>
    <dgm:pt modelId="{3CE6CF41-6C87-4ACC-8290-68604F495ACE}">
      <dgm:prSet/>
      <dgm:spPr/>
      <dgm:t>
        <a:bodyPr/>
        <a:lstStyle/>
        <a:p>
          <a:r>
            <a:rPr lang="en-US"/>
            <a:t>Triacylglycerol</a:t>
          </a:r>
        </a:p>
      </dgm:t>
    </dgm:pt>
    <dgm:pt modelId="{EB8769A7-1DC1-4942-AF9C-4495676A7803}" type="parTrans" cxnId="{40075DF8-9ECF-47D9-ABA2-56A306B4CBF5}">
      <dgm:prSet/>
      <dgm:spPr/>
      <dgm:t>
        <a:bodyPr/>
        <a:lstStyle/>
        <a:p>
          <a:endParaRPr lang="en-US"/>
        </a:p>
      </dgm:t>
    </dgm:pt>
    <dgm:pt modelId="{FBBC8CA8-9311-4B04-931A-E6DAFB279E66}" type="sibTrans" cxnId="{40075DF8-9ECF-47D9-ABA2-56A306B4CBF5}">
      <dgm:prSet/>
      <dgm:spPr/>
      <dgm:t>
        <a:bodyPr/>
        <a:lstStyle/>
        <a:p>
          <a:endParaRPr lang="en-US"/>
        </a:p>
      </dgm:t>
    </dgm:pt>
    <dgm:pt modelId="{5212F646-9942-44E8-A695-57C8994A6FC1}">
      <dgm:prSet/>
      <dgm:spPr/>
      <dgm:t>
        <a:bodyPr/>
        <a:lstStyle/>
        <a:p>
          <a:r>
            <a:rPr lang="en-US"/>
            <a:t>150-199-Borderline high</a:t>
          </a:r>
        </a:p>
      </dgm:t>
    </dgm:pt>
    <dgm:pt modelId="{FB16FA39-EFF6-4C58-928A-5DFB2B256AA6}" type="parTrans" cxnId="{32D69099-BE1A-46B3-BA86-05E04330954C}">
      <dgm:prSet/>
      <dgm:spPr/>
      <dgm:t>
        <a:bodyPr/>
        <a:lstStyle/>
        <a:p>
          <a:endParaRPr lang="en-US"/>
        </a:p>
      </dgm:t>
    </dgm:pt>
    <dgm:pt modelId="{D8F5D356-706D-4AA2-B8E4-6EB9028D79B2}" type="sibTrans" cxnId="{32D69099-BE1A-46B3-BA86-05E04330954C}">
      <dgm:prSet/>
      <dgm:spPr/>
      <dgm:t>
        <a:bodyPr/>
        <a:lstStyle/>
        <a:p>
          <a:endParaRPr lang="en-US"/>
        </a:p>
      </dgm:t>
    </dgm:pt>
    <dgm:pt modelId="{3187829C-8F3C-4CF9-8A71-4B9498617D32}">
      <dgm:prSet/>
      <dgm:spPr/>
      <dgm:t>
        <a:bodyPr/>
        <a:lstStyle/>
        <a:p>
          <a:r>
            <a:rPr lang="en-US"/>
            <a:t>200-499-High</a:t>
          </a:r>
        </a:p>
      </dgm:t>
    </dgm:pt>
    <dgm:pt modelId="{B44391D3-A1C0-4716-9026-23462FB23401}" type="parTrans" cxnId="{41776C83-AD6A-4E43-97BF-BEA30A2A0232}">
      <dgm:prSet/>
      <dgm:spPr/>
      <dgm:t>
        <a:bodyPr/>
        <a:lstStyle/>
        <a:p>
          <a:endParaRPr lang="en-US"/>
        </a:p>
      </dgm:t>
    </dgm:pt>
    <dgm:pt modelId="{FA29846E-3818-46D0-A51F-1C6210E6BD8A}" type="sibTrans" cxnId="{41776C83-AD6A-4E43-97BF-BEA30A2A0232}">
      <dgm:prSet/>
      <dgm:spPr/>
      <dgm:t>
        <a:bodyPr/>
        <a:lstStyle/>
        <a:p>
          <a:endParaRPr lang="en-US"/>
        </a:p>
      </dgm:t>
    </dgm:pt>
    <dgm:pt modelId="{8F8F182D-9442-4767-90A6-D2742097C50C}">
      <dgm:prSet/>
      <dgm:spPr/>
      <dgm:t>
        <a:bodyPr/>
        <a:lstStyle/>
        <a:p>
          <a:r>
            <a:rPr lang="en-US"/>
            <a:t>&gt;500- Very high</a:t>
          </a:r>
        </a:p>
      </dgm:t>
    </dgm:pt>
    <dgm:pt modelId="{03887168-0F26-4210-B3F1-C33F2BD2FFEE}" type="parTrans" cxnId="{EA631BE9-7EE7-4EDF-9B0C-395F0352DCC2}">
      <dgm:prSet/>
      <dgm:spPr/>
      <dgm:t>
        <a:bodyPr/>
        <a:lstStyle/>
        <a:p>
          <a:endParaRPr lang="en-US"/>
        </a:p>
      </dgm:t>
    </dgm:pt>
    <dgm:pt modelId="{138A261A-8834-4BF4-855E-A8BD5AD83A46}" type="sibTrans" cxnId="{EA631BE9-7EE7-4EDF-9B0C-395F0352DCC2}">
      <dgm:prSet/>
      <dgm:spPr/>
      <dgm:t>
        <a:bodyPr/>
        <a:lstStyle/>
        <a:p>
          <a:endParaRPr lang="en-US"/>
        </a:p>
      </dgm:t>
    </dgm:pt>
    <dgm:pt modelId="{97809AD0-EFD2-4134-93C5-3542F4D1695D}" type="pres">
      <dgm:prSet presAssocID="{E0CD9255-25BF-4D5E-A389-7791430A2AA8}" presName="root" presStyleCnt="0">
        <dgm:presLayoutVars>
          <dgm:dir/>
          <dgm:resizeHandles val="exact"/>
        </dgm:presLayoutVars>
      </dgm:prSet>
      <dgm:spPr/>
    </dgm:pt>
    <dgm:pt modelId="{89075EDB-7619-4B1B-A466-B49F864D3F9C}" type="pres">
      <dgm:prSet presAssocID="{0F98C205-1BC8-410D-A46A-AD0A75764C8B}" presName="compNode" presStyleCnt="0"/>
      <dgm:spPr/>
    </dgm:pt>
    <dgm:pt modelId="{41A06DEF-072A-4DE3-A56F-54F9A9F97F22}" type="pres">
      <dgm:prSet presAssocID="{0F98C205-1BC8-410D-A46A-AD0A75764C8B}" presName="bgRect" presStyleLbl="bgShp" presStyleIdx="0" presStyleCnt="4"/>
      <dgm:spPr/>
    </dgm:pt>
    <dgm:pt modelId="{D510D03E-BAF3-4C33-A784-A9CCDAA9E756}" type="pres">
      <dgm:prSet presAssocID="{0F98C205-1BC8-410D-A46A-AD0A75764C8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DD16A202-A4CA-4E21-8CBB-DF7B6232C9A0}" type="pres">
      <dgm:prSet presAssocID="{0F98C205-1BC8-410D-A46A-AD0A75764C8B}" presName="spaceRect" presStyleCnt="0"/>
      <dgm:spPr/>
    </dgm:pt>
    <dgm:pt modelId="{D6513341-D4DF-48AF-83B4-CD1F246A459E}" type="pres">
      <dgm:prSet presAssocID="{0F98C205-1BC8-410D-A46A-AD0A75764C8B}" presName="parTx" presStyleLbl="revTx" presStyleIdx="0" presStyleCnt="8">
        <dgm:presLayoutVars>
          <dgm:chMax val="0"/>
          <dgm:chPref val="0"/>
        </dgm:presLayoutVars>
      </dgm:prSet>
      <dgm:spPr/>
    </dgm:pt>
    <dgm:pt modelId="{651B8444-7F57-4B21-AF4C-D33FC292BAA4}" type="pres">
      <dgm:prSet presAssocID="{0F98C205-1BC8-410D-A46A-AD0A75764C8B}" presName="desTx" presStyleLbl="revTx" presStyleIdx="1" presStyleCnt="8">
        <dgm:presLayoutVars/>
      </dgm:prSet>
      <dgm:spPr/>
    </dgm:pt>
    <dgm:pt modelId="{6FF2F40B-A2BC-4258-AB90-4241A90ED83A}" type="pres">
      <dgm:prSet presAssocID="{1E1BF34A-767F-42F4-A054-4839924F4398}" presName="sibTrans" presStyleCnt="0"/>
      <dgm:spPr/>
    </dgm:pt>
    <dgm:pt modelId="{1B951E4F-7EF2-47CB-9A62-A3DB26EE4B3B}" type="pres">
      <dgm:prSet presAssocID="{03BB6E77-6522-4625-9543-62D5E74EB572}" presName="compNode" presStyleCnt="0"/>
      <dgm:spPr/>
    </dgm:pt>
    <dgm:pt modelId="{2D61FBA7-15A8-4BED-8631-AF0D94027621}" type="pres">
      <dgm:prSet presAssocID="{03BB6E77-6522-4625-9543-62D5E74EB572}" presName="bgRect" presStyleLbl="bgShp" presStyleIdx="1" presStyleCnt="4"/>
      <dgm:spPr/>
    </dgm:pt>
    <dgm:pt modelId="{1EC300F8-587D-4678-B8E7-C7B1C087825A}" type="pres">
      <dgm:prSet presAssocID="{03BB6E77-6522-4625-9543-62D5E74EB5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5C79B713-B066-4B51-AC7B-8F13849B979F}" type="pres">
      <dgm:prSet presAssocID="{03BB6E77-6522-4625-9543-62D5E74EB572}" presName="spaceRect" presStyleCnt="0"/>
      <dgm:spPr/>
    </dgm:pt>
    <dgm:pt modelId="{244856B5-324C-430C-8B98-00829E31D068}" type="pres">
      <dgm:prSet presAssocID="{03BB6E77-6522-4625-9543-62D5E74EB572}" presName="parTx" presStyleLbl="revTx" presStyleIdx="2" presStyleCnt="8">
        <dgm:presLayoutVars>
          <dgm:chMax val="0"/>
          <dgm:chPref val="0"/>
        </dgm:presLayoutVars>
      </dgm:prSet>
      <dgm:spPr/>
    </dgm:pt>
    <dgm:pt modelId="{C1DE6CAD-50A2-4967-B090-A638F0661B1D}" type="pres">
      <dgm:prSet presAssocID="{03BB6E77-6522-4625-9543-62D5E74EB572}" presName="desTx" presStyleLbl="revTx" presStyleIdx="3" presStyleCnt="8">
        <dgm:presLayoutVars/>
      </dgm:prSet>
      <dgm:spPr/>
    </dgm:pt>
    <dgm:pt modelId="{38333B96-637B-4E47-ABB7-9EA4BAF8D907}" type="pres">
      <dgm:prSet presAssocID="{0D95E8B0-80FE-4B1E-A558-5676D5BC2866}" presName="sibTrans" presStyleCnt="0"/>
      <dgm:spPr/>
    </dgm:pt>
    <dgm:pt modelId="{69B605B5-D1A3-4C7D-B44E-0632D3B68243}" type="pres">
      <dgm:prSet presAssocID="{8538FD73-D342-44FD-B993-7C2704B71704}" presName="compNode" presStyleCnt="0"/>
      <dgm:spPr/>
    </dgm:pt>
    <dgm:pt modelId="{90BA839C-215A-4BBB-BA62-5F0FEE9730A9}" type="pres">
      <dgm:prSet presAssocID="{8538FD73-D342-44FD-B993-7C2704B71704}" presName="bgRect" presStyleLbl="bgShp" presStyleIdx="2" presStyleCnt="4"/>
      <dgm:spPr/>
    </dgm:pt>
    <dgm:pt modelId="{31102AF7-B1A0-464C-ABC8-B18A242174DB}" type="pres">
      <dgm:prSet presAssocID="{8538FD73-D342-44FD-B993-7C2704B7170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EC2F35CA-9E08-4AB8-9BD7-008F9A822989}" type="pres">
      <dgm:prSet presAssocID="{8538FD73-D342-44FD-B993-7C2704B71704}" presName="spaceRect" presStyleCnt="0"/>
      <dgm:spPr/>
    </dgm:pt>
    <dgm:pt modelId="{39B8B408-FDE7-4CF3-B402-A4259AC7A020}" type="pres">
      <dgm:prSet presAssocID="{8538FD73-D342-44FD-B993-7C2704B71704}" presName="parTx" presStyleLbl="revTx" presStyleIdx="4" presStyleCnt="8">
        <dgm:presLayoutVars>
          <dgm:chMax val="0"/>
          <dgm:chPref val="0"/>
        </dgm:presLayoutVars>
      </dgm:prSet>
      <dgm:spPr/>
    </dgm:pt>
    <dgm:pt modelId="{BBD6BDB8-1011-479A-B81E-0D53EC613957}" type="pres">
      <dgm:prSet presAssocID="{8538FD73-D342-44FD-B993-7C2704B71704}" presName="desTx" presStyleLbl="revTx" presStyleIdx="5" presStyleCnt="8">
        <dgm:presLayoutVars/>
      </dgm:prSet>
      <dgm:spPr/>
    </dgm:pt>
    <dgm:pt modelId="{D54E1EA4-A4F1-4FF7-8BEC-26658B8892E3}" type="pres">
      <dgm:prSet presAssocID="{6A15B1AA-2E21-46BD-AEC9-618DD32123AD}" presName="sibTrans" presStyleCnt="0"/>
      <dgm:spPr/>
    </dgm:pt>
    <dgm:pt modelId="{1D02382D-E67A-4CFC-A530-3381040EF267}" type="pres">
      <dgm:prSet presAssocID="{3CE6CF41-6C87-4ACC-8290-68604F495ACE}" presName="compNode" presStyleCnt="0"/>
      <dgm:spPr/>
    </dgm:pt>
    <dgm:pt modelId="{20F22938-63B3-405D-87C7-5CDBAC4FA67C}" type="pres">
      <dgm:prSet presAssocID="{3CE6CF41-6C87-4ACC-8290-68604F495ACE}" presName="bgRect" presStyleLbl="bgShp" presStyleIdx="3" presStyleCnt="4"/>
      <dgm:spPr/>
    </dgm:pt>
    <dgm:pt modelId="{70265582-53A5-4904-8D2D-19D70033C28A}" type="pres">
      <dgm:prSet presAssocID="{3CE6CF41-6C87-4ACC-8290-68604F495AC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Out"/>
        </a:ext>
      </dgm:extLst>
    </dgm:pt>
    <dgm:pt modelId="{347872AD-2CC2-4208-8DB2-D6BADD306C2B}" type="pres">
      <dgm:prSet presAssocID="{3CE6CF41-6C87-4ACC-8290-68604F495ACE}" presName="spaceRect" presStyleCnt="0"/>
      <dgm:spPr/>
    </dgm:pt>
    <dgm:pt modelId="{8F546A09-59B1-4EEA-B993-3A623D5AE254}" type="pres">
      <dgm:prSet presAssocID="{3CE6CF41-6C87-4ACC-8290-68604F495ACE}" presName="parTx" presStyleLbl="revTx" presStyleIdx="6" presStyleCnt="8">
        <dgm:presLayoutVars>
          <dgm:chMax val="0"/>
          <dgm:chPref val="0"/>
        </dgm:presLayoutVars>
      </dgm:prSet>
      <dgm:spPr/>
    </dgm:pt>
    <dgm:pt modelId="{F415CB0E-CB53-40D1-956B-CBD2F1834999}" type="pres">
      <dgm:prSet presAssocID="{3CE6CF41-6C87-4ACC-8290-68604F495ACE}" presName="desTx" presStyleLbl="revTx" presStyleIdx="7" presStyleCnt="8">
        <dgm:presLayoutVars/>
      </dgm:prSet>
      <dgm:spPr/>
    </dgm:pt>
  </dgm:ptLst>
  <dgm:cxnLst>
    <dgm:cxn modelId="{70A7730C-67D8-40C8-86CD-105FC0D50773}" type="presOf" srcId="{1B8C4664-45AE-415D-B692-8408ADAC5CD2}" destId="{BBD6BDB8-1011-479A-B81E-0D53EC613957}" srcOrd="0" destOrd="0" presId="urn:microsoft.com/office/officeart/2018/2/layout/IconVerticalSolidList"/>
    <dgm:cxn modelId="{D045E224-0E72-4058-88B2-02AB958941BF}" srcId="{0F98C205-1BC8-410D-A46A-AD0A75764C8B}" destId="{DC45B273-CCEA-4273-B5E5-964761BAA3BA}" srcOrd="1" destOrd="0" parTransId="{F4C48F7B-4BA9-416A-852C-BFA5CFBE937B}" sibTransId="{A36E0577-9E04-4241-B56F-2ECF45AA6A5C}"/>
    <dgm:cxn modelId="{7CE0EE29-BA73-432C-9FC1-931BD8DC1341}" type="presOf" srcId="{5212F646-9942-44E8-A695-57C8994A6FC1}" destId="{F415CB0E-CB53-40D1-956B-CBD2F1834999}" srcOrd="0" destOrd="0" presId="urn:microsoft.com/office/officeart/2018/2/layout/IconVerticalSolidList"/>
    <dgm:cxn modelId="{B59CAD2F-04CF-440F-BB04-1F9B9B78BCC5}" type="presOf" srcId="{A6B2512D-AABE-4B76-9777-5BAE71DA4618}" destId="{BBD6BDB8-1011-479A-B81E-0D53EC613957}" srcOrd="0" destOrd="2" presId="urn:microsoft.com/office/officeart/2018/2/layout/IconVerticalSolidList"/>
    <dgm:cxn modelId="{C79E3245-4E8A-4717-95F8-ABB371345E68}" type="presOf" srcId="{3CE6CF41-6C87-4ACC-8290-68604F495ACE}" destId="{8F546A09-59B1-4EEA-B993-3A623D5AE254}" srcOrd="0" destOrd="0" presId="urn:microsoft.com/office/officeart/2018/2/layout/IconVerticalSolidList"/>
    <dgm:cxn modelId="{17855348-6B80-4C52-B184-62C0E1BF6245}" type="presOf" srcId="{3187829C-8F3C-4CF9-8A71-4B9498617D32}" destId="{F415CB0E-CB53-40D1-956B-CBD2F1834999}" srcOrd="0" destOrd="1" presId="urn:microsoft.com/office/officeart/2018/2/layout/IconVerticalSolidList"/>
    <dgm:cxn modelId="{65F6FB77-F5D3-40A0-8945-2459BCBB5C4A}" type="presOf" srcId="{DC45B273-CCEA-4273-B5E5-964761BAA3BA}" destId="{651B8444-7F57-4B21-AF4C-D33FC292BAA4}" srcOrd="0" destOrd="1" presId="urn:microsoft.com/office/officeart/2018/2/layout/IconVerticalSolidList"/>
    <dgm:cxn modelId="{A56A9978-D38B-4994-8EBC-AFDF04BD2413}" type="presOf" srcId="{03BB6E77-6522-4625-9543-62D5E74EB572}" destId="{244856B5-324C-430C-8B98-00829E31D068}" srcOrd="0" destOrd="0" presId="urn:microsoft.com/office/officeart/2018/2/layout/IconVerticalSolidList"/>
    <dgm:cxn modelId="{41776C83-AD6A-4E43-97BF-BEA30A2A0232}" srcId="{3CE6CF41-6C87-4ACC-8290-68604F495ACE}" destId="{3187829C-8F3C-4CF9-8A71-4B9498617D32}" srcOrd="1" destOrd="0" parTransId="{B44391D3-A1C0-4716-9026-23462FB23401}" sibTransId="{FA29846E-3818-46D0-A51F-1C6210E6BD8A}"/>
    <dgm:cxn modelId="{32D69099-BE1A-46B3-BA86-05E04330954C}" srcId="{3CE6CF41-6C87-4ACC-8290-68604F495ACE}" destId="{5212F646-9942-44E8-A695-57C8994A6FC1}" srcOrd="0" destOrd="0" parTransId="{FB16FA39-EFF6-4C58-928A-5DFB2B256AA6}" sibTransId="{D8F5D356-706D-4AA2-B8E4-6EB9028D79B2}"/>
    <dgm:cxn modelId="{0CD1E399-CE86-4675-B959-0AB5D0B07672}" srcId="{28C51A60-1E61-4C22-BEEF-8A658A776FD8}" destId="{A6B2512D-AABE-4B76-9777-5BAE71DA4618}" srcOrd="0" destOrd="0" parTransId="{EE647291-4BEF-491B-9967-7C0885656FAF}" sibTransId="{3DD09A66-19EA-4C82-9410-0531002A1BAE}"/>
    <dgm:cxn modelId="{645D259E-3FCB-4122-829A-788E5A538012}" type="presOf" srcId="{28C51A60-1E61-4C22-BEEF-8A658A776FD8}" destId="{BBD6BDB8-1011-479A-B81E-0D53EC613957}" srcOrd="0" destOrd="1" presId="urn:microsoft.com/office/officeart/2018/2/layout/IconVerticalSolidList"/>
    <dgm:cxn modelId="{EFB61EA1-E04E-45CD-849B-22103A89224D}" srcId="{8538FD73-D342-44FD-B993-7C2704B71704}" destId="{1B8C4664-45AE-415D-B692-8408ADAC5CD2}" srcOrd="0" destOrd="0" parTransId="{D7FAA877-5E96-40E6-885F-BF3CF493EBF1}" sibTransId="{BEB6DD2F-5424-4A66-8276-B19934D599FB}"/>
    <dgm:cxn modelId="{6515F5AB-E02F-4962-9539-DCAC84F5D6A1}" type="presOf" srcId="{0A7F58E4-4D13-4B1E-90C2-ED77A4FB93C6}" destId="{651B8444-7F57-4B21-AF4C-D33FC292BAA4}" srcOrd="0" destOrd="0" presId="urn:microsoft.com/office/officeart/2018/2/layout/IconVerticalSolidList"/>
    <dgm:cxn modelId="{CD180BAE-6965-4506-AC95-AF5E0EA9DE4A}" srcId="{E0CD9255-25BF-4D5E-A389-7791430A2AA8}" destId="{0F98C205-1BC8-410D-A46A-AD0A75764C8B}" srcOrd="0" destOrd="0" parTransId="{C30A7FD0-EFC1-46E9-8CF2-40886157AA62}" sibTransId="{1E1BF34A-767F-42F4-A054-4839924F4398}"/>
    <dgm:cxn modelId="{29C359AE-A679-480B-BD8E-EB640A40619B}" srcId="{0F98C205-1BC8-410D-A46A-AD0A75764C8B}" destId="{0A7F58E4-4D13-4B1E-90C2-ED77A4FB93C6}" srcOrd="0" destOrd="0" parTransId="{EEE5B6F2-8346-4FAD-9B08-1F5A71F92A65}" sibTransId="{F50AEF34-0C73-4391-A124-BC2788874CEA}"/>
    <dgm:cxn modelId="{10C4A7AE-CAE9-4C59-A303-B12C9BDC1101}" type="presOf" srcId="{E0CD9255-25BF-4D5E-A389-7791430A2AA8}" destId="{97809AD0-EFD2-4134-93C5-3542F4D1695D}" srcOrd="0" destOrd="0" presId="urn:microsoft.com/office/officeart/2018/2/layout/IconVerticalSolidList"/>
    <dgm:cxn modelId="{3C65ABBF-6CB6-4877-B2DA-22269EDBD0B8}" type="presOf" srcId="{0F98C205-1BC8-410D-A46A-AD0A75764C8B}" destId="{D6513341-D4DF-48AF-83B4-CD1F246A459E}" srcOrd="0" destOrd="0" presId="urn:microsoft.com/office/officeart/2018/2/layout/IconVerticalSolidList"/>
    <dgm:cxn modelId="{A4F30AC2-4090-44BF-9E08-E53EF690D770}" type="presOf" srcId="{8538FD73-D342-44FD-B993-7C2704B71704}" destId="{39B8B408-FDE7-4CF3-B402-A4259AC7A020}" srcOrd="0" destOrd="0" presId="urn:microsoft.com/office/officeart/2018/2/layout/IconVerticalSolidList"/>
    <dgm:cxn modelId="{8F66A0C8-C4B6-4B3D-9EF3-6B01C2C30989}" srcId="{03BB6E77-6522-4625-9543-62D5E74EB572}" destId="{C3B437A8-0AC3-49EC-9EE2-561FB4CEF43D}" srcOrd="0" destOrd="0" parTransId="{B5D6A848-F237-4CB7-A431-49C85E565E01}" sibTransId="{5C222DF6-4D22-4AA1-92DD-F7693E31D6FC}"/>
    <dgm:cxn modelId="{7F814DDD-FE9C-4C22-96EA-E540A7732004}" type="presOf" srcId="{C3B437A8-0AC3-49EC-9EE2-561FB4CEF43D}" destId="{C1DE6CAD-50A2-4967-B090-A638F0661B1D}" srcOrd="0" destOrd="0" presId="urn:microsoft.com/office/officeart/2018/2/layout/IconVerticalSolidList"/>
    <dgm:cxn modelId="{577836DE-954C-4FD2-A945-38A91164DF81}" type="presOf" srcId="{8F8F182D-9442-4767-90A6-D2742097C50C}" destId="{F415CB0E-CB53-40D1-956B-CBD2F1834999}" srcOrd="0" destOrd="2" presId="urn:microsoft.com/office/officeart/2018/2/layout/IconVerticalSolidList"/>
    <dgm:cxn modelId="{6549EBDE-C67D-4E1D-9481-732599CBBC9A}" srcId="{8538FD73-D342-44FD-B993-7C2704B71704}" destId="{28C51A60-1E61-4C22-BEEF-8A658A776FD8}" srcOrd="1" destOrd="0" parTransId="{90864573-892A-46C0-B14C-48991F398B6C}" sibTransId="{965BFF36-9F9E-4469-915E-1CD194851367}"/>
    <dgm:cxn modelId="{664F38E5-9C91-495B-8D09-D93C46BE9C4D}" srcId="{E0CD9255-25BF-4D5E-A389-7791430A2AA8}" destId="{8538FD73-D342-44FD-B993-7C2704B71704}" srcOrd="2" destOrd="0" parTransId="{CEEDDD43-625A-4E0A-B5DE-EB32D9D2B069}" sibTransId="{6A15B1AA-2E21-46BD-AEC9-618DD32123AD}"/>
    <dgm:cxn modelId="{EA631BE9-7EE7-4EDF-9B0C-395F0352DCC2}" srcId="{3CE6CF41-6C87-4ACC-8290-68604F495ACE}" destId="{8F8F182D-9442-4767-90A6-D2742097C50C}" srcOrd="2" destOrd="0" parTransId="{03887168-0F26-4210-B3F1-C33F2BD2FFEE}" sibTransId="{138A261A-8834-4BF4-855E-A8BD5AD83A46}"/>
    <dgm:cxn modelId="{40075DF8-9ECF-47D9-ABA2-56A306B4CBF5}" srcId="{E0CD9255-25BF-4D5E-A389-7791430A2AA8}" destId="{3CE6CF41-6C87-4ACC-8290-68604F495ACE}" srcOrd="3" destOrd="0" parTransId="{EB8769A7-1DC1-4942-AF9C-4495676A7803}" sibTransId="{FBBC8CA8-9311-4B04-931A-E6DAFB279E66}"/>
    <dgm:cxn modelId="{49ACE2FE-A203-4362-8225-9471760A6DFE}" srcId="{E0CD9255-25BF-4D5E-A389-7791430A2AA8}" destId="{03BB6E77-6522-4625-9543-62D5E74EB572}" srcOrd="1" destOrd="0" parTransId="{8E408C60-9E0D-4A40-B5A4-EDEE187470B2}" sibTransId="{0D95E8B0-80FE-4B1E-A558-5676D5BC2866}"/>
    <dgm:cxn modelId="{AC831947-7809-487A-AAE2-A608DDC5D5E5}" type="presParOf" srcId="{97809AD0-EFD2-4134-93C5-3542F4D1695D}" destId="{89075EDB-7619-4B1B-A466-B49F864D3F9C}" srcOrd="0" destOrd="0" presId="urn:microsoft.com/office/officeart/2018/2/layout/IconVerticalSolidList"/>
    <dgm:cxn modelId="{3B04276B-74EE-40E4-87FE-23F7881138EF}" type="presParOf" srcId="{89075EDB-7619-4B1B-A466-B49F864D3F9C}" destId="{41A06DEF-072A-4DE3-A56F-54F9A9F97F22}" srcOrd="0" destOrd="0" presId="urn:microsoft.com/office/officeart/2018/2/layout/IconVerticalSolidList"/>
    <dgm:cxn modelId="{5D87FE78-1009-4E74-8C5F-81FDCBAFFA70}" type="presParOf" srcId="{89075EDB-7619-4B1B-A466-B49F864D3F9C}" destId="{D510D03E-BAF3-4C33-A784-A9CCDAA9E756}" srcOrd="1" destOrd="0" presId="urn:microsoft.com/office/officeart/2018/2/layout/IconVerticalSolidList"/>
    <dgm:cxn modelId="{67295B48-92D2-4BB9-8A2F-7DD900EA3719}" type="presParOf" srcId="{89075EDB-7619-4B1B-A466-B49F864D3F9C}" destId="{DD16A202-A4CA-4E21-8CBB-DF7B6232C9A0}" srcOrd="2" destOrd="0" presId="urn:microsoft.com/office/officeart/2018/2/layout/IconVerticalSolidList"/>
    <dgm:cxn modelId="{6F3097D5-C80E-481C-AC40-874BB2AB4A76}" type="presParOf" srcId="{89075EDB-7619-4B1B-A466-B49F864D3F9C}" destId="{D6513341-D4DF-48AF-83B4-CD1F246A459E}" srcOrd="3" destOrd="0" presId="urn:microsoft.com/office/officeart/2018/2/layout/IconVerticalSolidList"/>
    <dgm:cxn modelId="{BA41A27C-9529-44B9-A181-4BD72BA78BDC}" type="presParOf" srcId="{89075EDB-7619-4B1B-A466-B49F864D3F9C}" destId="{651B8444-7F57-4B21-AF4C-D33FC292BAA4}" srcOrd="4" destOrd="0" presId="urn:microsoft.com/office/officeart/2018/2/layout/IconVerticalSolidList"/>
    <dgm:cxn modelId="{11FCE375-B834-40C1-996F-91B319A433EB}" type="presParOf" srcId="{97809AD0-EFD2-4134-93C5-3542F4D1695D}" destId="{6FF2F40B-A2BC-4258-AB90-4241A90ED83A}" srcOrd="1" destOrd="0" presId="urn:microsoft.com/office/officeart/2018/2/layout/IconVerticalSolidList"/>
    <dgm:cxn modelId="{0F57A6BA-4488-41EB-AAA4-E67741C1D62C}" type="presParOf" srcId="{97809AD0-EFD2-4134-93C5-3542F4D1695D}" destId="{1B951E4F-7EF2-47CB-9A62-A3DB26EE4B3B}" srcOrd="2" destOrd="0" presId="urn:microsoft.com/office/officeart/2018/2/layout/IconVerticalSolidList"/>
    <dgm:cxn modelId="{E0F8588D-33F3-4351-8485-57A197F11390}" type="presParOf" srcId="{1B951E4F-7EF2-47CB-9A62-A3DB26EE4B3B}" destId="{2D61FBA7-15A8-4BED-8631-AF0D94027621}" srcOrd="0" destOrd="0" presId="urn:microsoft.com/office/officeart/2018/2/layout/IconVerticalSolidList"/>
    <dgm:cxn modelId="{C8624EE0-73AA-4A02-9B5B-007AF180F934}" type="presParOf" srcId="{1B951E4F-7EF2-47CB-9A62-A3DB26EE4B3B}" destId="{1EC300F8-587D-4678-B8E7-C7B1C087825A}" srcOrd="1" destOrd="0" presId="urn:microsoft.com/office/officeart/2018/2/layout/IconVerticalSolidList"/>
    <dgm:cxn modelId="{72BFD355-B8CE-4596-B726-A83CB66FFAD2}" type="presParOf" srcId="{1B951E4F-7EF2-47CB-9A62-A3DB26EE4B3B}" destId="{5C79B713-B066-4B51-AC7B-8F13849B979F}" srcOrd="2" destOrd="0" presId="urn:microsoft.com/office/officeart/2018/2/layout/IconVerticalSolidList"/>
    <dgm:cxn modelId="{7FC9968B-4A88-4E9D-9399-0088876DC592}" type="presParOf" srcId="{1B951E4F-7EF2-47CB-9A62-A3DB26EE4B3B}" destId="{244856B5-324C-430C-8B98-00829E31D068}" srcOrd="3" destOrd="0" presId="urn:microsoft.com/office/officeart/2018/2/layout/IconVerticalSolidList"/>
    <dgm:cxn modelId="{4C6A57D6-FBE6-4FD4-92A8-F1AB429EC259}" type="presParOf" srcId="{1B951E4F-7EF2-47CB-9A62-A3DB26EE4B3B}" destId="{C1DE6CAD-50A2-4967-B090-A638F0661B1D}" srcOrd="4" destOrd="0" presId="urn:microsoft.com/office/officeart/2018/2/layout/IconVerticalSolidList"/>
    <dgm:cxn modelId="{5268A547-8275-46EE-AC8D-9CB1482DBCF9}" type="presParOf" srcId="{97809AD0-EFD2-4134-93C5-3542F4D1695D}" destId="{38333B96-637B-4E47-ABB7-9EA4BAF8D907}" srcOrd="3" destOrd="0" presId="urn:microsoft.com/office/officeart/2018/2/layout/IconVerticalSolidList"/>
    <dgm:cxn modelId="{ACC1269D-D134-4DCD-B4AB-28634EFAE3D0}" type="presParOf" srcId="{97809AD0-EFD2-4134-93C5-3542F4D1695D}" destId="{69B605B5-D1A3-4C7D-B44E-0632D3B68243}" srcOrd="4" destOrd="0" presId="urn:microsoft.com/office/officeart/2018/2/layout/IconVerticalSolidList"/>
    <dgm:cxn modelId="{543B51BD-7656-4BDB-ACE8-D7FB96D5D4A2}" type="presParOf" srcId="{69B605B5-D1A3-4C7D-B44E-0632D3B68243}" destId="{90BA839C-215A-4BBB-BA62-5F0FEE9730A9}" srcOrd="0" destOrd="0" presId="urn:microsoft.com/office/officeart/2018/2/layout/IconVerticalSolidList"/>
    <dgm:cxn modelId="{DFAA37A5-AD2A-4150-B31F-887A83EFE5CB}" type="presParOf" srcId="{69B605B5-D1A3-4C7D-B44E-0632D3B68243}" destId="{31102AF7-B1A0-464C-ABC8-B18A242174DB}" srcOrd="1" destOrd="0" presId="urn:microsoft.com/office/officeart/2018/2/layout/IconVerticalSolidList"/>
    <dgm:cxn modelId="{F1469FD8-2A9F-4358-89A7-C4F4989D993E}" type="presParOf" srcId="{69B605B5-D1A3-4C7D-B44E-0632D3B68243}" destId="{EC2F35CA-9E08-4AB8-9BD7-008F9A822989}" srcOrd="2" destOrd="0" presId="urn:microsoft.com/office/officeart/2018/2/layout/IconVerticalSolidList"/>
    <dgm:cxn modelId="{44077168-9289-496E-868D-FF86E7FD1B5B}" type="presParOf" srcId="{69B605B5-D1A3-4C7D-B44E-0632D3B68243}" destId="{39B8B408-FDE7-4CF3-B402-A4259AC7A020}" srcOrd="3" destOrd="0" presId="urn:microsoft.com/office/officeart/2018/2/layout/IconVerticalSolidList"/>
    <dgm:cxn modelId="{5CF51DE1-3AF6-4C1A-A355-F139FFD0E9A7}" type="presParOf" srcId="{69B605B5-D1A3-4C7D-B44E-0632D3B68243}" destId="{BBD6BDB8-1011-479A-B81E-0D53EC613957}" srcOrd="4" destOrd="0" presId="urn:microsoft.com/office/officeart/2018/2/layout/IconVerticalSolidList"/>
    <dgm:cxn modelId="{C561DEAD-53C8-4541-B908-55281458E858}" type="presParOf" srcId="{97809AD0-EFD2-4134-93C5-3542F4D1695D}" destId="{D54E1EA4-A4F1-4FF7-8BEC-26658B8892E3}" srcOrd="5" destOrd="0" presId="urn:microsoft.com/office/officeart/2018/2/layout/IconVerticalSolidList"/>
    <dgm:cxn modelId="{2B45F4B1-581A-486D-AF6B-CD2C378CFA01}" type="presParOf" srcId="{97809AD0-EFD2-4134-93C5-3542F4D1695D}" destId="{1D02382D-E67A-4CFC-A530-3381040EF267}" srcOrd="6" destOrd="0" presId="urn:microsoft.com/office/officeart/2018/2/layout/IconVerticalSolidList"/>
    <dgm:cxn modelId="{EA07C6CF-DE16-4A73-9E64-388C67F5F4B4}" type="presParOf" srcId="{1D02382D-E67A-4CFC-A530-3381040EF267}" destId="{20F22938-63B3-405D-87C7-5CDBAC4FA67C}" srcOrd="0" destOrd="0" presId="urn:microsoft.com/office/officeart/2018/2/layout/IconVerticalSolidList"/>
    <dgm:cxn modelId="{E03DBCA2-6F8C-4C5B-BAF2-811040F1E5B7}" type="presParOf" srcId="{1D02382D-E67A-4CFC-A530-3381040EF267}" destId="{70265582-53A5-4904-8D2D-19D70033C28A}" srcOrd="1" destOrd="0" presId="urn:microsoft.com/office/officeart/2018/2/layout/IconVerticalSolidList"/>
    <dgm:cxn modelId="{0A648EE5-A3C2-463A-8584-8FB249CA589E}" type="presParOf" srcId="{1D02382D-E67A-4CFC-A530-3381040EF267}" destId="{347872AD-2CC2-4208-8DB2-D6BADD306C2B}" srcOrd="2" destOrd="0" presId="urn:microsoft.com/office/officeart/2018/2/layout/IconVerticalSolidList"/>
    <dgm:cxn modelId="{459ACB8B-D4F9-4F2A-9F5D-014835EFA568}" type="presParOf" srcId="{1D02382D-E67A-4CFC-A530-3381040EF267}" destId="{8F546A09-59B1-4EEA-B993-3A623D5AE254}" srcOrd="3" destOrd="0" presId="urn:microsoft.com/office/officeart/2018/2/layout/IconVerticalSolidList"/>
    <dgm:cxn modelId="{FA2591D8-37B9-49BE-99C3-5D5150E8D86C}" type="presParOf" srcId="{1D02382D-E67A-4CFC-A530-3381040EF267}" destId="{F415CB0E-CB53-40D1-956B-CBD2F1834999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05D03EED-003C-4C5D-A1EA-A52FC727596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5B12CD46-84E9-4BA8-8211-1FCFE60BA9D4}">
      <dgm:prSet/>
      <dgm:spPr/>
      <dgm:t>
        <a:bodyPr/>
        <a:lstStyle/>
        <a:p>
          <a:r>
            <a:rPr lang="en-US"/>
            <a:t>An immune response likely triggers plaque development within arterial walls</a:t>
          </a:r>
        </a:p>
      </dgm:t>
    </dgm:pt>
    <dgm:pt modelId="{EDE2F694-2FF9-40B9-81ED-44B03707BDAB}" type="parTrans" cxnId="{9B2E88E1-8DED-464B-8C16-317C8180A665}">
      <dgm:prSet/>
      <dgm:spPr/>
      <dgm:t>
        <a:bodyPr/>
        <a:lstStyle/>
        <a:p>
          <a:endParaRPr lang="en-US"/>
        </a:p>
      </dgm:t>
    </dgm:pt>
    <dgm:pt modelId="{AEAFFCD5-5E8D-46C3-9BA1-52A1B5B8E597}" type="sibTrans" cxnId="{9B2E88E1-8DED-464B-8C16-317C8180A665}">
      <dgm:prSet/>
      <dgm:spPr/>
      <dgm:t>
        <a:bodyPr/>
        <a:lstStyle/>
        <a:p>
          <a:endParaRPr lang="en-US"/>
        </a:p>
      </dgm:t>
    </dgm:pt>
    <dgm:pt modelId="{D93F44A0-F988-4089-80DE-2DFB75AD535D}">
      <dgm:prSet/>
      <dgm:spPr/>
      <dgm:t>
        <a:bodyPr/>
        <a:lstStyle/>
        <a:p>
          <a:r>
            <a:rPr lang="en-US"/>
            <a:t>Regular physical activity may stimulate the immune system to inhibit agents that facilitate arterial disease</a:t>
          </a:r>
        </a:p>
      </dgm:t>
    </dgm:pt>
    <dgm:pt modelId="{2772ED29-0AEA-4000-B86C-29A1F1369AD0}" type="parTrans" cxnId="{C46BCF8E-B9FD-486A-B27A-E6E2A2A5FA27}">
      <dgm:prSet/>
      <dgm:spPr/>
      <dgm:t>
        <a:bodyPr/>
        <a:lstStyle/>
        <a:p>
          <a:endParaRPr lang="en-US"/>
        </a:p>
      </dgm:t>
    </dgm:pt>
    <dgm:pt modelId="{2819461A-3C78-4311-B3C0-9FF13A23012F}" type="sibTrans" cxnId="{C46BCF8E-B9FD-486A-B27A-E6E2A2A5FA27}">
      <dgm:prSet/>
      <dgm:spPr/>
      <dgm:t>
        <a:bodyPr/>
        <a:lstStyle/>
        <a:p>
          <a:endParaRPr lang="en-US"/>
        </a:p>
      </dgm:t>
    </dgm:pt>
    <dgm:pt modelId="{708B701B-2FEF-4EF2-828F-AD5D3C5D593C}" type="pres">
      <dgm:prSet presAssocID="{05D03EED-003C-4C5D-A1EA-A52FC7275961}" presName="root" presStyleCnt="0">
        <dgm:presLayoutVars>
          <dgm:dir/>
          <dgm:resizeHandles val="exact"/>
        </dgm:presLayoutVars>
      </dgm:prSet>
      <dgm:spPr/>
    </dgm:pt>
    <dgm:pt modelId="{45ECE497-B587-4673-9317-84EC326C0DAE}" type="pres">
      <dgm:prSet presAssocID="{5B12CD46-84E9-4BA8-8211-1FCFE60BA9D4}" presName="compNode" presStyleCnt="0"/>
      <dgm:spPr/>
    </dgm:pt>
    <dgm:pt modelId="{28195303-1BE6-4717-8B4D-CA011D0671E1}" type="pres">
      <dgm:prSet presAssocID="{5B12CD46-84E9-4BA8-8211-1FCFE60BA9D4}" presName="bgRect" presStyleLbl="bgShp" presStyleIdx="0" presStyleCnt="2"/>
      <dgm:spPr/>
    </dgm:pt>
    <dgm:pt modelId="{29062170-D90B-479A-93DD-624080976809}" type="pres">
      <dgm:prSet presAssocID="{5B12CD46-84E9-4BA8-8211-1FCFE60BA9D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B311D238-98B8-45DC-A157-23C8441EE6BE}" type="pres">
      <dgm:prSet presAssocID="{5B12CD46-84E9-4BA8-8211-1FCFE60BA9D4}" presName="spaceRect" presStyleCnt="0"/>
      <dgm:spPr/>
    </dgm:pt>
    <dgm:pt modelId="{DFC88033-40AA-447B-B2E6-98F1C10500E3}" type="pres">
      <dgm:prSet presAssocID="{5B12CD46-84E9-4BA8-8211-1FCFE60BA9D4}" presName="parTx" presStyleLbl="revTx" presStyleIdx="0" presStyleCnt="2">
        <dgm:presLayoutVars>
          <dgm:chMax val="0"/>
          <dgm:chPref val="0"/>
        </dgm:presLayoutVars>
      </dgm:prSet>
      <dgm:spPr/>
    </dgm:pt>
    <dgm:pt modelId="{2ACC5794-B1A1-41DB-99AC-3D1E8D4760D3}" type="pres">
      <dgm:prSet presAssocID="{AEAFFCD5-5E8D-46C3-9BA1-52A1B5B8E597}" presName="sibTrans" presStyleCnt="0"/>
      <dgm:spPr/>
    </dgm:pt>
    <dgm:pt modelId="{FB2F6AB1-4F80-4BBE-B879-6E9EF711F9C3}" type="pres">
      <dgm:prSet presAssocID="{D93F44A0-F988-4089-80DE-2DFB75AD535D}" presName="compNode" presStyleCnt="0"/>
      <dgm:spPr/>
    </dgm:pt>
    <dgm:pt modelId="{EC63AA73-B783-4CC9-86E7-332D297B0528}" type="pres">
      <dgm:prSet presAssocID="{D93F44A0-F988-4089-80DE-2DFB75AD535D}" presName="bgRect" presStyleLbl="bgShp" presStyleIdx="1" presStyleCnt="2"/>
      <dgm:spPr/>
    </dgm:pt>
    <dgm:pt modelId="{DF319804-BFE5-459C-AAA0-A674E12EBF6D}" type="pres">
      <dgm:prSet presAssocID="{D93F44A0-F988-4089-80DE-2DFB75AD535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C6050246-731F-4568-B721-50AF45B57A7E}" type="pres">
      <dgm:prSet presAssocID="{D93F44A0-F988-4089-80DE-2DFB75AD535D}" presName="spaceRect" presStyleCnt="0"/>
      <dgm:spPr/>
    </dgm:pt>
    <dgm:pt modelId="{73D65129-2CDD-4429-9F6D-0C9D8AD8518E}" type="pres">
      <dgm:prSet presAssocID="{D93F44A0-F988-4089-80DE-2DFB75AD535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D7B544B-2005-4EBB-A537-074F14831B5F}" type="presOf" srcId="{D93F44A0-F988-4089-80DE-2DFB75AD535D}" destId="{73D65129-2CDD-4429-9F6D-0C9D8AD8518E}" srcOrd="0" destOrd="0" presId="urn:microsoft.com/office/officeart/2018/2/layout/IconVerticalSolidList"/>
    <dgm:cxn modelId="{C46BCF8E-B9FD-486A-B27A-E6E2A2A5FA27}" srcId="{05D03EED-003C-4C5D-A1EA-A52FC7275961}" destId="{D93F44A0-F988-4089-80DE-2DFB75AD535D}" srcOrd="1" destOrd="0" parTransId="{2772ED29-0AEA-4000-B86C-29A1F1369AD0}" sibTransId="{2819461A-3C78-4311-B3C0-9FF13A23012F}"/>
    <dgm:cxn modelId="{52452FE0-9931-4AFD-93C4-F1DCE5DCD506}" type="presOf" srcId="{05D03EED-003C-4C5D-A1EA-A52FC7275961}" destId="{708B701B-2FEF-4EF2-828F-AD5D3C5D593C}" srcOrd="0" destOrd="0" presId="urn:microsoft.com/office/officeart/2018/2/layout/IconVerticalSolidList"/>
    <dgm:cxn modelId="{9B2E88E1-8DED-464B-8C16-317C8180A665}" srcId="{05D03EED-003C-4C5D-A1EA-A52FC7275961}" destId="{5B12CD46-84E9-4BA8-8211-1FCFE60BA9D4}" srcOrd="0" destOrd="0" parTransId="{EDE2F694-2FF9-40B9-81ED-44B03707BDAB}" sibTransId="{AEAFFCD5-5E8D-46C3-9BA1-52A1B5B8E597}"/>
    <dgm:cxn modelId="{B02CF7F6-5E7A-4501-923D-287901DDA1E6}" type="presOf" srcId="{5B12CD46-84E9-4BA8-8211-1FCFE60BA9D4}" destId="{DFC88033-40AA-447B-B2E6-98F1C10500E3}" srcOrd="0" destOrd="0" presId="urn:microsoft.com/office/officeart/2018/2/layout/IconVerticalSolidList"/>
    <dgm:cxn modelId="{73DFD7FB-808F-46DB-BFE7-23B7E32A644B}" type="presParOf" srcId="{708B701B-2FEF-4EF2-828F-AD5D3C5D593C}" destId="{45ECE497-B587-4673-9317-84EC326C0DAE}" srcOrd="0" destOrd="0" presId="urn:microsoft.com/office/officeart/2018/2/layout/IconVerticalSolidList"/>
    <dgm:cxn modelId="{5FFF91E1-2C29-4622-ADA3-65C55AD54205}" type="presParOf" srcId="{45ECE497-B587-4673-9317-84EC326C0DAE}" destId="{28195303-1BE6-4717-8B4D-CA011D0671E1}" srcOrd="0" destOrd="0" presId="urn:microsoft.com/office/officeart/2018/2/layout/IconVerticalSolidList"/>
    <dgm:cxn modelId="{509FD9D4-855D-4D54-84E4-22AD8112FE69}" type="presParOf" srcId="{45ECE497-B587-4673-9317-84EC326C0DAE}" destId="{29062170-D90B-479A-93DD-624080976809}" srcOrd="1" destOrd="0" presId="urn:microsoft.com/office/officeart/2018/2/layout/IconVerticalSolidList"/>
    <dgm:cxn modelId="{3B3FDB20-55C1-4428-AC26-6DB62C42A8FC}" type="presParOf" srcId="{45ECE497-B587-4673-9317-84EC326C0DAE}" destId="{B311D238-98B8-45DC-A157-23C8441EE6BE}" srcOrd="2" destOrd="0" presId="urn:microsoft.com/office/officeart/2018/2/layout/IconVerticalSolidList"/>
    <dgm:cxn modelId="{E44EB02C-74DC-4D31-BF5D-EC11EF2CF41B}" type="presParOf" srcId="{45ECE497-B587-4673-9317-84EC326C0DAE}" destId="{DFC88033-40AA-447B-B2E6-98F1C10500E3}" srcOrd="3" destOrd="0" presId="urn:microsoft.com/office/officeart/2018/2/layout/IconVerticalSolidList"/>
    <dgm:cxn modelId="{A5028D3B-AB3A-4638-8BE3-7986B9AFC711}" type="presParOf" srcId="{708B701B-2FEF-4EF2-828F-AD5D3C5D593C}" destId="{2ACC5794-B1A1-41DB-99AC-3D1E8D4760D3}" srcOrd="1" destOrd="0" presId="urn:microsoft.com/office/officeart/2018/2/layout/IconVerticalSolidList"/>
    <dgm:cxn modelId="{1E0BB195-4185-4FC4-8FFD-8BF9460EB72E}" type="presParOf" srcId="{708B701B-2FEF-4EF2-828F-AD5D3C5D593C}" destId="{FB2F6AB1-4F80-4BBE-B879-6E9EF711F9C3}" srcOrd="2" destOrd="0" presId="urn:microsoft.com/office/officeart/2018/2/layout/IconVerticalSolidList"/>
    <dgm:cxn modelId="{322B070B-EAC2-4259-BF38-A3574C71BA85}" type="presParOf" srcId="{FB2F6AB1-4F80-4BBE-B879-6E9EF711F9C3}" destId="{EC63AA73-B783-4CC9-86E7-332D297B0528}" srcOrd="0" destOrd="0" presId="urn:microsoft.com/office/officeart/2018/2/layout/IconVerticalSolidList"/>
    <dgm:cxn modelId="{EAAE7CEB-BC10-45B4-9BC4-BF6F42B7A780}" type="presParOf" srcId="{FB2F6AB1-4F80-4BBE-B879-6E9EF711F9C3}" destId="{DF319804-BFE5-459C-AAA0-A674E12EBF6D}" srcOrd="1" destOrd="0" presId="urn:microsoft.com/office/officeart/2018/2/layout/IconVerticalSolidList"/>
    <dgm:cxn modelId="{855D5103-B158-435B-974E-C73C33231767}" type="presParOf" srcId="{FB2F6AB1-4F80-4BBE-B879-6E9EF711F9C3}" destId="{C6050246-731F-4568-B721-50AF45B57A7E}" srcOrd="2" destOrd="0" presId="urn:microsoft.com/office/officeart/2018/2/layout/IconVerticalSolidList"/>
    <dgm:cxn modelId="{489AF2F6-DD72-4F21-B18E-07F306EE6C46}" type="presParOf" srcId="{FB2F6AB1-4F80-4BBE-B879-6E9EF711F9C3}" destId="{73D65129-2CDD-4429-9F6D-0C9D8AD851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00D99F91-35DC-4128-A0D4-DB237E9ADEAB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28877E-AE19-44FD-A9AC-934C80C308AB}">
      <dgm:prSet/>
      <dgm:spPr/>
      <dgm:t>
        <a:bodyPr/>
        <a:lstStyle/>
        <a:p>
          <a:r>
            <a:rPr lang="en-US"/>
            <a:t>One risk factor: 45-yr-old man’s chance of heart disease doubles risk vs. man without risk factors</a:t>
          </a:r>
        </a:p>
      </dgm:t>
    </dgm:pt>
    <dgm:pt modelId="{0B2C20A5-4280-482B-BD5B-88F7DFD0DED2}" type="parTrans" cxnId="{D6347238-9014-49ED-BFBE-F3E5F28435EC}">
      <dgm:prSet/>
      <dgm:spPr/>
      <dgm:t>
        <a:bodyPr/>
        <a:lstStyle/>
        <a:p>
          <a:endParaRPr lang="en-US"/>
        </a:p>
      </dgm:t>
    </dgm:pt>
    <dgm:pt modelId="{9EBD49DD-719A-4648-88AC-CEEE1B698739}" type="sibTrans" cxnId="{D6347238-9014-49ED-BFBE-F3E5F28435EC}">
      <dgm:prSet/>
      <dgm:spPr/>
      <dgm:t>
        <a:bodyPr/>
        <a:lstStyle/>
        <a:p>
          <a:endParaRPr lang="en-US"/>
        </a:p>
      </dgm:t>
    </dgm:pt>
    <dgm:pt modelId="{5B8E2E5B-B40F-4952-88EA-93129B18A7B2}">
      <dgm:prSet/>
      <dgm:spPr/>
      <dgm:t>
        <a:bodyPr/>
        <a:lstStyle/>
        <a:p>
          <a:r>
            <a:rPr lang="en-US"/>
            <a:t>With three risk factors, chance for angina, heart attack, or sudden death increases 10-fold </a:t>
          </a:r>
        </a:p>
      </dgm:t>
    </dgm:pt>
    <dgm:pt modelId="{60A9A5FD-6AF9-41D0-AC48-D76C01FAD926}" type="parTrans" cxnId="{95A44965-E4E7-43EB-8B6E-31043E0DF13A}">
      <dgm:prSet/>
      <dgm:spPr/>
      <dgm:t>
        <a:bodyPr/>
        <a:lstStyle/>
        <a:p>
          <a:endParaRPr lang="en-US"/>
        </a:p>
      </dgm:t>
    </dgm:pt>
    <dgm:pt modelId="{8313E4E3-48C5-454A-B28B-6840463D1F32}" type="sibTrans" cxnId="{95A44965-E4E7-43EB-8B6E-31043E0DF13A}">
      <dgm:prSet/>
      <dgm:spPr/>
      <dgm:t>
        <a:bodyPr/>
        <a:lstStyle/>
        <a:p>
          <a:endParaRPr lang="en-US"/>
        </a:p>
      </dgm:t>
    </dgm:pt>
    <dgm:pt modelId="{634A0EB0-0508-43C1-A0B7-4197098896DA}">
      <dgm:prSet/>
      <dgm:spPr/>
      <dgm:t>
        <a:bodyPr/>
        <a:lstStyle/>
        <a:p>
          <a:r>
            <a:rPr lang="en-US"/>
            <a:t>Smoking single most important modifiable and preventable cardiovascular disease risk factor; </a:t>
          </a:r>
          <a:br>
            <a:rPr lang="en-US"/>
          </a:br>
          <a:r>
            <a:rPr lang="en-US"/>
            <a:t>one of the strongest predictors of premature CHD</a:t>
          </a:r>
        </a:p>
      </dgm:t>
    </dgm:pt>
    <dgm:pt modelId="{60BFCC83-035F-4BE9-A514-29B0E477BEAF}" type="parTrans" cxnId="{B15F6FA3-0536-49B3-9895-87DCB3D94A29}">
      <dgm:prSet/>
      <dgm:spPr/>
      <dgm:t>
        <a:bodyPr/>
        <a:lstStyle/>
        <a:p>
          <a:endParaRPr lang="en-US"/>
        </a:p>
      </dgm:t>
    </dgm:pt>
    <dgm:pt modelId="{0CB0FF95-294F-420F-83E3-89F7D808D407}" type="sibTrans" cxnId="{B15F6FA3-0536-49B3-9895-87DCB3D94A29}">
      <dgm:prSet/>
      <dgm:spPr/>
      <dgm:t>
        <a:bodyPr/>
        <a:lstStyle/>
        <a:p>
          <a:endParaRPr lang="en-US"/>
        </a:p>
      </dgm:t>
    </dgm:pt>
    <dgm:pt modelId="{2139B2C9-A8D5-41B1-AE87-FDB75464262D}">
      <dgm:prSet/>
      <dgm:spPr/>
      <dgm:t>
        <a:bodyPr/>
        <a:lstStyle/>
        <a:p>
          <a:r>
            <a:rPr lang="en-US"/>
            <a:t>Regular physical activity exerts positive </a:t>
          </a:r>
          <a:br>
            <a:rPr lang="en-US"/>
          </a:br>
          <a:r>
            <a:rPr lang="en-US"/>
            <a:t>influence on obesity, hypertension, type 2 diabetes, stress, and elevated blood lipid profile</a:t>
          </a:r>
        </a:p>
      </dgm:t>
    </dgm:pt>
    <dgm:pt modelId="{7AF6686A-54A0-4CE3-8EEF-1AAAA43404BE}" type="parTrans" cxnId="{B53A7E26-BE84-49E1-B868-ED62619D0C46}">
      <dgm:prSet/>
      <dgm:spPr/>
      <dgm:t>
        <a:bodyPr/>
        <a:lstStyle/>
        <a:p>
          <a:endParaRPr lang="en-US"/>
        </a:p>
      </dgm:t>
    </dgm:pt>
    <dgm:pt modelId="{7E68A13D-7AA7-4192-9382-EED3683190C1}" type="sibTrans" cxnId="{B53A7E26-BE84-49E1-B868-ED62619D0C46}">
      <dgm:prSet/>
      <dgm:spPr/>
      <dgm:t>
        <a:bodyPr/>
        <a:lstStyle/>
        <a:p>
          <a:endParaRPr lang="en-US"/>
        </a:p>
      </dgm:t>
    </dgm:pt>
    <dgm:pt modelId="{D33995C7-D1E8-7349-B2CD-06AC8324A803}" type="pres">
      <dgm:prSet presAssocID="{00D99F91-35DC-4128-A0D4-DB237E9ADEAB}" presName="linear" presStyleCnt="0">
        <dgm:presLayoutVars>
          <dgm:animLvl val="lvl"/>
          <dgm:resizeHandles val="exact"/>
        </dgm:presLayoutVars>
      </dgm:prSet>
      <dgm:spPr/>
    </dgm:pt>
    <dgm:pt modelId="{DBB3FD98-7DDC-7045-8BD0-980262B07D5D}" type="pres">
      <dgm:prSet presAssocID="{8E28877E-AE19-44FD-A9AC-934C80C308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5A1CAD9-EA03-4749-8B37-DADAA7C03DD6}" type="pres">
      <dgm:prSet presAssocID="{9EBD49DD-719A-4648-88AC-CEEE1B698739}" presName="spacer" presStyleCnt="0"/>
      <dgm:spPr/>
    </dgm:pt>
    <dgm:pt modelId="{D74E524F-7CE4-1741-8272-09FC6C5B1A1F}" type="pres">
      <dgm:prSet presAssocID="{5B8E2E5B-B40F-4952-88EA-93129B18A7B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A839814-7B05-904C-84EF-D5C0F13883F4}" type="pres">
      <dgm:prSet presAssocID="{8313E4E3-48C5-454A-B28B-6840463D1F32}" presName="spacer" presStyleCnt="0"/>
      <dgm:spPr/>
    </dgm:pt>
    <dgm:pt modelId="{5120EB4A-EA07-9E47-9397-9C8458AC6CB4}" type="pres">
      <dgm:prSet presAssocID="{634A0EB0-0508-43C1-A0B7-4197098896D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89940C-2FA0-F446-8552-E723695E4954}" type="pres">
      <dgm:prSet presAssocID="{0CB0FF95-294F-420F-83E3-89F7D808D407}" presName="spacer" presStyleCnt="0"/>
      <dgm:spPr/>
    </dgm:pt>
    <dgm:pt modelId="{D596A0B7-DBD5-A642-813E-5B9C9E4FE89A}" type="pres">
      <dgm:prSet presAssocID="{2139B2C9-A8D5-41B1-AE87-FDB75464262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ABA3B00-2595-B646-9F14-418A63C0568E}" type="presOf" srcId="{8E28877E-AE19-44FD-A9AC-934C80C308AB}" destId="{DBB3FD98-7DDC-7045-8BD0-980262B07D5D}" srcOrd="0" destOrd="0" presId="urn:microsoft.com/office/officeart/2005/8/layout/vList2"/>
    <dgm:cxn modelId="{B53A7E26-BE84-49E1-B868-ED62619D0C46}" srcId="{00D99F91-35DC-4128-A0D4-DB237E9ADEAB}" destId="{2139B2C9-A8D5-41B1-AE87-FDB75464262D}" srcOrd="3" destOrd="0" parTransId="{7AF6686A-54A0-4CE3-8EEF-1AAAA43404BE}" sibTransId="{7E68A13D-7AA7-4192-9382-EED3683190C1}"/>
    <dgm:cxn modelId="{D6347238-9014-49ED-BFBE-F3E5F28435EC}" srcId="{00D99F91-35DC-4128-A0D4-DB237E9ADEAB}" destId="{8E28877E-AE19-44FD-A9AC-934C80C308AB}" srcOrd="0" destOrd="0" parTransId="{0B2C20A5-4280-482B-BD5B-88F7DFD0DED2}" sibTransId="{9EBD49DD-719A-4648-88AC-CEEE1B698739}"/>
    <dgm:cxn modelId="{4CAA5A48-BD3B-734A-A398-6C9DDBCC8248}" type="presOf" srcId="{5B8E2E5B-B40F-4952-88EA-93129B18A7B2}" destId="{D74E524F-7CE4-1741-8272-09FC6C5B1A1F}" srcOrd="0" destOrd="0" presId="urn:microsoft.com/office/officeart/2005/8/layout/vList2"/>
    <dgm:cxn modelId="{95A44965-E4E7-43EB-8B6E-31043E0DF13A}" srcId="{00D99F91-35DC-4128-A0D4-DB237E9ADEAB}" destId="{5B8E2E5B-B40F-4952-88EA-93129B18A7B2}" srcOrd="1" destOrd="0" parTransId="{60A9A5FD-6AF9-41D0-AC48-D76C01FAD926}" sibTransId="{8313E4E3-48C5-454A-B28B-6840463D1F32}"/>
    <dgm:cxn modelId="{1612687E-2B07-8647-B6AB-F8A85B087A51}" type="presOf" srcId="{634A0EB0-0508-43C1-A0B7-4197098896DA}" destId="{5120EB4A-EA07-9E47-9397-9C8458AC6CB4}" srcOrd="0" destOrd="0" presId="urn:microsoft.com/office/officeart/2005/8/layout/vList2"/>
    <dgm:cxn modelId="{B15F6FA3-0536-49B3-9895-87DCB3D94A29}" srcId="{00D99F91-35DC-4128-A0D4-DB237E9ADEAB}" destId="{634A0EB0-0508-43C1-A0B7-4197098896DA}" srcOrd="2" destOrd="0" parTransId="{60BFCC83-035F-4BE9-A514-29B0E477BEAF}" sibTransId="{0CB0FF95-294F-420F-83E3-89F7D808D407}"/>
    <dgm:cxn modelId="{7F1C15C6-A283-9744-B46B-A6285E49064A}" type="presOf" srcId="{2139B2C9-A8D5-41B1-AE87-FDB75464262D}" destId="{D596A0B7-DBD5-A642-813E-5B9C9E4FE89A}" srcOrd="0" destOrd="0" presId="urn:microsoft.com/office/officeart/2005/8/layout/vList2"/>
    <dgm:cxn modelId="{0650D0F8-2F9C-CD40-9805-A26407647F4A}" type="presOf" srcId="{00D99F91-35DC-4128-A0D4-DB237E9ADEAB}" destId="{D33995C7-D1E8-7349-B2CD-06AC8324A803}" srcOrd="0" destOrd="0" presId="urn:microsoft.com/office/officeart/2005/8/layout/vList2"/>
    <dgm:cxn modelId="{0C5255EE-C7AC-8B48-A456-963B2E60C20B}" type="presParOf" srcId="{D33995C7-D1E8-7349-B2CD-06AC8324A803}" destId="{DBB3FD98-7DDC-7045-8BD0-980262B07D5D}" srcOrd="0" destOrd="0" presId="urn:microsoft.com/office/officeart/2005/8/layout/vList2"/>
    <dgm:cxn modelId="{23BAF28B-ED92-5F41-94A1-377DE0EBCBA8}" type="presParOf" srcId="{D33995C7-D1E8-7349-B2CD-06AC8324A803}" destId="{15A1CAD9-EA03-4749-8B37-DADAA7C03DD6}" srcOrd="1" destOrd="0" presId="urn:microsoft.com/office/officeart/2005/8/layout/vList2"/>
    <dgm:cxn modelId="{D465EC3D-246D-9C4E-8F8C-D4F877447024}" type="presParOf" srcId="{D33995C7-D1E8-7349-B2CD-06AC8324A803}" destId="{D74E524F-7CE4-1741-8272-09FC6C5B1A1F}" srcOrd="2" destOrd="0" presId="urn:microsoft.com/office/officeart/2005/8/layout/vList2"/>
    <dgm:cxn modelId="{57417D38-AB10-154C-AB9D-48A6B3AA0102}" type="presParOf" srcId="{D33995C7-D1E8-7349-B2CD-06AC8324A803}" destId="{1A839814-7B05-904C-84EF-D5C0F13883F4}" srcOrd="3" destOrd="0" presId="urn:microsoft.com/office/officeart/2005/8/layout/vList2"/>
    <dgm:cxn modelId="{CFDC507E-C5CE-2B41-B761-7E342A060CF6}" type="presParOf" srcId="{D33995C7-D1E8-7349-B2CD-06AC8324A803}" destId="{5120EB4A-EA07-9E47-9397-9C8458AC6CB4}" srcOrd="4" destOrd="0" presId="urn:microsoft.com/office/officeart/2005/8/layout/vList2"/>
    <dgm:cxn modelId="{6CD681E3-A1A5-1140-814D-768998760BD1}" type="presParOf" srcId="{D33995C7-D1E8-7349-B2CD-06AC8324A803}" destId="{AD89940C-2FA0-F446-8552-E723695E4954}" srcOrd="5" destOrd="0" presId="urn:microsoft.com/office/officeart/2005/8/layout/vList2"/>
    <dgm:cxn modelId="{BAA1A716-2787-F449-A2A2-CAC702FDE618}" type="presParOf" srcId="{D33995C7-D1E8-7349-B2CD-06AC8324A803}" destId="{D596A0B7-DBD5-A642-813E-5B9C9E4FE89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7FA84C3-D605-4572-B876-59E50987467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32D38CB-521B-44F3-85BA-2B162DB6B508}">
      <dgm:prSet/>
      <dgm:spPr/>
      <dgm:t>
        <a:bodyPr/>
        <a:lstStyle/>
        <a:p>
          <a:r>
            <a:rPr lang="en-US"/>
            <a:t>Physical activity epidemiology evaluates nature, extent, and demographics of exercise participation</a:t>
          </a:r>
        </a:p>
      </dgm:t>
    </dgm:pt>
    <dgm:pt modelId="{FCBC5FB2-A5CC-401C-B5BA-56B393E982C2}" type="parTrans" cxnId="{1DE412F1-3646-427B-BCB2-9589B45892BD}">
      <dgm:prSet/>
      <dgm:spPr/>
      <dgm:t>
        <a:bodyPr/>
        <a:lstStyle/>
        <a:p>
          <a:endParaRPr lang="en-US"/>
        </a:p>
      </dgm:t>
    </dgm:pt>
    <dgm:pt modelId="{50C4DE4D-060B-4A94-9B5A-75A70319BE26}" type="sibTrans" cxnId="{1DE412F1-3646-427B-BCB2-9589B45892BD}">
      <dgm:prSet/>
      <dgm:spPr/>
      <dgm:t>
        <a:bodyPr/>
        <a:lstStyle/>
        <a:p>
          <a:endParaRPr lang="en-US"/>
        </a:p>
      </dgm:t>
    </dgm:pt>
    <dgm:pt modelId="{4912C250-480F-46C4-9D44-75154865033A}">
      <dgm:prSet/>
      <dgm:spPr/>
      <dgm:t>
        <a:bodyPr/>
        <a:lstStyle/>
        <a:p>
          <a:r>
            <a:rPr lang="en-US"/>
            <a:t>Only 10 to 15% adults in U.S. obtain enough </a:t>
          </a:r>
          <a:br>
            <a:rPr lang="en-US"/>
          </a:br>
          <a:r>
            <a:rPr lang="en-US"/>
            <a:t>regular physical activity for health benefits </a:t>
          </a:r>
        </a:p>
      </dgm:t>
    </dgm:pt>
    <dgm:pt modelId="{D74FF361-251C-41DF-91A7-1DF26BEE314A}" type="parTrans" cxnId="{59F547DD-614D-453B-8E44-1196284A22C4}">
      <dgm:prSet/>
      <dgm:spPr/>
      <dgm:t>
        <a:bodyPr/>
        <a:lstStyle/>
        <a:p>
          <a:endParaRPr lang="en-US"/>
        </a:p>
      </dgm:t>
    </dgm:pt>
    <dgm:pt modelId="{CD2AE931-879F-45C3-915F-A0C0CC26B0AC}" type="sibTrans" cxnId="{59F547DD-614D-453B-8E44-1196284A22C4}">
      <dgm:prSet/>
      <dgm:spPr/>
      <dgm:t>
        <a:bodyPr/>
        <a:lstStyle/>
        <a:p>
          <a:endParaRPr lang="en-US"/>
        </a:p>
      </dgm:t>
    </dgm:pt>
    <dgm:pt modelId="{1783E8D7-2721-43AF-87AC-53C836CE014B}">
      <dgm:prSet/>
      <dgm:spPr/>
      <dgm:t>
        <a:bodyPr/>
        <a:lstStyle/>
        <a:p>
          <a:r>
            <a:rPr lang="en-US"/>
            <a:t>Healthy People 2020 attempts to achieve new </a:t>
          </a:r>
          <a:br>
            <a:rPr lang="en-US"/>
          </a:br>
          <a:r>
            <a:rPr lang="en-US"/>
            <a:t>health goals for U.S. citizens</a:t>
          </a:r>
        </a:p>
      </dgm:t>
    </dgm:pt>
    <dgm:pt modelId="{02281200-9855-49C5-B5C5-6F11D1EC339D}" type="parTrans" cxnId="{AAF4F2B5-8F89-4746-9891-83A4A06350C7}">
      <dgm:prSet/>
      <dgm:spPr/>
      <dgm:t>
        <a:bodyPr/>
        <a:lstStyle/>
        <a:p>
          <a:endParaRPr lang="en-US"/>
        </a:p>
      </dgm:t>
    </dgm:pt>
    <dgm:pt modelId="{E3453D66-4219-44E4-88AD-EFB087262B14}" type="sibTrans" cxnId="{AAF4F2B5-8F89-4746-9891-83A4A06350C7}">
      <dgm:prSet/>
      <dgm:spPr/>
      <dgm:t>
        <a:bodyPr/>
        <a:lstStyle/>
        <a:p>
          <a:endParaRPr lang="en-US"/>
        </a:p>
      </dgm:t>
    </dgm:pt>
    <dgm:pt modelId="{170CCD9C-2762-4345-BD22-0E533FCE5195}">
      <dgm:prSet/>
      <dgm:spPr/>
      <dgm:t>
        <a:bodyPr/>
        <a:lstStyle/>
        <a:p>
          <a:r>
            <a:rPr lang="en-US"/>
            <a:t>Prehabilitation, particularly among older adults, </a:t>
          </a:r>
          <a:br>
            <a:rPr lang="en-US"/>
          </a:br>
          <a:r>
            <a:rPr lang="en-US"/>
            <a:t>that emphasizes core strengthening and training </a:t>
          </a:r>
          <a:br>
            <a:rPr lang="en-US"/>
          </a:br>
          <a:r>
            <a:rPr lang="en-US"/>
            <a:t>can reduce injury from exercise</a:t>
          </a:r>
        </a:p>
      </dgm:t>
    </dgm:pt>
    <dgm:pt modelId="{16D73C66-CEB4-454F-90FC-E9115D994595}" type="parTrans" cxnId="{31822B27-E03D-4137-B005-767768542883}">
      <dgm:prSet/>
      <dgm:spPr/>
      <dgm:t>
        <a:bodyPr/>
        <a:lstStyle/>
        <a:p>
          <a:endParaRPr lang="en-US"/>
        </a:p>
      </dgm:t>
    </dgm:pt>
    <dgm:pt modelId="{5D289BD5-F791-49CA-92F6-A0E1CCB66E2B}" type="sibTrans" cxnId="{31822B27-E03D-4137-B005-767768542883}">
      <dgm:prSet/>
      <dgm:spPr/>
      <dgm:t>
        <a:bodyPr/>
        <a:lstStyle/>
        <a:p>
          <a:endParaRPr lang="en-US"/>
        </a:p>
      </dgm:t>
    </dgm:pt>
    <dgm:pt modelId="{C9DCDBFD-733F-4102-9DEC-78B0738B5605}">
      <dgm:prSet/>
      <dgm:spPr/>
      <dgm:t>
        <a:bodyPr/>
        <a:lstStyle/>
        <a:p>
          <a:r>
            <a:rPr lang="en-US"/>
            <a:t>Physical inactivity promotes unhealthy gene expression</a:t>
          </a:r>
        </a:p>
      </dgm:t>
    </dgm:pt>
    <dgm:pt modelId="{86AA76FC-1E69-45B9-A59E-DDF2B01AC8EF}" type="parTrans" cxnId="{21B76CD4-3275-4D4A-B0A9-92A06721C6EF}">
      <dgm:prSet/>
      <dgm:spPr/>
      <dgm:t>
        <a:bodyPr/>
        <a:lstStyle/>
        <a:p>
          <a:endParaRPr lang="en-US"/>
        </a:p>
      </dgm:t>
    </dgm:pt>
    <dgm:pt modelId="{D1FAD61B-FE59-4A3F-9CF8-5F2A757FD35B}" type="sibTrans" cxnId="{21B76CD4-3275-4D4A-B0A9-92A06721C6EF}">
      <dgm:prSet/>
      <dgm:spPr/>
      <dgm:t>
        <a:bodyPr/>
        <a:lstStyle/>
        <a:p>
          <a:endParaRPr lang="en-US"/>
        </a:p>
      </dgm:t>
    </dgm:pt>
    <dgm:pt modelId="{30FFB57F-8FE2-7F4A-A9D7-43EFFCF60ABE}" type="pres">
      <dgm:prSet presAssocID="{17FA84C3-D605-4572-B876-59E50987467E}" presName="linear" presStyleCnt="0">
        <dgm:presLayoutVars>
          <dgm:animLvl val="lvl"/>
          <dgm:resizeHandles val="exact"/>
        </dgm:presLayoutVars>
      </dgm:prSet>
      <dgm:spPr/>
    </dgm:pt>
    <dgm:pt modelId="{1BC4C1F1-FD3A-E14E-9A2A-2EEE7E350CE9}" type="pres">
      <dgm:prSet presAssocID="{B32D38CB-521B-44F3-85BA-2B162DB6B50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3CAD34E-DD62-A240-B575-9FE8AB50E18E}" type="pres">
      <dgm:prSet presAssocID="{50C4DE4D-060B-4A94-9B5A-75A70319BE26}" presName="spacer" presStyleCnt="0"/>
      <dgm:spPr/>
    </dgm:pt>
    <dgm:pt modelId="{CECFFE8E-5BCE-E540-B694-9BE337516894}" type="pres">
      <dgm:prSet presAssocID="{4912C250-480F-46C4-9D44-75154865033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C68357A-7F70-6648-9426-955F24B9C99E}" type="pres">
      <dgm:prSet presAssocID="{CD2AE931-879F-45C3-915F-A0C0CC26B0AC}" presName="spacer" presStyleCnt="0"/>
      <dgm:spPr/>
    </dgm:pt>
    <dgm:pt modelId="{47C53ADE-A7AC-AA43-8C9F-D1EEDD592309}" type="pres">
      <dgm:prSet presAssocID="{1783E8D7-2721-43AF-87AC-53C836CE01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1F49327-828C-764A-8C79-5ECA63E87D87}" type="pres">
      <dgm:prSet presAssocID="{E3453D66-4219-44E4-88AD-EFB087262B14}" presName="spacer" presStyleCnt="0"/>
      <dgm:spPr/>
    </dgm:pt>
    <dgm:pt modelId="{423C20A0-61A2-3A4A-9413-24131BCBFFBA}" type="pres">
      <dgm:prSet presAssocID="{170CCD9C-2762-4345-BD22-0E533FCE519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8B1298E-C083-C24D-A12F-56D56685F6BF}" type="pres">
      <dgm:prSet presAssocID="{5D289BD5-F791-49CA-92F6-A0E1CCB66E2B}" presName="spacer" presStyleCnt="0"/>
      <dgm:spPr/>
    </dgm:pt>
    <dgm:pt modelId="{A0C1D66F-05B5-C944-BB06-C1F66CF5F81E}" type="pres">
      <dgm:prSet presAssocID="{C9DCDBFD-733F-4102-9DEC-78B0738B560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1822B27-E03D-4137-B005-767768542883}" srcId="{17FA84C3-D605-4572-B876-59E50987467E}" destId="{170CCD9C-2762-4345-BD22-0E533FCE5195}" srcOrd="3" destOrd="0" parTransId="{16D73C66-CEB4-454F-90FC-E9115D994595}" sibTransId="{5D289BD5-F791-49CA-92F6-A0E1CCB66E2B}"/>
    <dgm:cxn modelId="{ADA46740-D3B8-1045-AE94-AC76557660F0}" type="presOf" srcId="{1783E8D7-2721-43AF-87AC-53C836CE014B}" destId="{47C53ADE-A7AC-AA43-8C9F-D1EEDD592309}" srcOrd="0" destOrd="0" presId="urn:microsoft.com/office/officeart/2005/8/layout/vList2"/>
    <dgm:cxn modelId="{95CF394D-22FB-034B-B99B-573CE2795D0D}" type="presOf" srcId="{4912C250-480F-46C4-9D44-75154865033A}" destId="{CECFFE8E-5BCE-E540-B694-9BE337516894}" srcOrd="0" destOrd="0" presId="urn:microsoft.com/office/officeart/2005/8/layout/vList2"/>
    <dgm:cxn modelId="{AB019E69-0346-6146-8331-AD474CCFB7C4}" type="presOf" srcId="{B32D38CB-521B-44F3-85BA-2B162DB6B508}" destId="{1BC4C1F1-FD3A-E14E-9A2A-2EEE7E350CE9}" srcOrd="0" destOrd="0" presId="urn:microsoft.com/office/officeart/2005/8/layout/vList2"/>
    <dgm:cxn modelId="{B5F89174-E6F0-844C-8D19-00D5FD9FE659}" type="presOf" srcId="{C9DCDBFD-733F-4102-9DEC-78B0738B5605}" destId="{A0C1D66F-05B5-C944-BB06-C1F66CF5F81E}" srcOrd="0" destOrd="0" presId="urn:microsoft.com/office/officeart/2005/8/layout/vList2"/>
    <dgm:cxn modelId="{AAF4F2B5-8F89-4746-9891-83A4A06350C7}" srcId="{17FA84C3-D605-4572-B876-59E50987467E}" destId="{1783E8D7-2721-43AF-87AC-53C836CE014B}" srcOrd="2" destOrd="0" parTransId="{02281200-9855-49C5-B5C5-6F11D1EC339D}" sibTransId="{E3453D66-4219-44E4-88AD-EFB087262B14}"/>
    <dgm:cxn modelId="{207609CA-7CCB-CD44-9D82-B5D11B5700EC}" type="presOf" srcId="{17FA84C3-D605-4572-B876-59E50987467E}" destId="{30FFB57F-8FE2-7F4A-A9D7-43EFFCF60ABE}" srcOrd="0" destOrd="0" presId="urn:microsoft.com/office/officeart/2005/8/layout/vList2"/>
    <dgm:cxn modelId="{21B76CD4-3275-4D4A-B0A9-92A06721C6EF}" srcId="{17FA84C3-D605-4572-B876-59E50987467E}" destId="{C9DCDBFD-733F-4102-9DEC-78B0738B5605}" srcOrd="4" destOrd="0" parTransId="{86AA76FC-1E69-45B9-A59E-DDF2B01AC8EF}" sibTransId="{D1FAD61B-FE59-4A3F-9CF8-5F2A757FD35B}"/>
    <dgm:cxn modelId="{59F547DD-614D-453B-8E44-1196284A22C4}" srcId="{17FA84C3-D605-4572-B876-59E50987467E}" destId="{4912C250-480F-46C4-9D44-75154865033A}" srcOrd="1" destOrd="0" parTransId="{D74FF361-251C-41DF-91A7-1DF26BEE314A}" sibTransId="{CD2AE931-879F-45C3-915F-A0C0CC26B0AC}"/>
    <dgm:cxn modelId="{1DE412F1-3646-427B-BCB2-9589B45892BD}" srcId="{17FA84C3-D605-4572-B876-59E50987467E}" destId="{B32D38CB-521B-44F3-85BA-2B162DB6B508}" srcOrd="0" destOrd="0" parTransId="{FCBC5FB2-A5CC-401C-B5BA-56B393E982C2}" sibTransId="{50C4DE4D-060B-4A94-9B5A-75A70319BE26}"/>
    <dgm:cxn modelId="{12F411FA-527B-C643-96AD-82CFB4860B40}" type="presOf" srcId="{170CCD9C-2762-4345-BD22-0E533FCE5195}" destId="{423C20A0-61A2-3A4A-9413-24131BCBFFBA}" srcOrd="0" destOrd="0" presId="urn:microsoft.com/office/officeart/2005/8/layout/vList2"/>
    <dgm:cxn modelId="{31419D4C-38FB-F745-A379-63C367E8DD84}" type="presParOf" srcId="{30FFB57F-8FE2-7F4A-A9D7-43EFFCF60ABE}" destId="{1BC4C1F1-FD3A-E14E-9A2A-2EEE7E350CE9}" srcOrd="0" destOrd="0" presId="urn:microsoft.com/office/officeart/2005/8/layout/vList2"/>
    <dgm:cxn modelId="{EC25A8F5-7A52-114A-9270-DC8A565FCFEB}" type="presParOf" srcId="{30FFB57F-8FE2-7F4A-A9D7-43EFFCF60ABE}" destId="{23CAD34E-DD62-A240-B575-9FE8AB50E18E}" srcOrd="1" destOrd="0" presId="urn:microsoft.com/office/officeart/2005/8/layout/vList2"/>
    <dgm:cxn modelId="{EBAD0A11-2E44-FC4E-A263-69C540721E22}" type="presParOf" srcId="{30FFB57F-8FE2-7F4A-A9D7-43EFFCF60ABE}" destId="{CECFFE8E-5BCE-E540-B694-9BE337516894}" srcOrd="2" destOrd="0" presId="urn:microsoft.com/office/officeart/2005/8/layout/vList2"/>
    <dgm:cxn modelId="{83EA3826-BC04-2147-86FA-A62AB0FF46BE}" type="presParOf" srcId="{30FFB57F-8FE2-7F4A-A9D7-43EFFCF60ABE}" destId="{3C68357A-7F70-6648-9426-955F24B9C99E}" srcOrd="3" destOrd="0" presId="urn:microsoft.com/office/officeart/2005/8/layout/vList2"/>
    <dgm:cxn modelId="{EB11FD98-BDFD-C24C-9653-D824FFD48AA8}" type="presParOf" srcId="{30FFB57F-8FE2-7F4A-A9D7-43EFFCF60ABE}" destId="{47C53ADE-A7AC-AA43-8C9F-D1EEDD592309}" srcOrd="4" destOrd="0" presId="urn:microsoft.com/office/officeart/2005/8/layout/vList2"/>
    <dgm:cxn modelId="{115585D1-41DF-C64A-8186-E78D92580DA9}" type="presParOf" srcId="{30FFB57F-8FE2-7F4A-A9D7-43EFFCF60ABE}" destId="{71F49327-828C-764A-8C79-5ECA63E87D87}" srcOrd="5" destOrd="0" presId="urn:microsoft.com/office/officeart/2005/8/layout/vList2"/>
    <dgm:cxn modelId="{E820F5B3-E834-5C42-9E6A-5AEFFFEC20A0}" type="presParOf" srcId="{30FFB57F-8FE2-7F4A-A9D7-43EFFCF60ABE}" destId="{423C20A0-61A2-3A4A-9413-24131BCBFFBA}" srcOrd="6" destOrd="0" presId="urn:microsoft.com/office/officeart/2005/8/layout/vList2"/>
    <dgm:cxn modelId="{407FAF8B-F01A-9A43-AE9C-609273E816C6}" type="presParOf" srcId="{30FFB57F-8FE2-7F4A-A9D7-43EFFCF60ABE}" destId="{88B1298E-C083-C24D-A12F-56D56685F6BF}" srcOrd="7" destOrd="0" presId="urn:microsoft.com/office/officeart/2005/8/layout/vList2"/>
    <dgm:cxn modelId="{9199F6E4-00BF-9348-8904-73E0FAFB3587}" type="presParOf" srcId="{30FFB57F-8FE2-7F4A-A9D7-43EFFCF60ABE}" destId="{A0C1D66F-05B5-C944-BB06-C1F66CF5F81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8EA9FBFA-6C8C-4D1A-BF9E-F3568CF49B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A8C5139-D033-4F98-98FF-2A65BD53E697}">
      <dgm:prSet/>
      <dgm:spPr/>
      <dgm:t>
        <a:bodyPr/>
        <a:lstStyle/>
        <a:p>
          <a:r>
            <a:rPr lang="en-US" dirty="0"/>
            <a:t>Increasing regular physical activity should become </a:t>
          </a:r>
          <a:br>
            <a:rPr lang="en-US" dirty="0"/>
          </a:br>
          <a:r>
            <a:rPr lang="en-US" dirty="0"/>
            <a:t>top public health priority</a:t>
          </a:r>
        </a:p>
      </dgm:t>
    </dgm:pt>
    <dgm:pt modelId="{0497CBAD-B467-4420-B0AB-F8D28F1D9A41}" type="parTrans" cxnId="{194EEDCF-DAB6-48AA-A314-80252F0E4E16}">
      <dgm:prSet/>
      <dgm:spPr/>
      <dgm:t>
        <a:bodyPr/>
        <a:lstStyle/>
        <a:p>
          <a:endParaRPr lang="en-US"/>
        </a:p>
      </dgm:t>
    </dgm:pt>
    <dgm:pt modelId="{A88238F7-65CA-4DC6-807B-7054E459351F}" type="sibTrans" cxnId="{194EEDCF-DAB6-48AA-A314-80252F0E4E16}">
      <dgm:prSet/>
      <dgm:spPr/>
      <dgm:t>
        <a:bodyPr/>
        <a:lstStyle/>
        <a:p>
          <a:endParaRPr lang="en-US"/>
        </a:p>
      </dgm:t>
    </dgm:pt>
    <dgm:pt modelId="{7919625A-6F0B-48EA-BEFD-6122B4821A18}">
      <dgm:prSet/>
      <dgm:spPr/>
      <dgm:t>
        <a:bodyPr/>
        <a:lstStyle/>
        <a:p>
          <a:r>
            <a:rPr lang="en-US"/>
            <a:t>Physiologic and performance capabilities usually decline after age 30</a:t>
          </a:r>
        </a:p>
      </dgm:t>
    </dgm:pt>
    <dgm:pt modelId="{CE0CAF47-1628-4560-B613-A3E49062E40E}" type="parTrans" cxnId="{EF1A0B30-40F3-45AF-98E3-B722D2847DDA}">
      <dgm:prSet/>
      <dgm:spPr/>
      <dgm:t>
        <a:bodyPr/>
        <a:lstStyle/>
        <a:p>
          <a:endParaRPr lang="en-US"/>
        </a:p>
      </dgm:t>
    </dgm:pt>
    <dgm:pt modelId="{927B5F03-4C5A-4AB3-82D4-5742C7D063A4}" type="sibTrans" cxnId="{EF1A0B30-40F3-45AF-98E3-B722D2847DDA}">
      <dgm:prSet/>
      <dgm:spPr/>
      <dgm:t>
        <a:bodyPr/>
        <a:lstStyle/>
        <a:p>
          <a:endParaRPr lang="en-US"/>
        </a:p>
      </dgm:t>
    </dgm:pt>
    <dgm:pt modelId="{45518910-4926-4246-94B1-91978726A710}">
      <dgm:prSet/>
      <dgm:spPr/>
      <dgm:t>
        <a:bodyPr/>
        <a:lstStyle/>
        <a:p>
          <a:r>
            <a:rPr lang="en-US"/>
            <a:t>Biologic aging relates to changes in 3 hormonal systems: hypothalamic-pituitary-gonadal axis, </a:t>
          </a:r>
          <a:br>
            <a:rPr lang="en-US"/>
          </a:br>
          <a:r>
            <a:rPr lang="en-US"/>
            <a:t>adrenal cortex, and growth-hormone-insulin-like growth factor</a:t>
          </a:r>
        </a:p>
      </dgm:t>
    </dgm:pt>
    <dgm:pt modelId="{A0348EBE-9811-48B9-99F6-8FEA061A3A40}" type="parTrans" cxnId="{5E7202A0-5324-4E97-BB39-10872CF7DC71}">
      <dgm:prSet/>
      <dgm:spPr/>
      <dgm:t>
        <a:bodyPr/>
        <a:lstStyle/>
        <a:p>
          <a:endParaRPr lang="en-US"/>
        </a:p>
      </dgm:t>
    </dgm:pt>
    <dgm:pt modelId="{F1A73D74-382A-46F4-9DB7-B766B8C8C394}" type="sibTrans" cxnId="{5E7202A0-5324-4E97-BB39-10872CF7DC71}">
      <dgm:prSet/>
      <dgm:spPr/>
      <dgm:t>
        <a:bodyPr/>
        <a:lstStyle/>
        <a:p>
          <a:endParaRPr lang="en-US"/>
        </a:p>
      </dgm:t>
    </dgm:pt>
    <dgm:pt modelId="{6EE2CB1B-1230-47FF-9CEA-6A129E83C4BC}">
      <dgm:prSet/>
      <dgm:spPr/>
      <dgm:t>
        <a:bodyPr/>
        <a:lstStyle/>
        <a:p>
          <a:r>
            <a:rPr lang="en-US"/>
            <a:t>Four important factors to evaluate physiologic and performance differences between children and adults: exercise economy, FFM, anaerobic power, and anabolic hormone levels</a:t>
          </a:r>
        </a:p>
      </dgm:t>
    </dgm:pt>
    <dgm:pt modelId="{610E2625-0728-46A7-BECF-17701FBA8C25}" type="parTrans" cxnId="{86D4B60A-7C61-4011-871A-5C8A972B7C14}">
      <dgm:prSet/>
      <dgm:spPr/>
      <dgm:t>
        <a:bodyPr/>
        <a:lstStyle/>
        <a:p>
          <a:endParaRPr lang="en-US"/>
        </a:p>
      </dgm:t>
    </dgm:pt>
    <dgm:pt modelId="{C2532B2B-3BDF-445E-895B-51928F90A565}" type="sibTrans" cxnId="{86D4B60A-7C61-4011-871A-5C8A972B7C14}">
      <dgm:prSet/>
      <dgm:spPr/>
      <dgm:t>
        <a:bodyPr/>
        <a:lstStyle/>
        <a:p>
          <a:endParaRPr lang="en-US"/>
        </a:p>
      </dgm:t>
    </dgm:pt>
    <dgm:pt modelId="{4F1AD9E3-4F8E-834D-89DF-D4C95A2C616C}" type="pres">
      <dgm:prSet presAssocID="{8EA9FBFA-6C8C-4D1A-BF9E-F3568CF49BB6}" presName="linear" presStyleCnt="0">
        <dgm:presLayoutVars>
          <dgm:animLvl val="lvl"/>
          <dgm:resizeHandles val="exact"/>
        </dgm:presLayoutVars>
      </dgm:prSet>
      <dgm:spPr/>
    </dgm:pt>
    <dgm:pt modelId="{801D4577-2017-6C41-BBD5-FD60E2E6DA65}" type="pres">
      <dgm:prSet presAssocID="{CA8C5139-D033-4F98-98FF-2A65BD53E69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F743529-B1B9-D748-AE38-FC2C1A47BC0C}" type="pres">
      <dgm:prSet presAssocID="{A88238F7-65CA-4DC6-807B-7054E459351F}" presName="spacer" presStyleCnt="0"/>
      <dgm:spPr/>
    </dgm:pt>
    <dgm:pt modelId="{E1C178B9-199B-A64A-BD40-A67F304645CF}" type="pres">
      <dgm:prSet presAssocID="{7919625A-6F0B-48EA-BEFD-6122B4821A1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16B0FF-2697-9941-8893-E4C5105FF570}" type="pres">
      <dgm:prSet presAssocID="{927B5F03-4C5A-4AB3-82D4-5742C7D063A4}" presName="spacer" presStyleCnt="0"/>
      <dgm:spPr/>
    </dgm:pt>
    <dgm:pt modelId="{82F222AA-3CA3-B44B-BABB-D5DAE3D524E1}" type="pres">
      <dgm:prSet presAssocID="{45518910-4926-4246-94B1-91978726A7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FAE25E7-F144-F54A-BC51-C2DBDF108606}" type="pres">
      <dgm:prSet presAssocID="{F1A73D74-382A-46F4-9DB7-B766B8C8C394}" presName="spacer" presStyleCnt="0"/>
      <dgm:spPr/>
    </dgm:pt>
    <dgm:pt modelId="{A7D0A338-818F-1645-BDBF-0FC38563BCF0}" type="pres">
      <dgm:prSet presAssocID="{6EE2CB1B-1230-47FF-9CEA-6A129E83C4B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33B7307-6EFB-1C48-AE1C-E17F10305C68}" type="presOf" srcId="{45518910-4926-4246-94B1-91978726A710}" destId="{82F222AA-3CA3-B44B-BABB-D5DAE3D524E1}" srcOrd="0" destOrd="0" presId="urn:microsoft.com/office/officeart/2005/8/layout/vList2"/>
    <dgm:cxn modelId="{86D4B60A-7C61-4011-871A-5C8A972B7C14}" srcId="{8EA9FBFA-6C8C-4D1A-BF9E-F3568CF49BB6}" destId="{6EE2CB1B-1230-47FF-9CEA-6A129E83C4BC}" srcOrd="3" destOrd="0" parTransId="{610E2625-0728-46A7-BECF-17701FBA8C25}" sibTransId="{C2532B2B-3BDF-445E-895B-51928F90A565}"/>
    <dgm:cxn modelId="{EF1A0B30-40F3-45AF-98E3-B722D2847DDA}" srcId="{8EA9FBFA-6C8C-4D1A-BF9E-F3568CF49BB6}" destId="{7919625A-6F0B-48EA-BEFD-6122B4821A18}" srcOrd="1" destOrd="0" parTransId="{CE0CAF47-1628-4560-B613-A3E49062E40E}" sibTransId="{927B5F03-4C5A-4AB3-82D4-5742C7D063A4}"/>
    <dgm:cxn modelId="{1CF9D69D-8092-334C-B0D3-55C85454D44D}" type="presOf" srcId="{7919625A-6F0B-48EA-BEFD-6122B4821A18}" destId="{E1C178B9-199B-A64A-BD40-A67F304645CF}" srcOrd="0" destOrd="0" presId="urn:microsoft.com/office/officeart/2005/8/layout/vList2"/>
    <dgm:cxn modelId="{5E7202A0-5324-4E97-BB39-10872CF7DC71}" srcId="{8EA9FBFA-6C8C-4D1A-BF9E-F3568CF49BB6}" destId="{45518910-4926-4246-94B1-91978726A710}" srcOrd="2" destOrd="0" parTransId="{A0348EBE-9811-48B9-99F6-8FEA061A3A40}" sibTransId="{F1A73D74-382A-46F4-9DB7-B766B8C8C394}"/>
    <dgm:cxn modelId="{E79569AF-2189-1749-957D-EEC4DFF57320}" type="presOf" srcId="{CA8C5139-D033-4F98-98FF-2A65BD53E697}" destId="{801D4577-2017-6C41-BBD5-FD60E2E6DA65}" srcOrd="0" destOrd="0" presId="urn:microsoft.com/office/officeart/2005/8/layout/vList2"/>
    <dgm:cxn modelId="{4E1582CB-1003-C549-BE8F-BB1B954A2FA5}" type="presOf" srcId="{8EA9FBFA-6C8C-4D1A-BF9E-F3568CF49BB6}" destId="{4F1AD9E3-4F8E-834D-89DF-D4C95A2C616C}" srcOrd="0" destOrd="0" presId="urn:microsoft.com/office/officeart/2005/8/layout/vList2"/>
    <dgm:cxn modelId="{194EEDCF-DAB6-48AA-A314-80252F0E4E16}" srcId="{8EA9FBFA-6C8C-4D1A-BF9E-F3568CF49BB6}" destId="{CA8C5139-D033-4F98-98FF-2A65BD53E697}" srcOrd="0" destOrd="0" parTransId="{0497CBAD-B467-4420-B0AB-F8D28F1D9A41}" sibTransId="{A88238F7-65CA-4DC6-807B-7054E459351F}"/>
    <dgm:cxn modelId="{ADC23BE1-6994-7B4F-ACC0-78BC4F663209}" type="presOf" srcId="{6EE2CB1B-1230-47FF-9CEA-6A129E83C4BC}" destId="{A7D0A338-818F-1645-BDBF-0FC38563BCF0}" srcOrd="0" destOrd="0" presId="urn:microsoft.com/office/officeart/2005/8/layout/vList2"/>
    <dgm:cxn modelId="{CBAEB7EF-3086-364B-A9DC-0890D022C2D3}" type="presParOf" srcId="{4F1AD9E3-4F8E-834D-89DF-D4C95A2C616C}" destId="{801D4577-2017-6C41-BBD5-FD60E2E6DA65}" srcOrd="0" destOrd="0" presId="urn:microsoft.com/office/officeart/2005/8/layout/vList2"/>
    <dgm:cxn modelId="{B08298A1-3CAC-9F44-A263-8E32B2AAF40C}" type="presParOf" srcId="{4F1AD9E3-4F8E-834D-89DF-D4C95A2C616C}" destId="{6F743529-B1B9-D748-AE38-FC2C1A47BC0C}" srcOrd="1" destOrd="0" presId="urn:microsoft.com/office/officeart/2005/8/layout/vList2"/>
    <dgm:cxn modelId="{CCD9BB07-5BF8-AD4A-A0A1-D8ACD70F6DF2}" type="presParOf" srcId="{4F1AD9E3-4F8E-834D-89DF-D4C95A2C616C}" destId="{E1C178B9-199B-A64A-BD40-A67F304645CF}" srcOrd="2" destOrd="0" presId="urn:microsoft.com/office/officeart/2005/8/layout/vList2"/>
    <dgm:cxn modelId="{5A8B8F87-F527-FD48-922C-7853E88C2CA8}" type="presParOf" srcId="{4F1AD9E3-4F8E-834D-89DF-D4C95A2C616C}" destId="{9716B0FF-2697-9941-8893-E4C5105FF570}" srcOrd="3" destOrd="0" presId="urn:microsoft.com/office/officeart/2005/8/layout/vList2"/>
    <dgm:cxn modelId="{CD07C193-D009-FB4A-8452-FA33BFC8EE35}" type="presParOf" srcId="{4F1AD9E3-4F8E-834D-89DF-D4C95A2C616C}" destId="{82F222AA-3CA3-B44B-BABB-D5DAE3D524E1}" srcOrd="4" destOrd="0" presId="urn:microsoft.com/office/officeart/2005/8/layout/vList2"/>
    <dgm:cxn modelId="{8C25B935-2AA0-364B-9821-9A3D5E934E54}" type="presParOf" srcId="{4F1AD9E3-4F8E-834D-89DF-D4C95A2C616C}" destId="{9FAE25E7-F144-F54A-BC51-C2DBDF108606}" srcOrd="5" destOrd="0" presId="urn:microsoft.com/office/officeart/2005/8/layout/vList2"/>
    <dgm:cxn modelId="{8ECED96E-814E-C44E-9B00-10147D706F24}" type="presParOf" srcId="{4F1AD9E3-4F8E-834D-89DF-D4C95A2C616C}" destId="{A7D0A338-818F-1645-BDBF-0FC38563BCF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75693DDD-B8B7-4F19-9DC7-390DA094F12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7BD51F-73A2-476A-BFD5-3DA7ACB33F82}">
      <dgm:prSet/>
      <dgm:spPr/>
      <dgm:t>
        <a:bodyPr/>
        <a:lstStyle/>
        <a:p>
          <a:r>
            <a:rPr lang="en-US"/>
            <a:t>Primary cause of age-associated reduction in muscle strength is a 40 to 50% reduction in muscle mass from a loss of motor units and muscle fiber atrophy</a:t>
          </a:r>
        </a:p>
      </dgm:t>
    </dgm:pt>
    <dgm:pt modelId="{EE6A1559-F581-4C93-9C9B-7B7D55546F4F}" type="parTrans" cxnId="{A39D4E61-3901-47ED-9B92-74E6E512C255}">
      <dgm:prSet/>
      <dgm:spPr/>
      <dgm:t>
        <a:bodyPr/>
        <a:lstStyle/>
        <a:p>
          <a:endParaRPr lang="en-US"/>
        </a:p>
      </dgm:t>
    </dgm:pt>
    <dgm:pt modelId="{9FE20645-F3B7-4628-AACB-754C2DB554A0}" type="sibTrans" cxnId="{A39D4E61-3901-47ED-9B92-74E6E512C255}">
      <dgm:prSet/>
      <dgm:spPr/>
      <dgm:t>
        <a:bodyPr/>
        <a:lstStyle/>
        <a:p>
          <a:endParaRPr lang="en-US"/>
        </a:p>
      </dgm:t>
    </dgm:pt>
    <dgm:pt modelId="{D19D2C8F-8885-4BC3-B1F8-25D5EE8AC667}">
      <dgm:prSet/>
      <dgm:spPr/>
      <dgm:t>
        <a:bodyPr/>
        <a:lstStyle/>
        <a:p>
          <a:r>
            <a:rPr lang="en-US"/>
            <a:t>Considerable plasticity exists in physiologic, structural, and performance characteristics </a:t>
          </a:r>
          <a:br>
            <a:rPr lang="en-US"/>
          </a:br>
          <a:r>
            <a:rPr lang="en-US"/>
            <a:t>among older individuals</a:t>
          </a:r>
        </a:p>
      </dgm:t>
    </dgm:pt>
    <dgm:pt modelId="{0ACA20BB-E6E6-428B-A5DA-13A27A0D1E0E}" type="parTrans" cxnId="{B2DD45BA-A575-4D59-B88E-5F597DECAB2F}">
      <dgm:prSet/>
      <dgm:spPr/>
      <dgm:t>
        <a:bodyPr/>
        <a:lstStyle/>
        <a:p>
          <a:endParaRPr lang="en-US"/>
        </a:p>
      </dgm:t>
    </dgm:pt>
    <dgm:pt modelId="{4D5F5E10-773F-4256-B13E-5A6C97DD048C}" type="sibTrans" cxnId="{B2DD45BA-A575-4D59-B88E-5F597DECAB2F}">
      <dgm:prSet/>
      <dgm:spPr/>
      <dgm:t>
        <a:bodyPr/>
        <a:lstStyle/>
        <a:p>
          <a:endParaRPr lang="en-US"/>
        </a:p>
      </dgm:t>
    </dgm:pt>
    <dgm:pt modelId="{FD28F0FB-0F9B-4AF5-A048-C7DAEAEB60D9}">
      <dgm:prSet/>
      <dgm:spPr/>
      <dgm:t>
        <a:bodyPr/>
        <a:lstStyle/>
        <a:p>
          <a:r>
            <a:rPr lang="en-US"/>
            <a:t>Physically active lifestyle affects neuromuscular function positively at any age</a:t>
          </a:r>
        </a:p>
      </dgm:t>
    </dgm:pt>
    <dgm:pt modelId="{7BC9EE9C-EFCD-45F4-A986-8B237C96E91F}" type="parTrans" cxnId="{68A2E6EC-9EAB-4E60-B58C-4F193E6CF095}">
      <dgm:prSet/>
      <dgm:spPr/>
      <dgm:t>
        <a:bodyPr/>
        <a:lstStyle/>
        <a:p>
          <a:endParaRPr lang="en-US"/>
        </a:p>
      </dgm:t>
    </dgm:pt>
    <dgm:pt modelId="{D8BD1800-9AF0-4CED-9F86-6E96F75E0D6D}" type="sibTrans" cxnId="{68A2E6EC-9EAB-4E60-B58C-4F193E6CF095}">
      <dgm:prSet/>
      <dgm:spPr/>
      <dgm:t>
        <a:bodyPr/>
        <a:lstStyle/>
        <a:p>
          <a:endParaRPr lang="en-US"/>
        </a:p>
      </dgm:t>
    </dgm:pt>
    <dgm:pt modelId="{BA296A9F-CC7A-4D2B-AF0D-23B0C0D8C252}">
      <dgm:prSet/>
      <dgm:spPr/>
      <dgm:t>
        <a:bodyPr/>
        <a:lstStyle/>
        <a:p>
          <a:r>
            <a:rPr lang="en-US"/>
            <a:t>VO</a:t>
          </a:r>
          <a:r>
            <a:rPr lang="en-US" baseline="-25000"/>
            <a:t>2max</a:t>
          </a:r>
          <a:r>
            <a:rPr lang="en-US"/>
            <a:t> declines 1% each year for men and women</a:t>
          </a:r>
        </a:p>
      </dgm:t>
    </dgm:pt>
    <dgm:pt modelId="{D091E26A-41DB-48A4-AC97-866702B692C4}" type="parTrans" cxnId="{D6FDD677-D59C-4B4C-92AE-D3F15B3842D5}">
      <dgm:prSet/>
      <dgm:spPr/>
      <dgm:t>
        <a:bodyPr/>
        <a:lstStyle/>
        <a:p>
          <a:endParaRPr lang="en-US"/>
        </a:p>
      </dgm:t>
    </dgm:pt>
    <dgm:pt modelId="{AA01C253-8F9A-4559-8CB1-8DB625FE3BF2}" type="sibTrans" cxnId="{D6FDD677-D59C-4B4C-92AE-D3F15B3842D5}">
      <dgm:prSet/>
      <dgm:spPr/>
      <dgm:t>
        <a:bodyPr/>
        <a:lstStyle/>
        <a:p>
          <a:endParaRPr lang="en-US"/>
        </a:p>
      </dgm:t>
    </dgm:pt>
    <dgm:pt modelId="{7E31A38E-81A1-433D-84A2-4C53F3214649}">
      <dgm:prSet/>
      <dgm:spPr/>
      <dgm:t>
        <a:bodyPr/>
        <a:lstStyle/>
        <a:p>
          <a:r>
            <a:rPr lang="en-US"/>
            <a:t>Physically active older men and women have </a:t>
          </a:r>
          <a:br>
            <a:rPr lang="en-US"/>
          </a:br>
          <a:r>
            <a:rPr lang="en-US"/>
            <a:t>higher VO</a:t>
          </a:r>
          <a:r>
            <a:rPr lang="en-US" baseline="-25000"/>
            <a:t>2max</a:t>
          </a:r>
          <a:r>
            <a:rPr lang="en-US"/>
            <a:t> than sedentary peers</a:t>
          </a:r>
        </a:p>
      </dgm:t>
    </dgm:pt>
    <dgm:pt modelId="{6E91496F-DB52-4A94-A367-4FDD5332C147}" type="parTrans" cxnId="{B9E1E5E9-A81A-48E5-8775-A4B6CBB21BD7}">
      <dgm:prSet/>
      <dgm:spPr/>
      <dgm:t>
        <a:bodyPr/>
        <a:lstStyle/>
        <a:p>
          <a:endParaRPr lang="en-US"/>
        </a:p>
      </dgm:t>
    </dgm:pt>
    <dgm:pt modelId="{85BBDFF4-7342-4ACF-81E3-85A98ED5B774}" type="sibTrans" cxnId="{B9E1E5E9-A81A-48E5-8775-A4B6CBB21BD7}">
      <dgm:prSet/>
      <dgm:spPr/>
      <dgm:t>
        <a:bodyPr/>
        <a:lstStyle/>
        <a:p>
          <a:endParaRPr lang="en-US"/>
        </a:p>
      </dgm:t>
    </dgm:pt>
    <dgm:pt modelId="{F8A39878-570E-C240-B799-3888471BE68D}" type="pres">
      <dgm:prSet presAssocID="{75693DDD-B8B7-4F19-9DC7-390DA094F125}" presName="linear" presStyleCnt="0">
        <dgm:presLayoutVars>
          <dgm:animLvl val="lvl"/>
          <dgm:resizeHandles val="exact"/>
        </dgm:presLayoutVars>
      </dgm:prSet>
      <dgm:spPr/>
    </dgm:pt>
    <dgm:pt modelId="{20A35E69-A1CA-F345-A177-4076B9E34562}" type="pres">
      <dgm:prSet presAssocID="{AF7BD51F-73A2-476A-BFD5-3DA7ACB33F8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35D0083-C216-CB47-951D-05400F0A7584}" type="pres">
      <dgm:prSet presAssocID="{9FE20645-F3B7-4628-AACB-754C2DB554A0}" presName="spacer" presStyleCnt="0"/>
      <dgm:spPr/>
    </dgm:pt>
    <dgm:pt modelId="{C7CEB1D3-7C34-8645-A70C-CF0097671167}" type="pres">
      <dgm:prSet presAssocID="{D19D2C8F-8885-4BC3-B1F8-25D5EE8AC66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B7F4BD2-0EB3-7542-9435-CA735044389B}" type="pres">
      <dgm:prSet presAssocID="{4D5F5E10-773F-4256-B13E-5A6C97DD048C}" presName="spacer" presStyleCnt="0"/>
      <dgm:spPr/>
    </dgm:pt>
    <dgm:pt modelId="{E45BFBF7-1F6C-3E46-8DBD-64DB001CE445}" type="pres">
      <dgm:prSet presAssocID="{FD28F0FB-0F9B-4AF5-A048-C7DAEAEB60D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4CF9DF8-EFC9-7F42-8FD9-2688D7E686AE}" type="pres">
      <dgm:prSet presAssocID="{D8BD1800-9AF0-4CED-9F86-6E96F75E0D6D}" presName="spacer" presStyleCnt="0"/>
      <dgm:spPr/>
    </dgm:pt>
    <dgm:pt modelId="{62792E3C-5E5B-2F4F-BEBB-E1D367EF3857}" type="pres">
      <dgm:prSet presAssocID="{BA296A9F-CC7A-4D2B-AF0D-23B0C0D8C25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39F22B4-C6BF-D44D-BC70-2A5288BE0BB3}" type="pres">
      <dgm:prSet presAssocID="{AA01C253-8F9A-4559-8CB1-8DB625FE3BF2}" presName="spacer" presStyleCnt="0"/>
      <dgm:spPr/>
    </dgm:pt>
    <dgm:pt modelId="{CB437031-70A7-9347-9EB0-53A37D9F1F48}" type="pres">
      <dgm:prSet presAssocID="{7E31A38E-81A1-433D-84A2-4C53F321464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937AC09-B92D-8540-95C4-49AFDDF2468C}" type="presOf" srcId="{D19D2C8F-8885-4BC3-B1F8-25D5EE8AC667}" destId="{C7CEB1D3-7C34-8645-A70C-CF0097671167}" srcOrd="0" destOrd="0" presId="urn:microsoft.com/office/officeart/2005/8/layout/vList2"/>
    <dgm:cxn modelId="{FB5B333B-CE15-1342-B1AC-80BA9D8AE323}" type="presOf" srcId="{FD28F0FB-0F9B-4AF5-A048-C7DAEAEB60D9}" destId="{E45BFBF7-1F6C-3E46-8DBD-64DB001CE445}" srcOrd="0" destOrd="0" presId="urn:microsoft.com/office/officeart/2005/8/layout/vList2"/>
    <dgm:cxn modelId="{6A8AAA5F-B7AD-4542-9E2D-EA04F14FE140}" type="presOf" srcId="{7E31A38E-81A1-433D-84A2-4C53F3214649}" destId="{CB437031-70A7-9347-9EB0-53A37D9F1F48}" srcOrd="0" destOrd="0" presId="urn:microsoft.com/office/officeart/2005/8/layout/vList2"/>
    <dgm:cxn modelId="{A39D4E61-3901-47ED-9B92-74E6E512C255}" srcId="{75693DDD-B8B7-4F19-9DC7-390DA094F125}" destId="{AF7BD51F-73A2-476A-BFD5-3DA7ACB33F82}" srcOrd="0" destOrd="0" parTransId="{EE6A1559-F581-4C93-9C9B-7B7D55546F4F}" sibTransId="{9FE20645-F3B7-4628-AACB-754C2DB554A0}"/>
    <dgm:cxn modelId="{28D0F16B-75A0-ED41-A019-E4B38887773F}" type="presOf" srcId="{BA296A9F-CC7A-4D2B-AF0D-23B0C0D8C252}" destId="{62792E3C-5E5B-2F4F-BEBB-E1D367EF3857}" srcOrd="0" destOrd="0" presId="urn:microsoft.com/office/officeart/2005/8/layout/vList2"/>
    <dgm:cxn modelId="{D6FDD677-D59C-4B4C-92AE-D3F15B3842D5}" srcId="{75693DDD-B8B7-4F19-9DC7-390DA094F125}" destId="{BA296A9F-CC7A-4D2B-AF0D-23B0C0D8C252}" srcOrd="3" destOrd="0" parTransId="{D091E26A-41DB-48A4-AC97-866702B692C4}" sibTransId="{AA01C253-8F9A-4559-8CB1-8DB625FE3BF2}"/>
    <dgm:cxn modelId="{B32E4DA4-C491-0743-9A91-7F55817EF5A6}" type="presOf" srcId="{75693DDD-B8B7-4F19-9DC7-390DA094F125}" destId="{F8A39878-570E-C240-B799-3888471BE68D}" srcOrd="0" destOrd="0" presId="urn:microsoft.com/office/officeart/2005/8/layout/vList2"/>
    <dgm:cxn modelId="{B2DD45BA-A575-4D59-B88E-5F597DECAB2F}" srcId="{75693DDD-B8B7-4F19-9DC7-390DA094F125}" destId="{D19D2C8F-8885-4BC3-B1F8-25D5EE8AC667}" srcOrd="1" destOrd="0" parTransId="{0ACA20BB-E6E6-428B-A5DA-13A27A0D1E0E}" sibTransId="{4D5F5E10-773F-4256-B13E-5A6C97DD048C}"/>
    <dgm:cxn modelId="{FBBFF3DF-F952-2543-B435-082E7DA8A784}" type="presOf" srcId="{AF7BD51F-73A2-476A-BFD5-3DA7ACB33F82}" destId="{20A35E69-A1CA-F345-A177-4076B9E34562}" srcOrd="0" destOrd="0" presId="urn:microsoft.com/office/officeart/2005/8/layout/vList2"/>
    <dgm:cxn modelId="{B9E1E5E9-A81A-48E5-8775-A4B6CBB21BD7}" srcId="{75693DDD-B8B7-4F19-9DC7-390DA094F125}" destId="{7E31A38E-81A1-433D-84A2-4C53F3214649}" srcOrd="4" destOrd="0" parTransId="{6E91496F-DB52-4A94-A367-4FDD5332C147}" sibTransId="{85BBDFF4-7342-4ACF-81E3-85A98ED5B774}"/>
    <dgm:cxn modelId="{68A2E6EC-9EAB-4E60-B58C-4F193E6CF095}" srcId="{75693DDD-B8B7-4F19-9DC7-390DA094F125}" destId="{FD28F0FB-0F9B-4AF5-A048-C7DAEAEB60D9}" srcOrd="2" destOrd="0" parTransId="{7BC9EE9C-EFCD-45F4-A986-8B237C96E91F}" sibTransId="{D8BD1800-9AF0-4CED-9F86-6E96F75E0D6D}"/>
    <dgm:cxn modelId="{544AAD44-2014-7C4F-9BB2-6F11C339FDD1}" type="presParOf" srcId="{F8A39878-570E-C240-B799-3888471BE68D}" destId="{20A35E69-A1CA-F345-A177-4076B9E34562}" srcOrd="0" destOrd="0" presId="urn:microsoft.com/office/officeart/2005/8/layout/vList2"/>
    <dgm:cxn modelId="{41FB8FA1-C6F4-B24A-8BBD-624C762C9230}" type="presParOf" srcId="{F8A39878-570E-C240-B799-3888471BE68D}" destId="{435D0083-C216-CB47-951D-05400F0A7584}" srcOrd="1" destOrd="0" presId="urn:microsoft.com/office/officeart/2005/8/layout/vList2"/>
    <dgm:cxn modelId="{5A5C4064-B831-E349-BE8D-691F10633335}" type="presParOf" srcId="{F8A39878-570E-C240-B799-3888471BE68D}" destId="{C7CEB1D3-7C34-8645-A70C-CF0097671167}" srcOrd="2" destOrd="0" presId="urn:microsoft.com/office/officeart/2005/8/layout/vList2"/>
    <dgm:cxn modelId="{484A035A-59D9-3247-AF95-A8DD1D676B19}" type="presParOf" srcId="{F8A39878-570E-C240-B799-3888471BE68D}" destId="{2B7F4BD2-0EB3-7542-9435-CA735044389B}" srcOrd="3" destOrd="0" presId="urn:microsoft.com/office/officeart/2005/8/layout/vList2"/>
    <dgm:cxn modelId="{2DE0183D-320B-D042-8844-400D1AAC58C8}" type="presParOf" srcId="{F8A39878-570E-C240-B799-3888471BE68D}" destId="{E45BFBF7-1F6C-3E46-8DBD-64DB001CE445}" srcOrd="4" destOrd="0" presId="urn:microsoft.com/office/officeart/2005/8/layout/vList2"/>
    <dgm:cxn modelId="{D1AB549A-EB13-DE4D-9083-0D19C27D57E9}" type="presParOf" srcId="{F8A39878-570E-C240-B799-3888471BE68D}" destId="{14CF9DF8-EFC9-7F42-8FD9-2688D7E686AE}" srcOrd="5" destOrd="0" presId="urn:microsoft.com/office/officeart/2005/8/layout/vList2"/>
    <dgm:cxn modelId="{1FA33CB4-EE54-3D43-AD53-258646CB7392}" type="presParOf" srcId="{F8A39878-570E-C240-B799-3888471BE68D}" destId="{62792E3C-5E5B-2F4F-BEBB-E1D367EF3857}" srcOrd="6" destOrd="0" presId="urn:microsoft.com/office/officeart/2005/8/layout/vList2"/>
    <dgm:cxn modelId="{E8E480A8-230C-944E-946C-BFBADD164E09}" type="presParOf" srcId="{F8A39878-570E-C240-B799-3888471BE68D}" destId="{B39F22B4-C6BF-D44D-BC70-2A5288BE0BB3}" srcOrd="7" destOrd="0" presId="urn:microsoft.com/office/officeart/2005/8/layout/vList2"/>
    <dgm:cxn modelId="{AC87DE34-2B0A-5D40-B5AB-EBE38E93B2BE}" type="presParOf" srcId="{F8A39878-570E-C240-B799-3888471BE68D}" destId="{CB437031-70A7-9347-9EB0-53A37D9F1F4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79BC3EC5-CB39-4939-A04F-FA024FF0A948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5CE26B-2133-475E-BD6A-988846B47A83}">
      <dgm:prSet/>
      <dgm:spPr/>
      <dgm:t>
        <a:bodyPr/>
        <a:lstStyle/>
        <a:p>
          <a:r>
            <a:rPr lang="en-US"/>
            <a:t>Sedentary living causes functional capacity </a:t>
          </a:r>
          <a:br>
            <a:rPr lang="en-US"/>
          </a:br>
          <a:r>
            <a:rPr lang="en-US"/>
            <a:t>losses at least as great as aging itself</a:t>
          </a:r>
        </a:p>
      </dgm:t>
    </dgm:pt>
    <dgm:pt modelId="{A45789E4-8291-421E-886B-35B0224E85BF}" type="parTrans" cxnId="{38FC847F-3C52-43B3-854D-0B0B6998FB41}">
      <dgm:prSet/>
      <dgm:spPr/>
      <dgm:t>
        <a:bodyPr/>
        <a:lstStyle/>
        <a:p>
          <a:endParaRPr lang="en-US"/>
        </a:p>
      </dgm:t>
    </dgm:pt>
    <dgm:pt modelId="{E4B7525A-CD41-4D03-A928-E80E20DA98C6}" type="sibTrans" cxnId="{38FC847F-3C52-43B3-854D-0B0B6998FB41}">
      <dgm:prSet/>
      <dgm:spPr/>
      <dgm:t>
        <a:bodyPr/>
        <a:lstStyle/>
        <a:p>
          <a:endParaRPr lang="en-US"/>
        </a:p>
      </dgm:t>
    </dgm:pt>
    <dgm:pt modelId="{FD33FDF5-72C7-466C-AFE0-55AC9FEECE5B}">
      <dgm:prSet/>
      <dgm:spPr/>
      <dgm:t>
        <a:bodyPr/>
        <a:lstStyle/>
        <a:p>
          <a:r>
            <a:rPr lang="en-US" dirty="0"/>
            <a:t>Regular physical activity improves physiologic </a:t>
          </a:r>
          <a:br>
            <a:rPr lang="en-US" dirty="0"/>
          </a:br>
          <a:r>
            <a:rPr lang="en-US" dirty="0"/>
            <a:t>function at any age</a:t>
          </a:r>
        </a:p>
      </dgm:t>
    </dgm:pt>
    <dgm:pt modelId="{BA598933-52FC-405E-8B24-6503A01595B1}" type="parTrans" cxnId="{83D5F796-EC38-41EC-94D1-3058A2435A76}">
      <dgm:prSet/>
      <dgm:spPr/>
      <dgm:t>
        <a:bodyPr/>
        <a:lstStyle/>
        <a:p>
          <a:endParaRPr lang="en-US"/>
        </a:p>
      </dgm:t>
    </dgm:pt>
    <dgm:pt modelId="{4E0EB590-CA72-44F7-A8D6-E9D924B412B7}" type="sibTrans" cxnId="{83D5F796-EC38-41EC-94D1-3058A2435A76}">
      <dgm:prSet/>
      <dgm:spPr/>
      <dgm:t>
        <a:bodyPr/>
        <a:lstStyle/>
        <a:p>
          <a:endParaRPr lang="en-US"/>
        </a:p>
      </dgm:t>
    </dgm:pt>
    <dgm:pt modelId="{21EFDF91-7E09-49F1-9F62-BFE580171ABB}">
      <dgm:prSet/>
      <dgm:spPr/>
      <dgm:t>
        <a:bodyPr/>
        <a:lstStyle/>
        <a:p>
          <a:r>
            <a:rPr lang="en-US"/>
            <a:t>Active older athletes average at least 20% less </a:t>
          </a:r>
          <a:br>
            <a:rPr lang="en-US"/>
          </a:br>
          <a:r>
            <a:rPr lang="en-US"/>
            <a:t>fat and 20% more FFM than nonathletic peers</a:t>
          </a:r>
        </a:p>
      </dgm:t>
    </dgm:pt>
    <dgm:pt modelId="{005AC551-91BD-482D-9F75-F4EB0B67240F}" type="parTrans" cxnId="{8C69505B-568C-42F8-B218-EDF541E2A334}">
      <dgm:prSet/>
      <dgm:spPr/>
      <dgm:t>
        <a:bodyPr/>
        <a:lstStyle/>
        <a:p>
          <a:endParaRPr lang="en-US"/>
        </a:p>
      </dgm:t>
    </dgm:pt>
    <dgm:pt modelId="{C96D78A7-72BA-4FF3-B2F7-683CFEB0EB4A}" type="sibTrans" cxnId="{8C69505B-568C-42F8-B218-EDF541E2A334}">
      <dgm:prSet/>
      <dgm:spPr/>
      <dgm:t>
        <a:bodyPr/>
        <a:lstStyle/>
        <a:p>
          <a:endParaRPr lang="en-US"/>
        </a:p>
      </dgm:t>
    </dgm:pt>
    <dgm:pt modelId="{501A9601-C8C0-4E9D-AC93-84B608560FFC}">
      <dgm:prSet/>
      <dgm:spPr/>
      <dgm:t>
        <a:bodyPr/>
        <a:lstStyle/>
        <a:p>
          <a:r>
            <a:rPr lang="en-US"/>
            <a:t>Vigorous physical activity early in life contributes </a:t>
          </a:r>
          <a:br>
            <a:rPr lang="en-US"/>
          </a:br>
          <a:r>
            <a:rPr lang="en-US"/>
            <a:t>little to increased longevity or health in later life</a:t>
          </a:r>
        </a:p>
      </dgm:t>
    </dgm:pt>
    <dgm:pt modelId="{153A493F-D95D-46D2-8927-74902A3D3E2B}" type="parTrans" cxnId="{A610F68B-6538-41EF-8E48-27BD684FCEFA}">
      <dgm:prSet/>
      <dgm:spPr/>
      <dgm:t>
        <a:bodyPr/>
        <a:lstStyle/>
        <a:p>
          <a:endParaRPr lang="en-US"/>
        </a:p>
      </dgm:t>
    </dgm:pt>
    <dgm:pt modelId="{2348C3B0-7BC3-4C62-A6D4-6341F4B1D69D}" type="sibTrans" cxnId="{A610F68B-6538-41EF-8E48-27BD684FCEFA}">
      <dgm:prSet/>
      <dgm:spPr/>
      <dgm:t>
        <a:bodyPr/>
        <a:lstStyle/>
        <a:p>
          <a:endParaRPr lang="en-US"/>
        </a:p>
      </dgm:t>
    </dgm:pt>
    <dgm:pt modelId="{D8BD983B-8673-4C06-9DA6-39D8C379A229}">
      <dgm:prSet/>
      <dgm:spPr/>
      <dgm:t>
        <a:bodyPr/>
        <a:lstStyle/>
        <a:p>
          <a:r>
            <a:rPr lang="en-US"/>
            <a:t>Physically active lifestyle throughout life </a:t>
          </a:r>
          <a:br>
            <a:rPr lang="en-US"/>
          </a:br>
          <a:r>
            <a:rPr lang="en-US"/>
            <a:t>confers significant health benefits </a:t>
          </a:r>
        </a:p>
      </dgm:t>
    </dgm:pt>
    <dgm:pt modelId="{CE0A104D-9F07-4442-8245-BE5FC95CA843}" type="parTrans" cxnId="{A37E594B-9692-44D6-B684-F404C5F64678}">
      <dgm:prSet/>
      <dgm:spPr/>
      <dgm:t>
        <a:bodyPr/>
        <a:lstStyle/>
        <a:p>
          <a:endParaRPr lang="en-US"/>
        </a:p>
      </dgm:t>
    </dgm:pt>
    <dgm:pt modelId="{B7519F04-6F8A-4B03-B8D5-126130790295}" type="sibTrans" cxnId="{A37E594B-9692-44D6-B684-F404C5F64678}">
      <dgm:prSet/>
      <dgm:spPr/>
      <dgm:t>
        <a:bodyPr/>
        <a:lstStyle/>
        <a:p>
          <a:endParaRPr lang="en-US"/>
        </a:p>
      </dgm:t>
    </dgm:pt>
    <dgm:pt modelId="{4C0BEFE8-3961-714A-8992-741A4B316C28}" type="pres">
      <dgm:prSet presAssocID="{79BC3EC5-CB39-4939-A04F-FA024FF0A948}" presName="linear" presStyleCnt="0">
        <dgm:presLayoutVars>
          <dgm:animLvl val="lvl"/>
          <dgm:resizeHandles val="exact"/>
        </dgm:presLayoutVars>
      </dgm:prSet>
      <dgm:spPr/>
    </dgm:pt>
    <dgm:pt modelId="{5994130D-ABE0-FB4F-ABEF-81BFCA13178E}" type="pres">
      <dgm:prSet presAssocID="{6D5CE26B-2133-475E-BD6A-988846B47A8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6B17D48-AFA5-6248-AF63-78D132D04856}" type="pres">
      <dgm:prSet presAssocID="{E4B7525A-CD41-4D03-A928-E80E20DA98C6}" presName="spacer" presStyleCnt="0"/>
      <dgm:spPr/>
    </dgm:pt>
    <dgm:pt modelId="{19C44915-1320-B649-BE92-61B59F62E26F}" type="pres">
      <dgm:prSet presAssocID="{FD33FDF5-72C7-466C-AFE0-55AC9FEECE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8012B75-2D45-2744-A50D-A9BFECDC66EB}" type="pres">
      <dgm:prSet presAssocID="{4E0EB590-CA72-44F7-A8D6-E9D924B412B7}" presName="spacer" presStyleCnt="0"/>
      <dgm:spPr/>
    </dgm:pt>
    <dgm:pt modelId="{D81C2795-08AD-6F42-9F33-2497C76DB158}" type="pres">
      <dgm:prSet presAssocID="{21EFDF91-7E09-49F1-9F62-BFE580171AB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43DC932-995A-3048-BE0B-930F3AA6AF66}" type="pres">
      <dgm:prSet presAssocID="{C96D78A7-72BA-4FF3-B2F7-683CFEB0EB4A}" presName="spacer" presStyleCnt="0"/>
      <dgm:spPr/>
    </dgm:pt>
    <dgm:pt modelId="{76404BB1-1F52-B243-90B6-666927AA817F}" type="pres">
      <dgm:prSet presAssocID="{501A9601-C8C0-4E9D-AC93-84B608560FF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470DC9D-DEEB-7040-83FB-D9E291FE0B4D}" type="pres">
      <dgm:prSet presAssocID="{2348C3B0-7BC3-4C62-A6D4-6341F4B1D69D}" presName="spacer" presStyleCnt="0"/>
      <dgm:spPr/>
    </dgm:pt>
    <dgm:pt modelId="{24C0049E-4650-094D-814C-8AC6D75290E4}" type="pres">
      <dgm:prSet presAssocID="{D8BD983B-8673-4C06-9DA6-39D8C379A22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37E594B-9692-44D6-B684-F404C5F64678}" srcId="{79BC3EC5-CB39-4939-A04F-FA024FF0A948}" destId="{D8BD983B-8673-4C06-9DA6-39D8C379A229}" srcOrd="4" destOrd="0" parTransId="{CE0A104D-9F07-4442-8245-BE5FC95CA843}" sibTransId="{B7519F04-6F8A-4B03-B8D5-126130790295}"/>
    <dgm:cxn modelId="{8C69505B-568C-42F8-B218-EDF541E2A334}" srcId="{79BC3EC5-CB39-4939-A04F-FA024FF0A948}" destId="{21EFDF91-7E09-49F1-9F62-BFE580171ABB}" srcOrd="2" destOrd="0" parTransId="{005AC551-91BD-482D-9F75-F4EB0B67240F}" sibTransId="{C96D78A7-72BA-4FF3-B2F7-683CFEB0EB4A}"/>
    <dgm:cxn modelId="{4C067B65-EE8A-DE40-9F9D-3389D3D8F14A}" type="presOf" srcId="{D8BD983B-8673-4C06-9DA6-39D8C379A229}" destId="{24C0049E-4650-094D-814C-8AC6D75290E4}" srcOrd="0" destOrd="0" presId="urn:microsoft.com/office/officeart/2005/8/layout/vList2"/>
    <dgm:cxn modelId="{463C1F6F-D918-C740-929D-C2CAB4581F6D}" type="presOf" srcId="{21EFDF91-7E09-49F1-9F62-BFE580171ABB}" destId="{D81C2795-08AD-6F42-9F33-2497C76DB158}" srcOrd="0" destOrd="0" presId="urn:microsoft.com/office/officeart/2005/8/layout/vList2"/>
    <dgm:cxn modelId="{38FC847F-3C52-43B3-854D-0B0B6998FB41}" srcId="{79BC3EC5-CB39-4939-A04F-FA024FF0A948}" destId="{6D5CE26B-2133-475E-BD6A-988846B47A83}" srcOrd="0" destOrd="0" parTransId="{A45789E4-8291-421E-886B-35B0224E85BF}" sibTransId="{E4B7525A-CD41-4D03-A928-E80E20DA98C6}"/>
    <dgm:cxn modelId="{A610F68B-6538-41EF-8E48-27BD684FCEFA}" srcId="{79BC3EC5-CB39-4939-A04F-FA024FF0A948}" destId="{501A9601-C8C0-4E9D-AC93-84B608560FFC}" srcOrd="3" destOrd="0" parTransId="{153A493F-D95D-46D2-8927-74902A3D3E2B}" sibTransId="{2348C3B0-7BC3-4C62-A6D4-6341F4B1D69D}"/>
    <dgm:cxn modelId="{79516896-F4E0-AB4E-BA45-4AD6D4F13E1A}" type="presOf" srcId="{501A9601-C8C0-4E9D-AC93-84B608560FFC}" destId="{76404BB1-1F52-B243-90B6-666927AA817F}" srcOrd="0" destOrd="0" presId="urn:microsoft.com/office/officeart/2005/8/layout/vList2"/>
    <dgm:cxn modelId="{83D5F796-EC38-41EC-94D1-3058A2435A76}" srcId="{79BC3EC5-CB39-4939-A04F-FA024FF0A948}" destId="{FD33FDF5-72C7-466C-AFE0-55AC9FEECE5B}" srcOrd="1" destOrd="0" parTransId="{BA598933-52FC-405E-8B24-6503A01595B1}" sibTransId="{4E0EB590-CA72-44F7-A8D6-E9D924B412B7}"/>
    <dgm:cxn modelId="{B7866599-83D0-024A-8731-1F34D17E91C4}" type="presOf" srcId="{FD33FDF5-72C7-466C-AFE0-55AC9FEECE5B}" destId="{19C44915-1320-B649-BE92-61B59F62E26F}" srcOrd="0" destOrd="0" presId="urn:microsoft.com/office/officeart/2005/8/layout/vList2"/>
    <dgm:cxn modelId="{5BED139F-877C-B84E-B65C-CAA10D747DE5}" type="presOf" srcId="{79BC3EC5-CB39-4939-A04F-FA024FF0A948}" destId="{4C0BEFE8-3961-714A-8992-741A4B316C28}" srcOrd="0" destOrd="0" presId="urn:microsoft.com/office/officeart/2005/8/layout/vList2"/>
    <dgm:cxn modelId="{97ECADC6-BB2F-ED42-819D-1DD4102339AE}" type="presOf" srcId="{6D5CE26B-2133-475E-BD6A-988846B47A83}" destId="{5994130D-ABE0-FB4F-ABEF-81BFCA13178E}" srcOrd="0" destOrd="0" presId="urn:microsoft.com/office/officeart/2005/8/layout/vList2"/>
    <dgm:cxn modelId="{DFB51275-14DB-684E-8511-CA1BFCE3434E}" type="presParOf" srcId="{4C0BEFE8-3961-714A-8992-741A4B316C28}" destId="{5994130D-ABE0-FB4F-ABEF-81BFCA13178E}" srcOrd="0" destOrd="0" presId="urn:microsoft.com/office/officeart/2005/8/layout/vList2"/>
    <dgm:cxn modelId="{08E57F55-1D30-CF42-95AA-F95611310A82}" type="presParOf" srcId="{4C0BEFE8-3961-714A-8992-741A4B316C28}" destId="{56B17D48-AFA5-6248-AF63-78D132D04856}" srcOrd="1" destOrd="0" presId="urn:microsoft.com/office/officeart/2005/8/layout/vList2"/>
    <dgm:cxn modelId="{7E2D2AFD-C5C9-B34B-ACD2-1606D630A90A}" type="presParOf" srcId="{4C0BEFE8-3961-714A-8992-741A4B316C28}" destId="{19C44915-1320-B649-BE92-61B59F62E26F}" srcOrd="2" destOrd="0" presId="urn:microsoft.com/office/officeart/2005/8/layout/vList2"/>
    <dgm:cxn modelId="{F1532236-A041-FC48-97BF-5983A99B1293}" type="presParOf" srcId="{4C0BEFE8-3961-714A-8992-741A4B316C28}" destId="{78012B75-2D45-2744-A50D-A9BFECDC66EB}" srcOrd="3" destOrd="0" presId="urn:microsoft.com/office/officeart/2005/8/layout/vList2"/>
    <dgm:cxn modelId="{826B1BF4-9446-A64C-AAE8-FA7AA855A799}" type="presParOf" srcId="{4C0BEFE8-3961-714A-8992-741A4B316C28}" destId="{D81C2795-08AD-6F42-9F33-2497C76DB158}" srcOrd="4" destOrd="0" presId="urn:microsoft.com/office/officeart/2005/8/layout/vList2"/>
    <dgm:cxn modelId="{A8E1C876-95C9-544A-83CA-B0C76F19517D}" type="presParOf" srcId="{4C0BEFE8-3961-714A-8992-741A4B316C28}" destId="{243DC932-995A-3048-BE0B-930F3AA6AF66}" srcOrd="5" destOrd="0" presId="urn:microsoft.com/office/officeart/2005/8/layout/vList2"/>
    <dgm:cxn modelId="{2C18F14C-830F-B541-9096-9A41AE13449A}" type="presParOf" srcId="{4C0BEFE8-3961-714A-8992-741A4B316C28}" destId="{76404BB1-1F52-B243-90B6-666927AA817F}" srcOrd="6" destOrd="0" presId="urn:microsoft.com/office/officeart/2005/8/layout/vList2"/>
    <dgm:cxn modelId="{A27E0762-0868-B548-8431-804CE6EF5175}" type="presParOf" srcId="{4C0BEFE8-3961-714A-8992-741A4B316C28}" destId="{9470DC9D-DEEB-7040-83FB-D9E291FE0B4D}" srcOrd="7" destOrd="0" presId="urn:microsoft.com/office/officeart/2005/8/layout/vList2"/>
    <dgm:cxn modelId="{F6381E8B-4AD0-6C42-BC6B-011497DFAD5A}" type="presParOf" srcId="{4C0BEFE8-3961-714A-8992-741A4B316C28}" destId="{24C0049E-4650-094D-814C-8AC6D75290E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529F4654-727F-473E-8407-98A2FD56BB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F1289C-2F4A-4868-87C8-86CA181AB1CA}">
      <dgm:prSet/>
      <dgm:spPr/>
      <dgm:t>
        <a:bodyPr/>
        <a:lstStyle/>
        <a:p>
          <a:r>
            <a:rPr lang="en-US" dirty="0"/>
            <a:t>Regular, moderate physical activity counters the </a:t>
          </a:r>
          <a:br>
            <a:rPr lang="en-US" dirty="0"/>
          </a:br>
          <a:r>
            <a:rPr lang="en-US" dirty="0"/>
            <a:t>life shortening effects of heart disease risks that include cigarette smoking and excess body weight</a:t>
          </a:r>
        </a:p>
      </dgm:t>
    </dgm:pt>
    <dgm:pt modelId="{6A5BDC3C-DE32-4EE8-B1F5-34AFA6B920E7}" type="parTrans" cxnId="{FD220614-6E6B-45E5-9A6D-55603616C1C8}">
      <dgm:prSet/>
      <dgm:spPr/>
      <dgm:t>
        <a:bodyPr/>
        <a:lstStyle/>
        <a:p>
          <a:endParaRPr lang="en-US"/>
        </a:p>
      </dgm:t>
    </dgm:pt>
    <dgm:pt modelId="{C43578F2-00B0-45F7-959C-BFCC83A081F3}" type="sibTrans" cxnId="{FD220614-6E6B-45E5-9A6D-55603616C1C8}">
      <dgm:prSet/>
      <dgm:spPr/>
      <dgm:t>
        <a:bodyPr/>
        <a:lstStyle/>
        <a:p>
          <a:endParaRPr lang="en-US"/>
        </a:p>
      </dgm:t>
    </dgm:pt>
    <dgm:pt modelId="{856E02F2-B8CC-4E9C-B4FA-997A1964844A}">
      <dgm:prSet/>
      <dgm:spPr/>
      <dgm:t>
        <a:bodyPr/>
        <a:lstStyle/>
        <a:p>
          <a:r>
            <a:rPr lang="en-US"/>
            <a:t>Sedentary person runs almost twice the risk of developing heart disease as the most active individuals</a:t>
          </a:r>
        </a:p>
      </dgm:t>
    </dgm:pt>
    <dgm:pt modelId="{542D9B92-9B86-4579-9DC0-751EE1041D69}" type="parTrans" cxnId="{7E741323-3763-4D5C-9C34-BA5A514EE613}">
      <dgm:prSet/>
      <dgm:spPr/>
      <dgm:t>
        <a:bodyPr/>
        <a:lstStyle/>
        <a:p>
          <a:endParaRPr lang="en-US"/>
        </a:p>
      </dgm:t>
    </dgm:pt>
    <dgm:pt modelId="{6158B9D6-E450-4E4C-AD7C-8FBFE5EDDE70}" type="sibTrans" cxnId="{7E741323-3763-4D5C-9C34-BA5A514EE613}">
      <dgm:prSet/>
      <dgm:spPr/>
      <dgm:t>
        <a:bodyPr/>
        <a:lstStyle/>
        <a:p>
          <a:endParaRPr lang="en-US"/>
        </a:p>
      </dgm:t>
    </dgm:pt>
    <dgm:pt modelId="{74160436-46D3-4D2C-8270-64265253B7AD}">
      <dgm:prSet/>
      <dgm:spPr/>
      <dgm:t>
        <a:bodyPr/>
        <a:lstStyle/>
        <a:p>
          <a:r>
            <a:rPr lang="en-US"/>
            <a:t>The risk of CHD from sedentary living equals that </a:t>
          </a:r>
          <a:br>
            <a:rPr lang="en-US"/>
          </a:br>
          <a:r>
            <a:rPr lang="en-US"/>
            <a:t>for hypertension, cigarette smoking, and high serum cholesterol</a:t>
          </a:r>
        </a:p>
      </dgm:t>
    </dgm:pt>
    <dgm:pt modelId="{5406C07F-FA89-44EE-83E0-C6C1F972561F}" type="parTrans" cxnId="{7BFE5948-A506-4737-8192-40AFDE7BE937}">
      <dgm:prSet/>
      <dgm:spPr/>
      <dgm:t>
        <a:bodyPr/>
        <a:lstStyle/>
        <a:p>
          <a:endParaRPr lang="en-US"/>
        </a:p>
      </dgm:t>
    </dgm:pt>
    <dgm:pt modelId="{6BB20718-DF45-45D9-847C-E978BCA30DE3}" type="sibTrans" cxnId="{7BFE5948-A506-4737-8192-40AFDE7BE937}">
      <dgm:prSet/>
      <dgm:spPr/>
      <dgm:t>
        <a:bodyPr/>
        <a:lstStyle/>
        <a:p>
          <a:endParaRPr lang="en-US"/>
        </a:p>
      </dgm:t>
    </dgm:pt>
    <dgm:pt modelId="{C2CB3FF0-B5D1-498A-AA91-9D350A567737}">
      <dgm:prSet/>
      <dgm:spPr/>
      <dgm:t>
        <a:bodyPr/>
        <a:lstStyle/>
        <a:p>
          <a:r>
            <a:rPr lang="en-US"/>
            <a:t>The life-protecting benefits of physical activity </a:t>
          </a:r>
          <a:br>
            <a:rPr lang="en-US"/>
          </a:br>
          <a:r>
            <a:rPr lang="en-US"/>
            <a:t>relate more to preventing early mortality than to extending overall life span</a:t>
          </a:r>
        </a:p>
      </dgm:t>
    </dgm:pt>
    <dgm:pt modelId="{F71C1AC3-4DCD-400B-A19D-52A090EDCE0E}" type="parTrans" cxnId="{3323C1E1-5334-497F-84DA-35D0EB872230}">
      <dgm:prSet/>
      <dgm:spPr/>
      <dgm:t>
        <a:bodyPr/>
        <a:lstStyle/>
        <a:p>
          <a:endParaRPr lang="en-US"/>
        </a:p>
      </dgm:t>
    </dgm:pt>
    <dgm:pt modelId="{BE5C647C-BA70-4C85-BCEF-F1E4A3D0F23D}" type="sibTrans" cxnId="{3323C1E1-5334-497F-84DA-35D0EB872230}">
      <dgm:prSet/>
      <dgm:spPr/>
      <dgm:t>
        <a:bodyPr/>
        <a:lstStyle/>
        <a:p>
          <a:endParaRPr lang="en-US"/>
        </a:p>
      </dgm:t>
    </dgm:pt>
    <dgm:pt modelId="{5904E2C5-CE59-B240-A001-78187EC770C0}" type="pres">
      <dgm:prSet presAssocID="{529F4654-727F-473E-8407-98A2FD56BB7F}" presName="linear" presStyleCnt="0">
        <dgm:presLayoutVars>
          <dgm:animLvl val="lvl"/>
          <dgm:resizeHandles val="exact"/>
        </dgm:presLayoutVars>
      </dgm:prSet>
      <dgm:spPr/>
    </dgm:pt>
    <dgm:pt modelId="{CB286916-59A0-3941-98C0-BE6939179036}" type="pres">
      <dgm:prSet presAssocID="{B2F1289C-2F4A-4868-87C8-86CA181AB1C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2DB831-68A5-0247-BB0F-81574CA7E2E1}" type="pres">
      <dgm:prSet presAssocID="{C43578F2-00B0-45F7-959C-BFCC83A081F3}" presName="spacer" presStyleCnt="0"/>
      <dgm:spPr/>
    </dgm:pt>
    <dgm:pt modelId="{9209125D-DE39-3C4D-A553-E7C036CB5180}" type="pres">
      <dgm:prSet presAssocID="{856E02F2-B8CC-4E9C-B4FA-997A1964844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08DEAC5-ED40-B744-ADC9-387D075AC9B4}" type="pres">
      <dgm:prSet presAssocID="{6158B9D6-E450-4E4C-AD7C-8FBFE5EDDE70}" presName="spacer" presStyleCnt="0"/>
      <dgm:spPr/>
    </dgm:pt>
    <dgm:pt modelId="{67584493-4912-4C47-8596-56A464A54A3B}" type="pres">
      <dgm:prSet presAssocID="{74160436-46D3-4D2C-8270-64265253B7A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838FA49-724B-A04D-B111-859D6B3FDEFA}" type="pres">
      <dgm:prSet presAssocID="{6BB20718-DF45-45D9-847C-E978BCA30DE3}" presName="spacer" presStyleCnt="0"/>
      <dgm:spPr/>
    </dgm:pt>
    <dgm:pt modelId="{FB9A3A5D-F169-D745-986E-2EBE9F0AB946}" type="pres">
      <dgm:prSet presAssocID="{C2CB3FF0-B5D1-498A-AA91-9D350A56773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D220614-6E6B-45E5-9A6D-55603616C1C8}" srcId="{529F4654-727F-473E-8407-98A2FD56BB7F}" destId="{B2F1289C-2F4A-4868-87C8-86CA181AB1CA}" srcOrd="0" destOrd="0" parTransId="{6A5BDC3C-DE32-4EE8-B1F5-34AFA6B920E7}" sibTransId="{C43578F2-00B0-45F7-959C-BFCC83A081F3}"/>
    <dgm:cxn modelId="{7E741323-3763-4D5C-9C34-BA5A514EE613}" srcId="{529F4654-727F-473E-8407-98A2FD56BB7F}" destId="{856E02F2-B8CC-4E9C-B4FA-997A1964844A}" srcOrd="1" destOrd="0" parTransId="{542D9B92-9B86-4579-9DC0-751EE1041D69}" sibTransId="{6158B9D6-E450-4E4C-AD7C-8FBFE5EDDE70}"/>
    <dgm:cxn modelId="{7BFE5948-A506-4737-8192-40AFDE7BE937}" srcId="{529F4654-727F-473E-8407-98A2FD56BB7F}" destId="{74160436-46D3-4D2C-8270-64265253B7AD}" srcOrd="2" destOrd="0" parTransId="{5406C07F-FA89-44EE-83E0-C6C1F972561F}" sibTransId="{6BB20718-DF45-45D9-847C-E978BCA30DE3}"/>
    <dgm:cxn modelId="{300FE049-CEC0-7D46-9C54-9062E3C21543}" type="presOf" srcId="{B2F1289C-2F4A-4868-87C8-86CA181AB1CA}" destId="{CB286916-59A0-3941-98C0-BE6939179036}" srcOrd="0" destOrd="0" presId="urn:microsoft.com/office/officeart/2005/8/layout/vList2"/>
    <dgm:cxn modelId="{3C0BF449-4F15-A74B-9514-55099DB5A27D}" type="presOf" srcId="{856E02F2-B8CC-4E9C-B4FA-997A1964844A}" destId="{9209125D-DE39-3C4D-A553-E7C036CB5180}" srcOrd="0" destOrd="0" presId="urn:microsoft.com/office/officeart/2005/8/layout/vList2"/>
    <dgm:cxn modelId="{A880086E-B91C-3246-856F-4DC480B5798F}" type="presOf" srcId="{C2CB3FF0-B5D1-498A-AA91-9D350A567737}" destId="{FB9A3A5D-F169-D745-986E-2EBE9F0AB946}" srcOrd="0" destOrd="0" presId="urn:microsoft.com/office/officeart/2005/8/layout/vList2"/>
    <dgm:cxn modelId="{7A5D3A98-0573-0D4C-A8C0-CAD26F976989}" type="presOf" srcId="{529F4654-727F-473E-8407-98A2FD56BB7F}" destId="{5904E2C5-CE59-B240-A001-78187EC770C0}" srcOrd="0" destOrd="0" presId="urn:microsoft.com/office/officeart/2005/8/layout/vList2"/>
    <dgm:cxn modelId="{FED23AC0-FD32-594C-9D9D-F57423764C1A}" type="presOf" srcId="{74160436-46D3-4D2C-8270-64265253B7AD}" destId="{67584493-4912-4C47-8596-56A464A54A3B}" srcOrd="0" destOrd="0" presId="urn:microsoft.com/office/officeart/2005/8/layout/vList2"/>
    <dgm:cxn modelId="{3323C1E1-5334-497F-84DA-35D0EB872230}" srcId="{529F4654-727F-473E-8407-98A2FD56BB7F}" destId="{C2CB3FF0-B5D1-498A-AA91-9D350A567737}" srcOrd="3" destOrd="0" parTransId="{F71C1AC3-4DCD-400B-A19D-52A090EDCE0E}" sibTransId="{BE5C647C-BA70-4C85-BCEF-F1E4A3D0F23D}"/>
    <dgm:cxn modelId="{812FB4C5-294A-664B-A693-F927B33FEEBE}" type="presParOf" srcId="{5904E2C5-CE59-B240-A001-78187EC770C0}" destId="{CB286916-59A0-3941-98C0-BE6939179036}" srcOrd="0" destOrd="0" presId="urn:microsoft.com/office/officeart/2005/8/layout/vList2"/>
    <dgm:cxn modelId="{3A05EE58-2706-1E4B-B2D5-24E85FE437D7}" type="presParOf" srcId="{5904E2C5-CE59-B240-A001-78187EC770C0}" destId="{C82DB831-68A5-0247-BB0F-81574CA7E2E1}" srcOrd="1" destOrd="0" presId="urn:microsoft.com/office/officeart/2005/8/layout/vList2"/>
    <dgm:cxn modelId="{3829D318-9972-594E-B0CD-84B04289D8DF}" type="presParOf" srcId="{5904E2C5-CE59-B240-A001-78187EC770C0}" destId="{9209125D-DE39-3C4D-A553-E7C036CB5180}" srcOrd="2" destOrd="0" presId="urn:microsoft.com/office/officeart/2005/8/layout/vList2"/>
    <dgm:cxn modelId="{E63E525B-9DCD-FB47-B69B-8FF996D10C50}" type="presParOf" srcId="{5904E2C5-CE59-B240-A001-78187EC770C0}" destId="{F08DEAC5-ED40-B744-ADC9-387D075AC9B4}" srcOrd="3" destOrd="0" presId="urn:microsoft.com/office/officeart/2005/8/layout/vList2"/>
    <dgm:cxn modelId="{7B1F7453-2351-9044-A77F-0D3C3F85B757}" type="presParOf" srcId="{5904E2C5-CE59-B240-A001-78187EC770C0}" destId="{67584493-4912-4C47-8596-56A464A54A3B}" srcOrd="4" destOrd="0" presId="urn:microsoft.com/office/officeart/2005/8/layout/vList2"/>
    <dgm:cxn modelId="{83107219-9B12-614E-A37A-A6346830D0EE}" type="presParOf" srcId="{5904E2C5-CE59-B240-A001-78187EC770C0}" destId="{5838FA49-724B-A04D-B111-859D6B3FDEFA}" srcOrd="5" destOrd="0" presId="urn:microsoft.com/office/officeart/2005/8/layout/vList2"/>
    <dgm:cxn modelId="{AE55130A-B48E-FF42-9D14-3B772F5AC09E}" type="presParOf" srcId="{5904E2C5-CE59-B240-A001-78187EC770C0}" destId="{FB9A3A5D-F169-D745-986E-2EBE9F0AB9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31663312-37C5-4822-9396-832E53443D2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3639426-BD32-47B9-B008-D54F81CEC809}">
      <dgm:prSet/>
      <dgm:spPr/>
      <dgm:t>
        <a:bodyPr/>
        <a:lstStyle/>
        <a:p>
          <a:r>
            <a:rPr lang="en-US"/>
            <a:t>Regular, moderate physical activity substantially reduces risk of dying from heart disease, cancer, </a:t>
          </a:r>
          <a:br>
            <a:rPr lang="en-US"/>
          </a:br>
          <a:r>
            <a:rPr lang="en-US"/>
            <a:t>and other medically related maladies</a:t>
          </a:r>
        </a:p>
      </dgm:t>
    </dgm:pt>
    <dgm:pt modelId="{4977E113-6636-4C7F-9E46-424915698F96}" type="parTrans" cxnId="{055A13E1-5269-4844-A7F4-A6D48A077107}">
      <dgm:prSet/>
      <dgm:spPr/>
      <dgm:t>
        <a:bodyPr/>
        <a:lstStyle/>
        <a:p>
          <a:endParaRPr lang="en-US"/>
        </a:p>
      </dgm:t>
    </dgm:pt>
    <dgm:pt modelId="{A1E75146-7318-4E3E-AF93-ECB35EC3FC66}" type="sibTrans" cxnId="{055A13E1-5269-4844-A7F4-A6D48A077107}">
      <dgm:prSet/>
      <dgm:spPr/>
      <dgm:t>
        <a:bodyPr/>
        <a:lstStyle/>
        <a:p>
          <a:endParaRPr lang="en-US"/>
        </a:p>
      </dgm:t>
    </dgm:pt>
    <dgm:pt modelId="{192E2777-7463-402A-BD0F-AD21198EC52D}">
      <dgm:prSet/>
      <dgm:spPr/>
      <dgm:t>
        <a:bodyPr/>
        <a:lstStyle/>
        <a:p>
          <a:r>
            <a:rPr lang="en-US" dirty="0"/>
            <a:t>Greatest health benefits emerge when a person alters a sedentary lifestyle and becomes just moderately physically active</a:t>
          </a:r>
        </a:p>
      </dgm:t>
    </dgm:pt>
    <dgm:pt modelId="{A0B80462-FBFE-41CB-A2B3-3E8B64BD5FF5}" type="parTrans" cxnId="{A0842C24-9898-411E-B976-07844C071F60}">
      <dgm:prSet/>
      <dgm:spPr/>
      <dgm:t>
        <a:bodyPr/>
        <a:lstStyle/>
        <a:p>
          <a:endParaRPr lang="en-US"/>
        </a:p>
      </dgm:t>
    </dgm:pt>
    <dgm:pt modelId="{332872BB-F1E3-438D-A019-131C1A5CAD40}" type="sibTrans" cxnId="{A0842C24-9898-411E-B976-07844C071F60}">
      <dgm:prSet/>
      <dgm:spPr/>
      <dgm:t>
        <a:bodyPr/>
        <a:lstStyle/>
        <a:p>
          <a:endParaRPr lang="en-US"/>
        </a:p>
      </dgm:t>
    </dgm:pt>
    <dgm:pt modelId="{09819617-07EE-45B2-AE47-DF787140018C}">
      <dgm:prSet/>
      <dgm:spPr/>
      <dgm:t>
        <a:bodyPr/>
        <a:lstStyle/>
        <a:p>
          <a:r>
            <a:rPr lang="en-US"/>
            <a:t>Regular, moderate physical activity counters the </a:t>
          </a:r>
          <a:br>
            <a:rPr lang="en-US"/>
          </a:br>
          <a:r>
            <a:rPr lang="en-US"/>
            <a:t>life-shortening effects of heart disease risks such as cigarette smoking and excess body weight</a:t>
          </a:r>
        </a:p>
      </dgm:t>
    </dgm:pt>
    <dgm:pt modelId="{A3B09409-16D9-4273-AD89-835D680B6C11}" type="parTrans" cxnId="{4D9A8C8B-123E-453A-B521-438016532876}">
      <dgm:prSet/>
      <dgm:spPr/>
      <dgm:t>
        <a:bodyPr/>
        <a:lstStyle/>
        <a:p>
          <a:endParaRPr lang="en-US"/>
        </a:p>
      </dgm:t>
    </dgm:pt>
    <dgm:pt modelId="{EFAB9EC3-273E-4A93-8342-7B268C2B2017}" type="sibTrans" cxnId="{4D9A8C8B-123E-453A-B521-438016532876}">
      <dgm:prSet/>
      <dgm:spPr/>
      <dgm:t>
        <a:bodyPr/>
        <a:lstStyle/>
        <a:p>
          <a:endParaRPr lang="en-US"/>
        </a:p>
      </dgm:t>
    </dgm:pt>
    <dgm:pt modelId="{62662DB3-A90A-46AE-B004-C85D88CDD9AE}">
      <dgm:prSet/>
      <dgm:spPr/>
      <dgm:t>
        <a:bodyPr/>
        <a:lstStyle/>
        <a:p>
          <a:r>
            <a:rPr lang="en-US"/>
            <a:t>CHD most prevalent cause of death in western world</a:t>
          </a:r>
        </a:p>
      </dgm:t>
    </dgm:pt>
    <dgm:pt modelId="{81C914A8-21DA-40F8-96A3-C2204988E89C}" type="parTrans" cxnId="{9570DB5E-7883-4656-A740-30141AF6EF44}">
      <dgm:prSet/>
      <dgm:spPr/>
      <dgm:t>
        <a:bodyPr/>
        <a:lstStyle/>
        <a:p>
          <a:endParaRPr lang="en-US"/>
        </a:p>
      </dgm:t>
    </dgm:pt>
    <dgm:pt modelId="{E10E2EB4-3721-42D2-80A4-0A4B181A862B}" type="sibTrans" cxnId="{9570DB5E-7883-4656-A740-30141AF6EF44}">
      <dgm:prSet/>
      <dgm:spPr/>
      <dgm:t>
        <a:bodyPr/>
        <a:lstStyle/>
        <a:p>
          <a:endParaRPr lang="en-US"/>
        </a:p>
      </dgm:t>
    </dgm:pt>
    <dgm:pt modelId="{961FDCD9-82A0-4748-A96E-7432C1559354}" type="pres">
      <dgm:prSet presAssocID="{31663312-37C5-4822-9396-832E53443D2F}" presName="linear" presStyleCnt="0">
        <dgm:presLayoutVars>
          <dgm:animLvl val="lvl"/>
          <dgm:resizeHandles val="exact"/>
        </dgm:presLayoutVars>
      </dgm:prSet>
      <dgm:spPr/>
    </dgm:pt>
    <dgm:pt modelId="{563CB170-1B2F-F14E-B1BB-E8CCBC22B082}" type="pres">
      <dgm:prSet presAssocID="{13639426-BD32-47B9-B008-D54F81CEC80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2B206FB-53C2-964F-BB1E-CF40A1CFE578}" type="pres">
      <dgm:prSet presAssocID="{A1E75146-7318-4E3E-AF93-ECB35EC3FC66}" presName="spacer" presStyleCnt="0"/>
      <dgm:spPr/>
    </dgm:pt>
    <dgm:pt modelId="{2485B7F4-57A4-6B43-B049-9CAB1CE59567}" type="pres">
      <dgm:prSet presAssocID="{192E2777-7463-402A-BD0F-AD21198EC52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1BE06EF-9967-554C-A012-589CAF80B279}" type="pres">
      <dgm:prSet presAssocID="{332872BB-F1E3-438D-A019-131C1A5CAD40}" presName="spacer" presStyleCnt="0"/>
      <dgm:spPr/>
    </dgm:pt>
    <dgm:pt modelId="{BAC4918A-48BD-3043-B313-096070A6B862}" type="pres">
      <dgm:prSet presAssocID="{09819617-07EE-45B2-AE47-DF787140018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671EC8B-E802-C043-89D2-1746D450EB20}" type="pres">
      <dgm:prSet presAssocID="{EFAB9EC3-273E-4A93-8342-7B268C2B2017}" presName="spacer" presStyleCnt="0"/>
      <dgm:spPr/>
    </dgm:pt>
    <dgm:pt modelId="{A36CB1A9-9A24-E94B-A35B-3B12F5FC7805}" type="pres">
      <dgm:prSet presAssocID="{62662DB3-A90A-46AE-B004-C85D88CDD9A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0842C24-9898-411E-B976-07844C071F60}" srcId="{31663312-37C5-4822-9396-832E53443D2F}" destId="{192E2777-7463-402A-BD0F-AD21198EC52D}" srcOrd="1" destOrd="0" parTransId="{A0B80462-FBFE-41CB-A2B3-3E8B64BD5FF5}" sibTransId="{332872BB-F1E3-438D-A019-131C1A5CAD40}"/>
    <dgm:cxn modelId="{445F7329-B6F1-6C4A-9D07-E450CF2DCB66}" type="presOf" srcId="{31663312-37C5-4822-9396-832E53443D2F}" destId="{961FDCD9-82A0-4748-A96E-7432C1559354}" srcOrd="0" destOrd="0" presId="urn:microsoft.com/office/officeart/2005/8/layout/vList2"/>
    <dgm:cxn modelId="{FFF80D35-2B6A-024A-9CDC-F3B70330307E}" type="presOf" srcId="{13639426-BD32-47B9-B008-D54F81CEC809}" destId="{563CB170-1B2F-F14E-B1BB-E8CCBC22B082}" srcOrd="0" destOrd="0" presId="urn:microsoft.com/office/officeart/2005/8/layout/vList2"/>
    <dgm:cxn modelId="{9570DB5E-7883-4656-A740-30141AF6EF44}" srcId="{31663312-37C5-4822-9396-832E53443D2F}" destId="{62662DB3-A90A-46AE-B004-C85D88CDD9AE}" srcOrd="3" destOrd="0" parTransId="{81C914A8-21DA-40F8-96A3-C2204988E89C}" sibTransId="{E10E2EB4-3721-42D2-80A4-0A4B181A862B}"/>
    <dgm:cxn modelId="{38B48165-8E48-924B-A32A-5BFFE121CE2F}" type="presOf" srcId="{09819617-07EE-45B2-AE47-DF787140018C}" destId="{BAC4918A-48BD-3043-B313-096070A6B862}" srcOrd="0" destOrd="0" presId="urn:microsoft.com/office/officeart/2005/8/layout/vList2"/>
    <dgm:cxn modelId="{3E998984-348D-4443-B36D-D5D0B7EF6104}" type="presOf" srcId="{62662DB3-A90A-46AE-B004-C85D88CDD9AE}" destId="{A36CB1A9-9A24-E94B-A35B-3B12F5FC7805}" srcOrd="0" destOrd="0" presId="urn:microsoft.com/office/officeart/2005/8/layout/vList2"/>
    <dgm:cxn modelId="{4D9A8C8B-123E-453A-B521-438016532876}" srcId="{31663312-37C5-4822-9396-832E53443D2F}" destId="{09819617-07EE-45B2-AE47-DF787140018C}" srcOrd="2" destOrd="0" parTransId="{A3B09409-16D9-4273-AD89-835D680B6C11}" sibTransId="{EFAB9EC3-273E-4A93-8342-7B268C2B2017}"/>
    <dgm:cxn modelId="{746678DC-177A-FF48-8369-558BB58E120A}" type="presOf" srcId="{192E2777-7463-402A-BD0F-AD21198EC52D}" destId="{2485B7F4-57A4-6B43-B049-9CAB1CE59567}" srcOrd="0" destOrd="0" presId="urn:microsoft.com/office/officeart/2005/8/layout/vList2"/>
    <dgm:cxn modelId="{055A13E1-5269-4844-A7F4-A6D48A077107}" srcId="{31663312-37C5-4822-9396-832E53443D2F}" destId="{13639426-BD32-47B9-B008-D54F81CEC809}" srcOrd="0" destOrd="0" parTransId="{4977E113-6636-4C7F-9E46-424915698F96}" sibTransId="{A1E75146-7318-4E3E-AF93-ECB35EC3FC66}"/>
    <dgm:cxn modelId="{6018AAC3-79FF-784F-957D-C864A36F7ABB}" type="presParOf" srcId="{961FDCD9-82A0-4748-A96E-7432C1559354}" destId="{563CB170-1B2F-F14E-B1BB-E8CCBC22B082}" srcOrd="0" destOrd="0" presId="urn:microsoft.com/office/officeart/2005/8/layout/vList2"/>
    <dgm:cxn modelId="{A7917AA5-F9AD-B04A-9A89-16848EFCE0FA}" type="presParOf" srcId="{961FDCD9-82A0-4748-A96E-7432C1559354}" destId="{D2B206FB-53C2-964F-BB1E-CF40A1CFE578}" srcOrd="1" destOrd="0" presId="urn:microsoft.com/office/officeart/2005/8/layout/vList2"/>
    <dgm:cxn modelId="{D7C946D7-85B2-BC49-A4A5-1E51ADA65444}" type="presParOf" srcId="{961FDCD9-82A0-4748-A96E-7432C1559354}" destId="{2485B7F4-57A4-6B43-B049-9CAB1CE59567}" srcOrd="2" destOrd="0" presId="urn:microsoft.com/office/officeart/2005/8/layout/vList2"/>
    <dgm:cxn modelId="{2A406105-7A4E-3F42-8715-E703ABBC80E2}" type="presParOf" srcId="{961FDCD9-82A0-4748-A96E-7432C1559354}" destId="{E1BE06EF-9967-554C-A012-589CAF80B279}" srcOrd="3" destOrd="0" presId="urn:microsoft.com/office/officeart/2005/8/layout/vList2"/>
    <dgm:cxn modelId="{6BA65CCA-CC98-1E4A-BD5C-99A4A2957830}" type="presParOf" srcId="{961FDCD9-82A0-4748-A96E-7432C1559354}" destId="{BAC4918A-48BD-3043-B313-096070A6B862}" srcOrd="4" destOrd="0" presId="urn:microsoft.com/office/officeart/2005/8/layout/vList2"/>
    <dgm:cxn modelId="{E6712BEB-78DC-FA4F-A927-3D06697AAD84}" type="presParOf" srcId="{961FDCD9-82A0-4748-A96E-7432C1559354}" destId="{2671EC8B-E802-C043-89D2-1746D450EB20}" srcOrd="5" destOrd="0" presId="urn:microsoft.com/office/officeart/2005/8/layout/vList2"/>
    <dgm:cxn modelId="{3F9C55D0-A3DA-DB48-BD62-E6EC5C0829DE}" type="presParOf" srcId="{961FDCD9-82A0-4748-A96E-7432C1559354}" destId="{A36CB1A9-9A24-E94B-A35B-3B12F5FC780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B3689542-544E-4D84-8859-1EA4F9F98D9F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71F2642-200F-4FCA-96F0-3D4A6D1972EC}">
      <dgm:prSet/>
      <dgm:spPr/>
      <dgm:t>
        <a:bodyPr/>
        <a:lstStyle/>
        <a:p>
          <a:r>
            <a:rPr lang="en-US"/>
            <a:t>Major CHD risk factors include: age, gender, blood lipid abnormalities, hypertension, smoking, obesity, inactivity, diet, family history, ECG abnormalities during rest and exercise</a:t>
          </a:r>
        </a:p>
      </dgm:t>
    </dgm:pt>
    <dgm:pt modelId="{84D41EA2-94D4-49A7-A3A8-69E30BE8C3A4}" type="parTrans" cxnId="{F4204496-5C6C-41A9-86B3-B424F3E3BA74}">
      <dgm:prSet/>
      <dgm:spPr/>
      <dgm:t>
        <a:bodyPr/>
        <a:lstStyle/>
        <a:p>
          <a:endParaRPr lang="en-US"/>
        </a:p>
      </dgm:t>
    </dgm:pt>
    <dgm:pt modelId="{5D0D8E5D-261A-4A7A-A70A-A0AD5AC8D2FA}" type="sibTrans" cxnId="{F4204496-5C6C-41A9-86B3-B424F3E3BA74}">
      <dgm:prSet/>
      <dgm:spPr/>
      <dgm:t>
        <a:bodyPr/>
        <a:lstStyle/>
        <a:p>
          <a:endParaRPr lang="en-US"/>
        </a:p>
      </dgm:t>
    </dgm:pt>
    <dgm:pt modelId="{E410CB28-08DF-4844-9DD7-64AE81D7FF24}">
      <dgm:prSet/>
      <dgm:spPr/>
      <dgm:t>
        <a:bodyPr/>
        <a:lstStyle/>
        <a:p>
          <a:r>
            <a:rPr lang="en-US" dirty="0"/>
            <a:t>Chronic low-grade arterial inflammation is major trigger for heart attack</a:t>
          </a:r>
        </a:p>
      </dgm:t>
    </dgm:pt>
    <dgm:pt modelId="{8AB9BA66-86DD-416C-AA5D-34A58B489605}" type="parTrans" cxnId="{F03D2409-4E41-4A9E-8139-9BC298C5C595}">
      <dgm:prSet/>
      <dgm:spPr/>
      <dgm:t>
        <a:bodyPr/>
        <a:lstStyle/>
        <a:p>
          <a:endParaRPr lang="en-US"/>
        </a:p>
      </dgm:t>
    </dgm:pt>
    <dgm:pt modelId="{5F8159EF-95C4-45CE-A3F5-CAD0B319C4EF}" type="sibTrans" cxnId="{F03D2409-4E41-4A9E-8139-9BC298C5C595}">
      <dgm:prSet/>
      <dgm:spPr/>
      <dgm:t>
        <a:bodyPr/>
        <a:lstStyle/>
        <a:p>
          <a:endParaRPr lang="en-US"/>
        </a:p>
      </dgm:t>
    </dgm:pt>
    <dgm:pt modelId="{F0DDE56E-92DF-480B-9F42-8126DED94B5B}">
      <dgm:prSet/>
      <dgm:spPr/>
      <dgm:t>
        <a:bodyPr/>
        <a:lstStyle/>
        <a:p>
          <a:r>
            <a:rPr lang="en-US"/>
            <a:t>Desirable: cholesterol value is ≤200 mg/dL </a:t>
          </a:r>
        </a:p>
      </dgm:t>
    </dgm:pt>
    <dgm:pt modelId="{EEB84C77-F07F-450E-BA7E-8DE35B938C69}" type="parTrans" cxnId="{4D015E5B-09A7-4242-983B-A41B607AA664}">
      <dgm:prSet/>
      <dgm:spPr/>
      <dgm:t>
        <a:bodyPr/>
        <a:lstStyle/>
        <a:p>
          <a:endParaRPr lang="en-US"/>
        </a:p>
      </dgm:t>
    </dgm:pt>
    <dgm:pt modelId="{2792C58E-5715-416F-B298-35A1EC099A14}" type="sibTrans" cxnId="{4D015E5B-09A7-4242-983B-A41B607AA664}">
      <dgm:prSet/>
      <dgm:spPr/>
      <dgm:t>
        <a:bodyPr/>
        <a:lstStyle/>
        <a:p>
          <a:endParaRPr lang="en-US"/>
        </a:p>
      </dgm:t>
    </dgm:pt>
    <dgm:pt modelId="{7AE91338-6D7A-4DDC-8C6C-1127C60869A0}">
      <dgm:prSet/>
      <dgm:spPr/>
      <dgm:t>
        <a:bodyPr/>
        <a:lstStyle/>
        <a:p>
          <a:r>
            <a:rPr lang="en-US"/>
            <a:t>Distribution of HDL-C and LDL-C provides a more powerful predictor of heart disease than total cholesterol</a:t>
          </a:r>
        </a:p>
      </dgm:t>
    </dgm:pt>
    <dgm:pt modelId="{21A08F43-C5DC-4F1F-8D0D-3ABA8062555D}" type="parTrans" cxnId="{C5F8245D-63BA-4A71-9CE3-A4C46C56D60C}">
      <dgm:prSet/>
      <dgm:spPr/>
      <dgm:t>
        <a:bodyPr/>
        <a:lstStyle/>
        <a:p>
          <a:endParaRPr lang="en-US"/>
        </a:p>
      </dgm:t>
    </dgm:pt>
    <dgm:pt modelId="{A8FCB194-80C7-4A11-84D2-C4F9843223BB}" type="sibTrans" cxnId="{C5F8245D-63BA-4A71-9CE3-A4C46C56D60C}">
      <dgm:prSet/>
      <dgm:spPr/>
      <dgm:t>
        <a:bodyPr/>
        <a:lstStyle/>
        <a:p>
          <a:endParaRPr lang="en-US"/>
        </a:p>
      </dgm:t>
    </dgm:pt>
    <dgm:pt modelId="{68808E75-8834-4973-8CCC-2C852A2BCF97}">
      <dgm:prSet/>
      <dgm:spPr/>
      <dgm:t>
        <a:bodyPr/>
        <a:lstStyle/>
        <a:p>
          <a:r>
            <a:rPr lang="en-US"/>
            <a:t>LDL-C participates in atherosclerosis by stimulating monocyte-macrophage infiltration</a:t>
          </a:r>
        </a:p>
      </dgm:t>
    </dgm:pt>
    <dgm:pt modelId="{96F870CA-C98F-44B6-B94A-DDF123648238}" type="parTrans" cxnId="{CCBC0A57-5459-4E2C-8F05-88166D2CD566}">
      <dgm:prSet/>
      <dgm:spPr/>
      <dgm:t>
        <a:bodyPr/>
        <a:lstStyle/>
        <a:p>
          <a:endParaRPr lang="en-US"/>
        </a:p>
      </dgm:t>
    </dgm:pt>
    <dgm:pt modelId="{6638CF89-604E-4F4E-B74B-C8D0F3193313}" type="sibTrans" cxnId="{CCBC0A57-5459-4E2C-8F05-88166D2CD566}">
      <dgm:prSet/>
      <dgm:spPr/>
      <dgm:t>
        <a:bodyPr/>
        <a:lstStyle/>
        <a:p>
          <a:endParaRPr lang="en-US"/>
        </a:p>
      </dgm:t>
    </dgm:pt>
    <dgm:pt modelId="{DE8D64FA-7044-D04D-8213-65CA5C88D909}" type="pres">
      <dgm:prSet presAssocID="{B3689542-544E-4D84-8859-1EA4F9F98D9F}" presName="linear" presStyleCnt="0">
        <dgm:presLayoutVars>
          <dgm:animLvl val="lvl"/>
          <dgm:resizeHandles val="exact"/>
        </dgm:presLayoutVars>
      </dgm:prSet>
      <dgm:spPr/>
    </dgm:pt>
    <dgm:pt modelId="{1A4A486B-9905-6F43-B470-F47FFA0CF13D}" type="pres">
      <dgm:prSet presAssocID="{E71F2642-200F-4FCA-96F0-3D4A6D1972E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F03C6DB-024F-8148-AB65-3BD445CC48DA}" type="pres">
      <dgm:prSet presAssocID="{5D0D8E5D-261A-4A7A-A70A-A0AD5AC8D2FA}" presName="spacer" presStyleCnt="0"/>
      <dgm:spPr/>
    </dgm:pt>
    <dgm:pt modelId="{7727EDAE-1FF0-FC46-AC7E-78ABDC9F2527}" type="pres">
      <dgm:prSet presAssocID="{E410CB28-08DF-4844-9DD7-64AE81D7FF2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C349210-1245-AA4B-AB18-2767AEE368A7}" type="pres">
      <dgm:prSet presAssocID="{5F8159EF-95C4-45CE-A3F5-CAD0B319C4EF}" presName="spacer" presStyleCnt="0"/>
      <dgm:spPr/>
    </dgm:pt>
    <dgm:pt modelId="{826F6F0C-5A25-4A40-8F2E-CEEF0F588A42}" type="pres">
      <dgm:prSet presAssocID="{F0DDE56E-92DF-480B-9F42-8126DED94B5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C7CA9ED-F9EA-6B47-BAEA-64427FA90F7C}" type="pres">
      <dgm:prSet presAssocID="{2792C58E-5715-416F-B298-35A1EC099A14}" presName="spacer" presStyleCnt="0"/>
      <dgm:spPr/>
    </dgm:pt>
    <dgm:pt modelId="{53EC37E2-CE29-D04D-B8BA-2CB512C56E40}" type="pres">
      <dgm:prSet presAssocID="{7AE91338-6D7A-4DDC-8C6C-1127C60869A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8864E5-21CF-6A46-8DDC-2E189F71C5F2}" type="pres">
      <dgm:prSet presAssocID="{A8FCB194-80C7-4A11-84D2-C4F9843223BB}" presName="spacer" presStyleCnt="0"/>
      <dgm:spPr/>
    </dgm:pt>
    <dgm:pt modelId="{FFE4AC63-57D9-9346-BEAA-F363D19E9EEB}" type="pres">
      <dgm:prSet presAssocID="{68808E75-8834-4973-8CCC-2C852A2BCF9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1A32406-18DB-0D48-9446-5CDB91343481}" type="presOf" srcId="{68808E75-8834-4973-8CCC-2C852A2BCF97}" destId="{FFE4AC63-57D9-9346-BEAA-F363D19E9EEB}" srcOrd="0" destOrd="0" presId="urn:microsoft.com/office/officeart/2005/8/layout/vList2"/>
    <dgm:cxn modelId="{F03D2409-4E41-4A9E-8139-9BC298C5C595}" srcId="{B3689542-544E-4D84-8859-1EA4F9F98D9F}" destId="{E410CB28-08DF-4844-9DD7-64AE81D7FF24}" srcOrd="1" destOrd="0" parTransId="{8AB9BA66-86DD-416C-AA5D-34A58B489605}" sibTransId="{5F8159EF-95C4-45CE-A3F5-CAD0B319C4EF}"/>
    <dgm:cxn modelId="{F81C8127-1AB4-7841-8435-55CE02D04050}" type="presOf" srcId="{E71F2642-200F-4FCA-96F0-3D4A6D1972EC}" destId="{1A4A486B-9905-6F43-B470-F47FFA0CF13D}" srcOrd="0" destOrd="0" presId="urn:microsoft.com/office/officeart/2005/8/layout/vList2"/>
    <dgm:cxn modelId="{CCBC0A57-5459-4E2C-8F05-88166D2CD566}" srcId="{B3689542-544E-4D84-8859-1EA4F9F98D9F}" destId="{68808E75-8834-4973-8CCC-2C852A2BCF97}" srcOrd="4" destOrd="0" parTransId="{96F870CA-C98F-44B6-B94A-DDF123648238}" sibTransId="{6638CF89-604E-4F4E-B74B-C8D0F3193313}"/>
    <dgm:cxn modelId="{4D015E5B-09A7-4242-983B-A41B607AA664}" srcId="{B3689542-544E-4D84-8859-1EA4F9F98D9F}" destId="{F0DDE56E-92DF-480B-9F42-8126DED94B5B}" srcOrd="2" destOrd="0" parTransId="{EEB84C77-F07F-450E-BA7E-8DE35B938C69}" sibTransId="{2792C58E-5715-416F-B298-35A1EC099A14}"/>
    <dgm:cxn modelId="{C5F8245D-63BA-4A71-9CE3-A4C46C56D60C}" srcId="{B3689542-544E-4D84-8859-1EA4F9F98D9F}" destId="{7AE91338-6D7A-4DDC-8C6C-1127C60869A0}" srcOrd="3" destOrd="0" parTransId="{21A08F43-C5DC-4F1F-8D0D-3ABA8062555D}" sibTransId="{A8FCB194-80C7-4A11-84D2-C4F9843223BB}"/>
    <dgm:cxn modelId="{D8F6FA64-E5E9-7441-A8FD-38E320B68BC6}" type="presOf" srcId="{E410CB28-08DF-4844-9DD7-64AE81D7FF24}" destId="{7727EDAE-1FF0-FC46-AC7E-78ABDC9F2527}" srcOrd="0" destOrd="0" presId="urn:microsoft.com/office/officeart/2005/8/layout/vList2"/>
    <dgm:cxn modelId="{5D59278C-B9D7-3D49-8B83-1E257AD8A47C}" type="presOf" srcId="{7AE91338-6D7A-4DDC-8C6C-1127C60869A0}" destId="{53EC37E2-CE29-D04D-B8BA-2CB512C56E40}" srcOrd="0" destOrd="0" presId="urn:microsoft.com/office/officeart/2005/8/layout/vList2"/>
    <dgm:cxn modelId="{F4204496-5C6C-41A9-86B3-B424F3E3BA74}" srcId="{B3689542-544E-4D84-8859-1EA4F9F98D9F}" destId="{E71F2642-200F-4FCA-96F0-3D4A6D1972EC}" srcOrd="0" destOrd="0" parTransId="{84D41EA2-94D4-49A7-A3A8-69E30BE8C3A4}" sibTransId="{5D0D8E5D-261A-4A7A-A70A-A0AD5AC8D2FA}"/>
    <dgm:cxn modelId="{14FC9FDE-7373-C041-A1C3-35701FF0C6FC}" type="presOf" srcId="{F0DDE56E-92DF-480B-9F42-8126DED94B5B}" destId="{826F6F0C-5A25-4A40-8F2E-CEEF0F588A42}" srcOrd="0" destOrd="0" presId="urn:microsoft.com/office/officeart/2005/8/layout/vList2"/>
    <dgm:cxn modelId="{48C483E9-9B45-AC4C-90E5-8C2601AA0446}" type="presOf" srcId="{B3689542-544E-4D84-8859-1EA4F9F98D9F}" destId="{DE8D64FA-7044-D04D-8213-65CA5C88D909}" srcOrd="0" destOrd="0" presId="urn:microsoft.com/office/officeart/2005/8/layout/vList2"/>
    <dgm:cxn modelId="{A2567660-E5BB-2F42-A690-41714760F556}" type="presParOf" srcId="{DE8D64FA-7044-D04D-8213-65CA5C88D909}" destId="{1A4A486B-9905-6F43-B470-F47FFA0CF13D}" srcOrd="0" destOrd="0" presId="urn:microsoft.com/office/officeart/2005/8/layout/vList2"/>
    <dgm:cxn modelId="{473674D5-9D83-454F-B6B7-19F6A8BB51C4}" type="presParOf" srcId="{DE8D64FA-7044-D04D-8213-65CA5C88D909}" destId="{5F03C6DB-024F-8148-AB65-3BD445CC48DA}" srcOrd="1" destOrd="0" presId="urn:microsoft.com/office/officeart/2005/8/layout/vList2"/>
    <dgm:cxn modelId="{1D902B6D-176C-6043-B617-3A3A73CD3D7C}" type="presParOf" srcId="{DE8D64FA-7044-D04D-8213-65CA5C88D909}" destId="{7727EDAE-1FF0-FC46-AC7E-78ABDC9F2527}" srcOrd="2" destOrd="0" presId="urn:microsoft.com/office/officeart/2005/8/layout/vList2"/>
    <dgm:cxn modelId="{D39BCF4C-CB2B-7C49-8D28-2E38DDFFA20A}" type="presParOf" srcId="{DE8D64FA-7044-D04D-8213-65CA5C88D909}" destId="{5C349210-1245-AA4B-AB18-2767AEE368A7}" srcOrd="3" destOrd="0" presId="urn:microsoft.com/office/officeart/2005/8/layout/vList2"/>
    <dgm:cxn modelId="{0819A44E-FECE-7143-929C-775DDC29B69B}" type="presParOf" srcId="{DE8D64FA-7044-D04D-8213-65CA5C88D909}" destId="{826F6F0C-5A25-4A40-8F2E-CEEF0F588A42}" srcOrd="4" destOrd="0" presId="urn:microsoft.com/office/officeart/2005/8/layout/vList2"/>
    <dgm:cxn modelId="{56F0407A-1B41-194C-9FAC-1E9C4FE0B1AC}" type="presParOf" srcId="{DE8D64FA-7044-D04D-8213-65CA5C88D909}" destId="{1C7CA9ED-F9EA-6B47-BAEA-64427FA90F7C}" srcOrd="5" destOrd="0" presId="urn:microsoft.com/office/officeart/2005/8/layout/vList2"/>
    <dgm:cxn modelId="{D3F2C941-6479-EC44-A7E7-8EE88C90E08F}" type="presParOf" srcId="{DE8D64FA-7044-D04D-8213-65CA5C88D909}" destId="{53EC37E2-CE29-D04D-B8BA-2CB512C56E40}" srcOrd="6" destOrd="0" presId="urn:microsoft.com/office/officeart/2005/8/layout/vList2"/>
    <dgm:cxn modelId="{6A5694E6-8DD1-D447-AC30-DEE7A6B9C745}" type="presParOf" srcId="{DE8D64FA-7044-D04D-8213-65CA5C88D909}" destId="{3F8864E5-21CF-6A46-8DDC-2E189F71C5F2}" srcOrd="7" destOrd="0" presId="urn:microsoft.com/office/officeart/2005/8/layout/vList2"/>
    <dgm:cxn modelId="{2AC65798-C714-8648-A9E7-DA285E33EB5A}" type="presParOf" srcId="{DE8D64FA-7044-D04D-8213-65CA5C88D909}" destId="{FFE4AC63-57D9-9346-BEAA-F363D19E9EE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735CC2B-00B1-41C3-A5AF-A07C6EC7A77D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A99FA91-339F-41A2-9D63-17A5FAB7B89D}">
      <dgm:prSet/>
      <dgm:spPr/>
      <dgm:t>
        <a:bodyPr/>
        <a:lstStyle/>
        <a:p>
          <a:r>
            <a:rPr lang="en-US" dirty="0"/>
            <a:t>Chronic low-grade arterial inflammation a major </a:t>
          </a:r>
          <a:br>
            <a:rPr lang="en-US" dirty="0"/>
          </a:br>
          <a:r>
            <a:rPr lang="en-US" dirty="0"/>
            <a:t>trigger for heart attack</a:t>
          </a:r>
        </a:p>
      </dgm:t>
    </dgm:pt>
    <dgm:pt modelId="{6C39DCC3-ED1D-44B9-A824-6D2F929D9FF7}" type="parTrans" cxnId="{5A4A0CC9-BC4C-4671-B088-3E031DCDAB7D}">
      <dgm:prSet/>
      <dgm:spPr/>
      <dgm:t>
        <a:bodyPr/>
        <a:lstStyle/>
        <a:p>
          <a:endParaRPr lang="en-US"/>
        </a:p>
      </dgm:t>
    </dgm:pt>
    <dgm:pt modelId="{B8F0CF1A-082D-4746-BF63-67D4868A9D94}" type="sibTrans" cxnId="{5A4A0CC9-BC4C-4671-B088-3E031DCDAB7D}">
      <dgm:prSet/>
      <dgm:spPr/>
      <dgm:t>
        <a:bodyPr/>
        <a:lstStyle/>
        <a:p>
          <a:endParaRPr lang="en-US"/>
        </a:p>
      </dgm:t>
    </dgm:pt>
    <dgm:pt modelId="{1F3803C2-99A4-4BA6-B30F-F2F3AF6110F1}">
      <dgm:prSet/>
      <dgm:spPr/>
      <dgm:t>
        <a:bodyPr/>
        <a:lstStyle/>
        <a:p>
          <a:r>
            <a:rPr lang="en-US"/>
            <a:t>Desirable: cholesterol value is ≤200 mg/dL </a:t>
          </a:r>
        </a:p>
      </dgm:t>
    </dgm:pt>
    <dgm:pt modelId="{C49BEDB7-A713-4EF8-B919-5E8815E654A7}" type="parTrans" cxnId="{1CF82711-1C5C-4B3D-AEED-D4A96B7272A3}">
      <dgm:prSet/>
      <dgm:spPr/>
      <dgm:t>
        <a:bodyPr/>
        <a:lstStyle/>
        <a:p>
          <a:endParaRPr lang="en-US"/>
        </a:p>
      </dgm:t>
    </dgm:pt>
    <dgm:pt modelId="{C00E0CE8-0C86-4CA2-B19E-276C70030F0D}" type="sibTrans" cxnId="{1CF82711-1C5C-4B3D-AEED-D4A96B7272A3}">
      <dgm:prSet/>
      <dgm:spPr/>
      <dgm:t>
        <a:bodyPr/>
        <a:lstStyle/>
        <a:p>
          <a:endParaRPr lang="en-US"/>
        </a:p>
      </dgm:t>
    </dgm:pt>
    <dgm:pt modelId="{DCB8B0D9-F83D-4F63-8904-5BFF050D8D08}">
      <dgm:prSet/>
      <dgm:spPr/>
      <dgm:t>
        <a:bodyPr/>
        <a:lstStyle/>
        <a:p>
          <a:r>
            <a:rPr lang="en-US"/>
            <a:t>Distribution of HDL-C and LDL-C provides a more powerful predictor of heart disease than total cholesterol</a:t>
          </a:r>
        </a:p>
      </dgm:t>
    </dgm:pt>
    <dgm:pt modelId="{A61D495A-7D43-42C3-8628-01E3881B41FA}" type="parTrans" cxnId="{AF8C6E4C-98ED-4A5C-9C22-EEE348AEB0DE}">
      <dgm:prSet/>
      <dgm:spPr/>
      <dgm:t>
        <a:bodyPr/>
        <a:lstStyle/>
        <a:p>
          <a:endParaRPr lang="en-US"/>
        </a:p>
      </dgm:t>
    </dgm:pt>
    <dgm:pt modelId="{ECFF84A1-81F3-4830-B899-3F5FD1A5B15F}" type="sibTrans" cxnId="{AF8C6E4C-98ED-4A5C-9C22-EEE348AEB0DE}">
      <dgm:prSet/>
      <dgm:spPr/>
      <dgm:t>
        <a:bodyPr/>
        <a:lstStyle/>
        <a:p>
          <a:endParaRPr lang="en-US"/>
        </a:p>
      </dgm:t>
    </dgm:pt>
    <dgm:pt modelId="{FB580665-1A78-4C1D-995B-3C32DC899CE3}">
      <dgm:prSet/>
      <dgm:spPr/>
      <dgm:t>
        <a:bodyPr/>
        <a:lstStyle/>
        <a:p>
          <a:r>
            <a:rPr lang="en-US"/>
            <a:t>LDL-C participates in atherosclerosis by </a:t>
          </a:r>
          <a:br>
            <a:rPr lang="en-US"/>
          </a:br>
          <a:r>
            <a:rPr lang="en-US"/>
            <a:t>stimulating monocyte-macrophage infiltration</a:t>
          </a:r>
        </a:p>
      </dgm:t>
    </dgm:pt>
    <dgm:pt modelId="{792217D0-4F25-4D9F-992E-0227AECE054A}" type="parTrans" cxnId="{FB6852F9-7550-42A7-96E3-40068CE360D2}">
      <dgm:prSet/>
      <dgm:spPr/>
      <dgm:t>
        <a:bodyPr/>
        <a:lstStyle/>
        <a:p>
          <a:endParaRPr lang="en-US"/>
        </a:p>
      </dgm:t>
    </dgm:pt>
    <dgm:pt modelId="{85D7EB0C-E269-4278-B49B-133E614597C7}" type="sibTrans" cxnId="{FB6852F9-7550-42A7-96E3-40068CE360D2}">
      <dgm:prSet/>
      <dgm:spPr/>
      <dgm:t>
        <a:bodyPr/>
        <a:lstStyle/>
        <a:p>
          <a:endParaRPr lang="en-US"/>
        </a:p>
      </dgm:t>
    </dgm:pt>
    <dgm:pt modelId="{420F7A2F-3840-4BA4-85A0-5C2D98CB75A6}">
      <dgm:prSet/>
      <dgm:spPr/>
      <dgm:t>
        <a:bodyPr/>
        <a:lstStyle/>
        <a:p>
          <a:r>
            <a:rPr lang="en-US"/>
            <a:t>HDL-C facilitates reverse cholesterol transport</a:t>
          </a:r>
        </a:p>
      </dgm:t>
    </dgm:pt>
    <dgm:pt modelId="{CA73027E-8696-4839-A59F-9741E16F02DD}" type="parTrans" cxnId="{9E13CF32-CE32-44D2-BC13-4CB4BD7BED87}">
      <dgm:prSet/>
      <dgm:spPr/>
      <dgm:t>
        <a:bodyPr/>
        <a:lstStyle/>
        <a:p>
          <a:endParaRPr lang="en-US"/>
        </a:p>
      </dgm:t>
    </dgm:pt>
    <dgm:pt modelId="{11FB86F6-0670-477C-93C7-A510141A6732}" type="sibTrans" cxnId="{9E13CF32-CE32-44D2-BC13-4CB4BD7BED87}">
      <dgm:prSet/>
      <dgm:spPr/>
      <dgm:t>
        <a:bodyPr/>
        <a:lstStyle/>
        <a:p>
          <a:endParaRPr lang="en-US"/>
        </a:p>
      </dgm:t>
    </dgm:pt>
    <dgm:pt modelId="{7C7919B8-4DB7-421F-AC53-835C9EC5A192}">
      <dgm:prSet/>
      <dgm:spPr/>
      <dgm:t>
        <a:bodyPr/>
        <a:lstStyle/>
        <a:p>
          <a:r>
            <a:rPr lang="en-US"/>
            <a:t>Increased physical activity favorably alters HDL-C</a:t>
          </a:r>
        </a:p>
      </dgm:t>
    </dgm:pt>
    <dgm:pt modelId="{C856A851-2AE8-4761-9113-5CFC2D6C1591}" type="parTrans" cxnId="{8D671CAD-4465-4799-A491-CF30F7558D5D}">
      <dgm:prSet/>
      <dgm:spPr/>
      <dgm:t>
        <a:bodyPr/>
        <a:lstStyle/>
        <a:p>
          <a:endParaRPr lang="en-US"/>
        </a:p>
      </dgm:t>
    </dgm:pt>
    <dgm:pt modelId="{42E52E29-5C6B-4369-AB1F-65FB090C4340}" type="sibTrans" cxnId="{8D671CAD-4465-4799-A491-CF30F7558D5D}">
      <dgm:prSet/>
      <dgm:spPr/>
      <dgm:t>
        <a:bodyPr/>
        <a:lstStyle/>
        <a:p>
          <a:endParaRPr lang="en-US"/>
        </a:p>
      </dgm:t>
    </dgm:pt>
    <dgm:pt modelId="{D153AADE-5328-4943-9DC5-9644DBB6671C}">
      <dgm:prSet/>
      <dgm:spPr/>
      <dgm:t>
        <a:bodyPr/>
        <a:lstStyle/>
        <a:p>
          <a:r>
            <a:rPr lang="en-US"/>
            <a:t>Homocysteine exerts a powerful independent </a:t>
          </a:r>
          <a:br>
            <a:rPr lang="en-US"/>
          </a:br>
          <a:r>
            <a:rPr lang="en-US"/>
            <a:t>CHD risk</a:t>
          </a:r>
        </a:p>
      </dgm:t>
    </dgm:pt>
    <dgm:pt modelId="{73E804F0-C276-4AB3-B86E-5C6B4F05E66F}" type="parTrans" cxnId="{49EDD4E9-A823-492A-94F5-DF1400DD0472}">
      <dgm:prSet/>
      <dgm:spPr/>
      <dgm:t>
        <a:bodyPr/>
        <a:lstStyle/>
        <a:p>
          <a:endParaRPr lang="en-US"/>
        </a:p>
      </dgm:t>
    </dgm:pt>
    <dgm:pt modelId="{DDE2DC49-4F3D-4DD0-B8AA-B1DF1AC3BC67}" type="sibTrans" cxnId="{49EDD4E9-A823-492A-94F5-DF1400DD0472}">
      <dgm:prSet/>
      <dgm:spPr/>
      <dgm:t>
        <a:bodyPr/>
        <a:lstStyle/>
        <a:p>
          <a:endParaRPr lang="en-US"/>
        </a:p>
      </dgm:t>
    </dgm:pt>
    <dgm:pt modelId="{76808546-633C-6245-9F1F-5324A17C2E1F}" type="pres">
      <dgm:prSet presAssocID="{8735CC2B-00B1-41C3-A5AF-A07C6EC7A77D}" presName="linear" presStyleCnt="0">
        <dgm:presLayoutVars>
          <dgm:animLvl val="lvl"/>
          <dgm:resizeHandles val="exact"/>
        </dgm:presLayoutVars>
      </dgm:prSet>
      <dgm:spPr/>
    </dgm:pt>
    <dgm:pt modelId="{97F06728-E1F2-7C45-B8B1-BFE5C0DCAEEF}" type="pres">
      <dgm:prSet presAssocID="{BA99FA91-339F-41A2-9D63-17A5FAB7B89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9B5C1B10-D1C5-5E4E-BA39-B745ED5F7D57}" type="pres">
      <dgm:prSet presAssocID="{B8F0CF1A-082D-4746-BF63-67D4868A9D94}" presName="spacer" presStyleCnt="0"/>
      <dgm:spPr/>
    </dgm:pt>
    <dgm:pt modelId="{049D23A3-28ED-0E41-A664-878B90698943}" type="pres">
      <dgm:prSet presAssocID="{1F3803C2-99A4-4BA6-B30F-F2F3AF6110F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12840F3-8516-2E48-881F-F1F1A4F42F05}" type="pres">
      <dgm:prSet presAssocID="{C00E0CE8-0C86-4CA2-B19E-276C70030F0D}" presName="spacer" presStyleCnt="0"/>
      <dgm:spPr/>
    </dgm:pt>
    <dgm:pt modelId="{79B1B001-FC7C-9442-A63F-1E58F339B66E}" type="pres">
      <dgm:prSet presAssocID="{DCB8B0D9-F83D-4F63-8904-5BFF050D8D0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9B2A57D-87DE-F34A-8E4F-E6F94E95C96D}" type="pres">
      <dgm:prSet presAssocID="{ECFF84A1-81F3-4830-B899-3F5FD1A5B15F}" presName="spacer" presStyleCnt="0"/>
      <dgm:spPr/>
    </dgm:pt>
    <dgm:pt modelId="{F2B81030-C5C7-C848-B83F-BD3CDDF5C26E}" type="pres">
      <dgm:prSet presAssocID="{FB580665-1A78-4C1D-995B-3C32DC899CE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BCA64E2-174A-6B42-9DBB-93C487365CBA}" type="pres">
      <dgm:prSet presAssocID="{85D7EB0C-E269-4278-B49B-133E614597C7}" presName="spacer" presStyleCnt="0"/>
      <dgm:spPr/>
    </dgm:pt>
    <dgm:pt modelId="{59505587-20FB-F945-9B26-C52785C64EA9}" type="pres">
      <dgm:prSet presAssocID="{420F7A2F-3840-4BA4-85A0-5C2D98CB75A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D07A948-E39C-794B-9518-81CA0E0A124A}" type="pres">
      <dgm:prSet presAssocID="{11FB86F6-0670-477C-93C7-A510141A6732}" presName="spacer" presStyleCnt="0"/>
      <dgm:spPr/>
    </dgm:pt>
    <dgm:pt modelId="{C69A3D97-2B02-4E43-A7A2-1FEE48ED0568}" type="pres">
      <dgm:prSet presAssocID="{7C7919B8-4DB7-421F-AC53-835C9EC5A19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E96E66E-28D5-A949-BD17-A9EB3CA01BCD}" type="pres">
      <dgm:prSet presAssocID="{42E52E29-5C6B-4369-AB1F-65FB090C4340}" presName="spacer" presStyleCnt="0"/>
      <dgm:spPr/>
    </dgm:pt>
    <dgm:pt modelId="{940F58DC-1142-594F-94A8-1B6DEA28BBAE}" type="pres">
      <dgm:prSet presAssocID="{D153AADE-5328-4943-9DC5-9644DBB6671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C4A0920D-AC38-A043-A7BA-8A3A2139E700}" type="presOf" srcId="{420F7A2F-3840-4BA4-85A0-5C2D98CB75A6}" destId="{59505587-20FB-F945-9B26-C52785C64EA9}" srcOrd="0" destOrd="0" presId="urn:microsoft.com/office/officeart/2005/8/layout/vList2"/>
    <dgm:cxn modelId="{1CF82711-1C5C-4B3D-AEED-D4A96B7272A3}" srcId="{8735CC2B-00B1-41C3-A5AF-A07C6EC7A77D}" destId="{1F3803C2-99A4-4BA6-B30F-F2F3AF6110F1}" srcOrd="1" destOrd="0" parTransId="{C49BEDB7-A713-4EF8-B919-5E8815E654A7}" sibTransId="{C00E0CE8-0C86-4CA2-B19E-276C70030F0D}"/>
    <dgm:cxn modelId="{52B77411-4E5A-B544-8B53-434CD6EAB332}" type="presOf" srcId="{8735CC2B-00B1-41C3-A5AF-A07C6EC7A77D}" destId="{76808546-633C-6245-9F1F-5324A17C2E1F}" srcOrd="0" destOrd="0" presId="urn:microsoft.com/office/officeart/2005/8/layout/vList2"/>
    <dgm:cxn modelId="{9E13CF32-CE32-44D2-BC13-4CB4BD7BED87}" srcId="{8735CC2B-00B1-41C3-A5AF-A07C6EC7A77D}" destId="{420F7A2F-3840-4BA4-85A0-5C2D98CB75A6}" srcOrd="4" destOrd="0" parTransId="{CA73027E-8696-4839-A59F-9741E16F02DD}" sibTransId="{11FB86F6-0670-477C-93C7-A510141A6732}"/>
    <dgm:cxn modelId="{AF8C6E4C-98ED-4A5C-9C22-EEE348AEB0DE}" srcId="{8735CC2B-00B1-41C3-A5AF-A07C6EC7A77D}" destId="{DCB8B0D9-F83D-4F63-8904-5BFF050D8D08}" srcOrd="2" destOrd="0" parTransId="{A61D495A-7D43-42C3-8628-01E3881B41FA}" sibTransId="{ECFF84A1-81F3-4830-B899-3F5FD1A5B15F}"/>
    <dgm:cxn modelId="{D8EE9556-49FB-3040-8279-09842DBD2E83}" type="presOf" srcId="{D153AADE-5328-4943-9DC5-9644DBB6671C}" destId="{940F58DC-1142-594F-94A8-1B6DEA28BBAE}" srcOrd="0" destOrd="0" presId="urn:microsoft.com/office/officeart/2005/8/layout/vList2"/>
    <dgm:cxn modelId="{50F31268-AC77-AD4D-A444-DB359E2B1816}" type="presOf" srcId="{1F3803C2-99A4-4BA6-B30F-F2F3AF6110F1}" destId="{049D23A3-28ED-0E41-A664-878B90698943}" srcOrd="0" destOrd="0" presId="urn:microsoft.com/office/officeart/2005/8/layout/vList2"/>
    <dgm:cxn modelId="{CA127585-B9F8-1441-A6C0-E2BCE77BFD1A}" type="presOf" srcId="{BA99FA91-339F-41A2-9D63-17A5FAB7B89D}" destId="{97F06728-E1F2-7C45-B8B1-BFE5C0DCAEEF}" srcOrd="0" destOrd="0" presId="urn:microsoft.com/office/officeart/2005/8/layout/vList2"/>
    <dgm:cxn modelId="{2A2CCC8B-ADFF-3F48-800B-DC720D14610E}" type="presOf" srcId="{FB580665-1A78-4C1D-995B-3C32DC899CE3}" destId="{F2B81030-C5C7-C848-B83F-BD3CDDF5C26E}" srcOrd="0" destOrd="0" presId="urn:microsoft.com/office/officeart/2005/8/layout/vList2"/>
    <dgm:cxn modelId="{38125191-F5AA-344B-A845-9DC512A6CDAB}" type="presOf" srcId="{7C7919B8-4DB7-421F-AC53-835C9EC5A192}" destId="{C69A3D97-2B02-4E43-A7A2-1FEE48ED0568}" srcOrd="0" destOrd="0" presId="urn:microsoft.com/office/officeart/2005/8/layout/vList2"/>
    <dgm:cxn modelId="{8D671CAD-4465-4799-A491-CF30F7558D5D}" srcId="{8735CC2B-00B1-41C3-A5AF-A07C6EC7A77D}" destId="{7C7919B8-4DB7-421F-AC53-835C9EC5A192}" srcOrd="5" destOrd="0" parTransId="{C856A851-2AE8-4761-9113-5CFC2D6C1591}" sibTransId="{42E52E29-5C6B-4369-AB1F-65FB090C4340}"/>
    <dgm:cxn modelId="{EF7D97B9-9EA0-FB41-8663-BED34E3D6F20}" type="presOf" srcId="{DCB8B0D9-F83D-4F63-8904-5BFF050D8D08}" destId="{79B1B001-FC7C-9442-A63F-1E58F339B66E}" srcOrd="0" destOrd="0" presId="urn:microsoft.com/office/officeart/2005/8/layout/vList2"/>
    <dgm:cxn modelId="{5A4A0CC9-BC4C-4671-B088-3E031DCDAB7D}" srcId="{8735CC2B-00B1-41C3-A5AF-A07C6EC7A77D}" destId="{BA99FA91-339F-41A2-9D63-17A5FAB7B89D}" srcOrd="0" destOrd="0" parTransId="{6C39DCC3-ED1D-44B9-A824-6D2F929D9FF7}" sibTransId="{B8F0CF1A-082D-4746-BF63-67D4868A9D94}"/>
    <dgm:cxn modelId="{49EDD4E9-A823-492A-94F5-DF1400DD0472}" srcId="{8735CC2B-00B1-41C3-A5AF-A07C6EC7A77D}" destId="{D153AADE-5328-4943-9DC5-9644DBB6671C}" srcOrd="6" destOrd="0" parTransId="{73E804F0-C276-4AB3-B86E-5C6B4F05E66F}" sibTransId="{DDE2DC49-4F3D-4DD0-B8AA-B1DF1AC3BC67}"/>
    <dgm:cxn modelId="{FB6852F9-7550-42A7-96E3-40068CE360D2}" srcId="{8735CC2B-00B1-41C3-A5AF-A07C6EC7A77D}" destId="{FB580665-1A78-4C1D-995B-3C32DC899CE3}" srcOrd="3" destOrd="0" parTransId="{792217D0-4F25-4D9F-992E-0227AECE054A}" sibTransId="{85D7EB0C-E269-4278-B49B-133E614597C7}"/>
    <dgm:cxn modelId="{E7A88628-66F2-7940-8654-060C8D4C010F}" type="presParOf" srcId="{76808546-633C-6245-9F1F-5324A17C2E1F}" destId="{97F06728-E1F2-7C45-B8B1-BFE5C0DCAEEF}" srcOrd="0" destOrd="0" presId="urn:microsoft.com/office/officeart/2005/8/layout/vList2"/>
    <dgm:cxn modelId="{13F429AB-9802-9246-AAC2-676D0497727D}" type="presParOf" srcId="{76808546-633C-6245-9F1F-5324A17C2E1F}" destId="{9B5C1B10-D1C5-5E4E-BA39-B745ED5F7D57}" srcOrd="1" destOrd="0" presId="urn:microsoft.com/office/officeart/2005/8/layout/vList2"/>
    <dgm:cxn modelId="{D2F1C63E-28B9-2241-86DF-D84A77E3DE4A}" type="presParOf" srcId="{76808546-633C-6245-9F1F-5324A17C2E1F}" destId="{049D23A3-28ED-0E41-A664-878B90698943}" srcOrd="2" destOrd="0" presId="urn:microsoft.com/office/officeart/2005/8/layout/vList2"/>
    <dgm:cxn modelId="{A531FB57-5E3C-1C41-A350-23ACE4B13AD6}" type="presParOf" srcId="{76808546-633C-6245-9F1F-5324A17C2E1F}" destId="{612840F3-8516-2E48-881F-F1F1A4F42F05}" srcOrd="3" destOrd="0" presId="urn:microsoft.com/office/officeart/2005/8/layout/vList2"/>
    <dgm:cxn modelId="{7E16A2D9-5924-5E47-8C7D-80B8DA2D1863}" type="presParOf" srcId="{76808546-633C-6245-9F1F-5324A17C2E1F}" destId="{79B1B001-FC7C-9442-A63F-1E58F339B66E}" srcOrd="4" destOrd="0" presId="urn:microsoft.com/office/officeart/2005/8/layout/vList2"/>
    <dgm:cxn modelId="{3430309D-9D4F-6044-8F46-3F6CFC221EA9}" type="presParOf" srcId="{76808546-633C-6245-9F1F-5324A17C2E1F}" destId="{F9B2A57D-87DE-F34A-8E4F-E6F94E95C96D}" srcOrd="5" destOrd="0" presId="urn:microsoft.com/office/officeart/2005/8/layout/vList2"/>
    <dgm:cxn modelId="{4CF9165B-54DB-A84F-AEB5-104A1EFBA9EA}" type="presParOf" srcId="{76808546-633C-6245-9F1F-5324A17C2E1F}" destId="{F2B81030-C5C7-C848-B83F-BD3CDDF5C26E}" srcOrd="6" destOrd="0" presId="urn:microsoft.com/office/officeart/2005/8/layout/vList2"/>
    <dgm:cxn modelId="{4647EE97-5422-2746-A23F-D37F740BDA9E}" type="presParOf" srcId="{76808546-633C-6245-9F1F-5324A17C2E1F}" destId="{0BCA64E2-174A-6B42-9DBB-93C487365CBA}" srcOrd="7" destOrd="0" presId="urn:microsoft.com/office/officeart/2005/8/layout/vList2"/>
    <dgm:cxn modelId="{81BFB71D-9C9D-6742-8B21-1FDDA628FD5F}" type="presParOf" srcId="{76808546-633C-6245-9F1F-5324A17C2E1F}" destId="{59505587-20FB-F945-9B26-C52785C64EA9}" srcOrd="8" destOrd="0" presId="urn:microsoft.com/office/officeart/2005/8/layout/vList2"/>
    <dgm:cxn modelId="{21A89EC3-AC45-2743-AE39-2482919B6883}" type="presParOf" srcId="{76808546-633C-6245-9F1F-5324A17C2E1F}" destId="{AD07A948-E39C-794B-9518-81CA0E0A124A}" srcOrd="9" destOrd="0" presId="urn:microsoft.com/office/officeart/2005/8/layout/vList2"/>
    <dgm:cxn modelId="{B6A3972C-52F3-074D-BBA8-325E7D347165}" type="presParOf" srcId="{76808546-633C-6245-9F1F-5324A17C2E1F}" destId="{C69A3D97-2B02-4E43-A7A2-1FEE48ED0568}" srcOrd="10" destOrd="0" presId="urn:microsoft.com/office/officeart/2005/8/layout/vList2"/>
    <dgm:cxn modelId="{2A51E907-4269-2D47-976B-59172A06E963}" type="presParOf" srcId="{76808546-633C-6245-9F1F-5324A17C2E1F}" destId="{DE96E66E-28D5-A949-BD17-A9EB3CA01BCD}" srcOrd="11" destOrd="0" presId="urn:microsoft.com/office/officeart/2005/8/layout/vList2"/>
    <dgm:cxn modelId="{B3354ECE-7B49-9140-84F8-F454B7E58AA5}" type="presParOf" srcId="{76808546-633C-6245-9F1F-5324A17C2E1F}" destId="{940F58DC-1142-594F-94A8-1B6DEA28BBAE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0A04FB39-75F6-4E52-9006-8F271A95758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2E29A1-BDF3-45DB-BA4D-479063CD1523}">
      <dgm:prSet/>
      <dgm:spPr/>
      <dgm:t>
        <a:bodyPr/>
        <a:lstStyle/>
        <a:p>
          <a:r>
            <a:rPr lang="en-US"/>
            <a:t>Dietary fiber prevents hyperinsulinemia</a:t>
          </a:r>
        </a:p>
      </dgm:t>
    </dgm:pt>
    <dgm:pt modelId="{13215F22-814D-4736-957B-F4478DEC05B3}" type="parTrans" cxnId="{65D3ACF7-5489-46C6-B2BD-E4FE4EFEE7B7}">
      <dgm:prSet/>
      <dgm:spPr/>
      <dgm:t>
        <a:bodyPr/>
        <a:lstStyle/>
        <a:p>
          <a:endParaRPr lang="en-US"/>
        </a:p>
      </dgm:t>
    </dgm:pt>
    <dgm:pt modelId="{2773964A-7C47-40BD-BD08-002A621EAF2A}" type="sibTrans" cxnId="{65D3ACF7-5489-46C6-B2BD-E4FE4EFEE7B7}">
      <dgm:prSet/>
      <dgm:spPr/>
      <dgm:t>
        <a:bodyPr/>
        <a:lstStyle/>
        <a:p>
          <a:endParaRPr lang="en-US"/>
        </a:p>
      </dgm:t>
    </dgm:pt>
    <dgm:pt modelId="{6E0DB797-E6D8-49F4-BA4B-D62F96229CAF}">
      <dgm:prSet/>
      <dgm:spPr/>
      <dgm:t>
        <a:bodyPr/>
        <a:lstStyle/>
        <a:p>
          <a:r>
            <a:rPr lang="en-US" dirty="0"/>
            <a:t>Cigarette smoking doubles risk of heart disease compared to nonsmokers</a:t>
          </a:r>
        </a:p>
      </dgm:t>
    </dgm:pt>
    <dgm:pt modelId="{B65ABFC7-E5C5-4992-87FA-AA502BDAB439}" type="parTrans" cxnId="{BB63A2D0-7182-4657-B98B-B6FE7EA5154F}">
      <dgm:prSet/>
      <dgm:spPr/>
      <dgm:t>
        <a:bodyPr/>
        <a:lstStyle/>
        <a:p>
          <a:endParaRPr lang="en-US"/>
        </a:p>
      </dgm:t>
    </dgm:pt>
    <dgm:pt modelId="{B4B051C2-C79A-47A4-8CFF-4799BF1AEA2B}" type="sibTrans" cxnId="{BB63A2D0-7182-4657-B98B-B6FE7EA5154F}">
      <dgm:prSet/>
      <dgm:spPr/>
      <dgm:t>
        <a:bodyPr/>
        <a:lstStyle/>
        <a:p>
          <a:endParaRPr lang="en-US"/>
        </a:p>
      </dgm:t>
    </dgm:pt>
    <dgm:pt modelId="{EC57A5B7-C585-4497-9B43-B3234BEA7BD0}">
      <dgm:prSet/>
      <dgm:spPr/>
      <dgm:t>
        <a:bodyPr/>
        <a:lstStyle/>
        <a:p>
          <a:r>
            <a:rPr lang="en-US"/>
            <a:t>Sedentary lifestyle doubles risk of fatal heart attack</a:t>
          </a:r>
        </a:p>
      </dgm:t>
    </dgm:pt>
    <dgm:pt modelId="{3BCA90D5-8B59-498F-A7D3-FE1ED7978F1A}" type="parTrans" cxnId="{D55220A1-5606-475F-AC08-BC06DC0FA183}">
      <dgm:prSet/>
      <dgm:spPr/>
      <dgm:t>
        <a:bodyPr/>
        <a:lstStyle/>
        <a:p>
          <a:endParaRPr lang="en-US"/>
        </a:p>
      </dgm:t>
    </dgm:pt>
    <dgm:pt modelId="{8B2629E9-2A81-452E-8891-C01CE64C2891}" type="sibTrans" cxnId="{D55220A1-5606-475F-AC08-BC06DC0FA183}">
      <dgm:prSet/>
      <dgm:spPr/>
      <dgm:t>
        <a:bodyPr/>
        <a:lstStyle/>
        <a:p>
          <a:endParaRPr lang="en-US"/>
        </a:p>
      </dgm:t>
    </dgm:pt>
    <dgm:pt modelId="{18545C3B-5880-4803-8D93-70DA460EA542}">
      <dgm:prSet/>
      <dgm:spPr/>
      <dgm:t>
        <a:bodyPr/>
        <a:lstStyle/>
        <a:p>
          <a:r>
            <a:rPr lang="en-US"/>
            <a:t>Interaction of heart disease risk factors magnifies their individual effects</a:t>
          </a:r>
        </a:p>
      </dgm:t>
    </dgm:pt>
    <dgm:pt modelId="{F1139F22-7573-455D-95FD-ED73EFD1FA7E}" type="parTrans" cxnId="{0163601D-B327-4408-97D0-D58CFAC93070}">
      <dgm:prSet/>
      <dgm:spPr/>
      <dgm:t>
        <a:bodyPr/>
        <a:lstStyle/>
        <a:p>
          <a:endParaRPr lang="en-US"/>
        </a:p>
      </dgm:t>
    </dgm:pt>
    <dgm:pt modelId="{DC641057-5D9F-4005-AC63-3203916D7F54}" type="sibTrans" cxnId="{0163601D-B327-4408-97D0-D58CFAC93070}">
      <dgm:prSet/>
      <dgm:spPr/>
      <dgm:t>
        <a:bodyPr/>
        <a:lstStyle/>
        <a:p>
          <a:endParaRPr lang="en-US"/>
        </a:p>
      </dgm:t>
    </dgm:pt>
    <dgm:pt modelId="{981A0D99-8B38-4CDF-85C9-2E4A2E9EAAA2}">
      <dgm:prSet/>
      <dgm:spPr/>
      <dgm:t>
        <a:bodyPr/>
        <a:lstStyle/>
        <a:p>
          <a:r>
            <a:rPr lang="en-US"/>
            <a:t>Nutrition, physical activity, and weight control favorably alter heart disease risk and usually </a:t>
          </a:r>
          <a:br>
            <a:rPr lang="en-US"/>
          </a:br>
          <a:r>
            <a:rPr lang="en-US"/>
            <a:t>improve one’s health profile</a:t>
          </a:r>
        </a:p>
      </dgm:t>
    </dgm:pt>
    <dgm:pt modelId="{205041DC-5C2E-4B74-806D-2267E1A88871}" type="parTrans" cxnId="{D2A02624-727E-4168-8F1C-EB386DF7D378}">
      <dgm:prSet/>
      <dgm:spPr/>
      <dgm:t>
        <a:bodyPr/>
        <a:lstStyle/>
        <a:p>
          <a:endParaRPr lang="en-US"/>
        </a:p>
      </dgm:t>
    </dgm:pt>
    <dgm:pt modelId="{9096D1F3-55B7-4C53-9B66-7692829F00B5}" type="sibTrans" cxnId="{D2A02624-727E-4168-8F1C-EB386DF7D378}">
      <dgm:prSet/>
      <dgm:spPr/>
      <dgm:t>
        <a:bodyPr/>
        <a:lstStyle/>
        <a:p>
          <a:endParaRPr lang="en-US"/>
        </a:p>
      </dgm:t>
    </dgm:pt>
    <dgm:pt modelId="{2D210966-7C8E-F64E-B957-22CCCB479094}" type="pres">
      <dgm:prSet presAssocID="{0A04FB39-75F6-4E52-9006-8F271A957584}" presName="linear" presStyleCnt="0">
        <dgm:presLayoutVars>
          <dgm:animLvl val="lvl"/>
          <dgm:resizeHandles val="exact"/>
        </dgm:presLayoutVars>
      </dgm:prSet>
      <dgm:spPr/>
    </dgm:pt>
    <dgm:pt modelId="{F4F669BB-6882-2341-BABB-0942820C7EA1}" type="pres">
      <dgm:prSet presAssocID="{DA2E29A1-BDF3-45DB-BA4D-479063CD152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4610BC1-426A-6445-8176-41FDE605CBFE}" type="pres">
      <dgm:prSet presAssocID="{2773964A-7C47-40BD-BD08-002A621EAF2A}" presName="spacer" presStyleCnt="0"/>
      <dgm:spPr/>
    </dgm:pt>
    <dgm:pt modelId="{1F1E1803-2553-2240-9426-EB2A44D6F457}" type="pres">
      <dgm:prSet presAssocID="{6E0DB797-E6D8-49F4-BA4B-D62F96229CA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67C4DD-0358-2F45-8CDF-96D063A0BFE2}" type="pres">
      <dgm:prSet presAssocID="{B4B051C2-C79A-47A4-8CFF-4799BF1AEA2B}" presName="spacer" presStyleCnt="0"/>
      <dgm:spPr/>
    </dgm:pt>
    <dgm:pt modelId="{DA1B165C-300C-8944-995B-2CD20DCB40D6}" type="pres">
      <dgm:prSet presAssocID="{EC57A5B7-C585-4497-9B43-B3234BEA7B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CDDACB2-60E7-D54C-8ACE-AE124C29B447}" type="pres">
      <dgm:prSet presAssocID="{8B2629E9-2A81-452E-8891-C01CE64C2891}" presName="spacer" presStyleCnt="0"/>
      <dgm:spPr/>
    </dgm:pt>
    <dgm:pt modelId="{C7137482-C400-1C4B-A4B1-4C8A90E90D63}" type="pres">
      <dgm:prSet presAssocID="{18545C3B-5880-4803-8D93-70DA460EA54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FE92E3B-DE94-9E4D-8F76-1693D3AC2FBA}" type="pres">
      <dgm:prSet presAssocID="{DC641057-5D9F-4005-AC63-3203916D7F54}" presName="spacer" presStyleCnt="0"/>
      <dgm:spPr/>
    </dgm:pt>
    <dgm:pt modelId="{70119C08-BD2A-0E43-B55B-EA8881DBEE33}" type="pres">
      <dgm:prSet presAssocID="{981A0D99-8B38-4CDF-85C9-2E4A2E9EAAA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163601D-B327-4408-97D0-D58CFAC93070}" srcId="{0A04FB39-75F6-4E52-9006-8F271A957584}" destId="{18545C3B-5880-4803-8D93-70DA460EA542}" srcOrd="3" destOrd="0" parTransId="{F1139F22-7573-455D-95FD-ED73EFD1FA7E}" sibTransId="{DC641057-5D9F-4005-AC63-3203916D7F54}"/>
    <dgm:cxn modelId="{D2A02624-727E-4168-8F1C-EB386DF7D378}" srcId="{0A04FB39-75F6-4E52-9006-8F271A957584}" destId="{981A0D99-8B38-4CDF-85C9-2E4A2E9EAAA2}" srcOrd="4" destOrd="0" parTransId="{205041DC-5C2E-4B74-806D-2267E1A88871}" sibTransId="{9096D1F3-55B7-4C53-9B66-7692829F00B5}"/>
    <dgm:cxn modelId="{8D858733-DD50-1247-AE9D-C24DC12D7CDD}" type="presOf" srcId="{981A0D99-8B38-4CDF-85C9-2E4A2E9EAAA2}" destId="{70119C08-BD2A-0E43-B55B-EA8881DBEE33}" srcOrd="0" destOrd="0" presId="urn:microsoft.com/office/officeart/2005/8/layout/vList2"/>
    <dgm:cxn modelId="{2924245D-7A0F-2342-8333-955A6F7512A4}" type="presOf" srcId="{6E0DB797-E6D8-49F4-BA4B-D62F96229CAF}" destId="{1F1E1803-2553-2240-9426-EB2A44D6F457}" srcOrd="0" destOrd="0" presId="urn:microsoft.com/office/officeart/2005/8/layout/vList2"/>
    <dgm:cxn modelId="{5464275D-F38F-8F45-A2D7-318362C08A27}" type="presOf" srcId="{DA2E29A1-BDF3-45DB-BA4D-479063CD1523}" destId="{F4F669BB-6882-2341-BABB-0942820C7EA1}" srcOrd="0" destOrd="0" presId="urn:microsoft.com/office/officeart/2005/8/layout/vList2"/>
    <dgm:cxn modelId="{6BE54B62-3E9F-F14D-BA2D-55C556AC2DA6}" type="presOf" srcId="{18545C3B-5880-4803-8D93-70DA460EA542}" destId="{C7137482-C400-1C4B-A4B1-4C8A90E90D63}" srcOrd="0" destOrd="0" presId="urn:microsoft.com/office/officeart/2005/8/layout/vList2"/>
    <dgm:cxn modelId="{D4ACD19F-A75D-4741-A88A-00599CA654B7}" type="presOf" srcId="{0A04FB39-75F6-4E52-9006-8F271A957584}" destId="{2D210966-7C8E-F64E-B957-22CCCB479094}" srcOrd="0" destOrd="0" presId="urn:microsoft.com/office/officeart/2005/8/layout/vList2"/>
    <dgm:cxn modelId="{D55220A1-5606-475F-AC08-BC06DC0FA183}" srcId="{0A04FB39-75F6-4E52-9006-8F271A957584}" destId="{EC57A5B7-C585-4497-9B43-B3234BEA7BD0}" srcOrd="2" destOrd="0" parTransId="{3BCA90D5-8B59-498F-A7D3-FE1ED7978F1A}" sibTransId="{8B2629E9-2A81-452E-8891-C01CE64C2891}"/>
    <dgm:cxn modelId="{BB63A2D0-7182-4657-B98B-B6FE7EA5154F}" srcId="{0A04FB39-75F6-4E52-9006-8F271A957584}" destId="{6E0DB797-E6D8-49F4-BA4B-D62F96229CAF}" srcOrd="1" destOrd="0" parTransId="{B65ABFC7-E5C5-4992-87FA-AA502BDAB439}" sibTransId="{B4B051C2-C79A-47A4-8CFF-4799BF1AEA2B}"/>
    <dgm:cxn modelId="{02768DDF-9DA0-A443-9A80-8F30C9D7FD86}" type="presOf" srcId="{EC57A5B7-C585-4497-9B43-B3234BEA7BD0}" destId="{DA1B165C-300C-8944-995B-2CD20DCB40D6}" srcOrd="0" destOrd="0" presId="urn:microsoft.com/office/officeart/2005/8/layout/vList2"/>
    <dgm:cxn modelId="{65D3ACF7-5489-46C6-B2BD-E4FE4EFEE7B7}" srcId="{0A04FB39-75F6-4E52-9006-8F271A957584}" destId="{DA2E29A1-BDF3-45DB-BA4D-479063CD1523}" srcOrd="0" destOrd="0" parTransId="{13215F22-814D-4736-957B-F4478DEC05B3}" sibTransId="{2773964A-7C47-40BD-BD08-002A621EAF2A}"/>
    <dgm:cxn modelId="{ACD76175-885F-C649-A388-93D9F1C639DA}" type="presParOf" srcId="{2D210966-7C8E-F64E-B957-22CCCB479094}" destId="{F4F669BB-6882-2341-BABB-0942820C7EA1}" srcOrd="0" destOrd="0" presId="urn:microsoft.com/office/officeart/2005/8/layout/vList2"/>
    <dgm:cxn modelId="{27EBC5CA-4372-A34E-916E-74B31F26957A}" type="presParOf" srcId="{2D210966-7C8E-F64E-B957-22CCCB479094}" destId="{A4610BC1-426A-6445-8176-41FDE605CBFE}" srcOrd="1" destOrd="0" presId="urn:microsoft.com/office/officeart/2005/8/layout/vList2"/>
    <dgm:cxn modelId="{7E9709B7-E6AB-494E-8A8B-D13394133EFC}" type="presParOf" srcId="{2D210966-7C8E-F64E-B957-22CCCB479094}" destId="{1F1E1803-2553-2240-9426-EB2A44D6F457}" srcOrd="2" destOrd="0" presId="urn:microsoft.com/office/officeart/2005/8/layout/vList2"/>
    <dgm:cxn modelId="{1E7C888C-D1EC-C044-8C59-9ECB0AC4D52E}" type="presParOf" srcId="{2D210966-7C8E-F64E-B957-22CCCB479094}" destId="{E167C4DD-0358-2F45-8CDF-96D063A0BFE2}" srcOrd="3" destOrd="0" presId="urn:microsoft.com/office/officeart/2005/8/layout/vList2"/>
    <dgm:cxn modelId="{DDBD7179-2B54-0B46-BA13-5C53951E5CAA}" type="presParOf" srcId="{2D210966-7C8E-F64E-B957-22CCCB479094}" destId="{DA1B165C-300C-8944-995B-2CD20DCB40D6}" srcOrd="4" destOrd="0" presId="urn:microsoft.com/office/officeart/2005/8/layout/vList2"/>
    <dgm:cxn modelId="{206D7ECC-04D6-D546-AED3-2703C54623E3}" type="presParOf" srcId="{2D210966-7C8E-F64E-B957-22CCCB479094}" destId="{0CDDACB2-60E7-D54C-8ACE-AE124C29B447}" srcOrd="5" destOrd="0" presId="urn:microsoft.com/office/officeart/2005/8/layout/vList2"/>
    <dgm:cxn modelId="{F4F380D9-344A-9346-952C-23B9FDFD0DD0}" type="presParOf" srcId="{2D210966-7C8E-F64E-B957-22CCCB479094}" destId="{C7137482-C400-1C4B-A4B1-4C8A90E90D63}" srcOrd="6" destOrd="0" presId="urn:microsoft.com/office/officeart/2005/8/layout/vList2"/>
    <dgm:cxn modelId="{9A37354A-5DD8-9743-AAB8-2C2BFF087861}" type="presParOf" srcId="{2D210966-7C8E-F64E-B957-22CCCB479094}" destId="{8FE92E3B-DE94-9E4D-8F76-1693D3AC2FBA}" srcOrd="7" destOrd="0" presId="urn:microsoft.com/office/officeart/2005/8/layout/vList2"/>
    <dgm:cxn modelId="{8F8B1DFF-709A-5942-8481-1E95C12C738D}" type="presParOf" srcId="{2D210966-7C8E-F64E-B957-22CCCB479094}" destId="{70119C08-BD2A-0E43-B55B-EA8881DBEE3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4F5153-19FF-4705-8542-40ECB7EC1889}">
      <dsp:nvSpPr>
        <dsp:cNvPr id="0" name=""/>
        <dsp:cNvSpPr/>
      </dsp:nvSpPr>
      <dsp:spPr>
        <a:xfrm>
          <a:off x="0" y="4572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DA24C-14F8-4CCB-92D4-B100B3205557}">
      <dsp:nvSpPr>
        <dsp:cNvPr id="0" name=""/>
        <dsp:cNvSpPr/>
      </dsp:nvSpPr>
      <dsp:spPr>
        <a:xfrm>
          <a:off x="294633" y="223721"/>
          <a:ext cx="535697" cy="5356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5F49F2-9FA9-439A-8EE3-80F5FB8976AF}">
      <dsp:nvSpPr>
        <dsp:cNvPr id="0" name=""/>
        <dsp:cNvSpPr/>
      </dsp:nvSpPr>
      <dsp:spPr>
        <a:xfrm>
          <a:off x="1124963" y="4572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Men and women attain highest strength levels between ages 20 to 40 (when muscle cross-sectional area is largest)</a:t>
          </a:r>
        </a:p>
      </dsp:txBody>
      <dsp:txXfrm>
        <a:off x="1124963" y="4572"/>
        <a:ext cx="3986786" cy="973994"/>
      </dsp:txXfrm>
    </dsp:sp>
    <dsp:sp modelId="{C84544B9-D98A-4BE0-8A3D-B879B760C29E}">
      <dsp:nvSpPr>
        <dsp:cNvPr id="0" name=""/>
        <dsp:cNvSpPr/>
      </dsp:nvSpPr>
      <dsp:spPr>
        <a:xfrm>
          <a:off x="0" y="1222065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6B7B3A-72AC-47A8-B489-0AC675443574}">
      <dsp:nvSpPr>
        <dsp:cNvPr id="0" name=""/>
        <dsp:cNvSpPr/>
      </dsp:nvSpPr>
      <dsp:spPr>
        <a:xfrm>
          <a:off x="294633" y="1441214"/>
          <a:ext cx="535697" cy="5356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84698-F7C1-4423-AE68-900F4BF9747A}">
      <dsp:nvSpPr>
        <dsp:cNvPr id="0" name=""/>
        <dsp:cNvSpPr/>
      </dsp:nvSpPr>
      <dsp:spPr>
        <a:xfrm>
          <a:off x="1124963" y="1222065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Concentric strength declines slowly at first </a:t>
          </a:r>
          <a:br>
            <a:rPr lang="en-US" sz="1800" kern="1200"/>
          </a:br>
          <a:r>
            <a:rPr lang="en-US" sz="1800" kern="1200"/>
            <a:t>and then more rapidly after middle age</a:t>
          </a:r>
        </a:p>
      </dsp:txBody>
      <dsp:txXfrm>
        <a:off x="1124963" y="1222065"/>
        <a:ext cx="3986786" cy="973994"/>
      </dsp:txXfrm>
    </dsp:sp>
    <dsp:sp modelId="{2D9289B3-0375-408A-ADDB-C0BE6DAF4EB7}">
      <dsp:nvSpPr>
        <dsp:cNvPr id="0" name=""/>
        <dsp:cNvSpPr/>
      </dsp:nvSpPr>
      <dsp:spPr>
        <a:xfrm>
          <a:off x="0" y="2439559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002D6-E9BB-40C9-8F0C-47C234B7DC14}">
      <dsp:nvSpPr>
        <dsp:cNvPr id="0" name=""/>
        <dsp:cNvSpPr/>
      </dsp:nvSpPr>
      <dsp:spPr>
        <a:xfrm>
          <a:off x="294633" y="2658707"/>
          <a:ext cx="535697" cy="5356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D82D6-EA8C-4348-9587-08FD916A5716}">
      <dsp:nvSpPr>
        <dsp:cNvPr id="0" name=""/>
        <dsp:cNvSpPr/>
      </dsp:nvSpPr>
      <dsp:spPr>
        <a:xfrm>
          <a:off x="1124963" y="2439559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Power capacity declines faster than maximal strength</a:t>
          </a:r>
        </a:p>
      </dsp:txBody>
      <dsp:txXfrm>
        <a:off x="1124963" y="2439559"/>
        <a:ext cx="3986786" cy="973994"/>
      </dsp:txXfrm>
    </dsp:sp>
    <dsp:sp modelId="{6D2DD4C7-0581-494F-B68F-BC2F054D17CA}">
      <dsp:nvSpPr>
        <dsp:cNvPr id="0" name=""/>
        <dsp:cNvSpPr/>
      </dsp:nvSpPr>
      <dsp:spPr>
        <a:xfrm>
          <a:off x="0" y="3657052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8F1761-9689-4B33-8260-D73FFB19F74F}">
      <dsp:nvSpPr>
        <dsp:cNvPr id="0" name=""/>
        <dsp:cNvSpPr/>
      </dsp:nvSpPr>
      <dsp:spPr>
        <a:xfrm>
          <a:off x="294633" y="3876201"/>
          <a:ext cx="535697" cy="5356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CCC8C-182B-48A8-B48B-E9E7732E8052}">
      <dsp:nvSpPr>
        <dsp:cNvPr id="0" name=""/>
        <dsp:cNvSpPr/>
      </dsp:nvSpPr>
      <dsp:spPr>
        <a:xfrm>
          <a:off x="1124963" y="3657052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Eccentric strength declines at a later age and progresses more slowly than concentric strength</a:t>
          </a:r>
        </a:p>
      </dsp:txBody>
      <dsp:txXfrm>
        <a:off x="1124963" y="3657052"/>
        <a:ext cx="3986786" cy="973994"/>
      </dsp:txXfrm>
    </dsp:sp>
    <dsp:sp modelId="{982EF679-396A-4C9E-99E8-329B8869F18F}">
      <dsp:nvSpPr>
        <dsp:cNvPr id="0" name=""/>
        <dsp:cNvSpPr/>
      </dsp:nvSpPr>
      <dsp:spPr>
        <a:xfrm>
          <a:off x="0" y="4874545"/>
          <a:ext cx="5111749" cy="9739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3CACDC-E42E-4D2D-A496-0E78BA99C43F}">
      <dsp:nvSpPr>
        <dsp:cNvPr id="0" name=""/>
        <dsp:cNvSpPr/>
      </dsp:nvSpPr>
      <dsp:spPr>
        <a:xfrm>
          <a:off x="294633" y="5093694"/>
          <a:ext cx="535697" cy="53569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36C2B9-3695-41A6-9BE6-D48114423F6F}">
      <dsp:nvSpPr>
        <dsp:cNvPr id="0" name=""/>
        <dsp:cNvSpPr/>
      </dsp:nvSpPr>
      <dsp:spPr>
        <a:xfrm>
          <a:off x="1124963" y="4874545"/>
          <a:ext cx="3986786" cy="9739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081" tIns="103081" rIns="103081" bIns="10308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Arm strength deteriorates more slowly than leg strength</a:t>
          </a:r>
        </a:p>
      </dsp:txBody>
      <dsp:txXfrm>
        <a:off x="1124963" y="4874545"/>
        <a:ext cx="3986786" cy="9739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C76D2-12FC-FE48-85E8-F78E3BE28495}">
      <dsp:nvSpPr>
        <dsp:cNvPr id="0" name=""/>
        <dsp:cNvSpPr/>
      </dsp:nvSpPr>
      <dsp:spPr>
        <a:xfrm>
          <a:off x="0" y="21918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Weightlifting performance declines on a curvilinear trend with age, while powerlifting performance declines linearly with age</a:t>
          </a:r>
        </a:p>
      </dsp:txBody>
      <dsp:txXfrm>
        <a:off x="68787" y="90705"/>
        <a:ext cx="4974175" cy="1271544"/>
      </dsp:txXfrm>
    </dsp:sp>
    <dsp:sp modelId="{519E9A7F-1227-B349-9C42-2864DFAF162F}">
      <dsp:nvSpPr>
        <dsp:cNvPr id="0" name=""/>
        <dsp:cNvSpPr/>
      </dsp:nvSpPr>
      <dsp:spPr>
        <a:xfrm>
          <a:off x="0" y="1488637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Performance rate and magnitude of decline with age are greater in weightlifters than powerlifters</a:t>
          </a:r>
        </a:p>
      </dsp:txBody>
      <dsp:txXfrm>
        <a:off x="68787" y="1557424"/>
        <a:ext cx="4974175" cy="1271544"/>
      </dsp:txXfrm>
    </dsp:sp>
    <dsp:sp modelId="{6F244BDF-49E6-E443-BB1B-479F6A00069B}">
      <dsp:nvSpPr>
        <dsp:cNvPr id="0" name=""/>
        <dsp:cNvSpPr/>
      </dsp:nvSpPr>
      <dsp:spPr>
        <a:xfrm>
          <a:off x="0" y="2955356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Magnitude of decline in peak muscular power is greater in lifting talks that require more complex and explosive movements</a:t>
          </a:r>
        </a:p>
      </dsp:txBody>
      <dsp:txXfrm>
        <a:off x="68787" y="3024143"/>
        <a:ext cx="4974175" cy="1271544"/>
      </dsp:txXfrm>
    </dsp:sp>
    <dsp:sp modelId="{AD10DF36-4D16-6A4B-ACA9-4B58D5FB035B}">
      <dsp:nvSpPr>
        <dsp:cNvPr id="0" name=""/>
        <dsp:cNvSpPr/>
      </dsp:nvSpPr>
      <dsp:spPr>
        <a:xfrm>
          <a:off x="0" y="4422075"/>
          <a:ext cx="5111749" cy="140911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Gender differences in age-related performance decline (greater in women) only in events that require complex and explosive power movements</a:t>
          </a:r>
        </a:p>
      </dsp:txBody>
      <dsp:txXfrm>
        <a:off x="68787" y="4490862"/>
        <a:ext cx="4974175" cy="127154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55A6C-1EBF-994D-BFF4-0ACECAFF8975}">
      <dsp:nvSpPr>
        <dsp:cNvPr id="0" name=""/>
        <dsp:cNvSpPr/>
      </dsp:nvSpPr>
      <dsp:spPr>
        <a:xfrm>
          <a:off x="2258407" y="1724683"/>
          <a:ext cx="91440" cy="78990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7899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070EC5-19B9-1346-BD76-AC6C10C243CC}">
      <dsp:nvSpPr>
        <dsp:cNvPr id="0" name=""/>
        <dsp:cNvSpPr/>
      </dsp:nvSpPr>
      <dsp:spPr>
        <a:xfrm>
          <a:off x="946122" y="17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ABEE1-DE7F-C546-8A1C-053B744A5918}">
      <dsp:nvSpPr>
        <dsp:cNvPr id="0" name=""/>
        <dsp:cNvSpPr/>
      </dsp:nvSpPr>
      <dsp:spPr>
        <a:xfrm>
          <a:off x="1247901" y="286707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Motor unit remodeling represents a normal, continuous process that involves motor </a:t>
          </a:r>
          <a:br>
            <a:rPr lang="en-US" sz="1300" kern="1200" dirty="0"/>
          </a:br>
          <a:r>
            <a:rPr lang="en-US" sz="1300" kern="1200" dirty="0"/>
            <a:t>endplate repair and reconstruction</a:t>
          </a:r>
        </a:p>
      </dsp:txBody>
      <dsp:txXfrm>
        <a:off x="1298415" y="337221"/>
        <a:ext cx="2614981" cy="1623637"/>
      </dsp:txXfrm>
    </dsp:sp>
    <dsp:sp modelId="{9F9FE285-C42C-6A4E-93FA-E5610A691A92}">
      <dsp:nvSpPr>
        <dsp:cNvPr id="0" name=""/>
        <dsp:cNvSpPr/>
      </dsp:nvSpPr>
      <dsp:spPr>
        <a:xfrm>
          <a:off x="946122" y="2514589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278FB-900D-E749-9A75-9FDF43BA0EDC}">
      <dsp:nvSpPr>
        <dsp:cNvPr id="0" name=""/>
        <dsp:cNvSpPr/>
      </dsp:nvSpPr>
      <dsp:spPr>
        <a:xfrm>
          <a:off x="1247901" y="2801279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Remodeling leads to denervation muscle atrophy which, magnified by reduced physical activity, progressively reduces muscle cross section, </a:t>
          </a:r>
          <a:br>
            <a:rPr lang="en-US" sz="1300" kern="1200"/>
          </a:br>
          <a:r>
            <a:rPr lang="en-US" sz="1300" kern="1200"/>
            <a:t>mass, and function</a:t>
          </a:r>
        </a:p>
      </dsp:txBody>
      <dsp:txXfrm>
        <a:off x="1298415" y="2851793"/>
        <a:ext cx="2614981" cy="1623637"/>
      </dsp:txXfrm>
    </dsp:sp>
    <dsp:sp modelId="{0C466769-CFDD-BE48-B329-C9012FB708A1}">
      <dsp:nvSpPr>
        <dsp:cNvPr id="0" name=""/>
        <dsp:cNvSpPr/>
      </dsp:nvSpPr>
      <dsp:spPr>
        <a:xfrm>
          <a:off x="4265689" y="17"/>
          <a:ext cx="2716009" cy="17246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6DE5D2-96FA-2C4D-BE8C-D2592D94811F}">
      <dsp:nvSpPr>
        <dsp:cNvPr id="0" name=""/>
        <dsp:cNvSpPr/>
      </dsp:nvSpPr>
      <dsp:spPr>
        <a:xfrm>
          <a:off x="4567468" y="286707"/>
          <a:ext cx="2716009" cy="17246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Primary cause of reduced strength between </a:t>
          </a:r>
          <a:br>
            <a:rPr lang="en-US" sz="1300" kern="1200"/>
          </a:br>
          <a:r>
            <a:rPr lang="en-US" sz="1300" kern="1200"/>
            <a:t>ages 25 and 80 relates to a 40 to 50% </a:t>
          </a:r>
          <a:br>
            <a:rPr lang="en-US" sz="1300" kern="1200"/>
          </a:br>
          <a:r>
            <a:rPr lang="en-US" sz="1300" kern="1200"/>
            <a:t>reduction in muscle mass from muscle fiber atrophy and loss of motor units, even among healthy, physically active adults</a:t>
          </a:r>
        </a:p>
      </dsp:txBody>
      <dsp:txXfrm>
        <a:off x="4617982" y="337221"/>
        <a:ext cx="2614981" cy="162363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0602D-22A2-4594-88B5-A928A442FEB4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8D2D8-387C-4F3D-B9C9-1BCEDEF96BFA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DCCA1-5650-429E-81E3-3003CF17EC2E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Moderate resistance training provides a safe </a:t>
          </a:r>
          <a:br>
            <a:rPr lang="en-US" sz="1800" kern="1200"/>
          </a:br>
          <a:r>
            <a:rPr lang="en-US" sz="1800" kern="1200"/>
            <a:t>way to stimulate protein synthesis and retention while slowing the normal and inevitable loss of muscle mass and strength with aging</a:t>
          </a:r>
        </a:p>
      </dsp:txBody>
      <dsp:txXfrm>
        <a:off x="1493203" y="552"/>
        <a:ext cx="6736396" cy="1292816"/>
      </dsp:txXfrm>
    </dsp:sp>
    <dsp:sp modelId="{9F11F370-DBF3-4C63-BD7D-5F2A7F7BA91A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D1D0AD-22DD-4BF6-B246-49071B1F5DF8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770DD7-E690-4EE8-9196-979784056BB2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Older men who resistance train have greater absolute gains in muscle size and strength than women, but percentage improvement is similar</a:t>
          </a:r>
        </a:p>
      </dsp:txBody>
      <dsp:txXfrm>
        <a:off x="1493203" y="1616573"/>
        <a:ext cx="6736396" cy="1292816"/>
      </dsp:txXfrm>
    </dsp:sp>
    <dsp:sp modelId="{D059BD7F-BAF6-420C-AB8F-74B9D6D715ED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9DE6BE-9034-46F8-A892-6530A6D00B99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872A2-66F0-456E-A865-F249E950B1D9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 regular program of aerobic, strength, flexibility, and balance training for those 70 to 89 prevents both loss of muscle strength and increase in muscle fat infiltration</a:t>
          </a:r>
        </a:p>
      </dsp:txBody>
      <dsp:txXfrm>
        <a:off x="1493203" y="3232593"/>
        <a:ext cx="6736396" cy="1292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90602D-22A2-4594-88B5-A928A442FEB4}">
      <dsp:nvSpPr>
        <dsp:cNvPr id="0" name=""/>
        <dsp:cNvSpPr/>
      </dsp:nvSpPr>
      <dsp:spPr>
        <a:xfrm>
          <a:off x="0" y="1584087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8D2D8-387C-4F3D-B9C9-1BCEDEF96BFA}">
      <dsp:nvSpPr>
        <dsp:cNvPr id="0" name=""/>
        <dsp:cNvSpPr/>
      </dsp:nvSpPr>
      <dsp:spPr>
        <a:xfrm>
          <a:off x="410731" y="1889589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DCCA1-5650-429E-81E3-3003CF17EC2E}">
      <dsp:nvSpPr>
        <dsp:cNvPr id="0" name=""/>
        <dsp:cNvSpPr/>
      </dsp:nvSpPr>
      <dsp:spPr>
        <a:xfrm>
          <a:off x="1568246" y="1584087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Muscle </a:t>
          </a:r>
          <a:r>
            <a:rPr lang="en-US" sz="2500" kern="1200" dirty="0">
              <a:solidFill>
                <a:srgbClr val="0099FF"/>
              </a:solidFill>
            </a:rPr>
            <a:t>responds</a:t>
          </a:r>
          <a:r>
            <a:rPr lang="en-US" sz="2500" kern="1200" dirty="0">
              <a:solidFill>
                <a:srgbClr val="3366FF"/>
              </a:solidFill>
            </a:rPr>
            <a:t> </a:t>
          </a:r>
          <a:r>
            <a:rPr lang="en-US" sz="2500" kern="1200" dirty="0"/>
            <a:t>to vigorous training with </a:t>
          </a:r>
          <a:br>
            <a:rPr lang="en-US" sz="2500" kern="1200" dirty="0"/>
          </a:br>
          <a:r>
            <a:rPr lang="en-US" sz="2500" kern="1200" dirty="0"/>
            <a:t>rapid improvement into the ninth decade of life</a:t>
          </a:r>
        </a:p>
      </dsp:txBody>
      <dsp:txXfrm>
        <a:off x="1568246" y="1584087"/>
        <a:ext cx="6661353" cy="135778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69BCE-44D4-F946-9A86-BB0FCEAD11B2}">
      <dsp:nvSpPr>
        <dsp:cNvPr id="0" name=""/>
        <dsp:cNvSpPr/>
      </dsp:nvSpPr>
      <dsp:spPr>
        <a:xfrm>
          <a:off x="0" y="57351"/>
          <a:ext cx="82296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40% of those 65 to 75 years, and 50% of </a:t>
          </a:r>
          <a:br>
            <a:rPr lang="en-US" sz="2100" kern="1200"/>
          </a:br>
          <a:r>
            <a:rPr lang="en-US" sz="2100" kern="1200"/>
            <a:t>those &gt;80 years have impaired glucose </a:t>
          </a:r>
          <a:br>
            <a:rPr lang="en-US" sz="2100" kern="1200"/>
          </a:br>
          <a:r>
            <a:rPr lang="en-US" sz="2100" kern="1200"/>
            <a:t>tolerance leading to type 2 diabetes </a:t>
          </a:r>
        </a:p>
      </dsp:txBody>
      <dsp:txXfrm>
        <a:off x="56372" y="113723"/>
        <a:ext cx="8116856" cy="1042045"/>
      </dsp:txXfrm>
    </dsp:sp>
    <dsp:sp modelId="{ACEA8192-EA21-9A45-A218-6A696C1DBEF3}">
      <dsp:nvSpPr>
        <dsp:cNvPr id="0" name=""/>
        <dsp:cNvSpPr/>
      </dsp:nvSpPr>
      <dsp:spPr>
        <a:xfrm>
          <a:off x="0" y="1272621"/>
          <a:ext cx="82296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Pituitary gland decreases thyrotropin release</a:t>
          </a:r>
        </a:p>
      </dsp:txBody>
      <dsp:txXfrm>
        <a:off x="56372" y="1328993"/>
        <a:ext cx="8116856" cy="1042045"/>
      </dsp:txXfrm>
    </dsp:sp>
    <dsp:sp modelId="{1DA96C6D-EFC5-7649-BD09-A392100DF4C5}">
      <dsp:nvSpPr>
        <dsp:cNvPr id="0" name=""/>
        <dsp:cNvSpPr/>
      </dsp:nvSpPr>
      <dsp:spPr>
        <a:xfrm>
          <a:off x="0" y="2487891"/>
          <a:ext cx="82296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Hormonal system changes due to aging:</a:t>
          </a:r>
        </a:p>
      </dsp:txBody>
      <dsp:txXfrm>
        <a:off x="56372" y="2544263"/>
        <a:ext cx="8116856" cy="1042045"/>
      </dsp:txXfrm>
    </dsp:sp>
    <dsp:sp modelId="{4C202469-74AA-3147-BE1F-80E558EAC53B}">
      <dsp:nvSpPr>
        <dsp:cNvPr id="0" name=""/>
        <dsp:cNvSpPr/>
      </dsp:nvSpPr>
      <dsp:spPr>
        <a:xfrm>
          <a:off x="0" y="3642681"/>
          <a:ext cx="8229600" cy="825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Hypothalamic–pituitary–gonadal axis leading to menopause and andropause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Adrenal cortex leading to reduced output of DHEA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Growth hormone/insulin-like growth factor axis leading to somatopause</a:t>
          </a:r>
        </a:p>
      </dsp:txBody>
      <dsp:txXfrm>
        <a:off x="0" y="3642681"/>
        <a:ext cx="8229600" cy="82593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FA4D7E-FF04-AC47-966D-C98B77023DB8}">
      <dsp:nvSpPr>
        <dsp:cNvPr id="0" name=""/>
        <dsp:cNvSpPr/>
      </dsp:nvSpPr>
      <dsp:spPr>
        <a:xfrm>
          <a:off x="0" y="151060"/>
          <a:ext cx="5111749" cy="1550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Mechanical constraints cause deterioration in static and dynamic lung function</a:t>
          </a:r>
        </a:p>
      </dsp:txBody>
      <dsp:txXfrm>
        <a:off x="75666" y="226726"/>
        <a:ext cx="4960417" cy="1398698"/>
      </dsp:txXfrm>
    </dsp:sp>
    <dsp:sp modelId="{C24652AE-18EE-934D-B4DE-93A433DFC1CE}">
      <dsp:nvSpPr>
        <dsp:cNvPr id="0" name=""/>
        <dsp:cNvSpPr/>
      </dsp:nvSpPr>
      <dsp:spPr>
        <a:xfrm>
          <a:off x="0" y="1764451"/>
          <a:ext cx="5111749" cy="1550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Slowing of pulmonary ventilation and gas exchange kinetics during transition from rest </a:t>
          </a:r>
          <a:br>
            <a:rPr lang="en-US" sz="2200" kern="1200"/>
          </a:br>
          <a:r>
            <a:rPr lang="en-US" sz="2200" kern="1200"/>
            <a:t>to submaximal exercise</a:t>
          </a:r>
        </a:p>
      </dsp:txBody>
      <dsp:txXfrm>
        <a:off x="75666" y="1840117"/>
        <a:ext cx="4960417" cy="1398698"/>
      </dsp:txXfrm>
    </dsp:sp>
    <dsp:sp modelId="{809F7E63-85E1-1649-BBBE-EB41578A4BD1}">
      <dsp:nvSpPr>
        <dsp:cNvPr id="0" name=""/>
        <dsp:cNvSpPr/>
      </dsp:nvSpPr>
      <dsp:spPr>
        <a:xfrm>
          <a:off x="0" y="3377841"/>
          <a:ext cx="5111749" cy="1550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 elderly men, aerobic training increases </a:t>
          </a:r>
          <a:br>
            <a:rPr lang="en-US" sz="2200" kern="1200"/>
          </a:br>
          <a:r>
            <a:rPr lang="en-US" sz="2200" kern="1200"/>
            <a:t>gas exchange kinetics to levels approaching </a:t>
          </a:r>
          <a:br>
            <a:rPr lang="en-US" sz="2200" kern="1200"/>
          </a:br>
          <a:r>
            <a:rPr lang="en-US" sz="2200" kern="1200"/>
            <a:t>values for fit young adults</a:t>
          </a:r>
        </a:p>
      </dsp:txBody>
      <dsp:txXfrm>
        <a:off x="75666" y="3453507"/>
        <a:ext cx="4960417" cy="1398698"/>
      </dsp:txXfrm>
    </dsp:sp>
    <dsp:sp modelId="{F2DCF849-96AE-214B-8228-56D383F8AE48}">
      <dsp:nvSpPr>
        <dsp:cNvPr id="0" name=""/>
        <dsp:cNvSpPr/>
      </dsp:nvSpPr>
      <dsp:spPr>
        <a:xfrm>
          <a:off x="0" y="4927872"/>
          <a:ext cx="5111749" cy="774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298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Older endurance-trained athletes demonstrate greater pulmonary function capacity than </a:t>
          </a:r>
          <a:br>
            <a:rPr lang="en-US" sz="1700" kern="1200"/>
          </a:br>
          <a:r>
            <a:rPr lang="en-US" sz="1700" kern="1200"/>
            <a:t>sedentary counterparts</a:t>
          </a:r>
        </a:p>
      </dsp:txBody>
      <dsp:txXfrm>
        <a:off x="0" y="4927872"/>
        <a:ext cx="5111749" cy="77418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B476FD-5933-3448-B34E-6A01238D1BA9}">
      <dsp:nvSpPr>
        <dsp:cNvPr id="0" name=""/>
        <dsp:cNvSpPr/>
      </dsp:nvSpPr>
      <dsp:spPr>
        <a:xfrm>
          <a:off x="0" y="14325"/>
          <a:ext cx="5111749" cy="111881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VO</a:t>
          </a:r>
          <a:r>
            <a:rPr lang="en-US" sz="2000" kern="1200" baseline="-25000"/>
            <a:t>2max</a:t>
          </a:r>
          <a:r>
            <a:rPr lang="en-US" sz="2000" kern="1200"/>
            <a:t> declines 1% yearly and occurs twice as fast in sedentary compared to physically active</a:t>
          </a:r>
        </a:p>
      </dsp:txBody>
      <dsp:txXfrm>
        <a:off x="54616" y="68941"/>
        <a:ext cx="5002517" cy="1009580"/>
      </dsp:txXfrm>
    </dsp:sp>
    <dsp:sp modelId="{1077EFEC-020E-274D-8322-0358F6AC076C}">
      <dsp:nvSpPr>
        <dsp:cNvPr id="0" name=""/>
        <dsp:cNvSpPr/>
      </dsp:nvSpPr>
      <dsp:spPr>
        <a:xfrm>
          <a:off x="0" y="1190737"/>
          <a:ext cx="5111749" cy="111881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Regular aerobic exercise cannot fully prevent age-related decline in aerobic power with aging</a:t>
          </a:r>
        </a:p>
      </dsp:txBody>
      <dsp:txXfrm>
        <a:off x="54616" y="1245353"/>
        <a:ext cx="5002517" cy="1009580"/>
      </dsp:txXfrm>
    </dsp:sp>
    <dsp:sp modelId="{EDC7571A-F81B-864D-9652-186E61E2634E}">
      <dsp:nvSpPr>
        <dsp:cNvPr id="0" name=""/>
        <dsp:cNvSpPr/>
      </dsp:nvSpPr>
      <dsp:spPr>
        <a:xfrm>
          <a:off x="0" y="2367150"/>
          <a:ext cx="5111749" cy="111881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Exercise maximal heart rate declines with age</a:t>
          </a:r>
        </a:p>
      </dsp:txBody>
      <dsp:txXfrm>
        <a:off x="54616" y="2421766"/>
        <a:ext cx="5002517" cy="1009580"/>
      </dsp:txXfrm>
    </dsp:sp>
    <dsp:sp modelId="{63B82215-CE97-224C-AB35-234147DFA9F7}">
      <dsp:nvSpPr>
        <dsp:cNvPr id="0" name=""/>
        <dsp:cNvSpPr/>
      </dsp:nvSpPr>
      <dsp:spPr>
        <a:xfrm>
          <a:off x="0" y="3543562"/>
          <a:ext cx="5111749" cy="111881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Maximum cardiac output decreases in trained and untrained due to lower maximal heart rate and stroke volume</a:t>
          </a:r>
        </a:p>
      </dsp:txBody>
      <dsp:txXfrm>
        <a:off x="54616" y="3598178"/>
        <a:ext cx="5002517" cy="1009580"/>
      </dsp:txXfrm>
    </dsp:sp>
    <dsp:sp modelId="{550D9AAF-99FC-9244-85E6-085F11C6EDBF}">
      <dsp:nvSpPr>
        <dsp:cNvPr id="0" name=""/>
        <dsp:cNvSpPr/>
      </dsp:nvSpPr>
      <dsp:spPr>
        <a:xfrm>
          <a:off x="0" y="4719975"/>
          <a:ext cx="5111749" cy="111881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Compliance of large arteries declines from changes in arterial wall properties</a:t>
          </a:r>
        </a:p>
      </dsp:txBody>
      <dsp:txXfrm>
        <a:off x="54616" y="4774591"/>
        <a:ext cx="5002517" cy="100958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B476FD-5933-3448-B34E-6A01238D1BA9}">
      <dsp:nvSpPr>
        <dsp:cNvPr id="0" name=""/>
        <dsp:cNvSpPr/>
      </dsp:nvSpPr>
      <dsp:spPr>
        <a:xfrm>
          <a:off x="0" y="2011360"/>
          <a:ext cx="5111749" cy="183039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rgbClr val="1974CF"/>
              </a:solidFill>
              <a:latin typeface="Verdana" charset="0"/>
            </a:rPr>
            <a:t>Decreased</a:t>
          </a:r>
          <a:r>
            <a:rPr lang="en-US" sz="2500" kern="1200" dirty="0">
              <a:solidFill>
                <a:srgbClr val="0099FF"/>
              </a:solidFill>
              <a:latin typeface="Verdana" charset="0"/>
            </a:rPr>
            <a:t> </a:t>
          </a:r>
          <a:r>
            <a:rPr lang="en-US" sz="2500" kern="1200" dirty="0" err="1">
              <a:latin typeface="Verdana" charset="0"/>
            </a:rPr>
            <a:t>capillary:muscle</a:t>
          </a:r>
          <a:r>
            <a:rPr lang="en-US" sz="2500" kern="1200" dirty="0">
              <a:latin typeface="Verdana" charset="0"/>
            </a:rPr>
            <a:t> fiber ratio and arterial cross-section causes lower blood flow to muscle</a:t>
          </a:r>
          <a:endParaRPr lang="en-US" sz="2500" kern="1200" dirty="0"/>
        </a:p>
      </dsp:txBody>
      <dsp:txXfrm>
        <a:off x="89352" y="2100712"/>
        <a:ext cx="4933045" cy="165168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49824-36A6-4600-8050-9847A4ACB611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A4803-29C3-4F36-B11E-264AB032A3A1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39CDE-2FDF-40C3-ADC3-D493ADF9AEBD}">
      <dsp:nvSpPr>
        <dsp:cNvPr id="0" name=""/>
        <dsp:cNvSpPr/>
      </dsp:nvSpPr>
      <dsp:spPr>
        <a:xfrm>
          <a:off x="1099610" y="1878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Sedentary and unhealthy behaviors produce </a:t>
          </a:r>
          <a:br>
            <a:rPr lang="en-US" sz="1700" kern="1200"/>
          </a:br>
          <a:r>
            <a:rPr lang="en-US" sz="1700" kern="1200"/>
            <a:t>losses in functional capacity as great as </a:t>
          </a:r>
          <a:br>
            <a:rPr lang="en-US" sz="1700" kern="1200"/>
          </a:br>
          <a:r>
            <a:rPr lang="en-US" sz="1700" kern="1200"/>
            <a:t>aging effects</a:t>
          </a:r>
        </a:p>
      </dsp:txBody>
      <dsp:txXfrm>
        <a:off x="1099610" y="1878"/>
        <a:ext cx="7129989" cy="952043"/>
      </dsp:txXfrm>
    </dsp:sp>
    <dsp:sp modelId="{C53B66D1-9E5E-4671-8916-0E8D3869BE5D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92999A-95F2-43E9-BDC2-E667625979AA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E6BB0-4DF2-4365-A8B1-E03BDB42A131}">
      <dsp:nvSpPr>
        <dsp:cNvPr id="0" name=""/>
        <dsp:cNvSpPr/>
      </dsp:nvSpPr>
      <dsp:spPr>
        <a:xfrm>
          <a:off x="1099610" y="1191932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Training of older persons may slow or even </a:t>
          </a:r>
          <a:br>
            <a:rPr lang="en-US" sz="1700" kern="1200"/>
          </a:br>
          <a:r>
            <a:rPr lang="en-US" sz="1700" kern="1200"/>
            <a:t>reverse decline in functional capacity</a:t>
          </a:r>
        </a:p>
      </dsp:txBody>
      <dsp:txXfrm>
        <a:off x="1099610" y="1191932"/>
        <a:ext cx="7129989" cy="952043"/>
      </dsp:txXfrm>
    </dsp:sp>
    <dsp:sp modelId="{8810779E-7D39-40EF-884F-574C218AF9A5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3D37A1-69CF-4561-AFEE-3A5EB4269E75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95F74-FE10-410E-8C84-DEDAF68BC0C8}">
      <dsp:nvSpPr>
        <dsp:cNvPr id="0" name=""/>
        <dsp:cNvSpPr/>
      </dsp:nvSpPr>
      <dsp:spPr>
        <a:xfrm>
          <a:off x="1099610" y="2381986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Low- and high-intensity exercise allow elderly </a:t>
          </a:r>
          <a:br>
            <a:rPr lang="en-US" sz="1700" kern="1200"/>
          </a:br>
          <a:r>
            <a:rPr lang="en-US" sz="1700" kern="1200"/>
            <a:t>to retain cardiovascular  function at a higher </a:t>
          </a:r>
          <a:br>
            <a:rPr lang="en-US" sz="1700" kern="1200"/>
          </a:br>
          <a:r>
            <a:rPr lang="en-US" sz="1700" kern="1200"/>
            <a:t>level than sedentary counterparts</a:t>
          </a:r>
        </a:p>
      </dsp:txBody>
      <dsp:txXfrm>
        <a:off x="1099610" y="2381986"/>
        <a:ext cx="7129989" cy="952043"/>
      </dsp:txXfrm>
    </dsp:sp>
    <dsp:sp modelId="{662C382D-C578-48ED-833F-D749058800F4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2CB9B8-E050-49F8-BD93-B87764B1D7AB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85E79F-67F1-4DED-A4DF-2E751AC21B67}">
      <dsp:nvSpPr>
        <dsp:cNvPr id="0" name=""/>
        <dsp:cNvSpPr/>
      </dsp:nvSpPr>
      <dsp:spPr>
        <a:xfrm>
          <a:off x="1099610" y="3572041"/>
          <a:ext cx="712998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After age 18, men and women progressively </a:t>
          </a:r>
          <a:br>
            <a:rPr lang="en-US" sz="1700" kern="1200"/>
          </a:br>
          <a:r>
            <a:rPr lang="en-US" sz="1700" kern="1200"/>
            <a:t>gain body mass and fat until 5</a:t>
          </a:r>
          <a:r>
            <a:rPr lang="en-US" sz="1700" kern="1200" baseline="30000"/>
            <a:t>th</a:t>
          </a:r>
          <a:r>
            <a:rPr lang="en-US" sz="1700" kern="1200"/>
            <a:t> or 6</a:t>
          </a:r>
          <a:r>
            <a:rPr lang="en-US" sz="1700" kern="1200" baseline="30000"/>
            <a:t>th</a:t>
          </a:r>
          <a:r>
            <a:rPr lang="en-US" sz="1700" kern="1200"/>
            <a:t> decade</a:t>
          </a:r>
        </a:p>
      </dsp:txBody>
      <dsp:txXfrm>
        <a:off x="1099610" y="3572041"/>
        <a:ext cx="7129989" cy="95204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349824-36A6-4600-8050-9847A4ACB611}">
      <dsp:nvSpPr>
        <dsp:cNvPr id="0" name=""/>
        <dsp:cNvSpPr/>
      </dsp:nvSpPr>
      <dsp:spPr>
        <a:xfrm>
          <a:off x="0" y="1584087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DA4803-29C3-4F36-B11E-264AB032A3A1}">
      <dsp:nvSpPr>
        <dsp:cNvPr id="0" name=""/>
        <dsp:cNvSpPr/>
      </dsp:nvSpPr>
      <dsp:spPr>
        <a:xfrm>
          <a:off x="410731" y="1889589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39CDE-2FDF-40C3-ADC3-D493ADF9AEBD}">
      <dsp:nvSpPr>
        <dsp:cNvPr id="0" name=""/>
        <dsp:cNvSpPr/>
      </dsp:nvSpPr>
      <dsp:spPr>
        <a:xfrm>
          <a:off x="1568246" y="1584087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Verdana" charset="0"/>
            </a:rPr>
            <a:t>Bone mass </a:t>
          </a:r>
          <a:r>
            <a:rPr lang="en-US" sz="2200" kern="1200" dirty="0">
              <a:solidFill>
                <a:srgbClr val="1974CF"/>
              </a:solidFill>
              <a:latin typeface="Verdana" charset="0"/>
            </a:rPr>
            <a:t>decreases </a:t>
          </a:r>
          <a:r>
            <a:rPr lang="en-US" sz="2200" kern="1200" dirty="0">
              <a:latin typeface="Verdana" charset="0"/>
            </a:rPr>
            <a:t>30 to 50% in those </a:t>
          </a:r>
          <a:br>
            <a:rPr lang="en-US" sz="2200" kern="1200" dirty="0">
              <a:latin typeface="Verdana" charset="0"/>
            </a:rPr>
          </a:br>
          <a:r>
            <a:rPr lang="en-US" sz="2200" kern="1200" dirty="0">
              <a:latin typeface="Verdana" charset="0"/>
            </a:rPr>
            <a:t>above</a:t>
          </a:r>
          <a:r>
            <a:rPr lang="en-US" sz="2200" kern="1200" dirty="0">
              <a:solidFill>
                <a:srgbClr val="FF6600"/>
              </a:solidFill>
              <a:latin typeface="Verdana" charset="0"/>
            </a:rPr>
            <a:t> </a:t>
          </a:r>
          <a:r>
            <a:rPr lang="en-US" sz="2200" kern="1200" dirty="0">
              <a:latin typeface="Verdana" charset="0"/>
            </a:rPr>
            <a:t>age</a:t>
          </a:r>
          <a:r>
            <a:rPr lang="en-US" sz="2200" kern="1200" dirty="0">
              <a:solidFill>
                <a:srgbClr val="FF6600"/>
              </a:solidFill>
              <a:latin typeface="Verdana" charset="0"/>
            </a:rPr>
            <a:t> </a:t>
          </a:r>
          <a:r>
            <a:rPr lang="en-US" sz="2200" kern="1200" dirty="0">
              <a:latin typeface="Verdana" charset="0"/>
            </a:rPr>
            <a:t>60; weight-bearing and resistance exercise can increase bone mass</a:t>
          </a:r>
          <a:endParaRPr lang="en-US" sz="2200" kern="1200" dirty="0"/>
        </a:p>
      </dsp:txBody>
      <dsp:txXfrm>
        <a:off x="1568246" y="1584087"/>
        <a:ext cx="6661353" cy="135778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9336BC-B0FB-5445-9A45-7A0262ADEB49}">
      <dsp:nvSpPr>
        <dsp:cNvPr id="0" name=""/>
        <dsp:cNvSpPr/>
      </dsp:nvSpPr>
      <dsp:spPr>
        <a:xfrm>
          <a:off x="0" y="0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Exercise improves physiologic responses at any age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Several factors affect magnitude of response, including initial fitness, genetics, and type </a:t>
          </a:r>
          <a:br>
            <a:rPr lang="en-US" sz="1200" kern="1200"/>
          </a:br>
          <a:r>
            <a:rPr lang="en-US" sz="1200" kern="1200"/>
            <a:t>of training</a:t>
          </a:r>
        </a:p>
      </dsp:txBody>
      <dsp:txXfrm>
        <a:off x="29163" y="29163"/>
        <a:ext cx="5425092" cy="937385"/>
      </dsp:txXfrm>
    </dsp:sp>
    <dsp:sp modelId="{0F456AAD-50F0-824F-9796-9DE8FB5A7E46}">
      <dsp:nvSpPr>
        <dsp:cNvPr id="0" name=""/>
        <dsp:cNvSpPr/>
      </dsp:nvSpPr>
      <dsp:spPr>
        <a:xfrm>
          <a:off x="551383" y="1176750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Exercise in healthy elderly men enhances heart’s systolic and diastolic properties and increases VO</a:t>
          </a:r>
          <a:r>
            <a:rPr lang="en-US" sz="1600" kern="1200" baseline="-25000"/>
            <a:t>2max</a:t>
          </a:r>
          <a:r>
            <a:rPr lang="en-US" sz="1600" kern="1200"/>
            <a:t> to same relative extent as younger adults</a:t>
          </a:r>
        </a:p>
      </dsp:txBody>
      <dsp:txXfrm>
        <a:off x="580546" y="1205913"/>
        <a:ext cx="5326758" cy="937385"/>
      </dsp:txXfrm>
    </dsp:sp>
    <dsp:sp modelId="{09693CAA-98ED-864F-A13D-4A954C63D80F}">
      <dsp:nvSpPr>
        <dsp:cNvPr id="0" name=""/>
        <dsp:cNvSpPr/>
      </dsp:nvSpPr>
      <dsp:spPr>
        <a:xfrm>
          <a:off x="1094536" y="2353500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Increases in VO</a:t>
          </a:r>
          <a:r>
            <a:rPr lang="en-US" sz="1600" kern="1200" baseline="-25000"/>
            <a:t>2max</a:t>
          </a:r>
          <a:r>
            <a:rPr lang="en-US" sz="1600" kern="1200"/>
            <a:t> for older women depend </a:t>
          </a:r>
          <a:br>
            <a:rPr lang="en-US" sz="1600" kern="1200"/>
          </a:br>
          <a:r>
            <a:rPr lang="en-US" sz="1600" kern="1200"/>
            <a:t>largely on peripheral adaptations in trained muscle </a:t>
          </a:r>
        </a:p>
      </dsp:txBody>
      <dsp:txXfrm>
        <a:off x="1123699" y="2382663"/>
        <a:ext cx="5334987" cy="937385"/>
      </dsp:txXfrm>
    </dsp:sp>
    <dsp:sp modelId="{A000B7E7-1DF3-434B-A5F8-873509ABA221}">
      <dsp:nvSpPr>
        <dsp:cNvPr id="0" name=""/>
        <dsp:cNvSpPr/>
      </dsp:nvSpPr>
      <dsp:spPr>
        <a:xfrm>
          <a:off x="1645920" y="3530251"/>
          <a:ext cx="6583680" cy="9957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Sex hormones probably influence gender-related </a:t>
          </a:r>
          <a:br>
            <a:rPr lang="en-US" sz="1600" kern="1200"/>
          </a:br>
          <a:r>
            <a:rPr lang="en-US" sz="1600" kern="1200"/>
            <a:t>adaptations to endurance training</a:t>
          </a:r>
        </a:p>
      </dsp:txBody>
      <dsp:txXfrm>
        <a:off x="1675083" y="3559414"/>
        <a:ext cx="5326758" cy="937385"/>
      </dsp:txXfrm>
    </dsp:sp>
    <dsp:sp modelId="{25AD033C-5515-F14F-9747-64C5718D1955}">
      <dsp:nvSpPr>
        <dsp:cNvPr id="0" name=""/>
        <dsp:cNvSpPr/>
      </dsp:nvSpPr>
      <dsp:spPr>
        <a:xfrm>
          <a:off x="5936467" y="762624"/>
          <a:ext cx="647212" cy="64721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082090" y="762624"/>
        <a:ext cx="355966" cy="487027"/>
      </dsp:txXfrm>
    </dsp:sp>
    <dsp:sp modelId="{C71183DE-D585-C04B-8F50-4BF8C91803D8}">
      <dsp:nvSpPr>
        <dsp:cNvPr id="0" name=""/>
        <dsp:cNvSpPr/>
      </dsp:nvSpPr>
      <dsp:spPr>
        <a:xfrm>
          <a:off x="6487850" y="1939375"/>
          <a:ext cx="647212" cy="64721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633473" y="1939375"/>
        <a:ext cx="355966" cy="487027"/>
      </dsp:txXfrm>
    </dsp:sp>
    <dsp:sp modelId="{37F4C852-A0A2-A241-B3E2-472375D3498C}">
      <dsp:nvSpPr>
        <dsp:cNvPr id="0" name=""/>
        <dsp:cNvSpPr/>
      </dsp:nvSpPr>
      <dsp:spPr>
        <a:xfrm>
          <a:off x="7031004" y="3116125"/>
          <a:ext cx="647212" cy="64721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176627" y="3116125"/>
        <a:ext cx="355966" cy="48702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48D7FE-F154-7648-A66F-A8D5333BDE53}">
      <dsp:nvSpPr>
        <dsp:cNvPr id="0" name=""/>
        <dsp:cNvSpPr/>
      </dsp:nvSpPr>
      <dsp:spPr>
        <a:xfrm>
          <a:off x="0" y="764190"/>
          <a:ext cx="8229600" cy="1559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58216" rIns="638708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Low physical fitness is a more powerful risk </a:t>
          </a:r>
          <a:br>
            <a:rPr lang="en-US" sz="2200" kern="1200"/>
          </a:br>
          <a:r>
            <a:rPr lang="en-US" sz="2200" kern="1200"/>
            <a:t>factor than high blood pressure, high cholesterol, obesity, and family history</a:t>
          </a:r>
        </a:p>
      </dsp:txBody>
      <dsp:txXfrm>
        <a:off x="0" y="764190"/>
        <a:ext cx="8229600" cy="1559250"/>
      </dsp:txXfrm>
    </dsp:sp>
    <dsp:sp modelId="{B04A3072-4888-9F40-A884-2E08893CF4AB}">
      <dsp:nvSpPr>
        <dsp:cNvPr id="0" name=""/>
        <dsp:cNvSpPr/>
      </dsp:nvSpPr>
      <dsp:spPr>
        <a:xfrm>
          <a:off x="411480" y="165102"/>
          <a:ext cx="5760720" cy="92380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Maintaining physical activity and fitness </a:t>
          </a:r>
          <a:br>
            <a:rPr lang="en-US" sz="2200" kern="1200" dirty="0"/>
          </a:br>
          <a:r>
            <a:rPr lang="en-US" sz="2200" kern="1200" dirty="0"/>
            <a:t>throughout life provides significant health </a:t>
          </a:r>
          <a:br>
            <a:rPr lang="en-US" sz="2200" kern="1200" dirty="0"/>
          </a:br>
          <a:r>
            <a:rPr lang="en-US" sz="2200" kern="1200" dirty="0"/>
            <a:t>and longevity benefits</a:t>
          </a:r>
        </a:p>
      </dsp:txBody>
      <dsp:txXfrm>
        <a:off x="456577" y="210199"/>
        <a:ext cx="5670526" cy="833614"/>
      </dsp:txXfrm>
    </dsp:sp>
    <dsp:sp modelId="{C9C0143B-1912-5840-8BAB-8D6CB49A8FB0}">
      <dsp:nvSpPr>
        <dsp:cNvPr id="0" name=""/>
        <dsp:cNvSpPr/>
      </dsp:nvSpPr>
      <dsp:spPr>
        <a:xfrm>
          <a:off x="0" y="2766960"/>
          <a:ext cx="8229600" cy="159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458216" rIns="638708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Counters life-shortening effects of cigarette </a:t>
          </a:r>
          <a:br>
            <a:rPr lang="en-US" sz="2200" kern="1200"/>
          </a:br>
          <a:r>
            <a:rPr lang="en-US" sz="2200" kern="1200"/>
            <a:t>smoking and excess weight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Reduces death from hypertension by one half</a:t>
          </a:r>
        </a:p>
      </dsp:txBody>
      <dsp:txXfrm>
        <a:off x="0" y="2766960"/>
        <a:ext cx="8229600" cy="1593900"/>
      </dsp:txXfrm>
    </dsp:sp>
    <dsp:sp modelId="{70A0F9F9-2559-6840-98B3-DB7463733B9B}">
      <dsp:nvSpPr>
        <dsp:cNvPr id="0" name=""/>
        <dsp:cNvSpPr/>
      </dsp:nvSpPr>
      <dsp:spPr>
        <a:xfrm>
          <a:off x="411480" y="2442240"/>
          <a:ext cx="5760720" cy="6494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Long-term studies (e.g. Harvard Alumni Study) </a:t>
          </a:r>
          <a:br>
            <a:rPr lang="en-US" sz="2200" kern="1200"/>
          </a:br>
          <a:r>
            <a:rPr lang="en-US" sz="2200" kern="1200"/>
            <a:t>on effects of physical activity conclude :</a:t>
          </a:r>
        </a:p>
      </dsp:txBody>
      <dsp:txXfrm>
        <a:off x="443183" y="2473943"/>
        <a:ext cx="5697314" cy="58603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944414-B369-DF4C-B7AB-014B2913745B}">
      <dsp:nvSpPr>
        <dsp:cNvPr id="0" name=""/>
        <dsp:cNvSpPr/>
      </dsp:nvSpPr>
      <dsp:spPr>
        <a:xfrm>
          <a:off x="2633471" y="55"/>
          <a:ext cx="2962656" cy="220773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Reduces genetic tendencies towards early death</a:t>
          </a:r>
        </a:p>
      </dsp:txBody>
      <dsp:txXfrm>
        <a:off x="2741244" y="107828"/>
        <a:ext cx="2747110" cy="1992186"/>
      </dsp:txXfrm>
    </dsp:sp>
    <dsp:sp modelId="{A6A95C4A-6AE5-9444-8B89-7B9305D74288}">
      <dsp:nvSpPr>
        <dsp:cNvPr id="0" name=""/>
        <dsp:cNvSpPr/>
      </dsp:nvSpPr>
      <dsp:spPr>
        <a:xfrm>
          <a:off x="2633471" y="2318174"/>
          <a:ext cx="2962656" cy="220773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Decreases mortality rate by 50% for active </a:t>
          </a:r>
          <a:br>
            <a:rPr lang="en-US" sz="2500" kern="1200"/>
          </a:br>
          <a:r>
            <a:rPr lang="en-US" sz="2500" kern="1200"/>
            <a:t>men whose parents lived ≥65 years</a:t>
          </a:r>
        </a:p>
      </dsp:txBody>
      <dsp:txXfrm>
        <a:off x="2741244" y="2425947"/>
        <a:ext cx="2747110" cy="1992186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B9C35-4187-7D46-91AA-1D2B5C955CD0}">
      <dsp:nvSpPr>
        <dsp:cNvPr id="0" name=""/>
        <dsp:cNvSpPr/>
      </dsp:nvSpPr>
      <dsp:spPr>
        <a:xfrm>
          <a:off x="40" y="1174072"/>
          <a:ext cx="3845569" cy="14750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Moderate activity such as walking reduces </a:t>
          </a:r>
          <a:br>
            <a:rPr lang="en-US" sz="1600" kern="1200"/>
          </a:br>
          <a:r>
            <a:rPr lang="en-US" sz="1600" kern="1200"/>
            <a:t>levels of diabetic, hypertensive, and </a:t>
          </a:r>
          <a:br>
            <a:rPr lang="en-US" sz="1600" kern="1200"/>
          </a:br>
          <a:r>
            <a:rPr lang="en-US" sz="1600" kern="1200"/>
            <a:t>cholesterol medications required by patients</a:t>
          </a:r>
        </a:p>
      </dsp:txBody>
      <dsp:txXfrm>
        <a:off x="40" y="1174072"/>
        <a:ext cx="3845569" cy="1475097"/>
      </dsp:txXfrm>
    </dsp:sp>
    <dsp:sp modelId="{ACE1CBE8-EF7F-A148-BA05-126F559D4316}">
      <dsp:nvSpPr>
        <dsp:cNvPr id="0" name=""/>
        <dsp:cNvSpPr/>
      </dsp:nvSpPr>
      <dsp:spPr>
        <a:xfrm>
          <a:off x="40" y="2649170"/>
          <a:ext cx="3845569" cy="70272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56CBE8-6CFE-9744-B58B-85ACF29C4882}">
      <dsp:nvSpPr>
        <dsp:cNvPr id="0" name=""/>
        <dsp:cNvSpPr/>
      </dsp:nvSpPr>
      <dsp:spPr>
        <a:xfrm>
          <a:off x="4383989" y="1174072"/>
          <a:ext cx="3845569" cy="147509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For postmenopausal women, walking briskly </a:t>
          </a:r>
          <a:br>
            <a:rPr lang="en-US" sz="1600" kern="1200"/>
          </a:br>
          <a:r>
            <a:rPr lang="en-US" sz="1600" kern="1200"/>
            <a:t>for 2.5 hr per week reduces heart disease risk</a:t>
          </a:r>
          <a:br>
            <a:rPr lang="en-US" sz="1600" kern="1200"/>
          </a:br>
          <a:r>
            <a:rPr lang="en-US" sz="1600" kern="1200"/>
            <a:t>by 30% regardless of race, age, or body weight</a:t>
          </a:r>
        </a:p>
      </dsp:txBody>
      <dsp:txXfrm>
        <a:off x="4383989" y="1174072"/>
        <a:ext cx="3845569" cy="1475097"/>
      </dsp:txXfrm>
    </dsp:sp>
    <dsp:sp modelId="{BF4CE6A1-53F4-DF47-A8B6-B8EBEB728355}">
      <dsp:nvSpPr>
        <dsp:cNvPr id="0" name=""/>
        <dsp:cNvSpPr/>
      </dsp:nvSpPr>
      <dsp:spPr>
        <a:xfrm>
          <a:off x="4383989" y="2649170"/>
          <a:ext cx="3845569" cy="70272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Most active women reduced risk by 63%</a:t>
          </a:r>
        </a:p>
      </dsp:txBody>
      <dsp:txXfrm>
        <a:off x="4383989" y="2649170"/>
        <a:ext cx="3845569" cy="70272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D23F6-7755-3740-9670-538769E2D98B}">
      <dsp:nvSpPr>
        <dsp:cNvPr id="0" name=""/>
        <dsp:cNvSpPr/>
      </dsp:nvSpPr>
      <dsp:spPr>
        <a:xfrm>
          <a:off x="3986212" y="1804245"/>
          <a:ext cx="2828925" cy="6731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58735"/>
              </a:lnTo>
              <a:lnTo>
                <a:pt x="2828925" y="458735"/>
              </a:lnTo>
              <a:lnTo>
                <a:pt x="2828925" y="67315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2951DA-987F-FE4D-A1D7-BF8E34ADFF71}">
      <dsp:nvSpPr>
        <dsp:cNvPr id="0" name=""/>
        <dsp:cNvSpPr/>
      </dsp:nvSpPr>
      <dsp:spPr>
        <a:xfrm>
          <a:off x="3940492" y="1804245"/>
          <a:ext cx="91440" cy="67315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7315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C2BC4B-68A0-0144-AF46-26BBD195EAA4}">
      <dsp:nvSpPr>
        <dsp:cNvPr id="0" name=""/>
        <dsp:cNvSpPr/>
      </dsp:nvSpPr>
      <dsp:spPr>
        <a:xfrm>
          <a:off x="1157287" y="1804245"/>
          <a:ext cx="2828925" cy="673155"/>
        </a:xfrm>
        <a:custGeom>
          <a:avLst/>
          <a:gdLst/>
          <a:ahLst/>
          <a:cxnLst/>
          <a:rect l="0" t="0" r="0" b="0"/>
          <a:pathLst>
            <a:path>
              <a:moveTo>
                <a:pt x="2828925" y="0"/>
              </a:moveTo>
              <a:lnTo>
                <a:pt x="2828925" y="458735"/>
              </a:lnTo>
              <a:lnTo>
                <a:pt x="0" y="458735"/>
              </a:lnTo>
              <a:lnTo>
                <a:pt x="0" y="673155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9BA41A-1A2D-CB44-9A6A-B4995194A047}">
      <dsp:nvSpPr>
        <dsp:cNvPr id="0" name=""/>
        <dsp:cNvSpPr/>
      </dsp:nvSpPr>
      <dsp:spPr>
        <a:xfrm>
          <a:off x="0" y="334490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A0412E3-9EC1-1B44-B0DF-1A15CA5E1F4D}">
      <dsp:nvSpPr>
        <dsp:cNvPr id="0" name=""/>
        <dsp:cNvSpPr/>
      </dsp:nvSpPr>
      <dsp:spPr>
        <a:xfrm>
          <a:off x="257174" y="578806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CVD ranks as leading health problem and primary cause of death among Americans ≤85 years</a:t>
          </a:r>
        </a:p>
      </dsp:txBody>
      <dsp:txXfrm>
        <a:off x="300222" y="621854"/>
        <a:ext cx="2228479" cy="1383659"/>
      </dsp:txXfrm>
    </dsp:sp>
    <dsp:sp modelId="{07455084-9228-6E47-B49F-056027E0A4A1}">
      <dsp:nvSpPr>
        <dsp:cNvPr id="0" name=""/>
        <dsp:cNvSpPr/>
      </dsp:nvSpPr>
      <dsp:spPr>
        <a:xfrm>
          <a:off x="2828924" y="334490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1993C90-011C-6649-9188-FDABAE03E185}">
      <dsp:nvSpPr>
        <dsp:cNvPr id="0" name=""/>
        <dsp:cNvSpPr/>
      </dsp:nvSpPr>
      <dsp:spPr>
        <a:xfrm>
          <a:off x="3086099" y="578806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 2012, 82,600,000 individuals suffered from CVD in U.S.</a:t>
          </a:r>
        </a:p>
      </dsp:txBody>
      <dsp:txXfrm>
        <a:off x="3129147" y="621854"/>
        <a:ext cx="2228479" cy="1383659"/>
      </dsp:txXfrm>
    </dsp:sp>
    <dsp:sp modelId="{FF8947BC-14F2-AD40-B9DE-9891F64E95BF}">
      <dsp:nvSpPr>
        <dsp:cNvPr id="0" name=""/>
        <dsp:cNvSpPr/>
      </dsp:nvSpPr>
      <dsp:spPr>
        <a:xfrm>
          <a:off x="0" y="2477401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89A9938-77E9-4B4C-A617-848D3500C1DD}">
      <dsp:nvSpPr>
        <dsp:cNvPr id="0" name=""/>
        <dsp:cNvSpPr/>
      </dsp:nvSpPr>
      <dsp:spPr>
        <a:xfrm>
          <a:off x="257174" y="2721717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Greatest prevalence occurs for hypertension </a:t>
          </a:r>
          <a:br>
            <a:rPr lang="en-US" sz="1700" kern="1200"/>
          </a:br>
          <a:r>
            <a:rPr lang="en-US" sz="1700" kern="1200"/>
            <a:t>and coronary heart disease</a:t>
          </a:r>
        </a:p>
      </dsp:txBody>
      <dsp:txXfrm>
        <a:off x="300222" y="2764765"/>
        <a:ext cx="2228479" cy="1383659"/>
      </dsp:txXfrm>
    </dsp:sp>
    <dsp:sp modelId="{5F600C0A-7DDC-4049-85CA-4F2CD2AF86BB}">
      <dsp:nvSpPr>
        <dsp:cNvPr id="0" name=""/>
        <dsp:cNvSpPr/>
      </dsp:nvSpPr>
      <dsp:spPr>
        <a:xfrm>
          <a:off x="2828924" y="2477401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BF5ED94-BABC-E146-9612-FDB7A346BB17}">
      <dsp:nvSpPr>
        <dsp:cNvPr id="0" name=""/>
        <dsp:cNvSpPr/>
      </dsp:nvSpPr>
      <dsp:spPr>
        <a:xfrm>
          <a:off x="3086099" y="2721717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Over 1,255,000 heart attacks yearly</a:t>
          </a:r>
        </a:p>
      </dsp:txBody>
      <dsp:txXfrm>
        <a:off x="3129147" y="2764765"/>
        <a:ext cx="2228479" cy="1383659"/>
      </dsp:txXfrm>
    </dsp:sp>
    <dsp:sp modelId="{0CF20F1D-107B-EB4A-9704-80580CCA5113}">
      <dsp:nvSpPr>
        <dsp:cNvPr id="0" name=""/>
        <dsp:cNvSpPr/>
      </dsp:nvSpPr>
      <dsp:spPr>
        <a:xfrm>
          <a:off x="5657850" y="2477401"/>
          <a:ext cx="2314575" cy="14697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4F9313A-A81E-6148-A7BB-0C8261302D93}">
      <dsp:nvSpPr>
        <dsp:cNvPr id="0" name=""/>
        <dsp:cNvSpPr/>
      </dsp:nvSpPr>
      <dsp:spPr>
        <a:xfrm>
          <a:off x="5915024" y="2721717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About 500,000 recurrent yearly heart attack events</a:t>
          </a:r>
        </a:p>
      </dsp:txBody>
      <dsp:txXfrm>
        <a:off x="5958072" y="2764765"/>
        <a:ext cx="2228479" cy="138365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91A4E-7A18-DC4E-B8C7-09384762090A}">
      <dsp:nvSpPr>
        <dsp:cNvPr id="0" name=""/>
        <dsp:cNvSpPr/>
      </dsp:nvSpPr>
      <dsp:spPr>
        <a:xfrm>
          <a:off x="0" y="3886230"/>
          <a:ext cx="8229600" cy="6375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Second leading cause of death among Native Americans, Alaska Native, and Pacific Islander women</a:t>
          </a:r>
        </a:p>
      </dsp:txBody>
      <dsp:txXfrm>
        <a:off x="0" y="3886230"/>
        <a:ext cx="8229600" cy="637568"/>
      </dsp:txXfrm>
    </dsp:sp>
    <dsp:sp modelId="{102282A5-0ADB-E44A-A8EE-637FA1CC75E1}">
      <dsp:nvSpPr>
        <dsp:cNvPr id="0" name=""/>
        <dsp:cNvSpPr/>
      </dsp:nvSpPr>
      <dsp:spPr>
        <a:xfrm rot="10800000">
          <a:off x="0" y="2915214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For Hispanic women, CHD and cancer cause </a:t>
          </a:r>
          <a:br>
            <a:rPr lang="en-US" sz="1500" kern="1200"/>
          </a:br>
          <a:r>
            <a:rPr lang="en-US" sz="1500" kern="1200"/>
            <a:t>equal deaths each year</a:t>
          </a:r>
        </a:p>
      </dsp:txBody>
      <dsp:txXfrm rot="10800000">
        <a:off x="0" y="2915214"/>
        <a:ext cx="8229600" cy="637151"/>
      </dsp:txXfrm>
    </dsp:sp>
    <dsp:sp modelId="{0ED72B35-6E8A-EF44-BF06-C575A128F5A6}">
      <dsp:nvSpPr>
        <dsp:cNvPr id="0" name=""/>
        <dsp:cNvSpPr/>
      </dsp:nvSpPr>
      <dsp:spPr>
        <a:xfrm rot="10800000">
          <a:off x="0" y="1944197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Leading cause of death for African American and white women in U.S.</a:t>
          </a:r>
        </a:p>
      </dsp:txBody>
      <dsp:txXfrm rot="10800000">
        <a:off x="0" y="1944197"/>
        <a:ext cx="8229600" cy="637151"/>
      </dsp:txXfrm>
    </dsp:sp>
    <dsp:sp modelId="{7AEC5978-763E-6C4D-8332-CBAE974D7373}">
      <dsp:nvSpPr>
        <dsp:cNvPr id="0" name=""/>
        <dsp:cNvSpPr/>
      </dsp:nvSpPr>
      <dsp:spPr>
        <a:xfrm rot="10800000">
          <a:off x="0" y="973180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Same number of females as males die from CHD</a:t>
          </a:r>
        </a:p>
      </dsp:txBody>
      <dsp:txXfrm rot="10800000">
        <a:off x="0" y="973180"/>
        <a:ext cx="8229600" cy="637151"/>
      </dsp:txXfrm>
    </dsp:sp>
    <dsp:sp modelId="{E8199FDE-024D-3849-80FF-ECCC8DECC71E}">
      <dsp:nvSpPr>
        <dsp:cNvPr id="0" name=""/>
        <dsp:cNvSpPr/>
      </dsp:nvSpPr>
      <dsp:spPr>
        <a:xfrm rot="10800000">
          <a:off x="0" y="2163"/>
          <a:ext cx="8229600" cy="980580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Leading cause of death for women in U.S.; accounted for 1 in 4 female deaths in 2009</a:t>
          </a:r>
        </a:p>
      </dsp:txBody>
      <dsp:txXfrm rot="10800000">
        <a:off x="0" y="2163"/>
        <a:ext cx="8229600" cy="63715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8F6887-6D4A-8B43-A4DC-52A419B8C7AD}">
      <dsp:nvSpPr>
        <dsp:cNvPr id="0" name=""/>
        <dsp:cNvSpPr/>
      </dsp:nvSpPr>
      <dsp:spPr>
        <a:xfrm rot="5400000">
          <a:off x="4713034" y="-1529550"/>
          <a:ext cx="1766186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Approximately 30% of adults require intervention for high cholesterol</a:t>
          </a:r>
        </a:p>
      </dsp:txBody>
      <dsp:txXfrm rot="-5400000">
        <a:off x="2962655" y="307047"/>
        <a:ext cx="5180726" cy="1593750"/>
      </dsp:txXfrm>
    </dsp:sp>
    <dsp:sp modelId="{AA1B52DE-4966-7E4A-BC74-3A9CB51F1415}">
      <dsp:nvSpPr>
        <dsp:cNvPr id="0" name=""/>
        <dsp:cNvSpPr/>
      </dsp:nvSpPr>
      <dsp:spPr>
        <a:xfrm>
          <a:off x="0" y="55"/>
          <a:ext cx="2962656" cy="220773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Hyperlipidemia: abnormal blood lipid level and a crucial component in genesis of atherosclerosis</a:t>
          </a:r>
        </a:p>
      </dsp:txBody>
      <dsp:txXfrm>
        <a:off x="107773" y="107828"/>
        <a:ext cx="2747110" cy="1992186"/>
      </dsp:txXfrm>
    </dsp:sp>
    <dsp:sp modelId="{EABA282D-A368-6E42-8810-438FCCEF5149}">
      <dsp:nvSpPr>
        <dsp:cNvPr id="0" name=""/>
        <dsp:cNvSpPr/>
      </dsp:nvSpPr>
      <dsp:spPr>
        <a:xfrm rot="5400000">
          <a:off x="4713034" y="788569"/>
          <a:ext cx="1766186" cy="526694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Elevated HDL-C levels relate causally with a </a:t>
          </a:r>
          <a:br>
            <a:rPr lang="en-US" sz="2100" kern="1200"/>
          </a:br>
          <a:r>
            <a:rPr lang="en-US" sz="2100" kern="1200"/>
            <a:t>lower heart disease risk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kern="1200"/>
            <a:t>Total cholesterol:HDL-C  ratio ≥4.5 high heart disease risk; ratio of ≤3.5 desirable risk</a:t>
          </a:r>
        </a:p>
      </dsp:txBody>
      <dsp:txXfrm rot="-5400000">
        <a:off x="2962655" y="2625166"/>
        <a:ext cx="5180726" cy="1593750"/>
      </dsp:txXfrm>
    </dsp:sp>
    <dsp:sp modelId="{DACBB35F-D6FF-DA4F-B940-BF8FBF94085F}">
      <dsp:nvSpPr>
        <dsp:cNvPr id="0" name=""/>
        <dsp:cNvSpPr/>
      </dsp:nvSpPr>
      <dsp:spPr>
        <a:xfrm>
          <a:off x="0" y="2318174"/>
          <a:ext cx="2962656" cy="220773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Cholesterol distribution among various lipoproteins provides a more powerful predictor </a:t>
          </a:r>
          <a:br>
            <a:rPr lang="en-US" sz="1900" kern="1200"/>
          </a:br>
          <a:r>
            <a:rPr lang="en-US" sz="1900" kern="1200"/>
            <a:t>of heart disease risk than total blood cholesterol</a:t>
          </a:r>
        </a:p>
      </dsp:txBody>
      <dsp:txXfrm>
        <a:off x="107773" y="2425947"/>
        <a:ext cx="2747110" cy="199218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06DEF-072A-4DE3-A56F-54F9A9F97F22}">
      <dsp:nvSpPr>
        <dsp:cNvPr id="0" name=""/>
        <dsp:cNvSpPr/>
      </dsp:nvSpPr>
      <dsp:spPr>
        <a:xfrm>
          <a:off x="0" y="1878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10D03E-BAF3-4C33-A784-A9CCDAA9E756}">
      <dsp:nvSpPr>
        <dsp:cNvPr id="0" name=""/>
        <dsp:cNvSpPr/>
      </dsp:nvSpPr>
      <dsp:spPr>
        <a:xfrm>
          <a:off x="287993" y="216088"/>
          <a:ext cx="523623" cy="5236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13341-D4DF-48AF-83B4-CD1F246A459E}">
      <dsp:nvSpPr>
        <dsp:cNvPr id="0" name=""/>
        <dsp:cNvSpPr/>
      </dsp:nvSpPr>
      <dsp:spPr>
        <a:xfrm>
          <a:off x="1099610" y="1878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Total cholesterol</a:t>
          </a:r>
        </a:p>
      </dsp:txBody>
      <dsp:txXfrm>
        <a:off x="1099610" y="1878"/>
        <a:ext cx="3703320" cy="952043"/>
      </dsp:txXfrm>
    </dsp:sp>
    <dsp:sp modelId="{651B8444-7F57-4B21-AF4C-D33FC292BAA4}">
      <dsp:nvSpPr>
        <dsp:cNvPr id="0" name=""/>
        <dsp:cNvSpPr/>
      </dsp:nvSpPr>
      <dsp:spPr>
        <a:xfrm>
          <a:off x="4802930" y="1878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200-239-Borderline 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≥240-High</a:t>
          </a:r>
        </a:p>
      </dsp:txBody>
      <dsp:txXfrm>
        <a:off x="4802930" y="1878"/>
        <a:ext cx="3426669" cy="952043"/>
      </dsp:txXfrm>
    </dsp:sp>
    <dsp:sp modelId="{2D61FBA7-15A8-4BED-8631-AF0D94027621}">
      <dsp:nvSpPr>
        <dsp:cNvPr id="0" name=""/>
        <dsp:cNvSpPr/>
      </dsp:nvSpPr>
      <dsp:spPr>
        <a:xfrm>
          <a:off x="0" y="1191932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300F8-587D-4678-B8E7-C7B1C087825A}">
      <dsp:nvSpPr>
        <dsp:cNvPr id="0" name=""/>
        <dsp:cNvSpPr/>
      </dsp:nvSpPr>
      <dsp:spPr>
        <a:xfrm>
          <a:off x="287993" y="1406142"/>
          <a:ext cx="523623" cy="5236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856B5-324C-430C-8B98-00829E31D068}">
      <dsp:nvSpPr>
        <dsp:cNvPr id="0" name=""/>
        <dsp:cNvSpPr/>
      </dsp:nvSpPr>
      <dsp:spPr>
        <a:xfrm>
          <a:off x="1099610" y="1191932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HDL:cholesterol</a:t>
          </a:r>
        </a:p>
      </dsp:txBody>
      <dsp:txXfrm>
        <a:off x="1099610" y="1191932"/>
        <a:ext cx="3703320" cy="952043"/>
      </dsp:txXfrm>
    </dsp:sp>
    <dsp:sp modelId="{C1DE6CAD-50A2-4967-B090-A638F0661B1D}">
      <dsp:nvSpPr>
        <dsp:cNvPr id="0" name=""/>
        <dsp:cNvSpPr/>
      </dsp:nvSpPr>
      <dsp:spPr>
        <a:xfrm>
          <a:off x="4802930" y="1191932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&lt;40-major risk for CHD</a:t>
          </a:r>
        </a:p>
      </dsp:txBody>
      <dsp:txXfrm>
        <a:off x="4802930" y="1191932"/>
        <a:ext cx="3426669" cy="952043"/>
      </dsp:txXfrm>
    </dsp:sp>
    <dsp:sp modelId="{90BA839C-215A-4BBB-BA62-5F0FEE9730A9}">
      <dsp:nvSpPr>
        <dsp:cNvPr id="0" name=""/>
        <dsp:cNvSpPr/>
      </dsp:nvSpPr>
      <dsp:spPr>
        <a:xfrm>
          <a:off x="0" y="2381986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02AF7-B1A0-464C-ABC8-B18A242174DB}">
      <dsp:nvSpPr>
        <dsp:cNvPr id="0" name=""/>
        <dsp:cNvSpPr/>
      </dsp:nvSpPr>
      <dsp:spPr>
        <a:xfrm>
          <a:off x="287993" y="2596196"/>
          <a:ext cx="523623" cy="5236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8B408-FDE7-4CF3-B402-A4259AC7A020}">
      <dsp:nvSpPr>
        <dsp:cNvPr id="0" name=""/>
        <dsp:cNvSpPr/>
      </dsp:nvSpPr>
      <dsp:spPr>
        <a:xfrm>
          <a:off x="1099610" y="2381986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LDL:cholesterol</a:t>
          </a:r>
        </a:p>
      </dsp:txBody>
      <dsp:txXfrm>
        <a:off x="1099610" y="2381986"/>
        <a:ext cx="3703320" cy="952043"/>
      </dsp:txXfrm>
    </dsp:sp>
    <dsp:sp modelId="{BBD6BDB8-1011-479A-B81E-0D53EC613957}">
      <dsp:nvSpPr>
        <dsp:cNvPr id="0" name=""/>
        <dsp:cNvSpPr/>
      </dsp:nvSpPr>
      <dsp:spPr>
        <a:xfrm>
          <a:off x="4802930" y="2381986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130-159-Borderline 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160-189- High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&gt;190-Very high</a:t>
          </a:r>
        </a:p>
      </dsp:txBody>
      <dsp:txXfrm>
        <a:off x="4802930" y="2381986"/>
        <a:ext cx="3426669" cy="952043"/>
      </dsp:txXfrm>
    </dsp:sp>
    <dsp:sp modelId="{20F22938-63B3-405D-87C7-5CDBAC4FA67C}">
      <dsp:nvSpPr>
        <dsp:cNvPr id="0" name=""/>
        <dsp:cNvSpPr/>
      </dsp:nvSpPr>
      <dsp:spPr>
        <a:xfrm>
          <a:off x="0" y="3572041"/>
          <a:ext cx="8229600" cy="9520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265582-53A5-4904-8D2D-19D70033C28A}">
      <dsp:nvSpPr>
        <dsp:cNvPr id="0" name=""/>
        <dsp:cNvSpPr/>
      </dsp:nvSpPr>
      <dsp:spPr>
        <a:xfrm>
          <a:off x="287993" y="3786250"/>
          <a:ext cx="523623" cy="5236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46A09-59B1-4EEA-B993-3A623D5AE254}">
      <dsp:nvSpPr>
        <dsp:cNvPr id="0" name=""/>
        <dsp:cNvSpPr/>
      </dsp:nvSpPr>
      <dsp:spPr>
        <a:xfrm>
          <a:off x="1099610" y="3572041"/>
          <a:ext cx="3703320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Triacylglycerol</a:t>
          </a:r>
        </a:p>
      </dsp:txBody>
      <dsp:txXfrm>
        <a:off x="1099610" y="3572041"/>
        <a:ext cx="3703320" cy="952043"/>
      </dsp:txXfrm>
    </dsp:sp>
    <dsp:sp modelId="{F415CB0E-CB53-40D1-956B-CBD2F1834999}">
      <dsp:nvSpPr>
        <dsp:cNvPr id="0" name=""/>
        <dsp:cNvSpPr/>
      </dsp:nvSpPr>
      <dsp:spPr>
        <a:xfrm>
          <a:off x="4802930" y="3572041"/>
          <a:ext cx="3426669" cy="9520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758" tIns="100758" rIns="100758" bIns="10075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150-199-Borderline 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200-499-High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&gt;500- Very high</a:t>
          </a:r>
        </a:p>
      </dsp:txBody>
      <dsp:txXfrm>
        <a:off x="4802930" y="3572041"/>
        <a:ext cx="3426669" cy="95204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95303-1BE6-4717-8B4D-CA011D0671E1}">
      <dsp:nvSpPr>
        <dsp:cNvPr id="0" name=""/>
        <dsp:cNvSpPr/>
      </dsp:nvSpPr>
      <dsp:spPr>
        <a:xfrm>
          <a:off x="0" y="735468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62170-D90B-479A-93DD-624080976809}">
      <dsp:nvSpPr>
        <dsp:cNvPr id="0" name=""/>
        <dsp:cNvSpPr/>
      </dsp:nvSpPr>
      <dsp:spPr>
        <a:xfrm>
          <a:off x="410731" y="1040971"/>
          <a:ext cx="746783" cy="7467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88033-40AA-447B-B2E6-98F1C10500E3}">
      <dsp:nvSpPr>
        <dsp:cNvPr id="0" name=""/>
        <dsp:cNvSpPr/>
      </dsp:nvSpPr>
      <dsp:spPr>
        <a:xfrm>
          <a:off x="1568246" y="735468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An immune response likely triggers plaque development within arterial walls</a:t>
          </a:r>
        </a:p>
      </dsp:txBody>
      <dsp:txXfrm>
        <a:off x="1568246" y="735468"/>
        <a:ext cx="6661353" cy="1357788"/>
      </dsp:txXfrm>
    </dsp:sp>
    <dsp:sp modelId="{EC63AA73-B783-4CC9-86E7-332D297B0528}">
      <dsp:nvSpPr>
        <dsp:cNvPr id="0" name=""/>
        <dsp:cNvSpPr/>
      </dsp:nvSpPr>
      <dsp:spPr>
        <a:xfrm>
          <a:off x="0" y="2432705"/>
          <a:ext cx="8229600" cy="1357788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319804-BFE5-459C-AAA0-A674E12EBF6D}">
      <dsp:nvSpPr>
        <dsp:cNvPr id="0" name=""/>
        <dsp:cNvSpPr/>
      </dsp:nvSpPr>
      <dsp:spPr>
        <a:xfrm>
          <a:off x="410731" y="2738207"/>
          <a:ext cx="746783" cy="7467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65129-2CDD-4429-9F6D-0C9D8AD8518E}">
      <dsp:nvSpPr>
        <dsp:cNvPr id="0" name=""/>
        <dsp:cNvSpPr/>
      </dsp:nvSpPr>
      <dsp:spPr>
        <a:xfrm>
          <a:off x="1568246" y="2432705"/>
          <a:ext cx="6661353" cy="13577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3699" tIns="143699" rIns="143699" bIns="14369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Regular physical activity may stimulate the immune system to inhibit agents that facilitate arterial disease</a:t>
          </a:r>
        </a:p>
      </dsp:txBody>
      <dsp:txXfrm>
        <a:off x="1568246" y="2432705"/>
        <a:ext cx="6661353" cy="1357788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B3FD98-7DDC-7045-8BD0-980262B07D5D}">
      <dsp:nvSpPr>
        <dsp:cNvPr id="0" name=""/>
        <dsp:cNvSpPr/>
      </dsp:nvSpPr>
      <dsp:spPr>
        <a:xfrm>
          <a:off x="0" y="151867"/>
          <a:ext cx="5111749" cy="13463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One risk factor: 45-yr-old man’s chance of heart disease doubles risk vs. man without risk factors</a:t>
          </a:r>
        </a:p>
      </dsp:txBody>
      <dsp:txXfrm>
        <a:off x="65721" y="217588"/>
        <a:ext cx="4980307" cy="1214862"/>
      </dsp:txXfrm>
    </dsp:sp>
    <dsp:sp modelId="{D74E524F-7CE4-1741-8272-09FC6C5B1A1F}">
      <dsp:nvSpPr>
        <dsp:cNvPr id="0" name=""/>
        <dsp:cNvSpPr/>
      </dsp:nvSpPr>
      <dsp:spPr>
        <a:xfrm>
          <a:off x="0" y="1552892"/>
          <a:ext cx="5111749" cy="13463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With three risk factors, chance for angina, heart attack, or sudden death increases 10-fold </a:t>
          </a:r>
        </a:p>
      </dsp:txBody>
      <dsp:txXfrm>
        <a:off x="65721" y="1618613"/>
        <a:ext cx="4980307" cy="1214862"/>
      </dsp:txXfrm>
    </dsp:sp>
    <dsp:sp modelId="{5120EB4A-EA07-9E47-9397-9C8458AC6CB4}">
      <dsp:nvSpPr>
        <dsp:cNvPr id="0" name=""/>
        <dsp:cNvSpPr/>
      </dsp:nvSpPr>
      <dsp:spPr>
        <a:xfrm>
          <a:off x="0" y="2953916"/>
          <a:ext cx="5111749" cy="13463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Smoking single most important modifiable and preventable cardiovascular disease risk factor; </a:t>
          </a:r>
          <a:br>
            <a:rPr lang="en-US" sz="1900" kern="1200"/>
          </a:br>
          <a:r>
            <a:rPr lang="en-US" sz="1900" kern="1200"/>
            <a:t>one of the strongest predictors of premature CHD</a:t>
          </a:r>
        </a:p>
      </dsp:txBody>
      <dsp:txXfrm>
        <a:off x="65721" y="3019637"/>
        <a:ext cx="4980307" cy="1214862"/>
      </dsp:txXfrm>
    </dsp:sp>
    <dsp:sp modelId="{D596A0B7-DBD5-A642-813E-5B9C9E4FE89A}">
      <dsp:nvSpPr>
        <dsp:cNvPr id="0" name=""/>
        <dsp:cNvSpPr/>
      </dsp:nvSpPr>
      <dsp:spPr>
        <a:xfrm>
          <a:off x="0" y="4354940"/>
          <a:ext cx="5111749" cy="134630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Regular physical activity exerts positive </a:t>
          </a:r>
          <a:br>
            <a:rPr lang="en-US" sz="1900" kern="1200"/>
          </a:br>
          <a:r>
            <a:rPr lang="en-US" sz="1900" kern="1200"/>
            <a:t>influence on obesity, hypertension, type 2 diabetes, stress, and elevated blood lipid profile</a:t>
          </a:r>
        </a:p>
      </dsp:txBody>
      <dsp:txXfrm>
        <a:off x="65721" y="4420661"/>
        <a:ext cx="4980307" cy="1214862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4C1F1-FD3A-E14E-9A2A-2EEE7E350CE9}">
      <dsp:nvSpPr>
        <dsp:cNvPr id="0" name=""/>
        <dsp:cNvSpPr/>
      </dsp:nvSpPr>
      <dsp:spPr>
        <a:xfrm>
          <a:off x="0" y="15746"/>
          <a:ext cx="8229600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Physical activity epidemiology evaluates nature, extent, and demographics of exercise participation</a:t>
          </a:r>
        </a:p>
      </dsp:txBody>
      <dsp:txXfrm>
        <a:off x="43693" y="59439"/>
        <a:ext cx="8142214" cy="807664"/>
      </dsp:txXfrm>
    </dsp:sp>
    <dsp:sp modelId="{CECFFE8E-5BCE-E540-B694-9BE337516894}">
      <dsp:nvSpPr>
        <dsp:cNvPr id="0" name=""/>
        <dsp:cNvSpPr/>
      </dsp:nvSpPr>
      <dsp:spPr>
        <a:xfrm>
          <a:off x="0" y="956876"/>
          <a:ext cx="8229600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Only 10 to 15% adults in U.S. obtain enough </a:t>
          </a:r>
          <a:br>
            <a:rPr lang="en-US" sz="1600" kern="1200"/>
          </a:br>
          <a:r>
            <a:rPr lang="en-US" sz="1600" kern="1200"/>
            <a:t>regular physical activity for health benefits </a:t>
          </a:r>
        </a:p>
      </dsp:txBody>
      <dsp:txXfrm>
        <a:off x="43693" y="1000569"/>
        <a:ext cx="8142214" cy="807664"/>
      </dsp:txXfrm>
    </dsp:sp>
    <dsp:sp modelId="{47C53ADE-A7AC-AA43-8C9F-D1EEDD592309}">
      <dsp:nvSpPr>
        <dsp:cNvPr id="0" name=""/>
        <dsp:cNvSpPr/>
      </dsp:nvSpPr>
      <dsp:spPr>
        <a:xfrm>
          <a:off x="0" y="1898006"/>
          <a:ext cx="8229600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Healthy People 2020 attempts to achieve new </a:t>
          </a:r>
          <a:br>
            <a:rPr lang="en-US" sz="1600" kern="1200"/>
          </a:br>
          <a:r>
            <a:rPr lang="en-US" sz="1600" kern="1200"/>
            <a:t>health goals for U.S. citizens</a:t>
          </a:r>
        </a:p>
      </dsp:txBody>
      <dsp:txXfrm>
        <a:off x="43693" y="1941699"/>
        <a:ext cx="8142214" cy="807664"/>
      </dsp:txXfrm>
    </dsp:sp>
    <dsp:sp modelId="{423C20A0-61A2-3A4A-9413-24131BCBFFBA}">
      <dsp:nvSpPr>
        <dsp:cNvPr id="0" name=""/>
        <dsp:cNvSpPr/>
      </dsp:nvSpPr>
      <dsp:spPr>
        <a:xfrm>
          <a:off x="0" y="2839136"/>
          <a:ext cx="8229600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Prehabilitation, particularly among older adults, </a:t>
          </a:r>
          <a:br>
            <a:rPr lang="en-US" sz="1600" kern="1200"/>
          </a:br>
          <a:r>
            <a:rPr lang="en-US" sz="1600" kern="1200"/>
            <a:t>that emphasizes core strengthening and training </a:t>
          </a:r>
          <a:br>
            <a:rPr lang="en-US" sz="1600" kern="1200"/>
          </a:br>
          <a:r>
            <a:rPr lang="en-US" sz="1600" kern="1200"/>
            <a:t>can reduce injury from exercise</a:t>
          </a:r>
        </a:p>
      </dsp:txBody>
      <dsp:txXfrm>
        <a:off x="43693" y="2882829"/>
        <a:ext cx="8142214" cy="807664"/>
      </dsp:txXfrm>
    </dsp:sp>
    <dsp:sp modelId="{A0C1D66F-05B5-C944-BB06-C1F66CF5F81E}">
      <dsp:nvSpPr>
        <dsp:cNvPr id="0" name=""/>
        <dsp:cNvSpPr/>
      </dsp:nvSpPr>
      <dsp:spPr>
        <a:xfrm>
          <a:off x="0" y="3780266"/>
          <a:ext cx="8229600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Physical inactivity promotes unhealthy gene expression</a:t>
          </a:r>
        </a:p>
      </dsp:txBody>
      <dsp:txXfrm>
        <a:off x="43693" y="3823959"/>
        <a:ext cx="8142214" cy="80766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D4577-2017-6C41-BBD5-FD60E2E6DA65}">
      <dsp:nvSpPr>
        <dsp:cNvPr id="0" name=""/>
        <dsp:cNvSpPr/>
      </dsp:nvSpPr>
      <dsp:spPr>
        <a:xfrm>
          <a:off x="0" y="55157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Increasing regular physical activity should become </a:t>
          </a:r>
          <a:br>
            <a:rPr lang="en-US" sz="1900" kern="1200" dirty="0"/>
          </a:br>
          <a:r>
            <a:rPr lang="en-US" sz="1900" kern="1200" dirty="0"/>
            <a:t>top public health priority</a:t>
          </a:r>
        </a:p>
      </dsp:txBody>
      <dsp:txXfrm>
        <a:off x="51885" y="107042"/>
        <a:ext cx="7973430" cy="959101"/>
      </dsp:txXfrm>
    </dsp:sp>
    <dsp:sp modelId="{E1C178B9-199B-A64A-BD40-A67F304645CF}">
      <dsp:nvSpPr>
        <dsp:cNvPr id="0" name=""/>
        <dsp:cNvSpPr/>
      </dsp:nvSpPr>
      <dsp:spPr>
        <a:xfrm>
          <a:off x="0" y="1172749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Physiologic and performance capabilities usually decline after age 30</a:t>
          </a:r>
        </a:p>
      </dsp:txBody>
      <dsp:txXfrm>
        <a:off x="51885" y="1224634"/>
        <a:ext cx="7973430" cy="959101"/>
      </dsp:txXfrm>
    </dsp:sp>
    <dsp:sp modelId="{82F222AA-3CA3-B44B-BABB-D5DAE3D524E1}">
      <dsp:nvSpPr>
        <dsp:cNvPr id="0" name=""/>
        <dsp:cNvSpPr/>
      </dsp:nvSpPr>
      <dsp:spPr>
        <a:xfrm>
          <a:off x="0" y="2290341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Biologic aging relates to changes in 3 hormonal systems: hypothalamic-pituitary-gonadal axis, </a:t>
          </a:r>
          <a:br>
            <a:rPr lang="en-US" sz="1900" kern="1200"/>
          </a:br>
          <a:r>
            <a:rPr lang="en-US" sz="1900" kern="1200"/>
            <a:t>adrenal cortex, and growth-hormone-insulin-like growth factor</a:t>
          </a:r>
        </a:p>
      </dsp:txBody>
      <dsp:txXfrm>
        <a:off x="51885" y="2342226"/>
        <a:ext cx="7973430" cy="959101"/>
      </dsp:txXfrm>
    </dsp:sp>
    <dsp:sp modelId="{A7D0A338-818F-1645-BDBF-0FC38563BCF0}">
      <dsp:nvSpPr>
        <dsp:cNvPr id="0" name=""/>
        <dsp:cNvSpPr/>
      </dsp:nvSpPr>
      <dsp:spPr>
        <a:xfrm>
          <a:off x="0" y="3407933"/>
          <a:ext cx="8077200" cy="10628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Four important factors to evaluate physiologic and performance differences between children and adults: exercise economy, FFM, anaerobic power, and anabolic hormone levels</a:t>
          </a:r>
        </a:p>
      </dsp:txBody>
      <dsp:txXfrm>
        <a:off x="51885" y="3459818"/>
        <a:ext cx="7973430" cy="959101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A35E69-A1CA-F345-A177-4076B9E34562}">
      <dsp:nvSpPr>
        <dsp:cNvPr id="0" name=""/>
        <dsp:cNvSpPr/>
      </dsp:nvSpPr>
      <dsp:spPr>
        <a:xfrm>
          <a:off x="0" y="50695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Primary cause of age-associated reduction in muscle strength is a 40 to 50% reduction in muscle mass from a loss of motor units and muscle fiber atrophy</a:t>
          </a:r>
        </a:p>
      </dsp:txBody>
      <dsp:txXfrm>
        <a:off x="33012" y="539967"/>
        <a:ext cx="8163576" cy="610236"/>
      </dsp:txXfrm>
    </dsp:sp>
    <dsp:sp modelId="{C7CEB1D3-7C34-8645-A70C-CF0097671167}">
      <dsp:nvSpPr>
        <dsp:cNvPr id="0" name=""/>
        <dsp:cNvSpPr/>
      </dsp:nvSpPr>
      <dsp:spPr>
        <a:xfrm>
          <a:off x="0" y="123217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Considerable plasticity exists in physiologic, structural, and performance characteristics </a:t>
          </a:r>
          <a:br>
            <a:rPr lang="en-US" sz="1700" kern="1200"/>
          </a:br>
          <a:r>
            <a:rPr lang="en-US" sz="1700" kern="1200"/>
            <a:t>among older individuals</a:t>
          </a:r>
        </a:p>
      </dsp:txBody>
      <dsp:txXfrm>
        <a:off x="33012" y="1265187"/>
        <a:ext cx="8163576" cy="610236"/>
      </dsp:txXfrm>
    </dsp:sp>
    <dsp:sp modelId="{E45BFBF7-1F6C-3E46-8DBD-64DB001CE445}">
      <dsp:nvSpPr>
        <dsp:cNvPr id="0" name=""/>
        <dsp:cNvSpPr/>
      </dsp:nvSpPr>
      <dsp:spPr>
        <a:xfrm>
          <a:off x="0" y="195739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Physically active lifestyle affects neuromuscular function positively at any age</a:t>
          </a:r>
        </a:p>
      </dsp:txBody>
      <dsp:txXfrm>
        <a:off x="33012" y="1990407"/>
        <a:ext cx="8163576" cy="610236"/>
      </dsp:txXfrm>
    </dsp:sp>
    <dsp:sp modelId="{62792E3C-5E5B-2F4F-BEBB-E1D367EF3857}">
      <dsp:nvSpPr>
        <dsp:cNvPr id="0" name=""/>
        <dsp:cNvSpPr/>
      </dsp:nvSpPr>
      <dsp:spPr>
        <a:xfrm>
          <a:off x="0" y="268261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VO</a:t>
          </a:r>
          <a:r>
            <a:rPr lang="en-US" sz="1700" kern="1200" baseline="-25000"/>
            <a:t>2max</a:t>
          </a:r>
          <a:r>
            <a:rPr lang="en-US" sz="1700" kern="1200"/>
            <a:t> declines 1% each year for men and women</a:t>
          </a:r>
        </a:p>
      </dsp:txBody>
      <dsp:txXfrm>
        <a:off x="33012" y="2715627"/>
        <a:ext cx="8163576" cy="610236"/>
      </dsp:txXfrm>
    </dsp:sp>
    <dsp:sp modelId="{CB437031-70A7-9347-9EB0-53A37D9F1F48}">
      <dsp:nvSpPr>
        <dsp:cNvPr id="0" name=""/>
        <dsp:cNvSpPr/>
      </dsp:nvSpPr>
      <dsp:spPr>
        <a:xfrm>
          <a:off x="0" y="3407835"/>
          <a:ext cx="8229600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Physically active older men and women have </a:t>
          </a:r>
          <a:br>
            <a:rPr lang="en-US" sz="1700" kern="1200"/>
          </a:br>
          <a:r>
            <a:rPr lang="en-US" sz="1700" kern="1200"/>
            <a:t>higher VO</a:t>
          </a:r>
          <a:r>
            <a:rPr lang="en-US" sz="1700" kern="1200" baseline="-25000"/>
            <a:t>2max</a:t>
          </a:r>
          <a:r>
            <a:rPr lang="en-US" sz="1700" kern="1200"/>
            <a:t> than sedentary peers</a:t>
          </a:r>
        </a:p>
      </dsp:txBody>
      <dsp:txXfrm>
        <a:off x="33012" y="3440847"/>
        <a:ext cx="8163576" cy="610236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4130D-ABE0-FB4F-ABEF-81BFCA13178E}">
      <dsp:nvSpPr>
        <dsp:cNvPr id="0" name=""/>
        <dsp:cNvSpPr/>
      </dsp:nvSpPr>
      <dsp:spPr>
        <a:xfrm>
          <a:off x="0" y="10076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Sedentary living causes functional capacity </a:t>
          </a:r>
          <a:br>
            <a:rPr lang="en-US" sz="2200" kern="1200"/>
          </a:br>
          <a:r>
            <a:rPr lang="en-US" sz="2200" kern="1200"/>
            <a:t>losses at least as great as aging itself</a:t>
          </a:r>
        </a:p>
      </dsp:txBody>
      <dsp:txXfrm>
        <a:off x="42722" y="143483"/>
        <a:ext cx="8144156" cy="789716"/>
      </dsp:txXfrm>
    </dsp:sp>
    <dsp:sp modelId="{19C44915-1320-B649-BE92-61B59F62E26F}">
      <dsp:nvSpPr>
        <dsp:cNvPr id="0" name=""/>
        <dsp:cNvSpPr/>
      </dsp:nvSpPr>
      <dsp:spPr>
        <a:xfrm>
          <a:off x="0" y="103928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Regular physical activity improves physiologic </a:t>
          </a:r>
          <a:br>
            <a:rPr lang="en-US" sz="2200" kern="1200" dirty="0"/>
          </a:br>
          <a:r>
            <a:rPr lang="en-US" sz="2200" kern="1200" dirty="0"/>
            <a:t>function at any age</a:t>
          </a:r>
        </a:p>
      </dsp:txBody>
      <dsp:txXfrm>
        <a:off x="42722" y="1082003"/>
        <a:ext cx="8144156" cy="789716"/>
      </dsp:txXfrm>
    </dsp:sp>
    <dsp:sp modelId="{D81C2795-08AD-6F42-9F33-2497C76DB158}">
      <dsp:nvSpPr>
        <dsp:cNvPr id="0" name=""/>
        <dsp:cNvSpPr/>
      </dsp:nvSpPr>
      <dsp:spPr>
        <a:xfrm>
          <a:off x="0" y="197780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Active older athletes average at least 20% less </a:t>
          </a:r>
          <a:br>
            <a:rPr lang="en-US" sz="2200" kern="1200"/>
          </a:br>
          <a:r>
            <a:rPr lang="en-US" sz="2200" kern="1200"/>
            <a:t>fat and 20% more FFM than nonathletic peers</a:t>
          </a:r>
        </a:p>
      </dsp:txBody>
      <dsp:txXfrm>
        <a:off x="42722" y="2020523"/>
        <a:ext cx="8144156" cy="789716"/>
      </dsp:txXfrm>
    </dsp:sp>
    <dsp:sp modelId="{76404BB1-1F52-B243-90B6-666927AA817F}">
      <dsp:nvSpPr>
        <dsp:cNvPr id="0" name=""/>
        <dsp:cNvSpPr/>
      </dsp:nvSpPr>
      <dsp:spPr>
        <a:xfrm>
          <a:off x="0" y="291632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Vigorous physical activity early in life contributes </a:t>
          </a:r>
          <a:br>
            <a:rPr lang="en-US" sz="2200" kern="1200"/>
          </a:br>
          <a:r>
            <a:rPr lang="en-US" sz="2200" kern="1200"/>
            <a:t>little to increased longevity or health in later life</a:t>
          </a:r>
        </a:p>
      </dsp:txBody>
      <dsp:txXfrm>
        <a:off x="42722" y="2959043"/>
        <a:ext cx="8144156" cy="789716"/>
      </dsp:txXfrm>
    </dsp:sp>
    <dsp:sp modelId="{24C0049E-4650-094D-814C-8AC6D75290E4}">
      <dsp:nvSpPr>
        <dsp:cNvPr id="0" name=""/>
        <dsp:cNvSpPr/>
      </dsp:nvSpPr>
      <dsp:spPr>
        <a:xfrm>
          <a:off x="0" y="3854841"/>
          <a:ext cx="8229600" cy="8751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Physically active lifestyle throughout life </a:t>
          </a:r>
          <a:br>
            <a:rPr lang="en-US" sz="2200" kern="1200"/>
          </a:br>
          <a:r>
            <a:rPr lang="en-US" sz="2200" kern="1200"/>
            <a:t>confers significant health benefits </a:t>
          </a:r>
        </a:p>
      </dsp:txBody>
      <dsp:txXfrm>
        <a:off x="42722" y="3897563"/>
        <a:ext cx="8144156" cy="78971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286916-59A0-3941-98C0-BE6939179036}">
      <dsp:nvSpPr>
        <dsp:cNvPr id="0" name=""/>
        <dsp:cNvSpPr/>
      </dsp:nvSpPr>
      <dsp:spPr>
        <a:xfrm>
          <a:off x="0" y="9128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Regular, moderate physical activity counters the </a:t>
          </a:r>
          <a:br>
            <a:rPr lang="en-US" sz="1900" kern="1200" dirty="0"/>
          </a:br>
          <a:r>
            <a:rPr lang="en-US" sz="1900" kern="1200" dirty="0"/>
            <a:t>life shortening effects of heart disease risks that include cigarette smoking and excess body weight</a:t>
          </a:r>
        </a:p>
      </dsp:txBody>
      <dsp:txXfrm>
        <a:off x="51003" y="142284"/>
        <a:ext cx="7822794" cy="942803"/>
      </dsp:txXfrm>
    </dsp:sp>
    <dsp:sp modelId="{9209125D-DE39-3C4D-A553-E7C036CB5180}">
      <dsp:nvSpPr>
        <dsp:cNvPr id="0" name=""/>
        <dsp:cNvSpPr/>
      </dsp:nvSpPr>
      <dsp:spPr>
        <a:xfrm>
          <a:off x="0" y="119081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Sedentary person runs almost twice the risk of developing heart disease as the most active individuals</a:t>
          </a:r>
        </a:p>
      </dsp:txBody>
      <dsp:txXfrm>
        <a:off x="51003" y="1241814"/>
        <a:ext cx="7822794" cy="942803"/>
      </dsp:txXfrm>
    </dsp:sp>
    <dsp:sp modelId="{67584493-4912-4C47-8596-56A464A54A3B}">
      <dsp:nvSpPr>
        <dsp:cNvPr id="0" name=""/>
        <dsp:cNvSpPr/>
      </dsp:nvSpPr>
      <dsp:spPr>
        <a:xfrm>
          <a:off x="0" y="229034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risk of CHD from sedentary living equals that </a:t>
          </a:r>
          <a:br>
            <a:rPr lang="en-US" sz="1900" kern="1200"/>
          </a:br>
          <a:r>
            <a:rPr lang="en-US" sz="1900" kern="1200"/>
            <a:t>for hypertension, cigarette smoking, and high serum cholesterol</a:t>
          </a:r>
        </a:p>
      </dsp:txBody>
      <dsp:txXfrm>
        <a:off x="51003" y="2341344"/>
        <a:ext cx="7822794" cy="942803"/>
      </dsp:txXfrm>
    </dsp:sp>
    <dsp:sp modelId="{FB9A3A5D-F169-D745-986E-2EBE9F0AB946}">
      <dsp:nvSpPr>
        <dsp:cNvPr id="0" name=""/>
        <dsp:cNvSpPr/>
      </dsp:nvSpPr>
      <dsp:spPr>
        <a:xfrm>
          <a:off x="0" y="3389871"/>
          <a:ext cx="7924800" cy="10448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life-protecting benefits of physical activity </a:t>
          </a:r>
          <a:br>
            <a:rPr lang="en-US" sz="1900" kern="1200"/>
          </a:br>
          <a:r>
            <a:rPr lang="en-US" sz="1900" kern="1200"/>
            <a:t>relate more to preventing early mortality than to extending overall life span</a:t>
          </a:r>
        </a:p>
      </dsp:txBody>
      <dsp:txXfrm>
        <a:off x="51003" y="3440874"/>
        <a:ext cx="7822794" cy="942803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3CB170-1B2F-F14E-B1BB-E8CCBC22B082}">
      <dsp:nvSpPr>
        <dsp:cNvPr id="0" name=""/>
        <dsp:cNvSpPr/>
      </dsp:nvSpPr>
      <dsp:spPr>
        <a:xfrm>
          <a:off x="0" y="7223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Regular, moderate physical activity substantially reduces risk of dying from heart disease, cancer, </a:t>
          </a:r>
          <a:br>
            <a:rPr lang="en-US" sz="2100" kern="1200"/>
          </a:br>
          <a:r>
            <a:rPr lang="en-US" sz="2100" kern="1200"/>
            <a:t>and other medically related maladies</a:t>
          </a:r>
        </a:p>
      </dsp:txBody>
      <dsp:txXfrm>
        <a:off x="56372" y="128603"/>
        <a:ext cx="7850156" cy="1042045"/>
      </dsp:txXfrm>
    </dsp:sp>
    <dsp:sp modelId="{2485B7F4-57A4-6B43-B049-9CAB1CE59567}">
      <dsp:nvSpPr>
        <dsp:cNvPr id="0" name=""/>
        <dsp:cNvSpPr/>
      </dsp:nvSpPr>
      <dsp:spPr>
        <a:xfrm>
          <a:off x="0" y="128750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Greatest health benefits emerge when a person alters a sedentary lifestyle and becomes just moderately physically active</a:t>
          </a:r>
        </a:p>
      </dsp:txBody>
      <dsp:txXfrm>
        <a:off x="56372" y="1343873"/>
        <a:ext cx="7850156" cy="1042045"/>
      </dsp:txXfrm>
    </dsp:sp>
    <dsp:sp modelId="{BAC4918A-48BD-3043-B313-096070A6B862}">
      <dsp:nvSpPr>
        <dsp:cNvPr id="0" name=""/>
        <dsp:cNvSpPr/>
      </dsp:nvSpPr>
      <dsp:spPr>
        <a:xfrm>
          <a:off x="0" y="250277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Regular, moderate physical activity counters the </a:t>
          </a:r>
          <a:br>
            <a:rPr lang="en-US" sz="2100" kern="1200"/>
          </a:br>
          <a:r>
            <a:rPr lang="en-US" sz="2100" kern="1200"/>
            <a:t>life-shortening effects of heart disease risks such as cigarette smoking and excess body weight</a:t>
          </a:r>
        </a:p>
      </dsp:txBody>
      <dsp:txXfrm>
        <a:off x="56372" y="2559143"/>
        <a:ext cx="7850156" cy="1042045"/>
      </dsp:txXfrm>
    </dsp:sp>
    <dsp:sp modelId="{A36CB1A9-9A24-E94B-A35B-3B12F5FC7805}">
      <dsp:nvSpPr>
        <dsp:cNvPr id="0" name=""/>
        <dsp:cNvSpPr/>
      </dsp:nvSpPr>
      <dsp:spPr>
        <a:xfrm>
          <a:off x="0" y="3718041"/>
          <a:ext cx="7962900" cy="11547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CHD most prevalent cause of death in western world</a:t>
          </a:r>
        </a:p>
      </dsp:txBody>
      <dsp:txXfrm>
        <a:off x="56372" y="3774413"/>
        <a:ext cx="7850156" cy="1042045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4A486B-9905-6F43-B470-F47FFA0CF13D}">
      <dsp:nvSpPr>
        <dsp:cNvPr id="0" name=""/>
        <dsp:cNvSpPr/>
      </dsp:nvSpPr>
      <dsp:spPr>
        <a:xfrm>
          <a:off x="0" y="76016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Major CHD risk factors include: age, gender, blood lipid abnormalities, hypertension, smoking, obesity, inactivity, diet, family history, ECG abnormalities during rest and exercise</a:t>
          </a:r>
        </a:p>
      </dsp:txBody>
      <dsp:txXfrm>
        <a:off x="33012" y="793173"/>
        <a:ext cx="8163576" cy="610236"/>
      </dsp:txXfrm>
    </dsp:sp>
    <dsp:sp modelId="{7727EDAE-1FF0-FC46-AC7E-78ABDC9F2527}">
      <dsp:nvSpPr>
        <dsp:cNvPr id="0" name=""/>
        <dsp:cNvSpPr/>
      </dsp:nvSpPr>
      <dsp:spPr>
        <a:xfrm>
          <a:off x="0" y="148538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Chronic low-grade arterial inflammation is major trigger for heart attack</a:t>
          </a:r>
        </a:p>
      </dsp:txBody>
      <dsp:txXfrm>
        <a:off x="33012" y="1518393"/>
        <a:ext cx="8163576" cy="610236"/>
      </dsp:txXfrm>
    </dsp:sp>
    <dsp:sp modelId="{826F6F0C-5A25-4A40-8F2E-CEEF0F588A42}">
      <dsp:nvSpPr>
        <dsp:cNvPr id="0" name=""/>
        <dsp:cNvSpPr/>
      </dsp:nvSpPr>
      <dsp:spPr>
        <a:xfrm>
          <a:off x="0" y="221060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Desirable: cholesterol value is ≤200 mg/dL </a:t>
          </a:r>
        </a:p>
      </dsp:txBody>
      <dsp:txXfrm>
        <a:off x="33012" y="2243613"/>
        <a:ext cx="8163576" cy="610236"/>
      </dsp:txXfrm>
    </dsp:sp>
    <dsp:sp modelId="{53EC37E2-CE29-D04D-B8BA-2CB512C56E40}">
      <dsp:nvSpPr>
        <dsp:cNvPr id="0" name=""/>
        <dsp:cNvSpPr/>
      </dsp:nvSpPr>
      <dsp:spPr>
        <a:xfrm>
          <a:off x="0" y="293582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Distribution of HDL-C and LDL-C provides a more powerful predictor of heart disease than total cholesterol</a:t>
          </a:r>
        </a:p>
      </dsp:txBody>
      <dsp:txXfrm>
        <a:off x="33012" y="2968833"/>
        <a:ext cx="8163576" cy="610236"/>
      </dsp:txXfrm>
    </dsp:sp>
    <dsp:sp modelId="{FFE4AC63-57D9-9346-BEAA-F363D19E9EEB}">
      <dsp:nvSpPr>
        <dsp:cNvPr id="0" name=""/>
        <dsp:cNvSpPr/>
      </dsp:nvSpPr>
      <dsp:spPr>
        <a:xfrm>
          <a:off x="0" y="3661041"/>
          <a:ext cx="8229600" cy="67626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LDL-C participates in atherosclerosis by stimulating monocyte-macrophage infiltration</a:t>
          </a:r>
        </a:p>
      </dsp:txBody>
      <dsp:txXfrm>
        <a:off x="33012" y="3694053"/>
        <a:ext cx="8163576" cy="610236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06728-E1F2-7C45-B8B1-BFE5C0DCAEEF}">
      <dsp:nvSpPr>
        <dsp:cNvPr id="0" name=""/>
        <dsp:cNvSpPr/>
      </dsp:nvSpPr>
      <dsp:spPr>
        <a:xfrm>
          <a:off x="0" y="1274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Chronic low-grade arterial inflammation a major </a:t>
          </a:r>
          <a:br>
            <a:rPr lang="en-US" sz="1500" kern="1200" dirty="0"/>
          </a:br>
          <a:r>
            <a:rPr lang="en-US" sz="1500" kern="1200" dirty="0"/>
            <a:t>trigger for heart attack</a:t>
          </a:r>
        </a:p>
      </dsp:txBody>
      <dsp:txXfrm>
        <a:off x="29128" y="156609"/>
        <a:ext cx="8069744" cy="538444"/>
      </dsp:txXfrm>
    </dsp:sp>
    <dsp:sp modelId="{049D23A3-28ED-0E41-A664-878B90698943}">
      <dsp:nvSpPr>
        <dsp:cNvPr id="0" name=""/>
        <dsp:cNvSpPr/>
      </dsp:nvSpPr>
      <dsp:spPr>
        <a:xfrm>
          <a:off x="0" y="7673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Desirable: cholesterol value is ≤200 mg/dL </a:t>
          </a:r>
        </a:p>
      </dsp:txBody>
      <dsp:txXfrm>
        <a:off x="29128" y="796509"/>
        <a:ext cx="8069744" cy="538444"/>
      </dsp:txXfrm>
    </dsp:sp>
    <dsp:sp modelId="{79B1B001-FC7C-9442-A63F-1E58F339B66E}">
      <dsp:nvSpPr>
        <dsp:cNvPr id="0" name=""/>
        <dsp:cNvSpPr/>
      </dsp:nvSpPr>
      <dsp:spPr>
        <a:xfrm>
          <a:off x="0" y="14072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Distribution of HDL-C and LDL-C provides a more powerful predictor of heart disease than total cholesterol</a:t>
          </a:r>
        </a:p>
      </dsp:txBody>
      <dsp:txXfrm>
        <a:off x="29128" y="1436409"/>
        <a:ext cx="8069744" cy="538444"/>
      </dsp:txXfrm>
    </dsp:sp>
    <dsp:sp modelId="{F2B81030-C5C7-C848-B83F-BD3CDDF5C26E}">
      <dsp:nvSpPr>
        <dsp:cNvPr id="0" name=""/>
        <dsp:cNvSpPr/>
      </dsp:nvSpPr>
      <dsp:spPr>
        <a:xfrm>
          <a:off x="0" y="20471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LDL-C participates in atherosclerosis by </a:t>
          </a:r>
          <a:br>
            <a:rPr lang="en-US" sz="1500" kern="1200"/>
          </a:br>
          <a:r>
            <a:rPr lang="en-US" sz="1500" kern="1200"/>
            <a:t>stimulating monocyte-macrophage infiltration</a:t>
          </a:r>
        </a:p>
      </dsp:txBody>
      <dsp:txXfrm>
        <a:off x="29128" y="2076309"/>
        <a:ext cx="8069744" cy="538444"/>
      </dsp:txXfrm>
    </dsp:sp>
    <dsp:sp modelId="{59505587-20FB-F945-9B26-C52785C64EA9}">
      <dsp:nvSpPr>
        <dsp:cNvPr id="0" name=""/>
        <dsp:cNvSpPr/>
      </dsp:nvSpPr>
      <dsp:spPr>
        <a:xfrm>
          <a:off x="0" y="26870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HDL-C facilitates reverse cholesterol transport</a:t>
          </a:r>
        </a:p>
      </dsp:txBody>
      <dsp:txXfrm>
        <a:off x="29128" y="2716209"/>
        <a:ext cx="8069744" cy="538444"/>
      </dsp:txXfrm>
    </dsp:sp>
    <dsp:sp modelId="{C69A3D97-2B02-4E43-A7A2-1FEE48ED0568}">
      <dsp:nvSpPr>
        <dsp:cNvPr id="0" name=""/>
        <dsp:cNvSpPr/>
      </dsp:nvSpPr>
      <dsp:spPr>
        <a:xfrm>
          <a:off x="0" y="33269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Increased physical activity favorably alters HDL-C</a:t>
          </a:r>
        </a:p>
      </dsp:txBody>
      <dsp:txXfrm>
        <a:off x="29128" y="3356109"/>
        <a:ext cx="8069744" cy="538444"/>
      </dsp:txXfrm>
    </dsp:sp>
    <dsp:sp modelId="{940F58DC-1142-594F-94A8-1B6DEA28BBAE}">
      <dsp:nvSpPr>
        <dsp:cNvPr id="0" name=""/>
        <dsp:cNvSpPr/>
      </dsp:nvSpPr>
      <dsp:spPr>
        <a:xfrm>
          <a:off x="0" y="3966881"/>
          <a:ext cx="8128000" cy="5967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Homocysteine exerts a powerful independent </a:t>
          </a:r>
          <a:br>
            <a:rPr lang="en-US" sz="1500" kern="1200"/>
          </a:br>
          <a:r>
            <a:rPr lang="en-US" sz="1500" kern="1200"/>
            <a:t>CHD risk</a:t>
          </a:r>
        </a:p>
      </dsp:txBody>
      <dsp:txXfrm>
        <a:off x="29128" y="3996009"/>
        <a:ext cx="8069744" cy="538444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F669BB-6882-2341-BABB-0942820C7EA1}">
      <dsp:nvSpPr>
        <dsp:cNvPr id="0" name=""/>
        <dsp:cNvSpPr/>
      </dsp:nvSpPr>
      <dsp:spPr>
        <a:xfrm>
          <a:off x="0" y="768842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Dietary fiber prevents hyperinsulinemia</a:t>
          </a:r>
        </a:p>
      </dsp:txBody>
      <dsp:txXfrm>
        <a:off x="32967" y="801809"/>
        <a:ext cx="8163666" cy="609393"/>
      </dsp:txXfrm>
    </dsp:sp>
    <dsp:sp modelId="{1F1E1803-2553-2240-9426-EB2A44D6F457}">
      <dsp:nvSpPr>
        <dsp:cNvPr id="0" name=""/>
        <dsp:cNvSpPr/>
      </dsp:nvSpPr>
      <dsp:spPr>
        <a:xfrm>
          <a:off x="0" y="1493130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Cigarette smoking doubles risk of heart disease compared to nonsmokers</a:t>
          </a:r>
        </a:p>
      </dsp:txBody>
      <dsp:txXfrm>
        <a:off x="32967" y="1526097"/>
        <a:ext cx="8163666" cy="609393"/>
      </dsp:txXfrm>
    </dsp:sp>
    <dsp:sp modelId="{DA1B165C-300C-8944-995B-2CD20DCB40D6}">
      <dsp:nvSpPr>
        <dsp:cNvPr id="0" name=""/>
        <dsp:cNvSpPr/>
      </dsp:nvSpPr>
      <dsp:spPr>
        <a:xfrm>
          <a:off x="0" y="2217417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Sedentary lifestyle doubles risk of fatal heart attack</a:t>
          </a:r>
        </a:p>
      </dsp:txBody>
      <dsp:txXfrm>
        <a:off x="32967" y="2250384"/>
        <a:ext cx="8163666" cy="609393"/>
      </dsp:txXfrm>
    </dsp:sp>
    <dsp:sp modelId="{C7137482-C400-1C4B-A4B1-4C8A90E90D63}">
      <dsp:nvSpPr>
        <dsp:cNvPr id="0" name=""/>
        <dsp:cNvSpPr/>
      </dsp:nvSpPr>
      <dsp:spPr>
        <a:xfrm>
          <a:off x="0" y="2941705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Interaction of heart disease risk factors magnifies their individual effects</a:t>
          </a:r>
        </a:p>
      </dsp:txBody>
      <dsp:txXfrm>
        <a:off x="32967" y="2974672"/>
        <a:ext cx="8163666" cy="609393"/>
      </dsp:txXfrm>
    </dsp:sp>
    <dsp:sp modelId="{70119C08-BD2A-0E43-B55B-EA8881DBEE33}">
      <dsp:nvSpPr>
        <dsp:cNvPr id="0" name=""/>
        <dsp:cNvSpPr/>
      </dsp:nvSpPr>
      <dsp:spPr>
        <a:xfrm>
          <a:off x="0" y="3665992"/>
          <a:ext cx="8229600" cy="67532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Nutrition, physical activity, and weight control favorably alter heart disease risk and usually </a:t>
          </a:r>
          <a:br>
            <a:rPr lang="en-US" sz="1700" kern="1200"/>
          </a:br>
          <a:r>
            <a:rPr lang="en-US" sz="1700" kern="1200"/>
            <a:t>improve one’s health profile</a:t>
          </a:r>
        </a:p>
      </dsp:txBody>
      <dsp:txXfrm>
        <a:off x="32967" y="3698959"/>
        <a:ext cx="8163666" cy="609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E7244C2E-E321-3745-B9C2-17656731E1B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2957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647ECFB2-5EE3-6147-A0A1-1FA12203174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2671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ＭＳ Ｐゴシック" pitchFamily="6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ＭＳ Ｐゴシック" pitchFamily="6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125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4504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378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6B1ED5A-0883-F441-BE5D-8D47B29488A1}" type="slidenum">
              <a:rPr lang="en-US" sz="1200">
                <a:latin typeface="Times New Roman" charset="0"/>
              </a:rPr>
              <a:pPr/>
              <a:t>31</a:t>
            </a:fld>
            <a:endParaRPr lang="en-US" sz="1200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67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1167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53EC243A-2A73-CA4A-8BD5-8B0517164330}" type="slidenum">
              <a:rPr lang="en-US" sz="1200">
                <a:latin typeface="Times New Roman" charset="0"/>
              </a:rPr>
              <a:pPr/>
              <a:t>43</a:t>
            </a:fld>
            <a:endParaRPr lang="en-US" sz="1200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187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  <p:sp>
        <p:nvSpPr>
          <p:cNvPr id="1187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37931725" indent="-37474525" defTabSz="931863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FF81B101-F036-F74F-892E-6DE817828F7F}" type="slidenum">
              <a:rPr lang="en-US" sz="1200">
                <a:latin typeface="Times New Roman" charset="0"/>
              </a:rPr>
              <a:pPr/>
              <a:t>44</a:t>
            </a:fld>
            <a:endParaRPr lang="en-US" sz="1200" dirty="0">
              <a:latin typeface="Times New Roman" charset="0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" name="Notes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288563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13849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300221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751476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217860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94716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7485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64408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3908197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960584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47ECFB2-5EE3-6147-A0A1-1FA122031745}" type="slidenum">
              <a:rPr lang="en-US" smtClean="0"/>
              <a:pPr>
                <a:defRPr/>
              </a:pPr>
              <a:t>65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6195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841CA-82BF-3247-9151-DB66201DD0C3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076E3-F410-A849-AE71-7DB3CD5D806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312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7C430-70D8-4242-8F72-AE90CB7DB398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B4628-10AC-214D-93B5-26EBDD185A3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519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E865-7319-5640-B918-092335BCA207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13C063-3F9E-D049-B3C2-0508CBD5DE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404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224924-D916-254D-B6BE-07156280A4C8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8E7B5-57AD-BA43-A878-B8A0421FC54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9076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E9483F-F437-574D-B283-D7EF6C92C2C6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0D88C-FBC0-3143-BB05-8B7003D591D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4136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D4BF8-339E-2540-9062-CDCDAF081ECA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43EC5C-9CE4-2F4C-9213-29A1643BDAD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238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1689D-C5E3-3143-9752-B996C94F3DE3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B1741-2327-2B4F-A94F-15A4BA71E7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257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A6B22-77A0-F94D-82FB-CB03FD227263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32E7B-F133-1F47-8F30-67E9144C9BF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051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1EF7B-AF02-3447-A1AF-B610DC1F64A8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1A68E-E012-BD46-977C-20CCD205825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819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9289D-0117-354E-8C1D-6F4774DB5438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99C9B6-D288-0940-BE01-BCEF8A1DE9B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36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CA4AB-9944-004B-9468-5D2F3F22B8FF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2E03E-830F-A04A-910C-7C73B4828CD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136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75884" y="1947249"/>
            <a:ext cx="8166925" cy="43322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3726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2" descr="Master slide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sz="1000" dirty="0"/>
              <a:t>Copyright © 2015 Wolters Kluwer Health | Lippincott Williams &amp; Wilkins </a:t>
            </a:r>
          </a:p>
        </p:txBody>
      </p:sp>
    </p:spTree>
    <p:extLst>
      <p:ext uri="{BB962C8B-B14F-4D97-AF65-F5344CB8AC3E}">
        <p14:creationId xmlns:p14="http://schemas.microsoft.com/office/powerpoint/2010/main" val="23704016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pter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462828"/>
            <a:ext cx="8713787" cy="39498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0"/>
          </p:nvPr>
        </p:nvSpPr>
        <p:spPr>
          <a:xfrm>
            <a:off x="925513" y="2041525"/>
            <a:ext cx="8024812" cy="4321175"/>
          </a:xfrm>
        </p:spPr>
        <p:txBody>
          <a:bodyPr/>
          <a:lstStyle>
            <a:lvl1pPr marL="403225" indent="-403225">
              <a:buClr>
                <a:schemeClr val="accent2"/>
              </a:buClr>
              <a:buSzPct val="100000"/>
              <a:buFont typeface="Wingdings" charset="2"/>
              <a:buChar char="u"/>
              <a:defRPr sz="2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3012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1D5885D-D233-4F44-A81E-9F855B8FD9D4}" type="datetimeFigureOut">
              <a:rPr lang="en-US"/>
              <a:pPr>
                <a:defRPr/>
              </a:pPr>
              <a:t>3/10/23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dirty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D20EE54-B73A-3A48-9926-57A2C723976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16" r:id="rId1"/>
    <p:sldLayoutId id="2147484417" r:id="rId2"/>
    <p:sldLayoutId id="2147484418" r:id="rId3"/>
    <p:sldLayoutId id="2147484419" r:id="rId4"/>
    <p:sldLayoutId id="2147484420" r:id="rId5"/>
    <p:sldLayoutId id="2147484421" r:id="rId6"/>
    <p:sldLayoutId id="2147484422" r:id="rId7"/>
    <p:sldLayoutId id="2147484423" r:id="rId8"/>
    <p:sldLayoutId id="2147484424" r:id="rId9"/>
    <p:sldLayoutId id="2147484425" r:id="rId10"/>
    <p:sldLayoutId id="2147484426" r:id="rId11"/>
    <p:sldLayoutId id="2147484428" r:id="rId12"/>
    <p:sldLayoutId id="2147484427" r:id="rId13"/>
    <p:sldLayoutId id="2147484405" r:id="rId14"/>
  </p:sldLayoutIdLst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charset="0"/>
          <a:cs typeface="ＭＳ Ｐゴシック" charset="0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charset="0"/>
          <a:ea typeface="ＭＳ Ｐゴシック" charset="0"/>
          <a:cs typeface="ＭＳ Ｐゴシック" charset="0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charset="0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charset="0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charset="0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1.xml"/><Relationship Id="rId7" Type="http://schemas.microsoft.com/office/2007/relationships/diagramDrawing" Target="../diagrams/drawing21.xm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1.xml"/><Relationship Id="rId5" Type="http://schemas.openxmlformats.org/officeDocument/2006/relationships/diagramQuickStyle" Target="../diagrams/quickStyle21.xml"/><Relationship Id="rId4" Type="http://schemas.openxmlformats.org/officeDocument/2006/relationships/diagramLayout" Target="../diagrams/layout2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5.xml"/><Relationship Id="rId7" Type="http://schemas.microsoft.com/office/2007/relationships/diagramDrawing" Target="../diagrams/drawing25.xml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5.xml"/><Relationship Id="rId5" Type="http://schemas.openxmlformats.org/officeDocument/2006/relationships/diagramQuickStyle" Target="../diagrams/quickStyle25.xml"/><Relationship Id="rId4" Type="http://schemas.openxmlformats.org/officeDocument/2006/relationships/diagramLayout" Target="../diagrams/layout25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6.xml"/><Relationship Id="rId7" Type="http://schemas.microsoft.com/office/2007/relationships/diagramDrawing" Target="../diagrams/drawing26.xml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6.xml"/><Relationship Id="rId5" Type="http://schemas.openxmlformats.org/officeDocument/2006/relationships/diagramQuickStyle" Target="../diagrams/quickStyle26.xml"/><Relationship Id="rId4" Type="http://schemas.openxmlformats.org/officeDocument/2006/relationships/diagramLayout" Target="../diagrams/layout26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8.xml"/><Relationship Id="rId7" Type="http://schemas.microsoft.com/office/2007/relationships/diagramDrawing" Target="../diagrams/drawing28.xml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8.xml"/><Relationship Id="rId5" Type="http://schemas.openxmlformats.org/officeDocument/2006/relationships/diagramQuickStyle" Target="../diagrams/quickStyle28.xml"/><Relationship Id="rId4" Type="http://schemas.openxmlformats.org/officeDocument/2006/relationships/diagramLayout" Target="../diagrams/layout28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9.xml"/><Relationship Id="rId7" Type="http://schemas.microsoft.com/office/2007/relationships/diagramDrawing" Target="../diagrams/drawing29.xml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29.xml"/><Relationship Id="rId5" Type="http://schemas.openxmlformats.org/officeDocument/2006/relationships/diagramQuickStyle" Target="../diagrams/quickStyle29.xml"/><Relationship Id="rId4" Type="http://schemas.openxmlformats.org/officeDocument/2006/relationships/diagramLayout" Target="../diagrams/layout29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0.xml"/><Relationship Id="rId7" Type="http://schemas.microsoft.com/office/2007/relationships/diagramDrawing" Target="../diagrams/drawing30.xml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30.xml"/><Relationship Id="rId5" Type="http://schemas.openxmlformats.org/officeDocument/2006/relationships/diagramQuickStyle" Target="../diagrams/quickStyle30.xml"/><Relationship Id="rId4" Type="http://schemas.openxmlformats.org/officeDocument/2006/relationships/diagramLayout" Target="../diagrams/layout30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1E269-6259-434F-389D-28F0779586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Physiology of Ageing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F20CC0-D88A-E586-E4AE-98D340888A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Geraint Forster</a:t>
            </a:r>
          </a:p>
          <a:p>
            <a:r>
              <a:rPr lang="en-US" dirty="0"/>
              <a:t>Images taken from McArdle, </a:t>
            </a:r>
            <a:r>
              <a:rPr lang="en-US" dirty="0" err="1"/>
              <a:t>Katch</a:t>
            </a:r>
            <a:r>
              <a:rPr lang="en-US" dirty="0"/>
              <a:t> &amp; </a:t>
            </a:r>
            <a:r>
              <a:rPr lang="en-US" dirty="0" err="1"/>
              <a:t>Katch</a:t>
            </a:r>
            <a:r>
              <a:rPr lang="en-US" dirty="0"/>
              <a:t> (2015)</a:t>
            </a:r>
          </a:p>
        </p:txBody>
      </p:sp>
    </p:spTree>
    <p:extLst>
      <p:ext uri="{BB962C8B-B14F-4D97-AF65-F5344CB8AC3E}">
        <p14:creationId xmlns:p14="http://schemas.microsoft.com/office/powerpoint/2010/main" val="3703351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0146" y="1420815"/>
            <a:ext cx="3176588" cy="1938992"/>
          </a:xfrm>
        </p:spPr>
        <p:txBody>
          <a:bodyPr/>
          <a:lstStyle/>
          <a:p>
            <a:r>
              <a:rPr lang="en-US" sz="2800" dirty="0">
                <a:latin typeface="Verdana" charset="0"/>
              </a:rPr>
              <a:t>Triggering of Acute Cardiac Events Related to Frequency </a:t>
            </a:r>
            <a:br>
              <a:rPr lang="en-US" sz="2800" dirty="0">
                <a:latin typeface="Verdana" charset="0"/>
              </a:rPr>
            </a:br>
            <a:r>
              <a:rPr lang="en-US" sz="2800" dirty="0">
                <a:latin typeface="Verdana" charset="0"/>
              </a:rPr>
              <a:t>of Exertion</a:t>
            </a:r>
          </a:p>
        </p:txBody>
      </p:sp>
      <p:pic>
        <p:nvPicPr>
          <p:cNvPr id="4" name="Picture 3" descr="MKK8e_ch031_f004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43" t="34660" r="7167" b="1258"/>
          <a:stretch/>
        </p:blipFill>
        <p:spPr>
          <a:xfrm>
            <a:off x="3777470" y="1218324"/>
            <a:ext cx="5273396" cy="542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625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wrap="square" anchor="b">
            <a:normAutofit/>
          </a:bodyPr>
          <a:lstStyle/>
          <a:p>
            <a:r>
              <a:rPr lang="en-US"/>
              <a:t>Muscular Strength</a:t>
            </a:r>
          </a:p>
        </p:txBody>
      </p:sp>
      <p:graphicFrame>
        <p:nvGraphicFramePr>
          <p:cNvPr id="56325" name="Content Placeholder 2">
            <a:extLst>
              <a:ext uri="{FF2B5EF4-FFF2-40B4-BE49-F238E27FC236}">
                <a16:creationId xmlns:a16="http://schemas.microsoft.com/office/drawing/2014/main" id="{13924777-F8ED-515F-AF20-6C159C3D55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9136465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63506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800350"/>
          </a:xfrm>
        </p:spPr>
        <p:txBody>
          <a:bodyPr wrap="square" anchor="b">
            <a:noAutofit/>
          </a:bodyPr>
          <a:lstStyle/>
          <a:p>
            <a:r>
              <a:rPr lang="en-US" sz="2800" dirty="0"/>
              <a:t>Age Trends Among Elite Weightlifters </a:t>
            </a:r>
            <a:br>
              <a:rPr lang="en-US" sz="2800" dirty="0"/>
            </a:br>
            <a:r>
              <a:rPr lang="en-US" sz="2800" dirty="0"/>
              <a:t>and Powerlifters</a:t>
            </a:r>
          </a:p>
        </p:txBody>
      </p:sp>
      <p:graphicFrame>
        <p:nvGraphicFramePr>
          <p:cNvPr id="56325" name="Content Placeholder 2">
            <a:extLst>
              <a:ext uri="{FF2B5EF4-FFF2-40B4-BE49-F238E27FC236}">
                <a16:creationId xmlns:a16="http://schemas.microsoft.com/office/drawing/2014/main" id="{A4BCE669-D7CE-A96B-A82B-AC24AD0E74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333727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88297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814" y="1410510"/>
            <a:ext cx="3866562" cy="1551194"/>
          </a:xfrm>
        </p:spPr>
        <p:txBody>
          <a:bodyPr anchor="t"/>
          <a:lstStyle/>
          <a:p>
            <a:r>
              <a:rPr lang="en-US" dirty="0">
                <a:latin typeface="Verdana" charset="0"/>
              </a:rPr>
              <a:t>Age-Related Sex Differences in Weightlifting </a:t>
            </a:r>
            <a:br>
              <a:rPr lang="en-US" dirty="0">
                <a:latin typeface="Verdana" charset="0"/>
              </a:rPr>
            </a:br>
            <a:r>
              <a:rPr lang="en-US" dirty="0">
                <a:latin typeface="Verdana" charset="0"/>
              </a:rPr>
              <a:t>and Powerlifting</a:t>
            </a:r>
          </a:p>
        </p:txBody>
      </p:sp>
      <p:pic>
        <p:nvPicPr>
          <p:cNvPr id="4" name="Picture 3" descr="MKK8e_ch031_f005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56" t="26889" r="8265" b="1956"/>
          <a:stretch/>
        </p:blipFill>
        <p:spPr>
          <a:xfrm>
            <a:off x="4320515" y="1175148"/>
            <a:ext cx="3411010" cy="544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4891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Muscle Mass Decrease</a:t>
            </a:r>
          </a:p>
        </p:txBody>
      </p:sp>
      <p:graphicFrame>
        <p:nvGraphicFramePr>
          <p:cNvPr id="58373" name="Content Placeholder 2">
            <a:extLst>
              <a:ext uri="{FF2B5EF4-FFF2-40B4-BE49-F238E27FC236}">
                <a16:creationId xmlns:a16="http://schemas.microsoft.com/office/drawing/2014/main" id="{403425D8-9022-2378-EAC3-0C21CF1645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954492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944244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250" y="1427879"/>
            <a:ext cx="8764750" cy="1163395"/>
          </a:xfrm>
        </p:spPr>
        <p:txBody>
          <a:bodyPr/>
          <a:lstStyle/>
          <a:p>
            <a:r>
              <a:rPr lang="en-US" sz="2800" dirty="0">
                <a:latin typeface="Verdana" charset="0"/>
              </a:rPr>
              <a:t>Relationship Between Age (A) and </a:t>
            </a:r>
            <a:br>
              <a:rPr lang="en-US" sz="2800" dirty="0">
                <a:latin typeface="Verdana" charset="0"/>
              </a:rPr>
            </a:br>
            <a:r>
              <a:rPr lang="en-US" sz="2800" dirty="0">
                <a:latin typeface="Verdana" charset="0"/>
              </a:rPr>
              <a:t>Total Number of Muscle Fibers and </a:t>
            </a:r>
            <a:br>
              <a:rPr lang="en-US" sz="2800" dirty="0">
                <a:latin typeface="Verdana" charset="0"/>
              </a:rPr>
            </a:br>
            <a:r>
              <a:rPr lang="en-US" sz="2800" dirty="0">
                <a:latin typeface="Verdana" charset="0"/>
              </a:rPr>
              <a:t>Muscle Cross-Sectional Area (B)</a:t>
            </a:r>
          </a:p>
        </p:txBody>
      </p:sp>
      <p:pic>
        <p:nvPicPr>
          <p:cNvPr id="3" name="Picture 2" descr="MKK8e_ch031_f006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55" t="26659" r="9853" b="40146"/>
          <a:stretch/>
        </p:blipFill>
        <p:spPr>
          <a:xfrm>
            <a:off x="240441" y="2810301"/>
            <a:ext cx="4525676" cy="3240561"/>
          </a:xfrm>
          <a:prstGeom prst="rect">
            <a:avLst/>
          </a:prstGeom>
        </p:spPr>
      </p:pic>
      <p:pic>
        <p:nvPicPr>
          <p:cNvPr id="4" name="Picture 3" descr="MKK8e_ch031_f006.jpg"/>
          <p:cNvPicPr>
            <a:picLocks noChangeAspect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98" t="62246" r="9376"/>
          <a:stretch/>
        </p:blipFill>
        <p:spPr>
          <a:xfrm>
            <a:off x="4819036" y="2810302"/>
            <a:ext cx="4071254" cy="3260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430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4100"/>
              <a:t>Resistance Training for Older Adults</a:t>
            </a:r>
          </a:p>
        </p:txBody>
      </p:sp>
      <p:graphicFrame>
        <p:nvGraphicFramePr>
          <p:cNvPr id="62469" name="Content Placeholder 2">
            <a:extLst>
              <a:ext uri="{FF2B5EF4-FFF2-40B4-BE49-F238E27FC236}">
                <a16:creationId xmlns:a16="http://schemas.microsoft.com/office/drawing/2014/main" id="{821537BF-BB1F-8772-7B4B-F541C6726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711417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680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4100"/>
              <a:t>Resistance Training for Older Adults</a:t>
            </a:r>
          </a:p>
        </p:txBody>
      </p:sp>
      <p:graphicFrame>
        <p:nvGraphicFramePr>
          <p:cNvPr id="62469" name="Content Placeholder 2">
            <a:extLst>
              <a:ext uri="{FF2B5EF4-FFF2-40B4-BE49-F238E27FC236}">
                <a16:creationId xmlns:a16="http://schemas.microsoft.com/office/drawing/2014/main" id="{821537BF-BB1F-8772-7B4B-F541C6726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7899318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60429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8613" y="709526"/>
            <a:ext cx="8713787" cy="782778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Muscle Strength Increases Progressively Throughout Training in Older Adults</a:t>
            </a:r>
          </a:p>
        </p:txBody>
      </p:sp>
      <p:pic>
        <p:nvPicPr>
          <p:cNvPr id="4" name="Picture 3" descr="MKK8e_ch031_f007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49" t="33389" r="21278" b="2934"/>
          <a:stretch/>
        </p:blipFill>
        <p:spPr>
          <a:xfrm>
            <a:off x="747780" y="2313210"/>
            <a:ext cx="7594616" cy="4237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294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755682"/>
            <a:ext cx="8713787" cy="1163395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MRI Taken at Mid-Thigh of a 92-Year-Old Male Before (A) and After (B) 12-Weeek Training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403564" y="2606650"/>
            <a:ext cx="8446004" cy="4012122"/>
            <a:chOff x="403564" y="2101024"/>
            <a:chExt cx="8446004" cy="4012122"/>
          </a:xfrm>
        </p:grpSpPr>
        <p:pic>
          <p:nvPicPr>
            <p:cNvPr id="3" name="Picture 2" descr="MKK8e_ch031_f008.jpg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125" t="24405" r="6321" b="34227"/>
            <a:stretch/>
          </p:blipFill>
          <p:spPr>
            <a:xfrm>
              <a:off x="403564" y="2112893"/>
              <a:ext cx="3798255" cy="3999260"/>
            </a:xfrm>
            <a:prstGeom prst="rect">
              <a:avLst/>
            </a:prstGeom>
          </p:spPr>
        </p:pic>
        <p:pic>
          <p:nvPicPr>
            <p:cNvPr id="5" name="Picture 4" descr="MKK8e_ch031_f008.jpg"/>
            <p:cNvPicPr>
              <a:picLocks noChangeAspect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751" t="64734" r="5694"/>
            <a:stretch/>
          </p:blipFill>
          <p:spPr>
            <a:xfrm>
              <a:off x="4379861" y="2101024"/>
              <a:ext cx="4469707" cy="4012122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181039" y="2338426"/>
              <a:ext cx="5341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7843863" y="2336514"/>
              <a:ext cx="53412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FFFF"/>
                  </a:solidFill>
                </a:rPr>
                <a:t>B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7659357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407219"/>
            <a:ext cx="8713787" cy="395287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Neural Function</a:t>
            </a:r>
          </a:p>
        </p:txBody>
      </p:sp>
      <p:sp>
        <p:nvSpPr>
          <p:cNvPr id="64515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396176" y="2151651"/>
            <a:ext cx="8166925" cy="4332288"/>
          </a:xfrm>
        </p:spPr>
        <p:txBody>
          <a:bodyPr/>
          <a:lstStyle/>
          <a:p>
            <a:r>
              <a:rPr lang="en-US" sz="2400" dirty="0">
                <a:latin typeface="Verdana" charset="0"/>
              </a:rPr>
              <a:t>Aging leads to a 40% </a:t>
            </a: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decline</a:t>
            </a:r>
            <a:r>
              <a:rPr lang="en-US" sz="2400" dirty="0">
                <a:solidFill>
                  <a:srgbClr val="0099FF"/>
                </a:solidFill>
                <a:latin typeface="Verdana" charset="0"/>
              </a:rPr>
              <a:t> </a:t>
            </a:r>
            <a:r>
              <a:rPr lang="en-US" sz="2400" dirty="0">
                <a:latin typeface="Verdana" charset="0"/>
              </a:rPr>
              <a:t>in spinal cord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axon number and a 10% decline in nerve conduction velocity </a:t>
            </a:r>
          </a:p>
          <a:p>
            <a:pPr lvl="1"/>
            <a:r>
              <a:rPr lang="en-US" sz="2400" dirty="0">
                <a:latin typeface="Verdana" charset="0"/>
              </a:rPr>
              <a:t>Changes likely contribute to age-related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decrement</a:t>
            </a:r>
            <a:r>
              <a:rPr lang="en-US" sz="2400" dirty="0">
                <a:solidFill>
                  <a:srgbClr val="0099FF"/>
                </a:solidFill>
                <a:latin typeface="Verdana" charset="0"/>
              </a:rPr>
              <a:t> </a:t>
            </a:r>
            <a:r>
              <a:rPr lang="en-US" sz="2400" dirty="0">
                <a:latin typeface="Verdana" charset="0"/>
              </a:rPr>
              <a:t>in neuromuscular performance </a:t>
            </a:r>
          </a:p>
          <a:p>
            <a:pPr lvl="1"/>
            <a:r>
              <a:rPr lang="en-US" sz="2400" dirty="0">
                <a:latin typeface="Verdana" charset="0"/>
              </a:rPr>
              <a:t>A physically active lifestyle and specific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exercise training </a:t>
            </a: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positively affects </a:t>
            </a:r>
            <a:br>
              <a:rPr lang="en-US" sz="2400" dirty="0">
                <a:solidFill>
                  <a:srgbClr val="0099FF"/>
                </a:solidFill>
                <a:latin typeface="Verdana" charset="0"/>
              </a:rPr>
            </a:br>
            <a:r>
              <a:rPr lang="en-US" sz="2400" dirty="0">
                <a:latin typeface="Verdana" charset="0"/>
              </a:rPr>
              <a:t>neuromuscular functions at any age to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slow age-related decline in cognitive </a:t>
            </a:r>
            <a:br>
              <a:rPr lang="en-US" sz="2400" dirty="0">
                <a:latin typeface="Verdana" charset="0"/>
              </a:rPr>
            </a:br>
            <a:r>
              <a:rPr lang="en-US" sz="2400" dirty="0">
                <a:latin typeface="Verdana" charset="0"/>
              </a:rPr>
              <a:t>performance</a:t>
            </a:r>
          </a:p>
        </p:txBody>
      </p:sp>
    </p:spTree>
    <p:extLst>
      <p:ext uri="{BB962C8B-B14F-4D97-AF65-F5344CB8AC3E}">
        <p14:creationId xmlns:p14="http://schemas.microsoft.com/office/powerpoint/2010/main" val="4265601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260" y="432815"/>
            <a:ext cx="8894740" cy="1163395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Simple and Complex Movement Time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in Young Active, Old Active, Young Nonactive and Old Nonactive Persons</a:t>
            </a:r>
          </a:p>
        </p:txBody>
      </p:sp>
      <p:pic>
        <p:nvPicPr>
          <p:cNvPr id="4" name="Picture 3" descr="MKK8e_ch031_f009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73" t="38567" r="20802"/>
          <a:stretch/>
        </p:blipFill>
        <p:spPr>
          <a:xfrm>
            <a:off x="105194" y="2535398"/>
            <a:ext cx="8920273" cy="4068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8367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Endocrine Changes</a:t>
            </a:r>
          </a:p>
        </p:txBody>
      </p:sp>
      <p:graphicFrame>
        <p:nvGraphicFramePr>
          <p:cNvPr id="66569" name="Content Placeholder 2">
            <a:extLst>
              <a:ext uri="{FF2B5EF4-FFF2-40B4-BE49-F238E27FC236}">
                <a16:creationId xmlns:a16="http://schemas.microsoft.com/office/drawing/2014/main" id="{4145468E-8232-543D-41AC-BDAFD795E7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6305043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50503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239" y="342746"/>
            <a:ext cx="8823522" cy="1163395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Potential Mechanisms That Underlie Association Between Physical Activity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and Reduced Risk of Cognitive Decline</a:t>
            </a:r>
          </a:p>
        </p:txBody>
      </p:sp>
      <p:pic>
        <p:nvPicPr>
          <p:cNvPr id="3" name="Picture 2" descr="MKK8e_ch031_f010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93" t="31353" r="8120"/>
          <a:stretch/>
        </p:blipFill>
        <p:spPr>
          <a:xfrm>
            <a:off x="102085" y="2591019"/>
            <a:ext cx="8957021" cy="3809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9332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MKK8e_ch031_f011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02" t="19401" r="19055"/>
          <a:stretch/>
        </p:blipFill>
        <p:spPr>
          <a:xfrm>
            <a:off x="3482635" y="1197902"/>
            <a:ext cx="5617483" cy="54822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82" y="400377"/>
            <a:ext cx="4361919" cy="1163395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Age-Related Decline in Three Hormone Systems</a:t>
            </a:r>
          </a:p>
        </p:txBody>
      </p:sp>
    </p:spTree>
    <p:extLst>
      <p:ext uri="{BB962C8B-B14F-4D97-AF65-F5344CB8AC3E}">
        <p14:creationId xmlns:p14="http://schemas.microsoft.com/office/powerpoint/2010/main" val="2222649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wrap="square" anchor="b">
            <a:normAutofit/>
          </a:bodyPr>
          <a:lstStyle/>
          <a:p>
            <a:r>
              <a:rPr lang="en-US" sz="2800" dirty="0"/>
              <a:t>Pulmonary Function</a:t>
            </a:r>
          </a:p>
        </p:txBody>
      </p:sp>
      <p:sp>
        <p:nvSpPr>
          <p:cNvPr id="70667" name="Text Placeholder 3">
            <a:extLst>
              <a:ext uri="{FF2B5EF4-FFF2-40B4-BE49-F238E27FC236}">
                <a16:creationId xmlns:a16="http://schemas.microsoft.com/office/drawing/2014/main" id="{52818E03-18DC-360E-F47F-F6F166F619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70668" name="Content Placeholder 2">
            <a:extLst>
              <a:ext uri="{FF2B5EF4-FFF2-40B4-BE49-F238E27FC236}">
                <a16:creationId xmlns:a16="http://schemas.microsoft.com/office/drawing/2014/main" id="{88BC4A03-571D-4C0B-CC5F-BB6EB73938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7326430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6752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kern="1200">
                <a:latin typeface="+mj-lt"/>
                <a:ea typeface="ＭＳ Ｐゴシック" charset="0"/>
                <a:cs typeface="ＭＳ Ｐゴシック" charset="0"/>
              </a:rPr>
              <a:t>Cardiovascular Function </a:t>
            </a:r>
          </a:p>
        </p:txBody>
      </p:sp>
      <p:sp>
        <p:nvSpPr>
          <p:cNvPr id="4" name="Rectangle 3"/>
          <p:cNvSpPr/>
          <p:nvPr/>
        </p:nvSpPr>
        <p:spPr bwMode="auto"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algn="l" defTabSz="457200" eaLnBrk="0" hangingPunct="0">
              <a:spcBef>
                <a:spcPct val="20000"/>
              </a:spcBef>
            </a:pPr>
            <a:r>
              <a:rPr lang="en-US" sz="1400" kern="1200">
                <a:latin typeface="+mn-lt"/>
                <a:ea typeface="ＭＳ Ｐゴシック" charset="0"/>
                <a:cs typeface="ＭＳ Ｐゴシック" charset="0"/>
              </a:rPr>
              <a:t>•</a:t>
            </a:r>
          </a:p>
        </p:txBody>
      </p:sp>
      <p:graphicFrame>
        <p:nvGraphicFramePr>
          <p:cNvPr id="72709" name="Content Placeholder 2">
            <a:extLst>
              <a:ext uri="{FF2B5EF4-FFF2-40B4-BE49-F238E27FC236}">
                <a16:creationId xmlns:a16="http://schemas.microsoft.com/office/drawing/2014/main" id="{873954DE-79FF-2045-9809-09356874AA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2700550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89896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r>
              <a:rPr lang="en-US" b="1" kern="1200">
                <a:latin typeface="+mj-lt"/>
                <a:ea typeface="ＭＳ Ｐゴシック" charset="0"/>
                <a:cs typeface="ＭＳ Ｐゴシック" charset="0"/>
              </a:rPr>
              <a:t>Cardiovascular Function </a:t>
            </a:r>
          </a:p>
        </p:txBody>
      </p:sp>
      <p:sp>
        <p:nvSpPr>
          <p:cNvPr id="4" name="Rectangle 3"/>
          <p:cNvSpPr/>
          <p:nvPr/>
        </p:nvSpPr>
        <p:spPr bwMode="auto"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algn="l" defTabSz="457200" eaLnBrk="0" hangingPunct="0">
              <a:spcBef>
                <a:spcPct val="20000"/>
              </a:spcBef>
            </a:pPr>
            <a:r>
              <a:rPr lang="en-US" sz="1400" kern="1200">
                <a:latin typeface="+mn-lt"/>
                <a:ea typeface="ＭＳ Ｐゴシック" charset="0"/>
                <a:cs typeface="ＭＳ Ｐゴシック" charset="0"/>
              </a:rPr>
              <a:t>•</a:t>
            </a:r>
          </a:p>
        </p:txBody>
      </p:sp>
      <p:graphicFrame>
        <p:nvGraphicFramePr>
          <p:cNvPr id="72709" name="Content Placeholder 2">
            <a:extLst>
              <a:ext uri="{FF2B5EF4-FFF2-40B4-BE49-F238E27FC236}">
                <a16:creationId xmlns:a16="http://schemas.microsoft.com/office/drawing/2014/main" id="{873954DE-79FF-2045-9809-09356874AA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9433201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031974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123" y="1363914"/>
            <a:ext cx="3622411" cy="1895904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US" sz="2800" dirty="0">
                <a:latin typeface="Verdana" charset="0"/>
              </a:rPr>
              <a:t>Relationship </a:t>
            </a:r>
            <a:br>
              <a:rPr lang="en-US" sz="2800" dirty="0">
                <a:latin typeface="Verdana" charset="0"/>
              </a:rPr>
            </a:br>
            <a:r>
              <a:rPr lang="en-US" sz="2800" dirty="0">
                <a:latin typeface="Verdana" charset="0"/>
              </a:rPr>
              <a:t>of VO</a:t>
            </a:r>
            <a:r>
              <a:rPr lang="en-US" sz="2800" baseline="-25000" dirty="0">
                <a:latin typeface="Verdana" charset="0"/>
              </a:rPr>
              <a:t>2max</a:t>
            </a:r>
            <a:r>
              <a:rPr lang="en-US" sz="2800" dirty="0">
                <a:latin typeface="Verdana" charset="0"/>
              </a:rPr>
              <a:t> to Appendicular Muscle Mass</a:t>
            </a:r>
          </a:p>
        </p:txBody>
      </p:sp>
      <p:pic>
        <p:nvPicPr>
          <p:cNvPr id="4" name="Picture 3" descr="MKK8e_ch031_f012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29" t="24855" r="31751"/>
          <a:stretch/>
        </p:blipFill>
        <p:spPr>
          <a:xfrm>
            <a:off x="4439748" y="1143000"/>
            <a:ext cx="4585718" cy="548342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79245" y="1710770"/>
            <a:ext cx="284052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200" dirty="0">
                <a:solidFill>
                  <a:srgbClr val="1974CF"/>
                </a:solidFill>
              </a:rPr>
              <a:t>•</a:t>
            </a:r>
          </a:p>
        </p:txBody>
      </p:sp>
    </p:spTree>
    <p:extLst>
      <p:ext uri="{BB962C8B-B14F-4D97-AF65-F5344CB8AC3E}">
        <p14:creationId xmlns:p14="http://schemas.microsoft.com/office/powerpoint/2010/main" val="37759884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578077"/>
            <a:ext cx="8713787" cy="782778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Central and Peripheral Cardiovascular Functions</a:t>
            </a:r>
          </a:p>
        </p:txBody>
      </p:sp>
      <p:sp>
        <p:nvSpPr>
          <p:cNvPr id="74755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213651" y="1731965"/>
            <a:ext cx="8500533" cy="4723796"/>
          </a:xfrm>
        </p:spPr>
        <p:txBody>
          <a:bodyPr/>
          <a:lstStyle/>
          <a:p>
            <a:pPr>
              <a:spcBef>
                <a:spcPts val="1728"/>
              </a:spcBef>
            </a:pPr>
            <a:r>
              <a:rPr lang="en-US" dirty="0">
                <a:latin typeface="Verdana" charset="0"/>
              </a:rPr>
              <a:t>Heart Rate</a:t>
            </a:r>
          </a:p>
          <a:p>
            <a:pPr lvl="1">
              <a:spcBef>
                <a:spcPts val="1728"/>
              </a:spcBef>
            </a:pPr>
            <a:r>
              <a:rPr lang="en-US" dirty="0">
                <a:latin typeface="Verdana" charset="0"/>
              </a:rPr>
              <a:t>Maximum heart rate </a:t>
            </a:r>
            <a:r>
              <a:rPr lang="en-US" dirty="0">
                <a:solidFill>
                  <a:srgbClr val="1974CF"/>
                </a:solidFill>
                <a:latin typeface="Verdana" charset="0"/>
              </a:rPr>
              <a:t>declines</a:t>
            </a:r>
            <a:r>
              <a:rPr lang="en-US" dirty="0">
                <a:solidFill>
                  <a:srgbClr val="0099FF"/>
                </a:solidFill>
                <a:latin typeface="Verdana" charset="0"/>
              </a:rPr>
              <a:t> </a:t>
            </a:r>
            <a:r>
              <a:rPr lang="en-US" dirty="0">
                <a:solidFill>
                  <a:srgbClr val="000000"/>
                </a:solidFill>
                <a:latin typeface="Verdana" charset="0"/>
              </a:rPr>
              <a:t>with age</a:t>
            </a:r>
          </a:p>
          <a:p>
            <a:pPr lvl="2">
              <a:spcBef>
                <a:spcPts val="1728"/>
              </a:spcBef>
            </a:pPr>
            <a:r>
              <a:rPr lang="en-US" dirty="0">
                <a:latin typeface="Verdana" charset="0"/>
              </a:rPr>
              <a:t>Reflects </a:t>
            </a:r>
            <a:r>
              <a:rPr lang="en-US" dirty="0">
                <a:solidFill>
                  <a:srgbClr val="1974CF"/>
                </a:solidFill>
                <a:latin typeface="Verdana" charset="0"/>
              </a:rPr>
              <a:t>reduced</a:t>
            </a:r>
            <a:r>
              <a:rPr lang="en-US" dirty="0">
                <a:solidFill>
                  <a:srgbClr val="0099FF"/>
                </a:solidFill>
                <a:latin typeface="Verdana" charset="0"/>
              </a:rPr>
              <a:t> </a:t>
            </a:r>
            <a:r>
              <a:rPr lang="en-US" dirty="0">
                <a:latin typeface="Verdana" charset="0"/>
              </a:rPr>
              <a:t>medullary outflow of </a:t>
            </a:r>
            <a:br>
              <a:rPr lang="en-US" dirty="0">
                <a:latin typeface="Verdana" charset="0"/>
              </a:rPr>
            </a:br>
            <a:r>
              <a:rPr lang="en-US" dirty="0">
                <a:latin typeface="Verdana" charset="0"/>
              </a:rPr>
              <a:t>sympathetic activity (men and women)</a:t>
            </a:r>
          </a:p>
          <a:p>
            <a:pPr lvl="2">
              <a:spcBef>
                <a:spcPts val="1728"/>
              </a:spcBef>
            </a:pPr>
            <a:r>
              <a:rPr lang="en-US" dirty="0">
                <a:solidFill>
                  <a:srgbClr val="000000"/>
                </a:solidFill>
                <a:latin typeface="Verdana" charset="0"/>
              </a:rPr>
              <a:t>Maximum heart rate </a:t>
            </a:r>
            <a:r>
              <a:rPr lang="en-US" dirty="0">
                <a:solidFill>
                  <a:srgbClr val="1974CF"/>
                </a:solidFill>
                <a:latin typeface="Verdana" charset="0"/>
              </a:rPr>
              <a:t>decline </a:t>
            </a:r>
            <a:r>
              <a:rPr lang="en-US" dirty="0">
                <a:solidFill>
                  <a:srgbClr val="000000"/>
                </a:solidFill>
                <a:latin typeface="Verdana" charset="0"/>
              </a:rPr>
              <a:t>in athletes </a:t>
            </a:r>
            <a:br>
              <a:rPr lang="en-US" dirty="0">
                <a:solidFill>
                  <a:srgbClr val="000000"/>
                </a:solidFill>
                <a:latin typeface="Verdana" charset="0"/>
              </a:rPr>
            </a:br>
            <a:r>
              <a:rPr lang="en-US" dirty="0">
                <a:solidFill>
                  <a:srgbClr val="000000"/>
                </a:solidFill>
                <a:latin typeface="Verdana" charset="0"/>
              </a:rPr>
              <a:t>between age 50 to 70 smaller than  </a:t>
            </a:r>
            <a:br>
              <a:rPr lang="en-US" dirty="0">
                <a:solidFill>
                  <a:srgbClr val="000000"/>
                </a:solidFill>
                <a:latin typeface="Verdana" charset="0"/>
              </a:rPr>
            </a:br>
            <a:r>
              <a:rPr lang="en-US" dirty="0">
                <a:solidFill>
                  <a:srgbClr val="000000"/>
                </a:solidFill>
                <a:latin typeface="Verdana" charset="0"/>
              </a:rPr>
              <a:t>predicted (indicates training effect)</a:t>
            </a:r>
          </a:p>
        </p:txBody>
      </p:sp>
    </p:spTree>
    <p:extLst>
      <p:ext uri="{BB962C8B-B14F-4D97-AF65-F5344CB8AC3E}">
        <p14:creationId xmlns:p14="http://schemas.microsoft.com/office/powerpoint/2010/main" val="11274146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Central and Peripheral Cardiovascular Functions, cont.</a:t>
            </a:r>
          </a:p>
        </p:txBody>
      </p:sp>
      <p:sp>
        <p:nvSpPr>
          <p:cNvPr id="7475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spcBef>
                <a:spcPts val="1500"/>
              </a:spcBef>
            </a:pPr>
            <a:r>
              <a:rPr lang="en-US" sz="2700" dirty="0"/>
              <a:t>Cardiac Output</a:t>
            </a:r>
          </a:p>
          <a:p>
            <a:pPr lvl="1">
              <a:lnSpc>
                <a:spcPct val="90000"/>
              </a:lnSpc>
              <a:spcBef>
                <a:spcPts val="1500"/>
              </a:spcBef>
            </a:pPr>
            <a:r>
              <a:rPr lang="en-US" sz="2700" dirty="0"/>
              <a:t>Maximum cardiac output decreases with age </a:t>
            </a:r>
            <a:br>
              <a:rPr lang="en-US" sz="2700" dirty="0"/>
            </a:br>
            <a:r>
              <a:rPr lang="en-US" sz="2700" dirty="0"/>
              <a:t>in trained and untrained due to lower </a:t>
            </a:r>
            <a:br>
              <a:rPr lang="en-US" sz="2700" dirty="0"/>
            </a:br>
            <a:r>
              <a:rPr lang="en-US" sz="2700" dirty="0"/>
              <a:t>maximum heart rate and stroke volume</a:t>
            </a:r>
          </a:p>
          <a:p>
            <a:pPr lvl="2">
              <a:lnSpc>
                <a:spcPct val="90000"/>
              </a:lnSpc>
            </a:pPr>
            <a:r>
              <a:rPr lang="en-US" sz="2700" dirty="0"/>
              <a:t>stroke volume decline reflects combined effects </a:t>
            </a:r>
            <a:br>
              <a:rPr lang="en-US" sz="2700" dirty="0"/>
            </a:br>
            <a:r>
              <a:rPr lang="en-US" sz="2700" dirty="0"/>
              <a:t>of reduced left ventricular systolic and diastolic myocardial performance</a:t>
            </a:r>
          </a:p>
          <a:p>
            <a:pPr>
              <a:lnSpc>
                <a:spcPct val="90000"/>
              </a:lnSpc>
            </a:pPr>
            <a:r>
              <a:rPr lang="en-US" sz="2700" dirty="0"/>
              <a:t>Peripheral Factors</a:t>
            </a:r>
          </a:p>
          <a:p>
            <a:pPr lvl="1">
              <a:lnSpc>
                <a:spcPct val="90000"/>
              </a:lnSpc>
            </a:pPr>
            <a:r>
              <a:rPr lang="en-US" sz="2700" dirty="0"/>
              <a:t>Reduced peripheral blood flow capacity accompanies age-related decrease in muscle mass</a:t>
            </a:r>
          </a:p>
          <a:p>
            <a:pPr lvl="2">
              <a:lnSpc>
                <a:spcPct val="90000"/>
              </a:lnSpc>
            </a:pPr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23660679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Physiologic Loss with Aging: </a:t>
            </a:r>
            <a:br>
              <a:rPr lang="en-US" sz="3700"/>
            </a:br>
            <a:r>
              <a:rPr lang="en-US" sz="3700"/>
              <a:t>Lifestyle or Chronologic Age?</a:t>
            </a:r>
          </a:p>
        </p:txBody>
      </p:sp>
      <p:graphicFrame>
        <p:nvGraphicFramePr>
          <p:cNvPr id="74757" name="Content Placeholder 2">
            <a:extLst>
              <a:ext uri="{FF2B5EF4-FFF2-40B4-BE49-F238E27FC236}">
                <a16:creationId xmlns:a16="http://schemas.microsoft.com/office/drawing/2014/main" id="{E8F3C345-626E-E082-1541-278D3226FA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501452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361232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Physiologic Loss with Aging: </a:t>
            </a:r>
            <a:br>
              <a:rPr lang="en-US" sz="3700"/>
            </a:br>
            <a:r>
              <a:rPr lang="en-US" sz="3700"/>
              <a:t>Lifestyle or Chronologic Age?</a:t>
            </a:r>
          </a:p>
        </p:txBody>
      </p:sp>
      <p:graphicFrame>
        <p:nvGraphicFramePr>
          <p:cNvPr id="74757" name="Content Placeholder 2">
            <a:extLst>
              <a:ext uri="{FF2B5EF4-FFF2-40B4-BE49-F238E27FC236}">
                <a16:creationId xmlns:a16="http://schemas.microsoft.com/office/drawing/2014/main" id="{E8F3C345-626E-E082-1541-278D3226FA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5540136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85597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61" y="1411586"/>
            <a:ext cx="2874964" cy="3493900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Relationship Between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Age and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100-M Sprint Performance in Males and Females Ages 35 to 88</a:t>
            </a:r>
          </a:p>
        </p:txBody>
      </p:sp>
      <p:pic>
        <p:nvPicPr>
          <p:cNvPr id="3" name="Picture 2" descr="MKK8e_ch031_f013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02" t="52451" r="9071"/>
          <a:stretch/>
        </p:blipFill>
        <p:spPr>
          <a:xfrm>
            <a:off x="2961025" y="1203638"/>
            <a:ext cx="6126875" cy="5120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0469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175" y="1408110"/>
            <a:ext cx="3370326" cy="1163395"/>
          </a:xfrm>
        </p:spPr>
        <p:txBody>
          <a:bodyPr anchor="t"/>
          <a:lstStyle/>
          <a:p>
            <a:r>
              <a:rPr lang="en-US" sz="3200" dirty="0">
                <a:latin typeface="Verdana" charset="0"/>
              </a:rPr>
              <a:t>Anthropometric and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Body Composition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Changes with Ageing</a:t>
            </a:r>
          </a:p>
        </p:txBody>
      </p:sp>
      <p:pic>
        <p:nvPicPr>
          <p:cNvPr id="4" name="Picture 3" descr="MKK8e_ch031_f014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67" t="20424" r="9589"/>
          <a:stretch/>
        </p:blipFill>
        <p:spPr>
          <a:xfrm>
            <a:off x="4572001" y="457200"/>
            <a:ext cx="3701072" cy="617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5370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kern="1200"/>
              <a:t>Trainability and Age</a:t>
            </a:r>
          </a:p>
        </p:txBody>
      </p:sp>
      <p:graphicFrame>
        <p:nvGraphicFramePr>
          <p:cNvPr id="76805" name="Content Placeholder 2">
            <a:extLst>
              <a:ext uri="{FF2B5EF4-FFF2-40B4-BE49-F238E27FC236}">
                <a16:creationId xmlns:a16="http://schemas.microsoft.com/office/drawing/2014/main" id="{9E6A63ED-A0D6-BCF0-002A-1A11EED8BC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09229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61744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990" y="1428931"/>
            <a:ext cx="2448452" cy="2714589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Classic Versus Current View of Training Adaptations with Ageing</a:t>
            </a:r>
          </a:p>
        </p:txBody>
      </p:sp>
      <p:pic>
        <p:nvPicPr>
          <p:cNvPr id="4" name="Picture 3" descr="MKK8e_ch031_f015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10" t="36550" r="9422" b="2052"/>
          <a:stretch/>
        </p:blipFill>
        <p:spPr>
          <a:xfrm>
            <a:off x="2881179" y="1180074"/>
            <a:ext cx="6194757" cy="546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4607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Physical Activity, Health, and Longevity</a:t>
            </a:r>
          </a:p>
        </p:txBody>
      </p:sp>
      <p:graphicFrame>
        <p:nvGraphicFramePr>
          <p:cNvPr id="82949" name="Content Placeholder 2">
            <a:extLst>
              <a:ext uri="{FF2B5EF4-FFF2-40B4-BE49-F238E27FC236}">
                <a16:creationId xmlns:a16="http://schemas.microsoft.com/office/drawing/2014/main" id="{552318D5-C358-86BD-E9B0-3A865F7BCC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544791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3080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Physical Activity, Health, and Longevity, cont.</a:t>
            </a:r>
          </a:p>
        </p:txBody>
      </p:sp>
      <p:graphicFrame>
        <p:nvGraphicFramePr>
          <p:cNvPr id="82949" name="Content Placeholder 2">
            <a:extLst>
              <a:ext uri="{FF2B5EF4-FFF2-40B4-BE49-F238E27FC236}">
                <a16:creationId xmlns:a16="http://schemas.microsoft.com/office/drawing/2014/main" id="{EA49EBC2-90BB-AF38-9131-F759743A32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090421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575950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06" y="518373"/>
            <a:ext cx="8713787" cy="395287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Epidemiologic Evidence</a:t>
            </a:r>
          </a:p>
        </p:txBody>
      </p:sp>
      <p:sp>
        <p:nvSpPr>
          <p:cNvPr id="89091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215106" y="1640542"/>
            <a:ext cx="8166925" cy="4699085"/>
          </a:xfrm>
        </p:spPr>
        <p:txBody>
          <a:bodyPr/>
          <a:lstStyle/>
          <a:p>
            <a:r>
              <a:rPr lang="en-US" sz="2000" dirty="0">
                <a:latin typeface="Verdana" charset="0"/>
              </a:rPr>
              <a:t>Forty-three studies of relationship between inactivity and coronary heart disease showed </a:t>
            </a:r>
            <a:br>
              <a:rPr lang="en-US" sz="2000" dirty="0">
                <a:latin typeface="Verdana" charset="0"/>
              </a:rPr>
            </a:br>
            <a:r>
              <a:rPr lang="en-US" sz="2000" dirty="0">
                <a:solidFill>
                  <a:srgbClr val="1974CF"/>
                </a:solidFill>
                <a:latin typeface="Verdana" charset="0"/>
              </a:rPr>
              <a:t>lack </a:t>
            </a:r>
            <a:r>
              <a:rPr lang="en-US" sz="2000" dirty="0">
                <a:latin typeface="Verdana" charset="0"/>
              </a:rPr>
              <a:t>of regular </a:t>
            </a:r>
            <a:r>
              <a:rPr lang="en-US" sz="2000" dirty="0"/>
              <a:t>physical activity </a:t>
            </a:r>
            <a:r>
              <a:rPr lang="en-US" sz="2000" dirty="0">
                <a:solidFill>
                  <a:srgbClr val="1974CF"/>
                </a:solidFill>
                <a:latin typeface="Verdana" charset="0"/>
              </a:rPr>
              <a:t>contributes to </a:t>
            </a:r>
            <a:r>
              <a:rPr lang="en-US" sz="2000" dirty="0">
                <a:solidFill>
                  <a:srgbClr val="000000"/>
                </a:solidFill>
                <a:latin typeface="Verdana" charset="0"/>
              </a:rPr>
              <a:t>heart disease</a:t>
            </a:r>
            <a:r>
              <a:rPr lang="en-US" sz="2000" dirty="0">
                <a:solidFill>
                  <a:srgbClr val="FF6600"/>
                </a:solidFill>
                <a:latin typeface="Verdana" charset="0"/>
              </a:rPr>
              <a:t> </a:t>
            </a:r>
            <a:r>
              <a:rPr lang="en-US" sz="2000" dirty="0">
                <a:solidFill>
                  <a:srgbClr val="1974CF"/>
                </a:solidFill>
                <a:latin typeface="Verdana" charset="0"/>
              </a:rPr>
              <a:t>in a cause-and-effect manner</a:t>
            </a:r>
          </a:p>
          <a:p>
            <a:pPr lvl="1"/>
            <a:r>
              <a:rPr lang="en-US" sz="2000" dirty="0">
                <a:latin typeface="Verdana" charset="0"/>
                <a:ea typeface="ＭＳ Ｐゴシック" charset="0"/>
              </a:rPr>
              <a:t>Sedentary person </a:t>
            </a:r>
            <a:r>
              <a:rPr lang="en-US" sz="2000" dirty="0">
                <a:solidFill>
                  <a:srgbClr val="1974CF"/>
                </a:solidFill>
                <a:latin typeface="Verdana" charset="0"/>
                <a:ea typeface="ＭＳ Ｐゴシック" charset="0"/>
              </a:rPr>
              <a:t>doubles risk </a:t>
            </a:r>
            <a:r>
              <a:rPr lang="en-US" sz="2000" dirty="0">
                <a:latin typeface="Verdana" charset="0"/>
                <a:ea typeface="ＭＳ Ｐゴシック" charset="0"/>
              </a:rPr>
              <a:t>of developing </a:t>
            </a:r>
            <a:br>
              <a:rPr lang="en-US" sz="2000" dirty="0">
                <a:latin typeface="Verdana" charset="0"/>
                <a:ea typeface="ＭＳ Ｐゴシック" charset="0"/>
              </a:rPr>
            </a:br>
            <a:r>
              <a:rPr lang="en-US" sz="2000" dirty="0">
                <a:latin typeface="Verdana" charset="0"/>
                <a:ea typeface="ＭＳ Ｐゴシック" charset="0"/>
              </a:rPr>
              <a:t>heart disease as most active individual</a:t>
            </a:r>
          </a:p>
          <a:p>
            <a:pPr lvl="1"/>
            <a:r>
              <a:rPr lang="en-US" sz="2000" dirty="0">
                <a:latin typeface="Verdana" charset="0"/>
                <a:ea typeface="ＭＳ Ｐゴシック" charset="0"/>
              </a:rPr>
              <a:t>Strength of association between lack of exercise and heart disease risk equals that for </a:t>
            </a:r>
            <a:r>
              <a:rPr lang="en-US" sz="2000" dirty="0">
                <a:solidFill>
                  <a:srgbClr val="000000"/>
                </a:solidFill>
                <a:latin typeface="Verdana" charset="0"/>
                <a:ea typeface="ＭＳ Ｐゴシック" charset="0"/>
              </a:rPr>
              <a:t>high blood pressure, cigarette smoking, and high cholesterol</a:t>
            </a:r>
          </a:p>
          <a:p>
            <a:pPr lvl="1"/>
            <a:r>
              <a:rPr lang="en-US" sz="2000" dirty="0">
                <a:solidFill>
                  <a:srgbClr val="000000"/>
                </a:solidFill>
                <a:latin typeface="Verdana" charset="0"/>
                <a:ea typeface="ＭＳ Ｐゴシック" charset="0"/>
              </a:rPr>
              <a:t>Light-to-moderate physical activities</a:t>
            </a:r>
            <a:r>
              <a:rPr lang="en-US" sz="2000" dirty="0">
                <a:solidFill>
                  <a:srgbClr val="FF6600"/>
                </a:solidFill>
                <a:latin typeface="Verdana" charset="0"/>
                <a:ea typeface="ＭＳ Ｐゴシック" charset="0"/>
              </a:rPr>
              <a:t> </a:t>
            </a:r>
            <a:r>
              <a:rPr lang="en-US" sz="2000" dirty="0">
                <a:solidFill>
                  <a:srgbClr val="1974CF"/>
                </a:solidFill>
                <a:latin typeface="Verdana" charset="0"/>
                <a:ea typeface="ＭＳ Ｐゴシック" charset="0"/>
              </a:rPr>
              <a:t>produce </a:t>
            </a:r>
            <a:r>
              <a:rPr lang="en-US" sz="2000" dirty="0">
                <a:latin typeface="Verdana" charset="0"/>
                <a:ea typeface="ＭＳ Ｐゴシック" charset="0"/>
              </a:rPr>
              <a:t>health benefits for previously sedentary </a:t>
            </a:r>
            <a:br>
              <a:rPr lang="en-US" sz="2000" dirty="0">
                <a:latin typeface="Verdana" charset="0"/>
                <a:ea typeface="ＭＳ Ｐゴシック" charset="0"/>
              </a:rPr>
            </a:br>
            <a:r>
              <a:rPr lang="en-US" sz="2000" dirty="0">
                <a:latin typeface="Verdana" charset="0"/>
                <a:ea typeface="ＭＳ Ｐゴシック" charset="0"/>
              </a:rPr>
              <a:t>middle-aged and older persons</a:t>
            </a:r>
          </a:p>
          <a:p>
            <a:endParaRPr lang="en-US" dirty="0">
              <a:latin typeface="Verdan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1199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Regular Moderate Physical Activity Provides Significant Benefits</a:t>
            </a:r>
          </a:p>
        </p:txBody>
      </p:sp>
      <p:graphicFrame>
        <p:nvGraphicFramePr>
          <p:cNvPr id="93191" name="Content Placeholder 2">
            <a:extLst>
              <a:ext uri="{FF2B5EF4-FFF2-40B4-BE49-F238E27FC236}">
                <a16:creationId xmlns:a16="http://schemas.microsoft.com/office/drawing/2014/main" id="{78D44CDE-4B4C-8E4F-6626-12CD41C6F7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1435746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6491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712" y="1036977"/>
            <a:ext cx="8713787" cy="395287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Influence of Physiologic Factors</a:t>
            </a:r>
          </a:p>
        </p:txBody>
      </p:sp>
      <p:sp>
        <p:nvSpPr>
          <p:cNvPr id="95235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353144" y="2140893"/>
            <a:ext cx="8166925" cy="4332288"/>
          </a:xfrm>
        </p:spPr>
        <p:txBody>
          <a:bodyPr/>
          <a:lstStyle/>
          <a:p>
            <a:r>
              <a:rPr lang="en-US" sz="2400" dirty="0">
                <a:latin typeface="Verdana" charset="0"/>
              </a:rPr>
              <a:t>Physiologic measures like low-level of cardiorespiratory fitness </a:t>
            </a:r>
            <a:r>
              <a:rPr lang="en-US" sz="2400" dirty="0">
                <a:solidFill>
                  <a:srgbClr val="000000"/>
                </a:solidFill>
                <a:latin typeface="Verdana" charset="0"/>
              </a:rPr>
              <a:t>provide </a:t>
            </a:r>
            <a:r>
              <a:rPr lang="en-US" sz="2400" dirty="0">
                <a:latin typeface="Verdana" charset="0"/>
              </a:rPr>
              <a:t>a strong </a:t>
            </a: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independent predictor </a:t>
            </a:r>
            <a:r>
              <a:rPr lang="en-US" sz="2400" dirty="0">
                <a:latin typeface="Verdana" charset="0"/>
              </a:rPr>
              <a:t>of increased risk for cardiovascular disease and all-cause mortality</a:t>
            </a:r>
          </a:p>
          <a:p>
            <a:r>
              <a:rPr lang="en-US" sz="2400" dirty="0">
                <a:latin typeface="Verdana" charset="0"/>
              </a:rPr>
              <a:t>A strong </a:t>
            </a: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inverse association </a:t>
            </a:r>
            <a:r>
              <a:rPr lang="en-US" sz="2400" dirty="0">
                <a:latin typeface="Verdana" charset="0"/>
              </a:rPr>
              <a:t>exists between regular physical activity and level of aerobic fitness and all-cause mortality</a:t>
            </a:r>
          </a:p>
          <a:p>
            <a:r>
              <a:rPr lang="en-US" sz="2400" dirty="0">
                <a:latin typeface="Verdana" charset="0"/>
              </a:rPr>
              <a:t>Moderate-intensity regular activity substantially </a:t>
            </a:r>
            <a:r>
              <a:rPr lang="en-US" sz="2400" dirty="0">
                <a:solidFill>
                  <a:srgbClr val="1974CF"/>
                </a:solidFill>
                <a:latin typeface="Verdana" charset="0"/>
              </a:rPr>
              <a:t>reduces</a:t>
            </a:r>
            <a:r>
              <a:rPr lang="en-US" sz="2400" dirty="0">
                <a:solidFill>
                  <a:srgbClr val="0099FF"/>
                </a:solidFill>
                <a:latin typeface="Verdana" charset="0"/>
              </a:rPr>
              <a:t> </a:t>
            </a:r>
            <a:r>
              <a:rPr lang="en-US" sz="2400" dirty="0">
                <a:latin typeface="Verdana" charset="0"/>
              </a:rPr>
              <a:t>risk of dying from heart disease, cancer, and other causes</a:t>
            </a:r>
          </a:p>
        </p:txBody>
      </p:sp>
    </p:spTree>
    <p:extLst>
      <p:ext uri="{BB962C8B-B14F-4D97-AF65-F5344CB8AC3E}">
        <p14:creationId xmlns:p14="http://schemas.microsoft.com/office/powerpoint/2010/main" val="20650905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605" y="748848"/>
            <a:ext cx="3478180" cy="2646381"/>
          </a:xfrm>
        </p:spPr>
        <p:txBody>
          <a:bodyPr/>
          <a:lstStyle/>
          <a:p>
            <a:r>
              <a:rPr lang="en-US" sz="2800" dirty="0">
                <a:latin typeface="Verdana" charset="0"/>
              </a:rPr>
              <a:t>Trend for Effects of Regular Physical Activity or Increased Fitness and Risk for Chronic Disease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7576" y="4190103"/>
            <a:ext cx="3894269" cy="23360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98463" indent="-398463" algn="l">
              <a:lnSpc>
                <a:spcPct val="90000"/>
              </a:lnSpc>
              <a:tabLst>
                <a:tab pos="398463" algn="l"/>
              </a:tabLst>
            </a:pPr>
            <a:r>
              <a:rPr lang="en-US" sz="1800" dirty="0">
                <a:solidFill>
                  <a:srgbClr val="1974CF"/>
                </a:solidFill>
                <a:latin typeface="+mn-lt"/>
              </a:rPr>
              <a:t>→ 	</a:t>
            </a:r>
            <a:r>
              <a:rPr lang="en-US" sz="1800" b="1" dirty="0">
                <a:solidFill>
                  <a:srgbClr val="1974CF"/>
                </a:solidFill>
                <a:latin typeface="+mn-lt"/>
              </a:rPr>
              <a:t>No</a:t>
            </a:r>
            <a:r>
              <a:rPr lang="en-US" sz="1800" dirty="0">
                <a:solidFill>
                  <a:srgbClr val="1974CF"/>
                </a:solidFill>
                <a:latin typeface="+mn-lt"/>
              </a:rPr>
              <a:t> apparent difference in disease rates across activity or fitness categories</a:t>
            </a:r>
          </a:p>
          <a:p>
            <a:pPr marL="398463" indent="-398463" algn="l">
              <a:lnSpc>
                <a:spcPct val="90000"/>
              </a:lnSpc>
              <a:tabLst>
                <a:tab pos="398463" algn="l"/>
              </a:tabLst>
            </a:pPr>
            <a:r>
              <a:rPr lang="en-US" sz="1800" dirty="0">
                <a:solidFill>
                  <a:srgbClr val="1974CF"/>
                </a:solidFill>
                <a:latin typeface="+mn-lt"/>
              </a:rPr>
              <a:t>↑</a:t>
            </a:r>
            <a:r>
              <a:rPr lang="en-US" sz="1800" b="1" dirty="0">
                <a:solidFill>
                  <a:srgbClr val="1974CF"/>
                </a:solidFill>
                <a:latin typeface="+mn-lt"/>
              </a:rPr>
              <a:t>	Some evidence </a:t>
            </a:r>
            <a:r>
              <a:rPr lang="en-US" sz="1800" dirty="0">
                <a:solidFill>
                  <a:srgbClr val="1974CF"/>
                </a:solidFill>
                <a:latin typeface="+mn-lt"/>
              </a:rPr>
              <a:t>of reduced disease rates </a:t>
            </a:r>
          </a:p>
          <a:p>
            <a:pPr marL="398463" indent="-398463" algn="l">
              <a:lnSpc>
                <a:spcPct val="90000"/>
              </a:lnSpc>
              <a:tabLst>
                <a:tab pos="398463" algn="l"/>
              </a:tabLst>
            </a:pPr>
            <a:r>
              <a:rPr lang="en-US" sz="1800" dirty="0">
                <a:solidFill>
                  <a:srgbClr val="1974CF"/>
                </a:solidFill>
                <a:latin typeface="+mn-lt"/>
              </a:rPr>
              <a:t>↑↑	</a:t>
            </a:r>
            <a:r>
              <a:rPr lang="en-US" sz="1800" b="1" dirty="0">
                <a:solidFill>
                  <a:srgbClr val="1974CF"/>
                </a:solidFill>
                <a:latin typeface="+mn-lt"/>
              </a:rPr>
              <a:t>Good evidence </a:t>
            </a:r>
            <a:br>
              <a:rPr lang="en-US" sz="1800" b="1" dirty="0">
                <a:solidFill>
                  <a:srgbClr val="1974CF"/>
                </a:solidFill>
                <a:latin typeface="+mn-lt"/>
              </a:rPr>
            </a:br>
            <a:r>
              <a:rPr lang="en-US" sz="1800" dirty="0">
                <a:solidFill>
                  <a:srgbClr val="1974CF"/>
                </a:solidFill>
                <a:latin typeface="+mn-lt"/>
              </a:rPr>
              <a:t>of reduced disease rates</a:t>
            </a:r>
          </a:p>
          <a:p>
            <a:pPr marL="398463" indent="-398463" algn="l">
              <a:lnSpc>
                <a:spcPct val="90000"/>
              </a:lnSpc>
              <a:tabLst>
                <a:tab pos="398463" algn="l"/>
              </a:tabLst>
            </a:pPr>
            <a:r>
              <a:rPr lang="en-US" sz="1800" b="1" dirty="0">
                <a:solidFill>
                  <a:srgbClr val="1974CF"/>
                </a:solidFill>
                <a:latin typeface="+mn-lt"/>
              </a:rPr>
              <a:t>↑↑↑</a:t>
            </a:r>
            <a:r>
              <a:rPr lang="en-US" sz="1800" dirty="0">
                <a:solidFill>
                  <a:srgbClr val="1974CF"/>
                </a:solidFill>
                <a:latin typeface="+mn-lt"/>
              </a:rPr>
              <a:t>	</a:t>
            </a:r>
            <a:r>
              <a:rPr lang="en-US" sz="1800" b="1" dirty="0">
                <a:solidFill>
                  <a:srgbClr val="1974CF"/>
                </a:solidFill>
                <a:latin typeface="+mn-lt"/>
              </a:rPr>
              <a:t>Excellent evidence </a:t>
            </a:r>
            <a:br>
              <a:rPr lang="en-US" sz="1800" b="1" dirty="0">
                <a:solidFill>
                  <a:srgbClr val="1974CF"/>
                </a:solidFill>
                <a:latin typeface="+mn-lt"/>
              </a:rPr>
            </a:br>
            <a:r>
              <a:rPr lang="en-US" sz="1800" dirty="0">
                <a:solidFill>
                  <a:srgbClr val="1974CF"/>
                </a:solidFill>
                <a:latin typeface="+mn-lt"/>
              </a:rPr>
              <a:t>of reduced disease rates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1302347"/>
              </p:ext>
            </p:extLst>
          </p:nvPr>
        </p:nvGraphicFramePr>
        <p:xfrm>
          <a:off x="4034302" y="1312429"/>
          <a:ext cx="4959093" cy="51445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10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2804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52964">
                <a:tc>
                  <a:txBody>
                    <a:bodyPr/>
                    <a:lstStyle/>
                    <a:p>
                      <a:pPr algn="l"/>
                      <a:br>
                        <a:rPr lang="en-US" sz="1400" dirty="0"/>
                      </a:br>
                      <a:br>
                        <a:rPr lang="en-US" sz="1400" dirty="0"/>
                      </a:br>
                      <a:br>
                        <a:rPr lang="en-US" sz="1400" dirty="0"/>
                      </a:br>
                      <a:r>
                        <a:rPr lang="en-US" sz="1400" dirty="0"/>
                        <a:t>Disease or Condition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Trends</a:t>
                      </a:r>
                      <a:r>
                        <a:rPr lang="en-US" sz="1400" baseline="0" dirty="0"/>
                        <a:t> Across Activity or Fitness Categories and Strength of Evidence</a:t>
                      </a: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3223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All-cause mortality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3485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Coronary artery disease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948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Hypertension 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0917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Obesity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8611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Stroke 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4579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Peripheral vascular disease 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68458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Cancer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Colon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Rectum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Stomach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Breast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Prostate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Lung</a:t>
                      </a:r>
                    </a:p>
                    <a:p>
                      <a:pPr marL="225425" indent="0"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Pancreas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90000"/>
                        </a:lnSpc>
                      </a:pPr>
                      <a:endParaRPr lang="en-US" sz="1400" dirty="0"/>
                    </a:p>
                    <a:p>
                      <a:pPr algn="ctr">
                        <a:lnSpc>
                          <a:spcPct val="90000"/>
                        </a:lnSpc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</a:t>
                      </a: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5007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Type 2 diabetes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↑↑↑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24648"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Osteoarthritis 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  <a:ea typeface="+mn-ea"/>
                          <a:cs typeface="+mn-cs"/>
                        </a:rPr>
                        <a:t>→</a:t>
                      </a: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246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3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Osteoporosis </a:t>
                      </a:r>
                      <a:endParaRPr lang="en-US" sz="1300" dirty="0"/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↑↑</a:t>
                      </a:r>
                      <a:endParaRPr lang="en-US" sz="1400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54208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417977"/>
            <a:ext cx="8713787" cy="395287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Structured Physical Activity Not Necessary</a:t>
            </a:r>
          </a:p>
        </p:txBody>
      </p:sp>
      <p:sp>
        <p:nvSpPr>
          <p:cNvPr id="95235" name="Content Placeholder 2"/>
          <p:cNvSpPr>
            <a:spLocks noGrp="1"/>
          </p:cNvSpPr>
          <p:nvPr>
            <p:ph type="body" sz="quarter" idx="10"/>
          </p:nvPr>
        </p:nvSpPr>
        <p:spPr>
          <a:xfrm>
            <a:off x="430213" y="2761251"/>
            <a:ext cx="8166925" cy="2283486"/>
          </a:xfrm>
        </p:spPr>
        <p:txBody>
          <a:bodyPr/>
          <a:lstStyle/>
          <a:p>
            <a:r>
              <a:rPr lang="en-US" dirty="0">
                <a:solidFill>
                  <a:srgbClr val="000000"/>
                </a:solidFill>
              </a:rPr>
              <a:t>H</a:t>
            </a:r>
            <a:r>
              <a:rPr lang="en-US" dirty="0"/>
              <a:t>ealth-derived benefits from regular physical activity </a:t>
            </a:r>
            <a:r>
              <a:rPr lang="en-US" dirty="0">
                <a:solidFill>
                  <a:srgbClr val="1974CF"/>
                </a:solidFill>
              </a:rPr>
              <a:t>do not </a:t>
            </a:r>
            <a:r>
              <a:rPr lang="en-US" dirty="0"/>
              <a:t>require highly structured or vigorous activity</a:t>
            </a:r>
          </a:p>
        </p:txBody>
      </p:sp>
    </p:spTree>
    <p:extLst>
      <p:ext uri="{BB962C8B-B14F-4D97-AF65-F5344CB8AC3E}">
        <p14:creationId xmlns:p14="http://schemas.microsoft.com/office/powerpoint/2010/main" val="23950719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452" y="798856"/>
            <a:ext cx="8713787" cy="394980"/>
          </a:xfrm>
        </p:spPr>
        <p:txBody>
          <a:bodyPr/>
          <a:lstStyle/>
          <a:p>
            <a:r>
              <a:rPr lang="en-US" dirty="0">
                <a:latin typeface="Verdana" charset="0"/>
              </a:rPr>
              <a:t>Vascular Degeneration Begins Early in Life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675884" y="2155924"/>
            <a:ext cx="8166925" cy="2687708"/>
          </a:xfrm>
        </p:spPr>
        <p:txBody>
          <a:bodyPr/>
          <a:lstStyle/>
          <a:p>
            <a:r>
              <a:rPr lang="en-US" dirty="0"/>
              <a:t>Fatty streaks and plaque </a:t>
            </a:r>
            <a:r>
              <a:rPr lang="en-US" dirty="0">
                <a:solidFill>
                  <a:srgbClr val="1974CF"/>
                </a:solidFill>
              </a:rPr>
              <a:t>develop </a:t>
            </a:r>
            <a:r>
              <a:rPr lang="en-US" dirty="0"/>
              <a:t>rapidly </a:t>
            </a:r>
            <a:br>
              <a:rPr lang="en-US" dirty="0"/>
            </a:br>
            <a:r>
              <a:rPr lang="en-US" dirty="0"/>
              <a:t>during adolescence through third decade of life</a:t>
            </a:r>
          </a:p>
          <a:p>
            <a:pPr lvl="1"/>
            <a:r>
              <a:rPr lang="en-US" dirty="0"/>
              <a:t>Can identify those with </a:t>
            </a:r>
            <a:r>
              <a:rPr lang="en-US" dirty="0">
                <a:solidFill>
                  <a:srgbClr val="1974CF"/>
                </a:solidFill>
              </a:rPr>
              <a:t>degeneration</a:t>
            </a:r>
            <a:r>
              <a:rPr lang="en-US" dirty="0">
                <a:solidFill>
                  <a:srgbClr val="0099FF"/>
                </a:solidFill>
              </a:rPr>
              <a:t> </a:t>
            </a:r>
            <a:r>
              <a:rPr lang="en-US" dirty="0"/>
              <a:t>by </a:t>
            </a:r>
            <a:br>
              <a:rPr lang="en-US" dirty="0"/>
            </a:br>
            <a:r>
              <a:rPr lang="en-US" dirty="0"/>
              <a:t>examining related risk variables</a:t>
            </a:r>
          </a:p>
          <a:p>
            <a:pPr lvl="2"/>
            <a:r>
              <a:rPr lang="en-US" dirty="0"/>
              <a:t>increased BMI, elevated blood pressure,</a:t>
            </a:r>
            <a:r>
              <a:rPr lang="en-US" dirty="0">
                <a:solidFill>
                  <a:srgbClr val="FF6600"/>
                </a:solidFill>
              </a:rPr>
              <a:t> </a:t>
            </a:r>
            <a:br>
              <a:rPr lang="en-US" dirty="0">
                <a:solidFill>
                  <a:srgbClr val="FF6600"/>
                </a:solidFill>
              </a:rPr>
            </a:br>
            <a:r>
              <a:rPr lang="en-US" dirty="0"/>
              <a:t>and high cholesterol, triacylglycerols, </a:t>
            </a:r>
            <a:br>
              <a:rPr lang="en-US" dirty="0"/>
            </a:br>
            <a:r>
              <a:rPr lang="en-US" dirty="0"/>
              <a:t>and LDL-C</a:t>
            </a:r>
          </a:p>
        </p:txBody>
      </p:sp>
    </p:spTree>
    <p:extLst>
      <p:ext uri="{BB962C8B-B14F-4D97-AF65-F5344CB8AC3E}">
        <p14:creationId xmlns:p14="http://schemas.microsoft.com/office/powerpoint/2010/main" val="36381923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06" y="553851"/>
            <a:ext cx="8713787" cy="1163395"/>
          </a:xfrm>
        </p:spPr>
        <p:txBody>
          <a:bodyPr/>
          <a:lstStyle/>
          <a:p>
            <a:r>
              <a:rPr lang="en-US" sz="3200" dirty="0">
                <a:latin typeface="Verdana" charset="0"/>
              </a:rPr>
              <a:t>Progressive Occlusion of Artery from Buildup of Calcified Fatty Substances </a:t>
            </a:r>
            <a:br>
              <a:rPr lang="en-US" sz="3200" dirty="0">
                <a:latin typeface="Verdana" charset="0"/>
              </a:rPr>
            </a:br>
            <a:r>
              <a:rPr lang="en-US" sz="3200" dirty="0">
                <a:latin typeface="Verdana" charset="0"/>
              </a:rPr>
              <a:t>in Atherosclerosis</a:t>
            </a:r>
          </a:p>
        </p:txBody>
      </p:sp>
      <p:pic>
        <p:nvPicPr>
          <p:cNvPr id="5" name="Picture 4" descr="MKK8e_ch031_f016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62" t="18405" r="21595" b="40280"/>
          <a:stretch/>
        </p:blipFill>
        <p:spPr>
          <a:xfrm>
            <a:off x="1269388" y="2606074"/>
            <a:ext cx="6605604" cy="3964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3720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Cardiovascular Disease (CVD) Epidemic</a:t>
            </a:r>
          </a:p>
        </p:txBody>
      </p:sp>
      <p:graphicFrame>
        <p:nvGraphicFramePr>
          <p:cNvPr id="103429" name="Content Placeholder 2">
            <a:extLst>
              <a:ext uri="{FF2B5EF4-FFF2-40B4-BE49-F238E27FC236}">
                <a16:creationId xmlns:a16="http://schemas.microsoft.com/office/drawing/2014/main" id="{CA18D2E1-A937-C71C-D8CA-720D0B9903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789821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80065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473" y="1414489"/>
            <a:ext cx="3786187" cy="2224199"/>
          </a:xfrm>
        </p:spPr>
        <p:txBody>
          <a:bodyPr/>
          <a:lstStyle/>
          <a:p>
            <a:r>
              <a:rPr lang="en-US" sz="3200" dirty="0">
                <a:solidFill>
                  <a:srgbClr val="1974CF"/>
                </a:solidFill>
                <a:latin typeface="Verdana" charset="0"/>
              </a:rPr>
              <a:t>Modifiable and Unmodifiable Coronary </a:t>
            </a:r>
            <a:r>
              <a:rPr lang="en-US" sz="3200" dirty="0">
                <a:latin typeface="Verdana" charset="0"/>
              </a:rPr>
              <a:t>Heart Disease Risk Factors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0567423"/>
              </p:ext>
            </p:extLst>
          </p:nvPr>
        </p:nvGraphicFramePr>
        <p:xfrm>
          <a:off x="4582939" y="1227797"/>
          <a:ext cx="4356665" cy="51843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040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526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0859"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Modifiable Factors</a:t>
                      </a:r>
                    </a:p>
                  </a:txBody>
                  <a:tcPr marL="91439" marR="91439" marT="45685" marB="45685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Unmodifiable Factors</a:t>
                      </a:r>
                      <a:endParaRPr lang="en-US" sz="1600" baseline="0" dirty="0"/>
                    </a:p>
                  </a:txBody>
                  <a:tcPr marL="91439" marR="91439" marT="45685" marB="4568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276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Diet 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Age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52153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Elevated blood lipids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 Gender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Hypertension 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Ethnic background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47325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Personality and behavior patterns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Male-pattern baldness, particularly lack of hair on the crown of the head; possibly from raised androgen levels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Cigarette smoking 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Family history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High serum uric acid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Sedentary lifestyle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8593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Pulmonary function abnormalities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Excessive body fat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Diabetes mellitus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ECG abnormalities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Tension and stress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Poor education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Elevated homocysteine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 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80414"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MyriadPro-Regular"/>
                        </a:rPr>
                        <a:t>Sleep apnea</a:t>
                      </a:r>
                      <a:endParaRPr lang="en-US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9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  <a:latin typeface="+mn-lt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5248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CHD: Not Only A Male Disease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34264D58-EB8D-E8E9-62FC-F0D4FFC1F7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465929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916526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Blood Lipid Abnormalities</a:t>
            </a:r>
          </a:p>
        </p:txBody>
      </p:sp>
      <p:graphicFrame>
        <p:nvGraphicFramePr>
          <p:cNvPr id="111621" name="Content Placeholder 2">
            <a:extLst>
              <a:ext uri="{FF2B5EF4-FFF2-40B4-BE49-F238E27FC236}">
                <a16:creationId xmlns:a16="http://schemas.microsoft.com/office/drawing/2014/main" id="{7C2FE431-D1B1-42F9-D622-49B2F3B138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229356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022945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AHA Recommendations for Cholesterol </a:t>
            </a:r>
            <a:br>
              <a:rPr lang="en-US" sz="3700"/>
            </a:br>
            <a:r>
              <a:rPr lang="en-US" sz="3700"/>
              <a:t>and Triacylglycerol (all values mg/dL)</a:t>
            </a: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0AB817E0-E8B2-4562-3AAA-C00753867D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806528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159316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Factors That Affect Blood Lipids</a:t>
            </a:r>
          </a:p>
        </p:txBody>
      </p:sp>
      <p:sp>
        <p:nvSpPr>
          <p:cNvPr id="11571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/>
              <a:t>Behaviors that favorably affect cholesterol and lipoprotein levels: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Weight loss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Regular aerobic exercise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Increased dietary intake of water-soluble fibers 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Increased intake of polyunsaturated-to-saturated fatty acid ratio and monounsaturated fatty acids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Increased dietary intake of omega-3 fatty acids and elimination of </a:t>
            </a:r>
            <a:r>
              <a:rPr lang="en-US" sz="2700" i="1"/>
              <a:t>trans</a:t>
            </a:r>
            <a:r>
              <a:rPr lang="en-US" sz="2700"/>
              <a:t> fatty acids</a:t>
            </a:r>
          </a:p>
          <a:p>
            <a:pPr lvl="1">
              <a:lnSpc>
                <a:spcPct val="90000"/>
              </a:lnSpc>
            </a:pPr>
            <a:r>
              <a:rPr lang="en-US" sz="2700"/>
              <a:t>Moderate alcohol consumption</a:t>
            </a:r>
          </a:p>
        </p:txBody>
      </p:sp>
    </p:spTree>
    <p:extLst>
      <p:ext uri="{BB962C8B-B14F-4D97-AF65-F5344CB8AC3E}">
        <p14:creationId xmlns:p14="http://schemas.microsoft.com/office/powerpoint/2010/main" val="19404914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4100"/>
              <a:t>Factors That Affect Blood Lipids, cont.</a:t>
            </a:r>
          </a:p>
        </p:txBody>
      </p:sp>
      <p:sp>
        <p:nvSpPr>
          <p:cNvPr id="11776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r>
              <a:rPr lang="en-US"/>
              <a:t>Variables that adversely affect cholesterol </a:t>
            </a:r>
            <a:br>
              <a:rPr lang="en-US"/>
            </a:br>
            <a:r>
              <a:rPr lang="en-US"/>
              <a:t>and lipoprotein levels:</a:t>
            </a:r>
          </a:p>
          <a:p>
            <a:pPr lvl="1"/>
            <a:r>
              <a:rPr lang="en-US" sz="3200"/>
              <a:t>Cigarette smoking</a:t>
            </a:r>
          </a:p>
          <a:p>
            <a:pPr lvl="1"/>
            <a:r>
              <a:rPr lang="en-US" sz="3200"/>
              <a:t>Diet high in saturated fatty acids and </a:t>
            </a:r>
            <a:br>
              <a:rPr lang="en-US" sz="3200"/>
            </a:br>
            <a:r>
              <a:rPr lang="en-US" sz="3200"/>
              <a:t>preformed cholesterol and </a:t>
            </a:r>
            <a:r>
              <a:rPr lang="en-US" sz="3200" i="1"/>
              <a:t>trans </a:t>
            </a:r>
            <a:r>
              <a:rPr lang="en-US" sz="3200"/>
              <a:t>fatty acids</a:t>
            </a:r>
          </a:p>
          <a:p>
            <a:pPr lvl="1"/>
            <a:r>
              <a:rPr lang="en-US" sz="3200"/>
              <a:t>Emotionally stressful situations</a:t>
            </a:r>
          </a:p>
          <a:p>
            <a:pPr lvl="1"/>
            <a:r>
              <a:rPr lang="en-US" sz="3200"/>
              <a:t>Oral contraceptives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169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Specific Exercise Effects on Cholesterol</a:t>
            </a:r>
          </a:p>
        </p:txBody>
      </p:sp>
      <p:sp>
        <p:nvSpPr>
          <p:cNvPr id="11981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Short-term effects: 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A single exercise session produces only transient changes in lipid and apolipoprotein concentrations</a:t>
            </a:r>
          </a:p>
          <a:p>
            <a:pPr>
              <a:lnSpc>
                <a:spcPct val="90000"/>
              </a:lnSpc>
            </a:pPr>
            <a:r>
              <a:rPr lang="en-US" sz="2500"/>
              <a:t>Long-term effects: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Exercising regularly produces small reductions </a:t>
            </a:r>
            <a:br>
              <a:rPr lang="en-US" sz="2500"/>
            </a:br>
            <a:r>
              <a:rPr lang="en-US" sz="2500"/>
              <a:t>in LDL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Exercise duration exerts the greatest positive  effect on HDL while exercise intensity favorably modifies blood pressure and waist girth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Standard resistance training exerts little or no effect on triacylglycerol, cholesterol, or lipoproteins</a:t>
            </a:r>
          </a:p>
          <a:p>
            <a:pPr>
              <a:lnSpc>
                <a:spcPct val="90000"/>
              </a:lnSpc>
            </a:pP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19899087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Immunologic Factors</a:t>
            </a:r>
          </a:p>
        </p:txBody>
      </p:sp>
      <p:graphicFrame>
        <p:nvGraphicFramePr>
          <p:cNvPr id="121861" name="Content Placeholder 2">
            <a:extLst>
              <a:ext uri="{FF2B5EF4-FFF2-40B4-BE49-F238E27FC236}">
                <a16:creationId xmlns:a16="http://schemas.microsoft.com/office/drawing/2014/main" id="{20CEFF0C-B28F-A83C-128B-931B6CE706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711288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485333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Beyond Cholesterol: Homocysteine </a:t>
            </a:r>
            <a:br>
              <a:rPr lang="en-US" sz="3700"/>
            </a:br>
            <a:r>
              <a:rPr lang="en-US" sz="3700"/>
              <a:t>and Coronary Heart Disease</a:t>
            </a:r>
          </a:p>
        </p:txBody>
      </p:sp>
      <p:sp>
        <p:nvSpPr>
          <p:cNvPr id="121859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r>
              <a:rPr lang="en-US" sz="3000"/>
              <a:t>Homocysteine</a:t>
            </a:r>
          </a:p>
          <a:p>
            <a:pPr lvl="1"/>
            <a:r>
              <a:rPr lang="en-US" sz="3000"/>
              <a:t>Highly reactive, sulfur-containing amino acid, forms as byproduct of methionine metabolism</a:t>
            </a:r>
          </a:p>
          <a:p>
            <a:pPr lvl="2"/>
            <a:r>
              <a:rPr lang="en-US" sz="3000"/>
              <a:t>High levels related to arterial or venous thrombosis by age 30</a:t>
            </a:r>
          </a:p>
          <a:p>
            <a:pPr lvl="2"/>
            <a:r>
              <a:rPr lang="en-US" sz="3000"/>
              <a:t>Lockstep association between homocysteine </a:t>
            </a:r>
            <a:br>
              <a:rPr lang="en-US" sz="3000"/>
            </a:br>
            <a:r>
              <a:rPr lang="en-US" sz="3000"/>
              <a:t>and heart attack and mortality in men and women</a:t>
            </a:r>
          </a:p>
        </p:txBody>
      </p:sp>
    </p:spTree>
    <p:extLst>
      <p:ext uri="{BB962C8B-B14F-4D97-AF65-F5344CB8AC3E}">
        <p14:creationId xmlns:p14="http://schemas.microsoft.com/office/powerpoint/2010/main" val="66448400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Mechanism for Homocysteine’s Negative Impact on Cardiovascular Health</a:t>
            </a:r>
          </a:p>
        </p:txBody>
      </p:sp>
      <p:pic>
        <p:nvPicPr>
          <p:cNvPr id="4" name="Picture 3" descr="MKK8e_ch031_f018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07" t="20526" r="6519"/>
          <a:stretch/>
        </p:blipFill>
        <p:spPr>
          <a:xfrm>
            <a:off x="874691" y="1600200"/>
            <a:ext cx="7394617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907444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wrap="square" anchor="b">
            <a:normAutofit/>
          </a:bodyPr>
          <a:lstStyle/>
          <a:p>
            <a:r>
              <a:rPr lang="en-US"/>
              <a:t>CHD Risk Factor Interactions</a:t>
            </a:r>
          </a:p>
        </p:txBody>
      </p:sp>
      <p:sp>
        <p:nvSpPr>
          <p:cNvPr id="123913" name="Text Placeholder 3">
            <a:extLst>
              <a:ext uri="{FF2B5EF4-FFF2-40B4-BE49-F238E27FC236}">
                <a16:creationId xmlns:a16="http://schemas.microsoft.com/office/drawing/2014/main" id="{38A014AE-8324-79EE-34D0-A89745CFEF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3909" name="Content Placeholder 2">
            <a:extLst>
              <a:ext uri="{FF2B5EF4-FFF2-40B4-BE49-F238E27FC236}">
                <a16:creationId xmlns:a16="http://schemas.microsoft.com/office/drawing/2014/main" id="{498A9524-7269-28ED-1E45-135EC0B5BE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43224545"/>
              </p:ext>
            </p:extLst>
          </p:nvPr>
        </p:nvGraphicFramePr>
        <p:xfrm>
          <a:off x="3575050" y="273050"/>
          <a:ext cx="5111750" cy="5853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5375984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Relation Between Combination of Abnormal Risk Factors</a:t>
            </a:r>
            <a:br>
              <a:rPr lang="en-US" sz="2400"/>
            </a:br>
            <a:r>
              <a:rPr lang="en-US" sz="2400"/>
              <a:t>and Heart</a:t>
            </a:r>
            <a:br>
              <a:rPr lang="en-US" sz="2400"/>
            </a:br>
            <a:r>
              <a:rPr lang="en-US" sz="2400"/>
              <a:t>Disease Risk</a:t>
            </a:r>
          </a:p>
        </p:txBody>
      </p:sp>
      <p:pic>
        <p:nvPicPr>
          <p:cNvPr id="3" name="Picture 2" descr="MKK8e_ch031_f019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161" t="36773" r="9072" b="2320"/>
          <a:stretch/>
        </p:blipFill>
        <p:spPr>
          <a:xfrm>
            <a:off x="1847295" y="1600200"/>
            <a:ext cx="5449410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9276218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Risk Factors in Children</a:t>
            </a:r>
          </a:p>
        </p:txBody>
      </p:sp>
      <p:sp>
        <p:nvSpPr>
          <p:cNvPr id="12800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Risk factors assessed in childhood associate </a:t>
            </a:r>
            <a:br>
              <a:rPr lang="en-US" sz="3000"/>
            </a:br>
            <a:r>
              <a:rPr lang="en-US" sz="3000"/>
              <a:t>with thickness of carotid artery later in life </a:t>
            </a:r>
          </a:p>
          <a:p>
            <a:pPr lvl="1">
              <a:lnSpc>
                <a:spcPct val="90000"/>
              </a:lnSpc>
            </a:pPr>
            <a:r>
              <a:rPr lang="en-US" sz="3000"/>
              <a:t>Fatter children usually have higher levels of cholesterol and triacylglycerol</a:t>
            </a:r>
          </a:p>
          <a:p>
            <a:pPr lvl="1">
              <a:lnSpc>
                <a:spcPct val="90000"/>
              </a:lnSpc>
            </a:pPr>
            <a:r>
              <a:rPr lang="en-US" sz="3000"/>
              <a:t>Childhood adiposity increase heart disease morbidity and mortality in adulthood </a:t>
            </a:r>
          </a:p>
          <a:p>
            <a:pPr>
              <a:lnSpc>
                <a:spcPct val="90000"/>
              </a:lnSpc>
            </a:pPr>
            <a:r>
              <a:rPr lang="en-US" sz="3000"/>
              <a:t>A supervised program of moderate food restriction and physical activity with </a:t>
            </a:r>
            <a:br>
              <a:rPr lang="en-US" sz="3000"/>
            </a:br>
            <a:r>
              <a:rPr lang="en-US" sz="3000"/>
              <a:t>behavior modification reduces heart disease </a:t>
            </a:r>
            <a:br>
              <a:rPr lang="en-US" sz="3000"/>
            </a:br>
            <a:r>
              <a:rPr lang="en-US" sz="3000"/>
              <a:t>risk in obese adolescents</a:t>
            </a:r>
          </a:p>
        </p:txBody>
      </p:sp>
    </p:spTree>
    <p:extLst>
      <p:ext uri="{BB962C8B-B14F-4D97-AF65-F5344CB8AC3E}">
        <p14:creationId xmlns:p14="http://schemas.microsoft.com/office/powerpoint/2010/main" val="1111951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Multiple Coronary Heart Disease Risk Before and After Treatment in Obese Adolescents</a:t>
            </a:r>
          </a:p>
        </p:txBody>
      </p:sp>
      <p:pic>
        <p:nvPicPr>
          <p:cNvPr id="4" name="Picture 3" descr="MKK8e_ch031_f020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7" t="40051" r="9706" b="3096"/>
          <a:stretch/>
        </p:blipFill>
        <p:spPr>
          <a:xfrm>
            <a:off x="457200" y="2285708"/>
            <a:ext cx="8229600" cy="31549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0096248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/>
              <a:t>Calculating CHD Risk</a:t>
            </a:r>
          </a:p>
        </p:txBody>
      </p:sp>
      <p:sp>
        <p:nvSpPr>
          <p:cNvPr id="13005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500"/>
              <a:t>Risk inventories assess susceptibility to CHD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Framingham Risk Score considers age, gender, smoking status, total cholesterol, HDL cholesterol, systolic blood pressure, and diabetes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European SCORE estimates 10-year risk of fatal cardiovascular disease in European nations in primary prevention; includes age, gender, total cholesterol, systolic blood pressure, and smoking status</a:t>
            </a:r>
          </a:p>
          <a:p>
            <a:pPr lvl="1">
              <a:lnSpc>
                <a:spcPct val="90000"/>
              </a:lnSpc>
            </a:pPr>
            <a:r>
              <a:rPr lang="en-US" sz="2500"/>
              <a:t>The AHA assesses risk profile by determining the numerical value that best describes a person</a:t>
            </a:r>
            <a:r>
              <a:rPr lang="ja-JP" altLang="en-US" sz="2500"/>
              <a:t>’</a:t>
            </a:r>
            <a:r>
              <a:rPr lang="en-US" sz="2500"/>
              <a:t>s status</a:t>
            </a:r>
          </a:p>
          <a:p>
            <a:pPr>
              <a:lnSpc>
                <a:spcPct val="90000"/>
              </a:lnSpc>
            </a:pPr>
            <a:endParaRPr lang="en-US" sz="2500"/>
          </a:p>
        </p:txBody>
      </p:sp>
    </p:spTree>
    <p:extLst>
      <p:ext uri="{BB962C8B-B14F-4D97-AF65-F5344CB8AC3E}">
        <p14:creationId xmlns:p14="http://schemas.microsoft.com/office/powerpoint/2010/main" val="320962449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American Heart Association CHD Risk Inventory</a:t>
            </a:r>
          </a:p>
        </p:txBody>
      </p:sp>
      <p:pic>
        <p:nvPicPr>
          <p:cNvPr id="4" name="Picture 3" descr="MKK8e_ch031_f021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53" t="20077" r="19124" b="2727"/>
          <a:stretch/>
        </p:blipFill>
        <p:spPr>
          <a:xfrm>
            <a:off x="2863493" y="1600200"/>
            <a:ext cx="3417013" cy="45259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4664471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8" name="Text Placeholder 3">
            <a:extLst>
              <a:ext uri="{FF2B5EF4-FFF2-40B4-BE49-F238E27FC236}">
                <a16:creationId xmlns:a16="http://schemas.microsoft.com/office/drawing/2014/main" id="{C2D65CC9-5947-C7A4-B4FB-A1C2E309CD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2884" name="Content Placeholder 4">
            <a:extLst>
              <a:ext uri="{FF2B5EF4-FFF2-40B4-BE49-F238E27FC236}">
                <a16:creationId xmlns:a16="http://schemas.microsoft.com/office/drawing/2014/main" id="{6EBF611F-4C41-AC5C-47B6-6A6CB9E4CF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7126140"/>
              </p:ext>
            </p:extLst>
          </p:nvPr>
        </p:nvGraphicFramePr>
        <p:xfrm>
          <a:off x="457200" y="1435100"/>
          <a:ext cx="8229600" cy="4691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itle 3">
            <a:extLst>
              <a:ext uri="{FF2B5EF4-FFF2-40B4-BE49-F238E27FC236}">
                <a16:creationId xmlns:a16="http://schemas.microsoft.com/office/drawing/2014/main" id="{9D626D23-9C9A-2CEF-8230-BF5939DF9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ctr">
            <a:normAutofit/>
          </a:bodyPr>
          <a:lstStyle/>
          <a:p>
            <a:pPr>
              <a:defRPr/>
            </a:pPr>
            <a:r>
              <a:rPr lang="en-US" sz="3200" dirty="0"/>
              <a:t>Summary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3908" name="Content Placeholder 4">
            <a:extLst>
              <a:ext uri="{FF2B5EF4-FFF2-40B4-BE49-F238E27FC236}">
                <a16:creationId xmlns:a16="http://schemas.microsoft.com/office/drawing/2014/main" id="{85485A31-56FF-08C3-5308-6A354916E1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07424506"/>
              </p:ext>
            </p:extLst>
          </p:nvPr>
        </p:nvGraphicFramePr>
        <p:xfrm>
          <a:off x="609600" y="1600200"/>
          <a:ext cx="80772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kern="1200">
                <a:latin typeface="+mj-lt"/>
                <a:ea typeface="ＭＳ Ｐゴシック" charset="0"/>
                <a:cs typeface="ＭＳ Ｐゴシック" charset="0"/>
              </a:rPr>
              <a:t>Summary, cont.</a:t>
            </a:r>
          </a:p>
        </p:txBody>
      </p:sp>
      <p:sp>
        <p:nvSpPr>
          <p:cNvPr id="6" name="Rectangle 5"/>
          <p:cNvSpPr/>
          <p:nvPr/>
        </p:nvSpPr>
        <p:spPr bwMode="auto"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algn="l" defTabSz="457200" eaLnBrk="0" hangingPunct="0">
              <a:spcBef>
                <a:spcPct val="20000"/>
              </a:spcBef>
            </a:pPr>
            <a:r>
              <a:rPr lang="en-US" b="1" kern="1200">
                <a:latin typeface="+mn-lt"/>
                <a:ea typeface="ＭＳ Ｐゴシック" charset="0"/>
                <a:cs typeface="ＭＳ Ｐゴシック" charset="0"/>
              </a:rPr>
              <a:t>•</a:t>
            </a:r>
          </a:p>
        </p:txBody>
      </p:sp>
      <p:sp>
        <p:nvSpPr>
          <p:cNvPr id="5" name="Rectangle 4"/>
          <p:cNvSpPr/>
          <p:nvPr/>
        </p:nvSpPr>
        <p:spPr bwMode="auto"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algn="l" defTabSz="457200" eaLnBrk="0" hangingPunct="0">
              <a:spcBef>
                <a:spcPct val="20000"/>
              </a:spcBef>
            </a:pPr>
            <a:r>
              <a:rPr lang="en-US" b="1" kern="1200">
                <a:latin typeface="+mn-lt"/>
                <a:ea typeface="ＭＳ Ｐゴシック" charset="0"/>
                <a:cs typeface="ＭＳ Ｐゴシック" charset="0"/>
              </a:rPr>
              <a:t>•</a:t>
            </a:r>
          </a:p>
        </p:txBody>
      </p:sp>
      <p:graphicFrame>
        <p:nvGraphicFramePr>
          <p:cNvPr id="124932" name="Content Placeholder 4">
            <a:extLst>
              <a:ext uri="{FF2B5EF4-FFF2-40B4-BE49-F238E27FC236}">
                <a16:creationId xmlns:a16="http://schemas.microsoft.com/office/drawing/2014/main" id="{249FAE66-66E6-4415-F8D0-92E06AA28985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128769725"/>
              </p:ext>
            </p:extLst>
          </p:nvPr>
        </p:nvGraphicFramePr>
        <p:xfrm>
          <a:off x="457201" y="1535113"/>
          <a:ext cx="8229600" cy="4591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58787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5956" name="Content Placeholder 4">
            <a:extLst>
              <a:ext uri="{FF2B5EF4-FFF2-40B4-BE49-F238E27FC236}">
                <a16:creationId xmlns:a16="http://schemas.microsoft.com/office/drawing/2014/main" id="{8EB71317-9D74-8ED7-5577-E4B41EDD13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437548"/>
              </p:ext>
            </p:extLst>
          </p:nvPr>
        </p:nvGraphicFramePr>
        <p:xfrm>
          <a:off x="457200" y="1295400"/>
          <a:ext cx="8229600" cy="4830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6980" name="Content Placeholder 4">
            <a:extLst>
              <a:ext uri="{FF2B5EF4-FFF2-40B4-BE49-F238E27FC236}">
                <a16:creationId xmlns:a16="http://schemas.microsoft.com/office/drawing/2014/main" id="{10DBD9F3-9BEB-5611-B39A-0B29BC2F6CD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70224032"/>
              </p:ext>
            </p:extLst>
          </p:nvPr>
        </p:nvGraphicFramePr>
        <p:xfrm>
          <a:off x="762000" y="1600200"/>
          <a:ext cx="79248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552450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6980" name="Content Placeholder 4">
            <a:extLst>
              <a:ext uri="{FF2B5EF4-FFF2-40B4-BE49-F238E27FC236}">
                <a16:creationId xmlns:a16="http://schemas.microsoft.com/office/drawing/2014/main" id="{DCBD4A53-7651-15D5-A52D-EC286C4E38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1782713"/>
              </p:ext>
            </p:extLst>
          </p:nvPr>
        </p:nvGraphicFramePr>
        <p:xfrm>
          <a:off x="723900" y="1181100"/>
          <a:ext cx="7962900" cy="4945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9107237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00050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graphicFrame>
        <p:nvGraphicFramePr>
          <p:cNvPr id="128004" name="Content Placeholder 4">
            <a:extLst>
              <a:ext uri="{FF2B5EF4-FFF2-40B4-BE49-F238E27FC236}">
                <a16:creationId xmlns:a16="http://schemas.microsoft.com/office/drawing/2014/main" id="{80340B65-C966-9B10-DC69-679160CC70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0703288"/>
              </p:ext>
            </p:extLst>
          </p:nvPr>
        </p:nvGraphicFramePr>
        <p:xfrm>
          <a:off x="457200" y="1028700"/>
          <a:ext cx="8229600" cy="5097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58787"/>
          </a:xfrm>
        </p:spPr>
        <p:txBody>
          <a:bodyPr wrap="square" anchor="b">
            <a:normAutofit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sp>
        <p:nvSpPr>
          <p:cNvPr id="129032" name="Text Placeholder 3">
            <a:extLst>
              <a:ext uri="{FF2B5EF4-FFF2-40B4-BE49-F238E27FC236}">
                <a16:creationId xmlns:a16="http://schemas.microsoft.com/office/drawing/2014/main" id="{5C39D577-677C-EB03-5088-92635B3432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9028" name="Content Placeholder 4">
            <a:extLst>
              <a:ext uri="{FF2B5EF4-FFF2-40B4-BE49-F238E27FC236}">
                <a16:creationId xmlns:a16="http://schemas.microsoft.com/office/drawing/2014/main" id="{85ACEC0A-DC32-6A0E-F462-7B1B59971C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912724"/>
              </p:ext>
            </p:extLst>
          </p:nvPr>
        </p:nvGraphicFramePr>
        <p:xfrm>
          <a:off x="558800" y="1435100"/>
          <a:ext cx="8128000" cy="4691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85750"/>
          </a:xfrm>
        </p:spPr>
        <p:txBody>
          <a:bodyPr wrap="square" anchor="b">
            <a:normAutofit fontScale="90000"/>
          </a:bodyPr>
          <a:lstStyle/>
          <a:p>
            <a:pPr>
              <a:defRPr/>
            </a:pPr>
            <a:r>
              <a:rPr lang="en-US" dirty="0"/>
              <a:t>Summary, cont.</a:t>
            </a:r>
          </a:p>
        </p:txBody>
      </p:sp>
      <p:sp>
        <p:nvSpPr>
          <p:cNvPr id="129032" name="Text Placeholder 3">
            <a:extLst>
              <a:ext uri="{FF2B5EF4-FFF2-40B4-BE49-F238E27FC236}">
                <a16:creationId xmlns:a16="http://schemas.microsoft.com/office/drawing/2014/main" id="{09EE5370-BB1F-7C1C-4F46-66AA3F04D3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129028" name="Content Placeholder 4">
            <a:extLst>
              <a:ext uri="{FF2B5EF4-FFF2-40B4-BE49-F238E27FC236}">
                <a16:creationId xmlns:a16="http://schemas.microsoft.com/office/drawing/2014/main" id="{F994AAB5-5ED5-4BD9-B692-3AE5215405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4058917"/>
              </p:ext>
            </p:extLst>
          </p:nvPr>
        </p:nvGraphicFramePr>
        <p:xfrm>
          <a:off x="457200" y="1016000"/>
          <a:ext cx="8229600" cy="5110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2405846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/>
        </p:nvSpPr>
        <p:spPr bwMode="auto">
          <a:xfrm>
            <a:off x="419100" y="1428750"/>
            <a:ext cx="8713788" cy="395288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/>
          </a:extLst>
        </p:spPr>
        <p:txBody>
          <a:bodyPr lIns="0" tIns="0" rIns="0" bIns="0" anchor="b">
            <a:spAutoFit/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+mj-lt"/>
                <a:ea typeface="ＭＳ Ｐゴシック" pitchFamily="62" charset="-128"/>
                <a:cs typeface="ＭＳ Ｐゴシック" pitchFamily="62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en-US" dirty="0"/>
              <a:t>Image Sources</a:t>
            </a:r>
          </a:p>
        </p:txBody>
      </p:sp>
      <p:sp>
        <p:nvSpPr>
          <p:cNvPr id="5" name="Content Placeholder 2"/>
          <p:cNvSpPr>
            <a:spLocks noGrp="1"/>
          </p:cNvSpPr>
          <p:nvPr/>
        </p:nvSpPr>
        <p:spPr bwMode="auto">
          <a:xfrm>
            <a:off x="422276" y="2014630"/>
            <a:ext cx="8317964" cy="4635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21: </a:t>
            </a:r>
            <a:r>
              <a:rPr lang="en-US" sz="1300" dirty="0">
                <a:latin typeface="+mn-lt"/>
              </a:rPr>
              <a:t> From Mittleman MA. Trigger of acute cardiac events: new insights. </a:t>
            </a:r>
            <a:r>
              <a:rPr lang="en-US" sz="1300" i="1" dirty="0">
                <a:latin typeface="+mn-lt"/>
              </a:rPr>
              <a:t>Am J Med Sports </a:t>
            </a:r>
            <a:r>
              <a:rPr lang="en-US" sz="1300" dirty="0">
                <a:latin typeface="+mn-lt"/>
              </a:rPr>
              <a:t>2005;4:99.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27: </a:t>
            </a:r>
            <a:r>
              <a:rPr lang="en-US" sz="1300" dirty="0">
                <a:latin typeface="+mn-lt"/>
              </a:rPr>
              <a:t> From Anton MA, et al. Age-related declines in anaerobic muscular performance: weightlifting and powerlifting. </a:t>
            </a:r>
            <a:r>
              <a:rPr lang="en-US" sz="1300" i="1" dirty="0">
                <a:latin typeface="+mn-lt"/>
              </a:rPr>
              <a:t>Med Sci Sports Exerc </a:t>
            </a:r>
            <a:r>
              <a:rPr lang="en-US" sz="1300" dirty="0">
                <a:latin typeface="+mn-lt"/>
              </a:rPr>
              <a:t>2004;36:143.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29: </a:t>
            </a:r>
            <a:r>
              <a:rPr lang="en-US" sz="1300" dirty="0">
                <a:latin typeface="+mn-lt"/>
              </a:rPr>
              <a:t>From Lexell J, et al. What is the cause of the ageing atrophy? Total number, size, and proportion of different fiber types studied in whole vastus lateralis muscle from 15- to 83-year-old men. </a:t>
            </a:r>
            <a:r>
              <a:rPr lang="en-US" sz="1300" i="1" dirty="0">
                <a:latin typeface="+mn-lt"/>
              </a:rPr>
              <a:t>J Neurol Sci </a:t>
            </a:r>
            <a:r>
              <a:rPr lang="en-US" sz="1300" dirty="0">
                <a:latin typeface="+mn-lt"/>
              </a:rPr>
              <a:t>1988;84:275; CT scan © LifeART Imaging Collection.</a:t>
            </a: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  <a:buFont typeface="+mj-lt"/>
              <a:buNone/>
            </a:pPr>
            <a:r>
              <a:rPr lang="en-US" sz="1300" b="1" dirty="0">
                <a:latin typeface="+mn-lt"/>
              </a:rPr>
              <a:t>Slide 32: </a:t>
            </a:r>
            <a:r>
              <a:rPr lang="en-US" sz="1300" dirty="0">
                <a:latin typeface="+mn-lt"/>
              </a:rPr>
              <a:t> From Frontera WR, et al. Strength conditioning in older men: skeletal muscle hypertrophy and improved function. </a:t>
            </a:r>
            <a:r>
              <a:rPr lang="en-US" sz="1300" i="1" dirty="0">
                <a:latin typeface="+mn-lt"/>
              </a:rPr>
              <a:t>J Appl Physiol </a:t>
            </a:r>
            <a:r>
              <a:rPr lang="en-US" sz="1300" dirty="0">
                <a:latin typeface="+mn-lt"/>
              </a:rPr>
              <a:t>1988;64:1038.</a:t>
            </a: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33:  </a:t>
            </a:r>
            <a:r>
              <a:rPr lang="en-US" sz="1300" dirty="0">
                <a:latin typeface="+mn-lt"/>
              </a:rPr>
              <a:t>From Harridge SD, et al. Knee extensor strength, activation, and size in very elderly people following strength training. </a:t>
            </a:r>
            <a:r>
              <a:rPr lang="en-US" sz="1300" i="1" dirty="0">
                <a:latin typeface="+mn-lt"/>
              </a:rPr>
              <a:t>Muscle Nerve </a:t>
            </a:r>
            <a:r>
              <a:rPr lang="en-US" sz="1300" dirty="0">
                <a:latin typeface="+mn-lt"/>
              </a:rPr>
              <a:t>1999;22:831.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35:  </a:t>
            </a:r>
            <a:r>
              <a:rPr lang="en-US" sz="1300" dirty="0">
                <a:latin typeface="+mn-lt"/>
              </a:rPr>
              <a:t>From Spirduso WW. Reaction and movement time as a function of age and physical activity level. </a:t>
            </a:r>
            <a:r>
              <a:rPr lang="en-US" sz="1300" i="1" dirty="0">
                <a:latin typeface="+mn-lt"/>
              </a:rPr>
              <a:t>J Gerontol </a:t>
            </a:r>
            <a:r>
              <a:rPr lang="en-US" sz="1300" dirty="0">
                <a:latin typeface="+mn-lt"/>
              </a:rPr>
              <a:t>1975;30:435.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38: </a:t>
            </a:r>
            <a:r>
              <a:rPr lang="en-US" sz="1300" dirty="0">
                <a:latin typeface="+mn-lt"/>
              </a:rPr>
              <a:t>Brain, liver, and ovary images used with permission from Moore KL, Dalley AF, Agur AMR. </a:t>
            </a:r>
            <a:r>
              <a:rPr lang="en-US" sz="1300" i="1" dirty="0">
                <a:latin typeface="+mn-lt"/>
              </a:rPr>
              <a:t>Clinically Oriented Anatomy</a:t>
            </a:r>
            <a:r>
              <a:rPr lang="en-US" sz="1300" dirty="0">
                <a:latin typeface="+mn-lt"/>
              </a:rPr>
              <a:t>. 7th Ed. Baltimore: Wolters Kluwer Health, 2013.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42: </a:t>
            </a:r>
            <a:r>
              <a:rPr lang="en-US" sz="1300" dirty="0">
                <a:latin typeface="+mn-lt"/>
              </a:rPr>
              <a:t>From Procter DN, Joyner MJ. Skeletal muscle mass and the reduction of VO</a:t>
            </a:r>
            <a:r>
              <a:rPr lang="en-US" sz="1300" baseline="-25000" dirty="0">
                <a:latin typeface="+mn-lt"/>
              </a:rPr>
              <a:t>2max</a:t>
            </a:r>
            <a:r>
              <a:rPr lang="en-US" sz="1300" dirty="0">
                <a:latin typeface="+mn-lt"/>
              </a:rPr>
              <a:t> in trained older subjects. </a:t>
            </a:r>
            <a:r>
              <a:rPr lang="en-US" sz="1300" i="1" dirty="0">
                <a:latin typeface="+mn-lt"/>
              </a:rPr>
              <a:t>J Appl Physiol </a:t>
            </a:r>
            <a:r>
              <a:rPr lang="en-US" sz="1300" dirty="0">
                <a:latin typeface="+mn-lt"/>
              </a:rPr>
              <a:t>1997;82:1411.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47: </a:t>
            </a:r>
            <a:r>
              <a:rPr lang="en-US" sz="1300" dirty="0">
                <a:latin typeface="+mn-lt"/>
              </a:rPr>
              <a:t>From Korhonen MT, et al. Age-related differences in 100-m sprint performance in male and female master runners. </a:t>
            </a:r>
            <a:r>
              <a:rPr lang="en-US" sz="1300" i="1" dirty="0">
                <a:latin typeface="+mn-lt"/>
              </a:rPr>
              <a:t>Med Sci Sports Exerc </a:t>
            </a:r>
            <a:r>
              <a:rPr lang="en-US" sz="1300" dirty="0">
                <a:latin typeface="+mn-lt"/>
              </a:rPr>
              <a:t>2003;35:141.</a:t>
            </a:r>
          </a:p>
        </p:txBody>
      </p:sp>
    </p:spTree>
    <p:extLst>
      <p:ext uri="{BB962C8B-B14F-4D97-AF65-F5344CB8AC3E}">
        <p14:creationId xmlns:p14="http://schemas.microsoft.com/office/powerpoint/2010/main" val="357672473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/>
        </p:nvSpPr>
        <p:spPr bwMode="auto">
          <a:xfrm>
            <a:off x="419100" y="1428750"/>
            <a:ext cx="8713788" cy="395288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chemeClr val="bg2">
                <a:alpha val="74998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/>
          </a:extLst>
        </p:spPr>
        <p:txBody>
          <a:bodyPr lIns="0" tIns="0" rIns="0" bIns="0" anchor="b">
            <a:spAutoFit/>
          </a:bodyPr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+mj-lt"/>
                <a:ea typeface="ＭＳ Ｐゴシック" pitchFamily="62" charset="-128"/>
                <a:cs typeface="ＭＳ Ｐゴシック" pitchFamily="62" charset="-128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  <a:ea typeface="ＭＳ Ｐゴシック" pitchFamily="62" charset="-128"/>
                <a:cs typeface="ＭＳ Ｐゴシック" pitchFamily="62" charset="-128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86EC4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en-US" dirty="0"/>
              <a:t>Image Sources, cont.</a:t>
            </a:r>
          </a:p>
        </p:txBody>
      </p:sp>
      <p:sp>
        <p:nvSpPr>
          <p:cNvPr id="5" name="Content Placeholder 2"/>
          <p:cNvSpPr>
            <a:spLocks noGrp="1"/>
          </p:cNvSpPr>
          <p:nvPr/>
        </p:nvSpPr>
        <p:spPr bwMode="auto">
          <a:xfrm>
            <a:off x="422276" y="2014630"/>
            <a:ext cx="8317964" cy="4635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48: </a:t>
            </a:r>
            <a:r>
              <a:rPr lang="en-US" sz="1300" dirty="0">
                <a:latin typeface="+mn-lt"/>
              </a:rPr>
              <a:t>From Pollock ML, et al. Twenty-year follow-up of aerobic power and body composition of older track athletes. </a:t>
            </a:r>
            <a:r>
              <a:rPr lang="en-US" sz="1300" i="1" dirty="0">
                <a:latin typeface="+mn-lt"/>
              </a:rPr>
              <a:t>J Appl Physiol </a:t>
            </a:r>
            <a:r>
              <a:rPr lang="en-US" sz="1300" dirty="0">
                <a:latin typeface="+mn-lt"/>
              </a:rPr>
              <a:t>1997;82:1508.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62: </a:t>
            </a:r>
            <a:r>
              <a:rPr lang="en-US" sz="1300" dirty="0">
                <a:latin typeface="+mn-lt"/>
              </a:rPr>
              <a:t>Adapted with permission from Moore KL, Dalley AF, Agur AMR. </a:t>
            </a:r>
            <a:r>
              <a:rPr lang="en-US" sz="1300" i="1" dirty="0">
                <a:latin typeface="+mn-lt"/>
              </a:rPr>
              <a:t>Clinically Oriented Anatomy</a:t>
            </a:r>
            <a:r>
              <a:rPr lang="en-US" sz="1300" dirty="0">
                <a:latin typeface="+mn-lt"/>
              </a:rPr>
              <a:t>, 7th Ed., as used with permission from </a:t>
            </a:r>
            <a:r>
              <a:rPr lang="en-US" sz="1300" i="1" dirty="0">
                <a:latin typeface="+mn-lt"/>
              </a:rPr>
              <a:t>Stedman’s Medical Dictionary</a:t>
            </a:r>
            <a:r>
              <a:rPr lang="en-US" sz="1300" dirty="0">
                <a:latin typeface="+mn-lt"/>
              </a:rPr>
              <a:t>. 27th Ed. Baltimore: Wolters Kluwer Health, 2013.</a:t>
            </a:r>
            <a:endParaRPr lang="en-US" sz="1300" b="1" dirty="0">
              <a:latin typeface="+mn-lt"/>
            </a:endParaRPr>
          </a:p>
          <a:p>
            <a:pPr algn="l" eaLnBrk="0" hangingPunct="0">
              <a:lnSpc>
                <a:spcPct val="90000"/>
              </a:lnSpc>
              <a:spcBef>
                <a:spcPct val="60000"/>
              </a:spcBef>
              <a:buClr>
                <a:schemeClr val="accent2"/>
              </a:buClr>
              <a:buSzPct val="100000"/>
            </a:pPr>
            <a:r>
              <a:rPr lang="en-US" sz="1300" b="1" dirty="0">
                <a:latin typeface="+mn-lt"/>
              </a:rPr>
              <a:t>Slide 78:  </a:t>
            </a:r>
            <a:r>
              <a:rPr lang="en-US" sz="1300" dirty="0">
                <a:latin typeface="+mn-lt"/>
              </a:rPr>
              <a:t>From Becque DB, et al. Coronary risk incidence of obese </a:t>
            </a:r>
            <a:r>
              <a:rPr lang="fr-FR" sz="1300" dirty="0">
                <a:latin typeface="+mn-lt"/>
              </a:rPr>
              <a:t>adolescents: reduction by exercise plus diet intervention. </a:t>
            </a:r>
            <a:r>
              <a:rPr lang="fr-FR" sz="1300" i="1" dirty="0">
                <a:latin typeface="+mn-lt"/>
              </a:rPr>
              <a:t>Pediatrics </a:t>
            </a:r>
            <a:r>
              <a:rPr lang="fr-FR" sz="1300" dirty="0">
                <a:latin typeface="+mn-lt"/>
              </a:rPr>
              <a:t>1988;81:605.</a:t>
            </a:r>
            <a:endParaRPr lang="en-US" sz="13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5741129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37424</TotalTime>
  <Words>3481</Words>
  <Application>Microsoft Macintosh PowerPoint</Application>
  <PresentationFormat>On-screen Show (4:3)</PresentationFormat>
  <Paragraphs>355</Paragraphs>
  <Slides>65</Slides>
  <Notes>64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2" baseType="lpstr">
      <vt:lpstr>Arial</vt:lpstr>
      <vt:lpstr>Arial Black</vt:lpstr>
      <vt:lpstr>Calibri</vt:lpstr>
      <vt:lpstr>Times New Roman</vt:lpstr>
      <vt:lpstr>Verdana</vt:lpstr>
      <vt:lpstr>Wingdings</vt:lpstr>
      <vt:lpstr>Custom Design</vt:lpstr>
      <vt:lpstr>Physiology of Ageing</vt:lpstr>
      <vt:lpstr>Triggering of Acute Cardiac Events Related to Frequency  of Exertion</vt:lpstr>
      <vt:lpstr>Muscular Strength</vt:lpstr>
      <vt:lpstr>Age Trends Among Elite Weightlifters  and Powerlifters</vt:lpstr>
      <vt:lpstr>Age-Related Sex Differences in Weightlifting  and Powerlifting</vt:lpstr>
      <vt:lpstr>Muscle Mass Decrease</vt:lpstr>
      <vt:lpstr>Relationship Between Age (A) and  Total Number of Muscle Fibers and  Muscle Cross-Sectional Area (B)</vt:lpstr>
      <vt:lpstr>Resistance Training for Older Adults</vt:lpstr>
      <vt:lpstr>Resistance Training for Older Adults</vt:lpstr>
      <vt:lpstr>Muscle Strength Increases Progressively Throughout Training in Older Adults</vt:lpstr>
      <vt:lpstr>MRI Taken at Mid-Thigh of a 92-Year-Old Male Before (A) and After (B) 12-Weeek Training</vt:lpstr>
      <vt:lpstr>Neural Function</vt:lpstr>
      <vt:lpstr>Simple and Complex Movement Time  in Young Active, Old Active, Young Nonactive and Old Nonactive Persons</vt:lpstr>
      <vt:lpstr>Endocrine Changes</vt:lpstr>
      <vt:lpstr>Potential Mechanisms That Underlie Association Between Physical Activity  and Reduced Risk of Cognitive Decline</vt:lpstr>
      <vt:lpstr>Age-Related Decline in Three Hormone Systems</vt:lpstr>
      <vt:lpstr>Pulmonary Function</vt:lpstr>
      <vt:lpstr>Cardiovascular Function </vt:lpstr>
      <vt:lpstr>Cardiovascular Function </vt:lpstr>
      <vt:lpstr>Relationship  of VO2max to Appendicular Muscle Mass</vt:lpstr>
      <vt:lpstr>Central and Peripheral Cardiovascular Functions</vt:lpstr>
      <vt:lpstr>Central and Peripheral Cardiovascular Functions, cont.</vt:lpstr>
      <vt:lpstr>Physiologic Loss with Aging:  Lifestyle or Chronologic Age?</vt:lpstr>
      <vt:lpstr>Physiologic Loss with Aging:  Lifestyle or Chronologic Age?</vt:lpstr>
      <vt:lpstr>Relationship Between  Age and  100-M Sprint Performance in Males and Females Ages 35 to 88</vt:lpstr>
      <vt:lpstr>Anthropometric and  Body Composition  Changes with Ageing</vt:lpstr>
      <vt:lpstr>Trainability and Age</vt:lpstr>
      <vt:lpstr>Classic Versus Current View of Training Adaptations with Ageing</vt:lpstr>
      <vt:lpstr>Physical Activity, Health, and Longevity</vt:lpstr>
      <vt:lpstr>Physical Activity, Health, and Longevity, cont.</vt:lpstr>
      <vt:lpstr>Epidemiologic Evidence</vt:lpstr>
      <vt:lpstr>Regular Moderate Physical Activity Provides Significant Benefits</vt:lpstr>
      <vt:lpstr>Influence of Physiologic Factors</vt:lpstr>
      <vt:lpstr>Trend for Effects of Regular Physical Activity or Increased Fitness and Risk for Chronic Disease</vt:lpstr>
      <vt:lpstr>Structured Physical Activity Not Necessary</vt:lpstr>
      <vt:lpstr>Vascular Degeneration Begins Early in Life</vt:lpstr>
      <vt:lpstr>Progressive Occlusion of Artery from Buildup of Calcified Fatty Substances  in Atherosclerosis</vt:lpstr>
      <vt:lpstr>Cardiovascular Disease (CVD) Epidemic</vt:lpstr>
      <vt:lpstr>Modifiable and Unmodifiable Coronary Heart Disease Risk Factors</vt:lpstr>
      <vt:lpstr>CHD: Not Only A Male Disease</vt:lpstr>
      <vt:lpstr>Blood Lipid Abnormalities</vt:lpstr>
      <vt:lpstr>AHA Recommendations for Cholesterol  and Triacylglycerol (all values mg/dL)</vt:lpstr>
      <vt:lpstr>Factors That Affect Blood Lipids</vt:lpstr>
      <vt:lpstr>Factors That Affect Blood Lipids, cont.</vt:lpstr>
      <vt:lpstr>Specific Exercise Effects on Cholesterol</vt:lpstr>
      <vt:lpstr>Immunologic Factors</vt:lpstr>
      <vt:lpstr>Beyond Cholesterol: Homocysteine  and Coronary Heart Disease</vt:lpstr>
      <vt:lpstr>Mechanism for Homocysteine’s Negative Impact on Cardiovascular Health</vt:lpstr>
      <vt:lpstr>CHD Risk Factor Interactions</vt:lpstr>
      <vt:lpstr>Relation Between Combination of Abnormal Risk Factors and Heart Disease Risk</vt:lpstr>
      <vt:lpstr>Risk Factors in Children</vt:lpstr>
      <vt:lpstr>Multiple Coronary Heart Disease Risk Before and After Treatment in Obese Adolescents</vt:lpstr>
      <vt:lpstr>Calculating CHD Risk</vt:lpstr>
      <vt:lpstr>American Heart Association CHD Risk Inventory</vt:lpstr>
      <vt:lpstr>Summary</vt:lpstr>
      <vt:lpstr>Summary, cont.</vt:lpstr>
      <vt:lpstr>Summary, cont.</vt:lpstr>
      <vt:lpstr>Summary, cont.</vt:lpstr>
      <vt:lpstr>Summary, cont.</vt:lpstr>
      <vt:lpstr>Summary, cont.</vt:lpstr>
      <vt:lpstr>Summary, cont.</vt:lpstr>
      <vt:lpstr>Summary, cont.</vt:lpstr>
      <vt:lpstr>Summary, cont.</vt:lpstr>
      <vt:lpstr>PowerPoint Presentation</vt:lpstr>
      <vt:lpstr>PowerPoint Presentation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2011</cp:revision>
  <cp:lastPrinted>2001-01-03T19:47:24Z</cp:lastPrinted>
  <dcterms:created xsi:type="dcterms:W3CDTF">2001-02-15T19:07:27Z</dcterms:created>
  <dcterms:modified xsi:type="dcterms:W3CDTF">2023-03-12T11:09:17Z</dcterms:modified>
</cp:coreProperties>
</file>