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tiff" ContentType="image/tif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72" r:id="rId3"/>
    <p:sldId id="257" r:id="rId4"/>
    <p:sldId id="258" r:id="rId5"/>
    <p:sldId id="259" r:id="rId6"/>
    <p:sldId id="261" r:id="rId7"/>
    <p:sldId id="270" r:id="rId8"/>
    <p:sldId id="260" r:id="rId9"/>
    <p:sldId id="262" r:id="rId10"/>
    <p:sldId id="263" r:id="rId11"/>
    <p:sldId id="264" r:id="rId12"/>
    <p:sldId id="271" r:id="rId13"/>
    <p:sldId id="275" r:id="rId14"/>
    <p:sldId id="265" r:id="rId15"/>
    <p:sldId id="266" r:id="rId16"/>
    <p:sldId id="267" r:id="rId17"/>
    <p:sldId id="268" r:id="rId18"/>
    <p:sldId id="269" r:id="rId19"/>
    <p:sldId id="273" r:id="rId20"/>
    <p:sldId id="27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2" d="100"/>
          <a:sy n="72" d="100"/>
        </p:scale>
        <p:origin x="-384"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3E31FC2-1116-4D7C-9588-DF07484B24D5}" type="datetimeFigureOut">
              <a:rPr lang="en-US" smtClean="0"/>
              <a:t>3/13/2019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46E3A5E-43D9-46D6-942A-D2F190B38A42}"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27B461F-943C-45B5-BF25-980FFEDC2C5F}" type="slidenum">
              <a:rPr lang="en-GB" smtClean="0"/>
              <a:pPr/>
              <a:t>2</a:t>
            </a:fld>
            <a:endParaRPr lang="en-GB"/>
          </a:p>
        </p:txBody>
      </p:sp>
    </p:spTree>
    <p:extLst>
      <p:ext uri="{BB962C8B-B14F-4D97-AF65-F5344CB8AC3E}">
        <p14:creationId xmlns:p14="http://schemas.microsoft.com/office/powerpoint/2010/main" xmlns="" val="2060191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27B461F-943C-45B5-BF25-980FFEDC2C5F}" type="slidenum">
              <a:rPr lang="en-GB" smtClean="0"/>
              <a:pPr/>
              <a:t>12</a:t>
            </a:fld>
            <a:endParaRPr lang="en-GB"/>
          </a:p>
        </p:txBody>
      </p:sp>
    </p:spTree>
    <p:extLst>
      <p:ext uri="{BB962C8B-B14F-4D97-AF65-F5344CB8AC3E}">
        <p14:creationId xmlns:p14="http://schemas.microsoft.com/office/powerpoint/2010/main" xmlns="" val="3354337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27B461F-943C-45B5-BF25-980FFEDC2C5F}" type="slidenum">
              <a:rPr lang="en-GB" smtClean="0"/>
              <a:pPr/>
              <a:t>13</a:t>
            </a:fld>
            <a:endParaRPr lang="en-GB"/>
          </a:p>
        </p:txBody>
      </p:sp>
    </p:spTree>
    <p:extLst>
      <p:ext uri="{BB962C8B-B14F-4D97-AF65-F5344CB8AC3E}">
        <p14:creationId xmlns:p14="http://schemas.microsoft.com/office/powerpoint/2010/main" xmlns="" val="3354337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9A8443F-5192-4E23-A1E8-CE48584EC327}" type="datetimeFigureOut">
              <a:rPr lang="en-US" smtClean="0"/>
              <a:t>3/13/2019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F6B4FE-1F9A-4917-AC04-B8C0D407D06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9A8443F-5192-4E23-A1E8-CE48584EC327}" type="datetimeFigureOut">
              <a:rPr lang="en-US" smtClean="0"/>
              <a:t>3/13/2019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F6B4FE-1F9A-4917-AC04-B8C0D407D06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9A8443F-5192-4E23-A1E8-CE48584EC327}" type="datetimeFigureOut">
              <a:rPr lang="en-US" smtClean="0"/>
              <a:t>3/13/2019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F6B4FE-1F9A-4917-AC04-B8C0D407D06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9A8443F-5192-4E23-A1E8-CE48584EC327}" type="datetimeFigureOut">
              <a:rPr lang="en-US" smtClean="0"/>
              <a:t>3/13/2019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F6B4FE-1F9A-4917-AC04-B8C0D407D06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9A8443F-5192-4E23-A1E8-CE48584EC327}" type="datetimeFigureOut">
              <a:rPr lang="en-US" smtClean="0"/>
              <a:t>3/13/2019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F6B4FE-1F9A-4917-AC04-B8C0D407D06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9A8443F-5192-4E23-A1E8-CE48584EC327}" type="datetimeFigureOut">
              <a:rPr lang="en-US" smtClean="0"/>
              <a:t>3/13/2019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F6B4FE-1F9A-4917-AC04-B8C0D407D06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A8443F-5192-4E23-A1E8-CE48584EC327}" type="datetimeFigureOut">
              <a:rPr lang="en-US" smtClean="0"/>
              <a:t>3/13/2019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F6B4FE-1F9A-4917-AC04-B8C0D407D06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A8443F-5192-4E23-A1E8-CE48584EC327}" type="datetimeFigureOut">
              <a:rPr lang="en-US" smtClean="0"/>
              <a:t>3/13/2019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F6B4FE-1F9A-4917-AC04-B8C0D407D06E}"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A8443F-5192-4E23-A1E8-CE48584EC327}" type="datetimeFigureOut">
              <a:rPr lang="en-US" smtClean="0"/>
              <a:t>3/13/2019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F6B4FE-1F9A-4917-AC04-B8C0D407D06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9A8443F-5192-4E23-A1E8-CE48584EC327}" type="datetimeFigureOut">
              <a:rPr lang="en-US" smtClean="0"/>
              <a:t>3/13/2019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F6B4FE-1F9A-4917-AC04-B8C0D407D06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9A8443F-5192-4E23-A1E8-CE48584EC327}" type="datetimeFigureOut">
              <a:rPr lang="en-US" smtClean="0"/>
              <a:t>3/13/2019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F6B4FE-1F9A-4917-AC04-B8C0D407D06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A8443F-5192-4E23-A1E8-CE48584EC327}" type="datetimeFigureOut">
              <a:rPr lang="en-US" smtClean="0"/>
              <a:t>3/13/2019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F6B4FE-1F9A-4917-AC04-B8C0D407D06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learning.gov.wales/docs/learningwales/publications/130424-art-and-design-in-the-national-curriculum-en-v2.pdf" TargetMode="External"/><Relationship Id="rId2" Type="http://schemas.openxmlformats.org/officeDocument/2006/relationships/hyperlink" Target="http://learning.gov.wales/docs/learningwales/publications/150803-fp-framework-en.pdf" TargetMode="External"/><Relationship Id="rId1" Type="http://schemas.openxmlformats.org/officeDocument/2006/relationships/slideLayout" Target="../slideLayouts/slideLayout2.xml"/><Relationship Id="rId5" Type="http://schemas.openxmlformats.org/officeDocument/2006/relationships/hyperlink" Target="https://dramaresource.com/teaching-literacy-through-drama/" TargetMode="External"/><Relationship Id="rId4" Type="http://schemas.openxmlformats.org/officeDocument/2006/relationships/hyperlink" Target="https://beta.gov.wales/sites/default/files/publications/2018-03/areas-of-learning-and-experience-developments-to-july-2017.pdf"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www.conwyartsandmusic.org.uk/en/updates/2015-03-03-the-expressive-arts-are-proposed-as-one-of-six-areas-of-learning-and-experience-in-professor-donaldsons-review-of-the-education-curriculum-in-wale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conwyartsandmusic.org.uk/en/updates/2015-03-03-the-expressive-arts-are-proposed-as-one-of-six-areas-of-learning-and-experience-in-professor-donaldsons-review-of-the-education-curriculum-in-wale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ing.com/videos/search?q=primary+drama+lesson+literacy&amp;&amp;view=detail&amp;mid=706BB18A7D3FF01DA67F706BB18A7D3FF01DA67F&amp;&amp;FORM=VRDGAR" TargetMode="External"/><Relationship Id="rId2" Type="http://schemas.openxmlformats.org/officeDocument/2006/relationships/hyperlink" Target="http://www.arts.wales/arts-in-wales/creative-learning/the-lead-creative-schools-schem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dramanetwork.eu/about_dice.html" TargetMode="External"/><Relationship Id="rId2" Type="http://schemas.openxmlformats.org/officeDocument/2006/relationships/hyperlink" Target="http://eacea.ec.europa.eu/llp/projects/public_parts/documents/comenius/com_mp_142455_dice.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Drama in the Primary classroom</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67544" y="1628800"/>
            <a:ext cx="8280920" cy="3539430"/>
          </a:xfrm>
          <a:prstGeom prst="rect">
            <a:avLst/>
          </a:prstGeom>
          <a:noFill/>
        </p:spPr>
        <p:txBody>
          <a:bodyPr wrap="square" rtlCol="0">
            <a:spAutoFit/>
          </a:bodyPr>
          <a:lstStyle/>
          <a:p>
            <a:r>
              <a:rPr lang="en-GB" sz="3200" dirty="0" smtClean="0"/>
              <a:t>The term ‘Drama’ was used to denote a different kind of activity from ‘Theatre’.  Drama in Education, particularly with young children, </a:t>
            </a:r>
            <a:r>
              <a:rPr lang="en-GB" sz="3200" dirty="0" smtClean="0"/>
              <a:t>seen as accessing children's need </a:t>
            </a:r>
            <a:r>
              <a:rPr lang="en-GB" sz="3200" dirty="0" smtClean="0"/>
              <a:t>to engage in play, especially as a social activity.  The aim was not to make performances</a:t>
            </a:r>
            <a:r>
              <a:rPr lang="en-GB" sz="3200" dirty="0" smtClean="0"/>
              <a:t>. Peter Slade etc influential here –TIE or Drama in Education. </a:t>
            </a:r>
            <a:endParaRPr lang="en-GB" sz="3200" dirty="0"/>
          </a:p>
        </p:txBody>
      </p:sp>
      <p:sp>
        <p:nvSpPr>
          <p:cNvPr id="3" name="TextBox 2"/>
          <p:cNvSpPr txBox="1"/>
          <p:nvPr/>
        </p:nvSpPr>
        <p:spPr>
          <a:xfrm>
            <a:off x="762000" y="533400"/>
            <a:ext cx="6934200" cy="369332"/>
          </a:xfrm>
          <a:prstGeom prst="rect">
            <a:avLst/>
          </a:prstGeom>
          <a:noFill/>
        </p:spPr>
        <p:txBody>
          <a:bodyPr wrap="square" rtlCol="0">
            <a:spAutoFit/>
          </a:bodyPr>
          <a:lstStyle/>
          <a:p>
            <a:r>
              <a:rPr lang="en-GB" dirty="0" smtClean="0"/>
              <a:t>Are they all going to be actors then? Is it theatre?</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Developing science through Drama...</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Goldberg (1997) :the arts play a fundamental role in teaching and learning since they provide challenges and opportunities to children in exploring their own questions and queries. Such approaches also serve as a mode of expression when working with ideas and feelings. Research also supports the notion of arts providing and amplifying pupils with opportunities to take upon more risks in their learning (Burton, Horowitz &amp; Abeles, 1999).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4638"/>
            <a:ext cx="8001000" cy="411162"/>
          </a:xfrm>
        </p:spPr>
        <p:txBody>
          <a:bodyPr>
            <a:normAutofit fontScale="90000"/>
          </a:bodyPr>
          <a:lstStyle/>
          <a:p>
            <a:endParaRPr lang="en-GB" dirty="0"/>
          </a:p>
        </p:txBody>
      </p:sp>
      <p:sp>
        <p:nvSpPr>
          <p:cNvPr id="3" name="Content Placeholder 2"/>
          <p:cNvSpPr>
            <a:spLocks noGrp="1"/>
          </p:cNvSpPr>
          <p:nvPr>
            <p:ph idx="1"/>
          </p:nvPr>
        </p:nvSpPr>
        <p:spPr>
          <a:xfrm>
            <a:off x="381000" y="838200"/>
            <a:ext cx="8305800" cy="5287963"/>
          </a:xfrm>
        </p:spPr>
        <p:txBody>
          <a:bodyPr>
            <a:normAutofit fontScale="85000" lnSpcReduction="20000"/>
          </a:bodyPr>
          <a:lstStyle/>
          <a:p>
            <a:r>
              <a:rPr lang="en-GB" dirty="0" smtClean="0"/>
              <a:t> Grainger (2003) portrays drama as the art which involves social encounters and which offers particularly rich and affective experience for both teachers and children. Through drama children are given opportunities to construct and analyse new ideas and additionally reconstruct and produce new understandings and meanings). </a:t>
            </a:r>
          </a:p>
          <a:p>
            <a:r>
              <a:rPr lang="en-GB" dirty="0" err="1" smtClean="0"/>
              <a:t>Neelands</a:t>
            </a:r>
            <a:r>
              <a:rPr lang="en-GB" dirty="0" smtClean="0"/>
              <a:t> (2002) points out that children have the tendency to learn by experiencing and acting out, all of which can be illustrated through drama. </a:t>
            </a:r>
          </a:p>
          <a:p>
            <a:r>
              <a:rPr lang="en-GB" dirty="0" smtClean="0"/>
              <a:t>Through drama children are given the opportunity to construct their own knowledge by allowing them to have control over this knowledge (</a:t>
            </a:r>
            <a:r>
              <a:rPr lang="en-GB" dirty="0" err="1" smtClean="0"/>
              <a:t>Avdi</a:t>
            </a:r>
            <a:r>
              <a:rPr lang="en-GB" dirty="0" smtClean="0"/>
              <a:t> &amp; </a:t>
            </a:r>
            <a:r>
              <a:rPr lang="en-GB" dirty="0" err="1" smtClean="0"/>
              <a:t>Hatzigeorgiou</a:t>
            </a:r>
            <a:r>
              <a:rPr lang="en-GB" dirty="0" smtClean="0"/>
              <a:t>, 2007).</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274638"/>
            <a:ext cx="7924800" cy="334962"/>
          </a:xfrm>
        </p:spPr>
        <p:txBody>
          <a:bodyPr>
            <a:normAutofit fontScale="90000"/>
          </a:bodyPr>
          <a:lstStyle/>
          <a:p>
            <a:endParaRPr lang="en-GB" dirty="0"/>
          </a:p>
        </p:txBody>
      </p:sp>
      <p:sp>
        <p:nvSpPr>
          <p:cNvPr id="3" name="Content Placeholder 2"/>
          <p:cNvSpPr>
            <a:spLocks noGrp="1"/>
          </p:cNvSpPr>
          <p:nvPr>
            <p:ph idx="1"/>
          </p:nvPr>
        </p:nvSpPr>
        <p:spPr>
          <a:xfrm>
            <a:off x="457200" y="762000"/>
            <a:ext cx="8229600" cy="5364163"/>
          </a:xfrm>
        </p:spPr>
        <p:txBody>
          <a:bodyPr>
            <a:normAutofit fontScale="85000" lnSpcReduction="20000"/>
          </a:bodyPr>
          <a:lstStyle/>
          <a:p>
            <a:r>
              <a:rPr lang="en-GB" dirty="0" smtClean="0"/>
              <a:t>Drama has frequently been acknowledged as a means to teach different curriculum subjects as well as a curriculum subject on its own that facilitates and enhances children’s learning (Winston &amp; Tandy, 2001; McGregor, 2014). </a:t>
            </a:r>
          </a:p>
          <a:p>
            <a:r>
              <a:rPr lang="en-GB" dirty="0" smtClean="0"/>
              <a:t>The benefits of applying drama in teaching vary from externalising emotions and feelings (</a:t>
            </a:r>
            <a:r>
              <a:rPr lang="en-GB" dirty="0" err="1" smtClean="0"/>
              <a:t>Sergi</a:t>
            </a:r>
            <a:r>
              <a:rPr lang="en-GB" dirty="0" smtClean="0"/>
              <a:t>, 1991) and reflecting upon their experiences and relationships regarding the world and people around them (Smith, 1983), to enriching children’s vocabulary and comprehension of language (Rubin &amp; </a:t>
            </a:r>
            <a:r>
              <a:rPr lang="en-GB" dirty="0" err="1" smtClean="0"/>
              <a:t>Merrion</a:t>
            </a:r>
            <a:r>
              <a:rPr lang="en-GB" dirty="0" smtClean="0"/>
              <a:t>, 1996). </a:t>
            </a:r>
          </a:p>
          <a:p>
            <a:r>
              <a:rPr lang="en-GB" dirty="0" smtClean="0"/>
              <a:t>Drama techniques are also seen to have a positive effect in developing children’s vocabulary and language comprehension, usually due to the use of dialogue (Rubin &amp; </a:t>
            </a:r>
            <a:r>
              <a:rPr lang="en-GB" dirty="0" err="1" smtClean="0"/>
              <a:t>Merrion</a:t>
            </a:r>
            <a:r>
              <a:rPr lang="en-GB" dirty="0" smtClean="0"/>
              <a:t>, 1996).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the classroom</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Drama can:</a:t>
            </a:r>
          </a:p>
          <a:p>
            <a:r>
              <a:rPr lang="en-GB" dirty="0" smtClean="0"/>
              <a:t>Allow children the chance to explore characters and ideas across subject areas.</a:t>
            </a:r>
          </a:p>
          <a:p>
            <a:r>
              <a:rPr lang="en-GB" dirty="0" smtClean="0"/>
              <a:t>Develop team skills and trust.</a:t>
            </a:r>
          </a:p>
          <a:p>
            <a:r>
              <a:rPr lang="en-GB" dirty="0" smtClean="0"/>
              <a:t>Extend their understanding of other points of view.</a:t>
            </a:r>
          </a:p>
          <a:p>
            <a:r>
              <a:rPr lang="en-GB" dirty="0" smtClean="0"/>
              <a:t>Be used as part of a cross-curricular approach or as a subject in its own right. </a:t>
            </a:r>
          </a:p>
          <a:p>
            <a:r>
              <a:rPr lang="en-GB" dirty="0" smtClean="0"/>
              <a:t>Be a tool for developing pupils’ language skills.</a:t>
            </a:r>
          </a:p>
          <a:p>
            <a:r>
              <a:rPr lang="en-GB" dirty="0" smtClean="0"/>
              <a:t>Help support pupils as they explore situations and relationships.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types of drama activity</a:t>
            </a:r>
            <a:endParaRPr lang="en-GB" dirty="0"/>
          </a:p>
        </p:txBody>
      </p:sp>
      <p:sp>
        <p:nvSpPr>
          <p:cNvPr id="3" name="Content Placeholder 2"/>
          <p:cNvSpPr>
            <a:spLocks noGrp="1"/>
          </p:cNvSpPr>
          <p:nvPr>
            <p:ph idx="1"/>
          </p:nvPr>
        </p:nvSpPr>
        <p:spPr/>
        <p:txBody>
          <a:bodyPr>
            <a:normAutofit lnSpcReduction="10000"/>
          </a:bodyPr>
          <a:lstStyle/>
          <a:p>
            <a:r>
              <a:rPr lang="en-GB" dirty="0" smtClean="0"/>
              <a:t>Mask work</a:t>
            </a:r>
          </a:p>
          <a:p>
            <a:r>
              <a:rPr lang="en-GB" dirty="0" smtClean="0"/>
              <a:t>Puppets</a:t>
            </a:r>
          </a:p>
          <a:p>
            <a:r>
              <a:rPr lang="en-GB" dirty="0" smtClean="0"/>
              <a:t>Musical theatre!</a:t>
            </a:r>
          </a:p>
          <a:p>
            <a:r>
              <a:rPr lang="en-GB" dirty="0" smtClean="0"/>
              <a:t>Naturalistic/realistic drama</a:t>
            </a:r>
          </a:p>
          <a:p>
            <a:r>
              <a:rPr lang="en-GB" dirty="0" smtClean="0"/>
              <a:t>Mime</a:t>
            </a:r>
          </a:p>
          <a:p>
            <a:r>
              <a:rPr lang="en-GB" dirty="0" smtClean="0"/>
              <a:t>Script work</a:t>
            </a:r>
          </a:p>
          <a:p>
            <a:r>
              <a:rPr lang="en-GB" dirty="0" smtClean="0"/>
              <a:t>Devising</a:t>
            </a:r>
          </a:p>
          <a:p>
            <a:r>
              <a:rPr lang="en-GB" dirty="0" smtClean="0"/>
              <a:t>Improvisation</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620000" cy="762000"/>
          </a:xfrm>
        </p:spPr>
        <p:txBody>
          <a:bodyPr/>
          <a:lstStyle/>
          <a:p>
            <a:r>
              <a:rPr lang="en-GB" dirty="0" smtClean="0"/>
              <a:t>Primary National Strategy </a:t>
            </a:r>
            <a:endParaRPr lang="en-GB" dirty="0"/>
          </a:p>
        </p:txBody>
      </p:sp>
      <p:sp>
        <p:nvSpPr>
          <p:cNvPr id="3" name="Content Placeholder 2"/>
          <p:cNvSpPr>
            <a:spLocks noGrp="1"/>
          </p:cNvSpPr>
          <p:nvPr>
            <p:ph idx="1"/>
          </p:nvPr>
        </p:nvSpPr>
        <p:spPr>
          <a:xfrm>
            <a:off x="533400" y="1066800"/>
            <a:ext cx="8153400" cy="5059363"/>
          </a:xfrm>
        </p:spPr>
        <p:txBody>
          <a:bodyPr>
            <a:normAutofit fontScale="85000" lnSpcReduction="10000"/>
          </a:bodyPr>
          <a:lstStyle/>
          <a:p>
            <a:pPr>
              <a:buNone/>
            </a:pPr>
            <a:r>
              <a:rPr lang="en-GB" dirty="0" smtClean="0"/>
              <a:t>When teaching children to participate in performance:</a:t>
            </a:r>
          </a:p>
          <a:p>
            <a:r>
              <a:rPr lang="en-GB" dirty="0" smtClean="0"/>
              <a:t>develop characters through movement, use of voice and facial expressions, dialogue and interaction with other characters;</a:t>
            </a:r>
          </a:p>
          <a:p>
            <a:r>
              <a:rPr lang="en-GB" dirty="0" smtClean="0"/>
              <a:t> use space and grouping, props and different ways to adapt to an audience;</a:t>
            </a:r>
          </a:p>
          <a:p>
            <a:r>
              <a:rPr lang="en-GB" dirty="0" smtClean="0"/>
              <a:t>create dramatic effects through music, lighting, sounds, costume, make-up and scenery;</a:t>
            </a:r>
          </a:p>
          <a:p>
            <a:r>
              <a:rPr lang="en-GB" dirty="0" smtClean="0"/>
              <a:t>develop understanding of how to act out plots, dramatising the problem, climax and resolution;</a:t>
            </a:r>
          </a:p>
          <a:p>
            <a:r>
              <a:rPr lang="en-GB" dirty="0" smtClean="0"/>
              <a:t>provide opportunities for rehearsing, polishing and presenting plays for performance</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When reflecting on work in progress as well as evaluating at the end: </a:t>
            </a:r>
            <a:endParaRPr lang="en-GB" dirty="0"/>
          </a:p>
        </p:txBody>
      </p:sp>
      <p:sp>
        <p:nvSpPr>
          <p:cNvPr id="3" name="Content Placeholder 2"/>
          <p:cNvSpPr>
            <a:spLocks noGrp="1"/>
          </p:cNvSpPr>
          <p:nvPr>
            <p:ph idx="1"/>
          </p:nvPr>
        </p:nvSpPr>
        <p:spPr/>
        <p:txBody>
          <a:bodyPr/>
          <a:lstStyle/>
          <a:p>
            <a:r>
              <a:rPr lang="en-GB" dirty="0" smtClean="0"/>
              <a:t>use appropriate technical vocabulary;</a:t>
            </a:r>
          </a:p>
          <a:p>
            <a:r>
              <a:rPr lang="en-GB" dirty="0" smtClean="0"/>
              <a:t>encourage discussion of the meaning of the drama and how this is created in speech and action;</a:t>
            </a:r>
          </a:p>
          <a:p>
            <a:r>
              <a:rPr lang="en-GB" dirty="0" smtClean="0"/>
              <a:t>prompt comparisons of dramas on a similar theme, contrasting dramatisations of stories or events with original texts or recounts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Extend children’s understanding of drama by: </a:t>
            </a:r>
            <a:endParaRPr lang="en-GB" dirty="0"/>
          </a:p>
        </p:txBody>
      </p:sp>
      <p:sp>
        <p:nvSpPr>
          <p:cNvPr id="3" name="Content Placeholder 2"/>
          <p:cNvSpPr>
            <a:spLocks noGrp="1"/>
          </p:cNvSpPr>
          <p:nvPr>
            <p:ph idx="1"/>
          </p:nvPr>
        </p:nvSpPr>
        <p:spPr/>
        <p:txBody>
          <a:bodyPr/>
          <a:lstStyle/>
          <a:p>
            <a:r>
              <a:rPr lang="en-GB" dirty="0" smtClean="0"/>
              <a:t>going to live performances and viewing a range of plays on screen;</a:t>
            </a:r>
          </a:p>
          <a:p>
            <a:r>
              <a:rPr lang="en-GB" dirty="0" smtClean="0"/>
              <a:t>talking about how theatrical effects are achieved;</a:t>
            </a:r>
          </a:p>
          <a:p>
            <a:r>
              <a:rPr lang="en-GB" dirty="0" smtClean="0"/>
              <a:t>collecting and considering reviews, programme notes and advertisements and relating these to what they have seen.</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the convention of teacher in role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Teacher in role involves taking on some aspects of a character in the situation being explored. Sometimes this may be signalled by changing voice or putting on a piece of clothing (such as a scarf for a pirate). Alternatively, use a convention such as standing in or out of a circle, holding an item or clapping to signal moving in or out of role. Working in role can be a way of challenging children’s ideas and influencing their thinking without stopping the drama.</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63170" name="Picture 2"/>
          <p:cNvPicPr>
            <a:picLocks noGrp="1" noChangeAspect="1" noChangeArrowheads="1"/>
          </p:cNvPicPr>
          <p:nvPr>
            <p:ph idx="1"/>
          </p:nvPr>
        </p:nvPicPr>
        <p:blipFill>
          <a:blip r:embed="rId3" cstate="email"/>
          <a:srcRect/>
          <a:stretch>
            <a:fillRect/>
          </a:stretch>
        </p:blipFill>
        <p:spPr bwMode="auto">
          <a:xfrm>
            <a:off x="0" y="0"/>
            <a:ext cx="9144000" cy="6858000"/>
          </a:xfrm>
          <a:prstGeom prst="rect">
            <a:avLst/>
          </a:prstGeom>
          <a:noFill/>
          <a:ln w="9525">
            <a:noFill/>
            <a:miter lim="800000"/>
            <a:headEnd/>
            <a:tailEnd/>
          </a:ln>
          <a:effectLst/>
        </p:spPr>
      </p:pic>
      <p:sp>
        <p:nvSpPr>
          <p:cNvPr id="4" name="TextBox 3"/>
          <p:cNvSpPr txBox="1"/>
          <p:nvPr/>
        </p:nvSpPr>
        <p:spPr>
          <a:xfrm>
            <a:off x="179512" y="5877272"/>
            <a:ext cx="4392488" cy="830997"/>
          </a:xfrm>
          <a:prstGeom prst="rect">
            <a:avLst/>
          </a:prstGeom>
          <a:noFill/>
        </p:spPr>
        <p:txBody>
          <a:bodyPr wrap="square" rtlCol="0">
            <a:spAutoFit/>
          </a:bodyPr>
          <a:lstStyle/>
          <a:p>
            <a:r>
              <a:rPr lang="en-GB" sz="2400" dirty="0" smtClean="0"/>
              <a:t>Class Drama, Steward Street School Birmingham, 1940s</a:t>
            </a:r>
            <a:endParaRPr lang="en-GB" sz="2400" dirty="0"/>
          </a:p>
        </p:txBody>
      </p:sp>
      <p:sp>
        <p:nvSpPr>
          <p:cNvPr id="5" name="TextBox 4"/>
          <p:cNvSpPr txBox="1"/>
          <p:nvPr/>
        </p:nvSpPr>
        <p:spPr>
          <a:xfrm>
            <a:off x="0" y="304800"/>
            <a:ext cx="7772400" cy="830997"/>
          </a:xfrm>
          <a:prstGeom prst="rect">
            <a:avLst/>
          </a:prstGeom>
          <a:noFill/>
        </p:spPr>
        <p:txBody>
          <a:bodyPr wrap="square" rtlCol="0">
            <a:spAutoFit/>
          </a:bodyPr>
          <a:lstStyle/>
          <a:p>
            <a:r>
              <a:rPr lang="en-GB" sz="4800" dirty="0" smtClean="0">
                <a:solidFill>
                  <a:srgbClr val="FFC000"/>
                </a:solidFill>
                <a:latin typeface="Impact" pitchFamily="34" charset="0"/>
              </a:rPr>
              <a:t>THE FEAR!</a:t>
            </a:r>
            <a:endParaRPr lang="en-GB" sz="4800" dirty="0">
              <a:solidFill>
                <a:srgbClr val="FFC000"/>
              </a:solidFill>
              <a:latin typeface="Impact"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63170" name="Picture 2"/>
          <p:cNvPicPr>
            <a:picLocks noGrp="1" noChangeAspect="1" noChangeArrowheads="1"/>
          </p:cNvPicPr>
          <p:nvPr>
            <p:ph idx="1"/>
          </p:nvPr>
        </p:nvPicPr>
        <p:blipFill>
          <a:blip r:embed="rId3" cstate="email"/>
          <a:srcRect/>
          <a:stretch>
            <a:fillRect/>
          </a:stretch>
        </p:blipFill>
        <p:spPr bwMode="auto">
          <a:xfrm>
            <a:off x="0" y="0"/>
            <a:ext cx="9144000" cy="6858000"/>
          </a:xfrm>
          <a:prstGeom prst="rect">
            <a:avLst/>
          </a:prstGeom>
          <a:noFill/>
          <a:ln w="9525">
            <a:noFill/>
            <a:miter lim="800000"/>
            <a:headEnd/>
            <a:tailEnd/>
          </a:ln>
          <a:effectLst/>
        </p:spPr>
      </p:pic>
      <p:sp>
        <p:nvSpPr>
          <p:cNvPr id="4" name="TextBox 3"/>
          <p:cNvSpPr txBox="1"/>
          <p:nvPr/>
        </p:nvSpPr>
        <p:spPr>
          <a:xfrm>
            <a:off x="179512" y="5877272"/>
            <a:ext cx="4392488" cy="830997"/>
          </a:xfrm>
          <a:prstGeom prst="rect">
            <a:avLst/>
          </a:prstGeom>
          <a:noFill/>
        </p:spPr>
        <p:txBody>
          <a:bodyPr wrap="square" rtlCol="0">
            <a:spAutoFit/>
          </a:bodyPr>
          <a:lstStyle/>
          <a:p>
            <a:r>
              <a:rPr lang="en-GB" sz="2400" dirty="0" smtClean="0"/>
              <a:t>Class Drama, Steward Street School Birmingham, 1940s</a:t>
            </a:r>
            <a:endParaRPr lang="en-GB" sz="2400" dirty="0"/>
          </a:p>
        </p:txBody>
      </p:sp>
      <p:sp>
        <p:nvSpPr>
          <p:cNvPr id="5" name="TextBox 4"/>
          <p:cNvSpPr txBox="1"/>
          <p:nvPr/>
        </p:nvSpPr>
        <p:spPr>
          <a:xfrm>
            <a:off x="0" y="304800"/>
            <a:ext cx="7772400" cy="830997"/>
          </a:xfrm>
          <a:prstGeom prst="rect">
            <a:avLst/>
          </a:prstGeom>
          <a:noFill/>
        </p:spPr>
        <p:txBody>
          <a:bodyPr wrap="square" rtlCol="0">
            <a:spAutoFit/>
          </a:bodyPr>
          <a:lstStyle/>
          <a:p>
            <a:r>
              <a:rPr lang="en-GB" sz="4800" dirty="0" smtClean="0">
                <a:solidFill>
                  <a:srgbClr val="FFC000"/>
                </a:solidFill>
                <a:latin typeface="Impact" pitchFamily="34" charset="0"/>
              </a:rPr>
              <a:t>THE FEAR!</a:t>
            </a:r>
            <a:endParaRPr lang="en-GB" sz="4800" dirty="0">
              <a:solidFill>
                <a:srgbClr val="FFC000"/>
              </a:solidFill>
              <a:latin typeface="Impact" pitchFamily="34" charset="0"/>
            </a:endParaRPr>
          </a:p>
        </p:txBody>
      </p:sp>
      <p:sp>
        <p:nvSpPr>
          <p:cNvPr id="6" name="TextBox 5"/>
          <p:cNvSpPr txBox="1"/>
          <p:nvPr/>
        </p:nvSpPr>
        <p:spPr>
          <a:xfrm>
            <a:off x="1981200" y="1219200"/>
            <a:ext cx="7162800" cy="4801314"/>
          </a:xfrm>
          <a:prstGeom prst="rect">
            <a:avLst/>
          </a:prstGeom>
          <a:noFill/>
        </p:spPr>
        <p:txBody>
          <a:bodyPr wrap="square" rtlCol="0">
            <a:spAutoFit/>
          </a:bodyPr>
          <a:lstStyle/>
          <a:p>
            <a:r>
              <a:rPr lang="en-GB" dirty="0" smtClean="0">
                <a:solidFill>
                  <a:srgbClr val="FFC000"/>
                </a:solidFill>
                <a:latin typeface="Impact" pitchFamily="34" charset="0"/>
              </a:rPr>
              <a:t>What are they all doing?</a:t>
            </a:r>
          </a:p>
          <a:p>
            <a:endParaRPr lang="en-GB" dirty="0" smtClean="0">
              <a:solidFill>
                <a:srgbClr val="FFC000"/>
              </a:solidFill>
              <a:latin typeface="Impact" pitchFamily="34" charset="0"/>
            </a:endParaRPr>
          </a:p>
          <a:p>
            <a:r>
              <a:rPr lang="en-GB" dirty="0" smtClean="0">
                <a:solidFill>
                  <a:srgbClr val="FFC000"/>
                </a:solidFill>
                <a:latin typeface="Impact" pitchFamily="34" charset="0"/>
              </a:rPr>
              <a:t>Can I control the class?</a:t>
            </a:r>
          </a:p>
          <a:p>
            <a:endParaRPr lang="en-GB" dirty="0" smtClean="0">
              <a:solidFill>
                <a:srgbClr val="FFC000"/>
              </a:solidFill>
              <a:latin typeface="Impact" pitchFamily="34" charset="0"/>
            </a:endParaRPr>
          </a:p>
          <a:p>
            <a:r>
              <a:rPr lang="en-GB" dirty="0" smtClean="0">
                <a:solidFill>
                  <a:srgbClr val="FFC000"/>
                </a:solidFill>
                <a:latin typeface="Impact" pitchFamily="34" charset="0"/>
              </a:rPr>
              <a:t>Are they learning?</a:t>
            </a:r>
          </a:p>
          <a:p>
            <a:endParaRPr lang="en-GB" dirty="0" smtClean="0">
              <a:solidFill>
                <a:srgbClr val="FFC000"/>
              </a:solidFill>
              <a:latin typeface="Impact" pitchFamily="34" charset="0"/>
            </a:endParaRPr>
          </a:p>
          <a:p>
            <a:r>
              <a:rPr lang="en-GB" dirty="0" smtClean="0">
                <a:solidFill>
                  <a:srgbClr val="FFC000"/>
                </a:solidFill>
                <a:latin typeface="Impact" pitchFamily="34" charset="0"/>
              </a:rPr>
              <a:t>The noise! The terrific noise!</a:t>
            </a:r>
          </a:p>
          <a:p>
            <a:endParaRPr lang="en-GB" dirty="0">
              <a:solidFill>
                <a:srgbClr val="FFC000"/>
              </a:solidFill>
              <a:latin typeface="Impact" pitchFamily="34" charset="0"/>
            </a:endParaRPr>
          </a:p>
          <a:p>
            <a:r>
              <a:rPr lang="en-GB" dirty="0" smtClean="0">
                <a:solidFill>
                  <a:srgbClr val="FFC000"/>
                </a:solidFill>
                <a:latin typeface="Impact" pitchFamily="34" charset="0"/>
              </a:rPr>
              <a:t>Should I make them join in? Even the ones who don’t want to?</a:t>
            </a:r>
          </a:p>
          <a:p>
            <a:endParaRPr lang="en-GB" dirty="0" smtClean="0">
              <a:solidFill>
                <a:srgbClr val="FFC000"/>
              </a:solidFill>
              <a:latin typeface="Impact" pitchFamily="34" charset="0"/>
            </a:endParaRPr>
          </a:p>
          <a:p>
            <a:r>
              <a:rPr lang="en-GB" dirty="0" smtClean="0">
                <a:solidFill>
                  <a:srgbClr val="FFC000"/>
                </a:solidFill>
                <a:latin typeface="Impact" pitchFamily="34" charset="0"/>
              </a:rPr>
              <a:t>It isn’t a proper subject really though, is it?</a:t>
            </a:r>
          </a:p>
          <a:p>
            <a:endParaRPr lang="en-GB" dirty="0">
              <a:solidFill>
                <a:srgbClr val="FFC000"/>
              </a:solidFill>
              <a:latin typeface="Impact" pitchFamily="34" charset="0"/>
            </a:endParaRPr>
          </a:p>
          <a:p>
            <a:r>
              <a:rPr lang="en-GB" dirty="0" smtClean="0">
                <a:solidFill>
                  <a:srgbClr val="FFC000"/>
                </a:solidFill>
                <a:latin typeface="Impact" pitchFamily="34" charset="0"/>
              </a:rPr>
              <a:t>Jemima wants to play the teacher/king/lion/ again...</a:t>
            </a:r>
          </a:p>
          <a:p>
            <a:endParaRPr lang="en-GB" dirty="0">
              <a:solidFill>
                <a:srgbClr val="FFC000"/>
              </a:solidFill>
              <a:latin typeface="Impact" pitchFamily="34" charset="0"/>
            </a:endParaRPr>
          </a:p>
          <a:p>
            <a:r>
              <a:rPr lang="en-GB" dirty="0" smtClean="0">
                <a:solidFill>
                  <a:srgbClr val="FFC000"/>
                </a:solidFill>
                <a:latin typeface="Impact" pitchFamily="34" charset="0"/>
              </a:rPr>
              <a:t>Why do they just want to roll on the floor? What has a fight got to do with this  piece about being a bee?</a:t>
            </a:r>
          </a:p>
          <a:p>
            <a:endParaRPr lang="en-GB" dirty="0">
              <a:solidFill>
                <a:srgbClr val="FFC000"/>
              </a:solidFill>
              <a:latin typeface="Impact"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1CB234-520D-43E2-BB33-3416A4290B2D}"/>
              </a:ext>
            </a:extLst>
          </p:cNvPr>
          <p:cNvSpPr>
            <a:spLocks noGrp="1"/>
          </p:cNvSpPr>
          <p:nvPr>
            <p:ph type="title"/>
          </p:nvPr>
        </p:nvSpPr>
        <p:spPr/>
        <p:txBody>
          <a:bodyPr>
            <a:normAutofit fontScale="90000"/>
          </a:bodyPr>
          <a:lstStyle/>
          <a:p>
            <a:r>
              <a:rPr lang="en-US" dirty="0"/>
              <a:t>What does the documentation say?</a:t>
            </a:r>
          </a:p>
        </p:txBody>
      </p:sp>
      <p:sp>
        <p:nvSpPr>
          <p:cNvPr id="3" name="Content Placeholder 2">
            <a:extLst>
              <a:ext uri="{FF2B5EF4-FFF2-40B4-BE49-F238E27FC236}">
                <a16:creationId xmlns:a16="http://schemas.microsoft.com/office/drawing/2014/main" xmlns="" id="{1F8D8939-CE2E-40BD-AB46-548717646ACC}"/>
              </a:ext>
            </a:extLst>
          </p:cNvPr>
          <p:cNvSpPr>
            <a:spLocks noGrp="1"/>
          </p:cNvSpPr>
          <p:nvPr>
            <p:ph idx="1"/>
          </p:nvPr>
        </p:nvSpPr>
        <p:spPr/>
        <p:txBody>
          <a:bodyPr vert="horz" lIns="91440" tIns="45720" rIns="91440" bIns="45720" rtlCol="0" anchor="t">
            <a:normAutofit/>
          </a:bodyPr>
          <a:lstStyle/>
          <a:p>
            <a:r>
              <a:rPr lang="en-US" dirty="0">
                <a:hlinkClick r:id="rId2"/>
              </a:rPr>
              <a:t>Foundation Phase</a:t>
            </a:r>
          </a:p>
          <a:p>
            <a:r>
              <a:rPr lang="en-US" dirty="0">
                <a:hlinkClick r:id="rId3"/>
              </a:rPr>
              <a:t>KS2</a:t>
            </a:r>
          </a:p>
          <a:p>
            <a:r>
              <a:rPr lang="en-US" dirty="0">
                <a:hlinkClick r:id="rId4"/>
              </a:rPr>
              <a:t>The future for Expressive Arts...</a:t>
            </a:r>
          </a:p>
          <a:p>
            <a:r>
              <a:rPr lang="en-US" dirty="0">
                <a:hlinkClick r:id="rId5"/>
              </a:rPr>
              <a:t>Literacy through Drama</a:t>
            </a:r>
          </a:p>
        </p:txBody>
      </p:sp>
    </p:spTree>
    <p:extLst>
      <p:ext uri="{BB962C8B-B14F-4D97-AF65-F5344CB8AC3E}">
        <p14:creationId xmlns:p14="http://schemas.microsoft.com/office/powerpoint/2010/main" xmlns="" val="148797548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3375" y="228600"/>
            <a:ext cx="8543925" cy="5346700"/>
          </a:xfrm>
        </p:spPr>
        <p:txBody>
          <a:bodyPr>
            <a:normAutofit fontScale="25000" lnSpcReduction="20000"/>
          </a:bodyPr>
          <a:lstStyle/>
          <a:p>
            <a:pPr marL="0" indent="0">
              <a:buNone/>
            </a:pPr>
            <a:r>
              <a:rPr lang="en-US" sz="6400" b="1" dirty="0">
                <a:ea typeface="Comic Sans MS" charset="0"/>
                <a:cs typeface="Comic Sans MS" charset="0"/>
              </a:rPr>
              <a:t>Rationale</a:t>
            </a:r>
            <a:r>
              <a:rPr lang="en-US" sz="6400" dirty="0">
                <a:ea typeface="Comic Sans MS" charset="0"/>
                <a:cs typeface="Comic Sans MS" charset="0"/>
              </a:rPr>
              <a:t> </a:t>
            </a:r>
            <a:br>
              <a:rPr lang="en-US" sz="6400" dirty="0">
                <a:ea typeface="Comic Sans MS" charset="0"/>
                <a:cs typeface="Comic Sans MS" charset="0"/>
              </a:rPr>
            </a:br>
            <a:r>
              <a:rPr lang="en-US" sz="6400" dirty="0">
                <a:ea typeface="Comic Sans MS" charset="0"/>
                <a:cs typeface="Comic Sans MS" charset="0"/>
              </a:rPr>
              <a:t>Through the Expressive Arts Area of Learning and Experience, schools and teachers can encourage children and young people to develop their </a:t>
            </a:r>
            <a:r>
              <a:rPr lang="en-US" sz="6400" b="1" dirty="0">
                <a:solidFill>
                  <a:schemeClr val="accent6">
                    <a:lumMod val="60000"/>
                    <a:lumOff val="40000"/>
                  </a:schemeClr>
                </a:solidFill>
                <a:ea typeface="Comic Sans MS" charset="0"/>
                <a:cs typeface="Comic Sans MS" charset="0"/>
              </a:rPr>
              <a:t>creative appreciation </a:t>
            </a:r>
            <a:r>
              <a:rPr lang="en-US" sz="6400" dirty="0">
                <a:ea typeface="Comic Sans MS" charset="0"/>
                <a:cs typeface="Comic Sans MS" charset="0"/>
              </a:rPr>
              <a:t>and </a:t>
            </a:r>
            <a:r>
              <a:rPr lang="en-US" sz="6400" b="1" dirty="0">
                <a:solidFill>
                  <a:schemeClr val="accent5">
                    <a:lumMod val="75000"/>
                  </a:schemeClr>
                </a:solidFill>
                <a:ea typeface="Comic Sans MS" charset="0"/>
                <a:cs typeface="Comic Sans MS" charset="0"/>
              </a:rPr>
              <a:t>talent</a:t>
            </a:r>
            <a:r>
              <a:rPr lang="en-US" sz="6400" dirty="0">
                <a:ea typeface="Comic Sans MS" charset="0"/>
                <a:cs typeface="Comic Sans MS" charset="0"/>
              </a:rPr>
              <a:t> and their</a:t>
            </a:r>
            <a:r>
              <a:rPr lang="en-US" sz="6400" dirty="0">
                <a:solidFill>
                  <a:schemeClr val="bg2">
                    <a:lumMod val="25000"/>
                  </a:schemeClr>
                </a:solidFill>
                <a:ea typeface="Comic Sans MS" charset="0"/>
                <a:cs typeface="Comic Sans MS" charset="0"/>
              </a:rPr>
              <a:t> </a:t>
            </a:r>
            <a:r>
              <a:rPr lang="en-US" sz="6400" b="1" dirty="0">
                <a:solidFill>
                  <a:schemeClr val="bg2">
                    <a:lumMod val="25000"/>
                  </a:schemeClr>
                </a:solidFill>
                <a:ea typeface="Comic Sans MS" charset="0"/>
                <a:cs typeface="Comic Sans MS" charset="0"/>
              </a:rPr>
              <a:t>artistic</a:t>
            </a:r>
            <a:r>
              <a:rPr lang="en-US" sz="6400" dirty="0">
                <a:solidFill>
                  <a:schemeClr val="bg2">
                    <a:lumMod val="25000"/>
                  </a:schemeClr>
                </a:solidFill>
                <a:ea typeface="Comic Sans MS" charset="0"/>
                <a:cs typeface="Comic Sans MS" charset="0"/>
              </a:rPr>
              <a:t> </a:t>
            </a:r>
            <a:r>
              <a:rPr lang="en-US" sz="6400" dirty="0">
                <a:ea typeface="Comic Sans MS" charset="0"/>
                <a:cs typeface="Comic Sans MS" charset="0"/>
              </a:rPr>
              <a:t>and </a:t>
            </a:r>
            <a:r>
              <a:rPr lang="en-US" sz="6400" b="1" dirty="0">
                <a:solidFill>
                  <a:schemeClr val="accent4">
                    <a:lumMod val="75000"/>
                  </a:schemeClr>
                </a:solidFill>
                <a:ea typeface="Comic Sans MS" charset="0"/>
                <a:cs typeface="Comic Sans MS" charset="0"/>
              </a:rPr>
              <a:t>performance skills</a:t>
            </a:r>
            <a:r>
              <a:rPr lang="en-US" sz="6400" b="1" dirty="0">
                <a:ea typeface="Comic Sans MS" charset="0"/>
                <a:cs typeface="Comic Sans MS" charset="0"/>
              </a:rPr>
              <a:t>. </a:t>
            </a:r>
          </a:p>
          <a:p>
            <a:pPr marL="0" indent="0">
              <a:buNone/>
            </a:pPr>
            <a:endParaRPr lang="en-US" sz="4800" dirty="0">
              <a:ea typeface="Comic Sans MS" charset="0"/>
              <a:cs typeface="Comic Sans MS" charset="0"/>
            </a:endParaRPr>
          </a:p>
          <a:p>
            <a:pPr marL="0" indent="0">
              <a:buNone/>
            </a:pPr>
            <a:r>
              <a:rPr lang="en-US" sz="6400" dirty="0">
                <a:ea typeface="Comic Sans MS" charset="0"/>
                <a:cs typeface="Comic Sans MS" charset="0"/>
              </a:rPr>
              <a:t>The expressive arts provide </a:t>
            </a:r>
            <a:r>
              <a:rPr lang="en-US" sz="6400" dirty="0">
                <a:solidFill>
                  <a:srgbClr val="FF0000"/>
                </a:solidFill>
                <a:ea typeface="Comic Sans MS" charset="0"/>
                <a:cs typeface="Comic Sans MS" charset="0"/>
              </a:rPr>
              <a:t>opportunities </a:t>
            </a:r>
            <a:r>
              <a:rPr lang="en-US" sz="6400" dirty="0">
                <a:ea typeface="Comic Sans MS" charset="0"/>
                <a:cs typeface="Comic Sans MS" charset="0"/>
              </a:rPr>
              <a:t>to </a:t>
            </a:r>
            <a:r>
              <a:rPr lang="en-US" sz="6400" dirty="0">
                <a:solidFill>
                  <a:srgbClr val="FF0000"/>
                </a:solidFill>
                <a:ea typeface="Comic Sans MS" charset="0"/>
                <a:cs typeface="Comic Sans MS" charset="0"/>
              </a:rPr>
              <a:t>explore</a:t>
            </a:r>
            <a:r>
              <a:rPr lang="en-US" sz="6400" dirty="0">
                <a:ea typeface="Comic Sans MS" charset="0"/>
                <a:cs typeface="Comic Sans MS" charset="0"/>
              </a:rPr>
              <a:t> thinking, refine, and communicate ideas, engaging thinking, imagination and senses creatively. </a:t>
            </a:r>
          </a:p>
          <a:p>
            <a:pPr marL="0" indent="0">
              <a:buNone/>
            </a:pPr>
            <a:endParaRPr lang="en-US" sz="4400" dirty="0">
              <a:ea typeface="Comic Sans MS" charset="0"/>
              <a:cs typeface="Comic Sans MS" charset="0"/>
            </a:endParaRPr>
          </a:p>
          <a:p>
            <a:pPr marL="0" indent="0">
              <a:buNone/>
            </a:pPr>
            <a:r>
              <a:rPr lang="en-US" sz="6400" dirty="0">
                <a:ea typeface="Comic Sans MS" charset="0"/>
                <a:cs typeface="Comic Sans MS" charset="0"/>
              </a:rPr>
              <a:t>They also </a:t>
            </a:r>
            <a:r>
              <a:rPr lang="en-US" sz="6400" b="1" dirty="0">
                <a:solidFill>
                  <a:srgbClr val="00B050"/>
                </a:solidFill>
                <a:ea typeface="Comic Sans MS" charset="0"/>
                <a:cs typeface="Comic Sans MS" charset="0"/>
              </a:rPr>
              <a:t>promote exploration of issues of personal and cultural identity</a:t>
            </a:r>
            <a:r>
              <a:rPr lang="en-US" sz="6400" dirty="0">
                <a:ea typeface="Comic Sans MS" charset="0"/>
                <a:cs typeface="Comic Sans MS" charset="0"/>
              </a:rPr>
              <a:t>. Engagement with the expressive arts requires application, perseverance and close attention to detail, capacities that have benefits across learning more widely. </a:t>
            </a:r>
          </a:p>
          <a:p>
            <a:pPr marL="0" indent="0">
              <a:buNone/>
            </a:pPr>
            <a:endParaRPr lang="en-US" sz="4400" dirty="0">
              <a:ea typeface="Comic Sans MS" charset="0"/>
              <a:cs typeface="Comic Sans MS" charset="0"/>
            </a:endParaRPr>
          </a:p>
          <a:p>
            <a:pPr marL="0" indent="0">
              <a:buNone/>
            </a:pPr>
            <a:r>
              <a:rPr lang="en-US" sz="6400" dirty="0">
                <a:ea typeface="Comic Sans MS" charset="0"/>
                <a:cs typeface="Comic Sans MS" charset="0"/>
              </a:rPr>
              <a:t>In the Arts in Education in the Schools of Wales review commissioned by the Welsh Government, Professor Dai Smith said powerfully </a:t>
            </a:r>
            <a:r>
              <a:rPr lang="en-US" sz="6400" b="1" dirty="0">
                <a:solidFill>
                  <a:srgbClr val="00B0F0"/>
                </a:solidFill>
                <a:ea typeface="Comic Sans MS" charset="0"/>
                <a:cs typeface="Comic Sans MS" charset="0"/>
              </a:rPr>
              <a:t>‘It is clear…that countries across the world recognise the significance and potential of the arts in enabling improved educational, social and economic outcomes’.</a:t>
            </a:r>
            <a:r>
              <a:rPr lang="en-US" sz="6400" dirty="0">
                <a:ea typeface="Comic Sans MS" charset="0"/>
                <a:cs typeface="Comic Sans MS" charset="0"/>
              </a:rPr>
              <a:t> </a:t>
            </a:r>
          </a:p>
          <a:p>
            <a:pPr marL="0" indent="0">
              <a:buNone/>
            </a:pPr>
            <a:r>
              <a:rPr lang="en-US" sz="6400" dirty="0">
                <a:ea typeface="Comic Sans MS" charset="0"/>
                <a:cs typeface="Comic Sans MS" charset="0"/>
              </a:rPr>
              <a:t>The expressive arts provide </a:t>
            </a:r>
            <a:r>
              <a:rPr lang="en-US" sz="6400" b="1" dirty="0">
                <a:solidFill>
                  <a:schemeClr val="accent2">
                    <a:lumMod val="50000"/>
                  </a:schemeClr>
                </a:solidFill>
                <a:ea typeface="Comic Sans MS" charset="0"/>
                <a:cs typeface="Comic Sans MS" charset="0"/>
              </a:rPr>
              <a:t>inspiration</a:t>
            </a:r>
            <a:r>
              <a:rPr lang="en-US" sz="6400" dirty="0">
                <a:ea typeface="Comic Sans MS" charset="0"/>
                <a:cs typeface="Comic Sans MS" charset="0"/>
              </a:rPr>
              <a:t> and </a:t>
            </a:r>
            <a:r>
              <a:rPr lang="en-US" sz="6400" b="1" dirty="0">
                <a:solidFill>
                  <a:schemeClr val="accent2">
                    <a:lumMod val="50000"/>
                  </a:schemeClr>
                </a:solidFill>
                <a:ea typeface="Comic Sans MS" charset="0"/>
                <a:cs typeface="Comic Sans MS" charset="0"/>
              </a:rPr>
              <a:t>motivation</a:t>
            </a:r>
            <a:r>
              <a:rPr lang="en-US" sz="6400" dirty="0">
                <a:ea typeface="Comic Sans MS" charset="0"/>
                <a:cs typeface="Comic Sans MS" charset="0"/>
              </a:rPr>
              <a:t> as they bring children and young people into contact with the creative processes, performances and products of others and stimulate their own experimentation and </a:t>
            </a:r>
            <a:r>
              <a:rPr lang="en-US" sz="6400" b="1" dirty="0">
                <a:solidFill>
                  <a:schemeClr val="accent6">
                    <a:lumMod val="40000"/>
                    <a:lumOff val="60000"/>
                  </a:schemeClr>
                </a:solidFill>
                <a:ea typeface="Comic Sans MS" charset="0"/>
                <a:cs typeface="Comic Sans MS" charset="0"/>
              </a:rPr>
              <a:t>creativity</a:t>
            </a:r>
            <a:r>
              <a:rPr lang="en-US" sz="6400" dirty="0">
                <a:ea typeface="Comic Sans MS" charset="0"/>
                <a:cs typeface="Comic Sans MS" charset="0"/>
              </a:rPr>
              <a:t>. </a:t>
            </a:r>
          </a:p>
          <a:p>
            <a:pPr marL="0" indent="0">
              <a:buNone/>
            </a:pPr>
            <a:endParaRPr lang="en-US" sz="4400" dirty="0">
              <a:ea typeface="Comic Sans MS" charset="0"/>
              <a:cs typeface="Comic Sans MS" charset="0"/>
            </a:endParaRPr>
          </a:p>
          <a:p>
            <a:pPr marL="0" indent="0">
              <a:buNone/>
            </a:pPr>
            <a:r>
              <a:rPr lang="en-US" sz="6400" dirty="0">
                <a:ea typeface="Comic Sans MS" charset="0"/>
                <a:cs typeface="Comic Sans MS" charset="0"/>
              </a:rPr>
              <a:t>They provide many </a:t>
            </a:r>
            <a:r>
              <a:rPr lang="en-US" sz="6400" dirty="0">
                <a:solidFill>
                  <a:srgbClr val="FF0000"/>
                </a:solidFill>
                <a:ea typeface="Comic Sans MS" charset="0"/>
                <a:cs typeface="Comic Sans MS" charset="0"/>
              </a:rPr>
              <a:t>opportunities</a:t>
            </a:r>
            <a:r>
              <a:rPr lang="en-US" sz="6400" dirty="0">
                <a:ea typeface="Comic Sans MS" charset="0"/>
                <a:cs typeface="Comic Sans MS" charset="0"/>
              </a:rPr>
              <a:t> for </a:t>
            </a:r>
            <a:r>
              <a:rPr lang="en-US" sz="6400" dirty="0">
                <a:solidFill>
                  <a:srgbClr val="FF0000"/>
                </a:solidFill>
                <a:ea typeface="Comic Sans MS" charset="0"/>
                <a:cs typeface="Comic Sans MS" charset="0"/>
              </a:rPr>
              <a:t>experiences</a:t>
            </a:r>
            <a:r>
              <a:rPr lang="en-US" sz="6400" dirty="0">
                <a:ea typeface="Comic Sans MS" charset="0"/>
                <a:cs typeface="Comic Sans MS" charset="0"/>
              </a:rPr>
              <a:t> such as visits to theatres and galleries and for bringing the specialist expertise of, for example, artists and musicians into the classroom. </a:t>
            </a:r>
          </a:p>
          <a:p>
            <a:pPr marL="0" indent="0">
              <a:buNone/>
            </a:pPr>
            <a:endParaRPr lang="en-US" sz="6400" dirty="0">
              <a:ea typeface="Comic Sans MS" charset="0"/>
              <a:cs typeface="Comic Sans MS" charset="0"/>
            </a:endParaRPr>
          </a:p>
          <a:p>
            <a:pPr marL="0" indent="0">
              <a:buNone/>
            </a:pPr>
            <a:r>
              <a:rPr lang="en-US" sz="6400" dirty="0">
                <a:ea typeface="Comic Sans MS" charset="0"/>
                <a:cs typeface="Comic Sans MS" charset="0"/>
              </a:rPr>
              <a:t>Achievement in the expressive arts also provides a basis for lifelong participation and can ultimately contribute to a thriving economy and cultural life for Wales.</a:t>
            </a:r>
          </a:p>
          <a:p>
            <a:pPr marL="0" indent="0">
              <a:buNone/>
            </a:pPr>
            <a:endParaRPr lang="en-US" sz="4400" dirty="0">
              <a:ea typeface="Comic Sans MS" charset="0"/>
              <a:cs typeface="Comic Sans MS" charset="0"/>
            </a:endParaRPr>
          </a:p>
          <a:p>
            <a:pPr marL="0" indent="0">
              <a:buNone/>
            </a:pPr>
            <a:r>
              <a:rPr lang="en-US" sz="6400" dirty="0">
                <a:ea typeface="Comic Sans MS" charset="0"/>
                <a:cs typeface="Comic Sans MS" charset="0"/>
                <a:hlinkClick r:id="rId2"/>
              </a:rPr>
              <a:t>https://www.conwyartsandmusic.org.uk/en/updates/2015-03-03-the-expressive-arts-are-proposed-as-one-of-six-areas-of-learning-and-experience-in-professor-donaldsons-review-of-the-education-curriculum-in-wales</a:t>
            </a:r>
            <a:endParaRPr lang="en-US" sz="6400" dirty="0">
              <a:ea typeface="Comic Sans MS" charset="0"/>
              <a:cs typeface="Comic Sans MS" charset="0"/>
            </a:endParaRPr>
          </a:p>
          <a:p>
            <a:endParaRPr lang="en-US" dirty="0"/>
          </a:p>
        </p:txBody>
      </p:sp>
    </p:spTree>
    <p:extLst>
      <p:ext uri="{BB962C8B-B14F-4D97-AF65-F5344CB8AC3E}">
        <p14:creationId xmlns:p14="http://schemas.microsoft.com/office/powerpoint/2010/main" xmlns="" val="1437364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9075" y="368301"/>
            <a:ext cx="8743950" cy="5029199"/>
          </a:xfrm>
        </p:spPr>
        <p:txBody>
          <a:bodyPr>
            <a:normAutofit fontScale="55000" lnSpcReduction="20000"/>
          </a:bodyPr>
          <a:lstStyle/>
          <a:p>
            <a:pPr marL="0" indent="0">
              <a:buNone/>
            </a:pPr>
            <a:r>
              <a:rPr lang="en-US" b="1" dirty="0">
                <a:ea typeface="Comic Sans MS" charset="0"/>
                <a:cs typeface="Comic Sans MS" charset="0"/>
              </a:rPr>
              <a:t>Scope and connections with other Areas of Learning and Experience</a:t>
            </a:r>
            <a:r>
              <a:rPr lang="en-US" dirty="0">
                <a:ea typeface="Comic Sans MS" charset="0"/>
                <a:cs typeface="Comic Sans MS" charset="0"/>
              </a:rPr>
              <a:t> </a:t>
            </a:r>
          </a:p>
          <a:p>
            <a:pPr marL="0" indent="0">
              <a:buNone/>
            </a:pPr>
            <a:r>
              <a:rPr lang="en-US" dirty="0">
                <a:ea typeface="Comic Sans MS" charset="0"/>
                <a:cs typeface="Comic Sans MS" charset="0"/>
              </a:rPr>
              <a:t/>
            </a:r>
            <a:br>
              <a:rPr lang="en-US" dirty="0">
                <a:ea typeface="Comic Sans MS" charset="0"/>
                <a:cs typeface="Comic Sans MS" charset="0"/>
              </a:rPr>
            </a:br>
            <a:r>
              <a:rPr lang="en-US" dirty="0">
                <a:ea typeface="Comic Sans MS" charset="0"/>
                <a:cs typeface="Comic Sans MS" charset="0"/>
              </a:rPr>
              <a:t>The Expressive Arts Area of Learning and Experience will span </a:t>
            </a:r>
            <a:r>
              <a:rPr lang="en-US" dirty="0">
                <a:solidFill>
                  <a:srgbClr val="00B050"/>
                </a:solidFill>
                <a:ea typeface="Comic Sans MS" charset="0"/>
                <a:cs typeface="Comic Sans MS" charset="0"/>
              </a:rPr>
              <a:t>art, drama, music, dance, film and digital media</a:t>
            </a:r>
            <a:r>
              <a:rPr lang="en-US" dirty="0">
                <a:ea typeface="Comic Sans MS" charset="0"/>
                <a:cs typeface="Comic Sans MS" charset="0"/>
              </a:rPr>
              <a:t>, encompassing wider creative aspects such as </a:t>
            </a:r>
            <a:r>
              <a:rPr lang="en-US" b="1" dirty="0">
                <a:solidFill>
                  <a:schemeClr val="tx2">
                    <a:lumMod val="60000"/>
                    <a:lumOff val="40000"/>
                  </a:schemeClr>
                </a:solidFill>
                <a:ea typeface="Comic Sans MS" charset="0"/>
                <a:cs typeface="Comic Sans MS" charset="0"/>
              </a:rPr>
              <a:t>improvisation</a:t>
            </a:r>
            <a:r>
              <a:rPr lang="en-US" dirty="0">
                <a:ea typeface="Comic Sans MS" charset="0"/>
                <a:cs typeface="Comic Sans MS" charset="0"/>
              </a:rPr>
              <a:t>. </a:t>
            </a:r>
          </a:p>
          <a:p>
            <a:pPr marL="0" indent="0">
              <a:buNone/>
            </a:pPr>
            <a:r>
              <a:rPr lang="en-US" dirty="0">
                <a:ea typeface="Comic Sans MS" charset="0"/>
                <a:cs typeface="Comic Sans MS" charset="0"/>
              </a:rPr>
              <a:t>The Review has taken account of the report of the review of Arts in Education in the Schools in Wales, which described ‘the arts’ as including the making, performance, expression or appreciation of one or more of: music; drama; dance; film and digital media; visual arts and design; literature and creative writing. </a:t>
            </a:r>
          </a:p>
          <a:p>
            <a:pPr marL="0" indent="0">
              <a:buNone/>
            </a:pPr>
            <a:r>
              <a:rPr lang="en-US" dirty="0">
                <a:ea typeface="Comic Sans MS" charset="0"/>
                <a:cs typeface="Comic Sans MS" charset="0"/>
              </a:rPr>
              <a:t>All of these art forms will be addressed within the curriculum, mainly through the Expressive Arts Area of Learning and Experience, but outcomes for literature and creative writing will form part of the Languages, literacy and communication Area of Learning and Experience. </a:t>
            </a:r>
          </a:p>
          <a:p>
            <a:pPr marL="0" indent="0">
              <a:buNone/>
            </a:pPr>
            <a:endParaRPr lang="en-US" sz="2200" dirty="0">
              <a:ea typeface="Comic Sans MS" charset="0"/>
              <a:cs typeface="Comic Sans MS" charset="0"/>
            </a:endParaRPr>
          </a:p>
          <a:p>
            <a:pPr marL="0" indent="0">
              <a:buNone/>
            </a:pPr>
            <a:r>
              <a:rPr lang="en-US" dirty="0">
                <a:ea typeface="Comic Sans MS" charset="0"/>
                <a:cs typeface="Comic Sans MS" charset="0"/>
              </a:rPr>
              <a:t>There will also be connections between the Expressive Arts Area of Learning and Experience and the technologies components of the Science and technology and Humanities Areas of Learning and Experience in interpreting and expressing meaning.</a:t>
            </a:r>
          </a:p>
          <a:p>
            <a:pPr marL="0" indent="0">
              <a:buNone/>
            </a:pPr>
            <a:endParaRPr lang="en-US" sz="2000" dirty="0">
              <a:ea typeface="Comic Sans MS" charset="0"/>
              <a:cs typeface="Comic Sans MS" charset="0"/>
            </a:endParaRPr>
          </a:p>
          <a:p>
            <a:pPr marL="0" indent="0">
              <a:buNone/>
            </a:pPr>
            <a:r>
              <a:rPr lang="en-US" dirty="0">
                <a:ea typeface="Comic Sans MS" charset="0"/>
                <a:cs typeface="Comic Sans MS" charset="0"/>
                <a:hlinkClick r:id="rId2"/>
              </a:rPr>
              <a:t>https://www.conwyartsandmusic.org.uk/en/updates/2015-03-03-the-expressive-arts-are-proposed-as-one-of-six-areas-of-learning-and-experience-in-professor-donaldsons-review-of-the-education-curriculum-in-wales</a:t>
            </a:r>
            <a:endParaRPr lang="en-US" dirty="0">
              <a:ea typeface="Comic Sans MS" charset="0"/>
              <a:cs typeface="Comic Sans MS" charset="0"/>
            </a:endParaRPr>
          </a:p>
          <a:p>
            <a:endParaRPr lang="en-US" dirty="0"/>
          </a:p>
        </p:txBody>
      </p:sp>
    </p:spTree>
    <p:extLst>
      <p:ext uri="{BB962C8B-B14F-4D97-AF65-F5344CB8AC3E}">
        <p14:creationId xmlns:p14="http://schemas.microsoft.com/office/powerpoint/2010/main" xmlns="" val="20061396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09575" y="454720"/>
            <a:ext cx="8267700" cy="923330"/>
          </a:xfrm>
          <a:prstGeom prst="rect">
            <a:avLst/>
          </a:prstGeom>
        </p:spPr>
        <p:txBody>
          <a:bodyPr wrap="square">
            <a:spAutoFit/>
          </a:bodyPr>
          <a:lstStyle/>
          <a:p>
            <a:pPr algn="ctr"/>
            <a:r>
              <a:rPr lang="en-US" dirty="0">
                <a:ea typeface="Comic Sans MS" charset="0"/>
                <a:cs typeface="Comic Sans MS" charset="0"/>
              </a:rPr>
              <a:t>The </a:t>
            </a:r>
            <a:r>
              <a:rPr lang="en-US" dirty="0">
                <a:ea typeface="Comic Sans MS" charset="0"/>
                <a:cs typeface="Comic Sans MS" charset="0"/>
                <a:hlinkClick r:id="rId2"/>
              </a:rPr>
              <a:t>Lead Creative Schools Scheme </a:t>
            </a:r>
            <a:r>
              <a:rPr lang="en-US" dirty="0">
                <a:ea typeface="Comic Sans MS" charset="0"/>
                <a:cs typeface="Comic Sans MS" charset="0"/>
              </a:rPr>
              <a:t>aims to promote new ways of working, with innovative and bespoke programmes of learning designed to improve the quality of teaching and learning</a:t>
            </a:r>
            <a:r>
              <a:rPr lang="en-US" dirty="0">
                <a:latin typeface="Comic Sans MS" charset="0"/>
                <a:ea typeface="Comic Sans MS" charset="0"/>
                <a:cs typeface="Comic Sans MS" charset="0"/>
              </a:rPr>
              <a:t>. </a:t>
            </a:r>
            <a:endParaRPr lang="en-US" sz="2800" dirty="0">
              <a:latin typeface="Comic Sans MS" charset="0"/>
              <a:ea typeface="Comic Sans MS" charset="0"/>
              <a:cs typeface="Comic Sans MS" charset="0"/>
            </a:endParaRPr>
          </a:p>
        </p:txBody>
      </p:sp>
      <p:sp>
        <p:nvSpPr>
          <p:cNvPr id="6" name="Content Placeholder 5"/>
          <p:cNvSpPr>
            <a:spLocks noGrp="1"/>
          </p:cNvSpPr>
          <p:nvPr>
            <p:ph idx="1"/>
          </p:nvPr>
        </p:nvSpPr>
        <p:spPr/>
        <p:txBody>
          <a:bodyPr>
            <a:normAutofit/>
          </a:bodyPr>
          <a:lstStyle/>
          <a:p>
            <a:r>
              <a:rPr lang="en-US" sz="2000" dirty="0" smtClean="0">
                <a:hlinkClick r:id="rId3"/>
              </a:rPr>
              <a:t>Teachers TV – a blast from the past…what are your thoughts on the drama/literacy work seen here? </a:t>
            </a:r>
            <a:endParaRPr lang="en-GB" sz="2000" dirty="0"/>
          </a:p>
        </p:txBody>
      </p:sp>
    </p:spTree>
    <p:extLst>
      <p:ext uri="{BB962C8B-B14F-4D97-AF65-F5344CB8AC3E}">
        <p14:creationId xmlns:p14="http://schemas.microsoft.com/office/powerpoint/2010/main" xmlns="" val="4250684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Activity</a:t>
            </a:r>
            <a:r>
              <a:rPr lang="mr-IN" dirty="0"/>
              <a:t>…</a:t>
            </a:r>
            <a:r>
              <a:rPr lang="en-US" dirty="0"/>
              <a:t>..</a:t>
            </a:r>
          </a:p>
        </p:txBody>
      </p:sp>
      <p:pic>
        <p:nvPicPr>
          <p:cNvPr id="4" name="Picture 3"/>
          <p:cNvPicPr>
            <a:picLocks noChangeAspect="1"/>
          </p:cNvPicPr>
          <p:nvPr/>
        </p:nvPicPr>
        <p:blipFill>
          <a:blip r:embed="rId2" cstate="print"/>
          <a:stretch>
            <a:fillRect/>
          </a:stretch>
        </p:blipFill>
        <p:spPr>
          <a:xfrm>
            <a:off x="8001000" y="5393267"/>
            <a:ext cx="677862" cy="903816"/>
          </a:xfrm>
          <a:prstGeom prst="rect">
            <a:avLst/>
          </a:prstGeom>
        </p:spPr>
      </p:pic>
      <p:sp>
        <p:nvSpPr>
          <p:cNvPr id="3" name="TextBox 2">
            <a:extLst>
              <a:ext uri="{FF2B5EF4-FFF2-40B4-BE49-F238E27FC236}">
                <a16:creationId xmlns:a16="http://schemas.microsoft.com/office/drawing/2014/main" xmlns="" id="{6EE30F99-5FFB-4C6B-B2A5-1F4BD226E70B}"/>
              </a:ext>
            </a:extLst>
          </p:cNvPr>
          <p:cNvSpPr txBox="1"/>
          <p:nvPr/>
        </p:nvSpPr>
        <p:spPr>
          <a:xfrm>
            <a:off x="493468" y="1544516"/>
            <a:ext cx="5107232" cy="452431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In your groups:</a:t>
            </a:r>
          </a:p>
          <a:p>
            <a:endParaRPr lang="en-US" dirty="0">
              <a:cs typeface="Calibri"/>
            </a:endParaRPr>
          </a:p>
          <a:p>
            <a:pPr marL="285750" indent="-285750">
              <a:buFont typeface="Arial"/>
              <a:buChar char="•"/>
            </a:pPr>
            <a:r>
              <a:rPr lang="en-US" dirty="0">
                <a:cs typeface="Calibri"/>
              </a:rPr>
              <a:t>Construct a </a:t>
            </a:r>
            <a:r>
              <a:rPr lang="en-US" b="1" dirty="0">
                <a:cs typeface="Calibri"/>
              </a:rPr>
              <a:t>Drama </a:t>
            </a:r>
            <a:r>
              <a:rPr lang="en-US" b="1" dirty="0" smtClean="0">
                <a:cs typeface="Calibri"/>
              </a:rPr>
              <a:t> </a:t>
            </a:r>
            <a:r>
              <a:rPr lang="en-US" dirty="0">
                <a:cs typeface="Calibri"/>
              </a:rPr>
              <a:t>lesson that fits with the documentation for your phase.</a:t>
            </a:r>
          </a:p>
          <a:p>
            <a:pPr marL="285750" indent="-285750">
              <a:buFont typeface="Arial"/>
              <a:buChar char="•"/>
            </a:pPr>
            <a:r>
              <a:rPr lang="en-US" dirty="0">
                <a:cs typeface="Calibri"/>
              </a:rPr>
              <a:t>Develop or use pupils'</a:t>
            </a:r>
            <a:r>
              <a:rPr lang="en-US" b="1" dirty="0">
                <a:cs typeface="Calibri"/>
              </a:rPr>
              <a:t> </a:t>
            </a:r>
            <a:r>
              <a:rPr lang="en-US" dirty="0" smtClean="0">
                <a:cs typeface="Calibri"/>
              </a:rPr>
              <a:t>drama either as a subject in itself or to explore an aspect of another subject/AOLE. This might include Health and well-being. </a:t>
            </a:r>
            <a:endParaRPr lang="en-US" dirty="0" smtClean="0">
              <a:cs typeface="Calibri"/>
            </a:endParaRPr>
          </a:p>
          <a:p>
            <a:pPr marL="285750" indent="-285750">
              <a:buFont typeface="Arial"/>
              <a:buChar char="•"/>
            </a:pPr>
            <a:r>
              <a:rPr lang="en-US" dirty="0" smtClean="0">
                <a:cs typeface="Calibri"/>
              </a:rPr>
              <a:t>How will you ‘teach’ </a:t>
            </a:r>
            <a:r>
              <a:rPr lang="en-US" dirty="0" smtClean="0">
                <a:cs typeface="Calibri"/>
              </a:rPr>
              <a:t>your </a:t>
            </a:r>
            <a:r>
              <a:rPr lang="en-US" dirty="0" smtClean="0">
                <a:cs typeface="Calibri"/>
              </a:rPr>
              <a:t>lesson?</a:t>
            </a:r>
            <a:endParaRPr lang="en-US" dirty="0">
              <a:cs typeface="Calibri"/>
            </a:endParaRPr>
          </a:p>
          <a:p>
            <a:pPr marL="285750" indent="-285750">
              <a:buFont typeface="Arial"/>
              <a:buChar char="•"/>
            </a:pPr>
            <a:r>
              <a:rPr lang="en-US" dirty="0" smtClean="0">
                <a:cs typeface="Calibri"/>
              </a:rPr>
              <a:t>Some </a:t>
            </a:r>
            <a:r>
              <a:rPr lang="en-US" dirty="0" smtClean="0">
                <a:cs typeface="Calibri"/>
              </a:rPr>
              <a:t>groups </a:t>
            </a:r>
            <a:r>
              <a:rPr lang="en-US" dirty="0">
                <a:cs typeface="Calibri"/>
              </a:rPr>
              <a:t>will present to the class.</a:t>
            </a:r>
          </a:p>
          <a:p>
            <a:pPr marL="285750" indent="-285750">
              <a:buFont typeface="Arial"/>
              <a:buChar char="•"/>
            </a:pPr>
            <a:r>
              <a:rPr lang="en-US" dirty="0">
                <a:cs typeface="Calibri"/>
              </a:rPr>
              <a:t>All groups will share their ideas via the forum on Moodle.</a:t>
            </a:r>
          </a:p>
          <a:p>
            <a:pPr marL="285750" indent="-285750">
              <a:buFont typeface="Arial"/>
              <a:buChar char="•"/>
            </a:pPr>
            <a:endParaRPr lang="en-US" dirty="0">
              <a:cs typeface="Calibri"/>
            </a:endParaRPr>
          </a:p>
          <a:p>
            <a:pPr marL="285750" indent="-285750">
              <a:buFont typeface="Arial"/>
              <a:buChar char="•"/>
            </a:pPr>
            <a:r>
              <a:rPr lang="en-US" dirty="0">
                <a:cs typeface="Calibri"/>
              </a:rPr>
              <a:t>Be prepared to explain and justify your ideas.</a:t>
            </a:r>
          </a:p>
          <a:p>
            <a:endParaRPr lang="en-US" dirty="0">
              <a:cs typeface="Calibri"/>
            </a:endParaRPr>
          </a:p>
          <a:p>
            <a:pPr algn="ctr"/>
            <a:endParaRPr lang="en-US" dirty="0">
              <a:cs typeface="Calibri"/>
            </a:endParaRPr>
          </a:p>
        </p:txBody>
      </p:sp>
    </p:spTree>
    <p:extLst>
      <p:ext uri="{BB962C8B-B14F-4D97-AF65-F5344CB8AC3E}">
        <p14:creationId xmlns:p14="http://schemas.microsoft.com/office/powerpoint/2010/main" xmlns="" val="207052473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why Drama?</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benefits to subjects aside, it can increase pupils’ confidence and social skills.</a:t>
            </a:r>
          </a:p>
          <a:p>
            <a:r>
              <a:rPr lang="en-GB" dirty="0" smtClean="0">
                <a:hlinkClick r:id="rId2"/>
              </a:rPr>
              <a:t>[http://eacea.ec.europa.eu/llp/projects/public_parts/documents/comenius/com_mp_142455_dice.pdf</a:t>
            </a:r>
            <a:r>
              <a:rPr lang="en-GB" dirty="0" smtClean="0"/>
              <a:t>]</a:t>
            </a:r>
          </a:p>
          <a:p>
            <a:r>
              <a:rPr lang="en-GB" dirty="0" smtClean="0">
                <a:hlinkClick r:id="rId3"/>
              </a:rPr>
              <a:t>Summary at: http://www.dramanetwork.eu/about_dice.html</a:t>
            </a:r>
            <a:endParaRPr lang="en-GB" dirty="0" smtClean="0"/>
          </a:p>
          <a:p>
            <a:r>
              <a:rPr lang="en-GB" dirty="0" smtClean="0"/>
              <a:t>The document above explores how 22 key competencies are supported though and in Drama. </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Burton, J., Horowitz, R., &amp; Abeles, H. (1999). Learning in and through the Arts: Curriculum implications. In B. E. Fiske (Ed.), Champions of change: The impact of the arts on learning. Washington:  Arts Education Partnership. </a:t>
            </a:r>
          </a:p>
          <a:p>
            <a:r>
              <a:rPr lang="en-GB" dirty="0" smtClean="0"/>
              <a:t>Goldberg, M. (1997). Arts and Learning: An integrated approach to teaching and learning in multicultural and multilingual settings. New York: Longman. </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86</TotalTime>
  <Words>1173</Words>
  <Application>Microsoft Office PowerPoint</Application>
  <PresentationFormat>On-screen Show (4:3)</PresentationFormat>
  <Paragraphs>113</Paragraphs>
  <Slides>20</Slides>
  <Notes>3</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Drama in the Primary classroom</vt:lpstr>
      <vt:lpstr>Slide 2</vt:lpstr>
      <vt:lpstr>Developing science through Drama...</vt:lpstr>
      <vt:lpstr>Slide 4</vt:lpstr>
      <vt:lpstr>Slide 5</vt:lpstr>
      <vt:lpstr>In the classroom</vt:lpstr>
      <vt:lpstr>Some types of drama activity</vt:lpstr>
      <vt:lpstr>Primary National Strategy </vt:lpstr>
      <vt:lpstr>When reflecting on work in progress as well as evaluating at the end: </vt:lpstr>
      <vt:lpstr>Extend children’s understanding of drama by: </vt:lpstr>
      <vt:lpstr>Using the convention of teacher in role</vt:lpstr>
      <vt:lpstr>Slide 12</vt:lpstr>
      <vt:lpstr>Slide 13</vt:lpstr>
      <vt:lpstr>What does the documentation say?</vt:lpstr>
      <vt:lpstr>Slide 15</vt:lpstr>
      <vt:lpstr>Slide 16</vt:lpstr>
      <vt:lpstr>Slide 17</vt:lpstr>
      <vt:lpstr>Activity…..</vt:lpstr>
      <vt:lpstr>So why Drama?</vt:lpstr>
      <vt:lpstr>Slide 20</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Drama in the Primary classroom</dc:title>
  <dc:creator>IshBern</dc:creator>
  <cp:lastModifiedBy>IshBern</cp:lastModifiedBy>
  <cp:revision>1</cp:revision>
  <dcterms:created xsi:type="dcterms:W3CDTF">2019-03-13T19:25:31Z</dcterms:created>
  <dcterms:modified xsi:type="dcterms:W3CDTF">2019-03-13T20:52:14Z</dcterms:modified>
</cp:coreProperties>
</file>