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21374100" cy="15113000"/>
  <p:notesSz cx="6858000" cy="9144000"/>
  <p:embeddedFontLst>
    <p:embeddedFont>
      <p:font typeface="Kelvinch Bold Italics" panose="020B0604020202020204" charset="0"/>
      <p:regular r:id="rId3"/>
    </p:embeddedFont>
    <p:embeddedFont>
      <p:font typeface="Noto Sans" panose="020B0604020202020204" charset="0"/>
      <p:regular r:id="rId4"/>
    </p:embeddedFont>
    <p:embeddedFont>
      <p:font typeface="Calibri" panose="020F0502020204030204" pitchFamily="34" charset="0"/>
      <p:regular r:id="rId5"/>
      <p:bold r:id="rId6"/>
      <p:italic r:id="rId7"/>
      <p:boldItalic r:id="rId8"/>
    </p:embeddedFont>
    <p:embeddedFont>
      <p:font typeface="Kelvinch Italics" panose="020B0604020202020204" charset="0"/>
      <p:regular r:id="rId9"/>
    </p:embeddedFont>
    <p:embeddedFont>
      <p:font typeface="Kelvinch Bold" panose="020B0604020202020204" charset="0"/>
      <p:regular r:id="rId10"/>
    </p:embeddedFont>
    <p:embeddedFont>
      <p:font typeface="Kelvinch" panose="020B0604020202020204" charset="0"/>
      <p:regular r:id="rId11"/>
    </p:embeddedFont>
    <p:embeddedFont>
      <p:font typeface="Noto Sans Bold"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2" d="100"/>
          <a:sy n="32" d="100"/>
        </p:scale>
        <p:origin x="1290" y="120"/>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presProps" Target="presProp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font" Target="fonts/font9.fntdata"/><Relationship Id="rId5" Type="http://schemas.openxmlformats.org/officeDocument/2006/relationships/font" Target="fonts/font3.fntdata"/><Relationship Id="rId15" Type="http://schemas.openxmlformats.org/officeDocument/2006/relationships/theme" Target="theme/theme1.xml"/><Relationship Id="rId10" Type="http://schemas.openxmlformats.org/officeDocument/2006/relationships/font" Target="fonts/font8.fntdata"/><Relationship Id="rId4" Type="http://schemas.openxmlformats.org/officeDocument/2006/relationships/font" Target="fonts/font2.fntdata"/><Relationship Id="rId9" Type="http://schemas.openxmlformats.org/officeDocument/2006/relationships/font" Target="fonts/font7.fntdata"/><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ciencedirect.com/journal/american-journal-of-preventive-medicine" TargetMode="External"/><Relationship Id="rId13" Type="http://schemas.openxmlformats.org/officeDocument/2006/relationships/hyperlink" Target="https://academic.oup.com/heapro/article/13/4/349/551708" TargetMode="External"/><Relationship Id="rId18" Type="http://schemas.openxmlformats.org/officeDocument/2006/relationships/hyperlink" Target="https://www.who.int/teams/health-promotion/enhanced-wellbeing/first-global-conference" TargetMode="External"/><Relationship Id="rId3" Type="http://schemas.openxmlformats.org/officeDocument/2006/relationships/image" Target="../media/image2.jpeg"/><Relationship Id="rId7" Type="http://schemas.openxmlformats.org/officeDocument/2006/relationships/hyperlink" Target="https://implementationscience.biomedcentral.com/articles/10.1186/1748-5908-6-42" TargetMode="External"/><Relationship Id="rId12" Type="http://schemas.openxmlformats.org/officeDocument/2006/relationships/hyperlink" Target="https://www.nice.org.uk/guidance/ph49" TargetMode="External"/><Relationship Id="rId17" Type="http://schemas.openxmlformats.org/officeDocument/2006/relationships/hyperlink" Target="https://data.worldbank.org/indicator/IT.NET.USER.ZS" TargetMode="External"/><Relationship Id="rId2" Type="http://schemas.openxmlformats.org/officeDocument/2006/relationships/image" Target="../media/image1.jpeg"/><Relationship Id="rId16" Type="http://schemas.openxmlformats.org/officeDocument/2006/relationships/hyperlink" Target="https://topol.hee.nhs.uk" TargetMode="External"/><Relationship Id="rId20" Type="http://schemas.openxmlformats.org/officeDocument/2006/relationships/hyperlink" Target="https://www.who.int/news-room/fact-sheets/detail/noncommunicable-diseases"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data-saves-lives-reshaping-health-and-social-care-with-data" TargetMode="External"/><Relationship Id="rId11" Type="http://schemas.openxmlformats.org/officeDocument/2006/relationships/hyperlink" Target="https://www.england.nhs.uk/about/equality/equality-hub/core20plus5/" TargetMode="External"/><Relationship Id="rId5" Type="http://schemas.openxmlformats.org/officeDocument/2006/relationships/image" Target="../media/image4.png"/><Relationship Id="rId15" Type="http://schemas.openxmlformats.org/officeDocument/2006/relationships/hyperlink" Target="https://www.gov.uk/government/collections/health-matters" TargetMode="External"/><Relationship Id="rId10" Type="http://schemas.openxmlformats.org/officeDocument/2006/relationships/hyperlink" Target="https://www.nhs.uk/nhs-app/about-the-nhs-app/" TargetMode="External"/><Relationship Id="rId19" Type="http://schemas.openxmlformats.org/officeDocument/2006/relationships/hyperlink" Target="https://www.who.int/publications/i/item/9789240020924" TargetMode="External"/><Relationship Id="rId4" Type="http://schemas.openxmlformats.org/officeDocument/2006/relationships/image" Target="../media/image3.jpeg"/><Relationship Id="rId9" Type="http://schemas.openxmlformats.org/officeDocument/2006/relationships/hyperlink" Target="https://www.nhs.uk/nhs-app/" TargetMode="External"/><Relationship Id="rId14" Type="http://schemas.openxmlformats.org/officeDocument/2006/relationships/hyperlink" Target="https://www.gov.uk/government/publications/health-profile-for-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1E8F3"/>
        </a:solidFill>
        <a:effectLst/>
      </p:bgPr>
    </p:bg>
    <p:spTree>
      <p:nvGrpSpPr>
        <p:cNvPr id="1" name=""/>
        <p:cNvGrpSpPr/>
        <p:nvPr/>
      </p:nvGrpSpPr>
      <p:grpSpPr>
        <a:xfrm>
          <a:off x="0" y="0"/>
          <a:ext cx="0" cy="0"/>
          <a:chOff x="0" y="0"/>
          <a:chExt cx="0" cy="0"/>
        </a:xfrm>
      </p:grpSpPr>
      <p:sp>
        <p:nvSpPr>
          <p:cNvPr id="2" name="AutoShape 2"/>
          <p:cNvSpPr/>
          <p:nvPr/>
        </p:nvSpPr>
        <p:spPr>
          <a:xfrm>
            <a:off x="1" y="0"/>
            <a:ext cx="21374100" cy="3811888"/>
          </a:xfrm>
          <a:prstGeom prst="rect">
            <a:avLst/>
          </a:prstGeom>
          <a:solidFill>
            <a:srgbClr val="FFFFFF"/>
          </a:solidFill>
        </p:spPr>
      </p:sp>
      <p:sp>
        <p:nvSpPr>
          <p:cNvPr id="3" name="AutoShape 3"/>
          <p:cNvSpPr/>
          <p:nvPr/>
        </p:nvSpPr>
        <p:spPr>
          <a:xfrm>
            <a:off x="398453" y="3525772"/>
            <a:ext cx="20742586" cy="8750"/>
          </a:xfrm>
          <a:prstGeom prst="line">
            <a:avLst/>
          </a:prstGeom>
          <a:ln w="19050" cap="flat">
            <a:solidFill>
              <a:srgbClr val="16225D"/>
            </a:solidFill>
            <a:prstDash val="solid"/>
            <a:headEnd type="none" w="sm" len="sm"/>
            <a:tailEnd type="none" w="sm" len="sm"/>
          </a:ln>
        </p:spPr>
      </p:sp>
      <p:sp>
        <p:nvSpPr>
          <p:cNvPr id="4" name="AutoShape 4"/>
          <p:cNvSpPr/>
          <p:nvPr/>
        </p:nvSpPr>
        <p:spPr>
          <a:xfrm>
            <a:off x="7369378" y="9756407"/>
            <a:ext cx="8417706" cy="5644300"/>
          </a:xfrm>
          <a:prstGeom prst="rect">
            <a:avLst/>
          </a:prstGeom>
          <a:solidFill>
            <a:srgbClr val="FFFFFF"/>
          </a:solidFill>
        </p:spPr>
      </p:sp>
      <p:sp>
        <p:nvSpPr>
          <p:cNvPr id="5" name="AutoShape 5"/>
          <p:cNvSpPr/>
          <p:nvPr/>
        </p:nvSpPr>
        <p:spPr>
          <a:xfrm rot="5400000">
            <a:off x="1817234" y="9836695"/>
            <a:ext cx="11050995" cy="0"/>
          </a:xfrm>
          <a:prstGeom prst="line">
            <a:avLst/>
          </a:prstGeom>
          <a:ln w="19050" cap="flat">
            <a:solidFill>
              <a:srgbClr val="16225D"/>
            </a:solidFill>
            <a:prstDash val="solid"/>
            <a:headEnd type="none" w="sm" len="sm"/>
            <a:tailEnd type="none" w="sm" len="sm"/>
          </a:ln>
        </p:spPr>
      </p:sp>
      <p:sp>
        <p:nvSpPr>
          <p:cNvPr id="6" name="AutoShape 6"/>
          <p:cNvSpPr/>
          <p:nvPr/>
        </p:nvSpPr>
        <p:spPr>
          <a:xfrm>
            <a:off x="11726775" y="4328697"/>
            <a:ext cx="0" cy="5427710"/>
          </a:xfrm>
          <a:prstGeom prst="line">
            <a:avLst/>
          </a:prstGeom>
          <a:ln w="19050" cap="flat">
            <a:solidFill>
              <a:srgbClr val="16225D"/>
            </a:solidFill>
            <a:prstDash val="solid"/>
            <a:headEnd type="none" w="sm" len="sm"/>
            <a:tailEnd type="none" w="sm" len="sm"/>
          </a:ln>
        </p:spPr>
      </p:sp>
      <p:sp>
        <p:nvSpPr>
          <p:cNvPr id="7" name="AutoShape 7"/>
          <p:cNvSpPr/>
          <p:nvPr/>
        </p:nvSpPr>
        <p:spPr>
          <a:xfrm rot="5400000">
            <a:off x="10251794" y="9817654"/>
            <a:ext cx="11012913" cy="0"/>
          </a:xfrm>
          <a:prstGeom prst="line">
            <a:avLst/>
          </a:prstGeom>
          <a:ln w="19050" cap="flat">
            <a:solidFill>
              <a:srgbClr val="16225D"/>
            </a:solidFill>
            <a:prstDash val="solid"/>
            <a:headEnd type="none" w="sm" len="sm"/>
            <a:tailEnd type="none" w="sm" len="sm"/>
          </a:ln>
        </p:spPr>
      </p:sp>
      <p:sp>
        <p:nvSpPr>
          <p:cNvPr id="8" name="AutoShape 8"/>
          <p:cNvSpPr/>
          <p:nvPr/>
        </p:nvSpPr>
        <p:spPr>
          <a:xfrm rot="5400000">
            <a:off x="1831590" y="13218495"/>
            <a:ext cx="4211231" cy="0"/>
          </a:xfrm>
          <a:prstGeom prst="line">
            <a:avLst/>
          </a:prstGeom>
          <a:ln w="19050" cap="flat">
            <a:solidFill>
              <a:srgbClr val="16225D"/>
            </a:solidFill>
            <a:prstDash val="solid"/>
            <a:headEnd type="none" w="sm" len="sm"/>
            <a:tailEnd type="none" w="sm" len="sm"/>
          </a:ln>
        </p:spPr>
      </p:sp>
      <p:sp>
        <p:nvSpPr>
          <p:cNvPr id="9" name="AutoShape 9"/>
          <p:cNvSpPr/>
          <p:nvPr/>
        </p:nvSpPr>
        <p:spPr>
          <a:xfrm>
            <a:off x="271455" y="11112879"/>
            <a:ext cx="7060339" cy="0"/>
          </a:xfrm>
          <a:prstGeom prst="line">
            <a:avLst/>
          </a:prstGeom>
          <a:ln w="19050" cap="flat">
            <a:solidFill>
              <a:srgbClr val="16225D"/>
            </a:solidFill>
            <a:prstDash val="solid"/>
            <a:headEnd type="none" w="sm" len="sm"/>
            <a:tailEnd type="none" w="sm" len="sm"/>
          </a:ln>
        </p:spPr>
      </p:sp>
      <p:sp>
        <p:nvSpPr>
          <p:cNvPr id="10" name="AutoShape 10"/>
          <p:cNvSpPr/>
          <p:nvPr/>
        </p:nvSpPr>
        <p:spPr>
          <a:xfrm>
            <a:off x="7331794" y="9747657"/>
            <a:ext cx="13745751" cy="0"/>
          </a:xfrm>
          <a:prstGeom prst="line">
            <a:avLst/>
          </a:prstGeom>
          <a:ln w="19050" cap="flat">
            <a:solidFill>
              <a:srgbClr val="16225D"/>
            </a:solidFill>
            <a:prstDash val="solid"/>
            <a:headEnd type="none" w="sm" len="sm"/>
            <a:tailEnd type="none" w="sm" len="sm"/>
          </a:ln>
        </p:spPr>
      </p:sp>
      <p:sp>
        <p:nvSpPr>
          <p:cNvPr id="11" name="Freeform 11"/>
          <p:cNvSpPr/>
          <p:nvPr/>
        </p:nvSpPr>
        <p:spPr>
          <a:xfrm>
            <a:off x="523579" y="3641500"/>
            <a:ext cx="1984272" cy="4040050"/>
          </a:xfrm>
          <a:custGeom>
            <a:avLst/>
            <a:gdLst/>
            <a:ahLst/>
            <a:cxnLst/>
            <a:rect l="l" t="t" r="r" b="b"/>
            <a:pathLst>
              <a:path w="1984272" h="4040050">
                <a:moveTo>
                  <a:pt x="0" y="0"/>
                </a:moveTo>
                <a:lnTo>
                  <a:pt x="1984272" y="0"/>
                </a:lnTo>
                <a:lnTo>
                  <a:pt x="1984272" y="4040050"/>
                </a:lnTo>
                <a:lnTo>
                  <a:pt x="0" y="4040050"/>
                </a:lnTo>
                <a:lnTo>
                  <a:pt x="0" y="0"/>
                </a:lnTo>
                <a:close/>
              </a:path>
            </a:pathLst>
          </a:custGeom>
          <a:blipFill>
            <a:blip r:embed="rId2"/>
            <a:stretch>
              <a:fillRect t="-2019" b="-2019"/>
            </a:stretch>
          </a:blipFill>
        </p:spPr>
      </p:sp>
      <p:sp>
        <p:nvSpPr>
          <p:cNvPr id="12" name="Freeform 12"/>
          <p:cNvSpPr/>
          <p:nvPr/>
        </p:nvSpPr>
        <p:spPr>
          <a:xfrm>
            <a:off x="2507851" y="3641500"/>
            <a:ext cx="4410160" cy="3965172"/>
          </a:xfrm>
          <a:custGeom>
            <a:avLst/>
            <a:gdLst/>
            <a:ahLst/>
            <a:cxnLst/>
            <a:rect l="l" t="t" r="r" b="b"/>
            <a:pathLst>
              <a:path w="4410160" h="3965172">
                <a:moveTo>
                  <a:pt x="0" y="0"/>
                </a:moveTo>
                <a:lnTo>
                  <a:pt x="4410161" y="0"/>
                </a:lnTo>
                <a:lnTo>
                  <a:pt x="4410161" y="3965172"/>
                </a:lnTo>
                <a:lnTo>
                  <a:pt x="0" y="3965172"/>
                </a:lnTo>
                <a:lnTo>
                  <a:pt x="0" y="0"/>
                </a:lnTo>
                <a:close/>
              </a:path>
            </a:pathLst>
          </a:custGeom>
          <a:blipFill>
            <a:blip r:embed="rId3"/>
            <a:stretch>
              <a:fillRect l="-38051" r="-38051"/>
            </a:stretch>
          </a:blipFill>
        </p:spPr>
      </p:sp>
      <p:sp>
        <p:nvSpPr>
          <p:cNvPr id="13" name="Freeform 13"/>
          <p:cNvSpPr/>
          <p:nvPr/>
        </p:nvSpPr>
        <p:spPr>
          <a:xfrm>
            <a:off x="15787084" y="3670386"/>
            <a:ext cx="5275213" cy="5570679"/>
          </a:xfrm>
          <a:custGeom>
            <a:avLst/>
            <a:gdLst/>
            <a:ahLst/>
            <a:cxnLst/>
            <a:rect l="l" t="t" r="r" b="b"/>
            <a:pathLst>
              <a:path w="5275213" h="5570679">
                <a:moveTo>
                  <a:pt x="0" y="0"/>
                </a:moveTo>
                <a:lnTo>
                  <a:pt x="5275213" y="0"/>
                </a:lnTo>
                <a:lnTo>
                  <a:pt x="5275213" y="5570679"/>
                </a:lnTo>
                <a:lnTo>
                  <a:pt x="0" y="5570679"/>
                </a:lnTo>
                <a:lnTo>
                  <a:pt x="0" y="0"/>
                </a:lnTo>
                <a:close/>
              </a:path>
            </a:pathLst>
          </a:custGeom>
          <a:blipFill>
            <a:blip r:embed="rId4"/>
            <a:stretch>
              <a:fillRect l="-9371" r="-1979"/>
            </a:stretch>
          </a:blipFill>
        </p:spPr>
      </p:sp>
      <p:sp>
        <p:nvSpPr>
          <p:cNvPr id="14" name="Freeform 14"/>
          <p:cNvSpPr/>
          <p:nvPr/>
        </p:nvSpPr>
        <p:spPr>
          <a:xfrm>
            <a:off x="18722909" y="10654589"/>
            <a:ext cx="2516540" cy="1652848"/>
          </a:xfrm>
          <a:custGeom>
            <a:avLst/>
            <a:gdLst/>
            <a:ahLst/>
            <a:cxnLst/>
            <a:rect l="l" t="t" r="r" b="b"/>
            <a:pathLst>
              <a:path w="2516540" h="1652848">
                <a:moveTo>
                  <a:pt x="0" y="0"/>
                </a:moveTo>
                <a:lnTo>
                  <a:pt x="2516540" y="0"/>
                </a:lnTo>
                <a:lnTo>
                  <a:pt x="2516540" y="1652848"/>
                </a:lnTo>
                <a:lnTo>
                  <a:pt x="0" y="1652848"/>
                </a:lnTo>
                <a:lnTo>
                  <a:pt x="0" y="0"/>
                </a:lnTo>
                <a:close/>
              </a:path>
            </a:pathLst>
          </a:custGeom>
          <a:blipFill>
            <a:blip r:embed="rId5"/>
            <a:stretch>
              <a:fillRect t="-751" b="-751"/>
            </a:stretch>
          </a:blipFill>
        </p:spPr>
      </p:sp>
      <p:grpSp>
        <p:nvGrpSpPr>
          <p:cNvPr id="15" name="Group 15"/>
          <p:cNvGrpSpPr/>
          <p:nvPr/>
        </p:nvGrpSpPr>
        <p:grpSpPr>
          <a:xfrm>
            <a:off x="782462" y="487396"/>
            <a:ext cx="20279835" cy="2990552"/>
            <a:chOff x="0" y="0"/>
            <a:chExt cx="27039780" cy="3987402"/>
          </a:xfrm>
        </p:grpSpPr>
        <p:sp>
          <p:nvSpPr>
            <p:cNvPr id="16" name="TextBox 16"/>
            <p:cNvSpPr txBox="1"/>
            <p:nvPr/>
          </p:nvSpPr>
          <p:spPr>
            <a:xfrm>
              <a:off x="0" y="57150"/>
              <a:ext cx="27039780" cy="1445591"/>
            </a:xfrm>
            <a:prstGeom prst="rect">
              <a:avLst/>
            </a:prstGeom>
          </p:spPr>
          <p:txBody>
            <a:bodyPr lIns="0" tIns="0" rIns="0" bIns="0" rtlCol="0" anchor="t">
              <a:spAutoFit/>
            </a:bodyPr>
            <a:lstStyle/>
            <a:p>
              <a:pPr algn="ctr">
                <a:lnSpc>
                  <a:spcPts val="4141"/>
                </a:lnSpc>
              </a:pPr>
              <a:r>
                <a:rPr lang="en-US" sz="3944" spc="-78">
                  <a:solidFill>
                    <a:srgbClr val="000001"/>
                  </a:solidFill>
                  <a:latin typeface="Kelvinch"/>
                  <a:ea typeface="Kelvinch"/>
                  <a:cs typeface="Kelvinch"/>
                  <a:sym typeface="Kelvinch"/>
                </a:rPr>
                <a:t>Title: Digital Health Technology in Practice: The NHS App and Its Role in Chronic Disease Prevention</a:t>
              </a:r>
            </a:p>
          </p:txBody>
        </p:sp>
        <p:sp>
          <p:nvSpPr>
            <p:cNvPr id="17" name="TextBox 17"/>
            <p:cNvSpPr txBox="1"/>
            <p:nvPr/>
          </p:nvSpPr>
          <p:spPr>
            <a:xfrm>
              <a:off x="6190295" y="2147766"/>
              <a:ext cx="13734305" cy="1839636"/>
            </a:xfrm>
            <a:prstGeom prst="rect">
              <a:avLst/>
            </a:prstGeom>
          </p:spPr>
          <p:txBody>
            <a:bodyPr lIns="0" tIns="0" rIns="0" bIns="0" rtlCol="0" anchor="t">
              <a:spAutoFit/>
            </a:bodyPr>
            <a:lstStyle/>
            <a:p>
              <a:pPr algn="ctr">
                <a:lnSpc>
                  <a:spcPts val="2970"/>
                </a:lnSpc>
              </a:pPr>
              <a:r>
                <a:rPr lang="en-US" sz="2285" i="1" spc="-45" dirty="0">
                  <a:solidFill>
                    <a:srgbClr val="000001"/>
                  </a:solidFill>
                  <a:latin typeface="Kelvinch Italics"/>
                  <a:ea typeface="Kelvinch Italics"/>
                  <a:cs typeface="Kelvinch Italics"/>
                  <a:sym typeface="Kelvinch Italics"/>
                </a:rPr>
                <a:t>Student Name: </a:t>
              </a:r>
              <a:r>
                <a:rPr lang="en-US" sz="2285" i="1" spc="-45" dirty="0" err="1">
                  <a:solidFill>
                    <a:srgbClr val="000001"/>
                  </a:solidFill>
                  <a:latin typeface="Kelvinch Italics"/>
                  <a:ea typeface="Kelvinch Italics"/>
                  <a:cs typeface="Kelvinch Italics"/>
                  <a:sym typeface="Kelvinch Italics"/>
                </a:rPr>
                <a:t>Md</a:t>
              </a:r>
              <a:r>
                <a:rPr lang="en-US" sz="2285" i="1" spc="-45" dirty="0">
                  <a:solidFill>
                    <a:srgbClr val="000001"/>
                  </a:solidFill>
                  <a:latin typeface="Kelvinch Italics"/>
                  <a:ea typeface="Kelvinch Italics"/>
                  <a:cs typeface="Kelvinch Italics"/>
                  <a:sym typeface="Kelvinch Italics"/>
                </a:rPr>
                <a:t> </a:t>
              </a:r>
              <a:r>
                <a:rPr lang="en-US" sz="2285" i="1" spc="-45" dirty="0" err="1">
                  <a:solidFill>
                    <a:srgbClr val="000001"/>
                  </a:solidFill>
                  <a:latin typeface="Kelvinch Italics"/>
                  <a:ea typeface="Kelvinch Italics"/>
                  <a:cs typeface="Kelvinch Italics"/>
                  <a:sym typeface="Kelvinch Italics"/>
                </a:rPr>
                <a:t>Rimon</a:t>
              </a:r>
              <a:r>
                <a:rPr lang="en-US" sz="2285" i="1" spc="-45" dirty="0">
                  <a:solidFill>
                    <a:srgbClr val="000001"/>
                  </a:solidFill>
                  <a:latin typeface="Kelvinch Italics"/>
                  <a:ea typeface="Kelvinch Italics"/>
                  <a:cs typeface="Kelvinch Italics"/>
                  <a:sym typeface="Kelvinch Italics"/>
                </a:rPr>
                <a:t> Miah</a:t>
              </a:r>
            </a:p>
            <a:p>
              <a:pPr algn="ctr">
                <a:lnSpc>
                  <a:spcPts val="2970"/>
                </a:lnSpc>
              </a:pPr>
              <a:r>
                <a:rPr lang="en-US" sz="2285" i="1" spc="-45" dirty="0">
                  <a:solidFill>
                    <a:srgbClr val="000001"/>
                  </a:solidFill>
                  <a:latin typeface="Kelvinch Italics"/>
                  <a:ea typeface="Kelvinch Italics"/>
                  <a:cs typeface="Kelvinch Italics"/>
                  <a:sym typeface="Kelvinch Italics"/>
                </a:rPr>
                <a:t>Student ID: 2509982</a:t>
              </a:r>
            </a:p>
            <a:p>
              <a:pPr algn="ctr">
                <a:lnSpc>
                  <a:spcPts val="2970"/>
                </a:lnSpc>
              </a:pPr>
              <a:r>
                <a:rPr lang="en-US" sz="2285" i="1" spc="-45" dirty="0">
                  <a:solidFill>
                    <a:srgbClr val="000001"/>
                  </a:solidFill>
                  <a:latin typeface="Kelvinch Italics"/>
                  <a:ea typeface="Kelvinch Italics"/>
                  <a:cs typeface="Kelvinch Italics"/>
                  <a:sym typeface="Kelvinch Italics"/>
                </a:rPr>
                <a:t>Module: Population Health and Digital Health Promotion (LCHS7009)</a:t>
              </a:r>
            </a:p>
            <a:p>
              <a:pPr algn="just">
                <a:lnSpc>
                  <a:spcPts val="2190"/>
                </a:lnSpc>
              </a:pPr>
              <a:endParaRPr lang="en-US" sz="2285" i="1" spc="-45" dirty="0">
                <a:solidFill>
                  <a:srgbClr val="000001"/>
                </a:solidFill>
                <a:latin typeface="Kelvinch Italics"/>
                <a:ea typeface="Kelvinch Italics"/>
                <a:cs typeface="Kelvinch Italics"/>
                <a:sym typeface="Kelvinch Italics"/>
              </a:endParaRPr>
            </a:p>
          </p:txBody>
        </p:sp>
      </p:grpSp>
      <p:grpSp>
        <p:nvGrpSpPr>
          <p:cNvPr id="18" name="Group 18"/>
          <p:cNvGrpSpPr/>
          <p:nvPr/>
        </p:nvGrpSpPr>
        <p:grpSpPr>
          <a:xfrm>
            <a:off x="407036" y="7951049"/>
            <a:ext cx="6629511" cy="3310475"/>
            <a:chOff x="0" y="0"/>
            <a:chExt cx="8839348" cy="4413967"/>
          </a:xfrm>
        </p:grpSpPr>
        <p:sp>
          <p:nvSpPr>
            <p:cNvPr id="19" name="TextBox 19"/>
            <p:cNvSpPr txBox="1"/>
            <p:nvPr/>
          </p:nvSpPr>
          <p:spPr>
            <a:xfrm>
              <a:off x="0" y="28575"/>
              <a:ext cx="7217716" cy="378772"/>
            </a:xfrm>
            <a:prstGeom prst="rect">
              <a:avLst/>
            </a:prstGeom>
          </p:spPr>
          <p:txBody>
            <a:bodyPr lIns="0" tIns="0" rIns="0" bIns="0" rtlCol="0" anchor="t">
              <a:spAutoFit/>
            </a:bodyPr>
            <a:lstStyle/>
            <a:p>
              <a:pPr marL="0" lvl="0" indent="0" algn="l">
                <a:lnSpc>
                  <a:spcPts val="2139"/>
                </a:lnSpc>
                <a:spcBef>
                  <a:spcPct val="0"/>
                </a:spcBef>
              </a:pPr>
              <a:r>
                <a:rPr lang="en-US" sz="2037" b="1" i="1" spc="81">
                  <a:solidFill>
                    <a:srgbClr val="000001"/>
                  </a:solidFill>
                  <a:latin typeface="Kelvinch Bold Italics"/>
                  <a:ea typeface="Kelvinch Bold Italics"/>
                  <a:cs typeface="Kelvinch Bold Italics"/>
                  <a:sym typeface="Kelvinch Bold Italics"/>
                </a:rPr>
                <a:t>1. Background </a:t>
              </a:r>
            </a:p>
          </p:txBody>
        </p:sp>
        <p:sp>
          <p:nvSpPr>
            <p:cNvPr id="20" name="TextBox 20"/>
            <p:cNvSpPr txBox="1"/>
            <p:nvPr/>
          </p:nvSpPr>
          <p:spPr>
            <a:xfrm>
              <a:off x="0" y="632900"/>
              <a:ext cx="8839348" cy="3781067"/>
            </a:xfrm>
            <a:prstGeom prst="rect">
              <a:avLst/>
            </a:prstGeom>
          </p:spPr>
          <p:txBody>
            <a:bodyPr lIns="0" tIns="0" rIns="0" bIns="0" rtlCol="0" anchor="t">
              <a:spAutoFit/>
            </a:bodyPr>
            <a:lstStyle/>
            <a:p>
              <a:pPr algn="l">
                <a:lnSpc>
                  <a:spcPts val="2150"/>
                </a:lnSpc>
              </a:pPr>
              <a:r>
                <a:rPr lang="en-US" sz="1343" b="1" u="none" spc="13">
                  <a:solidFill>
                    <a:srgbClr val="000001"/>
                  </a:solidFill>
                  <a:latin typeface="Noto Sans Bold"/>
                  <a:ea typeface="Noto Sans Bold"/>
                  <a:cs typeface="Noto Sans Bold"/>
                  <a:sym typeface="Noto Sans Bold"/>
                </a:rPr>
                <a:t>Public Health Problem</a:t>
              </a:r>
            </a:p>
            <a:p>
              <a:pPr marL="290161" lvl="1" indent="-145080" algn="l">
                <a:lnSpc>
                  <a:spcPts val="2150"/>
                </a:lnSpc>
                <a:buFont typeface="Arial"/>
                <a:buChar char="•"/>
              </a:pPr>
              <a:r>
                <a:rPr lang="en-US" sz="1343" u="none" spc="13">
                  <a:solidFill>
                    <a:srgbClr val="000001"/>
                  </a:solidFill>
                  <a:latin typeface="Noto Sans"/>
                  <a:ea typeface="Noto Sans"/>
                  <a:cs typeface="Noto Sans"/>
                  <a:sym typeface="Noto Sans"/>
                </a:rPr>
                <a:t>Chronic diseases cause 74% of global deaths (WHO, 2023). </a:t>
              </a:r>
            </a:p>
            <a:p>
              <a:pPr marL="290161" lvl="1" indent="-145080" algn="l">
                <a:lnSpc>
                  <a:spcPts val="2150"/>
                </a:lnSpc>
                <a:buFont typeface="Arial"/>
                <a:buChar char="•"/>
              </a:pPr>
              <a:r>
                <a:rPr lang="en-US" sz="1343" u="none" spc="13">
                  <a:solidFill>
                    <a:srgbClr val="000001"/>
                  </a:solidFill>
                  <a:latin typeface="Noto Sans"/>
                  <a:ea typeface="Noto Sans"/>
                  <a:cs typeface="Noto Sans"/>
                  <a:sym typeface="Noto Sans"/>
                </a:rPr>
                <a:t>Obesity and physical inactivity continue to increase in England (NHS England, 2024). </a:t>
              </a:r>
            </a:p>
            <a:p>
              <a:pPr marL="290161" lvl="1" indent="-145080" algn="l">
                <a:lnSpc>
                  <a:spcPts val="2150"/>
                </a:lnSpc>
                <a:buFont typeface="Arial"/>
                <a:buChar char="•"/>
              </a:pPr>
              <a:r>
                <a:rPr lang="en-US" sz="1343" u="none" spc="13">
                  <a:solidFill>
                    <a:srgbClr val="000001"/>
                  </a:solidFill>
                  <a:latin typeface="Noto Sans"/>
                  <a:ea typeface="Noto Sans"/>
                  <a:cs typeface="Noto Sans"/>
                  <a:sym typeface="Noto Sans"/>
                </a:rPr>
                <a:t>Prevention is essential to reduce NHS costs and improve population health. </a:t>
              </a:r>
            </a:p>
            <a:p>
              <a:pPr marL="0" lvl="0" indent="0" algn="l">
                <a:lnSpc>
                  <a:spcPts val="2150"/>
                </a:lnSpc>
              </a:pPr>
              <a:r>
                <a:rPr lang="en-US" sz="1343" b="1" u="none" spc="13">
                  <a:solidFill>
                    <a:srgbClr val="000001"/>
                  </a:solidFill>
                  <a:latin typeface="Noto Sans Bold"/>
                  <a:ea typeface="Noto Sans Bold"/>
                  <a:cs typeface="Noto Sans Bold"/>
                  <a:sym typeface="Noto Sans Bold"/>
                </a:rPr>
                <a:t>Previous Interventions</a:t>
              </a:r>
            </a:p>
            <a:p>
              <a:pPr marL="290161" lvl="1" indent="-145080" algn="l">
                <a:lnSpc>
                  <a:spcPts val="2150"/>
                </a:lnSpc>
                <a:buFont typeface="Arial"/>
                <a:buChar char="•"/>
              </a:pPr>
              <a:r>
                <a:rPr lang="en-US" sz="1343" b="1" u="none" spc="13">
                  <a:solidFill>
                    <a:srgbClr val="000001"/>
                  </a:solidFill>
                  <a:latin typeface="Noto Sans Bold"/>
                  <a:ea typeface="Noto Sans Bold"/>
                  <a:cs typeface="Noto Sans Bold"/>
                  <a:sym typeface="Noto Sans Bold"/>
                </a:rPr>
                <a:t>Non-digital</a:t>
              </a:r>
            </a:p>
            <a:p>
              <a:pPr marL="290161" lvl="1" indent="-145080" algn="l">
                <a:lnSpc>
                  <a:spcPts val="2150"/>
                </a:lnSpc>
                <a:buFont typeface="Arial"/>
                <a:buChar char="•"/>
              </a:pPr>
              <a:r>
                <a:rPr lang="en-US" sz="1343" b="1" u="none" spc="13">
                  <a:solidFill>
                    <a:srgbClr val="000001"/>
                  </a:solidFill>
                  <a:latin typeface="Noto Sans Bold"/>
                  <a:ea typeface="Noto Sans Bold"/>
                  <a:cs typeface="Noto Sans Bold"/>
                  <a:sym typeface="Noto Sans Bold"/>
                </a:rPr>
                <a:t>Digital</a:t>
              </a:r>
            </a:p>
            <a:p>
              <a:pPr marL="290161" lvl="1" indent="-145080" algn="l">
                <a:lnSpc>
                  <a:spcPts val="2150"/>
                </a:lnSpc>
                <a:buFont typeface="Arial"/>
                <a:buChar char="•"/>
              </a:pPr>
              <a:r>
                <a:rPr lang="en-US" sz="1343" b="1" u="none" spc="13">
                  <a:solidFill>
                    <a:srgbClr val="000001"/>
                  </a:solidFill>
                  <a:latin typeface="Noto Sans Bold"/>
                  <a:ea typeface="Noto Sans Bold"/>
                  <a:cs typeface="Noto Sans Bold"/>
                  <a:sym typeface="Noto Sans Bold"/>
                </a:rPr>
                <a:t>Current Intervention</a:t>
              </a:r>
            </a:p>
            <a:p>
              <a:pPr marL="0" lvl="0" indent="0" algn="l">
                <a:lnSpc>
                  <a:spcPts val="2150"/>
                </a:lnSpc>
              </a:pPr>
              <a:r>
                <a:rPr lang="en-US" sz="1343" u="none" spc="13">
                  <a:solidFill>
                    <a:srgbClr val="000001"/>
                  </a:solidFill>
                  <a:latin typeface="Noto Sans"/>
                  <a:ea typeface="Noto Sans"/>
                  <a:cs typeface="Noto Sans"/>
                  <a:sym typeface="Noto Sans"/>
                </a:rPr>
                <a:t> (WHO, 2023; NHS England, 2024)</a:t>
              </a:r>
            </a:p>
            <a:p>
              <a:pPr marL="0" lvl="0" indent="0" algn="l">
                <a:lnSpc>
                  <a:spcPts val="1622"/>
                </a:lnSpc>
              </a:pPr>
              <a:endParaRPr lang="en-US" sz="1343" u="none" spc="13">
                <a:solidFill>
                  <a:srgbClr val="000001"/>
                </a:solidFill>
                <a:latin typeface="Noto Sans"/>
                <a:ea typeface="Noto Sans"/>
                <a:cs typeface="Noto Sans"/>
                <a:sym typeface="Noto Sans"/>
              </a:endParaRPr>
            </a:p>
          </p:txBody>
        </p:sp>
      </p:grpSp>
      <p:grpSp>
        <p:nvGrpSpPr>
          <p:cNvPr id="21" name="Group 21"/>
          <p:cNvGrpSpPr/>
          <p:nvPr/>
        </p:nvGrpSpPr>
        <p:grpSpPr>
          <a:xfrm>
            <a:off x="271455" y="11356774"/>
            <a:ext cx="3656226" cy="3402018"/>
            <a:chOff x="0" y="0"/>
            <a:chExt cx="4874968" cy="4536024"/>
          </a:xfrm>
        </p:grpSpPr>
        <p:sp>
          <p:nvSpPr>
            <p:cNvPr id="22" name="TextBox 22"/>
            <p:cNvSpPr txBox="1"/>
            <p:nvPr/>
          </p:nvSpPr>
          <p:spPr>
            <a:xfrm>
              <a:off x="0" y="28575"/>
              <a:ext cx="4843587" cy="451599"/>
            </a:xfrm>
            <a:prstGeom prst="rect">
              <a:avLst/>
            </a:prstGeom>
          </p:spPr>
          <p:txBody>
            <a:bodyPr lIns="0" tIns="0" rIns="0" bIns="0" rtlCol="0" anchor="t">
              <a:spAutoFit/>
            </a:bodyPr>
            <a:lstStyle/>
            <a:p>
              <a:pPr marL="0" lvl="0" indent="0" algn="l">
                <a:lnSpc>
                  <a:spcPts val="2524"/>
                </a:lnSpc>
                <a:spcBef>
                  <a:spcPct val="0"/>
                </a:spcBef>
              </a:pPr>
              <a:r>
                <a:rPr lang="en-US" sz="2404" b="1" spc="96">
                  <a:solidFill>
                    <a:srgbClr val="000001"/>
                  </a:solidFill>
                  <a:latin typeface="Kelvinch Bold"/>
                  <a:ea typeface="Kelvinch Bold"/>
                  <a:cs typeface="Kelvinch Bold"/>
                  <a:sym typeface="Kelvinch Bold"/>
                </a:rPr>
                <a:t> 5. Expected Outcomes</a:t>
              </a:r>
            </a:p>
          </p:txBody>
        </p:sp>
        <p:sp>
          <p:nvSpPr>
            <p:cNvPr id="23" name="TextBox 23"/>
            <p:cNvSpPr txBox="1"/>
            <p:nvPr/>
          </p:nvSpPr>
          <p:spPr>
            <a:xfrm>
              <a:off x="0" y="1624890"/>
              <a:ext cx="4874968" cy="2911133"/>
            </a:xfrm>
            <a:prstGeom prst="rect">
              <a:avLst/>
            </a:prstGeom>
          </p:spPr>
          <p:txBody>
            <a:bodyPr lIns="0" tIns="0" rIns="0" bIns="0" rtlCol="0" anchor="t">
              <a:spAutoFit/>
            </a:bodyPr>
            <a:lstStyle/>
            <a:p>
              <a:pPr marL="0" lvl="0" indent="0" algn="just">
                <a:lnSpc>
                  <a:spcPts val="2507"/>
                </a:lnSpc>
              </a:pPr>
              <a:r>
                <a:rPr lang="en-US" sz="1791">
                  <a:solidFill>
                    <a:srgbClr val="000001"/>
                  </a:solidFill>
                  <a:latin typeface="Kelvinch"/>
                  <a:ea typeface="Kelvinch"/>
                  <a:cs typeface="Kelvinch"/>
                  <a:sym typeface="Kelvinch"/>
                </a:rPr>
                <a:t>The NHS App is expected to:</a:t>
              </a:r>
            </a:p>
            <a:p>
              <a:pPr marL="0" lvl="0" indent="0" algn="just">
                <a:lnSpc>
                  <a:spcPts val="2507"/>
                </a:lnSpc>
              </a:pPr>
              <a:r>
                <a:rPr lang="en-US" sz="1791">
                  <a:solidFill>
                    <a:srgbClr val="000001"/>
                  </a:solidFill>
                  <a:latin typeface="Kelvinch"/>
                  <a:ea typeface="Kelvinch"/>
                  <a:cs typeface="Kelvinch"/>
                  <a:sym typeface="Kelvinch"/>
                </a:rPr>
                <a:t>✔ Increase patient engagement</a:t>
              </a:r>
            </a:p>
            <a:p>
              <a:pPr marL="0" lvl="0" indent="0" algn="just">
                <a:lnSpc>
                  <a:spcPts val="2507"/>
                </a:lnSpc>
              </a:pPr>
              <a:r>
                <a:rPr lang="en-US" sz="1791">
                  <a:solidFill>
                    <a:srgbClr val="000001"/>
                  </a:solidFill>
                  <a:latin typeface="Kelvinch"/>
                  <a:ea typeface="Kelvinch"/>
                  <a:cs typeface="Kelvinch"/>
                  <a:sym typeface="Kelvinch"/>
                </a:rPr>
                <a:t>✔ Improve medication adherence</a:t>
              </a:r>
            </a:p>
            <a:p>
              <a:pPr marL="0" lvl="0" indent="0" algn="just">
                <a:lnSpc>
                  <a:spcPts val="2507"/>
                </a:lnSpc>
              </a:pPr>
              <a:r>
                <a:rPr lang="en-US" sz="1791">
                  <a:solidFill>
                    <a:srgbClr val="000001"/>
                  </a:solidFill>
                  <a:latin typeface="Kelvinch"/>
                  <a:ea typeface="Kelvinch"/>
                  <a:cs typeface="Kelvinch"/>
                  <a:sym typeface="Kelvinch"/>
                </a:rPr>
                <a:t>✔ Improve appointment attendance</a:t>
              </a:r>
            </a:p>
            <a:p>
              <a:pPr marL="0" lvl="0" indent="0" algn="just">
                <a:lnSpc>
                  <a:spcPts val="2507"/>
                </a:lnSpc>
              </a:pPr>
              <a:r>
                <a:rPr lang="en-US" sz="1791">
                  <a:solidFill>
                    <a:srgbClr val="000001"/>
                  </a:solidFill>
                  <a:latin typeface="Kelvinch"/>
                  <a:ea typeface="Kelvinch"/>
                  <a:cs typeface="Kelvinch"/>
                  <a:sym typeface="Kelvinch"/>
                </a:rPr>
                <a:t>✔ Increase preventive screening</a:t>
              </a:r>
            </a:p>
            <a:p>
              <a:pPr marL="0" lvl="0" indent="0" algn="just">
                <a:lnSpc>
                  <a:spcPts val="2507"/>
                </a:lnSpc>
              </a:pPr>
              <a:r>
                <a:rPr lang="en-US" sz="1791">
                  <a:solidFill>
                    <a:srgbClr val="000001"/>
                  </a:solidFill>
                  <a:latin typeface="Kelvinch"/>
                  <a:ea typeface="Kelvinch"/>
                  <a:cs typeface="Kelvinch"/>
                  <a:sym typeface="Kelvinch"/>
                </a:rPr>
                <a:t>✔ Support healthier lifestyles</a:t>
              </a:r>
            </a:p>
            <a:p>
              <a:pPr marL="0" lvl="0" indent="0" algn="just">
                <a:lnSpc>
                  <a:spcPts val="2507"/>
                </a:lnSpc>
              </a:pPr>
              <a:endParaRPr lang="en-US" sz="1791">
                <a:solidFill>
                  <a:srgbClr val="000001"/>
                </a:solidFill>
                <a:latin typeface="Kelvinch"/>
                <a:ea typeface="Kelvinch"/>
                <a:cs typeface="Kelvinch"/>
                <a:sym typeface="Kelvinch"/>
              </a:endParaRPr>
            </a:p>
          </p:txBody>
        </p:sp>
      </p:grpSp>
      <p:grpSp>
        <p:nvGrpSpPr>
          <p:cNvPr id="24" name="Group 24"/>
          <p:cNvGrpSpPr/>
          <p:nvPr/>
        </p:nvGrpSpPr>
        <p:grpSpPr>
          <a:xfrm>
            <a:off x="4003091" y="11121629"/>
            <a:ext cx="3328703" cy="3616193"/>
            <a:chOff x="0" y="0"/>
            <a:chExt cx="4438271" cy="4821590"/>
          </a:xfrm>
        </p:grpSpPr>
        <p:sp>
          <p:nvSpPr>
            <p:cNvPr id="25" name="TextBox 25"/>
            <p:cNvSpPr txBox="1"/>
            <p:nvPr/>
          </p:nvSpPr>
          <p:spPr>
            <a:xfrm>
              <a:off x="672495" y="28575"/>
              <a:ext cx="2958782" cy="321543"/>
            </a:xfrm>
            <a:prstGeom prst="rect">
              <a:avLst/>
            </a:prstGeom>
          </p:spPr>
          <p:txBody>
            <a:bodyPr lIns="0" tIns="0" rIns="0" bIns="0" rtlCol="0" anchor="t">
              <a:spAutoFit/>
            </a:bodyPr>
            <a:lstStyle/>
            <a:p>
              <a:pPr marL="0" lvl="0" indent="0" algn="l">
                <a:lnSpc>
                  <a:spcPts val="1873"/>
                </a:lnSpc>
                <a:spcBef>
                  <a:spcPct val="0"/>
                </a:spcBef>
              </a:pPr>
              <a:r>
                <a:rPr lang="en-US" sz="1784" b="1" i="1" spc="71">
                  <a:solidFill>
                    <a:srgbClr val="000001"/>
                  </a:solidFill>
                  <a:latin typeface="Kelvinch Bold Italics"/>
                  <a:ea typeface="Kelvinch Bold Italics"/>
                  <a:cs typeface="Kelvinch Bold Italics"/>
                  <a:sym typeface="Kelvinch Bold Italics"/>
                </a:rPr>
                <a:t>6. Conclusion</a:t>
              </a:r>
            </a:p>
          </p:txBody>
        </p:sp>
        <p:sp>
          <p:nvSpPr>
            <p:cNvPr id="26" name="TextBox 26"/>
            <p:cNvSpPr txBox="1"/>
            <p:nvPr/>
          </p:nvSpPr>
          <p:spPr>
            <a:xfrm>
              <a:off x="0" y="574499"/>
              <a:ext cx="4438271" cy="4247091"/>
            </a:xfrm>
            <a:prstGeom prst="rect">
              <a:avLst/>
            </a:prstGeom>
          </p:spPr>
          <p:txBody>
            <a:bodyPr lIns="0" tIns="0" rIns="0" bIns="0" rtlCol="0" anchor="t">
              <a:spAutoFit/>
            </a:bodyPr>
            <a:lstStyle/>
            <a:p>
              <a:pPr marL="0" lvl="0" indent="0" algn="just">
                <a:lnSpc>
                  <a:spcPts val="1600"/>
                </a:lnSpc>
              </a:pPr>
              <a:r>
                <a:rPr lang="en-US" sz="1000" spc="10">
                  <a:solidFill>
                    <a:srgbClr val="000001"/>
                  </a:solidFill>
                  <a:latin typeface="Noto Sans"/>
                  <a:ea typeface="Noto Sans"/>
                  <a:cs typeface="Noto Sans"/>
                  <a:sym typeface="Noto Sans"/>
                </a:rPr>
                <a:t>The NHS App demonstrates how digital health technologies can strengthen chronic disease prevention by improving access to healthcare, supporting self-management, and encouraging positive behaviour change through the COM-B framework. However, its effectiveness depends on addressing digital health inequalities, including limited digital literacy and unequal access to digital technologies. Future policy should prioritise digital inclusion, cybersecurity, personalised digital healthcare, and workforce training. Continued research is needed to evaluate long-term health outcomes, user engagement, and cost-effectiveness to ensure equitable and sustainable digital health promotion. (World Health Organization, 2023; NHS England, 2024).</a:t>
              </a:r>
            </a:p>
          </p:txBody>
        </p:sp>
      </p:grpSp>
      <p:grpSp>
        <p:nvGrpSpPr>
          <p:cNvPr id="27" name="Group 27"/>
          <p:cNvGrpSpPr/>
          <p:nvPr/>
        </p:nvGrpSpPr>
        <p:grpSpPr>
          <a:xfrm>
            <a:off x="7522666" y="4134204"/>
            <a:ext cx="4204109" cy="5841017"/>
            <a:chOff x="0" y="0"/>
            <a:chExt cx="5605478" cy="7788023"/>
          </a:xfrm>
        </p:grpSpPr>
        <p:sp>
          <p:nvSpPr>
            <p:cNvPr id="28" name="TextBox 28"/>
            <p:cNvSpPr txBox="1"/>
            <p:nvPr/>
          </p:nvSpPr>
          <p:spPr>
            <a:xfrm>
              <a:off x="400018" y="38100"/>
              <a:ext cx="5154745" cy="698177"/>
            </a:xfrm>
            <a:prstGeom prst="rect">
              <a:avLst/>
            </a:prstGeom>
          </p:spPr>
          <p:txBody>
            <a:bodyPr lIns="0" tIns="0" rIns="0" bIns="0" rtlCol="0" anchor="t">
              <a:spAutoFit/>
            </a:bodyPr>
            <a:lstStyle/>
            <a:p>
              <a:pPr marL="0" lvl="0" indent="0" algn="l">
                <a:lnSpc>
                  <a:spcPts val="2086"/>
                </a:lnSpc>
                <a:spcBef>
                  <a:spcPct val="0"/>
                </a:spcBef>
              </a:pPr>
              <a:r>
                <a:rPr lang="en-US" sz="1987" i="1" spc="79">
                  <a:solidFill>
                    <a:srgbClr val="000001"/>
                  </a:solidFill>
                  <a:latin typeface="Kelvinch Italics"/>
                  <a:ea typeface="Kelvinch Italics"/>
                  <a:cs typeface="Kelvinch Italics"/>
                  <a:sym typeface="Kelvinch Italics"/>
                </a:rPr>
                <a:t>2.</a:t>
              </a:r>
              <a:r>
                <a:rPr lang="en-US" sz="1987" b="1" i="1" spc="79">
                  <a:solidFill>
                    <a:srgbClr val="000001"/>
                  </a:solidFill>
                  <a:latin typeface="Kelvinch Bold Italics"/>
                  <a:ea typeface="Kelvinch Bold Italics"/>
                  <a:cs typeface="Kelvinch Bold Italics"/>
                  <a:sym typeface="Kelvinch Bold Italics"/>
                </a:rPr>
                <a:t> Health Promotion Values &amp; Principles</a:t>
              </a:r>
            </a:p>
          </p:txBody>
        </p:sp>
        <p:sp>
          <p:nvSpPr>
            <p:cNvPr id="29" name="TextBox 29"/>
            <p:cNvSpPr txBox="1"/>
            <p:nvPr/>
          </p:nvSpPr>
          <p:spPr>
            <a:xfrm>
              <a:off x="0" y="1585743"/>
              <a:ext cx="5605478" cy="6202280"/>
            </a:xfrm>
            <a:prstGeom prst="rect">
              <a:avLst/>
            </a:prstGeom>
          </p:spPr>
          <p:txBody>
            <a:bodyPr lIns="0" tIns="0" rIns="0" bIns="0" rtlCol="0" anchor="t">
              <a:spAutoFit/>
            </a:bodyPr>
            <a:lstStyle/>
            <a:p>
              <a:pPr marL="0" lvl="0" indent="0" algn="just">
                <a:lnSpc>
                  <a:spcPts val="2524"/>
                </a:lnSpc>
                <a:spcBef>
                  <a:spcPct val="0"/>
                </a:spcBef>
              </a:pPr>
              <a:r>
                <a:rPr lang="en-US" sz="1577" b="1" spc="15">
                  <a:solidFill>
                    <a:srgbClr val="000001"/>
                  </a:solidFill>
                  <a:latin typeface="Noto Sans Bold"/>
                  <a:ea typeface="Noto Sans Bold"/>
                  <a:cs typeface="Noto Sans Bold"/>
                  <a:sym typeface="Noto Sans Bold"/>
                </a:rPr>
                <a:t>Ot</a:t>
              </a:r>
              <a:r>
                <a:rPr lang="en-US" sz="1577" b="1" u="none" spc="15">
                  <a:solidFill>
                    <a:srgbClr val="000001"/>
                  </a:solidFill>
                  <a:latin typeface="Noto Sans Bold"/>
                  <a:ea typeface="Noto Sans Bold"/>
                  <a:cs typeface="Noto Sans Bold"/>
                  <a:sym typeface="Noto Sans Bold"/>
                </a:rPr>
                <a:t>tawa Charter Principles</a:t>
              </a:r>
            </a:p>
            <a:p>
              <a:pPr marL="340643" lvl="1" indent="-170322" algn="just">
                <a:lnSpc>
                  <a:spcPts val="2524"/>
                </a:lnSpc>
                <a:spcBef>
                  <a:spcPct val="0"/>
                </a:spcBef>
                <a:buFont typeface="Arial"/>
                <a:buChar char="•"/>
              </a:pPr>
              <a:r>
                <a:rPr lang="en-US" sz="1577" u="none" spc="15">
                  <a:solidFill>
                    <a:srgbClr val="000001"/>
                  </a:solidFill>
                  <a:latin typeface="Noto Sans"/>
                  <a:ea typeface="Noto Sans"/>
                  <a:cs typeface="Noto Sans"/>
                  <a:sym typeface="Noto Sans"/>
                </a:rPr>
                <a:t>Build healthy public policy</a:t>
              </a:r>
            </a:p>
            <a:p>
              <a:pPr marL="340643" lvl="1" indent="-170322" algn="just">
                <a:lnSpc>
                  <a:spcPts val="2524"/>
                </a:lnSpc>
                <a:spcBef>
                  <a:spcPct val="0"/>
                </a:spcBef>
                <a:buFont typeface="Arial"/>
                <a:buChar char="•"/>
              </a:pPr>
              <a:r>
                <a:rPr lang="en-US" sz="1577" u="none" spc="15">
                  <a:solidFill>
                    <a:srgbClr val="000001"/>
                  </a:solidFill>
                  <a:latin typeface="Noto Sans"/>
                  <a:ea typeface="Noto Sans"/>
                  <a:cs typeface="Noto Sans"/>
                  <a:sym typeface="Noto Sans"/>
                </a:rPr>
                <a:t>Create supportive environments</a:t>
              </a:r>
            </a:p>
            <a:p>
              <a:pPr marL="340643" lvl="1" indent="-170322" algn="just">
                <a:lnSpc>
                  <a:spcPts val="2524"/>
                </a:lnSpc>
                <a:spcBef>
                  <a:spcPct val="0"/>
                </a:spcBef>
                <a:buFont typeface="Arial"/>
                <a:buChar char="•"/>
              </a:pPr>
              <a:r>
                <a:rPr lang="en-US" sz="1577" u="none" spc="15">
                  <a:solidFill>
                    <a:srgbClr val="000001"/>
                  </a:solidFill>
                  <a:latin typeface="Noto Sans"/>
                  <a:ea typeface="Noto Sans"/>
                  <a:cs typeface="Noto Sans"/>
                  <a:sym typeface="Noto Sans"/>
                </a:rPr>
                <a:t>Strengthen community action</a:t>
              </a:r>
            </a:p>
            <a:p>
              <a:pPr marL="340643" lvl="1" indent="-170322" algn="just">
                <a:lnSpc>
                  <a:spcPts val="2524"/>
                </a:lnSpc>
                <a:spcBef>
                  <a:spcPct val="0"/>
                </a:spcBef>
                <a:buFont typeface="Arial"/>
                <a:buChar char="•"/>
              </a:pPr>
              <a:r>
                <a:rPr lang="en-US" sz="1577" u="none" spc="15">
                  <a:solidFill>
                    <a:srgbClr val="000001"/>
                  </a:solidFill>
                  <a:latin typeface="Noto Sans"/>
                  <a:ea typeface="Noto Sans"/>
                  <a:cs typeface="Noto Sans"/>
                  <a:sym typeface="Noto Sans"/>
                </a:rPr>
                <a:t>Develop personal skills</a:t>
              </a:r>
            </a:p>
            <a:p>
              <a:pPr marL="340643" lvl="1" indent="-170322" algn="just">
                <a:lnSpc>
                  <a:spcPts val="2524"/>
                </a:lnSpc>
                <a:spcBef>
                  <a:spcPct val="0"/>
                </a:spcBef>
                <a:buFont typeface="Arial"/>
                <a:buChar char="•"/>
              </a:pPr>
              <a:r>
                <a:rPr lang="en-US" sz="1577" u="none" spc="15">
                  <a:solidFill>
                    <a:srgbClr val="000001"/>
                  </a:solidFill>
                  <a:latin typeface="Noto Sans"/>
                  <a:ea typeface="Noto Sans"/>
                  <a:cs typeface="Noto Sans"/>
                  <a:sym typeface="Noto Sans"/>
                </a:rPr>
                <a:t>Reorient health services</a:t>
              </a:r>
            </a:p>
            <a:p>
              <a:pPr marL="0" lvl="0" indent="0" algn="just">
                <a:lnSpc>
                  <a:spcPts val="2524"/>
                </a:lnSpc>
                <a:spcBef>
                  <a:spcPct val="0"/>
                </a:spcBef>
              </a:pPr>
              <a:r>
                <a:rPr lang="en-US" sz="1577" b="1" u="none" spc="15">
                  <a:solidFill>
                    <a:srgbClr val="000001"/>
                  </a:solidFill>
                  <a:latin typeface="Noto Sans Bold"/>
                  <a:ea typeface="Noto Sans Bold"/>
                  <a:cs typeface="Noto Sans Bold"/>
                  <a:sym typeface="Noto Sans Bold"/>
                </a:rPr>
                <a:t>NHS App Supports</a:t>
              </a:r>
            </a:p>
            <a:p>
              <a:pPr marL="0" lvl="0" indent="0" algn="just">
                <a:lnSpc>
                  <a:spcPts val="2524"/>
                </a:lnSpc>
                <a:spcBef>
                  <a:spcPct val="0"/>
                </a:spcBef>
              </a:pPr>
              <a:r>
                <a:rPr lang="en-US" sz="1577" u="none" spc="15">
                  <a:solidFill>
                    <a:srgbClr val="000001"/>
                  </a:solidFill>
                  <a:latin typeface="Noto Sans"/>
                  <a:ea typeface="Noto Sans"/>
                  <a:cs typeface="Noto Sans"/>
                  <a:sym typeface="Noto Sans"/>
                </a:rPr>
                <a:t>✔ Patient empowerment</a:t>
              </a:r>
            </a:p>
            <a:p>
              <a:pPr marL="0" lvl="0" indent="0" algn="just">
                <a:lnSpc>
                  <a:spcPts val="2524"/>
                </a:lnSpc>
                <a:spcBef>
                  <a:spcPct val="0"/>
                </a:spcBef>
              </a:pPr>
              <a:r>
                <a:rPr lang="en-US" sz="1577" u="none" spc="15">
                  <a:solidFill>
                    <a:srgbClr val="000001"/>
                  </a:solidFill>
                  <a:latin typeface="Noto Sans"/>
                  <a:ea typeface="Noto Sans"/>
                  <a:cs typeface="Noto Sans"/>
                  <a:sym typeface="Noto Sans"/>
                </a:rPr>
                <a:t>✔ Self-management</a:t>
              </a:r>
            </a:p>
            <a:p>
              <a:pPr marL="0" lvl="0" indent="0" algn="just">
                <a:lnSpc>
                  <a:spcPts val="2524"/>
                </a:lnSpc>
                <a:spcBef>
                  <a:spcPct val="0"/>
                </a:spcBef>
              </a:pPr>
              <a:r>
                <a:rPr lang="en-US" sz="1577" u="none" spc="15">
                  <a:solidFill>
                    <a:srgbClr val="000001"/>
                  </a:solidFill>
                  <a:latin typeface="Noto Sans"/>
                  <a:ea typeface="Noto Sans"/>
                  <a:cs typeface="Noto Sans"/>
                  <a:sym typeface="Noto Sans"/>
                </a:rPr>
                <a:t>✔ Prevention</a:t>
              </a:r>
            </a:p>
            <a:p>
              <a:pPr marL="0" lvl="0" indent="0" algn="just">
                <a:lnSpc>
                  <a:spcPts val="2524"/>
                </a:lnSpc>
                <a:spcBef>
                  <a:spcPct val="0"/>
                </a:spcBef>
              </a:pPr>
              <a:r>
                <a:rPr lang="en-US" sz="1577" u="none" spc="15">
                  <a:solidFill>
                    <a:srgbClr val="000001"/>
                  </a:solidFill>
                  <a:latin typeface="Noto Sans"/>
                  <a:ea typeface="Noto Sans"/>
                  <a:cs typeface="Noto Sans"/>
                  <a:sym typeface="Noto Sans"/>
                </a:rPr>
                <a:t>✔ Equity</a:t>
              </a:r>
            </a:p>
            <a:p>
              <a:pPr marL="0" lvl="0" indent="0" algn="just">
                <a:lnSpc>
                  <a:spcPts val="2524"/>
                </a:lnSpc>
                <a:spcBef>
                  <a:spcPct val="0"/>
                </a:spcBef>
              </a:pPr>
              <a:r>
                <a:rPr lang="en-US" sz="1577" u="none" spc="15">
                  <a:solidFill>
                    <a:srgbClr val="000001"/>
                  </a:solidFill>
                  <a:latin typeface="Noto Sans"/>
                  <a:ea typeface="Noto Sans"/>
                  <a:cs typeface="Noto Sans"/>
                  <a:sym typeface="Noto Sans"/>
                </a:rPr>
                <a:t>✔ Health literacy</a:t>
              </a:r>
            </a:p>
            <a:p>
              <a:pPr marL="0" lvl="0" indent="0" algn="just">
                <a:lnSpc>
                  <a:spcPts val="2524"/>
                </a:lnSpc>
                <a:spcBef>
                  <a:spcPct val="0"/>
                </a:spcBef>
              </a:pPr>
              <a:r>
                <a:rPr lang="en-US" sz="1577" u="none" spc="15">
                  <a:solidFill>
                    <a:srgbClr val="000001"/>
                  </a:solidFill>
                  <a:latin typeface="Noto Sans"/>
                  <a:ea typeface="Noto Sans"/>
                  <a:cs typeface="Noto Sans"/>
                  <a:sym typeface="Noto Sans"/>
                </a:rPr>
                <a:t>✔ Person-centred care</a:t>
              </a:r>
            </a:p>
            <a:p>
              <a:pPr marL="0" lvl="0" indent="0" algn="just">
                <a:lnSpc>
                  <a:spcPts val="2524"/>
                </a:lnSpc>
                <a:spcBef>
                  <a:spcPct val="0"/>
                </a:spcBef>
              </a:pPr>
              <a:r>
                <a:rPr lang="en-US" sz="1577" u="none" spc="15">
                  <a:solidFill>
                    <a:srgbClr val="000001"/>
                  </a:solidFill>
                  <a:latin typeface="Noto Sans"/>
                  <a:ea typeface="Noto Sans"/>
                  <a:cs typeface="Noto Sans"/>
                  <a:sym typeface="Noto Sans"/>
                </a:rPr>
                <a:t>(WHO, 1986; Nutbeam, 1998)</a:t>
              </a:r>
            </a:p>
            <a:p>
              <a:pPr marL="0" lvl="0" indent="0" algn="just">
                <a:lnSpc>
                  <a:spcPts val="2204"/>
                </a:lnSpc>
                <a:spcBef>
                  <a:spcPct val="0"/>
                </a:spcBef>
              </a:pPr>
              <a:endParaRPr lang="en-US" sz="1577" u="none" spc="15">
                <a:solidFill>
                  <a:srgbClr val="000001"/>
                </a:solidFill>
                <a:latin typeface="Noto Sans"/>
                <a:ea typeface="Noto Sans"/>
                <a:cs typeface="Noto Sans"/>
                <a:sym typeface="Noto Sans"/>
              </a:endParaRPr>
            </a:p>
          </p:txBody>
        </p:sp>
      </p:grpSp>
      <p:grpSp>
        <p:nvGrpSpPr>
          <p:cNvPr id="30" name="Group 30"/>
          <p:cNvGrpSpPr/>
          <p:nvPr/>
        </p:nvGrpSpPr>
        <p:grpSpPr>
          <a:xfrm>
            <a:off x="11841075" y="4204772"/>
            <a:ext cx="3802875" cy="5036293"/>
            <a:chOff x="0" y="0"/>
            <a:chExt cx="5070500" cy="6715058"/>
          </a:xfrm>
        </p:grpSpPr>
        <p:sp>
          <p:nvSpPr>
            <p:cNvPr id="31" name="TextBox 31"/>
            <p:cNvSpPr txBox="1"/>
            <p:nvPr/>
          </p:nvSpPr>
          <p:spPr>
            <a:xfrm>
              <a:off x="0" y="19050"/>
              <a:ext cx="5070500" cy="345065"/>
            </a:xfrm>
            <a:prstGeom prst="rect">
              <a:avLst/>
            </a:prstGeom>
          </p:spPr>
          <p:txBody>
            <a:bodyPr lIns="0" tIns="0" rIns="0" bIns="0" rtlCol="0" anchor="t">
              <a:spAutoFit/>
            </a:bodyPr>
            <a:lstStyle/>
            <a:p>
              <a:pPr marL="0" lvl="0" indent="0" algn="l">
                <a:lnSpc>
                  <a:spcPts val="1926"/>
                </a:lnSpc>
                <a:spcBef>
                  <a:spcPct val="0"/>
                </a:spcBef>
              </a:pPr>
              <a:r>
                <a:rPr lang="en-US" sz="1835" b="1" spc="73">
                  <a:solidFill>
                    <a:srgbClr val="000001"/>
                  </a:solidFill>
                  <a:latin typeface="Kelvinch Bold"/>
                  <a:ea typeface="Kelvinch Bold"/>
                  <a:cs typeface="Kelvinch Bold"/>
                  <a:sym typeface="Kelvinch Bold"/>
                </a:rPr>
                <a:t>3. Behaviour Change Theory</a:t>
              </a:r>
            </a:p>
          </p:txBody>
        </p:sp>
        <p:sp>
          <p:nvSpPr>
            <p:cNvPr id="32" name="TextBox 32"/>
            <p:cNvSpPr txBox="1"/>
            <p:nvPr/>
          </p:nvSpPr>
          <p:spPr>
            <a:xfrm>
              <a:off x="0" y="625830"/>
              <a:ext cx="4812447" cy="6089228"/>
            </a:xfrm>
            <a:prstGeom prst="rect">
              <a:avLst/>
            </a:prstGeom>
          </p:spPr>
          <p:txBody>
            <a:bodyPr lIns="0" tIns="0" rIns="0" bIns="0" rtlCol="0" anchor="t">
              <a:spAutoFit/>
            </a:bodyPr>
            <a:lstStyle/>
            <a:p>
              <a:pPr algn="l">
                <a:lnSpc>
                  <a:spcPts val="2737"/>
                </a:lnSpc>
              </a:pPr>
              <a:r>
                <a:rPr lang="en-US" sz="1711" b="1" spc="17">
                  <a:solidFill>
                    <a:srgbClr val="000001"/>
                  </a:solidFill>
                  <a:latin typeface="Noto Sans Bold"/>
                  <a:ea typeface="Noto Sans Bold"/>
                  <a:cs typeface="Noto Sans Bold"/>
                  <a:sym typeface="Noto Sans Bold"/>
                </a:rPr>
                <a:t>COM-B Model</a:t>
              </a:r>
            </a:p>
            <a:p>
              <a:pPr algn="l">
                <a:lnSpc>
                  <a:spcPts val="2097"/>
                </a:lnSpc>
              </a:pPr>
              <a:r>
                <a:rPr lang="en-US" sz="1311" b="1" spc="13">
                  <a:solidFill>
                    <a:srgbClr val="000001"/>
                  </a:solidFill>
                  <a:latin typeface="Noto Sans Bold"/>
                  <a:ea typeface="Noto Sans Bold"/>
                  <a:cs typeface="Noto Sans Bold"/>
                  <a:sym typeface="Noto Sans Bold"/>
                </a:rPr>
                <a:t>Behaviour occurs through:</a:t>
              </a:r>
            </a:p>
            <a:p>
              <a:pPr algn="l">
                <a:lnSpc>
                  <a:spcPts val="1937"/>
                </a:lnSpc>
              </a:pPr>
              <a:r>
                <a:rPr lang="en-US" sz="1211" b="1" spc="12">
                  <a:solidFill>
                    <a:srgbClr val="000001"/>
                  </a:solidFill>
                  <a:latin typeface="Noto Sans Bold"/>
                  <a:ea typeface="Noto Sans Bold"/>
                  <a:cs typeface="Noto Sans Bold"/>
                  <a:sym typeface="Noto Sans Bold"/>
                </a:rPr>
                <a:t>Capability</a:t>
              </a:r>
            </a:p>
            <a:p>
              <a:pPr marL="261476" lvl="1" indent="-130738" algn="l">
                <a:lnSpc>
                  <a:spcPts val="1937"/>
                </a:lnSpc>
                <a:buFont typeface="Arial"/>
                <a:buChar char="•"/>
              </a:pPr>
              <a:r>
                <a:rPr lang="en-US" sz="1211" spc="12">
                  <a:solidFill>
                    <a:srgbClr val="000001"/>
                  </a:solidFill>
                  <a:latin typeface="Noto Sans"/>
                  <a:ea typeface="Noto Sans"/>
                  <a:cs typeface="Noto Sans"/>
                  <a:sym typeface="Noto Sans"/>
                </a:rPr>
                <a:t>Access to reliable health information</a:t>
              </a:r>
            </a:p>
            <a:p>
              <a:pPr marL="261476" lvl="1" indent="-130738" algn="l">
                <a:lnSpc>
                  <a:spcPts val="1937"/>
                </a:lnSpc>
                <a:buFont typeface="Arial"/>
                <a:buChar char="•"/>
              </a:pPr>
              <a:r>
                <a:rPr lang="en-US" sz="1211" spc="12">
                  <a:solidFill>
                    <a:srgbClr val="000001"/>
                  </a:solidFill>
                  <a:latin typeface="Noto Sans"/>
                  <a:ea typeface="Noto Sans"/>
                  <a:cs typeface="Noto Sans"/>
                  <a:sym typeface="Noto Sans"/>
                </a:rPr>
                <a:t>Increased knowledge</a:t>
              </a:r>
            </a:p>
            <a:p>
              <a:pPr algn="l">
                <a:lnSpc>
                  <a:spcPts val="1937"/>
                </a:lnSpc>
              </a:pPr>
              <a:r>
                <a:rPr lang="en-US" sz="1211" b="1" spc="12">
                  <a:solidFill>
                    <a:srgbClr val="000001"/>
                  </a:solidFill>
                  <a:latin typeface="Noto Sans Bold"/>
                  <a:ea typeface="Noto Sans Bold"/>
                  <a:cs typeface="Noto Sans Bold"/>
                  <a:sym typeface="Noto Sans Bold"/>
                </a:rPr>
                <a:t>Opportunity</a:t>
              </a:r>
            </a:p>
            <a:p>
              <a:pPr marL="261476" lvl="1" indent="-130738" algn="l">
                <a:lnSpc>
                  <a:spcPts val="1937"/>
                </a:lnSpc>
                <a:buFont typeface="Arial"/>
                <a:buChar char="•"/>
              </a:pPr>
              <a:r>
                <a:rPr lang="en-US" sz="1211" spc="12">
                  <a:solidFill>
                    <a:srgbClr val="000001"/>
                  </a:solidFill>
                  <a:latin typeface="Noto Sans"/>
                  <a:ea typeface="Noto Sans"/>
                  <a:cs typeface="Noto Sans"/>
                  <a:sym typeface="Noto Sans"/>
                </a:rPr>
                <a:t>Easy access to GP services</a:t>
              </a:r>
            </a:p>
            <a:p>
              <a:pPr marL="261476" lvl="1" indent="-130738" algn="l">
                <a:lnSpc>
                  <a:spcPts val="1937"/>
                </a:lnSpc>
                <a:buFont typeface="Arial"/>
                <a:buChar char="•"/>
              </a:pPr>
              <a:r>
                <a:rPr lang="en-US" sz="1211" spc="12">
                  <a:solidFill>
                    <a:srgbClr val="000001"/>
                  </a:solidFill>
                  <a:latin typeface="Noto Sans"/>
                  <a:ea typeface="Noto Sans"/>
                  <a:cs typeface="Noto Sans"/>
                  <a:sym typeface="Noto Sans"/>
                </a:rPr>
                <a:t>Repeat prescriptions</a:t>
              </a:r>
            </a:p>
            <a:p>
              <a:pPr algn="l">
                <a:lnSpc>
                  <a:spcPts val="1937"/>
                </a:lnSpc>
              </a:pPr>
              <a:r>
                <a:rPr lang="en-US" sz="1211" b="1" spc="12">
                  <a:solidFill>
                    <a:srgbClr val="000001"/>
                  </a:solidFill>
                  <a:latin typeface="Noto Sans Bold"/>
                  <a:ea typeface="Noto Sans Bold"/>
                  <a:cs typeface="Noto Sans Bold"/>
                  <a:sym typeface="Noto Sans Bold"/>
                </a:rPr>
                <a:t>Motivation</a:t>
              </a:r>
            </a:p>
            <a:p>
              <a:pPr marL="261476" lvl="1" indent="-130738" algn="l">
                <a:lnSpc>
                  <a:spcPts val="1937"/>
                </a:lnSpc>
                <a:buFont typeface="Arial"/>
                <a:buChar char="•"/>
              </a:pPr>
              <a:r>
                <a:rPr lang="en-US" sz="1211" spc="12">
                  <a:solidFill>
                    <a:srgbClr val="000001"/>
                  </a:solidFill>
                  <a:latin typeface="Noto Sans"/>
                  <a:ea typeface="Noto Sans"/>
                  <a:cs typeface="Noto Sans"/>
                  <a:sym typeface="Noto Sans"/>
                </a:rPr>
                <a:t>Medication reminders</a:t>
              </a:r>
            </a:p>
            <a:p>
              <a:pPr marL="261476" lvl="1" indent="-130738" algn="l">
                <a:lnSpc>
                  <a:spcPts val="1937"/>
                </a:lnSpc>
                <a:buFont typeface="Arial"/>
                <a:buChar char="•"/>
              </a:pPr>
              <a:r>
                <a:rPr lang="en-US" sz="1211" spc="12">
                  <a:solidFill>
                    <a:srgbClr val="000001"/>
                  </a:solidFill>
                  <a:latin typeface="Noto Sans"/>
                  <a:ea typeface="Noto Sans"/>
                  <a:cs typeface="Noto Sans"/>
                  <a:sym typeface="Noto Sans"/>
                </a:rPr>
                <a:t>Appointment notifications</a:t>
              </a:r>
            </a:p>
            <a:p>
              <a:pPr algn="l">
                <a:lnSpc>
                  <a:spcPts val="1937"/>
                </a:lnSpc>
              </a:pPr>
              <a:r>
                <a:rPr lang="en-US" sz="1211" spc="12">
                  <a:solidFill>
                    <a:srgbClr val="000001"/>
                  </a:solidFill>
                  <a:latin typeface="Noto Sans"/>
                  <a:ea typeface="Noto Sans"/>
                  <a:cs typeface="Noto Sans"/>
                  <a:sym typeface="Noto Sans"/>
                </a:rPr>
                <a:t>↓</a:t>
              </a:r>
            </a:p>
            <a:p>
              <a:pPr algn="l">
                <a:lnSpc>
                  <a:spcPts val="1937"/>
                </a:lnSpc>
              </a:pPr>
              <a:r>
                <a:rPr lang="en-US" sz="1211" spc="12">
                  <a:solidFill>
                    <a:srgbClr val="000001"/>
                  </a:solidFill>
                  <a:latin typeface="Noto Sans"/>
                  <a:ea typeface="Noto Sans"/>
                  <a:cs typeface="Noto Sans"/>
                  <a:sym typeface="Noto Sans"/>
                </a:rPr>
                <a:t>I</a:t>
              </a:r>
              <a:r>
                <a:rPr lang="en-US" sz="1211" b="1" spc="12">
                  <a:solidFill>
                    <a:srgbClr val="000001"/>
                  </a:solidFill>
                  <a:latin typeface="Noto Sans Bold"/>
                  <a:ea typeface="Noto Sans Bold"/>
                  <a:cs typeface="Noto Sans Bold"/>
                  <a:sym typeface="Noto Sans Bold"/>
                </a:rPr>
                <a:t>mproved self-management</a:t>
              </a:r>
            </a:p>
            <a:p>
              <a:pPr algn="l">
                <a:lnSpc>
                  <a:spcPts val="1937"/>
                </a:lnSpc>
              </a:pPr>
              <a:r>
                <a:rPr lang="en-US" sz="1211" spc="12">
                  <a:solidFill>
                    <a:srgbClr val="000001"/>
                  </a:solidFill>
                  <a:latin typeface="Noto Sans"/>
                  <a:ea typeface="Noto Sans"/>
                  <a:cs typeface="Noto Sans"/>
                  <a:sym typeface="Noto Sans"/>
                </a:rPr>
                <a:t>↓</a:t>
              </a:r>
            </a:p>
            <a:p>
              <a:pPr algn="l">
                <a:lnSpc>
                  <a:spcPts val="1937"/>
                </a:lnSpc>
              </a:pPr>
              <a:r>
                <a:rPr lang="en-US" sz="1211" b="1" spc="12">
                  <a:solidFill>
                    <a:srgbClr val="000001"/>
                  </a:solidFill>
                  <a:latin typeface="Noto Sans Bold"/>
                  <a:ea typeface="Noto Sans Bold"/>
                  <a:cs typeface="Noto Sans Bold"/>
                  <a:sym typeface="Noto Sans Bold"/>
                </a:rPr>
                <a:t>Healthier behaviours</a:t>
              </a:r>
            </a:p>
            <a:p>
              <a:pPr algn="l">
                <a:lnSpc>
                  <a:spcPts val="1937"/>
                </a:lnSpc>
              </a:pPr>
              <a:r>
                <a:rPr lang="en-US" sz="1211" b="1" spc="12">
                  <a:solidFill>
                    <a:srgbClr val="000001"/>
                  </a:solidFill>
                  <a:latin typeface="Noto Sans Bold"/>
                  <a:ea typeface="Noto Sans Bold"/>
                  <a:cs typeface="Noto Sans Bold"/>
                  <a:sym typeface="Noto Sans Bold"/>
                </a:rPr>
                <a:t>↓</a:t>
              </a:r>
            </a:p>
            <a:p>
              <a:pPr algn="l">
                <a:lnSpc>
                  <a:spcPts val="1937"/>
                </a:lnSpc>
              </a:pPr>
              <a:r>
                <a:rPr lang="en-US" sz="1211" b="1" spc="12">
                  <a:solidFill>
                    <a:srgbClr val="000001"/>
                  </a:solidFill>
                  <a:latin typeface="Noto Sans Bold"/>
                  <a:ea typeface="Noto Sans Bold"/>
                  <a:cs typeface="Noto Sans Bold"/>
                  <a:sym typeface="Noto Sans Bold"/>
                </a:rPr>
                <a:t>Reduced chronic disease risk</a:t>
              </a:r>
            </a:p>
            <a:p>
              <a:pPr algn="l">
                <a:lnSpc>
                  <a:spcPts val="1937"/>
                </a:lnSpc>
              </a:pPr>
              <a:r>
                <a:rPr lang="en-US" sz="1211" spc="12">
                  <a:solidFill>
                    <a:srgbClr val="000001"/>
                  </a:solidFill>
                  <a:latin typeface="Noto Sans"/>
                  <a:ea typeface="Noto Sans"/>
                  <a:cs typeface="Noto Sans"/>
                  <a:sym typeface="Noto Sans"/>
                </a:rPr>
                <a:t>(Michie et al., 2011)</a:t>
              </a:r>
            </a:p>
            <a:p>
              <a:pPr algn="l">
                <a:lnSpc>
                  <a:spcPts val="1482"/>
                </a:lnSpc>
              </a:pPr>
              <a:endParaRPr lang="en-US" sz="1211" spc="12">
                <a:solidFill>
                  <a:srgbClr val="000001"/>
                </a:solidFill>
                <a:latin typeface="Noto Sans"/>
                <a:ea typeface="Noto Sans"/>
                <a:cs typeface="Noto Sans"/>
                <a:sym typeface="Noto Sans"/>
              </a:endParaRPr>
            </a:p>
          </p:txBody>
        </p:sp>
      </p:grpSp>
      <p:sp>
        <p:nvSpPr>
          <p:cNvPr id="33" name="TextBox 33"/>
          <p:cNvSpPr txBox="1"/>
          <p:nvPr/>
        </p:nvSpPr>
        <p:spPr>
          <a:xfrm>
            <a:off x="7977700" y="9938599"/>
            <a:ext cx="7118237" cy="276896"/>
          </a:xfrm>
          <a:prstGeom prst="rect">
            <a:avLst/>
          </a:prstGeom>
        </p:spPr>
        <p:txBody>
          <a:bodyPr lIns="0" tIns="0" rIns="0" bIns="0" rtlCol="0" anchor="t">
            <a:spAutoFit/>
          </a:bodyPr>
          <a:lstStyle/>
          <a:p>
            <a:pPr marL="0" lvl="0" indent="0" algn="l">
              <a:lnSpc>
                <a:spcPts val="2136"/>
              </a:lnSpc>
              <a:spcBef>
                <a:spcPct val="0"/>
              </a:spcBef>
            </a:pPr>
            <a:r>
              <a:rPr lang="en-US" sz="2035" b="1" spc="81">
                <a:solidFill>
                  <a:srgbClr val="000001"/>
                </a:solidFill>
                <a:latin typeface="Kelvinch Bold"/>
                <a:ea typeface="Kelvinch Bold"/>
                <a:cs typeface="Kelvinch Bold"/>
                <a:sym typeface="Kelvinch Bold"/>
              </a:rPr>
              <a:t>7.References</a:t>
            </a:r>
          </a:p>
        </p:txBody>
      </p:sp>
      <p:sp>
        <p:nvSpPr>
          <p:cNvPr id="34" name="TextBox 34"/>
          <p:cNvSpPr txBox="1"/>
          <p:nvPr/>
        </p:nvSpPr>
        <p:spPr>
          <a:xfrm>
            <a:off x="7647532" y="10196445"/>
            <a:ext cx="7996418" cy="4801983"/>
          </a:xfrm>
          <a:prstGeom prst="rect">
            <a:avLst/>
          </a:prstGeom>
        </p:spPr>
        <p:txBody>
          <a:bodyPr lIns="0" tIns="0" rIns="0" bIns="0" rtlCol="0" anchor="t">
            <a:spAutoFit/>
          </a:bodyPr>
          <a:lstStyle/>
          <a:p>
            <a:pPr marL="120133" lvl="1" indent="-60066" algn="l">
              <a:lnSpc>
                <a:spcPts val="890"/>
              </a:lnSpc>
              <a:buFont typeface="Arial"/>
              <a:buChar char="•"/>
            </a:pPr>
            <a:r>
              <a:rPr lang="en-US" sz="556" spc="5">
                <a:solidFill>
                  <a:srgbClr val="000001"/>
                </a:solidFill>
                <a:latin typeface="Noto Sans"/>
                <a:ea typeface="Noto Sans"/>
                <a:cs typeface="Noto Sans"/>
                <a:sym typeface="Noto Sans"/>
              </a:rPr>
              <a:t>Department of Health and Social Care (2021) Data saves lives: Reshaping health and social care with data. Available at: </a:t>
            </a:r>
            <a:r>
              <a:rPr lang="en-US" sz="556" u="sng" spc="5">
                <a:solidFill>
                  <a:srgbClr val="000001"/>
                </a:solidFill>
                <a:latin typeface="Noto Sans"/>
                <a:ea typeface="Noto Sans"/>
                <a:cs typeface="Noto Sans"/>
                <a:sym typeface="Noto Sans"/>
                <a:hlinkClick r:id="rId6" tooltip="https://www.gov.uk/government/publications/data-saves-lives-reshaping-health-and-social-care-with-data"/>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Michie, S., van Stralen, M.M. and West, R. (2011) ‘The behaviour change wheel: A new method for characterising and designing behaviour change interventions’, Implementation Science, 6(42). Available at: </a:t>
            </a:r>
            <a:r>
              <a:rPr lang="en-US" sz="556" u="sng" spc="5">
                <a:solidFill>
                  <a:srgbClr val="000001"/>
                </a:solidFill>
                <a:latin typeface="Noto Sans"/>
                <a:ea typeface="Noto Sans"/>
                <a:cs typeface="Noto Sans"/>
                <a:sym typeface="Noto Sans"/>
                <a:hlinkClick r:id="rId7" tooltip="https://implementationscience.biomedcentral.com/articles/10.1186/1748-5908-6-42"/>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Murray, E., Hekler, E.B., Andersson, G., Collins, L.M., Doherty, A., Hollis, C., Rivera, D.E. and West, R. (2016) ‘Evaluating digital health interventions: Key questions and approaches’, American Journal of Preventive Medicine, 51(5), pp. 843–851. Available at: </a:t>
            </a:r>
            <a:r>
              <a:rPr lang="en-US" sz="556" u="sng" spc="5">
                <a:solidFill>
                  <a:srgbClr val="000001"/>
                </a:solidFill>
                <a:latin typeface="Noto Sans"/>
                <a:ea typeface="Noto Sans"/>
                <a:cs typeface="Noto Sans"/>
                <a:sym typeface="Noto Sans"/>
                <a:hlinkClick r:id="rId8" tooltip="https://www.sciencedirect.com/journal/american-journal-of-preventive-medicine"/>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NHS England (2024) NHS App. Available at: </a:t>
            </a:r>
            <a:r>
              <a:rPr lang="en-US" sz="556" u="sng" spc="5">
                <a:solidFill>
                  <a:srgbClr val="000001"/>
                </a:solidFill>
                <a:latin typeface="Noto Sans"/>
                <a:ea typeface="Noto Sans"/>
                <a:cs typeface="Noto Sans"/>
                <a:sym typeface="Noto Sans"/>
                <a:hlinkClick r:id="rId9" tooltip="https://www.nhs.uk/nhs-app/"/>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NHS England (2024) What the NHS App does. Available at: </a:t>
            </a:r>
            <a:r>
              <a:rPr lang="en-US" sz="556" u="sng" spc="5">
                <a:solidFill>
                  <a:srgbClr val="000001"/>
                </a:solidFill>
                <a:latin typeface="Noto Sans"/>
                <a:ea typeface="Noto Sans"/>
                <a:cs typeface="Noto Sans"/>
                <a:sym typeface="Noto Sans"/>
                <a:hlinkClick r:id="rId10" tooltip="https://www.nhs.uk/nhs-app/about-the-nhs-app/"/>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NHS England (2024) Core20PLUS5 – An approach to reducing healthcare inequalities. Available at: </a:t>
            </a:r>
            <a:r>
              <a:rPr lang="en-US" sz="556" u="sng" spc="5">
                <a:solidFill>
                  <a:srgbClr val="000001"/>
                </a:solidFill>
                <a:latin typeface="Noto Sans"/>
                <a:ea typeface="Noto Sans"/>
                <a:cs typeface="Noto Sans"/>
                <a:sym typeface="Noto Sans"/>
                <a:hlinkClick r:id="rId11" tooltip="https://www.england.nhs.uk/about/equality/equality-hub/core20plus5/"/>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National Institute for Health and Care Excellence (2023) Behaviour change: Individual approaches (Public Health Guideline PH49). Available at: </a:t>
            </a:r>
            <a:r>
              <a:rPr lang="en-US" sz="556" u="sng" spc="5">
                <a:solidFill>
                  <a:srgbClr val="000001"/>
                </a:solidFill>
                <a:latin typeface="Noto Sans"/>
                <a:ea typeface="Noto Sans"/>
                <a:cs typeface="Noto Sans"/>
                <a:sym typeface="Noto Sans"/>
                <a:hlinkClick r:id="rId12" tooltip="https://www.nice.org.uk/guidance/ph49"/>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Nutbeam, D. (1998) ‘Health promotion glossary’, Health Promotion International, 13(4), pp. 349–364. Available at: </a:t>
            </a:r>
            <a:r>
              <a:rPr lang="en-US" sz="556" u="sng" spc="5">
                <a:solidFill>
                  <a:srgbClr val="000001"/>
                </a:solidFill>
                <a:latin typeface="Noto Sans"/>
                <a:ea typeface="Noto Sans"/>
                <a:cs typeface="Noto Sans"/>
                <a:sym typeface="Noto Sans"/>
                <a:hlinkClick r:id="rId13" tooltip="https://academic.oup.com/heapro/article/13/4/349/551708"/>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Office for Health Improvement and Disparities (2023) Health profile for England: 2023. Available at: </a:t>
            </a:r>
            <a:r>
              <a:rPr lang="en-US" sz="556" u="sng" spc="5">
                <a:solidFill>
                  <a:srgbClr val="000001"/>
                </a:solidFill>
                <a:latin typeface="Noto Sans"/>
                <a:ea typeface="Noto Sans"/>
                <a:cs typeface="Noto Sans"/>
                <a:sym typeface="Noto Sans"/>
                <a:hlinkClick r:id="rId14" tooltip="https://www.gov.uk/government/publications/health-profile-for-england"/>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Public Health England (2021) Health matters: Preventing cardiovascular disease. Available at: </a:t>
            </a:r>
            <a:r>
              <a:rPr lang="en-US" sz="556" u="sng" spc="5">
                <a:solidFill>
                  <a:srgbClr val="000001"/>
                </a:solidFill>
                <a:latin typeface="Noto Sans"/>
                <a:ea typeface="Noto Sans"/>
                <a:cs typeface="Noto Sans"/>
                <a:sym typeface="Noto Sans"/>
                <a:hlinkClick r:id="rId15" tooltip="https://www.gov.uk/government/collections/health-matters"/>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Topol, E. (2019) The Topol Review: Preparing the healthcare workforce to deliver the digital future. Available at: </a:t>
            </a:r>
            <a:r>
              <a:rPr lang="en-US" sz="556" u="sng" spc="5">
                <a:solidFill>
                  <a:srgbClr val="000001"/>
                </a:solidFill>
                <a:latin typeface="Noto Sans"/>
                <a:ea typeface="Noto Sans"/>
                <a:cs typeface="Noto Sans"/>
                <a:sym typeface="Noto Sans"/>
                <a:hlinkClick r:id="rId16" tooltip="https://topol.hee.nhs.uk"/>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World Bank (2022) Individuals using the Internet (% of population). Available at: </a:t>
            </a:r>
            <a:r>
              <a:rPr lang="en-US" sz="556" u="sng" spc="5">
                <a:solidFill>
                  <a:srgbClr val="000001"/>
                </a:solidFill>
                <a:latin typeface="Noto Sans"/>
                <a:ea typeface="Noto Sans"/>
                <a:cs typeface="Noto Sans"/>
                <a:sym typeface="Noto Sans"/>
                <a:hlinkClick r:id="rId17" tooltip="https://data.worldbank.org/indicator/IT.NET.USER.ZS"/>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World Health Organization (1986) Ottawa Charter for Health Promotion. Available at: </a:t>
            </a:r>
            <a:r>
              <a:rPr lang="en-US" sz="556" u="sng" spc="5">
                <a:solidFill>
                  <a:srgbClr val="000001"/>
                </a:solidFill>
                <a:latin typeface="Noto Sans"/>
                <a:ea typeface="Noto Sans"/>
                <a:cs typeface="Noto Sans"/>
                <a:sym typeface="Noto Sans"/>
                <a:hlinkClick r:id="rId18" tooltip="https://www.who.int/teams/health-promotion/enhanced-wellbeing/first-global-conference"/>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World Health Organization (2021) Global strategy on digital health 2020–2025. Available at: </a:t>
            </a:r>
            <a:r>
              <a:rPr lang="en-US" sz="556" u="sng" spc="5">
                <a:solidFill>
                  <a:srgbClr val="000001"/>
                </a:solidFill>
                <a:latin typeface="Noto Sans"/>
                <a:ea typeface="Noto Sans"/>
                <a:cs typeface="Noto Sans"/>
                <a:sym typeface="Noto Sans"/>
                <a:hlinkClick r:id="rId19" tooltip="https://www.who.int/publications/i/item/9789240020924"/>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a:p>
            <a:pPr marL="120133" lvl="1" indent="-60066" algn="l">
              <a:lnSpc>
                <a:spcPts val="890"/>
              </a:lnSpc>
              <a:buFont typeface="Arial"/>
              <a:buChar char="•"/>
            </a:pPr>
            <a:r>
              <a:rPr lang="en-US" sz="556" u="none" spc="5">
                <a:solidFill>
                  <a:srgbClr val="000001"/>
                </a:solidFill>
                <a:latin typeface="Noto Sans"/>
                <a:ea typeface="Noto Sans"/>
                <a:cs typeface="Noto Sans"/>
                <a:sym typeface="Noto Sans"/>
              </a:rPr>
              <a:t>World Health Organization (2023) Noncommunicable diseases. Available at: </a:t>
            </a:r>
            <a:r>
              <a:rPr lang="en-US" sz="556" u="sng" spc="5">
                <a:solidFill>
                  <a:srgbClr val="000001"/>
                </a:solidFill>
                <a:latin typeface="Noto Sans"/>
                <a:ea typeface="Noto Sans"/>
                <a:cs typeface="Noto Sans"/>
                <a:sym typeface="Noto Sans"/>
                <a:hlinkClick r:id="rId20" tooltip="https://www.who.int/news-room/fact-sheets/detail/noncommunicable-diseases"/>
              </a:rPr>
              <a:t>Expand on your findings by discussing what methods were used to analyse your data. It can get technical so keep it simple and direct to the point. Use bullets for emphasis. Include key graphs, tables, illustrations and other images that support the study and show a visual analysis of the data. Make sure they are large enough to be seen from a distance but not clutter the poster.</a:t>
            </a:r>
            <a:r>
              <a:rPr lang="en-US" sz="556" u="none" spc="5">
                <a:solidFill>
                  <a:srgbClr val="000001"/>
                </a:solidFill>
                <a:latin typeface="Noto Sans"/>
                <a:ea typeface="Noto Sans"/>
                <a:cs typeface="Noto Sans"/>
                <a:sym typeface="Noto Sans"/>
              </a:rPr>
              <a:t> (Accessed: 21 July 2026).</a:t>
            </a:r>
          </a:p>
        </p:txBody>
      </p:sp>
      <p:grpSp>
        <p:nvGrpSpPr>
          <p:cNvPr id="35" name="Group 35"/>
          <p:cNvGrpSpPr/>
          <p:nvPr/>
        </p:nvGrpSpPr>
        <p:grpSpPr>
          <a:xfrm>
            <a:off x="16063050" y="9804032"/>
            <a:ext cx="4495141" cy="5062052"/>
            <a:chOff x="0" y="0"/>
            <a:chExt cx="5993521" cy="6749402"/>
          </a:xfrm>
        </p:grpSpPr>
        <p:sp>
          <p:nvSpPr>
            <p:cNvPr id="36" name="TextBox 36"/>
            <p:cNvSpPr txBox="1"/>
            <p:nvPr/>
          </p:nvSpPr>
          <p:spPr>
            <a:xfrm>
              <a:off x="0" y="38100"/>
              <a:ext cx="5993521" cy="354808"/>
            </a:xfrm>
            <a:prstGeom prst="rect">
              <a:avLst/>
            </a:prstGeom>
          </p:spPr>
          <p:txBody>
            <a:bodyPr lIns="0" tIns="0" rIns="0" bIns="0" rtlCol="0" anchor="t">
              <a:spAutoFit/>
            </a:bodyPr>
            <a:lstStyle/>
            <a:p>
              <a:pPr marL="0" lvl="0" indent="0" algn="l">
                <a:lnSpc>
                  <a:spcPts val="2067"/>
                </a:lnSpc>
                <a:spcBef>
                  <a:spcPct val="0"/>
                </a:spcBef>
              </a:pPr>
              <a:r>
                <a:rPr lang="en-US" sz="1968" b="1" spc="78">
                  <a:solidFill>
                    <a:srgbClr val="000001"/>
                  </a:solidFill>
                  <a:latin typeface="Kelvinch Bold"/>
                  <a:ea typeface="Kelvinch Bold"/>
                  <a:cs typeface="Kelvinch Bold"/>
                  <a:sym typeface="Kelvinch Bold"/>
                </a:rPr>
                <a:t>4. Digital Health Inequality</a:t>
              </a:r>
            </a:p>
          </p:txBody>
        </p:sp>
        <p:sp>
          <p:nvSpPr>
            <p:cNvPr id="37" name="TextBox 37"/>
            <p:cNvSpPr txBox="1"/>
            <p:nvPr/>
          </p:nvSpPr>
          <p:spPr>
            <a:xfrm>
              <a:off x="0" y="785558"/>
              <a:ext cx="3531781" cy="5963844"/>
            </a:xfrm>
            <a:prstGeom prst="rect">
              <a:avLst/>
            </a:prstGeom>
          </p:spPr>
          <p:txBody>
            <a:bodyPr lIns="0" tIns="0" rIns="0" bIns="0" rtlCol="0" anchor="t">
              <a:spAutoFit/>
            </a:bodyPr>
            <a:lstStyle/>
            <a:p>
              <a:pPr marL="0" lvl="0" indent="0" algn="l">
                <a:lnSpc>
                  <a:spcPts val="2655"/>
                </a:lnSpc>
                <a:spcBef>
                  <a:spcPct val="0"/>
                </a:spcBef>
              </a:pPr>
              <a:r>
                <a:rPr lang="en-US" sz="1659" b="1" spc="16">
                  <a:solidFill>
                    <a:srgbClr val="000001"/>
                  </a:solidFill>
                  <a:latin typeface="Noto Sans Bold"/>
                  <a:ea typeface="Noto Sans Bold"/>
                  <a:cs typeface="Noto Sans Bold"/>
                  <a:sym typeface="Noto Sans Bold"/>
                </a:rPr>
                <a:t>Challenges</a:t>
              </a:r>
            </a:p>
            <a:p>
              <a:pPr marL="271913" lvl="1" indent="-135956" algn="l">
                <a:lnSpc>
                  <a:spcPts val="2015"/>
                </a:lnSpc>
                <a:spcBef>
                  <a:spcPct val="0"/>
                </a:spcBef>
                <a:buFont typeface="Arial"/>
                <a:buChar char="•"/>
              </a:pPr>
              <a:r>
                <a:rPr lang="en-US" sz="1259" spc="12">
                  <a:solidFill>
                    <a:srgbClr val="000001"/>
                  </a:solidFill>
                  <a:latin typeface="Noto Sans"/>
                  <a:ea typeface="Noto Sans"/>
                  <a:cs typeface="Noto Sans"/>
                  <a:sym typeface="Noto Sans"/>
                </a:rPr>
                <a:t>Older adults </a:t>
              </a:r>
            </a:p>
            <a:p>
              <a:pPr marL="271913" lvl="1" indent="-135956" algn="l">
                <a:lnSpc>
                  <a:spcPts val="2015"/>
                </a:lnSpc>
                <a:spcBef>
                  <a:spcPct val="0"/>
                </a:spcBef>
                <a:buFont typeface="Arial"/>
                <a:buChar char="•"/>
              </a:pPr>
              <a:r>
                <a:rPr lang="en-US" sz="1259" spc="12">
                  <a:solidFill>
                    <a:srgbClr val="000001"/>
                  </a:solidFill>
                  <a:latin typeface="Noto Sans"/>
                  <a:ea typeface="Noto Sans"/>
                  <a:cs typeface="Noto Sans"/>
                  <a:sym typeface="Noto Sans"/>
                </a:rPr>
                <a:t>Low digital literacy </a:t>
              </a:r>
            </a:p>
            <a:p>
              <a:pPr marL="271913" lvl="1" indent="-135956" algn="l">
                <a:lnSpc>
                  <a:spcPts val="2015"/>
                </a:lnSpc>
                <a:spcBef>
                  <a:spcPct val="0"/>
                </a:spcBef>
                <a:buFont typeface="Arial"/>
                <a:buChar char="•"/>
              </a:pPr>
              <a:r>
                <a:rPr lang="en-US" sz="1259" spc="12">
                  <a:solidFill>
                    <a:srgbClr val="000001"/>
                  </a:solidFill>
                  <a:latin typeface="Noto Sans"/>
                  <a:ea typeface="Noto Sans"/>
                  <a:cs typeface="Noto Sans"/>
                  <a:sym typeface="Noto Sans"/>
                </a:rPr>
                <a:t>Limited internet access </a:t>
              </a:r>
            </a:p>
            <a:p>
              <a:pPr marL="0" lvl="0" indent="0" algn="l">
                <a:lnSpc>
                  <a:spcPts val="2815"/>
                </a:lnSpc>
                <a:spcBef>
                  <a:spcPct val="0"/>
                </a:spcBef>
              </a:pPr>
              <a:r>
                <a:rPr lang="en-US" sz="1759" b="1" spc="17">
                  <a:solidFill>
                    <a:srgbClr val="000001"/>
                  </a:solidFill>
                  <a:latin typeface="Noto Sans Bold"/>
                  <a:ea typeface="Noto Sans Bold"/>
                  <a:cs typeface="Noto Sans Bold"/>
                  <a:sym typeface="Noto Sans Bold"/>
                </a:rPr>
                <a:t>Potential Impact</a:t>
              </a:r>
            </a:p>
            <a:p>
              <a:pPr marL="271913" lvl="1" indent="-135956" algn="l">
                <a:lnSpc>
                  <a:spcPts val="2015"/>
                </a:lnSpc>
                <a:spcBef>
                  <a:spcPct val="0"/>
                </a:spcBef>
                <a:buFont typeface="Arial"/>
                <a:buChar char="•"/>
              </a:pPr>
              <a:r>
                <a:rPr lang="en-US" sz="1259" spc="12">
                  <a:solidFill>
                    <a:srgbClr val="000001"/>
                  </a:solidFill>
                  <a:latin typeface="Noto Sans"/>
                  <a:ea typeface="Noto Sans"/>
                  <a:cs typeface="Noto Sans"/>
                  <a:sym typeface="Noto Sans"/>
                </a:rPr>
                <a:t>Reduced access to healthcare </a:t>
              </a:r>
            </a:p>
            <a:p>
              <a:pPr marL="271913" lvl="1" indent="-135956" algn="l">
                <a:lnSpc>
                  <a:spcPts val="2015"/>
                </a:lnSpc>
                <a:spcBef>
                  <a:spcPct val="0"/>
                </a:spcBef>
                <a:buFont typeface="Arial"/>
                <a:buChar char="•"/>
              </a:pPr>
              <a:r>
                <a:rPr lang="en-US" sz="1259" spc="12">
                  <a:solidFill>
                    <a:srgbClr val="000001"/>
                  </a:solidFill>
                  <a:latin typeface="Noto Sans"/>
                  <a:ea typeface="Noto Sans"/>
                  <a:cs typeface="Noto Sans"/>
                  <a:sym typeface="Noto Sans"/>
                </a:rPr>
                <a:t>Lower uptake of preventive services </a:t>
              </a:r>
            </a:p>
            <a:p>
              <a:pPr marL="0" lvl="0" indent="0" algn="l">
                <a:lnSpc>
                  <a:spcPts val="2815"/>
                </a:lnSpc>
                <a:spcBef>
                  <a:spcPct val="0"/>
                </a:spcBef>
              </a:pPr>
              <a:r>
                <a:rPr lang="en-US" sz="1759" b="1" spc="17">
                  <a:solidFill>
                    <a:srgbClr val="000001"/>
                  </a:solidFill>
                  <a:latin typeface="Noto Sans Bold"/>
                  <a:ea typeface="Noto Sans Bold"/>
                  <a:cs typeface="Noto Sans Bold"/>
                  <a:sym typeface="Noto Sans Bold"/>
                </a:rPr>
                <a:t>Solutions</a:t>
              </a:r>
            </a:p>
            <a:p>
              <a:pPr marL="0" lvl="0" indent="0" algn="l">
                <a:lnSpc>
                  <a:spcPts val="2015"/>
                </a:lnSpc>
                <a:spcBef>
                  <a:spcPct val="0"/>
                </a:spcBef>
              </a:pPr>
              <a:r>
                <a:rPr lang="en-US" sz="1259" spc="12">
                  <a:solidFill>
                    <a:srgbClr val="000001"/>
                  </a:solidFill>
                  <a:latin typeface="Noto Sans"/>
                  <a:ea typeface="Noto Sans"/>
                  <a:cs typeface="Noto Sans"/>
                  <a:sym typeface="Noto Sans"/>
                </a:rPr>
                <a:t>✔ Digital literacy programmes</a:t>
              </a:r>
            </a:p>
            <a:p>
              <a:pPr marL="0" lvl="0" indent="0" algn="l">
                <a:lnSpc>
                  <a:spcPts val="2015"/>
                </a:lnSpc>
                <a:spcBef>
                  <a:spcPct val="0"/>
                </a:spcBef>
              </a:pPr>
              <a:r>
                <a:rPr lang="en-US" sz="1259" spc="12">
                  <a:solidFill>
                    <a:srgbClr val="000001"/>
                  </a:solidFill>
                  <a:latin typeface="Noto Sans"/>
                  <a:ea typeface="Noto Sans"/>
                  <a:cs typeface="Noto Sans"/>
                  <a:sym typeface="Noto Sans"/>
                </a:rPr>
                <a:t>✔ Community support</a:t>
              </a:r>
            </a:p>
            <a:p>
              <a:pPr marL="0" lvl="0" indent="0" algn="l">
                <a:lnSpc>
                  <a:spcPts val="2015"/>
                </a:lnSpc>
                <a:spcBef>
                  <a:spcPct val="0"/>
                </a:spcBef>
              </a:pPr>
              <a:r>
                <a:rPr lang="en-US" sz="1259" spc="12">
                  <a:solidFill>
                    <a:srgbClr val="000001"/>
                  </a:solidFill>
                  <a:latin typeface="Noto Sans"/>
                  <a:ea typeface="Noto Sans"/>
                  <a:cs typeface="Noto Sans"/>
                  <a:sym typeface="Noto Sans"/>
                </a:rPr>
                <a:t>✔ Accessible app design</a:t>
              </a:r>
            </a:p>
            <a:p>
              <a:pPr marL="0" lvl="0" indent="0" algn="l">
                <a:lnSpc>
                  <a:spcPts val="2015"/>
                </a:lnSpc>
                <a:spcBef>
                  <a:spcPct val="0"/>
                </a:spcBef>
              </a:pPr>
              <a:r>
                <a:rPr lang="en-US" sz="1259" spc="12">
                  <a:solidFill>
                    <a:srgbClr val="000001"/>
                  </a:solidFill>
                  <a:latin typeface="Noto Sans"/>
                  <a:ea typeface="Noto Sans"/>
                  <a:cs typeface="Noto Sans"/>
                  <a:sym typeface="Noto Sans"/>
                </a:rPr>
                <a:t>✔ Translation services</a:t>
              </a:r>
            </a:p>
            <a:p>
              <a:pPr marL="0" lvl="0" indent="0" algn="l">
                <a:lnSpc>
                  <a:spcPts val="2015"/>
                </a:lnSpc>
                <a:spcBef>
                  <a:spcPct val="0"/>
                </a:spcBef>
              </a:pPr>
              <a:r>
                <a:rPr lang="en-US" sz="1259" spc="12">
                  <a:solidFill>
                    <a:srgbClr val="000001"/>
                  </a:solidFill>
                  <a:latin typeface="Noto Sans"/>
                  <a:ea typeface="Noto Sans"/>
                  <a:cs typeface="Noto Sans"/>
                  <a:sym typeface="Noto Sans"/>
                </a:rPr>
                <a:t>✔ Affordable internet access</a:t>
              </a:r>
            </a:p>
            <a:p>
              <a:pPr marL="0" lvl="0" indent="0" algn="l">
                <a:lnSpc>
                  <a:spcPts val="2015"/>
                </a:lnSpc>
                <a:spcBef>
                  <a:spcPct val="0"/>
                </a:spcBef>
              </a:pPr>
              <a:r>
                <a:rPr lang="en-US" sz="1259" spc="12">
                  <a:solidFill>
                    <a:srgbClr val="000001"/>
                  </a:solidFill>
                  <a:latin typeface="Noto Sans"/>
                  <a:ea typeface="Noto Sans"/>
                  <a:cs typeface="Noto Sans"/>
                  <a:sym typeface="Noto Sans"/>
                </a:rPr>
                <a:t>✔ Hybrid digital/non-digital care</a:t>
              </a:r>
            </a:p>
            <a:p>
              <a:pPr marL="0" lvl="0" indent="0" algn="l">
                <a:lnSpc>
                  <a:spcPts val="2015"/>
                </a:lnSpc>
                <a:spcBef>
                  <a:spcPct val="0"/>
                </a:spcBef>
              </a:pPr>
              <a:r>
                <a:rPr lang="en-US" sz="1259" spc="12">
                  <a:solidFill>
                    <a:srgbClr val="000001"/>
                  </a:solidFill>
                  <a:latin typeface="Noto Sans"/>
                  <a:ea typeface="Noto Sans"/>
                  <a:cs typeface="Noto Sans"/>
                  <a:sym typeface="Noto Sans"/>
                </a:rPr>
                <a:t>(NHS England, 2024; WHO, 2021)</a:t>
              </a:r>
            </a:p>
            <a:p>
              <a:pPr marL="0" lvl="0" indent="0" algn="l">
                <a:lnSpc>
                  <a:spcPts val="1195"/>
                </a:lnSpc>
                <a:spcBef>
                  <a:spcPct val="0"/>
                </a:spcBef>
              </a:pPr>
              <a:endParaRPr lang="en-US" sz="1259" spc="12">
                <a:solidFill>
                  <a:srgbClr val="000001"/>
                </a:solidFill>
                <a:latin typeface="Noto Sans"/>
                <a:ea typeface="Noto Sans"/>
                <a:cs typeface="Noto Sans"/>
                <a:sym typeface="Noto Sans"/>
              </a:endParaRPr>
            </a:p>
          </p:txBody>
        </p:sp>
      </p:grpSp>
      <p:sp>
        <p:nvSpPr>
          <p:cNvPr id="38" name="TextBox 38"/>
          <p:cNvSpPr txBox="1"/>
          <p:nvPr/>
        </p:nvSpPr>
        <p:spPr>
          <a:xfrm>
            <a:off x="2561780" y="7700600"/>
            <a:ext cx="4356232" cy="471206"/>
          </a:xfrm>
          <a:prstGeom prst="rect">
            <a:avLst/>
          </a:prstGeom>
        </p:spPr>
        <p:txBody>
          <a:bodyPr lIns="0" tIns="0" rIns="0" bIns="0" rtlCol="0" anchor="t">
            <a:spAutoFit/>
          </a:bodyPr>
          <a:lstStyle/>
          <a:p>
            <a:pPr algn="ctr">
              <a:lnSpc>
                <a:spcPts val="1821"/>
              </a:lnSpc>
              <a:spcBef>
                <a:spcPct val="0"/>
              </a:spcBef>
            </a:pPr>
            <a:r>
              <a:rPr lang="en-US" sz="1735" i="1" spc="69">
                <a:solidFill>
                  <a:srgbClr val="000001"/>
                </a:solidFill>
                <a:latin typeface="Kelvinch Italics"/>
                <a:ea typeface="Kelvinch Italics"/>
                <a:cs typeface="Kelvinch Italics"/>
                <a:sym typeface="Kelvinch Italics"/>
              </a:rPr>
              <a:t>Source:NHS App – Official Screenshots, NHS England (2024).</a:t>
            </a:r>
          </a:p>
        </p:txBody>
      </p:sp>
      <p:sp>
        <p:nvSpPr>
          <p:cNvPr id="39" name="TextBox 39"/>
          <p:cNvSpPr txBox="1"/>
          <p:nvPr/>
        </p:nvSpPr>
        <p:spPr>
          <a:xfrm>
            <a:off x="16765034" y="9427206"/>
            <a:ext cx="3793157" cy="199341"/>
          </a:xfrm>
          <a:prstGeom prst="rect">
            <a:avLst/>
          </a:prstGeom>
        </p:spPr>
        <p:txBody>
          <a:bodyPr lIns="0" tIns="0" rIns="0" bIns="0" rtlCol="0" anchor="t">
            <a:spAutoFit/>
          </a:bodyPr>
          <a:lstStyle/>
          <a:p>
            <a:pPr algn="ctr">
              <a:lnSpc>
                <a:spcPts val="1520"/>
              </a:lnSpc>
              <a:spcBef>
                <a:spcPct val="0"/>
              </a:spcBef>
            </a:pPr>
            <a:r>
              <a:rPr lang="en-US" sz="1448" i="1" spc="57">
                <a:solidFill>
                  <a:srgbClr val="000001"/>
                </a:solidFill>
                <a:latin typeface="Kelvinch Italics"/>
                <a:ea typeface="Kelvinch Italics"/>
                <a:cs typeface="Kelvinch Italics"/>
                <a:sym typeface="Kelvinch Italics"/>
              </a:rPr>
              <a:t>Source:Michie, van Stralen, &amp; West (2011)..</a:t>
            </a:r>
          </a:p>
        </p:txBody>
      </p:sp>
      <p:sp>
        <p:nvSpPr>
          <p:cNvPr id="40" name="TextBox 40"/>
          <p:cNvSpPr txBox="1"/>
          <p:nvPr/>
        </p:nvSpPr>
        <p:spPr>
          <a:xfrm>
            <a:off x="18836828" y="12577035"/>
            <a:ext cx="2547172" cy="254995"/>
          </a:xfrm>
          <a:prstGeom prst="rect">
            <a:avLst/>
          </a:prstGeom>
        </p:spPr>
        <p:txBody>
          <a:bodyPr lIns="0" tIns="0" rIns="0" bIns="0" rtlCol="0" anchor="t">
            <a:spAutoFit/>
          </a:bodyPr>
          <a:lstStyle/>
          <a:p>
            <a:pPr algn="ctr">
              <a:lnSpc>
                <a:spcPts val="1034"/>
              </a:lnSpc>
              <a:spcBef>
                <a:spcPct val="0"/>
              </a:spcBef>
            </a:pPr>
            <a:r>
              <a:rPr lang="en-US" sz="984" i="1" spc="39">
                <a:solidFill>
                  <a:srgbClr val="000001"/>
                </a:solidFill>
                <a:latin typeface="Kelvinch Italics"/>
                <a:ea typeface="Kelvinch Italics"/>
                <a:cs typeface="Kelvinch Italics"/>
                <a:sym typeface="Kelvinch Italics"/>
              </a:rPr>
              <a:t>Source:NHS England (2024) and WHO (2021)..</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2000</Words>
  <Application>Microsoft Office PowerPoint</Application>
  <PresentationFormat>Custom</PresentationFormat>
  <Paragraphs>92</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Kelvinch Bold Italics</vt:lpstr>
      <vt:lpstr>Noto Sans</vt:lpstr>
      <vt:lpstr>Calibri</vt:lpstr>
      <vt:lpstr>Kelvinch Italics</vt:lpstr>
      <vt:lpstr>Kelvinch Bold</vt:lpstr>
      <vt:lpstr>Arial</vt:lpstr>
      <vt:lpstr>Kelvinch</vt:lpstr>
      <vt:lpstr>Noto Sans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White Blue Contemporary Editorial Style</dc:title>
  <dc:creator>Md Rimon Miah</dc:creator>
  <cp:lastModifiedBy>MLC</cp:lastModifiedBy>
  <cp:revision>3</cp:revision>
  <dcterms:created xsi:type="dcterms:W3CDTF">2006-08-16T00:00:00Z</dcterms:created>
  <dcterms:modified xsi:type="dcterms:W3CDTF">2026-07-27T06:02:17Z</dcterms:modified>
  <dc:identifier>DAHQhEmHuzY</dc:identifier>
</cp:coreProperties>
</file>