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1"/>
  </p:notesMasterIdLst>
  <p:sldIdLst>
    <p:sldId id="256" r:id="rId2"/>
    <p:sldId id="257" r:id="rId3"/>
    <p:sldId id="258" r:id="rId4"/>
    <p:sldId id="259" r:id="rId5"/>
    <p:sldId id="286"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3" r:id="rId29"/>
    <p:sldId id="282" r:id="rId30"/>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7779" autoAdjust="0"/>
  </p:normalViewPr>
  <p:slideViewPr>
    <p:cSldViewPr>
      <p:cViewPr varScale="1">
        <p:scale>
          <a:sx n="48" d="100"/>
          <a:sy n="48" d="100"/>
        </p:scale>
        <p:origin x="109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presProps" Target="pres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Times New Roman" panose="02020603050405020304" pitchFamily="18" charset="0"/>
              </a:defRPr>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Times New Roman" panose="02020603050405020304" pitchFamily="18" charset="0"/>
              </a:defRPr>
            </a:lvl1pPr>
          </a:lstStyle>
          <a:p>
            <a:fld id="{A372E59C-E656-40D8-9BB2-E178D285088B}" type="datetimeFigureOut">
              <a:rPr lang="en-IN" smtClean="0"/>
              <a:pPr/>
              <a:t>01-04-2026</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IN" dirty="0"/>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Times New Roman" panose="02020603050405020304" pitchFamily="18" charset="0"/>
              </a:defRPr>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Times New Roman" panose="02020603050405020304" pitchFamily="18" charset="0"/>
              </a:defRPr>
            </a:lvl1pPr>
          </a:lstStyle>
          <a:p>
            <a:fld id="{5FDEFCF3-EE64-40CE-A121-D1F55666FFC6}" type="slidenum">
              <a:rPr lang="en-IN" smtClean="0"/>
              <a:pPr/>
              <a:t>‹#›</a:t>
            </a:fld>
            <a:endParaRPr lang="en-IN" dirty="0"/>
          </a:p>
        </p:txBody>
      </p:sp>
    </p:spTree>
    <p:extLst>
      <p:ext uri="{BB962C8B-B14F-4D97-AF65-F5344CB8AC3E}">
        <p14:creationId xmlns:p14="http://schemas.microsoft.com/office/powerpoint/2010/main" val="2560266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Times New Roman" panose="02020603050405020304" pitchFamily="18" charset="0"/>
        <a:ea typeface="+mn-ea"/>
        <a:cs typeface="+mn-cs"/>
      </a:defRPr>
    </a:lvl1pPr>
    <a:lvl2pPr marL="457200" algn="l" defTabSz="914400" rtl="0" eaLnBrk="1" latinLnBrk="0" hangingPunct="1">
      <a:defRPr sz="1200" kern="1200">
        <a:solidFill>
          <a:schemeClr val="tx1"/>
        </a:solidFill>
        <a:latin typeface="Times New Roman" panose="02020603050405020304" pitchFamily="18" charset="0"/>
        <a:ea typeface="+mn-ea"/>
        <a:cs typeface="+mn-cs"/>
      </a:defRPr>
    </a:lvl2pPr>
    <a:lvl3pPr marL="914400" algn="l" defTabSz="914400" rtl="0" eaLnBrk="1" latinLnBrk="0" hangingPunct="1">
      <a:defRPr sz="1200" kern="1200">
        <a:solidFill>
          <a:schemeClr val="tx1"/>
        </a:solidFill>
        <a:latin typeface="Times New Roman" panose="02020603050405020304" pitchFamily="18" charset="0"/>
        <a:ea typeface="+mn-ea"/>
        <a:cs typeface="+mn-cs"/>
      </a:defRPr>
    </a:lvl3pPr>
    <a:lvl4pPr marL="1371600" algn="l" defTabSz="914400" rtl="0" eaLnBrk="1" latinLnBrk="0" hangingPunct="1">
      <a:defRPr sz="1200" kern="1200">
        <a:solidFill>
          <a:schemeClr val="tx1"/>
        </a:solidFill>
        <a:latin typeface="Times New Roman" panose="02020603050405020304" pitchFamily="18" charset="0"/>
        <a:ea typeface="+mn-ea"/>
        <a:cs typeface="+mn-cs"/>
      </a:defRPr>
    </a:lvl4pPr>
    <a:lvl5pPr marL="1828800" algn="l" defTabSz="914400" rtl="0" eaLnBrk="1" latinLnBrk="0" hangingPunct="1">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increasing level of job satisfaction crisis is faced by the NHS. Although it is one of the largest employers in the world, the level of staff satisfaction has decreased steadily since 2019. It is not merely a workforce problem, and according to studies the poor level of patient care is provided by discontented employees. The reasons behind the declining levels of satisfaction and the importance of evidence-based HRM interventions is critically examined by this presentation.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a:t>
            </a:fld>
            <a:endParaRPr lang="en-IN"/>
          </a:p>
        </p:txBody>
      </p:sp>
    </p:spTree>
    <p:extLst>
      <p:ext uri="{BB962C8B-B14F-4D97-AF65-F5344CB8AC3E}">
        <p14:creationId xmlns:p14="http://schemas.microsoft.com/office/powerpoint/2010/main" val="278569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level of pay satisfaction is reduced in the period between 2019 and 2023. As per the Two-Factor Theory, once the employees are negatively effected by hygiene factors such as pay and working conditions then frustration will become inevitable despite any other positives. This theory is supported by real NHS data, the basic requirement towards its employees is not being achieved by the NHS.</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3</a:t>
            </a:fld>
            <a:endParaRPr lang="en-IN"/>
          </a:p>
        </p:txBody>
      </p:sp>
    </p:spTree>
    <p:extLst>
      <p:ext uri="{BB962C8B-B14F-4D97-AF65-F5344CB8AC3E}">
        <p14:creationId xmlns:p14="http://schemas.microsoft.com/office/powerpoint/2010/main" val="1192016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kern="1200" dirty="0">
                <a:solidFill>
                  <a:schemeClr val="tx1"/>
                </a:solidFill>
                <a:effectLst/>
                <a:ea typeface="+mn-ea"/>
                <a:cs typeface="+mn-cs"/>
              </a:rPr>
              <a:t>Understaffing is much more than a numbers issue. Professional identity is at risk when the staff is not able to provide the quality of care they apricate. The actual NHS figures revel that even 32% of people are satisfied with staffing and it proves that NHS staffing planning has failed in consistent manner. The disconnect between the promises made by government workforce and what happens on the ground is a critical </a:t>
            </a:r>
            <a:r>
              <a:rPr lang="en-US" sz="1200" b="0" i="0" kern="1200" dirty="0" err="1">
                <a:solidFill>
                  <a:schemeClr val="tx1"/>
                </a:solidFill>
                <a:effectLst/>
                <a:ea typeface="+mn-ea"/>
                <a:cs typeface="+mn-cs"/>
              </a:rPr>
              <a:t>organisational</a:t>
            </a:r>
            <a:r>
              <a:rPr lang="en-US" sz="1200" b="0" i="0" kern="1200" dirty="0">
                <a:solidFill>
                  <a:schemeClr val="tx1"/>
                </a:solidFill>
                <a:effectLst/>
                <a:ea typeface="+mn-ea"/>
                <a:cs typeface="+mn-cs"/>
              </a:rPr>
              <a:t> failure that needs strategic intervention.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4</a:t>
            </a:fld>
            <a:endParaRPr lang="en-IN"/>
          </a:p>
        </p:txBody>
      </p:sp>
    </p:spTree>
    <p:extLst>
      <p:ext uri="{BB962C8B-B14F-4D97-AF65-F5344CB8AC3E}">
        <p14:creationId xmlns:p14="http://schemas.microsoft.com/office/powerpoint/2010/main" val="2948885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90AE2-121F-2A0C-E6A4-64CEEB634B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0A7534-EAAE-32DF-D557-0F2957D04D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AA61BBF-C604-C000-4A7B-EABC0C8741AB}"/>
              </a:ext>
            </a:extLst>
          </p:cNvPr>
          <p:cNvSpPr>
            <a:spLocks noGrp="1"/>
          </p:cNvSpPr>
          <p:nvPr>
            <p:ph type="body" idx="1"/>
          </p:nvPr>
        </p:nvSpPr>
        <p:spPr/>
        <p:txBody>
          <a:bodyPr/>
          <a:lstStyle/>
          <a:p>
            <a:r>
              <a:rPr lang="en-US" sz="1200" b="0" i="0" kern="1200" dirty="0">
                <a:solidFill>
                  <a:schemeClr val="tx1"/>
                </a:solidFill>
                <a:effectLst/>
                <a:ea typeface="+mn-ea"/>
                <a:cs typeface="+mn-cs"/>
              </a:rPr>
              <a:t>The work-life balance has severely declined in ten years. One cannot rule this out as a personal preference even within the NHS people plan, the flexible working is identified as an urgent need but the application is still inconsistent between the trusts. In cases where the staff members are unable to live healthy personal lives, burnout is unavoidable and the NHS is losing experienced staff that is not easily replaced.   </a:t>
            </a:r>
            <a:endParaRPr lang="en-IN" dirty="0"/>
          </a:p>
        </p:txBody>
      </p:sp>
      <p:sp>
        <p:nvSpPr>
          <p:cNvPr id="4" name="Slide Number Placeholder 3">
            <a:extLst>
              <a:ext uri="{FF2B5EF4-FFF2-40B4-BE49-F238E27FC236}">
                <a16:creationId xmlns:a16="http://schemas.microsoft.com/office/drawing/2014/main" id="{1E92200B-1C73-DE8D-C474-EA1E2441D52D}"/>
              </a:ext>
            </a:extLst>
          </p:cNvPr>
          <p:cNvSpPr>
            <a:spLocks noGrp="1"/>
          </p:cNvSpPr>
          <p:nvPr>
            <p:ph type="sldNum" sz="quarter" idx="5"/>
          </p:nvPr>
        </p:nvSpPr>
        <p:spPr/>
        <p:txBody>
          <a:bodyPr/>
          <a:lstStyle/>
          <a:p>
            <a:fld id="{5FDEFCF3-EE64-40CE-A121-D1F55666FFC6}" type="slidenum">
              <a:rPr lang="en-IN" smtClean="0"/>
              <a:t>5</a:t>
            </a:fld>
            <a:endParaRPr lang="en-IN"/>
          </a:p>
        </p:txBody>
      </p:sp>
    </p:spTree>
    <p:extLst>
      <p:ext uri="{BB962C8B-B14F-4D97-AF65-F5344CB8AC3E}">
        <p14:creationId xmlns:p14="http://schemas.microsoft.com/office/powerpoint/2010/main" val="17943583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dissatisfaction of payment is not only about the money but also it is an indicator to the staff that the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cares about their input in an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When wages do not keep up with inflation, employees take it to mean that on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does not care about their welfare. This has a devastating impact on trust, commitment and turnover intention.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6</a:t>
            </a:fld>
            <a:endParaRPr lang="en-IN"/>
          </a:p>
        </p:txBody>
      </p:sp>
    </p:spTree>
    <p:extLst>
      <p:ext uri="{BB962C8B-B14F-4D97-AF65-F5344CB8AC3E}">
        <p14:creationId xmlns:p14="http://schemas.microsoft.com/office/powerpoint/2010/main" val="2823544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Failure in recognition in the NHS is a crucial issue. Staffing for a people-based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only 55% of staff are looking forward to work which is an alarming rate. Esteem needs will not be satisfied by any amount of structural change and will leave the staff with a more positive feeling of being in their position. Importantly, recognition can be achieved at minimal costs and mean a lot in terms of employee morale, interest and commitment when done on a regular and meaningful basis in all departments.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7</a:t>
            </a:fld>
            <a:endParaRPr lang="en-IN"/>
          </a:p>
        </p:txBody>
      </p:sp>
    </p:spTree>
    <p:extLst>
      <p:ext uri="{BB962C8B-B14F-4D97-AF65-F5344CB8AC3E}">
        <p14:creationId xmlns:p14="http://schemas.microsoft.com/office/powerpoint/2010/main" val="231939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Bullying and discrimination are not just one or two cases of an isolated phenomenon but strong manifestations of structural and cultural failures built into NHS trusts. The managers are harassing their disabled staff at almost twice the rate of other employees. According to researcher, the staff must feel safe at the workplace without fear without this fundamental sense of safety no other form of improvement can lead to job satisfaction.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8</a:t>
            </a:fld>
            <a:endParaRPr lang="en-IN"/>
          </a:p>
        </p:txBody>
      </p:sp>
    </p:spTree>
    <p:extLst>
      <p:ext uri="{BB962C8B-B14F-4D97-AF65-F5344CB8AC3E}">
        <p14:creationId xmlns:p14="http://schemas.microsoft.com/office/powerpoint/2010/main" val="3367617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biggest issues of NHS staff job satisfaction is career development. Less than fifty percent of the total employees do not feel that they receive a fair opportunity to advance in their careers. When an individual is unable to see his future in his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he/she simply begins to seek employment elsewhere. The real opportunities to develop and acquire new skills can be considered one of the most significant factors of job satisfaction. This is clearly something that is not being delivered by the NHS.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9</a:t>
            </a:fld>
            <a:endParaRPr lang="en-IN"/>
          </a:p>
        </p:txBody>
      </p:sp>
    </p:spTree>
    <p:extLst>
      <p:ext uri="{BB962C8B-B14F-4D97-AF65-F5344CB8AC3E}">
        <p14:creationId xmlns:p14="http://schemas.microsoft.com/office/powerpoint/2010/main" val="1036227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issue of mental health and stress is a burning problem of NHS employees today. Almost every third employee is completely burned out - this is not a sustainable situation. Breached staff take more sick days and this leaves the remaining staff with even more to work causing further burnout. This is a vicious circle which continues to deteriorate. This is a vicious cycle that the NHS needs to immediately intervene by offering decent and readily available mental health services to all its employees.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10</a:t>
            </a:fld>
            <a:endParaRPr lang="en-IN"/>
          </a:p>
        </p:txBody>
      </p:sp>
    </p:spTree>
    <p:extLst>
      <p:ext uri="{BB962C8B-B14F-4D97-AF65-F5344CB8AC3E}">
        <p14:creationId xmlns:p14="http://schemas.microsoft.com/office/powerpoint/2010/main" val="753117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There is nothing wrong in one source of the problems, but rather four interrelated factors, which are, bad government policy, weak </a:t>
            </a:r>
            <a:r>
              <a:rPr lang="en-US" sz="1200" b="0" i="0" kern="1200" dirty="0" err="1">
                <a:solidFill>
                  <a:schemeClr val="tx1"/>
                </a:solidFill>
                <a:effectLst/>
                <a:ea typeface="+mn-ea"/>
                <a:cs typeface="+mn-cs"/>
              </a:rPr>
              <a:t>organisational</a:t>
            </a:r>
            <a:r>
              <a:rPr lang="en-US" sz="1200" b="0" i="0" kern="1200" dirty="0">
                <a:solidFill>
                  <a:schemeClr val="tx1"/>
                </a:solidFill>
                <a:effectLst/>
                <a:ea typeface="+mn-ea"/>
                <a:cs typeface="+mn-cs"/>
              </a:rPr>
              <a:t> structure, poor leadership, and a challenging work culture. These are issues that have been accumulating over the years. And when we can just work to correct the superficial part of the issues we do not correct the real causal factors behind it and nothing will really or permanently work.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11</a:t>
            </a:fld>
            <a:endParaRPr lang="en-IN"/>
          </a:p>
        </p:txBody>
      </p:sp>
    </p:spTree>
    <p:extLst>
      <p:ext uri="{BB962C8B-B14F-4D97-AF65-F5344CB8AC3E}">
        <p14:creationId xmlns:p14="http://schemas.microsoft.com/office/powerpoint/2010/main" val="2406739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Government policy is one of the largest root causes. The reduction in spending since 2010 has resulted in significantly reduced funds to pay staff, train them, and support their wellbeing. This did not happen by chance but rather a strategic decision to save money at the very cost of NHS employees. The blow caused by such cuts is evident in the declining satisfaction ratings in each of the years</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12</a:t>
            </a:fld>
            <a:endParaRPr lang="en-IN"/>
          </a:p>
        </p:txBody>
      </p:sp>
    </p:spTree>
    <p:extLst>
      <p:ext uri="{BB962C8B-B14F-4D97-AF65-F5344CB8AC3E}">
        <p14:creationId xmlns:p14="http://schemas.microsoft.com/office/powerpoint/2010/main" val="1355622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mn-cs"/>
              </a:rPr>
              <a:t>The other policy issue is that the NHS employees possess very minimal influence in making decisions that impact their day-to-day operations. Significant changes are frequently introduced at the top without even consulting the people to carry out the work on daily basis. When employees have the sense that they are only taking orders and making no contribution and their motivation will reduce quickly.  </a:t>
            </a:r>
          </a:p>
        </p:txBody>
      </p:sp>
      <p:sp>
        <p:nvSpPr>
          <p:cNvPr id="4" name="Slide Number Placeholder 3"/>
          <p:cNvSpPr>
            <a:spLocks noGrp="1"/>
          </p:cNvSpPr>
          <p:nvPr>
            <p:ph type="sldNum" sz="quarter" idx="5"/>
          </p:nvPr>
        </p:nvSpPr>
        <p:spPr/>
        <p:txBody>
          <a:bodyPr/>
          <a:lstStyle/>
          <a:p>
            <a:fld id="{5FDEFCF3-EE64-40CE-A121-D1F55666FFC6}" type="slidenum">
              <a:rPr lang="en-IN" smtClean="0"/>
              <a:t>13</a:t>
            </a:fld>
            <a:endParaRPr lang="en-IN"/>
          </a:p>
        </p:txBody>
      </p:sp>
    </p:spTree>
    <p:extLst>
      <p:ext uri="{BB962C8B-B14F-4D97-AF65-F5344CB8AC3E}">
        <p14:creationId xmlns:p14="http://schemas.microsoft.com/office/powerpoint/2010/main" val="5702237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NHS has never thought about planning how many employees they will require in the years to come but instead the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has always had to respond when there is a shortage. This failure was acknowledged even by the NHS itself in the People Plan 2020. Such responsive strategy implies that NHS is never staffed, employees are always overworked and the NHS is always behind.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14</a:t>
            </a:fld>
            <a:endParaRPr lang="en-IN"/>
          </a:p>
        </p:txBody>
      </p:sp>
    </p:spTree>
    <p:extLst>
      <p:ext uri="{BB962C8B-B14F-4D97-AF65-F5344CB8AC3E}">
        <p14:creationId xmlns:p14="http://schemas.microsoft.com/office/powerpoint/2010/main" val="2225534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mn-cs"/>
              </a:rPr>
              <a:t>The mistreatment of the disabled and ethnic minority employees is not occurring accidentally; it is designed into the systems and processes within the organisation. When employees feel that they are not treated equally their job satisfaction declines drastically. The NHS needs to mend its internal mechanisms to make true equality among all. </a:t>
            </a:r>
          </a:p>
        </p:txBody>
      </p:sp>
      <p:sp>
        <p:nvSpPr>
          <p:cNvPr id="4" name="Slide Number Placeholder 3"/>
          <p:cNvSpPr>
            <a:spLocks noGrp="1"/>
          </p:cNvSpPr>
          <p:nvPr>
            <p:ph type="sldNum" sz="quarter" idx="5"/>
          </p:nvPr>
        </p:nvSpPr>
        <p:spPr/>
        <p:txBody>
          <a:bodyPr/>
          <a:lstStyle/>
          <a:p>
            <a:fld id="{5FDEFCF3-EE64-40CE-A121-D1F55666FFC6}" type="slidenum">
              <a:rPr lang="en-IN" smtClean="0"/>
              <a:t>15</a:t>
            </a:fld>
            <a:endParaRPr lang="en-IN"/>
          </a:p>
        </p:txBody>
      </p:sp>
    </p:spTree>
    <p:extLst>
      <p:ext uri="{BB962C8B-B14F-4D97-AF65-F5344CB8AC3E}">
        <p14:creationId xmlns:p14="http://schemas.microsoft.com/office/powerpoint/2010/main" val="16029255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major underlying factors of the NHS job satisfaction issues is poor leadership. Most of the managers got promoted due to their being good nurses or doctors not due to their ability to manage people. These managers can easily be guilty of making things worse in the event they are not properly trained on how to support, motivate and develop their teams.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16</a:t>
            </a:fld>
            <a:endParaRPr lang="en-IN"/>
          </a:p>
        </p:txBody>
      </p:sp>
    </p:spTree>
    <p:extLst>
      <p:ext uri="{BB962C8B-B14F-4D97-AF65-F5344CB8AC3E}">
        <p14:creationId xmlns:p14="http://schemas.microsoft.com/office/powerpoint/2010/main" val="66321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ea typeface="+mn-ea"/>
                <a:cs typeface="+mn-cs"/>
              </a:rPr>
              <a:t>NHS workers enter into their employment with expectations of decent salaries, effective leadership and opportunities to learn and expand. However, year after year NHS is not able to meet these fundamental expectations. In case such expectations are not fulfilled the staff feel disappointed and lose their faith in their employer. This misplaced confidence has become a cultural issue that has been incorporated throughout the NHS.</a:t>
            </a:r>
            <a:r>
              <a:rPr lang="en-US" sz="1200" b="0" i="0" kern="1200" dirty="0">
                <a:solidFill>
                  <a:schemeClr val="tx1"/>
                </a:solidFill>
                <a:effectLst/>
                <a:ea typeface="+mn-ea"/>
                <a:cs typeface="+mn-cs"/>
              </a:rPr>
              <a:t>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17</a:t>
            </a:fld>
            <a:endParaRPr lang="en-IN"/>
          </a:p>
        </p:txBody>
      </p:sp>
    </p:spTree>
    <p:extLst>
      <p:ext uri="{BB962C8B-B14F-4D97-AF65-F5344CB8AC3E}">
        <p14:creationId xmlns:p14="http://schemas.microsoft.com/office/powerpoint/2010/main" val="2482379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fundamental causes of job satisfaction issues is the culture of NHS. The culture has been patients first staff second in the past decades. Though patient care is naturally a highly valued consideration, such culture implies that the wellbeing of staff members is always overlooked and disregarded. When employees are afraid to raise their issues, when their issues are not addressed, and when they are the last to be considered the effects of low satisfaction and dedication would be inevitable and severe.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18</a:t>
            </a:fld>
            <a:endParaRPr lang="en-IN"/>
          </a:p>
        </p:txBody>
      </p:sp>
    </p:spTree>
    <p:extLst>
      <p:ext uri="{BB962C8B-B14F-4D97-AF65-F5344CB8AC3E}">
        <p14:creationId xmlns:p14="http://schemas.microsoft.com/office/powerpoint/2010/main" val="961109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issue of job satisfaction in the NHS needs a good and serious solution. The decades long accumulated problems will never be resolved by small quick fixes. All these recommendations are premised on actual research and proven NHS evidence. The employees should feel they actually own the changes that are taking place to their working life. Their involvement in coming up with the solutions makes them far more supportive and sustainable in the long run.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19</a:t>
            </a:fld>
            <a:endParaRPr lang="en-IN"/>
          </a:p>
        </p:txBody>
      </p:sp>
    </p:spTree>
    <p:extLst>
      <p:ext uri="{BB962C8B-B14F-4D97-AF65-F5344CB8AC3E}">
        <p14:creationId xmlns:p14="http://schemas.microsoft.com/office/powerpoint/2010/main" val="21982186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most urgent of all recommendations is fixing pay. Only 31% of staff are satisfied with their remuneration and this just cannot hold on any longer. Salary should also be adjusted to inflation so that the employees are not earning lesser amounts every year. Pay correction is a definite sign to show the NHS cares about its employees. According to two factor theory, low wages will cause dissatisfaction in staff despite all the other factors.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20</a:t>
            </a:fld>
            <a:endParaRPr lang="en-IN"/>
          </a:p>
        </p:txBody>
      </p:sp>
    </p:spTree>
    <p:extLst>
      <p:ext uri="{BB962C8B-B14F-4D97-AF65-F5344CB8AC3E}">
        <p14:creationId xmlns:p14="http://schemas.microsoft.com/office/powerpoint/2010/main" val="4293329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idea of providing the staff with more control over their working hours is a strong and highly viable solution. Self-rostering, which is the practice of the staff sharing a genuine influence in planning the shift schedule, has been evidently demonstrated to enhance satisfaction and cut down on the number of individuals leaving the NHS. This has been already promised by the NHS People Plan but has not yet been fulfilled by many of the trusts.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21</a:t>
            </a:fld>
            <a:endParaRPr lang="en-IN"/>
          </a:p>
        </p:txBody>
      </p:sp>
    </p:spTree>
    <p:extLst>
      <p:ext uri="{BB962C8B-B14F-4D97-AF65-F5344CB8AC3E}">
        <p14:creationId xmlns:p14="http://schemas.microsoft.com/office/powerpoint/2010/main" val="2588908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powerful solutions that cost little is to make staff feel that they are truly valued. The NHS surveys have regularly indicated that the sense of being valued remains among the least performers in all the trusts. After that, positive working environment can be developed through simple tweaking as peer recognition schemes where work fellows can appreciate each other. Valued employees work more, are more loyal and are more concerned.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22</a:t>
            </a:fld>
            <a:endParaRPr lang="en-IN"/>
          </a:p>
        </p:txBody>
      </p:sp>
    </p:spTree>
    <p:extLst>
      <p:ext uri="{BB962C8B-B14F-4D97-AF65-F5344CB8AC3E}">
        <p14:creationId xmlns:p14="http://schemas.microsoft.com/office/powerpoint/2010/main" val="8962760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effective long term solutions would be investing in the careers of the staff. The employees find it much easier to remain and be motivated on a daily basis when they see the clear and attainable future in the NHS. It is also very cost effective to grow leaders internally rather than hiring and training new individuals on a regular basis.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23</a:t>
            </a:fld>
            <a:endParaRPr lang="en-IN"/>
          </a:p>
        </p:txBody>
      </p:sp>
    </p:spTree>
    <p:extLst>
      <p:ext uri="{BB962C8B-B14F-4D97-AF65-F5344CB8AC3E}">
        <p14:creationId xmlns:p14="http://schemas.microsoft.com/office/powerpoint/2010/main" val="36811283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One of the most effective changes that the NHS can implement at the given moment is better leadership training. All the managers should be trained to know how to support, motivate and develop their teams not only in their clinical skills. According to research it is evident that a good and supportive manager is among the largest contributors of whether staff are happy at work or not.</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24</a:t>
            </a:fld>
            <a:endParaRPr lang="en-IN"/>
          </a:p>
        </p:txBody>
      </p:sp>
    </p:spTree>
    <p:extLst>
      <p:ext uri="{BB962C8B-B14F-4D97-AF65-F5344CB8AC3E}">
        <p14:creationId xmlns:p14="http://schemas.microsoft.com/office/powerpoint/2010/main" val="4072331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The fairness in the NHS is a very important part. Equality committees should be genuine in the sense that they should have the decision-making power or they will only be conversing without the means of bringing real change. Pay, promotions, and recruitment checks will be done on a regular basis to promote real accountability. Performance and care are also enhanced when all the staffs feel safe and treated fairly.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25</a:t>
            </a:fld>
            <a:endParaRPr lang="en-IN"/>
          </a:p>
        </p:txBody>
      </p:sp>
    </p:spTree>
    <p:extLst>
      <p:ext uri="{BB962C8B-B14F-4D97-AF65-F5344CB8AC3E}">
        <p14:creationId xmlns:p14="http://schemas.microsoft.com/office/powerpoint/2010/main" val="32434668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ea typeface="+mn-ea"/>
                <a:cs typeface="+mn-cs"/>
              </a:rPr>
              <a:t>Mental health of the staff needs to be made a top priority by the NHS. Staff wellbeing should be applied to all sections to improve the mental health and performance of staff. On the other hand, the annual appraisals improve the staff well beingness in an </a:t>
            </a:r>
            <a:r>
              <a:rPr lang="en-US" sz="1200" b="0" i="0" kern="1200" dirty="0" err="1">
                <a:solidFill>
                  <a:schemeClr val="tx1"/>
                </a:solidFill>
                <a:effectLst/>
                <a:ea typeface="+mn-ea"/>
                <a:cs typeface="+mn-cs"/>
              </a:rPr>
              <a:t>organisation</a:t>
            </a:r>
            <a:r>
              <a:rPr lang="en-US" sz="1200" b="0" i="0" kern="1200" dirty="0">
                <a:solidFill>
                  <a:schemeClr val="tx1"/>
                </a:solidFill>
                <a:effectLst/>
                <a:ea typeface="+mn-ea"/>
                <a:cs typeface="+mn-cs"/>
              </a:rPr>
              <a:t>.  Employees who are healthy and well supported offer a lot more care to patients.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26</a:t>
            </a:fld>
            <a:endParaRPr lang="en-IN"/>
          </a:p>
        </p:txBody>
      </p:sp>
    </p:spTree>
    <p:extLst>
      <p:ext uri="{BB962C8B-B14F-4D97-AF65-F5344CB8AC3E}">
        <p14:creationId xmlns:p14="http://schemas.microsoft.com/office/powerpoint/2010/main" val="15070593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ea typeface="+mn-ea"/>
                <a:cs typeface="+mn-cs"/>
              </a:rPr>
              <a:t>The job satisfaction in NHS is a critical crisis which has been developing over a very long period of time. It is brought about by government retrenchment, ineffective planning, misguided leadership and a highly challenging organisational culture. However, the positive side is that the answers are obvious - fair remuneration, hygienic working conditions, appreciation, career progress, improved management, equality, and adequate wellbeing provision. The proofs and the responses are already present.</a:t>
            </a:r>
            <a:r>
              <a:rPr lang="en-US" sz="1200" b="0" i="0" kern="1200" dirty="0">
                <a:solidFill>
                  <a:schemeClr val="tx1"/>
                </a:solidFill>
                <a:effectLst/>
                <a:ea typeface="+mn-ea"/>
                <a:cs typeface="+mn-cs"/>
              </a:rPr>
              <a:t> </a:t>
            </a:r>
            <a:endParaRPr lang="en-IN" dirty="0"/>
          </a:p>
        </p:txBody>
      </p:sp>
      <p:sp>
        <p:nvSpPr>
          <p:cNvPr id="4" name="Slide Number Placeholder 3"/>
          <p:cNvSpPr>
            <a:spLocks noGrp="1"/>
          </p:cNvSpPr>
          <p:nvPr>
            <p:ph type="sldNum" sz="quarter" idx="5"/>
          </p:nvPr>
        </p:nvSpPr>
        <p:spPr/>
        <p:txBody>
          <a:bodyPr/>
          <a:lstStyle/>
          <a:p>
            <a:fld id="{5FDEFCF3-EE64-40CE-A121-D1F55666FFC6}" type="slidenum">
              <a:rPr lang="en-IN" smtClean="0"/>
              <a:t>27</a:t>
            </a:fld>
            <a:endParaRPr lang="en-IN"/>
          </a:p>
        </p:txBody>
      </p:sp>
    </p:spTree>
    <p:extLst>
      <p:ext uri="{BB962C8B-B14F-4D97-AF65-F5344CB8AC3E}">
        <p14:creationId xmlns:p14="http://schemas.microsoft.com/office/powerpoint/2010/main" val="4138544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
              <a:srgbClr val="FFFFFF">
                <a:alpha val="100000"/>
              </a:srgbClr>
            </a:gs>
            <a:gs pos="100000">
              <a:srgbClr val="C5F3DF">
                <a:alpha val="100000"/>
              </a:srgbClr>
            </a:gs>
          </a:gsLst>
          <a:lin ang="27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latin typeface="Times New Roman" panose="02020603050405020304" pitchFamily="18" charset="0"/>
              </a:defRPr>
            </a:lvl1pPr>
          </a:lstStyle>
          <a:p>
            <a:fld id="{1D8BD707-D9CF-40AE-B4C6-C98DA3205C09}" type="datetimeFigureOut">
              <a:rPr lang="en-US" smtClean="0"/>
              <a:pPr/>
              <a:t>4/1/2026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latin typeface="Times New Roman" panose="02020603050405020304" pitchFamily="18" charset="0"/>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latin typeface="Times New Roman" panose="02020603050405020304" pitchFamily="18" charset="0"/>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Times New Roman" panose="02020603050405020304"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Times New Roman" panose="02020603050405020304" pitchFamily="18"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Times New Roman" panose="02020603050405020304" pitchFamily="18"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Times New Roman" panose="02020603050405020304" pitchFamily="18"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Times New Roman" panose="02020603050405020304" pitchFamily="18"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6.xm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7.xml" /><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3" Type="http://schemas.openxmlformats.org/officeDocument/2006/relationships/image" Target="../media/image19.png" /><Relationship Id="rId2" Type="http://schemas.openxmlformats.org/officeDocument/2006/relationships/notesSlide" Target="../notesSlides/notesSlide18.xml"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3" Type="http://schemas.openxmlformats.org/officeDocument/2006/relationships/image" Target="../media/image20.png" /><Relationship Id="rId2" Type="http://schemas.openxmlformats.org/officeDocument/2006/relationships/notesSlide" Target="../notesSlides/notesSlide19.xml" /><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0.xml"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21.xml" /><Relationship Id="rId1" Type="http://schemas.openxmlformats.org/officeDocument/2006/relationships/slideLayout" Target="../slideLayouts/slideLayout7.xml" /></Relationships>
</file>

<file path=ppt/slides/_rels/slide23.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2.xml" /><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23.xml"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notesSlide" Target="../notesSlides/notesSlide24.xml" /><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notesSlide" Target="../notesSlides/notesSlide25.xml" /><Relationship Id="rId1" Type="http://schemas.openxmlformats.org/officeDocument/2006/relationships/slideLayout" Target="../slideLayouts/slideLayout7.xml" /></Relationships>
</file>

<file path=ppt/slides/_rels/slide27.xml.rels><?xml version="1.0" encoding="UTF-8" standalone="yes"?>
<Relationships xmlns="http://schemas.openxmlformats.org/package/2006/relationships"><Relationship Id="rId3" Type="http://schemas.openxmlformats.org/officeDocument/2006/relationships/image" Target="../media/image27.jpeg" /><Relationship Id="rId2" Type="http://schemas.openxmlformats.org/officeDocument/2006/relationships/notesSlide" Target="../notesSlides/notesSlide26.xml" /><Relationship Id="rId1" Type="http://schemas.openxmlformats.org/officeDocument/2006/relationships/slideLayout" Target="../slideLayouts/slideLayout7.xml" /></Relationships>
</file>

<file path=ppt/slides/_rels/slide28.xml.rels><?xml version="1.0" encoding="UTF-8" standalone="yes"?>
<Relationships xmlns="http://schemas.openxmlformats.org/package/2006/relationships"><Relationship Id="rId8" Type="http://schemas.openxmlformats.org/officeDocument/2006/relationships/hyperlink" Target="https://www.researchgate.net/publication/377842131_The_NHS_founding_principles_are_still_appropriate_today_and_provide_a_strong_foundation_for_the_future" TargetMode="External" /><Relationship Id="rId13" Type="http://schemas.openxmlformats.org/officeDocument/2006/relationships/hyperlink" Target="https://gala.gre.ac.uk/id/eprint/52570/11/52570%20NAZIR_Leadership_Organisational_Culture_And_Workforce_Engagement_In_The_NHS_%28AAM%29_2026.pdf" TargetMode="External" /><Relationship Id="rId18" Type="http://schemas.openxmlformats.org/officeDocument/2006/relationships/hyperlink" Target="https://www.academia.edu/download/110471105/JHQ.000000000000025720240115-1-n29aqn.pdf" TargetMode="External" /><Relationship Id="rId26" Type="http://schemas.openxmlformats.org/officeDocument/2006/relationships/hyperlink" Target="https://journals.plos.org/plosone/article/file?id=10.1371/journal.pone.0284516&amp;type=printable" TargetMode="External" /><Relationship Id="rId3" Type="http://schemas.openxmlformats.org/officeDocument/2006/relationships/hyperlink" Target="https://papers.ssrn.com/sol3/Delivery.cfm?abstractid=3822723" TargetMode="External" /><Relationship Id="rId21" Type="http://schemas.openxmlformats.org/officeDocument/2006/relationships/hyperlink" Target="http://www.uibesummer.com/userfiles/upload/course/201809280151107641.pdf" TargetMode="External" /><Relationship Id="rId34" Type="http://schemas.openxmlformats.org/officeDocument/2006/relationships/hyperlink" Target="https://www.nhsconfed.org/publications/nhs-staff-survey-results-2025-what-you-need-know" TargetMode="External" /><Relationship Id="rId7" Type="http://schemas.openxmlformats.org/officeDocument/2006/relationships/hyperlink" Target="https://bmjopen.bmj.com/content/bmjopen/10/7/e034919.full.pdf" TargetMode="External" /><Relationship Id="rId12" Type="http://schemas.openxmlformats.org/officeDocument/2006/relationships/hyperlink" Target="https://researchportal.port.ac.uk/files/23349200/Does_Leadership_Matter.pdf" TargetMode="External" /><Relationship Id="rId17" Type="http://schemas.openxmlformats.org/officeDocument/2006/relationships/hyperlink" Target="https://onlinelibrary.wiley.com/doi/pdfdirect/10.1111/ecc.13415" TargetMode="External" /><Relationship Id="rId25" Type="http://schemas.openxmlformats.org/officeDocument/2006/relationships/hyperlink" Target="https://pmc.ncbi.nlm.nih.gov/articles/PMC10101409/" TargetMode="External" /><Relationship Id="rId33" Type="http://schemas.openxmlformats.org/officeDocument/2006/relationships/hyperlink" Target="https://bmjopen.bmj.com/content/bmjopen/12/2/e052778.full.pdf" TargetMode="External" /><Relationship Id="rId2" Type="http://schemas.openxmlformats.org/officeDocument/2006/relationships/hyperlink" Target="https://www.researchgate.net/profile/Sm-Ikhtiar-Alam/publication/348573817_Herzberg_Motivation-Hygiene_Fallacy_in_Measuring_Levels_of_Job_Satisfaction_Dissatisfaction/links/60d8e4e1299bf1ea9ec70a9e/Herzberg-Motivation-Hygiene-Fallacy-in-Measuring-Levels-of-Job-Satisfaction-Dissatisfaction.pdf" TargetMode="External" /><Relationship Id="rId16" Type="http://schemas.openxmlformats.org/officeDocument/2006/relationships/hyperlink" Target="https://www.academia.edu/download/115098025/hrm.2199020240521-1-iv21a1.pdf" TargetMode="External" /><Relationship Id="rId20" Type="http://schemas.openxmlformats.org/officeDocument/2006/relationships/hyperlink" Target="https://link.springer.com/content/pdf/10.1186/s12960-024-00951-8.pdf" TargetMode="External" /><Relationship Id="rId29" Type="http://schemas.openxmlformats.org/officeDocument/2006/relationships/hyperlink" Target="https://collections.nlm.nih.gov/master/borndig/101769651/workforce-race-inequalities-inclusion-nhs-providers-july2020.pdf" TargetMode="External" /><Relationship Id="rId1" Type="http://schemas.openxmlformats.org/officeDocument/2006/relationships/slideLayout" Target="../slideLayouts/slideLayout7.xml" /><Relationship Id="rId6" Type="http://schemas.openxmlformats.org/officeDocument/2006/relationships/hyperlink" Target="https://www.tandfonline.com/doi/pdf/10.1080/2156857X.2020.1839784" TargetMode="External" /><Relationship Id="rId11" Type="http://schemas.openxmlformats.org/officeDocument/2006/relationships/hyperlink" Target="https://www.annualreviews.org/content/journals/10.1146/annurev-orgpsych-120920-055217?crawler=true&amp;mimetype=application/pdf" TargetMode="External" /><Relationship Id="rId24" Type="http://schemas.openxmlformats.org/officeDocument/2006/relationships/hyperlink" Target="https://journals.sagepub.com/doi/pdf/10.1177/09514848211068624" TargetMode="External" /><Relationship Id="rId32" Type="http://schemas.openxmlformats.org/officeDocument/2006/relationships/hyperlink" Target="https://www.tandfonline.com/doi/pdf/10.1080/1750984X.2021.1952471" TargetMode="External" /><Relationship Id="rId5" Type="http://schemas.openxmlformats.org/officeDocument/2006/relationships/hyperlink" Target="https://pmc.ncbi.nlm.nih.gov/articles/PMC9634455/pdf/main.pdf" TargetMode="External" /><Relationship Id="rId15" Type="http://schemas.openxmlformats.org/officeDocument/2006/relationships/hyperlink" Target="https://www.nuffieldtrust.org.uk/sites/default/files/2022-10/1636121852-nhs-workforce-diversity-web.pdf" TargetMode="External" /><Relationship Id="rId23" Type="http://schemas.openxmlformats.org/officeDocument/2006/relationships/hyperlink" Target="https://onlinelibrary.wiley.com/doi/pdf/10.1111/ecca.12554" TargetMode="External" /><Relationship Id="rId28" Type="http://schemas.openxmlformats.org/officeDocument/2006/relationships/hyperlink" Target="https://mh.bmj.com/content/medhum/51/3/397.full.pdf" TargetMode="External" /><Relationship Id="rId10" Type="http://schemas.openxmlformats.org/officeDocument/2006/relationships/hyperlink" Target="https://bmjopenquality.bmj.com/content/bmjqir/12/2/e002047.full.pdf" TargetMode="External" /><Relationship Id="rId19" Type="http://schemas.openxmlformats.org/officeDocument/2006/relationships/hyperlink" Target="https://www.tandfonline.com/doi/pdf/10.1080/09585192.2022.2032265" TargetMode="External" /><Relationship Id="rId31" Type="http://schemas.openxmlformats.org/officeDocument/2006/relationships/hyperlink" Target="https://papers.ssrn.com/sol3/Delivery.cfm?abstractid=3801699" TargetMode="External" /><Relationship Id="rId4" Type="http://schemas.openxmlformats.org/officeDocument/2006/relationships/hyperlink" Target="https://inc-word-edit.officeapps.live.com/we/s_Public_Schools_The_Influence_of_Perceived_Organizational_Support_on_Maslow" TargetMode="External" /><Relationship Id="rId9" Type="http://schemas.openxmlformats.org/officeDocument/2006/relationships/hyperlink" Target="https://cris.unibo.it/bitstream/11585/996837/2/11585_996837.pdf" TargetMode="External" /><Relationship Id="rId14" Type="http://schemas.openxmlformats.org/officeDocument/2006/relationships/hyperlink" Target="https://www.healthbusinessuk.net/news/12032026/nhs-staff-survey-results-published" TargetMode="External" /><Relationship Id="rId22" Type="http://schemas.openxmlformats.org/officeDocument/2006/relationships/hyperlink" Target="https://www.kingsfund.org.uk/insight-and-analysis/blogs/2023-nhs-staff-survey" TargetMode="External" /><Relationship Id="rId27" Type="http://schemas.openxmlformats.org/officeDocument/2006/relationships/hyperlink" Target="https://uhra.herts.ac.uk/id/eprint/8287/1/Manuscript.pdf" TargetMode="External" /><Relationship Id="rId30" Type="http://schemas.openxmlformats.org/officeDocument/2006/relationships/hyperlink" Target="https://www.sor.org/news/surveys/fewer-than-a-third-of-nhs-workers-surveyed-have-en" TargetMode="External" /></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656303" y="9337740"/>
            <a:ext cx="20101683" cy="1266731"/>
            <a:chOff x="0" y="0"/>
            <a:chExt cx="6082029" cy="383266"/>
          </a:xfrm>
        </p:grpSpPr>
        <p:sp>
          <p:nvSpPr>
            <p:cNvPr id="6" name="Freeform 6"/>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15" name="Group 15"/>
          <p:cNvGrpSpPr/>
          <p:nvPr/>
        </p:nvGrpSpPr>
        <p:grpSpPr>
          <a:xfrm rot="-10800000">
            <a:off x="-656303" y="-507324"/>
            <a:ext cx="20101683" cy="2948881"/>
            <a:chOff x="0" y="0"/>
            <a:chExt cx="6082029" cy="892223"/>
          </a:xfrm>
        </p:grpSpPr>
        <p:sp>
          <p:nvSpPr>
            <p:cNvPr id="16" name="Freeform 1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17" name="TextBox 1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pic>
        <p:nvPicPr>
          <p:cNvPr id="2" name="Picture 1" descr="Logo for University of Wales Trinity Saint David featuring a yellow and black shield">
            <a:extLst>
              <a:ext uri="{FF2B5EF4-FFF2-40B4-BE49-F238E27FC236}">
                <a16:creationId xmlns:a16="http://schemas.microsoft.com/office/drawing/2014/main" id="{E07E0E2A-D6C8-6EB6-5ED0-67D41A346AC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96652" y="516079"/>
            <a:ext cx="9219732" cy="3850957"/>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4ACECFD9-E619-630B-3F15-B255F591F265}"/>
              </a:ext>
            </a:extLst>
          </p:cNvPr>
          <p:cNvSpPr txBox="1"/>
          <p:nvPr/>
        </p:nvSpPr>
        <p:spPr>
          <a:xfrm>
            <a:off x="3581400" y="4566803"/>
            <a:ext cx="10050236" cy="6262740"/>
          </a:xfrm>
          <a:prstGeom prst="rect">
            <a:avLst/>
          </a:prstGeom>
          <a:noFill/>
        </p:spPr>
        <p:txBody>
          <a:bodyPr wrap="square">
            <a:spAutoFit/>
          </a:bodyPr>
          <a:lstStyle/>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Programme: Master of Business Administration </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Module: Human Capital Challenges</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Module Code: LCMB7023</a:t>
            </a:r>
            <a:endParaRPr lang="en-GB" sz="2800" noProof="0" dirty="0">
              <a:effectLst/>
              <a:latin typeface="Times New Roman" panose="02020603050405020304" pitchFamily="18" charset="0"/>
              <a:ea typeface="Times New Roman" panose="02020603050405020304" pitchFamily="18" charset="0"/>
            </a:endParaRPr>
          </a:p>
          <a:p>
            <a:pPr algn="ctr">
              <a:lnSpc>
                <a:spcPct val="150000"/>
              </a:lnSpc>
              <a:spcAft>
                <a:spcPts val="800"/>
              </a:spcAft>
              <a:buNone/>
            </a:pPr>
            <a:r>
              <a:rPr lang="en-GB" sz="3600" b="1" noProof="0" dirty="0">
                <a:solidFill>
                  <a:srgbClr val="000000"/>
                </a:solidFill>
                <a:effectLst/>
                <a:latin typeface="Times New Roman" panose="02020603050405020304" pitchFamily="18" charset="0"/>
                <a:ea typeface="Times New Roman" panose="02020603050405020304" pitchFamily="18" charset="0"/>
              </a:rPr>
              <a:t>Students</a:t>
            </a:r>
            <a:r>
              <a:rPr lang="en-GB" sz="3600" b="1" dirty="0">
                <a:solidFill>
                  <a:srgbClr val="000000"/>
                </a:solidFill>
                <a:latin typeface="Times New Roman" panose="02020603050405020304" pitchFamily="18" charset="0"/>
                <a:ea typeface="Times New Roman" panose="02020603050405020304" pitchFamily="18" charset="0"/>
              </a:rPr>
              <a:t> Name    1.  </a:t>
            </a:r>
            <a:r>
              <a:rPr lang="en-GB" sz="3600" b="1" dirty="0" err="1">
                <a:solidFill>
                  <a:srgbClr val="000000"/>
                </a:solidFill>
                <a:latin typeface="Times New Roman" panose="02020603050405020304" pitchFamily="18" charset="0"/>
                <a:ea typeface="Times New Roman" panose="02020603050405020304" pitchFamily="18" charset="0"/>
              </a:rPr>
              <a:t>Dhruvi</a:t>
            </a:r>
            <a:r>
              <a:rPr lang="en-GB" sz="3600" b="1" dirty="0">
                <a:solidFill>
                  <a:srgbClr val="000000"/>
                </a:solidFill>
                <a:latin typeface="Times New Roman" panose="02020603050405020304" pitchFamily="18" charset="0"/>
                <a:ea typeface="Times New Roman" panose="02020603050405020304" pitchFamily="18" charset="0"/>
              </a:rPr>
              <a:t> </a:t>
            </a:r>
            <a:r>
              <a:rPr lang="en-GB" sz="3600" b="1" dirty="0" err="1">
                <a:solidFill>
                  <a:srgbClr val="000000"/>
                </a:solidFill>
                <a:latin typeface="Times New Roman" panose="02020603050405020304" pitchFamily="18" charset="0"/>
                <a:ea typeface="Times New Roman" panose="02020603050405020304" pitchFamily="18" charset="0"/>
              </a:rPr>
              <a:t>chaklashiya</a:t>
            </a:r>
            <a:r>
              <a:rPr lang="en-GB" sz="3600" b="1" dirty="0">
                <a:solidFill>
                  <a:srgbClr val="000000"/>
                </a:solidFill>
                <a:latin typeface="Times New Roman" panose="02020603050405020304" pitchFamily="18" charset="0"/>
                <a:ea typeface="Times New Roman" panose="02020603050405020304" pitchFamily="18" charset="0"/>
              </a:rPr>
              <a:t> (2431413)</a:t>
            </a:r>
          </a:p>
          <a:p>
            <a:pPr lvl="5" algn="ctr">
              <a:lnSpc>
                <a:spcPct val="150000"/>
              </a:lnSpc>
              <a:spcAft>
                <a:spcPts val="800"/>
              </a:spcAft>
            </a:pPr>
            <a:r>
              <a:rPr lang="en-GB" sz="3600" b="1" noProof="0" dirty="0">
                <a:solidFill>
                  <a:srgbClr val="000000"/>
                </a:solidFill>
                <a:effectLst/>
                <a:latin typeface="Times New Roman" panose="02020603050405020304" pitchFamily="18" charset="0"/>
                <a:ea typeface="Times New Roman" panose="02020603050405020304" pitchFamily="18" charset="0"/>
              </a:rPr>
              <a:t>2. Riya </a:t>
            </a:r>
            <a:r>
              <a:rPr lang="en-GB" sz="3600" b="1" noProof="0" dirty="0" err="1">
                <a:solidFill>
                  <a:srgbClr val="000000"/>
                </a:solidFill>
                <a:effectLst/>
                <a:latin typeface="Times New Roman" panose="02020603050405020304" pitchFamily="18" charset="0"/>
                <a:ea typeface="Times New Roman" panose="02020603050405020304" pitchFamily="18" charset="0"/>
              </a:rPr>
              <a:t>prajapati</a:t>
            </a:r>
            <a:r>
              <a:rPr lang="en-GB" sz="3600" b="1" noProof="0" dirty="0">
                <a:solidFill>
                  <a:srgbClr val="000000"/>
                </a:solidFill>
                <a:effectLst/>
                <a:latin typeface="Times New Roman" panose="02020603050405020304" pitchFamily="18" charset="0"/>
                <a:ea typeface="Times New Roman" panose="02020603050405020304" pitchFamily="18" charset="0"/>
              </a:rPr>
              <a:t> </a:t>
            </a:r>
            <a:r>
              <a:rPr lang="en-GB" sz="3600" b="1" dirty="0">
                <a:solidFill>
                  <a:srgbClr val="000000"/>
                </a:solidFill>
                <a:latin typeface="Times New Roman" panose="02020603050405020304" pitchFamily="18" charset="0"/>
                <a:ea typeface="Times New Roman" panose="02020603050405020304" pitchFamily="18" charset="0"/>
              </a:rPr>
              <a:t>(2529556)</a:t>
            </a:r>
            <a:endParaRPr lang="en-GB" sz="3600" b="1" noProof="0" dirty="0">
              <a:solidFill>
                <a:srgbClr val="000000"/>
              </a:solidFill>
              <a:effectLst/>
              <a:latin typeface="Times New Roman" panose="02020603050405020304" pitchFamily="18" charset="0"/>
              <a:ea typeface="Times New Roman" panose="02020603050405020304" pitchFamily="18" charset="0"/>
            </a:endParaRPr>
          </a:p>
          <a:p>
            <a:pPr lvl="5" algn="ctr">
              <a:lnSpc>
                <a:spcPct val="150000"/>
              </a:lnSpc>
              <a:spcAft>
                <a:spcPts val="800"/>
              </a:spcAft>
            </a:pPr>
            <a:r>
              <a:rPr lang="en-GB" sz="3600" b="1" dirty="0">
                <a:solidFill>
                  <a:srgbClr val="000000"/>
                </a:solidFill>
                <a:latin typeface="Times New Roman" panose="02020603050405020304" pitchFamily="18" charset="0"/>
                <a:ea typeface="Times New Roman" panose="02020603050405020304" pitchFamily="18" charset="0"/>
              </a:rPr>
              <a:t>3.Pooja </a:t>
            </a:r>
            <a:r>
              <a:rPr lang="en-GB" sz="3600" b="1" dirty="0" err="1">
                <a:solidFill>
                  <a:srgbClr val="000000"/>
                </a:solidFill>
                <a:latin typeface="Times New Roman" panose="02020603050405020304" pitchFamily="18" charset="0"/>
                <a:ea typeface="Times New Roman" panose="02020603050405020304" pitchFamily="18" charset="0"/>
              </a:rPr>
              <a:t>Odedra</a:t>
            </a:r>
            <a:r>
              <a:rPr lang="en-GB" sz="3600" b="1" dirty="0">
                <a:solidFill>
                  <a:srgbClr val="000000"/>
                </a:solidFill>
                <a:latin typeface="Times New Roman" panose="02020603050405020304" pitchFamily="18" charset="0"/>
                <a:ea typeface="Times New Roman" panose="02020603050405020304" pitchFamily="18" charset="0"/>
              </a:rPr>
              <a:t>(2526717)</a:t>
            </a:r>
            <a:endParaRPr lang="en-GB" sz="2800" b="1" dirty="0">
              <a:solidFill>
                <a:srgbClr val="000000"/>
              </a:solidFill>
              <a:latin typeface="Times New Roman" panose="02020603050405020304" pitchFamily="18" charset="0"/>
              <a:ea typeface="Times New Roman" panose="02020603050405020304" pitchFamily="18" charset="0"/>
            </a:endParaRPr>
          </a:p>
          <a:p>
            <a:pPr lvl="5" algn="ctr">
              <a:lnSpc>
                <a:spcPct val="150000"/>
              </a:lnSpc>
              <a:spcAft>
                <a:spcPts val="800"/>
              </a:spcAft>
            </a:pPr>
            <a:endParaRPr lang="en-GB" sz="2800" b="1" noProof="0" dirty="0">
              <a:solidFill>
                <a:srgbClr val="000000"/>
              </a:solidFill>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2" y="-1"/>
            <a:ext cx="18288001" cy="2874187"/>
            <a:chOff x="0" y="0"/>
            <a:chExt cx="6082029" cy="892223"/>
          </a:xfrm>
        </p:grpSpPr>
        <p:sp>
          <p:nvSpPr>
            <p:cNvPr id="3" name="Freeform 3"/>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930323"/>
            </a:xfrm>
            <a:prstGeom prst="rect">
              <a:avLst/>
            </a:prstGeom>
          </p:spPr>
          <p:txBody>
            <a:bodyPr lIns="50800" tIns="50800" rIns="50800" bIns="50800" rtlCol="0" anchor="ctr"/>
            <a:lstStyle/>
            <a:p>
              <a:pPr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a:off x="-2" y="9258300"/>
            <a:ext cx="18288002" cy="1028700"/>
            <a:chOff x="0" y="0"/>
            <a:chExt cx="6082029" cy="407302"/>
          </a:xfrm>
        </p:grpSpPr>
        <p:sp>
          <p:nvSpPr>
            <p:cNvPr id="6" name="Freeform 6"/>
            <p:cNvSpPr/>
            <p:nvPr/>
          </p:nvSpPr>
          <p:spPr>
            <a:xfrm>
              <a:off x="0" y="0"/>
              <a:ext cx="6082029" cy="407302"/>
            </a:xfrm>
            <a:custGeom>
              <a:avLst/>
              <a:gdLst/>
              <a:ahLst/>
              <a:cxnLst/>
              <a:rect l="l" t="t" r="r" b="b"/>
              <a:pathLst>
                <a:path w="6082029" h="407302">
                  <a:moveTo>
                    <a:pt x="25419" y="0"/>
                  </a:moveTo>
                  <a:lnTo>
                    <a:pt x="6056610" y="0"/>
                  </a:lnTo>
                  <a:cubicBezTo>
                    <a:pt x="6070648" y="0"/>
                    <a:pt x="6082029" y="11381"/>
                    <a:pt x="6082029" y="25419"/>
                  </a:cubicBezTo>
                  <a:lnTo>
                    <a:pt x="6082029" y="381882"/>
                  </a:lnTo>
                  <a:cubicBezTo>
                    <a:pt x="6082029" y="388624"/>
                    <a:pt x="6079351" y="395089"/>
                    <a:pt x="6074584" y="399857"/>
                  </a:cubicBezTo>
                  <a:cubicBezTo>
                    <a:pt x="6069817" y="404624"/>
                    <a:pt x="6063351" y="407302"/>
                    <a:pt x="6056610" y="407302"/>
                  </a:cubicBezTo>
                  <a:lnTo>
                    <a:pt x="25419" y="407302"/>
                  </a:lnTo>
                  <a:cubicBezTo>
                    <a:pt x="11381" y="407302"/>
                    <a:pt x="0" y="395921"/>
                    <a:pt x="0" y="381882"/>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45402"/>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24CBFB6-B11F-8B01-7DB0-E0593B873882}"/>
              </a:ext>
            </a:extLst>
          </p:cNvPr>
          <p:cNvSpPr txBox="1"/>
          <p:nvPr/>
        </p:nvSpPr>
        <p:spPr>
          <a:xfrm>
            <a:off x="1295400" y="1462709"/>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cs typeface="Times New Roman" panose="02020603050405020304" pitchFamily="18" charset="0"/>
              </a:rPr>
              <a:t>Introduction</a:t>
            </a:r>
          </a:p>
        </p:txBody>
      </p:sp>
      <p:sp useBgFill="1">
        <p:nvSpPr>
          <p:cNvPr id="10" name="TextBox 9">
            <a:extLst>
              <a:ext uri="{FF2B5EF4-FFF2-40B4-BE49-F238E27FC236}">
                <a16:creationId xmlns:a16="http://schemas.microsoft.com/office/drawing/2014/main" id="{A7DCA66F-1D82-22E8-C019-0AD99AE096AA}"/>
              </a:ext>
            </a:extLst>
          </p:cNvPr>
          <p:cNvSpPr txBox="1"/>
          <p:nvPr/>
        </p:nvSpPr>
        <p:spPr>
          <a:xfrm>
            <a:off x="1147010" y="2531741"/>
            <a:ext cx="7924800" cy="6323269"/>
          </a:xfrm>
          <a:prstGeom prst="rect">
            <a:avLst/>
          </a:prstGeom>
          <a:ln>
            <a:solidFill>
              <a:schemeClr val="tx1"/>
            </a:solidFill>
          </a:ln>
        </p:spPr>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NHS has a workforce of more than 1.3 million employees – one of the largest employees in the world (Hemmings, Buckingham and Palmer, 2021)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deterioration in job satisfaction since 2019 was steady across all categories of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Poor care of patients is directly related with dissatisfied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issues, causes and evidence-based solutions are critically analysed.</a:t>
            </a:r>
          </a:p>
          <a:p>
            <a:pPr algn="just">
              <a:lnSpc>
                <a:spcPct val="150000"/>
              </a:lnSpc>
            </a:pPr>
            <a:endParaRPr lang="en-GB" sz="2000" noProof="0" dirty="0">
              <a:latin typeface="Times New Roman" panose="02020603050405020304" pitchFamily="18" charset="0"/>
            </a:endParaRPr>
          </a:p>
        </p:txBody>
      </p:sp>
      <p:pic>
        <p:nvPicPr>
          <p:cNvPr id="12" name="Picture 11">
            <a:extLst>
              <a:ext uri="{FF2B5EF4-FFF2-40B4-BE49-F238E27FC236}">
                <a16:creationId xmlns:a16="http://schemas.microsoft.com/office/drawing/2014/main" id="{B3EEBDD8-D874-D82F-7103-1582D83F8A1E}"/>
              </a:ext>
            </a:extLst>
          </p:cNvPr>
          <p:cNvPicPr>
            <a:picLocks noChangeAspect="1"/>
          </p:cNvPicPr>
          <p:nvPr/>
        </p:nvPicPr>
        <p:blipFill>
          <a:blip r:embed="rId3"/>
          <a:stretch>
            <a:fillRect/>
          </a:stretch>
        </p:blipFill>
        <p:spPr>
          <a:xfrm>
            <a:off x="9574162" y="2628900"/>
            <a:ext cx="8211485" cy="59190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10800000">
            <a:off x="-1" y="-2"/>
            <a:ext cx="18288001" cy="2705101"/>
            <a:chOff x="0" y="0"/>
            <a:chExt cx="6082029" cy="892223"/>
          </a:xfrm>
        </p:grpSpPr>
        <p:sp>
          <p:nvSpPr>
            <p:cNvPr id="3" name="Freeform 3"/>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930323"/>
            </a:xfrm>
            <a:prstGeom prst="rect">
              <a:avLst/>
            </a:prstGeom>
          </p:spPr>
          <p:txBody>
            <a:bodyPr lIns="50800" tIns="50800" rIns="50800" bIns="50800" rtlCol="0" anchor="ctr"/>
            <a:lstStyle/>
            <a:p>
              <a:pPr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a:off x="-24063" y="8824730"/>
            <a:ext cx="18288000" cy="1462270"/>
            <a:chOff x="0" y="0"/>
            <a:chExt cx="6082029" cy="407302"/>
          </a:xfrm>
        </p:grpSpPr>
        <p:sp>
          <p:nvSpPr>
            <p:cNvPr id="6" name="Freeform 6"/>
            <p:cNvSpPr/>
            <p:nvPr/>
          </p:nvSpPr>
          <p:spPr>
            <a:xfrm>
              <a:off x="0" y="0"/>
              <a:ext cx="6082029" cy="407302"/>
            </a:xfrm>
            <a:custGeom>
              <a:avLst/>
              <a:gdLst/>
              <a:ahLst/>
              <a:cxnLst/>
              <a:rect l="l" t="t" r="r" b="b"/>
              <a:pathLst>
                <a:path w="6082029" h="407302">
                  <a:moveTo>
                    <a:pt x="25419" y="0"/>
                  </a:moveTo>
                  <a:lnTo>
                    <a:pt x="6056610" y="0"/>
                  </a:lnTo>
                  <a:cubicBezTo>
                    <a:pt x="6070648" y="0"/>
                    <a:pt x="6082029" y="11381"/>
                    <a:pt x="6082029" y="25419"/>
                  </a:cubicBezTo>
                  <a:lnTo>
                    <a:pt x="6082029" y="381882"/>
                  </a:lnTo>
                  <a:cubicBezTo>
                    <a:pt x="6082029" y="388624"/>
                    <a:pt x="6079351" y="395089"/>
                    <a:pt x="6074584" y="399857"/>
                  </a:cubicBezTo>
                  <a:cubicBezTo>
                    <a:pt x="6069817" y="404624"/>
                    <a:pt x="6063351" y="407302"/>
                    <a:pt x="6056610" y="407302"/>
                  </a:cubicBezTo>
                  <a:lnTo>
                    <a:pt x="25419" y="407302"/>
                  </a:lnTo>
                  <a:cubicBezTo>
                    <a:pt x="11381" y="407302"/>
                    <a:pt x="0" y="395921"/>
                    <a:pt x="0" y="381882"/>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445402"/>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C0608BA-B1B0-E428-6A11-28D92C235B39}"/>
              </a:ext>
            </a:extLst>
          </p:cNvPr>
          <p:cNvSpPr txBox="1"/>
          <p:nvPr/>
        </p:nvSpPr>
        <p:spPr>
          <a:xfrm>
            <a:off x="2063432" y="789185"/>
            <a:ext cx="7848600" cy="769441"/>
          </a:xfrm>
          <a:prstGeom prst="rect">
            <a:avLst/>
          </a:prstGeom>
          <a:noFill/>
        </p:spPr>
        <p:txBody>
          <a:bodyPr wrap="square" rtlCol="0">
            <a:spAutoFit/>
          </a:bodyPr>
          <a:lstStyle/>
          <a:p>
            <a:r>
              <a:rPr lang="en-GB" sz="4400" b="1" noProof="0" dirty="0">
                <a:latin typeface="Times New Roman" panose="02020603050405020304" pitchFamily="18" charset="0"/>
              </a:rPr>
              <a:t>Job satisfaction crisis scale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EC578E62-3BCF-0C70-1259-52ABAEAEE2AC}"/>
              </a:ext>
            </a:extLst>
          </p:cNvPr>
          <p:cNvSpPr txBox="1"/>
          <p:nvPr/>
        </p:nvSpPr>
        <p:spPr>
          <a:xfrm>
            <a:off x="1371600" y="2095500"/>
            <a:ext cx="8001000" cy="6651308"/>
          </a:xfrm>
          <a:prstGeom prst="rect">
            <a:avLst/>
          </a:prstGeom>
          <a:ln>
            <a:solidFill>
              <a:schemeClr val="tx1"/>
            </a:solidFill>
          </a:ln>
        </p:spPr>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In 2019, pay satisfaction was at 38% whereas in 2023, the figure was 31% (Nuffield Trust, 2024)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Two out of every five employees were unwell because of work-related stress.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Decreasing satisfaction rates than in other similar organisations in the public sector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Crisis impacts the wellbeing of the staff and the safety of the patients at the same time  </a:t>
            </a:r>
          </a:p>
        </p:txBody>
      </p:sp>
      <p:pic>
        <p:nvPicPr>
          <p:cNvPr id="1026" name="Picture 2">
            <a:extLst>
              <a:ext uri="{FF2B5EF4-FFF2-40B4-BE49-F238E27FC236}">
                <a16:creationId xmlns:a16="http://schemas.microsoft.com/office/drawing/2014/main" id="{0758331E-FDA2-E1AA-EA1F-5F104673E6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5832" y="3432374"/>
            <a:ext cx="7848600" cy="435652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9337741"/>
            <a:ext cx="18288000" cy="949259"/>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1" y="0"/>
            <a:ext cx="18287999" cy="2400300"/>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665437A-8F78-2BED-48FF-6CD9FC684C49}"/>
              </a:ext>
            </a:extLst>
          </p:cNvPr>
          <p:cNvSpPr txBox="1"/>
          <p:nvPr/>
        </p:nvSpPr>
        <p:spPr>
          <a:xfrm>
            <a:off x="1752600" y="114773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Workload and understaffing  </a:t>
            </a:r>
            <a:endParaRPr lang="en-GB" sz="4400"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5A024F74-0BD5-E603-D3D4-0718752E83CC}"/>
              </a:ext>
            </a:extLst>
          </p:cNvPr>
          <p:cNvSpPr txBox="1"/>
          <p:nvPr/>
        </p:nvSpPr>
        <p:spPr>
          <a:xfrm>
            <a:off x="1646201" y="2638842"/>
            <a:ext cx="7772400" cy="59126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Fewer than 32% of employees report that they have enough co-workers to work. (</a:t>
            </a:r>
            <a:r>
              <a:rPr lang="en-GB" sz="3200" noProof="0" dirty="0" err="1">
                <a:latin typeface="Times New Roman" panose="02020603050405020304" pitchFamily="18" charset="0"/>
              </a:rPr>
              <a:t>SoR</a:t>
            </a:r>
            <a:r>
              <a:rPr lang="en-GB" sz="3200" noProof="0" dirty="0">
                <a:latin typeface="Times New Roman" panose="02020603050405020304" pitchFamily="18" charset="0"/>
              </a:rPr>
              <a:t>, 2024)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Too much work gets worse even when there is a promise of NHS workforce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main hygiene factors that result in dissatisfaction are poor working conditions.  </a:t>
            </a:r>
          </a:p>
        </p:txBody>
      </p:sp>
      <p:pic>
        <p:nvPicPr>
          <p:cNvPr id="12" name="Picture 11">
            <a:extLst>
              <a:ext uri="{FF2B5EF4-FFF2-40B4-BE49-F238E27FC236}">
                <a16:creationId xmlns:a16="http://schemas.microsoft.com/office/drawing/2014/main" id="{090DBB23-5E19-7C6B-0F8F-548E538AA832}"/>
              </a:ext>
            </a:extLst>
          </p:cNvPr>
          <p:cNvPicPr>
            <a:picLocks noChangeAspect="1"/>
          </p:cNvPicPr>
          <p:nvPr/>
        </p:nvPicPr>
        <p:blipFill>
          <a:blip r:embed="rId3"/>
          <a:stretch>
            <a:fillRect/>
          </a:stretch>
        </p:blipFill>
        <p:spPr>
          <a:xfrm>
            <a:off x="8763000" y="2583524"/>
            <a:ext cx="9046739" cy="5912644"/>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85FA3A-D54F-B25B-92BA-82EF11F3FA21}"/>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ADD81CA9-03D9-2899-0233-B1728BBF65D3}"/>
              </a:ext>
            </a:extLst>
          </p:cNvPr>
          <p:cNvGrpSpPr/>
          <p:nvPr/>
        </p:nvGrpSpPr>
        <p:grpSpPr>
          <a:xfrm>
            <a:off x="-656303" y="9493218"/>
            <a:ext cx="20101683" cy="1266731"/>
            <a:chOff x="0" y="0"/>
            <a:chExt cx="6082029" cy="383266"/>
          </a:xfrm>
        </p:grpSpPr>
        <p:sp>
          <p:nvSpPr>
            <p:cNvPr id="3" name="Freeform 3">
              <a:extLst>
                <a:ext uri="{FF2B5EF4-FFF2-40B4-BE49-F238E27FC236}">
                  <a16:creationId xmlns:a16="http://schemas.microsoft.com/office/drawing/2014/main" id="{56B80084-AF26-9F68-E1C4-6A4BF099DC84}"/>
                </a:ext>
              </a:extLst>
            </p:cNvPr>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a:extLst>
                <a:ext uri="{FF2B5EF4-FFF2-40B4-BE49-F238E27FC236}">
                  <a16:creationId xmlns:a16="http://schemas.microsoft.com/office/drawing/2014/main" id="{3864ECCE-7931-73E8-B702-76D40FEDEEAF}"/>
                </a:ext>
              </a:extLst>
            </p:cNvPr>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a:extLst>
              <a:ext uri="{FF2B5EF4-FFF2-40B4-BE49-F238E27FC236}">
                <a16:creationId xmlns:a16="http://schemas.microsoft.com/office/drawing/2014/main" id="{5071AF3E-75A5-7504-553E-0AF75F2704F9}"/>
              </a:ext>
            </a:extLst>
          </p:cNvPr>
          <p:cNvGrpSpPr/>
          <p:nvPr/>
        </p:nvGrpSpPr>
        <p:grpSpPr>
          <a:xfrm rot="-10800000">
            <a:off x="-656303" y="-507324"/>
            <a:ext cx="20101683" cy="2948881"/>
            <a:chOff x="0" y="0"/>
            <a:chExt cx="6082029" cy="892223"/>
          </a:xfrm>
        </p:grpSpPr>
        <p:sp>
          <p:nvSpPr>
            <p:cNvPr id="6" name="Freeform 6">
              <a:extLst>
                <a:ext uri="{FF2B5EF4-FFF2-40B4-BE49-F238E27FC236}">
                  <a16:creationId xmlns:a16="http://schemas.microsoft.com/office/drawing/2014/main" id="{28E7D82B-E4B3-144E-4591-A62EB324D366}"/>
                </a:ext>
              </a:extLst>
            </p:cNvPr>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a:extLst>
                <a:ext uri="{FF2B5EF4-FFF2-40B4-BE49-F238E27FC236}">
                  <a16:creationId xmlns:a16="http://schemas.microsoft.com/office/drawing/2014/main" id="{B3D54D81-21FD-E78A-B789-12B5643C6CAA}"/>
                </a:ext>
              </a:extLst>
            </p:cNvPr>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20264ED-13ED-75B1-7B96-BDD2280397DF}"/>
              </a:ext>
            </a:extLst>
          </p:cNvPr>
          <p:cNvSpPr txBox="1"/>
          <p:nvPr/>
        </p:nvSpPr>
        <p:spPr>
          <a:xfrm>
            <a:off x="2177716" y="78157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Work-life balance  </a:t>
            </a:r>
            <a:endParaRPr lang="en-GB" sz="4400" b="1"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A612FDEC-743D-4ABA-8935-878365BA1B1A}"/>
              </a:ext>
            </a:extLst>
          </p:cNvPr>
          <p:cNvSpPr txBox="1"/>
          <p:nvPr/>
        </p:nvSpPr>
        <p:spPr>
          <a:xfrm>
            <a:off x="838200" y="1866900"/>
            <a:ext cx="8458200" cy="76263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In 2021, three times the number of staff moved out of NHS due to work-life balance factors compared to 2011 (Ocean, Meyer, 2023)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The percentage of peace time satisfaction decreased three times as compared to non-healthcare employees.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Flexible working has been identified as an urgent priority but implementation is still inconsistent.  </a:t>
            </a:r>
          </a:p>
          <a:p>
            <a:pPr marL="457200" indent="-457200" algn="just" fontAlgn="base">
              <a:lnSpc>
                <a:spcPct val="150000"/>
              </a:lnSpc>
              <a:buFont typeface="Arial" panose="020B0604020202020204" pitchFamily="34" charset="0"/>
              <a:buChar char="•"/>
            </a:pPr>
            <a:r>
              <a:rPr lang="en-GB" sz="3000" noProof="0" dirty="0">
                <a:latin typeface="Times New Roman" panose="02020603050405020304" pitchFamily="18" charset="0"/>
              </a:rPr>
              <a:t>Ineffective balance that was directly related to burnout and high staff turnover. </a:t>
            </a:r>
          </a:p>
        </p:txBody>
      </p:sp>
      <p:pic>
        <p:nvPicPr>
          <p:cNvPr id="11" name="Picture 10">
            <a:extLst>
              <a:ext uri="{FF2B5EF4-FFF2-40B4-BE49-F238E27FC236}">
                <a16:creationId xmlns:a16="http://schemas.microsoft.com/office/drawing/2014/main" id="{BDD631E1-B371-F2E8-905B-008BEC71B63E}"/>
              </a:ext>
            </a:extLst>
          </p:cNvPr>
          <p:cNvPicPr>
            <a:picLocks noChangeAspect="1"/>
          </p:cNvPicPr>
          <p:nvPr/>
        </p:nvPicPr>
        <p:blipFill>
          <a:blip r:embed="rId3"/>
          <a:stretch>
            <a:fillRect/>
          </a:stretch>
        </p:blipFill>
        <p:spPr>
          <a:xfrm>
            <a:off x="9753600" y="2047443"/>
            <a:ext cx="8229600" cy="6192114"/>
          </a:xfrm>
          <a:prstGeom prst="roundRect">
            <a:avLst>
              <a:gd name="adj" fmla="val 4167"/>
            </a:avLst>
          </a:prstGeom>
          <a:solidFill>
            <a:srgbClr val="FFFFFF"/>
          </a:solidFill>
          <a:ln w="76200" cap="sq">
            <a:solidFill>
              <a:schemeClr val="tx1">
                <a:lumMod val="65000"/>
                <a:lumOff val="35000"/>
              </a:schemeClr>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996927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8022" y="-14465"/>
            <a:ext cx="18288001" cy="2441556"/>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0218D983-46DF-0700-FA7A-9568C049B25F}"/>
              </a:ext>
            </a:extLst>
          </p:cNvPr>
          <p:cNvSpPr txBox="1"/>
          <p:nvPr/>
        </p:nvSpPr>
        <p:spPr>
          <a:xfrm>
            <a:off x="5470238" y="333143"/>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Pay Dissatisfaction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7457D81-C5F0-E732-3A80-A8AA08F6A99B}"/>
              </a:ext>
            </a:extLst>
          </p:cNvPr>
          <p:cNvSpPr txBox="1"/>
          <p:nvPr/>
        </p:nvSpPr>
        <p:spPr>
          <a:xfrm>
            <a:off x="9906000" y="1515027"/>
            <a:ext cx="7543800" cy="665130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reduction of real term pay sends the staff a message that they are highly undervalued by the organisation (Ramsey, 2025)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Poor payment as hygiene factor cannot be satisfied with other positives (Alam,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Financial stress is one of the factors that lead to burnout and intention to leave.  </a:t>
            </a:r>
          </a:p>
        </p:txBody>
      </p:sp>
      <p:pic>
        <p:nvPicPr>
          <p:cNvPr id="11" name="Picture 10">
            <a:extLst>
              <a:ext uri="{FF2B5EF4-FFF2-40B4-BE49-F238E27FC236}">
                <a16:creationId xmlns:a16="http://schemas.microsoft.com/office/drawing/2014/main" id="{1DC7BA7C-FFCB-608D-E322-265A05BCC59A}"/>
              </a:ext>
            </a:extLst>
          </p:cNvPr>
          <p:cNvPicPr>
            <a:picLocks noChangeAspect="1"/>
          </p:cNvPicPr>
          <p:nvPr/>
        </p:nvPicPr>
        <p:blipFill>
          <a:blip r:embed="rId3"/>
          <a:stretch>
            <a:fillRect/>
          </a:stretch>
        </p:blipFill>
        <p:spPr>
          <a:xfrm>
            <a:off x="993128" y="2211332"/>
            <a:ext cx="8912872" cy="5955003"/>
          </a:xfrm>
          <a:prstGeom prst="rect">
            <a:avLst/>
          </a:prstGeom>
          <a:ln>
            <a:solidFill>
              <a:schemeClr val="tx1">
                <a:lumMod val="65000"/>
                <a:lumOff val="35000"/>
              </a:schemeClr>
            </a:solid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C097F19-E5F4-82AC-226D-1F162795BB7F}"/>
              </a:ext>
            </a:extLst>
          </p:cNvPr>
          <p:cNvSpPr txBox="1"/>
          <p:nvPr/>
        </p:nvSpPr>
        <p:spPr>
          <a:xfrm>
            <a:off x="11353800" y="515641"/>
            <a:ext cx="7848600" cy="769441"/>
          </a:xfrm>
          <a:prstGeom prst="rect">
            <a:avLst/>
          </a:prstGeom>
          <a:noFill/>
        </p:spPr>
        <p:txBody>
          <a:bodyPr wrap="square" rtlCol="0">
            <a:spAutoFit/>
          </a:bodyPr>
          <a:lstStyle/>
          <a:p>
            <a:r>
              <a:rPr lang="en-GB" sz="4400" b="1" noProof="0" dirty="0">
                <a:latin typeface="Times New Roman" panose="02020603050405020304" pitchFamily="18" charset="0"/>
              </a:rPr>
              <a:t>Lack of Recognition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74A66FF-271B-FC79-31CB-E1246CDAD4FB}"/>
              </a:ext>
            </a:extLst>
          </p:cNvPr>
          <p:cNvSpPr txBox="1"/>
          <p:nvPr/>
        </p:nvSpPr>
        <p:spPr>
          <a:xfrm>
            <a:off x="9753600" y="1642724"/>
            <a:ext cx="7848600" cy="8128635"/>
          </a:xfrm>
          <a:prstGeom prst="rect">
            <a:avLst/>
          </a:prstGeom>
          <a:ln>
            <a:solidFill>
              <a:schemeClr val="accent3">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Just half of the NHS employees are anticipating coming to work (Picker,2026)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Consistently one of the weakest scores in all the staff survey.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needs that involve respect such as recognition are very fundamental in true job satisfaction which is stated in Hierarchy of Needs (</a:t>
            </a:r>
            <a:r>
              <a:rPr lang="en-GB" sz="3200" noProof="0" dirty="0" err="1">
                <a:latin typeface="Times New Roman" panose="02020603050405020304" pitchFamily="18" charset="0"/>
              </a:rPr>
              <a:t>Amayreh</a:t>
            </a:r>
            <a:r>
              <a:rPr lang="en-GB" sz="3200" noProof="0" dirty="0">
                <a:latin typeface="Times New Roman" panose="02020603050405020304" pitchFamily="18" charset="0"/>
              </a:rPr>
              <a:t> and Arshad, 2025)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unnoticed staff members are much less dedicated to organisation   </a:t>
            </a:r>
          </a:p>
        </p:txBody>
      </p:sp>
      <p:pic>
        <p:nvPicPr>
          <p:cNvPr id="11" name="Picture 10">
            <a:extLst>
              <a:ext uri="{FF2B5EF4-FFF2-40B4-BE49-F238E27FC236}">
                <a16:creationId xmlns:a16="http://schemas.microsoft.com/office/drawing/2014/main" id="{1250E4BF-5958-E026-737F-79FCB22E8933}"/>
              </a:ext>
            </a:extLst>
          </p:cNvPr>
          <p:cNvPicPr>
            <a:picLocks noChangeAspect="1"/>
          </p:cNvPicPr>
          <p:nvPr/>
        </p:nvPicPr>
        <p:blipFill>
          <a:blip r:embed="rId3"/>
          <a:stretch>
            <a:fillRect/>
          </a:stretch>
        </p:blipFill>
        <p:spPr>
          <a:xfrm>
            <a:off x="685800" y="1303129"/>
            <a:ext cx="8802009" cy="7371059"/>
          </a:xfrm>
          <a:prstGeom prst="roundRect">
            <a:avLst>
              <a:gd name="adj" fmla="val 16667"/>
            </a:avLst>
          </a:prstGeom>
          <a:ln>
            <a:solidFill>
              <a:schemeClr val="tx1">
                <a:lumMod val="65000"/>
                <a:lumOff val="35000"/>
              </a:schemeClr>
            </a:solidFill>
          </a:ln>
          <a:effectLst>
            <a:outerShdw blurRad="76200" dist="38100" dir="7800000" algn="tl" rotWithShape="0">
              <a:srgbClr val="000000">
                <a:alpha val="40000"/>
              </a:srgbClr>
            </a:outerShdw>
          </a:effectLst>
          <a:scene3d>
            <a:camera prst="perspectiveRigh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381000" y="-103529"/>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76FB2A6-C811-EFFF-5184-F6A4D08C03F4}"/>
              </a:ext>
            </a:extLst>
          </p:cNvPr>
          <p:cNvSpPr txBox="1"/>
          <p:nvPr/>
        </p:nvSpPr>
        <p:spPr>
          <a:xfrm>
            <a:off x="2590800" y="664432"/>
            <a:ext cx="7848600" cy="769441"/>
          </a:xfrm>
          <a:prstGeom prst="rect">
            <a:avLst/>
          </a:prstGeom>
          <a:noFill/>
        </p:spPr>
        <p:txBody>
          <a:bodyPr wrap="square" rtlCol="0">
            <a:spAutoFit/>
          </a:bodyPr>
          <a:lstStyle/>
          <a:p>
            <a:r>
              <a:rPr lang="en-GB" sz="4400" b="1" noProof="0" dirty="0">
                <a:latin typeface="Times New Roman" panose="02020603050405020304" pitchFamily="18" charset="0"/>
              </a:rPr>
              <a:t>Discrimination and Bullying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7C80F659-D82B-E972-9B4F-50A22DAB5BCD}"/>
              </a:ext>
            </a:extLst>
          </p:cNvPr>
          <p:cNvSpPr txBox="1"/>
          <p:nvPr/>
        </p:nvSpPr>
        <p:spPr>
          <a:xfrm>
            <a:off x="998824" y="2195819"/>
            <a:ext cx="7315200" cy="7124066"/>
          </a:xfrm>
          <a:prstGeom prst="rect">
            <a:avLst/>
          </a:prstGeom>
          <a:ln>
            <a:solidFill>
              <a:schemeClr val="accent6">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One third of disabled employees (13.62) are bullied or harassed by their managers (</a:t>
            </a:r>
            <a:r>
              <a:rPr lang="en-GB" sz="2800" noProof="0" dirty="0" err="1">
                <a:latin typeface="Times New Roman" panose="02020603050405020304" pitchFamily="18" charset="0"/>
              </a:rPr>
              <a:t>Nhsproviders</a:t>
            </a:r>
            <a:r>
              <a:rPr lang="en-GB" sz="2800" noProof="0" dirty="0">
                <a:latin typeface="Times New Roman" panose="02020603050405020304" pitchFamily="18" charset="0"/>
              </a:rPr>
              <a:t>, 2025)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Almost twice the proportion compared with non-disabled co-workers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ethnic minority employees experience continual discouragement in getting promotions and fair treatment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Psychological safety that is necessary in satisfaction and performance (Edmondson and Bransby, 2023)  </a:t>
            </a:r>
          </a:p>
        </p:txBody>
      </p:sp>
      <p:pic>
        <p:nvPicPr>
          <p:cNvPr id="11" name="Picture 10">
            <a:extLst>
              <a:ext uri="{FF2B5EF4-FFF2-40B4-BE49-F238E27FC236}">
                <a16:creationId xmlns:a16="http://schemas.microsoft.com/office/drawing/2014/main" id="{29110D3C-F793-74A7-F7CA-6A69B489C378}"/>
              </a:ext>
            </a:extLst>
          </p:cNvPr>
          <p:cNvPicPr>
            <a:picLocks noChangeAspect="1"/>
          </p:cNvPicPr>
          <p:nvPr/>
        </p:nvPicPr>
        <p:blipFill>
          <a:blip r:embed="rId3"/>
          <a:stretch>
            <a:fillRect/>
          </a:stretch>
        </p:blipFill>
        <p:spPr>
          <a:xfrm>
            <a:off x="8971204" y="2400300"/>
            <a:ext cx="8321983" cy="6248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CB79BE0-54D2-58A7-CB75-48E17DA06BE8}"/>
              </a:ext>
            </a:extLst>
          </p:cNvPr>
          <p:cNvSpPr txBox="1"/>
          <p:nvPr/>
        </p:nvSpPr>
        <p:spPr>
          <a:xfrm>
            <a:off x="9595767" y="2616024"/>
            <a:ext cx="7848600" cy="769441"/>
          </a:xfrm>
          <a:prstGeom prst="rect">
            <a:avLst/>
          </a:prstGeom>
          <a:noFill/>
        </p:spPr>
        <p:txBody>
          <a:bodyPr wrap="square" rtlCol="0">
            <a:spAutoFit/>
          </a:bodyPr>
          <a:lstStyle/>
          <a:p>
            <a:r>
              <a:rPr lang="en-GB" sz="4400" b="1" noProof="0" dirty="0">
                <a:latin typeface="Times New Roman" panose="02020603050405020304" pitchFamily="18" charset="0"/>
              </a:rPr>
              <a:t>Limited career development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09A321C0-7DCC-5274-160E-CC4EEE45799F}"/>
              </a:ext>
            </a:extLst>
          </p:cNvPr>
          <p:cNvSpPr txBox="1"/>
          <p:nvPr/>
        </p:nvSpPr>
        <p:spPr>
          <a:xfrm>
            <a:off x="221686" y="6078693"/>
            <a:ext cx="17844627" cy="389241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Just 53.74% of employees believe they have fair opportunities of progressing in their organisation (</a:t>
            </a:r>
            <a:r>
              <a:rPr lang="en-GB" sz="2800" noProof="0" dirty="0" err="1">
                <a:latin typeface="Times New Roman" panose="02020603050405020304" pitchFamily="18" charset="0"/>
              </a:rPr>
              <a:t>Healthbusinessuk</a:t>
            </a:r>
            <a:r>
              <a:rPr lang="en-GB" sz="2800" noProof="0" dirty="0">
                <a:latin typeface="Times New Roman" panose="02020603050405020304" pitchFamily="18" charset="0"/>
              </a:rPr>
              <a:t>, 2026)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staff members who are younger and the staff who belong to ethnic minority are the ones who feel most hindered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Access to opportunities to learn and develop is one of the important factors of workplace happiness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fact that a staff does not see a future and they are not sure what to do to move on makes them consider leaving the NHS (Leary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2024)  </a:t>
            </a:r>
          </a:p>
        </p:txBody>
      </p:sp>
      <p:pic>
        <p:nvPicPr>
          <p:cNvPr id="11" name="Picture 10">
            <a:extLst>
              <a:ext uri="{FF2B5EF4-FFF2-40B4-BE49-F238E27FC236}">
                <a16:creationId xmlns:a16="http://schemas.microsoft.com/office/drawing/2014/main" id="{2177AB37-D98F-EDEB-D56F-D2190679D784}"/>
              </a:ext>
            </a:extLst>
          </p:cNvPr>
          <p:cNvPicPr>
            <a:picLocks noChangeAspect="1"/>
          </p:cNvPicPr>
          <p:nvPr/>
        </p:nvPicPr>
        <p:blipFill>
          <a:blip r:embed="rId3"/>
          <a:stretch>
            <a:fillRect/>
          </a:stretch>
        </p:blipFill>
        <p:spPr>
          <a:xfrm>
            <a:off x="12032" y="24596"/>
            <a:ext cx="8915400" cy="589214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B00CDE1D-2D47-5135-D60A-7DE73FF4F370}"/>
              </a:ext>
            </a:extLst>
          </p:cNvPr>
          <p:cNvSpPr txBox="1"/>
          <p:nvPr/>
        </p:nvSpPr>
        <p:spPr>
          <a:xfrm>
            <a:off x="4648200" y="26063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 Pressure and mental health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CF1DF3D9-5AE5-87B2-9DAA-E12FB9555786}"/>
              </a:ext>
            </a:extLst>
          </p:cNvPr>
          <p:cNvSpPr txBox="1"/>
          <p:nvPr/>
        </p:nvSpPr>
        <p:spPr>
          <a:xfrm>
            <a:off x="1828800" y="1282509"/>
            <a:ext cx="14401800" cy="130708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Almost one out of every three employees in NHS is experiencing work burnout (White, 2026)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More than one in three employees report being frustrated frequently because of the work  </a:t>
            </a:r>
          </a:p>
        </p:txBody>
      </p:sp>
      <p:pic>
        <p:nvPicPr>
          <p:cNvPr id="11" name="Picture 10">
            <a:extLst>
              <a:ext uri="{FF2B5EF4-FFF2-40B4-BE49-F238E27FC236}">
                <a16:creationId xmlns:a16="http://schemas.microsoft.com/office/drawing/2014/main" id="{D2941A7C-869C-6CC9-77C3-7F88F74EE929}"/>
              </a:ext>
            </a:extLst>
          </p:cNvPr>
          <p:cNvPicPr>
            <a:picLocks noChangeAspect="1"/>
          </p:cNvPicPr>
          <p:nvPr/>
        </p:nvPicPr>
        <p:blipFill>
          <a:blip r:embed="rId3"/>
          <a:stretch>
            <a:fillRect/>
          </a:stretch>
        </p:blipFill>
        <p:spPr>
          <a:xfrm>
            <a:off x="533400" y="2774694"/>
            <a:ext cx="10972800" cy="7170344"/>
          </a:xfrm>
          <a:prstGeom prst="rect">
            <a:avLst/>
          </a:prstGeom>
        </p:spPr>
      </p:pic>
      <p:sp useBgFill="1">
        <p:nvSpPr>
          <p:cNvPr id="12" name="TextBox 11">
            <a:extLst>
              <a:ext uri="{FF2B5EF4-FFF2-40B4-BE49-F238E27FC236}">
                <a16:creationId xmlns:a16="http://schemas.microsoft.com/office/drawing/2014/main" id="{8BECDFE2-D6B4-DC0E-8C5B-CE54D62B05D8}"/>
              </a:ext>
            </a:extLst>
          </p:cNvPr>
          <p:cNvSpPr txBox="1"/>
          <p:nvPr/>
        </p:nvSpPr>
        <p:spPr>
          <a:xfrm>
            <a:off x="11887200" y="3169758"/>
            <a:ext cx="5273842" cy="4538743"/>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Before one can be truly happy, the basic safety and health needs have to be satisfied  </a:t>
            </a:r>
          </a:p>
          <a:p>
            <a:pPr marL="457200" indent="-457200" algn="just" fontAlgn="base">
              <a:lnSpc>
                <a:spcPct val="150000"/>
              </a:lnSpc>
              <a:buFont typeface="Arial" panose="020B0604020202020204" pitchFamily="34" charset="0"/>
              <a:buChar char="•"/>
            </a:pPr>
            <a:endParaRPr lang="en-GB" sz="2800" noProof="0" dirty="0">
              <a:latin typeface="Times New Roman" panose="02020603050405020304" pitchFamily="18" charset="0"/>
            </a:endParaRP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Stressed employees have more sick days that increase workload among the rest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90A7A7D-C1BC-00D5-7D49-F1863E025548}"/>
              </a:ext>
            </a:extLst>
          </p:cNvPr>
          <p:cNvSpPr txBox="1"/>
          <p:nvPr/>
        </p:nvSpPr>
        <p:spPr>
          <a:xfrm>
            <a:off x="469232" y="260637"/>
            <a:ext cx="6998368" cy="769441"/>
          </a:xfrm>
          <a:prstGeom prst="rect">
            <a:avLst/>
          </a:prstGeom>
          <a:noFill/>
        </p:spPr>
        <p:txBody>
          <a:bodyPr wrap="square" rtlCol="0">
            <a:spAutoFit/>
          </a:bodyPr>
          <a:lstStyle/>
          <a:p>
            <a:pPr algn="ctr"/>
            <a:r>
              <a:rPr lang="en-GB" sz="4400" b="1" noProof="0" dirty="0">
                <a:latin typeface="Times New Roman" panose="02020603050405020304" pitchFamily="18" charset="0"/>
              </a:rPr>
              <a:t>Overview of main reasons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56AB7BF-B257-4922-1F2C-66287A02B51C}"/>
              </a:ext>
            </a:extLst>
          </p:cNvPr>
          <p:cNvSpPr txBox="1"/>
          <p:nvPr/>
        </p:nvSpPr>
        <p:spPr>
          <a:xfrm>
            <a:off x="354990" y="1612886"/>
            <a:ext cx="7341210" cy="70612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There are four areas of problems and these are policy, structure, leadership, and culture (Gautam, Nazir and Zhu, 2026)  </a:t>
            </a:r>
          </a:p>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Things are even worse due to decades of lack of funding and poor planning  </a:t>
            </a:r>
          </a:p>
          <a:p>
            <a:pPr marL="457200" indent="-457200" algn="just" fontAlgn="base">
              <a:lnSpc>
                <a:spcPct val="150000"/>
              </a:lnSpc>
              <a:buFont typeface="Arial" panose="020B0604020202020204" pitchFamily="34" charset="0"/>
              <a:buChar char="•"/>
            </a:pPr>
            <a:r>
              <a:rPr lang="en-GB" sz="3400" noProof="0" dirty="0">
                <a:latin typeface="Times New Roman" panose="02020603050405020304" pitchFamily="18" charset="0"/>
              </a:rPr>
              <a:t>Even small-scale fixes will not help though the underlying problems need to be addressed prior  </a:t>
            </a:r>
          </a:p>
        </p:txBody>
      </p:sp>
      <p:pic>
        <p:nvPicPr>
          <p:cNvPr id="11" name="Picture 10">
            <a:extLst>
              <a:ext uri="{FF2B5EF4-FFF2-40B4-BE49-F238E27FC236}">
                <a16:creationId xmlns:a16="http://schemas.microsoft.com/office/drawing/2014/main" id="{4AED1F0A-8E60-8003-E173-55435D781668}"/>
              </a:ext>
            </a:extLst>
          </p:cNvPr>
          <p:cNvPicPr>
            <a:picLocks noChangeAspect="1"/>
          </p:cNvPicPr>
          <p:nvPr/>
        </p:nvPicPr>
        <p:blipFill>
          <a:blip r:embed="rId3"/>
          <a:stretch>
            <a:fillRect/>
          </a:stretch>
        </p:blipFill>
        <p:spPr>
          <a:xfrm>
            <a:off x="6324600" y="1798040"/>
            <a:ext cx="9310482" cy="6255070"/>
          </a:xfrm>
          <a:prstGeom prst="rect">
            <a:avLst/>
          </a:prstGeom>
          <a:scene3d>
            <a:camera prst="perspectiveHeroicExtremeLeftFacing"/>
            <a:lightRig rig="threePt" dir="t"/>
          </a:scene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47BF4987-EB1F-DC4A-8906-BC3C201E8A1B}"/>
              </a:ext>
            </a:extLst>
          </p:cNvPr>
          <p:cNvSpPr txBox="1"/>
          <p:nvPr/>
        </p:nvSpPr>
        <p:spPr>
          <a:xfrm>
            <a:off x="1981200" y="582395"/>
            <a:ext cx="12115800" cy="769441"/>
          </a:xfrm>
          <a:prstGeom prst="rect">
            <a:avLst/>
          </a:prstGeom>
          <a:noFill/>
        </p:spPr>
        <p:txBody>
          <a:bodyPr wrap="square" rtlCol="0">
            <a:spAutoFit/>
          </a:bodyPr>
          <a:lstStyle/>
          <a:p>
            <a:r>
              <a:rPr lang="en-GB" sz="4400" b="1" noProof="0" dirty="0">
                <a:latin typeface="Times New Roman" panose="02020603050405020304" pitchFamily="18" charset="0"/>
              </a:rPr>
              <a:t>Government Policy Cuts and Underfunding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36552A1D-269B-9788-965A-8D1BE6EA5F97}"/>
              </a:ext>
            </a:extLst>
          </p:cNvPr>
          <p:cNvSpPr txBox="1"/>
          <p:nvPr/>
        </p:nvSpPr>
        <p:spPr>
          <a:xfrm>
            <a:off x="914400" y="1699408"/>
            <a:ext cx="8672898" cy="8128635"/>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Reduced investment in the NHS staff was significantly cut by government expenditures since 2010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situation with working conditions in NHS became much worse during the period between 2010 and 2020 (Ocean and Meyer, 2023)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Low wages will never leave the employees satisfied despite other positive elements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policy of the government opted to save and not to take good care of NHS personnel (Crisp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2024)  </a:t>
            </a:r>
          </a:p>
        </p:txBody>
      </p:sp>
      <p:pic>
        <p:nvPicPr>
          <p:cNvPr id="13" name="Picture 12">
            <a:extLst>
              <a:ext uri="{FF2B5EF4-FFF2-40B4-BE49-F238E27FC236}">
                <a16:creationId xmlns:a16="http://schemas.microsoft.com/office/drawing/2014/main" id="{350DD5BA-56EE-B658-3725-9E9A67D1D1FA}"/>
              </a:ext>
            </a:extLst>
          </p:cNvPr>
          <p:cNvPicPr>
            <a:picLocks noChangeAspect="1"/>
          </p:cNvPicPr>
          <p:nvPr/>
        </p:nvPicPr>
        <p:blipFill>
          <a:blip r:embed="rId3"/>
          <a:stretch>
            <a:fillRect/>
          </a:stretch>
        </p:blipFill>
        <p:spPr>
          <a:xfrm>
            <a:off x="10132908" y="1483287"/>
            <a:ext cx="7928184" cy="7791491"/>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1066800" y="-189576"/>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6CB891E8-DB25-4826-3006-668838D72EDB}"/>
              </a:ext>
            </a:extLst>
          </p:cNvPr>
          <p:cNvSpPr txBox="1"/>
          <p:nvPr/>
        </p:nvSpPr>
        <p:spPr>
          <a:xfrm>
            <a:off x="1752600" y="578385"/>
            <a:ext cx="12306300" cy="769441"/>
          </a:xfrm>
          <a:prstGeom prst="rect">
            <a:avLst/>
          </a:prstGeom>
          <a:noFill/>
        </p:spPr>
        <p:txBody>
          <a:bodyPr wrap="square" rtlCol="0">
            <a:spAutoFit/>
          </a:bodyPr>
          <a:lstStyle/>
          <a:p>
            <a:r>
              <a:rPr lang="en-GB" sz="4400" b="1" noProof="0" dirty="0">
                <a:latin typeface="Times New Roman" panose="02020603050405020304" pitchFamily="18" charset="0"/>
              </a:rPr>
              <a:t>Employees are not involved in decision making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2B2AC04-02AB-9E91-DB2F-57EDBBB6D3ED}"/>
              </a:ext>
            </a:extLst>
          </p:cNvPr>
          <p:cNvSpPr txBox="1"/>
          <p:nvPr/>
        </p:nvSpPr>
        <p:spPr>
          <a:xfrm>
            <a:off x="876300" y="2041269"/>
            <a:ext cx="7277100" cy="712406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proportion was decreased by 57% in 2018 to 54% in 2023 among the staff who felt that they controlled their own work (Mallorie, 2024)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Managers make big decisions without consulting the frontline staff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Job satisfaction depends on the ability to have control of employees own work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In case of making no decisions, the staff members are disinterested and unhappy (West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2022)  </a:t>
            </a:r>
          </a:p>
        </p:txBody>
      </p:sp>
      <p:pic>
        <p:nvPicPr>
          <p:cNvPr id="3074" name="Picture 2">
            <a:extLst>
              <a:ext uri="{FF2B5EF4-FFF2-40B4-BE49-F238E27FC236}">
                <a16:creationId xmlns:a16="http://schemas.microsoft.com/office/drawing/2014/main" id="{9CFC5561-6781-6151-F07D-4B7FFC7C2D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90221" y="2041269"/>
            <a:ext cx="7475159" cy="71705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B1827F5A-EA79-BCFE-96EC-59152F5FF77B}"/>
              </a:ext>
            </a:extLst>
          </p:cNvPr>
          <p:cNvSpPr txBox="1"/>
          <p:nvPr/>
        </p:nvSpPr>
        <p:spPr>
          <a:xfrm>
            <a:off x="2133600" y="645357"/>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Poor staff planning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19B7AC41-481F-A428-C5DD-C42CCBCB3495}"/>
              </a:ext>
            </a:extLst>
          </p:cNvPr>
          <p:cNvSpPr txBox="1"/>
          <p:nvPr/>
        </p:nvSpPr>
        <p:spPr>
          <a:xfrm>
            <a:off x="1108791" y="2019300"/>
            <a:ext cx="8305800" cy="6477735"/>
          </a:xfrm>
          <a:prstGeom prst="rect">
            <a:avLst/>
          </a:prstGeom>
          <a:ln>
            <a:solidFill>
              <a:schemeClr val="accent6">
                <a:lumMod val="75000"/>
              </a:schemeClr>
            </a:solidFill>
          </a:ln>
        </p:spPr>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NHS has never properly planned ahead in regard to staffing issues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NHS People Plan 2020 itself acknowledged the failure of the NHS to plan long term (Bowel Cancer UK, 2020)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 lack of planning leads to the vicious circle of overworking and dissatisfaction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Being a good HR manager does not only entail correcting the current issue but also planning on how to meet the future needs (Lussier and Hendon, 2025)  </a:t>
            </a:r>
          </a:p>
        </p:txBody>
      </p:sp>
      <p:pic>
        <p:nvPicPr>
          <p:cNvPr id="11" name="Picture 10">
            <a:extLst>
              <a:ext uri="{FF2B5EF4-FFF2-40B4-BE49-F238E27FC236}">
                <a16:creationId xmlns:a16="http://schemas.microsoft.com/office/drawing/2014/main" id="{0FACF240-C511-BB95-476C-47AD8D861F9F}"/>
              </a:ext>
            </a:extLst>
          </p:cNvPr>
          <p:cNvPicPr>
            <a:picLocks noChangeAspect="1"/>
          </p:cNvPicPr>
          <p:nvPr/>
        </p:nvPicPr>
        <p:blipFill>
          <a:blip r:embed="rId3"/>
          <a:stretch>
            <a:fillRect/>
          </a:stretch>
        </p:blipFill>
        <p:spPr>
          <a:xfrm>
            <a:off x="10210800" y="2063007"/>
            <a:ext cx="6581274" cy="6440044"/>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C5E9DB3-FD8F-D7CF-6208-D25F3A8B1E48}"/>
              </a:ext>
            </a:extLst>
          </p:cNvPr>
          <p:cNvSpPr txBox="1"/>
          <p:nvPr/>
        </p:nvSpPr>
        <p:spPr>
          <a:xfrm>
            <a:off x="1913021" y="903693"/>
            <a:ext cx="10287000" cy="769441"/>
          </a:xfrm>
          <a:prstGeom prst="rect">
            <a:avLst/>
          </a:prstGeom>
          <a:noFill/>
        </p:spPr>
        <p:txBody>
          <a:bodyPr wrap="square" rtlCol="0">
            <a:spAutoFit/>
          </a:bodyPr>
          <a:lstStyle/>
          <a:p>
            <a:r>
              <a:rPr lang="en-GB" sz="4400" b="1" noProof="0" dirty="0">
                <a:latin typeface="Times New Roman" panose="02020603050405020304" pitchFamily="18" charset="0"/>
              </a:rPr>
              <a:t>The unequal structures within the system</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BB44F15-E598-64AD-D78F-C27F2181013C}"/>
              </a:ext>
            </a:extLst>
          </p:cNvPr>
          <p:cNvSpPr txBox="1"/>
          <p:nvPr/>
        </p:nvSpPr>
        <p:spPr>
          <a:xfrm>
            <a:off x="9144000" y="3020514"/>
            <a:ext cx="7620000" cy="518507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representation of black and ethnic minority employees in top positions is grossly underrepresented (Ross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rate of bullying disabled staff is almost twice that of non-disabled coworkers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One of the most effective motivations of satisfaction is fair treatment by the organisation (Ali and Anwar, 2021)  </a:t>
            </a:r>
          </a:p>
        </p:txBody>
      </p:sp>
      <p:pic>
        <p:nvPicPr>
          <p:cNvPr id="11" name="Picture 10">
            <a:extLst>
              <a:ext uri="{FF2B5EF4-FFF2-40B4-BE49-F238E27FC236}">
                <a16:creationId xmlns:a16="http://schemas.microsoft.com/office/drawing/2014/main" id="{62BBEC54-FBBB-B203-7280-DF550B1EE561}"/>
              </a:ext>
            </a:extLst>
          </p:cNvPr>
          <p:cNvPicPr>
            <a:picLocks noChangeAspect="1"/>
          </p:cNvPicPr>
          <p:nvPr/>
        </p:nvPicPr>
        <p:blipFill>
          <a:blip r:embed="rId3"/>
          <a:stretch>
            <a:fillRect/>
          </a:stretch>
        </p:blipFill>
        <p:spPr>
          <a:xfrm>
            <a:off x="762000" y="3020514"/>
            <a:ext cx="7947523" cy="5185074"/>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1EBBA4E-A37F-C2AD-9E28-6456BDC87104}"/>
              </a:ext>
            </a:extLst>
          </p:cNvPr>
          <p:cNvSpPr txBox="1"/>
          <p:nvPr/>
        </p:nvSpPr>
        <p:spPr>
          <a:xfrm>
            <a:off x="2743200" y="582395"/>
            <a:ext cx="12801600" cy="769441"/>
          </a:xfrm>
          <a:prstGeom prst="rect">
            <a:avLst/>
          </a:prstGeom>
          <a:noFill/>
        </p:spPr>
        <p:txBody>
          <a:bodyPr wrap="square" rtlCol="0">
            <a:spAutoFit/>
          </a:bodyPr>
          <a:lstStyle/>
          <a:p>
            <a:r>
              <a:rPr lang="en-GB" sz="4400" b="1" noProof="0" dirty="0">
                <a:latin typeface="Times New Roman" panose="02020603050405020304" pitchFamily="18" charset="0"/>
              </a:rPr>
              <a:t>Managers who are not able to manage people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2CEB3EC7-3F96-7659-A819-7E7A31195AC6}"/>
              </a:ext>
            </a:extLst>
          </p:cNvPr>
          <p:cNvSpPr txBox="1"/>
          <p:nvPr/>
        </p:nvSpPr>
        <p:spPr>
          <a:xfrm>
            <a:off x="1524000" y="1790700"/>
            <a:ext cx="7010400" cy="777039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A lot of NHS managers are advanced based on clinical rather than people management capabilities (Ng, 2022)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Lack of proper training of managers implies that the quality of leadership differs significantly among NHS Trusts (</a:t>
            </a:r>
            <a:r>
              <a:rPr lang="en-GB" sz="2800" noProof="0" dirty="0" err="1">
                <a:latin typeface="Times New Roman" panose="02020603050405020304" pitchFamily="18" charset="0"/>
              </a:rPr>
              <a:t>Elkomy</a:t>
            </a:r>
            <a:r>
              <a:rPr lang="en-GB" sz="2800" noProof="0" dirty="0">
                <a:latin typeface="Times New Roman" panose="02020603050405020304" pitchFamily="18" charset="0"/>
              </a:rPr>
              <a:t>, Murad and </a:t>
            </a:r>
            <a:r>
              <a:rPr lang="en-GB" sz="2800" noProof="0" dirty="0" err="1">
                <a:latin typeface="Times New Roman" panose="02020603050405020304" pitchFamily="18" charset="0"/>
              </a:rPr>
              <a:t>Veleanu</a:t>
            </a:r>
            <a:r>
              <a:rPr lang="en-GB" sz="2800" noProof="0" dirty="0">
                <a:latin typeface="Times New Roman" panose="02020603050405020304" pitchFamily="18" charset="0"/>
              </a:rPr>
              <a:t>, 2023)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Managing style of a leader influences the staff happiness directly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In the absence of good leadership, the staff will feel unsupported, undervalued, and extremely unhappy  </a:t>
            </a:r>
          </a:p>
        </p:txBody>
      </p:sp>
      <p:pic>
        <p:nvPicPr>
          <p:cNvPr id="11" name="Picture 10">
            <a:extLst>
              <a:ext uri="{FF2B5EF4-FFF2-40B4-BE49-F238E27FC236}">
                <a16:creationId xmlns:a16="http://schemas.microsoft.com/office/drawing/2014/main" id="{0DAB1A41-B81E-56B7-558F-F9C13A28B735}"/>
              </a:ext>
            </a:extLst>
          </p:cNvPr>
          <p:cNvPicPr>
            <a:picLocks noChangeAspect="1"/>
          </p:cNvPicPr>
          <p:nvPr/>
        </p:nvPicPr>
        <p:blipFill>
          <a:blip r:embed="rId3"/>
          <a:stretch>
            <a:fillRect/>
          </a:stretch>
        </p:blipFill>
        <p:spPr>
          <a:xfrm>
            <a:off x="9119937" y="2577508"/>
            <a:ext cx="8679382" cy="584133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702F924A-C1DC-2D99-2D2F-C01FDBA1B6E8}"/>
              </a:ext>
            </a:extLst>
          </p:cNvPr>
          <p:cNvSpPr txBox="1"/>
          <p:nvPr/>
        </p:nvSpPr>
        <p:spPr>
          <a:xfrm>
            <a:off x="9906000" y="645357"/>
            <a:ext cx="7848600" cy="769441"/>
          </a:xfrm>
          <a:prstGeom prst="rect">
            <a:avLst/>
          </a:prstGeom>
          <a:noFill/>
        </p:spPr>
        <p:txBody>
          <a:bodyPr wrap="square" rtlCol="0">
            <a:spAutoFit/>
          </a:bodyPr>
          <a:lstStyle/>
          <a:p>
            <a:r>
              <a:rPr lang="en-GB" sz="4400" b="1" noProof="0" dirty="0">
                <a:latin typeface="Times New Roman" panose="02020603050405020304" pitchFamily="18" charset="0"/>
              </a:rPr>
              <a:t>Violations to promises to staff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EB7689C2-4B18-10A4-E7EF-3AFC2F8BAE1C}"/>
              </a:ext>
            </a:extLst>
          </p:cNvPr>
          <p:cNvSpPr txBox="1"/>
          <p:nvPr/>
        </p:nvSpPr>
        <p:spPr>
          <a:xfrm>
            <a:off x="9677400" y="2263801"/>
            <a:ext cx="7239000" cy="6651308"/>
          </a:xfrm>
          <a:prstGeom prst="rect">
            <a:avLst/>
          </a:prstGeom>
          <a:scene3d>
            <a:camera prst="perspectiveLeft"/>
            <a:lightRig rig="threePt" dir="t"/>
          </a:scene3d>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Employees make an entry into the NHS under the belief that they can get good remuneration, support and growth (</a:t>
            </a:r>
            <a:r>
              <a:rPr lang="en-GB" sz="3200" noProof="0" dirty="0" err="1">
                <a:latin typeface="Times New Roman" panose="02020603050405020304" pitchFamily="18" charset="0"/>
              </a:rPr>
              <a:t>Bimpong</a:t>
            </a:r>
            <a:r>
              <a:rPr lang="en-GB" sz="3200" noProof="0" dirty="0">
                <a:latin typeface="Times New Roman" panose="02020603050405020304" pitchFamily="18" charset="0"/>
              </a:rPr>
              <a:t>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2020)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NHS organisation fails to satisfy these fundamental expectations on a regular basis (Ordu </a:t>
            </a:r>
            <a:r>
              <a:rPr lang="en-GB" sz="3200" i="1" noProof="0" dirty="0">
                <a:latin typeface="Times New Roman" panose="02020603050405020304" pitchFamily="18" charset="0"/>
              </a:rPr>
              <a:t>et al.</a:t>
            </a:r>
            <a:r>
              <a:rPr lang="en-GB" sz="3200" noProof="0" dirty="0">
                <a:latin typeface="Times New Roman" panose="02020603050405020304" pitchFamily="18" charset="0"/>
              </a:rPr>
              <a:t>,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Broken promises make the staff lose trust and begin to think of leaving  </a:t>
            </a:r>
          </a:p>
        </p:txBody>
      </p:sp>
      <p:pic>
        <p:nvPicPr>
          <p:cNvPr id="11" name="Picture 10">
            <a:extLst>
              <a:ext uri="{FF2B5EF4-FFF2-40B4-BE49-F238E27FC236}">
                <a16:creationId xmlns:a16="http://schemas.microsoft.com/office/drawing/2014/main" id="{D828F1D4-6907-75E2-3C16-DD080BA7959F}"/>
              </a:ext>
            </a:extLst>
          </p:cNvPr>
          <p:cNvPicPr>
            <a:picLocks noChangeAspect="1"/>
          </p:cNvPicPr>
          <p:nvPr/>
        </p:nvPicPr>
        <p:blipFill>
          <a:blip r:embed="rId3"/>
          <a:stretch>
            <a:fillRect/>
          </a:stretch>
        </p:blipFill>
        <p:spPr>
          <a:xfrm>
            <a:off x="667629" y="2245754"/>
            <a:ext cx="9009771" cy="5989079"/>
          </a:xfrm>
          <a:prstGeom prst="rect">
            <a:avLst/>
          </a:prstGeom>
          <a:scene3d>
            <a:camera prst="perspectiveRight"/>
            <a:lightRig rig="threePt" dir="t"/>
          </a:scene3d>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1AB9B557-8BFF-306A-B834-CA6DAEB0BE28}"/>
              </a:ext>
            </a:extLst>
          </p:cNvPr>
          <p:cNvSpPr txBox="1"/>
          <p:nvPr/>
        </p:nvSpPr>
        <p:spPr>
          <a:xfrm>
            <a:off x="3505200" y="498719"/>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A culture where patients are valued more than staff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93B73C80-6AC8-7121-373A-972F80A427AD}"/>
              </a:ext>
            </a:extLst>
          </p:cNvPr>
          <p:cNvSpPr txBox="1"/>
          <p:nvPr/>
        </p:nvSpPr>
        <p:spPr>
          <a:xfrm>
            <a:off x="1738443" y="2296688"/>
            <a:ext cx="14034957" cy="2599751"/>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patient care is always the first and staff wellbeing second within the NHS culture (Delpino, Lees-Deutsch and Solanki, 2023)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Hierarchies prevent employees to speak out or express their issues (Kim </a:t>
            </a:r>
            <a:r>
              <a:rPr lang="en-GB" sz="2800" i="1" noProof="0" dirty="0">
                <a:latin typeface="Times New Roman" panose="02020603050405020304" pitchFamily="18" charset="0"/>
              </a:rPr>
              <a:t>et al</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Strong cultural values influence the experience of work of all individual staff members  </a:t>
            </a:r>
          </a:p>
        </p:txBody>
      </p:sp>
      <p:pic>
        <p:nvPicPr>
          <p:cNvPr id="11" name="Picture 10">
            <a:extLst>
              <a:ext uri="{FF2B5EF4-FFF2-40B4-BE49-F238E27FC236}">
                <a16:creationId xmlns:a16="http://schemas.microsoft.com/office/drawing/2014/main" id="{0AA77579-97F8-43AE-DCC3-BB766A1E02D8}"/>
              </a:ext>
            </a:extLst>
          </p:cNvPr>
          <p:cNvPicPr>
            <a:picLocks noChangeAspect="1"/>
          </p:cNvPicPr>
          <p:nvPr/>
        </p:nvPicPr>
        <p:blipFill>
          <a:blip r:embed="rId3"/>
          <a:stretch>
            <a:fillRect/>
          </a:stretch>
        </p:blipFill>
        <p:spPr>
          <a:xfrm>
            <a:off x="4114800" y="4791739"/>
            <a:ext cx="7848600" cy="507830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E2016808-87F6-AC9D-8576-AD0130F25B5C}"/>
              </a:ext>
            </a:extLst>
          </p:cNvPr>
          <p:cNvSpPr txBox="1"/>
          <p:nvPr/>
        </p:nvSpPr>
        <p:spPr>
          <a:xfrm>
            <a:off x="1828800" y="814237"/>
            <a:ext cx="12268200" cy="769441"/>
          </a:xfrm>
          <a:prstGeom prst="rect">
            <a:avLst/>
          </a:prstGeom>
          <a:noFill/>
        </p:spPr>
        <p:txBody>
          <a:bodyPr wrap="square" rtlCol="0">
            <a:spAutoFit/>
          </a:bodyPr>
          <a:lstStyle/>
          <a:p>
            <a:r>
              <a:rPr lang="en-GB" sz="4400" b="1" noProof="0" dirty="0">
                <a:latin typeface="Times New Roman" panose="02020603050405020304" pitchFamily="18" charset="0"/>
              </a:rPr>
              <a:t>Overview of solutions and recommendations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C8A4176C-61B1-85F3-083D-D89C68836AC3}"/>
              </a:ext>
            </a:extLst>
          </p:cNvPr>
          <p:cNvSpPr txBox="1"/>
          <p:nvPr/>
        </p:nvSpPr>
        <p:spPr>
          <a:xfrm rot="21205748">
            <a:off x="1752600" y="2441558"/>
            <a:ext cx="7391400" cy="647773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solutions should have to address all the four root causes simultaneously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There are short term urgent solutions as well as long term strategic plans required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good Hr management should not only benefit an organisation but also the staff (Ho and </a:t>
            </a:r>
            <a:r>
              <a:rPr lang="en-GB" sz="2800" noProof="0" dirty="0" err="1">
                <a:latin typeface="Times New Roman" panose="02020603050405020304" pitchFamily="18" charset="0"/>
              </a:rPr>
              <a:t>Kuvaas</a:t>
            </a:r>
            <a:r>
              <a:rPr lang="en-GB" sz="2800" noProof="0" dirty="0">
                <a:latin typeface="Times New Roman" panose="02020603050405020304" pitchFamily="18" charset="0"/>
              </a:rPr>
              <a:t>, 2020)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Employees should have to be included in developing solutions in order to make them effective  </a:t>
            </a:r>
          </a:p>
        </p:txBody>
      </p:sp>
      <p:pic>
        <p:nvPicPr>
          <p:cNvPr id="11" name="Picture 10">
            <a:extLst>
              <a:ext uri="{FF2B5EF4-FFF2-40B4-BE49-F238E27FC236}">
                <a16:creationId xmlns:a16="http://schemas.microsoft.com/office/drawing/2014/main" id="{AB63BFD0-2868-072D-A64E-73EA4F403077}"/>
              </a:ext>
            </a:extLst>
          </p:cNvPr>
          <p:cNvPicPr>
            <a:picLocks noChangeAspect="1"/>
          </p:cNvPicPr>
          <p:nvPr/>
        </p:nvPicPr>
        <p:blipFill>
          <a:blip r:embed="rId3"/>
          <a:stretch>
            <a:fillRect/>
          </a:stretch>
        </p:blipFill>
        <p:spPr>
          <a:xfrm>
            <a:off x="9885947" y="2434659"/>
            <a:ext cx="7010400" cy="66512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29075CC9-0FE7-FD4D-EF3C-F828325C71AD}"/>
              </a:ext>
            </a:extLst>
          </p:cNvPr>
          <p:cNvSpPr txBox="1"/>
          <p:nvPr/>
        </p:nvSpPr>
        <p:spPr>
          <a:xfrm>
            <a:off x="9135979" y="30784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Fix the pay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D2358D69-6A56-2AD9-564C-667C00477849}"/>
              </a:ext>
            </a:extLst>
          </p:cNvPr>
          <p:cNvSpPr txBox="1"/>
          <p:nvPr/>
        </p:nvSpPr>
        <p:spPr>
          <a:xfrm>
            <a:off x="0" y="1168050"/>
            <a:ext cx="10287000" cy="9108924"/>
          </a:xfrm>
          <a:prstGeom prst="teardrop">
            <a:avLst>
              <a:gd name="adj" fmla="val 94896"/>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Salary should be re-examined annually and maintained in accordance with the increasing prices (</a:t>
            </a:r>
            <a:r>
              <a:rPr lang="en-GB" sz="2800" noProof="0" dirty="0" err="1">
                <a:latin typeface="Times New Roman" panose="02020603050405020304" pitchFamily="18" charset="0"/>
              </a:rPr>
              <a:t>Deleidi</a:t>
            </a:r>
            <a:r>
              <a:rPr lang="en-GB" sz="2800" noProof="0" dirty="0">
                <a:latin typeface="Times New Roman" panose="02020603050405020304" pitchFamily="18" charset="0"/>
              </a:rPr>
              <a:t> et al., 2025)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The structure of payment should be maintained in fair way.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Poor salary will never leave the staff happy regardless of the other improvements (Barck-Holst et al., 2022)  </a:t>
            </a:r>
          </a:p>
          <a:p>
            <a:pPr marL="285750" indent="-285750" algn="just" fontAlgn="base">
              <a:lnSpc>
                <a:spcPct val="150000"/>
              </a:lnSpc>
              <a:buFont typeface="Arial" panose="020B0604020202020204" pitchFamily="34" charset="0"/>
              <a:buChar char="•"/>
            </a:pPr>
            <a:r>
              <a:rPr lang="en-GB" sz="2800" noProof="0" dirty="0">
                <a:latin typeface="Times New Roman" panose="02020603050405020304" pitchFamily="18" charset="0"/>
              </a:rPr>
              <a:t>All NHS staff should have financial support programmes   </a:t>
            </a:r>
          </a:p>
        </p:txBody>
      </p:sp>
      <p:pic>
        <p:nvPicPr>
          <p:cNvPr id="11" name="Picture 10">
            <a:extLst>
              <a:ext uri="{FF2B5EF4-FFF2-40B4-BE49-F238E27FC236}">
                <a16:creationId xmlns:a16="http://schemas.microsoft.com/office/drawing/2014/main" id="{E3397795-0DD7-7086-7A48-33CD0E72094A}"/>
              </a:ext>
            </a:extLst>
          </p:cNvPr>
          <p:cNvPicPr>
            <a:picLocks noChangeAspect="1"/>
          </p:cNvPicPr>
          <p:nvPr/>
        </p:nvPicPr>
        <p:blipFill>
          <a:blip r:embed="rId3"/>
          <a:stretch>
            <a:fillRect/>
          </a:stretch>
        </p:blipFill>
        <p:spPr>
          <a:xfrm>
            <a:off x="10439400" y="2443563"/>
            <a:ext cx="7354159" cy="4878189"/>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9CE8A68D-7715-E490-70C4-71BE632B99B2}"/>
              </a:ext>
            </a:extLst>
          </p:cNvPr>
          <p:cNvSpPr txBox="1"/>
          <p:nvPr/>
        </p:nvSpPr>
        <p:spPr>
          <a:xfrm>
            <a:off x="2807368" y="344258"/>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Provide staff with a better control on their hours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3783AD0F-2CB7-8B98-9505-67B9B9EAC5DA}"/>
              </a:ext>
            </a:extLst>
          </p:cNvPr>
          <p:cNvSpPr txBox="1"/>
          <p:nvPr/>
        </p:nvSpPr>
        <p:spPr>
          <a:xfrm>
            <a:off x="304800" y="2145294"/>
            <a:ext cx="8305800" cy="5831405"/>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Allow employees to select their working hours by means of self-rostering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Three times the number of employees quit due to poor work life balance - need to take action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Trusts have now to provide flexible working which NHS People Plan already promised (Anderson et al., 2021)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There should be sufficient time to rest between shifts  </a:t>
            </a:r>
          </a:p>
        </p:txBody>
      </p:sp>
      <p:pic>
        <p:nvPicPr>
          <p:cNvPr id="11" name="Picture 10">
            <a:extLst>
              <a:ext uri="{FF2B5EF4-FFF2-40B4-BE49-F238E27FC236}">
                <a16:creationId xmlns:a16="http://schemas.microsoft.com/office/drawing/2014/main" id="{438201A0-F184-130C-8EF8-E4FE81DE4094}"/>
              </a:ext>
            </a:extLst>
          </p:cNvPr>
          <p:cNvPicPr>
            <a:picLocks noChangeAspect="1"/>
          </p:cNvPicPr>
          <p:nvPr/>
        </p:nvPicPr>
        <p:blipFill>
          <a:blip r:embed="rId3"/>
          <a:stretch>
            <a:fillRect/>
          </a:stretch>
        </p:blipFill>
        <p:spPr>
          <a:xfrm>
            <a:off x="8763000" y="3789447"/>
            <a:ext cx="9403533" cy="554829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457200" y="0"/>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4A6C5821-5880-7D33-B37B-644AFB0E61D5}"/>
              </a:ext>
            </a:extLst>
          </p:cNvPr>
          <p:cNvSpPr txBox="1"/>
          <p:nvPr/>
        </p:nvSpPr>
        <p:spPr>
          <a:xfrm>
            <a:off x="2286000" y="599724"/>
            <a:ext cx="9906000" cy="769441"/>
          </a:xfrm>
          <a:prstGeom prst="rect">
            <a:avLst/>
          </a:prstGeom>
          <a:noFill/>
        </p:spPr>
        <p:txBody>
          <a:bodyPr wrap="square" rtlCol="0">
            <a:spAutoFit/>
          </a:bodyPr>
          <a:lstStyle/>
          <a:p>
            <a:r>
              <a:rPr lang="en-GB" sz="4400" b="1" noProof="0" dirty="0">
                <a:latin typeface="Times New Roman" panose="02020603050405020304" pitchFamily="18" charset="0"/>
              </a:rPr>
              <a:t>Help the staff feel sufficiently valued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71670F76-043D-B533-9952-95939D60386D}"/>
              </a:ext>
            </a:extLst>
          </p:cNvPr>
          <p:cNvSpPr txBox="1"/>
          <p:nvPr/>
        </p:nvSpPr>
        <p:spPr>
          <a:xfrm>
            <a:off x="9677400" y="2247900"/>
            <a:ext cx="8297317" cy="443531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Develop appropriate and standard recognition programmes in all single NHS trusts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Allow employees to reward and value one another (</a:t>
            </a:r>
            <a:r>
              <a:rPr lang="en-GB" sz="3200" noProof="0" dirty="0" err="1">
                <a:latin typeface="Times New Roman" panose="02020603050405020304" pitchFamily="18" charset="0"/>
              </a:rPr>
              <a:t>Moscelli</a:t>
            </a:r>
            <a:r>
              <a:rPr lang="en-GB" sz="3200" noProof="0" dirty="0">
                <a:latin typeface="Times New Roman" panose="02020603050405020304" pitchFamily="18" charset="0"/>
              </a:rPr>
              <a:t> et al., 2025)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The recognition of good work should be always related to the NHS values on a daily basis  </a:t>
            </a:r>
          </a:p>
        </p:txBody>
      </p:sp>
      <p:pic>
        <p:nvPicPr>
          <p:cNvPr id="11" name="Picture 10">
            <a:extLst>
              <a:ext uri="{FF2B5EF4-FFF2-40B4-BE49-F238E27FC236}">
                <a16:creationId xmlns:a16="http://schemas.microsoft.com/office/drawing/2014/main" id="{185F3B20-32A1-1231-E2B8-D1FD1997FF75}"/>
              </a:ext>
            </a:extLst>
          </p:cNvPr>
          <p:cNvPicPr>
            <a:picLocks noChangeAspect="1"/>
          </p:cNvPicPr>
          <p:nvPr/>
        </p:nvPicPr>
        <p:blipFill>
          <a:blip r:embed="rId3"/>
          <a:stretch>
            <a:fillRect/>
          </a:stretch>
        </p:blipFill>
        <p:spPr>
          <a:xfrm>
            <a:off x="151323" y="4244277"/>
            <a:ext cx="9339468" cy="5417377"/>
          </a:xfrm>
          <a:prstGeom prst="rect">
            <a:avLst/>
          </a:prstGeom>
          <a:ln>
            <a:solidFill>
              <a:schemeClr val="tx1"/>
            </a:solid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F1D98F8-D8CD-9382-62CF-23D152BB035D}"/>
              </a:ext>
            </a:extLst>
          </p:cNvPr>
          <p:cNvSpPr txBox="1"/>
          <p:nvPr/>
        </p:nvSpPr>
        <p:spPr>
          <a:xfrm>
            <a:off x="5219700" y="419100"/>
            <a:ext cx="7848600" cy="769441"/>
          </a:xfrm>
          <a:prstGeom prst="rect">
            <a:avLst/>
          </a:prstGeom>
          <a:noFill/>
        </p:spPr>
        <p:txBody>
          <a:bodyPr wrap="square" rtlCol="0">
            <a:spAutoFit/>
          </a:bodyPr>
          <a:lstStyle/>
          <a:p>
            <a:r>
              <a:rPr lang="en-GB" sz="4400" b="1" noProof="0" dirty="0">
                <a:latin typeface="Times New Roman" panose="02020603050405020304" pitchFamily="18" charset="0"/>
              </a:rPr>
              <a:t>Properly invest in staff careers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8E36E76A-7174-A30F-5C45-3DA802A9F2E6}"/>
              </a:ext>
            </a:extLst>
          </p:cNvPr>
          <p:cNvSpPr txBox="1"/>
          <p:nvPr/>
        </p:nvSpPr>
        <p:spPr>
          <a:xfrm>
            <a:off x="269114" y="1837319"/>
            <a:ext cx="8722485" cy="467778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Design simple and equitable career structures to each and every kind of NHS employment.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Expand training, mentoring and professional growth of all staff.  </a:t>
            </a:r>
          </a:p>
          <a:p>
            <a:pPr marL="457200" indent="-457200" algn="just" fontAlgn="base">
              <a:lnSpc>
                <a:spcPct val="150000"/>
              </a:lnSpc>
              <a:buFont typeface="Arial" panose="020B0604020202020204" pitchFamily="34" charset="0"/>
              <a:buChar char="•"/>
            </a:pPr>
            <a:r>
              <a:rPr lang="en-GB" sz="2800" noProof="0" dirty="0">
                <a:latin typeface="Times New Roman" panose="02020603050405020304" pitchFamily="18" charset="0"/>
              </a:rPr>
              <a:t>Develop an adequate talent management strategy throughout the entire NHS organisation (</a:t>
            </a:r>
            <a:r>
              <a:rPr lang="en-GB" sz="2800" noProof="0" dirty="0" err="1">
                <a:latin typeface="Times New Roman" panose="02020603050405020304" pitchFamily="18" charset="0"/>
              </a:rPr>
              <a:t>Kravariti</a:t>
            </a:r>
            <a:r>
              <a:rPr lang="en-GB" sz="2800" noProof="0" dirty="0">
                <a:latin typeface="Times New Roman" panose="02020603050405020304" pitchFamily="18" charset="0"/>
              </a:rPr>
              <a:t> et al., 2023)  </a:t>
            </a:r>
          </a:p>
        </p:txBody>
      </p:sp>
      <p:pic>
        <p:nvPicPr>
          <p:cNvPr id="11" name="Picture 10">
            <a:extLst>
              <a:ext uri="{FF2B5EF4-FFF2-40B4-BE49-F238E27FC236}">
                <a16:creationId xmlns:a16="http://schemas.microsoft.com/office/drawing/2014/main" id="{33DB539D-2E01-E774-7E33-326DB5478E61}"/>
              </a:ext>
            </a:extLst>
          </p:cNvPr>
          <p:cNvPicPr>
            <a:picLocks noChangeAspect="1"/>
          </p:cNvPicPr>
          <p:nvPr/>
        </p:nvPicPr>
        <p:blipFill>
          <a:blip r:embed="rId3"/>
          <a:stretch>
            <a:fillRect/>
          </a:stretch>
        </p:blipFill>
        <p:spPr>
          <a:xfrm>
            <a:off x="9144000" y="4457700"/>
            <a:ext cx="9092198" cy="5715000"/>
          </a:xfrm>
          <a:prstGeom prst="rect">
            <a:avLst/>
          </a:prstGeom>
          <a:ln>
            <a:solidFill>
              <a:schemeClr val="tx1"/>
            </a:solid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381000" y="-519453"/>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FE26AAF7-C549-5F78-4D6A-572CCDA1D7C4}"/>
              </a:ext>
            </a:extLst>
          </p:cNvPr>
          <p:cNvSpPr txBox="1"/>
          <p:nvPr/>
        </p:nvSpPr>
        <p:spPr>
          <a:xfrm>
            <a:off x="914400" y="1186800"/>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Training for managers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5FC00AA9-94FC-C725-9BAB-79D5FD22CAD6}"/>
              </a:ext>
            </a:extLst>
          </p:cNvPr>
          <p:cNvSpPr txBox="1"/>
          <p:nvPr/>
        </p:nvSpPr>
        <p:spPr>
          <a:xfrm>
            <a:off x="152400" y="4130317"/>
            <a:ext cx="8610600" cy="59126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No NHS managers should be left without undergoing proper people management training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Supportive and caring leadership leaves the staff much happier and more committed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values of NHS should be included in the process of regularly evaluating managers in appraisal (Kerr, Donovan and McSorley, 2021)  </a:t>
            </a:r>
          </a:p>
        </p:txBody>
      </p:sp>
      <p:pic>
        <p:nvPicPr>
          <p:cNvPr id="11" name="Picture 10">
            <a:extLst>
              <a:ext uri="{FF2B5EF4-FFF2-40B4-BE49-F238E27FC236}">
                <a16:creationId xmlns:a16="http://schemas.microsoft.com/office/drawing/2014/main" id="{12BF2F13-9AF9-5BCD-4827-755AC4B4ABDB}"/>
              </a:ext>
            </a:extLst>
          </p:cNvPr>
          <p:cNvPicPr>
            <a:picLocks noChangeAspect="1"/>
          </p:cNvPicPr>
          <p:nvPr/>
        </p:nvPicPr>
        <p:blipFill>
          <a:blip r:embed="rId3"/>
          <a:stretch>
            <a:fillRect/>
          </a:stretch>
        </p:blipFill>
        <p:spPr>
          <a:xfrm>
            <a:off x="9148011" y="1292198"/>
            <a:ext cx="8851232" cy="5892282"/>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906842" y="-33978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84F32760-64FE-0A79-0BA1-DAD0B0B2ADC0}"/>
              </a:ext>
            </a:extLst>
          </p:cNvPr>
          <p:cNvSpPr txBox="1"/>
          <p:nvPr/>
        </p:nvSpPr>
        <p:spPr>
          <a:xfrm>
            <a:off x="8622632" y="921589"/>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Fairly treatment to all   </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A63854E5-613D-1F56-0F62-36EF2D7288D0}"/>
              </a:ext>
            </a:extLst>
          </p:cNvPr>
          <p:cNvSpPr txBox="1"/>
          <p:nvPr/>
        </p:nvSpPr>
        <p:spPr>
          <a:xfrm>
            <a:off x="152400" y="800100"/>
            <a:ext cx="8153400" cy="665130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Anti-discrimination regulations should be correctly implemented not only written in forms (Thornton, 2021)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equality committees should have to be given some real authority so that meaningful changes can take place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Frequent investigations of the payments, advancement, and hiring were required to make sure the fairness (Fabris et al., 2025)  </a:t>
            </a:r>
          </a:p>
        </p:txBody>
      </p:sp>
      <p:pic>
        <p:nvPicPr>
          <p:cNvPr id="11" name="Picture 10">
            <a:extLst>
              <a:ext uri="{FF2B5EF4-FFF2-40B4-BE49-F238E27FC236}">
                <a16:creationId xmlns:a16="http://schemas.microsoft.com/office/drawing/2014/main" id="{2A15EAC3-C5D7-9C10-F8D9-DA64734B61DB}"/>
              </a:ext>
            </a:extLst>
          </p:cNvPr>
          <p:cNvPicPr>
            <a:picLocks noChangeAspect="1"/>
          </p:cNvPicPr>
          <p:nvPr/>
        </p:nvPicPr>
        <p:blipFill>
          <a:blip r:embed="rId3"/>
          <a:stretch>
            <a:fillRect/>
          </a:stretch>
        </p:blipFill>
        <p:spPr>
          <a:xfrm>
            <a:off x="8610600" y="3825038"/>
            <a:ext cx="9525000" cy="645995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58A005A2-21DA-1390-8A77-AE3E00FB0779}"/>
              </a:ext>
            </a:extLst>
          </p:cNvPr>
          <p:cNvSpPr txBox="1"/>
          <p:nvPr/>
        </p:nvSpPr>
        <p:spPr>
          <a:xfrm>
            <a:off x="3352800" y="297206"/>
            <a:ext cx="7848600" cy="1446550"/>
          </a:xfrm>
          <a:prstGeom prst="rect">
            <a:avLst/>
          </a:prstGeom>
          <a:noFill/>
        </p:spPr>
        <p:txBody>
          <a:bodyPr wrap="square" rtlCol="0">
            <a:spAutoFit/>
          </a:bodyPr>
          <a:lstStyle/>
          <a:p>
            <a:pPr algn="ctr"/>
            <a:r>
              <a:rPr lang="en-GB" sz="4400" b="1" noProof="0" dirty="0">
                <a:latin typeface="Times New Roman" panose="02020603050405020304" pitchFamily="18" charset="0"/>
              </a:rPr>
              <a:t>Support to the mental health of staff</a:t>
            </a:r>
            <a:endParaRPr lang="en-GB" sz="4400" noProof="0" dirty="0">
              <a:latin typeface="Times New Roman" panose="02020603050405020304" pitchFamily="18" charset="0"/>
              <a:cs typeface="Times New Roman" panose="02020603050405020304" pitchFamily="18" charset="0"/>
            </a:endParaRPr>
          </a:p>
        </p:txBody>
      </p:sp>
      <p:sp useBgFill="1">
        <p:nvSpPr>
          <p:cNvPr id="9" name="TextBox 8">
            <a:extLst>
              <a:ext uri="{FF2B5EF4-FFF2-40B4-BE49-F238E27FC236}">
                <a16:creationId xmlns:a16="http://schemas.microsoft.com/office/drawing/2014/main" id="{1B25CECF-C818-7A86-0008-E23339388473}"/>
              </a:ext>
            </a:extLst>
          </p:cNvPr>
          <p:cNvSpPr txBox="1"/>
          <p:nvPr/>
        </p:nvSpPr>
        <p:spPr>
          <a:xfrm>
            <a:off x="408220" y="3372013"/>
            <a:ext cx="8735780" cy="59126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Employees should feel that they are a part of the organization and are appreciated to be able to deliver their best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Almost one out of three employees experience total burnout   </a:t>
            </a:r>
          </a:p>
          <a:p>
            <a:pPr marL="457200" indent="-457200" algn="just" fontAlgn="base">
              <a:lnSpc>
                <a:spcPct val="150000"/>
              </a:lnSpc>
              <a:buFont typeface="Arial" panose="020B0604020202020204" pitchFamily="34" charset="0"/>
              <a:buChar char="•"/>
            </a:pPr>
            <a:r>
              <a:rPr lang="en-GB" sz="3200" noProof="0" dirty="0">
                <a:latin typeface="Times New Roman" panose="02020603050405020304" pitchFamily="18" charset="0"/>
              </a:rPr>
              <a:t>The inclusion of wellbeing in all appraisals is a sign that it is indeed a serious issue (Tod, Booth and Smith, 2022)  </a:t>
            </a:r>
          </a:p>
        </p:txBody>
      </p:sp>
      <p:pic>
        <p:nvPicPr>
          <p:cNvPr id="11" name="Picture 10">
            <a:extLst>
              <a:ext uri="{FF2B5EF4-FFF2-40B4-BE49-F238E27FC236}">
                <a16:creationId xmlns:a16="http://schemas.microsoft.com/office/drawing/2014/main" id="{5A80E9BC-5E90-0245-45ED-E24A919FC131}"/>
              </a:ext>
            </a:extLst>
          </p:cNvPr>
          <p:cNvPicPr>
            <a:picLocks noChangeAspect="1"/>
          </p:cNvPicPr>
          <p:nvPr/>
        </p:nvPicPr>
        <p:blipFill>
          <a:blip r:embed="rId3"/>
          <a:stretch>
            <a:fillRect/>
          </a:stretch>
        </p:blipFill>
        <p:spPr>
          <a:xfrm>
            <a:off x="9525000" y="1181100"/>
            <a:ext cx="8318685" cy="5553804"/>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23AA6B0B-9788-B178-F11F-23748535212B}"/>
              </a:ext>
            </a:extLst>
          </p:cNvPr>
          <p:cNvSpPr txBox="1"/>
          <p:nvPr/>
        </p:nvSpPr>
        <p:spPr>
          <a:xfrm>
            <a:off x="5219700" y="274674"/>
            <a:ext cx="7848600" cy="769441"/>
          </a:xfrm>
          <a:prstGeom prst="rect">
            <a:avLst/>
          </a:prstGeom>
          <a:noFill/>
        </p:spPr>
        <p:txBody>
          <a:bodyPr wrap="square" rtlCol="0">
            <a:spAutoFit/>
          </a:bodyPr>
          <a:lstStyle/>
          <a:p>
            <a:pPr algn="ctr"/>
            <a:r>
              <a:rPr lang="en-GB" sz="4400" b="1" noProof="0" dirty="0">
                <a:latin typeface="Times New Roman" panose="02020603050405020304" pitchFamily="18" charset="0"/>
              </a:rPr>
              <a:t>Conclusion   </a:t>
            </a:r>
            <a:endParaRPr lang="en-GB" sz="4400" noProof="0" dirty="0">
              <a:latin typeface="Times New Roman" panose="02020603050405020304" pitchFamily="18" charset="0"/>
              <a:cs typeface="Times New Roman" panose="02020603050405020304" pitchFamily="18" charset="0"/>
            </a:endParaRPr>
          </a:p>
        </p:txBody>
      </p:sp>
      <p:sp useBgFill="1">
        <p:nvSpPr>
          <p:cNvPr id="10" name="TextBox 9">
            <a:extLst>
              <a:ext uri="{FF2B5EF4-FFF2-40B4-BE49-F238E27FC236}">
                <a16:creationId xmlns:a16="http://schemas.microsoft.com/office/drawing/2014/main" id="{5568F269-F3CA-288F-522D-457365997226}"/>
              </a:ext>
            </a:extLst>
          </p:cNvPr>
          <p:cNvSpPr txBox="1"/>
          <p:nvPr/>
        </p:nvSpPr>
        <p:spPr>
          <a:xfrm>
            <a:off x="609600" y="1523235"/>
            <a:ext cx="7696200" cy="591264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Policy, structure, leadership, and culture are the factors that led to NHS job satisfaction problems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These issues that have accumulated </a:t>
            </a:r>
            <a:r>
              <a:rPr lang="en-GB" sz="3200" noProof="0">
                <a:latin typeface="Times New Roman" panose="02020603050405020304" pitchFamily="18" charset="0"/>
              </a:rPr>
              <a:t>over decades cannot be </a:t>
            </a:r>
            <a:r>
              <a:rPr lang="en-GB" sz="3200" noProof="0" dirty="0">
                <a:latin typeface="Times New Roman" panose="02020603050405020304" pitchFamily="18" charset="0"/>
              </a:rPr>
              <a:t>resolved with small quick fixes   </a:t>
            </a:r>
          </a:p>
          <a:p>
            <a:pPr marL="285750" indent="-285750" algn="just" fontAlgn="base">
              <a:lnSpc>
                <a:spcPct val="150000"/>
              </a:lnSpc>
              <a:buFont typeface="Arial" panose="020B0604020202020204" pitchFamily="34" charset="0"/>
              <a:buChar char="•"/>
            </a:pPr>
            <a:r>
              <a:rPr lang="en-GB" sz="3200" noProof="0" dirty="0">
                <a:latin typeface="Times New Roman" panose="02020603050405020304" pitchFamily="18" charset="0"/>
              </a:rPr>
              <a:t>Motivated employees equate to patient-centred care and a healthy NHS to all   </a:t>
            </a:r>
          </a:p>
        </p:txBody>
      </p:sp>
      <p:pic>
        <p:nvPicPr>
          <p:cNvPr id="1026" name="Picture 2">
            <a:extLst>
              <a:ext uri="{FF2B5EF4-FFF2-40B4-BE49-F238E27FC236}">
                <a16:creationId xmlns:a16="http://schemas.microsoft.com/office/drawing/2014/main" id="{ED2EF480-FDC0-53A5-2CE2-8114BBA25D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16116" y="4071169"/>
            <a:ext cx="8904368" cy="50087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906842" y="-588050"/>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8" name="TextBox 7">
            <a:extLst>
              <a:ext uri="{FF2B5EF4-FFF2-40B4-BE49-F238E27FC236}">
                <a16:creationId xmlns:a16="http://schemas.microsoft.com/office/drawing/2014/main" id="{A598F24D-FE19-29EC-BC69-873481038819}"/>
              </a:ext>
            </a:extLst>
          </p:cNvPr>
          <p:cNvSpPr txBox="1"/>
          <p:nvPr/>
        </p:nvSpPr>
        <p:spPr>
          <a:xfrm>
            <a:off x="4876800" y="240059"/>
            <a:ext cx="7848600" cy="646331"/>
          </a:xfrm>
          <a:prstGeom prst="rect">
            <a:avLst/>
          </a:prstGeom>
          <a:noFill/>
        </p:spPr>
        <p:txBody>
          <a:bodyPr wrap="square" rtlCol="0">
            <a:spAutoFit/>
          </a:bodyPr>
          <a:lstStyle/>
          <a:p>
            <a:pPr algn="ctr"/>
            <a:r>
              <a:rPr lang="en-GB" sz="3600" b="1" noProof="0" dirty="0">
                <a:latin typeface="Times New Roman" panose="02020603050405020304" pitchFamily="18" charset="0"/>
                <a:cs typeface="Times New Roman" panose="02020603050405020304" pitchFamily="18" charset="0"/>
              </a:rPr>
              <a:t>References</a:t>
            </a:r>
          </a:p>
        </p:txBody>
      </p:sp>
      <p:sp>
        <p:nvSpPr>
          <p:cNvPr id="9" name="TextBox 8">
            <a:extLst>
              <a:ext uri="{FF2B5EF4-FFF2-40B4-BE49-F238E27FC236}">
                <a16:creationId xmlns:a16="http://schemas.microsoft.com/office/drawing/2014/main" id="{E499AB4D-9D3F-0F30-28FB-12E6C3996EC8}"/>
              </a:ext>
            </a:extLst>
          </p:cNvPr>
          <p:cNvSpPr txBox="1"/>
          <p:nvPr/>
        </p:nvSpPr>
        <p:spPr>
          <a:xfrm>
            <a:off x="38100" y="1182677"/>
            <a:ext cx="17907000" cy="8725466"/>
          </a:xfrm>
          <a:prstGeom prst="rect">
            <a:avLst/>
          </a:prstGeom>
          <a:noFill/>
        </p:spPr>
        <p:txBody>
          <a:bodyPr wrap="square" rtlCol="0">
            <a:spAutoFit/>
          </a:bodyPr>
          <a:lstStyle/>
          <a:p>
            <a:pPr fontAlgn="base"/>
            <a:r>
              <a:rPr lang="en-GB" sz="1100" noProof="0" dirty="0">
                <a:latin typeface="Times New Roman" panose="02020603050405020304" pitchFamily="18" charset="0"/>
              </a:rPr>
              <a:t>Alam, S.I., (2021). Herzberg Motivation-Hygiene Fallacy in measuring levels of job satisfaction and dissatisfaction. Research and Review: Human Resource and Labour Management, 2(2), pp.34-43. </a:t>
            </a:r>
            <a:r>
              <a:rPr lang="en-GB" sz="1100" u="sng" noProof="0" dirty="0">
                <a:latin typeface="Times New Roman" panose="02020603050405020304" pitchFamily="18" charset="0"/>
                <a:hlinkClick r:id="rId2"/>
              </a:rPr>
              <a:t>https://www.researchgate.net/profile/Sm-Ikhtiar-Alam/publication/348573817_Herzberg_Motivation-Hygiene_Fallacy_in_Measuring_Levels_of_Job_Satisfaction_Dissatisfaction/links/60d8e4e1299bf1ea9ec70a9e/Herzberg-Motivation-Hygiene-Fallacy-in-Measuring-Levels-of-Job-Satisfaction-Dissatisfaction.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Ali, B.J. and Anwar, G., (2021). An empirical study of employees’ motivation and its influence job satisfaction. International Journal of Engineering, Business and Management, 5(2), pp.21-30. </a:t>
            </a:r>
            <a:r>
              <a:rPr lang="en-GB" sz="1100" u="sng" noProof="0" dirty="0">
                <a:latin typeface="Times New Roman" panose="02020603050405020304" pitchFamily="18" charset="0"/>
                <a:hlinkClick r:id="rId3"/>
              </a:rPr>
              <a:t>https://papers.ssrn.com/sol3/Delivery.cfm?abstractid=3822723</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Amayreh</a:t>
            </a:r>
            <a:r>
              <a:rPr lang="en-GB" sz="1100" noProof="0" dirty="0">
                <a:latin typeface="Times New Roman" panose="02020603050405020304" pitchFamily="18" charset="0"/>
              </a:rPr>
              <a:t>, M.M.N. and Arshad, M.A., (2025). Addressing Job Satisfaction in Jordan’s Public Schools: The Influence of Perceived Organizational Support on Maslow’s Hierarchy and Self-Determination Theory. </a:t>
            </a:r>
            <a:r>
              <a:rPr lang="en-GB" sz="1100" u="sng" noProof="0" dirty="0">
                <a:latin typeface="Times New Roman" panose="02020603050405020304" pitchFamily="18" charset="0"/>
                <a:hlinkClick r:id="rId4" action="ppaction://hlinkfile"/>
              </a:rPr>
              <a:t>https://www.researchgate.net/profile/Musab-Amayreh/publication/392935507_Addressing_Job_Satisfaction_in_Jordan's_Public_Schools_The_Influence_of_Perceived_Organizational_Support_on_Maslow's_Hierarchy_and_Self-Determination_Theory/links/6859c209e8fa0f5c2825f552/Addressing-Job-Satisfaction-in-Jordans-Public-Schools-The-Influence-of-Perceived-Organizational-Support-on-Maslows-Hierarchy-and-Self-Determination-Theory.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Anderson, M., O'Neill, C., Clark, J.M., Street, A., Woods, M., Johnston-Webber, C., Charlesworth, A., Whyte, M., Foster, M., Majeed, A. and Pitchforth, E., (2021). Securing a sustainable and fit-for-purpose UK health and care workforce. The Lancet, 397(10288), pp.1992-2011. </a:t>
            </a:r>
            <a:r>
              <a:rPr lang="en-GB" sz="1100" u="sng" noProof="0" dirty="0">
                <a:latin typeface="Times New Roman" panose="02020603050405020304" pitchFamily="18" charset="0"/>
                <a:hlinkClick r:id="rId5"/>
              </a:rPr>
              <a:t>https://pmc.ncbi.nlm.nih.gov/articles/PMC9634455/pdf/main.pdf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Barck-Holst, P., </a:t>
            </a:r>
            <a:r>
              <a:rPr lang="en-GB" sz="1100" noProof="0" dirty="0" err="1">
                <a:latin typeface="Times New Roman" panose="02020603050405020304" pitchFamily="18" charset="0"/>
              </a:rPr>
              <a:t>Nilsonne</a:t>
            </a:r>
            <a:r>
              <a:rPr lang="en-GB" sz="1100" noProof="0" dirty="0">
                <a:latin typeface="Times New Roman" panose="02020603050405020304" pitchFamily="18" charset="0"/>
              </a:rPr>
              <a:t>, Å., </a:t>
            </a:r>
            <a:r>
              <a:rPr lang="en-GB" sz="1100" noProof="0" dirty="0" err="1">
                <a:latin typeface="Times New Roman" panose="02020603050405020304" pitchFamily="18" charset="0"/>
              </a:rPr>
              <a:t>Åkerstedt</a:t>
            </a:r>
            <a:r>
              <a:rPr lang="en-GB" sz="1100" noProof="0" dirty="0">
                <a:latin typeface="Times New Roman" panose="02020603050405020304" pitchFamily="18" charset="0"/>
              </a:rPr>
              <a:t>, T. and Hellgren, C., (2022). Reduced working hours and work-life balance. Nordic Social Work Research, 12(4), pp.450-463. </a:t>
            </a:r>
            <a:r>
              <a:rPr lang="en-GB" sz="1100" u="sng" noProof="0" dirty="0">
                <a:latin typeface="Times New Roman" panose="02020603050405020304" pitchFamily="18" charset="0"/>
                <a:hlinkClick r:id="rId6"/>
              </a:rPr>
              <a:t>https://www.tandfonline.com/doi/pdf/10.1080/2156857X.2020.1839784</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Bimpong</a:t>
            </a:r>
            <a:r>
              <a:rPr lang="en-GB" sz="1100" noProof="0" dirty="0">
                <a:latin typeface="Times New Roman" panose="02020603050405020304" pitchFamily="18" charset="0"/>
              </a:rPr>
              <a:t>, K.A.A., Khan, A., Slight, R., Tolley, C.L. and Slight, S.P., (2020). Relationship between labour force satisfaction, wages and retention within the UK National Health Service: a systematic review of the literature. BMJ open, 10(7), p.e034919. </a:t>
            </a:r>
            <a:r>
              <a:rPr lang="en-GB" sz="1100" u="sng" noProof="0" dirty="0">
                <a:latin typeface="Times New Roman" panose="02020603050405020304" pitchFamily="18" charset="0"/>
                <a:hlinkClick r:id="rId7"/>
              </a:rPr>
              <a:t>https://bmjopen.bmj.com/content/bmjopen/10/7/e034919.full.pdf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Bowel Cancer UK. (2020). Long-awaited NHS People Plan falls short of expectations. [online] Available at: https://www.bowelcanceruk.org.uk/news-and-blogs/news/long-awaited-nhs-people-plan-falls-short-of-expectations/ [Accessed 23 Mar. 2026].  </a:t>
            </a:r>
          </a:p>
          <a:p>
            <a:pPr fontAlgn="base"/>
            <a:r>
              <a:rPr lang="en-GB" sz="1100" noProof="0" dirty="0">
                <a:latin typeface="Times New Roman" panose="02020603050405020304" pitchFamily="18" charset="0"/>
              </a:rPr>
              <a:t>Crisp, </a:t>
            </a:r>
            <a:r>
              <a:rPr lang="en-GB" sz="1100" noProof="0" dirty="0" err="1">
                <a:latin typeface="Times New Roman" panose="02020603050405020304" pitchFamily="18" charset="0"/>
              </a:rPr>
              <a:t>Bamrah</a:t>
            </a:r>
            <a:r>
              <a:rPr lang="en-GB" sz="1100" noProof="0" dirty="0">
                <a:latin typeface="Times New Roman" panose="02020603050405020304" pitchFamily="18" charset="0"/>
              </a:rPr>
              <a:t>, Morley, Augst (2024). The NHS founding principles are still appropriate today and provide a strong foundation for the future. [Online] Available at: </a:t>
            </a:r>
            <a:r>
              <a:rPr lang="en-GB" sz="1100" u="sng" noProof="0" dirty="0">
                <a:latin typeface="Times New Roman" panose="02020603050405020304" pitchFamily="18" charset="0"/>
                <a:hlinkClick r:id="rId8"/>
              </a:rPr>
              <a:t>https://www.researchgate.net/publication/377842131_The_NHS_founding_principles_are_still_appropriate_today_and_provide_a_strong_foundation_for_the_future</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Deleidi</a:t>
            </a:r>
            <a:r>
              <a:rPr lang="en-GB" sz="1100" noProof="0" dirty="0">
                <a:latin typeface="Times New Roman" panose="02020603050405020304" pitchFamily="18" charset="0"/>
              </a:rPr>
              <a:t>, M., Romaniello, D., Salvati, L. and Tosi, F., (2025). Wage and fiscal policy re-examined. An assessment of employment and productivity using Italian regional data. International Journal of Manpower, 46(2), pp.218-238. </a:t>
            </a:r>
            <a:r>
              <a:rPr lang="en-GB" sz="1100" u="sng" noProof="0" dirty="0">
                <a:latin typeface="Times New Roman" panose="02020603050405020304" pitchFamily="18" charset="0"/>
                <a:hlinkClick r:id="rId9"/>
              </a:rPr>
              <a:t>https://cris.unibo.it/bitstream/11585/996837/2/11585_996837.pdf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Delpino, R., Lees-Deutsch, L. and Solanki, B., (2023). ‘Speaking </a:t>
            </a:r>
            <a:r>
              <a:rPr lang="en-GB" sz="1100" noProof="0" dirty="0" err="1">
                <a:latin typeface="Times New Roman" panose="02020603050405020304" pitchFamily="18" charset="0"/>
              </a:rPr>
              <a:t>Up’for</a:t>
            </a:r>
            <a:r>
              <a:rPr lang="en-GB" sz="1100" noProof="0" dirty="0">
                <a:latin typeface="Times New Roman" panose="02020603050405020304" pitchFamily="18" charset="0"/>
              </a:rPr>
              <a:t> patient safety and staff well-being: a qualitative study. BMJ Open Quality, 12(2). </a:t>
            </a:r>
            <a:r>
              <a:rPr lang="en-GB" sz="1100" u="sng" noProof="0" dirty="0">
                <a:latin typeface="Times New Roman" panose="02020603050405020304" pitchFamily="18" charset="0"/>
                <a:hlinkClick r:id="rId10"/>
              </a:rPr>
              <a:t>https://bmjopenquality.bmj.com/content/bmjqir/12/2/e002047.full.pdf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Edmondson, A.C. and Bransby, D.P., (2023). Psychological safety comes of age: Observed themes in an established literature. Annual review of organizational psychology and organizational </a:t>
            </a:r>
            <a:r>
              <a:rPr lang="en-GB" sz="1100" noProof="0" dirty="0" err="1">
                <a:latin typeface="Times New Roman" panose="02020603050405020304" pitchFamily="18" charset="0"/>
              </a:rPr>
              <a:t>behavior</a:t>
            </a:r>
            <a:r>
              <a:rPr lang="en-GB" sz="1100" noProof="0" dirty="0">
                <a:latin typeface="Times New Roman" panose="02020603050405020304" pitchFamily="18" charset="0"/>
              </a:rPr>
              <a:t>, 10(1), pp.55-78. </a:t>
            </a:r>
            <a:r>
              <a:rPr lang="en-GB" sz="1100" u="sng" noProof="0" dirty="0">
                <a:latin typeface="Times New Roman" panose="02020603050405020304" pitchFamily="18" charset="0"/>
                <a:hlinkClick r:id="rId11"/>
              </a:rPr>
              <a:t>https://www.annualreviews.org/content/journals/10.1146/annurev-orgpsych-120920-055217?crawler=true&amp;mimetype=application/pdf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Elkomy</a:t>
            </a:r>
            <a:r>
              <a:rPr lang="en-GB" sz="1100" noProof="0" dirty="0">
                <a:latin typeface="Times New Roman" panose="02020603050405020304" pitchFamily="18" charset="0"/>
              </a:rPr>
              <a:t>, S., Murad, Z. and </a:t>
            </a:r>
            <a:r>
              <a:rPr lang="en-GB" sz="1100" noProof="0" dirty="0" err="1">
                <a:latin typeface="Times New Roman" panose="02020603050405020304" pitchFamily="18" charset="0"/>
              </a:rPr>
              <a:t>Veleanu</a:t>
            </a:r>
            <a:r>
              <a:rPr lang="en-GB" sz="1100" noProof="0" dirty="0">
                <a:latin typeface="Times New Roman" panose="02020603050405020304" pitchFamily="18" charset="0"/>
              </a:rPr>
              <a:t>, V., (2023). Does leadership matter for healthcare service quality? Evidence from NHS England. International Public Management Journal, 26(2), pp.147-174. </a:t>
            </a:r>
            <a:r>
              <a:rPr lang="en-GB" sz="1100" u="sng" noProof="0" dirty="0">
                <a:latin typeface="Times New Roman" panose="02020603050405020304" pitchFamily="18" charset="0"/>
                <a:hlinkClick r:id="rId12"/>
              </a:rPr>
              <a:t>https://researchportal.port.ac.uk/files/23349200/Does_Leadership_Matter.pdf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Fabris, A., Baranowska, N., Dennis, M.J., Graus, D., Hacker, P., Saldivar, J., Zuiderveen </a:t>
            </a:r>
            <a:r>
              <a:rPr lang="en-GB" sz="1100" noProof="0" dirty="0" err="1">
                <a:latin typeface="Times New Roman" panose="02020603050405020304" pitchFamily="18" charset="0"/>
              </a:rPr>
              <a:t>Borgesius</a:t>
            </a:r>
            <a:r>
              <a:rPr lang="en-GB" sz="1100" noProof="0" dirty="0">
                <a:latin typeface="Times New Roman" panose="02020603050405020304" pitchFamily="18" charset="0"/>
              </a:rPr>
              <a:t>, F. and Biega, A.J., (2025). Fairness and bias in algorithmic hiring: A multidisciplinary survey. ACM Transactions on Intelligent Systems and Technology, 16(1), pp.1-54. https://dl.acm.org/doi/pdf/10.1145/3696457   </a:t>
            </a:r>
          </a:p>
          <a:p>
            <a:pPr fontAlgn="base"/>
            <a:r>
              <a:rPr lang="en-GB" sz="1100" noProof="0" dirty="0">
                <a:latin typeface="Times New Roman" panose="02020603050405020304" pitchFamily="18" charset="0"/>
              </a:rPr>
              <a:t>Gautam, S., Nazir, M.A. and Zhu, X., (2026). Leadership, organisational culture and workforce engagement in the NHS: a qualitative study of healthcare management dynamics. Journal of Health Organization and Management, pp.1-23. </a:t>
            </a:r>
            <a:r>
              <a:rPr lang="en-GB" sz="1100" u="sng" noProof="0" dirty="0">
                <a:latin typeface="Times New Roman" panose="02020603050405020304" pitchFamily="18" charset="0"/>
                <a:hlinkClick r:id="rId13"/>
              </a:rPr>
              <a:t>https://gala.gre.ac.uk/id/eprint/52570/11/52570%20NAZIR_Leadership_Organisational_Culture_And_Workforce_Engagement_In_The_NHS_%28AAM%29_2026.pdf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Healthbusinessuk</a:t>
            </a:r>
            <a:r>
              <a:rPr lang="en-GB" sz="1100" noProof="0" dirty="0">
                <a:latin typeface="Times New Roman" panose="02020603050405020304" pitchFamily="18" charset="0"/>
              </a:rPr>
              <a:t> (2026). NHS Staff Survey results published | Health Business. [online] Available at: </a:t>
            </a:r>
            <a:r>
              <a:rPr lang="en-GB" sz="1100" u="sng" noProof="0" dirty="0">
                <a:latin typeface="Times New Roman" panose="02020603050405020304" pitchFamily="18" charset="0"/>
                <a:hlinkClick r:id="rId14"/>
              </a:rPr>
              <a:t>https://www.healthbusinessuk.net/news/12032026/nhs-staff-survey-results-published</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Hemmings, N., Buckingham, H. and Palmer, W., 2021. Attracting, supporting and retaining a diverse NHS workforce. London: Nuffield Trust. </a:t>
            </a:r>
            <a:r>
              <a:rPr lang="en-GB" sz="1100" u="sng" noProof="0" dirty="0">
                <a:latin typeface="Times New Roman" panose="02020603050405020304" pitchFamily="18" charset="0"/>
                <a:hlinkClick r:id="rId15"/>
              </a:rPr>
              <a:t>https://www.nuffieldtrust.org.uk/sites/default/files/2022-10/1636121852-nhs-workforce-diversity-web.pdf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Ho, H. and </a:t>
            </a:r>
            <a:r>
              <a:rPr lang="en-GB" sz="1100" noProof="0" dirty="0" err="1">
                <a:latin typeface="Times New Roman" panose="02020603050405020304" pitchFamily="18" charset="0"/>
              </a:rPr>
              <a:t>Kuvaas</a:t>
            </a:r>
            <a:r>
              <a:rPr lang="en-GB" sz="1100" noProof="0" dirty="0">
                <a:latin typeface="Times New Roman" panose="02020603050405020304" pitchFamily="18" charset="0"/>
              </a:rPr>
              <a:t>, B., (2020). Human resource management systems, employee well‐being, and firm performance from the mutual gains and critical perspectives: The well‐being paradox. Human Resource Management, 59(3), pp.235-253. </a:t>
            </a:r>
            <a:r>
              <a:rPr lang="en-GB" sz="1100" u="sng" noProof="0" dirty="0">
                <a:latin typeface="Times New Roman" panose="02020603050405020304" pitchFamily="18" charset="0"/>
                <a:hlinkClick r:id="rId16"/>
              </a:rPr>
              <a:t>https://www.academia.edu/download/115098025/hrm.2199020240521-1-iv21a1.pdf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Kerr, H., Donovan, M. and McSorley, O., (2021). Evaluation of the role of the clinical nurse specialist in cancer care: an integrative literature review. European journal of cancer care, 30(3), p.e13415. </a:t>
            </a:r>
            <a:r>
              <a:rPr lang="en-GB" sz="1100" u="sng" noProof="0" dirty="0">
                <a:latin typeface="Times New Roman" panose="02020603050405020304" pitchFamily="18" charset="0"/>
                <a:hlinkClick r:id="rId17"/>
              </a:rPr>
              <a:t>https://onlinelibrary.wiley.com/doi/pdfdirect/10.1111/ecc.13415</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Kim, S., Appelbaum, N.P., Baker, N., Bajwa, N.M., Chu, F., Pal, J.D., Cochran, N.E. and </a:t>
            </a:r>
            <a:r>
              <a:rPr lang="en-GB" sz="1100" noProof="0" dirty="0" err="1">
                <a:latin typeface="Times New Roman" panose="02020603050405020304" pitchFamily="18" charset="0"/>
              </a:rPr>
              <a:t>Bochatay</a:t>
            </a:r>
            <a:r>
              <a:rPr lang="en-GB" sz="1100" noProof="0" dirty="0">
                <a:latin typeface="Times New Roman" panose="02020603050405020304" pitchFamily="18" charset="0"/>
              </a:rPr>
              <a:t>, N., (2020). Patient safety over power hierarchy: a scoping review of healthcare professionals' speaking-up skills training. The Journal for Healthcare Quality (JHQ), 42(5), pp.249-263. </a:t>
            </a:r>
            <a:r>
              <a:rPr lang="en-GB" sz="1100" u="sng" noProof="0" dirty="0">
                <a:latin typeface="Times New Roman" panose="02020603050405020304" pitchFamily="18" charset="0"/>
                <a:hlinkClick r:id="rId18"/>
              </a:rPr>
              <a:t>https://www.academia.edu/download/110471105/JHQ.000000000000025720240115-1-n29aqn.pdf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Kravariti</a:t>
            </a:r>
            <a:r>
              <a:rPr lang="en-GB" sz="1100" noProof="0" dirty="0">
                <a:latin typeface="Times New Roman" panose="02020603050405020304" pitchFamily="18" charset="0"/>
              </a:rPr>
              <a:t>, F., </a:t>
            </a:r>
            <a:r>
              <a:rPr lang="en-GB" sz="1100" noProof="0" dirty="0" err="1">
                <a:latin typeface="Times New Roman" panose="02020603050405020304" pitchFamily="18" charset="0"/>
              </a:rPr>
              <a:t>Tasoulis</a:t>
            </a:r>
            <a:r>
              <a:rPr lang="en-GB" sz="1100" noProof="0" dirty="0">
                <a:latin typeface="Times New Roman" panose="02020603050405020304" pitchFamily="18" charset="0"/>
              </a:rPr>
              <a:t>, K., Scullion, H. and Alali, M.K., 2023. Talent management and performance in the public sector: the role of organisational and line managerial support for development. The International Journal of Human Resource Management, 34(9), pp.1782-1807. </a:t>
            </a:r>
            <a:r>
              <a:rPr lang="en-GB" sz="1100" u="sng" noProof="0" dirty="0">
                <a:latin typeface="Times New Roman" panose="02020603050405020304" pitchFamily="18" charset="0"/>
                <a:hlinkClick r:id="rId19"/>
              </a:rPr>
              <a:t>https://www.tandfonline.com/doi/pdf/10.1080/09585192.2022.2032265</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Leary, A., Maxwell, E., Myers, R. and Punshon, G., (2024). Why are healthcare professionals leaving NHS roles? A secondary analysis of routinely collected data. Human Resources for Health, 22(1), p.65. </a:t>
            </a:r>
            <a:r>
              <a:rPr lang="en-GB" sz="1100" u="sng" noProof="0" dirty="0">
                <a:latin typeface="Times New Roman" panose="02020603050405020304" pitchFamily="18" charset="0"/>
                <a:hlinkClick r:id="rId20"/>
              </a:rPr>
              <a:t>https://link.springer.com/content/pdf/10.1186/s12960-024-00951-8.pdf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Lussier, R.N. and Hendon, J.R., (2025). Human resource management: Functions, applications, and skill development. Sage publications. </a:t>
            </a:r>
            <a:r>
              <a:rPr lang="en-GB" sz="1100" u="sng" noProof="0" dirty="0">
                <a:latin typeface="Times New Roman" panose="02020603050405020304" pitchFamily="18" charset="0"/>
                <a:hlinkClick r:id="rId21"/>
              </a:rPr>
              <a:t>http://www.uibesummer.com/userfiles/upload/course/201809280151107641.pdf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Mallorie (2024). Beneath the surface: what does the 2023 NHS Staff Survey really tell us?. [online] Available at: </a:t>
            </a:r>
            <a:r>
              <a:rPr lang="en-GB" sz="1100" u="sng" noProof="0" dirty="0">
                <a:latin typeface="Times New Roman" panose="02020603050405020304" pitchFamily="18" charset="0"/>
                <a:hlinkClick r:id="rId22"/>
              </a:rPr>
              <a:t>https://www.kingsfund.org.uk/insight-and-analysis/blogs/2023-nhs-staff-survey</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Moscelli</a:t>
            </a:r>
            <a:r>
              <a:rPr lang="en-GB" sz="1100" noProof="0" dirty="0">
                <a:latin typeface="Times New Roman" panose="02020603050405020304" pitchFamily="18" charset="0"/>
              </a:rPr>
              <a:t>, G., Sayli, M., Mello, M. and </a:t>
            </a:r>
            <a:r>
              <a:rPr lang="en-GB" sz="1100" noProof="0" dirty="0" err="1">
                <a:latin typeface="Times New Roman" panose="02020603050405020304" pitchFamily="18" charset="0"/>
              </a:rPr>
              <a:t>Vesperoni</a:t>
            </a:r>
            <a:r>
              <a:rPr lang="en-GB" sz="1100" noProof="0" dirty="0">
                <a:latin typeface="Times New Roman" panose="02020603050405020304" pitchFamily="18" charset="0"/>
              </a:rPr>
              <a:t>, A., (2025). Staff engagement, co‐workers' complementarity and employee retention: evidence from English NHS hospitals. Economica, 92(365), pp.42-83. </a:t>
            </a:r>
            <a:r>
              <a:rPr lang="en-GB" sz="1100" u="sng" noProof="0" dirty="0">
                <a:latin typeface="Times New Roman" panose="02020603050405020304" pitchFamily="18" charset="0"/>
                <a:hlinkClick r:id="rId23"/>
              </a:rPr>
              <a:t>https://onlinelibrary.wiley.com/doi/pdf/10.1111/ecca.12554</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Ng, S.M., (2022). A qualitative study on relationships and perceptions between managers and clinicians and its effect on value-based healthcare within the national health service in the UK. Health Services Management Research, 35(4), pp.251-258. </a:t>
            </a:r>
            <a:r>
              <a:rPr lang="en-GB" sz="1100" u="sng" noProof="0" dirty="0">
                <a:latin typeface="Times New Roman" panose="02020603050405020304" pitchFamily="18" charset="0"/>
                <a:hlinkClick r:id="rId24"/>
              </a:rPr>
              <a:t>https://journals.sagepub.com/doi/pdf/10.1177/09514848211068624</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Nhsproviders</a:t>
            </a:r>
            <a:r>
              <a:rPr lang="en-GB" sz="1100" noProof="0" dirty="0">
                <a:latin typeface="Times New Roman" panose="02020603050405020304" pitchFamily="18" charset="0"/>
              </a:rPr>
              <a:t>. (2025). NHS Staff Survey results 2025: what you need to know. [online] Available at: https://nhsproviders.org/resources/nhs-staff-survey-results-2025-what-you-need-to-know.  </a:t>
            </a:r>
          </a:p>
          <a:p>
            <a:pPr fontAlgn="base"/>
            <a:r>
              <a:rPr lang="en-GB" sz="1100" noProof="0" dirty="0">
                <a:latin typeface="Times New Roman" panose="02020603050405020304" pitchFamily="18" charset="0"/>
              </a:rPr>
              <a:t>Nuffield Trust. (2024). Public satisfaction with the NHS and social care in 2024: Results from the British Social Attitudes survey. [online] Available at: https://www.nuffieldtrust.org.uk/research/public-satisfaction-with-the-NHS-and-social-care-in-2024-Results-from-the-British-Social-Attitudes-survey.  </a:t>
            </a:r>
          </a:p>
          <a:p>
            <a:pPr fontAlgn="base"/>
            <a:r>
              <a:rPr lang="en-GB" sz="1100" noProof="0" dirty="0">
                <a:latin typeface="Times New Roman" panose="02020603050405020304" pitchFamily="18" charset="0"/>
              </a:rPr>
              <a:t>Ocean, Meyer (2023). Satisfaction and attrition in the UK healthcare sector over the past decade. [online] Available at: </a:t>
            </a:r>
            <a:r>
              <a:rPr lang="en-GB" sz="1100" u="sng" noProof="0" dirty="0">
                <a:latin typeface="Times New Roman" panose="02020603050405020304" pitchFamily="18" charset="0"/>
                <a:hlinkClick r:id="rId25"/>
              </a:rPr>
              <a:t>https://pmc.ncbi.nlm.nih.gov/articles/PMC10101409/</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Ocean, N. and Meyer, C., (2023). Satisfaction and attrition in the UK healthcare sector over the past decade. </a:t>
            </a:r>
            <a:r>
              <a:rPr lang="en-GB" sz="1100" noProof="0" dirty="0" err="1">
                <a:latin typeface="Times New Roman" panose="02020603050405020304" pitchFamily="18" charset="0"/>
              </a:rPr>
              <a:t>PLoS</a:t>
            </a:r>
            <a:r>
              <a:rPr lang="en-GB" sz="1100" noProof="0" dirty="0">
                <a:latin typeface="Times New Roman" panose="02020603050405020304" pitchFamily="18" charset="0"/>
              </a:rPr>
              <a:t> One, 18(4), p.e0284516. </a:t>
            </a:r>
            <a:r>
              <a:rPr lang="en-GB" sz="1100" u="sng" noProof="0" dirty="0">
                <a:latin typeface="Times New Roman" panose="02020603050405020304" pitchFamily="18" charset="0"/>
                <a:hlinkClick r:id="rId26"/>
              </a:rPr>
              <a:t>https://journals.plos.org/plosone/article/file?id=10.1371/journal.pone.0284516&amp;type=printable</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Ordu, M., Demir, E., </a:t>
            </a:r>
            <a:r>
              <a:rPr lang="en-GB" sz="1100" noProof="0" dirty="0" err="1">
                <a:latin typeface="Times New Roman" panose="02020603050405020304" pitchFamily="18" charset="0"/>
              </a:rPr>
              <a:t>Tofallis</a:t>
            </a:r>
            <a:r>
              <a:rPr lang="en-GB" sz="1100" noProof="0" dirty="0">
                <a:latin typeface="Times New Roman" panose="02020603050405020304" pitchFamily="18" charset="0"/>
              </a:rPr>
              <a:t>, C. and Gunal, M.M., (2021). A novel healthcare resource allocation decision support tool: A forecasting-simulation-optimization approach. Journal of the operational research society, 72(3), pp.485-500. </a:t>
            </a:r>
            <a:r>
              <a:rPr lang="en-GB" sz="1100" u="sng" noProof="0" dirty="0">
                <a:latin typeface="Times New Roman" panose="02020603050405020304" pitchFamily="18" charset="0"/>
                <a:hlinkClick r:id="rId27"/>
              </a:rPr>
              <a:t>https://uhra.herts.ac.uk/id/eprint/8287/1/Manuscript.pdf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Picker. (2026). NHS staff report increasing pressure on staffing levels, wellbeing and engagement, according to world’s largest workforce survey. [online] Available at: https://picker.org/research_insights/nhs-staff-report-increasing-pressure-on-staffing-levels-wellbeing-and-engagement-according-to-worlds-largest-workforce-survey/.  </a:t>
            </a:r>
          </a:p>
          <a:p>
            <a:pPr fontAlgn="base"/>
            <a:r>
              <a:rPr lang="en-GB" sz="1100" noProof="0" dirty="0">
                <a:latin typeface="Times New Roman" panose="02020603050405020304" pitchFamily="18" charset="0"/>
              </a:rPr>
              <a:t>Ramsey, S.M., (2025). Diagnosis: undervalued. A psychoanalytic exploration of doctor strikes in the British National Health Service, 2023–2024. Medical Humanities, 51(3), pp.397-407. </a:t>
            </a:r>
            <a:r>
              <a:rPr lang="en-GB" sz="1100" u="sng" noProof="0" dirty="0">
                <a:latin typeface="Times New Roman" panose="02020603050405020304" pitchFamily="18" charset="0"/>
                <a:hlinkClick r:id="rId28"/>
              </a:rPr>
              <a:t>https://mh.bmj.com/content/medhum/51/3/397.full.pdf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Ross, S., </a:t>
            </a:r>
            <a:r>
              <a:rPr lang="en-GB" sz="1100" noProof="0" dirty="0" err="1">
                <a:latin typeface="Times New Roman" panose="02020603050405020304" pitchFamily="18" charset="0"/>
              </a:rPr>
              <a:t>Jabbal</a:t>
            </a:r>
            <a:r>
              <a:rPr lang="en-GB" sz="1100" noProof="0" dirty="0">
                <a:latin typeface="Times New Roman" panose="02020603050405020304" pitchFamily="18" charset="0"/>
              </a:rPr>
              <a:t>, J., Chauhan, K., Maguire, D., Randhawa, M. and Dahir, S., (2020). Workforce race inequalities and inclusion in NHS providers (p. 12). King's Fund. </a:t>
            </a:r>
            <a:r>
              <a:rPr lang="en-GB" sz="1100" u="sng" noProof="0" dirty="0">
                <a:latin typeface="Times New Roman" panose="02020603050405020304" pitchFamily="18" charset="0"/>
                <a:hlinkClick r:id="rId29"/>
              </a:rPr>
              <a:t>https://collections.nlm.nih.gov/master/borndig/101769651/workforce-race-inequalities-inclusion-nhs-providers-july2020.pdf</a:t>
            </a:r>
            <a:r>
              <a:rPr lang="en-GB" sz="1100" noProof="0" dirty="0">
                <a:latin typeface="Times New Roman" panose="02020603050405020304" pitchFamily="18" charset="0"/>
              </a:rPr>
              <a:t>   </a:t>
            </a:r>
          </a:p>
          <a:p>
            <a:pPr fontAlgn="base"/>
            <a:r>
              <a:rPr lang="en-GB" sz="1100" noProof="0" dirty="0" err="1">
                <a:latin typeface="Times New Roman" panose="02020603050405020304" pitchFamily="18" charset="0"/>
              </a:rPr>
              <a:t>SoR</a:t>
            </a:r>
            <a:r>
              <a:rPr lang="en-GB" sz="1100" noProof="0" dirty="0">
                <a:latin typeface="Times New Roman" panose="02020603050405020304" pitchFamily="18" charset="0"/>
              </a:rPr>
              <a:t>. (2024). Less than a third of NHS workers have enough staff to do job properly. [online] Available at: </a:t>
            </a:r>
            <a:r>
              <a:rPr lang="en-GB" sz="1100" u="sng" noProof="0" dirty="0">
                <a:latin typeface="Times New Roman" panose="02020603050405020304" pitchFamily="18" charset="0"/>
                <a:hlinkClick r:id="rId30"/>
              </a:rPr>
              <a:t>https://www.sor.org/news/surveys/fewer-than-a-third-of-nhs-workers-surveyed-have-en</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Thornton, M., (2021). Equality and anti-discrimination legislation: An uneasy relationship. Law in Context, 37(2), pp.12-26. </a:t>
            </a:r>
            <a:r>
              <a:rPr lang="en-GB" sz="1100" u="sng" noProof="0" dirty="0">
                <a:latin typeface="Times New Roman" panose="02020603050405020304" pitchFamily="18" charset="0"/>
                <a:hlinkClick r:id="rId31"/>
              </a:rPr>
              <a:t>https://papers.ssrn.com/sol3/Delivery.cfm?abstractid=3801699</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Tod, D., Booth, A. and Smith, B., (2022). Critical appraisal. International Review of Sport and Exercise Psychology, 15(1), pp.52-72. </a:t>
            </a:r>
            <a:r>
              <a:rPr lang="en-GB" sz="1100" u="sng" noProof="0" dirty="0">
                <a:latin typeface="Times New Roman" panose="02020603050405020304" pitchFamily="18" charset="0"/>
                <a:hlinkClick r:id="rId32"/>
              </a:rPr>
              <a:t>https://www.tandfonline.com/doi/pdf/10.1080/1750984X.2021.1952471</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West, T.H., Daher, P., Dawson, J.F., </a:t>
            </a:r>
            <a:r>
              <a:rPr lang="en-GB" sz="1100" noProof="0" dirty="0" err="1">
                <a:latin typeface="Times New Roman" panose="02020603050405020304" pitchFamily="18" charset="0"/>
              </a:rPr>
              <a:t>Lyubovnikova</a:t>
            </a:r>
            <a:r>
              <a:rPr lang="en-GB" sz="1100" noProof="0" dirty="0">
                <a:latin typeface="Times New Roman" panose="02020603050405020304" pitchFamily="18" charset="0"/>
              </a:rPr>
              <a:t>, J., Buttigieg, S.C. and West, M.A., (2022). The relationship between leader support, staff influence over decision making, work pressure and patient satisfaction: a cross-sectional analysis of NHS datasets in England. BMJ open, 12(2), p.e052778. </a:t>
            </a:r>
            <a:r>
              <a:rPr lang="en-GB" sz="1100" u="sng" noProof="0" dirty="0">
                <a:latin typeface="Times New Roman" panose="02020603050405020304" pitchFamily="18" charset="0"/>
                <a:hlinkClick r:id="rId33"/>
              </a:rPr>
              <a:t>https://bmjopen.bmj.com/content/bmjopen/12/2/e052778.full.pdf</a:t>
            </a:r>
            <a:r>
              <a:rPr lang="en-GB" sz="1100" noProof="0" dirty="0">
                <a:latin typeface="Times New Roman" panose="02020603050405020304" pitchFamily="18" charset="0"/>
              </a:rPr>
              <a:t>   </a:t>
            </a:r>
          </a:p>
          <a:p>
            <a:pPr fontAlgn="base"/>
            <a:r>
              <a:rPr lang="en-GB" sz="1100" noProof="0" dirty="0">
                <a:latin typeface="Times New Roman" panose="02020603050405020304" pitchFamily="18" charset="0"/>
              </a:rPr>
              <a:t>White (2026). A summary of the national-level findings, and NHS Providers’ and NHS Confederation’s view, of the 2025 NHS Staff Survey results. [online] Available at: </a:t>
            </a:r>
            <a:r>
              <a:rPr lang="en-GB" sz="1100" u="sng" noProof="0" dirty="0">
                <a:latin typeface="Times New Roman" panose="02020603050405020304" pitchFamily="18" charset="0"/>
                <a:hlinkClick r:id="rId34"/>
              </a:rPr>
              <a:t>https://www.nhsconfed.org/publications/nhs-staff-survey-results-2025-what-you-need-know</a:t>
            </a:r>
            <a:r>
              <a:rPr lang="en-GB" sz="1100" noProof="0" dirty="0">
                <a:latin typeface="Times New Roman" panose="02020603050405020304" pitchFamily="18" charset="0"/>
              </a:rPr>
              <a: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6303" y="9337740"/>
            <a:ext cx="20101683" cy="1266731"/>
            <a:chOff x="0" y="0"/>
            <a:chExt cx="6082029" cy="383266"/>
          </a:xfrm>
        </p:grpSpPr>
        <p:sp>
          <p:nvSpPr>
            <p:cNvPr id="3" name="Freeform 3"/>
            <p:cNvSpPr/>
            <p:nvPr/>
          </p:nvSpPr>
          <p:spPr>
            <a:xfrm>
              <a:off x="0" y="0"/>
              <a:ext cx="6082029" cy="383266"/>
            </a:xfrm>
            <a:custGeom>
              <a:avLst/>
              <a:gdLst/>
              <a:ahLst/>
              <a:cxnLst/>
              <a:rect l="l" t="t" r="r" b="b"/>
              <a:pathLst>
                <a:path w="6082029" h="383266">
                  <a:moveTo>
                    <a:pt x="25419" y="0"/>
                  </a:moveTo>
                  <a:lnTo>
                    <a:pt x="6056610" y="0"/>
                  </a:lnTo>
                  <a:cubicBezTo>
                    <a:pt x="6070648" y="0"/>
                    <a:pt x="6082029" y="11381"/>
                    <a:pt x="6082029" y="25419"/>
                  </a:cubicBezTo>
                  <a:lnTo>
                    <a:pt x="6082029" y="357847"/>
                  </a:lnTo>
                  <a:cubicBezTo>
                    <a:pt x="6082029" y="371886"/>
                    <a:pt x="6070648" y="383266"/>
                    <a:pt x="6056610" y="383266"/>
                  </a:cubicBezTo>
                  <a:lnTo>
                    <a:pt x="25419" y="383266"/>
                  </a:lnTo>
                  <a:cubicBezTo>
                    <a:pt x="11381" y="383266"/>
                    <a:pt x="0" y="371886"/>
                    <a:pt x="0" y="357847"/>
                  </a:cubicBezTo>
                  <a:lnTo>
                    <a:pt x="0" y="25419"/>
                  </a:lnTo>
                  <a:cubicBezTo>
                    <a:pt x="0" y="11381"/>
                    <a:pt x="11381" y="0"/>
                    <a:pt x="25419" y="0"/>
                  </a:cubicBezTo>
                  <a:close/>
                </a:path>
              </a:pathLst>
            </a:custGeom>
            <a:gradFill rotWithShape="1">
              <a:gsLst>
                <a:gs pos="0">
                  <a:srgbClr val="53DFA1">
                    <a:alpha val="0"/>
                  </a:srgbClr>
                </a:gs>
                <a:gs pos="50000">
                  <a:srgbClr val="87EBBF">
                    <a:alpha val="32000"/>
                  </a:srgbClr>
                </a:gs>
                <a:gs pos="100000">
                  <a:srgbClr val="52DEA0">
                    <a:alpha val="50000"/>
                  </a:srgbClr>
                </a:gs>
              </a:gsLst>
              <a:lin ang="5400000"/>
            </a:gradFill>
            <a:ln cap="rnd">
              <a:noFill/>
              <a:prstDash val="solid"/>
              <a:round/>
            </a:ln>
          </p:spPr>
          <p:txBody>
            <a:bodyPr/>
            <a:lstStyle/>
            <a:p>
              <a:endParaRPr lang="en-GB" noProof="0" dirty="0"/>
            </a:p>
          </p:txBody>
        </p:sp>
        <p:sp>
          <p:nvSpPr>
            <p:cNvPr id="4" name="TextBox 4"/>
            <p:cNvSpPr txBox="1"/>
            <p:nvPr/>
          </p:nvSpPr>
          <p:spPr>
            <a:xfrm>
              <a:off x="0" y="-38100"/>
              <a:ext cx="6082029" cy="421366"/>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grpSp>
        <p:nvGrpSpPr>
          <p:cNvPr id="5" name="Group 5"/>
          <p:cNvGrpSpPr/>
          <p:nvPr/>
        </p:nvGrpSpPr>
        <p:grpSpPr>
          <a:xfrm rot="-10800000">
            <a:off x="-656303" y="-507324"/>
            <a:ext cx="20101683" cy="2948881"/>
            <a:chOff x="0" y="0"/>
            <a:chExt cx="6082029" cy="892223"/>
          </a:xfrm>
        </p:grpSpPr>
        <p:sp>
          <p:nvSpPr>
            <p:cNvPr id="6" name="Freeform 6"/>
            <p:cNvSpPr/>
            <p:nvPr/>
          </p:nvSpPr>
          <p:spPr>
            <a:xfrm>
              <a:off x="0" y="0"/>
              <a:ext cx="6082029" cy="892223"/>
            </a:xfrm>
            <a:custGeom>
              <a:avLst/>
              <a:gdLst/>
              <a:ahLst/>
              <a:cxnLst/>
              <a:rect l="l" t="t" r="r" b="b"/>
              <a:pathLst>
                <a:path w="6082029" h="892223">
                  <a:moveTo>
                    <a:pt x="25419" y="0"/>
                  </a:moveTo>
                  <a:lnTo>
                    <a:pt x="6056610" y="0"/>
                  </a:lnTo>
                  <a:cubicBezTo>
                    <a:pt x="6070648" y="0"/>
                    <a:pt x="6082029" y="11381"/>
                    <a:pt x="6082029" y="25419"/>
                  </a:cubicBezTo>
                  <a:lnTo>
                    <a:pt x="6082029" y="866804"/>
                  </a:lnTo>
                  <a:cubicBezTo>
                    <a:pt x="6082029" y="873545"/>
                    <a:pt x="6079351" y="880011"/>
                    <a:pt x="6074584" y="884778"/>
                  </a:cubicBezTo>
                  <a:cubicBezTo>
                    <a:pt x="6069817" y="889545"/>
                    <a:pt x="6063351" y="892223"/>
                    <a:pt x="6056610" y="892223"/>
                  </a:cubicBezTo>
                  <a:lnTo>
                    <a:pt x="25419" y="892223"/>
                  </a:lnTo>
                  <a:cubicBezTo>
                    <a:pt x="18678" y="892223"/>
                    <a:pt x="12212" y="889545"/>
                    <a:pt x="7445" y="884778"/>
                  </a:cubicBezTo>
                  <a:cubicBezTo>
                    <a:pt x="2678" y="880011"/>
                    <a:pt x="0" y="873545"/>
                    <a:pt x="0" y="866804"/>
                  </a:cubicBezTo>
                  <a:lnTo>
                    <a:pt x="0" y="25419"/>
                  </a:lnTo>
                  <a:cubicBezTo>
                    <a:pt x="0" y="11381"/>
                    <a:pt x="11381" y="0"/>
                    <a:pt x="25419" y="0"/>
                  </a:cubicBezTo>
                  <a:close/>
                </a:path>
              </a:pathLst>
            </a:custGeom>
            <a:gradFill rotWithShape="1">
              <a:gsLst>
                <a:gs pos="0">
                  <a:srgbClr val="53DFA1">
                    <a:alpha val="0"/>
                  </a:srgbClr>
                </a:gs>
                <a:gs pos="33333">
                  <a:srgbClr val="87EBBF">
                    <a:alpha val="44800"/>
                  </a:srgbClr>
                </a:gs>
                <a:gs pos="66667">
                  <a:srgbClr val="53DFA0">
                    <a:alpha val="57400"/>
                  </a:srgbClr>
                </a:gs>
                <a:gs pos="100000">
                  <a:srgbClr val="52DEA0">
                    <a:alpha val="70000"/>
                  </a:srgbClr>
                </a:gs>
              </a:gsLst>
              <a:lin ang="5400000"/>
            </a:gradFill>
            <a:ln cap="rnd">
              <a:noFill/>
              <a:prstDash val="solid"/>
              <a:round/>
            </a:ln>
          </p:spPr>
          <p:txBody>
            <a:bodyPr/>
            <a:lstStyle/>
            <a:p>
              <a:endParaRPr lang="en-GB" noProof="0" dirty="0"/>
            </a:p>
          </p:txBody>
        </p:sp>
        <p:sp>
          <p:nvSpPr>
            <p:cNvPr id="7" name="TextBox 7"/>
            <p:cNvSpPr txBox="1"/>
            <p:nvPr/>
          </p:nvSpPr>
          <p:spPr>
            <a:xfrm>
              <a:off x="0" y="-38100"/>
              <a:ext cx="6082029" cy="930323"/>
            </a:xfrm>
            <a:prstGeom prst="rect">
              <a:avLst/>
            </a:prstGeom>
          </p:spPr>
          <p:txBody>
            <a:bodyPr lIns="50800" tIns="50800" rIns="50800" bIns="50800" rtlCol="0" anchor="ctr"/>
            <a:lstStyle/>
            <a:p>
              <a:pPr marL="0" lvl="0" indent="0" algn="ctr">
                <a:lnSpc>
                  <a:spcPts val="2659"/>
                </a:lnSpc>
                <a:spcBef>
                  <a:spcPct val="0"/>
                </a:spcBef>
              </a:pPr>
              <a:endParaRPr lang="en-GB" noProof="0" dirty="0">
                <a:latin typeface="Times New Roman" panose="02020603050405020304" pitchFamily="18" charset="0"/>
              </a:endParaRPr>
            </a:p>
          </p:txBody>
        </p:sp>
      </p:grpSp>
      <p:sp>
        <p:nvSpPr>
          <p:cNvPr id="9" name="TextBox 8">
            <a:extLst>
              <a:ext uri="{FF2B5EF4-FFF2-40B4-BE49-F238E27FC236}">
                <a16:creationId xmlns:a16="http://schemas.microsoft.com/office/drawing/2014/main" id="{47CDDA3F-D467-29F3-1B71-14525E9E3DC8}"/>
              </a:ext>
            </a:extLst>
          </p:cNvPr>
          <p:cNvSpPr txBox="1"/>
          <p:nvPr/>
        </p:nvSpPr>
        <p:spPr>
          <a:xfrm>
            <a:off x="2895600" y="3162300"/>
            <a:ext cx="11963400" cy="3154710"/>
          </a:xfrm>
          <a:prstGeom prst="rect">
            <a:avLst/>
          </a:prstGeom>
          <a:noFill/>
        </p:spPr>
        <p:txBody>
          <a:bodyPr wrap="square" rtlCol="0">
            <a:spAutoFit/>
          </a:bodyPr>
          <a:lstStyle/>
          <a:p>
            <a:pPr algn="ctr"/>
            <a:r>
              <a:rPr lang="en-GB" sz="19900" b="1" noProof="0"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114</TotalTime>
  <Words>5776</Words>
  <Application>Microsoft Office PowerPoint</Application>
  <PresentationFormat>Custom</PresentationFormat>
  <Paragraphs>215</Paragraphs>
  <Slides>29</Slides>
  <Notes>26</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chaklashiya dhruvi</cp:lastModifiedBy>
  <cp:revision>1</cp:revision>
  <dcterms:created xsi:type="dcterms:W3CDTF">2006-08-16T00:00:00Z</dcterms:created>
  <dcterms:modified xsi:type="dcterms:W3CDTF">2026-04-01T16:08:23Z</dcterms:modified>
  <dc:identifier>DAHEw1dKz-g</dc:identifier>
</cp:coreProperties>
</file>