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64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75" d="100"/>
          <a:sy n="75" d="100"/>
        </p:scale>
        <p:origin x="1594" y="6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3.jpeg"/><Relationship Id="rId3" Type="http://schemas.openxmlformats.org/officeDocument/2006/relationships/image" Target="NULL" TargetMode="Externa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hyperlink" Target="https://s2.q4cdn.com/299287126/files/doc_financials/2026/ar/Amazon-2025-Annual-Repor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r="-21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4"/>
          <p:cNvSpPr/>
          <p:nvPr/>
        </p:nvSpPr>
        <p:spPr>
          <a:xfrm>
            <a:off x="197006" y="847493"/>
            <a:ext cx="5512420" cy="14816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b="1" dirty="0">
                <a:solidFill>
                  <a:schemeClr val="bg1"/>
                </a:solidFill>
              </a:rPr>
              <a:t>Henri </a:t>
            </a:r>
            <a:r>
              <a:rPr lang="en-US" sz="3200" b="1" dirty="0" err="1">
                <a:solidFill>
                  <a:schemeClr val="bg1"/>
                </a:solidFill>
              </a:rPr>
              <a:t>Fayol’s</a:t>
            </a:r>
            <a:r>
              <a:rPr lang="en-US" sz="3200" b="1" dirty="0">
                <a:solidFill>
                  <a:schemeClr val="bg1"/>
                </a:solidFill>
              </a:rPr>
              <a:t> Management Functions in a Contemporary Business Context: Amazon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0" name="Shape 7"/>
          <p:cNvSpPr/>
          <p:nvPr/>
        </p:nvSpPr>
        <p:spPr>
          <a:xfrm>
            <a:off x="81775" y="2433195"/>
            <a:ext cx="4809893" cy="2488209"/>
          </a:xfrm>
          <a:prstGeom prst="rect">
            <a:avLst/>
          </a:prstGeom>
          <a:solidFill>
            <a:srgbClr val="1E2761">
              <a:alpha val="60000"/>
            </a:srgbClr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264656" y="2478915"/>
            <a:ext cx="4485764" cy="2338411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Module: </a:t>
            </a:r>
            <a:r>
              <a:rPr lang="en-GB" b="1" dirty="0">
                <a:solidFill>
                  <a:schemeClr val="bg1"/>
                </a:solidFill>
              </a:rPr>
              <a:t>Introduction to Leadership and Management </a:t>
            </a:r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(LCBB4015)</a:t>
            </a:r>
            <a:r>
              <a:rPr 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
</a:t>
            </a:r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Presented By:</a:t>
            </a:r>
            <a:r>
              <a:rPr 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
</a:t>
            </a:r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Student Name</a:t>
            </a:r>
            <a:r>
              <a:rPr 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: </a:t>
            </a:r>
            <a:r>
              <a:rPr lang="en-US" sz="1600" b="1" dirty="0" err="1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Zainab</a:t>
            </a:r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r>
              <a:rPr lang="en-GB" alt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Hanif</a:t>
            </a:r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</a:t>
            </a:r>
            <a:endParaRPr lang="en-US" sz="1600" b="1" dirty="0" smtClean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Student </a:t>
            </a:r>
            <a:r>
              <a:rPr 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No: </a:t>
            </a:r>
            <a:r>
              <a:rPr lang="en-GB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2422167</a:t>
            </a:r>
            <a:endParaRPr lang="en-US" sz="1600" b="1" dirty="0" smtClean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Student Name</a:t>
            </a:r>
            <a:r>
              <a:rPr 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: </a:t>
            </a:r>
            <a:r>
              <a:rPr lang="en-GB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Mohammed Moynul Islam</a:t>
            </a:r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    </a:t>
            </a:r>
            <a:endParaRPr lang="en-US" sz="1600" b="1" dirty="0" smtClean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r>
              <a:rPr lang="en-US" sz="1600" b="1" dirty="0" smtClean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Student </a:t>
            </a:r>
            <a:r>
              <a:rPr 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No: </a:t>
            </a:r>
            <a:r>
              <a:rPr lang="en-GB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2412732</a:t>
            </a:r>
            <a:endParaRPr lang="en-GB" altLang="en-US" sz="16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r>
              <a:rPr lang="en-GB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Lecture Name: Yetunde Everard-lgweh</a:t>
            </a:r>
            <a:endParaRPr lang="en-GB" altLang="en-US" sz="16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71708" y="255270"/>
            <a:ext cx="1152292" cy="4138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Discover University of Wales Trinity Saint David"/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07" y="236164"/>
            <a:ext cx="1152293" cy="432909"/>
          </a:xfrm>
          <a:prstGeom prst="rect">
            <a:avLst/>
          </a:prstGeom>
          <a:blipFill>
            <a:blip r:embed="rId4">
              <a:alphaModFix amt="48000"/>
            </a:blip>
            <a:tile tx="0" ty="0" sx="100000" sy="100000" flip="none" algn="tl"/>
          </a:blipFill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Presentation Outline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320040" y="1115568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20040" y="1115568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20040" y="1115568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01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4754880" y="2377440"/>
            <a:ext cx="566928" cy="10972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05</a:t>
            </a:r>
            <a:endParaRPr lang="en-US" sz="1800" dirty="0"/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99" t="6196" r="50733" b="79002"/>
          <a:stretch>
            <a:fillRect/>
          </a:stretch>
        </p:blipFill>
        <p:spPr>
          <a:xfrm>
            <a:off x="5463722" y="2218585"/>
            <a:ext cx="2689219" cy="2635596"/>
          </a:xfrm>
          <a:prstGeom prst="rect">
            <a:avLst/>
          </a:prstGeom>
        </p:spPr>
      </p:pic>
      <p:sp>
        <p:nvSpPr>
          <p:cNvPr id="35" name="Rectangle 1"/>
          <p:cNvSpPr>
            <a:spLocks noChangeArrowheads="1"/>
          </p:cNvSpPr>
          <p:nvPr/>
        </p:nvSpPr>
        <p:spPr bwMode="auto">
          <a:xfrm>
            <a:off x="932688" y="1097280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</a:t>
            </a:r>
            <a:endParaRPr kumimoji="0" lang="en-US" altLang="en-US" sz="1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0" name="Shape 2"/>
          <p:cNvSpPr/>
          <p:nvPr/>
        </p:nvSpPr>
        <p:spPr>
          <a:xfrm>
            <a:off x="316326" y="1490990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41" name="Shape 3"/>
          <p:cNvSpPr/>
          <p:nvPr/>
        </p:nvSpPr>
        <p:spPr>
          <a:xfrm>
            <a:off x="316326" y="1490990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2" name="Text 4"/>
          <p:cNvSpPr/>
          <p:nvPr/>
        </p:nvSpPr>
        <p:spPr>
          <a:xfrm>
            <a:off x="316326" y="1490990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02</a:t>
            </a:r>
            <a:endParaRPr lang="en-US" sz="1800" dirty="0"/>
          </a:p>
        </p:txBody>
      </p:sp>
      <p:sp>
        <p:nvSpPr>
          <p:cNvPr id="43" name="Rectangle 1"/>
          <p:cNvSpPr>
            <a:spLocks noChangeArrowheads="1"/>
          </p:cNvSpPr>
          <p:nvPr/>
        </p:nvSpPr>
        <p:spPr bwMode="auto">
          <a:xfrm>
            <a:off x="928974" y="1472702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About Amazon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44" name="Shape 2"/>
          <p:cNvSpPr/>
          <p:nvPr/>
        </p:nvSpPr>
        <p:spPr>
          <a:xfrm>
            <a:off x="316326" y="1855263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45" name="Shape 3"/>
          <p:cNvSpPr/>
          <p:nvPr/>
        </p:nvSpPr>
        <p:spPr>
          <a:xfrm>
            <a:off x="316326" y="1855263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6" name="Text 4"/>
          <p:cNvSpPr/>
          <p:nvPr/>
        </p:nvSpPr>
        <p:spPr>
          <a:xfrm>
            <a:off x="316326" y="1855263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03</a:t>
            </a:r>
            <a:endParaRPr lang="en-US" sz="1800" dirty="0"/>
          </a:p>
        </p:txBody>
      </p:sp>
      <p:sp>
        <p:nvSpPr>
          <p:cNvPr id="47" name="Rectangle 1"/>
          <p:cNvSpPr>
            <a:spLocks noChangeArrowheads="1"/>
          </p:cNvSpPr>
          <p:nvPr/>
        </p:nvSpPr>
        <p:spPr bwMode="auto">
          <a:xfrm>
            <a:off x="928974" y="1836975"/>
            <a:ext cx="38259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Henri </a:t>
            </a:r>
            <a:r>
              <a:rPr lang="en-US" altLang="en-US" dirty="0" err="1">
                <a:latin typeface="Arial" panose="020B0604020202020204" pitchFamily="34" charset="0"/>
              </a:rPr>
              <a:t>Fayol's</a:t>
            </a:r>
            <a:r>
              <a:rPr lang="en-US" altLang="en-US" dirty="0">
                <a:latin typeface="Arial" panose="020B0604020202020204" pitchFamily="34" charset="0"/>
              </a:rPr>
              <a:t> Management Theory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48" name="Shape 2"/>
          <p:cNvSpPr/>
          <p:nvPr/>
        </p:nvSpPr>
        <p:spPr>
          <a:xfrm>
            <a:off x="316326" y="2236873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49" name="Shape 3"/>
          <p:cNvSpPr/>
          <p:nvPr/>
        </p:nvSpPr>
        <p:spPr>
          <a:xfrm>
            <a:off x="316326" y="2236873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0" name="Text 4"/>
          <p:cNvSpPr/>
          <p:nvPr/>
        </p:nvSpPr>
        <p:spPr>
          <a:xfrm>
            <a:off x="316326" y="2236873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04</a:t>
            </a:r>
            <a:endParaRPr lang="en-US" sz="1800" dirty="0"/>
          </a:p>
        </p:txBody>
      </p:sp>
      <p:sp>
        <p:nvSpPr>
          <p:cNvPr id="51" name="Rectangle 1"/>
          <p:cNvSpPr>
            <a:spLocks noChangeArrowheads="1"/>
          </p:cNvSpPr>
          <p:nvPr/>
        </p:nvSpPr>
        <p:spPr bwMode="auto">
          <a:xfrm>
            <a:off x="928974" y="2218585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latin typeface="Arial" panose="020B0604020202020204" pitchFamily="34" charset="0"/>
              </a:rPr>
              <a:t>Planning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52" name="Shape 2"/>
          <p:cNvSpPr/>
          <p:nvPr/>
        </p:nvSpPr>
        <p:spPr>
          <a:xfrm>
            <a:off x="312612" y="2612295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53" name="Shape 3"/>
          <p:cNvSpPr/>
          <p:nvPr/>
        </p:nvSpPr>
        <p:spPr>
          <a:xfrm>
            <a:off x="312612" y="2612295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4" name="Text 4"/>
          <p:cNvSpPr/>
          <p:nvPr/>
        </p:nvSpPr>
        <p:spPr>
          <a:xfrm>
            <a:off x="312612" y="2612295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05</a:t>
            </a:r>
            <a:endParaRPr lang="en-US" sz="1800" dirty="0"/>
          </a:p>
        </p:txBody>
      </p:sp>
      <p:sp>
        <p:nvSpPr>
          <p:cNvPr id="55" name="Rectangle 1"/>
          <p:cNvSpPr>
            <a:spLocks noChangeArrowheads="1"/>
          </p:cNvSpPr>
          <p:nvPr/>
        </p:nvSpPr>
        <p:spPr bwMode="auto">
          <a:xfrm>
            <a:off x="925260" y="2594007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err="1" smtClean="0">
                <a:latin typeface="Arial" panose="020B0604020202020204" pitchFamily="34" charset="0"/>
              </a:rPr>
              <a:t>Organising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56" name="Shape 2"/>
          <p:cNvSpPr/>
          <p:nvPr/>
        </p:nvSpPr>
        <p:spPr>
          <a:xfrm>
            <a:off x="312612" y="2976568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57" name="Shape 3"/>
          <p:cNvSpPr/>
          <p:nvPr/>
        </p:nvSpPr>
        <p:spPr>
          <a:xfrm>
            <a:off x="312612" y="2976568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8" name="Text 4"/>
          <p:cNvSpPr/>
          <p:nvPr/>
        </p:nvSpPr>
        <p:spPr>
          <a:xfrm>
            <a:off x="312612" y="2976568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06</a:t>
            </a:r>
            <a:endParaRPr lang="en-US" sz="1800" dirty="0"/>
          </a:p>
        </p:txBody>
      </p:sp>
      <p:sp>
        <p:nvSpPr>
          <p:cNvPr id="59" name="Rectangle 1"/>
          <p:cNvSpPr>
            <a:spLocks noChangeArrowheads="1"/>
          </p:cNvSpPr>
          <p:nvPr/>
        </p:nvSpPr>
        <p:spPr bwMode="auto">
          <a:xfrm>
            <a:off x="925260" y="2958280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Commanding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60" name="Shape 2"/>
          <p:cNvSpPr/>
          <p:nvPr/>
        </p:nvSpPr>
        <p:spPr>
          <a:xfrm>
            <a:off x="316326" y="3353749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61" name="Shape 3"/>
          <p:cNvSpPr/>
          <p:nvPr/>
        </p:nvSpPr>
        <p:spPr>
          <a:xfrm>
            <a:off x="316326" y="3353749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62" name="Text 4"/>
          <p:cNvSpPr/>
          <p:nvPr/>
        </p:nvSpPr>
        <p:spPr>
          <a:xfrm>
            <a:off x="316326" y="3353749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07</a:t>
            </a:r>
            <a:endParaRPr lang="en-US" sz="1800" dirty="0"/>
          </a:p>
        </p:txBody>
      </p:sp>
      <p:sp>
        <p:nvSpPr>
          <p:cNvPr id="63" name="Rectangle 1"/>
          <p:cNvSpPr>
            <a:spLocks noChangeArrowheads="1"/>
          </p:cNvSpPr>
          <p:nvPr/>
        </p:nvSpPr>
        <p:spPr bwMode="auto">
          <a:xfrm>
            <a:off x="928974" y="3335461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latin typeface="Arial" panose="020B0604020202020204" pitchFamily="34" charset="0"/>
              </a:rPr>
              <a:t>Coordinating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64" name="Shape 2"/>
          <p:cNvSpPr/>
          <p:nvPr/>
        </p:nvSpPr>
        <p:spPr>
          <a:xfrm>
            <a:off x="312612" y="3729171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65" name="Shape 3"/>
          <p:cNvSpPr/>
          <p:nvPr/>
        </p:nvSpPr>
        <p:spPr>
          <a:xfrm>
            <a:off x="312612" y="3729171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66" name="Text 4"/>
          <p:cNvSpPr/>
          <p:nvPr/>
        </p:nvSpPr>
        <p:spPr>
          <a:xfrm>
            <a:off x="312612" y="3729171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08</a:t>
            </a:r>
            <a:endParaRPr lang="en-US" sz="1800" dirty="0"/>
          </a:p>
        </p:txBody>
      </p:sp>
      <p:sp>
        <p:nvSpPr>
          <p:cNvPr id="67" name="Rectangle 1"/>
          <p:cNvSpPr>
            <a:spLocks noChangeArrowheads="1"/>
          </p:cNvSpPr>
          <p:nvPr/>
        </p:nvSpPr>
        <p:spPr bwMode="auto">
          <a:xfrm>
            <a:off x="925260" y="3710883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latin typeface="Arial" panose="020B0604020202020204" pitchFamily="34" charset="0"/>
              </a:rPr>
              <a:t>Controlling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68" name="Shape 2"/>
          <p:cNvSpPr/>
          <p:nvPr/>
        </p:nvSpPr>
        <p:spPr>
          <a:xfrm>
            <a:off x="312612" y="4093444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69" name="Shape 3"/>
          <p:cNvSpPr/>
          <p:nvPr/>
        </p:nvSpPr>
        <p:spPr>
          <a:xfrm>
            <a:off x="312612" y="4093444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70" name="Text 4"/>
          <p:cNvSpPr/>
          <p:nvPr/>
        </p:nvSpPr>
        <p:spPr>
          <a:xfrm>
            <a:off x="312612" y="4093444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09</a:t>
            </a:r>
            <a:endParaRPr lang="en-US" sz="1800" dirty="0"/>
          </a:p>
        </p:txBody>
      </p:sp>
      <p:sp>
        <p:nvSpPr>
          <p:cNvPr id="71" name="Rectangle 1"/>
          <p:cNvSpPr>
            <a:spLocks noChangeArrowheads="1"/>
          </p:cNvSpPr>
          <p:nvPr/>
        </p:nvSpPr>
        <p:spPr bwMode="auto">
          <a:xfrm>
            <a:off x="925260" y="4075155"/>
            <a:ext cx="35973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Importance of </a:t>
            </a:r>
            <a:r>
              <a:rPr lang="en-US" altLang="en-US" dirty="0" err="1">
                <a:latin typeface="Arial" panose="020B0604020202020204" pitchFamily="34" charset="0"/>
              </a:rPr>
              <a:t>Fayol's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US" altLang="en-US" dirty="0" smtClean="0">
                <a:latin typeface="Arial" panose="020B0604020202020204" pitchFamily="34" charset="0"/>
              </a:rPr>
              <a:t>Functions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84" name="Shape 2"/>
          <p:cNvSpPr/>
          <p:nvPr/>
        </p:nvSpPr>
        <p:spPr>
          <a:xfrm>
            <a:off x="4716972" y="1101053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85" name="Shape 3"/>
          <p:cNvSpPr/>
          <p:nvPr/>
        </p:nvSpPr>
        <p:spPr>
          <a:xfrm>
            <a:off x="4716972" y="1101053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86" name="Text 4"/>
          <p:cNvSpPr/>
          <p:nvPr/>
        </p:nvSpPr>
        <p:spPr>
          <a:xfrm>
            <a:off x="4716972" y="1101053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07</a:t>
            </a:r>
            <a:endParaRPr lang="en-US" sz="1800" dirty="0"/>
          </a:p>
        </p:txBody>
      </p:sp>
      <p:sp>
        <p:nvSpPr>
          <p:cNvPr id="87" name="Rectangle 1"/>
          <p:cNvSpPr>
            <a:spLocks noChangeArrowheads="1"/>
          </p:cNvSpPr>
          <p:nvPr/>
        </p:nvSpPr>
        <p:spPr bwMode="auto">
          <a:xfrm>
            <a:off x="5329620" y="1082765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Essential Managerial </a:t>
            </a:r>
            <a:r>
              <a:rPr lang="en-US" altLang="en-US" dirty="0" smtClean="0">
                <a:latin typeface="Arial" panose="020B0604020202020204" pitchFamily="34" charset="0"/>
              </a:rPr>
              <a:t>Skills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88" name="Shape 2"/>
          <p:cNvSpPr/>
          <p:nvPr/>
        </p:nvSpPr>
        <p:spPr>
          <a:xfrm>
            <a:off x="4713258" y="1476475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89" name="Shape 3"/>
          <p:cNvSpPr/>
          <p:nvPr/>
        </p:nvSpPr>
        <p:spPr>
          <a:xfrm>
            <a:off x="4713258" y="1476475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90" name="Text 4"/>
          <p:cNvSpPr/>
          <p:nvPr/>
        </p:nvSpPr>
        <p:spPr>
          <a:xfrm>
            <a:off x="4713258" y="1476475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08</a:t>
            </a:r>
            <a:endParaRPr lang="en-US" sz="1800" dirty="0"/>
          </a:p>
        </p:txBody>
      </p:sp>
      <p:sp>
        <p:nvSpPr>
          <p:cNvPr id="91" name="Rectangle 1"/>
          <p:cNvSpPr>
            <a:spLocks noChangeArrowheads="1"/>
          </p:cNvSpPr>
          <p:nvPr/>
        </p:nvSpPr>
        <p:spPr bwMode="auto">
          <a:xfrm>
            <a:off x="5325906" y="1458187"/>
            <a:ext cx="32464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latin typeface="Arial" panose="020B0604020202020204" pitchFamily="34" charset="0"/>
              </a:rPr>
              <a:t>Conclusion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92" name="Shape 2"/>
          <p:cNvSpPr/>
          <p:nvPr/>
        </p:nvSpPr>
        <p:spPr>
          <a:xfrm>
            <a:off x="4713258" y="1840748"/>
            <a:ext cx="425196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93" name="Shape 3"/>
          <p:cNvSpPr/>
          <p:nvPr/>
        </p:nvSpPr>
        <p:spPr>
          <a:xfrm>
            <a:off x="4713258" y="1840748"/>
            <a:ext cx="566928" cy="347472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94" name="Text 4"/>
          <p:cNvSpPr/>
          <p:nvPr/>
        </p:nvSpPr>
        <p:spPr>
          <a:xfrm>
            <a:off x="4713258" y="1840748"/>
            <a:ext cx="566928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FFFFFF"/>
                </a:solidFill>
              </a:rPr>
              <a:t>09</a:t>
            </a:r>
            <a:endParaRPr lang="en-US" sz="1800" dirty="0"/>
          </a:p>
        </p:txBody>
      </p:sp>
      <p:sp>
        <p:nvSpPr>
          <p:cNvPr id="95" name="Rectangle 1"/>
          <p:cNvSpPr>
            <a:spLocks noChangeArrowheads="1"/>
          </p:cNvSpPr>
          <p:nvPr/>
        </p:nvSpPr>
        <p:spPr bwMode="auto">
          <a:xfrm>
            <a:off x="5325906" y="1822459"/>
            <a:ext cx="35973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References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1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365760" y="91440"/>
            <a:ext cx="841248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Introduction</a:t>
            </a:r>
            <a:endParaRPr lang="en-US" altLang="en-US" sz="28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2507672" y="1097280"/>
            <a:ext cx="6539346" cy="380030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just"/>
            <a:r>
              <a:rPr lang="en-US" dirty="0"/>
              <a:t>The term management describes the process of planning, </a:t>
            </a:r>
            <a:r>
              <a:rPr lang="en-US" dirty="0" smtClean="0"/>
              <a:t>organizing, </a:t>
            </a:r>
            <a:r>
              <a:rPr lang="en-US" dirty="0"/>
              <a:t>leading and controlling resources of an </a:t>
            </a:r>
            <a:r>
              <a:rPr lang="en-US" dirty="0" smtClean="0"/>
              <a:t>organization </a:t>
            </a:r>
            <a:r>
              <a:rPr lang="en-US" dirty="0"/>
              <a:t>in order to achieve </a:t>
            </a:r>
            <a:r>
              <a:rPr lang="en-US" dirty="0" smtClean="0"/>
              <a:t>organizational </a:t>
            </a:r>
            <a:r>
              <a:rPr lang="en-US" dirty="0"/>
              <a:t>goals efficiently and </a:t>
            </a:r>
            <a:r>
              <a:rPr lang="en-US" dirty="0" smtClean="0"/>
              <a:t>effectively.</a:t>
            </a:r>
            <a:endParaRPr lang="en-US" dirty="0" smtClean="0"/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Henri </a:t>
            </a:r>
            <a:r>
              <a:rPr lang="en-US" dirty="0" err="1"/>
              <a:t>Fayol</a:t>
            </a:r>
            <a:r>
              <a:rPr lang="en-US" dirty="0"/>
              <a:t> (1841 – 1925) was one of the first authors to discuss management theory, and he listed five functions of </a:t>
            </a:r>
            <a:r>
              <a:rPr lang="en-US" dirty="0" smtClean="0"/>
              <a:t>management:</a:t>
            </a:r>
            <a:endParaRPr lang="en-US" dirty="0" smtClean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/>
              <a:t>Planning</a:t>
            </a:r>
            <a:endParaRPr lang="en-US" dirty="0" smtClean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/>
              <a:t>Organizing</a:t>
            </a:r>
            <a:endParaRPr lang="en-US" dirty="0" smtClean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/>
              <a:t>Commanding</a:t>
            </a:r>
            <a:endParaRPr lang="en-US" dirty="0" smtClean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/>
              <a:t>Coordinating </a:t>
            </a:r>
            <a:endParaRPr lang="en-US" dirty="0" smtClean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/>
              <a:t>Controlling</a:t>
            </a:r>
            <a:endParaRPr lang="en-US" dirty="0" smtClean="0"/>
          </a:p>
          <a:p>
            <a:pPr lvl="1" algn="just"/>
            <a:endParaRPr lang="en-US" dirty="0" smtClean="0"/>
          </a:p>
          <a:p>
            <a:pPr algn="just"/>
            <a:r>
              <a:rPr lang="en-US" dirty="0" smtClean="0"/>
              <a:t>These </a:t>
            </a:r>
            <a:r>
              <a:rPr lang="en-US" dirty="0"/>
              <a:t>five functions continue to be important in today’s </a:t>
            </a:r>
            <a:r>
              <a:rPr lang="en-US" dirty="0" smtClean="0"/>
              <a:t>organizations.</a:t>
            </a:r>
            <a:endParaRPr lang="en-US" sz="18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56" t="3757" r="40075" b="77164"/>
          <a:stretch>
            <a:fillRect/>
          </a:stretch>
        </p:blipFill>
        <p:spPr>
          <a:xfrm>
            <a:off x="0" y="1041864"/>
            <a:ext cx="2563091" cy="402227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1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About </a:t>
            </a:r>
            <a:r>
              <a:rPr lang="en-US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Amazon</a:t>
            </a:r>
            <a:endParaRPr lang="en-US" altLang="en-US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365760" y="1481328"/>
            <a:ext cx="4297680" cy="594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endParaRPr lang="en-US" sz="1800" dirty="0"/>
          </a:p>
        </p:txBody>
      </p:sp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86" t="4047" r="472" b="79910"/>
          <a:stretch>
            <a:fillRect/>
          </a:stretch>
        </p:blipFill>
        <p:spPr>
          <a:xfrm>
            <a:off x="5751009" y="1362196"/>
            <a:ext cx="3369675" cy="2968524"/>
          </a:xfrm>
          <a:prstGeom prst="rect">
            <a:avLst/>
          </a:prstGeom>
        </p:spPr>
      </p:pic>
      <p:sp>
        <p:nvSpPr>
          <p:cNvPr id="37" name="Rectangle 36"/>
          <p:cNvSpPr/>
          <p:nvPr/>
        </p:nvSpPr>
        <p:spPr>
          <a:xfrm>
            <a:off x="141612" y="1362196"/>
            <a:ext cx="536557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solidFill>
                  <a:srgbClr val="161F19"/>
                </a:solidFill>
                <a:latin typeface="Open Sans"/>
              </a:rPr>
              <a:t>Amazon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is One of the Largest E-Commerce and Technology Companies in the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World.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algn="just"/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algn="just"/>
            <a:r>
              <a:rPr lang="en-US" dirty="0">
                <a:solidFill>
                  <a:srgbClr val="161F19"/>
                </a:solidFill>
                <a:latin typeface="Open Sans"/>
              </a:rPr>
              <a:t>T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he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main facts about Amazon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are: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Founded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by Jeff Bezos in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1994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Operations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in over 100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Countries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Employs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over 1 Million People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Worldwide.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algn="just"/>
            <a:endParaRPr lang="en-US" dirty="0">
              <a:solidFill>
                <a:srgbClr val="161F19"/>
              </a:solidFill>
              <a:latin typeface="Open Sans"/>
            </a:endParaRPr>
          </a:p>
          <a:p>
            <a:pPr algn="just"/>
            <a:r>
              <a:rPr lang="en-US" dirty="0" smtClean="0">
                <a:solidFill>
                  <a:srgbClr val="161F19"/>
                </a:solidFill>
                <a:latin typeface="Open Sans"/>
              </a:rPr>
              <a:t>Its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Mission Statement is "To be Earth's most Customer-Centric Company."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1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365760" y="9144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Henri </a:t>
            </a:r>
            <a:r>
              <a:rPr lang="en-US" altLang="en-US" sz="3200" dirty="0" err="1">
                <a:solidFill>
                  <a:schemeClr val="bg1"/>
                </a:solidFill>
                <a:latin typeface="Arial" panose="020B0604020202020204" pitchFamily="34" charset="0"/>
              </a:rPr>
              <a:t>Fayol's</a:t>
            </a:r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 Management </a:t>
            </a:r>
            <a:r>
              <a:rPr lang="en-US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Theory</a:t>
            </a:r>
            <a:endParaRPr lang="en-US" altLang="en-US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234141" y="1164767"/>
            <a:ext cx="87228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Managers have five key functions of management that can be used to effectively run an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 </a:t>
            </a:r>
            <a:r>
              <a:rPr lang="en-US" dirty="0"/>
              <a:t>(</a:t>
            </a:r>
            <a:r>
              <a:rPr lang="en-US" dirty="0" err="1"/>
              <a:t>Fayol</a:t>
            </a:r>
            <a:r>
              <a:rPr lang="en-US" dirty="0"/>
              <a:t>, 1949; Mullins, 2023</a:t>
            </a:r>
            <a:r>
              <a:rPr lang="en-US" dirty="0" smtClean="0"/>
              <a:t>). </a:t>
            </a:r>
            <a:br>
              <a:rPr lang="en-US" dirty="0"/>
            </a:br>
            <a:endParaRPr lang="en-US" dirty="0"/>
          </a:p>
        </p:txBody>
      </p:sp>
      <p:grpSp>
        <p:nvGrpSpPr>
          <p:cNvPr id="37" name="Group 36"/>
          <p:cNvGrpSpPr/>
          <p:nvPr/>
        </p:nvGrpSpPr>
        <p:grpSpPr>
          <a:xfrm>
            <a:off x="310896" y="1874059"/>
            <a:ext cx="8297690" cy="1801075"/>
            <a:chOff x="365760" y="1739947"/>
            <a:chExt cx="8297690" cy="1801075"/>
          </a:xfrm>
        </p:grpSpPr>
        <p:pic>
          <p:nvPicPr>
            <p:cNvPr id="29" name="Picture 28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2" t="34544" r="75244" b="59246"/>
            <a:stretch>
              <a:fillRect/>
            </a:stretch>
          </p:blipFill>
          <p:spPr>
            <a:xfrm>
              <a:off x="365760" y="1739947"/>
              <a:ext cx="8297690" cy="1431878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>
            <a:xfrm>
              <a:off x="547255" y="3167496"/>
              <a:ext cx="1163781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chemeClr val="accent6">
                      <a:lumMod val="75000"/>
                    </a:schemeClr>
                  </a:solidFill>
                </a:rPr>
                <a:t>Planning</a:t>
              </a:r>
              <a:endParaRPr lang="en-US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2133600" y="3167496"/>
              <a:ext cx="146165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chemeClr val="accent6">
                      <a:lumMod val="75000"/>
                    </a:schemeClr>
                  </a:solidFill>
                </a:rPr>
                <a:t>Organizing</a:t>
              </a:r>
              <a:endParaRPr lang="en-US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3726874" y="3171690"/>
              <a:ext cx="1565562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chemeClr val="accent6">
                      <a:lumMod val="75000"/>
                    </a:schemeClr>
                  </a:solidFill>
                </a:rPr>
                <a:t>Commanding</a:t>
              </a:r>
              <a:endParaRPr lang="en-US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5424055" y="3164717"/>
              <a:ext cx="1517072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chemeClr val="accent6">
                      <a:lumMod val="75000"/>
                    </a:schemeClr>
                  </a:solidFill>
                </a:rPr>
                <a:t>Coordinating</a:t>
              </a:r>
              <a:endParaRPr lang="en-US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7121236" y="3155964"/>
              <a:ext cx="123450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b="1" dirty="0" smtClean="0">
                  <a:solidFill>
                    <a:schemeClr val="accent6">
                      <a:lumMod val="75000"/>
                    </a:schemeClr>
                  </a:solidFill>
                </a:rPr>
                <a:t>Controlling</a:t>
              </a:r>
              <a:endParaRPr lang="en-US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sp>
        <p:nvSpPr>
          <p:cNvPr id="39" name="Rectangle 38"/>
          <p:cNvSpPr/>
          <p:nvPr/>
        </p:nvSpPr>
        <p:spPr>
          <a:xfrm>
            <a:off x="323088" y="3852227"/>
            <a:ext cx="8497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The purpose of the five functions from above is to help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organizations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improve efficiency and meet their Strategic Objectives.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1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365760" y="228600"/>
            <a:ext cx="6400800" cy="8229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Planning </a:t>
            </a:r>
            <a:r>
              <a:rPr lang="en-US" sz="3200" dirty="0">
                <a:solidFill>
                  <a:schemeClr val="bg1"/>
                </a:solidFill>
              </a:rPr>
              <a:t>at Amazon</a:t>
            </a:r>
            <a:endParaRPr lang="en-US" altLang="en-US" sz="32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55" name="Picture 5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89" t="28553" r="50449" b="55690"/>
          <a:stretch>
            <a:fillRect/>
          </a:stretch>
        </p:blipFill>
        <p:spPr>
          <a:xfrm>
            <a:off x="6461603" y="1884593"/>
            <a:ext cx="2682397" cy="2395728"/>
          </a:xfrm>
          <a:prstGeom prst="rect">
            <a:avLst/>
          </a:prstGeom>
        </p:spPr>
      </p:pic>
      <p:sp>
        <p:nvSpPr>
          <p:cNvPr id="57" name="Rectangle 56"/>
          <p:cNvSpPr/>
          <p:nvPr/>
        </p:nvSpPr>
        <p:spPr>
          <a:xfrm>
            <a:off x="-264345" y="1884593"/>
            <a:ext cx="660707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Market Expansion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Product Launches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lvl="2"/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lvl="1" algn="just"/>
            <a:r>
              <a:rPr lang="en-US" dirty="0" smtClean="0">
                <a:solidFill>
                  <a:srgbClr val="161F19"/>
                </a:solidFill>
                <a:latin typeface="Open Sans"/>
              </a:rPr>
              <a:t>One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example of Amazon’s planning is that they continually invest in Artificial Intelligence and Automation within their Warehousing in order to provide the best possible customer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experience.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lvl="1" algn="just"/>
            <a:r>
              <a:rPr lang="en-US" b="1" dirty="0" smtClean="0">
                <a:solidFill>
                  <a:srgbClr val="161F19"/>
                </a:solidFill>
                <a:latin typeface="Open Sans"/>
              </a:rPr>
              <a:t>The </a:t>
            </a:r>
            <a:r>
              <a:rPr lang="en-US" b="1" dirty="0">
                <a:solidFill>
                  <a:srgbClr val="161F19"/>
                </a:solidFill>
                <a:latin typeface="Open Sans"/>
              </a:rPr>
              <a:t>Benefits of Planning </a:t>
            </a:r>
            <a:r>
              <a:rPr lang="en-US" b="1" dirty="0" smtClean="0">
                <a:solidFill>
                  <a:srgbClr val="161F19"/>
                </a:solidFill>
                <a:latin typeface="Open Sans"/>
              </a:rPr>
              <a:t>include:</a:t>
            </a:r>
            <a:endParaRPr lang="en-US" b="1" dirty="0" smtClean="0">
              <a:solidFill>
                <a:srgbClr val="161F19"/>
              </a:solidFill>
              <a:latin typeface="Open Sans"/>
            </a:endParaRPr>
          </a:p>
          <a:p>
            <a:pPr marL="1200150" lvl="2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Reducing Uncertainty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1200150" lvl="2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Supporting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Long-term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Growth</a:t>
            </a:r>
            <a:endParaRPr lang="en-US" dirty="0">
              <a:solidFill>
                <a:srgbClr val="161F19"/>
              </a:solidFill>
              <a:latin typeface="Open Sans"/>
            </a:endParaRPr>
          </a:p>
          <a:p>
            <a:pPr marL="1200150" lvl="2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Improving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Decision Making.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237744" y="997392"/>
            <a:ext cx="89062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The planning process is where objectives are set and a plan is implemented to meet those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objectives </a:t>
            </a:r>
            <a:r>
              <a:rPr lang="en-US" dirty="0"/>
              <a:t>(Robbins and Coulter, 2022)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.</a:t>
            </a:r>
            <a:br>
              <a:rPr lang="en-US" dirty="0">
                <a:solidFill>
                  <a:srgbClr val="161F19"/>
                </a:solidFill>
                <a:latin typeface="Open Sans"/>
              </a:rPr>
            </a:br>
            <a:r>
              <a:rPr lang="en-US" b="1" dirty="0">
                <a:solidFill>
                  <a:srgbClr val="161F19"/>
                </a:solidFill>
                <a:latin typeface="Open Sans"/>
              </a:rPr>
              <a:t>Amazon managers plan for:</a:t>
            </a:r>
            <a:endParaRPr lang="en-US" b="1" dirty="0"/>
          </a:p>
        </p:txBody>
      </p:sp>
      <p:sp>
        <p:nvSpPr>
          <p:cNvPr id="59" name="Rectangle 58"/>
          <p:cNvSpPr/>
          <p:nvPr/>
        </p:nvSpPr>
        <p:spPr>
          <a:xfrm>
            <a:off x="2334491" y="188874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/>
              </a:rPr>
              <a:t>Technology Investments</a:t>
            </a:r>
            <a:endParaRPr lang="en-US" dirty="0">
              <a:solidFill>
                <a:srgbClr val="161F19"/>
              </a:solidFill>
              <a:latin typeface="Open Sans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/>
              </a:rPr>
              <a:t>Logistical Improvements</a:t>
            </a:r>
            <a:endParaRPr lang="en-US" dirty="0">
              <a:solidFill>
                <a:srgbClr val="161F19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 smtClean="0">
                <a:solidFill>
                  <a:schemeClr val="bg1"/>
                </a:solidFill>
              </a:rPr>
              <a:t>Organizing </a:t>
            </a:r>
            <a:r>
              <a:rPr lang="en-US" sz="3200" dirty="0">
                <a:solidFill>
                  <a:schemeClr val="bg1"/>
                </a:solidFill>
              </a:rPr>
              <a:t>at Amazon</a:t>
            </a:r>
            <a:endParaRPr lang="en-US" sz="30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1673" y="969739"/>
            <a:ext cx="878378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solidFill>
                  <a:srgbClr val="161F19"/>
                </a:solidFill>
                <a:latin typeface="Open Sans"/>
              </a:rPr>
              <a:t>The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process is where resources of the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or resources responsible for carrying out the objectives of an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are arranged in such a way as to be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effective </a:t>
            </a:r>
            <a:r>
              <a:rPr lang="en-US" dirty="0"/>
              <a:t>(Mullins, 2023)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.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algn="just"/>
            <a:r>
              <a:rPr lang="en-US" b="1" dirty="0" smtClean="0">
                <a:solidFill>
                  <a:srgbClr val="161F19"/>
                </a:solidFill>
                <a:latin typeface="Open Sans"/>
              </a:rPr>
              <a:t>Amazon utilizes </a:t>
            </a:r>
            <a:r>
              <a:rPr lang="en-US" b="1" dirty="0">
                <a:solidFill>
                  <a:srgbClr val="161F19"/>
                </a:solidFill>
                <a:latin typeface="Open Sans"/>
              </a:rPr>
              <a:t>the following methods to </a:t>
            </a:r>
            <a:r>
              <a:rPr lang="en-US" b="1" dirty="0" smtClean="0">
                <a:solidFill>
                  <a:srgbClr val="161F19"/>
                </a:solidFill>
                <a:latin typeface="Open Sans"/>
              </a:rPr>
              <a:t>Organize:</a:t>
            </a:r>
            <a:endParaRPr lang="en-US" b="1" dirty="0" smtClean="0">
              <a:solidFill>
                <a:srgbClr val="161F19"/>
              </a:solidFill>
              <a:latin typeface="Open Sans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Functional Departments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Workflow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Processes Using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Technology.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73182" y="2747790"/>
            <a:ext cx="60890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solidFill>
                  <a:srgbClr val="161F19"/>
                </a:solidFill>
                <a:latin typeface="Open Sans"/>
              </a:rPr>
              <a:t>Managers will then allocate to the resources the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following: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People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Money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Technology.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686775" y="2101459"/>
            <a:ext cx="25561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/>
              </a:rPr>
              <a:t>Regional Divisions</a:t>
            </a:r>
            <a:endParaRPr lang="en-US" dirty="0">
              <a:solidFill>
                <a:srgbClr val="161F19"/>
              </a:solidFill>
              <a:latin typeface="Open Sans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/>
              </a:rPr>
              <a:t>Project Teams</a:t>
            </a:r>
            <a:endParaRPr lang="en-US" dirty="0">
              <a:solidFill>
                <a:srgbClr val="161F19"/>
              </a:solidFill>
              <a:latin typeface="Open San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3182" y="3907315"/>
            <a:ext cx="565958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161F19"/>
                </a:solidFill>
                <a:latin typeface="Open Sans"/>
              </a:rPr>
              <a:t>The Benefits of </a:t>
            </a:r>
            <a:r>
              <a:rPr lang="en-US" b="1" dirty="0" smtClean="0">
                <a:solidFill>
                  <a:srgbClr val="161F19"/>
                </a:solidFill>
                <a:latin typeface="Open Sans"/>
              </a:rPr>
              <a:t>Organizing include:</a:t>
            </a:r>
            <a:endParaRPr lang="en-US" b="1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Establishing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Clear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Responsibilities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Increasing Efficiency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Improving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Communication.</a:t>
            </a:r>
            <a:endParaRPr lang="en-US" dirty="0"/>
          </a:p>
        </p:txBody>
      </p:sp>
      <p:sp>
        <p:nvSpPr>
          <p:cNvPr id="12" name="Shape 0"/>
          <p:cNvSpPr/>
          <p:nvPr/>
        </p:nvSpPr>
        <p:spPr>
          <a:xfrm>
            <a:off x="0" y="-7620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13" name="Text 1"/>
          <p:cNvSpPr/>
          <p:nvPr/>
        </p:nvSpPr>
        <p:spPr>
          <a:xfrm>
            <a:off x="365760" y="-3048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 smtClean="0">
                <a:solidFill>
                  <a:schemeClr val="bg1"/>
                </a:solidFill>
              </a:rPr>
              <a:t>Organizing </a:t>
            </a:r>
            <a:r>
              <a:rPr lang="en-US" sz="3200" dirty="0">
                <a:solidFill>
                  <a:schemeClr val="bg1"/>
                </a:solidFill>
              </a:rPr>
              <a:t>at Amazon</a:t>
            </a:r>
            <a:endParaRPr lang="en-US" sz="3000" dirty="0">
              <a:solidFill>
                <a:schemeClr val="bg1"/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87" t="36296" r="9058"/>
          <a:stretch>
            <a:fillRect/>
          </a:stretch>
        </p:blipFill>
        <p:spPr>
          <a:xfrm>
            <a:off x="6190772" y="2888610"/>
            <a:ext cx="2893292" cy="20110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441" t="28148" r="348" b="55960"/>
          <a:stretch>
            <a:fillRect/>
          </a:stretch>
        </p:blipFill>
        <p:spPr>
          <a:xfrm>
            <a:off x="6421465" y="1686376"/>
            <a:ext cx="2491001" cy="2161309"/>
          </a:xfrm>
          <a:prstGeom prst="rect">
            <a:avLst/>
          </a:prstGeom>
        </p:spPr>
      </p:pic>
      <p:sp>
        <p:nvSpPr>
          <p:cNvPr id="6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7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Commanding at </a:t>
            </a:r>
            <a:r>
              <a:rPr lang="en-US" sz="3200" dirty="0" smtClean="0">
                <a:solidFill>
                  <a:schemeClr val="bg1"/>
                </a:solidFill>
              </a:rPr>
              <a:t>Amazon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63234" y="1858108"/>
            <a:ext cx="65226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Establishing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Performance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Expectations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Motivating Employees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Providing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Employees with Direction and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Supervision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Encouraging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Employees to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Innovate.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63235" y="987552"/>
            <a:ext cx="883227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The directing function, commonly known as Commanding, is the function where the Management Direct and Lead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Employees </a:t>
            </a:r>
            <a:r>
              <a:rPr lang="en-US" dirty="0"/>
              <a:t>(</a:t>
            </a:r>
            <a:r>
              <a:rPr lang="en-US" dirty="0" err="1"/>
              <a:t>Northouse</a:t>
            </a:r>
            <a:r>
              <a:rPr lang="en-US" dirty="0"/>
              <a:t>, 2022)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.</a:t>
            </a:r>
            <a:br>
              <a:rPr lang="en-US" dirty="0"/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Amazon managers Direct their employees by: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31619" y="3097996"/>
            <a:ext cx="64146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solidFill>
                  <a:srgbClr val="161F19"/>
                </a:solidFill>
                <a:latin typeface="Open Sans"/>
              </a:rPr>
              <a:t>One way that Managers do this is by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utilizing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Performance Metrics and Employee Training and Development Programs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.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31618" y="3882826"/>
            <a:ext cx="86466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solidFill>
                  <a:srgbClr val="161F19"/>
                </a:solidFill>
                <a:latin typeface="Open Sans"/>
              </a:rPr>
              <a:t>The Benefits that can be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realized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from the Commanding Function include:</a:t>
            </a:r>
            <a:endParaRPr lang="en-US" dirty="0"/>
          </a:p>
        </p:txBody>
      </p:sp>
      <p:grpSp>
        <p:nvGrpSpPr>
          <p:cNvPr id="17" name="Group 16"/>
          <p:cNvGrpSpPr/>
          <p:nvPr/>
        </p:nvGrpSpPr>
        <p:grpSpPr>
          <a:xfrm>
            <a:off x="200197" y="4252158"/>
            <a:ext cx="9068841" cy="742146"/>
            <a:chOff x="200197" y="4252158"/>
            <a:chExt cx="9068841" cy="74214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859" t="45536" r="21603" b="51694"/>
            <a:stretch>
              <a:fillRect/>
            </a:stretch>
          </p:blipFill>
          <p:spPr>
            <a:xfrm>
              <a:off x="200197" y="4252158"/>
              <a:ext cx="893620" cy="650268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541020" y="4313584"/>
              <a:ext cx="287274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1"/>
              <a:r>
                <a:rPr lang="en-US" dirty="0">
                  <a:solidFill>
                    <a:schemeClr val="accent1">
                      <a:lumMod val="75000"/>
                    </a:schemeClr>
                  </a:solidFill>
                  <a:latin typeface="Open Sans"/>
                </a:rPr>
                <a:t>Increased Employee </a:t>
              </a:r>
              <a:endParaRPr lang="en-US" dirty="0" smtClean="0">
                <a:solidFill>
                  <a:schemeClr val="accent1">
                    <a:lumMod val="75000"/>
                  </a:schemeClr>
                </a:solidFill>
                <a:latin typeface="Open Sans"/>
              </a:endParaRPr>
            </a:p>
            <a:p>
              <a:pPr lvl="1"/>
              <a:r>
                <a:rPr lang="en-US" dirty="0" smtClean="0">
                  <a:solidFill>
                    <a:schemeClr val="accent1">
                      <a:lumMod val="75000"/>
                    </a:schemeClr>
                  </a:solidFill>
                  <a:latin typeface="Open Sans"/>
                </a:rPr>
                <a:t>Performance</a:t>
              </a:r>
              <a:endParaRPr lang="en-US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3741" t="45536" r="14420" b="51694"/>
            <a:stretch>
              <a:fillRect/>
            </a:stretch>
          </p:blipFill>
          <p:spPr>
            <a:xfrm>
              <a:off x="3413760" y="4328810"/>
              <a:ext cx="647700" cy="650268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1495" t="45522" r="6687" b="51577"/>
            <a:stretch>
              <a:fillRect/>
            </a:stretch>
          </p:blipFill>
          <p:spPr>
            <a:xfrm>
              <a:off x="6785842" y="4313584"/>
              <a:ext cx="640080" cy="680720"/>
            </a:xfrm>
            <a:prstGeom prst="rect">
              <a:avLst/>
            </a:prstGeom>
          </p:spPr>
        </p:pic>
        <p:sp>
          <p:nvSpPr>
            <p:cNvPr id="15" name="Rectangle 14"/>
            <p:cNvSpPr/>
            <p:nvPr/>
          </p:nvSpPr>
          <p:spPr>
            <a:xfrm>
              <a:off x="4059096" y="4341003"/>
              <a:ext cx="269978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dirty="0">
                  <a:solidFill>
                    <a:schemeClr val="accent1">
                      <a:lumMod val="75000"/>
                    </a:schemeClr>
                  </a:solidFill>
                  <a:latin typeface="Open Sans"/>
                </a:rPr>
                <a:t>Improved Accountability </a:t>
              </a:r>
              <a:endParaRPr lang="en-US" dirty="0" smtClean="0">
                <a:solidFill>
                  <a:schemeClr val="accent1">
                    <a:lumMod val="75000"/>
                  </a:schemeClr>
                </a:solidFill>
                <a:latin typeface="Open Sans"/>
              </a:endParaRPr>
            </a:p>
            <a:p>
              <a:r>
                <a:rPr lang="en-US" dirty="0" smtClean="0">
                  <a:solidFill>
                    <a:schemeClr val="accent1">
                      <a:lumMod val="75000"/>
                    </a:schemeClr>
                  </a:solidFill>
                  <a:latin typeface="Open Sans"/>
                </a:rPr>
                <a:t>of Employees</a:t>
              </a:r>
              <a:endParaRPr lang="en-US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983038" y="4347973"/>
              <a:ext cx="228600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1"/>
              <a:r>
                <a:rPr lang="en-US" dirty="0" smtClean="0">
                  <a:solidFill>
                    <a:schemeClr val="accent1">
                      <a:lumMod val="75000"/>
                    </a:schemeClr>
                  </a:solidFill>
                  <a:latin typeface="Open Sans"/>
                </a:rPr>
                <a:t>Stronger </a:t>
              </a:r>
              <a:r>
                <a:rPr lang="en-US" dirty="0">
                  <a:solidFill>
                    <a:schemeClr val="accent1">
                      <a:lumMod val="75000"/>
                    </a:schemeClr>
                  </a:solidFill>
                  <a:latin typeface="Open Sans"/>
                </a:rPr>
                <a:t>Leadership.</a:t>
              </a:r>
              <a:endParaRPr lang="en-US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Coordinating at Amazon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38" r="52000"/>
          <a:stretch>
            <a:fillRect/>
          </a:stretch>
        </p:blipFill>
        <p:spPr>
          <a:xfrm>
            <a:off x="4770120" y="1828800"/>
            <a:ext cx="4389120" cy="332835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21920" y="1567814"/>
            <a:ext cx="687324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161F19"/>
                </a:solidFill>
                <a:latin typeface="Open Sans"/>
              </a:rPr>
              <a:t>At </a:t>
            </a:r>
            <a:r>
              <a:rPr lang="en-US" b="1" dirty="0">
                <a:solidFill>
                  <a:srgbClr val="161F19"/>
                </a:solidFill>
                <a:latin typeface="Open Sans"/>
              </a:rPr>
              <a:t>Amazon, some examples of coordinated activities </a:t>
            </a:r>
            <a:r>
              <a:rPr lang="en-US" b="1" dirty="0" smtClean="0">
                <a:solidFill>
                  <a:srgbClr val="161F19"/>
                </a:solidFill>
                <a:latin typeface="Open Sans"/>
              </a:rPr>
              <a:t>include:</a:t>
            </a:r>
            <a:endParaRPr lang="en-US" b="1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Supply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chain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operations</a:t>
            </a:r>
            <a:endParaRPr lang="en-US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Warehousing</a:t>
            </a:r>
            <a:endParaRPr lang="en-US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Delivery networks</a:t>
            </a:r>
            <a:endParaRPr lang="en-US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Customer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service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functions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21920" y="928985"/>
            <a:ext cx="89382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Coordination ensures that different areas of a company collaborate towards achieving the same shared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goals </a:t>
            </a:r>
            <a:r>
              <a:rPr lang="en-US" dirty="0"/>
              <a:t>(Robbins and Coulter, 2022)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.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44780" y="2664589"/>
            <a:ext cx="48463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US" dirty="0"/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One example is how all of the departments are working together for the successful execution of Prime Day globally.</a:t>
            </a:r>
            <a:br>
              <a:rPr lang="en-US" dirty="0"/>
            </a:br>
            <a:r>
              <a:rPr lang="en-US" b="1" dirty="0" smtClean="0">
                <a:solidFill>
                  <a:srgbClr val="161F19"/>
                </a:solidFill>
                <a:latin typeface="Open Sans"/>
              </a:rPr>
              <a:t>Benefits </a:t>
            </a:r>
            <a:r>
              <a:rPr lang="en-US" b="1" dirty="0">
                <a:solidFill>
                  <a:srgbClr val="161F19"/>
                </a:solidFill>
                <a:latin typeface="Open Sans"/>
              </a:rPr>
              <a:t>of Coordination </a:t>
            </a:r>
            <a:r>
              <a:rPr lang="en-US" b="1" dirty="0" smtClean="0">
                <a:solidFill>
                  <a:srgbClr val="161F19"/>
                </a:solidFill>
                <a:latin typeface="Open Sans"/>
              </a:rPr>
              <a:t>Include:</a:t>
            </a:r>
            <a:endParaRPr lang="en-US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Reduced duplication</a:t>
            </a:r>
            <a:endParaRPr lang="en-US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Increased efficiency</a:t>
            </a:r>
            <a:endParaRPr lang="en-US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Support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of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organizational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objectives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-7620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365760" y="-3048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Controlling at Amazon</a:t>
            </a:r>
            <a:endParaRPr lang="en-US" sz="30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8120" y="851833"/>
            <a:ext cx="894588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Monitoring Performance and Taking Action against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Deviations </a:t>
            </a:r>
            <a:r>
              <a:rPr lang="en-US" dirty="0"/>
              <a:t>(Mullins, 2023</a:t>
            </a:r>
            <a:r>
              <a:rPr lang="en-US" dirty="0" smtClean="0"/>
              <a:t>).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At Amazon, the Business will monitor the following to evaluate its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performance.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Delivery Time</a:t>
            </a:r>
            <a:endParaRPr lang="en-US" dirty="0" smtClean="0"/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Customer Experience</a:t>
            </a:r>
            <a:endParaRPr lang="en-US" dirty="0" smtClean="0"/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Inventory</a:t>
            </a: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Employee Productivity</a:t>
            </a:r>
            <a:endParaRPr lang="en-US" dirty="0" smtClean="0"/>
          </a:p>
        </p:txBody>
      </p:sp>
      <p:sp>
        <p:nvSpPr>
          <p:cNvPr id="6" name="Rectangle 5"/>
          <p:cNvSpPr/>
          <p:nvPr/>
        </p:nvSpPr>
        <p:spPr>
          <a:xfrm>
            <a:off x="198120" y="343715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Key Performance Indicators (</a:t>
            </a:r>
            <a:r>
              <a:rPr lang="en-US" sz="2000" dirty="0" smtClean="0"/>
              <a:t>KPIs)</a:t>
            </a:r>
            <a:endParaRPr lang="en-US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/>
              <a:t>Data analytics</a:t>
            </a:r>
            <a:endParaRPr lang="en-US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/>
              <a:t>Customer </a:t>
            </a:r>
            <a:r>
              <a:rPr lang="en-US" sz="2000" dirty="0"/>
              <a:t>feedback </a:t>
            </a:r>
            <a:r>
              <a:rPr lang="en-US" sz="2000" dirty="0" smtClean="0"/>
              <a:t>systems</a:t>
            </a:r>
            <a:endParaRPr lang="en-US" sz="2000" dirty="0"/>
          </a:p>
        </p:txBody>
      </p:sp>
      <p:sp>
        <p:nvSpPr>
          <p:cNvPr id="7" name="Rectangle 6"/>
          <p:cNvSpPr/>
          <p:nvPr/>
        </p:nvSpPr>
        <p:spPr>
          <a:xfrm>
            <a:off x="5074920" y="2896791"/>
            <a:ext cx="3497580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Benefits:</a:t>
            </a:r>
            <a:endParaRPr lang="en-US" sz="2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Continuous improvement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Better </a:t>
            </a:r>
            <a:r>
              <a:rPr lang="en-US" dirty="0"/>
              <a:t>quality </a:t>
            </a:r>
            <a:r>
              <a:rPr lang="en-US" dirty="0" smtClean="0"/>
              <a:t>control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Achievement </a:t>
            </a:r>
            <a:r>
              <a:rPr lang="en-US" dirty="0"/>
              <a:t>of objectives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98120" y="288315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rgbClr val="161F19"/>
                </a:solidFill>
                <a:latin typeface="Open Sans"/>
              </a:rPr>
              <a:t>Managerial Tools Used for Performance </a:t>
            </a:r>
            <a:endParaRPr lang="en-US" b="1" dirty="0">
              <a:solidFill>
                <a:srgbClr val="161F19"/>
              </a:solidFill>
              <a:latin typeface="Open Sans"/>
            </a:endParaRPr>
          </a:p>
          <a:p>
            <a:r>
              <a:rPr lang="en-US" b="1" dirty="0">
                <a:solidFill>
                  <a:srgbClr val="161F19"/>
                </a:solidFill>
                <a:latin typeface="Open Sans"/>
              </a:rPr>
              <a:t>Evaluation:</a:t>
            </a:r>
            <a:endParaRPr lang="en-US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16" t="55254" r="27374" b="28081"/>
          <a:stretch>
            <a:fillRect/>
          </a:stretch>
        </p:blipFill>
        <p:spPr>
          <a:xfrm>
            <a:off x="2060863" y="1559252"/>
            <a:ext cx="5022273" cy="2655658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-7620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365760" y="-3048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How </a:t>
            </a:r>
            <a:r>
              <a:rPr lang="en-US" sz="3200" dirty="0" err="1">
                <a:solidFill>
                  <a:schemeClr val="bg1"/>
                </a:solidFill>
              </a:rPr>
              <a:t>Fayol's</a:t>
            </a:r>
            <a:r>
              <a:rPr lang="en-US" sz="3200" dirty="0">
                <a:solidFill>
                  <a:schemeClr val="bg1"/>
                </a:solidFill>
              </a:rPr>
              <a:t> Functions Support Amazon's Goals</a:t>
            </a:r>
            <a:endParaRPr lang="en-US" sz="30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72975" y="1046787"/>
            <a:ext cx="59146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The five management functions help Amazon:</a:t>
            </a:r>
            <a:endParaRPr lang="en-US" sz="2400" dirty="0"/>
          </a:p>
        </p:txBody>
      </p:sp>
      <p:sp>
        <p:nvSpPr>
          <p:cNvPr id="6" name="Rectangle 5"/>
          <p:cNvSpPr/>
          <p:nvPr/>
        </p:nvSpPr>
        <p:spPr>
          <a:xfrm>
            <a:off x="193040" y="4336830"/>
            <a:ext cx="8757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These five functions are the management framework within which Amazon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operates </a:t>
            </a:r>
            <a:r>
              <a:rPr lang="en-US" dirty="0" smtClean="0"/>
              <a:t>(</a:t>
            </a:r>
            <a:r>
              <a:rPr lang="en-US" dirty="0"/>
              <a:t>Daft, 2021)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-7620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365760" y="-3048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Critical Evaluation</a:t>
            </a:r>
            <a:endParaRPr lang="en-US" sz="30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1920" y="911352"/>
            <a:ext cx="902208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err="1">
                <a:solidFill>
                  <a:srgbClr val="161F19"/>
                </a:solidFill>
                <a:latin typeface="Open Sans"/>
              </a:rPr>
              <a:t>Fayol's</a:t>
            </a:r>
            <a:r>
              <a:rPr lang="en-US" b="1" dirty="0">
                <a:solidFill>
                  <a:srgbClr val="161F19"/>
                </a:solidFill>
                <a:latin typeface="Open Sans"/>
              </a:rPr>
              <a:t> Management </a:t>
            </a:r>
            <a:r>
              <a:rPr lang="en-US" b="1" dirty="0" smtClean="0">
                <a:solidFill>
                  <a:srgbClr val="161F19"/>
                </a:solidFill>
                <a:latin typeface="Open Sans"/>
              </a:rPr>
              <a:t>Functions</a:t>
            </a:r>
            <a:endParaRPr lang="en-US" b="1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Easily understood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Can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be applied to all business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sectors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Provides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a framework for managing an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 </a:t>
            </a:r>
            <a:r>
              <a:rPr lang="en-US" dirty="0"/>
              <a:t>(Mullins, 2023)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r>
              <a:rPr lang="en-US" b="1" dirty="0" smtClean="0">
                <a:solidFill>
                  <a:srgbClr val="161F19"/>
                </a:solidFill>
                <a:latin typeface="Open Sans"/>
              </a:rPr>
              <a:t>Disadvantages </a:t>
            </a:r>
            <a:r>
              <a:rPr lang="en-US" b="1" dirty="0">
                <a:solidFill>
                  <a:srgbClr val="161F19"/>
                </a:solidFill>
                <a:latin typeface="Open Sans"/>
              </a:rPr>
              <a:t>of </a:t>
            </a:r>
            <a:r>
              <a:rPr lang="en-US" b="1" dirty="0" err="1">
                <a:solidFill>
                  <a:srgbClr val="161F19"/>
                </a:solidFill>
                <a:latin typeface="Open Sans"/>
              </a:rPr>
              <a:t>Fayol's</a:t>
            </a:r>
            <a:r>
              <a:rPr lang="en-US" b="1" dirty="0">
                <a:solidFill>
                  <a:srgbClr val="161F19"/>
                </a:solidFill>
                <a:latin typeface="Open Sans"/>
              </a:rPr>
              <a:t> Management Functions</a:t>
            </a:r>
            <a:br>
              <a:rPr lang="en-US" dirty="0">
                <a:solidFill>
                  <a:srgbClr val="161F19"/>
                </a:solidFill>
                <a:latin typeface="Open Sans"/>
              </a:rPr>
            </a:br>
            <a:br>
              <a:rPr lang="en-US" dirty="0">
                <a:solidFill>
                  <a:srgbClr val="161F19"/>
                </a:solidFill>
                <a:latin typeface="Open Sans"/>
              </a:rPr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1. Development of the functions occurred during the industrial age</a:t>
            </a:r>
            <a:br>
              <a:rPr lang="en-US" dirty="0">
                <a:solidFill>
                  <a:srgbClr val="161F19"/>
                </a:solidFill>
                <a:latin typeface="Open Sans"/>
              </a:rPr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2. Less focus on the employee's ability to self-manage</a:t>
            </a:r>
            <a:br>
              <a:rPr lang="en-US" dirty="0">
                <a:solidFill>
                  <a:srgbClr val="161F19"/>
                </a:solidFill>
                <a:latin typeface="Open Sans"/>
              </a:rPr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3. Need to build flexibility as all modern </a:t>
            </a:r>
            <a:r>
              <a:rPr lang="en-US" dirty="0" err="1">
                <a:solidFill>
                  <a:srgbClr val="161F19"/>
                </a:solidFill>
                <a:latin typeface="Open Sans"/>
              </a:rPr>
              <a:t>organisations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 are changing</a:t>
            </a:r>
            <a:br>
              <a:rPr lang="en-US" dirty="0">
                <a:solidFill>
                  <a:srgbClr val="161F19"/>
                </a:solidFill>
                <a:latin typeface="Open Sans"/>
              </a:rPr>
            </a:br>
            <a:br>
              <a:rPr lang="en-US" dirty="0">
                <a:solidFill>
                  <a:srgbClr val="161F19"/>
                </a:solidFill>
                <a:latin typeface="Open Sans"/>
              </a:rPr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Despite these disadvantages, </a:t>
            </a:r>
            <a:r>
              <a:rPr lang="en-US" dirty="0" err="1">
                <a:solidFill>
                  <a:srgbClr val="161F19"/>
                </a:solidFill>
                <a:latin typeface="Open Sans"/>
              </a:rPr>
              <a:t>Fayol's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 principles remain relevant in today's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organizations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(e.g. Amazon).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-7620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365760" y="-3048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Essential Managerial Skills in Today's Business Environment</a:t>
            </a:r>
            <a:endParaRPr lang="en-US" sz="30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" t="79729" r="76218" b="2089"/>
          <a:stretch>
            <a:fillRect/>
          </a:stretch>
        </p:blipFill>
        <p:spPr>
          <a:xfrm>
            <a:off x="1156855" y="1709445"/>
            <a:ext cx="6005945" cy="315487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65760" y="1146463"/>
            <a:ext cx="6908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Essential Managerial Skills in Today's Business </a:t>
            </a:r>
            <a:r>
              <a:rPr lang="en-US" dirty="0" smtClean="0"/>
              <a:t>Environment require 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/>
          <p:cNvSpPr/>
          <p:nvPr/>
        </p:nvSpPr>
        <p:spPr>
          <a:xfrm>
            <a:off x="0" y="-7620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" name="Text 1"/>
          <p:cNvSpPr/>
          <p:nvPr/>
        </p:nvSpPr>
        <p:spPr>
          <a:xfrm>
            <a:off x="365760" y="-3048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Recommendations</a:t>
            </a:r>
            <a:endParaRPr lang="en-US" sz="30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99" t="77981" r="52233" b="3702"/>
          <a:stretch>
            <a:fillRect/>
          </a:stretch>
        </p:blipFill>
        <p:spPr>
          <a:xfrm>
            <a:off x="5594489" y="838200"/>
            <a:ext cx="3549511" cy="43053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65760" y="1002090"/>
            <a:ext cx="500888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161F19"/>
                </a:solidFill>
                <a:latin typeface="Open Sans"/>
              </a:rPr>
              <a:t>For </a:t>
            </a: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Managers:</a:t>
            </a:r>
            <a:endParaRPr lang="en-US" sz="2000" dirty="0" smtClean="0">
              <a:solidFill>
                <a:srgbClr val="161F19"/>
              </a:solidFill>
              <a:latin typeface="Open Sans"/>
            </a:endParaRPr>
          </a:p>
          <a:p>
            <a:endParaRPr lang="en-US" sz="2000" dirty="0" smtClean="0">
              <a:solidFill>
                <a:srgbClr val="161F19"/>
              </a:solidFill>
              <a:latin typeface="Open 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To </a:t>
            </a:r>
            <a:r>
              <a:rPr lang="en-US" sz="2000" dirty="0">
                <a:solidFill>
                  <a:srgbClr val="161F19"/>
                </a:solidFill>
                <a:latin typeface="Open Sans"/>
              </a:rPr>
              <a:t>Implement Digital </a:t>
            </a: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Transformation</a:t>
            </a:r>
            <a:endParaRPr lang="en-US" sz="2000" dirty="0" smtClean="0">
              <a:solidFill>
                <a:srgbClr val="161F19"/>
              </a:solidFill>
              <a:latin typeface="Open 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To </a:t>
            </a:r>
            <a:r>
              <a:rPr lang="en-US" sz="2000" dirty="0">
                <a:solidFill>
                  <a:srgbClr val="161F19"/>
                </a:solidFill>
                <a:latin typeface="Open Sans"/>
              </a:rPr>
              <a:t>Create </a:t>
            </a: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Innovation</a:t>
            </a:r>
            <a:endParaRPr lang="en-US" sz="2000" dirty="0" smtClean="0">
              <a:solidFill>
                <a:srgbClr val="161F19"/>
              </a:solidFill>
              <a:latin typeface="Open 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To </a:t>
            </a:r>
            <a:r>
              <a:rPr lang="en-US" sz="2000" dirty="0">
                <a:solidFill>
                  <a:srgbClr val="161F19"/>
                </a:solidFill>
                <a:latin typeface="Open Sans"/>
              </a:rPr>
              <a:t>Develop Capabilities of </a:t>
            </a: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Leadership</a:t>
            </a:r>
            <a:endParaRPr lang="en-US" sz="2000" dirty="0" smtClean="0">
              <a:solidFill>
                <a:srgbClr val="161F19"/>
              </a:solidFill>
              <a:latin typeface="Open 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To </a:t>
            </a:r>
            <a:r>
              <a:rPr lang="en-US" sz="2000" dirty="0">
                <a:solidFill>
                  <a:srgbClr val="161F19"/>
                </a:solidFill>
                <a:latin typeface="Open Sans"/>
              </a:rPr>
              <a:t>Improve </a:t>
            </a: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Communication</a:t>
            </a:r>
            <a:endParaRPr lang="en-US" sz="2000" dirty="0" smtClean="0">
              <a:solidFill>
                <a:srgbClr val="161F19"/>
              </a:solidFill>
              <a:latin typeface="Open 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To </a:t>
            </a:r>
            <a:r>
              <a:rPr lang="en-US" sz="2000" dirty="0">
                <a:solidFill>
                  <a:srgbClr val="161F19"/>
                </a:solidFill>
                <a:latin typeface="Open Sans"/>
              </a:rPr>
              <a:t>Take Data-Driven </a:t>
            </a: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Decisions</a:t>
            </a:r>
            <a:endParaRPr lang="en-US" sz="2000" dirty="0" smtClean="0">
              <a:solidFill>
                <a:srgbClr val="161F19"/>
              </a:solidFill>
              <a:latin typeface="Open Sans"/>
            </a:endParaRPr>
          </a:p>
          <a:p>
            <a:endParaRPr lang="en-US" sz="2000" dirty="0">
              <a:solidFill>
                <a:srgbClr val="161F19"/>
              </a:solidFill>
              <a:latin typeface="Open Sans"/>
            </a:endParaRPr>
          </a:p>
          <a:p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The </a:t>
            </a:r>
            <a:r>
              <a:rPr lang="en-US" sz="2000" dirty="0">
                <a:solidFill>
                  <a:srgbClr val="161F19"/>
                </a:solidFill>
                <a:latin typeface="Open Sans"/>
              </a:rPr>
              <a:t>provision of these skills will increase the effectiveness and competitiveness of the </a:t>
            </a:r>
            <a:r>
              <a:rPr lang="en-US" sz="2000" dirty="0" smtClean="0">
                <a:solidFill>
                  <a:srgbClr val="161F19"/>
                </a:solidFill>
                <a:latin typeface="Open Sans"/>
              </a:rPr>
              <a:t>organization.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7620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-3048"/>
            <a:ext cx="8412480" cy="7680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200" dirty="0">
                <a:solidFill>
                  <a:schemeClr val="bg1"/>
                </a:solidFill>
              </a:rPr>
              <a:t>Conclusion</a:t>
            </a:r>
            <a:endParaRPr lang="en-US" sz="30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71"/>
          <a:stretch>
            <a:fillRect/>
          </a:stretch>
        </p:blipFill>
        <p:spPr>
          <a:xfrm>
            <a:off x="6736080" y="835818"/>
            <a:ext cx="2407920" cy="43076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42240" y="1024533"/>
            <a:ext cx="651256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/>
              </a:rPr>
              <a:t>Henri </a:t>
            </a:r>
            <a:r>
              <a:rPr lang="en-US" dirty="0" err="1">
                <a:solidFill>
                  <a:srgbClr val="161F19"/>
                </a:solidFill>
                <a:latin typeface="Open Sans"/>
              </a:rPr>
              <a:t>Fayol's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 management functions continue to provide valuable frameworks for all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organizations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today.</a:t>
            </a:r>
            <a:br>
              <a:rPr lang="en-US" dirty="0">
                <a:solidFill>
                  <a:srgbClr val="161F19"/>
                </a:solidFill>
                <a:latin typeface="Open Sans"/>
              </a:rPr>
            </a:br>
            <a:br>
              <a:rPr lang="en-US" dirty="0">
                <a:solidFill>
                  <a:srgbClr val="161F19"/>
                </a:solidFill>
                <a:latin typeface="Open Sans"/>
              </a:rPr>
            </a:br>
            <a:r>
              <a:rPr lang="en-US" dirty="0">
                <a:solidFill>
                  <a:srgbClr val="161F19"/>
                </a:solidFill>
                <a:latin typeface="Open Sans"/>
              </a:rPr>
              <a:t>Amazon demonstrates how the management functions of:</a:t>
            </a:r>
            <a:br>
              <a:rPr lang="en-US" dirty="0">
                <a:solidFill>
                  <a:srgbClr val="161F19"/>
                </a:solidFill>
                <a:latin typeface="Open Sans"/>
              </a:rPr>
            </a:br>
            <a:br>
              <a:rPr lang="en-US" dirty="0">
                <a:solidFill>
                  <a:srgbClr val="161F19"/>
                </a:solidFill>
                <a:latin typeface="Open Sans"/>
              </a:rPr>
            </a:br>
            <a:r>
              <a:rPr lang="en-US" dirty="0" smtClean="0">
                <a:solidFill>
                  <a:srgbClr val="161F19"/>
                </a:solidFill>
                <a:latin typeface="Open Sans"/>
              </a:rPr>
              <a:t>Planning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Directs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Strategy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Structures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Resources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Commanding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Motivates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Employees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Coordinating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Integrates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Activities</a:t>
            </a:r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smtClean="0">
                <a:solidFill>
                  <a:srgbClr val="161F19"/>
                </a:solidFill>
                <a:latin typeface="Open Sans"/>
              </a:rPr>
              <a:t>Controlling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Evaluates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Performance</a:t>
            </a:r>
            <a:endParaRPr lang="en-US" dirty="0">
              <a:solidFill>
                <a:srgbClr val="161F19"/>
              </a:solidFill>
              <a:latin typeface="Open Sans"/>
            </a:endParaRPr>
          </a:p>
          <a:p>
            <a:endParaRPr lang="en-US" dirty="0" smtClean="0">
              <a:solidFill>
                <a:srgbClr val="161F19"/>
              </a:solidFill>
              <a:latin typeface="Open Sans"/>
            </a:endParaRPr>
          </a:p>
          <a:p>
            <a:r>
              <a:rPr lang="en-US" dirty="0" smtClean="0">
                <a:solidFill>
                  <a:srgbClr val="161F19"/>
                </a:solidFill>
                <a:latin typeface="Open Sans"/>
              </a:rPr>
              <a:t>These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management functions in conjunction with effective managerial skill sets lead to the achievement of </a:t>
            </a:r>
            <a:r>
              <a:rPr lang="en-US" dirty="0" smtClean="0">
                <a:solidFill>
                  <a:srgbClr val="161F19"/>
                </a:solidFill>
                <a:latin typeface="Open Sans"/>
              </a:rPr>
              <a:t>organizational </a:t>
            </a:r>
            <a:r>
              <a:rPr lang="en-US" dirty="0">
                <a:solidFill>
                  <a:srgbClr val="161F19"/>
                </a:solidFill>
                <a:latin typeface="Open Sans"/>
              </a:rPr>
              <a:t>success.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</a:rPr>
              <a:t>References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365760" y="1755648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365760" y="2560320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365760" y="3364992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365760" y="4169664"/>
            <a:ext cx="8412480" cy="0"/>
          </a:xfrm>
          <a:prstGeom prst="line">
            <a:avLst/>
          </a:prstGeom>
          <a:noFill/>
          <a:ln w="6350">
            <a:solidFill>
              <a:srgbClr val="EEEEEE"/>
            </a:solidFill>
            <a:prstDash val="solid"/>
          </a:ln>
        </p:spPr>
      </p:sp>
      <p:sp>
        <p:nvSpPr>
          <p:cNvPr id="20" name="Rectangle 19"/>
          <p:cNvSpPr/>
          <p:nvPr/>
        </p:nvSpPr>
        <p:spPr>
          <a:xfrm>
            <a:off x="284482" y="964335"/>
            <a:ext cx="8493758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Amazon (2025) Annual Report. Available at: </a:t>
            </a:r>
            <a:r>
              <a:rPr lang="en-US" sz="2000" dirty="0">
                <a:hlinkClick r:id="rId1"/>
              </a:rPr>
              <a:t>https://</a:t>
            </a:r>
            <a:r>
              <a:rPr lang="en-US" sz="2000" dirty="0" smtClean="0">
                <a:hlinkClick r:id="rId1"/>
              </a:rPr>
              <a:t>s2.q4cdn.com/299287126/files/doc_financials/2026/ar/Amazon-2025-Annual-Report.pdf</a:t>
            </a:r>
            <a:r>
              <a:rPr lang="en-US" sz="2000" dirty="0" smtClean="0"/>
              <a:t> (Accessed: 14-6-2026)</a:t>
            </a:r>
            <a:endParaRPr lang="en-US" sz="2000" dirty="0"/>
          </a:p>
          <a:p>
            <a:r>
              <a:rPr lang="en-US" sz="2000" dirty="0"/>
              <a:t>Daft, R.L. (2021) Management. 14th ed. Boston: Cengage Learning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 err="1"/>
              <a:t>Fayol</a:t>
            </a:r>
            <a:r>
              <a:rPr lang="en-US" sz="2000" dirty="0"/>
              <a:t>, H. (1949) General and Industrial Management. London: </a:t>
            </a:r>
            <a:r>
              <a:rPr lang="en-US" sz="2000" dirty="0" smtClean="0"/>
              <a:t>Pitman.</a:t>
            </a:r>
            <a:endParaRPr lang="en-US" sz="2000" dirty="0"/>
          </a:p>
          <a:p>
            <a:r>
              <a:rPr lang="en-US" sz="2000" dirty="0"/>
              <a:t>Katz, R.L. (1974) ‘Skills of an Effective Administrator’, Harvard Business Review, 52(5), pp. 90–102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/>
              <a:t>Mullins, L.J. &amp; Rees, G</a:t>
            </a:r>
            <a:r>
              <a:rPr lang="en-US" sz="2000" dirty="0" smtClean="0"/>
              <a:t>. (</a:t>
            </a:r>
            <a:r>
              <a:rPr lang="en-US" sz="2000" dirty="0"/>
              <a:t>2023) Management and </a:t>
            </a:r>
            <a:r>
              <a:rPr lang="en-US" sz="2000" dirty="0" smtClean="0"/>
              <a:t>Organizational Behavior. </a:t>
            </a:r>
            <a:r>
              <a:rPr lang="en-US" sz="2000" dirty="0"/>
              <a:t>13th ed. Harlow: Pearson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 err="1"/>
              <a:t>Northouse</a:t>
            </a:r>
            <a:r>
              <a:rPr lang="en-US" sz="2000" dirty="0"/>
              <a:t>, P.G. (2022) Leadership: Theory and Practice. 9th ed. Thousand Oaks: Sage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/>
              <a:t>Robbins, S.P. and Coulter, M. </a:t>
            </a:r>
            <a:r>
              <a:rPr lang="en-US" sz="2000" dirty="0" smtClean="0"/>
              <a:t>A. (2022</a:t>
            </a:r>
            <a:r>
              <a:rPr lang="en-US" sz="2000" dirty="0"/>
              <a:t>) Management. 15th ed. Harlow: Pearson.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6494</Words>
  <Application>WPS Presentation</Application>
  <PresentationFormat>On-screen Show (16:9)</PresentationFormat>
  <Paragraphs>245</Paragraphs>
  <Slides>16</Slides>
  <Notes>8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7" baseType="lpstr">
      <vt:lpstr>Arial</vt:lpstr>
      <vt:lpstr>SimSun</vt:lpstr>
      <vt:lpstr>Wingdings</vt:lpstr>
      <vt:lpstr>Calibri</vt:lpstr>
      <vt:lpstr>Calibri</vt:lpstr>
      <vt:lpstr>Calibri</vt:lpstr>
      <vt:lpstr>Open Sans</vt:lpstr>
      <vt:lpstr>Segoe Print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Zainab Presentation</dc:title>
  <dc:creator>Zainab Hanif</dc:creator>
  <dc:description>Zainab Hanif</dc:description>
  <dc:subject>PptxGenJS Presentation</dc:subject>
  <cp:lastModifiedBy>Zaina</cp:lastModifiedBy>
  <cp:revision>21</cp:revision>
  <dcterms:created xsi:type="dcterms:W3CDTF">2026-06-06T10:50:00Z</dcterms:created>
  <dcterms:modified xsi:type="dcterms:W3CDTF">2026-06-16T20:20:22Z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B3CA088CF76446A49C49DBDFDC0BC3C9_13</vt:lpwstr>
  </property>
  <property fmtid="{D5CDD505-2E9C-101B-9397-08002B2CF9AE}" pid="3" name="KSOProductBuildVer">
    <vt:lpwstr>2057-12.2.0.23202</vt:lpwstr>
  </property>
</Properties>
</file>