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sldIdLst>
    <p:sldId id="256" r:id="rId5"/>
  </p:sldIdLst>
  <p:sldSz cx="21383625" cy="30275213"/>
  <p:notesSz cx="6858000" cy="9144000"/>
  <p:defaultTextStyle>
    <a:defPPr>
      <a:defRPr lang="en-US"/>
    </a:defPPr>
    <a:lvl1pPr marL="0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1pPr>
    <a:lvl2pPr marL="1385673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2pPr>
    <a:lvl3pPr marL="2771345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3pPr>
    <a:lvl4pPr marL="4157017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4pPr>
    <a:lvl5pPr marL="5542689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5pPr>
    <a:lvl6pPr marL="6928362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6pPr>
    <a:lvl7pPr marL="8314034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7pPr>
    <a:lvl8pPr marL="9699706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8pPr>
    <a:lvl9pPr marL="11085378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758E04-7AB1-9012-380F-6D645F3F3A3C}" v="160" dt="2025-07-13T14:18:34.8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4"/>
    <p:restoredTop sz="94652"/>
  </p:normalViewPr>
  <p:slideViewPr>
    <p:cSldViewPr snapToGrid="0" snapToObjects="1">
      <p:cViewPr varScale="1">
        <p:scale>
          <a:sx n="19" d="100"/>
          <a:sy n="19" d="100"/>
        </p:scale>
        <p:origin x="2861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7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26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93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30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7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11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29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0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0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9151A-8971-494A-BD27-0348896E2E92}" type="datetimeFigureOut">
              <a:rPr lang="en-US" smtClean="0"/>
              <a:t>7/19/2025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hyperlink" Target="https://www.racecar-engineering.com/" TargetMode="External"/><Relationship Id="rId10" Type="http://schemas.openxmlformats.org/officeDocument/2006/relationships/image" Target="../media/image7.jpeg"/><Relationship Id="rId4" Type="http://schemas.openxmlformats.org/officeDocument/2006/relationships/hyperlink" Target="https://engineeringexplained.com/" TargetMode="Externa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009899" y="2066779"/>
            <a:ext cx="18109397" cy="3459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GB" altLang="en-US" sz="4800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Technical Lecture Review: Introduction to Vehicle Dynamics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GB" altLang="en-US" sz="40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Harri Brown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GB" altLang="en-US" sz="3600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Andrew Noble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Wales Institute for Science &amp; Art</a:t>
            </a:r>
            <a:endParaRPr lang="en-GB" altLang="en-US" sz="36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BEng Automotive Engineering</a:t>
            </a:r>
            <a:endParaRPr lang="en-US" altLang="zh-CN" sz="3600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97" y="357622"/>
            <a:ext cx="3660125" cy="1279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281" y="202845"/>
            <a:ext cx="1420200" cy="1576422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0000" y="1854042"/>
            <a:ext cx="2102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80000" y="6257121"/>
            <a:ext cx="6415087" cy="2284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4744" tIns="264744" rIns="264744" bIns="264744" anchor="t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AU" altLang="en-US" sz="3600" b="1" dirty="0"/>
              <a:t>Introduction</a:t>
            </a:r>
          </a:p>
          <a:p>
            <a:pPr>
              <a:spcBef>
                <a:spcPct val="50000"/>
              </a:spcBef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Vehicle dynamics explores how forces and motions affect a vehicle’s </a:t>
            </a:r>
            <a:r>
              <a:rPr lang="en-GB" sz="2800" dirty="0">
                <a:latin typeface="Arial"/>
                <a:ea typeface="ＭＳ Ｐゴシック"/>
                <a:cs typeface="Arial"/>
              </a:rPr>
              <a:t>behaviour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.</a:t>
            </a:r>
            <a:br>
              <a:rPr lang="en-AU" sz="2800" dirty="0">
                <a:cs typeface="Arial"/>
              </a:rPr>
            </a:br>
            <a:r>
              <a:rPr lang="en-AU" sz="2800" dirty="0">
                <a:latin typeface="Arial"/>
                <a:ea typeface="ＭＳ Ｐゴシック"/>
                <a:cs typeface="Arial"/>
              </a:rPr>
              <a:t>It is essential for designing safe, efficient, and high-performance vehicles.</a:t>
            </a:r>
            <a:br>
              <a:rPr lang="en-AU" sz="2800" dirty="0">
                <a:cs typeface="Arial"/>
              </a:rPr>
            </a:br>
            <a:r>
              <a:rPr lang="en-AU" sz="2800" dirty="0">
                <a:latin typeface="Arial"/>
                <a:ea typeface="ＭＳ Ｐゴシック"/>
                <a:cs typeface="Arial"/>
              </a:rPr>
              <a:t>This field integrates mechanical engineering, materials science, and control systems to optimize performance, safety, and sustainability.</a:t>
            </a:r>
            <a:endParaRPr lang="en-AU" dirty="0">
              <a:latin typeface="Arial"/>
              <a:ea typeface="ＭＳ Ｐゴシック"/>
            </a:endParaRPr>
          </a:p>
          <a:p>
            <a:r>
              <a:rPr lang="en-US" sz="2800" b="1" dirty="0">
                <a:latin typeface="Arial"/>
                <a:ea typeface="ＭＳ Ｐゴシック"/>
                <a:cs typeface="Arial"/>
              </a:rPr>
              <a:t>Forces Acting on a Vehicle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:</a:t>
            </a:r>
            <a:endParaRPr lang="en-US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Longitudinal (acceleration and braking forces)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Lateral (cornering forces, centripetal force)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Vertical (vehicle weight, road reactions)</a:t>
            </a:r>
            <a:endParaRPr lang="en-US" dirty="0">
              <a:latin typeface="Arial"/>
              <a:ea typeface="ＭＳ Ｐゴシック"/>
            </a:endParaRPr>
          </a:p>
          <a:p>
            <a:r>
              <a:rPr lang="en-US" sz="2800" b="1" dirty="0">
                <a:latin typeface="Arial"/>
                <a:ea typeface="ＭＳ Ｐゴシック"/>
                <a:cs typeface="Arial"/>
              </a:rPr>
              <a:t>Vehicle Drivetrain Layouts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:</a:t>
            </a:r>
            <a:endParaRPr lang="en-US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800" i="1" dirty="0">
                <a:latin typeface="Arial"/>
                <a:ea typeface="ＭＳ Ｐゴシック"/>
                <a:cs typeface="Arial"/>
              </a:rPr>
              <a:t>Front Engine - Front Wheel Drive (FWD)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i="1" dirty="0">
                <a:latin typeface="Arial"/>
                <a:ea typeface="ＭＳ Ｐゴシック"/>
                <a:cs typeface="Arial"/>
              </a:rPr>
              <a:t>Front Engine - Rear Wheel Drive (RWD)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i="1" dirty="0">
                <a:latin typeface="Arial"/>
                <a:ea typeface="ＭＳ Ｐゴシック"/>
                <a:cs typeface="Arial"/>
              </a:rPr>
              <a:t>Mid Engine - Rear Wheel Drive (MR)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Affect weight distribution and handling dynamics.</a:t>
            </a:r>
            <a:endParaRPr lang="en-US" dirty="0">
              <a:latin typeface="Arial"/>
              <a:ea typeface="ＭＳ Ｐゴシック"/>
            </a:endParaRPr>
          </a:p>
          <a:p>
            <a:r>
              <a:rPr lang="en-US" sz="2800" b="1" dirty="0">
                <a:latin typeface="Arial"/>
                <a:ea typeface="ＭＳ Ｐゴシック"/>
                <a:cs typeface="Arial"/>
              </a:rPr>
              <a:t>Centre of Gravity (CG)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:</a:t>
            </a:r>
            <a:endParaRPr lang="en-US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Determines stability, cornering </a:t>
            </a:r>
            <a:r>
              <a:rPr lang="en-US" sz="2800" dirty="0" err="1">
                <a:latin typeface="Arial"/>
                <a:ea typeface="ＭＳ Ｐゴシック"/>
                <a:cs typeface="Arial"/>
              </a:rPr>
              <a:t>behaviour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, and rollover risk.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Lower CG improves performance.</a:t>
            </a:r>
            <a:endParaRPr lang="en-US" dirty="0">
              <a:latin typeface="Arial"/>
              <a:ea typeface="ＭＳ Ｐゴシック"/>
            </a:endParaRPr>
          </a:p>
          <a:p>
            <a:r>
              <a:rPr lang="en-US" sz="2800" b="1" dirty="0">
                <a:latin typeface="Arial"/>
                <a:ea typeface="ＭＳ Ｐゴシック"/>
                <a:cs typeface="Arial"/>
              </a:rPr>
              <a:t>Tyres and Slip Angle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:</a:t>
            </a:r>
            <a:endParaRPr lang="en-US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Slip angle: Difference between </a:t>
            </a:r>
            <a:r>
              <a:rPr lang="en-US" sz="2800" dirty="0" err="1">
                <a:latin typeface="Arial"/>
                <a:ea typeface="ＭＳ Ｐゴシック"/>
                <a:cs typeface="Arial"/>
              </a:rPr>
              <a:t>tyre</a:t>
            </a:r>
            <a:r>
              <a:rPr lang="en-US" sz="2800" dirty="0">
                <a:latin typeface="Arial"/>
                <a:ea typeface="ＭＳ Ｐゴシック"/>
                <a:cs typeface="Arial"/>
              </a:rPr>
              <a:t> heading and actual path.</a:t>
            </a:r>
            <a:endParaRPr lang="en-US" dirty="0">
              <a:latin typeface="Arial"/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Arial"/>
                <a:ea typeface="ＭＳ Ｐゴシック"/>
                <a:cs typeface="Arial"/>
              </a:rPr>
              <a:t>Tyres generate lateral forces during cornering through deformation.</a:t>
            </a: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Arial"/>
              <a:ea typeface="ＭＳ Ｐゴシック"/>
              <a:cs typeface="Arial"/>
            </a:endParaRPr>
          </a:p>
          <a:p>
            <a:r>
              <a:rPr lang="en-US" sz="2800" dirty="0">
                <a:latin typeface="Times New Roman"/>
                <a:cs typeface="Times New Roman"/>
              </a:rPr>
              <a:t>Figure 1: Longitudinal and lateral forces acting on a moving vehicle (Adapted from Racecar Engineering [1])</a:t>
            </a: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14678789" y="19386583"/>
            <a:ext cx="6415087" cy="9060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4744" tIns="264744" rIns="264744" bIns="264744" anchor="t">
            <a:spAutoFit/>
          </a:bodyPr>
          <a:lstStyle>
            <a:lvl1pPr marL="228600" indent="-228600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AU" altLang="en-US" sz="3600" b="1" dirty="0">
                <a:ea typeface="Arial" charset="0"/>
                <a:cs typeface="Arial" charset="0"/>
              </a:rPr>
              <a:t>References</a:t>
            </a:r>
          </a:p>
          <a:p>
            <a:pPr>
              <a:spcBef>
                <a:spcPct val="50000"/>
              </a:spcBef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Balkwill, J., 2017. </a:t>
            </a:r>
            <a:r>
              <a:rPr lang="en-AU" sz="2800" i="1" dirty="0">
                <a:latin typeface="Arial"/>
                <a:ea typeface="ＭＳ Ｐゴシック"/>
                <a:cs typeface="Arial"/>
              </a:rPr>
              <a:t>Performance vehicle dynamics: Engineering and contributing factors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. Milton: Routledge.</a:t>
            </a:r>
          </a:p>
          <a:p>
            <a:pPr>
              <a:spcBef>
                <a:spcPct val="50000"/>
              </a:spcBef>
            </a:pPr>
            <a:endParaRPr lang="en-AU" sz="2800" dirty="0">
              <a:ea typeface="ＭＳ Ｐゴシック"/>
              <a:cs typeface="Arial"/>
            </a:endParaRPr>
          </a:p>
          <a:p>
            <a:pPr>
              <a:spcBef>
                <a:spcPct val="50000"/>
              </a:spcBef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Engineering Explained, no date. </a:t>
            </a:r>
            <a:r>
              <a:rPr lang="en-AU" sz="2800" i="1" dirty="0">
                <a:latin typeface="Arial"/>
                <a:ea typeface="ＭＳ Ｐゴシック"/>
                <a:cs typeface="Arial"/>
              </a:rPr>
              <a:t>Vehicle dynamics and centre of gravity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. [online] Available at: </a:t>
            </a:r>
            <a:r>
              <a:rPr lang="en-AU" sz="2800" dirty="0">
                <a:latin typeface="Arial"/>
                <a:ea typeface="ＭＳ Ｐゴシック"/>
                <a:cs typeface="Arial"/>
                <a:hlinkClick r:id="rId4"/>
              </a:rPr>
              <a:t>https://engineeringexplained.com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 </a:t>
            </a:r>
            <a:r>
              <a:rPr lang="en-AU" sz="2800">
                <a:latin typeface="Arial"/>
                <a:ea typeface="ＭＳ Ｐゴシック"/>
                <a:cs typeface="Arial"/>
              </a:rPr>
              <a:t>(Accessed 26 April 2025).</a:t>
            </a:r>
            <a:endParaRPr lang="en-AU"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AU" sz="2800" dirty="0">
              <a:cs typeface="Arial"/>
            </a:endParaRPr>
          </a:p>
          <a:p>
            <a:pPr>
              <a:spcBef>
                <a:spcPct val="50000"/>
              </a:spcBef>
            </a:pPr>
            <a:r>
              <a:rPr lang="en-AU" sz="2800" err="1">
                <a:latin typeface="Arial"/>
                <a:ea typeface="ＭＳ Ｐゴシック"/>
                <a:cs typeface="Arial"/>
              </a:rPr>
              <a:t>Racecar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 Engineering, no date. </a:t>
            </a:r>
            <a:r>
              <a:rPr lang="en-AU" sz="2800" i="1" dirty="0">
                <a:latin typeface="Arial"/>
                <a:ea typeface="ＭＳ Ｐゴシック"/>
                <a:cs typeface="Arial"/>
              </a:rPr>
              <a:t>Tyre dynamics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. [online] Available at: </a:t>
            </a:r>
            <a:r>
              <a:rPr lang="en-AU" sz="2800" dirty="0">
                <a:latin typeface="Arial"/>
                <a:ea typeface="ＭＳ Ｐゴシック"/>
                <a:cs typeface="Arial"/>
                <a:hlinkClick r:id="rId5"/>
              </a:rPr>
              <a:t>https://www.racecar-engineering.com</a:t>
            </a:r>
            <a:r>
              <a:rPr lang="en-AU" sz="2800">
                <a:latin typeface="Arial"/>
                <a:ea typeface="ＭＳ Ｐゴシック"/>
                <a:cs typeface="Arial"/>
              </a:rPr>
              <a:t> (Accessed 26 </a:t>
            </a:r>
            <a:r>
              <a:rPr lang="en-AU" sz="2800" dirty="0">
                <a:latin typeface="Arial"/>
                <a:ea typeface="ＭＳ Ｐゴシック"/>
                <a:cs typeface="Arial"/>
              </a:rPr>
              <a:t>April 2025).</a:t>
            </a:r>
            <a:endParaRPr lang="en-AU" dirty="0"/>
          </a:p>
        </p:txBody>
      </p:sp>
      <p:sp>
        <p:nvSpPr>
          <p:cNvPr id="25" name="Text Box 25"/>
          <p:cNvSpPr txBox="1">
            <a:spLocks noChangeArrowheads="1"/>
          </p:cNvSpPr>
          <p:nvPr/>
        </p:nvSpPr>
        <p:spPr bwMode="auto">
          <a:xfrm>
            <a:off x="14804421" y="6268647"/>
            <a:ext cx="6410325" cy="6259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4744" tIns="264744" rIns="264744" bIns="264744" anchor="t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AU" altLang="en-US" sz="3600" b="1">
                <a:latin typeface="Arial"/>
                <a:ea typeface="ＭＳ Ｐゴシック"/>
                <a:cs typeface="Times New Roman"/>
              </a:rPr>
              <a:t>Key Takeaways</a:t>
            </a:r>
          </a:p>
          <a:p>
            <a:pPr marL="285750" indent="-285750">
              <a:buFont typeface="Arial"/>
              <a:buChar char="•"/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Vehicle dynamics integrates mechanical forces, tyre physics, and structural engineering.</a:t>
            </a:r>
            <a:endParaRPr lang="en-AU" dirty="0"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Understanding forces, suspension, tyres, and CG is critical for safe and high-performance vehicles.</a:t>
            </a:r>
            <a:endParaRPr lang="en-AU" dirty="0"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New technologies like ESC and adaptive suspension are making vehicles safer and smarter.</a:t>
            </a:r>
            <a:endParaRPr lang="en-AU" dirty="0">
              <a:ea typeface="ＭＳ Ｐゴシック"/>
            </a:endParaRPr>
          </a:p>
          <a:p>
            <a:pPr marL="285750" indent="-285750">
              <a:buFont typeface="Arial"/>
              <a:buChar char="•"/>
            </a:pPr>
            <a:r>
              <a:rPr lang="en-AU" sz="2800" dirty="0">
                <a:latin typeface="Arial"/>
                <a:ea typeface="ＭＳ Ｐゴシック"/>
                <a:cs typeface="Arial"/>
              </a:rPr>
              <a:t>Simulation tools drastically reduce development costs and time while improving design accuracy.</a:t>
            </a:r>
            <a:endParaRPr lang="en-AU" dirty="0">
              <a:ea typeface="ＭＳ Ｐゴシック"/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4704210" y="18840038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440292" y="17118912"/>
            <a:ext cx="4741303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4625098" y="27057687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79999" y="28905882"/>
            <a:ext cx="2102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5" descr="http://vignette2.wikia.nocookie.net/logopedia/images/7/73/Ford1962.png/revision/latest?cb=201204110254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654" y="29167427"/>
            <a:ext cx="1967734" cy="983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39" b="17427"/>
          <a:stretch/>
        </p:blipFill>
        <p:spPr bwMode="auto">
          <a:xfrm>
            <a:off x="222301" y="28953448"/>
            <a:ext cx="2363590" cy="1177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 descr="http://www.oceaneering.com/wp-content/uploads/2011/12/OII-blu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316" y="29118619"/>
            <a:ext cx="2853619" cy="832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288600" y="29201563"/>
            <a:ext cx="891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altLang="en-US" sz="32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Wales Institute for </a:t>
            </a:r>
            <a:r>
              <a:rPr lang="en-GB" altLang="en-US" sz="3200" dirty="0">
                <a:solidFill>
                  <a:srgbClr val="002060"/>
                </a:solidFill>
                <a:latin typeface="Eras Bold ITC" panose="020B0907030504020204" pitchFamily="34" charset="0"/>
                <a:ea typeface="Calibri" charset="0"/>
                <a:cs typeface="Calibri" charset="0"/>
              </a:rPr>
              <a:t>Science &amp; Art</a:t>
            </a:r>
            <a:endParaRPr lang="en-GB" sz="3200" dirty="0">
              <a:latin typeface="Eras Bold ITC" panose="020B0907030504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8597" y="29076489"/>
            <a:ext cx="12108601" cy="931794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Include any logos as appropriate</a:t>
            </a:r>
          </a:p>
        </p:txBody>
      </p:sp>
      <p:pic>
        <p:nvPicPr>
          <p:cNvPr id="2050" name="Picture 2" descr="Blank Face Png Photo - Self Portrait Coloring Pages , Free Transparent  Clipart - ClipartKey">
            <a:extLst>
              <a:ext uri="{FF2B5EF4-FFF2-40B4-BE49-F238E27FC236}">
                <a16:creationId xmlns:a16="http://schemas.microsoft.com/office/drawing/2014/main" id="{3B8E54AC-DEF5-4F19-AEFC-E5319CBC8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99" y="2302721"/>
            <a:ext cx="287655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9627" y="2472059"/>
            <a:ext cx="22372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solidFill>
                  <a:srgbClr val="FF0000"/>
                </a:solidFill>
              </a:rPr>
              <a:t>Your Pic</a:t>
            </a:r>
          </a:p>
        </p:txBody>
      </p:sp>
      <p:pic>
        <p:nvPicPr>
          <p:cNvPr id="3" name="Picture 2" descr="Forces on a Vehicle">
            <a:extLst>
              <a:ext uri="{FF2B5EF4-FFF2-40B4-BE49-F238E27FC236}">
                <a16:creationId xmlns:a16="http://schemas.microsoft.com/office/drawing/2014/main" id="{CB098E14-D596-06DD-7EE2-913769311A2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6293" y="22966974"/>
            <a:ext cx="5739629" cy="3683671"/>
          </a:xfrm>
          <a:prstGeom prst="rect">
            <a:avLst/>
          </a:prstGeom>
        </p:spPr>
      </p:pic>
      <p:pic>
        <p:nvPicPr>
          <p:cNvPr id="11" name="Picture 10" descr="A graph with a line&#10;&#10;AI-generated content may be incorrect.">
            <a:extLst>
              <a:ext uri="{FF2B5EF4-FFF2-40B4-BE49-F238E27FC236}">
                <a16:creationId xmlns:a16="http://schemas.microsoft.com/office/drawing/2014/main" id="{F7701370-9111-31BF-F951-AA3ACDA310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3045" y="6253163"/>
            <a:ext cx="5589267" cy="35909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59E8483-B9C9-26D0-2E88-5A547AE8CFA7}"/>
              </a:ext>
            </a:extLst>
          </p:cNvPr>
          <p:cNvSpPr txBox="1"/>
          <p:nvPr/>
        </p:nvSpPr>
        <p:spPr>
          <a:xfrm>
            <a:off x="7528103" y="10005706"/>
            <a:ext cx="5503138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Times New Roman"/>
                <a:ea typeface="+mn-lt"/>
                <a:cs typeface="+mn-lt"/>
              </a:rPr>
              <a:t>Lateral force vs. slip angle relationship (Balkwill, J. (2017) Performance Vehicle Dynamics)</a:t>
            </a:r>
          </a:p>
        </p:txBody>
      </p:sp>
      <p:pic>
        <p:nvPicPr>
          <p:cNvPr id="19" name="Picture 18" descr="A diagram of a car&#10;&#10;AI-generated content may be incorrect.">
            <a:extLst>
              <a:ext uri="{FF2B5EF4-FFF2-40B4-BE49-F238E27FC236}">
                <a16:creationId xmlns:a16="http://schemas.microsoft.com/office/drawing/2014/main" id="{344EB860-66CD-69ED-05F0-3A6A4AEF01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38162" y="22179895"/>
            <a:ext cx="5568198" cy="487746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0E64797-F635-07AE-5C74-CBE0D38B7118}"/>
              </a:ext>
            </a:extLst>
          </p:cNvPr>
          <p:cNvSpPr txBox="1"/>
          <p:nvPr/>
        </p:nvSpPr>
        <p:spPr>
          <a:xfrm>
            <a:off x="7522514" y="11870971"/>
            <a:ext cx="5586339" cy="1111073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>
                <a:latin typeface="Arial"/>
                <a:ea typeface="Calibri Light"/>
                <a:cs typeface="Calibri Light"/>
              </a:rPr>
              <a:t>Innovations &amp; Applications</a:t>
            </a:r>
          </a:p>
          <a:p>
            <a:pPr marL="285750" indent="-285750">
              <a:buFont typeface="Arial"/>
              <a:buChar char="•"/>
            </a:pPr>
            <a:r>
              <a:rPr lang="en-GB" sz="2800" b="1" dirty="0">
                <a:ea typeface="+mn-lt"/>
                <a:cs typeface="+mn-lt"/>
              </a:rPr>
              <a:t>Electronic Stability Control (ESC)</a:t>
            </a:r>
            <a:r>
              <a:rPr lang="en-GB" sz="2800" dirty="0">
                <a:ea typeface="+mn-lt"/>
                <a:cs typeface="+mn-lt"/>
              </a:rPr>
              <a:t>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dirty="0">
                <a:ea typeface="+mn-lt"/>
                <a:cs typeface="+mn-lt"/>
              </a:rPr>
              <a:t>Automatically adjusts braking at individual wheels to maintain vehicle control.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b="1" dirty="0">
                <a:ea typeface="+mn-lt"/>
                <a:cs typeface="+mn-lt"/>
              </a:rPr>
              <a:t>Adaptive Suspension Systems</a:t>
            </a:r>
            <a:r>
              <a:rPr lang="en-GB" sz="2800" dirty="0">
                <a:ea typeface="+mn-lt"/>
                <a:cs typeface="+mn-lt"/>
              </a:rPr>
              <a:t>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dirty="0">
                <a:ea typeface="+mn-lt"/>
                <a:cs typeface="+mn-lt"/>
              </a:rPr>
              <a:t>Real-time changes in damping and stiffness based on road conditions.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b="1" dirty="0">
                <a:ea typeface="+mn-lt"/>
                <a:cs typeface="+mn-lt"/>
              </a:rPr>
              <a:t>Simulation and Modelling Software</a:t>
            </a:r>
            <a:r>
              <a:rPr lang="en-GB" sz="2800" dirty="0">
                <a:ea typeface="+mn-lt"/>
                <a:cs typeface="+mn-lt"/>
              </a:rPr>
              <a:t>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dirty="0">
                <a:ea typeface="+mn-lt"/>
                <a:cs typeface="+mn-lt"/>
              </a:rPr>
              <a:t>Programs like </a:t>
            </a:r>
            <a:r>
              <a:rPr lang="en-GB" sz="2800" i="1" dirty="0">
                <a:ea typeface="+mn-lt"/>
                <a:cs typeface="+mn-lt"/>
              </a:rPr>
              <a:t>MATLAB</a:t>
            </a:r>
            <a:r>
              <a:rPr lang="en-GB" sz="2800" dirty="0">
                <a:ea typeface="+mn-lt"/>
                <a:cs typeface="+mn-lt"/>
              </a:rPr>
              <a:t> and </a:t>
            </a:r>
            <a:r>
              <a:rPr lang="en-GB" sz="2800" i="1" dirty="0">
                <a:ea typeface="+mn-lt"/>
                <a:cs typeface="+mn-lt"/>
              </a:rPr>
              <a:t>Adams/Car</a:t>
            </a:r>
            <a:r>
              <a:rPr lang="en-GB" sz="2800" dirty="0">
                <a:ea typeface="+mn-lt"/>
                <a:cs typeface="+mn-lt"/>
              </a:rPr>
              <a:t> allow engineers to predict vehicle dynamics performance without physical prototypes.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b="1" dirty="0">
                <a:ea typeface="+mn-lt"/>
                <a:cs typeface="+mn-lt"/>
              </a:rPr>
              <a:t>Real-World Examples</a:t>
            </a:r>
            <a:r>
              <a:rPr lang="en-GB" sz="2800" dirty="0">
                <a:ea typeface="+mn-lt"/>
                <a:cs typeface="+mn-lt"/>
              </a:rPr>
              <a:t>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i="1" dirty="0">
                <a:ea typeface="+mn-lt"/>
                <a:cs typeface="+mn-lt"/>
              </a:rPr>
              <a:t>Tesla Model S</a:t>
            </a:r>
            <a:r>
              <a:rPr lang="en-GB" sz="2800" dirty="0">
                <a:ea typeface="+mn-lt"/>
                <a:cs typeface="+mn-lt"/>
              </a:rPr>
              <a:t>: Extremely low centre of gravity due to floor-mounted battery pack.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2800" i="1" dirty="0">
                <a:ea typeface="+mn-lt"/>
                <a:cs typeface="+mn-lt"/>
              </a:rPr>
              <a:t>Formula 1 Cars</a:t>
            </a:r>
            <a:r>
              <a:rPr lang="en-GB" sz="2800" dirty="0">
                <a:ea typeface="+mn-lt"/>
                <a:cs typeface="+mn-lt"/>
              </a:rPr>
              <a:t>: Precision suspension and Centre of Gravity optimization to maximize cornering speed.</a:t>
            </a:r>
            <a:endParaRPr lang="en-GB" dirty="0"/>
          </a:p>
          <a:p>
            <a:endParaRPr lang="en-GB" sz="2800" dirty="0">
              <a:latin typeface="Arial"/>
              <a:ea typeface="Calibri Light"/>
              <a:cs typeface="Calibri Ligh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719C23-D44A-4E2C-8211-9BE7C2B66F1D}"/>
              </a:ext>
            </a:extLst>
          </p:cNvPr>
          <p:cNvSpPr txBox="1"/>
          <p:nvPr/>
        </p:nvSpPr>
        <p:spPr>
          <a:xfrm>
            <a:off x="8042855" y="27061699"/>
            <a:ext cx="492661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Times New Roman"/>
                <a:ea typeface="+mn-lt"/>
                <a:cs typeface="+mn-lt"/>
              </a:rPr>
              <a:t>Figure 2: Impact of CG location on vehicle stability (Adapted from Engineering Explained [2])</a:t>
            </a:r>
            <a:endParaRPr lang="en-US" sz="2800" dirty="0">
              <a:latin typeface="Times New Roman"/>
              <a:cs typeface="Times New Roman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8FCAD27-D548-D239-093D-EB8C5D281118}"/>
              </a:ext>
            </a:extLst>
          </p:cNvPr>
          <p:cNvCxnSpPr/>
          <p:nvPr/>
        </p:nvCxnSpPr>
        <p:spPr>
          <a:xfrm>
            <a:off x="13993529" y="6087976"/>
            <a:ext cx="95221" cy="16663797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3F74990-C551-4E4D-3390-301CF3147C5B}"/>
              </a:ext>
            </a:extLst>
          </p:cNvPr>
          <p:cNvCxnSpPr>
            <a:cxnSpLocks/>
          </p:cNvCxnSpPr>
          <p:nvPr/>
        </p:nvCxnSpPr>
        <p:spPr>
          <a:xfrm>
            <a:off x="6594199" y="6087980"/>
            <a:ext cx="95221" cy="16663797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51756EA3-FEC6-BC26-5DDF-C7863110297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481648" y="13066995"/>
            <a:ext cx="6441860" cy="345613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16DB8D2-E649-F6EC-79A9-C8E15F79A33D}"/>
              </a:ext>
            </a:extLst>
          </p:cNvPr>
          <p:cNvSpPr txBox="1"/>
          <p:nvPr/>
        </p:nvSpPr>
        <p:spPr>
          <a:xfrm>
            <a:off x="15208171" y="17004277"/>
            <a:ext cx="5237193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latin typeface="Times New Roman"/>
                <a:cs typeface="Times New Roman"/>
              </a:rPr>
              <a:t>Diagram illustrating slip angle (Balkwill, J. (2017) Performance </a:t>
            </a:r>
            <a:r>
              <a:rPr lang="en-GB" sz="2800" dirty="0">
                <a:latin typeface="Times New Roman"/>
                <a:cs typeface="Times New Roman"/>
              </a:rPr>
              <a:t>Vehicle Dynamics)</a:t>
            </a:r>
          </a:p>
        </p:txBody>
      </p:sp>
    </p:spTree>
    <p:extLst>
      <p:ext uri="{BB962C8B-B14F-4D97-AF65-F5344CB8AC3E}">
        <p14:creationId xmlns:p14="http://schemas.microsoft.com/office/powerpoint/2010/main" val="103272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f244c3e-e0b4-4871-bb4e-fd032a14544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5BDE7C2597694E9B52267909D130AC" ma:contentTypeVersion="10" ma:contentTypeDescription="Create a new document." ma:contentTypeScope="" ma:versionID="19b80d82b48be816f0feeef62e004d30">
  <xsd:schema xmlns:xsd="http://www.w3.org/2001/XMLSchema" xmlns:xs="http://www.w3.org/2001/XMLSchema" xmlns:p="http://schemas.microsoft.com/office/2006/metadata/properties" xmlns:ns3="bf244c3e-e0b4-4871-bb4e-fd032a14544d" targetNamespace="http://schemas.microsoft.com/office/2006/metadata/properties" ma:root="true" ma:fieldsID="680c75ee026403e2ac675548d2c3af24" ns3:_="">
    <xsd:import namespace="bf244c3e-e0b4-4871-bb4e-fd032a14544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44c3e-e0b4-4871-bb4e-fd032a14544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687D36-0FC2-4295-A780-590997288791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bf244c3e-e0b4-4871-bb4e-fd032a14544d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798FE8-F25D-4DFB-8579-E07AFE59D0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647B62-7A3C-4205-85EB-76C1649A5D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244c3e-e0b4-4871-bb4e-fd032a145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</TotalTime>
  <Words>757</Words>
  <Application>Microsoft Office PowerPoint</Application>
  <PresentationFormat>Custom</PresentationFormat>
  <Paragraphs>66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Graham Howe</dc:creator>
  <cp:lastModifiedBy>Harri Brown (2420832)</cp:lastModifiedBy>
  <cp:revision>178</cp:revision>
  <dcterms:created xsi:type="dcterms:W3CDTF">2016-02-25T08:27:32Z</dcterms:created>
  <dcterms:modified xsi:type="dcterms:W3CDTF">2025-07-19T08:50:43Z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0x010100885BDE7C2597694E9B52267909D130AC</vt:lpwstr>
  </property>
</Properties>
</file>