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0693400" cy="7556500"/>
  <p:notesSz cx="6858000" cy="9144000"/>
  <p:embeddedFontLst>
    <p:embeddedFont>
      <p:font typeface="Nunito Bold" panose="020B0604020202020204" charset="0"/>
      <p:regular r:id="rId4"/>
    </p:embeddedFont>
    <p:embeddedFont>
      <p:font typeface="Nunito Italics"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150" d="100"/>
          <a:sy n="150" d="100"/>
        </p:scale>
        <p:origin x="-996" y="-25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D Immigration Experts" userId="5e4a6fac-9ac2-429f-959d-ea501e6ad23b" providerId="ADAL" clId="{60F34B23-5CB4-4BE9-8471-9CD685B90BE9}"/>
    <pc:docChg chg="modSld">
      <pc:chgData name="KD Immigration Experts" userId="5e4a6fac-9ac2-429f-959d-ea501e6ad23b" providerId="ADAL" clId="{60F34B23-5CB4-4BE9-8471-9CD685B90BE9}" dt="2026-07-03T10:57:58.928" v="36"/>
      <pc:docMkLst>
        <pc:docMk/>
      </pc:docMkLst>
      <pc:sldChg chg="modSp mod">
        <pc:chgData name="KD Immigration Experts" userId="5e4a6fac-9ac2-429f-959d-ea501e6ad23b" providerId="ADAL" clId="{60F34B23-5CB4-4BE9-8471-9CD685B90BE9}" dt="2026-07-03T10:57:58.928" v="36"/>
        <pc:sldMkLst>
          <pc:docMk/>
          <pc:sldMk cId="0" sldId="256"/>
        </pc:sldMkLst>
        <pc:spChg chg="mod">
          <ac:chgData name="KD Immigration Experts" userId="5e4a6fac-9ac2-429f-959d-ea501e6ad23b" providerId="ADAL" clId="{60F34B23-5CB4-4BE9-8471-9CD685B90BE9}" dt="2026-07-03T10:54:42.401" v="9"/>
          <ac:spMkLst>
            <pc:docMk/>
            <pc:sldMk cId="0" sldId="256"/>
            <ac:spMk id="4" creationId="{F9852E62-E3D5-41AA-A18F-B17D91C52C02}"/>
          </ac:spMkLst>
        </pc:spChg>
        <pc:spChg chg="mod">
          <ac:chgData name="KD Immigration Experts" userId="5e4a6fac-9ac2-429f-959d-ea501e6ad23b" providerId="ADAL" clId="{60F34B23-5CB4-4BE9-8471-9CD685B90BE9}" dt="2026-07-03T10:57:58.928" v="36"/>
          <ac:spMkLst>
            <pc:docMk/>
            <pc:sldMk cId="0" sldId="256"/>
            <ac:spMk id="9" creationId="{00EF53E2-8B51-4715-B4C1-AC3AC4ED6612}"/>
          </ac:spMkLst>
        </pc:spChg>
        <pc:spChg chg="mod">
          <ac:chgData name="KD Immigration Experts" userId="5e4a6fac-9ac2-429f-959d-ea501e6ad23b" providerId="ADAL" clId="{60F34B23-5CB4-4BE9-8471-9CD685B90BE9}" dt="2026-07-03T10:57:16.807" v="31"/>
          <ac:spMkLst>
            <pc:docMk/>
            <pc:sldMk cId="0" sldId="256"/>
            <ac:spMk id="33" creationId="{00000000-0000-0000-0000-000000000000}"/>
          </ac:spMkLst>
        </pc:spChg>
        <pc:spChg chg="mod">
          <ac:chgData name="KD Immigration Experts" userId="5e4a6fac-9ac2-429f-959d-ea501e6ad23b" providerId="ADAL" clId="{60F34B23-5CB4-4BE9-8471-9CD685B90BE9}" dt="2026-07-03T10:56:26.948" v="24"/>
          <ac:spMkLst>
            <pc:docMk/>
            <pc:sldMk cId="0" sldId="256"/>
            <ac:spMk id="42" creationId="{B5B241FB-D68D-4783-89C8-B59D34B7E300}"/>
          </ac:spMkLst>
        </pc:spChg>
        <pc:spChg chg="mod">
          <ac:chgData name="KD Immigration Experts" userId="5e4a6fac-9ac2-429f-959d-ea501e6ad23b" providerId="ADAL" clId="{60F34B23-5CB4-4BE9-8471-9CD685B90BE9}" dt="2026-07-03T10:56:04.472" v="21"/>
          <ac:spMkLst>
            <pc:docMk/>
            <pc:sldMk cId="0" sldId="256"/>
            <ac:spMk id="43" creationId="{952FFECA-FB17-45DD-99E0-DFA7377C2FF7}"/>
          </ac:spMkLst>
        </pc:spChg>
        <pc:picChg chg="mod">
          <ac:chgData name="KD Immigration Experts" userId="5e4a6fac-9ac2-429f-959d-ea501e6ad23b" providerId="ADAL" clId="{60F34B23-5CB4-4BE9-8471-9CD685B90BE9}" dt="2026-07-03T10:55:00.342" v="12" actId="14100"/>
          <ac:picMkLst>
            <pc:docMk/>
            <pc:sldMk cId="0" sldId="256"/>
            <ac:picMk id="8" creationId="{57BA3917-9E7B-45FD-8F6D-DE0107941524}"/>
          </ac:picMkLst>
        </pc:picChg>
        <pc:picChg chg="mod">
          <ac:chgData name="KD Immigration Experts" userId="5e4a6fac-9ac2-429f-959d-ea501e6ad23b" providerId="ADAL" clId="{60F34B23-5CB4-4BE9-8471-9CD685B90BE9}" dt="2026-07-03T10:55:07.782" v="14" actId="14100"/>
          <ac:picMkLst>
            <pc:docMk/>
            <pc:sldMk cId="0" sldId="256"/>
            <ac:picMk id="10" creationId="{DC3D1332-DF4E-4E74-BDCC-6C4226F2DC02}"/>
          </ac:picMkLst>
        </pc:picChg>
      </pc:sldChg>
    </pc:docChg>
  </pc:docChgLst>
  <pc:docChgLst>
    <pc:chgData name="KD Immigration Experts" userId="5e4a6fac-9ac2-429f-959d-ea501e6ad23b" providerId="ADAL" clId="{07AB89F4-FAD2-4A71-A646-9FBE3CC18D03}"/>
    <pc:docChg chg="modSld">
      <pc:chgData name="KD Immigration Experts" userId="5e4a6fac-9ac2-429f-959d-ea501e6ad23b" providerId="ADAL" clId="{07AB89F4-FAD2-4A71-A646-9FBE3CC18D03}" dt="2026-07-03T12:09:35.710" v="51" actId="2710"/>
      <pc:docMkLst>
        <pc:docMk/>
      </pc:docMkLst>
      <pc:sldChg chg="modSp mod">
        <pc:chgData name="KD Immigration Experts" userId="5e4a6fac-9ac2-429f-959d-ea501e6ad23b" providerId="ADAL" clId="{07AB89F4-FAD2-4A71-A646-9FBE3CC18D03}" dt="2026-07-03T12:09:35.710" v="51" actId="2710"/>
        <pc:sldMkLst>
          <pc:docMk/>
          <pc:sldMk cId="0" sldId="256"/>
        </pc:sldMkLst>
        <pc:spChg chg="mod">
          <ac:chgData name="KD Immigration Experts" userId="5e4a6fac-9ac2-429f-959d-ea501e6ad23b" providerId="ADAL" clId="{07AB89F4-FAD2-4A71-A646-9FBE3CC18D03}" dt="2026-07-03T12:03:11.919" v="5" actId="255"/>
          <ac:spMkLst>
            <pc:docMk/>
            <pc:sldMk cId="0" sldId="256"/>
            <ac:spMk id="4" creationId="{F9852E62-E3D5-41AA-A18F-B17D91C52C02}"/>
          </ac:spMkLst>
        </pc:spChg>
        <pc:spChg chg="mod">
          <ac:chgData name="KD Immigration Experts" userId="5e4a6fac-9ac2-429f-959d-ea501e6ad23b" providerId="ADAL" clId="{07AB89F4-FAD2-4A71-A646-9FBE3CC18D03}" dt="2026-07-03T12:09:35.710" v="51" actId="2710"/>
          <ac:spMkLst>
            <pc:docMk/>
            <pc:sldMk cId="0" sldId="256"/>
            <ac:spMk id="9" creationId="{00EF53E2-8B51-4715-B4C1-AC3AC4ED6612}"/>
          </ac:spMkLst>
        </pc:spChg>
        <pc:spChg chg="mod">
          <ac:chgData name="KD Immigration Experts" userId="5e4a6fac-9ac2-429f-959d-ea501e6ad23b" providerId="ADAL" clId="{07AB89F4-FAD2-4A71-A646-9FBE3CC18D03}" dt="2026-07-03T12:07:00.656" v="33" actId="255"/>
          <ac:spMkLst>
            <pc:docMk/>
            <pc:sldMk cId="0" sldId="256"/>
            <ac:spMk id="33" creationId="{00000000-0000-0000-0000-000000000000}"/>
          </ac:spMkLst>
        </pc:spChg>
        <pc:spChg chg="mod">
          <ac:chgData name="KD Immigration Experts" userId="5e4a6fac-9ac2-429f-959d-ea501e6ad23b" providerId="ADAL" clId="{07AB89F4-FAD2-4A71-A646-9FBE3CC18D03}" dt="2026-07-03T12:08:18.307" v="40" actId="255"/>
          <ac:spMkLst>
            <pc:docMk/>
            <pc:sldMk cId="0" sldId="256"/>
            <ac:spMk id="42" creationId="{B5B241FB-D68D-4783-89C8-B59D34B7E300}"/>
          </ac:spMkLst>
        </pc:spChg>
        <pc:spChg chg="mod">
          <ac:chgData name="KD Immigration Experts" userId="5e4a6fac-9ac2-429f-959d-ea501e6ad23b" providerId="ADAL" clId="{07AB89F4-FAD2-4A71-A646-9FBE3CC18D03}" dt="2026-07-03T12:05:25.850" v="24" actId="1036"/>
          <ac:spMkLst>
            <pc:docMk/>
            <pc:sldMk cId="0" sldId="256"/>
            <ac:spMk id="43" creationId="{952FFECA-FB17-45DD-99E0-DFA7377C2FF7}"/>
          </ac:spMkLst>
        </pc:spChg>
        <pc:picChg chg="mod">
          <ac:chgData name="KD Immigration Experts" userId="5e4a6fac-9ac2-429f-959d-ea501e6ad23b" providerId="ADAL" clId="{07AB89F4-FAD2-4A71-A646-9FBE3CC18D03}" dt="2026-07-03T12:03:22.291" v="8" actId="1076"/>
          <ac:picMkLst>
            <pc:docMk/>
            <pc:sldMk cId="0" sldId="256"/>
            <ac:picMk id="8" creationId="{57BA3917-9E7B-45FD-8F6D-DE0107941524}"/>
          </ac:picMkLst>
        </pc:picChg>
        <pc:picChg chg="mod">
          <ac:chgData name="KD Immigration Experts" userId="5e4a6fac-9ac2-429f-959d-ea501e6ad23b" providerId="ADAL" clId="{07AB89F4-FAD2-4A71-A646-9FBE3CC18D03}" dt="2026-07-03T12:03:24.472" v="9" actId="14100"/>
          <ac:picMkLst>
            <pc:docMk/>
            <pc:sldMk cId="0" sldId="256"/>
            <ac:picMk id="10" creationId="{DC3D1332-DF4E-4E74-BDCC-6C4226F2DC02}"/>
          </ac:picMkLst>
        </pc:picChg>
        <pc:picChg chg="mod">
          <ac:chgData name="KD Immigration Experts" userId="5e4a6fac-9ac2-429f-959d-ea501e6ad23b" providerId="ADAL" clId="{07AB89F4-FAD2-4A71-A646-9FBE3CC18D03}" dt="2026-07-03T12:03:17.405" v="6" actId="14100"/>
          <ac:picMkLst>
            <pc:docMk/>
            <pc:sldMk cId="0" sldId="256"/>
            <ac:picMk id="19" creationId="{6C8689A4-940A-4D3A-A0A9-8F5EAD26394A}"/>
          </ac:picMkLst>
        </pc:picChg>
        <pc:picChg chg="mod">
          <ac:chgData name="KD Immigration Experts" userId="5e4a6fac-9ac2-429f-959d-ea501e6ad23b" providerId="ADAL" clId="{07AB89F4-FAD2-4A71-A646-9FBE3CC18D03}" dt="2026-07-03T12:07:15.028" v="34" actId="1076"/>
          <ac:picMkLst>
            <pc:docMk/>
            <pc:sldMk cId="0" sldId="256"/>
            <ac:picMk id="20" creationId="{6746ADDF-343A-4815-A5B4-46BB5175119B}"/>
          </ac:picMkLst>
        </pc:picChg>
      </pc:sldChg>
    </pc:docChg>
  </pc:docChgLst>
  <pc:docChgLst>
    <pc:chgData name="KD Immigration Experts" userId="5e4a6fac-9ac2-429f-959d-ea501e6ad23b" providerId="ADAL" clId="{FB22C170-7075-4E71-A67C-19355A39F3C9}"/>
    <pc:docChg chg="delSld modSld">
      <pc:chgData name="KD Immigration Experts" userId="5e4a6fac-9ac2-429f-959d-ea501e6ad23b" providerId="ADAL" clId="{FB22C170-7075-4E71-A67C-19355A39F3C9}" dt="2026-07-03T12:18:48.390" v="332" actId="20577"/>
      <pc:docMkLst>
        <pc:docMk/>
      </pc:docMkLst>
      <pc:sldChg chg="modSp mod">
        <pc:chgData name="KD Immigration Experts" userId="5e4a6fac-9ac2-429f-959d-ea501e6ad23b" providerId="ADAL" clId="{FB22C170-7075-4E71-A67C-19355A39F3C9}" dt="2026-07-03T12:18:48.390" v="332" actId="20577"/>
        <pc:sldMkLst>
          <pc:docMk/>
          <pc:sldMk cId="0" sldId="256"/>
        </pc:sldMkLst>
        <pc:spChg chg="mod">
          <ac:chgData name="KD Immigration Experts" userId="5e4a6fac-9ac2-429f-959d-ea501e6ad23b" providerId="ADAL" clId="{FB22C170-7075-4E71-A67C-19355A39F3C9}" dt="2026-07-03T12:17:33.070" v="116" actId="6549"/>
          <ac:spMkLst>
            <pc:docMk/>
            <pc:sldMk cId="0" sldId="256"/>
            <ac:spMk id="4" creationId="{F9852E62-E3D5-41AA-A18F-B17D91C52C02}"/>
          </ac:spMkLst>
        </pc:spChg>
        <pc:spChg chg="mod">
          <ac:chgData name="KD Immigration Experts" userId="5e4a6fac-9ac2-429f-959d-ea501e6ad23b" providerId="ADAL" clId="{FB22C170-7075-4E71-A67C-19355A39F3C9}" dt="2026-07-03T12:18:48.390" v="332" actId="20577"/>
          <ac:spMkLst>
            <pc:docMk/>
            <pc:sldMk cId="0" sldId="256"/>
            <ac:spMk id="33" creationId="{00000000-0000-0000-0000-000000000000}"/>
          </ac:spMkLst>
        </pc:spChg>
        <pc:spChg chg="mod">
          <ac:chgData name="KD Immigration Experts" userId="5e4a6fac-9ac2-429f-959d-ea501e6ad23b" providerId="ADAL" clId="{FB22C170-7075-4E71-A67C-19355A39F3C9}" dt="2026-07-03T12:18:30.844" v="299" actId="20577"/>
          <ac:spMkLst>
            <pc:docMk/>
            <pc:sldMk cId="0" sldId="256"/>
            <ac:spMk id="42" creationId="{B5B241FB-D68D-4783-89C8-B59D34B7E300}"/>
          </ac:spMkLst>
        </pc:spChg>
        <pc:spChg chg="mod">
          <ac:chgData name="KD Immigration Experts" userId="5e4a6fac-9ac2-429f-959d-ea501e6ad23b" providerId="ADAL" clId="{FB22C170-7075-4E71-A67C-19355A39F3C9}" dt="2026-07-03T12:17:57.892" v="192" actId="20577"/>
          <ac:spMkLst>
            <pc:docMk/>
            <pc:sldMk cId="0" sldId="256"/>
            <ac:spMk id="43" creationId="{952FFECA-FB17-45DD-99E0-DFA7377C2FF7}"/>
          </ac:spMkLst>
        </pc:spChg>
      </pc:sldChg>
      <pc:sldChg chg="del">
        <pc:chgData name="KD Immigration Experts" userId="5e4a6fac-9ac2-429f-959d-ea501e6ad23b" providerId="ADAL" clId="{FB22C170-7075-4E71-A67C-19355A39F3C9}" dt="2026-07-03T12:10:54.658" v="0" actId="2696"/>
        <pc:sldMkLst>
          <pc:docMk/>
          <pc:sldMk cId="3171870326"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21132-E82A-4339-B13D-4AF8B7F42BC7}" type="datetimeFigureOut">
              <a:rPr lang="en-US" smtClean="0"/>
              <a:t>7/3/2026</a:t>
            </a:fld>
            <a:endParaRPr lang="en-US"/>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78D78-AC2C-4166-BB86-15E794B34A42}" type="slidenum">
              <a:rPr lang="en-US" smtClean="0"/>
              <a:t>‹#›</a:t>
            </a:fld>
            <a:endParaRPr lang="en-US"/>
          </a:p>
        </p:txBody>
      </p:sp>
    </p:spTree>
    <p:extLst>
      <p:ext uri="{BB962C8B-B14F-4D97-AF65-F5344CB8AC3E}">
        <p14:creationId xmlns:p14="http://schemas.microsoft.com/office/powerpoint/2010/main" val="3248387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E78D78-AC2C-4166-BB86-15E794B34A42}" type="slidenum">
              <a:rPr lang="en-US" smtClean="0"/>
              <a:t>1</a:t>
            </a:fld>
            <a:endParaRPr lang="en-US"/>
          </a:p>
        </p:txBody>
      </p:sp>
    </p:spTree>
    <p:extLst>
      <p:ext uri="{BB962C8B-B14F-4D97-AF65-F5344CB8AC3E}">
        <p14:creationId xmlns:p14="http://schemas.microsoft.com/office/powerpoint/2010/main" val="2508397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grpSp>
        <p:nvGrpSpPr>
          <p:cNvPr id="5" name="Group 5"/>
          <p:cNvGrpSpPr/>
          <p:nvPr/>
        </p:nvGrpSpPr>
        <p:grpSpPr>
          <a:xfrm>
            <a:off x="3530096" y="601193"/>
            <a:ext cx="3650072" cy="6955307"/>
            <a:chOff x="0" y="0"/>
            <a:chExt cx="1290320" cy="2896403"/>
          </a:xfrm>
        </p:grpSpPr>
        <p:sp>
          <p:nvSpPr>
            <p:cNvPr id="6" name="Freeform 6"/>
            <p:cNvSpPr/>
            <p:nvPr/>
          </p:nvSpPr>
          <p:spPr>
            <a:xfrm>
              <a:off x="0" y="0"/>
              <a:ext cx="1290320" cy="2896403"/>
            </a:xfrm>
            <a:custGeom>
              <a:avLst/>
              <a:gdLst/>
              <a:ahLst/>
              <a:cxnLst/>
              <a:rect l="l" t="t" r="r" b="b"/>
              <a:pathLst>
                <a:path w="1290320" h="2896403">
                  <a:moveTo>
                    <a:pt x="0" y="0"/>
                  </a:moveTo>
                  <a:lnTo>
                    <a:pt x="1290320" y="0"/>
                  </a:lnTo>
                  <a:lnTo>
                    <a:pt x="1290320" y="2896403"/>
                  </a:lnTo>
                  <a:lnTo>
                    <a:pt x="0" y="2896403"/>
                  </a:lnTo>
                  <a:close/>
                </a:path>
              </a:pathLst>
            </a:custGeom>
            <a:solidFill>
              <a:schemeClr val="accent6">
                <a:lumMod val="40000"/>
                <a:lumOff val="60000"/>
              </a:schemeClr>
            </a:solidFill>
          </p:spPr>
        </p:sp>
        <p:sp>
          <p:nvSpPr>
            <p:cNvPr id="7" name="TextBox 7"/>
            <p:cNvSpPr txBox="1"/>
            <p:nvPr/>
          </p:nvSpPr>
          <p:spPr>
            <a:xfrm>
              <a:off x="0" y="-28575"/>
              <a:ext cx="1290320" cy="2924978"/>
            </a:xfrm>
            <a:prstGeom prst="rect">
              <a:avLst/>
            </a:prstGeom>
          </p:spPr>
          <p:txBody>
            <a:bodyPr lIns="50800" tIns="50800" rIns="50800" bIns="50800" rtlCol="0" anchor="ctr"/>
            <a:lstStyle/>
            <a:p>
              <a:pPr algn="ctr">
                <a:lnSpc>
                  <a:spcPts val="1960"/>
                </a:lnSpc>
                <a:spcBef>
                  <a:spcPct val="0"/>
                </a:spcBef>
              </a:pPr>
              <a:endParaRPr/>
            </a:p>
          </p:txBody>
        </p:sp>
      </p:grpSp>
      <p:sp>
        <p:nvSpPr>
          <p:cNvPr id="30" name="TextBox 30"/>
          <p:cNvSpPr txBox="1"/>
          <p:nvPr/>
        </p:nvSpPr>
        <p:spPr>
          <a:xfrm>
            <a:off x="139506" y="71700"/>
            <a:ext cx="10385942" cy="461665"/>
          </a:xfrm>
          <a:prstGeom prst="rect">
            <a:avLst/>
          </a:prstGeom>
        </p:spPr>
        <p:txBody>
          <a:bodyPr wrap="square" lIns="0" tIns="0" rIns="0" bIns="0" rtlCol="0" anchor="t">
            <a:spAutoFit/>
          </a:bodyPr>
          <a:lstStyle/>
          <a:p>
            <a:pPr algn="ctr"/>
            <a:r>
              <a:rPr lang="en-US" sz="3000" b="1" dirty="0">
                <a:latin typeface="Times New Roman" panose="02020603050405020304" pitchFamily="18" charset="0"/>
                <a:ea typeface="Poppins Medium"/>
                <a:cs typeface="Times New Roman" panose="02020603050405020304" pitchFamily="18" charset="0"/>
                <a:sym typeface="Poppins Medium"/>
              </a:rPr>
              <a:t>Population Health and Digital Health </a:t>
            </a:r>
            <a:r>
              <a:rPr lang="en-US" sz="3000" b="1">
                <a:latin typeface="Times New Roman" panose="02020603050405020304" pitchFamily="18" charset="0"/>
                <a:ea typeface="Poppins Medium"/>
                <a:cs typeface="Times New Roman" panose="02020603050405020304" pitchFamily="18" charset="0"/>
                <a:sym typeface="Poppins Medium"/>
              </a:rPr>
              <a:t>Promotion    </a:t>
            </a:r>
            <a:endParaRPr lang="en-US" sz="3000" b="1" dirty="0">
              <a:latin typeface="Times New Roman" panose="02020603050405020304" pitchFamily="18" charset="0"/>
              <a:ea typeface="Poppins Medium"/>
              <a:cs typeface="Times New Roman" panose="02020603050405020304" pitchFamily="18" charset="0"/>
              <a:sym typeface="Poppins Medium"/>
            </a:endParaRPr>
          </a:p>
        </p:txBody>
      </p:sp>
      <p:sp>
        <p:nvSpPr>
          <p:cNvPr id="32" name="TextBox 32"/>
          <p:cNvSpPr txBox="1"/>
          <p:nvPr/>
        </p:nvSpPr>
        <p:spPr>
          <a:xfrm>
            <a:off x="3565127" y="884307"/>
            <a:ext cx="3512931" cy="230832"/>
          </a:xfrm>
          <a:prstGeom prst="rect">
            <a:avLst/>
          </a:prstGeom>
        </p:spPr>
        <p:txBody>
          <a:bodyPr wrap="square" lIns="0" tIns="0" rIns="0" bIns="0" rtlCol="0" anchor="t">
            <a:spAutoFit/>
          </a:bodyPr>
          <a:lstStyle/>
          <a:p>
            <a:pPr lvl="0" algn="ctr">
              <a:lnSpc>
                <a:spcPts val="1960"/>
              </a:lnSpc>
              <a:spcBef>
                <a:spcPct val="0"/>
              </a:spcBef>
            </a:pPr>
            <a:endParaRPr lang="en-US" sz="999" i="1" dirty="0">
              <a:solidFill>
                <a:srgbClr val="121C2B"/>
              </a:solidFill>
              <a:latin typeface="Nunito Italics"/>
              <a:ea typeface="Nunito Italics"/>
              <a:cs typeface="Nunito Italics"/>
              <a:sym typeface="Nunito Italics"/>
            </a:endParaRPr>
          </a:p>
        </p:txBody>
      </p:sp>
      <p:sp>
        <p:nvSpPr>
          <p:cNvPr id="33" name="TextBox 33"/>
          <p:cNvSpPr txBox="1"/>
          <p:nvPr/>
        </p:nvSpPr>
        <p:spPr>
          <a:xfrm>
            <a:off x="3521943" y="3728995"/>
            <a:ext cx="3614470" cy="3211135"/>
          </a:xfrm>
          <a:prstGeom prst="rect">
            <a:avLst/>
          </a:prstGeom>
          <a:solidFill>
            <a:schemeClr val="tx2">
              <a:lumMod val="40000"/>
              <a:lumOff val="60000"/>
            </a:schemeClr>
          </a:solidFill>
        </p:spPr>
        <p:txBody>
          <a:bodyPr wrap="square" lIns="0" tIns="0" rIns="0" bIns="0" rtlCol="0" anchor="t">
            <a:spAutoFit/>
          </a:bodyPr>
          <a:lstStyle/>
          <a:p>
            <a:pPr algn="ctr"/>
            <a:r>
              <a:rPr lang="en-US" sz="1000" b="1" dirty="0" err="1">
                <a:latin typeface="Times New Roman" panose="02020603050405020304" pitchFamily="18" charset="0"/>
                <a:cs typeface="Times New Roman" panose="02020603050405020304" pitchFamily="18" charset="0"/>
              </a:rPr>
              <a:t>Behavioural</a:t>
            </a:r>
            <a:r>
              <a:rPr lang="en-US" sz="1000" b="1" dirty="0">
                <a:latin typeface="Times New Roman" panose="02020603050405020304" pitchFamily="18" charset="0"/>
                <a:cs typeface="Times New Roman" panose="02020603050405020304" pitchFamily="18" charset="0"/>
              </a:rPr>
              <a:t> change theory  </a:t>
            </a:r>
          </a:p>
          <a:p>
            <a:pPr lvl="1" algn="just"/>
            <a:r>
              <a:rPr lang="en-US" sz="800" b="1" dirty="0">
                <a:latin typeface="Times New Roman" panose="02020603050405020304" pitchFamily="18" charset="0"/>
                <a:cs typeface="Times New Roman" panose="02020603050405020304" pitchFamily="18" charset="0"/>
              </a:rPr>
              <a:t>Introduction to the Health Belief Model </a:t>
            </a:r>
          </a:p>
          <a:p>
            <a:pPr algn="just"/>
            <a:r>
              <a:rPr lang="en-US" sz="800" dirty="0">
                <a:effectLst/>
                <a:latin typeface="Times New Roman" panose="02020603050405020304" pitchFamily="18" charset="0"/>
                <a:ea typeface="Calibri" panose="020F0502020204030204" pitchFamily="34" charset="0"/>
              </a:rPr>
              <a:t>Broadly </a:t>
            </a:r>
            <a:r>
              <a:rPr lang="en-US" sz="800" dirty="0" err="1">
                <a:effectLst/>
                <a:latin typeface="Times New Roman" panose="02020603050405020304" pitchFamily="18" charset="0"/>
                <a:ea typeface="Calibri" panose="020F0502020204030204" pitchFamily="34" charset="0"/>
              </a:rPr>
              <a:t>utilised</a:t>
            </a:r>
            <a:r>
              <a:rPr lang="en-US" sz="800" dirty="0">
                <a:effectLst/>
                <a:latin typeface="Times New Roman" panose="02020603050405020304" pitchFamily="18" charset="0"/>
                <a:ea typeface="Calibri" panose="020F0502020204030204" pitchFamily="34" charset="0"/>
              </a:rPr>
              <a:t> </a:t>
            </a:r>
            <a:r>
              <a:rPr lang="en-US" sz="800" dirty="0" err="1">
                <a:effectLst/>
                <a:latin typeface="Times New Roman" panose="02020603050405020304" pitchFamily="18" charset="0"/>
                <a:ea typeface="Calibri" panose="020F0502020204030204" pitchFamily="34" charset="0"/>
              </a:rPr>
              <a:t>behaviour</a:t>
            </a:r>
            <a:r>
              <a:rPr lang="en-US" sz="800" dirty="0">
                <a:effectLst/>
                <a:latin typeface="Times New Roman" panose="02020603050405020304" pitchFamily="18" charset="0"/>
                <a:ea typeface="Calibri" panose="020F0502020204030204" pitchFamily="34" charset="0"/>
              </a:rPr>
              <a:t> change theory within the social and healthcare domains is the health belief model that elaborates how individuals' perceptions impact their health-related </a:t>
            </a:r>
            <a:r>
              <a:rPr lang="en-US" sz="800" dirty="0" err="1">
                <a:effectLst/>
                <a:latin typeface="Times New Roman" panose="02020603050405020304" pitchFamily="18" charset="0"/>
                <a:ea typeface="Calibri" panose="020F0502020204030204" pitchFamily="34" charset="0"/>
              </a:rPr>
              <a:t>behaviours</a:t>
            </a:r>
            <a:r>
              <a:rPr lang="en-US" sz="800" dirty="0">
                <a:effectLst/>
                <a:latin typeface="Times New Roman" panose="02020603050405020304" pitchFamily="18" charset="0"/>
                <a:ea typeface="Calibri" panose="020F0502020204030204" pitchFamily="34" charset="0"/>
              </a:rPr>
              <a:t>. This model proposes that the behavior change that occurs may be observed as people witness any health risk. Furthermore, this model considers that people know what would benefit from an action and they see that barriers on the path to an action can be addressed</a:t>
            </a:r>
            <a:endParaRPr lang="en-US" sz="800" b="1"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Applicability in mental health promotion</a:t>
            </a:r>
          </a:p>
          <a:p>
            <a:pPr algn="just">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While measuring in a mental health perspective, it is noteworthy that African women might experience symptoms related to mental strain, anxiety; however, they lack seeking assistance due to cultural stigma, etc. Tele-health channels, on the other hand, may help them to reduce their challenges as they provide easy and culturally acceptable access to services.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lvl="1"/>
            <a:r>
              <a:rPr lang="en-US" sz="800" b="1" dirty="0">
                <a:latin typeface="Times New Roman" panose="02020603050405020304" pitchFamily="18" charset="0"/>
                <a:cs typeface="Times New Roman" panose="02020603050405020304" pitchFamily="18" charset="0"/>
              </a:rPr>
              <a:t>Components of the Health Belief Model</a:t>
            </a:r>
          </a:p>
          <a:p>
            <a:pPr algn="just"/>
            <a:r>
              <a:rPr lang="en-US" sz="800" dirty="0">
                <a:effectLst/>
                <a:latin typeface="Times New Roman" panose="02020603050405020304" pitchFamily="18" charset="0"/>
                <a:ea typeface="Calibri" panose="020F0502020204030204" pitchFamily="34" charset="0"/>
              </a:rPr>
              <a:t>This model includes various key constructs, i.e. supposed benefits, perceived barriers, perceived severity, self-efficacy, etc. However, based on online counselling, virtual assistant teams, including awareness on digital mental health, could enable the enhancement of knowledge on mental health challenges while promoting positive help-seeking actions. </a:t>
            </a:r>
            <a:endParaRPr lang="en-US" sz="800" dirty="0">
              <a:latin typeface="Times New Roman" panose="02020603050405020304" pitchFamily="18" charset="0"/>
              <a:cs typeface="Times New Roman" panose="02020603050405020304" pitchFamily="18" charset="0"/>
            </a:endParaRPr>
          </a:p>
          <a:p>
            <a:pPr lvl="1"/>
            <a:r>
              <a:rPr lang="en-US" sz="800" b="1" dirty="0">
                <a:latin typeface="Times New Roman" panose="02020603050405020304" pitchFamily="18" charset="0"/>
                <a:cs typeface="Times New Roman" panose="02020603050405020304" pitchFamily="18" charset="0"/>
              </a:rPr>
              <a:t>Relationship between the Health Belief Model and Tele-mental Health platforms</a:t>
            </a:r>
          </a:p>
          <a:p>
            <a:pPr algn="just"/>
            <a:r>
              <a:rPr lang="en-GB" sz="800" dirty="0">
                <a:latin typeface="Times New Roman" panose="02020603050405020304" pitchFamily="18" charset="0"/>
                <a:cs typeface="Times New Roman" panose="02020603050405020304" pitchFamily="18" charset="0"/>
              </a:rPr>
              <a:t>Educational awareness campaigns carried out online, together with the recommendations received from the community, including online reminders, constitute important indications that can be provided via tele-mental </a:t>
            </a:r>
            <a:r>
              <a:rPr lang="en-GB" sz="800">
                <a:latin typeface="Times New Roman" panose="02020603050405020304" pitchFamily="18" charset="0"/>
                <a:cs typeface="Times New Roman" panose="02020603050405020304" pitchFamily="18" charset="0"/>
              </a:rPr>
              <a:t>health services.</a:t>
            </a:r>
            <a:endParaRPr lang="en-US" sz="800" dirty="0">
              <a:latin typeface="Times New Roman" panose="02020603050405020304" pitchFamily="18" charset="0"/>
              <a:cs typeface="Times New Roman" panose="02020603050405020304" pitchFamily="18" charset="0"/>
            </a:endParaRPr>
          </a:p>
        </p:txBody>
      </p:sp>
      <p:sp>
        <p:nvSpPr>
          <p:cNvPr id="37" name="TextBox 37"/>
          <p:cNvSpPr txBox="1"/>
          <p:nvPr/>
        </p:nvSpPr>
        <p:spPr>
          <a:xfrm>
            <a:off x="1303457" y="6131521"/>
            <a:ext cx="1923334" cy="188595"/>
          </a:xfrm>
          <a:prstGeom prst="rect">
            <a:avLst/>
          </a:prstGeom>
        </p:spPr>
        <p:txBody>
          <a:bodyPr lIns="0" tIns="0" rIns="0" bIns="0" rtlCol="0" anchor="t">
            <a:spAutoFit/>
          </a:bodyPr>
          <a:lstStyle/>
          <a:p>
            <a:pPr algn="l">
              <a:lnSpc>
                <a:spcPts val="1679"/>
              </a:lnSpc>
            </a:pPr>
            <a:r>
              <a:rPr lang="en-US" sz="1199" b="1" dirty="0">
                <a:solidFill>
                  <a:srgbClr val="121C2B"/>
                </a:solidFill>
                <a:latin typeface="Nunito Bold"/>
                <a:ea typeface="Nunito Bold"/>
                <a:cs typeface="Nunito Bold"/>
                <a:sym typeface="Nunito Bold"/>
              </a:rPr>
              <a:t>Isabel Mercado</a:t>
            </a:r>
          </a:p>
        </p:txBody>
      </p:sp>
      <p:sp>
        <p:nvSpPr>
          <p:cNvPr id="42" name="Rectangle 41">
            <a:extLst>
              <a:ext uri="{FF2B5EF4-FFF2-40B4-BE49-F238E27FC236}">
                <a16:creationId xmlns:a16="http://schemas.microsoft.com/office/drawing/2014/main" id="{B5B241FB-D68D-4783-89C8-B59D34B7E300}"/>
              </a:ext>
            </a:extLst>
          </p:cNvPr>
          <p:cNvSpPr/>
          <p:nvPr/>
        </p:nvSpPr>
        <p:spPr>
          <a:xfrm>
            <a:off x="7167784" y="628021"/>
            <a:ext cx="3544004" cy="1810752"/>
          </a:xfrm>
          <a:prstGeom prst="rect">
            <a:avLst/>
          </a:prstGeom>
          <a:solidFill>
            <a:schemeClr val="bg1">
              <a:lumMod val="85000"/>
            </a:schemeClr>
          </a:solidFill>
        </p:spPr>
        <p:txBody>
          <a:bodyPr wrap="square">
            <a:spAutoFit/>
          </a:bodyPr>
          <a:lstStyle/>
          <a:p>
            <a:pPr algn="ctr"/>
            <a:r>
              <a:rPr lang="en-US" sz="1000" b="1" dirty="0">
                <a:latin typeface="Times New Roman" panose="02020603050405020304" pitchFamily="18" charset="0"/>
                <a:cs typeface="Times New Roman" panose="02020603050405020304" pitchFamily="18" charset="0"/>
              </a:rPr>
              <a:t>Expected outcomes </a:t>
            </a:r>
          </a:p>
          <a:p>
            <a:pPr lvl="1" algn="just"/>
            <a:r>
              <a:rPr lang="en-US" sz="800" b="1" dirty="0">
                <a:latin typeface="Times New Roman" panose="02020603050405020304" pitchFamily="18" charset="0"/>
                <a:cs typeface="Times New Roman" panose="02020603050405020304" pitchFamily="18" charset="0"/>
              </a:rPr>
              <a:t>Positive health outcomes</a:t>
            </a:r>
          </a:p>
          <a:p>
            <a:pPr algn="just">
              <a:spcAft>
                <a:spcPts val="8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African women can improve their mental health Literacy; use mental health services and promote positive help-seeking behavior, which are identified as relevant in the Health Belief model in the context of tele-mental health. Better access to socially sensitive support would help to reduce depression and mental stress, and enhance emotional health.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sz="800"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Critical consideration</a:t>
            </a:r>
          </a:p>
          <a:p>
            <a:pPr algn="just"/>
            <a:r>
              <a:rPr lang="en-US" sz="700" dirty="0">
                <a:effectLst/>
                <a:latin typeface="Times New Roman" panose="02020603050405020304" pitchFamily="18" charset="0"/>
                <a:ea typeface="Calibri" panose="020F0502020204030204" pitchFamily="34" charset="0"/>
                <a:cs typeface="Times New Roman" panose="02020603050405020304" pitchFamily="18" charset="0"/>
              </a:rPr>
              <a:t>But even with the benefits of positive health outcomes from using tele-mental health channels, there are challenges. A few of them may be less involved due to lack of digital literacy, language barriers and disproportionate access to internet-based digital devices. To promote tele-mental health platforms, they need outreach programs in the communities and digital inclusion programs that can increase equality and improve service efficiency.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 </a:t>
            </a:r>
            <a:r>
              <a:rPr lang="en-US" sz="800" b="1" dirty="0">
                <a:latin typeface="Times New Roman" panose="02020603050405020304" pitchFamily="18" charset="0"/>
                <a:cs typeface="Times New Roman" panose="02020603050405020304" pitchFamily="18" charset="0"/>
              </a:rPr>
              <a:t>	</a:t>
            </a:r>
            <a:endParaRPr lang="en-US" sz="800" dirty="0">
              <a:latin typeface="Times New Roman" panose="02020603050405020304" pitchFamily="18" charset="0"/>
              <a:cs typeface="Times New Roman" panose="02020603050405020304" pitchFamily="18" charset="0"/>
            </a:endParaRPr>
          </a:p>
        </p:txBody>
      </p:sp>
      <p:sp>
        <p:nvSpPr>
          <p:cNvPr id="43" name="Rectangle 42">
            <a:extLst>
              <a:ext uri="{FF2B5EF4-FFF2-40B4-BE49-F238E27FC236}">
                <a16:creationId xmlns:a16="http://schemas.microsoft.com/office/drawing/2014/main" id="{952FFECA-FB17-45DD-99E0-DFA7377C2FF7}"/>
              </a:ext>
            </a:extLst>
          </p:cNvPr>
          <p:cNvSpPr/>
          <p:nvPr/>
        </p:nvSpPr>
        <p:spPr>
          <a:xfrm>
            <a:off x="3507482" y="577374"/>
            <a:ext cx="3628302" cy="2954655"/>
          </a:xfrm>
          <a:prstGeom prst="rect">
            <a:avLst/>
          </a:prstGeom>
          <a:solidFill>
            <a:schemeClr val="accent6"/>
          </a:solidFill>
        </p:spPr>
        <p:txBody>
          <a:bodyPr wrap="square">
            <a:spAutoFit/>
          </a:bodyPr>
          <a:lstStyle/>
          <a:p>
            <a:pPr lvl="0" algn="ctr"/>
            <a:r>
              <a:rPr lang="en-US" sz="1000" b="1" dirty="0">
                <a:latin typeface="Times New Roman" panose="02020603050405020304" pitchFamily="18" charset="0"/>
                <a:cs typeface="Times New Roman" panose="02020603050405020304" pitchFamily="18" charset="0"/>
              </a:rPr>
              <a:t>Health promotion values and principles</a:t>
            </a:r>
          </a:p>
          <a:p>
            <a:pPr lvl="1" algn="just"/>
            <a:r>
              <a:rPr lang="en-US" sz="800" b="1" dirty="0">
                <a:latin typeface="Times New Roman" panose="02020603050405020304" pitchFamily="18" charset="0"/>
                <a:cs typeface="Times New Roman" panose="02020603050405020304" pitchFamily="18" charset="0"/>
              </a:rPr>
              <a:t>Overview of health promotion values</a:t>
            </a:r>
          </a:p>
          <a:p>
            <a:pPr algn="just"/>
            <a:r>
              <a:rPr lang="en-US" sz="800" dirty="0">
                <a:effectLst/>
                <a:latin typeface="Times New Roman" panose="02020603050405020304" pitchFamily="18" charset="0"/>
                <a:ea typeface="Calibri" panose="020F0502020204030204" pitchFamily="34" charset="0"/>
              </a:rPr>
              <a:t>Health promotion is known to be a process to enable individuals, including communities, to enhance their control over factors that impact their health and well-being. Core values include among others social justice, equity, equal participation, inclusivity, person-</a:t>
            </a:r>
            <a:r>
              <a:rPr lang="en-US" sz="800" dirty="0" err="1">
                <a:effectLst/>
                <a:latin typeface="Times New Roman" panose="02020603050405020304" pitchFamily="18" charset="0"/>
                <a:ea typeface="Calibri" panose="020F0502020204030204" pitchFamily="34" charset="0"/>
              </a:rPr>
              <a:t>centred</a:t>
            </a:r>
            <a:r>
              <a:rPr lang="en-US" sz="800" dirty="0">
                <a:effectLst/>
                <a:latin typeface="Times New Roman" panose="02020603050405020304" pitchFamily="18" charset="0"/>
                <a:ea typeface="Calibri" panose="020F0502020204030204" pitchFamily="34" charset="0"/>
              </a:rPr>
              <a:t> care and empowerment.</a:t>
            </a:r>
            <a:endParaRPr lang="en-US" sz="800"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Key health promotion principles</a:t>
            </a:r>
          </a:p>
          <a:p>
            <a:pPr algn="just"/>
            <a:r>
              <a:rPr lang="en-US" sz="800" dirty="0">
                <a:effectLst/>
                <a:latin typeface="Times New Roman" panose="02020603050405020304" pitchFamily="18" charset="0"/>
                <a:ea typeface="Calibri" panose="020F0502020204030204" pitchFamily="34" charset="0"/>
              </a:rPr>
              <a:t>Some of the key principles of health promotion are health equality, engagement of the community, creation of an enabling environment and disease management. They </a:t>
            </a:r>
            <a:r>
              <a:rPr lang="en-US" sz="800" dirty="0" err="1">
                <a:effectLst/>
                <a:latin typeface="Times New Roman" panose="02020603050405020304" pitchFamily="18" charset="0"/>
                <a:ea typeface="Calibri" panose="020F0502020204030204" pitchFamily="34" charset="0"/>
              </a:rPr>
              <a:t>prioritise</a:t>
            </a:r>
            <a:r>
              <a:rPr lang="en-US" sz="800" dirty="0">
                <a:effectLst/>
                <a:latin typeface="Times New Roman" panose="02020603050405020304" pitchFamily="18" charset="0"/>
                <a:ea typeface="Calibri" panose="020F0502020204030204" pitchFamily="34" charset="0"/>
              </a:rPr>
              <a:t> allowing communities and individuals to undertake informed healthcare decisions, enabling them to cope with broader social determinants.</a:t>
            </a:r>
            <a:endParaRPr lang="en-US" sz="800"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Alignment of Tele-Mental Health platforms with health promotion</a:t>
            </a:r>
          </a:p>
          <a:p>
            <a:pPr algn="just"/>
            <a:r>
              <a:rPr lang="en-US" sz="800" dirty="0">
                <a:effectLst/>
                <a:latin typeface="Times New Roman" panose="02020603050405020304" pitchFamily="18" charset="0"/>
                <a:ea typeface="Calibri" panose="020F0502020204030204" pitchFamily="34" charset="0"/>
              </a:rPr>
              <a:t>Tele-mental health interventions recommended are aligned with values and principles. It promotes equity of access by improving access to mental health services for African women, particularly for those who find access to services difficult due to geography, finances, social, etc.</a:t>
            </a:r>
            <a:endParaRPr lang="en-US" sz="800"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Addressing health inequalities</a:t>
            </a:r>
          </a:p>
          <a:p>
            <a:pPr algn="just"/>
            <a:r>
              <a:rPr lang="en-US" sz="800" dirty="0">
                <a:effectLst/>
                <a:latin typeface="Times New Roman" panose="02020603050405020304" pitchFamily="18" charset="0"/>
                <a:ea typeface="Calibri" panose="020F0502020204030204" pitchFamily="34" charset="0"/>
              </a:rPr>
              <a:t>When mental health services are culturally-receptive, there is increased social inclusion via tele-mental health channels. These interventions address challenges that are interwoven with traditional health care systems, with digital support embedded in a community-based approach. Furthermore, it makes people think twice and act against ethnic discrimination in order to achieve equitable mental health services.</a:t>
            </a:r>
            <a:endParaRPr lang="en-US" sz="800"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F9852E62-E3D5-41AA-A18F-B17D91C52C02}"/>
              </a:ext>
            </a:extLst>
          </p:cNvPr>
          <p:cNvSpPr/>
          <p:nvPr/>
        </p:nvSpPr>
        <p:spPr>
          <a:xfrm>
            <a:off x="13612" y="594826"/>
            <a:ext cx="3477246" cy="3442802"/>
          </a:xfrm>
          <a:prstGeom prst="rect">
            <a:avLst/>
          </a:prstGeom>
          <a:solidFill>
            <a:srgbClr val="92D050"/>
          </a:solidFill>
        </p:spPr>
        <p:txBody>
          <a:bodyPr wrap="square">
            <a:spAutoFit/>
          </a:bodyPr>
          <a:lstStyle/>
          <a:p>
            <a:pPr algn="ctr">
              <a:lnSpc>
                <a:spcPct val="150000"/>
              </a:lnSpc>
            </a:pPr>
            <a:r>
              <a:rPr lang="en-US" sz="1000" b="1" dirty="0">
                <a:latin typeface="Times New Roman" panose="02020603050405020304" pitchFamily="18" charset="0"/>
                <a:cs typeface="Times New Roman" panose="02020603050405020304" pitchFamily="18" charset="0"/>
              </a:rPr>
              <a:t>Background        </a:t>
            </a:r>
          </a:p>
          <a:p>
            <a:pPr lvl="1"/>
            <a:r>
              <a:rPr lang="en-US" sz="800" b="1" dirty="0">
                <a:latin typeface="Times New Roman" panose="02020603050405020304" pitchFamily="18" charset="0"/>
                <a:cs typeface="Times New Roman" panose="02020603050405020304" pitchFamily="18" charset="0"/>
              </a:rPr>
              <a:t>Scale of Public Health Challenge  </a:t>
            </a:r>
          </a:p>
          <a:p>
            <a:pPr algn="just"/>
            <a:r>
              <a:rPr lang="en-US" sz="800" dirty="0">
                <a:effectLst/>
                <a:latin typeface="Times New Roman" panose="02020603050405020304" pitchFamily="18" charset="0"/>
                <a:ea typeface="Calibri" panose="020F0502020204030204" pitchFamily="34" charset="0"/>
              </a:rPr>
              <a:t>Major public health issue, which is reported and considered in the UK is Mental Health disparity, specially for women from ethnic minority. Social isolation, migration, discrimination and cultural stigma are mental health issues for African women in the UK. There is scholarly evidence in the UK, that ethnic minorities face difficulties in accessing culturally appropriate mental health services</a:t>
            </a:r>
            <a:r>
              <a:rPr lang="en-GB" sz="800" dirty="0">
                <a:latin typeface="Times New Roman" panose="02020603050405020304" pitchFamily="18" charset="0"/>
                <a:cs typeface="Times New Roman" panose="02020603050405020304" pitchFamily="18" charset="0"/>
              </a:rPr>
              <a:t>.</a:t>
            </a:r>
          </a:p>
          <a:p>
            <a:pPr algn="just"/>
            <a:r>
              <a:rPr lang="en-US" sz="800" dirty="0">
                <a:latin typeface="Times New Roman" panose="02020603050405020304" pitchFamily="18" charset="0"/>
                <a:cs typeface="Times New Roman" panose="02020603050405020304" pitchFamily="18" charset="0"/>
              </a:rPr>
              <a:t> </a:t>
            </a:r>
          </a:p>
          <a:p>
            <a:pPr lvl="1"/>
            <a:r>
              <a:rPr lang="en-US" sz="800" b="1" dirty="0">
                <a:latin typeface="Times New Roman" panose="02020603050405020304" pitchFamily="18" charset="0"/>
                <a:cs typeface="Times New Roman" panose="02020603050405020304" pitchFamily="18" charset="0"/>
              </a:rPr>
              <a:t>Previous public health interventions</a:t>
            </a:r>
          </a:p>
          <a:p>
            <a:pPr algn="just"/>
            <a:r>
              <a:rPr lang="en-US" sz="800" dirty="0">
                <a:effectLst/>
                <a:latin typeface="Times New Roman" panose="02020603050405020304" pitchFamily="18" charset="0"/>
                <a:ea typeface="Calibri" panose="020F0502020204030204" pitchFamily="34" charset="0"/>
              </a:rPr>
              <a:t>The diversity of mental health interventions conducted is applied to address mental health problems. Non-digital interventions involve, e.g., community assistance groups, peer-monitoring programs, campaigns related to mental-health education, and counselling services. Furthermore, digital interventions have grown tremendously within the past few years such as apps for mental health, tele-mental health platforms, </a:t>
            </a:r>
            <a:r>
              <a:rPr lang="en-US" sz="800" dirty="0" err="1">
                <a:effectLst/>
                <a:latin typeface="Times New Roman" panose="02020603050405020304" pitchFamily="18" charset="0"/>
                <a:ea typeface="Calibri" panose="020F0502020204030204" pitchFamily="34" charset="0"/>
              </a:rPr>
              <a:t>etc</a:t>
            </a:r>
            <a:r>
              <a:rPr lang="en-GB" sz="800" dirty="0">
                <a:latin typeface="Times New Roman" panose="02020603050405020304" pitchFamily="18" charset="0"/>
                <a:cs typeface="Times New Roman" panose="02020603050405020304" pitchFamily="18" charset="0"/>
              </a:rPr>
              <a:t>.</a:t>
            </a:r>
          </a:p>
          <a:p>
            <a:pPr algn="just"/>
            <a:endParaRPr lang="en-GB" sz="800" b="1" dirty="0">
              <a:latin typeface="Times New Roman" panose="02020603050405020304" pitchFamily="18" charset="0"/>
              <a:cs typeface="Times New Roman" panose="02020603050405020304" pitchFamily="18" charset="0"/>
            </a:endParaRPr>
          </a:p>
          <a:p>
            <a:pPr algn="just"/>
            <a:r>
              <a:rPr lang="en-US" sz="800" b="1" dirty="0">
                <a:latin typeface="Times New Roman" panose="02020603050405020304" pitchFamily="18" charset="0"/>
                <a:cs typeface="Times New Roman" panose="02020603050405020304" pitchFamily="18" charset="0"/>
              </a:rPr>
              <a:t>Selected digital health intervention</a:t>
            </a:r>
          </a:p>
          <a:p>
            <a:pPr algn="just">
              <a:lnSpc>
                <a:spcPct val="150000"/>
              </a:lnSpc>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Tele-mental health platforms are selected as digital health interventions that are delivered based on community support </a:t>
            </a: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Tele-mental health encompasses the development of mental health services, with support from digital communication tools, such as video consultation, online support teams, and online counselling sessions.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00EF53E2-8B51-4715-B4C1-AC3AC4ED6612}"/>
              </a:ext>
            </a:extLst>
          </p:cNvPr>
          <p:cNvSpPr/>
          <p:nvPr/>
        </p:nvSpPr>
        <p:spPr>
          <a:xfrm>
            <a:off x="7135784" y="4526844"/>
            <a:ext cx="3533774" cy="2364750"/>
          </a:xfrm>
          <a:prstGeom prst="rect">
            <a:avLst/>
          </a:prstGeom>
          <a:solidFill>
            <a:srgbClr val="FFFF00"/>
          </a:solidFill>
        </p:spPr>
        <p:txBody>
          <a:bodyPr wrap="square">
            <a:spAutoFit/>
          </a:bodyPr>
          <a:lstStyle/>
          <a:p>
            <a:pPr algn="ctr"/>
            <a:r>
              <a:rPr lang="en-US" sz="1000" b="1" dirty="0">
                <a:latin typeface="Times New Roman" panose="02020603050405020304" pitchFamily="18" charset="0"/>
                <a:cs typeface="Times New Roman" panose="02020603050405020304" pitchFamily="18" charset="0"/>
              </a:rPr>
              <a:t>Conclusion</a:t>
            </a:r>
            <a:endParaRPr lang="en-US" sz="800" b="1"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Implications for policy</a:t>
            </a:r>
          </a:p>
          <a:p>
            <a:pPr algn="just">
              <a:spcAft>
                <a:spcPts val="8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Results of the study outline the need for continual spending within community-oriented tele-mental health assistance. Additionally, policies should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emphasise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minimising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mental health disparities within ethnic minority communities. For this, it is essential that the policy makers foster a digital inclusion environment and a socially responsive service outcome.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sz="800"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Implications for Education </a:t>
            </a:r>
          </a:p>
          <a:p>
            <a:pPr algn="just"/>
            <a:r>
              <a:rPr lang="en-US" sz="700" dirty="0">
                <a:effectLst/>
                <a:latin typeface="Times New Roman" panose="02020603050405020304" pitchFamily="18" charset="0"/>
                <a:ea typeface="Calibri" panose="020F0502020204030204" pitchFamily="34" charset="0"/>
                <a:cs typeface="Times New Roman" panose="02020603050405020304" pitchFamily="18" charset="0"/>
              </a:rPr>
              <a:t>Digital health intervention includes definitions of the importance of digital health, mental health know-how including cultural capability training for healthcare professionals specifically community workers for whom a role in accommodating digital mental health services exists. </a:t>
            </a:r>
            <a:endParaRPr lang="en-GB" sz="800" dirty="0">
              <a:latin typeface="Times New Roman" panose="02020603050405020304" pitchFamily="18" charset="0"/>
              <a:cs typeface="Times New Roman" panose="02020603050405020304" pitchFamily="18" charset="0"/>
            </a:endParaRPr>
          </a:p>
          <a:p>
            <a:pPr algn="just"/>
            <a:endParaRPr lang="en-US" sz="800" dirty="0">
              <a:latin typeface="Times New Roman" panose="02020603050405020304" pitchFamily="18" charset="0"/>
              <a:cs typeface="Times New Roman" panose="02020603050405020304" pitchFamily="18" charset="0"/>
            </a:endParaRPr>
          </a:p>
          <a:p>
            <a:pPr lvl="1" algn="just"/>
            <a:r>
              <a:rPr lang="en-US" sz="800" b="1" dirty="0">
                <a:latin typeface="Times New Roman" panose="02020603050405020304" pitchFamily="18" charset="0"/>
                <a:cs typeface="Times New Roman" panose="02020603050405020304" pitchFamily="18" charset="0"/>
              </a:rPr>
              <a:t>Implications for research </a:t>
            </a:r>
          </a:p>
          <a:p>
            <a:pPr algn="just">
              <a:spcAft>
                <a:spcPts val="8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Future researchers should measure long-term benefits for tele-mental health channels for African women. Additionally, future research work should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emphasise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examining tactics in order to tackle digital disparities that might restrict involvement. Additionally, further contributions would reinforce knowledge on how digital technology could support equality dynamics within the healthcare delivery aspect.</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57BA3917-9E7B-45FD-8F6D-DE0107941524}"/>
              </a:ext>
            </a:extLst>
          </p:cNvPr>
          <p:cNvPicPr>
            <a:picLocks noChangeAspect="1"/>
          </p:cNvPicPr>
          <p:nvPr/>
        </p:nvPicPr>
        <p:blipFill>
          <a:blip r:embed="rId4"/>
          <a:stretch>
            <a:fillRect/>
          </a:stretch>
        </p:blipFill>
        <p:spPr>
          <a:xfrm>
            <a:off x="37229" y="3966960"/>
            <a:ext cx="1700455" cy="1786958"/>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DC3D1332-DF4E-4E74-BDCC-6C4226F2DC02}"/>
              </a:ext>
            </a:extLst>
          </p:cNvPr>
          <p:cNvPicPr>
            <a:picLocks noChangeAspect="1"/>
          </p:cNvPicPr>
          <p:nvPr/>
        </p:nvPicPr>
        <p:blipFill>
          <a:blip r:embed="rId5"/>
          <a:stretch>
            <a:fillRect/>
          </a:stretch>
        </p:blipFill>
        <p:spPr>
          <a:xfrm>
            <a:off x="1759369" y="3966960"/>
            <a:ext cx="1729167" cy="1716290"/>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6C8689A4-940A-4D3A-A0A9-8F5EAD26394A}"/>
              </a:ext>
            </a:extLst>
          </p:cNvPr>
          <p:cNvPicPr>
            <a:picLocks noChangeAspect="1"/>
          </p:cNvPicPr>
          <p:nvPr/>
        </p:nvPicPr>
        <p:blipFill>
          <a:blip r:embed="rId6"/>
          <a:stretch>
            <a:fillRect/>
          </a:stretch>
        </p:blipFill>
        <p:spPr>
          <a:xfrm>
            <a:off x="12978" y="5683250"/>
            <a:ext cx="3506806" cy="18732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 name="Picture 19">
            <a:extLst>
              <a:ext uri="{FF2B5EF4-FFF2-40B4-BE49-F238E27FC236}">
                <a16:creationId xmlns:a16="http://schemas.microsoft.com/office/drawing/2014/main" id="{6746ADDF-343A-4815-A5B4-46BB5175119B}"/>
              </a:ext>
            </a:extLst>
          </p:cNvPr>
          <p:cNvPicPr>
            <a:picLocks noChangeAspect="1"/>
          </p:cNvPicPr>
          <p:nvPr/>
        </p:nvPicPr>
        <p:blipFill>
          <a:blip r:embed="rId7"/>
          <a:stretch>
            <a:fillRect/>
          </a:stretch>
        </p:blipFill>
        <p:spPr>
          <a:xfrm>
            <a:off x="3590491" y="6913297"/>
            <a:ext cx="3570657" cy="10882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1" name="Picture 20">
            <a:extLst>
              <a:ext uri="{FF2B5EF4-FFF2-40B4-BE49-F238E27FC236}">
                <a16:creationId xmlns:a16="http://schemas.microsoft.com/office/drawing/2014/main" id="{FEC629F1-8A44-4340-A2AC-D08DF1099C64}"/>
              </a:ext>
            </a:extLst>
          </p:cNvPr>
          <p:cNvPicPr>
            <a:picLocks noChangeAspect="1"/>
          </p:cNvPicPr>
          <p:nvPr/>
        </p:nvPicPr>
        <p:blipFill>
          <a:blip r:embed="rId8"/>
          <a:stretch>
            <a:fillRect/>
          </a:stretch>
        </p:blipFill>
        <p:spPr>
          <a:xfrm>
            <a:off x="7157193" y="2870840"/>
            <a:ext cx="3533774" cy="1581003"/>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288</TotalTime>
  <Words>976</Words>
  <Application>Microsoft Office PowerPoint</Application>
  <PresentationFormat>Custom</PresentationFormat>
  <Paragraphs>46</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vt:lpstr>
      <vt:lpstr>Nunito Bold</vt:lpstr>
      <vt:lpstr>Nunito Italics</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Navy Modern Testimonials Agency Tri-Fold Brochure</dc:title>
  <dc:creator>DELL</dc:creator>
  <cp:lastModifiedBy>KD Immigration Experts</cp:lastModifiedBy>
  <cp:revision>220</cp:revision>
  <dcterms:created xsi:type="dcterms:W3CDTF">2006-08-16T00:00:00Z</dcterms:created>
  <dcterms:modified xsi:type="dcterms:W3CDTF">2026-07-03T12:18:49Z</dcterms:modified>
  <dc:identifier>DAHCUwBsBtI</dc:identifier>
</cp:coreProperties>
</file>