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jpg" ContentType="image/jpeg"/>
  <Default Extension="rels" ContentType="application/vnd.openxmlformats-package.relationships+xml"/>
  <Default Extension="gif" ContentType="image/gif"/>
  <Default Extension="bin" ContentType="application/vnd.openxmlformats-officedocument.presentationml.printerSettings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5" r:id="rId1"/>
  </p:sldMasterIdLst>
  <p:sldIdLst>
    <p:sldId id="256" r:id="rId2"/>
    <p:sldId id="277" r:id="rId3"/>
    <p:sldId id="278" r:id="rId4"/>
    <p:sldId id="279" r:id="rId5"/>
    <p:sldId id="280" r:id="rId6"/>
    <p:sldId id="281" r:id="rId7"/>
    <p:sldId id="282" r:id="rId8"/>
    <p:sldId id="283" r:id="rId9"/>
    <p:sldId id="285" r:id="rId10"/>
    <p:sldId id="286" r:id="rId11"/>
    <p:sldId id="287" r:id="rId12"/>
    <p:sldId id="288" r:id="rId13"/>
    <p:sldId id="289" r:id="rId14"/>
    <p:sldId id="290" r:id="rId15"/>
    <p:sldId id="291" r:id="rId16"/>
    <p:sldId id="284" r:id="rId17"/>
    <p:sldId id="305" r:id="rId18"/>
    <p:sldId id="307" r:id="rId19"/>
    <p:sldId id="306" r:id="rId2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99" d="100"/>
          <a:sy n="99" d="100"/>
        </p:scale>
        <p:origin x="-160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printerSettings" Target="printerSettings/printerSettings1.bin"/><Relationship Id="rId22" Type="http://schemas.openxmlformats.org/officeDocument/2006/relationships/presProps" Target="presProps.xml"/><Relationship Id="rId23" Type="http://schemas.openxmlformats.org/officeDocument/2006/relationships/viewProps" Target="viewProps.xml"/><Relationship Id="rId24" Type="http://schemas.openxmlformats.org/officeDocument/2006/relationships/theme" Target="theme/theme1.xml"/><Relationship Id="rId25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C9B9B-D64B-D24F-A8EC-D5021C9319B1}" type="datetimeFigureOut">
              <a:rPr lang="en-US" smtClean="0"/>
              <a:t>29/03/17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F58315-8456-BF4E-A0C0-EEE519D4AB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C9B9B-D64B-D24F-A8EC-D5021C9319B1}" type="datetimeFigureOut">
              <a:rPr lang="en-US" smtClean="0"/>
              <a:t>29/03/17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F58315-8456-BF4E-A0C0-EEE519D4AB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C9B9B-D64B-D24F-A8EC-D5021C9319B1}" type="datetimeFigureOut">
              <a:rPr lang="en-US" smtClean="0"/>
              <a:t>29/03/17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F58315-8456-BF4E-A0C0-EEE519D4AB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C9B9B-D64B-D24F-A8EC-D5021C9319B1}" type="datetimeFigureOut">
              <a:rPr lang="en-US" smtClean="0"/>
              <a:t>29/03/17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F58315-8456-BF4E-A0C0-EEE519D4AB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C9B9B-D64B-D24F-A8EC-D5021C9319B1}" type="datetimeFigureOut">
              <a:rPr lang="en-US" smtClean="0"/>
              <a:t>29/03/17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F58315-8456-BF4E-A0C0-EEE519D4AB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C9B9B-D64B-D24F-A8EC-D5021C9319B1}" type="datetimeFigureOut">
              <a:rPr lang="en-US" smtClean="0"/>
              <a:t>29/03/17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F58315-8456-BF4E-A0C0-EEE519D4AB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C9B9B-D64B-D24F-A8EC-D5021C9319B1}" type="datetimeFigureOut">
              <a:rPr lang="en-US" smtClean="0"/>
              <a:t>29/03/17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F58315-8456-BF4E-A0C0-EEE519D4AB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C9B9B-D64B-D24F-A8EC-D5021C9319B1}" type="datetimeFigureOut">
              <a:rPr lang="en-US" smtClean="0"/>
              <a:t>29/03/17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F58315-8456-BF4E-A0C0-EEE519D4AB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y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C9B9B-D64B-D24F-A8EC-D5021C9319B1}" type="datetimeFigureOut">
              <a:rPr lang="en-US" smtClean="0"/>
              <a:t>29/03/17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F58315-8456-BF4E-A0C0-EEE519D4AB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C9B9B-D64B-D24F-A8EC-D5021C9319B1}" type="datetimeFigureOut">
              <a:rPr lang="en-US" smtClean="0"/>
              <a:t>29/03/17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F58315-8456-BF4E-A0C0-EEE519D4AB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C9B9B-D64B-D24F-A8EC-D5021C9319B1}" type="datetimeFigureOut">
              <a:rPr lang="en-US" smtClean="0"/>
              <a:t>29/03/17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F58315-8456-BF4E-A0C0-EEE519D4AB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4C9B9B-D64B-D24F-A8EC-D5021C9319B1}" type="datetimeFigureOut">
              <a:rPr lang="en-US" smtClean="0"/>
              <a:t>29/03/17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F58315-8456-BF4E-A0C0-EEE519D4AB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ssdd.samsbiz.com/store/item/2pwaa/Tapestries/Flower_Power_Tie_Dye_Tapestry.html" TargetMode="External"/><Relationship Id="rId3" Type="http://schemas.openxmlformats.org/officeDocument/2006/relationships/image" Target="../media/image1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today.uconn.edu/wp-content/uploads/2012/07/FSU_protest_Tallahassee_rc01458.jpg" TargetMode="External"/><Relationship Id="rId4" Type="http://schemas.openxmlformats.org/officeDocument/2006/relationships/hyperlink" Target="http://digital.lib.uiowa.edu/cdm/ref/collection/ictcs/id/4949" TargetMode="External"/><Relationship Id="rId5" Type="http://schemas.openxmlformats.org/officeDocument/2006/relationships/image" Target="../media/image3.jpeg"/><Relationship Id="rId6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jpg"/><Relationship Id="rId3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jp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4" Type="http://schemas.openxmlformats.org/officeDocument/2006/relationships/image" Target="../media/image13.jpeg"/><Relationship Id="rId5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4" Type="http://schemas.openxmlformats.org/officeDocument/2006/relationships/image" Target="../media/image17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4" Type="http://schemas.openxmlformats.org/officeDocument/2006/relationships/image" Target="../media/image20.jpg"/><Relationship Id="rId5" Type="http://schemas.openxmlformats.org/officeDocument/2006/relationships/image" Target="../media/image21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8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4" Type="http://schemas.openxmlformats.org/officeDocument/2006/relationships/image" Target="../media/image24.jpeg"/><Relationship Id="rId5" Type="http://schemas.openxmlformats.org/officeDocument/2006/relationships/image" Target="../media/image25.jpeg"/><Relationship Id="rId6" Type="http://schemas.openxmlformats.org/officeDocument/2006/relationships/image" Target="../media/image26.jpeg"/><Relationship Id="rId7" Type="http://schemas.openxmlformats.org/officeDocument/2006/relationships/image" Target="../media/image27.png"/><Relationship Id="rId8" Type="http://schemas.openxmlformats.org/officeDocument/2006/relationships/image" Target="../media/image28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2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4" Type="http://schemas.openxmlformats.org/officeDocument/2006/relationships/image" Target="../media/image31.jpeg"/><Relationship Id="rId5" Type="http://schemas.openxmlformats.org/officeDocument/2006/relationships/image" Target="../media/image32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9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3.png"/><Relationship Id="rId3" Type="http://schemas.openxmlformats.org/officeDocument/2006/relationships/image" Target="../media/image34.jp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gif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5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New Religious Movements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A background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53936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09443" y="6255786"/>
            <a:ext cx="7125112" cy="341566"/>
          </a:xfrm>
        </p:spPr>
        <p:txBody>
          <a:bodyPr>
            <a:normAutofit fontScale="25000" lnSpcReduction="20000"/>
          </a:bodyPr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>
              <a:hlinkClick r:id="rId2"/>
            </a:endParaRPr>
          </a:p>
          <a:p>
            <a:endParaRPr lang="en-GB" dirty="0">
              <a:hlinkClick r:id="rId2"/>
            </a:endParaRPr>
          </a:p>
          <a:p>
            <a:r>
              <a:rPr lang="en-GB" sz="4000" dirty="0">
                <a:hlinkClick r:id="rId2"/>
              </a:rPr>
              <a:t>http://ssdd.samsbiz.com/store/item/2pwaa/Tapestries/Flower_Power_Tie_Dye_Tapestry.html</a:t>
            </a:r>
            <a:endParaRPr lang="en-GB" sz="4000" dirty="0"/>
          </a:p>
          <a:p>
            <a:endParaRPr lang="en-GB" dirty="0" smtClean="0">
              <a:hlinkClick r:id="rId2"/>
            </a:endParaRPr>
          </a:p>
          <a:p>
            <a:endParaRPr lang="en-GB" dirty="0">
              <a:hlinkClick r:id="rId2"/>
            </a:endParaRPr>
          </a:p>
          <a:p>
            <a:endParaRPr lang="en-GB" dirty="0" smtClean="0">
              <a:hlinkClick r:id="rId2"/>
            </a:endParaRPr>
          </a:p>
          <a:p>
            <a:endParaRPr lang="en-GB" dirty="0">
              <a:hlinkClick r:id="rId2"/>
            </a:endParaRPr>
          </a:p>
          <a:p>
            <a:endParaRPr lang="en-GB" dirty="0" smtClean="0">
              <a:hlinkClick r:id="rId2"/>
            </a:endParaRPr>
          </a:p>
          <a:p>
            <a:endParaRPr lang="en-GB" sz="1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476672"/>
            <a:ext cx="4277704" cy="540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61033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88640"/>
            <a:ext cx="5616624" cy="374441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" y="6165304"/>
            <a:ext cx="73083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hlinkClick r:id="rId3"/>
              </a:rPr>
              <a:t>http://</a:t>
            </a:r>
            <a:r>
              <a:rPr lang="en-GB" sz="1000" dirty="0" smtClean="0">
                <a:hlinkClick r:id="rId3"/>
              </a:rPr>
              <a:t>today.uconn.edu/wp-content/uploads/2012/07/FSU_protest_Tallahassee_rc01458.jpg</a:t>
            </a:r>
            <a:endParaRPr lang="en-GB" sz="1000" dirty="0" smtClean="0"/>
          </a:p>
          <a:p>
            <a:r>
              <a:rPr lang="en-GB" sz="1000" dirty="0">
                <a:hlinkClick r:id="rId4"/>
              </a:rPr>
              <a:t>http://</a:t>
            </a:r>
            <a:r>
              <a:rPr lang="en-GB" sz="1000" dirty="0" smtClean="0">
                <a:hlinkClick r:id="rId4"/>
              </a:rPr>
              <a:t>digital.lib.uiowa.edu/cdm/ref/collection/ictcs/id/4949</a:t>
            </a:r>
            <a:endParaRPr lang="en-GB" sz="1000" dirty="0" smtClean="0"/>
          </a:p>
          <a:p>
            <a:endParaRPr lang="en-GB" sz="1000" dirty="0"/>
          </a:p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2835808"/>
            <a:ext cx="4377709" cy="374499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7167" y="3987020"/>
            <a:ext cx="2095500" cy="2095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53511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9650" y="1829197"/>
            <a:ext cx="7124700" cy="4007643"/>
          </a:xfrm>
        </p:spPr>
      </p:pic>
    </p:spTree>
    <p:extLst>
      <p:ext uri="{BB962C8B-B14F-4D97-AF65-F5344CB8AC3E}">
        <p14:creationId xmlns:p14="http://schemas.microsoft.com/office/powerpoint/2010/main" val="9674541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526" y="201993"/>
            <a:ext cx="5905500" cy="2857500"/>
          </a:xfrm>
        </p:spPr>
      </p:pic>
      <p:pic>
        <p:nvPicPr>
          <p:cNvPr id="5" name="Content Placeholder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810" y="4039398"/>
            <a:ext cx="4677717" cy="26401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28417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9650" y="1822404"/>
            <a:ext cx="7124700" cy="4021229"/>
          </a:xfrm>
        </p:spPr>
      </p:pic>
    </p:spTree>
    <p:extLst>
      <p:ext uri="{BB962C8B-B14F-4D97-AF65-F5344CB8AC3E}">
        <p14:creationId xmlns:p14="http://schemas.microsoft.com/office/powerpoint/2010/main" val="24694120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7736" y="1305982"/>
            <a:ext cx="5707791" cy="3888432"/>
          </a:xfrm>
        </p:spPr>
      </p:pic>
    </p:spTree>
    <p:extLst>
      <p:ext uri="{BB962C8B-B14F-4D97-AF65-F5344CB8AC3E}">
        <p14:creationId xmlns:p14="http://schemas.microsoft.com/office/powerpoint/2010/main" val="1735518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548680"/>
            <a:ext cx="4298540" cy="5575821"/>
          </a:xfrm>
        </p:spPr>
      </p:pic>
    </p:spTree>
    <p:extLst>
      <p:ext uri="{BB962C8B-B14F-4D97-AF65-F5344CB8AC3E}">
        <p14:creationId xmlns:p14="http://schemas.microsoft.com/office/powerpoint/2010/main" val="41433338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49792"/>
          </a:xfrm>
        </p:spPr>
        <p:txBody>
          <a:bodyPr>
            <a:normAutofit lnSpcReduction="10000"/>
          </a:bodyPr>
          <a:lstStyle/>
          <a:p>
            <a:pPr>
              <a:buBlip>
                <a:blip r:embed="rId2"/>
              </a:buBlip>
            </a:pPr>
            <a:r>
              <a:rPr lang="en-GB" sz="3200" dirty="0" smtClean="0"/>
              <a:t>New </a:t>
            </a:r>
            <a:r>
              <a:rPr lang="en-GB" sz="3200" dirty="0"/>
              <a:t>Religious Movements (NRMs) in the post-World War Two western world and their social </a:t>
            </a:r>
            <a:r>
              <a:rPr lang="en-GB" sz="3200" dirty="0" smtClean="0"/>
              <a:t>context.</a:t>
            </a:r>
          </a:p>
          <a:p>
            <a:pPr>
              <a:buBlip>
                <a:blip r:embed="rId2"/>
              </a:buBlip>
            </a:pPr>
            <a:endParaRPr lang="en-GB" sz="3200" dirty="0" smtClean="0"/>
          </a:p>
          <a:p>
            <a:pPr>
              <a:buBlip>
                <a:blip r:embed="rId2"/>
              </a:buBlip>
            </a:pPr>
            <a:r>
              <a:rPr lang="en-GB" sz="3200" dirty="0" smtClean="0"/>
              <a:t>Characteristics and types of NRMs</a:t>
            </a:r>
          </a:p>
          <a:p>
            <a:pPr marL="109728" indent="0">
              <a:buNone/>
            </a:pPr>
            <a:endParaRPr lang="en-GB" sz="3200" dirty="0" smtClean="0"/>
          </a:p>
          <a:p>
            <a:pPr>
              <a:buBlip>
                <a:blip r:embed="rId2"/>
              </a:buBlip>
            </a:pPr>
            <a:r>
              <a:rPr lang="en-GB" sz="3200" dirty="0" smtClean="0"/>
              <a:t>Religious Satanism </a:t>
            </a:r>
          </a:p>
          <a:p>
            <a:pPr marL="109728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Satan as a deity </a:t>
            </a:r>
            <a:r>
              <a:rPr lang="en-GB" sz="3200" dirty="0"/>
              <a:t>(esoteric Satanism</a:t>
            </a:r>
            <a:r>
              <a:rPr lang="en-GB" sz="3200" dirty="0" smtClean="0"/>
              <a:t>)</a:t>
            </a:r>
          </a:p>
          <a:p>
            <a:pPr marL="109728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Satan as a </a:t>
            </a:r>
            <a:r>
              <a:rPr lang="en-GB" sz="3200" dirty="0"/>
              <a:t>principle (rational </a:t>
            </a:r>
            <a:r>
              <a:rPr lang="en-GB" sz="3200" dirty="0" smtClean="0"/>
              <a:t>			Satanism).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170041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720080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 smtClean="0">
                <a:solidFill>
                  <a:srgbClr val="1CADE4"/>
                </a:solidFill>
              </a:rPr>
              <a:t>Christian-derived NRMs</a:t>
            </a:r>
            <a:endParaRPr lang="en-GB" sz="2800" b="1" dirty="0">
              <a:solidFill>
                <a:srgbClr val="1CADE4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742127"/>
            <a:ext cx="4978972" cy="3115873"/>
          </a:xfrm>
          <a:prstGeom prst="rect">
            <a:avLst/>
          </a:prstGeom>
        </p:spPr>
      </p:pic>
      <p:pic>
        <p:nvPicPr>
          <p:cNvPr id="3" name="Picture 2" descr="koresh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908720"/>
            <a:ext cx="1586484" cy="1833372"/>
          </a:xfrm>
          <a:prstGeom prst="rect">
            <a:avLst/>
          </a:prstGeom>
        </p:spPr>
      </p:pic>
      <p:pic>
        <p:nvPicPr>
          <p:cNvPr id="6" name="Picture 5" descr="berg.jpe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3212976"/>
            <a:ext cx="2298700" cy="3543300"/>
          </a:xfrm>
          <a:prstGeom prst="rect">
            <a:avLst/>
          </a:prstGeom>
        </p:spPr>
      </p:pic>
      <p:pic>
        <p:nvPicPr>
          <p:cNvPr id="7" name="Picture 6" descr="jesus army.jpg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412776"/>
            <a:ext cx="3062164" cy="2033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071319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720080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 smtClean="0"/>
              <a:t>Eastern-derived NRMs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8298" b="-8298"/>
          <a:stretch>
            <a:fillRect/>
          </a:stretch>
        </p:blipFill>
        <p:spPr>
          <a:xfrm>
            <a:off x="395536" y="1052736"/>
            <a:ext cx="5976664" cy="3141069"/>
          </a:xfrm>
          <a:prstGeom prst="rect">
            <a:avLst/>
          </a:prstGeom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38218" y="4030588"/>
            <a:ext cx="2581874" cy="2827412"/>
          </a:xfrm>
          <a:prstGeom prst="rect">
            <a:avLst/>
          </a:prstGeom>
        </p:spPr>
      </p:pic>
      <p:pic>
        <p:nvPicPr>
          <p:cNvPr id="8" name="Content Placeholder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4149080"/>
            <a:ext cx="3086100" cy="2381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3313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720080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 smtClean="0"/>
              <a:t>Self-religions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1421" r="-61421"/>
          <a:stretch>
            <a:fillRect/>
          </a:stretch>
        </p:blipFill>
        <p:spPr>
          <a:xfrm>
            <a:off x="-1116632" y="692696"/>
            <a:ext cx="4922867" cy="3000822"/>
          </a:xfrm>
          <a:prstGeom prst="rect">
            <a:avLst/>
          </a:prstGeom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6296" y="764704"/>
            <a:ext cx="1596954" cy="2308324"/>
          </a:xfrm>
          <a:prstGeom prst="rect">
            <a:avLst/>
          </a:prstGeom>
        </p:spPr>
      </p:pic>
      <p:pic>
        <p:nvPicPr>
          <p:cNvPr id="7" name="Picture 6" descr="jung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4055034"/>
            <a:ext cx="2778550" cy="2778550"/>
          </a:xfrm>
          <a:prstGeom prst="rect">
            <a:avLst/>
          </a:prstGeom>
        </p:spPr>
      </p:pic>
      <p:pic>
        <p:nvPicPr>
          <p:cNvPr id="10" name="Picture 9" descr="Sigmund_Freud_LIFE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3212976"/>
            <a:ext cx="1951370" cy="27458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900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600" y="1772816"/>
            <a:ext cx="7715200" cy="436984"/>
          </a:xfrm>
        </p:spPr>
        <p:txBody>
          <a:bodyPr>
            <a:normAutofit fontScale="90000"/>
          </a:bodyPr>
          <a:lstStyle/>
          <a:p>
            <a:pPr algn="ctr"/>
            <a:r>
              <a:rPr lang="en-US" sz="2800" b="1" dirty="0" smtClean="0">
                <a:solidFill>
                  <a:srgbClr val="1CADE4"/>
                </a:solidFill>
              </a:rPr>
              <a:t>UFO NRMs</a:t>
            </a:r>
            <a:endParaRPr lang="en-US" sz="2800" b="1" dirty="0">
              <a:solidFill>
                <a:srgbClr val="1CADE4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9690" r="-19690"/>
          <a:stretch>
            <a:fillRect/>
          </a:stretch>
        </p:blipFill>
        <p:spPr>
          <a:xfrm>
            <a:off x="-396552" y="21033"/>
            <a:ext cx="3261913" cy="1800240"/>
          </a:xfrm>
          <a:prstGeom prst="rect">
            <a:avLst/>
          </a:prstGeom>
        </p:spPr>
      </p:pic>
      <p:pic>
        <p:nvPicPr>
          <p:cNvPr id="5" name="Content Placeholder 3"/>
          <p:cNvPicPr>
            <a:picLocks noGrp="1"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35328"/>
            <a:ext cx="3235796" cy="152801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085095" y="5499494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7" name="Picture 6" descr="Welcome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869160"/>
            <a:ext cx="3672408" cy="1814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7332221" y="3744894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1021274" y="2841405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12" name="Picture 11" descr="http://3.bp.blogspot.com/_MO3WnXoYcbw/Sl5xiCiiUxI/AAAAAAAAAT0/tUfsKKZ7nns/s400/Rael_encounter_elohim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492896"/>
            <a:ext cx="3017912" cy="190128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/>
          <p:cNvSpPr txBox="1"/>
          <p:nvPr/>
        </p:nvSpPr>
        <p:spPr>
          <a:xfrm>
            <a:off x="7319128" y="3024722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14" name="Picture 13" descr="Rael: Messenger of the Elohim"/>
          <p:cNvPicPr>
            <a:picLocks noGrp="1"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88640"/>
            <a:ext cx="1905000" cy="2428875"/>
          </a:xfrm>
          <a:prstGeom prst="rect">
            <a:avLst/>
          </a:prstGeom>
          <a:noFill/>
          <a:ln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5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347864" y="2420888"/>
            <a:ext cx="4067944" cy="2716509"/>
          </a:xfrm>
          <a:prstGeom prst="rect">
            <a:avLst/>
          </a:prstGeom>
          <a:noFill/>
          <a:ln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18" name="Content Placeholder 3"/>
          <p:cNvPicPr>
            <a:picLocks noGrp="1"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4149080"/>
            <a:ext cx="3404855" cy="25669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91707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620688"/>
            <a:ext cx="7290054" cy="576064"/>
          </a:xfrm>
        </p:spPr>
        <p:txBody>
          <a:bodyPr>
            <a:normAutofit/>
          </a:bodyPr>
          <a:lstStyle/>
          <a:p>
            <a:pPr algn="ctr"/>
            <a:r>
              <a:rPr lang="en-US" sz="2800" b="1" dirty="0" smtClean="0">
                <a:solidFill>
                  <a:srgbClr val="1CADE4"/>
                </a:solidFill>
              </a:rPr>
              <a:t>NRMs based in Paganism</a:t>
            </a:r>
            <a:endParaRPr lang="en-US" sz="2800" b="1" dirty="0">
              <a:solidFill>
                <a:srgbClr val="1CADE4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3" y="980728"/>
            <a:ext cx="3672408" cy="2664296"/>
          </a:xfrm>
        </p:spPr>
        <p:txBody>
          <a:bodyPr>
            <a:normAutofit/>
          </a:bodyPr>
          <a:lstStyle/>
          <a:p>
            <a:endParaRPr lang="en-US" dirty="0" smtClean="0"/>
          </a:p>
          <a:p>
            <a:endParaRPr lang="en-US" dirty="0"/>
          </a:p>
        </p:txBody>
      </p:sp>
      <p:pic>
        <p:nvPicPr>
          <p:cNvPr id="4" name="Picture 3" descr="Aleister_Crowley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3" y="3641423"/>
            <a:ext cx="2327564" cy="3246566"/>
          </a:xfrm>
          <a:prstGeom prst="rect">
            <a:avLst/>
          </a:prstGeom>
        </p:spPr>
      </p:pic>
      <p:pic>
        <p:nvPicPr>
          <p:cNvPr id="5" name="Content Placeholder 3" descr="gardner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85895" r="-85895"/>
          <a:stretch>
            <a:fillRect/>
          </a:stretch>
        </p:blipFill>
        <p:spPr>
          <a:xfrm>
            <a:off x="2411760" y="4229671"/>
            <a:ext cx="4752528" cy="262290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765668" y="2952073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7" name="Picture 6" descr="maiden__mother__crone_by_archseer.jp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1412776"/>
            <a:ext cx="2880320" cy="2446472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6258077" y="5480679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9" name="Picture 8" descr="radical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1916832"/>
            <a:ext cx="3059832" cy="2039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05338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476672"/>
            <a:ext cx="7290054" cy="539528"/>
          </a:xfrm>
        </p:spPr>
        <p:txBody>
          <a:bodyPr>
            <a:normAutofit/>
          </a:bodyPr>
          <a:lstStyle/>
          <a:p>
            <a:pPr algn="ctr"/>
            <a:r>
              <a:rPr lang="en-US" sz="2800" b="1" dirty="0" smtClean="0">
                <a:solidFill>
                  <a:srgbClr val="1CADE4"/>
                </a:solidFill>
              </a:rPr>
              <a:t>Invented religions</a:t>
            </a:r>
            <a:endParaRPr lang="en-US" sz="2800" b="1" dirty="0">
              <a:solidFill>
                <a:srgbClr val="1CADE4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97459" y="4153416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6" name="Picture 5" descr="Yoda_SWSB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4566" y="8506"/>
            <a:ext cx="3039434" cy="3647321"/>
          </a:xfrm>
          <a:prstGeom prst="rect">
            <a:avLst/>
          </a:prstGeom>
        </p:spPr>
      </p:pic>
      <p:pic>
        <p:nvPicPr>
          <p:cNvPr id="9" name="Picture 8" descr="creation of adam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3724669"/>
            <a:ext cx="6481896" cy="3130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47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Religious Satanism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Blip>
                <a:blip r:embed="rId2"/>
              </a:buBlip>
            </a:pPr>
            <a:r>
              <a:rPr lang="en-GB">
                <a:solidFill>
                  <a:schemeClr val="tx2"/>
                </a:solidFill>
              </a:rPr>
              <a:t>Satanism </a:t>
            </a:r>
            <a:r>
              <a:rPr lang="en-GB" smtClean="0">
                <a:solidFill>
                  <a:schemeClr val="tx2"/>
                </a:solidFill>
              </a:rPr>
              <a:t>as </a:t>
            </a:r>
            <a:r>
              <a:rPr lang="en-GB" dirty="0">
                <a:solidFill>
                  <a:schemeClr val="tx2"/>
                </a:solidFill>
              </a:rPr>
              <a:t>a deity or a principle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462331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Counterculture</a:t>
            </a:r>
          </a:p>
          <a:p>
            <a:r>
              <a:rPr lang="en-US" dirty="0" smtClean="0"/>
              <a:t>Political protest </a:t>
            </a:r>
            <a:r>
              <a:rPr lang="mr-IN" dirty="0" smtClean="0"/>
              <a:t>–</a:t>
            </a:r>
            <a:r>
              <a:rPr lang="en-US" dirty="0" smtClean="0"/>
              <a:t> nuclear war, Vietnam</a:t>
            </a:r>
          </a:p>
          <a:p>
            <a:r>
              <a:rPr lang="en-US" dirty="0" smtClean="0"/>
              <a:t>Racial inequality</a:t>
            </a:r>
          </a:p>
          <a:p>
            <a:r>
              <a:rPr lang="en-US" dirty="0" smtClean="0"/>
              <a:t>Sexual inequality</a:t>
            </a:r>
          </a:p>
          <a:p>
            <a:r>
              <a:rPr lang="en-US" dirty="0" smtClean="0"/>
              <a:t>Communication</a:t>
            </a:r>
          </a:p>
          <a:p>
            <a:r>
              <a:rPr lang="en-US" dirty="0" smtClean="0"/>
              <a:t>Pluralism</a:t>
            </a:r>
          </a:p>
          <a:p>
            <a:r>
              <a:rPr lang="en-US" dirty="0" smtClean="0"/>
              <a:t>Education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40191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Charismatic leader</a:t>
            </a:r>
          </a:p>
          <a:p>
            <a:r>
              <a:rPr lang="en-US" dirty="0" smtClean="0"/>
              <a:t>First generation members</a:t>
            </a:r>
          </a:p>
          <a:p>
            <a:r>
              <a:rPr lang="en-US" dirty="0" smtClean="0"/>
              <a:t>Fairly </a:t>
            </a:r>
            <a:r>
              <a:rPr lang="en-US" dirty="0" err="1" smtClean="0"/>
              <a:t>uniforn</a:t>
            </a:r>
            <a:r>
              <a:rPr lang="en-US" dirty="0" smtClean="0"/>
              <a:t> socio-economic status of members</a:t>
            </a:r>
          </a:p>
          <a:p>
            <a:r>
              <a:rPr lang="en-US" dirty="0" smtClean="0"/>
              <a:t>Zealous</a:t>
            </a:r>
          </a:p>
          <a:p>
            <a:r>
              <a:rPr lang="en-US" dirty="0" smtClean="0"/>
              <a:t>High turnover rate</a:t>
            </a:r>
          </a:p>
          <a:p>
            <a:r>
              <a:rPr lang="en-US" dirty="0" smtClean="0"/>
              <a:t>Highly controversial</a:t>
            </a:r>
          </a:p>
          <a:p>
            <a:r>
              <a:rPr lang="en-US" dirty="0" smtClean="0"/>
              <a:t>Typologies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28259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CHURCH OF SATAN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723" r="-6723"/>
          <a:stretch>
            <a:fillRect/>
          </a:stretch>
        </p:blipFill>
        <p:spPr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3666559"/>
      </p:ext>
    </p:extLst>
  </p:cSld>
  <p:clrMapOvr>
    <a:masterClrMapping/>
  </p:clrMapOvr>
</p:sld>
</file>

<file path=ppt/theme/theme1.xml><?xml version="1.0" encoding="utf-8"?>
<a:theme xmlns:a="http://schemas.openxmlformats.org/drawingml/2006/main" name="Black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129</TotalTime>
  <Words>149</Words>
  <Application>Microsoft Macintosh PowerPoint</Application>
  <PresentationFormat>On-screen Show (4:3)</PresentationFormat>
  <Paragraphs>43</Paragraphs>
  <Slides>19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Black</vt:lpstr>
      <vt:lpstr>New Religious Movements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Christian-derived NRMs</vt:lpstr>
      <vt:lpstr>Eastern-derived NRMs</vt:lpstr>
      <vt:lpstr>Self-religions</vt:lpstr>
      <vt:lpstr>UFO NRMs</vt:lpstr>
      <vt:lpstr>NRMs based in Paganism</vt:lpstr>
      <vt:lpstr>Invented religions</vt:lpstr>
      <vt:lpstr>Religious Satanism</vt:lpstr>
      <vt:lpstr>PowerPoint Presentation</vt:lpstr>
      <vt:lpstr>PowerPoint Presentation</vt:lpstr>
      <vt:lpstr>CHURCH OF SATAN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Sarah</dc:creator>
  <cp:lastModifiedBy>Sarah</cp:lastModifiedBy>
  <cp:revision>6</cp:revision>
  <dcterms:created xsi:type="dcterms:W3CDTF">2017-03-29T20:29:11Z</dcterms:created>
  <dcterms:modified xsi:type="dcterms:W3CDTF">2017-03-29T23:26:21Z</dcterms:modified>
</cp:coreProperties>
</file>