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sldIdLst>
    <p:sldId id="257" r:id="rId2"/>
    <p:sldId id="264" r:id="rId3"/>
    <p:sldId id="256" r:id="rId4"/>
    <p:sldId id="258" r:id="rId5"/>
    <p:sldId id="259" r:id="rId6"/>
    <p:sldId id="260" r:id="rId7"/>
    <p:sldId id="261" r:id="rId8"/>
    <p:sldId id="262" r:id="rId9"/>
    <p:sldId id="263" r:id="rId10"/>
    <p:sldId id="266" r:id="rId11"/>
    <p:sldId id="267" r:id="rId12"/>
    <p:sldId id="268" r:id="rId13"/>
    <p:sldId id="269" r:id="rId14"/>
    <p:sldId id="270" r:id="rId15"/>
    <p:sldId id="271" r:id="rId16"/>
    <p:sldId id="26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8774" autoAdjust="0"/>
  </p:normalViewPr>
  <p:slideViewPr>
    <p:cSldViewPr snapToGrid="0">
      <p:cViewPr varScale="1">
        <p:scale>
          <a:sx n="50" d="100"/>
          <a:sy n="50" d="100"/>
        </p:scale>
        <p:origin x="147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2D72E4-F8A2-40A1-899D-171B3B672E48}" type="datetimeFigureOut">
              <a:rPr lang="en-GB" smtClean="0"/>
              <a:t>06/02/2020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0D9BCF-0688-4BE3-A968-D50B817D9824}" type="slidenum">
              <a:rPr lang="en-GB" smtClean="0"/>
              <a:t>‹#›</a:t>
            </a:fld>
            <a:endParaRPr lang="en-GB"/>
          </a:p>
        </p:txBody>
      </p:sp>
    </p:spTree>
    <p:extLst>
      <p:ext uri="{BB962C8B-B14F-4D97-AF65-F5344CB8AC3E}">
        <p14:creationId xmlns:p14="http://schemas.microsoft.com/office/powerpoint/2010/main" val="2950254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bbc.co.uk/news/uk-england-derbyshire-36855374"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bc.co.uk/news/business-49681083"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hbr.org/1992/01/the-balanced-scorecard-measures-that-drive-performance-2"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huntsman.usu.edu/directory/documents/Impact_of_HR_on_Business_Units.pdf"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file:///C:\Users\harriswe\Downloads\EmployeeAttitudeSurvey-JournalofAppliedPsychology.pdf"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cipd.co.uk/Images/people-and-machines-exec-summary_tcm18-56971.pdf" TargetMode="External"/><Relationship Id="rId4" Type="http://schemas.openxmlformats.org/officeDocument/2006/relationships/hyperlink" Target="https://www.cipd.co.uk/Images/people-and-machines-report-1_tcm18-56970.pdf" TargetMode="Externa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www.bbc.co.uk/news/uk-england-derbyshire-36855374" TargetMode="External"/><Relationship Id="rId13" Type="http://schemas.openxmlformats.org/officeDocument/2006/relationships/hyperlink" Target="https://www.cipd.co.uk/Images/people-and-machines-exec-summary_tcm18-56971.pdf" TargetMode="External"/><Relationship Id="rId3" Type="http://schemas.openxmlformats.org/officeDocument/2006/relationships/hyperlink" Target="https://www.youtube.com/watch?v=57PmDk73u7I" TargetMode="External"/><Relationship Id="rId7" Type="http://schemas.openxmlformats.org/officeDocument/2006/relationships/hyperlink" Target="https://www.slideshare.net/anyajosephine9/the-storey-model" TargetMode="External"/><Relationship Id="rId12" Type="http://schemas.openxmlformats.org/officeDocument/2006/relationships/hyperlink" Target="https://www.cipd.co.uk/Images/people-and-machines-report-1_tcm18-56970.pdf"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google.com/search?q=kubler+ross+sketchbubble+diagram&amp;safe=strict&amp;rlz=1C1GCEU_enGB819GB819&amp;tbm=isch&amp;source=iu&amp;ictx=1&amp;fir=3Z6mjlBYbxZFXM%253A%252CwoXzmirQ3sDEDM%252C_&amp;vet=1&amp;usg=AI4_-kRnNTKQUBUJnSbB5dWzmdLXRUfFuQ&amp;sa=X&amp;ved=2ahUKEwjz4d6L8L3nAhUfSRUIHWD1BUUQ9QEwAHoECAkQBQ#imgrc=3Z6mjlBYbxZFXM" TargetMode="External"/><Relationship Id="rId11" Type="http://schemas.openxmlformats.org/officeDocument/2006/relationships/hyperlink" Target="file:///C:\Users\harriswe\Downloads\EmployeeAttitudeSurvey-JournalofAppliedPsychology.pdf" TargetMode="External"/><Relationship Id="rId5" Type="http://schemas.openxmlformats.org/officeDocument/2006/relationships/hyperlink" Target="https://www.mindtools.com/pages/article/newPPM_94.htm" TargetMode="External"/><Relationship Id="rId10" Type="http://schemas.openxmlformats.org/officeDocument/2006/relationships/hyperlink" Target="https://hbr.org/1992/01/the-balanced-scorecard-measures-that-drive-performance-2" TargetMode="External"/><Relationship Id="rId4" Type="http://schemas.openxmlformats.org/officeDocument/2006/relationships/hyperlink" Target="https://www.cipd.co.uk/learn/profession-map" TargetMode="External"/><Relationship Id="rId9" Type="http://schemas.openxmlformats.org/officeDocument/2006/relationships/hyperlink" Target="https://www.bbc.co.uk/news/business-4968108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Name</a:t>
            </a:r>
            <a:r>
              <a:rPr lang="en-GB" baseline="0" dirty="0" smtClean="0"/>
              <a:t>  -  Wendy Roach</a:t>
            </a:r>
          </a:p>
          <a:p>
            <a:r>
              <a:rPr lang="en-GB" baseline="0" dirty="0" smtClean="0"/>
              <a:t>Student number  - 2019071381</a:t>
            </a:r>
          </a:p>
          <a:p>
            <a:r>
              <a:rPr lang="en-GB" baseline="0" dirty="0" smtClean="0"/>
              <a:t>CIPD number – 55521124</a:t>
            </a:r>
          </a:p>
          <a:p>
            <a:endParaRPr lang="en-GB" baseline="0" dirty="0" smtClean="0"/>
          </a:p>
          <a:p>
            <a:endParaRPr lang="en-GB" baseline="0" dirty="0" smtClean="0"/>
          </a:p>
          <a:p>
            <a:endParaRPr lang="en-GB" baseline="0" dirty="0" smtClean="0"/>
          </a:p>
          <a:p>
            <a:r>
              <a:rPr lang="en-GB" baseline="0" dirty="0" smtClean="0"/>
              <a:t>Introduction –  During this presentation we will consider the the evolving role of the HR function in the organisation of today and the future. I will provide you with an overview of the generic HR functions regardless of organisation and where PCC fits into this.	</a:t>
            </a:r>
            <a:endParaRPr lang="en-GB" dirty="0"/>
          </a:p>
        </p:txBody>
      </p:sp>
      <p:sp>
        <p:nvSpPr>
          <p:cNvPr id="4" name="Slide Number Placeholder 3"/>
          <p:cNvSpPr>
            <a:spLocks noGrp="1"/>
          </p:cNvSpPr>
          <p:nvPr>
            <p:ph type="sldNum" sz="quarter" idx="10"/>
          </p:nvPr>
        </p:nvSpPr>
        <p:spPr/>
        <p:txBody>
          <a:bodyPr/>
          <a:lstStyle/>
          <a:p>
            <a:fld id="{240D9BCF-0688-4BE3-A968-D50B817D9824}" type="slidenum">
              <a:rPr lang="en-GB" smtClean="0"/>
              <a:t>1</a:t>
            </a:fld>
            <a:endParaRPr lang="en-GB"/>
          </a:p>
        </p:txBody>
      </p:sp>
    </p:spTree>
    <p:extLst>
      <p:ext uri="{BB962C8B-B14F-4D97-AF65-F5344CB8AC3E}">
        <p14:creationId xmlns:p14="http://schemas.microsoft.com/office/powerpoint/2010/main" val="2292848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Before</a:t>
            </a:r>
            <a:r>
              <a:rPr lang="en-GB" baseline="0" dirty="0" smtClean="0"/>
              <a:t> we take a look at the HR function in more detail, lets briefly consider why HR exists:-</a:t>
            </a:r>
          </a:p>
          <a:p>
            <a:endParaRPr lang="en-GB" baseline="0" dirty="0" smtClean="0"/>
          </a:p>
          <a:p>
            <a:r>
              <a:rPr lang="en-GB" baseline="0" dirty="0" smtClean="0"/>
              <a:t>Employment Law &amp; Compliance – this can include relations, wellbeing, learning &amp; development, reward &amp; recognition, policy &amp; strategy, consistency &amp; fairness</a:t>
            </a:r>
          </a:p>
          <a:p>
            <a:endParaRPr lang="en-GB" baseline="0" dirty="0" smtClean="0"/>
          </a:p>
          <a:p>
            <a:r>
              <a:rPr lang="en-GB" baseline="0" dirty="0" smtClean="0"/>
              <a:t>Covering risk – this can include attracting best talent, retention &amp; engagement strategies, health &amp; safety</a:t>
            </a:r>
          </a:p>
          <a:p>
            <a:endParaRPr lang="en-GB" baseline="0" dirty="0" smtClean="0"/>
          </a:p>
          <a:p>
            <a:r>
              <a:rPr lang="en-GB" baseline="0" dirty="0" smtClean="0"/>
              <a:t>Cost efficiencies – once again talent retention, managing absenteeism, disciplinary, reduction in tribunals, managing redundancy/redeployment</a:t>
            </a:r>
          </a:p>
          <a:p>
            <a:endParaRPr lang="en-GB" baseline="0" dirty="0" smtClean="0"/>
          </a:p>
          <a:p>
            <a:r>
              <a:rPr lang="en-GB" baseline="0" dirty="0" smtClean="0"/>
              <a:t>To add to this we have what are considered to be the day to day HR admin tasks – labour contracts, leave etc.</a:t>
            </a:r>
          </a:p>
          <a:p>
            <a:endParaRPr lang="en-GB" baseline="0" dirty="0" smtClean="0"/>
          </a:p>
          <a:p>
            <a:r>
              <a:rPr lang="en-GB" baseline="0" dirty="0" smtClean="0"/>
              <a:t>The size of the HR function will depend largely on the size of the ‘business’/organisation, PCC has approximately 6000 staff.</a:t>
            </a:r>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240D9BCF-0688-4BE3-A968-D50B817D9824}" type="slidenum">
              <a:rPr lang="en-GB" smtClean="0"/>
              <a:t>2</a:t>
            </a:fld>
            <a:endParaRPr lang="en-GB"/>
          </a:p>
        </p:txBody>
      </p:sp>
    </p:spTree>
    <p:extLst>
      <p:ext uri="{BB962C8B-B14F-4D97-AF65-F5344CB8AC3E}">
        <p14:creationId xmlns:p14="http://schemas.microsoft.com/office/powerpoint/2010/main" val="1630960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function</a:t>
            </a:r>
            <a:r>
              <a:rPr lang="en-GB" baseline="0" dirty="0" smtClean="0"/>
              <a:t> of HR within an organisation has changed significantly over time.</a:t>
            </a:r>
          </a:p>
          <a:p>
            <a:r>
              <a:rPr lang="en-GB" b="0" baseline="0" dirty="0" smtClean="0"/>
              <a:t>Borou</a:t>
            </a:r>
            <a:r>
              <a:rPr lang="en-GB" b="0" baseline="0" dirty="0" smtClean="0">
                <a:solidFill>
                  <a:srgbClr val="FF0000"/>
                </a:solidFill>
              </a:rPr>
              <a:t>ghs </a:t>
            </a:r>
            <a:r>
              <a:rPr lang="en-GB" b="0" i="1" baseline="0" dirty="0" smtClean="0">
                <a:solidFill>
                  <a:srgbClr val="FF0000"/>
                </a:solidFill>
              </a:rPr>
              <a:t>‘highlights </a:t>
            </a:r>
            <a:r>
              <a:rPr lang="en-GB" b="0" i="1" baseline="0" dirty="0" smtClean="0">
                <a:solidFill>
                  <a:srgbClr val="FF0000"/>
                </a:solidFill>
              </a:rPr>
              <a:t>that 95% of organisations have undergone some form of HR transformation in the last </a:t>
            </a:r>
            <a:r>
              <a:rPr lang="en-GB" b="0" i="1" baseline="0" dirty="0" smtClean="0">
                <a:solidFill>
                  <a:srgbClr val="FF0000"/>
                </a:solidFill>
              </a:rPr>
              <a:t>decade’</a:t>
            </a:r>
            <a:endParaRPr lang="en-GB" b="0" i="1" baseline="0" dirty="0" smtClean="0">
              <a:solidFill>
                <a:srgbClr val="FF0000"/>
              </a:solidFill>
            </a:endParaRPr>
          </a:p>
          <a:p>
            <a:r>
              <a:rPr lang="en-GB" b="0" dirty="0" smtClean="0">
                <a:solidFill>
                  <a:srgbClr val="FF0000"/>
                </a:solidFill>
              </a:rPr>
              <a:t>This would be expected</a:t>
            </a:r>
            <a:r>
              <a:rPr lang="en-GB" b="0" baseline="0" dirty="0" smtClean="0">
                <a:solidFill>
                  <a:srgbClr val="FF0000"/>
                </a:solidFill>
              </a:rPr>
              <a:t> as with any business within ‘todays’ environment, changing strategies and objectives mean that the role of the HR operation should align to these in order to effectively support the organisation. As the speed for transformation has increased so has the desire for the HR function to align with this. This is also typical of PCC.</a:t>
            </a:r>
          </a:p>
          <a:p>
            <a:endParaRPr lang="en-GB" b="0" baseline="0" dirty="0" smtClean="0">
              <a:solidFill>
                <a:srgbClr val="FF0000"/>
              </a:solidFill>
            </a:endParaRPr>
          </a:p>
          <a:p>
            <a:r>
              <a:rPr lang="en-GB" b="0" baseline="0" dirty="0" smtClean="0">
                <a:solidFill>
                  <a:srgbClr val="FF0000"/>
                </a:solidFill>
              </a:rPr>
              <a:t>Where are we now?</a:t>
            </a:r>
          </a:p>
          <a:p>
            <a:endParaRPr lang="en-GB" b="0" baseline="0" dirty="0" smtClean="0">
              <a:solidFill>
                <a:srgbClr val="FF0000"/>
              </a:solidFill>
            </a:endParaRPr>
          </a:p>
          <a:p>
            <a:r>
              <a:rPr lang="en-GB" b="0" baseline="0" dirty="0" smtClean="0">
                <a:solidFill>
                  <a:srgbClr val="FF0000"/>
                </a:solidFill>
              </a:rPr>
              <a:t>Fundamentally, the core elements remain unchanged and typically include:-</a:t>
            </a:r>
          </a:p>
          <a:p>
            <a:endParaRPr lang="en-GB" b="0" baseline="0" dirty="0" smtClean="0">
              <a:solidFill>
                <a:srgbClr val="FF0000"/>
              </a:solidFill>
            </a:endParaRPr>
          </a:p>
          <a:p>
            <a:r>
              <a:rPr lang="en-GB" b="0" baseline="0" dirty="0" smtClean="0">
                <a:solidFill>
                  <a:srgbClr val="FF0000"/>
                </a:solidFill>
              </a:rPr>
              <a:t>Recruitment</a:t>
            </a:r>
          </a:p>
          <a:p>
            <a:r>
              <a:rPr lang="en-GB" b="0" baseline="0" dirty="0" smtClean="0">
                <a:solidFill>
                  <a:srgbClr val="FF0000"/>
                </a:solidFill>
              </a:rPr>
              <a:t>Payroll</a:t>
            </a:r>
          </a:p>
          <a:p>
            <a:r>
              <a:rPr lang="en-GB" b="0" baseline="0" dirty="0" smtClean="0">
                <a:solidFill>
                  <a:srgbClr val="FF0000"/>
                </a:solidFill>
              </a:rPr>
              <a:t>Benefits</a:t>
            </a:r>
          </a:p>
          <a:p>
            <a:r>
              <a:rPr lang="en-GB" b="0" baseline="0" dirty="0" smtClean="0">
                <a:solidFill>
                  <a:srgbClr val="FF0000"/>
                </a:solidFill>
              </a:rPr>
              <a:t>Internal relations</a:t>
            </a:r>
          </a:p>
          <a:p>
            <a:r>
              <a:rPr lang="en-GB" b="0" baseline="0" dirty="0" smtClean="0">
                <a:solidFill>
                  <a:srgbClr val="FF0000"/>
                </a:solidFill>
              </a:rPr>
              <a:t>Employee training/development</a:t>
            </a:r>
          </a:p>
          <a:p>
            <a:r>
              <a:rPr lang="en-GB" b="0" baseline="0" dirty="0" smtClean="0">
                <a:solidFill>
                  <a:srgbClr val="FF0000"/>
                </a:solidFill>
              </a:rPr>
              <a:t>Compliance &amp; safety</a:t>
            </a:r>
          </a:p>
          <a:p>
            <a:endParaRPr lang="en-GB" b="0" baseline="0" dirty="0" smtClean="0">
              <a:solidFill>
                <a:srgbClr val="FF0000"/>
              </a:solidFill>
            </a:endParaRPr>
          </a:p>
          <a:p>
            <a:r>
              <a:rPr lang="en-GB" b="0" baseline="0" dirty="0" smtClean="0">
                <a:solidFill>
                  <a:srgbClr val="FF0000"/>
                </a:solidFill>
              </a:rPr>
              <a:t>These specialist functions exist in the Local Authority organisation which you have just joined.</a:t>
            </a:r>
          </a:p>
          <a:p>
            <a:endParaRPr lang="en-GB" b="0" baseline="0" dirty="0" smtClean="0">
              <a:solidFill>
                <a:srgbClr val="FF0000"/>
              </a:solidFill>
            </a:endParaRPr>
          </a:p>
          <a:p>
            <a:r>
              <a:rPr lang="en-GB" b="0" baseline="0" dirty="0" smtClean="0">
                <a:solidFill>
                  <a:srgbClr val="FF0000"/>
                </a:solidFill>
              </a:rPr>
              <a:t>Where will we be in the future?</a:t>
            </a:r>
          </a:p>
          <a:p>
            <a:endParaRPr lang="en-GB" b="0" baseline="0" dirty="0" smtClean="0">
              <a:solidFill>
                <a:srgbClr val="FF0000"/>
              </a:solidFill>
            </a:endParaRPr>
          </a:p>
          <a:p>
            <a:r>
              <a:rPr lang="en-GB" b="0" baseline="0" dirty="0" smtClean="0">
                <a:solidFill>
                  <a:srgbClr val="FF0000"/>
                </a:solidFill>
              </a:rPr>
              <a:t>The CIPD, as the leading international professional association for Human Resource Management Professionals, recognises the changes that are taking place. It has recently updated its HR Profession Map to reflect the HR </a:t>
            </a:r>
            <a:r>
              <a:rPr lang="en-GB" b="0" i="1" baseline="0" dirty="0" smtClean="0">
                <a:solidFill>
                  <a:srgbClr val="FF0000"/>
                </a:solidFill>
              </a:rPr>
              <a:t>‘Profession for the Future’ </a:t>
            </a:r>
            <a:r>
              <a:rPr lang="en-GB" b="0" baseline="0" dirty="0" smtClean="0">
                <a:solidFill>
                  <a:srgbClr val="FF0000"/>
                </a:solidFill>
              </a:rPr>
              <a:t>by focussing on the knowledge and behaviours needed to make an impact and drive change. By doing this it is able to better guide those working as a HR professional and progress their career. Once again the core elements remain unchanged, however the new map breaks away from the generalist HR Professional role recognising that new roles have evolved creating specialised areas.</a:t>
            </a:r>
          </a:p>
          <a:p>
            <a:r>
              <a:rPr lang="en-GB" b="0" baseline="0" dirty="0" smtClean="0">
                <a:solidFill>
                  <a:srgbClr val="FF0000"/>
                </a:solidFill>
              </a:rPr>
              <a:t>An example of this is Pembrokeshire County Council. My role is within a specialist function of Learning &amp; Development, I am linked to one of the Directorates within PCC and work alongside a HR generalist advisor.</a:t>
            </a:r>
          </a:p>
          <a:p>
            <a:endParaRPr lang="en-GB" b="0" baseline="0" dirty="0" smtClean="0">
              <a:solidFill>
                <a:srgbClr val="FF0000"/>
              </a:solidFill>
            </a:endParaRPr>
          </a:p>
          <a:p>
            <a:r>
              <a:rPr lang="en-GB" b="0" baseline="0" dirty="0" smtClean="0">
                <a:solidFill>
                  <a:srgbClr val="FF0000"/>
                </a:solidFill>
              </a:rPr>
              <a:t> Dave </a:t>
            </a:r>
            <a:r>
              <a:rPr lang="en-GB" b="0" baseline="0" dirty="0" smtClean="0">
                <a:solidFill>
                  <a:srgbClr val="FF0000"/>
                </a:solidFill>
              </a:rPr>
              <a:t>Ulrich – The Future of HR highlights </a:t>
            </a:r>
            <a:r>
              <a:rPr lang="en-GB" b="0" baseline="0" dirty="0" smtClean="0">
                <a:solidFill>
                  <a:srgbClr val="FF0000"/>
                </a:solidFill>
              </a:rPr>
              <a:t>how organisations have changed over time from predominantly administration to HR practices this includes training, staffing and succession planning and more recently HR strategy. He then goes on to suggest that the next step will be to consider ‘outside’ the organisation, our customers and communities and that HR from the outside in. This is where he believes the HR function is headed.</a:t>
            </a:r>
          </a:p>
          <a:p>
            <a:endParaRPr lang="en-GB" b="0" baseline="0" dirty="0" smtClean="0">
              <a:solidFill>
                <a:srgbClr val="FF0000"/>
              </a:solidFill>
            </a:endParaRPr>
          </a:p>
          <a:p>
            <a:endParaRPr lang="en-GB" b="1" baseline="0" dirty="0" smtClean="0">
              <a:solidFill>
                <a:srgbClr val="FF0000"/>
              </a:solidFill>
            </a:endParaRPr>
          </a:p>
          <a:p>
            <a:r>
              <a:rPr lang="en-GB" b="0" baseline="0" dirty="0" smtClean="0">
                <a:solidFill>
                  <a:srgbClr val="FF0000"/>
                </a:solidFill>
              </a:rPr>
              <a:t> </a:t>
            </a:r>
          </a:p>
          <a:p>
            <a:endParaRPr lang="en-GB" b="0" dirty="0">
              <a:solidFill>
                <a:srgbClr val="FF0000"/>
              </a:solidFill>
            </a:endParaRPr>
          </a:p>
        </p:txBody>
      </p:sp>
      <p:sp>
        <p:nvSpPr>
          <p:cNvPr id="4" name="Slide Number Placeholder 3"/>
          <p:cNvSpPr>
            <a:spLocks noGrp="1"/>
          </p:cNvSpPr>
          <p:nvPr>
            <p:ph type="sldNum" sz="quarter" idx="10"/>
          </p:nvPr>
        </p:nvSpPr>
        <p:spPr/>
        <p:txBody>
          <a:bodyPr/>
          <a:lstStyle/>
          <a:p>
            <a:fld id="{240D9BCF-0688-4BE3-A968-D50B817D9824}" type="slidenum">
              <a:rPr lang="en-GB" smtClean="0"/>
              <a:t>3</a:t>
            </a:fld>
            <a:endParaRPr lang="en-GB"/>
          </a:p>
        </p:txBody>
      </p:sp>
    </p:spTree>
    <p:extLst>
      <p:ext uri="{BB962C8B-B14F-4D97-AF65-F5344CB8AC3E}">
        <p14:creationId xmlns:p14="http://schemas.microsoft.com/office/powerpoint/2010/main" val="1327362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in an</a:t>
            </a:r>
            <a:r>
              <a:rPr lang="en-GB" baseline="0" dirty="0" smtClean="0"/>
              <a:t> era of constant change,</a:t>
            </a:r>
            <a:r>
              <a:rPr lang="en-GB" dirty="0" smtClean="0"/>
              <a:t> the purpose</a:t>
            </a:r>
            <a:r>
              <a:rPr lang="en-GB" baseline="0" dirty="0" smtClean="0"/>
              <a:t> of the HR function is to support the delivery of the organisation’s strategy and objectives through the effective management of people and performance. </a:t>
            </a:r>
          </a:p>
          <a:p>
            <a:r>
              <a:rPr lang="en-GB" baseline="0" dirty="0" smtClean="0"/>
              <a:t>Then the question has to be how can the HR function contribute to change management?</a:t>
            </a:r>
          </a:p>
          <a:p>
            <a:endParaRPr lang="en-GB" b="0" baseline="0" dirty="0" smtClean="0"/>
          </a:p>
          <a:p>
            <a:r>
              <a:rPr lang="en-GB" b="0" baseline="0" dirty="0" smtClean="0"/>
              <a:t>CIPD use the term unlock our curiosity. I like this term for HR advisors who are usually considered to be stoic and practical in their advice adhering to policy and law.</a:t>
            </a:r>
          </a:p>
          <a:p>
            <a:endParaRPr lang="en-GB" b="0" baseline="0" dirty="0" smtClean="0"/>
          </a:p>
          <a:p>
            <a:r>
              <a:rPr lang="en-GB" b="0" baseline="0" dirty="0" smtClean="0"/>
              <a:t>Why do we need to change? </a:t>
            </a:r>
          </a:p>
          <a:p>
            <a:endParaRPr lang="en-GB" b="0" baseline="0" dirty="0" smtClean="0"/>
          </a:p>
          <a:p>
            <a:r>
              <a:rPr lang="en-GB" b="0" baseline="0" dirty="0" smtClean="0"/>
              <a:t>Change is inevitable whether in or out of our control, internal or external. Some of the changes that have taken place in the past couple of years include, financial, law and politics, not to mention BREXIT! All of them have and will impact the HR function in an organisation, regardless of size.</a:t>
            </a:r>
          </a:p>
          <a:p>
            <a:endParaRPr lang="en-GB" b="0" baseline="0" dirty="0" smtClean="0"/>
          </a:p>
          <a:p>
            <a:r>
              <a:rPr lang="en-GB" b="0" baseline="0" dirty="0" smtClean="0"/>
              <a:t>CIPD research suggests that major change takes place every three years, while less minor change is continual.</a:t>
            </a:r>
          </a:p>
          <a:p>
            <a:endParaRPr lang="en-GB" b="0" baseline="0" dirty="0" smtClean="0"/>
          </a:p>
          <a:p>
            <a:endParaRPr lang="en-GB" b="0" baseline="0" dirty="0" smtClean="0"/>
          </a:p>
          <a:p>
            <a:endParaRPr lang="en-GB" b="1"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240D9BCF-0688-4BE3-A968-D50B817D9824}" type="slidenum">
              <a:rPr lang="en-GB" smtClean="0"/>
              <a:t>4</a:t>
            </a:fld>
            <a:endParaRPr lang="en-GB"/>
          </a:p>
        </p:txBody>
      </p:sp>
    </p:spTree>
    <p:extLst>
      <p:ext uri="{BB962C8B-B14F-4D97-AF65-F5344CB8AC3E}">
        <p14:creationId xmlns:p14="http://schemas.microsoft.com/office/powerpoint/2010/main" val="3964030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Kurt</a:t>
            </a:r>
            <a:r>
              <a:rPr lang="en-GB" baseline="0" dirty="0" smtClean="0"/>
              <a:t> Lewin developed a very simple model of change  back in the 1940’s.  (</a:t>
            </a:r>
            <a:r>
              <a:rPr lang="en-GB" dirty="0" smtClean="0">
                <a:hlinkClick r:id="rId3"/>
              </a:rPr>
              <a:t>https://www.mindtools.com/pages/article/newPPM_94.htm</a:t>
            </a:r>
            <a:r>
              <a:rPr lang="en-GB" dirty="0" smtClean="0"/>
              <a:t>)</a:t>
            </a:r>
          </a:p>
          <a:p>
            <a:endParaRPr lang="en-GB" dirty="0" smtClean="0"/>
          </a:p>
          <a:p>
            <a:r>
              <a:rPr lang="en-GB" dirty="0" smtClean="0"/>
              <a:t>He believed</a:t>
            </a:r>
            <a:r>
              <a:rPr lang="en-GB" baseline="0" dirty="0" smtClean="0"/>
              <a:t> that by viewing change, as a pattern of changes you can plan and support it. </a:t>
            </a:r>
            <a:r>
              <a:rPr lang="en-GB" b="0" baseline="0" dirty="0" smtClean="0"/>
              <a:t>If you have a cube of ice which you wish to change to a cone of ice then you must first melt it and then refreeze it. </a:t>
            </a:r>
          </a:p>
          <a:p>
            <a:endParaRPr lang="en-GB" baseline="0" dirty="0" smtClean="0"/>
          </a:p>
          <a:p>
            <a:r>
              <a:rPr lang="en-GB" baseline="0" dirty="0" smtClean="0"/>
              <a:t>Unfreeze – at this stage an organisation prepares and plans any organisational change. This may include communications around why the change is happening and define it. This stage often creates uncertainty of the unknown.</a:t>
            </a:r>
          </a:p>
          <a:p>
            <a:endParaRPr lang="en-GB" baseline="0" dirty="0" smtClean="0"/>
          </a:p>
          <a:p>
            <a:r>
              <a:rPr lang="en-GB" baseline="0" dirty="0" smtClean="0"/>
              <a:t>Change – at this point the change transition starts to happen. It is not instant and can vary in time. </a:t>
            </a:r>
          </a:p>
          <a:p>
            <a:endParaRPr lang="en-GB" baseline="0" dirty="0" smtClean="0"/>
          </a:p>
          <a:p>
            <a:r>
              <a:rPr lang="en-GB" baseline="0" dirty="0" smtClean="0"/>
              <a:t>Refreeze – Once the change has happened, employees are demonstrating it and it becomes business as usual.</a:t>
            </a:r>
          </a:p>
          <a:p>
            <a:endParaRPr lang="en-GB" baseline="0" dirty="0" smtClean="0"/>
          </a:p>
          <a:p>
            <a:r>
              <a:rPr lang="en-GB" baseline="0" dirty="0" smtClean="0"/>
              <a:t>This model is a simple process of what in reality can be very challenging.</a:t>
            </a:r>
          </a:p>
          <a:p>
            <a:endParaRPr lang="en-GB" baseline="0" dirty="0" smtClean="0"/>
          </a:p>
          <a:p>
            <a:r>
              <a:rPr lang="en-GB" baseline="0" dirty="0" smtClean="0"/>
              <a:t>Pembrokeshire County Council is currently going through a cultural change, with an objective of changing behaviour. It began in 2019 with communications including staff surveys, open workshops, focus groups etc. Culture change includes an employees beliefs, behaviours and values. It isn’t tangible and has proven to be personally emotive.</a:t>
            </a:r>
          </a:p>
          <a:p>
            <a:endParaRPr lang="en-GB" baseline="0" dirty="0" smtClean="0"/>
          </a:p>
          <a:p>
            <a:r>
              <a:rPr lang="en-GB" baseline="0" dirty="0" smtClean="0"/>
              <a:t>PCC are currently at the ‘change’ stage. The ice has melted and in my role I am </a:t>
            </a:r>
            <a:r>
              <a:rPr lang="en-GB" baseline="0" dirty="0" smtClean="0"/>
              <a:t>involved in </a:t>
            </a:r>
            <a:r>
              <a:rPr lang="en-GB" baseline="0" dirty="0" smtClean="0"/>
              <a:t>delivering different interventions to support staff. </a:t>
            </a:r>
          </a:p>
          <a:p>
            <a:r>
              <a:rPr lang="en-GB" baseline="0" dirty="0" smtClean="0"/>
              <a:t>The reality of change can be challenging when ‘people’ are involved and this is where the HR function has a huge part to play. Law and policy is controllable but emotions and behaviours are not controllable. Effective communication is vital and it is very often where organisations fall down and change initiatives fail.</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Learning &amp; Development team are leading on the culture change programme. The communication strategy has included a video from the Chief Exec and the Leader of the Councillors, employee conversation cafe’s, regular update fliers, a new set of employee standards along with coaching and training interventions.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I have always believed that when developing people you work with the willing first and they will help to deliver any messages. With this initiative it has been important to ensure that the communication has started at the ‘top’ of the organisation. Employees need to know that this change will be lead by their ‘leaders’ rather than a request to ‘practice what they preach’.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240D9BCF-0688-4BE3-A968-D50B817D9824}" type="slidenum">
              <a:rPr lang="en-GB" smtClean="0"/>
              <a:t>5</a:t>
            </a:fld>
            <a:endParaRPr lang="en-GB"/>
          </a:p>
        </p:txBody>
      </p:sp>
    </p:spTree>
    <p:extLst>
      <p:ext uri="{BB962C8B-B14F-4D97-AF65-F5344CB8AC3E}">
        <p14:creationId xmlns:p14="http://schemas.microsoft.com/office/powerpoint/2010/main" val="1702447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
            </a:r>
            <a:r>
              <a:rPr lang="en-GB" dirty="0" err="1" smtClean="0"/>
              <a:t>Kubler</a:t>
            </a:r>
            <a:r>
              <a:rPr lang="en-GB" baseline="0" dirty="0" smtClean="0"/>
              <a:t> Ross Model (</a:t>
            </a:r>
            <a:r>
              <a:rPr lang="en-GB" baseline="0" dirty="0" err="1" smtClean="0"/>
              <a:t>Sketchbubble</a:t>
            </a:r>
            <a:r>
              <a:rPr lang="en-GB" baseline="0" dirty="0" smtClean="0"/>
              <a:t> diagram) explains change from a personal rather than an organisational perspective. It is typical of what an individual might experience when going through any change. How long we remain in each state can be as a result of the support we do or don’t receive. This can be different for everyone and likewise the support needed.</a:t>
            </a:r>
          </a:p>
          <a:p>
            <a:endParaRPr lang="en-GB" baseline="0" dirty="0" smtClean="0"/>
          </a:p>
          <a:p>
            <a:r>
              <a:rPr lang="en-GB" baseline="0" dirty="0" smtClean="0"/>
              <a:t>Having recently experienced change in my own work environment from being located in one place to becoming agile, I can easily relate to this model. This change was not chosen and communication has been poor. I was shocked at the decision and truly didn’t understand the reason behind it. I questioned it and challenged it. I even resorted to squatting in a room with two other team members. My desire to go to work dropped and my commitment to my job waned. Working in L&amp;D, I should understand more than most this pattern, but I became blind to it. </a:t>
            </a:r>
          </a:p>
          <a:p>
            <a:r>
              <a:rPr lang="en-GB" baseline="0" dirty="0" smtClean="0"/>
              <a:t>My Line Manager recognised what was taking place and intervened with support. I don’t love the decision but am learning to live with it and work with the new situation. I can see how this could have been avoided with better communication and planning. There was no employee consultation and no thought given to the assets needed to work in an agile way.</a:t>
            </a:r>
          </a:p>
          <a:p>
            <a:endParaRPr lang="en-GB" baseline="0" dirty="0" smtClean="0"/>
          </a:p>
          <a:p>
            <a:r>
              <a:rPr lang="en-GB" baseline="0" dirty="0" smtClean="0"/>
              <a:t>The recent paper by the IES </a:t>
            </a:r>
            <a:r>
              <a:rPr lang="en-GB" b="0" baseline="0" dirty="0" smtClean="0"/>
              <a:t>Change capability in the agile organisation </a:t>
            </a:r>
            <a:r>
              <a:rPr lang="en-GB" baseline="0" dirty="0" smtClean="0"/>
              <a:t>made me aware of how change brings the unknown. It uses the term ‘change capable’, explaining that the individual and the organisation need to be in the right ‘state’ and that resilience is a benefit. It also highlights how acceptance of change is more becoming more  difficult and that ‘change fatigue’ exists.  The report also identifies that the failure rate for change has remained at the same level for the past 40 years ( Bennett &amp; Bush, 2013) which suggests that organisations are not learning from their mistakes.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240D9BCF-0688-4BE3-A968-D50B817D9824}" type="slidenum">
              <a:rPr lang="en-GB" smtClean="0"/>
              <a:t>6</a:t>
            </a:fld>
            <a:endParaRPr lang="en-GB"/>
          </a:p>
        </p:txBody>
      </p:sp>
    </p:spTree>
    <p:extLst>
      <p:ext uri="{BB962C8B-B14F-4D97-AF65-F5344CB8AC3E}">
        <p14:creationId xmlns:p14="http://schemas.microsoft.com/office/powerpoint/2010/main" val="4278642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a:t>
            </a:r>
            <a:r>
              <a:rPr lang="en-GB" baseline="0" dirty="0" smtClean="0"/>
              <a:t> lets think about the delivery model for HR services…</a:t>
            </a:r>
          </a:p>
          <a:p>
            <a:endParaRPr lang="en-GB" baseline="0" dirty="0" smtClean="0"/>
          </a:p>
          <a:p>
            <a:r>
              <a:rPr lang="en-GB" baseline="0" dirty="0" smtClean="0"/>
              <a:t>One size doesn’t fit all. The demographics and strategy of an organisation will impact on how the HR function is delivered.</a:t>
            </a:r>
          </a:p>
          <a:p>
            <a:endParaRPr lang="en-GB" baseline="0" dirty="0" smtClean="0"/>
          </a:p>
          <a:p>
            <a:r>
              <a:rPr lang="en-GB" baseline="0" dirty="0" smtClean="0"/>
              <a:t>A small private organisation might employ a single HR Generalist and buy in more specialist functions if needed. A larger, private organisation often have a large HR team. In my past, I worked in Barclays Bank Plc, like PCC they had a large central HR function but Line Managers were given greater capacity to manage ‘local’ sickness, grievance issues etc. </a:t>
            </a:r>
          </a:p>
          <a:p>
            <a:endParaRPr lang="en-GB" baseline="0" dirty="0" smtClean="0"/>
          </a:p>
          <a:p>
            <a:r>
              <a:rPr lang="en-GB" baseline="0" dirty="0" smtClean="0"/>
              <a:t>Pembrokeshire County Council, as a local authority  has a large centralised HR function which is in house and made up of specialist areas including pay roll, Learning &amp; Development, Generalist Advisors, Health &amp; Safety, Occupational Health and an Absentee team etc. Line Managers oversee the everyday tasks e.g. performance appraisals, managing leave but refer to the HR function for specialist support. </a:t>
            </a:r>
          </a:p>
          <a:p>
            <a:endParaRPr lang="en-GB" baseline="0" dirty="0" smtClean="0"/>
          </a:p>
          <a:p>
            <a:r>
              <a:rPr lang="en-GB" baseline="0" dirty="0" smtClean="0"/>
              <a:t>Some organisations do not have an in house HR function but outsource this . They might engage a HR professional by paying a monthly fee to retain their services and this may prove more cost effective for them.</a:t>
            </a:r>
          </a:p>
          <a:p>
            <a:endParaRPr lang="en-GB" baseline="0" dirty="0" smtClean="0"/>
          </a:p>
          <a:p>
            <a:r>
              <a:rPr lang="en-GB" baseline="0" dirty="0" smtClean="0"/>
              <a:t>Global organisations may de-centralise their HR function because of the size and locations of the ‘business’.</a:t>
            </a:r>
          </a:p>
          <a:p>
            <a:endParaRPr lang="en-GB" baseline="0" dirty="0" smtClean="0"/>
          </a:p>
          <a:p>
            <a:r>
              <a:rPr lang="en-GB" baseline="0" dirty="0" smtClean="0"/>
              <a:t>The HR function of a Third Sector or voluntary organisation can vary hugely according to available funding and their size.</a:t>
            </a:r>
          </a:p>
          <a:p>
            <a:r>
              <a:rPr lang="en-GB" baseline="0" dirty="0" smtClean="0"/>
              <a:t>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240D9BCF-0688-4BE3-A968-D50B817D9824}" type="slidenum">
              <a:rPr lang="en-GB" smtClean="0"/>
              <a:t>7</a:t>
            </a:fld>
            <a:endParaRPr lang="en-GB"/>
          </a:p>
        </p:txBody>
      </p:sp>
    </p:spTree>
    <p:extLst>
      <p:ext uri="{BB962C8B-B14F-4D97-AF65-F5344CB8AC3E}">
        <p14:creationId xmlns:p14="http://schemas.microsoft.com/office/powerpoint/2010/main" val="27851677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Lets</a:t>
            </a:r>
            <a:r>
              <a:rPr lang="en-GB" baseline="0" dirty="0" smtClean="0"/>
              <a:t> look at two d</a:t>
            </a:r>
            <a:r>
              <a:rPr lang="en-GB" dirty="0" smtClean="0"/>
              <a:t>ifferent models:-</a:t>
            </a:r>
          </a:p>
          <a:p>
            <a:endParaRPr lang="en-GB" dirty="0" smtClean="0"/>
          </a:p>
          <a:p>
            <a:r>
              <a:rPr lang="en-GB" dirty="0" smtClean="0"/>
              <a:t>Dave</a:t>
            </a:r>
            <a:r>
              <a:rPr lang="en-GB" baseline="0" dirty="0" smtClean="0"/>
              <a:t> </a:t>
            </a:r>
            <a:r>
              <a:rPr lang="en-GB" dirty="0" err="1" smtClean="0"/>
              <a:t>Ulrichs</a:t>
            </a:r>
            <a:r>
              <a:rPr lang="en-GB" dirty="0" smtClean="0"/>
              <a:t> 3 Legged Stool Model ( Dave</a:t>
            </a:r>
            <a:r>
              <a:rPr lang="en-GB" baseline="0" dirty="0" smtClean="0"/>
              <a:t> Ulrich Human Resource Management)</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This model is now over 20 years old, Ulrich’s aim was to move the HR role from the its traditional admin function towards that of strategy.</a:t>
            </a:r>
          </a:p>
          <a:p>
            <a:endParaRPr lang="en-GB" dirty="0" smtClean="0"/>
          </a:p>
          <a:p>
            <a:endParaRPr lang="en-GB" dirty="0" smtClean="0"/>
          </a:p>
          <a:p>
            <a:r>
              <a:rPr lang="en-GB" dirty="0" smtClean="0"/>
              <a:t>This model</a:t>
            </a:r>
            <a:r>
              <a:rPr lang="en-GB" baseline="0" dirty="0" smtClean="0"/>
              <a:t> looks at splitting different areas of the HR function in to </a:t>
            </a:r>
          </a:p>
          <a:p>
            <a:r>
              <a:rPr lang="en-GB" baseline="0" dirty="0" smtClean="0"/>
              <a:t>Shared services – sharing routine or transactional functions</a:t>
            </a:r>
          </a:p>
          <a:p>
            <a:r>
              <a:rPr lang="en-GB" baseline="0" dirty="0" smtClean="0"/>
              <a:t>Centres of Excellence or specialism – e.g. Learning &amp; Development</a:t>
            </a:r>
          </a:p>
          <a:p>
            <a:r>
              <a:rPr lang="en-GB" baseline="0" dirty="0" smtClean="0"/>
              <a:t>Strategic business partners- work closely with Line Managers etc. </a:t>
            </a:r>
          </a:p>
          <a:p>
            <a:endParaRPr lang="en-GB" baseline="0" dirty="0" smtClean="0"/>
          </a:p>
          <a:p>
            <a:r>
              <a:rPr lang="en-GB" baseline="0" dirty="0" smtClean="0"/>
              <a:t>Each leg underpins the HR delivery and work together to support the organisation.</a:t>
            </a:r>
          </a:p>
          <a:p>
            <a:endParaRPr lang="en-GB" baseline="0" dirty="0" smtClean="0"/>
          </a:p>
          <a:p>
            <a:r>
              <a:rPr lang="en-GB" baseline="0" dirty="0" smtClean="0"/>
              <a:t>Unfortunately, this model has been challenged in relation to its success and understanding. Organisations are guilty of  considering only one ‘leg’ and not all three, hence their belief that the model fails. </a:t>
            </a:r>
          </a:p>
          <a:p>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240D9BCF-0688-4BE3-A968-D50B817D9824}" type="slidenum">
              <a:rPr lang="en-GB" smtClean="0"/>
              <a:t>8</a:t>
            </a:fld>
            <a:endParaRPr lang="en-GB"/>
          </a:p>
        </p:txBody>
      </p:sp>
    </p:spTree>
    <p:extLst>
      <p:ext uri="{BB962C8B-B14F-4D97-AF65-F5344CB8AC3E}">
        <p14:creationId xmlns:p14="http://schemas.microsoft.com/office/powerpoint/2010/main" val="18052036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In contrast John Storey had a gentler approach to the HR function. His model is based upon 4 areas:-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Beliefs – the most vital are for the HR function. An effective organisation was dependant on its employees and they are its most valuable assets.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Strategic qualities – Senior Managers strengths in this area to give an organisation a lead in the market place. Creative and dynamic skills are an important factor.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Line Manager Role – the importance of the Line Manager is recognised as a HR professional within their role. The day to day relationship that exists between employee and Line Manager.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Key Levers – this relates to the culture of an organisation over and above its processes and systems. To quote Peter Drucker (American, Management Consultant)“ Culture eats strategy for breakfast” and probably lunch and dinner!</a:t>
            </a:r>
            <a:r>
              <a:rPr lang="en-GB" sz="1200" b="0" i="0" kern="1200" dirty="0" smtClean="0">
                <a:solidFill>
                  <a:schemeClr val="tx1"/>
                </a:solidFill>
                <a:effectLst/>
                <a:latin typeface="+mn-lt"/>
                <a:ea typeface="+mn-ea"/>
                <a:cs typeface="+mn-cs"/>
              </a:rPr>
              <a:t> In 2011 the textbook “Business Strategy: An Introduction” gave credit to Peter Drucker: Often, change management involves changing ways of thinking and doing and, in essence, changing culture. However, as the phrase often attributed to Peter Drucker claims: 'Culture eats strategy for breakfast.'23 May 2017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Th</a:t>
            </a:r>
            <a:r>
              <a:rPr lang="en-GB" sz="1200" b="0" i="0" kern="1200" baseline="0" dirty="0" smtClean="0">
                <a:solidFill>
                  <a:schemeClr val="tx1"/>
                </a:solidFill>
                <a:effectLst/>
                <a:latin typeface="+mn-lt"/>
                <a:ea typeface="+mn-ea"/>
                <a:cs typeface="+mn-cs"/>
              </a:rPr>
              <a:t>us culture is more important than strategy</a:t>
            </a:r>
            <a:r>
              <a:rPr lang="en-GB" sz="1200" b="1" i="0" kern="1200" baseline="0" dirty="0" smtClean="0">
                <a:solidFill>
                  <a:schemeClr val="tx1"/>
                </a:solidFill>
                <a:effectLst/>
                <a:latin typeface="+mn-lt"/>
                <a:ea typeface="+mn-ea"/>
                <a:cs typeface="+mn-cs"/>
              </a:rPr>
              <a:t>.</a:t>
            </a:r>
            <a:endParaRPr lang="en-GB" sz="1200" b="1"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smtClean="0"/>
          </a:p>
          <a:p>
            <a:endParaRPr lang="en-GB" b="1" dirty="0"/>
          </a:p>
        </p:txBody>
      </p:sp>
      <p:sp>
        <p:nvSpPr>
          <p:cNvPr id="4" name="Slide Number Placeholder 3"/>
          <p:cNvSpPr>
            <a:spLocks noGrp="1"/>
          </p:cNvSpPr>
          <p:nvPr>
            <p:ph type="sldNum" sz="quarter" idx="10"/>
          </p:nvPr>
        </p:nvSpPr>
        <p:spPr/>
        <p:txBody>
          <a:bodyPr/>
          <a:lstStyle/>
          <a:p>
            <a:fld id="{240D9BCF-0688-4BE3-A968-D50B817D9824}" type="slidenum">
              <a:rPr lang="en-GB" smtClean="0"/>
              <a:t>9</a:t>
            </a:fld>
            <a:endParaRPr lang="en-GB"/>
          </a:p>
        </p:txBody>
      </p:sp>
    </p:spTree>
    <p:extLst>
      <p:ext uri="{BB962C8B-B14F-4D97-AF65-F5344CB8AC3E}">
        <p14:creationId xmlns:p14="http://schemas.microsoft.com/office/powerpoint/2010/main" val="9503327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a:t>
            </a:r>
            <a:r>
              <a:rPr lang="en-GB" baseline="0" dirty="0" smtClean="0"/>
              <a:t> many organisations the Line Manager undertakes some of the HR tasks.</a:t>
            </a:r>
          </a:p>
          <a:p>
            <a:endParaRPr lang="en-GB" baseline="0" dirty="0" smtClean="0"/>
          </a:p>
          <a:p>
            <a:r>
              <a:rPr lang="en-GB" baseline="0" dirty="0" smtClean="0"/>
              <a:t>As highlighted earlier with Storey and Ulrich models both recognise the role that the Line Manager plays as a HR function.</a:t>
            </a:r>
          </a:p>
          <a:p>
            <a:r>
              <a:rPr lang="en-GB" baseline="0" dirty="0" smtClean="0"/>
              <a:t> </a:t>
            </a:r>
          </a:p>
          <a:p>
            <a:r>
              <a:rPr lang="en-GB" baseline="0" dirty="0" smtClean="0"/>
              <a:t>Starting with recruitment Line Managers have a relationship with the employees in their team on a daily basis and are therefore best placed to oversee the day to day tasks of sickness, annual leave and more importantly Performance Management. They will recognise areas for development and introduce performance and development plans.</a:t>
            </a:r>
          </a:p>
          <a:p>
            <a:endParaRPr lang="en-GB" baseline="0" dirty="0" smtClean="0"/>
          </a:p>
          <a:p>
            <a:r>
              <a:rPr lang="en-GB" baseline="0" dirty="0" smtClean="0"/>
              <a:t>This is the norm within PCC where a HR Generalist will support from an advisory capacity and to ensure that practices are undertaken in a fair and ethical way. Best practice for recruitment within PCC is to involve the recruiting Manager and a HR Generalist Advisor at interview stage and likewise with discipline and grievance.</a:t>
            </a:r>
          </a:p>
          <a:p>
            <a:endParaRPr lang="en-GB" baseline="0" dirty="0" smtClean="0"/>
          </a:p>
          <a:p>
            <a:r>
              <a:rPr lang="en-GB" baseline="0" dirty="0" smtClean="0"/>
              <a:t>Each Directorate has a dedicated HR Generalist Advisor working with them and both Line Manager and employee can seek support and advice from them. The role of the HR professional is to remain impartial and fair.</a:t>
            </a:r>
          </a:p>
          <a:p>
            <a:endParaRPr lang="en-GB" baseline="0" dirty="0" smtClean="0"/>
          </a:p>
          <a:p>
            <a:r>
              <a:rPr lang="en-GB" baseline="0" dirty="0" smtClean="0"/>
              <a:t>I was recently asked to support the completion of a stress audit with a dysfunctional team, working alongside the Line Manager and the HR Generalist. The HR Generalist co-ordinated completion of the stress audit questionnaires and compiled the stress audit report. The Line Manager supported her team through the process and I acted as both facilitator and developer of support interventions. All of us working together in our own specialist fields overlapping to support and learn from each other.</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In essence HR are responsible for HR policies and practices whilst the Line Manager is responsible for implementing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Both need to work together in partnership to the benefit of the organisation. A good HR Generalist will develop a Line Manager to become proficient in HR tasks.</a:t>
            </a:r>
          </a:p>
          <a:p>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240D9BCF-0688-4BE3-A968-D50B817D9824}" type="slidenum">
              <a:rPr lang="en-GB" smtClean="0"/>
              <a:t>10</a:t>
            </a:fld>
            <a:endParaRPr lang="en-GB"/>
          </a:p>
        </p:txBody>
      </p:sp>
    </p:spTree>
    <p:extLst>
      <p:ext uri="{BB962C8B-B14F-4D97-AF65-F5344CB8AC3E}">
        <p14:creationId xmlns:p14="http://schemas.microsoft.com/office/powerpoint/2010/main" val="21100798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a:t>
            </a:r>
            <a:r>
              <a:rPr lang="en-GB" baseline="0" dirty="0" smtClean="0"/>
              <a:t> just touched on how the HR professional must remain impartial and behave in an ethical way. The HR function and role is infused with ethical dilemmas on a daily basis. </a:t>
            </a:r>
          </a:p>
          <a:p>
            <a:endParaRPr lang="en-GB" baseline="0" dirty="0" smtClean="0"/>
          </a:p>
          <a:p>
            <a:r>
              <a:rPr lang="en-GB" baseline="0" dirty="0" smtClean="0"/>
              <a:t>The general rule to follow would be to </a:t>
            </a:r>
            <a:r>
              <a:rPr lang="en-GB" b="0" baseline="0" dirty="0" smtClean="0"/>
              <a:t>“Do as you would be done to”…</a:t>
            </a:r>
          </a:p>
          <a:p>
            <a:endParaRPr lang="en-GB" baseline="0" dirty="0" smtClean="0"/>
          </a:p>
          <a:p>
            <a:r>
              <a:rPr lang="en-GB" baseline="0" dirty="0" smtClean="0"/>
              <a:t>The CIPD research report ‘</a:t>
            </a:r>
            <a:r>
              <a:rPr lang="en-GB" i="1" baseline="0" dirty="0" smtClean="0"/>
              <a:t>Ethical decision making: Eight perspectives on workplace dilemmas’ (August 2015) </a:t>
            </a:r>
            <a:r>
              <a:rPr lang="en-GB" i="0" baseline="0" dirty="0" smtClean="0"/>
              <a:t>states</a:t>
            </a:r>
            <a:r>
              <a:rPr lang="en-GB" i="1" baseline="0" dirty="0" smtClean="0"/>
              <a:t> </a:t>
            </a:r>
            <a:r>
              <a:rPr lang="en-GB" i="0" baseline="0" dirty="0" smtClean="0"/>
              <a:t>that ‘</a:t>
            </a:r>
            <a:r>
              <a:rPr lang="en-GB" i="1" baseline="0" dirty="0" smtClean="0"/>
              <a:t>there will never be a golden rule that fits all ethical decisions’</a:t>
            </a:r>
            <a:r>
              <a:rPr lang="en-GB" i="0" baseline="0" dirty="0" smtClean="0"/>
              <a:t> and introduces the concept of ‘eight lenses’:-</a:t>
            </a:r>
          </a:p>
          <a:p>
            <a:r>
              <a:rPr lang="en-GB" i="0" baseline="0" dirty="0" smtClean="0"/>
              <a:t>The report was written to provide HR professionals with a </a:t>
            </a:r>
            <a:r>
              <a:rPr lang="en-GB" i="1" baseline="0" dirty="0" smtClean="0"/>
              <a:t>‘clearer definition of what better work and working lives means</a:t>
            </a:r>
            <a:r>
              <a:rPr lang="en-GB" i="0" baseline="0" dirty="0" smtClean="0"/>
              <a:t>’ and to support them to realise simple principles and best practices:-</a:t>
            </a:r>
          </a:p>
          <a:p>
            <a:endParaRPr lang="en-GB" i="0" baseline="0" dirty="0" smtClean="0"/>
          </a:p>
          <a:p>
            <a:r>
              <a:rPr lang="en-GB" i="0" baseline="0" dirty="0" smtClean="0"/>
              <a:t>Fairness – as it suggests</a:t>
            </a:r>
          </a:p>
          <a:p>
            <a:r>
              <a:rPr lang="en-GB" i="0" baseline="0" dirty="0" smtClean="0"/>
              <a:t>Merits – role reward</a:t>
            </a:r>
          </a:p>
          <a:p>
            <a:r>
              <a:rPr lang="en-GB" i="0" baseline="0" dirty="0" smtClean="0"/>
              <a:t>Markets – comparison to external markets</a:t>
            </a:r>
          </a:p>
          <a:p>
            <a:r>
              <a:rPr lang="en-GB" i="0" baseline="0" dirty="0" smtClean="0"/>
              <a:t>Democracy – employees have a voice</a:t>
            </a:r>
          </a:p>
          <a:p>
            <a:r>
              <a:rPr lang="en-GB" i="0" baseline="0" dirty="0" smtClean="0"/>
              <a:t>Well-being – work should be good for us</a:t>
            </a:r>
          </a:p>
          <a:p>
            <a:r>
              <a:rPr lang="en-GB" i="0" baseline="0" dirty="0" smtClean="0"/>
              <a:t>Rights and Duties – employee rights/ not violate rights</a:t>
            </a:r>
          </a:p>
          <a:p>
            <a:r>
              <a:rPr lang="en-GB" i="0" baseline="0" dirty="0" smtClean="0"/>
              <a:t>Character – ethical character as individuals in our roles</a:t>
            </a:r>
          </a:p>
          <a:p>
            <a:r>
              <a:rPr lang="en-GB" i="0" baseline="0" dirty="0" smtClean="0"/>
              <a:t>Handing Down</a:t>
            </a:r>
            <a:r>
              <a:rPr lang="en-GB" i="1" baseline="0" dirty="0" smtClean="0"/>
              <a:t> – </a:t>
            </a:r>
            <a:r>
              <a:rPr lang="en-GB" i="0" baseline="0" dirty="0" smtClean="0"/>
              <a:t>responsibility for the world we live in and what we pass on to our descendants </a:t>
            </a:r>
          </a:p>
          <a:p>
            <a:endParaRPr lang="en-GB" i="0" baseline="0" dirty="0" smtClean="0"/>
          </a:p>
          <a:p>
            <a:r>
              <a:rPr lang="en-GB" i="0" baseline="0" dirty="0" smtClean="0"/>
              <a:t>In conclusion the report goes on to highlight that each of these should be viewed in relation to each organisation and the situation at that particular time. </a:t>
            </a:r>
          </a:p>
          <a:p>
            <a:endParaRPr lang="en-GB" i="0" baseline="0" dirty="0" smtClean="0"/>
          </a:p>
          <a:p>
            <a:r>
              <a:rPr lang="en-GB" i="0" baseline="0" dirty="0" smtClean="0"/>
              <a:t>An example of unacceptable ethical behaviour that have also impacted the organisations image include:-</a:t>
            </a:r>
          </a:p>
          <a:p>
            <a:endParaRPr lang="en-GB" i="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i="0" baseline="0" dirty="0" smtClean="0"/>
              <a:t>Sports Direct, when in 2016 a report by the Business, Innovation and Skills committee accused the founder of Sports Direct as’ </a:t>
            </a:r>
            <a:r>
              <a:rPr lang="en-GB" i="1" baseline="0" dirty="0" smtClean="0"/>
              <a:t>failing to treat workers as humans’ </a:t>
            </a:r>
            <a:r>
              <a:rPr lang="en-GB" dirty="0" smtClean="0">
                <a:solidFill>
                  <a:schemeClr val="tx1"/>
                </a:solidFill>
                <a:hlinkClick r:id="rId3"/>
              </a:rPr>
              <a:t>https://www.bbc.co.uk/news/uk-england-derbyshire-36855374</a:t>
            </a:r>
            <a:endParaRPr lang="en-GB" dirty="0" smtClean="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solidFill>
                  <a:schemeClr val="tx1"/>
                </a:solidFill>
              </a:rPr>
              <a:t>The report exposed that employees were not paid the minimum wage, were chastised for taking breaks and were afraid to fall ill and need time off work.</a:t>
            </a:r>
            <a:endParaRPr lang="en-GB" dirty="0" smtClean="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This leads us</a:t>
            </a:r>
            <a:r>
              <a:rPr lang="en-GB" baseline="0" dirty="0" smtClean="0">
                <a:solidFill>
                  <a:schemeClr val="tx1"/>
                </a:solidFill>
              </a:rPr>
              <a:t> on to Corporate responsibility – next slide</a:t>
            </a:r>
            <a:endParaRPr lang="en-GB" dirty="0" smtClean="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3"/>
            </a:endParaRPr>
          </a:p>
          <a:p>
            <a:endParaRPr lang="en-GB" i="1"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kern="1200" dirty="0" smtClean="0">
              <a:solidFill>
                <a:schemeClr val="tx1"/>
              </a:solidFill>
              <a:effectLst/>
              <a:latin typeface="+mn-lt"/>
              <a:ea typeface="+mn-ea"/>
              <a:cs typeface="+mn-cs"/>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3"/>
            </a:endParaRPr>
          </a:p>
          <a:p>
            <a:endParaRPr lang="en-GB" i="1" baseline="0" dirty="0" smtClean="0"/>
          </a:p>
          <a:p>
            <a:endParaRPr lang="en-GB" i="1" baseline="0" dirty="0" smtClean="0"/>
          </a:p>
          <a:p>
            <a:endParaRPr lang="en-GB" i="0" baseline="0" dirty="0" smtClean="0"/>
          </a:p>
          <a:p>
            <a:r>
              <a:rPr lang="en-GB" i="0" baseline="0" dirty="0" smtClean="0"/>
              <a:t>           </a:t>
            </a:r>
            <a:endParaRPr lang="en-GB" i="0" dirty="0"/>
          </a:p>
        </p:txBody>
      </p:sp>
      <p:sp>
        <p:nvSpPr>
          <p:cNvPr id="4" name="Slide Number Placeholder 3"/>
          <p:cNvSpPr>
            <a:spLocks noGrp="1"/>
          </p:cNvSpPr>
          <p:nvPr>
            <p:ph type="sldNum" sz="quarter" idx="10"/>
          </p:nvPr>
        </p:nvSpPr>
        <p:spPr/>
        <p:txBody>
          <a:bodyPr/>
          <a:lstStyle/>
          <a:p>
            <a:fld id="{240D9BCF-0688-4BE3-A968-D50B817D9824}" type="slidenum">
              <a:rPr lang="en-GB" smtClean="0"/>
              <a:t>11</a:t>
            </a:fld>
            <a:endParaRPr lang="en-GB"/>
          </a:p>
        </p:txBody>
      </p:sp>
    </p:spTree>
    <p:extLst>
      <p:ext uri="{BB962C8B-B14F-4D97-AF65-F5344CB8AC3E}">
        <p14:creationId xmlns:p14="http://schemas.microsoft.com/office/powerpoint/2010/main" val="8531333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do mean by Corporate</a:t>
            </a:r>
            <a:r>
              <a:rPr lang="en-GB" baseline="0" dirty="0" smtClean="0"/>
              <a:t> responsibility?</a:t>
            </a:r>
          </a:p>
          <a:p>
            <a:endParaRPr lang="en-GB" baseline="0" dirty="0" smtClean="0"/>
          </a:p>
          <a:p>
            <a:r>
              <a:rPr lang="en-GB" baseline="0" dirty="0" smtClean="0"/>
              <a:t>This includes not only what takes place within an organisation but also externally impacts the environment, community, people and the economy.</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Sainsbury's has become the latest supermarket to target packaging waste, pledging to halve the amount of plastic used in its stores by 2025 (13 Sept</a:t>
            </a:r>
            <a:r>
              <a:rPr lang="en-GB" sz="1200" b="0" i="0" kern="1200" baseline="0" dirty="0" smtClean="0">
                <a:solidFill>
                  <a:schemeClr val="tx1"/>
                </a:solidFill>
                <a:effectLst/>
                <a:latin typeface="+mn-lt"/>
                <a:ea typeface="+mn-ea"/>
                <a:cs typeface="+mn-cs"/>
              </a:rPr>
              <a:t> 2019) </a:t>
            </a:r>
            <a:r>
              <a:rPr lang="en-GB" sz="1200" b="0" i="0" u="sng" kern="1200" dirty="0" smtClean="0">
                <a:solidFill>
                  <a:schemeClr val="tx1"/>
                </a:solidFill>
                <a:effectLst/>
                <a:latin typeface="+mn-lt"/>
                <a:ea typeface="+mn-ea"/>
                <a:cs typeface="+mn-cs"/>
                <a:hlinkClick r:id="rId3"/>
              </a:rPr>
              <a:t>www.bbc.co.uk › news › business-49681083</a:t>
            </a:r>
          </a:p>
          <a:p>
            <a:endParaRPr lang="en-GB" b="0" dirty="0" smtClean="0"/>
          </a:p>
          <a:p>
            <a:r>
              <a:rPr lang="en-GB" dirty="0" smtClean="0"/>
              <a:t>In PCC we have moved towards a paperless environment</a:t>
            </a:r>
            <a:r>
              <a:rPr lang="en-GB" baseline="0" dirty="0" smtClean="0"/>
              <a:t> and have a dedicated initiative toward recycling and sustainability. We have also just undertaken a huge community recycling change initiative with our ‘customers’.</a:t>
            </a:r>
          </a:p>
          <a:p>
            <a:endParaRPr lang="en-GB" baseline="0" dirty="0" smtClean="0"/>
          </a:p>
          <a:p>
            <a:r>
              <a:rPr lang="en-GB" baseline="0" dirty="0" smtClean="0"/>
              <a:t>Barclays Bank Plc have a community initiative where employees are asked to support the community in a task or activity e.g. beach cleaning, sensory gardens, painting drop in centres etc. They also run a programme called Money Skills to support individuals and groups with managing money.</a:t>
            </a:r>
          </a:p>
          <a:p>
            <a:endParaRPr lang="en-GB" baseline="0" dirty="0" smtClean="0"/>
          </a:p>
          <a:p>
            <a:r>
              <a:rPr lang="en-GB" baseline="0" dirty="0" smtClean="0"/>
              <a:t>Most large organisations do have a corporate responsibility strategy.</a:t>
            </a:r>
          </a:p>
        </p:txBody>
      </p:sp>
      <p:sp>
        <p:nvSpPr>
          <p:cNvPr id="4" name="Slide Number Placeholder 3"/>
          <p:cNvSpPr>
            <a:spLocks noGrp="1"/>
          </p:cNvSpPr>
          <p:nvPr>
            <p:ph type="sldNum" sz="quarter" idx="10"/>
          </p:nvPr>
        </p:nvSpPr>
        <p:spPr/>
        <p:txBody>
          <a:bodyPr/>
          <a:lstStyle/>
          <a:p>
            <a:fld id="{240D9BCF-0688-4BE3-A968-D50B817D9824}" type="slidenum">
              <a:rPr lang="en-GB" smtClean="0"/>
              <a:t>12</a:t>
            </a:fld>
            <a:endParaRPr lang="en-GB"/>
          </a:p>
        </p:txBody>
      </p:sp>
    </p:spTree>
    <p:extLst>
      <p:ext uri="{BB962C8B-B14F-4D97-AF65-F5344CB8AC3E}">
        <p14:creationId xmlns:p14="http://schemas.microsoft.com/office/powerpoint/2010/main" val="13654867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Finally, how do</a:t>
            </a:r>
            <a:r>
              <a:rPr lang="en-GB" baseline="0" dirty="0" smtClean="0"/>
              <a:t> we evaluate HR’s contribution to the organisation?</a:t>
            </a:r>
          </a:p>
          <a:p>
            <a:r>
              <a:rPr lang="en-GB" baseline="0" dirty="0" smtClean="0"/>
              <a:t>Most organisations centre on cost and efficiency, probably because these are simple to tangibly measure. </a:t>
            </a:r>
          </a:p>
          <a:p>
            <a:endParaRPr lang="en-GB" baseline="0" dirty="0" smtClean="0"/>
          </a:p>
          <a:p>
            <a:r>
              <a:rPr lang="en-GB" baseline="0" dirty="0" smtClean="0"/>
              <a:t>The traditional methods used:-</a:t>
            </a:r>
          </a:p>
          <a:p>
            <a:endParaRPr lang="en-GB" baseline="0" dirty="0" smtClean="0"/>
          </a:p>
          <a:p>
            <a:r>
              <a:rPr lang="en-GB" baseline="0" dirty="0" smtClean="0"/>
              <a:t>HR metric statistics -  these can include staff retention/turnover, absenteeism and the reasons behind it</a:t>
            </a:r>
          </a:p>
          <a:p>
            <a:endParaRPr lang="en-GB" baseline="0" dirty="0" smtClean="0"/>
          </a:p>
          <a:p>
            <a:r>
              <a:rPr lang="en-GB" baseline="0" dirty="0" smtClean="0"/>
              <a:t>Key Performance Indicators (KPI’s) – measuring against objectives usually linked to those of the organisation</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r>
              <a:rPr lang="en-GB" baseline="0" dirty="0" smtClean="0"/>
              <a:t>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240D9BCF-0688-4BE3-A968-D50B817D9824}" type="slidenum">
              <a:rPr lang="en-GB" smtClean="0"/>
              <a:t>13</a:t>
            </a:fld>
            <a:endParaRPr lang="en-GB"/>
          </a:p>
        </p:txBody>
      </p:sp>
    </p:spTree>
    <p:extLst>
      <p:ext uri="{BB962C8B-B14F-4D97-AF65-F5344CB8AC3E}">
        <p14:creationId xmlns:p14="http://schemas.microsoft.com/office/powerpoint/2010/main" val="33420110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Balanced Score card – a tool developed by Robert Kaplan &amp; David Norton, its aim is to convert an organisations visions into everyday actions and align this to organisational strategy. </a:t>
            </a:r>
          </a:p>
          <a:p>
            <a:endParaRPr lang="en-GB" baseline="0" dirty="0" smtClean="0"/>
          </a:p>
          <a:p>
            <a:r>
              <a:rPr lang="en-GB" baseline="0" dirty="0" smtClean="0"/>
              <a:t>This model provides organisations/</a:t>
            </a:r>
            <a:r>
              <a:rPr lang="en-GB" sz="1200" b="0" i="0" kern="1200" dirty="0" smtClean="0">
                <a:solidFill>
                  <a:schemeClr val="tx1"/>
                </a:solidFill>
                <a:effectLst/>
                <a:latin typeface="+mn-lt"/>
                <a:ea typeface="+mn-ea"/>
                <a:cs typeface="+mn-cs"/>
              </a:rPr>
              <a:t>Managers with a balanced presentation of both financial and operational measures. </a:t>
            </a:r>
          </a:p>
          <a:p>
            <a:r>
              <a:rPr lang="en-GB" sz="1200" b="0" i="0" kern="1200" dirty="0" err="1" smtClean="0">
                <a:solidFill>
                  <a:schemeClr val="tx1"/>
                </a:solidFill>
                <a:effectLst/>
                <a:latin typeface="+mn-lt"/>
                <a:ea typeface="+mn-ea"/>
                <a:cs typeface="+mn-cs"/>
              </a:rPr>
              <a:t>Havard</a:t>
            </a:r>
            <a:r>
              <a:rPr lang="en-GB" sz="1200" b="0" i="0" kern="1200" baseline="0" dirty="0" smtClean="0">
                <a:solidFill>
                  <a:schemeClr val="tx1"/>
                </a:solidFill>
                <a:effectLst/>
                <a:latin typeface="+mn-lt"/>
                <a:ea typeface="+mn-ea"/>
                <a:cs typeface="+mn-cs"/>
              </a:rPr>
              <a:t> Business Review </a:t>
            </a:r>
            <a:r>
              <a:rPr lang="en-GB" dirty="0" smtClean="0">
                <a:hlinkClick r:id="rId3"/>
              </a:rPr>
              <a:t>https://hbr.org/1992/01/the-balanced-scorecard-measures-that-drive-performance-2</a:t>
            </a:r>
            <a:endParaRPr lang="en-GB" dirty="0" smtClean="0"/>
          </a:p>
          <a:p>
            <a:endParaRPr lang="en-GB" dirty="0" smtClean="0"/>
          </a:p>
          <a:p>
            <a:r>
              <a:rPr lang="en-GB" dirty="0" smtClean="0"/>
              <a:t>It allows Managers to consider both the internal external factors i.e.</a:t>
            </a:r>
            <a:r>
              <a:rPr lang="en-GB" baseline="0" dirty="0" smtClean="0"/>
              <a:t> processes and customer feedback, a mix of both financial and non financial results. Targets or objectives are agreed for each area and the results reported and measured. Its name comes from the idea that it provides a ‘balance’ of information on organisational performance. </a:t>
            </a:r>
          </a:p>
          <a:p>
            <a:endParaRPr lang="en-GB" baseline="0" dirty="0" smtClean="0"/>
          </a:p>
          <a:p>
            <a:r>
              <a:rPr lang="en-GB" baseline="0" dirty="0" smtClean="0"/>
              <a:t>PCC use a RAG rating system as a reporting tool. This model is based on a traffic light approach, red, amber, green to signify whether the objective is on track or falling short.</a:t>
            </a:r>
          </a:p>
          <a:p>
            <a:endParaRPr lang="en-GB" baseline="0" dirty="0" smtClean="0"/>
          </a:p>
          <a:p>
            <a:r>
              <a:rPr lang="en-GB" baseline="0" dirty="0" smtClean="0"/>
              <a:t>Methods include</a:t>
            </a:r>
          </a:p>
          <a:p>
            <a:r>
              <a:rPr lang="en-GB" baseline="0" dirty="0" smtClean="0"/>
              <a:t>Qualitative – not countable, feedback, evaluation, satisfaction surveys</a:t>
            </a:r>
          </a:p>
          <a:p>
            <a:r>
              <a:rPr lang="en-GB" baseline="0" dirty="0" smtClean="0"/>
              <a:t>Quantitative – a countable measure e.g. costs, number of complaints, absence figures</a:t>
            </a:r>
          </a:p>
          <a:p>
            <a:r>
              <a:rPr lang="en-GB" baseline="0" dirty="0" smtClean="0"/>
              <a:t>These can be subjective and highlight a result ‘at the time’. They do not always indicate long term contributions and more up to date methods include bench marking against external organisations and stake holder analysis.</a:t>
            </a:r>
          </a:p>
          <a:p>
            <a:endParaRPr lang="en-GB" baseline="0" dirty="0" smtClean="0"/>
          </a:p>
          <a:p>
            <a:r>
              <a:rPr lang="en-GB" baseline="0" dirty="0" smtClean="0"/>
              <a:t>PCC is slowly starting to adopt some of these new practices.</a:t>
            </a:r>
          </a:p>
          <a:p>
            <a:endParaRPr lang="en-GB" baseline="0" dirty="0" smtClean="0"/>
          </a:p>
          <a:p>
            <a:r>
              <a:rPr lang="en-GB" dirty="0" smtClean="0">
                <a:hlinkClick r:id="rId4"/>
              </a:rPr>
              <a:t>https://huntsman.usu.edu/directory/documents/Impact_of_HR_on_Business_Units.pdf</a:t>
            </a:r>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240D9BCF-0688-4BE3-A968-D50B817D9824}" type="slidenum">
              <a:rPr lang="en-GB" smtClean="0"/>
              <a:t>14</a:t>
            </a:fld>
            <a:endParaRPr lang="en-GB"/>
          </a:p>
        </p:txBody>
      </p:sp>
    </p:spTree>
    <p:extLst>
      <p:ext uri="{BB962C8B-B14F-4D97-AF65-F5344CB8AC3E}">
        <p14:creationId xmlns:p14="http://schemas.microsoft.com/office/powerpoint/2010/main" val="36627823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Using</a:t>
            </a:r>
            <a:r>
              <a:rPr lang="en-GB" sz="1200" b="0" i="0" kern="1200" baseline="0" dirty="0" smtClean="0">
                <a:solidFill>
                  <a:schemeClr val="tx1"/>
                </a:solidFill>
                <a:effectLst/>
                <a:latin typeface="+mn-lt"/>
                <a:ea typeface="+mn-ea"/>
                <a:cs typeface="+mn-cs"/>
              </a:rPr>
              <a:t> research reports can be valuable in your role. They can provide you with ideas and information that you may not have considered.</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When using a research report it is good to consider both</a:t>
            </a:r>
            <a:r>
              <a:rPr lang="en-GB" sz="1200" b="0" i="0" kern="1200" baseline="0" dirty="0" smtClean="0">
                <a:solidFill>
                  <a:schemeClr val="tx1"/>
                </a:solidFill>
                <a:effectLst/>
                <a:latin typeface="+mn-lt"/>
                <a:ea typeface="+mn-ea"/>
                <a:cs typeface="+mn-cs"/>
              </a:rPr>
              <a:t> the strengths and weaknesses of the report. An example of this is longitudinal vs cross sectional approach. A cross sectional study shows a fresh sample of interviews at each time where as a longitudinal study follows the same sample of people over a period time. </a:t>
            </a:r>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Firstly, lets loo</a:t>
            </a:r>
            <a:r>
              <a:rPr lang="en-GB" sz="1200" b="0" i="0" kern="1200" baseline="0" dirty="0" smtClean="0">
                <a:solidFill>
                  <a:schemeClr val="tx1"/>
                </a:solidFill>
                <a:effectLst/>
                <a:latin typeface="+mn-lt"/>
                <a:ea typeface="+mn-ea"/>
                <a:cs typeface="+mn-cs"/>
              </a:rPr>
              <a:t>k at a report on Human resource management and performance, David E Guest, Kings College, London.</a:t>
            </a:r>
          </a:p>
          <a:p>
            <a:r>
              <a:rPr lang="en-GB" sz="1200" b="0" i="0" kern="1200" baseline="0" dirty="0" smtClean="0">
                <a:solidFill>
                  <a:schemeClr val="tx1"/>
                </a:solidFill>
                <a:effectLst/>
                <a:latin typeface="+mn-lt"/>
                <a:ea typeface="+mn-ea"/>
                <a:cs typeface="+mn-cs"/>
              </a:rPr>
              <a:t>Human Resource Management Journal, Vol 21, no1 2011 pages 3-13</a:t>
            </a:r>
          </a:p>
          <a:p>
            <a:endParaRPr lang="en-GB" sz="1200" b="0" i="0" kern="1200" baseline="0" dirty="0" smtClean="0">
              <a:solidFill>
                <a:schemeClr val="tx1"/>
              </a:solidFill>
              <a:effectLst/>
              <a:latin typeface="+mn-lt"/>
              <a:ea typeface="+mn-ea"/>
              <a:cs typeface="+mn-cs"/>
            </a:endParaRPr>
          </a:p>
          <a:p>
            <a:r>
              <a:rPr lang="en-GB" dirty="0" smtClean="0">
                <a:hlinkClick r:id="rId3" action="ppaction://hlinkfile"/>
              </a:rPr>
              <a:t>file:///C:/Users/harriswe/Downloads/EmployeeAttitudeSurvey-JournalofAppliedPsychology.pdf</a:t>
            </a:r>
            <a:endParaRPr lang="en-GB" dirty="0" smtClean="0"/>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This report looks at the link between HRM and performance, it links theory to the management processes and considers the future of HRM. Its main conclusion is that even after 20 years of research ‘we’ still seem </a:t>
            </a:r>
            <a:r>
              <a:rPr lang="en-GB" sz="1200" b="0" i="1" kern="1200" baseline="0" dirty="0" smtClean="0">
                <a:solidFill>
                  <a:schemeClr val="tx1"/>
                </a:solidFill>
                <a:effectLst/>
                <a:latin typeface="+mn-lt"/>
                <a:ea typeface="+mn-ea"/>
                <a:cs typeface="+mn-cs"/>
              </a:rPr>
              <a:t>unable to answer the questions about the relationship between HRM and performance.</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It does state that this could be linked to the lack of longitudinal research undertaken. Cross sectional research can limit understanding the root </a:t>
            </a:r>
            <a:r>
              <a:rPr lang="en-GB" sz="1200" b="0" i="0" kern="1200" baseline="0" dirty="0" err="1" smtClean="0">
                <a:solidFill>
                  <a:schemeClr val="tx1"/>
                </a:solidFill>
                <a:effectLst/>
                <a:latin typeface="+mn-lt"/>
                <a:ea typeface="+mn-ea"/>
                <a:cs typeface="+mn-cs"/>
              </a:rPr>
              <a:t>‘</a:t>
            </a:r>
            <a:r>
              <a:rPr lang="en-GB" sz="1200" b="0" i="1" kern="1200" baseline="0" dirty="0" err="1" smtClean="0">
                <a:solidFill>
                  <a:schemeClr val="tx1"/>
                </a:solidFill>
                <a:effectLst/>
                <a:latin typeface="+mn-lt"/>
                <a:ea typeface="+mn-ea"/>
                <a:cs typeface="+mn-cs"/>
              </a:rPr>
              <a:t>cause</a:t>
            </a:r>
            <a:r>
              <a:rPr lang="en-GB" sz="1200" b="0" i="1" kern="1200" baseline="0" dirty="0" smtClean="0">
                <a:solidFill>
                  <a:schemeClr val="tx1"/>
                </a:solidFill>
                <a:effectLst/>
                <a:latin typeface="+mn-lt"/>
                <a:ea typeface="+mn-ea"/>
                <a:cs typeface="+mn-cs"/>
              </a:rPr>
              <a:t> and effect’.  </a:t>
            </a:r>
            <a:r>
              <a:rPr lang="en-GB" sz="1200" b="0" i="0" kern="1200" baseline="0" dirty="0" smtClean="0">
                <a:solidFill>
                  <a:schemeClr val="tx1"/>
                </a:solidFill>
                <a:effectLst/>
                <a:latin typeface="+mn-lt"/>
                <a:ea typeface="+mn-ea"/>
                <a:cs typeface="+mn-cs"/>
              </a:rPr>
              <a:t>Linked to this local practices play a huge part and at what level the research has been done. For example employees may be set role objectives or outcomes to achieve but these may be weakly written, everyone may have a performance appraisal but the process in an organisation might be poor and not followed through. </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The nature of HR means we are dealing with people, behaviour and emotion and this can always be difficult to measure and report on, literally changing each day.</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Our second research report was undertaken by the CIPD and considers the impact of artificial intelligence (AI), automation on the world of work and the role that HR play in integrating people, AI and automation in to the work place.</a:t>
            </a:r>
          </a:p>
          <a:p>
            <a:r>
              <a:rPr lang="en-GB" sz="1200" b="0" i="0" kern="1200" baseline="0" dirty="0" smtClean="0">
                <a:solidFill>
                  <a:schemeClr val="tx1"/>
                </a:solidFill>
                <a:effectLst/>
                <a:latin typeface="+mn-lt"/>
                <a:ea typeface="+mn-ea"/>
                <a:cs typeface="+mn-cs"/>
              </a:rPr>
              <a:t>The conclusion highlights five areas in which HR can practically support this change in a positive way for both the employee and organisation/business.</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CIPD – People and Machines: from hype to reality (April 2019)</a:t>
            </a:r>
          </a:p>
          <a:p>
            <a:r>
              <a:rPr lang="en-GB" dirty="0" smtClean="0">
                <a:hlinkClick r:id="rId4"/>
              </a:rPr>
              <a:t>https://www.cipd.co.uk/Images/people-and-machines-report-1_tcm18-56970.pdf</a:t>
            </a:r>
            <a:endParaRPr lang="en-GB" sz="1200" b="0" i="0" kern="1200" baseline="0" dirty="0" smtClean="0">
              <a:solidFill>
                <a:schemeClr val="tx1"/>
              </a:solidFill>
              <a:effectLst/>
              <a:latin typeface="+mn-lt"/>
              <a:ea typeface="+mn-ea"/>
              <a:cs typeface="+mn-cs"/>
            </a:endParaRPr>
          </a:p>
          <a:p>
            <a:r>
              <a:rPr lang="en-GB" dirty="0" smtClean="0">
                <a:hlinkClick r:id="rId5"/>
              </a:rPr>
              <a:t>https://www.cipd.co.uk/Images/people-and-machines-exec-summary_tcm18-56971.pdf</a:t>
            </a:r>
            <a:endParaRPr lang="en-GB" dirty="0" smtClean="0"/>
          </a:p>
          <a:p>
            <a:endParaRPr lang="en-GB" dirty="0" smtClean="0"/>
          </a:p>
          <a:p>
            <a:r>
              <a:rPr lang="en-GB" dirty="0" smtClean="0"/>
              <a:t>This is young</a:t>
            </a:r>
            <a:r>
              <a:rPr lang="en-GB" baseline="0" dirty="0" smtClean="0"/>
              <a:t> research report and in comparison to the previous one is simply written and less academic in style. </a:t>
            </a:r>
            <a:endParaRPr lang="en-GB" dirty="0" smtClean="0"/>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Strengths</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The CIPD carried out quantitative and qualitative research. This provides us with both statistics &amp; numbers and meanings &amp; experiences.</a:t>
            </a:r>
          </a:p>
          <a:p>
            <a:r>
              <a:rPr lang="en-GB" sz="1200" b="0" i="0" kern="1200" baseline="0" dirty="0" smtClean="0">
                <a:solidFill>
                  <a:schemeClr val="tx1"/>
                </a:solidFill>
                <a:effectLst/>
                <a:latin typeface="+mn-lt"/>
                <a:ea typeface="+mn-ea"/>
                <a:cs typeface="+mn-cs"/>
              </a:rPr>
              <a:t>They have provided the evidence of two organisations, interviewing employees and undertaking employee surveys.</a:t>
            </a:r>
          </a:p>
          <a:p>
            <a:r>
              <a:rPr lang="en-GB" sz="1200" b="0" i="0" kern="1200" baseline="0" dirty="0" smtClean="0">
                <a:solidFill>
                  <a:schemeClr val="tx1"/>
                </a:solidFill>
                <a:effectLst/>
                <a:latin typeface="+mn-lt"/>
                <a:ea typeface="+mn-ea"/>
                <a:cs typeface="+mn-cs"/>
              </a:rPr>
              <a:t>The report has been broken down to highlight the impact of performance, job numbers, skills and job numbers and who is most affected.</a:t>
            </a:r>
          </a:p>
          <a:p>
            <a:r>
              <a:rPr lang="en-GB" sz="1200" b="0" i="0" kern="1200" baseline="0" dirty="0" smtClean="0">
                <a:solidFill>
                  <a:schemeClr val="tx1"/>
                </a:solidFill>
                <a:effectLst/>
                <a:latin typeface="+mn-lt"/>
                <a:ea typeface="+mn-ea"/>
                <a:cs typeface="+mn-cs"/>
              </a:rPr>
              <a:t>The report is written in simple language and is easy to follow and understand.</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Weaknesses</a:t>
            </a:r>
          </a:p>
          <a:p>
            <a:endParaRPr lang="en-GB" sz="1200" b="0" i="0" kern="1200" baseline="0" dirty="0" smtClean="0">
              <a:solidFill>
                <a:schemeClr val="tx1"/>
              </a:solidFill>
              <a:effectLst/>
              <a:latin typeface="+mn-lt"/>
              <a:ea typeface="+mn-ea"/>
              <a:cs typeface="+mn-cs"/>
            </a:endParaRPr>
          </a:p>
          <a:p>
            <a:r>
              <a:rPr lang="en-GB" dirty="0" smtClean="0"/>
              <a:t>The case study surveys give an indicative, non-representative view of employees’ experiences of working with AI and automation.</a:t>
            </a:r>
          </a:p>
          <a:p>
            <a:r>
              <a:rPr lang="en-GB" dirty="0" smtClean="0"/>
              <a:t>The survey</a:t>
            </a:r>
            <a:r>
              <a:rPr lang="en-GB" baseline="0" dirty="0" smtClean="0"/>
              <a:t> asked for responses limited to a five year period.</a:t>
            </a:r>
            <a:endParaRPr lang="en-GB" dirty="0" smtClean="0"/>
          </a:p>
          <a:p>
            <a:endParaRPr lang="en-GB" sz="1200" b="0" i="0" kern="1200" baseline="0" dirty="0" smtClean="0">
              <a:solidFill>
                <a:schemeClr val="tx1"/>
              </a:solidFill>
              <a:effectLst/>
              <a:latin typeface="+mn-lt"/>
              <a:ea typeface="+mn-ea"/>
              <a:cs typeface="+mn-cs"/>
            </a:endParaRPr>
          </a:p>
          <a:p>
            <a:endParaRPr lang="en-GB" sz="1200" b="0" i="0" kern="1200" baseline="0" dirty="0" smtClean="0">
              <a:solidFill>
                <a:schemeClr val="tx1"/>
              </a:solidFill>
              <a:effectLst/>
              <a:latin typeface="+mn-lt"/>
              <a:ea typeface="+mn-ea"/>
              <a:cs typeface="+mn-cs"/>
            </a:endParaRPr>
          </a:p>
          <a:p>
            <a:endParaRPr lang="en-GB" sz="1200" b="0" i="0" kern="1200" baseline="0" dirty="0" smtClean="0">
              <a:solidFill>
                <a:schemeClr val="tx1"/>
              </a:solidFill>
              <a:effectLst/>
              <a:latin typeface="+mn-lt"/>
              <a:ea typeface="+mn-ea"/>
              <a:cs typeface="+mn-cs"/>
            </a:endParaRPr>
          </a:p>
          <a:p>
            <a:endParaRPr lang="en-GB" sz="1200" b="0" i="0" kern="1200" baseline="0" dirty="0" smtClean="0">
              <a:solidFill>
                <a:schemeClr val="tx1"/>
              </a:solidFill>
              <a:effectLst/>
              <a:latin typeface="+mn-lt"/>
              <a:ea typeface="+mn-ea"/>
              <a:cs typeface="+mn-cs"/>
            </a:endParaRPr>
          </a:p>
          <a:p>
            <a:endParaRPr lang="en-GB" sz="1200" b="0" i="0" kern="1200" baseline="0" dirty="0" smtClean="0">
              <a:solidFill>
                <a:schemeClr val="tx1"/>
              </a:solidFill>
              <a:effectLst/>
              <a:latin typeface="+mn-lt"/>
              <a:ea typeface="+mn-ea"/>
              <a:cs typeface="+mn-cs"/>
            </a:endParaRPr>
          </a:p>
          <a:p>
            <a:endParaRPr lang="en-GB" sz="1200" b="0" i="0" kern="1200" baseline="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40D9BCF-0688-4BE3-A968-D50B817D9824}" type="slidenum">
              <a:rPr lang="en-GB" smtClean="0"/>
              <a:t>15</a:t>
            </a:fld>
            <a:endParaRPr lang="en-GB"/>
          </a:p>
        </p:txBody>
      </p:sp>
    </p:spTree>
    <p:extLst>
      <p:ext uri="{BB962C8B-B14F-4D97-AF65-F5344CB8AC3E}">
        <p14:creationId xmlns:p14="http://schemas.microsoft.com/office/powerpoint/2010/main" val="17432424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smtClean="0"/>
              <a:t>References/bibliography</a:t>
            </a:r>
          </a:p>
          <a:p>
            <a:endParaRPr lang="en-GB" u="sng" dirty="0" smtClean="0"/>
          </a:p>
          <a:p>
            <a:r>
              <a:rPr lang="en-GB" u="none" dirty="0" smtClean="0"/>
              <a:t>Boroughs</a:t>
            </a:r>
          </a:p>
          <a:p>
            <a:r>
              <a:rPr lang="en-GB" u="none" dirty="0" smtClean="0"/>
              <a:t>Ulrich,</a:t>
            </a:r>
            <a:r>
              <a:rPr lang="en-GB" u="none" baseline="0" dirty="0" smtClean="0"/>
              <a:t> D. (2016) The Future of HR [video]. Available at: </a:t>
            </a:r>
            <a:r>
              <a:rPr lang="en-GB" dirty="0" smtClean="0">
                <a:hlinkClick r:id="rId3"/>
              </a:rPr>
              <a:t>https://www.youtube.com/watch?v=57PmDk73u7I</a:t>
            </a:r>
            <a:r>
              <a:rPr lang="en-GB" dirty="0" smtClean="0"/>
              <a:t> (Accessed</a:t>
            </a:r>
            <a:r>
              <a:rPr lang="en-GB" baseline="0" dirty="0" smtClean="0"/>
              <a:t> 7</a:t>
            </a:r>
            <a:r>
              <a:rPr lang="en-GB" baseline="30000" dirty="0" smtClean="0"/>
              <a:t>th</a:t>
            </a:r>
            <a:r>
              <a:rPr lang="en-GB" baseline="0" dirty="0" smtClean="0"/>
              <a:t> February 2020).</a:t>
            </a:r>
            <a:endParaRPr lang="en-GB" u="none" dirty="0" smtClean="0"/>
          </a:p>
          <a:p>
            <a:r>
              <a:rPr lang="en-GB" u="none" dirty="0" smtClean="0"/>
              <a:t>CIPD (2019)</a:t>
            </a:r>
            <a:r>
              <a:rPr lang="en-GB" u="none" baseline="0" dirty="0" smtClean="0"/>
              <a:t> Profession Map. Available at: </a:t>
            </a:r>
            <a:r>
              <a:rPr lang="en-GB" dirty="0" smtClean="0">
                <a:hlinkClick r:id="rId4"/>
              </a:rPr>
              <a:t>https://www.cipd.co.uk/learn/profession-map </a:t>
            </a:r>
            <a:r>
              <a:rPr lang="en-GB" u="none" baseline="0" dirty="0" smtClean="0"/>
              <a:t>(Accessed 30 January 2020).</a:t>
            </a:r>
          </a:p>
          <a:p>
            <a:r>
              <a:rPr lang="en-GB" u="none" baseline="0" dirty="0" smtClean="0"/>
              <a:t>Taylor, S. and </a:t>
            </a:r>
            <a:r>
              <a:rPr lang="en-GB" u="none" baseline="0" dirty="0" err="1" smtClean="0"/>
              <a:t>Woodhams</a:t>
            </a:r>
            <a:r>
              <a:rPr lang="en-GB" u="none" baseline="0" dirty="0" smtClean="0"/>
              <a:t>, C. (2016) Studying Human Resource Management 2</a:t>
            </a:r>
            <a:r>
              <a:rPr lang="en-GB" u="none" baseline="30000" dirty="0" smtClean="0"/>
              <a:t>nd</a:t>
            </a:r>
            <a:r>
              <a:rPr lang="en-GB" u="none" baseline="0" dirty="0" smtClean="0"/>
              <a:t> </a:t>
            </a:r>
            <a:r>
              <a:rPr lang="en-GB" u="none" baseline="0" dirty="0" err="1" smtClean="0"/>
              <a:t>edn</a:t>
            </a:r>
            <a:r>
              <a:rPr lang="en-GB" u="none" baseline="0" dirty="0" smtClean="0"/>
              <a:t>. London: CIPD.</a:t>
            </a:r>
            <a:endParaRPr lang="en-GB" u="none" dirty="0" smtClean="0"/>
          </a:p>
          <a:p>
            <a:r>
              <a:rPr lang="en-GB" u="none" baseline="0" dirty="0" smtClean="0"/>
              <a:t>Lewin, K  </a:t>
            </a:r>
            <a:r>
              <a:rPr lang="en-GB" u="none" baseline="0" dirty="0" err="1" smtClean="0"/>
              <a:t>Mindtools</a:t>
            </a:r>
            <a:r>
              <a:rPr lang="en-GB" u="none" baseline="0" dirty="0" smtClean="0"/>
              <a:t>  Available at </a:t>
            </a:r>
            <a:r>
              <a:rPr lang="en-GB" baseline="0" dirty="0" smtClean="0"/>
              <a:t>(</a:t>
            </a:r>
            <a:r>
              <a:rPr lang="en-GB" dirty="0" smtClean="0">
                <a:hlinkClick r:id="rId5"/>
              </a:rPr>
              <a:t>https://www.mindtools.com/pages/article/newPPM_94.htm</a:t>
            </a:r>
            <a:r>
              <a:rPr lang="en-GB" baseline="0" dirty="0" smtClean="0"/>
              <a:t> (Accessed 28 January 2020).</a:t>
            </a:r>
          </a:p>
          <a:p>
            <a:r>
              <a:rPr lang="en-GB" baseline="0" dirty="0" err="1" smtClean="0"/>
              <a:t>Kubler</a:t>
            </a:r>
            <a:r>
              <a:rPr lang="en-GB" baseline="0" dirty="0" smtClean="0"/>
              <a:t>, R. </a:t>
            </a:r>
            <a:r>
              <a:rPr lang="en-GB" baseline="0" dirty="0" err="1" smtClean="0"/>
              <a:t>sketchbubble</a:t>
            </a:r>
            <a:r>
              <a:rPr lang="en-GB" baseline="0" dirty="0" smtClean="0"/>
              <a:t> diagram  </a:t>
            </a:r>
            <a:r>
              <a:rPr lang="en-GB" dirty="0" smtClean="0">
                <a:hlinkClick r:id="rId6"/>
              </a:rPr>
              <a:t>https://www.google.com/search?q=kubler+ross+sketchbubble+diagram&amp;safe=strict&amp;rlz=1C1GCEU_enGB819GB819&amp;tbm=isch&amp;source=iu&amp;ictx=1&amp;fir=3Z6mjlBYbxZFXM%253A%252CwoXzmirQ3sDEDM%252C_&amp;vet=1&amp;usg=AI4_-kRnNTKQUBUJnSbB5dWzmdLXRUfFuQ&amp;sa=X&amp;ved=2ahUKEwjz4d6L8L3nAhUfSRUIHWD1BUUQ9QEwAHoECAkQBQ#imgrc=3Z6mjlBYbxZFXM</a:t>
            </a:r>
            <a:endParaRPr lang="en-GB" dirty="0" smtClean="0"/>
          </a:p>
          <a:p>
            <a:r>
              <a:rPr lang="en-GB" baseline="0" dirty="0" smtClean="0"/>
              <a:t>Carter, A and Varney, S. (2018) Change capability in the agile organisation IES.</a:t>
            </a:r>
          </a:p>
          <a:p>
            <a:r>
              <a:rPr lang="en-GB" baseline="0" dirty="0" smtClean="0"/>
              <a:t>Bennett JL, Bush, MW (2013), Coaching for change, Routledge.</a:t>
            </a:r>
          </a:p>
          <a:p>
            <a:r>
              <a:rPr lang="en-GB" baseline="0" dirty="0" smtClean="0"/>
              <a:t>Storey, J. (1989) </a:t>
            </a:r>
            <a:r>
              <a:rPr lang="en-GB" baseline="0" dirty="0" err="1" smtClean="0"/>
              <a:t>Slideshare</a:t>
            </a:r>
            <a:r>
              <a:rPr lang="en-GB" baseline="0" dirty="0" smtClean="0"/>
              <a:t> (2018) Available at </a:t>
            </a:r>
            <a:r>
              <a:rPr lang="en-GB" dirty="0" smtClean="0">
                <a:hlinkClick r:id="rId7"/>
              </a:rPr>
              <a:t>https://www.slideshare.net/anyajosephine9/the-storey-model</a:t>
            </a:r>
            <a:r>
              <a:rPr lang="en-GB" dirty="0" smtClean="0"/>
              <a:t> (Accessed 25 January</a:t>
            </a:r>
            <a:r>
              <a:rPr lang="en-GB" baseline="0" dirty="0" smtClean="0"/>
              <a:t> 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Drucker,</a:t>
            </a:r>
            <a:r>
              <a:rPr lang="en-GB" sz="1200" b="0" i="0" kern="1200" baseline="0" dirty="0" smtClean="0">
                <a:solidFill>
                  <a:schemeClr val="tx1"/>
                </a:solidFill>
                <a:effectLst/>
                <a:latin typeface="+mn-lt"/>
                <a:ea typeface="+mn-ea"/>
                <a:cs typeface="+mn-cs"/>
              </a:rPr>
              <a:t> P (2017)</a:t>
            </a:r>
            <a:r>
              <a:rPr lang="en-GB" sz="1200" b="0" i="0" kern="1200" dirty="0" smtClean="0">
                <a:solidFill>
                  <a:schemeClr val="tx1"/>
                </a:solidFill>
                <a:effectLst/>
                <a:latin typeface="+mn-lt"/>
                <a:ea typeface="+mn-ea"/>
                <a:cs typeface="+mn-cs"/>
              </a:rPr>
              <a:t>“Business Strategy: An Introduction” John</a:t>
            </a:r>
            <a:r>
              <a:rPr lang="en-GB" sz="1200" b="0" i="0" kern="1200" baseline="0" dirty="0" smtClean="0">
                <a:solidFill>
                  <a:schemeClr val="tx1"/>
                </a:solidFill>
                <a:effectLst/>
                <a:latin typeface="+mn-lt"/>
                <a:ea typeface="+mn-ea"/>
                <a:cs typeface="+mn-cs"/>
              </a:rPr>
              <a:t> Wiley &amp; Sons. San Francisco.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smtClean="0">
                <a:solidFill>
                  <a:schemeClr val="tx1"/>
                </a:solidFill>
                <a:effectLst/>
                <a:latin typeface="+mn-lt"/>
                <a:ea typeface="+mn-ea"/>
                <a:cs typeface="+mn-cs"/>
              </a:rPr>
              <a:t>CIPD (2015)</a:t>
            </a:r>
            <a:r>
              <a:rPr lang="en-GB" baseline="0" dirty="0" smtClean="0"/>
              <a:t> ‘</a:t>
            </a:r>
            <a:r>
              <a:rPr lang="en-GB" i="0" baseline="0" dirty="0" smtClean="0"/>
              <a:t>Ethical decision making: Eight perspectives on workplace dilemmas</a:t>
            </a:r>
            <a:r>
              <a:rPr lang="en-GB" i="1" baseline="0" dirty="0" smtClean="0"/>
              <a:t>.</a:t>
            </a:r>
            <a:r>
              <a:rPr lang="en-GB" i="0" baseline="0" dirty="0" smtClean="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baseline="0" dirty="0" smtClean="0"/>
              <a:t>Business, Innovation and Skills Committee. (2016) BBC News Available at:- </a:t>
            </a:r>
            <a:r>
              <a:rPr lang="en-GB" dirty="0" smtClean="0">
                <a:solidFill>
                  <a:schemeClr val="tx1"/>
                </a:solidFill>
                <a:hlinkClick r:id="rId8"/>
              </a:rPr>
              <a:t>https://www.bbc.co.uk/news/uk-england-derbyshire-36855374</a:t>
            </a:r>
            <a:r>
              <a:rPr lang="en-GB" dirty="0" smtClean="0">
                <a:solidFill>
                  <a:schemeClr val="tx1"/>
                </a:solidFill>
              </a:rPr>
              <a:t> (Accessed 30 January</a:t>
            </a:r>
            <a:r>
              <a:rPr lang="en-GB" baseline="0" dirty="0" smtClean="0">
                <a:solidFill>
                  <a:schemeClr val="tx1"/>
                </a:solidFill>
              </a:rPr>
              <a:t> 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Sainsbury's. (</a:t>
            </a:r>
            <a:r>
              <a:rPr lang="en-GB" sz="1200" b="0" i="0" kern="1200" baseline="0" dirty="0" smtClean="0">
                <a:solidFill>
                  <a:schemeClr val="tx1"/>
                </a:solidFill>
                <a:effectLst/>
                <a:latin typeface="+mn-lt"/>
                <a:ea typeface="+mn-ea"/>
                <a:cs typeface="+mn-cs"/>
              </a:rPr>
              <a:t>2019) BBC News Available at:- </a:t>
            </a:r>
            <a:r>
              <a:rPr lang="en-GB" sz="1200" b="0" i="0" u="sng" kern="1200" dirty="0" smtClean="0">
                <a:solidFill>
                  <a:schemeClr val="tx1"/>
                </a:solidFill>
                <a:effectLst/>
                <a:latin typeface="+mn-lt"/>
                <a:ea typeface="+mn-ea"/>
                <a:cs typeface="+mn-cs"/>
                <a:hlinkClick r:id="rId9"/>
              </a:rPr>
              <a:t>www.bbc.co.uk › news › business-49681083</a:t>
            </a:r>
            <a:r>
              <a:rPr lang="en-GB" sz="1200" b="0" i="0" u="sng" kern="1200" baseline="0" dirty="0" smtClean="0">
                <a:solidFill>
                  <a:schemeClr val="tx1"/>
                </a:solidFill>
                <a:effectLst/>
                <a:latin typeface="+mn-lt"/>
                <a:ea typeface="+mn-ea"/>
                <a:cs typeface="+mn-cs"/>
                <a:hlinkClick r:id="rId9"/>
              </a:rPr>
              <a:t> </a:t>
            </a:r>
            <a:r>
              <a:rPr lang="en-GB" dirty="0" smtClean="0">
                <a:hlinkClick r:id="rId9"/>
              </a:rPr>
              <a:t>https://www.bbc.co.uk/news/business-49681083</a:t>
            </a:r>
            <a:r>
              <a:rPr lang="en-GB" dirty="0" smtClean="0"/>
              <a:t> (Accessed</a:t>
            </a:r>
            <a:r>
              <a:rPr lang="en-GB" baseline="0" dirty="0" smtClean="0"/>
              <a:t> 30 January 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CIPD (2007) The Changing HR function. Survey report. London: CIPD.</a:t>
            </a:r>
            <a:endParaRPr lang="en-GB" sz="1200" b="0" i="0" kern="1200" dirty="0" smtClean="0">
              <a:solidFill>
                <a:schemeClr val="tx1"/>
              </a:solidFill>
              <a:effectLst/>
              <a:latin typeface="+mn-lt"/>
              <a:ea typeface="+mn-ea"/>
              <a:cs typeface="+mn-cs"/>
            </a:endParaRPr>
          </a:p>
          <a:p>
            <a:r>
              <a:rPr lang="en-GB" sz="1200" b="0" i="0" kern="1200" dirty="0" err="1" smtClean="0">
                <a:solidFill>
                  <a:schemeClr val="tx1"/>
                </a:solidFill>
                <a:effectLst/>
                <a:latin typeface="+mn-lt"/>
                <a:ea typeface="+mn-ea"/>
                <a:cs typeface="+mn-cs"/>
              </a:rPr>
              <a:t>Havard</a:t>
            </a:r>
            <a:r>
              <a:rPr lang="en-GB" sz="1200" b="0" i="0" kern="1200" baseline="0" dirty="0" smtClean="0">
                <a:solidFill>
                  <a:schemeClr val="tx1"/>
                </a:solidFill>
                <a:effectLst/>
                <a:latin typeface="+mn-lt"/>
                <a:ea typeface="+mn-ea"/>
                <a:cs typeface="+mn-cs"/>
              </a:rPr>
              <a:t> Business Review (1992) </a:t>
            </a:r>
            <a:r>
              <a:rPr lang="en-GB" dirty="0" smtClean="0">
                <a:hlinkClick r:id="rId10"/>
              </a:rPr>
              <a:t>https://hbr.org/1992/01/the-balanced-scorecard-measures-that-drive-performance-2</a:t>
            </a:r>
            <a:r>
              <a:rPr lang="en-GB" dirty="0" smtClean="0"/>
              <a:t> (Accessed 30 January 2020)</a:t>
            </a:r>
          </a:p>
          <a:p>
            <a:r>
              <a:rPr lang="en-GB" sz="1200" b="0" i="0" kern="1200" baseline="0" dirty="0" smtClean="0">
                <a:solidFill>
                  <a:schemeClr val="tx1"/>
                </a:solidFill>
                <a:effectLst/>
                <a:latin typeface="+mn-lt"/>
                <a:ea typeface="+mn-ea"/>
                <a:cs typeface="+mn-cs"/>
              </a:rPr>
              <a:t>Guest, DE. Human resource management and performance, David E Guest, Kings College, </a:t>
            </a:r>
            <a:r>
              <a:rPr lang="en-GB" sz="1200" b="0" i="0" kern="1200" baseline="0" dirty="0" err="1" smtClean="0">
                <a:solidFill>
                  <a:schemeClr val="tx1"/>
                </a:solidFill>
                <a:effectLst/>
                <a:latin typeface="+mn-lt"/>
                <a:ea typeface="+mn-ea"/>
                <a:cs typeface="+mn-cs"/>
              </a:rPr>
              <a:t>London.Human</a:t>
            </a:r>
            <a:r>
              <a:rPr lang="en-GB" sz="1200" b="0" i="0" kern="1200" baseline="0" dirty="0" smtClean="0">
                <a:solidFill>
                  <a:schemeClr val="tx1"/>
                </a:solidFill>
                <a:effectLst/>
                <a:latin typeface="+mn-lt"/>
                <a:ea typeface="+mn-ea"/>
                <a:cs typeface="+mn-cs"/>
              </a:rPr>
              <a:t> Resource Management Journal, Vol 21, no1 2011 pages 3-13 Available at :</a:t>
            </a:r>
            <a:r>
              <a:rPr lang="en-GB" dirty="0" smtClean="0">
                <a:hlinkClick r:id="rId11" action="ppaction://hlinkfile"/>
              </a:rPr>
              <a:t>file:///C:/Users/harriswe/Downloads/EmployeeAttitudeSurvey-JournalofAppliedPsychology.pdf</a:t>
            </a:r>
            <a:r>
              <a:rPr lang="en-GB" dirty="0" smtClean="0"/>
              <a:t> (Accessed</a:t>
            </a:r>
            <a:r>
              <a:rPr lang="en-GB" baseline="0" dirty="0" smtClean="0"/>
              <a:t> 1 February 2020).</a:t>
            </a:r>
            <a:r>
              <a:rPr lang="en-GB" sz="1200" b="0" i="0" kern="1200" baseline="0" dirty="0" smtClean="0">
                <a:solidFill>
                  <a:schemeClr val="tx1"/>
                </a:solidFill>
                <a:effectLst/>
                <a:latin typeface="+mn-lt"/>
                <a:ea typeface="+mn-ea"/>
                <a:cs typeface="+mn-cs"/>
              </a:rPr>
              <a:t> </a:t>
            </a:r>
          </a:p>
          <a:p>
            <a:r>
              <a:rPr lang="en-GB" sz="1200" b="0" i="0" kern="1200" baseline="0" dirty="0" smtClean="0">
                <a:solidFill>
                  <a:schemeClr val="tx1"/>
                </a:solidFill>
                <a:effectLst/>
                <a:latin typeface="+mn-lt"/>
                <a:ea typeface="+mn-ea"/>
                <a:cs typeface="+mn-cs"/>
              </a:rPr>
              <a:t>CIPD – People and Machines: from hype to reality (April 2019). Available at :-</a:t>
            </a:r>
          </a:p>
          <a:p>
            <a:r>
              <a:rPr lang="en-GB" dirty="0" smtClean="0">
                <a:hlinkClick r:id="rId12"/>
              </a:rPr>
              <a:t>https://www.cipd.co.uk/Images/people-and-machines-report-1_tcm18-56970.pdf</a:t>
            </a:r>
            <a:endParaRPr lang="en-GB" sz="1200" b="0" i="0" kern="1200" baseline="0" dirty="0" smtClean="0">
              <a:solidFill>
                <a:schemeClr val="tx1"/>
              </a:solidFill>
              <a:effectLst/>
              <a:latin typeface="+mn-lt"/>
              <a:ea typeface="+mn-ea"/>
              <a:cs typeface="+mn-cs"/>
            </a:endParaRPr>
          </a:p>
          <a:p>
            <a:r>
              <a:rPr lang="en-GB" dirty="0" smtClean="0">
                <a:hlinkClick r:id="rId13"/>
              </a:rPr>
              <a:t>https://www.cipd.co.uk/Images/people-and-machines-exec-summary_tcm18-56971.pdf</a:t>
            </a:r>
            <a:r>
              <a:rPr lang="en-GB" dirty="0" smtClean="0"/>
              <a:t> (Accessed</a:t>
            </a:r>
            <a:r>
              <a:rPr lang="en-GB" baseline="0" dirty="0" smtClean="0"/>
              <a:t> 30 January 2020).</a:t>
            </a:r>
            <a:endParaRPr lang="en-GB" dirty="0" smtClean="0"/>
          </a:p>
          <a:p>
            <a:endParaRPr lang="en-GB" baseline="0" dirty="0" smtClean="0"/>
          </a:p>
          <a:p>
            <a:endParaRPr lang="en-GB" baseline="0" dirty="0" smtClean="0"/>
          </a:p>
          <a:p>
            <a:endParaRPr lang="en-GB" dirty="0" smtClean="0"/>
          </a:p>
          <a:p>
            <a:r>
              <a:rPr lang="en-GB" dirty="0" smtClean="0"/>
              <a:t>.</a:t>
            </a:r>
          </a:p>
          <a:p>
            <a:endParaRPr lang="en-GB" dirty="0" smtClean="0"/>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kern="1200" baseline="0" dirty="0" smtClean="0">
              <a:solidFill>
                <a:schemeClr val="tx1"/>
              </a:solidFill>
              <a:effectLst/>
              <a:latin typeface="+mn-lt"/>
              <a:ea typeface="+mn-ea"/>
              <a:cs typeface="+mn-cs"/>
              <a:hlinkClick r:id="rId9"/>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kern="1200" baseline="0" dirty="0" smtClean="0">
              <a:solidFill>
                <a:schemeClr val="tx1"/>
              </a:solidFill>
              <a:effectLst/>
              <a:latin typeface="+mn-lt"/>
              <a:ea typeface="+mn-ea"/>
              <a:cs typeface="+mn-cs"/>
              <a:hlinkClick r:id="rId9"/>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baseline="0" dirty="0" smtClean="0">
              <a:solidFill>
                <a:schemeClr val="tx1"/>
              </a:solidFill>
              <a:effectLst/>
              <a:latin typeface="+mn-lt"/>
              <a:ea typeface="+mn-ea"/>
              <a:cs typeface="+mn-cs"/>
              <a:hlinkClick r:id="rId9"/>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9"/>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9"/>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9"/>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smtClean="0">
              <a:solidFill>
                <a:schemeClr val="tx1"/>
              </a:solidFill>
              <a:effectLst/>
              <a:latin typeface="+mn-lt"/>
              <a:ea typeface="+mn-ea"/>
              <a:cs typeface="+mn-cs"/>
              <a:hlinkClick r:id="rId9"/>
            </a:endParaRPr>
          </a:p>
          <a:p>
            <a:endParaRPr lang="en-GB" b="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endParaRPr lang="en-GB" baseline="0" dirty="0" smtClean="0"/>
          </a:p>
          <a:p>
            <a:endParaRPr lang="en-GB" baseline="0" dirty="0" smtClean="0"/>
          </a:p>
          <a:p>
            <a:endParaRPr lang="en-GB" u="none" dirty="0" smtClean="0"/>
          </a:p>
        </p:txBody>
      </p:sp>
      <p:sp>
        <p:nvSpPr>
          <p:cNvPr id="4" name="Slide Number Placeholder 3"/>
          <p:cNvSpPr>
            <a:spLocks noGrp="1"/>
          </p:cNvSpPr>
          <p:nvPr>
            <p:ph type="sldNum" sz="quarter" idx="10"/>
          </p:nvPr>
        </p:nvSpPr>
        <p:spPr/>
        <p:txBody>
          <a:bodyPr/>
          <a:lstStyle/>
          <a:p>
            <a:fld id="{240D9BCF-0688-4BE3-A968-D50B817D9824}" type="slidenum">
              <a:rPr lang="en-GB" smtClean="0"/>
              <a:t>16</a:t>
            </a:fld>
            <a:endParaRPr lang="en-GB"/>
          </a:p>
        </p:txBody>
      </p:sp>
    </p:spTree>
    <p:extLst>
      <p:ext uri="{BB962C8B-B14F-4D97-AF65-F5344CB8AC3E}">
        <p14:creationId xmlns:p14="http://schemas.microsoft.com/office/powerpoint/2010/main" val="1709409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7355FC1-09A5-405C-AA09-8B48CFC222ED}"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3539148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355FC1-09A5-405C-AA09-8B48CFC222ED}"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1150006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7355FC1-09A5-405C-AA09-8B48CFC222ED}"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1927177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7355FC1-09A5-405C-AA09-8B48CFC222ED}" type="datetimeFigureOut">
              <a:rPr lang="en-GB" smtClean="0"/>
              <a:t>06/02/2020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1258949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7355FC1-09A5-405C-AA09-8B48CFC222ED}" type="datetimeFigureOut">
              <a:rPr lang="en-GB" smtClean="0"/>
              <a:t>06/02/2020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369224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7355FC1-09A5-405C-AA09-8B48CFC222ED}" type="datetimeFigureOut">
              <a:rPr lang="en-GB" smtClean="0"/>
              <a:t>06/02/2020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3538668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355FC1-09A5-405C-AA09-8B48CFC222ED}" type="datetimeFigureOut">
              <a:rPr lang="en-GB" smtClean="0"/>
              <a:t>06/02/2020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2740067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7355FC1-09A5-405C-AA09-8B48CFC222ED}" type="datetimeFigureOut">
              <a:rPr lang="en-GB" smtClean="0"/>
              <a:t>06/02/2020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3682433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27F459-358F-4BF3-AD5B-B76CF4381F55}" type="slidenum">
              <a:rPr lang="en-GB" smtClean="0"/>
              <a:t>‹#›</a:t>
            </a:fld>
            <a:endParaRPr lang="en-GB"/>
          </a:p>
        </p:txBody>
      </p:sp>
      <p:sp>
        <p:nvSpPr>
          <p:cNvPr id="5" name="Date Placeholder 4"/>
          <p:cNvSpPr>
            <a:spLocks noGrp="1"/>
          </p:cNvSpPr>
          <p:nvPr>
            <p:ph type="dt" sz="half" idx="10"/>
          </p:nvPr>
        </p:nvSpPr>
        <p:spPr/>
        <p:txBody>
          <a:bodyPr/>
          <a:lstStyle/>
          <a:p>
            <a:fld id="{C7355FC1-09A5-405C-AA09-8B48CFC222ED}" type="datetimeFigureOut">
              <a:rPr lang="en-GB" smtClean="0"/>
              <a:t>06/02/2020</a:t>
            </a:fld>
            <a:endParaRPr lang="en-GB"/>
          </a:p>
        </p:txBody>
      </p:sp>
    </p:spTree>
    <p:extLst>
      <p:ext uri="{BB962C8B-B14F-4D97-AF65-F5344CB8AC3E}">
        <p14:creationId xmlns:p14="http://schemas.microsoft.com/office/powerpoint/2010/main" val="521199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7355FC1-09A5-405C-AA09-8B48CFC222ED}"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3035496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7355FC1-09A5-405C-AA09-8B48CFC222ED}"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7F459-358F-4BF3-AD5B-B76CF4381F5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380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7355FC1-09A5-405C-AA09-8B48CFC222ED}"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3156052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7355FC1-09A5-405C-AA09-8B48CFC222ED}"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7F459-358F-4BF3-AD5B-B76CF4381F5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15656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7355FC1-09A5-405C-AA09-8B48CFC222ED}"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38098615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355FC1-09A5-405C-AA09-8B48CFC222ED}"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3589954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355FC1-09A5-405C-AA09-8B48CFC222ED}" type="datetimeFigureOut">
              <a:rPr lang="en-GB" smtClean="0"/>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7F459-358F-4BF3-AD5B-B76CF4381F55}" type="slidenum">
              <a:rPr lang="en-GB" smtClean="0"/>
              <a:t>‹#›</a:t>
            </a:fld>
            <a:endParaRPr lang="en-GB"/>
          </a:p>
        </p:txBody>
      </p:sp>
    </p:spTree>
    <p:extLst>
      <p:ext uri="{BB962C8B-B14F-4D97-AF65-F5344CB8AC3E}">
        <p14:creationId xmlns:p14="http://schemas.microsoft.com/office/powerpoint/2010/main" val="3261213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7355FC1-09A5-405C-AA09-8B48CFC222ED}" type="datetimeFigureOut">
              <a:rPr lang="en-GB" smtClean="0"/>
              <a:t>06/02/2020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527F459-358F-4BF3-AD5B-B76CF4381F55}" type="slidenum">
              <a:rPr lang="en-GB" smtClean="0"/>
              <a:t>‹#›</a:t>
            </a:fld>
            <a:endParaRPr lang="en-GB"/>
          </a:p>
        </p:txBody>
      </p:sp>
    </p:spTree>
    <p:extLst>
      <p:ext uri="{BB962C8B-B14F-4D97-AF65-F5344CB8AC3E}">
        <p14:creationId xmlns:p14="http://schemas.microsoft.com/office/powerpoint/2010/main" val="205138254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rgbClr val="0070C0"/>
                </a:solidFill>
                <a:latin typeface="Arial" panose="020B0604020202020204" pitchFamily="34" charset="0"/>
                <a:cs typeface="Arial" panose="020B0604020202020204" pitchFamily="34" charset="0"/>
              </a:rPr>
              <a:t>Understanding the Contemporary HR Function</a:t>
            </a:r>
            <a:endParaRPr lang="en-GB" dirty="0">
              <a:solidFill>
                <a:srgbClr val="0070C0"/>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a:bodyPr>
          <a:lstStyle/>
          <a:p>
            <a:pPr algn="ctr"/>
            <a:r>
              <a:rPr lang="en-GB" sz="3600" dirty="0" smtClean="0">
                <a:solidFill>
                  <a:srgbClr val="0070C0"/>
                </a:solidFill>
                <a:latin typeface="Arial" panose="020B0604020202020204" pitchFamily="34" charset="0"/>
                <a:cs typeface="Arial" panose="020B0604020202020204" pitchFamily="34" charset="0"/>
              </a:rPr>
              <a:t>Wendy Roach</a:t>
            </a:r>
            <a:endParaRPr lang="en-GB" sz="3600" dirty="0">
              <a:solidFill>
                <a:srgbClr val="0070C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80936" y="1400783"/>
            <a:ext cx="1575881" cy="4513634"/>
          </a:xfrm>
          <a:prstGeom prst="rect">
            <a:avLst/>
          </a:prstGeom>
        </p:spPr>
      </p:pic>
      <p:pic>
        <p:nvPicPr>
          <p:cNvPr id="5" name="Picture 4"/>
          <p:cNvPicPr>
            <a:picLocks noChangeAspect="1"/>
          </p:cNvPicPr>
          <p:nvPr/>
        </p:nvPicPr>
        <p:blipFill>
          <a:blip r:embed="rId4"/>
          <a:stretch>
            <a:fillRect/>
          </a:stretch>
        </p:blipFill>
        <p:spPr>
          <a:xfrm>
            <a:off x="7464660" y="3461044"/>
            <a:ext cx="2009775" cy="2276475"/>
          </a:xfrm>
          <a:prstGeom prst="rect">
            <a:avLst/>
          </a:prstGeom>
        </p:spPr>
      </p:pic>
    </p:spTree>
    <p:extLst>
      <p:ext uri="{BB962C8B-B14F-4D97-AF65-F5344CB8AC3E}">
        <p14:creationId xmlns:p14="http://schemas.microsoft.com/office/powerpoint/2010/main" val="4173834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rgbClr val="0070C0"/>
                </a:solidFill>
                <a:latin typeface="Arial" panose="020B0604020202020204" pitchFamily="34" charset="0"/>
                <a:cs typeface="Arial" panose="020B0604020202020204" pitchFamily="34" charset="0"/>
              </a:rPr>
              <a:t>Why does HR exist?</a:t>
            </a:r>
            <a:endParaRPr lang="en-GB" sz="54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pPr>
              <a:buFont typeface="Wingdings" panose="05000000000000000000" pitchFamily="2" charset="2"/>
              <a:buChar char="Ø"/>
            </a:pPr>
            <a:r>
              <a:rPr lang="en-GB" sz="4800" dirty="0" smtClean="0">
                <a:latin typeface="Arial" panose="020B0604020202020204" pitchFamily="34" charset="0"/>
                <a:cs typeface="Arial" panose="020B0604020202020204" pitchFamily="34" charset="0"/>
              </a:rPr>
              <a:t> </a:t>
            </a:r>
            <a:r>
              <a:rPr lang="en-GB" sz="5200" dirty="0" smtClean="0">
                <a:solidFill>
                  <a:srgbClr val="0070C0"/>
                </a:solidFill>
                <a:latin typeface="Arial" panose="020B0604020202020204" pitchFamily="34" charset="0"/>
                <a:cs typeface="Arial" panose="020B0604020202020204" pitchFamily="34" charset="0"/>
              </a:rPr>
              <a:t>Employment Law</a:t>
            </a:r>
          </a:p>
          <a:p>
            <a:pPr>
              <a:buFont typeface="Wingdings" panose="05000000000000000000" pitchFamily="2" charset="2"/>
              <a:buChar char="Ø"/>
            </a:pPr>
            <a:endParaRPr lang="en-GB" sz="5200" dirty="0" smtClean="0">
              <a:solidFill>
                <a:srgbClr val="0070C0"/>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5200" dirty="0">
                <a:solidFill>
                  <a:srgbClr val="0070C0"/>
                </a:solidFill>
                <a:latin typeface="Arial" panose="020B0604020202020204" pitchFamily="34" charset="0"/>
                <a:cs typeface="Arial" panose="020B0604020202020204" pitchFamily="34" charset="0"/>
              </a:rPr>
              <a:t> </a:t>
            </a:r>
            <a:r>
              <a:rPr lang="en-GB" sz="5200" dirty="0" smtClean="0">
                <a:solidFill>
                  <a:srgbClr val="0070C0"/>
                </a:solidFill>
                <a:latin typeface="Arial" panose="020B0604020202020204" pitchFamily="34" charset="0"/>
                <a:cs typeface="Arial" panose="020B0604020202020204" pitchFamily="34" charset="0"/>
              </a:rPr>
              <a:t>Covering risk</a:t>
            </a:r>
          </a:p>
          <a:p>
            <a:pPr>
              <a:buFont typeface="Wingdings" panose="05000000000000000000" pitchFamily="2" charset="2"/>
              <a:buChar char="Ø"/>
            </a:pPr>
            <a:endParaRPr lang="en-GB" sz="5200" dirty="0" smtClean="0">
              <a:solidFill>
                <a:srgbClr val="0070C0"/>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5200" dirty="0" smtClean="0">
                <a:solidFill>
                  <a:srgbClr val="0070C0"/>
                </a:solidFill>
                <a:latin typeface="Arial" panose="020B0604020202020204" pitchFamily="34" charset="0"/>
                <a:cs typeface="Arial" panose="020B0604020202020204" pitchFamily="34" charset="0"/>
              </a:rPr>
              <a:t>Cost efficiencies</a:t>
            </a:r>
          </a:p>
        </p:txBody>
      </p:sp>
      <p:pic>
        <p:nvPicPr>
          <p:cNvPr id="4" name="Picture 3"/>
          <p:cNvPicPr>
            <a:picLocks noChangeAspect="1"/>
          </p:cNvPicPr>
          <p:nvPr/>
        </p:nvPicPr>
        <p:blipFill>
          <a:blip r:embed="rId3"/>
          <a:stretch>
            <a:fillRect/>
          </a:stretch>
        </p:blipFill>
        <p:spPr>
          <a:xfrm>
            <a:off x="6783319" y="2621908"/>
            <a:ext cx="1971675" cy="2314575"/>
          </a:xfrm>
          <a:prstGeom prst="rect">
            <a:avLst/>
          </a:prstGeom>
        </p:spPr>
      </p:pic>
    </p:spTree>
    <p:extLst>
      <p:ext uri="{BB962C8B-B14F-4D97-AF65-F5344CB8AC3E}">
        <p14:creationId xmlns:p14="http://schemas.microsoft.com/office/powerpoint/2010/main" val="260603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5146" y="0"/>
            <a:ext cx="8147959" cy="1646302"/>
          </a:xfrm>
        </p:spPr>
        <p:txBody>
          <a:bodyPr/>
          <a:lstStyle/>
          <a:p>
            <a:pPr algn="ctr"/>
            <a:r>
              <a:rPr lang="en-GB" dirty="0" smtClean="0">
                <a:solidFill>
                  <a:srgbClr val="0070C0"/>
                </a:solidFill>
                <a:latin typeface="Arial" panose="020B0604020202020204" pitchFamily="34" charset="0"/>
                <a:cs typeface="Arial" panose="020B0604020202020204" pitchFamily="34" charset="0"/>
              </a:rPr>
              <a:t>HR &amp; How it is Evolving</a:t>
            </a:r>
            <a:endParaRPr lang="en-GB" dirty="0">
              <a:solidFill>
                <a:srgbClr val="0070C0"/>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66406" y="2067688"/>
            <a:ext cx="7766936" cy="1096899"/>
          </a:xfrm>
        </p:spPr>
        <p:txBody>
          <a:bodyPr>
            <a:noAutofit/>
          </a:bodyPr>
          <a:lstStyle/>
          <a:p>
            <a:pPr marL="685800" indent="-685800" algn="l">
              <a:buFont typeface="Wingdings" panose="05000000000000000000" pitchFamily="2" charset="2"/>
              <a:buChar char="Ø"/>
            </a:pPr>
            <a:r>
              <a:rPr lang="en-GB" sz="4800" dirty="0" smtClean="0">
                <a:solidFill>
                  <a:srgbClr val="0070C0"/>
                </a:solidFill>
                <a:latin typeface="Arial" panose="020B0604020202020204" pitchFamily="34" charset="0"/>
                <a:cs typeface="Arial" panose="020B0604020202020204" pitchFamily="34" charset="0"/>
              </a:rPr>
              <a:t>Where are we now?</a:t>
            </a:r>
          </a:p>
          <a:p>
            <a:pPr marL="685800" indent="-685800" algn="l">
              <a:buFont typeface="Wingdings" panose="05000000000000000000" pitchFamily="2" charset="2"/>
              <a:buChar char="Ø"/>
            </a:pPr>
            <a:endParaRPr lang="en-GB" sz="4800" dirty="0" smtClean="0">
              <a:solidFill>
                <a:srgbClr val="0070C0"/>
              </a:solidFill>
              <a:latin typeface="Arial" panose="020B0604020202020204" pitchFamily="34" charset="0"/>
              <a:cs typeface="Arial" panose="020B0604020202020204" pitchFamily="34" charset="0"/>
            </a:endParaRPr>
          </a:p>
          <a:p>
            <a:pPr marL="685800" indent="-685800" algn="l">
              <a:buFont typeface="Wingdings" panose="05000000000000000000" pitchFamily="2" charset="2"/>
              <a:buChar char="Ø"/>
            </a:pPr>
            <a:r>
              <a:rPr lang="en-GB" sz="4800" dirty="0" smtClean="0">
                <a:solidFill>
                  <a:srgbClr val="0070C0"/>
                </a:solidFill>
                <a:latin typeface="Arial" panose="020B0604020202020204" pitchFamily="34" charset="0"/>
                <a:cs typeface="Arial" panose="020B0604020202020204" pitchFamily="34" charset="0"/>
              </a:rPr>
              <a:t>Where will we be in the future?</a:t>
            </a:r>
            <a:endParaRPr lang="en-GB" sz="4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9362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3870" y="1070043"/>
            <a:ext cx="8596668" cy="4416356"/>
          </a:xfrm>
        </p:spPr>
        <p:txBody>
          <a:bodyPr/>
          <a:lstStyle/>
          <a:p>
            <a:pPr>
              <a:buFont typeface="Wingdings" panose="05000000000000000000" pitchFamily="2" charset="2"/>
              <a:buChar char="Ø"/>
            </a:pPr>
            <a:r>
              <a:rPr lang="en-GB" sz="4800" dirty="0" smtClean="0">
                <a:solidFill>
                  <a:srgbClr val="0070C0"/>
                </a:solidFill>
                <a:latin typeface="Arial" panose="020B0604020202020204" pitchFamily="34" charset="0"/>
                <a:cs typeface="Arial" panose="020B0604020202020204" pitchFamily="34" charset="0"/>
              </a:rPr>
              <a:t>Why do we need to change?</a:t>
            </a:r>
          </a:p>
          <a:p>
            <a:pPr>
              <a:buFont typeface="Wingdings" panose="05000000000000000000" pitchFamily="2" charset="2"/>
              <a:buChar char="Ø"/>
            </a:pPr>
            <a:endParaRPr lang="en-GB" sz="4800" dirty="0">
              <a:solidFill>
                <a:srgbClr val="0070C0"/>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4800" dirty="0" smtClean="0">
                <a:solidFill>
                  <a:srgbClr val="0070C0"/>
                </a:solidFill>
                <a:latin typeface="Arial" panose="020B0604020202020204" pitchFamily="34" charset="0"/>
                <a:cs typeface="Arial" panose="020B0604020202020204" pitchFamily="34" charset="0"/>
              </a:rPr>
              <a:t>How do HR contribute to effective change?</a:t>
            </a:r>
          </a:p>
          <a:p>
            <a:endParaRPr lang="en-GB" dirty="0"/>
          </a:p>
          <a:p>
            <a:endParaRPr lang="en-GB" dirty="0"/>
          </a:p>
        </p:txBody>
      </p:sp>
      <p:pic>
        <p:nvPicPr>
          <p:cNvPr id="4" name="Picture 3"/>
          <p:cNvPicPr>
            <a:picLocks noChangeAspect="1"/>
          </p:cNvPicPr>
          <p:nvPr/>
        </p:nvPicPr>
        <p:blipFill>
          <a:blip r:embed="rId3"/>
          <a:stretch>
            <a:fillRect/>
          </a:stretch>
        </p:blipFill>
        <p:spPr>
          <a:xfrm>
            <a:off x="6323586" y="3629757"/>
            <a:ext cx="2878779" cy="2753615"/>
          </a:xfrm>
          <a:prstGeom prst="rect">
            <a:avLst/>
          </a:prstGeom>
        </p:spPr>
      </p:pic>
    </p:spTree>
    <p:extLst>
      <p:ext uri="{BB962C8B-B14F-4D97-AF65-F5344CB8AC3E}">
        <p14:creationId xmlns:p14="http://schemas.microsoft.com/office/powerpoint/2010/main" val="354539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lewin's model change 1950"/>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lewin's model change 1950"/>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stretch>
            <a:fillRect/>
          </a:stretch>
        </p:blipFill>
        <p:spPr>
          <a:xfrm>
            <a:off x="460375" y="1341620"/>
            <a:ext cx="9160833" cy="4089657"/>
          </a:xfrm>
          <a:prstGeom prst="rect">
            <a:avLst/>
          </a:prstGeom>
        </p:spPr>
      </p:pic>
      <p:sp>
        <p:nvSpPr>
          <p:cNvPr id="9" name="TextBox 8"/>
          <p:cNvSpPr txBox="1"/>
          <p:nvPr/>
        </p:nvSpPr>
        <p:spPr>
          <a:xfrm>
            <a:off x="307975" y="428673"/>
            <a:ext cx="3372323" cy="369332"/>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Kurt Lewin Change Model</a:t>
            </a:r>
            <a:endParaRPr lang="en-GB" dirty="0">
              <a:latin typeface="Arial" panose="020B0604020202020204" pitchFamily="34" charset="0"/>
              <a:cs typeface="Arial" panose="020B0604020202020204" pitchFamily="34" charset="0"/>
            </a:endParaRPr>
          </a:p>
        </p:txBody>
      </p:sp>
      <p:pic>
        <p:nvPicPr>
          <p:cNvPr id="11" name="Picture 10"/>
          <p:cNvPicPr>
            <a:picLocks noChangeAspect="1"/>
          </p:cNvPicPr>
          <p:nvPr/>
        </p:nvPicPr>
        <p:blipFill rotWithShape="1">
          <a:blip r:embed="rId4"/>
          <a:srcRect b="19249"/>
          <a:stretch/>
        </p:blipFill>
        <p:spPr>
          <a:xfrm>
            <a:off x="658041" y="5000584"/>
            <a:ext cx="1584832" cy="1632794"/>
          </a:xfrm>
          <a:prstGeom prst="rect">
            <a:avLst/>
          </a:prstGeom>
        </p:spPr>
      </p:pic>
      <p:pic>
        <p:nvPicPr>
          <p:cNvPr id="12" name="Picture 11"/>
          <p:cNvPicPr>
            <a:picLocks noChangeAspect="1"/>
          </p:cNvPicPr>
          <p:nvPr/>
        </p:nvPicPr>
        <p:blipFill rotWithShape="1">
          <a:blip r:embed="rId5"/>
          <a:srcRect b="11481"/>
          <a:stretch/>
        </p:blipFill>
        <p:spPr>
          <a:xfrm>
            <a:off x="3204625" y="555301"/>
            <a:ext cx="2058242" cy="1420238"/>
          </a:xfrm>
          <a:prstGeom prst="rect">
            <a:avLst/>
          </a:prstGeom>
        </p:spPr>
      </p:pic>
      <p:pic>
        <p:nvPicPr>
          <p:cNvPr id="13" name="Picture 12"/>
          <p:cNvPicPr>
            <a:picLocks noChangeAspect="1"/>
          </p:cNvPicPr>
          <p:nvPr/>
        </p:nvPicPr>
        <p:blipFill rotWithShape="1">
          <a:blip r:embed="rId6"/>
          <a:srcRect l="20547" r="19122"/>
          <a:stretch/>
        </p:blipFill>
        <p:spPr>
          <a:xfrm>
            <a:off x="6867728" y="4918878"/>
            <a:ext cx="1614791" cy="1714500"/>
          </a:xfrm>
          <a:prstGeom prst="rect">
            <a:avLst/>
          </a:prstGeom>
        </p:spPr>
      </p:pic>
    </p:spTree>
    <p:extLst>
      <p:ext uri="{BB962C8B-B14F-4D97-AF65-F5344CB8AC3E}">
        <p14:creationId xmlns:p14="http://schemas.microsoft.com/office/powerpoint/2010/main" val="2518707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srcRect b="6689"/>
          <a:stretch/>
        </p:blipFill>
        <p:spPr>
          <a:xfrm>
            <a:off x="539780" y="972767"/>
            <a:ext cx="7597512" cy="5316938"/>
          </a:xfrm>
          <a:prstGeom prst="rect">
            <a:avLst/>
          </a:prstGeom>
        </p:spPr>
      </p:pic>
      <p:sp>
        <p:nvSpPr>
          <p:cNvPr id="5" name="TextBox 4"/>
          <p:cNvSpPr txBox="1"/>
          <p:nvPr/>
        </p:nvSpPr>
        <p:spPr>
          <a:xfrm>
            <a:off x="2217906" y="2393004"/>
            <a:ext cx="2120630" cy="369332"/>
          </a:xfrm>
          <a:prstGeom prst="rect">
            <a:avLst/>
          </a:prstGeom>
          <a:solidFill>
            <a:schemeClr val="bg1"/>
          </a:solidFill>
          <a:ln>
            <a:solidFill>
              <a:schemeClr val="bg1"/>
            </a:solidFill>
          </a:ln>
        </p:spPr>
        <p:txBody>
          <a:bodyPr wrap="square" rtlCol="0">
            <a:spAutoFit/>
          </a:bodyPr>
          <a:lstStyle/>
          <a:p>
            <a:endParaRPr lang="en-GB" dirty="0"/>
          </a:p>
        </p:txBody>
      </p:sp>
      <p:pic>
        <p:nvPicPr>
          <p:cNvPr id="2" name="Picture 1"/>
          <p:cNvPicPr>
            <a:picLocks noChangeAspect="1"/>
          </p:cNvPicPr>
          <p:nvPr/>
        </p:nvPicPr>
        <p:blipFill>
          <a:blip r:embed="rId4"/>
          <a:stretch>
            <a:fillRect/>
          </a:stretch>
        </p:blipFill>
        <p:spPr>
          <a:xfrm>
            <a:off x="539780" y="4727641"/>
            <a:ext cx="1454656" cy="1974715"/>
          </a:xfrm>
          <a:prstGeom prst="rect">
            <a:avLst/>
          </a:prstGeom>
        </p:spPr>
      </p:pic>
      <p:sp>
        <p:nvSpPr>
          <p:cNvPr id="6" name="TextBox 5"/>
          <p:cNvSpPr txBox="1"/>
          <p:nvPr/>
        </p:nvSpPr>
        <p:spPr>
          <a:xfrm>
            <a:off x="700391" y="1400783"/>
            <a:ext cx="2577830" cy="389106"/>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2982233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5400" dirty="0" smtClean="0">
                <a:solidFill>
                  <a:srgbClr val="0070C0"/>
                </a:solidFill>
                <a:latin typeface="Arial" panose="020B0604020202020204" pitchFamily="34" charset="0"/>
                <a:cs typeface="Arial" panose="020B0604020202020204" pitchFamily="34" charset="0"/>
              </a:rPr>
              <a:t>Lets think about the different delivery models for HR services</a:t>
            </a:r>
            <a:r>
              <a:rPr lang="en-GB" sz="4800" dirty="0" smtClean="0">
                <a:solidFill>
                  <a:srgbClr val="0070C0"/>
                </a:solidFill>
                <a:latin typeface="Arial" panose="020B0604020202020204" pitchFamily="34" charset="0"/>
                <a:cs typeface="Arial" panose="020B0604020202020204" pitchFamily="34" charset="0"/>
              </a:rPr>
              <a:t>….</a:t>
            </a:r>
            <a:endParaRPr lang="en-GB" sz="4800" dirty="0">
              <a:solidFill>
                <a:srgbClr val="0070C0"/>
              </a:solidFill>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idx="1"/>
          </p:nvPr>
        </p:nvPicPr>
        <p:blipFill>
          <a:blip r:embed="rId3"/>
          <a:stretch>
            <a:fillRect/>
          </a:stretch>
        </p:blipFill>
        <p:spPr>
          <a:xfrm>
            <a:off x="1275354" y="2998322"/>
            <a:ext cx="981075" cy="1276350"/>
          </a:xfrm>
          <a:prstGeom prst="rect">
            <a:avLst/>
          </a:prstGeom>
        </p:spPr>
      </p:pic>
      <p:pic>
        <p:nvPicPr>
          <p:cNvPr id="11" name="Picture 10"/>
          <p:cNvPicPr>
            <a:picLocks noChangeAspect="1"/>
          </p:cNvPicPr>
          <p:nvPr/>
        </p:nvPicPr>
        <p:blipFill>
          <a:blip r:embed="rId4"/>
          <a:stretch>
            <a:fillRect/>
          </a:stretch>
        </p:blipFill>
        <p:spPr>
          <a:xfrm>
            <a:off x="2563026" y="4628982"/>
            <a:ext cx="3927031" cy="1447361"/>
          </a:xfrm>
          <a:prstGeom prst="rect">
            <a:avLst/>
          </a:prstGeom>
        </p:spPr>
      </p:pic>
      <p:pic>
        <p:nvPicPr>
          <p:cNvPr id="14" name="Picture 13"/>
          <p:cNvPicPr>
            <a:picLocks noChangeAspect="1"/>
          </p:cNvPicPr>
          <p:nvPr/>
        </p:nvPicPr>
        <p:blipFill>
          <a:blip r:embed="rId5"/>
          <a:stretch>
            <a:fillRect/>
          </a:stretch>
        </p:blipFill>
        <p:spPr>
          <a:xfrm>
            <a:off x="7038015" y="2439672"/>
            <a:ext cx="2235987" cy="2743847"/>
          </a:xfrm>
          <a:prstGeom prst="rect">
            <a:avLst/>
          </a:prstGeom>
        </p:spPr>
      </p:pic>
    </p:spTree>
    <p:extLst>
      <p:ext uri="{BB962C8B-B14F-4D97-AF65-F5344CB8AC3E}">
        <p14:creationId xmlns:p14="http://schemas.microsoft.com/office/powerpoint/2010/main" val="384972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5400" dirty="0" smtClean="0">
                <a:solidFill>
                  <a:srgbClr val="0070C0"/>
                </a:solidFill>
                <a:latin typeface="Arial" panose="020B0604020202020204" pitchFamily="34" charset="0"/>
                <a:cs typeface="Arial" panose="020B0604020202020204" pitchFamily="34" charset="0"/>
              </a:rPr>
              <a:t>Ulrich's 3 Legged Stool Model</a:t>
            </a:r>
            <a:endParaRPr lang="en-GB" sz="5400" dirty="0">
              <a:solidFill>
                <a:srgbClr val="0070C0"/>
              </a:solidFill>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idx="1"/>
          </p:nvPr>
        </p:nvPicPr>
        <p:blipFill>
          <a:blip r:embed="rId3"/>
          <a:stretch>
            <a:fillRect/>
          </a:stretch>
        </p:blipFill>
        <p:spPr>
          <a:xfrm>
            <a:off x="2617710" y="3058809"/>
            <a:ext cx="4715916" cy="3166893"/>
          </a:xfrm>
          <a:prstGeom prst="rect">
            <a:avLst/>
          </a:prstGeom>
        </p:spPr>
      </p:pic>
    </p:spTree>
    <p:extLst>
      <p:ext uri="{BB962C8B-B14F-4D97-AF65-F5344CB8AC3E}">
        <p14:creationId xmlns:p14="http://schemas.microsoft.com/office/powerpoint/2010/main" val="3211530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rgbClr val="0070C0"/>
                </a:solidFill>
                <a:latin typeface="Arial" panose="020B0604020202020204" pitchFamily="34" charset="0"/>
                <a:cs typeface="Arial" panose="020B0604020202020204" pitchFamily="34" charset="0"/>
              </a:rPr>
              <a:t>John Storey Model (1989)</a:t>
            </a:r>
            <a:endParaRPr lang="en-GB" sz="5400" dirty="0">
              <a:solidFill>
                <a:srgbClr val="0070C0"/>
              </a:solidFill>
              <a:latin typeface="Arial" panose="020B0604020202020204" pitchFamily="34" charset="0"/>
              <a:cs typeface="Arial" panose="020B0604020202020204" pitchFamily="34" charset="0"/>
            </a:endParaRPr>
          </a:p>
        </p:txBody>
      </p:sp>
      <p:pic>
        <p:nvPicPr>
          <p:cNvPr id="6" name="Content Placeholder 5"/>
          <p:cNvPicPr>
            <a:picLocks noGrp="1" noChangeAspect="1"/>
          </p:cNvPicPr>
          <p:nvPr>
            <p:ph idx="1"/>
          </p:nvPr>
        </p:nvPicPr>
        <p:blipFill>
          <a:blip r:embed="rId3"/>
          <a:stretch>
            <a:fillRect/>
          </a:stretch>
        </p:blipFill>
        <p:spPr>
          <a:xfrm>
            <a:off x="1600170" y="1525802"/>
            <a:ext cx="6750995" cy="4628197"/>
          </a:xfrm>
          <a:prstGeom prst="rect">
            <a:avLst/>
          </a:prstGeom>
        </p:spPr>
      </p:pic>
    </p:spTree>
    <p:extLst>
      <p:ext uri="{BB962C8B-B14F-4D97-AF65-F5344CB8AC3E}">
        <p14:creationId xmlns:p14="http://schemas.microsoft.com/office/powerpoint/2010/main" val="3182287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684" y="959796"/>
            <a:ext cx="8596668" cy="1320800"/>
          </a:xfrm>
        </p:spPr>
        <p:txBody>
          <a:bodyPr>
            <a:noAutofit/>
          </a:bodyPr>
          <a:lstStyle/>
          <a:p>
            <a:pPr algn="ctr"/>
            <a:r>
              <a:rPr lang="en-GB" sz="5400" dirty="0" smtClean="0">
                <a:solidFill>
                  <a:srgbClr val="0070C0"/>
                </a:solidFill>
                <a:latin typeface="Arial" panose="020B0604020202020204" pitchFamily="34" charset="0"/>
                <a:cs typeface="Arial" panose="020B0604020202020204" pitchFamily="34" charset="0"/>
              </a:rPr>
              <a:t>What can the role of the Line Manager offer</a:t>
            </a:r>
            <a:endParaRPr lang="en-GB" sz="5400" dirty="0">
              <a:solidFill>
                <a:srgbClr val="0070C0"/>
              </a:solidFill>
              <a:latin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3"/>
          <a:stretch>
            <a:fillRect/>
          </a:stretch>
        </p:blipFill>
        <p:spPr>
          <a:xfrm>
            <a:off x="705669" y="2859526"/>
            <a:ext cx="8204867" cy="3181943"/>
          </a:xfrm>
          <a:prstGeom prst="rect">
            <a:avLst/>
          </a:prstGeom>
        </p:spPr>
      </p:pic>
      <p:sp>
        <p:nvSpPr>
          <p:cNvPr id="11" name="TextBox 10"/>
          <p:cNvSpPr txBox="1"/>
          <p:nvPr/>
        </p:nvSpPr>
        <p:spPr>
          <a:xfrm>
            <a:off x="3832698" y="3365770"/>
            <a:ext cx="2529191" cy="369332"/>
          </a:xfrm>
          <a:prstGeom prst="rect">
            <a:avLst/>
          </a:prstGeom>
          <a:solidFill>
            <a:schemeClr val="bg1">
              <a:lumMod val="95000"/>
            </a:schemeClr>
          </a:solidFill>
        </p:spPr>
        <p:txBody>
          <a:bodyPr wrap="square" rtlCol="0">
            <a:spAutoFit/>
          </a:bodyPr>
          <a:lstStyle/>
          <a:p>
            <a:endParaRPr lang="en-GB" dirty="0"/>
          </a:p>
        </p:txBody>
      </p:sp>
    </p:spTree>
    <p:extLst>
      <p:ext uri="{BB962C8B-B14F-4D97-AF65-F5344CB8AC3E}">
        <p14:creationId xmlns:p14="http://schemas.microsoft.com/office/powerpoint/2010/main" val="1668737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5400" dirty="0" smtClean="0">
                <a:solidFill>
                  <a:srgbClr val="0070C0"/>
                </a:solidFill>
                <a:latin typeface="Arial" panose="020B0604020202020204" pitchFamily="34" charset="0"/>
                <a:cs typeface="Arial" panose="020B0604020202020204" pitchFamily="34" charset="0"/>
              </a:rPr>
              <a:t>Why is ethical behaviour important</a:t>
            </a:r>
            <a:endParaRPr lang="en-GB" sz="54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2705338"/>
            <a:ext cx="8596668" cy="3880773"/>
          </a:xfrm>
        </p:spPr>
        <p:txBody>
          <a:bodyPr>
            <a:normAutofit/>
          </a:bodyPr>
          <a:lstStyle/>
          <a:p>
            <a:pPr marL="0" indent="0">
              <a:buNone/>
            </a:pPr>
            <a:r>
              <a:rPr lang="en-GB" sz="4800" i="1" dirty="0" smtClean="0">
                <a:solidFill>
                  <a:srgbClr val="0070C0"/>
                </a:solidFill>
                <a:latin typeface="Arial" panose="020B0604020202020204" pitchFamily="34" charset="0"/>
                <a:cs typeface="Arial" panose="020B0604020202020204" pitchFamily="34" charset="0"/>
              </a:rPr>
              <a:t>“Do as you would be done to”..</a:t>
            </a:r>
            <a:endParaRPr lang="en-GB" sz="4800" i="1" dirty="0">
              <a:solidFill>
                <a:srgbClr val="0070C0"/>
              </a:solidFill>
              <a:latin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3"/>
          <a:stretch>
            <a:fillRect/>
          </a:stretch>
        </p:blipFill>
        <p:spPr>
          <a:xfrm>
            <a:off x="3868226" y="4263195"/>
            <a:ext cx="3057867" cy="1830945"/>
          </a:xfrm>
          <a:prstGeom prst="rect">
            <a:avLst/>
          </a:prstGeom>
        </p:spPr>
      </p:pic>
    </p:spTree>
    <p:extLst>
      <p:ext uri="{BB962C8B-B14F-4D97-AF65-F5344CB8AC3E}">
        <p14:creationId xmlns:p14="http://schemas.microsoft.com/office/powerpoint/2010/main" val="3286691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rgbClr val="0070C0"/>
                </a:solidFill>
                <a:latin typeface="Arial" panose="020B0604020202020204" pitchFamily="34" charset="0"/>
                <a:cs typeface="Arial" panose="020B0604020202020204" pitchFamily="34" charset="0"/>
              </a:rPr>
              <a:t>Corporate Responsibility</a:t>
            </a:r>
            <a:endParaRPr lang="en-GB" sz="5400" dirty="0">
              <a:solidFill>
                <a:srgbClr val="0070C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3241048" y="4050685"/>
            <a:ext cx="866775" cy="1238250"/>
          </a:xfrm>
          <a:prstGeom prst="rect">
            <a:avLst/>
          </a:prstGeom>
        </p:spPr>
      </p:pic>
      <p:pic>
        <p:nvPicPr>
          <p:cNvPr id="5" name="Picture 4"/>
          <p:cNvPicPr>
            <a:picLocks noChangeAspect="1"/>
          </p:cNvPicPr>
          <p:nvPr/>
        </p:nvPicPr>
        <p:blipFill>
          <a:blip r:embed="rId4"/>
          <a:stretch>
            <a:fillRect/>
          </a:stretch>
        </p:blipFill>
        <p:spPr>
          <a:xfrm>
            <a:off x="3676038" y="5168251"/>
            <a:ext cx="865707" cy="1243692"/>
          </a:xfrm>
          <a:prstGeom prst="rect">
            <a:avLst/>
          </a:prstGeom>
        </p:spPr>
      </p:pic>
      <p:pic>
        <p:nvPicPr>
          <p:cNvPr id="6" name="Picture 5"/>
          <p:cNvPicPr>
            <a:picLocks noChangeAspect="1"/>
          </p:cNvPicPr>
          <p:nvPr/>
        </p:nvPicPr>
        <p:blipFill>
          <a:blip r:embed="rId4"/>
          <a:stretch>
            <a:fillRect/>
          </a:stretch>
        </p:blipFill>
        <p:spPr>
          <a:xfrm>
            <a:off x="4541745" y="5168251"/>
            <a:ext cx="865707" cy="1243692"/>
          </a:xfrm>
          <a:prstGeom prst="rect">
            <a:avLst/>
          </a:prstGeom>
        </p:spPr>
      </p:pic>
      <p:pic>
        <p:nvPicPr>
          <p:cNvPr id="7" name="Picture 6"/>
          <p:cNvPicPr>
            <a:picLocks noChangeAspect="1"/>
          </p:cNvPicPr>
          <p:nvPr/>
        </p:nvPicPr>
        <p:blipFill>
          <a:blip r:embed="rId4"/>
          <a:stretch>
            <a:fillRect/>
          </a:stretch>
        </p:blipFill>
        <p:spPr>
          <a:xfrm>
            <a:off x="2810331" y="5180506"/>
            <a:ext cx="865707" cy="1243692"/>
          </a:xfrm>
          <a:prstGeom prst="rect">
            <a:avLst/>
          </a:prstGeom>
        </p:spPr>
      </p:pic>
      <p:pic>
        <p:nvPicPr>
          <p:cNvPr id="8" name="Picture 7"/>
          <p:cNvPicPr>
            <a:picLocks noChangeAspect="1"/>
          </p:cNvPicPr>
          <p:nvPr/>
        </p:nvPicPr>
        <p:blipFill>
          <a:blip r:embed="rId4"/>
          <a:stretch>
            <a:fillRect/>
          </a:stretch>
        </p:blipFill>
        <p:spPr>
          <a:xfrm>
            <a:off x="4107823" y="4021666"/>
            <a:ext cx="865707" cy="1243692"/>
          </a:xfrm>
          <a:prstGeom prst="rect">
            <a:avLst/>
          </a:prstGeom>
        </p:spPr>
      </p:pic>
      <p:pic>
        <p:nvPicPr>
          <p:cNvPr id="9" name="Picture 8"/>
          <p:cNvPicPr>
            <a:picLocks noChangeAspect="1"/>
          </p:cNvPicPr>
          <p:nvPr/>
        </p:nvPicPr>
        <p:blipFill>
          <a:blip r:embed="rId4"/>
          <a:stretch>
            <a:fillRect/>
          </a:stretch>
        </p:blipFill>
        <p:spPr>
          <a:xfrm>
            <a:off x="3672833" y="2864417"/>
            <a:ext cx="865707" cy="1243692"/>
          </a:xfrm>
          <a:prstGeom prst="rect">
            <a:avLst/>
          </a:prstGeom>
        </p:spPr>
      </p:pic>
      <p:pic>
        <p:nvPicPr>
          <p:cNvPr id="10" name="Picture 9"/>
          <p:cNvPicPr>
            <a:picLocks noChangeAspect="1"/>
          </p:cNvPicPr>
          <p:nvPr/>
        </p:nvPicPr>
        <p:blipFill>
          <a:blip r:embed="rId5"/>
          <a:stretch>
            <a:fillRect/>
          </a:stretch>
        </p:blipFill>
        <p:spPr>
          <a:xfrm>
            <a:off x="5892678" y="3440495"/>
            <a:ext cx="3037313" cy="2024875"/>
          </a:xfrm>
          <a:prstGeom prst="rect">
            <a:avLst/>
          </a:prstGeom>
        </p:spPr>
      </p:pic>
      <p:pic>
        <p:nvPicPr>
          <p:cNvPr id="12" name="Picture 11"/>
          <p:cNvPicPr>
            <a:picLocks noChangeAspect="1"/>
          </p:cNvPicPr>
          <p:nvPr/>
        </p:nvPicPr>
        <p:blipFill>
          <a:blip r:embed="rId6"/>
          <a:stretch>
            <a:fillRect/>
          </a:stretch>
        </p:blipFill>
        <p:spPr>
          <a:xfrm>
            <a:off x="1070928" y="1717060"/>
            <a:ext cx="1952625" cy="2333625"/>
          </a:xfrm>
          <a:prstGeom prst="rect">
            <a:avLst/>
          </a:prstGeom>
        </p:spPr>
      </p:pic>
    </p:spTree>
    <p:extLst>
      <p:ext uri="{BB962C8B-B14F-4D97-AF65-F5344CB8AC3E}">
        <p14:creationId xmlns:p14="http://schemas.microsoft.com/office/powerpoint/2010/main" val="3901024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8577" y="3912649"/>
            <a:ext cx="8596668" cy="1320800"/>
          </a:xfrm>
        </p:spPr>
        <p:txBody>
          <a:bodyPr>
            <a:noAutofit/>
          </a:bodyPr>
          <a:lstStyle/>
          <a:p>
            <a:pPr algn="ctr"/>
            <a:r>
              <a:rPr lang="en-GB" sz="5400" dirty="0" smtClean="0">
                <a:solidFill>
                  <a:srgbClr val="0070C0"/>
                </a:solidFill>
                <a:latin typeface="Arial" panose="020B0604020202020204" pitchFamily="34" charset="0"/>
                <a:cs typeface="Arial" panose="020B0604020202020204" pitchFamily="34" charset="0"/>
              </a:rPr>
              <a:t>How do we evaluate HR’s contribution to the organisation?</a:t>
            </a:r>
            <a:endParaRPr lang="en-GB" sz="5400" dirty="0">
              <a:solidFill>
                <a:srgbClr val="0070C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a:srcRect t="39640" b="22923"/>
          <a:stretch/>
        </p:blipFill>
        <p:spPr>
          <a:xfrm>
            <a:off x="2715954" y="0"/>
            <a:ext cx="5101914" cy="3638146"/>
          </a:xfrm>
          <a:prstGeom prst="rect">
            <a:avLst/>
          </a:prstGeom>
        </p:spPr>
      </p:pic>
    </p:spTree>
    <p:extLst>
      <p:ext uri="{BB962C8B-B14F-4D97-AF65-F5344CB8AC3E}">
        <p14:creationId xmlns:p14="http://schemas.microsoft.com/office/powerpoint/2010/main" val="1857777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37226"/>
            <a:ext cx="8596668" cy="1320800"/>
          </a:xfrm>
        </p:spPr>
        <p:txBody>
          <a:bodyPr>
            <a:noAutofit/>
          </a:bodyPr>
          <a:lstStyle/>
          <a:p>
            <a:pPr algn="ctr"/>
            <a:r>
              <a:rPr lang="en-GB" sz="5400" dirty="0" smtClean="0">
                <a:solidFill>
                  <a:srgbClr val="0070C0"/>
                </a:solidFill>
                <a:latin typeface="Arial" panose="020B0604020202020204" pitchFamily="34" charset="0"/>
                <a:cs typeface="Arial" panose="020B0604020202020204" pitchFamily="34" charset="0"/>
              </a:rPr>
              <a:t>Kaplan and Norton’s Balance Scorecard</a:t>
            </a:r>
            <a:endParaRPr lang="en-GB" sz="5400" dirty="0">
              <a:solidFill>
                <a:srgbClr val="0070C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a:srcRect b="6857"/>
          <a:stretch/>
        </p:blipFill>
        <p:spPr>
          <a:xfrm>
            <a:off x="677334" y="2320014"/>
            <a:ext cx="6112572" cy="4262694"/>
          </a:xfrm>
          <a:prstGeom prst="rect">
            <a:avLst/>
          </a:prstGeom>
        </p:spPr>
      </p:pic>
      <p:pic>
        <p:nvPicPr>
          <p:cNvPr id="5" name="Picture 4"/>
          <p:cNvPicPr>
            <a:picLocks noChangeAspect="1"/>
          </p:cNvPicPr>
          <p:nvPr/>
        </p:nvPicPr>
        <p:blipFill>
          <a:blip r:embed="rId4"/>
          <a:stretch>
            <a:fillRect/>
          </a:stretch>
        </p:blipFill>
        <p:spPr>
          <a:xfrm>
            <a:off x="7364340" y="2610356"/>
            <a:ext cx="2143125" cy="2143125"/>
          </a:xfrm>
          <a:prstGeom prst="rect">
            <a:avLst/>
          </a:prstGeom>
        </p:spPr>
      </p:pic>
    </p:spTree>
    <p:extLst>
      <p:ext uri="{BB962C8B-B14F-4D97-AF65-F5344CB8AC3E}">
        <p14:creationId xmlns:p14="http://schemas.microsoft.com/office/powerpoint/2010/main" val="1131564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8968" y="317770"/>
            <a:ext cx="8596668" cy="2289244"/>
          </a:xfrm>
        </p:spPr>
        <p:txBody>
          <a:bodyPr>
            <a:noAutofit/>
          </a:bodyPr>
          <a:lstStyle/>
          <a:p>
            <a:r>
              <a:rPr lang="en-GB" sz="4000" dirty="0" smtClean="0">
                <a:solidFill>
                  <a:srgbClr val="0070C0"/>
                </a:solidFill>
                <a:latin typeface="Arial" panose="020B0604020202020204" pitchFamily="34" charset="0"/>
                <a:cs typeface="Arial" panose="020B0604020202020204" pitchFamily="34" charset="0"/>
              </a:rPr>
              <a:t>Finally… Lets compare the following two research studies that link HR to positive organisational outcomes:-</a:t>
            </a:r>
            <a:r>
              <a:rPr lang="en-GB" dirty="0" smtClean="0">
                <a:solidFill>
                  <a:srgbClr val="0070C0"/>
                </a:solidFill>
                <a:latin typeface="Arial" panose="020B0604020202020204" pitchFamily="34" charset="0"/>
                <a:cs typeface="Arial" panose="020B0604020202020204" pitchFamily="34" charset="0"/>
              </a:rPr>
              <a:t/>
            </a:r>
            <a:br>
              <a:rPr lang="en-GB" dirty="0" smtClean="0">
                <a:solidFill>
                  <a:srgbClr val="0070C0"/>
                </a:solidFill>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
            </a:r>
            <a:br>
              <a:rPr lang="en-GB" dirty="0">
                <a:solidFill>
                  <a:srgbClr val="0070C0"/>
                </a:solidFill>
                <a:latin typeface="Arial" panose="020B0604020202020204" pitchFamily="34" charset="0"/>
                <a:cs typeface="Arial" panose="020B0604020202020204" pitchFamily="34" charset="0"/>
              </a:rPr>
            </a:br>
            <a:r>
              <a:rPr lang="en-GB" dirty="0">
                <a:solidFill>
                  <a:schemeClr val="tx1"/>
                </a:solidFill>
              </a:rPr>
              <a:t/>
            </a:r>
            <a:br>
              <a:rPr lang="en-GB" dirty="0">
                <a:solidFill>
                  <a:schemeClr val="tx1"/>
                </a:solidFill>
              </a:rPr>
            </a:br>
            <a:r>
              <a:rPr lang="en-GB" dirty="0" smtClean="0">
                <a:solidFill>
                  <a:srgbClr val="0070C0"/>
                </a:solidFill>
                <a:latin typeface="Arial" panose="020B0604020202020204" pitchFamily="34" charset="0"/>
                <a:cs typeface="Arial" panose="020B0604020202020204" pitchFamily="34" charset="0"/>
              </a:rPr>
              <a:t/>
            </a:r>
            <a:br>
              <a:rPr lang="en-GB" dirty="0" smtClean="0">
                <a:solidFill>
                  <a:srgbClr val="0070C0"/>
                </a:solidFill>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
            </a:r>
            <a:br>
              <a:rPr lang="en-GB" dirty="0">
                <a:solidFill>
                  <a:srgbClr val="0070C0"/>
                </a:solidFill>
                <a:latin typeface="Arial" panose="020B0604020202020204" pitchFamily="34" charset="0"/>
                <a:cs typeface="Arial" panose="020B0604020202020204" pitchFamily="34" charset="0"/>
              </a:rPr>
            </a:br>
            <a:r>
              <a:rPr lang="en-GB" dirty="0" smtClean="0">
                <a:solidFill>
                  <a:srgbClr val="0070C0"/>
                </a:solidFill>
                <a:latin typeface="Arial" panose="020B0604020202020204" pitchFamily="34" charset="0"/>
                <a:cs typeface="Arial" panose="020B0604020202020204" pitchFamily="34" charset="0"/>
              </a:rPr>
              <a:t> </a:t>
            </a:r>
            <a:br>
              <a:rPr lang="en-GB" dirty="0" smtClean="0">
                <a:solidFill>
                  <a:srgbClr val="0070C0"/>
                </a:solidFill>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
            </a:r>
            <a:br>
              <a:rPr lang="en-GB" dirty="0">
                <a:solidFill>
                  <a:srgbClr val="0070C0"/>
                </a:solidFill>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4" name="TextBox 3"/>
          <p:cNvSpPr txBox="1"/>
          <p:nvPr/>
        </p:nvSpPr>
        <p:spPr>
          <a:xfrm>
            <a:off x="2762655" y="3054166"/>
            <a:ext cx="8670887" cy="2554545"/>
          </a:xfrm>
          <a:prstGeom prst="rect">
            <a:avLst/>
          </a:prstGeom>
          <a:noFill/>
        </p:spPr>
        <p:txBody>
          <a:bodyPr wrap="square" rtlCol="0">
            <a:spAutoFit/>
          </a:bodyPr>
          <a:lstStyle/>
          <a:p>
            <a:pPr marL="285750" indent="-285750">
              <a:buFont typeface="Wingdings" panose="05000000000000000000" pitchFamily="2" charset="2"/>
              <a:buChar char="Ø"/>
            </a:pPr>
            <a:r>
              <a:rPr lang="en-GB" sz="3200" dirty="0" smtClean="0">
                <a:solidFill>
                  <a:srgbClr val="0070C0"/>
                </a:solidFill>
                <a:latin typeface="Arial" panose="020B0604020202020204" pitchFamily="34" charset="0"/>
                <a:cs typeface="Arial" panose="020B0604020202020204" pitchFamily="34" charset="0"/>
              </a:rPr>
              <a:t> Human </a:t>
            </a:r>
            <a:r>
              <a:rPr lang="en-GB" sz="3200" dirty="0">
                <a:solidFill>
                  <a:srgbClr val="0070C0"/>
                </a:solidFill>
                <a:latin typeface="Arial" panose="020B0604020202020204" pitchFamily="34" charset="0"/>
                <a:cs typeface="Arial" panose="020B0604020202020204" pitchFamily="34" charset="0"/>
              </a:rPr>
              <a:t>resource management and </a:t>
            </a:r>
            <a:r>
              <a:rPr lang="en-GB" sz="3200" dirty="0" smtClean="0">
                <a:solidFill>
                  <a:srgbClr val="0070C0"/>
                </a:solidFill>
                <a:latin typeface="Arial" panose="020B0604020202020204" pitchFamily="34" charset="0"/>
                <a:cs typeface="Arial" panose="020B0604020202020204" pitchFamily="34" charset="0"/>
              </a:rPr>
              <a:t>performance</a:t>
            </a:r>
          </a:p>
          <a:p>
            <a:endParaRPr lang="en-GB" sz="3200" dirty="0" smtClean="0">
              <a:solidFill>
                <a:srgbClr val="0070C0"/>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3200" dirty="0" smtClean="0">
                <a:solidFill>
                  <a:srgbClr val="0070C0"/>
                </a:solidFill>
                <a:latin typeface="Arial" panose="020B0604020202020204" pitchFamily="34" charset="0"/>
                <a:cs typeface="Arial" panose="020B0604020202020204" pitchFamily="34" charset="0"/>
              </a:rPr>
              <a:t> CIPD </a:t>
            </a:r>
            <a:r>
              <a:rPr lang="en-GB" sz="3200" dirty="0">
                <a:solidFill>
                  <a:srgbClr val="0070C0"/>
                </a:solidFill>
                <a:latin typeface="Arial" panose="020B0604020202020204" pitchFamily="34" charset="0"/>
                <a:cs typeface="Arial" panose="020B0604020202020204" pitchFamily="34" charset="0"/>
              </a:rPr>
              <a:t>– People and Machines </a:t>
            </a:r>
            <a:br>
              <a:rPr lang="en-GB" sz="3200" dirty="0">
                <a:solidFill>
                  <a:srgbClr val="0070C0"/>
                </a:solidFill>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(April 2019)</a:t>
            </a:r>
            <a:endParaRPr lang="en-GB" sz="3200" dirty="0"/>
          </a:p>
        </p:txBody>
      </p:sp>
      <p:pic>
        <p:nvPicPr>
          <p:cNvPr id="6" name="Picture 5"/>
          <p:cNvPicPr>
            <a:picLocks noChangeAspect="1"/>
          </p:cNvPicPr>
          <p:nvPr/>
        </p:nvPicPr>
        <p:blipFill>
          <a:blip r:embed="rId3"/>
          <a:stretch>
            <a:fillRect/>
          </a:stretch>
        </p:blipFill>
        <p:spPr>
          <a:xfrm>
            <a:off x="472601" y="3054166"/>
            <a:ext cx="1790700" cy="2552700"/>
          </a:xfrm>
          <a:prstGeom prst="rect">
            <a:avLst/>
          </a:prstGeom>
        </p:spPr>
      </p:pic>
    </p:spTree>
    <p:extLst>
      <p:ext uri="{BB962C8B-B14F-4D97-AF65-F5344CB8AC3E}">
        <p14:creationId xmlns:p14="http://schemas.microsoft.com/office/powerpoint/2010/main" val="3020919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938568"/>
            <a:ext cx="8596668" cy="1320800"/>
          </a:xfrm>
        </p:spPr>
        <p:txBody>
          <a:bodyPr>
            <a:normAutofit/>
          </a:bodyPr>
          <a:lstStyle/>
          <a:p>
            <a:pPr algn="ctr"/>
            <a:r>
              <a:rPr lang="en-GB" sz="5400" dirty="0" smtClean="0">
                <a:solidFill>
                  <a:srgbClr val="0070C0"/>
                </a:solidFill>
                <a:latin typeface="Arial" panose="020B0604020202020204" pitchFamily="34" charset="0"/>
                <a:cs typeface="Arial" panose="020B0604020202020204" pitchFamily="34" charset="0"/>
              </a:rPr>
              <a:t>Thank you</a:t>
            </a:r>
            <a:endParaRPr lang="en-GB" sz="5400" dirty="0">
              <a:solidFill>
                <a:srgbClr val="0070C0"/>
              </a:solidFill>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idx="1"/>
          </p:nvPr>
        </p:nvPicPr>
        <p:blipFill>
          <a:blip r:embed="rId3"/>
          <a:stretch>
            <a:fillRect/>
          </a:stretch>
        </p:blipFill>
        <p:spPr>
          <a:xfrm>
            <a:off x="2003342" y="3015574"/>
            <a:ext cx="5944652" cy="2508437"/>
          </a:xfrm>
          <a:prstGeom prst="rect">
            <a:avLst/>
          </a:prstGeom>
        </p:spPr>
      </p:pic>
      <p:sp>
        <p:nvSpPr>
          <p:cNvPr id="3" name="TextBox 2"/>
          <p:cNvSpPr txBox="1"/>
          <p:nvPr/>
        </p:nvSpPr>
        <p:spPr>
          <a:xfrm>
            <a:off x="2334638" y="3365770"/>
            <a:ext cx="3346315" cy="369332"/>
          </a:xfrm>
          <a:prstGeom prst="rect">
            <a:avLst/>
          </a:prstGeom>
          <a:solidFill>
            <a:schemeClr val="bg1"/>
          </a:solidFill>
        </p:spPr>
        <p:txBody>
          <a:bodyPr wrap="square" rtlCol="0">
            <a:spAutoFit/>
          </a:bodyPr>
          <a:lstStyle/>
          <a:p>
            <a:endParaRPr lang="en-GB" dirty="0"/>
          </a:p>
        </p:txBody>
      </p:sp>
      <p:sp>
        <p:nvSpPr>
          <p:cNvPr id="5" name="TextBox 4"/>
          <p:cNvSpPr txBox="1"/>
          <p:nvPr/>
        </p:nvSpPr>
        <p:spPr>
          <a:xfrm>
            <a:off x="2334638" y="3550436"/>
            <a:ext cx="4299626"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2003342" y="3015574"/>
            <a:ext cx="4942207" cy="534862"/>
          </a:xfrm>
          <a:prstGeom prst="rect">
            <a:avLst/>
          </a:prstGeom>
          <a:solidFill>
            <a:schemeClr val="bg1"/>
          </a:solidFill>
        </p:spPr>
        <p:txBody>
          <a:bodyPr wrap="square" rtlCol="0">
            <a:spAutoFit/>
          </a:bodyPr>
          <a:lstStyle/>
          <a:p>
            <a:endParaRPr lang="en-GB"/>
          </a:p>
        </p:txBody>
      </p:sp>
      <p:sp>
        <p:nvSpPr>
          <p:cNvPr id="8" name="TextBox 7"/>
          <p:cNvSpPr txBox="1"/>
          <p:nvPr/>
        </p:nvSpPr>
        <p:spPr>
          <a:xfrm>
            <a:off x="2140085" y="3550436"/>
            <a:ext cx="194553"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20093488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1432</TotalTime>
  <Words>3879</Words>
  <Application>Microsoft Office PowerPoint</Application>
  <PresentationFormat>Widescreen</PresentationFormat>
  <Paragraphs>361</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Trebuchet MS</vt:lpstr>
      <vt:lpstr>Wingdings</vt:lpstr>
      <vt:lpstr>Wingdings 3</vt:lpstr>
      <vt:lpstr>Facet</vt:lpstr>
      <vt:lpstr>Understanding the Contemporary HR Function</vt:lpstr>
      <vt:lpstr>Why does HR exist?</vt:lpstr>
      <vt:lpstr>HR &amp; How it is Evolving</vt:lpstr>
      <vt:lpstr>PowerPoint Presentation</vt:lpstr>
      <vt:lpstr>PowerPoint Presentation</vt:lpstr>
      <vt:lpstr>PowerPoint Presentation</vt:lpstr>
      <vt:lpstr>Lets think about the different delivery models for HR services….</vt:lpstr>
      <vt:lpstr>Ulrich's 3 Legged Stool Model</vt:lpstr>
      <vt:lpstr>John Storey Model (1989)</vt:lpstr>
      <vt:lpstr>What can the role of the Line Manager offer</vt:lpstr>
      <vt:lpstr>Why is ethical behaviour important</vt:lpstr>
      <vt:lpstr>Corporate Responsibility</vt:lpstr>
      <vt:lpstr>How do we evaluate HR’s contribution to the organisation?</vt:lpstr>
      <vt:lpstr>Kaplan and Norton’s Balance Scorecard</vt:lpstr>
      <vt:lpstr>Finally… Lets compare the following two research studies that link HR to positive organisational outcomes:-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 Wendy</dc:creator>
  <cp:lastModifiedBy>Harris, Wendy</cp:lastModifiedBy>
  <cp:revision>132</cp:revision>
  <dcterms:created xsi:type="dcterms:W3CDTF">2020-01-20T09:37:32Z</dcterms:created>
  <dcterms:modified xsi:type="dcterms:W3CDTF">2020-02-06T22:14:30Z</dcterms:modified>
</cp:coreProperties>
</file>