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7" r:id="rId5"/>
    <p:sldId id="317" r:id="rId6"/>
    <p:sldId id="318" r:id="rId7"/>
    <p:sldId id="328" r:id="rId8"/>
    <p:sldId id="277" r:id="rId9"/>
    <p:sldId id="314" r:id="rId10"/>
    <p:sldId id="331" r:id="rId11"/>
    <p:sldId id="296" r:id="rId12"/>
    <p:sldId id="316" r:id="rId13"/>
    <p:sldId id="319" r:id="rId14"/>
    <p:sldId id="320" r:id="rId15"/>
    <p:sldId id="321" r:id="rId16"/>
    <p:sldId id="322" r:id="rId17"/>
    <p:sldId id="323" r:id="rId18"/>
    <p:sldId id="324" r:id="rId19"/>
    <p:sldId id="325" r:id="rId20"/>
    <p:sldId id="326" r:id="rId21"/>
    <p:sldId id="329" r:id="rId22"/>
    <p:sldId id="327" r:id="rId23"/>
    <p:sldId id="308" r:id="rId24"/>
    <p:sldId id="33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stelle Hitchon (Welsh Ambulance Service NHS Trust - 020 )" initials="EH(ASNT-0)" lastIdx="2" clrIdx="0">
    <p:extLst>
      <p:ext uri="{19B8F6BF-5375-455C-9EA6-DF929625EA0E}">
        <p15:presenceInfo xmlns:p15="http://schemas.microsoft.com/office/powerpoint/2012/main" userId="S-1-5-21-978635462-3828570294-627434887-696374" providerId="AD"/>
      </p:ext>
    </p:extLst>
  </p:cmAuthor>
  <p:cmAuthor id="2" name="Emily Benwell (Welsh Ambulance Service NHS Trust - 020)" initials="EB(ASNT0" lastIdx="1" clrIdx="1">
    <p:extLst>
      <p:ext uri="{19B8F6BF-5375-455C-9EA6-DF929625EA0E}">
        <p15:presenceInfo xmlns:p15="http://schemas.microsoft.com/office/powerpoint/2012/main" userId="S::Emily.Benwell@wales.nhs.uk::e260bc17-ddaf-49ac-8360-531c6e09288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5246"/>
    <a:srgbClr val="007749"/>
    <a:srgbClr val="315A8B"/>
    <a:srgbClr val="EFDF00"/>
    <a:srgbClr val="2F588B"/>
    <a:srgbClr val="BFC9CA"/>
    <a:srgbClr val="ED2A2A"/>
    <a:srgbClr val="ADB9CA"/>
    <a:srgbClr val="F8FAFB"/>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74" autoAdjust="0"/>
    <p:restoredTop sz="88889" autoAdjust="0"/>
  </p:normalViewPr>
  <p:slideViewPr>
    <p:cSldViewPr snapToGrid="0">
      <p:cViewPr varScale="1">
        <p:scale>
          <a:sx n="76" d="100"/>
          <a:sy n="76" d="100"/>
        </p:scale>
        <p:origin x="485" y="5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EDCB4-3D16-4B39-8852-5FA274CCCD36}" type="datetimeFigureOut">
              <a:rPr lang="en-GB" smtClean="0"/>
              <a:t>08/05/2024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2638F6-C3BB-4139-86BA-B96EF529A6C2}" type="slidenum">
              <a:rPr lang="en-GB" smtClean="0"/>
              <a:t>‹#›</a:t>
            </a:fld>
            <a:endParaRPr lang="en-GB"/>
          </a:p>
        </p:txBody>
      </p:sp>
    </p:spTree>
    <p:extLst>
      <p:ext uri="{BB962C8B-B14F-4D97-AF65-F5344CB8AC3E}">
        <p14:creationId xmlns:p14="http://schemas.microsoft.com/office/powerpoint/2010/main" val="1304633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2638F6-C3BB-4139-86BA-B96EF529A6C2}" type="slidenum">
              <a:rPr lang="en-GB" smtClean="0"/>
              <a:t>1</a:t>
            </a:fld>
            <a:endParaRPr lang="en-GB"/>
          </a:p>
        </p:txBody>
      </p:sp>
    </p:spTree>
    <p:extLst>
      <p:ext uri="{BB962C8B-B14F-4D97-AF65-F5344CB8AC3E}">
        <p14:creationId xmlns:p14="http://schemas.microsoft.com/office/powerpoint/2010/main" val="4083862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a:t>
            </a:fld>
            <a:endParaRPr lang="en-GB"/>
          </a:p>
        </p:txBody>
      </p:sp>
    </p:spTree>
    <p:extLst>
      <p:ext uri="{BB962C8B-B14F-4D97-AF65-F5344CB8AC3E}">
        <p14:creationId xmlns:p14="http://schemas.microsoft.com/office/powerpoint/2010/main" val="2173958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a:t>
            </a:fld>
            <a:endParaRPr lang="en-GB"/>
          </a:p>
        </p:txBody>
      </p:sp>
    </p:spTree>
    <p:extLst>
      <p:ext uri="{BB962C8B-B14F-4D97-AF65-F5344CB8AC3E}">
        <p14:creationId xmlns:p14="http://schemas.microsoft.com/office/powerpoint/2010/main" val="1860091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a:t>
            </a:fld>
            <a:endParaRPr lang="en-GB"/>
          </a:p>
        </p:txBody>
      </p:sp>
    </p:spTree>
    <p:extLst>
      <p:ext uri="{BB962C8B-B14F-4D97-AF65-F5344CB8AC3E}">
        <p14:creationId xmlns:p14="http://schemas.microsoft.com/office/powerpoint/2010/main" val="4076172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5</a:t>
            </a:fld>
            <a:endParaRPr lang="en-GB"/>
          </a:p>
        </p:txBody>
      </p:sp>
    </p:spTree>
    <p:extLst>
      <p:ext uri="{BB962C8B-B14F-4D97-AF65-F5344CB8AC3E}">
        <p14:creationId xmlns:p14="http://schemas.microsoft.com/office/powerpoint/2010/main" val="22501981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6</a:t>
            </a:fld>
            <a:endParaRPr lang="en-GB"/>
          </a:p>
        </p:txBody>
      </p:sp>
    </p:spTree>
    <p:extLst>
      <p:ext uri="{BB962C8B-B14F-4D97-AF65-F5344CB8AC3E}">
        <p14:creationId xmlns:p14="http://schemas.microsoft.com/office/powerpoint/2010/main" val="2346451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7</a:t>
            </a:fld>
            <a:endParaRPr lang="en-GB"/>
          </a:p>
        </p:txBody>
      </p:sp>
    </p:spTree>
    <p:extLst>
      <p:ext uri="{BB962C8B-B14F-4D97-AF65-F5344CB8AC3E}">
        <p14:creationId xmlns:p14="http://schemas.microsoft.com/office/powerpoint/2010/main" val="1387601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a:p>
        </p:txBody>
      </p:sp>
      <p:sp>
        <p:nvSpPr>
          <p:cNvPr id="4" name="Slide Number Placeholder 3"/>
          <p:cNvSpPr>
            <a:spLocks noGrp="1"/>
          </p:cNvSpPr>
          <p:nvPr>
            <p:ph type="sldNum" sz="quarter" idx="10"/>
          </p:nvPr>
        </p:nvSpPr>
        <p:spPr/>
        <p:txBody>
          <a:bodyPr/>
          <a:lstStyle/>
          <a:p>
            <a:fld id="{70D39C1D-3EC9-46F4-8595-2CF4DD2133D9}" type="slidenum">
              <a:rPr lang="en-GB" smtClean="0"/>
              <a:t>8</a:t>
            </a:fld>
            <a:endParaRPr lang="en-GB"/>
          </a:p>
        </p:txBody>
      </p:sp>
    </p:spTree>
    <p:extLst>
      <p:ext uri="{BB962C8B-B14F-4D97-AF65-F5344CB8AC3E}">
        <p14:creationId xmlns:p14="http://schemas.microsoft.com/office/powerpoint/2010/main" val="151738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9</a:t>
            </a:fld>
            <a:endParaRPr lang="en-GB"/>
          </a:p>
        </p:txBody>
      </p:sp>
    </p:spTree>
    <p:extLst>
      <p:ext uri="{BB962C8B-B14F-4D97-AF65-F5344CB8AC3E}">
        <p14:creationId xmlns:p14="http://schemas.microsoft.com/office/powerpoint/2010/main" val="4021809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10</a:t>
            </a:fld>
            <a:endParaRPr lang="en-GB"/>
          </a:p>
        </p:txBody>
      </p:sp>
    </p:spTree>
    <p:extLst>
      <p:ext uri="{BB962C8B-B14F-4D97-AF65-F5344CB8AC3E}">
        <p14:creationId xmlns:p14="http://schemas.microsoft.com/office/powerpoint/2010/main" val="2991615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11</a:t>
            </a:fld>
            <a:endParaRPr lang="en-GB"/>
          </a:p>
        </p:txBody>
      </p:sp>
    </p:spTree>
    <p:extLst>
      <p:ext uri="{BB962C8B-B14F-4D97-AF65-F5344CB8AC3E}">
        <p14:creationId xmlns:p14="http://schemas.microsoft.com/office/powerpoint/2010/main" val="3751229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12</a:t>
            </a:fld>
            <a:endParaRPr lang="en-GB"/>
          </a:p>
        </p:txBody>
      </p:sp>
    </p:spTree>
    <p:extLst>
      <p:ext uri="{BB962C8B-B14F-4D97-AF65-F5344CB8AC3E}">
        <p14:creationId xmlns:p14="http://schemas.microsoft.com/office/powerpoint/2010/main" val="113494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13</a:t>
            </a:fld>
            <a:endParaRPr lang="en-GB"/>
          </a:p>
        </p:txBody>
      </p:sp>
    </p:spTree>
    <p:extLst>
      <p:ext uri="{BB962C8B-B14F-4D97-AF65-F5344CB8AC3E}">
        <p14:creationId xmlns:p14="http://schemas.microsoft.com/office/powerpoint/2010/main" val="389956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14</a:t>
            </a:fld>
            <a:endParaRPr lang="en-GB"/>
          </a:p>
        </p:txBody>
      </p:sp>
    </p:spTree>
    <p:extLst>
      <p:ext uri="{BB962C8B-B14F-4D97-AF65-F5344CB8AC3E}">
        <p14:creationId xmlns:p14="http://schemas.microsoft.com/office/powerpoint/2010/main" val="7349157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15</a:t>
            </a:fld>
            <a:endParaRPr lang="en-GB"/>
          </a:p>
        </p:txBody>
      </p:sp>
    </p:spTree>
    <p:extLst>
      <p:ext uri="{BB962C8B-B14F-4D97-AF65-F5344CB8AC3E}">
        <p14:creationId xmlns:p14="http://schemas.microsoft.com/office/powerpoint/2010/main" val="314896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16</a:t>
            </a:fld>
            <a:endParaRPr lang="en-GB"/>
          </a:p>
        </p:txBody>
      </p:sp>
    </p:spTree>
    <p:extLst>
      <p:ext uri="{BB962C8B-B14F-4D97-AF65-F5344CB8AC3E}">
        <p14:creationId xmlns:p14="http://schemas.microsoft.com/office/powerpoint/2010/main" val="42286628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17</a:t>
            </a:fld>
            <a:endParaRPr lang="en-GB"/>
          </a:p>
        </p:txBody>
      </p:sp>
    </p:spTree>
    <p:extLst>
      <p:ext uri="{BB962C8B-B14F-4D97-AF65-F5344CB8AC3E}">
        <p14:creationId xmlns:p14="http://schemas.microsoft.com/office/powerpoint/2010/main" val="3437588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18</a:t>
            </a:fld>
            <a:endParaRPr lang="en-GB"/>
          </a:p>
        </p:txBody>
      </p:sp>
    </p:spTree>
    <p:extLst>
      <p:ext uri="{BB962C8B-B14F-4D97-AF65-F5344CB8AC3E}">
        <p14:creationId xmlns:p14="http://schemas.microsoft.com/office/powerpoint/2010/main" val="40413938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19</a:t>
            </a:fld>
            <a:endParaRPr lang="en-GB"/>
          </a:p>
        </p:txBody>
      </p:sp>
    </p:spTree>
    <p:extLst>
      <p:ext uri="{BB962C8B-B14F-4D97-AF65-F5344CB8AC3E}">
        <p14:creationId xmlns:p14="http://schemas.microsoft.com/office/powerpoint/2010/main" val="1712668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2638F6-C3BB-4139-86BA-B96EF529A6C2}" type="slidenum">
              <a:rPr lang="en-GB" smtClean="0"/>
              <a:t>20</a:t>
            </a:fld>
            <a:endParaRPr lang="en-GB"/>
          </a:p>
        </p:txBody>
      </p:sp>
    </p:spTree>
    <p:extLst>
      <p:ext uri="{BB962C8B-B14F-4D97-AF65-F5344CB8AC3E}">
        <p14:creationId xmlns:p14="http://schemas.microsoft.com/office/powerpoint/2010/main" val="27139283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2638F6-C3BB-4139-86BA-B96EF529A6C2}" type="slidenum">
              <a:rPr lang="en-GB" smtClean="0"/>
              <a:t>21</a:t>
            </a:fld>
            <a:endParaRPr lang="en-GB"/>
          </a:p>
        </p:txBody>
      </p:sp>
    </p:spTree>
    <p:extLst>
      <p:ext uri="{BB962C8B-B14F-4D97-AF65-F5344CB8AC3E}">
        <p14:creationId xmlns:p14="http://schemas.microsoft.com/office/powerpoint/2010/main" val="110339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69F2DE1-AF1A-4C4C-9A2C-8AAFB4CC1784}"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2126698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F2DE1-AF1A-4C4C-9A2C-8AAFB4CC1784}"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2121473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9F2DE1-AF1A-4C4C-9A2C-8AAFB4CC1784}"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264108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69F2DE1-AF1A-4C4C-9A2C-8AAFB4CC1784}" type="datetimeFigureOut">
              <a:rPr lang="en-GB" smtClean="0"/>
              <a:t>08/05/2024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3087686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69F2DE1-AF1A-4C4C-9A2C-8AAFB4CC1784}" type="datetimeFigureOut">
              <a:rPr lang="en-GB" smtClean="0"/>
              <a:t>08/05/2024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4185818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69F2DE1-AF1A-4C4C-9A2C-8AAFB4CC1784}" type="datetimeFigureOut">
              <a:rPr lang="en-GB" smtClean="0"/>
              <a:t>08/05/2024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453839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F2DE1-AF1A-4C4C-9A2C-8AAFB4CC1784}" type="datetimeFigureOut">
              <a:rPr lang="en-GB" smtClean="0"/>
              <a:t>08/05/2024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1196442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F2DE1-AF1A-4C4C-9A2C-8AAFB4CC1784}" type="datetimeFigureOut">
              <a:rPr lang="en-GB" smtClean="0"/>
              <a:t>08/05/2024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182346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F2DE1-AF1A-4C4C-9A2C-8AAFB4CC1784}" type="datetimeFigureOut">
              <a:rPr lang="en-GB" smtClean="0"/>
              <a:t>08/05/2024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3316562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F2DE1-AF1A-4C4C-9A2C-8AAFB4CC1784}"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381229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F2DE1-AF1A-4C4C-9A2C-8AAFB4CC1784}"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BDA3-2162-4341-974C-139150D192D0}" type="slidenum">
              <a:rPr lang="en-GB" smtClean="0"/>
              <a:t>‹#›</a:t>
            </a:fld>
            <a:endParaRPr lang="en-GB"/>
          </a:p>
        </p:txBody>
      </p:sp>
    </p:spTree>
    <p:extLst>
      <p:ext uri="{BB962C8B-B14F-4D97-AF65-F5344CB8AC3E}">
        <p14:creationId xmlns:p14="http://schemas.microsoft.com/office/powerpoint/2010/main" val="2100499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9F2DE1-AF1A-4C4C-9A2C-8AAFB4CC1784}" type="datetimeFigureOut">
              <a:rPr lang="en-GB" smtClean="0"/>
              <a:t>08/05/2024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CDBDA3-2162-4341-974C-139150D192D0}" type="slidenum">
              <a:rPr lang="en-GB" smtClean="0"/>
              <a:t>‹#›</a:t>
            </a:fld>
            <a:endParaRPr lang="en-GB"/>
          </a:p>
        </p:txBody>
      </p:sp>
    </p:spTree>
    <p:extLst>
      <p:ext uri="{BB962C8B-B14F-4D97-AF65-F5344CB8AC3E}">
        <p14:creationId xmlns:p14="http://schemas.microsoft.com/office/powerpoint/2010/main" val="31843832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4.png"/><Relationship Id="rId7"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jpeg"/><Relationship Id="rId11" Type="http://schemas.openxmlformats.org/officeDocument/2006/relationships/slide" Target="slide6.xml"/><Relationship Id="rId5" Type="http://schemas.openxmlformats.org/officeDocument/2006/relationships/image" Target="cid:84cecf66-3476-4ea5-842d-0ae0553035bb@GBRP265.PROD.OUTLOOK.COM" TargetMode="External"/><Relationship Id="rId10" Type="http://schemas.openxmlformats.org/officeDocument/2006/relationships/image" Target="../media/image12.jpeg"/><Relationship Id="rId4" Type="http://schemas.openxmlformats.org/officeDocument/2006/relationships/image" Target="../media/image7.jpeg"/><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3.emf"/><Relationship Id="rId4" Type="http://schemas.openxmlformats.org/officeDocument/2006/relationships/package" Target="../embeddings/Microsoft_Excel_Worksheet.xlsx"/></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www.kotterinc.com/methodology/8-steps/" TargetMode="Externa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4.png"/><Relationship Id="rId7"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cid:84cecf66-3476-4ea5-842d-0ae0553035bb@GBRP265.PROD.OUTLOOK.COM" TargetMode="External"/><Relationship Id="rId10" Type="http://schemas.openxmlformats.org/officeDocument/2006/relationships/image" Target="../media/image19.png"/><Relationship Id="rId4" Type="http://schemas.openxmlformats.org/officeDocument/2006/relationships/image" Target="../media/image7.jpeg"/><Relationship Id="rId9" Type="http://schemas.openxmlformats.org/officeDocument/2006/relationships/image" Target="../media/image18.emf"/></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227DC239-7C19-F5CA-6C90-36FB8ADA50D8}"/>
              </a:ext>
            </a:extLst>
          </p:cNvPr>
          <p:cNvSpPr/>
          <p:nvPr/>
        </p:nvSpPr>
        <p:spPr>
          <a:xfrm flipV="1">
            <a:off x="0" y="-22823"/>
            <a:ext cx="12192000"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CE9ABCD7-8EC5-4AC4-B89E-DAEB1468F6EF}"/>
              </a:ext>
            </a:extLst>
          </p:cNvPr>
          <p:cNvSpPr txBox="1"/>
          <p:nvPr/>
        </p:nvSpPr>
        <p:spPr>
          <a:xfrm>
            <a:off x="658346" y="749206"/>
            <a:ext cx="7507459" cy="830997"/>
          </a:xfrm>
          <a:prstGeom prst="rect">
            <a:avLst/>
          </a:prstGeom>
          <a:noFill/>
        </p:spPr>
        <p:txBody>
          <a:bodyPr wrap="square" rtlCol="0">
            <a:spAutoFit/>
          </a:bodyPr>
          <a:lstStyle/>
          <a:p>
            <a:r>
              <a:rPr lang="en-GB" sz="2400" dirty="0">
                <a:solidFill>
                  <a:schemeClr val="bg1"/>
                </a:solidFill>
                <a:latin typeface="Segoe UI" panose="020B0502040204020203" pitchFamily="34" charset="0"/>
                <a:cs typeface="Segoe UI" panose="020B0502040204020203" pitchFamily="34" charset="0"/>
              </a:rPr>
              <a:t>Welsh Ambulance Services University NHS Trust</a:t>
            </a:r>
          </a:p>
          <a:p>
            <a:endParaRPr lang="en-GB" sz="2400" b="1" dirty="0">
              <a:solidFill>
                <a:schemeClr val="bg1"/>
              </a:solidFill>
              <a:latin typeface="Segoe UI" panose="020B0502040204020203" pitchFamily="34" charset="0"/>
              <a:cs typeface="Segoe UI" panose="020B0502040204020203" pitchFamily="34" charset="0"/>
            </a:endParaRPr>
          </a:p>
        </p:txBody>
      </p:sp>
      <p:sp>
        <p:nvSpPr>
          <p:cNvPr id="16" name="Subtitle 2">
            <a:extLst>
              <a:ext uri="{FF2B5EF4-FFF2-40B4-BE49-F238E27FC236}">
                <a16:creationId xmlns:a16="http://schemas.microsoft.com/office/drawing/2014/main" id="{C30F1229-8F2E-4AC5-A71D-0910975C4816}"/>
              </a:ext>
            </a:extLst>
          </p:cNvPr>
          <p:cNvSpPr>
            <a:spLocks noGrp="1"/>
          </p:cNvSpPr>
          <p:nvPr>
            <p:ph type="subTitle" idx="1"/>
          </p:nvPr>
        </p:nvSpPr>
        <p:spPr>
          <a:xfrm>
            <a:off x="8165805" y="5090760"/>
            <a:ext cx="3944680" cy="2036068"/>
          </a:xfrm>
        </p:spPr>
        <p:txBody>
          <a:bodyPr>
            <a:normAutofit/>
          </a:bodyPr>
          <a:lstStyle/>
          <a:p>
            <a:pPr algn="l">
              <a:lnSpc>
                <a:spcPct val="100000"/>
              </a:lnSpc>
              <a:spcBef>
                <a:spcPts val="0"/>
              </a:spcBef>
            </a:pPr>
            <a:r>
              <a:rPr lang="en-GB" sz="1200" dirty="0">
                <a:solidFill>
                  <a:schemeClr val="bg1"/>
                </a:solidFill>
                <a:latin typeface="Arial" panose="020B0604020202020204" pitchFamily="34" charset="0"/>
                <a:cs typeface="Arial" panose="020B0604020202020204" pitchFamily="34" charset="0"/>
              </a:rPr>
              <a:t>______________________________</a:t>
            </a:r>
          </a:p>
          <a:p>
            <a:pPr algn="l">
              <a:lnSpc>
                <a:spcPct val="100000"/>
              </a:lnSpc>
              <a:spcBef>
                <a:spcPts val="0"/>
              </a:spcBef>
            </a:pPr>
            <a:endParaRPr lang="en-GB" sz="1200" dirty="0">
              <a:solidFill>
                <a:schemeClr val="bg1"/>
              </a:solidFill>
              <a:latin typeface="Arial" panose="020B0604020202020204" pitchFamily="34" charset="0"/>
              <a:cs typeface="Arial" panose="020B0604020202020204" pitchFamily="34" charset="0"/>
            </a:endParaRPr>
          </a:p>
          <a:p>
            <a:pPr algn="l">
              <a:lnSpc>
                <a:spcPct val="100000"/>
              </a:lnSpc>
              <a:spcBef>
                <a:spcPts val="0"/>
              </a:spcBef>
            </a:pPr>
            <a:r>
              <a:rPr lang="en-GB" sz="1200" dirty="0">
                <a:solidFill>
                  <a:schemeClr val="bg1"/>
                </a:solidFill>
                <a:latin typeface="Arial" panose="020B0604020202020204" pitchFamily="34" charset="0"/>
                <a:cs typeface="Arial" panose="020B0604020202020204" pitchFamily="34" charset="0"/>
              </a:rPr>
              <a:t>May 2024</a:t>
            </a:r>
          </a:p>
          <a:p>
            <a:pPr algn="l">
              <a:lnSpc>
                <a:spcPct val="100000"/>
              </a:lnSpc>
              <a:spcBef>
                <a:spcPts val="0"/>
              </a:spcBef>
            </a:pPr>
            <a:r>
              <a:rPr lang="en-GB" sz="1200" dirty="0">
                <a:solidFill>
                  <a:schemeClr val="bg1"/>
                </a:solidFill>
                <a:latin typeface="Arial" panose="020B0604020202020204" pitchFamily="34" charset="0"/>
                <a:cs typeface="Arial" panose="020B0604020202020204" pitchFamily="34" charset="0"/>
              </a:rPr>
              <a:t>______________________________</a:t>
            </a:r>
          </a:p>
          <a:p>
            <a:pPr algn="l">
              <a:lnSpc>
                <a:spcPct val="100000"/>
              </a:lnSpc>
              <a:spcBef>
                <a:spcPts val="0"/>
              </a:spcBef>
            </a:pPr>
            <a:endParaRPr lang="en-GB" sz="1200" dirty="0">
              <a:solidFill>
                <a:schemeClr val="bg1"/>
              </a:solidFill>
              <a:latin typeface="Arial" panose="020B0604020202020204" pitchFamily="34" charset="0"/>
              <a:cs typeface="Arial" panose="020B0604020202020204" pitchFamily="34" charset="0"/>
            </a:endParaRPr>
          </a:p>
          <a:p>
            <a:pPr algn="l">
              <a:lnSpc>
                <a:spcPct val="100000"/>
              </a:lnSpc>
              <a:spcBef>
                <a:spcPts val="0"/>
              </a:spcBef>
            </a:pPr>
            <a:r>
              <a:rPr lang="en-GB" sz="1200" dirty="0">
                <a:solidFill>
                  <a:schemeClr val="bg1"/>
                </a:solidFill>
                <a:latin typeface="Arial" panose="020B0604020202020204" pitchFamily="34" charset="0"/>
                <a:cs typeface="Arial" panose="020B0604020202020204" pitchFamily="34" charset="0"/>
              </a:rPr>
              <a:t>by Keith Dorrington Clinical Lead ePCR</a:t>
            </a:r>
          </a:p>
        </p:txBody>
      </p:sp>
      <p:pic>
        <p:nvPicPr>
          <p:cNvPr id="34" name="Picture 33">
            <a:extLst>
              <a:ext uri="{FF2B5EF4-FFF2-40B4-BE49-F238E27FC236}">
                <a16:creationId xmlns:a16="http://schemas.microsoft.com/office/drawing/2014/main" id="{F4EB4889-CC7D-1153-9B8E-CF2259CC1A4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7093" t="32964" r="2809" b="14667"/>
          <a:stretch/>
        </p:blipFill>
        <p:spPr>
          <a:xfrm>
            <a:off x="7304566" y="0"/>
            <a:ext cx="4887433" cy="4210493"/>
          </a:xfrm>
          <a:prstGeom prst="rect">
            <a:avLst/>
          </a:prstGeom>
        </p:spPr>
      </p:pic>
      <p:sp>
        <p:nvSpPr>
          <p:cNvPr id="2" name="TextBox 1">
            <a:extLst>
              <a:ext uri="{FF2B5EF4-FFF2-40B4-BE49-F238E27FC236}">
                <a16:creationId xmlns:a16="http://schemas.microsoft.com/office/drawing/2014/main" id="{8EC1A964-1774-1E01-F857-68932624865F}"/>
              </a:ext>
            </a:extLst>
          </p:cNvPr>
          <p:cNvSpPr txBox="1"/>
          <p:nvPr/>
        </p:nvSpPr>
        <p:spPr>
          <a:xfrm>
            <a:off x="658346" y="2985514"/>
            <a:ext cx="9576079" cy="523220"/>
          </a:xfrm>
          <a:prstGeom prst="rect">
            <a:avLst/>
          </a:prstGeom>
          <a:noFill/>
        </p:spPr>
        <p:txBody>
          <a:bodyPr wrap="square" rtlCol="0">
            <a:spAutoFit/>
          </a:bodyPr>
          <a:lstStyle/>
          <a:p>
            <a:pPr rtl="0"/>
            <a:r>
              <a:rPr lang="en-US" sz="2800" dirty="0"/>
              <a:t>Leadership and Change (BMPF7023)</a:t>
            </a:r>
          </a:p>
        </p:txBody>
      </p:sp>
      <p:pic>
        <p:nvPicPr>
          <p:cNvPr id="5" name="Picture 4">
            <a:extLst>
              <a:ext uri="{FF2B5EF4-FFF2-40B4-BE49-F238E27FC236}">
                <a16:creationId xmlns:a16="http://schemas.microsoft.com/office/drawing/2014/main" id="{DAEA445C-8480-249E-5990-FF6E20FDB7B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545649" y="5267476"/>
            <a:ext cx="5765745" cy="1250969"/>
          </a:xfrm>
          <a:prstGeom prst="rect">
            <a:avLst/>
          </a:prstGeom>
        </p:spPr>
      </p:pic>
    </p:spTree>
    <p:extLst>
      <p:ext uri="{BB962C8B-B14F-4D97-AF65-F5344CB8AC3E}">
        <p14:creationId xmlns:p14="http://schemas.microsoft.com/office/powerpoint/2010/main" val="4075356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786855" y="2749167"/>
            <a:ext cx="5215314"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Introduction…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458200" y="6445764"/>
            <a:ext cx="3324496"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TextBox 5">
            <a:extLst>
              <a:ext uri="{FF2B5EF4-FFF2-40B4-BE49-F238E27FC236}">
                <a16:creationId xmlns:a16="http://schemas.microsoft.com/office/drawing/2014/main" id="{BC4BDB7B-4DF1-6BB3-FB0D-2DE822269B34}"/>
              </a:ext>
            </a:extLst>
          </p:cNvPr>
          <p:cNvSpPr txBox="1"/>
          <p:nvPr/>
        </p:nvSpPr>
        <p:spPr>
          <a:xfrm>
            <a:off x="2128171" y="1524000"/>
            <a:ext cx="9320879" cy="2862322"/>
          </a:xfrm>
          <a:prstGeom prst="rect">
            <a:avLst/>
          </a:prstGeom>
          <a:noFill/>
        </p:spPr>
        <p:txBody>
          <a:bodyPr wrap="square" rtlCol="0">
            <a:spAutoFit/>
          </a:bodyPr>
          <a:lstStyle/>
          <a:p>
            <a:endParaRPr lang="en-GB" dirty="0"/>
          </a:p>
          <a:p>
            <a:endParaRPr lang="en-GB" dirty="0"/>
          </a:p>
          <a:p>
            <a:r>
              <a:rPr lang="en-GB" dirty="0"/>
              <a:t>This presentation will introduce the author and give clarity as to why he can lead on this change initiative it will then highlight the benefits of bringing online a digital medicine management solution. </a:t>
            </a:r>
          </a:p>
          <a:p>
            <a:endParaRPr lang="en-GB" dirty="0"/>
          </a:p>
          <a:p>
            <a:r>
              <a:rPr lang="en-GB" dirty="0"/>
              <a:t>It will focus on the steps required, using </a:t>
            </a:r>
            <a:r>
              <a:rPr lang="en-GB" dirty="0" err="1"/>
              <a:t>Kotters</a:t>
            </a:r>
            <a:r>
              <a:rPr lang="en-GB" dirty="0"/>
              <a:t> Model of Change Management </a:t>
            </a:r>
          </a:p>
          <a:p>
            <a:endParaRPr lang="en-GB" dirty="0"/>
          </a:p>
          <a:p>
            <a:endParaRPr lang="en-GB" dirty="0"/>
          </a:p>
          <a:p>
            <a:r>
              <a:rPr lang="en-GB" dirty="0"/>
              <a:t> </a:t>
            </a:r>
          </a:p>
        </p:txBody>
      </p:sp>
    </p:spTree>
    <p:extLst>
      <p:ext uri="{BB962C8B-B14F-4D97-AF65-F5344CB8AC3E}">
        <p14:creationId xmlns:p14="http://schemas.microsoft.com/office/powerpoint/2010/main" val="1616073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786855" y="2749167"/>
            <a:ext cx="5215314"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How I got here…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515350" y="6445764"/>
            <a:ext cx="3267346" cy="261610"/>
          </a:xfrm>
          <a:prstGeom prst="rect">
            <a:avLst/>
          </a:prstGeom>
          <a:noFill/>
          <a:ln>
            <a:noFill/>
          </a:ln>
        </p:spPr>
        <p:txBody>
          <a:bodyPr wrap="square" rtlCol="0">
            <a:spAutoFit/>
          </a:bodyPr>
          <a:lstStyle/>
          <a:p>
            <a:r>
              <a:rPr lang="en-GB" sz="1100">
                <a:solidFill>
                  <a:srgbClr val="007749"/>
                </a:solidFill>
                <a:latin typeface="Bahnschrift Light" panose="020B0502040204020203" pitchFamily="34" charset="0"/>
              </a:rPr>
              <a:t>Welsh Ambulance Services University NHS Trust</a:t>
            </a:r>
            <a:endParaRPr lang="en-GB" sz="1100" dirty="0">
              <a:solidFill>
                <a:srgbClr val="007749"/>
              </a:solidFill>
              <a:latin typeface="Bahnschrift Light" panose="020B0502040204020203" pitchFamily="34" charset="0"/>
            </a:endParaRPr>
          </a:p>
        </p:txBody>
      </p:sp>
      <p:sp>
        <p:nvSpPr>
          <p:cNvPr id="5" name="TextBox 4">
            <a:extLst>
              <a:ext uri="{FF2B5EF4-FFF2-40B4-BE49-F238E27FC236}">
                <a16:creationId xmlns:a16="http://schemas.microsoft.com/office/drawing/2014/main" id="{F9C6328A-C0C0-8B12-C299-AE8140442BFE}"/>
              </a:ext>
            </a:extLst>
          </p:cNvPr>
          <p:cNvSpPr txBox="1"/>
          <p:nvPr/>
        </p:nvSpPr>
        <p:spPr>
          <a:xfrm>
            <a:off x="2455120" y="1171218"/>
            <a:ext cx="9208466" cy="4801314"/>
          </a:xfrm>
          <a:prstGeom prst="rect">
            <a:avLst/>
          </a:prstGeom>
          <a:noFill/>
        </p:spPr>
        <p:txBody>
          <a:bodyPr wrap="square" rtlCol="0">
            <a:spAutoFit/>
          </a:bodyPr>
          <a:lstStyle/>
          <a:p>
            <a:r>
              <a:rPr lang="en-GB" dirty="0"/>
              <a:t>Joined the North Wales Ambulance Service in 1999</a:t>
            </a:r>
          </a:p>
          <a:p>
            <a:endParaRPr lang="en-GB" dirty="0"/>
          </a:p>
          <a:p>
            <a:r>
              <a:rPr lang="en-GB" dirty="0"/>
              <a:t>Became an Emergency medical Technician in 2002</a:t>
            </a:r>
          </a:p>
          <a:p>
            <a:endParaRPr lang="en-GB" dirty="0"/>
          </a:p>
          <a:p>
            <a:r>
              <a:rPr lang="en-GB" dirty="0"/>
              <a:t>Qualified as a Paramedic in 2004</a:t>
            </a:r>
          </a:p>
          <a:p>
            <a:endParaRPr lang="en-GB" dirty="0"/>
          </a:p>
          <a:p>
            <a:r>
              <a:rPr lang="en-GB" dirty="0"/>
              <a:t>Became a Learning and Development Manager in 2014</a:t>
            </a:r>
          </a:p>
          <a:p>
            <a:endParaRPr lang="en-GB" dirty="0"/>
          </a:p>
          <a:p>
            <a:r>
              <a:rPr lang="en-GB" dirty="0"/>
              <a:t>Started on MSc in Advanced Practice 2018</a:t>
            </a:r>
          </a:p>
          <a:p>
            <a:endParaRPr lang="en-GB" dirty="0"/>
          </a:p>
          <a:p>
            <a:r>
              <a:rPr lang="en-GB" dirty="0"/>
              <a:t>Moved into role of Advanced Practitioner 2019</a:t>
            </a:r>
          </a:p>
          <a:p>
            <a:endParaRPr lang="en-GB" dirty="0"/>
          </a:p>
          <a:p>
            <a:r>
              <a:rPr lang="en-GB" dirty="0"/>
              <a:t>Transitioned into the role of Senior Paramedic 2021 </a:t>
            </a:r>
          </a:p>
          <a:p>
            <a:endParaRPr lang="en-GB" dirty="0"/>
          </a:p>
          <a:p>
            <a:r>
              <a:rPr lang="en-GB" dirty="0"/>
              <a:t>Moved to Clinical Lead ePCR 2022</a:t>
            </a:r>
          </a:p>
          <a:p>
            <a:endParaRPr lang="en-GB" dirty="0"/>
          </a:p>
          <a:p>
            <a:endParaRPr lang="en-GB" dirty="0"/>
          </a:p>
        </p:txBody>
      </p:sp>
    </p:spTree>
    <p:extLst>
      <p:ext uri="{BB962C8B-B14F-4D97-AF65-F5344CB8AC3E}">
        <p14:creationId xmlns:p14="http://schemas.microsoft.com/office/powerpoint/2010/main" val="2876553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786855" y="2749167"/>
            <a:ext cx="5215314"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Our Vision…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515350" y="6445764"/>
            <a:ext cx="3267346" cy="261610"/>
          </a:xfrm>
          <a:prstGeom prst="rect">
            <a:avLst/>
          </a:prstGeom>
          <a:noFill/>
          <a:ln>
            <a:noFill/>
          </a:ln>
        </p:spPr>
        <p:txBody>
          <a:bodyPr wrap="square" rtlCol="0">
            <a:spAutoFit/>
          </a:bodyPr>
          <a:lstStyle/>
          <a:p>
            <a:r>
              <a:rPr lang="en-GB" sz="1100">
                <a:solidFill>
                  <a:srgbClr val="007749"/>
                </a:solidFill>
                <a:latin typeface="Bahnschrift Light" panose="020B0502040204020203" pitchFamily="34" charset="0"/>
              </a:rPr>
              <a:t>Welsh Ambulance Services University NHS Trust</a:t>
            </a:r>
            <a:endParaRPr lang="en-GB" sz="1100" dirty="0">
              <a:solidFill>
                <a:srgbClr val="007749"/>
              </a:solidFill>
              <a:latin typeface="Bahnschrift Light" panose="020B0502040204020203" pitchFamily="34" charset="0"/>
            </a:endParaRPr>
          </a:p>
        </p:txBody>
      </p:sp>
      <p:pic>
        <p:nvPicPr>
          <p:cNvPr id="2" name="Picture 1">
            <a:extLst>
              <a:ext uri="{FF2B5EF4-FFF2-40B4-BE49-F238E27FC236}">
                <a16:creationId xmlns:a16="http://schemas.microsoft.com/office/drawing/2014/main" id="{31EC3650-9628-1A60-B2F9-385B095839BC}"/>
              </a:ext>
            </a:extLst>
          </p:cNvPr>
          <p:cNvPicPr>
            <a:picLocks noChangeAspect="1"/>
          </p:cNvPicPr>
          <p:nvPr/>
        </p:nvPicPr>
        <p:blipFill>
          <a:blip r:embed="rId4"/>
          <a:stretch>
            <a:fillRect/>
          </a:stretch>
        </p:blipFill>
        <p:spPr>
          <a:xfrm>
            <a:off x="3676651" y="0"/>
            <a:ext cx="5870864" cy="6858000"/>
          </a:xfrm>
          <a:prstGeom prst="rect">
            <a:avLst/>
          </a:prstGeom>
        </p:spPr>
      </p:pic>
      <p:sp>
        <p:nvSpPr>
          <p:cNvPr id="4" name="TextBox 3">
            <a:extLst>
              <a:ext uri="{FF2B5EF4-FFF2-40B4-BE49-F238E27FC236}">
                <a16:creationId xmlns:a16="http://schemas.microsoft.com/office/drawing/2014/main" id="{C9C1D3DC-9C95-C291-E1E0-D7C268C31486}"/>
              </a:ext>
            </a:extLst>
          </p:cNvPr>
          <p:cNvSpPr txBox="1"/>
          <p:nvPr/>
        </p:nvSpPr>
        <p:spPr>
          <a:xfrm>
            <a:off x="1933575" y="6381679"/>
            <a:ext cx="6496050" cy="261610"/>
          </a:xfrm>
          <a:prstGeom prst="rect">
            <a:avLst/>
          </a:prstGeom>
          <a:noFill/>
        </p:spPr>
        <p:txBody>
          <a:bodyPr wrap="square">
            <a:spAutoFit/>
          </a:bodyPr>
          <a:lstStyle/>
          <a:p>
            <a:r>
              <a:rPr lang="en-GB" sz="1100" dirty="0"/>
              <a:t>(Welsh Ambulance Service, </a:t>
            </a:r>
            <a:r>
              <a:rPr lang="en-GB" sz="1100" i="1" dirty="0"/>
              <a:t>People and culture plan 2023-26</a:t>
            </a:r>
            <a:r>
              <a:rPr lang="en-GB" sz="1100" dirty="0"/>
              <a:t> 2024)</a:t>
            </a:r>
          </a:p>
        </p:txBody>
      </p:sp>
    </p:spTree>
    <p:extLst>
      <p:ext uri="{BB962C8B-B14F-4D97-AF65-F5344CB8AC3E}">
        <p14:creationId xmlns:p14="http://schemas.microsoft.com/office/powerpoint/2010/main" val="325309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426699" y="2307148"/>
            <a:ext cx="2586500"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 Scale</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520676" y="6462575"/>
            <a:ext cx="4147574" cy="261610"/>
          </a:xfrm>
          <a:prstGeom prst="rect">
            <a:avLst/>
          </a:prstGeom>
          <a:noFill/>
          <a:ln>
            <a:noFill/>
          </a:ln>
        </p:spPr>
        <p:txBody>
          <a:bodyPr wrap="square" rtlCol="0">
            <a:spAutoFit/>
          </a:bodyPr>
          <a:lstStyle/>
          <a:p>
            <a:r>
              <a:rPr lang="en-GB" sz="1100">
                <a:solidFill>
                  <a:srgbClr val="007749"/>
                </a:solidFill>
                <a:latin typeface="Bahnschrift Light" panose="020B0502040204020203" pitchFamily="34" charset="0"/>
              </a:rPr>
              <a:t>Welsh Ambulance Services University NHS Trust</a:t>
            </a:r>
            <a:endParaRPr lang="en-GB" sz="1100" dirty="0">
              <a:solidFill>
                <a:srgbClr val="007749"/>
              </a:solidFill>
              <a:latin typeface="Bahnschrift Light" panose="020B0502040204020203" pitchFamily="34" charset="0"/>
            </a:endParaRPr>
          </a:p>
        </p:txBody>
      </p:sp>
      <p:pic>
        <p:nvPicPr>
          <p:cNvPr id="5" name="Picture 4" descr="A green outline of a country&#10;&#10;Description automatically generated with low confidence">
            <a:extLst>
              <a:ext uri="{FF2B5EF4-FFF2-40B4-BE49-F238E27FC236}">
                <a16:creationId xmlns:a16="http://schemas.microsoft.com/office/drawing/2014/main" id="{50910948-DA62-12FE-F1DF-9E7F36361E3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53804" y="724018"/>
            <a:ext cx="4519727" cy="5598298"/>
          </a:xfrm>
          <a:prstGeom prst="rect">
            <a:avLst/>
          </a:prstGeom>
        </p:spPr>
      </p:pic>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2727033" y="1815007"/>
            <a:ext cx="3368967" cy="3308598"/>
          </a:xfrm>
          <a:prstGeom prst="rect">
            <a:avLst/>
          </a:prstGeom>
          <a:noFill/>
        </p:spPr>
        <p:txBody>
          <a:bodyPr wrap="square" rtlCol="0">
            <a:spAutoFit/>
          </a:bodyPr>
          <a:lstStyle/>
          <a:p>
            <a:r>
              <a:rPr lang="en-US" dirty="0">
                <a:latin typeface="Segoe UI" panose="020B0502040204020203" pitchFamily="34" charset="0"/>
                <a:cs typeface="Segoe UI" panose="020B0502040204020203" pitchFamily="34" charset="0"/>
              </a:rPr>
              <a:t>The Welsh Ambulance Services University NHS Trust covers a geographic area of 20,640 kilometers and serving a population of 3 million.</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It operates from 90 ambulance stations, there are three contact centers, two training centers and </a:t>
            </a:r>
            <a:r>
              <a:rPr lang="en-US" b="1" dirty="0">
                <a:latin typeface="Segoe UI" panose="020B0502040204020203" pitchFamily="34" charset="0"/>
                <a:cs typeface="Segoe UI" panose="020B0502040204020203" pitchFamily="34" charset="0"/>
              </a:rPr>
              <a:t>one logistics </a:t>
            </a:r>
            <a:r>
              <a:rPr lang="en-US" dirty="0">
                <a:latin typeface="Segoe UI" panose="020B0502040204020203" pitchFamily="34" charset="0"/>
                <a:cs typeface="Segoe UI" panose="020B0502040204020203" pitchFamily="34" charset="0"/>
              </a:rPr>
              <a:t>hub. </a:t>
            </a:r>
          </a:p>
          <a:p>
            <a:endParaRPr lang="en-US" dirty="0">
              <a:latin typeface="Segoe UI" panose="020B0502040204020203" pitchFamily="34" charset="0"/>
              <a:cs typeface="Segoe UI" panose="020B0502040204020203" pitchFamily="34" charset="0"/>
            </a:endParaRPr>
          </a:p>
          <a:p>
            <a:r>
              <a:rPr lang="en-GB" sz="1100" dirty="0"/>
              <a:t>(Welsh Ambulance Service University NHS Trust , 2023)</a:t>
            </a:r>
            <a:endParaRPr lang="en-US" sz="1100"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575447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5"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786855" y="2315270"/>
            <a:ext cx="5215314"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Current Situation…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496300" y="6445764"/>
            <a:ext cx="3286396"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5" name="Rectangle 2">
            <a:extLst>
              <a:ext uri="{FF2B5EF4-FFF2-40B4-BE49-F238E27FC236}">
                <a16:creationId xmlns:a16="http://schemas.microsoft.com/office/drawing/2014/main" id="{27CB08CA-42FC-424D-5C69-56F287CF664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76EC1595-E9B6-E45E-C0A8-58F014801A14}"/>
              </a:ext>
            </a:extLst>
          </p:cNvPr>
          <p:cNvPicPr>
            <a:picLocks noChangeAspect="1" noChangeArrowheads="1"/>
          </p:cNvPicPr>
          <p:nvPr/>
        </p:nvPicPr>
        <p:blipFill>
          <a:blip r:embed="rId4" r:link="rId5" cstate="print">
            <a:extLst>
              <a:ext uri="{28A0092B-C50C-407E-A947-70E740481C1C}">
                <a14:useLocalDpi xmlns:a14="http://schemas.microsoft.com/office/drawing/2010/main" val="0"/>
              </a:ext>
            </a:extLst>
          </a:blip>
          <a:srcRect/>
          <a:stretch>
            <a:fillRect/>
          </a:stretch>
        </p:blipFill>
        <p:spPr bwMode="auto">
          <a:xfrm>
            <a:off x="8969918" y="457200"/>
            <a:ext cx="2812778" cy="2382923"/>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a:extLst>
              <a:ext uri="{FF2B5EF4-FFF2-40B4-BE49-F238E27FC236}">
                <a16:creationId xmlns:a16="http://schemas.microsoft.com/office/drawing/2014/main" id="{99108BBF-2788-0E9A-EFDD-A63FEAF9AAF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69918" y="3114675"/>
            <a:ext cx="2812778" cy="2588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a:extLst>
              <a:ext uri="{FF2B5EF4-FFF2-40B4-BE49-F238E27FC236}">
                <a16:creationId xmlns:a16="http://schemas.microsoft.com/office/drawing/2014/main" id="{18578365-095E-0ED9-7287-6F6C8F94C2A0}"/>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909809" y="457200"/>
            <a:ext cx="2764626"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5">
            <a:extLst>
              <a:ext uri="{FF2B5EF4-FFF2-40B4-BE49-F238E27FC236}">
                <a16:creationId xmlns:a16="http://schemas.microsoft.com/office/drawing/2014/main" id="{170CD21B-1A27-BEE5-4DEB-4806D3A7DC58}"/>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839770" y="3114674"/>
            <a:ext cx="2764626" cy="2680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a:extLst>
              <a:ext uri="{FF2B5EF4-FFF2-40B4-BE49-F238E27FC236}">
                <a16:creationId xmlns:a16="http://schemas.microsoft.com/office/drawing/2014/main" id="{EED6F392-98BA-34F4-89EA-52399C04C71F}"/>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976103" y="1046077"/>
            <a:ext cx="3584511" cy="2382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mc:Choice xmlns:pslz="http://schemas.microsoft.com/office/powerpoint/2016/slidezoom" Requires="pslz">
          <p:graphicFrame>
            <p:nvGraphicFramePr>
              <p:cNvPr id="10" name="Slide Zoom 9">
                <a:extLst>
                  <a:ext uri="{FF2B5EF4-FFF2-40B4-BE49-F238E27FC236}">
                    <a16:creationId xmlns:a16="http://schemas.microsoft.com/office/drawing/2014/main" id="{14279A51-890D-F69C-9E36-D319D1F016A8}"/>
                  </a:ext>
                </a:extLst>
              </p:cNvPr>
              <p:cNvGraphicFramePr>
                <a:graphicFrameLocks noChangeAspect="1"/>
              </p:cNvGraphicFramePr>
              <p:nvPr>
                <p:extLst>
                  <p:ext uri="{D42A27DB-BD31-4B8C-83A1-F6EECF244321}">
                    <p14:modId xmlns:p14="http://schemas.microsoft.com/office/powerpoint/2010/main" val="2642059154"/>
                  </p:ext>
                </p:extLst>
              </p:nvPr>
            </p:nvGraphicFramePr>
            <p:xfrm>
              <a:off x="5698035" y="3561789"/>
              <a:ext cx="2044821" cy="3014780"/>
            </p:xfrm>
            <a:graphic>
              <a:graphicData uri="http://schemas.microsoft.com/office/powerpoint/2016/slidezoom">
                <pslz:sldZm>
                  <pslz:sldZmObj sldId="314" cId="330843436">
                    <pslz:zmPr id="{8D2B2D94-1ADB-4A04-B237-B92D04DAFFD4}" returnToParent="0" imageType="cover">
                      <p166:blipFill xmlns:p166="http://schemas.microsoft.com/office/powerpoint/2016/6/main">
                        <a:blip r:embed="rId10" cstate="print">
                          <a:extLst>
                            <a:ext uri="{28A0092B-C50C-407E-A947-70E740481C1C}">
                              <a14:useLocalDpi xmlns:a14="http://schemas.microsoft.com/office/drawing/2010/main" val="0"/>
                            </a:ext>
                          </a:extLst>
                        </a:blip>
                        <a:stretch>
                          <a:fillRect/>
                        </a:stretch>
                      </p166:blipFill>
                      <p166:spPr xmlns:p166="http://schemas.microsoft.com/office/powerpoint/2016/6/main">
                        <a:xfrm>
                          <a:off x="0" y="0"/>
                          <a:ext cx="2044821" cy="3014780"/>
                        </a:xfrm>
                        <a:prstGeom prst="rect">
                          <a:avLst/>
                        </a:prstGeom>
                      </p166:spPr>
                    </pslz:zmPr>
                  </pslz:sldZmObj>
                </pslz:sldZm>
              </a:graphicData>
            </a:graphic>
          </p:graphicFrame>
        </mc:Choice>
        <mc:Fallback>
          <p:pic>
            <p:nvPicPr>
              <p:cNvPr id="10" name="Slide Zoom 9">
                <a:hlinkClick r:id="rId11" action="ppaction://hlinksldjump"/>
                <a:extLst>
                  <a:ext uri="{FF2B5EF4-FFF2-40B4-BE49-F238E27FC236}">
                    <a16:creationId xmlns:a16="http://schemas.microsoft.com/office/drawing/2014/main" id="{14279A51-890D-F69C-9E36-D319D1F016A8}"/>
                  </a:ext>
                </a:extLst>
              </p:cNvPr>
              <p:cNvPicPr>
                <a:picLocks noGrp="1" noRot="1" noChangeAspect="1" noMove="1" noResize="1" noEditPoints="1" noAdjustHandles="1" noChangeArrowheads="1" noChangeShapeType="1"/>
              </p:cNvPicPr>
              <p:nvPr/>
            </p:nvPicPr>
            <p:blipFill>
              <a:blip r:embed="rId10" cstate="print">
                <a:extLst>
                  <a:ext uri="{28A0092B-C50C-407E-A947-70E740481C1C}">
                    <a14:useLocalDpi xmlns:a14="http://schemas.microsoft.com/office/drawing/2010/main" val="0"/>
                  </a:ext>
                </a:extLst>
              </a:blip>
              <a:stretch>
                <a:fillRect/>
              </a:stretch>
            </p:blipFill>
            <p:spPr>
              <a:xfrm>
                <a:off x="5698035" y="3561789"/>
                <a:ext cx="2044821" cy="3014780"/>
              </a:xfrm>
              <a:prstGeom prst="rect">
                <a:avLst/>
              </a:prstGeom>
            </p:spPr>
          </p:pic>
        </mc:Fallback>
      </mc:AlternateContent>
    </p:spTree>
    <p:extLst>
      <p:ext uri="{BB962C8B-B14F-4D97-AF65-F5344CB8AC3E}">
        <p14:creationId xmlns:p14="http://schemas.microsoft.com/office/powerpoint/2010/main" val="33084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5"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786855" y="2315270"/>
            <a:ext cx="5215314"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Force Field Analysis…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496300" y="6445764"/>
            <a:ext cx="3286396"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5" name="Rectangle 2">
            <a:extLst>
              <a:ext uri="{FF2B5EF4-FFF2-40B4-BE49-F238E27FC236}">
                <a16:creationId xmlns:a16="http://schemas.microsoft.com/office/drawing/2014/main" id="{27CB08CA-42FC-424D-5C69-56F287CF664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2" name="Object 41">
            <a:extLst>
              <a:ext uri="{FF2B5EF4-FFF2-40B4-BE49-F238E27FC236}">
                <a16:creationId xmlns:a16="http://schemas.microsoft.com/office/drawing/2014/main" id="{A66A4F14-01AC-34A2-0236-995C25228BD6}"/>
              </a:ext>
            </a:extLst>
          </p:cNvPr>
          <p:cNvGraphicFramePr>
            <a:graphicFrameLocks noChangeAspect="1"/>
          </p:cNvGraphicFramePr>
          <p:nvPr>
            <p:extLst>
              <p:ext uri="{D42A27DB-BD31-4B8C-83A1-F6EECF244321}">
                <p14:modId xmlns:p14="http://schemas.microsoft.com/office/powerpoint/2010/main" val="2910205092"/>
              </p:ext>
            </p:extLst>
          </p:nvPr>
        </p:nvGraphicFramePr>
        <p:xfrm>
          <a:off x="1785713" y="1532430"/>
          <a:ext cx="10353675" cy="3209498"/>
        </p:xfrm>
        <a:graphic>
          <a:graphicData uri="http://schemas.openxmlformats.org/presentationml/2006/ole">
            <mc:AlternateContent xmlns:mc="http://schemas.openxmlformats.org/markup-compatibility/2006">
              <mc:Choice xmlns:v="urn:schemas-microsoft-com:vml" Requires="v">
                <p:oleObj name="Worksheet" r:id="rId4" imgW="11605225" imgH="3596719" progId="Excel.Sheet.12">
                  <p:embed/>
                </p:oleObj>
              </mc:Choice>
              <mc:Fallback>
                <p:oleObj name="Worksheet" r:id="rId4" imgW="11605225" imgH="3596719" progId="Excel.Sheet.12">
                  <p:embed/>
                  <p:pic>
                    <p:nvPicPr>
                      <p:cNvPr id="0" name=""/>
                      <p:cNvPicPr/>
                      <p:nvPr/>
                    </p:nvPicPr>
                    <p:blipFill>
                      <a:blip r:embed="rId5"/>
                      <a:stretch>
                        <a:fillRect/>
                      </a:stretch>
                    </p:blipFill>
                    <p:spPr>
                      <a:xfrm>
                        <a:off x="1785713" y="1532430"/>
                        <a:ext cx="10353675" cy="3209498"/>
                      </a:xfrm>
                      <a:prstGeom prst="rect">
                        <a:avLst/>
                      </a:prstGeom>
                    </p:spPr>
                  </p:pic>
                </p:oleObj>
              </mc:Fallback>
            </mc:AlternateContent>
          </a:graphicData>
        </a:graphic>
      </p:graphicFrame>
      <p:sp>
        <p:nvSpPr>
          <p:cNvPr id="46" name="TextBox 45">
            <a:extLst>
              <a:ext uri="{FF2B5EF4-FFF2-40B4-BE49-F238E27FC236}">
                <a16:creationId xmlns:a16="http://schemas.microsoft.com/office/drawing/2014/main" id="{C789BA49-5528-C6FE-863B-F0B066C59F96}"/>
              </a:ext>
            </a:extLst>
          </p:cNvPr>
          <p:cNvSpPr txBox="1"/>
          <p:nvPr/>
        </p:nvSpPr>
        <p:spPr>
          <a:xfrm>
            <a:off x="1733102" y="4860804"/>
            <a:ext cx="3705953" cy="261610"/>
          </a:xfrm>
          <a:prstGeom prst="rect">
            <a:avLst/>
          </a:prstGeom>
          <a:noFill/>
        </p:spPr>
        <p:txBody>
          <a:bodyPr wrap="square">
            <a:spAutoFit/>
          </a:bodyPr>
          <a:lstStyle/>
          <a:p>
            <a:r>
              <a:rPr lang="en-GB" sz="1100" dirty="0"/>
              <a:t>(https://citoolkit.com/, </a:t>
            </a:r>
            <a:r>
              <a:rPr lang="en-GB" sz="1100" i="1" dirty="0"/>
              <a:t>Force Field Analysis Template</a:t>
            </a:r>
            <a:r>
              <a:rPr lang="en-GB" sz="1100" dirty="0"/>
              <a:t> 2023)</a:t>
            </a:r>
          </a:p>
        </p:txBody>
      </p:sp>
    </p:spTree>
    <p:extLst>
      <p:ext uri="{BB962C8B-B14F-4D97-AF65-F5344CB8AC3E}">
        <p14:creationId xmlns:p14="http://schemas.microsoft.com/office/powerpoint/2010/main" val="426913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5" y="-1"/>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889825" y="2037017"/>
            <a:ext cx="5469870" cy="1077218"/>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Kotter 8 Steps change Model…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505825" y="6445764"/>
            <a:ext cx="3276871"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44" name="Rectangle 43">
            <a:extLst>
              <a:ext uri="{FF2B5EF4-FFF2-40B4-BE49-F238E27FC236}">
                <a16:creationId xmlns:a16="http://schemas.microsoft.com/office/drawing/2014/main" id="{6E47B9F6-B489-C035-7E65-50EA9725669A}"/>
              </a:ext>
            </a:extLst>
          </p:cNvPr>
          <p:cNvSpPr/>
          <p:nvPr/>
        </p:nvSpPr>
        <p:spPr>
          <a:xfrm rot="16200000">
            <a:off x="3690611" y="2205976"/>
            <a:ext cx="2414888" cy="833798"/>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pic>
        <p:nvPicPr>
          <p:cNvPr id="2" name="Picture 1">
            <a:extLst>
              <a:ext uri="{FF2B5EF4-FFF2-40B4-BE49-F238E27FC236}">
                <a16:creationId xmlns:a16="http://schemas.microsoft.com/office/drawing/2014/main" id="{768E88EE-2B1B-8743-5F6B-C748F2A66615}"/>
              </a:ext>
            </a:extLst>
          </p:cNvPr>
          <p:cNvPicPr>
            <a:picLocks noChangeAspect="1"/>
          </p:cNvPicPr>
          <p:nvPr/>
        </p:nvPicPr>
        <p:blipFill>
          <a:blip r:embed="rId4"/>
          <a:stretch>
            <a:fillRect/>
          </a:stretch>
        </p:blipFill>
        <p:spPr>
          <a:xfrm>
            <a:off x="1999967" y="2102478"/>
            <a:ext cx="9708733" cy="2740541"/>
          </a:xfrm>
          <a:prstGeom prst="rect">
            <a:avLst/>
          </a:prstGeom>
        </p:spPr>
      </p:pic>
      <p:sp>
        <p:nvSpPr>
          <p:cNvPr id="41" name="Rectangle 40">
            <a:extLst>
              <a:ext uri="{FF2B5EF4-FFF2-40B4-BE49-F238E27FC236}">
                <a16:creationId xmlns:a16="http://schemas.microsoft.com/office/drawing/2014/main" id="{10F8E224-C5F3-0E65-256B-F914A4FA9675}"/>
              </a:ext>
            </a:extLst>
          </p:cNvPr>
          <p:cNvSpPr/>
          <p:nvPr/>
        </p:nvSpPr>
        <p:spPr>
          <a:xfrm rot="16200000">
            <a:off x="10156120" y="924308"/>
            <a:ext cx="1148332" cy="1334789"/>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2" name="Rectangle 41">
            <a:extLst>
              <a:ext uri="{FF2B5EF4-FFF2-40B4-BE49-F238E27FC236}">
                <a16:creationId xmlns:a16="http://schemas.microsoft.com/office/drawing/2014/main" id="{9503C09B-E089-07B1-7905-630E122E4650}"/>
              </a:ext>
            </a:extLst>
          </p:cNvPr>
          <p:cNvSpPr/>
          <p:nvPr/>
        </p:nvSpPr>
        <p:spPr>
          <a:xfrm rot="16200000">
            <a:off x="1187655" y="2454885"/>
            <a:ext cx="2921510" cy="927743"/>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3" name="Rectangle 42">
            <a:extLst>
              <a:ext uri="{FF2B5EF4-FFF2-40B4-BE49-F238E27FC236}">
                <a16:creationId xmlns:a16="http://schemas.microsoft.com/office/drawing/2014/main" id="{2A6EEDD6-1DB7-5F88-1202-24575E55B93A}"/>
              </a:ext>
            </a:extLst>
          </p:cNvPr>
          <p:cNvSpPr/>
          <p:nvPr/>
        </p:nvSpPr>
        <p:spPr>
          <a:xfrm rot="16200000">
            <a:off x="2422350" y="2324501"/>
            <a:ext cx="2668204" cy="938474"/>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5" name="Rectangle 44">
            <a:extLst>
              <a:ext uri="{FF2B5EF4-FFF2-40B4-BE49-F238E27FC236}">
                <a16:creationId xmlns:a16="http://schemas.microsoft.com/office/drawing/2014/main" id="{FBE64C37-6A60-BEA0-382E-B8B18E9DCFE3}"/>
              </a:ext>
            </a:extLst>
          </p:cNvPr>
          <p:cNvSpPr/>
          <p:nvPr/>
        </p:nvSpPr>
        <p:spPr>
          <a:xfrm rot="16200000">
            <a:off x="4834239" y="1972345"/>
            <a:ext cx="2161580" cy="1047749"/>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6" name="Rectangle 45">
            <a:extLst>
              <a:ext uri="{FF2B5EF4-FFF2-40B4-BE49-F238E27FC236}">
                <a16:creationId xmlns:a16="http://schemas.microsoft.com/office/drawing/2014/main" id="{9AAD37FC-3BE3-D6B8-7B06-56F1FFCEBC15}"/>
              </a:ext>
            </a:extLst>
          </p:cNvPr>
          <p:cNvSpPr/>
          <p:nvPr/>
        </p:nvSpPr>
        <p:spPr>
          <a:xfrm rot="16200000">
            <a:off x="6015575" y="1718677"/>
            <a:ext cx="1908266" cy="1047747"/>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7" name="Rectangle 46">
            <a:extLst>
              <a:ext uri="{FF2B5EF4-FFF2-40B4-BE49-F238E27FC236}">
                <a16:creationId xmlns:a16="http://schemas.microsoft.com/office/drawing/2014/main" id="{B8936938-1AB8-CC12-1320-6305D28735BC}"/>
              </a:ext>
            </a:extLst>
          </p:cNvPr>
          <p:cNvSpPr/>
          <p:nvPr/>
        </p:nvSpPr>
        <p:spPr>
          <a:xfrm rot="16200000">
            <a:off x="7286896" y="1601430"/>
            <a:ext cx="1654959" cy="1047748"/>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8" name="Rectangle 47">
            <a:extLst>
              <a:ext uri="{FF2B5EF4-FFF2-40B4-BE49-F238E27FC236}">
                <a16:creationId xmlns:a16="http://schemas.microsoft.com/office/drawing/2014/main" id="{B08F450B-F317-58EE-1078-8DB16C4B3239}"/>
              </a:ext>
            </a:extLst>
          </p:cNvPr>
          <p:cNvSpPr/>
          <p:nvPr/>
        </p:nvSpPr>
        <p:spPr>
          <a:xfrm rot="16200000">
            <a:off x="8500957" y="1465364"/>
            <a:ext cx="1401648" cy="1047748"/>
          </a:xfrm>
          <a:prstGeom prst="rect">
            <a:avLst/>
          </a:prstGeom>
          <a:gradFill>
            <a:gsLst>
              <a:gs pos="100000">
                <a:srgbClr val="FFFFFF"/>
              </a:gs>
              <a:gs pos="0">
                <a:srgbClr val="FFFFFF">
                  <a:lumMod val="95000"/>
                </a:srgbClr>
              </a:gs>
            </a:gsLst>
            <a:lin ang="5400000" scaled="1"/>
          </a:gradFill>
          <a:ln w="25400" cap="flat" cmpd="sng" algn="ctr">
            <a:noFill/>
            <a:prstDash val="solid"/>
          </a:ln>
          <a:effectLst/>
        </p:spPr>
        <p:txBody>
          <a:bodyPr tIns="640080" rtlCol="0" anchor="t"/>
          <a:lstStyle/>
          <a:p>
            <a:pPr marL="0" marR="0" lvl="0" indent="0" defTabSz="914400" eaLnBrk="1" fontAlgn="auto" latinLnBrk="0" hangingPunct="1">
              <a:lnSpc>
                <a:spcPct val="150000"/>
              </a:lnSpc>
              <a:spcBef>
                <a:spcPts val="0"/>
              </a:spcBef>
              <a:spcAft>
                <a:spcPts val="0"/>
              </a:spcAft>
              <a:buClrTx/>
              <a:buSzTx/>
              <a:buFontTx/>
              <a:buNone/>
              <a:tabLst/>
              <a:defRPr/>
            </a:pPr>
            <a:endParaRPr kumimoji="0" lang="en-US" sz="900" b="0" i="0" u="none" strike="noStrike" kern="0" cap="none" spc="0" normalizeH="0" baseline="0" noProof="0" dirty="0">
              <a:ln>
                <a:noFill/>
              </a:ln>
              <a:solidFill>
                <a:srgbClr val="262626">
                  <a:lumMod val="75000"/>
                  <a:lumOff val="25000"/>
                </a:srgbClr>
              </a:solidFill>
              <a:effectLst/>
              <a:uLnTx/>
              <a:uFillTx/>
              <a:latin typeface="Roboto"/>
              <a:ea typeface="+mn-ea"/>
              <a:cs typeface="+mn-cs"/>
            </a:endParaRPr>
          </a:p>
        </p:txBody>
      </p:sp>
      <p:sp>
        <p:nvSpPr>
          <p:cNvPr id="49" name="Inhaltsplatzhalter 4">
            <a:extLst>
              <a:ext uri="{FF2B5EF4-FFF2-40B4-BE49-F238E27FC236}">
                <a16:creationId xmlns:a16="http://schemas.microsoft.com/office/drawing/2014/main" id="{68CD7F74-7A99-C2D0-5E97-57780103000B}"/>
              </a:ext>
            </a:extLst>
          </p:cNvPr>
          <p:cNvSpPr txBox="1">
            <a:spLocks/>
          </p:cNvSpPr>
          <p:nvPr/>
        </p:nvSpPr>
        <p:spPr>
          <a:xfrm rot="16200000">
            <a:off x="7548380" y="1995018"/>
            <a:ext cx="1371598" cy="323165"/>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94A4B5"/>
                </a:solidFill>
                <a:latin typeface="Roboto"/>
              </a:rPr>
              <a:t>GENERATE SHORT-TERM WINS</a:t>
            </a:r>
            <a:endParaRPr lang="en-US" sz="825" dirty="0">
              <a:solidFill>
                <a:srgbClr val="94A4B5"/>
              </a:solidFill>
              <a:latin typeface="Roboto"/>
            </a:endParaRPr>
          </a:p>
        </p:txBody>
      </p:sp>
      <p:sp>
        <p:nvSpPr>
          <p:cNvPr id="50" name="Inhaltsplatzhalter 4">
            <a:extLst>
              <a:ext uri="{FF2B5EF4-FFF2-40B4-BE49-F238E27FC236}">
                <a16:creationId xmlns:a16="http://schemas.microsoft.com/office/drawing/2014/main" id="{A304F539-F12E-6B24-E62E-BBCFAD9FB5DA}"/>
              </a:ext>
            </a:extLst>
          </p:cNvPr>
          <p:cNvSpPr txBox="1">
            <a:spLocks/>
          </p:cNvSpPr>
          <p:nvPr/>
        </p:nvSpPr>
        <p:spPr>
          <a:xfrm rot="16200000">
            <a:off x="8709980" y="1855142"/>
            <a:ext cx="1110671" cy="323165"/>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262626">
                    <a:lumMod val="50000"/>
                    <a:lumOff val="50000"/>
                  </a:srgbClr>
                </a:solidFill>
                <a:latin typeface="Roboto"/>
              </a:rPr>
              <a:t>SUSTAIN ACCELERATION</a:t>
            </a:r>
            <a:endParaRPr lang="en-US" sz="825" dirty="0">
              <a:solidFill>
                <a:srgbClr val="262626">
                  <a:lumMod val="50000"/>
                  <a:lumOff val="50000"/>
                </a:srgbClr>
              </a:solidFill>
              <a:latin typeface="Roboto"/>
            </a:endParaRPr>
          </a:p>
        </p:txBody>
      </p:sp>
      <p:sp>
        <p:nvSpPr>
          <p:cNvPr id="51" name="Inhaltsplatzhalter 4">
            <a:extLst>
              <a:ext uri="{FF2B5EF4-FFF2-40B4-BE49-F238E27FC236}">
                <a16:creationId xmlns:a16="http://schemas.microsoft.com/office/drawing/2014/main" id="{5B9134C4-6D7F-7FC6-EB66-401088F1AE13}"/>
              </a:ext>
            </a:extLst>
          </p:cNvPr>
          <p:cNvSpPr txBox="1">
            <a:spLocks/>
          </p:cNvSpPr>
          <p:nvPr/>
        </p:nvSpPr>
        <p:spPr>
          <a:xfrm rot="16200000">
            <a:off x="2560964" y="2623202"/>
            <a:ext cx="2133600" cy="161583"/>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A9C370"/>
                </a:solidFill>
                <a:latin typeface="Roboto"/>
              </a:rPr>
              <a:t>BUILD A GUIDING COALITION</a:t>
            </a:r>
            <a:endParaRPr lang="en-US" sz="825" dirty="0">
              <a:solidFill>
                <a:srgbClr val="A9C370"/>
              </a:solidFill>
              <a:latin typeface="Roboto"/>
            </a:endParaRPr>
          </a:p>
        </p:txBody>
      </p:sp>
      <p:sp>
        <p:nvSpPr>
          <p:cNvPr id="52" name="Inhaltsplatzhalter 4">
            <a:extLst>
              <a:ext uri="{FF2B5EF4-FFF2-40B4-BE49-F238E27FC236}">
                <a16:creationId xmlns:a16="http://schemas.microsoft.com/office/drawing/2014/main" id="{6643D223-0396-3EE9-F474-8B2882AA2B08}"/>
              </a:ext>
            </a:extLst>
          </p:cNvPr>
          <p:cNvSpPr txBox="1">
            <a:spLocks/>
          </p:cNvSpPr>
          <p:nvPr/>
        </p:nvSpPr>
        <p:spPr>
          <a:xfrm rot="16200000">
            <a:off x="10357007" y="1409927"/>
            <a:ext cx="761999" cy="323165"/>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262626">
                    <a:lumMod val="75000"/>
                    <a:lumOff val="25000"/>
                  </a:srgbClr>
                </a:solidFill>
                <a:latin typeface="Roboto"/>
              </a:rPr>
              <a:t>INSTITUTE CHANGE</a:t>
            </a:r>
            <a:endParaRPr lang="en-US" sz="825" dirty="0">
              <a:solidFill>
                <a:srgbClr val="262626">
                  <a:lumMod val="75000"/>
                  <a:lumOff val="25000"/>
                </a:srgbClr>
              </a:solidFill>
              <a:latin typeface="Roboto"/>
            </a:endParaRPr>
          </a:p>
        </p:txBody>
      </p:sp>
      <p:sp>
        <p:nvSpPr>
          <p:cNvPr id="53" name="Inhaltsplatzhalter 4">
            <a:extLst>
              <a:ext uri="{FF2B5EF4-FFF2-40B4-BE49-F238E27FC236}">
                <a16:creationId xmlns:a16="http://schemas.microsoft.com/office/drawing/2014/main" id="{3FB1D1F4-C401-A568-64EF-FD0788E22720}"/>
              </a:ext>
            </a:extLst>
          </p:cNvPr>
          <p:cNvSpPr txBox="1">
            <a:spLocks/>
          </p:cNvSpPr>
          <p:nvPr/>
        </p:nvSpPr>
        <p:spPr>
          <a:xfrm rot="16200000">
            <a:off x="6328485" y="2040798"/>
            <a:ext cx="1481981" cy="323165"/>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56687C"/>
                </a:solidFill>
                <a:latin typeface="Roboto"/>
              </a:rPr>
              <a:t>ENABLE ACTION BY REMOVING BARRIERS</a:t>
            </a:r>
            <a:endParaRPr lang="en-US" sz="825" dirty="0">
              <a:solidFill>
                <a:srgbClr val="56687C"/>
              </a:solidFill>
              <a:latin typeface="Roboto"/>
            </a:endParaRPr>
          </a:p>
        </p:txBody>
      </p:sp>
      <p:sp>
        <p:nvSpPr>
          <p:cNvPr id="54" name="Inhaltsplatzhalter 4">
            <a:extLst>
              <a:ext uri="{FF2B5EF4-FFF2-40B4-BE49-F238E27FC236}">
                <a16:creationId xmlns:a16="http://schemas.microsoft.com/office/drawing/2014/main" id="{10FD457E-5203-A26F-2DC3-292ACCAE7920}"/>
              </a:ext>
            </a:extLst>
          </p:cNvPr>
          <p:cNvSpPr txBox="1">
            <a:spLocks/>
          </p:cNvSpPr>
          <p:nvPr/>
        </p:nvSpPr>
        <p:spPr>
          <a:xfrm rot="16200000">
            <a:off x="1653939" y="2565695"/>
            <a:ext cx="2021847" cy="161583"/>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1AAD96"/>
                </a:solidFill>
                <a:latin typeface="Roboto"/>
              </a:rPr>
              <a:t>CREATE A SENSE OF URGENCY</a:t>
            </a:r>
            <a:endParaRPr lang="en-US" sz="825" dirty="0">
              <a:solidFill>
                <a:srgbClr val="1AAD96"/>
              </a:solidFill>
              <a:latin typeface="Roboto"/>
            </a:endParaRPr>
          </a:p>
        </p:txBody>
      </p:sp>
      <p:sp>
        <p:nvSpPr>
          <p:cNvPr id="55" name="Inhaltsplatzhalter 4">
            <a:extLst>
              <a:ext uri="{FF2B5EF4-FFF2-40B4-BE49-F238E27FC236}">
                <a16:creationId xmlns:a16="http://schemas.microsoft.com/office/drawing/2014/main" id="{3A31C9CE-91CD-7F44-E7B3-5BDD0A79AE2B}"/>
              </a:ext>
            </a:extLst>
          </p:cNvPr>
          <p:cNvSpPr txBox="1">
            <a:spLocks/>
          </p:cNvSpPr>
          <p:nvPr/>
        </p:nvSpPr>
        <p:spPr>
          <a:xfrm rot="16200000">
            <a:off x="5083243" y="2294466"/>
            <a:ext cx="1735291" cy="323165"/>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CC4E3D"/>
                </a:solidFill>
                <a:latin typeface="Roboto"/>
              </a:rPr>
              <a:t>ENLIST A VOLUNTEER ARMY</a:t>
            </a:r>
            <a:endParaRPr lang="en-US" sz="825" dirty="0">
              <a:solidFill>
                <a:srgbClr val="CC4E3D"/>
              </a:solidFill>
              <a:latin typeface="Roboto"/>
            </a:endParaRPr>
          </a:p>
        </p:txBody>
      </p:sp>
      <p:sp>
        <p:nvSpPr>
          <p:cNvPr id="56" name="Inhaltsplatzhalter 4">
            <a:extLst>
              <a:ext uri="{FF2B5EF4-FFF2-40B4-BE49-F238E27FC236}">
                <a16:creationId xmlns:a16="http://schemas.microsoft.com/office/drawing/2014/main" id="{A6F2E371-645E-A357-0FE1-75280631887A}"/>
              </a:ext>
            </a:extLst>
          </p:cNvPr>
          <p:cNvSpPr txBox="1">
            <a:spLocks/>
          </p:cNvSpPr>
          <p:nvPr/>
        </p:nvSpPr>
        <p:spPr>
          <a:xfrm rot="16200000">
            <a:off x="3961143" y="2294465"/>
            <a:ext cx="1735293" cy="323165"/>
          </a:xfrm>
          <a:prstGeom prst="rect">
            <a:avLst/>
          </a:prstGeom>
        </p:spPr>
        <p:txBody>
          <a:bodyPr wrap="square" lIns="0" tIns="0" rIns="0" bIns="0" anchor="ctr">
            <a:spAutoFit/>
          </a:bodyPr>
          <a:lstStyle>
            <a:lvl1pPr marL="272967" indent="-272967" algn="l" defTabSz="914127" rtl="0" eaLnBrk="1" latinLnBrk="0" hangingPunct="1">
              <a:lnSpc>
                <a:spcPct val="90000"/>
              </a:lnSpc>
              <a:spcBef>
                <a:spcPts val="0"/>
              </a:spcBef>
              <a:spcAft>
                <a:spcPts val="1000"/>
              </a:spcAft>
              <a:buFont typeface="Wingdings" panose="05000000000000000000" pitchFamily="2" charset="2"/>
              <a:buChar char="§"/>
              <a:defRPr sz="2300" kern="1200">
                <a:solidFill>
                  <a:schemeClr val="bg1"/>
                </a:solidFill>
                <a:latin typeface="Calibri Light" panose="020F0302020204030204" pitchFamily="34" charset="0"/>
                <a:ea typeface="+mn-ea"/>
                <a:cs typeface="+mn-cs"/>
              </a:defRPr>
            </a:lvl1pPr>
            <a:lvl2pPr marL="807798" indent="-272967" algn="l" defTabSz="914127" rtl="0" eaLnBrk="1" latinLnBrk="0" hangingPunct="1">
              <a:lnSpc>
                <a:spcPct val="90000"/>
              </a:lnSpc>
              <a:spcBef>
                <a:spcPts val="0"/>
              </a:spcBef>
              <a:spcAft>
                <a:spcPts val="1000"/>
              </a:spcAft>
              <a:buFont typeface="Symbol" panose="05050102010706020507" pitchFamily="18" charset="2"/>
              <a:buChar char="-"/>
              <a:defRPr sz="2000" kern="1200">
                <a:solidFill>
                  <a:schemeClr val="bg1"/>
                </a:solidFill>
                <a:latin typeface="Calibri Light" panose="020F0302020204030204" pitchFamily="34" charset="0"/>
                <a:ea typeface="+mn-ea"/>
                <a:cs typeface="+mn-cs"/>
              </a:defRPr>
            </a:lvl2pPr>
            <a:lvl3pPr marL="1080764" indent="-177748" algn="l" defTabSz="914127" rtl="0" eaLnBrk="1" latinLnBrk="0" hangingPunct="1">
              <a:lnSpc>
                <a:spcPct val="90000"/>
              </a:lnSpc>
              <a:spcBef>
                <a:spcPts val="0"/>
              </a:spcBef>
              <a:spcAft>
                <a:spcPts val="1000"/>
              </a:spcAft>
              <a:buFont typeface="Symbol" panose="05050102010706020507" pitchFamily="18" charset="2"/>
              <a:buChar char="-"/>
              <a:defRPr sz="1900" kern="1200">
                <a:solidFill>
                  <a:schemeClr val="bg1"/>
                </a:solidFill>
                <a:latin typeface="Calibri Light" panose="020F0302020204030204" pitchFamily="34" charset="0"/>
                <a:ea typeface="+mn-ea"/>
                <a:cs typeface="+mn-cs"/>
              </a:defRPr>
            </a:lvl3pPr>
            <a:lvl4pPr marL="1436256" indent="-177748"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4pPr>
            <a:lvl5pPr marL="1793335" indent="-179335" algn="l" defTabSz="914127" rtl="0" eaLnBrk="1" latinLnBrk="0" hangingPunct="1">
              <a:lnSpc>
                <a:spcPct val="90000"/>
              </a:lnSpc>
              <a:spcBef>
                <a:spcPts val="0"/>
              </a:spcBef>
              <a:spcAft>
                <a:spcPts val="1000"/>
              </a:spcAft>
              <a:buFont typeface="Symbol" panose="05050102010706020507" pitchFamily="18" charset="2"/>
              <a:buChar char="-"/>
              <a:defRPr sz="1600" kern="1200">
                <a:solidFill>
                  <a:schemeClr val="bg1"/>
                </a:solidFill>
                <a:latin typeface="Calibri Light" panose="020F0302020204030204" pitchFamily="34" charset="0"/>
                <a:ea typeface="+mn-ea"/>
                <a:cs typeface="+mn-cs"/>
              </a:defRPr>
            </a:lvl5pPr>
            <a:lvl6pPr marL="2513847"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0910"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7972"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5034" indent="-228532" algn="l" defTabSz="914127"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lnSpc>
                <a:spcPct val="100000"/>
              </a:lnSpc>
              <a:spcAft>
                <a:spcPts val="900"/>
              </a:spcAft>
              <a:buFont typeface="Wingdings" panose="05000000000000000000" pitchFamily="2" charset="2"/>
              <a:buNone/>
            </a:pPr>
            <a:r>
              <a:rPr lang="en-US" sz="1050" b="1" dirty="0">
                <a:solidFill>
                  <a:srgbClr val="F5AE3B"/>
                </a:solidFill>
                <a:latin typeface="Roboto"/>
              </a:rPr>
              <a:t>FORM A STRATEGIC VISION AND INITIATIVES</a:t>
            </a:r>
            <a:endParaRPr lang="en-US" sz="825" dirty="0">
              <a:solidFill>
                <a:srgbClr val="F5AE3B"/>
              </a:solidFill>
              <a:latin typeface="Roboto"/>
            </a:endParaRPr>
          </a:p>
        </p:txBody>
      </p:sp>
      <p:sp>
        <p:nvSpPr>
          <p:cNvPr id="61" name="TextBox 60">
            <a:extLst>
              <a:ext uri="{FF2B5EF4-FFF2-40B4-BE49-F238E27FC236}">
                <a16:creationId xmlns:a16="http://schemas.microsoft.com/office/drawing/2014/main" id="{57CA8F65-2815-3957-3B3C-4F6A43C4E343}"/>
              </a:ext>
            </a:extLst>
          </p:cNvPr>
          <p:cNvSpPr txBox="1"/>
          <p:nvPr/>
        </p:nvSpPr>
        <p:spPr>
          <a:xfrm>
            <a:off x="2018375" y="5237010"/>
            <a:ext cx="6096000" cy="261610"/>
          </a:xfrm>
          <a:prstGeom prst="rect">
            <a:avLst/>
          </a:prstGeom>
          <a:noFill/>
        </p:spPr>
        <p:txBody>
          <a:bodyPr wrap="square">
            <a:spAutoFit/>
          </a:bodyPr>
          <a:lstStyle/>
          <a:p>
            <a:r>
              <a:rPr lang="en-GB" sz="1100" dirty="0">
                <a:hlinkClick r:id="rId5"/>
              </a:rPr>
              <a:t>The 8-Step Process for Leading Change | </a:t>
            </a:r>
            <a:r>
              <a:rPr lang="en-GB" sz="1100" dirty="0" err="1">
                <a:hlinkClick r:id="rId5"/>
              </a:rPr>
              <a:t>Dr.</a:t>
            </a:r>
            <a:r>
              <a:rPr lang="en-GB" sz="1100" dirty="0">
                <a:hlinkClick r:id="rId5"/>
              </a:rPr>
              <a:t> John Kotter (kotterinc.com)</a:t>
            </a:r>
            <a:endParaRPr lang="en-GB" sz="1100" dirty="0"/>
          </a:p>
        </p:txBody>
      </p:sp>
    </p:spTree>
    <p:extLst>
      <p:ext uri="{BB962C8B-B14F-4D97-AF65-F5344CB8AC3E}">
        <p14:creationId xmlns:p14="http://schemas.microsoft.com/office/powerpoint/2010/main" val="892617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66536"/>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1 Establish A Sense Of    Urgency</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437418" y="6445764"/>
            <a:ext cx="3345278"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7" name="TextBox 6">
            <a:extLst>
              <a:ext uri="{FF2B5EF4-FFF2-40B4-BE49-F238E27FC236}">
                <a16:creationId xmlns:a16="http://schemas.microsoft.com/office/drawing/2014/main" id="{8DE98E3E-BEE1-EB20-797A-0ED0D2228EEC}"/>
              </a:ext>
            </a:extLst>
          </p:cNvPr>
          <p:cNvSpPr txBox="1"/>
          <p:nvPr/>
        </p:nvSpPr>
        <p:spPr>
          <a:xfrm>
            <a:off x="3708276" y="2005274"/>
            <a:ext cx="6219825" cy="2585323"/>
          </a:xfrm>
          <a:prstGeom prst="rect">
            <a:avLst/>
          </a:prstGeom>
          <a:noFill/>
        </p:spPr>
        <p:txBody>
          <a:bodyPr wrap="square" rtlCol="0">
            <a:spAutoFit/>
          </a:bodyPr>
          <a:lstStyle/>
          <a:p>
            <a:r>
              <a:rPr lang="en-GB" dirty="0"/>
              <a:t>The current position within WAST is no longer tenable, little reassurance is provided to the Trust Leadership that our medicine management system is robust and one that protects the Trust, Clinicians but more importantly the Service User.</a:t>
            </a:r>
          </a:p>
          <a:p>
            <a:endParaRPr lang="en-GB" dirty="0"/>
          </a:p>
          <a:p>
            <a:r>
              <a:rPr lang="en-GB" dirty="0"/>
              <a:t>There is no single source of truth that encapsulates medicine control from point of source to final disposal. </a:t>
            </a:r>
          </a:p>
          <a:p>
            <a:endParaRPr lang="en-GB" dirty="0"/>
          </a:p>
          <a:p>
            <a:r>
              <a:rPr lang="en-GB" dirty="0"/>
              <a:t>The current system is susceptible to abuse.</a:t>
            </a:r>
          </a:p>
        </p:txBody>
      </p:sp>
    </p:spTree>
    <p:extLst>
      <p:ext uri="{BB962C8B-B14F-4D97-AF65-F5344CB8AC3E}">
        <p14:creationId xmlns:p14="http://schemas.microsoft.com/office/powerpoint/2010/main" val="4282959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66536"/>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2 Create The Guiding Coalition </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478983" y="6445764"/>
            <a:ext cx="3303714"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TextBox 6">
            <a:extLst>
              <a:ext uri="{FF2B5EF4-FFF2-40B4-BE49-F238E27FC236}">
                <a16:creationId xmlns:a16="http://schemas.microsoft.com/office/drawing/2014/main" id="{0E031E6F-4FD3-517B-BD5E-EC2B870A9280}"/>
              </a:ext>
            </a:extLst>
          </p:cNvPr>
          <p:cNvSpPr txBox="1"/>
          <p:nvPr/>
        </p:nvSpPr>
        <p:spPr>
          <a:xfrm>
            <a:off x="2492062" y="1750927"/>
            <a:ext cx="3356288" cy="2585323"/>
          </a:xfrm>
          <a:prstGeom prst="rect">
            <a:avLst/>
          </a:prstGeom>
          <a:noFill/>
        </p:spPr>
        <p:txBody>
          <a:bodyPr wrap="square" rtlCol="0">
            <a:spAutoFit/>
          </a:bodyPr>
          <a:lstStyle/>
          <a:p>
            <a:r>
              <a:rPr lang="en-GB" dirty="0"/>
              <a:t>Internal </a:t>
            </a:r>
          </a:p>
          <a:p>
            <a:endParaRPr lang="en-GB" dirty="0"/>
          </a:p>
          <a:p>
            <a:pPr marL="285750" indent="-285750">
              <a:buFont typeface="Arial" panose="020B0604020202020204" pitchFamily="34" charset="0"/>
              <a:buChar char="•"/>
            </a:pPr>
            <a:r>
              <a:rPr lang="en-GB" dirty="0"/>
              <a:t>Clinicians</a:t>
            </a:r>
          </a:p>
          <a:p>
            <a:pPr marL="285750" indent="-285750">
              <a:buFont typeface="Arial" panose="020B0604020202020204" pitchFamily="34" charset="0"/>
              <a:buChar char="•"/>
            </a:pPr>
            <a:r>
              <a:rPr lang="en-GB" dirty="0"/>
              <a:t>ICT</a:t>
            </a:r>
          </a:p>
          <a:p>
            <a:pPr marL="285750" indent="-285750">
              <a:buFont typeface="Arial" panose="020B0604020202020204" pitchFamily="34" charset="0"/>
              <a:buChar char="•"/>
            </a:pPr>
            <a:r>
              <a:rPr lang="en-GB" dirty="0"/>
              <a:t>Operational Management</a:t>
            </a:r>
          </a:p>
          <a:p>
            <a:pPr marL="285750" indent="-285750">
              <a:buFont typeface="Arial" panose="020B0604020202020204" pitchFamily="34" charset="0"/>
              <a:buChar char="•"/>
            </a:pPr>
            <a:r>
              <a:rPr lang="en-GB" dirty="0"/>
              <a:t>Health Informatics</a:t>
            </a:r>
          </a:p>
          <a:p>
            <a:pPr marL="285750" indent="-285750">
              <a:buFont typeface="Arial" panose="020B0604020202020204" pitchFamily="34" charset="0"/>
              <a:buChar char="•"/>
            </a:pPr>
            <a:r>
              <a:rPr lang="en-GB" dirty="0"/>
              <a:t>Trust Executive Leadership</a:t>
            </a:r>
          </a:p>
          <a:p>
            <a:pPr marL="285750" indent="-285750">
              <a:buFont typeface="Arial" panose="020B0604020202020204" pitchFamily="34" charset="0"/>
              <a:buChar char="•"/>
            </a:pPr>
            <a:r>
              <a:rPr lang="en-GB" dirty="0"/>
              <a:t>Communications Department </a:t>
            </a:r>
          </a:p>
          <a:p>
            <a:r>
              <a:rPr lang="en-GB" dirty="0"/>
              <a:t> </a:t>
            </a:r>
          </a:p>
        </p:txBody>
      </p:sp>
      <p:sp>
        <p:nvSpPr>
          <p:cNvPr id="8" name="TextBox 7">
            <a:extLst>
              <a:ext uri="{FF2B5EF4-FFF2-40B4-BE49-F238E27FC236}">
                <a16:creationId xmlns:a16="http://schemas.microsoft.com/office/drawing/2014/main" id="{C2E75FD3-3DFA-3D97-A580-F58B6A6A8CEA}"/>
              </a:ext>
            </a:extLst>
          </p:cNvPr>
          <p:cNvSpPr txBox="1"/>
          <p:nvPr/>
        </p:nvSpPr>
        <p:spPr>
          <a:xfrm>
            <a:off x="6410325" y="1750927"/>
            <a:ext cx="4200525" cy="2031325"/>
          </a:xfrm>
          <a:prstGeom prst="rect">
            <a:avLst/>
          </a:prstGeom>
          <a:noFill/>
        </p:spPr>
        <p:txBody>
          <a:bodyPr wrap="square" rtlCol="0">
            <a:spAutoFit/>
          </a:bodyPr>
          <a:lstStyle/>
          <a:p>
            <a:r>
              <a:rPr lang="en-GB" dirty="0"/>
              <a:t>External </a:t>
            </a:r>
          </a:p>
          <a:p>
            <a:endParaRPr lang="en-GB" dirty="0"/>
          </a:p>
          <a:p>
            <a:pPr marL="285750" indent="-285750">
              <a:buFont typeface="Arial" panose="020B0604020202020204" pitchFamily="34" charset="0"/>
              <a:buChar char="•"/>
            </a:pPr>
            <a:r>
              <a:rPr lang="en-GB" dirty="0"/>
              <a:t>Digital Health &amp; Care Wales</a:t>
            </a:r>
          </a:p>
          <a:p>
            <a:pPr marL="285750" indent="-285750">
              <a:buFont typeface="Arial" panose="020B0604020202020204" pitchFamily="34" charset="0"/>
              <a:buChar char="•"/>
            </a:pPr>
            <a:r>
              <a:rPr lang="en-GB" dirty="0"/>
              <a:t>Third Party Suppliers</a:t>
            </a:r>
          </a:p>
          <a:p>
            <a:pPr marL="285750" indent="-285750">
              <a:buFont typeface="Arial" panose="020B0604020202020204" pitchFamily="34" charset="0"/>
              <a:buChar char="•"/>
            </a:pPr>
            <a:r>
              <a:rPr lang="en-GB" dirty="0"/>
              <a:t>Health Boards</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8623250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66536"/>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3 Develop A Strategic Vision… </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510155" y="6445764"/>
            <a:ext cx="3272541"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alpha val="18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Freeform: Shape 6">
            <a:extLst>
              <a:ext uri="{FF2B5EF4-FFF2-40B4-BE49-F238E27FC236}">
                <a16:creationId xmlns:a16="http://schemas.microsoft.com/office/drawing/2014/main" id="{E155C9A9-6F6C-B561-00B7-C1415C757914}"/>
              </a:ext>
            </a:extLst>
          </p:cNvPr>
          <p:cNvSpPr>
            <a:spLocks/>
          </p:cNvSpPr>
          <p:nvPr/>
        </p:nvSpPr>
        <p:spPr bwMode="auto">
          <a:xfrm>
            <a:off x="3607682" y="4954542"/>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F5AE3B"/>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8" name="Rectangle 14">
            <a:extLst>
              <a:ext uri="{FF2B5EF4-FFF2-40B4-BE49-F238E27FC236}">
                <a16:creationId xmlns:a16="http://schemas.microsoft.com/office/drawing/2014/main" id="{0A3D7036-6FF0-E98F-8582-D2C52CD38251}"/>
              </a:ext>
            </a:extLst>
          </p:cNvPr>
          <p:cNvSpPr>
            <a:spLocks noChangeArrowheads="1"/>
          </p:cNvSpPr>
          <p:nvPr/>
        </p:nvSpPr>
        <p:spPr bwMode="auto">
          <a:xfrm>
            <a:off x="3607682" y="5225607"/>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03</a:t>
            </a:r>
          </a:p>
        </p:txBody>
      </p:sp>
      <p:sp>
        <p:nvSpPr>
          <p:cNvPr id="10" name="TextBox 9">
            <a:extLst>
              <a:ext uri="{FF2B5EF4-FFF2-40B4-BE49-F238E27FC236}">
                <a16:creationId xmlns:a16="http://schemas.microsoft.com/office/drawing/2014/main" id="{AA71AE07-0D69-1A33-D78C-2ECDC1A25BF9}"/>
              </a:ext>
            </a:extLst>
          </p:cNvPr>
          <p:cNvSpPr txBox="1"/>
          <p:nvPr/>
        </p:nvSpPr>
        <p:spPr>
          <a:xfrm>
            <a:off x="4627266" y="2058687"/>
            <a:ext cx="4981575"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To be fully transparent on the wider organisations risk from not changing process. </a:t>
            </a:r>
          </a:p>
          <a:p>
            <a:pPr marL="285750" indent="-285750">
              <a:buFont typeface="Arial" panose="020B0604020202020204" pitchFamily="34" charset="0"/>
              <a:buChar char="•"/>
            </a:pPr>
            <a:r>
              <a:rPr lang="en-GB" dirty="0"/>
              <a:t>To measure correct medicine usage within WAST</a:t>
            </a:r>
          </a:p>
          <a:p>
            <a:pPr marL="285750" indent="-285750">
              <a:buFont typeface="Arial" panose="020B0604020202020204" pitchFamily="34" charset="0"/>
              <a:buChar char="•"/>
            </a:pPr>
            <a:r>
              <a:rPr lang="en-GB" dirty="0"/>
              <a:t>To reduce costs from overstocking </a:t>
            </a:r>
          </a:p>
          <a:p>
            <a:pPr marL="285750" indent="-285750">
              <a:buFont typeface="Arial" panose="020B0604020202020204" pitchFamily="34" charset="0"/>
              <a:buChar char="•"/>
            </a:pPr>
            <a:r>
              <a:rPr lang="en-GB" dirty="0"/>
              <a:t>To improve patient safety</a:t>
            </a:r>
          </a:p>
          <a:p>
            <a:pPr marL="285750" indent="-285750">
              <a:buFont typeface="Arial" panose="020B0604020202020204" pitchFamily="34" charset="0"/>
              <a:buChar char="•"/>
            </a:pPr>
            <a:r>
              <a:rPr lang="en-GB" dirty="0"/>
              <a:t>To strive for excellence and be seen as exemplars with the UK ambulance Services</a:t>
            </a:r>
          </a:p>
          <a:p>
            <a:pPr marL="285750" indent="-285750">
              <a:buFont typeface="Arial" panose="020B0604020202020204" pitchFamily="34" charset="0"/>
              <a:buChar char="•"/>
            </a:pPr>
            <a:r>
              <a:rPr lang="en-GB" dirty="0"/>
              <a:t>Provide real time feedback to clinicians </a:t>
            </a:r>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12332122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66536"/>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4 Enlist A Volunteer Army…</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510155" y="6445764"/>
            <a:ext cx="3272541"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alpha val="18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Freeform: Shape 6">
            <a:extLst>
              <a:ext uri="{FF2B5EF4-FFF2-40B4-BE49-F238E27FC236}">
                <a16:creationId xmlns:a16="http://schemas.microsoft.com/office/drawing/2014/main" id="{E155C9A9-6F6C-B561-00B7-C1415C757914}"/>
              </a:ext>
            </a:extLst>
          </p:cNvPr>
          <p:cNvSpPr>
            <a:spLocks/>
          </p:cNvSpPr>
          <p:nvPr/>
        </p:nvSpPr>
        <p:spPr bwMode="auto">
          <a:xfrm>
            <a:off x="3607682" y="4954542"/>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F5AE3B">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8" name="Rectangle 14">
            <a:extLst>
              <a:ext uri="{FF2B5EF4-FFF2-40B4-BE49-F238E27FC236}">
                <a16:creationId xmlns:a16="http://schemas.microsoft.com/office/drawing/2014/main" id="{0A3D7036-6FF0-E98F-8582-D2C52CD38251}"/>
              </a:ext>
            </a:extLst>
          </p:cNvPr>
          <p:cNvSpPr>
            <a:spLocks noChangeArrowheads="1"/>
          </p:cNvSpPr>
          <p:nvPr/>
        </p:nvSpPr>
        <p:spPr bwMode="auto">
          <a:xfrm>
            <a:off x="3607682" y="5225607"/>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03</a:t>
            </a:r>
          </a:p>
        </p:txBody>
      </p:sp>
      <p:sp>
        <p:nvSpPr>
          <p:cNvPr id="9" name="Freeform: Shape 8">
            <a:extLst>
              <a:ext uri="{FF2B5EF4-FFF2-40B4-BE49-F238E27FC236}">
                <a16:creationId xmlns:a16="http://schemas.microsoft.com/office/drawing/2014/main" id="{7998C735-F15A-F897-1AE8-93115311D321}"/>
              </a:ext>
            </a:extLst>
          </p:cNvPr>
          <p:cNvSpPr>
            <a:spLocks/>
          </p:cNvSpPr>
          <p:nvPr/>
        </p:nvSpPr>
        <p:spPr bwMode="auto">
          <a:xfrm>
            <a:off x="4280340" y="4711075"/>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CC4E3D"/>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0" name="Rectangle 14">
            <a:extLst>
              <a:ext uri="{FF2B5EF4-FFF2-40B4-BE49-F238E27FC236}">
                <a16:creationId xmlns:a16="http://schemas.microsoft.com/office/drawing/2014/main" id="{0D4FEF3E-A677-64A7-5A02-73119EDD2565}"/>
              </a:ext>
            </a:extLst>
          </p:cNvPr>
          <p:cNvSpPr>
            <a:spLocks noChangeArrowheads="1"/>
          </p:cNvSpPr>
          <p:nvPr/>
        </p:nvSpPr>
        <p:spPr bwMode="auto">
          <a:xfrm>
            <a:off x="4280340" y="4982140"/>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04</a:t>
            </a:r>
          </a:p>
        </p:txBody>
      </p:sp>
      <p:sp>
        <p:nvSpPr>
          <p:cNvPr id="16" name="TextBox 15">
            <a:extLst>
              <a:ext uri="{FF2B5EF4-FFF2-40B4-BE49-F238E27FC236}">
                <a16:creationId xmlns:a16="http://schemas.microsoft.com/office/drawing/2014/main" id="{D2AAC7DF-3769-DD92-A221-68B5C126DDF9}"/>
              </a:ext>
            </a:extLst>
          </p:cNvPr>
          <p:cNvSpPr txBox="1"/>
          <p:nvPr/>
        </p:nvSpPr>
        <p:spPr>
          <a:xfrm>
            <a:off x="4952997" y="2292025"/>
            <a:ext cx="6096000" cy="1200329"/>
          </a:xfrm>
          <a:prstGeom prst="rect">
            <a:avLst/>
          </a:prstGeom>
          <a:noFill/>
        </p:spPr>
        <p:txBody>
          <a:bodyPr wrap="square">
            <a:spAutoFit/>
          </a:bodyPr>
          <a:lstStyle/>
          <a:p>
            <a:r>
              <a:rPr lang="en-GB" dirty="0"/>
              <a:t>The vision is to significantly alter the medicine management process within WAST, improvements will simplify the current process and provide robust governance that ensures all parties are encompassed.</a:t>
            </a:r>
          </a:p>
        </p:txBody>
      </p:sp>
    </p:spTree>
    <p:extLst>
      <p:ext uri="{BB962C8B-B14F-4D97-AF65-F5344CB8AC3E}">
        <p14:creationId xmlns:p14="http://schemas.microsoft.com/office/powerpoint/2010/main" val="3464472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66536"/>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5 Enable Action By Removing Barriers… </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478982" y="6445764"/>
            <a:ext cx="3303714"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alpha val="18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Freeform: Shape 6">
            <a:extLst>
              <a:ext uri="{FF2B5EF4-FFF2-40B4-BE49-F238E27FC236}">
                <a16:creationId xmlns:a16="http://schemas.microsoft.com/office/drawing/2014/main" id="{E155C9A9-6F6C-B561-00B7-C1415C757914}"/>
              </a:ext>
            </a:extLst>
          </p:cNvPr>
          <p:cNvSpPr>
            <a:spLocks/>
          </p:cNvSpPr>
          <p:nvPr/>
        </p:nvSpPr>
        <p:spPr bwMode="auto">
          <a:xfrm>
            <a:off x="3607682" y="4954542"/>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F5AE3B">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8" name="Rectangle 14">
            <a:extLst>
              <a:ext uri="{FF2B5EF4-FFF2-40B4-BE49-F238E27FC236}">
                <a16:creationId xmlns:a16="http://schemas.microsoft.com/office/drawing/2014/main" id="{0A3D7036-6FF0-E98F-8582-D2C52CD38251}"/>
              </a:ext>
            </a:extLst>
          </p:cNvPr>
          <p:cNvSpPr>
            <a:spLocks noChangeArrowheads="1"/>
          </p:cNvSpPr>
          <p:nvPr/>
        </p:nvSpPr>
        <p:spPr bwMode="auto">
          <a:xfrm>
            <a:off x="3607682" y="5225607"/>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03</a:t>
            </a:r>
          </a:p>
        </p:txBody>
      </p:sp>
      <p:sp>
        <p:nvSpPr>
          <p:cNvPr id="9" name="Freeform: Shape 8">
            <a:extLst>
              <a:ext uri="{FF2B5EF4-FFF2-40B4-BE49-F238E27FC236}">
                <a16:creationId xmlns:a16="http://schemas.microsoft.com/office/drawing/2014/main" id="{7998C735-F15A-F897-1AE8-93115311D321}"/>
              </a:ext>
            </a:extLst>
          </p:cNvPr>
          <p:cNvSpPr>
            <a:spLocks/>
          </p:cNvSpPr>
          <p:nvPr/>
        </p:nvSpPr>
        <p:spPr bwMode="auto">
          <a:xfrm>
            <a:off x="4280340" y="4711075"/>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CC4E3D">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0" name="Rectangle 14">
            <a:extLst>
              <a:ext uri="{FF2B5EF4-FFF2-40B4-BE49-F238E27FC236}">
                <a16:creationId xmlns:a16="http://schemas.microsoft.com/office/drawing/2014/main" id="{0D4FEF3E-A677-64A7-5A02-73119EDD2565}"/>
              </a:ext>
            </a:extLst>
          </p:cNvPr>
          <p:cNvSpPr>
            <a:spLocks noChangeArrowheads="1"/>
          </p:cNvSpPr>
          <p:nvPr/>
        </p:nvSpPr>
        <p:spPr bwMode="auto">
          <a:xfrm>
            <a:off x="4280340" y="4982140"/>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04</a:t>
            </a:r>
          </a:p>
        </p:txBody>
      </p:sp>
      <p:sp>
        <p:nvSpPr>
          <p:cNvPr id="14" name="Freeform: Shape 13">
            <a:extLst>
              <a:ext uri="{FF2B5EF4-FFF2-40B4-BE49-F238E27FC236}">
                <a16:creationId xmlns:a16="http://schemas.microsoft.com/office/drawing/2014/main" id="{C2120B3D-E32E-889C-DA32-B59954B21464}"/>
              </a:ext>
            </a:extLst>
          </p:cNvPr>
          <p:cNvSpPr>
            <a:spLocks/>
          </p:cNvSpPr>
          <p:nvPr/>
        </p:nvSpPr>
        <p:spPr bwMode="auto">
          <a:xfrm>
            <a:off x="4952998" y="4458409"/>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56687C"/>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6" name="Rectangle 14">
            <a:extLst>
              <a:ext uri="{FF2B5EF4-FFF2-40B4-BE49-F238E27FC236}">
                <a16:creationId xmlns:a16="http://schemas.microsoft.com/office/drawing/2014/main" id="{594A5C49-1DB2-8C53-1F34-4D4CB3993D6B}"/>
              </a:ext>
            </a:extLst>
          </p:cNvPr>
          <p:cNvSpPr>
            <a:spLocks noChangeArrowheads="1"/>
          </p:cNvSpPr>
          <p:nvPr/>
        </p:nvSpPr>
        <p:spPr bwMode="auto">
          <a:xfrm>
            <a:off x="4952998" y="4729474"/>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05</a:t>
            </a:r>
          </a:p>
        </p:txBody>
      </p:sp>
      <p:sp>
        <p:nvSpPr>
          <p:cNvPr id="17" name="TextBox 16">
            <a:extLst>
              <a:ext uri="{FF2B5EF4-FFF2-40B4-BE49-F238E27FC236}">
                <a16:creationId xmlns:a16="http://schemas.microsoft.com/office/drawing/2014/main" id="{E2CA5AD0-93A2-F79C-EBF2-C7FB34D4FA4C}"/>
              </a:ext>
            </a:extLst>
          </p:cNvPr>
          <p:cNvSpPr txBox="1"/>
          <p:nvPr/>
        </p:nvSpPr>
        <p:spPr>
          <a:xfrm>
            <a:off x="5799119" y="2295102"/>
            <a:ext cx="4914900" cy="2031325"/>
          </a:xfrm>
          <a:prstGeom prst="rect">
            <a:avLst/>
          </a:prstGeom>
          <a:noFill/>
        </p:spPr>
        <p:txBody>
          <a:bodyPr wrap="square" rtlCol="0">
            <a:spAutoFit/>
          </a:bodyPr>
          <a:lstStyle/>
          <a:p>
            <a:pPr marL="285750" indent="-285750">
              <a:buFont typeface="Arial" panose="020B0604020202020204" pitchFamily="34" charset="0"/>
              <a:buChar char="•"/>
            </a:pPr>
            <a:r>
              <a:rPr lang="en-GB" dirty="0"/>
              <a:t>Identify systems that can be brought into service.</a:t>
            </a:r>
          </a:p>
          <a:p>
            <a:pPr marL="285750" indent="-285750">
              <a:buFont typeface="Arial" panose="020B0604020202020204" pitchFamily="34" charset="0"/>
              <a:buChar char="•"/>
            </a:pPr>
            <a:r>
              <a:rPr lang="en-GB" dirty="0"/>
              <a:t>Encourage risk-taking.</a:t>
            </a:r>
          </a:p>
          <a:p>
            <a:pPr marL="285750" indent="-285750">
              <a:buFont typeface="Arial" panose="020B0604020202020204" pitchFamily="34" charset="0"/>
              <a:buChar char="•"/>
            </a:pPr>
            <a:r>
              <a:rPr lang="en-GB" dirty="0"/>
              <a:t>Overcome nontraditional ideas, activities, and actions.</a:t>
            </a:r>
          </a:p>
          <a:p>
            <a:pPr marL="285750" indent="-285750">
              <a:buFont typeface="Arial" panose="020B0604020202020204" pitchFamily="34" charset="0"/>
              <a:buChar char="•"/>
            </a:pPr>
            <a:r>
              <a:rPr lang="en-GB" dirty="0"/>
              <a:t>Remove Obstacles to change.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405523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66536"/>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6 Create Short-Term Wins… </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530936" y="6445764"/>
            <a:ext cx="3251760"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alpha val="18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Freeform: Shape 6">
            <a:extLst>
              <a:ext uri="{FF2B5EF4-FFF2-40B4-BE49-F238E27FC236}">
                <a16:creationId xmlns:a16="http://schemas.microsoft.com/office/drawing/2014/main" id="{E155C9A9-6F6C-B561-00B7-C1415C757914}"/>
              </a:ext>
            </a:extLst>
          </p:cNvPr>
          <p:cNvSpPr>
            <a:spLocks/>
          </p:cNvSpPr>
          <p:nvPr/>
        </p:nvSpPr>
        <p:spPr bwMode="auto">
          <a:xfrm>
            <a:off x="3607682" y="4954542"/>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F5AE3B">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8" name="Rectangle 14">
            <a:extLst>
              <a:ext uri="{FF2B5EF4-FFF2-40B4-BE49-F238E27FC236}">
                <a16:creationId xmlns:a16="http://schemas.microsoft.com/office/drawing/2014/main" id="{0A3D7036-6FF0-E98F-8582-D2C52CD38251}"/>
              </a:ext>
            </a:extLst>
          </p:cNvPr>
          <p:cNvSpPr>
            <a:spLocks noChangeArrowheads="1"/>
          </p:cNvSpPr>
          <p:nvPr/>
        </p:nvSpPr>
        <p:spPr bwMode="auto">
          <a:xfrm>
            <a:off x="3607682" y="5225607"/>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03</a:t>
            </a:r>
          </a:p>
        </p:txBody>
      </p:sp>
      <p:sp>
        <p:nvSpPr>
          <p:cNvPr id="9" name="Freeform: Shape 8">
            <a:extLst>
              <a:ext uri="{FF2B5EF4-FFF2-40B4-BE49-F238E27FC236}">
                <a16:creationId xmlns:a16="http://schemas.microsoft.com/office/drawing/2014/main" id="{7998C735-F15A-F897-1AE8-93115311D321}"/>
              </a:ext>
            </a:extLst>
          </p:cNvPr>
          <p:cNvSpPr>
            <a:spLocks/>
          </p:cNvSpPr>
          <p:nvPr/>
        </p:nvSpPr>
        <p:spPr bwMode="auto">
          <a:xfrm>
            <a:off x="4280340" y="4711075"/>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CC4E3D">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0" name="Rectangle 14">
            <a:extLst>
              <a:ext uri="{FF2B5EF4-FFF2-40B4-BE49-F238E27FC236}">
                <a16:creationId xmlns:a16="http://schemas.microsoft.com/office/drawing/2014/main" id="{0D4FEF3E-A677-64A7-5A02-73119EDD2565}"/>
              </a:ext>
            </a:extLst>
          </p:cNvPr>
          <p:cNvSpPr>
            <a:spLocks noChangeArrowheads="1"/>
          </p:cNvSpPr>
          <p:nvPr/>
        </p:nvSpPr>
        <p:spPr bwMode="auto">
          <a:xfrm>
            <a:off x="4280340" y="4982140"/>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04</a:t>
            </a:r>
          </a:p>
        </p:txBody>
      </p:sp>
      <p:sp>
        <p:nvSpPr>
          <p:cNvPr id="14" name="Freeform: Shape 13">
            <a:extLst>
              <a:ext uri="{FF2B5EF4-FFF2-40B4-BE49-F238E27FC236}">
                <a16:creationId xmlns:a16="http://schemas.microsoft.com/office/drawing/2014/main" id="{C2120B3D-E32E-889C-DA32-B59954B21464}"/>
              </a:ext>
            </a:extLst>
          </p:cNvPr>
          <p:cNvSpPr>
            <a:spLocks/>
          </p:cNvSpPr>
          <p:nvPr/>
        </p:nvSpPr>
        <p:spPr bwMode="auto">
          <a:xfrm>
            <a:off x="4952998" y="4458409"/>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56687C">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6" name="Rectangle 14">
            <a:extLst>
              <a:ext uri="{FF2B5EF4-FFF2-40B4-BE49-F238E27FC236}">
                <a16:creationId xmlns:a16="http://schemas.microsoft.com/office/drawing/2014/main" id="{594A5C49-1DB2-8C53-1F34-4D4CB3993D6B}"/>
              </a:ext>
            </a:extLst>
          </p:cNvPr>
          <p:cNvSpPr>
            <a:spLocks noChangeArrowheads="1"/>
          </p:cNvSpPr>
          <p:nvPr/>
        </p:nvSpPr>
        <p:spPr bwMode="auto">
          <a:xfrm>
            <a:off x="4952998" y="4729474"/>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05</a:t>
            </a:r>
          </a:p>
        </p:txBody>
      </p:sp>
      <p:sp>
        <p:nvSpPr>
          <p:cNvPr id="17" name="Freeform: Shape 16">
            <a:extLst>
              <a:ext uri="{FF2B5EF4-FFF2-40B4-BE49-F238E27FC236}">
                <a16:creationId xmlns:a16="http://schemas.microsoft.com/office/drawing/2014/main" id="{B9042E9D-189E-4020-329C-E383AD209855}"/>
              </a:ext>
            </a:extLst>
          </p:cNvPr>
          <p:cNvSpPr>
            <a:spLocks/>
          </p:cNvSpPr>
          <p:nvPr/>
        </p:nvSpPr>
        <p:spPr bwMode="auto">
          <a:xfrm>
            <a:off x="5625655" y="419194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94A4B5"/>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8" name="Rectangle 14">
            <a:extLst>
              <a:ext uri="{FF2B5EF4-FFF2-40B4-BE49-F238E27FC236}">
                <a16:creationId xmlns:a16="http://schemas.microsoft.com/office/drawing/2014/main" id="{0B2D5640-DED9-32DE-707E-0E729F84855F}"/>
              </a:ext>
            </a:extLst>
          </p:cNvPr>
          <p:cNvSpPr>
            <a:spLocks noChangeArrowheads="1"/>
          </p:cNvSpPr>
          <p:nvPr/>
        </p:nvSpPr>
        <p:spPr bwMode="auto">
          <a:xfrm>
            <a:off x="5625655" y="4463009"/>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06</a:t>
            </a:r>
          </a:p>
        </p:txBody>
      </p:sp>
      <p:sp>
        <p:nvSpPr>
          <p:cNvPr id="19" name="TextBox 18">
            <a:extLst>
              <a:ext uri="{FF2B5EF4-FFF2-40B4-BE49-F238E27FC236}">
                <a16:creationId xmlns:a16="http://schemas.microsoft.com/office/drawing/2014/main" id="{2A3F75CA-0F3C-2778-2180-25E409C01699}"/>
              </a:ext>
            </a:extLst>
          </p:cNvPr>
          <p:cNvSpPr txBox="1"/>
          <p:nvPr/>
        </p:nvSpPr>
        <p:spPr>
          <a:xfrm>
            <a:off x="5394358" y="1838325"/>
            <a:ext cx="5305425" cy="1477328"/>
          </a:xfrm>
          <a:prstGeom prst="rect">
            <a:avLst/>
          </a:prstGeom>
          <a:noFill/>
        </p:spPr>
        <p:txBody>
          <a:bodyPr wrap="square" rtlCol="0">
            <a:spAutoFit/>
          </a:bodyPr>
          <a:lstStyle/>
          <a:p>
            <a:pPr marL="285750" indent="-285750">
              <a:buFont typeface="Arial" panose="020B0604020202020204" pitchFamily="34" charset="0"/>
              <a:buChar char="•"/>
            </a:pPr>
            <a:r>
              <a:rPr lang="en-GB" dirty="0"/>
              <a:t>Commence with Just In Case Boxes</a:t>
            </a:r>
          </a:p>
          <a:p>
            <a:pPr marL="285750" indent="-285750">
              <a:buFont typeface="Arial" panose="020B0604020202020204" pitchFamily="34" charset="0"/>
              <a:buChar char="•"/>
            </a:pPr>
            <a:r>
              <a:rPr lang="en-GB" dirty="0"/>
              <a:t>Start in one locality. </a:t>
            </a:r>
          </a:p>
          <a:p>
            <a:pPr marL="285750" indent="-285750">
              <a:buFont typeface="Arial" panose="020B0604020202020204" pitchFamily="34" charset="0"/>
              <a:buChar char="•"/>
            </a:pPr>
            <a:r>
              <a:rPr lang="en-GB" dirty="0"/>
              <a:t>Prove ease of use.</a:t>
            </a:r>
          </a:p>
          <a:p>
            <a:pPr marL="285750" indent="-285750">
              <a:buFont typeface="Arial" panose="020B0604020202020204" pitchFamily="34" charset="0"/>
              <a:buChar char="•"/>
            </a:pPr>
            <a:r>
              <a:rPr lang="en-GB" dirty="0"/>
              <a:t>Demonstrate value.</a:t>
            </a:r>
          </a:p>
          <a:p>
            <a:pPr marL="285750" indent="-285750">
              <a:buFont typeface="Arial" panose="020B0604020202020204" pitchFamily="34" charset="0"/>
              <a:buChar char="•"/>
            </a:pPr>
            <a:r>
              <a:rPr lang="en-GB" dirty="0"/>
              <a:t>Promote a cultural change within peers.</a:t>
            </a:r>
          </a:p>
        </p:txBody>
      </p:sp>
    </p:spTree>
    <p:extLst>
      <p:ext uri="{BB962C8B-B14F-4D97-AF65-F5344CB8AC3E}">
        <p14:creationId xmlns:p14="http://schemas.microsoft.com/office/powerpoint/2010/main" val="21693353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781979"/>
            <a:ext cx="5215314" cy="523220"/>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7 Sustain Acceleration… </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458200" y="6445764"/>
            <a:ext cx="3324496"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alpha val="18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Freeform: Shape 6">
            <a:extLst>
              <a:ext uri="{FF2B5EF4-FFF2-40B4-BE49-F238E27FC236}">
                <a16:creationId xmlns:a16="http://schemas.microsoft.com/office/drawing/2014/main" id="{E155C9A9-6F6C-B561-00B7-C1415C757914}"/>
              </a:ext>
            </a:extLst>
          </p:cNvPr>
          <p:cNvSpPr>
            <a:spLocks/>
          </p:cNvSpPr>
          <p:nvPr/>
        </p:nvSpPr>
        <p:spPr bwMode="auto">
          <a:xfrm>
            <a:off x="3607682" y="4954542"/>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F5AE3B">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8" name="Rectangle 14">
            <a:extLst>
              <a:ext uri="{FF2B5EF4-FFF2-40B4-BE49-F238E27FC236}">
                <a16:creationId xmlns:a16="http://schemas.microsoft.com/office/drawing/2014/main" id="{0A3D7036-6FF0-E98F-8582-D2C52CD38251}"/>
              </a:ext>
            </a:extLst>
          </p:cNvPr>
          <p:cNvSpPr>
            <a:spLocks noChangeArrowheads="1"/>
          </p:cNvSpPr>
          <p:nvPr/>
        </p:nvSpPr>
        <p:spPr bwMode="auto">
          <a:xfrm>
            <a:off x="3607682" y="5225607"/>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03</a:t>
            </a:r>
          </a:p>
        </p:txBody>
      </p:sp>
      <p:sp>
        <p:nvSpPr>
          <p:cNvPr id="9" name="Freeform: Shape 8">
            <a:extLst>
              <a:ext uri="{FF2B5EF4-FFF2-40B4-BE49-F238E27FC236}">
                <a16:creationId xmlns:a16="http://schemas.microsoft.com/office/drawing/2014/main" id="{7998C735-F15A-F897-1AE8-93115311D321}"/>
              </a:ext>
            </a:extLst>
          </p:cNvPr>
          <p:cNvSpPr>
            <a:spLocks/>
          </p:cNvSpPr>
          <p:nvPr/>
        </p:nvSpPr>
        <p:spPr bwMode="auto">
          <a:xfrm>
            <a:off x="4280340" y="4711075"/>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CC4E3D">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0" name="Rectangle 14">
            <a:extLst>
              <a:ext uri="{FF2B5EF4-FFF2-40B4-BE49-F238E27FC236}">
                <a16:creationId xmlns:a16="http://schemas.microsoft.com/office/drawing/2014/main" id="{0D4FEF3E-A677-64A7-5A02-73119EDD2565}"/>
              </a:ext>
            </a:extLst>
          </p:cNvPr>
          <p:cNvSpPr>
            <a:spLocks noChangeArrowheads="1"/>
          </p:cNvSpPr>
          <p:nvPr/>
        </p:nvSpPr>
        <p:spPr bwMode="auto">
          <a:xfrm>
            <a:off x="4280340" y="4982140"/>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04</a:t>
            </a:r>
          </a:p>
        </p:txBody>
      </p:sp>
      <p:sp>
        <p:nvSpPr>
          <p:cNvPr id="14" name="Freeform: Shape 13">
            <a:extLst>
              <a:ext uri="{FF2B5EF4-FFF2-40B4-BE49-F238E27FC236}">
                <a16:creationId xmlns:a16="http://schemas.microsoft.com/office/drawing/2014/main" id="{C2120B3D-E32E-889C-DA32-B59954B21464}"/>
              </a:ext>
            </a:extLst>
          </p:cNvPr>
          <p:cNvSpPr>
            <a:spLocks/>
          </p:cNvSpPr>
          <p:nvPr/>
        </p:nvSpPr>
        <p:spPr bwMode="auto">
          <a:xfrm>
            <a:off x="4952998" y="4458409"/>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56687C">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6" name="Rectangle 14">
            <a:extLst>
              <a:ext uri="{FF2B5EF4-FFF2-40B4-BE49-F238E27FC236}">
                <a16:creationId xmlns:a16="http://schemas.microsoft.com/office/drawing/2014/main" id="{594A5C49-1DB2-8C53-1F34-4D4CB3993D6B}"/>
              </a:ext>
            </a:extLst>
          </p:cNvPr>
          <p:cNvSpPr>
            <a:spLocks noChangeArrowheads="1"/>
          </p:cNvSpPr>
          <p:nvPr/>
        </p:nvSpPr>
        <p:spPr bwMode="auto">
          <a:xfrm>
            <a:off x="4952998" y="4729474"/>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05</a:t>
            </a:r>
          </a:p>
        </p:txBody>
      </p:sp>
      <p:sp>
        <p:nvSpPr>
          <p:cNvPr id="17" name="Freeform: Shape 16">
            <a:extLst>
              <a:ext uri="{FF2B5EF4-FFF2-40B4-BE49-F238E27FC236}">
                <a16:creationId xmlns:a16="http://schemas.microsoft.com/office/drawing/2014/main" id="{B9042E9D-189E-4020-329C-E383AD209855}"/>
              </a:ext>
            </a:extLst>
          </p:cNvPr>
          <p:cNvSpPr>
            <a:spLocks/>
          </p:cNvSpPr>
          <p:nvPr/>
        </p:nvSpPr>
        <p:spPr bwMode="auto">
          <a:xfrm>
            <a:off x="5625655" y="419194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94A4B5">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8" name="Rectangle 14">
            <a:extLst>
              <a:ext uri="{FF2B5EF4-FFF2-40B4-BE49-F238E27FC236}">
                <a16:creationId xmlns:a16="http://schemas.microsoft.com/office/drawing/2014/main" id="{0B2D5640-DED9-32DE-707E-0E729F84855F}"/>
              </a:ext>
            </a:extLst>
          </p:cNvPr>
          <p:cNvSpPr>
            <a:spLocks noChangeArrowheads="1"/>
          </p:cNvSpPr>
          <p:nvPr/>
        </p:nvSpPr>
        <p:spPr bwMode="auto">
          <a:xfrm>
            <a:off x="5625655" y="4463009"/>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06</a:t>
            </a:r>
          </a:p>
        </p:txBody>
      </p:sp>
      <p:sp>
        <p:nvSpPr>
          <p:cNvPr id="19" name="Freeform: Shape 18">
            <a:extLst>
              <a:ext uri="{FF2B5EF4-FFF2-40B4-BE49-F238E27FC236}">
                <a16:creationId xmlns:a16="http://schemas.microsoft.com/office/drawing/2014/main" id="{225C5564-14A6-B2A7-9323-83AF1C890C31}"/>
              </a:ext>
            </a:extLst>
          </p:cNvPr>
          <p:cNvSpPr>
            <a:spLocks/>
          </p:cNvSpPr>
          <p:nvPr/>
        </p:nvSpPr>
        <p:spPr bwMode="auto">
          <a:xfrm>
            <a:off x="6281146" y="3983697"/>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262626">
              <a:lumMod val="50000"/>
              <a:lumOff val="50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20" name="Rectangle 14">
            <a:extLst>
              <a:ext uri="{FF2B5EF4-FFF2-40B4-BE49-F238E27FC236}">
                <a16:creationId xmlns:a16="http://schemas.microsoft.com/office/drawing/2014/main" id="{27BC378C-7DD0-00B0-F6AC-D1AEB50ECE21}"/>
              </a:ext>
            </a:extLst>
          </p:cNvPr>
          <p:cNvSpPr>
            <a:spLocks noChangeArrowheads="1"/>
          </p:cNvSpPr>
          <p:nvPr/>
        </p:nvSpPr>
        <p:spPr bwMode="auto">
          <a:xfrm>
            <a:off x="6281146" y="4254762"/>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07</a:t>
            </a:r>
          </a:p>
        </p:txBody>
      </p:sp>
      <p:sp>
        <p:nvSpPr>
          <p:cNvPr id="23" name="TextBox 22">
            <a:extLst>
              <a:ext uri="{FF2B5EF4-FFF2-40B4-BE49-F238E27FC236}">
                <a16:creationId xmlns:a16="http://schemas.microsoft.com/office/drawing/2014/main" id="{A27813B7-0AFE-7BF0-6B56-37974CDF48F9}"/>
              </a:ext>
            </a:extLst>
          </p:cNvPr>
          <p:cNvSpPr txBox="1"/>
          <p:nvPr/>
        </p:nvSpPr>
        <p:spPr>
          <a:xfrm>
            <a:off x="6995235" y="1604836"/>
            <a:ext cx="4787461" cy="2031325"/>
          </a:xfrm>
          <a:prstGeom prst="rect">
            <a:avLst/>
          </a:prstGeom>
          <a:noFill/>
        </p:spPr>
        <p:txBody>
          <a:bodyPr wrap="square" rtlCol="0">
            <a:spAutoFit/>
          </a:bodyPr>
          <a:lstStyle/>
          <a:p>
            <a:pPr marL="285750" indent="-285750">
              <a:buFont typeface="Arial" panose="020B0604020202020204" pitchFamily="34" charset="0"/>
              <a:buChar char="•"/>
            </a:pPr>
            <a:r>
              <a:rPr lang="en-GB" dirty="0"/>
              <a:t>Use increased credibility from early wins to change process.</a:t>
            </a:r>
          </a:p>
          <a:p>
            <a:pPr marL="285750" indent="-285750">
              <a:buFont typeface="Arial" panose="020B0604020202020204" pitchFamily="34" charset="0"/>
              <a:buChar char="•"/>
            </a:pPr>
            <a:r>
              <a:rPr lang="en-GB" dirty="0"/>
              <a:t>Expand from locality to region, then region to Wales wide.</a:t>
            </a:r>
          </a:p>
          <a:p>
            <a:pPr marL="285750" indent="-285750">
              <a:buFont typeface="Arial" panose="020B0604020202020204" pitchFamily="34" charset="0"/>
              <a:buChar char="•"/>
            </a:pPr>
            <a:r>
              <a:rPr lang="en-GB" dirty="0"/>
              <a:t>Reinvigorate with positive benefit reinforcement.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412788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1C91F859-414C-01FB-AEF1-916D737D5F04}"/>
              </a:ext>
            </a:extLst>
          </p:cNvPr>
          <p:cNvSpPr>
            <a:spLocks/>
          </p:cNvSpPr>
          <p:nvPr/>
        </p:nvSpPr>
        <p:spPr bwMode="auto">
          <a:xfrm>
            <a:off x="2016034" y="545987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1AAD96">
              <a:alpha val="1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4" name="Rectangle 14">
            <a:extLst>
              <a:ext uri="{FF2B5EF4-FFF2-40B4-BE49-F238E27FC236}">
                <a16:creationId xmlns:a16="http://schemas.microsoft.com/office/drawing/2014/main" id="{9A2BED0E-EE09-4B82-76F1-F9FCB64E74BE}"/>
              </a:ext>
            </a:extLst>
          </p:cNvPr>
          <p:cNvSpPr>
            <a:spLocks noChangeArrowheads="1"/>
          </p:cNvSpPr>
          <p:nvPr/>
        </p:nvSpPr>
        <p:spPr bwMode="auto">
          <a:xfrm>
            <a:off x="2016034" y="5730939"/>
            <a:ext cx="1345315" cy="252666"/>
          </a:xfrm>
          <a:prstGeom prst="rect">
            <a:avLst/>
          </a:prstGeom>
          <a:solidFill>
            <a:srgbClr val="262626">
              <a:alpha val="1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01</a:t>
            </a:r>
          </a:p>
        </p:txBody>
      </p:sp>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781979"/>
            <a:ext cx="5215314" cy="523220"/>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Step 8 Institute Change… </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478982" y="6445764"/>
            <a:ext cx="3303714"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Shape 2">
            <a:extLst>
              <a:ext uri="{FF2B5EF4-FFF2-40B4-BE49-F238E27FC236}">
                <a16:creationId xmlns:a16="http://schemas.microsoft.com/office/drawing/2014/main" id="{3D14CBA7-4B8D-A240-0C9C-AFE69466C0E3}"/>
              </a:ext>
            </a:extLst>
          </p:cNvPr>
          <p:cNvSpPr>
            <a:spLocks/>
          </p:cNvSpPr>
          <p:nvPr/>
        </p:nvSpPr>
        <p:spPr bwMode="auto">
          <a:xfrm>
            <a:off x="2935024" y="5207208"/>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A9C370">
              <a:alpha val="18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5" name="Rectangle 14">
            <a:extLst>
              <a:ext uri="{FF2B5EF4-FFF2-40B4-BE49-F238E27FC236}">
                <a16:creationId xmlns:a16="http://schemas.microsoft.com/office/drawing/2014/main" id="{87EA6B47-FD09-7EF5-5185-52D1616B393B}"/>
              </a:ext>
            </a:extLst>
          </p:cNvPr>
          <p:cNvSpPr>
            <a:spLocks noChangeArrowheads="1"/>
          </p:cNvSpPr>
          <p:nvPr/>
        </p:nvSpPr>
        <p:spPr bwMode="auto">
          <a:xfrm>
            <a:off x="2935024" y="5478273"/>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02</a:t>
            </a:r>
          </a:p>
        </p:txBody>
      </p:sp>
      <p:sp>
        <p:nvSpPr>
          <p:cNvPr id="7" name="Freeform: Shape 6">
            <a:extLst>
              <a:ext uri="{FF2B5EF4-FFF2-40B4-BE49-F238E27FC236}">
                <a16:creationId xmlns:a16="http://schemas.microsoft.com/office/drawing/2014/main" id="{E155C9A9-6F6C-B561-00B7-C1415C757914}"/>
              </a:ext>
            </a:extLst>
          </p:cNvPr>
          <p:cNvSpPr>
            <a:spLocks/>
          </p:cNvSpPr>
          <p:nvPr/>
        </p:nvSpPr>
        <p:spPr bwMode="auto">
          <a:xfrm>
            <a:off x="3607682" y="4954542"/>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F5AE3B">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8" name="Rectangle 14">
            <a:extLst>
              <a:ext uri="{FF2B5EF4-FFF2-40B4-BE49-F238E27FC236}">
                <a16:creationId xmlns:a16="http://schemas.microsoft.com/office/drawing/2014/main" id="{0A3D7036-6FF0-E98F-8582-D2C52CD38251}"/>
              </a:ext>
            </a:extLst>
          </p:cNvPr>
          <p:cNvSpPr>
            <a:spLocks noChangeArrowheads="1"/>
          </p:cNvSpPr>
          <p:nvPr/>
        </p:nvSpPr>
        <p:spPr bwMode="auto">
          <a:xfrm>
            <a:off x="3607682" y="5225607"/>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03</a:t>
            </a:r>
          </a:p>
        </p:txBody>
      </p:sp>
      <p:sp>
        <p:nvSpPr>
          <p:cNvPr id="9" name="Freeform: Shape 8">
            <a:extLst>
              <a:ext uri="{FF2B5EF4-FFF2-40B4-BE49-F238E27FC236}">
                <a16:creationId xmlns:a16="http://schemas.microsoft.com/office/drawing/2014/main" id="{7998C735-F15A-F897-1AE8-93115311D321}"/>
              </a:ext>
            </a:extLst>
          </p:cNvPr>
          <p:cNvSpPr>
            <a:spLocks/>
          </p:cNvSpPr>
          <p:nvPr/>
        </p:nvSpPr>
        <p:spPr bwMode="auto">
          <a:xfrm>
            <a:off x="4280340" y="4711075"/>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CC4E3D">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0" name="Rectangle 14">
            <a:extLst>
              <a:ext uri="{FF2B5EF4-FFF2-40B4-BE49-F238E27FC236}">
                <a16:creationId xmlns:a16="http://schemas.microsoft.com/office/drawing/2014/main" id="{0D4FEF3E-A677-64A7-5A02-73119EDD2565}"/>
              </a:ext>
            </a:extLst>
          </p:cNvPr>
          <p:cNvSpPr>
            <a:spLocks noChangeArrowheads="1"/>
          </p:cNvSpPr>
          <p:nvPr/>
        </p:nvSpPr>
        <p:spPr bwMode="auto">
          <a:xfrm>
            <a:off x="4280340" y="4982140"/>
            <a:ext cx="1345315" cy="252666"/>
          </a:xfrm>
          <a:prstGeom prst="rect">
            <a:avLst/>
          </a:prstGeom>
          <a:solidFill>
            <a:srgbClr val="262626">
              <a:alpha val="18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04</a:t>
            </a:r>
          </a:p>
        </p:txBody>
      </p:sp>
      <p:sp>
        <p:nvSpPr>
          <p:cNvPr id="14" name="Freeform: Shape 13">
            <a:extLst>
              <a:ext uri="{FF2B5EF4-FFF2-40B4-BE49-F238E27FC236}">
                <a16:creationId xmlns:a16="http://schemas.microsoft.com/office/drawing/2014/main" id="{C2120B3D-E32E-889C-DA32-B59954B21464}"/>
              </a:ext>
            </a:extLst>
          </p:cNvPr>
          <p:cNvSpPr>
            <a:spLocks/>
          </p:cNvSpPr>
          <p:nvPr/>
        </p:nvSpPr>
        <p:spPr bwMode="auto">
          <a:xfrm>
            <a:off x="4952998" y="4458409"/>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56687C">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6" name="Rectangle 14">
            <a:extLst>
              <a:ext uri="{FF2B5EF4-FFF2-40B4-BE49-F238E27FC236}">
                <a16:creationId xmlns:a16="http://schemas.microsoft.com/office/drawing/2014/main" id="{594A5C49-1DB2-8C53-1F34-4D4CB3993D6B}"/>
              </a:ext>
            </a:extLst>
          </p:cNvPr>
          <p:cNvSpPr>
            <a:spLocks noChangeArrowheads="1"/>
          </p:cNvSpPr>
          <p:nvPr/>
        </p:nvSpPr>
        <p:spPr bwMode="auto">
          <a:xfrm>
            <a:off x="4952998" y="4729474"/>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05</a:t>
            </a:r>
          </a:p>
        </p:txBody>
      </p:sp>
      <p:sp>
        <p:nvSpPr>
          <p:cNvPr id="17" name="Freeform: Shape 16">
            <a:extLst>
              <a:ext uri="{FF2B5EF4-FFF2-40B4-BE49-F238E27FC236}">
                <a16:creationId xmlns:a16="http://schemas.microsoft.com/office/drawing/2014/main" id="{B9042E9D-189E-4020-329C-E383AD209855}"/>
              </a:ext>
            </a:extLst>
          </p:cNvPr>
          <p:cNvSpPr>
            <a:spLocks/>
          </p:cNvSpPr>
          <p:nvPr/>
        </p:nvSpPr>
        <p:spPr bwMode="auto">
          <a:xfrm>
            <a:off x="5625655" y="4191944"/>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94A4B5">
              <a:alpha val="22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18" name="Rectangle 14">
            <a:extLst>
              <a:ext uri="{FF2B5EF4-FFF2-40B4-BE49-F238E27FC236}">
                <a16:creationId xmlns:a16="http://schemas.microsoft.com/office/drawing/2014/main" id="{0B2D5640-DED9-32DE-707E-0E729F84855F}"/>
              </a:ext>
            </a:extLst>
          </p:cNvPr>
          <p:cNvSpPr>
            <a:spLocks noChangeArrowheads="1"/>
          </p:cNvSpPr>
          <p:nvPr/>
        </p:nvSpPr>
        <p:spPr bwMode="auto">
          <a:xfrm>
            <a:off x="5625655" y="4463009"/>
            <a:ext cx="1345315" cy="252666"/>
          </a:xfrm>
          <a:prstGeom prst="rect">
            <a:avLst/>
          </a:prstGeom>
          <a:solidFill>
            <a:srgbClr val="262626">
              <a:alpha val="22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06</a:t>
            </a:r>
          </a:p>
        </p:txBody>
      </p:sp>
      <p:sp>
        <p:nvSpPr>
          <p:cNvPr id="19" name="Freeform: Shape 18">
            <a:extLst>
              <a:ext uri="{FF2B5EF4-FFF2-40B4-BE49-F238E27FC236}">
                <a16:creationId xmlns:a16="http://schemas.microsoft.com/office/drawing/2014/main" id="{225C5564-14A6-B2A7-9323-83AF1C890C31}"/>
              </a:ext>
            </a:extLst>
          </p:cNvPr>
          <p:cNvSpPr>
            <a:spLocks/>
          </p:cNvSpPr>
          <p:nvPr/>
        </p:nvSpPr>
        <p:spPr bwMode="auto">
          <a:xfrm>
            <a:off x="6281146" y="3983697"/>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262626">
              <a:lumMod val="50000"/>
              <a:lumOff val="50000"/>
              <a:alpha val="24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20" name="Rectangle 14">
            <a:extLst>
              <a:ext uri="{FF2B5EF4-FFF2-40B4-BE49-F238E27FC236}">
                <a16:creationId xmlns:a16="http://schemas.microsoft.com/office/drawing/2014/main" id="{27BC378C-7DD0-00B0-F6AC-D1AEB50ECE21}"/>
              </a:ext>
            </a:extLst>
          </p:cNvPr>
          <p:cNvSpPr>
            <a:spLocks noChangeArrowheads="1"/>
          </p:cNvSpPr>
          <p:nvPr/>
        </p:nvSpPr>
        <p:spPr bwMode="auto">
          <a:xfrm>
            <a:off x="6281146" y="4254762"/>
            <a:ext cx="1345315" cy="252666"/>
          </a:xfrm>
          <a:prstGeom prst="rect">
            <a:avLst/>
          </a:prstGeom>
          <a:solidFill>
            <a:srgbClr val="262626">
              <a:alpha val="24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07</a:t>
            </a:r>
          </a:p>
        </p:txBody>
      </p:sp>
      <p:sp>
        <p:nvSpPr>
          <p:cNvPr id="21" name="Freeform: Shape 20">
            <a:extLst>
              <a:ext uri="{FF2B5EF4-FFF2-40B4-BE49-F238E27FC236}">
                <a16:creationId xmlns:a16="http://schemas.microsoft.com/office/drawing/2014/main" id="{29B0B6F4-A94A-23F6-0452-EC9D193D4B79}"/>
              </a:ext>
            </a:extLst>
          </p:cNvPr>
          <p:cNvSpPr>
            <a:spLocks/>
          </p:cNvSpPr>
          <p:nvPr/>
        </p:nvSpPr>
        <p:spPr bwMode="auto">
          <a:xfrm>
            <a:off x="6970970" y="3728731"/>
            <a:ext cx="1692242" cy="523731"/>
          </a:xfrm>
          <a:custGeom>
            <a:avLst/>
            <a:gdLst>
              <a:gd name="connsiteX0" fmla="*/ 2408238 w 2408238"/>
              <a:gd name="connsiteY0" fmla="*/ 1 h 501253"/>
              <a:gd name="connsiteX1" fmla="*/ 2408238 w 2408238"/>
              <a:gd name="connsiteY1" fmla="*/ 241823 h 501253"/>
              <a:gd name="connsiteX2" fmla="*/ 1914525 w 2408238"/>
              <a:gd name="connsiteY2" fmla="*/ 501253 h 501253"/>
              <a:gd name="connsiteX3" fmla="*/ 0 w 2408238"/>
              <a:gd name="connsiteY3" fmla="*/ 501253 h 501253"/>
              <a:gd name="connsiteX4" fmla="*/ 0 w 2408238"/>
              <a:gd name="connsiteY4" fmla="*/ 259431 h 501253"/>
              <a:gd name="connsiteX5" fmla="*/ 1914525 w 2408238"/>
              <a:gd name="connsiteY5" fmla="*/ 259431 h 501253"/>
              <a:gd name="connsiteX6" fmla="*/ 1914525 w 2408238"/>
              <a:gd name="connsiteY6" fmla="*/ 259431 h 501253"/>
              <a:gd name="connsiteX7" fmla="*/ 492125 w 2408238"/>
              <a:gd name="connsiteY7" fmla="*/ 0 h 501253"/>
              <a:gd name="connsiteX8" fmla="*/ 2408238 w 2408238"/>
              <a:gd name="connsiteY8" fmla="*/ 0 h 501253"/>
              <a:gd name="connsiteX9" fmla="*/ 1914526 w 2408238"/>
              <a:gd name="connsiteY9" fmla="*/ 259430 h 501253"/>
              <a:gd name="connsiteX10" fmla="*/ 0 w 2408238"/>
              <a:gd name="connsiteY10" fmla="*/ 259430 h 50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8238" h="501253">
                <a:moveTo>
                  <a:pt x="2408238" y="1"/>
                </a:moveTo>
                <a:lnTo>
                  <a:pt x="2408238" y="241823"/>
                </a:lnTo>
                <a:lnTo>
                  <a:pt x="1914525" y="501253"/>
                </a:lnTo>
                <a:lnTo>
                  <a:pt x="0" y="501253"/>
                </a:lnTo>
                <a:lnTo>
                  <a:pt x="0" y="259431"/>
                </a:lnTo>
                <a:lnTo>
                  <a:pt x="1914525" y="259431"/>
                </a:lnTo>
                <a:lnTo>
                  <a:pt x="1914525" y="259431"/>
                </a:lnTo>
                <a:close/>
                <a:moveTo>
                  <a:pt x="492125" y="0"/>
                </a:moveTo>
                <a:lnTo>
                  <a:pt x="2408238" y="0"/>
                </a:lnTo>
                <a:lnTo>
                  <a:pt x="1914526" y="259430"/>
                </a:lnTo>
                <a:lnTo>
                  <a:pt x="0" y="259430"/>
                </a:lnTo>
                <a:close/>
              </a:path>
            </a:pathLst>
          </a:custGeom>
          <a:solidFill>
            <a:srgbClr val="262626">
              <a:lumMod val="75000"/>
              <a:lumOff val="25000"/>
            </a:srgbClr>
          </a:solidFill>
          <a:ln w="9525">
            <a:noFill/>
            <a:round/>
            <a:headEnd/>
            <a:tailEnd/>
          </a:ln>
        </p:spPr>
        <p:txBody>
          <a:bodyPr vert="horz" wrap="square" lIns="91440" tIns="45720" rIns="91440" bIns="45720" numCol="1" anchor="ctr" anchorCtr="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1" i="0" u="none" strike="noStrike" kern="0" cap="none" spc="0" normalizeH="0" baseline="0" noProof="0" dirty="0">
              <a:ln>
                <a:noFill/>
              </a:ln>
              <a:solidFill>
                <a:srgbClr val="FFFFFF"/>
              </a:solidFill>
              <a:effectLst/>
              <a:uLnTx/>
              <a:uFillTx/>
              <a:latin typeface="Roboto"/>
            </a:endParaRPr>
          </a:p>
        </p:txBody>
      </p:sp>
      <p:sp>
        <p:nvSpPr>
          <p:cNvPr id="22" name="Rectangle 14">
            <a:extLst>
              <a:ext uri="{FF2B5EF4-FFF2-40B4-BE49-F238E27FC236}">
                <a16:creationId xmlns:a16="http://schemas.microsoft.com/office/drawing/2014/main" id="{3179BD52-ED55-F791-53EA-A3EE8ECBC9B5}"/>
              </a:ext>
            </a:extLst>
          </p:cNvPr>
          <p:cNvSpPr>
            <a:spLocks noChangeArrowheads="1"/>
          </p:cNvSpPr>
          <p:nvPr/>
        </p:nvSpPr>
        <p:spPr bwMode="auto">
          <a:xfrm>
            <a:off x="6970970" y="3999796"/>
            <a:ext cx="1345315" cy="252666"/>
          </a:xfrm>
          <a:prstGeom prst="rect">
            <a:avLst/>
          </a:prstGeom>
          <a:solidFill>
            <a:srgbClr val="262626">
              <a:alpha val="30000"/>
            </a:srgbClr>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1" i="0" u="none" strike="noStrike" kern="0" cap="none" spc="0" normalizeH="0" baseline="0" noProof="0" dirty="0">
                <a:ln>
                  <a:noFill/>
                </a:ln>
                <a:solidFill>
                  <a:srgbClr val="FFFFFF"/>
                </a:solidFill>
                <a:effectLst/>
                <a:uLnTx/>
                <a:uFillTx/>
                <a:latin typeface="Roboto"/>
              </a:rPr>
              <a:t>08</a:t>
            </a:r>
          </a:p>
        </p:txBody>
      </p:sp>
      <p:sp>
        <p:nvSpPr>
          <p:cNvPr id="23" name="TextBox 22">
            <a:extLst>
              <a:ext uri="{FF2B5EF4-FFF2-40B4-BE49-F238E27FC236}">
                <a16:creationId xmlns:a16="http://schemas.microsoft.com/office/drawing/2014/main" id="{99807EC1-5BA8-7041-ACB7-D67960E8F2C8}"/>
              </a:ext>
            </a:extLst>
          </p:cNvPr>
          <p:cNvSpPr txBox="1"/>
          <p:nvPr/>
        </p:nvSpPr>
        <p:spPr>
          <a:xfrm>
            <a:off x="2763213" y="1664523"/>
            <a:ext cx="5210175" cy="1477328"/>
          </a:xfrm>
          <a:prstGeom prst="rect">
            <a:avLst/>
          </a:prstGeom>
          <a:noFill/>
        </p:spPr>
        <p:txBody>
          <a:bodyPr wrap="square" rtlCol="0">
            <a:spAutoFit/>
          </a:bodyPr>
          <a:lstStyle/>
          <a:p>
            <a:pPr marL="285750" indent="-285750">
              <a:buFont typeface="Arial" panose="020B0604020202020204" pitchFamily="34" charset="0"/>
              <a:buChar char="•"/>
            </a:pPr>
            <a:r>
              <a:rPr lang="en-GB" dirty="0"/>
              <a:t>Articulate the connection between new learnt behaviours and corporate success.</a:t>
            </a:r>
          </a:p>
          <a:p>
            <a:pPr marL="285750" indent="-285750">
              <a:buFont typeface="Arial" panose="020B0604020202020204" pitchFamily="34" charset="0"/>
              <a:buChar char="•"/>
            </a:pPr>
            <a:r>
              <a:rPr lang="en-GB" dirty="0"/>
              <a:t>Develop the means to track issues.</a:t>
            </a:r>
          </a:p>
          <a:p>
            <a:pPr marL="285750" indent="-285750">
              <a:buFont typeface="Arial" panose="020B0604020202020204" pitchFamily="34" charset="0"/>
              <a:buChar char="•"/>
            </a:pPr>
            <a:r>
              <a:rPr lang="en-GB" dirty="0"/>
              <a:t>Be willing to adapt and overcome in the journey towards excellence.</a:t>
            </a:r>
          </a:p>
        </p:txBody>
      </p:sp>
    </p:spTree>
    <p:extLst>
      <p:ext uri="{BB962C8B-B14F-4D97-AF65-F5344CB8AC3E}">
        <p14:creationId xmlns:p14="http://schemas.microsoft.com/office/powerpoint/2010/main" val="1682493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97710"/>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Advantages &amp; Disadvantages of Kotter’s Model…</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520545" y="6445764"/>
            <a:ext cx="3262151"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0B8F64B9-EE1C-90D8-A4E1-654AB49DE9F2}"/>
              </a:ext>
            </a:extLst>
          </p:cNvPr>
          <p:cNvSpPr txBox="1"/>
          <p:nvPr/>
        </p:nvSpPr>
        <p:spPr>
          <a:xfrm>
            <a:off x="2628900" y="2413337"/>
            <a:ext cx="4068752" cy="2031325"/>
          </a:xfrm>
          <a:prstGeom prst="rect">
            <a:avLst/>
          </a:prstGeom>
          <a:noFill/>
        </p:spPr>
        <p:txBody>
          <a:bodyPr wrap="square" rtlCol="0">
            <a:spAutoFit/>
          </a:bodyPr>
          <a:lstStyle/>
          <a:p>
            <a:r>
              <a:rPr lang="en-GB" dirty="0"/>
              <a:t>Advantages </a:t>
            </a:r>
          </a:p>
          <a:p>
            <a:endParaRPr lang="en-GB" dirty="0"/>
          </a:p>
          <a:p>
            <a:pPr marL="285750" indent="-285750">
              <a:buFont typeface="Arial" panose="020B0604020202020204" pitchFamily="34" charset="0"/>
              <a:buChar char="•"/>
            </a:pPr>
            <a:r>
              <a:rPr lang="en-GB" dirty="0"/>
              <a:t>Clear Step-by-Step Process</a:t>
            </a:r>
          </a:p>
          <a:p>
            <a:pPr marL="285750" indent="-285750">
              <a:buFont typeface="Arial" panose="020B0604020202020204" pitchFamily="34" charset="0"/>
              <a:buChar char="•"/>
            </a:pPr>
            <a:r>
              <a:rPr lang="en-GB" dirty="0"/>
              <a:t>Focus on Buy-in and Leadership </a:t>
            </a:r>
          </a:p>
          <a:p>
            <a:pPr marL="285750" indent="-285750">
              <a:buFont typeface="Arial" panose="020B0604020202020204" pitchFamily="34" charset="0"/>
              <a:buChar char="•"/>
            </a:pPr>
            <a:r>
              <a:rPr lang="en-GB" dirty="0"/>
              <a:t>Encourages a Strong Vision </a:t>
            </a:r>
          </a:p>
          <a:p>
            <a:pPr marL="285750" indent="-285750">
              <a:buFont typeface="Arial" panose="020B0604020202020204" pitchFamily="34" charset="0"/>
              <a:buChar char="•"/>
            </a:pPr>
            <a:r>
              <a:rPr lang="en-GB" dirty="0"/>
              <a:t>Supports a Comprehensive Approach</a:t>
            </a:r>
          </a:p>
          <a:p>
            <a:pPr marL="285750" indent="-285750">
              <a:buFont typeface="Arial" panose="020B0604020202020204" pitchFamily="34" charset="0"/>
              <a:buChar char="•"/>
            </a:pPr>
            <a:r>
              <a:rPr lang="en-GB" dirty="0"/>
              <a:t>Enhanced Communication </a:t>
            </a:r>
          </a:p>
        </p:txBody>
      </p:sp>
      <p:sp>
        <p:nvSpPr>
          <p:cNvPr id="24" name="TextBox 23">
            <a:extLst>
              <a:ext uri="{FF2B5EF4-FFF2-40B4-BE49-F238E27FC236}">
                <a16:creationId xmlns:a16="http://schemas.microsoft.com/office/drawing/2014/main" id="{85CCFD40-BA35-9BF6-4B10-ACCAC6CE38F2}"/>
              </a:ext>
            </a:extLst>
          </p:cNvPr>
          <p:cNvSpPr txBox="1"/>
          <p:nvPr/>
        </p:nvSpPr>
        <p:spPr>
          <a:xfrm>
            <a:off x="7378970" y="2413337"/>
            <a:ext cx="3785353" cy="2308324"/>
          </a:xfrm>
          <a:prstGeom prst="rect">
            <a:avLst/>
          </a:prstGeom>
          <a:noFill/>
        </p:spPr>
        <p:txBody>
          <a:bodyPr wrap="square" rtlCol="0">
            <a:spAutoFit/>
          </a:bodyPr>
          <a:lstStyle/>
          <a:p>
            <a:r>
              <a:rPr lang="en-GB" dirty="0"/>
              <a:t>Disadvantages </a:t>
            </a:r>
          </a:p>
          <a:p>
            <a:endParaRPr lang="en-GB" dirty="0"/>
          </a:p>
          <a:p>
            <a:pPr marL="285750" indent="-285750">
              <a:buFont typeface="Arial" panose="020B0604020202020204" pitchFamily="34" charset="0"/>
              <a:buChar char="•"/>
            </a:pPr>
            <a:r>
              <a:rPr lang="en-GB" dirty="0"/>
              <a:t>Resource Intensive </a:t>
            </a:r>
          </a:p>
          <a:p>
            <a:pPr marL="285750" indent="-285750">
              <a:buFont typeface="Arial" panose="020B0604020202020204" pitchFamily="34" charset="0"/>
              <a:buChar char="•"/>
            </a:pPr>
            <a:r>
              <a:rPr lang="en-GB" dirty="0"/>
              <a:t>Rigidity</a:t>
            </a:r>
          </a:p>
          <a:p>
            <a:pPr marL="285750" indent="-285750">
              <a:buFont typeface="Arial" panose="020B0604020202020204" pitchFamily="34" charset="0"/>
              <a:buChar char="•"/>
            </a:pPr>
            <a:r>
              <a:rPr lang="en-GB" dirty="0"/>
              <a:t>Top-Down Leadership Heavy</a:t>
            </a:r>
          </a:p>
          <a:p>
            <a:pPr marL="285750" indent="-285750">
              <a:buFont typeface="Arial" panose="020B0604020202020204" pitchFamily="34" charset="0"/>
              <a:buChar char="•"/>
            </a:pPr>
            <a:r>
              <a:rPr lang="en-GB" dirty="0"/>
              <a:t>Long Duration </a:t>
            </a:r>
          </a:p>
          <a:p>
            <a:pPr marL="285750" indent="-285750">
              <a:buFont typeface="Arial" panose="020B0604020202020204" pitchFamily="34" charset="0"/>
              <a:buChar char="•"/>
            </a:pPr>
            <a:r>
              <a:rPr lang="en-GB" dirty="0"/>
              <a:t>Assumes a Stable Environment </a:t>
            </a:r>
          </a:p>
          <a:p>
            <a:pPr marL="285750" indent="-285750">
              <a:buFont typeface="Arial" panose="020B0604020202020204" pitchFamily="34" charset="0"/>
              <a:buChar char="•"/>
            </a:pPr>
            <a:endParaRPr lang="en-GB" dirty="0"/>
          </a:p>
        </p:txBody>
      </p:sp>
      <p:sp>
        <p:nvSpPr>
          <p:cNvPr id="32" name="TextBox 31">
            <a:extLst>
              <a:ext uri="{FF2B5EF4-FFF2-40B4-BE49-F238E27FC236}">
                <a16:creationId xmlns:a16="http://schemas.microsoft.com/office/drawing/2014/main" id="{4F8BD1B2-4DA4-3ABA-8F4D-C70067EE63AB}"/>
              </a:ext>
            </a:extLst>
          </p:cNvPr>
          <p:cNvSpPr txBox="1"/>
          <p:nvPr/>
        </p:nvSpPr>
        <p:spPr>
          <a:xfrm>
            <a:off x="2628900" y="4721661"/>
            <a:ext cx="6096000" cy="261610"/>
          </a:xfrm>
          <a:prstGeom prst="rect">
            <a:avLst/>
          </a:prstGeom>
          <a:noFill/>
        </p:spPr>
        <p:txBody>
          <a:bodyPr wrap="square">
            <a:spAutoFit/>
          </a:bodyPr>
          <a:lstStyle/>
          <a:p>
            <a:r>
              <a:rPr lang="en-GB" sz="1100" dirty="0"/>
              <a:t>(Stanley et al., 2022)</a:t>
            </a:r>
          </a:p>
        </p:txBody>
      </p:sp>
    </p:spTree>
    <p:extLst>
      <p:ext uri="{BB962C8B-B14F-4D97-AF65-F5344CB8AC3E}">
        <p14:creationId xmlns:p14="http://schemas.microsoft.com/office/powerpoint/2010/main" val="24441773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7A47C4-A17E-1091-46EC-44BE251313D6}"/>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A picture containing clipart&#10;&#10;Description automatically generated">
            <a:extLst>
              <a:ext uri="{FF2B5EF4-FFF2-40B4-BE49-F238E27FC236}">
                <a16:creationId xmlns:a16="http://schemas.microsoft.com/office/drawing/2014/main" id="{5153EC10-27B6-447D-5086-353ADA90C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26" name="TextBox 25">
            <a:extLst>
              <a:ext uri="{FF2B5EF4-FFF2-40B4-BE49-F238E27FC236}">
                <a16:creationId xmlns:a16="http://schemas.microsoft.com/office/drawing/2014/main" id="{AE375107-59B7-4E9E-B5AC-F0DC92F4B3B1}"/>
              </a:ext>
            </a:extLst>
          </p:cNvPr>
          <p:cNvSpPr txBox="1"/>
          <p:nvPr/>
        </p:nvSpPr>
        <p:spPr>
          <a:xfrm rot="16200000">
            <a:off x="-1786855" y="2749167"/>
            <a:ext cx="5215314" cy="584775"/>
          </a:xfrm>
          <a:prstGeom prst="rect">
            <a:avLst/>
          </a:prstGeom>
          <a:noFill/>
        </p:spPr>
        <p:txBody>
          <a:bodyPr wrap="square" rtlCol="0">
            <a:spAutoFit/>
          </a:bodyPr>
          <a:lstStyle/>
          <a:p>
            <a:r>
              <a:rPr lang="en-GB" sz="3200" b="1" dirty="0">
                <a:solidFill>
                  <a:schemeClr val="bg1"/>
                </a:solidFill>
                <a:latin typeface="Segoe UI" panose="020B0502040204020203" pitchFamily="34" charset="0"/>
                <a:cs typeface="Segoe UI" panose="020B0502040204020203" pitchFamily="34" charset="0"/>
              </a:rPr>
              <a:t>The 3 Cs… </a:t>
            </a:r>
          </a:p>
        </p:txBody>
      </p:sp>
      <p:sp>
        <p:nvSpPr>
          <p:cNvPr id="29" name="TextBox 28">
            <a:extLst>
              <a:ext uri="{FF2B5EF4-FFF2-40B4-BE49-F238E27FC236}">
                <a16:creationId xmlns:a16="http://schemas.microsoft.com/office/drawing/2014/main" id="{FBF05CC9-D65A-27F4-F16B-87DE60FBF7B1}"/>
              </a:ext>
            </a:extLst>
          </p:cNvPr>
          <p:cNvSpPr txBox="1"/>
          <p:nvPr/>
        </p:nvSpPr>
        <p:spPr>
          <a:xfrm>
            <a:off x="8515350" y="6445764"/>
            <a:ext cx="3267346" cy="261610"/>
          </a:xfrm>
          <a:prstGeom prst="rect">
            <a:avLst/>
          </a:prstGeom>
          <a:noFill/>
          <a:ln>
            <a:noFill/>
          </a:ln>
        </p:spPr>
        <p:txBody>
          <a:bodyPr wrap="square" rtlCol="0">
            <a:spAutoFit/>
          </a:bodyPr>
          <a:lstStyle/>
          <a:p>
            <a:r>
              <a:rPr lang="en-GB" sz="1100">
                <a:solidFill>
                  <a:srgbClr val="007749"/>
                </a:solidFill>
                <a:latin typeface="Bahnschrift Light" panose="020B0502040204020203" pitchFamily="34" charset="0"/>
              </a:rPr>
              <a:t>Welsh Ambulance Services University NHS Trust</a:t>
            </a:r>
            <a:endParaRPr lang="en-GB" sz="1100" dirty="0">
              <a:solidFill>
                <a:srgbClr val="007749"/>
              </a:solidFill>
              <a:latin typeface="Bahnschrift Light" panose="020B0502040204020203" pitchFamily="34" charset="0"/>
            </a:endParaRPr>
          </a:p>
        </p:txBody>
      </p:sp>
      <p:pic>
        <p:nvPicPr>
          <p:cNvPr id="3" name="Picture 2">
            <a:extLst>
              <a:ext uri="{FF2B5EF4-FFF2-40B4-BE49-F238E27FC236}">
                <a16:creationId xmlns:a16="http://schemas.microsoft.com/office/drawing/2014/main" id="{FE9FF42A-F936-801A-91F1-7A5AD4BF3C89}"/>
              </a:ext>
            </a:extLst>
          </p:cNvPr>
          <p:cNvPicPr>
            <a:picLocks noChangeAspect="1"/>
          </p:cNvPicPr>
          <p:nvPr/>
        </p:nvPicPr>
        <p:blipFill>
          <a:blip r:embed="rId4"/>
          <a:stretch>
            <a:fillRect/>
          </a:stretch>
        </p:blipFill>
        <p:spPr>
          <a:xfrm>
            <a:off x="2261521" y="179291"/>
            <a:ext cx="8832906" cy="5724525"/>
          </a:xfrm>
          <a:prstGeom prst="rect">
            <a:avLst/>
          </a:prstGeom>
        </p:spPr>
      </p:pic>
      <p:sp>
        <p:nvSpPr>
          <p:cNvPr id="5" name="TextBox 4">
            <a:extLst>
              <a:ext uri="{FF2B5EF4-FFF2-40B4-BE49-F238E27FC236}">
                <a16:creationId xmlns:a16="http://schemas.microsoft.com/office/drawing/2014/main" id="{723EF0CB-56B3-6061-DAB9-941D67D1A555}"/>
              </a:ext>
            </a:extLst>
          </p:cNvPr>
          <p:cNvSpPr txBox="1"/>
          <p:nvPr/>
        </p:nvSpPr>
        <p:spPr>
          <a:xfrm>
            <a:off x="1890932" y="5930238"/>
            <a:ext cx="6452968" cy="261610"/>
          </a:xfrm>
          <a:prstGeom prst="rect">
            <a:avLst/>
          </a:prstGeom>
          <a:noFill/>
        </p:spPr>
        <p:txBody>
          <a:bodyPr wrap="square">
            <a:spAutoFit/>
          </a:bodyPr>
          <a:lstStyle/>
          <a:p>
            <a:r>
              <a:rPr lang="en-GB" sz="1100" dirty="0"/>
              <a:t>(Welsh Ambulance Service, </a:t>
            </a:r>
            <a:r>
              <a:rPr lang="en-GB" sz="1100" i="1" dirty="0"/>
              <a:t>People and culture plan 2023-26</a:t>
            </a:r>
            <a:r>
              <a:rPr lang="en-GB" sz="1100" dirty="0"/>
              <a:t> 2024)</a:t>
            </a:r>
          </a:p>
        </p:txBody>
      </p:sp>
    </p:spTree>
    <p:extLst>
      <p:ext uri="{BB962C8B-B14F-4D97-AF65-F5344CB8AC3E}">
        <p14:creationId xmlns:p14="http://schemas.microsoft.com/office/powerpoint/2010/main" val="1226135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FC0444-F25B-E784-7225-292309147A99}"/>
              </a:ext>
            </a:extLst>
          </p:cNvPr>
          <p:cNvSpPr/>
          <p:nvPr/>
        </p:nvSpPr>
        <p:spPr>
          <a:xfrm>
            <a:off x="0" y="0"/>
            <a:ext cx="1733107"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picture containing clipart&#10;&#10;Description automatically generated">
            <a:extLst>
              <a:ext uri="{FF2B5EF4-FFF2-40B4-BE49-F238E27FC236}">
                <a16:creationId xmlns:a16="http://schemas.microsoft.com/office/drawing/2014/main" id="{80319901-40C0-AF13-F038-D08D41DE03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14" y="5817159"/>
            <a:ext cx="676275" cy="695325"/>
          </a:xfrm>
          <a:prstGeom prst="rect">
            <a:avLst/>
          </a:prstGeom>
        </p:spPr>
      </p:pic>
      <p:sp>
        <p:nvSpPr>
          <p:cNvPr id="11" name="TextBox 10">
            <a:extLst>
              <a:ext uri="{FF2B5EF4-FFF2-40B4-BE49-F238E27FC236}">
                <a16:creationId xmlns:a16="http://schemas.microsoft.com/office/drawing/2014/main" id="{8212CFAA-A864-2C8E-CB86-F81E9CD6D8DB}"/>
              </a:ext>
            </a:extLst>
          </p:cNvPr>
          <p:cNvSpPr txBox="1"/>
          <p:nvPr/>
        </p:nvSpPr>
        <p:spPr>
          <a:xfrm rot="16200000">
            <a:off x="-1741106" y="2597710"/>
            <a:ext cx="5215314" cy="954107"/>
          </a:xfrm>
          <a:prstGeom prst="rect">
            <a:avLst/>
          </a:prstGeom>
          <a:noFill/>
        </p:spPr>
        <p:txBody>
          <a:bodyPr wrap="square" rtlCol="0">
            <a:spAutoFit/>
          </a:bodyPr>
          <a:lstStyle/>
          <a:p>
            <a:r>
              <a:rPr lang="en-GB" sz="2800" b="1" dirty="0">
                <a:solidFill>
                  <a:schemeClr val="bg1"/>
                </a:solidFill>
                <a:latin typeface="Segoe UI" panose="020B0502040204020203" pitchFamily="34" charset="0"/>
                <a:cs typeface="Segoe UI" panose="020B0502040204020203" pitchFamily="34" charset="0"/>
              </a:rPr>
              <a:t>What would Success look Like…</a:t>
            </a:r>
          </a:p>
        </p:txBody>
      </p:sp>
      <p:sp>
        <p:nvSpPr>
          <p:cNvPr id="15" name="TextBox 14">
            <a:extLst>
              <a:ext uri="{FF2B5EF4-FFF2-40B4-BE49-F238E27FC236}">
                <a16:creationId xmlns:a16="http://schemas.microsoft.com/office/drawing/2014/main" id="{09651DBC-1DB2-58A9-4160-09CE7513D0BE}"/>
              </a:ext>
            </a:extLst>
          </p:cNvPr>
          <p:cNvSpPr txBox="1"/>
          <p:nvPr/>
        </p:nvSpPr>
        <p:spPr>
          <a:xfrm>
            <a:off x="8520544" y="6445764"/>
            <a:ext cx="3262151" cy="261610"/>
          </a:xfrm>
          <a:prstGeom prst="rect">
            <a:avLst/>
          </a:prstGeom>
          <a:noFill/>
          <a:ln>
            <a:noFill/>
          </a:ln>
        </p:spPr>
        <p:txBody>
          <a:bodyPr wrap="square" rtlCol="0">
            <a:spAutoFit/>
          </a:bodyPr>
          <a:lstStyle/>
          <a:p>
            <a:r>
              <a:rPr lang="en-GB" sz="1100" dirty="0">
                <a:solidFill>
                  <a:srgbClr val="007749"/>
                </a:solidFill>
                <a:latin typeface="Bahnschrift Light" panose="020B0502040204020203" pitchFamily="34" charset="0"/>
              </a:rPr>
              <a:t>Welsh Ambulance Services University NHS Trust</a:t>
            </a:r>
          </a:p>
        </p:txBody>
      </p:sp>
      <p:sp>
        <p:nvSpPr>
          <p:cNvPr id="6" name="Rectangle 5">
            <a:extLst>
              <a:ext uri="{FF2B5EF4-FFF2-40B4-BE49-F238E27FC236}">
                <a16:creationId xmlns:a16="http://schemas.microsoft.com/office/drawing/2014/main" id="{597B02BA-F583-72EE-E38E-BA706A203A86}"/>
              </a:ext>
            </a:extLst>
          </p:cNvPr>
          <p:cNvSpPr/>
          <p:nvPr/>
        </p:nvSpPr>
        <p:spPr>
          <a:xfrm>
            <a:off x="6953804" y="1466802"/>
            <a:ext cx="681318" cy="28507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D293001E-DAB9-ACA4-56C0-368319325F4D}"/>
              </a:ext>
            </a:extLst>
          </p:cNvPr>
          <p:cNvPicPr>
            <a:picLocks noChangeAspect="1" noChangeArrowheads="1"/>
          </p:cNvPicPr>
          <p:nvPr/>
        </p:nvPicPr>
        <p:blipFill>
          <a:blip r:embed="rId4" r:link="rId5" cstate="print">
            <a:extLst>
              <a:ext uri="{28A0092B-C50C-407E-A947-70E740481C1C}">
                <a14:useLocalDpi xmlns:a14="http://schemas.microsoft.com/office/drawing/2010/main" val="0"/>
              </a:ext>
            </a:extLst>
          </a:blip>
          <a:srcRect/>
          <a:stretch>
            <a:fillRect/>
          </a:stretch>
        </p:blipFill>
        <p:spPr bwMode="auto">
          <a:xfrm>
            <a:off x="8969918" y="457200"/>
            <a:ext cx="2812778" cy="238292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6D214233-BC42-7640-5307-1F671393F35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09809" y="457200"/>
            <a:ext cx="2764626"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a:extLst>
              <a:ext uri="{FF2B5EF4-FFF2-40B4-BE49-F238E27FC236}">
                <a16:creationId xmlns:a16="http://schemas.microsoft.com/office/drawing/2014/main" id="{2BDADA16-23B8-0A52-2B1F-D92EFF7125C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258393" y="509267"/>
            <a:ext cx="3262151" cy="2168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A qr code on a white background&#10;&#10;Description automatically generated">
            <a:extLst>
              <a:ext uri="{FF2B5EF4-FFF2-40B4-BE49-F238E27FC236}">
                <a16:creationId xmlns:a16="http://schemas.microsoft.com/office/drawing/2014/main" id="{8D094666-C692-BC02-7806-1B8CCD69F8FB}"/>
              </a:ext>
            </a:extLst>
          </p:cNvPr>
          <p:cNvPicPr>
            <a:picLocks noChangeAspect="1"/>
          </p:cNvPicPr>
          <p:nvPr/>
        </p:nvPicPr>
        <p:blipFill>
          <a:blip r:embed="rId8" cstate="print">
            <a:alphaModFix amt="59000"/>
            <a:extLst>
              <a:ext uri="{28A0092B-C50C-407E-A947-70E740481C1C}">
                <a14:useLocalDpi xmlns:a14="http://schemas.microsoft.com/office/drawing/2010/main" val="0"/>
              </a:ext>
            </a:extLst>
          </a:blip>
          <a:stretch>
            <a:fillRect/>
          </a:stretch>
        </p:blipFill>
        <p:spPr>
          <a:xfrm>
            <a:off x="2745966" y="557742"/>
            <a:ext cx="496920" cy="510299"/>
          </a:xfrm>
          <a:prstGeom prst="rect">
            <a:avLst/>
          </a:prstGeom>
        </p:spPr>
      </p:pic>
      <p:pic>
        <p:nvPicPr>
          <p:cNvPr id="8" name="Picture 7" descr="A qr code on a white background&#10;&#10;Description automatically generated">
            <a:extLst>
              <a:ext uri="{FF2B5EF4-FFF2-40B4-BE49-F238E27FC236}">
                <a16:creationId xmlns:a16="http://schemas.microsoft.com/office/drawing/2014/main" id="{9843D6C4-F199-668E-D214-4C9010E6D3AA}"/>
              </a:ext>
            </a:extLst>
          </p:cNvPr>
          <p:cNvPicPr>
            <a:picLocks noChangeAspect="1"/>
          </p:cNvPicPr>
          <p:nvPr/>
        </p:nvPicPr>
        <p:blipFill>
          <a:blip r:embed="rId8" cstate="print">
            <a:alphaModFix amt="59000"/>
            <a:extLst>
              <a:ext uri="{28A0092B-C50C-407E-A947-70E740481C1C}">
                <a14:useLocalDpi xmlns:a14="http://schemas.microsoft.com/office/drawing/2010/main" val="0"/>
              </a:ext>
            </a:extLst>
          </a:blip>
          <a:stretch>
            <a:fillRect/>
          </a:stretch>
        </p:blipFill>
        <p:spPr>
          <a:xfrm>
            <a:off x="7313957" y="1648661"/>
            <a:ext cx="496920" cy="510299"/>
          </a:xfrm>
          <a:prstGeom prst="rect">
            <a:avLst/>
          </a:prstGeom>
        </p:spPr>
      </p:pic>
      <p:pic>
        <p:nvPicPr>
          <p:cNvPr id="9" name="Picture 8" descr="A qr code on a white background&#10;&#10;Description automatically generated">
            <a:extLst>
              <a:ext uri="{FF2B5EF4-FFF2-40B4-BE49-F238E27FC236}">
                <a16:creationId xmlns:a16="http://schemas.microsoft.com/office/drawing/2014/main" id="{6981E747-CE11-6C5C-8622-86878CD7640A}"/>
              </a:ext>
            </a:extLst>
          </p:cNvPr>
          <p:cNvPicPr>
            <a:picLocks noChangeAspect="1"/>
          </p:cNvPicPr>
          <p:nvPr/>
        </p:nvPicPr>
        <p:blipFill>
          <a:blip r:embed="rId8" cstate="print">
            <a:alphaModFix amt="59000"/>
            <a:extLst>
              <a:ext uri="{28A0092B-C50C-407E-A947-70E740481C1C}">
                <a14:useLocalDpi xmlns:a14="http://schemas.microsoft.com/office/drawing/2010/main" val="0"/>
              </a:ext>
            </a:extLst>
          </a:blip>
          <a:stretch>
            <a:fillRect/>
          </a:stretch>
        </p:blipFill>
        <p:spPr>
          <a:xfrm>
            <a:off x="10551648" y="2004338"/>
            <a:ext cx="496920" cy="510299"/>
          </a:xfrm>
          <a:prstGeom prst="rect">
            <a:avLst/>
          </a:prstGeom>
        </p:spPr>
      </p:pic>
      <p:pic>
        <p:nvPicPr>
          <p:cNvPr id="10" name="Picture 9">
            <a:extLst>
              <a:ext uri="{FF2B5EF4-FFF2-40B4-BE49-F238E27FC236}">
                <a16:creationId xmlns:a16="http://schemas.microsoft.com/office/drawing/2014/main" id="{AC7AEFBA-C1D2-CD01-D3DD-BD796034C31B}"/>
              </a:ext>
            </a:extLst>
          </p:cNvPr>
          <p:cNvPicPr>
            <a:picLocks noChangeAspect="1"/>
          </p:cNvPicPr>
          <p:nvPr/>
        </p:nvPicPr>
        <p:blipFill>
          <a:blip r:embed="rId9"/>
          <a:stretch>
            <a:fillRect/>
          </a:stretch>
        </p:blipFill>
        <p:spPr>
          <a:xfrm>
            <a:off x="5911244" y="3214406"/>
            <a:ext cx="1594184" cy="3134327"/>
          </a:xfrm>
          <a:prstGeom prst="rect">
            <a:avLst/>
          </a:prstGeom>
        </p:spPr>
      </p:pic>
      <p:pic>
        <p:nvPicPr>
          <p:cNvPr id="14" name="Picture 13">
            <a:extLst>
              <a:ext uri="{FF2B5EF4-FFF2-40B4-BE49-F238E27FC236}">
                <a16:creationId xmlns:a16="http://schemas.microsoft.com/office/drawing/2014/main" id="{AF40D863-3EF8-1545-B6C2-E11AC18CAC83}"/>
              </a:ext>
            </a:extLst>
          </p:cNvPr>
          <p:cNvPicPr>
            <a:picLocks noChangeAspect="1"/>
          </p:cNvPicPr>
          <p:nvPr/>
        </p:nvPicPr>
        <p:blipFill>
          <a:blip r:embed="rId10"/>
          <a:stretch>
            <a:fillRect/>
          </a:stretch>
        </p:blipFill>
        <p:spPr>
          <a:xfrm>
            <a:off x="1915825" y="3629733"/>
            <a:ext cx="2992227" cy="1821548"/>
          </a:xfrm>
          <a:prstGeom prst="rect">
            <a:avLst/>
          </a:prstGeom>
        </p:spPr>
      </p:pic>
    </p:spTree>
    <p:extLst>
      <p:ext uri="{BB962C8B-B14F-4D97-AF65-F5344CB8AC3E}">
        <p14:creationId xmlns:p14="http://schemas.microsoft.com/office/powerpoint/2010/main" val="2936053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3C5178D-570A-3E8F-8EC5-D747A8DA3AB0}"/>
              </a:ext>
            </a:extLst>
          </p:cNvPr>
          <p:cNvSpPr/>
          <p:nvPr/>
        </p:nvSpPr>
        <p:spPr>
          <a:xfrm flipV="1">
            <a:off x="0" y="-1"/>
            <a:ext cx="12192000"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59FF8E6-D780-7626-1887-7AFF942EAEB4}"/>
              </a:ext>
            </a:extLst>
          </p:cNvPr>
          <p:cNvSpPr>
            <a:spLocks noGrp="1"/>
          </p:cNvSpPr>
          <p:nvPr>
            <p:ph type="title"/>
          </p:nvPr>
        </p:nvSpPr>
        <p:spPr>
          <a:xfrm>
            <a:off x="2448791" y="2339398"/>
            <a:ext cx="10515600" cy="1325563"/>
          </a:xfrm>
        </p:spPr>
        <p:txBody>
          <a:bodyPr>
            <a:normAutofit/>
          </a:bodyPr>
          <a:lstStyle/>
          <a:p>
            <a:r>
              <a:rPr lang="en-GB" sz="3600" b="1" dirty="0">
                <a:solidFill>
                  <a:schemeClr val="bg1"/>
                </a:solidFill>
                <a:latin typeface="Segoe UI" panose="020B0502040204020203" pitchFamily="34" charset="0"/>
                <a:cs typeface="Segoe UI" panose="020B0502040204020203" pitchFamily="34" charset="0"/>
              </a:rPr>
              <a:t>Thank you for listening</a:t>
            </a:r>
          </a:p>
        </p:txBody>
      </p:sp>
      <p:cxnSp>
        <p:nvCxnSpPr>
          <p:cNvPr id="7" name="Straight Connector 6">
            <a:extLst>
              <a:ext uri="{FF2B5EF4-FFF2-40B4-BE49-F238E27FC236}">
                <a16:creationId xmlns:a16="http://schemas.microsoft.com/office/drawing/2014/main" id="{89E566C0-2BD1-A1EF-A332-36C806782B69}"/>
              </a:ext>
            </a:extLst>
          </p:cNvPr>
          <p:cNvCxnSpPr>
            <a:cxnSpLocks/>
          </p:cNvCxnSpPr>
          <p:nvPr/>
        </p:nvCxnSpPr>
        <p:spPr>
          <a:xfrm>
            <a:off x="5886450" y="5734050"/>
            <a:ext cx="53721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CCE578E-C70F-349A-A3B7-984FF52CD8D6}"/>
              </a:ext>
            </a:extLst>
          </p:cNvPr>
          <p:cNvSpPr txBox="1"/>
          <p:nvPr/>
        </p:nvSpPr>
        <p:spPr>
          <a:xfrm>
            <a:off x="6772275" y="5819540"/>
            <a:ext cx="4533900" cy="369332"/>
          </a:xfrm>
          <a:prstGeom prst="rect">
            <a:avLst/>
          </a:prstGeom>
          <a:noFill/>
        </p:spPr>
        <p:txBody>
          <a:bodyPr wrap="square">
            <a:spAutoFit/>
          </a:bodyPr>
          <a:lstStyle/>
          <a:p>
            <a:pPr algn="r"/>
            <a:r>
              <a:rPr lang="en-GB" dirty="0">
                <a:solidFill>
                  <a:schemeClr val="bg1"/>
                </a:solidFill>
                <a:latin typeface="Segoe UI" panose="020B0502040204020203" pitchFamily="34" charset="0"/>
                <a:cs typeface="Segoe UI" panose="020B0502040204020203" pitchFamily="34" charset="0"/>
              </a:rPr>
              <a:t>May</a:t>
            </a:r>
            <a:r>
              <a:rPr lang="en-GB" sz="1800" dirty="0">
                <a:solidFill>
                  <a:schemeClr val="bg1"/>
                </a:solidFill>
                <a:latin typeface="Segoe UI" panose="020B0502040204020203" pitchFamily="34" charset="0"/>
                <a:cs typeface="Segoe UI" panose="020B0502040204020203" pitchFamily="34" charset="0"/>
              </a:rPr>
              <a:t> 2024</a:t>
            </a:r>
          </a:p>
        </p:txBody>
      </p:sp>
      <p:pic>
        <p:nvPicPr>
          <p:cNvPr id="3" name="Picture 2">
            <a:extLst>
              <a:ext uri="{FF2B5EF4-FFF2-40B4-BE49-F238E27FC236}">
                <a16:creationId xmlns:a16="http://schemas.microsoft.com/office/drawing/2014/main" id="{F7EA0DB5-77CA-5DB4-4F7D-E56594378D2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0705" y="5378721"/>
            <a:ext cx="5765745" cy="1250969"/>
          </a:xfrm>
          <a:prstGeom prst="rect">
            <a:avLst/>
          </a:prstGeom>
        </p:spPr>
      </p:pic>
    </p:spTree>
    <p:extLst>
      <p:ext uri="{BB962C8B-B14F-4D97-AF65-F5344CB8AC3E}">
        <p14:creationId xmlns:p14="http://schemas.microsoft.com/office/powerpoint/2010/main" val="3252240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3C5178D-570A-3E8F-8EC5-D747A8DA3AB0}"/>
              </a:ext>
            </a:extLst>
          </p:cNvPr>
          <p:cNvSpPr/>
          <p:nvPr/>
        </p:nvSpPr>
        <p:spPr>
          <a:xfrm flipV="1">
            <a:off x="0" y="0"/>
            <a:ext cx="12192000" cy="6858000"/>
          </a:xfrm>
          <a:prstGeom prst="rect">
            <a:avLst/>
          </a:prstGeom>
          <a:solidFill>
            <a:srgbClr val="0077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59FF8E6-D780-7626-1887-7AFF942EAEB4}"/>
              </a:ext>
            </a:extLst>
          </p:cNvPr>
          <p:cNvSpPr>
            <a:spLocks noGrp="1"/>
          </p:cNvSpPr>
          <p:nvPr>
            <p:ph type="title"/>
          </p:nvPr>
        </p:nvSpPr>
        <p:spPr>
          <a:xfrm>
            <a:off x="305666" y="281998"/>
            <a:ext cx="10515600" cy="1325563"/>
          </a:xfrm>
        </p:spPr>
        <p:txBody>
          <a:bodyPr>
            <a:normAutofit/>
          </a:bodyPr>
          <a:lstStyle/>
          <a:p>
            <a:r>
              <a:rPr lang="en-GB" sz="3600" b="1" dirty="0">
                <a:solidFill>
                  <a:schemeClr val="bg1"/>
                </a:solidFill>
                <a:latin typeface="Segoe UI" panose="020B0502040204020203" pitchFamily="34" charset="0"/>
                <a:cs typeface="Segoe UI" panose="020B0502040204020203" pitchFamily="34" charset="0"/>
              </a:rPr>
              <a:t>References</a:t>
            </a:r>
          </a:p>
        </p:txBody>
      </p:sp>
      <p:cxnSp>
        <p:nvCxnSpPr>
          <p:cNvPr id="7" name="Straight Connector 6">
            <a:extLst>
              <a:ext uri="{FF2B5EF4-FFF2-40B4-BE49-F238E27FC236}">
                <a16:creationId xmlns:a16="http://schemas.microsoft.com/office/drawing/2014/main" id="{89E566C0-2BD1-A1EF-A332-36C806782B69}"/>
              </a:ext>
            </a:extLst>
          </p:cNvPr>
          <p:cNvCxnSpPr>
            <a:cxnSpLocks/>
          </p:cNvCxnSpPr>
          <p:nvPr/>
        </p:nvCxnSpPr>
        <p:spPr>
          <a:xfrm>
            <a:off x="5886450" y="5734050"/>
            <a:ext cx="53721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CCE578E-C70F-349A-A3B7-984FF52CD8D6}"/>
              </a:ext>
            </a:extLst>
          </p:cNvPr>
          <p:cNvSpPr txBox="1"/>
          <p:nvPr/>
        </p:nvSpPr>
        <p:spPr>
          <a:xfrm>
            <a:off x="6772275" y="5819540"/>
            <a:ext cx="4533900" cy="369332"/>
          </a:xfrm>
          <a:prstGeom prst="rect">
            <a:avLst/>
          </a:prstGeom>
          <a:noFill/>
        </p:spPr>
        <p:txBody>
          <a:bodyPr wrap="square">
            <a:spAutoFit/>
          </a:bodyPr>
          <a:lstStyle/>
          <a:p>
            <a:pPr algn="r"/>
            <a:r>
              <a:rPr lang="en-GB" dirty="0">
                <a:solidFill>
                  <a:schemeClr val="bg1"/>
                </a:solidFill>
                <a:latin typeface="Segoe UI" panose="020B0502040204020203" pitchFamily="34" charset="0"/>
                <a:cs typeface="Segoe UI" panose="020B0502040204020203" pitchFamily="34" charset="0"/>
              </a:rPr>
              <a:t>May</a:t>
            </a:r>
            <a:r>
              <a:rPr lang="en-GB" sz="1800" dirty="0">
                <a:solidFill>
                  <a:schemeClr val="bg1"/>
                </a:solidFill>
                <a:latin typeface="Segoe UI" panose="020B0502040204020203" pitchFamily="34" charset="0"/>
                <a:cs typeface="Segoe UI" panose="020B0502040204020203" pitchFamily="34" charset="0"/>
              </a:rPr>
              <a:t> 2024</a:t>
            </a:r>
          </a:p>
        </p:txBody>
      </p:sp>
      <p:sp>
        <p:nvSpPr>
          <p:cNvPr id="3" name="TextBox 2">
            <a:extLst>
              <a:ext uri="{FF2B5EF4-FFF2-40B4-BE49-F238E27FC236}">
                <a16:creationId xmlns:a16="http://schemas.microsoft.com/office/drawing/2014/main" id="{FD2A1279-7714-5C2F-351E-31C925DD3E6C}"/>
              </a:ext>
            </a:extLst>
          </p:cNvPr>
          <p:cNvSpPr txBox="1"/>
          <p:nvPr/>
        </p:nvSpPr>
        <p:spPr>
          <a:xfrm>
            <a:off x="406400" y="1269999"/>
            <a:ext cx="7937731" cy="5693866"/>
          </a:xfrm>
          <a:prstGeom prst="rect">
            <a:avLst/>
          </a:prstGeom>
          <a:noFill/>
        </p:spPr>
        <p:txBody>
          <a:bodyPr wrap="square" rtlCol="0">
            <a:spAutoFit/>
          </a:bodyPr>
          <a:lstStyle/>
          <a:p>
            <a:r>
              <a:rPr lang="en-GB" sz="1600" i="1" dirty="0">
                <a:effectLst/>
              </a:rPr>
              <a:t>About Us</a:t>
            </a:r>
            <a:r>
              <a:rPr lang="en-GB" sz="1600" dirty="0">
                <a:effectLst/>
              </a:rPr>
              <a:t> (2023) </a:t>
            </a:r>
            <a:r>
              <a:rPr lang="en-GB" sz="1600" i="1" dirty="0">
                <a:effectLst/>
              </a:rPr>
              <a:t>Welsh Ambulance Services University NHS Trust</a:t>
            </a:r>
            <a:r>
              <a:rPr lang="en-GB" sz="1600" dirty="0">
                <a:effectLst/>
              </a:rPr>
              <a:t>. Available at: https://ambulance.nhs.wales/about-us/ (Accessed: 07 May 2024).</a:t>
            </a:r>
          </a:p>
          <a:p>
            <a:endParaRPr lang="en-GB" sz="1600" dirty="0"/>
          </a:p>
          <a:p>
            <a:r>
              <a:rPr lang="en-GB" sz="1600" dirty="0">
                <a:effectLst/>
              </a:rPr>
              <a:t>Bedard, A. (2023) </a:t>
            </a:r>
            <a:r>
              <a:rPr lang="en-GB" sz="1600" i="1" dirty="0">
                <a:effectLst/>
              </a:rPr>
              <a:t>The 8-step process for leading change: </a:t>
            </a:r>
            <a:r>
              <a:rPr lang="en-GB" sz="1600" i="1" dirty="0" err="1">
                <a:effectLst/>
              </a:rPr>
              <a:t>Dr.</a:t>
            </a:r>
            <a:r>
              <a:rPr lang="en-GB" sz="1600" i="1" dirty="0">
                <a:effectLst/>
              </a:rPr>
              <a:t> John Kotter</a:t>
            </a:r>
            <a:r>
              <a:rPr lang="en-GB" sz="1600" dirty="0">
                <a:effectLst/>
              </a:rPr>
              <a:t>, </a:t>
            </a:r>
            <a:r>
              <a:rPr lang="en-GB" sz="1600" i="1" dirty="0">
                <a:effectLst/>
              </a:rPr>
              <a:t>Kotter International Inc</a:t>
            </a:r>
            <a:r>
              <a:rPr lang="en-GB" sz="1600" dirty="0">
                <a:effectLst/>
              </a:rPr>
              <a:t>. Available at: https://www.kotterinc.com/methodology/8-steps/ (Accessed: 07 May 2024). </a:t>
            </a:r>
          </a:p>
          <a:p>
            <a:endParaRPr lang="en-GB" sz="1600" dirty="0"/>
          </a:p>
          <a:p>
            <a:r>
              <a:rPr lang="en-GB" sz="1600" dirty="0">
                <a:effectLst/>
              </a:rPr>
              <a:t>Force Field Analysis Template (2023) Force Field Analysis Template – Continuous Improvement Toolkit. Available at: https://citoolkit.com/templates/force-field-analysis-template/ (Accessed: 08 May 2024). </a:t>
            </a:r>
          </a:p>
          <a:p>
            <a:endParaRPr lang="en-GB" sz="1600" dirty="0"/>
          </a:p>
          <a:p>
            <a:r>
              <a:rPr lang="en-GB" sz="1600" i="1" dirty="0">
                <a:effectLst/>
              </a:rPr>
              <a:t>People and culture plan 2023-26</a:t>
            </a:r>
            <a:r>
              <a:rPr lang="en-GB" sz="1600" dirty="0">
                <a:effectLst/>
              </a:rPr>
              <a:t> (2024) </a:t>
            </a:r>
            <a:r>
              <a:rPr lang="en-GB" sz="1600" i="1" dirty="0">
                <a:effectLst/>
              </a:rPr>
              <a:t>Welsh Ambulance Service People and Culture Plan 2023-26</a:t>
            </a:r>
            <a:r>
              <a:rPr lang="en-GB" sz="1600" dirty="0">
                <a:effectLst/>
              </a:rPr>
              <a:t>. Available at: https://ambulance.nhs.wales/files/publications/strategies-and-plans/people-and-culture-plan-2023-26/ (Accessed: 07 May 2024). </a:t>
            </a:r>
          </a:p>
          <a:p>
            <a:endParaRPr lang="en-GB" sz="16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Stanley, D., Bennett, C.L. and James, A.H. (2022) </a:t>
            </a:r>
            <a:r>
              <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rPr>
              <a:t>Clinical leadership in nursing and Healthcare</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Newark: John Wiley &amp; Sons, Incorporated.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effectLst/>
            </a:endParaRPr>
          </a:p>
          <a:p>
            <a:endParaRPr lang="en-GB" dirty="0">
              <a:effectLst/>
            </a:endParaRPr>
          </a:p>
          <a:p>
            <a:endParaRPr lang="en-GB" dirty="0">
              <a:effectLst/>
            </a:endParaRPr>
          </a:p>
          <a:p>
            <a:r>
              <a:rPr lang="en-GB" dirty="0">
                <a:effectLst/>
              </a:rPr>
              <a:t> </a:t>
            </a:r>
          </a:p>
        </p:txBody>
      </p:sp>
      <p:pic>
        <p:nvPicPr>
          <p:cNvPr id="6" name="Picture 5">
            <a:extLst>
              <a:ext uri="{FF2B5EF4-FFF2-40B4-BE49-F238E27FC236}">
                <a16:creationId xmlns:a16="http://schemas.microsoft.com/office/drawing/2014/main" id="{B1973D58-744E-20BF-C5EE-029C9F690B5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13186" y="5399811"/>
            <a:ext cx="5765745" cy="1250969"/>
          </a:xfrm>
          <a:prstGeom prst="rect">
            <a:avLst/>
          </a:prstGeom>
        </p:spPr>
      </p:pic>
    </p:spTree>
    <p:extLst>
      <p:ext uri="{BB962C8B-B14F-4D97-AF65-F5344CB8AC3E}">
        <p14:creationId xmlns:p14="http://schemas.microsoft.com/office/powerpoint/2010/main" val="3233230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2B1505ED329D040BAFB6048B792660A" ma:contentTypeVersion="15" ma:contentTypeDescription="Create a new document." ma:contentTypeScope="" ma:versionID="94f1c7708fb39408d19280ef5eb03ad5">
  <xsd:schema xmlns:xsd="http://www.w3.org/2001/XMLSchema" xmlns:xs="http://www.w3.org/2001/XMLSchema" xmlns:p="http://schemas.microsoft.com/office/2006/metadata/properties" xmlns:ns3="8fdd0ffc-701b-4bc6-b2e6-c12fbd627bec" xmlns:ns4="6f75a223-5965-41b9-8694-688871c56c86" targetNamespace="http://schemas.microsoft.com/office/2006/metadata/properties" ma:root="true" ma:fieldsID="2dedbc4b881bd77f8808737520428db5" ns3:_="" ns4:_="">
    <xsd:import namespace="8fdd0ffc-701b-4bc6-b2e6-c12fbd627bec"/>
    <xsd:import namespace="6f75a223-5965-41b9-8694-688871c56c8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dd0ffc-701b-4bc6-b2e6-c12fbd627b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f75a223-5965-41b9-8694-688871c56c8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fdd0ffc-701b-4bc6-b2e6-c12fbd627be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CBAF3E-CB72-4FB1-9286-36B337B4F8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fdd0ffc-701b-4bc6-b2e6-c12fbd627bec"/>
    <ds:schemaRef ds:uri="6f75a223-5965-41b9-8694-688871c56c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00543D-6602-4738-B573-04C00AA90314}">
  <ds:schemaRefs>
    <ds:schemaRef ds:uri="http://schemas.microsoft.com/office/2006/documentManagement/types"/>
    <ds:schemaRef ds:uri="http://purl.org/dc/dcmitype/"/>
    <ds:schemaRef ds:uri="http://schemas.microsoft.com/office/infopath/2007/PartnerControls"/>
    <ds:schemaRef ds:uri="http://purl.org/dc/terms/"/>
    <ds:schemaRef ds:uri="http://purl.org/dc/elements/1.1/"/>
    <ds:schemaRef ds:uri="http://schemas.openxmlformats.org/package/2006/metadata/core-properties"/>
    <ds:schemaRef ds:uri="8fdd0ffc-701b-4bc6-b2e6-c12fbd627bec"/>
    <ds:schemaRef ds:uri="6f75a223-5965-41b9-8694-688871c56c86"/>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AACFD0B9-7BC0-4544-97CF-DC6354A944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19317</TotalTime>
  <Words>1045</Words>
  <Application>Microsoft Office PowerPoint</Application>
  <PresentationFormat>Widescreen</PresentationFormat>
  <Paragraphs>217</Paragraphs>
  <Slides>21</Slides>
  <Notes>21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30" baseType="lpstr">
      <vt:lpstr>Arial</vt:lpstr>
      <vt:lpstr>Bahnschrift Light</vt:lpstr>
      <vt:lpstr>Calibri</vt:lpstr>
      <vt:lpstr>Calibri Light</vt:lpstr>
      <vt:lpstr>Roboto</vt:lpstr>
      <vt:lpstr>Segoe UI</vt:lpstr>
      <vt:lpstr>Wingdings</vt:lpstr>
      <vt:lpstr>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vt:lpstr>
      <vt:lpstr>References</vt:lpstr>
    </vt:vector>
  </TitlesOfParts>
  <Company>Welsh Ambulance Service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Watling (Welsh Ambulance Service NHS Trust - Head of Communications- 020)</dc:creator>
  <cp:lastModifiedBy>Keith Dorrington  (Welsh Ambulance Service NHS Trust - 020 )</cp:lastModifiedBy>
  <cp:revision>123</cp:revision>
  <dcterms:created xsi:type="dcterms:W3CDTF">2021-04-16T07:42:33Z</dcterms:created>
  <dcterms:modified xsi:type="dcterms:W3CDTF">2024-05-08T10:09:16Z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0x01010042B1505ED329D040BAFB6048B792660A</vt:lpwstr>
  </property>
</Properties>
</file>