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76" r:id="rId6"/>
    <p:sldId id="283" r:id="rId7"/>
    <p:sldId id="339" r:id="rId8"/>
    <p:sldId id="340" r:id="rId9"/>
    <p:sldId id="341" r:id="rId10"/>
    <p:sldId id="343" r:id="rId11"/>
    <p:sldId id="344" r:id="rId12"/>
    <p:sldId id="342" r:id="rId13"/>
    <p:sldId id="345" r:id="rId14"/>
    <p:sldId id="353" r:id="rId15"/>
    <p:sldId id="355" r:id="rId16"/>
    <p:sldId id="354" r:id="rId17"/>
    <p:sldId id="351" r:id="rId18"/>
    <p:sldId id="346" r:id="rId19"/>
    <p:sldId id="347" r:id="rId20"/>
    <p:sldId id="348" r:id="rId21"/>
    <p:sldId id="356" r:id="rId22"/>
    <p:sldId id="349" r:id="rId23"/>
    <p:sldId id="350" r:id="rId24"/>
    <p:sldId id="352" r:id="rId25"/>
    <p:sldId id="357" r:id="rId26"/>
    <p:sldId id="338" r:id="rId27"/>
    <p:sldId id="29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829"/>
  </p:normalViewPr>
  <p:slideViewPr>
    <p:cSldViewPr>
      <p:cViewPr varScale="1">
        <p:scale>
          <a:sx n="82" d="100"/>
          <a:sy n="82" d="100"/>
        </p:scale>
        <p:origin x="163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AC28696-2494-481B-AB21-726FEC1F5EB0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0C3F-FF33-4742-84C7-49159C9F92A9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B1BB-F1FA-4979-A26C-88FFEF436469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74CDF-5B4A-46D1-A082-4190757DF7FB}" type="datetime1">
              <a:rPr lang="en-GB" smtClean="0"/>
              <a:t>02/02/2023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2B6-85C8-4454-9550-3C4C8D7188CE}" type="datetime1">
              <a:rPr lang="en-GB" smtClean="0"/>
              <a:t>02/02/2023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29B3-753B-41A5-A177-F8A885AB8937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FC513-D3B7-4C9D-BD8E-142FC361B2ED}" type="datetime1">
              <a:rPr lang="en-GB" smtClean="0"/>
              <a:t>02/02/2023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D249-0C08-4042-9F75-09B5FF7B9C5A}" type="datetime1">
              <a:rPr lang="en-GB" smtClean="0"/>
              <a:t>02/02/2023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854C-D8EF-4696-84FD-C7A612168C0A}" type="datetime1">
              <a:rPr lang="en-GB" smtClean="0"/>
              <a:t>02/02/2023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14BD-B5C9-405D-B470-AE2B81A6B41F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807-2BCC-42C2-B986-5C045E773032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0EBF8-E66B-49F1-96E1-871CE417A662}" type="datetime1">
              <a:rPr lang="en-GB" smtClean="0"/>
              <a:t>02/02/2023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21/04/worlds-most-innovative-companies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3912" y="876837"/>
            <a:ext cx="7992888" cy="4824536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Innovation and Creativity for Business Advantage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(BMSW6102)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3600" b="1" dirty="0"/>
              <a:t>The Process of Innovation Management and Models</a:t>
            </a:r>
            <a:endParaRPr lang="en-GB" altLang="en-US" sz="36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03AF93-101F-8B44-5618-727B6A6B3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A9E167-A935-BD87-2A5D-942505A76C53}"/>
              </a:ext>
            </a:extLst>
          </p:cNvPr>
          <p:cNvSpPr/>
          <p:nvPr/>
        </p:nvSpPr>
        <p:spPr>
          <a:xfrm>
            <a:off x="3275856" y="5157192"/>
            <a:ext cx="561662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 Oluwaseun Adegbite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Drivers of innovation</a:t>
            </a:r>
          </a:p>
          <a:p>
            <a:r>
              <a:rPr lang="en-GB" dirty="0"/>
              <a:t>Sources of innovation</a:t>
            </a:r>
          </a:p>
          <a:p>
            <a:r>
              <a:rPr lang="en-GB" dirty="0"/>
              <a:t>Stage-Gate model</a:t>
            </a:r>
          </a:p>
          <a:p>
            <a:r>
              <a:rPr lang="en-GB" dirty="0"/>
              <a:t>Key features of innovative organisations</a:t>
            </a:r>
          </a:p>
          <a:p>
            <a:r>
              <a:rPr lang="en-GB" dirty="0"/>
              <a:t>Various platforms for innovation</a:t>
            </a:r>
          </a:p>
          <a:p>
            <a:r>
              <a:rPr lang="en-GB" dirty="0"/>
              <a:t>Open market innovation</a:t>
            </a:r>
          </a:p>
          <a:p>
            <a:r>
              <a:rPr lang="en-US" dirty="0"/>
              <a:t>Where good ideas come from</a:t>
            </a:r>
          </a:p>
          <a:p>
            <a:r>
              <a:rPr lang="en-GB" dirty="0"/>
              <a:t>Schumpeter creative destruction theory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So far…..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1ED21FF-A5B7-EEC9-34CA-DCFBE7362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046748"/>
          </a:xfrm>
        </p:spPr>
        <p:txBody>
          <a:bodyPr>
            <a:normAutofit/>
          </a:bodyPr>
          <a:lstStyle/>
          <a:p>
            <a:r>
              <a:rPr lang="en-US" dirty="0"/>
              <a:t>Importance of Innovation (context of business)</a:t>
            </a:r>
          </a:p>
          <a:p>
            <a:r>
              <a:rPr lang="en-US" dirty="0"/>
              <a:t>Innovation or Invention?</a:t>
            </a:r>
          </a:p>
          <a:p>
            <a:r>
              <a:rPr lang="en-US" dirty="0"/>
              <a:t>Typology of innovation</a:t>
            </a:r>
          </a:p>
          <a:p>
            <a:r>
              <a:rPr lang="en-US" dirty="0"/>
              <a:t>List of innovative firms</a:t>
            </a:r>
          </a:p>
          <a:p>
            <a:r>
              <a:rPr lang="en-US" dirty="0"/>
              <a:t>Various models of innovation</a:t>
            </a:r>
          </a:p>
          <a:p>
            <a:r>
              <a:rPr lang="en-US" dirty="0"/>
              <a:t>Class Activities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Corporations must be able to adapt and evolve if they wish to survive.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To what extent do we fully understand the concept of innovation?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Not all firms develop innovative new products, but they still seem to survive. Do they thrive?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103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Schumpeter (1934, 1939, 1942) was among the first economists to emphasis the importance of new products as stimuli to economic growth.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The Schumpeterian view sees firms as different – it is the way a firm manages its resources over time and develops capabilities that influences its innovation performance.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Schumpeter argued that modern firms equipped with R&amp;D laboratories have become the central innovative actors.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5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68A8C-BF28-0FCF-7721-69E2B9AB9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060848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Innovation and Invention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2EE6E3-D5DD-9B7C-EE7F-23CAE57C9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76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68A8C-BF28-0FCF-7721-69E2B9AB9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 and Invention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2EE6E3-D5DD-9B7C-EE7F-23CAE57C9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7AAF77-8D74-BE2A-CB0B-1E9CF862AF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286"/>
          <a:stretch/>
        </p:blipFill>
        <p:spPr>
          <a:xfrm>
            <a:off x="1979712" y="1628800"/>
            <a:ext cx="5411970" cy="17281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22667F-A65B-FC83-035E-CF39872F1CD4}"/>
              </a:ext>
            </a:extLst>
          </p:cNvPr>
          <p:cNvSpPr txBox="1"/>
          <p:nvPr/>
        </p:nvSpPr>
        <p:spPr>
          <a:xfrm>
            <a:off x="179512" y="5201154"/>
            <a:ext cx="87849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Innovation = </a:t>
            </a:r>
            <a:r>
              <a:rPr lang="fr-FR" dirty="0" err="1"/>
              <a:t>theoretical</a:t>
            </a:r>
            <a:r>
              <a:rPr lang="fr-FR" dirty="0"/>
              <a:t> conception + </a:t>
            </a:r>
            <a:r>
              <a:rPr lang="fr-FR" dirty="0" err="1"/>
              <a:t>technical</a:t>
            </a:r>
            <a:r>
              <a:rPr lang="fr-FR" dirty="0"/>
              <a:t> invention + commercial exploitation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A934B6-AC20-565C-9594-4A0BF73A80EE}"/>
              </a:ext>
            </a:extLst>
          </p:cNvPr>
          <p:cNvSpPr txBox="1"/>
          <p:nvPr/>
        </p:nvSpPr>
        <p:spPr>
          <a:xfrm>
            <a:off x="426261" y="3658652"/>
            <a:ext cx="82296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1" dirty="0"/>
              <a:t>Innovation is the management of all the activities involved in the process of idea generation, technology development, manufacturing and marketing of a new (or improved) product or manufacturing process or equipment </a:t>
            </a:r>
            <a:r>
              <a:rPr lang="en-US" dirty="0"/>
              <a:t>(Trott,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584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152FA-5A83-219D-A065-A37CC0CB3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Typology of Innovations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A48BC-93F2-CEA6-3874-B6280F055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E50EAF-0D00-132F-B45F-AC1F74D6B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484784"/>
            <a:ext cx="7056784" cy="38884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3962E6-6FF9-7B09-DA78-084C9725B87D}"/>
              </a:ext>
            </a:extLst>
          </p:cNvPr>
          <p:cNvSpPr txBox="1"/>
          <p:nvPr/>
        </p:nvSpPr>
        <p:spPr>
          <a:xfrm>
            <a:off x="2915816" y="5339071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Trott (2008)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21043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B153E8-2E65-F096-A796-BD3256885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030A02-3E1B-C2DC-64E0-5A61B3475A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37" t="12570" r="537" b="-12570"/>
          <a:stretch/>
        </p:blipFill>
        <p:spPr>
          <a:xfrm>
            <a:off x="395536" y="260648"/>
            <a:ext cx="8568952" cy="49485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C4CD7A-1630-3689-177F-9BDD19FE3D7C}"/>
              </a:ext>
            </a:extLst>
          </p:cNvPr>
          <p:cNvSpPr txBox="1"/>
          <p:nvPr/>
        </p:nvSpPr>
        <p:spPr>
          <a:xfrm>
            <a:off x="2771800" y="459077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Image: Boston Consultancy Group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862376-F76A-D141-653E-731E64BEFDF9}"/>
              </a:ext>
            </a:extLst>
          </p:cNvPr>
          <p:cNvSpPr txBox="1"/>
          <p:nvPr/>
        </p:nvSpPr>
        <p:spPr>
          <a:xfrm>
            <a:off x="5652120" y="530120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Source: World Economic Forum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930439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B3209-D68B-A993-8FD9-DF9464601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50 Most Innovative Companies 2022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99C7C34-FA37-4557-B568-E720BDFBFB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24744"/>
            <a:ext cx="8291264" cy="432048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BE477-8B1C-DCEE-3F37-8525F9161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63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B3209-D68B-A993-8FD9-DF9464601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dirty="0"/>
              <a:t>Individual Activity (30 minutes)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C56C6-576F-CEC2-49D9-D1A627F18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43924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Can you identify the new entrants (innovative firms) in 2022 lists?</a:t>
            </a:r>
          </a:p>
          <a:p>
            <a:pPr>
              <a:buFont typeface="+mj-lt"/>
              <a:buAutoNum type="arabicPeriod"/>
            </a:pPr>
            <a:endParaRPr lang="en-US" sz="18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Conduct a mini- research into  3 of the new entrants</a:t>
            </a:r>
          </a:p>
          <a:p>
            <a:pPr marL="457200" indent="-457200">
              <a:buFont typeface="+mj-lt"/>
              <a:buAutoNum type="arabicPeriod"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What innovative product (s), service(s) and/or process(es) do they have that made them among the top 50 most innovative firms?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Can you identify at least 3 firms in 2021 list that did not make the top 50 in 2022?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Some innovative firms move jump places such as Microsoft and Dell, what might have caused this leap? </a:t>
            </a:r>
          </a:p>
          <a:p>
            <a:pPr marL="0" indent="0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2000" b="1" dirty="0"/>
              <a:t>Complete the activity and email your answers to me.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BE477-8B1C-DCEE-3F37-8525F9161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683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B3209-D68B-A993-8FD9-DF9464601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Innovation and Invention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C56C6-576F-CEC2-49D9-D1A627F18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BE477-8B1C-DCEE-3F37-8525F9161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048E08-A9EF-4426-BF51-F0A67352A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972" y="1368524"/>
            <a:ext cx="6546356" cy="3788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70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B3209-D68B-A993-8FD9-DF9464601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Activity (45 minutes)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C56C6-576F-CEC2-49D9-D1A627F18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US" sz="2000" dirty="0"/>
              <a:t>Choose an innovative firm</a:t>
            </a:r>
          </a:p>
          <a:p>
            <a:endParaRPr lang="en-US" sz="1800" dirty="0"/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What innovative product or services they sell? Why this product/services are important?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Who are their customers? How they sell the product/services?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Any rivals/competitors? Competitive advantage? </a:t>
            </a:r>
          </a:p>
          <a:p>
            <a:pPr marL="0" indent="0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2000" b="1" dirty="0"/>
              <a:t>Write 80-100 words for each question and email 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BE477-8B1C-DCEE-3F37-8525F9161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3846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29760-8252-8611-A742-5603B942C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752" y="2286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Innovation – is that possible?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188E2B-67AF-3A68-2108-8903B26A0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808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92142-0BAC-81CC-24F0-B578747B5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Models of Innovation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25A8-B786-3393-7F38-EDBECADA0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sz="2000" dirty="0"/>
              <a:t>Still there is a great deal of debate and disagreement about precisely what activities influence innovation and, more importantly, the internal processes that affect a company’s ability to innovate.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dirty="0"/>
              <a:t>It was not until the 1970s that new studies of actual innovations suggested that the role of the marketplace was influential in the innovation process (von Hippel, 1978).</a:t>
            </a:r>
          </a:p>
          <a:p>
            <a:pPr algn="just"/>
            <a:endParaRPr lang="en-US" sz="2000" dirty="0"/>
          </a:p>
          <a:p>
            <a:pPr algn="just"/>
            <a:r>
              <a:rPr lang="en-GB" sz="2000" dirty="0"/>
              <a:t>Technology-driven model (technology push)</a:t>
            </a:r>
          </a:p>
          <a:p>
            <a:pPr algn="just"/>
            <a:r>
              <a:rPr lang="en-GB" sz="2000" dirty="0"/>
              <a:t>Market-pull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US" sz="2000" b="1" dirty="0"/>
              <a:t>In fast-moving consumer goods industries, the role of the market and the customer remains powerful and very influential.</a:t>
            </a:r>
            <a:endParaRPr lang="en-GB" sz="2000" b="1" dirty="0"/>
          </a:p>
          <a:p>
            <a:pPr algn="just"/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35752-F63F-F951-74EE-482BE2DA3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86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830A0-6123-D610-9023-CA0BC156B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Models of Innovation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97E0D4-D8B4-1A21-8E67-A3664BD7B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42215D-ADCD-18BB-D867-BB5D7D8BC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33818"/>
            <a:ext cx="8229600" cy="3980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1DFA95-A9BB-384B-EDB0-8D8FBEC62B16}"/>
              </a:ext>
            </a:extLst>
          </p:cNvPr>
          <p:cNvSpPr txBox="1"/>
          <p:nvPr/>
        </p:nvSpPr>
        <p:spPr>
          <a:xfrm>
            <a:off x="3059832" y="517654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Trott (2008)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49317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DB37F-3369-A651-E99C-7E5FB4674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Models of Innovation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2BB92-662B-3B67-307F-A4832951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FE89BF-6D39-4097-DFEE-511BCB9F6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763" y="1360413"/>
            <a:ext cx="8562717" cy="37247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7DB6A5-85FC-6593-E0EF-A9868CC718D0}"/>
              </a:ext>
            </a:extLst>
          </p:cNvPr>
          <p:cNvSpPr txBox="1"/>
          <p:nvPr/>
        </p:nvSpPr>
        <p:spPr>
          <a:xfrm>
            <a:off x="457200" y="3929104"/>
            <a:ext cx="8147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                          </a:t>
            </a:r>
          </a:p>
          <a:p>
            <a:r>
              <a:rPr lang="en-US" i="1" dirty="0"/>
              <a:t>                             </a:t>
            </a:r>
          </a:p>
          <a:p>
            <a:endParaRPr lang="en-US" b="1" i="1" dirty="0"/>
          </a:p>
          <a:p>
            <a:endParaRPr lang="en-US" b="1" i="1" dirty="0"/>
          </a:p>
          <a:p>
            <a:r>
              <a:rPr lang="en-US" b="1" i="1" dirty="0"/>
              <a:t>                                       Adapted from Trott (2008)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993979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DB37F-3369-A651-E99C-7E5FB4674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Models of Innovation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2BB92-662B-3B67-307F-A4832951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341BA3-0088-5128-C89F-0BA364FBBBC1}"/>
              </a:ext>
            </a:extLst>
          </p:cNvPr>
          <p:cNvSpPr txBox="1"/>
          <p:nvPr/>
        </p:nvSpPr>
        <p:spPr>
          <a:xfrm>
            <a:off x="179512" y="1268760"/>
            <a:ext cx="86409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dirty="0"/>
              <a:t>The linear model is only able to offer, where the trigger for the idea or need was initiated. 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The simultaneous coupling model is the result of the simultaneous coupling of the knowledge within all three functions that will foster innovation. 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Furthermore, the point of commencement for innovation is not known in advance.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69230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5B55B-71FD-5142-17D0-2C9AED2AE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Models of Innovation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0A833-B69D-169D-9C62-3A33C6B4A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8A15C8-CCD6-3E34-71EE-1A43C96E19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27" b="7121"/>
          <a:stretch/>
        </p:blipFill>
        <p:spPr>
          <a:xfrm>
            <a:off x="755576" y="1268760"/>
            <a:ext cx="7848872" cy="31683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387607-57A9-A275-BD5A-810374EFE976}"/>
              </a:ext>
            </a:extLst>
          </p:cNvPr>
          <p:cNvSpPr txBox="1"/>
          <p:nvPr/>
        </p:nvSpPr>
        <p:spPr>
          <a:xfrm>
            <a:off x="3347864" y="436510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Trott (2008)</a:t>
            </a:r>
            <a:endParaRPr lang="en-GB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1A1343-4283-FDE8-7B27-2309D003CC25}"/>
              </a:ext>
            </a:extLst>
          </p:cNvPr>
          <p:cNvSpPr txBox="1"/>
          <p:nvPr/>
        </p:nvSpPr>
        <p:spPr>
          <a:xfrm>
            <a:off x="145184" y="4797152"/>
            <a:ext cx="881930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The interactive model links together the technology-push and market-pull models. It </a:t>
            </a:r>
            <a:r>
              <a:rPr lang="en-US" dirty="0" err="1"/>
              <a:t>emphasises</a:t>
            </a:r>
            <a:r>
              <a:rPr lang="en-US" dirty="0"/>
              <a:t> that innovations occur as the result of the interaction of the marketplace, the science base and the </a:t>
            </a:r>
            <a:r>
              <a:rPr lang="en-US" dirty="0" err="1"/>
              <a:t>organisation’s</a:t>
            </a:r>
            <a:r>
              <a:rPr lang="en-US" dirty="0"/>
              <a:t> capabilities.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0380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5047-AE7C-7612-9E9F-4759F4DB0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Models of Innovation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6D87C4-9DBE-43D0-A807-DEBCE91CC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84EAAF-A219-049D-3A1B-A0A6D8278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1652" y="1700808"/>
            <a:ext cx="6498468" cy="322360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1C03803-1CB3-DA74-E3FC-7A0CBD0A3DE6}"/>
              </a:ext>
            </a:extLst>
          </p:cNvPr>
          <p:cNvSpPr txBox="1"/>
          <p:nvPr/>
        </p:nvSpPr>
        <p:spPr>
          <a:xfrm>
            <a:off x="2434886" y="137455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0" u="none" strike="noStrike" baseline="0" dirty="0">
                <a:latin typeface="Berkeley-Bold"/>
              </a:rPr>
              <a:t>Simplified model of the innovation process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D307B4-CB3A-C2EE-F2D8-4DA0F9E7409F}"/>
              </a:ext>
            </a:extLst>
          </p:cNvPr>
          <p:cNvSpPr txBox="1"/>
          <p:nvPr/>
        </p:nvSpPr>
        <p:spPr>
          <a:xfrm>
            <a:off x="2686406" y="4787860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Tidd and Bessant (2009)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832689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52C99D-DD6E-11D1-0676-B94C869EB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39F084-46A5-C3E3-40B4-098116AA9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404664"/>
            <a:ext cx="8064896" cy="5012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82A3A4-4700-9367-8F28-D76BFA0B2379}"/>
              </a:ext>
            </a:extLst>
          </p:cNvPr>
          <p:cNvSpPr txBox="1"/>
          <p:nvPr/>
        </p:nvSpPr>
        <p:spPr>
          <a:xfrm>
            <a:off x="3419872" y="5348357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Trott (2008)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91136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DB37F-3369-A651-E99C-7E5FB4674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850106"/>
          </a:xfrm>
        </p:spPr>
        <p:txBody>
          <a:bodyPr>
            <a:normAutofit/>
          </a:bodyPr>
          <a:lstStyle/>
          <a:p>
            <a:r>
              <a:rPr lang="en-GB" b="1" dirty="0"/>
              <a:t>Innovation and Invention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2BB92-662B-3B67-307F-A4832951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341BA3-0088-5128-C89F-0BA364FBBBC1}"/>
              </a:ext>
            </a:extLst>
          </p:cNvPr>
          <p:cNvSpPr txBox="1"/>
          <p:nvPr/>
        </p:nvSpPr>
        <p:spPr>
          <a:xfrm>
            <a:off x="323528" y="980728"/>
            <a:ext cx="8496944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dirty="0"/>
              <a:t>                  </a:t>
            </a:r>
            <a:r>
              <a:rPr lang="en-US" sz="4400" b="1" dirty="0"/>
              <a:t>Assignment Drill:</a:t>
            </a:r>
          </a:p>
          <a:p>
            <a:pPr algn="ctr"/>
            <a:r>
              <a:rPr lang="en-US" sz="4000" b="1" dirty="0"/>
              <a:t>Take some time to complete a part of the assignment.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431CE6-7D0A-4955-A413-91CABA6223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996952"/>
            <a:ext cx="7560840" cy="234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749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29D1-71D9-47FF-B014-E67AD0475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93E2-BF3C-4E97-A4D2-B2F376248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Trott, P. (2008),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Innovation Management and New Product Development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4th ed, Harlow: FT Prentice Hall.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World Economic Forum – web link: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https://www.weforum.org/agenda/2021/04/worlds-most-innovative-companies/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Tidd, J. and Bessant, J. (2009), Managing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Innovation: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Integrating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Technological, Market and Organizational Change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2nd ed, Chichester: John Wiley.</a:t>
            </a:r>
          </a:p>
          <a:p>
            <a:r>
              <a:rPr lang="en-US" sz="1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von Hippel, E. (1978) ‘Users as innovators’, </a:t>
            </a:r>
            <a:r>
              <a:rPr lang="en-US" sz="1800" b="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Technology Review</a:t>
            </a:r>
            <a:r>
              <a:rPr lang="en-US" sz="1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Vol. 80, No. 3, 30–4.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sz="1800" dirty="0">
                <a:latin typeface="Arial" panose="020B0604020202020204" pitchFamily="34" charset="0"/>
                <a:cs typeface="Arial" panose="020B0604020202020204" pitchFamily="34" charset="0"/>
              </a:rPr>
              <a:t>The R&amp;D Society: www.rdsoc.org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388E5F-5584-AFB4-93D6-A38E5664C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137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000" b="1" dirty="0"/>
              <a:t>Thank you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4E717-941D-DA60-2286-38AC85194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pic>
        <p:nvPicPr>
          <p:cNvPr id="8" name="Picture 7" descr="Thank You Teodor the Cat">
            <a:extLst>
              <a:ext uri="{FF2B5EF4-FFF2-40B4-BE49-F238E27FC236}">
                <a16:creationId xmlns:a16="http://schemas.microsoft.com/office/drawing/2014/main" id="{3CF79BFC-B2FB-452A-973E-CC341E9E8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6356" y="2996952"/>
            <a:ext cx="2011288" cy="201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303dbf9b-b85b-46a0-94f1-894078c07ecd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1590</TotalTime>
  <Words>855</Words>
  <Application>Microsoft Office PowerPoint</Application>
  <PresentationFormat>On-screen Show (4:3)</PresentationFormat>
  <Paragraphs>135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Berkeley-Bold</vt:lpstr>
      <vt:lpstr>Calibri</vt:lpstr>
      <vt:lpstr>Myriad Pro</vt:lpstr>
      <vt:lpstr>Rockwell Condensed</vt:lpstr>
      <vt:lpstr>20140311PresentationUWTSDTemplate</vt:lpstr>
      <vt:lpstr>Developing Innovation and Creativity for Business Advantage (BMSW6102)  The Process of Innovation Management and Models</vt:lpstr>
      <vt:lpstr>PowerPoint Presentation</vt:lpstr>
      <vt:lpstr>In this session…..</vt:lpstr>
      <vt:lpstr>The Importance of Innovation</vt:lpstr>
      <vt:lpstr>The Importance of Innovation</vt:lpstr>
      <vt:lpstr>Innovation and Invention</vt:lpstr>
      <vt:lpstr>Innovation and Invention</vt:lpstr>
      <vt:lpstr>Typology of Innovations</vt:lpstr>
      <vt:lpstr>PowerPoint Presentation</vt:lpstr>
      <vt:lpstr>50 Most Innovative Companies 2022</vt:lpstr>
      <vt:lpstr>Individual Activity (30 minutes)</vt:lpstr>
      <vt:lpstr>Innovation and Invention</vt:lpstr>
      <vt:lpstr>Group Activity (45 minutes)</vt:lpstr>
      <vt:lpstr>Managing Innovation – is that possible?</vt:lpstr>
      <vt:lpstr>Models of Innovation Management</vt:lpstr>
      <vt:lpstr>Models of Innovation Management</vt:lpstr>
      <vt:lpstr>Models of Innovation Management</vt:lpstr>
      <vt:lpstr>Models of Innovation Management</vt:lpstr>
      <vt:lpstr>Models of Innovation Management</vt:lpstr>
      <vt:lpstr>Models of Innovation Management</vt:lpstr>
      <vt:lpstr>PowerPoint Presentation</vt:lpstr>
      <vt:lpstr>Innovation and Invention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Creating Effective Teams</dc:title>
  <dc:creator>Buddhi Pathak</dc:creator>
  <cp:lastModifiedBy>Olu Adegbite</cp:lastModifiedBy>
  <cp:revision>38</cp:revision>
  <dcterms:created xsi:type="dcterms:W3CDTF">2020-06-28T09:39:14Z</dcterms:created>
  <dcterms:modified xsi:type="dcterms:W3CDTF">2023-02-02T01:43:34Z</dcterms:modified>
</cp:coreProperties>
</file>