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8"/>
  </p:notesMasterIdLst>
  <p:handoutMasterIdLst>
    <p:handoutMasterId r:id="rId49"/>
  </p:handoutMasterIdLst>
  <p:sldIdLst>
    <p:sldId id="378" r:id="rId2"/>
    <p:sldId id="256" r:id="rId3"/>
    <p:sldId id="257" r:id="rId4"/>
    <p:sldId id="289" r:id="rId5"/>
    <p:sldId id="258" r:id="rId6"/>
    <p:sldId id="259" r:id="rId7"/>
    <p:sldId id="279" r:id="rId8"/>
    <p:sldId id="290" r:id="rId9"/>
    <p:sldId id="261" r:id="rId10"/>
    <p:sldId id="282" r:id="rId11"/>
    <p:sldId id="276" r:id="rId12"/>
    <p:sldId id="263" r:id="rId13"/>
    <p:sldId id="291" r:id="rId14"/>
    <p:sldId id="264" r:id="rId15"/>
    <p:sldId id="292" r:id="rId16"/>
    <p:sldId id="265" r:id="rId17"/>
    <p:sldId id="267" r:id="rId18"/>
    <p:sldId id="268" r:id="rId19"/>
    <p:sldId id="286" r:id="rId20"/>
    <p:sldId id="287" r:id="rId21"/>
    <p:sldId id="288" r:id="rId22"/>
    <p:sldId id="269" r:id="rId23"/>
    <p:sldId id="285" r:id="rId24"/>
    <p:sldId id="294" r:id="rId25"/>
    <p:sldId id="281" r:id="rId26"/>
    <p:sldId id="271" r:id="rId27"/>
    <p:sldId id="284" r:id="rId28"/>
    <p:sldId id="293" r:id="rId29"/>
    <p:sldId id="262" r:id="rId30"/>
    <p:sldId id="295" r:id="rId31"/>
    <p:sldId id="296" r:id="rId32"/>
    <p:sldId id="297" r:id="rId33"/>
    <p:sldId id="298" r:id="rId34"/>
    <p:sldId id="273" r:id="rId35"/>
    <p:sldId id="280" r:id="rId36"/>
    <p:sldId id="277" r:id="rId37"/>
    <p:sldId id="278" r:id="rId38"/>
    <p:sldId id="299" r:id="rId39"/>
    <p:sldId id="274" r:id="rId40"/>
    <p:sldId id="302" r:id="rId41"/>
    <p:sldId id="377" r:id="rId42"/>
    <p:sldId id="300" r:id="rId43"/>
    <p:sldId id="275" r:id="rId44"/>
    <p:sldId id="301" r:id="rId45"/>
    <p:sldId id="283" r:id="rId46"/>
    <p:sldId id="379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1A570D-D7A3-4447-AF3C-97BECF736E74}" v="50" dt="2021-03-31T09:31:04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162"/>
    <p:restoredTop sz="94679"/>
  </p:normalViewPr>
  <p:slideViewPr>
    <p:cSldViewPr>
      <p:cViewPr varScale="1">
        <p:scale>
          <a:sx n="88" d="100"/>
          <a:sy n="88" d="100"/>
        </p:scale>
        <p:origin x="1032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uart Morgan" userId="1aa4e975-22b9-445c-a42a-81b89751dafc" providerId="ADAL" clId="{3B1A570D-D7A3-4447-AF3C-97BECF736E74}"/>
    <pc:docChg chg="custSel addSld modSld sldOrd">
      <pc:chgData name="Stuart Morgan" userId="1aa4e975-22b9-445c-a42a-81b89751dafc" providerId="ADAL" clId="{3B1A570D-D7A3-4447-AF3C-97BECF736E74}" dt="2021-03-31T09:32:31.874" v="12" actId="20578"/>
      <pc:docMkLst>
        <pc:docMk/>
      </pc:docMkLst>
      <pc:sldChg chg="ord">
        <pc:chgData name="Stuart Morgan" userId="1aa4e975-22b9-445c-a42a-81b89751dafc" providerId="ADAL" clId="{3B1A570D-D7A3-4447-AF3C-97BECF736E74}" dt="2021-03-31T09:32:31.874" v="12" actId="20578"/>
        <pc:sldMkLst>
          <pc:docMk/>
          <pc:sldMk cId="1797401950" sldId="283"/>
        </pc:sldMkLst>
      </pc:sldChg>
      <pc:sldChg chg="addSp delSp modSp mod modClrScheme chgLayout">
        <pc:chgData name="Stuart Morgan" userId="1aa4e975-22b9-445c-a42a-81b89751dafc" providerId="ADAL" clId="{3B1A570D-D7A3-4447-AF3C-97BECF736E74}" dt="2021-03-31T09:31:57.426" v="9" actId="14100"/>
        <pc:sldMkLst>
          <pc:docMk/>
          <pc:sldMk cId="3492366859" sldId="378"/>
        </pc:sldMkLst>
        <pc:spChg chg="del">
          <ac:chgData name="Stuart Morgan" userId="1aa4e975-22b9-445c-a42a-81b89751dafc" providerId="ADAL" clId="{3B1A570D-D7A3-4447-AF3C-97BECF736E74}" dt="2021-03-31T09:31:24.274" v="3" actId="700"/>
          <ac:spMkLst>
            <pc:docMk/>
            <pc:sldMk cId="3492366859" sldId="378"/>
            <ac:spMk id="2" creationId="{D275B28E-4B11-EF48-89A6-EF10269E41E4}"/>
          </ac:spMkLst>
        </pc:spChg>
        <pc:spChg chg="del">
          <ac:chgData name="Stuart Morgan" userId="1aa4e975-22b9-445c-a42a-81b89751dafc" providerId="ADAL" clId="{3B1A570D-D7A3-4447-AF3C-97BECF736E74}" dt="2021-03-31T09:31:24.274" v="3" actId="700"/>
          <ac:spMkLst>
            <pc:docMk/>
            <pc:sldMk cId="3492366859" sldId="378"/>
            <ac:spMk id="3" creationId="{66426435-D16F-414E-9AB4-E151D524001F}"/>
          </ac:spMkLst>
        </pc:spChg>
        <pc:picChg chg="add mod">
          <ac:chgData name="Stuart Morgan" userId="1aa4e975-22b9-445c-a42a-81b89751dafc" providerId="ADAL" clId="{3B1A570D-D7A3-4447-AF3C-97BECF736E74}" dt="2021-03-31T09:31:57.426" v="9" actId="14100"/>
          <ac:picMkLst>
            <pc:docMk/>
            <pc:sldMk cId="3492366859" sldId="378"/>
            <ac:picMk id="5" creationId="{1733739E-59CB-D241-8C3D-C4FE7BB18184}"/>
          </ac:picMkLst>
        </pc:picChg>
      </pc:sldChg>
      <pc:sldChg chg="add ord">
        <pc:chgData name="Stuart Morgan" userId="1aa4e975-22b9-445c-a42a-81b89751dafc" providerId="ADAL" clId="{3B1A570D-D7A3-4447-AF3C-97BECF736E74}" dt="2021-03-31T09:32:27.164" v="11" actId="20578"/>
        <pc:sldMkLst>
          <pc:docMk/>
          <pc:sldMk cId="2956958582" sldId="37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7F9D19-99FB-40B5-B45E-0D4AD2FDEFF8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C93DC3-B1AA-4DC3-85DD-CF70CA9BB8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327439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0C347-DF73-4D39-A0A7-2B34E420EC9E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534173-FFCF-4150-8A21-F6EB6E6B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32933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3F1D9-09D3-8149-B9AB-46707EF022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72A96A-4DA1-4248-8535-0ACD6E59B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310308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17120-9265-AA4B-B46F-235F6A9D3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6D8F3-1370-9241-9C99-FB15911F5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57513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3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E4969-0A48-AA45-8A2F-CEE9EF4B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6AA8D-68B9-4242-A7CF-75C8FD09E8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49255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16096-4CA5-B847-8AF3-432D2B62B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C480D-E474-0F45-A1C7-FB9FC04B3D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2E2863-34C6-614C-8D79-BF6180D2E2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5039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F8703-82C6-B044-A150-12EEEE484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162685-6F76-2B4B-8283-4C318AA9B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CD7CB9-0077-F84F-B461-82E1AD7B6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DAF5A2-A4B8-4D41-A79D-3C31E27FC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569BD7-CA85-3548-B0E2-C18B938CE6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43343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72518-A07C-C946-8E02-FA65A9251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975564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3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422858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3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5E810-D1E4-CC4E-801F-6EEE0501C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EC490-57C6-F140-B4E8-6680CFA6F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6CD05C-97EE-AC48-8E40-5E00FEAA8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91264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AC09F-90EB-914D-914A-5156DA795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FE7968-9B6D-9C4D-809F-7C8E201E49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66BD6-8984-7A44-86ED-2C344A4741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4000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3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664E0-25C8-A548-914B-4DC9B3D37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1381CA-69B4-3E41-A0FE-EBC5CB5E41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10598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3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671783-D696-7745-8CCD-FD46A16A0B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C855FA-1539-8E48-95E0-90E7DBEEBF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3926476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6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161556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171229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3F1D9-09D3-8149-B9AB-46707EF022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72A96A-4DA1-4248-8535-0ACD6E59B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8836758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17120-9265-AA4B-B46F-235F6A9D3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6D8F3-1370-9241-9C99-FB15911F5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605691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2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E4969-0A48-AA45-8A2F-CEE9EF4B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6AA8D-68B9-4242-A7CF-75C8FD09E8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56872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16096-4CA5-B847-8AF3-432D2B62B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C480D-E474-0F45-A1C7-FB9FC04B3D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2E2863-34C6-614C-8D79-BF6180D2E2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747668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2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F8703-82C6-B044-A150-12EEEE484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162685-6F76-2B4B-8283-4C318AA9B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CD7CB9-0077-F84F-B461-82E1AD7B6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DAF5A2-A4B8-4D41-A79D-3C31E27FC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569BD7-CA85-3548-B0E2-C18B938CE6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090241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2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72518-A07C-C946-8E02-FA65A9251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24201780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014163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2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5E810-D1E4-CC4E-801F-6EEE0501C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EC490-57C6-F140-B4E8-6680CFA6F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6CD05C-97EE-AC48-8E40-5E00FEAA8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37916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AC09F-90EB-914D-914A-5156DA795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FE7968-9B6D-9C4D-809F-7C8E201E49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66BD6-8984-7A44-86ED-2C344A4741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660796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2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664E0-25C8-A548-914B-4DC9B3D37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1381CA-69B4-3E41-A0FE-EBC5CB5E41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5089192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2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671783-D696-7745-8CCD-FD46A16A0B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C855FA-1539-8E48-95E0-90E7DBEEBF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0689994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9082897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3F1D9-09D3-8149-B9AB-46707EF022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72A96A-4DA1-4248-8535-0ACD6E59B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27695041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17120-9265-AA4B-B46F-235F6A9D3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F6D8F3-1370-9241-9C99-FB15911F5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0265734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E4969-0A48-AA45-8A2F-CEE9EF4B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C6AA8D-68B9-4242-A7CF-75C8FD09E8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1385401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16096-4CA5-B847-8AF3-432D2B62B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9C480D-E474-0F45-A1C7-FB9FC04B3D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2E2863-34C6-614C-8D79-BF6180D2E2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58962662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F8703-82C6-B044-A150-12EEEE484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162685-6F76-2B4B-8283-4C318AA9B5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CD7CB9-0077-F84F-B461-82E1AD7B6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DAF5A2-A4B8-4D41-A79D-3C31E27FC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569BD7-CA85-3548-B0E2-C18B938CE62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165891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372518-A07C-C946-8E02-FA65A9251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53356490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020149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5E810-D1E4-CC4E-801F-6EEE0501C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7EC490-57C6-F140-B4E8-6680CFA6F2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6CD05C-97EE-AC48-8E40-5E00FEAA8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545491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AC09F-90EB-914D-914A-5156DA795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7FE7968-9B6D-9C4D-809F-7C8E201E497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D66BD6-8984-7A44-86ED-2C344A4741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918614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1_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664E0-25C8-A548-914B-4DC9B3D37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1381CA-69B4-3E41-A0FE-EBC5CB5E41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06131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671783-D696-7745-8CCD-FD46A16A0B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C855FA-1539-8E48-95E0-90E7DBEEBF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38257361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67791208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21569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00065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10222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740021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3458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820712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4806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258386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20022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94733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83494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594236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728999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9805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48966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7906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C9291DE-3014-45B8-892B-5B3B79FACD60}" type="datetimeFigureOut">
              <a:rPr lang="en-GB" smtClean="0"/>
              <a:t>31/03/2021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0753AE-4EDB-4E10-8F6C-B6FC6EE58F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69741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  <p:sldLayoutId id="2147483661" r:id="rId13"/>
    <p:sldLayoutId id="2147483690" r:id="rId14"/>
    <p:sldLayoutId id="2147483691" r:id="rId15"/>
    <p:sldLayoutId id="2147483692" r:id="rId16"/>
    <p:sldLayoutId id="2147483693" r:id="rId17"/>
    <p:sldLayoutId id="2147483694" r:id="rId18"/>
    <p:sldLayoutId id="2147483695" r:id="rId19"/>
    <p:sldLayoutId id="2147483696" r:id="rId20"/>
    <p:sldLayoutId id="2147483697" r:id="rId21"/>
    <p:sldLayoutId id="2147483698" r:id="rId22"/>
    <p:sldLayoutId id="2147483699" r:id="rId23"/>
    <p:sldLayoutId id="2147483700" r:id="rId24"/>
    <p:sldLayoutId id="2147483701" r:id="rId25"/>
    <p:sldLayoutId id="2147483678" r:id="rId26"/>
    <p:sldLayoutId id="2147483679" r:id="rId27"/>
    <p:sldLayoutId id="2147483680" r:id="rId28"/>
    <p:sldLayoutId id="2147483681" r:id="rId29"/>
    <p:sldLayoutId id="2147483682" r:id="rId30"/>
    <p:sldLayoutId id="2147483683" r:id="rId31"/>
    <p:sldLayoutId id="2147483684" r:id="rId32"/>
    <p:sldLayoutId id="2147483685" r:id="rId33"/>
    <p:sldLayoutId id="2147483686" r:id="rId34"/>
    <p:sldLayoutId id="2147483687" r:id="rId35"/>
    <p:sldLayoutId id="2147483688" r:id="rId36"/>
    <p:sldLayoutId id="2147483689" r:id="rId37"/>
    <p:sldLayoutId id="2147483662" r:id="rId38"/>
    <p:sldLayoutId id="2147483663" r:id="rId39"/>
    <p:sldLayoutId id="2147483664" r:id="rId40"/>
    <p:sldLayoutId id="2147483665" r:id="rId41"/>
    <p:sldLayoutId id="2147483666" r:id="rId42"/>
    <p:sldLayoutId id="2147483667" r:id="rId43"/>
    <p:sldLayoutId id="2147483668" r:id="rId44"/>
    <p:sldLayoutId id="2147483669" r:id="rId45"/>
    <p:sldLayoutId id="2147483670" r:id="rId46"/>
    <p:sldLayoutId id="2147483671" r:id="rId47"/>
    <p:sldLayoutId id="2147483672" r:id="rId48"/>
    <p:sldLayoutId id="2147483673" r:id="rId49"/>
    <p:sldLayoutId id="2147483674" r:id="rId50"/>
    <p:sldLayoutId id="2147483675" r:id="rId51"/>
    <p:sldLayoutId id="2147483676" r:id="rId52"/>
    <p:sldLayoutId id="2147483677" r:id="rId53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streetmojo.com/foreign-direct-investment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streetmojo.com/foreign-direct-investment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allstreetmojo.com/foreign-direct-investment/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4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8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4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nowdon_reflection.jpg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3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9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://tarjomefa.com/wp-content/uploads/2017/05/6692-English-TarjomeFa.pdf" TargetMode="External"/><Relationship Id="rId2" Type="http://schemas.openxmlformats.org/officeDocument/2006/relationships/hyperlink" Target="https://dspace.mit.edu/handle/1721.1/27375" TargetMode="External"/><Relationship Id="rId1" Type="http://schemas.openxmlformats.org/officeDocument/2006/relationships/slideLayout" Target="../slideLayouts/slideLayout38.xml"/><Relationship Id="rId4" Type="http://schemas.openxmlformats.org/officeDocument/2006/relationships/hyperlink" Target="https://www.wallstreetmojo.com/foreign-direct-investment/" TargetMode="Externa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366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188640"/>
            <a:ext cx="9143999" cy="1656185"/>
          </a:xfrm>
        </p:spPr>
        <p:txBody>
          <a:bodyPr/>
          <a:lstStyle/>
          <a:p>
            <a:pPr algn="ctr"/>
            <a:r>
              <a:rPr lang="en-GB" sz="3600" b="1" dirty="0">
                <a:solidFill>
                  <a:srgbClr val="FFFF00"/>
                </a:solidFill>
              </a:rPr>
              <a:t>Globalisation and the business environment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3588" y="3350860"/>
            <a:ext cx="7416824" cy="1941540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>
                <a:solidFill>
                  <a:srgbClr val="FFFF00"/>
                </a:solidFill>
              </a:rPr>
              <a:t>How globalisation is changing businesses and societies</a:t>
            </a:r>
          </a:p>
        </p:txBody>
      </p:sp>
    </p:spTree>
    <p:extLst>
      <p:ext uri="{BB962C8B-B14F-4D97-AF65-F5344CB8AC3E}">
        <p14:creationId xmlns:p14="http://schemas.microsoft.com/office/powerpoint/2010/main" val="477161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00"/>
                </a:solidFill>
              </a:rPr>
              <a:t>Summary of contents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484784"/>
            <a:ext cx="6711654" cy="4195481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What is globalization?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Economic development: country differences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Internationalization by Multinational Enterprises (MNEs)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Foreign Direct Investment (FDI) and the global economy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Globalization across key dimensions of the global environment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Challenges and responsibilities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11645175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5E428-1B51-F447-93AD-376338A95D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What is globalization?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85344F-7F60-FE4A-BFFA-9A2D7A73EE9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28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What is globalization?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340768"/>
            <a:ext cx="6840760" cy="4195481"/>
          </a:xfrm>
        </p:spPr>
        <p:txBody>
          <a:bodyPr>
            <a:normAutofit fontScale="25000" lnSpcReduction="20000"/>
          </a:bodyPr>
          <a:lstStyle/>
          <a:p>
            <a:pPr marL="285750" lvl="0" indent="-285750" fontAlgn="base">
              <a:lnSpc>
                <a:spcPct val="12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sz="8000" dirty="0">
                <a:solidFill>
                  <a:srgbClr val="FFFF00"/>
                </a:solidFill>
                <a:latin typeface="Century Gothic" panose="020B0502020202020204" pitchFamily="34" charset="0"/>
              </a:rPr>
              <a:t>Movement of  products, people, money, companies and information across national boundaries</a:t>
            </a:r>
          </a:p>
          <a:p>
            <a:pPr marL="285750" lvl="0" indent="-285750" fontAlgn="base">
              <a:lnSpc>
                <a:spcPct val="12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Globalization of production</a:t>
            </a:r>
          </a:p>
          <a:p>
            <a:pPr marL="537750" lvl="0" indent="-285750" fontAlgn="base">
              <a:lnSpc>
                <a:spcPct val="120000"/>
              </a:lnSpc>
              <a:spcAft>
                <a:spcPct val="0"/>
              </a:spcAft>
              <a:defRPr/>
            </a:pPr>
            <a:r>
              <a:rPr lang="en-GB" sz="8000" dirty="0">
                <a:solidFill>
                  <a:srgbClr val="FFFF00"/>
                </a:solidFill>
                <a:latin typeface="Century Gothic" panose="020B0502020202020204" pitchFamily="34" charset="0"/>
              </a:rPr>
              <a:t>MNEs’ ability to locate different stages of production in a variety of locations globally</a:t>
            </a:r>
          </a:p>
          <a:p>
            <a:pPr marL="537750" lvl="0" indent="-285750" fontAlgn="base">
              <a:lnSpc>
                <a:spcPct val="120000"/>
              </a:lnSpc>
              <a:spcAft>
                <a:spcPct val="0"/>
              </a:spcAft>
              <a:defRPr/>
            </a:pPr>
            <a:r>
              <a:rPr lang="en-GB" sz="8000" dirty="0">
                <a:solidFill>
                  <a:srgbClr val="FFFF00"/>
                </a:solidFill>
                <a:latin typeface="Century Gothic" panose="020B0502020202020204" pitchFamily="34" charset="0"/>
              </a:rPr>
              <a:t>Based on the </a:t>
            </a:r>
            <a:r>
              <a:rPr lang="en-GB" sz="8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value chain</a:t>
            </a:r>
            <a:r>
              <a:rPr lang="en-GB" sz="8000" dirty="0">
                <a:solidFill>
                  <a:srgbClr val="FFFF00"/>
                </a:solidFill>
                <a:latin typeface="Century Gothic" panose="020B0502020202020204" pitchFamily="34" charset="0"/>
              </a:rPr>
              <a:t>, which envisages successive stages of production, each adding value to the finished product</a:t>
            </a:r>
          </a:p>
          <a:p>
            <a:pPr marL="285750" lvl="0" indent="-285750" fontAlgn="base">
              <a:lnSpc>
                <a:spcPct val="120000"/>
              </a:lnSpc>
              <a:spcAft>
                <a:spcPct val="0"/>
              </a:spcAft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Globalization of markets</a:t>
            </a:r>
          </a:p>
          <a:p>
            <a:pPr marL="537750" lvl="0" indent="-285750" fontAlgn="base">
              <a:lnSpc>
                <a:spcPct val="120000"/>
              </a:lnSpc>
              <a:spcAft>
                <a:spcPct val="0"/>
              </a:spcAft>
              <a:defRPr/>
            </a:pPr>
            <a:r>
              <a:rPr lang="en-GB" sz="8000" dirty="0">
                <a:solidFill>
                  <a:srgbClr val="FFFF00"/>
                </a:solidFill>
                <a:latin typeface="Century Gothic" panose="020B0502020202020204" pitchFamily="34" charset="0"/>
              </a:rPr>
              <a:t>MNEs’ ability to serve customers with their products around the world</a:t>
            </a:r>
          </a:p>
          <a:p>
            <a:pPr marL="537750" lvl="0" indent="-285750" fontAlgn="base">
              <a:lnSpc>
                <a:spcPct val="120000"/>
              </a:lnSpc>
              <a:spcAft>
                <a:spcPct val="0"/>
              </a:spcAft>
              <a:defRPr/>
            </a:pPr>
            <a:r>
              <a:rPr lang="en-GB" sz="8000" dirty="0">
                <a:solidFill>
                  <a:srgbClr val="FFFF00"/>
                </a:solidFill>
                <a:latin typeface="Century Gothic" panose="020B0502020202020204" pitchFamily="34" charset="0"/>
              </a:rPr>
              <a:t>Ability to adapt to differing needs in differing countries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588905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Perspectives on globalization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3608" y="1772816"/>
            <a:ext cx="7128792" cy="3608323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‘</a:t>
            </a:r>
            <a:r>
              <a:rPr lang="en-GB" b="1" dirty="0" err="1">
                <a:solidFill>
                  <a:srgbClr val="FFFF00"/>
                </a:solidFill>
                <a:latin typeface="Century Gothic" panose="020B0502020202020204" pitchFamily="34" charset="0"/>
              </a:rPr>
              <a:t>Hyperglobalization</a:t>
            </a: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’ – positive view focusing on empowerment of individuals and organizations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  <a:latin typeface="Century Gothic" panose="020B0502020202020204" pitchFamily="34" charset="0"/>
              </a:rPr>
              <a:t>Sceptical perspective  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Inequalities among countries remain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Negative impacts on the environment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Growing power of MNEs</a:t>
            </a:r>
          </a:p>
        </p:txBody>
      </p:sp>
    </p:spTree>
    <p:extLst>
      <p:ext uri="{BB962C8B-B14F-4D97-AF65-F5344CB8AC3E}">
        <p14:creationId xmlns:p14="http://schemas.microsoft.com/office/powerpoint/2010/main" val="26550757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4394"/>
          <a:stretch/>
        </p:blipFill>
        <p:spPr>
          <a:xfrm>
            <a:off x="330243" y="246031"/>
            <a:ext cx="8483514" cy="6365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8543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D9BDCA-8102-BD4D-8D65-412EECBBE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Economic development: country differences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D7B8AC-642F-3241-B7EC-A3DE423409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6847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67644" y="1340768"/>
            <a:ext cx="6408712" cy="49398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1000"/>
              </a:spcBef>
            </a:pPr>
            <a:r>
              <a:rPr lang="en-GB" altLang="en-US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Distinctive Characteristics that might influence the nature of the economic activities of each country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GB" altLang="en-US" sz="2000" dirty="0">
              <a:solidFill>
                <a:srgbClr val="FFFF00"/>
              </a:solidFill>
              <a:latin typeface="Century Gothic" panose="020B0502020202020204" pitchFamily="34" charset="0"/>
            </a:endParaRP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Primary production</a:t>
            </a:r>
          </a:p>
          <a:p>
            <a:pPr>
              <a:spcBef>
                <a:spcPts val="1000"/>
              </a:spcBef>
            </a:pPr>
            <a:r>
              <a:rPr lang="en-GB" altLang="en-US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Agriculture, Mining, Fishing (the extractive industries)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GB" altLang="en-US" sz="2000" dirty="0">
              <a:solidFill>
                <a:srgbClr val="FFFF00"/>
              </a:solidFill>
              <a:latin typeface="Century Gothic" panose="020B0502020202020204" pitchFamily="34" charset="0"/>
            </a:endParaRP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Secondary production</a:t>
            </a:r>
          </a:p>
          <a:p>
            <a:pPr>
              <a:spcBef>
                <a:spcPts val="1000"/>
              </a:spcBef>
            </a:pPr>
            <a:r>
              <a:rPr lang="en-GB" altLang="en-US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Industrial production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endParaRPr lang="en-GB" altLang="en-US" sz="2000" dirty="0">
              <a:solidFill>
                <a:srgbClr val="FFFF00"/>
              </a:solidFill>
              <a:latin typeface="Century Gothic" panose="020B0502020202020204" pitchFamily="34" charset="0"/>
            </a:endParaRP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Tertiary production</a:t>
            </a:r>
          </a:p>
          <a:p>
            <a:pPr>
              <a:spcBef>
                <a:spcPts val="1000"/>
              </a:spcBef>
            </a:pPr>
            <a:r>
              <a:rPr lang="en-GB" altLang="en-US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Service based industry mainly financial services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8056" y="370917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Country differences</a:t>
            </a:r>
          </a:p>
        </p:txBody>
      </p:sp>
    </p:spTree>
    <p:extLst>
      <p:ext uri="{BB962C8B-B14F-4D97-AF65-F5344CB8AC3E}">
        <p14:creationId xmlns:p14="http://schemas.microsoft.com/office/powerpoint/2010/main" val="18671524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1640" y="1628800"/>
            <a:ext cx="6408712" cy="38625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Economic development </a:t>
            </a:r>
            <a:r>
              <a:rPr lang="en-GB" altLang="en-US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transforms economies and societies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Industrialization</a:t>
            </a:r>
            <a:r>
              <a:rPr lang="en-GB" altLang="en-US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 – transforming an economy from mainly agricultural production to factory production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Developed countries </a:t>
            </a:r>
            <a:r>
              <a:rPr lang="en-GB" altLang="en-US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– those whose industrialization has reached maturity, and whose economies have become more services-based</a:t>
            </a:r>
          </a:p>
          <a:p>
            <a:pPr marL="457200" indent="-457200">
              <a:spcBef>
                <a:spcPts val="1000"/>
              </a:spcBef>
              <a:buFont typeface="Courier New" panose="02070309020205020404" pitchFamily="49" charset="0"/>
              <a:buChar char="o"/>
            </a:pPr>
            <a:r>
              <a:rPr lang="en-GB" altLang="en-US" sz="20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Developing countries </a:t>
            </a:r>
            <a:r>
              <a:rPr lang="en-GB" altLang="en-US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– those in the process of industrialization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8056" y="370917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Country differences</a:t>
            </a:r>
          </a:p>
        </p:txBody>
      </p:sp>
    </p:spTree>
    <p:extLst>
      <p:ext uri="{BB962C8B-B14F-4D97-AF65-F5344CB8AC3E}">
        <p14:creationId xmlns:p14="http://schemas.microsoft.com/office/powerpoint/2010/main" val="24654716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FFFF00"/>
                </a:solidFill>
              </a:rPr>
              <a:t>Country differences </a:t>
            </a:r>
            <a:r>
              <a:rPr lang="en-GB" sz="2400" dirty="0">
                <a:solidFill>
                  <a:srgbClr val="FFFF00"/>
                </a:solidFill>
              </a:rPr>
              <a:t>(cont’d)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628800"/>
            <a:ext cx="6552728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altLang="en-US" b="1" dirty="0">
                <a:solidFill>
                  <a:srgbClr val="FFFF00"/>
                </a:solidFill>
              </a:rPr>
              <a:t>Economies in Transition </a:t>
            </a:r>
            <a:r>
              <a:rPr lang="en-GB" altLang="en-US" dirty="0">
                <a:solidFill>
                  <a:srgbClr val="FFFF00"/>
                </a:solidFill>
              </a:rPr>
              <a:t>– economies shifting from state planning to market-based systems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b="1" dirty="0">
                <a:solidFill>
                  <a:srgbClr val="FFFF00"/>
                </a:solidFill>
              </a:rPr>
              <a:t>Least-developed countries </a:t>
            </a:r>
            <a:r>
              <a:rPr lang="en-GB" altLang="en-US" dirty="0">
                <a:solidFill>
                  <a:srgbClr val="FFFF00"/>
                </a:solidFill>
              </a:rPr>
              <a:t>– the poorest and least-developed of the group of developing countries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altLang="en-US" b="1" dirty="0">
                <a:solidFill>
                  <a:srgbClr val="FFFF00"/>
                </a:solidFill>
              </a:rPr>
              <a:t>Emerging economies </a:t>
            </a:r>
            <a:r>
              <a:rPr lang="en-GB" altLang="en-US" dirty="0">
                <a:solidFill>
                  <a:srgbClr val="FFFF00"/>
                </a:solidFill>
              </a:rPr>
              <a:t>– fast-growing developing economies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343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Emerging economies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1484784"/>
            <a:ext cx="6912768" cy="4195481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Grouping</a:t>
            </a:r>
            <a:r>
              <a:rPr lang="en-GB" dirty="0">
                <a:solidFill>
                  <a:srgbClr val="FFFF00"/>
                </a:solidFill>
              </a:rPr>
              <a:t> of the </a:t>
            </a:r>
            <a:r>
              <a:rPr lang="en-GB" b="1" dirty="0">
                <a:solidFill>
                  <a:srgbClr val="FFFF00"/>
                </a:solidFill>
              </a:rPr>
              <a:t>BRIC</a:t>
            </a:r>
            <a:r>
              <a:rPr lang="en-GB" dirty="0">
                <a:solidFill>
                  <a:srgbClr val="FFFF00"/>
                </a:solidFill>
              </a:rPr>
              <a:t> countries (Brazil, Russia, India and China): large in area and population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Diversity</a:t>
            </a:r>
            <a:r>
              <a:rPr lang="en-GB" dirty="0">
                <a:solidFill>
                  <a:srgbClr val="FFFF00"/>
                </a:solidFill>
              </a:rPr>
              <a:t> among the BRICs economically: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China as a manufacturing superpower;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Brazil and Russia rely on resource wealth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Other emerging economies: </a:t>
            </a:r>
            <a:r>
              <a:rPr lang="en-GB" dirty="0">
                <a:solidFill>
                  <a:srgbClr val="FFFF00"/>
                </a:solidFill>
              </a:rPr>
              <a:t> Indonesia, Mexico, South Africa (all developing economies)</a:t>
            </a:r>
          </a:p>
        </p:txBody>
      </p:sp>
    </p:spTree>
    <p:extLst>
      <p:ext uri="{BB962C8B-B14F-4D97-AF65-F5344CB8AC3E}">
        <p14:creationId xmlns:p14="http://schemas.microsoft.com/office/powerpoint/2010/main" val="25168464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B56E8-DD23-9C4F-BAC5-ED714B8485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Internationalization by Multinational Enterprises (MNEs)</a:t>
            </a:r>
            <a:br>
              <a:rPr lang="en-GB" dirty="0">
                <a:solidFill>
                  <a:srgbClr val="FFFF00"/>
                </a:solidFill>
              </a:rPr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FF1D0-3D1F-A546-8569-C64D7D4E6D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8060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472402" cy="140053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Why do MNEs internationalize?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412776"/>
            <a:ext cx="7128792" cy="4195481"/>
          </a:xfrm>
        </p:spPr>
        <p:txBody>
          <a:bodyPr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1000"/>
              </a:spcAft>
              <a:buFont typeface="Courier New" pitchFamily="49" charset="0"/>
              <a:buChar char="o"/>
              <a:defRPr/>
            </a:pPr>
            <a:r>
              <a:rPr lang="en-GB" sz="24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Pull factors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solidFill>
                  <a:srgbClr val="FFFF00"/>
                </a:solidFill>
                <a:latin typeface="Century Gothic" panose="020B0502020202020204" pitchFamily="34" charset="0"/>
              </a:rPr>
              <a:t>New markets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solidFill>
                  <a:srgbClr val="FFFF00"/>
                </a:solidFill>
                <a:latin typeface="Century Gothic" panose="020B0502020202020204" pitchFamily="34" charset="0"/>
              </a:rPr>
              <a:t>Greater efficiency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solidFill>
                  <a:srgbClr val="FFFF00"/>
                </a:solidFill>
                <a:latin typeface="Century Gothic" panose="020B0502020202020204" pitchFamily="34" charset="0"/>
              </a:rPr>
              <a:t>Proximity to resources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solidFill>
                  <a:srgbClr val="FFFF00"/>
                </a:solidFill>
                <a:latin typeface="Century Gothic" panose="020B0502020202020204" pitchFamily="34" charset="0"/>
              </a:rPr>
              <a:t>Access to technology and skills</a:t>
            </a:r>
          </a:p>
          <a:p>
            <a:pPr marL="594900">
              <a:spcBef>
                <a:spcPts val="600"/>
              </a:spcBef>
              <a:defRPr/>
            </a:pPr>
            <a:r>
              <a:rPr lang="en-GB" sz="1800" dirty="0">
                <a:solidFill>
                  <a:srgbClr val="FFFF00"/>
                </a:solidFill>
                <a:latin typeface="Century Gothic" panose="020B0502020202020204" pitchFamily="34" charset="0"/>
              </a:rPr>
              <a:t>Proximity to customers</a:t>
            </a:r>
          </a:p>
          <a:p>
            <a:pPr marL="285750" indent="-285750">
              <a:spcAft>
                <a:spcPts val="600"/>
              </a:spcAft>
              <a:buFont typeface="Courier New" pitchFamily="49" charset="0"/>
              <a:buChar char="o"/>
              <a:defRPr/>
            </a:pPr>
            <a:r>
              <a:rPr lang="en-GB" sz="2400" b="1" dirty="0">
                <a:solidFill>
                  <a:srgbClr val="FFFF00"/>
                </a:solidFill>
                <a:latin typeface="Century Gothic" panose="020B0502020202020204" pitchFamily="34" charset="0"/>
              </a:rPr>
              <a:t>Push factors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solidFill>
                  <a:srgbClr val="FFFF00"/>
                </a:solidFill>
                <a:latin typeface="Century Gothic" panose="020B0502020202020204" pitchFamily="34" charset="0"/>
              </a:rPr>
              <a:t>Market saturation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solidFill>
                  <a:srgbClr val="FFFF00"/>
                </a:solidFill>
                <a:latin typeface="Century Gothic" panose="020B0502020202020204" pitchFamily="34" charset="0"/>
              </a:rPr>
              <a:t>Economic downturn</a:t>
            </a:r>
          </a:p>
          <a:p>
            <a:pPr marL="537750" indent="-285750">
              <a:spcBef>
                <a:spcPts val="600"/>
              </a:spcBef>
              <a:defRPr/>
            </a:pPr>
            <a:r>
              <a:rPr lang="en-GB" sz="1800" dirty="0">
                <a:solidFill>
                  <a:srgbClr val="FFFF00"/>
                </a:solidFill>
                <a:latin typeface="Century Gothic" panose="020B0502020202020204" pitchFamily="34" charset="0"/>
              </a:rPr>
              <a:t>Taxation and regulatory changes</a:t>
            </a:r>
          </a:p>
        </p:txBody>
      </p:sp>
    </p:spTree>
    <p:extLst>
      <p:ext uri="{BB962C8B-B14F-4D97-AF65-F5344CB8AC3E}">
        <p14:creationId xmlns:p14="http://schemas.microsoft.com/office/powerpoint/2010/main" val="7315727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624F4-6AE9-304E-812F-B9FBFFF73A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Foreign Direct Investment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7BBEAD-66F8-9442-B340-738FE2BD1A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5037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211144" cy="922114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The internationalization decision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268760"/>
            <a:ext cx="7920880" cy="453650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rgbClr val="FFFF00"/>
                </a:solidFill>
              </a:rPr>
              <a:t>Modes of internationalization </a:t>
            </a:r>
            <a:r>
              <a:rPr lang="en-GB" sz="2200" dirty="0">
                <a:solidFill>
                  <a:srgbClr val="FFFF00"/>
                </a:solidFill>
              </a:rPr>
              <a:t>– differing methods by which companies expand </a:t>
            </a:r>
          </a:p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dirty="0">
                <a:solidFill>
                  <a:srgbClr val="FFFF00"/>
                </a:solidFill>
              </a:rPr>
              <a:t>The mode can differ between locations and between different stages of production</a:t>
            </a:r>
          </a:p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rgbClr val="FFFF00"/>
                </a:solidFill>
              </a:rPr>
              <a:t>Exporting</a:t>
            </a:r>
            <a:r>
              <a:rPr lang="en-GB" sz="2200" dirty="0">
                <a:solidFill>
                  <a:srgbClr val="FFFF00"/>
                </a:solidFill>
              </a:rPr>
              <a:t> is often chosen as an entry mode</a:t>
            </a:r>
          </a:p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rgbClr val="FFFF00"/>
                </a:solidFill>
              </a:rPr>
              <a:t>Foreign direct investment (FDI) </a:t>
            </a:r>
            <a:r>
              <a:rPr lang="en-GB" sz="2200" dirty="0">
                <a:solidFill>
                  <a:srgbClr val="FFFF00"/>
                </a:solidFill>
              </a:rPr>
              <a:t>involves ownership and control of foreign assets</a:t>
            </a:r>
          </a:p>
          <a:p>
            <a:pPr marL="594900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sz="1900" dirty="0">
                <a:solidFill>
                  <a:srgbClr val="FFFF00"/>
                </a:solidFill>
              </a:rPr>
              <a:t>Higher risk and longer term commitment involved</a:t>
            </a:r>
          </a:p>
          <a:p>
            <a:pPr marL="594900">
              <a:lnSpc>
                <a:spcPct val="120000"/>
              </a:lnSpc>
              <a:buFont typeface="Wingdings" panose="05000000000000000000" pitchFamily="2" charset="2"/>
              <a:buChar char="Ø"/>
              <a:defRPr/>
            </a:pPr>
            <a:r>
              <a:rPr lang="en-GB" sz="1900" dirty="0">
                <a:solidFill>
                  <a:srgbClr val="FFFF00"/>
                </a:solidFill>
              </a:rPr>
              <a:t>Often carried out through a </a:t>
            </a:r>
            <a:r>
              <a:rPr lang="en-GB" sz="1900" b="1" dirty="0">
                <a:solidFill>
                  <a:srgbClr val="FFFF00"/>
                </a:solidFill>
              </a:rPr>
              <a:t>joint venture</a:t>
            </a:r>
            <a:r>
              <a:rPr lang="en-GB" sz="1900" dirty="0">
                <a:solidFill>
                  <a:srgbClr val="FFFF00"/>
                </a:solidFill>
              </a:rPr>
              <a:t>, where partners set up a new entity for the purpose of market entry</a:t>
            </a:r>
          </a:p>
          <a:p>
            <a:pPr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2200" b="1" dirty="0">
                <a:solidFill>
                  <a:srgbClr val="FFFF00"/>
                </a:solidFill>
              </a:rPr>
              <a:t>Outsourced production </a:t>
            </a:r>
            <a:r>
              <a:rPr lang="en-GB" sz="2200" dirty="0">
                <a:solidFill>
                  <a:srgbClr val="FFFF00"/>
                </a:solidFill>
              </a:rPr>
              <a:t>(manufacturing by another company under licence) is often preferred to FDI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56691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055380" cy="888050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FFFF00"/>
                </a:solidFill>
              </a:rPr>
              <a:t>Modes of internationalization</a:t>
            </a:r>
          </a:p>
        </p:txBody>
      </p:sp>
      <p:pic>
        <p:nvPicPr>
          <p:cNvPr id="2053" name="Picture 1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47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7954" t="6504" r="24187" b="14594"/>
          <a:stretch/>
        </p:blipFill>
        <p:spPr bwMode="auto">
          <a:xfrm>
            <a:off x="1044310" y="928433"/>
            <a:ext cx="7055380" cy="5658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036194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Theories of FDI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268760"/>
            <a:ext cx="7704856" cy="4421088"/>
          </a:xfrm>
        </p:spPr>
        <p:txBody>
          <a:bodyPr>
            <a:normAutofit fontScale="25000" lnSpcReduction="20000"/>
          </a:bodyPr>
          <a:lstStyle/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rgbClr val="FFFF00"/>
                </a:solidFill>
                <a:latin typeface="+mj-lt"/>
              </a:rPr>
              <a:t>Location advantages </a:t>
            </a:r>
            <a:r>
              <a:rPr lang="en-GB" sz="8000" dirty="0">
                <a:solidFill>
                  <a:srgbClr val="FFFF00"/>
                </a:solidFill>
                <a:latin typeface="+mj-lt"/>
              </a:rPr>
              <a:t>(highlighted by </a:t>
            </a:r>
            <a:r>
              <a:rPr lang="en-GB" sz="8000" dirty="0" err="1">
                <a:solidFill>
                  <a:srgbClr val="FFFF00"/>
                </a:solidFill>
                <a:latin typeface="+mj-lt"/>
              </a:rPr>
              <a:t>Hymer</a:t>
            </a:r>
            <a:r>
              <a:rPr lang="en-GB" sz="8000" dirty="0">
                <a:solidFill>
                  <a:srgbClr val="FFFF00"/>
                </a:solidFill>
                <a:latin typeface="+mj-lt"/>
              </a:rPr>
              <a:t>) were the basis of early theories of FDI.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b="1" dirty="0">
                <a:solidFill>
                  <a:srgbClr val="FFFF00"/>
                </a:solidFill>
                <a:latin typeface="+mj-lt"/>
              </a:rPr>
              <a:t>Product life cycle theory </a:t>
            </a:r>
            <a:r>
              <a:rPr lang="en-GB" sz="8000" dirty="0">
                <a:solidFill>
                  <a:srgbClr val="FFFF00"/>
                </a:solidFill>
                <a:latin typeface="+mj-lt"/>
              </a:rPr>
              <a:t>(Vernon) focused on the shift in manufacturing to lower cost locations.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8000" dirty="0">
                <a:solidFill>
                  <a:srgbClr val="FFFF00"/>
                </a:solidFill>
                <a:latin typeface="+mj-lt"/>
              </a:rPr>
              <a:t>Dunning’s eclectic paradigm, or </a:t>
            </a:r>
            <a:r>
              <a:rPr lang="en-GB" sz="8000" b="1" dirty="0">
                <a:solidFill>
                  <a:srgbClr val="FFFF00"/>
                </a:solidFill>
                <a:latin typeface="+mj-lt"/>
              </a:rPr>
              <a:t>OLI paradigm</a:t>
            </a:r>
            <a:r>
              <a:rPr lang="en-GB" sz="8000" dirty="0">
                <a:solidFill>
                  <a:srgbClr val="FFFF00"/>
                </a:solidFill>
                <a:latin typeface="+mj-lt"/>
              </a:rPr>
              <a:t>, takes in three sets of advantages: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8000" b="1" i="1" dirty="0">
                <a:solidFill>
                  <a:srgbClr val="FFFF00"/>
                </a:solidFill>
                <a:latin typeface="+mj-lt"/>
              </a:rPr>
              <a:t>Ownership</a:t>
            </a:r>
            <a:r>
              <a:rPr lang="en-GB" sz="8000" dirty="0">
                <a:solidFill>
                  <a:srgbClr val="FFFF00"/>
                </a:solidFill>
                <a:latin typeface="+mj-lt"/>
              </a:rPr>
              <a:t> advantages (O) – includes rights over property (such as intellectual property (IP)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8000" b="1" i="1" dirty="0">
                <a:solidFill>
                  <a:srgbClr val="FFFF00"/>
                </a:solidFill>
                <a:latin typeface="+mj-lt"/>
              </a:rPr>
              <a:t>Location</a:t>
            </a:r>
            <a:r>
              <a:rPr lang="en-GB" sz="80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8000" dirty="0">
                <a:solidFill>
                  <a:srgbClr val="FFFF00"/>
                </a:solidFill>
                <a:latin typeface="+mj-lt"/>
              </a:rPr>
              <a:t>advantages (L) – includes all dimensions of a country’s environment, e.g. low-cost labour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8000" b="1" i="1" dirty="0">
                <a:solidFill>
                  <a:srgbClr val="FFFF00"/>
                </a:solidFill>
                <a:latin typeface="+mj-lt"/>
              </a:rPr>
              <a:t>Internalization</a:t>
            </a:r>
            <a:r>
              <a:rPr lang="en-GB" sz="8000" b="1" dirty="0">
                <a:solidFill>
                  <a:srgbClr val="FFFF00"/>
                </a:solidFill>
                <a:latin typeface="+mj-lt"/>
              </a:rPr>
              <a:t> </a:t>
            </a:r>
            <a:r>
              <a:rPr lang="en-GB" sz="8000" dirty="0">
                <a:solidFill>
                  <a:srgbClr val="FFFF00"/>
                </a:solidFill>
                <a:latin typeface="+mj-lt"/>
              </a:rPr>
              <a:t>advantages (I) – by taking over control of other companies in the supply chain (vertical integration), the MNE relies less on markets.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89270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F6DFB-E1E4-9149-A83F-35F09BFD5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Types of FDI</a:t>
            </a:r>
          </a:p>
        </p:txBody>
      </p:sp>
      <p:pic>
        <p:nvPicPr>
          <p:cNvPr id="6" name="Content Placeholder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CC0DF8F-732B-6A43-A6F3-C18D9BB7F4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310" y="1624609"/>
            <a:ext cx="8807379" cy="3608781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0CD1E7-594B-1345-B0CA-5B07FC3391D0}"/>
              </a:ext>
            </a:extLst>
          </p:cNvPr>
          <p:cNvSpPr txBox="1"/>
          <p:nvPr/>
        </p:nvSpPr>
        <p:spPr>
          <a:xfrm>
            <a:off x="168310" y="5661248"/>
            <a:ext cx="88073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Source: </a:t>
            </a:r>
            <a:r>
              <a:rPr lang="en-GB" dirty="0">
                <a:hlinkClick r:id="rId3"/>
              </a:rPr>
              <a:t>https://www.wallstreetmojo.com/foreign-direct-investment/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22741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65F86-37A1-8F40-BA1B-6E0D89519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452718"/>
            <a:ext cx="8263754" cy="1400530"/>
          </a:xfrm>
        </p:spPr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Horizontal and Vertical FDI</a:t>
            </a:r>
          </a:p>
        </p:txBody>
      </p:sp>
      <p:pic>
        <p:nvPicPr>
          <p:cNvPr id="6" name="Content Placeholder 5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562B4AB2-9B3D-9744-B9A6-7EE6C59D0D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893" y="1268760"/>
            <a:ext cx="8504214" cy="4798940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208FB6FA-EEF8-B24A-8B80-375EA845F656}"/>
              </a:ext>
            </a:extLst>
          </p:cNvPr>
          <p:cNvSpPr/>
          <p:nvPr/>
        </p:nvSpPr>
        <p:spPr>
          <a:xfrm>
            <a:off x="319893" y="6220616"/>
            <a:ext cx="850421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Source: </a:t>
            </a:r>
            <a:r>
              <a:rPr lang="en-GB" dirty="0">
                <a:hlinkClick r:id="rId3"/>
              </a:rPr>
              <a:t>https://www.wallstreetmojo.com/foreign-direct-investment/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15164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B9666-0944-D244-B25E-455B8BC50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710" y="452718"/>
            <a:ext cx="7903714" cy="1400530"/>
          </a:xfrm>
        </p:spPr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Inward FDI and Outward FDI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ED912-C364-6848-AC9B-81FF3CEEA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Foreign Direct Investments can also be divided into another two types – inward FDI and outward FDI.</a:t>
            </a:r>
          </a:p>
          <a:p>
            <a:pPr lvl="1"/>
            <a:r>
              <a:rPr lang="en-GB" b="1" dirty="0">
                <a:solidFill>
                  <a:srgbClr val="FFFF00"/>
                </a:solidFill>
              </a:rPr>
              <a:t>Inward FDI</a:t>
            </a:r>
            <a:r>
              <a:rPr lang="en-GB" dirty="0">
                <a:solidFill>
                  <a:srgbClr val="FFFF00"/>
                </a:solidFill>
              </a:rPr>
              <a:t> is invested in the local resources. </a:t>
            </a:r>
          </a:p>
          <a:p>
            <a:pPr lvl="1"/>
            <a:r>
              <a:rPr lang="en-GB" b="1" dirty="0">
                <a:solidFill>
                  <a:srgbClr val="FFFF00"/>
                </a:solidFill>
              </a:rPr>
              <a:t>Outward Foreign Direct Investment </a:t>
            </a:r>
            <a:r>
              <a:rPr lang="en-GB" dirty="0">
                <a:solidFill>
                  <a:srgbClr val="FFFF00"/>
                </a:solidFill>
              </a:rPr>
              <a:t>is defined as the investments made abroad that are thoroughly backed by the government.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441845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571" y="476672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00"/>
                </a:solidFill>
              </a:rPr>
              <a:t>Trends in FDI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0" y="1628800"/>
            <a:ext cx="7259996" cy="4133056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FDI flows increasingly targeting developing countries for location advantages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  <a:latin typeface="Century Gothic" panose="020B0502020202020204" pitchFamily="34" charset="0"/>
              </a:rPr>
              <a:t>China</a:t>
            </a: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 is the largest recipient of </a:t>
            </a:r>
            <a:r>
              <a:rPr lang="en-GB" b="1" dirty="0">
                <a:solidFill>
                  <a:srgbClr val="FFFF00"/>
                </a:solidFill>
                <a:latin typeface="Century Gothic" panose="020B0502020202020204" pitchFamily="34" charset="0"/>
              </a:rPr>
              <a:t>inward FDI</a:t>
            </a: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, but inward flows have slowed in recent years as economic growth has slowed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  <a:latin typeface="Century Gothic" panose="020B0502020202020204" pitchFamily="34" charset="0"/>
              </a:rPr>
              <a:t>Outward FDI </a:t>
            </a:r>
            <a:r>
              <a:rPr lang="en-GB" dirty="0">
                <a:solidFill>
                  <a:srgbClr val="FFFF00"/>
                </a:solidFill>
                <a:latin typeface="Century Gothic" panose="020B0502020202020204" pitchFamily="34" charset="0"/>
              </a:rPr>
              <a:t>from developing countries (emerging MNEs) have grown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  <a:latin typeface="Century Gothic" panose="020B0502020202020204" pitchFamily="34" charset="0"/>
              </a:rPr>
              <a:t>Notable examples are Brazil, India and China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09914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9E35D-34ED-7A47-B2F0-6EFD42EE0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Factors affecting FDI</a:t>
            </a:r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5DD33613-1F29-B849-8CB3-BC769BA54B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4149" y="1398843"/>
            <a:ext cx="8375701" cy="5006439"/>
          </a:xfrm>
        </p:spPr>
      </p:pic>
    </p:spTree>
    <p:extLst>
      <p:ext uri="{BB962C8B-B14F-4D97-AF65-F5344CB8AC3E}">
        <p14:creationId xmlns:p14="http://schemas.microsoft.com/office/powerpoint/2010/main" val="12785506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57BE4-58C4-BC4C-9F44-89166BE20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Benefits of FDI for MNEs</a:t>
            </a:r>
          </a:p>
        </p:txBody>
      </p:sp>
      <p:pic>
        <p:nvPicPr>
          <p:cNvPr id="5" name="Content Placeholder 4" descr="Text, letter&#10;&#10;Description automatically generated">
            <a:extLst>
              <a:ext uri="{FF2B5EF4-FFF2-40B4-BE49-F238E27FC236}">
                <a16:creationId xmlns:a16="http://schemas.microsoft.com/office/drawing/2014/main" id="{330D23FE-DA9C-FB44-B01A-E90BE6108F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664" y="1628800"/>
            <a:ext cx="8568952" cy="4141342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F86B572-FBFB-BA43-99BB-5B28B91AB2D1}"/>
              </a:ext>
            </a:extLst>
          </p:cNvPr>
          <p:cNvSpPr/>
          <p:nvPr/>
        </p:nvSpPr>
        <p:spPr>
          <a:xfrm>
            <a:off x="251520" y="6106648"/>
            <a:ext cx="85689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FF00"/>
                </a:solidFill>
              </a:rPr>
              <a:t>Source: </a:t>
            </a:r>
            <a:r>
              <a:rPr lang="en-GB" dirty="0">
                <a:hlinkClick r:id="rId3"/>
              </a:rPr>
              <a:t>https://www.wallstreetmojo.com/foreign-direct-investment/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103942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lum bright="-20000" contrast="40000"/>
          </a:blip>
          <a:srcRect t="9206"/>
          <a:stretch/>
        </p:blipFill>
        <p:spPr>
          <a:xfrm>
            <a:off x="445700" y="1268760"/>
            <a:ext cx="8252599" cy="5130204"/>
          </a:xfrm>
          <a:prstGeom prst="rect">
            <a:avLst/>
          </a:prstGeom>
        </p:spPr>
      </p:pic>
      <p:sp>
        <p:nvSpPr>
          <p:cNvPr id="3" name="Title 1"/>
          <p:cNvSpPr txBox="1">
            <a:spLocks/>
          </p:cNvSpPr>
          <p:nvPr/>
        </p:nvSpPr>
        <p:spPr>
          <a:xfrm>
            <a:off x="457200" y="274638"/>
            <a:ext cx="8229600" cy="634082"/>
          </a:xfrm>
          <a:prstGeom prst="rect">
            <a:avLst/>
          </a:prstGeom>
        </p:spPr>
        <p:txBody>
          <a:bodyPr>
            <a:normAutofit fontScale="90000" lnSpcReduction="10000"/>
          </a:bodyPr>
          <a:lstStyle>
            <a:lvl1pPr algn="l" defTabSz="457207" rtl="0" eaLnBrk="1" latinLnBrk="0" hangingPunct="1">
              <a:spcBef>
                <a:spcPct val="0"/>
              </a:spcBef>
              <a:buNone/>
              <a:defRPr sz="4200" b="0" i="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00" b="1" dirty="0">
                <a:solidFill>
                  <a:srgbClr val="FFFF00"/>
                </a:solidFill>
              </a:rPr>
              <a:t>Who gains and loses from FDI?</a:t>
            </a:r>
          </a:p>
        </p:txBody>
      </p:sp>
    </p:spTree>
    <p:extLst>
      <p:ext uri="{BB962C8B-B14F-4D97-AF65-F5344CB8AC3E}">
        <p14:creationId xmlns:p14="http://schemas.microsoft.com/office/powerpoint/2010/main" val="26655007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3270"/>
            <a:ext cx="8229600" cy="99412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00"/>
                </a:solidFill>
              </a:rPr>
              <a:t>FDI: benefits and drawbacks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412776"/>
            <a:ext cx="7056784" cy="4195481"/>
          </a:xfrm>
        </p:spPr>
        <p:txBody>
          <a:bodyPr>
            <a:normAutofit fontScale="25000" lnSpcReduction="20000"/>
          </a:bodyPr>
          <a:lstStyle/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11200" b="1" dirty="0">
                <a:solidFill>
                  <a:srgbClr val="FFFF00"/>
                </a:solidFill>
              </a:rPr>
              <a:t>Benefits of FDI 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8000" dirty="0">
                <a:solidFill>
                  <a:srgbClr val="FFFF00"/>
                </a:solidFill>
              </a:rPr>
              <a:t>Can promote economic development and technology transfer - </a:t>
            </a:r>
            <a:r>
              <a:rPr lang="en-GB" sz="8000" b="1" dirty="0" err="1">
                <a:solidFill>
                  <a:srgbClr val="FFFF00"/>
                </a:solidFill>
              </a:rPr>
              <a:t>Spillover</a:t>
            </a:r>
            <a:r>
              <a:rPr lang="en-GB" sz="8000" b="1" dirty="0">
                <a:solidFill>
                  <a:srgbClr val="FFFF00"/>
                </a:solidFill>
              </a:rPr>
              <a:t> effects </a:t>
            </a:r>
            <a:r>
              <a:rPr lang="en-GB" sz="8000" dirty="0">
                <a:solidFill>
                  <a:srgbClr val="FFFF00"/>
                </a:solidFill>
              </a:rPr>
              <a:t>to local firms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8000" dirty="0">
                <a:solidFill>
                  <a:srgbClr val="FFFF00"/>
                </a:solidFill>
              </a:rPr>
              <a:t>Foreign capital and skills can aid host countries (e.g. in the oil industry)</a:t>
            </a:r>
          </a:p>
          <a:p>
            <a:pPr marL="285750" indent="-285750">
              <a:lnSpc>
                <a:spcPct val="120000"/>
              </a:lnSpc>
              <a:buFont typeface="Courier New" pitchFamily="49" charset="0"/>
              <a:buChar char="o"/>
              <a:defRPr/>
            </a:pPr>
            <a:r>
              <a:rPr lang="en-GB" sz="11200" b="1" dirty="0">
                <a:solidFill>
                  <a:srgbClr val="FFFF00"/>
                </a:solidFill>
              </a:rPr>
              <a:t>Drawbacks</a:t>
            </a:r>
            <a:r>
              <a:rPr lang="en-GB" sz="11200" dirty="0">
                <a:solidFill>
                  <a:srgbClr val="FFFF00"/>
                </a:solidFill>
              </a:rPr>
              <a:t> of FDI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8000" dirty="0">
                <a:solidFill>
                  <a:srgbClr val="FFFF00"/>
                </a:solidFill>
              </a:rPr>
              <a:t>Foreign investors tend to leave when location advantages shift.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8000" dirty="0">
                <a:solidFill>
                  <a:srgbClr val="FFFF00"/>
                </a:solidFill>
              </a:rPr>
              <a:t>Host countries sometimes lose out on jobs in FDI projects.</a:t>
            </a:r>
          </a:p>
          <a:p>
            <a:pPr marL="537750" indent="-285750">
              <a:lnSpc>
                <a:spcPct val="120000"/>
              </a:lnSpc>
              <a:defRPr/>
            </a:pPr>
            <a:r>
              <a:rPr lang="en-GB" sz="8000" dirty="0">
                <a:solidFill>
                  <a:srgbClr val="FFFF00"/>
                </a:solidFill>
              </a:rPr>
              <a:t>Trade deals linked to FDI tend to benefit the investing country, not the host country.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47331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application&#10;&#10;Description automatically generated">
            <a:extLst>
              <a:ext uri="{FF2B5EF4-FFF2-40B4-BE49-F238E27FC236}">
                <a16:creationId xmlns:a16="http://schemas.microsoft.com/office/drawing/2014/main" id="{5FD9F99D-9C49-C648-9554-18B20422E3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5662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8E49F-DC18-7D44-98AE-5109D472C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Human Development Index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4E199D-BF48-514A-9208-F10D1BC8D8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2250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rgbClr val="FFFF00"/>
                </a:solidFill>
              </a:rPr>
              <a:t>UN Human Development Index (HDI)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31640" y="2060848"/>
            <a:ext cx="6624736" cy="4195481"/>
          </a:xfrm>
        </p:spPr>
        <p:txBody>
          <a:bodyPr/>
          <a:lstStyle/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Development </a:t>
            </a:r>
            <a:r>
              <a:rPr lang="en-GB" dirty="0">
                <a:solidFill>
                  <a:srgbClr val="FFFF00"/>
                </a:solidFill>
              </a:rPr>
              <a:t>comprises economic and other indicators of well-being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HDI</a:t>
            </a:r>
            <a:r>
              <a:rPr lang="en-GB" dirty="0">
                <a:solidFill>
                  <a:srgbClr val="FFFF00"/>
                </a:solidFill>
              </a:rPr>
              <a:t> is a combination of three indicators to give a fuller picture of well-being than economic data alone: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Economic indicators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Health, including life expectancy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Education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00156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text, indoor, screenshot&#10;&#10;Description automatically generated">
            <a:extLst>
              <a:ext uri="{FF2B5EF4-FFF2-40B4-BE49-F238E27FC236}">
                <a16:creationId xmlns:a16="http://schemas.microsoft.com/office/drawing/2014/main" id="{0F5A423C-2B59-7147-8598-EB7D97D2A0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409" y="260648"/>
            <a:ext cx="8469182" cy="597658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BB3755-5829-9247-B2F5-0CA051A3251F}"/>
              </a:ext>
            </a:extLst>
          </p:cNvPr>
          <p:cNvSpPr txBox="1"/>
          <p:nvPr/>
        </p:nvSpPr>
        <p:spPr>
          <a:xfrm>
            <a:off x="337409" y="6381328"/>
            <a:ext cx="84691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FF00"/>
                </a:solidFill>
              </a:rPr>
              <a:t>Source: </a:t>
            </a:r>
            <a:r>
              <a:rPr lang="en-GB" sz="1400" dirty="0"/>
              <a:t>Stanton, E.A., 2007. The human development index: A history. </a:t>
            </a:r>
            <a:r>
              <a:rPr lang="en-GB" sz="1400" i="1" dirty="0"/>
              <a:t>PERI Working Papers</a:t>
            </a:r>
            <a:r>
              <a:rPr lang="en-GB" sz="1400" dirty="0"/>
              <a:t>, p.85.</a:t>
            </a:r>
            <a:r>
              <a:rPr lang="en-GB" sz="1400" b="1" dirty="0">
                <a:solidFill>
                  <a:srgbClr val="FFFF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172226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4A6DD726-D231-464B-8D11-261C0B01E1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620" y="332656"/>
            <a:ext cx="6840759" cy="5959661"/>
          </a:xfrm>
        </p:spPr>
      </p:pic>
    </p:spTree>
    <p:extLst>
      <p:ext uri="{BB962C8B-B14F-4D97-AF65-F5344CB8AC3E}">
        <p14:creationId xmlns:p14="http://schemas.microsoft.com/office/powerpoint/2010/main" val="4996553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map&#10;&#10;Description automatically generated">
            <a:extLst>
              <a:ext uri="{FF2B5EF4-FFF2-40B4-BE49-F238E27FC236}">
                <a16:creationId xmlns:a16="http://schemas.microsoft.com/office/drawing/2014/main" id="{288549DF-8D4A-DB4E-B118-24F33133B2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75" y="210017"/>
            <a:ext cx="9120450" cy="6437966"/>
          </a:xfrm>
        </p:spPr>
      </p:pic>
    </p:spTree>
    <p:extLst>
      <p:ext uri="{BB962C8B-B14F-4D97-AF65-F5344CB8AC3E}">
        <p14:creationId xmlns:p14="http://schemas.microsoft.com/office/powerpoint/2010/main" val="419886235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7D94E-780D-8047-A277-90716FBF1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Impacts of globalisation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4FB61E-5139-2A46-80A7-33DDD46991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8522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sz="4000" dirty="0">
                <a:solidFill>
                  <a:srgbClr val="FFFF00"/>
                </a:solidFill>
              </a:rPr>
              <a:t>Impacts of globalization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166" y="1196752"/>
            <a:ext cx="8229600" cy="442108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rgbClr val="FFFF00"/>
                </a:solidFill>
                <a:latin typeface="+mj-lt"/>
              </a:rPr>
              <a:t>Economic 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- Inequality between countries and within countries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rgbClr val="FFFF00"/>
                </a:solidFill>
                <a:latin typeface="+mj-lt"/>
              </a:rPr>
              <a:t>Political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 - Greater co-operation and interdependence between sovereign states, promoted by the UN 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rgbClr val="FFFF00"/>
                </a:solidFill>
                <a:latin typeface="+mj-lt"/>
              </a:rPr>
              <a:t>Legal 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- Growth </a:t>
            </a:r>
            <a:r>
              <a:rPr lang="en-GB" altLang="en-US" sz="8000" dirty="0">
                <a:solidFill>
                  <a:srgbClr val="FFFF00"/>
                </a:solidFill>
              </a:rPr>
              <a:t>in international law and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 international legal </a:t>
            </a:r>
            <a:r>
              <a:rPr lang="en-GB" altLang="en-US" sz="8000" dirty="0">
                <a:solidFill>
                  <a:srgbClr val="FFFF00"/>
                </a:solidFill>
              </a:rPr>
              <a:t>activity, including cross-border lawsuits</a:t>
            </a:r>
            <a:endParaRPr lang="en-GB" altLang="en-US" sz="8000" dirty="0">
              <a:solidFill>
                <a:srgbClr val="FFFF00"/>
              </a:solidFill>
              <a:latin typeface="+mj-lt"/>
            </a:endParaRP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rgbClr val="FFFF00"/>
                </a:solidFill>
                <a:latin typeface="+mj-lt"/>
              </a:rPr>
              <a:t>Financial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 - Growth in global financial flows, but risks evident in financial crisis of 2008 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rgbClr val="FFFF00"/>
                </a:solidFill>
                <a:latin typeface="+mj-lt"/>
              </a:rPr>
              <a:t>Cultural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 – Growth of the global middle class </a:t>
            </a:r>
            <a:r>
              <a:rPr lang="en-GB" altLang="en-US" sz="8000" i="1" dirty="0">
                <a:solidFill>
                  <a:srgbClr val="FFFF00"/>
                </a:solidFill>
                <a:latin typeface="+mj-lt"/>
              </a:rPr>
              <a:t>versus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 persistence of traditional cultural values 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rgbClr val="FFFF00"/>
                </a:solidFill>
                <a:latin typeface="+mj-lt"/>
              </a:rPr>
              <a:t>Technological 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– Technology transfer; technological innovation is now widely dispersed globally</a:t>
            </a:r>
          </a:p>
          <a:p>
            <a:pPr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en-GB" altLang="en-US" sz="8000" b="1" dirty="0">
                <a:solidFill>
                  <a:srgbClr val="FFFF00"/>
                </a:solidFill>
                <a:latin typeface="+mj-lt"/>
              </a:rPr>
              <a:t>Ecological</a:t>
            </a:r>
            <a:r>
              <a:rPr lang="en-GB" altLang="en-US" sz="8000" dirty="0">
                <a:solidFill>
                  <a:srgbClr val="FFFF00"/>
                </a:solidFill>
                <a:latin typeface="+mj-lt"/>
              </a:rPr>
              <a:t> – Pollution and environmental degradation caused by rapid industrialization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381639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369" y="362497"/>
            <a:ext cx="8617261" cy="6133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03907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FFFF00"/>
                </a:solidFill>
              </a:rPr>
              <a:t>Tensions within the global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844824"/>
            <a:ext cx="6912768" cy="4195481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Integration of national economies</a:t>
            </a:r>
            <a:r>
              <a:rPr lang="en-GB" dirty="0">
                <a:solidFill>
                  <a:srgbClr val="FFFF00"/>
                </a:solidFill>
              </a:rPr>
              <a:t> – risks that weakness in one will spread to others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Political co-operation facilitated by the UN</a:t>
            </a:r>
            <a:r>
              <a:rPr lang="en-GB" dirty="0">
                <a:solidFill>
                  <a:srgbClr val="FFFF00"/>
                </a:solidFill>
              </a:rPr>
              <a:t>, but national interests often come first for governments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International law </a:t>
            </a:r>
            <a:r>
              <a:rPr lang="en-GB" dirty="0">
                <a:solidFill>
                  <a:srgbClr val="FFFF00"/>
                </a:solidFill>
              </a:rPr>
              <a:t>(e.g. human rights) is now enacted in most national legal systems, affecting MNEs and their operations worldwide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Developing countries have been reluctant to accept the global need for reduced emissions</a:t>
            </a:r>
            <a:r>
              <a:rPr lang="en-GB" dirty="0">
                <a:solidFill>
                  <a:srgbClr val="FFFF00"/>
                </a:solidFill>
              </a:rPr>
              <a:t>, but have agreed to the Paris Climate Change Accord</a:t>
            </a:r>
          </a:p>
        </p:txBody>
      </p:sp>
    </p:spTree>
    <p:extLst>
      <p:ext uri="{BB962C8B-B14F-4D97-AF65-F5344CB8AC3E}">
        <p14:creationId xmlns:p14="http://schemas.microsoft.com/office/powerpoint/2010/main" val="310658806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FFFF00"/>
                </a:solidFill>
              </a:rPr>
              <a:t>Tensions within the global environment </a:t>
            </a:r>
            <a:r>
              <a:rPr lang="en-GB" sz="2400" dirty="0">
                <a:solidFill>
                  <a:srgbClr val="FFFF00"/>
                </a:solidFill>
              </a:rPr>
              <a:t>(cont’d)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624" y="1916832"/>
            <a:ext cx="7200800" cy="4195481"/>
          </a:xfrm>
        </p:spPr>
        <p:txBody>
          <a:bodyPr/>
          <a:lstStyle/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Disruptive effects </a:t>
            </a:r>
            <a:r>
              <a:rPr lang="en-GB" dirty="0">
                <a:solidFill>
                  <a:srgbClr val="FFFF00"/>
                </a:solidFill>
              </a:rPr>
              <a:t>of technological innovation; raise issues for societies and regulators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Globalization of financial markets: </a:t>
            </a:r>
            <a:r>
              <a:rPr lang="en-GB" dirty="0">
                <a:solidFill>
                  <a:srgbClr val="FFFF00"/>
                </a:solidFill>
              </a:rPr>
              <a:t>risks to financial systems exposed to global capital flows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Cultural and social environments remain distinctive</a:t>
            </a:r>
            <a:r>
              <a:rPr lang="en-GB" dirty="0">
                <a:solidFill>
                  <a:srgbClr val="FFFF00"/>
                </a:solidFill>
              </a:rPr>
              <a:t>, while globalization has impacted on consumer behaviour and lifestyles everywhere</a:t>
            </a:r>
          </a:p>
          <a:p>
            <a:pPr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Societies becoming more multi-cultural</a:t>
            </a:r>
            <a:r>
              <a:rPr lang="en-GB" dirty="0">
                <a:solidFill>
                  <a:srgbClr val="FFFF00"/>
                </a:solidFill>
              </a:rPr>
              <a:t>, often through immigration, but there exist underlying tensions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5126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23EE4-7893-D548-8F2C-09846CC161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Challenges and responsibilities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648875-714F-3D45-AB58-BF9CF032DB1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86915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04664"/>
            <a:ext cx="8229600" cy="850106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00"/>
                </a:solidFill>
              </a:rPr>
              <a:t>Challenges and responsibilities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484784"/>
            <a:ext cx="7056784" cy="4421088"/>
          </a:xfrm>
        </p:spPr>
        <p:txBody>
          <a:bodyPr>
            <a:norm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Harnessing globalization to improve well-being for all in society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FDI and global supply chains: </a:t>
            </a:r>
            <a:r>
              <a:rPr lang="en-GB" dirty="0">
                <a:solidFill>
                  <a:srgbClr val="FFFF00"/>
                </a:solidFill>
              </a:rPr>
              <a:t>MNEs bear responsibility for social impacts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Government incentives to inward investors:</a:t>
            </a:r>
            <a:r>
              <a:rPr lang="en-GB" dirty="0">
                <a:solidFill>
                  <a:srgbClr val="FFFF00"/>
                </a:solidFill>
              </a:rPr>
              <a:t> issues of sustainable development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Resource-rich developing countries: </a:t>
            </a:r>
            <a:r>
              <a:rPr lang="en-GB" dirty="0">
                <a:solidFill>
                  <a:srgbClr val="FFFF00"/>
                </a:solidFill>
              </a:rPr>
              <a:t>how to promote inclusive economic growth</a:t>
            </a:r>
          </a:p>
        </p:txBody>
      </p:sp>
    </p:spTree>
    <p:extLst>
      <p:ext uri="{BB962C8B-B14F-4D97-AF65-F5344CB8AC3E}">
        <p14:creationId xmlns:p14="http://schemas.microsoft.com/office/powerpoint/2010/main" val="32608389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692620-F584-684B-9DF3-2AAA8940C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Summary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66DB70-99F2-1F40-94BA-8BCA4D9151D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1362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9144000" cy="6812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Take 5 minutes to reflect upon today’s presentation – what have you learnt? 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in your career?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Engage with your tutor on the topics</a:t>
            </a: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0BBA2-ABD7-E44C-9146-9AA9B61C2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Conclusions</a:t>
            </a:r>
          </a:p>
        </p:txBody>
      </p:sp>
    </p:spTree>
    <p:extLst>
      <p:ext uri="{BB962C8B-B14F-4D97-AF65-F5344CB8AC3E}">
        <p14:creationId xmlns:p14="http://schemas.microsoft.com/office/powerpoint/2010/main" val="249069239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71560"/>
            <a:ext cx="8229600" cy="100811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FF00"/>
                </a:solidFill>
              </a:rPr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1412776"/>
            <a:ext cx="7056784" cy="4824536"/>
          </a:xfrm>
        </p:spPr>
        <p:txBody>
          <a:bodyPr>
            <a:no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Globalization has seen growing </a:t>
            </a:r>
            <a:r>
              <a:rPr lang="en-GB" b="1" dirty="0">
                <a:solidFill>
                  <a:srgbClr val="FFFF00"/>
                </a:solidFill>
              </a:rPr>
              <a:t>interconnectedness</a:t>
            </a:r>
            <a:r>
              <a:rPr lang="en-GB" dirty="0">
                <a:solidFill>
                  <a:srgbClr val="FFFF00"/>
                </a:solidFill>
              </a:rPr>
              <a:t> and interdependence of countries and organization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MNEs as drivers </a:t>
            </a:r>
            <a:r>
              <a:rPr lang="en-GB" dirty="0">
                <a:solidFill>
                  <a:srgbClr val="FFFF00"/>
                </a:solidFill>
              </a:rPr>
              <a:t>of globalization </a:t>
            </a:r>
          </a:p>
          <a:p>
            <a:pPr lvl="1"/>
            <a:r>
              <a:rPr lang="en-GB" sz="2000" dirty="0">
                <a:solidFill>
                  <a:srgbClr val="FFFF00"/>
                </a:solidFill>
              </a:rPr>
              <a:t>FDI strategies in developing countries,  seeking low-cost labour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b="1" dirty="0">
                <a:solidFill>
                  <a:srgbClr val="FFFF00"/>
                </a:solidFill>
              </a:rPr>
              <a:t>Rising wages and economic growth </a:t>
            </a:r>
            <a:r>
              <a:rPr lang="en-GB" dirty="0">
                <a:solidFill>
                  <a:srgbClr val="FFFF00"/>
                </a:solidFill>
              </a:rPr>
              <a:t>in developing countries that attract FDI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FFFF00"/>
                </a:solidFill>
              </a:rPr>
              <a:t>Disappearing manufacturing jobs in developed countries – </a:t>
            </a:r>
            <a:r>
              <a:rPr lang="en-GB" b="1" dirty="0">
                <a:solidFill>
                  <a:srgbClr val="FFFF00"/>
                </a:solidFill>
              </a:rPr>
              <a:t>de-industrialization</a:t>
            </a:r>
          </a:p>
          <a:p>
            <a:endParaRPr lang="en-GB" sz="2400" dirty="0">
              <a:latin typeface="Calibri" panose="020F0502020204030204" pitchFamily="34" charset="0"/>
            </a:endParaRPr>
          </a:p>
          <a:p>
            <a:pPr marL="457207" lvl="1" indent="0">
              <a:buNone/>
            </a:pPr>
            <a:r>
              <a:rPr lang="en-GB" sz="2400" dirty="0">
                <a:latin typeface="Calibri" panose="020F0502020204030204" pitchFamily="34" charset="0"/>
              </a:rPr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7071440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1388EB-B625-A543-9975-B011CB643D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2EEB13-E537-FF4B-96EA-91D3C087ED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80438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4D4DC4-60CE-B044-8F08-8935F0E652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FF00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A1E68-5A38-E74C-A5E0-D9A1C7339C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28800"/>
            <a:ext cx="7344700" cy="4680520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>
                <a:solidFill>
                  <a:srgbClr val="FFFF00"/>
                </a:solidFill>
              </a:rPr>
              <a:t>Hymer</a:t>
            </a:r>
            <a:r>
              <a:rPr lang="en-GB" dirty="0">
                <a:solidFill>
                  <a:srgbClr val="FFFF00"/>
                </a:solidFill>
              </a:rPr>
              <a:t> S. H., (1955), The International Operations of National Firms – A study of direct foreign investment, MIT </a:t>
            </a:r>
            <a:r>
              <a:rPr lang="en-GB" dirty="0">
                <a:solidFill>
                  <a:srgbClr val="FFFF00"/>
                </a:solidFill>
                <a:hlinkClick r:id="rId2"/>
              </a:rPr>
              <a:t>https://dspace.mit.edu/handle/1721.1/27375</a:t>
            </a:r>
            <a:r>
              <a:rPr lang="en-GB" dirty="0">
                <a:solidFill>
                  <a:srgbClr val="FFFF00"/>
                </a:solidFill>
              </a:rPr>
              <a:t> [Online Resource] (accessed 31 March 2021);</a:t>
            </a:r>
          </a:p>
          <a:p>
            <a:r>
              <a:rPr lang="en-GB" dirty="0" err="1">
                <a:solidFill>
                  <a:srgbClr val="FFFF00"/>
                </a:solidFill>
              </a:rPr>
              <a:t>Roser</a:t>
            </a:r>
            <a:r>
              <a:rPr lang="en-GB" dirty="0">
                <a:solidFill>
                  <a:srgbClr val="FFFF00"/>
                </a:solidFill>
              </a:rPr>
              <a:t> M., (2014) - "Human Development Index (HDI)". </a:t>
            </a:r>
            <a:r>
              <a:rPr lang="en-GB" i="1" dirty="0">
                <a:solidFill>
                  <a:srgbClr val="FFFF00"/>
                </a:solidFill>
              </a:rPr>
              <a:t>Published online at </a:t>
            </a:r>
            <a:r>
              <a:rPr lang="en-GB" i="1" dirty="0" err="1">
                <a:solidFill>
                  <a:srgbClr val="FFFF00"/>
                </a:solidFill>
              </a:rPr>
              <a:t>OurWorldInData.org</a:t>
            </a:r>
            <a:r>
              <a:rPr lang="en-GB" i="1" dirty="0">
                <a:solidFill>
                  <a:srgbClr val="FFFF00"/>
                </a:solidFill>
              </a:rPr>
              <a:t>.</a:t>
            </a:r>
            <a:r>
              <a:rPr lang="en-GB" dirty="0">
                <a:solidFill>
                  <a:srgbClr val="FFFF00"/>
                </a:solidFill>
              </a:rPr>
              <a:t> Retrieved from: </a:t>
            </a:r>
            <a:r>
              <a:rPr lang="en-GB" dirty="0"/>
              <a:t>'https://</a:t>
            </a:r>
            <a:r>
              <a:rPr lang="en-GB" dirty="0" err="1"/>
              <a:t>ourworldindata.org</a:t>
            </a:r>
            <a:r>
              <a:rPr lang="en-GB" dirty="0"/>
              <a:t>/human-development-index' </a:t>
            </a:r>
            <a:r>
              <a:rPr lang="en-GB" dirty="0">
                <a:solidFill>
                  <a:srgbClr val="FFFF00"/>
                </a:solidFill>
              </a:rPr>
              <a:t>[Online Resource] (accessed 31 March 2021);</a:t>
            </a:r>
          </a:p>
          <a:p>
            <a:r>
              <a:rPr lang="en-GB" dirty="0">
                <a:solidFill>
                  <a:srgbClr val="FFFF00"/>
                </a:solidFill>
              </a:rPr>
              <a:t>Stanton, E.A., 2007. The human development index: A history. </a:t>
            </a:r>
            <a:r>
              <a:rPr lang="en-GB" i="1" dirty="0">
                <a:solidFill>
                  <a:srgbClr val="FFFF00"/>
                </a:solidFill>
              </a:rPr>
              <a:t>PERI Working Papers</a:t>
            </a:r>
            <a:r>
              <a:rPr lang="en-GB" dirty="0">
                <a:solidFill>
                  <a:srgbClr val="FFFF00"/>
                </a:solidFill>
              </a:rPr>
              <a:t>, p.85;</a:t>
            </a:r>
          </a:p>
          <a:p>
            <a:r>
              <a:rPr lang="en-GB" dirty="0">
                <a:solidFill>
                  <a:srgbClr val="FFFF00"/>
                </a:solidFill>
              </a:rPr>
              <a:t>Vernon R., (1992), The Product cycle hypothesis in a new international environment, Harvard University, </a:t>
            </a:r>
            <a:r>
              <a:rPr lang="en-GB" dirty="0">
                <a:hlinkClick r:id="rId3"/>
              </a:rPr>
              <a:t>http://tarjomefa.com/wp-content/uploads/2017/05/6692-English-TarjomeFa.pdf</a:t>
            </a:r>
            <a:r>
              <a:rPr lang="en-GB" dirty="0"/>
              <a:t> </a:t>
            </a:r>
            <a:r>
              <a:rPr lang="en-GB" dirty="0">
                <a:solidFill>
                  <a:srgbClr val="FFFF00"/>
                </a:solidFill>
              </a:rPr>
              <a:t>[Online Resource] (accessed 31 March 2021);</a:t>
            </a:r>
          </a:p>
          <a:p>
            <a:r>
              <a:rPr lang="en-GB" dirty="0">
                <a:solidFill>
                  <a:srgbClr val="FFFF00"/>
                </a:solidFill>
              </a:rPr>
              <a:t>Wall Street Mojo </a:t>
            </a:r>
            <a:r>
              <a:rPr lang="en-GB" dirty="0">
                <a:hlinkClick r:id="rId4"/>
              </a:rPr>
              <a:t>https://www.wallstreetmojo.com/foreign-direct-investment/</a:t>
            </a:r>
            <a:r>
              <a:rPr lang="en-GB" dirty="0"/>
              <a:t> </a:t>
            </a:r>
            <a:r>
              <a:rPr lang="en-GB" dirty="0">
                <a:solidFill>
                  <a:srgbClr val="FFFF00"/>
                </a:solidFill>
              </a:rPr>
              <a:t>[Online Resource] (accessed 31 March 2021)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7401950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69585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700</TotalTime>
  <Words>1478</Words>
  <Application>Microsoft Macintosh PowerPoint</Application>
  <PresentationFormat>On-screen Show (4:3)</PresentationFormat>
  <Paragraphs>162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3" baseType="lpstr">
      <vt:lpstr>Arial</vt:lpstr>
      <vt:lpstr>Calibri</vt:lpstr>
      <vt:lpstr>Century Gothic</vt:lpstr>
      <vt:lpstr>Courier New</vt:lpstr>
      <vt:lpstr>Wingdings</vt:lpstr>
      <vt:lpstr>Wingdings 3</vt:lpstr>
      <vt:lpstr>Ion</vt:lpstr>
      <vt:lpstr>PowerPoint Presentation</vt:lpstr>
      <vt:lpstr>Globalisation and the business environment</vt:lpstr>
      <vt:lpstr>Summary of contents</vt:lpstr>
      <vt:lpstr>What is globalization? </vt:lpstr>
      <vt:lpstr>What is globalization?</vt:lpstr>
      <vt:lpstr>Perspectives on globalization</vt:lpstr>
      <vt:lpstr>PowerPoint Presentation</vt:lpstr>
      <vt:lpstr>Economic development: country differences </vt:lpstr>
      <vt:lpstr>PowerPoint Presentation</vt:lpstr>
      <vt:lpstr>PowerPoint Presentation</vt:lpstr>
      <vt:lpstr>Country differences (cont’d)</vt:lpstr>
      <vt:lpstr>Emerging economies</vt:lpstr>
      <vt:lpstr>Internationalization by Multinational Enterprises (MNEs) </vt:lpstr>
      <vt:lpstr>Why do MNEs internationalize?</vt:lpstr>
      <vt:lpstr>Foreign Direct Investment</vt:lpstr>
      <vt:lpstr>The internationalization decision</vt:lpstr>
      <vt:lpstr>Modes of internationalization</vt:lpstr>
      <vt:lpstr>Theories of FDI</vt:lpstr>
      <vt:lpstr>Types of FDI</vt:lpstr>
      <vt:lpstr>Horizontal and Vertical FDI</vt:lpstr>
      <vt:lpstr>Inward FDI and Outward FDI</vt:lpstr>
      <vt:lpstr>Trends in FDI</vt:lpstr>
      <vt:lpstr>Factors affecting FDI</vt:lpstr>
      <vt:lpstr>Benefits of FDI for MNEs</vt:lpstr>
      <vt:lpstr>PowerPoint Presentation</vt:lpstr>
      <vt:lpstr>FDI: benefits and drawbacks</vt:lpstr>
      <vt:lpstr>PowerPoint Presentation</vt:lpstr>
      <vt:lpstr>Human Development Index</vt:lpstr>
      <vt:lpstr>UN Human Development Index (HDI)</vt:lpstr>
      <vt:lpstr>PowerPoint Presentation</vt:lpstr>
      <vt:lpstr>PowerPoint Presentation</vt:lpstr>
      <vt:lpstr>PowerPoint Presentation</vt:lpstr>
      <vt:lpstr>Impacts of globalisation</vt:lpstr>
      <vt:lpstr>Impacts of globalization</vt:lpstr>
      <vt:lpstr>PowerPoint Presentation</vt:lpstr>
      <vt:lpstr>Tensions within the global environment</vt:lpstr>
      <vt:lpstr>Tensions within the global environment (cont’d)</vt:lpstr>
      <vt:lpstr>Challenges and responsibilities</vt:lpstr>
      <vt:lpstr>Challenges and responsibilities</vt:lpstr>
      <vt:lpstr>Summary</vt:lpstr>
      <vt:lpstr>Summary</vt:lpstr>
      <vt:lpstr>Conclusions</vt:lpstr>
      <vt:lpstr>Conclusions</vt:lpstr>
      <vt:lpstr>References</vt:lpstr>
      <vt:lpstr>References </vt:lpstr>
      <vt:lpstr>PowerPoint Presentation</vt:lpstr>
    </vt:vector>
  </TitlesOfParts>
  <Company>Macmillan Publishing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Jayatunga, Nikini</dc:creator>
  <cp:lastModifiedBy>Stuart Morgan</cp:lastModifiedBy>
  <cp:revision>39</cp:revision>
  <cp:lastPrinted>2021-03-31T09:21:45Z</cp:lastPrinted>
  <dcterms:created xsi:type="dcterms:W3CDTF">2016-09-21T12:49:42Z</dcterms:created>
  <dcterms:modified xsi:type="dcterms:W3CDTF">2021-03-31T09:32:35Z</dcterms:modified>
</cp:coreProperties>
</file>