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63" r:id="rId4"/>
    <p:sldId id="264" r:id="rId5"/>
    <p:sldId id="270" r:id="rId6"/>
    <p:sldId id="260" r:id="rId7"/>
    <p:sldId id="265" r:id="rId8"/>
    <p:sldId id="267" r:id="rId9"/>
    <p:sldId id="268" r:id="rId10"/>
    <p:sldId id="272" r:id="rId11"/>
    <p:sldId id="266"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87362" autoAdjust="0"/>
  </p:normalViewPr>
  <p:slideViewPr>
    <p:cSldViewPr snapToGrid="0">
      <p:cViewPr varScale="1">
        <p:scale>
          <a:sx n="76" d="100"/>
          <a:sy n="76" d="100"/>
        </p:scale>
        <p:origin x="89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12/2/2022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12/2/2022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Exergaming</a:t>
            </a:r>
            <a:endParaRPr lang="en-GB" dirty="0"/>
          </a:p>
        </p:txBody>
      </p:sp>
      <p:sp>
        <p:nvSpPr>
          <p:cNvPr id="3" name="Subtitle 2"/>
          <p:cNvSpPr>
            <a:spLocks noGrp="1"/>
          </p:cNvSpPr>
          <p:nvPr>
            <p:ph type="subTitle" idx="1"/>
          </p:nvPr>
        </p:nvSpPr>
        <p:spPr>
          <a:xfrm>
            <a:off x="810001" y="5280847"/>
            <a:ext cx="10572000" cy="1106890"/>
          </a:xfrm>
        </p:spPr>
        <p:txBody>
          <a:bodyPr>
            <a:normAutofit/>
          </a:bodyPr>
          <a:lstStyle/>
          <a:p>
            <a:r>
              <a:rPr lang="en-GB" dirty="0" smtClean="0"/>
              <a:t>BMHN5003 The Psychology of Exercise and Physical Activity </a:t>
            </a:r>
          </a:p>
          <a:p>
            <a:r>
              <a:rPr lang="en-GB" dirty="0" smtClean="0"/>
              <a:t>Week </a:t>
            </a:r>
            <a:r>
              <a:rPr lang="en-GB" dirty="0" smtClean="0"/>
              <a:t>10</a:t>
            </a:r>
            <a:endParaRPr lang="en-GB" dirty="0"/>
          </a:p>
        </p:txBody>
      </p:sp>
      <p:pic>
        <p:nvPicPr>
          <p:cNvPr id="4" name="Picture 3"/>
          <p:cNvPicPr>
            <a:picLocks noChangeAspect="1"/>
          </p:cNvPicPr>
          <p:nvPr/>
        </p:nvPicPr>
        <p:blipFill>
          <a:blip r:embed="rId2"/>
          <a:stretch>
            <a:fillRect/>
          </a:stretch>
        </p:blipFill>
        <p:spPr>
          <a:xfrm>
            <a:off x="5981075" y="197135"/>
            <a:ext cx="6041036" cy="4479796"/>
          </a:xfrm>
          <a:prstGeom prst="rect">
            <a:avLst/>
          </a:prstGeom>
        </p:spPr>
      </p:pic>
    </p:spTree>
    <p:extLst>
      <p:ext uri="{BB962C8B-B14F-4D97-AF65-F5344CB8AC3E}">
        <p14:creationId xmlns:p14="http://schemas.microsoft.com/office/powerpoint/2010/main" val="2774586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Application of the </a:t>
            </a:r>
            <a:r>
              <a:rPr lang="en-GB" dirty="0" err="1"/>
              <a:t>Transtheoretical</a:t>
            </a:r>
            <a:r>
              <a:rPr lang="en-GB" dirty="0"/>
              <a:t> model to exergaming</a:t>
            </a:r>
            <a:r>
              <a:rPr lang="en-GB" dirty="0" smtClean="0"/>
              <a:t>.</a:t>
            </a:r>
            <a:endParaRPr lang="en-GB" dirty="0"/>
          </a:p>
        </p:txBody>
      </p:sp>
      <p:sp>
        <p:nvSpPr>
          <p:cNvPr id="3" name="Content Placeholder 2"/>
          <p:cNvSpPr>
            <a:spLocks noGrp="1"/>
          </p:cNvSpPr>
          <p:nvPr>
            <p:ph idx="1"/>
          </p:nvPr>
        </p:nvSpPr>
        <p:spPr>
          <a:xfrm>
            <a:off x="810000" y="2470481"/>
            <a:ext cx="10554574" cy="4387519"/>
          </a:xfrm>
        </p:spPr>
        <p:txBody>
          <a:bodyPr>
            <a:normAutofit lnSpcReduction="10000"/>
          </a:bodyPr>
          <a:lstStyle/>
          <a:p>
            <a:r>
              <a:rPr lang="en-GB" dirty="0" smtClean="0"/>
              <a:t>We </a:t>
            </a:r>
            <a:r>
              <a:rPr lang="en-GB" dirty="0"/>
              <a:t>recently covered behaviour change theory and the practical application of the theory. The following article has applied the TTM model (stage of change) to exergaming.</a:t>
            </a:r>
          </a:p>
          <a:p>
            <a:r>
              <a:rPr lang="en-GB" b="1" dirty="0"/>
              <a:t>Read the article provided and make notes on the following.</a:t>
            </a:r>
            <a:endParaRPr lang="en-GB" dirty="0"/>
          </a:p>
          <a:p>
            <a:r>
              <a:rPr lang="en-GB" dirty="0"/>
              <a:t>Re-cap the stages of change of the TTM (p.1205)</a:t>
            </a:r>
          </a:p>
          <a:p>
            <a:pPr lvl="1"/>
            <a:r>
              <a:rPr lang="en-GB" dirty="0"/>
              <a:t>How does the article suggest that the stage of change may be increased by taking part in exergaming? (p.1206)</a:t>
            </a:r>
          </a:p>
          <a:p>
            <a:pPr lvl="1"/>
            <a:r>
              <a:rPr lang="en-GB" dirty="0"/>
              <a:t>How does the following ‘Hypothesized effect of exergaming intervention on stages of change and physical activity levels’ also link to Self-determination Theory? (p.1206</a:t>
            </a:r>
            <a:r>
              <a:rPr lang="en-GB" dirty="0" smtClean="0"/>
              <a:t>)</a:t>
            </a:r>
          </a:p>
          <a:p>
            <a:r>
              <a:rPr lang="en-GB" dirty="0"/>
              <a:t>In particular think about </a:t>
            </a:r>
            <a:r>
              <a:rPr lang="en-GB" b="1" dirty="0"/>
              <a:t>Basic Needs Theory</a:t>
            </a:r>
            <a:r>
              <a:rPr lang="en-GB" dirty="0"/>
              <a:t> (SDT) and the aspects of Competence, Relatedness and Autonomy.</a:t>
            </a:r>
          </a:p>
          <a:p>
            <a:r>
              <a:rPr lang="en-GB" dirty="0"/>
              <a:t>Also, consider </a:t>
            </a:r>
            <a:r>
              <a:rPr lang="en-GB" b="1" dirty="0"/>
              <a:t>Organismic Integration Theory</a:t>
            </a:r>
            <a:r>
              <a:rPr lang="en-GB" dirty="0"/>
              <a:t> (SDT) and the aim of moving participants along the continuum of behavioural regulation towards intrinsic motivation.</a:t>
            </a:r>
          </a:p>
          <a:p>
            <a:r>
              <a:rPr lang="en-GB" dirty="0"/>
              <a:t>The motivation theory lecture notes will also help with this.</a:t>
            </a:r>
          </a:p>
          <a:p>
            <a:pPr lvl="1"/>
            <a:endParaRPr lang="en-GB" dirty="0"/>
          </a:p>
          <a:p>
            <a:endParaRPr lang="en-GB" dirty="0"/>
          </a:p>
        </p:txBody>
      </p:sp>
    </p:spTree>
    <p:extLst>
      <p:ext uri="{BB962C8B-B14F-4D97-AF65-F5344CB8AC3E}">
        <p14:creationId xmlns:p14="http://schemas.microsoft.com/office/powerpoint/2010/main" val="602361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Re-cap the stages of change of the TTM (p.1205</a:t>
            </a:r>
            <a:r>
              <a:rPr lang="en-GB" dirty="0" smtClean="0"/>
              <a:t>)</a:t>
            </a:r>
            <a:endParaRPr lang="en-GB" dirty="0"/>
          </a:p>
        </p:txBody>
      </p:sp>
      <p:sp>
        <p:nvSpPr>
          <p:cNvPr id="6" name="Text Placeholder 5"/>
          <p:cNvSpPr>
            <a:spLocks noGrp="1"/>
          </p:cNvSpPr>
          <p:nvPr>
            <p:ph type="body" idx="1"/>
          </p:nvPr>
        </p:nvSpPr>
        <p:spPr/>
        <p:txBody>
          <a:bodyPr/>
          <a:lstStyle/>
          <a:p>
            <a:endParaRPr lang="en-GB"/>
          </a:p>
        </p:txBody>
      </p:sp>
      <p:sp>
        <p:nvSpPr>
          <p:cNvPr id="7" name="Content Placeholder 6"/>
          <p:cNvSpPr>
            <a:spLocks noGrp="1"/>
          </p:cNvSpPr>
          <p:nvPr>
            <p:ph sz="half" idx="2"/>
          </p:nvPr>
        </p:nvSpPr>
        <p:spPr/>
        <p:txBody>
          <a:bodyPr/>
          <a:lstStyle/>
          <a:p>
            <a:endParaRPr lang="en-GB"/>
          </a:p>
        </p:txBody>
      </p:sp>
      <p:sp>
        <p:nvSpPr>
          <p:cNvPr id="8" name="Text Placeholder 7"/>
          <p:cNvSpPr>
            <a:spLocks noGrp="1"/>
          </p:cNvSpPr>
          <p:nvPr>
            <p:ph type="body" sz="quarter" idx="3"/>
          </p:nvPr>
        </p:nvSpPr>
        <p:spPr/>
        <p:txBody>
          <a:bodyPr/>
          <a:lstStyle/>
          <a:p>
            <a:endParaRPr lang="en-GB" dirty="0"/>
          </a:p>
        </p:txBody>
      </p:sp>
      <p:sp>
        <p:nvSpPr>
          <p:cNvPr id="9" name="Content Placeholder 8"/>
          <p:cNvSpPr>
            <a:spLocks noGrp="1"/>
          </p:cNvSpPr>
          <p:nvPr>
            <p:ph sz="quarter" idx="4"/>
          </p:nvPr>
        </p:nvSpPr>
        <p:spPr/>
        <p:txBody>
          <a:bodyPr/>
          <a:lstStyle/>
          <a:p>
            <a:endParaRPr lang="en-GB" dirty="0"/>
          </a:p>
        </p:txBody>
      </p:sp>
      <p:pic>
        <p:nvPicPr>
          <p:cNvPr id="4" name="Content Placeholder 3"/>
          <p:cNvPicPr>
            <a:picLocks noGrp="1" noChangeAspect="1"/>
          </p:cNvPicPr>
          <p:nvPr>
            <p:ph idx="4294967295"/>
          </p:nvPr>
        </p:nvPicPr>
        <p:blipFill>
          <a:blip r:embed="rId2"/>
          <a:stretch>
            <a:fillRect/>
          </a:stretch>
        </p:blipFill>
        <p:spPr>
          <a:xfrm>
            <a:off x="1838030" y="1580606"/>
            <a:ext cx="5953963" cy="5146765"/>
          </a:xfrm>
          <a:prstGeom prst="rect">
            <a:avLst/>
          </a:prstGeom>
        </p:spPr>
      </p:pic>
    </p:spTree>
    <p:extLst>
      <p:ext uri="{BB962C8B-B14F-4D97-AF65-F5344CB8AC3E}">
        <p14:creationId xmlns:p14="http://schemas.microsoft.com/office/powerpoint/2010/main" val="92585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How does the article suggest that the stage of change may be increased by taking part in exergaming? (p.1206</a:t>
            </a:r>
            <a:r>
              <a:rPr lang="en-GB" sz="2400" dirty="0" smtClean="0"/>
              <a:t>)</a:t>
            </a:r>
            <a:endParaRPr lang="en-GB" sz="2400" dirty="0"/>
          </a:p>
        </p:txBody>
      </p:sp>
      <p:sp>
        <p:nvSpPr>
          <p:cNvPr id="3" name="Text Placeholder 2"/>
          <p:cNvSpPr>
            <a:spLocks noGrp="1"/>
          </p:cNvSpPr>
          <p:nvPr>
            <p:ph type="body" idx="1"/>
          </p:nvPr>
        </p:nvSpPr>
        <p:spPr/>
        <p:txBody>
          <a:bodyPr/>
          <a:lstStyle/>
          <a:p>
            <a:endParaRPr lang="en-GB" dirty="0"/>
          </a:p>
        </p:txBody>
      </p:sp>
      <p:pic>
        <p:nvPicPr>
          <p:cNvPr id="7" name="Content Placeholder 6"/>
          <p:cNvPicPr>
            <a:picLocks noGrp="1" noChangeAspect="1"/>
          </p:cNvPicPr>
          <p:nvPr>
            <p:ph sz="half" idx="2"/>
          </p:nvPr>
        </p:nvPicPr>
        <p:blipFill>
          <a:blip r:embed="rId2"/>
          <a:stretch>
            <a:fillRect/>
          </a:stretch>
        </p:blipFill>
        <p:spPr>
          <a:xfrm>
            <a:off x="2449286" y="1521823"/>
            <a:ext cx="6178731" cy="5101046"/>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dirty="0"/>
          </a:p>
        </p:txBody>
      </p:sp>
    </p:spTree>
    <p:extLst>
      <p:ext uri="{BB962C8B-B14F-4D97-AF65-F5344CB8AC3E}">
        <p14:creationId xmlns:p14="http://schemas.microsoft.com/office/powerpoint/2010/main" val="157607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z="2400" dirty="0"/>
              <a:t>How does the following ‘Hypothesized effect of exergaming intervention on stages of change and physical activity levels’ also link to Self-determination Theory? (p.1206</a:t>
            </a:r>
            <a:r>
              <a:rPr lang="en-GB" sz="2400" dirty="0" smtClean="0"/>
              <a:t>)</a:t>
            </a:r>
            <a:endParaRPr lang="en-GB" sz="2400" dirty="0"/>
          </a:p>
        </p:txBody>
      </p:sp>
      <p:sp>
        <p:nvSpPr>
          <p:cNvPr id="8" name="Content Placeholder 7"/>
          <p:cNvSpPr>
            <a:spLocks noGrp="1"/>
          </p:cNvSpPr>
          <p:nvPr>
            <p:ph idx="1"/>
          </p:nvPr>
        </p:nvSpPr>
        <p:spPr/>
        <p:txBody>
          <a:bodyPr/>
          <a:lstStyle/>
          <a:p>
            <a:r>
              <a:rPr lang="en-GB" dirty="0" smtClean="0"/>
              <a:t>Competence </a:t>
            </a:r>
          </a:p>
          <a:p>
            <a:r>
              <a:rPr lang="en-GB" dirty="0" smtClean="0"/>
              <a:t>Relatedness</a:t>
            </a:r>
          </a:p>
          <a:p>
            <a:r>
              <a:rPr lang="en-GB" dirty="0" smtClean="0"/>
              <a:t>Autonomy</a:t>
            </a:r>
            <a:endParaRPr lang="en-GB" dirty="0"/>
          </a:p>
        </p:txBody>
      </p:sp>
      <p:pic>
        <p:nvPicPr>
          <p:cNvPr id="9" name="Content Placeholder 6"/>
          <p:cNvPicPr>
            <a:picLocks noChangeAspect="1"/>
          </p:cNvPicPr>
          <p:nvPr/>
        </p:nvPicPr>
        <p:blipFill>
          <a:blip r:embed="rId2"/>
          <a:stretch>
            <a:fillRect/>
          </a:stretch>
        </p:blipFill>
        <p:spPr>
          <a:xfrm>
            <a:off x="5373974" y="1611764"/>
            <a:ext cx="6700604" cy="5101046"/>
          </a:xfrm>
          <a:prstGeom prst="rect">
            <a:avLst/>
          </a:prstGeom>
        </p:spPr>
      </p:pic>
    </p:spTree>
    <p:extLst>
      <p:ext uri="{BB962C8B-B14F-4D97-AF65-F5344CB8AC3E}">
        <p14:creationId xmlns:p14="http://schemas.microsoft.com/office/powerpoint/2010/main" val="1625052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 name="AutoShape 6" descr="https://moodle.uwtsd.ac.uk/draftfile.php/21316/user/draft/507927694/Exergaming%20intervention.PNG"/>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     4. What did the study find? (p.1209</a:t>
            </a:r>
            <a:r>
              <a:rPr lang="en-GB" dirty="0" smtClean="0"/>
              <a:t>)</a:t>
            </a:r>
          </a:p>
          <a:p>
            <a:endParaRPr lang="en-GB" dirty="0"/>
          </a:p>
          <a:p>
            <a:r>
              <a:rPr lang="en-GB" dirty="0"/>
              <a:t>     5. What were the strengths and limitations of the study (p.1210</a:t>
            </a:r>
            <a:r>
              <a:rPr lang="en-GB" dirty="0" smtClean="0"/>
              <a:t>)</a:t>
            </a:r>
          </a:p>
          <a:p>
            <a:pPr marL="0" indent="0">
              <a:buNone/>
            </a:pPr>
            <a:endParaRPr lang="en-GB" dirty="0"/>
          </a:p>
          <a:p>
            <a:r>
              <a:rPr lang="en-GB" dirty="0"/>
              <a:t>     6. What are the practical implications of this study? (p.1211)</a:t>
            </a:r>
          </a:p>
          <a:p>
            <a:endParaRPr lang="en-GB" dirty="0"/>
          </a:p>
          <a:p>
            <a:endParaRPr lang="en-GB" dirty="0"/>
          </a:p>
        </p:txBody>
      </p:sp>
    </p:spTree>
    <p:extLst>
      <p:ext uri="{BB962C8B-B14F-4D97-AF65-F5344CB8AC3E}">
        <p14:creationId xmlns:p14="http://schemas.microsoft.com/office/powerpoint/2010/main" val="2200944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What did the study find? (p.1209</a:t>
            </a:r>
            <a:r>
              <a:rPr lang="en-GB" dirty="0" smtClean="0"/>
              <a:t>)</a:t>
            </a:r>
            <a:endParaRPr lang="en-GB" dirty="0"/>
          </a:p>
        </p:txBody>
      </p:sp>
      <p:sp>
        <p:nvSpPr>
          <p:cNvPr id="6" name="AutoShape 6" descr="https://moodle.uwtsd.ac.uk/draftfile.php/21316/user/draft/507927694/Exergaming%20intervention.PNG"/>
          <p:cNvSpPr>
            <a:spLocks noGrp="1" noChangeAspect="1" noChangeArrowheads="1"/>
          </p:cNvSpPr>
          <p:nvPr>
            <p:ph idx="1"/>
          </p:nvPr>
        </p:nvSpPr>
        <p:spPr bwMode="auto">
          <a:xfrm>
            <a:off x="818712" y="2222287"/>
            <a:ext cx="10554574" cy="447831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lnSpcReduction="10000"/>
          </a:bodyPr>
          <a:lstStyle/>
          <a:p>
            <a:r>
              <a:rPr lang="en-GB" dirty="0" smtClean="0"/>
              <a:t>The study hypothesised </a:t>
            </a:r>
            <a:r>
              <a:rPr lang="en-GB" dirty="0"/>
              <a:t>children would progress to a higher TTM stage from </a:t>
            </a:r>
            <a:r>
              <a:rPr lang="en-GB" dirty="0" smtClean="0"/>
              <a:t>pre intervention </a:t>
            </a:r>
            <a:r>
              <a:rPr lang="en-GB" dirty="0"/>
              <a:t>to </a:t>
            </a:r>
            <a:r>
              <a:rPr lang="en-GB" dirty="0" smtClean="0"/>
              <a:t>post intervention</a:t>
            </a:r>
            <a:r>
              <a:rPr lang="en-GB" dirty="0"/>
              <a:t>. </a:t>
            </a:r>
            <a:endParaRPr lang="en-GB" dirty="0" smtClean="0"/>
          </a:p>
          <a:p>
            <a:r>
              <a:rPr lang="en-GB" dirty="0" smtClean="0"/>
              <a:t>The </a:t>
            </a:r>
            <a:r>
              <a:rPr lang="en-GB" dirty="0"/>
              <a:t>results of the study </a:t>
            </a:r>
            <a:r>
              <a:rPr lang="en-GB" dirty="0" smtClean="0"/>
              <a:t>confirmed  a </a:t>
            </a:r>
            <a:r>
              <a:rPr lang="en-GB" dirty="0"/>
              <a:t>greater number of children progressed to a higher SOC than regressed to a lower SOC from </a:t>
            </a:r>
            <a:r>
              <a:rPr lang="en-GB" dirty="0" smtClean="0"/>
              <a:t>pre-test </a:t>
            </a:r>
            <a:r>
              <a:rPr lang="en-GB" dirty="0"/>
              <a:t>to </a:t>
            </a:r>
            <a:r>
              <a:rPr lang="en-GB" dirty="0" smtClean="0"/>
              <a:t>post-test</a:t>
            </a:r>
            <a:r>
              <a:rPr lang="en-GB" dirty="0"/>
              <a:t>. </a:t>
            </a:r>
            <a:endParaRPr lang="en-GB" dirty="0" smtClean="0"/>
          </a:p>
          <a:p>
            <a:r>
              <a:rPr lang="en-GB" dirty="0" smtClean="0"/>
              <a:t>It </a:t>
            </a:r>
            <a:r>
              <a:rPr lang="en-GB" dirty="0"/>
              <a:t>was </a:t>
            </a:r>
            <a:r>
              <a:rPr lang="en-GB" dirty="0" smtClean="0"/>
              <a:t>also hypothesized that improved </a:t>
            </a:r>
            <a:r>
              <a:rPr lang="en-GB" dirty="0"/>
              <a:t>self-efficacy, decisional balance, and PA levels would be seen in those who progressed to a higher TTM stage. </a:t>
            </a:r>
            <a:endParaRPr lang="en-GB" dirty="0" smtClean="0"/>
          </a:p>
          <a:p>
            <a:r>
              <a:rPr lang="en-GB" dirty="0" smtClean="0"/>
              <a:t>Progressive </a:t>
            </a:r>
            <a:r>
              <a:rPr lang="en-GB" dirty="0"/>
              <a:t>children experienced greater positive changes in self-efficacy, decisional balance, and PA levels from </a:t>
            </a:r>
            <a:r>
              <a:rPr lang="en-GB" dirty="0" smtClean="0"/>
              <a:t>pre-test </a:t>
            </a:r>
            <a:r>
              <a:rPr lang="en-GB" dirty="0"/>
              <a:t>to </a:t>
            </a:r>
            <a:r>
              <a:rPr lang="en-GB" dirty="0" smtClean="0"/>
              <a:t>post-test </a:t>
            </a:r>
            <a:r>
              <a:rPr lang="en-GB" dirty="0"/>
              <a:t>than stable or regressive children. </a:t>
            </a:r>
            <a:endParaRPr lang="en-GB" dirty="0" smtClean="0"/>
          </a:p>
          <a:p>
            <a:r>
              <a:rPr lang="en-GB" dirty="0" smtClean="0"/>
              <a:t>Furthermore</a:t>
            </a:r>
            <a:r>
              <a:rPr lang="en-GB" dirty="0"/>
              <a:t>, an associated finding was that the improvements in both self-efficacy and perception of PA pros was significantly greater from pre- to </a:t>
            </a:r>
            <a:r>
              <a:rPr lang="en-GB" dirty="0" smtClean="0"/>
              <a:t>post-test </a:t>
            </a:r>
            <a:r>
              <a:rPr lang="en-GB" dirty="0"/>
              <a:t>in progressive children compared with regressive children. </a:t>
            </a:r>
            <a:endParaRPr lang="en-GB" dirty="0" smtClean="0"/>
          </a:p>
          <a:p>
            <a:r>
              <a:rPr lang="en-GB" dirty="0" smtClean="0"/>
              <a:t>As </a:t>
            </a:r>
            <a:r>
              <a:rPr lang="en-GB" dirty="0"/>
              <a:t>stated previously, the findings of the current study indicate improvements in progressive children’s self-efficacy, decisional balance, and PA levels from </a:t>
            </a:r>
            <a:r>
              <a:rPr lang="en-GB" dirty="0" smtClean="0"/>
              <a:t>pre-test </a:t>
            </a:r>
            <a:r>
              <a:rPr lang="en-GB" dirty="0"/>
              <a:t>to </a:t>
            </a:r>
            <a:r>
              <a:rPr lang="en-GB" dirty="0" smtClean="0"/>
              <a:t>post-test </a:t>
            </a:r>
            <a:r>
              <a:rPr lang="en-GB" dirty="0"/>
              <a:t>when compared with regressive children. </a:t>
            </a:r>
          </a:p>
          <a:p>
            <a:pPr marL="0" indent="0">
              <a:buNone/>
            </a:pPr>
            <a:endParaRPr lang="en-GB" dirty="0"/>
          </a:p>
          <a:p>
            <a:endParaRPr lang="en-GB" dirty="0"/>
          </a:p>
        </p:txBody>
      </p:sp>
    </p:spTree>
    <p:extLst>
      <p:ext uri="{BB962C8B-B14F-4D97-AF65-F5344CB8AC3E}">
        <p14:creationId xmlns:p14="http://schemas.microsoft.com/office/powerpoint/2010/main" val="3632202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What were the strengths and limitations of the study (p.1210</a:t>
            </a:r>
            <a:r>
              <a:rPr lang="en-GB" dirty="0" smtClean="0"/>
              <a:t>)</a:t>
            </a:r>
            <a:endParaRPr lang="en-GB" dirty="0"/>
          </a:p>
        </p:txBody>
      </p:sp>
      <p:sp>
        <p:nvSpPr>
          <p:cNvPr id="6" name="AutoShape 6" descr="https://moodle.uwtsd.ac.uk/draftfile.php/21316/user/draft/507927694/Exergaming%20intervention.PNG"/>
          <p:cNvSpPr>
            <a:spLocks noGrp="1" noChangeAspect="1" noChangeArrowheads="1"/>
          </p:cNvSpPr>
          <p:nvPr>
            <p:ph idx="1"/>
          </p:nvPr>
        </p:nvSpPr>
        <p:spPr bwMode="auto">
          <a:xfrm>
            <a:off x="818712" y="2222287"/>
            <a:ext cx="10554574" cy="45312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40000" lnSpcReduction="20000"/>
          </a:bodyPr>
          <a:lstStyle/>
          <a:p>
            <a:pPr marL="0" indent="0">
              <a:buNone/>
            </a:pPr>
            <a:endParaRPr lang="en-GB" dirty="0"/>
          </a:p>
          <a:p>
            <a:r>
              <a:rPr lang="en-GB" sz="5000" dirty="0" smtClean="0"/>
              <a:t>Strengths…</a:t>
            </a:r>
          </a:p>
          <a:p>
            <a:r>
              <a:rPr lang="en-GB" sz="5000" dirty="0" smtClean="0"/>
              <a:t>Of </a:t>
            </a:r>
            <a:r>
              <a:rPr lang="en-GB" sz="5000" dirty="0"/>
              <a:t>note is this study successfully increased self-efficacy and decisional balance in a population of children through an exergaming PA intervention. </a:t>
            </a:r>
            <a:endParaRPr lang="en-GB" sz="5000" dirty="0" smtClean="0"/>
          </a:p>
          <a:p>
            <a:r>
              <a:rPr lang="en-GB" sz="5000" dirty="0" smtClean="0"/>
              <a:t>As </a:t>
            </a:r>
            <a:r>
              <a:rPr lang="en-GB" sz="5000" dirty="0"/>
              <a:t>a result of improved confidence regarding PA participation (</a:t>
            </a:r>
            <a:r>
              <a:rPr lang="en-GB" sz="5000" dirty="0" err="1"/>
              <a:t>ie</a:t>
            </a:r>
            <a:r>
              <a:rPr lang="en-GB" sz="5000" dirty="0"/>
              <a:t>, self-efficacy) and greater perceptions of PA pros as opposed to PA cons (</a:t>
            </a:r>
            <a:r>
              <a:rPr lang="en-GB" sz="5000" dirty="0" err="1"/>
              <a:t>ie</a:t>
            </a:r>
            <a:r>
              <a:rPr lang="en-GB" sz="5000" dirty="0"/>
              <a:t>, decisional balance), a number of children progressed to a higher TTM stage while increasing PA levels. </a:t>
            </a:r>
            <a:endParaRPr lang="en-GB" sz="5000" dirty="0" smtClean="0"/>
          </a:p>
          <a:p>
            <a:r>
              <a:rPr lang="en-GB" sz="5000" dirty="0" smtClean="0"/>
              <a:t>In </a:t>
            </a:r>
            <a:r>
              <a:rPr lang="en-GB" sz="5000" dirty="0"/>
              <a:t>addition, the study was 18 weeks in length which allowed time for the preceding changes to be observed. </a:t>
            </a:r>
            <a:endParaRPr lang="en-GB" sz="5000" dirty="0" smtClean="0"/>
          </a:p>
          <a:p>
            <a:r>
              <a:rPr lang="en-GB" sz="5000" dirty="0" smtClean="0"/>
              <a:t>Finally</a:t>
            </a:r>
            <a:r>
              <a:rPr lang="en-GB" sz="5000" dirty="0"/>
              <a:t>, this study also provided evidence as to the reliability of the various questionnaires used to assess changes in self-efficacy, decisional balance, and PA in populations of children. </a:t>
            </a:r>
            <a:endParaRPr lang="en-GB" sz="5000"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978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a:t>
            </a:r>
            <a:endParaRPr lang="en-GB" dirty="0"/>
          </a:p>
        </p:txBody>
      </p:sp>
      <p:sp>
        <p:nvSpPr>
          <p:cNvPr id="3" name="Content Placeholder 2"/>
          <p:cNvSpPr>
            <a:spLocks noGrp="1"/>
          </p:cNvSpPr>
          <p:nvPr>
            <p:ph idx="1"/>
          </p:nvPr>
        </p:nvSpPr>
        <p:spPr>
          <a:xfrm>
            <a:off x="818712" y="2222287"/>
            <a:ext cx="10554574" cy="4766342"/>
          </a:xfrm>
        </p:spPr>
        <p:txBody>
          <a:bodyPr>
            <a:normAutofit/>
          </a:bodyPr>
          <a:lstStyle/>
          <a:p>
            <a:r>
              <a:rPr lang="en-GB" dirty="0" smtClean="0"/>
              <a:t>First</a:t>
            </a:r>
            <a:r>
              <a:rPr lang="en-GB" dirty="0"/>
              <a:t>, although the length of the intervention was long at 18 weeks in duration, only </a:t>
            </a:r>
            <a:r>
              <a:rPr lang="en-GB" dirty="0" smtClean="0"/>
              <a:t>pre-test </a:t>
            </a:r>
            <a:r>
              <a:rPr lang="en-GB" dirty="0"/>
              <a:t>and </a:t>
            </a:r>
            <a:r>
              <a:rPr lang="en-GB" dirty="0" smtClean="0"/>
              <a:t>post-test </a:t>
            </a:r>
            <a:r>
              <a:rPr lang="en-GB" dirty="0"/>
              <a:t>measures for </a:t>
            </a:r>
            <a:r>
              <a:rPr lang="en-GB" dirty="0" smtClean="0"/>
              <a:t>self efficacy</a:t>
            </a:r>
            <a:r>
              <a:rPr lang="en-GB" dirty="0"/>
              <a:t>, decisional balance, and PA levels were conducted. </a:t>
            </a:r>
          </a:p>
          <a:p>
            <a:r>
              <a:rPr lang="en-GB" dirty="0" smtClean="0"/>
              <a:t>Long-term behaviour </a:t>
            </a:r>
            <a:r>
              <a:rPr lang="en-GB" dirty="0"/>
              <a:t>change </a:t>
            </a:r>
            <a:r>
              <a:rPr lang="en-GB" dirty="0" smtClean="0"/>
              <a:t>= desired </a:t>
            </a:r>
            <a:r>
              <a:rPr lang="en-GB" dirty="0"/>
              <a:t>outcome of an </a:t>
            </a:r>
            <a:r>
              <a:rPr lang="en-GB" dirty="0" smtClean="0"/>
              <a:t>intervention / a </a:t>
            </a:r>
            <a:r>
              <a:rPr lang="en-GB" dirty="0"/>
              <a:t>lack of a third follow-up assessment of the above mentioned variables 3 to 6 months post intervention might be seen as a limitation. </a:t>
            </a:r>
          </a:p>
          <a:p>
            <a:pPr lvl="1"/>
            <a:r>
              <a:rPr lang="en-GB" dirty="0" smtClean="0"/>
              <a:t>Future studies </a:t>
            </a:r>
            <a:r>
              <a:rPr lang="en-GB" dirty="0"/>
              <a:t>might look to implement a follow-up assessment to discern the longevity of changes to PA </a:t>
            </a:r>
            <a:r>
              <a:rPr lang="en-GB" dirty="0" smtClean="0"/>
              <a:t>behaviour </a:t>
            </a:r>
            <a:r>
              <a:rPr lang="en-GB" dirty="0"/>
              <a:t>made by the children. </a:t>
            </a:r>
          </a:p>
          <a:p>
            <a:r>
              <a:rPr lang="en-GB" dirty="0"/>
              <a:t>In addition, the current study did not tailor the intervention to the child’s current TTM stage. </a:t>
            </a:r>
          </a:p>
          <a:p>
            <a:r>
              <a:rPr lang="en-GB" dirty="0" smtClean="0"/>
              <a:t>Researchers </a:t>
            </a:r>
            <a:r>
              <a:rPr lang="en-GB" dirty="0"/>
              <a:t>have advocated for TTM interventions tailored to the subject’s current stage of </a:t>
            </a:r>
            <a:r>
              <a:rPr lang="en-GB" dirty="0" smtClean="0"/>
              <a:t>behaviour change</a:t>
            </a:r>
            <a:r>
              <a:rPr lang="en-GB" dirty="0" smtClean="0">
                <a:solidFill>
                  <a:srgbClr val="FF0000"/>
                </a:solidFill>
              </a:rPr>
              <a:t> </a:t>
            </a:r>
            <a:r>
              <a:rPr lang="en-GB" dirty="0"/>
              <a:t>as studies have shown stage-tailored interventions produce more beneficial </a:t>
            </a:r>
            <a:r>
              <a:rPr lang="en-GB" dirty="0" smtClean="0"/>
              <a:t>results.</a:t>
            </a:r>
            <a:endParaRPr lang="en-GB" dirty="0"/>
          </a:p>
        </p:txBody>
      </p:sp>
    </p:spTree>
    <p:extLst>
      <p:ext uri="{BB962C8B-B14F-4D97-AF65-F5344CB8AC3E}">
        <p14:creationId xmlns:p14="http://schemas.microsoft.com/office/powerpoint/2010/main" val="1638692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Positive results were seen from pre-test to post-test in self-efficacy, decisional balance, PA levels, and TTM stage progression. </a:t>
            </a:r>
          </a:p>
          <a:p>
            <a:pPr lvl="1"/>
            <a:r>
              <a:rPr lang="en-GB" dirty="0"/>
              <a:t>Future studies should look to tailor the exergaming intervention to the child’s stage of behaviour change to yield even more favourable outcomes. </a:t>
            </a:r>
          </a:p>
          <a:p>
            <a:r>
              <a:rPr lang="en-GB" dirty="0"/>
              <a:t>Further, the study employed a self-report measure to assess PA engagement of which could be seen as a major limitation.</a:t>
            </a:r>
          </a:p>
          <a:p>
            <a:pPr lvl="1"/>
            <a:r>
              <a:rPr lang="en-GB" dirty="0"/>
              <a:t>However, moderate to vigorous physical activity was assessed via </a:t>
            </a:r>
            <a:r>
              <a:rPr lang="en-GB" dirty="0" err="1"/>
              <a:t>accelerometry</a:t>
            </a:r>
            <a:r>
              <a:rPr lang="en-GB" dirty="0"/>
              <a:t> during the exergaming sessions within the larger study associated with the research.</a:t>
            </a:r>
          </a:p>
          <a:p>
            <a:r>
              <a:rPr lang="en-GB" dirty="0"/>
              <a:t>Study is correlational in nature</a:t>
            </a:r>
          </a:p>
          <a:p>
            <a:r>
              <a:rPr lang="en-GB" dirty="0"/>
              <a:t>Future studies employing a stage-matched TTM intervention may wish to conduct a randomized control trial to infer which cognitive and behavioural processes contribute the greatest to a child’s SOC progression. </a:t>
            </a:r>
          </a:p>
          <a:p>
            <a:r>
              <a:rPr lang="en-GB" dirty="0"/>
              <a:t>Cognitive and behavioural processes were not assessed in the current study due to the complexity of the items needed to assess these processes and the fact some children may not be able to interpret these items in the correct manner</a:t>
            </a:r>
          </a:p>
          <a:p>
            <a:endParaRPr lang="en-GB" dirty="0"/>
          </a:p>
          <a:p>
            <a:endParaRPr lang="en-GB" dirty="0"/>
          </a:p>
        </p:txBody>
      </p:sp>
    </p:spTree>
    <p:extLst>
      <p:ext uri="{BB962C8B-B14F-4D97-AF65-F5344CB8AC3E}">
        <p14:creationId xmlns:p14="http://schemas.microsoft.com/office/powerpoint/2010/main" val="401892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What are the practical implications of this study? (p.1211</a:t>
            </a:r>
            <a:r>
              <a:rPr lang="en-GB" dirty="0" smtClean="0"/>
              <a:t>)</a:t>
            </a:r>
            <a:endParaRPr lang="en-GB" dirty="0"/>
          </a:p>
        </p:txBody>
      </p:sp>
      <p:sp>
        <p:nvSpPr>
          <p:cNvPr id="6" name="AutoShape 6" descr="https://moodle.uwtsd.ac.uk/draftfile.php/21316/user/draft/507927694/Exergaming%20intervention.PNG"/>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r>
              <a:rPr lang="en-GB" dirty="0" smtClean="0"/>
              <a:t>First</a:t>
            </a:r>
            <a:r>
              <a:rPr lang="en-GB" dirty="0"/>
              <a:t>, since research has shown that exergaming leads to greater enjoyment of PA in </a:t>
            </a:r>
            <a:r>
              <a:rPr lang="en-GB" dirty="0" smtClean="0"/>
              <a:t>children, </a:t>
            </a:r>
            <a:r>
              <a:rPr lang="en-GB" dirty="0"/>
              <a:t>setting up after-school programs which use exergaming to increase PA levels in children could be a manner by which health professionals can attenuate physical inactivity among children. </a:t>
            </a:r>
            <a:endParaRPr lang="en-GB" dirty="0" smtClean="0"/>
          </a:p>
          <a:p>
            <a:r>
              <a:rPr lang="en-GB" dirty="0" smtClean="0"/>
              <a:t>Furthermore</a:t>
            </a:r>
            <a:r>
              <a:rPr lang="en-GB" dirty="0"/>
              <a:t>, as a result of this increased enjoyment of PA through exergaming, children can improve self-efficacy and decisional balance while progressing to higher TTM </a:t>
            </a:r>
            <a:r>
              <a:rPr lang="en-GB" dirty="0" smtClean="0"/>
              <a:t>stages.</a:t>
            </a:r>
          </a:p>
          <a:p>
            <a:r>
              <a:rPr lang="en-GB" dirty="0" smtClean="0"/>
              <a:t>The </a:t>
            </a:r>
            <a:r>
              <a:rPr lang="en-GB" dirty="0"/>
              <a:t>preceding progression is needed to sustain PA in the long-term. Increasing long-term PA participation in children will help mitigate the future poor health outcomes related to inactivity during childhood</a:t>
            </a:r>
            <a:r>
              <a:rPr lang="en-GB" dirty="0" smtClean="0"/>
              <a:t>.</a:t>
            </a:r>
            <a:endParaRPr lang="en-GB" dirty="0"/>
          </a:p>
        </p:txBody>
      </p:sp>
    </p:spTree>
    <p:extLst>
      <p:ext uri="{BB962C8B-B14F-4D97-AF65-F5344CB8AC3E}">
        <p14:creationId xmlns:p14="http://schemas.microsoft.com/office/powerpoint/2010/main" val="2586943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r>
              <a:rPr lang="en-GB" dirty="0" smtClean="0"/>
              <a:t>Reading</a:t>
            </a:r>
            <a:endParaRPr lang="en-GB" dirty="0"/>
          </a:p>
        </p:txBody>
      </p:sp>
      <p:sp>
        <p:nvSpPr>
          <p:cNvPr id="3" name="Content Placeholder 2"/>
          <p:cNvSpPr>
            <a:spLocks noGrp="1"/>
          </p:cNvSpPr>
          <p:nvPr>
            <p:ph idx="1"/>
          </p:nvPr>
        </p:nvSpPr>
        <p:spPr/>
        <p:txBody>
          <a:bodyPr/>
          <a:lstStyle/>
          <a:p>
            <a:r>
              <a:rPr lang="en-GB" dirty="0" smtClean="0"/>
              <a:t>Select </a:t>
            </a:r>
            <a:r>
              <a:rPr lang="en-GB" dirty="0"/>
              <a:t>ONE</a:t>
            </a:r>
            <a:r>
              <a:rPr lang="en-GB" i="1" dirty="0"/>
              <a:t> </a:t>
            </a:r>
            <a:r>
              <a:rPr lang="en-GB" dirty="0"/>
              <a:t>articles to read (choose whichever interest you most from the folder provided) on the topic of exergaming</a:t>
            </a:r>
            <a:r>
              <a:rPr lang="en-GB" dirty="0" smtClean="0"/>
              <a:t>.</a:t>
            </a:r>
          </a:p>
          <a:p>
            <a:pPr marL="0" indent="0">
              <a:buNone/>
            </a:pPr>
            <a:endParaRPr lang="en-GB" dirty="0"/>
          </a:p>
          <a:p>
            <a:r>
              <a:rPr lang="en-GB" dirty="0"/>
              <a:t>Identify the proposed benefits of exergaming for the population / activity type of your choice.</a:t>
            </a:r>
          </a:p>
          <a:p>
            <a:endParaRPr lang="en-GB" dirty="0"/>
          </a:p>
          <a:p>
            <a:endParaRPr lang="en-GB" dirty="0"/>
          </a:p>
        </p:txBody>
      </p:sp>
    </p:spTree>
    <p:extLst>
      <p:ext uri="{BB962C8B-B14F-4D97-AF65-F5344CB8AC3E}">
        <p14:creationId xmlns:p14="http://schemas.microsoft.com/office/powerpoint/2010/main" val="17021266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570</TotalTime>
  <Words>1077</Words>
  <Application>Microsoft Office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Wingdings 2</vt:lpstr>
      <vt:lpstr>Quotable</vt:lpstr>
      <vt:lpstr>Exergaming</vt:lpstr>
      <vt:lpstr>Task: Application of the Transtheoretical model to exergaming.</vt:lpstr>
      <vt:lpstr>Re-cap the stages of change of the TTM (p.1205)</vt:lpstr>
      <vt:lpstr>How does the article suggest that the stage of change may be increased by taking part in exergaming? (p.1206)</vt:lpstr>
      <vt:lpstr>How does the following ‘Hypothesized effect of exergaming intervention on stages of change and physical activity levels’ also link to Self-determination Theory? (p.1206)</vt:lpstr>
      <vt:lpstr>PowerPoint Presentation</vt:lpstr>
      <vt:lpstr>4. What did the study find? (p.1209)</vt:lpstr>
      <vt:lpstr>5. What were the strengths and limitations of the study (p.1210)</vt:lpstr>
      <vt:lpstr>Limitations… </vt:lpstr>
      <vt:lpstr>PowerPoint Presentation</vt:lpstr>
      <vt:lpstr>6. What are the practical implications of this study? (p.1211)</vt:lpstr>
      <vt:lpstr>Task: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Exergaming</dc:title>
  <dc:creator>Administrator</dc:creator>
  <cp:lastModifiedBy>Administrator</cp:lastModifiedBy>
  <cp:revision>21</cp:revision>
  <dcterms:created xsi:type="dcterms:W3CDTF">2021-11-15T11:47:13Z</dcterms:created>
  <dcterms:modified xsi:type="dcterms:W3CDTF">2022-12-02T16:44:57Z</dcterms:modified>
</cp:coreProperties>
</file>