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26"/>
  </p:notesMasterIdLst>
  <p:sldIdLst>
    <p:sldId id="256" r:id="rId2"/>
    <p:sldId id="257" r:id="rId3"/>
    <p:sldId id="258" r:id="rId4"/>
    <p:sldId id="262" r:id="rId5"/>
    <p:sldId id="259"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422B79-DF8A-427D-B6F8-2FF3CBAD0541}" v="4180" dt="2021-01-25T16:51:49.5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65224" autoAdjust="0"/>
  </p:normalViewPr>
  <p:slideViewPr>
    <p:cSldViewPr snapToGrid="0">
      <p:cViewPr varScale="1">
        <p:scale>
          <a:sx n="61" d="100"/>
          <a:sy n="61" d="100"/>
        </p:scale>
        <p:origin x="888" y="2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F4ED71-97B8-46E4-ADAD-E558D58CC3FD}"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F24C2CE-1C37-4881-B48A-781C796CCA81}">
      <dgm:prSet/>
      <dgm:spPr/>
      <dgm:t>
        <a:bodyPr/>
        <a:lstStyle/>
        <a:p>
          <a:pPr>
            <a:lnSpc>
              <a:spcPct val="100000"/>
            </a:lnSpc>
            <a:defRPr cap="all"/>
          </a:pPr>
          <a:r>
            <a:rPr lang="en-GB" dirty="0"/>
            <a:t>Unit Overview – 4 sessions</a:t>
          </a:r>
          <a:endParaRPr lang="en-US" dirty="0"/>
        </a:p>
      </dgm:t>
    </dgm:pt>
    <dgm:pt modelId="{0102D0F2-6090-46AC-8657-086778D2CBD9}" type="parTrans" cxnId="{6338C760-9CDF-4824-808D-92A43AE6C053}">
      <dgm:prSet/>
      <dgm:spPr/>
      <dgm:t>
        <a:bodyPr/>
        <a:lstStyle/>
        <a:p>
          <a:endParaRPr lang="en-US"/>
        </a:p>
      </dgm:t>
    </dgm:pt>
    <dgm:pt modelId="{F3660033-6CDE-4068-A9E2-D9FD3AB0B6FD}" type="sibTrans" cxnId="{6338C760-9CDF-4824-808D-92A43AE6C053}">
      <dgm:prSet/>
      <dgm:spPr/>
      <dgm:t>
        <a:bodyPr/>
        <a:lstStyle/>
        <a:p>
          <a:endParaRPr lang="en-US"/>
        </a:p>
      </dgm:t>
    </dgm:pt>
    <dgm:pt modelId="{67CBD365-F47F-46B4-8BA4-B32AC4D8FF5F}">
      <dgm:prSet/>
      <dgm:spPr/>
      <dgm:t>
        <a:bodyPr/>
        <a:lstStyle/>
        <a:p>
          <a:pPr>
            <a:lnSpc>
              <a:spcPct val="100000"/>
            </a:lnSpc>
            <a:defRPr cap="all"/>
          </a:pPr>
          <a:r>
            <a:rPr lang="en-GB"/>
            <a:t>Assessment Overview</a:t>
          </a:r>
          <a:endParaRPr lang="en-US"/>
        </a:p>
      </dgm:t>
    </dgm:pt>
    <dgm:pt modelId="{48485C9A-4010-4FFE-B1A6-D454540DAD1A}" type="parTrans" cxnId="{77606270-2E1F-42F8-86AA-4A4C729A7AC3}">
      <dgm:prSet/>
      <dgm:spPr/>
      <dgm:t>
        <a:bodyPr/>
        <a:lstStyle/>
        <a:p>
          <a:endParaRPr lang="en-US"/>
        </a:p>
      </dgm:t>
    </dgm:pt>
    <dgm:pt modelId="{D294BFAF-8336-4BE1-8170-B9F2D80BB959}" type="sibTrans" cxnId="{77606270-2E1F-42F8-86AA-4A4C729A7AC3}">
      <dgm:prSet/>
      <dgm:spPr/>
      <dgm:t>
        <a:bodyPr/>
        <a:lstStyle/>
        <a:p>
          <a:endParaRPr lang="en-US"/>
        </a:p>
      </dgm:t>
    </dgm:pt>
    <dgm:pt modelId="{32AA175D-62CF-4052-A8AB-8053AF16C297}">
      <dgm:prSet/>
      <dgm:spPr/>
      <dgm:t>
        <a:bodyPr/>
        <a:lstStyle/>
        <a:p>
          <a:pPr>
            <a:lnSpc>
              <a:spcPct val="100000"/>
            </a:lnSpc>
            <a:defRPr cap="all"/>
          </a:pPr>
          <a:r>
            <a:rPr lang="en-GB"/>
            <a:t>Way of working</a:t>
          </a:r>
          <a:endParaRPr lang="en-US"/>
        </a:p>
      </dgm:t>
    </dgm:pt>
    <dgm:pt modelId="{AFAEF92E-5050-429D-B165-0379FA1BAB81}" type="parTrans" cxnId="{ED5BF249-12D9-40A2-BAFA-502EBFC43BCC}">
      <dgm:prSet/>
      <dgm:spPr/>
      <dgm:t>
        <a:bodyPr/>
        <a:lstStyle/>
        <a:p>
          <a:endParaRPr lang="en-US"/>
        </a:p>
      </dgm:t>
    </dgm:pt>
    <dgm:pt modelId="{1B96FB1A-C2C2-414C-9EC9-A5195069C3E9}" type="sibTrans" cxnId="{ED5BF249-12D9-40A2-BAFA-502EBFC43BCC}">
      <dgm:prSet/>
      <dgm:spPr/>
      <dgm:t>
        <a:bodyPr/>
        <a:lstStyle/>
        <a:p>
          <a:endParaRPr lang="en-US"/>
        </a:p>
      </dgm:t>
    </dgm:pt>
    <dgm:pt modelId="{3B562024-F0EF-4723-8612-AF8C514CC81A}" type="pres">
      <dgm:prSet presAssocID="{A7F4ED71-97B8-46E4-ADAD-E558D58CC3FD}" presName="root" presStyleCnt="0">
        <dgm:presLayoutVars>
          <dgm:dir/>
          <dgm:resizeHandles val="exact"/>
        </dgm:presLayoutVars>
      </dgm:prSet>
      <dgm:spPr/>
    </dgm:pt>
    <dgm:pt modelId="{54B14261-CC7C-43F1-A564-F5A8AAAB4428}" type="pres">
      <dgm:prSet presAssocID="{4F24C2CE-1C37-4881-B48A-781C796CCA81}" presName="compNode" presStyleCnt="0"/>
      <dgm:spPr/>
    </dgm:pt>
    <dgm:pt modelId="{AB77140A-13EF-4887-B6EA-4EEB455FEE3A}" type="pres">
      <dgm:prSet presAssocID="{4F24C2CE-1C37-4881-B48A-781C796CCA81}" presName="iconBgRect" presStyleLbl="bgShp" presStyleIdx="0" presStyleCnt="3"/>
      <dgm:spPr/>
    </dgm:pt>
    <dgm:pt modelId="{8A83BC56-B8DF-427D-8244-F5B30FFEE834}" type="pres">
      <dgm:prSet presAssocID="{4F24C2CE-1C37-4881-B48A-781C796CCA81}"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9A0394BE-44DF-412C-9290-A88452C3F515}" type="pres">
      <dgm:prSet presAssocID="{4F24C2CE-1C37-4881-B48A-781C796CCA81}" presName="spaceRect" presStyleCnt="0"/>
      <dgm:spPr/>
    </dgm:pt>
    <dgm:pt modelId="{006A8885-3CA5-4AB4-9515-3D3763FC13F0}" type="pres">
      <dgm:prSet presAssocID="{4F24C2CE-1C37-4881-B48A-781C796CCA81}" presName="textRect" presStyleLbl="revTx" presStyleIdx="0" presStyleCnt="3">
        <dgm:presLayoutVars>
          <dgm:chMax val="1"/>
          <dgm:chPref val="1"/>
        </dgm:presLayoutVars>
      </dgm:prSet>
      <dgm:spPr/>
    </dgm:pt>
    <dgm:pt modelId="{8720598C-138C-4B7A-A08F-330835937765}" type="pres">
      <dgm:prSet presAssocID="{F3660033-6CDE-4068-A9E2-D9FD3AB0B6FD}" presName="sibTrans" presStyleCnt="0"/>
      <dgm:spPr/>
    </dgm:pt>
    <dgm:pt modelId="{D02EEAF5-BEB5-48DC-A33B-A2B5DAC0AC1B}" type="pres">
      <dgm:prSet presAssocID="{67CBD365-F47F-46B4-8BA4-B32AC4D8FF5F}" presName="compNode" presStyleCnt="0"/>
      <dgm:spPr/>
    </dgm:pt>
    <dgm:pt modelId="{F344607B-06C3-4746-A26A-8D5B54B5EA5E}" type="pres">
      <dgm:prSet presAssocID="{67CBD365-F47F-46B4-8BA4-B32AC4D8FF5F}" presName="iconBgRect" presStyleLbl="bgShp" presStyleIdx="1" presStyleCnt="3"/>
      <dgm:spPr/>
    </dgm:pt>
    <dgm:pt modelId="{B578F0D2-12DF-46AE-8DC9-19EDD712A288}" type="pres">
      <dgm:prSet presAssocID="{67CBD365-F47F-46B4-8BA4-B32AC4D8FF5F}"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List"/>
        </a:ext>
      </dgm:extLst>
    </dgm:pt>
    <dgm:pt modelId="{29EFDA9A-6FD4-4733-877E-E0AAB6CDDF13}" type="pres">
      <dgm:prSet presAssocID="{67CBD365-F47F-46B4-8BA4-B32AC4D8FF5F}" presName="spaceRect" presStyleCnt="0"/>
      <dgm:spPr/>
    </dgm:pt>
    <dgm:pt modelId="{56018D41-8B32-42D3-8079-D3FBB45ADE65}" type="pres">
      <dgm:prSet presAssocID="{67CBD365-F47F-46B4-8BA4-B32AC4D8FF5F}" presName="textRect" presStyleLbl="revTx" presStyleIdx="1" presStyleCnt="3">
        <dgm:presLayoutVars>
          <dgm:chMax val="1"/>
          <dgm:chPref val="1"/>
        </dgm:presLayoutVars>
      </dgm:prSet>
      <dgm:spPr/>
    </dgm:pt>
    <dgm:pt modelId="{E3BADAEF-F0EC-4BDC-91E5-2BEB1B325A69}" type="pres">
      <dgm:prSet presAssocID="{D294BFAF-8336-4BE1-8170-B9F2D80BB959}" presName="sibTrans" presStyleCnt="0"/>
      <dgm:spPr/>
    </dgm:pt>
    <dgm:pt modelId="{0BC06E06-4CBC-45B8-BFBC-AB2399821B1A}" type="pres">
      <dgm:prSet presAssocID="{32AA175D-62CF-4052-A8AB-8053AF16C297}" presName="compNode" presStyleCnt="0"/>
      <dgm:spPr/>
    </dgm:pt>
    <dgm:pt modelId="{EEB78E95-3748-4693-AC2D-CB4B40ED4960}" type="pres">
      <dgm:prSet presAssocID="{32AA175D-62CF-4052-A8AB-8053AF16C297}" presName="iconBgRect" presStyleLbl="bgShp" presStyleIdx="2" presStyleCnt="3"/>
      <dgm:spPr/>
    </dgm:pt>
    <dgm:pt modelId="{4AED9C29-6695-4BE4-9C7A-302A54003B4E}" type="pres">
      <dgm:prSet presAssocID="{32AA175D-62CF-4052-A8AB-8053AF16C297}"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E186B2ED-E04A-431A-B32E-50A23A97DF99}" type="pres">
      <dgm:prSet presAssocID="{32AA175D-62CF-4052-A8AB-8053AF16C297}" presName="spaceRect" presStyleCnt="0"/>
      <dgm:spPr/>
    </dgm:pt>
    <dgm:pt modelId="{9003C4EF-EE5D-4614-8417-EB6A6A8132C1}" type="pres">
      <dgm:prSet presAssocID="{32AA175D-62CF-4052-A8AB-8053AF16C297}" presName="textRect" presStyleLbl="revTx" presStyleIdx="2" presStyleCnt="3">
        <dgm:presLayoutVars>
          <dgm:chMax val="1"/>
          <dgm:chPref val="1"/>
        </dgm:presLayoutVars>
      </dgm:prSet>
      <dgm:spPr/>
    </dgm:pt>
  </dgm:ptLst>
  <dgm:cxnLst>
    <dgm:cxn modelId="{6338C760-9CDF-4824-808D-92A43AE6C053}" srcId="{A7F4ED71-97B8-46E4-ADAD-E558D58CC3FD}" destId="{4F24C2CE-1C37-4881-B48A-781C796CCA81}" srcOrd="0" destOrd="0" parTransId="{0102D0F2-6090-46AC-8657-086778D2CBD9}" sibTransId="{F3660033-6CDE-4068-A9E2-D9FD3AB0B6FD}"/>
    <dgm:cxn modelId="{F7158E45-0C25-41E6-BE7C-F5874ECF515D}" type="presOf" srcId="{4F24C2CE-1C37-4881-B48A-781C796CCA81}" destId="{006A8885-3CA5-4AB4-9515-3D3763FC13F0}" srcOrd="0" destOrd="0" presId="urn:microsoft.com/office/officeart/2018/5/layout/IconCircleLabelList"/>
    <dgm:cxn modelId="{ED5BF249-12D9-40A2-BAFA-502EBFC43BCC}" srcId="{A7F4ED71-97B8-46E4-ADAD-E558D58CC3FD}" destId="{32AA175D-62CF-4052-A8AB-8053AF16C297}" srcOrd="2" destOrd="0" parTransId="{AFAEF92E-5050-429D-B165-0379FA1BAB81}" sibTransId="{1B96FB1A-C2C2-414C-9EC9-A5195069C3E9}"/>
    <dgm:cxn modelId="{77606270-2E1F-42F8-86AA-4A4C729A7AC3}" srcId="{A7F4ED71-97B8-46E4-ADAD-E558D58CC3FD}" destId="{67CBD365-F47F-46B4-8BA4-B32AC4D8FF5F}" srcOrd="1" destOrd="0" parTransId="{48485C9A-4010-4FFE-B1A6-D454540DAD1A}" sibTransId="{D294BFAF-8336-4BE1-8170-B9F2D80BB959}"/>
    <dgm:cxn modelId="{EC65538F-E14E-4505-ABD1-E18BA4FC6E9C}" type="presOf" srcId="{32AA175D-62CF-4052-A8AB-8053AF16C297}" destId="{9003C4EF-EE5D-4614-8417-EB6A6A8132C1}" srcOrd="0" destOrd="0" presId="urn:microsoft.com/office/officeart/2018/5/layout/IconCircleLabelList"/>
    <dgm:cxn modelId="{50BB0FA6-46D8-4425-9ADD-7EFA00FF871C}" type="presOf" srcId="{67CBD365-F47F-46B4-8BA4-B32AC4D8FF5F}" destId="{56018D41-8B32-42D3-8079-D3FBB45ADE65}" srcOrd="0" destOrd="0" presId="urn:microsoft.com/office/officeart/2018/5/layout/IconCircleLabelList"/>
    <dgm:cxn modelId="{A64D47D0-1947-4A28-9658-FAB0DF34208F}" type="presOf" srcId="{A7F4ED71-97B8-46E4-ADAD-E558D58CC3FD}" destId="{3B562024-F0EF-4723-8612-AF8C514CC81A}" srcOrd="0" destOrd="0" presId="urn:microsoft.com/office/officeart/2018/5/layout/IconCircleLabelList"/>
    <dgm:cxn modelId="{19AB5AC6-BF4C-48B6-B53A-AD49CBAC393F}" type="presParOf" srcId="{3B562024-F0EF-4723-8612-AF8C514CC81A}" destId="{54B14261-CC7C-43F1-A564-F5A8AAAB4428}" srcOrd="0" destOrd="0" presId="urn:microsoft.com/office/officeart/2018/5/layout/IconCircleLabelList"/>
    <dgm:cxn modelId="{A5B42D28-E285-45CC-90F7-7B89117A47C6}" type="presParOf" srcId="{54B14261-CC7C-43F1-A564-F5A8AAAB4428}" destId="{AB77140A-13EF-4887-B6EA-4EEB455FEE3A}" srcOrd="0" destOrd="0" presId="urn:microsoft.com/office/officeart/2018/5/layout/IconCircleLabelList"/>
    <dgm:cxn modelId="{6BBCA73A-2543-4B6B-B675-DF534BF22321}" type="presParOf" srcId="{54B14261-CC7C-43F1-A564-F5A8AAAB4428}" destId="{8A83BC56-B8DF-427D-8244-F5B30FFEE834}" srcOrd="1" destOrd="0" presId="urn:microsoft.com/office/officeart/2018/5/layout/IconCircleLabelList"/>
    <dgm:cxn modelId="{72A63DE4-7407-4609-AAE7-DFFB60DB44F3}" type="presParOf" srcId="{54B14261-CC7C-43F1-A564-F5A8AAAB4428}" destId="{9A0394BE-44DF-412C-9290-A88452C3F515}" srcOrd="2" destOrd="0" presId="urn:microsoft.com/office/officeart/2018/5/layout/IconCircleLabelList"/>
    <dgm:cxn modelId="{1F7A50D1-0266-4A70-956B-A91343683B00}" type="presParOf" srcId="{54B14261-CC7C-43F1-A564-F5A8AAAB4428}" destId="{006A8885-3CA5-4AB4-9515-3D3763FC13F0}" srcOrd="3" destOrd="0" presId="urn:microsoft.com/office/officeart/2018/5/layout/IconCircleLabelList"/>
    <dgm:cxn modelId="{FFD1F759-C5CC-42C3-B2CD-6A2F5D8B9AEF}" type="presParOf" srcId="{3B562024-F0EF-4723-8612-AF8C514CC81A}" destId="{8720598C-138C-4B7A-A08F-330835937765}" srcOrd="1" destOrd="0" presId="urn:microsoft.com/office/officeart/2018/5/layout/IconCircleLabelList"/>
    <dgm:cxn modelId="{66AAE2AC-71AE-4D79-A2F6-2201C8B91D9C}" type="presParOf" srcId="{3B562024-F0EF-4723-8612-AF8C514CC81A}" destId="{D02EEAF5-BEB5-48DC-A33B-A2B5DAC0AC1B}" srcOrd="2" destOrd="0" presId="urn:microsoft.com/office/officeart/2018/5/layout/IconCircleLabelList"/>
    <dgm:cxn modelId="{EB8B343E-4400-479A-8BC7-F9C6065C3B54}" type="presParOf" srcId="{D02EEAF5-BEB5-48DC-A33B-A2B5DAC0AC1B}" destId="{F344607B-06C3-4746-A26A-8D5B54B5EA5E}" srcOrd="0" destOrd="0" presId="urn:microsoft.com/office/officeart/2018/5/layout/IconCircleLabelList"/>
    <dgm:cxn modelId="{8485110F-83A9-47FE-B532-2110FD153CB1}" type="presParOf" srcId="{D02EEAF5-BEB5-48DC-A33B-A2B5DAC0AC1B}" destId="{B578F0D2-12DF-46AE-8DC9-19EDD712A288}" srcOrd="1" destOrd="0" presId="urn:microsoft.com/office/officeart/2018/5/layout/IconCircleLabelList"/>
    <dgm:cxn modelId="{D302EDE5-883C-4688-A0D6-C35DA0E99967}" type="presParOf" srcId="{D02EEAF5-BEB5-48DC-A33B-A2B5DAC0AC1B}" destId="{29EFDA9A-6FD4-4733-877E-E0AAB6CDDF13}" srcOrd="2" destOrd="0" presId="urn:microsoft.com/office/officeart/2018/5/layout/IconCircleLabelList"/>
    <dgm:cxn modelId="{A08C557A-798E-4F7B-B222-98497D98BE4A}" type="presParOf" srcId="{D02EEAF5-BEB5-48DC-A33B-A2B5DAC0AC1B}" destId="{56018D41-8B32-42D3-8079-D3FBB45ADE65}" srcOrd="3" destOrd="0" presId="urn:microsoft.com/office/officeart/2018/5/layout/IconCircleLabelList"/>
    <dgm:cxn modelId="{EBB69155-2EBA-422E-BDE7-8557A5765C80}" type="presParOf" srcId="{3B562024-F0EF-4723-8612-AF8C514CC81A}" destId="{E3BADAEF-F0EC-4BDC-91E5-2BEB1B325A69}" srcOrd="3" destOrd="0" presId="urn:microsoft.com/office/officeart/2018/5/layout/IconCircleLabelList"/>
    <dgm:cxn modelId="{D1D68FAE-E2ED-42DE-A604-403D860A89BC}" type="presParOf" srcId="{3B562024-F0EF-4723-8612-AF8C514CC81A}" destId="{0BC06E06-4CBC-45B8-BFBC-AB2399821B1A}" srcOrd="4" destOrd="0" presId="urn:microsoft.com/office/officeart/2018/5/layout/IconCircleLabelList"/>
    <dgm:cxn modelId="{6DDCBAD4-F980-4478-82E5-64B383335C03}" type="presParOf" srcId="{0BC06E06-4CBC-45B8-BFBC-AB2399821B1A}" destId="{EEB78E95-3748-4693-AC2D-CB4B40ED4960}" srcOrd="0" destOrd="0" presId="urn:microsoft.com/office/officeart/2018/5/layout/IconCircleLabelList"/>
    <dgm:cxn modelId="{D5BF3E5A-F443-4C14-8093-E72DD71EF68D}" type="presParOf" srcId="{0BC06E06-4CBC-45B8-BFBC-AB2399821B1A}" destId="{4AED9C29-6695-4BE4-9C7A-302A54003B4E}" srcOrd="1" destOrd="0" presId="urn:microsoft.com/office/officeart/2018/5/layout/IconCircleLabelList"/>
    <dgm:cxn modelId="{EA7142AD-6D16-47E1-9995-D4DDC09410C3}" type="presParOf" srcId="{0BC06E06-4CBC-45B8-BFBC-AB2399821B1A}" destId="{E186B2ED-E04A-431A-B32E-50A23A97DF99}" srcOrd="2" destOrd="0" presId="urn:microsoft.com/office/officeart/2018/5/layout/IconCircleLabelList"/>
    <dgm:cxn modelId="{243F5BFC-84D9-42D5-AD6D-DB6C5A57DEAE}" type="presParOf" srcId="{0BC06E06-4CBC-45B8-BFBC-AB2399821B1A}" destId="{9003C4EF-EE5D-4614-8417-EB6A6A8132C1}"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77140A-13EF-4887-B6EA-4EEB455FEE3A}">
      <dsp:nvSpPr>
        <dsp:cNvPr id="0" name=""/>
        <dsp:cNvSpPr/>
      </dsp:nvSpPr>
      <dsp:spPr>
        <a:xfrm>
          <a:off x="1461338" y="14456"/>
          <a:ext cx="1475437" cy="147543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83BC56-B8DF-427D-8244-F5B30FFEE834}">
      <dsp:nvSpPr>
        <dsp:cNvPr id="0" name=""/>
        <dsp:cNvSpPr/>
      </dsp:nvSpPr>
      <dsp:spPr>
        <a:xfrm>
          <a:off x="1775776" y="328893"/>
          <a:ext cx="846562" cy="846562"/>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6A8885-3CA5-4AB4-9515-3D3763FC13F0}">
      <dsp:nvSpPr>
        <dsp:cNvPr id="0" name=""/>
        <dsp:cNvSpPr/>
      </dsp:nvSpPr>
      <dsp:spPr>
        <a:xfrm>
          <a:off x="989682" y="1949456"/>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GB" sz="2100" kern="1200" dirty="0"/>
            <a:t>Unit Overview – 4 sessions</a:t>
          </a:r>
          <a:endParaRPr lang="en-US" sz="2100" kern="1200" dirty="0"/>
        </a:p>
      </dsp:txBody>
      <dsp:txXfrm>
        <a:off x="989682" y="1949456"/>
        <a:ext cx="2418750" cy="720000"/>
      </dsp:txXfrm>
    </dsp:sp>
    <dsp:sp modelId="{F344607B-06C3-4746-A26A-8D5B54B5EA5E}">
      <dsp:nvSpPr>
        <dsp:cNvPr id="0" name=""/>
        <dsp:cNvSpPr/>
      </dsp:nvSpPr>
      <dsp:spPr>
        <a:xfrm>
          <a:off x="4303369" y="14456"/>
          <a:ext cx="1475437" cy="147543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78F0D2-12DF-46AE-8DC9-19EDD712A288}">
      <dsp:nvSpPr>
        <dsp:cNvPr id="0" name=""/>
        <dsp:cNvSpPr/>
      </dsp:nvSpPr>
      <dsp:spPr>
        <a:xfrm>
          <a:off x="4617807" y="328893"/>
          <a:ext cx="846562" cy="846562"/>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018D41-8B32-42D3-8079-D3FBB45ADE65}">
      <dsp:nvSpPr>
        <dsp:cNvPr id="0" name=""/>
        <dsp:cNvSpPr/>
      </dsp:nvSpPr>
      <dsp:spPr>
        <a:xfrm>
          <a:off x="3831713" y="1949456"/>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GB" sz="2100" kern="1200"/>
            <a:t>Assessment Overview</a:t>
          </a:r>
          <a:endParaRPr lang="en-US" sz="2100" kern="1200"/>
        </a:p>
      </dsp:txBody>
      <dsp:txXfrm>
        <a:off x="3831713" y="1949456"/>
        <a:ext cx="2418750" cy="720000"/>
      </dsp:txXfrm>
    </dsp:sp>
    <dsp:sp modelId="{EEB78E95-3748-4693-AC2D-CB4B40ED4960}">
      <dsp:nvSpPr>
        <dsp:cNvPr id="0" name=""/>
        <dsp:cNvSpPr/>
      </dsp:nvSpPr>
      <dsp:spPr>
        <a:xfrm>
          <a:off x="2882354" y="3274143"/>
          <a:ext cx="1475437" cy="14754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ED9C29-6695-4BE4-9C7A-302A54003B4E}">
      <dsp:nvSpPr>
        <dsp:cNvPr id="0" name=""/>
        <dsp:cNvSpPr/>
      </dsp:nvSpPr>
      <dsp:spPr>
        <a:xfrm>
          <a:off x="3196791" y="3588581"/>
          <a:ext cx="846562" cy="846562"/>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03C4EF-EE5D-4614-8417-EB6A6A8132C1}">
      <dsp:nvSpPr>
        <dsp:cNvPr id="0" name=""/>
        <dsp:cNvSpPr/>
      </dsp:nvSpPr>
      <dsp:spPr>
        <a:xfrm>
          <a:off x="2410697" y="5209143"/>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GB" sz="2100" kern="1200"/>
            <a:t>Way of working</a:t>
          </a:r>
          <a:endParaRPr lang="en-US" sz="2100" kern="1200"/>
        </a:p>
      </dsp:txBody>
      <dsp:txXfrm>
        <a:off x="2410697" y="5209143"/>
        <a:ext cx="24187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D49C6B-8A14-4854-822A-0BFF36E51506}" type="datetimeFigureOut">
              <a:rPr lang="en-GB"/>
              <a:t>26/01/2022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7A0CD3-F3A6-46A0-A5CB-4E6812A423BE}" type="slidenum">
              <a:rPr lang="en-GB"/>
              <a:t>‹#›</a:t>
            </a:fld>
            <a:endParaRPr lang="en-GB"/>
          </a:p>
        </p:txBody>
      </p:sp>
    </p:spTree>
    <p:extLst>
      <p:ext uri="{BB962C8B-B14F-4D97-AF65-F5344CB8AC3E}">
        <p14:creationId xmlns:p14="http://schemas.microsoft.com/office/powerpoint/2010/main" val="2869535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617A0CD3-F3A6-46A0-A5CB-4E6812A423BE}" type="slidenum">
              <a:rPr lang="en-GB"/>
              <a:t>15</a:t>
            </a:fld>
            <a:endParaRPr lang="en-GB"/>
          </a:p>
        </p:txBody>
      </p:sp>
    </p:spTree>
    <p:extLst>
      <p:ext uri="{BB962C8B-B14F-4D97-AF65-F5344CB8AC3E}">
        <p14:creationId xmlns:p14="http://schemas.microsoft.com/office/powerpoint/2010/main" val="988794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7A0CD3-F3A6-46A0-A5CB-4E6812A423BE}" type="slidenum">
              <a:rPr lang="en-GB"/>
              <a:t>16</a:t>
            </a:fld>
            <a:endParaRPr lang="en-GB"/>
          </a:p>
        </p:txBody>
      </p:sp>
    </p:spTree>
    <p:extLst>
      <p:ext uri="{BB962C8B-B14F-4D97-AF65-F5344CB8AC3E}">
        <p14:creationId xmlns:p14="http://schemas.microsoft.com/office/powerpoint/2010/main" val="25626275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617A0CD3-F3A6-46A0-A5CB-4E6812A423BE}" type="slidenum">
              <a:rPr lang="en-GB"/>
              <a:t>17</a:t>
            </a:fld>
            <a:endParaRPr lang="en-GB"/>
          </a:p>
        </p:txBody>
      </p:sp>
    </p:spTree>
    <p:extLst>
      <p:ext uri="{BB962C8B-B14F-4D97-AF65-F5344CB8AC3E}">
        <p14:creationId xmlns:p14="http://schemas.microsoft.com/office/powerpoint/2010/main" val="5388388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7A0CD3-F3A6-46A0-A5CB-4E6812A423BE}" type="slidenum">
              <a:rPr lang="en-GB"/>
              <a:t>20</a:t>
            </a:fld>
            <a:endParaRPr lang="en-GB"/>
          </a:p>
        </p:txBody>
      </p:sp>
    </p:spTree>
    <p:extLst>
      <p:ext uri="{BB962C8B-B14F-4D97-AF65-F5344CB8AC3E}">
        <p14:creationId xmlns:p14="http://schemas.microsoft.com/office/powerpoint/2010/main" val="4281066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Wednesday, January 26, 2022</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22365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Wednesday, January 26, 2022</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5310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Wednesday, January 26, 2022</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415737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Wednesday, January 26, 2022</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508026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Wednesday, January 26, 2022</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752517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Wednesday, January 26, 2022</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700251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Wednesday, January 26, 2022</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299981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Wednesday, January 26, 2022</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269812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Wednesday, January 26, 2022</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894319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Wednesday, January 26, 2022</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765712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Wednesday, January 26, 2022</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92956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Wednesday, January 26, 2022</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1060013322"/>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00" r:id="rId4"/>
    <p:sldLayoutId id="2147483701" r:id="rId5"/>
    <p:sldLayoutId id="2147483706" r:id="rId6"/>
    <p:sldLayoutId id="2147483702" r:id="rId7"/>
    <p:sldLayoutId id="2147483703" r:id="rId8"/>
    <p:sldLayoutId id="2147483704" r:id="rId9"/>
    <p:sldLayoutId id="2147483705" r:id="rId10"/>
    <p:sldLayoutId id="2147483707"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mentalhealth.org.uk/publications/fundamental-facts-about-mental-health-2016" TargetMode="External"/><Relationship Id="rId2" Type="http://schemas.openxmlformats.org/officeDocument/2006/relationships/hyperlink" Target="https://apps.who.int/iris/bitstream/handle/10665/87232/9789241564618_eng.pdf;jsessionid=3FD90930322A6A4DC4B9E3ACBB059137?sequence=1"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6F292AA-C8DB-4CAA-97C9-456CF85406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D2EC3A5-E462-4DEC-AC9C-2847188BA365}"/>
              </a:ext>
            </a:extLst>
          </p:cNvPr>
          <p:cNvPicPr>
            <a:picLocks noChangeAspect="1"/>
          </p:cNvPicPr>
          <p:nvPr/>
        </p:nvPicPr>
        <p:blipFill rotWithShape="1">
          <a:blip r:embed="rId2"/>
          <a:srcRect l="28314" r="38235" b="-4"/>
          <a:stretch/>
        </p:blipFill>
        <p:spPr>
          <a:xfrm>
            <a:off x="-1" y="10"/>
            <a:ext cx="4587901" cy="6857990"/>
          </a:xfrm>
          <a:prstGeom prst="rect">
            <a:avLst/>
          </a:prstGeom>
        </p:spPr>
      </p:pic>
      <p:sp>
        <p:nvSpPr>
          <p:cNvPr id="11" name="Rectangle 10">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2" y="-429"/>
            <a:ext cx="7604097" cy="6857571"/>
          </a:xfrm>
          <a:prstGeom prst="rect">
            <a:avLst/>
          </a:prstGeom>
          <a:gradFill>
            <a:gsLst>
              <a:gs pos="0">
                <a:schemeClr val="accent6">
                  <a:lumMod val="75000"/>
                  <a:alpha val="73000"/>
                </a:schemeClr>
              </a:gs>
              <a:gs pos="100000">
                <a:schemeClr val="accent2"/>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1" y="0"/>
            <a:ext cx="7604097" cy="6858000"/>
          </a:xfrm>
          <a:prstGeom prst="rect">
            <a:avLst/>
          </a:prstGeom>
          <a:gradFill>
            <a:gsLst>
              <a:gs pos="0">
                <a:schemeClr val="accent5">
                  <a:alpha val="37000"/>
                </a:schemeClr>
              </a:gs>
              <a:gs pos="98000">
                <a:schemeClr val="accent2">
                  <a:alpha val="66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99847" y="4355164"/>
            <a:ext cx="7592151" cy="2502836"/>
          </a:xfrm>
          <a:prstGeom prst="rect">
            <a:avLst/>
          </a:prstGeom>
          <a:gradFill>
            <a:gsLst>
              <a:gs pos="22000">
                <a:schemeClr val="accent6">
                  <a:alpha val="39000"/>
                </a:schemeClr>
              </a:gs>
              <a:gs pos="82000">
                <a:schemeClr val="accent5">
                  <a:alpha val="1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256CF5B-1DAD-4912-86B9-FCA733692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704304">
            <a:off x="6080918" y="830588"/>
            <a:ext cx="4998441" cy="4998441"/>
          </a:xfrm>
          <a:prstGeom prst="ellipse">
            <a:avLst/>
          </a:prstGeom>
          <a:gradFill>
            <a:gsLst>
              <a:gs pos="39000">
                <a:schemeClr val="accent4">
                  <a:lumMod val="20000"/>
                  <a:lumOff val="80000"/>
                  <a:alpha val="0"/>
                </a:schemeClr>
              </a:gs>
              <a:gs pos="100000">
                <a:schemeClr val="accent6">
                  <a:alpha val="18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5275425" y="768485"/>
            <a:ext cx="6133656" cy="3169674"/>
          </a:xfrm>
        </p:spPr>
        <p:txBody>
          <a:bodyPr>
            <a:normAutofit/>
          </a:bodyPr>
          <a:lstStyle/>
          <a:p>
            <a:pPr algn="r"/>
            <a:r>
              <a:rPr lang="en-GB" dirty="0">
                <a:solidFill>
                  <a:schemeClr val="bg1"/>
                </a:solidFill>
                <a:cs typeface="Calibri Light"/>
              </a:rPr>
              <a:t>MA Year One</a:t>
            </a:r>
            <a:endParaRPr lang="en-GB" dirty="0" err="1">
              <a:solidFill>
                <a:schemeClr val="bg1"/>
              </a:solidFill>
            </a:endParaRPr>
          </a:p>
        </p:txBody>
      </p:sp>
      <p:sp>
        <p:nvSpPr>
          <p:cNvPr id="3" name="Subtitle 2"/>
          <p:cNvSpPr>
            <a:spLocks noGrp="1"/>
          </p:cNvSpPr>
          <p:nvPr>
            <p:ph type="subTitle" idx="1"/>
          </p:nvPr>
        </p:nvSpPr>
        <p:spPr>
          <a:xfrm>
            <a:off x="5862918" y="4793128"/>
            <a:ext cx="5462494" cy="1141157"/>
          </a:xfrm>
        </p:spPr>
        <p:txBody>
          <a:bodyPr vert="horz" lIns="0" tIns="0" rIns="0" bIns="0" rtlCol="0" anchor="t">
            <a:normAutofit/>
          </a:bodyPr>
          <a:lstStyle/>
          <a:p>
            <a:pPr algn="r"/>
            <a:r>
              <a:rPr lang="en-GB" sz="1400" dirty="0">
                <a:solidFill>
                  <a:schemeClr val="bg1"/>
                </a:solidFill>
              </a:rPr>
              <a:t>Mental Health Unit: Session One</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Rectangle 29">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CF8549-DCEA-4613-B5DC-4087D552F7E8}"/>
              </a:ext>
            </a:extLst>
          </p:cNvPr>
          <p:cNvSpPr>
            <a:spLocks noGrp="1"/>
          </p:cNvSpPr>
          <p:nvPr>
            <p:ph type="title"/>
          </p:nvPr>
        </p:nvSpPr>
        <p:spPr>
          <a:xfrm>
            <a:off x="457200" y="868280"/>
            <a:ext cx="3390645" cy="3363597"/>
          </a:xfrm>
        </p:spPr>
        <p:txBody>
          <a:bodyPr>
            <a:normAutofit/>
          </a:bodyPr>
          <a:lstStyle/>
          <a:p>
            <a:pPr algn="r"/>
            <a:r>
              <a:rPr lang="en-GB" sz="3200" dirty="0">
                <a:solidFill>
                  <a:schemeClr val="bg1"/>
                </a:solidFill>
              </a:rPr>
              <a:t>Aims</a:t>
            </a:r>
          </a:p>
        </p:txBody>
      </p:sp>
      <p:graphicFrame>
        <p:nvGraphicFramePr>
          <p:cNvPr id="5" name="Content Placeholder 2">
            <a:extLst>
              <a:ext uri="{FF2B5EF4-FFF2-40B4-BE49-F238E27FC236}">
                <a16:creationId xmlns:a16="http://schemas.microsoft.com/office/drawing/2014/main" id="{5E467C81-9925-4B08-B1F8-FB16D6EC6CDE}"/>
              </a:ext>
            </a:extLst>
          </p:cNvPr>
          <p:cNvGraphicFramePr>
            <a:graphicFrameLocks noGrp="1"/>
          </p:cNvGraphicFramePr>
          <p:nvPr>
            <p:ph idx="1"/>
            <p:extLst>
              <p:ext uri="{D42A27DB-BD31-4B8C-83A1-F6EECF244321}">
                <p14:modId xmlns:p14="http://schemas.microsoft.com/office/powerpoint/2010/main" val="118370855"/>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2199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07B86-5AC5-4D3D-84B3-322FE97DF2B2}"/>
              </a:ext>
            </a:extLst>
          </p:cNvPr>
          <p:cNvSpPr>
            <a:spLocks noGrp="1"/>
          </p:cNvSpPr>
          <p:nvPr>
            <p:ph type="title"/>
          </p:nvPr>
        </p:nvSpPr>
        <p:spPr/>
        <p:txBody>
          <a:bodyPr/>
          <a:lstStyle/>
          <a:p>
            <a:r>
              <a:rPr lang="en-GB" dirty="0"/>
              <a:t>Unit Overview</a:t>
            </a:r>
          </a:p>
        </p:txBody>
      </p:sp>
      <p:sp>
        <p:nvSpPr>
          <p:cNvPr id="3" name="Content Placeholder 2">
            <a:extLst>
              <a:ext uri="{FF2B5EF4-FFF2-40B4-BE49-F238E27FC236}">
                <a16:creationId xmlns:a16="http://schemas.microsoft.com/office/drawing/2014/main" id="{827FAC88-1550-4E1F-93A6-E446F05F58A8}"/>
              </a:ext>
            </a:extLst>
          </p:cNvPr>
          <p:cNvSpPr>
            <a:spLocks noGrp="1"/>
          </p:cNvSpPr>
          <p:nvPr>
            <p:ph idx="1"/>
          </p:nvPr>
        </p:nvSpPr>
        <p:spPr/>
        <p:txBody>
          <a:bodyPr vert="horz" lIns="0" tIns="0" rIns="0" bIns="0" rtlCol="0" anchor="t">
            <a:normAutofit/>
          </a:bodyPr>
          <a:lstStyle/>
          <a:p>
            <a:r>
              <a:rPr lang="en-GB" dirty="0"/>
              <a:t>Within this module we're going to be looking at Mental Health, what it is and the difference between Mental Health, Mental Well-being and Mental Illness.</a:t>
            </a:r>
          </a:p>
          <a:p>
            <a:r>
              <a:rPr lang="en-GB" dirty="0"/>
              <a:t>We're also going to be looking at different models</a:t>
            </a:r>
          </a:p>
          <a:p>
            <a:r>
              <a:rPr lang="en-GB" dirty="0"/>
              <a:t>We'll look at classification and diagnosis</a:t>
            </a:r>
          </a:p>
          <a:p>
            <a:r>
              <a:rPr lang="en-GB" dirty="0"/>
              <a:t>We'll also look at the Welsh Matrix (Matrics Cymru) and explore MH with Children and young people.</a:t>
            </a:r>
          </a:p>
          <a:p>
            <a:r>
              <a:rPr lang="en-GB" dirty="0"/>
              <a:t>Finally, we’ll take a look at how we may see mental health presenting in the therapy room and where these presenting issues may have started.</a:t>
            </a:r>
          </a:p>
          <a:p>
            <a:endParaRPr lang="en-GB" dirty="0"/>
          </a:p>
          <a:p>
            <a:endParaRPr lang="en-GB" dirty="0"/>
          </a:p>
        </p:txBody>
      </p:sp>
    </p:spTree>
    <p:extLst>
      <p:ext uri="{BB962C8B-B14F-4D97-AF65-F5344CB8AC3E}">
        <p14:creationId xmlns:p14="http://schemas.microsoft.com/office/powerpoint/2010/main" val="1123598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1B22A-B8C1-4D25-81A9-675C7030EAA4}"/>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B45582C4-EA68-44A1-AB7C-30226FA423BB}"/>
              </a:ext>
            </a:extLst>
          </p:cNvPr>
          <p:cNvSpPr>
            <a:spLocks noGrp="1"/>
          </p:cNvSpPr>
          <p:nvPr>
            <p:ph idx="1"/>
          </p:nvPr>
        </p:nvSpPr>
        <p:spPr/>
        <p:txBody>
          <a:bodyPr vert="horz" lIns="0" tIns="0" rIns="0" bIns="0" rtlCol="0" anchor="t">
            <a:normAutofit fontScale="70000" lnSpcReduction="20000"/>
          </a:bodyPr>
          <a:lstStyle/>
          <a:p>
            <a:r>
              <a:rPr lang="en-GB" dirty="0">
                <a:ea typeface="+mn-lt"/>
                <a:cs typeface="+mn-lt"/>
              </a:rPr>
              <a:t>Upon the successful completion of this module, the student should be able to: </a:t>
            </a:r>
            <a:endParaRPr lang="en-GB"/>
          </a:p>
          <a:p>
            <a:pPr lvl="1"/>
            <a:r>
              <a:rPr lang="en-GB" dirty="0">
                <a:ea typeface="+mn-lt"/>
                <a:cs typeface="+mn-lt"/>
              </a:rPr>
              <a:t>Demonstrate familiarity with a model of assessment compatible with their core theoretical model in order to determine the client's therapeutic needs, while maintaining an awareness of other assessment strategies. </a:t>
            </a:r>
            <a:endParaRPr lang="en-GB"/>
          </a:p>
          <a:p>
            <a:pPr lvl="1"/>
            <a:r>
              <a:rPr lang="en-GB" dirty="0">
                <a:highlight>
                  <a:srgbClr val="FFFF00"/>
                </a:highlight>
                <a:ea typeface="+mn-lt"/>
                <a:cs typeface="+mn-lt"/>
              </a:rPr>
              <a:t>Critically appraise a range of therapeutic responses, strategies and interventions to inform practice and critically assess potential limitations of their preferred theoretical model or models in work with specific clients</a:t>
            </a:r>
            <a:r>
              <a:rPr lang="en-GB" dirty="0">
                <a:ea typeface="+mn-lt"/>
                <a:cs typeface="+mn-lt"/>
              </a:rPr>
              <a:t>. </a:t>
            </a:r>
            <a:endParaRPr lang="en-GB"/>
          </a:p>
          <a:p>
            <a:pPr lvl="1"/>
            <a:r>
              <a:rPr lang="en-GB" dirty="0">
                <a:highlight>
                  <a:srgbClr val="FFFF00"/>
                </a:highlight>
                <a:ea typeface="+mn-lt"/>
                <a:cs typeface="+mn-lt"/>
              </a:rPr>
              <a:t>Recognise signs and symptoms associated with mental distress and regularly update knowledge about mental health and well-being and be aware of psychopharmacological interventions commonly used in the treatment of mental health problems and be sensitive to the impact that prescribed medication may have on the therapeutic relationship and process of counselling/psychotherapy.</a:t>
            </a:r>
            <a:endParaRPr lang="en-GB" dirty="0">
              <a:highlight>
                <a:srgbClr val="FFFF00"/>
              </a:highlight>
            </a:endParaRPr>
          </a:p>
          <a:p>
            <a:pPr lvl="1"/>
            <a:r>
              <a:rPr lang="en-GB" dirty="0">
                <a:highlight>
                  <a:srgbClr val="FFFF00"/>
                </a:highlight>
                <a:ea typeface="+mn-lt"/>
                <a:cs typeface="+mn-lt"/>
              </a:rPr>
              <a:t>Critically evaluate ways in which government policies and recommendations such as those in the National Institute for Health and Clinical Excellence (N.I.C.E.) guidelines may impact on mental health service provision and client well-being. </a:t>
            </a:r>
            <a:endParaRPr lang="en-GB"/>
          </a:p>
          <a:p>
            <a:pPr lvl="1"/>
            <a:r>
              <a:rPr lang="en-GB" dirty="0">
                <a:highlight>
                  <a:srgbClr val="FFFF00"/>
                </a:highlight>
                <a:ea typeface="+mn-lt"/>
                <a:cs typeface="+mn-lt"/>
              </a:rPr>
              <a:t>Critically appraise the range of psychological services and interventions available to clients and recognise and respect inter-professional and multi-agency approaches to mental health.</a:t>
            </a:r>
            <a:endParaRPr lang="en-GB" dirty="0">
              <a:highlight>
                <a:srgbClr val="FFFF00"/>
              </a:highlight>
            </a:endParaRPr>
          </a:p>
          <a:p>
            <a:pPr lvl="1"/>
            <a:r>
              <a:rPr lang="en-GB" dirty="0">
                <a:highlight>
                  <a:srgbClr val="FFFF00"/>
                </a:highlight>
                <a:ea typeface="+mn-lt"/>
                <a:cs typeface="+mn-lt"/>
              </a:rPr>
              <a:t>  Apply consistently a comprehensive, in-depth and research-informed body of knowledge in their practice.</a:t>
            </a:r>
            <a:endParaRPr lang="en-GB" dirty="0">
              <a:highlight>
                <a:srgbClr val="FFFF00"/>
              </a:highlight>
            </a:endParaRPr>
          </a:p>
          <a:p>
            <a:pPr lvl="1"/>
            <a:r>
              <a:rPr lang="en-GB" dirty="0">
                <a:ea typeface="+mn-lt"/>
                <a:cs typeface="+mn-lt"/>
              </a:rPr>
              <a:t>Critically appraise the effect of their own values, beliefs, attitudes and behaviours when working as a psychotherapist.</a:t>
            </a:r>
            <a:endParaRPr lang="en-GB" dirty="0"/>
          </a:p>
          <a:p>
            <a:pPr lvl="1"/>
            <a:r>
              <a:rPr lang="en-GB" dirty="0">
                <a:ea typeface="+mn-lt"/>
                <a:cs typeface="+mn-lt"/>
              </a:rPr>
              <a:t>Ensure a consistent commitment to continuing professional and personal development, including self-awareness and fitness to practice.</a:t>
            </a:r>
            <a:endParaRPr lang="en-GB" dirty="0"/>
          </a:p>
          <a:p>
            <a:endParaRPr lang="en-GB" dirty="0"/>
          </a:p>
        </p:txBody>
      </p:sp>
    </p:spTree>
    <p:extLst>
      <p:ext uri="{BB962C8B-B14F-4D97-AF65-F5344CB8AC3E}">
        <p14:creationId xmlns:p14="http://schemas.microsoft.com/office/powerpoint/2010/main" val="2869225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55155-6CD9-41E6-9E5D-9FBC025E62D1}"/>
              </a:ext>
            </a:extLst>
          </p:cNvPr>
          <p:cNvSpPr>
            <a:spLocks noGrp="1"/>
          </p:cNvSpPr>
          <p:nvPr>
            <p:ph type="title"/>
          </p:nvPr>
        </p:nvSpPr>
        <p:spPr/>
        <p:txBody>
          <a:bodyPr/>
          <a:lstStyle/>
          <a:p>
            <a:r>
              <a:rPr lang="en-GB" dirty="0"/>
              <a:t>Module Assessments</a:t>
            </a:r>
          </a:p>
        </p:txBody>
      </p:sp>
      <p:sp>
        <p:nvSpPr>
          <p:cNvPr id="3" name="Content Placeholder 2">
            <a:extLst>
              <a:ext uri="{FF2B5EF4-FFF2-40B4-BE49-F238E27FC236}">
                <a16:creationId xmlns:a16="http://schemas.microsoft.com/office/drawing/2014/main" id="{5C184726-09CD-45B5-9593-84EA9D3BE7BB}"/>
              </a:ext>
            </a:extLst>
          </p:cNvPr>
          <p:cNvSpPr>
            <a:spLocks noGrp="1"/>
          </p:cNvSpPr>
          <p:nvPr>
            <p:ph idx="1"/>
          </p:nvPr>
        </p:nvSpPr>
        <p:spPr/>
        <p:txBody>
          <a:bodyPr vert="horz" lIns="0" tIns="0" rIns="0" bIns="0" rtlCol="0" anchor="t">
            <a:normAutofit/>
          </a:bodyPr>
          <a:lstStyle/>
          <a:p>
            <a:r>
              <a:rPr lang="en-GB" dirty="0"/>
              <a:t>There are two assessments for this module:</a:t>
            </a:r>
          </a:p>
          <a:p>
            <a:r>
              <a:rPr lang="en-GB" dirty="0"/>
              <a:t>AC1: 30 minute presentation. Due 2</a:t>
            </a:r>
            <a:r>
              <a:rPr lang="en-GB" baseline="30000" dirty="0"/>
              <a:t>nd</a:t>
            </a:r>
            <a:r>
              <a:rPr lang="en-GB" dirty="0"/>
              <a:t> March 2022 – to present on the 3</a:t>
            </a:r>
            <a:r>
              <a:rPr lang="en-GB" baseline="30000" dirty="0"/>
              <a:t>rd</a:t>
            </a:r>
            <a:r>
              <a:rPr lang="en-GB" dirty="0"/>
              <a:t> March.</a:t>
            </a:r>
          </a:p>
          <a:p>
            <a:r>
              <a:rPr lang="en-GB" dirty="0"/>
              <a:t>AC2: 4,000 word essay. Due 27</a:t>
            </a:r>
            <a:r>
              <a:rPr lang="en-GB" baseline="30000" dirty="0"/>
              <a:t>th</a:t>
            </a:r>
            <a:r>
              <a:rPr lang="en-GB" dirty="0"/>
              <a:t> April 2022.</a:t>
            </a:r>
          </a:p>
          <a:p>
            <a:endParaRPr lang="en-GB" dirty="0"/>
          </a:p>
          <a:p>
            <a:pPr marL="0" indent="0">
              <a:buNone/>
            </a:pPr>
            <a:endParaRPr lang="en-GB" dirty="0"/>
          </a:p>
        </p:txBody>
      </p:sp>
    </p:spTree>
    <p:extLst>
      <p:ext uri="{BB962C8B-B14F-4D97-AF65-F5344CB8AC3E}">
        <p14:creationId xmlns:p14="http://schemas.microsoft.com/office/powerpoint/2010/main" val="85844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10">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78AFD3-9936-4933-B34D-635FC1E0D519}"/>
              </a:ext>
            </a:extLst>
          </p:cNvPr>
          <p:cNvSpPr>
            <a:spLocks noGrp="1"/>
          </p:cNvSpPr>
          <p:nvPr>
            <p:ph type="title"/>
          </p:nvPr>
        </p:nvSpPr>
        <p:spPr>
          <a:xfrm>
            <a:off x="8643193" y="457201"/>
            <a:ext cx="3091607" cy="1727643"/>
          </a:xfrm>
        </p:spPr>
        <p:txBody>
          <a:bodyPr anchor="b">
            <a:normAutofit/>
          </a:bodyPr>
          <a:lstStyle/>
          <a:p>
            <a:r>
              <a:rPr lang="en-GB" sz="2600" dirty="0"/>
              <a:t>Questions?</a:t>
            </a:r>
          </a:p>
        </p:txBody>
      </p:sp>
      <p:pic>
        <p:nvPicPr>
          <p:cNvPr id="4" name="Picture 5" descr="Question mark on green pastel background">
            <a:extLst>
              <a:ext uri="{FF2B5EF4-FFF2-40B4-BE49-F238E27FC236}">
                <a16:creationId xmlns:a16="http://schemas.microsoft.com/office/drawing/2014/main" id="{764A032D-BEE2-46AB-891B-DD7B1F733785}"/>
              </a:ext>
            </a:extLst>
          </p:cNvPr>
          <p:cNvPicPr>
            <a:picLocks noChangeAspect="1"/>
          </p:cNvPicPr>
          <p:nvPr/>
        </p:nvPicPr>
        <p:blipFill rotWithShape="1">
          <a:blip r:embed="rId2"/>
          <a:srcRect l="5022"/>
          <a:stretch/>
        </p:blipFill>
        <p:spPr>
          <a:xfrm>
            <a:off x="20" y="431"/>
            <a:ext cx="8115280" cy="6408311"/>
          </a:xfrm>
          <a:prstGeom prst="rect">
            <a:avLst/>
          </a:prstGeom>
        </p:spPr>
      </p:pic>
      <p:sp>
        <p:nvSpPr>
          <p:cNvPr id="8" name="Content Placeholder 7">
            <a:extLst>
              <a:ext uri="{FF2B5EF4-FFF2-40B4-BE49-F238E27FC236}">
                <a16:creationId xmlns:a16="http://schemas.microsoft.com/office/drawing/2014/main" id="{549CE302-C686-4E6C-B64F-3EFDEFA8B916}"/>
              </a:ext>
            </a:extLst>
          </p:cNvPr>
          <p:cNvSpPr>
            <a:spLocks noGrp="1"/>
          </p:cNvSpPr>
          <p:nvPr>
            <p:ph idx="1"/>
          </p:nvPr>
        </p:nvSpPr>
        <p:spPr>
          <a:xfrm>
            <a:off x="8643193" y="2530549"/>
            <a:ext cx="2942813" cy="3428124"/>
          </a:xfrm>
        </p:spPr>
        <p:txBody>
          <a:bodyPr>
            <a:normAutofit/>
          </a:bodyPr>
          <a:lstStyle/>
          <a:p>
            <a:endParaRPr lang="en-US" sz="1400"/>
          </a:p>
        </p:txBody>
      </p:sp>
      <p:sp>
        <p:nvSpPr>
          <p:cNvPr id="7" name="Rectangle 12">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14">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4786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68BBE1A-B148-4F48-8E8C-EEB4A444E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04DEE4-D2A2-4650-9773-2EE8BAE3DE5C}"/>
              </a:ext>
            </a:extLst>
          </p:cNvPr>
          <p:cNvSpPr>
            <a:spLocks noGrp="1"/>
          </p:cNvSpPr>
          <p:nvPr>
            <p:ph type="title"/>
          </p:nvPr>
        </p:nvSpPr>
        <p:spPr>
          <a:xfrm>
            <a:off x="980902" y="622852"/>
            <a:ext cx="4045528" cy="3289672"/>
          </a:xfrm>
        </p:spPr>
        <p:txBody>
          <a:bodyPr anchor="b">
            <a:normAutofit/>
          </a:bodyPr>
          <a:lstStyle/>
          <a:p>
            <a:pPr algn="r"/>
            <a:r>
              <a:rPr lang="en-GB" dirty="0"/>
              <a:t>Mental Health</a:t>
            </a:r>
            <a:endParaRPr lang="en-GB"/>
          </a:p>
        </p:txBody>
      </p:sp>
      <p:pic>
        <p:nvPicPr>
          <p:cNvPr id="5" name="Picture 5" descr="Icon&#10;&#10;Description automatically generated">
            <a:extLst>
              <a:ext uri="{FF2B5EF4-FFF2-40B4-BE49-F238E27FC236}">
                <a16:creationId xmlns:a16="http://schemas.microsoft.com/office/drawing/2014/main" id="{9DBECAED-4333-4E46-86C8-87109F9EC641}"/>
              </a:ext>
            </a:extLst>
          </p:cNvPr>
          <p:cNvPicPr>
            <a:picLocks noChangeAspect="1"/>
          </p:cNvPicPr>
          <p:nvPr/>
        </p:nvPicPr>
        <p:blipFill>
          <a:blip r:embed="rId2"/>
          <a:stretch>
            <a:fillRect/>
          </a:stretch>
        </p:blipFill>
        <p:spPr>
          <a:xfrm>
            <a:off x="5270269" y="6208"/>
            <a:ext cx="5852159" cy="3906315"/>
          </a:xfrm>
          <a:prstGeom prst="rect">
            <a:avLst/>
          </a:prstGeom>
        </p:spPr>
      </p:pic>
      <p:sp>
        <p:nvSpPr>
          <p:cNvPr id="3" name="Content Placeholder 2">
            <a:extLst>
              <a:ext uri="{FF2B5EF4-FFF2-40B4-BE49-F238E27FC236}">
                <a16:creationId xmlns:a16="http://schemas.microsoft.com/office/drawing/2014/main" id="{E0D50701-0AB3-417F-AE79-E5241CC1E874}"/>
              </a:ext>
            </a:extLst>
          </p:cNvPr>
          <p:cNvSpPr>
            <a:spLocks noGrp="1"/>
          </p:cNvSpPr>
          <p:nvPr>
            <p:ph idx="1"/>
          </p:nvPr>
        </p:nvSpPr>
        <p:spPr>
          <a:xfrm>
            <a:off x="5270270" y="4198217"/>
            <a:ext cx="5852158" cy="1820198"/>
          </a:xfrm>
        </p:spPr>
        <p:txBody>
          <a:bodyPr vert="horz" lIns="0" tIns="0" rIns="0" bIns="0" rtlCol="0" anchor="t">
            <a:normAutofit/>
          </a:bodyPr>
          <a:lstStyle/>
          <a:p>
            <a:r>
              <a:rPr lang="en-GB" sz="1600"/>
              <a:t>What does the term 'Mental Health' Mean to you.</a:t>
            </a:r>
          </a:p>
          <a:p>
            <a:r>
              <a:rPr lang="en-GB" sz="1600"/>
              <a:t>Spending 10 minutes, discuss this idea with your small group.</a:t>
            </a:r>
          </a:p>
          <a:p>
            <a:endParaRPr lang="en-GB" sz="1600"/>
          </a:p>
          <a:p>
            <a:endParaRPr lang="en-GB" sz="1600"/>
          </a:p>
        </p:txBody>
      </p:sp>
      <p:sp>
        <p:nvSpPr>
          <p:cNvPr id="12" name="Rectangle 11">
            <a:extLst>
              <a:ext uri="{FF2B5EF4-FFF2-40B4-BE49-F238E27FC236}">
                <a16:creationId xmlns:a16="http://schemas.microsoft.com/office/drawing/2014/main" id="{955DEFE8-24AF-47F7-B020-D4D76ABA1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801"/>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ectangle 13">
            <a:extLst>
              <a:ext uri="{FF2B5EF4-FFF2-40B4-BE49-F238E27FC236}">
                <a16:creationId xmlns:a16="http://schemas.microsoft.com/office/drawing/2014/main" id="{6EAE3873-25FC-4346-B1D5-82E5F9D953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801"/>
            <a:ext cx="8153398" cy="456772"/>
          </a:xfrm>
          <a:prstGeom prst="rect">
            <a:avLst/>
          </a:prstGeom>
          <a:gradFill>
            <a:gsLst>
              <a:gs pos="9000">
                <a:schemeClr val="accent2">
                  <a:lumMod val="60000"/>
                  <a:lumOff val="40000"/>
                  <a:alpha val="67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2413326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4">
            <a:extLst>
              <a:ext uri="{FF2B5EF4-FFF2-40B4-BE49-F238E27FC236}">
                <a16:creationId xmlns:a16="http://schemas.microsoft.com/office/drawing/2014/main" id="{4643CFF5-3073-44B6-9A56-4CAF096FF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2698B7-5799-419F-95FB-5B5F3B2AD8C2}"/>
              </a:ext>
            </a:extLst>
          </p:cNvPr>
          <p:cNvSpPr>
            <a:spLocks noGrp="1"/>
          </p:cNvSpPr>
          <p:nvPr>
            <p:ph type="title"/>
          </p:nvPr>
        </p:nvSpPr>
        <p:spPr>
          <a:xfrm>
            <a:off x="1371600" y="457200"/>
            <a:ext cx="5868785" cy="1556724"/>
          </a:xfrm>
        </p:spPr>
        <p:txBody>
          <a:bodyPr anchor="b">
            <a:normAutofit/>
          </a:bodyPr>
          <a:lstStyle/>
          <a:p>
            <a:r>
              <a:rPr lang="en-GB" dirty="0"/>
              <a:t>Mental Health</a:t>
            </a:r>
          </a:p>
        </p:txBody>
      </p:sp>
      <p:sp>
        <p:nvSpPr>
          <p:cNvPr id="3" name="Content Placeholder 2">
            <a:extLst>
              <a:ext uri="{FF2B5EF4-FFF2-40B4-BE49-F238E27FC236}">
                <a16:creationId xmlns:a16="http://schemas.microsoft.com/office/drawing/2014/main" id="{4B831300-9B5A-44C5-9A08-60BEB06A5CEE}"/>
              </a:ext>
            </a:extLst>
          </p:cNvPr>
          <p:cNvSpPr>
            <a:spLocks noGrp="1"/>
          </p:cNvSpPr>
          <p:nvPr>
            <p:ph idx="1"/>
          </p:nvPr>
        </p:nvSpPr>
        <p:spPr>
          <a:xfrm>
            <a:off x="1371600" y="2344189"/>
            <a:ext cx="5868785" cy="3327336"/>
          </a:xfrm>
        </p:spPr>
        <p:txBody>
          <a:bodyPr vert="horz" lIns="0" tIns="0" rIns="0" bIns="0" rtlCol="0" anchor="t">
            <a:normAutofit/>
          </a:bodyPr>
          <a:lstStyle/>
          <a:p>
            <a:r>
              <a:rPr lang="en-GB" sz="1600">
                <a:ea typeface="+mn-lt"/>
                <a:cs typeface="+mn-lt"/>
              </a:rPr>
              <a:t>The World Health Organisation (WHO) defines this concept of mental health  as, </a:t>
            </a:r>
            <a:r>
              <a:rPr lang="en-GB" sz="1600" i="1">
                <a:ea typeface="+mn-lt"/>
                <a:cs typeface="+mn-lt"/>
              </a:rPr>
              <a:t>‘a state of well-being in which an individual can realise his or her own, potential, cope with the normal stress of life, work productively and make a contribution to his or her  community’</a:t>
            </a:r>
            <a:r>
              <a:rPr lang="en-GB" sz="1600">
                <a:ea typeface="+mn-lt"/>
                <a:cs typeface="+mn-lt"/>
              </a:rPr>
              <a:t> (WHO, 2013, p.6).</a:t>
            </a:r>
            <a:endParaRPr lang="en-GB" sz="1600"/>
          </a:p>
          <a:p>
            <a:endParaRPr lang="en-GB" sz="1600"/>
          </a:p>
          <a:p>
            <a:r>
              <a:rPr lang="en-GB" sz="1600"/>
              <a:t>What are your thoughts about this statement? </a:t>
            </a:r>
          </a:p>
          <a:p>
            <a:endParaRPr lang="en-GB" sz="1600"/>
          </a:p>
        </p:txBody>
      </p:sp>
      <p:pic>
        <p:nvPicPr>
          <p:cNvPr id="10" name="Picture 11" descr="Logo, company name&#10;&#10;Description automatically generated">
            <a:extLst>
              <a:ext uri="{FF2B5EF4-FFF2-40B4-BE49-F238E27FC236}">
                <a16:creationId xmlns:a16="http://schemas.microsoft.com/office/drawing/2014/main" id="{004FD717-AD8F-4BAD-BCD2-701491A6CE07}"/>
              </a:ext>
            </a:extLst>
          </p:cNvPr>
          <p:cNvPicPr>
            <a:picLocks noChangeAspect="1"/>
          </p:cNvPicPr>
          <p:nvPr/>
        </p:nvPicPr>
        <p:blipFill>
          <a:blip r:embed="rId2"/>
          <a:stretch>
            <a:fillRect/>
          </a:stretch>
        </p:blipFill>
        <p:spPr>
          <a:xfrm>
            <a:off x="7697585" y="1028700"/>
            <a:ext cx="4037215" cy="3992850"/>
          </a:xfrm>
          <a:prstGeom prst="rect">
            <a:avLst/>
          </a:prstGeom>
        </p:spPr>
      </p:pic>
      <p:sp>
        <p:nvSpPr>
          <p:cNvPr id="17" name="Rectangle 16">
            <a:extLst>
              <a:ext uri="{FF2B5EF4-FFF2-40B4-BE49-F238E27FC236}">
                <a16:creationId xmlns:a16="http://schemas.microsoft.com/office/drawing/2014/main" id="{955DEFE8-24AF-47F7-B020-D4D76ABA1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391868"/>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9" name="Rectangle 18">
            <a:extLst>
              <a:ext uri="{FF2B5EF4-FFF2-40B4-BE49-F238E27FC236}">
                <a16:creationId xmlns:a16="http://schemas.microsoft.com/office/drawing/2014/main" id="{6EAE3873-25FC-4346-B1D5-82E5F9D953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391868"/>
            <a:ext cx="8153398" cy="456772"/>
          </a:xfrm>
          <a:prstGeom prst="rect">
            <a:avLst/>
          </a:prstGeom>
          <a:gradFill>
            <a:gsLst>
              <a:gs pos="9000">
                <a:schemeClr val="accent2">
                  <a:lumMod val="60000"/>
                  <a:lumOff val="40000"/>
                  <a:alpha val="67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1840110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EFA53-871D-47BB-B8E1-60EAC01D01E1}"/>
              </a:ext>
            </a:extLst>
          </p:cNvPr>
          <p:cNvSpPr>
            <a:spLocks noGrp="1"/>
          </p:cNvSpPr>
          <p:nvPr>
            <p:ph type="title"/>
          </p:nvPr>
        </p:nvSpPr>
        <p:spPr/>
        <p:txBody>
          <a:bodyPr/>
          <a:lstStyle/>
          <a:p>
            <a:r>
              <a:rPr lang="en-GB" dirty="0"/>
              <a:t>Mental Wellbeing</a:t>
            </a:r>
          </a:p>
        </p:txBody>
      </p:sp>
      <p:sp>
        <p:nvSpPr>
          <p:cNvPr id="3" name="Content Placeholder 2">
            <a:extLst>
              <a:ext uri="{FF2B5EF4-FFF2-40B4-BE49-F238E27FC236}">
                <a16:creationId xmlns:a16="http://schemas.microsoft.com/office/drawing/2014/main" id="{51156FD0-D0EB-44D7-9F12-A307A5C1BF4E}"/>
              </a:ext>
            </a:extLst>
          </p:cNvPr>
          <p:cNvSpPr>
            <a:spLocks noGrp="1"/>
          </p:cNvSpPr>
          <p:nvPr>
            <p:ph idx="1"/>
          </p:nvPr>
        </p:nvSpPr>
        <p:spPr/>
        <p:txBody>
          <a:bodyPr vert="horz" lIns="0" tIns="0" rIns="0" bIns="0" rtlCol="0" anchor="t">
            <a:normAutofit/>
          </a:bodyPr>
          <a:lstStyle/>
          <a:p>
            <a:r>
              <a:rPr lang="en-GB" dirty="0"/>
              <a:t>This is a phrase that is being used a lot in recent months. What does it mean to you?</a:t>
            </a:r>
            <a:endParaRPr lang="en-US" dirty="0"/>
          </a:p>
          <a:p>
            <a:r>
              <a:rPr lang="en-GB" dirty="0"/>
              <a:t>Working independently, see if you can come up with a short phrase that identifies Mental Wellbeing for you.</a:t>
            </a:r>
          </a:p>
        </p:txBody>
      </p:sp>
    </p:spTree>
    <p:extLst>
      <p:ext uri="{BB962C8B-B14F-4D97-AF65-F5344CB8AC3E}">
        <p14:creationId xmlns:p14="http://schemas.microsoft.com/office/powerpoint/2010/main" val="2801188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854C6E-04B1-445B-82B0-3320DF952FE0}"/>
              </a:ext>
            </a:extLst>
          </p:cNvPr>
          <p:cNvSpPr>
            <a:spLocks noGrp="1"/>
          </p:cNvSpPr>
          <p:nvPr>
            <p:ph type="title"/>
          </p:nvPr>
        </p:nvSpPr>
        <p:spPr>
          <a:xfrm>
            <a:off x="1371600" y="457200"/>
            <a:ext cx="5268036" cy="2140145"/>
          </a:xfrm>
        </p:spPr>
        <p:txBody>
          <a:bodyPr anchor="b">
            <a:normAutofit/>
          </a:bodyPr>
          <a:lstStyle/>
          <a:p>
            <a:r>
              <a:rPr lang="en-GB" dirty="0"/>
              <a:t>Mental Wellbeing</a:t>
            </a:r>
          </a:p>
        </p:txBody>
      </p:sp>
      <p:sp>
        <p:nvSpPr>
          <p:cNvPr id="3" name="Content Placeholder 2">
            <a:extLst>
              <a:ext uri="{FF2B5EF4-FFF2-40B4-BE49-F238E27FC236}">
                <a16:creationId xmlns:a16="http://schemas.microsoft.com/office/drawing/2014/main" id="{6F4D41E6-5E2C-4D5D-B84A-60CC95EAD1AE}"/>
              </a:ext>
            </a:extLst>
          </p:cNvPr>
          <p:cNvSpPr>
            <a:spLocks noGrp="1"/>
          </p:cNvSpPr>
          <p:nvPr>
            <p:ph idx="1"/>
          </p:nvPr>
        </p:nvSpPr>
        <p:spPr>
          <a:xfrm>
            <a:off x="1371599" y="3054545"/>
            <a:ext cx="5268037" cy="2567508"/>
          </a:xfrm>
        </p:spPr>
        <p:txBody>
          <a:bodyPr vert="horz" lIns="0" tIns="0" rIns="0" bIns="0" rtlCol="0" anchor="t">
            <a:normAutofit/>
          </a:bodyPr>
          <a:lstStyle/>
          <a:p>
            <a:r>
              <a:rPr lang="en-GB" sz="1600" dirty="0"/>
              <a:t>Mental Wellbeing: There are many different definitions of mental wellbeing, but they generally include areas such as: life satisfaction, optimism, self-esteem, mastery and feeling in control, having a purpose in life and a sense of belonging and support.</a:t>
            </a:r>
          </a:p>
        </p:txBody>
      </p:sp>
      <p:pic>
        <p:nvPicPr>
          <p:cNvPr id="4" name="Picture 4" descr="A picture containing shape&#10;&#10;Description automatically generated">
            <a:extLst>
              <a:ext uri="{FF2B5EF4-FFF2-40B4-BE49-F238E27FC236}">
                <a16:creationId xmlns:a16="http://schemas.microsoft.com/office/drawing/2014/main" id="{D88F5594-BEBC-440B-9C8C-D7D35645A38D}"/>
              </a:ext>
            </a:extLst>
          </p:cNvPr>
          <p:cNvPicPr>
            <a:picLocks noChangeAspect="1"/>
          </p:cNvPicPr>
          <p:nvPr/>
        </p:nvPicPr>
        <p:blipFill rotWithShape="1">
          <a:blip r:embed="rId2"/>
          <a:srcRect l="1163"/>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11" name="Rectangle 1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70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7556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B00B7-E2D7-492F-AFA0-3FF118D9BAA8}"/>
              </a:ext>
            </a:extLst>
          </p:cNvPr>
          <p:cNvSpPr>
            <a:spLocks noGrp="1"/>
          </p:cNvSpPr>
          <p:nvPr>
            <p:ph type="title"/>
          </p:nvPr>
        </p:nvSpPr>
        <p:spPr/>
        <p:txBody>
          <a:bodyPr/>
          <a:lstStyle/>
          <a:p>
            <a:r>
              <a:rPr lang="en-GB" dirty="0" err="1"/>
              <a:t>MEntal</a:t>
            </a:r>
            <a:r>
              <a:rPr lang="en-GB" dirty="0"/>
              <a:t> Illness</a:t>
            </a:r>
          </a:p>
        </p:txBody>
      </p:sp>
      <p:sp>
        <p:nvSpPr>
          <p:cNvPr id="3" name="Content Placeholder 2">
            <a:extLst>
              <a:ext uri="{FF2B5EF4-FFF2-40B4-BE49-F238E27FC236}">
                <a16:creationId xmlns:a16="http://schemas.microsoft.com/office/drawing/2014/main" id="{16017AAF-ED73-482C-B9C4-408AA611A849}"/>
              </a:ext>
            </a:extLst>
          </p:cNvPr>
          <p:cNvSpPr>
            <a:spLocks noGrp="1"/>
          </p:cNvSpPr>
          <p:nvPr>
            <p:ph idx="1"/>
          </p:nvPr>
        </p:nvSpPr>
        <p:spPr/>
        <p:txBody>
          <a:bodyPr vert="horz" lIns="0" tIns="0" rIns="0" bIns="0" rtlCol="0" anchor="t">
            <a:normAutofit/>
          </a:bodyPr>
          <a:lstStyle/>
          <a:p>
            <a:r>
              <a:rPr lang="en-GB" dirty="0"/>
              <a:t>Finally, what do you think Mental Illness means? What does it refer to? </a:t>
            </a:r>
            <a:endParaRPr lang="en-US" dirty="0"/>
          </a:p>
          <a:p>
            <a:r>
              <a:rPr lang="en-GB" dirty="0"/>
              <a:t>Consider your own emotional experience when you think about mental illness. What happens when you 'roll' that phrase around in your mind? What comes up for you?</a:t>
            </a:r>
          </a:p>
        </p:txBody>
      </p:sp>
    </p:spTree>
    <p:extLst>
      <p:ext uri="{BB962C8B-B14F-4D97-AF65-F5344CB8AC3E}">
        <p14:creationId xmlns:p14="http://schemas.microsoft.com/office/powerpoint/2010/main" val="3003578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D9C5D-7342-4F5B-8824-9AF2AAFC9483}"/>
              </a:ext>
            </a:extLst>
          </p:cNvPr>
          <p:cNvSpPr>
            <a:spLocks noGrp="1"/>
          </p:cNvSpPr>
          <p:nvPr>
            <p:ph type="title"/>
          </p:nvPr>
        </p:nvSpPr>
        <p:spPr/>
        <p:txBody>
          <a:bodyPr/>
          <a:lstStyle/>
          <a:p>
            <a:r>
              <a:rPr lang="en-GB" dirty="0"/>
              <a:t>Mental Illness</a:t>
            </a:r>
          </a:p>
        </p:txBody>
      </p:sp>
      <p:sp>
        <p:nvSpPr>
          <p:cNvPr id="3" name="Content Placeholder 2">
            <a:extLst>
              <a:ext uri="{FF2B5EF4-FFF2-40B4-BE49-F238E27FC236}">
                <a16:creationId xmlns:a16="http://schemas.microsoft.com/office/drawing/2014/main" id="{7C66646D-7774-4A2A-837C-68EE6DD8A333}"/>
              </a:ext>
            </a:extLst>
          </p:cNvPr>
          <p:cNvSpPr>
            <a:spLocks noGrp="1"/>
          </p:cNvSpPr>
          <p:nvPr>
            <p:ph idx="1"/>
          </p:nvPr>
        </p:nvSpPr>
        <p:spPr/>
        <p:txBody>
          <a:bodyPr vert="horz" lIns="0" tIns="0" rIns="0" bIns="0" rtlCol="0" anchor="t">
            <a:normAutofit/>
          </a:bodyPr>
          <a:lstStyle/>
          <a:p>
            <a:r>
              <a:rPr lang="en-GB" dirty="0"/>
              <a:t>Mental illness </a:t>
            </a:r>
            <a:r>
              <a:rPr lang="en-GB" dirty="0" err="1"/>
              <a:t>erfers</a:t>
            </a:r>
            <a:r>
              <a:rPr lang="en-GB" dirty="0"/>
              <a:t> to suffering, disability or morbidity due to mental, neurological and substance use </a:t>
            </a:r>
            <a:r>
              <a:rPr lang="en-GB" dirty="0" err="1"/>
              <a:t>disoders</a:t>
            </a:r>
            <a:r>
              <a:rPr lang="en-GB" dirty="0"/>
              <a:t>, which can arise due to the genetic, biological and psychological make-up of individuals as well as adverse social conditions and environmental factors.</a:t>
            </a:r>
          </a:p>
          <a:p>
            <a:endParaRPr lang="en-GB" dirty="0"/>
          </a:p>
          <a:p>
            <a:r>
              <a:rPr lang="en-GB" dirty="0"/>
              <a:t>"Investing in mental health" relates both to the promotion and </a:t>
            </a:r>
            <a:r>
              <a:rPr lang="en-GB" dirty="0" err="1"/>
              <a:t>protectoin</a:t>
            </a:r>
            <a:r>
              <a:rPr lang="en-GB" dirty="0"/>
              <a:t> of mental health and to the prevention and treatment of mental illness or disorders (WHO, 2013).</a:t>
            </a:r>
          </a:p>
        </p:txBody>
      </p:sp>
    </p:spTree>
    <p:extLst>
      <p:ext uri="{BB962C8B-B14F-4D97-AF65-F5344CB8AC3E}">
        <p14:creationId xmlns:p14="http://schemas.microsoft.com/office/powerpoint/2010/main" val="1376676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8DAC5EB-CB66-4144-944F-FCA082908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E692D2-F72C-4E32-942B-B6DE774717C8}"/>
              </a:ext>
            </a:extLst>
          </p:cNvPr>
          <p:cNvSpPr>
            <a:spLocks noGrp="1"/>
          </p:cNvSpPr>
          <p:nvPr>
            <p:ph type="title"/>
          </p:nvPr>
        </p:nvSpPr>
        <p:spPr>
          <a:xfrm>
            <a:off x="914403" y="4996329"/>
            <a:ext cx="10943420" cy="1035982"/>
          </a:xfrm>
        </p:spPr>
        <p:txBody>
          <a:bodyPr anchor="t">
            <a:normAutofit/>
          </a:bodyPr>
          <a:lstStyle/>
          <a:p>
            <a:pPr algn="r">
              <a:lnSpc>
                <a:spcPct val="90000"/>
              </a:lnSpc>
            </a:pPr>
            <a:r>
              <a:rPr lang="en-GB" dirty="0"/>
              <a:t>Social determinants of health</a:t>
            </a:r>
            <a:endParaRPr lang="en-GB"/>
          </a:p>
        </p:txBody>
      </p:sp>
      <p:sp>
        <p:nvSpPr>
          <p:cNvPr id="3" name="Content Placeholder 2">
            <a:extLst>
              <a:ext uri="{FF2B5EF4-FFF2-40B4-BE49-F238E27FC236}">
                <a16:creationId xmlns:a16="http://schemas.microsoft.com/office/drawing/2014/main" id="{A1ADD799-37F9-4D3E-A22F-5A5454367D84}"/>
              </a:ext>
            </a:extLst>
          </p:cNvPr>
          <p:cNvSpPr>
            <a:spLocks noGrp="1"/>
          </p:cNvSpPr>
          <p:nvPr>
            <p:ph idx="1"/>
          </p:nvPr>
        </p:nvSpPr>
        <p:spPr>
          <a:xfrm>
            <a:off x="914402" y="457200"/>
            <a:ext cx="2594439" cy="4170642"/>
          </a:xfrm>
        </p:spPr>
        <p:txBody>
          <a:bodyPr vert="horz" lIns="0" tIns="0" rIns="0" bIns="0" rtlCol="0" anchor="b">
            <a:normAutofit/>
          </a:bodyPr>
          <a:lstStyle/>
          <a:p>
            <a:pPr algn="r">
              <a:lnSpc>
                <a:spcPct val="110000"/>
              </a:lnSpc>
            </a:pPr>
            <a:r>
              <a:rPr lang="en-GB" sz="1400" b="1" i="1">
                <a:ea typeface="+mn-lt"/>
                <a:cs typeface="+mn-lt"/>
              </a:rPr>
              <a:t>“The social determinants of health are the circumstances which people are born, grow up, live, work, age, and the systems put in place to deal with illness.  These circumstances are in turn shaped by a wider set of forces:  economics, social policies and politics.” </a:t>
            </a:r>
            <a:endParaRPr lang="en-GB" sz="1400"/>
          </a:p>
          <a:p>
            <a:pPr marL="0" indent="0" algn="r">
              <a:lnSpc>
                <a:spcPct val="110000"/>
              </a:lnSpc>
              <a:buNone/>
            </a:pPr>
            <a:endParaRPr lang="en-GB" sz="1400"/>
          </a:p>
          <a:p>
            <a:pPr marL="0" indent="0" algn="r">
              <a:lnSpc>
                <a:spcPct val="110000"/>
              </a:lnSpc>
              <a:buNone/>
            </a:pPr>
            <a:r>
              <a:rPr lang="en-GB" sz="1400">
                <a:ea typeface="+mn-lt"/>
                <a:cs typeface="+mn-lt"/>
              </a:rPr>
              <a:t>Patel, V., Minas, H., Cohen, A., and Prince, M. eds .2014 </a:t>
            </a:r>
            <a:r>
              <a:rPr lang="en-GB" sz="1400" i="1">
                <a:ea typeface="+mn-lt"/>
                <a:cs typeface="+mn-lt"/>
              </a:rPr>
              <a:t>Global Mental Health.</a:t>
            </a:r>
            <a:r>
              <a:rPr lang="en-GB" sz="1400">
                <a:ea typeface="+mn-lt"/>
                <a:cs typeface="+mn-lt"/>
              </a:rPr>
              <a:t> Oxford: Oxford Press (Chapter 7)</a:t>
            </a:r>
            <a:endParaRPr lang="en-GB" sz="1400"/>
          </a:p>
          <a:p>
            <a:pPr algn="r">
              <a:lnSpc>
                <a:spcPct val="110000"/>
              </a:lnSpc>
            </a:pPr>
            <a:endParaRPr lang="en-GB" sz="1400"/>
          </a:p>
        </p:txBody>
      </p:sp>
      <p:pic>
        <p:nvPicPr>
          <p:cNvPr id="5" name="Picture 5" descr="Diagram&#10;&#10;Description automatically generated">
            <a:extLst>
              <a:ext uri="{FF2B5EF4-FFF2-40B4-BE49-F238E27FC236}">
                <a16:creationId xmlns:a16="http://schemas.microsoft.com/office/drawing/2014/main" id="{897EFDE6-265D-4691-803F-62DAB46167F1}"/>
              </a:ext>
            </a:extLst>
          </p:cNvPr>
          <p:cNvPicPr>
            <a:picLocks noChangeAspect="1"/>
          </p:cNvPicPr>
          <p:nvPr/>
        </p:nvPicPr>
        <p:blipFill rotWithShape="1">
          <a:blip r:embed="rId2"/>
          <a:srcRect l="1062" r="3371" b="-1"/>
          <a:stretch/>
        </p:blipFill>
        <p:spPr>
          <a:xfrm>
            <a:off x="4038600" y="-431"/>
            <a:ext cx="7696201" cy="4590360"/>
          </a:xfrm>
          <a:prstGeom prst="rect">
            <a:avLst/>
          </a:prstGeom>
        </p:spPr>
      </p:pic>
      <p:sp>
        <p:nvSpPr>
          <p:cNvPr id="14" name="Rectangle 13">
            <a:extLst>
              <a:ext uri="{FF2B5EF4-FFF2-40B4-BE49-F238E27FC236}">
                <a16:creationId xmlns:a16="http://schemas.microsoft.com/office/drawing/2014/main" id="{86B7A620-47FC-4678-9F07-D291E9CD57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1999" cy="457198"/>
          </a:xfrm>
          <a:prstGeom prst="rect">
            <a:avLst/>
          </a:prstGeom>
          <a:gradFill>
            <a:gsLst>
              <a:gs pos="0">
                <a:schemeClr val="accent6">
                  <a:lumMod val="75000"/>
                  <a:alpha val="61000"/>
                </a:schemeClr>
              </a:gs>
              <a:gs pos="30000">
                <a:schemeClr val="accent5">
                  <a:alpha val="85000"/>
                </a:scheme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4CE6113-16AE-4250-8027-F864DE5BC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742"/>
            <a:ext cx="8153398" cy="448830"/>
          </a:xfrm>
          <a:prstGeom prst="rect">
            <a:avLst/>
          </a:prstGeom>
          <a:gradFill>
            <a:gsLst>
              <a:gs pos="0">
                <a:schemeClr val="accent5">
                  <a:alpha val="0"/>
                </a:schemeClr>
              </a:gs>
              <a:gs pos="73000">
                <a:schemeClr val="accent2">
                  <a:alpha val="7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4671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BC925-AB91-4697-A666-0161CED6C4FB}"/>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19458576-A2EB-4C80-8F66-34989CCDDDE2}"/>
              </a:ext>
            </a:extLst>
          </p:cNvPr>
          <p:cNvSpPr>
            <a:spLocks noGrp="1"/>
          </p:cNvSpPr>
          <p:nvPr>
            <p:ph idx="1"/>
          </p:nvPr>
        </p:nvSpPr>
        <p:spPr/>
        <p:txBody>
          <a:bodyPr vert="horz" lIns="0" tIns="0" rIns="0" bIns="0" rtlCol="0" anchor="t">
            <a:normAutofit/>
          </a:bodyPr>
          <a:lstStyle/>
          <a:p>
            <a:r>
              <a:rPr lang="en-GB" dirty="0"/>
              <a:t>In your groups, take one aspect of the Wheel and consider how this area might have an impact on an individual's mental health.</a:t>
            </a:r>
          </a:p>
          <a:p>
            <a:r>
              <a:rPr lang="en-GB" dirty="0"/>
              <a:t>You might like to apply this to the current health crisis and consider the impact that this also might have to mental health and the implications for future illness.</a:t>
            </a:r>
          </a:p>
        </p:txBody>
      </p:sp>
    </p:spTree>
    <p:extLst>
      <p:ext uri="{BB962C8B-B14F-4D97-AF65-F5344CB8AC3E}">
        <p14:creationId xmlns:p14="http://schemas.microsoft.com/office/powerpoint/2010/main" val="28550307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3F6E3-1C79-4B91-943C-E55EC767718A}"/>
              </a:ext>
            </a:extLst>
          </p:cNvPr>
          <p:cNvSpPr>
            <a:spLocks noGrp="1"/>
          </p:cNvSpPr>
          <p:nvPr>
            <p:ph type="title"/>
          </p:nvPr>
        </p:nvSpPr>
        <p:spPr/>
        <p:txBody>
          <a:bodyPr/>
          <a:lstStyle/>
          <a:p>
            <a:r>
              <a:rPr lang="en-GB" dirty="0"/>
              <a:t>The medical model</a:t>
            </a:r>
          </a:p>
        </p:txBody>
      </p:sp>
      <p:sp>
        <p:nvSpPr>
          <p:cNvPr id="3" name="Content Placeholder 2">
            <a:extLst>
              <a:ext uri="{FF2B5EF4-FFF2-40B4-BE49-F238E27FC236}">
                <a16:creationId xmlns:a16="http://schemas.microsoft.com/office/drawing/2014/main" id="{9B82BC77-5B96-4628-9EE6-AC1D00BDF63C}"/>
              </a:ext>
            </a:extLst>
          </p:cNvPr>
          <p:cNvSpPr>
            <a:spLocks noGrp="1"/>
          </p:cNvSpPr>
          <p:nvPr>
            <p:ph idx="1"/>
          </p:nvPr>
        </p:nvSpPr>
        <p:spPr/>
        <p:txBody>
          <a:bodyPr vert="horz" lIns="0" tIns="0" rIns="0" bIns="0" rtlCol="0" anchor="t">
            <a:normAutofit/>
          </a:bodyPr>
          <a:lstStyle/>
          <a:p>
            <a:r>
              <a:rPr lang="en-GB" dirty="0">
                <a:ea typeface="+mn-lt"/>
                <a:cs typeface="+mn-lt"/>
              </a:rPr>
              <a:t>A term coined by psychiatrist R.D. Laing, in </a:t>
            </a:r>
            <a:r>
              <a:rPr lang="en-GB" i="1" dirty="0">
                <a:ea typeface="+mn-lt"/>
                <a:cs typeface="+mn-lt"/>
              </a:rPr>
              <a:t>The Politics of the Family and Other Essays</a:t>
            </a:r>
            <a:r>
              <a:rPr lang="en-GB" dirty="0">
                <a:ea typeface="+mn-lt"/>
                <a:cs typeface="+mn-lt"/>
              </a:rPr>
              <a:t> (1971), a medical model is a "set of procedures in which all doctors are trained.“</a:t>
            </a:r>
            <a:endParaRPr lang="en-GB" dirty="0"/>
          </a:p>
          <a:p>
            <a:r>
              <a:rPr lang="en-GB" dirty="0">
                <a:ea typeface="+mn-lt"/>
                <a:cs typeface="+mn-lt"/>
              </a:rPr>
              <a:t>The medical model's school of thought is that mental disorders are believed to be the product of physiological factors. Simply stated, the medical model treats mental disorders as physical diseases whereby medication is often used in treatment.</a:t>
            </a:r>
            <a:endParaRPr lang="en-GB" dirty="0"/>
          </a:p>
          <a:p>
            <a:r>
              <a:rPr lang="en-GB" dirty="0">
                <a:ea typeface="+mn-lt"/>
                <a:cs typeface="+mn-lt"/>
              </a:rPr>
              <a:t>When it comes to mental illness, the medical model, which is more widely used by psychiatrist than psychologist will treat these disorders in the same way as a broken leg.</a:t>
            </a:r>
            <a:endParaRPr lang="en-GB" dirty="0"/>
          </a:p>
          <a:p>
            <a:pPr marL="0" indent="0">
              <a:buNone/>
            </a:pPr>
            <a:endParaRPr lang="en-GB" dirty="0"/>
          </a:p>
        </p:txBody>
      </p:sp>
    </p:spTree>
    <p:extLst>
      <p:ext uri="{BB962C8B-B14F-4D97-AF65-F5344CB8AC3E}">
        <p14:creationId xmlns:p14="http://schemas.microsoft.com/office/powerpoint/2010/main" val="4018476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404E292-5FAB-47E8-A663-A07530CED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80FF8ED-64CE-400C-A4D5-9F943FC264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68868AD-100D-45F3-B11E-8A2936712B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12191999" cy="6858000"/>
          </a:xfrm>
          <a:prstGeom prst="rect">
            <a:avLst/>
          </a:prstGeom>
          <a:gradFill>
            <a:gsLst>
              <a:gs pos="49000">
                <a:schemeClr val="accent5">
                  <a:alpha val="50000"/>
                </a:schemeClr>
              </a:gs>
              <a:gs pos="100000">
                <a:schemeClr val="accent2">
                  <a:alpha val="74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14742CC-05F9-44AC-AF98-AB6EF810E4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0">
                <a:schemeClr val="accent2">
                  <a:alpha val="17000"/>
                </a:schemeClr>
              </a:gs>
              <a:gs pos="85000">
                <a:schemeClr val="accent4">
                  <a:alpha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3">
            <a:extLst>
              <a:ext uri="{FF2B5EF4-FFF2-40B4-BE49-F238E27FC236}">
                <a16:creationId xmlns:a16="http://schemas.microsoft.com/office/drawing/2014/main" id="{853C77DB-C7E3-4B1F-9AD0-1EB2982A8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460656" y="-2569189"/>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3000"/>
                </a:schemeClr>
              </a:gs>
              <a:gs pos="100000">
                <a:schemeClr val="accent4">
                  <a:lumMod val="60000"/>
                  <a:lumOff val="40000"/>
                  <a:alpha val="3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85999A-1B8C-44D3-9D9A-DFC6DC8D19DB}"/>
              </a:ext>
            </a:extLst>
          </p:cNvPr>
          <p:cNvSpPr>
            <a:spLocks noGrp="1"/>
          </p:cNvSpPr>
          <p:nvPr>
            <p:ph type="title"/>
          </p:nvPr>
        </p:nvSpPr>
        <p:spPr>
          <a:xfrm>
            <a:off x="1524000" y="1104445"/>
            <a:ext cx="9144000" cy="2826182"/>
          </a:xfrm>
        </p:spPr>
        <p:txBody>
          <a:bodyPr vert="horz" lIns="0" tIns="0" rIns="0" bIns="0" rtlCol="0" anchor="ctr">
            <a:normAutofit/>
          </a:bodyPr>
          <a:lstStyle/>
          <a:p>
            <a:pPr algn="ctr"/>
            <a:r>
              <a:rPr lang="en-US" sz="4400" spc="750">
                <a:solidFill>
                  <a:schemeClr val="bg1"/>
                </a:solidFill>
              </a:rPr>
              <a:t>Thoughts?</a:t>
            </a:r>
          </a:p>
        </p:txBody>
      </p:sp>
      <p:sp>
        <p:nvSpPr>
          <p:cNvPr id="3" name="Content Placeholder 2">
            <a:extLst>
              <a:ext uri="{FF2B5EF4-FFF2-40B4-BE49-F238E27FC236}">
                <a16:creationId xmlns:a16="http://schemas.microsoft.com/office/drawing/2014/main" id="{72ABD0AB-3D76-4A8E-8275-68D627628DC8}"/>
              </a:ext>
            </a:extLst>
          </p:cNvPr>
          <p:cNvSpPr>
            <a:spLocks noGrp="1"/>
          </p:cNvSpPr>
          <p:nvPr>
            <p:ph idx="1"/>
          </p:nvPr>
        </p:nvSpPr>
        <p:spPr>
          <a:xfrm>
            <a:off x="2022582" y="5369289"/>
            <a:ext cx="8138765" cy="756919"/>
          </a:xfrm>
        </p:spPr>
        <p:txBody>
          <a:bodyPr vert="horz" lIns="0" tIns="0" rIns="0" bIns="0" rtlCol="0" anchor="ctr">
            <a:normAutofit/>
          </a:bodyPr>
          <a:lstStyle/>
          <a:p>
            <a:pPr marL="0" indent="0" algn="ctr">
              <a:lnSpc>
                <a:spcPct val="150000"/>
              </a:lnSpc>
              <a:buNone/>
            </a:pPr>
            <a:r>
              <a:rPr lang="en-US" sz="1400" b="1" cap="all" spc="600">
                <a:solidFill>
                  <a:schemeClr val="bg1"/>
                </a:solidFill>
              </a:rPr>
              <a:t>Any thoughts about the medical model at this point?</a:t>
            </a:r>
          </a:p>
        </p:txBody>
      </p:sp>
    </p:spTree>
    <p:extLst>
      <p:ext uri="{BB962C8B-B14F-4D97-AF65-F5344CB8AC3E}">
        <p14:creationId xmlns:p14="http://schemas.microsoft.com/office/powerpoint/2010/main" val="1742480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3485E-03D9-4D89-9119-CE03C1427DAB}"/>
              </a:ext>
            </a:extLst>
          </p:cNvPr>
          <p:cNvSpPr>
            <a:spLocks noGrp="1"/>
          </p:cNvSpPr>
          <p:nvPr>
            <p:ph type="title"/>
          </p:nvPr>
        </p:nvSpPr>
        <p:spPr/>
        <p:txBody>
          <a:bodyPr/>
          <a:lstStyle/>
          <a:p>
            <a:r>
              <a:rPr lang="en-GB" dirty="0"/>
              <a:t>Models of mental illness</a:t>
            </a:r>
          </a:p>
        </p:txBody>
      </p:sp>
      <p:sp>
        <p:nvSpPr>
          <p:cNvPr id="3" name="Content Placeholder 2">
            <a:extLst>
              <a:ext uri="{FF2B5EF4-FFF2-40B4-BE49-F238E27FC236}">
                <a16:creationId xmlns:a16="http://schemas.microsoft.com/office/drawing/2014/main" id="{9452EAAA-4619-47D5-A5E4-7BB7C6531EAA}"/>
              </a:ext>
            </a:extLst>
          </p:cNvPr>
          <p:cNvSpPr>
            <a:spLocks noGrp="1"/>
          </p:cNvSpPr>
          <p:nvPr>
            <p:ph idx="1"/>
          </p:nvPr>
        </p:nvSpPr>
        <p:spPr/>
        <p:txBody>
          <a:bodyPr vert="horz" lIns="0" tIns="0" rIns="0" bIns="0" rtlCol="0" anchor="t">
            <a:normAutofit/>
          </a:bodyPr>
          <a:lstStyle/>
          <a:p>
            <a:r>
              <a:rPr lang="en-GB" dirty="0">
                <a:ea typeface="+mn-lt"/>
                <a:cs typeface="+mn-lt"/>
              </a:rPr>
              <a:t>Spiritual Model</a:t>
            </a:r>
            <a:endParaRPr lang="en-GB" dirty="0"/>
          </a:p>
          <a:p>
            <a:r>
              <a:rPr lang="en-GB" dirty="0">
                <a:ea typeface="+mn-lt"/>
                <a:cs typeface="+mn-lt"/>
              </a:rPr>
              <a:t>Moral Character Model</a:t>
            </a:r>
            <a:endParaRPr lang="en-GB" dirty="0"/>
          </a:p>
          <a:p>
            <a:r>
              <a:rPr lang="en-GB" dirty="0">
                <a:ea typeface="+mn-lt"/>
                <a:cs typeface="+mn-lt"/>
              </a:rPr>
              <a:t>The Statistical</a:t>
            </a:r>
            <a:endParaRPr lang="en-GB" dirty="0"/>
          </a:p>
          <a:p>
            <a:r>
              <a:rPr lang="en-GB" b="1" dirty="0">
                <a:ea typeface="+mn-lt"/>
                <a:cs typeface="+mn-lt"/>
              </a:rPr>
              <a:t>The Disease/ Medical/ Biological Model</a:t>
            </a:r>
            <a:endParaRPr lang="en-GB" dirty="0"/>
          </a:p>
          <a:p>
            <a:pPr lvl="1"/>
            <a:r>
              <a:rPr lang="en-GB" dirty="0">
                <a:ea typeface="+mn-lt"/>
                <a:cs typeface="+mn-lt"/>
              </a:rPr>
              <a:t>Genetics </a:t>
            </a:r>
            <a:endParaRPr lang="en-GB" dirty="0"/>
          </a:p>
          <a:p>
            <a:pPr lvl="1"/>
            <a:r>
              <a:rPr lang="en-GB" dirty="0">
                <a:ea typeface="+mn-lt"/>
                <a:cs typeface="+mn-lt"/>
              </a:rPr>
              <a:t>Neuroimaging </a:t>
            </a:r>
            <a:endParaRPr lang="en-GB" dirty="0"/>
          </a:p>
          <a:p>
            <a:pPr lvl="1"/>
            <a:r>
              <a:rPr lang="en-GB" dirty="0">
                <a:ea typeface="+mn-lt"/>
                <a:cs typeface="+mn-lt"/>
              </a:rPr>
              <a:t>Neurobiology</a:t>
            </a:r>
            <a:endParaRPr lang="en-GB" dirty="0"/>
          </a:p>
          <a:p>
            <a:endParaRPr lang="en-GB" dirty="0"/>
          </a:p>
        </p:txBody>
      </p:sp>
    </p:spTree>
    <p:extLst>
      <p:ext uri="{BB962C8B-B14F-4D97-AF65-F5344CB8AC3E}">
        <p14:creationId xmlns:p14="http://schemas.microsoft.com/office/powerpoint/2010/main" val="635036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D6A2A3-F101-46F7-8B6F-1C699CAFE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02FD27-97FF-4FB0-94AE-8B8E52EF5183}"/>
              </a:ext>
            </a:extLst>
          </p:cNvPr>
          <p:cNvSpPr>
            <a:spLocks noGrp="1"/>
          </p:cNvSpPr>
          <p:nvPr>
            <p:ph type="title"/>
          </p:nvPr>
        </p:nvSpPr>
        <p:spPr>
          <a:xfrm>
            <a:off x="1371600" y="457200"/>
            <a:ext cx="4911393" cy="1556724"/>
          </a:xfrm>
        </p:spPr>
        <p:txBody>
          <a:bodyPr anchor="b">
            <a:normAutofit/>
          </a:bodyPr>
          <a:lstStyle/>
          <a:p>
            <a:r>
              <a:rPr lang="en-GB" dirty="0"/>
              <a:t>Other Models</a:t>
            </a:r>
          </a:p>
        </p:txBody>
      </p:sp>
      <p:sp>
        <p:nvSpPr>
          <p:cNvPr id="3" name="Content Placeholder 2">
            <a:extLst>
              <a:ext uri="{FF2B5EF4-FFF2-40B4-BE49-F238E27FC236}">
                <a16:creationId xmlns:a16="http://schemas.microsoft.com/office/drawing/2014/main" id="{21453727-454B-4601-8CED-C88FBF91DC72}"/>
              </a:ext>
            </a:extLst>
          </p:cNvPr>
          <p:cNvSpPr>
            <a:spLocks noGrp="1"/>
          </p:cNvSpPr>
          <p:nvPr>
            <p:ph idx="1"/>
          </p:nvPr>
        </p:nvSpPr>
        <p:spPr>
          <a:xfrm>
            <a:off x="1371601" y="2345635"/>
            <a:ext cx="4911392" cy="3583940"/>
          </a:xfrm>
        </p:spPr>
        <p:txBody>
          <a:bodyPr vert="horz" lIns="0" tIns="0" rIns="0" bIns="0" rtlCol="0" anchor="t">
            <a:normAutofit/>
          </a:bodyPr>
          <a:lstStyle/>
          <a:p>
            <a:pPr>
              <a:lnSpc>
                <a:spcPct val="110000"/>
              </a:lnSpc>
            </a:pPr>
            <a:r>
              <a:rPr lang="en-GB" sz="1500" b="1" dirty="0">
                <a:ea typeface="+mn-lt"/>
                <a:cs typeface="+mn-lt"/>
              </a:rPr>
              <a:t>Psychological Models </a:t>
            </a:r>
            <a:r>
              <a:rPr lang="en-GB" sz="1500" dirty="0">
                <a:ea typeface="+mn-lt"/>
                <a:cs typeface="+mn-lt"/>
              </a:rPr>
              <a:t>Psychodynamic Model </a:t>
            </a:r>
            <a:endParaRPr lang="en-GB" sz="1500" dirty="0"/>
          </a:p>
          <a:p>
            <a:pPr lvl="1">
              <a:lnSpc>
                <a:spcPct val="110000"/>
              </a:lnSpc>
            </a:pPr>
            <a:r>
              <a:rPr lang="en-GB" sz="1500" dirty="0">
                <a:ea typeface="+mn-lt"/>
                <a:cs typeface="+mn-lt"/>
              </a:rPr>
              <a:t>The Behavioural Model </a:t>
            </a:r>
            <a:endParaRPr lang="en-GB" sz="1500" dirty="0"/>
          </a:p>
          <a:p>
            <a:pPr lvl="1">
              <a:lnSpc>
                <a:spcPct val="110000"/>
              </a:lnSpc>
            </a:pPr>
            <a:r>
              <a:rPr lang="en-GB" sz="1500" dirty="0">
                <a:ea typeface="+mn-lt"/>
                <a:cs typeface="+mn-lt"/>
              </a:rPr>
              <a:t>The Cognitive-behavioural Model </a:t>
            </a:r>
            <a:endParaRPr lang="en-GB" sz="1500" dirty="0"/>
          </a:p>
          <a:p>
            <a:pPr lvl="1">
              <a:lnSpc>
                <a:spcPct val="110000"/>
              </a:lnSpc>
            </a:pPr>
            <a:r>
              <a:rPr lang="en-GB" sz="1500" dirty="0">
                <a:ea typeface="+mn-lt"/>
                <a:cs typeface="+mn-lt"/>
              </a:rPr>
              <a:t>Existential / Humanistic Model </a:t>
            </a:r>
            <a:endParaRPr lang="en-GB" sz="1500" dirty="0"/>
          </a:p>
          <a:p>
            <a:pPr>
              <a:lnSpc>
                <a:spcPct val="110000"/>
              </a:lnSpc>
            </a:pPr>
            <a:r>
              <a:rPr lang="en-GB" sz="1500" dirty="0">
                <a:ea typeface="+mn-lt"/>
                <a:cs typeface="+mn-lt"/>
              </a:rPr>
              <a:t>The Social Model</a:t>
            </a:r>
            <a:endParaRPr lang="en-GB" sz="1500" dirty="0"/>
          </a:p>
          <a:p>
            <a:pPr>
              <a:lnSpc>
                <a:spcPct val="110000"/>
              </a:lnSpc>
            </a:pPr>
            <a:r>
              <a:rPr lang="en-GB" sz="1500" dirty="0">
                <a:ea typeface="+mn-lt"/>
                <a:cs typeface="+mn-lt"/>
              </a:rPr>
              <a:t>Psychosocial Model — </a:t>
            </a:r>
            <a:endParaRPr lang="en-GB" sz="1500" dirty="0"/>
          </a:p>
          <a:p>
            <a:pPr lvl="1">
              <a:lnSpc>
                <a:spcPct val="110000"/>
              </a:lnSpc>
            </a:pPr>
            <a:r>
              <a:rPr lang="en-GB" sz="1500" dirty="0">
                <a:ea typeface="+mn-lt"/>
                <a:cs typeface="+mn-lt"/>
              </a:rPr>
              <a:t>The Social Learning Model</a:t>
            </a:r>
            <a:endParaRPr lang="en-GB" sz="1500" dirty="0"/>
          </a:p>
          <a:p>
            <a:pPr>
              <a:lnSpc>
                <a:spcPct val="110000"/>
              </a:lnSpc>
            </a:pPr>
            <a:r>
              <a:rPr lang="en-GB" sz="1500" dirty="0">
                <a:ea typeface="+mn-lt"/>
                <a:cs typeface="+mn-lt"/>
              </a:rPr>
              <a:t>Family Therapy Model </a:t>
            </a:r>
            <a:endParaRPr lang="en-GB" sz="1500" dirty="0"/>
          </a:p>
          <a:p>
            <a:pPr>
              <a:lnSpc>
                <a:spcPct val="110000"/>
              </a:lnSpc>
            </a:pPr>
            <a:r>
              <a:rPr lang="en-GB" sz="1500" b="1" dirty="0">
                <a:ea typeface="+mn-lt"/>
                <a:cs typeface="+mn-lt"/>
              </a:rPr>
              <a:t>Biopsychosocial Model </a:t>
            </a:r>
            <a:endParaRPr lang="en-GB" sz="1500" dirty="0"/>
          </a:p>
          <a:p>
            <a:pPr>
              <a:lnSpc>
                <a:spcPct val="110000"/>
              </a:lnSpc>
            </a:pPr>
            <a:r>
              <a:rPr lang="en-GB" sz="1500" dirty="0">
                <a:ea typeface="+mn-lt"/>
                <a:cs typeface="+mn-lt"/>
              </a:rPr>
              <a:t>Recovery Model</a:t>
            </a:r>
            <a:endParaRPr lang="en-GB" sz="1500" dirty="0"/>
          </a:p>
          <a:p>
            <a:pPr>
              <a:lnSpc>
                <a:spcPct val="110000"/>
              </a:lnSpc>
            </a:pPr>
            <a:endParaRPr lang="en-GB" sz="1500"/>
          </a:p>
        </p:txBody>
      </p:sp>
      <p:pic>
        <p:nvPicPr>
          <p:cNvPr id="4" name="Picture 4" descr="Diagram, venn diagram&#10;&#10;Description automatically generated">
            <a:extLst>
              <a:ext uri="{FF2B5EF4-FFF2-40B4-BE49-F238E27FC236}">
                <a16:creationId xmlns:a16="http://schemas.microsoft.com/office/drawing/2014/main" id="{7D2E2C7E-3490-4E49-BA08-ED80A57B6872}"/>
              </a:ext>
            </a:extLst>
          </p:cNvPr>
          <p:cNvPicPr>
            <a:picLocks noChangeAspect="1"/>
          </p:cNvPicPr>
          <p:nvPr/>
        </p:nvPicPr>
        <p:blipFill>
          <a:blip r:embed="rId2"/>
          <a:stretch>
            <a:fillRect/>
          </a:stretch>
        </p:blipFill>
        <p:spPr>
          <a:xfrm>
            <a:off x="6644639" y="718297"/>
            <a:ext cx="5090161" cy="4950181"/>
          </a:xfrm>
          <a:prstGeom prst="rect">
            <a:avLst/>
          </a:prstGeom>
        </p:spPr>
      </p:pic>
      <p:sp>
        <p:nvSpPr>
          <p:cNvPr id="11" name="Rectangle 10">
            <a:extLst>
              <a:ext uri="{FF2B5EF4-FFF2-40B4-BE49-F238E27FC236}">
                <a16:creationId xmlns:a16="http://schemas.microsoft.com/office/drawing/2014/main" id="{529E760E-527D-4053-A309-F2BDE1250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6400800"/>
            <a:ext cx="12191999" cy="457198"/>
          </a:xfrm>
          <a:prstGeom prst="rect">
            <a:avLst/>
          </a:prstGeom>
          <a:gradFill>
            <a:gsLst>
              <a:gs pos="0">
                <a:schemeClr val="accent2"/>
              </a:gs>
              <a:gs pos="100000">
                <a:schemeClr val="accent6">
                  <a:lumMod val="75000"/>
                  <a:alpha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153D448-4ED1-429A-A28C-8316DE7CA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8"/>
            <a:ext cx="8153396" cy="448831"/>
          </a:xfrm>
          <a:prstGeom prst="rect">
            <a:avLst/>
          </a:prstGeom>
          <a:gradFill>
            <a:gsLst>
              <a:gs pos="0">
                <a:schemeClr val="accent5">
                  <a:alpha val="5000"/>
                </a:schemeClr>
              </a:gs>
              <a:gs pos="99000">
                <a:schemeClr val="accent5">
                  <a:alpha val="72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0779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13686-3579-4064-AE7D-DA31A17D6509}"/>
              </a:ext>
            </a:extLst>
          </p:cNvPr>
          <p:cNvSpPr>
            <a:spLocks noGrp="1"/>
          </p:cNvSpPr>
          <p:nvPr>
            <p:ph type="title"/>
          </p:nvPr>
        </p:nvSpPr>
        <p:spPr/>
        <p:txBody>
          <a:bodyPr/>
          <a:lstStyle/>
          <a:p>
            <a:r>
              <a:rPr lang="en-GB" dirty="0"/>
              <a:t>Models of abnormality</a:t>
            </a:r>
          </a:p>
        </p:txBody>
      </p:sp>
      <p:pic>
        <p:nvPicPr>
          <p:cNvPr id="4" name="Picture 4" descr="Diagram, text&#10;&#10;Description automatically generated">
            <a:extLst>
              <a:ext uri="{FF2B5EF4-FFF2-40B4-BE49-F238E27FC236}">
                <a16:creationId xmlns:a16="http://schemas.microsoft.com/office/drawing/2014/main" id="{AD00FB73-9C4B-4773-AEF3-E22C1032D954}"/>
              </a:ext>
            </a:extLst>
          </p:cNvPr>
          <p:cNvPicPr>
            <a:picLocks noGrp="1" noChangeAspect="1"/>
          </p:cNvPicPr>
          <p:nvPr>
            <p:ph idx="1"/>
          </p:nvPr>
        </p:nvPicPr>
        <p:blipFill>
          <a:blip r:embed="rId2"/>
          <a:stretch>
            <a:fillRect/>
          </a:stretch>
        </p:blipFill>
        <p:spPr>
          <a:xfrm>
            <a:off x="2813472" y="2112264"/>
            <a:ext cx="7357536" cy="3959352"/>
          </a:xfrm>
        </p:spPr>
      </p:pic>
    </p:spTree>
    <p:extLst>
      <p:ext uri="{BB962C8B-B14F-4D97-AF65-F5344CB8AC3E}">
        <p14:creationId xmlns:p14="http://schemas.microsoft.com/office/powerpoint/2010/main" val="1218442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20426-DDAE-468C-8A77-260F21D7490D}"/>
              </a:ext>
            </a:extLst>
          </p:cNvPr>
          <p:cNvSpPr>
            <a:spLocks noGrp="1"/>
          </p:cNvSpPr>
          <p:nvPr>
            <p:ph type="title"/>
          </p:nvPr>
        </p:nvSpPr>
        <p:spPr/>
        <p:txBody>
          <a:bodyPr/>
          <a:lstStyle/>
          <a:p>
            <a:r>
              <a:rPr lang="en-GB" dirty="0"/>
              <a:t>Models of abnormality</a:t>
            </a:r>
          </a:p>
        </p:txBody>
      </p:sp>
      <p:pic>
        <p:nvPicPr>
          <p:cNvPr id="5" name="Picture 5" descr="Diagram&#10;&#10;Description automatically generated">
            <a:extLst>
              <a:ext uri="{FF2B5EF4-FFF2-40B4-BE49-F238E27FC236}">
                <a16:creationId xmlns:a16="http://schemas.microsoft.com/office/drawing/2014/main" id="{D844BA1D-ADC0-45E2-B912-AEB2D0A59AD7}"/>
              </a:ext>
            </a:extLst>
          </p:cNvPr>
          <p:cNvPicPr>
            <a:picLocks noGrp="1" noChangeAspect="1"/>
          </p:cNvPicPr>
          <p:nvPr>
            <p:ph idx="1"/>
          </p:nvPr>
        </p:nvPicPr>
        <p:blipFill>
          <a:blip r:embed="rId3"/>
          <a:stretch>
            <a:fillRect/>
          </a:stretch>
        </p:blipFill>
        <p:spPr>
          <a:xfrm>
            <a:off x="3934992" y="2112264"/>
            <a:ext cx="5114495" cy="3959352"/>
          </a:xfrm>
        </p:spPr>
      </p:pic>
    </p:spTree>
    <p:extLst>
      <p:ext uri="{BB962C8B-B14F-4D97-AF65-F5344CB8AC3E}">
        <p14:creationId xmlns:p14="http://schemas.microsoft.com/office/powerpoint/2010/main" val="33889016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BD4F7-4D9E-4383-BF68-2500D5FAFBF1}"/>
              </a:ext>
            </a:extLst>
          </p:cNvPr>
          <p:cNvSpPr>
            <a:spLocks noGrp="1"/>
          </p:cNvSpPr>
          <p:nvPr>
            <p:ph type="title"/>
          </p:nvPr>
        </p:nvSpPr>
        <p:spPr/>
        <p:txBody>
          <a:bodyPr/>
          <a:lstStyle/>
          <a:p>
            <a:r>
              <a:rPr lang="en-GB" dirty="0"/>
              <a:t>Group Work</a:t>
            </a:r>
          </a:p>
        </p:txBody>
      </p:sp>
      <p:sp>
        <p:nvSpPr>
          <p:cNvPr id="3" name="Content Placeholder 2">
            <a:extLst>
              <a:ext uri="{FF2B5EF4-FFF2-40B4-BE49-F238E27FC236}">
                <a16:creationId xmlns:a16="http://schemas.microsoft.com/office/drawing/2014/main" id="{51132E7F-A95A-47ED-9FFF-6F87D893B8F9}"/>
              </a:ext>
            </a:extLst>
          </p:cNvPr>
          <p:cNvSpPr>
            <a:spLocks noGrp="1"/>
          </p:cNvSpPr>
          <p:nvPr>
            <p:ph idx="1"/>
          </p:nvPr>
        </p:nvSpPr>
        <p:spPr/>
        <p:txBody>
          <a:bodyPr vert="horz" lIns="0" tIns="0" rIns="0" bIns="0" rtlCol="0" anchor="t">
            <a:normAutofit/>
          </a:bodyPr>
          <a:lstStyle/>
          <a:p>
            <a:r>
              <a:rPr lang="en-GB" dirty="0"/>
              <a:t>In your groups discuss these different theories and also any others that you may have come across. What do you think might be the strengths and weaknesses/limitations of these models. Where do you think you might be challenged by some of these ideas?</a:t>
            </a:r>
          </a:p>
          <a:p>
            <a:endParaRPr lang="en-GB" dirty="0"/>
          </a:p>
          <a:p>
            <a:r>
              <a:rPr lang="en-GB" dirty="0"/>
              <a:t>How would you feel if a client came with one of these ideas about their mental health and had strong views about one of these models?</a:t>
            </a:r>
          </a:p>
        </p:txBody>
      </p:sp>
    </p:spTree>
    <p:extLst>
      <p:ext uri="{BB962C8B-B14F-4D97-AF65-F5344CB8AC3E}">
        <p14:creationId xmlns:p14="http://schemas.microsoft.com/office/powerpoint/2010/main" val="433870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8CF1B1A9-81D7-475B-9773-FA69E2D6C2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DE4641C-CCC3-4754-B332-993B0EDA572B}"/>
              </a:ext>
            </a:extLst>
          </p:cNvPr>
          <p:cNvPicPr>
            <a:picLocks noChangeAspect="1"/>
          </p:cNvPicPr>
          <p:nvPr/>
        </p:nvPicPr>
        <p:blipFill rotWithShape="1">
          <a:blip r:embed="rId2"/>
          <a:srcRect t="7097" r="-2" b="8506"/>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825938E3-FCDD-4147-B4EC-232316751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8" y="-808"/>
            <a:ext cx="12188952" cy="3191317"/>
          </a:xfrm>
          <a:prstGeom prst="rect">
            <a:avLst/>
          </a:prstGeom>
          <a:gradFill>
            <a:gsLst>
              <a:gs pos="42000">
                <a:schemeClr val="tx1">
                  <a:alpha val="23000"/>
                </a:schemeClr>
              </a:gs>
              <a:gs pos="0">
                <a:schemeClr val="tx1">
                  <a:alpha val="0"/>
                </a:schemeClr>
              </a:gs>
              <a:gs pos="100000">
                <a:schemeClr val="tx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C2A89D-51C9-42B1-8EBF-07F706153069}"/>
              </a:ext>
            </a:extLst>
          </p:cNvPr>
          <p:cNvSpPr>
            <a:spLocks noGrp="1"/>
          </p:cNvSpPr>
          <p:nvPr>
            <p:ph type="title"/>
          </p:nvPr>
        </p:nvSpPr>
        <p:spPr>
          <a:xfrm>
            <a:off x="1524000" y="516834"/>
            <a:ext cx="9144000" cy="1304013"/>
          </a:xfrm>
        </p:spPr>
        <p:txBody>
          <a:bodyPr vert="horz" lIns="0" tIns="0" rIns="0" bIns="0" rtlCol="0" anchor="b">
            <a:normAutofit/>
          </a:bodyPr>
          <a:lstStyle/>
          <a:p>
            <a:pPr algn="ctr"/>
            <a:r>
              <a:rPr lang="en-US" sz="4000" spc="750">
                <a:solidFill>
                  <a:srgbClr val="FFFFFF"/>
                </a:solidFill>
              </a:rPr>
              <a:t>Thoughts so far?</a:t>
            </a:r>
          </a:p>
        </p:txBody>
      </p:sp>
      <p:sp>
        <p:nvSpPr>
          <p:cNvPr id="17" name="Rectangle 16">
            <a:extLst>
              <a:ext uri="{FF2B5EF4-FFF2-40B4-BE49-F238E27FC236}">
                <a16:creationId xmlns:a16="http://schemas.microsoft.com/office/drawing/2014/main" id="{9AA75596-FA3D-4A75-A3CB-443E14CBF5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372"/>
            <a:ext cx="12192000" cy="4567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5FBB9B-488E-47BA-9CA3-8CC9C7D15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3574FE0-C6E5-4148-8CC5-56169A790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13899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8EE7A-C6B6-4935-A196-C67A4B0867DB}"/>
              </a:ext>
            </a:extLst>
          </p:cNvPr>
          <p:cNvSpPr>
            <a:spLocks noGrp="1"/>
          </p:cNvSpPr>
          <p:nvPr>
            <p:ph type="title"/>
          </p:nvPr>
        </p:nvSpPr>
        <p:spPr/>
        <p:txBody>
          <a:bodyPr/>
          <a:lstStyle/>
          <a:p>
            <a:r>
              <a:rPr lang="en-GB" dirty="0" err="1"/>
              <a:t>REsources</a:t>
            </a:r>
          </a:p>
        </p:txBody>
      </p:sp>
      <p:sp>
        <p:nvSpPr>
          <p:cNvPr id="3" name="Content Placeholder 2">
            <a:extLst>
              <a:ext uri="{FF2B5EF4-FFF2-40B4-BE49-F238E27FC236}">
                <a16:creationId xmlns:a16="http://schemas.microsoft.com/office/drawing/2014/main" id="{3BC91FFC-CB1C-41FA-9396-44CE4B637FF3}"/>
              </a:ext>
            </a:extLst>
          </p:cNvPr>
          <p:cNvSpPr>
            <a:spLocks noGrp="1"/>
          </p:cNvSpPr>
          <p:nvPr>
            <p:ph idx="1"/>
          </p:nvPr>
        </p:nvSpPr>
        <p:spPr/>
        <p:txBody>
          <a:bodyPr vert="horz" lIns="0" tIns="0" rIns="0" bIns="0" rtlCol="0" anchor="t">
            <a:normAutofit/>
          </a:bodyPr>
          <a:lstStyle/>
          <a:p>
            <a:r>
              <a:rPr lang="en-GB" dirty="0" err="1">
                <a:ea typeface="+mn-lt"/>
                <a:cs typeface="+mn-lt"/>
              </a:rPr>
              <a:t>Claringbull</a:t>
            </a:r>
            <a:r>
              <a:rPr lang="en-GB" dirty="0">
                <a:ea typeface="+mn-lt"/>
                <a:cs typeface="+mn-lt"/>
              </a:rPr>
              <a:t>, N., (2011). </a:t>
            </a:r>
            <a:r>
              <a:rPr lang="en-GB" i="1" dirty="0">
                <a:ea typeface="+mn-lt"/>
                <a:cs typeface="+mn-lt"/>
              </a:rPr>
              <a:t>Mental health in Counselling and Psychotherapy(Counselling and Psychotherapy practice series). </a:t>
            </a:r>
            <a:r>
              <a:rPr lang="en-GB" dirty="0">
                <a:ea typeface="+mn-lt"/>
                <a:cs typeface="+mn-lt"/>
              </a:rPr>
              <a:t>Exeter, UK: Learning Matters. Chapter 1</a:t>
            </a:r>
            <a:endParaRPr lang="en-GB" dirty="0"/>
          </a:p>
          <a:p>
            <a:r>
              <a:rPr lang="en-GB" dirty="0">
                <a:ea typeface="+mn-lt"/>
                <a:cs typeface="+mn-lt"/>
              </a:rPr>
              <a:t>Pilgrim, D. (2017) </a:t>
            </a:r>
            <a:r>
              <a:rPr lang="en-GB" i="1" dirty="0">
                <a:ea typeface="+mn-lt"/>
                <a:cs typeface="+mn-lt"/>
              </a:rPr>
              <a:t>Key Concepts in Mental Health 4th Ed.</a:t>
            </a:r>
            <a:r>
              <a:rPr lang="en-GB" dirty="0">
                <a:ea typeface="+mn-lt"/>
                <a:cs typeface="+mn-lt"/>
              </a:rPr>
              <a:t>  Sage: London. </a:t>
            </a:r>
            <a:endParaRPr lang="en-GB"/>
          </a:p>
          <a:p>
            <a:r>
              <a:rPr lang="en-GB" dirty="0">
                <a:ea typeface="+mn-lt"/>
                <a:cs typeface="+mn-lt"/>
              </a:rPr>
              <a:t>WHO (2013) </a:t>
            </a:r>
            <a:r>
              <a:rPr lang="en-GB" i="1" dirty="0">
                <a:ea typeface="+mn-lt"/>
                <a:cs typeface="+mn-lt"/>
              </a:rPr>
              <a:t>Investing In Mental Health: Evidence For Action: </a:t>
            </a:r>
            <a:r>
              <a:rPr lang="en-GB" dirty="0">
                <a:ea typeface="+mn-lt"/>
                <a:cs typeface="+mn-lt"/>
              </a:rPr>
              <a:t>World Health Organization. </a:t>
            </a:r>
            <a:r>
              <a:rPr lang="en-GB" dirty="0">
                <a:ea typeface="+mn-lt"/>
                <a:cs typeface="+mn-lt"/>
                <a:hlinkClick r:id="rId2"/>
              </a:rPr>
              <a:t>https://apps.who.int/iris/bitstream/handle/10665/87232/9789241564618_eng.pdf;jsessionid=3FD90930322A6A4DC4B9E3ACBB059137?sequence=1</a:t>
            </a:r>
            <a:endParaRPr lang="en-GB"/>
          </a:p>
          <a:p>
            <a:r>
              <a:rPr lang="en-GB" dirty="0">
                <a:ea typeface="+mn-lt"/>
                <a:cs typeface="+mn-lt"/>
              </a:rPr>
              <a:t>Mental Health Foundation (2016) Fundamental facts about Mental Health 2016:  Mental Health Foundation. </a:t>
            </a:r>
            <a:r>
              <a:rPr lang="en-GB" dirty="0">
                <a:ea typeface="+mn-lt"/>
                <a:cs typeface="+mn-lt"/>
                <a:hlinkClick r:id="rId3"/>
              </a:rPr>
              <a:t>https://www.mentalhealth.org.uk/publications/fundamental-facts-about-mental-health-2016</a:t>
            </a:r>
            <a:endParaRPr lang="en-GB"/>
          </a:p>
          <a:p>
            <a:endParaRPr lang="en-GB" dirty="0"/>
          </a:p>
        </p:txBody>
      </p:sp>
    </p:spTree>
    <p:extLst>
      <p:ext uri="{BB962C8B-B14F-4D97-AF65-F5344CB8AC3E}">
        <p14:creationId xmlns:p14="http://schemas.microsoft.com/office/powerpoint/2010/main" val="1641868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C79C9-5146-4797-BEA7-2953F59A707B}"/>
              </a:ext>
            </a:extLst>
          </p:cNvPr>
          <p:cNvSpPr>
            <a:spLocks noGrp="1"/>
          </p:cNvSpPr>
          <p:nvPr>
            <p:ph type="title"/>
          </p:nvPr>
        </p:nvSpPr>
        <p:spPr/>
        <p:txBody>
          <a:bodyPr/>
          <a:lstStyle/>
          <a:p>
            <a:r>
              <a:rPr lang="en-GB" dirty="0"/>
              <a:t>Additional </a:t>
            </a:r>
            <a:r>
              <a:rPr lang="en-GB" dirty="0" err="1"/>
              <a:t>REsources</a:t>
            </a:r>
          </a:p>
        </p:txBody>
      </p:sp>
      <p:sp>
        <p:nvSpPr>
          <p:cNvPr id="3" name="Content Placeholder 2">
            <a:extLst>
              <a:ext uri="{FF2B5EF4-FFF2-40B4-BE49-F238E27FC236}">
                <a16:creationId xmlns:a16="http://schemas.microsoft.com/office/drawing/2014/main" id="{6B0C6A33-6288-4F00-BE46-62C4FFFD30C8}"/>
              </a:ext>
            </a:extLst>
          </p:cNvPr>
          <p:cNvSpPr>
            <a:spLocks noGrp="1"/>
          </p:cNvSpPr>
          <p:nvPr>
            <p:ph idx="1"/>
          </p:nvPr>
        </p:nvSpPr>
        <p:spPr/>
        <p:txBody>
          <a:bodyPr vert="horz" lIns="0" tIns="0" rIns="0" bIns="0" rtlCol="0" anchor="t">
            <a:normAutofit/>
          </a:bodyPr>
          <a:lstStyle/>
          <a:p>
            <a:r>
              <a:rPr lang="en-GB" dirty="0">
                <a:ea typeface="+mn-lt"/>
                <a:cs typeface="+mn-lt"/>
              </a:rPr>
              <a:t>Paris, J., (2013)</a:t>
            </a:r>
            <a:r>
              <a:rPr lang="en-GB" i="1" dirty="0">
                <a:ea typeface="+mn-lt"/>
                <a:cs typeface="+mn-lt"/>
              </a:rPr>
              <a:t> The intelligent Clinician’s Guide to the DSM-5.</a:t>
            </a:r>
            <a:r>
              <a:rPr lang="en-GB" dirty="0">
                <a:ea typeface="+mn-lt"/>
                <a:cs typeface="+mn-lt"/>
              </a:rPr>
              <a:t>  Oxford:  Oxford University Press</a:t>
            </a:r>
            <a:endParaRPr lang="en-GB" dirty="0"/>
          </a:p>
          <a:p>
            <a:r>
              <a:rPr lang="en-GB" dirty="0">
                <a:ea typeface="+mn-lt"/>
                <a:cs typeface="+mn-lt"/>
              </a:rPr>
              <a:t>American Psychiatric Association. (2013). Diagnostic and Statistical Manual of Mental Disorders</a:t>
            </a:r>
            <a:endParaRPr lang="en-GB" dirty="0"/>
          </a:p>
          <a:p>
            <a:r>
              <a:rPr lang="en-GB" dirty="0">
                <a:ea typeface="+mn-lt"/>
                <a:cs typeface="+mn-lt"/>
              </a:rPr>
              <a:t>Frances, A., (2013). </a:t>
            </a:r>
            <a:r>
              <a:rPr lang="en-GB" i="1" dirty="0">
                <a:ea typeface="+mn-lt"/>
                <a:cs typeface="+mn-lt"/>
              </a:rPr>
              <a:t>Saving normal: an insider's revolt against out-of-control psychiatric diagnosis, DSM-5, big pharma, and the medicalization of ordinary life. </a:t>
            </a:r>
            <a:r>
              <a:rPr lang="en-GB" dirty="0">
                <a:ea typeface="+mn-lt"/>
                <a:cs typeface="+mn-lt"/>
              </a:rPr>
              <a:t>New York:  William Morrow</a:t>
            </a:r>
            <a:endParaRPr lang="en-GB" dirty="0"/>
          </a:p>
          <a:p>
            <a:r>
              <a:rPr lang="en-GB" dirty="0">
                <a:ea typeface="+mn-lt"/>
                <a:cs typeface="+mn-lt"/>
              </a:rPr>
              <a:t>MIND</a:t>
            </a:r>
            <a:endParaRPr lang="en-GB" dirty="0" err="1"/>
          </a:p>
          <a:p>
            <a:r>
              <a:rPr lang="en-GB" dirty="0">
                <a:ea typeface="+mn-lt"/>
                <a:cs typeface="+mn-lt"/>
              </a:rPr>
              <a:t>Rethink </a:t>
            </a:r>
            <a:endParaRPr lang="en-GB" dirty="0"/>
          </a:p>
          <a:p>
            <a:endParaRPr lang="en-GB" dirty="0"/>
          </a:p>
        </p:txBody>
      </p:sp>
    </p:spTree>
    <p:extLst>
      <p:ext uri="{BB962C8B-B14F-4D97-AF65-F5344CB8AC3E}">
        <p14:creationId xmlns:p14="http://schemas.microsoft.com/office/powerpoint/2010/main" val="4210817408"/>
      </p:ext>
    </p:extLst>
  </p:cSld>
  <p:clrMapOvr>
    <a:masterClrMapping/>
  </p:clrMapOvr>
</p:sld>
</file>

<file path=ppt/theme/theme1.xml><?xml version="1.0" encoding="utf-8"?>
<a:theme xmlns:a="http://schemas.openxmlformats.org/drawingml/2006/main" name="GradientRiseVTI">
  <a:themeElements>
    <a:clrScheme name="AnalogousFromLightSeed_2SEEDS">
      <a:dk1>
        <a:srgbClr val="000000"/>
      </a:dk1>
      <a:lt1>
        <a:srgbClr val="FFFFFF"/>
      </a:lt1>
      <a:dk2>
        <a:srgbClr val="41243E"/>
      </a:dk2>
      <a:lt2>
        <a:srgbClr val="E4E8E2"/>
      </a:lt2>
      <a:accent1>
        <a:srgbClr val="AA7FBA"/>
      </a:accent1>
      <a:accent2>
        <a:srgbClr val="A596C6"/>
      </a:accent2>
      <a:accent3>
        <a:srgbClr val="C492BD"/>
      </a:accent3>
      <a:accent4>
        <a:srgbClr val="77AF89"/>
      </a:accent4>
      <a:accent5>
        <a:srgbClr val="82ACA2"/>
      </a:accent5>
      <a:accent6>
        <a:srgbClr val="7CACB5"/>
      </a:accent6>
      <a:hlink>
        <a:srgbClr val="668E56"/>
      </a:hlink>
      <a:folHlink>
        <a:srgbClr val="7F7F7F"/>
      </a:folHlink>
    </a:clrScheme>
    <a:fontScheme name="Avenir">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TotalTime>
  <Words>1335</Words>
  <Application>Microsoft Office PowerPoint</Application>
  <PresentationFormat>Widescreen</PresentationFormat>
  <Paragraphs>100</Paragraphs>
  <Slides>24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Gill Sans Nova</vt:lpstr>
      <vt:lpstr>GradientRiseVTI</vt:lpstr>
      <vt:lpstr>MA Year One</vt:lpstr>
      <vt:lpstr>Aims</vt:lpstr>
      <vt:lpstr>Unit Overview</vt:lpstr>
      <vt:lpstr>Learning outcomes</vt:lpstr>
      <vt:lpstr>Module Assessments</vt:lpstr>
      <vt:lpstr>Questions?</vt:lpstr>
      <vt:lpstr>Mental Health</vt:lpstr>
      <vt:lpstr>Mental Health</vt:lpstr>
      <vt:lpstr>Mental Wellbeing</vt:lpstr>
      <vt:lpstr>Mental Wellbeing</vt:lpstr>
      <vt:lpstr>MEntal Illness</vt:lpstr>
      <vt:lpstr>Mental Illness</vt:lpstr>
      <vt:lpstr>Social determinants of health</vt:lpstr>
      <vt:lpstr>Activity</vt:lpstr>
      <vt:lpstr>The medical model</vt:lpstr>
      <vt:lpstr>Thoughts?</vt:lpstr>
      <vt:lpstr>Models of mental illness</vt:lpstr>
      <vt:lpstr>Other Models</vt:lpstr>
      <vt:lpstr>Models of abnormality</vt:lpstr>
      <vt:lpstr>Models of abnormality</vt:lpstr>
      <vt:lpstr>Group Work</vt:lpstr>
      <vt:lpstr>Thoughts so far?</vt:lpstr>
      <vt:lpstr>REsources</vt:lpstr>
      <vt:lpstr>Additional 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Catherine Slade</cp:lastModifiedBy>
  <cp:revision>258</cp:revision>
  <dcterms:created xsi:type="dcterms:W3CDTF">2021-01-25T15:45:33Z</dcterms:created>
  <dcterms:modified xsi:type="dcterms:W3CDTF">2022-01-26T12:57:00Z</dcterms:modified>
</cp:coreProperties>
</file>