
<file path=[Content_Types].xml><?xml version="1.0" encoding="utf-8"?>
<Types xmlns="http://schemas.openxmlformats.org/package/2006/content-types">
  <Default Extension="bin" ContentType="image/unknown"/>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305" r:id="rId2"/>
    <p:sldId id="301" r:id="rId3"/>
    <p:sldId id="332" r:id="rId4"/>
    <p:sldId id="334" r:id="rId5"/>
    <p:sldId id="335" r:id="rId6"/>
    <p:sldId id="336" r:id="rId7"/>
    <p:sldId id="337" r:id="rId8"/>
    <p:sldId id="338" r:id="rId9"/>
    <p:sldId id="339" r:id="rId10"/>
    <p:sldId id="340" r:id="rId11"/>
    <p:sldId id="341" r:id="rId12"/>
    <p:sldId id="342" r:id="rId13"/>
    <p:sldId id="343" r:id="rId14"/>
    <p:sldId id="344" r:id="rId15"/>
    <p:sldId id="345" r:id="rId16"/>
    <p:sldId id="346" r:id="rId17"/>
    <p:sldId id="347" r:id="rId18"/>
    <p:sldId id="348" r:id="rId19"/>
    <p:sldId id="349" r:id="rId20"/>
    <p:sldId id="350" r:id="rId21"/>
    <p:sldId id="289" r:id="rId22"/>
    <p:sldId id="360" r:id="rId23"/>
    <p:sldId id="351" r:id="rId24"/>
    <p:sldId id="352" r:id="rId25"/>
    <p:sldId id="353" r:id="rId26"/>
    <p:sldId id="354" r:id="rId27"/>
    <p:sldId id="293" r:id="rId28"/>
    <p:sldId id="357" r:id="rId29"/>
    <p:sldId id="361" r:id="rId30"/>
    <p:sldId id="359"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4679" autoAdjust="0"/>
  </p:normalViewPr>
  <p:slideViewPr>
    <p:cSldViewPr snapToGrid="0">
      <p:cViewPr varScale="1">
        <p:scale>
          <a:sx n="100" d="100"/>
          <a:sy n="100" d="100"/>
        </p:scale>
        <p:origin x="114"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BDC8FD-125C-4B8D-93B2-E17A25EAD4C8}"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GB"/>
        </a:p>
      </dgm:t>
    </dgm:pt>
    <dgm:pt modelId="{3988879E-6DE1-468F-919C-EBC7150287A3}">
      <dgm:prSet phldrT="[Text]"/>
      <dgm:spPr/>
      <dgm:t>
        <a:bodyPr/>
        <a:lstStyle/>
        <a:p>
          <a:r>
            <a:rPr lang="en-GB" dirty="0"/>
            <a:t>Urbanisation</a:t>
          </a:r>
        </a:p>
      </dgm:t>
    </dgm:pt>
    <dgm:pt modelId="{1E7C2204-964C-40D6-BE8D-49D0A9DB2DE7}" type="parTrans" cxnId="{7E7E8E72-9679-4908-B2A7-CE3E2F5235D5}">
      <dgm:prSet/>
      <dgm:spPr/>
      <dgm:t>
        <a:bodyPr/>
        <a:lstStyle/>
        <a:p>
          <a:endParaRPr lang="en-GB"/>
        </a:p>
      </dgm:t>
    </dgm:pt>
    <dgm:pt modelId="{8B7186F3-F9E8-496F-A31A-3D1FA69BDCFA}" type="sibTrans" cxnId="{7E7E8E72-9679-4908-B2A7-CE3E2F5235D5}">
      <dgm:prSet/>
      <dgm:spPr/>
      <dgm:t>
        <a:bodyPr/>
        <a:lstStyle/>
        <a:p>
          <a:endParaRPr lang="en-GB"/>
        </a:p>
      </dgm:t>
    </dgm:pt>
    <dgm:pt modelId="{9B10517B-8032-4E86-9D64-BD4FF029D002}">
      <dgm:prSet phldrT="[Text]"/>
      <dgm:spPr/>
      <dgm:t>
        <a:bodyPr/>
        <a:lstStyle/>
        <a:p>
          <a:r>
            <a:rPr lang="en-GB" dirty="0"/>
            <a:t>Anomie (Durkheim) and isolation</a:t>
          </a:r>
        </a:p>
      </dgm:t>
    </dgm:pt>
    <dgm:pt modelId="{8CBA2521-B104-4ED7-83CB-2C24EDFBB3CE}" type="parTrans" cxnId="{A8A855D5-8512-4EF3-850E-0967C4ADB39E}">
      <dgm:prSet/>
      <dgm:spPr/>
      <dgm:t>
        <a:bodyPr/>
        <a:lstStyle/>
        <a:p>
          <a:endParaRPr lang="en-GB"/>
        </a:p>
      </dgm:t>
    </dgm:pt>
    <dgm:pt modelId="{34A0CE00-D1AB-4BBD-95B3-4D71363A7350}" type="sibTrans" cxnId="{A8A855D5-8512-4EF3-850E-0967C4ADB39E}">
      <dgm:prSet/>
      <dgm:spPr/>
      <dgm:t>
        <a:bodyPr/>
        <a:lstStyle/>
        <a:p>
          <a:endParaRPr lang="en-GB"/>
        </a:p>
      </dgm:t>
    </dgm:pt>
    <dgm:pt modelId="{B0477395-39E3-4AC2-B758-0C1A2258E9E7}">
      <dgm:prSet phldrT="[Text]"/>
      <dgm:spPr/>
      <dgm:t>
        <a:bodyPr/>
        <a:lstStyle/>
        <a:p>
          <a:r>
            <a:rPr lang="en-GB" dirty="0"/>
            <a:t>Individualism</a:t>
          </a:r>
        </a:p>
      </dgm:t>
    </dgm:pt>
    <dgm:pt modelId="{0CE1E0D3-B2AD-43AB-9126-F79B3D00A524}" type="parTrans" cxnId="{B5BDB3EB-451D-4555-8A69-3C7A6FFC6BF4}">
      <dgm:prSet/>
      <dgm:spPr/>
      <dgm:t>
        <a:bodyPr/>
        <a:lstStyle/>
        <a:p>
          <a:endParaRPr lang="en-GB"/>
        </a:p>
      </dgm:t>
    </dgm:pt>
    <dgm:pt modelId="{D299CF4B-5ECF-43DA-A6B5-F787F4503609}" type="sibTrans" cxnId="{B5BDB3EB-451D-4555-8A69-3C7A6FFC6BF4}">
      <dgm:prSet/>
      <dgm:spPr/>
      <dgm:t>
        <a:bodyPr/>
        <a:lstStyle/>
        <a:p>
          <a:endParaRPr lang="en-GB"/>
        </a:p>
      </dgm:t>
    </dgm:pt>
    <dgm:pt modelId="{8AA0A011-9FA5-4C99-840B-36830EA49763}">
      <dgm:prSet phldrT="[Text]"/>
      <dgm:spPr/>
      <dgm:t>
        <a:bodyPr/>
        <a:lstStyle/>
        <a:p>
          <a:r>
            <a:rPr lang="en-GB" dirty="0"/>
            <a:t>Increasing rejection of universalism</a:t>
          </a:r>
        </a:p>
      </dgm:t>
    </dgm:pt>
    <dgm:pt modelId="{DE718FBB-221C-4FFE-AB80-C58B9A0840C7}" type="parTrans" cxnId="{B4FD7424-08B8-4297-952F-EE1D46BFF3C7}">
      <dgm:prSet/>
      <dgm:spPr/>
      <dgm:t>
        <a:bodyPr/>
        <a:lstStyle/>
        <a:p>
          <a:endParaRPr lang="en-GB"/>
        </a:p>
      </dgm:t>
    </dgm:pt>
    <dgm:pt modelId="{EE5FCB3F-BEB8-4C3A-AB15-808897935B24}" type="sibTrans" cxnId="{B4FD7424-08B8-4297-952F-EE1D46BFF3C7}">
      <dgm:prSet/>
      <dgm:spPr/>
      <dgm:t>
        <a:bodyPr/>
        <a:lstStyle/>
        <a:p>
          <a:endParaRPr lang="en-GB"/>
        </a:p>
      </dgm:t>
    </dgm:pt>
    <dgm:pt modelId="{0BCE0ED6-D20B-457B-8CC4-C9AB81B19BE2}">
      <dgm:prSet phldrT="[Text]"/>
      <dgm:spPr/>
      <dgm:t>
        <a:bodyPr/>
        <a:lstStyle/>
        <a:p>
          <a:r>
            <a:rPr lang="en-GB" dirty="0"/>
            <a:t>Distrust of scientism</a:t>
          </a:r>
        </a:p>
      </dgm:t>
    </dgm:pt>
    <dgm:pt modelId="{17D84588-C7AE-41A9-90D8-03E87CD436AF}" type="parTrans" cxnId="{B06EBCF1-8878-40B1-A0F2-9CC0B5A7F3D0}">
      <dgm:prSet/>
      <dgm:spPr/>
      <dgm:t>
        <a:bodyPr/>
        <a:lstStyle/>
        <a:p>
          <a:endParaRPr lang="en-GB"/>
        </a:p>
      </dgm:t>
    </dgm:pt>
    <dgm:pt modelId="{F5253DFC-DD23-4E57-B470-FC4A807F09DB}" type="sibTrans" cxnId="{B06EBCF1-8878-40B1-A0F2-9CC0B5A7F3D0}">
      <dgm:prSet/>
      <dgm:spPr/>
      <dgm:t>
        <a:bodyPr/>
        <a:lstStyle/>
        <a:p>
          <a:endParaRPr lang="en-GB"/>
        </a:p>
      </dgm:t>
    </dgm:pt>
    <dgm:pt modelId="{D9DA6A32-F039-4795-AEBE-33A4DDEBA590}">
      <dgm:prSet phldrT="[Text]"/>
      <dgm:spPr/>
      <dgm:t>
        <a:bodyPr/>
        <a:lstStyle/>
        <a:p>
          <a:r>
            <a:rPr lang="en-GB" dirty="0"/>
            <a:t>Increasing subjectivism</a:t>
          </a:r>
        </a:p>
      </dgm:t>
    </dgm:pt>
    <dgm:pt modelId="{69B006BE-F81D-474F-9FAD-709C2AB7C55B}" type="parTrans" cxnId="{480B1F5D-FFF3-4391-AAA0-0E5C1FCC39F5}">
      <dgm:prSet/>
      <dgm:spPr/>
      <dgm:t>
        <a:bodyPr/>
        <a:lstStyle/>
        <a:p>
          <a:endParaRPr lang="en-GB"/>
        </a:p>
      </dgm:t>
    </dgm:pt>
    <dgm:pt modelId="{24EBF6B8-4F8D-4CB4-B611-0478EDD230A2}" type="sibTrans" cxnId="{480B1F5D-FFF3-4391-AAA0-0E5C1FCC39F5}">
      <dgm:prSet/>
      <dgm:spPr/>
      <dgm:t>
        <a:bodyPr/>
        <a:lstStyle/>
        <a:p>
          <a:endParaRPr lang="en-GB"/>
        </a:p>
      </dgm:t>
    </dgm:pt>
    <dgm:pt modelId="{E5A8466C-C701-4DE4-81C6-20362C9CDAC6}" type="pres">
      <dgm:prSet presAssocID="{CDBDC8FD-125C-4B8D-93B2-E17A25EAD4C8}" presName="Name0" presStyleCnt="0">
        <dgm:presLayoutVars>
          <dgm:chPref val="3"/>
          <dgm:dir/>
          <dgm:animLvl val="lvl"/>
          <dgm:resizeHandles/>
        </dgm:presLayoutVars>
      </dgm:prSet>
      <dgm:spPr/>
    </dgm:pt>
    <dgm:pt modelId="{5C7917A6-8203-4203-92AD-21D0EDDD2885}" type="pres">
      <dgm:prSet presAssocID="{3988879E-6DE1-468F-919C-EBC7150287A3}" presName="horFlow" presStyleCnt="0"/>
      <dgm:spPr/>
    </dgm:pt>
    <dgm:pt modelId="{B1085D12-0CA6-4023-ADB8-739B1DF596C1}" type="pres">
      <dgm:prSet presAssocID="{3988879E-6DE1-468F-919C-EBC7150287A3}" presName="bigChev" presStyleLbl="node1" presStyleIdx="0" presStyleCnt="3" custLinFactNeighborX="-461"/>
      <dgm:spPr/>
    </dgm:pt>
    <dgm:pt modelId="{2AF6FA07-E09A-41FF-8612-FC42C218C058}" type="pres">
      <dgm:prSet presAssocID="{8CBA2521-B104-4ED7-83CB-2C24EDFBB3CE}" presName="parTrans" presStyleCnt="0"/>
      <dgm:spPr/>
    </dgm:pt>
    <dgm:pt modelId="{6E0E0C1F-ECBE-4F7D-B89F-84EA60502D47}" type="pres">
      <dgm:prSet presAssocID="{9B10517B-8032-4E86-9D64-BD4FF029D002}" presName="node" presStyleLbl="alignAccFollowNode1" presStyleIdx="0" presStyleCnt="3">
        <dgm:presLayoutVars>
          <dgm:bulletEnabled val="1"/>
        </dgm:presLayoutVars>
      </dgm:prSet>
      <dgm:spPr/>
    </dgm:pt>
    <dgm:pt modelId="{EAFC1A25-BF4C-40BB-BFD3-FD2316754A5C}" type="pres">
      <dgm:prSet presAssocID="{3988879E-6DE1-468F-919C-EBC7150287A3}" presName="vSp" presStyleCnt="0"/>
      <dgm:spPr/>
    </dgm:pt>
    <dgm:pt modelId="{203D7DF7-F254-43E0-87CB-8FD1815A5277}" type="pres">
      <dgm:prSet presAssocID="{B0477395-39E3-4AC2-B758-0C1A2258E9E7}" presName="horFlow" presStyleCnt="0"/>
      <dgm:spPr/>
    </dgm:pt>
    <dgm:pt modelId="{86891E74-22CF-4D9F-A83D-61C6B79C589C}" type="pres">
      <dgm:prSet presAssocID="{B0477395-39E3-4AC2-B758-0C1A2258E9E7}" presName="bigChev" presStyleLbl="node1" presStyleIdx="1" presStyleCnt="3"/>
      <dgm:spPr/>
    </dgm:pt>
    <dgm:pt modelId="{53A9259E-E797-4C8C-BB66-CC2D32F8877F}" type="pres">
      <dgm:prSet presAssocID="{DE718FBB-221C-4FFE-AB80-C58B9A0840C7}" presName="parTrans" presStyleCnt="0"/>
      <dgm:spPr/>
    </dgm:pt>
    <dgm:pt modelId="{8CB07194-F070-44DE-9063-F6A5071DD7D3}" type="pres">
      <dgm:prSet presAssocID="{8AA0A011-9FA5-4C99-840B-36830EA49763}" presName="node" presStyleLbl="alignAccFollowNode1" presStyleIdx="1" presStyleCnt="3">
        <dgm:presLayoutVars>
          <dgm:bulletEnabled val="1"/>
        </dgm:presLayoutVars>
      </dgm:prSet>
      <dgm:spPr/>
    </dgm:pt>
    <dgm:pt modelId="{DE8514A8-8126-4C37-AEFE-C335952E634B}" type="pres">
      <dgm:prSet presAssocID="{B0477395-39E3-4AC2-B758-0C1A2258E9E7}" presName="vSp" presStyleCnt="0"/>
      <dgm:spPr/>
    </dgm:pt>
    <dgm:pt modelId="{0546A20A-FC56-47FD-97B5-7E86D75A3144}" type="pres">
      <dgm:prSet presAssocID="{0BCE0ED6-D20B-457B-8CC4-C9AB81B19BE2}" presName="horFlow" presStyleCnt="0"/>
      <dgm:spPr/>
    </dgm:pt>
    <dgm:pt modelId="{814675DB-E1A1-437A-AB5C-9BC2ABB0B5A9}" type="pres">
      <dgm:prSet presAssocID="{0BCE0ED6-D20B-457B-8CC4-C9AB81B19BE2}" presName="bigChev" presStyleLbl="node1" presStyleIdx="2" presStyleCnt="3"/>
      <dgm:spPr/>
    </dgm:pt>
    <dgm:pt modelId="{90FA8265-CF04-47F5-B9B7-B7BEB4EB3163}" type="pres">
      <dgm:prSet presAssocID="{69B006BE-F81D-474F-9FAD-709C2AB7C55B}" presName="parTrans" presStyleCnt="0"/>
      <dgm:spPr/>
    </dgm:pt>
    <dgm:pt modelId="{8E8AF12D-466E-4C41-AAE4-F7C473470C9A}" type="pres">
      <dgm:prSet presAssocID="{D9DA6A32-F039-4795-AEBE-33A4DDEBA590}" presName="node" presStyleLbl="alignAccFollowNode1" presStyleIdx="2" presStyleCnt="3">
        <dgm:presLayoutVars>
          <dgm:bulletEnabled val="1"/>
        </dgm:presLayoutVars>
      </dgm:prSet>
      <dgm:spPr/>
    </dgm:pt>
  </dgm:ptLst>
  <dgm:cxnLst>
    <dgm:cxn modelId="{B4FD7424-08B8-4297-952F-EE1D46BFF3C7}" srcId="{B0477395-39E3-4AC2-B758-0C1A2258E9E7}" destId="{8AA0A011-9FA5-4C99-840B-36830EA49763}" srcOrd="0" destOrd="0" parTransId="{DE718FBB-221C-4FFE-AB80-C58B9A0840C7}" sibTransId="{EE5FCB3F-BEB8-4C3A-AB15-808897935B24}"/>
    <dgm:cxn modelId="{480B1F5D-FFF3-4391-AAA0-0E5C1FCC39F5}" srcId="{0BCE0ED6-D20B-457B-8CC4-C9AB81B19BE2}" destId="{D9DA6A32-F039-4795-AEBE-33A4DDEBA590}" srcOrd="0" destOrd="0" parTransId="{69B006BE-F81D-474F-9FAD-709C2AB7C55B}" sibTransId="{24EBF6B8-4F8D-4CB4-B611-0478EDD230A2}"/>
    <dgm:cxn modelId="{ED898A64-E153-46C2-8A1D-73BEADFE3F92}" type="presOf" srcId="{B0477395-39E3-4AC2-B758-0C1A2258E9E7}" destId="{86891E74-22CF-4D9F-A83D-61C6B79C589C}" srcOrd="0" destOrd="0" presId="urn:microsoft.com/office/officeart/2005/8/layout/lProcess3"/>
    <dgm:cxn modelId="{B2EE9869-D74D-4E4B-B7C7-4EC1BDAF41E4}" type="presOf" srcId="{8AA0A011-9FA5-4C99-840B-36830EA49763}" destId="{8CB07194-F070-44DE-9063-F6A5071DD7D3}" srcOrd="0" destOrd="0" presId="urn:microsoft.com/office/officeart/2005/8/layout/lProcess3"/>
    <dgm:cxn modelId="{67B7E76F-0D8C-4943-B668-012F1886A106}" type="presOf" srcId="{CDBDC8FD-125C-4B8D-93B2-E17A25EAD4C8}" destId="{E5A8466C-C701-4DE4-81C6-20362C9CDAC6}" srcOrd="0" destOrd="0" presId="urn:microsoft.com/office/officeart/2005/8/layout/lProcess3"/>
    <dgm:cxn modelId="{7E7E8E72-9679-4908-B2A7-CE3E2F5235D5}" srcId="{CDBDC8FD-125C-4B8D-93B2-E17A25EAD4C8}" destId="{3988879E-6DE1-468F-919C-EBC7150287A3}" srcOrd="0" destOrd="0" parTransId="{1E7C2204-964C-40D6-BE8D-49D0A9DB2DE7}" sibTransId="{8B7186F3-F9E8-496F-A31A-3D1FA69BDCFA}"/>
    <dgm:cxn modelId="{B2A47273-1E83-4102-9C32-BD667DE56634}" type="presOf" srcId="{9B10517B-8032-4E86-9D64-BD4FF029D002}" destId="{6E0E0C1F-ECBE-4F7D-B89F-84EA60502D47}" srcOrd="0" destOrd="0" presId="urn:microsoft.com/office/officeart/2005/8/layout/lProcess3"/>
    <dgm:cxn modelId="{B0BFEA8C-7993-4323-B13C-13FA89931088}" type="presOf" srcId="{0BCE0ED6-D20B-457B-8CC4-C9AB81B19BE2}" destId="{814675DB-E1A1-437A-AB5C-9BC2ABB0B5A9}" srcOrd="0" destOrd="0" presId="urn:microsoft.com/office/officeart/2005/8/layout/lProcess3"/>
    <dgm:cxn modelId="{3AA293A7-CCF0-41BA-B1F4-89BCDA770955}" type="presOf" srcId="{D9DA6A32-F039-4795-AEBE-33A4DDEBA590}" destId="{8E8AF12D-466E-4C41-AAE4-F7C473470C9A}" srcOrd="0" destOrd="0" presId="urn:microsoft.com/office/officeart/2005/8/layout/lProcess3"/>
    <dgm:cxn modelId="{A8A855D5-8512-4EF3-850E-0967C4ADB39E}" srcId="{3988879E-6DE1-468F-919C-EBC7150287A3}" destId="{9B10517B-8032-4E86-9D64-BD4FF029D002}" srcOrd="0" destOrd="0" parTransId="{8CBA2521-B104-4ED7-83CB-2C24EDFBB3CE}" sibTransId="{34A0CE00-D1AB-4BBD-95B3-4D71363A7350}"/>
    <dgm:cxn modelId="{B5BDB3EB-451D-4555-8A69-3C7A6FFC6BF4}" srcId="{CDBDC8FD-125C-4B8D-93B2-E17A25EAD4C8}" destId="{B0477395-39E3-4AC2-B758-0C1A2258E9E7}" srcOrd="1" destOrd="0" parTransId="{0CE1E0D3-B2AD-43AB-9126-F79B3D00A524}" sibTransId="{D299CF4B-5ECF-43DA-A6B5-F787F4503609}"/>
    <dgm:cxn modelId="{A109D1EE-E910-46BD-B5A9-D7DC88D8697A}" type="presOf" srcId="{3988879E-6DE1-468F-919C-EBC7150287A3}" destId="{B1085D12-0CA6-4023-ADB8-739B1DF596C1}" srcOrd="0" destOrd="0" presId="urn:microsoft.com/office/officeart/2005/8/layout/lProcess3"/>
    <dgm:cxn modelId="{B06EBCF1-8878-40B1-A0F2-9CC0B5A7F3D0}" srcId="{CDBDC8FD-125C-4B8D-93B2-E17A25EAD4C8}" destId="{0BCE0ED6-D20B-457B-8CC4-C9AB81B19BE2}" srcOrd="2" destOrd="0" parTransId="{17D84588-C7AE-41A9-90D8-03E87CD436AF}" sibTransId="{F5253DFC-DD23-4E57-B470-FC4A807F09DB}"/>
    <dgm:cxn modelId="{5CB54C84-6894-4251-913A-43F24D09F536}" type="presParOf" srcId="{E5A8466C-C701-4DE4-81C6-20362C9CDAC6}" destId="{5C7917A6-8203-4203-92AD-21D0EDDD2885}" srcOrd="0" destOrd="0" presId="urn:microsoft.com/office/officeart/2005/8/layout/lProcess3"/>
    <dgm:cxn modelId="{A41704C5-3780-47DC-85FF-43EA42C34B1F}" type="presParOf" srcId="{5C7917A6-8203-4203-92AD-21D0EDDD2885}" destId="{B1085D12-0CA6-4023-ADB8-739B1DF596C1}" srcOrd="0" destOrd="0" presId="urn:microsoft.com/office/officeart/2005/8/layout/lProcess3"/>
    <dgm:cxn modelId="{DCB2EB43-854E-42F6-8CF0-29521C466FF5}" type="presParOf" srcId="{5C7917A6-8203-4203-92AD-21D0EDDD2885}" destId="{2AF6FA07-E09A-41FF-8612-FC42C218C058}" srcOrd="1" destOrd="0" presId="urn:microsoft.com/office/officeart/2005/8/layout/lProcess3"/>
    <dgm:cxn modelId="{5751EFC7-BAE0-437D-8829-C9F7B49F7173}" type="presParOf" srcId="{5C7917A6-8203-4203-92AD-21D0EDDD2885}" destId="{6E0E0C1F-ECBE-4F7D-B89F-84EA60502D47}" srcOrd="2" destOrd="0" presId="urn:microsoft.com/office/officeart/2005/8/layout/lProcess3"/>
    <dgm:cxn modelId="{523705C9-690B-4A78-A974-C6FB8A069AFE}" type="presParOf" srcId="{E5A8466C-C701-4DE4-81C6-20362C9CDAC6}" destId="{EAFC1A25-BF4C-40BB-BFD3-FD2316754A5C}" srcOrd="1" destOrd="0" presId="urn:microsoft.com/office/officeart/2005/8/layout/lProcess3"/>
    <dgm:cxn modelId="{A00ABFB1-A22E-423F-9D2A-E7FB47E02947}" type="presParOf" srcId="{E5A8466C-C701-4DE4-81C6-20362C9CDAC6}" destId="{203D7DF7-F254-43E0-87CB-8FD1815A5277}" srcOrd="2" destOrd="0" presId="urn:microsoft.com/office/officeart/2005/8/layout/lProcess3"/>
    <dgm:cxn modelId="{F8EA64E6-1CAF-4D6B-8244-5B69AA9B079C}" type="presParOf" srcId="{203D7DF7-F254-43E0-87CB-8FD1815A5277}" destId="{86891E74-22CF-4D9F-A83D-61C6B79C589C}" srcOrd="0" destOrd="0" presId="urn:microsoft.com/office/officeart/2005/8/layout/lProcess3"/>
    <dgm:cxn modelId="{EDF4F8E4-192A-4455-B8EA-D599915C6704}" type="presParOf" srcId="{203D7DF7-F254-43E0-87CB-8FD1815A5277}" destId="{53A9259E-E797-4C8C-BB66-CC2D32F8877F}" srcOrd="1" destOrd="0" presId="urn:microsoft.com/office/officeart/2005/8/layout/lProcess3"/>
    <dgm:cxn modelId="{A62B5A91-5B22-43AE-BF57-C52FB3C6F5FC}" type="presParOf" srcId="{203D7DF7-F254-43E0-87CB-8FD1815A5277}" destId="{8CB07194-F070-44DE-9063-F6A5071DD7D3}" srcOrd="2" destOrd="0" presId="urn:microsoft.com/office/officeart/2005/8/layout/lProcess3"/>
    <dgm:cxn modelId="{E5FBBF03-4E45-4507-98A1-5A685E2C9F29}" type="presParOf" srcId="{E5A8466C-C701-4DE4-81C6-20362C9CDAC6}" destId="{DE8514A8-8126-4C37-AEFE-C335952E634B}" srcOrd="3" destOrd="0" presId="urn:microsoft.com/office/officeart/2005/8/layout/lProcess3"/>
    <dgm:cxn modelId="{CC22C07C-5602-490F-BA67-830BD29BF4BE}" type="presParOf" srcId="{E5A8466C-C701-4DE4-81C6-20362C9CDAC6}" destId="{0546A20A-FC56-47FD-97B5-7E86D75A3144}" srcOrd="4" destOrd="0" presId="urn:microsoft.com/office/officeart/2005/8/layout/lProcess3"/>
    <dgm:cxn modelId="{8A243DEA-AFF2-42B5-B083-2D3822E3D5FC}" type="presParOf" srcId="{0546A20A-FC56-47FD-97B5-7E86D75A3144}" destId="{814675DB-E1A1-437A-AB5C-9BC2ABB0B5A9}" srcOrd="0" destOrd="0" presId="urn:microsoft.com/office/officeart/2005/8/layout/lProcess3"/>
    <dgm:cxn modelId="{21C0414F-686D-4971-B4D1-C52EDA131BAA}" type="presParOf" srcId="{0546A20A-FC56-47FD-97B5-7E86D75A3144}" destId="{90FA8265-CF04-47F5-B9B7-B7BEB4EB3163}" srcOrd="1" destOrd="0" presId="urn:microsoft.com/office/officeart/2005/8/layout/lProcess3"/>
    <dgm:cxn modelId="{1CA8DE94-3339-471C-8276-F5E195563761}" type="presParOf" srcId="{0546A20A-FC56-47FD-97B5-7E86D75A3144}" destId="{8E8AF12D-466E-4C41-AAE4-F7C473470C9A}" srcOrd="2" destOrd="0" presId="urn:microsoft.com/office/officeart/2005/8/layout/l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085D12-0CA6-4023-ADB8-739B1DF596C1}">
      <dsp:nvSpPr>
        <dsp:cNvPr id="0" name=""/>
        <dsp:cNvSpPr/>
      </dsp:nvSpPr>
      <dsp:spPr>
        <a:xfrm>
          <a:off x="0" y="369280"/>
          <a:ext cx="3113054" cy="1245221"/>
        </a:xfrm>
        <a:prstGeom prst="chevron">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17780" rIns="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Urbanisation</a:t>
          </a:r>
        </a:p>
      </dsp:txBody>
      <dsp:txXfrm>
        <a:off x="622611" y="369280"/>
        <a:ext cx="1867833" cy="1245221"/>
      </dsp:txXfrm>
    </dsp:sp>
    <dsp:sp modelId="{6E0E0C1F-ECBE-4F7D-B89F-84EA60502D47}">
      <dsp:nvSpPr>
        <dsp:cNvPr id="0" name=""/>
        <dsp:cNvSpPr/>
      </dsp:nvSpPr>
      <dsp:spPr>
        <a:xfrm>
          <a:off x="2709909" y="475124"/>
          <a:ext cx="2583835" cy="1033534"/>
        </a:xfrm>
        <a:prstGeom prst="chevron">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14605" rIns="0" bIns="14605" numCol="1" spcCol="1270" anchor="ctr" anchorCtr="0">
          <a:noAutofit/>
        </a:bodyPr>
        <a:lstStyle/>
        <a:p>
          <a:pPr marL="0" lvl="0" indent="0" algn="ctr" defTabSz="1022350">
            <a:lnSpc>
              <a:spcPct val="90000"/>
            </a:lnSpc>
            <a:spcBef>
              <a:spcPct val="0"/>
            </a:spcBef>
            <a:spcAft>
              <a:spcPct val="35000"/>
            </a:spcAft>
            <a:buNone/>
          </a:pPr>
          <a:r>
            <a:rPr lang="en-GB" sz="2300" kern="1200" dirty="0"/>
            <a:t>Anomie (Durkheim) and isolation</a:t>
          </a:r>
        </a:p>
      </dsp:txBody>
      <dsp:txXfrm>
        <a:off x="3226676" y="475124"/>
        <a:ext cx="1550301" cy="1033534"/>
      </dsp:txXfrm>
    </dsp:sp>
    <dsp:sp modelId="{86891E74-22CF-4D9F-A83D-61C6B79C589C}">
      <dsp:nvSpPr>
        <dsp:cNvPr id="0" name=""/>
        <dsp:cNvSpPr/>
      </dsp:nvSpPr>
      <dsp:spPr>
        <a:xfrm>
          <a:off x="1551" y="1788833"/>
          <a:ext cx="3113054" cy="1245221"/>
        </a:xfrm>
        <a:prstGeom prst="chevron">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17780" rIns="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Individualism</a:t>
          </a:r>
        </a:p>
      </dsp:txBody>
      <dsp:txXfrm>
        <a:off x="624162" y="1788833"/>
        <a:ext cx="1867833" cy="1245221"/>
      </dsp:txXfrm>
    </dsp:sp>
    <dsp:sp modelId="{8CB07194-F070-44DE-9063-F6A5071DD7D3}">
      <dsp:nvSpPr>
        <dsp:cNvPr id="0" name=""/>
        <dsp:cNvSpPr/>
      </dsp:nvSpPr>
      <dsp:spPr>
        <a:xfrm>
          <a:off x="2709909" y="1894677"/>
          <a:ext cx="2583835" cy="1033534"/>
        </a:xfrm>
        <a:prstGeom prst="chevron">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14605" rIns="0" bIns="14605" numCol="1" spcCol="1270" anchor="ctr" anchorCtr="0">
          <a:noAutofit/>
        </a:bodyPr>
        <a:lstStyle/>
        <a:p>
          <a:pPr marL="0" lvl="0" indent="0" algn="ctr" defTabSz="1022350">
            <a:lnSpc>
              <a:spcPct val="90000"/>
            </a:lnSpc>
            <a:spcBef>
              <a:spcPct val="0"/>
            </a:spcBef>
            <a:spcAft>
              <a:spcPct val="35000"/>
            </a:spcAft>
            <a:buNone/>
          </a:pPr>
          <a:r>
            <a:rPr lang="en-GB" sz="2300" kern="1200" dirty="0"/>
            <a:t>Increasing rejection of universalism</a:t>
          </a:r>
        </a:p>
      </dsp:txBody>
      <dsp:txXfrm>
        <a:off x="3226676" y="1894677"/>
        <a:ext cx="1550301" cy="1033534"/>
      </dsp:txXfrm>
    </dsp:sp>
    <dsp:sp modelId="{814675DB-E1A1-437A-AB5C-9BC2ABB0B5A9}">
      <dsp:nvSpPr>
        <dsp:cNvPr id="0" name=""/>
        <dsp:cNvSpPr/>
      </dsp:nvSpPr>
      <dsp:spPr>
        <a:xfrm>
          <a:off x="1551" y="3208386"/>
          <a:ext cx="3113054" cy="1245221"/>
        </a:xfrm>
        <a:prstGeom prst="chevron">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17780" rIns="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Distrust of scientism</a:t>
          </a:r>
        </a:p>
      </dsp:txBody>
      <dsp:txXfrm>
        <a:off x="624162" y="3208386"/>
        <a:ext cx="1867833" cy="1245221"/>
      </dsp:txXfrm>
    </dsp:sp>
    <dsp:sp modelId="{8E8AF12D-466E-4C41-AAE4-F7C473470C9A}">
      <dsp:nvSpPr>
        <dsp:cNvPr id="0" name=""/>
        <dsp:cNvSpPr/>
      </dsp:nvSpPr>
      <dsp:spPr>
        <a:xfrm>
          <a:off x="2709909" y="3314230"/>
          <a:ext cx="2583835" cy="1033534"/>
        </a:xfrm>
        <a:prstGeom prst="chevron">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14605" rIns="0" bIns="14605" numCol="1" spcCol="1270" anchor="ctr" anchorCtr="0">
          <a:noAutofit/>
        </a:bodyPr>
        <a:lstStyle/>
        <a:p>
          <a:pPr marL="0" lvl="0" indent="0" algn="ctr" defTabSz="1022350">
            <a:lnSpc>
              <a:spcPct val="90000"/>
            </a:lnSpc>
            <a:spcBef>
              <a:spcPct val="0"/>
            </a:spcBef>
            <a:spcAft>
              <a:spcPct val="35000"/>
            </a:spcAft>
            <a:buNone/>
          </a:pPr>
          <a:r>
            <a:rPr lang="en-GB" sz="2300" kern="1200" dirty="0"/>
            <a:t>Increasing subjectivism</a:t>
          </a:r>
        </a:p>
      </dsp:txBody>
      <dsp:txXfrm>
        <a:off x="3226676" y="3314230"/>
        <a:ext cx="1550301" cy="1033534"/>
      </dsp:txXfrm>
    </dsp:sp>
  </dsp:spTree>
</dsp:drawing>
</file>

<file path=ppt/diagrams/layout1.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309145-9A16-4C7B-BDD4-AB850F91A316}" type="datetimeFigureOut">
              <a:rPr lang="en-GB" smtClean="0"/>
              <a:t>29/01/2023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F38C69-6BB2-4D41-B3DB-AE84440306C0}" type="slidenum">
              <a:rPr lang="en-GB" smtClean="0"/>
              <a:t>‹#›</a:t>
            </a:fld>
            <a:endParaRPr lang="en-GB"/>
          </a:p>
        </p:txBody>
      </p:sp>
    </p:spTree>
    <p:extLst>
      <p:ext uri="{BB962C8B-B14F-4D97-AF65-F5344CB8AC3E}">
        <p14:creationId xmlns:p14="http://schemas.microsoft.com/office/powerpoint/2010/main" val="1353196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a:t>
            </a:fld>
            <a:endParaRPr lang="en-GB"/>
          </a:p>
        </p:txBody>
      </p:sp>
    </p:spTree>
    <p:extLst>
      <p:ext uri="{BB962C8B-B14F-4D97-AF65-F5344CB8AC3E}">
        <p14:creationId xmlns:p14="http://schemas.microsoft.com/office/powerpoint/2010/main" val="12325210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D7F204EB-8065-45EC-9F92-13161125E549}" type="datetimeFigureOut">
              <a:rPr lang="en-GB" smtClean="0"/>
              <a:t>29/01/2023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2620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29/01/2023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547617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F204EB-8065-45EC-9F92-13161125E549}" type="datetimeFigureOut">
              <a:rPr lang="en-GB" smtClean="0"/>
              <a:t>29/01/2023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7688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7F204EB-8065-45EC-9F92-13161125E549}" type="datetimeFigureOut">
              <a:rPr lang="en-GB" smtClean="0"/>
              <a:t>29/01/2023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3065003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F204EB-8065-45EC-9F92-13161125E549}" type="datetimeFigureOut">
              <a:rPr lang="en-GB" smtClean="0"/>
              <a:t>29/01/2023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3388345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7F204EB-8065-45EC-9F92-13161125E549}" type="datetimeFigureOut">
              <a:rPr lang="en-GB" smtClean="0"/>
              <a:t>29/01/2023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1929415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F204EB-8065-45EC-9F92-13161125E549}" type="datetimeFigureOut">
              <a:rPr lang="en-GB" smtClean="0"/>
              <a:t>29/01/2023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2345051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7F204EB-8065-45EC-9F92-13161125E549}" type="datetimeFigureOut">
              <a:rPr lang="en-GB" smtClean="0"/>
              <a:t>29/01/2023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27244396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7F204EB-8065-45EC-9F92-13161125E549}" type="datetimeFigureOut">
              <a:rPr lang="en-GB" smtClean="0"/>
              <a:t>29/01/2023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994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29/01/2023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1199441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29/01/2023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8425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7F204EB-8065-45EC-9F92-13161125E549}" type="datetimeFigureOut">
              <a:rPr lang="en-GB" smtClean="0"/>
              <a:t>29/01/2023</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0E087CF-98FE-4047-A0C6-41AB023D876C}"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76157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bin"/><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YI533Lhr6V4" TargetMode="External"/><Relationship Id="rId2" Type="http://schemas.openxmlformats.org/officeDocument/2006/relationships/hyperlink" Target="https://www.youtube.com/watch?v=pkYIwlcjCOI" TargetMode="External"/><Relationship Id="rId1" Type="http://schemas.openxmlformats.org/officeDocument/2006/relationships/slideLayout" Target="../slideLayouts/slideLayout4.xml"/><Relationship Id="rId6" Type="http://schemas.openxmlformats.org/officeDocument/2006/relationships/image" Target="../media/image27.jpg"/><Relationship Id="rId5" Type="http://schemas.openxmlformats.org/officeDocument/2006/relationships/hyperlink" Target="https://www.youtube.com/watch?v=3JtoXoqG0iQ" TargetMode="External"/><Relationship Id="rId4" Type="http://schemas.openxmlformats.org/officeDocument/2006/relationships/hyperlink" Target="https://www.youtube.com/watch?v=RQmg6ED7qy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ABC736F-FD1E-4980-876D-E5C387739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D98EE46-797C-45B8-8337-491B94E05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83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4501" y="640080"/>
            <a:ext cx="4019429" cy="3339348"/>
          </a:xfrm>
        </p:spPr>
        <p:txBody>
          <a:bodyPr anchor="b">
            <a:normAutofit/>
          </a:bodyPr>
          <a:lstStyle/>
          <a:p>
            <a:r>
              <a:rPr lang="en-GB" sz="4400" b="1" dirty="0">
                <a:solidFill>
                  <a:srgbClr val="FFFFFF"/>
                </a:solidFill>
              </a:rPr>
              <a:t>Cross-Cultural Ethics</a:t>
            </a:r>
            <a:endParaRPr lang="en-GB" sz="4400" dirty="0">
              <a:solidFill>
                <a:srgbClr val="FFFFFF"/>
              </a:solidFill>
            </a:endParaRPr>
          </a:p>
        </p:txBody>
      </p:sp>
      <p:sp>
        <p:nvSpPr>
          <p:cNvPr id="3" name="Subtitle 2"/>
          <p:cNvSpPr>
            <a:spLocks noGrp="1"/>
          </p:cNvSpPr>
          <p:nvPr>
            <p:ph type="subTitle" idx="1"/>
          </p:nvPr>
        </p:nvSpPr>
        <p:spPr>
          <a:xfrm>
            <a:off x="638921" y="4315017"/>
            <a:ext cx="4015009" cy="1893939"/>
          </a:xfrm>
        </p:spPr>
        <p:txBody>
          <a:bodyPr anchor="t">
            <a:normAutofit/>
          </a:bodyPr>
          <a:lstStyle/>
          <a:p>
            <a:pPr algn="r"/>
            <a:r>
              <a:rPr lang="en-GB" sz="1600">
                <a:solidFill>
                  <a:srgbClr val="FFFFFF"/>
                </a:solidFill>
              </a:rPr>
              <a:t>Dr Angus M Slater</a:t>
            </a:r>
          </a:p>
        </p:txBody>
      </p:sp>
      <p:cxnSp>
        <p:nvCxnSpPr>
          <p:cNvPr id="12" name="Straight Connector 11">
            <a:extLst>
              <a:ext uri="{FF2B5EF4-FFF2-40B4-BE49-F238E27FC236}">
                <a16:creationId xmlns:a16="http://schemas.microsoft.com/office/drawing/2014/main" id="{4E4CA735-62CB-4665-AA7D-4A259E3F7C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9130" y="4156010"/>
            <a:ext cx="356616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3915B512-930A-40F0-82A6-4895B71A9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396" y="0"/>
            <a:ext cx="6909991" cy="6858000"/>
          </a:xfrm>
          <a:prstGeom prst="rect">
            <a:avLst/>
          </a:prstGeom>
          <a:blipFill dpi="0" rotWithShape="1">
            <a:blip r:embed="rId3">
              <a:duotone>
                <a:schemeClr val="accent1">
                  <a:shade val="45000"/>
                  <a:satMod val="135000"/>
                </a:schemeClr>
                <a:prstClr val="white"/>
              </a:duotone>
            </a:blip>
            <a:srcRect/>
            <a:tile tx="6350" ty="-10160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Tree>
    <p:extLst>
      <p:ext uri="{BB962C8B-B14F-4D97-AF65-F5344CB8AC3E}">
        <p14:creationId xmlns:p14="http://schemas.microsoft.com/office/powerpoint/2010/main" val="25084905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D79ED-9FC1-414C-A266-C09D433A31BF}"/>
              </a:ext>
            </a:extLst>
          </p:cNvPr>
          <p:cNvSpPr>
            <a:spLocks noGrp="1"/>
          </p:cNvSpPr>
          <p:nvPr>
            <p:ph type="title"/>
          </p:nvPr>
        </p:nvSpPr>
        <p:spPr/>
        <p:txBody>
          <a:bodyPr>
            <a:normAutofit/>
          </a:bodyPr>
          <a:lstStyle/>
          <a:p>
            <a:pPr algn="l"/>
            <a:r>
              <a:rPr lang="en-GB" dirty="0"/>
              <a:t>Contemporary Society and Ethics- Postmodernity</a:t>
            </a:r>
          </a:p>
        </p:txBody>
      </p:sp>
      <p:sp>
        <p:nvSpPr>
          <p:cNvPr id="3" name="Text Placeholder 2">
            <a:extLst>
              <a:ext uri="{FF2B5EF4-FFF2-40B4-BE49-F238E27FC236}">
                <a16:creationId xmlns:a16="http://schemas.microsoft.com/office/drawing/2014/main" id="{6A7BE71C-F5F9-4130-BE52-57C006FDEAF2}"/>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531238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2C5FB64-5302-4211-8A7F-9A83FCA9E94F}"/>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Revision</a:t>
            </a:r>
          </a:p>
        </p:txBody>
      </p:sp>
      <p:sp>
        <p:nvSpPr>
          <p:cNvPr id="3" name="Content Placeholder 2">
            <a:extLst>
              <a:ext uri="{FF2B5EF4-FFF2-40B4-BE49-F238E27FC236}">
                <a16:creationId xmlns:a16="http://schemas.microsoft.com/office/drawing/2014/main" id="{B79B9D55-A241-4AE1-9934-391D8DB04F0F}"/>
              </a:ext>
            </a:extLst>
          </p:cNvPr>
          <p:cNvSpPr>
            <a:spLocks noGrp="1"/>
          </p:cNvSpPr>
          <p:nvPr>
            <p:ph sz="half" idx="1"/>
          </p:nvPr>
        </p:nvSpPr>
        <p:spPr>
          <a:xfrm>
            <a:off x="1024128" y="2286000"/>
            <a:ext cx="6066818" cy="4023360"/>
          </a:xfrm>
        </p:spPr>
        <p:txBody>
          <a:bodyPr vert="horz" lIns="45720" tIns="45720" rIns="45720" bIns="45720" rtlCol="0">
            <a:normAutofit/>
          </a:bodyPr>
          <a:lstStyle/>
          <a:p>
            <a:r>
              <a:rPr lang="en-US" dirty="0"/>
              <a:t>In the last section, we examined the social characteristics and processes associated with the notion of ‘modernity’ and developed some awareness of how difficult this process of definition is due to historical, geographical, and social factors. </a:t>
            </a:r>
          </a:p>
          <a:p>
            <a:r>
              <a:rPr lang="en-US" dirty="0"/>
              <a:t>We examined the concept of meta-narratives – the stories about our society that we use to explain their characteristics and workings. </a:t>
            </a:r>
            <a:br>
              <a:rPr lang="en-US" dirty="0"/>
            </a:br>
            <a:br>
              <a:rPr lang="en-US" dirty="0"/>
            </a:br>
            <a:r>
              <a:rPr lang="en-US" dirty="0"/>
              <a:t>We also identified the way in which the meta-narrative of ‘modernity’ no longer seems to function for us – gesturing towards the ‘post-modern’ </a:t>
            </a:r>
          </a:p>
        </p:txBody>
      </p:sp>
      <p:pic>
        <p:nvPicPr>
          <p:cNvPr id="6" name="Content Placeholder 5" descr="A picture containing drawing&#10;&#10;Description automatically generated">
            <a:extLst>
              <a:ext uri="{FF2B5EF4-FFF2-40B4-BE49-F238E27FC236}">
                <a16:creationId xmlns:a16="http://schemas.microsoft.com/office/drawing/2014/main" id="{4C246771-A4E8-4419-9014-C160D825DD5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1854" r="31127"/>
          <a:stretch/>
        </p:blipFill>
        <p:spPr>
          <a:xfrm>
            <a:off x="7552266" y="10"/>
            <a:ext cx="4639733" cy="6857990"/>
          </a:xfrm>
          <a:prstGeom prst="rect">
            <a:avLst/>
          </a:prstGeom>
        </p:spPr>
      </p:pic>
    </p:spTree>
    <p:extLst>
      <p:ext uri="{BB962C8B-B14F-4D97-AF65-F5344CB8AC3E}">
        <p14:creationId xmlns:p14="http://schemas.microsoft.com/office/powerpoint/2010/main" val="2461857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D43A4-B9EE-45FD-B182-299712CC1CCE}"/>
              </a:ext>
            </a:extLst>
          </p:cNvPr>
          <p:cNvSpPr>
            <a:spLocks noGrp="1"/>
          </p:cNvSpPr>
          <p:nvPr>
            <p:ph type="title"/>
          </p:nvPr>
        </p:nvSpPr>
        <p:spPr/>
        <p:txBody>
          <a:bodyPr/>
          <a:lstStyle/>
          <a:p>
            <a:pPr algn="l"/>
            <a:r>
              <a:rPr lang="en-GB" dirty="0"/>
              <a:t>Post-modernity</a:t>
            </a:r>
          </a:p>
        </p:txBody>
      </p:sp>
      <p:sp>
        <p:nvSpPr>
          <p:cNvPr id="3" name="Text Placeholder 2">
            <a:extLst>
              <a:ext uri="{FF2B5EF4-FFF2-40B4-BE49-F238E27FC236}">
                <a16:creationId xmlns:a16="http://schemas.microsoft.com/office/drawing/2014/main" id="{B1DF42AE-10D4-4CC5-A72C-942D9FF601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979786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6"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7" name="Rectangle 2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A32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C8C818-58D1-4F8D-A84E-E6F296578D56}"/>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dirty="0">
                <a:solidFill>
                  <a:srgbClr val="FFFFFF"/>
                </a:solidFill>
              </a:rPr>
              <a:t>Post-Modernity</a:t>
            </a:r>
          </a:p>
        </p:txBody>
      </p:sp>
      <p:pic>
        <p:nvPicPr>
          <p:cNvPr id="6" name="Content Placeholder 5">
            <a:extLst>
              <a:ext uri="{FF2B5EF4-FFF2-40B4-BE49-F238E27FC236}">
                <a16:creationId xmlns:a16="http://schemas.microsoft.com/office/drawing/2014/main" id="{99BE627D-C1F7-4641-A561-1FED476A39C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2653" r="134" b="-2"/>
          <a:stretch/>
        </p:blipFill>
        <p:spPr>
          <a:xfrm>
            <a:off x="327547" y="321732"/>
            <a:ext cx="7058306" cy="4107393"/>
          </a:xfrm>
          <a:prstGeom prst="rect">
            <a:avLst/>
          </a:prstGeom>
        </p:spPr>
      </p:pic>
      <p:sp>
        <p:nvSpPr>
          <p:cNvPr id="28" name="Rectangle 2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203487-DD74-422B-8458-67E5F9FBF1FF}"/>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pPr marL="0" indent="0">
              <a:buNone/>
            </a:pPr>
            <a:r>
              <a:rPr lang="en-US" sz="2000" dirty="0">
                <a:solidFill>
                  <a:srgbClr val="FFFFFF"/>
                </a:solidFill>
              </a:rPr>
              <a:t>One of the best ways to begin this discussion is by trying to answer quite two straightforward questions:</a:t>
            </a:r>
          </a:p>
          <a:p>
            <a:pPr marL="0" indent="0">
              <a:buNone/>
            </a:pPr>
            <a:br>
              <a:rPr lang="en-US" sz="2000" dirty="0">
                <a:solidFill>
                  <a:srgbClr val="FFFFFF"/>
                </a:solidFill>
              </a:rPr>
            </a:br>
            <a:br>
              <a:rPr lang="en-US" sz="2000" dirty="0">
                <a:solidFill>
                  <a:srgbClr val="FFFFFF"/>
                </a:solidFill>
              </a:rPr>
            </a:br>
            <a:r>
              <a:rPr lang="en-US" sz="2000" b="1" dirty="0">
                <a:solidFill>
                  <a:srgbClr val="FFFFFF"/>
                </a:solidFill>
              </a:rPr>
              <a:t>When do we see our society as having become no longer modern?</a:t>
            </a:r>
          </a:p>
          <a:p>
            <a:pPr marL="0" indent="0">
              <a:buNone/>
            </a:pPr>
            <a:endParaRPr lang="en-US" sz="2000" b="1" dirty="0">
              <a:solidFill>
                <a:srgbClr val="FFFFFF"/>
              </a:solidFill>
            </a:endParaRPr>
          </a:p>
          <a:p>
            <a:pPr marL="0" indent="0">
              <a:buNone/>
            </a:pPr>
            <a:r>
              <a:rPr lang="en-US" sz="2000" b="1" dirty="0">
                <a:solidFill>
                  <a:srgbClr val="FFFFFF"/>
                </a:solidFill>
              </a:rPr>
              <a:t>Why does the meta-narrative of modernity no longer work so well for us?</a:t>
            </a:r>
            <a:br>
              <a:rPr lang="en-US" sz="2000" dirty="0">
                <a:solidFill>
                  <a:srgbClr val="FFFFFF"/>
                </a:solidFill>
              </a:rPr>
            </a:br>
            <a:endParaRPr lang="en-US" sz="2000" dirty="0">
              <a:solidFill>
                <a:srgbClr val="FFFFFF"/>
              </a:solidFill>
            </a:endParaRPr>
          </a:p>
          <a:p>
            <a:endParaRPr lang="en-US" sz="2000" dirty="0">
              <a:solidFill>
                <a:srgbClr val="FFFFFF"/>
              </a:solidFill>
            </a:endParaRPr>
          </a:p>
        </p:txBody>
      </p:sp>
    </p:spTree>
    <p:extLst>
      <p:ext uri="{BB962C8B-B14F-4D97-AF65-F5344CB8AC3E}">
        <p14:creationId xmlns:p14="http://schemas.microsoft.com/office/powerpoint/2010/main" val="41000178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BCFDF0-252C-4C08-9AB9-CFACFB597EB0}"/>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Post-Modernity</a:t>
            </a:r>
          </a:p>
        </p:txBody>
      </p:sp>
      <p:pic>
        <p:nvPicPr>
          <p:cNvPr id="6" name="Content Placeholder 5" descr="A picture containing piano&#10;&#10;Description automatically generated">
            <a:extLst>
              <a:ext uri="{FF2B5EF4-FFF2-40B4-BE49-F238E27FC236}">
                <a16:creationId xmlns:a16="http://schemas.microsoft.com/office/drawing/2014/main" id="{ABBE53C5-D131-4CE4-BFE6-7CFD7E0FB71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16044" r="1" b="25765"/>
          <a:stretch/>
        </p:blipFill>
        <p:spPr>
          <a:xfrm>
            <a:off x="327547" y="321733"/>
            <a:ext cx="7058306"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7FAB9A-6028-4A9D-BE90-9D26308F4E27}"/>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2000" dirty="0">
                <a:solidFill>
                  <a:srgbClr val="FFFFFF"/>
                </a:solidFill>
              </a:rPr>
              <a:t>In the last section, we led up to a </a:t>
            </a:r>
            <a:r>
              <a:rPr lang="en-GB" sz="2000" dirty="0">
                <a:solidFill>
                  <a:srgbClr val="FFFFFF"/>
                </a:solidFill>
              </a:rPr>
              <a:t>realisation</a:t>
            </a:r>
            <a:r>
              <a:rPr lang="en-US" sz="2000" dirty="0">
                <a:solidFill>
                  <a:srgbClr val="FFFFFF"/>
                </a:solidFill>
              </a:rPr>
              <a:t> that the characteristics and processes we see as inherent in the modern era no longer seem to work as well for our societies as, perhaps, they once did. </a:t>
            </a:r>
            <a:br>
              <a:rPr lang="en-US" sz="2000" dirty="0">
                <a:solidFill>
                  <a:srgbClr val="FFFFFF"/>
                </a:solidFill>
              </a:rPr>
            </a:br>
            <a:endParaRPr lang="en-US" sz="2000" dirty="0">
              <a:solidFill>
                <a:srgbClr val="FFFFFF"/>
              </a:solidFill>
            </a:endParaRPr>
          </a:p>
          <a:p>
            <a:r>
              <a:rPr lang="en-US" sz="2000" dirty="0">
                <a:solidFill>
                  <a:srgbClr val="FFFFFF"/>
                </a:solidFill>
              </a:rPr>
              <a:t>We have become distrustful of science, disillusioned with the notion of inevitable progress, ground down by persistent and growing inequality, and depressed by the inability to imagine our lives any differently. </a:t>
            </a:r>
          </a:p>
          <a:p>
            <a:endParaRPr lang="en-US" sz="2000" dirty="0">
              <a:solidFill>
                <a:srgbClr val="FFFFFF"/>
              </a:solidFill>
            </a:endParaRPr>
          </a:p>
        </p:txBody>
      </p:sp>
    </p:spTree>
    <p:extLst>
      <p:ext uri="{BB962C8B-B14F-4D97-AF65-F5344CB8AC3E}">
        <p14:creationId xmlns:p14="http://schemas.microsoft.com/office/powerpoint/2010/main" val="17610020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FCA0EFF-2FA9-4275-BEE0-073B79DEC73C}"/>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Post-modernity</a:t>
            </a:r>
          </a:p>
        </p:txBody>
      </p:sp>
      <p:sp>
        <p:nvSpPr>
          <p:cNvPr id="3" name="Content Placeholder 2">
            <a:extLst>
              <a:ext uri="{FF2B5EF4-FFF2-40B4-BE49-F238E27FC236}">
                <a16:creationId xmlns:a16="http://schemas.microsoft.com/office/drawing/2014/main" id="{18EB1D94-768B-4DD3-9F46-75B175D69244}"/>
              </a:ext>
            </a:extLst>
          </p:cNvPr>
          <p:cNvSpPr>
            <a:spLocks noGrp="1"/>
          </p:cNvSpPr>
          <p:nvPr>
            <p:ph sz="half" idx="1"/>
          </p:nvPr>
        </p:nvSpPr>
        <p:spPr>
          <a:xfrm>
            <a:off x="1024128" y="2286000"/>
            <a:ext cx="6066818" cy="4023360"/>
          </a:xfrm>
        </p:spPr>
        <p:txBody>
          <a:bodyPr vert="horz" lIns="45720" tIns="45720" rIns="45720" bIns="45720" rtlCol="0">
            <a:normAutofit/>
          </a:bodyPr>
          <a:lstStyle/>
          <a:p>
            <a:r>
              <a:rPr lang="en-US" dirty="0"/>
              <a:t>Lyotard defines ‘modernity’ as a period of time in which two key features dominate the meta-narrative:</a:t>
            </a:r>
            <a:br>
              <a:rPr lang="en-US" dirty="0"/>
            </a:br>
            <a:br>
              <a:rPr lang="en-US" dirty="0"/>
            </a:br>
            <a:r>
              <a:rPr lang="en-US" dirty="0"/>
              <a:t>1. a belief that history is progressing towards an inevitable social enlightenment</a:t>
            </a:r>
          </a:p>
          <a:p>
            <a:r>
              <a:rPr lang="en-US" dirty="0"/>
              <a:t>2. our knowledge of nature and reality is progressing inevitably towards the perfection of control</a:t>
            </a:r>
          </a:p>
        </p:txBody>
      </p:sp>
      <p:pic>
        <p:nvPicPr>
          <p:cNvPr id="6" name="Content Placeholder 5" descr="A picture containing text&#10;&#10;Description automatically generated">
            <a:extLst>
              <a:ext uri="{FF2B5EF4-FFF2-40B4-BE49-F238E27FC236}">
                <a16:creationId xmlns:a16="http://schemas.microsoft.com/office/drawing/2014/main" id="{819C4569-9B6A-474A-A8A2-F43D3B0A593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8021" r="14834" b="3"/>
          <a:stretch/>
        </p:blipFill>
        <p:spPr>
          <a:xfrm>
            <a:off x="7552266" y="10"/>
            <a:ext cx="4639733" cy="6857990"/>
          </a:xfrm>
          <a:prstGeom prst="rect">
            <a:avLst/>
          </a:prstGeom>
        </p:spPr>
      </p:pic>
    </p:spTree>
    <p:extLst>
      <p:ext uri="{BB962C8B-B14F-4D97-AF65-F5344CB8AC3E}">
        <p14:creationId xmlns:p14="http://schemas.microsoft.com/office/powerpoint/2010/main" val="12762912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6">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D75C7F5-7F35-47D4-94B9-C4B0EB37B10C}"/>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Post-modernity</a:t>
            </a:r>
          </a:p>
        </p:txBody>
      </p:sp>
      <p:sp>
        <p:nvSpPr>
          <p:cNvPr id="3" name="Content Placeholder 2">
            <a:extLst>
              <a:ext uri="{FF2B5EF4-FFF2-40B4-BE49-F238E27FC236}">
                <a16:creationId xmlns:a16="http://schemas.microsoft.com/office/drawing/2014/main" id="{C33022B7-9795-42AB-B099-007A2DEA5C79}"/>
              </a:ext>
            </a:extLst>
          </p:cNvPr>
          <p:cNvSpPr>
            <a:spLocks noGrp="1"/>
          </p:cNvSpPr>
          <p:nvPr>
            <p:ph sz="half" idx="1"/>
          </p:nvPr>
        </p:nvSpPr>
        <p:spPr>
          <a:xfrm>
            <a:off x="1024128" y="2286000"/>
            <a:ext cx="6066818" cy="4023360"/>
          </a:xfrm>
        </p:spPr>
        <p:txBody>
          <a:bodyPr vert="horz" lIns="45720" tIns="45720" rIns="45720" bIns="45720" rtlCol="0">
            <a:normAutofit/>
          </a:bodyPr>
          <a:lstStyle/>
          <a:p>
            <a:r>
              <a:rPr lang="en-US"/>
              <a:t>Take a moment to consider when in our contemporary societies began to drift from these beliefs:</a:t>
            </a:r>
            <a:br>
              <a:rPr lang="en-US"/>
            </a:br>
            <a:br>
              <a:rPr lang="en-US"/>
            </a:br>
            <a:r>
              <a:rPr lang="en-US"/>
              <a:t>When did we stop believing in the inevitability of progress, that tomorrow would be better than today? </a:t>
            </a:r>
            <a:br>
              <a:rPr lang="en-US"/>
            </a:br>
            <a:br>
              <a:rPr lang="en-US"/>
            </a:br>
            <a:r>
              <a:rPr lang="en-US"/>
              <a:t>When did we stop believing in our ability to manage financial, ecological, and social disasters?</a:t>
            </a:r>
            <a:br>
              <a:rPr lang="en-US"/>
            </a:br>
            <a:br>
              <a:rPr lang="en-US"/>
            </a:br>
            <a:r>
              <a:rPr lang="en-US"/>
              <a:t>When did our dissatisfaction with the modern social order become apparent?</a:t>
            </a:r>
          </a:p>
        </p:txBody>
      </p:sp>
      <p:pic>
        <p:nvPicPr>
          <p:cNvPr id="12" name="Content Placeholder 11" descr="A sunset in the background&#10;&#10;Description automatically generated">
            <a:extLst>
              <a:ext uri="{FF2B5EF4-FFF2-40B4-BE49-F238E27FC236}">
                <a16:creationId xmlns:a16="http://schemas.microsoft.com/office/drawing/2014/main" id="{6FD7F285-A06A-43B1-AE05-202E7C70B172}"/>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3653" r="28291"/>
          <a:stretch/>
        </p:blipFill>
        <p:spPr>
          <a:xfrm>
            <a:off x="7552266" y="10"/>
            <a:ext cx="4639733" cy="6857990"/>
          </a:xfrm>
          <a:prstGeom prst="rect">
            <a:avLst/>
          </a:prstGeom>
        </p:spPr>
      </p:pic>
    </p:spTree>
    <p:extLst>
      <p:ext uri="{BB962C8B-B14F-4D97-AF65-F5344CB8AC3E}">
        <p14:creationId xmlns:p14="http://schemas.microsoft.com/office/powerpoint/2010/main" val="16694404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A100D9-E187-4931-AB67-E6BA3D64363D}"/>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Post-modernity</a:t>
            </a:r>
          </a:p>
        </p:txBody>
      </p:sp>
      <p:cxnSp>
        <p:nvCxnSpPr>
          <p:cNvPr id="24" name="Straight Connector 23">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204A8BD-3B6C-496E-A8E1-2039085F4CBC}"/>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Scholars have many varied arguments for when we might pin the turning from the period of modernity towards post-modernity:</a:t>
            </a:r>
            <a:br>
              <a:rPr lang="en-US">
                <a:solidFill>
                  <a:srgbClr val="FFFFFF"/>
                </a:solidFill>
              </a:rPr>
            </a:br>
            <a:br>
              <a:rPr lang="en-US">
                <a:solidFill>
                  <a:srgbClr val="FFFFFF"/>
                </a:solidFill>
              </a:rPr>
            </a:br>
            <a:r>
              <a:rPr lang="en-US">
                <a:solidFill>
                  <a:srgbClr val="FFFFFF"/>
                </a:solidFill>
              </a:rPr>
              <a:t>1918 and social disillusionment after WW1 </a:t>
            </a:r>
            <a:br>
              <a:rPr lang="en-US">
                <a:solidFill>
                  <a:srgbClr val="FFFFFF"/>
                </a:solidFill>
              </a:rPr>
            </a:br>
            <a:r>
              <a:rPr lang="en-US">
                <a:solidFill>
                  <a:srgbClr val="FFFFFF"/>
                </a:solidFill>
              </a:rPr>
              <a:t>1945 and post-atomic disillusionment in science, </a:t>
            </a:r>
            <a:br>
              <a:rPr lang="en-US">
                <a:solidFill>
                  <a:srgbClr val="FFFFFF"/>
                </a:solidFill>
              </a:rPr>
            </a:br>
            <a:r>
              <a:rPr lang="en-US">
                <a:solidFill>
                  <a:srgbClr val="FFFFFF"/>
                </a:solidFill>
              </a:rPr>
              <a:t>1960 and the counter-culture movement</a:t>
            </a:r>
            <a:br>
              <a:rPr lang="en-US">
                <a:solidFill>
                  <a:srgbClr val="FFFFFF"/>
                </a:solidFill>
              </a:rPr>
            </a:br>
            <a:r>
              <a:rPr lang="en-US">
                <a:solidFill>
                  <a:srgbClr val="FFFFFF"/>
                </a:solidFill>
              </a:rPr>
              <a:t>1970 and political disillusionment and financial stress across the globe </a:t>
            </a:r>
            <a:br>
              <a:rPr lang="en-US">
                <a:solidFill>
                  <a:srgbClr val="FFFFFF"/>
                </a:solidFill>
              </a:rPr>
            </a:br>
            <a:br>
              <a:rPr lang="en-US">
                <a:solidFill>
                  <a:srgbClr val="FFFFFF"/>
                </a:solidFill>
              </a:rPr>
            </a:br>
            <a:r>
              <a:rPr lang="en-US">
                <a:solidFill>
                  <a:srgbClr val="FFFFFF"/>
                </a:solidFill>
              </a:rPr>
              <a:t>All agree that, wherever is pinpointed, it only represents the culmination of a long and still ongoing changing of trends. </a:t>
            </a:r>
          </a:p>
        </p:txBody>
      </p:sp>
      <p:pic>
        <p:nvPicPr>
          <p:cNvPr id="10" name="Content Placeholder 9" descr="A group of people standing in front of a crowd&#10;&#10;Description automatically generated">
            <a:extLst>
              <a:ext uri="{FF2B5EF4-FFF2-40B4-BE49-F238E27FC236}">
                <a16:creationId xmlns:a16="http://schemas.microsoft.com/office/drawing/2014/main" id="{A311D594-7B41-4DDD-8D10-0084ECF23FE8}"/>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4889" r="27056"/>
          <a:stretch/>
        </p:blipFill>
        <p:spPr>
          <a:xfrm>
            <a:off x="7552266" y="10"/>
            <a:ext cx="4639733" cy="6857990"/>
          </a:xfrm>
          <a:prstGeom prst="rect">
            <a:avLst/>
          </a:prstGeom>
        </p:spPr>
      </p:pic>
    </p:spTree>
    <p:extLst>
      <p:ext uri="{BB962C8B-B14F-4D97-AF65-F5344CB8AC3E}">
        <p14:creationId xmlns:p14="http://schemas.microsoft.com/office/powerpoint/2010/main" val="2628474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4EB71D6-6F6C-4780-BDDA-289866ADF58A}"/>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Post-modernity</a:t>
            </a:r>
          </a:p>
        </p:txBody>
      </p:sp>
      <p:sp>
        <p:nvSpPr>
          <p:cNvPr id="3" name="Content Placeholder 2">
            <a:extLst>
              <a:ext uri="{FF2B5EF4-FFF2-40B4-BE49-F238E27FC236}">
                <a16:creationId xmlns:a16="http://schemas.microsoft.com/office/drawing/2014/main" id="{6B5EEA83-AC03-41FA-90AA-4B3C14B23E83}"/>
              </a:ext>
            </a:extLst>
          </p:cNvPr>
          <p:cNvSpPr>
            <a:spLocks noGrp="1"/>
          </p:cNvSpPr>
          <p:nvPr>
            <p:ph sz="half" idx="1"/>
          </p:nvPr>
        </p:nvSpPr>
        <p:spPr>
          <a:xfrm>
            <a:off x="1024128" y="2286000"/>
            <a:ext cx="6066818" cy="4023360"/>
          </a:xfrm>
        </p:spPr>
        <p:txBody>
          <a:bodyPr vert="horz" lIns="45720" tIns="45720" rIns="45720" bIns="45720" rtlCol="0">
            <a:normAutofit/>
          </a:bodyPr>
          <a:lstStyle/>
          <a:p>
            <a:r>
              <a:rPr lang="en-US" dirty="0"/>
              <a:t>So, if the persuasive narrative power of modernity is breaking down, what comes next? </a:t>
            </a:r>
            <a:br>
              <a:rPr lang="en-US" dirty="0"/>
            </a:br>
            <a:br>
              <a:rPr lang="en-US" dirty="0"/>
            </a:br>
            <a:r>
              <a:rPr lang="en-US" dirty="0"/>
              <a:t>For Lyotard, post-modernity can be best defined as an era </a:t>
            </a:r>
            <a:r>
              <a:rPr lang="en-US" dirty="0" err="1"/>
              <a:t>characterised</a:t>
            </a:r>
            <a:r>
              <a:rPr lang="en-US" dirty="0"/>
              <a:t> by a general ‘incredulity towards metanarratives’ – that is, a suspicion towards neat explanatory stories that uphold and support our social </a:t>
            </a:r>
            <a:r>
              <a:rPr lang="en-US" dirty="0" err="1"/>
              <a:t>organisation</a:t>
            </a:r>
            <a:r>
              <a:rPr lang="en-US" dirty="0"/>
              <a:t> – with the promotion of this characteristic being embodied by the ideology of </a:t>
            </a:r>
            <a:r>
              <a:rPr lang="en-US" b="1" dirty="0"/>
              <a:t>postmodernism</a:t>
            </a:r>
            <a:r>
              <a:rPr lang="en-US" dirty="0"/>
              <a:t>.</a:t>
            </a:r>
            <a:br>
              <a:rPr lang="en-US" dirty="0"/>
            </a:br>
            <a:br>
              <a:rPr lang="en-US" dirty="0"/>
            </a:br>
            <a:r>
              <a:rPr lang="en-US" dirty="0"/>
              <a:t>For Lyotard, he suggests the 1960’s-1970’s as the historical time period of change. </a:t>
            </a:r>
          </a:p>
        </p:txBody>
      </p:sp>
      <p:pic>
        <p:nvPicPr>
          <p:cNvPr id="6" name="Content Placeholder 5">
            <a:extLst>
              <a:ext uri="{FF2B5EF4-FFF2-40B4-BE49-F238E27FC236}">
                <a16:creationId xmlns:a16="http://schemas.microsoft.com/office/drawing/2014/main" id="{A20679C9-5C1D-4FCD-BA06-AFAB67B95850}"/>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2603" r="15641" b="1"/>
          <a:stretch/>
        </p:blipFill>
        <p:spPr>
          <a:xfrm>
            <a:off x="7552266" y="10"/>
            <a:ext cx="4639733" cy="6857990"/>
          </a:xfrm>
          <a:prstGeom prst="rect">
            <a:avLst/>
          </a:prstGeom>
        </p:spPr>
      </p:pic>
    </p:spTree>
    <p:extLst>
      <p:ext uri="{BB962C8B-B14F-4D97-AF65-F5344CB8AC3E}">
        <p14:creationId xmlns:p14="http://schemas.microsoft.com/office/powerpoint/2010/main" val="16579593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C2D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1723B1-28DD-48F7-BBCB-E9E241BF8A37}"/>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dirty="0">
                <a:solidFill>
                  <a:srgbClr val="FFFFFF"/>
                </a:solidFill>
              </a:rPr>
              <a:t>Post-Modernity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7FBE894-73C8-4A79-A50A-B2FD4059044E}"/>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dirty="0">
                <a:solidFill>
                  <a:srgbClr val="FFFFFF"/>
                </a:solidFill>
              </a:rPr>
              <a:t>We can see the impact of this suspicion about meta-narrative explanations in plenty of our contemporary popular culture – movies about ecological or scientific disaster are popular, populism with its distrust of current politics is popular, conspiracist thinking and theories have huge sway.</a:t>
            </a:r>
            <a:br>
              <a:rPr lang="en-US" dirty="0">
                <a:solidFill>
                  <a:srgbClr val="FFFFFF"/>
                </a:solidFill>
              </a:rPr>
            </a:br>
            <a:br>
              <a:rPr lang="en-US" dirty="0">
                <a:solidFill>
                  <a:srgbClr val="FFFFFF"/>
                </a:solidFill>
              </a:rPr>
            </a:br>
            <a:r>
              <a:rPr lang="en-US" dirty="0">
                <a:solidFill>
                  <a:srgbClr val="FFFFFF"/>
                </a:solidFill>
              </a:rPr>
              <a:t>All in some way demonstrate a frustration or distrust of the status quo and the stories that are used to legitimate it – Lyotard’s suspicion!</a:t>
            </a:r>
          </a:p>
        </p:txBody>
      </p:sp>
      <p:pic>
        <p:nvPicPr>
          <p:cNvPr id="6" name="Content Placeholder 5" descr="A picture containing text&#10;&#10;Description automatically generated">
            <a:extLst>
              <a:ext uri="{FF2B5EF4-FFF2-40B4-BE49-F238E27FC236}">
                <a16:creationId xmlns:a16="http://schemas.microsoft.com/office/drawing/2014/main" id="{6BC26575-02FA-4D00-BABA-879F24D2510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9498" t="-833" r="5934" b="833"/>
          <a:stretch/>
        </p:blipFill>
        <p:spPr>
          <a:xfrm>
            <a:off x="7552266" y="-50006"/>
            <a:ext cx="4639734" cy="6908006"/>
          </a:xfrm>
          <a:prstGeom prst="rect">
            <a:avLst/>
          </a:prstGeom>
        </p:spPr>
      </p:pic>
    </p:spTree>
    <p:extLst>
      <p:ext uri="{BB962C8B-B14F-4D97-AF65-F5344CB8AC3E}">
        <p14:creationId xmlns:p14="http://schemas.microsoft.com/office/powerpoint/2010/main" val="39058938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7AEB952-E3E4-41C3-94E0-1FBFA32CA621}"/>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dirty="0"/>
              <a:t>Characteristics of Post-Modernity</a:t>
            </a:r>
          </a:p>
        </p:txBody>
      </p:sp>
      <p:sp>
        <p:nvSpPr>
          <p:cNvPr id="3" name="Content Placeholder 2">
            <a:extLst>
              <a:ext uri="{FF2B5EF4-FFF2-40B4-BE49-F238E27FC236}">
                <a16:creationId xmlns:a16="http://schemas.microsoft.com/office/drawing/2014/main" id="{6C5CACDE-0557-4132-8446-9AF439A546C7}"/>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sz="1700" dirty="0"/>
              <a:t>Beyond the suspicion of already existing meta-narratives, what characteristics do we see emerging in our current societies?</a:t>
            </a:r>
            <a:br>
              <a:rPr lang="en-US" sz="1700" dirty="0"/>
            </a:br>
            <a:br>
              <a:rPr lang="en-US" sz="1700" dirty="0"/>
            </a:br>
            <a:br>
              <a:rPr lang="en-US" sz="1700" dirty="0"/>
            </a:br>
            <a:r>
              <a:rPr lang="en-US" sz="1700" dirty="0"/>
              <a:t>Some suggestions include:</a:t>
            </a:r>
            <a:br>
              <a:rPr lang="en-US" sz="1700" dirty="0"/>
            </a:br>
            <a:r>
              <a:rPr lang="en-US" sz="1700" dirty="0"/>
              <a:t>A distrust of universalism - the idea that there is a universal experience</a:t>
            </a:r>
          </a:p>
          <a:p>
            <a:pPr marL="0" indent="0">
              <a:buNone/>
            </a:pPr>
            <a:r>
              <a:rPr lang="en-US" sz="1700" dirty="0"/>
              <a:t>A turn away from authoritarian and hierarchical systems</a:t>
            </a:r>
          </a:p>
          <a:p>
            <a:pPr marL="0" indent="0">
              <a:buNone/>
            </a:pPr>
            <a:r>
              <a:rPr lang="en-US" sz="1700" dirty="0"/>
              <a:t>Isolation from social groupings – </a:t>
            </a:r>
            <a:r>
              <a:rPr lang="en-US" sz="1700" dirty="0" err="1"/>
              <a:t>eg</a:t>
            </a:r>
            <a:r>
              <a:rPr lang="en-US" sz="1700" dirty="0"/>
              <a:t> family, nation, </a:t>
            </a:r>
            <a:r>
              <a:rPr lang="en-US" sz="1700" dirty="0" err="1"/>
              <a:t>etc</a:t>
            </a:r>
            <a:endParaRPr lang="en-US" sz="1700" dirty="0"/>
          </a:p>
          <a:p>
            <a:pPr marL="0" indent="0">
              <a:buNone/>
            </a:pPr>
            <a:r>
              <a:rPr lang="en-US" sz="1700" dirty="0"/>
              <a:t>A rejection of the idea of the objective in </a:t>
            </a:r>
            <a:r>
              <a:rPr lang="en-US" sz="1700" dirty="0" err="1"/>
              <a:t>favour</a:t>
            </a:r>
            <a:r>
              <a:rPr lang="en-US" sz="1700" dirty="0"/>
              <a:t> of the subjective</a:t>
            </a:r>
          </a:p>
          <a:p>
            <a:pPr marL="0" indent="0">
              <a:buNone/>
            </a:pPr>
            <a:r>
              <a:rPr lang="en-US" sz="1700" dirty="0"/>
              <a:t>A </a:t>
            </a:r>
            <a:r>
              <a:rPr lang="en-US" sz="1700" dirty="0" err="1"/>
              <a:t>pluralisation</a:t>
            </a:r>
            <a:r>
              <a:rPr lang="en-US" sz="1700" dirty="0"/>
              <a:t> of “truth” and “meaning” according to context and different experiences</a:t>
            </a:r>
          </a:p>
        </p:txBody>
      </p:sp>
      <p:pic>
        <p:nvPicPr>
          <p:cNvPr id="6" name="Content Placeholder 5" descr="A vintage photo of a person&#10;&#10;Description automatically generated">
            <a:extLst>
              <a:ext uri="{FF2B5EF4-FFF2-40B4-BE49-F238E27FC236}">
                <a16:creationId xmlns:a16="http://schemas.microsoft.com/office/drawing/2014/main" id="{26179D1B-B294-4149-8A98-228DCA048DBA}"/>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9794"/>
          <a:stretch/>
        </p:blipFill>
        <p:spPr>
          <a:xfrm>
            <a:off x="7552266" y="10"/>
            <a:ext cx="4639733" cy="6857990"/>
          </a:xfrm>
          <a:prstGeom prst="rect">
            <a:avLst/>
          </a:prstGeom>
        </p:spPr>
      </p:pic>
    </p:spTree>
    <p:extLst>
      <p:ext uri="{BB962C8B-B14F-4D97-AF65-F5344CB8AC3E}">
        <p14:creationId xmlns:p14="http://schemas.microsoft.com/office/powerpoint/2010/main" val="4100953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3D86798-AB93-464F-880D-94BFA0C1CA58}"/>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dirty="0"/>
              <a:t>Characteristics of Post-Modernity</a:t>
            </a:r>
            <a:endParaRPr lang="en-US"/>
          </a:p>
        </p:txBody>
      </p:sp>
      <p:sp>
        <p:nvSpPr>
          <p:cNvPr id="3" name="Content Placeholder 2">
            <a:extLst>
              <a:ext uri="{FF2B5EF4-FFF2-40B4-BE49-F238E27FC236}">
                <a16:creationId xmlns:a16="http://schemas.microsoft.com/office/drawing/2014/main" id="{17216ECF-98CE-4B3A-8A64-5CB737858654}"/>
              </a:ext>
            </a:extLst>
          </p:cNvPr>
          <p:cNvSpPr>
            <a:spLocks noGrp="1"/>
          </p:cNvSpPr>
          <p:nvPr>
            <p:ph sz="half" idx="1"/>
          </p:nvPr>
        </p:nvSpPr>
        <p:spPr>
          <a:xfrm>
            <a:off x="1024128" y="2286000"/>
            <a:ext cx="6066818" cy="4023360"/>
          </a:xfrm>
        </p:spPr>
        <p:txBody>
          <a:bodyPr vert="horz" lIns="45720" tIns="45720" rIns="45720" bIns="45720" rtlCol="0">
            <a:normAutofit/>
          </a:bodyPr>
          <a:lstStyle/>
          <a:p>
            <a:r>
              <a:rPr lang="en-US" dirty="0"/>
              <a:t>These characteristics of post-modernity may appear as good or bad things, depending on the value you attach to them. </a:t>
            </a:r>
            <a:br>
              <a:rPr lang="en-US" dirty="0"/>
            </a:br>
            <a:br>
              <a:rPr lang="en-US" dirty="0"/>
            </a:br>
            <a:r>
              <a:rPr lang="en-US" dirty="0"/>
              <a:t>This change is often viewed equivocally – the detachment of the individual from systems of control can be liberating, but also potentially dislocating, or the critique of universalism may allow for greater diversity, but less solidarity.</a:t>
            </a:r>
            <a:br>
              <a:rPr lang="en-US" dirty="0"/>
            </a:br>
            <a:br>
              <a:rPr lang="en-US" dirty="0"/>
            </a:br>
            <a:r>
              <a:rPr lang="en-US" dirty="0"/>
              <a:t>Note:</a:t>
            </a:r>
            <a:br>
              <a:rPr lang="en-US" dirty="0"/>
            </a:br>
            <a:r>
              <a:rPr lang="en-US" dirty="0"/>
              <a:t>Post-modern</a:t>
            </a:r>
            <a:r>
              <a:rPr lang="en-US" b="1" dirty="0"/>
              <a:t>ity</a:t>
            </a:r>
            <a:r>
              <a:rPr lang="en-US" dirty="0"/>
              <a:t> just is. Postmodern</a:t>
            </a:r>
            <a:r>
              <a:rPr lang="en-US" b="1" dirty="0"/>
              <a:t>ism</a:t>
            </a:r>
            <a:r>
              <a:rPr lang="en-US" dirty="0"/>
              <a:t> argues for more post-modernity. </a:t>
            </a:r>
          </a:p>
        </p:txBody>
      </p:sp>
      <p:pic>
        <p:nvPicPr>
          <p:cNvPr id="6" name="Content Placeholder 5" descr="A picture containing text, book&#10;&#10;Description automatically generated">
            <a:extLst>
              <a:ext uri="{FF2B5EF4-FFF2-40B4-BE49-F238E27FC236}">
                <a16:creationId xmlns:a16="http://schemas.microsoft.com/office/drawing/2014/main" id="{790048AA-9DFD-4BB7-A148-D6D2C9CAEFF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b="13531"/>
          <a:stretch/>
        </p:blipFill>
        <p:spPr>
          <a:xfrm>
            <a:off x="7552266" y="10"/>
            <a:ext cx="4639733" cy="6857990"/>
          </a:xfrm>
          <a:prstGeom prst="rect">
            <a:avLst/>
          </a:prstGeom>
        </p:spPr>
      </p:pic>
    </p:spTree>
    <p:extLst>
      <p:ext uri="{BB962C8B-B14F-4D97-AF65-F5344CB8AC3E}">
        <p14:creationId xmlns:p14="http://schemas.microsoft.com/office/powerpoint/2010/main" val="25482418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4986DA2-7B2C-4BF9-A00C-75EF33D32F81}"/>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Late, Post, Hyper…</a:t>
            </a:r>
          </a:p>
        </p:txBody>
      </p:sp>
      <p:sp>
        <p:nvSpPr>
          <p:cNvPr id="3" name="Content Placeholder 2">
            <a:extLst>
              <a:ext uri="{FF2B5EF4-FFF2-40B4-BE49-F238E27FC236}">
                <a16:creationId xmlns:a16="http://schemas.microsoft.com/office/drawing/2014/main" id="{C7287169-5104-43DB-89A9-047E2713C80F}"/>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a:t>Post-modernity is often seen as modernity taken to the extreme.</a:t>
            </a:r>
          </a:p>
          <a:p>
            <a:pPr marL="0" indent="0">
              <a:buNone/>
            </a:pPr>
            <a:r>
              <a:rPr lang="en-US"/>
              <a:t>The processes and characteristics of modernity, when driven to the limit, result in a breakdown of the meta-narrative of modernity.</a:t>
            </a:r>
            <a:br>
              <a:rPr lang="en-US"/>
            </a:br>
            <a:br>
              <a:rPr lang="en-US"/>
            </a:br>
            <a:r>
              <a:rPr lang="en-US"/>
              <a:t>Modernity is a victim of its own meta-narrative success over pre-modernity. </a:t>
            </a:r>
            <a:br>
              <a:rPr lang="en-US"/>
            </a:br>
            <a:br>
              <a:rPr lang="en-US"/>
            </a:br>
            <a:r>
              <a:rPr lang="en-US"/>
              <a:t>Scholars therefore disagree over what the best term for this “after-modernity” phase might be – either post-, late-, or hyper- modernity. </a:t>
            </a:r>
          </a:p>
          <a:p>
            <a:endParaRPr lang="en-US"/>
          </a:p>
        </p:txBody>
      </p:sp>
      <p:pic>
        <p:nvPicPr>
          <p:cNvPr id="6" name="Content Placeholder 5">
            <a:extLst>
              <a:ext uri="{FF2B5EF4-FFF2-40B4-BE49-F238E27FC236}">
                <a16:creationId xmlns:a16="http://schemas.microsoft.com/office/drawing/2014/main" id="{9173BBFC-2717-459E-BFAB-F0EC38930EB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2" b="1709"/>
          <a:stretch/>
        </p:blipFill>
        <p:spPr>
          <a:xfrm>
            <a:off x="7552266" y="10"/>
            <a:ext cx="4639733" cy="6857990"/>
          </a:xfrm>
          <a:prstGeom prst="rect">
            <a:avLst/>
          </a:prstGeom>
        </p:spPr>
      </p:pic>
    </p:spTree>
    <p:extLst>
      <p:ext uri="{BB962C8B-B14F-4D97-AF65-F5344CB8AC3E}">
        <p14:creationId xmlns:p14="http://schemas.microsoft.com/office/powerpoint/2010/main" val="38494015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map&#10;&#10;Description automatically generated">
            <a:extLst>
              <a:ext uri="{FF2B5EF4-FFF2-40B4-BE49-F238E27FC236}">
                <a16:creationId xmlns:a16="http://schemas.microsoft.com/office/drawing/2014/main" id="{3FFFD1AF-558F-4242-9A18-115CC0A9A4A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2743371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DB352E-6132-44D9-941D-ED91D37135A9}"/>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Late, Post, Hyper…</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F2DFD5A-9684-4A98-89B7-613C7D4A7E6F}"/>
              </a:ext>
            </a:extLst>
          </p:cNvPr>
          <p:cNvSpPr>
            <a:spLocks noGrp="1"/>
          </p:cNvSpPr>
          <p:nvPr>
            <p:ph sz="half" idx="1"/>
          </p:nvPr>
        </p:nvSpPr>
        <p:spPr>
          <a:xfrm>
            <a:off x="1024128" y="2286000"/>
            <a:ext cx="6007027" cy="4023360"/>
          </a:xfrm>
        </p:spPr>
        <p:txBody>
          <a:bodyPr vert="horz" lIns="45720" tIns="45720" rIns="45720" bIns="45720" rtlCol="0">
            <a:normAutofit lnSpcReduction="10000"/>
          </a:bodyPr>
          <a:lstStyle/>
          <a:p>
            <a:r>
              <a:rPr lang="en-US" sz="2000" dirty="0">
                <a:solidFill>
                  <a:srgbClr val="FFFFFF"/>
                </a:solidFill>
              </a:rPr>
              <a:t>Late modernity sees our current society as a continuation of the same processes and characteristics that form modernity – Zygmunt Bauman, Anthony Giddens, Ulrich Beck etc. </a:t>
            </a:r>
          </a:p>
          <a:p>
            <a:endParaRPr lang="en-US" sz="2000" dirty="0">
              <a:solidFill>
                <a:srgbClr val="FFFFFF"/>
              </a:solidFill>
            </a:endParaRPr>
          </a:p>
          <a:p>
            <a:r>
              <a:rPr lang="en-US" sz="2000" dirty="0">
                <a:solidFill>
                  <a:srgbClr val="FFFFFF"/>
                </a:solidFill>
              </a:rPr>
              <a:t>Hyper modernity sees our current society as the result of an acceleration of the trends and processes integral to modernity – Paul </a:t>
            </a:r>
            <a:r>
              <a:rPr lang="en-US" sz="2000" dirty="0" err="1">
                <a:solidFill>
                  <a:srgbClr val="FFFFFF"/>
                </a:solidFill>
              </a:rPr>
              <a:t>Virilio</a:t>
            </a:r>
            <a:r>
              <a:rPr lang="en-US" sz="2000" dirty="0">
                <a:solidFill>
                  <a:srgbClr val="FFFFFF"/>
                </a:solidFill>
              </a:rPr>
              <a:t>, Terry Eagleton, Marc </a:t>
            </a:r>
            <a:r>
              <a:rPr lang="en-US" sz="2000" dirty="0" err="1">
                <a:solidFill>
                  <a:srgbClr val="FFFFFF"/>
                </a:solidFill>
              </a:rPr>
              <a:t>Augue</a:t>
            </a:r>
            <a:endParaRPr lang="en-US" sz="2000" dirty="0">
              <a:solidFill>
                <a:srgbClr val="FFFFFF"/>
              </a:solidFill>
            </a:endParaRPr>
          </a:p>
          <a:p>
            <a:endParaRPr lang="en-US" sz="2000" dirty="0">
              <a:solidFill>
                <a:srgbClr val="FFFFFF"/>
              </a:solidFill>
            </a:endParaRPr>
          </a:p>
          <a:p>
            <a:r>
              <a:rPr lang="en-US" sz="2000" dirty="0">
                <a:solidFill>
                  <a:srgbClr val="FFFFFF"/>
                </a:solidFill>
              </a:rPr>
              <a:t>Post modernity sees our current social condition as distinctly different from the characteristics and processes of modernity – Lyotard, Derrida, Baudrillard</a:t>
            </a:r>
          </a:p>
        </p:txBody>
      </p:sp>
      <p:pic>
        <p:nvPicPr>
          <p:cNvPr id="6" name="Content Placeholder 5" descr="A picture containing white, street, traffic&#10;&#10;Description automatically generated">
            <a:extLst>
              <a:ext uri="{FF2B5EF4-FFF2-40B4-BE49-F238E27FC236}">
                <a16:creationId xmlns:a16="http://schemas.microsoft.com/office/drawing/2014/main" id="{B7C1124A-7306-42C7-9E81-7B6A446C2D4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5516" r="1" b="1"/>
          <a:stretch/>
        </p:blipFill>
        <p:spPr>
          <a:xfrm>
            <a:off x="7552266" y="10"/>
            <a:ext cx="4639734" cy="6857990"/>
          </a:xfrm>
          <a:prstGeom prst="rect">
            <a:avLst/>
          </a:prstGeom>
        </p:spPr>
      </p:pic>
    </p:spTree>
    <p:extLst>
      <p:ext uri="{BB962C8B-B14F-4D97-AF65-F5344CB8AC3E}">
        <p14:creationId xmlns:p14="http://schemas.microsoft.com/office/powerpoint/2010/main" val="24704376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FA6CA-E388-4C47-8BA0-108F4B13ADCB}"/>
              </a:ext>
            </a:extLst>
          </p:cNvPr>
          <p:cNvSpPr>
            <a:spLocks noGrp="1"/>
          </p:cNvSpPr>
          <p:nvPr>
            <p:ph type="title"/>
          </p:nvPr>
        </p:nvSpPr>
        <p:spPr/>
        <p:txBody>
          <a:bodyPr/>
          <a:lstStyle/>
          <a:p>
            <a:r>
              <a:rPr lang="en-GB" dirty="0"/>
              <a:t>Post-</a:t>
            </a:r>
            <a:r>
              <a:rPr lang="en-GB" dirty="0" err="1"/>
              <a:t>mODernity</a:t>
            </a:r>
            <a:endParaRPr lang="en-GB" dirty="0"/>
          </a:p>
        </p:txBody>
      </p:sp>
      <p:sp>
        <p:nvSpPr>
          <p:cNvPr id="3" name="Content Placeholder 2">
            <a:extLst>
              <a:ext uri="{FF2B5EF4-FFF2-40B4-BE49-F238E27FC236}">
                <a16:creationId xmlns:a16="http://schemas.microsoft.com/office/drawing/2014/main" id="{26714310-EF2A-4E6C-A547-E972C7D2A4A3}"/>
              </a:ext>
            </a:extLst>
          </p:cNvPr>
          <p:cNvSpPr>
            <a:spLocks noGrp="1"/>
          </p:cNvSpPr>
          <p:nvPr>
            <p:ph sz="half" idx="1"/>
          </p:nvPr>
        </p:nvSpPr>
        <p:spPr/>
        <p:txBody>
          <a:bodyPr/>
          <a:lstStyle/>
          <a:p>
            <a:pPr marL="0" indent="0">
              <a:buNone/>
            </a:pPr>
            <a:r>
              <a:rPr lang="en-GB" dirty="0"/>
              <a:t>Post-modernity is generally therefore seen as modernity taken to the extreme.</a:t>
            </a:r>
          </a:p>
          <a:p>
            <a:pPr marL="0" indent="0">
              <a:buNone/>
            </a:pPr>
            <a:endParaRPr lang="en-GB" dirty="0"/>
          </a:p>
          <a:p>
            <a:pPr marL="0" indent="0">
              <a:buNone/>
            </a:pPr>
            <a:r>
              <a:rPr lang="en-GB" dirty="0"/>
              <a:t>The processes and characteristics of modernity, when driven to the limit or extreme,  result in a breakdown of the meta-narrative of modernity – the story is no longer able to convince us of its legitimacy. </a:t>
            </a:r>
          </a:p>
          <a:p>
            <a:endParaRPr lang="en-GB" dirty="0"/>
          </a:p>
        </p:txBody>
      </p:sp>
      <p:graphicFrame>
        <p:nvGraphicFramePr>
          <p:cNvPr id="5" name="Content Placeholder 4">
            <a:extLst>
              <a:ext uri="{FF2B5EF4-FFF2-40B4-BE49-F238E27FC236}">
                <a16:creationId xmlns:a16="http://schemas.microsoft.com/office/drawing/2014/main" id="{9911C70C-44BE-43EF-8F4B-069983F6047E}"/>
              </a:ext>
            </a:extLst>
          </p:cNvPr>
          <p:cNvGraphicFramePr>
            <a:graphicFrameLocks noGrp="1"/>
          </p:cNvGraphicFramePr>
          <p:nvPr>
            <p:ph sz="half" idx="2"/>
            <p:extLst>
              <p:ext uri="{D42A27DB-BD31-4B8C-83A1-F6EECF244321}">
                <p14:modId xmlns:p14="http://schemas.microsoft.com/office/powerpoint/2010/main" val="788163592"/>
              </p:ext>
            </p:extLst>
          </p:nvPr>
        </p:nvGraphicFramePr>
        <p:xfrm>
          <a:off x="6263291" y="1127854"/>
          <a:ext cx="5295296" cy="48228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3254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831D34A-EAAB-4B89-B46E-97203A76173F}"/>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Post-Modernity</a:t>
            </a:r>
          </a:p>
        </p:txBody>
      </p:sp>
      <p:sp>
        <p:nvSpPr>
          <p:cNvPr id="3" name="Content Placeholder 2">
            <a:extLst>
              <a:ext uri="{FF2B5EF4-FFF2-40B4-BE49-F238E27FC236}">
                <a16:creationId xmlns:a16="http://schemas.microsoft.com/office/drawing/2014/main" id="{51C7E824-A2E8-4B2A-BEE7-9FE2BF2D047C}"/>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dirty="0"/>
              <a:t>Indeed, the post-modern rejects the concept of a sustainable meta-narrative in its entirety, highlighting the ways in which even the meta-narrative of modernity failed in its goal – it failed to account for differences of experience within modernity, </a:t>
            </a:r>
            <a:r>
              <a:rPr lang="en-US" dirty="0" err="1"/>
              <a:t>eg.</a:t>
            </a:r>
            <a:r>
              <a:rPr lang="en-US" dirty="0"/>
              <a:t> by those excluded from its narrative. </a:t>
            </a:r>
            <a:br>
              <a:rPr lang="en-US" dirty="0"/>
            </a:br>
            <a:endParaRPr lang="en-US" dirty="0"/>
          </a:p>
          <a:p>
            <a:pPr marL="0" indent="0">
              <a:buNone/>
            </a:pPr>
            <a:r>
              <a:rPr lang="en-US" dirty="0"/>
              <a:t>Instead, society is seen as always being made up of a kaleidoscope of competing narratives, informed by individuals different experience, which reflect only subjective aspects of reality</a:t>
            </a:r>
          </a:p>
          <a:p>
            <a:endParaRPr lang="en-US" dirty="0"/>
          </a:p>
        </p:txBody>
      </p:sp>
      <p:pic>
        <p:nvPicPr>
          <p:cNvPr id="6" name="Content Placeholder 5" descr="A picture containing game, shirt&#10;&#10;Description automatically generated">
            <a:extLst>
              <a:ext uri="{FF2B5EF4-FFF2-40B4-BE49-F238E27FC236}">
                <a16:creationId xmlns:a16="http://schemas.microsoft.com/office/drawing/2014/main" id="{6CF261FB-C953-4216-8071-9CFC1EC2C8A8}"/>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5378"/>
          <a:stretch/>
        </p:blipFill>
        <p:spPr>
          <a:xfrm>
            <a:off x="7552266" y="10"/>
            <a:ext cx="4639733" cy="6857990"/>
          </a:xfrm>
          <a:prstGeom prst="rect">
            <a:avLst/>
          </a:prstGeom>
        </p:spPr>
      </p:pic>
    </p:spTree>
    <p:extLst>
      <p:ext uri="{BB962C8B-B14F-4D97-AF65-F5344CB8AC3E}">
        <p14:creationId xmlns:p14="http://schemas.microsoft.com/office/powerpoint/2010/main" val="22016073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4B4CAF9-3792-4785-BD95-F3267A0D49E3}"/>
              </a:ext>
            </a:extLst>
          </p:cNvPr>
          <p:cNvSpPr>
            <a:spLocks noGrp="1"/>
          </p:cNvSpPr>
          <p:nvPr>
            <p:ph type="title"/>
          </p:nvPr>
        </p:nvSpPr>
        <p:spPr>
          <a:xfrm>
            <a:off x="1024128" y="585216"/>
            <a:ext cx="5867061" cy="1499616"/>
          </a:xfrm>
        </p:spPr>
        <p:txBody>
          <a:bodyPr vert="horz" lIns="91440" tIns="45720" rIns="91440" bIns="45720" rtlCol="0" anchor="ctr">
            <a:normAutofit/>
          </a:bodyPr>
          <a:lstStyle/>
          <a:p>
            <a:r>
              <a:rPr lang="en-US"/>
              <a:t>Post-Modernity</a:t>
            </a:r>
          </a:p>
        </p:txBody>
      </p:sp>
      <p:pic>
        <p:nvPicPr>
          <p:cNvPr id="6" name="Content Placeholder 5" descr="A close up of a person&#10;&#10;Description automatically generated">
            <a:extLst>
              <a:ext uri="{FF2B5EF4-FFF2-40B4-BE49-F238E27FC236}">
                <a16:creationId xmlns:a16="http://schemas.microsoft.com/office/drawing/2014/main" id="{2591B528-7D69-46B0-AA8F-89F45F199A4C}"/>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1046647" y="2286000"/>
            <a:ext cx="5822022" cy="3886200"/>
          </a:xfrm>
          <a:prstGeom prst="rect">
            <a:avLst/>
          </a:prstGeom>
        </p:spPr>
      </p:pic>
      <p:sp>
        <p:nvSpPr>
          <p:cNvPr id="18" name="Rectangle 12">
            <a:extLst>
              <a:ext uri="{FF2B5EF4-FFF2-40B4-BE49-F238E27FC236}">
                <a16:creationId xmlns:a16="http://schemas.microsoft.com/office/drawing/2014/main" id="{CA4D39DB-AFA4-47BA-A7F2-13A71D210C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2"/>
            <a:ext cx="4657344"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F60A8AE-F64A-4C98-9DA8-28AED66495F2}"/>
              </a:ext>
            </a:extLst>
          </p:cNvPr>
          <p:cNvSpPr>
            <a:spLocks noGrp="1"/>
          </p:cNvSpPr>
          <p:nvPr>
            <p:ph sz="half" idx="1"/>
          </p:nvPr>
        </p:nvSpPr>
        <p:spPr>
          <a:xfrm>
            <a:off x="8021490" y="585216"/>
            <a:ext cx="3527043" cy="5586984"/>
          </a:xfrm>
        </p:spPr>
        <p:txBody>
          <a:bodyPr vert="horz" lIns="45720" tIns="45720" rIns="45720" bIns="45720" rtlCol="0" anchor="ctr">
            <a:normAutofit/>
          </a:bodyPr>
          <a:lstStyle/>
          <a:p>
            <a:pPr marL="0" indent="0">
              <a:buNone/>
            </a:pPr>
            <a:r>
              <a:rPr lang="en-US" sz="2000" dirty="0">
                <a:solidFill>
                  <a:srgbClr val="FFFFFF"/>
                </a:solidFill>
              </a:rPr>
              <a:t>For Post-Modernism, there is no objective standpoint from which we can judge the universal truthfulness or reality of anything, only subjective realities produced by the individual that we choose to believe or not.</a:t>
            </a:r>
            <a:br>
              <a:rPr lang="en-US" sz="2000" dirty="0">
                <a:solidFill>
                  <a:srgbClr val="FFFFFF"/>
                </a:solidFill>
              </a:rPr>
            </a:br>
            <a:endParaRPr lang="en-US" sz="2000" dirty="0">
              <a:solidFill>
                <a:srgbClr val="FFFFFF"/>
              </a:solidFill>
            </a:endParaRPr>
          </a:p>
          <a:p>
            <a:pPr marL="0" indent="0">
              <a:buNone/>
            </a:pPr>
            <a:r>
              <a:rPr lang="en-US" sz="2000" dirty="0">
                <a:solidFill>
                  <a:srgbClr val="FFFFFF"/>
                </a:solidFill>
              </a:rPr>
              <a:t>Post-modernism celebrates this as a liberation from the oppression of the modern meta-narrative, which, while working for some, </a:t>
            </a:r>
            <a:r>
              <a:rPr lang="en-US" sz="2000" dirty="0" err="1">
                <a:solidFill>
                  <a:srgbClr val="FFFFFF"/>
                </a:solidFill>
              </a:rPr>
              <a:t>marginalised</a:t>
            </a:r>
            <a:r>
              <a:rPr lang="en-US" sz="2000" dirty="0">
                <a:solidFill>
                  <a:srgbClr val="FFFFFF"/>
                </a:solidFill>
              </a:rPr>
              <a:t> and excluded others. </a:t>
            </a:r>
            <a:br>
              <a:rPr lang="en-US" sz="2000" dirty="0">
                <a:solidFill>
                  <a:srgbClr val="FFFFFF"/>
                </a:solidFill>
              </a:rPr>
            </a:br>
            <a:br>
              <a:rPr lang="en-US" sz="2000" dirty="0">
                <a:solidFill>
                  <a:srgbClr val="FFFFFF"/>
                </a:solidFill>
              </a:rPr>
            </a:br>
            <a:r>
              <a:rPr lang="en-US" sz="2000" dirty="0">
                <a:solidFill>
                  <a:srgbClr val="FFFFFF"/>
                </a:solidFill>
              </a:rPr>
              <a:t>The modern meta-narrative, for post-modernists, sought to control the subjective through the false promise of the objective.</a:t>
            </a:r>
          </a:p>
          <a:p>
            <a:endParaRPr lang="en-US" sz="2000" dirty="0">
              <a:solidFill>
                <a:srgbClr val="FFFFFF"/>
              </a:solidFill>
            </a:endParaRPr>
          </a:p>
        </p:txBody>
      </p:sp>
    </p:spTree>
    <p:extLst>
      <p:ext uri="{BB962C8B-B14F-4D97-AF65-F5344CB8AC3E}">
        <p14:creationId xmlns:p14="http://schemas.microsoft.com/office/powerpoint/2010/main" val="907237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824A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5390E7-E8D9-4A3A-B717-C8014BA5C7B6}"/>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Contemporary Society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1655224-46AE-440F-BD7F-B6F7BCFC2EC4}"/>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As this discussion of the academic approaches to modernity and post-modernity have hopefully illuminated, our societies are complex and changing things that require nuanced and delicate study in order to understand. </a:t>
            </a:r>
          </a:p>
          <a:p>
            <a:r>
              <a:rPr lang="en-US">
                <a:solidFill>
                  <a:srgbClr val="FFFFFF"/>
                </a:solidFill>
              </a:rPr>
              <a:t>These changing trends and processes we have examined don’t just operate on a broader social level – they also have significant effects on the way in which we approach aspects of our society – like religion, faith, and belief. </a:t>
            </a:r>
          </a:p>
          <a:p>
            <a:endParaRPr lang="en-US">
              <a:solidFill>
                <a:srgbClr val="FFFFFF"/>
              </a:solidFill>
            </a:endParaRPr>
          </a:p>
        </p:txBody>
      </p:sp>
      <p:pic>
        <p:nvPicPr>
          <p:cNvPr id="6" name="Content Placeholder 5" descr="A picture containing text, indoor, book, dog&#10;&#10;Description automatically generated">
            <a:extLst>
              <a:ext uri="{FF2B5EF4-FFF2-40B4-BE49-F238E27FC236}">
                <a16:creationId xmlns:a16="http://schemas.microsoft.com/office/drawing/2014/main" id="{5834C641-29AF-4268-8644-DF8BFB8AEE3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2495" r="14167"/>
          <a:stretch/>
        </p:blipFill>
        <p:spPr>
          <a:xfrm>
            <a:off x="7552266" y="10"/>
            <a:ext cx="4639734" cy="6857990"/>
          </a:xfrm>
          <a:prstGeom prst="rect">
            <a:avLst/>
          </a:prstGeom>
        </p:spPr>
      </p:pic>
    </p:spTree>
    <p:extLst>
      <p:ext uri="{BB962C8B-B14F-4D97-AF65-F5344CB8AC3E}">
        <p14:creationId xmlns:p14="http://schemas.microsoft.com/office/powerpoint/2010/main" val="12742117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What does this mean for Ethics?</a:t>
            </a:r>
          </a:p>
        </p:txBody>
      </p:sp>
      <p:sp>
        <p:nvSpPr>
          <p:cNvPr id="3" name="Text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1282146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Text&#10;&#10;Description automatically generated">
            <a:extLst>
              <a:ext uri="{FF2B5EF4-FFF2-40B4-BE49-F238E27FC236}">
                <a16:creationId xmlns:a16="http://schemas.microsoft.com/office/drawing/2014/main" id="{223AE75E-D5AE-4221-8F0B-986E64D02603}"/>
              </a:ext>
            </a:extLst>
          </p:cNvPr>
          <p:cNvPicPr>
            <a:picLocks noChangeAspect="1"/>
          </p:cNvPicPr>
          <p:nvPr/>
        </p:nvPicPr>
        <p:blipFill rotWithShape="1">
          <a:blip r:embed="rId2">
            <a:alphaModFix amt="25000"/>
          </a:blip>
          <a:srcRect l="9946" r="9609"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22A95068-837E-40C7-8055-5CC94E7EFC61}"/>
              </a:ext>
            </a:extLst>
          </p:cNvPr>
          <p:cNvSpPr>
            <a:spLocks noGrp="1"/>
          </p:cNvSpPr>
          <p:nvPr>
            <p:ph type="title"/>
          </p:nvPr>
        </p:nvSpPr>
        <p:spPr>
          <a:xfrm>
            <a:off x="1024128" y="585216"/>
            <a:ext cx="9720072" cy="1499616"/>
          </a:xfrm>
        </p:spPr>
        <p:txBody>
          <a:bodyPr>
            <a:normAutofit/>
          </a:bodyPr>
          <a:lstStyle/>
          <a:p>
            <a:r>
              <a:rPr lang="en-GB">
                <a:solidFill>
                  <a:srgbClr val="FFFFFF"/>
                </a:solidFill>
              </a:rPr>
              <a:t>The rise of the postmodern politician - BBC Newsnight</a:t>
            </a:r>
          </a:p>
        </p:txBody>
      </p:sp>
      <p:cxnSp>
        <p:nvCxnSpPr>
          <p:cNvPr id="12" name="Straight Connector 11">
            <a:extLst>
              <a:ext uri="{FF2B5EF4-FFF2-40B4-BE49-F238E27FC236}">
                <a16:creationId xmlns:a16="http://schemas.microsoft.com/office/drawing/2014/main" id="{FBC3B7EE-8632-4756-A078-1B3B0DF3B5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AF6C88C0-2EFD-D881-277A-6B0831E09886}"/>
              </a:ext>
            </a:extLst>
          </p:cNvPr>
          <p:cNvSpPr>
            <a:spLocks noGrp="1"/>
          </p:cNvSpPr>
          <p:nvPr>
            <p:ph idx="1"/>
          </p:nvPr>
        </p:nvSpPr>
        <p:spPr>
          <a:xfrm>
            <a:off x="1024128" y="2286000"/>
            <a:ext cx="9720073" cy="4023360"/>
          </a:xfrm>
        </p:spPr>
        <p:txBody>
          <a:bodyPr>
            <a:normAutofit/>
          </a:bodyPr>
          <a:lstStyle/>
          <a:p>
            <a:r>
              <a:rPr lang="en-US" dirty="0">
                <a:solidFill>
                  <a:srgbClr val="FFFFFF"/>
                </a:solidFill>
              </a:rPr>
              <a:t>https://www.youtube.com/watch?v=U5ydF5hE5Q4</a:t>
            </a:r>
          </a:p>
        </p:txBody>
      </p:sp>
    </p:spTree>
    <p:extLst>
      <p:ext uri="{BB962C8B-B14F-4D97-AF65-F5344CB8AC3E}">
        <p14:creationId xmlns:p14="http://schemas.microsoft.com/office/powerpoint/2010/main" val="474902144"/>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23E57-AA6E-458C-A895-6D07262B9232}"/>
              </a:ext>
            </a:extLst>
          </p:cNvPr>
          <p:cNvSpPr>
            <a:spLocks noGrp="1"/>
          </p:cNvSpPr>
          <p:nvPr>
            <p:ph type="title"/>
          </p:nvPr>
        </p:nvSpPr>
        <p:spPr/>
        <p:txBody>
          <a:bodyPr/>
          <a:lstStyle/>
          <a:p>
            <a:r>
              <a:rPr lang="en-GB" dirty="0"/>
              <a:t>Contemporary Society and Religion</a:t>
            </a:r>
          </a:p>
        </p:txBody>
      </p:sp>
      <p:sp>
        <p:nvSpPr>
          <p:cNvPr id="3" name="Content Placeholder 2">
            <a:extLst>
              <a:ext uri="{FF2B5EF4-FFF2-40B4-BE49-F238E27FC236}">
                <a16:creationId xmlns:a16="http://schemas.microsoft.com/office/drawing/2014/main" id="{F2C382DF-51CA-4592-8E35-08443C0EF937}"/>
              </a:ext>
            </a:extLst>
          </p:cNvPr>
          <p:cNvSpPr>
            <a:spLocks noGrp="1"/>
          </p:cNvSpPr>
          <p:nvPr>
            <p:ph sz="half" idx="1"/>
          </p:nvPr>
        </p:nvSpPr>
        <p:spPr/>
        <p:txBody>
          <a:bodyPr>
            <a:normAutofit fontScale="92500" lnSpcReduction="20000"/>
          </a:bodyPr>
          <a:lstStyle/>
          <a:p>
            <a:r>
              <a:rPr lang="en-GB" dirty="0"/>
              <a:t>The impact of broader social processes on the formation and practice of ethics is a complex and changing picture – it is very rare for a single process to be uniformly encouraging or discouraging for the formation of moral reasoning.</a:t>
            </a:r>
          </a:p>
          <a:p>
            <a:r>
              <a:rPr lang="en-GB" dirty="0"/>
              <a:t>Rather, different broad social trends may augment or detract from specific forms or practices of moral reflection.</a:t>
            </a:r>
            <a:br>
              <a:rPr lang="en-GB" dirty="0"/>
            </a:br>
            <a:br>
              <a:rPr lang="en-GB" dirty="0"/>
            </a:br>
            <a:r>
              <a:rPr lang="en-GB" dirty="0"/>
              <a:t>It is helpful therefore to be specific about the forms of moral reasoning discussed when attempting to answer questions about the interaction of (post-) modernity and ethics – some processes may be amenable to certain forms, while inhibitive to others. </a:t>
            </a:r>
          </a:p>
        </p:txBody>
      </p:sp>
      <p:pic>
        <p:nvPicPr>
          <p:cNvPr id="10" name="Content Placeholder 9">
            <a:extLst>
              <a:ext uri="{FF2B5EF4-FFF2-40B4-BE49-F238E27FC236}">
                <a16:creationId xmlns:a16="http://schemas.microsoft.com/office/drawing/2014/main" id="{6025C66D-52B6-4CF2-889D-66F22ACC39FA}"/>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561138" y="2286000"/>
            <a:ext cx="4754562" cy="3545491"/>
          </a:xfrm>
        </p:spPr>
      </p:pic>
    </p:spTree>
    <p:extLst>
      <p:ext uri="{BB962C8B-B14F-4D97-AF65-F5344CB8AC3E}">
        <p14:creationId xmlns:p14="http://schemas.microsoft.com/office/powerpoint/2010/main" val="22342284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4" name="Straight Connector 23">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D47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1A47E5-A722-4E66-98F1-5852711E0C1D}"/>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dirty="0">
                <a:solidFill>
                  <a:srgbClr val="FFFFFF"/>
                </a:solidFill>
              </a:rPr>
              <a:t>Ethics in Modernity</a:t>
            </a:r>
          </a:p>
        </p:txBody>
      </p:sp>
      <p:cxnSp>
        <p:nvCxnSpPr>
          <p:cNvPr id="28" name="Straight Connector 27">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855666D-4675-4257-B28B-53B7633C1DA7}"/>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1700" dirty="0">
                <a:solidFill>
                  <a:srgbClr val="FFFFFF"/>
                </a:solidFill>
              </a:rPr>
              <a:t>The characteristics of modernity we identified in the last section function as both a challenge to traditional forms of ethics and as a help to other aspects of moral reasoning.</a:t>
            </a:r>
          </a:p>
          <a:p>
            <a:r>
              <a:rPr lang="en-US" sz="1700" dirty="0">
                <a:solidFill>
                  <a:srgbClr val="FFFFFF"/>
                </a:solidFill>
              </a:rPr>
              <a:t>For example, the modern trend towards individualism, urbanisation, and dislocation from social structures can pose a challenge to traditionally embedded forms of ethical reasoning which perhaps rely on religious belief and practice or strong forms of tradition and hierarchy to continue, for example Roman Catholicism.</a:t>
            </a:r>
          </a:p>
          <a:p>
            <a:r>
              <a:rPr lang="en-US" sz="1700" dirty="0">
                <a:solidFill>
                  <a:srgbClr val="FFFFFF"/>
                </a:solidFill>
              </a:rPr>
              <a:t>However, that trend towards individualism can also be seen to be interacting with moral questions in a positive way – allowing for greater individual exploration of alternative ways of thinking and practices, for example the Evangelical Revival or the development of non-religious forms of ethics. </a:t>
            </a:r>
          </a:p>
        </p:txBody>
      </p:sp>
      <p:pic>
        <p:nvPicPr>
          <p:cNvPr id="6" name="Content Placeholder 5">
            <a:extLst>
              <a:ext uri="{FF2B5EF4-FFF2-40B4-BE49-F238E27FC236}">
                <a16:creationId xmlns:a16="http://schemas.microsoft.com/office/drawing/2014/main" id="{F2E11BAB-ADBD-4AF2-91B1-F73DDA4DAA6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1530" t="1" r="33310" b="-3"/>
          <a:stretch/>
        </p:blipFill>
        <p:spPr>
          <a:xfrm>
            <a:off x="7552266" y="10"/>
            <a:ext cx="4639734" cy="6857990"/>
          </a:xfrm>
          <a:prstGeom prst="rect">
            <a:avLst/>
          </a:prstGeom>
        </p:spPr>
      </p:pic>
    </p:spTree>
    <p:extLst>
      <p:ext uri="{BB962C8B-B14F-4D97-AF65-F5344CB8AC3E}">
        <p14:creationId xmlns:p14="http://schemas.microsoft.com/office/powerpoint/2010/main" val="33581422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FC4704-C14D-45AE-B2B2-30C87EE8F02C}"/>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dirty="0">
                <a:solidFill>
                  <a:srgbClr val="FFFFFF"/>
                </a:solidFill>
              </a:rPr>
              <a:t>Ethics in Modernity</a:t>
            </a:r>
          </a:p>
        </p:txBody>
      </p:sp>
      <p:cxnSp>
        <p:nvCxnSpPr>
          <p:cNvPr id="29" name="Straight Connector 28">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DEF1E9E-AC66-4D1A-A55C-20730596BC12}"/>
              </a:ext>
            </a:extLst>
          </p:cNvPr>
          <p:cNvSpPr>
            <a:spLocks noGrp="1"/>
          </p:cNvSpPr>
          <p:nvPr>
            <p:ph sz="half" idx="1"/>
          </p:nvPr>
        </p:nvSpPr>
        <p:spPr>
          <a:xfrm>
            <a:off x="1024128" y="2286000"/>
            <a:ext cx="6007027" cy="4023360"/>
          </a:xfrm>
        </p:spPr>
        <p:txBody>
          <a:bodyPr vert="horz" lIns="45720" tIns="45720" rIns="45720" bIns="45720" rtlCol="0">
            <a:normAutofit lnSpcReduction="10000"/>
          </a:bodyPr>
          <a:lstStyle/>
          <a:p>
            <a:r>
              <a:rPr lang="en-US" dirty="0">
                <a:solidFill>
                  <a:srgbClr val="FFFFFF"/>
                </a:solidFill>
              </a:rPr>
              <a:t>We see this double-edged nature apparent in many other of the characteristic trends associated with modernity, which proved to be a turbulent time for moral reasoning, religious faith, and social order. </a:t>
            </a:r>
            <a:br>
              <a:rPr lang="en-US" dirty="0">
                <a:solidFill>
                  <a:srgbClr val="FFFFFF"/>
                </a:solidFill>
              </a:rPr>
            </a:br>
            <a:br>
              <a:rPr lang="en-US" dirty="0">
                <a:solidFill>
                  <a:srgbClr val="FFFFFF"/>
                </a:solidFill>
              </a:rPr>
            </a:br>
            <a:r>
              <a:rPr lang="en-US" dirty="0">
                <a:solidFill>
                  <a:srgbClr val="FFFFFF"/>
                </a:solidFill>
              </a:rPr>
              <a:t>For example, the identification of religion with the nation state provided political and social opportunity for certain forms of religious organization, which promoted the development of moral reasoning and ethical reflection among society, as did the concomitant projects of colonialism and globalism, which interacted with moral and religious reasoning in varied ways across their historical time periods. </a:t>
            </a:r>
          </a:p>
        </p:txBody>
      </p:sp>
      <p:pic>
        <p:nvPicPr>
          <p:cNvPr id="6" name="Content Placeholder 5" descr="A vintage photo of a group of people posing for the camera&#10;&#10;Description automatically generated">
            <a:extLst>
              <a:ext uri="{FF2B5EF4-FFF2-40B4-BE49-F238E27FC236}">
                <a16:creationId xmlns:a16="http://schemas.microsoft.com/office/drawing/2014/main" id="{3C79B422-F0CF-4BD5-8CC9-FFB723706258}"/>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8734" r="13502"/>
          <a:stretch/>
        </p:blipFill>
        <p:spPr>
          <a:xfrm>
            <a:off x="7552266" y="10"/>
            <a:ext cx="4639734" cy="6857990"/>
          </a:xfrm>
          <a:prstGeom prst="rect">
            <a:avLst/>
          </a:prstGeom>
        </p:spPr>
      </p:pic>
    </p:spTree>
    <p:extLst>
      <p:ext uri="{BB962C8B-B14F-4D97-AF65-F5344CB8AC3E}">
        <p14:creationId xmlns:p14="http://schemas.microsoft.com/office/powerpoint/2010/main" val="4909785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464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35C4EF-56CB-4628-AA48-7FDE272D2700}"/>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dirty="0">
                <a:solidFill>
                  <a:srgbClr val="FFFFFF"/>
                </a:solidFill>
              </a:rPr>
              <a:t>Ethics in Modernity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FB7773B-BC95-4DEF-B08D-C3726F5DDF1E}"/>
              </a:ext>
            </a:extLst>
          </p:cNvPr>
          <p:cNvSpPr>
            <a:spLocks noGrp="1"/>
          </p:cNvSpPr>
          <p:nvPr>
            <p:ph sz="half" idx="1"/>
          </p:nvPr>
        </p:nvSpPr>
        <p:spPr>
          <a:xfrm>
            <a:off x="1024128" y="2286000"/>
            <a:ext cx="6007027" cy="4023360"/>
          </a:xfrm>
        </p:spPr>
        <p:txBody>
          <a:bodyPr vert="horz" lIns="45720" tIns="45720" rIns="45720" bIns="45720" rtlCol="0">
            <a:normAutofit fontScale="92500" lnSpcReduction="10000"/>
          </a:bodyPr>
          <a:lstStyle/>
          <a:p>
            <a:r>
              <a:rPr lang="en-US" dirty="0">
                <a:solidFill>
                  <a:srgbClr val="FFFFFF"/>
                </a:solidFill>
              </a:rPr>
              <a:t>Of course, modernity, with its meta-narrative of rationality and </a:t>
            </a:r>
            <a:r>
              <a:rPr lang="en-US" dirty="0" err="1">
                <a:solidFill>
                  <a:srgbClr val="FFFFFF"/>
                </a:solidFill>
              </a:rPr>
              <a:t>totalisation</a:t>
            </a:r>
            <a:r>
              <a:rPr lang="en-US" dirty="0">
                <a:solidFill>
                  <a:srgbClr val="FFFFFF"/>
                </a:solidFill>
              </a:rPr>
              <a:t>, also sought to understand the nature of moral reasoning – Why we do it? What are its grounds? Do we all share it? – both within our own societies and through engaging with societies all across the globe.</a:t>
            </a:r>
          </a:p>
          <a:p>
            <a:pPr marL="0" indent="0">
              <a:buNone/>
            </a:pPr>
            <a:endParaRPr lang="en-US" dirty="0">
              <a:solidFill>
                <a:srgbClr val="FFFFFF"/>
              </a:solidFill>
            </a:endParaRPr>
          </a:p>
          <a:p>
            <a:r>
              <a:rPr lang="en-US" dirty="0">
                <a:solidFill>
                  <a:srgbClr val="FFFFFF"/>
                </a:solidFill>
              </a:rPr>
              <a:t>It is in modernity that we see the beginning of the development not only of Sociology as a discipline (an attempt to understand what we DO as societies) by thinkers like Emile Durkheim, Max Weber, Karl Marx, but also of Comparative Ethics as a discipline (an attempt to understand the ways in which other ethical systems reflect the “universal” reason) by thinkers like Hume and Kant.</a:t>
            </a:r>
          </a:p>
        </p:txBody>
      </p:sp>
      <p:pic>
        <p:nvPicPr>
          <p:cNvPr id="6" name="Content Placeholder 5" descr="A close up of a logo&#10;&#10;Description automatically generated">
            <a:extLst>
              <a:ext uri="{FF2B5EF4-FFF2-40B4-BE49-F238E27FC236}">
                <a16:creationId xmlns:a16="http://schemas.microsoft.com/office/drawing/2014/main" id="{01039BD1-0D56-4D57-8A22-196D3E8FA30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510" r="8820"/>
          <a:stretch/>
        </p:blipFill>
        <p:spPr>
          <a:xfrm>
            <a:off x="7552266" y="10"/>
            <a:ext cx="4639734" cy="6857990"/>
          </a:xfrm>
          <a:prstGeom prst="rect">
            <a:avLst/>
          </a:prstGeom>
        </p:spPr>
      </p:pic>
    </p:spTree>
    <p:extLst>
      <p:ext uri="{BB962C8B-B14F-4D97-AF65-F5344CB8AC3E}">
        <p14:creationId xmlns:p14="http://schemas.microsoft.com/office/powerpoint/2010/main" val="205096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436D7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1024128" y="585216"/>
            <a:ext cx="6007027" cy="1499616"/>
          </a:xfrm>
        </p:spPr>
        <p:txBody>
          <a:bodyPr vert="horz" lIns="91440" tIns="45720" rIns="91440" bIns="45720" rtlCol="0" anchor="ctr">
            <a:normAutofit/>
          </a:bodyPr>
          <a:lstStyle/>
          <a:p>
            <a:r>
              <a:rPr lang="en-US" dirty="0">
                <a:solidFill>
                  <a:srgbClr val="FFFFFF"/>
                </a:solidFill>
              </a:rPr>
              <a:t>Post-modernity and Ethics</a:t>
            </a:r>
          </a:p>
        </p:txBody>
      </p:sp>
      <p:cxnSp>
        <p:nvCxnSpPr>
          <p:cNvPr id="24" name="Straight Connector 23">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sz="half" idx="1"/>
          </p:nvPr>
        </p:nvSpPr>
        <p:spPr>
          <a:xfrm>
            <a:off x="1024128" y="2286000"/>
            <a:ext cx="6007027" cy="4023360"/>
          </a:xfrm>
        </p:spPr>
        <p:txBody>
          <a:bodyPr vert="horz" lIns="45720" tIns="45720" rIns="45720" bIns="45720" rtlCol="0">
            <a:normAutofit fontScale="92500"/>
          </a:bodyPr>
          <a:lstStyle/>
          <a:p>
            <a:pPr marL="0" indent="0">
              <a:buNone/>
            </a:pPr>
            <a:r>
              <a:rPr lang="en-US" b="0" dirty="0">
                <a:solidFill>
                  <a:srgbClr val="FFFFFF"/>
                </a:solidFill>
              </a:rPr>
              <a:t>Post-modernity, as the distrust of meta-narratives, would seem to pose a significant challenge for the form of ethical reasoning in our current society. </a:t>
            </a:r>
            <a:endParaRPr lang="en-US" dirty="0">
              <a:solidFill>
                <a:srgbClr val="FFFFFF"/>
              </a:solidFill>
            </a:endParaRPr>
          </a:p>
          <a:p>
            <a:pPr marL="0" indent="0">
              <a:buNone/>
            </a:pPr>
            <a:r>
              <a:rPr lang="en-US" b="0" dirty="0">
                <a:solidFill>
                  <a:srgbClr val="FFFFFF"/>
                </a:solidFill>
              </a:rPr>
              <a:t>This is because ethical systems, whether religiously based or secular are meta-narratives </a:t>
            </a:r>
            <a:r>
              <a:rPr lang="en-US" b="0" i="1" dirty="0">
                <a:solidFill>
                  <a:srgbClr val="FFFFFF"/>
                </a:solidFill>
              </a:rPr>
              <a:t>par excellence </a:t>
            </a:r>
            <a:r>
              <a:rPr lang="en-US" b="0" dirty="0">
                <a:solidFill>
                  <a:srgbClr val="FFFFFF"/>
                </a:solidFill>
              </a:rPr>
              <a:t>– they seek to explain and make coherent everything about our existence and to provide a single way of reasoning about our experiences – and therefore, remain vulnerable to a decline in trust in meta-narrative structures as a whole.</a:t>
            </a:r>
            <a:endParaRPr lang="en-US" dirty="0">
              <a:solidFill>
                <a:srgbClr val="FFFFFF"/>
              </a:solidFill>
            </a:endParaRPr>
          </a:p>
          <a:p>
            <a:pPr marL="0" indent="0">
              <a:buNone/>
            </a:pPr>
            <a:r>
              <a:rPr lang="en-US" b="0" dirty="0">
                <a:solidFill>
                  <a:srgbClr val="FFFFFF"/>
                </a:solidFill>
              </a:rPr>
              <a:t>We do not like being told what to do any more – whether this takes the form of listening to a priest, reading the scripture, applying an ethical maxim from a philosopher, or conforming our wishes to the needs of others. </a:t>
            </a:r>
          </a:p>
        </p:txBody>
      </p:sp>
      <p:pic>
        <p:nvPicPr>
          <p:cNvPr id="10" name="Content Placeholder 9">
            <a:extLst>
              <a:ext uri="{FF2B5EF4-FFF2-40B4-BE49-F238E27FC236}">
                <a16:creationId xmlns:a16="http://schemas.microsoft.com/office/drawing/2014/main" id="{3294AD88-342B-4405-8DD1-0AC21083094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11684" r="-1" b="-1"/>
          <a:stretch/>
        </p:blipFill>
        <p:spPr>
          <a:xfrm>
            <a:off x="7552266" y="10"/>
            <a:ext cx="4639734" cy="6857990"/>
          </a:xfrm>
          <a:prstGeom prst="rect">
            <a:avLst/>
          </a:prstGeom>
        </p:spPr>
      </p:pic>
    </p:spTree>
    <p:extLst>
      <p:ext uri="{BB962C8B-B14F-4D97-AF65-F5344CB8AC3E}">
        <p14:creationId xmlns:p14="http://schemas.microsoft.com/office/powerpoint/2010/main" val="35784503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41CD92-2C24-4791-8C17-DA9717B51AC9}"/>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dirty="0">
                <a:solidFill>
                  <a:srgbClr val="FFFFFF"/>
                </a:solidFill>
              </a:rPr>
              <a:t>Post-modernity and Ethics</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6264053-A013-49D7-B747-B08508389CCC}"/>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sz="2000" dirty="0">
                <a:solidFill>
                  <a:srgbClr val="FFFFFF"/>
                </a:solidFill>
              </a:rPr>
              <a:t>Post-modernity </a:t>
            </a:r>
            <a:r>
              <a:rPr lang="en-US" sz="2000" dirty="0" err="1">
                <a:solidFill>
                  <a:srgbClr val="FFFFFF"/>
                </a:solidFill>
              </a:rPr>
              <a:t>emphasises</a:t>
            </a:r>
            <a:r>
              <a:rPr lang="en-US" sz="2000" dirty="0">
                <a:solidFill>
                  <a:srgbClr val="FFFFFF"/>
                </a:solidFill>
              </a:rPr>
              <a:t> the individual over the corporate, the subjective over the objective, the particular over the universal, suspicion over belief.</a:t>
            </a:r>
          </a:p>
          <a:p>
            <a:pPr marL="0" indent="0">
              <a:buNone/>
            </a:pPr>
            <a:r>
              <a:rPr lang="en-US" sz="2000" dirty="0">
                <a:solidFill>
                  <a:srgbClr val="FFFFFF"/>
                </a:solidFill>
              </a:rPr>
              <a:t>Contemporary processes of </a:t>
            </a:r>
            <a:r>
              <a:rPr lang="en-US" sz="2000" dirty="0" err="1">
                <a:solidFill>
                  <a:srgbClr val="FFFFFF"/>
                </a:solidFill>
              </a:rPr>
              <a:t>globalisation</a:t>
            </a:r>
            <a:r>
              <a:rPr lang="en-US" sz="2000" dirty="0">
                <a:solidFill>
                  <a:srgbClr val="FFFFFF"/>
                </a:solidFill>
              </a:rPr>
              <a:t>, individualisation, diversification, and </a:t>
            </a:r>
            <a:r>
              <a:rPr lang="en-US" sz="2000" dirty="0" err="1">
                <a:solidFill>
                  <a:srgbClr val="FFFFFF"/>
                </a:solidFill>
              </a:rPr>
              <a:t>pluralisation</a:t>
            </a:r>
            <a:r>
              <a:rPr lang="en-US" sz="2000" dirty="0">
                <a:solidFill>
                  <a:srgbClr val="FFFFFF"/>
                </a:solidFill>
              </a:rPr>
              <a:t> reduce the “hold” of religious and non-</a:t>
            </a:r>
            <a:r>
              <a:rPr lang="en-US" sz="2000" dirty="0" err="1">
                <a:solidFill>
                  <a:srgbClr val="FFFFFF"/>
                </a:solidFill>
              </a:rPr>
              <a:t>religous</a:t>
            </a:r>
            <a:r>
              <a:rPr lang="en-US" sz="2000" dirty="0">
                <a:solidFill>
                  <a:srgbClr val="FFFFFF"/>
                </a:solidFill>
              </a:rPr>
              <a:t> narratives – a decline in the </a:t>
            </a:r>
            <a:r>
              <a:rPr lang="en-US" sz="2000" dirty="0" err="1">
                <a:solidFill>
                  <a:srgbClr val="FFFFFF"/>
                </a:solidFill>
              </a:rPr>
              <a:t>socialising</a:t>
            </a:r>
            <a:r>
              <a:rPr lang="en-US" sz="2000" dirty="0">
                <a:solidFill>
                  <a:srgbClr val="FFFFFF"/>
                </a:solidFill>
              </a:rPr>
              <a:t> power of narratives (Durkheim 1912) – making more difficult the transmission of social practices like shared moral values.</a:t>
            </a:r>
            <a:br>
              <a:rPr lang="en-US" sz="2000" dirty="0">
                <a:solidFill>
                  <a:srgbClr val="FFFFFF"/>
                </a:solidFill>
              </a:rPr>
            </a:br>
            <a:br>
              <a:rPr lang="en-US" sz="2000" dirty="0">
                <a:solidFill>
                  <a:srgbClr val="FFFFFF"/>
                </a:solidFill>
              </a:rPr>
            </a:br>
            <a:r>
              <a:rPr lang="en-US" sz="2000" dirty="0">
                <a:solidFill>
                  <a:srgbClr val="FFFFFF"/>
                </a:solidFill>
              </a:rPr>
              <a:t>We become like the wanderer on the right – detached and unmoored from established norms and practices, connected only to our own individualism. </a:t>
            </a:r>
          </a:p>
          <a:p>
            <a:endParaRPr lang="en-US" sz="2000" dirty="0">
              <a:solidFill>
                <a:srgbClr val="FFFFFF"/>
              </a:solidFill>
            </a:endParaRPr>
          </a:p>
        </p:txBody>
      </p:sp>
      <p:pic>
        <p:nvPicPr>
          <p:cNvPr id="6" name="Content Placeholder 5" descr="A person standing in front of a mountain&#10;&#10;Description automatically generated">
            <a:extLst>
              <a:ext uri="{FF2B5EF4-FFF2-40B4-BE49-F238E27FC236}">
                <a16:creationId xmlns:a16="http://schemas.microsoft.com/office/drawing/2014/main" id="{3336C72C-E570-4768-948E-D19413C7F480}"/>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109" r="7774"/>
          <a:stretch/>
        </p:blipFill>
        <p:spPr>
          <a:xfrm>
            <a:off x="7552266" y="10"/>
            <a:ext cx="4639734" cy="6857990"/>
          </a:xfrm>
          <a:prstGeom prst="rect">
            <a:avLst/>
          </a:prstGeom>
        </p:spPr>
      </p:pic>
    </p:spTree>
    <p:extLst>
      <p:ext uri="{BB962C8B-B14F-4D97-AF65-F5344CB8AC3E}">
        <p14:creationId xmlns:p14="http://schemas.microsoft.com/office/powerpoint/2010/main" val="13280861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3"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22" name="Rectangle 21">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group of people posing for the camera&#10;&#10;Description automatically generated with medium confidence">
            <a:extLst>
              <a:ext uri="{FF2B5EF4-FFF2-40B4-BE49-F238E27FC236}">
                <a16:creationId xmlns:a16="http://schemas.microsoft.com/office/drawing/2014/main" id="{F68EFD75-96BF-4BFA-BD4A-992A4E7A41C2}"/>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t="12119" r="-1" b="31617"/>
          <a:stretch/>
        </p:blipFill>
        <p:spPr>
          <a:xfrm>
            <a:off x="20" y="-1"/>
            <a:ext cx="12188932" cy="6858000"/>
          </a:xfrm>
          <a:prstGeom prst="rect">
            <a:avLst/>
          </a:prstGeom>
        </p:spPr>
      </p:pic>
      <p:sp>
        <p:nvSpPr>
          <p:cNvPr id="2" name="Title 1">
            <a:extLst>
              <a:ext uri="{FF2B5EF4-FFF2-40B4-BE49-F238E27FC236}">
                <a16:creationId xmlns:a16="http://schemas.microsoft.com/office/drawing/2014/main" id="{09349A2A-5227-4295-A2C8-97B22F47F693}"/>
              </a:ext>
            </a:extLst>
          </p:cNvPr>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a:t>Post-modernity and Ethics</a:t>
            </a:r>
          </a:p>
        </p:txBody>
      </p:sp>
      <p:cxnSp>
        <p:nvCxnSpPr>
          <p:cNvPr id="24" name="Straight Connector 23">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C8BA813-C193-43E7-9690-B4A29F013238}"/>
              </a:ext>
            </a:extLst>
          </p:cNvPr>
          <p:cNvSpPr>
            <a:spLocks noGrp="1"/>
          </p:cNvSpPr>
          <p:nvPr>
            <p:ph sz="half" idx="1"/>
          </p:nvPr>
        </p:nvSpPr>
        <p:spPr>
          <a:xfrm>
            <a:off x="4971371" y="643467"/>
            <a:ext cx="6574112" cy="5571066"/>
          </a:xfrm>
        </p:spPr>
        <p:txBody>
          <a:bodyPr vert="horz" lIns="45720" tIns="45720" rIns="45720" bIns="45720" rtlCol="0" anchor="ctr">
            <a:normAutofit/>
          </a:bodyPr>
          <a:lstStyle/>
          <a:p>
            <a:r>
              <a:rPr lang="en-US"/>
              <a:t>Yet, while this might all seem depressing, we must also stress the reasons that this suspicion has emerged. </a:t>
            </a:r>
          </a:p>
          <a:p>
            <a:r>
              <a:rPr lang="en-US"/>
              <a:t>We no longer trust claims of objectivity or universalism because we have seen the damage done by these claims – a universality of reason used to justify imperialism, the objectivity of euro-centric experience used to justify racial inequality – and longer find the idea of a universal and objective viewpoint convincing. </a:t>
            </a:r>
          </a:p>
          <a:p>
            <a:r>
              <a:rPr lang="en-US"/>
              <a:t>Post-modernity is not just the ashes of modernity – it is also the space within which new sparks which better reflect our experience can be kindled – a move from a centrally imposed one to a grass-roots many. </a:t>
            </a:r>
          </a:p>
          <a:p>
            <a:r>
              <a:rPr lang="en-US"/>
              <a:t>Have we accidentally slipped back from the promise of post-modernism?</a:t>
            </a:r>
            <a:endParaRPr lang="en-US" dirty="0"/>
          </a:p>
        </p:txBody>
      </p:sp>
    </p:spTree>
    <p:extLst>
      <p:ext uri="{BB962C8B-B14F-4D97-AF65-F5344CB8AC3E}">
        <p14:creationId xmlns:p14="http://schemas.microsoft.com/office/powerpoint/2010/main" val="383297410"/>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1" name="Straight Connector 4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3" name="Rectangle 4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141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9D1866-8DA7-4328-BFEF-52DDC58FBA2C}"/>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Readings</a:t>
            </a:r>
          </a:p>
        </p:txBody>
      </p:sp>
      <p:cxnSp>
        <p:nvCxnSpPr>
          <p:cNvPr id="45" name="Straight Connector 4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FA2252D-46A9-4F7B-B626-1C1C36B2776B}"/>
              </a:ext>
            </a:extLst>
          </p:cNvPr>
          <p:cNvSpPr>
            <a:spLocks noGrp="1"/>
          </p:cNvSpPr>
          <p:nvPr>
            <p:ph sz="half" idx="1"/>
          </p:nvPr>
        </p:nvSpPr>
        <p:spPr>
          <a:xfrm>
            <a:off x="806758" y="2249424"/>
            <a:ext cx="6224397" cy="4023360"/>
          </a:xfrm>
        </p:spPr>
        <p:txBody>
          <a:bodyPr vert="horz" lIns="45720" tIns="45720" rIns="45720" bIns="45720" rtlCol="0">
            <a:normAutofit/>
          </a:bodyPr>
          <a:lstStyle/>
          <a:p>
            <a:pPr marL="0" indent="0">
              <a:buNone/>
            </a:pPr>
            <a:r>
              <a:rPr lang="en-US" sz="2000" dirty="0">
                <a:solidFill>
                  <a:srgbClr val="FFFFFF"/>
                </a:solidFill>
              </a:rPr>
              <a:t>Habermas, J and Ben-Habib, S. “Modernity versus Postmodernity.” </a:t>
            </a:r>
            <a:r>
              <a:rPr lang="en-US" sz="2000" i="1" dirty="0">
                <a:solidFill>
                  <a:srgbClr val="FFFFFF"/>
                </a:solidFill>
              </a:rPr>
              <a:t>New German Critique</a:t>
            </a:r>
            <a:r>
              <a:rPr lang="en-US" sz="2000" dirty="0">
                <a:solidFill>
                  <a:srgbClr val="FFFFFF"/>
                </a:solidFill>
              </a:rPr>
              <a:t>, no. 22, 1981, </a:t>
            </a:r>
            <a:br>
              <a:rPr lang="en-US" sz="2000" dirty="0">
                <a:solidFill>
                  <a:srgbClr val="FFFFFF"/>
                </a:solidFill>
              </a:rPr>
            </a:br>
            <a:r>
              <a:rPr lang="en-US" sz="2000" dirty="0">
                <a:solidFill>
                  <a:srgbClr val="FFFFFF"/>
                </a:solidFill>
              </a:rPr>
              <a:t>pp. 3–14</a:t>
            </a:r>
          </a:p>
          <a:p>
            <a:pPr marL="0" indent="0">
              <a:buNone/>
            </a:pPr>
            <a:endParaRPr lang="en-US" sz="2000" b="1" dirty="0">
              <a:solidFill>
                <a:srgbClr val="FFFFFF"/>
              </a:solidFill>
            </a:endParaRPr>
          </a:p>
          <a:p>
            <a:pPr marL="0" indent="0">
              <a:buNone/>
            </a:pPr>
            <a:r>
              <a:rPr lang="en-US" sz="2000" b="1" dirty="0">
                <a:solidFill>
                  <a:srgbClr val="FFFFFF"/>
                </a:solidFill>
              </a:rPr>
              <a:t>Los Angeles - City of the Future? - BBC Documentary</a:t>
            </a:r>
          </a:p>
          <a:p>
            <a:pPr marL="0" indent="0">
              <a:buNone/>
            </a:pPr>
            <a:r>
              <a:rPr lang="en-US" sz="2000" dirty="0">
                <a:solidFill>
                  <a:srgbClr val="FFFFFF"/>
                </a:solidFill>
              </a:rPr>
              <a:t>Part 1: </a:t>
            </a:r>
            <a:r>
              <a:rPr lang="en-US" sz="2000" dirty="0">
                <a:solidFill>
                  <a:srgbClr val="FFFFFF"/>
                </a:solidFill>
                <a:hlinkClick r:id="rId2"/>
              </a:rPr>
              <a:t>https://www.youtube.com/watch?v=pkYIwlcjCOI</a:t>
            </a:r>
            <a:endParaRPr lang="en-US" sz="2000" dirty="0">
              <a:solidFill>
                <a:srgbClr val="FFFFFF"/>
              </a:solidFill>
            </a:endParaRPr>
          </a:p>
          <a:p>
            <a:pPr marL="0" indent="0">
              <a:buNone/>
            </a:pPr>
            <a:r>
              <a:rPr lang="en-US" sz="2000" dirty="0">
                <a:solidFill>
                  <a:srgbClr val="FFFFFF"/>
                </a:solidFill>
              </a:rPr>
              <a:t>Part 2: </a:t>
            </a:r>
            <a:r>
              <a:rPr lang="en-US" sz="2000" dirty="0">
                <a:solidFill>
                  <a:srgbClr val="FFFFFF"/>
                </a:solidFill>
                <a:hlinkClick r:id="rId3"/>
              </a:rPr>
              <a:t>https://www.youtube.com/watch?v=YI533Lhr6V4</a:t>
            </a:r>
            <a:endParaRPr lang="en-US" sz="2000" dirty="0">
              <a:solidFill>
                <a:srgbClr val="FFFFFF"/>
              </a:solidFill>
            </a:endParaRPr>
          </a:p>
          <a:p>
            <a:pPr marL="0" indent="0">
              <a:buNone/>
            </a:pPr>
            <a:r>
              <a:rPr lang="en-US" sz="2000" dirty="0">
                <a:solidFill>
                  <a:srgbClr val="FFFFFF"/>
                </a:solidFill>
              </a:rPr>
              <a:t>Part 3: </a:t>
            </a:r>
            <a:r>
              <a:rPr lang="en-US" sz="2000" dirty="0">
                <a:solidFill>
                  <a:srgbClr val="FFFFFF"/>
                </a:solidFill>
                <a:hlinkClick r:id="rId4"/>
              </a:rPr>
              <a:t>https://www.youtube.com/watch?v=RQmg6ED7qyg</a:t>
            </a:r>
            <a:endParaRPr lang="en-US" sz="2000" dirty="0">
              <a:solidFill>
                <a:srgbClr val="FFFFFF"/>
              </a:solidFill>
            </a:endParaRPr>
          </a:p>
          <a:p>
            <a:pPr marL="0" indent="0">
              <a:buNone/>
            </a:pPr>
            <a:r>
              <a:rPr lang="en-US" sz="2000" dirty="0">
                <a:solidFill>
                  <a:srgbClr val="FFFFFF"/>
                </a:solidFill>
              </a:rPr>
              <a:t>Part 4: </a:t>
            </a:r>
            <a:r>
              <a:rPr lang="en-US" sz="2000" dirty="0">
                <a:solidFill>
                  <a:srgbClr val="FFFFFF"/>
                </a:solidFill>
                <a:hlinkClick r:id="rId5"/>
              </a:rPr>
              <a:t>https://www.youtube.com/watch?v=3JtoXoqG0iQ</a:t>
            </a:r>
            <a:endParaRPr lang="en-US" sz="2000" dirty="0">
              <a:solidFill>
                <a:srgbClr val="FFFFFF"/>
              </a:solidFill>
            </a:endParaRPr>
          </a:p>
          <a:p>
            <a:pPr marL="0" indent="0">
              <a:buNone/>
            </a:pPr>
            <a:endParaRPr lang="en-US" sz="2000" dirty="0">
              <a:solidFill>
                <a:srgbClr val="FFFFFF"/>
              </a:solidFill>
            </a:endParaRPr>
          </a:p>
          <a:p>
            <a:pPr marL="0" indent="0">
              <a:buNone/>
            </a:pPr>
            <a:endParaRPr lang="en-US" sz="2000" dirty="0">
              <a:solidFill>
                <a:srgbClr val="FFFFFF"/>
              </a:solidFill>
            </a:endParaRPr>
          </a:p>
          <a:p>
            <a:pPr marL="0" indent="0">
              <a:buNone/>
            </a:pPr>
            <a:endParaRPr lang="en-US" sz="2000" dirty="0">
              <a:solidFill>
                <a:srgbClr val="FFFFFF"/>
              </a:solidFill>
            </a:endParaRPr>
          </a:p>
        </p:txBody>
      </p:sp>
      <p:pic>
        <p:nvPicPr>
          <p:cNvPr id="23" name="Content Placeholder 22" descr="A city skyline with palm trees&#10;&#10;Description automatically generated with low confidence">
            <a:extLst>
              <a:ext uri="{FF2B5EF4-FFF2-40B4-BE49-F238E27FC236}">
                <a16:creationId xmlns:a16="http://schemas.microsoft.com/office/drawing/2014/main" id="{7C7A1B3E-98E7-4A2B-951C-4B9B5F26F97D}"/>
              </a:ext>
            </a:extLst>
          </p:cNvPr>
          <p:cNvPicPr>
            <a:picLocks noGrp="1" noChangeAspect="1"/>
          </p:cNvPicPr>
          <p:nvPr>
            <p:ph sz="half" idx="2"/>
          </p:nvPr>
        </p:nvPicPr>
        <p:blipFill rotWithShape="1">
          <a:blip r:embed="rId6">
            <a:extLst>
              <a:ext uri="{28A0092B-C50C-407E-A947-70E740481C1C}">
                <a14:useLocalDpi xmlns:a14="http://schemas.microsoft.com/office/drawing/2010/main" val="0"/>
              </a:ext>
            </a:extLst>
          </a:blip>
          <a:srcRect l="34795" r="22075"/>
          <a:stretch/>
        </p:blipFill>
        <p:spPr>
          <a:xfrm>
            <a:off x="7552266" y="10"/>
            <a:ext cx="4639734" cy="6857990"/>
          </a:xfrm>
          <a:prstGeom prst="rect">
            <a:avLst/>
          </a:prstGeom>
        </p:spPr>
      </p:pic>
    </p:spTree>
    <p:extLst>
      <p:ext uri="{BB962C8B-B14F-4D97-AF65-F5344CB8AC3E}">
        <p14:creationId xmlns:p14="http://schemas.microsoft.com/office/powerpoint/2010/main" val="24934090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2226</Words>
  <Application>Microsoft Office PowerPoint</Application>
  <PresentationFormat>Widescreen</PresentationFormat>
  <Paragraphs>100</Paragraphs>
  <Slides>30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Calibri</vt:lpstr>
      <vt:lpstr>Tw Cen MT</vt:lpstr>
      <vt:lpstr>Tw Cen MT Condensed</vt:lpstr>
      <vt:lpstr>Wingdings 3</vt:lpstr>
      <vt:lpstr>Integral</vt:lpstr>
      <vt:lpstr>Cross-Cultural Ethics</vt:lpstr>
      <vt:lpstr>Contemporary Society and Ethics- Postmodernity</vt:lpstr>
      <vt:lpstr>Revision</vt:lpstr>
      <vt:lpstr>Post-modernity</vt:lpstr>
      <vt:lpstr>Post-Modernity</vt:lpstr>
      <vt:lpstr>Post-Modernity</vt:lpstr>
      <vt:lpstr>Post-modernity</vt:lpstr>
      <vt:lpstr>Post-modernity</vt:lpstr>
      <vt:lpstr>Post-modernity</vt:lpstr>
      <vt:lpstr>Post-modernity</vt:lpstr>
      <vt:lpstr>Post-Modernity</vt:lpstr>
      <vt:lpstr>Characteristics of Post-Modernity</vt:lpstr>
      <vt:lpstr>Characteristics of Post-Modernity</vt:lpstr>
      <vt:lpstr>Late, Post, Hyper…</vt:lpstr>
      <vt:lpstr>PowerPoint Presentation</vt:lpstr>
      <vt:lpstr>Late, Post, Hyper…</vt:lpstr>
      <vt:lpstr>Post-mODernity</vt:lpstr>
      <vt:lpstr>Post-Modernity</vt:lpstr>
      <vt:lpstr>Post-Modernity</vt:lpstr>
      <vt:lpstr>Contemporary Society</vt:lpstr>
      <vt:lpstr>What does this mean for Ethics?</vt:lpstr>
      <vt:lpstr>The rise of the postmodern politician - BBC Newsnight</vt:lpstr>
      <vt:lpstr>Contemporary Society and Religion</vt:lpstr>
      <vt:lpstr>Ethics in Modernity</vt:lpstr>
      <vt:lpstr>Ethics in Modernity</vt:lpstr>
      <vt:lpstr>Ethics in Modernity</vt:lpstr>
      <vt:lpstr>Post-modernity and Ethics</vt:lpstr>
      <vt:lpstr>Post-modernity and Ethics</vt:lpstr>
      <vt:lpstr>Post-modernity and Ethics</vt:lpstr>
      <vt:lpstr>Readings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Methods and Approaches in Interfaith Studies</dc:title>
  <dc:creator>John Smith</dc:creator>
  <cp:lastModifiedBy>Angus Slater</cp:lastModifiedBy>
  <cp:revision>5</cp:revision>
  <dcterms:created xsi:type="dcterms:W3CDTF">2020-05-16T10:10:34Z</dcterms:created>
  <dcterms:modified xsi:type="dcterms:W3CDTF">2023-01-29T09:57:19Z</dcterms:modified>
</cp:coreProperties>
</file>