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9" r:id="rId1"/>
  </p:sldMasterIdLst>
  <p:notesMasterIdLst>
    <p:notesMasterId r:id="rId7"/>
  </p:notesMasterIdLst>
  <p:handoutMasterIdLst>
    <p:handoutMasterId r:id="rId8"/>
  </p:handoutMasterIdLst>
  <p:sldIdLst>
    <p:sldId id="2168" r:id="rId2"/>
    <p:sldId id="2259" r:id="rId3"/>
    <p:sldId id="2261" r:id="rId4"/>
    <p:sldId id="2262" r:id="rId5"/>
    <p:sldId id="2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676"/>
    <p:restoredTop sz="93447" autoAdjust="0"/>
  </p:normalViewPr>
  <p:slideViewPr>
    <p:cSldViewPr snapToGrid="0" snapToObjects="1">
      <p:cViewPr varScale="1">
        <p:scale>
          <a:sx n="63" d="100"/>
          <a:sy n="63" d="100"/>
        </p:scale>
        <p:origin x="664" y="32"/>
      </p:cViewPr>
      <p:guideLst/>
    </p:cSldViewPr>
  </p:slideViewPr>
  <p:outlineViewPr>
    <p:cViewPr>
      <p:scale>
        <a:sx n="33" d="100"/>
        <a:sy n="33" d="100"/>
      </p:scale>
      <p:origin x="-24"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28FB4ED-E8F5-974E-ABA5-B44FE23CBE9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6FF3A810-8CDE-1D4E-9549-DB45F8B251A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9828DDB-7AE8-BB42-A6D8-E1F81F93515B}" type="datetimeFigureOut">
              <a:rPr lang="en-US" smtClean="0"/>
              <a:t>2/18/2025</a:t>
            </a:fld>
            <a:endParaRPr lang="en-US"/>
          </a:p>
        </p:txBody>
      </p:sp>
      <p:sp>
        <p:nvSpPr>
          <p:cNvPr id="4" name="Footer Placeholder 3">
            <a:extLst>
              <a:ext uri="{FF2B5EF4-FFF2-40B4-BE49-F238E27FC236}">
                <a16:creationId xmlns:a16="http://schemas.microsoft.com/office/drawing/2014/main" id="{4008227D-B859-CE4A-B298-807787BAD7F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41792C1B-2A7F-CE40-ACC2-0DB206B24C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161DE4C-D86E-3344-8899-17BAA1B5AA91}" type="slidenum">
              <a:rPr lang="en-US" smtClean="0"/>
              <a:t>‹#›</a:t>
            </a:fld>
            <a:endParaRPr lang="en-US"/>
          </a:p>
        </p:txBody>
      </p:sp>
    </p:spTree>
    <p:extLst>
      <p:ext uri="{BB962C8B-B14F-4D97-AF65-F5344CB8AC3E}">
        <p14:creationId xmlns:p14="http://schemas.microsoft.com/office/powerpoint/2010/main" val="29100705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AD03B6-C382-FC43-B344-8433CE4EA896}" type="datetimeFigureOut">
              <a:rPr lang="en-US" smtClean="0"/>
              <a:t>2/18/2025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0D04C9-0A3A-3B49-AB07-2246B6F90D43}" type="slidenum">
              <a:rPr lang="en-US" smtClean="0"/>
              <a:t>‹#›</a:t>
            </a:fld>
            <a:endParaRPr lang="en-US"/>
          </a:p>
        </p:txBody>
      </p:sp>
    </p:spTree>
    <p:extLst>
      <p:ext uri="{BB962C8B-B14F-4D97-AF65-F5344CB8AC3E}">
        <p14:creationId xmlns:p14="http://schemas.microsoft.com/office/powerpoint/2010/main" val="4920011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F7E39F-98F1-C589-9EB5-FD586AE4D6D1}"/>
            </a:ext>
          </a:extLst>
        </p:cNvPr>
        <p:cNvGrpSpPr/>
        <p:nvPr/>
      </p:nvGrpSpPr>
      <p:grpSpPr>
        <a:xfrm>
          <a:off x="0" y="0"/>
          <a:ext cx="0" cy="0"/>
          <a:chOff x="0" y="0"/>
          <a:chExt cx="0" cy="0"/>
        </a:xfrm>
      </p:grpSpPr>
      <p:sp>
        <p:nvSpPr>
          <p:cNvPr id="2" name="Slide Number Placeholder 3">
            <a:extLst>
              <a:ext uri="{FF2B5EF4-FFF2-40B4-BE49-F238E27FC236}">
                <a16:creationId xmlns:a16="http://schemas.microsoft.com/office/drawing/2014/main" id="{E121627C-8AB0-258F-16DC-17BC262ABCAC}"/>
              </a:ext>
            </a:extLst>
          </p:cNvPr>
          <p:cNvSpPr txBox="1"/>
          <p:nvPr/>
        </p:nvSpPr>
        <p:spPr>
          <a:xfrm>
            <a:off x="3884755" y="8685364"/>
            <a:ext cx="2971800" cy="458635"/>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7B0347A-E6DB-C248-81CD-57C12E576454}" type="slidenum">
              <a:t>1</a:t>
            </a:fld>
            <a:endParaRPr lang="en-US" sz="1200" b="0" i="0" u="none" strike="noStrike" kern="1200" cap="none" spc="0" baseline="0">
              <a:solidFill>
                <a:srgbClr val="000000"/>
              </a:solidFill>
              <a:uFillTx/>
              <a:latin typeface="Calibri"/>
              <a:ea typeface="Segoe UI" pitchFamily="2"/>
              <a:cs typeface="Tahoma" pitchFamily="2"/>
            </a:endParaRPr>
          </a:p>
        </p:txBody>
      </p:sp>
      <p:sp>
        <p:nvSpPr>
          <p:cNvPr id="3" name="Date Placeholder 2">
            <a:extLst>
              <a:ext uri="{FF2B5EF4-FFF2-40B4-BE49-F238E27FC236}">
                <a16:creationId xmlns:a16="http://schemas.microsoft.com/office/drawing/2014/main" id="{9907005F-8E5F-0D47-B892-77B2FD91DF95}"/>
              </a:ext>
            </a:extLst>
          </p:cNvPr>
          <p:cNvSpPr txBox="1"/>
          <p:nvPr/>
        </p:nvSpPr>
        <p:spPr>
          <a:xfrm>
            <a:off x="3884755" y="0"/>
            <a:ext cx="2971800" cy="458635"/>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EF0F603-1A58-CC4E-99D8-B6FBBDB69376}" type="datetime1">
              <a:rPr lang="en-US" sz="1200" b="0" i="0" u="none" strike="noStrike" kern="1200" cap="none" spc="0" baseline="0">
                <a:solidFill>
                  <a:srgbClr val="000000"/>
                </a:solidFill>
                <a:uFillTx/>
                <a:latin typeface="Calibri"/>
                <a:ea typeface="Segoe UI" pitchFamily="2"/>
                <a:cs typeface="Tahoma" pitchFamily="2"/>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2/18/2025</a:t>
            </a:fld>
            <a:endParaRPr lang="en-US" sz="1200" b="0" i="0" u="none" strike="noStrike" kern="1200" cap="none" spc="0" baseline="0">
              <a:solidFill>
                <a:srgbClr val="000000"/>
              </a:solidFill>
              <a:uFillTx/>
              <a:latin typeface="Calibri"/>
              <a:ea typeface="Segoe UI" pitchFamily="2"/>
              <a:cs typeface="Tahoma" pitchFamily="2"/>
            </a:endParaRPr>
          </a:p>
        </p:txBody>
      </p:sp>
      <p:sp>
        <p:nvSpPr>
          <p:cNvPr id="4" name="Slide Number Placeholder 6">
            <a:extLst>
              <a:ext uri="{FF2B5EF4-FFF2-40B4-BE49-F238E27FC236}">
                <a16:creationId xmlns:a16="http://schemas.microsoft.com/office/drawing/2014/main" id="{E0DBB844-1E81-2A5A-B324-E0756C823B10}"/>
              </a:ext>
            </a:extLst>
          </p:cNvPr>
          <p:cNvSpPr txBox="1"/>
          <p:nvPr/>
        </p:nvSpPr>
        <p:spPr>
          <a:xfrm>
            <a:off x="3884755" y="8685364"/>
            <a:ext cx="2971800" cy="458635"/>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95C8FA7-F5EC-034B-B178-40741A0DAC80}" type="slidenum">
              <a:t>1</a:t>
            </a:fld>
            <a:endParaRPr lang="en-US" sz="1200" b="0" i="0" u="none" strike="noStrike" kern="1200" cap="none" spc="0" baseline="0">
              <a:solidFill>
                <a:srgbClr val="000000"/>
              </a:solidFill>
              <a:uFillTx/>
              <a:latin typeface="Calibri"/>
              <a:ea typeface="Segoe UI" pitchFamily="2"/>
              <a:cs typeface="Tahoma" pitchFamily="2"/>
            </a:endParaRPr>
          </a:p>
        </p:txBody>
      </p:sp>
      <p:sp>
        <p:nvSpPr>
          <p:cNvPr id="5" name="Slide Image Placeholder 1">
            <a:extLst>
              <a:ext uri="{FF2B5EF4-FFF2-40B4-BE49-F238E27FC236}">
                <a16:creationId xmlns:a16="http://schemas.microsoft.com/office/drawing/2014/main" id="{B17625DB-DE26-8794-42B9-A67D733A29A3}"/>
              </a:ext>
            </a:extLst>
          </p:cNvPr>
          <p:cNvSpPr>
            <a:spLocks noGrp="1" noRot="1" noChangeAspect="1"/>
          </p:cNvSpPr>
          <p:nvPr>
            <p:ph type="sldImg"/>
          </p:nvPr>
        </p:nvSpPr>
        <p:spPr>
          <a:xfrm>
            <a:off x="685800" y="1143000"/>
            <a:ext cx="5486400" cy="3086100"/>
          </a:xfrm>
          <a:solidFill>
            <a:srgbClr val="5B9BD5"/>
          </a:solidFill>
          <a:ln w="12600" cap="flat">
            <a:solidFill>
              <a:srgbClr val="41719C"/>
            </a:solidFill>
            <a:prstDash val="solid"/>
            <a:miter/>
          </a:ln>
        </p:spPr>
      </p:sp>
      <p:sp>
        <p:nvSpPr>
          <p:cNvPr id="6" name="Notes Placeholder 2">
            <a:extLst>
              <a:ext uri="{FF2B5EF4-FFF2-40B4-BE49-F238E27FC236}">
                <a16:creationId xmlns:a16="http://schemas.microsoft.com/office/drawing/2014/main" id="{9C816911-ACB6-5D93-125A-F5CB0F653DB3}"/>
              </a:ext>
            </a:extLst>
          </p:cNvPr>
          <p:cNvSpPr txBox="1">
            <a:spLocks noGrp="1"/>
          </p:cNvSpPr>
          <p:nvPr>
            <p:ph type="body" sz="quarter" idx="1"/>
          </p:nvPr>
        </p:nvSpPr>
        <p:spPr/>
        <p:txBody>
          <a:bodyPr/>
          <a:lstStyle/>
          <a:p>
            <a:endParaRPr lang="cy-GB"/>
          </a:p>
        </p:txBody>
      </p:sp>
    </p:spTree>
    <p:extLst>
      <p:ext uri="{BB962C8B-B14F-4D97-AF65-F5344CB8AC3E}">
        <p14:creationId xmlns:p14="http://schemas.microsoft.com/office/powerpoint/2010/main" val="17535683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0D04C9-0A3A-3B49-AB07-2246B6F90D43}" type="slidenum">
              <a:rPr lang="en-US" smtClean="0"/>
              <a:t>5</a:t>
            </a:fld>
            <a:endParaRPr lang="en-US"/>
          </a:p>
        </p:txBody>
      </p:sp>
    </p:spTree>
    <p:extLst>
      <p:ext uri="{BB962C8B-B14F-4D97-AF65-F5344CB8AC3E}">
        <p14:creationId xmlns:p14="http://schemas.microsoft.com/office/powerpoint/2010/main" val="19617399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97A38-0A4D-6A42-B30D-4B27DE9208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cy-GB"/>
          </a:p>
        </p:txBody>
      </p:sp>
      <p:sp>
        <p:nvSpPr>
          <p:cNvPr id="3" name="Subtitle 2">
            <a:extLst>
              <a:ext uri="{FF2B5EF4-FFF2-40B4-BE49-F238E27FC236}">
                <a16:creationId xmlns:a16="http://schemas.microsoft.com/office/drawing/2014/main" id="{D7DEAB16-42DD-D04A-9F37-C4A03C85839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cy-GB"/>
          </a:p>
        </p:txBody>
      </p:sp>
      <p:sp>
        <p:nvSpPr>
          <p:cNvPr id="4" name="Date Placeholder 3">
            <a:extLst>
              <a:ext uri="{FF2B5EF4-FFF2-40B4-BE49-F238E27FC236}">
                <a16:creationId xmlns:a16="http://schemas.microsoft.com/office/drawing/2014/main" id="{8699BB2B-F860-5A4C-B61A-EBB591755D36}"/>
              </a:ext>
            </a:extLst>
          </p:cNvPr>
          <p:cNvSpPr>
            <a:spLocks noGrp="1"/>
          </p:cNvSpPr>
          <p:nvPr>
            <p:ph type="dt" sz="half" idx="10"/>
          </p:nvPr>
        </p:nvSpPr>
        <p:spPr/>
        <p:txBody>
          <a:bodyPr/>
          <a:lstStyle/>
          <a:p>
            <a:fld id="{EF9E98E7-CD54-5744-8A9F-961D2641C34F}" type="datetimeFigureOut">
              <a:rPr lang="en-US" smtClean="0"/>
              <a:t>2/18/2025</a:t>
            </a:fld>
            <a:endParaRPr lang="en-US"/>
          </a:p>
        </p:txBody>
      </p:sp>
      <p:sp>
        <p:nvSpPr>
          <p:cNvPr id="5" name="Footer Placeholder 4">
            <a:extLst>
              <a:ext uri="{FF2B5EF4-FFF2-40B4-BE49-F238E27FC236}">
                <a16:creationId xmlns:a16="http://schemas.microsoft.com/office/drawing/2014/main" id="{EBC35C61-585C-8B47-B2EB-3065F0DDA5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1FDF32-24D8-4B4D-86DD-DF599A6DDF37}"/>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356469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0823D-B55B-6447-94A6-97DA7C93C1F8}"/>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90F02CEB-69C6-1A4F-80A1-564E38D1986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01A75288-5C15-5241-9144-8AD6743189B3}"/>
              </a:ext>
            </a:extLst>
          </p:cNvPr>
          <p:cNvSpPr>
            <a:spLocks noGrp="1"/>
          </p:cNvSpPr>
          <p:nvPr>
            <p:ph type="dt" sz="half" idx="10"/>
          </p:nvPr>
        </p:nvSpPr>
        <p:spPr/>
        <p:txBody>
          <a:bodyPr/>
          <a:lstStyle/>
          <a:p>
            <a:fld id="{EF9E98E7-CD54-5744-8A9F-961D2641C34F}" type="datetimeFigureOut">
              <a:rPr lang="en-US" smtClean="0"/>
              <a:t>2/18/2025</a:t>
            </a:fld>
            <a:endParaRPr lang="en-US"/>
          </a:p>
        </p:txBody>
      </p:sp>
      <p:sp>
        <p:nvSpPr>
          <p:cNvPr id="5" name="Footer Placeholder 4">
            <a:extLst>
              <a:ext uri="{FF2B5EF4-FFF2-40B4-BE49-F238E27FC236}">
                <a16:creationId xmlns:a16="http://schemas.microsoft.com/office/drawing/2014/main" id="{844CDE0B-7393-4D4E-8CB0-1E5A9BECBF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175F45-E8BE-5C44-A4C8-ADB16587836B}"/>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3297075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35940-5964-0B44-BC4D-9982C83D0D5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cy-GB"/>
          </a:p>
        </p:txBody>
      </p:sp>
      <p:sp>
        <p:nvSpPr>
          <p:cNvPr id="3" name="Text Placeholder 2">
            <a:extLst>
              <a:ext uri="{FF2B5EF4-FFF2-40B4-BE49-F238E27FC236}">
                <a16:creationId xmlns:a16="http://schemas.microsoft.com/office/drawing/2014/main" id="{17EB17D5-13E0-554E-9018-45C495394D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2E52EAA-FF23-4147-8813-E024E5EC8D7D}"/>
              </a:ext>
            </a:extLst>
          </p:cNvPr>
          <p:cNvSpPr>
            <a:spLocks noGrp="1"/>
          </p:cNvSpPr>
          <p:nvPr>
            <p:ph type="dt" sz="half" idx="10"/>
          </p:nvPr>
        </p:nvSpPr>
        <p:spPr/>
        <p:txBody>
          <a:bodyPr/>
          <a:lstStyle/>
          <a:p>
            <a:fld id="{EF9E98E7-CD54-5744-8A9F-961D2641C34F}" type="datetimeFigureOut">
              <a:rPr lang="en-US" smtClean="0"/>
              <a:t>2/18/2025</a:t>
            </a:fld>
            <a:endParaRPr lang="en-US"/>
          </a:p>
        </p:txBody>
      </p:sp>
      <p:sp>
        <p:nvSpPr>
          <p:cNvPr id="5" name="Footer Placeholder 4">
            <a:extLst>
              <a:ext uri="{FF2B5EF4-FFF2-40B4-BE49-F238E27FC236}">
                <a16:creationId xmlns:a16="http://schemas.microsoft.com/office/drawing/2014/main" id="{65E8360B-1C43-D645-82BB-49EC6339F5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2D7BF3-7969-9449-852C-C10793964D10}"/>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3334725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7C860-4376-A14B-9726-F92D5DAD7C5F}"/>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350B6687-3E73-7E44-B9AD-3FB29EF4B4A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a:extLst>
              <a:ext uri="{FF2B5EF4-FFF2-40B4-BE49-F238E27FC236}">
                <a16:creationId xmlns:a16="http://schemas.microsoft.com/office/drawing/2014/main" id="{CF884AEA-2034-F542-85A6-C1E409A915C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Date Placeholder 4">
            <a:extLst>
              <a:ext uri="{FF2B5EF4-FFF2-40B4-BE49-F238E27FC236}">
                <a16:creationId xmlns:a16="http://schemas.microsoft.com/office/drawing/2014/main" id="{94EB334C-3F5B-A54A-B50F-C52CED9623C5}"/>
              </a:ext>
            </a:extLst>
          </p:cNvPr>
          <p:cNvSpPr>
            <a:spLocks noGrp="1"/>
          </p:cNvSpPr>
          <p:nvPr>
            <p:ph type="dt" sz="half" idx="10"/>
          </p:nvPr>
        </p:nvSpPr>
        <p:spPr/>
        <p:txBody>
          <a:bodyPr/>
          <a:lstStyle/>
          <a:p>
            <a:fld id="{EF9E98E7-CD54-5744-8A9F-961D2641C34F}" type="datetimeFigureOut">
              <a:rPr lang="en-US" smtClean="0"/>
              <a:t>2/18/2025</a:t>
            </a:fld>
            <a:endParaRPr lang="en-US"/>
          </a:p>
        </p:txBody>
      </p:sp>
      <p:sp>
        <p:nvSpPr>
          <p:cNvPr id="6" name="Footer Placeholder 5">
            <a:extLst>
              <a:ext uri="{FF2B5EF4-FFF2-40B4-BE49-F238E27FC236}">
                <a16:creationId xmlns:a16="http://schemas.microsoft.com/office/drawing/2014/main" id="{7CF3B191-0D43-6945-B769-C1E186449CE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E9C712-5E77-E14B-A59B-56F122A46B5A}"/>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2428119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424B6-42D3-5447-B768-5A9A5E382D2A}"/>
              </a:ext>
            </a:extLst>
          </p:cNvPr>
          <p:cNvSpPr>
            <a:spLocks noGrp="1"/>
          </p:cNvSpPr>
          <p:nvPr>
            <p:ph type="title"/>
          </p:nvPr>
        </p:nvSpPr>
        <p:spPr>
          <a:xfrm>
            <a:off x="839788" y="365125"/>
            <a:ext cx="10515600" cy="1325563"/>
          </a:xfrm>
        </p:spPr>
        <p:txBody>
          <a:bodyPr/>
          <a:lstStyle/>
          <a:p>
            <a:r>
              <a:rPr lang="en-US"/>
              <a:t>Click to edit Master title style</a:t>
            </a:r>
            <a:endParaRPr lang="cy-GB"/>
          </a:p>
        </p:txBody>
      </p:sp>
      <p:sp>
        <p:nvSpPr>
          <p:cNvPr id="3" name="Text Placeholder 2">
            <a:extLst>
              <a:ext uri="{FF2B5EF4-FFF2-40B4-BE49-F238E27FC236}">
                <a16:creationId xmlns:a16="http://schemas.microsoft.com/office/drawing/2014/main" id="{931D0A3C-59C0-3849-96E9-302CBECF2F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5481E58-94A6-994E-8321-E70B699BDFD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a:extLst>
              <a:ext uri="{FF2B5EF4-FFF2-40B4-BE49-F238E27FC236}">
                <a16:creationId xmlns:a16="http://schemas.microsoft.com/office/drawing/2014/main" id="{8C32CFC9-791F-FC4C-B429-3D1209E16A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029C5DC-FEB8-D340-ACB6-4403654590F3}"/>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a:extLst>
              <a:ext uri="{FF2B5EF4-FFF2-40B4-BE49-F238E27FC236}">
                <a16:creationId xmlns:a16="http://schemas.microsoft.com/office/drawing/2014/main" id="{B755D0A6-C346-F746-812E-89F44BD21BCE}"/>
              </a:ext>
            </a:extLst>
          </p:cNvPr>
          <p:cNvSpPr>
            <a:spLocks noGrp="1"/>
          </p:cNvSpPr>
          <p:nvPr>
            <p:ph type="dt" sz="half" idx="10"/>
          </p:nvPr>
        </p:nvSpPr>
        <p:spPr/>
        <p:txBody>
          <a:bodyPr/>
          <a:lstStyle/>
          <a:p>
            <a:fld id="{EF9E98E7-CD54-5744-8A9F-961D2641C34F}" type="datetimeFigureOut">
              <a:rPr lang="en-US" smtClean="0"/>
              <a:t>2/18/2025</a:t>
            </a:fld>
            <a:endParaRPr lang="en-US"/>
          </a:p>
        </p:txBody>
      </p:sp>
      <p:sp>
        <p:nvSpPr>
          <p:cNvPr id="8" name="Footer Placeholder 7">
            <a:extLst>
              <a:ext uri="{FF2B5EF4-FFF2-40B4-BE49-F238E27FC236}">
                <a16:creationId xmlns:a16="http://schemas.microsoft.com/office/drawing/2014/main" id="{DC9B4E12-229E-B34A-84CA-EB2C7ED8338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48CBA23-50BC-F74A-A4BB-B5589F259385}"/>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259525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DE71B-3CBD-1145-9082-CB3C876F9856}"/>
              </a:ext>
            </a:extLst>
          </p:cNvPr>
          <p:cNvSpPr>
            <a:spLocks noGrp="1"/>
          </p:cNvSpPr>
          <p:nvPr>
            <p:ph type="title"/>
          </p:nvPr>
        </p:nvSpPr>
        <p:spPr/>
        <p:txBody>
          <a:bodyPr/>
          <a:lstStyle/>
          <a:p>
            <a:r>
              <a:rPr lang="en-US"/>
              <a:t>Click to edit Master title style</a:t>
            </a:r>
            <a:endParaRPr lang="cy-GB"/>
          </a:p>
        </p:txBody>
      </p:sp>
      <p:sp>
        <p:nvSpPr>
          <p:cNvPr id="3" name="Date Placeholder 2">
            <a:extLst>
              <a:ext uri="{FF2B5EF4-FFF2-40B4-BE49-F238E27FC236}">
                <a16:creationId xmlns:a16="http://schemas.microsoft.com/office/drawing/2014/main" id="{C6AFBCA3-0B57-1142-A7AC-0202C438EC5E}"/>
              </a:ext>
            </a:extLst>
          </p:cNvPr>
          <p:cNvSpPr>
            <a:spLocks noGrp="1"/>
          </p:cNvSpPr>
          <p:nvPr>
            <p:ph type="dt" sz="half" idx="10"/>
          </p:nvPr>
        </p:nvSpPr>
        <p:spPr/>
        <p:txBody>
          <a:bodyPr/>
          <a:lstStyle/>
          <a:p>
            <a:fld id="{EF9E98E7-CD54-5744-8A9F-961D2641C34F}" type="datetimeFigureOut">
              <a:rPr lang="en-US" smtClean="0"/>
              <a:t>2/18/2025</a:t>
            </a:fld>
            <a:endParaRPr lang="en-US"/>
          </a:p>
        </p:txBody>
      </p:sp>
      <p:sp>
        <p:nvSpPr>
          <p:cNvPr id="4" name="Footer Placeholder 3">
            <a:extLst>
              <a:ext uri="{FF2B5EF4-FFF2-40B4-BE49-F238E27FC236}">
                <a16:creationId xmlns:a16="http://schemas.microsoft.com/office/drawing/2014/main" id="{F4FAFF20-8FE1-814E-B64D-35453664FFA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E9C3BCE-A85E-B944-8ADA-250B81652D65}"/>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2599284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90408B-4FA7-ED46-937B-7E4E112B7032}"/>
              </a:ext>
            </a:extLst>
          </p:cNvPr>
          <p:cNvSpPr>
            <a:spLocks noGrp="1"/>
          </p:cNvSpPr>
          <p:nvPr>
            <p:ph type="dt" sz="half" idx="10"/>
          </p:nvPr>
        </p:nvSpPr>
        <p:spPr/>
        <p:txBody>
          <a:bodyPr/>
          <a:lstStyle/>
          <a:p>
            <a:fld id="{EF9E98E7-CD54-5744-8A9F-961D2641C34F}" type="datetimeFigureOut">
              <a:rPr lang="en-US" smtClean="0"/>
              <a:t>2/18/2025</a:t>
            </a:fld>
            <a:endParaRPr lang="en-US"/>
          </a:p>
        </p:txBody>
      </p:sp>
      <p:sp>
        <p:nvSpPr>
          <p:cNvPr id="3" name="Footer Placeholder 2">
            <a:extLst>
              <a:ext uri="{FF2B5EF4-FFF2-40B4-BE49-F238E27FC236}">
                <a16:creationId xmlns:a16="http://schemas.microsoft.com/office/drawing/2014/main" id="{DDFBF2A1-70C5-244C-B806-08D154A5357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CC2CFE7-663F-1B4B-B56C-8DB0A5DD7CEC}"/>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176404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82B4C-5B27-F846-8EBA-33ABDFD219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Content Placeholder 2">
            <a:extLst>
              <a:ext uri="{FF2B5EF4-FFF2-40B4-BE49-F238E27FC236}">
                <a16:creationId xmlns:a16="http://schemas.microsoft.com/office/drawing/2014/main" id="{D271784A-FA4C-AC47-B873-202DD81CBA9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a:extLst>
              <a:ext uri="{FF2B5EF4-FFF2-40B4-BE49-F238E27FC236}">
                <a16:creationId xmlns:a16="http://schemas.microsoft.com/office/drawing/2014/main" id="{B25089F7-2AD2-1C40-ACF0-D249E2DDDB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F500E4D-9770-4348-AFF5-A788804F51EA}"/>
              </a:ext>
            </a:extLst>
          </p:cNvPr>
          <p:cNvSpPr>
            <a:spLocks noGrp="1"/>
          </p:cNvSpPr>
          <p:nvPr>
            <p:ph type="dt" sz="half" idx="10"/>
          </p:nvPr>
        </p:nvSpPr>
        <p:spPr/>
        <p:txBody>
          <a:bodyPr/>
          <a:lstStyle/>
          <a:p>
            <a:fld id="{EF9E98E7-CD54-5744-8A9F-961D2641C34F}" type="datetimeFigureOut">
              <a:rPr lang="en-US" smtClean="0"/>
              <a:t>2/18/2025</a:t>
            </a:fld>
            <a:endParaRPr lang="en-US"/>
          </a:p>
        </p:txBody>
      </p:sp>
      <p:sp>
        <p:nvSpPr>
          <p:cNvPr id="6" name="Footer Placeholder 5">
            <a:extLst>
              <a:ext uri="{FF2B5EF4-FFF2-40B4-BE49-F238E27FC236}">
                <a16:creationId xmlns:a16="http://schemas.microsoft.com/office/drawing/2014/main" id="{715F1B8C-73DF-CF44-81B9-CDCE607CE3A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CA90354-EC0C-1240-B9ED-6E4F0824123D}"/>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1434420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F606F-3BEC-554B-A834-50D159B85B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Picture Placeholder 2">
            <a:extLst>
              <a:ext uri="{FF2B5EF4-FFF2-40B4-BE49-F238E27FC236}">
                <a16:creationId xmlns:a16="http://schemas.microsoft.com/office/drawing/2014/main" id="{713E0F50-AB31-3646-8836-A70EF0B364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675F6B9E-4FE9-2849-B25D-38DAF2568A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3B29424-6014-8548-BB13-D91C75B35076}"/>
              </a:ext>
            </a:extLst>
          </p:cNvPr>
          <p:cNvSpPr>
            <a:spLocks noGrp="1"/>
          </p:cNvSpPr>
          <p:nvPr>
            <p:ph type="dt" sz="half" idx="10"/>
          </p:nvPr>
        </p:nvSpPr>
        <p:spPr/>
        <p:txBody>
          <a:bodyPr/>
          <a:lstStyle/>
          <a:p>
            <a:fld id="{EF9E98E7-CD54-5744-8A9F-961D2641C34F}" type="datetimeFigureOut">
              <a:rPr lang="en-US" smtClean="0"/>
              <a:t>2/18/2025</a:t>
            </a:fld>
            <a:endParaRPr lang="en-US"/>
          </a:p>
        </p:txBody>
      </p:sp>
      <p:sp>
        <p:nvSpPr>
          <p:cNvPr id="6" name="Footer Placeholder 5">
            <a:extLst>
              <a:ext uri="{FF2B5EF4-FFF2-40B4-BE49-F238E27FC236}">
                <a16:creationId xmlns:a16="http://schemas.microsoft.com/office/drawing/2014/main" id="{19D8F14A-ECCA-ED47-AD60-320F5D589F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E73979-E7AD-E140-BA8A-43C719DF8940}"/>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63224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05B14-301C-784E-8CE2-E3A06C65D303}"/>
              </a:ext>
            </a:extLst>
          </p:cNvPr>
          <p:cNvSpPr>
            <a:spLocks noGrp="1"/>
          </p:cNvSpPr>
          <p:nvPr>
            <p:ph type="title"/>
          </p:nvPr>
        </p:nvSpPr>
        <p:spPr/>
        <p:txBody>
          <a:bodyPr/>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08FAFF9C-B0FE-3C4C-A0C5-CAB93616DA1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60A29B1F-B67D-DB42-925B-C992E0E888D6}"/>
              </a:ext>
            </a:extLst>
          </p:cNvPr>
          <p:cNvSpPr>
            <a:spLocks noGrp="1"/>
          </p:cNvSpPr>
          <p:nvPr>
            <p:ph type="dt" sz="half" idx="10"/>
          </p:nvPr>
        </p:nvSpPr>
        <p:spPr/>
        <p:txBody>
          <a:bodyPr/>
          <a:lstStyle/>
          <a:p>
            <a:fld id="{EF9E98E7-CD54-5744-8A9F-961D2641C34F}" type="datetimeFigureOut">
              <a:rPr lang="en-US" smtClean="0"/>
              <a:t>2/18/2025</a:t>
            </a:fld>
            <a:endParaRPr lang="en-US"/>
          </a:p>
        </p:txBody>
      </p:sp>
      <p:sp>
        <p:nvSpPr>
          <p:cNvPr id="5" name="Footer Placeholder 4">
            <a:extLst>
              <a:ext uri="{FF2B5EF4-FFF2-40B4-BE49-F238E27FC236}">
                <a16:creationId xmlns:a16="http://schemas.microsoft.com/office/drawing/2014/main" id="{AFBFE2F9-E423-7A44-A895-BC2E537DF9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A6A2F2-F91F-2A49-A7C2-F7641BE8D81F}"/>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327007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7291D6-D031-5645-BE39-C84225F875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7ACD49CC-A7F1-204E-9F25-E1D69EDC6A3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FC074317-C23E-184C-B6F7-F20E9D7A72F5}"/>
              </a:ext>
            </a:extLst>
          </p:cNvPr>
          <p:cNvSpPr>
            <a:spLocks noGrp="1"/>
          </p:cNvSpPr>
          <p:nvPr>
            <p:ph type="dt" sz="half" idx="10"/>
          </p:nvPr>
        </p:nvSpPr>
        <p:spPr/>
        <p:txBody>
          <a:bodyPr/>
          <a:lstStyle/>
          <a:p>
            <a:fld id="{EF9E98E7-CD54-5744-8A9F-961D2641C34F}" type="datetimeFigureOut">
              <a:rPr lang="en-US" smtClean="0"/>
              <a:t>2/18/2025</a:t>
            </a:fld>
            <a:endParaRPr lang="en-US"/>
          </a:p>
        </p:txBody>
      </p:sp>
      <p:sp>
        <p:nvSpPr>
          <p:cNvPr id="5" name="Footer Placeholder 4">
            <a:extLst>
              <a:ext uri="{FF2B5EF4-FFF2-40B4-BE49-F238E27FC236}">
                <a16:creationId xmlns:a16="http://schemas.microsoft.com/office/drawing/2014/main" id="{41F0CCE7-85C1-054A-8968-3A82A48B6B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155D99-B6F8-1B42-9C77-D907C3F63130}"/>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21429321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1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413855-F87A-027A-616F-DC824BC52B2C}"/>
              </a:ext>
            </a:extLst>
          </p:cNvPr>
          <p:cNvSpPr txBox="1">
            <a:spLocks noGrp="1"/>
          </p:cNvSpPr>
          <p:nvPr>
            <p:ph type="dt" sz="half" idx="7"/>
          </p:nvPr>
        </p:nvSpPr>
        <p:spPr/>
        <p:txBody>
          <a:bodyPr/>
          <a:lstStyle>
            <a:lvl1pPr>
              <a:defRPr/>
            </a:lvl1pPr>
          </a:lstStyle>
          <a:p>
            <a:pPr lvl="0"/>
            <a:fld id="{335E4DA6-D322-BA46-8CE8-48B4A8544594}" type="datetime1">
              <a:rPr lang="en-US"/>
              <a:pPr lvl="0"/>
              <a:t>2/18/2025</a:t>
            </a:fld>
            <a:endParaRPr lang="en-US"/>
          </a:p>
        </p:txBody>
      </p:sp>
      <p:sp>
        <p:nvSpPr>
          <p:cNvPr id="3" name="Footer Placeholder 2">
            <a:extLst>
              <a:ext uri="{FF2B5EF4-FFF2-40B4-BE49-F238E27FC236}">
                <a16:creationId xmlns:a16="http://schemas.microsoft.com/office/drawing/2014/main" id="{B48E78F9-9BA9-0EF4-A87A-2BC9FEE2386A}"/>
              </a:ext>
            </a:extLst>
          </p:cNvPr>
          <p:cNvSpPr txBox="1">
            <a:spLocks noGrp="1"/>
          </p:cNvSpPr>
          <p:nvPr>
            <p:ph type="ftr" sz="quarter" idx="9"/>
          </p:nvPr>
        </p:nvSpPr>
        <p:spPr/>
        <p:txBody>
          <a:bodyPr/>
          <a:lstStyle>
            <a:lvl1pPr>
              <a:defRPr/>
            </a:lvl1pPr>
          </a:lstStyle>
          <a:p>
            <a:pPr lvl="0"/>
            <a:endParaRPr lang="cy-GB"/>
          </a:p>
        </p:txBody>
      </p:sp>
      <p:sp>
        <p:nvSpPr>
          <p:cNvPr id="4" name="Slide Number Placeholder 3">
            <a:extLst>
              <a:ext uri="{FF2B5EF4-FFF2-40B4-BE49-F238E27FC236}">
                <a16:creationId xmlns:a16="http://schemas.microsoft.com/office/drawing/2014/main" id="{FF999750-B184-77FC-4F39-F4202CB26FFF}"/>
              </a:ext>
            </a:extLst>
          </p:cNvPr>
          <p:cNvSpPr txBox="1">
            <a:spLocks noGrp="1"/>
          </p:cNvSpPr>
          <p:nvPr>
            <p:ph type="sldNum" sz="quarter" idx="8"/>
          </p:nvPr>
        </p:nvSpPr>
        <p:spPr/>
        <p:txBody>
          <a:bodyPr/>
          <a:lstStyle>
            <a:lvl1pPr>
              <a:defRPr/>
            </a:lvl1pPr>
          </a:lstStyle>
          <a:p>
            <a:pPr lvl="0"/>
            <a:fld id="{909B4C6B-CE77-E24F-B687-43AE2C9C0C15}" type="slidenum">
              <a:t>‹#›</a:t>
            </a:fld>
            <a:endParaRPr lang="en-US"/>
          </a:p>
        </p:txBody>
      </p:sp>
      <p:sp>
        <p:nvSpPr>
          <p:cNvPr id="5" name="Title 4">
            <a:extLst>
              <a:ext uri="{FF2B5EF4-FFF2-40B4-BE49-F238E27FC236}">
                <a16:creationId xmlns:a16="http://schemas.microsoft.com/office/drawing/2014/main" id="{B31B6237-BB19-063A-AE61-41B72E973983}"/>
              </a:ext>
            </a:extLst>
          </p:cNvPr>
          <p:cNvSpPr txBox="1">
            <a:spLocks noGrp="1"/>
          </p:cNvSpPr>
          <p:nvPr>
            <p:ph type="title" idx="4294967295"/>
          </p:nvPr>
        </p:nvSpPr>
        <p:spPr>
          <a:xfrm>
            <a:off x="609484" y="273597"/>
            <a:ext cx="10972443" cy="1144801"/>
          </a:xfrm>
        </p:spPr>
        <p:txBody>
          <a:bodyPr lIns="0" tIns="0" rIns="0" bIns="0" anchorCtr="1"/>
          <a:lstStyle>
            <a:lvl1pPr algn="ctr" hangingPunct="0">
              <a:defRPr lang="cy-GB">
                <a:latin typeface="Liberation Sans" pitchFamily="18"/>
              </a:defRPr>
            </a:lvl1pPr>
          </a:lstStyle>
          <a:p>
            <a:pPr lvl="0"/>
            <a:endParaRPr lang="cy-GB"/>
          </a:p>
        </p:txBody>
      </p:sp>
      <p:sp>
        <p:nvSpPr>
          <p:cNvPr id="6" name="Text Placeholder 5">
            <a:extLst>
              <a:ext uri="{FF2B5EF4-FFF2-40B4-BE49-F238E27FC236}">
                <a16:creationId xmlns:a16="http://schemas.microsoft.com/office/drawing/2014/main" id="{955153B3-146A-508D-C872-7507F13CF88C}"/>
              </a:ext>
            </a:extLst>
          </p:cNvPr>
          <p:cNvSpPr txBox="1">
            <a:spLocks noGrp="1"/>
          </p:cNvSpPr>
          <p:nvPr>
            <p:ph type="body" idx="4294967295"/>
          </p:nvPr>
        </p:nvSpPr>
        <p:spPr>
          <a:xfrm>
            <a:off x="609484" y="1604515"/>
            <a:ext cx="10972443" cy="3977283"/>
          </a:xfrm>
        </p:spPr>
        <p:txBody>
          <a:bodyPr lIns="0" tIns="0" rIns="0" bIns="0"/>
          <a:lstStyle>
            <a:lvl1pPr hangingPunct="0">
              <a:spcBef>
                <a:spcPts val="1415"/>
              </a:spcBef>
              <a:defRPr lang="cy-GB" sz="3200">
                <a:latin typeface="Liberation Sans" pitchFamily="18"/>
              </a:defRPr>
            </a:lvl1pPr>
          </a:lstStyle>
          <a:p>
            <a:pPr lvl="0"/>
            <a:endParaRPr lang="cy-GB"/>
          </a:p>
        </p:txBody>
      </p:sp>
    </p:spTree>
    <p:extLst>
      <p:ext uri="{BB962C8B-B14F-4D97-AF65-F5344CB8AC3E}">
        <p14:creationId xmlns:p14="http://schemas.microsoft.com/office/powerpoint/2010/main" val="2559766967"/>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4CE9CED-49D2-E143-840E-FD86CD0B84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cy-GB"/>
          </a:p>
        </p:txBody>
      </p:sp>
      <p:sp>
        <p:nvSpPr>
          <p:cNvPr id="3" name="Text Placeholder 2">
            <a:extLst>
              <a:ext uri="{FF2B5EF4-FFF2-40B4-BE49-F238E27FC236}">
                <a16:creationId xmlns:a16="http://schemas.microsoft.com/office/drawing/2014/main" id="{ACEBA1B6-489A-8B46-B5EF-F9D103ACE9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5C422B0E-83C6-B743-B5A9-56ED5054F7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9E98E7-CD54-5744-8A9F-961D2641C34F}" type="datetimeFigureOut">
              <a:rPr lang="en-US" smtClean="0"/>
              <a:t>2/18/2025</a:t>
            </a:fld>
            <a:endParaRPr lang="en-US"/>
          </a:p>
        </p:txBody>
      </p:sp>
      <p:sp>
        <p:nvSpPr>
          <p:cNvPr id="5" name="Footer Placeholder 4">
            <a:extLst>
              <a:ext uri="{FF2B5EF4-FFF2-40B4-BE49-F238E27FC236}">
                <a16:creationId xmlns:a16="http://schemas.microsoft.com/office/drawing/2014/main" id="{126BF247-4286-0B4E-9C94-B0346DE18C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CA12BDC-0B27-BD46-9696-730BED8C85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124574-EBE9-9946-9BBC-D18A0874C768}" type="slidenum">
              <a:rPr lang="en-US" smtClean="0"/>
              <a:t>‹#›</a:t>
            </a:fld>
            <a:endParaRPr lang="en-US"/>
          </a:p>
        </p:txBody>
      </p:sp>
    </p:spTree>
    <p:extLst>
      <p:ext uri="{BB962C8B-B14F-4D97-AF65-F5344CB8AC3E}">
        <p14:creationId xmlns:p14="http://schemas.microsoft.com/office/powerpoint/2010/main" val="2251251225"/>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learnenglishkids.britishcouncil.org/fun-games/games/teddy-dresser"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www.youtube.com/watch?v=Pbofa4MTl8s"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86DEDF-6578-F962-EAB3-DF6F79D3A616}"/>
            </a:ext>
          </a:extLst>
        </p:cNvPr>
        <p:cNvGrpSpPr/>
        <p:nvPr/>
      </p:nvGrpSpPr>
      <p:grpSpPr>
        <a:xfrm>
          <a:off x="0" y="0"/>
          <a:ext cx="0" cy="0"/>
          <a:chOff x="0" y="0"/>
          <a:chExt cx="0" cy="0"/>
        </a:xfrm>
      </p:grpSpPr>
      <p:pic>
        <p:nvPicPr>
          <p:cNvPr id="2" name="Picture 2">
            <a:extLst>
              <a:ext uri="{FF2B5EF4-FFF2-40B4-BE49-F238E27FC236}">
                <a16:creationId xmlns:a16="http://schemas.microsoft.com/office/drawing/2014/main" id="{D396AB18-DD82-FDAF-3CD3-8ECA667D0D26}"/>
              </a:ext>
            </a:extLst>
          </p:cNvPr>
          <p:cNvPicPr>
            <a:picLocks noChangeAspect="1"/>
          </p:cNvPicPr>
          <p:nvPr/>
        </p:nvPicPr>
        <p:blipFill>
          <a:blip r:embed="rId3"/>
          <a:srcRect t="12077"/>
          <a:stretch>
            <a:fillRect/>
          </a:stretch>
        </p:blipFill>
        <p:spPr>
          <a:xfrm>
            <a:off x="0" y="0"/>
            <a:ext cx="12192115" cy="6858000"/>
          </a:xfrm>
          <a:prstGeom prst="rect">
            <a:avLst/>
          </a:prstGeom>
          <a:noFill/>
          <a:ln cap="flat">
            <a:noFill/>
          </a:ln>
        </p:spPr>
      </p:pic>
      <p:sp>
        <p:nvSpPr>
          <p:cNvPr id="3" name="Title 1">
            <a:extLst>
              <a:ext uri="{FF2B5EF4-FFF2-40B4-BE49-F238E27FC236}">
                <a16:creationId xmlns:a16="http://schemas.microsoft.com/office/drawing/2014/main" id="{9F7CD0CF-B94D-E452-A2A4-6038B68D3030}"/>
              </a:ext>
            </a:extLst>
          </p:cNvPr>
          <p:cNvSpPr txBox="1"/>
          <p:nvPr/>
        </p:nvSpPr>
        <p:spPr>
          <a:xfrm>
            <a:off x="2667000" y="161664"/>
            <a:ext cx="6938682" cy="1599402"/>
          </a:xfrm>
          <a:prstGeom prst="rect">
            <a:avLst/>
          </a:prstGeom>
          <a:solidFill>
            <a:schemeClr val="accent5">
              <a:lumMod val="20000"/>
              <a:lumOff val="80000"/>
            </a:schemeClr>
          </a:solidFill>
          <a:ln w="76315" cap="flat">
            <a:solidFill>
              <a:srgbClr val="002060"/>
            </a:solidFill>
            <a:prstDash val="solid"/>
            <a:miter/>
          </a:ln>
        </p:spPr>
        <p:txBody>
          <a:bodyPr vert="horz" wrap="square" lIns="68762" tIns="34198" rIns="68762" bIns="34198" anchor="b" anchorCtr="1" compatLnSpc="0">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en-GB" sz="4050" b="1" i="0" u="none" strike="noStrike" kern="1200" cap="none" spc="0" baseline="0" dirty="0">
                <a:uFillTx/>
                <a:latin typeface="Calibri Light" pitchFamily="18"/>
                <a:ea typeface="Microsoft YaHei" pitchFamily="2"/>
                <a:cs typeface="Lucida Sans" pitchFamily="2"/>
              </a:rPr>
            </a:br>
            <a:endParaRPr lang="en-GB" sz="4050" b="1" i="0" u="none" strike="noStrike" kern="1200" cap="none" spc="0" baseline="0" dirty="0">
              <a:uFillTx/>
              <a:latin typeface="Calibri Light" pitchFamily="18"/>
              <a:ea typeface="Microsoft YaHei" pitchFamily="2"/>
              <a:cs typeface="Lucida Sans" pitchFamily="2"/>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50" b="1" dirty="0">
              <a:solidFill>
                <a:srgbClr val="002060"/>
              </a:solidFill>
              <a:latin typeface="Calibri Light" pitchFamily="18"/>
              <a:ea typeface="Microsoft YaHei" pitchFamily="2"/>
              <a:cs typeface="Lucida Sans" pitchFamily="2"/>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50" b="1" dirty="0">
              <a:solidFill>
                <a:srgbClr val="002060"/>
              </a:solidFill>
              <a:latin typeface="Calibri Light" pitchFamily="18"/>
              <a:ea typeface="Microsoft YaHei" pitchFamily="2"/>
              <a:cs typeface="Lucida Sans" pitchFamily="2"/>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dirty="0">
                <a:solidFill>
                  <a:srgbClr val="002060"/>
                </a:solidFill>
                <a:latin typeface="Calibri"/>
                <a:ea typeface="Microsoft YaHei"/>
                <a:cs typeface="Lucida Sans" pitchFamily="2"/>
              </a:rPr>
              <a:t>Cymraeg </a:t>
            </a:r>
            <a:r>
              <a:rPr lang="en-GB" sz="2400" b="1" dirty="0" err="1">
                <a:solidFill>
                  <a:srgbClr val="002060"/>
                </a:solidFill>
                <a:latin typeface="Calibri"/>
                <a:ea typeface="Microsoft YaHei"/>
                <a:cs typeface="Lucida Sans" pitchFamily="2"/>
              </a:rPr>
              <a:t>Mewn</a:t>
            </a:r>
            <a:r>
              <a:rPr lang="en-GB" sz="2400" b="1" dirty="0">
                <a:solidFill>
                  <a:srgbClr val="002060"/>
                </a:solidFill>
                <a:latin typeface="Calibri"/>
                <a:ea typeface="Microsoft YaHei"/>
                <a:cs typeface="Lucida Sans" pitchFamily="2"/>
              </a:rPr>
              <a:t> </a:t>
            </a:r>
            <a:r>
              <a:rPr lang="en-GB" sz="2400" b="1" dirty="0" err="1">
                <a:solidFill>
                  <a:srgbClr val="002060"/>
                </a:solidFill>
                <a:latin typeface="Calibri"/>
                <a:ea typeface="Microsoft YaHei"/>
                <a:cs typeface="Lucida Sans" pitchFamily="2"/>
              </a:rPr>
              <a:t>Ymarfer</a:t>
            </a:r>
            <a:r>
              <a:rPr lang="en-GB" sz="2400" b="1" dirty="0">
                <a:solidFill>
                  <a:srgbClr val="002060"/>
                </a:solidFill>
                <a:latin typeface="Calibri"/>
                <a:ea typeface="Microsoft YaHei"/>
                <a:cs typeface="Lucida Sans" pitchFamily="2"/>
              </a:rPr>
              <a:t> </a:t>
            </a:r>
            <a:r>
              <a:rPr lang="en-GB" sz="2400" b="1" dirty="0" err="1">
                <a:solidFill>
                  <a:srgbClr val="002060"/>
                </a:solidFill>
                <a:latin typeface="Calibri"/>
                <a:ea typeface="Microsoft YaHei"/>
                <a:cs typeface="Lucida Sans" pitchFamily="2"/>
              </a:rPr>
              <a:t>Proffesiynol</a:t>
            </a:r>
            <a:endParaRPr lang="en-GB" sz="2400" b="1" dirty="0">
              <a:solidFill>
                <a:srgbClr val="002060"/>
              </a:solidFill>
              <a:latin typeface="Calibri"/>
              <a:ea typeface="Microsoft YaHei"/>
              <a:cs typeface="Lucida Sans" pitchFamily="2"/>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dirty="0">
                <a:solidFill>
                  <a:srgbClr val="002060"/>
                </a:solidFill>
                <a:latin typeface="Calibri"/>
                <a:ea typeface="Microsoft YaHei"/>
                <a:cs typeface="Lucida Sans" pitchFamily="2"/>
              </a:rPr>
              <a:t>Welsh in Professional Practice </a:t>
            </a:r>
            <a:endParaRPr lang="en-GB" sz="2400" b="1" i="0" u="none" strike="noStrike" kern="1200" cap="none" spc="0" baseline="0" dirty="0">
              <a:solidFill>
                <a:srgbClr val="002060"/>
              </a:solidFill>
              <a:uFillTx/>
              <a:latin typeface="Calibri"/>
              <a:ea typeface="Microsoft YaHei"/>
              <a:cs typeface="Lucida Sans" pitchFamily="2"/>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2060"/>
                </a:solidFill>
                <a:uFillTx/>
                <a:latin typeface="Calibri" pitchFamily="18"/>
                <a:ea typeface="Microsoft YaHei" pitchFamily="2"/>
                <a:cs typeface="Lucida Sans" pitchFamily="2"/>
              </a:rPr>
              <a:t>ECAD6052</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dirty="0">
                <a:solidFill>
                  <a:srgbClr val="002060"/>
                </a:solidFill>
                <a:latin typeface="Calibri"/>
                <a:ea typeface="Microsoft YaHei"/>
                <a:cs typeface="Lucida Sans" pitchFamily="2"/>
              </a:rPr>
              <a:t>2024-25</a:t>
            </a:r>
            <a:endParaRPr lang="en-GB" sz="2400" b="1" i="0" u="none" strike="noStrike" kern="1200" cap="none" spc="0" baseline="0" dirty="0">
              <a:solidFill>
                <a:srgbClr val="002060"/>
              </a:solidFill>
              <a:uFillTx/>
              <a:latin typeface="Calibri" pitchFamily="18"/>
              <a:ea typeface="Microsoft YaHei" pitchFamily="2"/>
              <a:cs typeface="Lucida Sans" pitchFamily="2"/>
            </a:endParaRPr>
          </a:p>
        </p:txBody>
      </p:sp>
      <p:sp>
        <p:nvSpPr>
          <p:cNvPr id="5" name="Title 1">
            <a:extLst>
              <a:ext uri="{FF2B5EF4-FFF2-40B4-BE49-F238E27FC236}">
                <a16:creationId xmlns:a16="http://schemas.microsoft.com/office/drawing/2014/main" id="{DD9B04EB-BF6B-5382-2ED2-14DF5B9EC2B7}"/>
              </a:ext>
            </a:extLst>
          </p:cNvPr>
          <p:cNvSpPr txBox="1"/>
          <p:nvPr/>
        </p:nvSpPr>
        <p:spPr>
          <a:xfrm>
            <a:off x="3599543" y="5096933"/>
            <a:ext cx="5007427" cy="1599403"/>
          </a:xfrm>
          <a:prstGeom prst="rect">
            <a:avLst/>
          </a:prstGeom>
          <a:solidFill>
            <a:schemeClr val="accent5">
              <a:lumMod val="20000"/>
              <a:lumOff val="80000"/>
            </a:schemeClr>
          </a:solidFill>
          <a:ln w="76315" cap="flat">
            <a:solidFill>
              <a:srgbClr val="002060"/>
            </a:solidFill>
            <a:prstDash val="solid"/>
            <a:miter/>
          </a:ln>
        </p:spPr>
        <p:txBody>
          <a:bodyPr vert="horz" wrap="square" lIns="68762" tIns="34198" rIns="68762" bIns="34198" anchor="b" anchorCtr="1" compatLnSpc="0">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dirty="0">
                <a:solidFill>
                  <a:srgbClr val="002060"/>
                </a:solidFill>
                <a:latin typeface="Arial" panose="020B0604020202020204" pitchFamily="34" charset="0"/>
                <a:ea typeface="Microsoft YaHei" pitchFamily="2"/>
                <a:cs typeface="Arial" panose="020B0604020202020204" pitchFamily="34" charset="0"/>
              </a:rPr>
              <a:t>Lecture</a:t>
            </a:r>
            <a:r>
              <a:rPr lang="en-GB" sz="2400" b="1" i="0" u="none" strike="noStrike" kern="1200" cap="none" spc="0" baseline="0" dirty="0">
                <a:solidFill>
                  <a:srgbClr val="002060"/>
                </a:solidFill>
                <a:uFillTx/>
                <a:latin typeface="Arial" panose="020B0604020202020204" pitchFamily="34" charset="0"/>
                <a:ea typeface="Microsoft YaHei" pitchFamily="2"/>
                <a:cs typeface="Arial" panose="020B0604020202020204" pitchFamily="34" charset="0"/>
              </a:rPr>
              <a:t> </a:t>
            </a:r>
            <a:r>
              <a:rPr lang="en-GB" sz="2400" b="1" dirty="0">
                <a:solidFill>
                  <a:srgbClr val="002060"/>
                </a:solidFill>
                <a:latin typeface="Arial" panose="020B0604020202020204" pitchFamily="34" charset="0"/>
                <a:ea typeface="Microsoft YaHei" pitchFamily="2"/>
                <a:cs typeface="Arial" panose="020B0604020202020204" pitchFamily="34" charset="0"/>
              </a:rPr>
              <a:t>16 &amp; 17</a:t>
            </a:r>
            <a:r>
              <a:rPr lang="en-GB" sz="2400" b="1" i="0" u="none" strike="noStrike" kern="1200" cap="none" spc="0" baseline="0" dirty="0">
                <a:solidFill>
                  <a:srgbClr val="002060"/>
                </a:solidFill>
                <a:uFillTx/>
                <a:latin typeface="Arial" panose="020B0604020202020204" pitchFamily="34" charset="0"/>
                <a:ea typeface="Microsoft YaHei" pitchFamily="2"/>
                <a:cs typeface="Arial" panose="020B0604020202020204" pitchFamily="34" charset="0"/>
              </a:rPr>
              <a:t>: </a:t>
            </a:r>
            <a:r>
              <a:rPr lang="en-GB" sz="2400" b="1" dirty="0">
                <a:solidFill>
                  <a:srgbClr val="002060"/>
                </a:solidFill>
                <a:latin typeface="Arial" panose="020B0604020202020204" pitchFamily="34" charset="0"/>
                <a:ea typeface="Microsoft YaHei" pitchFamily="2"/>
                <a:cs typeface="Arial" panose="020B0604020202020204" pitchFamily="34" charset="0"/>
              </a:rPr>
              <a:t> 11.2.2025</a:t>
            </a:r>
          </a:p>
          <a:p>
            <a:pPr marL="342900" marR="0" lvl="0" indent="-342900" algn="ctr"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2400" b="1" dirty="0">
                <a:solidFill>
                  <a:srgbClr val="002060"/>
                </a:solidFill>
                <a:latin typeface="Arial" panose="020B0604020202020204" pitchFamily="34" charset="0"/>
                <a:ea typeface="Microsoft YaHei" pitchFamily="2"/>
                <a:cs typeface="Arial" panose="020B0604020202020204" pitchFamily="34" charset="0"/>
              </a:rPr>
              <a:t>Assessment </a:t>
            </a:r>
          </a:p>
          <a:p>
            <a:pPr marL="342900" marR="0" lvl="0" indent="-342900" algn="ctr"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2400" b="1" dirty="0">
                <a:solidFill>
                  <a:srgbClr val="002060"/>
                </a:solidFill>
                <a:latin typeface="Arial" panose="020B0604020202020204" pitchFamily="34" charset="0"/>
                <a:ea typeface="Microsoft YaHei" pitchFamily="2"/>
                <a:cs typeface="Arial" panose="020B0604020202020204" pitchFamily="34" charset="0"/>
              </a:rPr>
              <a:t>Welsh Language Competency Portfolio</a:t>
            </a:r>
            <a:endParaRPr lang="en-GB" sz="1000" b="1" dirty="0">
              <a:solidFill>
                <a:srgbClr val="002060"/>
              </a:solidFill>
              <a:latin typeface="Arial" panose="020B0604020202020204" pitchFamily="34" charset="0"/>
              <a:ea typeface="Microsoft YaHei"/>
              <a:cs typeface="Arial" panose="020B0604020202020204" pitchFamily="34" charset="0"/>
            </a:endParaRPr>
          </a:p>
        </p:txBody>
      </p:sp>
      <p:pic>
        <p:nvPicPr>
          <p:cNvPr id="9" name="Picture 8" descr="A pink and white logo&#10;&#10;Description automatically generated">
            <a:extLst>
              <a:ext uri="{FF2B5EF4-FFF2-40B4-BE49-F238E27FC236}">
                <a16:creationId xmlns:a16="http://schemas.microsoft.com/office/drawing/2014/main" id="{324896B8-25F1-F1B8-3606-74A036D245E7}"/>
              </a:ext>
            </a:extLst>
          </p:cNvPr>
          <p:cNvPicPr>
            <a:picLocks noChangeAspect="1"/>
          </p:cNvPicPr>
          <p:nvPr/>
        </p:nvPicPr>
        <p:blipFill>
          <a:blip r:embed="rId4"/>
          <a:stretch>
            <a:fillRect/>
          </a:stretch>
        </p:blipFill>
        <p:spPr>
          <a:xfrm>
            <a:off x="0" y="5870828"/>
            <a:ext cx="2667000" cy="987172"/>
          </a:xfrm>
          <a:prstGeom prst="rect">
            <a:avLst/>
          </a:prstGeom>
        </p:spPr>
      </p:pic>
    </p:spTree>
    <p:extLst>
      <p:ext uri="{BB962C8B-B14F-4D97-AF65-F5344CB8AC3E}">
        <p14:creationId xmlns:p14="http://schemas.microsoft.com/office/powerpoint/2010/main" val="1072604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08F40A-AB3F-E4A8-FBAC-E50DF466AB45}"/>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D511CA0-7BA0-58C1-D262-84133AD0700C}"/>
              </a:ext>
            </a:extLst>
          </p:cNvPr>
          <p:cNvGraphicFramePr>
            <a:graphicFrameLocks noGrp="1"/>
          </p:cNvGraphicFramePr>
          <p:nvPr>
            <p:extLst>
              <p:ext uri="{D42A27DB-BD31-4B8C-83A1-F6EECF244321}">
                <p14:modId xmlns:p14="http://schemas.microsoft.com/office/powerpoint/2010/main" val="3375485224"/>
              </p:ext>
            </p:extLst>
          </p:nvPr>
        </p:nvGraphicFramePr>
        <p:xfrm>
          <a:off x="144167" y="709537"/>
          <a:ext cx="11903658" cy="3870960"/>
        </p:xfrm>
        <a:graphic>
          <a:graphicData uri="http://schemas.openxmlformats.org/drawingml/2006/table">
            <a:tbl>
              <a:tblPr firstRow="1" bandRow="1">
                <a:tableStyleId>{5C22544A-7EE6-4342-B048-85BDC9FD1C3A}</a:tableStyleId>
              </a:tblPr>
              <a:tblGrid>
                <a:gridCol w="2011204">
                  <a:extLst>
                    <a:ext uri="{9D8B030D-6E8A-4147-A177-3AD203B41FA5}">
                      <a16:colId xmlns:a16="http://schemas.microsoft.com/office/drawing/2014/main" val="2738080912"/>
                    </a:ext>
                  </a:extLst>
                </a:gridCol>
                <a:gridCol w="2442755">
                  <a:extLst>
                    <a:ext uri="{9D8B030D-6E8A-4147-A177-3AD203B41FA5}">
                      <a16:colId xmlns:a16="http://schemas.microsoft.com/office/drawing/2014/main" val="3577913332"/>
                    </a:ext>
                  </a:extLst>
                </a:gridCol>
                <a:gridCol w="7449699">
                  <a:extLst>
                    <a:ext uri="{9D8B030D-6E8A-4147-A177-3AD203B41FA5}">
                      <a16:colId xmlns:a16="http://schemas.microsoft.com/office/drawing/2014/main" val="1680325966"/>
                    </a:ext>
                  </a:extLst>
                </a:gridCol>
              </a:tblGrid>
              <a:tr h="604814">
                <a:tc>
                  <a:txBody>
                    <a:bodyPr/>
                    <a:lstStyle/>
                    <a:p>
                      <a:r>
                        <a:rPr lang="cy-GB" sz="1800" b="1" dirty="0">
                          <a:solidFill>
                            <a:schemeClr val="tx1"/>
                          </a:solidFill>
                          <a:latin typeface="Arial"/>
                          <a:cs typeface="Arial"/>
                        </a:rPr>
                        <a:t>Blwyddyn / Year</a:t>
                      </a:r>
                      <a:r>
                        <a:rPr lang="cy-GB" sz="1800" b="0" dirty="0">
                          <a:solidFill>
                            <a:schemeClr val="tx1"/>
                          </a:solidFill>
                          <a:latin typeface="Arial"/>
                          <a:cs typeface="Arial"/>
                        </a:rPr>
                        <a:t>:</a:t>
                      </a:r>
                    </a:p>
                    <a:p>
                      <a:endParaRPr lang="cy-GB" sz="1800" b="0" dirty="0">
                        <a:solidFill>
                          <a:schemeClr val="tx1"/>
                        </a:solidFill>
                        <a:latin typeface="Arial"/>
                        <a:cs typeface="Arial"/>
                      </a:endParaRPr>
                    </a:p>
                    <a:p>
                      <a:r>
                        <a:rPr lang="cy-GB" sz="1600" b="0" dirty="0">
                          <a:solidFill>
                            <a:schemeClr val="tx1"/>
                          </a:solidFill>
                          <a:latin typeface="Arial"/>
                          <a:cs typeface="Arial"/>
                        </a:rPr>
                        <a:t>Reception/Y1- Dobarth Derbyn a Blwyddyn Un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600" b="1" dirty="0">
                          <a:solidFill>
                            <a:schemeClr val="tx1"/>
                          </a:solidFill>
                          <a:latin typeface="Arial"/>
                          <a:cs typeface="Arial"/>
                        </a:rPr>
                        <a:t>Maes Dysgu a Phrofiad / Area of Learning and Experience</a:t>
                      </a:r>
                      <a:r>
                        <a:rPr lang="cy-GB" sz="1600" b="0" dirty="0">
                          <a:solidFill>
                            <a:schemeClr val="tx1"/>
                          </a:solidFill>
                          <a:latin typeface="Arial"/>
                          <a:cs typeface="Arial"/>
                        </a:rPr>
                        <a:t>:</a:t>
                      </a:r>
                    </a:p>
                    <a:p>
                      <a:endParaRPr lang="cy-GB" sz="1600" b="0" dirty="0">
                        <a:solidFill>
                          <a:schemeClr val="tx1"/>
                        </a:solidFill>
                        <a:latin typeface="Arial"/>
                        <a:cs typeface="Arial"/>
                      </a:endParaRPr>
                    </a:p>
                    <a:p>
                      <a:r>
                        <a:rPr lang="cy-GB" sz="1600" b="0" dirty="0">
                          <a:solidFill>
                            <a:schemeClr val="tx1"/>
                          </a:solidFill>
                          <a:latin typeface="Arial"/>
                          <a:cs typeface="Arial"/>
                        </a:rPr>
                        <a:t>-</a:t>
                      </a:r>
                      <a:r>
                        <a:rPr lang="cy-GB" sz="1600" b="0" dirty="0">
                          <a:solidFill>
                            <a:schemeClr val="tx1"/>
                          </a:solidFill>
                          <a:latin typeface="T"/>
                          <a:cs typeface="Arial"/>
                        </a:rPr>
                        <a:t>Welsh/Cymraeg</a:t>
                      </a:r>
                    </a:p>
                    <a:p>
                      <a:endParaRPr lang="cy-GB" sz="1600" b="0" dirty="0">
                        <a:solidFill>
                          <a:schemeClr val="tx1"/>
                        </a:solidFill>
                        <a:latin typeface="T"/>
                        <a:cs typeface="Arial"/>
                      </a:endParaRPr>
                    </a:p>
                    <a:p>
                      <a:r>
                        <a:rPr lang="cy-GB" sz="1600" b="0" dirty="0">
                          <a:solidFill>
                            <a:schemeClr val="tx1"/>
                          </a:solidFill>
                          <a:latin typeface="T"/>
                          <a:cs typeface="Arial"/>
                        </a:rPr>
                        <a:t>-Languages, Literacy and Communication/</a:t>
                      </a:r>
                      <a:r>
                        <a:rPr lang="en-GB" sz="1600" b="0" dirty="0" err="1">
                          <a:solidFill>
                            <a:schemeClr val="tx1"/>
                          </a:solidFill>
                          <a:latin typeface="T"/>
                        </a:rPr>
                        <a:t>Ieithoed</a:t>
                      </a:r>
                      <a:r>
                        <a:rPr lang="en-GB" sz="1600" b="0" dirty="0">
                          <a:solidFill>
                            <a:schemeClr val="tx1"/>
                          </a:solidFill>
                          <a:latin typeface="T"/>
                        </a:rPr>
                        <a:t>, </a:t>
                      </a:r>
                      <a:r>
                        <a:rPr lang="en-GB" sz="1600" b="0" dirty="0" err="1">
                          <a:solidFill>
                            <a:schemeClr val="tx1"/>
                          </a:solidFill>
                          <a:latin typeface="T"/>
                        </a:rPr>
                        <a:t>Llythrennedd</a:t>
                      </a:r>
                      <a:r>
                        <a:rPr lang="en-GB" sz="1600" b="0" dirty="0">
                          <a:solidFill>
                            <a:schemeClr val="tx1"/>
                          </a:solidFill>
                          <a:latin typeface="T"/>
                        </a:rPr>
                        <a:t> a </a:t>
                      </a:r>
                      <a:r>
                        <a:rPr lang="en-GB" sz="1600" b="0" dirty="0" err="1">
                          <a:solidFill>
                            <a:schemeClr val="tx1"/>
                          </a:solidFill>
                          <a:latin typeface="T"/>
                        </a:rPr>
                        <a:t>Chyfathrebu</a:t>
                      </a:r>
                      <a:endParaRPr lang="cy-GB" sz="1600" b="0" dirty="0">
                        <a:solidFill>
                          <a:schemeClr val="tx1"/>
                        </a:solidFill>
                        <a:latin typeface="T"/>
                        <a:cs typeface="Arial"/>
                      </a:endParaRPr>
                    </a:p>
                    <a:p>
                      <a:endParaRPr lang="cy-GB" sz="1600" b="0" dirty="0">
                        <a:solidFill>
                          <a:schemeClr val="tx1"/>
                        </a:solidFill>
                        <a:latin typeface="Arial"/>
                        <a:cs typeface="Arial"/>
                      </a:endParaRPr>
                    </a:p>
                    <a:p>
                      <a:endParaRPr lang="cy-GB" sz="1600" b="0" dirty="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600" b="1" dirty="0">
                          <a:solidFill>
                            <a:schemeClr val="tx1"/>
                          </a:solidFill>
                          <a:latin typeface="Arial"/>
                          <a:cs typeface="Arial"/>
                        </a:rPr>
                        <a:t>Amcan y wers / </a:t>
                      </a:r>
                      <a:r>
                        <a:rPr lang="cy-GB" sz="1600" b="1" dirty="0" err="1">
                          <a:solidFill>
                            <a:schemeClr val="tx1"/>
                          </a:solidFill>
                          <a:latin typeface="Arial"/>
                          <a:cs typeface="Arial"/>
                        </a:rPr>
                        <a:t>Aims</a:t>
                      </a:r>
                      <a:r>
                        <a:rPr lang="cy-GB" sz="1600" b="1" dirty="0">
                          <a:solidFill>
                            <a:schemeClr val="tx1"/>
                          </a:solidFill>
                          <a:latin typeface="Arial"/>
                          <a:cs typeface="Arial"/>
                        </a:rPr>
                        <a:t> of the </a:t>
                      </a:r>
                      <a:r>
                        <a:rPr lang="cy-GB" sz="1600" b="1" dirty="0" err="1">
                          <a:solidFill>
                            <a:schemeClr val="tx1"/>
                          </a:solidFill>
                          <a:latin typeface="Arial"/>
                          <a:cs typeface="Arial"/>
                        </a:rPr>
                        <a:t>lesson</a:t>
                      </a:r>
                      <a:r>
                        <a:rPr lang="cy-GB" sz="1600" b="0" dirty="0">
                          <a:solidFill>
                            <a:schemeClr val="tx1"/>
                          </a:solidFill>
                          <a:latin typeface="Arial"/>
                          <a:cs typeface="Arial"/>
                        </a:rPr>
                        <a:t>:</a:t>
                      </a:r>
                    </a:p>
                    <a:p>
                      <a:pPr marL="285750" indent="-285750">
                        <a:buFont typeface="Arial" panose="020B0604020202020204" pitchFamily="34" charset="0"/>
                        <a:buChar char="•"/>
                      </a:pPr>
                      <a:r>
                        <a:rPr lang="en-GB" sz="1800" b="1" kern="1200" dirty="0">
                          <a:solidFill>
                            <a:schemeClr val="tx1"/>
                          </a:solidFill>
                          <a:effectLst/>
                          <a:latin typeface="+mn-lt"/>
                          <a:ea typeface="+mn-ea"/>
                          <a:cs typeface="+mn-cs"/>
                        </a:rPr>
                        <a:t>Develop Welsh Vocabulary – </a:t>
                      </a:r>
                      <a:r>
                        <a:rPr lang="en-GB" sz="1800" b="0" kern="1200" dirty="0">
                          <a:solidFill>
                            <a:schemeClr val="tx1"/>
                          </a:solidFill>
                          <a:effectLst/>
                          <a:latin typeface="+mn-lt"/>
                          <a:ea typeface="+mn-ea"/>
                          <a:cs typeface="+mn-cs"/>
                        </a:rPr>
                        <a:t>Introduce and reinforce key Welsh words related to clothing, helping children expand their vocabulary in a second language.</a:t>
                      </a:r>
                    </a:p>
                    <a:p>
                      <a:pPr marL="285750" indent="-285750">
                        <a:buFont typeface="Arial" panose="020B0604020202020204" pitchFamily="34" charset="0"/>
                        <a:buChar char="•"/>
                      </a:pPr>
                      <a:r>
                        <a:rPr lang="en-GB" sz="1800" b="1" kern="1200" dirty="0">
                          <a:solidFill>
                            <a:schemeClr val="tx1"/>
                          </a:solidFill>
                          <a:effectLst/>
                          <a:latin typeface="+mn-lt"/>
                          <a:ea typeface="+mn-ea"/>
                          <a:cs typeface="+mn-cs"/>
                        </a:rPr>
                        <a:t>Improve Pronunciation &amp; Confidence – </a:t>
                      </a:r>
                      <a:r>
                        <a:rPr lang="en-GB" sz="1800" b="0" kern="1200" dirty="0">
                          <a:solidFill>
                            <a:schemeClr val="tx1"/>
                          </a:solidFill>
                          <a:effectLst/>
                          <a:latin typeface="+mn-lt"/>
                          <a:ea typeface="+mn-ea"/>
                          <a:cs typeface="+mn-cs"/>
                        </a:rPr>
                        <a:t>Support children in correctly pronouncing Welsh words through repetition, modelling, and song-based activities.</a:t>
                      </a:r>
                    </a:p>
                    <a:p>
                      <a:pPr marL="285750" indent="-285750">
                        <a:buFont typeface="Arial" panose="020B0604020202020204" pitchFamily="34" charset="0"/>
                        <a:buChar char="•"/>
                      </a:pPr>
                      <a:r>
                        <a:rPr lang="en-GB" sz="1800" b="1" kern="1200" dirty="0">
                          <a:solidFill>
                            <a:schemeClr val="tx1"/>
                          </a:solidFill>
                          <a:effectLst/>
                          <a:latin typeface="+mn-lt"/>
                          <a:ea typeface="+mn-ea"/>
                          <a:cs typeface="+mn-cs"/>
                        </a:rPr>
                        <a:t>Encourage Active Participation </a:t>
                      </a:r>
                      <a:r>
                        <a:rPr lang="en-GB" sz="1800" b="0" kern="1200" dirty="0">
                          <a:solidFill>
                            <a:schemeClr val="tx1"/>
                          </a:solidFill>
                          <a:effectLst/>
                          <a:latin typeface="+mn-lt"/>
                          <a:ea typeface="+mn-ea"/>
                          <a:cs typeface="+mn-cs"/>
                        </a:rPr>
                        <a:t>– Engage children in multi-sensory learning through singing, movement, and hands-on activities to maintain enthusiasm and involvement.</a:t>
                      </a:r>
                    </a:p>
                    <a:p>
                      <a:pPr marL="285750" indent="-285750">
                        <a:buFont typeface="Arial" panose="020B0604020202020204" pitchFamily="34" charset="0"/>
                        <a:buChar char="•"/>
                      </a:pPr>
                      <a:r>
                        <a:rPr lang="en-GB" sz="1800" b="1" kern="1200" dirty="0">
                          <a:solidFill>
                            <a:schemeClr val="tx1"/>
                          </a:solidFill>
                          <a:effectLst/>
                          <a:latin typeface="+mn-lt"/>
                          <a:ea typeface="+mn-ea"/>
                          <a:cs typeface="+mn-cs"/>
                        </a:rPr>
                        <a:t>Provide Practical Language Application – </a:t>
                      </a:r>
                      <a:r>
                        <a:rPr lang="en-GB" sz="1800" b="0" kern="1200" dirty="0">
                          <a:solidFill>
                            <a:schemeClr val="tx1"/>
                          </a:solidFill>
                          <a:effectLst/>
                          <a:latin typeface="+mn-lt"/>
                          <a:ea typeface="+mn-ea"/>
                          <a:cs typeface="+mn-cs"/>
                        </a:rPr>
                        <a:t>Enable children to use their newly learned Welsh vocabulary in a meaningful context by identifying and dressing a bear with clothing items.</a:t>
                      </a:r>
                    </a:p>
                    <a:p>
                      <a:pPr marL="0" indent="0">
                        <a:buFont typeface="Arial" panose="020B0604020202020204" pitchFamily="34" charset="0"/>
                        <a:buNone/>
                      </a:pPr>
                      <a:endParaRPr lang="cy-GB" sz="1600" b="0" dirty="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34963061"/>
                  </a:ext>
                </a:extLst>
              </a:tr>
            </a:tbl>
          </a:graphicData>
        </a:graphic>
      </p:graphicFrame>
      <p:pic>
        <p:nvPicPr>
          <p:cNvPr id="2" name="Picture 1">
            <a:extLst>
              <a:ext uri="{FF2B5EF4-FFF2-40B4-BE49-F238E27FC236}">
                <a16:creationId xmlns:a16="http://schemas.microsoft.com/office/drawing/2014/main" id="{F8816EA3-B307-DCC1-ADA6-C3A760AD3018}"/>
              </a:ext>
            </a:extLst>
          </p:cNvPr>
          <p:cNvPicPr>
            <a:picLocks noChangeAspect="1"/>
          </p:cNvPicPr>
          <p:nvPr/>
        </p:nvPicPr>
        <p:blipFill rotWithShape="1">
          <a:blip r:embed="rId2"/>
          <a:srcRect t="16882" b="13406"/>
          <a:stretch/>
        </p:blipFill>
        <p:spPr>
          <a:xfrm>
            <a:off x="0" y="6143871"/>
            <a:ext cx="12192000" cy="768157"/>
          </a:xfrm>
          <a:prstGeom prst="rect">
            <a:avLst/>
          </a:prstGeom>
        </p:spPr>
      </p:pic>
      <p:sp>
        <p:nvSpPr>
          <p:cNvPr id="3" name="TextBox 2">
            <a:extLst>
              <a:ext uri="{FF2B5EF4-FFF2-40B4-BE49-F238E27FC236}">
                <a16:creationId xmlns:a16="http://schemas.microsoft.com/office/drawing/2014/main" id="{FD82EBB6-618D-C1AA-2CB2-E1A2264D3154}"/>
              </a:ext>
            </a:extLst>
          </p:cNvPr>
          <p:cNvSpPr txBox="1"/>
          <p:nvPr/>
        </p:nvSpPr>
        <p:spPr>
          <a:xfrm>
            <a:off x="2235760" y="0"/>
            <a:ext cx="7720472" cy="707886"/>
          </a:xfrm>
          <a:prstGeom prst="rect">
            <a:avLst/>
          </a:prstGeom>
          <a:noFill/>
        </p:spPr>
        <p:txBody>
          <a:bodyPr wrap="square" rtlCol="0">
            <a:spAutoFit/>
          </a:bodyPr>
          <a:lstStyle/>
          <a:p>
            <a:pPr algn="ctr"/>
            <a:r>
              <a:rPr lang="cy-GB" sz="4000" b="1" dirty="0">
                <a:latin typeface="Arial" panose="020B0604020202020204" pitchFamily="34" charset="0"/>
                <a:cs typeface="Arial" panose="020B0604020202020204" pitchFamily="34" charset="0"/>
              </a:rPr>
              <a:t>Cynllun gwers / lesson plan</a:t>
            </a:r>
          </a:p>
        </p:txBody>
      </p:sp>
    </p:spTree>
    <p:extLst>
      <p:ext uri="{BB962C8B-B14F-4D97-AF65-F5344CB8AC3E}">
        <p14:creationId xmlns:p14="http://schemas.microsoft.com/office/powerpoint/2010/main" val="4177517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1F3F03B-533B-227D-AFE4-EC4A952D42DE}"/>
              </a:ext>
            </a:extLst>
          </p:cNvPr>
          <p:cNvGraphicFramePr>
            <a:graphicFrameLocks noGrp="1"/>
          </p:cNvGraphicFramePr>
          <p:nvPr>
            <p:ph idx="1"/>
            <p:extLst>
              <p:ext uri="{D42A27DB-BD31-4B8C-83A1-F6EECF244321}">
                <p14:modId xmlns:p14="http://schemas.microsoft.com/office/powerpoint/2010/main" val="1454190157"/>
              </p:ext>
            </p:extLst>
          </p:nvPr>
        </p:nvGraphicFramePr>
        <p:xfrm>
          <a:off x="195334" y="404949"/>
          <a:ext cx="11801332" cy="6517263"/>
        </p:xfrm>
        <a:graphic>
          <a:graphicData uri="http://schemas.openxmlformats.org/drawingml/2006/table">
            <a:tbl>
              <a:tblPr firstRow="1" bandRow="1">
                <a:tableStyleId>{5C22544A-7EE6-4342-B048-85BDC9FD1C3A}</a:tableStyleId>
              </a:tblPr>
              <a:tblGrid>
                <a:gridCol w="1993915">
                  <a:extLst>
                    <a:ext uri="{9D8B030D-6E8A-4147-A177-3AD203B41FA5}">
                      <a16:colId xmlns:a16="http://schemas.microsoft.com/office/drawing/2014/main" val="414659109"/>
                    </a:ext>
                  </a:extLst>
                </a:gridCol>
                <a:gridCol w="2421757">
                  <a:extLst>
                    <a:ext uri="{9D8B030D-6E8A-4147-A177-3AD203B41FA5}">
                      <a16:colId xmlns:a16="http://schemas.microsoft.com/office/drawing/2014/main" val="869555665"/>
                    </a:ext>
                  </a:extLst>
                </a:gridCol>
                <a:gridCol w="7385660">
                  <a:extLst>
                    <a:ext uri="{9D8B030D-6E8A-4147-A177-3AD203B41FA5}">
                      <a16:colId xmlns:a16="http://schemas.microsoft.com/office/drawing/2014/main" val="71298003"/>
                    </a:ext>
                  </a:extLst>
                </a:gridCol>
              </a:tblGrid>
              <a:tr h="2853158">
                <a:tc>
                  <a:txBody>
                    <a:bodyPr/>
                    <a:lstStyle/>
                    <a:p>
                      <a:r>
                        <a:rPr lang="cy-GB" sz="1800" b="1" dirty="0">
                          <a:solidFill>
                            <a:schemeClr val="tx1"/>
                          </a:solidFill>
                          <a:latin typeface="Arial"/>
                          <a:cs typeface="Arial"/>
                        </a:rPr>
                        <a:t>Gwybodaeth flaenorol / </a:t>
                      </a:r>
                      <a:r>
                        <a:rPr lang="cy-GB" sz="1800" b="1" dirty="0" err="1">
                          <a:solidFill>
                            <a:schemeClr val="tx1"/>
                          </a:solidFill>
                          <a:latin typeface="Arial"/>
                          <a:cs typeface="Arial"/>
                        </a:rPr>
                        <a:t>Previous</a:t>
                      </a:r>
                      <a:r>
                        <a:rPr lang="cy-GB" sz="1800" b="1" dirty="0">
                          <a:solidFill>
                            <a:schemeClr val="tx1"/>
                          </a:solidFill>
                          <a:latin typeface="Arial"/>
                          <a:cs typeface="Arial"/>
                        </a:rPr>
                        <a:t> </a:t>
                      </a:r>
                      <a:r>
                        <a:rPr lang="cy-GB" sz="1800" b="1" dirty="0" err="1">
                          <a:solidFill>
                            <a:schemeClr val="tx1"/>
                          </a:solidFill>
                          <a:latin typeface="Arial"/>
                          <a:cs typeface="Arial"/>
                        </a:rPr>
                        <a:t>knowledge</a:t>
                      </a:r>
                      <a:r>
                        <a:rPr lang="cy-GB" sz="1800" b="0" dirty="0">
                          <a:solidFill>
                            <a:schemeClr val="tx1"/>
                          </a:solidFill>
                          <a:latin typeface="Arial"/>
                          <a:cs typeface="Arial"/>
                        </a:rPr>
                        <a:t>:</a:t>
                      </a:r>
                    </a:p>
                    <a:p>
                      <a:pPr marL="285750" indent="-285750">
                        <a:buFont typeface="Arial" panose="020B0604020202020204" pitchFamily="34" charset="0"/>
                        <a:buChar char="•"/>
                      </a:pPr>
                      <a:r>
                        <a:rPr lang="cy-GB" sz="1600" b="0" dirty="0">
                          <a:solidFill>
                            <a:schemeClr val="tx1"/>
                          </a:solidFill>
                          <a:latin typeface="Arial"/>
                          <a:cs typeface="Arial"/>
                        </a:rPr>
                        <a:t>Learners were able to identify some items of clothing e.g cot/het but were unaware of more complex items e.g menig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2">
                  <a:txBody>
                    <a:bodyPr/>
                    <a:lstStyle/>
                    <a:p>
                      <a:r>
                        <a:rPr lang="cy-GB" sz="1800" b="1" dirty="0">
                          <a:solidFill>
                            <a:schemeClr val="tx1"/>
                          </a:solidFill>
                          <a:latin typeface="Arial"/>
                          <a:cs typeface="Arial"/>
                        </a:rPr>
                        <a:t>Geirfa allweddol / Key vocabulary:</a:t>
                      </a:r>
                    </a:p>
                    <a:p>
                      <a:endParaRPr lang="cy-GB" sz="1800" b="0" dirty="0">
                        <a:solidFill>
                          <a:schemeClr val="tx1"/>
                        </a:solidFill>
                        <a:latin typeface="Arial"/>
                        <a:cs typeface="Arial"/>
                      </a:endParaRPr>
                    </a:p>
                    <a:p>
                      <a:pPr marL="285750" indent="-285750">
                        <a:buFont typeface="Arial" panose="020B0604020202020204" pitchFamily="34" charset="0"/>
                        <a:buChar char="•"/>
                      </a:pPr>
                      <a:r>
                        <a:rPr lang="cy-GB" sz="1800" b="0" dirty="0">
                          <a:solidFill>
                            <a:schemeClr val="tx1"/>
                          </a:solidFill>
                          <a:latin typeface="Arial"/>
                          <a:cs typeface="Arial"/>
                        </a:rPr>
                        <a:t>Het/ Hat</a:t>
                      </a:r>
                    </a:p>
                    <a:p>
                      <a:pPr marL="285750" indent="-285750">
                        <a:buFont typeface="Arial" panose="020B0604020202020204" pitchFamily="34" charset="0"/>
                        <a:buChar char="•"/>
                      </a:pPr>
                      <a:r>
                        <a:rPr lang="cy-GB" sz="1800" b="0" dirty="0">
                          <a:solidFill>
                            <a:schemeClr val="tx1"/>
                          </a:solidFill>
                          <a:latin typeface="Arial"/>
                          <a:cs typeface="Arial"/>
                        </a:rPr>
                        <a:t>Sgarff/ Scarf</a:t>
                      </a:r>
                    </a:p>
                    <a:p>
                      <a:pPr marL="285750" indent="-285750">
                        <a:buFont typeface="Arial" panose="020B0604020202020204" pitchFamily="34" charset="0"/>
                        <a:buChar char="•"/>
                      </a:pPr>
                      <a:r>
                        <a:rPr lang="cy-GB" sz="1800" b="0" dirty="0">
                          <a:solidFill>
                            <a:schemeClr val="tx1"/>
                          </a:solidFill>
                          <a:latin typeface="Arial"/>
                          <a:cs typeface="Arial"/>
                        </a:rPr>
                        <a:t>Menig/ Gloves</a:t>
                      </a:r>
                    </a:p>
                    <a:p>
                      <a:pPr marL="285750" indent="-285750">
                        <a:buFont typeface="Arial" panose="020B0604020202020204" pitchFamily="34" charset="0"/>
                        <a:buChar char="•"/>
                      </a:pPr>
                      <a:r>
                        <a:rPr lang="cy-GB" sz="1800" b="0" dirty="0">
                          <a:solidFill>
                            <a:schemeClr val="tx1"/>
                          </a:solidFill>
                          <a:latin typeface="Arial"/>
                          <a:cs typeface="Arial"/>
                        </a:rPr>
                        <a:t>Cot/ Coat</a:t>
                      </a:r>
                    </a:p>
                    <a:p>
                      <a:pPr marL="285750" indent="-285750">
                        <a:buFont typeface="Arial" panose="020B0604020202020204" pitchFamily="34" charset="0"/>
                        <a:buChar char="•"/>
                      </a:pPr>
                      <a:r>
                        <a:rPr lang="cy-GB" sz="1800" b="0" dirty="0">
                          <a:solidFill>
                            <a:schemeClr val="tx1"/>
                          </a:solidFill>
                          <a:latin typeface="Arial"/>
                          <a:cs typeface="Arial"/>
                        </a:rPr>
                        <a:t>Siwmper/ Jumper</a:t>
                      </a:r>
                      <a:br>
                        <a:rPr lang="cy-GB" sz="1800" b="1" dirty="0">
                          <a:solidFill>
                            <a:schemeClr val="tx1"/>
                          </a:solidFill>
                          <a:latin typeface="Arial"/>
                          <a:cs typeface="Arial"/>
                        </a:rPr>
                      </a:br>
                      <a:endParaRPr lang="cy-GB" sz="1800" b="1" dirty="0">
                        <a:solidFill>
                          <a:schemeClr val="tx1"/>
                        </a:solidFill>
                        <a:latin typeface="Arial"/>
                        <a:cs typeface="Arial"/>
                      </a:endParaRPr>
                    </a:p>
                    <a:p>
                      <a:pPr marL="285750" indent="-285750">
                        <a:buFont typeface="Arial" panose="020B0604020202020204" pitchFamily="34" charset="0"/>
                        <a:buChar char="•"/>
                      </a:pPr>
                      <a:endParaRPr lang="cy-GB" sz="1800" b="1" dirty="0">
                        <a:solidFill>
                          <a:schemeClr val="tx1"/>
                        </a:solidFill>
                        <a:latin typeface="Arial"/>
                        <a:cs typeface="Arial"/>
                      </a:endParaRPr>
                    </a:p>
                    <a:p>
                      <a:pPr lvl="0">
                        <a:buNone/>
                      </a:pPr>
                      <a:endParaRPr lang="cy-GB" sz="1800" b="1" dirty="0">
                        <a:solidFill>
                          <a:schemeClr val="tx1"/>
                        </a:solidFill>
                        <a:latin typeface="Arial"/>
                        <a:cs typeface="Arial"/>
                      </a:endParaRPr>
                    </a:p>
                    <a:p>
                      <a:r>
                        <a:rPr lang="cy-GB" sz="1800" b="1" dirty="0">
                          <a:solidFill>
                            <a:schemeClr val="tx1"/>
                          </a:solidFill>
                          <a:latin typeface="Arial"/>
                          <a:cs typeface="Arial"/>
                        </a:rPr>
                        <a:t>Ffocws iaith / Language focus</a:t>
                      </a:r>
                      <a:r>
                        <a:rPr lang="cy-GB" sz="1800" b="0" dirty="0">
                          <a:solidFill>
                            <a:schemeClr val="tx1"/>
                          </a:solidFill>
                          <a:latin typeface="Arial"/>
                          <a:cs typeface="Arial"/>
                        </a:rPr>
                        <a:t>:</a:t>
                      </a:r>
                    </a:p>
                    <a:p>
                      <a:endParaRPr lang="cy-GB" sz="1800" b="0" dirty="0">
                        <a:solidFill>
                          <a:schemeClr val="tx1"/>
                        </a:solidFill>
                        <a:latin typeface="Arial"/>
                        <a:cs typeface="Arial"/>
                      </a:endParaRPr>
                    </a:p>
                    <a:p>
                      <a:r>
                        <a:rPr lang="cy-GB" sz="1800" b="0" dirty="0">
                          <a:solidFill>
                            <a:schemeClr val="tx1"/>
                          </a:solidFill>
                          <a:latin typeface="Arial"/>
                          <a:cs typeface="Arial"/>
                        </a:rPr>
                        <a:t>Beth wyt ti’n gwisgo Tedi Twt?</a:t>
                      </a:r>
                    </a:p>
                    <a:p>
                      <a:endParaRPr lang="cy-GB" sz="1600" b="0" dirty="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2">
                  <a:txBody>
                    <a:bodyPr/>
                    <a:lstStyle/>
                    <a:p>
                      <a:r>
                        <a:rPr lang="cy-GB" sz="1800" b="1" dirty="0">
                          <a:solidFill>
                            <a:schemeClr val="tx1"/>
                          </a:solidFill>
                          <a:latin typeface="Arial"/>
                          <a:cs typeface="Arial"/>
                        </a:rPr>
                        <a:t>Gweithgareddau addysgu a dysgu / Teaching and Learning Activities</a:t>
                      </a:r>
                      <a:r>
                        <a:rPr lang="cy-GB" sz="1800" b="0" dirty="0">
                          <a:solidFill>
                            <a:schemeClr val="tx1"/>
                          </a:solidFill>
                          <a:latin typeface="Arial"/>
                          <a:cs typeface="Arial"/>
                        </a:rPr>
                        <a:t>:</a:t>
                      </a:r>
                    </a:p>
                    <a:p>
                      <a:endParaRPr lang="cy-GB" sz="1800" b="0" dirty="0">
                        <a:solidFill>
                          <a:schemeClr val="tx1"/>
                        </a:solidFill>
                        <a:latin typeface="Arial"/>
                        <a:cs typeface="Arial"/>
                      </a:endParaRPr>
                    </a:p>
                    <a:p>
                      <a:pPr marL="285750" indent="-285750">
                        <a:buFont typeface="Arial" panose="020B0604020202020204" pitchFamily="34" charset="0"/>
                        <a:buChar char="•"/>
                      </a:pPr>
                      <a:r>
                        <a:rPr lang="en-GB" b="1" dirty="0">
                          <a:solidFill>
                            <a:schemeClr val="tx1"/>
                          </a:solidFill>
                        </a:rPr>
                        <a:t>Modelling &amp; Repetition</a:t>
                      </a:r>
                      <a:r>
                        <a:rPr lang="en-GB" dirty="0">
                          <a:solidFill>
                            <a:schemeClr val="tx1"/>
                          </a:solidFill>
                        </a:rPr>
                        <a:t> – </a:t>
                      </a:r>
                      <a:r>
                        <a:rPr lang="en-GB" b="0" dirty="0">
                          <a:solidFill>
                            <a:schemeClr val="tx1"/>
                          </a:solidFill>
                        </a:rPr>
                        <a:t>Clearly modelling Welsh vocabulary and repeating words to reinforce learning.</a:t>
                      </a:r>
                    </a:p>
                    <a:p>
                      <a:pPr marL="285750" indent="-285750">
                        <a:buFont typeface="Arial" panose="020B0604020202020204" pitchFamily="34" charset="0"/>
                        <a:buChar char="•"/>
                      </a:pPr>
                      <a:r>
                        <a:rPr lang="en-GB" b="1" dirty="0">
                          <a:solidFill>
                            <a:schemeClr val="tx1"/>
                          </a:solidFill>
                        </a:rPr>
                        <a:t>Multi-Sensory Approach</a:t>
                      </a:r>
                      <a:r>
                        <a:rPr lang="en-GB" dirty="0">
                          <a:solidFill>
                            <a:schemeClr val="tx1"/>
                          </a:solidFill>
                        </a:rPr>
                        <a:t> </a:t>
                      </a:r>
                      <a:r>
                        <a:rPr lang="en-GB" b="0" dirty="0">
                          <a:solidFill>
                            <a:schemeClr val="tx1"/>
                          </a:solidFill>
                        </a:rPr>
                        <a:t>– Using visual, auditory, and kinaesthetic activities to engage different learning styles.</a:t>
                      </a:r>
                    </a:p>
                    <a:p>
                      <a:pPr marL="285750" indent="-285750">
                        <a:buFont typeface="Arial" panose="020B0604020202020204" pitchFamily="34" charset="0"/>
                        <a:buChar char="•"/>
                      </a:pPr>
                      <a:r>
                        <a:rPr lang="en-GB" b="1" dirty="0">
                          <a:solidFill>
                            <a:schemeClr val="tx1"/>
                          </a:solidFill>
                        </a:rPr>
                        <a:t>Songs &amp; Rhymes</a:t>
                      </a:r>
                      <a:r>
                        <a:rPr lang="en-GB" dirty="0">
                          <a:solidFill>
                            <a:schemeClr val="tx1"/>
                          </a:solidFill>
                        </a:rPr>
                        <a:t> – </a:t>
                      </a:r>
                      <a:r>
                        <a:rPr lang="en-GB" b="0" dirty="0">
                          <a:solidFill>
                            <a:schemeClr val="tx1"/>
                          </a:solidFill>
                        </a:rPr>
                        <a:t>Singing to a familiar tune (</a:t>
                      </a:r>
                      <a:r>
                        <a:rPr lang="en-GB" b="0" i="1" dirty="0">
                          <a:solidFill>
                            <a:schemeClr val="tx1"/>
                          </a:solidFill>
                        </a:rPr>
                        <a:t>Head, Shoulders, Knees, and Toes</a:t>
                      </a:r>
                      <a:r>
                        <a:rPr lang="en-GB" b="0" dirty="0">
                          <a:solidFill>
                            <a:schemeClr val="tx1"/>
                          </a:solidFill>
                        </a:rPr>
                        <a:t>) to aid pronunciation and memory.</a:t>
                      </a:r>
                    </a:p>
                    <a:p>
                      <a:pPr marL="285750" indent="-285750">
                        <a:buFont typeface="Arial" panose="020B0604020202020204" pitchFamily="34" charset="0"/>
                        <a:buChar char="•"/>
                      </a:pPr>
                      <a:r>
                        <a:rPr lang="en-GB" b="1" dirty="0">
                          <a:solidFill>
                            <a:schemeClr val="tx1"/>
                          </a:solidFill>
                        </a:rPr>
                        <a:t>Hands-on Learning</a:t>
                      </a:r>
                      <a:r>
                        <a:rPr lang="en-GB" dirty="0">
                          <a:solidFill>
                            <a:schemeClr val="tx1"/>
                          </a:solidFill>
                        </a:rPr>
                        <a:t> – </a:t>
                      </a:r>
                      <a:r>
                        <a:rPr lang="en-GB" b="0" dirty="0">
                          <a:solidFill>
                            <a:schemeClr val="tx1"/>
                          </a:solidFill>
                        </a:rPr>
                        <a:t>Dressing a bear with clothing items to provide a practical application of vocabulary.</a:t>
                      </a:r>
                    </a:p>
                    <a:p>
                      <a:pPr marL="285750" indent="-285750">
                        <a:buFont typeface="Arial" panose="020B0604020202020204" pitchFamily="34" charset="0"/>
                        <a:buChar char="•"/>
                      </a:pPr>
                      <a:r>
                        <a:rPr lang="en-GB" b="1" dirty="0">
                          <a:solidFill>
                            <a:schemeClr val="tx1"/>
                          </a:solidFill>
                        </a:rPr>
                        <a:t>Active Participation</a:t>
                      </a:r>
                      <a:r>
                        <a:rPr lang="en-GB" dirty="0">
                          <a:solidFill>
                            <a:schemeClr val="tx1"/>
                          </a:solidFill>
                        </a:rPr>
                        <a:t> – </a:t>
                      </a:r>
                      <a:r>
                        <a:rPr lang="en-GB" b="0" dirty="0">
                          <a:solidFill>
                            <a:schemeClr val="tx1"/>
                          </a:solidFill>
                        </a:rPr>
                        <a:t>Encouraging children to take part in singing and interactive tasks.</a:t>
                      </a:r>
                    </a:p>
                    <a:p>
                      <a:pPr marL="285750" indent="-285750">
                        <a:buFont typeface="Arial" panose="020B0604020202020204" pitchFamily="34" charset="0"/>
                        <a:buChar char="•"/>
                      </a:pPr>
                      <a:r>
                        <a:rPr lang="en-GB" b="1" dirty="0">
                          <a:solidFill>
                            <a:schemeClr val="tx1"/>
                          </a:solidFill>
                        </a:rPr>
                        <a:t>Questioning Techniques</a:t>
                      </a:r>
                      <a:r>
                        <a:rPr lang="en-GB" dirty="0">
                          <a:solidFill>
                            <a:schemeClr val="tx1"/>
                          </a:solidFill>
                        </a:rPr>
                        <a:t> – </a:t>
                      </a:r>
                      <a:r>
                        <a:rPr lang="en-GB" b="0" dirty="0">
                          <a:solidFill>
                            <a:schemeClr val="tx1"/>
                          </a:solidFill>
                        </a:rPr>
                        <a:t>Asking questions like </a:t>
                      </a:r>
                      <a:r>
                        <a:rPr lang="en-GB" b="0" i="1" dirty="0">
                          <a:solidFill>
                            <a:schemeClr val="tx1"/>
                          </a:solidFill>
                        </a:rPr>
                        <a:t>"Ble </a:t>
                      </a:r>
                      <a:r>
                        <a:rPr lang="en-GB" b="0" i="1" dirty="0" err="1">
                          <a:solidFill>
                            <a:schemeClr val="tx1"/>
                          </a:solidFill>
                        </a:rPr>
                        <a:t>mae’r</a:t>
                      </a:r>
                      <a:r>
                        <a:rPr lang="en-GB" b="0" i="1" dirty="0">
                          <a:solidFill>
                            <a:schemeClr val="tx1"/>
                          </a:solidFill>
                        </a:rPr>
                        <a:t> </a:t>
                      </a:r>
                      <a:r>
                        <a:rPr lang="en-GB" b="0" i="1" dirty="0" err="1">
                          <a:solidFill>
                            <a:schemeClr val="tx1"/>
                          </a:solidFill>
                        </a:rPr>
                        <a:t>cloc</a:t>
                      </a:r>
                      <a:r>
                        <a:rPr lang="en-GB" b="0" i="1" dirty="0">
                          <a:solidFill>
                            <a:schemeClr val="tx1"/>
                          </a:solidFill>
                        </a:rPr>
                        <a:t>?"</a:t>
                      </a:r>
                      <a:r>
                        <a:rPr lang="en-GB" b="0" dirty="0">
                          <a:solidFill>
                            <a:schemeClr val="tx1"/>
                          </a:solidFill>
                        </a:rPr>
                        <a:t> to encourage children to use Welsh actively.</a:t>
                      </a:r>
                    </a:p>
                    <a:p>
                      <a:pPr marL="285750" indent="-285750">
                        <a:buFont typeface="Arial" panose="020B0604020202020204" pitchFamily="34" charset="0"/>
                        <a:buChar char="•"/>
                      </a:pPr>
                      <a:r>
                        <a:rPr lang="en-GB" b="1" dirty="0">
                          <a:solidFill>
                            <a:schemeClr val="tx1"/>
                          </a:solidFill>
                        </a:rPr>
                        <a:t>Games &amp; Props</a:t>
                      </a:r>
                      <a:r>
                        <a:rPr lang="en-GB" dirty="0">
                          <a:solidFill>
                            <a:schemeClr val="tx1"/>
                          </a:solidFill>
                        </a:rPr>
                        <a:t> – </a:t>
                      </a:r>
                      <a:r>
                        <a:rPr lang="en-GB" b="0" dirty="0">
                          <a:solidFill>
                            <a:schemeClr val="tx1"/>
                          </a:solidFill>
                        </a:rPr>
                        <a:t>Using toys, classroom objects, and a Language Mat to make learning interactive.</a:t>
                      </a:r>
                    </a:p>
                    <a:p>
                      <a:pPr marL="285750" indent="-285750">
                        <a:buFont typeface="Arial" panose="020B0604020202020204" pitchFamily="34" charset="0"/>
                        <a:buChar char="•"/>
                      </a:pPr>
                      <a:endParaRPr lang="cy-GB" sz="1600" b="0" dirty="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445581120"/>
                  </a:ext>
                </a:extLst>
              </a:tr>
              <a:tr h="3377823">
                <a:tc>
                  <a:txBody>
                    <a:bodyPr/>
                    <a:lstStyle/>
                    <a:p>
                      <a:pPr marL="0" indent="0">
                        <a:buFont typeface="Arial" panose="020B0604020202020204" pitchFamily="34" charset="0"/>
                        <a:buNone/>
                      </a:pPr>
                      <a:endParaRPr lang="cy-GB" sz="1600" b="0" dirty="0">
                        <a:solidFill>
                          <a:schemeClr val="tx1"/>
                        </a:solidFill>
                        <a:latin typeface="Arial"/>
                        <a:cs typeface="Arial"/>
                      </a:endParaRPr>
                    </a:p>
                    <a:p>
                      <a:pPr marL="285750" indent="-285750">
                        <a:buFont typeface="Arial" panose="020B0604020202020204" pitchFamily="34" charset="0"/>
                        <a:buChar char="•"/>
                      </a:pPr>
                      <a:endParaRPr lang="cy-GB" sz="1800" b="0" dirty="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cy-GB" sz="2400" b="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cy-GB" sz="2400" b="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91422096"/>
                  </a:ext>
                </a:extLst>
              </a:tr>
            </a:tbl>
          </a:graphicData>
        </a:graphic>
      </p:graphicFrame>
    </p:spTree>
    <p:extLst>
      <p:ext uri="{BB962C8B-B14F-4D97-AF65-F5344CB8AC3E}">
        <p14:creationId xmlns:p14="http://schemas.microsoft.com/office/powerpoint/2010/main" val="42216155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9C4E4-229D-5CA5-7028-14BD57D3F7EB}"/>
              </a:ext>
            </a:extLst>
          </p:cNvPr>
          <p:cNvSpPr>
            <a:spLocks noGrp="1"/>
          </p:cNvSpPr>
          <p:nvPr>
            <p:ph type="title"/>
          </p:nvPr>
        </p:nvSpPr>
        <p:spPr/>
        <p:txBody>
          <a:bodyPr/>
          <a:lstStyle/>
          <a:p>
            <a:r>
              <a:rPr lang="en-GB" dirty="0"/>
              <a:t>Resources</a:t>
            </a:r>
          </a:p>
        </p:txBody>
      </p:sp>
      <p:sp>
        <p:nvSpPr>
          <p:cNvPr id="4" name="Rectangle 2">
            <a:extLst>
              <a:ext uri="{FF2B5EF4-FFF2-40B4-BE49-F238E27FC236}">
                <a16:creationId xmlns:a16="http://schemas.microsoft.com/office/drawing/2014/main" id="{941EC054-5BBA-E114-7AEB-C85B4CFDB05C}"/>
              </a:ext>
            </a:extLst>
          </p:cNvPr>
          <p:cNvSpPr>
            <a:spLocks noChangeArrowheads="1"/>
          </p:cNvSpPr>
          <p:nvPr/>
        </p:nvSpPr>
        <p:spPr bwMode="auto">
          <a:xfrm>
            <a:off x="280731" y="1659717"/>
            <a:ext cx="9118600"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rgbClr val="47D459"/>
                </a:solidFill>
                <a:effectLst/>
                <a:latin typeface="Aptos" panose="020B0004020202020204" pitchFamily="34" charset="0"/>
                <a:ea typeface="Aptos" panose="020B0004020202020204" pitchFamily="34" charset="0"/>
                <a:cs typeface="Times New Roman" panose="02020603050405020304" pitchFamily="18" charset="0"/>
              </a:rPr>
              <a:t>LO: I can use familiar words and phrases to describe what I am wearing #LlanCym</a:t>
            </a:r>
            <a:endParaRPr kumimoji="0" lang="en-GB"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rgbClr val="47D459"/>
                </a:solidFill>
                <a:effectLst/>
                <a:latin typeface="Aptos" panose="020B0004020202020204" pitchFamily="34" charset="0"/>
                <a:ea typeface="Aptos" panose="020B0004020202020204" pitchFamily="34" charset="0"/>
                <a:cs typeface="Times New Roman" panose="02020603050405020304" pitchFamily="18" charset="0"/>
              </a:rPr>
              <a:t>Oh no! Teddy </a:t>
            </a:r>
            <a:r>
              <a:rPr kumimoji="0" lang="en-GB" altLang="en-US" b="0" i="0" u="none" strike="noStrike" cap="none" normalizeH="0" baseline="0" dirty="0" err="1">
                <a:ln>
                  <a:noFill/>
                </a:ln>
                <a:solidFill>
                  <a:srgbClr val="47D459"/>
                </a:solidFill>
                <a:effectLst/>
                <a:latin typeface="Aptos" panose="020B0004020202020204" pitchFamily="34" charset="0"/>
                <a:ea typeface="Aptos" panose="020B0004020202020204" pitchFamily="34" charset="0"/>
                <a:cs typeface="Times New Roman" panose="02020603050405020304" pitchFamily="18" charset="0"/>
              </a:rPr>
              <a:t>Twt</a:t>
            </a:r>
            <a:r>
              <a:rPr kumimoji="0" lang="en-GB" altLang="en-US" b="0" i="0" u="none" strike="noStrike" cap="none" normalizeH="0" baseline="0" dirty="0">
                <a:ln>
                  <a:noFill/>
                </a:ln>
                <a:solidFill>
                  <a:srgbClr val="47D459"/>
                </a:solidFill>
                <a:effectLst/>
                <a:latin typeface="Aptos" panose="020B0004020202020204" pitchFamily="34" charset="0"/>
                <a:ea typeface="Aptos" panose="020B0004020202020204" pitchFamily="34" charset="0"/>
                <a:cs typeface="Times New Roman" panose="02020603050405020304" pitchFamily="18" charset="0"/>
              </a:rPr>
              <a:t> forgot his warm clothes for Bonfire Night! We need to help him remember what to wear to stay cosy and safe. Let’s teach him a song in Welsh so we can remember it too and create a fun video to share!</a:t>
            </a:r>
            <a:endParaRPr kumimoji="0" lang="en-GB"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7200" b="0" i="0" u="none" strike="noStrike" cap="none" normalizeH="0" baseline="0" dirty="0">
                <a:ln>
                  <a:noFill/>
                </a:ln>
                <a:solidFill>
                  <a:srgbClr val="47D459"/>
                </a:solidFill>
                <a:effectLst/>
                <a:latin typeface="Aptos" panose="020B0004020202020204" pitchFamily="34" charset="0"/>
                <a:ea typeface="Aptos" panose="020B0004020202020204" pitchFamily="34" charset="0"/>
                <a:cs typeface="Times New Roman" panose="02020603050405020304" pitchFamily="18" charset="0"/>
              </a:rPr>
              <a:t>                                   </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1025" name="Picture 2" descr="A group of different clothes&#10;&#10;Description automatically generated">
            <a:extLst>
              <a:ext uri="{FF2B5EF4-FFF2-40B4-BE49-F238E27FC236}">
                <a16:creationId xmlns:a16="http://schemas.microsoft.com/office/drawing/2014/main" id="{5D845348-5B99-58EC-DA01-CD7DCB9FAF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42123" y="3203575"/>
            <a:ext cx="3626878" cy="317658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75A8555-8D42-2420-A543-8E43E5465994}"/>
              </a:ext>
            </a:extLst>
          </p:cNvPr>
          <p:cNvSpPr txBox="1"/>
          <p:nvPr/>
        </p:nvSpPr>
        <p:spPr>
          <a:xfrm>
            <a:off x="280731" y="3203575"/>
            <a:ext cx="7606138" cy="1200329"/>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3"/>
              </a:rPr>
              <a:t>https://learnenglishkids.britishcouncil.org/fun-games/games/teddy-dresser</a:t>
            </a:r>
            <a:r>
              <a:rPr kumimoji="0" lang="en-GB" altLang="en-US" sz="18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 Dress Teddy game</a:t>
            </a:r>
            <a:endParaRPr kumimoji="0" lang="en-GB" altLang="en-US" sz="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4"/>
              </a:rPr>
              <a:t>https://www.youtube.com/watch?v=Pbofa4MTl8s</a:t>
            </a:r>
            <a:r>
              <a:rPr kumimoji="0" lang="en-GB" altLang="en-US" sz="18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 Head, Shoulders, Knees and Toes song</a:t>
            </a:r>
            <a:endParaRPr kumimoji="0" lang="en-GB" altLang="en-US" sz="1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4187659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1E97A-0EA6-447A-0406-AFADB0C73FAD}"/>
              </a:ext>
            </a:extLst>
          </p:cNvPr>
          <p:cNvSpPr>
            <a:spLocks noGrp="1"/>
          </p:cNvSpPr>
          <p:nvPr>
            <p:ph type="title"/>
          </p:nvPr>
        </p:nvSpPr>
        <p:spPr>
          <a:xfrm>
            <a:off x="-1" y="109696"/>
            <a:ext cx="10515600" cy="684388"/>
          </a:xfrm>
        </p:spPr>
        <p:txBody>
          <a:bodyPr>
            <a:normAutofit/>
          </a:bodyPr>
          <a:lstStyle/>
          <a:p>
            <a:r>
              <a:rPr lang="en-GB" sz="3600" dirty="0"/>
              <a:t>Lesson Evaluation</a:t>
            </a:r>
          </a:p>
        </p:txBody>
      </p:sp>
      <p:sp>
        <p:nvSpPr>
          <p:cNvPr id="3" name="Content Placeholder 2">
            <a:extLst>
              <a:ext uri="{FF2B5EF4-FFF2-40B4-BE49-F238E27FC236}">
                <a16:creationId xmlns:a16="http://schemas.microsoft.com/office/drawing/2014/main" id="{841449E2-DC5E-859A-0544-EC28213BFC67}"/>
              </a:ext>
            </a:extLst>
          </p:cNvPr>
          <p:cNvSpPr>
            <a:spLocks noGrp="1"/>
          </p:cNvSpPr>
          <p:nvPr>
            <p:ph idx="1"/>
          </p:nvPr>
        </p:nvSpPr>
        <p:spPr>
          <a:xfrm>
            <a:off x="-1" y="950839"/>
            <a:ext cx="12030891" cy="6137101"/>
          </a:xfrm>
        </p:spPr>
        <p:txBody>
          <a:bodyPr>
            <a:normAutofit fontScale="32500" lnSpcReduction="20000"/>
          </a:bodyPr>
          <a:lstStyle/>
          <a:p>
            <a:pPr marL="0" indent="0">
              <a:lnSpc>
                <a:spcPct val="120000"/>
              </a:lnSpc>
              <a:spcAft>
                <a:spcPts val="800"/>
              </a:spcAft>
              <a:buNone/>
            </a:pPr>
            <a:r>
              <a:rPr lang="en-GB" sz="3400" kern="100" dirty="0">
                <a:effectLst/>
                <a:latin typeface="Times New Roman" panose="02020603050405020304" pitchFamily="18" charset="0"/>
                <a:ea typeface="Aptos" panose="020B0004020202020204" pitchFamily="34" charset="0"/>
                <a:cs typeface="Times New Roman" panose="02020603050405020304" pitchFamily="18" charset="0"/>
              </a:rPr>
              <a:t>The Welsh lesson I delivered to my Reception/Year 1 class positively impacted the children’s Welsh language skills, helping them build their vocabulary, pronunciation, and confidence in using a second language. By incorporating a variety of activities, such as identifying items of clothing in Welsh, singing a song to the tune of </a:t>
            </a:r>
            <a:r>
              <a:rPr lang="en-GB" sz="3400" i="1" kern="100" dirty="0">
                <a:effectLst/>
                <a:latin typeface="Times New Roman" panose="02020603050405020304" pitchFamily="18" charset="0"/>
                <a:ea typeface="Aptos" panose="020B0004020202020204" pitchFamily="34" charset="0"/>
                <a:cs typeface="Times New Roman" panose="02020603050405020304" pitchFamily="18" charset="0"/>
              </a:rPr>
              <a:t>Head, Shoulders, Knees, and Toes</a:t>
            </a:r>
            <a:r>
              <a:rPr lang="en-GB" sz="3400" kern="100" dirty="0">
                <a:effectLst/>
                <a:latin typeface="Times New Roman" panose="02020603050405020304" pitchFamily="18" charset="0"/>
                <a:ea typeface="Aptos" panose="020B0004020202020204" pitchFamily="34" charset="0"/>
                <a:cs typeface="Times New Roman" panose="02020603050405020304" pitchFamily="18" charset="0"/>
              </a:rPr>
              <a:t>, and dressing a bear with these items, the lesson created a fun, multi-sensory experience that was both accessible and engaging. Combining visual, auditory, and hands-on learning methods proved effective in supporting the children’s understanding and retention of the new language. The use of repetition, familiar song structures, and practical application encouraged the children to participate actively, and their enthusiasm for the activities demonstrated their growing curiosity and enjoyment of learning Welsh.</a:t>
            </a:r>
            <a:endParaRPr lang="en-GB" sz="3400" kern="100" dirty="0">
              <a:latin typeface="Aptos" panose="020B0004020202020204" pitchFamily="34" charset="0"/>
              <a:ea typeface="Aptos" panose="020B0004020202020204" pitchFamily="34" charset="0"/>
              <a:cs typeface="Times New Roman" panose="02020603050405020304" pitchFamily="18" charset="0"/>
            </a:endParaRPr>
          </a:p>
          <a:p>
            <a:pPr marL="0" indent="0">
              <a:lnSpc>
                <a:spcPct val="120000"/>
              </a:lnSpc>
              <a:spcAft>
                <a:spcPts val="800"/>
              </a:spcAft>
              <a:buNone/>
            </a:pPr>
            <a:r>
              <a:rPr lang="en-GB" sz="3400" kern="100" dirty="0">
                <a:effectLst/>
                <a:latin typeface="Times New Roman" panose="02020603050405020304" pitchFamily="18" charset="0"/>
                <a:ea typeface="Aptos" panose="020B0004020202020204" pitchFamily="34" charset="0"/>
                <a:cs typeface="Times New Roman" panose="02020603050405020304" pitchFamily="18" charset="0"/>
              </a:rPr>
              <a:t>The introduction of Welsh vocabulary began with clear modelling and repetition, allowing the children to hear the correct pronunciation and practice the words in an encouraging environment. This approach was particularly effective for those who needed more support, as hearing the words multiple times provided a solid foundation. Using the song to reinforce the vocabulary further supported their learning, as the familiar rhythm and tune of </a:t>
            </a:r>
            <a:r>
              <a:rPr lang="en-GB" sz="3400" i="1" kern="100" dirty="0">
                <a:effectLst/>
                <a:latin typeface="Times New Roman" panose="02020603050405020304" pitchFamily="18" charset="0"/>
                <a:ea typeface="Aptos" panose="020B0004020202020204" pitchFamily="34" charset="0"/>
                <a:cs typeface="Times New Roman" panose="02020603050405020304" pitchFamily="18" charset="0"/>
              </a:rPr>
              <a:t>Head, Shoulders, Knees, and Toes</a:t>
            </a:r>
            <a:r>
              <a:rPr lang="en-GB" sz="3400" kern="100" dirty="0">
                <a:effectLst/>
                <a:latin typeface="Times New Roman" panose="02020603050405020304" pitchFamily="18" charset="0"/>
                <a:ea typeface="Aptos" panose="020B0004020202020204" pitchFamily="34" charset="0"/>
                <a:cs typeface="Times New Roman" panose="02020603050405020304" pitchFamily="18" charset="0"/>
              </a:rPr>
              <a:t> made the new words easier to remember. Most children responded positively to the song, enthusiastically joining in and their pronunciation improved as they gained confidence. A few children initially struggled to keep up with the pace or recall specific words, which highlighted the need for additional scaffolding. Introducing actions alongside the song or breaking the vocabulary into smaller, more manageable chunks could help those learners who need more time to process new information.</a:t>
            </a:r>
            <a:endParaRPr lang="en-GB" sz="3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20000"/>
              </a:lnSpc>
              <a:spcAft>
                <a:spcPts val="800"/>
              </a:spcAft>
              <a:buNone/>
            </a:pPr>
            <a:r>
              <a:rPr lang="en-GB" sz="3400" kern="100" dirty="0">
                <a:effectLst/>
                <a:latin typeface="Times New Roman" panose="02020603050405020304" pitchFamily="18" charset="0"/>
                <a:ea typeface="Aptos" panose="020B0004020202020204" pitchFamily="34" charset="0"/>
                <a:cs typeface="Times New Roman" panose="02020603050405020304" pitchFamily="18" charset="0"/>
              </a:rPr>
              <a:t>The bear-dressing activity added a practical, hands-on element to the lesson, allowing the children to apply their newly acquired vocabulary to a real-life, authentic context. By identifying the correct items of clothing in Welsh and dressing the bear accordingly, the children were able to demonstrate their understanding of the task and the language. This task was particularly effective for kinaesthetic learners, as it provided a tangible connection to the words they were learning. Most children successfully matched the Welsh words to the correct clothing items, which reflected their progress and comprehension. However, I observed that a few children became less engaged when waiting for their turn, which is an area for improvement. In future, I could introduce smaller group rotations or provide additional independent tasks, such as drawing or colouring the items of clothing, to ensure that all children remain focused and involved throughout the activity.</a:t>
            </a:r>
            <a:endParaRPr lang="en-GB" sz="3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20000"/>
              </a:lnSpc>
              <a:spcAft>
                <a:spcPts val="800"/>
              </a:spcAft>
              <a:buNone/>
            </a:pPr>
            <a:r>
              <a:rPr lang="en-GB" sz="3400" kern="100" dirty="0">
                <a:effectLst/>
                <a:latin typeface="Times New Roman" panose="02020603050405020304" pitchFamily="18" charset="0"/>
                <a:ea typeface="Aptos" panose="020B0004020202020204" pitchFamily="34" charset="0"/>
                <a:cs typeface="Times New Roman" panose="02020603050405020304" pitchFamily="18" charset="0"/>
              </a:rPr>
              <a:t>My teaching skills played a key role in the overall success of the lesson, particularly in maintaining a positive and supportive atmosphere that encouraged the children to take risks with their language learning. Clear instructions and consistent modelling of pronunciation helped to guide the children through each stage of the lesson, while my enthusiasm for the activities contributed to their engagement and enjoyment. I also made use of positive reinforcement to celebrate their successes, which helped to build their confidence and motivation. That said, I recognise that my transitions between activities could have been smoother, as there were moments when the children’s attention wavered. Improving the flow of the lesson and preparing clearer cues for moving between tasks would help to maintain momentum and minimise any disruptions.</a:t>
            </a:r>
            <a:endParaRPr lang="en-GB" sz="3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20000"/>
              </a:lnSpc>
              <a:spcAft>
                <a:spcPts val="800"/>
              </a:spcAft>
              <a:buNone/>
            </a:pPr>
            <a:r>
              <a:rPr lang="en-GB" sz="3400" kern="100" dirty="0">
                <a:effectLst/>
                <a:latin typeface="Times New Roman" panose="02020603050405020304" pitchFamily="18" charset="0"/>
                <a:ea typeface="Aptos" panose="020B0004020202020204" pitchFamily="34" charset="0"/>
                <a:cs typeface="Times New Roman" panose="02020603050405020304" pitchFamily="18" charset="0"/>
              </a:rPr>
              <a:t>The children’s achievements during the lesson were evident, as they were able to identify, pronounce, and use new Welsh vocabulary with increasing accuracy. By the end of the session, most children could confidently name several items of clothing in Welsh and enjoyed singing the song together, demonstrating their ability to recall and apply what they had learned. The bear-dressing activity provided a clear opportunity for the children to showcase their understanding in a practical way, and their enthusiasm for this task highlighted its success as a learning tool. While there were some challenges, such as word recall for a few children and minor issues with engagement during waiting times, these are areas that can be addressed with small adjustments to my teaching approach.</a:t>
            </a:r>
            <a:endParaRPr lang="en-GB" sz="3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20000"/>
              </a:lnSpc>
              <a:spcAft>
                <a:spcPts val="800"/>
              </a:spcAft>
              <a:buNone/>
            </a:pPr>
            <a:r>
              <a:rPr lang="en-GB" sz="3400" kern="100" dirty="0">
                <a:effectLst/>
                <a:latin typeface="Times New Roman" panose="02020603050405020304" pitchFamily="18" charset="0"/>
                <a:ea typeface="Aptos" panose="020B0004020202020204" pitchFamily="34" charset="0"/>
                <a:cs typeface="Times New Roman" panose="02020603050405020304" pitchFamily="18" charset="0"/>
              </a:rPr>
              <a:t>Reflecting on the lesson, I feel that the combination of song, repetition, and hands-on activities created an effective and enjoyable learning experience that supported the children’s Welsh language development while fostering their confidence and enthusiasm for learning. Moving forward, I will continue to use these strategies while refining transitions and differentiation to ensure all children remain actively engaged and supported.</a:t>
            </a:r>
            <a:endParaRPr lang="en-GB" sz="3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643440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13003</TotalTime>
  <Words>1296</Words>
  <Application>Microsoft Office PowerPoint</Application>
  <PresentationFormat>Widescreen</PresentationFormat>
  <Paragraphs>64</Paragraphs>
  <Slides>5</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vt:i4>
      </vt:variant>
    </vt:vector>
  </HeadingPairs>
  <TitlesOfParts>
    <vt:vector size="13" baseType="lpstr">
      <vt:lpstr>Aptos</vt:lpstr>
      <vt:lpstr>Arial</vt:lpstr>
      <vt:lpstr>Calibri</vt:lpstr>
      <vt:lpstr>Calibri Light</vt:lpstr>
      <vt:lpstr>Liberation Sans</vt:lpstr>
      <vt:lpstr>T</vt:lpstr>
      <vt:lpstr>Times New Roman</vt:lpstr>
      <vt:lpstr>Office Theme</vt:lpstr>
      <vt:lpstr>PowerPoint Presentation</vt:lpstr>
      <vt:lpstr>PowerPoint Presentation</vt:lpstr>
      <vt:lpstr>PowerPoint Presentation</vt:lpstr>
      <vt:lpstr>Resources</vt:lpstr>
      <vt:lpstr>Lesson 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Nia Evans</dc:creator>
  <cp:lastModifiedBy>Caitlin Worsley</cp:lastModifiedBy>
  <cp:revision>112</cp:revision>
  <cp:lastPrinted>2021-10-08T07:29:29Z</cp:lastPrinted>
  <dcterms:created xsi:type="dcterms:W3CDTF">2021-09-26T10:48:16Z</dcterms:created>
  <dcterms:modified xsi:type="dcterms:W3CDTF">2025-02-18T10:45:45Z</dcterms:modified>
</cp:coreProperties>
</file>