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6"/>
  </p:notesMasterIdLst>
  <p:sldIdLst>
    <p:sldId id="256" r:id="rId2"/>
    <p:sldId id="322" r:id="rId3"/>
    <p:sldId id="321" r:id="rId4"/>
    <p:sldId id="316" r:id="rId5"/>
    <p:sldId id="274" r:id="rId6"/>
    <p:sldId id="275" r:id="rId7"/>
    <p:sldId id="276" r:id="rId8"/>
    <p:sldId id="277" r:id="rId9"/>
    <p:sldId id="318" r:id="rId10"/>
    <p:sldId id="319" r:id="rId11"/>
    <p:sldId id="320" r:id="rId12"/>
    <p:sldId id="317" r:id="rId13"/>
    <p:sldId id="297" r:id="rId14"/>
    <p:sldId id="278" r:id="rId15"/>
    <p:sldId id="299" r:id="rId16"/>
    <p:sldId id="279" r:id="rId17"/>
    <p:sldId id="300" r:id="rId18"/>
    <p:sldId id="280" r:id="rId19"/>
    <p:sldId id="281" r:id="rId20"/>
    <p:sldId id="282" r:id="rId21"/>
    <p:sldId id="283" r:id="rId22"/>
    <p:sldId id="284" r:id="rId23"/>
    <p:sldId id="290" r:id="rId24"/>
    <p:sldId id="301" r:id="rId25"/>
    <p:sldId id="285" r:id="rId26"/>
    <p:sldId id="286" r:id="rId27"/>
    <p:sldId id="291" r:id="rId28"/>
    <p:sldId id="287" r:id="rId29"/>
    <p:sldId id="293" r:id="rId30"/>
    <p:sldId id="288" r:id="rId31"/>
    <p:sldId id="289" r:id="rId32"/>
    <p:sldId id="292" r:id="rId33"/>
    <p:sldId id="295" r:id="rId34"/>
    <p:sldId id="296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79487" autoAdjust="0"/>
  </p:normalViewPr>
  <p:slideViewPr>
    <p:cSldViewPr snapToGrid="0">
      <p:cViewPr varScale="1">
        <p:scale>
          <a:sx n="70" d="100"/>
          <a:sy n="70" d="100"/>
        </p:scale>
        <p:origin x="39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eborah Jenkins" userId="ac63fa33-6124-48d0-9978-55082d96bee9" providerId="ADAL" clId="{21EAE350-5DB9-4FE8-A0E8-4A9F6583389E}"/>
    <pc:docChg chg="undo custSel addSld modSld">
      <pc:chgData name="Deborah Jenkins" userId="ac63fa33-6124-48d0-9978-55082d96bee9" providerId="ADAL" clId="{21EAE350-5DB9-4FE8-A0E8-4A9F6583389E}" dt="2022-10-17T11:38:32.681" v="38" actId="14100"/>
      <pc:docMkLst>
        <pc:docMk/>
      </pc:docMkLst>
      <pc:sldChg chg="delSp modSp mod">
        <pc:chgData name="Deborah Jenkins" userId="ac63fa33-6124-48d0-9978-55082d96bee9" providerId="ADAL" clId="{21EAE350-5DB9-4FE8-A0E8-4A9F6583389E}" dt="2022-10-17T11:35:10.598" v="5" actId="478"/>
        <pc:sldMkLst>
          <pc:docMk/>
          <pc:sldMk cId="0" sldId="275"/>
        </pc:sldMkLst>
        <pc:spChg chg="del mod">
          <ac:chgData name="Deborah Jenkins" userId="ac63fa33-6124-48d0-9978-55082d96bee9" providerId="ADAL" clId="{21EAE350-5DB9-4FE8-A0E8-4A9F6583389E}" dt="2022-10-17T11:35:10.598" v="5" actId="478"/>
          <ac:spMkLst>
            <pc:docMk/>
            <pc:sldMk cId="0" sldId="275"/>
            <ac:spMk id="4" creationId="{380ED6B4-428F-E792-5A6A-D6CB72EC03E6}"/>
          </ac:spMkLst>
        </pc:spChg>
      </pc:sldChg>
      <pc:sldChg chg="delSp mod">
        <pc:chgData name="Deborah Jenkins" userId="ac63fa33-6124-48d0-9978-55082d96bee9" providerId="ADAL" clId="{21EAE350-5DB9-4FE8-A0E8-4A9F6583389E}" dt="2022-10-17T11:34:56.367" v="4" actId="478"/>
        <pc:sldMkLst>
          <pc:docMk/>
          <pc:sldMk cId="1996598867" sldId="320"/>
        </pc:sldMkLst>
        <pc:spChg chg="del">
          <ac:chgData name="Deborah Jenkins" userId="ac63fa33-6124-48d0-9978-55082d96bee9" providerId="ADAL" clId="{21EAE350-5DB9-4FE8-A0E8-4A9F6583389E}" dt="2022-10-17T11:34:56.367" v="4" actId="478"/>
          <ac:spMkLst>
            <pc:docMk/>
            <pc:sldMk cId="1996598867" sldId="320"/>
            <ac:spMk id="8" creationId="{F69797A8-DB4B-4315-040A-E679DE916524}"/>
          </ac:spMkLst>
        </pc:spChg>
        <pc:spChg chg="del">
          <ac:chgData name="Deborah Jenkins" userId="ac63fa33-6124-48d0-9978-55082d96bee9" providerId="ADAL" clId="{21EAE350-5DB9-4FE8-A0E8-4A9F6583389E}" dt="2022-10-17T11:34:52.460" v="3" actId="478"/>
          <ac:spMkLst>
            <pc:docMk/>
            <pc:sldMk cId="1996598867" sldId="320"/>
            <ac:spMk id="10" creationId="{F1526FB5-AB2A-75D7-13AD-A1A21222BA88}"/>
          </ac:spMkLst>
        </pc:spChg>
      </pc:sldChg>
      <pc:sldChg chg="addSp delSp modSp new mod setBg">
        <pc:chgData name="Deborah Jenkins" userId="ac63fa33-6124-48d0-9978-55082d96bee9" providerId="ADAL" clId="{21EAE350-5DB9-4FE8-A0E8-4A9F6583389E}" dt="2022-10-17T11:38:32.681" v="38" actId="14100"/>
        <pc:sldMkLst>
          <pc:docMk/>
          <pc:sldMk cId="806441198" sldId="322"/>
        </pc:sldMkLst>
        <pc:spChg chg="mod">
          <ac:chgData name="Deborah Jenkins" userId="ac63fa33-6124-48d0-9978-55082d96bee9" providerId="ADAL" clId="{21EAE350-5DB9-4FE8-A0E8-4A9F6583389E}" dt="2022-10-17T11:38:26.782" v="35" actId="26606"/>
          <ac:spMkLst>
            <pc:docMk/>
            <pc:sldMk cId="806441198" sldId="322"/>
            <ac:spMk id="2" creationId="{CA4ACC70-64F1-3E6E-ED52-035B371A9252}"/>
          </ac:spMkLst>
        </pc:spChg>
        <pc:spChg chg="del">
          <ac:chgData name="Deborah Jenkins" userId="ac63fa33-6124-48d0-9978-55082d96bee9" providerId="ADAL" clId="{21EAE350-5DB9-4FE8-A0E8-4A9F6583389E}" dt="2022-10-17T11:37:52.121" v="7" actId="22"/>
          <ac:spMkLst>
            <pc:docMk/>
            <pc:sldMk cId="806441198" sldId="322"/>
            <ac:spMk id="3" creationId="{AE9B3AE6-DA86-0B7F-E7DF-161FE5273012}"/>
          </ac:spMkLst>
        </pc:spChg>
        <pc:spChg chg="add del">
          <ac:chgData name="Deborah Jenkins" userId="ac63fa33-6124-48d0-9978-55082d96bee9" providerId="ADAL" clId="{21EAE350-5DB9-4FE8-A0E8-4A9F6583389E}" dt="2022-10-17T11:38:26.773" v="34" actId="26606"/>
          <ac:spMkLst>
            <pc:docMk/>
            <pc:sldMk cId="806441198" sldId="322"/>
            <ac:spMk id="10" creationId="{6753252F-4873-4F63-801D-CC719279A7D5}"/>
          </ac:spMkLst>
        </pc:spChg>
        <pc:spChg chg="add del">
          <ac:chgData name="Deborah Jenkins" userId="ac63fa33-6124-48d0-9978-55082d96bee9" providerId="ADAL" clId="{21EAE350-5DB9-4FE8-A0E8-4A9F6583389E}" dt="2022-10-17T11:38:26.773" v="34" actId="26606"/>
          <ac:spMkLst>
            <pc:docMk/>
            <pc:sldMk cId="806441198" sldId="322"/>
            <ac:spMk id="12" creationId="{047C8CCB-F95D-4249-92DD-651249D3535A}"/>
          </ac:spMkLst>
        </pc:spChg>
        <pc:spChg chg="add">
          <ac:chgData name="Deborah Jenkins" userId="ac63fa33-6124-48d0-9978-55082d96bee9" providerId="ADAL" clId="{21EAE350-5DB9-4FE8-A0E8-4A9F6583389E}" dt="2022-10-17T11:38:26.782" v="35" actId="26606"/>
          <ac:spMkLst>
            <pc:docMk/>
            <pc:sldMk cId="806441198" sldId="322"/>
            <ac:spMk id="14" creationId="{665DBBEF-238B-476B-96AB-8AAC3224ECEA}"/>
          </ac:spMkLst>
        </pc:spChg>
        <pc:spChg chg="add">
          <ac:chgData name="Deborah Jenkins" userId="ac63fa33-6124-48d0-9978-55082d96bee9" providerId="ADAL" clId="{21EAE350-5DB9-4FE8-A0E8-4A9F6583389E}" dt="2022-10-17T11:38:26.782" v="35" actId="26606"/>
          <ac:spMkLst>
            <pc:docMk/>
            <pc:sldMk cId="806441198" sldId="322"/>
            <ac:spMk id="15" creationId="{3FCFB1DE-0B7E-48CC-BA90-B2AB0889F9D6}"/>
          </ac:spMkLst>
        </pc:spChg>
        <pc:picChg chg="add mod ord modCrop">
          <ac:chgData name="Deborah Jenkins" userId="ac63fa33-6124-48d0-9978-55082d96bee9" providerId="ADAL" clId="{21EAE350-5DB9-4FE8-A0E8-4A9F6583389E}" dt="2022-10-17T11:38:32.681" v="38" actId="14100"/>
          <ac:picMkLst>
            <pc:docMk/>
            <pc:sldMk cId="806441198" sldId="322"/>
            <ac:picMk id="5" creationId="{A937AD56-4B1A-E742-FD82-DDE7E6047C8C}"/>
          </ac:picMkLst>
        </pc:picChg>
      </pc:sldChg>
    </pc:docChg>
  </pc:docChgLst>
  <pc:docChgLst>
    <pc:chgData name="Deborah Jenkins" userId="3cd02ba5-e528-4585-978d-4fde2b47730a" providerId="ADAL" clId="{21EAE350-5DB9-4FE8-A0E8-4A9F6583389E}"/>
    <pc:docChg chg="modSld">
      <pc:chgData name="Deborah Jenkins" userId="3cd02ba5-e528-4585-978d-4fde2b47730a" providerId="ADAL" clId="{21EAE350-5DB9-4FE8-A0E8-4A9F6583389E}" dt="2022-10-15T16:07:17.417" v="2" actId="22"/>
      <pc:docMkLst>
        <pc:docMk/>
      </pc:docMkLst>
      <pc:sldChg chg="addSp mod">
        <pc:chgData name="Deborah Jenkins" userId="3cd02ba5-e528-4585-978d-4fde2b47730a" providerId="ADAL" clId="{21EAE350-5DB9-4FE8-A0E8-4A9F6583389E}" dt="2022-10-15T15:44:13.497" v="0" actId="22"/>
        <pc:sldMkLst>
          <pc:docMk/>
          <pc:sldMk cId="0" sldId="275"/>
        </pc:sldMkLst>
        <pc:spChg chg="add">
          <ac:chgData name="Deborah Jenkins" userId="3cd02ba5-e528-4585-978d-4fde2b47730a" providerId="ADAL" clId="{21EAE350-5DB9-4FE8-A0E8-4A9F6583389E}" dt="2022-10-15T15:44:13.497" v="0" actId="22"/>
          <ac:spMkLst>
            <pc:docMk/>
            <pc:sldMk cId="0" sldId="275"/>
            <ac:spMk id="4" creationId="{380ED6B4-428F-E792-5A6A-D6CB72EC03E6}"/>
          </ac:spMkLst>
        </pc:spChg>
      </pc:sldChg>
      <pc:sldChg chg="addSp mod">
        <pc:chgData name="Deborah Jenkins" userId="3cd02ba5-e528-4585-978d-4fde2b47730a" providerId="ADAL" clId="{21EAE350-5DB9-4FE8-A0E8-4A9F6583389E}" dt="2022-10-15T16:07:17.417" v="2" actId="22"/>
        <pc:sldMkLst>
          <pc:docMk/>
          <pc:sldMk cId="1996598867" sldId="320"/>
        </pc:sldMkLst>
        <pc:spChg chg="add">
          <ac:chgData name="Deborah Jenkins" userId="3cd02ba5-e528-4585-978d-4fde2b47730a" providerId="ADAL" clId="{21EAE350-5DB9-4FE8-A0E8-4A9F6583389E}" dt="2022-10-15T16:05:57.481" v="1" actId="22"/>
          <ac:spMkLst>
            <pc:docMk/>
            <pc:sldMk cId="1996598867" sldId="320"/>
            <ac:spMk id="8" creationId="{F69797A8-DB4B-4315-040A-E679DE916524}"/>
          </ac:spMkLst>
        </pc:spChg>
        <pc:spChg chg="add">
          <ac:chgData name="Deborah Jenkins" userId="3cd02ba5-e528-4585-978d-4fde2b47730a" providerId="ADAL" clId="{21EAE350-5DB9-4FE8-A0E8-4A9F6583389E}" dt="2022-10-15T16:07:17.417" v="2" actId="22"/>
          <ac:spMkLst>
            <pc:docMk/>
            <pc:sldMk cId="1996598867" sldId="320"/>
            <ac:spMk id="10" creationId="{F1526FB5-AB2A-75D7-13AD-A1A21222BA88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10" Type="http://schemas.openxmlformats.org/officeDocument/2006/relationships/image" Target="../media/image41.svg"/><Relationship Id="rId4" Type="http://schemas.openxmlformats.org/officeDocument/2006/relationships/image" Target="../media/image35.svg"/><Relationship Id="rId9" Type="http://schemas.openxmlformats.org/officeDocument/2006/relationships/image" Target="../media/image40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10" Type="http://schemas.openxmlformats.org/officeDocument/2006/relationships/image" Target="../media/image41.svg"/><Relationship Id="rId4" Type="http://schemas.openxmlformats.org/officeDocument/2006/relationships/image" Target="../media/image35.svg"/><Relationship Id="rId9" Type="http://schemas.openxmlformats.org/officeDocument/2006/relationships/image" Target="../media/image4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D1B0939-663A-4576-BE1B-DB549B147B4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0ECB75CA-8F07-47ED-A60C-FEA46AFB1FDB}">
      <dgm:prSet/>
      <dgm:spPr/>
      <dgm:t>
        <a:bodyPr/>
        <a:lstStyle/>
        <a:p>
          <a:r>
            <a:rPr lang="en-US"/>
            <a:t>Specific: focused on achieving an event goal or, if no goals have been developed, </a:t>
          </a:r>
          <a:r>
            <a:rPr lang="en-GB"/>
            <a:t>its purpose</a:t>
          </a:r>
          <a:endParaRPr lang="en-US"/>
        </a:p>
      </dgm:t>
    </dgm:pt>
    <dgm:pt modelId="{CF3B7C28-2BBB-4619-B9AF-6544566C6224}" type="parTrans" cxnId="{E19B6401-DA8D-4AC5-BE4F-C145A0B13346}">
      <dgm:prSet/>
      <dgm:spPr/>
      <dgm:t>
        <a:bodyPr/>
        <a:lstStyle/>
        <a:p>
          <a:endParaRPr lang="en-US"/>
        </a:p>
      </dgm:t>
    </dgm:pt>
    <dgm:pt modelId="{10E314B1-3664-4B40-B0F7-157761A0A12A}" type="sibTrans" cxnId="{E19B6401-DA8D-4AC5-BE4F-C145A0B13346}">
      <dgm:prSet/>
      <dgm:spPr/>
      <dgm:t>
        <a:bodyPr/>
        <a:lstStyle/>
        <a:p>
          <a:endParaRPr lang="en-US"/>
        </a:p>
      </dgm:t>
    </dgm:pt>
    <dgm:pt modelId="{194DDFD8-8EF6-4890-9A33-7246B3410577}">
      <dgm:prSet/>
      <dgm:spPr/>
      <dgm:t>
        <a:bodyPr/>
        <a:lstStyle/>
        <a:p>
          <a:r>
            <a:rPr lang="en-US"/>
            <a:t>Measurable: expressed in a way that is quantifiable</a:t>
          </a:r>
        </a:p>
      </dgm:t>
    </dgm:pt>
    <dgm:pt modelId="{51950492-3683-4581-B75E-526B40937E30}" type="parTrans" cxnId="{A68C1C5D-1897-4EA3-A821-8CD6C82B16E4}">
      <dgm:prSet/>
      <dgm:spPr/>
      <dgm:t>
        <a:bodyPr/>
        <a:lstStyle/>
        <a:p>
          <a:endParaRPr lang="en-US"/>
        </a:p>
      </dgm:t>
    </dgm:pt>
    <dgm:pt modelId="{7E84DFB2-0204-4629-8232-16424A829A62}" type="sibTrans" cxnId="{A68C1C5D-1897-4EA3-A821-8CD6C82B16E4}">
      <dgm:prSet/>
      <dgm:spPr/>
      <dgm:t>
        <a:bodyPr/>
        <a:lstStyle/>
        <a:p>
          <a:endParaRPr lang="en-US"/>
        </a:p>
      </dgm:t>
    </dgm:pt>
    <dgm:pt modelId="{BE5B570C-7A89-456C-94E8-C8B859E60705}">
      <dgm:prSet/>
      <dgm:spPr/>
      <dgm:t>
        <a:bodyPr/>
        <a:lstStyle/>
        <a:p>
          <a:r>
            <a:rPr lang="en-US"/>
            <a:t>Agreeable: agreed on by those responsible for achieving them</a:t>
          </a:r>
        </a:p>
      </dgm:t>
    </dgm:pt>
    <dgm:pt modelId="{9E3F89BB-3EE4-43F9-A329-903F18B07CDB}" type="parTrans" cxnId="{897065B4-B3BC-4040-BD8E-F67C7D7F34CE}">
      <dgm:prSet/>
      <dgm:spPr/>
      <dgm:t>
        <a:bodyPr/>
        <a:lstStyle/>
        <a:p>
          <a:endParaRPr lang="en-US"/>
        </a:p>
      </dgm:t>
    </dgm:pt>
    <dgm:pt modelId="{24A94312-11C8-47C3-A3A6-37C959C1DB02}" type="sibTrans" cxnId="{897065B4-B3BC-4040-BD8E-F67C7D7F34CE}">
      <dgm:prSet/>
      <dgm:spPr/>
      <dgm:t>
        <a:bodyPr/>
        <a:lstStyle/>
        <a:p>
          <a:endParaRPr lang="en-US"/>
        </a:p>
      </dgm:t>
    </dgm:pt>
    <dgm:pt modelId="{898D58FF-1495-4AD6-8D2E-F64E1BB3F03C}">
      <dgm:prSet/>
      <dgm:spPr/>
      <dgm:t>
        <a:bodyPr/>
        <a:lstStyle/>
        <a:p>
          <a:r>
            <a:rPr lang="en-US"/>
            <a:t>Realistic: in terms of the event organisation having the human, financial and physical resources to achieve them</a:t>
          </a:r>
        </a:p>
      </dgm:t>
    </dgm:pt>
    <dgm:pt modelId="{0D3FBAE4-AE1E-401E-92C8-4EC4C72BBD3B}" type="parTrans" cxnId="{E4D148B6-3E42-4710-8CE2-A575A737DBBF}">
      <dgm:prSet/>
      <dgm:spPr/>
      <dgm:t>
        <a:bodyPr/>
        <a:lstStyle/>
        <a:p>
          <a:endParaRPr lang="en-US"/>
        </a:p>
      </dgm:t>
    </dgm:pt>
    <dgm:pt modelId="{8978B352-5306-47BB-9B9C-34FDB3CADD77}" type="sibTrans" cxnId="{E4D148B6-3E42-4710-8CE2-A575A737DBBF}">
      <dgm:prSet/>
      <dgm:spPr/>
      <dgm:t>
        <a:bodyPr/>
        <a:lstStyle/>
        <a:p>
          <a:endParaRPr lang="en-US"/>
        </a:p>
      </dgm:t>
    </dgm:pt>
    <dgm:pt modelId="{018DF62C-8221-4A60-AC43-8408FF6A9A11}">
      <dgm:prSet/>
      <dgm:spPr/>
      <dgm:t>
        <a:bodyPr/>
        <a:lstStyle/>
        <a:p>
          <a:r>
            <a:rPr lang="en-US"/>
            <a:t>Time specific: to be achieved by a particular time</a:t>
          </a:r>
        </a:p>
      </dgm:t>
    </dgm:pt>
    <dgm:pt modelId="{AA891756-DE59-40A6-AB78-FE41E31F2AE4}" type="parTrans" cxnId="{5A87B19E-E73A-47DB-9720-310C63A38754}">
      <dgm:prSet/>
      <dgm:spPr/>
      <dgm:t>
        <a:bodyPr/>
        <a:lstStyle/>
        <a:p>
          <a:endParaRPr lang="en-US"/>
        </a:p>
      </dgm:t>
    </dgm:pt>
    <dgm:pt modelId="{621ACFA8-1D05-402A-8716-B49E3C97C51F}" type="sibTrans" cxnId="{5A87B19E-E73A-47DB-9720-310C63A38754}">
      <dgm:prSet/>
      <dgm:spPr/>
      <dgm:t>
        <a:bodyPr/>
        <a:lstStyle/>
        <a:p>
          <a:endParaRPr lang="en-US"/>
        </a:p>
      </dgm:t>
    </dgm:pt>
    <dgm:pt modelId="{186238F8-BCB1-4EBB-AC18-08508EEF396A}" type="pres">
      <dgm:prSet presAssocID="{4D1B0939-663A-4576-BE1B-DB549B147B47}" presName="root" presStyleCnt="0">
        <dgm:presLayoutVars>
          <dgm:dir/>
          <dgm:resizeHandles val="exact"/>
        </dgm:presLayoutVars>
      </dgm:prSet>
      <dgm:spPr/>
    </dgm:pt>
    <dgm:pt modelId="{3296B9C7-7472-4907-A2DE-2C211531516B}" type="pres">
      <dgm:prSet presAssocID="{0ECB75CA-8F07-47ED-A60C-FEA46AFB1FDB}" presName="compNode" presStyleCnt="0"/>
      <dgm:spPr/>
    </dgm:pt>
    <dgm:pt modelId="{380E2309-1532-470D-A309-7C1587F71830}" type="pres">
      <dgm:prSet presAssocID="{0ECB75CA-8F07-47ED-A60C-FEA46AFB1FDB}" presName="bgRect" presStyleLbl="bgShp" presStyleIdx="0" presStyleCnt="5"/>
      <dgm:spPr/>
    </dgm:pt>
    <dgm:pt modelId="{37BF8A71-1795-43AC-A217-D0DDD347202E}" type="pres">
      <dgm:prSet presAssocID="{0ECB75CA-8F07-47ED-A60C-FEA46AFB1FDB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8306C0E6-3C4B-47BC-886F-89DF4392B11B}" type="pres">
      <dgm:prSet presAssocID="{0ECB75CA-8F07-47ED-A60C-FEA46AFB1FDB}" presName="spaceRect" presStyleCnt="0"/>
      <dgm:spPr/>
    </dgm:pt>
    <dgm:pt modelId="{8CDD84AB-4848-471A-897E-5C3425913FA4}" type="pres">
      <dgm:prSet presAssocID="{0ECB75CA-8F07-47ED-A60C-FEA46AFB1FDB}" presName="parTx" presStyleLbl="revTx" presStyleIdx="0" presStyleCnt="5">
        <dgm:presLayoutVars>
          <dgm:chMax val="0"/>
          <dgm:chPref val="0"/>
        </dgm:presLayoutVars>
      </dgm:prSet>
      <dgm:spPr/>
    </dgm:pt>
    <dgm:pt modelId="{090F2115-6DBA-4082-AC34-2969AD374026}" type="pres">
      <dgm:prSet presAssocID="{10E314B1-3664-4B40-B0F7-157761A0A12A}" presName="sibTrans" presStyleCnt="0"/>
      <dgm:spPr/>
    </dgm:pt>
    <dgm:pt modelId="{DCCA1DAF-CB3E-43B1-AFCA-0C65F4B7EB03}" type="pres">
      <dgm:prSet presAssocID="{194DDFD8-8EF6-4890-9A33-7246B3410577}" presName="compNode" presStyleCnt="0"/>
      <dgm:spPr/>
    </dgm:pt>
    <dgm:pt modelId="{0F6D2D25-0A65-49AF-9B4D-4958C9586D00}" type="pres">
      <dgm:prSet presAssocID="{194DDFD8-8EF6-4890-9A33-7246B3410577}" presName="bgRect" presStyleLbl="bgShp" presStyleIdx="1" presStyleCnt="5"/>
      <dgm:spPr/>
    </dgm:pt>
    <dgm:pt modelId="{129D8667-FFE7-4408-96F3-47C34DA9C956}" type="pres">
      <dgm:prSet presAssocID="{194DDFD8-8EF6-4890-9A33-7246B3410577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ler"/>
        </a:ext>
      </dgm:extLst>
    </dgm:pt>
    <dgm:pt modelId="{B12F9B05-860E-45F7-84F8-48B2A69B9B8C}" type="pres">
      <dgm:prSet presAssocID="{194DDFD8-8EF6-4890-9A33-7246B3410577}" presName="spaceRect" presStyleCnt="0"/>
      <dgm:spPr/>
    </dgm:pt>
    <dgm:pt modelId="{A3BABE5C-159F-46A5-859C-F1FF83D65218}" type="pres">
      <dgm:prSet presAssocID="{194DDFD8-8EF6-4890-9A33-7246B3410577}" presName="parTx" presStyleLbl="revTx" presStyleIdx="1" presStyleCnt="5">
        <dgm:presLayoutVars>
          <dgm:chMax val="0"/>
          <dgm:chPref val="0"/>
        </dgm:presLayoutVars>
      </dgm:prSet>
      <dgm:spPr/>
    </dgm:pt>
    <dgm:pt modelId="{980A460A-FE93-4936-8315-B25E906F013C}" type="pres">
      <dgm:prSet presAssocID="{7E84DFB2-0204-4629-8232-16424A829A62}" presName="sibTrans" presStyleCnt="0"/>
      <dgm:spPr/>
    </dgm:pt>
    <dgm:pt modelId="{1C213A8C-7EA7-40EB-9CC6-66AC0DDA1C2A}" type="pres">
      <dgm:prSet presAssocID="{BE5B570C-7A89-456C-94E8-C8B859E60705}" presName="compNode" presStyleCnt="0"/>
      <dgm:spPr/>
    </dgm:pt>
    <dgm:pt modelId="{676A1070-9F39-4F31-8FCF-9CE37E0D4A1F}" type="pres">
      <dgm:prSet presAssocID="{BE5B570C-7A89-456C-94E8-C8B859E60705}" presName="bgRect" presStyleLbl="bgShp" presStyleIdx="2" presStyleCnt="5"/>
      <dgm:spPr/>
    </dgm:pt>
    <dgm:pt modelId="{7E82A57E-B56C-4264-A6C2-B70C8B8253C9}" type="pres">
      <dgm:prSet presAssocID="{BE5B570C-7A89-456C-94E8-C8B859E60705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5B70A55D-E8AA-4E12-A451-20FD50226984}" type="pres">
      <dgm:prSet presAssocID="{BE5B570C-7A89-456C-94E8-C8B859E60705}" presName="spaceRect" presStyleCnt="0"/>
      <dgm:spPr/>
    </dgm:pt>
    <dgm:pt modelId="{D10293C1-9469-4F2F-A738-9DDFFF461228}" type="pres">
      <dgm:prSet presAssocID="{BE5B570C-7A89-456C-94E8-C8B859E60705}" presName="parTx" presStyleLbl="revTx" presStyleIdx="2" presStyleCnt="5">
        <dgm:presLayoutVars>
          <dgm:chMax val="0"/>
          <dgm:chPref val="0"/>
        </dgm:presLayoutVars>
      </dgm:prSet>
      <dgm:spPr/>
    </dgm:pt>
    <dgm:pt modelId="{99F09537-A83E-4B9E-9215-D5F82267EC72}" type="pres">
      <dgm:prSet presAssocID="{24A94312-11C8-47C3-A3A6-37C959C1DB02}" presName="sibTrans" presStyleCnt="0"/>
      <dgm:spPr/>
    </dgm:pt>
    <dgm:pt modelId="{A389EEA7-AE5B-48E8-8347-13E9C7AD3F40}" type="pres">
      <dgm:prSet presAssocID="{898D58FF-1495-4AD6-8D2E-F64E1BB3F03C}" presName="compNode" presStyleCnt="0"/>
      <dgm:spPr/>
    </dgm:pt>
    <dgm:pt modelId="{A5AEBDE4-FE70-4F54-B5DC-83A71D246D35}" type="pres">
      <dgm:prSet presAssocID="{898D58FF-1495-4AD6-8D2E-F64E1BB3F03C}" presName="bgRect" presStyleLbl="bgShp" presStyleIdx="3" presStyleCnt="5"/>
      <dgm:spPr/>
    </dgm:pt>
    <dgm:pt modelId="{3E2D56BF-7C8C-4836-AC9F-BF0B4F6CF015}" type="pres">
      <dgm:prSet presAssocID="{898D58FF-1495-4AD6-8D2E-F64E1BB3F03C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60E9C864-8099-4040-B84E-C358CEC18314}" type="pres">
      <dgm:prSet presAssocID="{898D58FF-1495-4AD6-8D2E-F64E1BB3F03C}" presName="spaceRect" presStyleCnt="0"/>
      <dgm:spPr/>
    </dgm:pt>
    <dgm:pt modelId="{F92B1F1D-7635-4222-8D40-0093AEC687EC}" type="pres">
      <dgm:prSet presAssocID="{898D58FF-1495-4AD6-8D2E-F64E1BB3F03C}" presName="parTx" presStyleLbl="revTx" presStyleIdx="3" presStyleCnt="5">
        <dgm:presLayoutVars>
          <dgm:chMax val="0"/>
          <dgm:chPref val="0"/>
        </dgm:presLayoutVars>
      </dgm:prSet>
      <dgm:spPr/>
    </dgm:pt>
    <dgm:pt modelId="{B3CED1BC-FE68-4F73-9003-489407D5F451}" type="pres">
      <dgm:prSet presAssocID="{8978B352-5306-47BB-9B9C-34FDB3CADD77}" presName="sibTrans" presStyleCnt="0"/>
      <dgm:spPr/>
    </dgm:pt>
    <dgm:pt modelId="{216F2BC4-45FC-44C9-A8FF-B06C37B6ED1B}" type="pres">
      <dgm:prSet presAssocID="{018DF62C-8221-4A60-AC43-8408FF6A9A11}" presName="compNode" presStyleCnt="0"/>
      <dgm:spPr/>
    </dgm:pt>
    <dgm:pt modelId="{3A7F1F36-8C7F-4C69-8B70-1B27F72F3D88}" type="pres">
      <dgm:prSet presAssocID="{018DF62C-8221-4A60-AC43-8408FF6A9A11}" presName="bgRect" presStyleLbl="bgShp" presStyleIdx="4" presStyleCnt="5"/>
      <dgm:spPr/>
    </dgm:pt>
    <dgm:pt modelId="{0E7B3AF2-712D-4EF5-989C-5ED775C3DA8B}" type="pres">
      <dgm:prSet presAssocID="{018DF62C-8221-4A60-AC43-8408FF6A9A11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rglass"/>
        </a:ext>
      </dgm:extLst>
    </dgm:pt>
    <dgm:pt modelId="{F166D53C-6220-44D1-B70E-78219D5530A3}" type="pres">
      <dgm:prSet presAssocID="{018DF62C-8221-4A60-AC43-8408FF6A9A11}" presName="spaceRect" presStyleCnt="0"/>
      <dgm:spPr/>
    </dgm:pt>
    <dgm:pt modelId="{B12D1AC3-2784-413C-A6E2-A1E9DE1520D2}" type="pres">
      <dgm:prSet presAssocID="{018DF62C-8221-4A60-AC43-8408FF6A9A11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E19B6401-DA8D-4AC5-BE4F-C145A0B13346}" srcId="{4D1B0939-663A-4576-BE1B-DB549B147B47}" destId="{0ECB75CA-8F07-47ED-A60C-FEA46AFB1FDB}" srcOrd="0" destOrd="0" parTransId="{CF3B7C28-2BBB-4619-B9AF-6544566C6224}" sibTransId="{10E314B1-3664-4B40-B0F7-157761A0A12A}"/>
    <dgm:cxn modelId="{DD2ACD3C-0531-4896-8B78-837013DCA101}" type="presOf" srcId="{BE5B570C-7A89-456C-94E8-C8B859E60705}" destId="{D10293C1-9469-4F2F-A738-9DDFFF461228}" srcOrd="0" destOrd="0" presId="urn:microsoft.com/office/officeart/2018/2/layout/IconVerticalSolidList"/>
    <dgm:cxn modelId="{A68C1C5D-1897-4EA3-A821-8CD6C82B16E4}" srcId="{4D1B0939-663A-4576-BE1B-DB549B147B47}" destId="{194DDFD8-8EF6-4890-9A33-7246B3410577}" srcOrd="1" destOrd="0" parTransId="{51950492-3683-4581-B75E-526B40937E30}" sibTransId="{7E84DFB2-0204-4629-8232-16424A829A62}"/>
    <dgm:cxn modelId="{6AB9E899-CFE1-40EF-8817-B18655ACE903}" type="presOf" srcId="{4D1B0939-663A-4576-BE1B-DB549B147B47}" destId="{186238F8-BCB1-4EBB-AC18-08508EEF396A}" srcOrd="0" destOrd="0" presId="urn:microsoft.com/office/officeart/2018/2/layout/IconVerticalSolidList"/>
    <dgm:cxn modelId="{5A87B19E-E73A-47DB-9720-310C63A38754}" srcId="{4D1B0939-663A-4576-BE1B-DB549B147B47}" destId="{018DF62C-8221-4A60-AC43-8408FF6A9A11}" srcOrd="4" destOrd="0" parTransId="{AA891756-DE59-40A6-AB78-FE41E31F2AE4}" sibTransId="{621ACFA8-1D05-402A-8716-B49E3C97C51F}"/>
    <dgm:cxn modelId="{3B152BA3-07A1-4D07-ABD2-A81691766FAC}" type="presOf" srcId="{018DF62C-8221-4A60-AC43-8408FF6A9A11}" destId="{B12D1AC3-2784-413C-A6E2-A1E9DE1520D2}" srcOrd="0" destOrd="0" presId="urn:microsoft.com/office/officeart/2018/2/layout/IconVerticalSolidList"/>
    <dgm:cxn modelId="{897065B4-B3BC-4040-BD8E-F67C7D7F34CE}" srcId="{4D1B0939-663A-4576-BE1B-DB549B147B47}" destId="{BE5B570C-7A89-456C-94E8-C8B859E60705}" srcOrd="2" destOrd="0" parTransId="{9E3F89BB-3EE4-43F9-A329-903F18B07CDB}" sibTransId="{24A94312-11C8-47C3-A3A6-37C959C1DB02}"/>
    <dgm:cxn modelId="{E4D148B6-3E42-4710-8CE2-A575A737DBBF}" srcId="{4D1B0939-663A-4576-BE1B-DB549B147B47}" destId="{898D58FF-1495-4AD6-8D2E-F64E1BB3F03C}" srcOrd="3" destOrd="0" parTransId="{0D3FBAE4-AE1E-401E-92C8-4EC4C72BBD3B}" sibTransId="{8978B352-5306-47BB-9B9C-34FDB3CADD77}"/>
    <dgm:cxn modelId="{3EB195D4-95D1-4801-B81A-ED201481D1FF}" type="presOf" srcId="{0ECB75CA-8F07-47ED-A60C-FEA46AFB1FDB}" destId="{8CDD84AB-4848-471A-897E-5C3425913FA4}" srcOrd="0" destOrd="0" presId="urn:microsoft.com/office/officeart/2018/2/layout/IconVerticalSolidList"/>
    <dgm:cxn modelId="{491121D5-E397-4DC0-ABF8-2DCD2F8B85DF}" type="presOf" srcId="{194DDFD8-8EF6-4890-9A33-7246B3410577}" destId="{A3BABE5C-159F-46A5-859C-F1FF83D65218}" srcOrd="0" destOrd="0" presId="urn:microsoft.com/office/officeart/2018/2/layout/IconVerticalSolidList"/>
    <dgm:cxn modelId="{1DCA2FF0-B6E5-4F10-BC61-64A97AC93770}" type="presOf" srcId="{898D58FF-1495-4AD6-8D2E-F64E1BB3F03C}" destId="{F92B1F1D-7635-4222-8D40-0093AEC687EC}" srcOrd="0" destOrd="0" presId="urn:microsoft.com/office/officeart/2018/2/layout/IconVerticalSolidList"/>
    <dgm:cxn modelId="{9CCF73FE-66BD-447D-828F-9BBA0C9D2CD4}" type="presParOf" srcId="{186238F8-BCB1-4EBB-AC18-08508EEF396A}" destId="{3296B9C7-7472-4907-A2DE-2C211531516B}" srcOrd="0" destOrd="0" presId="urn:microsoft.com/office/officeart/2018/2/layout/IconVerticalSolidList"/>
    <dgm:cxn modelId="{2DDE1BDF-EA27-4B5E-87E3-0F35BDEE9472}" type="presParOf" srcId="{3296B9C7-7472-4907-A2DE-2C211531516B}" destId="{380E2309-1532-470D-A309-7C1587F71830}" srcOrd="0" destOrd="0" presId="urn:microsoft.com/office/officeart/2018/2/layout/IconVerticalSolidList"/>
    <dgm:cxn modelId="{D8D264E0-E4DE-4167-A5A8-0535E703E0F1}" type="presParOf" srcId="{3296B9C7-7472-4907-A2DE-2C211531516B}" destId="{37BF8A71-1795-43AC-A217-D0DDD347202E}" srcOrd="1" destOrd="0" presId="urn:microsoft.com/office/officeart/2018/2/layout/IconVerticalSolidList"/>
    <dgm:cxn modelId="{3B7C919B-C6C6-46F1-9D08-15CE82990167}" type="presParOf" srcId="{3296B9C7-7472-4907-A2DE-2C211531516B}" destId="{8306C0E6-3C4B-47BC-886F-89DF4392B11B}" srcOrd="2" destOrd="0" presId="urn:microsoft.com/office/officeart/2018/2/layout/IconVerticalSolidList"/>
    <dgm:cxn modelId="{BF265DBE-F44A-4477-BD07-FE2A806D37B8}" type="presParOf" srcId="{3296B9C7-7472-4907-A2DE-2C211531516B}" destId="{8CDD84AB-4848-471A-897E-5C3425913FA4}" srcOrd="3" destOrd="0" presId="urn:microsoft.com/office/officeart/2018/2/layout/IconVerticalSolidList"/>
    <dgm:cxn modelId="{E1B6BA94-DB43-49E1-A56A-4D7E5F6D78EF}" type="presParOf" srcId="{186238F8-BCB1-4EBB-AC18-08508EEF396A}" destId="{090F2115-6DBA-4082-AC34-2969AD374026}" srcOrd="1" destOrd="0" presId="urn:microsoft.com/office/officeart/2018/2/layout/IconVerticalSolidList"/>
    <dgm:cxn modelId="{8EE6BFAD-5384-4041-882F-45E27ECDA3D9}" type="presParOf" srcId="{186238F8-BCB1-4EBB-AC18-08508EEF396A}" destId="{DCCA1DAF-CB3E-43B1-AFCA-0C65F4B7EB03}" srcOrd="2" destOrd="0" presId="urn:microsoft.com/office/officeart/2018/2/layout/IconVerticalSolidList"/>
    <dgm:cxn modelId="{8F856266-B351-4E4B-B225-672EF3DC4F8A}" type="presParOf" srcId="{DCCA1DAF-CB3E-43B1-AFCA-0C65F4B7EB03}" destId="{0F6D2D25-0A65-49AF-9B4D-4958C9586D00}" srcOrd="0" destOrd="0" presId="urn:microsoft.com/office/officeart/2018/2/layout/IconVerticalSolidList"/>
    <dgm:cxn modelId="{09643872-1AE0-45F6-827D-206D57035C4F}" type="presParOf" srcId="{DCCA1DAF-CB3E-43B1-AFCA-0C65F4B7EB03}" destId="{129D8667-FFE7-4408-96F3-47C34DA9C956}" srcOrd="1" destOrd="0" presId="urn:microsoft.com/office/officeart/2018/2/layout/IconVerticalSolidList"/>
    <dgm:cxn modelId="{DB99DD1B-B6EE-4521-94CE-63EA03D4E491}" type="presParOf" srcId="{DCCA1DAF-CB3E-43B1-AFCA-0C65F4B7EB03}" destId="{B12F9B05-860E-45F7-84F8-48B2A69B9B8C}" srcOrd="2" destOrd="0" presId="urn:microsoft.com/office/officeart/2018/2/layout/IconVerticalSolidList"/>
    <dgm:cxn modelId="{89E1E4B2-D93B-4A06-A5F6-201F8B5EAFE6}" type="presParOf" srcId="{DCCA1DAF-CB3E-43B1-AFCA-0C65F4B7EB03}" destId="{A3BABE5C-159F-46A5-859C-F1FF83D65218}" srcOrd="3" destOrd="0" presId="urn:microsoft.com/office/officeart/2018/2/layout/IconVerticalSolidList"/>
    <dgm:cxn modelId="{7D3C3F2E-8941-4675-A2DA-76F176132AD6}" type="presParOf" srcId="{186238F8-BCB1-4EBB-AC18-08508EEF396A}" destId="{980A460A-FE93-4936-8315-B25E906F013C}" srcOrd="3" destOrd="0" presId="urn:microsoft.com/office/officeart/2018/2/layout/IconVerticalSolidList"/>
    <dgm:cxn modelId="{F8617429-9E2C-43DA-A728-C7AA75B732C4}" type="presParOf" srcId="{186238F8-BCB1-4EBB-AC18-08508EEF396A}" destId="{1C213A8C-7EA7-40EB-9CC6-66AC0DDA1C2A}" srcOrd="4" destOrd="0" presId="urn:microsoft.com/office/officeart/2018/2/layout/IconVerticalSolidList"/>
    <dgm:cxn modelId="{20E4DA37-479E-4690-85B0-685430C11368}" type="presParOf" srcId="{1C213A8C-7EA7-40EB-9CC6-66AC0DDA1C2A}" destId="{676A1070-9F39-4F31-8FCF-9CE37E0D4A1F}" srcOrd="0" destOrd="0" presId="urn:microsoft.com/office/officeart/2018/2/layout/IconVerticalSolidList"/>
    <dgm:cxn modelId="{D54C9E7C-4F1D-4332-B684-5396658BB0FF}" type="presParOf" srcId="{1C213A8C-7EA7-40EB-9CC6-66AC0DDA1C2A}" destId="{7E82A57E-B56C-4264-A6C2-B70C8B8253C9}" srcOrd="1" destOrd="0" presId="urn:microsoft.com/office/officeart/2018/2/layout/IconVerticalSolidList"/>
    <dgm:cxn modelId="{B508779F-7080-4650-9ED7-BD11DFA5A5FB}" type="presParOf" srcId="{1C213A8C-7EA7-40EB-9CC6-66AC0DDA1C2A}" destId="{5B70A55D-E8AA-4E12-A451-20FD50226984}" srcOrd="2" destOrd="0" presId="urn:microsoft.com/office/officeart/2018/2/layout/IconVerticalSolidList"/>
    <dgm:cxn modelId="{43A908CE-431E-4EF2-843D-A49921C2D1E9}" type="presParOf" srcId="{1C213A8C-7EA7-40EB-9CC6-66AC0DDA1C2A}" destId="{D10293C1-9469-4F2F-A738-9DDFFF461228}" srcOrd="3" destOrd="0" presId="urn:microsoft.com/office/officeart/2018/2/layout/IconVerticalSolidList"/>
    <dgm:cxn modelId="{91E1F33D-5598-40F1-9532-D101862E1DD5}" type="presParOf" srcId="{186238F8-BCB1-4EBB-AC18-08508EEF396A}" destId="{99F09537-A83E-4B9E-9215-D5F82267EC72}" srcOrd="5" destOrd="0" presId="urn:microsoft.com/office/officeart/2018/2/layout/IconVerticalSolidList"/>
    <dgm:cxn modelId="{8EB9E846-54C0-4535-8F53-E0690DFB54B7}" type="presParOf" srcId="{186238F8-BCB1-4EBB-AC18-08508EEF396A}" destId="{A389EEA7-AE5B-48E8-8347-13E9C7AD3F40}" srcOrd="6" destOrd="0" presId="urn:microsoft.com/office/officeart/2018/2/layout/IconVerticalSolidList"/>
    <dgm:cxn modelId="{F72BCDD2-E9CC-4E53-8169-FA643A3C70D6}" type="presParOf" srcId="{A389EEA7-AE5B-48E8-8347-13E9C7AD3F40}" destId="{A5AEBDE4-FE70-4F54-B5DC-83A71D246D35}" srcOrd="0" destOrd="0" presId="urn:microsoft.com/office/officeart/2018/2/layout/IconVerticalSolidList"/>
    <dgm:cxn modelId="{68107ECE-EDFA-437D-8E3B-6D2CE214599D}" type="presParOf" srcId="{A389EEA7-AE5B-48E8-8347-13E9C7AD3F40}" destId="{3E2D56BF-7C8C-4836-AC9F-BF0B4F6CF015}" srcOrd="1" destOrd="0" presId="urn:microsoft.com/office/officeart/2018/2/layout/IconVerticalSolidList"/>
    <dgm:cxn modelId="{3A8831EF-3D4F-4871-ADB1-E58BBEA380D2}" type="presParOf" srcId="{A389EEA7-AE5B-48E8-8347-13E9C7AD3F40}" destId="{60E9C864-8099-4040-B84E-C358CEC18314}" srcOrd="2" destOrd="0" presId="urn:microsoft.com/office/officeart/2018/2/layout/IconVerticalSolidList"/>
    <dgm:cxn modelId="{FB790064-9F54-49A5-BDDC-135C6F876C97}" type="presParOf" srcId="{A389EEA7-AE5B-48E8-8347-13E9C7AD3F40}" destId="{F92B1F1D-7635-4222-8D40-0093AEC687EC}" srcOrd="3" destOrd="0" presId="urn:microsoft.com/office/officeart/2018/2/layout/IconVerticalSolidList"/>
    <dgm:cxn modelId="{FAE620F4-695F-4DBF-A2DC-A8D1D7E1BFB1}" type="presParOf" srcId="{186238F8-BCB1-4EBB-AC18-08508EEF396A}" destId="{B3CED1BC-FE68-4F73-9003-489407D5F451}" srcOrd="7" destOrd="0" presId="urn:microsoft.com/office/officeart/2018/2/layout/IconVerticalSolidList"/>
    <dgm:cxn modelId="{829A1FDA-44BD-4628-8E79-E5D5751560D7}" type="presParOf" srcId="{186238F8-BCB1-4EBB-AC18-08508EEF396A}" destId="{216F2BC4-45FC-44C9-A8FF-B06C37B6ED1B}" srcOrd="8" destOrd="0" presId="urn:microsoft.com/office/officeart/2018/2/layout/IconVerticalSolidList"/>
    <dgm:cxn modelId="{AEBF0DFB-A67E-4F64-8D7A-4347A210DDF9}" type="presParOf" srcId="{216F2BC4-45FC-44C9-A8FF-B06C37B6ED1B}" destId="{3A7F1F36-8C7F-4C69-8B70-1B27F72F3D88}" srcOrd="0" destOrd="0" presId="urn:microsoft.com/office/officeart/2018/2/layout/IconVerticalSolidList"/>
    <dgm:cxn modelId="{DCDFBD9A-2DD3-4C1B-9E0A-2B4BD1AB80FA}" type="presParOf" srcId="{216F2BC4-45FC-44C9-A8FF-B06C37B6ED1B}" destId="{0E7B3AF2-712D-4EF5-989C-5ED775C3DA8B}" srcOrd="1" destOrd="0" presId="urn:microsoft.com/office/officeart/2018/2/layout/IconVerticalSolidList"/>
    <dgm:cxn modelId="{4BF5BF0D-AFD7-4F25-9FBE-26DC63E2AD4B}" type="presParOf" srcId="{216F2BC4-45FC-44C9-A8FF-B06C37B6ED1B}" destId="{F166D53C-6220-44D1-B70E-78219D5530A3}" srcOrd="2" destOrd="0" presId="urn:microsoft.com/office/officeart/2018/2/layout/IconVerticalSolidList"/>
    <dgm:cxn modelId="{0F9BAA32-6514-480B-ADF4-D472105A278C}" type="presParOf" srcId="{216F2BC4-45FC-44C9-A8FF-B06C37B6ED1B}" destId="{B12D1AC3-2784-413C-A6E2-A1E9DE1520D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E5F10CD-2A8F-426A-BF04-1450004AB35A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2D97128-67BB-44BB-AF2B-CB02DC85E162}">
      <dgm:prSet/>
      <dgm:spPr/>
      <dgm:t>
        <a:bodyPr/>
        <a:lstStyle/>
        <a:p>
          <a:r>
            <a:rPr lang="en-AU" b="1"/>
            <a:t>Strategic plan</a:t>
          </a:r>
          <a:endParaRPr lang="en-US"/>
        </a:p>
      </dgm:t>
    </dgm:pt>
    <dgm:pt modelId="{61477D2D-A896-4FB8-8746-709983493B0F}" type="parTrans" cxnId="{DCA5E38B-A302-43BC-BAA8-DCBB5254FA5B}">
      <dgm:prSet/>
      <dgm:spPr/>
      <dgm:t>
        <a:bodyPr/>
        <a:lstStyle/>
        <a:p>
          <a:endParaRPr lang="en-US"/>
        </a:p>
      </dgm:t>
    </dgm:pt>
    <dgm:pt modelId="{D992C02A-1086-41DA-A29F-BE740EDA29C5}" type="sibTrans" cxnId="{DCA5E38B-A302-43BC-BAA8-DCBB5254FA5B}">
      <dgm:prSet/>
      <dgm:spPr/>
      <dgm:t>
        <a:bodyPr/>
        <a:lstStyle/>
        <a:p>
          <a:endParaRPr lang="en-US"/>
        </a:p>
      </dgm:t>
    </dgm:pt>
    <dgm:pt modelId="{E485123A-4548-47C4-B95D-7218171A39C4}">
      <dgm:prSet/>
      <dgm:spPr/>
      <dgm:t>
        <a:bodyPr/>
        <a:lstStyle/>
        <a:p>
          <a:r>
            <a:rPr lang="en-AU"/>
            <a:t>Situation analysis</a:t>
          </a:r>
          <a:endParaRPr lang="en-US"/>
        </a:p>
      </dgm:t>
    </dgm:pt>
    <dgm:pt modelId="{007CC256-8762-4E58-8D93-10C8E111C1E8}" type="parTrans" cxnId="{FBBF4743-33B2-4574-8340-B61738A9957B}">
      <dgm:prSet/>
      <dgm:spPr/>
      <dgm:t>
        <a:bodyPr/>
        <a:lstStyle/>
        <a:p>
          <a:endParaRPr lang="en-US"/>
        </a:p>
      </dgm:t>
    </dgm:pt>
    <dgm:pt modelId="{2A17611E-EB3E-4979-B8DB-8D41D0023FF0}" type="sibTrans" cxnId="{FBBF4743-33B2-4574-8340-B61738A9957B}">
      <dgm:prSet/>
      <dgm:spPr/>
      <dgm:t>
        <a:bodyPr/>
        <a:lstStyle/>
        <a:p>
          <a:endParaRPr lang="en-US"/>
        </a:p>
      </dgm:t>
    </dgm:pt>
    <dgm:pt modelId="{A4D5A0B2-DAC9-45A0-8F62-3C1540FD23E6}">
      <dgm:prSet/>
      <dgm:spPr/>
      <dgm:t>
        <a:bodyPr/>
        <a:lstStyle/>
        <a:p>
          <a:r>
            <a:rPr lang="en-AU"/>
            <a:t>Identification of strategy options</a:t>
          </a:r>
          <a:endParaRPr lang="en-US"/>
        </a:p>
      </dgm:t>
    </dgm:pt>
    <dgm:pt modelId="{7EB4A0FE-C4E6-45B9-B673-2E8728D59D00}" type="parTrans" cxnId="{A756A491-6869-4E0F-97CA-FF4162805B3B}">
      <dgm:prSet/>
      <dgm:spPr/>
      <dgm:t>
        <a:bodyPr/>
        <a:lstStyle/>
        <a:p>
          <a:endParaRPr lang="en-US"/>
        </a:p>
      </dgm:t>
    </dgm:pt>
    <dgm:pt modelId="{9D0D6E28-FA99-4877-935D-E045672EE9EF}" type="sibTrans" cxnId="{A756A491-6869-4E0F-97CA-FF4162805B3B}">
      <dgm:prSet/>
      <dgm:spPr/>
      <dgm:t>
        <a:bodyPr/>
        <a:lstStyle/>
        <a:p>
          <a:endParaRPr lang="en-US"/>
        </a:p>
      </dgm:t>
    </dgm:pt>
    <dgm:pt modelId="{411D4A2F-9593-4447-B97D-E5F712D4CC4A}">
      <dgm:prSet/>
      <dgm:spPr/>
      <dgm:t>
        <a:bodyPr/>
        <a:lstStyle/>
        <a:p>
          <a:r>
            <a:rPr lang="en-AU"/>
            <a:t>Strategy evaluation and selection</a:t>
          </a:r>
          <a:endParaRPr lang="en-US"/>
        </a:p>
      </dgm:t>
    </dgm:pt>
    <dgm:pt modelId="{1D90B635-53D2-465D-8FC5-FC3D0BDCD952}" type="parTrans" cxnId="{8252F1E8-2E5D-4503-84ED-6BB009413CC6}">
      <dgm:prSet/>
      <dgm:spPr/>
      <dgm:t>
        <a:bodyPr/>
        <a:lstStyle/>
        <a:p>
          <a:endParaRPr lang="en-US"/>
        </a:p>
      </dgm:t>
    </dgm:pt>
    <dgm:pt modelId="{379E08AD-2580-44BE-AAE0-86207FCB9F70}" type="sibTrans" cxnId="{8252F1E8-2E5D-4503-84ED-6BB009413CC6}">
      <dgm:prSet/>
      <dgm:spPr/>
      <dgm:t>
        <a:bodyPr/>
        <a:lstStyle/>
        <a:p>
          <a:endParaRPr lang="en-US"/>
        </a:p>
      </dgm:t>
    </dgm:pt>
    <dgm:pt modelId="{81CC11AE-32F5-480A-8978-D90267B4DD07}">
      <dgm:prSet/>
      <dgm:spPr/>
      <dgm:t>
        <a:bodyPr/>
        <a:lstStyle/>
        <a:p>
          <a:r>
            <a:rPr lang="en-AU"/>
            <a:t>Operational planning</a:t>
          </a:r>
          <a:endParaRPr lang="en-US"/>
        </a:p>
      </dgm:t>
    </dgm:pt>
    <dgm:pt modelId="{772019CA-9F77-4762-A9CB-CFC9B95831CB}" type="parTrans" cxnId="{9CAEDAB6-9AB1-42BE-B736-F87431BEE4FB}">
      <dgm:prSet/>
      <dgm:spPr/>
      <dgm:t>
        <a:bodyPr/>
        <a:lstStyle/>
        <a:p>
          <a:endParaRPr lang="en-US"/>
        </a:p>
      </dgm:t>
    </dgm:pt>
    <dgm:pt modelId="{ADD2638F-B35E-424E-8520-2E1E70122497}" type="sibTrans" cxnId="{9CAEDAB6-9AB1-42BE-B736-F87431BEE4FB}">
      <dgm:prSet/>
      <dgm:spPr/>
      <dgm:t>
        <a:bodyPr/>
        <a:lstStyle/>
        <a:p>
          <a:endParaRPr lang="en-US"/>
        </a:p>
      </dgm:t>
    </dgm:pt>
    <dgm:pt modelId="{19AE50D1-A7C7-4A14-8DEC-254E5E31E699}" type="pres">
      <dgm:prSet presAssocID="{FE5F10CD-2A8F-426A-BF04-1450004AB35A}" presName="linear" presStyleCnt="0">
        <dgm:presLayoutVars>
          <dgm:animLvl val="lvl"/>
          <dgm:resizeHandles val="exact"/>
        </dgm:presLayoutVars>
      </dgm:prSet>
      <dgm:spPr/>
    </dgm:pt>
    <dgm:pt modelId="{9F94F064-84CC-48CF-B182-D79E2FD9E29B}" type="pres">
      <dgm:prSet presAssocID="{A2D97128-67BB-44BB-AF2B-CB02DC85E162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8C7F74BE-048F-4433-807C-685CC6C06B8D}" type="pres">
      <dgm:prSet presAssocID="{D992C02A-1086-41DA-A29F-BE740EDA29C5}" presName="spacer" presStyleCnt="0"/>
      <dgm:spPr/>
    </dgm:pt>
    <dgm:pt modelId="{50704522-DFB1-4A96-B6AF-52F553F88FE0}" type="pres">
      <dgm:prSet presAssocID="{E485123A-4548-47C4-B95D-7218171A39C4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597E584D-C1B1-4434-8C74-F326B29B0C5D}" type="pres">
      <dgm:prSet presAssocID="{2A17611E-EB3E-4979-B8DB-8D41D0023FF0}" presName="spacer" presStyleCnt="0"/>
      <dgm:spPr/>
    </dgm:pt>
    <dgm:pt modelId="{CDB6330E-44FC-4BCA-AFA1-6FA1F38685D6}" type="pres">
      <dgm:prSet presAssocID="{A4D5A0B2-DAC9-45A0-8F62-3C1540FD23E6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21E20E5D-CF17-4DDB-896C-7F5FF16AA0A7}" type="pres">
      <dgm:prSet presAssocID="{9D0D6E28-FA99-4877-935D-E045672EE9EF}" presName="spacer" presStyleCnt="0"/>
      <dgm:spPr/>
    </dgm:pt>
    <dgm:pt modelId="{3A36D4D6-6D79-45B8-8E7B-7D43AA5B495B}" type="pres">
      <dgm:prSet presAssocID="{411D4A2F-9593-4447-B97D-E5F712D4CC4A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9DB298CF-C73B-4CC0-B74B-0A00506A38FC}" type="pres">
      <dgm:prSet presAssocID="{379E08AD-2580-44BE-AAE0-86207FCB9F70}" presName="spacer" presStyleCnt="0"/>
      <dgm:spPr/>
    </dgm:pt>
    <dgm:pt modelId="{FBE9DB35-E9CA-4541-B756-6A5FBDB346B1}" type="pres">
      <dgm:prSet presAssocID="{81CC11AE-32F5-480A-8978-D90267B4DD07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3B070C14-C9DD-42E4-B401-90359CA19944}" type="presOf" srcId="{A4D5A0B2-DAC9-45A0-8F62-3C1540FD23E6}" destId="{CDB6330E-44FC-4BCA-AFA1-6FA1F38685D6}" srcOrd="0" destOrd="0" presId="urn:microsoft.com/office/officeart/2005/8/layout/vList2"/>
    <dgm:cxn modelId="{B0483F38-6022-4A1F-B380-897A6EBDD87D}" type="presOf" srcId="{81CC11AE-32F5-480A-8978-D90267B4DD07}" destId="{FBE9DB35-E9CA-4541-B756-6A5FBDB346B1}" srcOrd="0" destOrd="0" presId="urn:microsoft.com/office/officeart/2005/8/layout/vList2"/>
    <dgm:cxn modelId="{EB580839-4196-4DAC-89D0-8CC704348352}" type="presOf" srcId="{E485123A-4548-47C4-B95D-7218171A39C4}" destId="{50704522-DFB1-4A96-B6AF-52F553F88FE0}" srcOrd="0" destOrd="0" presId="urn:microsoft.com/office/officeart/2005/8/layout/vList2"/>
    <dgm:cxn modelId="{A51C1641-D232-4EB3-BCA3-16DF8A22D3EA}" type="presOf" srcId="{FE5F10CD-2A8F-426A-BF04-1450004AB35A}" destId="{19AE50D1-A7C7-4A14-8DEC-254E5E31E699}" srcOrd="0" destOrd="0" presId="urn:microsoft.com/office/officeart/2005/8/layout/vList2"/>
    <dgm:cxn modelId="{FBBF4743-33B2-4574-8340-B61738A9957B}" srcId="{FE5F10CD-2A8F-426A-BF04-1450004AB35A}" destId="{E485123A-4548-47C4-B95D-7218171A39C4}" srcOrd="1" destOrd="0" parTransId="{007CC256-8762-4E58-8D93-10C8E111C1E8}" sibTransId="{2A17611E-EB3E-4979-B8DB-8D41D0023FF0}"/>
    <dgm:cxn modelId="{0822E948-F04B-493C-958E-167E5E5F6714}" type="presOf" srcId="{A2D97128-67BB-44BB-AF2B-CB02DC85E162}" destId="{9F94F064-84CC-48CF-B182-D79E2FD9E29B}" srcOrd="0" destOrd="0" presId="urn:microsoft.com/office/officeart/2005/8/layout/vList2"/>
    <dgm:cxn modelId="{7484C953-EC10-403C-AFCC-32706FC6A7C5}" type="presOf" srcId="{411D4A2F-9593-4447-B97D-E5F712D4CC4A}" destId="{3A36D4D6-6D79-45B8-8E7B-7D43AA5B495B}" srcOrd="0" destOrd="0" presId="urn:microsoft.com/office/officeart/2005/8/layout/vList2"/>
    <dgm:cxn modelId="{DCA5E38B-A302-43BC-BAA8-DCBB5254FA5B}" srcId="{FE5F10CD-2A8F-426A-BF04-1450004AB35A}" destId="{A2D97128-67BB-44BB-AF2B-CB02DC85E162}" srcOrd="0" destOrd="0" parTransId="{61477D2D-A896-4FB8-8746-709983493B0F}" sibTransId="{D992C02A-1086-41DA-A29F-BE740EDA29C5}"/>
    <dgm:cxn modelId="{A756A491-6869-4E0F-97CA-FF4162805B3B}" srcId="{FE5F10CD-2A8F-426A-BF04-1450004AB35A}" destId="{A4D5A0B2-DAC9-45A0-8F62-3C1540FD23E6}" srcOrd="2" destOrd="0" parTransId="{7EB4A0FE-C4E6-45B9-B673-2E8728D59D00}" sibTransId="{9D0D6E28-FA99-4877-935D-E045672EE9EF}"/>
    <dgm:cxn modelId="{9CAEDAB6-9AB1-42BE-B736-F87431BEE4FB}" srcId="{FE5F10CD-2A8F-426A-BF04-1450004AB35A}" destId="{81CC11AE-32F5-480A-8978-D90267B4DD07}" srcOrd="4" destOrd="0" parTransId="{772019CA-9F77-4762-A9CB-CFC9B95831CB}" sibTransId="{ADD2638F-B35E-424E-8520-2E1E70122497}"/>
    <dgm:cxn modelId="{8252F1E8-2E5D-4503-84ED-6BB009413CC6}" srcId="{FE5F10CD-2A8F-426A-BF04-1450004AB35A}" destId="{411D4A2F-9593-4447-B97D-E5F712D4CC4A}" srcOrd="3" destOrd="0" parTransId="{1D90B635-53D2-465D-8FC5-FC3D0BDCD952}" sibTransId="{379E08AD-2580-44BE-AAE0-86207FCB9F70}"/>
    <dgm:cxn modelId="{790D4127-0418-4711-9AC3-74C3DA7763EC}" type="presParOf" srcId="{19AE50D1-A7C7-4A14-8DEC-254E5E31E699}" destId="{9F94F064-84CC-48CF-B182-D79E2FD9E29B}" srcOrd="0" destOrd="0" presId="urn:microsoft.com/office/officeart/2005/8/layout/vList2"/>
    <dgm:cxn modelId="{4C479397-EB67-4DAE-936D-755DACAB8335}" type="presParOf" srcId="{19AE50D1-A7C7-4A14-8DEC-254E5E31E699}" destId="{8C7F74BE-048F-4433-807C-685CC6C06B8D}" srcOrd="1" destOrd="0" presId="urn:microsoft.com/office/officeart/2005/8/layout/vList2"/>
    <dgm:cxn modelId="{C4A7E875-2E2F-493F-942D-1D45C79F35F1}" type="presParOf" srcId="{19AE50D1-A7C7-4A14-8DEC-254E5E31E699}" destId="{50704522-DFB1-4A96-B6AF-52F553F88FE0}" srcOrd="2" destOrd="0" presId="urn:microsoft.com/office/officeart/2005/8/layout/vList2"/>
    <dgm:cxn modelId="{C86618AD-1859-4146-AC7D-9807B06CD30F}" type="presParOf" srcId="{19AE50D1-A7C7-4A14-8DEC-254E5E31E699}" destId="{597E584D-C1B1-4434-8C74-F326B29B0C5D}" srcOrd="3" destOrd="0" presId="urn:microsoft.com/office/officeart/2005/8/layout/vList2"/>
    <dgm:cxn modelId="{A2ED7599-3087-466C-9204-ED0BE1A6375A}" type="presParOf" srcId="{19AE50D1-A7C7-4A14-8DEC-254E5E31E699}" destId="{CDB6330E-44FC-4BCA-AFA1-6FA1F38685D6}" srcOrd="4" destOrd="0" presId="urn:microsoft.com/office/officeart/2005/8/layout/vList2"/>
    <dgm:cxn modelId="{63143EC8-0772-434E-83F8-17BAE1809E1B}" type="presParOf" srcId="{19AE50D1-A7C7-4A14-8DEC-254E5E31E699}" destId="{21E20E5D-CF17-4DDB-896C-7F5FF16AA0A7}" srcOrd="5" destOrd="0" presId="urn:microsoft.com/office/officeart/2005/8/layout/vList2"/>
    <dgm:cxn modelId="{13E8E8B0-A938-4264-9F2D-D8BD5D5D3C2A}" type="presParOf" srcId="{19AE50D1-A7C7-4A14-8DEC-254E5E31E699}" destId="{3A36D4D6-6D79-45B8-8E7B-7D43AA5B495B}" srcOrd="6" destOrd="0" presId="urn:microsoft.com/office/officeart/2005/8/layout/vList2"/>
    <dgm:cxn modelId="{9798C341-4CC3-4AEC-B02D-D4CF6F916ADB}" type="presParOf" srcId="{19AE50D1-A7C7-4A14-8DEC-254E5E31E699}" destId="{9DB298CF-C73B-4CC0-B74B-0A00506A38FC}" srcOrd="7" destOrd="0" presId="urn:microsoft.com/office/officeart/2005/8/layout/vList2"/>
    <dgm:cxn modelId="{15F9E5DA-4877-4874-B4B3-736E67AE36D7}" type="presParOf" srcId="{19AE50D1-A7C7-4A14-8DEC-254E5E31E699}" destId="{FBE9DB35-E9CA-4541-B756-6A5FBDB346B1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0E2309-1532-470D-A309-7C1587F71830}">
      <dsp:nvSpPr>
        <dsp:cNvPr id="0" name=""/>
        <dsp:cNvSpPr/>
      </dsp:nvSpPr>
      <dsp:spPr>
        <a:xfrm>
          <a:off x="0" y="4353"/>
          <a:ext cx="6269038" cy="92723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BF8A71-1795-43AC-A217-D0DDD347202E}">
      <dsp:nvSpPr>
        <dsp:cNvPr id="0" name=""/>
        <dsp:cNvSpPr/>
      </dsp:nvSpPr>
      <dsp:spPr>
        <a:xfrm>
          <a:off x="280489" y="212981"/>
          <a:ext cx="509980" cy="50998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DD84AB-4848-471A-897E-5C3425913FA4}">
      <dsp:nvSpPr>
        <dsp:cNvPr id="0" name=""/>
        <dsp:cNvSpPr/>
      </dsp:nvSpPr>
      <dsp:spPr>
        <a:xfrm>
          <a:off x="1070958" y="4353"/>
          <a:ext cx="5198079" cy="9272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133" tIns="98133" rIns="98133" bIns="98133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Specific: focused on achieving an event goal or, if no goals have been developed, </a:t>
          </a:r>
          <a:r>
            <a:rPr lang="en-GB" sz="1700" kern="1200"/>
            <a:t>its purpose</a:t>
          </a:r>
          <a:endParaRPr lang="en-US" sz="1700" kern="1200"/>
        </a:p>
      </dsp:txBody>
      <dsp:txXfrm>
        <a:off x="1070958" y="4353"/>
        <a:ext cx="5198079" cy="927236"/>
      </dsp:txXfrm>
    </dsp:sp>
    <dsp:sp modelId="{0F6D2D25-0A65-49AF-9B4D-4958C9586D00}">
      <dsp:nvSpPr>
        <dsp:cNvPr id="0" name=""/>
        <dsp:cNvSpPr/>
      </dsp:nvSpPr>
      <dsp:spPr>
        <a:xfrm>
          <a:off x="0" y="1163398"/>
          <a:ext cx="6269038" cy="92723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9D8667-FFE7-4408-96F3-47C34DA9C956}">
      <dsp:nvSpPr>
        <dsp:cNvPr id="0" name=""/>
        <dsp:cNvSpPr/>
      </dsp:nvSpPr>
      <dsp:spPr>
        <a:xfrm>
          <a:off x="280489" y="1372026"/>
          <a:ext cx="509980" cy="50998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BABE5C-159F-46A5-859C-F1FF83D65218}">
      <dsp:nvSpPr>
        <dsp:cNvPr id="0" name=""/>
        <dsp:cNvSpPr/>
      </dsp:nvSpPr>
      <dsp:spPr>
        <a:xfrm>
          <a:off x="1070958" y="1163398"/>
          <a:ext cx="5198079" cy="9272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133" tIns="98133" rIns="98133" bIns="98133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Measurable: expressed in a way that is quantifiable</a:t>
          </a:r>
        </a:p>
      </dsp:txBody>
      <dsp:txXfrm>
        <a:off x="1070958" y="1163398"/>
        <a:ext cx="5198079" cy="927236"/>
      </dsp:txXfrm>
    </dsp:sp>
    <dsp:sp modelId="{676A1070-9F39-4F31-8FCF-9CE37E0D4A1F}">
      <dsp:nvSpPr>
        <dsp:cNvPr id="0" name=""/>
        <dsp:cNvSpPr/>
      </dsp:nvSpPr>
      <dsp:spPr>
        <a:xfrm>
          <a:off x="0" y="2322444"/>
          <a:ext cx="6269038" cy="92723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82A57E-B56C-4264-A6C2-B70C8B8253C9}">
      <dsp:nvSpPr>
        <dsp:cNvPr id="0" name=""/>
        <dsp:cNvSpPr/>
      </dsp:nvSpPr>
      <dsp:spPr>
        <a:xfrm>
          <a:off x="280489" y="2531072"/>
          <a:ext cx="509980" cy="50998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0293C1-9469-4F2F-A738-9DDFFF461228}">
      <dsp:nvSpPr>
        <dsp:cNvPr id="0" name=""/>
        <dsp:cNvSpPr/>
      </dsp:nvSpPr>
      <dsp:spPr>
        <a:xfrm>
          <a:off x="1070958" y="2322444"/>
          <a:ext cx="5198079" cy="9272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133" tIns="98133" rIns="98133" bIns="98133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Agreeable: agreed on by those responsible for achieving them</a:t>
          </a:r>
        </a:p>
      </dsp:txBody>
      <dsp:txXfrm>
        <a:off x="1070958" y="2322444"/>
        <a:ext cx="5198079" cy="927236"/>
      </dsp:txXfrm>
    </dsp:sp>
    <dsp:sp modelId="{A5AEBDE4-FE70-4F54-B5DC-83A71D246D35}">
      <dsp:nvSpPr>
        <dsp:cNvPr id="0" name=""/>
        <dsp:cNvSpPr/>
      </dsp:nvSpPr>
      <dsp:spPr>
        <a:xfrm>
          <a:off x="0" y="3481489"/>
          <a:ext cx="6269038" cy="92723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2D56BF-7C8C-4836-AC9F-BF0B4F6CF015}">
      <dsp:nvSpPr>
        <dsp:cNvPr id="0" name=""/>
        <dsp:cNvSpPr/>
      </dsp:nvSpPr>
      <dsp:spPr>
        <a:xfrm>
          <a:off x="280489" y="3690118"/>
          <a:ext cx="509980" cy="50998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2B1F1D-7635-4222-8D40-0093AEC687EC}">
      <dsp:nvSpPr>
        <dsp:cNvPr id="0" name=""/>
        <dsp:cNvSpPr/>
      </dsp:nvSpPr>
      <dsp:spPr>
        <a:xfrm>
          <a:off x="1070958" y="3481489"/>
          <a:ext cx="5198079" cy="9272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133" tIns="98133" rIns="98133" bIns="98133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Realistic: in terms of the event organisation having the human, financial and physical resources to achieve them</a:t>
          </a:r>
        </a:p>
      </dsp:txBody>
      <dsp:txXfrm>
        <a:off x="1070958" y="3481489"/>
        <a:ext cx="5198079" cy="927236"/>
      </dsp:txXfrm>
    </dsp:sp>
    <dsp:sp modelId="{3A7F1F36-8C7F-4C69-8B70-1B27F72F3D88}">
      <dsp:nvSpPr>
        <dsp:cNvPr id="0" name=""/>
        <dsp:cNvSpPr/>
      </dsp:nvSpPr>
      <dsp:spPr>
        <a:xfrm>
          <a:off x="0" y="4640535"/>
          <a:ext cx="6269038" cy="92723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7B3AF2-712D-4EF5-989C-5ED775C3DA8B}">
      <dsp:nvSpPr>
        <dsp:cNvPr id="0" name=""/>
        <dsp:cNvSpPr/>
      </dsp:nvSpPr>
      <dsp:spPr>
        <a:xfrm>
          <a:off x="280489" y="4849163"/>
          <a:ext cx="509980" cy="50998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2D1AC3-2784-413C-A6E2-A1E9DE1520D2}">
      <dsp:nvSpPr>
        <dsp:cNvPr id="0" name=""/>
        <dsp:cNvSpPr/>
      </dsp:nvSpPr>
      <dsp:spPr>
        <a:xfrm>
          <a:off x="1070958" y="4640535"/>
          <a:ext cx="5198079" cy="9272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133" tIns="98133" rIns="98133" bIns="98133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Time specific: to be achieved by a particular time</a:t>
          </a:r>
        </a:p>
      </dsp:txBody>
      <dsp:txXfrm>
        <a:off x="1070958" y="4640535"/>
        <a:ext cx="5198079" cy="92723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94F064-84CC-48CF-B182-D79E2FD9E29B}">
      <dsp:nvSpPr>
        <dsp:cNvPr id="0" name=""/>
        <dsp:cNvSpPr/>
      </dsp:nvSpPr>
      <dsp:spPr>
        <a:xfrm>
          <a:off x="0" y="517778"/>
          <a:ext cx="6263640" cy="81549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3400" b="1" kern="1200"/>
            <a:t>Strategic plan</a:t>
          </a:r>
          <a:endParaRPr lang="en-US" sz="3400" kern="1200"/>
        </a:p>
      </dsp:txBody>
      <dsp:txXfrm>
        <a:off x="39809" y="557587"/>
        <a:ext cx="6184022" cy="735872"/>
      </dsp:txXfrm>
    </dsp:sp>
    <dsp:sp modelId="{50704522-DFB1-4A96-B6AF-52F553F88FE0}">
      <dsp:nvSpPr>
        <dsp:cNvPr id="0" name=""/>
        <dsp:cNvSpPr/>
      </dsp:nvSpPr>
      <dsp:spPr>
        <a:xfrm>
          <a:off x="0" y="1431188"/>
          <a:ext cx="6263640" cy="815490"/>
        </a:xfrm>
        <a:prstGeom prst="roundRect">
          <a:avLst/>
        </a:prstGeom>
        <a:solidFill>
          <a:schemeClr val="accent2">
            <a:hueOff val="-363841"/>
            <a:satOff val="-20982"/>
            <a:lumOff val="21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3400" kern="1200"/>
            <a:t>Situation analysis</a:t>
          </a:r>
          <a:endParaRPr lang="en-US" sz="3400" kern="1200"/>
        </a:p>
      </dsp:txBody>
      <dsp:txXfrm>
        <a:off x="39809" y="1470997"/>
        <a:ext cx="6184022" cy="735872"/>
      </dsp:txXfrm>
    </dsp:sp>
    <dsp:sp modelId="{CDB6330E-44FC-4BCA-AFA1-6FA1F38685D6}">
      <dsp:nvSpPr>
        <dsp:cNvPr id="0" name=""/>
        <dsp:cNvSpPr/>
      </dsp:nvSpPr>
      <dsp:spPr>
        <a:xfrm>
          <a:off x="0" y="2344598"/>
          <a:ext cx="6263640" cy="815490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3400" kern="1200"/>
            <a:t>Identification of strategy options</a:t>
          </a:r>
          <a:endParaRPr lang="en-US" sz="3400" kern="1200"/>
        </a:p>
      </dsp:txBody>
      <dsp:txXfrm>
        <a:off x="39809" y="2384407"/>
        <a:ext cx="6184022" cy="735872"/>
      </dsp:txXfrm>
    </dsp:sp>
    <dsp:sp modelId="{3A36D4D6-6D79-45B8-8E7B-7D43AA5B495B}">
      <dsp:nvSpPr>
        <dsp:cNvPr id="0" name=""/>
        <dsp:cNvSpPr/>
      </dsp:nvSpPr>
      <dsp:spPr>
        <a:xfrm>
          <a:off x="0" y="3258008"/>
          <a:ext cx="6263640" cy="815490"/>
        </a:xfrm>
        <a:prstGeom prst="roundRect">
          <a:avLst/>
        </a:prstGeom>
        <a:solidFill>
          <a:schemeClr val="accent2">
            <a:hueOff val="-1091522"/>
            <a:satOff val="-62946"/>
            <a:lumOff val="6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3400" kern="1200"/>
            <a:t>Strategy evaluation and selection</a:t>
          </a:r>
          <a:endParaRPr lang="en-US" sz="3400" kern="1200"/>
        </a:p>
      </dsp:txBody>
      <dsp:txXfrm>
        <a:off x="39809" y="3297817"/>
        <a:ext cx="6184022" cy="735872"/>
      </dsp:txXfrm>
    </dsp:sp>
    <dsp:sp modelId="{FBE9DB35-E9CA-4541-B756-6A5FBDB346B1}">
      <dsp:nvSpPr>
        <dsp:cNvPr id="0" name=""/>
        <dsp:cNvSpPr/>
      </dsp:nvSpPr>
      <dsp:spPr>
        <a:xfrm>
          <a:off x="0" y="4171419"/>
          <a:ext cx="6263640" cy="81549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3400" kern="1200"/>
            <a:t>Operational planning</a:t>
          </a:r>
          <a:endParaRPr lang="en-US" sz="3400" kern="1200"/>
        </a:p>
      </dsp:txBody>
      <dsp:txXfrm>
        <a:off x="39809" y="4211228"/>
        <a:ext cx="6184022" cy="7358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7F48CC-BAEB-42F6-90BA-456D10DAF92D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44E4CA7-7D3A-40E2-B01E-F76AC01DD0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16470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78166B-D7A3-4FE0-8E21-A0D7A9C1B5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4D0B28B-D605-4889-B200-D0E1A40C38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91AFC-06E5-4C3D-A2EA-59CFA1EC58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63D0-2433-480F-848B-954E4F174A05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DB884E-65DC-4031-BEA1-C297B440B8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59B8FA-3B63-4AD8-9725-76E859243C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154D64-61B2-45BF-A06B-96AC3C7785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97829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246F52-3CBA-40B2-9148-6790B4BF65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9B948A-6B19-45C6-ABC2-F7DE9A594B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8A3E2B-74FB-48D4-BC3A-72C8B46FDD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63D0-2433-480F-848B-954E4F174A05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1795A8-139F-470C-B90B-378572B285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52BA6-167D-440C-BB51-EDFC9D9E56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154D64-61B2-45BF-A06B-96AC3C7785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07547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E5AA0-2132-4C81-BC73-F2EC423B70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5BC9A8-6B75-41B6-9D4F-7E3921C8DA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A4AF90-48EB-42AB-87E6-58AAA9FF18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63D0-2433-480F-848B-954E4F174A05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F899C2-6BD9-4AF2-9058-9B46D649A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2AF884-F28E-4884-89D9-3C950C20CB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154D64-61B2-45BF-A06B-96AC3C7785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59257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D1FE6A-BC17-4EF9-AF5D-9A483FAF96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2C6A7-0F0B-420B-AF15-0DCC5C36489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B86A73-8FFE-472C-8D3E-2D32DFFDFB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212F1B-23B0-4978-B85E-2702A9C3AA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63D0-2433-480F-848B-954E4F174A05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212732-7024-4D8C-93D6-C7342723A1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6E1916-8CD0-447A-9F5A-DA409B07E7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154D64-61B2-45BF-A06B-96AC3C7785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1023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C99F6D-712D-4921-BEBD-CF03BBFF46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CA3683-7254-4F54-9A5C-F41CB45A75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6CDCC57-6534-45F6-8FB1-32FC9ACD6F3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E8D2502-E80E-46D8-B3D1-6D1267400C5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1E9956D-FC1E-4D11-AE70-B07EE6FD3F8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0355C07-8EEF-4DF7-B053-3F28ACC3F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63D0-2433-480F-848B-954E4F174A05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97D8014-2ECC-45E5-8E50-0045A330B2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D6AF2E2-4FC6-4559-AF03-29C494F379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154D64-61B2-45BF-A06B-96AC3C7785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91817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C0EF8D-62FF-4084-91E6-93E5AF7ACA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3965D99-46F9-4B2D-8E09-0E0D353AB4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63D0-2433-480F-848B-954E4F174A05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830DDB3-0781-49AA-98E6-3E1F449F7F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B5C0AC2-D5AD-415A-89A8-7FD5C07F4B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154D64-61B2-45BF-A06B-96AC3C7785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69577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B6F040-F46E-45CF-B981-E848256D8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63D0-2433-480F-848B-954E4F174A05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4D92404-EA4C-4996-BD27-BBC753C2AC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7B5EEA-21D5-41E0-8983-D000EF52BF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154D64-61B2-45BF-A06B-96AC3C7785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02502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E47767-0B25-4C58-82D6-B8FFB67C98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F2D1D2-E233-4F56-B543-701231CDA5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70CC30-A379-4D8A-8090-57B612C59F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23B35C-80A0-49E7-A29D-3ABF9A3A04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63D0-2433-480F-848B-954E4F174A05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179B60-2C00-4658-89D6-87E838AE26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5BE743-BCE5-4BF2-889D-0700ACB535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154D64-61B2-45BF-A06B-96AC3C7785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37166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8CDB8D-F289-4BF1-9BEA-BAF4FDC1B1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1A98B80-5227-449C-B165-2B6396ECD39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ED893FA-DE3E-405F-ACE6-6051FE3243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8607C7-49DE-4F00-9C57-807F8FCAB9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63D0-2433-480F-848B-954E4F174A05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C4D394-1675-417F-B73E-2A21437992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D7B5D0-ED79-4EFC-9087-65A1366E45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154D64-61B2-45BF-A06B-96AC3C7785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14520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3A5D93-2E24-43F1-A28B-9FC4606059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5071E3-9A8C-45A0-BD22-E55BF7A4AD1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9F05B9-F7D5-4D7F-9FA2-1EF412494B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63D0-2433-480F-848B-954E4F174A05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2AFE7A-5E1B-4C9C-AD50-7A703B304E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3FFB87-828E-485E-B628-E59DFAB9E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154D64-61B2-45BF-A06B-96AC3C7785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7939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638F7CA-0576-46AC-B8C3-4651A276582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838D1C-9985-4108-B22D-19FDCB27977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633B08-5615-4293-97EE-4F931B77F9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63D0-2433-480F-848B-954E4F174A05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F34767-10FE-4D98-BAC9-EC711BEEB1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ED26B8-5D32-4D56-B252-17A049C450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154D64-61B2-45BF-A06B-96AC3C7785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78820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1A2D5AB-28A7-4233-8615-D0A0A09B4B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38830E-25A2-48C8-BD4B-FB4942D10D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78A0F8-33A7-40D6-AFCF-A5B2C0AB070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2163D0-2433-480F-848B-954E4F174A05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0D3E24-05DE-469E-B911-5D17C990C1C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8E2F6D-BD3E-4B6A-A8FF-0582D4C9A17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154D64-61B2-45BF-A06B-96AC3C7785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46664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hyperlink" Target="https://www.ellenmacarthurfoundation.org/circular-economy/concept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thegrandmalogbook.blogspot.com/2019/11/celebrating-20th-anniversary-of-cse-in_26.html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nveerchawla.com/posts/managing-risks-as-an-engineering-manager/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s://www.visitbritain.org/bid-enhancement-support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s://www.bristol.gov.uk/files/documents/4862-city-centre-culture-and-events-grant-project-overview-and-guidance-notes/file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hyperlink" Target="https://www.majorevents.govt.nz/about/strategy/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Video 13">
            <a:extLst>
              <a:ext uri="{FF2B5EF4-FFF2-40B4-BE49-F238E27FC236}">
                <a16:creationId xmlns:a16="http://schemas.microsoft.com/office/drawing/2014/main" id="{628F5F81-0D67-0810-0BD1-D07E5B58A29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1" b="285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08410E-DE16-464E-A339-4EC4A538EF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>
                <a:solidFill>
                  <a:srgbClr val="FFFFFF"/>
                </a:solidFill>
              </a:rPr>
              <a:t>Strategic Planning Festivals, Conventions and Events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FACB9D-21DF-4289-BBB5-7C7FAB1409A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BMTP6017</a:t>
            </a:r>
          </a:p>
        </p:txBody>
      </p:sp>
    </p:spTree>
    <p:extLst>
      <p:ext uri="{BB962C8B-B14F-4D97-AF65-F5344CB8AC3E}">
        <p14:creationId xmlns:p14="http://schemas.microsoft.com/office/powerpoint/2010/main" val="4160781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1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9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4ACC70-64F1-3E6E-ED52-035B371A92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Power of thoughts</a:t>
            </a:r>
          </a:p>
        </p:txBody>
      </p:sp>
      <p:sp>
        <p:nvSpPr>
          <p:cNvPr id="15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937AD56-4B1A-E742-FD82-DDE7E6047C8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2246" r="32987" b="15243"/>
          <a:stretch/>
        </p:blipFill>
        <p:spPr>
          <a:xfrm>
            <a:off x="6421986" y="279386"/>
            <a:ext cx="4803298" cy="62992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64411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2FBFC0-D263-367B-C8D4-3F680C1ADB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dirty="0"/>
              <a:t>This week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3A4C1C-0387-0888-937E-740F136478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dirty="0"/>
              <a:t>Bidding processes</a:t>
            </a:r>
          </a:p>
          <a:p>
            <a:pPr>
              <a:lnSpc>
                <a:spcPct val="100000"/>
              </a:lnSpc>
            </a:pPr>
            <a:r>
              <a:rPr lang="en-GB" dirty="0"/>
              <a:t>The concept of the feasibility and the forces impacting on feasibility studies; Leverage, legacy planning in terms of  tourism development, economic and multiplier effect ,community impacts,  economic and  social regeneration.</a:t>
            </a:r>
          </a:p>
          <a:p>
            <a:endParaRPr lang="en-GB" sz="2000" dirty="0"/>
          </a:p>
        </p:txBody>
      </p:sp>
      <p:pic>
        <p:nvPicPr>
          <p:cNvPr id="5" name="Picture 4" descr="Person holding a puzzle piece">
            <a:extLst>
              <a:ext uri="{FF2B5EF4-FFF2-40B4-BE49-F238E27FC236}">
                <a16:creationId xmlns:a16="http://schemas.microsoft.com/office/drawing/2014/main" id="{CF092C22-99CB-510C-2030-1E4B69D5BF9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265" r="26940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39CEE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307713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872" name="Rectangle 36871">
            <a:extLst>
              <a:ext uri="{FF2B5EF4-FFF2-40B4-BE49-F238E27FC236}">
                <a16:creationId xmlns:a16="http://schemas.microsoft.com/office/drawing/2014/main" id="{77C59BEC-C4CC-4741-B975-08C543178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6874" name="Arc 36873">
            <a:extLst>
              <a:ext uri="{FF2B5EF4-FFF2-40B4-BE49-F238E27FC236}">
                <a16:creationId xmlns:a16="http://schemas.microsoft.com/office/drawing/2014/main" id="{72DEF309-605D-4117-9340-6D589B6C3A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986173" flipV="1">
            <a:off x="3930947" y="651615"/>
            <a:ext cx="4083433" cy="408343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483B51-0395-4947-1A56-B901D41F14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599" cy="13255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A new debate on Economic impacts?</a:t>
            </a:r>
          </a:p>
        </p:txBody>
      </p:sp>
      <p:sp>
        <p:nvSpPr>
          <p:cNvPr id="36867" name="Content Placeholder 2">
            <a:extLst>
              <a:ext uri="{FF2B5EF4-FFF2-40B4-BE49-F238E27FC236}">
                <a16:creationId xmlns:a16="http://schemas.microsoft.com/office/drawing/2014/main" id="{21D595FE-2798-7E6E-25C1-085AF7B787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>
            <a:normAutofit/>
          </a:bodyPr>
          <a:lstStyle/>
          <a:p>
            <a:r>
              <a:rPr lang="en-GB" altLang="en-US" dirty="0"/>
              <a:t>Economic and  social regeneration</a:t>
            </a:r>
          </a:p>
          <a:p>
            <a:r>
              <a:rPr lang="en-GB" altLang="en-US" dirty="0"/>
              <a:t>The circular economy…..</a:t>
            </a:r>
          </a:p>
          <a:p>
            <a:r>
              <a:rPr lang="en-GB" altLang="en-US" dirty="0"/>
              <a:t>What are the implications for events management?</a:t>
            </a:r>
          </a:p>
          <a:p>
            <a:endParaRPr lang="en-GB" altLang="en-US" dirty="0"/>
          </a:p>
          <a:p>
            <a:r>
              <a:rPr lang="en-GB" altLang="en-US" dirty="0">
                <a:hlinkClick r:id="rId2"/>
              </a:rPr>
              <a:t>https://www.ellenmacarthurfoundation.org/circular-economy/concept</a:t>
            </a:r>
            <a:endParaRPr lang="en-GB" altLang="en-US" dirty="0"/>
          </a:p>
          <a:p>
            <a:endParaRPr lang="en-GB" altLang="en-US" dirty="0"/>
          </a:p>
        </p:txBody>
      </p:sp>
      <p:sp>
        <p:nvSpPr>
          <p:cNvPr id="36876" name="Oval 36875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77008" y="5228027"/>
            <a:ext cx="1107241" cy="1077204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E04DB6A5-F159-C74A-EE6E-162726BE495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234828" y="2337196"/>
            <a:ext cx="4221597" cy="2026366"/>
          </a:xfrm>
          <a:custGeom>
            <a:avLst/>
            <a:gdLst/>
            <a:ahLst/>
            <a:cxnLst/>
            <a:rect l="l" t="t" r="r" b="b"/>
            <a:pathLst>
              <a:path w="4221597" h="4303912">
                <a:moveTo>
                  <a:pt x="126986" y="0"/>
                </a:moveTo>
                <a:lnTo>
                  <a:pt x="4094611" y="0"/>
                </a:lnTo>
                <a:cubicBezTo>
                  <a:pt x="4164743" y="0"/>
                  <a:pt x="4221597" y="56854"/>
                  <a:pt x="4221597" y="126986"/>
                </a:cubicBezTo>
                <a:lnTo>
                  <a:pt x="4221597" y="4176926"/>
                </a:lnTo>
                <a:cubicBezTo>
                  <a:pt x="4221597" y="4247058"/>
                  <a:pt x="4164743" y="4303912"/>
                  <a:pt x="4094611" y="4303912"/>
                </a:cubicBezTo>
                <a:lnTo>
                  <a:pt x="126986" y="4303912"/>
                </a:lnTo>
                <a:cubicBezTo>
                  <a:pt x="56854" y="4303912"/>
                  <a:pt x="0" y="4247058"/>
                  <a:pt x="0" y="4176926"/>
                </a:cubicBezTo>
                <a:lnTo>
                  <a:pt x="0" y="126986"/>
                </a:lnTo>
                <a:cubicBezTo>
                  <a:pt x="0" y="56854"/>
                  <a:pt x="56854" y="0"/>
                  <a:pt x="126986" y="0"/>
                </a:cubicBezTo>
                <a:close/>
              </a:path>
            </a:pathLst>
          </a:cu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506" name="Rectangle 2">
            <a:extLst>
              <a:ext uri="{FF2B5EF4-FFF2-40B4-BE49-F238E27FC236}">
                <a16:creationId xmlns:a16="http://schemas.microsoft.com/office/drawing/2014/main" id="{AC214ACE-B386-453F-B15D-6E3E73764EC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AU" altLang="en-US" sz="4000" b="1"/>
              <a:t>Learning Objectives</a:t>
            </a: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80024874-3D8E-49D0-9F34-772341AE756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115568" y="2481943"/>
            <a:ext cx="10168128" cy="3695020"/>
          </a:xfrm>
        </p:spPr>
        <p:txBody>
          <a:bodyPr>
            <a:normAutofit/>
          </a:bodyPr>
          <a:lstStyle/>
          <a:p>
            <a:pPr marL="457200" indent="-457200">
              <a:spcBef>
                <a:spcPts val="300"/>
              </a:spcBef>
              <a:buFont typeface="Calibri" panose="020F0502020204030204" pitchFamily="34" charset="0"/>
              <a:buAutoNum type="arabicPeriod"/>
            </a:pPr>
            <a:r>
              <a:rPr lang="en-US" altLang="en-US" sz="2200"/>
              <a:t>Appreciate the importance of planning to ensure the success of an event</a:t>
            </a:r>
            <a:endParaRPr lang="en-GB" altLang="en-US" sz="2200"/>
          </a:p>
          <a:p>
            <a:pPr marL="457200" indent="-457200">
              <a:spcBef>
                <a:spcPts val="300"/>
              </a:spcBef>
              <a:buFont typeface="Calibri" panose="020F0502020204030204" pitchFamily="34" charset="0"/>
              <a:buAutoNum type="arabicPeriod"/>
            </a:pPr>
            <a:r>
              <a:rPr lang="en-US" altLang="en-US" sz="2200"/>
              <a:t>Discuss the </a:t>
            </a:r>
            <a:r>
              <a:rPr lang="en-AU" altLang="en-US" sz="2200"/>
              <a:t>nature</a:t>
            </a:r>
            <a:r>
              <a:rPr lang="en-US" altLang="en-US" sz="2200"/>
              <a:t> of the </a:t>
            </a:r>
            <a:r>
              <a:rPr lang="en-AU" altLang="en-US" sz="2200"/>
              <a:t>strategic </a:t>
            </a:r>
            <a:r>
              <a:rPr lang="en-US" altLang="en-US" sz="2200"/>
              <a:t>planning process as it applies to events</a:t>
            </a:r>
            <a:endParaRPr lang="en-GB" altLang="en-US" sz="2200"/>
          </a:p>
          <a:p>
            <a:pPr marL="457200" indent="-457200">
              <a:spcBef>
                <a:spcPts val="300"/>
              </a:spcBef>
              <a:buFont typeface="Calibri" panose="020F0502020204030204" pitchFamily="34" charset="0"/>
              <a:buAutoNum type="arabicPeriod"/>
            </a:pPr>
            <a:r>
              <a:rPr lang="en-AU" altLang="en-US" sz="2200"/>
              <a:t>Identify an appropriate organisational structure through which to conduct a given event</a:t>
            </a:r>
            <a:endParaRPr lang="en-GB" altLang="en-US" sz="2200"/>
          </a:p>
          <a:p>
            <a:pPr marL="457200" indent="-457200">
              <a:spcBef>
                <a:spcPts val="300"/>
              </a:spcBef>
              <a:buFont typeface="Calibri" panose="020F0502020204030204" pitchFamily="34" charset="0"/>
              <a:buAutoNum type="arabicPeriod"/>
            </a:pPr>
            <a:r>
              <a:rPr lang="en-AU" altLang="en-US" sz="2200"/>
              <a:t>Describe the various stages</a:t>
            </a:r>
            <a:r>
              <a:rPr lang="en-US" altLang="en-US" sz="2200"/>
              <a:t> in event strategic planning process</a:t>
            </a:r>
            <a:endParaRPr lang="en-GB" altLang="en-US" sz="2200"/>
          </a:p>
          <a:p>
            <a:pPr marL="457200" indent="-457200">
              <a:spcBef>
                <a:spcPts val="300"/>
              </a:spcBef>
              <a:buFont typeface="Calibri" panose="020F0502020204030204" pitchFamily="34" charset="0"/>
              <a:buAutoNum type="arabicPeriod"/>
            </a:pPr>
            <a:r>
              <a:rPr lang="en-US" altLang="en-US" sz="2200"/>
              <a:t>Construct objectives for an event which are specific, measurable, achievable, realistic and time specific.</a:t>
            </a:r>
            <a:endParaRPr lang="en-GB" altLang="en-US" sz="2200"/>
          </a:p>
        </p:txBody>
      </p:sp>
    </p:spTree>
  </p:cSld>
  <p:clrMapOvr>
    <a:masterClrMapping/>
  </p:clrMapOvr>
  <p:transition>
    <p:blinds dir="vert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533" name="Rectangle 71">
            <a:extLst>
              <a:ext uri="{FF2B5EF4-FFF2-40B4-BE49-F238E27FC236}">
                <a16:creationId xmlns:a16="http://schemas.microsoft.com/office/drawing/2014/main" id="{F4C0B10B-D2C4-4A54-AFAD-3D27DF88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2534" name="Group 73">
            <a:extLst>
              <a:ext uri="{FF2B5EF4-FFF2-40B4-BE49-F238E27FC236}">
                <a16:creationId xmlns:a16="http://schemas.microsoft.com/office/drawing/2014/main" id="{B6BADB90-C74B-40D6-86DC-503F65FCE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710" y="635715"/>
            <a:ext cx="11142208" cy="2482136"/>
            <a:chOff x="409710" y="635715"/>
            <a:chExt cx="11142208" cy="2482136"/>
          </a:xfrm>
        </p:grpSpPr>
        <p:sp>
          <p:nvSpPr>
            <p:cNvPr id="75" name="Freeform 44">
              <a:extLst>
                <a:ext uri="{FF2B5EF4-FFF2-40B4-BE49-F238E27FC236}">
                  <a16:creationId xmlns:a16="http://schemas.microsoft.com/office/drawing/2014/main" id="{6559431D-1886-4AE0-9B87-9AD2ECAB84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535" name="Freeform 45">
              <a:extLst>
                <a:ext uri="{FF2B5EF4-FFF2-40B4-BE49-F238E27FC236}">
                  <a16:creationId xmlns:a16="http://schemas.microsoft.com/office/drawing/2014/main" id="{373850A5-B04A-4FCD-9E73-EE322167F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7" name="Freeform 46">
              <a:extLst>
                <a:ext uri="{FF2B5EF4-FFF2-40B4-BE49-F238E27FC236}">
                  <a16:creationId xmlns:a16="http://schemas.microsoft.com/office/drawing/2014/main" id="{82C18C67-80FA-4738-AA53-0AF2419F98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8" name="Freeform 47">
              <a:extLst>
                <a:ext uri="{FF2B5EF4-FFF2-40B4-BE49-F238E27FC236}">
                  <a16:creationId xmlns:a16="http://schemas.microsoft.com/office/drawing/2014/main" id="{48543B1A-8BF5-4C63-8404-41B2EA70B3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9" name="Rectangle 78">
              <a:extLst>
                <a:ext uri="{FF2B5EF4-FFF2-40B4-BE49-F238E27FC236}">
                  <a16:creationId xmlns:a16="http://schemas.microsoft.com/office/drawing/2014/main" id="{92DF5096-E051-498C-A3ED-CBA77A813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530" name="Rectangle 2">
            <a:extLst>
              <a:ext uri="{FF2B5EF4-FFF2-40B4-BE49-F238E27FC236}">
                <a16:creationId xmlns:a16="http://schemas.microsoft.com/office/drawing/2014/main" id="{BAE62209-8CD1-4E2E-9264-89603349FB3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47280" y="759805"/>
            <a:ext cx="10306520" cy="1325563"/>
          </a:xfrm>
        </p:spPr>
        <p:txBody>
          <a:bodyPr>
            <a:normAutofit/>
          </a:bodyPr>
          <a:lstStyle/>
          <a:p>
            <a:r>
              <a:rPr lang="en-AU" altLang="en-US" sz="4000" b="1">
                <a:solidFill>
                  <a:srgbClr val="FFFFFF"/>
                </a:solidFill>
              </a:rPr>
              <a:t>What is strategic planning?</a:t>
            </a:r>
          </a:p>
        </p:txBody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E4D62EF0-0FAC-4AFC-BA6C-FE1A7168505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424904" y="2494450"/>
            <a:ext cx="4053545" cy="3563159"/>
          </a:xfrm>
        </p:spPr>
        <p:txBody>
          <a:bodyPr>
            <a:normAutofit/>
          </a:bodyPr>
          <a:lstStyle/>
          <a:p>
            <a:r>
              <a:rPr lang="en-AU" altLang="en-US" sz="2400" dirty="0"/>
              <a:t>A process that involves determining where an organisation is at present, deciding where it should be positioned to progress its mission, </a:t>
            </a:r>
          </a:p>
          <a:p>
            <a:r>
              <a:rPr lang="en-AU" altLang="en-US" sz="2400" dirty="0"/>
              <a:t> the strategies and tactics needed to achieve that position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1AAFE10-5877-4E5D-AD40-79AD16EA473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990" r="2" b="5737"/>
          <a:stretch/>
        </p:blipFill>
        <p:spPr>
          <a:xfrm>
            <a:off x="6098892" y="2492376"/>
            <a:ext cx="4802404" cy="3563372"/>
          </a:xfrm>
          <a:prstGeom prst="rect">
            <a:avLst/>
          </a:prstGeom>
        </p:spPr>
      </p:pic>
    </p:spTree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1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9D3A9E89-033E-4C4A-8C41-416DABFFD3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86293361-111E-427D-8E5B-256944AC83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445887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554" name="Rectangle 2">
            <a:extLst>
              <a:ext uri="{FF2B5EF4-FFF2-40B4-BE49-F238E27FC236}">
                <a16:creationId xmlns:a16="http://schemas.microsoft.com/office/drawing/2014/main" id="{C0B021DA-8971-43C0-91DD-1A2222C52F4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934960" y="1122362"/>
            <a:ext cx="3650488" cy="355123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en-US" sz="5000" b="1" dirty="0"/>
              <a:t>The strategic planning process and event </a:t>
            </a:r>
            <a:r>
              <a:rPr lang="en-US" altLang="en-US" sz="5000" b="1" dirty="0" err="1"/>
              <a:t>organisation</a:t>
            </a:r>
            <a:endParaRPr lang="en-US" altLang="en-US" sz="5000" b="1" dirty="0"/>
          </a:p>
        </p:txBody>
      </p:sp>
      <p:grpSp>
        <p:nvGrpSpPr>
          <p:cNvPr id="77" name="Group 76">
            <a:extLst>
              <a:ext uri="{FF2B5EF4-FFF2-40B4-BE49-F238E27FC236}">
                <a16:creationId xmlns:a16="http://schemas.microsoft.com/office/drawing/2014/main" id="{45E2E1AA-FCC7-4C80-AD5D-341E9F49EB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464808" y="73152"/>
            <a:ext cx="1178966" cy="232963"/>
            <a:chOff x="6464808" y="73152"/>
            <a:chExt cx="1178966" cy="232963"/>
          </a:xfrm>
        </p:grpSpPr>
        <p:sp>
          <p:nvSpPr>
            <p:cNvPr id="78" name="Rectangle 64">
              <a:extLst>
                <a:ext uri="{FF2B5EF4-FFF2-40B4-BE49-F238E27FC236}">
                  <a16:creationId xmlns:a16="http://schemas.microsoft.com/office/drawing/2014/main" id="{45A9BC78-B2A2-4EE8-918E-A0980A3C7E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64629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9" name="Rectangle 66">
              <a:extLst>
                <a:ext uri="{FF2B5EF4-FFF2-40B4-BE49-F238E27FC236}">
                  <a16:creationId xmlns:a16="http://schemas.microsoft.com/office/drawing/2014/main" id="{B6B4C4EF-CD72-4C2A-AF9D-4AE3396C6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64629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0" name="Rectangle 64">
              <a:extLst>
                <a:ext uri="{FF2B5EF4-FFF2-40B4-BE49-F238E27FC236}">
                  <a16:creationId xmlns:a16="http://schemas.microsoft.com/office/drawing/2014/main" id="{7F3F9387-E772-47C0-8EFF-60187605AC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39674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1" name="Rectangle 66">
              <a:extLst>
                <a:ext uri="{FF2B5EF4-FFF2-40B4-BE49-F238E27FC236}">
                  <a16:creationId xmlns:a16="http://schemas.microsoft.com/office/drawing/2014/main" id="{5272C286-4AD1-4B30-8B2E-956F1985BF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39674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2" name="Rectangle 64">
              <a:extLst>
                <a:ext uri="{FF2B5EF4-FFF2-40B4-BE49-F238E27FC236}">
                  <a16:creationId xmlns:a16="http://schemas.microsoft.com/office/drawing/2014/main" id="{78929639-54CA-43F0-B7FB-73B6C4E37E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714719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3" name="Rectangle 66">
              <a:extLst>
                <a:ext uri="{FF2B5EF4-FFF2-40B4-BE49-F238E27FC236}">
                  <a16:creationId xmlns:a16="http://schemas.microsoft.com/office/drawing/2014/main" id="{9FF9CC1E-36C1-4F95-B488-90B3CD19CC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714719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4" name="Rectangle 64">
              <a:extLst>
                <a:ext uri="{FF2B5EF4-FFF2-40B4-BE49-F238E27FC236}">
                  <a16:creationId xmlns:a16="http://schemas.microsoft.com/office/drawing/2014/main" id="{4636A28A-DD6F-4893-ADF6-98944467BA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89763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5" name="Rectangle 66">
              <a:extLst>
                <a:ext uri="{FF2B5EF4-FFF2-40B4-BE49-F238E27FC236}">
                  <a16:creationId xmlns:a16="http://schemas.microsoft.com/office/drawing/2014/main" id="{20D4C555-D791-4F9B-98BC-EF9B706D60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89763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6" name="Rectangle 64">
              <a:extLst>
                <a:ext uri="{FF2B5EF4-FFF2-40B4-BE49-F238E27FC236}">
                  <a16:creationId xmlns:a16="http://schemas.microsoft.com/office/drawing/2014/main" id="{402F52F8-932B-4EB1-A835-A729F43E52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64808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7" name="Rectangle 66">
              <a:extLst>
                <a:ext uri="{FF2B5EF4-FFF2-40B4-BE49-F238E27FC236}">
                  <a16:creationId xmlns:a16="http://schemas.microsoft.com/office/drawing/2014/main" id="{A2211490-31FB-446C-A954-BD9E7A13C9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64808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8" name="Rectangle 64">
              <a:extLst>
                <a:ext uri="{FF2B5EF4-FFF2-40B4-BE49-F238E27FC236}">
                  <a16:creationId xmlns:a16="http://schemas.microsoft.com/office/drawing/2014/main" id="{56037A67-611E-4259-B82F-778469D2A8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89406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9" name="Rectangle 66">
              <a:extLst>
                <a:ext uri="{FF2B5EF4-FFF2-40B4-BE49-F238E27FC236}">
                  <a16:creationId xmlns:a16="http://schemas.microsoft.com/office/drawing/2014/main" id="{197CB0E6-A613-4E52-9D74-E0A7305981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89406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0" name="Rectangle 64">
              <a:extLst>
                <a:ext uri="{FF2B5EF4-FFF2-40B4-BE49-F238E27FC236}">
                  <a16:creationId xmlns:a16="http://schemas.microsoft.com/office/drawing/2014/main" id="{272F6CBC-908D-428B-996E-7698ABA2E6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4451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1" name="Rectangle 66">
              <a:extLst>
                <a:ext uri="{FF2B5EF4-FFF2-40B4-BE49-F238E27FC236}">
                  <a16:creationId xmlns:a16="http://schemas.microsoft.com/office/drawing/2014/main" id="{22F6F6CC-2B33-404F-9226-267964229F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4451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2" name="Rectangle 64">
              <a:extLst>
                <a:ext uri="{FF2B5EF4-FFF2-40B4-BE49-F238E27FC236}">
                  <a16:creationId xmlns:a16="http://schemas.microsoft.com/office/drawing/2014/main" id="{603C3C50-3545-4D3F-AFB9-6693DBA66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39496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3" name="Rectangle 66">
              <a:extLst>
                <a:ext uri="{FF2B5EF4-FFF2-40B4-BE49-F238E27FC236}">
                  <a16:creationId xmlns:a16="http://schemas.microsoft.com/office/drawing/2014/main" id="{81DFEA65-6A53-42D0-B43C-E83253D841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39496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4" name="Rectangle 64">
              <a:extLst>
                <a:ext uri="{FF2B5EF4-FFF2-40B4-BE49-F238E27FC236}">
                  <a16:creationId xmlns:a16="http://schemas.microsoft.com/office/drawing/2014/main" id="{E0A6F791-574E-491C-A2AC-49729C2ED7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14540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Rectangle 66">
              <a:extLst>
                <a:ext uri="{FF2B5EF4-FFF2-40B4-BE49-F238E27FC236}">
                  <a16:creationId xmlns:a16="http://schemas.microsoft.com/office/drawing/2014/main" id="{70FF9C5B-20CC-4916-86B8-F44F009EA5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14540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Rectangle 64">
              <a:extLst>
                <a:ext uri="{FF2B5EF4-FFF2-40B4-BE49-F238E27FC236}">
                  <a16:creationId xmlns:a16="http://schemas.microsoft.com/office/drawing/2014/main" id="{9AA3AA5D-F560-4530-9097-757F6612FF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89585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Rectangle 66">
              <a:extLst>
                <a:ext uri="{FF2B5EF4-FFF2-40B4-BE49-F238E27FC236}">
                  <a16:creationId xmlns:a16="http://schemas.microsoft.com/office/drawing/2014/main" id="{B194DD1A-45E8-4A26-B4F8-8A916522D4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89585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23555" name="Picture 18" descr="f06-01-9781856178181">
            <a:extLst>
              <a:ext uri="{FF2B5EF4-FFF2-40B4-BE49-F238E27FC236}">
                <a16:creationId xmlns:a16="http://schemas.microsoft.com/office/drawing/2014/main" id="{A8011D3C-EFED-4F6D-82DE-7605AFFA851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07" b="-3"/>
          <a:stretch/>
        </p:blipFill>
        <p:spPr bwMode="auto">
          <a:xfrm>
            <a:off x="594359" y="576071"/>
            <a:ext cx="6174728" cy="5925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9" name="Rectangle 98">
            <a:extLst>
              <a:ext uri="{FF2B5EF4-FFF2-40B4-BE49-F238E27FC236}">
                <a16:creationId xmlns:a16="http://schemas.microsoft.com/office/drawing/2014/main" id="{78907291-9D6D-4740-81DB-441477BCA2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01384"/>
            <a:ext cx="12192000" cy="35661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556" name="Rectangle 5">
            <a:extLst>
              <a:ext uri="{FF2B5EF4-FFF2-40B4-BE49-F238E27FC236}">
                <a16:creationId xmlns:a16="http://schemas.microsoft.com/office/drawing/2014/main" id="{770E4B8D-D1F6-4A34-91C2-2E3748EE10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14719" y="5949085"/>
            <a:ext cx="5175504" cy="552297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algn="ctr" eaLnBrk="1" hangingPunct="1">
              <a:spcAft>
                <a:spcPts val="600"/>
              </a:spcAft>
            </a:pPr>
            <a:r>
              <a:rPr lang="en-US" altLang="en-US" sz="1300">
                <a:solidFill>
                  <a:srgbClr val="FFFFFF"/>
                </a:solidFill>
                <a:latin typeface="+mn-lt"/>
              </a:rPr>
              <a:t>(Source: adapted from Grant, 2005)</a:t>
            </a:r>
            <a:endParaRPr lang="en-GB" altLang="en-US" sz="1300">
              <a:solidFill>
                <a:srgbClr val="FFFFFF"/>
              </a:solidFill>
              <a:latin typeface="+mn-lt"/>
            </a:endParaRPr>
          </a:p>
        </p:txBody>
      </p:sp>
    </p:spTree>
  </p:cSld>
  <p:clrMapOvr>
    <a:masterClrMapping/>
  </p:clrMapOvr>
  <p:transition>
    <p:blinds dir="vert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1" name="Rectangle 71">
            <a:extLst>
              <a:ext uri="{FF2B5EF4-FFF2-40B4-BE49-F238E27FC236}">
                <a16:creationId xmlns:a16="http://schemas.microsoft.com/office/drawing/2014/main" id="{F56F5174-31D9-4DBB-AAB7-A1FD7BDB1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582" name="Picture 73">
            <a:extLst>
              <a:ext uri="{FF2B5EF4-FFF2-40B4-BE49-F238E27FC236}">
                <a16:creationId xmlns:a16="http://schemas.microsoft.com/office/drawing/2014/main" id="{AE113210-7872-481A-ADE6-3A05CCAF5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4578" name="Rectangle 2">
            <a:extLst>
              <a:ext uri="{FF2B5EF4-FFF2-40B4-BE49-F238E27FC236}">
                <a16:creationId xmlns:a16="http://schemas.microsoft.com/office/drawing/2014/main" id="{DC6FAAE4-7B32-4955-9D44-73ACBE8FA1B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AU" altLang="en-US" sz="3100" b="1" dirty="0">
                <a:solidFill>
                  <a:srgbClr val="000000"/>
                </a:solidFill>
              </a:rPr>
              <a:t>The strategic planning process and event organisation</a:t>
            </a:r>
          </a:p>
        </p:txBody>
      </p:sp>
      <p:sp>
        <p:nvSpPr>
          <p:cNvPr id="24583" name="Freeform 62">
            <a:extLst>
              <a:ext uri="{FF2B5EF4-FFF2-40B4-BE49-F238E27FC236}">
                <a16:creationId xmlns:a16="http://schemas.microsoft.com/office/drawing/2014/main" id="{F9A95BEE-6BB1-4A28-A8E6-A34B2E42E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8E8C2CD-7242-40E5-B7A3-DCC212FE2DE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t="9394" r="1" b="1"/>
          <a:stretch/>
        </p:blipFill>
        <p:spPr>
          <a:xfrm>
            <a:off x="20" y="907231"/>
            <a:ext cx="4838021" cy="5063738"/>
          </a:xfrm>
          <a:custGeom>
            <a:avLst/>
            <a:gdLst/>
            <a:ahLst/>
            <a:cxnLst/>
            <a:rect l="l" t="t" r="r" b="b"/>
            <a:pathLst>
              <a:path w="4838041" h="5063738">
                <a:moveTo>
                  <a:pt x="2306172" y="0"/>
                </a:moveTo>
                <a:cubicBezTo>
                  <a:pt x="3704485" y="0"/>
                  <a:pt x="4838041" y="1133556"/>
                  <a:pt x="4838041" y="2531869"/>
                </a:cubicBezTo>
                <a:cubicBezTo>
                  <a:pt x="4838041" y="3930182"/>
                  <a:pt x="3704485" y="5063738"/>
                  <a:pt x="2306172" y="5063738"/>
                </a:cubicBezTo>
                <a:cubicBezTo>
                  <a:pt x="1344832" y="5063738"/>
                  <a:pt x="508631" y="4527956"/>
                  <a:pt x="79886" y="3738709"/>
                </a:cubicBezTo>
                <a:lnTo>
                  <a:pt x="0" y="3572876"/>
                </a:lnTo>
                <a:lnTo>
                  <a:pt x="0" y="1490863"/>
                </a:lnTo>
                <a:lnTo>
                  <a:pt x="79886" y="1325030"/>
                </a:lnTo>
                <a:cubicBezTo>
                  <a:pt x="508631" y="535783"/>
                  <a:pt x="1344832" y="0"/>
                  <a:pt x="2306172" y="0"/>
                </a:cubicBezTo>
                <a:close/>
              </a:path>
            </a:pathLst>
          </a:custGeom>
          <a:effectLst>
            <a:softEdge rad="0"/>
          </a:effectLst>
        </p:spPr>
      </p:pic>
      <p:sp>
        <p:nvSpPr>
          <p:cNvPr id="24579" name="Rectangle 3">
            <a:extLst>
              <a:ext uri="{FF2B5EF4-FFF2-40B4-BE49-F238E27FC236}">
                <a16:creationId xmlns:a16="http://schemas.microsoft.com/office/drawing/2014/main" id="{72A1D7DB-8308-495E-8723-81A6ABB1820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pPr>
              <a:buFontTx/>
              <a:buNone/>
            </a:pPr>
            <a:r>
              <a:rPr lang="en-AU" altLang="en-US" sz="2000" b="1" dirty="0">
                <a:solidFill>
                  <a:srgbClr val="000000"/>
                </a:solidFill>
              </a:rPr>
              <a:t>Concept or intent to bid</a:t>
            </a:r>
          </a:p>
          <a:p>
            <a:r>
              <a:rPr lang="en-AU" altLang="en-US" sz="2000" dirty="0">
                <a:solidFill>
                  <a:srgbClr val="000000"/>
                </a:solidFill>
              </a:rPr>
              <a:t>Preliminary stage</a:t>
            </a:r>
          </a:p>
          <a:p>
            <a:pPr>
              <a:buFontTx/>
              <a:buNone/>
            </a:pPr>
            <a:r>
              <a:rPr lang="en-AU" altLang="en-US" sz="2000" b="1" dirty="0">
                <a:solidFill>
                  <a:srgbClr val="000000"/>
                </a:solidFill>
              </a:rPr>
              <a:t>Feasibility study</a:t>
            </a:r>
          </a:p>
          <a:p>
            <a:r>
              <a:rPr lang="en-AU" altLang="en-US" sz="2000" dirty="0">
                <a:solidFill>
                  <a:srgbClr val="000000"/>
                </a:solidFill>
              </a:rPr>
              <a:t>Formal analysis of the event’s potential</a:t>
            </a:r>
          </a:p>
          <a:p>
            <a:r>
              <a:rPr lang="en-AU" altLang="en-US" sz="2000" dirty="0">
                <a:solidFill>
                  <a:srgbClr val="000000"/>
                </a:solidFill>
              </a:rPr>
              <a:t>Crucial for public funding (grants)</a:t>
            </a:r>
          </a:p>
          <a:p>
            <a:pPr>
              <a:buFontTx/>
              <a:buNone/>
            </a:pPr>
            <a:r>
              <a:rPr lang="en-AU" altLang="en-US" sz="2000" b="1" dirty="0">
                <a:solidFill>
                  <a:srgbClr val="000000"/>
                </a:solidFill>
              </a:rPr>
              <a:t>Decision to proceed or cease</a:t>
            </a:r>
          </a:p>
          <a:p>
            <a:r>
              <a:rPr lang="en-AU" altLang="en-US" sz="2000" dirty="0">
                <a:solidFill>
                  <a:srgbClr val="000000"/>
                </a:solidFill>
              </a:rPr>
              <a:t>Directly determined by feasibility study</a:t>
            </a:r>
          </a:p>
          <a:p>
            <a:endParaRPr lang="en-AU" altLang="en-US" sz="20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9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7C59BEC-C4CC-4741-B975-08C543178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72DEF309-605D-4117-9340-6D589B6C3A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986173" flipV="1">
            <a:off x="3930947" y="651615"/>
            <a:ext cx="4083433" cy="408343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E26EB4-9B4D-6DC9-6856-F62537C226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599" cy="1325563"/>
          </a:xfrm>
        </p:spPr>
        <p:txBody>
          <a:bodyPr>
            <a:normAutofit/>
          </a:bodyPr>
          <a:lstStyle/>
          <a:p>
            <a:r>
              <a:rPr lang="en-GB" dirty="0"/>
              <a:t>The Bidding Process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CA29FB-5E25-7B74-9AC8-2F335BFBFE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>
            <a:normAutofit/>
          </a:bodyPr>
          <a:lstStyle/>
          <a:p>
            <a:r>
              <a:rPr lang="en-GB" sz="2600" b="1" dirty="0"/>
              <a:t>Step 1:</a:t>
            </a:r>
            <a:r>
              <a:rPr lang="en-GB" sz="2600" dirty="0"/>
              <a:t> Request For Proposals. Product owners or project teams first need to issue a request for proposal (RFP) or invitation to bid (ITB) to initiate the bidding process.</a:t>
            </a:r>
          </a:p>
          <a:p>
            <a:r>
              <a:rPr lang="en-GB" sz="2600" b="1" dirty="0"/>
              <a:t>Step 2:</a:t>
            </a:r>
            <a:r>
              <a:rPr lang="en-GB" sz="2600" dirty="0"/>
              <a:t> Bid Preparation Of Interested Parties. </a:t>
            </a:r>
          </a:p>
          <a:p>
            <a:r>
              <a:rPr lang="en-GB" sz="2600" b="1" dirty="0"/>
              <a:t>Step 3</a:t>
            </a:r>
            <a:r>
              <a:rPr lang="en-GB" sz="2600" dirty="0"/>
              <a:t>: Bid Evaluation And Selection. </a:t>
            </a:r>
          </a:p>
          <a:p>
            <a:r>
              <a:rPr lang="en-GB" sz="2600" b="1" dirty="0"/>
              <a:t>Step 4:</a:t>
            </a:r>
            <a:r>
              <a:rPr lang="en-GB" sz="2600" dirty="0"/>
              <a:t> Contract Negotiation And Awarding.</a:t>
            </a:r>
          </a:p>
          <a:p>
            <a:endParaRPr lang="en-GB" sz="2600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77008" y="5228027"/>
            <a:ext cx="1107241" cy="1077204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6" descr="Handshake">
            <a:extLst>
              <a:ext uri="{FF2B5EF4-FFF2-40B4-BE49-F238E27FC236}">
                <a16:creationId xmlns:a16="http://schemas.microsoft.com/office/drawing/2014/main" id="{271C71EA-C731-911F-E7B4-B5B775DB85C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09962" y="1929820"/>
            <a:ext cx="4221597" cy="4221597"/>
          </a:xfrm>
          <a:custGeom>
            <a:avLst/>
            <a:gdLst/>
            <a:ahLst/>
            <a:cxnLst/>
            <a:rect l="l" t="t" r="r" b="b"/>
            <a:pathLst>
              <a:path w="4221597" h="4303912">
                <a:moveTo>
                  <a:pt x="126986" y="0"/>
                </a:moveTo>
                <a:lnTo>
                  <a:pt x="4094611" y="0"/>
                </a:lnTo>
                <a:cubicBezTo>
                  <a:pt x="4164743" y="0"/>
                  <a:pt x="4221597" y="56854"/>
                  <a:pt x="4221597" y="126986"/>
                </a:cubicBezTo>
                <a:lnTo>
                  <a:pt x="4221597" y="4176926"/>
                </a:lnTo>
                <a:cubicBezTo>
                  <a:pt x="4221597" y="4247058"/>
                  <a:pt x="4164743" y="4303912"/>
                  <a:pt x="4094611" y="4303912"/>
                </a:cubicBezTo>
                <a:lnTo>
                  <a:pt x="126986" y="4303912"/>
                </a:lnTo>
                <a:cubicBezTo>
                  <a:pt x="56854" y="4303912"/>
                  <a:pt x="0" y="4247058"/>
                  <a:pt x="0" y="4176926"/>
                </a:cubicBezTo>
                <a:lnTo>
                  <a:pt x="0" y="126986"/>
                </a:lnTo>
                <a:cubicBezTo>
                  <a:pt x="0" y="56854"/>
                  <a:pt x="56854" y="0"/>
                  <a:pt x="126986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39173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7C59BEC-C4CC-4741-B975-08C543178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72DEF309-605D-4117-9340-6D589B6C3A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986173" flipV="1">
            <a:off x="3930947" y="651615"/>
            <a:ext cx="4083433" cy="408343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5875EC-7E8F-2701-D745-7E339AA0D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599" cy="1325563"/>
          </a:xfrm>
        </p:spPr>
        <p:txBody>
          <a:bodyPr>
            <a:normAutofit/>
          </a:bodyPr>
          <a:lstStyle/>
          <a:p>
            <a:r>
              <a:rPr lang="en-GB" sz="4100"/>
              <a:t>How do you write a bid for an event proposal?</a:t>
            </a:r>
            <a:br>
              <a:rPr lang="en-GB" sz="4100"/>
            </a:br>
            <a:endParaRPr lang="en-GB" sz="41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1C389E-E946-540D-7F51-86E483195E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>
            <a:normAutofit/>
          </a:bodyPr>
          <a:lstStyle/>
          <a:p>
            <a:r>
              <a:rPr lang="en-GB" sz="2400" b="1" dirty="0"/>
              <a:t>Preparing the Event Proposal</a:t>
            </a:r>
          </a:p>
          <a:p>
            <a:r>
              <a:rPr lang="en-GB" sz="2400" b="1" dirty="0"/>
              <a:t>The Event Team</a:t>
            </a:r>
            <a:r>
              <a:rPr lang="en-GB" sz="2400" dirty="0"/>
              <a:t>. The proposal should provide information about the event management team in terms of the experience and qualifications of key team members. </a:t>
            </a:r>
          </a:p>
          <a:p>
            <a:r>
              <a:rPr lang="en-GB" sz="2400" b="1" dirty="0"/>
              <a:t>Venue and Facilities</a:t>
            </a:r>
            <a:r>
              <a:rPr lang="en-GB" sz="2400" dirty="0"/>
              <a:t>. The reader of the proposal will want to know whether the venue is suitable for the event. </a:t>
            </a:r>
          </a:p>
          <a:p>
            <a:r>
              <a:rPr lang="en-GB" sz="2400" dirty="0"/>
              <a:t>The Program- running order </a:t>
            </a:r>
          </a:p>
          <a:p>
            <a:r>
              <a:rPr lang="en-GB" sz="2400" dirty="0"/>
              <a:t>The Budget – all costs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77008" y="5228027"/>
            <a:ext cx="1107241" cy="1077204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6" descr="Event">
            <a:extLst>
              <a:ext uri="{FF2B5EF4-FFF2-40B4-BE49-F238E27FC236}">
                <a16:creationId xmlns:a16="http://schemas.microsoft.com/office/drawing/2014/main" id="{9CF992A7-165F-3EF1-DD20-15B29773DA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09962" y="1929820"/>
            <a:ext cx="4221597" cy="4221597"/>
          </a:xfrm>
          <a:custGeom>
            <a:avLst/>
            <a:gdLst/>
            <a:ahLst/>
            <a:cxnLst/>
            <a:rect l="l" t="t" r="r" b="b"/>
            <a:pathLst>
              <a:path w="4221597" h="4303912">
                <a:moveTo>
                  <a:pt x="126986" y="0"/>
                </a:moveTo>
                <a:lnTo>
                  <a:pt x="4094611" y="0"/>
                </a:lnTo>
                <a:cubicBezTo>
                  <a:pt x="4164743" y="0"/>
                  <a:pt x="4221597" y="56854"/>
                  <a:pt x="4221597" y="126986"/>
                </a:cubicBezTo>
                <a:lnTo>
                  <a:pt x="4221597" y="4176926"/>
                </a:lnTo>
                <a:cubicBezTo>
                  <a:pt x="4221597" y="4247058"/>
                  <a:pt x="4164743" y="4303912"/>
                  <a:pt x="4094611" y="4303912"/>
                </a:cubicBezTo>
                <a:lnTo>
                  <a:pt x="126986" y="4303912"/>
                </a:lnTo>
                <a:cubicBezTo>
                  <a:pt x="56854" y="4303912"/>
                  <a:pt x="0" y="4247058"/>
                  <a:pt x="0" y="4176926"/>
                </a:cubicBezTo>
                <a:lnTo>
                  <a:pt x="0" y="126986"/>
                </a:lnTo>
                <a:cubicBezTo>
                  <a:pt x="0" y="56854"/>
                  <a:pt x="56854" y="0"/>
                  <a:pt x="126986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681589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7C59BEC-C4CC-4741-B975-08C543178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72DEF309-605D-4117-9340-6D589B6C3A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986173" flipV="1">
            <a:off x="3930947" y="651615"/>
            <a:ext cx="4083433" cy="408343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862CFC-8CA4-092A-5F41-1FF2513892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599" cy="835466"/>
          </a:xfrm>
        </p:spPr>
        <p:txBody>
          <a:bodyPr>
            <a:normAutofit/>
          </a:bodyPr>
          <a:lstStyle/>
          <a:p>
            <a:r>
              <a:rPr lang="en-GB" sz="3600" dirty="0"/>
              <a:t>Risks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E94DFC-A411-E377-66BF-6D30FEAA88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1528" y="1479202"/>
            <a:ext cx="6993733" cy="5013671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GB" sz="2000" dirty="0"/>
              <a:t>The risk associated at the bid phase can have a profound </a:t>
            </a:r>
            <a:r>
              <a:rPr lang="en-GB" sz="2000" b="1" dirty="0"/>
              <a:t>negative impact </a:t>
            </a:r>
            <a:r>
              <a:rPr lang="en-GB" sz="2000" dirty="0"/>
              <a:t>for the hosting community, causing not only financial problems but affecting the social, commercial and political life of the community itself.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To bid for and possibly host a small or a major single or multi-sports event, such as the Olympics or a World Cup or a World Championship, can be a </a:t>
            </a:r>
            <a:r>
              <a:rPr lang="en-GB" sz="2000" b="1" dirty="0"/>
              <a:t>complex, time-consuming process</a:t>
            </a:r>
            <a:r>
              <a:rPr lang="en-GB" sz="2000" dirty="0"/>
              <a:t>. </a:t>
            </a:r>
          </a:p>
          <a:p>
            <a:pPr>
              <a:lnSpc>
                <a:spcPct val="100000"/>
              </a:lnSpc>
            </a:pPr>
            <a:r>
              <a:rPr lang="en-GB" sz="2000" b="1" dirty="0"/>
              <a:t>Detailed studies and robust financial information are necessary </a:t>
            </a:r>
            <a:r>
              <a:rPr lang="en-GB" sz="2000" dirty="0"/>
              <a:t>in order to maximize the opportunities that events of this nature present to host cities and countries.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Host cities and countries must </a:t>
            </a:r>
            <a:r>
              <a:rPr lang="en-GB" sz="2000" b="1" dirty="0"/>
              <a:t>plan for the event and ensure that the potential legacy benefits</a:t>
            </a:r>
            <a:r>
              <a:rPr lang="en-GB" sz="2000" dirty="0"/>
              <a:t>, such as the social and economic impact, urban regeneration and increased media profile, are not only both identified beforehand but are and also maximized.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77008" y="5228027"/>
            <a:ext cx="1107241" cy="1077204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9CB1E38C-C89C-7372-1F00-AB6F681782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884716" y="3429000"/>
            <a:ext cx="4221597" cy="3166197"/>
          </a:xfrm>
          <a:custGeom>
            <a:avLst/>
            <a:gdLst/>
            <a:ahLst/>
            <a:cxnLst/>
            <a:rect l="l" t="t" r="r" b="b"/>
            <a:pathLst>
              <a:path w="4221597" h="4303912">
                <a:moveTo>
                  <a:pt x="126986" y="0"/>
                </a:moveTo>
                <a:lnTo>
                  <a:pt x="4094611" y="0"/>
                </a:lnTo>
                <a:cubicBezTo>
                  <a:pt x="4164743" y="0"/>
                  <a:pt x="4221597" y="56854"/>
                  <a:pt x="4221597" y="126986"/>
                </a:cubicBezTo>
                <a:lnTo>
                  <a:pt x="4221597" y="4176926"/>
                </a:lnTo>
                <a:cubicBezTo>
                  <a:pt x="4221597" y="4247058"/>
                  <a:pt x="4164743" y="4303912"/>
                  <a:pt x="4094611" y="4303912"/>
                </a:cubicBezTo>
                <a:lnTo>
                  <a:pt x="126986" y="4303912"/>
                </a:lnTo>
                <a:cubicBezTo>
                  <a:pt x="56854" y="4303912"/>
                  <a:pt x="0" y="4247058"/>
                  <a:pt x="0" y="4176926"/>
                </a:cubicBezTo>
                <a:lnTo>
                  <a:pt x="0" y="126986"/>
                </a:lnTo>
                <a:cubicBezTo>
                  <a:pt x="0" y="56854"/>
                  <a:pt x="56854" y="0"/>
                  <a:pt x="126986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996598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17">
            <a:extLst>
              <a:ext uri="{FF2B5EF4-FFF2-40B4-BE49-F238E27FC236}">
                <a16:creationId xmlns:a16="http://schemas.microsoft.com/office/drawing/2014/main" id="{77C59BEC-C4CC-4741-B975-08C543178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5" name="Arc 19">
            <a:extLst>
              <a:ext uri="{FF2B5EF4-FFF2-40B4-BE49-F238E27FC236}">
                <a16:creationId xmlns:a16="http://schemas.microsoft.com/office/drawing/2014/main" id="{72DEF309-605D-4117-9340-6D589B6C3A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986173" flipV="1">
            <a:off x="3930947" y="651615"/>
            <a:ext cx="4083433" cy="408343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CFE3AB-3F3C-1E81-6D97-8388EB1E88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599" cy="1325563"/>
          </a:xfrm>
        </p:spPr>
        <p:txBody>
          <a:bodyPr>
            <a:normAutofit/>
          </a:bodyPr>
          <a:lstStyle/>
          <a:p>
            <a:r>
              <a:rPr lang="en-GB" dirty="0"/>
              <a:t>Bidding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1F4B51-4CC9-3C83-2EB9-CD2079633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>
            <a:normAutofit/>
          </a:bodyPr>
          <a:lstStyle/>
          <a:p>
            <a:r>
              <a:rPr lang="en-GB" dirty="0">
                <a:hlinkClick r:id="rId2"/>
              </a:rPr>
              <a:t>https://www.visitbritain.org/bid-enhancement-support</a:t>
            </a:r>
            <a:endParaRPr lang="en-GB" dirty="0"/>
          </a:p>
          <a:p>
            <a:r>
              <a:rPr lang="en-GB" b="1" dirty="0"/>
              <a:t>Business Events Growth Programme </a:t>
            </a:r>
            <a:r>
              <a:rPr lang="en-GB" dirty="0"/>
              <a:t>- VisitBritain promotes business event tourism</a:t>
            </a:r>
          </a:p>
          <a:p>
            <a:r>
              <a:rPr lang="en-GB" b="1" dirty="0"/>
              <a:t>Bid Enhancement &amp; Support </a:t>
            </a:r>
            <a:r>
              <a:rPr lang="en-GB" dirty="0"/>
              <a:t>- specifically supports the bidding process for an international business event not currently held in the UK.</a:t>
            </a:r>
          </a:p>
        </p:txBody>
      </p:sp>
      <p:sp>
        <p:nvSpPr>
          <p:cNvPr id="26" name="Oval 21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77008" y="5228027"/>
            <a:ext cx="1107241" cy="1077204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6D1CB81-0EB2-B088-968D-8EC6874F13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09962" y="2715544"/>
            <a:ext cx="4221597" cy="3435873"/>
          </a:xfrm>
          <a:custGeom>
            <a:avLst/>
            <a:gdLst/>
            <a:ahLst/>
            <a:cxnLst/>
            <a:rect l="l" t="t" r="r" b="b"/>
            <a:pathLst>
              <a:path w="4221597" h="4303912">
                <a:moveTo>
                  <a:pt x="126986" y="0"/>
                </a:moveTo>
                <a:lnTo>
                  <a:pt x="4094611" y="0"/>
                </a:lnTo>
                <a:cubicBezTo>
                  <a:pt x="4164743" y="0"/>
                  <a:pt x="4221597" y="56854"/>
                  <a:pt x="4221597" y="126986"/>
                </a:cubicBezTo>
                <a:lnTo>
                  <a:pt x="4221597" y="4176926"/>
                </a:lnTo>
                <a:cubicBezTo>
                  <a:pt x="4221597" y="4247058"/>
                  <a:pt x="4164743" y="4303912"/>
                  <a:pt x="4094611" y="4303912"/>
                </a:cubicBezTo>
                <a:lnTo>
                  <a:pt x="126986" y="4303912"/>
                </a:lnTo>
                <a:cubicBezTo>
                  <a:pt x="56854" y="4303912"/>
                  <a:pt x="0" y="4247058"/>
                  <a:pt x="0" y="4176926"/>
                </a:cubicBezTo>
                <a:lnTo>
                  <a:pt x="0" y="126986"/>
                </a:lnTo>
                <a:cubicBezTo>
                  <a:pt x="0" y="56854"/>
                  <a:pt x="56854" y="0"/>
                  <a:pt x="126986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6805076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37A354-A055-4085-9B5B-53D5F34F5E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vert="horz" lIns="91440" tIns="45720" rIns="91440" bIns="45720" rtlCol="0" anchor="b">
            <a:normAutofit/>
          </a:bodyPr>
          <a:lstStyle/>
          <a:p>
            <a:pPr eaLnBrk="1" hangingPunct="1"/>
            <a:r>
              <a:rPr lang="en-GB" altLang="en-US" sz="2200" b="1">
                <a:latin typeface="Arial" panose="020B0604020202020204" pitchFamily="34" charset="0"/>
              </a:rPr>
              <a:t>Bristol City Council, City Centre Culture and Events Grant Scheme 2022 – 2023</a:t>
            </a:r>
            <a:br>
              <a:rPr lang="en-GB" altLang="en-US" sz="2200" b="1">
                <a:latin typeface="Arial" panose="020B0604020202020204" pitchFamily="34" charset="0"/>
              </a:rPr>
            </a:br>
            <a:br>
              <a:rPr lang="en-GB" altLang="en-US" sz="2200" b="1">
                <a:latin typeface="Arial" panose="020B0604020202020204" pitchFamily="34" charset="0"/>
              </a:rPr>
            </a:br>
            <a:endParaRPr lang="en-US" sz="2200"/>
          </a:p>
        </p:txBody>
      </p:sp>
      <p:sp>
        <p:nvSpPr>
          <p:cNvPr id="28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C5CAF8-830C-58B0-D2C6-DDA84AF591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en-GB" sz="2200" dirty="0">
                <a:hlinkClick r:id="rId2"/>
              </a:rPr>
              <a:t>https://www.bristol.gov.uk/files/documents/4862-city-centre-culture-and-events-grant-project-overview-and-guidance-notes/file</a:t>
            </a:r>
            <a:endParaRPr lang="en-GB" sz="2200" dirty="0"/>
          </a:p>
          <a:p>
            <a:endParaRPr lang="en-GB" sz="2200" dirty="0"/>
          </a:p>
          <a:p>
            <a:r>
              <a:rPr lang="en-GB" sz="2200" dirty="0"/>
              <a:t>The City Centre Culture and Events Grants Scheme will provide investment for Bristol-based organisations to deliver a programme of cultural events and activities until 31 August 2023. </a:t>
            </a:r>
          </a:p>
          <a:p>
            <a:r>
              <a:rPr lang="en-GB" sz="2200" dirty="0"/>
              <a:t>These activities will bring Bristol residents together, attract and welcome visitors and support the economic recovery of the city.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77FEADF-2BE6-612E-352E-E7E7730ABE6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755" r="29117" b="-1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04863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2DED013-895F-4E0F-B649-69484C48E78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734" b="13267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29700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9698" name="Rectangle 2">
            <a:extLst>
              <a:ext uri="{FF2B5EF4-FFF2-40B4-BE49-F238E27FC236}">
                <a16:creationId xmlns:a16="http://schemas.microsoft.com/office/drawing/2014/main" id="{3EE1C51F-00A8-4AB5-BF33-D18EC88E59E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19957" y="1173797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AU" altLang="en-US" sz="2800" b="1" dirty="0"/>
              <a:t>The strategic planning process and event organisation</a:t>
            </a:r>
          </a:p>
        </p:txBody>
      </p:sp>
      <p:cxnSp>
        <p:nvCxnSpPr>
          <p:cNvPr id="29701" name="Straight Connector 136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67" name="Rectangle 3">
            <a:extLst>
              <a:ext uri="{FF2B5EF4-FFF2-40B4-BE49-F238E27FC236}">
                <a16:creationId xmlns:a16="http://schemas.microsoft.com/office/drawing/2014/main" id="{C14A2627-1494-4F3B-9E82-5E333ABAB4A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25516" y="2453425"/>
            <a:ext cx="5570484" cy="4250029"/>
          </a:xfrm>
        </p:spPr>
        <p:txBody>
          <a:bodyPr rtlCol="0" anchor="ctr">
            <a:normAutofit/>
          </a:bodyPr>
          <a:lstStyle/>
          <a:p>
            <a:pPr>
              <a:lnSpc>
                <a:spcPct val="120000"/>
              </a:lnSpc>
              <a:buNone/>
              <a:defRPr/>
            </a:pPr>
            <a:r>
              <a:rPr lang="en-AU" altLang="en-US" sz="2000" b="1" dirty="0"/>
              <a:t>Formation of a bidding body and bid preparation</a:t>
            </a:r>
          </a:p>
          <a:p>
            <a:pPr>
              <a:lnSpc>
                <a:spcPct val="120000"/>
              </a:lnSpc>
              <a:buFont typeface="Wingdings 3" charset="2"/>
              <a:buChar char=""/>
              <a:defRPr/>
            </a:pPr>
            <a:r>
              <a:rPr lang="en-AU" altLang="en-US" sz="2000" dirty="0"/>
              <a:t>Developing a timeline for the bid document</a:t>
            </a:r>
          </a:p>
          <a:p>
            <a:pPr>
              <a:lnSpc>
                <a:spcPct val="120000"/>
              </a:lnSpc>
              <a:buFont typeface="Wingdings 3" charset="2"/>
              <a:buChar char=""/>
              <a:defRPr/>
            </a:pPr>
            <a:r>
              <a:rPr lang="en-AU" altLang="en-US" sz="2000" dirty="0"/>
              <a:t>Responding to each of the bid criteria</a:t>
            </a:r>
          </a:p>
          <a:p>
            <a:pPr>
              <a:lnSpc>
                <a:spcPct val="120000"/>
              </a:lnSpc>
              <a:buFont typeface="Wingdings 3" charset="2"/>
              <a:buChar char=""/>
              <a:defRPr/>
            </a:pPr>
            <a:r>
              <a:rPr lang="en-AU" altLang="en-US" sz="2000" dirty="0"/>
              <a:t>Identifying key elements of past successful bids</a:t>
            </a:r>
          </a:p>
          <a:p>
            <a:pPr>
              <a:lnSpc>
                <a:spcPct val="120000"/>
              </a:lnSpc>
              <a:buFont typeface="Wingdings 3" charset="2"/>
              <a:buChar char=""/>
              <a:defRPr/>
            </a:pPr>
            <a:r>
              <a:rPr lang="en-AU" altLang="en-US" sz="2000" dirty="0"/>
              <a:t>Preparing the bid document</a:t>
            </a:r>
          </a:p>
          <a:p>
            <a:pPr>
              <a:lnSpc>
                <a:spcPct val="120000"/>
              </a:lnSpc>
              <a:buFont typeface="Wingdings 3" charset="2"/>
              <a:buChar char=""/>
              <a:defRPr/>
            </a:pPr>
            <a:r>
              <a:rPr lang="en-AU" altLang="en-US" sz="2000" dirty="0"/>
              <a:t>Presenting the bid </a:t>
            </a:r>
          </a:p>
          <a:p>
            <a:pPr>
              <a:lnSpc>
                <a:spcPct val="120000"/>
              </a:lnSpc>
              <a:buFont typeface="Wingdings 3" charset="2"/>
              <a:buChar char=""/>
              <a:defRPr/>
            </a:pPr>
            <a:r>
              <a:rPr lang="en-AU" altLang="en-US" sz="2000" dirty="0"/>
              <a:t>Lobbying in support of the bid</a:t>
            </a:r>
          </a:p>
          <a:p>
            <a:pPr>
              <a:lnSpc>
                <a:spcPct val="120000"/>
              </a:lnSpc>
              <a:buFont typeface="Wingdings 3" charset="2"/>
              <a:buChar char=""/>
              <a:defRPr/>
            </a:pPr>
            <a:r>
              <a:rPr lang="en-AU" altLang="en-US" sz="2000" dirty="0"/>
              <a:t>Evaluating reasons for a bid failure</a:t>
            </a:r>
          </a:p>
          <a:p>
            <a:pPr>
              <a:buFont typeface="Wingdings 3" charset="2"/>
              <a:buChar char=""/>
              <a:defRPr/>
            </a:pPr>
            <a:endParaRPr lang="en-AU" altLang="en-US" sz="1400" dirty="0"/>
          </a:p>
        </p:txBody>
      </p:sp>
    </p:spTree>
  </p:cSld>
  <p:clrMapOvr>
    <a:masterClrMapping/>
  </p:clrMapOvr>
  <p:transition>
    <p:blinds dir="vert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D3A9E89-033E-4C4A-8C41-416DABFFD3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293361-111E-427D-8E5B-256944AC83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445887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2831B9-700B-4FAB-9DAE-0C10513A2C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63256" y="1122363"/>
            <a:ext cx="3834384" cy="2902882"/>
          </a:xfrm>
        </p:spPr>
        <p:txBody>
          <a:bodyPr vert="horz" lIns="91440" tIns="45720" rIns="91440" bIns="45720" rtlCol="0" anchor="b">
            <a:normAutofit/>
          </a:bodyPr>
          <a:lstStyle/>
          <a:p>
            <a:pPr eaLnBrk="1" hangingPunct="1"/>
            <a:r>
              <a:rPr lang="en-US" altLang="en-US" sz="2800" dirty="0">
                <a:latin typeface="Arial" panose="020B0604020202020204" pitchFamily="34" charset="0"/>
              </a:rPr>
              <a:t>Contents of the event proposal</a:t>
            </a:r>
            <a:br>
              <a:rPr lang="en-US" altLang="en-US" sz="2800" dirty="0">
                <a:latin typeface="Arial" panose="020B0604020202020204" pitchFamily="34" charset="0"/>
              </a:rPr>
            </a:br>
            <a:r>
              <a:rPr lang="en-US" altLang="en-US" sz="1600" dirty="0">
                <a:latin typeface="Arial" panose="020B0604020202020204" pitchFamily="34" charset="0"/>
              </a:rPr>
              <a:t>(Source: O’Toole, 2004)</a:t>
            </a:r>
            <a:br>
              <a:rPr lang="en-GB" altLang="en-US" sz="1600" dirty="0">
                <a:latin typeface="Arial" panose="020B0604020202020204" pitchFamily="34" charset="0"/>
              </a:rPr>
            </a:br>
            <a:endParaRPr lang="en-US" sz="2800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FCDE997A-E6D1-4881-88E5-269E5AC3D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763256" y="73152"/>
            <a:ext cx="1178966" cy="232963"/>
            <a:chOff x="7763256" y="73152"/>
            <a:chExt cx="1178966" cy="232963"/>
          </a:xfrm>
        </p:grpSpPr>
        <p:sp>
          <p:nvSpPr>
            <p:cNvPr id="15" name="Rectangle 64">
              <a:extLst>
                <a:ext uri="{FF2B5EF4-FFF2-40B4-BE49-F238E27FC236}">
                  <a16:creationId xmlns:a16="http://schemas.microsoft.com/office/drawing/2014/main" id="{C5A17791-3735-41AA-BC18-9EE281D2BB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63077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66">
              <a:extLst>
                <a:ext uri="{FF2B5EF4-FFF2-40B4-BE49-F238E27FC236}">
                  <a16:creationId xmlns:a16="http://schemas.microsoft.com/office/drawing/2014/main" id="{F95E12FB-5FC2-40B9-A965-8D75253579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63077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64">
              <a:extLst>
                <a:ext uri="{FF2B5EF4-FFF2-40B4-BE49-F238E27FC236}">
                  <a16:creationId xmlns:a16="http://schemas.microsoft.com/office/drawing/2014/main" id="{E8C32A1A-9FA0-41F6-9AFF-8ECB7FAEDF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38122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66">
              <a:extLst>
                <a:ext uri="{FF2B5EF4-FFF2-40B4-BE49-F238E27FC236}">
                  <a16:creationId xmlns:a16="http://schemas.microsoft.com/office/drawing/2014/main" id="{7CF33DCF-317C-4DA0-AB10-D7FFD765B5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38122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64">
              <a:extLst>
                <a:ext uri="{FF2B5EF4-FFF2-40B4-BE49-F238E27FC236}">
                  <a16:creationId xmlns:a16="http://schemas.microsoft.com/office/drawing/2014/main" id="{2903C14D-D613-4770-8686-F92B1DD38F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13167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66">
              <a:extLst>
                <a:ext uri="{FF2B5EF4-FFF2-40B4-BE49-F238E27FC236}">
                  <a16:creationId xmlns:a16="http://schemas.microsoft.com/office/drawing/2014/main" id="{D5F133F7-E38D-4DA1-99C1-86F681CA33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13167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64">
              <a:extLst>
                <a:ext uri="{FF2B5EF4-FFF2-40B4-BE49-F238E27FC236}">
                  <a16:creationId xmlns:a16="http://schemas.microsoft.com/office/drawing/2014/main" id="{5CAB3553-58B3-4262-BE0D-58D7CA75B8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88211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66">
              <a:extLst>
                <a:ext uri="{FF2B5EF4-FFF2-40B4-BE49-F238E27FC236}">
                  <a16:creationId xmlns:a16="http://schemas.microsoft.com/office/drawing/2014/main" id="{9D1B417A-9677-4C16-A473-B9683700F9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88211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64">
              <a:extLst>
                <a:ext uri="{FF2B5EF4-FFF2-40B4-BE49-F238E27FC236}">
                  <a16:creationId xmlns:a16="http://schemas.microsoft.com/office/drawing/2014/main" id="{7302AEA5-098D-4C81-88C5-07902BF9CF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3256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66">
              <a:extLst>
                <a:ext uri="{FF2B5EF4-FFF2-40B4-BE49-F238E27FC236}">
                  <a16:creationId xmlns:a16="http://schemas.microsoft.com/office/drawing/2014/main" id="{7C4E3ACA-8B17-422E-90A9-7586D06E6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3256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64">
              <a:extLst>
                <a:ext uri="{FF2B5EF4-FFF2-40B4-BE49-F238E27FC236}">
                  <a16:creationId xmlns:a16="http://schemas.microsoft.com/office/drawing/2014/main" id="{BD4A1ED5-82F7-4465-9B76-3F80A489F3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887854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66">
              <a:extLst>
                <a:ext uri="{FF2B5EF4-FFF2-40B4-BE49-F238E27FC236}">
                  <a16:creationId xmlns:a16="http://schemas.microsoft.com/office/drawing/2014/main" id="{69D1CC06-3A23-41C0-8EBB-28E61278E2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887854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64">
              <a:extLst>
                <a:ext uri="{FF2B5EF4-FFF2-40B4-BE49-F238E27FC236}">
                  <a16:creationId xmlns:a16="http://schemas.microsoft.com/office/drawing/2014/main" id="{462044AD-4120-4B1C-B41A-A45DA55513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62899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66">
              <a:extLst>
                <a:ext uri="{FF2B5EF4-FFF2-40B4-BE49-F238E27FC236}">
                  <a16:creationId xmlns:a16="http://schemas.microsoft.com/office/drawing/2014/main" id="{30623D13-D545-4F2E-8425-E59D1BEF9C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62899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64">
              <a:extLst>
                <a:ext uri="{FF2B5EF4-FFF2-40B4-BE49-F238E27FC236}">
                  <a16:creationId xmlns:a16="http://schemas.microsoft.com/office/drawing/2014/main" id="{E139ADAB-729A-4C31-B7E7-2532FF3FB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37944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66">
              <a:extLst>
                <a:ext uri="{FF2B5EF4-FFF2-40B4-BE49-F238E27FC236}">
                  <a16:creationId xmlns:a16="http://schemas.microsoft.com/office/drawing/2014/main" id="{C7589FD1-9BFF-4E61-8C5E-8CF2AF79A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37944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64">
              <a:extLst>
                <a:ext uri="{FF2B5EF4-FFF2-40B4-BE49-F238E27FC236}">
                  <a16:creationId xmlns:a16="http://schemas.microsoft.com/office/drawing/2014/main" id="{5F53515D-4E5F-4534-90F9-BD9DE4786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512988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66">
              <a:extLst>
                <a:ext uri="{FF2B5EF4-FFF2-40B4-BE49-F238E27FC236}">
                  <a16:creationId xmlns:a16="http://schemas.microsoft.com/office/drawing/2014/main" id="{C13CB45B-7C83-43EA-878D-FE9C4593EB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512988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64">
              <a:extLst>
                <a:ext uri="{FF2B5EF4-FFF2-40B4-BE49-F238E27FC236}">
                  <a16:creationId xmlns:a16="http://schemas.microsoft.com/office/drawing/2014/main" id="{38BA5C82-1285-46A1-BA10-254B216636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8033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66">
              <a:extLst>
                <a:ext uri="{FF2B5EF4-FFF2-40B4-BE49-F238E27FC236}">
                  <a16:creationId xmlns:a16="http://schemas.microsoft.com/office/drawing/2014/main" id="{199FE72C-20A3-4FB4-BD67-E7EDF540D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8033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15" descr="f06-03-9781856178181">
            <a:extLst>
              <a:ext uri="{FF2B5EF4-FFF2-40B4-BE49-F238E27FC236}">
                <a16:creationId xmlns:a16="http://schemas.microsoft.com/office/drawing/2014/main" id="{1DEB98C5-7B38-474C-9E39-73F30AE2CA4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665" b="1"/>
          <a:stretch/>
        </p:blipFill>
        <p:spPr bwMode="auto">
          <a:xfrm>
            <a:off x="509517" y="576072"/>
            <a:ext cx="6692560" cy="5522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78907291-9D6D-4740-81DB-441477BCA2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01384"/>
            <a:ext cx="12192000" cy="35661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81367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4" name="Picture 73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2770" name="Rectangle 2">
            <a:extLst>
              <a:ext uri="{FF2B5EF4-FFF2-40B4-BE49-F238E27FC236}">
                <a16:creationId xmlns:a16="http://schemas.microsoft.com/office/drawing/2014/main" id="{AF466295-0807-4F3D-90CD-B57D2F196D6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AU" altLang="en-US" sz="3100" b="1">
                <a:solidFill>
                  <a:srgbClr val="000000"/>
                </a:solidFill>
              </a:rPr>
              <a:t>The strategic planning process and event organisation</a:t>
            </a:r>
          </a:p>
        </p:txBody>
      </p:sp>
      <p:sp>
        <p:nvSpPr>
          <p:cNvPr id="76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3E8D96F-055B-4D1B-A0A8-4E75F2FB72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9349" y="2409210"/>
            <a:ext cx="3661831" cy="2059779"/>
          </a:xfrm>
          <a:prstGeom prst="rect">
            <a:avLst/>
          </a:prstGeom>
        </p:spPr>
      </p:pic>
      <p:sp>
        <p:nvSpPr>
          <p:cNvPr id="32771" name="Rectangle 3">
            <a:extLst>
              <a:ext uri="{FF2B5EF4-FFF2-40B4-BE49-F238E27FC236}">
                <a16:creationId xmlns:a16="http://schemas.microsoft.com/office/drawing/2014/main" id="{17A99DAB-E4E8-4172-A2F7-BADA6BA417D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pPr>
              <a:buFontTx/>
              <a:buNone/>
            </a:pPr>
            <a:r>
              <a:rPr lang="en-AU" altLang="en-US" sz="2000" b="1">
                <a:solidFill>
                  <a:srgbClr val="000000"/>
                </a:solidFill>
              </a:rPr>
              <a:t>Establishment of an organisational structure</a:t>
            </a:r>
          </a:p>
          <a:p>
            <a:r>
              <a:rPr lang="en-AU" altLang="en-US" sz="2000">
                <a:solidFill>
                  <a:srgbClr val="000000"/>
                </a:solidFill>
              </a:rPr>
              <a:t>Simple structures</a:t>
            </a:r>
          </a:p>
          <a:p>
            <a:r>
              <a:rPr lang="en-AU" altLang="en-US" sz="2000">
                <a:solidFill>
                  <a:srgbClr val="000000"/>
                </a:solidFill>
              </a:rPr>
              <a:t>Functional structures</a:t>
            </a:r>
          </a:p>
          <a:p>
            <a:r>
              <a:rPr lang="en-AU" altLang="en-US" sz="2000">
                <a:solidFill>
                  <a:srgbClr val="000000"/>
                </a:solidFill>
              </a:rPr>
              <a:t>Program-based matrix structures</a:t>
            </a:r>
          </a:p>
          <a:p>
            <a:r>
              <a:rPr lang="en-AU" altLang="en-US" sz="2000">
                <a:solidFill>
                  <a:srgbClr val="000000"/>
                </a:solidFill>
              </a:rPr>
              <a:t>Multi-organisational or network structures</a:t>
            </a:r>
          </a:p>
        </p:txBody>
      </p:sp>
    </p:spTree>
  </p:cSld>
  <p:clrMapOvr>
    <a:masterClrMapping/>
  </p:clrMapOvr>
  <p:transition>
    <p:blinds dir="vert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A11E86-8F4E-4857-BD0F-A326B5421B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Simple structure ….. 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B53FCBE6-6027-429E-81FE-8096752B2EA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6000" y="2538979"/>
            <a:ext cx="10160000" cy="2924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029163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5843" name="Picture 15" descr="f06-05-9781856178181">
            <a:extLst>
              <a:ext uri="{FF2B5EF4-FFF2-40B4-BE49-F238E27FC236}">
                <a16:creationId xmlns:a16="http://schemas.microsoft.com/office/drawing/2014/main" id="{162E664B-F70C-42DD-9F7B-4696026EF7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00" y="1739900"/>
            <a:ext cx="10896600" cy="42164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5844" name="TextBox 5">
            <a:extLst>
              <a:ext uri="{FF2B5EF4-FFF2-40B4-BE49-F238E27FC236}">
                <a16:creationId xmlns:a16="http://schemas.microsoft.com/office/drawing/2014/main" id="{43ECA7FD-13B1-4753-8A88-2ED290BCFF2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6532" y="5956300"/>
            <a:ext cx="10896600" cy="838200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noAutofit/>
          </a:bodyPr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algn="ctr" eaLnBrk="1" hangingPunct="1">
              <a:spcAft>
                <a:spcPts val="600"/>
              </a:spcAft>
            </a:pPr>
            <a:r>
              <a:rPr lang="en-GB" altLang="en-US" sz="1300">
                <a:solidFill>
                  <a:srgbClr val="FFFFFF"/>
                </a:solidFill>
                <a:latin typeface="Arial" panose="020B0604020202020204" pitchFamily="34" charset="0"/>
              </a:rPr>
              <a:t>(Source: Roskilde Festival, 2006)</a:t>
            </a:r>
          </a:p>
        </p:txBody>
      </p:sp>
      <p:sp>
        <p:nvSpPr>
          <p:cNvPr id="35842" name="Rectangle 2">
            <a:extLst>
              <a:ext uri="{FF2B5EF4-FFF2-40B4-BE49-F238E27FC236}">
                <a16:creationId xmlns:a16="http://schemas.microsoft.com/office/drawing/2014/main" id="{7DAB50DB-90BA-4D2A-B7B9-B97D55A5DFA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altLang="en-US" sz="3200" b="1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The functional organisational structure of the Roskilde Festival</a:t>
            </a:r>
          </a:p>
        </p:txBody>
      </p:sp>
    </p:spTree>
  </p:cSld>
  <p:clrMapOvr>
    <a:masterClrMapping/>
  </p:clrMapOvr>
  <p:transition>
    <p:blinds dir="vert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>
            <a:extLst>
              <a:ext uri="{FF2B5EF4-FFF2-40B4-BE49-F238E27FC236}">
                <a16:creationId xmlns:a16="http://schemas.microsoft.com/office/drawing/2014/main" id="{2A3D6268-9515-4E9D-8927-3514E1E3C44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895600" y="260350"/>
            <a:ext cx="7772400" cy="1143000"/>
          </a:xfrm>
        </p:spPr>
        <p:txBody>
          <a:bodyPr>
            <a:normAutofit/>
          </a:bodyPr>
          <a:lstStyle/>
          <a:p>
            <a:r>
              <a:rPr lang="en-GB" altLang="en-US" sz="2800" b="1">
                <a:solidFill>
                  <a:srgbClr val="FF0000"/>
                </a:solidFill>
              </a:rPr>
              <a:t>Figure 6.6: 2006 Melbourne Commonwealth Games organisational structure</a:t>
            </a:r>
            <a:endParaRPr lang="en-AU" altLang="en-US" sz="2800" b="1">
              <a:solidFill>
                <a:srgbClr val="FF0000"/>
              </a:solidFill>
            </a:endParaRPr>
          </a:p>
        </p:txBody>
      </p:sp>
      <p:pic>
        <p:nvPicPr>
          <p:cNvPr id="36867" name="Picture 15" descr="f06-06-9781856178181">
            <a:extLst>
              <a:ext uri="{FF2B5EF4-FFF2-40B4-BE49-F238E27FC236}">
                <a16:creationId xmlns:a16="http://schemas.microsoft.com/office/drawing/2014/main" id="{C4C1602E-E9F3-424F-B593-9BEEA7A1F9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1650" y="1412877"/>
            <a:ext cx="8281988" cy="46926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6868" name="Rectangle 5">
            <a:extLst>
              <a:ext uri="{FF2B5EF4-FFF2-40B4-BE49-F238E27FC236}">
                <a16:creationId xmlns:a16="http://schemas.microsoft.com/office/drawing/2014/main" id="{2DD26873-66DD-4C73-8EBC-FAAEF628677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94038" y="6367463"/>
            <a:ext cx="5364162" cy="230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eaLnBrk="1" hangingPunct="1"/>
            <a:r>
              <a:rPr lang="en-US" altLang="en-US" sz="900" dirty="0">
                <a:latin typeface="Arial" panose="020B0604020202020204" pitchFamily="34" charset="0"/>
              </a:rPr>
              <a:t>(Source: Office of Commonwealth Games, 2006)</a:t>
            </a:r>
            <a:endParaRPr lang="en-GB" altLang="en-US" sz="900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  <p:transition>
    <p:blinds dir="vert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>
            <a:extLst>
              <a:ext uri="{FF2B5EF4-FFF2-40B4-BE49-F238E27FC236}">
                <a16:creationId xmlns:a16="http://schemas.microsoft.com/office/drawing/2014/main" id="{15DFF71E-4C61-40A4-BA1D-C0B2849CB75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895600" y="260350"/>
            <a:ext cx="7772400" cy="1143000"/>
          </a:xfrm>
        </p:spPr>
        <p:txBody>
          <a:bodyPr>
            <a:normAutofit/>
          </a:bodyPr>
          <a:lstStyle/>
          <a:p>
            <a:r>
              <a:rPr lang="en-AU" altLang="en-US" sz="2800" b="1">
                <a:solidFill>
                  <a:srgbClr val="FF0000"/>
                </a:solidFill>
              </a:rPr>
              <a:t>Figure  6.7 Sydney 2000 Olympic Games matrix organisational structure</a:t>
            </a:r>
          </a:p>
        </p:txBody>
      </p:sp>
      <p:pic>
        <p:nvPicPr>
          <p:cNvPr id="37891" name="Picture 15" descr="f06-07-9781856178181">
            <a:extLst>
              <a:ext uri="{FF2B5EF4-FFF2-40B4-BE49-F238E27FC236}">
                <a16:creationId xmlns:a16="http://schemas.microsoft.com/office/drawing/2014/main" id="{5C110FB3-7005-4FCE-B3FE-9EEBF3634D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9725" y="1773238"/>
            <a:ext cx="8293100" cy="338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892" name="Rectangle 5">
            <a:extLst>
              <a:ext uri="{FF2B5EF4-FFF2-40B4-BE49-F238E27FC236}">
                <a16:creationId xmlns:a16="http://schemas.microsoft.com/office/drawing/2014/main" id="{02B86574-0D29-4485-98B6-86766C8052FF}"/>
              </a:ext>
            </a:extLst>
          </p:cNvPr>
          <p:cNvSpPr>
            <a:spLocks noChangeArrowheads="1"/>
          </p:cNvSpPr>
          <p:nvPr/>
        </p:nvSpPr>
        <p:spPr bwMode="auto">
          <a:xfrm>
            <a:off x="979488" y="6119814"/>
            <a:ext cx="6102350" cy="230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eaLnBrk="1" hangingPunct="1"/>
            <a:r>
              <a:rPr lang="en-AU" altLang="en-US" sz="900" dirty="0">
                <a:latin typeface="Arial" panose="020B0604020202020204" pitchFamily="34" charset="0"/>
              </a:rPr>
              <a:t>(Source: </a:t>
            </a:r>
            <a:r>
              <a:rPr lang="en-AU" altLang="en-US" sz="900" dirty="0" err="1">
                <a:latin typeface="Arial" panose="020B0604020202020204" pitchFamily="34" charset="0"/>
              </a:rPr>
              <a:t>Sloman</a:t>
            </a:r>
            <a:r>
              <a:rPr lang="en-AU" altLang="en-US" sz="900" dirty="0">
                <a:latin typeface="Arial" panose="020B0604020202020204" pitchFamily="34" charset="0"/>
              </a:rPr>
              <a:t>, 2006)</a:t>
            </a:r>
            <a:endParaRPr lang="en-GB" altLang="en-US" sz="900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  <p:transition>
    <p:blinds dir="vert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>
            <a:extLst>
              <a:ext uri="{FF2B5EF4-FFF2-40B4-BE49-F238E27FC236}">
                <a16:creationId xmlns:a16="http://schemas.microsoft.com/office/drawing/2014/main" id="{BF0492C6-3702-43C4-8744-8B0A18970C5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782888" y="260350"/>
            <a:ext cx="7772400" cy="1143000"/>
          </a:xfrm>
        </p:spPr>
        <p:txBody>
          <a:bodyPr/>
          <a:lstStyle/>
          <a:p>
            <a:r>
              <a:rPr lang="en-US" altLang="en-US" sz="2800" b="1">
                <a:solidFill>
                  <a:srgbClr val="FF0000"/>
                </a:solidFill>
              </a:rPr>
              <a:t>Figure 6.8 A network structure</a:t>
            </a:r>
            <a:endParaRPr lang="en-AU" altLang="en-US" sz="2800" b="1">
              <a:solidFill>
                <a:srgbClr val="FF0000"/>
              </a:solidFill>
            </a:endParaRPr>
          </a:p>
        </p:txBody>
      </p:sp>
      <p:pic>
        <p:nvPicPr>
          <p:cNvPr id="38915" name="Picture 15" descr="f06-08-9781856178181">
            <a:extLst>
              <a:ext uri="{FF2B5EF4-FFF2-40B4-BE49-F238E27FC236}">
                <a16:creationId xmlns:a16="http://schemas.microsoft.com/office/drawing/2014/main" id="{4967BF5F-8F96-4D39-A067-F6F820DDA1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4200" y="1412874"/>
            <a:ext cx="5594351" cy="54547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blinds dir="vert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63AB00AE-4340-440F-82E1-9F69D1D55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0277986-7D1C-422F-9E47-E955DD0522C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t="24074" r="1" b="1"/>
          <a:stretch/>
        </p:blipFill>
        <p:spPr>
          <a:xfrm>
            <a:off x="6083786" y="-168316"/>
            <a:ext cx="6261330" cy="3932313"/>
          </a:xfrm>
          <a:prstGeom prst="rect">
            <a:avLst/>
          </a:prstGeom>
          <a:effectLst>
            <a:softEdge rad="533400"/>
          </a:effec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290D6B0-C75B-43E1-AD43-C8B3B0624BA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708" r="26256" b="1"/>
          <a:stretch/>
        </p:blipFill>
        <p:spPr>
          <a:xfrm>
            <a:off x="6089904" y="2487166"/>
            <a:ext cx="6263640" cy="4215384"/>
          </a:xfrm>
          <a:prstGeom prst="rect">
            <a:avLst/>
          </a:prstGeom>
          <a:effectLst>
            <a:softEdge rad="533400"/>
          </a:effectLst>
        </p:spPr>
      </p:pic>
      <p:pic>
        <p:nvPicPr>
          <p:cNvPr id="74" name="Picture 73">
            <a:extLst>
              <a:ext uri="{FF2B5EF4-FFF2-40B4-BE49-F238E27FC236}">
                <a16:creationId xmlns:a16="http://schemas.microsoft.com/office/drawing/2014/main" id="{22901FED-4FC9-4ED5-8123-C98BCD1616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9938" name="Rectangle 2">
            <a:extLst>
              <a:ext uri="{FF2B5EF4-FFF2-40B4-BE49-F238E27FC236}">
                <a16:creationId xmlns:a16="http://schemas.microsoft.com/office/drawing/2014/main" id="{43E13613-7CF1-4903-8C9D-80BC0B90BC0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04998" y="798445"/>
            <a:ext cx="4803636" cy="1311664"/>
          </a:xfrm>
        </p:spPr>
        <p:txBody>
          <a:bodyPr>
            <a:normAutofit/>
          </a:bodyPr>
          <a:lstStyle/>
          <a:p>
            <a:r>
              <a:rPr lang="en-AU" altLang="en-US" sz="2800" b="1">
                <a:solidFill>
                  <a:srgbClr val="000000"/>
                </a:solidFill>
              </a:rPr>
              <a:t>The strategic planning process and event organisation</a:t>
            </a:r>
          </a:p>
        </p:txBody>
      </p:sp>
      <p:sp>
        <p:nvSpPr>
          <p:cNvPr id="39939" name="Rectangle 3">
            <a:extLst>
              <a:ext uri="{FF2B5EF4-FFF2-40B4-BE49-F238E27FC236}">
                <a16:creationId xmlns:a16="http://schemas.microsoft.com/office/drawing/2014/main" id="{A2E5E84F-11A4-4774-A5EB-3270BA30C8E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04997" y="2272143"/>
            <a:ext cx="4803637" cy="3788830"/>
          </a:xfrm>
        </p:spPr>
        <p:txBody>
          <a:bodyPr anchor="ctr">
            <a:normAutofit/>
          </a:bodyPr>
          <a:lstStyle/>
          <a:p>
            <a:pPr>
              <a:buFontTx/>
              <a:buNone/>
            </a:pPr>
            <a:r>
              <a:rPr lang="en-AU" altLang="en-US" sz="3200" b="1" dirty="0">
                <a:solidFill>
                  <a:srgbClr val="000000"/>
                </a:solidFill>
              </a:rPr>
              <a:t>Strategic plan</a:t>
            </a:r>
          </a:p>
          <a:p>
            <a:r>
              <a:rPr lang="en-AU" altLang="en-US" sz="3200" dirty="0">
                <a:solidFill>
                  <a:srgbClr val="000000"/>
                </a:solidFill>
              </a:rPr>
              <a:t>Purpose, vision and mission statements</a:t>
            </a:r>
          </a:p>
          <a:p>
            <a:pPr>
              <a:buFontTx/>
              <a:buNone/>
            </a:pPr>
            <a:endParaRPr lang="en-AU" altLang="en-US" sz="32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>
    <p:blinds dir="vert"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3466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62" name="Picture 2">
            <a:extLst>
              <a:ext uri="{FF2B5EF4-FFF2-40B4-BE49-F238E27FC236}">
                <a16:creationId xmlns:a16="http://schemas.microsoft.com/office/drawing/2014/main" id="{9C07194D-C2DD-4C06-8893-DAA96935BB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718644" y="643467"/>
            <a:ext cx="4754711" cy="5571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D0C1C-2527-C2CD-1E1E-C483475721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627798"/>
            <a:ext cx="4958966" cy="5488338"/>
          </a:xfrm>
        </p:spPr>
        <p:txBody>
          <a:bodyPr>
            <a:normAutofit/>
          </a:bodyPr>
          <a:lstStyle/>
          <a:p>
            <a:r>
              <a:rPr lang="en-GB" sz="1900" dirty="0">
                <a:hlinkClick r:id="rId2"/>
              </a:rPr>
              <a:t>https://www.majorevents.govt.nz/about/strategy/</a:t>
            </a:r>
            <a:endParaRPr lang="en-GB" sz="1900" dirty="0"/>
          </a:p>
          <a:p>
            <a:endParaRPr lang="en-GB" sz="1900" dirty="0"/>
          </a:p>
          <a:p>
            <a:r>
              <a:rPr lang="en-GB" sz="2400" b="1" dirty="0"/>
              <a:t>Vision</a:t>
            </a:r>
          </a:p>
          <a:p>
            <a:r>
              <a:rPr lang="en-GB" sz="2400" dirty="0"/>
              <a:t>Our major events benefit all people who call Aotearoa New Zealand home.</a:t>
            </a:r>
          </a:p>
          <a:p>
            <a:r>
              <a:rPr lang="en-GB" sz="2400" b="1" dirty="0"/>
              <a:t>Strategy</a:t>
            </a:r>
          </a:p>
          <a:p>
            <a:r>
              <a:rPr lang="en-GB" sz="2400" dirty="0"/>
              <a:t>The government invests in major events that generate significant immediate and long-term benefits and align with wider government objectives through leverage and legacy opportunities.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FA6A7D0-10A9-C1DE-ABE5-F546E07C3A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9367" y="3318965"/>
            <a:ext cx="4788505" cy="1487812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741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989" name="Rectangle 71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986" name="Rectangle 2">
            <a:extLst>
              <a:ext uri="{FF2B5EF4-FFF2-40B4-BE49-F238E27FC236}">
                <a16:creationId xmlns:a16="http://schemas.microsoft.com/office/drawing/2014/main" id="{78D2C9CE-5928-4E54-9123-294610BD589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1" y="345810"/>
            <a:ext cx="5120561" cy="1325563"/>
          </a:xfrm>
        </p:spPr>
        <p:txBody>
          <a:bodyPr>
            <a:normAutofit/>
          </a:bodyPr>
          <a:lstStyle/>
          <a:p>
            <a:r>
              <a:rPr lang="en-AU" altLang="en-US" sz="3100" b="1"/>
              <a:t>The strategic planning process and event organisation</a:t>
            </a:r>
          </a:p>
        </p:txBody>
      </p:sp>
      <p:sp>
        <p:nvSpPr>
          <p:cNvPr id="41987" name="Rectangle 3">
            <a:extLst>
              <a:ext uri="{FF2B5EF4-FFF2-40B4-BE49-F238E27FC236}">
                <a16:creationId xmlns:a16="http://schemas.microsoft.com/office/drawing/2014/main" id="{76362066-0DF7-4EAD-9000-8899102E6A8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38201" y="1825625"/>
            <a:ext cx="5092194" cy="4351338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en-AU" altLang="en-US" b="1"/>
              <a:t>Strategic plan</a:t>
            </a:r>
          </a:p>
          <a:p>
            <a:r>
              <a:rPr lang="en-AU" altLang="en-US"/>
              <a:t>Goals and objectives</a:t>
            </a:r>
          </a:p>
          <a:p>
            <a:pPr lvl="1"/>
            <a:r>
              <a:rPr lang="en-AU" altLang="en-US"/>
              <a:t>economic</a:t>
            </a:r>
          </a:p>
          <a:p>
            <a:pPr lvl="1"/>
            <a:r>
              <a:rPr lang="en-AU" altLang="en-US"/>
              <a:t>attendance/participation</a:t>
            </a:r>
          </a:p>
          <a:p>
            <a:pPr lvl="1"/>
            <a:r>
              <a:rPr lang="en-AU" altLang="en-US"/>
              <a:t>quality</a:t>
            </a:r>
          </a:p>
          <a:p>
            <a:pPr lvl="1"/>
            <a:r>
              <a:rPr lang="en-AU" altLang="en-US"/>
              <a:t>awareness/knowledge/attitudes</a:t>
            </a:r>
          </a:p>
          <a:p>
            <a:pPr lvl="1"/>
            <a:r>
              <a:rPr lang="en-AU" altLang="en-US"/>
              <a:t>human resources</a:t>
            </a:r>
          </a:p>
        </p:txBody>
      </p:sp>
      <p:sp>
        <p:nvSpPr>
          <p:cNvPr id="41990" name="Oval 73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619ECD3-61A7-4EDC-B4CA-6ACE28D668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882" r="20033" b="-2"/>
          <a:stretch/>
        </p:blipFill>
        <p:spPr>
          <a:xfrm>
            <a:off x="7901259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</p:spPr>
      </p:pic>
      <p:sp>
        <p:nvSpPr>
          <p:cNvPr id="41991" name="Arc 75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33A2FFA-37D5-4D33-B689-B33BFBF0A74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227" r="9211" b="2"/>
          <a:stretch/>
        </p:blipFill>
        <p:spPr>
          <a:xfrm>
            <a:off x="62616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</p:spTree>
  </p:cSld>
  <p:clrMapOvr>
    <a:masterClrMapping/>
  </p:clrMapOvr>
  <p:transition>
    <p:blinds dir="vert"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>
            <a:extLst>
              <a:ext uri="{FF2B5EF4-FFF2-40B4-BE49-F238E27FC236}">
                <a16:creationId xmlns:a16="http://schemas.microsoft.com/office/drawing/2014/main" id="{5870F9ED-ACC8-4521-B9DC-0000C61B82B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327025"/>
            <a:ext cx="7772400" cy="1143000"/>
          </a:xfrm>
        </p:spPr>
        <p:txBody>
          <a:bodyPr/>
          <a:lstStyle/>
          <a:p>
            <a:r>
              <a:rPr lang="en-AU" altLang="en-US" sz="3600" b="1" dirty="0">
                <a:solidFill>
                  <a:srgbClr val="FF0000"/>
                </a:solidFill>
              </a:rPr>
              <a:t>Sample…. </a:t>
            </a:r>
          </a:p>
        </p:txBody>
      </p:sp>
      <p:pic>
        <p:nvPicPr>
          <p:cNvPr id="43011" name="Picture 4">
            <a:extLst>
              <a:ext uri="{FF2B5EF4-FFF2-40B4-BE49-F238E27FC236}">
                <a16:creationId xmlns:a16="http://schemas.microsoft.com/office/drawing/2014/main" id="{1FCA25BB-EE70-4A61-BE4D-9FCE13872D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4966" y="580874"/>
            <a:ext cx="5493132" cy="59501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blinds dir="vert"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40" name="Rectangle 44039">
            <a:extLst>
              <a:ext uri="{FF2B5EF4-FFF2-40B4-BE49-F238E27FC236}">
                <a16:creationId xmlns:a16="http://schemas.microsoft.com/office/drawing/2014/main" id="{08E89D5E-1885-4160-AC77-CC471DD1D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034" name="Title 1">
            <a:extLst>
              <a:ext uri="{FF2B5EF4-FFF2-40B4-BE49-F238E27FC236}">
                <a16:creationId xmlns:a16="http://schemas.microsoft.com/office/drawing/2014/main" id="{B67046D7-12F0-40F3-8878-97FE0BB56B1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r>
              <a:rPr lang="en-GB" altLang="en-US" b="1">
                <a:solidFill>
                  <a:srgbClr val="FFFFFF"/>
                </a:solidFill>
              </a:rPr>
              <a:t>SMART Objectives</a:t>
            </a:r>
          </a:p>
        </p:txBody>
      </p:sp>
      <p:cxnSp>
        <p:nvCxnSpPr>
          <p:cNvPr id="44042" name="Straight Connector 44041">
            <a:extLst>
              <a:ext uri="{FF2B5EF4-FFF2-40B4-BE49-F238E27FC236}">
                <a16:creationId xmlns:a16="http://schemas.microsoft.com/office/drawing/2014/main" id="{550D2BD1-98F9-412D-905B-3A843EF40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85216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4036" name="Content Placeholder 2">
            <a:extLst>
              <a:ext uri="{FF2B5EF4-FFF2-40B4-BE49-F238E27FC236}">
                <a16:creationId xmlns:a16="http://schemas.microsoft.com/office/drawing/2014/main" id="{B8D422BF-A61E-D05A-C1C5-F14F4DED227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82008489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65" name="Rectangle 45064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5058" name="Rectangle 2">
            <a:extLst>
              <a:ext uri="{FF2B5EF4-FFF2-40B4-BE49-F238E27FC236}">
                <a16:creationId xmlns:a16="http://schemas.microsoft.com/office/drawing/2014/main" id="{DDDB5C17-C5F9-4C3C-8659-8D2CD5C24CF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AU" altLang="en-US" sz="5600" b="1">
                <a:solidFill>
                  <a:schemeClr val="bg1"/>
                </a:solidFill>
              </a:rPr>
              <a:t>The strategic planning process and event organisation</a:t>
            </a:r>
          </a:p>
        </p:txBody>
      </p:sp>
      <p:graphicFrame>
        <p:nvGraphicFramePr>
          <p:cNvPr id="45061" name="Rectangle 3">
            <a:extLst>
              <a:ext uri="{FF2B5EF4-FFF2-40B4-BE49-F238E27FC236}">
                <a16:creationId xmlns:a16="http://schemas.microsoft.com/office/drawing/2014/main" id="{D4F677FA-BF44-7501-F453-E4FA3CAED2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66770591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blinds dir="vert"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5DBD98A-A44F-42CC-84E8-B61D1EB29BB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000"/>
          <a:stretch/>
        </p:blipFill>
        <p:spPr>
          <a:xfrm>
            <a:off x="360946" y="-91856"/>
            <a:ext cx="12192000" cy="6857990"/>
          </a:xfrm>
          <a:prstGeom prst="rect">
            <a:avLst/>
          </a:prstGeom>
        </p:spPr>
      </p:pic>
      <p:sp>
        <p:nvSpPr>
          <p:cNvPr id="72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46082" name="Title 1">
            <a:extLst>
              <a:ext uri="{FF2B5EF4-FFF2-40B4-BE49-F238E27FC236}">
                <a16:creationId xmlns:a16="http://schemas.microsoft.com/office/drawing/2014/main" id="{7F522BEB-1D0E-4CEA-92B3-2F5F587C8CE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AU" altLang="en-US" sz="3600" b="1" dirty="0"/>
              <a:t>Situation analysis</a:t>
            </a:r>
          </a:p>
        </p:txBody>
      </p: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083" name="Content Placeholder 2">
            <a:extLst>
              <a:ext uri="{FF2B5EF4-FFF2-40B4-BE49-F238E27FC236}">
                <a16:creationId xmlns:a16="http://schemas.microsoft.com/office/drawing/2014/main" id="{6A3CDC0D-4E0E-40B7-9955-A3A35935C4E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25516" y="2658979"/>
            <a:ext cx="4593021" cy="4018547"/>
          </a:xfrm>
        </p:spPr>
        <p:txBody>
          <a:bodyPr anchor="ctr">
            <a:normAutofit/>
          </a:bodyPr>
          <a:lstStyle/>
          <a:p>
            <a:endParaRPr lang="en-US" altLang="en-US" sz="2000" dirty="0"/>
          </a:p>
          <a:p>
            <a:r>
              <a:rPr lang="en-US" altLang="en-US" sz="2000" dirty="0"/>
              <a:t>Political/legal</a:t>
            </a:r>
          </a:p>
          <a:p>
            <a:r>
              <a:rPr lang="en-US" altLang="en-US" sz="2000" dirty="0"/>
              <a:t>Economic</a:t>
            </a:r>
          </a:p>
          <a:p>
            <a:r>
              <a:rPr lang="en-US" altLang="en-US" sz="2000" dirty="0"/>
              <a:t>Social/cultural</a:t>
            </a:r>
          </a:p>
          <a:p>
            <a:r>
              <a:rPr lang="en-US" altLang="en-US" sz="2000" dirty="0"/>
              <a:t>Technological</a:t>
            </a:r>
          </a:p>
          <a:p>
            <a:r>
              <a:rPr lang="en-GB" altLang="en-US" sz="2000" dirty="0"/>
              <a:t>Demographic</a:t>
            </a:r>
          </a:p>
          <a:p>
            <a:r>
              <a:rPr lang="en-GB" altLang="en-US" sz="2000" dirty="0"/>
              <a:t>Physical/environmental</a:t>
            </a:r>
          </a:p>
          <a:p>
            <a:r>
              <a:rPr lang="en-GB" altLang="en-US" sz="2000" dirty="0"/>
              <a:t>Competitive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136" name="Rectangle 48135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130" name="Rectangle 2">
            <a:extLst>
              <a:ext uri="{FF2B5EF4-FFF2-40B4-BE49-F238E27FC236}">
                <a16:creationId xmlns:a16="http://schemas.microsoft.com/office/drawing/2014/main" id="{FCAC7297-ACF3-473B-9F86-6FDF7EFCCC6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AU" altLang="en-US" sz="41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strategic planning process and event organisation</a:t>
            </a:r>
          </a:p>
        </p:txBody>
      </p:sp>
      <p:sp>
        <p:nvSpPr>
          <p:cNvPr id="48131" name="Rectangle 3">
            <a:extLst>
              <a:ext uri="{FF2B5EF4-FFF2-40B4-BE49-F238E27FC236}">
                <a16:creationId xmlns:a16="http://schemas.microsoft.com/office/drawing/2014/main" id="{21F8F33F-0803-4AD9-924E-789253A4B71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en-AU" altLang="en-US" sz="2000" b="1" dirty="0"/>
              <a:t>Legacy</a:t>
            </a:r>
          </a:p>
          <a:p>
            <a:pPr>
              <a:lnSpc>
                <a:spcPct val="100000"/>
              </a:lnSpc>
            </a:pPr>
            <a:r>
              <a:rPr lang="en-AU" altLang="en-US" sz="2400" dirty="0"/>
              <a:t>Legacy outcomes can include infrastructure improvements, increases in tourism, enhanced workforce skills etc</a:t>
            </a:r>
          </a:p>
          <a:p>
            <a:endParaRPr lang="en-AU" altLang="en-US" sz="20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E0E8AD6-B47E-4916-A195-224B7C4245B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263" r="33134" b="-1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</p:cSld>
  <p:clrMapOvr>
    <a:masterClrMapping/>
  </p:clrMapOvr>
  <p:transition>
    <p:blinds dir="vert"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161" name="Rectangle 4916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154" name="Rectangle 2">
            <a:extLst>
              <a:ext uri="{FF2B5EF4-FFF2-40B4-BE49-F238E27FC236}">
                <a16:creationId xmlns:a16="http://schemas.microsoft.com/office/drawing/2014/main" id="{A68056E1-C5ED-47B2-A183-EF92F37D107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AU" altLang="en-US" sz="4600" b="1"/>
              <a:t>Strategic planning for existing events</a:t>
            </a:r>
          </a:p>
        </p:txBody>
      </p:sp>
      <p:sp>
        <p:nvSpPr>
          <p:cNvPr id="4916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155" name="Rectangle 3">
            <a:extLst>
              <a:ext uri="{FF2B5EF4-FFF2-40B4-BE49-F238E27FC236}">
                <a16:creationId xmlns:a16="http://schemas.microsoft.com/office/drawing/2014/main" id="{92E0610E-E916-459A-9659-CE06CA9956B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AU" altLang="en-US" sz="2200"/>
              <a:t>For recurring events (e.g. annual concerts), organisers:</a:t>
            </a:r>
          </a:p>
          <a:p>
            <a:pPr lvl="1"/>
            <a:r>
              <a:rPr lang="en-AU" altLang="en-US" sz="2200"/>
              <a:t>conduct an appraisal of current situation faced by the event</a:t>
            </a:r>
          </a:p>
          <a:p>
            <a:pPr lvl="1"/>
            <a:r>
              <a:rPr lang="en-AU" altLang="en-US" sz="2200"/>
              <a:t>review the organisational structure and previous strategic plan and make minor or major changes where needed</a:t>
            </a:r>
          </a:p>
        </p:txBody>
      </p:sp>
      <p:pic>
        <p:nvPicPr>
          <p:cNvPr id="49157" name="Picture 49156" descr="A crowd in a party">
            <a:extLst>
              <a:ext uri="{FF2B5EF4-FFF2-40B4-BE49-F238E27FC236}">
                <a16:creationId xmlns:a16="http://schemas.microsoft.com/office/drawing/2014/main" id="{45604589-793C-4DB2-A86D-E08D6ADCC37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47" r="29497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</p:cSld>
  <p:clrMapOvr>
    <a:masterClrMapping/>
  </p:clrMapOvr>
  <p:transition>
    <p:blinds dir="vert"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183" name="Rectangle 50182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178" name="Title 1">
            <a:extLst>
              <a:ext uri="{FF2B5EF4-FFF2-40B4-BE49-F238E27FC236}">
                <a16:creationId xmlns:a16="http://schemas.microsoft.com/office/drawing/2014/main" id="{934E17A9-F690-406F-B06B-42A5A012750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altLang="en-US" sz="5400" b="1"/>
              <a:t>Summary</a:t>
            </a:r>
          </a:p>
        </p:txBody>
      </p:sp>
      <p:sp>
        <p:nvSpPr>
          <p:cNvPr id="50185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699" name="Content Placeholder 2">
            <a:extLst>
              <a:ext uri="{FF2B5EF4-FFF2-40B4-BE49-F238E27FC236}">
                <a16:creationId xmlns:a16="http://schemas.microsoft.com/office/drawing/2014/main" id="{A9F69B54-F470-4B22-B5C4-71CF039A82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 rtlCol="0">
            <a:normAutofit/>
          </a:bodyPr>
          <a:lstStyle/>
          <a:p>
            <a:pPr>
              <a:buFont typeface="Wingdings 3" charset="2"/>
              <a:buChar char=""/>
              <a:defRPr/>
            </a:pPr>
            <a:r>
              <a:rPr lang="en-US" altLang="en-US" sz="2200"/>
              <a:t>Strategic planning process provides an event organisation with a systematic approach to the challenge of planning and delivering successful events.</a:t>
            </a:r>
          </a:p>
          <a:p>
            <a:pPr>
              <a:buFont typeface="Wingdings 3" charset="2"/>
              <a:buChar char=""/>
              <a:defRPr/>
            </a:pPr>
            <a:r>
              <a:rPr lang="en-AU" altLang="en-US" sz="2200"/>
              <a:t>Preliminary stages involve the decision to proceed or not to proceed with an event.</a:t>
            </a:r>
          </a:p>
          <a:p>
            <a:pPr>
              <a:buFont typeface="Wingdings 3" charset="2"/>
              <a:buChar char=""/>
              <a:defRPr/>
            </a:pPr>
            <a:r>
              <a:rPr lang="en-AU" altLang="en-US" sz="2200"/>
              <a:t>Appropriate organisational structure is needed</a:t>
            </a:r>
          </a:p>
          <a:p>
            <a:pPr>
              <a:buFont typeface="Wingdings 3" charset="2"/>
              <a:buChar char=""/>
              <a:defRPr/>
            </a:pPr>
            <a:r>
              <a:rPr lang="en-AU" altLang="en-US" sz="2200"/>
              <a:t>An event organisation following the strategic planning model would then progress to establish a strategic plan.</a:t>
            </a:r>
          </a:p>
          <a:p>
            <a:pPr>
              <a:buFont typeface="Wingdings 3" charset="2"/>
              <a:buChar char=""/>
              <a:defRPr/>
            </a:pPr>
            <a:r>
              <a:rPr lang="en-AU" altLang="en-US" sz="2200"/>
              <a:t>Flowing from the implementation , depending on its mission or purpose, will potentially be a range of legacies.</a:t>
            </a:r>
            <a:endParaRPr lang="en-US" altLang="en-US" sz="2200"/>
          </a:p>
          <a:p>
            <a:pPr>
              <a:buFont typeface="Wingdings 3" charset="2"/>
              <a:buChar char=""/>
              <a:defRPr/>
            </a:pPr>
            <a:endParaRPr lang="en-GB" altLang="en-US" sz="2200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Title 1">
            <a:extLst>
              <a:ext uri="{FF2B5EF4-FFF2-40B4-BE49-F238E27FC236}">
                <a16:creationId xmlns:a16="http://schemas.microsoft.com/office/drawing/2014/main" id="{05AA1D24-6AD7-47C0-A5DA-5AED0C0BA45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216276" y="346075"/>
            <a:ext cx="6994525" cy="1143000"/>
          </a:xfrm>
        </p:spPr>
        <p:txBody>
          <a:bodyPr/>
          <a:lstStyle/>
          <a:p>
            <a:r>
              <a:rPr lang="en-GB" altLang="en-US" sz="3600" b="1">
                <a:solidFill>
                  <a:srgbClr val="FF0000"/>
                </a:solidFill>
              </a:rPr>
              <a:t>References</a:t>
            </a:r>
          </a:p>
        </p:txBody>
      </p:sp>
      <p:sp>
        <p:nvSpPr>
          <p:cNvPr id="30723" name="Content Placeholder 2">
            <a:extLst>
              <a:ext uri="{FF2B5EF4-FFF2-40B4-BE49-F238E27FC236}">
                <a16:creationId xmlns:a16="http://schemas.microsoft.com/office/drawing/2014/main" id="{329784DE-6531-47F0-BD0A-AC64F979E4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6589" y="1557339"/>
            <a:ext cx="9681411" cy="4060825"/>
          </a:xfrm>
        </p:spPr>
        <p:txBody>
          <a:bodyPr rtlCol="0">
            <a:normAutofit/>
          </a:bodyPr>
          <a:lstStyle/>
          <a:p>
            <a:pPr>
              <a:buFont typeface="Wingdings" panose="05000000000000000000" pitchFamily="2" charset="2"/>
              <a:buChar char="v"/>
              <a:defRPr/>
            </a:pP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Bath Festivals Trust (2005). </a:t>
            </a:r>
            <a:r>
              <a:rPr lang="en-US" altLang="en-US" sz="16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About Us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. (Internet) Available from: &lt;http://www.bathmusicfest.org.uk/pages/about.php&gt; (accessed 3 August 2005)</a:t>
            </a:r>
            <a:endParaRPr lang="en-GB" altLang="en-US" sz="16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v"/>
              <a:defRPr/>
            </a:pP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Boscombe Arts Festival (2006). About Us. (Internet) Available from &lt;http://barfruit.co.uk/boscombeartsfestival/about.php&gt; (accessed 16 April 2010)</a:t>
            </a:r>
          </a:p>
          <a:p>
            <a:pPr>
              <a:buFont typeface="Wingdings" panose="05000000000000000000" pitchFamily="2" charset="2"/>
              <a:buChar char="v"/>
              <a:defRPr/>
            </a:pP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Grant, R. (2005). Contemporary Strategy Analysis. Melbourne, Blackwell.</a:t>
            </a:r>
          </a:p>
          <a:p>
            <a:pPr>
              <a:buFont typeface="Wingdings" panose="05000000000000000000" pitchFamily="2" charset="2"/>
              <a:buChar char="v"/>
              <a:defRPr/>
            </a:pP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O’Toole, W. (2004). Event Project Management System. Sydney, EPMS.net. (Multimedia: </a:t>
            </a:r>
            <a:r>
              <a:rPr lang="en-GB" alt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CD-ROM).</a:t>
            </a:r>
          </a:p>
          <a:p>
            <a:pPr>
              <a:buFont typeface="Wingdings" panose="05000000000000000000" pitchFamily="2" charset="2"/>
              <a:buChar char="v"/>
              <a:defRPr/>
            </a:pP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Manchester 2002 (2003). 2002 Manchester The XVII Commonwealth Games: Post Games Report. London, Commonwealth Games Federation.</a:t>
            </a:r>
          </a:p>
          <a:p>
            <a:pPr>
              <a:buFont typeface="Wingdings" panose="05000000000000000000" pitchFamily="2" charset="2"/>
              <a:buChar char="v"/>
              <a:defRPr/>
            </a:pP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Salford Film Festival (2010). Mission Statement and Aims. (Internet) Available from &lt;http://www.salfordfilmfestival.org.uk/p.asp?ID¼10&gt; (accessed 12 March 2010).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Title 1">
            <a:extLst>
              <a:ext uri="{FF2B5EF4-FFF2-40B4-BE49-F238E27FC236}">
                <a16:creationId xmlns:a16="http://schemas.microsoft.com/office/drawing/2014/main" id="{9DB5ACA3-A0F6-404F-A3EB-8A6AEC01ADA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3600" b="1">
                <a:solidFill>
                  <a:srgbClr val="FF0000"/>
                </a:solidFill>
              </a:rPr>
              <a:t>References (continued)</a:t>
            </a:r>
            <a:endParaRPr lang="en-GB" altLang="en-US" sz="3600"/>
          </a:p>
        </p:txBody>
      </p:sp>
      <p:sp>
        <p:nvSpPr>
          <p:cNvPr id="52227" name="Content Placeholder 2">
            <a:extLst>
              <a:ext uri="{FF2B5EF4-FFF2-40B4-BE49-F238E27FC236}">
                <a16:creationId xmlns:a16="http://schemas.microsoft.com/office/drawing/2014/main" id="{7A78443D-A995-4B27-B281-BB9B807A6C7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455821" y="1700214"/>
            <a:ext cx="9212179" cy="4060825"/>
          </a:xfrm>
        </p:spPr>
        <p:txBody>
          <a:bodyPr/>
          <a:lstStyle/>
          <a:p>
            <a:pPr>
              <a:buFont typeface="Wingdings" panose="05000000000000000000" pitchFamily="2" charset="2"/>
              <a:buChar char="v"/>
            </a:pPr>
            <a:r>
              <a:rPr lang="en-US" altLang="en-US" sz="1600" dirty="0" err="1"/>
              <a:t>SeaBritain</a:t>
            </a:r>
            <a:r>
              <a:rPr lang="en-US" altLang="en-US" sz="1600" dirty="0"/>
              <a:t> 2005 </a:t>
            </a:r>
            <a:r>
              <a:rPr lang="en-US" altLang="en-US" sz="1600" dirty="0" err="1"/>
              <a:t>PressOffice</a:t>
            </a:r>
            <a:r>
              <a:rPr lang="en-US" altLang="en-US" sz="1600" dirty="0"/>
              <a:t> (2004). </a:t>
            </a:r>
            <a:r>
              <a:rPr lang="en-US" altLang="en-US" sz="1600" dirty="0" err="1"/>
              <a:t>SeaBritain</a:t>
            </a:r>
            <a:r>
              <a:rPr lang="en-US" altLang="en-US" sz="1600" dirty="0"/>
              <a:t> 2005 e Take a Fresh Look at the Sea. Press Release, 1 October. &lt;http://www.seabritain2005.com/server.php?show=ConWebDoc.116&gt; </a:t>
            </a:r>
            <a:r>
              <a:rPr lang="en-GB" altLang="en-US" sz="1600" dirty="0"/>
              <a:t>(accessed 9 August 2005).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altLang="en-US" sz="1600" dirty="0" err="1"/>
              <a:t>Sloman</a:t>
            </a:r>
            <a:r>
              <a:rPr lang="en-GB" altLang="en-US" sz="1600" dirty="0"/>
              <a:t>, J. (2006). Project Management (Course Notes). Major Event Management Program </a:t>
            </a:r>
            <a:r>
              <a:rPr lang="en-US" altLang="en-US" sz="1600" dirty="0"/>
              <a:t>9-14 June, Sydney, Sport Knowledge Australia.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altLang="en-US" sz="1600" dirty="0"/>
              <a:t>Windsor Festival (2010). About Windsor Festival. (Internet). Available from &lt;http://www.windsorfestival.com/about/&gt; (accessed 12 April 2010).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altLang="en-US" sz="1600" dirty="0"/>
              <a:t>Worcester Festival (2005). Welcome to Worcester Festival 2005. [Internet] Available from &lt;http://www.worcesterfestival.co.uk/about_the_festival.asp/&gt; (accessed 13 March </a:t>
            </a:r>
            <a:r>
              <a:rPr lang="en-GB" altLang="en-US" sz="1600" dirty="0"/>
              <a:t>2010).</a:t>
            </a:r>
            <a:endParaRPr lang="en-US" altLang="en-US" sz="1600" dirty="0"/>
          </a:p>
          <a:p>
            <a:pPr>
              <a:buFont typeface="Wingdings" panose="05000000000000000000" pitchFamily="2" charset="2"/>
              <a:buChar char="v"/>
            </a:pPr>
            <a:endParaRPr lang="en-GB" alt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1473</Words>
  <Application>Microsoft Office PowerPoint</Application>
  <PresentationFormat>Widescreen</PresentationFormat>
  <Paragraphs>144</Paragraphs>
  <Slides>34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0" baseType="lpstr">
      <vt:lpstr>Arial</vt:lpstr>
      <vt:lpstr>Calibri</vt:lpstr>
      <vt:lpstr>Calibri Light</vt:lpstr>
      <vt:lpstr>Wingdings</vt:lpstr>
      <vt:lpstr>Wingdings 3</vt:lpstr>
      <vt:lpstr>Office Theme</vt:lpstr>
      <vt:lpstr>Strategic Planning Festivals, Conventions and Events </vt:lpstr>
      <vt:lpstr>Power of thoughts</vt:lpstr>
      <vt:lpstr>This week </vt:lpstr>
      <vt:lpstr>A new debate on Economic impacts?</vt:lpstr>
      <vt:lpstr>Learning Objectives</vt:lpstr>
      <vt:lpstr>What is strategic planning?</vt:lpstr>
      <vt:lpstr>The strategic planning process and event organisation</vt:lpstr>
      <vt:lpstr>The strategic planning process and event organisation</vt:lpstr>
      <vt:lpstr>The Bidding Process </vt:lpstr>
      <vt:lpstr>How do you write a bid for an event proposal? </vt:lpstr>
      <vt:lpstr>Risks</vt:lpstr>
      <vt:lpstr>Bidding </vt:lpstr>
      <vt:lpstr>Bristol City Council, City Centre Culture and Events Grant Scheme 2022 – 2023  </vt:lpstr>
      <vt:lpstr>The strategic planning process and event organisation</vt:lpstr>
      <vt:lpstr>Contents of the event proposal (Source: O’Toole, 2004) </vt:lpstr>
      <vt:lpstr>The strategic planning process and event organisation</vt:lpstr>
      <vt:lpstr>Simple structure ….. </vt:lpstr>
      <vt:lpstr>The functional organisational structure of the Roskilde Festival</vt:lpstr>
      <vt:lpstr>Figure 6.6: 2006 Melbourne Commonwealth Games organisational structure</vt:lpstr>
      <vt:lpstr>Figure  6.7 Sydney 2000 Olympic Games matrix organisational structure</vt:lpstr>
      <vt:lpstr>Figure 6.8 A network structure</vt:lpstr>
      <vt:lpstr>The strategic planning process and event organisation</vt:lpstr>
      <vt:lpstr>PowerPoint Presentation</vt:lpstr>
      <vt:lpstr>PowerPoint Presentation</vt:lpstr>
      <vt:lpstr>The strategic planning process and event organisation</vt:lpstr>
      <vt:lpstr>Sample…. </vt:lpstr>
      <vt:lpstr>SMART Objectives</vt:lpstr>
      <vt:lpstr>The strategic planning process and event organisation</vt:lpstr>
      <vt:lpstr>Situation analysis</vt:lpstr>
      <vt:lpstr>The strategic planning process and event organisation</vt:lpstr>
      <vt:lpstr>Strategic planning for existing events</vt:lpstr>
      <vt:lpstr>Summary</vt:lpstr>
      <vt:lpstr>References</vt:lpstr>
      <vt:lpstr>References (continued)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Strategic Planning Festivals, Conventions and Events</dc:title>
  <dc:creator>Helen Evans</dc:creator>
  <cp:lastModifiedBy>Deborah Jenkins</cp:lastModifiedBy>
  <cp:revision>2</cp:revision>
  <dcterms:created xsi:type="dcterms:W3CDTF">2020-10-11T15:03:18Z</dcterms:created>
  <dcterms:modified xsi:type="dcterms:W3CDTF">2022-10-17T11:38:36Z</dcterms:modified>
</cp:coreProperties>
</file>