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3" r:id="rId3"/>
    <p:sldId id="257" r:id="rId4"/>
    <p:sldId id="258" r:id="rId5"/>
    <p:sldId id="259" r:id="rId6"/>
    <p:sldId id="268" r:id="rId7"/>
    <p:sldId id="269" r:id="rId8"/>
    <p:sldId id="265" r:id="rId9"/>
    <p:sldId id="267" r:id="rId10"/>
    <p:sldId id="260" r:id="rId11"/>
    <p:sldId id="264" r:id="rId12"/>
    <p:sldId id="262" r:id="rId13"/>
    <p:sldId id="270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DB78A697-9D75-4DE8-8C28-1296A6CF43C1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9144" y="4882896"/>
            <a:ext cx="4050792" cy="1197864"/>
          </a:xfrm>
          <a:noFill/>
        </p:spPr>
        <p:txBody>
          <a:bodyPr wrap="square" rtlCol="0">
            <a:spAutoFit/>
          </a:bodyPr>
          <a:lstStyle>
            <a:lvl1pPr>
              <a:defRPr lang="en-US" sz="5400" dirty="0"/>
            </a:lvl1pPr>
          </a:lstStyle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BD967-1B7E-40AA-AAF7-BA98E0E039F7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1490F-3E6A-4544-9694-22B6007FE3C6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F9620-38BC-4982-922B-C904A70C41DD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6FC6-E80E-40CB-B83C-A6FFE3EF0BA6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F863F-52DC-41B2-9D00-5A4E5632AC32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55614-3909-43DC-A067-7F9842F8B81D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29323-6A73-409C-86A6-9EAF0F851121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0176-F1D3-49EC-82F4-0915A3AC4184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075A-B3CA-4308-8288-4AA3FDE33D80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74B8D-FEEF-4ACC-AE11-BD533592BCDC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26006-7E0B-4944-9FC8-8FFECA54B11C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A3413-B80B-4905-8668-7292F4C8B0D5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19662-C6A4-45F9-A235-129F0C1DEF43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BB764-976A-4040-BDCA-252C91CEE939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FC935-CE77-4008-BAD9-6108F00BE393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562D5-4244-4B26-B385-E71032EABECD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8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13650" y="731520"/>
            <a:ext cx="6679191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3" y="6459787"/>
            <a:ext cx="2618511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991BA729-CED0-4DC5-B4E3-3362F89C3DA9}" type="datetimeFigureOut">
              <a:rPr lang="en-GB" smtClean="0"/>
              <a:pPr>
                <a:defRPr/>
              </a:pPr>
              <a:t>30/09/2019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7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E26D3F4A-7783-4A6B-8AC5-E3D4708733BC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8054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50172865-FBF0-458A-BAFF-4F75173770F5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  <p:sldLayoutId id="2147483669" r:id="rId1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>
              <a:lumMod val="60000"/>
              <a:lumOff val="40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youtu.be/_r0VX-aU_T8" TargetMode="Externa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Project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Defining and planning a project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804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Employability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Last week we looked at: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Critical thinking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This week we will focus on: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Complex problem solving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creativity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Coordinating with others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76256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Define </a:t>
            </a:r>
            <a:r>
              <a:rPr lang="en-GB" dirty="0" smtClean="0"/>
              <a:t>a </a:t>
            </a:r>
            <a:r>
              <a:rPr lang="en-GB" dirty="0" smtClean="0"/>
              <a:t>project</a:t>
            </a:r>
          </a:p>
          <a:p>
            <a:r>
              <a:rPr lang="en-GB" dirty="0" smtClean="0"/>
              <a:t>Define project </a:t>
            </a:r>
            <a:r>
              <a:rPr lang="en-GB" dirty="0" smtClean="0"/>
              <a:t>management</a:t>
            </a:r>
          </a:p>
          <a:p>
            <a:r>
              <a:rPr lang="en-GB" dirty="0" smtClean="0"/>
              <a:t>Consider the elements of project planning</a:t>
            </a:r>
            <a:endParaRPr lang="en-GB" dirty="0" smtClean="0"/>
          </a:p>
          <a:p>
            <a:r>
              <a:rPr lang="en-GB" dirty="0" smtClean="0"/>
              <a:t>Know the characteristics of a </a:t>
            </a:r>
            <a:r>
              <a:rPr lang="en-GB" dirty="0" smtClean="0"/>
              <a:t>successful Team</a:t>
            </a:r>
            <a:endParaRPr lang="en-GB" dirty="0" smtClean="0"/>
          </a:p>
          <a:p>
            <a:r>
              <a:rPr lang="en-GB" dirty="0" smtClean="0"/>
              <a:t>Use design thinking as a project delivery tool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24553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Project?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</a:t>
            </a:r>
            <a:r>
              <a:rPr lang="en-GB" dirty="0"/>
              <a:t>project </a:t>
            </a:r>
            <a:r>
              <a:rPr lang="en-GB" dirty="0" smtClean="0"/>
              <a:t>is </a:t>
            </a:r>
            <a:r>
              <a:rPr lang="en-GB" dirty="0"/>
              <a:t>“a temporary </a:t>
            </a:r>
            <a:r>
              <a:rPr lang="en-GB" dirty="0" smtClean="0"/>
              <a:t>endeavour </a:t>
            </a:r>
            <a:r>
              <a:rPr lang="en-GB" dirty="0"/>
              <a:t>undertaken to create a unique product, service, or result” </a:t>
            </a:r>
            <a:r>
              <a:rPr lang="en-GB" dirty="0" smtClean="0"/>
              <a:t>(PMI</a:t>
            </a:r>
            <a:r>
              <a:rPr lang="en-GB" dirty="0"/>
              <a:t>, 2013, p. 5).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means that a project is done only one time. If it is repetitive, it’s not a project. </a:t>
            </a:r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/>
              <a:t>project should have </a:t>
            </a:r>
            <a:r>
              <a:rPr lang="en-GB" dirty="0" smtClean="0"/>
              <a:t>definite </a:t>
            </a:r>
            <a:r>
              <a:rPr lang="en-GB" dirty="0"/>
              <a:t>starting and ending points (time), a budget (cost), a clearly </a:t>
            </a:r>
            <a:r>
              <a:rPr lang="en-GB" dirty="0" smtClean="0"/>
              <a:t>defined </a:t>
            </a:r>
            <a:r>
              <a:rPr lang="en-GB" dirty="0"/>
              <a:t>scope—or magnitude—of work to be done, and </a:t>
            </a:r>
            <a:r>
              <a:rPr lang="en-GB" dirty="0" err="1"/>
              <a:t>speciic</a:t>
            </a:r>
            <a:r>
              <a:rPr lang="en-GB" dirty="0"/>
              <a:t> performance </a:t>
            </a:r>
            <a:r>
              <a:rPr lang="en-GB" dirty="0" smtClean="0"/>
              <a:t>requirements </a:t>
            </a:r>
            <a:r>
              <a:rPr lang="en-GB" dirty="0"/>
              <a:t>that must be met. </a:t>
            </a:r>
            <a:endParaRPr lang="en-GB" dirty="0" smtClean="0"/>
          </a:p>
          <a:p>
            <a:r>
              <a:rPr lang="en-GB" dirty="0" smtClean="0"/>
              <a:t>However, seldom </a:t>
            </a:r>
            <a:r>
              <a:rPr lang="en-GB" dirty="0"/>
              <a:t>does a project conform to the desired </a:t>
            </a:r>
            <a:r>
              <a:rPr lang="en-GB" dirty="0" smtClean="0"/>
              <a:t>definition.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3990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project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Project </a:t>
            </a:r>
            <a:r>
              <a:rPr lang="en-GB" dirty="0"/>
              <a:t>management is the application of </a:t>
            </a:r>
            <a:r>
              <a:rPr lang="en-GB" dirty="0" err="1" smtClean="0"/>
              <a:t>knowl</a:t>
            </a:r>
            <a:r>
              <a:rPr lang="en-GB" dirty="0" smtClean="0"/>
              <a:t> </a:t>
            </a:r>
            <a:r>
              <a:rPr lang="en-GB" dirty="0"/>
              <a:t>edge, skills, tools, and techniques to project activities to achieve project requirements. </a:t>
            </a:r>
            <a:endParaRPr lang="en-GB" dirty="0" smtClean="0"/>
          </a:p>
          <a:p>
            <a:r>
              <a:rPr lang="en-GB" dirty="0" smtClean="0"/>
              <a:t>Project </a:t>
            </a:r>
            <a:r>
              <a:rPr lang="en-GB" dirty="0"/>
              <a:t>management is accomplished through the </a:t>
            </a:r>
            <a:r>
              <a:rPr lang="en-GB" dirty="0" err="1" smtClean="0"/>
              <a:t>appli</a:t>
            </a:r>
            <a:r>
              <a:rPr lang="en-GB" dirty="0" smtClean="0"/>
              <a:t>-cation </a:t>
            </a:r>
            <a:r>
              <a:rPr lang="en-GB" dirty="0"/>
              <a:t>and integration of the project management processes of initiating, planning, executing, </a:t>
            </a:r>
            <a:r>
              <a:rPr lang="en-GB" dirty="0" err="1" smtClean="0"/>
              <a:t>moni-toring</a:t>
            </a:r>
            <a:r>
              <a:rPr lang="en-GB" dirty="0" smtClean="0"/>
              <a:t> </a:t>
            </a:r>
            <a:r>
              <a:rPr lang="en-GB" dirty="0"/>
              <a:t>and controlling, and closing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1161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Know your Place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Consider the task you have been allocated as a mini project. How will you successfully deliver the outcomes of the project?  Think about:</a:t>
            </a:r>
          </a:p>
          <a:p>
            <a:r>
              <a:rPr lang="en-GB" dirty="0" smtClean="0"/>
              <a:t>Planning –  e.g. how can you accomplish all of the tasks in the given time</a:t>
            </a:r>
          </a:p>
          <a:p>
            <a:r>
              <a:rPr lang="en-GB" dirty="0" smtClean="0"/>
              <a:t>People – e.g. how can you deploy the human resources you have available to achieve maximum effectiveness?</a:t>
            </a:r>
          </a:p>
          <a:p>
            <a:r>
              <a:rPr lang="en-GB" dirty="0" smtClean="0"/>
              <a:t>Resources – what other resources can you utilise in the achievement of the task?</a:t>
            </a:r>
          </a:p>
          <a:p>
            <a:r>
              <a:rPr lang="en-GB" dirty="0" smtClean="0"/>
              <a:t>Information – How will you access the information you need to complete the task?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8782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Know your place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1" y="2333361"/>
            <a:ext cx="10394707" cy="3311189"/>
          </a:xfrm>
        </p:spPr>
        <p:txBody>
          <a:bodyPr/>
          <a:lstStyle/>
          <a:p>
            <a:r>
              <a:rPr lang="en-GB" dirty="0" smtClean="0"/>
              <a:t>Did you complete the task successfully?</a:t>
            </a:r>
          </a:p>
          <a:p>
            <a:r>
              <a:rPr lang="en-GB" dirty="0" smtClean="0"/>
              <a:t>Did you maximise the use of your resources?</a:t>
            </a:r>
          </a:p>
          <a:p>
            <a:r>
              <a:rPr lang="en-GB" dirty="0" smtClean="0"/>
              <a:t>Did you plan the task effectively?</a:t>
            </a:r>
          </a:p>
          <a:p>
            <a:r>
              <a:rPr lang="en-GB" dirty="0" smtClean="0"/>
              <a:t>What did the winning team do that you didn’t?</a:t>
            </a:r>
          </a:p>
          <a:p>
            <a:r>
              <a:rPr lang="en-GB" dirty="0"/>
              <a:t>WHAT else DID WE LEARN FORM THE ACTIVITY?</a:t>
            </a:r>
          </a:p>
          <a:p>
            <a:r>
              <a:rPr lang="en-GB" dirty="0"/>
              <a:t>What would you do differently next time?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52852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Team characteristics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5603481" y="685800"/>
            <a:ext cx="6034375" cy="468878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TASK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Think of as many words as possible which you think are characteristics of a successful team, starting with the letter your team has been allocated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3600" dirty="0" smtClean="0"/>
              <a:t>P r o j e c t  </a:t>
            </a:r>
            <a:r>
              <a:rPr lang="en-GB" sz="3600" dirty="0" err="1" smtClean="0"/>
              <a:t>t</a:t>
            </a:r>
            <a:r>
              <a:rPr lang="en-GB" sz="3600" dirty="0" smtClean="0"/>
              <a:t> e a m</a:t>
            </a:r>
            <a:endParaRPr lang="en-GB" sz="36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What are the characteristics of a successful project team?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429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Team characteristics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5603481" y="685800"/>
            <a:ext cx="6034375" cy="468878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TASK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Create  a team charter of your expectations of the team so that everyone knows the behaviours the team will adhere to.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What are the characteristics of a successful project team?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3274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Thinking</a:t>
            </a:r>
            <a:endParaRPr lang="en-GB" dirty="0"/>
          </a:p>
        </p:txBody>
      </p:sp>
      <p:pic>
        <p:nvPicPr>
          <p:cNvPr id="5" name="Content Placeholder 4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4751" y="1482528"/>
            <a:ext cx="5008563" cy="3756421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D</a:t>
            </a:r>
            <a:r>
              <a:rPr lang="en-GB" sz="1800" dirty="0" smtClean="0"/>
              <a:t>esign Thinking is a useful concept for identifying solutions to problems in a systematic way.</a:t>
            </a:r>
          </a:p>
          <a:p>
            <a:r>
              <a:rPr lang="en-GB" sz="1800" dirty="0" smtClean="0"/>
              <a:t>In the following task you will need to apply the process of design thinking to solve a complex problem.</a:t>
            </a:r>
          </a:p>
          <a:p>
            <a:endParaRPr lang="en-GB" sz="1800" dirty="0"/>
          </a:p>
        </p:txBody>
      </p:sp>
      <p:sp>
        <p:nvSpPr>
          <p:cNvPr id="3" name="TextBox 2"/>
          <p:cNvSpPr txBox="1"/>
          <p:nvPr/>
        </p:nvSpPr>
        <p:spPr>
          <a:xfrm>
            <a:off x="8447314" y="5869577"/>
            <a:ext cx="25341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Click on the image to view the video.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681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1554" y="-947058"/>
            <a:ext cx="3200400" cy="2286000"/>
          </a:xfrm>
        </p:spPr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bg1"/>
                </a:solidFill>
              </a:rPr>
              <a:t>Earth has become almost inhabitable.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bg1"/>
                </a:solidFill>
              </a:rPr>
              <a:t>You and your team of intergalactic explorers have been looking for another planet to colonise..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bg1"/>
                </a:solidFill>
              </a:rPr>
              <a:t>You have arrived on the planet described on your card.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bg1"/>
                </a:solidFill>
              </a:rPr>
              <a:t>Another species has  arrived at the same time.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bg1"/>
                </a:solidFill>
              </a:rPr>
              <a:t>Your task is to design a habitat you can share with  this other species using the principles of Design thinking.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600" dirty="0" smtClean="0">
              <a:solidFill>
                <a:schemeClr val="bg1"/>
              </a:solidFill>
            </a:endParaRPr>
          </a:p>
          <a:p>
            <a:pPr algn="l"/>
            <a:r>
              <a:rPr lang="en-GB" sz="1600" dirty="0" smtClean="0">
                <a:solidFill>
                  <a:schemeClr val="bg1"/>
                </a:solidFill>
              </a:rPr>
              <a:t> </a:t>
            </a:r>
          </a:p>
          <a:p>
            <a:pPr algn="l"/>
            <a:endParaRPr lang="en-GB" sz="1600" dirty="0" smtClean="0"/>
          </a:p>
          <a:p>
            <a:pPr algn="l"/>
            <a:endParaRPr lang="en-GB" sz="16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8229" y="1445623"/>
            <a:ext cx="7593545" cy="4087449"/>
          </a:xfrm>
        </p:spPr>
      </p:pic>
    </p:spTree>
    <p:extLst>
      <p:ext uri="{BB962C8B-B14F-4D97-AF65-F5344CB8AC3E}">
        <p14:creationId xmlns:p14="http://schemas.microsoft.com/office/powerpoint/2010/main" val="1965276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729344"/>
            <a:ext cx="3200400" cy="2286000"/>
          </a:xfrm>
        </p:spPr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pPr algn="l"/>
            <a:r>
              <a:rPr lang="en-GB" sz="1600" dirty="0" smtClean="0">
                <a:solidFill>
                  <a:schemeClr val="accent1"/>
                </a:solidFill>
              </a:rPr>
              <a:t>Empathy: </a:t>
            </a:r>
            <a:r>
              <a:rPr lang="en-GB" sz="1600" dirty="0" smtClean="0"/>
              <a:t>Put yourself in the shoes of the species you have been asked to cohabit with. What are their needs?</a:t>
            </a:r>
          </a:p>
          <a:p>
            <a:pPr algn="l"/>
            <a:r>
              <a:rPr lang="en-GB" sz="1600" dirty="0" smtClean="0">
                <a:solidFill>
                  <a:schemeClr val="accent1"/>
                </a:solidFill>
              </a:rPr>
              <a:t>Define: </a:t>
            </a:r>
            <a:r>
              <a:rPr lang="en-GB" sz="1600" dirty="0" smtClean="0"/>
              <a:t>what are the problems you have to solve?</a:t>
            </a:r>
          </a:p>
          <a:p>
            <a:pPr algn="l"/>
            <a:r>
              <a:rPr lang="en-GB" sz="1600" dirty="0" smtClean="0">
                <a:solidFill>
                  <a:schemeClr val="accent1"/>
                </a:solidFill>
              </a:rPr>
              <a:t>Ideate</a:t>
            </a:r>
            <a:r>
              <a:rPr lang="en-GB" sz="1600" dirty="0" smtClean="0">
                <a:solidFill>
                  <a:schemeClr val="accent3"/>
                </a:solidFill>
              </a:rPr>
              <a:t>: </a:t>
            </a:r>
            <a:r>
              <a:rPr lang="en-GB" sz="1600" dirty="0" smtClean="0"/>
              <a:t>what options do you have for solving the problem?</a:t>
            </a:r>
          </a:p>
          <a:p>
            <a:pPr algn="l"/>
            <a:r>
              <a:rPr lang="en-GB" sz="1600" dirty="0" smtClean="0">
                <a:solidFill>
                  <a:schemeClr val="accent1"/>
                </a:solidFill>
              </a:rPr>
              <a:t>Prototype: </a:t>
            </a:r>
            <a:r>
              <a:rPr lang="en-GB" sz="1600" dirty="0" smtClean="0"/>
              <a:t>sketch out the best of the ideas.</a:t>
            </a:r>
          </a:p>
          <a:p>
            <a:pPr algn="l"/>
            <a:r>
              <a:rPr lang="en-GB" sz="1600" dirty="0" smtClean="0">
                <a:solidFill>
                  <a:schemeClr val="accent1"/>
                </a:solidFill>
              </a:rPr>
              <a:t>Test: </a:t>
            </a:r>
            <a:r>
              <a:rPr lang="en-GB" sz="1600" dirty="0" smtClean="0"/>
              <a:t>Test you ideas with another group. What do they think of your solutions?</a:t>
            </a:r>
          </a:p>
          <a:p>
            <a:pPr algn="l"/>
            <a:endParaRPr lang="en-GB" sz="1600" dirty="0" smtClean="0"/>
          </a:p>
          <a:p>
            <a:pPr algn="l"/>
            <a:endParaRPr lang="en-GB" sz="16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8229" y="1445623"/>
            <a:ext cx="7593545" cy="4087449"/>
          </a:xfrm>
        </p:spPr>
      </p:pic>
    </p:spTree>
    <p:extLst>
      <p:ext uri="{BB962C8B-B14F-4D97-AF65-F5344CB8AC3E}">
        <p14:creationId xmlns:p14="http://schemas.microsoft.com/office/powerpoint/2010/main" val="1888232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Define a </a:t>
            </a:r>
            <a:r>
              <a:rPr lang="en-GB" dirty="0" smtClean="0"/>
              <a:t>project</a:t>
            </a:r>
          </a:p>
          <a:p>
            <a:r>
              <a:rPr lang="en-GB" dirty="0" smtClean="0"/>
              <a:t>Define project </a:t>
            </a:r>
            <a:r>
              <a:rPr lang="en-GB" dirty="0" smtClean="0"/>
              <a:t>management</a:t>
            </a:r>
          </a:p>
          <a:p>
            <a:r>
              <a:rPr lang="en-GB" dirty="0" smtClean="0"/>
              <a:t>Consider the elements of project planning</a:t>
            </a:r>
            <a:endParaRPr lang="en-GB" dirty="0" smtClean="0"/>
          </a:p>
          <a:p>
            <a:r>
              <a:rPr lang="en-GB" dirty="0" smtClean="0"/>
              <a:t>Know the characteristics of a </a:t>
            </a:r>
            <a:r>
              <a:rPr lang="en-GB" dirty="0" smtClean="0"/>
              <a:t>successful team</a:t>
            </a:r>
            <a:endParaRPr lang="en-GB" dirty="0" smtClean="0"/>
          </a:p>
          <a:p>
            <a:r>
              <a:rPr lang="en-GB" dirty="0" smtClean="0"/>
              <a:t>Use design thinking as a project delivery tool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80924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346492"/>
      </a:accent1>
      <a:accent2>
        <a:srgbClr val="6DA5D4"/>
      </a:accent2>
      <a:accent3>
        <a:srgbClr val="538C79"/>
      </a:accent3>
      <a:accent4>
        <a:srgbClr val="93B75D"/>
      </a:accent4>
      <a:accent5>
        <a:srgbClr val="DEB050"/>
      </a:accent5>
      <a:accent6>
        <a:srgbClr val="BB5354"/>
      </a:accent6>
      <a:hlink>
        <a:srgbClr val="3289DD"/>
      </a:hlink>
      <a:folHlink>
        <a:srgbClr val="859EB6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E3530EC-BA5B-407C-9B36-00820F39551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273</TotalTime>
  <Words>666</Words>
  <Application>Microsoft Office PowerPoint</Application>
  <PresentationFormat>Widescreen</PresentationFormat>
  <Paragraphs>75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Impact</vt:lpstr>
      <vt:lpstr>Wingdings</vt:lpstr>
      <vt:lpstr>Main Event</vt:lpstr>
      <vt:lpstr>Project Management</vt:lpstr>
      <vt:lpstr>Employability skills</vt:lpstr>
      <vt:lpstr>Learning Objectives</vt:lpstr>
      <vt:lpstr>What is a Project?</vt:lpstr>
      <vt:lpstr>What is project Management</vt:lpstr>
      <vt:lpstr>Know your Place Activity</vt:lpstr>
      <vt:lpstr>Know your place activity</vt:lpstr>
      <vt:lpstr>Team characteristics</vt:lpstr>
      <vt:lpstr>Team characteristics</vt:lpstr>
      <vt:lpstr>Design Thinking</vt:lpstr>
      <vt:lpstr>Task</vt:lpstr>
      <vt:lpstr>Task</vt:lpstr>
      <vt:lpstr>Learning Objectives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Hayward</dc:creator>
  <cp:lastModifiedBy>Julie Hayward</cp:lastModifiedBy>
  <cp:revision>11</cp:revision>
  <dcterms:created xsi:type="dcterms:W3CDTF">2019-09-27T12:47:28Z</dcterms:created>
  <dcterms:modified xsi:type="dcterms:W3CDTF">2019-09-30T16:16:54Z</dcterms:modified>
</cp:coreProperties>
</file>