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60" r:id="rId4"/>
    <p:sldId id="259" r:id="rId5"/>
    <p:sldId id="258" r:id="rId6"/>
    <p:sldId id="261" r:id="rId7"/>
    <p:sldId id="262" r:id="rId8"/>
    <p:sldId id="265"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81F594-C7FD-4BBE-A3BF-C0A7AE5F5FAA}">
          <p14:sldIdLst>
            <p14:sldId id="256"/>
            <p14:sldId id="257"/>
            <p14:sldId id="260"/>
            <p14:sldId id="259"/>
            <p14:sldId id="258"/>
            <p14:sldId id="261"/>
            <p14:sldId id="262"/>
            <p14:sldId id="265"/>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553" autoAdjust="0"/>
  </p:normalViewPr>
  <p:slideViewPr>
    <p:cSldViewPr snapToGrid="0">
      <p:cViewPr varScale="1">
        <p:scale>
          <a:sx n="73" d="100"/>
          <a:sy n="73" d="100"/>
        </p:scale>
        <p:origin x="10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198B23-BE62-4750-A183-88C0C07DC9EB}" type="datetimeFigureOut">
              <a:rPr lang="en-GB" smtClean="0"/>
              <a:t>24/10/2021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FC77DF-1CDB-4229-8138-31459B0EB21A}" type="slidenum">
              <a:rPr lang="en-GB" smtClean="0"/>
              <a:t>‹#›</a:t>
            </a:fld>
            <a:endParaRPr lang="en-GB"/>
          </a:p>
        </p:txBody>
      </p:sp>
    </p:spTree>
    <p:extLst>
      <p:ext uri="{BB962C8B-B14F-4D97-AF65-F5344CB8AC3E}">
        <p14:creationId xmlns:p14="http://schemas.microsoft.com/office/powerpoint/2010/main" val="2050607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simple for the audience by using 1 message  per slide this makes information easier to retain, as </a:t>
            </a:r>
            <a:r>
              <a:rPr lang="en-GB" dirty="0" err="1"/>
              <a:t>weare</a:t>
            </a:r>
            <a:r>
              <a:rPr lang="en-GB" dirty="0"/>
              <a:t> limited to learning more.  Allows the audience to take in that message and not have to decide what to pay attention to.</a:t>
            </a:r>
          </a:p>
        </p:txBody>
      </p:sp>
      <p:sp>
        <p:nvSpPr>
          <p:cNvPr id="4" name="Slide Number Placeholder 3"/>
          <p:cNvSpPr>
            <a:spLocks noGrp="1"/>
          </p:cNvSpPr>
          <p:nvPr>
            <p:ph type="sldNum" sz="quarter" idx="5"/>
          </p:nvPr>
        </p:nvSpPr>
        <p:spPr/>
        <p:txBody>
          <a:bodyPr/>
          <a:lstStyle/>
          <a:p>
            <a:fld id="{C6FC77DF-1CDB-4229-8138-31459B0EB21A}" type="slidenum">
              <a:rPr lang="en-GB" smtClean="0"/>
              <a:t>2</a:t>
            </a:fld>
            <a:endParaRPr lang="en-GB"/>
          </a:p>
        </p:txBody>
      </p:sp>
    </p:spTree>
    <p:extLst>
      <p:ext uri="{BB962C8B-B14F-4D97-AF65-F5344CB8AC3E}">
        <p14:creationId xmlns:p14="http://schemas.microsoft.com/office/powerpoint/2010/main" val="2705239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more thane six objects per slide the more object more brain power needed to process it and most of us will just not bother. Numbering of slides is unnecessary object and will make the audience wonder how long they will have sit through this.</a:t>
            </a:r>
          </a:p>
        </p:txBody>
      </p:sp>
      <p:sp>
        <p:nvSpPr>
          <p:cNvPr id="4" name="Slide Number Placeholder 3"/>
          <p:cNvSpPr>
            <a:spLocks noGrp="1"/>
          </p:cNvSpPr>
          <p:nvPr>
            <p:ph type="sldNum" sz="quarter" idx="5"/>
          </p:nvPr>
        </p:nvSpPr>
        <p:spPr/>
        <p:txBody>
          <a:bodyPr/>
          <a:lstStyle/>
          <a:p>
            <a:fld id="{C6FC77DF-1CDB-4229-8138-31459B0EB21A}" type="slidenum">
              <a:rPr lang="en-GB" smtClean="0"/>
              <a:t>3</a:t>
            </a:fld>
            <a:endParaRPr lang="en-GB"/>
          </a:p>
        </p:txBody>
      </p:sp>
    </p:spTree>
    <p:extLst>
      <p:ext uri="{BB962C8B-B14F-4D97-AF65-F5344CB8AC3E}">
        <p14:creationId xmlns:p14="http://schemas.microsoft.com/office/powerpoint/2010/main" val="2289987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backgrounds draw all the attention to the screen which is already bigger than you, the is a visual aid only and the attention should be on you. A dark background with lighter text is a lot easier on the eye too.</a:t>
            </a:r>
          </a:p>
        </p:txBody>
      </p:sp>
      <p:sp>
        <p:nvSpPr>
          <p:cNvPr id="4" name="Slide Number Placeholder 3"/>
          <p:cNvSpPr>
            <a:spLocks noGrp="1"/>
          </p:cNvSpPr>
          <p:nvPr>
            <p:ph type="sldNum" sz="quarter" idx="5"/>
          </p:nvPr>
        </p:nvSpPr>
        <p:spPr/>
        <p:txBody>
          <a:bodyPr/>
          <a:lstStyle/>
          <a:p>
            <a:fld id="{C6FC77DF-1CDB-4229-8138-31459B0EB21A}" type="slidenum">
              <a:rPr lang="en-GB" smtClean="0"/>
              <a:t>4</a:t>
            </a:fld>
            <a:endParaRPr lang="en-GB"/>
          </a:p>
        </p:txBody>
      </p:sp>
    </p:spTree>
    <p:extLst>
      <p:ext uri="{BB962C8B-B14F-4D97-AF65-F5344CB8AC3E}">
        <p14:creationId xmlns:p14="http://schemas.microsoft.com/office/powerpoint/2010/main" val="2283485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Controlled what is focused on in the slide, PowerPoint has many functions like animations and transitions to help with the contrast, giving you a more controlled way of presenting the information on the slide. This is great for showing graphs and tables. </a:t>
            </a:r>
          </a:p>
        </p:txBody>
      </p:sp>
      <p:sp>
        <p:nvSpPr>
          <p:cNvPr id="4" name="Slide Number Placeholder 3"/>
          <p:cNvSpPr>
            <a:spLocks noGrp="1"/>
          </p:cNvSpPr>
          <p:nvPr>
            <p:ph type="sldNum" sz="quarter" idx="5"/>
          </p:nvPr>
        </p:nvSpPr>
        <p:spPr/>
        <p:txBody>
          <a:bodyPr/>
          <a:lstStyle/>
          <a:p>
            <a:fld id="{C6FC77DF-1CDB-4229-8138-31459B0EB21A}" type="slidenum">
              <a:rPr lang="en-GB" smtClean="0"/>
              <a:t>5</a:t>
            </a:fld>
            <a:endParaRPr lang="en-GB"/>
          </a:p>
        </p:txBody>
      </p:sp>
    </p:spTree>
    <p:extLst>
      <p:ext uri="{BB962C8B-B14F-4D97-AF65-F5344CB8AC3E}">
        <p14:creationId xmlns:p14="http://schemas.microsoft.com/office/powerpoint/2010/main" val="1139722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bad working memory, the audience will not be able to pay attention to the message you are delivering if there large sentences on a slide, meaning they will end up remember nothing, short bullet points will can be read easily allowing them to focus on you. </a:t>
            </a:r>
          </a:p>
        </p:txBody>
      </p:sp>
      <p:sp>
        <p:nvSpPr>
          <p:cNvPr id="4" name="Slide Number Placeholder 3"/>
          <p:cNvSpPr>
            <a:spLocks noGrp="1"/>
          </p:cNvSpPr>
          <p:nvPr>
            <p:ph type="sldNum" sz="quarter" idx="5"/>
          </p:nvPr>
        </p:nvSpPr>
        <p:spPr/>
        <p:txBody>
          <a:bodyPr/>
          <a:lstStyle/>
          <a:p>
            <a:fld id="{C6FC77DF-1CDB-4229-8138-31459B0EB21A}" type="slidenum">
              <a:rPr lang="en-GB" smtClean="0"/>
              <a:t>6</a:t>
            </a:fld>
            <a:endParaRPr lang="en-GB"/>
          </a:p>
        </p:txBody>
      </p:sp>
    </p:spTree>
    <p:extLst>
      <p:ext uri="{BB962C8B-B14F-4D97-AF65-F5344CB8AC3E}">
        <p14:creationId xmlns:p14="http://schemas.microsoft.com/office/powerpoint/2010/main" val="1371412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Headlines are usually bigger than the text below but on presentation slide they should not be, the content is most important thing and should be the biggest. We are drawn to large object moving images and signalling colours like red yellow and orange, it important to include some of these techniques when creating your presentation.</a:t>
            </a:r>
          </a:p>
        </p:txBody>
      </p:sp>
      <p:sp>
        <p:nvSpPr>
          <p:cNvPr id="4" name="Slide Number Placeholder 3"/>
          <p:cNvSpPr>
            <a:spLocks noGrp="1"/>
          </p:cNvSpPr>
          <p:nvPr>
            <p:ph type="sldNum" sz="quarter" idx="5"/>
          </p:nvPr>
        </p:nvSpPr>
        <p:spPr/>
        <p:txBody>
          <a:bodyPr/>
          <a:lstStyle/>
          <a:p>
            <a:fld id="{C6FC77DF-1CDB-4229-8138-31459B0EB21A}" type="slidenum">
              <a:rPr lang="en-GB" smtClean="0"/>
              <a:t>7</a:t>
            </a:fld>
            <a:endParaRPr lang="en-GB"/>
          </a:p>
        </p:txBody>
      </p:sp>
    </p:spTree>
    <p:extLst>
      <p:ext uri="{BB962C8B-B14F-4D97-AF65-F5344CB8AC3E}">
        <p14:creationId xmlns:p14="http://schemas.microsoft.com/office/powerpoint/2010/main" val="2841279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we only need I message per slide, only 6 objects per slide, keep background dark its easier to look at, control focus using PowerPoint functions and effective contrasting, keep sentences short and sweet, maybe use short bullet point. The most important thing should be the largest.</a:t>
            </a:r>
          </a:p>
        </p:txBody>
      </p:sp>
      <p:sp>
        <p:nvSpPr>
          <p:cNvPr id="4" name="Slide Number Placeholder 3"/>
          <p:cNvSpPr>
            <a:spLocks noGrp="1"/>
          </p:cNvSpPr>
          <p:nvPr>
            <p:ph type="sldNum" sz="quarter" idx="5"/>
          </p:nvPr>
        </p:nvSpPr>
        <p:spPr/>
        <p:txBody>
          <a:bodyPr/>
          <a:lstStyle/>
          <a:p>
            <a:fld id="{C6FC77DF-1CDB-4229-8138-31459B0EB21A}" type="slidenum">
              <a:rPr lang="en-GB" smtClean="0"/>
              <a:t>8</a:t>
            </a:fld>
            <a:endParaRPr lang="en-GB"/>
          </a:p>
        </p:txBody>
      </p:sp>
    </p:spTree>
    <p:extLst>
      <p:ext uri="{BB962C8B-B14F-4D97-AF65-F5344CB8AC3E}">
        <p14:creationId xmlns:p14="http://schemas.microsoft.com/office/powerpoint/2010/main" val="753818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308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1868629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3630618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6C77D6-063D-43B8-9C51-CAD8508DF2F0}" type="datetimeFigureOut">
              <a:rPr lang="en-GB" smtClean="0"/>
              <a:t>24/10/2021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608758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6C77D6-063D-43B8-9C51-CAD8508DF2F0}" type="datetimeFigureOut">
              <a:rPr lang="en-GB" smtClean="0"/>
              <a:t>24/10/2021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1924465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1140758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3473844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767289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6C77D6-063D-43B8-9C51-CAD8508DF2F0}" type="datetimeFigureOut">
              <a:rPr lang="en-GB" smtClean="0"/>
              <a:t>24/10/2021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3954443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6C77D6-063D-43B8-9C51-CAD8508DF2F0}" type="datetimeFigureOut">
              <a:rPr lang="en-GB" smtClean="0"/>
              <a:t>24/10/2021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4016468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3353409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80444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79109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25833186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809081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2921173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6C77D6-063D-43B8-9C51-CAD8508DF2F0}" type="datetimeFigureOut">
              <a:rPr lang="en-GB" smtClean="0"/>
              <a:t>24/10/2021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FF661-FD3B-4CAD-B3CD-833177AED4E5}" type="slidenum">
              <a:rPr lang="en-GB" smtClean="0"/>
              <a:t>‹#›</a:t>
            </a:fld>
            <a:endParaRPr lang="en-GB"/>
          </a:p>
        </p:txBody>
      </p:sp>
    </p:spTree>
    <p:extLst>
      <p:ext uri="{BB962C8B-B14F-4D97-AF65-F5344CB8AC3E}">
        <p14:creationId xmlns:p14="http://schemas.microsoft.com/office/powerpoint/2010/main" val="3564465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E6C77D6-063D-43B8-9C51-CAD8508DF2F0}" type="datetimeFigureOut">
              <a:rPr lang="en-GB" smtClean="0"/>
              <a:t>24/10/2021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5EFF661-FD3B-4CAD-B3CD-833177AED4E5}" type="slidenum">
              <a:rPr lang="en-GB" smtClean="0"/>
              <a:t>‹#›</a:t>
            </a:fld>
            <a:endParaRPr lang="en-GB"/>
          </a:p>
        </p:txBody>
      </p:sp>
    </p:spTree>
    <p:extLst>
      <p:ext uri="{BB962C8B-B14F-4D97-AF65-F5344CB8AC3E}">
        <p14:creationId xmlns:p14="http://schemas.microsoft.com/office/powerpoint/2010/main" val="33831401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A_Cartoon_Businesswoman_Checking_Her_Phone.sv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1859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myfigurecollection.net/entry/2646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DF996-4165-4DEA-A2D3-42BD728473E9}"/>
              </a:ext>
            </a:extLst>
          </p:cNvPr>
          <p:cNvSpPr>
            <a:spLocks noGrp="1"/>
          </p:cNvSpPr>
          <p:nvPr>
            <p:ph type="ctrTitle"/>
          </p:nvPr>
        </p:nvSpPr>
        <p:spPr>
          <a:xfrm>
            <a:off x="5282382" y="1454964"/>
            <a:ext cx="6261917" cy="3308840"/>
          </a:xfrm>
        </p:spPr>
        <p:txBody>
          <a:bodyPr>
            <a:normAutofit fontScale="90000"/>
          </a:bodyPr>
          <a:lstStyle/>
          <a:p>
            <a:pPr algn="ctr">
              <a:lnSpc>
                <a:spcPct val="90000"/>
              </a:lnSpc>
            </a:pPr>
            <a:r>
              <a:rPr lang="en-GB" sz="5600" b="1" dirty="0">
                <a:latin typeface="+mn-lt"/>
              </a:rPr>
              <a:t>Creating a Presentation </a:t>
            </a:r>
            <a:br>
              <a:rPr lang="en-GB" sz="5600" b="1" dirty="0">
                <a:latin typeface="+mn-lt"/>
              </a:rPr>
            </a:br>
            <a:r>
              <a:rPr lang="en-GB" sz="5600" b="1" dirty="0">
                <a:latin typeface="+mn-lt"/>
              </a:rPr>
              <a:t> </a:t>
            </a:r>
            <a:br>
              <a:rPr lang="en-GB" sz="5600" b="1" dirty="0">
                <a:latin typeface="+mn-lt"/>
              </a:rPr>
            </a:br>
            <a:r>
              <a:rPr lang="en-GB" sz="5600" b="1" dirty="0">
                <a:latin typeface="+mn-lt"/>
              </a:rPr>
              <a:t>Denise Chambers</a:t>
            </a:r>
          </a:p>
        </p:txBody>
      </p:sp>
      <p:pic>
        <p:nvPicPr>
          <p:cNvPr id="7" name="Picture 6" descr="A picture containing person&#10;&#10;Description automatically generated">
            <a:extLst>
              <a:ext uri="{FF2B5EF4-FFF2-40B4-BE49-F238E27FC236}">
                <a16:creationId xmlns:a16="http://schemas.microsoft.com/office/drawing/2014/main" id="{7D180E05-D1E1-49F2-A0E8-D7B7D8AAF62A}"/>
              </a:ext>
            </a:extLst>
          </p:cNvPr>
          <p:cNvPicPr>
            <a:picLocks noChangeAspect="1"/>
          </p:cNvPicPr>
          <p:nvPr/>
        </p:nvPicPr>
        <p:blipFill rotWithShape="1">
          <a:blip r:embed="rId3">
            <a:extLst>
              <a:ext uri="{28A0092B-C50C-407E-A947-70E740481C1C}">
                <a14:useLocalDpi xmlns:a14="http://schemas.microsoft.com/office/drawing/2010/main" val="0"/>
              </a:ext>
            </a:extLst>
          </a:blip>
          <a:srcRect t="12918" r="-2" b="7916"/>
          <a:stretch/>
        </p:blipFill>
        <p:spPr>
          <a:xfrm>
            <a:off x="-1" y="10"/>
            <a:ext cx="4634681" cy="6857990"/>
          </a:xfrm>
          <a:prstGeom prst="rect">
            <a:avLst/>
          </a:prstGeom>
        </p:spPr>
      </p:pic>
    </p:spTree>
    <p:extLst>
      <p:ext uri="{BB962C8B-B14F-4D97-AF65-F5344CB8AC3E}">
        <p14:creationId xmlns:p14="http://schemas.microsoft.com/office/powerpoint/2010/main" val="7468775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5E0D-F024-4814-8138-A45AAF4BBC50}"/>
              </a:ext>
            </a:extLst>
          </p:cNvPr>
          <p:cNvSpPr>
            <a:spLocks noGrp="1"/>
          </p:cNvSpPr>
          <p:nvPr>
            <p:ph type="title"/>
          </p:nvPr>
        </p:nvSpPr>
        <p:spPr/>
        <p:txBody>
          <a:bodyPr/>
          <a:lstStyle/>
          <a:p>
            <a:r>
              <a:rPr lang="en-GB" sz="3600" b="1" dirty="0"/>
              <a:t>Message</a:t>
            </a:r>
          </a:p>
        </p:txBody>
      </p:sp>
      <p:sp>
        <p:nvSpPr>
          <p:cNvPr id="3" name="Content Placeholder 2">
            <a:extLst>
              <a:ext uri="{FF2B5EF4-FFF2-40B4-BE49-F238E27FC236}">
                <a16:creationId xmlns:a16="http://schemas.microsoft.com/office/drawing/2014/main" id="{EC880949-83A9-4B33-9B97-936FB63DBACE}"/>
              </a:ext>
            </a:extLst>
          </p:cNvPr>
          <p:cNvSpPr>
            <a:spLocks noGrp="1"/>
          </p:cNvSpPr>
          <p:nvPr>
            <p:ph idx="1"/>
          </p:nvPr>
        </p:nvSpPr>
        <p:spPr>
          <a:xfrm>
            <a:off x="1103312" y="2052918"/>
            <a:ext cx="7558087" cy="4195481"/>
          </a:xfrm>
        </p:spPr>
        <p:txBody>
          <a:bodyPr>
            <a:normAutofit/>
          </a:bodyPr>
          <a:lstStyle/>
          <a:p>
            <a:r>
              <a:rPr lang="en-GB" sz="4400" b="1" dirty="0"/>
              <a:t>1 Message per slide</a:t>
            </a:r>
          </a:p>
          <a:p>
            <a:r>
              <a:rPr lang="en-GB" sz="4400" b="1" dirty="0"/>
              <a:t>Split attention</a:t>
            </a:r>
          </a:p>
          <a:p>
            <a:r>
              <a:rPr lang="en-GB" sz="4400" b="1" dirty="0"/>
              <a:t>Make it simple</a:t>
            </a:r>
          </a:p>
        </p:txBody>
      </p:sp>
      <p:pic>
        <p:nvPicPr>
          <p:cNvPr id="37" name="Picture 36" descr="A picture containing text, toy, doll&#10;&#10;Description automatically generated">
            <a:extLst>
              <a:ext uri="{FF2B5EF4-FFF2-40B4-BE49-F238E27FC236}">
                <a16:creationId xmlns:a16="http://schemas.microsoft.com/office/drawing/2014/main" id="{82CDDE42-5DD0-4AB7-AA85-8A2758A669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91789" y="1263650"/>
            <a:ext cx="1919070" cy="4330700"/>
          </a:xfrm>
          <a:prstGeom prst="rect">
            <a:avLst/>
          </a:prstGeom>
        </p:spPr>
      </p:pic>
      <p:sp>
        <p:nvSpPr>
          <p:cNvPr id="38" name="TextBox 37">
            <a:extLst>
              <a:ext uri="{FF2B5EF4-FFF2-40B4-BE49-F238E27FC236}">
                <a16:creationId xmlns:a16="http://schemas.microsoft.com/office/drawing/2014/main" id="{9B49803B-227C-484D-8010-F1B1E23C9AEE}"/>
              </a:ext>
            </a:extLst>
          </p:cNvPr>
          <p:cNvSpPr txBox="1"/>
          <p:nvPr/>
        </p:nvSpPr>
        <p:spPr>
          <a:xfrm rot="10800000" flipV="1">
            <a:off x="8515350" y="5483683"/>
            <a:ext cx="1925898" cy="369332"/>
          </a:xfrm>
          <a:prstGeom prst="rect">
            <a:avLst/>
          </a:prstGeom>
          <a:noFill/>
        </p:spPr>
        <p:txBody>
          <a:bodyPr wrap="square" rtlCol="0">
            <a:spAutoFit/>
          </a:bodyPr>
          <a:lstStyle/>
          <a:p>
            <a:r>
              <a:rPr lang="en-GB" sz="900" dirty="0">
                <a:hlinkClick r:id="rId4" tooltip="https://commons.wikimedia.org/wiki/File:A_Cartoon_Businesswoman_Checking_Her_Phone.svg"/>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290394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38E08-6906-43B6-8AA6-67E8B1DE1C23}"/>
              </a:ext>
            </a:extLst>
          </p:cNvPr>
          <p:cNvSpPr>
            <a:spLocks noGrp="1"/>
          </p:cNvSpPr>
          <p:nvPr>
            <p:ph type="title"/>
          </p:nvPr>
        </p:nvSpPr>
        <p:spPr/>
        <p:txBody>
          <a:bodyPr/>
          <a:lstStyle/>
          <a:p>
            <a:r>
              <a:rPr lang="en-GB" sz="3600" b="1" dirty="0"/>
              <a:t>Objects</a:t>
            </a:r>
          </a:p>
        </p:txBody>
      </p:sp>
      <p:sp>
        <p:nvSpPr>
          <p:cNvPr id="3" name="Content Placeholder 2">
            <a:extLst>
              <a:ext uri="{FF2B5EF4-FFF2-40B4-BE49-F238E27FC236}">
                <a16:creationId xmlns:a16="http://schemas.microsoft.com/office/drawing/2014/main" id="{59563DCD-B67F-487C-A19D-AC9212FAD570}"/>
              </a:ext>
            </a:extLst>
          </p:cNvPr>
          <p:cNvSpPr>
            <a:spLocks noGrp="1"/>
          </p:cNvSpPr>
          <p:nvPr>
            <p:ph idx="1"/>
          </p:nvPr>
        </p:nvSpPr>
        <p:spPr/>
        <p:txBody>
          <a:bodyPr>
            <a:normAutofit/>
          </a:bodyPr>
          <a:lstStyle/>
          <a:p>
            <a:r>
              <a:rPr lang="en-GB" sz="4400" b="1" dirty="0"/>
              <a:t>No more than six</a:t>
            </a:r>
          </a:p>
          <a:p>
            <a:r>
              <a:rPr lang="en-GB" sz="4400" b="1" dirty="0"/>
              <a:t>Brain power</a:t>
            </a:r>
          </a:p>
          <a:p>
            <a:r>
              <a:rPr lang="en-GB" sz="4400" b="1" dirty="0"/>
              <a:t>Don’t number slides</a:t>
            </a:r>
          </a:p>
        </p:txBody>
      </p:sp>
      <p:pic>
        <p:nvPicPr>
          <p:cNvPr id="5" name="Picture 4" descr="Icon&#10;&#10;Description automatically generated">
            <a:extLst>
              <a:ext uri="{FF2B5EF4-FFF2-40B4-BE49-F238E27FC236}">
                <a16:creationId xmlns:a16="http://schemas.microsoft.com/office/drawing/2014/main" id="{6995A5BF-4F14-46D7-AF64-A801774426C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21851" y="1555507"/>
            <a:ext cx="2190549" cy="3132485"/>
          </a:xfrm>
          <a:prstGeom prst="rect">
            <a:avLst/>
          </a:prstGeom>
        </p:spPr>
      </p:pic>
      <p:sp>
        <p:nvSpPr>
          <p:cNvPr id="6" name="TextBox 5">
            <a:extLst>
              <a:ext uri="{FF2B5EF4-FFF2-40B4-BE49-F238E27FC236}">
                <a16:creationId xmlns:a16="http://schemas.microsoft.com/office/drawing/2014/main" id="{0AAC61C6-34E3-4BC5-9E6B-DB7AB23F3E2A}"/>
              </a:ext>
            </a:extLst>
          </p:cNvPr>
          <p:cNvSpPr txBox="1"/>
          <p:nvPr/>
        </p:nvSpPr>
        <p:spPr>
          <a:xfrm>
            <a:off x="8388551" y="4702997"/>
            <a:ext cx="2330249" cy="369332"/>
          </a:xfrm>
          <a:prstGeom prst="rect">
            <a:avLst/>
          </a:prstGeom>
          <a:noFill/>
        </p:spPr>
        <p:txBody>
          <a:bodyPr wrap="square" rtlCol="0">
            <a:spAutoFit/>
          </a:bodyPr>
          <a:lstStyle/>
          <a:p>
            <a:r>
              <a:rPr lang="en-GB" sz="900">
                <a:hlinkClick r:id="rId4" tooltip="https://pngimg.com/download/18593"/>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391638859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0C9C-EFC1-4D50-BC8D-81DACF1E81F3}"/>
              </a:ext>
            </a:extLst>
          </p:cNvPr>
          <p:cNvSpPr>
            <a:spLocks noGrp="1"/>
          </p:cNvSpPr>
          <p:nvPr>
            <p:ph type="title"/>
          </p:nvPr>
        </p:nvSpPr>
        <p:spPr/>
        <p:txBody>
          <a:bodyPr/>
          <a:lstStyle/>
          <a:p>
            <a:r>
              <a:rPr lang="en-GB" sz="4400" b="1" dirty="0"/>
              <a:t>Background</a:t>
            </a:r>
          </a:p>
        </p:txBody>
      </p:sp>
      <p:sp>
        <p:nvSpPr>
          <p:cNvPr id="3" name="Content Placeholder 2">
            <a:extLst>
              <a:ext uri="{FF2B5EF4-FFF2-40B4-BE49-F238E27FC236}">
                <a16:creationId xmlns:a16="http://schemas.microsoft.com/office/drawing/2014/main" id="{93C88453-BFF1-4380-A2A1-EB3B8BD3F440}"/>
              </a:ext>
            </a:extLst>
          </p:cNvPr>
          <p:cNvSpPr>
            <a:spLocks noGrp="1"/>
          </p:cNvSpPr>
          <p:nvPr>
            <p:ph idx="1"/>
          </p:nvPr>
        </p:nvSpPr>
        <p:spPr/>
        <p:txBody>
          <a:body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sz="4400" b="1" dirty="0">
                <a:solidFill>
                  <a:prstClr val="white"/>
                </a:solidFill>
                <a:latin typeface="Century Gothic" panose="020B0502020202020204"/>
              </a:rPr>
              <a:t>Keep it dark</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4400" b="1" i="0" u="none" strike="noStrike" kern="1200" cap="none" spc="0" normalizeH="0" baseline="0" noProof="0" dirty="0">
                <a:ln>
                  <a:noFill/>
                </a:ln>
                <a:solidFill>
                  <a:prstClr val="white"/>
                </a:solidFill>
                <a:effectLst/>
                <a:uLnTx/>
                <a:uFillTx/>
                <a:latin typeface="Century Gothic" panose="020B0502020202020204"/>
                <a:ea typeface="+mj-ea"/>
                <a:cs typeface="+mj-cs"/>
              </a:rPr>
              <a:t>Visual aid</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lang="en-GB" sz="4400" b="1" dirty="0">
                <a:solidFill>
                  <a:prstClr val="white"/>
                </a:solidFill>
                <a:latin typeface="Century Gothic" panose="020B0502020202020204"/>
              </a:rPr>
              <a:t>Keep the attention</a:t>
            </a:r>
            <a:endParaRPr kumimoji="0" lang="en-GB" sz="4400" b="1" i="0" u="none" strike="noStrike" kern="1200" cap="none" spc="0" normalizeH="0" baseline="0" noProof="0" dirty="0">
              <a:ln>
                <a:noFill/>
              </a:ln>
              <a:solidFill>
                <a:prstClr val="white"/>
              </a:solidFill>
              <a:effectLst/>
              <a:uLnTx/>
              <a:uFillTx/>
              <a:latin typeface="Century Gothic" panose="020B0502020202020204"/>
              <a:ea typeface="+mj-ea"/>
              <a:cs typeface="+mj-cs"/>
            </a:endParaRP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2B4B0AA4-6888-40FA-9119-68EBE39D2475}"/>
              </a:ext>
            </a:extLst>
          </p:cNvPr>
          <p:cNvPicPr>
            <a:picLocks noChangeAspect="1"/>
          </p:cNvPicPr>
          <p:nvPr/>
        </p:nvPicPr>
        <p:blipFill>
          <a:blip r:embed="rId3"/>
          <a:stretch>
            <a:fillRect/>
          </a:stretch>
        </p:blipFill>
        <p:spPr>
          <a:xfrm>
            <a:off x="7366000" y="2045235"/>
            <a:ext cx="3163887" cy="2105423"/>
          </a:xfrm>
          <a:prstGeom prst="rect">
            <a:avLst/>
          </a:prstGeom>
        </p:spPr>
      </p:pic>
    </p:spTree>
    <p:extLst>
      <p:ext uri="{BB962C8B-B14F-4D97-AF65-F5344CB8AC3E}">
        <p14:creationId xmlns:p14="http://schemas.microsoft.com/office/powerpoint/2010/main" val="5645029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41DF6-B5BA-4875-9677-BA75B0B9541A}"/>
              </a:ext>
            </a:extLst>
          </p:cNvPr>
          <p:cNvSpPr>
            <a:spLocks noGrp="1"/>
          </p:cNvSpPr>
          <p:nvPr>
            <p:ph type="title"/>
          </p:nvPr>
        </p:nvSpPr>
        <p:spPr/>
        <p:txBody>
          <a:bodyPr/>
          <a:lstStyle/>
          <a:p>
            <a:r>
              <a:rPr lang="en-GB" sz="3600" b="1" dirty="0"/>
              <a:t>Focus</a:t>
            </a:r>
          </a:p>
        </p:txBody>
      </p:sp>
      <p:sp>
        <p:nvSpPr>
          <p:cNvPr id="3" name="Content Placeholder 2">
            <a:extLst>
              <a:ext uri="{FF2B5EF4-FFF2-40B4-BE49-F238E27FC236}">
                <a16:creationId xmlns:a16="http://schemas.microsoft.com/office/drawing/2014/main" id="{DAF65258-A95F-4BD6-AD57-B5093455D323}"/>
              </a:ext>
            </a:extLst>
          </p:cNvPr>
          <p:cNvSpPr>
            <a:spLocks noGrp="1"/>
          </p:cNvSpPr>
          <p:nvPr>
            <p:ph idx="1"/>
          </p:nvPr>
        </p:nvSpPr>
        <p:spPr/>
        <p:txBody>
          <a:bodyPr>
            <a:normAutofit/>
          </a:bodyPr>
          <a:lstStyle/>
          <a:p>
            <a:r>
              <a:rPr lang="en-GB" sz="4400" b="1" dirty="0"/>
              <a:t>Control the focus</a:t>
            </a:r>
          </a:p>
          <a:p>
            <a:r>
              <a:rPr lang="en-GB" sz="4400" b="1" dirty="0"/>
              <a:t>Contrast effectivity</a:t>
            </a:r>
          </a:p>
          <a:p>
            <a:r>
              <a:rPr lang="en-GB" sz="4400" b="1" dirty="0"/>
              <a:t>PowerPoint Functions</a:t>
            </a:r>
          </a:p>
        </p:txBody>
      </p:sp>
      <p:pic>
        <p:nvPicPr>
          <p:cNvPr id="5" name="Picture 4" descr="A picture containing text&#10;&#10;Description automatically generated">
            <a:extLst>
              <a:ext uri="{FF2B5EF4-FFF2-40B4-BE49-F238E27FC236}">
                <a16:creationId xmlns:a16="http://schemas.microsoft.com/office/drawing/2014/main" id="{052AA754-815E-403A-8789-23226D81BB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26400" y="1927950"/>
            <a:ext cx="2465832" cy="2465832"/>
          </a:xfrm>
          <a:prstGeom prst="rect">
            <a:avLst/>
          </a:prstGeom>
        </p:spPr>
      </p:pic>
      <p:sp>
        <p:nvSpPr>
          <p:cNvPr id="6" name="TextBox 5">
            <a:extLst>
              <a:ext uri="{FF2B5EF4-FFF2-40B4-BE49-F238E27FC236}">
                <a16:creationId xmlns:a16="http://schemas.microsoft.com/office/drawing/2014/main" id="{E8310771-37F6-4764-9BD5-E616293AE873}"/>
              </a:ext>
            </a:extLst>
          </p:cNvPr>
          <p:cNvSpPr txBox="1"/>
          <p:nvPr/>
        </p:nvSpPr>
        <p:spPr>
          <a:xfrm>
            <a:off x="8026400" y="4378459"/>
            <a:ext cx="2465832" cy="369332"/>
          </a:xfrm>
          <a:prstGeom prst="rect">
            <a:avLst/>
          </a:prstGeom>
          <a:noFill/>
        </p:spPr>
        <p:txBody>
          <a:bodyPr wrap="square" rtlCol="0">
            <a:spAutoFit/>
          </a:bodyPr>
          <a:lstStyle/>
          <a:p>
            <a:r>
              <a:rPr lang="en-GB" sz="900">
                <a:hlinkClick r:id="rId4" tooltip="https://myfigurecollection.net/entry/26464"/>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400424364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AABF3-BECB-414B-9E91-7D205C3A4678}"/>
              </a:ext>
            </a:extLst>
          </p:cNvPr>
          <p:cNvSpPr>
            <a:spLocks noGrp="1"/>
          </p:cNvSpPr>
          <p:nvPr>
            <p:ph type="title"/>
          </p:nvPr>
        </p:nvSpPr>
        <p:spPr/>
        <p:txBody>
          <a:bodyPr/>
          <a:lstStyle/>
          <a:p>
            <a:r>
              <a:rPr lang="en-GB" sz="3600" b="1" dirty="0"/>
              <a:t>Memory</a:t>
            </a:r>
          </a:p>
        </p:txBody>
      </p:sp>
      <p:sp>
        <p:nvSpPr>
          <p:cNvPr id="3" name="Content Placeholder 2">
            <a:extLst>
              <a:ext uri="{FF2B5EF4-FFF2-40B4-BE49-F238E27FC236}">
                <a16:creationId xmlns:a16="http://schemas.microsoft.com/office/drawing/2014/main" id="{7EA9A6FC-0F4D-4A0E-9EC4-790036D00970}"/>
              </a:ext>
            </a:extLst>
          </p:cNvPr>
          <p:cNvSpPr>
            <a:spLocks noGrp="1"/>
          </p:cNvSpPr>
          <p:nvPr>
            <p:ph idx="1"/>
          </p:nvPr>
        </p:nvSpPr>
        <p:spPr>
          <a:xfrm>
            <a:off x="1103313" y="2052918"/>
            <a:ext cx="6846888" cy="4195481"/>
          </a:xfrm>
        </p:spPr>
        <p:txBody>
          <a:bodyPr>
            <a:normAutofit/>
          </a:bodyPr>
          <a:lstStyle/>
          <a:p>
            <a:r>
              <a:rPr lang="en-GB" sz="4400" b="1" dirty="0"/>
              <a:t>Sentences</a:t>
            </a:r>
          </a:p>
          <a:p>
            <a:r>
              <a:rPr lang="en-GB" sz="4400" b="1" dirty="0"/>
              <a:t>Speaking</a:t>
            </a:r>
          </a:p>
          <a:p>
            <a:r>
              <a:rPr lang="en-GB" sz="4400" b="1" dirty="0"/>
              <a:t>What do you remember</a:t>
            </a:r>
          </a:p>
        </p:txBody>
      </p:sp>
      <p:pic>
        <p:nvPicPr>
          <p:cNvPr id="4" name="Picture 3">
            <a:extLst>
              <a:ext uri="{FF2B5EF4-FFF2-40B4-BE49-F238E27FC236}">
                <a16:creationId xmlns:a16="http://schemas.microsoft.com/office/drawing/2014/main" id="{9AF4C74C-1073-4525-A530-C9F85DB4A1BB}"/>
              </a:ext>
            </a:extLst>
          </p:cNvPr>
          <p:cNvPicPr>
            <a:picLocks noChangeAspect="1"/>
          </p:cNvPicPr>
          <p:nvPr/>
        </p:nvPicPr>
        <p:blipFill>
          <a:blip r:embed="rId3"/>
          <a:stretch>
            <a:fillRect/>
          </a:stretch>
        </p:blipFill>
        <p:spPr>
          <a:xfrm>
            <a:off x="7454900" y="1924050"/>
            <a:ext cx="3009900" cy="3009900"/>
          </a:xfrm>
          <a:prstGeom prst="rect">
            <a:avLst/>
          </a:prstGeom>
        </p:spPr>
      </p:pic>
    </p:spTree>
    <p:extLst>
      <p:ext uri="{BB962C8B-B14F-4D97-AF65-F5344CB8AC3E}">
        <p14:creationId xmlns:p14="http://schemas.microsoft.com/office/powerpoint/2010/main" val="59419406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CC444-E89A-473F-AFF7-BBFA59279AAB}"/>
              </a:ext>
            </a:extLst>
          </p:cNvPr>
          <p:cNvSpPr>
            <a:spLocks noGrp="1"/>
          </p:cNvSpPr>
          <p:nvPr>
            <p:ph type="title"/>
          </p:nvPr>
        </p:nvSpPr>
        <p:spPr/>
        <p:txBody>
          <a:bodyPr/>
          <a:lstStyle/>
          <a:p>
            <a:r>
              <a:rPr lang="en-GB" sz="3600" b="1" dirty="0"/>
              <a:t>Size</a:t>
            </a:r>
          </a:p>
        </p:txBody>
      </p:sp>
      <p:sp>
        <p:nvSpPr>
          <p:cNvPr id="3" name="Content Placeholder 2">
            <a:extLst>
              <a:ext uri="{FF2B5EF4-FFF2-40B4-BE49-F238E27FC236}">
                <a16:creationId xmlns:a16="http://schemas.microsoft.com/office/drawing/2014/main" id="{2FA30C7D-9AE6-4621-9842-FC6DB1ADAB37}"/>
              </a:ext>
            </a:extLst>
          </p:cNvPr>
          <p:cNvSpPr>
            <a:spLocks noGrp="1"/>
          </p:cNvSpPr>
          <p:nvPr>
            <p:ph idx="1"/>
          </p:nvPr>
        </p:nvSpPr>
        <p:spPr/>
        <p:txBody>
          <a:bodyPr>
            <a:normAutofit/>
          </a:bodyPr>
          <a:lstStyle/>
          <a:p>
            <a:r>
              <a:rPr lang="en-GB" sz="4400" b="1" dirty="0"/>
              <a:t>Headings</a:t>
            </a:r>
          </a:p>
          <a:p>
            <a:r>
              <a:rPr lang="en-GB" sz="4400" b="1" dirty="0"/>
              <a:t>Content</a:t>
            </a:r>
          </a:p>
          <a:p>
            <a:r>
              <a:rPr lang="en-GB" sz="4400" b="1" dirty="0"/>
              <a:t>The most important</a:t>
            </a:r>
          </a:p>
        </p:txBody>
      </p:sp>
      <p:pic>
        <p:nvPicPr>
          <p:cNvPr id="4" name="Picture 3">
            <a:extLst>
              <a:ext uri="{FF2B5EF4-FFF2-40B4-BE49-F238E27FC236}">
                <a16:creationId xmlns:a16="http://schemas.microsoft.com/office/drawing/2014/main" id="{204C4A75-B50B-4F22-8BAD-D628CBD181AD}"/>
              </a:ext>
            </a:extLst>
          </p:cNvPr>
          <p:cNvPicPr>
            <a:picLocks noChangeAspect="1"/>
          </p:cNvPicPr>
          <p:nvPr/>
        </p:nvPicPr>
        <p:blipFill>
          <a:blip r:embed="rId3"/>
          <a:stretch>
            <a:fillRect/>
          </a:stretch>
        </p:blipFill>
        <p:spPr>
          <a:xfrm>
            <a:off x="7628280" y="1550333"/>
            <a:ext cx="2869267" cy="2869267"/>
          </a:xfrm>
          <a:prstGeom prst="rect">
            <a:avLst/>
          </a:prstGeom>
        </p:spPr>
      </p:pic>
    </p:spTree>
    <p:extLst>
      <p:ext uri="{BB962C8B-B14F-4D97-AF65-F5344CB8AC3E}">
        <p14:creationId xmlns:p14="http://schemas.microsoft.com/office/powerpoint/2010/main" val="1394192857"/>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2CCB7-3825-4532-9AA3-C8C7044D3E9B}"/>
              </a:ext>
            </a:extLst>
          </p:cNvPr>
          <p:cNvSpPr>
            <a:spLocks noGrp="1"/>
          </p:cNvSpPr>
          <p:nvPr>
            <p:ph type="title"/>
          </p:nvPr>
        </p:nvSpPr>
        <p:spPr/>
        <p:txBody>
          <a:bodyPr/>
          <a:lstStyle/>
          <a:p>
            <a:r>
              <a:rPr lang="en-GB" sz="3600" b="1" dirty="0"/>
              <a:t>Conclusion</a:t>
            </a:r>
          </a:p>
        </p:txBody>
      </p:sp>
      <p:sp>
        <p:nvSpPr>
          <p:cNvPr id="3" name="Content Placeholder 2">
            <a:extLst>
              <a:ext uri="{FF2B5EF4-FFF2-40B4-BE49-F238E27FC236}">
                <a16:creationId xmlns:a16="http://schemas.microsoft.com/office/drawing/2014/main" id="{82D8C2FD-BB26-4675-8F2D-C204DA5913F4}"/>
              </a:ext>
            </a:extLst>
          </p:cNvPr>
          <p:cNvSpPr>
            <a:spLocks noGrp="1"/>
          </p:cNvSpPr>
          <p:nvPr>
            <p:ph idx="1"/>
          </p:nvPr>
        </p:nvSpPr>
        <p:spPr>
          <a:xfrm>
            <a:off x="1103313" y="1366346"/>
            <a:ext cx="5818188" cy="4882054"/>
          </a:xfrm>
        </p:spPr>
        <p:txBody>
          <a:bodyPr>
            <a:normAutofit/>
          </a:bodyPr>
          <a:lstStyle/>
          <a:p>
            <a:pPr marL="0" indent="0">
              <a:buNone/>
            </a:pPr>
            <a:r>
              <a:rPr lang="en-GB" sz="4400" b="1" dirty="0"/>
              <a:t>Message – just 1</a:t>
            </a:r>
          </a:p>
          <a:p>
            <a:pPr marL="0" indent="0">
              <a:buNone/>
            </a:pPr>
            <a:r>
              <a:rPr lang="en-GB" sz="4400" b="1" dirty="0"/>
              <a:t>Objects – only 6</a:t>
            </a:r>
          </a:p>
          <a:p>
            <a:pPr marL="0" indent="0">
              <a:buNone/>
            </a:pPr>
            <a:r>
              <a:rPr lang="en-GB" sz="4400" b="1" dirty="0"/>
              <a:t>Background – Dark</a:t>
            </a:r>
          </a:p>
          <a:p>
            <a:pPr marL="0" indent="0">
              <a:buNone/>
            </a:pPr>
            <a:r>
              <a:rPr lang="en-GB" sz="4400" b="1" dirty="0"/>
              <a:t>Focus - Control</a:t>
            </a:r>
          </a:p>
          <a:p>
            <a:pPr marL="0" indent="0">
              <a:buNone/>
            </a:pPr>
            <a:r>
              <a:rPr lang="en-GB" sz="4400" b="1" dirty="0"/>
              <a:t>Memory - Sentences</a:t>
            </a:r>
          </a:p>
          <a:p>
            <a:pPr marL="0" indent="0">
              <a:buNone/>
            </a:pPr>
            <a:r>
              <a:rPr lang="en-GB" sz="4400" b="1" dirty="0"/>
              <a:t>Size - Largest</a:t>
            </a:r>
          </a:p>
          <a:p>
            <a:pPr marL="0" indent="0">
              <a:buNone/>
            </a:pPr>
            <a:endParaRPr lang="en-GB" sz="2400" dirty="0"/>
          </a:p>
        </p:txBody>
      </p:sp>
    </p:spTree>
    <p:extLst>
      <p:ext uri="{BB962C8B-B14F-4D97-AF65-F5344CB8AC3E}">
        <p14:creationId xmlns:p14="http://schemas.microsoft.com/office/powerpoint/2010/main" val="17002881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B9C51-9B9D-45BA-AB01-E3363B6C83FD}"/>
              </a:ext>
            </a:extLst>
          </p:cNvPr>
          <p:cNvSpPr>
            <a:spLocks noGrp="1"/>
          </p:cNvSpPr>
          <p:nvPr>
            <p:ph type="title"/>
          </p:nvPr>
        </p:nvSpPr>
        <p:spPr/>
        <p:txBody>
          <a:bodyPr/>
          <a:lstStyle/>
          <a:p>
            <a:pPr algn="ctr"/>
            <a:r>
              <a:rPr lang="en-GB" sz="4400" b="1" dirty="0"/>
              <a:t>Any Questions?</a:t>
            </a:r>
          </a:p>
        </p:txBody>
      </p:sp>
      <p:pic>
        <p:nvPicPr>
          <p:cNvPr id="6" name="Content Placeholder 5">
            <a:extLst>
              <a:ext uri="{FF2B5EF4-FFF2-40B4-BE49-F238E27FC236}">
                <a16:creationId xmlns:a16="http://schemas.microsoft.com/office/drawing/2014/main" id="{0ABD947F-AB07-48DF-AA09-B1520562BCAD}"/>
              </a:ext>
            </a:extLst>
          </p:cNvPr>
          <p:cNvPicPr>
            <a:picLocks noGrp="1" noChangeAspect="1"/>
          </p:cNvPicPr>
          <p:nvPr>
            <p:ph idx="1"/>
          </p:nvPr>
        </p:nvPicPr>
        <p:blipFill>
          <a:blip r:embed="rId2"/>
          <a:stretch>
            <a:fillRect/>
          </a:stretch>
        </p:blipFill>
        <p:spPr>
          <a:xfrm>
            <a:off x="3016248" y="1853248"/>
            <a:ext cx="4664447" cy="3525454"/>
          </a:xfrm>
          <a:prstGeom prst="rect">
            <a:avLst/>
          </a:prstGeom>
        </p:spPr>
      </p:pic>
    </p:spTree>
    <p:extLst>
      <p:ext uri="{BB962C8B-B14F-4D97-AF65-F5344CB8AC3E}">
        <p14:creationId xmlns:p14="http://schemas.microsoft.com/office/powerpoint/2010/main" val="8207799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xit" presetSubtype="0" fill="hold" grpId="0" nodeType="clickEffect">
                                  <p:stCondLst>
                                    <p:cond delay="0"/>
                                  </p:stCondLst>
                                  <p:childTnLst>
                                    <p:animEffect transition="out" filter="wipe(down)">
                                      <p:cBhvr>
                                        <p:cTn id="6" dur="180" accel="50000">
                                          <p:stCondLst>
                                            <p:cond delay="1820"/>
                                          </p:stCondLst>
                                        </p:cTn>
                                        <p:tgtEl>
                                          <p:spTgt spid="2"/>
                                        </p:tgtEl>
                                      </p:cBhvr>
                                    </p:animEffect>
                                    <p:anim calcmode="lin" valueType="num">
                                      <p:cBhvr>
                                        <p:cTn id="7" dur="1822" tmFilter="0,0; 0.14,0.31; 0.43,0.73; 0.71,0.91; 1.0,1.0">
                                          <p:stCondLst>
                                            <p:cond delay="0"/>
                                          </p:stCondLst>
                                        </p:cTn>
                                        <p:tgtEl>
                                          <p:spTgt spid="2"/>
                                        </p:tgtEl>
                                        <p:attrNameLst>
                                          <p:attrName>ppt_x</p:attrName>
                                        </p:attrNameLst>
                                      </p:cBhvr>
                                      <p:tavLst>
                                        <p:tav tm="0">
                                          <p:val>
                                            <p:strVal val="ppt_x"/>
                                          </p:val>
                                        </p:tav>
                                        <p:tav tm="100000">
                                          <p:val>
                                            <p:strVal val="#ppt_x+0.25"/>
                                          </p:val>
                                        </p:tav>
                                      </p:tavLst>
                                    </p:anim>
                                    <p:anim calcmode="lin" valueType="num">
                                      <p:cBhvr>
                                        <p:cTn id="8" dur="178">
                                          <p:stCondLst>
                                            <p:cond delay="1822"/>
                                          </p:stCondLst>
                                        </p:cTn>
                                        <p:tgtEl>
                                          <p:spTgt spid="2"/>
                                        </p:tgtEl>
                                        <p:attrNameLst>
                                          <p:attrName>ppt_x</p:attrName>
                                        </p:attrNameLst>
                                      </p:cBhvr>
                                      <p:tavLst>
                                        <p:tav tm="0">
                                          <p:val>
                                            <p:strVal val="ppt_x"/>
                                          </p:val>
                                        </p:tav>
                                        <p:tav tm="100000">
                                          <p:val>
                                            <p:strVal val="ppt_x"/>
                                          </p:val>
                                        </p:tav>
                                      </p:tavLst>
                                    </p:anim>
                                    <p:anim calcmode="lin" valueType="num">
                                      <p:cBhvr>
                                        <p:cTn id="9" dur="664" tmFilter="0.0,0.0;0.25,0.07;0.50,0.2;0.75,0.467;1.0,1.0">
                                          <p:stCondLst>
                                            <p:cond delay="0"/>
                                          </p:stCondLst>
                                        </p:cTn>
                                        <p:tgtEl>
                                          <p:spTgt spid="2"/>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180" accel="50000">
                                          <p:stCondLst>
                                            <p:cond delay="1820"/>
                                          </p:stCondLst>
                                        </p:cTn>
                                        <p:tgtEl>
                                          <p:spTgt spid="2"/>
                                        </p:tgtEl>
                                        <p:attrNameLst>
                                          <p:attrName>ppt_y</p:attrName>
                                        </p:attrNameLst>
                                      </p:cBhvr>
                                      <p:tavLst>
                                        <p:tav tm="0">
                                          <p:val>
                                            <p:strVal val="ppt_y"/>
                                          </p:val>
                                        </p:tav>
                                        <p:tav tm="100000">
                                          <p:val>
                                            <p:strVal val="ppt_y+ppt_h"/>
                                          </p:val>
                                        </p:tav>
                                      </p:tavLst>
                                    </p:anim>
                                    <p:animScale>
                                      <p:cBhvr>
                                        <p:cTn id="14" dur="26">
                                          <p:stCondLst>
                                            <p:cond delay="620"/>
                                          </p:stCondLst>
                                        </p:cTn>
                                        <p:tgtEl>
                                          <p:spTgt spid="2"/>
                                        </p:tgtEl>
                                      </p:cBhvr>
                                      <p:to x="100000" y="60000"/>
                                    </p:animScale>
                                    <p:animScale>
                                      <p:cBhvr>
                                        <p:cTn id="15" dur="166" decel="50000">
                                          <p:stCondLst>
                                            <p:cond delay="646"/>
                                          </p:stCondLst>
                                        </p:cTn>
                                        <p:tgtEl>
                                          <p:spTgt spid="2"/>
                                        </p:tgtEl>
                                      </p:cBhvr>
                                      <p:to x="100000" y="100000"/>
                                    </p:animScale>
                                    <p:animScale>
                                      <p:cBhvr>
                                        <p:cTn id="16" dur="26">
                                          <p:stCondLst>
                                            <p:cond delay="1312"/>
                                          </p:stCondLst>
                                        </p:cTn>
                                        <p:tgtEl>
                                          <p:spTgt spid="2"/>
                                        </p:tgtEl>
                                      </p:cBhvr>
                                      <p:to x="100000" y="80000"/>
                                    </p:animScale>
                                    <p:animScale>
                                      <p:cBhvr>
                                        <p:cTn id="17" dur="166" decel="50000">
                                          <p:stCondLst>
                                            <p:cond delay="1338"/>
                                          </p:stCondLst>
                                        </p:cTn>
                                        <p:tgtEl>
                                          <p:spTgt spid="2"/>
                                        </p:tgtEl>
                                      </p:cBhvr>
                                      <p:to x="100000" y="100000"/>
                                    </p:animScale>
                                    <p:animScale>
                                      <p:cBhvr>
                                        <p:cTn id="18" dur="26">
                                          <p:stCondLst>
                                            <p:cond delay="1642"/>
                                          </p:stCondLst>
                                        </p:cTn>
                                        <p:tgtEl>
                                          <p:spTgt spid="2"/>
                                        </p:tgtEl>
                                      </p:cBhvr>
                                      <p:to x="100000" y="90000"/>
                                    </p:animScale>
                                    <p:animScale>
                                      <p:cBhvr>
                                        <p:cTn id="19" dur="166" decel="50000">
                                          <p:stCondLst>
                                            <p:cond delay="1668"/>
                                          </p:stCondLst>
                                        </p:cTn>
                                        <p:tgtEl>
                                          <p:spTgt spid="2"/>
                                        </p:tgtEl>
                                      </p:cBhvr>
                                      <p:to x="100000" y="100000"/>
                                    </p:animScale>
                                    <p:animScale>
                                      <p:cBhvr>
                                        <p:cTn id="20" dur="26">
                                          <p:stCondLst>
                                            <p:cond delay="1808"/>
                                          </p:stCondLst>
                                        </p:cTn>
                                        <p:tgtEl>
                                          <p:spTgt spid="2"/>
                                        </p:tgtEl>
                                      </p:cBhvr>
                                      <p:to x="100000" y="95000"/>
                                    </p:animScale>
                                    <p:animScale>
                                      <p:cBhvr>
                                        <p:cTn id="21" dur="166" decel="50000">
                                          <p:stCondLst>
                                            <p:cond delay="1834"/>
                                          </p:stCondLst>
                                        </p:cTn>
                                        <p:tgtEl>
                                          <p:spTgt spid="2"/>
                                        </p:tgtEl>
                                      </p:cBhvr>
                                      <p:to x="100000" y="100000"/>
                                    </p:animScale>
                                    <p:set>
                                      <p:cBhvr>
                                        <p:cTn id="22" dur="1" fill="hold">
                                          <p:stCondLst>
                                            <p:cond delay="1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514</TotalTime>
  <Words>468</Words>
  <Application>Microsoft Office PowerPoint</Application>
  <PresentationFormat>Widescreen</PresentationFormat>
  <Paragraphs>50</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vt:lpstr>
      <vt:lpstr>Creating a Presentation    Denise Chambers</vt:lpstr>
      <vt:lpstr>Message</vt:lpstr>
      <vt:lpstr>Objects</vt:lpstr>
      <vt:lpstr>Background</vt:lpstr>
      <vt:lpstr>Focus</vt:lpstr>
      <vt:lpstr>Memory</vt:lpstr>
      <vt:lpstr>Size</vt:lpstr>
      <vt:lpstr>Conclusion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Denise Chambers</dc:title>
  <dc:creator>Denise Chambers</dc:creator>
  <cp:lastModifiedBy>Denise Claudia Chambers (2020342)</cp:lastModifiedBy>
  <cp:revision>7</cp:revision>
  <dcterms:created xsi:type="dcterms:W3CDTF">2021-10-16T21:58:16Z</dcterms:created>
  <dcterms:modified xsi:type="dcterms:W3CDTF">2021-10-24T11:13:24Z</dcterms:modified>
</cp:coreProperties>
</file>