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42" r:id="rId1"/>
  </p:sldMasterIdLst>
  <p:notesMasterIdLst>
    <p:notesMasterId r:id="rId20"/>
  </p:notesMasterIdLst>
  <p:sldIdLst>
    <p:sldId id="256" r:id="rId2"/>
    <p:sldId id="257" r:id="rId3"/>
    <p:sldId id="258" r:id="rId4"/>
    <p:sldId id="263" r:id="rId5"/>
    <p:sldId id="264" r:id="rId6"/>
    <p:sldId id="265" r:id="rId7"/>
    <p:sldId id="266" r:id="rId8"/>
    <p:sldId id="267" r:id="rId9"/>
    <p:sldId id="271" r:id="rId10"/>
    <p:sldId id="270" r:id="rId11"/>
    <p:sldId id="273" r:id="rId12"/>
    <p:sldId id="274" r:id="rId13"/>
    <p:sldId id="277" r:id="rId14"/>
    <p:sldId id="279" r:id="rId15"/>
    <p:sldId id="259" r:id="rId16"/>
    <p:sldId id="269" r:id="rId17"/>
    <p:sldId id="280" r:id="rId18"/>
    <p:sldId id="268" r:id="rId19"/>
  </p:sldIdLst>
  <p:sldSz cx="12192000" cy="6858000"/>
  <p:notesSz cx="6858000" cy="9144000"/>
  <p:defaultTextStyle>
    <a:defPPr>
      <a:defRPr lang="en-VC"/>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55"/>
    <p:restoredTop sz="93588"/>
  </p:normalViewPr>
  <p:slideViewPr>
    <p:cSldViewPr snapToGrid="0" snapToObjects="1">
      <p:cViewPr varScale="1">
        <p:scale>
          <a:sx n="106" d="100"/>
          <a:sy n="106" d="100"/>
        </p:scale>
        <p:origin x="1008" y="16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798671-757E-419F-B365-15CAF0D1006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56733C6-A89A-4C68-9677-44D0B4B58637}">
      <dgm:prSet/>
      <dgm:spPr/>
      <dgm:t>
        <a:bodyPr/>
        <a:lstStyle/>
        <a:p>
          <a:r>
            <a:rPr lang="en-GB" b="1" dirty="0"/>
            <a:t>WHEN WAS IT CREATED?</a:t>
          </a:r>
          <a:endParaRPr lang="en-US" dirty="0"/>
        </a:p>
      </dgm:t>
    </dgm:pt>
    <dgm:pt modelId="{761E982E-E874-4E8C-9BF3-1CFDF5951AFA}" type="parTrans" cxnId="{6B96FD04-F14A-487F-8638-A2970B43786D}">
      <dgm:prSet/>
      <dgm:spPr/>
      <dgm:t>
        <a:bodyPr/>
        <a:lstStyle/>
        <a:p>
          <a:endParaRPr lang="en-US"/>
        </a:p>
      </dgm:t>
    </dgm:pt>
    <dgm:pt modelId="{F12C96F6-C692-4A80-8005-12589FA02EA6}" type="sibTrans" cxnId="{6B96FD04-F14A-487F-8638-A2970B43786D}">
      <dgm:prSet/>
      <dgm:spPr/>
      <dgm:t>
        <a:bodyPr/>
        <a:lstStyle/>
        <a:p>
          <a:endParaRPr lang="en-US"/>
        </a:p>
      </dgm:t>
    </dgm:pt>
    <dgm:pt modelId="{B6611FA8-2092-40B8-8C45-FDE4635E61CB}">
      <dgm:prSet/>
      <dgm:spPr/>
      <dgm:t>
        <a:bodyPr/>
        <a:lstStyle/>
        <a:p>
          <a:r>
            <a:rPr lang="en-GB" b="1" dirty="0"/>
            <a:t>WHERE IS IT LOCATED?</a:t>
          </a:r>
          <a:endParaRPr lang="en-US" dirty="0"/>
        </a:p>
      </dgm:t>
    </dgm:pt>
    <dgm:pt modelId="{0E2CE366-D36F-4611-A8AF-19910A583307}" type="parTrans" cxnId="{16C4E9DA-3B35-4406-8CD1-F7922DE5908B}">
      <dgm:prSet/>
      <dgm:spPr/>
      <dgm:t>
        <a:bodyPr/>
        <a:lstStyle/>
        <a:p>
          <a:endParaRPr lang="en-US"/>
        </a:p>
      </dgm:t>
    </dgm:pt>
    <dgm:pt modelId="{4C7C2168-05E9-4880-BFEC-EC730226BCD6}" type="sibTrans" cxnId="{16C4E9DA-3B35-4406-8CD1-F7922DE5908B}">
      <dgm:prSet/>
      <dgm:spPr/>
      <dgm:t>
        <a:bodyPr/>
        <a:lstStyle/>
        <a:p>
          <a:endParaRPr lang="en-US"/>
        </a:p>
      </dgm:t>
    </dgm:pt>
    <dgm:pt modelId="{0A4A93CB-BE6E-4062-A979-7710D6FC3572}">
      <dgm:prSet/>
      <dgm:spPr/>
      <dgm:t>
        <a:bodyPr/>
        <a:lstStyle/>
        <a:p>
          <a:r>
            <a:rPr lang="en-GB" dirty="0"/>
            <a:t>East of Bridgetown at centre of the J.T.C. Ramsay roundabout. </a:t>
          </a:r>
          <a:endParaRPr lang="en-US" dirty="0"/>
        </a:p>
      </dgm:t>
    </dgm:pt>
    <dgm:pt modelId="{DA31060E-6E27-433A-A56E-F26434DB13FC}" type="parTrans" cxnId="{57706F04-AD27-4DEC-AFBE-7E26F3E9C79C}">
      <dgm:prSet/>
      <dgm:spPr/>
      <dgm:t>
        <a:bodyPr/>
        <a:lstStyle/>
        <a:p>
          <a:endParaRPr lang="en-US"/>
        </a:p>
      </dgm:t>
    </dgm:pt>
    <dgm:pt modelId="{62002508-6EDD-4827-BEF7-0BB898E7DFBC}" type="sibTrans" cxnId="{57706F04-AD27-4DEC-AFBE-7E26F3E9C79C}">
      <dgm:prSet/>
      <dgm:spPr/>
      <dgm:t>
        <a:bodyPr/>
        <a:lstStyle/>
        <a:p>
          <a:endParaRPr lang="en-US"/>
        </a:p>
      </dgm:t>
    </dgm:pt>
    <dgm:pt modelId="{997677BC-17DA-44C0-BD9C-41F0D2203910}">
      <dgm:prSet/>
      <dgm:spPr/>
      <dgm:t>
        <a:bodyPr/>
        <a:lstStyle/>
        <a:p>
          <a:r>
            <a:rPr lang="en-GB" b="1"/>
            <a:t>WHAT DOES IT REPRESENT/SYMBOLISE</a:t>
          </a:r>
          <a:r>
            <a:rPr lang="en-GB"/>
            <a:t>? </a:t>
          </a:r>
          <a:endParaRPr lang="en-US"/>
        </a:p>
      </dgm:t>
    </dgm:pt>
    <dgm:pt modelId="{91CF8DCE-3B82-48A3-9B6B-68B0D81069C0}" type="parTrans" cxnId="{695DB8E7-3D4C-4072-87B7-27428EBE077D}">
      <dgm:prSet/>
      <dgm:spPr/>
      <dgm:t>
        <a:bodyPr/>
        <a:lstStyle/>
        <a:p>
          <a:endParaRPr lang="en-US"/>
        </a:p>
      </dgm:t>
    </dgm:pt>
    <dgm:pt modelId="{EBF210A5-58A4-417D-BD7A-254B60795D82}" type="sibTrans" cxnId="{695DB8E7-3D4C-4072-87B7-27428EBE077D}">
      <dgm:prSet/>
      <dgm:spPr/>
      <dgm:t>
        <a:bodyPr/>
        <a:lstStyle/>
        <a:p>
          <a:endParaRPr lang="en-US"/>
        </a:p>
      </dgm:t>
    </dgm:pt>
    <dgm:pt modelId="{297AB6AE-B483-4CC2-A5F6-D8F6C2D3B918}">
      <dgm:prSet/>
      <dgm:spPr/>
      <dgm:t>
        <a:bodyPr/>
        <a:lstStyle/>
        <a:p>
          <a:r>
            <a:rPr lang="en-GB" dirty="0"/>
            <a:t>The breaking of the chains of slavery in Barbados and represents the efforts of the African enslaved in Barbados to overthrow British colonial rule  in 1816 under the leadership of ‘</a:t>
          </a:r>
          <a:r>
            <a:rPr lang="en-GB" dirty="0" err="1"/>
            <a:t>Bussa</a:t>
          </a:r>
          <a:r>
            <a:rPr lang="en-GB" dirty="0"/>
            <a:t>’.</a:t>
          </a:r>
          <a:endParaRPr lang="en-US" dirty="0"/>
        </a:p>
      </dgm:t>
    </dgm:pt>
    <dgm:pt modelId="{09630558-4CC5-4116-AA45-B252592F08D0}" type="parTrans" cxnId="{84B4F006-3BF6-46D9-8985-DFC44B9A6E07}">
      <dgm:prSet/>
      <dgm:spPr/>
      <dgm:t>
        <a:bodyPr/>
        <a:lstStyle/>
        <a:p>
          <a:endParaRPr lang="en-US"/>
        </a:p>
      </dgm:t>
    </dgm:pt>
    <dgm:pt modelId="{22D6816B-EFC6-4F5E-9C0A-D0F62DA0CB20}" type="sibTrans" cxnId="{84B4F006-3BF6-46D9-8985-DFC44B9A6E07}">
      <dgm:prSet/>
      <dgm:spPr/>
      <dgm:t>
        <a:bodyPr/>
        <a:lstStyle/>
        <a:p>
          <a:endParaRPr lang="en-US"/>
        </a:p>
      </dgm:t>
    </dgm:pt>
    <dgm:pt modelId="{8351B579-DD32-884D-B2E1-6016647E1119}">
      <dgm:prSet/>
      <dgm:spPr/>
      <dgm:t>
        <a:bodyPr/>
        <a:lstStyle/>
        <a:p>
          <a:r>
            <a:rPr lang="en-US" dirty="0"/>
            <a:t>1985</a:t>
          </a:r>
        </a:p>
      </dgm:t>
    </dgm:pt>
    <dgm:pt modelId="{1BBA46EC-59AF-E747-A0B7-532586C43ECE}" type="parTrans" cxnId="{D0156BF5-2CB9-7743-9197-BFCD091CEB5C}">
      <dgm:prSet/>
      <dgm:spPr/>
      <dgm:t>
        <a:bodyPr/>
        <a:lstStyle/>
        <a:p>
          <a:endParaRPr lang="en-GB"/>
        </a:p>
      </dgm:t>
    </dgm:pt>
    <dgm:pt modelId="{0B994193-2150-9849-BF90-7EBDFE392CDC}" type="sibTrans" cxnId="{D0156BF5-2CB9-7743-9197-BFCD091CEB5C}">
      <dgm:prSet/>
      <dgm:spPr/>
    </dgm:pt>
    <dgm:pt modelId="{66E6CF37-BE62-7C4B-B6E1-EFDED1DA38A4}">
      <dgm:prSet/>
      <dgm:spPr/>
      <dgm:t>
        <a:bodyPr/>
        <a:lstStyle/>
        <a:p>
          <a:r>
            <a:rPr lang="en-GB" dirty="0"/>
            <a:t>WHAT IS IT MADE OF?</a:t>
          </a:r>
        </a:p>
      </dgm:t>
    </dgm:pt>
    <dgm:pt modelId="{28AEEB43-3967-E448-80E5-D5216FF60044}" type="parTrans" cxnId="{108DAF00-899C-6944-8146-8AF76F84DB27}">
      <dgm:prSet/>
      <dgm:spPr/>
      <dgm:t>
        <a:bodyPr/>
        <a:lstStyle/>
        <a:p>
          <a:endParaRPr lang="en-GB"/>
        </a:p>
      </dgm:t>
    </dgm:pt>
    <dgm:pt modelId="{29F1DEDE-C14A-1743-BCD9-2D40FCBF8724}" type="sibTrans" cxnId="{108DAF00-899C-6944-8146-8AF76F84DB27}">
      <dgm:prSet/>
      <dgm:spPr/>
      <dgm:t>
        <a:bodyPr/>
        <a:lstStyle/>
        <a:p>
          <a:endParaRPr lang="en-GB"/>
        </a:p>
      </dgm:t>
    </dgm:pt>
    <dgm:pt modelId="{7D9B02D3-0E75-EF42-B683-B00B12F9DBCA}">
      <dgm:prSet/>
      <dgm:spPr/>
      <dgm:t>
        <a:bodyPr/>
        <a:lstStyle/>
        <a:p>
          <a:r>
            <a:rPr lang="en-GB" dirty="0"/>
            <a:t>BRONZE</a:t>
          </a:r>
        </a:p>
      </dgm:t>
    </dgm:pt>
    <dgm:pt modelId="{B45F339C-AE69-F844-89B7-587BBEF6B876}" type="parTrans" cxnId="{56B7F2D9-D0F3-E24C-AB0B-8CA96E792935}">
      <dgm:prSet/>
      <dgm:spPr/>
      <dgm:t>
        <a:bodyPr/>
        <a:lstStyle/>
        <a:p>
          <a:endParaRPr lang="en-GB"/>
        </a:p>
      </dgm:t>
    </dgm:pt>
    <dgm:pt modelId="{BBB27D60-35FF-FE43-9020-EAAE45209C69}" type="sibTrans" cxnId="{56B7F2D9-D0F3-E24C-AB0B-8CA96E792935}">
      <dgm:prSet/>
      <dgm:spPr/>
      <dgm:t>
        <a:bodyPr/>
        <a:lstStyle/>
        <a:p>
          <a:endParaRPr lang="en-GB"/>
        </a:p>
      </dgm:t>
    </dgm:pt>
    <dgm:pt modelId="{73D4B1BC-1FD7-AF46-92EA-F52490B533BA}" type="pres">
      <dgm:prSet presAssocID="{E7798671-757E-419F-B365-15CAF0D1006C}" presName="linear" presStyleCnt="0">
        <dgm:presLayoutVars>
          <dgm:animLvl val="lvl"/>
          <dgm:resizeHandles val="exact"/>
        </dgm:presLayoutVars>
      </dgm:prSet>
      <dgm:spPr/>
    </dgm:pt>
    <dgm:pt modelId="{28D87D1D-60CA-5349-9AE0-0B367B4FCAF1}" type="pres">
      <dgm:prSet presAssocID="{156733C6-A89A-4C68-9677-44D0B4B58637}" presName="parentText" presStyleLbl="node1" presStyleIdx="0" presStyleCnt="4">
        <dgm:presLayoutVars>
          <dgm:chMax val="0"/>
          <dgm:bulletEnabled val="1"/>
        </dgm:presLayoutVars>
      </dgm:prSet>
      <dgm:spPr/>
    </dgm:pt>
    <dgm:pt modelId="{6A783101-5756-F74D-B1E0-DF0CBFA5F4DC}" type="pres">
      <dgm:prSet presAssocID="{156733C6-A89A-4C68-9677-44D0B4B58637}" presName="childText" presStyleLbl="revTx" presStyleIdx="0" presStyleCnt="4">
        <dgm:presLayoutVars>
          <dgm:bulletEnabled val="1"/>
        </dgm:presLayoutVars>
      </dgm:prSet>
      <dgm:spPr/>
    </dgm:pt>
    <dgm:pt modelId="{AF445A37-3CB5-DC4D-BDBD-3BCF386A5535}" type="pres">
      <dgm:prSet presAssocID="{66E6CF37-BE62-7C4B-B6E1-EFDED1DA38A4}" presName="parentText" presStyleLbl="node1" presStyleIdx="1" presStyleCnt="4">
        <dgm:presLayoutVars>
          <dgm:chMax val="0"/>
          <dgm:bulletEnabled val="1"/>
        </dgm:presLayoutVars>
      </dgm:prSet>
      <dgm:spPr/>
    </dgm:pt>
    <dgm:pt modelId="{AA579262-F57E-0149-AC8F-BC524D4B7181}" type="pres">
      <dgm:prSet presAssocID="{66E6CF37-BE62-7C4B-B6E1-EFDED1DA38A4}" presName="childText" presStyleLbl="revTx" presStyleIdx="1" presStyleCnt="4">
        <dgm:presLayoutVars>
          <dgm:bulletEnabled val="1"/>
        </dgm:presLayoutVars>
      </dgm:prSet>
      <dgm:spPr/>
    </dgm:pt>
    <dgm:pt modelId="{F4AA9620-50EB-6A46-9279-813BDC4DBB60}" type="pres">
      <dgm:prSet presAssocID="{B6611FA8-2092-40B8-8C45-FDE4635E61CB}" presName="parentText" presStyleLbl="node1" presStyleIdx="2" presStyleCnt="4">
        <dgm:presLayoutVars>
          <dgm:chMax val="0"/>
          <dgm:bulletEnabled val="1"/>
        </dgm:presLayoutVars>
      </dgm:prSet>
      <dgm:spPr/>
    </dgm:pt>
    <dgm:pt modelId="{59E08F9F-7F51-FD44-B37A-224154589E7E}" type="pres">
      <dgm:prSet presAssocID="{B6611FA8-2092-40B8-8C45-FDE4635E61CB}" presName="childText" presStyleLbl="revTx" presStyleIdx="2" presStyleCnt="4">
        <dgm:presLayoutVars>
          <dgm:bulletEnabled val="1"/>
        </dgm:presLayoutVars>
      </dgm:prSet>
      <dgm:spPr/>
    </dgm:pt>
    <dgm:pt modelId="{E17034FA-1237-3140-AEDD-717CF52EC002}" type="pres">
      <dgm:prSet presAssocID="{997677BC-17DA-44C0-BD9C-41F0D2203910}" presName="parentText" presStyleLbl="node1" presStyleIdx="3" presStyleCnt="4">
        <dgm:presLayoutVars>
          <dgm:chMax val="0"/>
          <dgm:bulletEnabled val="1"/>
        </dgm:presLayoutVars>
      </dgm:prSet>
      <dgm:spPr/>
    </dgm:pt>
    <dgm:pt modelId="{CCF671BC-A538-2745-ACCE-6BA096DBDAA8}" type="pres">
      <dgm:prSet presAssocID="{997677BC-17DA-44C0-BD9C-41F0D2203910}" presName="childText" presStyleLbl="revTx" presStyleIdx="3" presStyleCnt="4">
        <dgm:presLayoutVars>
          <dgm:bulletEnabled val="1"/>
        </dgm:presLayoutVars>
      </dgm:prSet>
      <dgm:spPr/>
    </dgm:pt>
  </dgm:ptLst>
  <dgm:cxnLst>
    <dgm:cxn modelId="{108DAF00-899C-6944-8146-8AF76F84DB27}" srcId="{E7798671-757E-419F-B365-15CAF0D1006C}" destId="{66E6CF37-BE62-7C4B-B6E1-EFDED1DA38A4}" srcOrd="1" destOrd="0" parTransId="{28AEEB43-3967-E448-80E5-D5216FF60044}" sibTransId="{29F1DEDE-C14A-1743-BCD9-2D40FCBF8724}"/>
    <dgm:cxn modelId="{57706F04-AD27-4DEC-AFBE-7E26F3E9C79C}" srcId="{B6611FA8-2092-40B8-8C45-FDE4635E61CB}" destId="{0A4A93CB-BE6E-4062-A979-7710D6FC3572}" srcOrd="0" destOrd="0" parTransId="{DA31060E-6E27-433A-A56E-F26434DB13FC}" sibTransId="{62002508-6EDD-4827-BEF7-0BB898E7DFBC}"/>
    <dgm:cxn modelId="{6B96FD04-F14A-487F-8638-A2970B43786D}" srcId="{E7798671-757E-419F-B365-15CAF0D1006C}" destId="{156733C6-A89A-4C68-9677-44D0B4B58637}" srcOrd="0" destOrd="0" parTransId="{761E982E-E874-4E8C-9BF3-1CFDF5951AFA}" sibTransId="{F12C96F6-C692-4A80-8005-12589FA02EA6}"/>
    <dgm:cxn modelId="{84B4F006-3BF6-46D9-8985-DFC44B9A6E07}" srcId="{997677BC-17DA-44C0-BD9C-41F0D2203910}" destId="{297AB6AE-B483-4CC2-A5F6-D8F6C2D3B918}" srcOrd="0" destOrd="0" parTransId="{09630558-4CC5-4116-AA45-B252592F08D0}" sibTransId="{22D6816B-EFC6-4F5E-9C0A-D0F62DA0CB20}"/>
    <dgm:cxn modelId="{E59A5E3A-4735-3C47-B2C8-42D2C93D4017}" type="presOf" srcId="{7D9B02D3-0E75-EF42-B683-B00B12F9DBCA}" destId="{AA579262-F57E-0149-AC8F-BC524D4B7181}" srcOrd="0" destOrd="0" presId="urn:microsoft.com/office/officeart/2005/8/layout/vList2"/>
    <dgm:cxn modelId="{FEC9E143-4904-AA40-855F-A6F6D551CF72}" type="presOf" srcId="{8351B579-DD32-884D-B2E1-6016647E1119}" destId="{6A783101-5756-F74D-B1E0-DF0CBFA5F4DC}" srcOrd="0" destOrd="0" presId="urn:microsoft.com/office/officeart/2005/8/layout/vList2"/>
    <dgm:cxn modelId="{8E714548-CEFF-D744-A400-B139E3160EF6}" type="presOf" srcId="{997677BC-17DA-44C0-BD9C-41F0D2203910}" destId="{E17034FA-1237-3140-AEDD-717CF52EC002}" srcOrd="0" destOrd="0" presId="urn:microsoft.com/office/officeart/2005/8/layout/vList2"/>
    <dgm:cxn modelId="{89E62985-AD6D-2546-9A00-E7DFE809BB3C}" type="presOf" srcId="{E7798671-757E-419F-B365-15CAF0D1006C}" destId="{73D4B1BC-1FD7-AF46-92EA-F52490B533BA}" srcOrd="0" destOrd="0" presId="urn:microsoft.com/office/officeart/2005/8/layout/vList2"/>
    <dgm:cxn modelId="{85C97886-6326-114D-8787-30187402D411}" type="presOf" srcId="{297AB6AE-B483-4CC2-A5F6-D8F6C2D3B918}" destId="{CCF671BC-A538-2745-ACCE-6BA096DBDAA8}" srcOrd="0" destOrd="0" presId="urn:microsoft.com/office/officeart/2005/8/layout/vList2"/>
    <dgm:cxn modelId="{F44C51A4-B352-8948-A3F3-F40FC69E4E44}" type="presOf" srcId="{B6611FA8-2092-40B8-8C45-FDE4635E61CB}" destId="{F4AA9620-50EB-6A46-9279-813BDC4DBB60}" srcOrd="0" destOrd="0" presId="urn:microsoft.com/office/officeart/2005/8/layout/vList2"/>
    <dgm:cxn modelId="{9EC911B7-E316-F24A-AE88-8D3F319C7CAD}" type="presOf" srcId="{0A4A93CB-BE6E-4062-A979-7710D6FC3572}" destId="{59E08F9F-7F51-FD44-B37A-224154589E7E}" srcOrd="0" destOrd="0" presId="urn:microsoft.com/office/officeart/2005/8/layout/vList2"/>
    <dgm:cxn modelId="{56B7F2D9-D0F3-E24C-AB0B-8CA96E792935}" srcId="{66E6CF37-BE62-7C4B-B6E1-EFDED1DA38A4}" destId="{7D9B02D3-0E75-EF42-B683-B00B12F9DBCA}" srcOrd="0" destOrd="0" parTransId="{B45F339C-AE69-F844-89B7-587BBEF6B876}" sibTransId="{BBB27D60-35FF-FE43-9020-EAAE45209C69}"/>
    <dgm:cxn modelId="{16C4E9DA-3B35-4406-8CD1-F7922DE5908B}" srcId="{E7798671-757E-419F-B365-15CAF0D1006C}" destId="{B6611FA8-2092-40B8-8C45-FDE4635E61CB}" srcOrd="2" destOrd="0" parTransId="{0E2CE366-D36F-4611-A8AF-19910A583307}" sibTransId="{4C7C2168-05E9-4880-BFEC-EC730226BCD6}"/>
    <dgm:cxn modelId="{695DB8E7-3D4C-4072-87B7-27428EBE077D}" srcId="{E7798671-757E-419F-B365-15CAF0D1006C}" destId="{997677BC-17DA-44C0-BD9C-41F0D2203910}" srcOrd="3" destOrd="0" parTransId="{91CF8DCE-3B82-48A3-9B6B-68B0D81069C0}" sibTransId="{EBF210A5-58A4-417D-BD7A-254B60795D82}"/>
    <dgm:cxn modelId="{CC26FAEB-A267-584A-8E41-16173519D206}" type="presOf" srcId="{156733C6-A89A-4C68-9677-44D0B4B58637}" destId="{28D87D1D-60CA-5349-9AE0-0B367B4FCAF1}" srcOrd="0" destOrd="0" presId="urn:microsoft.com/office/officeart/2005/8/layout/vList2"/>
    <dgm:cxn modelId="{38054BED-3DCD-684B-A7E9-1E9CACB3AC79}" type="presOf" srcId="{66E6CF37-BE62-7C4B-B6E1-EFDED1DA38A4}" destId="{AF445A37-3CB5-DC4D-BDBD-3BCF386A5535}" srcOrd="0" destOrd="0" presId="urn:microsoft.com/office/officeart/2005/8/layout/vList2"/>
    <dgm:cxn modelId="{D0156BF5-2CB9-7743-9197-BFCD091CEB5C}" srcId="{156733C6-A89A-4C68-9677-44D0B4B58637}" destId="{8351B579-DD32-884D-B2E1-6016647E1119}" srcOrd="0" destOrd="0" parTransId="{1BBA46EC-59AF-E747-A0B7-532586C43ECE}" sibTransId="{0B994193-2150-9849-BF90-7EBDFE392CDC}"/>
    <dgm:cxn modelId="{7DE8D82B-DC18-0F4D-9B71-FEED400FB60E}" type="presParOf" srcId="{73D4B1BC-1FD7-AF46-92EA-F52490B533BA}" destId="{28D87D1D-60CA-5349-9AE0-0B367B4FCAF1}" srcOrd="0" destOrd="0" presId="urn:microsoft.com/office/officeart/2005/8/layout/vList2"/>
    <dgm:cxn modelId="{6040AAD9-F5A5-5440-B493-CC7A17DFD240}" type="presParOf" srcId="{73D4B1BC-1FD7-AF46-92EA-F52490B533BA}" destId="{6A783101-5756-F74D-B1E0-DF0CBFA5F4DC}" srcOrd="1" destOrd="0" presId="urn:microsoft.com/office/officeart/2005/8/layout/vList2"/>
    <dgm:cxn modelId="{52F8CAA2-1071-B745-9C98-EFAA75E2DF61}" type="presParOf" srcId="{73D4B1BC-1FD7-AF46-92EA-F52490B533BA}" destId="{AF445A37-3CB5-DC4D-BDBD-3BCF386A5535}" srcOrd="2" destOrd="0" presId="urn:microsoft.com/office/officeart/2005/8/layout/vList2"/>
    <dgm:cxn modelId="{1556D914-FED4-8C49-9DB4-2C4C82B6D328}" type="presParOf" srcId="{73D4B1BC-1FD7-AF46-92EA-F52490B533BA}" destId="{AA579262-F57E-0149-AC8F-BC524D4B7181}" srcOrd="3" destOrd="0" presId="urn:microsoft.com/office/officeart/2005/8/layout/vList2"/>
    <dgm:cxn modelId="{AFC88AB8-40AF-C247-BA8C-56B9A08831B9}" type="presParOf" srcId="{73D4B1BC-1FD7-AF46-92EA-F52490B533BA}" destId="{F4AA9620-50EB-6A46-9279-813BDC4DBB60}" srcOrd="4" destOrd="0" presId="urn:microsoft.com/office/officeart/2005/8/layout/vList2"/>
    <dgm:cxn modelId="{65CB029A-D75E-A049-B098-DDE24FABF80A}" type="presParOf" srcId="{73D4B1BC-1FD7-AF46-92EA-F52490B533BA}" destId="{59E08F9F-7F51-FD44-B37A-224154589E7E}" srcOrd="5" destOrd="0" presId="urn:microsoft.com/office/officeart/2005/8/layout/vList2"/>
    <dgm:cxn modelId="{A73BE8E1-B847-894E-AEC7-6824566A2608}" type="presParOf" srcId="{73D4B1BC-1FD7-AF46-92EA-F52490B533BA}" destId="{E17034FA-1237-3140-AEDD-717CF52EC002}" srcOrd="6" destOrd="0" presId="urn:microsoft.com/office/officeart/2005/8/layout/vList2"/>
    <dgm:cxn modelId="{7BA6F66C-F34C-4F41-8BF1-17F8D15A0E03}" type="presParOf" srcId="{73D4B1BC-1FD7-AF46-92EA-F52490B533BA}" destId="{CCF671BC-A538-2745-ACCE-6BA096DBDAA8}" srcOrd="7"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280D9C-7A40-420F-89F9-37CBA5179F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090CF5B-D899-41E8-8E29-BCF915BA840D}">
      <dgm:prSet/>
      <dgm:spPr/>
      <dgm:t>
        <a:bodyPr/>
        <a:lstStyle/>
        <a:p>
          <a:r>
            <a:rPr lang="en-GB"/>
            <a:t>Bussa was killed in battle.</a:t>
          </a:r>
          <a:endParaRPr lang="en-US"/>
        </a:p>
      </dgm:t>
    </dgm:pt>
    <dgm:pt modelId="{7DA3BE58-4C3C-414F-B15D-0B37BBAB780E}" type="parTrans" cxnId="{07503E46-1AAB-4384-903C-48B3D7ACC636}">
      <dgm:prSet/>
      <dgm:spPr/>
      <dgm:t>
        <a:bodyPr/>
        <a:lstStyle/>
        <a:p>
          <a:endParaRPr lang="en-US"/>
        </a:p>
      </dgm:t>
    </dgm:pt>
    <dgm:pt modelId="{0FC0E9CE-9B0B-4489-A2C1-626C31EC69A4}" type="sibTrans" cxnId="{07503E46-1AAB-4384-903C-48B3D7ACC636}">
      <dgm:prSet/>
      <dgm:spPr/>
      <dgm:t>
        <a:bodyPr/>
        <a:lstStyle/>
        <a:p>
          <a:endParaRPr lang="en-US"/>
        </a:p>
      </dgm:t>
    </dgm:pt>
    <dgm:pt modelId="{E02A023F-13AB-4AB7-AC98-5B19A9B604ED}">
      <dgm:prSet/>
      <dgm:spPr/>
      <dgm:t>
        <a:bodyPr/>
        <a:lstStyle/>
        <a:p>
          <a:r>
            <a:rPr lang="en-GB"/>
            <a:t>Bussa’s troops continued to fight until they were defeated by the militia.  </a:t>
          </a:r>
          <a:endParaRPr lang="en-US"/>
        </a:p>
      </dgm:t>
    </dgm:pt>
    <dgm:pt modelId="{5CCDF322-2C54-4C13-85CE-CAF2DA408B16}" type="parTrans" cxnId="{3D8F76EF-0F31-400A-B646-FE1E37557223}">
      <dgm:prSet/>
      <dgm:spPr/>
      <dgm:t>
        <a:bodyPr/>
        <a:lstStyle/>
        <a:p>
          <a:endParaRPr lang="en-US"/>
        </a:p>
      </dgm:t>
    </dgm:pt>
    <dgm:pt modelId="{D1E5186A-C87D-48BF-B451-D88CBA9E4288}" type="sibTrans" cxnId="{3D8F76EF-0F31-400A-B646-FE1E37557223}">
      <dgm:prSet/>
      <dgm:spPr/>
      <dgm:t>
        <a:bodyPr/>
        <a:lstStyle/>
        <a:p>
          <a:endParaRPr lang="en-US"/>
        </a:p>
      </dgm:t>
    </dgm:pt>
    <dgm:pt modelId="{95DCDCAE-A4BB-413A-925D-471BD3702FF0}">
      <dgm:prSet/>
      <dgm:spPr/>
      <dgm:t>
        <a:bodyPr/>
        <a:lstStyle/>
        <a:p>
          <a:r>
            <a:rPr lang="en-GB"/>
            <a:t>50 enslaved people died in battle</a:t>
          </a:r>
          <a:endParaRPr lang="en-US"/>
        </a:p>
      </dgm:t>
    </dgm:pt>
    <dgm:pt modelId="{D5004371-6761-45A9-B2F1-CFF057C21412}" type="parTrans" cxnId="{B6E6CB82-9552-491F-A0C8-5C7432F7250A}">
      <dgm:prSet/>
      <dgm:spPr/>
      <dgm:t>
        <a:bodyPr/>
        <a:lstStyle/>
        <a:p>
          <a:endParaRPr lang="en-US"/>
        </a:p>
      </dgm:t>
    </dgm:pt>
    <dgm:pt modelId="{CC59117D-FFD0-404A-846A-4143EB66B867}" type="sibTrans" cxnId="{B6E6CB82-9552-491F-A0C8-5C7432F7250A}">
      <dgm:prSet/>
      <dgm:spPr/>
      <dgm:t>
        <a:bodyPr/>
        <a:lstStyle/>
        <a:p>
          <a:endParaRPr lang="en-US"/>
        </a:p>
      </dgm:t>
    </dgm:pt>
    <dgm:pt modelId="{14F0B00E-9EEA-47A1-BBF6-32F3FDA3EA0F}">
      <dgm:prSet/>
      <dgm:spPr/>
      <dgm:t>
        <a:bodyPr/>
        <a:lstStyle/>
        <a:p>
          <a:r>
            <a:rPr lang="en-GB"/>
            <a:t>one hundred and forty four (144) persons were executed by September under Marshall Law. </a:t>
          </a:r>
          <a:endParaRPr lang="en-US"/>
        </a:p>
      </dgm:t>
    </dgm:pt>
    <dgm:pt modelId="{5DFAF0EC-411E-4DAC-BEAD-27A3BDF39839}" type="parTrans" cxnId="{091ABD08-0190-4206-B901-F5B21D8800ED}">
      <dgm:prSet/>
      <dgm:spPr/>
      <dgm:t>
        <a:bodyPr/>
        <a:lstStyle/>
        <a:p>
          <a:endParaRPr lang="en-US"/>
        </a:p>
      </dgm:t>
    </dgm:pt>
    <dgm:pt modelId="{5AF009FD-4B0A-452F-A79D-5C59DC79AE61}" type="sibTrans" cxnId="{091ABD08-0190-4206-B901-F5B21D8800ED}">
      <dgm:prSet/>
      <dgm:spPr/>
      <dgm:t>
        <a:bodyPr/>
        <a:lstStyle/>
        <a:p>
          <a:endParaRPr lang="en-US"/>
        </a:p>
      </dgm:t>
    </dgm:pt>
    <dgm:pt modelId="{F439DF38-D3A3-4746-98D1-F57B78598A36}">
      <dgm:prSet/>
      <dgm:spPr/>
      <dgm:t>
        <a:bodyPr/>
        <a:lstStyle/>
        <a:p>
          <a:r>
            <a:rPr lang="en-GB" dirty="0">
              <a:solidFill>
                <a:schemeClr val="bg1"/>
              </a:solidFill>
            </a:rPr>
            <a:t>seventy (70) persons sentenced to death.</a:t>
          </a:r>
          <a:endParaRPr lang="en-US" dirty="0">
            <a:solidFill>
              <a:schemeClr val="bg1"/>
            </a:solidFill>
          </a:endParaRPr>
        </a:p>
      </dgm:t>
    </dgm:pt>
    <dgm:pt modelId="{3905BF68-E84F-4589-8FCC-C816F0210ECB}" type="parTrans" cxnId="{F7AF362C-43D7-47AA-A6F1-3989AEC8CA01}">
      <dgm:prSet/>
      <dgm:spPr/>
      <dgm:t>
        <a:bodyPr/>
        <a:lstStyle/>
        <a:p>
          <a:endParaRPr lang="en-US"/>
        </a:p>
      </dgm:t>
    </dgm:pt>
    <dgm:pt modelId="{ABC65904-3BC6-4973-A943-6A8A6F6CCE89}" type="sibTrans" cxnId="{F7AF362C-43D7-47AA-A6F1-3989AEC8CA01}">
      <dgm:prSet/>
      <dgm:spPr/>
      <dgm:t>
        <a:bodyPr/>
        <a:lstStyle/>
        <a:p>
          <a:endParaRPr lang="en-US"/>
        </a:p>
      </dgm:t>
    </dgm:pt>
    <dgm:pt modelId="{50B5C22C-DDEE-4413-959E-61800B89DAD5}">
      <dgm:prSet/>
      <dgm:spPr/>
      <dgm:t>
        <a:bodyPr/>
        <a:lstStyle/>
        <a:p>
          <a:r>
            <a:rPr lang="en-GB"/>
            <a:t>one hundred and seventy (170) deported to neighbouring islands. </a:t>
          </a:r>
          <a:endParaRPr lang="en-US"/>
        </a:p>
      </dgm:t>
    </dgm:pt>
    <dgm:pt modelId="{5E0B303E-2D65-477E-AD3E-46420547CDB3}" type="parTrans" cxnId="{3A35EADF-937C-4DFE-9E17-7A1E7A63139B}">
      <dgm:prSet/>
      <dgm:spPr/>
      <dgm:t>
        <a:bodyPr/>
        <a:lstStyle/>
        <a:p>
          <a:endParaRPr lang="en-US"/>
        </a:p>
      </dgm:t>
    </dgm:pt>
    <dgm:pt modelId="{FDD0C5FC-0E64-4FAE-ACBC-570740DC82FF}" type="sibTrans" cxnId="{3A35EADF-937C-4DFE-9E17-7A1E7A63139B}">
      <dgm:prSet/>
      <dgm:spPr/>
      <dgm:t>
        <a:bodyPr/>
        <a:lstStyle/>
        <a:p>
          <a:endParaRPr lang="en-US"/>
        </a:p>
      </dgm:t>
    </dgm:pt>
    <dgm:pt modelId="{FF8FCFFA-F190-450C-90B2-117CD61924A7}">
      <dgm:prSet custT="1"/>
      <dgm:spPr/>
      <dgm:t>
        <a:bodyPr/>
        <a:lstStyle/>
        <a:p>
          <a:r>
            <a:rPr lang="en-GB" sz="1800" b="1" dirty="0">
              <a:solidFill>
                <a:schemeClr val="bg1"/>
              </a:solidFill>
            </a:rPr>
            <a:t>THE REBELLION FAILED, nevertheless, it significantly influenced the future of Barbados. </a:t>
          </a:r>
          <a:endParaRPr lang="en-US" sz="1800" b="1" dirty="0">
            <a:solidFill>
              <a:schemeClr val="bg1"/>
            </a:solidFill>
          </a:endParaRPr>
        </a:p>
      </dgm:t>
    </dgm:pt>
    <dgm:pt modelId="{05E42ECA-A15C-4264-890F-0DBF17D30C3D}" type="parTrans" cxnId="{1AE60102-CAAB-4B57-9254-73176535B101}">
      <dgm:prSet/>
      <dgm:spPr/>
      <dgm:t>
        <a:bodyPr/>
        <a:lstStyle/>
        <a:p>
          <a:endParaRPr lang="en-US"/>
        </a:p>
      </dgm:t>
    </dgm:pt>
    <dgm:pt modelId="{26DADD79-3C5A-4C34-B641-E51FA5D4E9B3}" type="sibTrans" cxnId="{1AE60102-CAAB-4B57-9254-73176535B101}">
      <dgm:prSet/>
      <dgm:spPr/>
      <dgm:t>
        <a:bodyPr/>
        <a:lstStyle/>
        <a:p>
          <a:endParaRPr lang="en-US"/>
        </a:p>
      </dgm:t>
    </dgm:pt>
    <dgm:pt modelId="{6277EF0F-94D4-3148-8FB8-385412D0D6CE}" type="pres">
      <dgm:prSet presAssocID="{6F280D9C-7A40-420F-89F9-37CBA5179F26}" presName="linear" presStyleCnt="0">
        <dgm:presLayoutVars>
          <dgm:animLvl val="lvl"/>
          <dgm:resizeHandles val="exact"/>
        </dgm:presLayoutVars>
      </dgm:prSet>
      <dgm:spPr/>
    </dgm:pt>
    <dgm:pt modelId="{464F0F8B-020A-994B-999B-2B8698FF9B82}" type="pres">
      <dgm:prSet presAssocID="{4090CF5B-D899-41E8-8E29-BCF915BA840D}" presName="parentText" presStyleLbl="node1" presStyleIdx="0" presStyleCnt="7">
        <dgm:presLayoutVars>
          <dgm:chMax val="0"/>
          <dgm:bulletEnabled val="1"/>
        </dgm:presLayoutVars>
      </dgm:prSet>
      <dgm:spPr/>
    </dgm:pt>
    <dgm:pt modelId="{D4DAD228-8D08-8040-9404-24D062A88D53}" type="pres">
      <dgm:prSet presAssocID="{0FC0E9CE-9B0B-4489-A2C1-626C31EC69A4}" presName="spacer" presStyleCnt="0"/>
      <dgm:spPr/>
    </dgm:pt>
    <dgm:pt modelId="{1EF47112-CBEA-4940-ACE0-D14E700F0025}" type="pres">
      <dgm:prSet presAssocID="{E02A023F-13AB-4AB7-AC98-5B19A9B604ED}" presName="parentText" presStyleLbl="node1" presStyleIdx="1" presStyleCnt="7">
        <dgm:presLayoutVars>
          <dgm:chMax val="0"/>
          <dgm:bulletEnabled val="1"/>
        </dgm:presLayoutVars>
      </dgm:prSet>
      <dgm:spPr/>
    </dgm:pt>
    <dgm:pt modelId="{04E8615A-D783-664B-AE90-53191ABD9495}" type="pres">
      <dgm:prSet presAssocID="{D1E5186A-C87D-48BF-B451-D88CBA9E4288}" presName="spacer" presStyleCnt="0"/>
      <dgm:spPr/>
    </dgm:pt>
    <dgm:pt modelId="{A645ED6E-8D6E-134B-A529-BCAA9B6512FD}" type="pres">
      <dgm:prSet presAssocID="{95DCDCAE-A4BB-413A-925D-471BD3702FF0}" presName="parentText" presStyleLbl="node1" presStyleIdx="2" presStyleCnt="7">
        <dgm:presLayoutVars>
          <dgm:chMax val="0"/>
          <dgm:bulletEnabled val="1"/>
        </dgm:presLayoutVars>
      </dgm:prSet>
      <dgm:spPr/>
    </dgm:pt>
    <dgm:pt modelId="{84128195-2B65-4C4D-B4C2-98DF632B64AC}" type="pres">
      <dgm:prSet presAssocID="{CC59117D-FFD0-404A-846A-4143EB66B867}" presName="spacer" presStyleCnt="0"/>
      <dgm:spPr/>
    </dgm:pt>
    <dgm:pt modelId="{C796AB19-0055-CC41-8932-9D4750031AEE}" type="pres">
      <dgm:prSet presAssocID="{14F0B00E-9EEA-47A1-BBF6-32F3FDA3EA0F}" presName="parentText" presStyleLbl="node1" presStyleIdx="3" presStyleCnt="7">
        <dgm:presLayoutVars>
          <dgm:chMax val="0"/>
          <dgm:bulletEnabled val="1"/>
        </dgm:presLayoutVars>
      </dgm:prSet>
      <dgm:spPr/>
    </dgm:pt>
    <dgm:pt modelId="{EB496A28-7A1B-8D49-9F42-7CDDBA295051}" type="pres">
      <dgm:prSet presAssocID="{5AF009FD-4B0A-452F-A79D-5C59DC79AE61}" presName="spacer" presStyleCnt="0"/>
      <dgm:spPr/>
    </dgm:pt>
    <dgm:pt modelId="{F566E915-E8AE-494A-B194-8E1AB47A1A6E}" type="pres">
      <dgm:prSet presAssocID="{F439DF38-D3A3-4746-98D1-F57B78598A36}" presName="parentText" presStyleLbl="node1" presStyleIdx="4" presStyleCnt="7" custLinFactNeighborX="-12314" custLinFactNeighborY="-43975">
        <dgm:presLayoutVars>
          <dgm:chMax val="0"/>
          <dgm:bulletEnabled val="1"/>
        </dgm:presLayoutVars>
      </dgm:prSet>
      <dgm:spPr/>
    </dgm:pt>
    <dgm:pt modelId="{4678C17D-EE3F-064A-AA12-4883A95D3DF8}" type="pres">
      <dgm:prSet presAssocID="{ABC65904-3BC6-4973-A943-6A8A6F6CCE89}" presName="spacer" presStyleCnt="0"/>
      <dgm:spPr/>
    </dgm:pt>
    <dgm:pt modelId="{9DAF3563-BF8C-5849-AF20-C7E51B114329}" type="pres">
      <dgm:prSet presAssocID="{50B5C22C-DDEE-4413-959E-61800B89DAD5}" presName="parentText" presStyleLbl="node1" presStyleIdx="5" presStyleCnt="7">
        <dgm:presLayoutVars>
          <dgm:chMax val="0"/>
          <dgm:bulletEnabled val="1"/>
        </dgm:presLayoutVars>
      </dgm:prSet>
      <dgm:spPr/>
    </dgm:pt>
    <dgm:pt modelId="{E3E95AD8-5A03-044C-B31C-741B99619965}" type="pres">
      <dgm:prSet presAssocID="{FDD0C5FC-0E64-4FAE-ACBC-570740DC82FF}" presName="spacer" presStyleCnt="0"/>
      <dgm:spPr/>
    </dgm:pt>
    <dgm:pt modelId="{C291E570-60B2-CD40-9CAF-D94248504B2A}" type="pres">
      <dgm:prSet presAssocID="{FF8FCFFA-F190-450C-90B2-117CD61924A7}" presName="parentText" presStyleLbl="node1" presStyleIdx="6" presStyleCnt="7">
        <dgm:presLayoutVars>
          <dgm:chMax val="0"/>
          <dgm:bulletEnabled val="1"/>
        </dgm:presLayoutVars>
      </dgm:prSet>
      <dgm:spPr/>
    </dgm:pt>
  </dgm:ptLst>
  <dgm:cxnLst>
    <dgm:cxn modelId="{1AE60102-CAAB-4B57-9254-73176535B101}" srcId="{6F280D9C-7A40-420F-89F9-37CBA5179F26}" destId="{FF8FCFFA-F190-450C-90B2-117CD61924A7}" srcOrd="6" destOrd="0" parTransId="{05E42ECA-A15C-4264-890F-0DBF17D30C3D}" sibTransId="{26DADD79-3C5A-4C34-B641-E51FA5D4E9B3}"/>
    <dgm:cxn modelId="{091ABD08-0190-4206-B901-F5B21D8800ED}" srcId="{6F280D9C-7A40-420F-89F9-37CBA5179F26}" destId="{14F0B00E-9EEA-47A1-BBF6-32F3FDA3EA0F}" srcOrd="3" destOrd="0" parTransId="{5DFAF0EC-411E-4DAC-BEAD-27A3BDF39839}" sibTransId="{5AF009FD-4B0A-452F-A79D-5C59DC79AE61}"/>
    <dgm:cxn modelId="{F7AF362C-43D7-47AA-A6F1-3989AEC8CA01}" srcId="{6F280D9C-7A40-420F-89F9-37CBA5179F26}" destId="{F439DF38-D3A3-4746-98D1-F57B78598A36}" srcOrd="4" destOrd="0" parTransId="{3905BF68-E84F-4589-8FCC-C816F0210ECB}" sibTransId="{ABC65904-3BC6-4973-A943-6A8A6F6CCE89}"/>
    <dgm:cxn modelId="{6B74A02C-B9C4-1647-B03A-EB08C7616AF6}" type="presOf" srcId="{14F0B00E-9EEA-47A1-BBF6-32F3FDA3EA0F}" destId="{C796AB19-0055-CC41-8932-9D4750031AEE}" srcOrd="0" destOrd="0" presId="urn:microsoft.com/office/officeart/2005/8/layout/vList2"/>
    <dgm:cxn modelId="{D79EC52E-D519-4F4B-ACC2-FF1E13AD0C3A}" type="presOf" srcId="{F439DF38-D3A3-4746-98D1-F57B78598A36}" destId="{F566E915-E8AE-494A-B194-8E1AB47A1A6E}" srcOrd="0" destOrd="0" presId="urn:microsoft.com/office/officeart/2005/8/layout/vList2"/>
    <dgm:cxn modelId="{07503E46-1AAB-4384-903C-48B3D7ACC636}" srcId="{6F280D9C-7A40-420F-89F9-37CBA5179F26}" destId="{4090CF5B-D899-41E8-8E29-BCF915BA840D}" srcOrd="0" destOrd="0" parTransId="{7DA3BE58-4C3C-414F-B15D-0B37BBAB780E}" sibTransId="{0FC0E9CE-9B0B-4489-A2C1-626C31EC69A4}"/>
    <dgm:cxn modelId="{8A161960-A522-5A4D-9CEB-1EE0A783E79D}" type="presOf" srcId="{4090CF5B-D899-41E8-8E29-BCF915BA840D}" destId="{464F0F8B-020A-994B-999B-2B8698FF9B82}" srcOrd="0" destOrd="0" presId="urn:microsoft.com/office/officeart/2005/8/layout/vList2"/>
    <dgm:cxn modelId="{440F1E65-44D4-3346-A405-C99CA0C2ED81}" type="presOf" srcId="{E02A023F-13AB-4AB7-AC98-5B19A9B604ED}" destId="{1EF47112-CBEA-4940-ACE0-D14E700F0025}" srcOrd="0" destOrd="0" presId="urn:microsoft.com/office/officeart/2005/8/layout/vList2"/>
    <dgm:cxn modelId="{B6E6CB82-9552-491F-A0C8-5C7432F7250A}" srcId="{6F280D9C-7A40-420F-89F9-37CBA5179F26}" destId="{95DCDCAE-A4BB-413A-925D-471BD3702FF0}" srcOrd="2" destOrd="0" parTransId="{D5004371-6761-45A9-B2F1-CFF057C21412}" sibTransId="{CC59117D-FFD0-404A-846A-4143EB66B867}"/>
    <dgm:cxn modelId="{D78CD48A-B0D2-2842-B18B-45BB281BEA3F}" type="presOf" srcId="{50B5C22C-DDEE-4413-959E-61800B89DAD5}" destId="{9DAF3563-BF8C-5849-AF20-C7E51B114329}" srcOrd="0" destOrd="0" presId="urn:microsoft.com/office/officeart/2005/8/layout/vList2"/>
    <dgm:cxn modelId="{1DE45DCD-308D-8A40-960B-1EE1A6A49F8D}" type="presOf" srcId="{95DCDCAE-A4BB-413A-925D-471BD3702FF0}" destId="{A645ED6E-8D6E-134B-A529-BCAA9B6512FD}" srcOrd="0" destOrd="0" presId="urn:microsoft.com/office/officeart/2005/8/layout/vList2"/>
    <dgm:cxn modelId="{382CA9DF-D69D-B94D-9AD3-2727B40DDEE4}" type="presOf" srcId="{FF8FCFFA-F190-450C-90B2-117CD61924A7}" destId="{C291E570-60B2-CD40-9CAF-D94248504B2A}" srcOrd="0" destOrd="0" presId="urn:microsoft.com/office/officeart/2005/8/layout/vList2"/>
    <dgm:cxn modelId="{3A35EADF-937C-4DFE-9E17-7A1E7A63139B}" srcId="{6F280D9C-7A40-420F-89F9-37CBA5179F26}" destId="{50B5C22C-DDEE-4413-959E-61800B89DAD5}" srcOrd="5" destOrd="0" parTransId="{5E0B303E-2D65-477E-AD3E-46420547CDB3}" sibTransId="{FDD0C5FC-0E64-4FAE-ACBC-570740DC82FF}"/>
    <dgm:cxn modelId="{3D8F76EF-0F31-400A-B646-FE1E37557223}" srcId="{6F280D9C-7A40-420F-89F9-37CBA5179F26}" destId="{E02A023F-13AB-4AB7-AC98-5B19A9B604ED}" srcOrd="1" destOrd="0" parTransId="{5CCDF322-2C54-4C13-85CE-CAF2DA408B16}" sibTransId="{D1E5186A-C87D-48BF-B451-D88CBA9E4288}"/>
    <dgm:cxn modelId="{725E6FFC-068E-FC43-8571-11AD2C70D398}" type="presOf" srcId="{6F280D9C-7A40-420F-89F9-37CBA5179F26}" destId="{6277EF0F-94D4-3148-8FB8-385412D0D6CE}" srcOrd="0" destOrd="0" presId="urn:microsoft.com/office/officeart/2005/8/layout/vList2"/>
    <dgm:cxn modelId="{0692FBDB-AD1F-AA4B-A24D-6388D9072867}" type="presParOf" srcId="{6277EF0F-94D4-3148-8FB8-385412D0D6CE}" destId="{464F0F8B-020A-994B-999B-2B8698FF9B82}" srcOrd="0" destOrd="0" presId="urn:microsoft.com/office/officeart/2005/8/layout/vList2"/>
    <dgm:cxn modelId="{99185C73-1BA3-3E42-A492-4C4150C77927}" type="presParOf" srcId="{6277EF0F-94D4-3148-8FB8-385412D0D6CE}" destId="{D4DAD228-8D08-8040-9404-24D062A88D53}" srcOrd="1" destOrd="0" presId="urn:microsoft.com/office/officeart/2005/8/layout/vList2"/>
    <dgm:cxn modelId="{9E66DD9C-AE0F-5A43-B17E-189188988928}" type="presParOf" srcId="{6277EF0F-94D4-3148-8FB8-385412D0D6CE}" destId="{1EF47112-CBEA-4940-ACE0-D14E700F0025}" srcOrd="2" destOrd="0" presId="urn:microsoft.com/office/officeart/2005/8/layout/vList2"/>
    <dgm:cxn modelId="{24ABBCA3-E2EF-1B4E-A630-EF10E0AC42A8}" type="presParOf" srcId="{6277EF0F-94D4-3148-8FB8-385412D0D6CE}" destId="{04E8615A-D783-664B-AE90-53191ABD9495}" srcOrd="3" destOrd="0" presId="urn:microsoft.com/office/officeart/2005/8/layout/vList2"/>
    <dgm:cxn modelId="{F784D3CC-44CC-EA42-9691-6FFA880309CB}" type="presParOf" srcId="{6277EF0F-94D4-3148-8FB8-385412D0D6CE}" destId="{A645ED6E-8D6E-134B-A529-BCAA9B6512FD}" srcOrd="4" destOrd="0" presId="urn:microsoft.com/office/officeart/2005/8/layout/vList2"/>
    <dgm:cxn modelId="{759CC981-E663-634F-80C2-790F95FF9215}" type="presParOf" srcId="{6277EF0F-94D4-3148-8FB8-385412D0D6CE}" destId="{84128195-2B65-4C4D-B4C2-98DF632B64AC}" srcOrd="5" destOrd="0" presId="urn:microsoft.com/office/officeart/2005/8/layout/vList2"/>
    <dgm:cxn modelId="{CBAD6971-8C1A-EE41-8A35-13B49E57E41A}" type="presParOf" srcId="{6277EF0F-94D4-3148-8FB8-385412D0D6CE}" destId="{C796AB19-0055-CC41-8932-9D4750031AEE}" srcOrd="6" destOrd="0" presId="urn:microsoft.com/office/officeart/2005/8/layout/vList2"/>
    <dgm:cxn modelId="{5DBE6ACD-981A-3440-AB18-E8303A47DAEF}" type="presParOf" srcId="{6277EF0F-94D4-3148-8FB8-385412D0D6CE}" destId="{EB496A28-7A1B-8D49-9F42-7CDDBA295051}" srcOrd="7" destOrd="0" presId="urn:microsoft.com/office/officeart/2005/8/layout/vList2"/>
    <dgm:cxn modelId="{A7088B7E-D6E6-C34A-8AE2-855208399F7C}" type="presParOf" srcId="{6277EF0F-94D4-3148-8FB8-385412D0D6CE}" destId="{F566E915-E8AE-494A-B194-8E1AB47A1A6E}" srcOrd="8" destOrd="0" presId="urn:microsoft.com/office/officeart/2005/8/layout/vList2"/>
    <dgm:cxn modelId="{82E22635-5172-634F-BE1F-1D8AB3E6AF08}" type="presParOf" srcId="{6277EF0F-94D4-3148-8FB8-385412D0D6CE}" destId="{4678C17D-EE3F-064A-AA12-4883A95D3DF8}" srcOrd="9" destOrd="0" presId="urn:microsoft.com/office/officeart/2005/8/layout/vList2"/>
    <dgm:cxn modelId="{07412570-68D9-C745-97E8-A0FE064DF209}" type="presParOf" srcId="{6277EF0F-94D4-3148-8FB8-385412D0D6CE}" destId="{9DAF3563-BF8C-5849-AF20-C7E51B114329}" srcOrd="10" destOrd="0" presId="urn:microsoft.com/office/officeart/2005/8/layout/vList2"/>
    <dgm:cxn modelId="{DE1ADE96-4489-414E-9168-D54BDBDC95D0}" type="presParOf" srcId="{6277EF0F-94D4-3148-8FB8-385412D0D6CE}" destId="{E3E95AD8-5A03-044C-B31C-741B99619965}" srcOrd="11" destOrd="0" presId="urn:microsoft.com/office/officeart/2005/8/layout/vList2"/>
    <dgm:cxn modelId="{2D916C98-2BB1-374C-9D61-408A913839DA}" type="presParOf" srcId="{6277EF0F-94D4-3148-8FB8-385412D0D6CE}" destId="{C291E570-60B2-CD40-9CAF-D94248504B2A}"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87D1D-60CA-5349-9AE0-0B367B4FCAF1}">
      <dsp:nvSpPr>
        <dsp:cNvPr id="0" name=""/>
        <dsp:cNvSpPr/>
      </dsp:nvSpPr>
      <dsp:spPr>
        <a:xfrm>
          <a:off x="0" y="23068"/>
          <a:ext cx="6573011" cy="41066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WHEN WAS IT CREATED?</a:t>
          </a:r>
          <a:endParaRPr lang="en-US" sz="1800" kern="1200" dirty="0"/>
        </a:p>
      </dsp:txBody>
      <dsp:txXfrm>
        <a:off x="20047" y="43115"/>
        <a:ext cx="6532917" cy="370575"/>
      </dsp:txXfrm>
    </dsp:sp>
    <dsp:sp modelId="{6A783101-5756-F74D-B1E0-DF0CBFA5F4DC}">
      <dsp:nvSpPr>
        <dsp:cNvPr id="0" name=""/>
        <dsp:cNvSpPr/>
      </dsp:nvSpPr>
      <dsp:spPr>
        <a:xfrm>
          <a:off x="0" y="433738"/>
          <a:ext cx="6573011"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69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1985</a:t>
          </a:r>
        </a:p>
      </dsp:txBody>
      <dsp:txXfrm>
        <a:off x="0" y="433738"/>
        <a:ext cx="6573011" cy="298080"/>
      </dsp:txXfrm>
    </dsp:sp>
    <dsp:sp modelId="{AF445A37-3CB5-DC4D-BDBD-3BCF386A5535}">
      <dsp:nvSpPr>
        <dsp:cNvPr id="0" name=""/>
        <dsp:cNvSpPr/>
      </dsp:nvSpPr>
      <dsp:spPr>
        <a:xfrm>
          <a:off x="0" y="731818"/>
          <a:ext cx="6573011" cy="410669"/>
        </a:xfrm>
        <a:prstGeom prst="roundRect">
          <a:avLst/>
        </a:prstGeom>
        <a:solidFill>
          <a:schemeClr val="accent5">
            <a:hueOff val="0"/>
            <a:satOff val="0"/>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WHAT IS IT MADE OF?</a:t>
          </a:r>
        </a:p>
      </dsp:txBody>
      <dsp:txXfrm>
        <a:off x="20047" y="751865"/>
        <a:ext cx="6532917" cy="370575"/>
      </dsp:txXfrm>
    </dsp:sp>
    <dsp:sp modelId="{AA579262-F57E-0149-AC8F-BC524D4B7181}">
      <dsp:nvSpPr>
        <dsp:cNvPr id="0" name=""/>
        <dsp:cNvSpPr/>
      </dsp:nvSpPr>
      <dsp:spPr>
        <a:xfrm>
          <a:off x="0" y="1142488"/>
          <a:ext cx="6573011"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69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BRONZE</a:t>
          </a:r>
        </a:p>
      </dsp:txBody>
      <dsp:txXfrm>
        <a:off x="0" y="1142488"/>
        <a:ext cx="6573011" cy="298080"/>
      </dsp:txXfrm>
    </dsp:sp>
    <dsp:sp modelId="{F4AA9620-50EB-6A46-9279-813BDC4DBB60}">
      <dsp:nvSpPr>
        <dsp:cNvPr id="0" name=""/>
        <dsp:cNvSpPr/>
      </dsp:nvSpPr>
      <dsp:spPr>
        <a:xfrm>
          <a:off x="0" y="1440568"/>
          <a:ext cx="6573011" cy="410669"/>
        </a:xfrm>
        <a:prstGeom prst="roundRect">
          <a:avLst/>
        </a:prstGeom>
        <a:solidFill>
          <a:schemeClr val="accent5">
            <a:hueOff val="0"/>
            <a:satOff val="0"/>
            <a:lumOff val="-1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WHERE IS IT LOCATED?</a:t>
          </a:r>
          <a:endParaRPr lang="en-US" sz="1800" kern="1200" dirty="0"/>
        </a:p>
      </dsp:txBody>
      <dsp:txXfrm>
        <a:off x="20047" y="1460615"/>
        <a:ext cx="6532917" cy="370575"/>
      </dsp:txXfrm>
    </dsp:sp>
    <dsp:sp modelId="{59E08F9F-7F51-FD44-B37A-224154589E7E}">
      <dsp:nvSpPr>
        <dsp:cNvPr id="0" name=""/>
        <dsp:cNvSpPr/>
      </dsp:nvSpPr>
      <dsp:spPr>
        <a:xfrm>
          <a:off x="0" y="1851238"/>
          <a:ext cx="6573011"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69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East of Bridgetown at centre of the J.T.C. Ramsay roundabout. </a:t>
          </a:r>
          <a:endParaRPr lang="en-US" sz="1400" kern="1200" dirty="0"/>
        </a:p>
      </dsp:txBody>
      <dsp:txXfrm>
        <a:off x="0" y="1851238"/>
        <a:ext cx="6573011" cy="298080"/>
      </dsp:txXfrm>
    </dsp:sp>
    <dsp:sp modelId="{E17034FA-1237-3140-AEDD-717CF52EC002}">
      <dsp:nvSpPr>
        <dsp:cNvPr id="0" name=""/>
        <dsp:cNvSpPr/>
      </dsp:nvSpPr>
      <dsp:spPr>
        <a:xfrm>
          <a:off x="0" y="2149318"/>
          <a:ext cx="6573011" cy="410669"/>
        </a:xfrm>
        <a:prstGeom prst="roundRect">
          <a:avLst/>
        </a:prstGeom>
        <a:solidFill>
          <a:schemeClr val="accent5">
            <a:hueOff val="0"/>
            <a:satOff val="0"/>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WHAT DOES IT REPRESENT/SYMBOLISE</a:t>
          </a:r>
          <a:r>
            <a:rPr lang="en-GB" sz="1800" kern="1200"/>
            <a:t>? </a:t>
          </a:r>
          <a:endParaRPr lang="en-US" sz="1800" kern="1200"/>
        </a:p>
      </dsp:txBody>
      <dsp:txXfrm>
        <a:off x="20047" y="2169365"/>
        <a:ext cx="6532917" cy="370575"/>
      </dsp:txXfrm>
    </dsp:sp>
    <dsp:sp modelId="{CCF671BC-A538-2745-ACCE-6BA096DBDAA8}">
      <dsp:nvSpPr>
        <dsp:cNvPr id="0" name=""/>
        <dsp:cNvSpPr/>
      </dsp:nvSpPr>
      <dsp:spPr>
        <a:xfrm>
          <a:off x="0" y="2559988"/>
          <a:ext cx="6573011" cy="596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69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The breaking of the chains of slavery in Barbados and represents the efforts of the African enslaved in Barbados to overthrow British colonial rule  in 1816 under the leadership of ‘</a:t>
          </a:r>
          <a:r>
            <a:rPr lang="en-GB" sz="1400" kern="1200" dirty="0" err="1"/>
            <a:t>Bussa</a:t>
          </a:r>
          <a:r>
            <a:rPr lang="en-GB" sz="1400" kern="1200" dirty="0"/>
            <a:t>’.</a:t>
          </a:r>
          <a:endParaRPr lang="en-US" sz="1400" kern="1200" dirty="0"/>
        </a:p>
      </dsp:txBody>
      <dsp:txXfrm>
        <a:off x="0" y="2559988"/>
        <a:ext cx="6573011" cy="596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F0F8B-020A-994B-999B-2B8698FF9B82}">
      <dsp:nvSpPr>
        <dsp:cNvPr id="0" name=""/>
        <dsp:cNvSpPr/>
      </dsp:nvSpPr>
      <dsp:spPr>
        <a:xfrm>
          <a:off x="0" y="100048"/>
          <a:ext cx="5927575" cy="71795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Bussa was killed in battle.</a:t>
          </a:r>
          <a:endParaRPr lang="en-US" sz="1900" kern="1200"/>
        </a:p>
      </dsp:txBody>
      <dsp:txXfrm>
        <a:off x="35048" y="135096"/>
        <a:ext cx="5857479" cy="647863"/>
      </dsp:txXfrm>
    </dsp:sp>
    <dsp:sp modelId="{1EF47112-CBEA-4940-ACE0-D14E700F0025}">
      <dsp:nvSpPr>
        <dsp:cNvPr id="0" name=""/>
        <dsp:cNvSpPr/>
      </dsp:nvSpPr>
      <dsp:spPr>
        <a:xfrm>
          <a:off x="0" y="872727"/>
          <a:ext cx="5927575" cy="717959"/>
        </a:xfrm>
        <a:prstGeom prst="roundRect">
          <a:avLst/>
        </a:prstGeom>
        <a:gradFill rotWithShape="0">
          <a:gsLst>
            <a:gs pos="0">
              <a:schemeClr val="accent2">
                <a:hueOff val="-1679742"/>
                <a:satOff val="0"/>
                <a:lumOff val="2909"/>
                <a:alphaOff val="0"/>
                <a:satMod val="103000"/>
                <a:lumMod val="102000"/>
                <a:tint val="94000"/>
              </a:schemeClr>
            </a:gs>
            <a:gs pos="50000">
              <a:schemeClr val="accent2">
                <a:hueOff val="-1679742"/>
                <a:satOff val="0"/>
                <a:lumOff val="2909"/>
                <a:alphaOff val="0"/>
                <a:satMod val="110000"/>
                <a:lumMod val="100000"/>
                <a:shade val="100000"/>
              </a:schemeClr>
            </a:gs>
            <a:gs pos="100000">
              <a:schemeClr val="accent2">
                <a:hueOff val="-1679742"/>
                <a:satOff val="0"/>
                <a:lumOff val="29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Bussa’s troops continued to fight until they were defeated by the militia.  </a:t>
          </a:r>
          <a:endParaRPr lang="en-US" sz="1900" kern="1200"/>
        </a:p>
      </dsp:txBody>
      <dsp:txXfrm>
        <a:off x="35048" y="907775"/>
        <a:ext cx="5857479" cy="647863"/>
      </dsp:txXfrm>
    </dsp:sp>
    <dsp:sp modelId="{A645ED6E-8D6E-134B-A529-BCAA9B6512FD}">
      <dsp:nvSpPr>
        <dsp:cNvPr id="0" name=""/>
        <dsp:cNvSpPr/>
      </dsp:nvSpPr>
      <dsp:spPr>
        <a:xfrm>
          <a:off x="0" y="1645407"/>
          <a:ext cx="5927575" cy="717959"/>
        </a:xfrm>
        <a:prstGeom prst="roundRect">
          <a:avLst/>
        </a:prstGeom>
        <a:gradFill rotWithShape="0">
          <a:gsLst>
            <a:gs pos="0">
              <a:schemeClr val="accent2">
                <a:hueOff val="-3359484"/>
                <a:satOff val="0"/>
                <a:lumOff val="5817"/>
                <a:alphaOff val="0"/>
                <a:satMod val="103000"/>
                <a:lumMod val="102000"/>
                <a:tint val="94000"/>
              </a:schemeClr>
            </a:gs>
            <a:gs pos="50000">
              <a:schemeClr val="accent2">
                <a:hueOff val="-3359484"/>
                <a:satOff val="0"/>
                <a:lumOff val="5817"/>
                <a:alphaOff val="0"/>
                <a:satMod val="110000"/>
                <a:lumMod val="100000"/>
                <a:shade val="100000"/>
              </a:schemeClr>
            </a:gs>
            <a:gs pos="100000">
              <a:schemeClr val="accent2">
                <a:hueOff val="-3359484"/>
                <a:satOff val="0"/>
                <a:lumOff val="58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50 enslaved people died in battle</a:t>
          </a:r>
          <a:endParaRPr lang="en-US" sz="1900" kern="1200"/>
        </a:p>
      </dsp:txBody>
      <dsp:txXfrm>
        <a:off x="35048" y="1680455"/>
        <a:ext cx="5857479" cy="647863"/>
      </dsp:txXfrm>
    </dsp:sp>
    <dsp:sp modelId="{C796AB19-0055-CC41-8932-9D4750031AEE}">
      <dsp:nvSpPr>
        <dsp:cNvPr id="0" name=""/>
        <dsp:cNvSpPr/>
      </dsp:nvSpPr>
      <dsp:spPr>
        <a:xfrm>
          <a:off x="0" y="2418086"/>
          <a:ext cx="5927575" cy="717959"/>
        </a:xfrm>
        <a:prstGeom prst="roundRect">
          <a:avLst/>
        </a:prstGeom>
        <a:gradFill rotWithShape="0">
          <a:gsLst>
            <a:gs pos="0">
              <a:schemeClr val="accent2">
                <a:hueOff val="-5039226"/>
                <a:satOff val="0"/>
                <a:lumOff val="8726"/>
                <a:alphaOff val="0"/>
                <a:satMod val="103000"/>
                <a:lumMod val="102000"/>
                <a:tint val="94000"/>
              </a:schemeClr>
            </a:gs>
            <a:gs pos="50000">
              <a:schemeClr val="accent2">
                <a:hueOff val="-5039226"/>
                <a:satOff val="0"/>
                <a:lumOff val="8726"/>
                <a:alphaOff val="0"/>
                <a:satMod val="110000"/>
                <a:lumMod val="100000"/>
                <a:shade val="100000"/>
              </a:schemeClr>
            </a:gs>
            <a:gs pos="100000">
              <a:schemeClr val="accent2">
                <a:hueOff val="-5039226"/>
                <a:satOff val="0"/>
                <a:lumOff val="8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one hundred and forty four (144) persons were executed by September under Marshall Law. </a:t>
          </a:r>
          <a:endParaRPr lang="en-US" sz="1900" kern="1200"/>
        </a:p>
      </dsp:txBody>
      <dsp:txXfrm>
        <a:off x="35048" y="2453134"/>
        <a:ext cx="5857479" cy="647863"/>
      </dsp:txXfrm>
    </dsp:sp>
    <dsp:sp modelId="{F566E915-E8AE-494A-B194-8E1AB47A1A6E}">
      <dsp:nvSpPr>
        <dsp:cNvPr id="0" name=""/>
        <dsp:cNvSpPr/>
      </dsp:nvSpPr>
      <dsp:spPr>
        <a:xfrm>
          <a:off x="0" y="3166703"/>
          <a:ext cx="5927575" cy="717959"/>
        </a:xfrm>
        <a:prstGeom prst="roundRect">
          <a:avLst/>
        </a:prstGeom>
        <a:gradFill rotWithShape="0">
          <a:gsLst>
            <a:gs pos="0">
              <a:schemeClr val="accent2">
                <a:hueOff val="-6718969"/>
                <a:satOff val="0"/>
                <a:lumOff val="11635"/>
                <a:alphaOff val="0"/>
                <a:satMod val="103000"/>
                <a:lumMod val="102000"/>
                <a:tint val="94000"/>
              </a:schemeClr>
            </a:gs>
            <a:gs pos="50000">
              <a:schemeClr val="accent2">
                <a:hueOff val="-6718969"/>
                <a:satOff val="0"/>
                <a:lumOff val="11635"/>
                <a:alphaOff val="0"/>
                <a:satMod val="110000"/>
                <a:lumMod val="100000"/>
                <a:shade val="100000"/>
              </a:schemeClr>
            </a:gs>
            <a:gs pos="100000">
              <a:schemeClr val="accent2">
                <a:hueOff val="-6718969"/>
                <a:satOff val="0"/>
                <a:lumOff val="116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seventy (70) persons sentenced to death.</a:t>
          </a:r>
          <a:endParaRPr lang="en-US" sz="1900" kern="1200" dirty="0">
            <a:solidFill>
              <a:schemeClr val="bg1"/>
            </a:solidFill>
          </a:endParaRPr>
        </a:p>
      </dsp:txBody>
      <dsp:txXfrm>
        <a:off x="35048" y="3201751"/>
        <a:ext cx="5857479" cy="647863"/>
      </dsp:txXfrm>
    </dsp:sp>
    <dsp:sp modelId="{9DAF3563-BF8C-5849-AF20-C7E51B114329}">
      <dsp:nvSpPr>
        <dsp:cNvPr id="0" name=""/>
        <dsp:cNvSpPr/>
      </dsp:nvSpPr>
      <dsp:spPr>
        <a:xfrm>
          <a:off x="0" y="3963445"/>
          <a:ext cx="5927575" cy="717959"/>
        </a:xfrm>
        <a:prstGeom prst="roundRect">
          <a:avLst/>
        </a:prstGeom>
        <a:gradFill rotWithShape="0">
          <a:gsLst>
            <a:gs pos="0">
              <a:schemeClr val="accent2">
                <a:hueOff val="-8398710"/>
                <a:satOff val="0"/>
                <a:lumOff val="14543"/>
                <a:alphaOff val="0"/>
                <a:satMod val="103000"/>
                <a:lumMod val="102000"/>
                <a:tint val="94000"/>
              </a:schemeClr>
            </a:gs>
            <a:gs pos="50000">
              <a:schemeClr val="accent2">
                <a:hueOff val="-8398710"/>
                <a:satOff val="0"/>
                <a:lumOff val="14543"/>
                <a:alphaOff val="0"/>
                <a:satMod val="110000"/>
                <a:lumMod val="100000"/>
                <a:shade val="100000"/>
              </a:schemeClr>
            </a:gs>
            <a:gs pos="100000">
              <a:schemeClr val="accent2">
                <a:hueOff val="-8398710"/>
                <a:satOff val="0"/>
                <a:lumOff val="145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one hundred and seventy (170) deported to neighbouring islands. </a:t>
          </a:r>
          <a:endParaRPr lang="en-US" sz="1900" kern="1200"/>
        </a:p>
      </dsp:txBody>
      <dsp:txXfrm>
        <a:off x="35048" y="3998493"/>
        <a:ext cx="5857479" cy="647863"/>
      </dsp:txXfrm>
    </dsp:sp>
    <dsp:sp modelId="{C291E570-60B2-CD40-9CAF-D94248504B2A}">
      <dsp:nvSpPr>
        <dsp:cNvPr id="0" name=""/>
        <dsp:cNvSpPr/>
      </dsp:nvSpPr>
      <dsp:spPr>
        <a:xfrm>
          <a:off x="0" y="4736125"/>
          <a:ext cx="5927575" cy="717959"/>
        </a:xfrm>
        <a:prstGeom prst="roundRect">
          <a:avLst/>
        </a:prstGeom>
        <a:gradFill rotWithShape="0">
          <a:gsLst>
            <a:gs pos="0">
              <a:schemeClr val="accent2">
                <a:hueOff val="-10078453"/>
                <a:satOff val="0"/>
                <a:lumOff val="17452"/>
                <a:alphaOff val="0"/>
                <a:satMod val="103000"/>
                <a:lumMod val="102000"/>
                <a:tint val="94000"/>
              </a:schemeClr>
            </a:gs>
            <a:gs pos="50000">
              <a:schemeClr val="accent2">
                <a:hueOff val="-10078453"/>
                <a:satOff val="0"/>
                <a:lumOff val="17452"/>
                <a:alphaOff val="0"/>
                <a:satMod val="110000"/>
                <a:lumMod val="100000"/>
                <a:shade val="100000"/>
              </a:schemeClr>
            </a:gs>
            <a:gs pos="100000">
              <a:schemeClr val="accent2">
                <a:hueOff val="-10078453"/>
                <a:satOff val="0"/>
                <a:lumOff val="174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bg1"/>
              </a:solidFill>
            </a:rPr>
            <a:t>THE REBELLION FAILED, nevertheless, it significantly influenced the future of Barbados. </a:t>
          </a:r>
          <a:endParaRPr lang="en-US" sz="1800" b="1" kern="1200" dirty="0">
            <a:solidFill>
              <a:schemeClr val="bg1"/>
            </a:solidFill>
          </a:endParaRPr>
        </a:p>
      </dsp:txBody>
      <dsp:txXfrm>
        <a:off x="35048" y="4771173"/>
        <a:ext cx="5857479" cy="6478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VC"/>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669F09-81BF-324D-ACD6-747E326D4697}" type="datetimeFigureOut">
              <a:rPr lang="en-VC" smtClean="0"/>
              <a:t>31/01/2022</a:t>
            </a:fld>
            <a:endParaRPr lang="en-VC"/>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VC"/>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C"/>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VC"/>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A378F2-1827-5E41-9C69-B04DBDE3802F}" type="slidenum">
              <a:rPr lang="en-VC" smtClean="0"/>
              <a:t>‹#›</a:t>
            </a:fld>
            <a:endParaRPr lang="en-VC"/>
          </a:p>
        </p:txBody>
      </p:sp>
    </p:spTree>
    <p:extLst>
      <p:ext uri="{BB962C8B-B14F-4D97-AF65-F5344CB8AC3E}">
        <p14:creationId xmlns:p14="http://schemas.microsoft.com/office/powerpoint/2010/main" val="3367315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VC" dirty="0"/>
          </a:p>
        </p:txBody>
      </p:sp>
      <p:sp>
        <p:nvSpPr>
          <p:cNvPr id="4" name="Slide Number Placeholder 3"/>
          <p:cNvSpPr>
            <a:spLocks noGrp="1"/>
          </p:cNvSpPr>
          <p:nvPr>
            <p:ph type="sldNum" sz="quarter" idx="5"/>
          </p:nvPr>
        </p:nvSpPr>
        <p:spPr/>
        <p:txBody>
          <a:bodyPr/>
          <a:lstStyle/>
          <a:p>
            <a:fld id="{9DA378F2-1827-5E41-9C69-B04DBDE3802F}" type="slidenum">
              <a:rPr lang="en-VC" smtClean="0"/>
              <a:t>6</a:t>
            </a:fld>
            <a:endParaRPr lang="en-VC"/>
          </a:p>
        </p:txBody>
      </p:sp>
    </p:spTree>
    <p:extLst>
      <p:ext uri="{BB962C8B-B14F-4D97-AF65-F5344CB8AC3E}">
        <p14:creationId xmlns:p14="http://schemas.microsoft.com/office/powerpoint/2010/main" val="1017326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VC" dirty="0"/>
          </a:p>
        </p:txBody>
      </p:sp>
      <p:sp>
        <p:nvSpPr>
          <p:cNvPr id="4" name="Slide Number Placeholder 3"/>
          <p:cNvSpPr>
            <a:spLocks noGrp="1"/>
          </p:cNvSpPr>
          <p:nvPr>
            <p:ph type="sldNum" sz="quarter" idx="5"/>
          </p:nvPr>
        </p:nvSpPr>
        <p:spPr/>
        <p:txBody>
          <a:bodyPr/>
          <a:lstStyle/>
          <a:p>
            <a:fld id="{9DA378F2-1827-5E41-9C69-B04DBDE3802F}" type="slidenum">
              <a:rPr lang="en-VC" smtClean="0"/>
              <a:t>10</a:t>
            </a:fld>
            <a:endParaRPr lang="en-VC"/>
          </a:p>
        </p:txBody>
      </p:sp>
    </p:spTree>
    <p:extLst>
      <p:ext uri="{BB962C8B-B14F-4D97-AF65-F5344CB8AC3E}">
        <p14:creationId xmlns:p14="http://schemas.microsoft.com/office/powerpoint/2010/main" val="3938965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VC" dirty="0"/>
          </a:p>
        </p:txBody>
      </p:sp>
      <p:sp>
        <p:nvSpPr>
          <p:cNvPr id="4" name="Slide Number Placeholder 3"/>
          <p:cNvSpPr>
            <a:spLocks noGrp="1"/>
          </p:cNvSpPr>
          <p:nvPr>
            <p:ph type="sldNum" sz="quarter" idx="5"/>
          </p:nvPr>
        </p:nvSpPr>
        <p:spPr/>
        <p:txBody>
          <a:bodyPr/>
          <a:lstStyle/>
          <a:p>
            <a:fld id="{9DA378F2-1827-5E41-9C69-B04DBDE3802F}" type="slidenum">
              <a:rPr lang="en-VC" smtClean="0"/>
              <a:t>11</a:t>
            </a:fld>
            <a:endParaRPr lang="en-VC"/>
          </a:p>
        </p:txBody>
      </p:sp>
    </p:spTree>
    <p:extLst>
      <p:ext uri="{BB962C8B-B14F-4D97-AF65-F5344CB8AC3E}">
        <p14:creationId xmlns:p14="http://schemas.microsoft.com/office/powerpoint/2010/main" val="3141093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VC" dirty="0"/>
          </a:p>
        </p:txBody>
      </p:sp>
      <p:sp>
        <p:nvSpPr>
          <p:cNvPr id="4" name="Slide Number Placeholder 3"/>
          <p:cNvSpPr>
            <a:spLocks noGrp="1"/>
          </p:cNvSpPr>
          <p:nvPr>
            <p:ph type="sldNum" sz="quarter" idx="5"/>
          </p:nvPr>
        </p:nvSpPr>
        <p:spPr/>
        <p:txBody>
          <a:bodyPr/>
          <a:lstStyle/>
          <a:p>
            <a:fld id="{9DA378F2-1827-5E41-9C69-B04DBDE3802F}" type="slidenum">
              <a:rPr lang="en-VC" smtClean="0"/>
              <a:t>12</a:t>
            </a:fld>
            <a:endParaRPr lang="en-VC"/>
          </a:p>
        </p:txBody>
      </p:sp>
    </p:spTree>
    <p:extLst>
      <p:ext uri="{BB962C8B-B14F-4D97-AF65-F5344CB8AC3E}">
        <p14:creationId xmlns:p14="http://schemas.microsoft.com/office/powerpoint/2010/main" val="1753296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1/23/22</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544543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1/23/22</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77119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1/23/22</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297784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1/23/22</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18594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1/23/22</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59656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1/23/22</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344995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1/23/22</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83948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1/23/22</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30154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1/23/22</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90250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1/23/22</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68620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1/23/22</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00314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1/23/22</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547144540"/>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41" r:id="rId6"/>
    <p:sldLayoutId id="2147483936" r:id="rId7"/>
    <p:sldLayoutId id="2147483937" r:id="rId8"/>
    <p:sldLayoutId id="2147483938" r:id="rId9"/>
    <p:sldLayoutId id="2147483940" r:id="rId10"/>
    <p:sldLayoutId id="2147483939"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hyperlink" Target="http://pinterest.com/pin/554435404098054565" TargetMode="External"/><Relationship Id="rId7" Type="http://schemas.openxmlformats.org/officeDocument/2006/relationships/hyperlink" Target="https://www.totallybarbados.com/articles/about-barbados/people/meet-a-bajan/karl-broodhagen/"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hyperlink" Target="http://www.offbeat.group.shef.ac.uk/statues/STCKT_Sobers_Garfield.htm" TargetMode="External"/><Relationship Id="rId4" Type="http://schemas.openxmlformats.org/officeDocument/2006/relationships/image" Target="../media/image3.jpg"/><Relationship Id="rId9" Type="http://schemas.openxmlformats.org/officeDocument/2006/relationships/hyperlink" Target="https://www.pinterest.com/pin/534380312013217391/" TargetMode="Externa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www.nationnews.com/2012/12/11/name-change-for-ramsay-roundabout/" TargetMode="External"/><Relationship Id="rId7" Type="http://schemas.openxmlformats.org/officeDocument/2006/relationships/diagramLayout" Target="../diagrams/layout1.xml"/><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hyperlink" Target="https://face2faceafrica.com/article/bussas-rebellion-the-largest-slave-revolt-most-revered-in-barbadian-history" TargetMode="External"/><Relationship Id="rId10" Type="http://schemas.microsoft.com/office/2007/relationships/diagramDrawing" Target="../diagrams/drawing1.xml"/><Relationship Id="rId4" Type="http://schemas.openxmlformats.org/officeDocument/2006/relationships/image" Target="../media/image7.jp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hyperlink" Target="http://www.afrikanheritage.com/count-down-to-the-bi-centenary-of-the-bussa-rebellion/" TargetMode="External"/><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www.caribbeanelections.com/knowledge/biography/bios/bussa.asp"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murphybrowne.blogspot.com/2018/04/uprising-of-enslaved-africans-in.html"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xlnt.com.au/hjc/differences-coode-rebellion.html"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vancechristie.com/2016/08/31/william-wilberforces-great-change/" TargetMode="External"/><Relationship Id="rId2" Type="http://schemas.openxmlformats.org/officeDocument/2006/relationships/image" Target="../media/image12.jpg"/><Relationship Id="rId1" Type="http://schemas.openxmlformats.org/officeDocument/2006/relationships/slideLayout" Target="../slideLayouts/slideLayout2.xml"/><Relationship Id="rId5" Type="http://schemas.openxmlformats.org/officeDocument/2006/relationships/hyperlink" Target="https://api.parliament.uk/historic-hansard/people/mr-william-wilberforce-1" TargetMode="Externa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auction.archivesinternational.com/Imperial-Russian-Government-1915-Specimen-Bond_i34439216"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5.png"/><Relationship Id="rId4" Type="http://schemas.openxmlformats.org/officeDocument/2006/relationships/hyperlink" Target="https://youtu.be/_P1uffyTBY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buzz-caribbean.com/news/obey-the-law-governor-general-urges-bajans-to-play-their-part-in-covid-19-fight/" TargetMode="External"/><Relationship Id="rId7" Type="http://schemas.openxmlformats.org/officeDocument/2006/relationships/hyperlink" Target="https://en.wikipedia.org/wiki/Elizabeth_II" TargetMode="External"/><Relationship Id="rId2" Type="http://schemas.openxmlformats.org/officeDocument/2006/relationships/image" Target="../media/image17.jpg"/><Relationship Id="rId1" Type="http://schemas.openxmlformats.org/officeDocument/2006/relationships/slideLayout" Target="../slideLayouts/slideLayout2.xml"/><Relationship Id="rId6" Type="http://schemas.openxmlformats.org/officeDocument/2006/relationships/image" Target="../media/image19.jpg"/><Relationship Id="rId5" Type="http://schemas.openxmlformats.org/officeDocument/2006/relationships/hyperlink" Target="https://thecaribbeannewsnow.com/barbados-to-become-a-republic-in-2021/" TargetMode="External"/><Relationship Id="rId4" Type="http://schemas.openxmlformats.org/officeDocument/2006/relationships/image" Target="../media/image18.jpg"/></Relationships>
</file>

<file path=ppt/slides/_rels/slide17.xml.rels><?xml version="1.0" encoding="UTF-8" standalone="yes"?>
<Relationships xmlns="http://schemas.openxmlformats.org/package/2006/relationships"><Relationship Id="rId3" Type="http://schemas.openxmlformats.org/officeDocument/2006/relationships/hyperlink" Target="http://maestroenredado.blogspot.com/2017/11/diario-de-un-proyecto-de-aprendizaje_10.html" TargetMode="External"/><Relationship Id="rId2" Type="http://schemas.openxmlformats.org/officeDocument/2006/relationships/image" Target="../media/image20.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otallybarbados.com/articles/about-barbados/people/meet-a-bajan/karl-broodhagen/" TargetMode="External"/><Relationship Id="rId7" Type="http://schemas.openxmlformats.org/officeDocument/2006/relationships/hyperlink" Target="https://api.parliament.uk/historic-hansard/commons/1815/jun/13/bill-to-prevent-illicit-importation-of" TargetMode="Externa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hyperlink" Target="https://www.jstor.org/stable/1872177" TargetMode="External"/><Relationship Id="rId5" Type="http://schemas.openxmlformats.org/officeDocument/2006/relationships/hyperlink" Target="https://cdn.nationalarchives.gov.uk/documents/education/bussa.pdf" TargetMode="External"/><Relationship Id="rId4" Type="http://schemas.openxmlformats.org/officeDocument/2006/relationships/hyperlink" Target="https://jamaica.loopnews.com/content/bussa-statue-wows-twitter-its-powerful-symbolism-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2"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5"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44435-F702-FD49-ACB3-8CD8C6410B9F}"/>
              </a:ext>
            </a:extLst>
          </p:cNvPr>
          <p:cNvSpPr>
            <a:spLocks noGrp="1"/>
          </p:cNvSpPr>
          <p:nvPr>
            <p:ph type="ctrTitle"/>
          </p:nvPr>
        </p:nvSpPr>
        <p:spPr>
          <a:xfrm>
            <a:off x="5315736" y="640081"/>
            <a:ext cx="5916145" cy="3812102"/>
          </a:xfrm>
        </p:spPr>
        <p:txBody>
          <a:bodyPr anchor="b">
            <a:normAutofit/>
          </a:bodyPr>
          <a:lstStyle/>
          <a:p>
            <a:pPr algn="l"/>
            <a:r>
              <a:rPr lang="en-VC" sz="6800" dirty="0">
                <a:solidFill>
                  <a:schemeClr val="bg1"/>
                </a:solidFill>
              </a:rPr>
              <a:t>THE BUSSA EMAnCIPATION STATUE:</a:t>
            </a:r>
          </a:p>
        </p:txBody>
      </p:sp>
      <p:sp>
        <p:nvSpPr>
          <p:cNvPr id="3" name="Subtitle 2">
            <a:extLst>
              <a:ext uri="{FF2B5EF4-FFF2-40B4-BE49-F238E27FC236}">
                <a16:creationId xmlns:a16="http://schemas.microsoft.com/office/drawing/2014/main" id="{1E51F25E-10C5-F747-A7CC-CCEC71360801}"/>
              </a:ext>
            </a:extLst>
          </p:cNvPr>
          <p:cNvSpPr>
            <a:spLocks noGrp="1"/>
          </p:cNvSpPr>
          <p:nvPr>
            <p:ph type="subTitle" idx="1"/>
          </p:nvPr>
        </p:nvSpPr>
        <p:spPr>
          <a:xfrm>
            <a:off x="5315735" y="4646030"/>
            <a:ext cx="5916145" cy="1344868"/>
          </a:xfrm>
        </p:spPr>
        <p:txBody>
          <a:bodyPr anchor="t">
            <a:normAutofit fontScale="92500" lnSpcReduction="20000"/>
          </a:bodyPr>
          <a:lstStyle/>
          <a:p>
            <a:pPr algn="l">
              <a:lnSpc>
                <a:spcPct val="91000"/>
              </a:lnSpc>
            </a:pPr>
            <a:r>
              <a:rPr lang="en-VC" sz="2800" dirty="0"/>
              <a:t>A COMMEMORATION OF THE ABOLITION OF SLAVERY AND THE END OF BRITISH COLONIAL RULE IN BARBADOS.</a:t>
            </a:r>
          </a:p>
        </p:txBody>
      </p:sp>
      <p:pic>
        <p:nvPicPr>
          <p:cNvPr id="6" name="Picture 5" descr="A statue of a person holding a sword&#10;&#10;Description automatically generated with medium confidence">
            <a:extLst>
              <a:ext uri="{FF2B5EF4-FFF2-40B4-BE49-F238E27FC236}">
                <a16:creationId xmlns:a16="http://schemas.microsoft.com/office/drawing/2014/main" id="{3BE16D55-EB6F-FC42-A40B-1D49844BB6A9}"/>
              </a:ext>
            </a:extLst>
          </p:cNvPr>
          <p:cNvPicPr>
            <a:picLocks noChangeAspect="1"/>
          </p:cNvPicPr>
          <p:nvPr/>
        </p:nvPicPr>
        <p:blipFill rotWithShape="1">
          <a:blip r:embed="rId2"/>
          <a:srcRect r="14578"/>
          <a:stretch/>
        </p:blipFill>
        <p:spPr>
          <a:xfrm>
            <a:off x="20" y="10"/>
            <a:ext cx="4657325" cy="6857990"/>
          </a:xfrm>
          <a:prstGeom prst="rect">
            <a:avLst/>
          </a:prstGeom>
        </p:spPr>
      </p:pic>
    </p:spTree>
    <p:extLst>
      <p:ext uri="{BB962C8B-B14F-4D97-AF65-F5344CB8AC3E}">
        <p14:creationId xmlns:p14="http://schemas.microsoft.com/office/powerpoint/2010/main" val="3085626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7CF7D-B6E0-1D4E-AE88-A8B5C45CF806}"/>
              </a:ext>
            </a:extLst>
          </p:cNvPr>
          <p:cNvSpPr>
            <a:spLocks noGrp="1"/>
          </p:cNvSpPr>
          <p:nvPr>
            <p:ph type="title"/>
          </p:nvPr>
        </p:nvSpPr>
        <p:spPr>
          <a:xfrm>
            <a:off x="790009" y="0"/>
            <a:ext cx="4500737" cy="2095501"/>
          </a:xfrm>
        </p:spPr>
        <p:txBody>
          <a:bodyPr>
            <a:normAutofit/>
          </a:bodyPr>
          <a:lstStyle/>
          <a:p>
            <a:pPr algn="ctr"/>
            <a:r>
              <a:rPr lang="en-GB" sz="5400" dirty="0">
                <a:solidFill>
                  <a:schemeClr val="tx1"/>
                </a:solidFill>
              </a:rPr>
              <a:t>Biography of sculptor</a:t>
            </a:r>
            <a:endParaRPr lang="en-VC" sz="5400" dirty="0">
              <a:solidFill>
                <a:schemeClr val="tx1"/>
              </a:solidFill>
            </a:endParaRPr>
          </a:p>
        </p:txBody>
      </p:sp>
      <p:sp>
        <p:nvSpPr>
          <p:cNvPr id="3" name="Content Placeholder 2">
            <a:extLst>
              <a:ext uri="{FF2B5EF4-FFF2-40B4-BE49-F238E27FC236}">
                <a16:creationId xmlns:a16="http://schemas.microsoft.com/office/drawing/2014/main" id="{A357A054-DAD0-BE45-9013-0B0FC8F3C621}"/>
              </a:ext>
            </a:extLst>
          </p:cNvPr>
          <p:cNvSpPr>
            <a:spLocks noGrp="1"/>
          </p:cNvSpPr>
          <p:nvPr>
            <p:ph idx="1"/>
          </p:nvPr>
        </p:nvSpPr>
        <p:spPr>
          <a:xfrm>
            <a:off x="355600" y="2028825"/>
            <a:ext cx="5105575" cy="5146673"/>
          </a:xfrm>
        </p:spPr>
        <p:txBody>
          <a:bodyPr anchor="ctr">
            <a:normAutofit fontScale="40000" lnSpcReduction="20000"/>
          </a:bodyPr>
          <a:lstStyle/>
          <a:p>
            <a:pPr>
              <a:lnSpc>
                <a:spcPct val="91000"/>
              </a:lnSpc>
            </a:pPr>
            <a:r>
              <a:rPr lang="en-US" sz="1400" dirty="0"/>
              <a:t> </a:t>
            </a:r>
            <a:endParaRPr lang="en-VC" sz="3100" b="1" dirty="0">
              <a:solidFill>
                <a:srgbClr val="FFFF00"/>
              </a:solidFill>
            </a:endParaRPr>
          </a:p>
          <a:p>
            <a:pPr marL="457200" indent="-457200">
              <a:lnSpc>
                <a:spcPct val="120000"/>
              </a:lnSpc>
              <a:buFont typeface="Wingdings" pitchFamily="2" charset="2"/>
              <a:buChar char="q"/>
            </a:pPr>
            <a:r>
              <a:rPr lang="en-GB" sz="5500" b="1" dirty="0">
                <a:solidFill>
                  <a:srgbClr val="FFFF00"/>
                </a:solidFill>
              </a:rPr>
              <a:t>Created by Karl </a:t>
            </a:r>
            <a:r>
              <a:rPr lang="en-GB" sz="5500" b="1" dirty="0" err="1">
                <a:solidFill>
                  <a:srgbClr val="FFFF00"/>
                </a:solidFill>
              </a:rPr>
              <a:t>Broodhagen</a:t>
            </a:r>
            <a:r>
              <a:rPr lang="en-GB" sz="5500" b="1" dirty="0">
                <a:solidFill>
                  <a:srgbClr val="FFFF00"/>
                </a:solidFill>
              </a:rPr>
              <a:t>. </a:t>
            </a:r>
          </a:p>
          <a:p>
            <a:pPr marL="457200" indent="-457200">
              <a:lnSpc>
                <a:spcPct val="120000"/>
              </a:lnSpc>
              <a:buFont typeface="Wingdings" pitchFamily="2" charset="2"/>
              <a:buChar char="q"/>
            </a:pPr>
            <a:r>
              <a:rPr lang="en-GB" sz="5500" b="1" dirty="0">
                <a:solidFill>
                  <a:srgbClr val="FFFF00"/>
                </a:solidFill>
              </a:rPr>
              <a:t>Born in Georgetown, Guyana, 1909.</a:t>
            </a:r>
          </a:p>
          <a:p>
            <a:pPr marL="457200" indent="-457200">
              <a:lnSpc>
                <a:spcPct val="120000"/>
              </a:lnSpc>
              <a:buFont typeface="Wingdings" pitchFamily="2" charset="2"/>
              <a:buChar char="q"/>
            </a:pPr>
            <a:r>
              <a:rPr lang="en-GB" sz="5500" b="1" dirty="0">
                <a:solidFill>
                  <a:srgbClr val="FFFF00"/>
                </a:solidFill>
              </a:rPr>
              <a:t>He died in 2002</a:t>
            </a:r>
          </a:p>
          <a:p>
            <a:pPr marL="457200" indent="-457200">
              <a:lnSpc>
                <a:spcPct val="120000"/>
              </a:lnSpc>
              <a:buFont typeface="Wingdings" pitchFamily="2" charset="2"/>
              <a:buChar char="q"/>
            </a:pPr>
            <a:r>
              <a:rPr lang="en-GB" sz="5500" b="1" dirty="0">
                <a:solidFill>
                  <a:srgbClr val="FFFF00"/>
                </a:solidFill>
              </a:rPr>
              <a:t>He is considered Barbados’ most recognised sculptor.</a:t>
            </a:r>
          </a:p>
          <a:p>
            <a:pPr marL="457200" indent="-457200">
              <a:lnSpc>
                <a:spcPct val="120000"/>
              </a:lnSpc>
              <a:buFont typeface="Wingdings" pitchFamily="2" charset="2"/>
              <a:buChar char="q"/>
            </a:pPr>
            <a:r>
              <a:rPr lang="en-GB" sz="5500" b="1" dirty="0">
                <a:solidFill>
                  <a:srgbClr val="FFFF00"/>
                </a:solidFill>
              </a:rPr>
              <a:t> Known for</a:t>
            </a:r>
            <a:r>
              <a:rPr lang="en-VC" sz="5500" b="1" dirty="0">
                <a:solidFill>
                  <a:srgbClr val="FFFF00"/>
                </a:solidFill>
              </a:rPr>
              <a:t>: the Bussa Emancipation Statue, a statue of Prime Minister Grantley Adams, and a statue of cricketer Garfield Sobers. </a:t>
            </a:r>
            <a:endParaRPr lang="en-GB" sz="2900" dirty="0">
              <a:solidFill>
                <a:srgbClr val="FFFF00"/>
              </a:solidFill>
            </a:endParaRPr>
          </a:p>
          <a:p>
            <a:pPr>
              <a:lnSpc>
                <a:spcPct val="91000"/>
              </a:lnSpc>
            </a:pPr>
            <a:r>
              <a:rPr lang="en-GB" sz="2900" dirty="0"/>
              <a:t> </a:t>
            </a:r>
            <a:endParaRPr lang="en-VC" sz="2900" dirty="0"/>
          </a:p>
        </p:txBody>
      </p:sp>
      <p:pic>
        <p:nvPicPr>
          <p:cNvPr id="7" name="Picture 6" descr="A picture containing text, different&#10;&#10;Description automatically generated">
            <a:extLst>
              <a:ext uri="{FF2B5EF4-FFF2-40B4-BE49-F238E27FC236}">
                <a16:creationId xmlns:a16="http://schemas.microsoft.com/office/drawing/2014/main" id="{99CE4796-4D07-D849-B66E-8B85FE3BAC3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343" r="4585" b="-6"/>
          <a:stretch/>
        </p:blipFill>
        <p:spPr>
          <a:xfrm>
            <a:off x="6092952" y="10"/>
            <a:ext cx="3054096" cy="3428990"/>
          </a:xfrm>
          <a:prstGeom prst="rect">
            <a:avLst/>
          </a:prstGeom>
        </p:spPr>
      </p:pic>
      <p:pic>
        <p:nvPicPr>
          <p:cNvPr id="17" name="Picture 16" descr="A statue of a person holding a sword&#10;&#10;Description automatically generated with medium confidence">
            <a:extLst>
              <a:ext uri="{FF2B5EF4-FFF2-40B4-BE49-F238E27FC236}">
                <a16:creationId xmlns:a16="http://schemas.microsoft.com/office/drawing/2014/main" id="{CCF729FA-AB94-5D42-A457-E2B4E4FD92F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15950" r="-2" b="9161"/>
          <a:stretch/>
        </p:blipFill>
        <p:spPr>
          <a:xfrm>
            <a:off x="9147048" y="10"/>
            <a:ext cx="3044952" cy="3428990"/>
          </a:xfrm>
          <a:prstGeom prst="rect">
            <a:avLst/>
          </a:prstGeom>
        </p:spPr>
      </p:pic>
      <p:pic>
        <p:nvPicPr>
          <p:cNvPr id="5" name="Picture 4" descr="A person with the arms crossed&#10;&#10;Description automatically generated with medium confidence">
            <a:extLst>
              <a:ext uri="{FF2B5EF4-FFF2-40B4-BE49-F238E27FC236}">
                <a16:creationId xmlns:a16="http://schemas.microsoft.com/office/drawing/2014/main" id="{D86DC11D-D51A-DB44-A57A-07085D7F6B27}"/>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4463" r="22207" b="3"/>
          <a:stretch/>
        </p:blipFill>
        <p:spPr>
          <a:xfrm>
            <a:off x="6092952" y="3429000"/>
            <a:ext cx="3054096" cy="3429000"/>
          </a:xfrm>
          <a:prstGeom prst="rect">
            <a:avLst/>
          </a:prstGeom>
        </p:spPr>
      </p:pic>
      <p:pic>
        <p:nvPicPr>
          <p:cNvPr id="9" name="Picture 8" descr="A statue of a person&#10;&#10;Description automatically generated with medium confidence">
            <a:extLst>
              <a:ext uri="{FF2B5EF4-FFF2-40B4-BE49-F238E27FC236}">
                <a16:creationId xmlns:a16="http://schemas.microsoft.com/office/drawing/2014/main" id="{66697F1B-0455-DB40-A82D-C7C47218FACD}"/>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r="-3" b="24829"/>
          <a:stretch/>
        </p:blipFill>
        <p:spPr>
          <a:xfrm>
            <a:off x="9147048" y="3429000"/>
            <a:ext cx="3044952" cy="3429000"/>
          </a:xfrm>
          <a:prstGeom prst="rect">
            <a:avLst/>
          </a:prstGeom>
        </p:spPr>
      </p:pic>
    </p:spTree>
    <p:extLst>
      <p:ext uri="{BB962C8B-B14F-4D97-AF65-F5344CB8AC3E}">
        <p14:creationId xmlns:p14="http://schemas.microsoft.com/office/powerpoint/2010/main" val="6908493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346" cy="262432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itle 1">
            <a:extLst>
              <a:ext uri="{FF2B5EF4-FFF2-40B4-BE49-F238E27FC236}">
                <a16:creationId xmlns:a16="http://schemas.microsoft.com/office/drawing/2014/main" id="{1925E5B6-2179-B646-9119-AB93E87A89E4}"/>
              </a:ext>
            </a:extLst>
          </p:cNvPr>
          <p:cNvSpPr>
            <a:spLocks noGrp="1"/>
          </p:cNvSpPr>
          <p:nvPr>
            <p:ph type="title"/>
          </p:nvPr>
        </p:nvSpPr>
        <p:spPr>
          <a:xfrm>
            <a:off x="960437" y="348874"/>
            <a:ext cx="6572691" cy="1926574"/>
          </a:xfrm>
        </p:spPr>
        <p:txBody>
          <a:bodyPr>
            <a:normAutofit/>
          </a:bodyPr>
          <a:lstStyle/>
          <a:p>
            <a:r>
              <a:rPr lang="en-GB"/>
              <a:t>B</a:t>
            </a:r>
            <a:r>
              <a:rPr lang="en-VC"/>
              <a:t>iography of statue</a:t>
            </a:r>
          </a:p>
        </p:txBody>
      </p:sp>
      <p:pic>
        <p:nvPicPr>
          <p:cNvPr id="18" name="Picture 17" descr="A picture containing text, tree, outdoor, car&#10;&#10;Description automatically generated">
            <a:extLst>
              <a:ext uri="{FF2B5EF4-FFF2-40B4-BE49-F238E27FC236}">
                <a16:creationId xmlns:a16="http://schemas.microsoft.com/office/drawing/2014/main" id="{DB88BCFC-8D91-2E42-A8E3-589E356C190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3969"/>
          <a:stretch/>
        </p:blipFill>
        <p:spPr>
          <a:xfrm>
            <a:off x="8128347" y="10"/>
            <a:ext cx="4063653" cy="2624312"/>
          </a:xfrm>
          <a:prstGeom prst="rect">
            <a:avLst/>
          </a:prstGeom>
        </p:spPr>
      </p:pic>
      <p:pic>
        <p:nvPicPr>
          <p:cNvPr id="14" name="Picture 13" descr="A statue of a person holding a sword&#10;&#10;Description automatically generated with medium confidence">
            <a:extLst>
              <a:ext uri="{FF2B5EF4-FFF2-40B4-BE49-F238E27FC236}">
                <a16:creationId xmlns:a16="http://schemas.microsoft.com/office/drawing/2014/main" id="{804CB5C1-97E2-5242-999A-DD08692E3796}"/>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30189"/>
          <a:stretch/>
        </p:blipFill>
        <p:spPr>
          <a:xfrm>
            <a:off x="8129016" y="2603366"/>
            <a:ext cx="4062984" cy="4254634"/>
          </a:xfrm>
          <a:prstGeom prst="rect">
            <a:avLst/>
          </a:prstGeom>
        </p:spPr>
      </p:pic>
      <p:graphicFrame>
        <p:nvGraphicFramePr>
          <p:cNvPr id="86" name="Content Placeholder 20">
            <a:extLst>
              <a:ext uri="{FF2B5EF4-FFF2-40B4-BE49-F238E27FC236}">
                <a16:creationId xmlns:a16="http://schemas.microsoft.com/office/drawing/2014/main" id="{7AC07552-208E-4CF8-8D58-94039979D37C}"/>
              </a:ext>
            </a:extLst>
          </p:cNvPr>
          <p:cNvGraphicFramePr>
            <a:graphicFrameLocks noGrp="1"/>
          </p:cNvGraphicFramePr>
          <p:nvPr>
            <p:ph idx="1"/>
            <p:extLst>
              <p:ext uri="{D42A27DB-BD31-4B8C-83A1-F6EECF244321}">
                <p14:modId xmlns:p14="http://schemas.microsoft.com/office/powerpoint/2010/main" val="3691150601"/>
              </p:ext>
            </p:extLst>
          </p:nvPr>
        </p:nvGraphicFramePr>
        <p:xfrm>
          <a:off x="960120" y="3002507"/>
          <a:ext cx="6573011" cy="317921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909685178"/>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3">
            <a:extLst>
              <a:ext uri="{FF2B5EF4-FFF2-40B4-BE49-F238E27FC236}">
                <a16:creationId xmlns:a16="http://schemas.microsoft.com/office/drawing/2014/main" id="{4AB109E1-45E3-4986-9663-C3EAAC041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5">
            <a:extLst>
              <a:ext uri="{FF2B5EF4-FFF2-40B4-BE49-F238E27FC236}">
                <a16:creationId xmlns:a16="http://schemas.microsoft.com/office/drawing/2014/main" id="{EDEE9D42-BBE7-4427-9BC3-971CE96F1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6441"/>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EFFD0E-ED0D-1A48-956A-3783A22D4E49}"/>
              </a:ext>
            </a:extLst>
          </p:cNvPr>
          <p:cNvSpPr>
            <a:spLocks noGrp="1"/>
          </p:cNvSpPr>
          <p:nvPr>
            <p:ph type="ctrTitle"/>
          </p:nvPr>
        </p:nvSpPr>
        <p:spPr>
          <a:xfrm>
            <a:off x="960121" y="1240403"/>
            <a:ext cx="5943600" cy="2941983"/>
          </a:xfrm>
        </p:spPr>
        <p:txBody>
          <a:bodyPr anchor="ctr">
            <a:normAutofit/>
          </a:bodyPr>
          <a:lstStyle/>
          <a:p>
            <a:pPr algn="l"/>
            <a:r>
              <a:rPr lang="en-VC"/>
              <a:t>THE BUSSA REBELLION</a:t>
            </a:r>
          </a:p>
        </p:txBody>
      </p:sp>
      <p:sp>
        <p:nvSpPr>
          <p:cNvPr id="3" name="Subtitle 2">
            <a:extLst>
              <a:ext uri="{FF2B5EF4-FFF2-40B4-BE49-F238E27FC236}">
                <a16:creationId xmlns:a16="http://schemas.microsoft.com/office/drawing/2014/main" id="{04CBEE37-BC1A-1247-8034-40D86345FD39}"/>
              </a:ext>
            </a:extLst>
          </p:cNvPr>
          <p:cNvSpPr>
            <a:spLocks noGrp="1"/>
          </p:cNvSpPr>
          <p:nvPr>
            <p:ph type="subTitle" idx="1"/>
          </p:nvPr>
        </p:nvSpPr>
        <p:spPr>
          <a:xfrm>
            <a:off x="960120" y="5206247"/>
            <a:ext cx="10268712" cy="1013577"/>
          </a:xfrm>
        </p:spPr>
        <p:txBody>
          <a:bodyPr>
            <a:normAutofit/>
          </a:bodyPr>
          <a:lstStyle/>
          <a:p>
            <a:pPr marL="571500" indent="-571500" algn="l">
              <a:lnSpc>
                <a:spcPct val="91000"/>
              </a:lnSpc>
              <a:buFont typeface="Wingdings" pitchFamily="2" charset="2"/>
              <a:buChar char="Ø"/>
            </a:pPr>
            <a:r>
              <a:rPr lang="en-VC" sz="1200" dirty="0"/>
              <a:t>WHO WAS BUSSA? </a:t>
            </a:r>
          </a:p>
          <a:p>
            <a:pPr marL="571500" indent="-571500" algn="l">
              <a:lnSpc>
                <a:spcPct val="91000"/>
              </a:lnSpc>
              <a:buFont typeface="Wingdings" pitchFamily="2" charset="2"/>
              <a:buChar char="Ø"/>
            </a:pPr>
            <a:r>
              <a:rPr lang="en-VC" sz="1200" dirty="0"/>
              <a:t>WHAT WAS THE BUSSA REBELLION?</a:t>
            </a:r>
          </a:p>
          <a:p>
            <a:pPr marL="571500" indent="-571500" algn="l">
              <a:lnSpc>
                <a:spcPct val="91000"/>
              </a:lnSpc>
              <a:buFont typeface="Wingdings" pitchFamily="2" charset="2"/>
              <a:buChar char="Ø"/>
            </a:pPr>
            <a:r>
              <a:rPr lang="en-VC" sz="1200" dirty="0"/>
              <a:t>CAUSES, COURSE AND CONSEQUENCES OF THE REBELLION.</a:t>
            </a:r>
          </a:p>
        </p:txBody>
      </p:sp>
      <p:pic>
        <p:nvPicPr>
          <p:cNvPr id="5" name="Picture 4" descr="A picture containing text, outdoor, old&#10;&#10;Description automatically generated">
            <a:extLst>
              <a:ext uri="{FF2B5EF4-FFF2-40B4-BE49-F238E27FC236}">
                <a16:creationId xmlns:a16="http://schemas.microsoft.com/office/drawing/2014/main" id="{2C5BE934-CE51-FF46-9A6F-090B5DA1DDA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030" r="21137" b="2"/>
          <a:stretch/>
        </p:blipFill>
        <p:spPr>
          <a:xfrm>
            <a:off x="7533136" y="646441"/>
            <a:ext cx="4658863" cy="3952185"/>
          </a:xfrm>
          <a:prstGeom prst="rect">
            <a:avLst/>
          </a:prstGeom>
        </p:spPr>
      </p:pic>
    </p:spTree>
    <p:extLst>
      <p:ext uri="{BB962C8B-B14F-4D97-AF65-F5344CB8AC3E}">
        <p14:creationId xmlns:p14="http://schemas.microsoft.com/office/powerpoint/2010/main" val="32404365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person, old, close&#10;&#10;Description automatically generated">
            <a:extLst>
              <a:ext uri="{FF2B5EF4-FFF2-40B4-BE49-F238E27FC236}">
                <a16:creationId xmlns:a16="http://schemas.microsoft.com/office/drawing/2014/main" id="{6EDBA001-3A12-944C-8130-AAA2CFE92885}"/>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20896" r="1" b="29593"/>
          <a:stretch/>
        </p:blipFill>
        <p:spPr>
          <a:xfrm>
            <a:off x="1524" y="10"/>
            <a:ext cx="12188952" cy="6857990"/>
          </a:xfrm>
          <a:prstGeom prst="rect">
            <a:avLst/>
          </a:prstGeom>
        </p:spPr>
      </p:pic>
      <p:sp>
        <p:nvSpPr>
          <p:cNvPr id="14" name="Rectangle 13">
            <a:extLst>
              <a:ext uri="{FF2B5EF4-FFF2-40B4-BE49-F238E27FC236}">
                <a16:creationId xmlns:a16="http://schemas.microsoft.com/office/drawing/2014/main" id="{365A786E-9028-443F-8713-B9552D9A2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0B9AD3-DCF4-1A49-ABAE-CEAE5471F898}"/>
              </a:ext>
            </a:extLst>
          </p:cNvPr>
          <p:cNvSpPr>
            <a:spLocks noGrp="1"/>
          </p:cNvSpPr>
          <p:nvPr>
            <p:ph type="title"/>
          </p:nvPr>
        </p:nvSpPr>
        <p:spPr>
          <a:xfrm>
            <a:off x="960119" y="3149600"/>
            <a:ext cx="6858000" cy="76200"/>
          </a:xfrm>
        </p:spPr>
        <p:txBody>
          <a:bodyPr vert="horz" lIns="91440" tIns="45720" rIns="91440" bIns="45720" rtlCol="0" anchor="ctr">
            <a:normAutofit fontScale="90000"/>
          </a:bodyPr>
          <a:lstStyle/>
          <a:p>
            <a:pPr>
              <a:lnSpc>
                <a:spcPct val="100000"/>
              </a:lnSpc>
            </a:pPr>
            <a:r>
              <a:rPr lang="en-US" sz="7300" dirty="0"/>
              <a:t>WHO WAS BUSSA?</a:t>
            </a:r>
            <a:br>
              <a:rPr lang="en-US" sz="8800" dirty="0"/>
            </a:br>
            <a:r>
              <a:rPr lang="en-US" sz="2700" dirty="0">
                <a:solidFill>
                  <a:srgbClr val="FFFF00"/>
                </a:solidFill>
              </a:rPr>
              <a:t>A West African man who was captured, sold as a slave and  brought to BAYLEY’S plantation in ST. PHILLIP PARISH, Barbados.</a:t>
            </a:r>
            <a:br>
              <a:rPr lang="en-US" sz="2700" dirty="0">
                <a:solidFill>
                  <a:srgbClr val="FFFF00"/>
                </a:solidFill>
              </a:rPr>
            </a:br>
            <a:br>
              <a:rPr lang="en-US" sz="2700" dirty="0">
                <a:solidFill>
                  <a:srgbClr val="FFFF00"/>
                </a:solidFill>
              </a:rPr>
            </a:br>
            <a:r>
              <a:rPr lang="en-US" sz="2700" dirty="0">
                <a:solidFill>
                  <a:srgbClr val="FFFF00"/>
                </a:solidFill>
              </a:rPr>
              <a:t>- </a:t>
            </a:r>
            <a:r>
              <a:rPr lang="en-GB" sz="2700" b="1" dirty="0">
                <a:solidFill>
                  <a:srgbClr val="FFFF00"/>
                </a:solidFill>
              </a:rPr>
              <a:t>he was a ranger at the Bayley plantation in St. Philip. </a:t>
            </a:r>
            <a:br>
              <a:rPr lang="en-GB" sz="2700" b="1" dirty="0">
                <a:solidFill>
                  <a:srgbClr val="FFFF00"/>
                </a:solidFill>
              </a:rPr>
            </a:br>
            <a:br>
              <a:rPr lang="en-GB" sz="2700" b="1" dirty="0">
                <a:solidFill>
                  <a:srgbClr val="FFFF00"/>
                </a:solidFill>
              </a:rPr>
            </a:br>
            <a:r>
              <a:rPr lang="en-GB" sz="2700" b="1" dirty="0">
                <a:solidFill>
                  <a:srgbClr val="FFFF00"/>
                </a:solidFill>
              </a:rPr>
              <a:t>-A ranger was the head officer among the enslaved workers on AN ESTATE.   </a:t>
            </a:r>
            <a:r>
              <a:rPr lang="en-GB" sz="2700" b="1" dirty="0">
                <a:solidFill>
                  <a:srgbClr val="FF0000"/>
                </a:solidFill>
              </a:rPr>
              <a:t>‘A SLAVE DRIVER/OVERSEER’</a:t>
            </a:r>
            <a:br>
              <a:rPr lang="en-GB" sz="2700" b="1" dirty="0">
                <a:solidFill>
                  <a:srgbClr val="FF0000"/>
                </a:solidFill>
              </a:rPr>
            </a:br>
            <a:endParaRPr lang="en-US" sz="3300" b="1" dirty="0">
              <a:solidFill>
                <a:srgbClr val="FFFF00"/>
              </a:solidFill>
            </a:endParaRPr>
          </a:p>
        </p:txBody>
      </p:sp>
    </p:spTree>
    <p:extLst>
      <p:ext uri="{BB962C8B-B14F-4D97-AF65-F5344CB8AC3E}">
        <p14:creationId xmlns:p14="http://schemas.microsoft.com/office/powerpoint/2010/main" val="259272939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Cha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2">
            <a:extLst>
              <a:ext uri="{FF2B5EF4-FFF2-40B4-BE49-F238E27FC236}">
                <a16:creationId xmlns:a16="http://schemas.microsoft.com/office/drawing/2014/main" id="{6BC377B7-18F1-42AD-A1DD-E1D6A5B27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4">
            <a:extLst>
              <a:ext uri="{FF2B5EF4-FFF2-40B4-BE49-F238E27FC236}">
                <a16:creationId xmlns:a16="http://schemas.microsoft.com/office/drawing/2014/main" id="{E27CBDD7-6A01-4B3F-B16A-F50305427B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43467 w 12192000"/>
              <a:gd name="connsiteY0" fmla="*/ 640822 h 6858000"/>
              <a:gd name="connsiteX1" fmla="*/ 643467 w 12192000"/>
              <a:gd name="connsiteY1" fmla="*/ 6217178 h 6858000"/>
              <a:gd name="connsiteX2" fmla="*/ 11548533 w 12192000"/>
              <a:gd name="connsiteY2" fmla="*/ 6217178 h 6858000"/>
              <a:gd name="connsiteX3" fmla="*/ 11548533 w 12192000"/>
              <a:gd name="connsiteY3" fmla="*/ 640822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643467" y="640822"/>
                </a:moveTo>
                <a:lnTo>
                  <a:pt x="643467" y="6217178"/>
                </a:lnTo>
                <a:lnTo>
                  <a:pt x="11548533" y="6217178"/>
                </a:lnTo>
                <a:lnTo>
                  <a:pt x="11548533" y="640822"/>
                </a:lnTo>
                <a:close/>
                <a:moveTo>
                  <a:pt x="0" y="0"/>
                </a:moveTo>
                <a:lnTo>
                  <a:pt x="12192000" y="0"/>
                </a:lnTo>
                <a:lnTo>
                  <a:pt x="12192000" y="6858000"/>
                </a:lnTo>
                <a:lnTo>
                  <a:pt x="0" y="685800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Content Placeholder 6" descr="Text&#10;&#10;Description automatically generated">
            <a:extLst>
              <a:ext uri="{FF2B5EF4-FFF2-40B4-BE49-F238E27FC236}">
                <a16:creationId xmlns:a16="http://schemas.microsoft.com/office/drawing/2014/main" id="{A0B80F38-5F06-A149-9360-FD656C0C7EC9}"/>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1395663" y="649705"/>
            <a:ext cx="8987589" cy="5546558"/>
          </a:xfrm>
          <a:prstGeom prst="rect">
            <a:avLst/>
          </a:prstGeom>
        </p:spPr>
      </p:pic>
    </p:spTree>
    <p:extLst>
      <p:ext uri="{BB962C8B-B14F-4D97-AF65-F5344CB8AC3E}">
        <p14:creationId xmlns:p14="http://schemas.microsoft.com/office/powerpoint/2010/main" val="54637149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F1D75-56F9-6C45-94C9-57EBD0EC42D5}"/>
              </a:ext>
            </a:extLst>
          </p:cNvPr>
          <p:cNvSpPr>
            <a:spLocks noGrp="1"/>
          </p:cNvSpPr>
          <p:nvPr>
            <p:ph type="title"/>
          </p:nvPr>
        </p:nvSpPr>
        <p:spPr>
          <a:xfrm>
            <a:off x="5300811" y="317500"/>
            <a:ext cx="5927576" cy="1701800"/>
          </a:xfrm>
        </p:spPr>
        <p:txBody>
          <a:bodyPr>
            <a:normAutofit/>
          </a:bodyPr>
          <a:lstStyle/>
          <a:p>
            <a:r>
              <a:rPr lang="en-GB" sz="5600" dirty="0"/>
              <a:t>C</a:t>
            </a:r>
            <a:r>
              <a:rPr lang="en-VC" sz="5600" dirty="0"/>
              <a:t>auses of the bussa rebellion </a:t>
            </a:r>
          </a:p>
        </p:txBody>
      </p:sp>
      <p:pic>
        <p:nvPicPr>
          <p:cNvPr id="5" name="Content Placeholder 4" descr="Logo, icon, company name&#10;&#10;Description automatically generated">
            <a:extLst>
              <a:ext uri="{FF2B5EF4-FFF2-40B4-BE49-F238E27FC236}">
                <a16:creationId xmlns:a16="http://schemas.microsoft.com/office/drawing/2014/main" id="{738EC008-D9FE-6743-A582-115192DA90B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826" r="17261" b="-2"/>
          <a:stretch/>
        </p:blipFill>
        <p:spPr>
          <a:xfrm>
            <a:off x="20" y="10"/>
            <a:ext cx="4657324" cy="6857990"/>
          </a:xfrm>
          <a:prstGeom prst="rect">
            <a:avLst/>
          </a:prstGeom>
        </p:spPr>
      </p:pic>
      <p:sp>
        <p:nvSpPr>
          <p:cNvPr id="9" name="Content Placeholder 8">
            <a:extLst>
              <a:ext uri="{FF2B5EF4-FFF2-40B4-BE49-F238E27FC236}">
                <a16:creationId xmlns:a16="http://schemas.microsoft.com/office/drawing/2014/main" id="{4F9AEED5-1671-414F-9D6E-B3E5448C706C}"/>
              </a:ext>
            </a:extLst>
          </p:cNvPr>
          <p:cNvSpPr>
            <a:spLocks noGrp="1"/>
          </p:cNvSpPr>
          <p:nvPr>
            <p:ph idx="1"/>
          </p:nvPr>
        </p:nvSpPr>
        <p:spPr>
          <a:xfrm>
            <a:off x="5300810" y="2587625"/>
            <a:ext cx="5927577" cy="3594100"/>
          </a:xfrm>
        </p:spPr>
        <p:txBody>
          <a:bodyPr anchor="t">
            <a:normAutofit/>
          </a:bodyPr>
          <a:lstStyle/>
          <a:p>
            <a:pPr marL="457200" indent="-457200">
              <a:buFont typeface="Wingdings" pitchFamily="2" charset="2"/>
              <a:buChar char="Ø"/>
            </a:pPr>
            <a:r>
              <a:rPr lang="en-US" dirty="0">
                <a:solidFill>
                  <a:srgbClr val="FF0000"/>
                </a:solidFill>
              </a:rPr>
              <a:t>Enslavement; the overarching reason for the revolt. </a:t>
            </a:r>
          </a:p>
          <a:p>
            <a:pPr marL="457200" indent="-457200">
              <a:buFont typeface="Wingdings" pitchFamily="2" charset="2"/>
              <a:buChar char="Ø"/>
            </a:pPr>
            <a:r>
              <a:rPr lang="en-US" dirty="0">
                <a:solidFill>
                  <a:srgbClr val="FF0000"/>
                </a:solidFill>
              </a:rPr>
              <a:t>Rising political consciousness; Haiti became an independent black republic in 1804</a:t>
            </a:r>
          </a:p>
          <a:p>
            <a:pPr marL="457200" indent="-457200">
              <a:buFont typeface="Wingdings" pitchFamily="2" charset="2"/>
              <a:buChar char="Ø"/>
            </a:pPr>
            <a:endParaRPr lang="en-US" dirty="0">
              <a:solidFill>
                <a:srgbClr val="FF0000"/>
              </a:solidFill>
            </a:endParaRPr>
          </a:p>
          <a:p>
            <a:pPr marL="457200" indent="-457200">
              <a:buFont typeface="Wingdings" pitchFamily="2" charset="2"/>
              <a:buChar char="Ø"/>
            </a:pPr>
            <a:endParaRPr lang="en-US" dirty="0">
              <a:solidFill>
                <a:srgbClr val="FF0000"/>
              </a:solidFill>
            </a:endParaRPr>
          </a:p>
          <a:p>
            <a:pPr marL="457200" indent="-457200">
              <a:buFont typeface="Wingdings" pitchFamily="2" charset="2"/>
              <a:buChar char="Ø"/>
            </a:pPr>
            <a:endParaRPr lang="en-US" dirty="0">
              <a:solidFill>
                <a:srgbClr val="FF0000"/>
              </a:solidFill>
            </a:endParaRPr>
          </a:p>
          <a:p>
            <a:pPr marL="457200" indent="-457200">
              <a:buFont typeface="Wingdings" pitchFamily="2" charset="2"/>
              <a:buChar char="Ø"/>
            </a:pPr>
            <a:endParaRPr lang="en-US" dirty="0">
              <a:solidFill>
                <a:srgbClr val="FF0000"/>
              </a:solidFill>
            </a:endParaRPr>
          </a:p>
        </p:txBody>
      </p:sp>
    </p:spTree>
    <p:extLst>
      <p:ext uri="{BB962C8B-B14F-4D97-AF65-F5344CB8AC3E}">
        <p14:creationId xmlns:p14="http://schemas.microsoft.com/office/powerpoint/2010/main" val="2614114420"/>
      </p:ext>
    </p:extLst>
  </p:cSld>
  <p:clrMapOvr>
    <a:masterClrMapping/>
  </p:clrMapOvr>
  <mc:AlternateContent xmlns:mc="http://schemas.openxmlformats.org/markup-compatibility/2006">
    <mc:Choice xmlns:p14="http://schemas.microsoft.com/office/powerpoint/2010/main" Requires="p14">
      <p:transition spd="slow" p14:dur="1250">
        <p14:flip dir="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47">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31720-987A-FD48-9A13-7EBF4284AD9C}"/>
              </a:ext>
            </a:extLst>
          </p:cNvPr>
          <p:cNvSpPr>
            <a:spLocks noGrp="1"/>
          </p:cNvSpPr>
          <p:nvPr>
            <p:ph type="title"/>
          </p:nvPr>
        </p:nvSpPr>
        <p:spPr>
          <a:xfrm>
            <a:off x="960438" y="317499"/>
            <a:ext cx="4500737" cy="2095501"/>
          </a:xfrm>
        </p:spPr>
        <p:txBody>
          <a:bodyPr vert="horz" lIns="91440" tIns="45720" rIns="91440" bIns="45720" rtlCol="0" anchor="ctr">
            <a:normAutofit/>
          </a:bodyPr>
          <a:lstStyle/>
          <a:p>
            <a:r>
              <a:rPr lang="en-US" sz="5600" kern="1200" cap="all" spc="120" baseline="0" dirty="0">
                <a:solidFill>
                  <a:schemeClr val="tx1"/>
                </a:solidFill>
                <a:latin typeface="+mj-lt"/>
                <a:ea typeface="+mj-ea"/>
                <a:cs typeface="+mj-cs"/>
              </a:rPr>
              <a:t>THE IMPERIAL REGISTRY BILL</a:t>
            </a:r>
          </a:p>
        </p:txBody>
      </p:sp>
      <p:sp>
        <p:nvSpPr>
          <p:cNvPr id="24" name="TextBox 23">
            <a:extLst>
              <a:ext uri="{FF2B5EF4-FFF2-40B4-BE49-F238E27FC236}">
                <a16:creationId xmlns:a16="http://schemas.microsoft.com/office/drawing/2014/main" id="{0DB61B10-8889-5E44-9CD5-76BDB9996BC1}"/>
              </a:ext>
            </a:extLst>
          </p:cNvPr>
          <p:cNvSpPr txBox="1"/>
          <p:nvPr/>
        </p:nvSpPr>
        <p:spPr>
          <a:xfrm>
            <a:off x="960438" y="3228945"/>
            <a:ext cx="4500737" cy="2952780"/>
          </a:xfrm>
          <a:prstGeom prst="rect">
            <a:avLst/>
          </a:prstGeom>
        </p:spPr>
        <p:txBody>
          <a:bodyPr vert="horz" lIns="91440" tIns="45720" rIns="91440" bIns="45720" rtlCol="0" anchor="ctr">
            <a:normAutofit/>
          </a:bodyPr>
          <a:lstStyle/>
          <a:p>
            <a:pPr>
              <a:lnSpc>
                <a:spcPct val="101000"/>
              </a:lnSpc>
              <a:spcAft>
                <a:spcPts val="600"/>
              </a:spcAft>
            </a:pPr>
            <a:endParaRPr lang="en-US" sz="3600" spc="50" dirty="0">
              <a:highlight>
                <a:srgbClr val="FFFF00"/>
              </a:highlight>
            </a:endParaRPr>
          </a:p>
        </p:txBody>
      </p:sp>
      <p:pic>
        <p:nvPicPr>
          <p:cNvPr id="27" name="Picture 26" descr="A picture containing text, person&#10;&#10;Description automatically generated">
            <a:extLst>
              <a:ext uri="{FF2B5EF4-FFF2-40B4-BE49-F238E27FC236}">
                <a16:creationId xmlns:a16="http://schemas.microsoft.com/office/drawing/2014/main" id="{6A34CA14-E318-2542-ACF8-DE20FE4C4DC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27"/>
          <a:stretch/>
        </p:blipFill>
        <p:spPr>
          <a:xfrm>
            <a:off x="58985" y="5254264"/>
            <a:ext cx="5880029" cy="1603256"/>
          </a:xfrm>
          <a:prstGeom prst="rect">
            <a:avLst/>
          </a:prstGeom>
        </p:spPr>
      </p:pic>
      <p:sp>
        <p:nvSpPr>
          <p:cNvPr id="25" name="TextBox 24">
            <a:extLst>
              <a:ext uri="{FF2B5EF4-FFF2-40B4-BE49-F238E27FC236}">
                <a16:creationId xmlns:a16="http://schemas.microsoft.com/office/drawing/2014/main" id="{A8E73516-9987-E640-81CC-3175D9E95CF8}"/>
              </a:ext>
            </a:extLst>
          </p:cNvPr>
          <p:cNvSpPr txBox="1"/>
          <p:nvPr/>
        </p:nvSpPr>
        <p:spPr>
          <a:xfrm>
            <a:off x="482599" y="2413000"/>
            <a:ext cx="5785955" cy="2723823"/>
          </a:xfrm>
          <a:prstGeom prst="rect">
            <a:avLst/>
          </a:prstGeom>
          <a:noFill/>
        </p:spPr>
        <p:txBody>
          <a:bodyPr wrap="square" rtlCol="0">
            <a:spAutoFit/>
          </a:bodyPr>
          <a:lstStyle/>
          <a:p>
            <a:pPr marL="342900" indent="-342900">
              <a:spcAft>
                <a:spcPts val="600"/>
              </a:spcAft>
              <a:buFont typeface="Wingdings" pitchFamily="2" charset="2"/>
              <a:buChar char="Ø"/>
            </a:pPr>
            <a:r>
              <a:rPr lang="en-GB" sz="2400" b="1" dirty="0">
                <a:solidFill>
                  <a:srgbClr val="FF0000"/>
                </a:solidFill>
                <a:latin typeface="+mj-lt"/>
              </a:rPr>
              <a:t>BILL TO PREVENT ILLICIT IMPORTATION OF SLAVES SUBSEQUENT TO THE ABOLITION OF THE SLAVE TRADE IN 1807. </a:t>
            </a:r>
          </a:p>
          <a:p>
            <a:pPr marL="342900" indent="-342900">
              <a:spcAft>
                <a:spcPts val="600"/>
              </a:spcAft>
              <a:buFont typeface="Wingdings" pitchFamily="2" charset="2"/>
              <a:buChar char="Ø"/>
            </a:pPr>
            <a:r>
              <a:rPr lang="en-GB" sz="2400" b="1" dirty="0">
                <a:solidFill>
                  <a:srgbClr val="FF0000"/>
                </a:solidFill>
                <a:latin typeface="+mj-lt"/>
              </a:rPr>
              <a:t>BACKED BY WILLIAM WILBERFORCE. </a:t>
            </a:r>
          </a:p>
          <a:p>
            <a:pPr>
              <a:spcAft>
                <a:spcPts val="600"/>
              </a:spcAft>
            </a:pPr>
            <a:r>
              <a:rPr lang="en-GB" dirty="0">
                <a:solidFill>
                  <a:srgbClr val="FFFF00"/>
                </a:solidFill>
              </a:rPr>
              <a:t>British politician, philanthropist, and a leader of the movement to abolish the slave trade.</a:t>
            </a:r>
            <a:endParaRPr lang="en-GB" sz="2400" b="1" dirty="0">
              <a:solidFill>
                <a:srgbClr val="FFFF00"/>
              </a:solidFill>
              <a:latin typeface="+mj-lt"/>
            </a:endParaRPr>
          </a:p>
          <a:p>
            <a:pPr>
              <a:spcAft>
                <a:spcPts val="600"/>
              </a:spcAft>
            </a:pPr>
            <a:endParaRPr lang="en-GB" sz="2400" b="1" dirty="0">
              <a:solidFill>
                <a:srgbClr val="FF0000"/>
              </a:solidFill>
              <a:latin typeface="+mj-lt"/>
            </a:endParaRPr>
          </a:p>
        </p:txBody>
      </p:sp>
      <p:sp>
        <p:nvSpPr>
          <p:cNvPr id="29" name="TextBox 28">
            <a:extLst>
              <a:ext uri="{FF2B5EF4-FFF2-40B4-BE49-F238E27FC236}">
                <a16:creationId xmlns:a16="http://schemas.microsoft.com/office/drawing/2014/main" id="{4979A9E4-96D9-E342-8A29-F6081989D3F8}"/>
              </a:ext>
            </a:extLst>
          </p:cNvPr>
          <p:cNvSpPr txBox="1"/>
          <p:nvPr/>
        </p:nvSpPr>
        <p:spPr>
          <a:xfrm>
            <a:off x="3210806" y="6616638"/>
            <a:ext cx="2542683" cy="200055"/>
          </a:xfrm>
          <a:prstGeom prst="rect">
            <a:avLst/>
          </a:prstGeom>
          <a:solidFill>
            <a:srgbClr val="000000"/>
          </a:solidFill>
        </p:spPr>
        <p:txBody>
          <a:bodyPr wrap="none" rtlCol="0">
            <a:spAutoFit/>
          </a:bodyPr>
          <a:lstStyle/>
          <a:p>
            <a:pPr algn="r">
              <a:spcAft>
                <a:spcPts val="600"/>
              </a:spcAft>
            </a:pPr>
            <a:r>
              <a:rPr lang="en-VC" sz="700" dirty="0">
                <a:solidFill>
                  <a:srgbClr val="FFFFFF"/>
                </a:solidFill>
                <a:hlinkClick r:id="rId3" tooltip="http://vancechristie.com/2016/08/31/william-wilberforces-great-change/">
                  <a:extLst>
                    <a:ext uri="{A12FA001-AC4F-418D-AE19-62706E023703}">
                      <ahyp:hlinkClr xmlns:ahyp="http://schemas.microsoft.com/office/drawing/2018/hyperlinkcolor" val="tx"/>
                    </a:ext>
                  </a:extLst>
                </a:hlinkClick>
              </a:rPr>
              <a:t>This Photo</a:t>
            </a:r>
            <a:r>
              <a:rPr lang="en-VC" sz="700" dirty="0">
                <a:solidFill>
                  <a:srgbClr val="FFFFFF"/>
                </a:solidFill>
              </a:rPr>
              <a:t> by Unknown Author is licensed under </a:t>
            </a:r>
            <a:r>
              <a:rPr lang="en-VC"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VC" sz="700" dirty="0">
              <a:solidFill>
                <a:srgbClr val="FFFFFF"/>
              </a:solidFill>
            </a:endParaRPr>
          </a:p>
        </p:txBody>
      </p:sp>
      <p:sp>
        <p:nvSpPr>
          <p:cNvPr id="33" name="Content Placeholder 32">
            <a:extLst>
              <a:ext uri="{FF2B5EF4-FFF2-40B4-BE49-F238E27FC236}">
                <a16:creationId xmlns:a16="http://schemas.microsoft.com/office/drawing/2014/main" id="{E1B8144F-C47D-1F42-B8EE-39B26249DB1E}"/>
              </a:ext>
            </a:extLst>
          </p:cNvPr>
          <p:cNvSpPr>
            <a:spLocks noGrp="1"/>
          </p:cNvSpPr>
          <p:nvPr>
            <p:ph idx="1"/>
          </p:nvPr>
        </p:nvSpPr>
        <p:spPr>
          <a:xfrm>
            <a:off x="5924896" y="317499"/>
            <a:ext cx="6097526" cy="5697948"/>
          </a:xfrm>
        </p:spPr>
        <p:txBody>
          <a:bodyPr>
            <a:noAutofit/>
          </a:bodyPr>
          <a:lstStyle/>
          <a:p>
            <a:pPr>
              <a:lnSpc>
                <a:spcPct val="170000"/>
              </a:lnSpc>
            </a:pPr>
            <a:r>
              <a:rPr lang="en-GB" sz="1400" b="1" dirty="0">
                <a:solidFill>
                  <a:schemeClr val="bg1"/>
                </a:solidFill>
                <a:highlight>
                  <a:srgbClr val="FFFF00"/>
                </a:highlight>
                <a:latin typeface="+mj-lt"/>
                <a:hlinkClick r:id="rId5" tooltip="Mr William Wilberforce">
                  <a:extLst>
                    <a:ext uri="{A12FA001-AC4F-418D-AE19-62706E023703}">
                      <ahyp:hlinkClr xmlns:ahyp="http://schemas.microsoft.com/office/drawing/2018/hyperlinkcolor" val="tx"/>
                    </a:ext>
                  </a:extLst>
                </a:hlinkClick>
              </a:rPr>
              <a:t>Mr. Wilberforce</a:t>
            </a:r>
            <a:r>
              <a:rPr lang="en-GB" sz="1400" b="1" dirty="0">
                <a:solidFill>
                  <a:schemeClr val="bg1"/>
                </a:solidFill>
                <a:highlight>
                  <a:srgbClr val="FFFF00"/>
                </a:highlight>
                <a:latin typeface="+mj-lt"/>
              </a:rPr>
              <a:t> </a:t>
            </a:r>
            <a:r>
              <a:rPr lang="en-GB" sz="1400" b="1" dirty="0">
                <a:latin typeface="+mj-lt"/>
              </a:rPr>
              <a:t>rose, pursuant to notice, to bring under the consideration of the House, his motion respecting the registry of slaves in the British colonies. He felt a satisfaction, he said, in thinking that the measure which he intended to propose was one which involved no novelty of principle, but was, in fact, merely a supplement to the Bill for the abolition of the Slave-trade. It had been already adopted, to a certain extent, in the island of Trinidad, after a most mature and deliberate investigation, and had proved highly beneficial. He was happy to add also, that the principle of the measure was one which had received the decided approbation of the late Mr. Perceval, and which it had always been his intention to extend to those colonies which have colonial legislatures, as well as to those which had not. </a:t>
            </a:r>
            <a:r>
              <a:rPr lang="en-GB" sz="1400" b="1" dirty="0">
                <a:solidFill>
                  <a:schemeClr val="bg1"/>
                </a:solidFill>
                <a:highlight>
                  <a:srgbClr val="FFFF00"/>
                </a:highlight>
                <a:latin typeface="+mj-lt"/>
              </a:rPr>
              <a:t>He was concerned to hear, however, that he might expect to receive opposition from many gentlemen in that House, who represented the West-India interest in it; and that opposition rendered it the more necessary that he should distinctly state the great principle upon which he intended to rest his measure. </a:t>
            </a:r>
            <a:r>
              <a:rPr lang="en-GB" sz="1400" b="1" dirty="0">
                <a:solidFill>
                  <a:schemeClr val="bg1"/>
                </a:solidFill>
                <a:highlight>
                  <a:srgbClr val="00FF00"/>
                </a:highlight>
                <a:latin typeface="+mj-lt"/>
              </a:rPr>
              <a:t>The object of it was not merely to check the various means by which the abolition laws were evaded or violated, but to prevent the continuance of the source of the evil itself</a:t>
            </a:r>
          </a:p>
          <a:p>
            <a:r>
              <a:rPr lang="en-VC" sz="1200" dirty="0"/>
              <a:t>HANSARD- </a:t>
            </a:r>
            <a:r>
              <a:rPr lang="en-GB" sz="1200" dirty="0"/>
              <a:t>HC Deb 13 June 1815 vol 31 cc772-85</a:t>
            </a:r>
            <a:endParaRPr lang="en-VC" sz="1200" dirty="0"/>
          </a:p>
        </p:txBody>
      </p:sp>
    </p:spTree>
    <p:extLst>
      <p:ext uri="{BB962C8B-B14F-4D97-AF65-F5344CB8AC3E}">
        <p14:creationId xmlns:p14="http://schemas.microsoft.com/office/powerpoint/2010/main" val="19567174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newsflash/>
      </p:transition>
    </mc:Choice>
    <mc:Fallback>
      <p:transition spd="slow">
        <p:newsflash/>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ext, letter&#10;&#10;Description automatically generated">
            <a:extLst>
              <a:ext uri="{FF2B5EF4-FFF2-40B4-BE49-F238E27FC236}">
                <a16:creationId xmlns:a16="http://schemas.microsoft.com/office/drawing/2014/main" id="{D27C19C8-8801-B643-8638-4497BBD6D150}"/>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28350" r="-1" b="28889"/>
          <a:stretch/>
        </p:blipFill>
        <p:spPr>
          <a:xfrm>
            <a:off x="1524" y="10"/>
            <a:ext cx="12188952" cy="6857990"/>
          </a:xfrm>
          <a:prstGeom prst="rect">
            <a:avLst/>
          </a:prstGeom>
        </p:spPr>
      </p:pic>
      <p:sp>
        <p:nvSpPr>
          <p:cNvPr id="55" name="Rectangle 54">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331720-987A-FD48-9A13-7EBF4284AD9C}"/>
              </a:ext>
            </a:extLst>
          </p:cNvPr>
          <p:cNvSpPr>
            <a:spLocks noGrp="1"/>
          </p:cNvSpPr>
          <p:nvPr>
            <p:ph type="title"/>
          </p:nvPr>
        </p:nvSpPr>
        <p:spPr>
          <a:xfrm>
            <a:off x="6677023" y="990599"/>
            <a:ext cx="4857751" cy="1563989"/>
          </a:xfrm>
        </p:spPr>
        <p:txBody>
          <a:bodyPr vert="horz" lIns="91440" tIns="45720" rIns="91440" bIns="45720" rtlCol="0" anchor="ctr">
            <a:normAutofit/>
          </a:bodyPr>
          <a:lstStyle/>
          <a:p>
            <a:r>
              <a:rPr lang="en-US" sz="5100" kern="1200" cap="all" spc="120" baseline="0">
                <a:solidFill>
                  <a:schemeClr val="bg1"/>
                </a:solidFill>
                <a:latin typeface="+mj-lt"/>
                <a:ea typeface="+mj-ea"/>
                <a:cs typeface="+mj-cs"/>
              </a:rPr>
              <a:t>THE IMPERIAL REGISTRY BILL</a:t>
            </a:r>
          </a:p>
        </p:txBody>
      </p:sp>
      <p:sp>
        <p:nvSpPr>
          <p:cNvPr id="57" name="Rectangle 56">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Box 24">
            <a:extLst>
              <a:ext uri="{FF2B5EF4-FFF2-40B4-BE49-F238E27FC236}">
                <a16:creationId xmlns:a16="http://schemas.microsoft.com/office/drawing/2014/main" id="{A8E73516-9987-E640-81CC-3175D9E95CF8}"/>
              </a:ext>
            </a:extLst>
          </p:cNvPr>
          <p:cNvSpPr txBox="1"/>
          <p:nvPr/>
        </p:nvSpPr>
        <p:spPr>
          <a:xfrm>
            <a:off x="6094476" y="2725291"/>
            <a:ext cx="6184610" cy="3456348"/>
          </a:xfrm>
          <a:prstGeom prst="rect">
            <a:avLst/>
          </a:prstGeom>
        </p:spPr>
        <p:txBody>
          <a:bodyPr vert="horz" lIns="91440" tIns="45720" rIns="91440" bIns="45720" rtlCol="0">
            <a:normAutofit/>
          </a:bodyPr>
          <a:lstStyle/>
          <a:p>
            <a:pPr marL="342900" indent="-342900">
              <a:lnSpc>
                <a:spcPct val="91000"/>
              </a:lnSpc>
              <a:spcAft>
                <a:spcPts val="600"/>
              </a:spcAft>
              <a:buFont typeface="Wingdings" pitchFamily="2" charset="2"/>
              <a:buChar char="Ø"/>
            </a:pPr>
            <a:r>
              <a:rPr lang="en-US" sz="2800" b="1" spc="50" dirty="0"/>
              <a:t>It was rejected by the Barbadian House of Assembly in November, 1815. </a:t>
            </a:r>
          </a:p>
          <a:p>
            <a:pPr marL="342900" indent="-342900">
              <a:lnSpc>
                <a:spcPct val="91000"/>
              </a:lnSpc>
              <a:spcAft>
                <a:spcPts val="600"/>
              </a:spcAft>
              <a:buFont typeface="Wingdings" pitchFamily="2" charset="2"/>
              <a:buChar char="Ø"/>
            </a:pPr>
            <a:r>
              <a:rPr lang="en-US" sz="2800" spc="50" dirty="0"/>
              <a:t>Historians believe that the slaves thought that they had been granted freedom and their local government was denying them of it.</a:t>
            </a:r>
          </a:p>
        </p:txBody>
      </p:sp>
      <p:sp>
        <p:nvSpPr>
          <p:cNvPr id="24" name="TextBox 23">
            <a:extLst>
              <a:ext uri="{FF2B5EF4-FFF2-40B4-BE49-F238E27FC236}">
                <a16:creationId xmlns:a16="http://schemas.microsoft.com/office/drawing/2014/main" id="{0DB61B10-8889-5E44-9CD5-76BDB9996BC1}"/>
              </a:ext>
            </a:extLst>
          </p:cNvPr>
          <p:cNvSpPr txBox="1"/>
          <p:nvPr/>
        </p:nvSpPr>
        <p:spPr>
          <a:xfrm>
            <a:off x="960438" y="3228945"/>
            <a:ext cx="4500737" cy="2952780"/>
          </a:xfrm>
          <a:prstGeom prst="rect">
            <a:avLst/>
          </a:prstGeom>
        </p:spPr>
        <p:txBody>
          <a:bodyPr vert="horz" lIns="91440" tIns="45720" rIns="91440" bIns="45720" rtlCol="0" anchor="ctr">
            <a:normAutofit/>
          </a:bodyPr>
          <a:lstStyle/>
          <a:p>
            <a:pPr>
              <a:lnSpc>
                <a:spcPct val="101000"/>
              </a:lnSpc>
              <a:spcAft>
                <a:spcPts val="600"/>
              </a:spcAft>
            </a:pPr>
            <a:endParaRPr lang="en-US" sz="3600" spc="50" dirty="0">
              <a:highlight>
                <a:srgbClr val="FFFF00"/>
              </a:highlight>
            </a:endParaRPr>
          </a:p>
        </p:txBody>
      </p:sp>
    </p:spTree>
    <p:extLst>
      <p:ext uri="{BB962C8B-B14F-4D97-AF65-F5344CB8AC3E}">
        <p14:creationId xmlns:p14="http://schemas.microsoft.com/office/powerpoint/2010/main" val="35616350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737D2A-CDE0-5E46-88C0-710957C7D758}"/>
              </a:ext>
            </a:extLst>
          </p:cNvPr>
          <p:cNvSpPr>
            <a:spLocks noGrp="1"/>
          </p:cNvSpPr>
          <p:nvPr>
            <p:ph type="title"/>
          </p:nvPr>
        </p:nvSpPr>
        <p:spPr>
          <a:xfrm>
            <a:off x="5300811" y="317500"/>
            <a:ext cx="5927576" cy="1701800"/>
          </a:xfrm>
        </p:spPr>
        <p:txBody>
          <a:bodyPr>
            <a:normAutofit/>
          </a:bodyPr>
          <a:lstStyle/>
          <a:p>
            <a:r>
              <a:rPr lang="en-VC" sz="5600" dirty="0"/>
              <a:t>Course of the rebellion</a:t>
            </a:r>
          </a:p>
        </p:txBody>
      </p:sp>
      <p:pic>
        <p:nvPicPr>
          <p:cNvPr id="5" name="Content Placeholder 4" descr="Text&#10;&#10;Description automatically generated">
            <a:extLst>
              <a:ext uri="{FF2B5EF4-FFF2-40B4-BE49-F238E27FC236}">
                <a16:creationId xmlns:a16="http://schemas.microsoft.com/office/drawing/2014/main" id="{5EAF216D-407F-D046-872F-2D013F40A2C4}"/>
              </a:ext>
            </a:extLst>
          </p:cNvPr>
          <p:cNvPicPr>
            <a:picLocks noChangeAspect="1"/>
          </p:cNvPicPr>
          <p:nvPr/>
        </p:nvPicPr>
        <p:blipFill rotWithShape="1">
          <a:blip r:embed="rId3"/>
          <a:srcRect t="1116" r="2" b="2"/>
          <a:stretch/>
        </p:blipFill>
        <p:spPr>
          <a:xfrm>
            <a:off x="20" y="10"/>
            <a:ext cx="4657324" cy="6857990"/>
          </a:xfrm>
          <a:prstGeom prst="rect">
            <a:avLst/>
          </a:prstGeom>
        </p:spPr>
      </p:pic>
      <p:sp>
        <p:nvSpPr>
          <p:cNvPr id="9" name="Content Placeholder 8">
            <a:extLst>
              <a:ext uri="{FF2B5EF4-FFF2-40B4-BE49-F238E27FC236}">
                <a16:creationId xmlns:a16="http://schemas.microsoft.com/office/drawing/2014/main" id="{3E4B13F7-E937-41DE-A795-DA5A8E27792F}"/>
              </a:ext>
            </a:extLst>
          </p:cNvPr>
          <p:cNvSpPr>
            <a:spLocks noGrp="1"/>
          </p:cNvSpPr>
          <p:nvPr>
            <p:ph idx="1"/>
          </p:nvPr>
        </p:nvSpPr>
        <p:spPr>
          <a:xfrm>
            <a:off x="5300810" y="2587625"/>
            <a:ext cx="5927577" cy="3594100"/>
          </a:xfrm>
        </p:spPr>
        <p:txBody>
          <a:bodyPr anchor="t">
            <a:normAutofit fontScale="25000" lnSpcReduction="20000"/>
          </a:bodyPr>
          <a:lstStyle/>
          <a:p>
            <a:r>
              <a:rPr lang="en-GB" sz="7200" b="1" dirty="0"/>
              <a:t>Transcript of Letter from Colonel Edward Codd to James Leith, his report of the insurrection. </a:t>
            </a:r>
            <a:endParaRPr lang="en-GB" sz="7200" dirty="0"/>
          </a:p>
          <a:p>
            <a:r>
              <a:rPr lang="en-GB" sz="7200" dirty="0"/>
              <a:t>“On arriving in the Parish of St. Philip,</a:t>
            </a:r>
            <a:r>
              <a:rPr lang="en-GB" sz="7200" dirty="0">
                <a:highlight>
                  <a:srgbClr val="FFFF00"/>
                </a:highlight>
              </a:rPr>
              <a:t> I found that the system of plunder and devastation, which had been pursued by the insurgents, had been very alarming in its extent and ruinous in its consequences. </a:t>
            </a:r>
            <a:r>
              <a:rPr lang="en-GB" sz="7200" dirty="0"/>
              <a:t>Canes, Plantations, Provision grounds, a few dwelling houses and rocks on some of the estates in that and the neighbouring Parish of Christ Church having been involved in a general flame whilst household furniture of every description, Rum, Sugar, Wine, Corn, and every species of food which had been stored were promiscuously scattered in the Roads and Fields near to the dwelling houses, with a rapidity and destruction that evinced the fury of the insurgents.”  (The national archives, </a:t>
            </a:r>
            <a:r>
              <a:rPr lang="en-GB" sz="7200" dirty="0" err="1"/>
              <a:t>Bussa’s</a:t>
            </a:r>
            <a:r>
              <a:rPr lang="en-GB" sz="7200" dirty="0"/>
              <a:t> rebellion; how and why did the enslaved Africans of Barbados rebel in 1816, 2008)</a:t>
            </a:r>
          </a:p>
          <a:p>
            <a:br>
              <a:rPr lang="en-GB" dirty="0"/>
            </a:br>
            <a:endParaRPr lang="en-GB" dirty="0"/>
          </a:p>
          <a:p>
            <a:endParaRPr lang="en-US" dirty="0"/>
          </a:p>
        </p:txBody>
      </p:sp>
    </p:spTree>
    <p:extLst>
      <p:ext uri="{BB962C8B-B14F-4D97-AF65-F5344CB8AC3E}">
        <p14:creationId xmlns:p14="http://schemas.microsoft.com/office/powerpoint/2010/main" val="1272053415"/>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4E000-3BCC-4E4E-9C5A-81E10D5A1B99}"/>
              </a:ext>
            </a:extLst>
          </p:cNvPr>
          <p:cNvSpPr>
            <a:spLocks noGrp="1"/>
          </p:cNvSpPr>
          <p:nvPr>
            <p:ph type="title"/>
          </p:nvPr>
        </p:nvSpPr>
        <p:spPr>
          <a:xfrm>
            <a:off x="960120" y="643467"/>
            <a:ext cx="3212593" cy="5571066"/>
          </a:xfrm>
        </p:spPr>
        <p:txBody>
          <a:bodyPr>
            <a:normAutofit/>
          </a:bodyPr>
          <a:lstStyle/>
          <a:p>
            <a:r>
              <a:rPr lang="en-VC" sz="5100"/>
              <a:t>Result of the rebellion </a:t>
            </a:r>
          </a:p>
        </p:txBody>
      </p:sp>
      <p:graphicFrame>
        <p:nvGraphicFramePr>
          <p:cNvPr id="39" name="Content Placeholder 2">
            <a:extLst>
              <a:ext uri="{FF2B5EF4-FFF2-40B4-BE49-F238E27FC236}">
                <a16:creationId xmlns:a16="http://schemas.microsoft.com/office/drawing/2014/main" id="{2026DFAE-C681-4D0D-A4C2-1145B37EF68B}"/>
              </a:ext>
            </a:extLst>
          </p:cNvPr>
          <p:cNvGraphicFramePr>
            <a:graphicFrameLocks noGrp="1"/>
          </p:cNvGraphicFramePr>
          <p:nvPr>
            <p:ph idx="1"/>
            <p:extLst>
              <p:ext uri="{D42A27DB-BD31-4B8C-83A1-F6EECF244321}">
                <p14:modId xmlns:p14="http://schemas.microsoft.com/office/powerpoint/2010/main" val="1486640626"/>
              </p:ext>
            </p:extLst>
          </p:nvPr>
        </p:nvGraphicFramePr>
        <p:xfrm>
          <a:off x="5300812" y="643466"/>
          <a:ext cx="5927575" cy="5554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78746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E511D-0BAE-8C4C-983B-8D79E8516604}"/>
              </a:ext>
            </a:extLst>
          </p:cNvPr>
          <p:cNvSpPr>
            <a:spLocks noGrp="1"/>
          </p:cNvSpPr>
          <p:nvPr>
            <p:ph type="title"/>
          </p:nvPr>
        </p:nvSpPr>
        <p:spPr/>
        <p:txBody>
          <a:bodyPr>
            <a:normAutofit fontScale="90000"/>
          </a:bodyPr>
          <a:lstStyle/>
          <a:p>
            <a:r>
              <a:rPr lang="en-VC" dirty="0"/>
              <a:t>significance OF THE STATUE today </a:t>
            </a:r>
          </a:p>
        </p:txBody>
      </p:sp>
      <p:sp>
        <p:nvSpPr>
          <p:cNvPr id="3" name="Content Placeholder 2">
            <a:extLst>
              <a:ext uri="{FF2B5EF4-FFF2-40B4-BE49-F238E27FC236}">
                <a16:creationId xmlns:a16="http://schemas.microsoft.com/office/drawing/2014/main" id="{8A75203C-ACED-C54B-9D2A-F41FD41BFDD1}"/>
              </a:ext>
            </a:extLst>
          </p:cNvPr>
          <p:cNvSpPr>
            <a:spLocks noGrp="1"/>
          </p:cNvSpPr>
          <p:nvPr>
            <p:ph idx="1"/>
          </p:nvPr>
        </p:nvSpPr>
        <p:spPr/>
        <p:txBody>
          <a:bodyPr>
            <a:normAutofit fontScale="70000" lnSpcReduction="20000"/>
          </a:bodyPr>
          <a:lstStyle/>
          <a:p>
            <a:pPr algn="ctr"/>
            <a:r>
              <a:rPr lang="en-GB" u="sng" dirty="0"/>
              <a:t>T</a:t>
            </a:r>
            <a:r>
              <a:rPr lang="en-VC" u="sng" dirty="0"/>
              <a:t>HE BUSSA EMANCIPATION STATUE IS SIGNIFICANT TO THE ECONOMIC AND CULTURAL DEVEL</a:t>
            </a:r>
            <a:r>
              <a:rPr lang="en-GB" u="sng" dirty="0"/>
              <a:t>O</a:t>
            </a:r>
            <a:r>
              <a:rPr lang="en-VC" u="sng" dirty="0"/>
              <a:t>PMENT IN BARBADOS. </a:t>
            </a:r>
          </a:p>
          <a:p>
            <a:pPr marL="457200" indent="-457200">
              <a:buFont typeface="Wingdings" pitchFamily="2" charset="2"/>
              <a:buChar char="Ø"/>
            </a:pPr>
            <a:r>
              <a:rPr lang="en-GB" sz="2400" dirty="0">
                <a:solidFill>
                  <a:schemeClr val="accent4">
                    <a:lumMod val="75000"/>
                  </a:schemeClr>
                </a:solidFill>
              </a:rPr>
              <a:t>I</a:t>
            </a:r>
            <a:r>
              <a:rPr lang="en-VC" sz="2400" dirty="0">
                <a:solidFill>
                  <a:schemeClr val="accent4">
                    <a:lumMod val="75000"/>
                  </a:schemeClr>
                </a:solidFill>
              </a:rPr>
              <a:t>t has served as a tourist attraction site since it’s installation. </a:t>
            </a:r>
          </a:p>
          <a:p>
            <a:pPr marL="457200" indent="-457200">
              <a:buFont typeface="Wingdings" pitchFamily="2" charset="2"/>
              <a:buChar char="Ø"/>
            </a:pPr>
            <a:r>
              <a:rPr lang="en-GB" sz="2400" dirty="0">
                <a:solidFill>
                  <a:schemeClr val="accent4">
                    <a:lumMod val="75000"/>
                  </a:schemeClr>
                </a:solidFill>
              </a:rPr>
              <a:t>H</a:t>
            </a:r>
            <a:r>
              <a:rPr lang="en-VC" sz="2400" dirty="0">
                <a:solidFill>
                  <a:schemeClr val="accent4">
                    <a:lumMod val="75000"/>
                  </a:schemeClr>
                </a:solidFill>
              </a:rPr>
              <a:t>as been instrumental in raising awareness towards the struggle for emancipation from slavery. </a:t>
            </a:r>
          </a:p>
          <a:p>
            <a:r>
              <a:rPr lang="en-VC" sz="2300" b="1" i="1" dirty="0">
                <a:highlight>
                  <a:srgbClr val="FFFF00"/>
                </a:highlight>
              </a:rPr>
              <a:t>"It's displayed prominently. I saw it three times the first day I was there. And I realised I've never seen anything like it in America. In my entire life I've never seen any monument that symbolised the power of black liberation in the way this statue does. By design.”</a:t>
            </a:r>
          </a:p>
          <a:p>
            <a:r>
              <a:rPr lang="en-GB" sz="2300" b="1" dirty="0">
                <a:highlight>
                  <a:srgbClr val="FFFF00"/>
                </a:highlight>
              </a:rPr>
              <a:t>"The story of abolition in America is completely whitewashed, erasing the efforts of black people who dared to resist in so many ways. The fact the conversation in US is about keeping/taking down pro-slavery monuments, not building anti-slavery monuments, speaks volumes.” </a:t>
            </a:r>
            <a:endParaRPr lang="en-VC" sz="2300" dirty="0">
              <a:solidFill>
                <a:schemeClr val="accent4">
                  <a:lumMod val="75000"/>
                </a:schemeClr>
              </a:solidFill>
            </a:endParaRPr>
          </a:p>
          <a:p>
            <a:r>
              <a:rPr lang="en-VC" sz="2000" dirty="0"/>
              <a:t>(Quotes from a twitter thread about a picture of the Bussa Emancipation statue, Loop news, 2017 ) </a:t>
            </a:r>
          </a:p>
          <a:p>
            <a:endParaRPr lang="en-VC" dirty="0">
              <a:solidFill>
                <a:schemeClr val="accent4">
                  <a:lumMod val="75000"/>
                </a:schemeClr>
              </a:solidFill>
            </a:endParaRPr>
          </a:p>
          <a:p>
            <a:endParaRPr lang="en-VC" dirty="0"/>
          </a:p>
          <a:p>
            <a:endParaRPr lang="en-VC" dirty="0"/>
          </a:p>
        </p:txBody>
      </p:sp>
    </p:spTree>
    <p:extLst>
      <p:ext uri="{BB962C8B-B14F-4D97-AF65-F5344CB8AC3E}">
        <p14:creationId xmlns:p14="http://schemas.microsoft.com/office/powerpoint/2010/main" val="4047243556"/>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A372E-0852-E543-8AAC-AC2D06A036AE}"/>
              </a:ext>
            </a:extLst>
          </p:cNvPr>
          <p:cNvSpPr>
            <a:spLocks noGrp="1"/>
          </p:cNvSpPr>
          <p:nvPr>
            <p:ph type="title"/>
          </p:nvPr>
        </p:nvSpPr>
        <p:spPr/>
        <p:txBody>
          <a:bodyPr/>
          <a:lstStyle/>
          <a:p>
            <a:r>
              <a:rPr lang="en-VC" dirty="0"/>
              <a:t>SIGNIFICANCE TODAY CONT’D</a:t>
            </a:r>
          </a:p>
        </p:txBody>
      </p:sp>
      <p:sp>
        <p:nvSpPr>
          <p:cNvPr id="3" name="Content Placeholder 2">
            <a:extLst>
              <a:ext uri="{FF2B5EF4-FFF2-40B4-BE49-F238E27FC236}">
                <a16:creationId xmlns:a16="http://schemas.microsoft.com/office/drawing/2014/main" id="{B5203BEA-4E2B-BE48-BEAB-22502BE6E1B5}"/>
              </a:ext>
            </a:extLst>
          </p:cNvPr>
          <p:cNvSpPr>
            <a:spLocks noGrp="1"/>
          </p:cNvSpPr>
          <p:nvPr>
            <p:ph idx="1"/>
          </p:nvPr>
        </p:nvSpPr>
        <p:spPr>
          <a:xfrm>
            <a:off x="508857" y="2575877"/>
            <a:ext cx="10268712" cy="3593592"/>
          </a:xfrm>
        </p:spPr>
        <p:txBody>
          <a:bodyPr>
            <a:normAutofit/>
          </a:bodyPr>
          <a:lstStyle/>
          <a:p>
            <a:endParaRPr lang="en-VC" sz="1800" dirty="0">
              <a:solidFill>
                <a:schemeClr val="accent4">
                  <a:lumMod val="75000"/>
                </a:schemeClr>
              </a:solidFill>
            </a:endParaRPr>
          </a:p>
          <a:p>
            <a:pPr marL="457200" indent="-457200">
              <a:buFont typeface="Wingdings" pitchFamily="2" charset="2"/>
              <a:buChar char="Ø"/>
            </a:pPr>
            <a:r>
              <a:rPr lang="en-VC" sz="1800" dirty="0">
                <a:solidFill>
                  <a:schemeClr val="accent4">
                    <a:lumMod val="75000"/>
                  </a:schemeClr>
                </a:solidFill>
              </a:rPr>
              <a:t>It functions as a unifier; a reminder of the common history and heritage that we share which makes us the same. </a:t>
            </a:r>
          </a:p>
          <a:p>
            <a:r>
              <a:rPr lang="en-GB" sz="1800" dirty="0">
                <a:solidFill>
                  <a:schemeClr val="accent4">
                    <a:lumMod val="75000"/>
                  </a:schemeClr>
                </a:solidFill>
              </a:rPr>
              <a:t>T</a:t>
            </a:r>
            <a:r>
              <a:rPr lang="en-VC" sz="1800" dirty="0">
                <a:solidFill>
                  <a:schemeClr val="accent4">
                    <a:lumMod val="75000"/>
                  </a:schemeClr>
                </a:solidFill>
              </a:rPr>
              <a:t>he Bussa rebellion itself was the first of a series of revolts across the Caribbean;</a:t>
            </a:r>
          </a:p>
          <a:p>
            <a:r>
              <a:rPr lang="en-GB" sz="1800" dirty="0">
                <a:solidFill>
                  <a:schemeClr val="accent4">
                    <a:lumMod val="75000"/>
                  </a:schemeClr>
                </a:solidFill>
              </a:rPr>
              <a:t>D</a:t>
            </a:r>
            <a:r>
              <a:rPr lang="en-VC" sz="1800" dirty="0">
                <a:solidFill>
                  <a:schemeClr val="accent4">
                    <a:lumMod val="75000"/>
                  </a:schemeClr>
                </a:solidFill>
              </a:rPr>
              <a:t>emerara revolt, Guyana: 1823</a:t>
            </a:r>
          </a:p>
          <a:p>
            <a:r>
              <a:rPr lang="en-VC" sz="1800" dirty="0">
                <a:solidFill>
                  <a:schemeClr val="accent4">
                    <a:lumMod val="75000"/>
                  </a:schemeClr>
                </a:solidFill>
              </a:rPr>
              <a:t>Sam Sharpe rebellion/ christmas rebellion, Jamaica: 1831-1832</a:t>
            </a:r>
          </a:p>
          <a:p>
            <a:pPr marL="285750" indent="-285750">
              <a:buFont typeface="Wingdings" pitchFamily="2" charset="2"/>
              <a:buChar char="Ø"/>
            </a:pPr>
            <a:r>
              <a:rPr lang="en-GB" sz="1800" dirty="0">
                <a:solidFill>
                  <a:schemeClr val="accent4">
                    <a:lumMod val="75000"/>
                  </a:schemeClr>
                </a:solidFill>
              </a:rPr>
              <a:t>T</a:t>
            </a:r>
            <a:r>
              <a:rPr lang="en-VC" sz="1800" dirty="0">
                <a:solidFill>
                  <a:schemeClr val="accent4">
                    <a:lumMod val="75000"/>
                  </a:schemeClr>
                </a:solidFill>
              </a:rPr>
              <a:t>his shared history and heritage promotes unity amongst not only Barbadians but Caribbean people on a whole; caribbean identity.</a:t>
            </a:r>
          </a:p>
          <a:p>
            <a:pPr marL="457200" indent="-457200">
              <a:buFont typeface="Wingdings" pitchFamily="2" charset="2"/>
              <a:buChar char="Ø"/>
            </a:pPr>
            <a:endParaRPr lang="en-VC" sz="1800" dirty="0">
              <a:solidFill>
                <a:schemeClr val="accent4">
                  <a:lumMod val="75000"/>
                </a:schemeClr>
              </a:solidFill>
            </a:endParaRPr>
          </a:p>
          <a:p>
            <a:endParaRPr lang="en-VC" sz="1800" dirty="0">
              <a:solidFill>
                <a:schemeClr val="accent4">
                  <a:lumMod val="75000"/>
                </a:schemeClr>
              </a:solidFill>
            </a:endParaRPr>
          </a:p>
          <a:p>
            <a:endParaRPr lang="en-VC" b="1" i="1" dirty="0">
              <a:highlight>
                <a:srgbClr val="FFFF00"/>
              </a:highlight>
            </a:endParaRPr>
          </a:p>
          <a:p>
            <a:endParaRPr lang="en-VC" b="1" i="1" dirty="0">
              <a:highlight>
                <a:srgbClr val="FFFF00"/>
              </a:highlight>
            </a:endParaRPr>
          </a:p>
          <a:p>
            <a:endParaRPr lang="en-VC" dirty="0">
              <a:highlight>
                <a:srgbClr val="FFFF00"/>
              </a:highlight>
            </a:endParaRPr>
          </a:p>
          <a:p>
            <a:endParaRPr lang="en-VC" dirty="0"/>
          </a:p>
        </p:txBody>
      </p:sp>
    </p:spTree>
    <p:extLst>
      <p:ext uri="{BB962C8B-B14F-4D97-AF65-F5344CB8AC3E}">
        <p14:creationId xmlns:p14="http://schemas.microsoft.com/office/powerpoint/2010/main" val="3637721073"/>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A372E-0852-E543-8AAC-AC2D06A036AE}"/>
              </a:ext>
            </a:extLst>
          </p:cNvPr>
          <p:cNvSpPr>
            <a:spLocks noGrp="1"/>
          </p:cNvSpPr>
          <p:nvPr>
            <p:ph type="title"/>
          </p:nvPr>
        </p:nvSpPr>
        <p:spPr/>
        <p:txBody>
          <a:bodyPr/>
          <a:lstStyle/>
          <a:p>
            <a:r>
              <a:rPr lang="en-VC" dirty="0"/>
              <a:t>SIGNIFICANCE TODAY CONT’D</a:t>
            </a:r>
          </a:p>
        </p:txBody>
      </p:sp>
      <p:sp>
        <p:nvSpPr>
          <p:cNvPr id="3" name="Content Placeholder 2">
            <a:extLst>
              <a:ext uri="{FF2B5EF4-FFF2-40B4-BE49-F238E27FC236}">
                <a16:creationId xmlns:a16="http://schemas.microsoft.com/office/drawing/2014/main" id="{B5203BEA-4E2B-BE48-BEAB-22502BE6E1B5}"/>
              </a:ext>
            </a:extLst>
          </p:cNvPr>
          <p:cNvSpPr>
            <a:spLocks noGrp="1"/>
          </p:cNvSpPr>
          <p:nvPr>
            <p:ph idx="1"/>
          </p:nvPr>
        </p:nvSpPr>
        <p:spPr>
          <a:xfrm>
            <a:off x="1" y="2575877"/>
            <a:ext cx="5772674" cy="3964310"/>
          </a:xfrm>
        </p:spPr>
        <p:txBody>
          <a:bodyPr>
            <a:normAutofit fontScale="40000" lnSpcReduction="20000"/>
          </a:bodyPr>
          <a:lstStyle/>
          <a:p>
            <a:pPr marL="457200" indent="-457200">
              <a:buFont typeface="Wingdings" pitchFamily="2" charset="2"/>
              <a:buChar char="Ø"/>
            </a:pPr>
            <a:r>
              <a:rPr lang="en-GB" sz="3600" dirty="0">
                <a:solidFill>
                  <a:schemeClr val="accent4">
                    <a:lumMod val="75000"/>
                  </a:schemeClr>
                </a:solidFill>
              </a:rPr>
              <a:t>P</a:t>
            </a:r>
            <a:r>
              <a:rPr lang="en-VC" sz="3600" dirty="0">
                <a:solidFill>
                  <a:schemeClr val="accent4">
                    <a:lumMod val="75000"/>
                  </a:schemeClr>
                </a:solidFill>
              </a:rPr>
              <a:t>rovides artistic inspiration and facilitates cultural expression. </a:t>
            </a:r>
            <a:endParaRPr lang="en-VC" sz="1800" dirty="0">
              <a:solidFill>
                <a:schemeClr val="accent4">
                  <a:lumMod val="75000"/>
                </a:schemeClr>
              </a:solidFill>
            </a:endParaRPr>
          </a:p>
          <a:p>
            <a:pPr marL="457200" indent="-457200">
              <a:buFont typeface="Wingdings" pitchFamily="2" charset="2"/>
              <a:buChar char="Ø"/>
            </a:pPr>
            <a:endParaRPr lang="en-VC" sz="1800" dirty="0">
              <a:solidFill>
                <a:schemeClr val="accent4">
                  <a:lumMod val="75000"/>
                </a:schemeClr>
              </a:solidFill>
            </a:endParaRPr>
          </a:p>
          <a:p>
            <a:r>
              <a:rPr lang="en-GB" sz="2800" b="1" u="sng" dirty="0"/>
              <a:t>DE APOLOGY – BUSSA I’M SORRY MUSIC VIDEO </a:t>
            </a:r>
          </a:p>
          <a:p>
            <a:r>
              <a:rPr lang="en-GB" sz="3000" dirty="0"/>
              <a:t>Barbadian poet and cultural activist </a:t>
            </a:r>
            <a:r>
              <a:rPr lang="en-GB" sz="3000" dirty="0" err="1"/>
              <a:t>Adisa</a:t>
            </a:r>
            <a:r>
              <a:rPr lang="en-GB" sz="3000" dirty="0"/>
              <a:t> 'AJA' </a:t>
            </a:r>
            <a:r>
              <a:rPr lang="en-GB" sz="3000" dirty="0" err="1"/>
              <a:t>Andwele</a:t>
            </a:r>
            <a:r>
              <a:rPr lang="en-GB" sz="3000" dirty="0"/>
              <a:t> has released a music video to accompany his latest work which refers to Barbadian national Hero The Right Excellent General </a:t>
            </a:r>
            <a:r>
              <a:rPr lang="en-GB" sz="3000" dirty="0" err="1"/>
              <a:t>Bussa</a:t>
            </a:r>
            <a:r>
              <a:rPr lang="en-GB" sz="3000" dirty="0"/>
              <a:t>. Entitled DE APOLOGY - </a:t>
            </a:r>
            <a:r>
              <a:rPr lang="en-GB" sz="3000" dirty="0" err="1"/>
              <a:t>Bussa</a:t>
            </a:r>
            <a:r>
              <a:rPr lang="en-GB" sz="3000" dirty="0"/>
              <a:t> I'm Sorry is a cinematic styled music music video shot at varying locations across the island of Barbados to portray a pivotal point in Bajan history that is not widely known. </a:t>
            </a:r>
            <a:endParaRPr lang="en-GB" sz="2800" dirty="0"/>
          </a:p>
          <a:p>
            <a:r>
              <a:rPr lang="en-GB" sz="3000" dirty="0"/>
              <a:t>The works refer to the role which the enslaved at Mt. Wilton Plantation played during the 1816 Rebellion and their resulting compensation which led to the establishment of the First Free Village at Rock Hall St. Thomas. It also highlights the deceptive role that the Black Army played in defeating General </a:t>
            </a:r>
            <a:r>
              <a:rPr lang="en-GB" sz="3000" dirty="0" err="1"/>
              <a:t>Bussa</a:t>
            </a:r>
            <a:r>
              <a:rPr lang="en-GB" sz="3000" dirty="0"/>
              <a:t> and his troops in1816. AJA is a descendant of Robert Downes and his wife Hagan Jane who are both founding members of the first free village. In this regard he is making the apology on their behalf to General </a:t>
            </a:r>
            <a:r>
              <a:rPr lang="en-GB" sz="3000" dirty="0" err="1"/>
              <a:t>Bussa</a:t>
            </a:r>
            <a:r>
              <a:rPr lang="en-GB" sz="3000" dirty="0"/>
              <a:t> and all those who died in the battle to free Barbados from slavery.</a:t>
            </a:r>
            <a:endParaRPr lang="en-VC" sz="3000" b="1" i="1" dirty="0">
              <a:highlight>
                <a:srgbClr val="FFFF00"/>
              </a:highlight>
            </a:endParaRPr>
          </a:p>
          <a:p>
            <a:r>
              <a:rPr lang="en-GB" sz="3000" dirty="0">
                <a:hlinkClick r:id="rId4"/>
              </a:rPr>
              <a:t>https://youtu.be/_P1uffyTBY0</a:t>
            </a:r>
            <a:r>
              <a:rPr lang="en-GB" sz="3000" dirty="0"/>
              <a:t> </a:t>
            </a:r>
            <a:endParaRPr lang="en-VC" sz="3000" dirty="0">
              <a:highlight>
                <a:srgbClr val="FFFF00"/>
              </a:highlight>
            </a:endParaRPr>
          </a:p>
          <a:p>
            <a:endParaRPr lang="en-VC" dirty="0"/>
          </a:p>
        </p:txBody>
      </p:sp>
      <p:pic>
        <p:nvPicPr>
          <p:cNvPr id="4" name="bussa I'm sorry.mp4" descr="bussa I'm sorry.mp4">
            <a:hlinkClick r:id="" action="ppaction://media"/>
            <a:extLst>
              <a:ext uri="{FF2B5EF4-FFF2-40B4-BE49-F238E27FC236}">
                <a16:creationId xmlns:a16="http://schemas.microsoft.com/office/drawing/2014/main" id="{9A09AC4D-1821-7E4E-A5A2-D2581D830DC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772674" y="2575877"/>
            <a:ext cx="5650700" cy="3593592"/>
          </a:xfrm>
          <a:prstGeom prst="rect">
            <a:avLst/>
          </a:prstGeom>
        </p:spPr>
      </p:pic>
    </p:spTree>
    <p:extLst>
      <p:ext uri="{BB962C8B-B14F-4D97-AF65-F5344CB8AC3E}">
        <p14:creationId xmlns:p14="http://schemas.microsoft.com/office/powerpoint/2010/main" val="14577363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62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AD816-D574-4249-80AD-AF504922011E}"/>
              </a:ext>
            </a:extLst>
          </p:cNvPr>
          <p:cNvSpPr>
            <a:spLocks noGrp="1"/>
          </p:cNvSpPr>
          <p:nvPr>
            <p:ph type="title"/>
          </p:nvPr>
        </p:nvSpPr>
        <p:spPr>
          <a:xfrm>
            <a:off x="960438" y="317499"/>
            <a:ext cx="4500737" cy="2095501"/>
          </a:xfrm>
        </p:spPr>
        <p:txBody>
          <a:bodyPr>
            <a:normAutofit/>
          </a:bodyPr>
          <a:lstStyle/>
          <a:p>
            <a:r>
              <a:rPr lang="en-GB" sz="5100" dirty="0">
                <a:solidFill>
                  <a:schemeClr val="tx1"/>
                </a:solidFill>
              </a:rPr>
              <a:t>S</a:t>
            </a:r>
            <a:r>
              <a:rPr lang="en-VC" sz="5100" dirty="0">
                <a:solidFill>
                  <a:schemeClr val="tx1"/>
                </a:solidFill>
              </a:rPr>
              <a:t>ignificance today cont’d </a:t>
            </a:r>
          </a:p>
        </p:txBody>
      </p:sp>
      <p:sp>
        <p:nvSpPr>
          <p:cNvPr id="20" name="Content Placeholder 8">
            <a:extLst>
              <a:ext uri="{FF2B5EF4-FFF2-40B4-BE49-F238E27FC236}">
                <a16:creationId xmlns:a16="http://schemas.microsoft.com/office/drawing/2014/main" id="{988AE11C-E33D-4D6B-AD92-8085D285083F}"/>
              </a:ext>
            </a:extLst>
          </p:cNvPr>
          <p:cNvSpPr>
            <a:spLocks noGrp="1"/>
          </p:cNvSpPr>
          <p:nvPr>
            <p:ph idx="1"/>
          </p:nvPr>
        </p:nvSpPr>
        <p:spPr>
          <a:xfrm>
            <a:off x="958914" y="2412999"/>
            <a:ext cx="4338691" cy="3463925"/>
          </a:xfrm>
        </p:spPr>
        <p:txBody>
          <a:bodyPr anchor="t">
            <a:normAutofit fontScale="70000" lnSpcReduction="20000"/>
          </a:bodyPr>
          <a:lstStyle/>
          <a:p>
            <a:pPr>
              <a:lnSpc>
                <a:spcPct val="120000"/>
              </a:lnSpc>
            </a:pPr>
            <a:r>
              <a:rPr lang="en-GB" sz="3500" b="1" dirty="0">
                <a:solidFill>
                  <a:schemeClr val="accent2">
                    <a:lumMod val="60000"/>
                    <a:lumOff val="40000"/>
                  </a:schemeClr>
                </a:solidFill>
              </a:rPr>
              <a:t>“</a:t>
            </a:r>
            <a:r>
              <a:rPr lang="en-GB" sz="3500" b="1" i="1" dirty="0">
                <a:solidFill>
                  <a:schemeClr val="accent2">
                    <a:lumMod val="60000"/>
                    <a:lumOff val="40000"/>
                  </a:schemeClr>
                </a:solidFill>
              </a:rPr>
              <a:t>Lick an Lock-up Done </a:t>
            </a:r>
            <a:r>
              <a:rPr lang="en-GB" sz="3500" b="1" i="1" dirty="0" err="1">
                <a:solidFill>
                  <a:schemeClr val="accent2">
                    <a:lumMod val="60000"/>
                    <a:lumOff val="40000"/>
                  </a:schemeClr>
                </a:solidFill>
              </a:rPr>
              <a:t>Wid</a:t>
            </a:r>
            <a:r>
              <a:rPr lang="en-GB" sz="3500" b="1" i="1" dirty="0">
                <a:solidFill>
                  <a:schemeClr val="accent2">
                    <a:lumMod val="60000"/>
                    <a:lumOff val="40000"/>
                  </a:schemeClr>
                </a:solidFill>
              </a:rPr>
              <a:t>, Hurray </a:t>
            </a:r>
            <a:r>
              <a:rPr lang="en-GB" sz="3500" b="1" i="1" dirty="0" err="1">
                <a:solidFill>
                  <a:schemeClr val="accent2">
                    <a:lumMod val="60000"/>
                    <a:lumOff val="40000"/>
                  </a:schemeClr>
                </a:solidFill>
              </a:rPr>
              <a:t>fuh</a:t>
            </a:r>
            <a:r>
              <a:rPr lang="en-GB" sz="3500" b="1" i="1" dirty="0">
                <a:solidFill>
                  <a:schemeClr val="accent2">
                    <a:lumMod val="60000"/>
                    <a:lumOff val="40000"/>
                  </a:schemeClr>
                </a:solidFill>
              </a:rPr>
              <a:t> </a:t>
            </a:r>
            <a:r>
              <a:rPr lang="en-GB" sz="3500" b="1" i="1" dirty="0" err="1">
                <a:solidFill>
                  <a:schemeClr val="accent2">
                    <a:lumMod val="60000"/>
                    <a:lumOff val="40000"/>
                  </a:schemeClr>
                </a:solidFill>
              </a:rPr>
              <a:t>Jin-Jin</a:t>
            </a:r>
            <a:r>
              <a:rPr lang="en-GB" sz="3500" b="1" i="1" dirty="0">
                <a:solidFill>
                  <a:schemeClr val="accent2">
                    <a:lumMod val="60000"/>
                    <a:lumOff val="40000"/>
                  </a:schemeClr>
                </a:solidFill>
              </a:rPr>
              <a:t> [Queen Victoria].</a:t>
            </a:r>
            <a:br>
              <a:rPr lang="en-GB" sz="3500" b="1" i="1" dirty="0">
                <a:solidFill>
                  <a:schemeClr val="accent2">
                    <a:lumMod val="60000"/>
                    <a:lumOff val="40000"/>
                  </a:schemeClr>
                </a:solidFill>
              </a:rPr>
            </a:br>
            <a:r>
              <a:rPr lang="en-GB" sz="3500" b="1" i="1" dirty="0">
                <a:solidFill>
                  <a:schemeClr val="accent2">
                    <a:lumMod val="60000"/>
                    <a:lumOff val="40000"/>
                  </a:schemeClr>
                </a:solidFill>
              </a:rPr>
              <a:t>De Queen come from England to set we free</a:t>
            </a:r>
            <a:br>
              <a:rPr lang="en-GB" sz="3500" b="1" i="1" dirty="0">
                <a:solidFill>
                  <a:schemeClr val="accent2">
                    <a:lumMod val="60000"/>
                    <a:lumOff val="40000"/>
                  </a:schemeClr>
                </a:solidFill>
              </a:rPr>
            </a:br>
            <a:r>
              <a:rPr lang="en-GB" sz="3500" b="1" i="1" dirty="0">
                <a:solidFill>
                  <a:schemeClr val="accent2">
                    <a:lumMod val="60000"/>
                    <a:lumOff val="40000"/>
                  </a:schemeClr>
                </a:solidFill>
              </a:rPr>
              <a:t>Now Lick an Lock-up Done </a:t>
            </a:r>
            <a:r>
              <a:rPr lang="en-GB" sz="3500" b="1" i="1" dirty="0" err="1">
                <a:solidFill>
                  <a:schemeClr val="accent2">
                    <a:lumMod val="60000"/>
                    <a:lumOff val="40000"/>
                  </a:schemeClr>
                </a:solidFill>
              </a:rPr>
              <a:t>Wid</a:t>
            </a:r>
            <a:r>
              <a:rPr lang="en-GB" sz="3500" b="1" i="1" dirty="0">
                <a:solidFill>
                  <a:schemeClr val="accent2">
                    <a:lumMod val="60000"/>
                    <a:lumOff val="40000"/>
                  </a:schemeClr>
                </a:solidFill>
              </a:rPr>
              <a:t>, Hurray </a:t>
            </a:r>
            <a:r>
              <a:rPr lang="en-GB" sz="3500" b="1" i="1" dirty="0" err="1">
                <a:solidFill>
                  <a:schemeClr val="accent2">
                    <a:lumMod val="60000"/>
                    <a:lumOff val="40000"/>
                  </a:schemeClr>
                </a:solidFill>
              </a:rPr>
              <a:t>fuh</a:t>
            </a:r>
            <a:r>
              <a:rPr lang="en-GB" sz="3500" b="1" i="1" dirty="0">
                <a:solidFill>
                  <a:schemeClr val="accent2">
                    <a:lumMod val="60000"/>
                    <a:lumOff val="40000"/>
                  </a:schemeClr>
                </a:solidFill>
              </a:rPr>
              <a:t> </a:t>
            </a:r>
            <a:r>
              <a:rPr lang="en-GB" sz="3500" b="1" i="1" dirty="0" err="1">
                <a:solidFill>
                  <a:schemeClr val="accent2">
                    <a:lumMod val="60000"/>
                    <a:lumOff val="40000"/>
                  </a:schemeClr>
                </a:solidFill>
              </a:rPr>
              <a:t>Jin-Jin</a:t>
            </a:r>
            <a:r>
              <a:rPr lang="en-GB" sz="3500" b="1" i="1" dirty="0">
                <a:solidFill>
                  <a:schemeClr val="accent2">
                    <a:lumMod val="60000"/>
                    <a:lumOff val="40000"/>
                  </a:schemeClr>
                </a:solidFill>
              </a:rPr>
              <a:t>”</a:t>
            </a:r>
            <a:endParaRPr lang="en-GB" sz="3500" dirty="0">
              <a:solidFill>
                <a:schemeClr val="accent2">
                  <a:lumMod val="60000"/>
                  <a:lumOff val="40000"/>
                </a:schemeClr>
              </a:solidFill>
            </a:endParaRPr>
          </a:p>
          <a:p>
            <a:pPr>
              <a:lnSpc>
                <a:spcPct val="91000"/>
              </a:lnSpc>
            </a:pPr>
            <a:br>
              <a:rPr lang="en-GB" sz="2400" dirty="0"/>
            </a:br>
            <a:endParaRPr lang="en-GB" sz="2400" dirty="0"/>
          </a:p>
          <a:p>
            <a:pPr>
              <a:lnSpc>
                <a:spcPct val="91000"/>
              </a:lnSpc>
            </a:pPr>
            <a:endParaRPr lang="en-US" sz="2400" dirty="0"/>
          </a:p>
        </p:txBody>
      </p:sp>
      <p:pic>
        <p:nvPicPr>
          <p:cNvPr id="8" name="Picture 7" descr="A statue of a person holding a hammer&#10;&#10;Description automatically generated with medium confidence">
            <a:extLst>
              <a:ext uri="{FF2B5EF4-FFF2-40B4-BE49-F238E27FC236}">
                <a16:creationId xmlns:a16="http://schemas.microsoft.com/office/drawing/2014/main" id="{F5C8ECA5-ADAC-6240-B6CE-7C63960CA9BE}"/>
              </a:ext>
            </a:extLst>
          </p:cNvPr>
          <p:cNvPicPr>
            <a:picLocks noChangeAspect="1"/>
          </p:cNvPicPr>
          <p:nvPr/>
        </p:nvPicPr>
        <p:blipFill rotWithShape="1">
          <a:blip r:embed="rId2"/>
          <a:srcRect r="-2" b="12833"/>
          <a:stretch/>
        </p:blipFill>
        <p:spPr>
          <a:xfrm>
            <a:off x="6094474" y="10"/>
            <a:ext cx="6097526" cy="6857990"/>
          </a:xfrm>
          <a:prstGeom prst="rect">
            <a:avLst/>
          </a:prstGeom>
        </p:spPr>
      </p:pic>
    </p:spTree>
    <p:extLst>
      <p:ext uri="{BB962C8B-B14F-4D97-AF65-F5344CB8AC3E}">
        <p14:creationId xmlns:p14="http://schemas.microsoft.com/office/powerpoint/2010/main" val="11522743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EF601-7EDB-B840-9052-1195C842D0C4}"/>
              </a:ext>
            </a:extLst>
          </p:cNvPr>
          <p:cNvSpPr>
            <a:spLocks noGrp="1"/>
          </p:cNvSpPr>
          <p:nvPr>
            <p:ph type="title"/>
          </p:nvPr>
        </p:nvSpPr>
        <p:spPr/>
        <p:txBody>
          <a:bodyPr/>
          <a:lstStyle/>
          <a:p>
            <a:r>
              <a:rPr lang="en-VC" dirty="0"/>
              <a:t>Significance Today CONT’D</a:t>
            </a:r>
          </a:p>
        </p:txBody>
      </p:sp>
      <p:sp>
        <p:nvSpPr>
          <p:cNvPr id="8" name="TextBox 7">
            <a:extLst>
              <a:ext uri="{FF2B5EF4-FFF2-40B4-BE49-F238E27FC236}">
                <a16:creationId xmlns:a16="http://schemas.microsoft.com/office/drawing/2014/main" id="{9709D52B-0D87-2340-BE63-BD938152E327}"/>
              </a:ext>
            </a:extLst>
          </p:cNvPr>
          <p:cNvSpPr txBox="1"/>
          <p:nvPr/>
        </p:nvSpPr>
        <p:spPr>
          <a:xfrm>
            <a:off x="0" y="2186609"/>
            <a:ext cx="5972594" cy="4708981"/>
          </a:xfrm>
          <a:prstGeom prst="rect">
            <a:avLst/>
          </a:prstGeom>
          <a:noFill/>
        </p:spPr>
        <p:txBody>
          <a:bodyPr wrap="square" rtlCol="0">
            <a:spAutoFit/>
          </a:bodyPr>
          <a:lstStyle/>
          <a:p>
            <a:pPr marL="342900" indent="-342900">
              <a:buFont typeface="Wingdings" pitchFamily="2" charset="2"/>
              <a:buChar char="Ø"/>
            </a:pPr>
            <a:r>
              <a:rPr lang="en-GB" dirty="0">
                <a:solidFill>
                  <a:schemeClr val="accent4">
                    <a:lumMod val="75000"/>
                  </a:schemeClr>
                </a:solidFill>
              </a:rPr>
              <a:t>It allows for the continuous insinuation and promotion of the freedom mindset and action associated with independence motifs. </a:t>
            </a:r>
          </a:p>
          <a:p>
            <a:endParaRPr lang="en-GB" dirty="0">
              <a:solidFill>
                <a:schemeClr val="accent4">
                  <a:lumMod val="75000"/>
                </a:schemeClr>
              </a:solidFill>
            </a:endParaRPr>
          </a:p>
          <a:p>
            <a:r>
              <a:rPr lang="en-GB" sz="2000" b="1" u="sng" dirty="0">
                <a:solidFill>
                  <a:srgbClr val="FF0000"/>
                </a:solidFill>
              </a:rPr>
              <a:t>“Barbados has officially removed Queen Elizabeth II as its head of state and become the world's newest republic.” </a:t>
            </a:r>
            <a:r>
              <a:rPr lang="en-GB" sz="1400" b="1" dirty="0">
                <a:solidFill>
                  <a:srgbClr val="FF0000"/>
                </a:solidFill>
              </a:rPr>
              <a:t>(BBC news, November, 2021)</a:t>
            </a:r>
            <a:endParaRPr lang="en-GB" sz="2400" b="1" dirty="0">
              <a:solidFill>
                <a:srgbClr val="FF0000"/>
              </a:solidFill>
            </a:endParaRPr>
          </a:p>
          <a:p>
            <a:endParaRPr lang="en-VC" sz="2400" b="1" dirty="0">
              <a:solidFill>
                <a:srgbClr val="FF0000"/>
              </a:solidFill>
            </a:endParaRPr>
          </a:p>
          <a:p>
            <a:pPr marL="285750" indent="-285750">
              <a:buFont typeface="Wingdings" pitchFamily="2" charset="2"/>
              <a:buChar char="Ø"/>
            </a:pPr>
            <a:r>
              <a:rPr lang="en-VC" dirty="0"/>
              <a:t>November 30th, 2021 marked the end of a 400 year battle to overthrow British imperialism.</a:t>
            </a:r>
          </a:p>
          <a:p>
            <a:endParaRPr lang="en-VC" dirty="0"/>
          </a:p>
          <a:p>
            <a:endParaRPr lang="en-VC" dirty="0"/>
          </a:p>
          <a:p>
            <a:pPr marL="285750" indent="-285750">
              <a:buFont typeface="Wingdings" pitchFamily="2" charset="2"/>
              <a:buChar char="Ø"/>
            </a:pPr>
            <a:r>
              <a:rPr lang="en-GB" dirty="0">
                <a:solidFill>
                  <a:srgbClr val="FFFF00"/>
                </a:solidFill>
                <a:highlight>
                  <a:srgbClr val="000000"/>
                </a:highlight>
              </a:rPr>
              <a:t>I</a:t>
            </a:r>
            <a:r>
              <a:rPr lang="en-VC" dirty="0">
                <a:solidFill>
                  <a:srgbClr val="FFFF00"/>
                </a:solidFill>
                <a:highlight>
                  <a:srgbClr val="000000"/>
                </a:highlight>
              </a:rPr>
              <a:t>t was the result of a movement which started out with violent revolt against colonial regime under the system of enslavement. </a:t>
            </a:r>
          </a:p>
          <a:p>
            <a:r>
              <a:rPr lang="en-VC" dirty="0"/>
              <a:t> </a:t>
            </a:r>
          </a:p>
        </p:txBody>
      </p:sp>
      <p:pic>
        <p:nvPicPr>
          <p:cNvPr id="12" name="Picture 11" descr="A person sitting in a chair&#10;&#10;Description automatically generated with low confidence">
            <a:extLst>
              <a:ext uri="{FF2B5EF4-FFF2-40B4-BE49-F238E27FC236}">
                <a16:creationId xmlns:a16="http://schemas.microsoft.com/office/drawing/2014/main" id="{B4D70106-E46C-9540-BCB4-0B0CEAB352C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34400" y="2186609"/>
            <a:ext cx="3657600" cy="3224547"/>
          </a:xfrm>
          <a:prstGeom prst="rect">
            <a:avLst/>
          </a:prstGeom>
        </p:spPr>
      </p:pic>
      <p:pic>
        <p:nvPicPr>
          <p:cNvPr id="14" name="Picture 13" descr="Logo&#10;&#10;Description automatically generated">
            <a:extLst>
              <a:ext uri="{FF2B5EF4-FFF2-40B4-BE49-F238E27FC236}">
                <a16:creationId xmlns:a16="http://schemas.microsoft.com/office/drawing/2014/main" id="{B85E0433-1980-F542-9E4A-D2D24C86099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094476" y="4585251"/>
            <a:ext cx="3338346" cy="2281985"/>
          </a:xfrm>
          <a:prstGeom prst="rect">
            <a:avLst/>
          </a:prstGeom>
        </p:spPr>
      </p:pic>
      <p:sp>
        <p:nvSpPr>
          <p:cNvPr id="15" name="TextBox 14">
            <a:extLst>
              <a:ext uri="{FF2B5EF4-FFF2-40B4-BE49-F238E27FC236}">
                <a16:creationId xmlns:a16="http://schemas.microsoft.com/office/drawing/2014/main" id="{3388A7C3-65CB-A244-B6F8-487640AFF8B0}"/>
              </a:ext>
            </a:extLst>
          </p:cNvPr>
          <p:cNvSpPr txBox="1"/>
          <p:nvPr/>
        </p:nvSpPr>
        <p:spPr>
          <a:xfrm>
            <a:off x="9432822" y="5565913"/>
            <a:ext cx="2759178" cy="923330"/>
          </a:xfrm>
          <a:prstGeom prst="rect">
            <a:avLst/>
          </a:prstGeom>
          <a:noFill/>
        </p:spPr>
        <p:txBody>
          <a:bodyPr wrap="square" rtlCol="0">
            <a:spAutoFit/>
          </a:bodyPr>
          <a:lstStyle/>
          <a:p>
            <a:r>
              <a:rPr lang="en-GB" dirty="0"/>
              <a:t>Dame Sandra Mason was sworn in as president of Barbados.</a:t>
            </a:r>
            <a:endParaRPr lang="en-VC" dirty="0"/>
          </a:p>
        </p:txBody>
      </p:sp>
      <p:pic>
        <p:nvPicPr>
          <p:cNvPr id="19" name="Picture 18" descr="A person wearing a pink hat&#10;&#10;Description automatically generated with medium confidence">
            <a:extLst>
              <a:ext uri="{FF2B5EF4-FFF2-40B4-BE49-F238E27FC236}">
                <a16:creationId xmlns:a16="http://schemas.microsoft.com/office/drawing/2014/main" id="{AB0DE957-BD48-8D46-B5B3-BF91308A635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963478" y="2248923"/>
            <a:ext cx="2570922" cy="1901880"/>
          </a:xfrm>
          <a:prstGeom prst="rect">
            <a:avLst/>
          </a:prstGeom>
        </p:spPr>
      </p:pic>
      <p:sp>
        <p:nvSpPr>
          <p:cNvPr id="21" name="TextBox 20">
            <a:extLst>
              <a:ext uri="{FF2B5EF4-FFF2-40B4-BE49-F238E27FC236}">
                <a16:creationId xmlns:a16="http://schemas.microsoft.com/office/drawing/2014/main" id="{45267948-EE63-5D4A-A84F-D0A9BDA7B6CA}"/>
              </a:ext>
            </a:extLst>
          </p:cNvPr>
          <p:cNvSpPr txBox="1"/>
          <p:nvPr/>
        </p:nvSpPr>
        <p:spPr>
          <a:xfrm>
            <a:off x="6506817" y="4150803"/>
            <a:ext cx="1965859" cy="369332"/>
          </a:xfrm>
          <a:prstGeom prst="rect">
            <a:avLst/>
          </a:prstGeom>
          <a:noFill/>
        </p:spPr>
        <p:txBody>
          <a:bodyPr wrap="none" rtlCol="0">
            <a:spAutoFit/>
          </a:bodyPr>
          <a:lstStyle/>
          <a:p>
            <a:r>
              <a:rPr lang="en-VC" dirty="0"/>
              <a:t>Queen Elizabeth II</a:t>
            </a:r>
          </a:p>
        </p:txBody>
      </p:sp>
    </p:spTree>
    <p:extLst>
      <p:ext uri="{BB962C8B-B14F-4D97-AF65-F5344CB8AC3E}">
        <p14:creationId xmlns:p14="http://schemas.microsoft.com/office/powerpoint/2010/main" val="21486745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C377B7-18F1-42AD-A1DD-E1D6A5B27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calendar&#10;&#10;Description automatically generated">
            <a:extLst>
              <a:ext uri="{FF2B5EF4-FFF2-40B4-BE49-F238E27FC236}">
                <a16:creationId xmlns:a16="http://schemas.microsoft.com/office/drawing/2014/main" id="{77B9D5A7-2ACC-3B4F-9298-C92BB3CD22B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9777" b="-1"/>
          <a:stretch/>
        </p:blipFill>
        <p:spPr>
          <a:xfrm>
            <a:off x="20" y="10"/>
            <a:ext cx="12191980" cy="6857990"/>
          </a:xfrm>
          <a:prstGeom prst="rect">
            <a:avLst/>
          </a:prstGeom>
        </p:spPr>
      </p:pic>
      <p:sp>
        <p:nvSpPr>
          <p:cNvPr id="4" name="TextBox 3">
            <a:extLst>
              <a:ext uri="{FF2B5EF4-FFF2-40B4-BE49-F238E27FC236}">
                <a16:creationId xmlns:a16="http://schemas.microsoft.com/office/drawing/2014/main" id="{3E4CA464-ADC3-504C-B22A-AEE4B90A9B2A}"/>
              </a:ext>
            </a:extLst>
          </p:cNvPr>
          <p:cNvSpPr txBox="1"/>
          <p:nvPr/>
        </p:nvSpPr>
        <p:spPr>
          <a:xfrm>
            <a:off x="9660538" y="6657945"/>
            <a:ext cx="2531462" cy="200055"/>
          </a:xfrm>
          <a:prstGeom prst="rect">
            <a:avLst/>
          </a:prstGeom>
          <a:solidFill>
            <a:srgbClr val="000000"/>
          </a:solidFill>
        </p:spPr>
        <p:txBody>
          <a:bodyPr wrap="none" rtlCol="0">
            <a:spAutoFit/>
          </a:bodyPr>
          <a:lstStyle/>
          <a:p>
            <a:pPr algn="r">
              <a:spcAft>
                <a:spcPts val="600"/>
              </a:spcAft>
            </a:pPr>
            <a:r>
              <a:rPr lang="en-VC" sz="700">
                <a:solidFill>
                  <a:srgbClr val="FFFFFF"/>
                </a:solidFill>
                <a:hlinkClick r:id="rId3" tooltip="http://maestroenredado.blogspot.com/2017/11/diario-de-un-proyecto-de-aprendizaje_10.html">
                  <a:extLst>
                    <a:ext uri="{A12FA001-AC4F-418D-AE19-62706E023703}">
                      <ahyp:hlinkClr xmlns:ahyp="http://schemas.microsoft.com/office/drawing/2018/hyperlinkcolor" val="tx"/>
                    </a:ext>
                  </a:extLst>
                </a:hlinkClick>
              </a:rPr>
              <a:t>This Photo</a:t>
            </a:r>
            <a:r>
              <a:rPr lang="en-VC" sz="700">
                <a:solidFill>
                  <a:srgbClr val="FFFFFF"/>
                </a:solidFill>
              </a:rPr>
              <a:t> by Unknown Author is licensed under </a:t>
            </a:r>
            <a:r>
              <a:rPr lang="en-VC"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VC" sz="700">
              <a:solidFill>
                <a:srgbClr val="FFFFFF"/>
              </a:solidFill>
            </a:endParaRPr>
          </a:p>
        </p:txBody>
      </p:sp>
    </p:spTree>
    <p:extLst>
      <p:ext uri="{BB962C8B-B14F-4D97-AF65-F5344CB8AC3E}">
        <p14:creationId xmlns:p14="http://schemas.microsoft.com/office/powerpoint/2010/main" val="33947897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stacked on a table">
            <a:extLst>
              <a:ext uri="{FF2B5EF4-FFF2-40B4-BE49-F238E27FC236}">
                <a16:creationId xmlns:a16="http://schemas.microsoft.com/office/drawing/2014/main" id="{279A9F4F-CCA6-4BA9-9D34-2CA5CD49BA0C}"/>
              </a:ext>
            </a:extLst>
          </p:cNvPr>
          <p:cNvPicPr>
            <a:picLocks noChangeAspect="1"/>
          </p:cNvPicPr>
          <p:nvPr/>
        </p:nvPicPr>
        <p:blipFill rotWithShape="1">
          <a:blip r:embed="rId2">
            <a:alphaModFix amt="60000"/>
          </a:blip>
          <a:srcRect t="15730"/>
          <a:stretch/>
        </p:blipFill>
        <p:spPr>
          <a:xfrm>
            <a:off x="20" y="0"/>
            <a:ext cx="12191980" cy="7206916"/>
          </a:xfrm>
          <a:prstGeom prst="rect">
            <a:avLst/>
          </a:prstGeom>
        </p:spPr>
      </p:pic>
      <p:sp>
        <p:nvSpPr>
          <p:cNvPr id="2" name="Title 1">
            <a:extLst>
              <a:ext uri="{FF2B5EF4-FFF2-40B4-BE49-F238E27FC236}">
                <a16:creationId xmlns:a16="http://schemas.microsoft.com/office/drawing/2014/main" id="{2F444DD7-8224-C14C-AC3D-947E38042838}"/>
              </a:ext>
            </a:extLst>
          </p:cNvPr>
          <p:cNvSpPr>
            <a:spLocks noGrp="1"/>
          </p:cNvSpPr>
          <p:nvPr>
            <p:ph type="title"/>
          </p:nvPr>
        </p:nvSpPr>
        <p:spPr>
          <a:xfrm>
            <a:off x="960120" y="640080"/>
            <a:ext cx="10268712" cy="1405288"/>
          </a:xfrm>
        </p:spPr>
        <p:txBody>
          <a:bodyPr vert="horz" lIns="91440" tIns="45720" rIns="91440" bIns="45720" rtlCol="0" anchor="b">
            <a:normAutofit/>
          </a:bodyPr>
          <a:lstStyle/>
          <a:p>
            <a:pPr algn="ctr"/>
            <a:r>
              <a:rPr lang="en-US" sz="8800" dirty="0">
                <a:solidFill>
                  <a:schemeClr val="tx1"/>
                </a:solidFill>
              </a:rPr>
              <a:t>BIBLIOGRAPHY</a:t>
            </a:r>
          </a:p>
        </p:txBody>
      </p:sp>
      <p:sp>
        <p:nvSpPr>
          <p:cNvPr id="4" name="TextBox 3">
            <a:extLst>
              <a:ext uri="{FF2B5EF4-FFF2-40B4-BE49-F238E27FC236}">
                <a16:creationId xmlns:a16="http://schemas.microsoft.com/office/drawing/2014/main" id="{7B359474-B819-5A4B-A8BC-E1CBB5A40FCF}"/>
              </a:ext>
            </a:extLst>
          </p:cNvPr>
          <p:cNvSpPr txBox="1"/>
          <p:nvPr/>
        </p:nvSpPr>
        <p:spPr>
          <a:xfrm>
            <a:off x="1396144" y="2128603"/>
            <a:ext cx="9396663" cy="5078313"/>
          </a:xfrm>
          <a:prstGeom prst="rect">
            <a:avLst/>
          </a:prstGeom>
          <a:noFill/>
        </p:spPr>
        <p:txBody>
          <a:bodyPr wrap="square" rtlCol="0">
            <a:spAutoFit/>
          </a:bodyPr>
          <a:lstStyle/>
          <a:p>
            <a:r>
              <a:rPr lang="en-GB" dirty="0" err="1"/>
              <a:t>Calaghen</a:t>
            </a:r>
            <a:r>
              <a:rPr lang="en-GB" dirty="0"/>
              <a:t>, B (2017) Karl </a:t>
            </a:r>
            <a:r>
              <a:rPr lang="en-GB" dirty="0" err="1"/>
              <a:t>Broodhagen</a:t>
            </a:r>
            <a:r>
              <a:rPr lang="en-GB" dirty="0"/>
              <a:t> – Sculptor of the </a:t>
            </a:r>
            <a:r>
              <a:rPr lang="en-GB" dirty="0" err="1"/>
              <a:t>Bussa</a:t>
            </a:r>
            <a:r>
              <a:rPr lang="en-GB" dirty="0"/>
              <a:t> Statue. Totally Barbados. </a:t>
            </a:r>
            <a:r>
              <a:rPr lang="en-GB" dirty="0">
                <a:hlinkClick r:id="rId3"/>
              </a:rPr>
              <a:t>https://www.totallybarbados.com/articles/about-barbados/people/meet-a-bajan/karl-broodhagen/</a:t>
            </a:r>
            <a:r>
              <a:rPr lang="en-GB" dirty="0"/>
              <a:t> </a:t>
            </a:r>
          </a:p>
          <a:p>
            <a:r>
              <a:rPr lang="en-GB" b="1" i="1" dirty="0"/>
              <a:t>Loop News, (2017), </a:t>
            </a:r>
            <a:r>
              <a:rPr lang="en-GB" b="1" i="1" dirty="0" err="1"/>
              <a:t>Bussa</a:t>
            </a:r>
            <a:r>
              <a:rPr lang="en-GB" b="1" i="1" dirty="0"/>
              <a:t>' statue wows Twitter with its powerful symbolism </a:t>
            </a:r>
          </a:p>
          <a:p>
            <a:r>
              <a:rPr lang="en-GB" dirty="0">
                <a:hlinkClick r:id="rId4"/>
              </a:rPr>
              <a:t>https://jamaica.loopnews.com/content/bussa-statue-wows-twitter-its-powerful-symbolism-0</a:t>
            </a:r>
            <a:r>
              <a:rPr lang="en-GB" dirty="0"/>
              <a:t> </a:t>
            </a:r>
          </a:p>
          <a:p>
            <a:endParaRPr lang="en-GB" dirty="0"/>
          </a:p>
          <a:p>
            <a:r>
              <a:rPr lang="en-GB" dirty="0" err="1"/>
              <a:t>Bussa’s</a:t>
            </a:r>
            <a:r>
              <a:rPr lang="en-GB" dirty="0"/>
              <a:t> Rebellion : How and why did the enslaved Africans of Barbados rebel in 1816?, (2008), Crown Copyright. </a:t>
            </a:r>
            <a:r>
              <a:rPr lang="en-GB" dirty="0">
                <a:hlinkClick r:id="rId5"/>
              </a:rPr>
              <a:t>https://cdn.nationalarchives.gov.uk/documents/education/bussa.pdf</a:t>
            </a:r>
            <a:r>
              <a:rPr lang="en-GB" dirty="0"/>
              <a:t> </a:t>
            </a:r>
          </a:p>
          <a:p>
            <a:endParaRPr lang="en-VC" dirty="0"/>
          </a:p>
          <a:p>
            <a:r>
              <a:rPr lang="en-GB" dirty="0"/>
              <a:t>Schuyler, R. L. (1925). The Constitutional Claims of the British West Indies. </a:t>
            </a:r>
            <a:r>
              <a:rPr lang="en-GB" i="1" dirty="0"/>
              <a:t>Political Science Quarterly.  </a:t>
            </a:r>
            <a:r>
              <a:rPr lang="en-GB" i="1" dirty="0">
                <a:hlinkClick r:id="rId6"/>
              </a:rPr>
              <a:t>https://www.jstor.org/stable/1872177</a:t>
            </a:r>
            <a:r>
              <a:rPr lang="en-GB" i="1" dirty="0"/>
              <a:t> </a:t>
            </a:r>
            <a:endParaRPr lang="en-VC" dirty="0"/>
          </a:p>
          <a:p>
            <a:endParaRPr lang="en-VC" dirty="0"/>
          </a:p>
          <a:p>
            <a:r>
              <a:rPr lang="en-GB" dirty="0"/>
              <a:t>HC Deb  (1815)</a:t>
            </a:r>
            <a:r>
              <a:rPr lang="en-VC" dirty="0"/>
              <a:t> , Hansard  ; </a:t>
            </a:r>
            <a:r>
              <a:rPr lang="en-GB" dirty="0"/>
              <a:t>BILL TO PREVENT ILLICIT IMPORTATION OF SLAVES, UK Government. </a:t>
            </a:r>
            <a:r>
              <a:rPr lang="en-GB" dirty="0">
                <a:hlinkClick r:id="rId7"/>
              </a:rPr>
              <a:t>https://api.parliament.uk/historic-hansard/commons/1815/jun/13/bill-to-prevent-illicit-importation-of</a:t>
            </a:r>
            <a:r>
              <a:rPr lang="en-GB" dirty="0"/>
              <a:t> </a:t>
            </a:r>
          </a:p>
          <a:p>
            <a:endParaRPr lang="en-VC" dirty="0"/>
          </a:p>
          <a:p>
            <a:endParaRPr lang="en-VC" dirty="0"/>
          </a:p>
        </p:txBody>
      </p:sp>
    </p:spTree>
    <p:extLst>
      <p:ext uri="{BB962C8B-B14F-4D97-AF65-F5344CB8AC3E}">
        <p14:creationId xmlns:p14="http://schemas.microsoft.com/office/powerpoint/2010/main" val="19215814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15547</TotalTime>
  <Words>1679</Words>
  <Application>Microsoft Macintosh PowerPoint</Application>
  <PresentationFormat>Widescreen</PresentationFormat>
  <Paragraphs>107</Paragraphs>
  <Slides>18</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Franklin Gothic Demi Cond</vt:lpstr>
      <vt:lpstr>Franklin Gothic Medium</vt:lpstr>
      <vt:lpstr>Wingdings</vt:lpstr>
      <vt:lpstr>JuxtaposeVTI</vt:lpstr>
      <vt:lpstr>THE BUSSA EMAnCIPATION STATUE:</vt:lpstr>
      <vt:lpstr>Biography of sculptor</vt:lpstr>
      <vt:lpstr>Biography of statue</vt:lpstr>
      <vt:lpstr>THE BUSSA REBELLION</vt:lpstr>
      <vt:lpstr>WHO WAS BUSSA? A West African man who was captured, sold as a slave and  brought to BAYLEY’S plantation in ST. PHILLIP PARISH, Barbados.  - he was a ranger at the Bayley plantation in St. Philip.   -A ranger was the head officer among the enslaved workers on AN ESTATE.   ‘A SLAVE DRIVER/OVERSEER’ </vt:lpstr>
      <vt:lpstr>PowerPoint Presentation</vt:lpstr>
      <vt:lpstr>Causes of the bussa rebellion </vt:lpstr>
      <vt:lpstr>THE IMPERIAL REGISTRY BILL</vt:lpstr>
      <vt:lpstr>THE IMPERIAL REGISTRY BILL</vt:lpstr>
      <vt:lpstr>Course of the rebellion</vt:lpstr>
      <vt:lpstr>Result of the rebellion </vt:lpstr>
      <vt:lpstr>significance OF THE STATUE today </vt:lpstr>
      <vt:lpstr>SIGNIFICANCE TODAY CONT’D</vt:lpstr>
      <vt:lpstr>SIGNIFICANCE TODAY CONT’D</vt:lpstr>
      <vt:lpstr>Significance today cont’d </vt:lpstr>
      <vt:lpstr>Significance Today CONT’D</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BUSSA EMAMCIPATION STATUE:</dc:title>
  <dc:creator>Rhobyn grant</dc:creator>
  <cp:lastModifiedBy>Rhobyn grant</cp:lastModifiedBy>
  <cp:revision>4</cp:revision>
  <dcterms:created xsi:type="dcterms:W3CDTF">2022-01-23T19:34:26Z</dcterms:created>
  <dcterms:modified xsi:type="dcterms:W3CDTF">2022-02-03T14:42:16Z</dcterms:modified>
</cp:coreProperties>
</file>