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58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619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5/5/2019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hildreninmind.co.za/wp-content/uploads/2014/03/photodune-2243936-group-of-children-smiling-m.jpg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eating-disorders/" TargetMode="External"/><Relationship Id="rId2" Type="http://schemas.openxmlformats.org/officeDocument/2006/relationships/hyperlink" Target="http://www.mysouthernhealth.com/infographic-what-parents-need-to-know-about-eating-disorders/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E662E-0E49-4211-859E-DEF442026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2845" y="733583"/>
            <a:ext cx="8825658" cy="2522318"/>
          </a:xfrm>
        </p:spPr>
        <p:txBody>
          <a:bodyPr/>
          <a:lstStyle/>
          <a:p>
            <a:pPr algn="ctr"/>
            <a:r>
              <a:rPr lang="en-GB" dirty="0"/>
              <a:t>Treating Eating Disorders in Youths: Children/Adolescents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C9A80D-2524-4B0F-A55C-5390892862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7401" y="5656269"/>
            <a:ext cx="10368261" cy="460446"/>
          </a:xfrm>
        </p:spPr>
        <p:txBody>
          <a:bodyPr>
            <a:normAutofit fontScale="92500"/>
          </a:bodyPr>
          <a:lstStyle/>
          <a:p>
            <a:r>
              <a:rPr lang="en-GB" dirty="0"/>
              <a:t>Demi Easter                                                      University of wales trinity saint David			</a:t>
            </a:r>
          </a:p>
        </p:txBody>
      </p:sp>
      <p:pic>
        <p:nvPicPr>
          <p:cNvPr id="1026" name="Picture 2" descr="https://www.childreninmind.co.za/wp-content/uploads/2014/03/photodune-2243936-group-of-children-smiling-m.jpg">
            <a:extLst>
              <a:ext uri="{FF2B5EF4-FFF2-40B4-BE49-F238E27FC236}">
                <a16:creationId xmlns:a16="http://schemas.microsoft.com/office/drawing/2014/main" id="{49988B10-B351-46C5-9B2B-39DB9859AA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1" b="22307"/>
          <a:stretch/>
        </p:blipFill>
        <p:spPr bwMode="auto">
          <a:xfrm>
            <a:off x="3845346" y="3429000"/>
            <a:ext cx="4160655" cy="1994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36502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4E3DE-8FB8-475A-A07A-7B0686A0B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4388" y="738444"/>
            <a:ext cx="8825659" cy="704088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94EE7C-43EA-4BAD-A73F-D944FAE7A6BA}"/>
              </a:ext>
            </a:extLst>
          </p:cNvPr>
          <p:cNvSpPr txBox="1"/>
          <p:nvPr/>
        </p:nvSpPr>
        <p:spPr>
          <a:xfrm>
            <a:off x="775184" y="2546187"/>
            <a:ext cx="704887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Purpose of this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Aim: To explore eating disorders in children/youth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What is an Eating Disorder?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734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E71AD-A967-4941-B197-0F95F1AAD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 to be Considered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4B5B93-8BF7-43DE-8D23-969455CCD50D}"/>
              </a:ext>
            </a:extLst>
          </p:cNvPr>
          <p:cNvSpPr txBox="1"/>
          <p:nvPr/>
        </p:nvSpPr>
        <p:spPr>
          <a:xfrm>
            <a:off x="1053792" y="2716567"/>
            <a:ext cx="89240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3 main types of diagnosed eating disorders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Compensatory Behaviours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Risk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98265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151C0-8963-4D82-A42A-0E77EB8E5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</a:t>
            </a:r>
          </a:p>
        </p:txBody>
      </p:sp>
      <p:pic>
        <p:nvPicPr>
          <p:cNvPr id="3" name="Picture 2" descr="http://msh-media.s3-us-west-2.amazonaws.com/wp-content/uploads/2016/02/23140000/02_23-Eating-disorders1.jpg">
            <a:extLst>
              <a:ext uri="{FF2B5EF4-FFF2-40B4-BE49-F238E27FC236}">
                <a16:creationId xmlns:a16="http://schemas.microsoft.com/office/drawing/2014/main" id="{2BB09CFC-C718-4269-A50C-AE804EA05B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5597" y="2325950"/>
            <a:ext cx="3748900" cy="382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69CAF86-77E2-4837-BD0B-BDE61169A3C7}"/>
              </a:ext>
            </a:extLst>
          </p:cNvPr>
          <p:cNvSpPr txBox="1"/>
          <p:nvPr/>
        </p:nvSpPr>
        <p:spPr>
          <a:xfrm>
            <a:off x="790113" y="2920485"/>
            <a:ext cx="68713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Facts and Figures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Causes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Cognitive-Behavioural Theory- The Body Self-Schema</a:t>
            </a:r>
          </a:p>
        </p:txBody>
      </p:sp>
    </p:spTree>
    <p:extLst>
      <p:ext uri="{BB962C8B-B14F-4D97-AF65-F5344CB8AC3E}">
        <p14:creationId xmlns:p14="http://schemas.microsoft.com/office/powerpoint/2010/main" val="4155008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43D9E-8B17-498D-97B6-5F608FFF1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FC38BF-EB32-4A7D-A07D-6063582DED00}"/>
              </a:ext>
            </a:extLst>
          </p:cNvPr>
          <p:cNvSpPr txBox="1"/>
          <p:nvPr/>
        </p:nvSpPr>
        <p:spPr>
          <a:xfrm>
            <a:off x="519545" y="2715490"/>
            <a:ext cx="1115290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treatments are available for treating eating disorder?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evidence is there that these treatments work in youths?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What risk factors contribute towards the development of eating disorders?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54418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167AC-4719-4A1B-95D8-902C2CB1C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29729D-0C80-47C7-8E8F-221BC9E19B5F}"/>
              </a:ext>
            </a:extLst>
          </p:cNvPr>
          <p:cNvSpPr txBox="1"/>
          <p:nvPr/>
        </p:nvSpPr>
        <p:spPr>
          <a:xfrm>
            <a:off x="727969" y="2840854"/>
            <a:ext cx="1044605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will the topic area continue to be explored?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Resources to be used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Articles, Books, Google Scholar…..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87168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680C2-7256-4D86-B3F9-687C69A98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Points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4B3296-9BD4-4C65-B18C-A3F3B678E032}"/>
              </a:ext>
            </a:extLst>
          </p:cNvPr>
          <p:cNvSpPr txBox="1"/>
          <p:nvPr/>
        </p:nvSpPr>
        <p:spPr>
          <a:xfrm>
            <a:off x="681089" y="2576945"/>
            <a:ext cx="1056880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Some points of interest: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Rosen and The Committee on Adolescence (2017).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Campbell and Peebles (2014).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Stice and Van Ryzin (2019).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105545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64C7-BDFA-49D5-ADA2-54344557F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144" y="621437"/>
            <a:ext cx="8825659" cy="1051915"/>
          </a:xfrm>
        </p:spPr>
        <p:txBody>
          <a:bodyPr/>
          <a:lstStyle/>
          <a:p>
            <a:r>
              <a:rPr lang="en-GB" dirty="0"/>
              <a:t>References and Authors under consideration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E70305C-B3FB-449D-84D9-0C6192DBA44A}"/>
              </a:ext>
            </a:extLst>
          </p:cNvPr>
          <p:cNvSpPr txBox="1"/>
          <p:nvPr/>
        </p:nvSpPr>
        <p:spPr>
          <a:xfrm>
            <a:off x="916617" y="2649471"/>
            <a:ext cx="1001462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Authors include: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James Lock: Guidelines in Treatment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Christopher Fairburn: Therapy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Kathleen Mammel: Treatments</a:t>
            </a:r>
          </a:p>
        </p:txBody>
      </p:sp>
    </p:spTree>
    <p:extLst>
      <p:ext uri="{BB962C8B-B14F-4D97-AF65-F5344CB8AC3E}">
        <p14:creationId xmlns:p14="http://schemas.microsoft.com/office/powerpoint/2010/main" val="1128508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28470-F30E-48F0-952D-9B2DE328C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974A8D-794F-40EF-9663-72B8375B81AB}"/>
              </a:ext>
            </a:extLst>
          </p:cNvPr>
          <p:cNvSpPr txBox="1"/>
          <p:nvPr/>
        </p:nvSpPr>
        <p:spPr>
          <a:xfrm>
            <a:off x="928047" y="2634017"/>
            <a:ext cx="832513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Mindfulness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Appropriate Consent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Duty to Protect from Harm </a:t>
            </a:r>
          </a:p>
        </p:txBody>
      </p:sp>
    </p:spTree>
    <p:extLst>
      <p:ext uri="{BB962C8B-B14F-4D97-AF65-F5344CB8AC3E}">
        <p14:creationId xmlns:p14="http://schemas.microsoft.com/office/powerpoint/2010/main" val="3389709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FC610-5E0B-42A9-919C-2C8353E1A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Implications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D50F8E-A2EA-41CA-A5A6-8E40F6CDCAEF}"/>
              </a:ext>
            </a:extLst>
          </p:cNvPr>
          <p:cNvSpPr txBox="1"/>
          <p:nvPr/>
        </p:nvSpPr>
        <p:spPr>
          <a:xfrm>
            <a:off x="899958" y="3123747"/>
            <a:ext cx="10003809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Misdiagnosis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Parental Role?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61855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EDD4B-61DF-4024-B2FA-5F82D9AC0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A49717-BA81-4628-ADA0-6AAAACCE7999}"/>
              </a:ext>
            </a:extLst>
          </p:cNvPr>
          <p:cNvSpPr txBox="1"/>
          <p:nvPr/>
        </p:nvSpPr>
        <p:spPr>
          <a:xfrm>
            <a:off x="831273" y="2729345"/>
            <a:ext cx="659476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 sum up:</a:t>
            </a:r>
          </a:p>
          <a:p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Understanding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Further Research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6344812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CF66E3-AEC0-4D73-BE9C-34B20DC77DC9}"/>
              </a:ext>
            </a:extLst>
          </p:cNvPr>
          <p:cNvSpPr txBox="1"/>
          <p:nvPr/>
        </p:nvSpPr>
        <p:spPr>
          <a:xfrm>
            <a:off x="807868" y="750943"/>
            <a:ext cx="10576264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Adamson, M., &amp; Morawska, A. (2017). </a:t>
            </a:r>
            <a:r>
              <a:rPr lang="en-GB" sz="1600" i="1" dirty="0">
                <a:solidFill>
                  <a:schemeClr val="bg1"/>
                </a:solidFill>
              </a:rPr>
              <a:t>Early Feeding, Child Behaviour and Parenting as Correlates of Problem Eating. </a:t>
            </a:r>
            <a:r>
              <a:rPr lang="en-GB" sz="1600" dirty="0">
                <a:solidFill>
                  <a:schemeClr val="bg1"/>
                </a:solidFill>
              </a:rPr>
              <a:t>Journal of Child and Family Studies. Vol. 26, pp. 3167-3178. Springer. Doi:10.1007/s10826-017-0800-y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Bi, S., </a:t>
            </a:r>
            <a:r>
              <a:rPr lang="en-GB" sz="1600" dirty="0" err="1">
                <a:solidFill>
                  <a:schemeClr val="bg1"/>
                </a:solidFill>
              </a:rPr>
              <a:t>Haak</a:t>
            </a:r>
            <a:r>
              <a:rPr lang="en-GB" sz="1600" dirty="0">
                <a:solidFill>
                  <a:schemeClr val="bg1"/>
                </a:solidFill>
              </a:rPr>
              <a:t>, E.A., Gilbert, L.R., &amp; Keller, P.S. (2017). </a:t>
            </a:r>
            <a:r>
              <a:rPr lang="en-GB" sz="1600" i="1" dirty="0">
                <a:solidFill>
                  <a:schemeClr val="bg1"/>
                </a:solidFill>
              </a:rPr>
              <a:t>Children Exposed to Martial Conflict Exhibit More Disordered Eating Behaviours: Child Emotional Insecurity and Anxiety as Mechanisms of Risk.</a:t>
            </a:r>
            <a:r>
              <a:rPr lang="en-GB" sz="1600" dirty="0">
                <a:solidFill>
                  <a:schemeClr val="bg1"/>
                </a:solidFill>
              </a:rPr>
              <a:t> Journal of Child and Family Studies. Vol. 26, pp. 3112-3122. Springer. Doi: 10.1007/s10826-017-0811-8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bg1"/>
                </a:solidFill>
              </a:rPr>
              <a:t>Bodell</a:t>
            </a:r>
            <a:r>
              <a:rPr lang="en-GB" sz="1600" dirty="0">
                <a:solidFill>
                  <a:schemeClr val="bg1"/>
                </a:solidFill>
              </a:rPr>
              <a:t>, L.P., </a:t>
            </a:r>
            <a:r>
              <a:rPr lang="en-GB" sz="1600" dirty="0" err="1">
                <a:solidFill>
                  <a:schemeClr val="bg1"/>
                </a:solidFill>
              </a:rPr>
              <a:t>Wildes</a:t>
            </a:r>
            <a:r>
              <a:rPr lang="en-GB" sz="1600" dirty="0">
                <a:solidFill>
                  <a:schemeClr val="bg1"/>
                </a:solidFill>
              </a:rPr>
              <a:t>, J.E., Cheng, Y., Goldschmidt, A.B., Keenan, K., </a:t>
            </a:r>
            <a:r>
              <a:rPr lang="en-GB" sz="1600" dirty="0" err="1">
                <a:solidFill>
                  <a:schemeClr val="bg1"/>
                </a:solidFill>
              </a:rPr>
              <a:t>Hipwell</a:t>
            </a:r>
            <a:r>
              <a:rPr lang="en-GB" sz="1600" dirty="0">
                <a:solidFill>
                  <a:schemeClr val="bg1"/>
                </a:solidFill>
              </a:rPr>
              <a:t>, A.E., &amp; Stepp, S.D. (2017). </a:t>
            </a:r>
            <a:r>
              <a:rPr lang="en-GB" sz="1600" i="1" dirty="0">
                <a:solidFill>
                  <a:schemeClr val="bg1"/>
                </a:solidFill>
              </a:rPr>
              <a:t>Associations between Race and Eating Disorder Symptom Trajectories in Black and White Girls. </a:t>
            </a:r>
            <a:r>
              <a:rPr lang="en-GB" sz="1600" dirty="0">
                <a:solidFill>
                  <a:schemeClr val="bg1"/>
                </a:solidFill>
              </a:rPr>
              <a:t>Journal of Abnormal Child Psychology. Vol. 46, pp. 625-638. Springer.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Campbell, K., and Peebles, R. (2014). </a:t>
            </a:r>
            <a:r>
              <a:rPr lang="en-GB" sz="1600" i="1" dirty="0">
                <a:solidFill>
                  <a:schemeClr val="bg1"/>
                </a:solidFill>
              </a:rPr>
              <a:t>Eating Disorders in Children and Adolescents: State of the Art Review. </a:t>
            </a:r>
            <a:r>
              <a:rPr lang="en-GB" sz="1600" dirty="0">
                <a:solidFill>
                  <a:schemeClr val="bg1"/>
                </a:solidFill>
              </a:rPr>
              <a:t>Pp. 582-592. American Academy of Paediatrics.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Children in Mind. (2019). Image retrieved from: </a:t>
            </a:r>
            <a:r>
              <a:rPr lang="en-GB" sz="1600" dirty="0">
                <a:hlinkClick r:id="rId2"/>
              </a:rPr>
              <a:t>https://www.childreninmind.co.za/wp-content/uploads/2014/03/photodune-2243936-group-of-children-smiling-m.jpg</a:t>
            </a:r>
            <a:r>
              <a:rPr lang="en-GB" sz="1600" dirty="0">
                <a:solidFill>
                  <a:schemeClr val="bg1"/>
                </a:solidFill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Culbert, K.M., Racine, S.E., and </a:t>
            </a:r>
            <a:r>
              <a:rPr lang="en-GB" sz="1600" dirty="0" err="1">
                <a:solidFill>
                  <a:schemeClr val="bg1"/>
                </a:solidFill>
              </a:rPr>
              <a:t>Klump</a:t>
            </a:r>
            <a:r>
              <a:rPr lang="en-GB" sz="1600" dirty="0">
                <a:solidFill>
                  <a:schemeClr val="bg1"/>
                </a:solidFill>
              </a:rPr>
              <a:t>, K.L. (2015). </a:t>
            </a:r>
            <a:r>
              <a:rPr lang="en-GB" sz="1600" i="1" dirty="0">
                <a:solidFill>
                  <a:schemeClr val="bg1"/>
                </a:solidFill>
              </a:rPr>
              <a:t>Research Review: What we have learned about the causes of eating disorders- a synthesis of sociocultural, psychological, and biological research. </a:t>
            </a:r>
            <a:r>
              <a:rPr lang="en-GB" sz="1600" dirty="0">
                <a:solidFill>
                  <a:schemeClr val="bg1"/>
                </a:solidFill>
              </a:rPr>
              <a:t>Journal of Child Psychology and Psychiatry. Vol. 56. No. 11, pp. 1141-1164. The Association for Child and Adolescent Mental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Jones, S., McEvoy, P.M., </a:t>
            </a:r>
            <a:r>
              <a:rPr lang="en-GB" sz="1600" dirty="0" err="1">
                <a:solidFill>
                  <a:schemeClr val="bg1"/>
                </a:solidFill>
              </a:rPr>
              <a:t>Fursland</a:t>
            </a:r>
            <a:r>
              <a:rPr lang="en-GB" sz="1600" dirty="0">
                <a:solidFill>
                  <a:schemeClr val="bg1"/>
                </a:solidFill>
              </a:rPr>
              <a:t>, A., </a:t>
            </a:r>
            <a:r>
              <a:rPr lang="en-GB" sz="1600" dirty="0" err="1">
                <a:solidFill>
                  <a:schemeClr val="bg1"/>
                </a:solidFill>
              </a:rPr>
              <a:t>Raykos</a:t>
            </a:r>
            <a:r>
              <a:rPr lang="en-GB" sz="1600" dirty="0">
                <a:solidFill>
                  <a:schemeClr val="bg1"/>
                </a:solidFill>
              </a:rPr>
              <a:t>, B.C., </a:t>
            </a:r>
            <a:r>
              <a:rPr lang="en-GB" sz="1600" dirty="0" err="1">
                <a:solidFill>
                  <a:schemeClr val="bg1"/>
                </a:solidFill>
              </a:rPr>
              <a:t>Ieraci</a:t>
            </a:r>
            <a:r>
              <a:rPr lang="en-GB" sz="1600" dirty="0">
                <a:solidFill>
                  <a:schemeClr val="bg1"/>
                </a:solidFill>
              </a:rPr>
              <a:t>, J., </a:t>
            </a:r>
            <a:r>
              <a:rPr lang="en-GB" sz="1600" dirty="0" err="1">
                <a:solidFill>
                  <a:schemeClr val="bg1"/>
                </a:solidFill>
              </a:rPr>
              <a:t>Bryne</a:t>
            </a:r>
            <a:r>
              <a:rPr lang="en-GB" sz="1600" dirty="0">
                <a:solidFill>
                  <a:schemeClr val="bg1"/>
                </a:solidFill>
              </a:rPr>
              <a:t>, S.M. &amp; Waller, G. (2019). </a:t>
            </a:r>
            <a:r>
              <a:rPr lang="en-GB" sz="1600" i="1" dirty="0">
                <a:solidFill>
                  <a:schemeClr val="bg1"/>
                </a:solidFill>
              </a:rPr>
              <a:t>The Development and Validation of a Measure of Eating Disorder-Specific Interpersonal Problems: The Interpersonal Relationships in Eating Disorders (IR-ED) Scale. </a:t>
            </a:r>
            <a:r>
              <a:rPr lang="en-GB" sz="1600" dirty="0">
                <a:solidFill>
                  <a:schemeClr val="bg1"/>
                </a:solidFill>
              </a:rPr>
              <a:t>Psychological Assessment. Vol. 31, No. 3, pp. 389-403. American Psychological Association.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7491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E6B0491-7D16-49E5-AD4F-BB0A28E3AA1E}"/>
              </a:ext>
            </a:extLst>
          </p:cNvPr>
          <p:cNvSpPr txBox="1"/>
          <p:nvPr/>
        </p:nvSpPr>
        <p:spPr>
          <a:xfrm>
            <a:off x="666974" y="570155"/>
            <a:ext cx="1066082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References Continued: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Lock, J. (2015). </a:t>
            </a:r>
            <a:r>
              <a:rPr lang="en-GB" sz="1600" i="1" dirty="0">
                <a:solidFill>
                  <a:schemeClr val="bg1"/>
                </a:solidFill>
              </a:rPr>
              <a:t>An Update on Evidence-Based Psychosocial Treatments for Eating Disorders in Children and Adolescents. </a:t>
            </a:r>
            <a:r>
              <a:rPr lang="en-GB" sz="1600" dirty="0">
                <a:solidFill>
                  <a:schemeClr val="bg1"/>
                </a:solidFill>
              </a:rPr>
              <a:t>Journal of Clinical Child &amp; Adolescent Psychology. Vol. 44(5), pp. 707-721. Taylor &amp; Francis Group. Doi: 10.1080/15374416.2014.971458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My Southern Health. (2018). </a:t>
            </a:r>
            <a:r>
              <a:rPr lang="en-GB" sz="1600" i="1" dirty="0">
                <a:solidFill>
                  <a:schemeClr val="bg1"/>
                </a:solidFill>
              </a:rPr>
              <a:t>Infographic: Shattering myths about eating disorders. </a:t>
            </a:r>
            <a:r>
              <a:rPr lang="en-GB" sz="1600" dirty="0">
                <a:solidFill>
                  <a:schemeClr val="bg1"/>
                </a:solidFill>
              </a:rPr>
              <a:t>Image retrieved from: </a:t>
            </a:r>
            <a:r>
              <a:rPr lang="en-GB" sz="1600" dirty="0">
                <a:hlinkClick r:id="rId2"/>
              </a:rPr>
              <a:t>http://www.mysouthernhealth.com/infographic-what-parents-need-to-know-about-eating-disorders/</a:t>
            </a:r>
            <a:r>
              <a:rPr lang="en-GB" sz="16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NHS. (2018). </a:t>
            </a:r>
            <a:r>
              <a:rPr lang="en-GB" sz="1600" i="1" dirty="0">
                <a:solidFill>
                  <a:schemeClr val="bg1"/>
                </a:solidFill>
              </a:rPr>
              <a:t>Eating Disorders. </a:t>
            </a:r>
            <a:r>
              <a:rPr lang="en-GB" sz="1600" dirty="0">
                <a:solidFill>
                  <a:schemeClr val="bg1"/>
                </a:solidFill>
              </a:rPr>
              <a:t>Information retrieved from: </a:t>
            </a:r>
            <a:r>
              <a:rPr lang="en-GB" sz="1600" dirty="0">
                <a:hlinkClick r:id="rId3"/>
              </a:rPr>
              <a:t>https://www.nhs.uk/conditions/eating-disorders/</a:t>
            </a:r>
            <a:r>
              <a:rPr lang="en-GB" sz="1600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Ornstein, R,M., Rosen, D.S., Mammel, K.A., Callahan, S.T., Forman, S., Jay, M.S., Fisher, M., Rome, E., and Walsh, B.T. (2013). </a:t>
            </a:r>
            <a:r>
              <a:rPr lang="en-GB" sz="1600" i="1" dirty="0">
                <a:solidFill>
                  <a:schemeClr val="bg1"/>
                </a:solidFill>
              </a:rPr>
              <a:t>Distribution of Eating Disorders in Children and Adolescents Using the Proposed DSM-5 Criteria for Feeding and Eating Disorders. </a:t>
            </a:r>
            <a:r>
              <a:rPr lang="en-GB" sz="1600" dirty="0">
                <a:solidFill>
                  <a:schemeClr val="bg1"/>
                </a:solidFill>
              </a:rPr>
              <a:t>Journal of Adolescent Health. Vol. 53, pp. 303-305. Elsevier.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Rosen, D.S., and The Committee on Adolescence. (2010). </a:t>
            </a:r>
            <a:r>
              <a:rPr lang="en-GB" sz="1600" i="1" dirty="0">
                <a:solidFill>
                  <a:schemeClr val="bg1"/>
                </a:solidFill>
              </a:rPr>
              <a:t>Clinical Report- Identification and Management of Eating Disorders in Children and Adolescents</a:t>
            </a:r>
            <a:r>
              <a:rPr lang="en-GB" sz="1600" dirty="0">
                <a:solidFill>
                  <a:schemeClr val="bg1"/>
                </a:solidFill>
              </a:rPr>
              <a:t>. Pp. 1240-1253.  American Academy of Paediatrics.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Stice, E., and Ryzin, J.V. (2019). </a:t>
            </a:r>
            <a:r>
              <a:rPr lang="en-GB" sz="1600" i="1" dirty="0">
                <a:solidFill>
                  <a:schemeClr val="bg1"/>
                </a:solidFill>
              </a:rPr>
              <a:t>A Prospective of the Temporal Sequencing of Risk Factors Emergence in the Dual Pathway Model of Eating Disorders. </a:t>
            </a:r>
            <a:r>
              <a:rPr lang="en-GB" sz="1600" dirty="0">
                <a:solidFill>
                  <a:schemeClr val="bg1"/>
                </a:solidFill>
              </a:rPr>
              <a:t>Journal of Abnormal Psychology. Vol. 128, No. 2, pp. 119-128. American Psychological Association.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Thompson, J.K., and Smolak, L. (2001). </a:t>
            </a:r>
            <a:r>
              <a:rPr lang="en-GB" sz="1600" i="1" dirty="0">
                <a:solidFill>
                  <a:schemeClr val="bg1"/>
                </a:solidFill>
              </a:rPr>
              <a:t>Body Image, Eating Disorders, and Obesity in Youth: Assessment, Prevention and Treatment. </a:t>
            </a:r>
            <a:r>
              <a:rPr lang="en-GB" sz="1600" dirty="0">
                <a:solidFill>
                  <a:schemeClr val="bg1"/>
                </a:solidFill>
              </a:rPr>
              <a:t>American Psychological Association.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Williamson, D.A., White, M.A., York-Crowe, E., &amp; Stewart, T.M. (2004). </a:t>
            </a:r>
            <a:r>
              <a:rPr lang="en-GB" sz="1600" i="1" dirty="0">
                <a:solidFill>
                  <a:schemeClr val="bg1"/>
                </a:solidFill>
              </a:rPr>
              <a:t>Cognitive-Behavioural Theories of Eating Disorders. </a:t>
            </a:r>
            <a:r>
              <a:rPr lang="en-GB" sz="1600" dirty="0">
                <a:solidFill>
                  <a:schemeClr val="bg1"/>
                </a:solidFill>
              </a:rPr>
              <a:t>Behaviour Modification. Vol. 28, No. 6, pp. 711-738. Sage Publications</a:t>
            </a:r>
          </a:p>
        </p:txBody>
      </p:sp>
    </p:spTree>
    <p:extLst>
      <p:ext uri="{BB962C8B-B14F-4D97-AF65-F5344CB8AC3E}">
        <p14:creationId xmlns:p14="http://schemas.microsoft.com/office/powerpoint/2010/main" val="24052235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506</TotalTime>
  <Words>967</Words>
  <Application>Microsoft Office PowerPoint</Application>
  <PresentationFormat>Widescreen</PresentationFormat>
  <Paragraphs>91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Ion Boardroom</vt:lpstr>
      <vt:lpstr>Treating Eating Disorders in Youths: Children/Adolescents</vt:lpstr>
      <vt:lpstr>Introduction</vt:lpstr>
      <vt:lpstr>Key Words to be Considered</vt:lpstr>
      <vt:lpstr>Background</vt:lpstr>
      <vt:lpstr>Research Questions</vt:lpstr>
      <vt:lpstr>Methods</vt:lpstr>
      <vt:lpstr>Discussion Points</vt:lpstr>
      <vt:lpstr>References and Authors under consideration</vt:lpstr>
      <vt:lpstr>Ethical Considerations</vt:lpstr>
      <vt:lpstr>Potential Implications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Demi Easter</dc:creator>
  <cp:lastModifiedBy>Demi Easter</cp:lastModifiedBy>
  <cp:revision>60</cp:revision>
  <dcterms:created xsi:type="dcterms:W3CDTF">2019-05-01T11:34:38Z</dcterms:created>
  <dcterms:modified xsi:type="dcterms:W3CDTF">2019-05-05T17:40:05Z</dcterms:modified>
</cp:coreProperties>
</file>