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0"/>
  </p:notesMasterIdLst>
  <p:sldIdLst>
    <p:sldId id="266" r:id="rId26"/>
    <p:sldId id="401" r:id="rId27"/>
    <p:sldId id="365" r:id="rId28"/>
    <p:sldId id="367" r:id="rId29"/>
    <p:sldId id="349" r:id="rId30"/>
    <p:sldId id="393" r:id="rId31"/>
    <p:sldId id="368" r:id="rId32"/>
    <p:sldId id="414" r:id="rId33"/>
    <p:sldId id="369" r:id="rId34"/>
    <p:sldId id="402" r:id="rId35"/>
    <p:sldId id="403" r:id="rId36"/>
    <p:sldId id="416" r:id="rId37"/>
    <p:sldId id="406" r:id="rId38"/>
    <p:sldId id="407" r:id="rId39"/>
    <p:sldId id="374" r:id="rId40"/>
    <p:sldId id="375" r:id="rId41"/>
    <p:sldId id="415" r:id="rId42"/>
    <p:sldId id="384" r:id="rId43"/>
    <p:sldId id="324" r:id="rId44"/>
    <p:sldId id="408" r:id="rId45"/>
    <p:sldId id="409" r:id="rId46"/>
    <p:sldId id="411" r:id="rId47"/>
    <p:sldId id="417" r:id="rId48"/>
    <p:sldId id="410" r:id="rId49"/>
    <p:sldId id="412" r:id="rId50"/>
    <p:sldId id="413" r:id="rId51"/>
    <p:sldId id="378" r:id="rId52"/>
    <p:sldId id="379" r:id="rId53"/>
    <p:sldId id="392" r:id="rId54"/>
    <p:sldId id="372" r:id="rId55"/>
    <p:sldId id="380" r:id="rId56"/>
    <p:sldId id="373" r:id="rId57"/>
    <p:sldId id="394" r:id="rId58"/>
    <p:sldId id="418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6980" autoAdjust="0"/>
  </p:normalViewPr>
  <p:slideViewPr>
    <p:cSldViewPr snapToGrid="0">
      <p:cViewPr varScale="1">
        <p:scale>
          <a:sx n="88" d="100"/>
          <a:sy n="88" d="100"/>
        </p:scale>
        <p:origin x="1470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25/06/2025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887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07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5681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9537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Higher weights are more strongly propagated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0284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0209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8941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7184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924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587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4704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4677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4924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2769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Creating dot products (multiplying and adding the resulting terms together) we can use a step function to establish a classification.</a:t>
            </a:r>
          </a:p>
          <a:p>
            <a:r>
              <a:rPr lang="en-US" dirty="0"/>
              <a:t>This is fine for linearly separable binary classification, but we need to consider non-linearity too.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6429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three common non-linear activation functions used.</a:t>
            </a:r>
          </a:p>
          <a:p>
            <a:r>
              <a:rPr lang="en-US" dirty="0"/>
              <a:t>There are many.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6436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961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sv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/>
          </a:p>
          <a:p>
            <a:r>
              <a:rPr lang="en-GB" sz="6000" b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Perceptrons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1E90A-9215-9D5F-E8CA-51D990B75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i="1" dirty="0"/>
              <a:t>Perceptron</a:t>
            </a:r>
            <a:r>
              <a:rPr lang="en-US" sz="4000" b="1" dirty="0"/>
              <a:t>: </a:t>
            </a:r>
            <a:r>
              <a:rPr lang="en-US" sz="4000" dirty="0"/>
              <a:t>The Fundamental Building Block of Neural Networks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A9F54-4C4B-3E3A-35E4-C983F2F54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53" y="1825625"/>
            <a:ext cx="12042710" cy="4009118"/>
          </a:xfrm>
        </p:spPr>
        <p:txBody>
          <a:bodyPr>
            <a:normAutofit/>
          </a:bodyPr>
          <a:lstStyle/>
          <a:p>
            <a:r>
              <a:rPr lang="en-US" dirty="0"/>
              <a:t>A </a:t>
            </a:r>
            <a:r>
              <a:rPr lang="en-US" b="1" dirty="0"/>
              <a:t>Perceptron</a:t>
            </a:r>
            <a:r>
              <a:rPr lang="en-US" dirty="0"/>
              <a:t> is the simplest type of artificial neural network, originally introduced by </a:t>
            </a:r>
            <a:r>
              <a:rPr lang="en-US" b="1" dirty="0"/>
              <a:t>Frank Rosenblatt in 1958</a:t>
            </a:r>
            <a:r>
              <a:rPr lang="en-US" dirty="0"/>
              <a:t>. </a:t>
            </a:r>
          </a:p>
          <a:p>
            <a:r>
              <a:rPr lang="en-US" dirty="0"/>
              <a:t>It is a </a:t>
            </a:r>
            <a:r>
              <a:rPr lang="en-US" b="1" dirty="0"/>
              <a:t>binary classifier</a:t>
            </a:r>
            <a:r>
              <a:rPr lang="en-US" dirty="0"/>
              <a:t> that determines whether an input belongs to one of two possible classes. </a:t>
            </a:r>
          </a:p>
          <a:p>
            <a:r>
              <a:rPr lang="en-US" dirty="0"/>
              <a:t>The perceptron is the foundation for complex neural network architectures like: </a:t>
            </a:r>
          </a:p>
          <a:p>
            <a:pPr lvl="1"/>
            <a:r>
              <a:rPr lang="en-US" b="1" i="1" dirty="0"/>
              <a:t>Multi-Layer </a:t>
            </a:r>
            <a:r>
              <a:rPr lang="en-US" b="1" i="1" dirty="0" err="1"/>
              <a:t>Perceptrons</a:t>
            </a:r>
            <a:r>
              <a:rPr lang="en-US" b="1" i="1" dirty="0"/>
              <a:t> (MLPs), </a:t>
            </a:r>
          </a:p>
          <a:p>
            <a:pPr lvl="1"/>
            <a:r>
              <a:rPr lang="en-US" b="1" i="1" dirty="0"/>
              <a:t>Convolutional Neural Networks (CNNs), </a:t>
            </a:r>
          </a:p>
          <a:p>
            <a:pPr lvl="1"/>
            <a:r>
              <a:rPr lang="en-US" b="1" i="1" dirty="0"/>
              <a:t>and Transformers.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81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Single Neuron – The Perceptron</a:t>
            </a:r>
            <a:endParaRPr lang="en-GB" sz="6000" b="1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8632095-5900-8D0C-F977-C722E7634D7C}"/>
              </a:ext>
            </a:extLst>
          </p:cNvPr>
          <p:cNvSpPr/>
          <p:nvPr/>
        </p:nvSpPr>
        <p:spPr>
          <a:xfrm>
            <a:off x="2612417" y="1911387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0</a:t>
            </a:r>
            <a:endParaRPr lang="en-GB" sz="2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1B1D509-5DA7-66FA-6135-7487D815046E}"/>
              </a:ext>
            </a:extLst>
          </p:cNvPr>
          <p:cNvSpPr/>
          <p:nvPr/>
        </p:nvSpPr>
        <p:spPr>
          <a:xfrm>
            <a:off x="2493665" y="3029295"/>
            <a:ext cx="661737" cy="66541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1</a:t>
            </a:r>
            <a:endParaRPr lang="en-GB" sz="20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28ECB4-B68A-9628-9CA1-83AFAF8F47B8}"/>
              </a:ext>
            </a:extLst>
          </p:cNvPr>
          <p:cNvSpPr/>
          <p:nvPr/>
        </p:nvSpPr>
        <p:spPr>
          <a:xfrm>
            <a:off x="2612416" y="4144055"/>
            <a:ext cx="661737" cy="6654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x</a:t>
            </a:r>
            <a:r>
              <a:rPr lang="en-US" sz="2000" b="1" baseline="-25000" dirty="0"/>
              <a:t>2</a:t>
            </a:r>
            <a:endParaRPr lang="en-GB" sz="2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3499694-1E21-0BC6-0490-2D4A6C065CC6}"/>
              </a:ext>
            </a:extLst>
          </p:cNvPr>
          <p:cNvSpPr/>
          <p:nvPr/>
        </p:nvSpPr>
        <p:spPr>
          <a:xfrm>
            <a:off x="7869905" y="2879029"/>
            <a:ext cx="914400" cy="91440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α</a:t>
            </a:r>
            <a:endParaRPr lang="en-GB" sz="40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C8B85E8-F44A-684F-8A4F-74376A4402C4}"/>
              </a:ext>
            </a:extLst>
          </p:cNvPr>
          <p:cNvSpPr/>
          <p:nvPr/>
        </p:nvSpPr>
        <p:spPr>
          <a:xfrm>
            <a:off x="9857874" y="2891980"/>
            <a:ext cx="914400" cy="9144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ŷ</a:t>
            </a:r>
            <a:endParaRPr lang="en-GB" sz="40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3FD7915-F106-8CB4-0777-A36F0DBC4F4B}"/>
              </a:ext>
            </a:extLst>
          </p:cNvPr>
          <p:cNvSpPr/>
          <p:nvPr/>
        </p:nvSpPr>
        <p:spPr>
          <a:xfrm>
            <a:off x="5844713" y="2879425"/>
            <a:ext cx="914400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Σ</a:t>
            </a:r>
            <a:endParaRPr lang="en-GB" sz="4000" b="1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16ED186-9C78-90FE-ECD1-B3D5EFF326B0}"/>
              </a:ext>
            </a:extLst>
          </p:cNvPr>
          <p:cNvCxnSpPr>
            <a:cxnSpLocks/>
            <a:stCxn id="2" idx="6"/>
            <a:endCxn id="9" idx="1"/>
          </p:cNvCxnSpPr>
          <p:nvPr/>
        </p:nvCxnSpPr>
        <p:spPr>
          <a:xfrm>
            <a:off x="3274154" y="2244093"/>
            <a:ext cx="2704470" cy="76924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ABAD3D3-66DC-5253-9782-C397A0BA0617}"/>
              </a:ext>
            </a:extLst>
          </p:cNvPr>
          <p:cNvCxnSpPr>
            <a:cxnSpLocks/>
            <a:stCxn id="3" idx="6"/>
            <a:endCxn id="9" idx="2"/>
          </p:cNvCxnSpPr>
          <p:nvPr/>
        </p:nvCxnSpPr>
        <p:spPr>
          <a:xfrm flipV="1">
            <a:off x="3155402" y="3336625"/>
            <a:ext cx="2689311" cy="2537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DAF4FF7-745D-36FC-C768-11DA5C94886E}"/>
              </a:ext>
            </a:extLst>
          </p:cNvPr>
          <p:cNvCxnSpPr>
            <a:cxnSpLocks/>
            <a:stCxn id="4" idx="6"/>
            <a:endCxn id="9" idx="3"/>
          </p:cNvCxnSpPr>
          <p:nvPr/>
        </p:nvCxnSpPr>
        <p:spPr>
          <a:xfrm flipV="1">
            <a:off x="3274153" y="3659914"/>
            <a:ext cx="2704471" cy="81684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E7A24C2-49EE-5212-ABC2-CB862260E4C4}"/>
              </a:ext>
            </a:extLst>
          </p:cNvPr>
          <p:cNvCxnSpPr>
            <a:cxnSpLocks/>
            <a:stCxn id="9" idx="6"/>
            <a:endCxn id="6" idx="2"/>
          </p:cNvCxnSpPr>
          <p:nvPr/>
        </p:nvCxnSpPr>
        <p:spPr>
          <a:xfrm flipV="1">
            <a:off x="6759113" y="3336229"/>
            <a:ext cx="1110792" cy="39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A5C8F17-F83A-97B0-F22E-5302D65E2B0D}"/>
              </a:ext>
            </a:extLst>
          </p:cNvPr>
          <p:cNvCxnSpPr>
            <a:cxnSpLocks/>
            <a:stCxn id="6" idx="6"/>
            <a:endCxn id="7" idx="2"/>
          </p:cNvCxnSpPr>
          <p:nvPr/>
        </p:nvCxnSpPr>
        <p:spPr>
          <a:xfrm>
            <a:off x="8784305" y="3336229"/>
            <a:ext cx="1073569" cy="1295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CF510BA-0DA5-0E24-A6AC-EE83332B4802}"/>
              </a:ext>
            </a:extLst>
          </p:cNvPr>
          <p:cNvSpPr txBox="1"/>
          <p:nvPr/>
        </p:nvSpPr>
        <p:spPr>
          <a:xfrm>
            <a:off x="10874796" y="2389729"/>
            <a:ext cx="7579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0</a:t>
            </a:r>
          </a:p>
          <a:p>
            <a:r>
              <a:rPr lang="en-US" sz="3600" dirty="0"/>
              <a:t>or</a:t>
            </a:r>
          </a:p>
          <a:p>
            <a:r>
              <a:rPr lang="en-US" sz="3600" b="1" dirty="0"/>
              <a:t>1</a:t>
            </a:r>
            <a:endParaRPr lang="en-GB" sz="36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430274-7EC3-E028-63ED-1F1D3F6AE09A}"/>
              </a:ext>
            </a:extLst>
          </p:cNvPr>
          <p:cNvSpPr txBox="1"/>
          <p:nvPr/>
        </p:nvSpPr>
        <p:spPr>
          <a:xfrm>
            <a:off x="3913384" y="1979679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0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61B839-F40D-BDA3-F0B6-85C35F96F48A}"/>
              </a:ext>
            </a:extLst>
          </p:cNvPr>
          <p:cNvSpPr txBox="1"/>
          <p:nvPr/>
        </p:nvSpPr>
        <p:spPr>
          <a:xfrm>
            <a:off x="3896530" y="2841586"/>
            <a:ext cx="5917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i="1" dirty="0"/>
              <a:t>w</a:t>
            </a:r>
            <a:r>
              <a:rPr lang="en-US" sz="2800" b="1" baseline="-25000" dirty="0"/>
              <a:t>1</a:t>
            </a:r>
            <a:endParaRPr lang="el-GR" sz="2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F09ECB-167E-BB0C-15A6-9EDB5834ABBE}"/>
              </a:ext>
            </a:extLst>
          </p:cNvPr>
          <p:cNvSpPr txBox="1"/>
          <p:nvPr/>
        </p:nvSpPr>
        <p:spPr>
          <a:xfrm>
            <a:off x="3906860" y="3677185"/>
            <a:ext cx="5711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</a:t>
            </a:r>
            <a:r>
              <a:rPr lang="en-US" sz="2800" b="1" baseline="-25000" dirty="0"/>
              <a:t>2</a:t>
            </a:r>
            <a:endParaRPr lang="el-GR" sz="2800" b="1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A0A02D0-99D7-3B76-A346-91AC8626A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200" y="2272057"/>
            <a:ext cx="1981901" cy="2327463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D87B0BF-15EC-ECD0-1344-554CB7007E49}"/>
              </a:ext>
            </a:extLst>
          </p:cNvPr>
          <p:cNvSpPr txBox="1"/>
          <p:nvPr/>
        </p:nvSpPr>
        <p:spPr>
          <a:xfrm>
            <a:off x="10226972" y="4677698"/>
            <a:ext cx="1523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prstClr val="black"/>
                </a:solidFill>
                <a:ea typeface="+mj-ea"/>
                <a:cs typeface="+mj-cs"/>
              </a:rPr>
              <a:t>OUTPUT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3971889-FF65-3144-F51C-5D18E118EE88}"/>
              </a:ext>
            </a:extLst>
          </p:cNvPr>
          <p:cNvSpPr txBox="1"/>
          <p:nvPr/>
        </p:nvSpPr>
        <p:spPr>
          <a:xfrm>
            <a:off x="7508188" y="4604675"/>
            <a:ext cx="2071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ACTIVATION FUNCTION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0481171-1A1F-9EEC-FE06-8C354401509B}"/>
              </a:ext>
            </a:extLst>
          </p:cNvPr>
          <p:cNvSpPr txBox="1"/>
          <p:nvPr/>
        </p:nvSpPr>
        <p:spPr>
          <a:xfrm>
            <a:off x="4803658" y="4604675"/>
            <a:ext cx="23499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SUM / WEIGHTED SUM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60FDCA5-7E4D-84AF-8EAC-249A3C92C0AA}"/>
              </a:ext>
            </a:extLst>
          </p:cNvPr>
          <p:cNvSpPr txBox="1"/>
          <p:nvPr/>
        </p:nvSpPr>
        <p:spPr>
          <a:xfrm>
            <a:off x="2129086" y="4961780"/>
            <a:ext cx="2071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prstClr val="black"/>
                </a:solidFill>
                <a:ea typeface="+mj-ea"/>
                <a:cs typeface="+mj-cs"/>
              </a:rPr>
              <a:t>INPUTS</a:t>
            </a:r>
          </a:p>
        </p:txBody>
      </p:sp>
      <p:sp>
        <p:nvSpPr>
          <p:cNvPr id="33" name="Thought Bubble: Cloud 32">
            <a:extLst>
              <a:ext uri="{FF2B5EF4-FFF2-40B4-BE49-F238E27FC236}">
                <a16:creationId xmlns:a16="http://schemas.microsoft.com/office/drawing/2014/main" id="{029D8435-0F0A-94E3-A588-22E58786A9FC}"/>
              </a:ext>
            </a:extLst>
          </p:cNvPr>
          <p:cNvSpPr/>
          <p:nvPr/>
        </p:nvSpPr>
        <p:spPr>
          <a:xfrm>
            <a:off x="8603263" y="1648991"/>
            <a:ext cx="2015412" cy="743341"/>
          </a:xfrm>
          <a:prstGeom prst="cloudCallout">
            <a:avLst>
              <a:gd name="adj1" fmla="val 1582"/>
              <a:gd name="adj2" fmla="val 5580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Logistic Regression</a:t>
            </a:r>
          </a:p>
        </p:txBody>
      </p:sp>
    </p:spTree>
    <p:extLst>
      <p:ext uri="{BB962C8B-B14F-4D97-AF65-F5344CB8AC3E}">
        <p14:creationId xmlns:p14="http://schemas.microsoft.com/office/powerpoint/2010/main" val="1290642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/>
      <p:bldP spid="25" grpId="0"/>
      <p:bldP spid="29" grpId="0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Perceptron - Capability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3200" dirty="0"/>
              <a:t>In its simplest form: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The Perceptron Algorithm is a Supervised Learning algorithm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It is a binary classifier 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It deals with Linearly Separable data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19154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Perceptron Training Process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steps to classifying an output: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multiplication of inputs and weights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resulting terms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threshold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r>
              <a:rPr lang="el-GR" sz="2800" dirty="0"/>
              <a:t>IF  Σ &gt; α </a:t>
            </a:r>
            <a:r>
              <a:rPr lang="en-US" sz="2800" dirty="0"/>
              <a:t>THEN</a:t>
            </a:r>
            <a:r>
              <a:rPr lang="el-GR" sz="2800" dirty="0"/>
              <a:t> ŷ = 1</a:t>
            </a:r>
          </a:p>
          <a:p>
            <a:pPr>
              <a:lnSpc>
                <a:spcPct val="100000"/>
              </a:lnSpc>
            </a:pPr>
            <a:r>
              <a:rPr lang="el-GR" sz="2800" dirty="0"/>
              <a:t>Else </a:t>
            </a:r>
            <a:r>
              <a:rPr lang="en-US" sz="2800" dirty="0"/>
              <a:t>IF </a:t>
            </a:r>
            <a:r>
              <a:rPr lang="el-GR" sz="2800" dirty="0"/>
              <a:t>Σ &lt;= α </a:t>
            </a:r>
            <a:r>
              <a:rPr lang="en-US" sz="2800" dirty="0"/>
              <a:t>THEN</a:t>
            </a:r>
            <a:r>
              <a:rPr lang="el-GR" sz="2800" dirty="0"/>
              <a:t> ŷ = 0</a:t>
            </a:r>
          </a:p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47184" y="3217030"/>
            <a:ext cx="5737781" cy="17056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D676618-5C5D-79F7-B39F-1C02929572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9409" y="1412494"/>
            <a:ext cx="1520594" cy="178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082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Perceptron Training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</p:spPr>
            <p:txBody>
              <a:bodyPr>
                <a:normAutofit lnSpcReduction="100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2700" b="1" dirty="0"/>
                  <a:t>Σ</a:t>
                </a:r>
                <a:r>
                  <a:rPr lang="en-GB" sz="2700" b="1" dirty="0"/>
                  <a:t> 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27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Else</a:t>
                </a:r>
                <a:r>
                  <a:rPr lang="en-US" sz="2700" b="1" dirty="0"/>
                  <a:t> Σ</a:t>
                </a:r>
                <a:r>
                  <a:rPr lang="en-GB" sz="2700" b="1" dirty="0"/>
                  <a:t> </a:t>
                </a:r>
                <a:r>
                  <a:rPr lang="en-US" sz="27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27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700" b="1" dirty="0"/>
                  <a:t>α = ŷ</a:t>
                </a:r>
                <a:r>
                  <a:rPr lang="en-GB" sz="2700" b="1" dirty="0"/>
                  <a:t> =</a:t>
                </a:r>
                <a:r>
                  <a:rPr lang="en-US" sz="27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Ŷ</a:t>
                </a:r>
                <a:r>
                  <a:rPr lang="en-GB" sz="2700" b="1" dirty="0"/>
                  <a:t> </a:t>
                </a:r>
                <a:r>
                  <a:rPr lang="en-GB" sz="2700" dirty="0"/>
                  <a:t>is the output</a:t>
                </a:r>
                <a:endParaRPr lang="en-US" sz="2700" dirty="0"/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Σ </a:t>
                </a:r>
                <a:r>
                  <a:rPr lang="en-US" sz="27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b="1" dirty="0"/>
                  <a:t>α </a:t>
                </a:r>
                <a:r>
                  <a:rPr lang="en-US" sz="27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2700" dirty="0"/>
                  <a:t>So:</a:t>
                </a:r>
              </a:p>
              <a:p>
                <a:pPr marL="914400" lvl="2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1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 dirty="0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1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1800" b="1" i="1" dirty="0" smtClean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1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1800" b="1" i="1" dirty="0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1800" b="1" i="1" dirty="0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1800" b="1" i="0" dirty="0" smtClean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1800" b="1" i="1" dirty="0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1" i="1" dirty="0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1800" b="1" i="1" dirty="0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1" i="1" dirty="0" smtClean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1800" b="1" i="0" dirty="0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18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7"/>
                <a:ext cx="11475562" cy="4024313"/>
              </a:xfrm>
              <a:blipFill>
                <a:blip r:embed="rId3"/>
                <a:stretch>
                  <a:fillRect l="-903" t="-22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9142" y="2215223"/>
            <a:ext cx="5737781" cy="170563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AAE3DD1-7F79-392C-408A-50D5115B2A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7984" y="149157"/>
            <a:ext cx="1859441" cy="218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683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Bias Term – The Perceptron</a:t>
            </a:r>
            <a:endParaRPr lang="en-GB" sz="6000" b="1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162A69C-04FD-846F-74CC-A1B835844652}"/>
              </a:ext>
            </a:extLst>
          </p:cNvPr>
          <p:cNvGrpSpPr/>
          <p:nvPr/>
        </p:nvGrpSpPr>
        <p:grpSpPr>
          <a:xfrm>
            <a:off x="5575441" y="2039470"/>
            <a:ext cx="2506926" cy="1437335"/>
            <a:chOff x="4331359" y="1848479"/>
            <a:chExt cx="2506926" cy="1437335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22AB134-31BB-A1CF-84A6-C1B44BAC35D6}"/>
                </a:ext>
              </a:extLst>
            </p:cNvPr>
            <p:cNvSpPr/>
            <p:nvPr/>
          </p:nvSpPr>
          <p:spPr>
            <a:xfrm>
              <a:off x="4331359" y="1891707"/>
              <a:ext cx="661737" cy="665412"/>
            </a:xfrm>
            <a:prstGeom prst="ellipse">
              <a:avLst/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800" b="1" i="1" dirty="0"/>
                <a:t>b</a:t>
              </a:r>
              <a:endParaRPr lang="en-GB" sz="2800" b="1" i="1" dirty="0"/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0F54BF0B-B889-96A1-EDEF-C8626F554246}"/>
                </a:ext>
              </a:extLst>
            </p:cNvPr>
            <p:cNvCxnSpPr>
              <a:cxnSpLocks/>
              <a:stCxn id="16" idx="5"/>
            </p:cNvCxnSpPr>
            <p:nvPr/>
          </p:nvCxnSpPr>
          <p:spPr>
            <a:xfrm>
              <a:off x="4896187" y="2459672"/>
              <a:ext cx="915056" cy="826142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815205F-7852-9BC1-517F-CB03B38D75FC}"/>
                </a:ext>
              </a:extLst>
            </p:cNvPr>
            <p:cNvSpPr txBox="1"/>
            <p:nvPr/>
          </p:nvSpPr>
          <p:spPr>
            <a:xfrm>
              <a:off x="5162248" y="2392215"/>
              <a:ext cx="59176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800" b="1" i="1" dirty="0"/>
                <a:t>w</a:t>
              </a:r>
              <a:r>
                <a:rPr lang="en-GB" sz="2800" b="1" baseline="-25000" dirty="0"/>
                <a:t>0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84AED854-AE6C-2912-959B-BD03FEA43EB6}"/>
                </a:ext>
              </a:extLst>
            </p:cNvPr>
            <p:cNvSpPr txBox="1"/>
            <p:nvPr/>
          </p:nvSpPr>
          <p:spPr>
            <a:xfrm>
              <a:off x="5353715" y="1848479"/>
              <a:ext cx="148457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800" b="1" dirty="0"/>
                <a:t>Add Bias</a:t>
              </a:r>
              <a:endParaRPr lang="en-GB" sz="2800" b="1" dirty="0"/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73A8513D-CD88-84DA-0367-025DADA76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378" y="2758138"/>
            <a:ext cx="7581396" cy="2873555"/>
          </a:xfrm>
          <a:prstGeom prst="rect">
            <a:avLst/>
          </a:prstGeom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F695902-CFB3-B6FD-B7C8-C663F49F3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66" y="1967002"/>
            <a:ext cx="3591179" cy="3438533"/>
          </a:xfrm>
        </p:spPr>
        <p:txBody>
          <a:bodyPr>
            <a:normAutofit/>
          </a:bodyPr>
          <a:lstStyle/>
          <a:p>
            <a:r>
              <a:rPr lang="en-US" sz="2400" b="0" i="0" dirty="0">
                <a:solidFill>
                  <a:srgbClr val="1F1F1F"/>
                </a:solidFill>
                <a:effectLst/>
                <a:latin typeface="Google Sans"/>
              </a:rPr>
              <a:t>Bias is </a:t>
            </a:r>
            <a:r>
              <a:rPr lang="en-US" sz="2400" b="0" i="0" dirty="0">
                <a:solidFill>
                  <a:srgbClr val="040C28"/>
                </a:solidFill>
                <a:effectLst/>
                <a:latin typeface="Google Sans"/>
              </a:rPr>
              <a:t>a constant added to the product of features and weights</a:t>
            </a:r>
            <a:r>
              <a:rPr lang="en-US" sz="2400" b="0" i="0" dirty="0">
                <a:solidFill>
                  <a:srgbClr val="1F1F1F"/>
                </a:solidFill>
                <a:effectLst/>
                <a:latin typeface="Google Sans"/>
              </a:rPr>
              <a:t>. </a:t>
            </a:r>
          </a:p>
          <a:p>
            <a:r>
              <a:rPr lang="en-US" sz="2400" b="0" i="0" dirty="0">
                <a:solidFill>
                  <a:srgbClr val="1F1F1F"/>
                </a:solidFill>
                <a:effectLst/>
                <a:latin typeface="Google Sans"/>
              </a:rPr>
              <a:t>It is used to offset the result. </a:t>
            </a:r>
          </a:p>
          <a:p>
            <a:r>
              <a:rPr lang="en-US" sz="2400" b="0" i="0" dirty="0">
                <a:solidFill>
                  <a:srgbClr val="1F1F1F"/>
                </a:solidFill>
                <a:effectLst/>
                <a:latin typeface="Google Sans"/>
              </a:rPr>
              <a:t>It helps the models to shift the activation function towards the positive or negative side.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197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36FD3-7804-5EEB-DF85-512FC959F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44" y="204161"/>
            <a:ext cx="5391285" cy="1301944"/>
          </a:xfrm>
        </p:spPr>
        <p:txBody>
          <a:bodyPr>
            <a:normAutofit/>
          </a:bodyPr>
          <a:lstStyle/>
          <a:p>
            <a:r>
              <a:rPr lang="en-GB" dirty="0"/>
              <a:t>Intercept (Constant)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F2973-BC96-B5D3-D719-8C81C1414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070712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F1F1F"/>
                </a:solidFill>
                <a:latin typeface="Google Sans"/>
              </a:rPr>
              <a:t>Like bias, moves the function</a:t>
            </a:r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1D5E692-A378-8D65-10FF-AB7938C8E1A3}"/>
              </a:ext>
            </a:extLst>
          </p:cNvPr>
          <p:cNvGrpSpPr/>
          <p:nvPr/>
        </p:nvGrpSpPr>
        <p:grpSpPr>
          <a:xfrm>
            <a:off x="5777864" y="713343"/>
            <a:ext cx="5698398" cy="4897429"/>
            <a:chOff x="4931887" y="772473"/>
            <a:chExt cx="5698398" cy="4897429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8A70018C-E849-E451-CD3D-55F9D7E0834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t="19276"/>
            <a:stretch/>
          </p:blipFill>
          <p:spPr>
            <a:xfrm>
              <a:off x="4931887" y="772473"/>
              <a:ext cx="5698398" cy="4897429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4879447-853A-4715-4287-53C6454D3586}"/>
                </a:ext>
              </a:extLst>
            </p:cNvPr>
            <p:cNvSpPr txBox="1"/>
            <p:nvPr/>
          </p:nvSpPr>
          <p:spPr>
            <a:xfrm>
              <a:off x="5007428" y="1475102"/>
              <a:ext cx="3607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Y</a:t>
              </a:r>
              <a:endParaRPr lang="en-GB" b="1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6AFDC11-9D8B-34F5-ED69-C35A08951C8E}"/>
                </a:ext>
              </a:extLst>
            </p:cNvPr>
            <p:cNvSpPr txBox="1"/>
            <p:nvPr/>
          </p:nvSpPr>
          <p:spPr>
            <a:xfrm>
              <a:off x="8176726" y="5205187"/>
              <a:ext cx="3607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X</a:t>
              </a:r>
              <a:endParaRPr lang="en-GB" b="1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34DE94A-C744-6993-3CEA-8FB5FABC2C8A}"/>
                </a:ext>
              </a:extLst>
            </p:cNvPr>
            <p:cNvSpPr txBox="1"/>
            <p:nvPr/>
          </p:nvSpPr>
          <p:spPr>
            <a:xfrm>
              <a:off x="7465188" y="1074992"/>
              <a:ext cx="122472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C00000"/>
                  </a:solidFill>
                </a:rPr>
                <a:t>Y = 2x</a:t>
              </a:r>
              <a:endParaRPr lang="en-GB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CBC169F6-BBDE-101C-0419-89526C4B3F2F}"/>
              </a:ext>
            </a:extLst>
          </p:cNvPr>
          <p:cNvGrpSpPr/>
          <p:nvPr/>
        </p:nvGrpSpPr>
        <p:grpSpPr>
          <a:xfrm>
            <a:off x="5722776" y="713343"/>
            <a:ext cx="2453951" cy="4897429"/>
            <a:chOff x="5722776" y="713343"/>
            <a:chExt cx="2453951" cy="4897429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2A5AA66-4243-B789-4C56-10F2895BEE96}"/>
                </a:ext>
              </a:extLst>
            </p:cNvPr>
            <p:cNvSpPr txBox="1"/>
            <p:nvPr/>
          </p:nvSpPr>
          <p:spPr>
            <a:xfrm>
              <a:off x="6700471" y="949718"/>
              <a:ext cx="122472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1"/>
                  </a:solidFill>
                </a:rPr>
                <a:t>Y = 2x + 1</a:t>
              </a:r>
              <a:endParaRPr lang="en-GB" b="1" dirty="0">
                <a:solidFill>
                  <a:schemeClr val="accent1"/>
                </a:solidFill>
              </a:endParaRP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80116D8-E7A3-3ADE-53A4-196E52CCC85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22776" y="713343"/>
              <a:ext cx="2453951" cy="4897429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DBE86FB-94D5-8CEA-DF7B-0EA20D0C3556}"/>
                </a:ext>
              </a:extLst>
            </p:cNvPr>
            <p:cNvSpPr/>
            <p:nvPr/>
          </p:nvSpPr>
          <p:spPr>
            <a:xfrm>
              <a:off x="7408506" y="864637"/>
              <a:ext cx="516687" cy="551335"/>
            </a:xfrm>
            <a:prstGeom prst="ellipse">
              <a:avLst/>
            </a:prstGeom>
            <a:noFill/>
            <a:ln>
              <a:prstDash val="sysDash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324453D-C482-CB97-CAB5-46CB864EC932}"/>
              </a:ext>
            </a:extLst>
          </p:cNvPr>
          <p:cNvGrpSpPr/>
          <p:nvPr/>
        </p:nvGrpSpPr>
        <p:grpSpPr>
          <a:xfrm>
            <a:off x="7212566" y="713343"/>
            <a:ext cx="3025726" cy="4897429"/>
            <a:chOff x="7212566" y="713343"/>
            <a:chExt cx="3025726" cy="4897429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1B8A66E-0EEE-FEBA-42A5-109F94B3C81C}"/>
                </a:ext>
              </a:extLst>
            </p:cNvPr>
            <p:cNvSpPr txBox="1"/>
            <p:nvPr/>
          </p:nvSpPr>
          <p:spPr>
            <a:xfrm>
              <a:off x="8999068" y="1986282"/>
              <a:ext cx="122472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6"/>
                  </a:solidFill>
                </a:rPr>
                <a:t>Y = 2x - 6</a:t>
              </a:r>
              <a:endParaRPr lang="en-GB" b="1" dirty="0">
                <a:solidFill>
                  <a:schemeClr val="accent6"/>
                </a:solidFill>
              </a:endParaRP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36E7224-62EB-411A-C7D0-C31C80178F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212566" y="713343"/>
              <a:ext cx="2453951" cy="4897429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7FF3F89-BD72-D459-42D6-FDE34D71514B}"/>
                </a:ext>
              </a:extLst>
            </p:cNvPr>
            <p:cNvSpPr/>
            <p:nvPr/>
          </p:nvSpPr>
          <p:spPr>
            <a:xfrm>
              <a:off x="9721605" y="1910669"/>
              <a:ext cx="516687" cy="551335"/>
            </a:xfrm>
            <a:prstGeom prst="ellipse">
              <a:avLst/>
            </a:prstGeom>
            <a:noFill/>
            <a:ln>
              <a:prstDash val="sysDash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02977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Perceptron Training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04800" y="1455577"/>
                <a:ext cx="11528981" cy="4259424"/>
              </a:xfrm>
            </p:spPr>
            <p:txBody>
              <a:bodyPr>
                <a:normAutofit fontScale="62500" lnSpcReduction="20000"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IF  </a:t>
                </a:r>
                <a:r>
                  <a:rPr lang="en-US" sz="4000" b="1" dirty="0"/>
                  <a:t>Σ</a:t>
                </a:r>
                <a:r>
                  <a:rPr lang="en-GB" sz="4000" b="1" dirty="0"/>
                  <a:t> </a:t>
                </a: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&gt; </a:t>
                </a:r>
                <a:r>
                  <a:rPr lang="en-US" sz="4000" b="1" dirty="0"/>
                  <a:t>α = ŷ = 1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dirty="0"/>
                  <a:t>Else</a:t>
                </a:r>
                <a:r>
                  <a:rPr lang="en-US" sz="4000" b="1" dirty="0"/>
                  <a:t> Σ</a:t>
                </a:r>
                <a:r>
                  <a:rPr lang="en-GB" sz="4000" b="1" dirty="0"/>
                  <a:t> </a:t>
                </a:r>
                <a:r>
                  <a:rPr lang="en-US" sz="4000" b="1" dirty="0">
                    <a:solidFill>
                      <a:prstClr val="black"/>
                    </a:solidFill>
                    <a:ea typeface="+mj-ea"/>
                    <a:cs typeface="+mj-cs"/>
                  </a:rPr>
                  <a:t>&lt;=</a:t>
                </a:r>
                <a:r>
                  <a:rPr lang="en-US" sz="4000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4000" b="1" dirty="0"/>
                  <a:t>α = ŷ</a:t>
                </a:r>
                <a:r>
                  <a:rPr lang="en-GB" sz="4000" b="1" dirty="0"/>
                  <a:t> =</a:t>
                </a:r>
                <a:r>
                  <a:rPr lang="en-US" sz="4000" b="1" dirty="0"/>
                  <a:t> 0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Ŷ</a:t>
                </a:r>
                <a:r>
                  <a:rPr lang="en-GB" sz="4000" b="1" dirty="0"/>
                  <a:t> </a:t>
                </a:r>
                <a:r>
                  <a:rPr lang="en-GB" sz="4000" dirty="0"/>
                  <a:t>is the output</a:t>
                </a:r>
                <a:endParaRPr lang="en-US" sz="4000" dirty="0"/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Σ </a:t>
                </a:r>
                <a:r>
                  <a:rPr lang="en-US" sz="4000" dirty="0"/>
                  <a:t>is the weighted sum of inputs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dirty="0"/>
                  <a:t>α </a:t>
                </a:r>
                <a:r>
                  <a:rPr lang="en-US" sz="4000" dirty="0"/>
                  <a:t>is the threshold or activation function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b="1" i="1" dirty="0"/>
                  <a:t>w</a:t>
                </a:r>
                <a:r>
                  <a:rPr lang="en-US" sz="4000" b="1" i="1" baseline="-25000" dirty="0"/>
                  <a:t>0 </a:t>
                </a:r>
                <a:r>
                  <a:rPr lang="en-US" sz="4000" dirty="0"/>
                  <a:t>is the bias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sz="4000" i="1" dirty="0"/>
                  <a:t>So:</a:t>
                </a:r>
              </a:p>
              <a:p>
                <a:pPr marL="914400" lvl="2" indent="0">
                  <a:lnSpc>
                    <a:spcPct val="10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000" b="1" i="1" dirty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acc>
                      <m:r>
                        <a:rPr lang="en-GB" sz="3000" b="1" i="0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000" b="1" i="1" dirty="0">
                          <a:latin typeface="Cambria Math" panose="02040503050406030204" pitchFamily="18" charset="0"/>
                        </a:rPr>
                        <m:t>𝛼</m:t>
                      </m:r>
                      <m:d>
                        <m:dPr>
                          <m:ctrlPr>
                            <a:rPr lang="en-GB" sz="30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0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000" b="1" i="1" dirty="0">
                                  <a:latin typeface="Cambria Math" panose="02040503050406030204" pitchFamily="18" charset="0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3000" b="1" i="0" dirty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r>
                            <a:rPr lang="en-GB" sz="3000" b="1" i="0" dirty="0">
                              <a:latin typeface="Cambria Math" panose="02040503050406030204" pitchFamily="18" charset="0"/>
                            </a:rPr>
                            <m:t>+</m:t>
                          </m:r>
                          <m:nary>
                            <m:naryPr>
                              <m:chr m:val="∑"/>
                              <m:limLoc m:val="undOvr"/>
                              <m:grow m:val="on"/>
                              <m:ctrlPr>
                                <a:rPr lang="en-GB" sz="3000" b="1" i="1" dirty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a:rPr lang="en-GB" sz="3000" b="1" i="1" dirty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  <m:r>
                                <a:rPr lang="en-GB" sz="3000" b="1" i="0" dirty="0">
                                  <a:latin typeface="Cambria Math" panose="02040503050406030204" pitchFamily="18" charset="0"/>
                                </a:rPr>
                                <m:t>=1</m:t>
                              </m:r>
                            </m:sub>
                            <m:sup>
                              <m:r>
                                <a:rPr lang="en-GB" sz="3000" b="1" i="1" dirty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p>
                            <m:e>
                              <m:sSub>
                                <m:sSubPr>
                                  <m:ctrlPr>
                                    <a:rPr lang="en-GB" sz="30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000" b="1" i="1" dirty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3000" b="1" i="1" dirty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3000" b="1" i="1" dirty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000" b="1" i="1" dirty="0">
                                      <a:latin typeface="Cambria Math" panose="02040503050406030204" pitchFamily="18" charset="0"/>
                                    </a:rPr>
                                    <m:t>𝑤</m:t>
                                  </m:r>
                                </m:e>
                                <m:sub>
                                  <m:r>
                                    <a:rPr lang="en-GB" sz="3000" b="1" i="0" dirty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nary>
                        </m:e>
                      </m:d>
                    </m:oMath>
                  </m:oMathPara>
                </a14:m>
                <a:endParaRPr lang="en-GB" sz="3000" b="1" dirty="0"/>
              </a:p>
              <a:p>
                <a:pPr>
                  <a:lnSpc>
                    <a:spcPct val="100000"/>
                  </a:lnSpc>
                </a:pPr>
                <a:endParaRPr lang="en-US" sz="2800" b="1" dirty="0"/>
              </a:p>
              <a:p>
                <a:pPr>
                  <a:lnSpc>
                    <a:spcPct val="100000"/>
                  </a:lnSpc>
                </a:pPr>
                <a:endParaRPr lang="en-GB" sz="2800" b="1" dirty="0"/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4800" y="1455577"/>
                <a:ext cx="11528981" cy="4259424"/>
              </a:xfrm>
              <a:blipFill>
                <a:blip r:embed="rId3"/>
                <a:stretch>
                  <a:fillRect l="-740" t="-27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C25E3DD2-BEEE-D66B-FB20-44E1285ED2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104182" y="1931903"/>
            <a:ext cx="5732741" cy="200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89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21F0E-0A96-8C8B-A949-65A9DE843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Architecture of a Perceptron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679FB-956D-0383-6E0A-7E821C687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531" y="1522321"/>
            <a:ext cx="11481847" cy="357593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/>
              <a:t>A perceptron consists of: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Input layer</a:t>
            </a:r>
            <a:r>
              <a:rPr lang="en-GB" dirty="0"/>
              <a:t>: Takes numerical input features (e.g., x1,x2,...,xnx_1, x_2, ..., x_nx1​,x2​,...,</a:t>
            </a:r>
            <a:r>
              <a:rPr lang="en-GB" dirty="0" err="1"/>
              <a:t>xn</a:t>
            </a:r>
            <a:r>
              <a:rPr lang="en-GB" dirty="0"/>
              <a:t>​).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Weights (w)</a:t>
            </a:r>
            <a:r>
              <a:rPr lang="en-GB" dirty="0"/>
              <a:t>: Each input has an associated weight that determines its importance.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Summation Function (∑)</a:t>
            </a:r>
            <a:r>
              <a:rPr lang="en-GB" dirty="0"/>
              <a:t>: Computes the weighted sum of inputs.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Bias (b)</a:t>
            </a:r>
            <a:r>
              <a:rPr lang="en-GB" dirty="0"/>
              <a:t>: A constant term added to shift the decision boundary.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Activation Function</a:t>
            </a:r>
            <a:r>
              <a:rPr lang="en-GB" dirty="0"/>
              <a:t>: Applies a threshold function (e.g., step function) to produce an output (0 or 1).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Mathematically, a perceptron computes: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where f(x)f(x)f(x) is typically a </a:t>
            </a:r>
            <a:r>
              <a:rPr lang="en-GB" b="1" dirty="0"/>
              <a:t>step function</a:t>
            </a:r>
            <a:r>
              <a:rPr lang="en-GB" dirty="0"/>
              <a:t>: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26355-EF92-1DFF-95B7-D0CA787AB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7976" y="3772559"/>
            <a:ext cx="2073593" cy="7203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FEDA0B-EFF3-132F-B348-E3269B7D9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9462" y="4789358"/>
            <a:ext cx="2225178" cy="80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355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69C82-B8E4-AFC5-E834-E47FA1FD5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a Perceptron 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0CEB8-92F1-CEC6-D2A4-C856D8390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b="1" dirty="0"/>
              <a:t>Takes Inputs</a:t>
            </a:r>
            <a:r>
              <a:rPr lang="en-US" dirty="0"/>
              <a:t>: Accepts multiple feature inputs.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Applies Weights &amp; Bias</a:t>
            </a:r>
            <a:r>
              <a:rPr lang="en-US" dirty="0"/>
              <a:t>: Each input is multiplied by its respective weight, summed, and adjusted by bias.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Passes Through Activation Function</a:t>
            </a:r>
            <a:r>
              <a:rPr lang="en-US" dirty="0"/>
              <a:t>: If the result meets a threshold, the perceptron outputs </a:t>
            </a:r>
            <a:r>
              <a:rPr lang="en-US" b="1" dirty="0"/>
              <a:t>1</a:t>
            </a:r>
            <a:r>
              <a:rPr lang="en-US" dirty="0"/>
              <a:t>; otherwise, it outputs </a:t>
            </a:r>
            <a:r>
              <a:rPr lang="en-US" b="1" dirty="0"/>
              <a:t>0</a:t>
            </a:r>
            <a:r>
              <a:rPr lang="en-US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Updates Weights (Learning Process)</a:t>
            </a:r>
            <a:r>
              <a:rPr lang="en-US" dirty="0"/>
              <a:t>: If the output is </a:t>
            </a:r>
            <a:r>
              <a:rPr lang="en-US" u="sng" dirty="0"/>
              <a:t>incorrect</a:t>
            </a:r>
            <a:r>
              <a:rPr lang="en-US" dirty="0"/>
              <a:t>, the perceptron updates its weights using a learning rule.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674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51B24-5684-E49D-0BE8-EB68AA5B1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10532"/>
          </a:xfrm>
        </p:spPr>
        <p:txBody>
          <a:bodyPr/>
          <a:lstStyle/>
          <a:p>
            <a:r>
              <a:rPr lang="en-US" dirty="0"/>
              <a:t>Perceptron Learning Process: Weight Updates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E9BFC6-13A3-222F-F090-38F3F99EC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3925"/>
          <a:stretch/>
        </p:blipFill>
        <p:spPr>
          <a:xfrm>
            <a:off x="523953" y="1385055"/>
            <a:ext cx="5472520" cy="36275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9715F2-96D5-4142-0A9A-329550E288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8659" y="1267587"/>
            <a:ext cx="5057812" cy="409578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3E272A6-B499-91DB-9743-013F74E99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2431" y="5505645"/>
            <a:ext cx="7896263" cy="3533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/>
              <a:t>An </a:t>
            </a:r>
            <a:r>
              <a:rPr lang="en-US" sz="1200" b="1" dirty="0">
                <a:highlight>
                  <a:srgbClr val="FFFF00"/>
                </a:highlight>
              </a:rPr>
              <a:t>epoch</a:t>
            </a:r>
            <a:r>
              <a:rPr lang="en-US" sz="1200" dirty="0"/>
              <a:t> in machine learning refers to </a:t>
            </a:r>
            <a:r>
              <a:rPr lang="en-US" sz="1200" b="1" dirty="0"/>
              <a:t>one complete pass</a:t>
            </a:r>
            <a:r>
              <a:rPr lang="en-US" sz="1200" dirty="0"/>
              <a:t> through the </a:t>
            </a:r>
            <a:r>
              <a:rPr lang="en-US" sz="1200" b="1" dirty="0"/>
              <a:t>entire training dataset</a:t>
            </a:r>
            <a:r>
              <a:rPr lang="en-US" sz="1200" dirty="0"/>
              <a:t> during the learning process.</a:t>
            </a:r>
            <a:endParaRPr lang="en-GB" sz="18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9766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A1D0-2390-EECC-49A5-C1B1F55B6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MLP vs. Perceptron vs. CNN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A571A51-9381-4CDB-44CD-26895FED4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3387020"/>
              </p:ext>
            </p:extLst>
          </p:nvPr>
        </p:nvGraphicFramePr>
        <p:xfrm>
          <a:off x="861934" y="1761345"/>
          <a:ext cx="10978131" cy="3657599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705138">
                  <a:extLst>
                    <a:ext uri="{9D8B030D-6E8A-4147-A177-3AD203B41FA5}">
                      <a16:colId xmlns:a16="http://schemas.microsoft.com/office/drawing/2014/main" val="475141803"/>
                    </a:ext>
                  </a:extLst>
                </a:gridCol>
                <a:gridCol w="3043590">
                  <a:extLst>
                    <a:ext uri="{9D8B030D-6E8A-4147-A177-3AD203B41FA5}">
                      <a16:colId xmlns:a16="http://schemas.microsoft.com/office/drawing/2014/main" val="3125200569"/>
                    </a:ext>
                  </a:extLst>
                </a:gridCol>
                <a:gridCol w="3023271">
                  <a:extLst>
                    <a:ext uri="{9D8B030D-6E8A-4147-A177-3AD203B41FA5}">
                      <a16:colId xmlns:a16="http://schemas.microsoft.com/office/drawing/2014/main" val="1409790438"/>
                    </a:ext>
                  </a:extLst>
                </a:gridCol>
                <a:gridCol w="2206132">
                  <a:extLst>
                    <a:ext uri="{9D8B030D-6E8A-4147-A177-3AD203B41FA5}">
                      <a16:colId xmlns:a16="http://schemas.microsoft.com/office/drawing/2014/main" val="2523307946"/>
                    </a:ext>
                  </a:extLst>
                </a:gridCol>
              </a:tblGrid>
              <a:tr h="64455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400" b="1" u="none" strike="noStrike">
                          <a:effectLst/>
                        </a:rPr>
                        <a:t>Feature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400" b="1" u="none" strike="noStrike">
                          <a:effectLst/>
                        </a:rPr>
                        <a:t>Perceptron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400" b="1" u="none" strike="noStrike">
                          <a:effectLst/>
                        </a:rPr>
                        <a:t>MLP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400" b="1" u="none" strike="noStrike" dirty="0">
                          <a:effectLst/>
                        </a:rPr>
                        <a:t>CNN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497557343"/>
                  </a:ext>
                </a:extLst>
              </a:tr>
              <a:tr h="644551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u="none" strike="noStrike">
                          <a:effectLst/>
                        </a:rPr>
                        <a:t>Layers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Single-layer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Multi-layer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>
                          <a:effectLst/>
                        </a:rPr>
                        <a:t>Multi-layer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2350650898"/>
                  </a:ext>
                </a:extLst>
              </a:tr>
              <a:tr h="789499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u="none" strike="noStrike">
                          <a:effectLst/>
                        </a:rPr>
                        <a:t>Problem Type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Linearly separable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>
                          <a:effectLst/>
                        </a:rPr>
                        <a:t>Non-linear problems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>
                          <a:effectLst/>
                        </a:rPr>
                        <a:t>Image recognition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625619684"/>
                  </a:ext>
                </a:extLst>
              </a:tr>
              <a:tr h="789499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u="none" strike="noStrike">
                          <a:effectLst/>
                        </a:rPr>
                        <a:t>Activation</a:t>
                      </a:r>
                      <a:endParaRPr lang="en-GB" sz="24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Step function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>
                          <a:effectLst/>
                        </a:rPr>
                        <a:t>Sigmoid, ReLU, etc.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 err="1">
                          <a:effectLst/>
                        </a:rPr>
                        <a:t>ReLU</a:t>
                      </a:r>
                      <a:r>
                        <a:rPr lang="en-GB" sz="2400" u="none" strike="noStrike" dirty="0">
                          <a:effectLst/>
                        </a:rPr>
                        <a:t>, </a:t>
                      </a:r>
                      <a:r>
                        <a:rPr lang="en-GB" sz="2400" u="none" strike="noStrike" dirty="0" err="1">
                          <a:effectLst/>
                        </a:rPr>
                        <a:t>Softmax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624570957"/>
                  </a:ext>
                </a:extLst>
              </a:tr>
              <a:tr h="789499"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b="1" u="none" strike="noStrike" dirty="0">
                          <a:effectLst/>
                        </a:rPr>
                        <a:t>Learning Algorithm</a:t>
                      </a:r>
                      <a:endParaRPr lang="en-GB" sz="24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Perceptron Learning Rule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>
                          <a:effectLst/>
                        </a:rPr>
                        <a:t>Backpropagation</a:t>
                      </a:r>
                      <a:endParaRPr lang="en-GB" sz="2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400" u="none" strike="noStrike" dirty="0">
                          <a:effectLst/>
                        </a:rPr>
                        <a:t>Backpropagation</a:t>
                      </a:r>
                      <a:endParaRPr lang="en-GB" sz="2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4763" marR="4763" marT="4763" marB="0" anchor="ctr"/>
                </a:tc>
                <a:extLst>
                  <a:ext uri="{0D108BD9-81ED-4DB2-BD59-A6C34878D82A}">
                    <a16:rowId xmlns:a16="http://schemas.microsoft.com/office/drawing/2014/main" val="18221752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8567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C2B29-AEAF-B100-192D-98D18DC28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a) Perceptron, (b) MLP, and (c) CNN</a:t>
            </a:r>
            <a:endParaRPr lang="en-GB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F9E4143-291A-5BC2-1CB8-F146ADB67C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5838"/>
          <a:stretch/>
        </p:blipFill>
        <p:spPr bwMode="auto">
          <a:xfrm>
            <a:off x="845620" y="1887459"/>
            <a:ext cx="10245929" cy="331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8368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The Perceptron Rule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10213"/>
                <a:ext cx="11475562" cy="455370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For a new training example 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 = (x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1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2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… , x</a:t>
                </a:r>
                <a:r>
                  <a:rPr lang="en-US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), </a:t>
                </a: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update each weight</a:t>
                </a:r>
                <a:r>
                  <a:rPr lang="en-US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, </a:t>
                </a:r>
                <a:r>
                  <a:rPr lang="en-US" b="1" i="1" dirty="0" err="1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b="1" baseline="-25000" dirty="0" err="1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dirty="0" err="1">
                    <a:solidFill>
                      <a:prstClr val="black"/>
                    </a:solidFill>
                    <a:ea typeface="+mj-ea"/>
                    <a:cs typeface="+mj-cs"/>
                  </a:rPr>
                  <a:t>.</a:t>
                </a:r>
                <a:endParaRPr lang="en-US" dirty="0">
                  <a:solidFill>
                    <a:prstClr val="black"/>
                  </a:solidFill>
                  <a:ea typeface="+mj-ea"/>
                  <a:cs typeface="+mj-cs"/>
                </a:endParaRPr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Update with the following rule:</a:t>
                </a:r>
              </a:p>
              <a:p>
                <a:pPr marL="0" indent="0" algn="ctr">
                  <a:lnSpc>
                    <a:spcPct val="100000"/>
                  </a:lnSpc>
                  <a:buNone/>
                </a:pP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32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32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 </a:t>
                </a: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w</a:t>
                </a:r>
                <a:r>
                  <a:rPr lang="en-US" sz="3200" b="1" i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  <a:r>
                  <a:rPr lang="en-US" sz="32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+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32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32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32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>
                  <a:lnSpc>
                    <a:spcPct val="100000"/>
                  </a:lnSpc>
                </a:pPr>
                <a:r>
                  <a:rPr lang="en-US" dirty="0">
                    <a:solidFill>
                      <a:prstClr val="black"/>
                    </a:solidFill>
                    <a:ea typeface="+mj-ea"/>
                    <a:cs typeface="+mj-cs"/>
                  </a:rPr>
                  <a:t>Where: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Δ</m:t>
                    </m:r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𝒘</m:t>
                    </m:r>
                  </m:oMath>
                </a14:m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 </a:t>
                </a:r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14:m>
                  <m:oMath xmlns:m="http://schemas.openxmlformats.org/officeDocument/2006/math">
                    <m:r>
                      <a:rPr lang="en-US" sz="2800" b="1" i="0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 </m:t>
                    </m:r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 (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– </a:t>
                </a:r>
                <a:r>
                  <a:rPr lang="en-US" sz="2800" b="1" dirty="0"/>
                  <a:t>ŷ</a:t>
                </a:r>
                <a:r>
                  <a:rPr lang="en-US" sz="2800" b="1" dirty="0">
                    <a:solidFill>
                      <a:prstClr val="black"/>
                    </a:solidFill>
                    <a:ea typeface="+mj-ea"/>
                    <a:cs typeface="+mj-cs"/>
                  </a:rPr>
                  <a:t>)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x</a:t>
                </a:r>
                <a:r>
                  <a:rPr lang="en-US" sz="2800" b="1" baseline="-25000" dirty="0">
                    <a:solidFill>
                      <a:prstClr val="black"/>
                    </a:solidFill>
                    <a:ea typeface="+mj-ea"/>
                    <a:cs typeface="+mj-cs"/>
                  </a:rPr>
                  <a:t>m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t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=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target output of the m</a:t>
                </a:r>
                <a:r>
                  <a:rPr lang="en-US" sz="28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:r>
                  <a:rPr lang="en-US" sz="2800" b="1" i="1" dirty="0"/>
                  <a:t>ŷ</a:t>
                </a:r>
                <a:r>
                  <a:rPr lang="en-US" sz="2800" b="1" i="1" dirty="0">
                    <a:solidFill>
                      <a:prstClr val="black"/>
                    </a:solidFill>
                    <a:ea typeface="+mj-ea"/>
                    <a:cs typeface="+mj-cs"/>
                  </a:rPr>
                  <a:t>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= output generated by the m</a:t>
                </a:r>
                <a:r>
                  <a:rPr lang="en-US" sz="2800" baseline="30000" dirty="0">
                    <a:solidFill>
                      <a:prstClr val="black"/>
                    </a:solidFill>
                    <a:ea typeface="+mj-ea"/>
                    <a:cs typeface="+mj-cs"/>
                  </a:rPr>
                  <a:t>th </a:t>
                </a:r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perceptron</a:t>
                </a:r>
              </a:p>
              <a:p>
                <a:pPr lvl="1">
                  <a:lnSpc>
                    <a:spcPct val="100000"/>
                  </a:lnSpc>
                </a:pPr>
                <a14:m>
                  <m:oMath xmlns:m="http://schemas.openxmlformats.org/officeDocument/2006/math">
                    <m:r>
                      <a:rPr lang="en-US" sz="2800" b="1" i="1" dirty="0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  <a:ea typeface="+mj-ea"/>
                        <a:cs typeface="+mj-cs"/>
                      </a:rPr>
                      <m:t>𝜂</m:t>
                    </m:r>
                  </m:oMath>
                </a14:m>
                <a:r>
                  <a:rPr lang="en-US" sz="2800" dirty="0">
                    <a:solidFill>
                      <a:prstClr val="black"/>
                    </a:solidFill>
                    <a:ea typeface="+mj-ea"/>
                    <a:cs typeface="+mj-cs"/>
                  </a:rPr>
                  <a:t> = the learning rate a constant parameter i.e. 0.1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10213"/>
                <a:ext cx="11475562" cy="4553703"/>
              </a:xfrm>
              <a:blipFill>
                <a:blip r:embed="rId3"/>
                <a:stretch>
                  <a:fillRect l="-956" t="-1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6841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SciKit</a:t>
            </a:r>
            <a:r>
              <a:rPr lang="en-US" sz="6000" b="1" dirty="0"/>
              <a:t> Learn Perceptron</a:t>
            </a:r>
            <a:endParaRPr lang="en-GB" sz="6000" b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5E3752D-1F8E-FA1F-280F-0C06444140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28030" y="1441871"/>
            <a:ext cx="8935938" cy="2222307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77EB7CB-416D-C365-9540-3C8E8F9258C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28031" y="3804597"/>
            <a:ext cx="8935937" cy="1777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8061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562E7-BC23-893C-13A7-287ADA61F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–Perceptron Algorithm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D1C20-57A0-BBDB-0CBC-1D7631B7A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Perceptron on the Diabetes Dataset</a:t>
            </a:r>
          </a:p>
        </p:txBody>
      </p:sp>
    </p:spTree>
    <p:extLst>
      <p:ext uri="{BB962C8B-B14F-4D97-AF65-F5344CB8AC3E}">
        <p14:creationId xmlns:p14="http://schemas.microsoft.com/office/powerpoint/2010/main" val="11665252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Single-Layer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6054614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200" dirty="0"/>
              <a:t>A single-layer Neural Network can solve linearly separable problems</a:t>
            </a:r>
          </a:p>
          <a:p>
            <a:pPr lvl="1">
              <a:lnSpc>
                <a:spcPct val="100000"/>
              </a:lnSpc>
            </a:pPr>
            <a:r>
              <a:rPr lang="en-GB" sz="2800" dirty="0"/>
              <a:t>i.e. if it is possible to find a n-dimensional hyperplane that geometrically separates the datasets.</a:t>
            </a: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16E3BD-5440-DE07-AE64-BEFE2C6F0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920" y="1548942"/>
            <a:ext cx="4702861" cy="4166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610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endParaRPr lang="en-GB" sz="6000" b="1" dirty="0"/>
          </a:p>
          <a:p>
            <a:r>
              <a:rPr lang="en-GB" sz="6000" b="1" dirty="0"/>
              <a:t>Multi-Layer</a:t>
            </a:r>
          </a:p>
          <a:p>
            <a:r>
              <a:rPr lang="en-GB" sz="6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Perceptron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0347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526BC-3019-56E0-4497-288FE43E8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Multi-Layer Perceptron (MLP)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A640E-4763-79EE-490B-1D2374B2A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</a:t>
            </a:r>
            <a:r>
              <a:rPr lang="en-US" b="1" dirty="0"/>
              <a:t>Multi-Layer Perceptron (MLP)</a:t>
            </a:r>
            <a:r>
              <a:rPr lang="en-US" dirty="0"/>
              <a:t> is a type of </a:t>
            </a:r>
            <a:r>
              <a:rPr lang="en-US" b="1" dirty="0"/>
              <a:t>artificial neural network (ANN)</a:t>
            </a:r>
            <a:r>
              <a:rPr lang="en-US" dirty="0"/>
              <a:t> that consists of multiple layers of neurons. </a:t>
            </a:r>
          </a:p>
          <a:p>
            <a:r>
              <a:rPr lang="en-US" dirty="0"/>
              <a:t>It is an </a:t>
            </a:r>
            <a:r>
              <a:rPr lang="en-US" b="1" dirty="0"/>
              <a:t>extension of the perceptron</a:t>
            </a:r>
            <a:r>
              <a:rPr lang="en-US" dirty="0"/>
              <a:t> that can learn complex patterns and solve </a:t>
            </a:r>
            <a:r>
              <a:rPr lang="en-US" b="1" dirty="0"/>
              <a:t>non-linearly separable problems</a:t>
            </a:r>
            <a:r>
              <a:rPr lang="en-US" dirty="0"/>
              <a:t>, making it a </a:t>
            </a:r>
            <a:r>
              <a:rPr lang="en-US" i="1" dirty="0"/>
              <a:t>universal function approximator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718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3B4D9-3639-BD14-7BC6-42A83D718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Architecture of an MLP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60E1A-A703-F75B-14DF-AE1257F0A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An MLP consists of three types of layers: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Input Layer</a:t>
            </a:r>
            <a:r>
              <a:rPr lang="en-US" dirty="0"/>
              <a:t>: Receives the raw input features.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Hidden Layer(s)</a:t>
            </a:r>
            <a:r>
              <a:rPr lang="en-US" dirty="0"/>
              <a:t>: </a:t>
            </a:r>
            <a:r>
              <a:rPr lang="en-US" i="1" dirty="0"/>
              <a:t>One</a:t>
            </a:r>
            <a:r>
              <a:rPr lang="en-US" dirty="0"/>
              <a:t> or </a:t>
            </a:r>
            <a:r>
              <a:rPr lang="en-US" i="1" dirty="0"/>
              <a:t>more</a:t>
            </a:r>
            <a:r>
              <a:rPr lang="en-US" dirty="0"/>
              <a:t> layers where </a:t>
            </a:r>
            <a:r>
              <a:rPr lang="en-US" i="1" dirty="0"/>
              <a:t>computation happens</a:t>
            </a:r>
            <a:r>
              <a:rPr lang="en-US" dirty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Output Layer</a:t>
            </a:r>
            <a:r>
              <a:rPr lang="en-US" dirty="0"/>
              <a:t>: Produces the final prediction.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Each </a:t>
            </a:r>
            <a:r>
              <a:rPr lang="en-US" b="1" dirty="0"/>
              <a:t>neuron</a:t>
            </a:r>
            <a:r>
              <a:rPr lang="en-US" dirty="0"/>
              <a:t> in a layer is </a:t>
            </a:r>
            <a:r>
              <a:rPr lang="en-US" b="1" dirty="0"/>
              <a:t>fully connected</a:t>
            </a:r>
            <a:r>
              <a:rPr lang="en-US" dirty="0"/>
              <a:t> to the neurons in the next layer, meaning every neuron’s output is passed to all neurons in the following layer.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F73B06-8728-86FD-939B-621F355EF5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9599" y="245504"/>
            <a:ext cx="3462678" cy="2421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5308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7511F-D0DA-5051-EAB9-62DAE482F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Hidden 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A7682-FF25-9711-81CC-5EB1329CF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1586" y="4074039"/>
            <a:ext cx="4821549" cy="17362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Implies many weights</a:t>
            </a:r>
          </a:p>
          <a:p>
            <a:pPr marL="0" indent="0">
              <a:buNone/>
            </a:pPr>
            <a:r>
              <a:rPr lang="en-GB" sz="2000" dirty="0"/>
              <a:t>Representation:</a:t>
            </a:r>
          </a:p>
          <a:p>
            <a:r>
              <a:rPr lang="en-GB" sz="2000" i="1" dirty="0"/>
              <a:t>w</a:t>
            </a:r>
            <a:r>
              <a:rPr lang="en-GB" sz="2000" dirty="0"/>
              <a:t> = single value</a:t>
            </a:r>
          </a:p>
          <a:p>
            <a:r>
              <a:rPr lang="en-GB" sz="2000" b="1" i="1" dirty="0"/>
              <a:t>W </a:t>
            </a:r>
            <a:r>
              <a:rPr lang="en-GB" sz="2000" dirty="0"/>
              <a:t>= matrix</a:t>
            </a:r>
          </a:p>
        </p:txBody>
      </p:sp>
      <p:pic>
        <p:nvPicPr>
          <p:cNvPr id="1026" name="Picture 2" descr="MLP weights and biases">
            <a:extLst>
              <a:ext uri="{FF2B5EF4-FFF2-40B4-BE49-F238E27FC236}">
                <a16:creationId xmlns:a16="http://schemas.microsoft.com/office/drawing/2014/main" id="{F34E2DA5-A5E0-65C3-3E2D-D6862CB63C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18" y="1750405"/>
            <a:ext cx="4677002" cy="263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n example of a deep neural network with two hidden layers. The first ...">
            <a:extLst>
              <a:ext uri="{FF2B5EF4-FFF2-40B4-BE49-F238E27FC236}">
                <a16:creationId xmlns:a16="http://schemas.microsoft.com/office/drawing/2014/main" id="{661B239F-2B98-B357-26C7-EA5B4E5B2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984" y="267479"/>
            <a:ext cx="4977938" cy="350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21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97F2F-F805-E668-C6E5-6F97E4BC7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3BB6-8CC1-BEA7-519E-5DDCE0379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Representation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FC26E-BD37-DB0D-95A7-96656FA39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673" y="3551853"/>
            <a:ext cx="4624393" cy="184970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A296B0-C78D-F68B-F77C-A291EE275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00" y="1463537"/>
            <a:ext cx="6334274" cy="4202430"/>
          </a:xfrm>
          <a:prstGeom prst="rect">
            <a:avLst/>
          </a:prstGeom>
        </p:spPr>
      </p:pic>
      <p:pic>
        <p:nvPicPr>
          <p:cNvPr id="1026" name="Picture 2" descr="MLP weights and biases">
            <a:extLst>
              <a:ext uri="{FF2B5EF4-FFF2-40B4-BE49-F238E27FC236}">
                <a16:creationId xmlns:a16="http://schemas.microsoft.com/office/drawing/2014/main" id="{788258BD-C86B-7864-E2F0-52CC1A0031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170" y="845074"/>
            <a:ext cx="4677002" cy="2634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1D1F7361-1A97-0A18-B7F0-D5D0D8141404}"/>
              </a:ext>
            </a:extLst>
          </p:cNvPr>
          <p:cNvGrpSpPr/>
          <p:nvPr/>
        </p:nvGrpSpPr>
        <p:grpSpPr>
          <a:xfrm>
            <a:off x="1040633" y="1757746"/>
            <a:ext cx="2148590" cy="1128523"/>
            <a:chOff x="1040633" y="1757746"/>
            <a:chExt cx="2148590" cy="1128523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73D6D6A-C79E-D47F-AAFC-9DE9ECDFB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19390" y="1757746"/>
              <a:ext cx="669833" cy="1128523"/>
            </a:xfrm>
            <a:prstGeom prst="rect">
              <a:avLst/>
            </a:prstGeom>
          </p:spPr>
        </p:pic>
        <p:sp>
          <p:nvSpPr>
            <p:cNvPr id="7" name="Arrow: Left 6">
              <a:extLst>
                <a:ext uri="{FF2B5EF4-FFF2-40B4-BE49-F238E27FC236}">
                  <a16:creationId xmlns:a16="http://schemas.microsoft.com/office/drawing/2014/main" id="{1C3EA21A-1D79-5A37-CFCB-2A85D618F7FB}"/>
                </a:ext>
              </a:extLst>
            </p:cNvPr>
            <p:cNvSpPr/>
            <p:nvPr/>
          </p:nvSpPr>
          <p:spPr>
            <a:xfrm rot="20698700" flipV="1">
              <a:off x="1040633" y="2598151"/>
              <a:ext cx="1367854" cy="113475"/>
            </a:xfrm>
            <a:prstGeom prst="lef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9991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865B-5509-A31A-A0FF-CF91C1473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Activation Functions in MLP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20684-CDF3-CC43-3B68-996D04101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87" y="1402637"/>
            <a:ext cx="11481847" cy="137788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MLPs use non-linear activation functions to model complex relationships: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38ADAE-90F6-1E4C-C711-31B68DD60D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5438" y="2055557"/>
            <a:ext cx="8199107" cy="352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5000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605C4-87EA-631D-75C3-561524D3C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in MLP (Backpropagation Algorithm)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6F44-41A4-E658-C6D9-1F912E223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460" y="1448091"/>
            <a:ext cx="6417634" cy="4162717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US" sz="3200" dirty="0"/>
              <a:t>MLP learns by adjusting its weights using the </a:t>
            </a:r>
            <a:r>
              <a:rPr lang="en-US" sz="3200" b="1" dirty="0"/>
              <a:t>backpropagation algorithm</a:t>
            </a:r>
            <a:r>
              <a:rPr lang="en-US" sz="3200" dirty="0"/>
              <a:t>, </a:t>
            </a:r>
          </a:p>
          <a:p>
            <a:pPr>
              <a:buNone/>
            </a:pPr>
            <a:r>
              <a:rPr lang="en-US" sz="3200" dirty="0"/>
              <a:t>which consists of two main steps:</a:t>
            </a:r>
          </a:p>
          <a:p>
            <a:pPr>
              <a:buNone/>
            </a:pPr>
            <a:r>
              <a:rPr lang="en-US" sz="3600" b="1" dirty="0"/>
              <a:t>1. Forward Propagation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Input data passes through the network.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Neurons apply </a:t>
            </a:r>
            <a:r>
              <a:rPr lang="en-US" sz="3200" b="1" dirty="0"/>
              <a:t>weighted summation and activation functions</a:t>
            </a:r>
            <a:r>
              <a:rPr lang="en-US" sz="32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The final output is compared to the target.</a:t>
            </a:r>
          </a:p>
          <a:p>
            <a:pPr marL="0" indent="0">
              <a:buNone/>
            </a:pPr>
            <a:endParaRPr lang="en-US" sz="3200" dirty="0"/>
          </a:p>
          <a:p>
            <a:pPr>
              <a:buNone/>
            </a:pPr>
            <a:r>
              <a:rPr lang="en-US" sz="3600" b="1" dirty="0"/>
              <a:t>2. Backward Propagation (Weight Update)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The </a:t>
            </a:r>
            <a:r>
              <a:rPr lang="en-US" sz="3200" b="1" dirty="0"/>
              <a:t>error</a:t>
            </a:r>
            <a:r>
              <a:rPr lang="en-US" sz="3200" dirty="0"/>
              <a:t> (difference between predicted and actual output) is calculated using a loss function (e.g., </a:t>
            </a:r>
            <a:r>
              <a:rPr lang="en-US" sz="3200" b="1" dirty="0"/>
              <a:t>Mean Squared Error (MSE), Cross-Entropy</a:t>
            </a:r>
            <a:r>
              <a:rPr lang="en-US" sz="3200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The </a:t>
            </a:r>
            <a:r>
              <a:rPr lang="en-US" sz="3200" b="1" dirty="0"/>
              <a:t>gradient descent algorithm</a:t>
            </a:r>
            <a:r>
              <a:rPr lang="en-US" sz="3200" dirty="0"/>
              <a:t> adjusts the weights to minimize the error.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The </a:t>
            </a:r>
            <a:r>
              <a:rPr lang="en-US" sz="3200" b="1" dirty="0"/>
              <a:t>chain rule of differentiation</a:t>
            </a:r>
            <a:r>
              <a:rPr lang="en-US" sz="3200" dirty="0"/>
              <a:t> is used to propagate the error backward through the layers.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3200" dirty="0"/>
              <a:t>The weights are updated as: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60D128-B36C-B33B-02DC-13E966B5B9F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71870" y="4143695"/>
            <a:ext cx="4314857" cy="1325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8DE709-5152-906E-AA31-7223001C2C1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477208" y="4950370"/>
            <a:ext cx="2113885" cy="573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49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7200-960C-1C0E-85BF-37B40CD56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Applications of MLP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E893D-568A-E5DA-2E81-4C1AD51DE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Classification</a:t>
            </a:r>
            <a:r>
              <a:rPr lang="en-GB" dirty="0"/>
              <a:t> (e.g., sentiment analysis, fraud detection)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Regression</a:t>
            </a:r>
            <a:r>
              <a:rPr lang="en-GB" dirty="0"/>
              <a:t> (e.g., predicting stock prices)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Speech recognition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Image recognition (before CNNs became popular)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Medical diagnosis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2532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693" y="1475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7628021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7622274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4588906" y="4960130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951648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F9F7FD0-F209-15EE-6609-87C2DCA98CFF}"/>
              </a:ext>
            </a:extLst>
          </p:cNvPr>
          <p:cNvCxnSpPr>
            <a:cxnSpLocks/>
            <a:stCxn id="6" idx="3"/>
            <a:endCxn id="15" idx="2"/>
          </p:cNvCxnSpPr>
          <p:nvPr/>
        </p:nvCxnSpPr>
        <p:spPr>
          <a:xfrm flipV="1">
            <a:off x="3759600" y="1697704"/>
            <a:ext cx="1499935" cy="2040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30490C0-788A-627B-F987-63CC6C6E6DD1}"/>
              </a:ext>
            </a:extLst>
          </p:cNvPr>
          <p:cNvCxnSpPr>
            <a:cxnSpLocks/>
            <a:stCxn id="6" idx="3"/>
            <a:endCxn id="16" idx="2"/>
          </p:cNvCxnSpPr>
          <p:nvPr/>
        </p:nvCxnSpPr>
        <p:spPr>
          <a:xfrm>
            <a:off x="3759600" y="1901709"/>
            <a:ext cx="1499932" cy="53273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C44965C3-9361-A43D-5DFB-E8F534278479}"/>
              </a:ext>
            </a:extLst>
          </p:cNvPr>
          <p:cNvCxnSpPr>
            <a:cxnSpLocks/>
            <a:stCxn id="6" idx="3"/>
            <a:endCxn id="17" idx="2"/>
          </p:cNvCxnSpPr>
          <p:nvPr/>
        </p:nvCxnSpPr>
        <p:spPr>
          <a:xfrm>
            <a:off x="3759600" y="1901709"/>
            <a:ext cx="1499933" cy="12728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9065788-59AD-E7D5-1D75-6308199A5974}"/>
              </a:ext>
            </a:extLst>
          </p:cNvPr>
          <p:cNvCxnSpPr>
            <a:cxnSpLocks/>
            <a:stCxn id="6" idx="3"/>
            <a:endCxn id="18" idx="2"/>
          </p:cNvCxnSpPr>
          <p:nvPr/>
        </p:nvCxnSpPr>
        <p:spPr>
          <a:xfrm>
            <a:off x="3759600" y="1901709"/>
            <a:ext cx="1499933" cy="20095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3D08B7F-9121-C1E7-BA39-E6C56B30B0E4}"/>
              </a:ext>
            </a:extLst>
          </p:cNvPr>
          <p:cNvCxnSpPr>
            <a:cxnSpLocks/>
            <a:stCxn id="6" idx="3"/>
            <a:endCxn id="19" idx="2"/>
          </p:cNvCxnSpPr>
          <p:nvPr/>
        </p:nvCxnSpPr>
        <p:spPr>
          <a:xfrm>
            <a:off x="3759600" y="1901709"/>
            <a:ext cx="1503946" cy="271092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111FDD1-AEEB-F0BF-EBA2-D08BA97A6FD8}"/>
              </a:ext>
            </a:extLst>
          </p:cNvPr>
          <p:cNvCxnSpPr>
            <a:cxnSpLocks/>
            <a:stCxn id="3" idx="6"/>
            <a:endCxn id="15" idx="2"/>
          </p:cNvCxnSpPr>
          <p:nvPr/>
        </p:nvCxnSpPr>
        <p:spPr>
          <a:xfrm flipV="1">
            <a:off x="3759599" y="1697704"/>
            <a:ext cx="1499936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4327C40-AD64-0121-32D5-B581AC563029}"/>
              </a:ext>
            </a:extLst>
          </p:cNvPr>
          <p:cNvCxnSpPr>
            <a:cxnSpLocks/>
            <a:stCxn id="3" idx="6"/>
            <a:endCxn id="16" idx="2"/>
          </p:cNvCxnSpPr>
          <p:nvPr/>
        </p:nvCxnSpPr>
        <p:spPr>
          <a:xfrm flipV="1">
            <a:off x="3759599" y="2434443"/>
            <a:ext cx="1499933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71430AB-C01A-6080-A34A-7E2DEBC53BC6}"/>
              </a:ext>
            </a:extLst>
          </p:cNvPr>
          <p:cNvCxnSpPr>
            <a:cxnSpLocks/>
            <a:stCxn id="3" idx="6"/>
            <a:endCxn id="17" idx="2"/>
          </p:cNvCxnSpPr>
          <p:nvPr/>
        </p:nvCxnSpPr>
        <p:spPr>
          <a:xfrm>
            <a:off x="3759599" y="2709954"/>
            <a:ext cx="1499934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BCE44431-AAEC-76FC-304A-D25A210AEB56}"/>
              </a:ext>
            </a:extLst>
          </p:cNvPr>
          <p:cNvCxnSpPr>
            <a:cxnSpLocks/>
            <a:stCxn id="3" idx="6"/>
            <a:endCxn id="18" idx="2"/>
          </p:cNvCxnSpPr>
          <p:nvPr/>
        </p:nvCxnSpPr>
        <p:spPr>
          <a:xfrm>
            <a:off x="3759599" y="2709954"/>
            <a:ext cx="1499934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10BA49EC-B8C4-F5B6-AD77-A2E09A61696A}"/>
              </a:ext>
            </a:extLst>
          </p:cNvPr>
          <p:cNvCxnSpPr>
            <a:cxnSpLocks/>
            <a:stCxn id="3" idx="6"/>
            <a:endCxn id="19" idx="2"/>
          </p:cNvCxnSpPr>
          <p:nvPr/>
        </p:nvCxnSpPr>
        <p:spPr>
          <a:xfrm>
            <a:off x="3759599" y="2709954"/>
            <a:ext cx="1503947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02A895CC-EB5A-9068-9CBE-D5BC65407116}"/>
              </a:ext>
            </a:extLst>
          </p:cNvPr>
          <p:cNvCxnSpPr>
            <a:cxnSpLocks/>
            <a:stCxn id="7" idx="6"/>
            <a:endCxn id="15" idx="2"/>
          </p:cNvCxnSpPr>
          <p:nvPr/>
        </p:nvCxnSpPr>
        <p:spPr>
          <a:xfrm flipV="1">
            <a:off x="3759600" y="1697704"/>
            <a:ext cx="1499935" cy="182049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79241873-61A4-43FB-B71B-B8FA38F79E37}"/>
              </a:ext>
            </a:extLst>
          </p:cNvPr>
          <p:cNvCxnSpPr>
            <a:cxnSpLocks/>
            <a:stCxn id="7" idx="6"/>
            <a:endCxn id="16" idx="2"/>
          </p:cNvCxnSpPr>
          <p:nvPr/>
        </p:nvCxnSpPr>
        <p:spPr>
          <a:xfrm flipV="1">
            <a:off x="3759600" y="2434443"/>
            <a:ext cx="1499932" cy="108375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6E619C2-97A0-C227-1E29-34B3F14ED7F7}"/>
              </a:ext>
            </a:extLst>
          </p:cNvPr>
          <p:cNvCxnSpPr>
            <a:cxnSpLocks/>
            <a:stCxn id="7" idx="6"/>
            <a:endCxn id="17" idx="2"/>
          </p:cNvCxnSpPr>
          <p:nvPr/>
        </p:nvCxnSpPr>
        <p:spPr>
          <a:xfrm flipV="1">
            <a:off x="3759600" y="3174520"/>
            <a:ext cx="1499933" cy="34367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050B4C9-ADD5-E813-1D51-7FA835BE2049}"/>
              </a:ext>
            </a:extLst>
          </p:cNvPr>
          <p:cNvCxnSpPr>
            <a:cxnSpLocks/>
            <a:stCxn id="7" idx="6"/>
            <a:endCxn id="18" idx="2"/>
          </p:cNvCxnSpPr>
          <p:nvPr/>
        </p:nvCxnSpPr>
        <p:spPr>
          <a:xfrm>
            <a:off x="3759600" y="3518199"/>
            <a:ext cx="1499933" cy="39306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7724F54-1104-D13E-9A38-4D2F19A3CFE6}"/>
              </a:ext>
            </a:extLst>
          </p:cNvPr>
          <p:cNvCxnSpPr>
            <a:cxnSpLocks/>
            <a:stCxn id="7" idx="6"/>
            <a:endCxn id="19" idx="2"/>
          </p:cNvCxnSpPr>
          <p:nvPr/>
        </p:nvCxnSpPr>
        <p:spPr>
          <a:xfrm>
            <a:off x="3759600" y="3518199"/>
            <a:ext cx="1503946" cy="109443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DDCEFF9E-F365-B66B-BB62-4EA898C3A2C4}"/>
              </a:ext>
            </a:extLst>
          </p:cNvPr>
          <p:cNvCxnSpPr>
            <a:cxnSpLocks/>
            <a:endCxn id="15" idx="2"/>
          </p:cNvCxnSpPr>
          <p:nvPr/>
        </p:nvCxnSpPr>
        <p:spPr>
          <a:xfrm flipV="1">
            <a:off x="3753314" y="1697704"/>
            <a:ext cx="1506221" cy="262873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B4A45421-C7E2-B30D-08C8-3DC5C06A0D33}"/>
              </a:ext>
            </a:extLst>
          </p:cNvPr>
          <p:cNvCxnSpPr>
            <a:cxnSpLocks/>
            <a:stCxn id="9" idx="6"/>
            <a:endCxn id="16" idx="2"/>
          </p:cNvCxnSpPr>
          <p:nvPr/>
        </p:nvCxnSpPr>
        <p:spPr>
          <a:xfrm flipV="1">
            <a:off x="3759599" y="2434443"/>
            <a:ext cx="1499933" cy="189200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128670B9-A07D-F9C0-F106-96656E131046}"/>
              </a:ext>
            </a:extLst>
          </p:cNvPr>
          <p:cNvCxnSpPr>
            <a:cxnSpLocks/>
            <a:stCxn id="9" idx="6"/>
            <a:endCxn id="17" idx="2"/>
          </p:cNvCxnSpPr>
          <p:nvPr/>
        </p:nvCxnSpPr>
        <p:spPr>
          <a:xfrm flipV="1">
            <a:off x="3759599" y="3174520"/>
            <a:ext cx="1499934" cy="115192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F26947CE-EF02-7A3C-2FA3-5A1386333A87}"/>
              </a:ext>
            </a:extLst>
          </p:cNvPr>
          <p:cNvCxnSpPr>
            <a:cxnSpLocks/>
            <a:stCxn id="9" idx="6"/>
            <a:endCxn id="18" idx="2"/>
          </p:cNvCxnSpPr>
          <p:nvPr/>
        </p:nvCxnSpPr>
        <p:spPr>
          <a:xfrm flipV="1">
            <a:off x="3759599" y="3911259"/>
            <a:ext cx="1499934" cy="41518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B17C827F-D8A5-1AB9-6482-D8453FE9B9C5}"/>
              </a:ext>
            </a:extLst>
          </p:cNvPr>
          <p:cNvCxnSpPr>
            <a:stCxn id="9" idx="6"/>
            <a:endCxn id="19" idx="2"/>
          </p:cNvCxnSpPr>
          <p:nvPr/>
        </p:nvCxnSpPr>
        <p:spPr>
          <a:xfrm>
            <a:off x="3759599" y="4326445"/>
            <a:ext cx="1503947" cy="28618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4020587E-C90B-0EB3-26C1-AD22012B9CA9}"/>
              </a:ext>
            </a:extLst>
          </p:cNvPr>
          <p:cNvCxnSpPr>
            <a:cxnSpLocks/>
            <a:stCxn id="15" idx="6"/>
            <a:endCxn id="20" idx="2"/>
          </p:cNvCxnSpPr>
          <p:nvPr/>
        </p:nvCxnSpPr>
        <p:spPr>
          <a:xfrm>
            <a:off x="5807242" y="1697704"/>
            <a:ext cx="1820779" cy="101225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18E21E8F-F785-81AB-6756-8376CA01D5B6}"/>
              </a:ext>
            </a:extLst>
          </p:cNvPr>
          <p:cNvCxnSpPr>
            <a:cxnSpLocks/>
            <a:stCxn id="15" idx="6"/>
            <a:endCxn id="21" idx="2"/>
          </p:cNvCxnSpPr>
          <p:nvPr/>
        </p:nvCxnSpPr>
        <p:spPr>
          <a:xfrm>
            <a:off x="5807242" y="1697704"/>
            <a:ext cx="1815032" cy="196092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225A247-BEFA-495B-9FAF-EE9EC3AAA5EF}"/>
              </a:ext>
            </a:extLst>
          </p:cNvPr>
          <p:cNvCxnSpPr>
            <a:cxnSpLocks/>
            <a:stCxn id="16" idx="6"/>
            <a:endCxn id="20" idx="2"/>
          </p:cNvCxnSpPr>
          <p:nvPr/>
        </p:nvCxnSpPr>
        <p:spPr>
          <a:xfrm>
            <a:off x="5807239" y="2434443"/>
            <a:ext cx="1820782" cy="27551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8C971257-CF7A-505D-2989-27674DE5D6B3}"/>
              </a:ext>
            </a:extLst>
          </p:cNvPr>
          <p:cNvCxnSpPr>
            <a:cxnSpLocks/>
            <a:stCxn id="16" idx="6"/>
            <a:endCxn id="21" idx="2"/>
          </p:cNvCxnSpPr>
          <p:nvPr/>
        </p:nvCxnSpPr>
        <p:spPr>
          <a:xfrm>
            <a:off x="5807239" y="2434443"/>
            <a:ext cx="1815035" cy="122419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C8EA08B4-DCDF-C242-CE77-4077120042AD}"/>
              </a:ext>
            </a:extLst>
          </p:cNvPr>
          <p:cNvCxnSpPr>
            <a:cxnSpLocks/>
            <a:stCxn id="17" idx="6"/>
            <a:endCxn id="20" idx="2"/>
          </p:cNvCxnSpPr>
          <p:nvPr/>
        </p:nvCxnSpPr>
        <p:spPr>
          <a:xfrm flipV="1">
            <a:off x="5807240" y="2709954"/>
            <a:ext cx="1820781" cy="4645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6468DEE0-1A05-F730-3E55-CC14FE3F9C92}"/>
              </a:ext>
            </a:extLst>
          </p:cNvPr>
          <p:cNvCxnSpPr>
            <a:cxnSpLocks/>
            <a:stCxn id="17" idx="6"/>
            <a:endCxn id="21" idx="2"/>
          </p:cNvCxnSpPr>
          <p:nvPr/>
        </p:nvCxnSpPr>
        <p:spPr>
          <a:xfrm>
            <a:off x="5807240" y="3174520"/>
            <a:ext cx="1815034" cy="484113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81404C90-0004-0896-3EA0-34483548DB1D}"/>
              </a:ext>
            </a:extLst>
          </p:cNvPr>
          <p:cNvCxnSpPr>
            <a:cxnSpLocks/>
            <a:stCxn id="18" idx="6"/>
            <a:endCxn id="20" idx="2"/>
          </p:cNvCxnSpPr>
          <p:nvPr/>
        </p:nvCxnSpPr>
        <p:spPr>
          <a:xfrm flipV="1">
            <a:off x="5807240" y="2709954"/>
            <a:ext cx="1820781" cy="120130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3F8D0E2C-4166-B510-F574-F66C8C70889F}"/>
              </a:ext>
            </a:extLst>
          </p:cNvPr>
          <p:cNvCxnSpPr>
            <a:cxnSpLocks/>
            <a:stCxn id="18" idx="6"/>
            <a:endCxn id="21" idx="2"/>
          </p:cNvCxnSpPr>
          <p:nvPr/>
        </p:nvCxnSpPr>
        <p:spPr>
          <a:xfrm flipV="1">
            <a:off x="5807240" y="3658633"/>
            <a:ext cx="1815034" cy="25262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247EAFF-F66E-4769-544E-EF4DFEBD7490}"/>
              </a:ext>
            </a:extLst>
          </p:cNvPr>
          <p:cNvCxnSpPr>
            <a:cxnSpLocks/>
            <a:stCxn id="19" idx="6"/>
            <a:endCxn id="20" idx="2"/>
          </p:cNvCxnSpPr>
          <p:nvPr/>
        </p:nvCxnSpPr>
        <p:spPr>
          <a:xfrm flipV="1">
            <a:off x="5811253" y="2709954"/>
            <a:ext cx="1816768" cy="190267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>
            <a:extLst>
              <a:ext uri="{FF2B5EF4-FFF2-40B4-BE49-F238E27FC236}">
                <a16:creationId xmlns:a16="http://schemas.microsoft.com/office/drawing/2014/main" id="{583F1814-C5B4-802C-3480-518045364AFD}"/>
              </a:ext>
            </a:extLst>
          </p:cNvPr>
          <p:cNvCxnSpPr>
            <a:cxnSpLocks/>
            <a:stCxn id="19" idx="6"/>
            <a:endCxn id="21" idx="2"/>
          </p:cNvCxnSpPr>
          <p:nvPr/>
        </p:nvCxnSpPr>
        <p:spPr>
          <a:xfrm flipV="1">
            <a:off x="5811253" y="3658633"/>
            <a:ext cx="1811021" cy="953999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4575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A6A5CB8B-5B70-0DE4-B2BC-32792BA3B730}"/>
              </a:ext>
            </a:extLst>
          </p:cNvPr>
          <p:cNvSpPr/>
          <p:nvPr/>
        </p:nvSpPr>
        <p:spPr>
          <a:xfrm>
            <a:off x="4969042" y="1302210"/>
            <a:ext cx="3898232" cy="365554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3211893" y="2423766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893" y="1615521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3211894" y="3232011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3211893" y="4040256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2654511" y="4960128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5259535" y="14115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5259532" y="21482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5259533" y="2888332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5259533" y="3625071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5263546" y="4326444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9679860" y="2423766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9674113" y="3372445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5850656" y="4960127"/>
            <a:ext cx="20243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Layers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9003487" y="4960128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96A93D-05B2-81C7-9EC3-FC36D0B83BAA}"/>
              </a:ext>
            </a:extLst>
          </p:cNvPr>
          <p:cNvSpPr/>
          <p:nvPr/>
        </p:nvSpPr>
        <p:spPr>
          <a:xfrm>
            <a:off x="3019926" y="1304587"/>
            <a:ext cx="938463" cy="3655540"/>
          </a:xfrm>
          <a:prstGeom prst="rect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571296-34BF-D0C8-1188-E4B66A1950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9064" y="1304586"/>
            <a:ext cx="957155" cy="36555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2DA5C11-9755-4DEF-D3D9-6DC5848DF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0090" y="1304586"/>
            <a:ext cx="957155" cy="365791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7478DCF-CD18-49B2-8C73-2993655C74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7684" y="1302210"/>
            <a:ext cx="957155" cy="3657917"/>
          </a:xfrm>
          <a:prstGeom prst="rect">
            <a:avLst/>
          </a:prstGeom>
        </p:spPr>
      </p:pic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67DEF77-AD29-1851-1374-40A005739B91}"/>
              </a:ext>
            </a:extLst>
          </p:cNvPr>
          <p:cNvCxnSpPr>
            <a:cxnSpLocks/>
            <a:stCxn id="4" idx="3"/>
            <a:endCxn id="12" idx="1"/>
          </p:cNvCxnSpPr>
          <p:nvPr/>
        </p:nvCxnSpPr>
        <p:spPr>
          <a:xfrm>
            <a:off x="3958389" y="3132357"/>
            <a:ext cx="1100675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F5347C96-7106-C6EF-8150-A25B677C9D3F}"/>
              </a:ext>
            </a:extLst>
          </p:cNvPr>
          <p:cNvCxnSpPr>
            <a:cxnSpLocks/>
            <a:stCxn id="42" idx="3"/>
            <a:endCxn id="20" idx="2"/>
          </p:cNvCxnSpPr>
          <p:nvPr/>
        </p:nvCxnSpPr>
        <p:spPr>
          <a:xfrm flipV="1">
            <a:off x="8867274" y="2709954"/>
            <a:ext cx="812586" cy="42002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52C4485-00A8-33AF-CF94-787C8BCAB6D5}"/>
              </a:ext>
            </a:extLst>
          </p:cNvPr>
          <p:cNvCxnSpPr>
            <a:cxnSpLocks/>
            <a:stCxn id="42" idx="3"/>
            <a:endCxn id="21" idx="2"/>
          </p:cNvCxnSpPr>
          <p:nvPr/>
        </p:nvCxnSpPr>
        <p:spPr>
          <a:xfrm>
            <a:off x="8867274" y="3129980"/>
            <a:ext cx="806839" cy="5286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99226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800" b="1" dirty="0"/>
              <a:t>A 3-layered neural network can solve any functional mapping provided there are enough nodes present in the 3 layers.(</a:t>
            </a:r>
            <a:r>
              <a:rPr lang="en-US" sz="2800" b="1" dirty="0" err="1"/>
              <a:t>Cybenko</a:t>
            </a:r>
            <a:r>
              <a:rPr lang="en-US" sz="2800" b="1" dirty="0"/>
              <a:t>)</a:t>
            </a:r>
          </a:p>
          <a:p>
            <a:pPr>
              <a:lnSpc>
                <a:spcPct val="100000"/>
              </a:lnSpc>
            </a:pPr>
            <a:endParaRPr lang="en-US" sz="2800" dirty="0"/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r>
              <a:rPr lang="en-US" sz="2800" dirty="0"/>
              <a:t>Though three processing layers are formally the most needed for any arbitrary problem, convergence times for 3 layered-networks can still be long for some networks and more layers may be required</a:t>
            </a:r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109574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431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US" sz="2800" b="1" dirty="0"/>
          </a:p>
          <a:p>
            <a:pPr>
              <a:lnSpc>
                <a:spcPct val="100000"/>
              </a:lnSpc>
            </a:pP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E63D16-A547-9D14-3E71-8F785EB59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17" y="2262024"/>
            <a:ext cx="12107965" cy="233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897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Multi-Layer Network</a:t>
            </a:r>
            <a:endParaRPr lang="en-GB" sz="6000" b="1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3D798DC-B0FD-7425-5E90-21B2D3BD8EEB}"/>
              </a:ext>
            </a:extLst>
          </p:cNvPr>
          <p:cNvSpPr/>
          <p:nvPr/>
        </p:nvSpPr>
        <p:spPr>
          <a:xfrm>
            <a:off x="2381714" y="2416750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4D9F4A-FB96-DB6E-8887-40F9CFD12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714" y="1608505"/>
            <a:ext cx="547707" cy="572376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78FB4919-FF02-EEDB-1FF8-60E673F38F5C}"/>
              </a:ext>
            </a:extLst>
          </p:cNvPr>
          <p:cNvSpPr/>
          <p:nvPr/>
        </p:nvSpPr>
        <p:spPr>
          <a:xfrm>
            <a:off x="2381715" y="3224995"/>
            <a:ext cx="547706" cy="57237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DC9A0C5-D3DE-D8AB-D0A5-757F9BA79A3D}"/>
              </a:ext>
            </a:extLst>
          </p:cNvPr>
          <p:cNvSpPr/>
          <p:nvPr/>
        </p:nvSpPr>
        <p:spPr>
          <a:xfrm>
            <a:off x="2381714" y="4033240"/>
            <a:ext cx="547706" cy="5723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E9F2F-7435-B5E1-3D13-26897E5248B2}"/>
              </a:ext>
            </a:extLst>
          </p:cNvPr>
          <p:cNvSpPr txBox="1"/>
          <p:nvPr/>
        </p:nvSpPr>
        <p:spPr>
          <a:xfrm>
            <a:off x="1824332" y="4953112"/>
            <a:ext cx="16624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Input Layer</a:t>
            </a:r>
          </a:p>
          <a:p>
            <a:r>
              <a:rPr lang="en-US" sz="2000" b="1" dirty="0"/>
              <a:t>8 Features</a:t>
            </a:r>
            <a:endParaRPr lang="en-GB" sz="2000" b="1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76714EA-39EA-F240-9B5D-7BBA6B3201A5}"/>
              </a:ext>
            </a:extLst>
          </p:cNvPr>
          <p:cNvSpPr/>
          <p:nvPr/>
        </p:nvSpPr>
        <p:spPr>
          <a:xfrm>
            <a:off x="4429356" y="1404500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ACDE349-0B09-D0CD-7C8E-BCEF781CC093}"/>
              </a:ext>
            </a:extLst>
          </p:cNvPr>
          <p:cNvSpPr/>
          <p:nvPr/>
        </p:nvSpPr>
        <p:spPr>
          <a:xfrm>
            <a:off x="4429353" y="2141239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EF6A2F0-D73E-2891-95EB-223A87BCD8E5}"/>
              </a:ext>
            </a:extLst>
          </p:cNvPr>
          <p:cNvSpPr/>
          <p:nvPr/>
        </p:nvSpPr>
        <p:spPr>
          <a:xfrm>
            <a:off x="4429354" y="2881316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383941C-C614-D62E-BF9F-0F81B2341A6C}"/>
              </a:ext>
            </a:extLst>
          </p:cNvPr>
          <p:cNvSpPr/>
          <p:nvPr/>
        </p:nvSpPr>
        <p:spPr>
          <a:xfrm>
            <a:off x="4429354" y="3618055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D47DB4E-2444-BB33-4B42-DF79B2B4B635}"/>
              </a:ext>
            </a:extLst>
          </p:cNvPr>
          <p:cNvSpPr/>
          <p:nvPr/>
        </p:nvSpPr>
        <p:spPr>
          <a:xfrm>
            <a:off x="4433367" y="4319428"/>
            <a:ext cx="547707" cy="572376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7EF9F4A-52E9-12A9-6059-2D045EBD5B92}"/>
              </a:ext>
            </a:extLst>
          </p:cNvPr>
          <p:cNvSpPr/>
          <p:nvPr/>
        </p:nvSpPr>
        <p:spPr>
          <a:xfrm>
            <a:off x="6797842" y="2416750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1</a:t>
            </a:r>
            <a:endParaRPr lang="en-GB" b="1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83C6F04-B6A4-F7B5-ED2A-6EA045974D8A}"/>
              </a:ext>
            </a:extLst>
          </p:cNvPr>
          <p:cNvSpPr/>
          <p:nvPr/>
        </p:nvSpPr>
        <p:spPr>
          <a:xfrm>
            <a:off x="6792095" y="3365429"/>
            <a:ext cx="547706" cy="57237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0</a:t>
            </a:r>
            <a:endParaRPr lang="en-GB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D6F03B-AC61-162E-7D5C-64850987AC81}"/>
              </a:ext>
            </a:extLst>
          </p:cNvPr>
          <p:cNvSpPr txBox="1"/>
          <p:nvPr/>
        </p:nvSpPr>
        <p:spPr>
          <a:xfrm>
            <a:off x="3758727" y="4953114"/>
            <a:ext cx="188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Hidden Layer</a:t>
            </a:r>
            <a:endParaRPr lang="en-GB" sz="24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3BF8CC3-7580-7CA8-984D-AADB344D987A}"/>
              </a:ext>
            </a:extLst>
          </p:cNvPr>
          <p:cNvSpPr txBox="1"/>
          <p:nvPr/>
        </p:nvSpPr>
        <p:spPr>
          <a:xfrm>
            <a:off x="6121469" y="4953112"/>
            <a:ext cx="18889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Output Layer</a:t>
            </a:r>
          </a:p>
          <a:p>
            <a:r>
              <a:rPr lang="en-US" sz="2000" b="1" dirty="0"/>
              <a:t>Binary Classifier</a:t>
            </a:r>
            <a:endParaRPr lang="en-GB" sz="2000" b="1" dirty="0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01554BC5-72AA-D626-C23E-5AB2FBF8A5A1}"/>
              </a:ext>
            </a:extLst>
          </p:cNvPr>
          <p:cNvSpPr txBox="1"/>
          <p:nvPr/>
        </p:nvSpPr>
        <p:spPr>
          <a:xfrm>
            <a:off x="1096341" y="1690688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Glucose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99650A-E2E0-BD09-5B40-28527B45FC8E}"/>
              </a:ext>
            </a:extLst>
          </p:cNvPr>
          <p:cNvSpPr txBox="1"/>
          <p:nvPr/>
        </p:nvSpPr>
        <p:spPr>
          <a:xfrm>
            <a:off x="1096341" y="2528949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BMI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37DA65-5260-3345-F567-94CB07C3261E}"/>
              </a:ext>
            </a:extLst>
          </p:cNvPr>
          <p:cNvSpPr txBox="1"/>
          <p:nvPr/>
        </p:nvSpPr>
        <p:spPr>
          <a:xfrm>
            <a:off x="1096341" y="3269026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Age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BDD595-6EB7-5473-4226-5CBF2BA4501B}"/>
              </a:ext>
            </a:extLst>
          </p:cNvPr>
          <p:cNvSpPr txBox="1"/>
          <p:nvPr/>
        </p:nvSpPr>
        <p:spPr>
          <a:xfrm>
            <a:off x="1094335" y="4134762"/>
            <a:ext cx="1070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Insulin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FAC900-A929-B546-0CCE-A31816C68B0D}"/>
              </a:ext>
            </a:extLst>
          </p:cNvPr>
          <p:cNvSpPr txBox="1"/>
          <p:nvPr/>
        </p:nvSpPr>
        <p:spPr>
          <a:xfrm>
            <a:off x="1232698" y="3421984"/>
            <a:ext cx="264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.</a:t>
            </a:r>
          </a:p>
          <a:p>
            <a:r>
              <a:rPr lang="en-US" b="1" dirty="0"/>
              <a:t>.</a:t>
            </a:r>
          </a:p>
          <a:p>
            <a:r>
              <a:rPr lang="en-US" b="1" dirty="0"/>
              <a:t>.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20469F-66C4-B2E7-99E7-7EC26F455C55}"/>
              </a:ext>
            </a:extLst>
          </p:cNvPr>
          <p:cNvSpPr txBox="1"/>
          <p:nvPr/>
        </p:nvSpPr>
        <p:spPr>
          <a:xfrm>
            <a:off x="8010427" y="2489124"/>
            <a:ext cx="1032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Diabetes</a:t>
            </a:r>
            <a:endParaRPr lang="en-GB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DF753A-C529-285D-85BB-8DC2ADE8FF19}"/>
              </a:ext>
            </a:extLst>
          </p:cNvPr>
          <p:cNvSpPr txBox="1"/>
          <p:nvPr/>
        </p:nvSpPr>
        <p:spPr>
          <a:xfrm>
            <a:off x="7991510" y="3521441"/>
            <a:ext cx="1443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 Diabetes</a:t>
            </a:r>
            <a:endParaRPr lang="en-GB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3A94C10-EFC1-0109-D9C4-756DFEEAB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494" y="4819087"/>
            <a:ext cx="4212565" cy="849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4432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MLP Activation Functions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F3FE47-A6F2-D8CB-8F60-358DF4217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2626" y="3053392"/>
            <a:ext cx="3196389" cy="21397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144101-DE03-881C-3E19-C7E981A806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212" y="3053391"/>
            <a:ext cx="4798218" cy="25892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A89CCB-B3AE-0B22-16EA-5D101822B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1628" y="3053392"/>
            <a:ext cx="2747746" cy="21397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63D5A41-C19A-2BC3-03C1-ACC3929581AD}"/>
              </a:ext>
            </a:extLst>
          </p:cNvPr>
          <p:cNvSpPr txBox="1"/>
          <p:nvPr/>
        </p:nvSpPr>
        <p:spPr>
          <a:xfrm>
            <a:off x="532626" y="2079652"/>
            <a:ext cx="111267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Sigmoid Function        Hyperbolic Function		</a:t>
            </a:r>
            <a:r>
              <a:rPr lang="en-US" sz="3200" b="1" dirty="0" err="1"/>
              <a:t>ReLu</a:t>
            </a:r>
            <a:r>
              <a:rPr lang="en-US" sz="3200" b="1" dirty="0"/>
              <a:t> Function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1072556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Perceptron Propagation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402431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The steps to classifying an output: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multiplication of inputs and weights 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resulting terms </a:t>
            </a:r>
            <a:r>
              <a:rPr lang="en-GB" b="1" dirty="0"/>
              <a:t>(Dot Products)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Add the </a:t>
            </a:r>
            <a:r>
              <a:rPr lang="en-GB" b="1" dirty="0"/>
              <a:t>bias</a:t>
            </a:r>
          </a:p>
          <a:p>
            <a:pPr marL="914400" lvl="1" indent="-457200">
              <a:lnSpc>
                <a:spcPct val="100000"/>
              </a:lnSpc>
              <a:buFont typeface="+mj-lt"/>
              <a:buAutoNum type="arabicPeriod"/>
            </a:pPr>
            <a:r>
              <a:rPr lang="en-GB" dirty="0"/>
              <a:t>Compute the </a:t>
            </a:r>
            <a:r>
              <a:rPr lang="en-GB" b="1" dirty="0"/>
              <a:t>non-linearity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800" b="1" dirty="0"/>
          </a:p>
          <a:p>
            <a:pPr>
              <a:lnSpc>
                <a:spcPct val="100000"/>
              </a:lnSpc>
            </a:pPr>
            <a:r>
              <a:rPr lang="en-GB" sz="2800" b="1" dirty="0"/>
              <a:t>Repeat this process for every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   neuron in the neural network.</a:t>
            </a:r>
            <a:endParaRPr lang="en-GB" sz="2800" b="1" dirty="0"/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lnSpc>
                <a:spcPct val="100000"/>
              </a:lnSpc>
            </a:pPr>
            <a:endParaRPr lang="en-US" dirty="0">
              <a:solidFill>
                <a:prstClr val="black"/>
              </a:solidFill>
              <a:ea typeface="+mj-ea"/>
              <a:cs typeface="+mj-cs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E47D0CE-5221-CA77-0F38-5958AE5B7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5450337" y="3092018"/>
            <a:ext cx="6383444" cy="2167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690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4E621-456D-6AC8-A5A8-AB1B749B1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928720"/>
          </a:xfrm>
        </p:spPr>
        <p:txBody>
          <a:bodyPr/>
          <a:lstStyle/>
          <a:p>
            <a:r>
              <a:rPr lang="en-GB" dirty="0"/>
              <a:t>Example: MLP with Scikit-Learn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2303B-E6B3-3DB7-1DDB-111F8D51E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38336"/>
            <a:ext cx="11481847" cy="4528456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import </a:t>
            </a:r>
            <a:r>
              <a:rPr lang="en-GB" sz="1800" dirty="0" err="1"/>
              <a:t>numpy</a:t>
            </a:r>
            <a:r>
              <a:rPr lang="en-GB" sz="1800" dirty="0"/>
              <a:t> as np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from </a:t>
            </a:r>
            <a:r>
              <a:rPr lang="en-GB" sz="1800" dirty="0" err="1"/>
              <a:t>sklearn.model_selection</a:t>
            </a:r>
            <a:r>
              <a:rPr lang="en-GB" sz="1800" dirty="0"/>
              <a:t> import </a:t>
            </a:r>
            <a:r>
              <a:rPr lang="en-GB" sz="1800" dirty="0" err="1"/>
              <a:t>train_test_split</a:t>
            </a: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from </a:t>
            </a:r>
            <a:r>
              <a:rPr lang="en-GB" sz="1800" dirty="0" err="1"/>
              <a:t>sklearn.neural_network</a:t>
            </a:r>
            <a:r>
              <a:rPr lang="en-GB" sz="1800" dirty="0"/>
              <a:t> import </a:t>
            </a:r>
            <a:r>
              <a:rPr lang="en-GB" sz="1800" dirty="0" err="1"/>
              <a:t>MLPClassifier</a:t>
            </a: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from </a:t>
            </a:r>
            <a:r>
              <a:rPr lang="en-GB" sz="1800" dirty="0" err="1"/>
              <a:t>sklearn.datasets</a:t>
            </a:r>
            <a:r>
              <a:rPr lang="en-GB" sz="1800" dirty="0"/>
              <a:t> import </a:t>
            </a:r>
            <a:r>
              <a:rPr lang="en-GB" sz="1800" dirty="0" err="1"/>
              <a:t>make_classification</a:t>
            </a: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from </a:t>
            </a:r>
            <a:r>
              <a:rPr lang="en-GB" sz="1800" dirty="0" err="1"/>
              <a:t>sklearn.metrics</a:t>
            </a:r>
            <a:r>
              <a:rPr lang="en-GB" sz="1800" dirty="0"/>
              <a:t> import </a:t>
            </a:r>
            <a:r>
              <a:rPr lang="en-GB" sz="1800" dirty="0" err="1"/>
              <a:t>accuracy_score</a:t>
            </a: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Generate synthetic dataset (binary classification)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X, y = </a:t>
            </a:r>
            <a:r>
              <a:rPr lang="en-GB" sz="1800" dirty="0" err="1"/>
              <a:t>make_classification</a:t>
            </a:r>
            <a:r>
              <a:rPr lang="en-GB" sz="1800" dirty="0"/>
              <a:t>(</a:t>
            </a:r>
            <a:r>
              <a:rPr lang="en-GB" sz="1800" dirty="0" err="1"/>
              <a:t>n_samples</a:t>
            </a:r>
            <a:r>
              <a:rPr lang="en-GB" sz="1800" dirty="0"/>
              <a:t>=1000, </a:t>
            </a:r>
            <a:r>
              <a:rPr lang="en-GB" sz="1800" dirty="0" err="1"/>
              <a:t>n_features</a:t>
            </a:r>
            <a:r>
              <a:rPr lang="en-GB" sz="1800" dirty="0"/>
              <a:t>=10, </a:t>
            </a:r>
            <a:r>
              <a:rPr lang="en-GB" sz="1800" dirty="0" err="1"/>
              <a:t>random_state</a:t>
            </a:r>
            <a:r>
              <a:rPr lang="en-GB" sz="1800" dirty="0"/>
              <a:t>=42)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Split dataset into training (80%) and testing (20%)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X_train, </a:t>
            </a:r>
            <a:r>
              <a:rPr lang="en-GB" sz="1800" dirty="0" err="1"/>
              <a:t>X_test</a:t>
            </a:r>
            <a:r>
              <a:rPr lang="en-GB" sz="1800" dirty="0"/>
              <a:t>, </a:t>
            </a:r>
            <a:r>
              <a:rPr lang="en-GB" sz="1800" dirty="0" err="1"/>
              <a:t>y_train</a:t>
            </a:r>
            <a:r>
              <a:rPr lang="en-GB" sz="1800" dirty="0"/>
              <a:t>, </a:t>
            </a:r>
            <a:r>
              <a:rPr lang="en-GB" sz="1800" dirty="0" err="1"/>
              <a:t>y_test</a:t>
            </a:r>
            <a:r>
              <a:rPr lang="en-GB" sz="1800" dirty="0"/>
              <a:t> = </a:t>
            </a:r>
            <a:r>
              <a:rPr lang="en-GB" sz="1800" dirty="0" err="1"/>
              <a:t>train_test_split</a:t>
            </a:r>
            <a:r>
              <a:rPr lang="en-GB" sz="1800" dirty="0"/>
              <a:t>(X, y, </a:t>
            </a:r>
            <a:r>
              <a:rPr lang="en-GB" sz="1800" dirty="0" err="1"/>
              <a:t>test_size</a:t>
            </a:r>
            <a:r>
              <a:rPr lang="en-GB" sz="1800" dirty="0"/>
              <a:t>=0.2, </a:t>
            </a:r>
            <a:r>
              <a:rPr lang="en-GB" sz="1800" dirty="0" err="1"/>
              <a:t>random_state</a:t>
            </a:r>
            <a:r>
              <a:rPr lang="en-GB" sz="1800" dirty="0"/>
              <a:t>=42)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Define MLP model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 err="1"/>
              <a:t>mlp</a:t>
            </a:r>
            <a:r>
              <a:rPr lang="en-GB" sz="1800" dirty="0"/>
              <a:t> = </a:t>
            </a:r>
            <a:r>
              <a:rPr lang="en-GB" sz="1800" dirty="0" err="1"/>
              <a:t>MLPClassifier</a:t>
            </a:r>
            <a:r>
              <a:rPr lang="en-GB" sz="1800" dirty="0"/>
              <a:t>(</a:t>
            </a:r>
            <a:r>
              <a:rPr lang="en-GB" sz="1800" dirty="0" err="1"/>
              <a:t>hidden_layer_sizes</a:t>
            </a:r>
            <a:r>
              <a:rPr lang="en-GB" sz="1800" dirty="0"/>
              <a:t>=(10, 5),  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Two hidden layers: 10 and 5 neurons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                   activation='</a:t>
            </a:r>
            <a:r>
              <a:rPr lang="en-GB" sz="1800" dirty="0" err="1"/>
              <a:t>relu</a:t>
            </a:r>
            <a:r>
              <a:rPr lang="en-GB" sz="1800" dirty="0"/>
              <a:t>',  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Activation function (</a:t>
            </a:r>
            <a:r>
              <a:rPr lang="en-GB" sz="1800" dirty="0" err="1">
                <a:solidFill>
                  <a:schemeClr val="bg1">
                    <a:lumMod val="50000"/>
                  </a:schemeClr>
                </a:solidFill>
              </a:rPr>
              <a:t>ReLU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                   solver='</a:t>
            </a:r>
            <a:r>
              <a:rPr lang="en-GB" sz="1800" dirty="0" err="1"/>
              <a:t>adam</a:t>
            </a:r>
            <a:r>
              <a:rPr lang="en-GB" sz="1800" dirty="0"/>
              <a:t>',  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Optimizer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                   </a:t>
            </a:r>
            <a:r>
              <a:rPr lang="en-GB" sz="1800" dirty="0" err="1"/>
              <a:t>learning_rate_init</a:t>
            </a:r>
            <a:r>
              <a:rPr lang="en-GB" sz="1800" dirty="0"/>
              <a:t>=0.01,  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Initial learning rate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                   </a:t>
            </a:r>
            <a:r>
              <a:rPr lang="en-GB" sz="1800" dirty="0" err="1"/>
              <a:t>max_iter</a:t>
            </a:r>
            <a:r>
              <a:rPr lang="en-GB" sz="1800" dirty="0"/>
              <a:t>=500,  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Number of training iterations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                   </a:t>
            </a:r>
            <a:r>
              <a:rPr lang="en-GB" sz="1800" dirty="0" err="1"/>
              <a:t>random_state</a:t>
            </a:r>
            <a:r>
              <a:rPr lang="en-GB" sz="1800" dirty="0"/>
              <a:t>=42)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Train the MLP model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 err="1"/>
              <a:t>mlp.fit</a:t>
            </a:r>
            <a:r>
              <a:rPr lang="en-GB" sz="1800" dirty="0"/>
              <a:t>(X_train, </a:t>
            </a:r>
            <a:r>
              <a:rPr lang="en-GB" sz="1800" dirty="0" err="1"/>
              <a:t>y_train</a:t>
            </a:r>
            <a:r>
              <a:rPr lang="en-GB" sz="1800" dirty="0"/>
              <a:t>)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Make predictions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 err="1"/>
              <a:t>y_pred</a:t>
            </a:r>
            <a:r>
              <a:rPr lang="en-GB" sz="1800" dirty="0"/>
              <a:t> = </a:t>
            </a:r>
            <a:r>
              <a:rPr lang="en-GB" sz="1800" dirty="0" err="1"/>
              <a:t>mlp.predict</a:t>
            </a:r>
            <a:r>
              <a:rPr lang="en-GB" sz="1800" dirty="0"/>
              <a:t>(</a:t>
            </a:r>
            <a:r>
              <a:rPr lang="en-GB" sz="1800" dirty="0" err="1"/>
              <a:t>X_test</a:t>
            </a:r>
            <a:r>
              <a:rPr lang="en-GB" sz="1800" dirty="0"/>
              <a:t>)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# Evaluate accuracy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accuracy = </a:t>
            </a:r>
            <a:r>
              <a:rPr lang="en-GB" sz="1800" dirty="0" err="1"/>
              <a:t>accuracy_score</a:t>
            </a:r>
            <a:r>
              <a:rPr lang="en-GB" sz="1800" dirty="0"/>
              <a:t>(</a:t>
            </a:r>
            <a:r>
              <a:rPr lang="en-GB" sz="1800" dirty="0" err="1"/>
              <a:t>y_test</a:t>
            </a:r>
            <a:r>
              <a:rPr lang="en-GB" sz="1800" dirty="0"/>
              <a:t>, </a:t>
            </a:r>
            <a:r>
              <a:rPr lang="en-GB" sz="1800" dirty="0" err="1"/>
              <a:t>y_pred</a:t>
            </a:r>
            <a:r>
              <a:rPr lang="en-GB" sz="1800" dirty="0"/>
              <a:t>)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print(</a:t>
            </a:r>
            <a:r>
              <a:rPr lang="en-GB" sz="1800" dirty="0" err="1"/>
              <a:t>f"MLP</a:t>
            </a:r>
            <a:r>
              <a:rPr lang="en-GB" sz="1800" dirty="0"/>
              <a:t> Accuracy: {accuracy:.2f}")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790707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211f9404-bca0-4bcf-9c1d-965ccb6f8d2d"/>
    <ds:schemaRef ds:uri="http://purl.org/dc/dcmitype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1574</Words>
  <Application>Microsoft Office PowerPoint</Application>
  <PresentationFormat>Widescreen</PresentationFormat>
  <Paragraphs>281</Paragraphs>
  <Slides>34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34</vt:i4>
      </vt:variant>
    </vt:vector>
  </HeadingPairs>
  <TitlesOfParts>
    <vt:vector size="62" baseType="lpstr">
      <vt:lpstr>Aptos Narrow</vt:lpstr>
      <vt:lpstr>Arial</vt:lpstr>
      <vt:lpstr>Calibri</vt:lpstr>
      <vt:lpstr>Calibri Light</vt:lpstr>
      <vt:lpstr>Cambria Math</vt:lpstr>
      <vt:lpstr>Google Sans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Perceptron: The Fundamental Building Block of Neural Networks</vt:lpstr>
      <vt:lpstr>Single Neuron – The Perceptron</vt:lpstr>
      <vt:lpstr>Perceptron - Capability</vt:lpstr>
      <vt:lpstr>Perceptron Training Process</vt:lpstr>
      <vt:lpstr>Perceptron Training</vt:lpstr>
      <vt:lpstr>Bias Term – The Perceptron</vt:lpstr>
      <vt:lpstr>Intercept (Constant)</vt:lpstr>
      <vt:lpstr>Perceptron Training</vt:lpstr>
      <vt:lpstr>Architecture of a Perceptron</vt:lpstr>
      <vt:lpstr>How a Perceptron Works</vt:lpstr>
      <vt:lpstr>Perceptron Learning Process: Weight Updates</vt:lpstr>
      <vt:lpstr>MLP vs. Perceptron vs. CNN</vt:lpstr>
      <vt:lpstr>a) Perceptron, (b) MLP, and (c) CNN</vt:lpstr>
      <vt:lpstr>The Perceptron Rule</vt:lpstr>
      <vt:lpstr>SciKit Learn Perceptron</vt:lpstr>
      <vt:lpstr>Activity –Perceptron Algorithm</vt:lpstr>
      <vt:lpstr>Single-Layer Network</vt:lpstr>
      <vt:lpstr>PowerPoint Presentation</vt:lpstr>
      <vt:lpstr>Multi-Layer Perceptron (MLP)</vt:lpstr>
      <vt:lpstr>Architecture of an MLP </vt:lpstr>
      <vt:lpstr>Hidden Layers</vt:lpstr>
      <vt:lpstr>Mathematical Representation</vt:lpstr>
      <vt:lpstr>Activation Functions in MLP</vt:lpstr>
      <vt:lpstr>Learning in MLP (Backpropagation Algorithm)</vt:lpstr>
      <vt:lpstr>Applications of MLP</vt:lpstr>
      <vt:lpstr>Multi-Layer Networks</vt:lpstr>
      <vt:lpstr>Multi-Layer Networks</vt:lpstr>
      <vt:lpstr>Multi-Layer Networks</vt:lpstr>
      <vt:lpstr>Multi-Layer Network</vt:lpstr>
      <vt:lpstr>Multi-Layer Network</vt:lpstr>
      <vt:lpstr>MLP Activation Functions</vt:lpstr>
      <vt:lpstr>Perceptron Propagation</vt:lpstr>
      <vt:lpstr>Example: MLP with Scikit-Learn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Aliyu Sambo</cp:lastModifiedBy>
  <cp:revision>145</cp:revision>
  <dcterms:created xsi:type="dcterms:W3CDTF">2021-03-09T15:35:42Z</dcterms:created>
  <dcterms:modified xsi:type="dcterms:W3CDTF">2025-06-25T07:57:08Z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