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sldIdLst>
    <p:sldId id="256" r:id="rId5"/>
    <p:sldId id="262" r:id="rId6"/>
    <p:sldId id="257" r:id="rId7"/>
    <p:sldId id="265" r:id="rId8"/>
    <p:sldId id="263" r:id="rId9"/>
    <p:sldId id="266" r:id="rId10"/>
    <p:sldId id="267" r:id="rId11"/>
    <p:sldId id="269" r:id="rId12"/>
    <p:sldId id="261"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D8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D79043-5423-430F-8628-05739515ED11}" v="303" dt="2020-11-07T23:50:06.1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64813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3428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63199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6969C88-B244-455D-A017-012B25B1ACDD}" type="datetimeFigureOut">
              <a:rPr lang="en-US" smtClean="0"/>
              <a:t>11/7/2020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48465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76969C88-B244-455D-A017-012B25B1ACDD}" type="datetimeFigureOut">
              <a:rPr lang="en-US" smtClean="0"/>
              <a:t>11/7/2020</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99790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76969C88-B244-455D-A017-012B25B1ACDD}" type="datetimeFigureOut">
              <a:rPr lang="en-US" smtClean="0"/>
              <a:t>11/7/2020</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9897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6969C88-B244-455D-A017-012B25B1ACDD}"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98475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76969C88-B244-455D-A017-012B25B1ACDD}" type="datetimeFigureOut">
              <a:rPr lang="en-US" smtClean="0"/>
              <a:t>11/7/2020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77416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76969C88-B244-455D-A017-012B25B1ACDD}" type="datetimeFigureOut">
              <a:rPr lang="en-US" smtClean="0"/>
              <a:t>11/7/2020</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60634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11/7/2020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49733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11/7/2020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61485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76969C88-B244-455D-A017-012B25B1ACDD}" type="datetimeFigureOut">
              <a:rPr lang="en-US" smtClean="0"/>
              <a:pPr/>
              <a:t>11/7/2020</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938171463"/>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en.wikipedia.org/wiki/University_of_Wales_Trinity_Saint_David"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hyperlink" Target="https://datatherapy.wordpress.com/"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scienceforwork.com/blog/training-works-hint-motivation-matter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fr.wikipedia.org/wiki/Performance" TargetMode="External"/><Relationship Id="rId13" Type="http://schemas.openxmlformats.org/officeDocument/2006/relationships/hyperlink" Target="http://www.bettertechtips.com/web/6-cool-sites-boost-productivity/" TargetMode="External"/><Relationship Id="rId3" Type="http://schemas.openxmlformats.org/officeDocument/2006/relationships/image" Target="../media/image7.png"/><Relationship Id="rId7" Type="http://schemas.openxmlformats.org/officeDocument/2006/relationships/image" Target="../media/image9.jpg"/><Relationship Id="rId12"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pixabay.com/en/quality-hook-check-mark-excellent-787673/"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8.jpg"/><Relationship Id="rId10" Type="http://schemas.openxmlformats.org/officeDocument/2006/relationships/hyperlink" Target="http://www.fearthehellfire.com/2015/04/prophet-muhammads-pbuh-way-of.html" TargetMode="External"/><Relationship Id="rId4" Type="http://schemas.openxmlformats.org/officeDocument/2006/relationships/hyperlink" Target="http://2014hs.igem.org/Mingdao_CSS_index" TargetMode="External"/><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hyperlink" Target="https://bizfluent.com/info-7805917-systematic-approach-training.html" TargetMode="External"/><Relationship Id="rId7"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hyperlink" Target="https://lidtfoundations.pressbooks.com/chapter/informal-learning-by-boileau/"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fabiusmaximus.com/2016/01/28/karl-popper-advise-about-climate-science-92631/" TargetMode="External"/><Relationship Id="rId5" Type="http://schemas.openxmlformats.org/officeDocument/2006/relationships/image" Target="../media/image20.jpg"/><Relationship Id="rId4" Type="http://schemas.openxmlformats.org/officeDocument/2006/relationships/hyperlink" Target="http://pngimg.com/download/6123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fabiusmaximus.com/2016/01/28/karl-popper-advise-about-climate-science-92631/" TargetMode="External"/><Relationship Id="rId5" Type="http://schemas.openxmlformats.org/officeDocument/2006/relationships/image" Target="../media/image20.jpg"/><Relationship Id="rId4" Type="http://schemas.openxmlformats.org/officeDocument/2006/relationships/hyperlink" Target="https://en.wikipedia.org/wiki/File:Tesco_Logo.svg"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en.wikipedia.org/wiki/List_of_Winners_%26_Losers_episodes" TargetMode="External"/><Relationship Id="rId3" Type="http://schemas.openxmlformats.org/officeDocument/2006/relationships/image" Target="../media/image22.jpg"/><Relationship Id="rId7" Type="http://schemas.openxmlformats.org/officeDocument/2006/relationships/image" Target="../media/image24.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peoplematters.in/article/training-development/training-best-solution-use-3-question-model-calculate-12323" TargetMode="External"/><Relationship Id="rId5" Type="http://schemas.openxmlformats.org/officeDocument/2006/relationships/image" Target="../media/image23.jpg"/><Relationship Id="rId4" Type="http://schemas.openxmlformats.org/officeDocument/2006/relationships/hyperlink" Target="http://www.flickr.com/photos/ebayink/3228488377/"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roberthalf.ae/advice/people-management/benefits-employee-training" TargetMode="External"/><Relationship Id="rId13" Type="http://schemas.openxmlformats.org/officeDocument/2006/relationships/hyperlink" Target="https://www.brainshark.com/ideas-blog/2012/February/informal-vs-formal-learning-difference" TargetMode="External"/><Relationship Id="rId3" Type="http://schemas.openxmlformats.org/officeDocument/2006/relationships/hyperlink" Target="http://www.linkedin.com/pulse/amazons-secrets-punitive-approach-training-managing-don-weobong" TargetMode="External"/><Relationship Id="rId7" Type="http://schemas.openxmlformats.org/officeDocument/2006/relationships/hyperlink" Target="https://books.google.co.uk/books?hl=en&amp;lr=&amp;id=jUNqDwAAQBAJ&amp;oi=fnd&amp;pg=PA173&amp;dq=articles+about+types+of+training+interventions+in+Tesco&amp;ots=STD0UUnUng&amp;sig=jeGpYrs7dzmsDCE9X3FFWCQQQVE#v=onepage&amp;q&amp;f=false" TargetMode="External"/><Relationship Id="rId12" Type="http://schemas.openxmlformats.org/officeDocument/2006/relationships/hyperlink" Target="https://www.aboutamazon.com/amazon-fulfillment/our-fulfillment-centers/training"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ontent.wisestep.com/staff-training-importance-benefits-advantages-disadvantages" TargetMode="External"/><Relationship Id="rId11" Type="http://schemas.openxmlformats.org/officeDocument/2006/relationships/hyperlink" Target="https://www.wiseoldsayings.com/training-quotes/" TargetMode="External"/><Relationship Id="rId5" Type="http://schemas.openxmlformats.org/officeDocument/2006/relationships/hyperlink" Target="https://www.tutor2u.net/business/reference/training-staff-methods" TargetMode="External"/><Relationship Id="rId10" Type="http://schemas.openxmlformats.org/officeDocument/2006/relationships/hyperlink" Target="https://www.tescoplc.com/sustainability/people/employment-skills/skills-and-training/#:~:text=%20%20%201%20%E2%80%98Learning%20at%20Tesco%E2%80%99.%20Learning,of%20opportunities.%20Our%20apprenticeship%20programme%20helps...%20More%20" TargetMode="External"/><Relationship Id="rId4" Type="http://schemas.openxmlformats.org/officeDocument/2006/relationships/hyperlink" Target="https://www.triplepundit.com/story/2017/amazon-slammed-its-negative-impact-us-jobs-and-economy/19941" TargetMode="External"/><Relationship Id="rId9" Type="http://schemas.openxmlformats.org/officeDocument/2006/relationships/hyperlink" Target="https://www.researchgate.net/publication/260219097_THE_IMPACT_OF_EMPLOYEE_TRAINING_AND_DEVELOPMENT_ON_EMPLOYEE_PRODUC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8" name="Picture 7" descr="Text&#10;&#10;Description automatically generated">
            <a:extLst>
              <a:ext uri="{FF2B5EF4-FFF2-40B4-BE49-F238E27FC236}">
                <a16:creationId xmlns:a16="http://schemas.microsoft.com/office/drawing/2014/main" id="{B50DA23C-974B-46CF-883C-1336B0102A81}"/>
              </a:ext>
            </a:extLst>
          </p:cNvPr>
          <p:cNvPicPr>
            <a:picLocks noChangeAspect="1"/>
          </p:cNvPicPr>
          <p:nvPr/>
        </p:nvPicPr>
        <p:blipFill rotWithShape="1">
          <a:blip r:embed="rId3">
            <a:extLst>
              <a:ext uri="{28A0092B-C50C-407E-A947-70E740481C1C}">
                <a14:useLocalDpi xmlns:a14="http://schemas.microsoft.com/office/drawing/2010/main" val="0"/>
              </a:ext>
            </a:extLst>
          </a:blip>
          <a:srcRect l="4530" r="8084" b="2"/>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2" name="Title 1">
            <a:extLst>
              <a:ext uri="{FF2B5EF4-FFF2-40B4-BE49-F238E27FC236}">
                <a16:creationId xmlns:a16="http://schemas.microsoft.com/office/drawing/2014/main" id="{9523AC61-F549-4D60-9014-B8A8C159E440}"/>
              </a:ext>
            </a:extLst>
          </p:cNvPr>
          <p:cNvSpPr>
            <a:spLocks noGrp="1"/>
          </p:cNvSpPr>
          <p:nvPr>
            <p:ph type="ctrTitle"/>
          </p:nvPr>
        </p:nvSpPr>
        <p:spPr>
          <a:xfrm>
            <a:off x="932120" y="3352800"/>
            <a:ext cx="4572000" cy="2286000"/>
          </a:xfrm>
        </p:spPr>
        <p:txBody>
          <a:bodyPr>
            <a:normAutofit/>
          </a:bodyPr>
          <a:lstStyle/>
          <a:p>
            <a:pPr algn="l"/>
            <a:r>
              <a:rPr lang="en-GB" sz="2400" b="1" dirty="0">
                <a:solidFill>
                  <a:srgbClr val="FFFF00"/>
                </a:solidFill>
                <a:effectLst>
                  <a:outerShdw blurRad="38100" dist="38100" dir="2700000" algn="tl">
                    <a:srgbClr val="000000">
                      <a:alpha val="43137"/>
                    </a:srgbClr>
                  </a:outerShdw>
                </a:effectLst>
                <a:latin typeface="Abadi" panose="020B0604020104020204" pitchFamily="34" charset="0"/>
                <a:cs typeface="Aharoni" panose="02010803020104030203" pitchFamily="2" charset="-79"/>
              </a:rPr>
              <a:t>Presented by student </a:t>
            </a:r>
            <a:br>
              <a:rPr lang="en-GB" sz="3000" b="1" dirty="0">
                <a:solidFill>
                  <a:srgbClr val="FFFF00"/>
                </a:solidFill>
                <a:effectLst>
                  <a:outerShdw blurRad="38100" dist="38100" dir="2700000" algn="tl">
                    <a:srgbClr val="000000">
                      <a:alpha val="43137"/>
                    </a:srgbClr>
                  </a:outerShdw>
                </a:effectLst>
                <a:latin typeface="Abadi" panose="020B0604020104020204" pitchFamily="34" charset="0"/>
                <a:cs typeface="Aharoni" panose="02010803020104030203" pitchFamily="2" charset="-79"/>
              </a:rPr>
            </a:br>
            <a:r>
              <a:rPr lang="en-GB" sz="4000" b="1" dirty="0">
                <a:solidFill>
                  <a:srgbClr val="FFFF00"/>
                </a:solidFill>
                <a:effectLst>
                  <a:outerShdw blurRad="38100" dist="38100" dir="2700000" algn="tl">
                    <a:srgbClr val="000000">
                      <a:alpha val="43137"/>
                    </a:srgbClr>
                  </a:outerShdw>
                </a:effectLst>
                <a:latin typeface="Abadi" panose="020B0604020104020204" pitchFamily="34" charset="0"/>
                <a:cs typeface="Aharoni" panose="02010803020104030203" pitchFamily="2" charset="-79"/>
              </a:rPr>
              <a:t>Zilvinas Miksys</a:t>
            </a:r>
            <a:br>
              <a:rPr lang="en-GB" sz="3000" b="1" dirty="0">
                <a:solidFill>
                  <a:srgbClr val="FFFF00"/>
                </a:solidFill>
                <a:effectLst>
                  <a:outerShdw blurRad="38100" dist="38100" dir="2700000" algn="tl">
                    <a:srgbClr val="000000">
                      <a:alpha val="43137"/>
                    </a:srgbClr>
                  </a:outerShdw>
                </a:effectLst>
                <a:latin typeface="Abadi" panose="020B0604020104020204" pitchFamily="34" charset="0"/>
                <a:cs typeface="Aharoni" panose="02010803020104030203" pitchFamily="2" charset="-79"/>
              </a:rPr>
            </a:br>
            <a:r>
              <a:rPr lang="en-GB" sz="2400" b="1" dirty="0">
                <a:solidFill>
                  <a:srgbClr val="FFFF00"/>
                </a:solidFill>
                <a:effectLst>
                  <a:outerShdw blurRad="38100" dist="38100" dir="2700000" algn="tl">
                    <a:srgbClr val="000000">
                      <a:alpha val="43137"/>
                    </a:srgbClr>
                  </a:outerShdw>
                </a:effectLst>
                <a:latin typeface="Abadi" panose="020B0604020104020204" pitchFamily="34" charset="0"/>
                <a:cs typeface="Aharoni" panose="02010803020104030203" pitchFamily="2" charset="-79"/>
              </a:rPr>
              <a:t>1815997</a:t>
            </a:r>
          </a:p>
        </p:txBody>
      </p:sp>
      <p:pic>
        <p:nvPicPr>
          <p:cNvPr id="10" name="Picture 9" descr="A picture containing text&#10;&#10;Description automatically generated">
            <a:extLst>
              <a:ext uri="{FF2B5EF4-FFF2-40B4-BE49-F238E27FC236}">
                <a16:creationId xmlns:a16="http://schemas.microsoft.com/office/drawing/2014/main" id="{18A30CB6-7C77-4FA6-8437-CD342E991CB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85786" y="831727"/>
            <a:ext cx="3900488" cy="1555505"/>
          </a:xfrm>
          <a:prstGeom prst="rect">
            <a:avLst/>
          </a:prstGeom>
        </p:spPr>
      </p:pic>
    </p:spTree>
    <p:extLst>
      <p:ext uri="{BB962C8B-B14F-4D97-AF65-F5344CB8AC3E}">
        <p14:creationId xmlns:p14="http://schemas.microsoft.com/office/powerpoint/2010/main" val="1472515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5" name="Rectangle 16">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8">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2" name="Rectangle 20">
            <a:extLst>
              <a:ext uri="{FF2B5EF4-FFF2-40B4-BE49-F238E27FC236}">
                <a16:creationId xmlns:a16="http://schemas.microsoft.com/office/drawing/2014/main" id="{4B392D36-B685-45E0-B197-6EE5D7480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2">
            <a:extLst>
              <a:ext uri="{FF2B5EF4-FFF2-40B4-BE49-F238E27FC236}">
                <a16:creationId xmlns:a16="http://schemas.microsoft.com/office/drawing/2014/main" id="{9DCA8533-CC5E-4754-9A04-047EDE49E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Content Placeholder 6">
            <a:extLst>
              <a:ext uri="{FF2B5EF4-FFF2-40B4-BE49-F238E27FC236}">
                <a16:creationId xmlns:a16="http://schemas.microsoft.com/office/drawing/2014/main" id="{C6CB3E5E-C23D-4FAB-96B1-6F646C87B357}"/>
              </a:ext>
            </a:extLst>
          </p:cNvPr>
          <p:cNvSpPr>
            <a:spLocks noGrp="1"/>
          </p:cNvSpPr>
          <p:nvPr>
            <p:ph idx="1"/>
          </p:nvPr>
        </p:nvSpPr>
        <p:spPr>
          <a:xfrm>
            <a:off x="186432" y="4297984"/>
            <a:ext cx="10999916" cy="2490796"/>
          </a:xfrm>
        </p:spPr>
        <p:txBody>
          <a:bodyPr vert="horz" lIns="91440" tIns="45720" rIns="91440" bIns="45720" rtlCol="0" anchor="t">
            <a:normAutofit fontScale="25000" lnSpcReduction="20000"/>
          </a:bodyPr>
          <a:lstStyle/>
          <a:p>
            <a:pPr algn="l"/>
            <a:r>
              <a:rPr lang="en-GB" sz="4000" b="1" i="0" dirty="0">
                <a:solidFill>
                  <a:srgbClr val="000000"/>
                </a:solidFill>
                <a:effectLst/>
                <a:latin typeface="Abadi" panose="020B0604020104020204" pitchFamily="34" charset="0"/>
              </a:rPr>
              <a:t> </a:t>
            </a:r>
          </a:p>
          <a:p>
            <a:pPr algn="l"/>
            <a:endParaRPr lang="en-GB" sz="5500" b="1" i="0" dirty="0">
              <a:solidFill>
                <a:srgbClr val="000000"/>
              </a:solidFill>
              <a:effectLst/>
              <a:latin typeface="Abadi" panose="020B0604020104020204" pitchFamily="34" charset="0"/>
            </a:endParaRPr>
          </a:p>
          <a:p>
            <a:pPr marL="960120" lvl="2" indent="0">
              <a:buNone/>
            </a:pPr>
            <a:r>
              <a:rPr lang="en-GB" sz="7200" b="1" i="0" dirty="0">
                <a:solidFill>
                  <a:srgbClr val="000000"/>
                </a:solidFill>
                <a:effectLst/>
                <a:latin typeface="Abadi" panose="020B0604020104020204" pitchFamily="34" charset="0"/>
              </a:rPr>
              <a:t>"Training is the organised procedure by which people learn knowledge and Improve skill for a definite purpose.“-</a:t>
            </a:r>
          </a:p>
          <a:p>
            <a:pPr marL="960120" lvl="2" indent="0">
              <a:buNone/>
            </a:pPr>
            <a:r>
              <a:rPr kumimoji="0" lang="en-GB" sz="5500" b="1" i="1" u="none" strike="noStrike" kern="1200" cap="none" spc="0" normalizeH="0" baseline="0" noProof="0" dirty="0">
                <a:ln>
                  <a:noFill/>
                </a:ln>
                <a:solidFill>
                  <a:srgbClr val="FF0000"/>
                </a:solidFill>
                <a:effectLst/>
                <a:uLnTx/>
                <a:uFillTx/>
                <a:latin typeface="Abadi" panose="020B0604020104020204" pitchFamily="34" charset="0"/>
              </a:rPr>
              <a:t>Dale S. Beach</a:t>
            </a:r>
            <a:r>
              <a:rPr kumimoji="0" lang="en-GB" sz="5500" b="0" i="1" u="none" strike="noStrike" kern="1200" cap="none" spc="0" normalizeH="0" baseline="0" noProof="0" dirty="0">
                <a:ln>
                  <a:noFill/>
                </a:ln>
                <a:solidFill>
                  <a:srgbClr val="FF0000"/>
                </a:solidFill>
                <a:effectLst/>
                <a:uLnTx/>
                <a:uFillTx/>
                <a:latin typeface="Abadi" panose="020B0604020104020204" pitchFamily="34" charset="0"/>
              </a:rPr>
              <a:t> </a:t>
            </a:r>
            <a:endParaRPr lang="en-GB" sz="5500" b="0" i="1" dirty="0">
              <a:solidFill>
                <a:srgbClr val="FF0000"/>
              </a:solidFill>
              <a:effectLst/>
              <a:latin typeface="Abadi" panose="020B0604020104020204" pitchFamily="34" charset="0"/>
            </a:endParaRPr>
          </a:p>
          <a:p>
            <a:pPr marL="0" indent="0" algn="l">
              <a:buNone/>
            </a:pPr>
            <a:r>
              <a:rPr lang="en-GB" sz="5500" dirty="0">
                <a:solidFill>
                  <a:srgbClr val="011010"/>
                </a:solidFill>
                <a:latin typeface="Abadi" panose="020B0604020104020204" pitchFamily="34" charset="0"/>
              </a:rPr>
              <a:t>	</a:t>
            </a:r>
            <a:r>
              <a:rPr lang="en-GB" sz="7200" b="1" i="0" dirty="0">
                <a:solidFill>
                  <a:srgbClr val="000000"/>
                </a:solidFill>
                <a:effectLst/>
                <a:latin typeface="Abadi" panose="020B0604020104020204" pitchFamily="34" charset="0"/>
              </a:rPr>
              <a:t>“Tell me and I forget, teach me and I may remember, involve me and I learn.”-  </a:t>
            </a:r>
            <a:r>
              <a:rPr lang="en-GB" sz="5500" b="1" i="0" dirty="0">
                <a:solidFill>
                  <a:srgbClr val="000000"/>
                </a:solidFill>
                <a:effectLst/>
                <a:latin typeface="Abadi" panose="020B0604020104020204" pitchFamily="34" charset="0"/>
              </a:rPr>
              <a:t>  </a:t>
            </a:r>
          </a:p>
          <a:p>
            <a:pPr algn="ctr"/>
            <a:r>
              <a:rPr lang="en-GB" sz="5500" b="1" i="1" dirty="0">
                <a:solidFill>
                  <a:srgbClr val="000000"/>
                </a:solidFill>
                <a:effectLst/>
                <a:latin typeface="Abadi" panose="020B0604020104020204" pitchFamily="34" charset="0"/>
              </a:rPr>
              <a:t>                                                            </a:t>
            </a:r>
            <a:r>
              <a:rPr lang="en-GB" sz="5500" b="1" i="1" dirty="0">
                <a:solidFill>
                  <a:srgbClr val="FF0000"/>
                </a:solidFill>
                <a:effectLst/>
                <a:latin typeface="Abadi" panose="020B0604020104020204" pitchFamily="34" charset="0"/>
              </a:rPr>
              <a:t>Benjamin Franklin</a:t>
            </a:r>
            <a:endParaRPr lang="en-GB" sz="5500" b="1" i="0" dirty="0">
              <a:solidFill>
                <a:srgbClr val="FF0000"/>
              </a:solidFill>
              <a:effectLst/>
              <a:latin typeface="Abadi" panose="020B0604020104020204" pitchFamily="34" charset="0"/>
            </a:endParaRPr>
          </a:p>
          <a:p>
            <a:br>
              <a:rPr lang="en-GB" sz="5500" b="0" i="0" dirty="0">
                <a:solidFill>
                  <a:srgbClr val="000000"/>
                </a:solidFill>
                <a:effectLst/>
                <a:latin typeface="Abadi" panose="020B0604020104020204" pitchFamily="34" charset="0"/>
              </a:rPr>
            </a:br>
            <a:endParaRPr lang="en-US" sz="5500" b="1" dirty="0">
              <a:solidFill>
                <a:schemeClr val="accent1">
                  <a:lumMod val="20000"/>
                  <a:lumOff val="80000"/>
                </a:schemeClr>
              </a:solidFill>
              <a:effectLst>
                <a:outerShdw blurRad="38100" dist="38100" dir="2700000" algn="tl">
                  <a:srgbClr val="000000">
                    <a:alpha val="43137"/>
                  </a:srgbClr>
                </a:outerShdw>
              </a:effectLst>
              <a:latin typeface="Abadi" panose="020B0604020104020204" pitchFamily="34" charset="0"/>
            </a:endParaRPr>
          </a:p>
        </p:txBody>
      </p:sp>
      <p:pic>
        <p:nvPicPr>
          <p:cNvPr id="12" name="Picture 11" descr="A picture containing text, clipart&#10;&#10;Description automatically generated">
            <a:extLst>
              <a:ext uri="{FF2B5EF4-FFF2-40B4-BE49-F238E27FC236}">
                <a16:creationId xmlns:a16="http://schemas.microsoft.com/office/drawing/2014/main" id="{1A244D76-CCE3-4CE7-8C3D-679B7D9D9C0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63691" y="1017611"/>
            <a:ext cx="4789994" cy="2490796"/>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EA75CE07-60DB-44A5-A98A-70241732A2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82329" y="345584"/>
            <a:ext cx="5533396" cy="3805428"/>
          </a:xfrm>
          <a:prstGeom prst="rect">
            <a:avLst/>
          </a:prstGeom>
        </p:spPr>
      </p:pic>
    </p:spTree>
    <p:extLst>
      <p:ext uri="{BB962C8B-B14F-4D97-AF65-F5344CB8AC3E}">
        <p14:creationId xmlns:p14="http://schemas.microsoft.com/office/powerpoint/2010/main" val="854800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47">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0" name="Rectangle 49">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TextBox 40">
            <a:extLst>
              <a:ext uri="{FF2B5EF4-FFF2-40B4-BE49-F238E27FC236}">
                <a16:creationId xmlns:a16="http://schemas.microsoft.com/office/drawing/2014/main" id="{28744DBE-9996-4FE7-8238-FEF8EBA958BD}"/>
              </a:ext>
            </a:extLst>
          </p:cNvPr>
          <p:cNvSpPr txBox="1"/>
          <p:nvPr/>
        </p:nvSpPr>
        <p:spPr>
          <a:xfrm>
            <a:off x="97654" y="1020932"/>
            <a:ext cx="4456591" cy="3532780"/>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5500" b="1" spc="-100" dirty="0">
                <a:solidFill>
                  <a:srgbClr val="FFFF00"/>
                </a:solidFill>
                <a:effectLst>
                  <a:outerShdw blurRad="38100" dist="38100" dir="2700000" algn="tl">
                    <a:srgbClr val="000000">
                      <a:alpha val="43137"/>
                    </a:srgbClr>
                  </a:outerShdw>
                </a:effectLst>
                <a:latin typeface="+mj-lt"/>
                <a:ea typeface="+mj-ea"/>
                <a:cs typeface="+mj-cs"/>
              </a:rPr>
              <a:t>What is four basic training grounds?</a:t>
            </a:r>
          </a:p>
        </p:txBody>
      </p:sp>
      <p:pic>
        <p:nvPicPr>
          <p:cNvPr id="4" name="Picture 3" descr="Text&#10;&#10;Description automatically generated">
            <a:extLst>
              <a:ext uri="{FF2B5EF4-FFF2-40B4-BE49-F238E27FC236}">
                <a16:creationId xmlns:a16="http://schemas.microsoft.com/office/drawing/2014/main" id="{5C12D666-BA80-4446-B68E-A4C4C57E06E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076"/>
          <a:stretch/>
        </p:blipFill>
        <p:spPr>
          <a:xfrm>
            <a:off x="5095783" y="163037"/>
            <a:ext cx="5273097" cy="3056319"/>
          </a:xfrm>
          <a:prstGeom prst="rect">
            <a:avLst/>
          </a:prstGeom>
        </p:spPr>
      </p:pic>
      <p:sp>
        <p:nvSpPr>
          <p:cNvPr id="54" name="Rectangle 53">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F2AE01D9-82BD-4538-A8F9-416AF6B7584B}"/>
              </a:ext>
            </a:extLst>
          </p:cNvPr>
          <p:cNvSpPr txBox="1"/>
          <p:nvPr/>
        </p:nvSpPr>
        <p:spPr>
          <a:xfrm>
            <a:off x="5095783" y="3382392"/>
            <a:ext cx="5841507" cy="2350360"/>
          </a:xfrm>
          <a:prstGeom prst="rect">
            <a:avLst/>
          </a:prstGeom>
          <a:noFill/>
        </p:spPr>
        <p:txBody>
          <a:bodyPr wrap="square" rtlCol="0">
            <a:spAutoFit/>
          </a:bodyPr>
          <a:lstStyle/>
          <a:p>
            <a:pPr marL="285750" indent="-285750">
              <a:buFont typeface="Wingdings" panose="05000000000000000000" pitchFamily="2" charset="2"/>
              <a:buChar char="§"/>
            </a:pPr>
            <a:r>
              <a:rPr lang="en-GB" sz="2000" dirty="0">
                <a:latin typeface="Abadi" panose="020B0604020104020204" pitchFamily="34" charset="0"/>
              </a:rPr>
              <a:t>Induction</a:t>
            </a:r>
          </a:p>
          <a:p>
            <a:pPr marL="285750" indent="-285750">
              <a:buFont typeface="Wingdings" panose="05000000000000000000" pitchFamily="2" charset="2"/>
              <a:buChar char="§"/>
            </a:pPr>
            <a:r>
              <a:rPr lang="en-GB" dirty="0"/>
              <a:t>Learning about new duties</a:t>
            </a:r>
          </a:p>
          <a:p>
            <a:pPr marL="285750" indent="-285750">
              <a:buFont typeface="Wingdings" panose="05000000000000000000" pitchFamily="2" charset="2"/>
              <a:buChar char="§"/>
            </a:pPr>
            <a:r>
              <a:rPr lang="en-GB" dirty="0"/>
              <a:t>Meeting new co-workers</a:t>
            </a:r>
          </a:p>
          <a:p>
            <a:pPr marL="285750" indent="-285750">
              <a:buFont typeface="Wingdings" panose="05000000000000000000" pitchFamily="2" charset="2"/>
              <a:buChar char="§"/>
            </a:pPr>
            <a:r>
              <a:rPr lang="en-GB" dirty="0"/>
              <a:t>Introduction and explaining companies premises and rules</a:t>
            </a:r>
          </a:p>
          <a:p>
            <a:pPr marL="285750" indent="-285750">
              <a:buFont typeface="Wingdings" panose="05000000000000000000" pitchFamily="2" charset="2"/>
              <a:buChar char="§"/>
            </a:pPr>
            <a:r>
              <a:rPr lang="en-GB" dirty="0"/>
              <a:t>Learning the values and beliefs</a:t>
            </a:r>
          </a:p>
          <a:p>
            <a:pPr marL="285750" indent="-285750">
              <a:buFont typeface="Wingdings" panose="05000000000000000000" pitchFamily="2" charset="2"/>
              <a:buChar char="§"/>
            </a:pPr>
            <a:r>
              <a:rPr lang="en-GB" dirty="0"/>
              <a:t>Learning the internal workings and policies</a:t>
            </a:r>
          </a:p>
          <a:p>
            <a:endParaRPr lang="en-GB" dirty="0"/>
          </a:p>
        </p:txBody>
      </p:sp>
    </p:spTree>
    <p:extLst>
      <p:ext uri="{BB962C8B-B14F-4D97-AF65-F5344CB8AC3E}">
        <p14:creationId xmlns:p14="http://schemas.microsoft.com/office/powerpoint/2010/main" val="3088684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3CA8-492A-4B9B-844C-4B084C6AD6A7}"/>
              </a:ext>
            </a:extLst>
          </p:cNvPr>
          <p:cNvSpPr>
            <a:spLocks noGrp="1"/>
          </p:cNvSpPr>
          <p:nvPr>
            <p:ph type="title"/>
          </p:nvPr>
        </p:nvSpPr>
        <p:spPr>
          <a:xfrm>
            <a:off x="0" y="1123837"/>
            <a:ext cx="3444536" cy="4601183"/>
          </a:xfrm>
        </p:spPr>
        <p:txBody>
          <a:bodyPr anchor="t">
            <a:normAutofit/>
          </a:bodyPr>
          <a:lstStyle/>
          <a:p>
            <a:r>
              <a:rPr lang="en-GB" sz="4400" b="1" dirty="0">
                <a:solidFill>
                  <a:srgbClr val="FFFF00"/>
                </a:solidFill>
                <a:effectLst>
                  <a:outerShdw blurRad="38100" dist="38100" dir="2700000" algn="tl">
                    <a:srgbClr val="000000">
                      <a:alpha val="43137"/>
                    </a:srgbClr>
                  </a:outerShdw>
                </a:effectLst>
                <a:latin typeface="Abadi" panose="020B0604020104020204" pitchFamily="34" charset="0"/>
              </a:rPr>
              <a:t>Benefits of training</a:t>
            </a:r>
            <a:br>
              <a:rPr lang="en-GB" sz="4400" b="1" dirty="0">
                <a:solidFill>
                  <a:srgbClr val="FFFF00"/>
                </a:solidFill>
                <a:effectLst>
                  <a:outerShdw blurRad="38100" dist="38100" dir="2700000" algn="tl">
                    <a:srgbClr val="000000">
                      <a:alpha val="43137"/>
                    </a:srgbClr>
                  </a:outerShdw>
                </a:effectLst>
              </a:rPr>
            </a:br>
            <a:br>
              <a:rPr lang="en-GB" sz="4400" b="1" dirty="0">
                <a:solidFill>
                  <a:srgbClr val="FFFF00"/>
                </a:solidFill>
                <a:effectLst>
                  <a:outerShdw blurRad="38100" dist="38100" dir="2700000" algn="tl">
                    <a:srgbClr val="000000">
                      <a:alpha val="43137"/>
                    </a:srgbClr>
                  </a:outerShdw>
                </a:effectLst>
              </a:rPr>
            </a:br>
            <a:r>
              <a:rPr lang="en-GB" sz="1800" dirty="0">
                <a:solidFill>
                  <a:srgbClr val="212529"/>
                </a:solidFill>
                <a:latin typeface="Abadi" panose="020B0604020104020204" pitchFamily="34" charset="0"/>
              </a:rPr>
              <a:t>“T</a:t>
            </a:r>
            <a:r>
              <a:rPr lang="en-GB" sz="1800" b="0" i="0" dirty="0">
                <a:solidFill>
                  <a:srgbClr val="212529"/>
                </a:solidFill>
                <a:effectLst/>
                <a:latin typeface="Abadi" panose="020B0604020104020204" pitchFamily="34" charset="0"/>
              </a:rPr>
              <a:t>he benefits of employee training are boundless, and not limited to the employee themselves. Organisations can reap the rewards of effective employee training programmes.” -</a:t>
            </a:r>
            <a:br>
              <a:rPr lang="en-GB" sz="1800" b="0" i="0" dirty="0">
                <a:solidFill>
                  <a:srgbClr val="212529"/>
                </a:solidFill>
                <a:effectLst/>
                <a:latin typeface="Abadi" panose="020B0604020104020204" pitchFamily="34" charset="0"/>
              </a:rPr>
            </a:br>
            <a:r>
              <a:rPr lang="en-GB" sz="1600" b="0" i="0" dirty="0">
                <a:solidFill>
                  <a:srgbClr val="FF0000"/>
                </a:solidFill>
                <a:effectLst/>
                <a:latin typeface="Abadi" panose="020B0604020104020204" pitchFamily="34" charset="0"/>
              </a:rPr>
              <a:t>Robert Half on 13th January 2018</a:t>
            </a:r>
            <a:br>
              <a:rPr lang="en-GB" sz="1600" b="0" i="0" dirty="0">
                <a:solidFill>
                  <a:srgbClr val="FF0000"/>
                </a:solidFill>
                <a:effectLst/>
                <a:latin typeface="Abadi" panose="020B0604020104020204" pitchFamily="34" charset="0"/>
              </a:rPr>
            </a:br>
            <a:br>
              <a:rPr lang="en-GB" sz="1600" b="0" i="0" dirty="0">
                <a:solidFill>
                  <a:srgbClr val="FF0000"/>
                </a:solidFill>
                <a:effectLst/>
                <a:latin typeface="Abadi" panose="020B0604020104020204" pitchFamily="34" charset="0"/>
              </a:rPr>
            </a:br>
            <a:endParaRPr lang="en-GB" sz="1600" b="1" dirty="0">
              <a:solidFill>
                <a:srgbClr val="FF0000"/>
              </a:solidFill>
              <a:effectLst>
                <a:outerShdw blurRad="38100" dist="38100" dir="2700000" algn="tl">
                  <a:srgbClr val="000000">
                    <a:alpha val="43137"/>
                  </a:srgbClr>
                </a:outerShdw>
              </a:effectLst>
              <a:latin typeface="Abadi" panose="020B0604020104020204" pitchFamily="34" charset="0"/>
            </a:endParaRPr>
          </a:p>
        </p:txBody>
      </p:sp>
      <p:pic>
        <p:nvPicPr>
          <p:cNvPr id="5" name="Picture 4" descr="Graphical user interface, logo&#10;&#10;Description automatically generated">
            <a:extLst>
              <a:ext uri="{FF2B5EF4-FFF2-40B4-BE49-F238E27FC236}">
                <a16:creationId xmlns:a16="http://schemas.microsoft.com/office/drawing/2014/main" id="{7BE15AC7-A535-4B61-9C7D-DA62802C883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712025">
            <a:off x="4591551" y="94599"/>
            <a:ext cx="1296000" cy="1629110"/>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6473550B-B116-4650-B151-3C1DAC64DFB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313162">
            <a:off x="6470815" y="224848"/>
            <a:ext cx="1529204" cy="1080000"/>
          </a:xfrm>
          <a:prstGeom prst="rect">
            <a:avLst/>
          </a:prstGeom>
        </p:spPr>
      </p:pic>
      <p:pic>
        <p:nvPicPr>
          <p:cNvPr id="10" name="Picture 9" descr="Diagram&#10;&#10;Description automatically generated">
            <a:extLst>
              <a:ext uri="{FF2B5EF4-FFF2-40B4-BE49-F238E27FC236}">
                <a16:creationId xmlns:a16="http://schemas.microsoft.com/office/drawing/2014/main" id="{C8195292-B2FB-468B-B82D-89A00B2DA00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739446">
            <a:off x="8024961" y="515507"/>
            <a:ext cx="2596529" cy="1800000"/>
          </a:xfrm>
          <a:prstGeom prst="rect">
            <a:avLst/>
          </a:prstGeom>
        </p:spPr>
      </p:pic>
      <p:pic>
        <p:nvPicPr>
          <p:cNvPr id="13" name="Picture 12" descr="Diagram&#10;&#10;Description automatically generated">
            <a:extLst>
              <a:ext uri="{FF2B5EF4-FFF2-40B4-BE49-F238E27FC236}">
                <a16:creationId xmlns:a16="http://schemas.microsoft.com/office/drawing/2014/main" id="{5089B3D5-DAC9-45C6-BED5-3880778A3AC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rot="741525">
            <a:off x="4198758" y="4258679"/>
            <a:ext cx="3497147" cy="1967145"/>
          </a:xfrm>
          <a:prstGeom prst="rect">
            <a:avLst/>
          </a:prstGeom>
        </p:spPr>
      </p:pic>
      <p:sp>
        <p:nvSpPr>
          <p:cNvPr id="14" name="TextBox 13">
            <a:extLst>
              <a:ext uri="{FF2B5EF4-FFF2-40B4-BE49-F238E27FC236}">
                <a16:creationId xmlns:a16="http://schemas.microsoft.com/office/drawing/2014/main" id="{EF3FD356-4F95-40B6-B414-09F30604FD83}"/>
              </a:ext>
            </a:extLst>
          </p:cNvPr>
          <p:cNvSpPr txBox="1"/>
          <p:nvPr/>
        </p:nvSpPr>
        <p:spPr>
          <a:xfrm>
            <a:off x="0" y="6858000"/>
            <a:ext cx="12192000" cy="1800000"/>
          </a:xfrm>
          <a:prstGeom prst="rect">
            <a:avLst/>
          </a:prstGeom>
          <a:noFill/>
        </p:spPr>
        <p:txBody>
          <a:bodyPr wrap="square" rtlCol="0">
            <a:spAutoFit/>
          </a:bodyPr>
          <a:lstStyle/>
          <a:p>
            <a:r>
              <a:rPr lang="en-GB" sz="900">
                <a:hlinkClick r:id="rId10" tooltip="http://www.fearthehellfire.com/2015/04/prophet-muhammads-pbuh-way-of.html"/>
              </a:rPr>
              <a:t>This Photo</a:t>
            </a:r>
            <a:r>
              <a:rPr lang="en-GB" sz="900"/>
              <a:t> by Unknown Author is licensed under </a:t>
            </a:r>
            <a:r>
              <a:rPr lang="en-GB" sz="900">
                <a:hlinkClick r:id="rId11" tooltip="https://creativecommons.org/licenses/by-sa/3.0/"/>
              </a:rPr>
              <a:t>CC BY-SA</a:t>
            </a:r>
            <a:endParaRPr lang="en-GB" sz="900"/>
          </a:p>
        </p:txBody>
      </p:sp>
      <p:pic>
        <p:nvPicPr>
          <p:cNvPr id="16" name="Picture 15" descr="A picture containing text, clipart&#10;&#10;Description automatically generated">
            <a:extLst>
              <a:ext uri="{FF2B5EF4-FFF2-40B4-BE49-F238E27FC236}">
                <a16:creationId xmlns:a16="http://schemas.microsoft.com/office/drawing/2014/main" id="{C73D4DBA-8A89-4C1A-B278-8C7DFB7A6E7F}"/>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20714244">
            <a:off x="4184270" y="1745435"/>
            <a:ext cx="3526123" cy="1652870"/>
          </a:xfrm>
          <a:prstGeom prst="rect">
            <a:avLst/>
          </a:prstGeom>
        </p:spPr>
      </p:pic>
      <p:sp>
        <p:nvSpPr>
          <p:cNvPr id="3" name="TextBox 2">
            <a:extLst>
              <a:ext uri="{FF2B5EF4-FFF2-40B4-BE49-F238E27FC236}">
                <a16:creationId xmlns:a16="http://schemas.microsoft.com/office/drawing/2014/main" id="{F3D3BDFA-1317-44E0-873E-334A4D350FA2}"/>
              </a:ext>
            </a:extLst>
          </p:cNvPr>
          <p:cNvSpPr txBox="1"/>
          <p:nvPr/>
        </p:nvSpPr>
        <p:spPr>
          <a:xfrm>
            <a:off x="7798895" y="2815093"/>
            <a:ext cx="3600170" cy="2585323"/>
          </a:xfrm>
          <a:prstGeom prst="rect">
            <a:avLst/>
          </a:prstGeom>
          <a:noFill/>
        </p:spPr>
        <p:txBody>
          <a:bodyPr wrap="square" rtlCol="0">
            <a:spAutoFit/>
          </a:bodyPr>
          <a:lstStyle/>
          <a:p>
            <a:pPr marL="285750" indent="-285750">
              <a:buFont typeface="Wingdings" panose="05000000000000000000" pitchFamily="2" charset="2"/>
              <a:buChar char="ü"/>
            </a:pPr>
            <a:r>
              <a:rPr lang="en-GB" b="1" i="0" dirty="0">
                <a:solidFill>
                  <a:srgbClr val="212529"/>
                </a:solidFill>
                <a:effectLst/>
                <a:latin typeface="Futura LT W05 Book"/>
              </a:rPr>
              <a:t>Improved performance and productivity</a:t>
            </a:r>
          </a:p>
          <a:p>
            <a:pPr marL="285750" indent="-285750">
              <a:buFont typeface="Wingdings" panose="05000000000000000000" pitchFamily="2" charset="2"/>
              <a:buChar char="ü"/>
            </a:pPr>
            <a:r>
              <a:rPr lang="en-GB" b="1" i="0" dirty="0">
                <a:solidFill>
                  <a:srgbClr val="212529"/>
                </a:solidFill>
                <a:effectLst/>
                <a:latin typeface="Futura LT W05 Book"/>
              </a:rPr>
              <a:t>Greater return on investment </a:t>
            </a:r>
          </a:p>
          <a:p>
            <a:pPr marL="285750" indent="-285750">
              <a:buFont typeface="Wingdings" panose="05000000000000000000" pitchFamily="2" charset="2"/>
              <a:buChar char="ü"/>
            </a:pPr>
            <a:r>
              <a:rPr lang="en-GB" b="1" i="0" dirty="0">
                <a:solidFill>
                  <a:srgbClr val="212529"/>
                </a:solidFill>
                <a:effectLst/>
                <a:latin typeface="Futura LT W05 Book"/>
              </a:rPr>
              <a:t>Development of future leaders</a:t>
            </a:r>
          </a:p>
          <a:p>
            <a:pPr marL="285750" indent="-285750">
              <a:buFont typeface="Wingdings" panose="05000000000000000000" pitchFamily="2" charset="2"/>
              <a:buChar char="ü"/>
            </a:pPr>
            <a:r>
              <a:rPr lang="en-GB" b="1" i="0" dirty="0">
                <a:solidFill>
                  <a:srgbClr val="212529"/>
                </a:solidFill>
                <a:effectLst/>
                <a:latin typeface="Futura LT W05 Book"/>
              </a:rPr>
              <a:t>Stay competitive</a:t>
            </a:r>
          </a:p>
          <a:p>
            <a:pPr marL="285750" indent="-285750">
              <a:buFont typeface="Wingdings" panose="05000000000000000000" pitchFamily="2" charset="2"/>
              <a:buChar char="ü"/>
            </a:pPr>
            <a:r>
              <a:rPr lang="en-GB" b="1" i="0" dirty="0">
                <a:solidFill>
                  <a:srgbClr val="212529"/>
                </a:solidFill>
                <a:effectLst/>
                <a:latin typeface="Futura LT W05 Book"/>
              </a:rPr>
              <a:t>Improved morale</a:t>
            </a:r>
          </a:p>
          <a:p>
            <a:pPr marL="285750" indent="-285750">
              <a:buFont typeface="Wingdings" panose="05000000000000000000" pitchFamily="2" charset="2"/>
              <a:buChar char="ü"/>
            </a:pPr>
            <a:r>
              <a:rPr lang="en-GB" b="1" dirty="0">
                <a:solidFill>
                  <a:srgbClr val="212529"/>
                </a:solidFill>
                <a:latin typeface="Futura LT W05 Book"/>
              </a:rPr>
              <a:t>Improved working safety</a:t>
            </a:r>
            <a:endParaRPr lang="en-GB" dirty="0">
              <a:latin typeface="Abadi" panose="020B0604020104020204" pitchFamily="34" charset="0"/>
            </a:endParaRPr>
          </a:p>
        </p:txBody>
      </p:sp>
    </p:spTree>
    <p:extLst>
      <p:ext uri="{BB962C8B-B14F-4D97-AF65-F5344CB8AC3E}">
        <p14:creationId xmlns:p14="http://schemas.microsoft.com/office/powerpoint/2010/main" val="496757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467A3-737F-4998-BE82-5A752663478E}"/>
              </a:ext>
            </a:extLst>
          </p:cNvPr>
          <p:cNvSpPr>
            <a:spLocks noGrp="1"/>
          </p:cNvSpPr>
          <p:nvPr>
            <p:ph type="title"/>
          </p:nvPr>
        </p:nvSpPr>
        <p:spPr>
          <a:xfrm>
            <a:off x="0" y="798990"/>
            <a:ext cx="3488923" cy="5273335"/>
          </a:xfrm>
        </p:spPr>
        <p:txBody>
          <a:bodyPr anchor="t">
            <a:normAutofit/>
          </a:bodyPr>
          <a:lstStyle/>
          <a:p>
            <a:r>
              <a:rPr lang="en-GB" sz="4400" b="1" dirty="0">
                <a:solidFill>
                  <a:srgbClr val="FFFF00"/>
                </a:solidFill>
                <a:effectLst>
                  <a:outerShdw blurRad="38100" dist="38100" dir="2700000" algn="tl">
                    <a:srgbClr val="000000">
                      <a:alpha val="43137"/>
                    </a:srgbClr>
                  </a:outerShdw>
                </a:effectLst>
                <a:latin typeface="Abadi" panose="020B0604020104020204" pitchFamily="34" charset="0"/>
              </a:rPr>
              <a:t>Training Cycle</a:t>
            </a:r>
            <a:br>
              <a:rPr lang="en-GB" sz="4400" b="1" dirty="0">
                <a:solidFill>
                  <a:srgbClr val="FFFF00"/>
                </a:solidFill>
                <a:effectLst>
                  <a:outerShdw blurRad="38100" dist="38100" dir="2700000" algn="tl">
                    <a:srgbClr val="000000">
                      <a:alpha val="43137"/>
                    </a:srgbClr>
                  </a:outerShdw>
                </a:effectLst>
                <a:latin typeface="Abadi" panose="020B0604020104020204" pitchFamily="34" charset="0"/>
              </a:rPr>
            </a:br>
            <a:br>
              <a:rPr lang="en-GB" sz="4400" b="1" dirty="0">
                <a:solidFill>
                  <a:srgbClr val="FFFF00"/>
                </a:solidFill>
                <a:effectLst>
                  <a:outerShdw blurRad="38100" dist="38100" dir="2700000" algn="tl">
                    <a:srgbClr val="000000">
                      <a:alpha val="43137"/>
                    </a:srgbClr>
                  </a:outerShdw>
                </a:effectLst>
                <a:latin typeface="Abadi" panose="020B0604020104020204" pitchFamily="34" charset="0"/>
              </a:rPr>
            </a:br>
            <a:r>
              <a:rPr lang="en-GB" sz="2000" b="1" dirty="0">
                <a:solidFill>
                  <a:schemeClr val="tx1"/>
                </a:solidFill>
                <a:effectLst>
                  <a:outerShdw blurRad="38100" dist="38100" dir="2700000" algn="tl">
                    <a:srgbClr val="000000">
                      <a:alpha val="43137"/>
                    </a:srgbClr>
                  </a:outerShdw>
                </a:effectLst>
                <a:latin typeface="Abadi" panose="020B0604020104020204" pitchFamily="34" charset="0"/>
              </a:rPr>
              <a:t>“</a:t>
            </a:r>
            <a:r>
              <a:rPr lang="en-GB" sz="1800" b="0" i="0" dirty="0">
                <a:solidFill>
                  <a:srgbClr val="000000"/>
                </a:solidFill>
                <a:effectLst/>
                <a:latin typeface="Abadi" panose="020B0604020104020204" pitchFamily="34" charset="0"/>
              </a:rPr>
              <a:t>A systematic approach to training ensures that an organization’s course development efforts produce consistent results. This includes using a structured approach to analysing needs, designing class outlines, developing course content and materials, delivering instruction, and evaluating success</a:t>
            </a:r>
            <a:r>
              <a:rPr lang="en-GB" sz="1600" b="0" i="0" dirty="0">
                <a:solidFill>
                  <a:srgbClr val="000000"/>
                </a:solidFill>
                <a:effectLst/>
                <a:latin typeface="Abadi" panose="020B0604020104020204" pitchFamily="34" charset="0"/>
              </a:rPr>
              <a:t>.</a:t>
            </a:r>
            <a:r>
              <a:rPr lang="en-GB" sz="2000" dirty="0">
                <a:solidFill>
                  <a:schemeClr val="tx1"/>
                </a:solidFill>
                <a:latin typeface="Abadi" panose="020B0604020104020204" pitchFamily="34" charset="0"/>
              </a:rPr>
              <a:t>”-</a:t>
            </a:r>
            <a:br>
              <a:rPr lang="en-GB" sz="2000" dirty="0">
                <a:solidFill>
                  <a:srgbClr val="FFFF00"/>
                </a:solidFill>
                <a:latin typeface="Abadi" panose="020B0604020104020204" pitchFamily="34" charset="0"/>
              </a:rPr>
            </a:br>
            <a:r>
              <a:rPr lang="en-GB" sz="2000" dirty="0">
                <a:solidFill>
                  <a:srgbClr val="FFFF00"/>
                </a:solidFill>
                <a:latin typeface="Abadi" panose="020B0604020104020204" pitchFamily="34" charset="0"/>
              </a:rPr>
              <a:t> </a:t>
            </a:r>
            <a:r>
              <a:rPr lang="en-GB" sz="1600" dirty="0">
                <a:solidFill>
                  <a:srgbClr val="FF0000"/>
                </a:solidFill>
                <a:latin typeface="Abadi" panose="020B0604020104020204" pitchFamily="34" charset="0"/>
              </a:rPr>
              <a:t>Tara Duggan ,September 26,2017,</a:t>
            </a:r>
            <a:br>
              <a:rPr lang="en-GB" sz="1600" dirty="0">
                <a:solidFill>
                  <a:srgbClr val="FF0000"/>
                </a:solidFill>
                <a:latin typeface="Abadi" panose="020B0604020104020204" pitchFamily="34" charset="0"/>
              </a:rPr>
            </a:br>
            <a:r>
              <a:rPr lang="en-GB" sz="1600" dirty="0">
                <a:solidFill>
                  <a:srgbClr val="FF0000"/>
                </a:solidFill>
                <a:latin typeface="Abadi" panose="020B0604020104020204" pitchFamily="34" charset="0"/>
              </a:rPr>
              <a:t>(</a:t>
            </a:r>
            <a:r>
              <a:rPr lang="en-GB" sz="1600" dirty="0">
                <a:solidFill>
                  <a:srgbClr val="FF0000"/>
                </a:solidFill>
                <a:latin typeface="Abadi" panose="020B0604020104020204" pitchFamily="34" charset="0"/>
                <a:hlinkClick r:id="rId3">
                  <a:extLst>
                    <a:ext uri="{A12FA001-AC4F-418D-AE19-62706E023703}">
                      <ahyp:hlinkClr xmlns:ahyp="http://schemas.microsoft.com/office/drawing/2018/hyperlinkcolor" val="tx"/>
                    </a:ext>
                  </a:extLst>
                </a:hlinkClick>
              </a:rPr>
              <a:t>https://bizfluent.com/info-7805917-systematic-approach-training.html )</a:t>
            </a:r>
            <a:br>
              <a:rPr lang="en-GB" sz="1600" dirty="0">
                <a:solidFill>
                  <a:srgbClr val="FF0000"/>
                </a:solidFill>
                <a:latin typeface="Abadi" panose="020B0604020104020204" pitchFamily="34" charset="0"/>
                <a:hlinkClick r:id="rId3">
                  <a:extLst>
                    <a:ext uri="{A12FA001-AC4F-418D-AE19-62706E023703}">
                      <ahyp:hlinkClr xmlns:ahyp="http://schemas.microsoft.com/office/drawing/2018/hyperlinkcolor" val="tx"/>
                    </a:ext>
                  </a:extLst>
                </a:hlinkClick>
              </a:rPr>
            </a:br>
            <a:endParaRPr lang="en-GB" sz="1600" dirty="0">
              <a:solidFill>
                <a:srgbClr val="FF0000"/>
              </a:solidFill>
              <a:latin typeface="Abadi" panose="020B0604020104020204" pitchFamily="34" charset="0"/>
            </a:endParaRPr>
          </a:p>
        </p:txBody>
      </p:sp>
      <p:pic>
        <p:nvPicPr>
          <p:cNvPr id="16" name="Content Placeholder 15" descr="Arrow: Clockwise curve">
            <a:extLst>
              <a:ext uri="{FF2B5EF4-FFF2-40B4-BE49-F238E27FC236}">
                <a16:creationId xmlns:a16="http://schemas.microsoft.com/office/drawing/2014/main" id="{FEBC8E1C-FE52-4B3C-85CB-29A52F0D9DFD}"/>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5400000">
            <a:off x="4598633" y="596698"/>
            <a:ext cx="1484434" cy="1484434"/>
          </a:xfrm>
        </p:spPr>
      </p:pic>
      <p:sp>
        <p:nvSpPr>
          <p:cNvPr id="9" name="Flowchart: Connector 8">
            <a:extLst>
              <a:ext uri="{FF2B5EF4-FFF2-40B4-BE49-F238E27FC236}">
                <a16:creationId xmlns:a16="http://schemas.microsoft.com/office/drawing/2014/main" id="{E68A339C-C122-4AC1-B206-7EAD9E7328A1}"/>
              </a:ext>
            </a:extLst>
          </p:cNvPr>
          <p:cNvSpPr/>
          <p:nvPr/>
        </p:nvSpPr>
        <p:spPr>
          <a:xfrm>
            <a:off x="6294267" y="2349000"/>
            <a:ext cx="2160000" cy="2160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a:solidFill>
                  <a:srgbClr val="FFFF00"/>
                </a:solidFill>
                <a:effectLst>
                  <a:outerShdw blurRad="50800" dist="38100" dir="2700000" algn="tl" rotWithShape="0">
                    <a:prstClr val="black">
                      <a:alpha val="40000"/>
                    </a:prstClr>
                  </a:outerShdw>
                </a:effectLst>
                <a:latin typeface="Abadi" panose="020B0604020104020204" pitchFamily="34" charset="0"/>
              </a:rPr>
              <a:t>Training</a:t>
            </a:r>
          </a:p>
          <a:p>
            <a:pPr algn="ctr"/>
            <a:r>
              <a:rPr lang="en-GB" sz="2900" b="1" dirty="0">
                <a:solidFill>
                  <a:srgbClr val="FFFF00"/>
                </a:solidFill>
                <a:effectLst>
                  <a:outerShdw blurRad="50800" dist="38100" dir="2700000" algn="tl" rotWithShape="0">
                    <a:prstClr val="black">
                      <a:alpha val="40000"/>
                    </a:prstClr>
                  </a:outerShdw>
                </a:effectLst>
                <a:latin typeface="Abadi" panose="020B0604020104020204" pitchFamily="34" charset="0"/>
              </a:rPr>
              <a:t>Cycle</a:t>
            </a:r>
          </a:p>
        </p:txBody>
      </p:sp>
      <p:sp>
        <p:nvSpPr>
          <p:cNvPr id="11" name="Flowchart: Connector 10">
            <a:extLst>
              <a:ext uri="{FF2B5EF4-FFF2-40B4-BE49-F238E27FC236}">
                <a16:creationId xmlns:a16="http://schemas.microsoft.com/office/drawing/2014/main" id="{774854F7-4FE8-4AF6-A840-C5A6250137B0}"/>
              </a:ext>
            </a:extLst>
          </p:cNvPr>
          <p:cNvSpPr/>
          <p:nvPr/>
        </p:nvSpPr>
        <p:spPr>
          <a:xfrm>
            <a:off x="6625607" y="416468"/>
            <a:ext cx="1620000" cy="1620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rgbClr val="FFFF00"/>
                </a:solidFill>
                <a:effectLst>
                  <a:outerShdw blurRad="38100" dist="38100" dir="2700000" algn="tl">
                    <a:srgbClr val="000000">
                      <a:alpha val="43137"/>
                    </a:srgbClr>
                  </a:outerShdw>
                </a:effectLst>
                <a:latin typeface="Abadi" panose="020B0604020104020204" pitchFamily="34" charset="0"/>
              </a:rPr>
              <a:t>Identify the learning needs</a:t>
            </a:r>
          </a:p>
        </p:txBody>
      </p:sp>
      <p:sp>
        <p:nvSpPr>
          <p:cNvPr id="12" name="Flowchart: Connector 11">
            <a:extLst>
              <a:ext uri="{FF2B5EF4-FFF2-40B4-BE49-F238E27FC236}">
                <a16:creationId xmlns:a16="http://schemas.microsoft.com/office/drawing/2014/main" id="{82BAA8A6-8264-4891-B804-BCD02F23708F}"/>
              </a:ext>
            </a:extLst>
          </p:cNvPr>
          <p:cNvSpPr/>
          <p:nvPr/>
        </p:nvSpPr>
        <p:spPr>
          <a:xfrm>
            <a:off x="4345198" y="2704428"/>
            <a:ext cx="1620000" cy="1620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rgbClr val="FFFF00"/>
                </a:solidFill>
                <a:effectLst>
                  <a:outerShdw blurRad="38100" dist="38100" dir="2700000" algn="tl">
                    <a:srgbClr val="000000">
                      <a:alpha val="43137"/>
                    </a:srgbClr>
                  </a:outerShdw>
                </a:effectLst>
                <a:latin typeface="Abadi" panose="020B0604020104020204" pitchFamily="34" charset="0"/>
              </a:rPr>
              <a:t>Evaluate the training</a:t>
            </a:r>
          </a:p>
        </p:txBody>
      </p:sp>
      <p:sp>
        <p:nvSpPr>
          <p:cNvPr id="13" name="Flowchart: Connector 12">
            <a:extLst>
              <a:ext uri="{FF2B5EF4-FFF2-40B4-BE49-F238E27FC236}">
                <a16:creationId xmlns:a16="http://schemas.microsoft.com/office/drawing/2014/main" id="{DA6DAC2E-EDCC-4D08-8522-3476F33AED1A}"/>
              </a:ext>
            </a:extLst>
          </p:cNvPr>
          <p:cNvSpPr/>
          <p:nvPr/>
        </p:nvSpPr>
        <p:spPr>
          <a:xfrm>
            <a:off x="8855885" y="2704428"/>
            <a:ext cx="1620000" cy="1620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rgbClr val="FFFF00"/>
                </a:solidFill>
                <a:effectLst>
                  <a:outerShdw blurRad="38100" dist="38100" dir="2700000" algn="tl">
                    <a:srgbClr val="000000">
                      <a:alpha val="43137"/>
                    </a:srgbClr>
                  </a:outerShdw>
                </a:effectLst>
                <a:latin typeface="Abadi" panose="020B0604020104020204" pitchFamily="34" charset="0"/>
              </a:rPr>
              <a:t>Design the training</a:t>
            </a:r>
          </a:p>
        </p:txBody>
      </p:sp>
      <p:sp>
        <p:nvSpPr>
          <p:cNvPr id="14" name="Flowchart: Connector 13">
            <a:extLst>
              <a:ext uri="{FF2B5EF4-FFF2-40B4-BE49-F238E27FC236}">
                <a16:creationId xmlns:a16="http://schemas.microsoft.com/office/drawing/2014/main" id="{4FC47994-D39B-48A1-80FF-02DFD7CDD4A9}"/>
              </a:ext>
            </a:extLst>
          </p:cNvPr>
          <p:cNvSpPr/>
          <p:nvPr/>
        </p:nvSpPr>
        <p:spPr>
          <a:xfrm>
            <a:off x="6625607" y="4821532"/>
            <a:ext cx="1620000" cy="1620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rgbClr val="FFFF00"/>
                </a:solidFill>
                <a:effectLst>
                  <a:outerShdw blurRad="38100" dist="38100" dir="2700000" algn="tl">
                    <a:srgbClr val="000000">
                      <a:alpha val="43137"/>
                    </a:srgbClr>
                  </a:outerShdw>
                </a:effectLst>
                <a:latin typeface="Abadi" panose="020B0604020104020204" pitchFamily="34" charset="0"/>
              </a:rPr>
              <a:t>Deliver the training</a:t>
            </a:r>
          </a:p>
        </p:txBody>
      </p:sp>
      <p:pic>
        <p:nvPicPr>
          <p:cNvPr id="18" name="Picture 17">
            <a:extLst>
              <a:ext uri="{FF2B5EF4-FFF2-40B4-BE49-F238E27FC236}">
                <a16:creationId xmlns:a16="http://schemas.microsoft.com/office/drawing/2014/main" id="{40E8BE5C-F8A7-493B-BA13-FA58D6D3127B}"/>
              </a:ext>
            </a:extLst>
          </p:cNvPr>
          <p:cNvPicPr>
            <a:picLocks noChangeAspect="1"/>
          </p:cNvPicPr>
          <p:nvPr/>
        </p:nvPicPr>
        <p:blipFill>
          <a:blip r:embed="rId6"/>
          <a:stretch>
            <a:fillRect/>
          </a:stretch>
        </p:blipFill>
        <p:spPr>
          <a:xfrm rot="7460682">
            <a:off x="8634128" y="534266"/>
            <a:ext cx="1780288" cy="1780288"/>
          </a:xfrm>
          <a:prstGeom prst="rect">
            <a:avLst/>
          </a:prstGeom>
        </p:spPr>
      </p:pic>
      <p:pic>
        <p:nvPicPr>
          <p:cNvPr id="19" name="Content Placeholder 15" descr="Arrow: Clockwise curve">
            <a:extLst>
              <a:ext uri="{FF2B5EF4-FFF2-40B4-BE49-F238E27FC236}">
                <a16:creationId xmlns:a16="http://schemas.microsoft.com/office/drawing/2014/main" id="{C9886EFE-20BC-4BBF-AE85-4D376DFF4C6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6200000">
            <a:off x="8733748" y="4957559"/>
            <a:ext cx="1431184" cy="1431184"/>
          </a:xfrm>
          <a:prstGeom prst="rect">
            <a:avLst/>
          </a:prstGeom>
        </p:spPr>
      </p:pic>
      <p:pic>
        <p:nvPicPr>
          <p:cNvPr id="20" name="Content Placeholder 15" descr="Arrow: Clockwise curve">
            <a:extLst>
              <a:ext uri="{FF2B5EF4-FFF2-40B4-BE49-F238E27FC236}">
                <a16:creationId xmlns:a16="http://schemas.microsoft.com/office/drawing/2014/main" id="{94984CD0-56C4-416A-A1DA-FDF8847098F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536489" y="4957559"/>
            <a:ext cx="1416212" cy="1416212"/>
          </a:xfrm>
          <a:prstGeom prst="rect">
            <a:avLst/>
          </a:prstGeom>
        </p:spPr>
      </p:pic>
    </p:spTree>
    <p:extLst>
      <p:ext uri="{BB962C8B-B14F-4D97-AF65-F5344CB8AC3E}">
        <p14:creationId xmlns:p14="http://schemas.microsoft.com/office/powerpoint/2010/main" val="1846618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9A36C-62EE-4708-AAD2-4B3112427459}"/>
              </a:ext>
            </a:extLst>
          </p:cNvPr>
          <p:cNvSpPr>
            <a:spLocks noGrp="1"/>
          </p:cNvSpPr>
          <p:nvPr>
            <p:ph type="title"/>
          </p:nvPr>
        </p:nvSpPr>
        <p:spPr>
          <a:xfrm>
            <a:off x="97654" y="1123837"/>
            <a:ext cx="3102747" cy="1415177"/>
          </a:xfrm>
        </p:spPr>
        <p:txBody>
          <a:bodyPr>
            <a:noAutofit/>
          </a:bodyPr>
          <a:lstStyle/>
          <a:p>
            <a:r>
              <a:rPr lang="en-GB" sz="4000" b="1" dirty="0">
                <a:solidFill>
                  <a:srgbClr val="FFFF00"/>
                </a:solidFill>
                <a:effectLst>
                  <a:outerShdw blurRad="38100" dist="38100" dir="2700000" algn="tl">
                    <a:srgbClr val="000000">
                      <a:alpha val="43137"/>
                    </a:srgbClr>
                  </a:outerShdw>
                </a:effectLst>
                <a:latin typeface="Abadi" panose="020B0604020104020204" pitchFamily="34" charset="0"/>
              </a:rPr>
              <a:t>Types of training interventions</a:t>
            </a:r>
          </a:p>
        </p:txBody>
      </p:sp>
      <p:pic>
        <p:nvPicPr>
          <p:cNvPr id="29" name="Picture 28" descr="Chart&#10;&#10;Description automatically generated">
            <a:extLst>
              <a:ext uri="{FF2B5EF4-FFF2-40B4-BE49-F238E27FC236}">
                <a16:creationId xmlns:a16="http://schemas.microsoft.com/office/drawing/2014/main" id="{99CCEF5D-661C-40E5-8F5F-CE2C66E93BD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9960"/>
          <a:stretch/>
        </p:blipFill>
        <p:spPr>
          <a:xfrm>
            <a:off x="3826276" y="140434"/>
            <a:ext cx="8032906" cy="3198078"/>
          </a:xfrm>
          <a:prstGeom prst="rect">
            <a:avLst/>
          </a:prstGeom>
        </p:spPr>
      </p:pic>
      <p:pic>
        <p:nvPicPr>
          <p:cNvPr id="33" name="Picture 32" descr="A picture containing text, toy, vector graphics&#10;&#10;Description automatically generated">
            <a:extLst>
              <a:ext uri="{FF2B5EF4-FFF2-40B4-BE49-F238E27FC236}">
                <a16:creationId xmlns:a16="http://schemas.microsoft.com/office/drawing/2014/main" id="{DB30C654-0414-448D-92E0-FAF5A7E569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26276" y="3338512"/>
            <a:ext cx="8032906" cy="3343275"/>
          </a:xfrm>
          <a:prstGeom prst="rect">
            <a:avLst/>
          </a:prstGeom>
        </p:spPr>
      </p:pic>
      <p:sp>
        <p:nvSpPr>
          <p:cNvPr id="3" name="TextBox 2">
            <a:extLst>
              <a:ext uri="{FF2B5EF4-FFF2-40B4-BE49-F238E27FC236}">
                <a16:creationId xmlns:a16="http://schemas.microsoft.com/office/drawing/2014/main" id="{B0EC6904-DAA6-4B0E-8011-C996892B9AC8}"/>
              </a:ext>
            </a:extLst>
          </p:cNvPr>
          <p:cNvSpPr txBox="1"/>
          <p:nvPr/>
        </p:nvSpPr>
        <p:spPr>
          <a:xfrm>
            <a:off x="97654" y="2738347"/>
            <a:ext cx="3302494" cy="1261884"/>
          </a:xfrm>
          <a:prstGeom prst="rect">
            <a:avLst/>
          </a:prstGeom>
          <a:noFill/>
        </p:spPr>
        <p:txBody>
          <a:bodyPr wrap="square" rtlCol="0">
            <a:spAutoFit/>
          </a:bodyPr>
          <a:lstStyle/>
          <a:p>
            <a:r>
              <a:rPr lang="en-GB" sz="2000" dirty="0">
                <a:latin typeface="Abadi" panose="020B0604020104020204" pitchFamily="34" charset="0"/>
              </a:rPr>
              <a:t>“One of the only ways to get out of a tight box is to invent your way out.”- </a:t>
            </a:r>
          </a:p>
          <a:p>
            <a:pPr algn="r"/>
            <a:r>
              <a:rPr lang="en-GB" sz="1600" dirty="0">
                <a:solidFill>
                  <a:srgbClr val="FF0000"/>
                </a:solidFill>
                <a:latin typeface="Abadi" panose="020B0604020104020204" pitchFamily="34" charset="0"/>
              </a:rPr>
              <a:t>Jeff Bezos</a:t>
            </a:r>
          </a:p>
        </p:txBody>
      </p:sp>
    </p:spTree>
    <p:extLst>
      <p:ext uri="{BB962C8B-B14F-4D97-AF65-F5344CB8AC3E}">
        <p14:creationId xmlns:p14="http://schemas.microsoft.com/office/powerpoint/2010/main" val="4201989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3" name="Rectangle 22">
            <a:extLst>
              <a:ext uri="{FF2B5EF4-FFF2-40B4-BE49-F238E27FC236}">
                <a16:creationId xmlns:a16="http://schemas.microsoft.com/office/drawing/2014/main" id="{6B086509-1281-468A-AAAC-1BBEDAE75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EA73850-2107-4E65-85FE-EDD3F45FC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06738773-EF25-481B-9572-B20E329A9628}"/>
              </a:ext>
            </a:extLst>
          </p:cNvPr>
          <p:cNvSpPr txBox="1"/>
          <p:nvPr/>
        </p:nvSpPr>
        <p:spPr>
          <a:xfrm>
            <a:off x="133165" y="1653703"/>
            <a:ext cx="3563345" cy="1675423"/>
          </a:xfrm>
          <a:prstGeom prst="rect">
            <a:avLst/>
          </a:prstGeom>
        </p:spPr>
        <p:txBody>
          <a:bodyPr vert="horz" lIns="91440" tIns="45720" rIns="91440" bIns="45720" rtlCol="0" anchor="b">
            <a:noAutofit/>
          </a:bodyPr>
          <a:lstStyle/>
          <a:p>
            <a:pPr defTabSz="914400">
              <a:lnSpc>
                <a:spcPct val="90000"/>
              </a:lnSpc>
              <a:spcBef>
                <a:spcPct val="0"/>
              </a:spcBef>
              <a:spcAft>
                <a:spcPts val="600"/>
              </a:spcAft>
            </a:pPr>
            <a:r>
              <a:rPr lang="en-US" sz="4000" b="1" spc="-100" dirty="0">
                <a:solidFill>
                  <a:srgbClr val="FFFF00"/>
                </a:solidFill>
                <a:effectLst>
                  <a:outerShdw blurRad="38100" dist="38100" dir="2700000" algn="tl">
                    <a:srgbClr val="000000">
                      <a:alpha val="43137"/>
                    </a:srgbClr>
                  </a:outerShdw>
                </a:effectLst>
                <a:latin typeface="Abadi" panose="020B0604020104020204" pitchFamily="34" charset="0"/>
                <a:ea typeface="+mj-ea"/>
                <a:cs typeface="+mj-cs"/>
              </a:rPr>
              <a:t>Impact of training in organizations</a:t>
            </a:r>
          </a:p>
        </p:txBody>
      </p:sp>
      <p:pic>
        <p:nvPicPr>
          <p:cNvPr id="10" name="Picture 9">
            <a:extLst>
              <a:ext uri="{FF2B5EF4-FFF2-40B4-BE49-F238E27FC236}">
                <a16:creationId xmlns:a16="http://schemas.microsoft.com/office/drawing/2014/main" id="{799543A4-09A8-4E4B-8D8B-F356385186A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90214" y="-766064"/>
            <a:ext cx="4808752" cy="3132632"/>
          </a:xfrm>
          <a:prstGeom prst="rect">
            <a:avLst/>
          </a:prstGeom>
        </p:spPr>
      </p:pic>
      <p:sp>
        <p:nvSpPr>
          <p:cNvPr id="18" name="TextBox 17">
            <a:extLst>
              <a:ext uri="{FF2B5EF4-FFF2-40B4-BE49-F238E27FC236}">
                <a16:creationId xmlns:a16="http://schemas.microsoft.com/office/drawing/2014/main" id="{C95F107A-0424-48B2-AA49-8A5987FE88A2}"/>
              </a:ext>
            </a:extLst>
          </p:cNvPr>
          <p:cNvSpPr txBox="1"/>
          <p:nvPr/>
        </p:nvSpPr>
        <p:spPr>
          <a:xfrm>
            <a:off x="9605639" y="1653703"/>
            <a:ext cx="184731" cy="369332"/>
          </a:xfrm>
          <a:prstGeom prst="rect">
            <a:avLst/>
          </a:prstGeom>
          <a:noFill/>
        </p:spPr>
        <p:txBody>
          <a:bodyPr wrap="square" rtlCol="0">
            <a:spAutoFit/>
          </a:bodyPr>
          <a:lstStyle/>
          <a:p>
            <a:endParaRPr lang="en-GB" dirty="0"/>
          </a:p>
        </p:txBody>
      </p:sp>
      <p:pic>
        <p:nvPicPr>
          <p:cNvPr id="24" name="Picture 23" descr="Icon&#10;&#10;Description automatically generated">
            <a:extLst>
              <a:ext uri="{FF2B5EF4-FFF2-40B4-BE49-F238E27FC236}">
                <a16:creationId xmlns:a16="http://schemas.microsoft.com/office/drawing/2014/main" id="{CE7BA8B6-5F4A-4CB2-821E-EBE3B62B535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544662">
            <a:off x="895052" y="3646213"/>
            <a:ext cx="2108324" cy="1320580"/>
          </a:xfrm>
          <a:prstGeom prst="rect">
            <a:avLst/>
          </a:prstGeom>
        </p:spPr>
      </p:pic>
      <p:graphicFrame>
        <p:nvGraphicFramePr>
          <p:cNvPr id="3" name="Table 3">
            <a:extLst>
              <a:ext uri="{FF2B5EF4-FFF2-40B4-BE49-F238E27FC236}">
                <a16:creationId xmlns:a16="http://schemas.microsoft.com/office/drawing/2014/main" id="{88F0DEA5-4848-4341-935C-482ECC60B66B}"/>
              </a:ext>
            </a:extLst>
          </p:cNvPr>
          <p:cNvGraphicFramePr>
            <a:graphicFrameLocks noGrp="1"/>
          </p:cNvGraphicFramePr>
          <p:nvPr>
            <p:extLst>
              <p:ext uri="{D42A27DB-BD31-4B8C-83A1-F6EECF244321}">
                <p14:modId xmlns:p14="http://schemas.microsoft.com/office/powerpoint/2010/main" val="1253049937"/>
              </p:ext>
            </p:extLst>
          </p:nvPr>
        </p:nvGraphicFramePr>
        <p:xfrm>
          <a:off x="4084719" y="1183782"/>
          <a:ext cx="7974116" cy="4490434"/>
        </p:xfrm>
        <a:graphic>
          <a:graphicData uri="http://schemas.openxmlformats.org/drawingml/2006/table">
            <a:tbl>
              <a:tblPr firstRow="1" bandRow="1">
                <a:tableStyleId>{5C22544A-7EE6-4342-B048-85BDC9FD1C3A}</a:tableStyleId>
              </a:tblPr>
              <a:tblGrid>
                <a:gridCol w="3987058">
                  <a:extLst>
                    <a:ext uri="{9D8B030D-6E8A-4147-A177-3AD203B41FA5}">
                      <a16:colId xmlns:a16="http://schemas.microsoft.com/office/drawing/2014/main" val="1074064372"/>
                    </a:ext>
                  </a:extLst>
                </a:gridCol>
                <a:gridCol w="3987058">
                  <a:extLst>
                    <a:ext uri="{9D8B030D-6E8A-4147-A177-3AD203B41FA5}">
                      <a16:colId xmlns:a16="http://schemas.microsoft.com/office/drawing/2014/main" val="2473045944"/>
                    </a:ext>
                  </a:extLst>
                </a:gridCol>
              </a:tblGrid>
              <a:tr h="937563">
                <a:tc>
                  <a:txBody>
                    <a:bodyPr/>
                    <a:lstStyle/>
                    <a:p>
                      <a:pPr algn="ctr"/>
                      <a:r>
                        <a:rPr kumimoji="0" lang="en-GB" sz="2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Positive impact on employees</a:t>
                      </a:r>
                    </a:p>
                    <a:p>
                      <a:pPr algn="ctr"/>
                      <a:r>
                        <a:rPr kumimoji="0" lang="en-GB" sz="2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(Advantages)</a:t>
                      </a:r>
                      <a:endParaRPr lang="en-GB" sz="2000" dirty="0">
                        <a:solidFill>
                          <a:schemeClr val="tx1"/>
                        </a:solidFill>
                        <a:latin typeface="Abadi" panose="020B0604020104020204" pitchFamily="34" charset="0"/>
                      </a:endParaRPr>
                    </a:p>
                  </a:txBody>
                  <a:tcPr/>
                </a:tc>
                <a:tc>
                  <a:txBody>
                    <a:bodyPr/>
                    <a:lstStyle/>
                    <a:p>
                      <a:pPr algn="ctr"/>
                      <a:r>
                        <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badi" panose="020B0604020104020204" pitchFamily="34" charset="0"/>
                          <a:ea typeface="+mn-ea"/>
                          <a:cs typeface="+mn-cs"/>
                        </a:rPr>
                        <a:t>Negative impact on employees</a:t>
                      </a:r>
                    </a:p>
                    <a:p>
                      <a:pPr algn="ctr"/>
                      <a:r>
                        <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badi" panose="020B0604020104020204" pitchFamily="34" charset="0"/>
                          <a:ea typeface="+mn-ea"/>
                          <a:cs typeface="+mn-cs"/>
                        </a:rPr>
                        <a:t>(Disadvantages)</a:t>
                      </a:r>
                      <a:endParaRPr lang="en-GB" sz="2000" dirty="0">
                        <a:latin typeface="Abadi" panose="020B0604020104020204" pitchFamily="34" charset="0"/>
                      </a:endParaRPr>
                    </a:p>
                  </a:txBody>
                  <a:tcPr/>
                </a:tc>
                <a:extLst>
                  <a:ext uri="{0D108BD9-81ED-4DB2-BD59-A6C34878D82A}">
                    <a16:rowId xmlns:a16="http://schemas.microsoft.com/office/drawing/2014/main" val="3183964641"/>
                  </a:ext>
                </a:extLst>
              </a:tr>
              <a:tr h="3552871">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Accelerated Training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Workplace Metrics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Career Choice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Career Skills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More overtimes can work</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Extra money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Low costs or free trainings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No need higher education diploma</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rPr>
                        <a:t>Various trainings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Abadi" panose="020B0604020104020204" pitchFamily="34" charset="0"/>
                        <a:ea typeface="+mn-ea"/>
                        <a:cs typeface="+mn-cs"/>
                      </a:endParaRPr>
                    </a:p>
                    <a:p>
                      <a:endParaRPr lang="en-GB" dirty="0"/>
                    </a:p>
                  </a:txBody>
                  <a:tcPr/>
                </a:tc>
                <a:tc>
                  <a:txBody>
                    <a:bodyPr/>
                    <a:lstStyle/>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Opening new robotic sites</a:t>
                      </a:r>
                    </a:p>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Trainings not permanent for temporary</a:t>
                      </a:r>
                    </a:p>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Poor quality Instructors</a:t>
                      </a:r>
                    </a:p>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Increased stress</a:t>
                      </a:r>
                    </a:p>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Control of training</a:t>
                      </a:r>
                    </a:p>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To much on safety not in quality</a:t>
                      </a:r>
                    </a:p>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Leave for another job</a:t>
                      </a:r>
                    </a:p>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Lack of interest</a:t>
                      </a:r>
                    </a:p>
                    <a:p>
                      <a:pPr marL="285750" indent="-285750">
                        <a:buFont typeface="Wingdings" panose="05000000000000000000" pitchFamily="2" charset="2"/>
                        <a:buChar char="§"/>
                      </a:pPr>
                      <a:r>
                        <a:rPr lang="en-GB" sz="1600" b="1" dirty="0">
                          <a:solidFill>
                            <a:srgbClr val="FF0000"/>
                          </a:solidFill>
                          <a:effectLst>
                            <a:outerShdw blurRad="38100" dist="38100" dir="2700000" algn="tl">
                              <a:srgbClr val="000000">
                                <a:alpha val="43137"/>
                              </a:srgbClr>
                            </a:outerShdw>
                          </a:effectLst>
                          <a:latin typeface="Abadi" panose="020B0604020104020204" pitchFamily="34" charset="0"/>
                        </a:rPr>
                        <a:t>Trained person gets the same salary as untrained</a:t>
                      </a:r>
                    </a:p>
                    <a:p>
                      <a:pPr marL="285750" indent="-285750">
                        <a:buFont typeface="Wingdings" panose="05000000000000000000" pitchFamily="2" charset="2"/>
                        <a:buChar char="§"/>
                      </a:pPr>
                      <a:endParaRPr lang="en-GB" sz="1600" b="1" dirty="0">
                        <a:solidFill>
                          <a:srgbClr val="FF0000"/>
                        </a:solidFill>
                        <a:effectLst>
                          <a:outerShdw blurRad="38100" dist="38100" dir="2700000" algn="tl">
                            <a:srgbClr val="000000">
                              <a:alpha val="43137"/>
                            </a:srgbClr>
                          </a:outerShdw>
                        </a:effectLst>
                        <a:latin typeface="Abadi" panose="020B0604020104020204" pitchFamily="34" charset="0"/>
                      </a:endParaRPr>
                    </a:p>
                    <a:p>
                      <a:pPr marL="285750" indent="-285750">
                        <a:buFont typeface="Wingdings" panose="05000000000000000000" pitchFamily="2" charset="2"/>
                        <a:buChar char="§"/>
                      </a:pPr>
                      <a:endParaRPr lang="en-GB" sz="1600" b="1" dirty="0">
                        <a:solidFill>
                          <a:srgbClr val="FF0000"/>
                        </a:solidFill>
                        <a:effectLst>
                          <a:outerShdw blurRad="38100" dist="38100" dir="2700000" algn="tl">
                            <a:srgbClr val="000000">
                              <a:alpha val="43137"/>
                            </a:srgbClr>
                          </a:outerShdw>
                        </a:effectLst>
                        <a:latin typeface="Abadi" panose="020B0604020104020204" pitchFamily="34" charset="0"/>
                      </a:endParaRPr>
                    </a:p>
                    <a:p>
                      <a:pPr marL="285750" indent="-285750">
                        <a:buFont typeface="Wingdings" panose="05000000000000000000" pitchFamily="2" charset="2"/>
                        <a:buChar char="§"/>
                      </a:pPr>
                      <a:endParaRPr lang="en-GB" sz="1600" dirty="0">
                        <a:solidFill>
                          <a:srgbClr val="FF0000"/>
                        </a:solidFill>
                        <a:latin typeface="Abadi" panose="020B0604020104020204" pitchFamily="34" charset="0"/>
                      </a:endParaRPr>
                    </a:p>
                  </a:txBody>
                  <a:tcPr/>
                </a:tc>
                <a:extLst>
                  <a:ext uri="{0D108BD9-81ED-4DB2-BD59-A6C34878D82A}">
                    <a16:rowId xmlns:a16="http://schemas.microsoft.com/office/drawing/2014/main" val="2519038140"/>
                  </a:ext>
                </a:extLst>
              </a:tr>
            </a:tbl>
          </a:graphicData>
        </a:graphic>
      </p:graphicFrame>
    </p:spTree>
    <p:extLst>
      <p:ext uri="{BB962C8B-B14F-4D97-AF65-F5344CB8AC3E}">
        <p14:creationId xmlns:p14="http://schemas.microsoft.com/office/powerpoint/2010/main" val="2966576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449B6-B629-4CC3-9E3A-9E78B92C8620}"/>
              </a:ext>
            </a:extLst>
          </p:cNvPr>
          <p:cNvSpPr>
            <a:spLocks noGrp="1"/>
          </p:cNvSpPr>
          <p:nvPr>
            <p:ph type="title"/>
          </p:nvPr>
        </p:nvSpPr>
        <p:spPr>
          <a:xfrm>
            <a:off x="106532" y="1123839"/>
            <a:ext cx="3277691" cy="2305162"/>
          </a:xfrm>
        </p:spPr>
        <p:txBody>
          <a:bodyPr>
            <a:normAutofit fontScale="90000"/>
          </a:bodyPr>
          <a:lstStyle/>
          <a:p>
            <a:r>
              <a:rPr lang="en-US" sz="2800" b="1" spc="-100" dirty="0">
                <a:solidFill>
                  <a:srgbClr val="FFFF00"/>
                </a:solidFill>
                <a:effectLst>
                  <a:outerShdw blurRad="38100" dist="38100" dir="2700000" algn="tl">
                    <a:srgbClr val="000000">
                      <a:alpha val="43137"/>
                    </a:srgbClr>
                  </a:outerShdw>
                </a:effectLst>
                <a:latin typeface="Abadi" panose="020B0604020104020204" pitchFamily="34" charset="0"/>
              </a:rPr>
              <a:t>Impact of training in organizations</a:t>
            </a:r>
            <a:br>
              <a:rPr lang="en-US" sz="1600" b="1" spc="-100" dirty="0">
                <a:solidFill>
                  <a:srgbClr val="FFFF00"/>
                </a:solidFill>
                <a:effectLst>
                  <a:outerShdw blurRad="38100" dist="38100" dir="2700000" algn="tl">
                    <a:srgbClr val="000000">
                      <a:alpha val="43137"/>
                    </a:srgbClr>
                  </a:outerShdw>
                </a:effectLst>
                <a:latin typeface="Abadi" panose="020B0604020104020204" pitchFamily="34" charset="0"/>
              </a:rPr>
            </a:br>
            <a:br>
              <a:rPr lang="en-US" sz="1600" b="1" spc="-100" dirty="0">
                <a:solidFill>
                  <a:srgbClr val="FFFF00"/>
                </a:solidFill>
                <a:effectLst>
                  <a:outerShdw blurRad="38100" dist="38100" dir="2700000" algn="tl">
                    <a:srgbClr val="000000">
                      <a:alpha val="43137"/>
                    </a:srgbClr>
                  </a:outerShdw>
                </a:effectLst>
                <a:latin typeface="Abadi" panose="020B0604020104020204" pitchFamily="34" charset="0"/>
              </a:rPr>
            </a:br>
            <a:br>
              <a:rPr lang="en-US" sz="1600" b="1" spc="-100" dirty="0">
                <a:solidFill>
                  <a:srgbClr val="FFFF00"/>
                </a:solidFill>
                <a:effectLst>
                  <a:outerShdw blurRad="38100" dist="38100" dir="2700000" algn="tl">
                    <a:srgbClr val="000000">
                      <a:alpha val="43137"/>
                    </a:srgbClr>
                  </a:outerShdw>
                </a:effectLst>
                <a:latin typeface="Abadi" panose="020B0604020104020204" pitchFamily="34" charset="0"/>
              </a:rPr>
            </a:br>
            <a:br>
              <a:rPr lang="en-US" sz="1600" b="1" spc="-100" dirty="0">
                <a:solidFill>
                  <a:srgbClr val="FFFF00"/>
                </a:solidFill>
                <a:effectLst>
                  <a:outerShdw blurRad="38100" dist="38100" dir="2700000" algn="tl">
                    <a:srgbClr val="000000">
                      <a:alpha val="43137"/>
                    </a:srgbClr>
                  </a:outerShdw>
                </a:effectLst>
                <a:latin typeface="Abadi" panose="020B0604020104020204" pitchFamily="34" charset="0"/>
              </a:rPr>
            </a:br>
            <a:r>
              <a:rPr lang="en-US" sz="2200" b="1" spc="-100" dirty="0">
                <a:solidFill>
                  <a:schemeClr val="tx1"/>
                </a:solidFill>
                <a:effectLst>
                  <a:outerShdw blurRad="38100" dist="38100" dir="2700000" algn="tl">
                    <a:srgbClr val="000000">
                      <a:alpha val="43137"/>
                    </a:srgbClr>
                  </a:outerShdw>
                </a:effectLst>
                <a:latin typeface="Abadi" panose="020B0604020104020204" pitchFamily="34" charset="0"/>
              </a:rPr>
              <a:t>“ </a:t>
            </a:r>
            <a:r>
              <a:rPr lang="en-US" sz="2200" spc="-100" dirty="0">
                <a:solidFill>
                  <a:schemeClr val="tx1"/>
                </a:solidFill>
                <a:effectLst>
                  <a:outerShdw blurRad="38100" dist="38100" dir="2700000" algn="tl">
                    <a:srgbClr val="000000">
                      <a:alpha val="43137"/>
                    </a:srgbClr>
                  </a:outerShdw>
                </a:effectLst>
                <a:latin typeface="Abadi" panose="020B0604020104020204" pitchFamily="34" charset="0"/>
              </a:rPr>
              <a:t>Effective colleague engagement is the key to organizational success”</a:t>
            </a:r>
            <a:br>
              <a:rPr lang="en-US" sz="2200" spc="-100" dirty="0">
                <a:solidFill>
                  <a:schemeClr val="tx1"/>
                </a:solidFill>
                <a:effectLst>
                  <a:outerShdw blurRad="38100" dist="38100" dir="2700000" algn="tl">
                    <a:srgbClr val="000000">
                      <a:alpha val="43137"/>
                    </a:srgbClr>
                  </a:outerShdw>
                </a:effectLst>
                <a:latin typeface="Abadi" panose="020B0604020104020204" pitchFamily="34" charset="0"/>
              </a:rPr>
            </a:br>
            <a:r>
              <a:rPr lang="en-US" sz="1800" spc="-100" dirty="0">
                <a:solidFill>
                  <a:srgbClr val="FF0000"/>
                </a:solidFill>
                <a:effectLst>
                  <a:outerShdw blurRad="38100" dist="38100" dir="2700000" algn="tl">
                    <a:srgbClr val="000000">
                      <a:alpha val="43137"/>
                    </a:srgbClr>
                  </a:outerShdw>
                </a:effectLst>
                <a:latin typeface="Abadi" panose="020B0604020104020204" pitchFamily="34" charset="0"/>
              </a:rPr>
              <a:t>Shalini Sengupta, 2017,(peoplematters)</a:t>
            </a:r>
            <a:br>
              <a:rPr lang="en-US" sz="1800" spc="-100" dirty="0">
                <a:solidFill>
                  <a:srgbClr val="FF0000"/>
                </a:solidFill>
                <a:effectLst>
                  <a:outerShdw blurRad="38100" dist="38100" dir="2700000" algn="tl">
                    <a:srgbClr val="000000">
                      <a:alpha val="43137"/>
                    </a:srgbClr>
                  </a:outerShdw>
                </a:effectLst>
                <a:latin typeface="+mj-lt"/>
                <a:ea typeface="+mj-ea"/>
                <a:cs typeface="+mj-cs"/>
              </a:rPr>
            </a:br>
            <a:endParaRPr lang="en-GB" sz="1800" dirty="0">
              <a:solidFill>
                <a:srgbClr val="FF0000"/>
              </a:solidFill>
            </a:endParaRPr>
          </a:p>
        </p:txBody>
      </p:sp>
      <p:pic>
        <p:nvPicPr>
          <p:cNvPr id="5" name="Picture 4" descr="Logo&#10;&#10;Description automatically generated">
            <a:extLst>
              <a:ext uri="{FF2B5EF4-FFF2-40B4-BE49-F238E27FC236}">
                <a16:creationId xmlns:a16="http://schemas.microsoft.com/office/drawing/2014/main" id="{95909193-F8D1-4924-A4B3-6E704C3E3E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23057" y="218019"/>
            <a:ext cx="3968685" cy="751625"/>
          </a:xfrm>
          <a:prstGeom prst="rect">
            <a:avLst/>
          </a:prstGeom>
        </p:spPr>
      </p:pic>
      <p:pic>
        <p:nvPicPr>
          <p:cNvPr id="8" name="Picture 7" descr="Icon&#10;&#10;Description automatically generated">
            <a:extLst>
              <a:ext uri="{FF2B5EF4-FFF2-40B4-BE49-F238E27FC236}">
                <a16:creationId xmlns:a16="http://schemas.microsoft.com/office/drawing/2014/main" id="{A681904F-9EB6-4F38-8455-87DAEC55994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88438" y="4550513"/>
            <a:ext cx="2343905" cy="1468139"/>
          </a:xfrm>
          <a:prstGeom prst="rect">
            <a:avLst/>
          </a:prstGeom>
        </p:spPr>
      </p:pic>
      <p:graphicFrame>
        <p:nvGraphicFramePr>
          <p:cNvPr id="3" name="Table 3">
            <a:extLst>
              <a:ext uri="{FF2B5EF4-FFF2-40B4-BE49-F238E27FC236}">
                <a16:creationId xmlns:a16="http://schemas.microsoft.com/office/drawing/2014/main" id="{217465CB-DBE3-46E1-BDD3-B6E43D1C2998}"/>
              </a:ext>
            </a:extLst>
          </p:cNvPr>
          <p:cNvGraphicFramePr>
            <a:graphicFrameLocks noGrp="1"/>
          </p:cNvGraphicFramePr>
          <p:nvPr>
            <p:extLst>
              <p:ext uri="{D42A27DB-BD31-4B8C-83A1-F6EECF244321}">
                <p14:modId xmlns:p14="http://schemas.microsoft.com/office/powerpoint/2010/main" val="3499884044"/>
              </p:ext>
            </p:extLst>
          </p:nvPr>
        </p:nvGraphicFramePr>
        <p:xfrm>
          <a:off x="3492622" y="1243918"/>
          <a:ext cx="8128000" cy="5547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968318460"/>
                    </a:ext>
                  </a:extLst>
                </a:gridCol>
                <a:gridCol w="4064000">
                  <a:extLst>
                    <a:ext uri="{9D8B030D-6E8A-4147-A177-3AD203B41FA5}">
                      <a16:colId xmlns:a16="http://schemas.microsoft.com/office/drawing/2014/main" val="3326653193"/>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Positive impact on employees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(Advantages)</a:t>
                      </a:r>
                      <a:r>
                        <a:rPr kumimoji="0" lang="en-GB" sz="3000" b="1" i="0" u="none" strike="noStrike" kern="1200" cap="none" spc="0" normalizeH="0" baseline="0" noProof="0" dirty="0">
                          <a:ln>
                            <a:noFill/>
                          </a:ln>
                          <a:solidFill>
                            <a:srgbClr val="00B050"/>
                          </a:solidFill>
                          <a:effectLst>
                            <a:outerShdw blurRad="38100" dist="38100" dir="2700000" algn="tl">
                              <a:srgbClr val="000000">
                                <a:alpha val="43137"/>
                              </a:srgbClr>
                            </a:outerShdw>
                          </a:effectLst>
                          <a:uLnTx/>
                          <a:uFillTx/>
                          <a:latin typeface="+mn-lt"/>
                          <a:ea typeface="+mn-ea"/>
                          <a:cs typeface="+mn-cs"/>
                        </a:rPr>
                        <a:t>	</a:t>
                      </a: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badi" panose="020B0604020104020204" pitchFamily="34" charset="0"/>
                          <a:ea typeface="+mn-ea"/>
                          <a:cs typeface="+mn-cs"/>
                        </a:rPr>
                        <a:t>Negative impact on employees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badi" panose="020B0604020104020204" pitchFamily="34" charset="0"/>
                          <a:ea typeface="+mn-ea"/>
                          <a:cs typeface="+mn-cs"/>
                        </a:rPr>
                        <a:t>(Disadvantages)</a:t>
                      </a:r>
                      <a:endParaRPr kumimoji="0" lang="en-GB" sz="2000" b="1" i="0" u="none" strike="noStrike" kern="1200" cap="none" spc="0" normalizeH="0" baseline="0" noProof="0" dirty="0">
                        <a:ln>
                          <a:noFill/>
                        </a:ln>
                        <a:solidFill>
                          <a:srgbClr val="FFFFFF"/>
                        </a:solidFill>
                        <a:effectLst/>
                        <a:uLnTx/>
                        <a:uFillTx/>
                        <a:latin typeface="Abadi" panose="020B0604020104020204" pitchFamily="34" charset="0"/>
                        <a:ea typeface="+mn-ea"/>
                        <a:cs typeface="+mn-cs"/>
                      </a:endParaRPr>
                    </a:p>
                    <a:p>
                      <a:endParaRPr lang="en-GB" dirty="0"/>
                    </a:p>
                  </a:txBody>
                  <a:tcPr/>
                </a:tc>
                <a:extLst>
                  <a:ext uri="{0D108BD9-81ED-4DB2-BD59-A6C34878D82A}">
                    <a16:rowId xmlns:a16="http://schemas.microsoft.com/office/drawing/2014/main" val="3678172032"/>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Created a rich new learning environment</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Managers praise and thankful for god job</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Rebuilding trust with employees</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Building pride among colleagues</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Driving colleague engagement</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R&amp;R(Rewards &amp; Recognition) tool</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600" b="1" i="0" kern="1200" dirty="0">
                          <a:solidFill>
                            <a:schemeClr val="dk1"/>
                          </a:solidFill>
                          <a:effectLst>
                            <a:outerShdw blurRad="38100" dist="38100" dir="2700000" algn="tl">
                              <a:srgbClr val="000000">
                                <a:alpha val="43137"/>
                              </a:srgbClr>
                            </a:outerShdw>
                          </a:effectLst>
                          <a:latin typeface="Abadi" panose="020B0604020104020204" pitchFamily="34" charset="0"/>
                          <a:ea typeface="+mn-ea"/>
                          <a:cs typeface="+mn-cs"/>
                        </a:rPr>
                        <a:t>Support colleagues to take ownership of their career</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600" b="1" i="0" kern="1200" dirty="0">
                          <a:solidFill>
                            <a:schemeClr val="dk1"/>
                          </a:solidFill>
                          <a:effectLst>
                            <a:outerShdw blurRad="38100" dist="38100" dir="2700000" algn="tl">
                              <a:srgbClr val="000000">
                                <a:alpha val="43137"/>
                              </a:srgbClr>
                            </a:outerShdw>
                          </a:effectLst>
                          <a:latin typeface="Abadi" panose="020B0604020104020204" pitchFamily="34" charset="0"/>
                          <a:ea typeface="+mn-ea"/>
                          <a:cs typeface="+mn-cs"/>
                        </a:rPr>
                        <a:t>Build confidence in an existing role or to grow their career</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600" b="1" i="0" kern="1200" dirty="0">
                          <a:solidFill>
                            <a:schemeClr val="dk1"/>
                          </a:solidFill>
                          <a:effectLst>
                            <a:outerShdw blurRad="38100" dist="38100" dir="2700000" algn="tl">
                              <a:srgbClr val="000000">
                                <a:alpha val="43137"/>
                              </a:srgbClr>
                            </a:outerShdw>
                          </a:effectLst>
                          <a:latin typeface="Abadi" panose="020B0604020104020204" pitchFamily="34" charset="0"/>
                          <a:ea typeface="+mn-ea"/>
                          <a:cs typeface="+mn-cs"/>
                        </a:rPr>
                        <a:t>Sign up to virtual and face to face workshops</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rPr>
                        <a:t>Providing relevant and timely reward and recognition</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badi" panose="020B0604020104020204" pitchFamily="34" charset="0"/>
                        <a:ea typeface="+mn-ea"/>
                        <a:cs typeface="+mn-cs"/>
                      </a:endParaRPr>
                    </a:p>
                    <a:p>
                      <a:endParaRPr lang="en-GB" dirty="0"/>
                    </a:p>
                  </a:txBody>
                  <a:tcPr/>
                </a:tc>
                <a:tc>
                  <a:txBody>
                    <a:bodyPr/>
                    <a:lstStyle/>
                    <a:p>
                      <a:pPr marL="285750" indent="-285750">
                        <a:buFont typeface="Wingdings" panose="05000000000000000000" pitchFamily="2" charset="2"/>
                        <a:buChar char="§"/>
                      </a:pPr>
                      <a:r>
                        <a:rPr lang="en-GB" sz="1600" dirty="0">
                          <a:solidFill>
                            <a:srgbClr val="FF0000"/>
                          </a:solidFill>
                          <a:latin typeface="Abadi" panose="020B0604020104020204" pitchFamily="34" charset="0"/>
                        </a:rPr>
                        <a:t>Waste of time and money</a:t>
                      </a:r>
                    </a:p>
                    <a:p>
                      <a:pPr marL="285750" indent="-285750">
                        <a:buFont typeface="Wingdings" panose="05000000000000000000" pitchFamily="2" charset="2"/>
                        <a:buChar char="§"/>
                      </a:pPr>
                      <a:r>
                        <a:rPr lang="en-GB" sz="1600" dirty="0">
                          <a:solidFill>
                            <a:srgbClr val="FF0000"/>
                          </a:solidFill>
                          <a:latin typeface="Abadi" panose="020B0604020104020204" pitchFamily="34" charset="0"/>
                        </a:rPr>
                        <a:t>Increased stress</a:t>
                      </a:r>
                    </a:p>
                    <a:p>
                      <a:pPr marL="285750" indent="-285750">
                        <a:buFont typeface="Wingdings" panose="05000000000000000000" pitchFamily="2" charset="2"/>
                        <a:buChar char="§"/>
                      </a:pPr>
                      <a:r>
                        <a:rPr lang="en-GB" sz="1600" dirty="0">
                          <a:solidFill>
                            <a:srgbClr val="FF0000"/>
                          </a:solidFill>
                          <a:latin typeface="Abadi" panose="020B0604020104020204" pitchFamily="34" charset="0"/>
                        </a:rPr>
                        <a:t>Loss of interest</a:t>
                      </a:r>
                    </a:p>
                    <a:p>
                      <a:pPr marL="285750" indent="-285750">
                        <a:buFont typeface="Wingdings" panose="05000000000000000000" pitchFamily="2" charset="2"/>
                        <a:buChar char="§"/>
                      </a:pPr>
                      <a:r>
                        <a:rPr lang="en-GB" sz="1600" dirty="0">
                          <a:solidFill>
                            <a:srgbClr val="FF0000"/>
                          </a:solidFill>
                          <a:latin typeface="Abadi" panose="020B0604020104020204" pitchFamily="34" charset="0"/>
                        </a:rPr>
                        <a:t>Leave for new job</a:t>
                      </a:r>
                    </a:p>
                    <a:p>
                      <a:pPr marL="285750" indent="-285750">
                        <a:buFont typeface="Wingdings" panose="05000000000000000000" pitchFamily="2" charset="2"/>
                        <a:buChar char="§"/>
                      </a:pPr>
                      <a:r>
                        <a:rPr lang="en-GB" sz="1600" dirty="0">
                          <a:solidFill>
                            <a:srgbClr val="FF0000"/>
                          </a:solidFill>
                          <a:latin typeface="Abadi" panose="020B0604020104020204" pitchFamily="34" charset="0"/>
                        </a:rPr>
                        <a:t>Time requirements</a:t>
                      </a:r>
                    </a:p>
                    <a:p>
                      <a:pPr marL="285750" indent="-285750">
                        <a:buFont typeface="Wingdings" panose="05000000000000000000" pitchFamily="2" charset="2"/>
                        <a:buChar char="§"/>
                      </a:pPr>
                      <a:r>
                        <a:rPr lang="en-GB" sz="1600" dirty="0">
                          <a:solidFill>
                            <a:srgbClr val="FF0000"/>
                          </a:solidFill>
                          <a:latin typeface="Abadi" panose="020B0604020104020204" pitchFamily="34" charset="0"/>
                        </a:rPr>
                        <a:t>Control of training</a:t>
                      </a:r>
                    </a:p>
                  </a:txBody>
                  <a:tcPr/>
                </a:tc>
                <a:extLst>
                  <a:ext uri="{0D108BD9-81ED-4DB2-BD59-A6C34878D82A}">
                    <a16:rowId xmlns:a16="http://schemas.microsoft.com/office/drawing/2014/main" val="302298452"/>
                  </a:ext>
                </a:extLst>
              </a:tr>
            </a:tbl>
          </a:graphicData>
        </a:graphic>
      </p:graphicFrame>
    </p:spTree>
    <p:extLst>
      <p:ext uri="{BB962C8B-B14F-4D97-AF65-F5344CB8AC3E}">
        <p14:creationId xmlns:p14="http://schemas.microsoft.com/office/powerpoint/2010/main" val="3586403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59F5E-2DF3-4606-9719-417F45D69F7D}"/>
              </a:ext>
            </a:extLst>
          </p:cNvPr>
          <p:cNvSpPr>
            <a:spLocks noGrp="1"/>
          </p:cNvSpPr>
          <p:nvPr>
            <p:ph type="title"/>
          </p:nvPr>
        </p:nvSpPr>
        <p:spPr>
          <a:xfrm>
            <a:off x="1" y="825622"/>
            <a:ext cx="3382392" cy="3249227"/>
          </a:xfrm>
        </p:spPr>
        <p:txBody>
          <a:bodyPr>
            <a:normAutofit fontScale="90000"/>
          </a:bodyPr>
          <a:lstStyle/>
          <a:p>
            <a:r>
              <a:rPr kumimoji="0" lang="en-GB" sz="4900" b="1" i="0" u="sng" strike="noStrike" kern="1200" cap="none" spc="-60" normalizeH="0" baseline="0" noProof="0" dirty="0">
                <a:ln>
                  <a:noFill/>
                </a:ln>
                <a:solidFill>
                  <a:srgbClr val="FFFF00"/>
                </a:solidFill>
                <a:effectLst>
                  <a:outerShdw blurRad="38100" dist="38100" dir="2700000" algn="tl">
                    <a:srgbClr val="000000">
                      <a:alpha val="43137"/>
                    </a:srgbClr>
                  </a:outerShdw>
                </a:effectLst>
                <a:uLnTx/>
                <a:uFillTx/>
                <a:latin typeface="Abadi" panose="020B0604020104020204" pitchFamily="34" charset="0"/>
                <a:ea typeface="+mj-ea"/>
                <a:cs typeface="+mj-cs"/>
              </a:rPr>
              <a:t>Conclusions</a:t>
            </a:r>
            <a:br>
              <a:rPr lang="en-GB" sz="3200" b="1" dirty="0">
                <a:solidFill>
                  <a:srgbClr val="FFFF00"/>
                </a:solidFill>
                <a:effectLst>
                  <a:outerShdw blurRad="38100" dist="38100" dir="2700000" algn="tl">
                    <a:srgbClr val="000000">
                      <a:alpha val="43137"/>
                    </a:srgbClr>
                  </a:outerShdw>
                </a:effectLst>
                <a:latin typeface="Abadi" panose="020B0604020104020204" pitchFamily="34" charset="0"/>
              </a:rPr>
            </a:br>
            <a:br>
              <a:rPr lang="en-GB" sz="3200" b="1" dirty="0">
                <a:solidFill>
                  <a:srgbClr val="FFFF00"/>
                </a:solidFill>
                <a:effectLst>
                  <a:outerShdw blurRad="38100" dist="38100" dir="2700000" algn="tl">
                    <a:srgbClr val="000000">
                      <a:alpha val="43137"/>
                    </a:srgbClr>
                  </a:outerShdw>
                </a:effectLst>
                <a:latin typeface="Abadi" panose="020B0604020104020204" pitchFamily="34" charset="0"/>
              </a:rPr>
            </a:br>
            <a:r>
              <a:rPr lang="en-GB" sz="3200" b="1" dirty="0">
                <a:solidFill>
                  <a:srgbClr val="FFFF00"/>
                </a:solidFill>
                <a:effectLst>
                  <a:outerShdw blurRad="38100" dist="38100" dir="2700000" algn="tl">
                    <a:srgbClr val="000000">
                      <a:alpha val="43137"/>
                    </a:srgbClr>
                  </a:outerShdw>
                </a:effectLst>
                <a:latin typeface="Abadi" panose="020B0604020104020204" pitchFamily="34" charset="0"/>
              </a:rPr>
              <a:t>Amazon or Tesco  successful training programs and practises?</a:t>
            </a:r>
            <a:br>
              <a:rPr lang="en-GB" b="1" dirty="0">
                <a:solidFill>
                  <a:srgbClr val="FFFF00"/>
                </a:solidFill>
                <a:effectLst>
                  <a:outerShdw blurRad="38100" dist="38100" dir="2700000" algn="tl">
                    <a:srgbClr val="000000">
                      <a:alpha val="43137"/>
                    </a:srgbClr>
                  </a:outerShdw>
                </a:effectLst>
                <a:latin typeface="Abadi" panose="020B0604020104020204" pitchFamily="34" charset="0"/>
              </a:rPr>
            </a:br>
            <a:endParaRPr lang="en-GB" sz="4000" b="1" u="sng" dirty="0">
              <a:solidFill>
                <a:srgbClr val="FFFF00"/>
              </a:solidFill>
              <a:effectLst>
                <a:outerShdw blurRad="38100" dist="38100" dir="2700000" algn="tl">
                  <a:srgbClr val="000000">
                    <a:alpha val="43137"/>
                  </a:srgbClr>
                </a:outerShdw>
              </a:effectLst>
              <a:latin typeface="Abadi" panose="020B0604020104020204" pitchFamily="34" charset="0"/>
            </a:endParaRPr>
          </a:p>
        </p:txBody>
      </p:sp>
      <p:pic>
        <p:nvPicPr>
          <p:cNvPr id="9" name="Picture 8" descr="Text&#10;&#10;Description automatically generated">
            <a:extLst>
              <a:ext uri="{FF2B5EF4-FFF2-40B4-BE49-F238E27FC236}">
                <a16:creationId xmlns:a16="http://schemas.microsoft.com/office/drawing/2014/main" id="{70C9C3F2-13CB-44D9-AC66-2E255DB5F2E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603" r="29050"/>
          <a:stretch/>
        </p:blipFill>
        <p:spPr>
          <a:xfrm rot="491761">
            <a:off x="3616279" y="393851"/>
            <a:ext cx="1727678" cy="2523049"/>
          </a:xfrm>
          <a:prstGeom prst="rect">
            <a:avLst/>
          </a:prstGeom>
        </p:spPr>
      </p:pic>
      <p:pic>
        <p:nvPicPr>
          <p:cNvPr id="12" name="Picture 11" descr="A picture containing text&#10;&#10;Description automatically generated">
            <a:extLst>
              <a:ext uri="{FF2B5EF4-FFF2-40B4-BE49-F238E27FC236}">
                <a16:creationId xmlns:a16="http://schemas.microsoft.com/office/drawing/2014/main" id="{E03931AF-06A1-4D6E-AC31-07678A839F7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21224399">
            <a:off x="5603874" y="401994"/>
            <a:ext cx="3210875" cy="1806117"/>
          </a:xfrm>
          <a:prstGeom prst="rect">
            <a:avLst/>
          </a:prstGeom>
        </p:spPr>
      </p:pic>
      <p:pic>
        <p:nvPicPr>
          <p:cNvPr id="4" name="Picture 3" descr="Icon&#10;&#10;Description automatically generated">
            <a:extLst>
              <a:ext uri="{FF2B5EF4-FFF2-40B4-BE49-F238E27FC236}">
                <a16:creationId xmlns:a16="http://schemas.microsoft.com/office/drawing/2014/main" id="{DD04CFE1-7B29-475C-BCAE-F2FD2279415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272627">
            <a:off x="9166739" y="623735"/>
            <a:ext cx="2759339" cy="1971033"/>
          </a:xfrm>
          <a:prstGeom prst="rect">
            <a:avLst/>
          </a:prstGeom>
        </p:spPr>
      </p:pic>
      <p:sp>
        <p:nvSpPr>
          <p:cNvPr id="5" name="TextBox 4">
            <a:extLst>
              <a:ext uri="{FF2B5EF4-FFF2-40B4-BE49-F238E27FC236}">
                <a16:creationId xmlns:a16="http://schemas.microsoft.com/office/drawing/2014/main" id="{865F41EA-854C-413A-89D0-7CE0B8CBF8A4}"/>
              </a:ext>
            </a:extLst>
          </p:cNvPr>
          <p:cNvSpPr txBox="1"/>
          <p:nvPr/>
        </p:nvSpPr>
        <p:spPr>
          <a:xfrm>
            <a:off x="3445259" y="3078431"/>
            <a:ext cx="8415308" cy="3046988"/>
          </a:xfrm>
          <a:prstGeom prst="rect">
            <a:avLst/>
          </a:prstGeom>
          <a:noFill/>
        </p:spPr>
        <p:txBody>
          <a:bodyPr wrap="square" rtlCol="0">
            <a:spAutoFit/>
          </a:bodyPr>
          <a:lstStyle/>
          <a:p>
            <a:r>
              <a:rPr lang="en-GB" sz="1600" b="1" dirty="0">
                <a:effectLst>
                  <a:outerShdw blurRad="38100" dist="38100" dir="2700000" algn="tl">
                    <a:srgbClr val="000000">
                      <a:alpha val="43137"/>
                    </a:srgbClr>
                  </a:outerShdw>
                </a:effectLst>
                <a:latin typeface="Abadi" panose="020B0604020104020204" pitchFamily="34" charset="0"/>
              </a:rPr>
              <a:t>Training for organizations is probably one of the most important factors for successful expansion, competition and efficiency. Both Tesco and Amazon organizations offer similar training cycles to their employees, but their specifics differ. So there are no winners and losers. We also see negative training conditions, large differences in training between temporary workers and permanent employees, which causes additional inconvenience and disruption in communication and work atmosphere. In large organizations, it is very difficult to achieve higher goals because there is very much competition among candidates. The hasty introduction of new technologies also gives a strong blow to ordinary employees, automatically much more productive and high-quality. Training for organizations is probably one of the most important factors for successful expansion. Technological progress is taking great strides forward and the average person must keep up, try to acquire as much knowledge and training as possible, because the time is coming when not a person will compete with a person, but with technology.</a:t>
            </a:r>
          </a:p>
        </p:txBody>
      </p:sp>
    </p:spTree>
    <p:extLst>
      <p:ext uri="{BB962C8B-B14F-4D97-AF65-F5344CB8AC3E}">
        <p14:creationId xmlns:p14="http://schemas.microsoft.com/office/powerpoint/2010/main" val="3617535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E31E4-9E1D-45AA-99EF-96EED09E7C39}"/>
              </a:ext>
            </a:extLst>
          </p:cNvPr>
          <p:cNvSpPr>
            <a:spLocks noGrp="1"/>
          </p:cNvSpPr>
          <p:nvPr>
            <p:ph type="title"/>
          </p:nvPr>
        </p:nvSpPr>
        <p:spPr>
          <a:xfrm>
            <a:off x="252919" y="1123837"/>
            <a:ext cx="3218250" cy="4601183"/>
          </a:xfrm>
        </p:spPr>
        <p:txBody>
          <a:bodyPr>
            <a:normAutofit/>
          </a:bodyPr>
          <a:lstStyle/>
          <a:p>
            <a:r>
              <a:rPr lang="en-GB" sz="4800" b="1" dirty="0">
                <a:solidFill>
                  <a:srgbClr val="FFFF00"/>
                </a:solidFill>
                <a:effectLst>
                  <a:outerShdw blurRad="38100" dist="38100" dir="2700000" algn="tl">
                    <a:srgbClr val="000000">
                      <a:alpha val="43137"/>
                    </a:srgbClr>
                  </a:outerShdw>
                </a:effectLst>
                <a:latin typeface="Abadi" panose="020B0604020104020204" pitchFamily="34" charset="0"/>
              </a:rPr>
              <a:t>References</a:t>
            </a:r>
          </a:p>
        </p:txBody>
      </p:sp>
      <p:sp>
        <p:nvSpPr>
          <p:cNvPr id="3" name="Content Placeholder 2">
            <a:extLst>
              <a:ext uri="{FF2B5EF4-FFF2-40B4-BE49-F238E27FC236}">
                <a16:creationId xmlns:a16="http://schemas.microsoft.com/office/drawing/2014/main" id="{D860EB6C-F631-4F56-A558-145AD04FFFAD}"/>
              </a:ext>
            </a:extLst>
          </p:cNvPr>
          <p:cNvSpPr>
            <a:spLocks noGrp="1"/>
          </p:cNvSpPr>
          <p:nvPr>
            <p:ph idx="1"/>
          </p:nvPr>
        </p:nvSpPr>
        <p:spPr>
          <a:xfrm>
            <a:off x="3471169" y="106532"/>
            <a:ext cx="8282866" cy="6751468"/>
          </a:xfrm>
        </p:spPr>
        <p:txBody>
          <a:bodyPr>
            <a:normAutofit/>
          </a:bodyPr>
          <a:lstStyle/>
          <a:p>
            <a:pPr marL="228600" indent="-228600">
              <a:buAutoNum type="arabicPeriod"/>
            </a:pPr>
            <a:r>
              <a:rPr lang="en-GB" sz="1050" b="0" i="0" dirty="0">
                <a:solidFill>
                  <a:srgbClr val="000000"/>
                </a:solidFill>
                <a:effectLst/>
                <a:latin typeface="Open Sans"/>
              </a:rPr>
              <a:t>Weobong, D., 2015. </a:t>
            </a:r>
            <a:r>
              <a:rPr lang="en-GB" sz="1050" b="0" i="1" dirty="0">
                <a:solidFill>
                  <a:srgbClr val="000000"/>
                </a:solidFill>
                <a:effectLst/>
                <a:latin typeface="Open Sans"/>
              </a:rPr>
              <a:t>Amazon's Secrets: A Punitive Approach To Training And Managing Employees?</a:t>
            </a:r>
            <a:r>
              <a:rPr lang="en-GB" sz="1050" b="0" i="0" dirty="0">
                <a:solidFill>
                  <a:srgbClr val="000000"/>
                </a:solidFill>
                <a:effectLst/>
                <a:latin typeface="Open Sans"/>
              </a:rPr>
              <a:t>. [online] Linkedin.com. Available at: &lt;</a:t>
            </a:r>
            <a:r>
              <a:rPr lang="en-GB" sz="1050" b="0" i="0" dirty="0">
                <a:solidFill>
                  <a:srgbClr val="FF0000"/>
                </a:solidFill>
                <a:effectLst/>
                <a:latin typeface="Open Sans"/>
                <a:hlinkClick r:id="rId3">
                  <a:extLst>
                    <a:ext uri="{A12FA001-AC4F-418D-AE19-62706E023703}">
                      <ahyp:hlinkClr xmlns:ahyp="http://schemas.microsoft.com/office/drawing/2018/hyperlinkcolor" val="tx"/>
                    </a:ext>
                  </a:extLst>
                </a:hlinkClick>
              </a:rPr>
              <a:t>https://www.linkedin.com/pulse/amazons-secrets-punitive-approach-training-managing-don-weobong</a:t>
            </a:r>
            <a:r>
              <a:rPr lang="en-GB" sz="1050" b="0" i="0" dirty="0">
                <a:solidFill>
                  <a:srgbClr val="000000"/>
                </a:solidFill>
                <a:effectLst/>
                <a:latin typeface="Open Sans"/>
              </a:rPr>
              <a:t>&gt; [Accessed 3 November 2020].</a:t>
            </a:r>
            <a:endParaRPr lang="en-GB" sz="1100" dirty="0">
              <a:solidFill>
                <a:srgbClr val="000000"/>
              </a:solidFill>
              <a:latin typeface="Abadi" panose="020B0604020104020204" pitchFamily="34" charset="0"/>
            </a:endParaRPr>
          </a:p>
          <a:p>
            <a:pPr marL="228600" indent="-228600">
              <a:buAutoNum type="arabicPeriod"/>
            </a:pPr>
            <a:r>
              <a:rPr lang="en-GB" sz="1100" b="0" i="0" dirty="0">
                <a:solidFill>
                  <a:srgbClr val="000000"/>
                </a:solidFill>
                <a:effectLst/>
                <a:latin typeface="Abadi" panose="020B0604020104020204" pitchFamily="34" charset="0"/>
              </a:rPr>
              <a:t>Kaye, L., 2017. </a:t>
            </a:r>
            <a:r>
              <a:rPr lang="en-GB" sz="1100" b="0" i="1" dirty="0">
                <a:solidFill>
                  <a:srgbClr val="000000"/>
                </a:solidFill>
                <a:effectLst/>
                <a:latin typeface="Abadi" panose="020B0604020104020204" pitchFamily="34" charset="0"/>
              </a:rPr>
              <a:t>Amazon Slammed For Its Negative Impact On U.S. Jobs And Economy</a:t>
            </a:r>
            <a:r>
              <a:rPr lang="en-GB" sz="1100" b="0" i="0" dirty="0">
                <a:solidFill>
                  <a:srgbClr val="000000"/>
                </a:solidFill>
                <a:effectLst/>
                <a:latin typeface="Abadi" panose="020B0604020104020204" pitchFamily="34" charset="0"/>
              </a:rPr>
              <a:t>. [online] Triplepundit.com. Available at: &lt;</a:t>
            </a:r>
            <a:r>
              <a:rPr lang="en-GB" sz="1100" b="0" i="0" dirty="0">
                <a:solidFill>
                  <a:srgbClr val="FF0000"/>
                </a:solidFill>
                <a:effectLst/>
                <a:latin typeface="Abadi" panose="020B0604020104020204" pitchFamily="34" charset="0"/>
                <a:hlinkClick r:id="rId4">
                  <a:extLst>
                    <a:ext uri="{A12FA001-AC4F-418D-AE19-62706E023703}">
                      <ahyp:hlinkClr xmlns:ahyp="http://schemas.microsoft.com/office/drawing/2018/hyperlinkcolor" val="tx"/>
                    </a:ext>
                  </a:extLst>
                </a:hlinkClick>
              </a:rPr>
              <a:t>https://www.triplepundit.com/story/2017/amazon-slammed-its-negative-impact-us-jobs-and-economy/19941</a:t>
            </a:r>
            <a:r>
              <a:rPr lang="en-GB" sz="1100" b="0" i="0" dirty="0">
                <a:solidFill>
                  <a:srgbClr val="000000"/>
                </a:solidFill>
                <a:effectLst/>
                <a:latin typeface="Abadi" panose="020B0604020104020204" pitchFamily="34" charset="0"/>
              </a:rPr>
              <a:t>&gt; [Accessed 5 November 2020].</a:t>
            </a:r>
          </a:p>
          <a:p>
            <a:pPr marL="228600" indent="-228600">
              <a:buAutoNum type="arabicPeriod"/>
            </a:pPr>
            <a:r>
              <a:rPr lang="en-GB" sz="1100" b="0" i="0" dirty="0">
                <a:solidFill>
                  <a:srgbClr val="000000"/>
                </a:solidFill>
                <a:effectLst/>
                <a:latin typeface="Abadi" panose="020B0604020104020204" pitchFamily="34" charset="0"/>
              </a:rPr>
              <a:t>Notes, S., n.d. </a:t>
            </a:r>
            <a:r>
              <a:rPr lang="en-GB" sz="1100" b="0" i="1" dirty="0">
                <a:solidFill>
                  <a:srgbClr val="000000"/>
                </a:solidFill>
                <a:effectLst/>
                <a:latin typeface="Abadi" panose="020B0604020104020204" pitchFamily="34" charset="0"/>
              </a:rPr>
              <a:t>Training Staff - Methods (GCSE) | Business | Tutor2u</a:t>
            </a:r>
            <a:r>
              <a:rPr lang="en-GB" sz="1100" b="0" i="0" dirty="0">
                <a:solidFill>
                  <a:srgbClr val="000000"/>
                </a:solidFill>
                <a:effectLst/>
                <a:latin typeface="Abadi" panose="020B0604020104020204" pitchFamily="34" charset="0"/>
              </a:rPr>
              <a:t>. [online] tutor2u. Available at: &lt;</a:t>
            </a:r>
            <a:r>
              <a:rPr lang="en-GB" sz="1100" b="0" i="0" dirty="0">
                <a:solidFill>
                  <a:srgbClr val="FF0000"/>
                </a:solidFill>
                <a:effectLst/>
                <a:latin typeface="Abadi" panose="020B0604020104020204" pitchFamily="34" charset="0"/>
                <a:hlinkClick r:id="rId5">
                  <a:extLst>
                    <a:ext uri="{A12FA001-AC4F-418D-AE19-62706E023703}">
                      <ahyp:hlinkClr xmlns:ahyp="http://schemas.microsoft.com/office/drawing/2018/hyperlinkcolor" val="tx"/>
                    </a:ext>
                  </a:extLst>
                </a:hlinkClick>
              </a:rPr>
              <a:t>https://www.tutor2u.net/business/reference/training-staff-methods</a:t>
            </a:r>
            <a:r>
              <a:rPr lang="en-GB" sz="1100" b="0" i="0" dirty="0">
                <a:solidFill>
                  <a:srgbClr val="000000"/>
                </a:solidFill>
                <a:effectLst/>
                <a:latin typeface="Abadi" panose="020B0604020104020204" pitchFamily="34" charset="0"/>
              </a:rPr>
              <a:t>&gt; [Accessed 7 November 2020].</a:t>
            </a:r>
          </a:p>
          <a:p>
            <a:pPr marL="228600" indent="-228600">
              <a:buAutoNum type="arabicPeriod"/>
            </a:pPr>
            <a:r>
              <a:rPr lang="en-GB" sz="1050" b="0" i="0" dirty="0" err="1">
                <a:solidFill>
                  <a:srgbClr val="000000"/>
                </a:solidFill>
                <a:effectLst/>
                <a:latin typeface="Abadi" panose="020B0604020104020204" pitchFamily="34" charset="0"/>
              </a:rPr>
              <a:t>WiseStep</a:t>
            </a:r>
            <a:r>
              <a:rPr lang="en-GB" sz="1050" b="0" i="0" dirty="0">
                <a:solidFill>
                  <a:srgbClr val="000000"/>
                </a:solidFill>
                <a:effectLst/>
                <a:latin typeface="Abadi" panose="020B0604020104020204" pitchFamily="34" charset="0"/>
              </a:rPr>
              <a:t>. n.d. </a:t>
            </a:r>
            <a:r>
              <a:rPr lang="en-GB" sz="1050" b="0" i="1" dirty="0">
                <a:solidFill>
                  <a:srgbClr val="000000"/>
                </a:solidFill>
                <a:effectLst/>
                <a:latin typeface="Abadi" panose="020B0604020104020204" pitchFamily="34" charset="0"/>
              </a:rPr>
              <a:t>Staff Training: Importance, Benefits, Advantages &amp; Disadvantages - Wisestep</a:t>
            </a:r>
            <a:r>
              <a:rPr lang="en-GB" sz="1050" b="0" i="0" dirty="0">
                <a:solidFill>
                  <a:srgbClr val="000000"/>
                </a:solidFill>
                <a:effectLst/>
                <a:latin typeface="Abadi" panose="020B0604020104020204" pitchFamily="34" charset="0"/>
              </a:rPr>
              <a:t>. [online] Available at: &lt;</a:t>
            </a:r>
            <a:r>
              <a:rPr lang="en-GB" sz="1050" b="0" i="0" dirty="0">
                <a:solidFill>
                  <a:srgbClr val="FF0000"/>
                </a:solidFill>
                <a:effectLst/>
                <a:latin typeface="Abadi" panose="020B0604020104020204" pitchFamily="34" charset="0"/>
                <a:hlinkClick r:id="rId6">
                  <a:extLst>
                    <a:ext uri="{A12FA001-AC4F-418D-AE19-62706E023703}">
                      <ahyp:hlinkClr xmlns:ahyp="http://schemas.microsoft.com/office/drawing/2018/hyperlinkcolor" val="tx"/>
                    </a:ext>
                  </a:extLst>
                </a:hlinkClick>
              </a:rPr>
              <a:t>https://content.wisestep.com/staff-training-importance-benefits-advantages-disadvantages</a:t>
            </a:r>
            <a:r>
              <a:rPr lang="en-GB" sz="1050" b="0" i="0" dirty="0">
                <a:solidFill>
                  <a:schemeClr val="tx1"/>
                </a:solidFill>
                <a:effectLst/>
                <a:latin typeface="Abadi" panose="020B0604020104020204" pitchFamily="34" charset="0"/>
              </a:rPr>
              <a:t>/</a:t>
            </a:r>
            <a:r>
              <a:rPr lang="en-GB" sz="1050" b="0" i="0" dirty="0">
                <a:solidFill>
                  <a:srgbClr val="000000"/>
                </a:solidFill>
                <a:effectLst/>
                <a:latin typeface="Abadi" panose="020B0604020104020204" pitchFamily="34" charset="0"/>
              </a:rPr>
              <a:t>&gt; [Accessed 1 November 2020].</a:t>
            </a:r>
            <a:endParaRPr lang="en-GB" sz="1100" b="0" i="0" dirty="0">
              <a:solidFill>
                <a:srgbClr val="000000"/>
              </a:solidFill>
              <a:effectLst/>
              <a:latin typeface="Abadi" panose="020B0604020104020204" pitchFamily="34" charset="0"/>
            </a:endParaRPr>
          </a:p>
          <a:p>
            <a:pPr marL="228600" indent="-228600">
              <a:buAutoNum type="arabicPeriod"/>
            </a:pPr>
            <a:r>
              <a:rPr lang="en-GB" sz="1100" b="0" i="0" dirty="0">
                <a:solidFill>
                  <a:srgbClr val="000000"/>
                </a:solidFill>
                <a:effectLst/>
                <a:latin typeface="Abadi" panose="020B0604020104020204" pitchFamily="34" charset="0"/>
              </a:rPr>
              <a:t>Imrie, R., 2014. </a:t>
            </a:r>
            <a:r>
              <a:rPr lang="en-GB" sz="1100" b="0" i="1" dirty="0">
                <a:solidFill>
                  <a:srgbClr val="000000"/>
                </a:solidFill>
                <a:effectLst/>
                <a:latin typeface="Abadi" panose="020B0604020104020204" pitchFamily="34" charset="0"/>
              </a:rPr>
              <a:t>Sustainable London?</a:t>
            </a:r>
            <a:r>
              <a:rPr lang="en-GB" sz="1100" b="0" i="0" dirty="0">
                <a:solidFill>
                  <a:srgbClr val="000000"/>
                </a:solidFill>
                <a:effectLst/>
                <a:latin typeface="Abadi" panose="020B0604020104020204" pitchFamily="34" charset="0"/>
              </a:rPr>
              <a:t>. [online] Google Books. Available at: &lt;</a:t>
            </a:r>
            <a:r>
              <a:rPr lang="en-GB" sz="1100" b="0" i="0" dirty="0">
                <a:solidFill>
                  <a:srgbClr val="FF0000"/>
                </a:solidFill>
                <a:effectLst/>
                <a:latin typeface="Abadi" panose="020B0604020104020204" pitchFamily="34" charset="0"/>
                <a:hlinkClick r:id="rId7">
                  <a:extLst>
                    <a:ext uri="{A12FA001-AC4F-418D-AE19-62706E023703}">
                      <ahyp:hlinkClr xmlns:ahyp="http://schemas.microsoft.com/office/drawing/2018/hyperlinkcolor" val="tx"/>
                    </a:ext>
                  </a:extLst>
                </a:hlinkClick>
              </a:rPr>
              <a:t>https://books.google.co.uk/books?hl=en&amp;lr=&amp;id=jUNqDwAAQBAJ&amp;oi=fnd&amp;pg=PA173&amp;dq=articles+about+types+of+training+interventions+in+Tesco&amp;ots=STD0UUnUng&amp;sig=jeGpYrs7dzmsDCE9X3FFWCQQQVE#v=onepage&amp;q&amp;f=false</a:t>
            </a:r>
            <a:r>
              <a:rPr lang="en-GB" sz="1100" b="0" i="0" dirty="0">
                <a:solidFill>
                  <a:srgbClr val="000000"/>
                </a:solidFill>
                <a:effectLst/>
                <a:latin typeface="Abadi" panose="020B0604020104020204" pitchFamily="34" charset="0"/>
              </a:rPr>
              <a:t>&gt; [Accessed 2 November 2020].</a:t>
            </a:r>
          </a:p>
          <a:p>
            <a:pPr marL="228600" indent="-228600">
              <a:buAutoNum type="arabicPeriod"/>
            </a:pPr>
            <a:r>
              <a:rPr lang="en-GB" sz="1100" b="0" i="0" dirty="0">
                <a:solidFill>
                  <a:srgbClr val="000000"/>
                </a:solidFill>
                <a:effectLst/>
                <a:latin typeface="Abadi" panose="020B0604020104020204" pitchFamily="34" charset="0"/>
              </a:rPr>
              <a:t>Half, R., 2018. </a:t>
            </a:r>
            <a:r>
              <a:rPr lang="en-GB" sz="1100" b="0" i="1" dirty="0">
                <a:solidFill>
                  <a:srgbClr val="000000"/>
                </a:solidFill>
                <a:effectLst/>
                <a:latin typeface="Abadi" panose="020B0604020104020204" pitchFamily="34" charset="0"/>
              </a:rPr>
              <a:t>The Benefits Of Employee Training</a:t>
            </a:r>
            <a:r>
              <a:rPr lang="en-GB" sz="1100" b="0" i="0" dirty="0">
                <a:solidFill>
                  <a:srgbClr val="000000"/>
                </a:solidFill>
                <a:effectLst/>
                <a:latin typeface="Abadi" panose="020B0604020104020204" pitchFamily="34" charset="0"/>
              </a:rPr>
              <a:t>. [online] Roberthalf.ae. Available at: &lt;</a:t>
            </a:r>
            <a:r>
              <a:rPr lang="en-GB" sz="1100" b="0" i="0" dirty="0">
                <a:solidFill>
                  <a:srgbClr val="FF0000"/>
                </a:solidFill>
                <a:effectLst/>
                <a:latin typeface="Abadi" panose="020B0604020104020204" pitchFamily="34" charset="0"/>
                <a:hlinkClick r:id="rId8">
                  <a:extLst>
                    <a:ext uri="{A12FA001-AC4F-418D-AE19-62706E023703}">
                      <ahyp:hlinkClr xmlns:ahyp="http://schemas.microsoft.com/office/drawing/2018/hyperlinkcolor" val="tx"/>
                    </a:ext>
                  </a:extLst>
                </a:hlinkClick>
              </a:rPr>
              <a:t>https://www.roberthalf.ae/advice/people-management/benefits-employee-training</a:t>
            </a:r>
            <a:r>
              <a:rPr lang="en-GB" sz="1100" b="0" i="0" dirty="0">
                <a:solidFill>
                  <a:srgbClr val="000000"/>
                </a:solidFill>
                <a:effectLst/>
                <a:latin typeface="Abadi" panose="020B0604020104020204" pitchFamily="34" charset="0"/>
              </a:rPr>
              <a:t>&gt; [Accessed 28 October 2020].</a:t>
            </a:r>
          </a:p>
          <a:p>
            <a:pPr marL="228600" indent="-228600">
              <a:buAutoNum type="arabicPeriod"/>
            </a:pPr>
            <a:r>
              <a:rPr lang="en-GB" sz="1100" b="0" i="0" dirty="0" err="1">
                <a:solidFill>
                  <a:srgbClr val="000000"/>
                </a:solidFill>
                <a:effectLst/>
                <a:latin typeface="Abadi" panose="020B0604020104020204" pitchFamily="34" charset="0"/>
              </a:rPr>
              <a:t>Yazdanifard</a:t>
            </a:r>
            <a:r>
              <a:rPr lang="en-GB" sz="1100" b="0" i="0" dirty="0">
                <a:solidFill>
                  <a:srgbClr val="000000"/>
                </a:solidFill>
                <a:effectLst/>
                <a:latin typeface="Abadi" panose="020B0604020104020204" pitchFamily="34" charset="0"/>
              </a:rPr>
              <a:t>, R., 2013. </a:t>
            </a:r>
            <a:r>
              <a:rPr lang="en-GB" sz="1100" b="0" i="1" dirty="0">
                <a:solidFill>
                  <a:srgbClr val="000000"/>
                </a:solidFill>
                <a:effectLst/>
                <a:latin typeface="Abadi" panose="020B0604020104020204" pitchFamily="34" charset="0"/>
              </a:rPr>
              <a:t>(PDF) THE IMPACT OF EMPLOYEE TRAINING AND DEVELOPMENT ON EMPLOYEE PRODUCTIVITY</a:t>
            </a:r>
            <a:r>
              <a:rPr lang="en-GB" sz="1100" b="0" i="0" dirty="0">
                <a:solidFill>
                  <a:srgbClr val="000000"/>
                </a:solidFill>
                <a:effectLst/>
                <a:latin typeface="Abadi" panose="020B0604020104020204" pitchFamily="34" charset="0"/>
              </a:rPr>
              <a:t>. [online] ResearchGate. Available at: &lt;</a:t>
            </a:r>
            <a:r>
              <a:rPr lang="en-GB" sz="1100" b="0" i="0" dirty="0">
                <a:solidFill>
                  <a:srgbClr val="FF0000"/>
                </a:solidFill>
                <a:effectLst/>
                <a:latin typeface="Abadi" panose="020B0604020104020204" pitchFamily="34" charset="0"/>
                <a:hlinkClick r:id="rId9">
                  <a:extLst>
                    <a:ext uri="{A12FA001-AC4F-418D-AE19-62706E023703}">
                      <ahyp:hlinkClr xmlns:ahyp="http://schemas.microsoft.com/office/drawing/2018/hyperlinkcolor" val="tx"/>
                    </a:ext>
                  </a:extLst>
                </a:hlinkClick>
              </a:rPr>
              <a:t>https://www.researchgate.net/publication/260219097_THE_IMPACT_OF_EMPLOYEE_TRAINING_AND_DEVELOPMENT_ON_EMPLOYEE_PRODUCTIVITY</a:t>
            </a:r>
            <a:r>
              <a:rPr lang="en-GB" sz="1100" b="0" i="0" dirty="0">
                <a:solidFill>
                  <a:srgbClr val="000000"/>
                </a:solidFill>
                <a:effectLst/>
                <a:latin typeface="Abadi" panose="020B0604020104020204" pitchFamily="34" charset="0"/>
              </a:rPr>
              <a:t>&gt; [Accessed 1 November 2020].</a:t>
            </a:r>
          </a:p>
          <a:p>
            <a:pPr marL="228600" indent="-228600">
              <a:buAutoNum type="arabicPeriod"/>
            </a:pPr>
            <a:r>
              <a:rPr lang="en-GB" sz="1050" b="0" i="0" dirty="0">
                <a:solidFill>
                  <a:srgbClr val="000000"/>
                </a:solidFill>
                <a:effectLst/>
                <a:latin typeface="Abadi" panose="020B0604020104020204" pitchFamily="34" charset="0"/>
              </a:rPr>
              <a:t>PLC, T., 2020. </a:t>
            </a:r>
            <a:r>
              <a:rPr lang="en-GB" sz="1050" b="0" i="1" dirty="0">
                <a:solidFill>
                  <a:srgbClr val="000000"/>
                </a:solidFill>
                <a:effectLst/>
                <a:latin typeface="Abadi" panose="020B0604020104020204" pitchFamily="34" charset="0"/>
              </a:rPr>
              <a:t>Skills And Training</a:t>
            </a:r>
            <a:r>
              <a:rPr lang="en-GB" sz="1050" b="0" i="0" dirty="0">
                <a:solidFill>
                  <a:srgbClr val="000000"/>
                </a:solidFill>
                <a:effectLst/>
                <a:latin typeface="Abadi" panose="020B0604020104020204" pitchFamily="34" charset="0"/>
              </a:rPr>
              <a:t>. [online] Tesco PLC. Available at: &lt;</a:t>
            </a:r>
            <a:r>
              <a:rPr lang="en-GB" sz="1050" b="0" i="0" dirty="0">
                <a:solidFill>
                  <a:srgbClr val="FF0000"/>
                </a:solidFill>
                <a:effectLst/>
                <a:latin typeface="Abadi" panose="020B0604020104020204" pitchFamily="34" charset="0"/>
                <a:hlinkClick r:id="rId10">
                  <a:extLst>
                    <a:ext uri="{A12FA001-AC4F-418D-AE19-62706E023703}">
                      <ahyp:hlinkClr xmlns:ahyp="http://schemas.microsoft.com/office/drawing/2018/hyperlinkcolor" val="tx"/>
                    </a:ext>
                  </a:extLst>
                </a:hlinkClick>
              </a:rPr>
              <a:t>https://www.tescoplc.com/sustainability/people/employment-skills/skills-and-training/#:~:text=%20%20%201%20%E2%80%98Learning%20at%20Tesco%E2%80%99.%20Learning,of%20opportunities.%20Our%20apprenticeship%20programme%20helps...%20More%20</a:t>
            </a:r>
            <a:r>
              <a:rPr lang="en-GB" sz="1050" b="0" i="0" dirty="0">
                <a:solidFill>
                  <a:srgbClr val="000000"/>
                </a:solidFill>
                <a:effectLst/>
                <a:latin typeface="Abadi" panose="020B0604020104020204" pitchFamily="34" charset="0"/>
              </a:rPr>
              <a:t>&gt; [Accessed 5 November 2020].</a:t>
            </a:r>
          </a:p>
          <a:p>
            <a:pPr marL="228600" indent="-228600">
              <a:buAutoNum type="arabicPeriod"/>
            </a:pPr>
            <a:r>
              <a:rPr lang="en-GB" sz="1000" b="0" i="0" dirty="0">
                <a:solidFill>
                  <a:srgbClr val="000000"/>
                </a:solidFill>
                <a:effectLst/>
                <a:latin typeface="Abadi" panose="020B0604020104020204" pitchFamily="34" charset="0"/>
              </a:rPr>
              <a:t>Wiseoldsayings.com. n.d. </a:t>
            </a:r>
            <a:r>
              <a:rPr lang="en-GB" sz="1000" b="0" i="1" dirty="0">
                <a:solidFill>
                  <a:srgbClr val="000000"/>
                </a:solidFill>
                <a:effectLst/>
                <a:latin typeface="Abadi" panose="020B0604020104020204" pitchFamily="34" charset="0"/>
              </a:rPr>
              <a:t>Training Sayings And Training Quotes | Wise Old Sayings</a:t>
            </a:r>
            <a:r>
              <a:rPr lang="en-GB" sz="1000" b="0" i="0" dirty="0">
                <a:solidFill>
                  <a:srgbClr val="000000"/>
                </a:solidFill>
                <a:effectLst/>
                <a:latin typeface="Abadi" panose="020B0604020104020204" pitchFamily="34" charset="0"/>
              </a:rPr>
              <a:t>. [online] Available at: &lt;</a:t>
            </a:r>
            <a:r>
              <a:rPr lang="en-GB" sz="1000" b="0" i="0" dirty="0">
                <a:solidFill>
                  <a:srgbClr val="FF0000"/>
                </a:solidFill>
                <a:effectLst/>
                <a:latin typeface="Abadi" panose="020B0604020104020204" pitchFamily="34" charset="0"/>
                <a:hlinkClick r:id="rId11">
                  <a:extLst>
                    <a:ext uri="{A12FA001-AC4F-418D-AE19-62706E023703}">
                      <ahyp:hlinkClr xmlns:ahyp="http://schemas.microsoft.com/office/drawing/2018/hyperlinkcolor" val="tx"/>
                    </a:ext>
                  </a:extLst>
                </a:hlinkClick>
              </a:rPr>
              <a:t>https://www.wiseoldsayings.com/training-quotes/</a:t>
            </a:r>
            <a:r>
              <a:rPr lang="en-GB" sz="1000" b="0" i="0" dirty="0">
                <a:solidFill>
                  <a:schemeClr val="tx1"/>
                </a:solidFill>
                <a:effectLst/>
                <a:latin typeface="Abadi" panose="020B0604020104020204" pitchFamily="34" charset="0"/>
                <a:hlinkClick r:id="rId11">
                  <a:extLst>
                    <a:ext uri="{A12FA001-AC4F-418D-AE19-62706E023703}">
                      <ahyp:hlinkClr xmlns:ahyp="http://schemas.microsoft.com/office/drawing/2018/hyperlinkcolor" val="tx"/>
                    </a:ext>
                  </a:extLst>
                </a:hlinkClick>
              </a:rPr>
              <a:t>&gt;</a:t>
            </a:r>
            <a:r>
              <a:rPr lang="en-GB" sz="1000" b="0" i="0" dirty="0">
                <a:solidFill>
                  <a:srgbClr val="FF0000"/>
                </a:solidFill>
                <a:effectLst/>
                <a:latin typeface="Abadi" panose="020B0604020104020204" pitchFamily="34" charset="0"/>
                <a:hlinkClick r:id="rId11">
                  <a:extLst>
                    <a:ext uri="{A12FA001-AC4F-418D-AE19-62706E023703}">
                      <ahyp:hlinkClr xmlns:ahyp="http://schemas.microsoft.com/office/drawing/2018/hyperlinkcolor" val="tx"/>
                    </a:ext>
                  </a:extLst>
                </a:hlinkClick>
              </a:rPr>
              <a:t> </a:t>
            </a:r>
            <a:r>
              <a:rPr lang="en-GB" sz="1000" b="0" i="0" dirty="0">
                <a:solidFill>
                  <a:srgbClr val="000000"/>
                </a:solidFill>
                <a:effectLst/>
                <a:latin typeface="Abadi" panose="020B0604020104020204" pitchFamily="34" charset="0"/>
              </a:rPr>
              <a:t>[Accessed 2 November 2020].</a:t>
            </a:r>
          </a:p>
          <a:p>
            <a:pPr marL="228600" indent="-228600">
              <a:buAutoNum type="arabicPeriod"/>
            </a:pPr>
            <a:r>
              <a:rPr lang="en-GB" sz="1000" b="0" i="0" dirty="0">
                <a:solidFill>
                  <a:srgbClr val="000000"/>
                </a:solidFill>
                <a:effectLst/>
                <a:latin typeface="Open Sans"/>
              </a:rPr>
              <a:t>US About Amazon. n.d. </a:t>
            </a:r>
            <a:r>
              <a:rPr lang="en-GB" sz="1000" b="0" i="1" dirty="0">
                <a:solidFill>
                  <a:srgbClr val="000000"/>
                </a:solidFill>
                <a:effectLst/>
                <a:latin typeface="Open Sans"/>
              </a:rPr>
              <a:t>Training</a:t>
            </a:r>
            <a:r>
              <a:rPr lang="en-GB" sz="1000" b="0" i="0" dirty="0">
                <a:solidFill>
                  <a:srgbClr val="000000"/>
                </a:solidFill>
                <a:effectLst/>
                <a:latin typeface="Open Sans"/>
              </a:rPr>
              <a:t>. [online] Available at: &lt;</a:t>
            </a:r>
            <a:r>
              <a:rPr lang="en-GB" sz="1000" b="0" i="0" dirty="0">
                <a:solidFill>
                  <a:srgbClr val="FF0000"/>
                </a:solidFill>
                <a:effectLst/>
                <a:latin typeface="Open Sans"/>
                <a:hlinkClick r:id="rId12">
                  <a:extLst>
                    <a:ext uri="{A12FA001-AC4F-418D-AE19-62706E023703}">
                      <ahyp:hlinkClr xmlns:ahyp="http://schemas.microsoft.com/office/drawing/2018/hyperlinkcolor" val="tx"/>
                    </a:ext>
                  </a:extLst>
                </a:hlinkClick>
              </a:rPr>
              <a:t>https://www.aboutamazon.com/amazon-fulfillment/our-fulfillment-centers/training</a:t>
            </a:r>
            <a:r>
              <a:rPr lang="en-GB" sz="1000" b="0" i="0" dirty="0">
                <a:solidFill>
                  <a:srgbClr val="000000"/>
                </a:solidFill>
                <a:effectLst/>
                <a:latin typeface="Open Sans"/>
              </a:rPr>
              <a:t>&gt; [Accessed 1 November 2020].</a:t>
            </a:r>
          </a:p>
          <a:p>
            <a:pPr marL="228600" indent="-228600">
              <a:buAutoNum type="arabicPeriod"/>
            </a:pPr>
            <a:r>
              <a:rPr lang="en-GB" sz="1000" b="0" i="0" dirty="0">
                <a:solidFill>
                  <a:srgbClr val="000000"/>
                </a:solidFill>
                <a:effectLst/>
                <a:latin typeface="Open Sans"/>
              </a:rPr>
              <a:t>Cournoyer, B., 2012. </a:t>
            </a:r>
            <a:r>
              <a:rPr lang="en-GB" sz="1000" b="0" i="1" dirty="0">
                <a:solidFill>
                  <a:srgbClr val="000000"/>
                </a:solidFill>
                <a:effectLst/>
                <a:latin typeface="Open Sans"/>
              </a:rPr>
              <a:t>Informal Vs. Formal Learning: What's The Difference?</a:t>
            </a:r>
            <a:r>
              <a:rPr lang="en-GB" sz="1000" b="0" i="0" dirty="0">
                <a:solidFill>
                  <a:srgbClr val="000000"/>
                </a:solidFill>
                <a:effectLst/>
                <a:latin typeface="Open Sans"/>
              </a:rPr>
              <a:t>. [online] Brainshark. Available at: &lt;</a:t>
            </a:r>
            <a:r>
              <a:rPr lang="en-GB" sz="1000" b="0" i="0" dirty="0">
                <a:solidFill>
                  <a:srgbClr val="FF0000"/>
                </a:solidFill>
                <a:effectLst/>
                <a:latin typeface="Open Sans"/>
                <a:hlinkClick r:id="rId13">
                  <a:extLst>
                    <a:ext uri="{A12FA001-AC4F-418D-AE19-62706E023703}">
                      <ahyp:hlinkClr xmlns:ahyp="http://schemas.microsoft.com/office/drawing/2018/hyperlinkcolor" val="tx"/>
                    </a:ext>
                  </a:extLst>
                </a:hlinkClick>
              </a:rPr>
              <a:t>https://www.brainshark.com/ideas-blog/2012/February/informal-vs-formal-learning-difference</a:t>
            </a:r>
            <a:r>
              <a:rPr lang="en-GB" sz="1000" b="0" i="0" dirty="0">
                <a:solidFill>
                  <a:srgbClr val="000000"/>
                </a:solidFill>
                <a:effectLst/>
                <a:latin typeface="Open Sans"/>
              </a:rPr>
              <a:t>&gt; [Accessed 3 November 2020].</a:t>
            </a:r>
          </a:p>
          <a:p>
            <a:pPr marL="228600" indent="-228600">
              <a:buAutoNum type="arabicPeriod"/>
            </a:pPr>
            <a:r>
              <a:rPr lang="en-GB" sz="1000" b="0" i="0" dirty="0">
                <a:solidFill>
                  <a:srgbClr val="000000"/>
                </a:solidFill>
                <a:effectLst/>
                <a:latin typeface="Open Sans"/>
              </a:rPr>
              <a:t>Rees, D., 2015. </a:t>
            </a:r>
            <a:r>
              <a:rPr lang="en-GB" sz="1000" b="0" i="1" dirty="0">
                <a:solidFill>
                  <a:srgbClr val="000000"/>
                </a:solidFill>
                <a:effectLst/>
                <a:latin typeface="Open Sans"/>
              </a:rPr>
              <a:t>Skills Of Management And Leadership/Managing People In Organizations</a:t>
            </a:r>
            <a:r>
              <a:rPr lang="en-GB" sz="1000" b="0" i="0" dirty="0">
                <a:solidFill>
                  <a:srgbClr val="000000"/>
                </a:solidFill>
                <a:effectLst/>
                <a:latin typeface="Open Sans"/>
              </a:rPr>
              <a:t>. London: PALGRAVE, pp.229-230, 230-234, 234-238.</a:t>
            </a:r>
            <a:endParaRPr lang="en-GB" sz="1050" b="0" i="0" dirty="0">
              <a:solidFill>
                <a:srgbClr val="000000"/>
              </a:solidFill>
              <a:effectLst/>
              <a:latin typeface="Abadi" panose="020B0604020104020204" pitchFamily="34" charset="0"/>
            </a:endParaRPr>
          </a:p>
        </p:txBody>
      </p:sp>
    </p:spTree>
    <p:extLst>
      <p:ext uri="{BB962C8B-B14F-4D97-AF65-F5344CB8AC3E}">
        <p14:creationId xmlns:p14="http://schemas.microsoft.com/office/powerpoint/2010/main" val="394610442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4" ma:contentTypeDescription="Create a new document." ma:contentTypeScope="" ma:versionID="8ad09b8f4a7b551ebc9585f209652b85">
  <xsd:schema xmlns:xsd="http://www.w3.org/2001/XMLSchema" xmlns:xs="http://www.w3.org/2001/XMLSchema" xmlns:p="http://schemas.microsoft.com/office/2006/metadata/properties" xmlns:ns3="cc3da4c2-8df5-43e8-a6f3-0aebddca5a1b" targetNamespace="http://schemas.microsoft.com/office/2006/metadata/properties" ma:root="true" ma:fieldsID="7843e7786130bf34f8d93d55fba04b1a" ns3:_="">
    <xsd:import namespace="cc3da4c2-8df5-43e8-a6f3-0aebddca5a1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C6F9DC-6ADD-45A1-B31B-EDD8781D0135}">
  <ds:schemaRefs>
    <ds:schemaRef ds:uri="http://purl.org/dc/terms/"/>
    <ds:schemaRef ds:uri="http://schemas.openxmlformats.org/package/2006/metadata/core-properties"/>
    <ds:schemaRef ds:uri="cc3da4c2-8df5-43e8-a6f3-0aebddca5a1b"/>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995924AC-CB1C-4E03-8DE4-4FD552CE6DE3}">
  <ds:schemaRefs>
    <ds:schemaRef ds:uri="http://schemas.microsoft.com/sharepoint/v3/contenttype/forms"/>
  </ds:schemaRefs>
</ds:datastoreItem>
</file>

<file path=customXml/itemProps3.xml><?xml version="1.0" encoding="utf-8"?>
<ds:datastoreItem xmlns:ds="http://schemas.openxmlformats.org/officeDocument/2006/customXml" ds:itemID="{B5674487-D778-4905-9857-C024EFAC74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345</TotalTime>
  <Words>1298</Words>
  <Application>Microsoft Office PowerPoint</Application>
  <PresentationFormat>Widescreen</PresentationFormat>
  <Paragraphs>96</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Abadi</vt:lpstr>
      <vt:lpstr>Arial</vt:lpstr>
      <vt:lpstr>Corbel</vt:lpstr>
      <vt:lpstr>Futura LT W05 Book</vt:lpstr>
      <vt:lpstr>Open Sans</vt:lpstr>
      <vt:lpstr>Wingdings</vt:lpstr>
      <vt:lpstr>Wingdings 2</vt:lpstr>
      <vt:lpstr>Frame</vt:lpstr>
      <vt:lpstr>Presented by student  Zilvinas Miksys 1815997</vt:lpstr>
      <vt:lpstr>PowerPoint Presentation</vt:lpstr>
      <vt:lpstr>PowerPoint Presentation</vt:lpstr>
      <vt:lpstr>Benefits of training  “The benefits of employee training are boundless, and not limited to the employee themselves. Organisations can reap the rewards of effective employee training programmes.” - Robert Half on 13th January 2018  </vt:lpstr>
      <vt:lpstr>Training Cycle  “A systematic approach to training ensures that an organization’s course development efforts produce consistent results. This includes using a structured approach to analysing needs, designing class outlines, developing course content and materials, delivering instruction, and evaluating success.”-  Tara Duggan ,September 26,2017, (https://bizfluent.com/info-7805917-systematic-approach-training.html ) </vt:lpstr>
      <vt:lpstr>Types of training interventions</vt:lpstr>
      <vt:lpstr>PowerPoint Presentation</vt:lpstr>
      <vt:lpstr>Impact of training in organizations    “ Effective colleague engagement is the key to organizational success” Shalini Sengupta, 2017,(peoplematters) </vt:lpstr>
      <vt:lpstr>Conclusions  Amazon or Tesco  successful training programs and practises?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Presented by student  Zilvinas Miksys 1815997</dc:title>
  <dc:creator>Zilvinas Miksys (1815997)</dc:creator>
  <cp:lastModifiedBy>Zilvinas Miksys (1815997)</cp:lastModifiedBy>
  <cp:revision>2</cp:revision>
  <dcterms:created xsi:type="dcterms:W3CDTF">2020-11-04T21:08:09Z</dcterms:created>
  <dcterms:modified xsi:type="dcterms:W3CDTF">2020-11-08T00:06:01Z</dcterms:modified>
</cp:coreProperties>
</file>