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71" r:id="rId6"/>
    <p:sldId id="270" r:id="rId7"/>
    <p:sldId id="267" r:id="rId8"/>
    <p:sldId id="272" r:id="rId9"/>
    <p:sldId id="264" r:id="rId10"/>
    <p:sldId id="258" r:id="rId11"/>
    <p:sldId id="257" r:id="rId12"/>
    <p:sldId id="269" r:id="rId13"/>
    <p:sldId id="268" r:id="rId14"/>
    <p:sldId id="259" r:id="rId15"/>
    <p:sldId id="266"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1" d="100"/>
          <a:sy n="81" d="100"/>
        </p:scale>
        <p:origin x="4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t>Baseline</a:t>
            </a:r>
            <a:r>
              <a:rPr lang="en-GB" baseline="0"/>
              <a:t> Assessment (LCE)</a:t>
            </a:r>
            <a:endParaRPr lang="en-GB"/>
          </a:p>
        </c:rich>
      </c:tx>
      <c:layout>
        <c:manualLayout>
          <c:xMode val="edge"/>
          <c:yMode val="edge"/>
          <c:x val="0.23045260090520181"/>
          <c:y val="3.2362459546925564E-2"/>
        </c:manualLayout>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10349950529743991"/>
          <c:y val="0.25258511979823456"/>
          <c:w val="0.87250398510395621"/>
          <c:h val="0.56129287433017905"/>
        </c:manualLayout>
      </c:layout>
      <c:barChart>
        <c:barDir val="col"/>
        <c:grouping val="clustered"/>
        <c:varyColors val="0"/>
        <c:ser>
          <c:idx val="0"/>
          <c:order val="0"/>
          <c:tx>
            <c:v>Boys</c:v>
          </c:tx>
          <c:spPr>
            <a:solidFill>
              <a:schemeClr val="accent1"/>
            </a:solidFill>
            <a:ln>
              <a:noFill/>
            </a:ln>
            <a:effectLst/>
          </c:spPr>
          <c:invertIfNegative val="0"/>
          <c:dLbls>
            <c:dLbl>
              <c:idx val="0"/>
              <c:layout>
                <c:manualLayout>
                  <c:x val="2.181500872600349E-2"/>
                  <c:y val="-4.2034468263976499E-2"/>
                </c:manualLayout>
              </c:layout>
              <c:tx>
                <c:rich>
                  <a:bodyPr/>
                  <a:lstStyle/>
                  <a:p>
                    <a:r>
                      <a:rPr lang="en-US"/>
                      <a:t>Language</a:t>
                    </a:r>
                    <a:r>
                      <a:rPr lang="en-US" baseline="0"/>
                      <a:t> Literacy skills (English)</a:t>
                    </a:r>
                    <a:endParaRPr lang="en-US"/>
                  </a:p>
                </c:rich>
              </c:tx>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0875-4C37-8888-074F2DE24364}"/>
                </c:ext>
              </c:extLst>
            </c:dLbl>
            <c:dLbl>
              <c:idx val="1"/>
              <c:layout>
                <c:manualLayout>
                  <c:x val="0"/>
                  <c:y val="-2.9424127784783524E-2"/>
                </c:manualLayout>
              </c:layout>
              <c:tx>
                <c:rich>
                  <a:bodyPr/>
                  <a:lstStyle/>
                  <a:p>
                    <a:r>
                      <a:rPr lang="en-US"/>
                      <a:t>Oracy</a:t>
                    </a:r>
                    <a:r>
                      <a:rPr lang="en-US" baseline="0"/>
                      <a:t>- expressive language</a:t>
                    </a:r>
                    <a:endParaRPr lang="en-US"/>
                  </a:p>
                </c:rich>
              </c:tx>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0875-4C37-8888-074F2DE24364}"/>
                </c:ext>
              </c:extLst>
            </c:dLbl>
            <c:dLbl>
              <c:idx val="2"/>
              <c:layout>
                <c:manualLayout>
                  <c:x val="-7.9987441306931893E-17"/>
                  <c:y val="-2.5220680958385897E-2"/>
                </c:manualLayout>
              </c:layout>
              <c:tx>
                <c:rich>
                  <a:bodyPr/>
                  <a:lstStyle/>
                  <a:p>
                    <a:r>
                      <a:rPr lang="en-US"/>
                      <a:t>Oracy</a:t>
                    </a:r>
                    <a:r>
                      <a:rPr lang="en-US" baseline="0"/>
                      <a:t> - Listening and understanding</a:t>
                    </a:r>
                    <a:endParaRPr lang="en-US"/>
                  </a:p>
                </c:rich>
              </c:tx>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0875-4C37-8888-074F2DE24364}"/>
                </c:ext>
              </c:extLst>
            </c:dLbl>
            <c:dLbl>
              <c:idx val="3"/>
              <c:layout>
                <c:manualLayout>
                  <c:x val="7.8740157480314005E-3"/>
                  <c:y val="-4.6795606859822134E-2"/>
                </c:manualLayout>
              </c:layout>
              <c:tx>
                <c:rich>
                  <a:bodyPr/>
                  <a:lstStyle/>
                  <a:p>
                    <a:r>
                      <a:rPr lang="en-US"/>
                      <a:t>Oracy</a:t>
                    </a:r>
                    <a:r>
                      <a:rPr lang="en-US" baseline="0"/>
                      <a:t> - Phonological awareness </a:t>
                    </a:r>
                    <a:endParaRPr lang="en-US"/>
                  </a:p>
                </c:rich>
              </c:tx>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0875-4C37-8888-074F2DE24364}"/>
                </c:ext>
              </c:extLst>
            </c:dLbl>
            <c:dLbl>
              <c:idx val="4"/>
              <c:layout>
                <c:manualLayout>
                  <c:x val="1.3089005235602094E-2"/>
                  <c:y val="-1.2610340479192938E-2"/>
                </c:manualLayout>
              </c:layout>
              <c:tx>
                <c:rich>
                  <a:bodyPr/>
                  <a:lstStyle/>
                  <a:p>
                    <a:r>
                      <a:rPr lang="en-US"/>
                      <a:t>Reading - </a:t>
                    </a:r>
                    <a:r>
                      <a:rPr lang="en-US" baseline="0"/>
                      <a:t> Understanding reading material </a:t>
                    </a:r>
                    <a:endParaRPr lang="en-US"/>
                  </a:p>
                </c:rich>
              </c:tx>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0875-4C37-8888-074F2DE24364}"/>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'Bl3 - Year 3'!$X$29:$AB$29</c:f>
              <c:numCache>
                <c:formatCode>General</c:formatCode>
                <c:ptCount val="5"/>
                <c:pt idx="0">
                  <c:v>1.4736842105263157</c:v>
                </c:pt>
                <c:pt idx="1">
                  <c:v>1.3</c:v>
                </c:pt>
                <c:pt idx="2">
                  <c:v>1.631578947368421</c:v>
                </c:pt>
                <c:pt idx="3">
                  <c:v>1.7</c:v>
                </c:pt>
                <c:pt idx="4">
                  <c:v>1.5555555555555556</c:v>
                </c:pt>
              </c:numCache>
            </c:numRef>
          </c:val>
          <c:extLst>
            <c:ext xmlns:c16="http://schemas.microsoft.com/office/drawing/2014/chart" uri="{C3380CC4-5D6E-409C-BE32-E72D297353CC}">
              <c16:uniqueId val="{00000005-0875-4C37-8888-074F2DE24364}"/>
            </c:ext>
          </c:extLst>
        </c:ser>
        <c:ser>
          <c:idx val="1"/>
          <c:order val="1"/>
          <c:tx>
            <c:v>Girls</c:v>
          </c:tx>
          <c:spPr>
            <a:solidFill>
              <a:schemeClr val="accent2"/>
            </a:solidFill>
            <a:ln>
              <a:noFill/>
            </a:ln>
            <a:effectLst/>
          </c:spPr>
          <c:invertIfNegative val="0"/>
          <c:dLbls>
            <c:delete val="1"/>
          </c:dLbls>
          <c:val>
            <c:numRef>
              <c:f>'Bl3 - Year 3'!$X$30:$AB$30</c:f>
              <c:numCache>
                <c:formatCode>General</c:formatCode>
                <c:ptCount val="5"/>
                <c:pt idx="0">
                  <c:v>1.4545454545454546</c:v>
                </c:pt>
                <c:pt idx="1">
                  <c:v>1.3181818181818181</c:v>
                </c:pt>
                <c:pt idx="2">
                  <c:v>1.5909090909090908</c:v>
                </c:pt>
                <c:pt idx="3">
                  <c:v>1.6521739130434783</c:v>
                </c:pt>
                <c:pt idx="4">
                  <c:v>1.5238095238095237</c:v>
                </c:pt>
              </c:numCache>
            </c:numRef>
          </c:val>
          <c:extLst>
            <c:ext xmlns:c16="http://schemas.microsoft.com/office/drawing/2014/chart" uri="{C3380CC4-5D6E-409C-BE32-E72D297353CC}">
              <c16:uniqueId val="{00000006-0875-4C37-8888-074F2DE24364}"/>
            </c:ext>
          </c:extLst>
        </c:ser>
        <c:dLbls>
          <c:dLblPos val="outEnd"/>
          <c:showLegendKey val="0"/>
          <c:showVal val="1"/>
          <c:showCatName val="0"/>
          <c:showSerName val="0"/>
          <c:showPercent val="0"/>
          <c:showBubbleSize val="0"/>
        </c:dLbls>
        <c:gapWidth val="219"/>
        <c:overlap val="-27"/>
        <c:axId val="543323472"/>
        <c:axId val="543323800"/>
      </c:barChart>
      <c:catAx>
        <c:axId val="543323472"/>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Gender</a:t>
                </a:r>
                <a:r>
                  <a:rPr lang="en-GB" baseline="0"/>
                  <a:t> Diffreneces </a:t>
                </a:r>
                <a:endParaRPr lang="en-GB"/>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 sourceLinked="0"/>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43323800"/>
        <c:crosses val="autoZero"/>
        <c:auto val="1"/>
        <c:lblAlgn val="ctr"/>
        <c:lblOffset val="100"/>
        <c:noMultiLvlLbl val="0"/>
      </c:catAx>
      <c:valAx>
        <c:axId val="543323800"/>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Assessment</a:t>
                </a:r>
                <a:r>
                  <a:rPr lang="en-GB" baseline="0"/>
                  <a:t> level average </a:t>
                </a:r>
                <a:endParaRPr lang="en-GB"/>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43323472"/>
        <c:crossesAt val="1"/>
        <c:crossBetween val="between"/>
      </c:valAx>
      <c:spPr>
        <a:noFill/>
        <a:ln>
          <a:noFill/>
        </a:ln>
        <a:effectLst/>
      </c:spPr>
    </c:plotArea>
    <c:legend>
      <c:legendPos val="b"/>
      <c:layout>
        <c:manualLayout>
          <c:xMode val="edge"/>
          <c:yMode val="edge"/>
          <c:x val="0.73323095738687094"/>
          <c:y val="0.90804910420245388"/>
          <c:w val="0.13999532780915472"/>
          <c:h val="7.0933661665557896E-2"/>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t>Y2</a:t>
            </a:r>
            <a:r>
              <a:rPr lang="en-GB" baseline="0"/>
              <a:t> Teacher Assessment </a:t>
            </a:r>
            <a:endParaRPr lang="en-GB"/>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v>Boys </c:v>
          </c:tx>
          <c:spPr>
            <a:solidFill>
              <a:schemeClr val="accent1"/>
            </a:solidFill>
            <a:ln>
              <a:noFill/>
            </a:ln>
            <a:effectLst/>
          </c:spPr>
          <c:invertIfNegative val="0"/>
          <c:val>
            <c:numRef>
              <c:f>'Bl3 - Year 3'!$AD$29:$AG$29</c:f>
              <c:numCache>
                <c:formatCode>General</c:formatCode>
                <c:ptCount val="4"/>
                <c:pt idx="0">
                  <c:v>4.6956521739130439</c:v>
                </c:pt>
                <c:pt idx="2">
                  <c:v>4.9090909090909092</c:v>
                </c:pt>
                <c:pt idx="3">
                  <c:v>5.0909090909090908</c:v>
                </c:pt>
              </c:numCache>
            </c:numRef>
          </c:val>
          <c:extLst>
            <c:ext xmlns:c16="http://schemas.microsoft.com/office/drawing/2014/chart" uri="{C3380CC4-5D6E-409C-BE32-E72D297353CC}">
              <c16:uniqueId val="{00000000-91EB-450C-9025-499C9084DCDE}"/>
            </c:ext>
          </c:extLst>
        </c:ser>
        <c:ser>
          <c:idx val="1"/>
          <c:order val="1"/>
          <c:tx>
            <c:v>Girls </c:v>
          </c:tx>
          <c:spPr>
            <a:solidFill>
              <a:schemeClr val="accent2"/>
            </a:solidFill>
            <a:ln>
              <a:noFill/>
            </a:ln>
            <a:effectLst/>
          </c:spPr>
          <c:invertIfNegative val="0"/>
          <c:dLbls>
            <c:dLbl>
              <c:idx val="0"/>
              <c:tx>
                <c:rich>
                  <a:bodyPr/>
                  <a:lstStyle/>
                  <a:p>
                    <a:r>
                      <a:rPr lang="en-US"/>
                      <a:t>(FP</a:t>
                    </a:r>
                    <a:r>
                      <a:rPr lang="en-US" baseline="0"/>
                      <a:t>) LCE</a:t>
                    </a:r>
                    <a:endParaRPr lang="en-US"/>
                  </a:p>
                </c:rich>
              </c:tx>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91EB-450C-9025-499C9084DCDE}"/>
                </c:ext>
              </c:extLst>
            </c:dLbl>
            <c:dLbl>
              <c:idx val="2"/>
              <c:tx>
                <c:rich>
                  <a:bodyPr/>
                  <a:lstStyle/>
                  <a:p>
                    <a:r>
                      <a:rPr lang="en-US"/>
                      <a:t>(FP)</a:t>
                    </a:r>
                    <a:r>
                      <a:rPr lang="en-US" baseline="0"/>
                      <a:t> MDT Maths</a:t>
                    </a:r>
                    <a:endParaRPr lang="en-US"/>
                  </a:p>
                </c:rich>
              </c:tx>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91EB-450C-9025-499C9084DCDE}"/>
                </c:ext>
              </c:extLst>
            </c:dLbl>
            <c:dLbl>
              <c:idx val="3"/>
              <c:tx>
                <c:rich>
                  <a:bodyPr/>
                  <a:lstStyle/>
                  <a:p>
                    <a:r>
                      <a:rPr lang="en-US"/>
                      <a:t>(FP)</a:t>
                    </a:r>
                    <a:r>
                      <a:rPr lang="en-US" baseline="0"/>
                      <a:t> PSD</a:t>
                    </a:r>
                    <a:endParaRPr lang="en-US"/>
                  </a:p>
                </c:rich>
              </c:tx>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91EB-450C-9025-499C9084DCDE}"/>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'Bl3 - Year 3'!$AD$30:$AG$30</c:f>
              <c:numCache>
                <c:formatCode>General</c:formatCode>
                <c:ptCount val="4"/>
                <c:pt idx="0">
                  <c:v>4.7692307692307692</c:v>
                </c:pt>
                <c:pt idx="2">
                  <c:v>4.9615384615384617</c:v>
                </c:pt>
                <c:pt idx="3">
                  <c:v>5.1538461538461542</c:v>
                </c:pt>
              </c:numCache>
            </c:numRef>
          </c:val>
          <c:extLst>
            <c:ext xmlns:c16="http://schemas.microsoft.com/office/drawing/2014/chart" uri="{C3380CC4-5D6E-409C-BE32-E72D297353CC}">
              <c16:uniqueId val="{00000004-91EB-450C-9025-499C9084DCDE}"/>
            </c:ext>
          </c:extLst>
        </c:ser>
        <c:dLbls>
          <c:showLegendKey val="0"/>
          <c:showVal val="0"/>
          <c:showCatName val="0"/>
          <c:showSerName val="0"/>
          <c:showPercent val="0"/>
          <c:showBubbleSize val="0"/>
        </c:dLbls>
        <c:gapWidth val="219"/>
        <c:overlap val="-27"/>
        <c:axId val="992359568"/>
        <c:axId val="992366128"/>
      </c:barChart>
      <c:catAx>
        <c:axId val="992359568"/>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Gender</a:t>
                </a:r>
                <a:r>
                  <a:rPr lang="en-GB" baseline="0"/>
                  <a:t> attainment </a:t>
                </a:r>
                <a:endParaRPr lang="en-GB"/>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992366128"/>
        <c:crosses val="autoZero"/>
        <c:auto val="1"/>
        <c:lblAlgn val="ctr"/>
        <c:lblOffset val="100"/>
        <c:noMultiLvlLbl val="0"/>
      </c:catAx>
      <c:valAx>
        <c:axId val="992366128"/>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Average</a:t>
                </a:r>
                <a:r>
                  <a:rPr lang="en-GB" baseline="0"/>
                  <a:t> level of attainment </a:t>
                </a:r>
                <a:endParaRPr lang="en-GB"/>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99235956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5B93D0-61DA-4D95-A350-29835A8EADA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399E46E-187E-413A-87B7-1770C3B9B4E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2557D4B-0D87-4C4B-9165-9AE2DD89AE8E}"/>
              </a:ext>
            </a:extLst>
          </p:cNvPr>
          <p:cNvSpPr>
            <a:spLocks noGrp="1"/>
          </p:cNvSpPr>
          <p:nvPr>
            <p:ph type="dt" sz="half" idx="10"/>
          </p:nvPr>
        </p:nvSpPr>
        <p:spPr/>
        <p:txBody>
          <a:bodyPr/>
          <a:lstStyle/>
          <a:p>
            <a:fld id="{942A3D7A-88E8-4F4C-B6B4-73C77E95E2B5}" type="datetimeFigureOut">
              <a:rPr lang="en-GB" smtClean="0"/>
              <a:t>08/03/2020</a:t>
            </a:fld>
            <a:endParaRPr lang="en-GB"/>
          </a:p>
        </p:txBody>
      </p:sp>
      <p:sp>
        <p:nvSpPr>
          <p:cNvPr id="5" name="Footer Placeholder 4">
            <a:extLst>
              <a:ext uri="{FF2B5EF4-FFF2-40B4-BE49-F238E27FC236}">
                <a16:creationId xmlns:a16="http://schemas.microsoft.com/office/drawing/2014/main" id="{0ED646FC-C689-4D6C-AAC8-8ABD94F46C1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9D4D1F1-A71B-48F6-A6C2-C0AFA5002E43}"/>
              </a:ext>
            </a:extLst>
          </p:cNvPr>
          <p:cNvSpPr>
            <a:spLocks noGrp="1"/>
          </p:cNvSpPr>
          <p:nvPr>
            <p:ph type="sldNum" sz="quarter" idx="12"/>
          </p:nvPr>
        </p:nvSpPr>
        <p:spPr/>
        <p:txBody>
          <a:bodyPr/>
          <a:lstStyle/>
          <a:p>
            <a:fld id="{9350E812-2EA0-444A-9C41-ED3905A353A0}" type="slidenum">
              <a:rPr lang="en-GB" smtClean="0"/>
              <a:t>‹#›</a:t>
            </a:fld>
            <a:endParaRPr lang="en-GB"/>
          </a:p>
        </p:txBody>
      </p:sp>
    </p:spTree>
    <p:extLst>
      <p:ext uri="{BB962C8B-B14F-4D97-AF65-F5344CB8AC3E}">
        <p14:creationId xmlns:p14="http://schemas.microsoft.com/office/powerpoint/2010/main" val="27054307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AEDE7A-142D-4C5A-B475-C8B777656F3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9F6E7F5-9237-47D0-9FCE-019C7FE3D2A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55CF389-3ADA-49DD-B021-47E8D1A75A9C}"/>
              </a:ext>
            </a:extLst>
          </p:cNvPr>
          <p:cNvSpPr>
            <a:spLocks noGrp="1"/>
          </p:cNvSpPr>
          <p:nvPr>
            <p:ph type="dt" sz="half" idx="10"/>
          </p:nvPr>
        </p:nvSpPr>
        <p:spPr/>
        <p:txBody>
          <a:bodyPr/>
          <a:lstStyle/>
          <a:p>
            <a:fld id="{942A3D7A-88E8-4F4C-B6B4-73C77E95E2B5}" type="datetimeFigureOut">
              <a:rPr lang="en-GB" smtClean="0"/>
              <a:t>08/03/2020</a:t>
            </a:fld>
            <a:endParaRPr lang="en-GB"/>
          </a:p>
        </p:txBody>
      </p:sp>
      <p:sp>
        <p:nvSpPr>
          <p:cNvPr id="5" name="Footer Placeholder 4">
            <a:extLst>
              <a:ext uri="{FF2B5EF4-FFF2-40B4-BE49-F238E27FC236}">
                <a16:creationId xmlns:a16="http://schemas.microsoft.com/office/drawing/2014/main" id="{BCB58581-2CC9-468B-AC37-1C9D9F10F91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EEF218-4EE4-4B55-81C1-5532E0E33611}"/>
              </a:ext>
            </a:extLst>
          </p:cNvPr>
          <p:cNvSpPr>
            <a:spLocks noGrp="1"/>
          </p:cNvSpPr>
          <p:nvPr>
            <p:ph type="sldNum" sz="quarter" idx="12"/>
          </p:nvPr>
        </p:nvSpPr>
        <p:spPr/>
        <p:txBody>
          <a:bodyPr/>
          <a:lstStyle/>
          <a:p>
            <a:fld id="{9350E812-2EA0-444A-9C41-ED3905A353A0}" type="slidenum">
              <a:rPr lang="en-GB" smtClean="0"/>
              <a:t>‹#›</a:t>
            </a:fld>
            <a:endParaRPr lang="en-GB"/>
          </a:p>
        </p:txBody>
      </p:sp>
    </p:spTree>
    <p:extLst>
      <p:ext uri="{BB962C8B-B14F-4D97-AF65-F5344CB8AC3E}">
        <p14:creationId xmlns:p14="http://schemas.microsoft.com/office/powerpoint/2010/main" val="41587916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7C907-CE1F-47D2-ADB1-A2E79C4A2D7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7FBF9AA-2656-4D5A-B2E9-E541E8DB329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B9D49AC-A6CA-4EAC-9547-2B7FC8ACE5C1}"/>
              </a:ext>
            </a:extLst>
          </p:cNvPr>
          <p:cNvSpPr>
            <a:spLocks noGrp="1"/>
          </p:cNvSpPr>
          <p:nvPr>
            <p:ph type="dt" sz="half" idx="10"/>
          </p:nvPr>
        </p:nvSpPr>
        <p:spPr/>
        <p:txBody>
          <a:bodyPr/>
          <a:lstStyle/>
          <a:p>
            <a:fld id="{942A3D7A-88E8-4F4C-B6B4-73C77E95E2B5}" type="datetimeFigureOut">
              <a:rPr lang="en-GB" smtClean="0"/>
              <a:t>08/03/2020</a:t>
            </a:fld>
            <a:endParaRPr lang="en-GB"/>
          </a:p>
        </p:txBody>
      </p:sp>
      <p:sp>
        <p:nvSpPr>
          <p:cNvPr id="5" name="Footer Placeholder 4">
            <a:extLst>
              <a:ext uri="{FF2B5EF4-FFF2-40B4-BE49-F238E27FC236}">
                <a16:creationId xmlns:a16="http://schemas.microsoft.com/office/drawing/2014/main" id="{7D335C30-8FDA-4B03-91DD-48FD53514F3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9019EC3-F8A8-4002-BA62-8F1C1E5330F3}"/>
              </a:ext>
            </a:extLst>
          </p:cNvPr>
          <p:cNvSpPr>
            <a:spLocks noGrp="1"/>
          </p:cNvSpPr>
          <p:nvPr>
            <p:ph type="sldNum" sz="quarter" idx="12"/>
          </p:nvPr>
        </p:nvSpPr>
        <p:spPr/>
        <p:txBody>
          <a:bodyPr/>
          <a:lstStyle/>
          <a:p>
            <a:fld id="{9350E812-2EA0-444A-9C41-ED3905A353A0}" type="slidenum">
              <a:rPr lang="en-GB" smtClean="0"/>
              <a:t>‹#›</a:t>
            </a:fld>
            <a:endParaRPr lang="en-GB"/>
          </a:p>
        </p:txBody>
      </p:sp>
    </p:spTree>
    <p:extLst>
      <p:ext uri="{BB962C8B-B14F-4D97-AF65-F5344CB8AC3E}">
        <p14:creationId xmlns:p14="http://schemas.microsoft.com/office/powerpoint/2010/main" val="26364676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EEF940-740A-40B4-A128-907FC81D01F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6C2C797-96D9-4389-9795-DFA5FE9AC0E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808F06B-8B64-48A7-8EF0-033234242C2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29D199F-50A6-4596-8E3C-867CFA549B6F}"/>
              </a:ext>
            </a:extLst>
          </p:cNvPr>
          <p:cNvSpPr>
            <a:spLocks noGrp="1"/>
          </p:cNvSpPr>
          <p:nvPr>
            <p:ph type="dt" sz="half" idx="10"/>
          </p:nvPr>
        </p:nvSpPr>
        <p:spPr/>
        <p:txBody>
          <a:bodyPr/>
          <a:lstStyle/>
          <a:p>
            <a:fld id="{942A3D7A-88E8-4F4C-B6B4-73C77E95E2B5}" type="datetimeFigureOut">
              <a:rPr lang="en-GB" smtClean="0"/>
              <a:t>08/03/2020</a:t>
            </a:fld>
            <a:endParaRPr lang="en-GB"/>
          </a:p>
        </p:txBody>
      </p:sp>
      <p:sp>
        <p:nvSpPr>
          <p:cNvPr id="6" name="Footer Placeholder 5">
            <a:extLst>
              <a:ext uri="{FF2B5EF4-FFF2-40B4-BE49-F238E27FC236}">
                <a16:creationId xmlns:a16="http://schemas.microsoft.com/office/drawing/2014/main" id="{16E28FA9-5723-49CA-B28E-F3A79908D96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F783EDE-0964-4A06-95C8-325665CEB003}"/>
              </a:ext>
            </a:extLst>
          </p:cNvPr>
          <p:cNvSpPr>
            <a:spLocks noGrp="1"/>
          </p:cNvSpPr>
          <p:nvPr>
            <p:ph type="sldNum" sz="quarter" idx="12"/>
          </p:nvPr>
        </p:nvSpPr>
        <p:spPr/>
        <p:txBody>
          <a:bodyPr/>
          <a:lstStyle/>
          <a:p>
            <a:fld id="{9350E812-2EA0-444A-9C41-ED3905A353A0}" type="slidenum">
              <a:rPr lang="en-GB" smtClean="0"/>
              <a:t>‹#›</a:t>
            </a:fld>
            <a:endParaRPr lang="en-GB"/>
          </a:p>
        </p:txBody>
      </p:sp>
    </p:spTree>
    <p:extLst>
      <p:ext uri="{BB962C8B-B14F-4D97-AF65-F5344CB8AC3E}">
        <p14:creationId xmlns:p14="http://schemas.microsoft.com/office/powerpoint/2010/main" val="6148117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4705B1-4DA1-48F1-ABEF-FBD53B4E42E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BF28B2A-442A-4625-9F55-521AB73A6D9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CE6C45E-CEC7-4004-8E18-B31F40EC74D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B4F1662-20C2-4D6C-9A56-F83F89C67A1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81635E4-ABAD-407C-8D03-82FE22BBB2F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B8E39D3-05AF-415C-937B-ECFA73782BEE}"/>
              </a:ext>
            </a:extLst>
          </p:cNvPr>
          <p:cNvSpPr>
            <a:spLocks noGrp="1"/>
          </p:cNvSpPr>
          <p:nvPr>
            <p:ph type="dt" sz="half" idx="10"/>
          </p:nvPr>
        </p:nvSpPr>
        <p:spPr/>
        <p:txBody>
          <a:bodyPr/>
          <a:lstStyle/>
          <a:p>
            <a:fld id="{942A3D7A-88E8-4F4C-B6B4-73C77E95E2B5}" type="datetimeFigureOut">
              <a:rPr lang="en-GB" smtClean="0"/>
              <a:t>08/03/2020</a:t>
            </a:fld>
            <a:endParaRPr lang="en-GB"/>
          </a:p>
        </p:txBody>
      </p:sp>
      <p:sp>
        <p:nvSpPr>
          <p:cNvPr id="8" name="Footer Placeholder 7">
            <a:extLst>
              <a:ext uri="{FF2B5EF4-FFF2-40B4-BE49-F238E27FC236}">
                <a16:creationId xmlns:a16="http://schemas.microsoft.com/office/drawing/2014/main" id="{7DA12C87-49C2-4D7B-8616-C39F3C9A9B0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E6DEB72-B389-4319-9528-B591B59DA643}"/>
              </a:ext>
            </a:extLst>
          </p:cNvPr>
          <p:cNvSpPr>
            <a:spLocks noGrp="1"/>
          </p:cNvSpPr>
          <p:nvPr>
            <p:ph type="sldNum" sz="quarter" idx="12"/>
          </p:nvPr>
        </p:nvSpPr>
        <p:spPr/>
        <p:txBody>
          <a:bodyPr/>
          <a:lstStyle/>
          <a:p>
            <a:fld id="{9350E812-2EA0-444A-9C41-ED3905A353A0}" type="slidenum">
              <a:rPr lang="en-GB" smtClean="0"/>
              <a:t>‹#›</a:t>
            </a:fld>
            <a:endParaRPr lang="en-GB"/>
          </a:p>
        </p:txBody>
      </p:sp>
    </p:spTree>
    <p:extLst>
      <p:ext uri="{BB962C8B-B14F-4D97-AF65-F5344CB8AC3E}">
        <p14:creationId xmlns:p14="http://schemas.microsoft.com/office/powerpoint/2010/main" val="35205430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F3EF1-AABE-4301-A625-E55D5A1D856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9336730-088E-4819-955D-7748DCD8FD05}"/>
              </a:ext>
            </a:extLst>
          </p:cNvPr>
          <p:cNvSpPr>
            <a:spLocks noGrp="1"/>
          </p:cNvSpPr>
          <p:nvPr>
            <p:ph type="dt" sz="half" idx="10"/>
          </p:nvPr>
        </p:nvSpPr>
        <p:spPr/>
        <p:txBody>
          <a:bodyPr/>
          <a:lstStyle/>
          <a:p>
            <a:fld id="{942A3D7A-88E8-4F4C-B6B4-73C77E95E2B5}" type="datetimeFigureOut">
              <a:rPr lang="en-GB" smtClean="0"/>
              <a:t>08/03/2020</a:t>
            </a:fld>
            <a:endParaRPr lang="en-GB"/>
          </a:p>
        </p:txBody>
      </p:sp>
      <p:sp>
        <p:nvSpPr>
          <p:cNvPr id="4" name="Footer Placeholder 3">
            <a:extLst>
              <a:ext uri="{FF2B5EF4-FFF2-40B4-BE49-F238E27FC236}">
                <a16:creationId xmlns:a16="http://schemas.microsoft.com/office/drawing/2014/main" id="{3AD1A84A-284B-4933-880E-98F6232CA00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59C219C-0FFD-4413-B870-056ADDFB641C}"/>
              </a:ext>
            </a:extLst>
          </p:cNvPr>
          <p:cNvSpPr>
            <a:spLocks noGrp="1"/>
          </p:cNvSpPr>
          <p:nvPr>
            <p:ph type="sldNum" sz="quarter" idx="12"/>
          </p:nvPr>
        </p:nvSpPr>
        <p:spPr/>
        <p:txBody>
          <a:bodyPr/>
          <a:lstStyle/>
          <a:p>
            <a:fld id="{9350E812-2EA0-444A-9C41-ED3905A353A0}" type="slidenum">
              <a:rPr lang="en-GB" smtClean="0"/>
              <a:t>‹#›</a:t>
            </a:fld>
            <a:endParaRPr lang="en-GB"/>
          </a:p>
        </p:txBody>
      </p:sp>
    </p:spTree>
    <p:extLst>
      <p:ext uri="{BB962C8B-B14F-4D97-AF65-F5344CB8AC3E}">
        <p14:creationId xmlns:p14="http://schemas.microsoft.com/office/powerpoint/2010/main" val="12874541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3350AB4-2B08-4E44-836A-BD8FC7D130EE}"/>
              </a:ext>
            </a:extLst>
          </p:cNvPr>
          <p:cNvSpPr>
            <a:spLocks noGrp="1"/>
          </p:cNvSpPr>
          <p:nvPr>
            <p:ph type="dt" sz="half" idx="10"/>
          </p:nvPr>
        </p:nvSpPr>
        <p:spPr/>
        <p:txBody>
          <a:bodyPr/>
          <a:lstStyle/>
          <a:p>
            <a:fld id="{942A3D7A-88E8-4F4C-B6B4-73C77E95E2B5}" type="datetimeFigureOut">
              <a:rPr lang="en-GB" smtClean="0"/>
              <a:t>08/03/2020</a:t>
            </a:fld>
            <a:endParaRPr lang="en-GB"/>
          </a:p>
        </p:txBody>
      </p:sp>
      <p:sp>
        <p:nvSpPr>
          <p:cNvPr id="3" name="Footer Placeholder 2">
            <a:extLst>
              <a:ext uri="{FF2B5EF4-FFF2-40B4-BE49-F238E27FC236}">
                <a16:creationId xmlns:a16="http://schemas.microsoft.com/office/drawing/2014/main" id="{AFD1EED3-B40E-4B11-AF91-88F8D91A349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30E12F7-38DB-4460-9142-F6A45A7E7716}"/>
              </a:ext>
            </a:extLst>
          </p:cNvPr>
          <p:cNvSpPr>
            <a:spLocks noGrp="1"/>
          </p:cNvSpPr>
          <p:nvPr>
            <p:ph type="sldNum" sz="quarter" idx="12"/>
          </p:nvPr>
        </p:nvSpPr>
        <p:spPr/>
        <p:txBody>
          <a:bodyPr/>
          <a:lstStyle/>
          <a:p>
            <a:fld id="{9350E812-2EA0-444A-9C41-ED3905A353A0}" type="slidenum">
              <a:rPr lang="en-GB" smtClean="0"/>
              <a:t>‹#›</a:t>
            </a:fld>
            <a:endParaRPr lang="en-GB"/>
          </a:p>
        </p:txBody>
      </p:sp>
    </p:spTree>
    <p:extLst>
      <p:ext uri="{BB962C8B-B14F-4D97-AF65-F5344CB8AC3E}">
        <p14:creationId xmlns:p14="http://schemas.microsoft.com/office/powerpoint/2010/main" val="37673537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669E4-FC76-4EB1-8AE9-69D56543CA4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BC5CFFA-CF4B-4D67-8C70-23809C43A9C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8D24FDF-2712-40FB-B593-2F51BB00D4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C0AAEA-00F1-4D0D-9357-3536F9FA3114}"/>
              </a:ext>
            </a:extLst>
          </p:cNvPr>
          <p:cNvSpPr>
            <a:spLocks noGrp="1"/>
          </p:cNvSpPr>
          <p:nvPr>
            <p:ph type="dt" sz="half" idx="10"/>
          </p:nvPr>
        </p:nvSpPr>
        <p:spPr/>
        <p:txBody>
          <a:bodyPr/>
          <a:lstStyle/>
          <a:p>
            <a:fld id="{942A3D7A-88E8-4F4C-B6B4-73C77E95E2B5}" type="datetimeFigureOut">
              <a:rPr lang="en-GB" smtClean="0"/>
              <a:t>08/03/2020</a:t>
            </a:fld>
            <a:endParaRPr lang="en-GB"/>
          </a:p>
        </p:txBody>
      </p:sp>
      <p:sp>
        <p:nvSpPr>
          <p:cNvPr id="6" name="Footer Placeholder 5">
            <a:extLst>
              <a:ext uri="{FF2B5EF4-FFF2-40B4-BE49-F238E27FC236}">
                <a16:creationId xmlns:a16="http://schemas.microsoft.com/office/drawing/2014/main" id="{6EBF5E32-035B-4DE1-82CC-5D36E768CB7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B29D646-78D4-4575-8D8D-273A60C81FFE}"/>
              </a:ext>
            </a:extLst>
          </p:cNvPr>
          <p:cNvSpPr>
            <a:spLocks noGrp="1"/>
          </p:cNvSpPr>
          <p:nvPr>
            <p:ph type="sldNum" sz="quarter" idx="12"/>
          </p:nvPr>
        </p:nvSpPr>
        <p:spPr/>
        <p:txBody>
          <a:bodyPr/>
          <a:lstStyle/>
          <a:p>
            <a:fld id="{9350E812-2EA0-444A-9C41-ED3905A353A0}" type="slidenum">
              <a:rPr lang="en-GB" smtClean="0"/>
              <a:t>‹#›</a:t>
            </a:fld>
            <a:endParaRPr lang="en-GB"/>
          </a:p>
        </p:txBody>
      </p:sp>
    </p:spTree>
    <p:extLst>
      <p:ext uri="{BB962C8B-B14F-4D97-AF65-F5344CB8AC3E}">
        <p14:creationId xmlns:p14="http://schemas.microsoft.com/office/powerpoint/2010/main" val="38806686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C7EAEE-8507-4D16-BD01-564DC10657E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1B0E432-E66B-48FE-80A1-958DBD3C381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433DCEA-8FE6-464E-912F-5D16B3E0D4E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5678F0D-F6E8-4F3E-9ACA-0B8745FB43B2}"/>
              </a:ext>
            </a:extLst>
          </p:cNvPr>
          <p:cNvSpPr>
            <a:spLocks noGrp="1"/>
          </p:cNvSpPr>
          <p:nvPr>
            <p:ph type="dt" sz="half" idx="10"/>
          </p:nvPr>
        </p:nvSpPr>
        <p:spPr/>
        <p:txBody>
          <a:bodyPr/>
          <a:lstStyle/>
          <a:p>
            <a:fld id="{942A3D7A-88E8-4F4C-B6B4-73C77E95E2B5}" type="datetimeFigureOut">
              <a:rPr lang="en-GB" smtClean="0"/>
              <a:t>08/03/2020</a:t>
            </a:fld>
            <a:endParaRPr lang="en-GB"/>
          </a:p>
        </p:txBody>
      </p:sp>
      <p:sp>
        <p:nvSpPr>
          <p:cNvPr id="6" name="Footer Placeholder 5">
            <a:extLst>
              <a:ext uri="{FF2B5EF4-FFF2-40B4-BE49-F238E27FC236}">
                <a16:creationId xmlns:a16="http://schemas.microsoft.com/office/drawing/2014/main" id="{647BF808-3F98-4BDA-A00B-761B0DC9206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BC7C135-EB4F-4D00-8CEA-5E01B88BB486}"/>
              </a:ext>
            </a:extLst>
          </p:cNvPr>
          <p:cNvSpPr>
            <a:spLocks noGrp="1"/>
          </p:cNvSpPr>
          <p:nvPr>
            <p:ph type="sldNum" sz="quarter" idx="12"/>
          </p:nvPr>
        </p:nvSpPr>
        <p:spPr/>
        <p:txBody>
          <a:bodyPr/>
          <a:lstStyle/>
          <a:p>
            <a:fld id="{9350E812-2EA0-444A-9C41-ED3905A353A0}" type="slidenum">
              <a:rPr lang="en-GB" smtClean="0"/>
              <a:t>‹#›</a:t>
            </a:fld>
            <a:endParaRPr lang="en-GB"/>
          </a:p>
        </p:txBody>
      </p:sp>
    </p:spTree>
    <p:extLst>
      <p:ext uri="{BB962C8B-B14F-4D97-AF65-F5344CB8AC3E}">
        <p14:creationId xmlns:p14="http://schemas.microsoft.com/office/powerpoint/2010/main" val="28897611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5D3D23-2221-44E3-A2A9-E4FFF1BB4DD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85E68F7-B85C-43A6-805E-75DCC0D85CC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CEC2FA9-1C35-4E7A-9224-7C21C4CAA837}"/>
              </a:ext>
            </a:extLst>
          </p:cNvPr>
          <p:cNvSpPr>
            <a:spLocks noGrp="1"/>
          </p:cNvSpPr>
          <p:nvPr>
            <p:ph type="dt" sz="half" idx="10"/>
          </p:nvPr>
        </p:nvSpPr>
        <p:spPr/>
        <p:txBody>
          <a:bodyPr/>
          <a:lstStyle/>
          <a:p>
            <a:fld id="{942A3D7A-88E8-4F4C-B6B4-73C77E95E2B5}" type="datetimeFigureOut">
              <a:rPr lang="en-GB" smtClean="0"/>
              <a:t>08/03/2020</a:t>
            </a:fld>
            <a:endParaRPr lang="en-GB"/>
          </a:p>
        </p:txBody>
      </p:sp>
      <p:sp>
        <p:nvSpPr>
          <p:cNvPr id="5" name="Footer Placeholder 4">
            <a:extLst>
              <a:ext uri="{FF2B5EF4-FFF2-40B4-BE49-F238E27FC236}">
                <a16:creationId xmlns:a16="http://schemas.microsoft.com/office/drawing/2014/main" id="{3AE6871F-6A17-472E-9BEC-786CC669B96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365364-70F2-471E-A0F3-2AAE91E391AF}"/>
              </a:ext>
            </a:extLst>
          </p:cNvPr>
          <p:cNvSpPr>
            <a:spLocks noGrp="1"/>
          </p:cNvSpPr>
          <p:nvPr>
            <p:ph type="sldNum" sz="quarter" idx="12"/>
          </p:nvPr>
        </p:nvSpPr>
        <p:spPr/>
        <p:txBody>
          <a:bodyPr/>
          <a:lstStyle/>
          <a:p>
            <a:fld id="{9350E812-2EA0-444A-9C41-ED3905A353A0}" type="slidenum">
              <a:rPr lang="en-GB" smtClean="0"/>
              <a:t>‹#›</a:t>
            </a:fld>
            <a:endParaRPr lang="en-GB"/>
          </a:p>
        </p:txBody>
      </p:sp>
    </p:spTree>
    <p:extLst>
      <p:ext uri="{BB962C8B-B14F-4D97-AF65-F5344CB8AC3E}">
        <p14:creationId xmlns:p14="http://schemas.microsoft.com/office/powerpoint/2010/main" val="26171804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E45457A-75F1-4F3E-9ACE-19F2024A86D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A942FE5-8FE9-43F2-B88E-CC4F776EC22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FD443C4-FDE5-4800-9FB1-F5B64ACFC404}"/>
              </a:ext>
            </a:extLst>
          </p:cNvPr>
          <p:cNvSpPr>
            <a:spLocks noGrp="1"/>
          </p:cNvSpPr>
          <p:nvPr>
            <p:ph type="dt" sz="half" idx="10"/>
          </p:nvPr>
        </p:nvSpPr>
        <p:spPr/>
        <p:txBody>
          <a:bodyPr/>
          <a:lstStyle/>
          <a:p>
            <a:fld id="{942A3D7A-88E8-4F4C-B6B4-73C77E95E2B5}" type="datetimeFigureOut">
              <a:rPr lang="en-GB" smtClean="0"/>
              <a:t>08/03/2020</a:t>
            </a:fld>
            <a:endParaRPr lang="en-GB"/>
          </a:p>
        </p:txBody>
      </p:sp>
      <p:sp>
        <p:nvSpPr>
          <p:cNvPr id="5" name="Footer Placeholder 4">
            <a:extLst>
              <a:ext uri="{FF2B5EF4-FFF2-40B4-BE49-F238E27FC236}">
                <a16:creationId xmlns:a16="http://schemas.microsoft.com/office/drawing/2014/main" id="{AABCC978-80A2-469C-8E6A-7533A095B0D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6F2CDDD-06CF-4F8F-916A-8A656BF7F60C}"/>
              </a:ext>
            </a:extLst>
          </p:cNvPr>
          <p:cNvSpPr>
            <a:spLocks noGrp="1"/>
          </p:cNvSpPr>
          <p:nvPr>
            <p:ph type="sldNum" sz="quarter" idx="12"/>
          </p:nvPr>
        </p:nvSpPr>
        <p:spPr/>
        <p:txBody>
          <a:bodyPr/>
          <a:lstStyle/>
          <a:p>
            <a:fld id="{9350E812-2EA0-444A-9C41-ED3905A353A0}" type="slidenum">
              <a:rPr lang="en-GB" smtClean="0"/>
              <a:t>‹#›</a:t>
            </a:fld>
            <a:endParaRPr lang="en-GB"/>
          </a:p>
        </p:txBody>
      </p:sp>
    </p:spTree>
    <p:extLst>
      <p:ext uri="{BB962C8B-B14F-4D97-AF65-F5344CB8AC3E}">
        <p14:creationId xmlns:p14="http://schemas.microsoft.com/office/powerpoint/2010/main" val="477040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D32CD7B-70FD-4D31-8D0A-AB8D46A7430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2378DC0-6FD7-4D51-ABF6-B3C20E53E0D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87717CB-AD59-457D-9CD6-7999182E7E3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42A3D7A-88E8-4F4C-B6B4-73C77E95E2B5}" type="datetimeFigureOut">
              <a:rPr lang="en-GB" smtClean="0"/>
              <a:t>08/03/2020</a:t>
            </a:fld>
            <a:endParaRPr lang="en-GB"/>
          </a:p>
        </p:txBody>
      </p:sp>
      <p:sp>
        <p:nvSpPr>
          <p:cNvPr id="5" name="Footer Placeholder 4">
            <a:extLst>
              <a:ext uri="{FF2B5EF4-FFF2-40B4-BE49-F238E27FC236}">
                <a16:creationId xmlns:a16="http://schemas.microsoft.com/office/drawing/2014/main" id="{04A7CB56-F97A-420D-9ED0-46B0B8302F3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85A4D6F-943B-4101-A1B5-2483B1A8454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50E812-2EA0-444A-9C41-ED3905A353A0}" type="slidenum">
              <a:rPr lang="en-GB" smtClean="0"/>
              <a:t>‹#›</a:t>
            </a:fld>
            <a:endParaRPr lang="en-GB"/>
          </a:p>
        </p:txBody>
      </p:sp>
    </p:spTree>
    <p:extLst>
      <p:ext uri="{BB962C8B-B14F-4D97-AF65-F5344CB8AC3E}">
        <p14:creationId xmlns:p14="http://schemas.microsoft.com/office/powerpoint/2010/main" val="26208107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chart" Target="../charts/chart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educationendowmentfoundation.org.uk/tools/families-of-schools-database" TargetMode="Externa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 Id="rId5" Type="http://schemas.openxmlformats.org/officeDocument/2006/relationships/image" Target="../media/image6.jpeg"/><Relationship Id="rId4" Type="http://schemas.openxmlformats.org/officeDocument/2006/relationships/image" Target="../media/image5.jpeg"/></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learning.gov.wales/resources/browse-all/family-and-community-engagement-toolkit/?lang=en" TargetMode="External"/><Relationship Id="rId2" Type="http://schemas.openxmlformats.org/officeDocument/2006/relationships/image" Target="../media/image12.gif"/><Relationship Id="rId1" Type="http://schemas.openxmlformats.org/officeDocument/2006/relationships/slideLayout" Target="../slideLayouts/slideLayout2.xml"/><Relationship Id="rId6" Type="http://schemas.openxmlformats.org/officeDocument/2006/relationships/hyperlink" Target="http://www.pembrokedockcommunityschool.co.uk/" TargetMode="External"/><Relationship Id="rId5" Type="http://schemas.openxmlformats.org/officeDocument/2006/relationships/hyperlink" Target="https://www.estyn.gov.wales/effective-practice/video-tackling-poverty-through-multi-agency-approach" TargetMode="External"/><Relationship Id="rId4" Type="http://schemas.openxmlformats.org/officeDocument/2006/relationships/hyperlink" Target="https://www.estyn.gov.wales/effective-practice/video-tackling-poverty-through-engaging-parents"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www.crew.uk.net/school-workshops/school-drama-workshop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B0F0"/>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E21BF5FF-2EBE-49A2-A99A-65B6EA37D90C}"/>
              </a:ext>
            </a:extLst>
          </p:cNvPr>
          <p:cNvSpPr txBox="1"/>
          <p:nvPr/>
        </p:nvSpPr>
        <p:spPr>
          <a:xfrm>
            <a:off x="110378" y="2756063"/>
            <a:ext cx="12081621" cy="4308872"/>
          </a:xfrm>
          <a:prstGeom prst="rect">
            <a:avLst/>
          </a:prstGeom>
          <a:noFill/>
        </p:spPr>
        <p:txBody>
          <a:bodyPr wrap="square" rtlCol="0">
            <a:spAutoFit/>
          </a:bodyPr>
          <a:lstStyle/>
          <a:p>
            <a:r>
              <a:rPr lang="en-GB" sz="1600" b="1" dirty="0"/>
              <a:t>Role – Year 3 Class Teacher –</a:t>
            </a:r>
          </a:p>
          <a:p>
            <a:endParaRPr lang="en-GB" sz="1600" b="1" dirty="0"/>
          </a:p>
          <a:p>
            <a:r>
              <a:rPr lang="en-GB" sz="1600" b="1" u="sng" dirty="0"/>
              <a:t>Willingham (1974); </a:t>
            </a:r>
            <a:r>
              <a:rPr lang="en-GB" sz="1600" b="1" u="sng" dirty="0" err="1"/>
              <a:t>Didau</a:t>
            </a:r>
            <a:r>
              <a:rPr lang="en-GB" sz="1600" b="1" u="sng" dirty="0"/>
              <a:t> and Rose (2016) </a:t>
            </a:r>
            <a:r>
              <a:rPr lang="en-GB" sz="1600" dirty="0"/>
              <a:t>suggest not all learners have the same cognitive ability. Feedback needs to support children’s cognitive architecture design – Piaget Schema formation and links McLeod,2018). </a:t>
            </a:r>
          </a:p>
          <a:p>
            <a:r>
              <a:rPr lang="en-GB" sz="1600" b="1" dirty="0"/>
              <a:t>  </a:t>
            </a:r>
          </a:p>
          <a:p>
            <a:r>
              <a:rPr lang="en-US" sz="1600" b="1" dirty="0"/>
              <a:t>There is a strong statistical link between poverty and low educational attainment. In general, learners from poorer families do not achieve as well as their peers (</a:t>
            </a:r>
            <a:r>
              <a:rPr lang="en-US" sz="1600" b="1" dirty="0" err="1"/>
              <a:t>Estyn</a:t>
            </a:r>
            <a:r>
              <a:rPr lang="en-US" sz="1600" b="1" dirty="0"/>
              <a:t>, 2014, p.2). </a:t>
            </a:r>
          </a:p>
          <a:p>
            <a:endParaRPr lang="en-US" sz="1600" b="1" dirty="0"/>
          </a:p>
          <a:p>
            <a:r>
              <a:rPr lang="en-GB" sz="1600" b="1" dirty="0"/>
              <a:t>The achievement of White Working-class children in schools -  </a:t>
            </a:r>
          </a:p>
          <a:p>
            <a:r>
              <a:rPr lang="en-GB" sz="1600" b="1" dirty="0"/>
              <a:t>increasingly becoming a matter  of concern (Strand 2014 and 2013; </a:t>
            </a:r>
            <a:r>
              <a:rPr lang="en-GB" sz="1600" b="1" dirty="0" err="1"/>
              <a:t>Cassen</a:t>
            </a:r>
            <a:r>
              <a:rPr lang="en-GB" sz="1600" b="1" dirty="0"/>
              <a:t> and </a:t>
            </a:r>
            <a:r>
              <a:rPr lang="en-GB" sz="1600" b="1" dirty="0" err="1"/>
              <a:t>Kingdon</a:t>
            </a:r>
            <a:r>
              <a:rPr lang="en-GB" sz="1600" b="1" dirty="0"/>
              <a:t> 2007).</a:t>
            </a:r>
          </a:p>
          <a:p>
            <a:endParaRPr lang="en-GB" sz="1600" b="1" dirty="0"/>
          </a:p>
          <a:p>
            <a:r>
              <a:rPr lang="en-GB" sz="1600" b="1" dirty="0"/>
              <a:t>Working class children are more likely to be labelled (Becker,2003; Willis and Willis,1981; Rosenthal and Jacobsen, 1968). </a:t>
            </a:r>
          </a:p>
          <a:p>
            <a:endParaRPr lang="en-GB" sz="1600" b="1" dirty="0"/>
          </a:p>
          <a:p>
            <a:r>
              <a:rPr lang="en-GB" sz="1600" b="1" dirty="0"/>
              <a:t>Willis working class boys create subcultures in order to prepare for manual labour jobs. Younger and Warrington (1996) believe attitudes play a large part in the learning process. </a:t>
            </a:r>
            <a:endParaRPr lang="en-US" sz="1600" b="1" dirty="0"/>
          </a:p>
          <a:p>
            <a:endParaRPr lang="en-US" sz="1600" dirty="0"/>
          </a:p>
          <a:p>
            <a:endParaRPr lang="en-GB" dirty="0"/>
          </a:p>
        </p:txBody>
      </p:sp>
      <p:graphicFrame>
        <p:nvGraphicFramePr>
          <p:cNvPr id="7" name="Chart 6">
            <a:extLst>
              <a:ext uri="{FF2B5EF4-FFF2-40B4-BE49-F238E27FC236}">
                <a16:creationId xmlns:a16="http://schemas.microsoft.com/office/drawing/2014/main" id="{4FFD6F25-4A88-422A-B5F6-88D7B5B26851}"/>
              </a:ext>
            </a:extLst>
          </p:cNvPr>
          <p:cNvGraphicFramePr/>
          <p:nvPr>
            <p:extLst>
              <p:ext uri="{D42A27DB-BD31-4B8C-83A1-F6EECF244321}">
                <p14:modId xmlns:p14="http://schemas.microsoft.com/office/powerpoint/2010/main" val="405829092"/>
              </p:ext>
            </p:extLst>
          </p:nvPr>
        </p:nvGraphicFramePr>
        <p:xfrm>
          <a:off x="477730" y="301841"/>
          <a:ext cx="4838700" cy="2354580"/>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8" name="Chart 7">
            <a:extLst>
              <a:ext uri="{FF2B5EF4-FFF2-40B4-BE49-F238E27FC236}">
                <a16:creationId xmlns:a16="http://schemas.microsoft.com/office/drawing/2014/main" id="{EC7BFBE4-5E3F-4B1E-8578-597CC37942EA}"/>
              </a:ext>
            </a:extLst>
          </p:cNvPr>
          <p:cNvGraphicFramePr>
            <a:graphicFrameLocks/>
          </p:cNvGraphicFramePr>
          <p:nvPr>
            <p:extLst>
              <p:ext uri="{D42A27DB-BD31-4B8C-83A1-F6EECF244321}">
                <p14:modId xmlns:p14="http://schemas.microsoft.com/office/powerpoint/2010/main" val="2658422089"/>
              </p:ext>
            </p:extLst>
          </p:nvPr>
        </p:nvGraphicFramePr>
        <p:xfrm>
          <a:off x="7076982" y="301841"/>
          <a:ext cx="4572000" cy="2743200"/>
        </p:xfrm>
        <a:graphic>
          <a:graphicData uri="http://schemas.openxmlformats.org/drawingml/2006/chart">
            <c:chart xmlns:c="http://schemas.openxmlformats.org/drawingml/2006/chart" xmlns:r="http://schemas.openxmlformats.org/officeDocument/2006/relationships" r:id="rId3"/>
          </a:graphicData>
        </a:graphic>
      </p:graphicFrame>
      <p:sp>
        <p:nvSpPr>
          <p:cNvPr id="10" name="Arrow: Right 9">
            <a:extLst>
              <a:ext uri="{FF2B5EF4-FFF2-40B4-BE49-F238E27FC236}">
                <a16:creationId xmlns:a16="http://schemas.microsoft.com/office/drawing/2014/main" id="{E1A82FD9-42AB-49F2-8596-8EFA1AA4ABF0}"/>
              </a:ext>
            </a:extLst>
          </p:cNvPr>
          <p:cNvSpPr/>
          <p:nvPr/>
        </p:nvSpPr>
        <p:spPr>
          <a:xfrm>
            <a:off x="5410200" y="1209674"/>
            <a:ext cx="1666782" cy="600075"/>
          </a:xfrm>
          <a:prstGeom prst="rightArrow">
            <a:avLst/>
          </a:prstGeom>
        </p:spPr>
        <p:style>
          <a:lnRef idx="0">
            <a:schemeClr val="accent2"/>
          </a:lnRef>
          <a:fillRef idx="3">
            <a:schemeClr val="accent2"/>
          </a:fillRef>
          <a:effectRef idx="3">
            <a:schemeClr val="accent2"/>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54F48ED0-BAD4-42BB-8CE0-62FC958286F8}"/>
              </a:ext>
            </a:extLst>
          </p:cNvPr>
          <p:cNvSpPr txBox="1"/>
          <p:nvPr/>
        </p:nvSpPr>
        <p:spPr>
          <a:xfrm>
            <a:off x="4283901" y="0"/>
            <a:ext cx="1515650" cy="369332"/>
          </a:xfrm>
          <a:prstGeom prst="rect">
            <a:avLst/>
          </a:prstGeom>
          <a:noFill/>
        </p:spPr>
        <p:txBody>
          <a:bodyPr wrap="square" rtlCol="0">
            <a:spAutoFit/>
          </a:bodyPr>
          <a:lstStyle/>
          <a:p>
            <a:r>
              <a:rPr lang="en-GB" dirty="0"/>
              <a:t>Fig 5.</a:t>
            </a:r>
          </a:p>
        </p:txBody>
      </p:sp>
      <p:sp>
        <p:nvSpPr>
          <p:cNvPr id="12" name="TextBox 11">
            <a:extLst>
              <a:ext uri="{FF2B5EF4-FFF2-40B4-BE49-F238E27FC236}">
                <a16:creationId xmlns:a16="http://schemas.microsoft.com/office/drawing/2014/main" id="{623A041C-A1E5-4DA2-8027-8ADEC5714E3A}"/>
              </a:ext>
            </a:extLst>
          </p:cNvPr>
          <p:cNvSpPr txBox="1"/>
          <p:nvPr/>
        </p:nvSpPr>
        <p:spPr>
          <a:xfrm>
            <a:off x="7342340" y="0"/>
            <a:ext cx="1515650" cy="369332"/>
          </a:xfrm>
          <a:prstGeom prst="rect">
            <a:avLst/>
          </a:prstGeom>
          <a:noFill/>
        </p:spPr>
        <p:txBody>
          <a:bodyPr wrap="square" rtlCol="0">
            <a:spAutoFit/>
          </a:bodyPr>
          <a:lstStyle/>
          <a:p>
            <a:r>
              <a:rPr lang="en-GB" dirty="0"/>
              <a:t>Fig 6.</a:t>
            </a:r>
          </a:p>
        </p:txBody>
      </p:sp>
    </p:spTree>
    <p:extLst>
      <p:ext uri="{BB962C8B-B14F-4D97-AF65-F5344CB8AC3E}">
        <p14:creationId xmlns:p14="http://schemas.microsoft.com/office/powerpoint/2010/main" val="6702541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0B0F0"/>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6B329E4-F10C-4CF6-81D6-4534E29D9E6A}"/>
              </a:ext>
            </a:extLst>
          </p:cNvPr>
          <p:cNvPicPr>
            <a:picLocks noChangeAspect="1"/>
          </p:cNvPicPr>
          <p:nvPr/>
        </p:nvPicPr>
        <p:blipFill rotWithShape="1">
          <a:blip r:embed="rId2"/>
          <a:srcRect l="1094" t="25277" r="24219" b="28333"/>
          <a:stretch/>
        </p:blipFill>
        <p:spPr>
          <a:xfrm>
            <a:off x="761999" y="1695450"/>
            <a:ext cx="10525125" cy="3677188"/>
          </a:xfrm>
          <a:prstGeom prst="rect">
            <a:avLst/>
          </a:prstGeom>
        </p:spPr>
      </p:pic>
      <p:sp>
        <p:nvSpPr>
          <p:cNvPr id="5" name="Arrow: Left 4">
            <a:extLst>
              <a:ext uri="{FF2B5EF4-FFF2-40B4-BE49-F238E27FC236}">
                <a16:creationId xmlns:a16="http://schemas.microsoft.com/office/drawing/2014/main" id="{F2F94F57-DD82-4DAE-B2BA-E45A1F54DC18}"/>
              </a:ext>
            </a:extLst>
          </p:cNvPr>
          <p:cNvSpPr/>
          <p:nvPr/>
        </p:nvSpPr>
        <p:spPr>
          <a:xfrm rot="5400000">
            <a:off x="8702274" y="5673503"/>
            <a:ext cx="908079" cy="306349"/>
          </a:xfrm>
          <a:prstGeom prst="lef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Arrow: Left 5">
            <a:extLst>
              <a:ext uri="{FF2B5EF4-FFF2-40B4-BE49-F238E27FC236}">
                <a16:creationId xmlns:a16="http://schemas.microsoft.com/office/drawing/2014/main" id="{85BF073A-0ABA-44FF-899F-24FD6FC06957}"/>
              </a:ext>
            </a:extLst>
          </p:cNvPr>
          <p:cNvSpPr/>
          <p:nvPr/>
        </p:nvSpPr>
        <p:spPr>
          <a:xfrm rot="5400000">
            <a:off x="9217178" y="5673503"/>
            <a:ext cx="908079" cy="306349"/>
          </a:xfrm>
          <a:prstGeom prst="lef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4446190E-D686-47B3-8B5B-77026BEF0AB8}"/>
              </a:ext>
            </a:extLst>
          </p:cNvPr>
          <p:cNvSpPr txBox="1"/>
          <p:nvPr/>
        </p:nvSpPr>
        <p:spPr>
          <a:xfrm>
            <a:off x="10058400" y="5584054"/>
            <a:ext cx="1899821" cy="923330"/>
          </a:xfrm>
          <a:prstGeom prst="rect">
            <a:avLst/>
          </a:prstGeom>
          <a:noFill/>
        </p:spPr>
        <p:txBody>
          <a:bodyPr wrap="square" rtlCol="0">
            <a:spAutoFit/>
          </a:bodyPr>
          <a:lstStyle/>
          <a:p>
            <a:r>
              <a:rPr lang="en-GB" dirty="0"/>
              <a:t>Coming into school with low levels of literacy. </a:t>
            </a:r>
          </a:p>
        </p:txBody>
      </p:sp>
      <p:sp>
        <p:nvSpPr>
          <p:cNvPr id="9" name="Rectangle 8">
            <a:extLst>
              <a:ext uri="{FF2B5EF4-FFF2-40B4-BE49-F238E27FC236}">
                <a16:creationId xmlns:a16="http://schemas.microsoft.com/office/drawing/2014/main" id="{7E48CFAF-4982-4E6B-B281-F630AEBDEFF2}"/>
              </a:ext>
            </a:extLst>
          </p:cNvPr>
          <p:cNvSpPr/>
          <p:nvPr/>
        </p:nvSpPr>
        <p:spPr>
          <a:xfrm>
            <a:off x="1000125" y="187206"/>
            <a:ext cx="6096000" cy="1754326"/>
          </a:xfrm>
          <a:prstGeom prst="rect">
            <a:avLst/>
          </a:prstGeom>
        </p:spPr>
        <p:txBody>
          <a:bodyPr>
            <a:spAutoFit/>
          </a:bodyPr>
          <a:lstStyle/>
          <a:p>
            <a:r>
              <a:rPr lang="en-GB" dirty="0"/>
              <a:t>Overall the gap between how boys and girls perform has been widening in wales (Estyn 2008). </a:t>
            </a:r>
          </a:p>
          <a:p>
            <a:r>
              <a:rPr lang="en-GB" dirty="0"/>
              <a:t>As seen in the report there are a number of reasons for the differences in gender attainment.</a:t>
            </a:r>
          </a:p>
          <a:p>
            <a:r>
              <a:rPr lang="en-GB" dirty="0"/>
              <a:t>Generally Outcomes improve from levels 2- 5.  </a:t>
            </a:r>
          </a:p>
          <a:p>
            <a:endParaRPr lang="en-GB" dirty="0"/>
          </a:p>
        </p:txBody>
      </p:sp>
      <p:sp>
        <p:nvSpPr>
          <p:cNvPr id="10" name="TextBox 9">
            <a:extLst>
              <a:ext uri="{FF2B5EF4-FFF2-40B4-BE49-F238E27FC236}">
                <a16:creationId xmlns:a16="http://schemas.microsoft.com/office/drawing/2014/main" id="{2C52AA0B-7C7C-4843-ABE6-EB18940141F0}"/>
              </a:ext>
            </a:extLst>
          </p:cNvPr>
          <p:cNvSpPr txBox="1"/>
          <p:nvPr/>
        </p:nvSpPr>
        <p:spPr>
          <a:xfrm>
            <a:off x="8398488" y="602705"/>
            <a:ext cx="1515650" cy="369332"/>
          </a:xfrm>
          <a:prstGeom prst="rect">
            <a:avLst/>
          </a:prstGeom>
          <a:noFill/>
        </p:spPr>
        <p:txBody>
          <a:bodyPr wrap="square" rtlCol="0">
            <a:spAutoFit/>
          </a:bodyPr>
          <a:lstStyle/>
          <a:p>
            <a:r>
              <a:rPr lang="en-GB" dirty="0"/>
              <a:t>Fig 9.</a:t>
            </a:r>
          </a:p>
        </p:txBody>
      </p:sp>
      <p:sp>
        <p:nvSpPr>
          <p:cNvPr id="11" name="Arrow: Left 10">
            <a:extLst>
              <a:ext uri="{FF2B5EF4-FFF2-40B4-BE49-F238E27FC236}">
                <a16:creationId xmlns:a16="http://schemas.microsoft.com/office/drawing/2014/main" id="{82E6A889-A6C5-44DB-99EC-B7A5E9DBC0F3}"/>
              </a:ext>
            </a:extLst>
          </p:cNvPr>
          <p:cNvSpPr/>
          <p:nvPr/>
        </p:nvSpPr>
        <p:spPr>
          <a:xfrm>
            <a:off x="11370392" y="3666887"/>
            <a:ext cx="720717" cy="318143"/>
          </a:xfrm>
          <a:prstGeom prst="lef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Arrow: Left 12">
            <a:extLst>
              <a:ext uri="{FF2B5EF4-FFF2-40B4-BE49-F238E27FC236}">
                <a16:creationId xmlns:a16="http://schemas.microsoft.com/office/drawing/2014/main" id="{FA1F56DA-253E-4456-807A-A7287998A7DC}"/>
              </a:ext>
            </a:extLst>
          </p:cNvPr>
          <p:cNvSpPr/>
          <p:nvPr/>
        </p:nvSpPr>
        <p:spPr>
          <a:xfrm>
            <a:off x="11370393" y="4194232"/>
            <a:ext cx="720717" cy="318143"/>
          </a:xfrm>
          <a:prstGeom prst="lef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Arrow: Left 13">
            <a:extLst>
              <a:ext uri="{FF2B5EF4-FFF2-40B4-BE49-F238E27FC236}">
                <a16:creationId xmlns:a16="http://schemas.microsoft.com/office/drawing/2014/main" id="{C5FE61C4-790F-4C1D-8608-651FB47F5FF1}"/>
              </a:ext>
            </a:extLst>
          </p:cNvPr>
          <p:cNvSpPr/>
          <p:nvPr/>
        </p:nvSpPr>
        <p:spPr>
          <a:xfrm>
            <a:off x="11370390" y="5011245"/>
            <a:ext cx="720717" cy="318143"/>
          </a:xfrm>
          <a:prstGeom prst="lef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Arrow: Left 14">
            <a:extLst>
              <a:ext uri="{FF2B5EF4-FFF2-40B4-BE49-F238E27FC236}">
                <a16:creationId xmlns:a16="http://schemas.microsoft.com/office/drawing/2014/main" id="{2B6AE5EF-90DE-4ABA-AF00-BC194CA113B6}"/>
              </a:ext>
            </a:extLst>
          </p:cNvPr>
          <p:cNvSpPr/>
          <p:nvPr/>
        </p:nvSpPr>
        <p:spPr>
          <a:xfrm>
            <a:off x="11370391" y="2926000"/>
            <a:ext cx="720717" cy="318143"/>
          </a:xfrm>
          <a:prstGeom prst="lef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618734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0B0F0"/>
        </a:solidFill>
        <a:effectLst/>
      </p:bgPr>
    </p:bg>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0DDFBC62-84CF-49E7-AE9A-CCE7159D3AAC}"/>
              </a:ext>
            </a:extLst>
          </p:cNvPr>
          <p:cNvPicPr>
            <a:picLocks noGrp="1" noChangeAspect="1"/>
          </p:cNvPicPr>
          <p:nvPr>
            <p:ph idx="1"/>
          </p:nvPr>
        </p:nvPicPr>
        <p:blipFill rotWithShape="1">
          <a:blip r:embed="rId2"/>
          <a:srcRect t="26122" r="21557" b="16746"/>
          <a:stretch/>
        </p:blipFill>
        <p:spPr>
          <a:xfrm>
            <a:off x="976262" y="1403104"/>
            <a:ext cx="9890006" cy="4051792"/>
          </a:xfrm>
          <a:prstGeom prst="rect">
            <a:avLst/>
          </a:prstGeom>
        </p:spPr>
      </p:pic>
      <p:sp>
        <p:nvSpPr>
          <p:cNvPr id="5" name="Arrow: Left 4">
            <a:extLst>
              <a:ext uri="{FF2B5EF4-FFF2-40B4-BE49-F238E27FC236}">
                <a16:creationId xmlns:a16="http://schemas.microsoft.com/office/drawing/2014/main" id="{4CC2F58E-80CD-42E1-A070-5A5D3FFA7188}"/>
              </a:ext>
            </a:extLst>
          </p:cNvPr>
          <p:cNvSpPr/>
          <p:nvPr/>
        </p:nvSpPr>
        <p:spPr>
          <a:xfrm rot="5400000">
            <a:off x="7051027" y="5861419"/>
            <a:ext cx="908079" cy="306349"/>
          </a:xfrm>
          <a:prstGeom prst="lef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Arrow: Left 6">
            <a:extLst>
              <a:ext uri="{FF2B5EF4-FFF2-40B4-BE49-F238E27FC236}">
                <a16:creationId xmlns:a16="http://schemas.microsoft.com/office/drawing/2014/main" id="{76580847-0F1A-4CCA-AD26-11E5198E678C}"/>
              </a:ext>
            </a:extLst>
          </p:cNvPr>
          <p:cNvSpPr/>
          <p:nvPr/>
        </p:nvSpPr>
        <p:spPr>
          <a:xfrm rot="16200000">
            <a:off x="9064004" y="795890"/>
            <a:ext cx="908079" cy="306349"/>
          </a:xfrm>
          <a:prstGeom prst="lef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Arrow: Left 7">
            <a:extLst>
              <a:ext uri="{FF2B5EF4-FFF2-40B4-BE49-F238E27FC236}">
                <a16:creationId xmlns:a16="http://schemas.microsoft.com/office/drawing/2014/main" id="{33A2173D-3C80-4448-A3FA-B0ED982D203D}"/>
              </a:ext>
            </a:extLst>
          </p:cNvPr>
          <p:cNvSpPr/>
          <p:nvPr/>
        </p:nvSpPr>
        <p:spPr>
          <a:xfrm rot="16200000">
            <a:off x="9661528" y="795889"/>
            <a:ext cx="908079" cy="306349"/>
          </a:xfrm>
          <a:prstGeom prst="lef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6CFC7118-A25E-4B1B-B8DD-8EEA94E85603}"/>
              </a:ext>
            </a:extLst>
          </p:cNvPr>
          <p:cNvSpPr txBox="1"/>
          <p:nvPr/>
        </p:nvSpPr>
        <p:spPr>
          <a:xfrm>
            <a:off x="1221612" y="202774"/>
            <a:ext cx="6526829" cy="1200329"/>
          </a:xfrm>
          <a:prstGeom prst="rect">
            <a:avLst/>
          </a:prstGeom>
          <a:noFill/>
        </p:spPr>
        <p:txBody>
          <a:bodyPr wrap="square" rtlCol="0">
            <a:spAutoFit/>
          </a:bodyPr>
          <a:lstStyle/>
          <a:p>
            <a:r>
              <a:rPr lang="en-GB" u="sng" dirty="0">
                <a:hlinkClick r:id="rId3"/>
              </a:rPr>
              <a:t>- I will be using a strategy from Meols Cop High School</a:t>
            </a:r>
            <a:r>
              <a:rPr lang="en-GB" dirty="0"/>
              <a:t> in Southport to monitor and assess the development of this set of learners. (Assess Better. Join the Assessment Lead Programme, 2018), </a:t>
            </a:r>
          </a:p>
          <a:p>
            <a:r>
              <a:rPr lang="en-GB" dirty="0"/>
              <a:t>- Other factors combined </a:t>
            </a:r>
          </a:p>
        </p:txBody>
      </p:sp>
      <p:sp>
        <p:nvSpPr>
          <p:cNvPr id="10" name="TextBox 9">
            <a:extLst>
              <a:ext uri="{FF2B5EF4-FFF2-40B4-BE49-F238E27FC236}">
                <a16:creationId xmlns:a16="http://schemas.microsoft.com/office/drawing/2014/main" id="{073840B4-E917-4C89-993E-4E7B5DDF805D}"/>
              </a:ext>
            </a:extLst>
          </p:cNvPr>
          <p:cNvSpPr txBox="1"/>
          <p:nvPr/>
        </p:nvSpPr>
        <p:spPr>
          <a:xfrm>
            <a:off x="1239308" y="5780334"/>
            <a:ext cx="4134357" cy="646331"/>
          </a:xfrm>
          <a:prstGeom prst="rect">
            <a:avLst/>
          </a:prstGeom>
          <a:noFill/>
        </p:spPr>
        <p:txBody>
          <a:bodyPr wrap="square" rtlCol="0">
            <a:spAutoFit/>
          </a:bodyPr>
          <a:lstStyle/>
          <a:p>
            <a:r>
              <a:rPr lang="en-GB" dirty="0"/>
              <a:t>This strategy will focus on these boys during English lessons. </a:t>
            </a:r>
          </a:p>
        </p:txBody>
      </p:sp>
      <p:sp>
        <p:nvSpPr>
          <p:cNvPr id="11" name="TextBox 10">
            <a:extLst>
              <a:ext uri="{FF2B5EF4-FFF2-40B4-BE49-F238E27FC236}">
                <a16:creationId xmlns:a16="http://schemas.microsoft.com/office/drawing/2014/main" id="{CBE03BF9-C7A4-4E65-8A77-FF5DD5A8D026}"/>
              </a:ext>
            </a:extLst>
          </p:cNvPr>
          <p:cNvSpPr txBox="1"/>
          <p:nvPr/>
        </p:nvSpPr>
        <p:spPr>
          <a:xfrm>
            <a:off x="8155568" y="136042"/>
            <a:ext cx="1515650" cy="369332"/>
          </a:xfrm>
          <a:prstGeom prst="rect">
            <a:avLst/>
          </a:prstGeom>
          <a:noFill/>
        </p:spPr>
        <p:txBody>
          <a:bodyPr wrap="square" rtlCol="0">
            <a:spAutoFit/>
          </a:bodyPr>
          <a:lstStyle/>
          <a:p>
            <a:r>
              <a:rPr lang="en-GB" dirty="0"/>
              <a:t>Fig 10</a:t>
            </a:r>
          </a:p>
        </p:txBody>
      </p:sp>
    </p:spTree>
    <p:extLst>
      <p:ext uri="{BB962C8B-B14F-4D97-AF65-F5344CB8AC3E}">
        <p14:creationId xmlns:p14="http://schemas.microsoft.com/office/powerpoint/2010/main" val="10330260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0B0F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67FB1D-00EA-4539-B97F-F36D78A5E2B5}"/>
              </a:ext>
            </a:extLst>
          </p:cNvPr>
          <p:cNvSpPr>
            <a:spLocks noGrp="1"/>
          </p:cNvSpPr>
          <p:nvPr>
            <p:ph type="title"/>
          </p:nvPr>
        </p:nvSpPr>
        <p:spPr/>
        <p:txBody>
          <a:bodyPr/>
          <a:lstStyle/>
          <a:p>
            <a:r>
              <a:rPr lang="en-GB" dirty="0"/>
              <a:t>My strategy – workshops and visits  </a:t>
            </a:r>
          </a:p>
        </p:txBody>
      </p:sp>
      <p:sp>
        <p:nvSpPr>
          <p:cNvPr id="3" name="Content Placeholder 2">
            <a:extLst>
              <a:ext uri="{FF2B5EF4-FFF2-40B4-BE49-F238E27FC236}">
                <a16:creationId xmlns:a16="http://schemas.microsoft.com/office/drawing/2014/main" id="{04E6305D-B960-4740-A855-C1BAF271BF97}"/>
              </a:ext>
            </a:extLst>
          </p:cNvPr>
          <p:cNvSpPr>
            <a:spLocks noGrp="1"/>
          </p:cNvSpPr>
          <p:nvPr>
            <p:ph idx="1"/>
          </p:nvPr>
        </p:nvSpPr>
        <p:spPr>
          <a:xfrm>
            <a:off x="137786" y="1365337"/>
            <a:ext cx="12054214" cy="5285984"/>
          </a:xfrm>
        </p:spPr>
        <p:txBody>
          <a:bodyPr>
            <a:normAutofit fontScale="55000" lnSpcReduction="20000"/>
          </a:bodyPr>
          <a:lstStyle/>
          <a:p>
            <a:pPr marL="0" indent="0">
              <a:buNone/>
            </a:pPr>
            <a:r>
              <a:rPr lang="en-GB" dirty="0"/>
              <a:t>My Strategy – Focussing on boys using drama techniques and processes to develop their abilities within literacy. </a:t>
            </a:r>
          </a:p>
          <a:p>
            <a:r>
              <a:rPr lang="en-GB" dirty="0"/>
              <a:t>Drama workshops from professionals as part of the lead creative schools initiative  - Sky Blue Theatre Company/ Crew Schools (2020)</a:t>
            </a:r>
          </a:p>
          <a:p>
            <a:r>
              <a:rPr lang="en-GB" dirty="0"/>
              <a:t>Drama workshops from local amateur drama societies </a:t>
            </a:r>
          </a:p>
          <a:p>
            <a:r>
              <a:rPr lang="en-GB" dirty="0"/>
              <a:t>Developing feedback and key thinking skills such as metacognition and self-efficacy </a:t>
            </a:r>
          </a:p>
          <a:p>
            <a:r>
              <a:rPr lang="en-GB" dirty="0"/>
              <a:t>Utilising local rugby teams to help develop motivation for drama such as Aberavon RFC and </a:t>
            </a:r>
            <a:r>
              <a:rPr lang="en-GB" dirty="0" err="1"/>
              <a:t>Taibach</a:t>
            </a:r>
            <a:r>
              <a:rPr lang="en-GB" dirty="0"/>
              <a:t> RFC </a:t>
            </a:r>
          </a:p>
          <a:p>
            <a:r>
              <a:rPr lang="en-GB" dirty="0"/>
              <a:t>This strategy will be trialled for 12 weeks to assess it’s effectiveness. </a:t>
            </a:r>
          </a:p>
          <a:p>
            <a:r>
              <a:rPr lang="en-GB" dirty="0"/>
              <a:t>Parents will be able to volunteer as part of these workshops. </a:t>
            </a:r>
          </a:p>
          <a:p>
            <a:endParaRPr lang="en-GB" dirty="0"/>
          </a:p>
          <a:p>
            <a:r>
              <a:rPr lang="en-GB" b="1" u="sng" dirty="0"/>
              <a:t>(Warrington and Younger, 1999) </a:t>
            </a:r>
            <a:r>
              <a:rPr lang="en-GB" dirty="0"/>
              <a:t>suggest to improve boys attainment strategies must be aimed at four different levels - </a:t>
            </a:r>
          </a:p>
          <a:p>
            <a:r>
              <a:rPr lang="en-GB" b="1" u="sng" dirty="0"/>
              <a:t>Pedagogic: </a:t>
            </a:r>
            <a:r>
              <a:rPr lang="en-GB" dirty="0"/>
              <a:t>classroom-based approaches centred on teaching and learning   </a:t>
            </a:r>
          </a:p>
          <a:p>
            <a:r>
              <a:rPr lang="en-GB" b="1" u="sng" dirty="0"/>
              <a:t>Individual: </a:t>
            </a:r>
            <a:r>
              <a:rPr lang="en-GB" dirty="0"/>
              <a:t>essentially a focus on target-setting and mentoring   </a:t>
            </a:r>
          </a:p>
          <a:p>
            <a:r>
              <a:rPr lang="en-GB" b="1" u="sng" dirty="0"/>
              <a:t>Organisational: </a:t>
            </a:r>
            <a:r>
              <a:rPr lang="en-GB" dirty="0"/>
              <a:t>ways of organising learning at the whole school level  </a:t>
            </a:r>
          </a:p>
          <a:p>
            <a:r>
              <a:rPr lang="en-GB" b="1" u="sng" dirty="0"/>
              <a:t>Socio-cultural: </a:t>
            </a:r>
            <a:r>
              <a:rPr lang="en-GB" dirty="0"/>
              <a:t>approaches which attempt to create an environment for learning where key boys and girls feel able to work with, rather than against the aims and aspirations of the school. 12 week trail period implement across the school.  </a:t>
            </a:r>
          </a:p>
          <a:p>
            <a:r>
              <a:rPr lang="en-GB" b="1" u="sng" dirty="0"/>
              <a:t>Lead creative schools </a:t>
            </a:r>
            <a:r>
              <a:rPr lang="en-GB" dirty="0"/>
              <a:t>– Whitchurch primary school have worked with the arts council and have shown the benefits of being a ‘Lead Creative School’. (</a:t>
            </a:r>
            <a:r>
              <a:rPr lang="en-GB" dirty="0" err="1"/>
              <a:t>Whitchurchprm</a:t>
            </a:r>
            <a:r>
              <a:rPr lang="en-GB" dirty="0"/>
              <a:t>, 2020)</a:t>
            </a:r>
          </a:p>
          <a:p>
            <a:r>
              <a:rPr lang="en-GB" b="1" u="sng" dirty="0"/>
              <a:t>Ysgol Cynwyd Sant </a:t>
            </a:r>
            <a:r>
              <a:rPr lang="en-GB" dirty="0"/>
              <a:t>- The school co-operates very effectively with the Arts Council to plan exciting activities in order to develop the literacy skills of pupils in key stage 2 who had underperformed in the Foundation Phase.  Particular attention is given to developing the </a:t>
            </a:r>
            <a:r>
              <a:rPr lang="en-GB" dirty="0" err="1"/>
              <a:t>oracy</a:t>
            </a:r>
            <a:r>
              <a:rPr lang="en-GB" dirty="0"/>
              <a:t> skills of this cohort of pupils, in addition to their self-confidence and creativity (Estyn, 2016). </a:t>
            </a:r>
          </a:p>
          <a:p>
            <a:r>
              <a:rPr lang="en-GB" dirty="0"/>
              <a:t>Ysgol </a:t>
            </a:r>
            <a:r>
              <a:rPr lang="en-GB" dirty="0" err="1"/>
              <a:t>Gymraeg</a:t>
            </a:r>
            <a:r>
              <a:rPr lang="en-GB" dirty="0"/>
              <a:t> </a:t>
            </a:r>
            <a:r>
              <a:rPr lang="en-GB" dirty="0" err="1"/>
              <a:t>Casnewydd</a:t>
            </a:r>
            <a:r>
              <a:rPr lang="en-GB" dirty="0"/>
              <a:t> (2017) – use creative strategies to encourage higher order thinking. </a:t>
            </a:r>
          </a:p>
          <a:p>
            <a:endParaRPr lang="en-GB" dirty="0"/>
          </a:p>
          <a:p>
            <a:endParaRPr lang="en-GB" dirty="0"/>
          </a:p>
          <a:p>
            <a:endParaRPr lang="en-GB" dirty="0"/>
          </a:p>
        </p:txBody>
      </p:sp>
    </p:spTree>
    <p:extLst>
      <p:ext uri="{BB962C8B-B14F-4D97-AF65-F5344CB8AC3E}">
        <p14:creationId xmlns:p14="http://schemas.microsoft.com/office/powerpoint/2010/main" val="25838602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0B0F0"/>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A3C210E6-A35A-4F68-8D60-801A019C75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room, refrigerator&#10;&#10;Description automatically generated">
            <a:extLst>
              <a:ext uri="{FF2B5EF4-FFF2-40B4-BE49-F238E27FC236}">
                <a16:creationId xmlns:a16="http://schemas.microsoft.com/office/drawing/2014/main" id="{7967A02E-EA01-4AC4-85D1-5C72B01D64F3}"/>
              </a:ext>
            </a:extLst>
          </p:cNvPr>
          <p:cNvPicPr/>
          <p:nvPr/>
        </p:nvPicPr>
        <p:blipFill rotWithShape="1">
          <a:blip r:embed="rId2" cstate="print">
            <a:extLst>
              <a:ext uri="{28A0092B-C50C-407E-A947-70E740481C1C}">
                <a14:useLocalDpi xmlns:a14="http://schemas.microsoft.com/office/drawing/2010/main" val="0"/>
              </a:ext>
            </a:extLst>
          </a:blip>
          <a:srcRect t="29318" r="2" b="19447"/>
          <a:stretch/>
        </p:blipFill>
        <p:spPr>
          <a:xfrm>
            <a:off x="3136389" y="10"/>
            <a:ext cx="4979304" cy="3401558"/>
          </a:xfrm>
          <a:custGeom>
            <a:avLst/>
            <a:gdLst/>
            <a:ahLst/>
            <a:cxnLst/>
            <a:rect l="l" t="t" r="r" b="b"/>
            <a:pathLst>
              <a:path w="4979304" h="3364992">
                <a:moveTo>
                  <a:pt x="0" y="0"/>
                </a:moveTo>
                <a:lnTo>
                  <a:pt x="4211250" y="0"/>
                </a:lnTo>
                <a:lnTo>
                  <a:pt x="4309461" y="192282"/>
                </a:lnTo>
                <a:cubicBezTo>
                  <a:pt x="4697535" y="1033269"/>
                  <a:pt x="4937593" y="2032690"/>
                  <a:pt x="4974907" y="3110424"/>
                </a:cubicBezTo>
                <a:lnTo>
                  <a:pt x="4979304" y="3364992"/>
                </a:lnTo>
                <a:lnTo>
                  <a:pt x="800592" y="3364992"/>
                </a:lnTo>
                <a:lnTo>
                  <a:pt x="797493" y="3185579"/>
                </a:lnTo>
                <a:cubicBezTo>
                  <a:pt x="756786" y="2009870"/>
                  <a:pt x="474799" y="927359"/>
                  <a:pt x="22579" y="42066"/>
                </a:cubicBezTo>
                <a:close/>
              </a:path>
            </a:pathLst>
          </a:custGeom>
        </p:spPr>
      </p:pic>
      <p:pic>
        <p:nvPicPr>
          <p:cNvPr id="6" name="Picture 5">
            <a:extLst>
              <a:ext uri="{FF2B5EF4-FFF2-40B4-BE49-F238E27FC236}">
                <a16:creationId xmlns:a16="http://schemas.microsoft.com/office/drawing/2014/main" id="{FD74D59B-6AAB-4199-9406-0B4F7265A443}"/>
              </a:ext>
            </a:extLst>
          </p:cNvPr>
          <p:cNvPicPr/>
          <p:nvPr/>
        </p:nvPicPr>
        <p:blipFill rotWithShape="1">
          <a:blip r:embed="rId3" cstate="print">
            <a:extLst>
              <a:ext uri="{28A0092B-C50C-407E-A947-70E740481C1C}">
                <a14:useLocalDpi xmlns:a14="http://schemas.microsoft.com/office/drawing/2010/main" val="0"/>
              </a:ext>
            </a:extLst>
          </a:blip>
          <a:srcRect t="1179" r="2" b="4537"/>
          <a:stretch/>
        </p:blipFill>
        <p:spPr>
          <a:xfrm>
            <a:off x="7381690" y="3456433"/>
            <a:ext cx="4810310" cy="3401568"/>
          </a:xfrm>
          <a:custGeom>
            <a:avLst/>
            <a:gdLst/>
            <a:ahLst/>
            <a:cxnLst/>
            <a:rect l="l" t="t" r="r" b="b"/>
            <a:pathLst>
              <a:path w="4810310" h="3401568">
                <a:moveTo>
                  <a:pt x="781270" y="0"/>
                </a:moveTo>
                <a:lnTo>
                  <a:pt x="4810310" y="0"/>
                </a:lnTo>
                <a:lnTo>
                  <a:pt x="4810310" y="3401568"/>
                </a:lnTo>
                <a:lnTo>
                  <a:pt x="0" y="3401568"/>
                </a:lnTo>
                <a:lnTo>
                  <a:pt x="1963" y="3397912"/>
                </a:lnTo>
                <a:cubicBezTo>
                  <a:pt x="454182" y="2512619"/>
                  <a:pt x="736170" y="1430108"/>
                  <a:pt x="776876" y="254399"/>
                </a:cubicBezTo>
                <a:close/>
              </a:path>
            </a:pathLst>
          </a:custGeom>
        </p:spPr>
      </p:pic>
      <p:pic>
        <p:nvPicPr>
          <p:cNvPr id="4" name="Picture 3">
            <a:extLst>
              <a:ext uri="{FF2B5EF4-FFF2-40B4-BE49-F238E27FC236}">
                <a16:creationId xmlns:a16="http://schemas.microsoft.com/office/drawing/2014/main" id="{575CFD83-E65D-427D-8EFC-FE716ED39C17}"/>
              </a:ext>
            </a:extLst>
          </p:cNvPr>
          <p:cNvPicPr/>
          <p:nvPr/>
        </p:nvPicPr>
        <p:blipFill rotWithShape="1">
          <a:blip r:embed="rId4" cstate="print">
            <a:extLst>
              <a:ext uri="{28A0092B-C50C-407E-A947-70E740481C1C}">
                <a14:useLocalDpi xmlns:a14="http://schemas.microsoft.com/office/drawing/2010/main" val="0"/>
              </a:ext>
            </a:extLst>
          </a:blip>
          <a:srcRect t="17962" r="-2" b="30242"/>
          <a:stretch/>
        </p:blipFill>
        <p:spPr>
          <a:xfrm>
            <a:off x="3189428" y="3456432"/>
            <a:ext cx="4925479" cy="3401568"/>
          </a:xfrm>
          <a:custGeom>
            <a:avLst/>
            <a:gdLst/>
            <a:ahLst/>
            <a:cxnLst/>
            <a:rect l="l" t="t" r="r" b="b"/>
            <a:pathLst>
              <a:path w="4925479" h="3364992">
                <a:moveTo>
                  <a:pt x="749362" y="0"/>
                </a:moveTo>
                <a:lnTo>
                  <a:pt x="4925479" y="0"/>
                </a:lnTo>
                <a:lnTo>
                  <a:pt x="4921868" y="209033"/>
                </a:lnTo>
                <a:cubicBezTo>
                  <a:pt x="4884554" y="1286766"/>
                  <a:pt x="4644496" y="2286187"/>
                  <a:pt x="4256422" y="3127175"/>
                </a:cubicBezTo>
                <a:lnTo>
                  <a:pt x="4134952" y="3364992"/>
                </a:lnTo>
                <a:lnTo>
                  <a:pt x="0" y="3364992"/>
                </a:lnTo>
                <a:lnTo>
                  <a:pt x="79008" y="3202330"/>
                </a:lnTo>
                <a:cubicBezTo>
                  <a:pt x="467082" y="2361343"/>
                  <a:pt x="707140" y="1361922"/>
                  <a:pt x="744454" y="284189"/>
                </a:cubicBezTo>
                <a:close/>
              </a:path>
            </a:pathLst>
          </a:custGeom>
        </p:spPr>
      </p:pic>
      <p:sp useBgFill="1">
        <p:nvSpPr>
          <p:cNvPr id="14" name="Freeform: Shape 13">
            <a:extLst>
              <a:ext uri="{FF2B5EF4-FFF2-40B4-BE49-F238E27FC236}">
                <a16:creationId xmlns:a16="http://schemas.microsoft.com/office/drawing/2014/main" id="{AC0D06B0-F19C-459E-B221-A34B506FB5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945815" cy="6858000"/>
          </a:xfrm>
          <a:custGeom>
            <a:avLst/>
            <a:gdLst>
              <a:gd name="connsiteX0" fmla="*/ 0 w 3945815"/>
              <a:gd name="connsiteY0" fmla="*/ 0 h 6858000"/>
              <a:gd name="connsiteX1" fmla="*/ 3138662 w 3945815"/>
              <a:gd name="connsiteY1" fmla="*/ 0 h 6858000"/>
              <a:gd name="connsiteX2" fmla="*/ 3275260 w 3945815"/>
              <a:gd name="connsiteY2" fmla="*/ 267438 h 6858000"/>
              <a:gd name="connsiteX3" fmla="*/ 3945815 w 3945815"/>
              <a:gd name="connsiteY3" fmla="*/ 3481388 h 6858000"/>
              <a:gd name="connsiteX4" fmla="*/ 3275260 w 3945815"/>
              <a:gd name="connsiteY4" fmla="*/ 6695338 h 6858000"/>
              <a:gd name="connsiteX5" fmla="*/ 3192177 w 3945815"/>
              <a:gd name="connsiteY5" fmla="*/ 6858000 h 6858000"/>
              <a:gd name="connsiteX6" fmla="*/ 0 w 3945815"/>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45815" h="6858000">
                <a:moveTo>
                  <a:pt x="0" y="0"/>
                </a:moveTo>
                <a:lnTo>
                  <a:pt x="3138662" y="0"/>
                </a:lnTo>
                <a:lnTo>
                  <a:pt x="3275260" y="267438"/>
                </a:lnTo>
                <a:cubicBezTo>
                  <a:pt x="3698614" y="1184879"/>
                  <a:pt x="3945815" y="2290869"/>
                  <a:pt x="3945815" y="3481388"/>
                </a:cubicBezTo>
                <a:cubicBezTo>
                  <a:pt x="3945815" y="4671908"/>
                  <a:pt x="3698614" y="5777898"/>
                  <a:pt x="3275260" y="6695338"/>
                </a:cubicBezTo>
                <a:lnTo>
                  <a:pt x="3192177"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6" name="Freeform: Shape 15">
            <a:extLst>
              <a:ext uri="{FF2B5EF4-FFF2-40B4-BE49-F238E27FC236}">
                <a16:creationId xmlns:a16="http://schemas.microsoft.com/office/drawing/2014/main" id="{345B26DA-1C6B-4C66-81C9-9C1877FC2D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936670" cy="6858000"/>
          </a:xfrm>
          <a:custGeom>
            <a:avLst/>
            <a:gdLst>
              <a:gd name="connsiteX0" fmla="*/ 0 w 3936670"/>
              <a:gd name="connsiteY0" fmla="*/ 0 h 6858000"/>
              <a:gd name="connsiteX1" fmla="*/ 3129517 w 3936670"/>
              <a:gd name="connsiteY1" fmla="*/ 0 h 6858000"/>
              <a:gd name="connsiteX2" fmla="*/ 3266115 w 3936670"/>
              <a:gd name="connsiteY2" fmla="*/ 267438 h 6858000"/>
              <a:gd name="connsiteX3" fmla="*/ 3936670 w 3936670"/>
              <a:gd name="connsiteY3" fmla="*/ 3481388 h 6858000"/>
              <a:gd name="connsiteX4" fmla="*/ 3266115 w 3936670"/>
              <a:gd name="connsiteY4" fmla="*/ 6695338 h 6858000"/>
              <a:gd name="connsiteX5" fmla="*/ 3183032 w 3936670"/>
              <a:gd name="connsiteY5" fmla="*/ 6858000 h 6858000"/>
              <a:gd name="connsiteX6" fmla="*/ 0 w 393667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6670" h="6858000">
                <a:moveTo>
                  <a:pt x="0" y="0"/>
                </a:moveTo>
                <a:lnTo>
                  <a:pt x="3129517" y="0"/>
                </a:lnTo>
                <a:lnTo>
                  <a:pt x="3266115" y="267438"/>
                </a:lnTo>
                <a:cubicBezTo>
                  <a:pt x="3689469" y="1184879"/>
                  <a:pt x="3936670" y="2290869"/>
                  <a:pt x="3936670" y="3481388"/>
                </a:cubicBezTo>
                <a:cubicBezTo>
                  <a:pt x="3936670" y="4671908"/>
                  <a:pt x="3689469" y="5777898"/>
                  <a:pt x="3266115" y="6695338"/>
                </a:cubicBezTo>
                <a:lnTo>
                  <a:pt x="3183032"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115DA73-42DC-4FE1-AF1A-C154C9BB87EC}"/>
              </a:ext>
            </a:extLst>
          </p:cNvPr>
          <p:cNvSpPr>
            <a:spLocks noGrp="1"/>
          </p:cNvSpPr>
          <p:nvPr>
            <p:ph type="title"/>
          </p:nvPr>
        </p:nvSpPr>
        <p:spPr>
          <a:xfrm>
            <a:off x="448056" y="685800"/>
            <a:ext cx="2807208" cy="1325563"/>
          </a:xfrm>
        </p:spPr>
        <p:txBody>
          <a:bodyPr>
            <a:normAutofit/>
          </a:bodyPr>
          <a:lstStyle/>
          <a:p>
            <a:r>
              <a:rPr lang="en-GB" sz="2800" dirty="0"/>
              <a:t>Tracking and assessment </a:t>
            </a:r>
          </a:p>
        </p:txBody>
      </p:sp>
      <p:sp>
        <p:nvSpPr>
          <p:cNvPr id="18" name="Rectangle 17">
            <a:extLst>
              <a:ext uri="{FF2B5EF4-FFF2-40B4-BE49-F238E27FC236}">
                <a16:creationId xmlns:a16="http://schemas.microsoft.com/office/drawing/2014/main" id="{98DE6C44-43F8-4DE4-AB81-66853FFEA0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05840"/>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2409529B-9B56-4F10-BE4D-F934DB89E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2" y="2089941"/>
            <a:ext cx="2834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092143A-2648-476F-95A9-4B9EAF265AEC}"/>
              </a:ext>
            </a:extLst>
          </p:cNvPr>
          <p:cNvSpPr>
            <a:spLocks noGrp="1"/>
          </p:cNvSpPr>
          <p:nvPr>
            <p:ph idx="1"/>
          </p:nvPr>
        </p:nvSpPr>
        <p:spPr>
          <a:xfrm>
            <a:off x="448056" y="2258568"/>
            <a:ext cx="2807208" cy="3922776"/>
          </a:xfrm>
        </p:spPr>
        <p:txBody>
          <a:bodyPr>
            <a:normAutofit fontScale="47500" lnSpcReduction="20000"/>
          </a:bodyPr>
          <a:lstStyle/>
          <a:p>
            <a:pPr marL="0" indent="0">
              <a:buNone/>
            </a:pPr>
            <a:endParaRPr lang="en-GB" sz="1700" dirty="0"/>
          </a:p>
          <a:p>
            <a:r>
              <a:rPr lang="en-GB" sz="2300" dirty="0"/>
              <a:t>Effect sizes – Fisher exact test</a:t>
            </a:r>
          </a:p>
          <a:p>
            <a:r>
              <a:rPr lang="en-GB" sz="2300" dirty="0"/>
              <a:t>RAG rated and teacher assessment. </a:t>
            </a:r>
          </a:p>
          <a:p>
            <a:r>
              <a:rPr lang="en-GB" sz="2300" dirty="0" err="1"/>
              <a:t>AfL</a:t>
            </a:r>
            <a:r>
              <a:rPr lang="en-GB" sz="2300" dirty="0"/>
              <a:t> – Dunlosky et al (2013) suggest that assessment itself can have a positive impact on learning. </a:t>
            </a:r>
            <a:r>
              <a:rPr lang="en-GB" sz="2300" i="1" dirty="0"/>
              <a:t>anchoring </a:t>
            </a:r>
            <a:r>
              <a:rPr lang="en-GB" sz="2300" dirty="0"/>
              <a:t>effect. Anchoring occurs when we try to think of a value for an unknown quantity before estimating that quantity (</a:t>
            </a:r>
            <a:r>
              <a:rPr lang="en-GB" sz="2300" dirty="0" err="1"/>
              <a:t>Kahnaman</a:t>
            </a:r>
            <a:r>
              <a:rPr lang="en-GB" sz="2300" dirty="0"/>
              <a:t>, 1973).</a:t>
            </a:r>
            <a:endParaRPr lang="en-GB" sz="2900" dirty="0"/>
          </a:p>
          <a:p>
            <a:r>
              <a:rPr lang="en-GB" sz="2500" dirty="0"/>
              <a:t>DIY Evaluation Guide  (EEF, 2020). </a:t>
            </a:r>
          </a:p>
          <a:p>
            <a:r>
              <a:rPr lang="en-GB" sz="2500" dirty="0"/>
              <a:t>Scaffolding – helping classroom discussion </a:t>
            </a:r>
          </a:p>
          <a:p>
            <a:r>
              <a:rPr lang="en-GB" sz="1700" dirty="0"/>
              <a:t> </a:t>
            </a:r>
            <a:r>
              <a:rPr lang="en-GB" dirty="0"/>
              <a:t>Tracking assessment and data - In this guide, we focus on how assessment can help create the circumstances to promote a deeper understanding of concepts, and the transfer of learning to novel or unfamiliar situations or challenges (Coe et al. (2014). </a:t>
            </a:r>
          </a:p>
          <a:p>
            <a:endParaRPr lang="en-GB" sz="1700" dirty="0"/>
          </a:p>
        </p:txBody>
      </p:sp>
      <p:pic>
        <p:nvPicPr>
          <p:cNvPr id="7" name="Picture 6" descr="A close up of a sign&#10;&#10;Description automatically generated">
            <a:extLst>
              <a:ext uri="{FF2B5EF4-FFF2-40B4-BE49-F238E27FC236}">
                <a16:creationId xmlns:a16="http://schemas.microsoft.com/office/drawing/2014/main" id="{209A40C8-CF3A-4D08-A201-64E79A0B3D52}"/>
              </a:ext>
            </a:extLst>
          </p:cNvPr>
          <p:cNvPicPr/>
          <p:nvPr/>
        </p:nvPicPr>
        <p:blipFill rotWithShape="1">
          <a:blip r:embed="rId5" cstate="print">
            <a:extLst>
              <a:ext uri="{28A0092B-C50C-407E-A947-70E740481C1C}">
                <a14:useLocalDpi xmlns:a14="http://schemas.microsoft.com/office/drawing/2010/main" val="0"/>
              </a:ext>
            </a:extLst>
          </a:blip>
          <a:srcRect t="1670" r="-1" b="3598"/>
          <a:stretch/>
        </p:blipFill>
        <p:spPr>
          <a:xfrm>
            <a:off x="7404372" y="10"/>
            <a:ext cx="4787628" cy="3401558"/>
          </a:xfrm>
          <a:custGeom>
            <a:avLst/>
            <a:gdLst/>
            <a:ahLst/>
            <a:cxnLst/>
            <a:rect l="l" t="t" r="r" b="b"/>
            <a:pathLst>
              <a:path w="4787628" h="3401568">
                <a:moveTo>
                  <a:pt x="0" y="0"/>
                </a:moveTo>
                <a:lnTo>
                  <a:pt x="4787628" y="0"/>
                </a:lnTo>
                <a:lnTo>
                  <a:pt x="4787628" y="3401568"/>
                </a:lnTo>
                <a:lnTo>
                  <a:pt x="762748" y="3401568"/>
                </a:lnTo>
                <a:lnTo>
                  <a:pt x="751436" y="2963954"/>
                </a:lnTo>
                <a:cubicBezTo>
                  <a:pt x="698408" y="1942163"/>
                  <a:pt x="463174" y="995044"/>
                  <a:pt x="93264" y="192283"/>
                </a:cubicBezTo>
                <a:close/>
              </a:path>
            </a:pathLst>
          </a:custGeom>
          <a:solidFill>
            <a:srgbClr val="00B0F0"/>
          </a:solidFill>
        </p:spPr>
      </p:pic>
    </p:spTree>
    <p:extLst>
      <p:ext uri="{BB962C8B-B14F-4D97-AF65-F5344CB8AC3E}">
        <p14:creationId xmlns:p14="http://schemas.microsoft.com/office/powerpoint/2010/main" val="10788457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0B0F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5D6AF0-4919-4D1F-BFEC-73EB3FC8F656}"/>
              </a:ext>
            </a:extLst>
          </p:cNvPr>
          <p:cNvSpPr>
            <a:spLocks noGrp="1"/>
          </p:cNvSpPr>
          <p:nvPr>
            <p:ph type="title"/>
          </p:nvPr>
        </p:nvSpPr>
        <p:spPr>
          <a:xfrm>
            <a:off x="838200" y="365125"/>
            <a:ext cx="4676775" cy="1325563"/>
          </a:xfrm>
        </p:spPr>
        <p:txBody>
          <a:bodyPr>
            <a:normAutofit/>
          </a:bodyPr>
          <a:lstStyle/>
          <a:p>
            <a:r>
              <a:rPr lang="en-GB" sz="2000" dirty="0"/>
              <a:t>Assessment</a:t>
            </a:r>
          </a:p>
        </p:txBody>
      </p:sp>
      <p:sp>
        <p:nvSpPr>
          <p:cNvPr id="3" name="Content Placeholder 2">
            <a:extLst>
              <a:ext uri="{FF2B5EF4-FFF2-40B4-BE49-F238E27FC236}">
                <a16:creationId xmlns:a16="http://schemas.microsoft.com/office/drawing/2014/main" id="{B9DCDBDE-1AD2-4642-9804-A546FE41B7D9}"/>
              </a:ext>
            </a:extLst>
          </p:cNvPr>
          <p:cNvSpPr>
            <a:spLocks noGrp="1"/>
          </p:cNvSpPr>
          <p:nvPr>
            <p:ph idx="1"/>
          </p:nvPr>
        </p:nvSpPr>
        <p:spPr>
          <a:xfrm>
            <a:off x="409576" y="1177448"/>
            <a:ext cx="5630806" cy="3067790"/>
          </a:xfrm>
        </p:spPr>
        <p:txBody>
          <a:bodyPr>
            <a:normAutofit lnSpcReduction="10000"/>
          </a:bodyPr>
          <a:lstStyle/>
          <a:p>
            <a:pPr lvl="0"/>
            <a:r>
              <a:rPr lang="en-GB" sz="1400" dirty="0"/>
              <a:t>Assessment should be viewed as a potentially ‘powerful learning event’ </a:t>
            </a:r>
            <a:r>
              <a:rPr lang="en-GB" sz="1400" b="1" u="sng" dirty="0"/>
              <a:t>Bjork, E. L., &amp; Bjork, R. A. (2011). </a:t>
            </a:r>
            <a:r>
              <a:rPr lang="en-GB" sz="1400" dirty="0"/>
              <a:t>Assessment </a:t>
            </a:r>
            <a:r>
              <a:rPr lang="en-GB" sz="1400" i="1" dirty="0"/>
              <a:t>before</a:t>
            </a:r>
            <a:r>
              <a:rPr lang="en-GB" sz="1400" dirty="0"/>
              <a:t> learning can be used as a prompt </a:t>
            </a:r>
            <a:r>
              <a:rPr lang="en-GB" sz="1400" i="1" dirty="0"/>
              <a:t>for </a:t>
            </a:r>
            <a:r>
              <a:rPr lang="en-GB" sz="1400" dirty="0"/>
              <a:t>learning and as a way to identify current knowledge or skill, as well as gaps in learning. </a:t>
            </a:r>
          </a:p>
          <a:p>
            <a:r>
              <a:rPr lang="en-GB" sz="1400" dirty="0"/>
              <a:t>Continuum of peer and self assessment – Maes </a:t>
            </a:r>
            <a:r>
              <a:rPr lang="en-GB" sz="1400" dirty="0" err="1"/>
              <a:t>yr</a:t>
            </a:r>
            <a:r>
              <a:rPr lang="en-GB" sz="1400" dirty="0"/>
              <a:t> Haul (2020)</a:t>
            </a:r>
          </a:p>
          <a:p>
            <a:r>
              <a:rPr lang="en-GB" sz="1400" dirty="0"/>
              <a:t>Feedback – </a:t>
            </a:r>
            <a:r>
              <a:rPr lang="en-GB" sz="1400" b="1" u="sng" dirty="0"/>
              <a:t>Hattie (2012) </a:t>
            </a:r>
            <a:r>
              <a:rPr lang="en-GB" sz="1400" dirty="0"/>
              <a:t>0.7 feedback</a:t>
            </a:r>
          </a:p>
          <a:p>
            <a:r>
              <a:rPr lang="en-GB" sz="1400" dirty="0"/>
              <a:t> </a:t>
            </a:r>
            <a:r>
              <a:rPr lang="en-GB" sz="1400" b="1" u="sng" dirty="0"/>
              <a:t>Sadler (2013) </a:t>
            </a:r>
            <a:r>
              <a:rPr lang="en-GB" sz="1400" dirty="0"/>
              <a:t>feedback reduces the notion of a “Gap” between where a student is and where they are meant to be. </a:t>
            </a:r>
            <a:r>
              <a:rPr lang="en-GB" sz="1400" b="1" u="sng" dirty="0"/>
              <a:t>Hattie (2012) </a:t>
            </a:r>
            <a:r>
              <a:rPr lang="en-GB" sz="1400" dirty="0"/>
              <a:t>teachers must know where the ability of the learner lies. </a:t>
            </a:r>
            <a:endParaRPr lang="en-GB" sz="1400" b="1" u="sng" dirty="0"/>
          </a:p>
          <a:p>
            <a:endParaRPr lang="en-GB" sz="1400" b="1" u="sng" dirty="0"/>
          </a:p>
          <a:p>
            <a:r>
              <a:rPr lang="en-GB" sz="1400" b="1" u="sng" dirty="0"/>
              <a:t>Griffin (2009) </a:t>
            </a:r>
            <a:r>
              <a:rPr lang="en-GB" sz="1400" dirty="0"/>
              <a:t>Teachers create formative assessment in order to gain information about their students, this information will be used to adapt their teaching to the needs of their students. </a:t>
            </a:r>
          </a:p>
          <a:p>
            <a:endParaRPr lang="en-GB" dirty="0"/>
          </a:p>
          <a:p>
            <a:endParaRPr lang="en-GB" dirty="0"/>
          </a:p>
          <a:p>
            <a:endParaRPr lang="en-GB" dirty="0"/>
          </a:p>
          <a:p>
            <a:pPr marL="0" indent="0">
              <a:buNone/>
            </a:pPr>
            <a:endParaRPr lang="en-GB" dirty="0"/>
          </a:p>
          <a:p>
            <a:pPr marL="0" indent="0">
              <a:buNone/>
            </a:pPr>
            <a:endParaRPr lang="en-GB" dirty="0"/>
          </a:p>
          <a:p>
            <a:endParaRPr lang="en-GB" dirty="0"/>
          </a:p>
        </p:txBody>
      </p:sp>
      <p:pic>
        <p:nvPicPr>
          <p:cNvPr id="7" name="Picture 6" descr="A close up of a map&#10;&#10;Description automatically generated">
            <a:extLst>
              <a:ext uri="{FF2B5EF4-FFF2-40B4-BE49-F238E27FC236}">
                <a16:creationId xmlns:a16="http://schemas.microsoft.com/office/drawing/2014/main" id="{0FDC86CD-F63A-48C5-8D93-E50D16DAC55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33072" y="3473242"/>
            <a:ext cx="4268081" cy="2867375"/>
          </a:xfrm>
          <a:prstGeom prst="rect">
            <a:avLst/>
          </a:prstGeom>
        </p:spPr>
      </p:pic>
      <p:sp>
        <p:nvSpPr>
          <p:cNvPr id="8" name="TextBox 7">
            <a:extLst>
              <a:ext uri="{FF2B5EF4-FFF2-40B4-BE49-F238E27FC236}">
                <a16:creationId xmlns:a16="http://schemas.microsoft.com/office/drawing/2014/main" id="{9D970CDA-A437-4045-9880-45925ACD56EB}"/>
              </a:ext>
            </a:extLst>
          </p:cNvPr>
          <p:cNvSpPr txBox="1"/>
          <p:nvPr/>
        </p:nvSpPr>
        <p:spPr>
          <a:xfrm>
            <a:off x="409576" y="5095776"/>
            <a:ext cx="6090259" cy="1169551"/>
          </a:xfrm>
          <a:prstGeom prst="rect">
            <a:avLst/>
          </a:prstGeom>
          <a:noFill/>
        </p:spPr>
        <p:txBody>
          <a:bodyPr wrap="square" rtlCol="0">
            <a:spAutoFit/>
          </a:bodyPr>
          <a:lstStyle/>
          <a:p>
            <a:pPr marL="171450" indent="-171450">
              <a:buFont typeface="Arial" panose="020B0604020202020204" pitchFamily="34" charset="0"/>
              <a:buChar char="•"/>
            </a:pPr>
            <a:r>
              <a:rPr lang="en-GB" sz="1200" dirty="0"/>
              <a:t> </a:t>
            </a:r>
            <a:r>
              <a:rPr lang="en-GB" sz="1400" dirty="0"/>
              <a:t>Awareness of cognitive abilities and key developmental skills such Metacognition and higher order thinking skills - Metacognitive activities include planning how to navigate learning situations and active monitoring of understanding, and assessing progress toward learning goals. Dual coding etc</a:t>
            </a:r>
          </a:p>
          <a:p>
            <a:endParaRPr lang="en-GB" sz="1400" dirty="0"/>
          </a:p>
        </p:txBody>
      </p:sp>
      <p:pic>
        <p:nvPicPr>
          <p:cNvPr id="6" name="Picture 5">
            <a:extLst>
              <a:ext uri="{FF2B5EF4-FFF2-40B4-BE49-F238E27FC236}">
                <a16:creationId xmlns:a16="http://schemas.microsoft.com/office/drawing/2014/main" id="{620550BA-A3C4-4B10-88D0-589C99D3E49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85362" y="365125"/>
            <a:ext cx="3739950" cy="2636664"/>
          </a:xfrm>
          <a:prstGeom prst="rect">
            <a:avLst/>
          </a:prstGeom>
        </p:spPr>
      </p:pic>
      <p:sp>
        <p:nvSpPr>
          <p:cNvPr id="9" name="TextBox 8">
            <a:extLst>
              <a:ext uri="{FF2B5EF4-FFF2-40B4-BE49-F238E27FC236}">
                <a16:creationId xmlns:a16="http://schemas.microsoft.com/office/drawing/2014/main" id="{AB2C397D-4861-4C4B-BEC9-8D67FDEB2811}"/>
              </a:ext>
            </a:extLst>
          </p:cNvPr>
          <p:cNvSpPr txBox="1"/>
          <p:nvPr/>
        </p:nvSpPr>
        <p:spPr>
          <a:xfrm>
            <a:off x="6889342" y="332717"/>
            <a:ext cx="1591056" cy="369332"/>
          </a:xfrm>
          <a:prstGeom prst="rect">
            <a:avLst/>
          </a:prstGeom>
          <a:noFill/>
        </p:spPr>
        <p:txBody>
          <a:bodyPr wrap="square" rtlCol="0">
            <a:spAutoFit/>
          </a:bodyPr>
          <a:lstStyle/>
          <a:p>
            <a:r>
              <a:rPr lang="en-GB" dirty="0"/>
              <a:t>Bing (2020)</a:t>
            </a:r>
          </a:p>
        </p:txBody>
      </p:sp>
      <p:sp>
        <p:nvSpPr>
          <p:cNvPr id="10" name="TextBox 9">
            <a:extLst>
              <a:ext uri="{FF2B5EF4-FFF2-40B4-BE49-F238E27FC236}">
                <a16:creationId xmlns:a16="http://schemas.microsoft.com/office/drawing/2014/main" id="{8A02BBFB-8061-4C6D-A7C1-E27C3FF80E75}"/>
              </a:ext>
            </a:extLst>
          </p:cNvPr>
          <p:cNvSpPr txBox="1"/>
          <p:nvPr/>
        </p:nvSpPr>
        <p:spPr>
          <a:xfrm>
            <a:off x="9973056" y="3001789"/>
            <a:ext cx="1591056" cy="369332"/>
          </a:xfrm>
          <a:prstGeom prst="rect">
            <a:avLst/>
          </a:prstGeom>
          <a:noFill/>
        </p:spPr>
        <p:txBody>
          <a:bodyPr wrap="square" rtlCol="0">
            <a:spAutoFit/>
          </a:bodyPr>
          <a:lstStyle/>
          <a:p>
            <a:r>
              <a:rPr lang="en-GB" dirty="0"/>
              <a:t>Bing (2020)</a:t>
            </a:r>
          </a:p>
        </p:txBody>
      </p:sp>
    </p:spTree>
    <p:extLst>
      <p:ext uri="{BB962C8B-B14F-4D97-AF65-F5344CB8AC3E}">
        <p14:creationId xmlns:p14="http://schemas.microsoft.com/office/powerpoint/2010/main" val="3690387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0B0F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0750AD-53A4-4AE4-B27C-555BFBBC5901}"/>
              </a:ext>
            </a:extLst>
          </p:cNvPr>
          <p:cNvSpPr>
            <a:spLocks noGrp="1"/>
          </p:cNvSpPr>
          <p:nvPr>
            <p:ph type="title"/>
          </p:nvPr>
        </p:nvSpPr>
        <p:spPr/>
        <p:txBody>
          <a:bodyPr/>
          <a:lstStyle/>
          <a:p>
            <a:r>
              <a:rPr lang="en-GB" dirty="0"/>
              <a:t>Drama improving literacy</a:t>
            </a:r>
            <a:r>
              <a:rPr lang="en-GB" dirty="0">
                <a:highlight>
                  <a:srgbClr val="FF00FF"/>
                </a:highlight>
              </a:rPr>
              <a:t> </a:t>
            </a:r>
          </a:p>
        </p:txBody>
      </p:sp>
      <p:sp>
        <p:nvSpPr>
          <p:cNvPr id="3" name="Content Placeholder 2">
            <a:extLst>
              <a:ext uri="{FF2B5EF4-FFF2-40B4-BE49-F238E27FC236}">
                <a16:creationId xmlns:a16="http://schemas.microsoft.com/office/drawing/2014/main" id="{5797F651-583E-4707-A5BA-2125A939FE0B}"/>
              </a:ext>
            </a:extLst>
          </p:cNvPr>
          <p:cNvSpPr>
            <a:spLocks noGrp="1"/>
          </p:cNvSpPr>
          <p:nvPr>
            <p:ph idx="1"/>
          </p:nvPr>
        </p:nvSpPr>
        <p:spPr>
          <a:xfrm>
            <a:off x="437367" y="1690688"/>
            <a:ext cx="5337132" cy="4494038"/>
          </a:xfrm>
        </p:spPr>
        <p:txBody>
          <a:bodyPr>
            <a:normAutofit fontScale="77500" lnSpcReduction="20000"/>
          </a:bodyPr>
          <a:lstStyle/>
          <a:p>
            <a:r>
              <a:rPr lang="en-GB" sz="2300" dirty="0"/>
              <a:t>There is a plethora of research emphasising the effect drama has on learning, Furman (2002) states theatre can positively impact children’s cognitive and affective development. </a:t>
            </a:r>
          </a:p>
          <a:p>
            <a:r>
              <a:rPr lang="en-GB" sz="2300" dirty="0"/>
              <a:t>Numerous researchers such as McNamee et al. (1985) have emphasised the crucial impact drama has on early literacy development. </a:t>
            </a:r>
          </a:p>
          <a:p>
            <a:r>
              <a:rPr lang="en-GB" sz="2300" dirty="0"/>
              <a:t>Children gain experience of reading and writing via a meaningful communication process within real contexts in order to create schemas of information. </a:t>
            </a:r>
          </a:p>
          <a:p>
            <a:pPr fontAlgn="base"/>
            <a:r>
              <a:rPr lang="en-GB" sz="2300" b="1" u="sng" dirty="0"/>
              <a:t>St </a:t>
            </a:r>
            <a:r>
              <a:rPr lang="en-GB" sz="2300" b="1" u="sng" dirty="0" err="1"/>
              <a:t>Gwladys</a:t>
            </a:r>
            <a:r>
              <a:rPr lang="en-GB" sz="2300" b="1" u="sng" dirty="0"/>
              <a:t> </a:t>
            </a:r>
            <a:r>
              <a:rPr lang="en-GB" sz="2300" b="1" u="sng" dirty="0" err="1"/>
              <a:t>Bargoed</a:t>
            </a:r>
            <a:r>
              <a:rPr lang="en-GB" sz="2300" b="1" u="sng" dirty="0"/>
              <a:t> Primary School - </a:t>
            </a:r>
            <a:r>
              <a:rPr lang="en-GB" sz="2300" dirty="0"/>
              <a:t> Uses drama techniques and processes in order to motivate speakers, readers and writers in lessons. All staff have gained knowledge of a range of </a:t>
            </a:r>
            <a:r>
              <a:rPr lang="en-GB" sz="2300" b="1" dirty="0"/>
              <a:t>drama</a:t>
            </a:r>
            <a:r>
              <a:rPr lang="en-GB" sz="2300" dirty="0"/>
              <a:t> techniques, which they have integrated into lessons, thus providing intellectual and emotional engagement, and helping to shape the content of writing.</a:t>
            </a:r>
          </a:p>
          <a:p>
            <a:pPr fontAlgn="base"/>
            <a:endParaRPr lang="en-GB" dirty="0"/>
          </a:p>
          <a:p>
            <a:endParaRPr lang="en-GB" dirty="0"/>
          </a:p>
        </p:txBody>
      </p:sp>
      <p:pic>
        <p:nvPicPr>
          <p:cNvPr id="5" name="Picture 4" descr="A screenshot of a cell phone&#10;&#10;Description automatically generated">
            <a:extLst>
              <a:ext uri="{FF2B5EF4-FFF2-40B4-BE49-F238E27FC236}">
                <a16:creationId xmlns:a16="http://schemas.microsoft.com/office/drawing/2014/main" id="{3C850742-07DC-47AD-86AE-982A17EA0C8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21643" y="914529"/>
            <a:ext cx="4958860" cy="5270197"/>
          </a:xfrm>
          <a:prstGeom prst="rect">
            <a:avLst/>
          </a:prstGeom>
        </p:spPr>
      </p:pic>
      <p:sp>
        <p:nvSpPr>
          <p:cNvPr id="4" name="TextBox 3">
            <a:extLst>
              <a:ext uri="{FF2B5EF4-FFF2-40B4-BE49-F238E27FC236}">
                <a16:creationId xmlns:a16="http://schemas.microsoft.com/office/drawing/2014/main" id="{A1E577A4-6156-477C-AAB7-C2932DD2297E}"/>
              </a:ext>
            </a:extLst>
          </p:cNvPr>
          <p:cNvSpPr txBox="1"/>
          <p:nvPr/>
        </p:nvSpPr>
        <p:spPr>
          <a:xfrm>
            <a:off x="9116568" y="365125"/>
            <a:ext cx="1517904" cy="369332"/>
          </a:xfrm>
          <a:prstGeom prst="rect">
            <a:avLst/>
          </a:prstGeom>
          <a:noFill/>
        </p:spPr>
        <p:txBody>
          <a:bodyPr wrap="square" rtlCol="0">
            <a:spAutoFit/>
          </a:bodyPr>
          <a:lstStyle/>
          <a:p>
            <a:r>
              <a:rPr lang="en-GB" dirty="0"/>
              <a:t>Bing (2020)</a:t>
            </a:r>
          </a:p>
        </p:txBody>
      </p:sp>
    </p:spTree>
    <p:extLst>
      <p:ext uri="{BB962C8B-B14F-4D97-AF65-F5344CB8AC3E}">
        <p14:creationId xmlns:p14="http://schemas.microsoft.com/office/powerpoint/2010/main" val="15319577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0B0F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7607B9-B79F-428A-BEB0-249927C3CE8E}"/>
              </a:ext>
            </a:extLst>
          </p:cNvPr>
          <p:cNvSpPr>
            <a:spLocks noGrp="1"/>
          </p:cNvSpPr>
          <p:nvPr>
            <p:ph type="title"/>
          </p:nvPr>
        </p:nvSpPr>
        <p:spPr>
          <a:xfrm>
            <a:off x="838200" y="365125"/>
            <a:ext cx="5550074" cy="1325563"/>
          </a:xfrm>
        </p:spPr>
        <p:txBody>
          <a:bodyPr>
            <a:normAutofit/>
          </a:bodyPr>
          <a:lstStyle/>
          <a:p>
            <a:r>
              <a:rPr lang="en-GB" sz="3200" dirty="0"/>
              <a:t>Community theatre approach </a:t>
            </a:r>
          </a:p>
        </p:txBody>
      </p:sp>
      <p:sp>
        <p:nvSpPr>
          <p:cNvPr id="3" name="Content Placeholder 2">
            <a:extLst>
              <a:ext uri="{FF2B5EF4-FFF2-40B4-BE49-F238E27FC236}">
                <a16:creationId xmlns:a16="http://schemas.microsoft.com/office/drawing/2014/main" id="{10E155D1-A4A1-4D33-B375-3296655B7A27}"/>
              </a:ext>
            </a:extLst>
          </p:cNvPr>
          <p:cNvSpPr>
            <a:spLocks noGrp="1"/>
          </p:cNvSpPr>
          <p:nvPr>
            <p:ph idx="1"/>
          </p:nvPr>
        </p:nvSpPr>
        <p:spPr>
          <a:xfrm>
            <a:off x="0" y="1545143"/>
            <a:ext cx="6688899" cy="4404720"/>
          </a:xfrm>
        </p:spPr>
        <p:txBody>
          <a:bodyPr>
            <a:normAutofit/>
          </a:bodyPr>
          <a:lstStyle/>
          <a:p>
            <a:r>
              <a:rPr lang="en-GB" sz="1800" b="1" u="sng" dirty="0"/>
              <a:t>Kershaw (1983) and Van </a:t>
            </a:r>
            <a:r>
              <a:rPr lang="en-GB" sz="1800" b="1" u="sng" dirty="0" err="1"/>
              <a:t>Ervan</a:t>
            </a:r>
            <a:r>
              <a:rPr lang="en-GB" sz="1800" b="1" u="sng" dirty="0"/>
              <a:t> (2001) </a:t>
            </a:r>
            <a:r>
              <a:rPr lang="en-GB" sz="1800" dirty="0"/>
              <a:t>asserts that a community theatre approach improves community residents ability to provide input in both the creative process and final performance, therefore creating a personal connection within the community and school. </a:t>
            </a:r>
          </a:p>
          <a:p>
            <a:r>
              <a:rPr lang="en-GB" sz="1800" dirty="0"/>
              <a:t>A community drama approach is aimed at providing children with a better preparation for their working lives </a:t>
            </a:r>
            <a:r>
              <a:rPr lang="en-GB" sz="1800" b="1" u="sng" dirty="0"/>
              <a:t>(Wooster, 2007). </a:t>
            </a:r>
          </a:p>
          <a:p>
            <a:r>
              <a:rPr lang="en-GB" sz="1800" dirty="0"/>
              <a:t>Community-centred approaches allow us to improve critical social learning. </a:t>
            </a:r>
            <a:r>
              <a:rPr lang="en-GB" sz="1800" b="1" u="sng" dirty="0"/>
              <a:t>Vygotsky’s (1978); Bruner (1960) </a:t>
            </a:r>
            <a:r>
              <a:rPr lang="en-GB" sz="1800" dirty="0"/>
              <a:t>ideas of social cognition to be relevant as we consider how students can work together within the community to create collaboratively knowledge. </a:t>
            </a:r>
          </a:p>
          <a:p>
            <a:r>
              <a:rPr lang="en-GB" sz="1800" b="1" u="sng" dirty="0"/>
              <a:t>Lipman’s (1991) </a:t>
            </a:r>
            <a:r>
              <a:rPr lang="en-GB" sz="1800" dirty="0"/>
              <a:t>community of inquiry and </a:t>
            </a:r>
            <a:r>
              <a:rPr lang="en-GB" sz="1800" b="1" u="sng" dirty="0"/>
              <a:t>Wenger’s (2001) </a:t>
            </a:r>
            <a:r>
              <a:rPr lang="en-GB" sz="1800" dirty="0"/>
              <a:t>ideas of community of practice to show how members of learning communities support and challenge each other. Agreeing with social constructivism. </a:t>
            </a:r>
          </a:p>
          <a:p>
            <a:pPr marL="0" indent="0">
              <a:buNone/>
            </a:pPr>
            <a:endParaRPr lang="en-GB" dirty="0"/>
          </a:p>
        </p:txBody>
      </p:sp>
      <p:pic>
        <p:nvPicPr>
          <p:cNvPr id="5" name="Picture 4" descr="A screenshot of a cell phone&#10;&#10;Description automatically generated">
            <a:extLst>
              <a:ext uri="{FF2B5EF4-FFF2-40B4-BE49-F238E27FC236}">
                <a16:creationId xmlns:a16="http://schemas.microsoft.com/office/drawing/2014/main" id="{5B9016F5-085D-447D-B736-1783D71E49B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87121" y="2079320"/>
            <a:ext cx="4579203" cy="3056351"/>
          </a:xfrm>
          <a:prstGeom prst="rect">
            <a:avLst/>
          </a:prstGeom>
        </p:spPr>
      </p:pic>
      <p:sp>
        <p:nvSpPr>
          <p:cNvPr id="4" name="TextBox 3">
            <a:extLst>
              <a:ext uri="{FF2B5EF4-FFF2-40B4-BE49-F238E27FC236}">
                <a16:creationId xmlns:a16="http://schemas.microsoft.com/office/drawing/2014/main" id="{11AD9346-9D28-4C92-94AA-E3A78E0810B4}"/>
              </a:ext>
            </a:extLst>
          </p:cNvPr>
          <p:cNvSpPr txBox="1"/>
          <p:nvPr/>
        </p:nvSpPr>
        <p:spPr>
          <a:xfrm>
            <a:off x="8878824" y="1506022"/>
            <a:ext cx="1837944" cy="369332"/>
          </a:xfrm>
          <a:prstGeom prst="rect">
            <a:avLst/>
          </a:prstGeom>
          <a:noFill/>
        </p:spPr>
        <p:txBody>
          <a:bodyPr wrap="square" rtlCol="0">
            <a:spAutoFit/>
          </a:bodyPr>
          <a:lstStyle/>
          <a:p>
            <a:r>
              <a:rPr lang="en-GB" dirty="0"/>
              <a:t>Bing (2020)</a:t>
            </a:r>
          </a:p>
        </p:txBody>
      </p:sp>
    </p:spTree>
    <p:extLst>
      <p:ext uri="{BB962C8B-B14F-4D97-AF65-F5344CB8AC3E}">
        <p14:creationId xmlns:p14="http://schemas.microsoft.com/office/powerpoint/2010/main" val="28691500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0B0F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3151EE-DCE4-45E1-BFCE-376E5B499AEC}"/>
              </a:ext>
            </a:extLst>
          </p:cNvPr>
          <p:cNvSpPr>
            <a:spLocks noGrp="1"/>
          </p:cNvSpPr>
          <p:nvPr>
            <p:ph type="title"/>
          </p:nvPr>
        </p:nvSpPr>
        <p:spPr/>
        <p:txBody>
          <a:bodyPr/>
          <a:lstStyle/>
          <a:p>
            <a:r>
              <a:rPr lang="en-GB" dirty="0"/>
              <a:t>Community – Estyn – appendix  </a:t>
            </a:r>
          </a:p>
        </p:txBody>
      </p:sp>
      <p:sp>
        <p:nvSpPr>
          <p:cNvPr id="3" name="Content Placeholder 2">
            <a:extLst>
              <a:ext uri="{FF2B5EF4-FFF2-40B4-BE49-F238E27FC236}">
                <a16:creationId xmlns:a16="http://schemas.microsoft.com/office/drawing/2014/main" id="{5173113B-581F-4248-8059-F96C0744DEF4}"/>
              </a:ext>
            </a:extLst>
          </p:cNvPr>
          <p:cNvSpPr>
            <a:spLocks noGrp="1"/>
          </p:cNvSpPr>
          <p:nvPr>
            <p:ph idx="1"/>
          </p:nvPr>
        </p:nvSpPr>
        <p:spPr/>
        <p:txBody>
          <a:bodyPr>
            <a:normAutofit fontScale="62500" lnSpcReduction="20000"/>
          </a:bodyPr>
          <a:lstStyle/>
          <a:p>
            <a:r>
              <a:rPr lang="en-GB" dirty="0"/>
              <a:t>Involving the community/ Community drama – Aberavon </a:t>
            </a:r>
            <a:r>
              <a:rPr lang="en-GB" dirty="0" err="1"/>
              <a:t>Taibach</a:t>
            </a:r>
            <a:r>
              <a:rPr lang="en-GB" dirty="0"/>
              <a:t> am dram - </a:t>
            </a:r>
          </a:p>
          <a:p>
            <a:r>
              <a:rPr lang="en-GB" dirty="0"/>
              <a:t>educational policy agree schools cannot supply the resources that a student needs in order to flourish as seen in AISI Education Partners (2008); Ontario Ministry of Education (2005). </a:t>
            </a:r>
          </a:p>
          <a:p>
            <a:r>
              <a:rPr lang="en-GB" dirty="0"/>
              <a:t>Community involvement in school is able to enhance social, cognitive, emotional, and spiritual development of students, Sanders, Epstein, &amp; Connors-</a:t>
            </a:r>
            <a:r>
              <a:rPr lang="en-GB" dirty="0" err="1"/>
              <a:t>Tadros</a:t>
            </a:r>
            <a:r>
              <a:rPr lang="en-GB" dirty="0"/>
              <a:t> (1999); Sanders &amp; Lewis (2005). </a:t>
            </a:r>
          </a:p>
          <a:p>
            <a:r>
              <a:rPr lang="en-GB" dirty="0"/>
              <a:t>Estyn (2014) </a:t>
            </a:r>
            <a:r>
              <a:rPr lang="en-GB" b="1" u="sng" dirty="0"/>
              <a:t>Tredegarville CW Primary School </a:t>
            </a:r>
            <a:r>
              <a:rPr lang="en-GB" dirty="0"/>
              <a:t>designated a senior leader to be responsible for family and community engagement and launched the ‘Building Our Partnerships’ project.  </a:t>
            </a:r>
          </a:p>
          <a:p>
            <a:r>
              <a:rPr lang="en-GB" dirty="0"/>
              <a:t>The ‘</a:t>
            </a:r>
            <a:r>
              <a:rPr lang="en-GB" b="1" u="sng" dirty="0"/>
              <a:t>Building Our Partnerships’ </a:t>
            </a:r>
            <a:r>
              <a:rPr lang="en-GB" dirty="0"/>
              <a:t>project has two aims.  Firstly, to encourage parents to engage in the school; and secondly, to involve a wide range of partners from higher education, business and community organisations to enrich the curriculum and raise pupils’ and parents’ aspirations.  The ‘Building Our Partnerships’ project links closely with the school improvement plan.  Leaders develop an annual action plan so that ‘Building Our Partnerships’ activities closely mirror the priorities in the wider school improvement plan.  For example, when the school improvement plan focuses on raising standards of </a:t>
            </a:r>
            <a:r>
              <a:rPr lang="en-GB" dirty="0" err="1"/>
              <a:t>oracy</a:t>
            </a:r>
            <a:r>
              <a:rPr lang="en-GB" dirty="0"/>
              <a:t>, ‘Building Our Partnerships’ activities also focus on the developing </a:t>
            </a:r>
            <a:r>
              <a:rPr lang="en-GB" dirty="0" err="1"/>
              <a:t>oracy</a:t>
            </a:r>
            <a:r>
              <a:rPr lang="en-GB" dirty="0"/>
              <a:t>.</a:t>
            </a:r>
          </a:p>
          <a:p>
            <a:r>
              <a:rPr lang="en-GB" dirty="0"/>
              <a:t> The vision of providing valuable work related experiences became a key priority for </a:t>
            </a:r>
            <a:r>
              <a:rPr lang="en-GB" b="1" u="sng" dirty="0"/>
              <a:t>Maes </a:t>
            </a:r>
            <a:r>
              <a:rPr lang="en-GB" b="1" u="sng" dirty="0" err="1"/>
              <a:t>Hyfryd</a:t>
            </a:r>
            <a:r>
              <a:rPr lang="en-GB" b="1" u="sng" dirty="0"/>
              <a:t> </a:t>
            </a:r>
            <a:r>
              <a:rPr lang="en-GB" dirty="0"/>
              <a:t>to expand pupils’ opportunities and plan for their futures.  As a result, a work experience co-ordinator was appointed to provide many pupils with successful and meaningful work placements.  The extensive wider community support in providing work-related learning experiences has been key to this success (Estyn, 2010). </a:t>
            </a:r>
          </a:p>
          <a:p>
            <a:endParaRPr lang="en-GB" dirty="0"/>
          </a:p>
        </p:txBody>
      </p:sp>
    </p:spTree>
    <p:extLst>
      <p:ext uri="{BB962C8B-B14F-4D97-AF65-F5344CB8AC3E}">
        <p14:creationId xmlns:p14="http://schemas.microsoft.com/office/powerpoint/2010/main" val="34342826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0B0F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4553E3-5297-49CD-8B19-CE94F9E21513}"/>
              </a:ext>
            </a:extLst>
          </p:cNvPr>
          <p:cNvSpPr>
            <a:spLocks noGrp="1"/>
          </p:cNvSpPr>
          <p:nvPr>
            <p:ph type="title"/>
          </p:nvPr>
        </p:nvSpPr>
        <p:spPr>
          <a:xfrm>
            <a:off x="337159" y="383787"/>
            <a:ext cx="4547992" cy="1325563"/>
          </a:xfrm>
        </p:spPr>
        <p:txBody>
          <a:bodyPr>
            <a:normAutofit/>
          </a:bodyPr>
          <a:lstStyle/>
          <a:p>
            <a:r>
              <a:rPr lang="en-GB" sz="3200" dirty="0"/>
              <a:t>Parental Involvement  </a:t>
            </a:r>
          </a:p>
        </p:txBody>
      </p:sp>
      <p:sp>
        <p:nvSpPr>
          <p:cNvPr id="3" name="Content Placeholder 2">
            <a:extLst>
              <a:ext uri="{FF2B5EF4-FFF2-40B4-BE49-F238E27FC236}">
                <a16:creationId xmlns:a16="http://schemas.microsoft.com/office/drawing/2014/main" id="{AABFC3ED-079A-4A80-87FD-55197F3D6642}"/>
              </a:ext>
            </a:extLst>
          </p:cNvPr>
          <p:cNvSpPr>
            <a:spLocks noGrp="1"/>
          </p:cNvSpPr>
          <p:nvPr>
            <p:ph idx="1"/>
          </p:nvPr>
        </p:nvSpPr>
        <p:spPr>
          <a:xfrm>
            <a:off x="0" y="1347440"/>
            <a:ext cx="5724395" cy="4702631"/>
          </a:xfrm>
        </p:spPr>
        <p:txBody>
          <a:bodyPr>
            <a:normAutofit/>
          </a:bodyPr>
          <a:lstStyle/>
          <a:p>
            <a:r>
              <a:rPr lang="en-GB" sz="1900" dirty="0"/>
              <a:t>Powney (1996) agrees suggesting that high social class, greater level of parental experience of education, gender and cultural capital at home have some impact of learners attainment. </a:t>
            </a:r>
          </a:p>
          <a:p>
            <a:r>
              <a:rPr lang="en-GB" sz="1900" dirty="0"/>
              <a:t>How can schools build positive family relationships - Be understanding of parents’ circumstances</a:t>
            </a:r>
          </a:p>
          <a:p>
            <a:pPr lvl="0"/>
            <a:r>
              <a:rPr lang="en-GB" sz="1900" dirty="0"/>
              <a:t>The school is committed to offer opportunities for parents to learn alongside their children </a:t>
            </a:r>
          </a:p>
          <a:p>
            <a:r>
              <a:rPr lang="en-GB" sz="1900" dirty="0"/>
              <a:t>Parents as co constructors of knowledge – </a:t>
            </a:r>
          </a:p>
          <a:p>
            <a:r>
              <a:rPr lang="en-GB" sz="1900" dirty="0"/>
              <a:t>Donaldson’(2015) lifelong learning. </a:t>
            </a:r>
          </a:p>
          <a:p>
            <a:endParaRPr lang="en-GB" dirty="0"/>
          </a:p>
        </p:txBody>
      </p:sp>
      <p:pic>
        <p:nvPicPr>
          <p:cNvPr id="7" name="Picture 6" descr="A close up of a sign&#10;&#10;Description automatically generated">
            <a:extLst>
              <a:ext uri="{FF2B5EF4-FFF2-40B4-BE49-F238E27FC236}">
                <a16:creationId xmlns:a16="http://schemas.microsoft.com/office/drawing/2014/main" id="{A3FFCF8E-0EEC-4916-873C-790B5FF41DC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78883" y="365125"/>
            <a:ext cx="6096000" cy="3305175"/>
          </a:xfrm>
          <a:prstGeom prst="rect">
            <a:avLst/>
          </a:prstGeom>
        </p:spPr>
      </p:pic>
    </p:spTree>
    <p:extLst>
      <p:ext uri="{BB962C8B-B14F-4D97-AF65-F5344CB8AC3E}">
        <p14:creationId xmlns:p14="http://schemas.microsoft.com/office/powerpoint/2010/main" val="2857405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00B0F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FF9DFE-2F25-422A-A3AB-8D211113F6EB}"/>
              </a:ext>
            </a:extLst>
          </p:cNvPr>
          <p:cNvSpPr>
            <a:spLocks noGrp="1"/>
          </p:cNvSpPr>
          <p:nvPr>
            <p:ph type="title"/>
          </p:nvPr>
        </p:nvSpPr>
        <p:spPr/>
        <p:txBody>
          <a:bodyPr/>
          <a:lstStyle/>
          <a:p>
            <a:r>
              <a:rPr lang="en-GB" dirty="0"/>
              <a:t>Parents </a:t>
            </a:r>
          </a:p>
        </p:txBody>
      </p:sp>
      <p:pic>
        <p:nvPicPr>
          <p:cNvPr id="2049" name="Picture 2" descr="See the source image">
            <a:extLst>
              <a:ext uri="{FF2B5EF4-FFF2-40B4-BE49-F238E27FC236}">
                <a16:creationId xmlns:a16="http://schemas.microsoft.com/office/drawing/2014/main" id="{A4209F6B-3232-49F7-825C-042308AF709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4500"/>
          <a:stretch/>
        </p:blipFill>
        <p:spPr bwMode="auto">
          <a:xfrm>
            <a:off x="6888365" y="1062404"/>
            <a:ext cx="4465436" cy="5278369"/>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3CFF07EA-BD35-4B74-AB49-2AD1CF35CCA5}"/>
              </a:ext>
            </a:extLst>
          </p:cNvPr>
          <p:cNvSpPr>
            <a:spLocks noChangeArrowheads="1"/>
          </p:cNvSpPr>
          <p:nvPr/>
        </p:nvSpPr>
        <p:spPr bwMode="auto">
          <a:xfrm>
            <a:off x="4158641" y="829697"/>
            <a:ext cx="184731" cy="2154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tabLst>
                <a:tab pos="457200" algn="l"/>
              </a:tabLst>
              <a:defRPr>
                <a:solidFill>
                  <a:schemeClr val="tx1"/>
                </a:solidFill>
                <a:latin typeface="Arial" panose="020B0604020202020204" pitchFamily="34" charset="0"/>
              </a:defRPr>
            </a:lvl1pPr>
            <a:lvl2pPr eaLnBrk="0" fontAlgn="base" hangingPunct="0">
              <a:spcBef>
                <a:spcPct val="0"/>
              </a:spcBef>
              <a:spcAft>
                <a:spcPct val="0"/>
              </a:spcAft>
              <a:tabLst>
                <a:tab pos="457200" algn="l"/>
              </a:tabLst>
              <a:defRPr>
                <a:solidFill>
                  <a:schemeClr val="tx1"/>
                </a:solidFill>
                <a:latin typeface="Arial" panose="020B0604020202020204" pitchFamily="34" charset="0"/>
              </a:defRPr>
            </a:lvl2pPr>
            <a:lvl3pPr eaLnBrk="0" fontAlgn="base" hangingPunct="0">
              <a:spcBef>
                <a:spcPct val="0"/>
              </a:spcBef>
              <a:spcAft>
                <a:spcPct val="0"/>
              </a:spcAft>
              <a:tabLst>
                <a:tab pos="457200" algn="l"/>
              </a:tabLst>
              <a:defRPr>
                <a:solidFill>
                  <a:schemeClr val="tx1"/>
                </a:solidFill>
                <a:latin typeface="Arial" panose="020B0604020202020204" pitchFamily="34" charset="0"/>
              </a:defRPr>
            </a:lvl3pPr>
            <a:lvl4pPr eaLnBrk="0" fontAlgn="base" hangingPunct="0">
              <a:spcBef>
                <a:spcPct val="0"/>
              </a:spcBef>
              <a:spcAft>
                <a:spcPct val="0"/>
              </a:spcAft>
              <a:tabLst>
                <a:tab pos="457200" algn="l"/>
              </a:tabLst>
              <a:defRPr>
                <a:solidFill>
                  <a:schemeClr val="tx1"/>
                </a:solidFill>
                <a:latin typeface="Arial" panose="020B0604020202020204" pitchFamily="34" charset="0"/>
              </a:defRPr>
            </a:lvl4pPr>
            <a:lvl5pPr eaLnBrk="0" fontAlgn="base" hangingPunct="0">
              <a:spcBef>
                <a:spcPct val="0"/>
              </a:spcBef>
              <a:spcAft>
                <a:spcPct val="0"/>
              </a:spcAft>
              <a:tabLst>
                <a:tab pos="457200" algn="l"/>
              </a:tabLst>
              <a:defRPr>
                <a:solidFill>
                  <a:schemeClr val="tx1"/>
                </a:solidFill>
                <a:latin typeface="Arial" panose="020B0604020202020204" pitchFamily="34" charset="0"/>
              </a:defRPr>
            </a:lvl5pPr>
            <a:lvl6pPr eaLnBrk="0" fontAlgn="base" hangingPunct="0">
              <a:spcBef>
                <a:spcPct val="0"/>
              </a:spcBef>
              <a:spcAft>
                <a:spcPct val="0"/>
              </a:spcAft>
              <a:tabLst>
                <a:tab pos="457200" algn="l"/>
              </a:tabLst>
              <a:defRPr>
                <a:solidFill>
                  <a:schemeClr val="tx1"/>
                </a:solidFill>
                <a:latin typeface="Arial" panose="020B0604020202020204" pitchFamily="34" charset="0"/>
              </a:defRPr>
            </a:lvl6pPr>
            <a:lvl7pPr eaLnBrk="0" fontAlgn="base" hangingPunct="0">
              <a:spcBef>
                <a:spcPct val="0"/>
              </a:spcBef>
              <a:spcAft>
                <a:spcPct val="0"/>
              </a:spcAft>
              <a:tabLst>
                <a:tab pos="457200" algn="l"/>
              </a:tabLst>
              <a:defRPr>
                <a:solidFill>
                  <a:schemeClr val="tx1"/>
                </a:solidFill>
                <a:latin typeface="Arial" panose="020B0604020202020204" pitchFamily="34" charset="0"/>
              </a:defRPr>
            </a:lvl7pPr>
            <a:lvl8pPr eaLnBrk="0" fontAlgn="base" hangingPunct="0">
              <a:spcBef>
                <a:spcPct val="0"/>
              </a:spcBef>
              <a:spcAft>
                <a:spcPct val="0"/>
              </a:spcAft>
              <a:tabLst>
                <a:tab pos="457200" algn="l"/>
              </a:tabLst>
              <a:defRPr>
                <a:solidFill>
                  <a:schemeClr val="tx1"/>
                </a:solidFill>
                <a:latin typeface="Arial" panose="020B0604020202020204" pitchFamily="34" charset="0"/>
              </a:defRPr>
            </a:lvl8pPr>
            <a:lvl9pPr eaLnBrk="0" fontAlgn="base" hangingPunct="0">
              <a:spcBef>
                <a:spcPct val="0"/>
              </a:spcBef>
              <a:spcAft>
                <a:spcPct val="0"/>
              </a:spcAft>
              <a:tabLst>
                <a:tab pos="457200" algn="l"/>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tab pos="457200" algn="l"/>
              </a:tabLst>
            </a:pPr>
            <a:endParaRPr kumimoji="0" lang="en-GB" altLang="en-US" sz="800" b="0" i="0" u="none" strike="noStrike" cap="none" normalizeH="0" baseline="0" dirty="0">
              <a:ln>
                <a:noFill/>
              </a:ln>
              <a:solidFill>
                <a:schemeClr val="tx1"/>
              </a:solidFill>
              <a:effectLst/>
            </a:endParaRPr>
          </a:p>
        </p:txBody>
      </p:sp>
      <p:sp>
        <p:nvSpPr>
          <p:cNvPr id="5" name="Rectangle 4">
            <a:extLst>
              <a:ext uri="{FF2B5EF4-FFF2-40B4-BE49-F238E27FC236}">
                <a16:creationId xmlns:a16="http://schemas.microsoft.com/office/drawing/2014/main" id="{63388F58-D654-48CB-B447-6C3F17C11211}"/>
              </a:ext>
            </a:extLst>
          </p:cNvPr>
          <p:cNvSpPr>
            <a:spLocks noChangeArrowheads="1"/>
          </p:cNvSpPr>
          <p:nvPr/>
        </p:nvSpPr>
        <p:spPr bwMode="auto">
          <a:xfrm>
            <a:off x="457200" y="3282434"/>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tabLst>
                <a:tab pos="914400" algn="l"/>
              </a:tabLst>
              <a:defRPr>
                <a:solidFill>
                  <a:schemeClr val="tx1"/>
                </a:solidFill>
                <a:latin typeface="Arial" panose="020B0604020202020204" pitchFamily="34" charset="0"/>
              </a:defRPr>
            </a:lvl1pPr>
            <a:lvl2pPr eaLnBrk="0" fontAlgn="base" hangingPunct="0">
              <a:spcBef>
                <a:spcPct val="0"/>
              </a:spcBef>
              <a:spcAft>
                <a:spcPct val="0"/>
              </a:spcAft>
              <a:tabLst>
                <a:tab pos="914400" algn="l"/>
              </a:tabLst>
              <a:defRPr>
                <a:solidFill>
                  <a:schemeClr val="tx1"/>
                </a:solidFill>
                <a:latin typeface="Arial" panose="020B0604020202020204" pitchFamily="34" charset="0"/>
              </a:defRPr>
            </a:lvl2pPr>
            <a:lvl3pPr eaLnBrk="0" fontAlgn="base" hangingPunct="0">
              <a:spcBef>
                <a:spcPct val="0"/>
              </a:spcBef>
              <a:spcAft>
                <a:spcPct val="0"/>
              </a:spcAft>
              <a:tabLst>
                <a:tab pos="914400" algn="l"/>
              </a:tabLst>
              <a:defRPr>
                <a:solidFill>
                  <a:schemeClr val="tx1"/>
                </a:solidFill>
                <a:latin typeface="Arial" panose="020B0604020202020204" pitchFamily="34" charset="0"/>
              </a:defRPr>
            </a:lvl3pPr>
            <a:lvl4pPr eaLnBrk="0" fontAlgn="base" hangingPunct="0">
              <a:spcBef>
                <a:spcPct val="0"/>
              </a:spcBef>
              <a:spcAft>
                <a:spcPct val="0"/>
              </a:spcAft>
              <a:tabLst>
                <a:tab pos="914400" algn="l"/>
              </a:tabLst>
              <a:defRPr>
                <a:solidFill>
                  <a:schemeClr val="tx1"/>
                </a:solidFill>
                <a:latin typeface="Arial" panose="020B0604020202020204" pitchFamily="34" charset="0"/>
              </a:defRPr>
            </a:lvl4pPr>
            <a:lvl5pPr eaLnBrk="0" fontAlgn="base" hangingPunct="0">
              <a:spcBef>
                <a:spcPct val="0"/>
              </a:spcBef>
              <a:spcAft>
                <a:spcPct val="0"/>
              </a:spcAft>
              <a:tabLst>
                <a:tab pos="914400" algn="l"/>
              </a:tabLst>
              <a:defRPr>
                <a:solidFill>
                  <a:schemeClr val="tx1"/>
                </a:solidFill>
                <a:latin typeface="Arial" panose="020B0604020202020204" pitchFamily="34" charset="0"/>
              </a:defRPr>
            </a:lvl5pPr>
            <a:lvl6pPr eaLnBrk="0" fontAlgn="base" hangingPunct="0">
              <a:spcBef>
                <a:spcPct val="0"/>
              </a:spcBef>
              <a:spcAft>
                <a:spcPct val="0"/>
              </a:spcAft>
              <a:tabLst>
                <a:tab pos="914400" algn="l"/>
              </a:tabLst>
              <a:defRPr>
                <a:solidFill>
                  <a:schemeClr val="tx1"/>
                </a:solidFill>
                <a:latin typeface="Arial" panose="020B0604020202020204" pitchFamily="34" charset="0"/>
              </a:defRPr>
            </a:lvl6pPr>
            <a:lvl7pPr eaLnBrk="0" fontAlgn="base" hangingPunct="0">
              <a:spcBef>
                <a:spcPct val="0"/>
              </a:spcBef>
              <a:spcAft>
                <a:spcPct val="0"/>
              </a:spcAft>
              <a:tabLst>
                <a:tab pos="914400" algn="l"/>
              </a:tabLst>
              <a:defRPr>
                <a:solidFill>
                  <a:schemeClr val="tx1"/>
                </a:solidFill>
                <a:latin typeface="Arial" panose="020B0604020202020204" pitchFamily="34" charset="0"/>
              </a:defRPr>
            </a:lvl7pPr>
            <a:lvl8pPr eaLnBrk="0" fontAlgn="base" hangingPunct="0">
              <a:spcBef>
                <a:spcPct val="0"/>
              </a:spcBef>
              <a:spcAft>
                <a:spcPct val="0"/>
              </a:spcAft>
              <a:tabLst>
                <a:tab pos="914400" algn="l"/>
              </a:tabLst>
              <a:defRPr>
                <a:solidFill>
                  <a:schemeClr val="tx1"/>
                </a:solidFill>
                <a:latin typeface="Arial" panose="020B0604020202020204" pitchFamily="34" charset="0"/>
              </a:defRPr>
            </a:lvl8pPr>
            <a:lvl9pPr eaLnBrk="0" fontAlgn="base" hangingPunct="0">
              <a:spcBef>
                <a:spcPct val="0"/>
              </a:spcBef>
              <a:spcAft>
                <a:spcPct val="0"/>
              </a:spcAft>
              <a:tabLst>
                <a:tab pos="914400" algn="l"/>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tab pos="914400" algn="l"/>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
        <p:nvSpPr>
          <p:cNvPr id="6" name="Rectangle 5">
            <a:extLst>
              <a:ext uri="{FF2B5EF4-FFF2-40B4-BE49-F238E27FC236}">
                <a16:creationId xmlns:a16="http://schemas.microsoft.com/office/drawing/2014/main" id="{9E448E9D-253D-4752-A77C-8209F8359F06}"/>
              </a:ext>
            </a:extLst>
          </p:cNvPr>
          <p:cNvSpPr>
            <a:spLocks noChangeArrowheads="1"/>
          </p:cNvSpPr>
          <p:nvPr/>
        </p:nvSpPr>
        <p:spPr bwMode="auto">
          <a:xfrm>
            <a:off x="585053" y="1307313"/>
            <a:ext cx="5203740" cy="503214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tabLst>
                <a:tab pos="457200" algn="l"/>
              </a:tabLst>
              <a:defRPr>
                <a:solidFill>
                  <a:schemeClr val="tx1"/>
                </a:solidFill>
                <a:latin typeface="Arial" panose="020B0604020202020204" pitchFamily="34" charset="0"/>
              </a:defRPr>
            </a:lvl1pPr>
            <a:lvl2pPr eaLnBrk="0" fontAlgn="base" hangingPunct="0">
              <a:spcBef>
                <a:spcPct val="0"/>
              </a:spcBef>
              <a:spcAft>
                <a:spcPct val="0"/>
              </a:spcAft>
              <a:tabLst>
                <a:tab pos="457200" algn="l"/>
              </a:tabLst>
              <a:defRPr>
                <a:solidFill>
                  <a:schemeClr val="tx1"/>
                </a:solidFill>
                <a:latin typeface="Arial" panose="020B0604020202020204" pitchFamily="34" charset="0"/>
              </a:defRPr>
            </a:lvl2pPr>
            <a:lvl3pPr eaLnBrk="0" fontAlgn="base" hangingPunct="0">
              <a:spcBef>
                <a:spcPct val="0"/>
              </a:spcBef>
              <a:spcAft>
                <a:spcPct val="0"/>
              </a:spcAft>
              <a:tabLst>
                <a:tab pos="457200" algn="l"/>
              </a:tabLst>
              <a:defRPr>
                <a:solidFill>
                  <a:schemeClr val="tx1"/>
                </a:solidFill>
                <a:latin typeface="Arial" panose="020B0604020202020204" pitchFamily="34" charset="0"/>
              </a:defRPr>
            </a:lvl3pPr>
            <a:lvl4pPr eaLnBrk="0" fontAlgn="base" hangingPunct="0">
              <a:spcBef>
                <a:spcPct val="0"/>
              </a:spcBef>
              <a:spcAft>
                <a:spcPct val="0"/>
              </a:spcAft>
              <a:tabLst>
                <a:tab pos="457200" algn="l"/>
              </a:tabLst>
              <a:defRPr>
                <a:solidFill>
                  <a:schemeClr val="tx1"/>
                </a:solidFill>
                <a:latin typeface="Arial" panose="020B0604020202020204" pitchFamily="34" charset="0"/>
              </a:defRPr>
            </a:lvl4pPr>
            <a:lvl5pPr eaLnBrk="0" fontAlgn="base" hangingPunct="0">
              <a:spcBef>
                <a:spcPct val="0"/>
              </a:spcBef>
              <a:spcAft>
                <a:spcPct val="0"/>
              </a:spcAft>
              <a:tabLst>
                <a:tab pos="457200" algn="l"/>
              </a:tabLst>
              <a:defRPr>
                <a:solidFill>
                  <a:schemeClr val="tx1"/>
                </a:solidFill>
                <a:latin typeface="Arial" panose="020B0604020202020204" pitchFamily="34" charset="0"/>
              </a:defRPr>
            </a:lvl5pPr>
            <a:lvl6pPr eaLnBrk="0" fontAlgn="base" hangingPunct="0">
              <a:spcBef>
                <a:spcPct val="0"/>
              </a:spcBef>
              <a:spcAft>
                <a:spcPct val="0"/>
              </a:spcAft>
              <a:tabLst>
                <a:tab pos="457200" algn="l"/>
              </a:tabLst>
              <a:defRPr>
                <a:solidFill>
                  <a:schemeClr val="tx1"/>
                </a:solidFill>
                <a:latin typeface="Arial" panose="020B0604020202020204" pitchFamily="34" charset="0"/>
              </a:defRPr>
            </a:lvl6pPr>
            <a:lvl7pPr eaLnBrk="0" fontAlgn="base" hangingPunct="0">
              <a:spcBef>
                <a:spcPct val="0"/>
              </a:spcBef>
              <a:spcAft>
                <a:spcPct val="0"/>
              </a:spcAft>
              <a:tabLst>
                <a:tab pos="457200" algn="l"/>
              </a:tabLst>
              <a:defRPr>
                <a:solidFill>
                  <a:schemeClr val="tx1"/>
                </a:solidFill>
                <a:latin typeface="Arial" panose="020B0604020202020204" pitchFamily="34" charset="0"/>
              </a:defRPr>
            </a:lvl7pPr>
            <a:lvl8pPr eaLnBrk="0" fontAlgn="base" hangingPunct="0">
              <a:spcBef>
                <a:spcPct val="0"/>
              </a:spcBef>
              <a:spcAft>
                <a:spcPct val="0"/>
              </a:spcAft>
              <a:tabLst>
                <a:tab pos="457200" algn="l"/>
              </a:tabLst>
              <a:defRPr>
                <a:solidFill>
                  <a:schemeClr val="tx1"/>
                </a:solidFill>
                <a:latin typeface="Arial" panose="020B0604020202020204" pitchFamily="34" charset="0"/>
              </a:defRPr>
            </a:lvl8pPr>
            <a:lvl9pPr eaLnBrk="0" fontAlgn="base" hangingPunct="0">
              <a:spcBef>
                <a:spcPct val="0"/>
              </a:spcBef>
              <a:spcAft>
                <a:spcPct val="0"/>
              </a:spcAft>
              <a:tabLst>
                <a:tab pos="457200" algn="l"/>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tab pos="457200" algn="l"/>
              </a:tabLst>
            </a:pPr>
            <a:endParaRPr kumimoji="0" lang="en-GB"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457200" algn="l"/>
              </a:tabLst>
            </a:pPr>
            <a:endParaRPr lang="en-GB" altLang="en-US" sz="1100" dirty="0">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457200" algn="l"/>
              </a:tabLst>
            </a:pPr>
            <a:endParaRPr kumimoji="0" lang="en-GB"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457200" algn="l"/>
              </a:tabLst>
            </a:pPr>
            <a:r>
              <a:rPr kumimoji="0" lang="en-GB"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The Welsh Governments' Family and Community Engagement toolkit provides support for schools looking to improve participation in the school.</a:t>
            </a:r>
          </a:p>
          <a:p>
            <a:pPr marL="0" marR="0" lvl="0" indent="0" algn="l" defTabSz="914400" rtl="0" eaLnBrk="0" fontAlgn="base" latinLnBrk="0" hangingPunct="0">
              <a:lnSpc>
                <a:spcPct val="100000"/>
              </a:lnSpc>
              <a:spcBef>
                <a:spcPct val="0"/>
              </a:spcBef>
              <a:spcAft>
                <a:spcPct val="0"/>
              </a:spcAft>
              <a:buClrTx/>
              <a:buSzTx/>
              <a:buFontTx/>
              <a:buNone/>
              <a:tabLst>
                <a:tab pos="457200" algn="l"/>
              </a:tabLst>
            </a:pPr>
            <a:r>
              <a:rPr lang="en-GB" altLang="en-US" sz="1600" dirty="0">
                <a:latin typeface="Calibri" panose="020F0502020204030204" pitchFamily="34" charset="0"/>
                <a:ea typeface="Calibri" panose="020F0502020204030204" pitchFamily="34" charset="0"/>
                <a:cs typeface="Times New Roman" panose="02020603050405020304" pitchFamily="18" charset="0"/>
              </a:rPr>
              <a:t>The school aims to help</a:t>
            </a:r>
            <a:r>
              <a:rPr kumimoji="0" lang="en-GB"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families to actively support their child’s learning</a:t>
            </a:r>
            <a:endParaRPr lang="en-GB" altLang="en-US" sz="1600" dirty="0"/>
          </a:p>
          <a:p>
            <a:pPr marL="0" marR="0" lvl="0" indent="0" algn="l" defTabSz="914400" rtl="0" eaLnBrk="0" fontAlgn="base" latinLnBrk="0" hangingPunct="0">
              <a:lnSpc>
                <a:spcPct val="100000"/>
              </a:lnSpc>
              <a:spcBef>
                <a:spcPct val="0"/>
              </a:spcBef>
              <a:spcAft>
                <a:spcPct val="0"/>
              </a:spcAft>
              <a:buClrTx/>
              <a:buSzTx/>
              <a:buFontTx/>
              <a:buNone/>
              <a:tabLst>
                <a:tab pos="457200" algn="l"/>
              </a:tabLst>
            </a:pPr>
            <a:r>
              <a:rPr kumimoji="0" lang="en-GB"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Welsh Government (2015</a:t>
            </a:r>
            <a:r>
              <a:rPr lang="en-GB" altLang="en-US" sz="1600" dirty="0">
                <a:latin typeface="Calibri" panose="020F0502020204030204" pitchFamily="34" charset="0"/>
                <a:ea typeface="Calibri" panose="020F0502020204030204" pitchFamily="34" charset="0"/>
                <a:cs typeface="Times New Roman" panose="02020603050405020304" pitchFamily="18" charset="0"/>
              </a:rPr>
              <a:t>) suggests - </a:t>
            </a:r>
            <a:r>
              <a:rPr kumimoji="0" lang="en-GB"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Developing community partnerships and multi-agency working groups such as drama workshops. </a:t>
            </a:r>
            <a:endParaRPr kumimoji="0" lang="en-GB"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457200" algn="l"/>
              </a:tabLst>
            </a:pPr>
            <a:r>
              <a:rPr kumimoji="0" lang="en-GB"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Welsh Government (2015)  </a:t>
            </a:r>
            <a:endParaRPr kumimoji="0" lang="en-GB"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tab pos="457200" algn="l"/>
              </a:tabLst>
            </a:pPr>
            <a:r>
              <a:rPr kumimoji="0" lang="en-GB"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hlinkClick r:id="rId3"/>
              </a:rPr>
              <a:t>FaCE Toolkit</a:t>
            </a:r>
            <a:endParaRPr kumimoji="0" lang="en-GB"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tab pos="457200" algn="l"/>
              </a:tabLst>
            </a:pPr>
            <a:r>
              <a:rPr kumimoji="0" lang="en-GB"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Families have a big influence on how well children do at school.</a:t>
            </a:r>
            <a:endParaRPr kumimoji="0" lang="en-GB"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tab pos="457200" algn="l"/>
              </a:tabLst>
            </a:pPr>
            <a:r>
              <a:rPr kumimoji="0" lang="en-GB"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It’s one of the most powerful strategies we have to tackle effects of deprivation. </a:t>
            </a:r>
            <a:endParaRPr kumimoji="0" lang="en-GB"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457200" algn="l"/>
              </a:tabLst>
            </a:pPr>
            <a:r>
              <a:rPr kumimoji="0" lang="en-GB"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Welsh Government (2015)</a:t>
            </a:r>
            <a:endParaRPr kumimoji="0" lang="en-GB"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tab pos="457200" algn="l"/>
              </a:tabLst>
            </a:pPr>
            <a:r>
              <a:rPr kumimoji="0" lang="en-GB"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Clip 1 –  </a:t>
            </a:r>
            <a:r>
              <a:rPr kumimoji="0" lang="en-GB"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hlinkClick r:id="rId4"/>
              </a:rPr>
              <a:t>Herbert Thomson Primary School</a:t>
            </a:r>
            <a:r>
              <a:rPr kumimoji="0" lang="en-GB"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endParaRPr kumimoji="0" lang="en-GB"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tab pos="457200" algn="l"/>
              </a:tabLst>
            </a:pPr>
            <a:r>
              <a:rPr kumimoji="0" lang="en-GB"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Clip 2 – </a:t>
            </a:r>
            <a:r>
              <a:rPr kumimoji="0" lang="en-GB" altLang="en-US" sz="16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hlinkClick r:id="rId5"/>
              </a:rPr>
              <a:t>Coedcae</a:t>
            </a:r>
            <a:r>
              <a:rPr kumimoji="0" lang="en-GB"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hlinkClick r:id="rId5"/>
              </a:rPr>
              <a:t> School </a:t>
            </a:r>
            <a:endParaRPr kumimoji="0" lang="en-GB" altLang="en-US" sz="16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hlinkClick r:id="rId6"/>
            </a:endParaRPr>
          </a:p>
          <a:p>
            <a:pPr marL="0" marR="0" lvl="0" indent="0" algn="l" defTabSz="914400" rtl="0" eaLnBrk="0" fontAlgn="base" latinLnBrk="0" hangingPunct="0">
              <a:lnSpc>
                <a:spcPct val="100000"/>
              </a:lnSpc>
              <a:spcBef>
                <a:spcPct val="0"/>
              </a:spcBef>
              <a:spcAft>
                <a:spcPct val="0"/>
              </a:spcAft>
              <a:buClrTx/>
              <a:buSzTx/>
              <a:buFontTx/>
              <a:buNone/>
              <a:tabLst>
                <a:tab pos="457200" algn="l"/>
              </a:tabLst>
            </a:pPr>
            <a:r>
              <a:rPr kumimoji="0" lang="en-GB" altLang="en-US" sz="16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hlinkClick r:id="rId6"/>
              </a:rPr>
              <a:t>http://www.pembrokedockcommunityschool.co.uk/</a:t>
            </a:r>
            <a:r>
              <a:rPr kumimoji="0" lang="en-GB" altLang="en-US" sz="1600" b="0" i="0" u="none" strike="noStrike" cap="none" normalizeH="0" baseline="0" dirty="0">
                <a:ln>
                  <a:noFill/>
                </a:ln>
                <a:solidFill>
                  <a:schemeClr val="tx1"/>
                </a:solidFill>
                <a:effectLst/>
                <a:latin typeface="Arial" panose="020B0604020202020204" pitchFamily="34" charset="0"/>
              </a:rPr>
              <a:t> </a:t>
            </a:r>
          </a:p>
        </p:txBody>
      </p:sp>
      <p:sp>
        <p:nvSpPr>
          <p:cNvPr id="7" name="TextBox 6">
            <a:extLst>
              <a:ext uri="{FF2B5EF4-FFF2-40B4-BE49-F238E27FC236}">
                <a16:creationId xmlns:a16="http://schemas.microsoft.com/office/drawing/2014/main" id="{6CCFCEF1-F8B6-4914-AD5A-B6847F3232ED}"/>
              </a:ext>
            </a:extLst>
          </p:cNvPr>
          <p:cNvSpPr txBox="1"/>
          <p:nvPr/>
        </p:nvSpPr>
        <p:spPr>
          <a:xfrm>
            <a:off x="10354251" y="6353985"/>
            <a:ext cx="1587228" cy="369332"/>
          </a:xfrm>
          <a:prstGeom prst="rect">
            <a:avLst/>
          </a:prstGeom>
          <a:noFill/>
        </p:spPr>
        <p:txBody>
          <a:bodyPr wrap="square" rtlCol="0">
            <a:spAutoFit/>
          </a:bodyPr>
          <a:lstStyle/>
          <a:p>
            <a:r>
              <a:rPr lang="en-GB" dirty="0"/>
              <a:t>(Epstein, 1984)</a:t>
            </a:r>
          </a:p>
        </p:txBody>
      </p:sp>
      <p:sp>
        <p:nvSpPr>
          <p:cNvPr id="8" name="TextBox 7">
            <a:extLst>
              <a:ext uri="{FF2B5EF4-FFF2-40B4-BE49-F238E27FC236}">
                <a16:creationId xmlns:a16="http://schemas.microsoft.com/office/drawing/2014/main" id="{A9DFD349-1AF1-40AB-963D-4A35C5DF986C}"/>
              </a:ext>
            </a:extLst>
          </p:cNvPr>
          <p:cNvSpPr txBox="1"/>
          <p:nvPr/>
        </p:nvSpPr>
        <p:spPr>
          <a:xfrm>
            <a:off x="7157122" y="6353985"/>
            <a:ext cx="914400" cy="369332"/>
          </a:xfrm>
          <a:prstGeom prst="rect">
            <a:avLst/>
          </a:prstGeom>
          <a:noFill/>
        </p:spPr>
        <p:txBody>
          <a:bodyPr wrap="square" rtlCol="0">
            <a:spAutoFit/>
          </a:bodyPr>
          <a:lstStyle/>
          <a:p>
            <a:r>
              <a:rPr lang="en-GB" dirty="0"/>
              <a:t>Fig 11</a:t>
            </a:r>
          </a:p>
        </p:txBody>
      </p:sp>
    </p:spTree>
    <p:extLst>
      <p:ext uri="{BB962C8B-B14F-4D97-AF65-F5344CB8AC3E}">
        <p14:creationId xmlns:p14="http://schemas.microsoft.com/office/powerpoint/2010/main" val="8770456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0B0F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83A57D-7751-4B5E-B0FA-58E2A12A52B3}"/>
              </a:ext>
            </a:extLst>
          </p:cNvPr>
          <p:cNvSpPr>
            <a:spLocks noGrp="1"/>
          </p:cNvSpPr>
          <p:nvPr>
            <p:ph type="title"/>
          </p:nvPr>
        </p:nvSpPr>
        <p:spPr>
          <a:xfrm>
            <a:off x="838200" y="82980"/>
            <a:ext cx="10515600" cy="1325563"/>
          </a:xfrm>
        </p:spPr>
        <p:txBody>
          <a:bodyPr/>
          <a:lstStyle/>
          <a:p>
            <a:r>
              <a:rPr lang="en-GB" dirty="0"/>
              <a:t>Costs!</a:t>
            </a:r>
          </a:p>
        </p:txBody>
      </p:sp>
      <p:sp>
        <p:nvSpPr>
          <p:cNvPr id="3" name="Content Placeholder 2">
            <a:extLst>
              <a:ext uri="{FF2B5EF4-FFF2-40B4-BE49-F238E27FC236}">
                <a16:creationId xmlns:a16="http://schemas.microsoft.com/office/drawing/2014/main" id="{6A5390F0-C26B-4E31-8825-043078F855EB}"/>
              </a:ext>
            </a:extLst>
          </p:cNvPr>
          <p:cNvSpPr>
            <a:spLocks noGrp="1"/>
          </p:cNvSpPr>
          <p:nvPr>
            <p:ph idx="1"/>
          </p:nvPr>
        </p:nvSpPr>
        <p:spPr>
          <a:xfrm>
            <a:off x="179541" y="1072338"/>
            <a:ext cx="5269282" cy="5353514"/>
          </a:xfrm>
        </p:spPr>
        <p:txBody>
          <a:bodyPr>
            <a:normAutofit fontScale="25000" lnSpcReduction="20000"/>
          </a:bodyPr>
          <a:lstStyle/>
          <a:p>
            <a:pPr fontAlgn="base"/>
            <a:r>
              <a:rPr lang="en-GB" sz="6400" dirty="0"/>
              <a:t>Drama Explore, Storytelling, Sensational Shakespeare &amp; Foundation Years workshops – Sky </a:t>
            </a:r>
            <a:r>
              <a:rPr lang="en-GB" sz="6400" dirty="0" err="1"/>
              <a:t>Bue</a:t>
            </a:r>
            <a:r>
              <a:rPr lang="en-GB" sz="6400" dirty="0"/>
              <a:t> Theatre Company </a:t>
            </a:r>
          </a:p>
          <a:p>
            <a:pPr fontAlgn="base"/>
            <a:r>
              <a:rPr lang="en-GB" sz="6400" dirty="0"/>
              <a:t>£4,933 budget for each child – PDG budget if required. </a:t>
            </a:r>
          </a:p>
          <a:p>
            <a:pPr fontAlgn="base"/>
            <a:r>
              <a:rPr lang="en-GB" sz="6400" dirty="0">
                <a:hlinkClick r:id="rId2"/>
              </a:rPr>
              <a:t>https://www.crew.uk.net/school-workshops/school-drama-workshops/</a:t>
            </a:r>
            <a:r>
              <a:rPr lang="en-GB" sz="6400" dirty="0"/>
              <a:t> </a:t>
            </a:r>
          </a:p>
          <a:p>
            <a:pPr fontAlgn="base"/>
            <a:r>
              <a:rPr lang="en-GB" sz="6400" dirty="0"/>
              <a:t>Amdram and rugby club involvement – some additional costs</a:t>
            </a:r>
            <a:r>
              <a:rPr lang="en-GB" sz="6400" dirty="0">
                <a:highlight>
                  <a:srgbClr val="FFFF00"/>
                </a:highlight>
              </a:rPr>
              <a:t> </a:t>
            </a:r>
          </a:p>
          <a:p>
            <a:pPr fontAlgn="base"/>
            <a:r>
              <a:rPr lang="en-GB" sz="6400" dirty="0"/>
              <a:t>All CREW</a:t>
            </a:r>
            <a:r>
              <a:rPr lang="en-GB" sz="6400" baseline="30000" dirty="0"/>
              <a:t>©</a:t>
            </a:r>
            <a:r>
              <a:rPr lang="en-GB" sz="6400" dirty="0"/>
              <a:t> workshops have 30-40 interactive opportunities for parents and the community to volunteer. Crew Schools. (2020). </a:t>
            </a:r>
          </a:p>
          <a:p>
            <a:pPr fontAlgn="base"/>
            <a:r>
              <a:rPr lang="en-GB" sz="6400" dirty="0"/>
              <a:t>The school will receive between 10 and 16 days support each academic year from a specialist called a Creative Agent. Local </a:t>
            </a:r>
            <a:r>
              <a:rPr lang="en-GB" sz="6400" dirty="0" err="1"/>
              <a:t>amature</a:t>
            </a:r>
            <a:r>
              <a:rPr lang="en-GB" sz="6400" dirty="0"/>
              <a:t> drama societies will be able to provide further workshops.  </a:t>
            </a:r>
          </a:p>
          <a:p>
            <a:r>
              <a:rPr lang="en-GB" altLang="en-US" sz="6400" dirty="0">
                <a:latin typeface="Arial" panose="020B0604020202020204" pitchFamily="34" charset="0"/>
              </a:rPr>
              <a:t>Training will be required to ensure practitioners are able to use key skills throughout the curriculum. </a:t>
            </a:r>
          </a:p>
          <a:p>
            <a:r>
              <a:rPr lang="en-GB" altLang="en-US" sz="6400" dirty="0">
                <a:latin typeface="Arial" panose="020B0604020202020204" pitchFamily="34" charset="0"/>
              </a:rPr>
              <a:t>An additional teacher will be required for two lessons a week for a total of twelve weeks during the trial period.</a:t>
            </a:r>
          </a:p>
          <a:p>
            <a:r>
              <a:rPr lang="en-GB" altLang="en-US" sz="6400" dirty="0">
                <a:latin typeface="Arial" panose="020B0604020202020204" pitchFamily="34" charset="0"/>
              </a:rPr>
              <a:t>Whitchurch Primary School (</a:t>
            </a:r>
            <a:r>
              <a:rPr lang="en-GB" sz="6400" dirty="0" err="1"/>
              <a:t>Whitchurchprm</a:t>
            </a:r>
            <a:r>
              <a:rPr lang="en-GB" sz="6400" dirty="0"/>
              <a:t>, 2020)</a:t>
            </a:r>
            <a:r>
              <a:rPr lang="en-GB" altLang="en-US" sz="6400" dirty="0"/>
              <a:t> </a:t>
            </a:r>
            <a:r>
              <a:rPr lang="en-GB" altLang="en-US" sz="6400" dirty="0">
                <a:latin typeface="Arial" panose="020B0604020202020204" pitchFamily="34" charset="0"/>
              </a:rPr>
              <a:t>– Lead Creative school show good practice.   </a:t>
            </a:r>
          </a:p>
          <a:p>
            <a:endParaRPr lang="en-GB" altLang="en-US" dirty="0">
              <a:latin typeface="Arial" panose="020B0604020202020204" pitchFamily="34" charset="0"/>
            </a:endParaRPr>
          </a:p>
          <a:p>
            <a:endParaRPr lang="en-GB" dirty="0"/>
          </a:p>
        </p:txBody>
      </p:sp>
      <p:pic>
        <p:nvPicPr>
          <p:cNvPr id="4" name="Picture 3">
            <a:extLst>
              <a:ext uri="{FF2B5EF4-FFF2-40B4-BE49-F238E27FC236}">
                <a16:creationId xmlns:a16="http://schemas.microsoft.com/office/drawing/2014/main" id="{E1105220-E78B-4F1D-93B3-E9D153A9648E}"/>
              </a:ext>
            </a:extLst>
          </p:cNvPr>
          <p:cNvPicPr>
            <a:picLocks noChangeAspect="1"/>
          </p:cNvPicPr>
          <p:nvPr/>
        </p:nvPicPr>
        <p:blipFill rotWithShape="1">
          <a:blip r:embed="rId3"/>
          <a:srcRect l="28594" t="18595" r="27969" b="42340"/>
          <a:stretch/>
        </p:blipFill>
        <p:spPr>
          <a:xfrm>
            <a:off x="7299110" y="0"/>
            <a:ext cx="4713350" cy="3161891"/>
          </a:xfrm>
          <a:prstGeom prst="rect">
            <a:avLst/>
          </a:prstGeom>
        </p:spPr>
      </p:pic>
      <p:graphicFrame>
        <p:nvGraphicFramePr>
          <p:cNvPr id="8" name="Table 7">
            <a:extLst>
              <a:ext uri="{FF2B5EF4-FFF2-40B4-BE49-F238E27FC236}">
                <a16:creationId xmlns:a16="http://schemas.microsoft.com/office/drawing/2014/main" id="{6FE173F0-57A0-4903-A693-BB4EFB2991C8}"/>
              </a:ext>
            </a:extLst>
          </p:cNvPr>
          <p:cNvGraphicFramePr>
            <a:graphicFrameLocks noGrp="1"/>
          </p:cNvGraphicFramePr>
          <p:nvPr>
            <p:extLst>
              <p:ext uri="{D42A27DB-BD31-4B8C-83A1-F6EECF244321}">
                <p14:modId xmlns:p14="http://schemas.microsoft.com/office/powerpoint/2010/main" val="3598383713"/>
              </p:ext>
            </p:extLst>
          </p:nvPr>
        </p:nvGraphicFramePr>
        <p:xfrm>
          <a:off x="5448823" y="4288205"/>
          <a:ext cx="6450906" cy="2486815"/>
        </p:xfrm>
        <a:graphic>
          <a:graphicData uri="http://schemas.openxmlformats.org/drawingml/2006/table">
            <a:tbl>
              <a:tblPr firstRow="1" firstCol="1" bandRow="1">
                <a:tableStyleId>{5C22544A-7EE6-4342-B048-85BDC9FD1C3A}</a:tableStyleId>
              </a:tblPr>
              <a:tblGrid>
                <a:gridCol w="3225453">
                  <a:extLst>
                    <a:ext uri="{9D8B030D-6E8A-4147-A177-3AD203B41FA5}">
                      <a16:colId xmlns:a16="http://schemas.microsoft.com/office/drawing/2014/main" val="2358763630"/>
                    </a:ext>
                  </a:extLst>
                </a:gridCol>
                <a:gridCol w="3225453">
                  <a:extLst>
                    <a:ext uri="{9D8B030D-6E8A-4147-A177-3AD203B41FA5}">
                      <a16:colId xmlns:a16="http://schemas.microsoft.com/office/drawing/2014/main" val="2416138314"/>
                    </a:ext>
                  </a:extLst>
                </a:gridCol>
              </a:tblGrid>
              <a:tr h="689519">
                <a:tc>
                  <a:txBody>
                    <a:bodyPr/>
                    <a:lstStyle/>
                    <a:p>
                      <a:pPr>
                        <a:lnSpc>
                          <a:spcPct val="107000"/>
                        </a:lnSpc>
                        <a:spcAft>
                          <a:spcPts val="0"/>
                        </a:spcAft>
                      </a:pPr>
                      <a:r>
                        <a:rPr lang="en-GB" sz="1100" u="sng" dirty="0">
                          <a:effectLst/>
                        </a:rPr>
                        <a:t>Workshops – sky blue theatre company and </a:t>
                      </a:r>
                      <a:r>
                        <a:rPr lang="en-GB" sz="1100" u="sng" dirty="0" err="1">
                          <a:effectLst/>
                        </a:rPr>
                        <a:t>CrewUK</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u="sng" dirty="0">
                          <a:effectLst/>
                        </a:rPr>
                        <a:t>1 lesson 4 weeks = 520</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346757709"/>
                  </a:ext>
                </a:extLst>
              </a:tr>
              <a:tr h="224662">
                <a:tc>
                  <a:txBody>
                    <a:bodyPr/>
                    <a:lstStyle/>
                    <a:p>
                      <a:pPr>
                        <a:lnSpc>
                          <a:spcPct val="107000"/>
                        </a:lnSpc>
                        <a:spcAft>
                          <a:spcPts val="0"/>
                        </a:spcAft>
                      </a:pPr>
                      <a:r>
                        <a:rPr lang="en-GB" sz="1100" u="sng" dirty="0">
                          <a:effectLst/>
                        </a:rPr>
                        <a:t>Cost of teacher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u="sng" dirty="0">
                          <a:effectLst/>
                        </a:rPr>
                        <a:t>12 weeks trial 2 lessons a week £3,072</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851836087"/>
                  </a:ext>
                </a:extLst>
              </a:tr>
              <a:tr h="224662">
                <a:tc>
                  <a:txBody>
                    <a:bodyPr/>
                    <a:lstStyle/>
                    <a:p>
                      <a:pPr>
                        <a:lnSpc>
                          <a:spcPct val="107000"/>
                        </a:lnSpc>
                        <a:spcAft>
                          <a:spcPts val="0"/>
                        </a:spcAft>
                      </a:pPr>
                      <a:r>
                        <a:rPr lang="en-GB" sz="1100" u="sng" dirty="0">
                          <a:effectLst/>
                        </a:rPr>
                        <a:t>Creative practitioners  (Workshops).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u="sng" dirty="0">
                          <a:effectLst/>
                        </a:rPr>
                        <a:t>4 weeks 1 </a:t>
                      </a:r>
                      <a:r>
                        <a:rPr lang="en-GB" sz="1100" u="sng" dirty="0" err="1">
                          <a:effectLst/>
                        </a:rPr>
                        <a:t>leson</a:t>
                      </a:r>
                      <a:r>
                        <a:rPr lang="en-GB" sz="1100" u="sng" dirty="0">
                          <a:effectLst/>
                        </a:rPr>
                        <a:t> a week £1,000</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930181126"/>
                  </a:ext>
                </a:extLst>
              </a:tr>
              <a:tr h="224662">
                <a:tc>
                  <a:txBody>
                    <a:bodyPr/>
                    <a:lstStyle/>
                    <a:p>
                      <a:pPr>
                        <a:lnSpc>
                          <a:spcPct val="107000"/>
                        </a:lnSpc>
                        <a:spcAft>
                          <a:spcPts val="0"/>
                        </a:spcAft>
                      </a:pPr>
                      <a:r>
                        <a:rPr lang="en-GB" sz="1100" u="sng" dirty="0">
                          <a:effectLst/>
                        </a:rPr>
                        <a:t>Educational training for teachers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u="sng">
                          <a:effectLst/>
                        </a:rPr>
                        <a:t>£275+VAT</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11251963"/>
                  </a:ext>
                </a:extLst>
              </a:tr>
              <a:tr h="224662">
                <a:tc>
                  <a:txBody>
                    <a:bodyPr/>
                    <a:lstStyle/>
                    <a:p>
                      <a:pPr>
                        <a:lnSpc>
                          <a:spcPct val="107000"/>
                        </a:lnSpc>
                        <a:spcAft>
                          <a:spcPts val="0"/>
                        </a:spcAft>
                      </a:pPr>
                      <a:r>
                        <a:rPr lang="en-GB" sz="1100" u="sng">
                          <a:effectLst/>
                        </a:rPr>
                        <a:t>Total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u="sng">
                          <a:effectLst/>
                        </a:rPr>
                        <a:t>£4,867</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871848703"/>
                  </a:ext>
                </a:extLst>
              </a:tr>
              <a:tr h="224662">
                <a:tc>
                  <a:txBody>
                    <a:bodyPr/>
                    <a:lstStyle/>
                    <a:p>
                      <a:pPr>
                        <a:lnSpc>
                          <a:spcPct val="107000"/>
                        </a:lnSpc>
                        <a:spcAft>
                          <a:spcPts val="0"/>
                        </a:spcAft>
                      </a:pPr>
                      <a:r>
                        <a:rPr lang="en-GB" sz="1100" u="sng">
                          <a:effectLst/>
                        </a:rPr>
                        <a:t>Funding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u="none" strike="noStrike">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710915809"/>
                  </a:ext>
                </a:extLst>
              </a:tr>
              <a:tr h="224662">
                <a:tc>
                  <a:txBody>
                    <a:bodyPr/>
                    <a:lstStyle/>
                    <a:p>
                      <a:pPr>
                        <a:lnSpc>
                          <a:spcPct val="107000"/>
                        </a:lnSpc>
                        <a:spcAft>
                          <a:spcPts val="0"/>
                        </a:spcAft>
                      </a:pPr>
                      <a:r>
                        <a:rPr lang="en-GB" sz="1100" u="sng">
                          <a:effectLst/>
                        </a:rPr>
                        <a:t>Arts Council Funding 1</a:t>
                      </a:r>
                      <a:r>
                        <a:rPr lang="en-GB" sz="1100" u="sng" baseline="30000">
                          <a:effectLst/>
                        </a:rPr>
                        <a:t>st</a:t>
                      </a:r>
                      <a:r>
                        <a:rPr lang="en-GB" sz="1100" u="sng">
                          <a:effectLst/>
                        </a:rPr>
                        <a:t> year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u="sng">
                          <a:effectLst/>
                        </a:rPr>
                        <a:t>£5,000/£6,500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988223205"/>
                  </a:ext>
                </a:extLst>
              </a:tr>
              <a:tr h="224662">
                <a:tc>
                  <a:txBody>
                    <a:bodyPr/>
                    <a:lstStyle/>
                    <a:p>
                      <a:pPr>
                        <a:lnSpc>
                          <a:spcPct val="107000"/>
                        </a:lnSpc>
                        <a:spcAft>
                          <a:spcPts val="0"/>
                        </a:spcAft>
                      </a:pPr>
                      <a:r>
                        <a:rPr lang="en-GB" sz="1100" u="sng">
                          <a:effectLst/>
                        </a:rPr>
                        <a:t>2</a:t>
                      </a:r>
                      <a:r>
                        <a:rPr lang="en-GB" sz="1100" u="sng" baseline="30000">
                          <a:effectLst/>
                        </a:rPr>
                        <a:t>nd</a:t>
                      </a:r>
                      <a:r>
                        <a:rPr lang="en-GB" sz="1100" u="sng">
                          <a:effectLst/>
                        </a:rPr>
                        <a:t> year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u="sng">
                          <a:effectLst/>
                        </a:rPr>
                        <a:t>£10,000/£13,000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171281558"/>
                  </a:ext>
                </a:extLst>
              </a:tr>
              <a:tr h="224662">
                <a:tc>
                  <a:txBody>
                    <a:bodyPr/>
                    <a:lstStyle/>
                    <a:p>
                      <a:pPr>
                        <a:lnSpc>
                          <a:spcPct val="107000"/>
                        </a:lnSpc>
                        <a:spcAft>
                          <a:spcPts val="0"/>
                        </a:spcAft>
                      </a:pPr>
                      <a:r>
                        <a:rPr lang="en-GB" sz="1100" u="sng" dirty="0">
                          <a:effectLst/>
                        </a:rPr>
                        <a:t>Budget for each child</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u="sng" dirty="0">
                          <a:effectLst/>
                        </a:rPr>
                        <a:t>£4,933</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646727828"/>
                  </a:ext>
                </a:extLst>
              </a:tr>
            </a:tbl>
          </a:graphicData>
        </a:graphic>
      </p:graphicFrame>
      <p:sp>
        <p:nvSpPr>
          <p:cNvPr id="9" name="TextBox 8">
            <a:extLst>
              <a:ext uri="{FF2B5EF4-FFF2-40B4-BE49-F238E27FC236}">
                <a16:creationId xmlns:a16="http://schemas.microsoft.com/office/drawing/2014/main" id="{F63566B1-A7F0-42EF-99FD-DF558E3226BA}"/>
              </a:ext>
            </a:extLst>
          </p:cNvPr>
          <p:cNvSpPr txBox="1"/>
          <p:nvPr/>
        </p:nvSpPr>
        <p:spPr>
          <a:xfrm>
            <a:off x="10559441" y="3244871"/>
            <a:ext cx="1114817" cy="369332"/>
          </a:xfrm>
          <a:prstGeom prst="rect">
            <a:avLst/>
          </a:prstGeom>
          <a:noFill/>
        </p:spPr>
        <p:txBody>
          <a:bodyPr wrap="square" rtlCol="0">
            <a:spAutoFit/>
          </a:bodyPr>
          <a:lstStyle/>
          <a:p>
            <a:r>
              <a:rPr lang="en-GB" dirty="0"/>
              <a:t>Fig 13.</a:t>
            </a:r>
          </a:p>
        </p:txBody>
      </p:sp>
      <p:sp>
        <p:nvSpPr>
          <p:cNvPr id="12" name="TextBox 11">
            <a:extLst>
              <a:ext uri="{FF2B5EF4-FFF2-40B4-BE49-F238E27FC236}">
                <a16:creationId xmlns:a16="http://schemas.microsoft.com/office/drawing/2014/main" id="{A44CEF8D-F641-47F4-B990-4A9111DF78F9}"/>
              </a:ext>
            </a:extLst>
          </p:cNvPr>
          <p:cNvSpPr txBox="1"/>
          <p:nvPr/>
        </p:nvSpPr>
        <p:spPr>
          <a:xfrm>
            <a:off x="11077183" y="3780137"/>
            <a:ext cx="1114817" cy="369332"/>
          </a:xfrm>
          <a:prstGeom prst="rect">
            <a:avLst/>
          </a:prstGeom>
          <a:noFill/>
        </p:spPr>
        <p:txBody>
          <a:bodyPr wrap="square" rtlCol="0">
            <a:spAutoFit/>
          </a:bodyPr>
          <a:lstStyle/>
          <a:p>
            <a:r>
              <a:rPr lang="en-GB" dirty="0"/>
              <a:t>Fig 12.</a:t>
            </a:r>
          </a:p>
        </p:txBody>
      </p:sp>
    </p:spTree>
    <p:extLst>
      <p:ext uri="{BB962C8B-B14F-4D97-AF65-F5344CB8AC3E}">
        <p14:creationId xmlns:p14="http://schemas.microsoft.com/office/powerpoint/2010/main" val="216556232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3F5B9F87D69BA54197DE015BB36D6107" ma:contentTypeVersion="8" ma:contentTypeDescription="Create a new document." ma:contentTypeScope="" ma:versionID="9fcb4b4320e7eadc42fa8c015e20162e">
  <xsd:schema xmlns:xsd="http://www.w3.org/2001/XMLSchema" xmlns:xs="http://www.w3.org/2001/XMLSchema" xmlns:p="http://schemas.microsoft.com/office/2006/metadata/properties" xmlns:ns3="e5b087ed-fd45-4b48-bae7-5ede8327259a" targetNamespace="http://schemas.microsoft.com/office/2006/metadata/properties" ma:root="true" ma:fieldsID="b37a03e229cbbcfa00f1e0ca4384d3b6" ns3:_="">
    <xsd:import namespace="e5b087ed-fd45-4b48-bae7-5ede8327259a"/>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AutoKeyPoints" minOccurs="0"/>
                <xsd:element ref="ns3:MediaServiceKeyPoints"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5b087ed-fd45-4b48-bae7-5ede8327259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AF20662-EDEC-4EA8-A2AB-5C4927D09745}">
  <ds:schemaRefs>
    <ds:schemaRef ds:uri="http://schemas.microsoft.com/sharepoint/v3/contenttype/forms"/>
  </ds:schemaRefs>
</ds:datastoreItem>
</file>

<file path=customXml/itemProps2.xml><?xml version="1.0" encoding="utf-8"?>
<ds:datastoreItem xmlns:ds="http://schemas.openxmlformats.org/officeDocument/2006/customXml" ds:itemID="{7C50DA8C-A657-4EA1-9DE9-ACFE9207AA5C}">
  <ds:schemaRefs>
    <ds:schemaRef ds:uri="http://purl.org/dc/terms/"/>
    <ds:schemaRef ds:uri="e5b087ed-fd45-4b48-bae7-5ede8327259a"/>
    <ds:schemaRef ds:uri="http://schemas.microsoft.com/office/2006/documentManagement/types"/>
    <ds:schemaRef ds:uri="http://schemas.microsoft.com/office/infopath/2007/PartnerControls"/>
    <ds:schemaRef ds:uri="http://purl.org/dc/elements/1.1/"/>
    <ds:schemaRef ds:uri="http://schemas.microsoft.com/office/2006/metadata/properties"/>
    <ds:schemaRef ds:uri="http://schemas.openxmlformats.org/package/2006/metadata/core-properties"/>
    <ds:schemaRef ds:uri="http://www.w3.org/XML/1998/namespace"/>
    <ds:schemaRef ds:uri="http://purl.org/dc/dcmitype/"/>
  </ds:schemaRefs>
</ds:datastoreItem>
</file>

<file path=customXml/itemProps3.xml><?xml version="1.0" encoding="utf-8"?>
<ds:datastoreItem xmlns:ds="http://schemas.openxmlformats.org/officeDocument/2006/customXml" ds:itemID="{97937DEB-05CC-49B2-934E-A281E4E5DB3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5b087ed-fd45-4b48-bae7-5ede8327259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2008</Words>
  <Application>Microsoft Office PowerPoint</Application>
  <PresentationFormat>Widescreen</PresentationFormat>
  <Paragraphs>149</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Calibri Light</vt:lpstr>
      <vt:lpstr>Office Theme</vt:lpstr>
      <vt:lpstr>PowerPoint Presentation</vt:lpstr>
      <vt:lpstr>PowerPoint Presentation</vt:lpstr>
      <vt:lpstr>PowerPoint Presentation</vt:lpstr>
      <vt:lpstr>My strategy – workshops and visits  </vt:lpstr>
      <vt:lpstr>Tracking and assessment </vt:lpstr>
      <vt:lpstr>Assessment</vt:lpstr>
      <vt:lpstr>Drama improving literacy </vt:lpstr>
      <vt:lpstr>Community theatre approach </vt:lpstr>
      <vt:lpstr>Community – Estyn – appendix  </vt:lpstr>
      <vt:lpstr>Parental Involvement  </vt:lpstr>
      <vt:lpstr>Parents </vt:lpstr>
      <vt:lpstr>Costs!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Harry Corish (1701741)</dc:creator>
  <cp:lastModifiedBy>Harry Corish (1701741)</cp:lastModifiedBy>
  <cp:revision>72</cp:revision>
  <dcterms:created xsi:type="dcterms:W3CDTF">2020-03-03T12:40:12Z</dcterms:created>
  <dcterms:modified xsi:type="dcterms:W3CDTF">2020-03-09T21:05:26Z</dcterms:modified>
</cp:coreProperties>
</file>