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ink/ink2.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9" r:id="rId2"/>
    <p:sldId id="860" r:id="rId3"/>
    <p:sldId id="773" r:id="rId4"/>
    <p:sldId id="261" r:id="rId5"/>
    <p:sldId id="786" r:id="rId6"/>
    <p:sldId id="907" r:id="rId7"/>
    <p:sldId id="347" r:id="rId8"/>
    <p:sldId id="902" r:id="rId9"/>
    <p:sldId id="408" r:id="rId10"/>
    <p:sldId id="474" r:id="rId11"/>
    <p:sldId id="574" r:id="rId12"/>
    <p:sldId id="580" r:id="rId13"/>
    <p:sldId id="349" r:id="rId14"/>
    <p:sldId id="385" r:id="rId15"/>
    <p:sldId id="481" r:id="rId16"/>
    <p:sldId id="424" r:id="rId17"/>
    <p:sldId id="388" r:id="rId18"/>
    <p:sldId id="878" r:id="rId19"/>
    <p:sldId id="442" r:id="rId20"/>
    <p:sldId id="879" r:id="rId21"/>
    <p:sldId id="876" r:id="rId22"/>
    <p:sldId id="877" r:id="rId23"/>
    <p:sldId id="910" r:id="rId24"/>
    <p:sldId id="911" r:id="rId25"/>
    <p:sldId id="909" r:id="rId26"/>
    <p:sldId id="914" r:id="rId27"/>
    <p:sldId id="416" r:id="rId28"/>
    <p:sldId id="470" r:id="rId29"/>
    <p:sldId id="751" r:id="rId30"/>
    <p:sldId id="471" r:id="rId31"/>
    <p:sldId id="753" r:id="rId32"/>
    <p:sldId id="510" r:id="rId33"/>
    <p:sldId id="450" r:id="rId34"/>
    <p:sldId id="506" r:id="rId35"/>
    <p:sldId id="531" r:id="rId36"/>
    <p:sldId id="522" r:id="rId37"/>
    <p:sldId id="458" r:id="rId38"/>
    <p:sldId id="454" r:id="rId39"/>
    <p:sldId id="865" r:id="rId40"/>
    <p:sldId id="868" r:id="rId41"/>
    <p:sldId id="744" r:id="rId42"/>
    <p:sldId id="875" r:id="rId43"/>
    <p:sldId id="769" r:id="rId44"/>
    <p:sldId id="533" r:id="rId45"/>
    <p:sldId id="874" r:id="rId46"/>
    <p:sldId id="393" r:id="rId47"/>
    <p:sldId id="480" r:id="rId48"/>
    <p:sldId id="519" r:id="rId49"/>
    <p:sldId id="91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860"/>
            <p14:sldId id="773"/>
            <p14:sldId id="261"/>
            <p14:sldId id="786"/>
            <p14:sldId id="907"/>
            <p14:sldId id="347"/>
            <p14:sldId id="902"/>
            <p14:sldId id="408"/>
            <p14:sldId id="474"/>
            <p14:sldId id="574"/>
            <p14:sldId id="580"/>
            <p14:sldId id="349"/>
            <p14:sldId id="385"/>
            <p14:sldId id="481"/>
            <p14:sldId id="424"/>
            <p14:sldId id="388"/>
            <p14:sldId id="878"/>
            <p14:sldId id="442"/>
            <p14:sldId id="879"/>
            <p14:sldId id="876"/>
            <p14:sldId id="877"/>
            <p14:sldId id="910"/>
            <p14:sldId id="911"/>
            <p14:sldId id="909"/>
            <p14:sldId id="914"/>
            <p14:sldId id="416"/>
            <p14:sldId id="470"/>
            <p14:sldId id="751"/>
            <p14:sldId id="471"/>
            <p14:sldId id="753"/>
            <p14:sldId id="510"/>
            <p14:sldId id="450"/>
            <p14:sldId id="506"/>
            <p14:sldId id="531"/>
            <p14:sldId id="522"/>
            <p14:sldId id="458"/>
            <p14:sldId id="454"/>
            <p14:sldId id="865"/>
            <p14:sldId id="868"/>
            <p14:sldId id="744"/>
            <p14:sldId id="875"/>
            <p14:sldId id="769"/>
            <p14:sldId id="533"/>
            <p14:sldId id="874"/>
            <p14:sldId id="393"/>
            <p14:sldId id="480"/>
            <p14:sldId id="519"/>
            <p14:sldId id="91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0005E2"/>
    <a:srgbClr val="2B48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2990F-C82D-4636-A2EE-BB6DE960AB62}" v="52" dt="2026-02-09T11:01:24.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6400" autoAdjust="0"/>
    <p:restoredTop sz="91182" autoAdjust="0"/>
  </p:normalViewPr>
  <p:slideViewPr>
    <p:cSldViewPr snapToGrid="0">
      <p:cViewPr varScale="1">
        <p:scale>
          <a:sx n="71" d="100"/>
          <a:sy n="71" d="100"/>
        </p:scale>
        <p:origin x="51" y="171"/>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17142"/>
    </p:cViewPr>
  </p:sorterViewPr>
  <p:notesViewPr>
    <p:cSldViewPr snapToGrid="0">
      <p:cViewPr varScale="1">
        <p:scale>
          <a:sx n="42" d="100"/>
          <a:sy n="42" d="100"/>
        </p:scale>
        <p:origin x="1995" y="21"/>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2-09T11:01:49.351" v="3256" actId="2696"/>
      <pc:docMkLst>
        <pc:docMk/>
      </pc:docMkLst>
      <pc:sldChg chg="addSp delSp modSp mod">
        <pc:chgData name="James Williams" userId="c957a50b-491f-4d94-b4bc-52aca3e2340d" providerId="ADAL" clId="{24AD1EBB-B856-443B-9200-42FCDD6529A9}" dt="2026-02-09T09:57:25.808" v="3249" actId="2085"/>
        <pc:sldMkLst>
          <pc:docMk/>
          <pc:sldMk cId="1082051791" sldId="259"/>
        </pc:sldMkLst>
        <pc:spChg chg="mod">
          <ac:chgData name="James Williams" userId="c957a50b-491f-4d94-b4bc-52aca3e2340d" providerId="ADAL" clId="{24AD1EBB-B856-443B-9200-42FCDD6529A9}" dt="2026-01-11T12:53:40.965" v="137" actId="404"/>
          <ac:spMkLst>
            <pc:docMk/>
            <pc:sldMk cId="1082051791" sldId="259"/>
            <ac:spMk id="2" creationId="{7F53F7EE-5CE7-450A-96B3-B3B9BA4610AC}"/>
          </ac:spMkLst>
        </pc:spChg>
        <pc:spChg chg="mod">
          <ac:chgData name="James Williams" userId="c957a50b-491f-4d94-b4bc-52aca3e2340d" providerId="ADAL" clId="{24AD1EBB-B856-443B-9200-42FCDD6529A9}" dt="2026-02-09T08:55:38.631" v="3246" actId="14100"/>
          <ac:spMkLst>
            <pc:docMk/>
            <pc:sldMk cId="1082051791" sldId="259"/>
            <ac:spMk id="4" creationId="{16982E82-0E52-4C91-61CB-E43FFEB3DAA9}"/>
          </ac:spMkLst>
        </pc:spChg>
        <pc:spChg chg="add mod">
          <ac:chgData name="James Williams" userId="c957a50b-491f-4d94-b4bc-52aca3e2340d" providerId="ADAL" clId="{24AD1EBB-B856-443B-9200-42FCDD6529A9}" dt="2026-02-09T09:57:25.808" v="3249" actId="2085"/>
          <ac:spMkLst>
            <pc:docMk/>
            <pc:sldMk cId="1082051791" sldId="259"/>
            <ac:spMk id="6" creationId="{272D2573-F584-7788-8763-001179E657D4}"/>
          </ac:spMkLst>
        </pc:spChg>
      </pc:sldChg>
      <pc:sldChg chg="modSp mod">
        <pc:chgData name="James Williams" userId="c957a50b-491f-4d94-b4bc-52aca3e2340d" providerId="ADAL" clId="{24AD1EBB-B856-443B-9200-42FCDD6529A9}" dt="2026-02-09T11:01:24.680" v="3254"/>
        <pc:sldMkLst>
          <pc:docMk/>
          <pc:sldMk cId="3591285556" sldId="261"/>
        </pc:sldMkLst>
        <pc:spChg chg="mod">
          <ac:chgData name="James Williams" userId="c957a50b-491f-4d94-b4bc-52aca3e2340d" providerId="ADAL" clId="{24AD1EBB-B856-443B-9200-42FCDD6529A9}" dt="2026-02-09T11:01:24.680" v="3254"/>
          <ac:spMkLst>
            <pc:docMk/>
            <pc:sldMk cId="3591285556" sldId="261"/>
            <ac:spMk id="3" creationId="{2881C62B-3FA4-4DF6-9424-CE1D5C355D82}"/>
          </ac:spMkLst>
        </pc:spChg>
      </pc:sldChg>
      <pc:sldChg chg="modSp add mod ord">
        <pc:chgData name="James Williams" userId="c957a50b-491f-4d94-b4bc-52aca3e2340d" providerId="ADAL" clId="{24AD1EBB-B856-443B-9200-42FCDD6529A9}" dt="2026-02-03T16:11:54.563" v="1731" actId="13926"/>
        <pc:sldMkLst>
          <pc:docMk/>
          <pc:sldMk cId="4035930388" sldId="347"/>
        </pc:sldMkLst>
        <pc:spChg chg="mod">
          <ac:chgData name="James Williams" userId="c957a50b-491f-4d94-b4bc-52aca3e2340d" providerId="ADAL" clId="{24AD1EBB-B856-443B-9200-42FCDD6529A9}" dt="2026-01-11T13:01:35.141" v="224" actId="403"/>
          <ac:spMkLst>
            <pc:docMk/>
            <pc:sldMk cId="4035930388" sldId="347"/>
            <ac:spMk id="2" creationId="{6A22E8FD-8F5F-0EBC-8278-6066A6B223FE}"/>
          </ac:spMkLst>
        </pc:spChg>
        <pc:spChg chg="mod">
          <ac:chgData name="James Williams" userId="c957a50b-491f-4d94-b4bc-52aca3e2340d" providerId="ADAL" clId="{24AD1EBB-B856-443B-9200-42FCDD6529A9}" dt="2026-02-03T16:11:54.563" v="1731" actId="13926"/>
          <ac:spMkLst>
            <pc:docMk/>
            <pc:sldMk cId="4035930388" sldId="347"/>
            <ac:spMk id="15" creationId="{C844B0B3-A37D-46E6-69B3-260AA6987F2A}"/>
          </ac:spMkLst>
        </pc:spChg>
      </pc:sldChg>
      <pc:sldChg chg="modSp mod">
        <pc:chgData name="James Williams" userId="c957a50b-491f-4d94-b4bc-52aca3e2340d" providerId="ADAL" clId="{24AD1EBB-B856-443B-9200-42FCDD6529A9}" dt="2026-02-03T16:27:10.806" v="2084" actId="113"/>
        <pc:sldMkLst>
          <pc:docMk/>
          <pc:sldMk cId="3271767938" sldId="349"/>
        </pc:sldMkLst>
        <pc:spChg chg="mod">
          <ac:chgData name="James Williams" userId="c957a50b-491f-4d94-b4bc-52aca3e2340d" providerId="ADAL" clId="{24AD1EBB-B856-443B-9200-42FCDD6529A9}" dt="2026-02-03T16:27:10.806" v="2084" actId="113"/>
          <ac:spMkLst>
            <pc:docMk/>
            <pc:sldMk cId="3271767938" sldId="349"/>
            <ac:spMk id="15" creationId="{005CED6A-A5A7-4341-8E5F-61ACE04CC2A1}"/>
          </ac:spMkLst>
        </pc:spChg>
      </pc:sldChg>
      <pc:sldChg chg="modSp mod">
        <pc:chgData name="James Williams" userId="c957a50b-491f-4d94-b4bc-52aca3e2340d" providerId="ADAL" clId="{24AD1EBB-B856-443B-9200-42FCDD6529A9}" dt="2026-02-03T16:41:32.704" v="2267" actId="20577"/>
        <pc:sldMkLst>
          <pc:docMk/>
          <pc:sldMk cId="2083064838" sldId="385"/>
        </pc:sldMkLst>
        <pc:spChg chg="mod">
          <ac:chgData name="James Williams" userId="c957a50b-491f-4d94-b4bc-52aca3e2340d" providerId="ADAL" clId="{24AD1EBB-B856-443B-9200-42FCDD6529A9}" dt="2026-02-03T16:41:32.704" v="2267" actId="20577"/>
          <ac:spMkLst>
            <pc:docMk/>
            <pc:sldMk cId="2083064838" sldId="385"/>
            <ac:spMk id="15" creationId="{005CED6A-A5A7-4341-8E5F-61ACE04CC2A1}"/>
          </ac:spMkLst>
        </pc:spChg>
      </pc:sldChg>
      <pc:sldChg chg="modSp mod">
        <pc:chgData name="James Williams" userId="c957a50b-491f-4d94-b4bc-52aca3e2340d" providerId="ADAL" clId="{24AD1EBB-B856-443B-9200-42FCDD6529A9}" dt="2026-02-03T16:29:24.342" v="2126" actId="13926"/>
        <pc:sldMkLst>
          <pc:docMk/>
          <pc:sldMk cId="3381275270" sldId="388"/>
        </pc:sldMkLst>
        <pc:spChg chg="mod">
          <ac:chgData name="James Williams" userId="c957a50b-491f-4d94-b4bc-52aca3e2340d" providerId="ADAL" clId="{24AD1EBB-B856-443B-9200-42FCDD6529A9}" dt="2026-02-03T16:29:24.342" v="2126" actId="13926"/>
          <ac:spMkLst>
            <pc:docMk/>
            <pc:sldMk cId="3381275270" sldId="388"/>
            <ac:spMk id="15" creationId="{005CED6A-A5A7-4341-8E5F-61ACE04CC2A1}"/>
          </ac:spMkLst>
        </pc:spChg>
      </pc:sldChg>
      <pc:sldChg chg="add">
        <pc:chgData name="James Williams" userId="c957a50b-491f-4d94-b4bc-52aca3e2340d" providerId="ADAL" clId="{24AD1EBB-B856-443B-9200-42FCDD6529A9}" dt="2026-02-03T16:42:47.124" v="2269"/>
        <pc:sldMkLst>
          <pc:docMk/>
          <pc:sldMk cId="4169309154" sldId="393"/>
        </pc:sldMkLst>
      </pc:sldChg>
      <pc:sldChg chg="modSp mod">
        <pc:chgData name="James Williams" userId="c957a50b-491f-4d94-b4bc-52aca3e2340d" providerId="ADAL" clId="{24AD1EBB-B856-443B-9200-42FCDD6529A9}" dt="2026-02-03T16:15:55.452" v="1925" actId="20577"/>
        <pc:sldMkLst>
          <pc:docMk/>
          <pc:sldMk cId="539063318" sldId="408"/>
        </pc:sldMkLst>
        <pc:spChg chg="mod">
          <ac:chgData name="James Williams" userId="c957a50b-491f-4d94-b4bc-52aca3e2340d" providerId="ADAL" clId="{24AD1EBB-B856-443B-9200-42FCDD6529A9}" dt="2026-02-03T16:15:55.452" v="1925" actId="20577"/>
          <ac:spMkLst>
            <pc:docMk/>
            <pc:sldMk cId="539063318" sldId="408"/>
            <ac:spMk id="5" creationId="{7B5A3C9C-8089-1E60-66AB-A1DEB1A6D89B}"/>
          </ac:spMkLst>
        </pc:spChg>
        <pc:spChg chg="mod">
          <ac:chgData name="James Williams" userId="c957a50b-491f-4d94-b4bc-52aca3e2340d" providerId="ADAL" clId="{24AD1EBB-B856-443B-9200-42FCDD6529A9}" dt="2026-02-03T16:15:42.886" v="1924" actId="313"/>
          <ac:spMkLst>
            <pc:docMk/>
            <pc:sldMk cId="539063318" sldId="408"/>
            <ac:spMk id="15" creationId="{005CED6A-A5A7-4341-8E5F-61ACE04CC2A1}"/>
          </ac:spMkLst>
        </pc:spChg>
      </pc:sldChg>
      <pc:sldChg chg="ord">
        <pc:chgData name="James Williams" userId="c957a50b-491f-4d94-b4bc-52aca3e2340d" providerId="ADAL" clId="{24AD1EBB-B856-443B-9200-42FCDD6529A9}" dt="2026-02-03T16:39:32.017" v="2199"/>
        <pc:sldMkLst>
          <pc:docMk/>
          <pc:sldMk cId="511666095" sldId="424"/>
        </pc:sldMkLst>
      </pc:sldChg>
      <pc:sldChg chg="modSp mod">
        <pc:chgData name="James Williams" userId="c957a50b-491f-4d94-b4bc-52aca3e2340d" providerId="ADAL" clId="{24AD1EBB-B856-443B-9200-42FCDD6529A9}" dt="2026-02-03T17:46:45.779" v="2659" actId="113"/>
        <pc:sldMkLst>
          <pc:docMk/>
          <pc:sldMk cId="2222361805" sldId="450"/>
        </pc:sldMkLst>
        <pc:spChg chg="mod">
          <ac:chgData name="James Williams" userId="c957a50b-491f-4d94-b4bc-52aca3e2340d" providerId="ADAL" clId="{24AD1EBB-B856-443B-9200-42FCDD6529A9}" dt="2026-02-03T17:46:45.779" v="2659" actId="113"/>
          <ac:spMkLst>
            <pc:docMk/>
            <pc:sldMk cId="2222361805" sldId="450"/>
            <ac:spMk id="15" creationId="{005CED6A-A5A7-4341-8E5F-61ACE04CC2A1}"/>
          </ac:spMkLst>
        </pc:spChg>
      </pc:sldChg>
      <pc:sldChg chg="modSp mod">
        <pc:chgData name="James Williams" userId="c957a50b-491f-4d94-b4bc-52aca3e2340d" providerId="ADAL" clId="{24AD1EBB-B856-443B-9200-42FCDD6529A9}" dt="2026-02-03T18:10:43.684" v="3026" actId="20577"/>
        <pc:sldMkLst>
          <pc:docMk/>
          <pc:sldMk cId="67711330" sldId="454"/>
        </pc:sldMkLst>
        <pc:spChg chg="mod">
          <ac:chgData name="James Williams" userId="c957a50b-491f-4d94-b4bc-52aca3e2340d" providerId="ADAL" clId="{24AD1EBB-B856-443B-9200-42FCDD6529A9}" dt="2026-02-03T18:10:43.684" v="3026" actId="20577"/>
          <ac:spMkLst>
            <pc:docMk/>
            <pc:sldMk cId="67711330" sldId="454"/>
            <ac:spMk id="7" creationId="{847CB422-B4D7-4EF6-8A33-7228E7DF0436}"/>
          </ac:spMkLst>
        </pc:spChg>
      </pc:sldChg>
      <pc:sldChg chg="modSp mod">
        <pc:chgData name="James Williams" userId="c957a50b-491f-4d94-b4bc-52aca3e2340d" providerId="ADAL" clId="{24AD1EBB-B856-443B-9200-42FCDD6529A9}" dt="2026-02-03T18:10:14.584" v="3019" actId="403"/>
        <pc:sldMkLst>
          <pc:docMk/>
          <pc:sldMk cId="1469990314" sldId="458"/>
        </pc:sldMkLst>
        <pc:spChg chg="mod">
          <ac:chgData name="James Williams" userId="c957a50b-491f-4d94-b4bc-52aca3e2340d" providerId="ADAL" clId="{24AD1EBB-B856-443B-9200-42FCDD6529A9}" dt="2026-02-03T18:10:14.584" v="3019" actId="403"/>
          <ac:spMkLst>
            <pc:docMk/>
            <pc:sldMk cId="1469990314" sldId="458"/>
            <ac:spMk id="15" creationId="{005CED6A-A5A7-4341-8E5F-61ACE04CC2A1}"/>
          </ac:spMkLst>
        </pc:spChg>
      </pc:sldChg>
      <pc:sldChg chg="modSp del mod">
        <pc:chgData name="James Williams" userId="c957a50b-491f-4d94-b4bc-52aca3e2340d" providerId="ADAL" clId="{24AD1EBB-B856-443B-9200-42FCDD6529A9}" dt="2026-02-09T11:01:49.351" v="3256" actId="2696"/>
        <pc:sldMkLst>
          <pc:docMk/>
          <pc:sldMk cId="606693909" sldId="472"/>
        </pc:sldMkLst>
        <pc:spChg chg="mod">
          <ac:chgData name="James Williams" userId="c957a50b-491f-4d94-b4bc-52aca3e2340d" providerId="ADAL" clId="{24AD1EBB-B856-443B-9200-42FCDD6529A9}" dt="2026-02-03T18:11:15.916" v="3045" actId="20577"/>
          <ac:spMkLst>
            <pc:docMk/>
            <pc:sldMk cId="606693909" sldId="472"/>
            <ac:spMk id="15" creationId="{005CED6A-A5A7-4341-8E5F-61ACE04CC2A1}"/>
          </ac:spMkLst>
        </pc:spChg>
      </pc:sldChg>
      <pc:sldChg chg="modSp mod">
        <pc:chgData name="James Williams" userId="c957a50b-491f-4d94-b4bc-52aca3e2340d" providerId="ADAL" clId="{24AD1EBB-B856-443B-9200-42FCDD6529A9}" dt="2026-02-03T16:17:22.987" v="1938" actId="20577"/>
        <pc:sldMkLst>
          <pc:docMk/>
          <pc:sldMk cId="4073963476" sldId="474"/>
        </pc:sldMkLst>
        <pc:spChg chg="mod">
          <ac:chgData name="James Williams" userId="c957a50b-491f-4d94-b4bc-52aca3e2340d" providerId="ADAL" clId="{24AD1EBB-B856-443B-9200-42FCDD6529A9}" dt="2026-02-03T16:17:22.987" v="1938" actId="20577"/>
          <ac:spMkLst>
            <pc:docMk/>
            <pc:sldMk cId="4073963476" sldId="474"/>
            <ac:spMk id="15" creationId="{005CED6A-A5A7-4341-8E5F-61ACE04CC2A1}"/>
          </ac:spMkLst>
        </pc:spChg>
      </pc:sldChg>
      <pc:sldChg chg="modSp mod">
        <pc:chgData name="James Williams" userId="c957a50b-491f-4d94-b4bc-52aca3e2340d" providerId="ADAL" clId="{24AD1EBB-B856-443B-9200-42FCDD6529A9}" dt="2026-02-03T16:29:08.850" v="2125" actId="403"/>
        <pc:sldMkLst>
          <pc:docMk/>
          <pc:sldMk cId="1900590910" sldId="481"/>
        </pc:sldMkLst>
        <pc:spChg chg="mod">
          <ac:chgData name="James Williams" userId="c957a50b-491f-4d94-b4bc-52aca3e2340d" providerId="ADAL" clId="{24AD1EBB-B856-443B-9200-42FCDD6529A9}" dt="2026-02-03T16:29:08.850" v="2125" actId="403"/>
          <ac:spMkLst>
            <pc:docMk/>
            <pc:sldMk cId="1900590910" sldId="481"/>
            <ac:spMk id="2" creationId="{129912B2-0F02-4D0D-8B1C-0E57F10952E9}"/>
          </ac:spMkLst>
        </pc:spChg>
      </pc:sldChg>
      <pc:sldChg chg="modSp mod">
        <pc:chgData name="James Williams" userId="c957a50b-491f-4d94-b4bc-52aca3e2340d" providerId="ADAL" clId="{24AD1EBB-B856-443B-9200-42FCDD6529A9}" dt="2026-02-03T17:48:42.051" v="2780" actId="1076"/>
        <pc:sldMkLst>
          <pc:docMk/>
          <pc:sldMk cId="3652096240" sldId="506"/>
        </pc:sldMkLst>
        <pc:spChg chg="mod">
          <ac:chgData name="James Williams" userId="c957a50b-491f-4d94-b4bc-52aca3e2340d" providerId="ADAL" clId="{24AD1EBB-B856-443B-9200-42FCDD6529A9}" dt="2026-02-03T17:48:42.051" v="2780" actId="1076"/>
          <ac:spMkLst>
            <pc:docMk/>
            <pc:sldMk cId="3652096240" sldId="506"/>
            <ac:spMk id="11" creationId="{72DB8717-7573-4B03-9CF7-059AAC20DA5E}"/>
          </ac:spMkLst>
        </pc:spChg>
        <pc:spChg chg="mod">
          <ac:chgData name="James Williams" userId="c957a50b-491f-4d94-b4bc-52aca3e2340d" providerId="ADAL" clId="{24AD1EBB-B856-443B-9200-42FCDD6529A9}" dt="2026-02-03T17:48:30.151" v="2778" actId="14100"/>
          <ac:spMkLst>
            <pc:docMk/>
            <pc:sldMk cId="3652096240" sldId="506"/>
            <ac:spMk id="15" creationId="{005CED6A-A5A7-4341-8E5F-61ACE04CC2A1}"/>
          </ac:spMkLst>
        </pc:spChg>
        <pc:picChg chg="mod">
          <ac:chgData name="James Williams" userId="c957a50b-491f-4d94-b4bc-52aca3e2340d" providerId="ADAL" clId="{24AD1EBB-B856-443B-9200-42FCDD6529A9}" dt="2026-02-03T17:48:35.625" v="2779" actId="1076"/>
          <ac:picMkLst>
            <pc:docMk/>
            <pc:sldMk cId="3652096240" sldId="506"/>
            <ac:picMk id="9" creationId="{37BE4D2F-5D38-42E5-AA9E-A35BC1B09250}"/>
          </ac:picMkLst>
        </pc:picChg>
      </pc:sldChg>
      <pc:sldChg chg="ord">
        <pc:chgData name="James Williams" userId="c957a50b-491f-4d94-b4bc-52aca3e2340d" providerId="ADAL" clId="{24AD1EBB-B856-443B-9200-42FCDD6529A9}" dt="2026-02-04T16:30:36.086" v="3100"/>
        <pc:sldMkLst>
          <pc:docMk/>
          <pc:sldMk cId="861775143" sldId="519"/>
        </pc:sldMkLst>
      </pc:sldChg>
      <pc:sldChg chg="addSp modSp mod">
        <pc:chgData name="James Williams" userId="c957a50b-491f-4d94-b4bc-52aca3e2340d" providerId="ADAL" clId="{24AD1EBB-B856-443B-9200-42FCDD6529A9}" dt="2026-02-03T17:58:26.821" v="2989" actId="948"/>
        <pc:sldMkLst>
          <pc:docMk/>
          <pc:sldMk cId="2014038140" sldId="522"/>
        </pc:sldMkLst>
        <pc:spChg chg="mod ord">
          <ac:chgData name="James Williams" userId="c957a50b-491f-4d94-b4bc-52aca3e2340d" providerId="ADAL" clId="{24AD1EBB-B856-443B-9200-42FCDD6529A9}" dt="2026-02-03T17:58:26.821" v="2989" actId="948"/>
          <ac:spMkLst>
            <pc:docMk/>
            <pc:sldMk cId="2014038140" sldId="522"/>
            <ac:spMk id="15" creationId="{005CED6A-A5A7-4341-8E5F-61ACE04CC2A1}"/>
          </ac:spMkLst>
        </pc:spChg>
        <pc:picChg chg="mod">
          <ac:chgData name="James Williams" userId="c957a50b-491f-4d94-b4bc-52aca3e2340d" providerId="ADAL" clId="{24AD1EBB-B856-443B-9200-42FCDD6529A9}" dt="2026-02-03T17:58:06.415" v="2988" actId="1076"/>
          <ac:picMkLst>
            <pc:docMk/>
            <pc:sldMk cId="2014038140" sldId="522"/>
            <ac:picMk id="7" creationId="{4E5E7D4B-2B7C-F177-74EA-53B70E328D65}"/>
          </ac:picMkLst>
        </pc:picChg>
      </pc:sldChg>
      <pc:sldChg chg="modSp mod">
        <pc:chgData name="James Williams" userId="c957a50b-491f-4d94-b4bc-52aca3e2340d" providerId="ADAL" clId="{24AD1EBB-B856-443B-9200-42FCDD6529A9}" dt="2026-02-03T17:54:23.001" v="2893" actId="13926"/>
        <pc:sldMkLst>
          <pc:docMk/>
          <pc:sldMk cId="4077225619" sldId="531"/>
        </pc:sldMkLst>
        <pc:spChg chg="mod">
          <ac:chgData name="James Williams" userId="c957a50b-491f-4d94-b4bc-52aca3e2340d" providerId="ADAL" clId="{24AD1EBB-B856-443B-9200-42FCDD6529A9}" dt="2026-02-03T17:54:23.001" v="2893" actId="13926"/>
          <ac:spMkLst>
            <pc:docMk/>
            <pc:sldMk cId="4077225619" sldId="531"/>
            <ac:spMk id="15" creationId="{005CED6A-A5A7-4341-8E5F-61ACE04CC2A1}"/>
          </ac:spMkLst>
        </pc:spChg>
      </pc:sldChg>
      <pc:sldChg chg="addSp modSp mod modNotesTx">
        <pc:chgData name="James Williams" userId="c957a50b-491f-4d94-b4bc-52aca3e2340d" providerId="ADAL" clId="{24AD1EBB-B856-443B-9200-42FCDD6529A9}" dt="2026-02-03T16:24:43.180" v="2076" actId="1076"/>
        <pc:sldMkLst>
          <pc:docMk/>
          <pc:sldMk cId="979698755" sldId="580"/>
        </pc:sldMkLst>
        <pc:spChg chg="mod">
          <ac:chgData name="James Williams" userId="c957a50b-491f-4d94-b4bc-52aca3e2340d" providerId="ADAL" clId="{24AD1EBB-B856-443B-9200-42FCDD6529A9}" dt="2026-02-03T16:17:48.399" v="1939" actId="20577"/>
          <ac:spMkLst>
            <pc:docMk/>
            <pc:sldMk cId="979698755" sldId="580"/>
            <ac:spMk id="7" creationId="{70783E49-C462-3A30-8D0E-79418A29D73E}"/>
          </ac:spMkLst>
        </pc:spChg>
        <pc:spChg chg="add mod">
          <ac:chgData name="James Williams" userId="c957a50b-491f-4d94-b4bc-52aca3e2340d" providerId="ADAL" clId="{24AD1EBB-B856-443B-9200-42FCDD6529A9}" dt="2026-02-03T16:19:33.125" v="1973" actId="207"/>
          <ac:spMkLst>
            <pc:docMk/>
            <pc:sldMk cId="979698755" sldId="580"/>
            <ac:spMk id="8" creationId="{94065E95-DC56-B8F9-F7F7-7A386C9C1057}"/>
          </ac:spMkLst>
        </pc:spChg>
        <pc:spChg chg="add mod">
          <ac:chgData name="James Williams" userId="c957a50b-491f-4d94-b4bc-52aca3e2340d" providerId="ADAL" clId="{24AD1EBB-B856-443B-9200-42FCDD6529A9}" dt="2026-02-03T16:24:37.079" v="2075" actId="20577"/>
          <ac:spMkLst>
            <pc:docMk/>
            <pc:sldMk cId="979698755" sldId="580"/>
            <ac:spMk id="9" creationId="{793BDF5C-6C5D-4E1D-F4F6-9271083D6746}"/>
          </ac:spMkLst>
        </pc:spChg>
        <pc:spChg chg="add mod">
          <ac:chgData name="James Williams" userId="c957a50b-491f-4d94-b4bc-52aca3e2340d" providerId="ADAL" clId="{24AD1EBB-B856-443B-9200-42FCDD6529A9}" dt="2026-02-03T16:24:43.180" v="2076" actId="1076"/>
          <ac:spMkLst>
            <pc:docMk/>
            <pc:sldMk cId="979698755" sldId="580"/>
            <ac:spMk id="12" creationId="{5328E304-F7E9-6E5C-21C2-DC55605D3524}"/>
          </ac:spMkLst>
        </pc:spChg>
        <pc:picChg chg="mod">
          <ac:chgData name="James Williams" userId="c957a50b-491f-4d94-b4bc-52aca3e2340d" providerId="ADAL" clId="{24AD1EBB-B856-443B-9200-42FCDD6529A9}" dt="2026-01-11T12:54:43.659" v="139" actId="1076"/>
          <ac:picMkLst>
            <pc:docMk/>
            <pc:sldMk cId="979698755" sldId="580"/>
            <ac:picMk id="4" creationId="{2E00DA92-F75E-872D-8BDA-9B0A8E97D432}"/>
          </ac:picMkLst>
        </pc:picChg>
      </pc:sldChg>
      <pc:sldChg chg="modSp del mod">
        <pc:chgData name="James Williams" userId="c957a50b-491f-4d94-b4bc-52aca3e2340d" providerId="ADAL" clId="{24AD1EBB-B856-443B-9200-42FCDD6529A9}" dt="2026-02-08T17:33:27.993" v="3238" actId="2696"/>
        <pc:sldMkLst>
          <pc:docMk/>
          <pc:sldMk cId="2107437062" sldId="768"/>
        </pc:sldMkLst>
        <pc:spChg chg="mod">
          <ac:chgData name="James Williams" userId="c957a50b-491f-4d94-b4bc-52aca3e2340d" providerId="ADAL" clId="{24AD1EBB-B856-443B-9200-42FCDD6529A9}" dt="2026-02-08T17:33:19.721" v="3237" actId="403"/>
          <ac:spMkLst>
            <pc:docMk/>
            <pc:sldMk cId="2107437062" sldId="768"/>
            <ac:spMk id="2" creationId="{61365102-6F14-4FB7-8C3C-AB618E6179A2}"/>
          </ac:spMkLst>
        </pc:spChg>
      </pc:sldChg>
      <pc:sldChg chg="modSp mod">
        <pc:chgData name="James Williams" userId="c957a50b-491f-4d94-b4bc-52aca3e2340d" providerId="ADAL" clId="{24AD1EBB-B856-443B-9200-42FCDD6529A9}" dt="2026-02-08T17:22:11.160" v="3112" actId="20577"/>
        <pc:sldMkLst>
          <pc:docMk/>
          <pc:sldMk cId="2901340575" sldId="769"/>
        </pc:sldMkLst>
        <pc:spChg chg="mod">
          <ac:chgData name="James Williams" userId="c957a50b-491f-4d94-b4bc-52aca3e2340d" providerId="ADAL" clId="{24AD1EBB-B856-443B-9200-42FCDD6529A9}" dt="2026-02-08T17:22:11.160" v="3112" actId="20577"/>
          <ac:spMkLst>
            <pc:docMk/>
            <pc:sldMk cId="2901340575" sldId="769"/>
            <ac:spMk id="15" creationId="{005CED6A-A5A7-4341-8E5F-61ACE04CC2A1}"/>
          </ac:spMkLst>
        </pc:spChg>
      </pc:sldChg>
      <pc:sldChg chg="modSp mod">
        <pc:chgData name="James Williams" userId="c957a50b-491f-4d94-b4bc-52aca3e2340d" providerId="ADAL" clId="{24AD1EBB-B856-443B-9200-42FCDD6529A9}" dt="2026-02-09T11:01:24.965" v="3255" actId="27636"/>
        <pc:sldMkLst>
          <pc:docMk/>
          <pc:sldMk cId="947139187" sldId="773"/>
        </pc:sldMkLst>
        <pc:spChg chg="mod">
          <ac:chgData name="James Williams" userId="c957a50b-491f-4d94-b4bc-52aca3e2340d" providerId="ADAL" clId="{24AD1EBB-B856-443B-9200-42FCDD6529A9}" dt="2026-01-11T12:59:36.144" v="199" actId="403"/>
          <ac:spMkLst>
            <pc:docMk/>
            <pc:sldMk cId="947139187" sldId="773"/>
            <ac:spMk id="2" creationId="{F8B7659E-7CBA-4041-B4C3-C54CA4C131A0}"/>
          </ac:spMkLst>
        </pc:spChg>
        <pc:spChg chg="mod">
          <ac:chgData name="James Williams" userId="c957a50b-491f-4d94-b4bc-52aca3e2340d" providerId="ADAL" clId="{24AD1EBB-B856-443B-9200-42FCDD6529A9}" dt="2026-02-09T11:01:24.965" v="3255" actId="27636"/>
          <ac:spMkLst>
            <pc:docMk/>
            <pc:sldMk cId="947139187" sldId="773"/>
            <ac:spMk id="3" creationId="{6FCCC5B4-B573-41F9-8F0A-4244B706EFA6}"/>
          </ac:spMkLst>
        </pc:spChg>
      </pc:sldChg>
      <pc:sldChg chg="modSp add mod ord">
        <pc:chgData name="James Williams" userId="c957a50b-491f-4d94-b4bc-52aca3e2340d" providerId="ADAL" clId="{24AD1EBB-B856-443B-9200-42FCDD6529A9}" dt="2026-02-03T16:08:11.465" v="1647" actId="13926"/>
        <pc:sldMkLst>
          <pc:docMk/>
          <pc:sldMk cId="2594698935" sldId="786"/>
        </pc:sldMkLst>
        <pc:spChg chg="mod">
          <ac:chgData name="James Williams" userId="c957a50b-491f-4d94-b4bc-52aca3e2340d" providerId="ADAL" clId="{24AD1EBB-B856-443B-9200-42FCDD6529A9}" dt="2026-02-03T16:08:11.465" v="1647" actId="13926"/>
          <ac:spMkLst>
            <pc:docMk/>
            <pc:sldMk cId="2594698935" sldId="786"/>
            <ac:spMk id="4" creationId="{FA385991-2593-FD58-63A5-C1C7916044BD}"/>
          </ac:spMkLst>
        </pc:spChg>
      </pc:sldChg>
      <pc:sldChg chg="modSp mod">
        <pc:chgData name="James Williams" userId="c957a50b-491f-4d94-b4bc-52aca3e2340d" providerId="ADAL" clId="{24AD1EBB-B856-443B-9200-42FCDD6529A9}" dt="2026-02-03T15:03:22.408" v="1519" actId="20577"/>
        <pc:sldMkLst>
          <pc:docMk/>
          <pc:sldMk cId="878951179" sldId="860"/>
        </pc:sldMkLst>
        <pc:spChg chg="mod">
          <ac:chgData name="James Williams" userId="c957a50b-491f-4d94-b4bc-52aca3e2340d" providerId="ADAL" clId="{24AD1EBB-B856-443B-9200-42FCDD6529A9}" dt="2026-02-03T15:03:22.408" v="1519" actId="20577"/>
          <ac:spMkLst>
            <pc:docMk/>
            <pc:sldMk cId="878951179" sldId="860"/>
            <ac:spMk id="4" creationId="{8C1596FC-1A2B-D1D3-802B-E79EC1F74D45}"/>
          </ac:spMkLst>
        </pc:spChg>
      </pc:sldChg>
      <pc:sldChg chg="modSp mod">
        <pc:chgData name="James Williams" userId="c957a50b-491f-4d94-b4bc-52aca3e2340d" providerId="ADAL" clId="{24AD1EBB-B856-443B-9200-42FCDD6529A9}" dt="2026-02-03T18:11:38.279" v="3054" actId="20577"/>
        <pc:sldMkLst>
          <pc:docMk/>
          <pc:sldMk cId="1700058751" sldId="868"/>
        </pc:sldMkLst>
        <pc:spChg chg="mod">
          <ac:chgData name="James Williams" userId="c957a50b-491f-4d94-b4bc-52aca3e2340d" providerId="ADAL" clId="{24AD1EBB-B856-443B-9200-42FCDD6529A9}" dt="2026-02-03T18:11:38.279" v="3054" actId="20577"/>
          <ac:spMkLst>
            <pc:docMk/>
            <pc:sldMk cId="1700058751" sldId="868"/>
            <ac:spMk id="3" creationId="{6624C785-6A0E-4F79-A004-25883BFC9942}"/>
          </ac:spMkLst>
        </pc:spChg>
      </pc:sldChg>
      <pc:sldChg chg="add">
        <pc:chgData name="James Williams" userId="c957a50b-491f-4d94-b4bc-52aca3e2340d" providerId="ADAL" clId="{24AD1EBB-B856-443B-9200-42FCDD6529A9}" dt="2026-02-03T16:10:35.438" v="1716"/>
        <pc:sldMkLst>
          <pc:docMk/>
          <pc:sldMk cId="285459497" sldId="874"/>
        </pc:sldMkLst>
      </pc:sldChg>
      <pc:sldChg chg="addSp modSp mod">
        <pc:chgData name="James Williams" userId="c957a50b-491f-4d94-b4bc-52aca3e2340d" providerId="ADAL" clId="{24AD1EBB-B856-443B-9200-42FCDD6529A9}" dt="2026-02-08T17:30:15.159" v="3235" actId="13926"/>
        <pc:sldMkLst>
          <pc:docMk/>
          <pc:sldMk cId="290877277" sldId="876"/>
        </pc:sldMkLst>
        <pc:spChg chg="mod">
          <ac:chgData name="James Williams" userId="c957a50b-491f-4d94-b4bc-52aca3e2340d" providerId="ADAL" clId="{24AD1EBB-B856-443B-9200-42FCDD6529A9}" dt="2026-02-03T18:13:19.133" v="3092" actId="1076"/>
          <ac:spMkLst>
            <pc:docMk/>
            <pc:sldMk cId="290877277" sldId="876"/>
            <ac:spMk id="2" creationId="{312DDD39-5764-3B4F-2BB8-094C2D28A41B}"/>
          </ac:spMkLst>
        </pc:spChg>
        <pc:spChg chg="mod">
          <ac:chgData name="James Williams" userId="c957a50b-491f-4d94-b4bc-52aca3e2340d" providerId="ADAL" clId="{24AD1EBB-B856-443B-9200-42FCDD6529A9}" dt="2026-02-08T17:30:15.159" v="3235" actId="13926"/>
          <ac:spMkLst>
            <pc:docMk/>
            <pc:sldMk cId="290877277" sldId="876"/>
            <ac:spMk id="3" creationId="{C8090FC7-462D-7D19-48C0-0961B3050F84}"/>
          </ac:spMkLst>
        </pc:spChg>
        <pc:spChg chg="add mod">
          <ac:chgData name="James Williams" userId="c957a50b-491f-4d94-b4bc-52aca3e2340d" providerId="ADAL" clId="{24AD1EBB-B856-443B-9200-42FCDD6529A9}" dt="2026-02-03T18:13:22.538" v="3093" actId="1076"/>
          <ac:spMkLst>
            <pc:docMk/>
            <pc:sldMk cId="290877277" sldId="876"/>
            <ac:spMk id="4" creationId="{E15C7A3C-0FA8-13FA-A32B-7CB5EF593C47}"/>
          </ac:spMkLst>
        </pc:spChg>
        <pc:spChg chg="add mod">
          <ac:chgData name="James Williams" userId="c957a50b-491f-4d94-b4bc-52aca3e2340d" providerId="ADAL" clId="{24AD1EBB-B856-443B-9200-42FCDD6529A9}" dt="2026-02-08T17:24:04.074" v="3115" actId="1076"/>
          <ac:spMkLst>
            <pc:docMk/>
            <pc:sldMk cId="290877277" sldId="876"/>
            <ac:spMk id="5" creationId="{4063915A-2BA3-9162-A9FF-4EC59CE55333}"/>
          </ac:spMkLst>
        </pc:spChg>
      </pc:sldChg>
      <pc:sldChg chg="modSp mod">
        <pc:chgData name="James Williams" userId="c957a50b-491f-4d94-b4bc-52aca3e2340d" providerId="ADAL" clId="{24AD1EBB-B856-443B-9200-42FCDD6529A9}" dt="2026-02-03T17:07:14.208" v="2288" actId="1076"/>
        <pc:sldMkLst>
          <pc:docMk/>
          <pc:sldMk cId="241670804" sldId="878"/>
        </pc:sldMkLst>
        <pc:spChg chg="mod">
          <ac:chgData name="James Williams" userId="c957a50b-491f-4d94-b4bc-52aca3e2340d" providerId="ADAL" clId="{24AD1EBB-B856-443B-9200-42FCDD6529A9}" dt="2026-02-03T17:06:38.999" v="2286" actId="20577"/>
          <ac:spMkLst>
            <pc:docMk/>
            <pc:sldMk cId="241670804" sldId="878"/>
            <ac:spMk id="3" creationId="{2BCD0524-9D68-1333-093A-D61F3E35F76C}"/>
          </ac:spMkLst>
        </pc:spChg>
        <pc:picChg chg="mod">
          <ac:chgData name="James Williams" userId="c957a50b-491f-4d94-b4bc-52aca3e2340d" providerId="ADAL" clId="{24AD1EBB-B856-443B-9200-42FCDD6529A9}" dt="2026-02-03T17:07:14.208" v="2288" actId="1076"/>
          <ac:picMkLst>
            <pc:docMk/>
            <pc:sldMk cId="241670804" sldId="878"/>
            <ac:picMk id="4" creationId="{B859B873-E76E-8E9A-49A7-E826619462D1}"/>
          </ac:picMkLst>
        </pc:picChg>
      </pc:sldChg>
      <pc:sldChg chg="modSp mod">
        <pc:chgData name="James Williams" userId="c957a50b-491f-4d94-b4bc-52aca3e2340d" providerId="ADAL" clId="{24AD1EBB-B856-443B-9200-42FCDD6529A9}" dt="2026-02-08T17:18:32.727" v="3110" actId="13926"/>
        <pc:sldMkLst>
          <pc:docMk/>
          <pc:sldMk cId="1215326206" sldId="879"/>
        </pc:sldMkLst>
        <pc:spChg chg="mod">
          <ac:chgData name="James Williams" userId="c957a50b-491f-4d94-b4bc-52aca3e2340d" providerId="ADAL" clId="{24AD1EBB-B856-443B-9200-42FCDD6529A9}" dt="2026-02-08T17:18:32.727" v="3110" actId="13926"/>
          <ac:spMkLst>
            <pc:docMk/>
            <pc:sldMk cId="1215326206" sldId="879"/>
            <ac:spMk id="3" creationId="{B87E4F2C-2927-9470-7D6D-3A1F251574B1}"/>
          </ac:spMkLst>
        </pc:spChg>
      </pc:sldChg>
      <pc:sldChg chg="addSp modSp new mod ord">
        <pc:chgData name="James Williams" userId="c957a50b-491f-4d94-b4bc-52aca3e2340d" providerId="ADAL" clId="{24AD1EBB-B856-443B-9200-42FCDD6529A9}" dt="2026-02-03T16:15:17.018" v="1900" actId="20577"/>
        <pc:sldMkLst>
          <pc:docMk/>
          <pc:sldMk cId="3602327129" sldId="902"/>
        </pc:sldMkLst>
        <pc:spChg chg="add mod">
          <ac:chgData name="James Williams" userId="c957a50b-491f-4d94-b4bc-52aca3e2340d" providerId="ADAL" clId="{24AD1EBB-B856-443B-9200-42FCDD6529A9}" dt="2026-02-03T16:11:09.333" v="1723" actId="403"/>
          <ac:spMkLst>
            <pc:docMk/>
            <pc:sldMk cId="3602327129" sldId="902"/>
            <ac:spMk id="2" creationId="{0C7E2142-8123-CE64-3686-008168985075}"/>
          </ac:spMkLst>
        </pc:spChg>
        <pc:spChg chg="add mod ord">
          <ac:chgData name="James Williams" userId="c957a50b-491f-4d94-b4bc-52aca3e2340d" providerId="ADAL" clId="{24AD1EBB-B856-443B-9200-42FCDD6529A9}" dt="2026-02-03T16:15:17.018" v="1900" actId="20577"/>
          <ac:spMkLst>
            <pc:docMk/>
            <pc:sldMk cId="3602327129" sldId="902"/>
            <ac:spMk id="15" creationId="{5BF2970B-58B0-A34A-359F-1486109A7891}"/>
          </ac:spMkLst>
        </pc:spChg>
        <pc:picChg chg="add mod">
          <ac:chgData name="James Williams" userId="c957a50b-491f-4d94-b4bc-52aca3e2340d" providerId="ADAL" clId="{24AD1EBB-B856-443B-9200-42FCDD6529A9}" dt="2026-02-03T16:15:08.360" v="1891" actId="1076"/>
          <ac:picMkLst>
            <pc:docMk/>
            <pc:sldMk cId="3602327129" sldId="902"/>
            <ac:picMk id="4" creationId="{C980C73C-14AA-BE9A-A5AC-8D9AFEC43975}"/>
          </ac:picMkLst>
        </pc:picChg>
      </pc:sldChg>
      <pc:sldChg chg="modSp add mod ord">
        <pc:chgData name="James Williams" userId="c957a50b-491f-4d94-b4bc-52aca3e2340d" providerId="ADAL" clId="{24AD1EBB-B856-443B-9200-42FCDD6529A9}" dt="2026-02-09T10:17:54.290" v="3252" actId="13926"/>
        <pc:sldMkLst>
          <pc:docMk/>
          <pc:sldMk cId="1080557444" sldId="907"/>
        </pc:sldMkLst>
        <pc:spChg chg="mod">
          <ac:chgData name="James Williams" userId="c957a50b-491f-4d94-b4bc-52aca3e2340d" providerId="ADAL" clId="{24AD1EBB-B856-443B-9200-42FCDD6529A9}" dt="2026-02-09T10:17:54.290" v="3252" actId="13926"/>
          <ac:spMkLst>
            <pc:docMk/>
            <pc:sldMk cId="1080557444" sldId="907"/>
            <ac:spMk id="2" creationId="{D8133123-B43C-0900-8FF6-487976F365BE}"/>
          </ac:spMkLst>
        </pc:spChg>
        <pc:spChg chg="mod">
          <ac:chgData name="James Williams" userId="c957a50b-491f-4d94-b4bc-52aca3e2340d" providerId="ADAL" clId="{24AD1EBB-B856-443B-9200-42FCDD6529A9}" dt="2026-02-03T16:10:10.020" v="1714" actId="313"/>
          <ac:spMkLst>
            <pc:docMk/>
            <pc:sldMk cId="1080557444" sldId="907"/>
            <ac:spMk id="11" creationId="{19489293-CFC5-CD03-DA04-3CA6DD78A916}"/>
          </ac:spMkLst>
        </pc:spChg>
      </pc:sldChg>
      <pc:sldChg chg="addSp delSp modSp add mod ord">
        <pc:chgData name="James Williams" userId="c957a50b-491f-4d94-b4bc-52aca3e2340d" providerId="ADAL" clId="{24AD1EBB-B856-443B-9200-42FCDD6529A9}" dt="2026-02-03T12:51:18.064" v="1387" actId="1076"/>
        <pc:sldMkLst>
          <pc:docMk/>
          <pc:sldMk cId="1026875833" sldId="909"/>
        </pc:sldMkLst>
        <pc:spChg chg="mod">
          <ac:chgData name="James Williams" userId="c957a50b-491f-4d94-b4bc-52aca3e2340d" providerId="ADAL" clId="{24AD1EBB-B856-443B-9200-42FCDD6529A9}" dt="2026-02-03T12:50:40.612" v="1377" actId="404"/>
          <ac:spMkLst>
            <pc:docMk/>
            <pc:sldMk cId="1026875833" sldId="909"/>
            <ac:spMk id="2" creationId="{E6DFA2CC-3319-7558-D479-0217AD48D2B5}"/>
          </ac:spMkLst>
        </pc:spChg>
        <pc:spChg chg="add mod">
          <ac:chgData name="James Williams" userId="c957a50b-491f-4d94-b4bc-52aca3e2340d" providerId="ADAL" clId="{24AD1EBB-B856-443B-9200-42FCDD6529A9}" dt="2026-02-03T12:50:10.492" v="1365" actId="403"/>
          <ac:spMkLst>
            <pc:docMk/>
            <pc:sldMk cId="1026875833" sldId="909"/>
            <ac:spMk id="5" creationId="{F25EDCA2-451B-A45A-218F-DAB91153CA49}"/>
          </ac:spMkLst>
        </pc:spChg>
        <pc:spChg chg="add mod">
          <ac:chgData name="James Williams" userId="c957a50b-491f-4d94-b4bc-52aca3e2340d" providerId="ADAL" clId="{24AD1EBB-B856-443B-9200-42FCDD6529A9}" dt="2026-02-03T12:51:18.064" v="1387" actId="1076"/>
          <ac:spMkLst>
            <pc:docMk/>
            <pc:sldMk cId="1026875833" sldId="909"/>
            <ac:spMk id="6" creationId="{532AC7FB-F101-AB49-C7F5-46682F096AF3}"/>
          </ac:spMkLst>
        </pc:spChg>
      </pc:sldChg>
      <pc:sldChg chg="addSp delSp modSp add mod ord">
        <pc:chgData name="James Williams" userId="c957a50b-491f-4d94-b4bc-52aca3e2340d" providerId="ADAL" clId="{24AD1EBB-B856-443B-9200-42FCDD6529A9}" dt="2026-02-03T12:45:49.277" v="1257" actId="20577"/>
        <pc:sldMkLst>
          <pc:docMk/>
          <pc:sldMk cId="2541087734" sldId="910"/>
        </pc:sldMkLst>
        <pc:spChg chg="mod">
          <ac:chgData name="James Williams" userId="c957a50b-491f-4d94-b4bc-52aca3e2340d" providerId="ADAL" clId="{24AD1EBB-B856-443B-9200-42FCDD6529A9}" dt="2026-02-03T12:43:58.831" v="1237"/>
          <ac:spMkLst>
            <pc:docMk/>
            <pc:sldMk cId="2541087734" sldId="910"/>
            <ac:spMk id="2" creationId="{16FDF0C1-3F9F-C84A-41C9-482C1FBD2473}"/>
          </ac:spMkLst>
        </pc:spChg>
        <pc:spChg chg="add mod">
          <ac:chgData name="James Williams" userId="c957a50b-491f-4d94-b4bc-52aca3e2340d" providerId="ADAL" clId="{24AD1EBB-B856-443B-9200-42FCDD6529A9}" dt="2026-02-03T12:45:38.396" v="1255" actId="1076"/>
          <ac:spMkLst>
            <pc:docMk/>
            <pc:sldMk cId="2541087734" sldId="910"/>
            <ac:spMk id="9" creationId="{E1597C29-B6F1-5993-752A-FC99C9DE054C}"/>
          </ac:spMkLst>
        </pc:spChg>
        <pc:spChg chg="add mod">
          <ac:chgData name="James Williams" userId="c957a50b-491f-4d94-b4bc-52aca3e2340d" providerId="ADAL" clId="{24AD1EBB-B856-443B-9200-42FCDD6529A9}" dt="2026-02-03T12:45:49.277" v="1257" actId="20577"/>
          <ac:spMkLst>
            <pc:docMk/>
            <pc:sldMk cId="2541087734" sldId="910"/>
            <ac:spMk id="13" creationId="{269E3DEA-2274-A9B8-2D33-E0638F62BE82}"/>
          </ac:spMkLst>
        </pc:spChg>
      </pc:sldChg>
      <pc:sldChg chg="addSp modSp add mod">
        <pc:chgData name="James Williams" userId="c957a50b-491f-4d94-b4bc-52aca3e2340d" providerId="ADAL" clId="{24AD1EBB-B856-443B-9200-42FCDD6529A9}" dt="2026-02-03T12:49:34.256" v="1329" actId="404"/>
        <pc:sldMkLst>
          <pc:docMk/>
          <pc:sldMk cId="2906903101" sldId="911"/>
        </pc:sldMkLst>
        <pc:spChg chg="mod">
          <ac:chgData name="James Williams" userId="c957a50b-491f-4d94-b4bc-52aca3e2340d" providerId="ADAL" clId="{24AD1EBB-B856-443B-9200-42FCDD6529A9}" dt="2026-02-03T12:46:05.456" v="1259" actId="20577"/>
          <ac:spMkLst>
            <pc:docMk/>
            <pc:sldMk cId="2906903101" sldId="911"/>
            <ac:spMk id="2" creationId="{7AB709EB-445D-7D91-EF7B-09BC098E8D7A}"/>
          </ac:spMkLst>
        </pc:spChg>
        <pc:spChg chg="add mod">
          <ac:chgData name="James Williams" userId="c957a50b-491f-4d94-b4bc-52aca3e2340d" providerId="ADAL" clId="{24AD1EBB-B856-443B-9200-42FCDD6529A9}" dt="2026-02-03T12:49:34.256" v="1329" actId="404"/>
          <ac:spMkLst>
            <pc:docMk/>
            <pc:sldMk cId="2906903101" sldId="911"/>
            <ac:spMk id="3" creationId="{1BD8445B-340E-2183-D1E7-17C13DCB50D0}"/>
          </ac:spMkLst>
        </pc:spChg>
        <pc:spChg chg="mod">
          <ac:chgData name="James Williams" userId="c957a50b-491f-4d94-b4bc-52aca3e2340d" providerId="ADAL" clId="{24AD1EBB-B856-443B-9200-42FCDD6529A9}" dt="2026-02-03T12:46:34.424" v="1289" actId="1076"/>
          <ac:spMkLst>
            <pc:docMk/>
            <pc:sldMk cId="2906903101" sldId="911"/>
            <ac:spMk id="9" creationId="{23459C26-0C37-FBA6-5F82-9AB1526557B8}"/>
          </ac:spMkLst>
        </pc:spChg>
        <pc:spChg chg="mod">
          <ac:chgData name="James Williams" userId="c957a50b-491f-4d94-b4bc-52aca3e2340d" providerId="ADAL" clId="{24AD1EBB-B856-443B-9200-42FCDD6529A9}" dt="2026-02-03T12:48:48.670" v="1294" actId="403"/>
          <ac:spMkLst>
            <pc:docMk/>
            <pc:sldMk cId="2906903101" sldId="911"/>
            <ac:spMk id="13" creationId="{E15ACDD4-4F75-07BD-91C4-BC8B5DC42907}"/>
          </ac:spMkLst>
        </pc:spChg>
      </pc:sldChg>
      <pc:sldChg chg="add">
        <pc:chgData name="James Williams" userId="c957a50b-491f-4d94-b4bc-52aca3e2340d" providerId="ADAL" clId="{24AD1EBB-B856-443B-9200-42FCDD6529A9}" dt="2026-02-04T16:30:06.896" v="3096"/>
        <pc:sldMkLst>
          <pc:docMk/>
          <pc:sldMk cId="1629587273" sldId="913"/>
        </pc:sldMkLst>
      </pc:sldChg>
      <pc:sldChg chg="delSp modSp add mod ord">
        <pc:chgData name="James Williams" userId="c957a50b-491f-4d94-b4bc-52aca3e2340d" providerId="ADAL" clId="{24AD1EBB-B856-443B-9200-42FCDD6529A9}" dt="2026-02-03T16:09:22.751" v="1665"/>
        <pc:sldMkLst>
          <pc:docMk/>
          <pc:sldMk cId="3482040495" sldId="914"/>
        </pc:sldMkLst>
        <pc:spChg chg="mod">
          <ac:chgData name="James Williams" userId="c957a50b-491f-4d94-b4bc-52aca3e2340d" providerId="ADAL" clId="{24AD1EBB-B856-443B-9200-42FCDD6529A9}" dt="2026-02-03T12:55:30.033" v="1500" actId="20577"/>
          <ac:spMkLst>
            <pc:docMk/>
            <pc:sldMk cId="3482040495" sldId="914"/>
            <ac:spMk id="2" creationId="{5D4C63AF-FA6E-1FD7-DAAB-4EE27A80C885}"/>
          </ac:spMkLst>
        </pc:spChg>
        <pc:spChg chg="mod">
          <ac:chgData name="James Williams" userId="c957a50b-491f-4d94-b4bc-52aca3e2340d" providerId="ADAL" clId="{24AD1EBB-B856-443B-9200-42FCDD6529A9}" dt="2026-02-03T12:56:33.388" v="1509"/>
          <ac:spMkLst>
            <pc:docMk/>
            <pc:sldMk cId="3482040495" sldId="914"/>
            <ac:spMk id="5" creationId="{80851F27-B497-3200-917D-677F0C3D4119}"/>
          </ac:spMkLst>
        </pc:spChg>
      </pc:sldChg>
      <pc:sldChg chg="modSp new del mod">
        <pc:chgData name="James Williams" userId="c957a50b-491f-4d94-b4bc-52aca3e2340d" providerId="ADAL" clId="{24AD1EBB-B856-443B-9200-42FCDD6529A9}" dt="2026-02-08T17:33:42.354" v="3239" actId="2696"/>
        <pc:sldMkLst>
          <pc:docMk/>
          <pc:sldMk cId="3163044827" sldId="915"/>
        </pc:sldMkLst>
      </pc:sldChg>
      <pc:sldChg chg="modSp add del mod">
        <pc:chgData name="James Williams" userId="c957a50b-491f-4d94-b4bc-52aca3e2340d" providerId="ADAL" clId="{24AD1EBB-B856-443B-9200-42FCDD6529A9}" dt="2026-02-08T17:22:43.290" v="3114" actId="2696"/>
        <pc:sldMkLst>
          <pc:docMk/>
          <pc:sldMk cId="2411015946" sldId="916"/>
        </pc:sldMkLst>
        <pc:spChg chg="mod">
          <ac:chgData name="James Williams" userId="c957a50b-491f-4d94-b4bc-52aca3e2340d" providerId="ADAL" clId="{24AD1EBB-B856-443B-9200-42FCDD6529A9}" dt="2026-02-08T17:22:30.383" v="3113" actId="20577"/>
          <ac:spMkLst>
            <pc:docMk/>
            <pc:sldMk cId="2411015946" sldId="916"/>
            <ac:spMk id="15" creationId="{005CED6A-A5A7-4341-8E5F-61ACE04CC2A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0:55.2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2,'228'0,"-209"1,-1 1,23 4,-21-2,32 2,147-7,-135-8,6 0,225 7,-151 4,-31-2,-97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1:01.986"/>
    </inkml:context>
    <inkml:brush xml:id="br0">
      <inkml:brushProperty name="width" value="0.05" units="cm"/>
      <inkml:brushProperty name="height" value="0.05" units="cm"/>
      <inkml:brushProperty name="color" value="#E71224"/>
      <inkml:brushProperty name="ignorePressure" value="1"/>
    </inkml:brush>
  </inkml:definitions>
  <inkml:trace contextRef="#ctx0" brushRef="#br0">1099 1,'-112'51,"-49"25,2 18,121-70,6-1,-42 37,-18 14,47-47,27-16,0 0,2 1,-26 23,-83 113,61-67,42-52,-36 59,54-81,0 2,1-1,0 2,1-2,0 1,0 0,1 0,0 0,0 0,1 1,1 7,1 4,1-1,0 0,14 36,-13-41,2-1,1 0,-1 0,2-1,0 0,0 0,2 0,-1-2,2 1,-1-1,1 0,1-1,0 0,18 10,4-1,1-2,51 19,79 14,-148-44,1 0,-1 1,23 14,-21-11,39 15,9-5,0-3,2-4,120 11,208-18,-312-6,-74-1,1 0,-2 0,0-1,2 0,14-6,51-25,-16 7,82-27,184-79,-314 126,0-1,-1-1,-1 1,18-16,-23 18,-1-1,1 0,-1 0,-1-1,1 1,0-1,-1 0,0 0,2-11,18-61,-17 52,1 1,2-1,13-29,-6 31,-13 21,-1 0,0 0,0 0,-1 0,0 0,0-1,0 0,0 0,-1 1,2-7,0-32,-2 0,-4-43,3 86,0-2,-1-19,-7-36,6 50,2 2,-2-1,0 0,0 0,-1 0,0 2,0-2,0 0,0 2,-9-11,-13-7,-3 0,1 3,-59-33,48 29,-31-13,-91-36,66 32,-100-40,186 78,-78-35,41 16,-48-13,44 17,30 10,-1 1,1 0,-1 1,-38-3,-101 8,66 2,77-2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prepinsta.com/operating-systems/paging/"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www.javatpoint.com/page-vs-block-in-operating-system" TargetMode="External"/><Relationship Id="rId4" Type="http://schemas.openxmlformats.org/officeDocument/2006/relationships/hyperlink" Target="https://www.tutorialspoint.com/operating_system/os_memory_management.htm"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prepinsta.com/operating-systems/paging/"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www.javatpoint.com/page-vs-block-in-operating-system" TargetMode="External"/><Relationship Id="rId4" Type="http://schemas.openxmlformats.org/officeDocument/2006/relationships/hyperlink" Target="https://www.tutorialspoint.com/operating_system/os_memory_management.htm"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941550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A1841-6218-B0B4-2EB1-8A6C3AB6D9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A3652-CEC2-76BB-A9AA-E6D8B31949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4739F4-8608-9644-DAFA-B0010B4C23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E550B3-5602-49E6-2BE3-D741E1BA06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598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3EA38-2C46-160C-3714-5FDA8185BA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8F5C0C-0E5E-29D6-A4C9-C0FA68BB947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352904E-756A-58F0-B4CC-90FC3F6DD5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0D3862-111E-398A-4B74-F1AD307668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16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CF24D-6559-3F23-DC87-FD2ABC5C20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84D38-8B9A-69A0-AF87-350FD9D03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DD3E6F-D560-FE3D-D743-CF9D9FB23D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A09D89-F387-69AF-7387-BB2AD5F7E55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9276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88060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881969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3657539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Character device files in Linux are a type of special file that allows direct communication between user programs and hardware devices. They are part of the Linux filesystem. E.g. Character devices are peripherals such as sound card/joystick/keyboard/serial ports etc.. Block devices are nonvolatile mass storage devices such as Hard disks, floppy disks, and CD-ROMs, are examples of block devices.</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3956103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2939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062250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3521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On a Mac </a:t>
            </a:r>
            <a:r>
              <a:rPr lang="en-GB" dirty="0">
                <a:solidFill>
                  <a:srgbClr val="202124"/>
                </a:solidFill>
                <a:latin typeface="arial" panose="020B0604020202020204" pitchFamily="34" charset="0"/>
              </a:rPr>
              <a:t>you can</a:t>
            </a:r>
            <a:r>
              <a:rPr lang="en-GB" i="0" dirty="0">
                <a:solidFill>
                  <a:srgbClr val="202124"/>
                </a:solidFill>
                <a:effectLst/>
                <a:latin typeface="arial" panose="020B0604020202020204" pitchFamily="34" charset="0"/>
              </a:rPr>
              <a:t>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new Finder window and click the "Applications" option on the left-hand side of the window.</a:t>
            </a:r>
          </a:p>
          <a:p>
            <a:pPr algn="l">
              <a:buFont typeface="+mj-lt"/>
              <a:buAutoNum type="arabicPeriod"/>
            </a:pPr>
            <a:r>
              <a:rPr lang="en-GB" b="0" i="0" dirty="0">
                <a:solidFill>
                  <a:srgbClr val="202124"/>
                </a:solidFill>
                <a:effectLst/>
                <a:latin typeface="arial" panose="020B0604020202020204" pitchFamily="34" charset="0"/>
              </a:rPr>
              <a:t> Locate and open the "Utilities" folder.</a:t>
            </a:r>
          </a:p>
          <a:p>
            <a:pPr algn="l">
              <a:buFont typeface="+mj-lt"/>
              <a:buAutoNum type="arabicPeriod"/>
            </a:pPr>
            <a:r>
              <a:rPr lang="en-GB" b="0" i="0" dirty="0">
                <a:solidFill>
                  <a:srgbClr val="202124"/>
                </a:solidFill>
                <a:effectLst/>
                <a:latin typeface="arial" panose="020B0604020202020204" pitchFamily="34" charset="0"/>
              </a:rPr>
              <a:t>Double-click the "Activity Monitor" application.</a:t>
            </a:r>
          </a:p>
          <a:p>
            <a:pPr algn="l">
              <a:buFont typeface="+mj-lt"/>
              <a:buAutoNum type="arabicPeriod"/>
            </a:pPr>
            <a:r>
              <a:rPr lang="en-GB" b="1" i="0" dirty="0">
                <a:solidFill>
                  <a:srgbClr val="202124"/>
                </a:solidFill>
                <a:effectLst/>
                <a:latin typeface="arial" panose="020B0604020202020204" pitchFamily="34" charset="0"/>
              </a:rPr>
              <a:t>View</a:t>
            </a:r>
            <a:r>
              <a:rPr lang="en-GB" b="0" i="0" dirty="0">
                <a:solidFill>
                  <a:srgbClr val="202124"/>
                </a:solidFill>
                <a:effectLst/>
                <a:latin typeface="arial" panose="020B0604020202020204" pitchFamily="34" charset="0"/>
              </a:rPr>
              <a:t> the open </a:t>
            </a:r>
            <a:r>
              <a:rPr lang="en-GB" b="1" i="0" dirty="0">
                <a:solidFill>
                  <a:srgbClr val="202124"/>
                </a:solidFill>
                <a:effectLst/>
                <a:latin typeface="arial" panose="020B0604020202020204" pitchFamily="34" charset="0"/>
              </a:rPr>
              <a:t>processes</a:t>
            </a:r>
            <a:r>
              <a:rPr lang="en-GB" b="0" i="0" dirty="0">
                <a:solidFill>
                  <a:srgbClr val="202124"/>
                </a:solidFill>
                <a:effectLst/>
                <a:latin typeface="arial" panose="020B0604020202020204" pitchFamily="34" charset="0"/>
              </a:rPr>
              <a:t> on your </a:t>
            </a:r>
            <a:r>
              <a:rPr lang="en-GB" b="1" i="0" dirty="0">
                <a:solidFill>
                  <a:srgbClr val="202124"/>
                </a:solidFill>
                <a:effectLst/>
                <a:latin typeface="arial" panose="020B0604020202020204" pitchFamily="34" charset="0"/>
              </a:rPr>
              <a:t>Mac/</a:t>
            </a:r>
            <a:r>
              <a:rPr lang="en-GB" b="1" i="0" dirty="0" err="1">
                <a:solidFill>
                  <a:srgbClr val="202124"/>
                </a:solidFill>
                <a:effectLst/>
                <a:latin typeface="arial" panose="020B0604020202020204" pitchFamily="34" charset="0"/>
              </a:rPr>
              <a:t>Macbook</a:t>
            </a:r>
            <a:r>
              <a:rPr lang="en-GB" b="0" i="0" dirty="0">
                <a:solidFill>
                  <a:srgbClr val="202124"/>
                </a:solidFill>
                <a:effectLst/>
                <a:latin typeface="arial" panose="020B0604020202020204" pitchFamily="34" charset="0"/>
              </a:rPr>
              <a:t> in the "</a:t>
            </a:r>
            <a:r>
              <a:rPr lang="en-GB" b="1" i="0" dirty="0">
                <a:solidFill>
                  <a:srgbClr val="202124"/>
                </a:solidFill>
                <a:effectLst/>
                <a:latin typeface="arial" panose="020B0604020202020204" pitchFamily="34" charset="0"/>
              </a:rPr>
              <a:t>Process</a:t>
            </a:r>
            <a:r>
              <a:rPr lang="en-GB" b="0" i="0" dirty="0">
                <a:solidFill>
                  <a:srgbClr val="202124"/>
                </a:solidFill>
                <a:effectLst/>
                <a:latin typeface="arial" panose="020B0604020202020204" pitchFamily="34" charset="0"/>
              </a:rPr>
              <a:t> Name" column.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631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093865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highlight>
                  <a:srgbClr val="FFFF00"/>
                </a:highlight>
              </a:rPr>
              <a:t>tasklist</a:t>
            </a:r>
            <a:r>
              <a:rPr lang="en-GB" b="1" dirty="0">
                <a:highlight>
                  <a:srgbClr val="FFFF00"/>
                </a:highlight>
              </a:rPr>
              <a:t>/fi "</a:t>
            </a:r>
            <a:r>
              <a:rPr lang="en-GB" b="1" dirty="0" err="1">
                <a:highlight>
                  <a:srgbClr val="FFFF00"/>
                </a:highlight>
              </a:rPr>
              <a:t>memusage</a:t>
            </a:r>
            <a:r>
              <a:rPr lang="en-GB" b="1" dirty="0">
                <a:highlight>
                  <a:srgbClr val="FFFF00"/>
                </a:highlight>
              </a:rPr>
              <a:t> </a:t>
            </a:r>
            <a:r>
              <a:rPr lang="en-GB" b="1" dirty="0" err="1">
                <a:highlight>
                  <a:srgbClr val="FFFF00"/>
                </a:highlight>
              </a:rPr>
              <a:t>gt</a:t>
            </a:r>
            <a:r>
              <a:rPr lang="en-GB" b="1" dirty="0">
                <a:highlight>
                  <a:srgbClr val="FFFF00"/>
                </a:highlight>
              </a:rPr>
              <a:t> 50000“ </a:t>
            </a:r>
            <a:br>
              <a:rPr lang="en-GB" b="1" dirty="0">
                <a:highlight>
                  <a:srgbClr val="FFFF00"/>
                </a:highlight>
              </a:rPr>
            </a:br>
            <a:r>
              <a:rPr lang="en-US" b="1" i="0" dirty="0">
                <a:solidFill>
                  <a:srgbClr val="FF0000"/>
                </a:solidFill>
                <a:effectLst/>
                <a:latin typeface="-apple-system"/>
              </a:rPr>
              <a:t>Note: </a:t>
            </a:r>
            <a:r>
              <a:rPr lang="en-US" b="0" i="0" dirty="0">
                <a:solidFill>
                  <a:schemeClr val="bg1"/>
                </a:solidFill>
                <a:effectLst/>
                <a:highlight>
                  <a:srgbClr val="FF0000"/>
                </a:highlight>
                <a:latin typeface="-apple-system"/>
              </a:rPr>
              <a:t>This command may not work in PowerShell.</a:t>
            </a:r>
            <a:endParaRPr lang="en-US" dirty="0">
              <a:solidFill>
                <a:schemeClr val="bg1"/>
              </a:solidFill>
              <a:highlight>
                <a:srgbClr val="FF0000"/>
              </a:highlight>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20168241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Swap memory = Virtual memory / hard drive memory.</a:t>
            </a:r>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605848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D0651-1803-3CB3-7820-89038B038A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A8DE30-3B94-D1E2-C6AB-CFEF0EA08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210848-A24E-E7E6-5C1F-C2A633E378CF}"/>
              </a:ext>
            </a:extLst>
          </p:cNvPr>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550BB047-1D90-F4E8-032F-67A4C96FD17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4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B977F-DBE1-52B2-280F-946B93F372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76578A-DB03-CEB0-0C43-369AABEA34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3B69C2-0136-C61C-F497-CD2DCDC8E8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127D8C-7BAD-5766-F220-9709818758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0301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28290-2EF6-B7C9-7D3E-3570D6A3B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09A31C-2EAB-7CF2-3EB4-6CF0592783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0B2209-F702-2EC8-D57C-98371A6EEE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EF67F3-5F3A-68E0-D487-C2763BEE1F7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88319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279E4-8F6A-CD6C-00B7-29561CFFEB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BA693-1EE9-6790-111E-C6BA743EBC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1C637-111C-A4D7-6276-C11DA8F7BF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9FDAF7-F171-0D8B-1A73-4BA95F96640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8857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DF2F4-0380-EAE5-087A-D8C44D97A8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D414FF-50B9-D642-4B6B-E6AF5ED85D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269BB8-2A59-AD3E-8881-BF5DA5265A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58F13C-1DC6-51A1-CC44-A9D21BC3DFA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33362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6934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43902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088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on this topic, please click the links below:</a:t>
            </a:r>
            <a:br>
              <a:rPr lang="en-GB" dirty="0"/>
            </a:br>
            <a:r>
              <a:rPr lang="en-GB" dirty="0"/>
              <a:t>* </a:t>
            </a:r>
            <a:r>
              <a:rPr lang="en-GB" dirty="0">
                <a:hlinkClick r:id="rId3"/>
              </a:rPr>
              <a:t>Paging in Operating System | Operating System | </a:t>
            </a:r>
            <a:r>
              <a:rPr lang="en-GB" dirty="0" err="1">
                <a:hlinkClick r:id="rId3"/>
              </a:rPr>
              <a:t>Prepinsta</a:t>
            </a:r>
            <a:br>
              <a:rPr lang="en-GB" dirty="0"/>
            </a:br>
            <a:r>
              <a:rPr lang="en-GB" dirty="0"/>
              <a:t>* </a:t>
            </a:r>
            <a:r>
              <a:rPr lang="en-GB" dirty="0">
                <a:hlinkClick r:id="rId4"/>
              </a:rPr>
              <a:t>Operating System - Memory Management (tutorialspoint.com)</a:t>
            </a:r>
            <a:br>
              <a:rPr lang="en-GB" dirty="0"/>
            </a:br>
            <a:r>
              <a:rPr lang="en-GB" dirty="0"/>
              <a:t>* </a:t>
            </a:r>
            <a:r>
              <a:rPr lang="en-GB" dirty="0">
                <a:hlinkClick r:id="rId5"/>
              </a:rPr>
              <a:t>Difference between Page and Block in Operating System – </a:t>
            </a:r>
            <a:r>
              <a:rPr lang="en-GB" dirty="0" err="1">
                <a:hlinkClick r:id="rId5"/>
              </a:rPr>
              <a:t>javatpoint</a:t>
            </a:r>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61226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on this topic, please click the links below:</a:t>
            </a:r>
            <a:br>
              <a:rPr lang="en-GB" dirty="0"/>
            </a:br>
            <a:r>
              <a:rPr lang="en-GB" dirty="0"/>
              <a:t>* </a:t>
            </a:r>
            <a:r>
              <a:rPr lang="en-GB" dirty="0">
                <a:hlinkClick r:id="rId3"/>
              </a:rPr>
              <a:t>Paging in Operating System | Operating System | </a:t>
            </a:r>
            <a:r>
              <a:rPr lang="en-GB" dirty="0" err="1">
                <a:hlinkClick r:id="rId3"/>
              </a:rPr>
              <a:t>Prepinsta</a:t>
            </a:r>
            <a:br>
              <a:rPr lang="en-GB" dirty="0"/>
            </a:br>
            <a:r>
              <a:rPr lang="en-GB" dirty="0"/>
              <a:t>* </a:t>
            </a:r>
            <a:r>
              <a:rPr lang="en-GB" dirty="0">
                <a:hlinkClick r:id="rId4"/>
              </a:rPr>
              <a:t>Operating System - Memory Management (tutorialspoint.com)</a:t>
            </a:r>
            <a:br>
              <a:rPr lang="en-GB" dirty="0"/>
            </a:br>
            <a:r>
              <a:rPr lang="en-GB" dirty="0"/>
              <a:t>* </a:t>
            </a:r>
            <a:r>
              <a:rPr lang="en-GB" dirty="0">
                <a:hlinkClick r:id="rId5"/>
              </a:rPr>
              <a:t>Difference between Page and Block in Operating System – </a:t>
            </a:r>
            <a:r>
              <a:rPr lang="en-GB" dirty="0" err="1">
                <a:hlinkClick r:id="rId5"/>
              </a:rPr>
              <a:t>javatpoint</a:t>
            </a:r>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57744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further information to support students, on Virtual Memory management methods.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4371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10251999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41194768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02124"/>
                </a:solidFill>
                <a:effectLst/>
                <a:ea typeface="Calibri" panose="020F0502020204030204" pitchFamily="34" charset="0"/>
                <a:cs typeface="Times New Roman" panose="02020603050405020304" pitchFamily="18" charset="0"/>
              </a:rPr>
              <a:t>This </a:t>
            </a:r>
            <a:r>
              <a:rPr lang="en-GB" dirty="0">
                <a:effectLst/>
                <a:ea typeface="Calibri" panose="020F0502020204030204" pitchFamily="34" charset="0"/>
                <a:cs typeface="Times New Roman" panose="02020603050405020304" pitchFamily="18" charset="0"/>
              </a:rPr>
              <a:t>is sometimes known as </a:t>
            </a:r>
            <a:r>
              <a:rPr lang="en-GB" b="1" dirty="0">
                <a:effectLst/>
                <a:ea typeface="Calibri" panose="020F0502020204030204" pitchFamily="34" charset="0"/>
                <a:cs typeface="Times New Roman" panose="02020603050405020304" pitchFamily="18" charset="0"/>
              </a:rPr>
              <a:t>parallelism</a:t>
            </a:r>
            <a:r>
              <a:rPr lang="en-GB" dirty="0">
                <a:effectLst/>
                <a:ea typeface="Calibri" panose="020F0502020204030204" pitchFamily="34" charset="0"/>
                <a:cs typeface="Times New Roman" panose="02020603050405020304" pitchFamily="18" charset="0"/>
              </a:rPr>
              <a:t> or </a:t>
            </a:r>
            <a:r>
              <a:rPr lang="en-GB" b="1" dirty="0">
                <a:effectLst/>
                <a:ea typeface="Calibri" panose="020F0502020204030204" pitchFamily="34" charset="0"/>
                <a:cs typeface="Times New Roman" panose="02020603050405020304" pitchFamily="18" charset="0"/>
              </a:rPr>
              <a:t>concurrent programming</a:t>
            </a:r>
            <a:r>
              <a:rPr lang="en-GB" dirty="0">
                <a:effectLst/>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6479036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Context switching </a:t>
            </a:r>
            <a:r>
              <a:rPr lang="en-GB" sz="1200" dirty="0"/>
              <a:t>is the process of </a:t>
            </a:r>
            <a:r>
              <a:rPr lang="en-GB" sz="1200" b="1" dirty="0"/>
              <a:t>storing the state </a:t>
            </a:r>
            <a:r>
              <a:rPr lang="en-GB" sz="1200" dirty="0"/>
              <a:t>of a process or thread, so that it can be </a:t>
            </a:r>
            <a:r>
              <a:rPr lang="en-GB" sz="1200" b="1" dirty="0"/>
              <a:t>restored and execution resumed at a later point</a:t>
            </a:r>
            <a:r>
              <a:rPr lang="en-GB" sz="1200" dirty="0"/>
              <a:t>, so the OS can send another process thread to the CPU.</a:t>
            </a:r>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2664091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Bef>
                <a:spcPts val="600"/>
              </a:spcBef>
              <a:buFont typeface="Arial" panose="020B0604020202020204" pitchFamily="34" charset="0"/>
              <a:buChar char="•"/>
              <a:tabLst>
                <a:tab pos="457200" algn="l"/>
              </a:tabLst>
            </a:pPr>
            <a:r>
              <a:rPr lang="en-GB" sz="1200" b="1" dirty="0">
                <a:effectLst/>
                <a:highlight>
                  <a:srgbClr val="FFFF00"/>
                </a:highlight>
                <a:ea typeface="Calibri" panose="020F0502020204030204" pitchFamily="34" charset="0"/>
                <a:cs typeface="Times New Roman" panose="02020603050405020304" pitchFamily="18" charset="0"/>
              </a:rPr>
              <a:t>Multithreading</a:t>
            </a:r>
            <a:r>
              <a:rPr lang="en-GB" sz="1200" dirty="0">
                <a:effectLst/>
                <a:highlight>
                  <a:srgbClr val="FFFF00"/>
                </a:highlight>
                <a:ea typeface="Calibri" panose="020F0502020204030204" pitchFamily="34" charset="0"/>
                <a:cs typeface="Times New Roman" panose="02020603050405020304" pitchFamily="18" charset="0"/>
              </a:rPr>
              <a:t> is the ability of a </a:t>
            </a:r>
            <a:r>
              <a:rPr lang="en-GB" sz="1200" b="1" dirty="0">
                <a:effectLst/>
                <a:highlight>
                  <a:srgbClr val="FFFF00"/>
                </a:highlight>
                <a:ea typeface="Calibri" panose="020F0502020204030204" pitchFamily="34" charset="0"/>
                <a:cs typeface="Times New Roman" panose="02020603050405020304" pitchFamily="18" charset="0"/>
              </a:rPr>
              <a:t>single core CPU or a single core of a multi-core CPU</a:t>
            </a:r>
            <a:r>
              <a:rPr lang="en-GB" sz="1200" dirty="0">
                <a:effectLst/>
                <a:highlight>
                  <a:srgbClr val="FFFF00"/>
                </a:highlight>
                <a:ea typeface="Calibri" panose="020F0502020204030204" pitchFamily="34" charset="0"/>
                <a:cs typeface="Times New Roman" panose="02020603050405020304" pitchFamily="18" charset="0"/>
              </a:rPr>
              <a:t>, supported by the OS Kernel, to </a:t>
            </a:r>
            <a:r>
              <a:rPr lang="en-GB" sz="1200" dirty="0">
                <a:highlight>
                  <a:srgbClr val="FFFF00"/>
                </a:highlight>
                <a:ea typeface="Calibri" panose="020F0502020204030204" pitchFamily="34" charset="0"/>
                <a:cs typeface="Times New Roman" panose="02020603050405020304" pitchFamily="18" charset="0"/>
              </a:rPr>
              <a:t>work on</a:t>
            </a:r>
            <a:r>
              <a:rPr lang="en-GB" sz="1200" dirty="0">
                <a:effectLst/>
                <a:highlight>
                  <a:srgbClr val="FFFF00"/>
                </a:highlight>
                <a:ea typeface="Calibri" panose="020F0502020204030204" pitchFamily="34" charset="0"/>
                <a:cs typeface="Times New Roman" panose="02020603050405020304" pitchFamily="18" charset="0"/>
              </a:rPr>
              <a:t> multiple threads, </a:t>
            </a:r>
            <a:r>
              <a:rPr lang="en-GB" sz="1200" b="1" dirty="0">
                <a:effectLst/>
                <a:highlight>
                  <a:srgbClr val="FFFF00"/>
                </a:highlight>
                <a:ea typeface="Calibri" panose="020F0502020204030204" pitchFamily="34" charset="0"/>
                <a:cs typeface="Times New Roman" panose="02020603050405020304" pitchFamily="18" charset="0"/>
              </a:rPr>
              <a:t>seemingly</a:t>
            </a:r>
            <a:r>
              <a:rPr lang="en-GB" sz="1200" dirty="0">
                <a:effectLst/>
                <a:highlight>
                  <a:srgbClr val="FFFF00"/>
                </a:highlight>
                <a:ea typeface="Calibri" panose="020F0502020204030204" pitchFamily="34" charset="0"/>
                <a:cs typeface="Times New Roman" panose="02020603050405020304" pitchFamily="18" charset="0"/>
              </a:rPr>
              <a:t> at the same time.</a:t>
            </a:r>
          </a:p>
          <a:p>
            <a:pPr marL="342900" lvl="0" indent="-342900">
              <a:spcBef>
                <a:spcPts val="600"/>
              </a:spcBef>
              <a:buFont typeface="Arial" panose="020B0604020202020204" pitchFamily="34" charset="0"/>
              <a:buChar char="•"/>
              <a:tabLst>
                <a:tab pos="457200" algn="l"/>
              </a:tabLst>
            </a:pPr>
            <a:r>
              <a:rPr lang="en-GB" sz="1200" b="1" dirty="0">
                <a:effectLst/>
                <a:highlight>
                  <a:srgbClr val="FFFF00"/>
                </a:highlight>
                <a:ea typeface="Calibri" panose="020F0502020204030204" pitchFamily="34" charset="0"/>
                <a:cs typeface="Times New Roman" panose="02020603050405020304" pitchFamily="18" charset="0"/>
              </a:rPr>
              <a:t>A Single-core CPU is capable of running a single thread of execution at any one time</a:t>
            </a:r>
            <a:r>
              <a:rPr lang="en-GB" sz="1200" dirty="0">
                <a:effectLst/>
                <a:highlight>
                  <a:srgbClr val="FFFF00"/>
                </a:highlight>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13602682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10816622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FA3BB-2247-A46B-CA29-5C499EC83F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039E9-D9C4-A683-4B34-FA75F1ED09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FDF476-0C3E-3CCF-D535-D5062F1A34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C07494A-3C1B-F120-59C0-148C9501EF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16661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19422590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4868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42471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7643D-3508-B9F6-1149-2A4D6DA67E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4240C8-75A4-7DBF-2975-12842D621E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B582DC-90F5-27CC-BAE4-5E88BCC5C9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8367E4-1202-8F51-92D7-ADF5187191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8797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solidFill>
                  <a:srgbClr val="000000"/>
                </a:solidFill>
              </a:rPr>
              <a:t>A</a:t>
            </a:r>
            <a:r>
              <a:rPr lang="en-GB" b="0" i="0" dirty="0">
                <a:solidFill>
                  <a:srgbClr val="000000"/>
                </a:solidFill>
                <a:effectLst/>
              </a:rPr>
              <a:t> program must be in </a:t>
            </a:r>
            <a:r>
              <a:rPr lang="en-GB" b="1" i="0" dirty="0">
                <a:solidFill>
                  <a:srgbClr val="000000"/>
                </a:solidFill>
                <a:effectLst/>
              </a:rPr>
              <a:t>main memory </a:t>
            </a:r>
            <a:r>
              <a:rPr lang="en-GB" b="0" i="0" dirty="0">
                <a:solidFill>
                  <a:srgbClr val="000000"/>
                </a:solidFill>
                <a:effectLst/>
              </a:rPr>
              <a:t>for it to be executed.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32778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22501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81665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4A2DC-6096-1EB0-5F43-5C40FB29A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9FA0F-3C49-62C4-B58C-44270D3B79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7C56C4-C3CD-0977-E108-D11349A771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2DD763-CDBD-0DE0-B42A-57B1568A20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968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09/02/2026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7"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tackoverflow.com/questions/11579669/what-operating-system-concepts-should-every-programmer-be-aware-of" TargetMode="External"/><Relationship Id="rId5" Type="http://schemas.openxmlformats.org/officeDocument/2006/relationships/image" Target="../media/image5.pn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Distributed_operating_system"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en.wikipedia.org/wiki/Kernel_(operating_syste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cararuseugeniu.blogspot.com/p/where-i-am.htm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30478819@N08/42676888990"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jpg"/><Relationship Id="rId7" Type="http://schemas.openxmlformats.org/officeDocument/2006/relationships/hyperlink" Target="https://pixabay.com/en/play-icon-free-wallpaper-vector-1173551/" TargetMode="External"/><Relationship Id="rId2" Type="http://schemas.openxmlformats.org/officeDocument/2006/relationships/hyperlink" Target="https://www.youtube.com/watch?v=PVad0c2cljo"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creativecommons.org/licenses/by/3.0/" TargetMode="External"/><Relationship Id="rId10" Type="http://schemas.openxmlformats.org/officeDocument/2006/relationships/image" Target="../media/image15.png"/><Relationship Id="rId4" Type="http://schemas.openxmlformats.org/officeDocument/2006/relationships/hyperlink" Target="https://www.flickr.com/photos/30478819@N08/42676888990" TargetMode="External"/><Relationship Id="rId9" Type="http://schemas.openxmlformats.org/officeDocument/2006/relationships/hyperlink" Target="https://www.youtube.com/watch?v=p3q5zWCw8J4&amp;t=34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80.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70.png"/><Relationship Id="rId4" Type="http://schemas.openxmlformats.org/officeDocument/2006/relationships/customXml" Target="../ink/ink1.xml"/></Relationships>
</file>

<file path=ppt/slides/_rels/slide18.xml.rels><?xml version="1.0" encoding="UTF-8" standalone="yes"?>
<Relationships xmlns="http://schemas.openxmlformats.org/package/2006/relationships"><Relationship Id="rId3" Type="http://schemas.openxmlformats.org/officeDocument/2006/relationships/hyperlink" Target="http://stackoverflow.com/questions/29586950/basic-cpu-scheduling-waiting-to-ready"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youtube.com/watch?v=DVapUamvqO8" TargetMode="External"/><Relationship Id="rId3" Type="http://schemas.openxmlformats.org/officeDocument/2006/relationships/image" Target="../media/image18.png"/><Relationship Id="rId7" Type="http://schemas.openxmlformats.org/officeDocument/2006/relationships/hyperlink" Target="https://www.youtube.com/watch?v=bKWZJ3_5OD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codeahoy.com/2017/01/20/hhtop-explained-visually/" TargetMode="External"/><Relationship Id="rId5" Type="http://schemas.openxmlformats.org/officeDocument/2006/relationships/hyperlink" Target="https://learn.microsoft.com/en-us/windows-server/administration/windows-commands/tasklist" TargetMode="Externa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lucifer666mantus.deviantart.com/art/Blue-Screen-Of-Death-Wallpaper-182831438"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deviantart.com/ragingwasabi/art/False-Blue-Screen-of-Death-20150505-530919189" TargetMode="External"/><Relationship Id="rId3" Type="http://schemas.openxmlformats.org/officeDocument/2006/relationships/image" Target="../media/image21.png"/><Relationship Id="rId7" Type="http://schemas.openxmlformats.org/officeDocument/2006/relationships/image" Target="../media/image22.jp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lucifer666mantus.deviantart.com/art/Blue-Screen-Of-Death-Wallpaper-182831438" TargetMode="External"/><Relationship Id="rId11" Type="http://schemas.openxmlformats.org/officeDocument/2006/relationships/hyperlink" Target="https://creativecommons.org/licenses/by-nc-nd/3.0/" TargetMode="External"/><Relationship Id="rId5" Type="http://schemas.openxmlformats.org/officeDocument/2006/relationships/image" Target="../media/image20.jpg"/><Relationship Id="rId10" Type="http://schemas.openxmlformats.org/officeDocument/2006/relationships/hyperlink" Target="https://creativecommons.org/licenses/by/3.0/" TargetMode="External"/><Relationship Id="rId4" Type="http://schemas.openxmlformats.org/officeDocument/2006/relationships/hyperlink" Target="https://en.wikipedia.org/wiki/Blue_screen_of_death" TargetMode="External"/><Relationship Id="rId9"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guru99.com/deadlock-in-operating-system.html"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careerride.com/view/data-structure-in-the-bankers-algorithm-25112.aspx" TargetMode="External"/><Relationship Id="rId5" Type="http://schemas.openxmlformats.org/officeDocument/2006/relationships/image" Target="../media/image23.png"/><Relationship Id="rId4" Type="http://schemas.openxmlformats.org/officeDocument/2006/relationships/hyperlink" Target="https://www.guru99.com/fcfs-scheduling.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Virtual_memory"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Virtual_memory"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www.youtube.com/watch?v=p9yZNLeOj4s&amp;t=375s" TargetMode="External"/><Relationship Id="rId7"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www.youtube.com/watch?v=pJ6qrCB8pDw" TargetMode="External"/><Relationship Id="rId5" Type="http://schemas.microsoft.com/office/2007/relationships/hdphoto" Target="../media/hdphoto1.wdp"/><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cs.uic.edu/~jbell/CourseNotes/OperatingSystems/4_Threads.html" TargetMode="Externa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thevirtualassist.net/behind-the-scenes-videos-warcraft-movie/"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32887943/multithreading-and-multitasking-on-single-core-processor-vs-multicore-processor"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uwtsd.vevox.com/#/meeting/688307/polls"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29586950/basic-cpu-scheduling-waiting-to-ready"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4800" u="sng" dirty="0">
                <a:solidFill>
                  <a:srgbClr val="FFFFFF"/>
                </a:solidFill>
                <a:highlight>
                  <a:srgbClr val="800080"/>
                </a:highlight>
              </a:rPr>
              <a:t>Lecture 2: </a:t>
            </a:r>
            <a:br>
              <a:rPr lang="en-GB" sz="5400" dirty="0">
                <a:solidFill>
                  <a:srgbClr val="FFFFFF"/>
                </a:solidFill>
                <a:highlight>
                  <a:srgbClr val="FF0000"/>
                </a:highlight>
              </a:rPr>
            </a:br>
            <a:r>
              <a:rPr lang="en-GB" sz="5400" b="1" dirty="0">
                <a:solidFill>
                  <a:srgbClr val="FFFFFF"/>
                </a:solidFill>
                <a:highlight>
                  <a:srgbClr val="FF0000"/>
                </a:highlight>
              </a:rPr>
              <a:t>Operating System functions</a:t>
            </a:r>
          </a:p>
        </p:txBody>
      </p:sp>
      <p:sp>
        <p:nvSpPr>
          <p:cNvPr id="4" name="TextBox 2">
            <a:extLst>
              <a:ext uri="{FF2B5EF4-FFF2-40B4-BE49-F238E27FC236}">
                <a16:creationId xmlns:a16="http://schemas.microsoft.com/office/drawing/2014/main" id="{16982E82-0E52-4C91-61CB-E43FFEB3DAA9}"/>
              </a:ext>
            </a:extLst>
          </p:cNvPr>
          <p:cNvSpPr txBox="1"/>
          <p:nvPr/>
        </p:nvSpPr>
        <p:spPr>
          <a:xfrm>
            <a:off x="-6094" y="5852264"/>
            <a:ext cx="6823754" cy="523220"/>
          </a:xfrm>
          <a:prstGeom prst="rect">
            <a:avLst/>
          </a:prstGeom>
          <a:solidFill>
            <a:srgbClr val="FF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Device ready: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Laptop, Tablet</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Smartphone.</a:t>
            </a:r>
            <a:endParaRPr lang="en-GB" sz="2000" dirty="0">
              <a:solidFill>
                <a:srgbClr val="FFFF00"/>
              </a:solidFill>
            </a:endParaRPr>
          </a:p>
        </p:txBody>
      </p:sp>
      <p:sp>
        <p:nvSpPr>
          <p:cNvPr id="6" name="TextBox 5">
            <a:extLst>
              <a:ext uri="{FF2B5EF4-FFF2-40B4-BE49-F238E27FC236}">
                <a16:creationId xmlns:a16="http://schemas.microsoft.com/office/drawing/2014/main" id="{272D2573-F584-7788-8763-001179E657D4}"/>
              </a:ext>
            </a:extLst>
          </p:cNvPr>
          <p:cNvSpPr txBox="1"/>
          <p:nvPr/>
        </p:nvSpPr>
        <p:spPr>
          <a:xfrm>
            <a:off x="-9142" y="6293577"/>
            <a:ext cx="3646571" cy="369332"/>
          </a:xfrm>
          <a:prstGeom prst="rect">
            <a:avLst/>
          </a:prstGeom>
          <a:noFill/>
          <a:ln>
            <a:no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72649" y="2111008"/>
            <a:ext cx="5324142" cy="3511943"/>
          </a:xfrm>
        </p:spPr>
        <p:txBody>
          <a:bodyPr anchor="t">
            <a:normAutofit/>
          </a:bodyPr>
          <a:lstStyle/>
          <a:p>
            <a:r>
              <a:rPr lang="en-GB" dirty="0"/>
              <a:t>Open your ‘</a:t>
            </a:r>
            <a:r>
              <a:rPr lang="en-GB" b="1" dirty="0"/>
              <a:t>Lecture Activity log</a:t>
            </a:r>
            <a:r>
              <a:rPr lang="en-GB" dirty="0"/>
              <a:t>’ document, to save Lecture Activity answers.</a:t>
            </a:r>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700058"/>
            <a:ext cx="6620128" cy="93826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Lecture Activity Log:</a:t>
            </a:r>
            <a:endParaRPr kumimoji="0" lang="en-GB" sz="3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878951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7659E-7CBA-4041-B4C3-C54CA4C131A0}"/>
              </a:ext>
            </a:extLst>
          </p:cNvPr>
          <p:cNvSpPr>
            <a:spLocks noGrp="1"/>
          </p:cNvSpPr>
          <p:nvPr>
            <p:ph type="title"/>
          </p:nvPr>
        </p:nvSpPr>
        <p:spPr>
          <a:xfrm>
            <a:off x="710772" y="278535"/>
            <a:ext cx="9895951" cy="1033669"/>
          </a:xfrm>
        </p:spPr>
        <p:txBody>
          <a:bodyPr>
            <a:normAutofit/>
          </a:bodyPr>
          <a:lstStyle/>
          <a:p>
            <a:r>
              <a:rPr lang="en-GB" sz="5400" b="1" dirty="0">
                <a:solidFill>
                  <a:srgbClr val="FFFFFF"/>
                </a:solidFill>
              </a:rPr>
              <a:t>Introduction</a:t>
            </a:r>
          </a:p>
        </p:txBody>
      </p:sp>
      <p:sp>
        <p:nvSpPr>
          <p:cNvPr id="3" name="Content Placeholder 2">
            <a:extLst>
              <a:ext uri="{FF2B5EF4-FFF2-40B4-BE49-F238E27FC236}">
                <a16:creationId xmlns:a16="http://schemas.microsoft.com/office/drawing/2014/main" id="{6FCCC5B4-B573-41F9-8F0A-4244B706EFA6}"/>
              </a:ext>
            </a:extLst>
          </p:cNvPr>
          <p:cNvSpPr>
            <a:spLocks noGrp="1"/>
          </p:cNvSpPr>
          <p:nvPr>
            <p:ph idx="1"/>
          </p:nvPr>
        </p:nvSpPr>
        <p:spPr>
          <a:xfrm>
            <a:off x="417087" y="1753658"/>
            <a:ext cx="11308748" cy="4731666"/>
          </a:xfrm>
        </p:spPr>
        <p:txBody>
          <a:bodyPr anchor="t">
            <a:normAutofit fontScale="92500" lnSpcReduction="20000"/>
          </a:bodyPr>
          <a:lstStyle/>
          <a:p>
            <a:r>
              <a:rPr lang="en-GB" sz="3200" dirty="0"/>
              <a:t>This deck provides an overview of </a:t>
            </a:r>
            <a:r>
              <a:rPr lang="en-GB" sz="3200" b="1" dirty="0"/>
              <a:t>typical OS functions and the components of an OS. </a:t>
            </a:r>
            <a:r>
              <a:rPr lang="en-GB" sz="3200" dirty="0">
                <a:highlight>
                  <a:srgbClr val="FFFF00"/>
                </a:highlight>
              </a:rPr>
              <a:t>It relates to task 1 of the Assignment.</a:t>
            </a:r>
          </a:p>
          <a:p>
            <a:r>
              <a:rPr lang="en-GB" sz="3200" dirty="0"/>
              <a:t>Essentially it covers what an </a:t>
            </a:r>
            <a:r>
              <a:rPr lang="en-GB" sz="3200" b="1" dirty="0"/>
              <a:t>OS does </a:t>
            </a:r>
            <a:r>
              <a:rPr lang="en-GB" sz="3200" dirty="0"/>
              <a:t>and how</a:t>
            </a:r>
            <a:r>
              <a:rPr lang="en-GB" sz="3200" b="1" dirty="0"/>
              <a:t> ‘Operating Systems work’</a:t>
            </a:r>
            <a:r>
              <a:rPr lang="en-GB" sz="3200" dirty="0"/>
              <a:t>.</a:t>
            </a:r>
          </a:p>
          <a:p>
            <a:r>
              <a:rPr lang="en-GB" sz="3200" dirty="0"/>
              <a:t>The deck includes some </a:t>
            </a:r>
            <a:r>
              <a:rPr lang="en-GB" sz="3200" b="1" dirty="0"/>
              <a:t>Bg / Background slides</a:t>
            </a:r>
            <a:r>
              <a:rPr lang="en-GB" sz="3200" dirty="0"/>
              <a:t> that include some additional supportive material, </a:t>
            </a:r>
            <a:r>
              <a:rPr lang="en-GB" sz="3200" b="1" dirty="0"/>
              <a:t>optional background reading</a:t>
            </a:r>
            <a:r>
              <a:rPr lang="en-GB" sz="3200" dirty="0"/>
              <a:t>, in case you want to learn more about some of the topics covered and for those students who have not done Computing/Computer Science before. </a:t>
            </a:r>
          </a:p>
          <a:p>
            <a:r>
              <a:rPr lang="en-GB" sz="3200" dirty="0"/>
              <a:t>A Supporting Bg. Slide deck and handout are also available on Moodle.</a:t>
            </a:r>
          </a:p>
          <a:p>
            <a:r>
              <a:rPr lang="en-GB" sz="3200" dirty="0"/>
              <a:t>Modules at </a:t>
            </a:r>
            <a:r>
              <a:rPr lang="en-GB" sz="3200" b="1" dirty="0"/>
              <a:t>L5 and L6 </a:t>
            </a:r>
            <a:r>
              <a:rPr lang="en-GB" sz="3200" dirty="0"/>
              <a:t>will cover some of these topics in more depth, in relation to the course you are studying.</a:t>
            </a:r>
          </a:p>
        </p:txBody>
      </p:sp>
    </p:spTree>
    <p:extLst>
      <p:ext uri="{BB962C8B-B14F-4D97-AF65-F5344CB8AC3E}">
        <p14:creationId xmlns:p14="http://schemas.microsoft.com/office/powerpoint/2010/main" val="94713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30"/>
            <a:ext cx="6798541" cy="961740"/>
          </a:xfrm>
        </p:spPr>
        <p:txBody>
          <a:bodyPr anchor="b">
            <a:normAutofit/>
          </a:bodyPr>
          <a:lstStyle/>
          <a:p>
            <a:r>
              <a:rPr lang="en-GB" sz="4800" b="1" u="sng" dirty="0"/>
              <a:t>Contents: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66477" y="1105470"/>
            <a:ext cx="8229906" cy="4903018"/>
          </a:xfrm>
        </p:spPr>
        <p:txBody>
          <a:bodyPr>
            <a:normAutofit/>
          </a:bodyPr>
          <a:lstStyle/>
          <a:p>
            <a:pPr marL="0" indent="0">
              <a:lnSpc>
                <a:spcPct val="100000"/>
              </a:lnSpc>
              <a:spcBef>
                <a:spcPts val="0"/>
              </a:spcBef>
              <a:buNone/>
            </a:pPr>
            <a:r>
              <a:rPr lang="en-GB" b="1" dirty="0"/>
              <a:t>Lecture:</a:t>
            </a:r>
          </a:p>
          <a:p>
            <a:pPr marL="514350" indent="-514350">
              <a:lnSpc>
                <a:spcPct val="100000"/>
              </a:lnSpc>
              <a:spcBef>
                <a:spcPts val="0"/>
              </a:spcBef>
              <a:buFont typeface="+mj-lt"/>
              <a:buAutoNum type="arabicPeriod"/>
            </a:pPr>
            <a:r>
              <a:rPr lang="en-GB" dirty="0"/>
              <a:t>Functions of an OS</a:t>
            </a:r>
          </a:p>
          <a:p>
            <a:pPr marL="514350" indent="-514350">
              <a:lnSpc>
                <a:spcPct val="100000"/>
              </a:lnSpc>
              <a:spcBef>
                <a:spcPts val="0"/>
              </a:spcBef>
              <a:buFont typeface="+mj-lt"/>
              <a:buAutoNum type="arabicPeriod"/>
            </a:pPr>
            <a:r>
              <a:rPr lang="en-GB" dirty="0"/>
              <a:t>Components of an OS</a:t>
            </a:r>
          </a:p>
          <a:p>
            <a:pPr marL="514350" indent="-514350">
              <a:lnSpc>
                <a:spcPct val="100000"/>
              </a:lnSpc>
              <a:spcBef>
                <a:spcPts val="0"/>
              </a:spcBef>
              <a:buFont typeface="+mj-lt"/>
              <a:buAutoNum type="arabicPeriod"/>
            </a:pPr>
            <a:r>
              <a:rPr lang="en-GB" dirty="0"/>
              <a:t>The Kernel</a:t>
            </a:r>
          </a:p>
          <a:p>
            <a:pPr marL="514350" indent="-514350">
              <a:lnSpc>
                <a:spcPct val="100000"/>
              </a:lnSpc>
              <a:spcBef>
                <a:spcPts val="0"/>
              </a:spcBef>
              <a:buFont typeface="+mj-lt"/>
              <a:buAutoNum type="arabicPeriod"/>
            </a:pPr>
            <a:r>
              <a:rPr lang="en-GB" dirty="0"/>
              <a:t>Memory &amp; Process Management</a:t>
            </a:r>
          </a:p>
          <a:p>
            <a:pPr marL="0" indent="0">
              <a:lnSpc>
                <a:spcPct val="100000"/>
              </a:lnSpc>
              <a:spcBef>
                <a:spcPts val="0"/>
              </a:spcBef>
              <a:buNone/>
            </a:pPr>
            <a:r>
              <a:rPr lang="en-GB" b="1" dirty="0"/>
              <a:t>Tutorial:</a:t>
            </a:r>
          </a:p>
          <a:p>
            <a:pPr marL="742950" indent="-742950">
              <a:lnSpc>
                <a:spcPct val="100000"/>
              </a:lnSpc>
              <a:spcBef>
                <a:spcPts val="0"/>
              </a:spcBef>
              <a:buFont typeface="+mj-lt"/>
              <a:buAutoNum type="arabicPeriod"/>
            </a:pPr>
            <a:r>
              <a:rPr lang="en-GB" b="1" dirty="0"/>
              <a:t>Activity: </a:t>
            </a:r>
            <a:r>
              <a:rPr lang="en-GB" dirty="0"/>
              <a:t>Memory &amp; Process Management</a:t>
            </a:r>
          </a:p>
          <a:p>
            <a:pPr marL="742950" indent="-742950">
              <a:lnSpc>
                <a:spcPct val="100000"/>
              </a:lnSpc>
              <a:spcBef>
                <a:spcPts val="0"/>
              </a:spcBef>
              <a:buFont typeface="+mj-lt"/>
              <a:buAutoNum type="arabicPeriod"/>
            </a:pPr>
            <a:r>
              <a:rPr lang="en-GB" dirty="0"/>
              <a:t>Device Management</a:t>
            </a:r>
          </a:p>
          <a:p>
            <a:pPr marL="742950" indent="-742950">
              <a:lnSpc>
                <a:spcPct val="100000"/>
              </a:lnSpc>
              <a:spcBef>
                <a:spcPts val="0"/>
              </a:spcBef>
              <a:buFont typeface="+mj-lt"/>
              <a:buAutoNum type="arabicPeriod"/>
            </a:pPr>
            <a:r>
              <a:rPr lang="en-GB" dirty="0"/>
              <a:t>Networking</a:t>
            </a:r>
          </a:p>
          <a:p>
            <a:pPr marL="742950" indent="-742950">
              <a:lnSpc>
                <a:spcPct val="100000"/>
              </a:lnSpc>
              <a:spcBef>
                <a:spcPts val="0"/>
              </a:spcBef>
              <a:buFont typeface="+mj-lt"/>
              <a:buAutoNum type="arabicPeriod"/>
            </a:pPr>
            <a:r>
              <a:rPr lang="en-GB" dirty="0"/>
              <a:t>System Security</a:t>
            </a:r>
          </a:p>
          <a:p>
            <a:pPr marL="742950" indent="-742950">
              <a:lnSpc>
                <a:spcPct val="100000"/>
              </a:lnSpc>
              <a:spcBef>
                <a:spcPts val="0"/>
              </a:spcBef>
              <a:buFont typeface="+mj-lt"/>
              <a:buAutoNum type="arabicPeriod"/>
            </a:pPr>
            <a:r>
              <a:rPr lang="en-GB" b="1" dirty="0"/>
              <a:t>Tutorial Activity: </a:t>
            </a:r>
            <a:r>
              <a:rPr lang="en-GB" dirty="0"/>
              <a:t>Assignment task 1.</a:t>
            </a:r>
          </a:p>
        </p:txBody>
      </p:sp>
    </p:spTree>
    <p:extLst>
      <p:ext uri="{BB962C8B-B14F-4D97-AF65-F5344CB8AC3E}">
        <p14:creationId xmlns:p14="http://schemas.microsoft.com/office/powerpoint/2010/main" val="359128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58266-66DF-BF2E-D637-40001054DF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ED36D6-D861-BE43-F45A-9B6DD7CB8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4D19B2C-111E-43B7-7644-48D6ED48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38B95D5-AE31-60E1-EC4D-CF23E668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CA4D4FA-D5B2-7E25-1A40-C0982AFB1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E40A654-25A5-C2F5-697F-FC053C81A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8EB608-59F5-A441-0FE1-EC7A89BC829B}"/>
              </a:ext>
            </a:extLst>
          </p:cNvPr>
          <p:cNvSpPr>
            <a:spLocks noGrp="1"/>
          </p:cNvSpPr>
          <p:nvPr>
            <p:ph type="title"/>
          </p:nvPr>
        </p:nvSpPr>
        <p:spPr>
          <a:xfrm>
            <a:off x="379617" y="278535"/>
            <a:ext cx="9895951" cy="1033669"/>
          </a:xfrm>
        </p:spPr>
        <p:txBody>
          <a:bodyPr>
            <a:normAutofit/>
          </a:bodyPr>
          <a:lstStyle/>
          <a:p>
            <a:r>
              <a:rPr lang="en-GB" b="1" dirty="0">
                <a:solidFill>
                  <a:schemeClr val="bg1"/>
                </a:solidFill>
              </a:rPr>
              <a:t>Activity: Q. </a:t>
            </a:r>
            <a:r>
              <a:rPr lang="en-US" b="1" dirty="0">
                <a:solidFill>
                  <a:schemeClr val="bg1"/>
                </a:solidFill>
              </a:rPr>
              <a:t>OS Functions</a:t>
            </a:r>
            <a:r>
              <a:rPr lang="en-GB" b="1" dirty="0">
                <a:solidFill>
                  <a:schemeClr val="bg1"/>
                </a:solidFill>
              </a:rPr>
              <a:t>?</a:t>
            </a:r>
          </a:p>
        </p:txBody>
      </p:sp>
      <p:sp>
        <p:nvSpPr>
          <p:cNvPr id="4" name="Content Placeholder 3">
            <a:extLst>
              <a:ext uri="{FF2B5EF4-FFF2-40B4-BE49-F238E27FC236}">
                <a16:creationId xmlns:a16="http://schemas.microsoft.com/office/drawing/2014/main" id="{FA385991-2593-FD58-63A5-C1C7916044BD}"/>
              </a:ext>
            </a:extLst>
          </p:cNvPr>
          <p:cNvSpPr>
            <a:spLocks noGrp="1"/>
          </p:cNvSpPr>
          <p:nvPr>
            <p:ph idx="1"/>
          </p:nvPr>
        </p:nvSpPr>
        <p:spPr>
          <a:xfrm>
            <a:off x="331054" y="1890844"/>
            <a:ext cx="8471752" cy="4351338"/>
          </a:xfrm>
        </p:spPr>
        <p:txBody>
          <a:bodyPr/>
          <a:lstStyle/>
          <a:p>
            <a:pPr marL="0" indent="0">
              <a:buNone/>
            </a:pPr>
            <a:r>
              <a:rPr lang="en-US" sz="3600" b="1" dirty="0"/>
              <a:t>Research and document:</a:t>
            </a:r>
          </a:p>
          <a:p>
            <a:pPr marL="0" indent="0">
              <a:buNone/>
            </a:pPr>
            <a:r>
              <a:rPr lang="en-US" sz="3600" b="1" dirty="0"/>
              <a:t>Q. </a:t>
            </a:r>
            <a:r>
              <a:rPr lang="en-US" sz="3600" dirty="0"/>
              <a:t>A list of </a:t>
            </a:r>
            <a:r>
              <a:rPr lang="en-US" sz="3600" dirty="0">
                <a:highlight>
                  <a:srgbClr val="FFFF00"/>
                </a:highlight>
              </a:rPr>
              <a:t>common OS functions</a:t>
            </a:r>
            <a:r>
              <a:rPr lang="en-US" sz="3600" b="1" dirty="0"/>
              <a:t>?</a:t>
            </a:r>
          </a:p>
          <a:p>
            <a:pPr marL="0" indent="0">
              <a:buNone/>
            </a:pPr>
            <a:r>
              <a:rPr lang="en-GB" sz="2400" dirty="0"/>
              <a:t>* Save the answer in your </a:t>
            </a:r>
            <a:r>
              <a:rPr lang="en-US" sz="2400" dirty="0"/>
              <a:t>‘</a:t>
            </a:r>
            <a:r>
              <a:rPr lang="en-US" sz="2400" b="1" dirty="0"/>
              <a:t>Lecture Activity log</a:t>
            </a:r>
            <a:r>
              <a:rPr lang="en-US" sz="2400" dirty="0"/>
              <a:t>’ document.</a:t>
            </a:r>
            <a:endParaRPr lang="en-US" sz="2400" b="1" dirty="0"/>
          </a:p>
        </p:txBody>
      </p:sp>
      <p:sp>
        <p:nvSpPr>
          <p:cNvPr id="5" name="TextBox 4">
            <a:extLst>
              <a:ext uri="{FF2B5EF4-FFF2-40B4-BE49-F238E27FC236}">
                <a16:creationId xmlns:a16="http://schemas.microsoft.com/office/drawing/2014/main" id="{A1FE8B73-D1BC-203E-68A4-1CD18DDE5B18}"/>
              </a:ext>
            </a:extLst>
          </p:cNvPr>
          <p:cNvSpPr txBox="1"/>
          <p:nvPr/>
        </p:nvSpPr>
        <p:spPr>
          <a:xfrm>
            <a:off x="9732673" y="6657945"/>
            <a:ext cx="2459327" cy="200055"/>
          </a:xfrm>
          <a:prstGeom prst="rect">
            <a:avLst/>
          </a:prstGeom>
          <a:solidFill>
            <a:schemeClr val="bg1"/>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traviskolder.com/2012/12/13/ponderin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descr="Graphical user interface, application&#10;&#10;Description automatically generated">
            <a:extLst>
              <a:ext uri="{FF2B5EF4-FFF2-40B4-BE49-F238E27FC236}">
                <a16:creationId xmlns:a16="http://schemas.microsoft.com/office/drawing/2014/main" id="{976C241A-6C00-7B4F-74B2-2F6B74167A4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1239"/>
          <a:stretch/>
        </p:blipFill>
        <p:spPr>
          <a:xfrm>
            <a:off x="8494920" y="90179"/>
            <a:ext cx="3420196" cy="1877238"/>
          </a:xfrm>
          <a:prstGeom prst="rect">
            <a:avLst/>
          </a:prstGeom>
        </p:spPr>
      </p:pic>
      <p:pic>
        <p:nvPicPr>
          <p:cNvPr id="3" name="Picture 2">
            <a:extLst>
              <a:ext uri="{FF2B5EF4-FFF2-40B4-BE49-F238E27FC236}">
                <a16:creationId xmlns:a16="http://schemas.microsoft.com/office/drawing/2014/main" id="{68BAAF79-C9AB-D27C-466C-DDE8BFF1A646}"/>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25" r="13876" b="1"/>
          <a:stretch/>
        </p:blipFill>
        <p:spPr>
          <a:xfrm>
            <a:off x="7896660" y="1487134"/>
            <a:ext cx="3358093" cy="3358093"/>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594698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2BCDF-D950-5729-D26D-8B71C91CF79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3282C6-D4AA-E1A3-952B-F231998D0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CC45D9A-3D1D-AEBB-FE3B-79010B5C1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45D8586-2FAC-D7FF-E91C-E5E71D55B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342719-E111-C1A5-1EBF-9E3846651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BC379F2-E9D6-C63C-2B42-1DEAA5EDB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133123-B43C-0900-8FF6-487976F365BE}"/>
              </a:ext>
            </a:extLst>
          </p:cNvPr>
          <p:cNvSpPr>
            <a:spLocks noGrp="1"/>
          </p:cNvSpPr>
          <p:nvPr>
            <p:ph type="title"/>
          </p:nvPr>
        </p:nvSpPr>
        <p:spPr>
          <a:xfrm>
            <a:off x="290508" y="271320"/>
            <a:ext cx="11442142" cy="1033669"/>
          </a:xfrm>
        </p:spPr>
        <p:txBody>
          <a:bodyPr>
            <a:normAutofit/>
          </a:bodyPr>
          <a:lstStyle/>
          <a:p>
            <a:r>
              <a:rPr lang="en-GB" sz="4800" b="1" dirty="0">
                <a:solidFill>
                  <a:schemeClr val="bg1"/>
                </a:solidFill>
              </a:rPr>
              <a:t>Activity: </a:t>
            </a:r>
            <a:r>
              <a:rPr lang="en-GB" sz="4800" b="1" dirty="0">
                <a:solidFill>
                  <a:srgbClr val="FFFFFF"/>
                </a:solidFill>
              </a:rPr>
              <a:t>Q. </a:t>
            </a:r>
            <a:r>
              <a:rPr lang="en-GB" sz="4800" b="1" dirty="0">
                <a:solidFill>
                  <a:srgbClr val="002060"/>
                </a:solidFill>
                <a:highlight>
                  <a:srgbClr val="FFFF00"/>
                </a:highlight>
              </a:rPr>
              <a:t>Key functions</a:t>
            </a:r>
            <a:r>
              <a:rPr lang="en-GB" sz="4800" b="1" dirty="0">
                <a:solidFill>
                  <a:srgbClr val="002060"/>
                </a:solidFill>
              </a:rPr>
              <a:t> </a:t>
            </a:r>
            <a:r>
              <a:rPr lang="en-GB" sz="4800" b="1" dirty="0">
                <a:solidFill>
                  <a:srgbClr val="FFFFFF"/>
                </a:solidFill>
              </a:rPr>
              <a:t>of an OS?</a:t>
            </a:r>
          </a:p>
        </p:txBody>
      </p:sp>
      <p:sp>
        <p:nvSpPr>
          <p:cNvPr id="11" name="Content Placeholder 3">
            <a:extLst>
              <a:ext uri="{FF2B5EF4-FFF2-40B4-BE49-F238E27FC236}">
                <a16:creationId xmlns:a16="http://schemas.microsoft.com/office/drawing/2014/main" id="{19489293-CFC5-CD03-DA04-3CA6DD78A916}"/>
              </a:ext>
            </a:extLst>
          </p:cNvPr>
          <p:cNvSpPr>
            <a:spLocks noGrp="1"/>
          </p:cNvSpPr>
          <p:nvPr>
            <p:ph idx="1"/>
          </p:nvPr>
        </p:nvSpPr>
        <p:spPr>
          <a:xfrm>
            <a:off x="377436" y="1920862"/>
            <a:ext cx="10456010" cy="4351338"/>
          </a:xfrm>
        </p:spPr>
        <p:txBody>
          <a:bodyPr>
            <a:normAutofit/>
          </a:bodyPr>
          <a:lstStyle/>
          <a:p>
            <a:pPr marL="0" indent="0" fontAlgn="base">
              <a:buNone/>
            </a:pPr>
            <a:r>
              <a:rPr lang="en-GB" sz="3600" b="1" dirty="0"/>
              <a:t>Which </a:t>
            </a:r>
            <a:r>
              <a:rPr lang="en-US" sz="3600" b="1" dirty="0"/>
              <a:t>Operating Systems</a:t>
            </a:r>
            <a:r>
              <a:rPr lang="en-GB" sz="3600" b="1" dirty="0"/>
              <a:t> do you use? </a:t>
            </a:r>
          </a:p>
          <a:p>
            <a:pPr marL="457200" indent="-457200" fontAlgn="base">
              <a:buFont typeface="+mj-lt"/>
              <a:buAutoNum type="arabicPeriod"/>
            </a:pPr>
            <a:r>
              <a:rPr lang="en-US" sz="3600" dirty="0">
                <a:highlight>
                  <a:srgbClr val="FFFF00"/>
                </a:highlight>
              </a:rPr>
              <a:t>Pair up with someone (with 1 or 2 people)</a:t>
            </a:r>
            <a:r>
              <a:rPr lang="en-US" sz="3600" dirty="0"/>
              <a:t> near to you.</a:t>
            </a:r>
          </a:p>
          <a:p>
            <a:pPr marL="457200" indent="-457200" fontAlgn="base">
              <a:buFont typeface="+mj-lt"/>
              <a:buAutoNum type="arabicPeriod"/>
            </a:pPr>
            <a:r>
              <a:rPr lang="en-US" sz="3600" dirty="0">
                <a:highlight>
                  <a:srgbClr val="FFFF00"/>
                </a:highlight>
              </a:rPr>
              <a:t>Briefly discuss: what are the Key functions of an Operating System?</a:t>
            </a:r>
            <a:r>
              <a:rPr lang="en-US" sz="3600" dirty="0"/>
              <a:t> </a:t>
            </a:r>
          </a:p>
        </p:txBody>
      </p:sp>
      <p:pic>
        <p:nvPicPr>
          <p:cNvPr id="3" name="Picture 2" descr="10 Best Operating Systems for Laptops and Computers [2021 LIST]">
            <a:extLst>
              <a:ext uri="{FF2B5EF4-FFF2-40B4-BE49-F238E27FC236}">
                <a16:creationId xmlns:a16="http://schemas.microsoft.com/office/drawing/2014/main" id="{93A71E4D-799B-B30C-8DAE-60D0D47C1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0222" y="4865157"/>
            <a:ext cx="3855077" cy="1785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557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E109FA-3A7D-452E-894F-3BA8B18F3F5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60D9AA-9026-E5DF-1C57-9D1453545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BB86063-94EA-59B2-8AE8-B60068845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516856E-01D8-33B9-A060-52F7EDD5D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1D12CD4-9A69-9EC4-7395-907D8F7F6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91FB25-8C05-3726-662E-5455ABDB0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22E8FD-8F5F-0EBC-8278-6066A6B223FE}"/>
              </a:ext>
            </a:extLst>
          </p:cNvPr>
          <p:cNvSpPr>
            <a:spLocks noGrp="1"/>
          </p:cNvSpPr>
          <p:nvPr>
            <p:ph type="title"/>
          </p:nvPr>
        </p:nvSpPr>
        <p:spPr>
          <a:xfrm>
            <a:off x="459346" y="314067"/>
            <a:ext cx="9895951" cy="1033669"/>
          </a:xfrm>
        </p:spPr>
        <p:txBody>
          <a:bodyPr>
            <a:normAutofit/>
          </a:bodyPr>
          <a:lstStyle/>
          <a:p>
            <a:r>
              <a:rPr lang="en-GB" sz="4800" b="1" dirty="0">
                <a:solidFill>
                  <a:srgbClr val="FFFFFF"/>
                </a:solidFill>
              </a:rPr>
              <a:t>key functions </a:t>
            </a:r>
            <a:r>
              <a:rPr lang="en-GB" b="1" dirty="0">
                <a:solidFill>
                  <a:srgbClr val="FFFFFF"/>
                </a:solidFill>
              </a:rPr>
              <a:t>of an Operating System</a:t>
            </a:r>
          </a:p>
        </p:txBody>
      </p:sp>
      <p:sp>
        <p:nvSpPr>
          <p:cNvPr id="15" name="Content Placeholder 2">
            <a:extLst>
              <a:ext uri="{FF2B5EF4-FFF2-40B4-BE49-F238E27FC236}">
                <a16:creationId xmlns:a16="http://schemas.microsoft.com/office/drawing/2014/main" id="{C844B0B3-A37D-46E6-69B3-260AA6987F2A}"/>
              </a:ext>
            </a:extLst>
          </p:cNvPr>
          <p:cNvSpPr>
            <a:spLocks noGrp="1"/>
          </p:cNvSpPr>
          <p:nvPr>
            <p:ph idx="1"/>
          </p:nvPr>
        </p:nvSpPr>
        <p:spPr>
          <a:xfrm>
            <a:off x="162095" y="1825625"/>
            <a:ext cx="5694523" cy="4718308"/>
          </a:xfrm>
        </p:spPr>
        <p:txBody>
          <a:bodyPr>
            <a:normAutofit fontScale="85000" lnSpcReduction="10000"/>
          </a:bodyPr>
          <a:lstStyle/>
          <a:p>
            <a:pPr marL="0" indent="0">
              <a:buNone/>
            </a:pPr>
            <a:r>
              <a:rPr lang="en-GB" sz="3300" dirty="0"/>
              <a:t>Typical functions of an OS include:</a:t>
            </a:r>
          </a:p>
          <a:p>
            <a:r>
              <a:rPr lang="en-GB" sz="3300" b="1" dirty="0">
                <a:highlight>
                  <a:srgbClr val="FFFF00"/>
                </a:highlight>
              </a:rPr>
              <a:t>Process Management </a:t>
            </a:r>
          </a:p>
          <a:p>
            <a:r>
              <a:rPr lang="en-GB" sz="3300" b="1" dirty="0">
                <a:highlight>
                  <a:srgbClr val="FFFF00"/>
                </a:highlight>
              </a:rPr>
              <a:t>Memory Management</a:t>
            </a:r>
          </a:p>
          <a:p>
            <a:r>
              <a:rPr lang="en-GB" sz="3300" b="1" dirty="0">
                <a:highlight>
                  <a:srgbClr val="FFFF00"/>
                </a:highlight>
              </a:rPr>
              <a:t>File &amp; Directory Management</a:t>
            </a:r>
          </a:p>
          <a:p>
            <a:r>
              <a:rPr lang="en-GB" sz="3300" b="1" dirty="0">
                <a:highlight>
                  <a:srgbClr val="FFFF00"/>
                </a:highlight>
              </a:rPr>
              <a:t>Device Management </a:t>
            </a:r>
            <a:r>
              <a:rPr lang="en-GB" sz="3300" dirty="0"/>
              <a:t>(I/O devices)</a:t>
            </a:r>
          </a:p>
          <a:p>
            <a:r>
              <a:rPr lang="en-GB" sz="3300" b="1" kern="0" dirty="0">
                <a:effectLst/>
                <a:highlight>
                  <a:srgbClr val="FFFF00"/>
                </a:highlight>
                <a:ea typeface="Times New Roman" panose="02020603050405020304" pitchFamily="18" charset="0"/>
              </a:rPr>
              <a:t>User Interface </a:t>
            </a:r>
            <a:r>
              <a:rPr lang="en-GB" sz="3300" kern="0" dirty="0">
                <a:effectLst/>
                <a:highlight>
                  <a:srgbClr val="FFFF00"/>
                </a:highlight>
                <a:ea typeface="Times New Roman" panose="02020603050405020304" pitchFamily="18" charset="0"/>
              </a:rPr>
              <a:t>provision </a:t>
            </a:r>
            <a:r>
              <a:rPr lang="en-GB" sz="3300" kern="0" dirty="0">
                <a:effectLst/>
                <a:ea typeface="Times New Roman" panose="02020603050405020304" pitchFamily="18" charset="0"/>
              </a:rPr>
              <a:t>(GUI &amp; CLI)</a:t>
            </a:r>
          </a:p>
          <a:p>
            <a:r>
              <a:rPr lang="en-GB" sz="3300" kern="0" dirty="0">
                <a:effectLst/>
                <a:highlight>
                  <a:srgbClr val="FFFF00"/>
                </a:highlight>
                <a:ea typeface="Times New Roman" panose="02020603050405020304" pitchFamily="18" charset="0"/>
              </a:rPr>
              <a:t>Provide </a:t>
            </a:r>
            <a:r>
              <a:rPr lang="en-GB" sz="3300" b="1" kern="0" dirty="0">
                <a:effectLst/>
                <a:highlight>
                  <a:srgbClr val="FFFF00"/>
                </a:highlight>
                <a:ea typeface="Times New Roman" panose="02020603050405020304" pitchFamily="18" charset="0"/>
              </a:rPr>
              <a:t>Networking</a:t>
            </a:r>
            <a:r>
              <a:rPr lang="en-GB" sz="3300" kern="0" dirty="0">
                <a:effectLst/>
                <a:highlight>
                  <a:srgbClr val="FFFF00"/>
                </a:highlight>
                <a:ea typeface="Times New Roman" panose="02020603050405020304" pitchFamily="18" charset="0"/>
              </a:rPr>
              <a:t> capabilities</a:t>
            </a:r>
          </a:p>
          <a:p>
            <a:r>
              <a:rPr lang="en-GB" sz="3300" b="1" kern="0" dirty="0">
                <a:effectLst/>
                <a:highlight>
                  <a:srgbClr val="FFFF00"/>
                </a:highlight>
                <a:ea typeface="Times New Roman" panose="02020603050405020304" pitchFamily="18" charset="0"/>
              </a:rPr>
              <a:t>Security and Access Control</a:t>
            </a:r>
          </a:p>
          <a:p>
            <a:r>
              <a:rPr lang="en-GB" sz="3300" b="1" kern="0" dirty="0">
                <a:effectLst/>
                <a:highlight>
                  <a:srgbClr val="FFFF00"/>
                </a:highlight>
                <a:ea typeface="Times New Roman" panose="02020603050405020304" pitchFamily="18" charset="0"/>
              </a:rPr>
              <a:t>Error Handling and Logging </a:t>
            </a:r>
            <a:r>
              <a:rPr lang="en-GB" sz="3300" kern="0" dirty="0">
                <a:effectLst/>
                <a:highlight>
                  <a:srgbClr val="FFFF00"/>
                </a:highlight>
                <a:ea typeface="Times New Roman" panose="02020603050405020304" pitchFamily="18" charset="0"/>
              </a:rPr>
              <a:t>of system errors</a:t>
            </a:r>
            <a:r>
              <a:rPr lang="en-GB" sz="3300" kern="0" dirty="0">
                <a:effectLst/>
                <a:ea typeface="Times New Roman" panose="02020603050405020304" pitchFamily="18" charset="0"/>
              </a:rPr>
              <a:t>.</a:t>
            </a:r>
            <a:endParaRPr lang="en-GB" sz="3300" dirty="0"/>
          </a:p>
        </p:txBody>
      </p:sp>
      <p:pic>
        <p:nvPicPr>
          <p:cNvPr id="7" name="Picture 6" descr="Table, timeline&#10;&#10;Description automatically generated">
            <a:extLst>
              <a:ext uri="{FF2B5EF4-FFF2-40B4-BE49-F238E27FC236}">
                <a16:creationId xmlns:a16="http://schemas.microsoft.com/office/drawing/2014/main" id="{B3E2201D-4D27-AC69-E79B-140F239491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95" t="2226" r="1217" b="2374"/>
          <a:stretch/>
        </p:blipFill>
        <p:spPr>
          <a:xfrm>
            <a:off x="5656849" y="1624077"/>
            <a:ext cx="6535151" cy="5076323"/>
          </a:xfrm>
          <a:prstGeom prst="rect">
            <a:avLst/>
          </a:prstGeom>
        </p:spPr>
      </p:pic>
      <p:sp>
        <p:nvSpPr>
          <p:cNvPr id="9" name="TextBox 8">
            <a:extLst>
              <a:ext uri="{FF2B5EF4-FFF2-40B4-BE49-F238E27FC236}">
                <a16:creationId xmlns:a16="http://schemas.microsoft.com/office/drawing/2014/main" id="{5EC3E70A-1DD6-3AC7-BA7D-1BCB63C82BFE}"/>
              </a:ext>
            </a:extLst>
          </p:cNvPr>
          <p:cNvSpPr txBox="1"/>
          <p:nvPr/>
        </p:nvSpPr>
        <p:spPr>
          <a:xfrm>
            <a:off x="7414501" y="6727046"/>
            <a:ext cx="2972737"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Distributed_operating_system"/>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5930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E2142-8123-CE64-3686-008168985075}"/>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rgbClr val="FFFFFF"/>
                </a:solidFill>
              </a:rPr>
              <a:t>Bg. </a:t>
            </a:r>
            <a:r>
              <a:rPr lang="en-GB" sz="4800" b="1" dirty="0">
                <a:solidFill>
                  <a:srgbClr val="FFFFFF"/>
                </a:solidFill>
              </a:rPr>
              <a:t>Typical Component parts</a:t>
            </a:r>
            <a:r>
              <a:rPr lang="en-GB" b="1" dirty="0">
                <a:solidFill>
                  <a:srgbClr val="FFFFFF"/>
                </a:solidFill>
              </a:rPr>
              <a:t> </a:t>
            </a:r>
            <a:r>
              <a:rPr lang="en-GB" sz="4800" b="1" dirty="0">
                <a:solidFill>
                  <a:srgbClr val="FFFFFF"/>
                </a:solidFill>
              </a:rPr>
              <a:t>of an OS include</a:t>
            </a:r>
            <a:endParaRPr lang="en-GB" b="1" dirty="0">
              <a:solidFill>
                <a:srgbClr val="FFFFFF"/>
              </a:solidFill>
            </a:endParaRPr>
          </a:p>
        </p:txBody>
      </p:sp>
      <p:pic>
        <p:nvPicPr>
          <p:cNvPr id="4" name="Picture 3" descr="A diagram of operating system&#10;&#10;AI-generated content may be incorrect.">
            <a:extLst>
              <a:ext uri="{FF2B5EF4-FFF2-40B4-BE49-F238E27FC236}">
                <a16:creationId xmlns:a16="http://schemas.microsoft.com/office/drawing/2014/main" id="{C980C73C-14AA-BE9A-A5AC-8D9AFEC43975}"/>
              </a:ext>
            </a:extLst>
          </p:cNvPr>
          <p:cNvPicPr>
            <a:picLocks noChangeAspect="1"/>
          </p:cNvPicPr>
          <p:nvPr/>
        </p:nvPicPr>
        <p:blipFill>
          <a:blip r:embed="rId2">
            <a:extLst>
              <a:ext uri="{28A0092B-C50C-407E-A947-70E740481C1C}">
                <a14:useLocalDpi xmlns:a14="http://schemas.microsoft.com/office/drawing/2010/main" val="0"/>
              </a:ext>
            </a:extLst>
          </a:blip>
          <a:srcRect l="16054" r="16475"/>
          <a:stretch>
            <a:fillRect/>
          </a:stretch>
        </p:blipFill>
        <p:spPr>
          <a:xfrm>
            <a:off x="7629815" y="1605005"/>
            <a:ext cx="4384129" cy="4331872"/>
          </a:xfrm>
          <a:prstGeom prst="rect">
            <a:avLst/>
          </a:prstGeom>
        </p:spPr>
      </p:pic>
      <p:sp>
        <p:nvSpPr>
          <p:cNvPr id="15" name="Content Placeholder 2">
            <a:extLst>
              <a:ext uri="{FF2B5EF4-FFF2-40B4-BE49-F238E27FC236}">
                <a16:creationId xmlns:a16="http://schemas.microsoft.com/office/drawing/2014/main" id="{5BF2970B-58B0-A34A-359F-1486109A7891}"/>
              </a:ext>
            </a:extLst>
          </p:cNvPr>
          <p:cNvSpPr txBox="1">
            <a:spLocks/>
          </p:cNvSpPr>
          <p:nvPr/>
        </p:nvSpPr>
        <p:spPr>
          <a:xfrm>
            <a:off x="110820" y="1141960"/>
            <a:ext cx="7641409" cy="5662251"/>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dirty="0"/>
              <a:t>An OS is a large complex system software that has many parts/programs, and although Windows, Mac, Unix &amp; Linux are different OSs, they share similar system components, such as:</a:t>
            </a:r>
          </a:p>
          <a:p>
            <a:r>
              <a:rPr lang="en-GB" sz="2400" b="1" dirty="0"/>
              <a:t>The</a:t>
            </a:r>
            <a:r>
              <a:rPr lang="en-GB" sz="2400" dirty="0"/>
              <a:t> </a:t>
            </a:r>
            <a:r>
              <a:rPr lang="en-GB" sz="2400" b="1" dirty="0"/>
              <a:t>Kernel</a:t>
            </a:r>
            <a:r>
              <a:rPr lang="en-GB" sz="2400" dirty="0"/>
              <a:t> - core OS program that </a:t>
            </a:r>
            <a:r>
              <a:rPr lang="en-GB" sz="2400" dirty="0">
                <a:solidFill>
                  <a:srgbClr val="222222"/>
                </a:solidFill>
              </a:rPr>
              <a:t>manages communication between the Computer software and hardware.</a:t>
            </a:r>
            <a:endParaRPr lang="en-GB" sz="2400" dirty="0"/>
          </a:p>
          <a:p>
            <a:r>
              <a:rPr lang="en-GB" sz="2400" b="1" dirty="0"/>
              <a:t>Memory Management</a:t>
            </a:r>
            <a:r>
              <a:rPr lang="en-GB" sz="2400" dirty="0"/>
              <a:t>  - OS programs that allocate RAM memory to programs</a:t>
            </a:r>
          </a:p>
          <a:p>
            <a:r>
              <a:rPr lang="en-GB" sz="2400" b="1" dirty="0"/>
              <a:t>Process Management</a:t>
            </a:r>
            <a:r>
              <a:rPr lang="en-GB" sz="2400" dirty="0"/>
              <a:t> - OS programs that </a:t>
            </a:r>
            <a:r>
              <a:rPr lang="en-US" sz="2400" dirty="0"/>
              <a:t>manage processes that are running simultaneously</a:t>
            </a:r>
            <a:endParaRPr lang="en-GB" sz="2400" dirty="0"/>
          </a:p>
          <a:p>
            <a:r>
              <a:rPr lang="en-GB" sz="2400" b="1" dirty="0"/>
              <a:t>File System</a:t>
            </a:r>
            <a:r>
              <a:rPr lang="en-GB" sz="2400" dirty="0"/>
              <a:t> </a:t>
            </a:r>
            <a:r>
              <a:rPr lang="en-GB" sz="2400" b="1" dirty="0"/>
              <a:t>Management</a:t>
            </a:r>
            <a:r>
              <a:rPr lang="en-GB" sz="2400" dirty="0"/>
              <a:t> - </a:t>
            </a:r>
            <a:r>
              <a:rPr lang="en-US" sz="2400" dirty="0"/>
              <a:t>File &amp; directory management programs that manage the creation, deletion and mapping of files onto secondary storage and backups.</a:t>
            </a:r>
            <a:endParaRPr lang="en-GB" sz="2400" dirty="0"/>
          </a:p>
          <a:p>
            <a:r>
              <a:rPr lang="en-GB" sz="2400" b="1" dirty="0"/>
              <a:t>Device/I/O Management</a:t>
            </a:r>
            <a:r>
              <a:rPr lang="en-GB" sz="2400" dirty="0"/>
              <a:t> - programs that provide device drivers and handle peripheral installation and communication via interrupts.</a:t>
            </a:r>
          </a:p>
          <a:p>
            <a:r>
              <a:rPr lang="en-GB" sz="2400" b="1" dirty="0"/>
              <a:t>User Interface</a:t>
            </a:r>
            <a:r>
              <a:rPr lang="en-GB" sz="2400" dirty="0"/>
              <a:t> - CLI command and graphical user interface programs.</a:t>
            </a:r>
            <a:endParaRPr lang="en-GB" dirty="0"/>
          </a:p>
        </p:txBody>
      </p:sp>
    </p:spTree>
    <p:extLst>
      <p:ext uri="{BB962C8B-B14F-4D97-AF65-F5344CB8AC3E}">
        <p14:creationId xmlns:p14="http://schemas.microsoft.com/office/powerpoint/2010/main" val="3602327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3688" y="382579"/>
            <a:ext cx="9895951" cy="1033669"/>
          </a:xfrm>
        </p:spPr>
        <p:txBody>
          <a:bodyPr>
            <a:normAutofit/>
          </a:bodyPr>
          <a:lstStyle/>
          <a:p>
            <a:r>
              <a:rPr lang="en-GB" sz="5400" b="1" dirty="0">
                <a:solidFill>
                  <a:srgbClr val="FFFFFF"/>
                </a:solidFill>
              </a:rPr>
              <a:t>The Kernel</a:t>
            </a:r>
          </a:p>
        </p:txBody>
      </p:sp>
      <p:grpSp>
        <p:nvGrpSpPr>
          <p:cNvPr id="3" name="Group 2">
            <a:extLst>
              <a:ext uri="{FF2B5EF4-FFF2-40B4-BE49-F238E27FC236}">
                <a16:creationId xmlns:a16="http://schemas.microsoft.com/office/drawing/2014/main" id="{68E3FD90-C85A-E142-734B-80C13CD3B710}"/>
              </a:ext>
            </a:extLst>
          </p:cNvPr>
          <p:cNvGrpSpPr/>
          <p:nvPr/>
        </p:nvGrpSpPr>
        <p:grpSpPr>
          <a:xfrm>
            <a:off x="8379724" y="251893"/>
            <a:ext cx="3717729" cy="3200834"/>
            <a:chOff x="6935334" y="1936941"/>
            <a:chExt cx="5199304" cy="4111657"/>
          </a:xfrm>
        </p:grpSpPr>
        <p:sp>
          <p:nvSpPr>
            <p:cNvPr id="13" name="Oval 12">
              <a:extLst>
                <a:ext uri="{FF2B5EF4-FFF2-40B4-BE49-F238E27FC236}">
                  <a16:creationId xmlns:a16="http://schemas.microsoft.com/office/drawing/2014/main" id="{4D92CD6F-39F4-428E-9C6A-59B0A2E2165D}"/>
                </a:ext>
              </a:extLst>
            </p:cNvPr>
            <p:cNvSpPr/>
            <p:nvPr/>
          </p:nvSpPr>
          <p:spPr>
            <a:xfrm>
              <a:off x="6935334" y="1938191"/>
              <a:ext cx="5199304" cy="411040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7" name="Oval 16">
              <a:extLst>
                <a:ext uri="{FF2B5EF4-FFF2-40B4-BE49-F238E27FC236}">
                  <a16:creationId xmlns:a16="http://schemas.microsoft.com/office/drawing/2014/main" id="{55440FBE-FD00-469B-8F19-85924CFFA4B4}"/>
                </a:ext>
              </a:extLst>
            </p:cNvPr>
            <p:cNvSpPr/>
            <p:nvPr/>
          </p:nvSpPr>
          <p:spPr>
            <a:xfrm>
              <a:off x="7582081" y="2283159"/>
              <a:ext cx="4017717" cy="3442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8" name="Oval 17">
              <a:extLst>
                <a:ext uri="{FF2B5EF4-FFF2-40B4-BE49-F238E27FC236}">
                  <a16:creationId xmlns:a16="http://schemas.microsoft.com/office/drawing/2014/main" id="{C80C5C61-4BE1-47AA-A4C2-DA9DD0D8EE4E}"/>
                </a:ext>
              </a:extLst>
            </p:cNvPr>
            <p:cNvSpPr/>
            <p:nvPr/>
          </p:nvSpPr>
          <p:spPr>
            <a:xfrm>
              <a:off x="8372341" y="2760163"/>
              <a:ext cx="2429276" cy="24277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9" name="Oval 18">
              <a:extLst>
                <a:ext uri="{FF2B5EF4-FFF2-40B4-BE49-F238E27FC236}">
                  <a16:creationId xmlns:a16="http://schemas.microsoft.com/office/drawing/2014/main" id="{5572D272-483D-41B7-A246-6389F35F5978}"/>
                </a:ext>
              </a:extLst>
            </p:cNvPr>
            <p:cNvSpPr/>
            <p:nvPr/>
          </p:nvSpPr>
          <p:spPr>
            <a:xfrm>
              <a:off x="8903005" y="3244087"/>
              <a:ext cx="1421778" cy="14573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0" name="TextBox 19">
              <a:extLst>
                <a:ext uri="{FF2B5EF4-FFF2-40B4-BE49-F238E27FC236}">
                  <a16:creationId xmlns:a16="http://schemas.microsoft.com/office/drawing/2014/main" id="{4E52AD8D-292D-431E-AF91-E3B25A20DC88}"/>
                </a:ext>
              </a:extLst>
            </p:cNvPr>
            <p:cNvSpPr txBox="1"/>
            <p:nvPr/>
          </p:nvSpPr>
          <p:spPr>
            <a:xfrm>
              <a:off x="9283860" y="1936941"/>
              <a:ext cx="577463" cy="343245"/>
            </a:xfrm>
            <a:prstGeom prst="rect">
              <a:avLst/>
            </a:prstGeom>
            <a:noFill/>
          </p:spPr>
          <p:txBody>
            <a:bodyPr wrap="none" rtlCol="0">
              <a:noAutofit/>
            </a:bodyPr>
            <a:lstStyle/>
            <a:p>
              <a:pPr algn="ctr">
                <a:lnSpc>
                  <a:spcPct val="90000"/>
                </a:lnSpc>
                <a:spcAft>
                  <a:spcPts val="600"/>
                </a:spcAft>
              </a:pPr>
              <a:r>
                <a:rPr lang="en-GB" b="1" dirty="0"/>
                <a:t>User</a:t>
              </a:r>
            </a:p>
          </p:txBody>
        </p:sp>
        <p:sp>
          <p:nvSpPr>
            <p:cNvPr id="21" name="TextBox 20">
              <a:extLst>
                <a:ext uri="{FF2B5EF4-FFF2-40B4-BE49-F238E27FC236}">
                  <a16:creationId xmlns:a16="http://schemas.microsoft.com/office/drawing/2014/main" id="{8560800D-8295-4378-90F9-28FEA5DC279D}"/>
                </a:ext>
              </a:extLst>
            </p:cNvPr>
            <p:cNvSpPr txBox="1"/>
            <p:nvPr/>
          </p:nvSpPr>
          <p:spPr>
            <a:xfrm>
              <a:off x="8488374" y="2429142"/>
              <a:ext cx="2003048" cy="343245"/>
            </a:xfrm>
            <a:prstGeom prst="rect">
              <a:avLst/>
            </a:prstGeom>
            <a:noFill/>
          </p:spPr>
          <p:txBody>
            <a:bodyPr wrap="none" rtlCol="0">
              <a:noAutofit/>
            </a:bodyPr>
            <a:lstStyle/>
            <a:p>
              <a:pPr>
                <a:lnSpc>
                  <a:spcPct val="90000"/>
                </a:lnSpc>
                <a:spcAft>
                  <a:spcPts val="600"/>
                </a:spcAft>
              </a:pPr>
              <a:r>
                <a:rPr lang="en-GB" sz="1600" b="1" dirty="0"/>
                <a:t>OS Shell (GUI / CLI)</a:t>
              </a:r>
            </a:p>
          </p:txBody>
        </p:sp>
        <p:sp>
          <p:nvSpPr>
            <p:cNvPr id="22" name="TextBox 21">
              <a:extLst>
                <a:ext uri="{FF2B5EF4-FFF2-40B4-BE49-F238E27FC236}">
                  <a16:creationId xmlns:a16="http://schemas.microsoft.com/office/drawing/2014/main" id="{4BE6CDFC-36E4-4D72-A22F-5FF58323593E}"/>
                </a:ext>
              </a:extLst>
            </p:cNvPr>
            <p:cNvSpPr txBox="1"/>
            <p:nvPr/>
          </p:nvSpPr>
          <p:spPr>
            <a:xfrm>
              <a:off x="9028743" y="2861436"/>
              <a:ext cx="1087697" cy="343245"/>
            </a:xfrm>
            <a:prstGeom prst="rect">
              <a:avLst/>
            </a:prstGeom>
            <a:noFill/>
          </p:spPr>
          <p:txBody>
            <a:bodyPr wrap="none" rtlCol="0">
              <a:noAutofit/>
            </a:bodyPr>
            <a:lstStyle/>
            <a:p>
              <a:pPr algn="ctr">
                <a:lnSpc>
                  <a:spcPct val="90000"/>
                </a:lnSpc>
                <a:spcAft>
                  <a:spcPts val="600"/>
                </a:spcAft>
              </a:pPr>
              <a:r>
                <a:rPr lang="en-GB" sz="2000" b="1" dirty="0">
                  <a:highlight>
                    <a:srgbClr val="FFFF00"/>
                  </a:highlight>
                </a:rPr>
                <a:t>OS Kernel</a:t>
              </a:r>
            </a:p>
          </p:txBody>
        </p:sp>
        <p:sp>
          <p:nvSpPr>
            <p:cNvPr id="23" name="TextBox 22">
              <a:extLst>
                <a:ext uri="{FF2B5EF4-FFF2-40B4-BE49-F238E27FC236}">
                  <a16:creationId xmlns:a16="http://schemas.microsoft.com/office/drawing/2014/main" id="{6CA72EE5-F875-40F0-931E-E55C5EC322F2}"/>
                </a:ext>
              </a:extLst>
            </p:cNvPr>
            <p:cNvSpPr txBox="1"/>
            <p:nvPr/>
          </p:nvSpPr>
          <p:spPr>
            <a:xfrm>
              <a:off x="9092327" y="3703102"/>
              <a:ext cx="1095564" cy="343245"/>
            </a:xfrm>
            <a:prstGeom prst="rect">
              <a:avLst/>
            </a:prstGeom>
            <a:noFill/>
          </p:spPr>
          <p:txBody>
            <a:bodyPr wrap="none" rtlCol="0">
              <a:noAutofit/>
            </a:bodyPr>
            <a:lstStyle/>
            <a:p>
              <a:pPr algn="ctr">
                <a:lnSpc>
                  <a:spcPct val="90000"/>
                </a:lnSpc>
                <a:spcAft>
                  <a:spcPts val="600"/>
                </a:spcAft>
              </a:pPr>
              <a:r>
                <a:rPr lang="en-GB" sz="1600" b="1" dirty="0">
                  <a:solidFill>
                    <a:schemeClr val="bg1"/>
                  </a:solidFill>
                </a:rPr>
                <a:t>Hardware</a:t>
              </a:r>
            </a:p>
          </p:txBody>
        </p:sp>
        <p:sp>
          <p:nvSpPr>
            <p:cNvPr id="24" name="TextBox 23">
              <a:extLst>
                <a:ext uri="{FF2B5EF4-FFF2-40B4-BE49-F238E27FC236}">
                  <a16:creationId xmlns:a16="http://schemas.microsoft.com/office/drawing/2014/main" id="{EB74D550-E601-4949-978A-58979A6BC1E7}"/>
                </a:ext>
              </a:extLst>
            </p:cNvPr>
            <p:cNvSpPr txBox="1"/>
            <p:nvPr/>
          </p:nvSpPr>
          <p:spPr>
            <a:xfrm>
              <a:off x="9279155" y="5280365"/>
              <a:ext cx="615648" cy="343245"/>
            </a:xfrm>
            <a:prstGeom prst="rect">
              <a:avLst/>
            </a:prstGeom>
            <a:noFill/>
          </p:spPr>
          <p:txBody>
            <a:bodyPr wrap="none" rtlCol="0">
              <a:noAutofit/>
            </a:bodyPr>
            <a:lstStyle/>
            <a:p>
              <a:pPr>
                <a:lnSpc>
                  <a:spcPct val="90000"/>
                </a:lnSpc>
                <a:spcAft>
                  <a:spcPts val="600"/>
                </a:spcAft>
              </a:pPr>
              <a:r>
                <a:rPr lang="en-GB" sz="1600" b="1" dirty="0"/>
                <a:t>Apps</a:t>
              </a:r>
            </a:p>
          </p:txBody>
        </p:sp>
      </p:grpSp>
      <p:sp>
        <p:nvSpPr>
          <p:cNvPr id="5" name="TextBox 4">
            <a:extLst>
              <a:ext uri="{FF2B5EF4-FFF2-40B4-BE49-F238E27FC236}">
                <a16:creationId xmlns:a16="http://schemas.microsoft.com/office/drawing/2014/main" id="{7B5A3C9C-8089-1E60-66AB-A1DEB1A6D89B}"/>
              </a:ext>
            </a:extLst>
          </p:cNvPr>
          <p:cNvSpPr txBox="1"/>
          <p:nvPr/>
        </p:nvSpPr>
        <p:spPr>
          <a:xfrm>
            <a:off x="94546" y="3164268"/>
            <a:ext cx="11314857" cy="3728393"/>
          </a:xfrm>
          <a:prstGeom prst="rect">
            <a:avLst/>
          </a:prstGeom>
          <a:noFill/>
        </p:spPr>
        <p:txBody>
          <a:bodyPr wrap="square">
            <a:spAutoFit/>
          </a:bodyPr>
          <a:lstStyle/>
          <a:p>
            <a:pPr marL="342900" indent="-342900" algn="l">
              <a:lnSpc>
                <a:spcPct val="110000"/>
              </a:lnSpc>
              <a:spcBef>
                <a:spcPts val="0"/>
              </a:spcBef>
              <a:buFont typeface="Arial" panose="020B0604020202020204" pitchFamily="34" charset="0"/>
              <a:buChar char="•"/>
            </a:pPr>
            <a:r>
              <a:rPr lang="en-GB" sz="2400" b="0" i="0" dirty="0">
                <a:solidFill>
                  <a:srgbClr val="222222"/>
                </a:solidFill>
                <a:effectLst/>
              </a:rPr>
              <a:t>The </a:t>
            </a:r>
            <a:r>
              <a:rPr lang="en-GB" sz="2400" b="1" i="0" dirty="0">
                <a:solidFill>
                  <a:srgbClr val="222222"/>
                </a:solidFill>
                <a:effectLst/>
              </a:rPr>
              <a:t>kernel program </a:t>
            </a:r>
            <a:r>
              <a:rPr lang="en-GB" sz="2400" b="0" i="0" dirty="0">
                <a:solidFill>
                  <a:srgbClr val="222222"/>
                </a:solidFill>
                <a:effectLst/>
              </a:rPr>
              <a:t>is the </a:t>
            </a:r>
            <a:r>
              <a:rPr lang="en-GB" sz="2400" b="1" i="0" dirty="0">
                <a:solidFill>
                  <a:srgbClr val="222222"/>
                </a:solidFill>
                <a:effectLst/>
                <a:highlight>
                  <a:srgbClr val="FFFF00"/>
                </a:highlight>
              </a:rPr>
              <a:t>core program </a:t>
            </a:r>
            <a:r>
              <a:rPr lang="en-GB" sz="2400" i="0" dirty="0">
                <a:solidFill>
                  <a:srgbClr val="222222"/>
                </a:solidFill>
                <a:effectLst/>
                <a:highlight>
                  <a:srgbClr val="FFFF00"/>
                </a:highlight>
              </a:rPr>
              <a:t>of </a:t>
            </a:r>
            <a:r>
              <a:rPr lang="en-GB" sz="2400" dirty="0">
                <a:solidFill>
                  <a:srgbClr val="222222"/>
                </a:solidFill>
                <a:highlight>
                  <a:srgbClr val="FFFF00"/>
                </a:highlight>
              </a:rPr>
              <a:t>the</a:t>
            </a:r>
            <a:r>
              <a:rPr lang="en-GB" sz="2400" i="0" dirty="0">
                <a:solidFill>
                  <a:srgbClr val="222222"/>
                </a:solidFill>
                <a:effectLst/>
                <a:highlight>
                  <a:srgbClr val="FFFF00"/>
                </a:highlight>
              </a:rPr>
              <a:t> </a:t>
            </a:r>
            <a:r>
              <a:rPr lang="en-GB" sz="2400" b="1" i="0" dirty="0">
                <a:solidFill>
                  <a:srgbClr val="222222"/>
                </a:solidFill>
                <a:effectLst/>
                <a:highlight>
                  <a:srgbClr val="FFFF00"/>
                </a:highlight>
              </a:rPr>
              <a:t>Operating </a:t>
            </a:r>
            <a:r>
              <a:rPr lang="en-GB" sz="2400" b="1" dirty="0">
                <a:solidFill>
                  <a:srgbClr val="222222"/>
                </a:solidFill>
                <a:highlight>
                  <a:srgbClr val="FFFF00"/>
                </a:highlight>
              </a:rPr>
              <a:t>S</a:t>
            </a:r>
            <a:r>
              <a:rPr lang="en-GB" sz="2400" b="1" i="0" dirty="0">
                <a:solidFill>
                  <a:srgbClr val="222222"/>
                </a:solidFill>
                <a:effectLst/>
                <a:highlight>
                  <a:srgbClr val="FFFF00"/>
                </a:highlight>
              </a:rPr>
              <a:t>ystem</a:t>
            </a:r>
            <a:r>
              <a:rPr lang="en-GB" sz="2400" b="1" i="0" dirty="0">
                <a:solidFill>
                  <a:srgbClr val="222222"/>
                </a:solidFill>
                <a:effectLst/>
              </a:rPr>
              <a:t>.</a:t>
            </a:r>
            <a:endParaRPr lang="en-GB" sz="2400" b="0" i="0" dirty="0">
              <a:solidFill>
                <a:srgbClr val="222222"/>
              </a:solidFill>
              <a:effectLst/>
            </a:endParaRPr>
          </a:p>
          <a:p>
            <a:pPr marL="342900" indent="-342900">
              <a:lnSpc>
                <a:spcPct val="110000"/>
              </a:lnSpc>
              <a:buFont typeface="Arial" panose="020B0604020202020204" pitchFamily="34" charset="0"/>
              <a:buChar char="•"/>
            </a:pPr>
            <a:r>
              <a:rPr lang="en-GB" sz="2400" b="1" i="0" dirty="0">
                <a:solidFill>
                  <a:srgbClr val="222222"/>
                </a:solidFill>
                <a:effectLst/>
              </a:rPr>
              <a:t>It manages </a:t>
            </a:r>
            <a:r>
              <a:rPr lang="en-GB" sz="2400" b="1" i="0" dirty="0">
                <a:solidFill>
                  <a:srgbClr val="222222"/>
                </a:solidFill>
                <a:effectLst/>
                <a:highlight>
                  <a:srgbClr val="FFFF00"/>
                </a:highlight>
              </a:rPr>
              <a:t>communication between the software and hardware </a:t>
            </a:r>
            <a:r>
              <a:rPr lang="en-GB" sz="2400" b="1" i="0" dirty="0">
                <a:solidFill>
                  <a:srgbClr val="222222"/>
                </a:solidFill>
                <a:effectLst/>
              </a:rPr>
              <a:t>of the Computer</a:t>
            </a:r>
            <a:r>
              <a:rPr lang="en-GB" sz="2400" b="0" i="0" dirty="0">
                <a:solidFill>
                  <a:srgbClr val="222222"/>
                </a:solidFill>
                <a:effectLst/>
              </a:rPr>
              <a:t>.</a:t>
            </a:r>
          </a:p>
          <a:p>
            <a:pPr marL="342900" indent="-342900" algn="l">
              <a:lnSpc>
                <a:spcPct val="110000"/>
              </a:lnSpc>
              <a:spcBef>
                <a:spcPts val="0"/>
              </a:spcBef>
              <a:buFont typeface="Arial" panose="020B0604020202020204" pitchFamily="34" charset="0"/>
              <a:buChar char="•"/>
            </a:pPr>
            <a:r>
              <a:rPr lang="en-GB" sz="2400" b="0" i="0" dirty="0">
                <a:solidFill>
                  <a:srgbClr val="202124"/>
                </a:solidFill>
                <a:effectLst/>
              </a:rPr>
              <a:t>It </a:t>
            </a:r>
            <a:r>
              <a:rPr lang="en-GB" sz="2400" i="0" dirty="0">
                <a:solidFill>
                  <a:srgbClr val="202124"/>
                </a:solidFill>
                <a:effectLst/>
              </a:rPr>
              <a:t>is an OS program &amp; most important </a:t>
            </a:r>
            <a:r>
              <a:rPr lang="en-GB" sz="2400" b="0" i="0" dirty="0">
                <a:solidFill>
                  <a:srgbClr val="202124"/>
                </a:solidFill>
                <a:effectLst/>
                <a:highlight>
                  <a:srgbClr val="FFFF00"/>
                </a:highlight>
              </a:rPr>
              <a:t>part of </a:t>
            </a:r>
            <a:r>
              <a:rPr lang="en-GB" sz="2400" i="0" dirty="0">
                <a:solidFill>
                  <a:srgbClr val="202124"/>
                </a:solidFill>
                <a:effectLst/>
                <a:highlight>
                  <a:srgbClr val="FFFF00"/>
                </a:highlight>
              </a:rPr>
              <a:t>the</a:t>
            </a:r>
            <a:r>
              <a:rPr lang="en-GB" sz="2400" b="0" i="0" dirty="0">
                <a:solidFill>
                  <a:srgbClr val="202124"/>
                </a:solidFill>
                <a:effectLst/>
                <a:highlight>
                  <a:srgbClr val="FFFF00"/>
                </a:highlight>
              </a:rPr>
              <a:t> </a:t>
            </a:r>
            <a:r>
              <a:rPr lang="en-GB" sz="2400" b="1" i="0" dirty="0">
                <a:solidFill>
                  <a:srgbClr val="202124"/>
                </a:solidFill>
                <a:effectLst/>
                <a:highlight>
                  <a:srgbClr val="FFFF00"/>
                </a:highlight>
              </a:rPr>
              <a:t>OS</a:t>
            </a:r>
            <a:r>
              <a:rPr lang="en-GB" sz="2400" b="0" i="0" dirty="0">
                <a:solidFill>
                  <a:srgbClr val="202124"/>
                </a:solidFill>
                <a:effectLst/>
                <a:highlight>
                  <a:srgbClr val="FFFF00"/>
                </a:highlight>
              </a:rPr>
              <a:t> </a:t>
            </a:r>
            <a:r>
              <a:rPr lang="en-GB" sz="2400" b="0" i="0" dirty="0">
                <a:solidFill>
                  <a:srgbClr val="202124"/>
                </a:solidFill>
                <a:effectLst/>
              </a:rPr>
              <a:t>that is </a:t>
            </a:r>
            <a:r>
              <a:rPr lang="en-GB" sz="2400" b="1" i="0" dirty="0">
                <a:solidFill>
                  <a:srgbClr val="202124"/>
                </a:solidFill>
                <a:effectLst/>
                <a:highlight>
                  <a:srgbClr val="FFFF00"/>
                </a:highlight>
              </a:rPr>
              <a:t>always in memory</a:t>
            </a:r>
            <a:r>
              <a:rPr lang="en-GB" sz="2400" b="0" i="0" dirty="0">
                <a:solidFill>
                  <a:srgbClr val="202124"/>
                </a:solidFill>
                <a:effectLst/>
                <a:highlight>
                  <a:srgbClr val="FFFF00"/>
                </a:highlight>
              </a:rPr>
              <a:t>, from </a:t>
            </a:r>
            <a:r>
              <a:rPr lang="en-GB" sz="2400" b="1" i="0" dirty="0">
                <a:solidFill>
                  <a:srgbClr val="202124"/>
                </a:solidFill>
                <a:effectLst/>
                <a:highlight>
                  <a:srgbClr val="FFFF00"/>
                </a:highlight>
              </a:rPr>
              <a:t>boot-up to shut down</a:t>
            </a:r>
            <a:r>
              <a:rPr lang="en-GB" sz="2400" b="0" i="0" dirty="0">
                <a:solidFill>
                  <a:srgbClr val="202124"/>
                </a:solidFill>
                <a:effectLst/>
              </a:rPr>
              <a:t>.</a:t>
            </a:r>
          </a:p>
          <a:p>
            <a:pPr marL="342900" indent="-342900">
              <a:lnSpc>
                <a:spcPct val="110000"/>
              </a:lnSpc>
              <a:spcBef>
                <a:spcPts val="0"/>
              </a:spcBef>
              <a:buFont typeface="Arial" panose="020B0604020202020204" pitchFamily="34" charset="0"/>
              <a:buChar char="•"/>
            </a:pPr>
            <a:r>
              <a:rPr lang="en-US" sz="2400" dirty="0"/>
              <a:t>It </a:t>
            </a:r>
            <a:r>
              <a:rPr lang="en-US" sz="2400" b="1" dirty="0">
                <a:highlight>
                  <a:srgbClr val="FFFF00"/>
                </a:highlight>
              </a:rPr>
              <a:t>monitors</a:t>
            </a:r>
            <a:r>
              <a:rPr lang="en-US" sz="2400" dirty="0"/>
              <a:t> how much </a:t>
            </a:r>
            <a:r>
              <a:rPr lang="en-US" sz="2400" b="1" dirty="0"/>
              <a:t>memory is being used by each process </a:t>
            </a:r>
            <a:r>
              <a:rPr lang="en-US" sz="2400" dirty="0"/>
              <a:t>and </a:t>
            </a:r>
            <a:r>
              <a:rPr lang="en-US" sz="2400" b="1" dirty="0">
                <a:highlight>
                  <a:srgbClr val="FFFF00"/>
                </a:highlight>
              </a:rPr>
              <a:t>manages</a:t>
            </a:r>
            <a:r>
              <a:rPr lang="en-US" sz="2400" dirty="0"/>
              <a:t> which process is the </a:t>
            </a:r>
            <a:r>
              <a:rPr lang="en-US" sz="2400" b="1" dirty="0"/>
              <a:t>next to be processed by the CPU</a:t>
            </a:r>
            <a:r>
              <a:rPr lang="en-US" sz="2400" dirty="0"/>
              <a:t>, for </a:t>
            </a:r>
            <a:r>
              <a:rPr lang="en-US" sz="2400" b="1" dirty="0"/>
              <a:t>how long </a:t>
            </a:r>
            <a:r>
              <a:rPr lang="en-US" sz="2400" dirty="0"/>
              <a:t>and what </a:t>
            </a:r>
            <a:r>
              <a:rPr lang="en-US" sz="2400" b="1" dirty="0"/>
              <a:t>hardware resources </a:t>
            </a:r>
            <a:r>
              <a:rPr lang="en-US" sz="2400" dirty="0"/>
              <a:t>it needs to use.</a:t>
            </a:r>
          </a:p>
          <a:p>
            <a:pPr marL="342900" indent="-342900">
              <a:lnSpc>
                <a:spcPct val="110000"/>
              </a:lnSpc>
              <a:spcBef>
                <a:spcPts val="0"/>
              </a:spcBef>
              <a:buFont typeface="Arial" panose="020B0604020202020204" pitchFamily="34" charset="0"/>
              <a:buChar char="•"/>
            </a:pPr>
            <a:r>
              <a:rPr lang="en-US" sz="2400" dirty="0"/>
              <a:t>We are the </a:t>
            </a:r>
            <a:r>
              <a:rPr lang="en-US" sz="2400" b="1" dirty="0">
                <a:highlight>
                  <a:srgbClr val="FFFF00"/>
                </a:highlight>
              </a:rPr>
              <a:t>Captain of the Ship</a:t>
            </a:r>
            <a:r>
              <a:rPr lang="en-US" sz="2400" b="1" dirty="0"/>
              <a:t>, we control what the Computer does</a:t>
            </a:r>
            <a:r>
              <a:rPr lang="en-US" sz="2400" dirty="0"/>
              <a:t>, the </a:t>
            </a:r>
            <a:r>
              <a:rPr lang="en-US" sz="2400" b="1" dirty="0">
                <a:highlight>
                  <a:srgbClr val="FFFF00"/>
                </a:highlight>
              </a:rPr>
              <a:t>Kernel is the Manager </a:t>
            </a:r>
            <a:r>
              <a:rPr lang="en-US" sz="2400" dirty="0"/>
              <a:t>that gets everything done. Whatever we tell it to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4546" y="1646917"/>
            <a:ext cx="8411696" cy="1805810"/>
          </a:xfrm>
        </p:spPr>
        <p:txBody>
          <a:bodyPr>
            <a:noAutofit/>
          </a:bodyPr>
          <a:lstStyle/>
          <a:p>
            <a:pPr>
              <a:lnSpc>
                <a:spcPct val="100000"/>
              </a:lnSpc>
              <a:spcBef>
                <a:spcPts val="0"/>
              </a:spcBef>
              <a:spcAft>
                <a:spcPts val="300"/>
              </a:spcAft>
            </a:pPr>
            <a:r>
              <a:rPr lang="en-GB" sz="2400" dirty="0"/>
              <a:t>The </a:t>
            </a:r>
            <a:r>
              <a:rPr lang="en-GB" sz="2400" b="1" dirty="0"/>
              <a:t>OS</a:t>
            </a:r>
            <a:r>
              <a:rPr lang="en-GB" sz="2400" dirty="0"/>
              <a:t> is </a:t>
            </a:r>
            <a:r>
              <a:rPr lang="en-GB" sz="2400" b="1" dirty="0"/>
              <a:t>System Software</a:t>
            </a:r>
            <a:r>
              <a:rPr lang="en-GB" sz="2400" dirty="0"/>
              <a:t>, it </a:t>
            </a:r>
            <a:r>
              <a:rPr lang="en-US" sz="2400" b="1" dirty="0"/>
              <a:t>controls</a:t>
            </a:r>
            <a:r>
              <a:rPr lang="en-US" sz="2400" dirty="0"/>
              <a:t> a computer's hardware &amp; software and provides an</a:t>
            </a:r>
            <a:r>
              <a:rPr lang="en-GB" sz="2400" dirty="0"/>
              <a:t> interface for a User to </a:t>
            </a:r>
            <a:r>
              <a:rPr lang="en-GB" sz="2400" b="1" dirty="0"/>
              <a:t>use and manage</a:t>
            </a:r>
            <a:r>
              <a:rPr lang="en-GB" sz="2400" dirty="0"/>
              <a:t> the </a:t>
            </a:r>
            <a:r>
              <a:rPr lang="en-GB" sz="2400" b="1" i="0" dirty="0">
                <a:solidFill>
                  <a:srgbClr val="202124"/>
                </a:solidFill>
                <a:effectLst/>
              </a:rPr>
              <a:t>Computer System / Distributed System</a:t>
            </a:r>
            <a:r>
              <a:rPr lang="en-GB" sz="2400" b="0" i="0" dirty="0">
                <a:solidFill>
                  <a:srgbClr val="202124"/>
                </a:solidFill>
                <a:effectLst/>
              </a:rPr>
              <a:t>.</a:t>
            </a:r>
          </a:p>
          <a:p>
            <a:pPr>
              <a:lnSpc>
                <a:spcPct val="100000"/>
              </a:lnSpc>
              <a:spcBef>
                <a:spcPts val="0"/>
              </a:spcBef>
              <a:spcAft>
                <a:spcPts val="300"/>
              </a:spcAft>
            </a:pPr>
            <a:r>
              <a:rPr lang="en-GB" sz="2400" dirty="0">
                <a:solidFill>
                  <a:srgbClr val="202124"/>
                </a:solidFill>
              </a:rPr>
              <a:t>T</a:t>
            </a:r>
            <a:r>
              <a:rPr lang="en-GB" sz="2400" b="0" i="0" dirty="0">
                <a:solidFill>
                  <a:srgbClr val="202124"/>
                </a:solidFill>
                <a:effectLst/>
              </a:rPr>
              <a:t>he </a:t>
            </a:r>
            <a:r>
              <a:rPr lang="en-GB" sz="2400" i="0" dirty="0">
                <a:solidFill>
                  <a:srgbClr val="202124"/>
                </a:solidFill>
                <a:effectLst/>
              </a:rPr>
              <a:t>word</a:t>
            </a:r>
            <a:r>
              <a:rPr lang="en-GB" sz="2400" b="0" i="0" dirty="0">
                <a:solidFill>
                  <a:srgbClr val="202124"/>
                </a:solidFill>
                <a:effectLst/>
              </a:rPr>
              <a:t> </a:t>
            </a:r>
            <a:r>
              <a:rPr lang="en-GB" sz="2400" b="1" i="0" dirty="0">
                <a:solidFill>
                  <a:srgbClr val="202124"/>
                </a:solidFill>
                <a:effectLst/>
              </a:rPr>
              <a:t>kernel</a:t>
            </a:r>
            <a:r>
              <a:rPr lang="en-GB" sz="2400" b="0" i="0" dirty="0">
                <a:solidFill>
                  <a:srgbClr val="202124"/>
                </a:solidFill>
                <a:effectLst/>
              </a:rPr>
              <a:t> means </a:t>
            </a:r>
            <a:r>
              <a:rPr lang="en-GB" sz="2400" b="1" i="0" dirty="0">
                <a:solidFill>
                  <a:srgbClr val="202124"/>
                </a:solidFill>
                <a:effectLst/>
                <a:highlight>
                  <a:srgbClr val="FFFF00"/>
                </a:highlight>
              </a:rPr>
              <a:t>Seed</a:t>
            </a:r>
            <a:r>
              <a:rPr lang="en-GB" sz="2400" b="0" i="0" dirty="0">
                <a:solidFill>
                  <a:srgbClr val="202124"/>
                </a:solidFill>
                <a:effectLst/>
                <a:highlight>
                  <a:srgbClr val="FFFF00"/>
                </a:highlight>
              </a:rPr>
              <a:t>, </a:t>
            </a:r>
            <a:r>
              <a:rPr lang="en-GB" sz="2400" b="1" i="0" dirty="0">
                <a:solidFill>
                  <a:srgbClr val="202124"/>
                </a:solidFill>
                <a:effectLst/>
                <a:highlight>
                  <a:srgbClr val="FFFF00"/>
                </a:highlight>
              </a:rPr>
              <a:t>Core</a:t>
            </a:r>
            <a:r>
              <a:rPr lang="en-GB" sz="2400" b="0" i="0" dirty="0">
                <a:solidFill>
                  <a:srgbClr val="202124"/>
                </a:solidFill>
                <a:effectLst/>
                <a:highlight>
                  <a:srgbClr val="FFFF00"/>
                </a:highlight>
              </a:rPr>
              <a:t> or </a:t>
            </a:r>
            <a:r>
              <a:rPr lang="en-GB" sz="2400" b="1" i="0" dirty="0">
                <a:solidFill>
                  <a:srgbClr val="202124"/>
                </a:solidFill>
                <a:effectLst/>
                <a:highlight>
                  <a:srgbClr val="FFFF00"/>
                </a:highlight>
              </a:rPr>
              <a:t>Essence</a:t>
            </a:r>
            <a:r>
              <a:rPr lang="en-GB" sz="2400" b="0" i="0" dirty="0">
                <a:solidFill>
                  <a:srgbClr val="202124"/>
                </a:solidFill>
                <a:effectLst/>
              </a:rPr>
              <a:t>.</a:t>
            </a:r>
          </a:p>
        </p:txBody>
      </p:sp>
    </p:spTree>
    <p:extLst>
      <p:ext uri="{BB962C8B-B14F-4D97-AF65-F5344CB8AC3E}">
        <p14:creationId xmlns:p14="http://schemas.microsoft.com/office/powerpoint/2010/main" val="539063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5399" y="344904"/>
            <a:ext cx="9895951" cy="1033669"/>
          </a:xfrm>
        </p:spPr>
        <p:txBody>
          <a:bodyPr>
            <a:normAutofit/>
          </a:bodyPr>
          <a:lstStyle/>
          <a:p>
            <a:r>
              <a:rPr lang="en-GB" b="1" dirty="0">
                <a:solidFill>
                  <a:srgbClr val="FFFFFF"/>
                </a:solidFill>
              </a:rPr>
              <a:t>The Shell &amp; the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844" y="1632355"/>
            <a:ext cx="8325335" cy="4692866"/>
          </a:xfrm>
        </p:spPr>
        <p:txBody>
          <a:bodyPr>
            <a:noAutofit/>
          </a:bodyPr>
          <a:lstStyle/>
          <a:p>
            <a:pPr>
              <a:lnSpc>
                <a:spcPct val="110000"/>
              </a:lnSpc>
              <a:spcBef>
                <a:spcPts val="0"/>
              </a:spcBef>
            </a:pPr>
            <a:r>
              <a:rPr lang="en-GB" sz="2000" b="1" dirty="0">
                <a:solidFill>
                  <a:srgbClr val="222222"/>
                </a:solidFill>
                <a:highlight>
                  <a:srgbClr val="FFFF00"/>
                </a:highlight>
              </a:rPr>
              <a:t>The</a:t>
            </a:r>
            <a:r>
              <a:rPr lang="en-GB" sz="2000" b="1" i="0" dirty="0">
                <a:solidFill>
                  <a:srgbClr val="222222"/>
                </a:solidFill>
                <a:effectLst/>
                <a:highlight>
                  <a:srgbClr val="FFFF00"/>
                </a:highlight>
              </a:rPr>
              <a:t> Shell </a:t>
            </a:r>
            <a:r>
              <a:rPr lang="en-GB" sz="2000" b="0" i="0" dirty="0">
                <a:solidFill>
                  <a:srgbClr val="222222"/>
                </a:solidFill>
                <a:effectLst/>
              </a:rPr>
              <a:t>is the </a:t>
            </a:r>
            <a:r>
              <a:rPr lang="en-GB" sz="2000" b="1" i="0" dirty="0">
                <a:solidFill>
                  <a:srgbClr val="222222"/>
                </a:solidFill>
                <a:effectLst/>
                <a:highlight>
                  <a:srgbClr val="FFFF00"/>
                </a:highlight>
              </a:rPr>
              <a:t>outermost part </a:t>
            </a:r>
            <a:r>
              <a:rPr lang="en-GB" sz="2000" b="0" i="0" dirty="0">
                <a:solidFill>
                  <a:srgbClr val="222222"/>
                </a:solidFill>
                <a:effectLst/>
              </a:rPr>
              <a:t>of the OS, it is </a:t>
            </a:r>
            <a:r>
              <a:rPr lang="en-GB" sz="2000" dirty="0">
                <a:solidFill>
                  <a:srgbClr val="222222"/>
                </a:solidFill>
              </a:rPr>
              <a:t>the </a:t>
            </a:r>
            <a:r>
              <a:rPr lang="en-GB" sz="2000" b="1" dirty="0">
                <a:solidFill>
                  <a:srgbClr val="222222"/>
                </a:solidFill>
                <a:highlight>
                  <a:srgbClr val="FFFF00"/>
                </a:highlight>
              </a:rPr>
              <a:t>OS User interface</a:t>
            </a:r>
            <a:r>
              <a:rPr lang="en-GB" sz="2000" dirty="0">
                <a:solidFill>
                  <a:srgbClr val="222222"/>
                </a:solidFill>
              </a:rPr>
              <a:t>, the </a:t>
            </a:r>
            <a:r>
              <a:rPr lang="en-GB" sz="2000" b="1" i="0" dirty="0">
                <a:solidFill>
                  <a:srgbClr val="222222"/>
                </a:solidFill>
                <a:effectLst/>
                <a:highlight>
                  <a:srgbClr val="FFFF00"/>
                </a:highlight>
              </a:rPr>
              <a:t>GUI or CLI</a:t>
            </a:r>
            <a:r>
              <a:rPr lang="en-GB" sz="2000" b="0" i="0" dirty="0">
                <a:solidFill>
                  <a:srgbClr val="222222"/>
                </a:solidFill>
                <a:effectLst/>
              </a:rPr>
              <a:t>, that allows a user to interact with &amp; manage the system.</a:t>
            </a:r>
          </a:p>
          <a:p>
            <a:pPr>
              <a:lnSpc>
                <a:spcPct val="110000"/>
              </a:lnSpc>
              <a:spcBef>
                <a:spcPts val="0"/>
              </a:spcBef>
            </a:pPr>
            <a:r>
              <a:rPr lang="en-GB" sz="2000" b="1" i="0" dirty="0">
                <a:solidFill>
                  <a:srgbClr val="222222"/>
                </a:solidFill>
                <a:effectLst/>
                <a:highlight>
                  <a:srgbClr val="FFFF00"/>
                </a:highlight>
              </a:rPr>
              <a:t>The kernel </a:t>
            </a:r>
            <a:r>
              <a:rPr lang="en-GB" sz="2000" b="0" i="0" dirty="0">
                <a:solidFill>
                  <a:srgbClr val="222222"/>
                </a:solidFill>
                <a:effectLst/>
              </a:rPr>
              <a:t>is the </a:t>
            </a:r>
            <a:r>
              <a:rPr lang="en-GB" sz="2000" b="1" i="0" dirty="0">
                <a:solidFill>
                  <a:srgbClr val="222222"/>
                </a:solidFill>
                <a:effectLst/>
                <a:highlight>
                  <a:srgbClr val="FFFF00"/>
                </a:highlight>
              </a:rPr>
              <a:t>innermost part </a:t>
            </a:r>
            <a:r>
              <a:rPr lang="en-GB" sz="2000" b="1" i="0" dirty="0">
                <a:solidFill>
                  <a:srgbClr val="222222"/>
                </a:solidFill>
                <a:effectLst/>
              </a:rPr>
              <a:t>of </a:t>
            </a:r>
            <a:r>
              <a:rPr lang="en-GB" sz="2000" b="1" dirty="0">
                <a:solidFill>
                  <a:srgbClr val="222222"/>
                </a:solidFill>
              </a:rPr>
              <a:t>the</a:t>
            </a:r>
            <a:r>
              <a:rPr lang="en-GB" sz="2000" b="1" i="0" dirty="0">
                <a:solidFill>
                  <a:srgbClr val="222222"/>
                </a:solidFill>
                <a:effectLst/>
              </a:rPr>
              <a:t> Operating </a:t>
            </a:r>
            <a:r>
              <a:rPr lang="en-GB" sz="2000" b="1" dirty="0">
                <a:solidFill>
                  <a:srgbClr val="222222"/>
                </a:solidFill>
              </a:rPr>
              <a:t>S</a:t>
            </a:r>
            <a:r>
              <a:rPr lang="en-GB" sz="2000" b="1" i="0" dirty="0">
                <a:solidFill>
                  <a:srgbClr val="222222"/>
                </a:solidFill>
                <a:effectLst/>
              </a:rPr>
              <a:t>ystem</a:t>
            </a:r>
            <a:r>
              <a:rPr lang="en-GB" sz="2000" dirty="0">
                <a:solidFill>
                  <a:srgbClr val="222222"/>
                </a:solidFill>
              </a:rPr>
              <a:t>.</a:t>
            </a:r>
            <a:r>
              <a:rPr lang="en-GB" sz="2000" b="0" i="0" dirty="0">
                <a:solidFill>
                  <a:srgbClr val="222222"/>
                </a:solidFill>
                <a:effectLst/>
              </a:rPr>
              <a:t> </a:t>
            </a:r>
          </a:p>
          <a:p>
            <a:pPr>
              <a:lnSpc>
                <a:spcPct val="110000"/>
              </a:lnSpc>
              <a:spcBef>
                <a:spcPts val="0"/>
              </a:spcBef>
            </a:pPr>
            <a:r>
              <a:rPr lang="en-US" sz="2000" dirty="0"/>
              <a:t>The kernel is the </a:t>
            </a:r>
            <a:r>
              <a:rPr lang="en-US" sz="2000" b="1" dirty="0">
                <a:highlight>
                  <a:srgbClr val="FFFF00"/>
                </a:highlight>
              </a:rPr>
              <a:t>central manager. It allocates time for each process to use the CPU and other hardware</a:t>
            </a:r>
            <a:r>
              <a:rPr lang="en-US" sz="2000" dirty="0"/>
              <a:t>.</a:t>
            </a:r>
          </a:p>
          <a:p>
            <a:pPr lvl="1">
              <a:lnSpc>
                <a:spcPct val="110000"/>
              </a:lnSpc>
              <a:spcBef>
                <a:spcPts val="0"/>
              </a:spcBef>
            </a:pPr>
            <a:r>
              <a:rPr lang="en-US" sz="1800" b="1" dirty="0"/>
              <a:t>Bg. </a:t>
            </a:r>
            <a:r>
              <a:rPr lang="en-US" sz="1800" dirty="0"/>
              <a:t>The Kernel allocates memory to processes, switches CPU time between processes and handles interrupts, when we use the system e.g. Open Apps.</a:t>
            </a:r>
          </a:p>
          <a:p>
            <a:pPr algn="l">
              <a:lnSpc>
                <a:spcPct val="110000"/>
              </a:lnSpc>
              <a:spcBef>
                <a:spcPts val="0"/>
              </a:spcBef>
            </a:pPr>
            <a:r>
              <a:rPr lang="en-GB" sz="2000" b="1" i="0" dirty="0">
                <a:solidFill>
                  <a:srgbClr val="202124"/>
                </a:solidFill>
                <a:effectLst/>
              </a:rPr>
              <a:t>Windows</a:t>
            </a:r>
            <a:r>
              <a:rPr lang="en-GB" sz="2000" b="0" i="0" dirty="0">
                <a:solidFill>
                  <a:srgbClr val="202124"/>
                </a:solidFill>
                <a:effectLst/>
              </a:rPr>
              <a:t> </a:t>
            </a:r>
            <a:r>
              <a:rPr lang="en-GB" sz="2000" b="1" i="0" dirty="0">
                <a:solidFill>
                  <a:srgbClr val="202124"/>
                </a:solidFill>
                <a:effectLst/>
              </a:rPr>
              <a:t>OSs</a:t>
            </a:r>
            <a:r>
              <a:rPr lang="en-GB" sz="2000" b="0" i="0" dirty="0">
                <a:solidFill>
                  <a:srgbClr val="202124"/>
                </a:solidFill>
                <a:effectLst/>
              </a:rPr>
              <a:t> typically use a </a:t>
            </a:r>
            <a:r>
              <a:rPr lang="en-GB" sz="2000" b="1" i="0" dirty="0">
                <a:solidFill>
                  <a:srgbClr val="202124"/>
                </a:solidFill>
                <a:effectLst/>
                <a:highlight>
                  <a:srgbClr val="FFFF00"/>
                </a:highlight>
              </a:rPr>
              <a:t>Windows NT Kernel</a:t>
            </a:r>
            <a:r>
              <a:rPr lang="en-GB" sz="2000" b="1" i="0" dirty="0">
                <a:solidFill>
                  <a:srgbClr val="202124"/>
                </a:solidFill>
                <a:effectLst/>
              </a:rPr>
              <a:t>. </a:t>
            </a:r>
            <a:r>
              <a:rPr lang="en-GB" sz="2000" b="0" i="0" dirty="0">
                <a:solidFill>
                  <a:srgbClr val="202124"/>
                </a:solidFill>
                <a:effectLst/>
              </a:rPr>
              <a:t>The </a:t>
            </a:r>
            <a:r>
              <a:rPr lang="en-GB" sz="2000" b="1" i="0" dirty="0">
                <a:solidFill>
                  <a:srgbClr val="202124"/>
                </a:solidFill>
                <a:effectLst/>
              </a:rPr>
              <a:t>kernel</a:t>
            </a:r>
            <a:r>
              <a:rPr lang="en-GB" sz="2000" b="0" i="0" dirty="0">
                <a:solidFill>
                  <a:srgbClr val="202124"/>
                </a:solidFill>
                <a:effectLst/>
              </a:rPr>
              <a:t> file is called </a:t>
            </a:r>
            <a:r>
              <a:rPr lang="en-GB" sz="2000" b="1" i="0" dirty="0">
                <a:solidFill>
                  <a:srgbClr val="202124"/>
                </a:solidFill>
                <a:effectLst/>
              </a:rPr>
              <a:t>ntoskrnl.exe </a:t>
            </a:r>
            <a:r>
              <a:rPr lang="en-GB" sz="2000" b="0" i="0" dirty="0">
                <a:solidFill>
                  <a:srgbClr val="202124"/>
                </a:solidFill>
                <a:effectLst/>
              </a:rPr>
              <a:t>(</a:t>
            </a:r>
            <a:r>
              <a:rPr lang="en-GB" sz="2000" b="1" i="0" dirty="0">
                <a:solidFill>
                  <a:srgbClr val="202124"/>
                </a:solidFill>
                <a:effectLst/>
              </a:rPr>
              <a:t>NT OS KRNL</a:t>
            </a:r>
            <a:r>
              <a:rPr lang="en-GB" sz="2000" b="0" i="0" dirty="0">
                <a:solidFill>
                  <a:srgbClr val="202124"/>
                </a:solidFill>
                <a:effectLst/>
              </a:rPr>
              <a:t>). It can be found in  C:\</a:t>
            </a:r>
            <a:r>
              <a:rPr lang="en-GB" sz="2000" b="1" i="0" dirty="0">
                <a:solidFill>
                  <a:srgbClr val="202124"/>
                </a:solidFill>
                <a:effectLst/>
              </a:rPr>
              <a:t>Windows\System32</a:t>
            </a:r>
            <a:r>
              <a:rPr lang="en-GB" sz="2000" b="0" i="0" dirty="0">
                <a:solidFill>
                  <a:srgbClr val="202124"/>
                </a:solidFill>
                <a:effectLst/>
              </a:rPr>
              <a:t>.</a:t>
            </a:r>
          </a:p>
          <a:p>
            <a:pPr>
              <a:lnSpc>
                <a:spcPct val="110000"/>
              </a:lnSpc>
              <a:spcBef>
                <a:spcPts val="0"/>
              </a:spcBef>
            </a:pPr>
            <a:r>
              <a:rPr lang="en-GB" sz="2000" b="0" i="0" dirty="0">
                <a:solidFill>
                  <a:srgbClr val="202124"/>
                </a:solidFill>
                <a:effectLst/>
              </a:rPr>
              <a:t>On </a:t>
            </a:r>
            <a:r>
              <a:rPr lang="en-GB" sz="2000" b="1" i="0" dirty="0">
                <a:solidFill>
                  <a:srgbClr val="202124"/>
                </a:solidFill>
                <a:effectLst/>
              </a:rPr>
              <a:t>Linux</a:t>
            </a:r>
            <a:r>
              <a:rPr lang="en-GB" sz="2000" b="0" i="0" dirty="0">
                <a:solidFill>
                  <a:srgbClr val="202124"/>
                </a:solidFill>
                <a:effectLst/>
              </a:rPr>
              <a:t> the </a:t>
            </a:r>
            <a:r>
              <a:rPr lang="en-GB" sz="2000" b="1" i="0" dirty="0">
                <a:solidFill>
                  <a:srgbClr val="202124"/>
                </a:solidFill>
                <a:effectLst/>
              </a:rPr>
              <a:t>kernel source code files</a:t>
            </a:r>
            <a:r>
              <a:rPr lang="en-GB" sz="2000" b="0" i="0" dirty="0">
                <a:solidFill>
                  <a:srgbClr val="202124"/>
                </a:solidFill>
                <a:effectLst/>
              </a:rPr>
              <a:t> are located in </a:t>
            </a:r>
            <a:r>
              <a:rPr lang="en-GB" sz="2000" b="1" i="0" dirty="0">
                <a:solidFill>
                  <a:srgbClr val="202124"/>
                </a:solidFill>
                <a:effectLst/>
                <a:highlight>
                  <a:srgbClr val="FFFF00"/>
                </a:highlight>
              </a:rPr>
              <a:t>/</a:t>
            </a:r>
            <a:r>
              <a:rPr lang="en-GB" sz="2000" b="1" i="0" dirty="0" err="1">
                <a:solidFill>
                  <a:srgbClr val="202124"/>
                </a:solidFill>
                <a:effectLst/>
                <a:highlight>
                  <a:srgbClr val="FFFF00"/>
                </a:highlight>
              </a:rPr>
              <a:t>usr</a:t>
            </a:r>
            <a:r>
              <a:rPr lang="en-GB" sz="2000" b="1" i="0" dirty="0">
                <a:solidFill>
                  <a:srgbClr val="202124"/>
                </a:solidFill>
                <a:effectLst/>
                <a:highlight>
                  <a:srgbClr val="FFFF00"/>
                </a:highlight>
              </a:rPr>
              <a:t>/</a:t>
            </a:r>
            <a:r>
              <a:rPr lang="en-GB" sz="2000" b="1" i="0" dirty="0" err="1">
                <a:solidFill>
                  <a:srgbClr val="202124"/>
                </a:solidFill>
                <a:effectLst/>
                <a:highlight>
                  <a:srgbClr val="FFFF00"/>
                </a:highlight>
              </a:rPr>
              <a:t>src</a:t>
            </a:r>
            <a:r>
              <a:rPr lang="en-GB" sz="2000" b="1" i="0" dirty="0">
                <a:solidFill>
                  <a:srgbClr val="202124"/>
                </a:solidFill>
                <a:effectLst/>
                <a:highlight>
                  <a:srgbClr val="FFFF00"/>
                </a:highlight>
              </a:rPr>
              <a:t>/</a:t>
            </a:r>
            <a:r>
              <a:rPr lang="en-GB" sz="2000" b="1" i="0" dirty="0" err="1">
                <a:solidFill>
                  <a:srgbClr val="202124"/>
                </a:solidFill>
                <a:effectLst/>
                <a:highlight>
                  <a:srgbClr val="FFFF00"/>
                </a:highlight>
              </a:rPr>
              <a:t>linux</a:t>
            </a:r>
            <a:r>
              <a:rPr lang="en-GB" sz="2000" dirty="0">
                <a:solidFill>
                  <a:srgbClr val="202124"/>
                </a:solidFill>
                <a:highlight>
                  <a:srgbClr val="FFFF00"/>
                </a:highlight>
              </a:rPr>
              <a:t> </a:t>
            </a:r>
            <a:r>
              <a:rPr lang="en-GB" sz="2000" dirty="0">
                <a:solidFill>
                  <a:srgbClr val="202124"/>
                </a:solidFill>
              </a:rPr>
              <a:t>directory.</a:t>
            </a:r>
          </a:p>
          <a:p>
            <a:pPr>
              <a:lnSpc>
                <a:spcPct val="110000"/>
              </a:lnSpc>
              <a:spcBef>
                <a:spcPts val="0"/>
              </a:spcBef>
            </a:pPr>
            <a:r>
              <a:rPr lang="en-GB" sz="2000" dirty="0"/>
              <a:t>On a </a:t>
            </a:r>
            <a:r>
              <a:rPr lang="en-GB" sz="2000" b="1" dirty="0"/>
              <a:t>Mac</a:t>
            </a:r>
            <a:r>
              <a:rPr lang="en-GB" sz="2000" dirty="0"/>
              <a:t> the kernel can be found in: </a:t>
            </a:r>
            <a:r>
              <a:rPr lang="en-GB" sz="2000" b="1" dirty="0">
                <a:highlight>
                  <a:srgbClr val="FFFF00"/>
                </a:highlight>
              </a:rPr>
              <a:t>/System/Library/Kernels/kernel/</a:t>
            </a:r>
            <a:r>
              <a:rPr lang="en-GB" sz="2000" b="1" dirty="0" err="1">
                <a:highlight>
                  <a:srgbClr val="FFFF00"/>
                </a:highlight>
              </a:rPr>
              <a:t>mach_kernel</a:t>
            </a:r>
            <a:br>
              <a:rPr lang="en-GB" sz="2000" b="1" dirty="0">
                <a:highlight>
                  <a:srgbClr val="FFFF00"/>
                </a:highlight>
              </a:rPr>
            </a:br>
            <a:endParaRPr lang="en-GB" sz="700" dirty="0">
              <a:highlight>
                <a:srgbClr val="FFFF00"/>
              </a:highlight>
            </a:endParaRPr>
          </a:p>
          <a:p>
            <a:pPr marL="0" indent="0">
              <a:lnSpc>
                <a:spcPct val="110000"/>
              </a:lnSpc>
              <a:spcBef>
                <a:spcPts val="0"/>
              </a:spcBef>
              <a:buNone/>
            </a:pPr>
            <a:r>
              <a:rPr lang="en-GB" b="1" i="0" dirty="0">
                <a:solidFill>
                  <a:schemeClr val="bg1"/>
                </a:solidFill>
                <a:effectLst/>
                <a:highlight>
                  <a:srgbClr val="FF0000"/>
                </a:highlight>
              </a:rPr>
              <a:t>IMPORTANT NOTE: </a:t>
            </a:r>
            <a:r>
              <a:rPr lang="en-GB" dirty="0">
                <a:solidFill>
                  <a:schemeClr val="bg1"/>
                </a:solidFill>
                <a:highlight>
                  <a:srgbClr val="FF0000"/>
                </a:highlight>
              </a:rPr>
              <a:t>D</a:t>
            </a:r>
            <a:r>
              <a:rPr lang="en-GB" b="0" i="0" dirty="0">
                <a:solidFill>
                  <a:schemeClr val="bg1"/>
                </a:solidFill>
                <a:effectLst/>
                <a:highlight>
                  <a:srgbClr val="FF0000"/>
                </a:highlight>
              </a:rPr>
              <a:t>o not modify and save Kernel files.</a:t>
            </a:r>
            <a:br>
              <a:rPr lang="en-GB" b="0" i="0" dirty="0">
                <a:solidFill>
                  <a:schemeClr val="bg1"/>
                </a:solidFill>
                <a:effectLst/>
                <a:highlight>
                  <a:srgbClr val="FF0000"/>
                </a:highlight>
              </a:rPr>
            </a:br>
            <a:r>
              <a:rPr lang="en-GB" b="0" i="0" dirty="0">
                <a:solidFill>
                  <a:schemeClr val="bg1"/>
                </a:solidFill>
                <a:effectLst/>
                <a:highlight>
                  <a:srgbClr val="FF0000"/>
                </a:highlight>
              </a:rPr>
              <a:t>Unless you really know what you are doing!!!</a:t>
            </a:r>
          </a:p>
        </p:txBody>
      </p:sp>
      <p:pic>
        <p:nvPicPr>
          <p:cNvPr id="9" name="Picture 8" descr="Diagram&#10;&#10;Description automatically generated">
            <a:extLst>
              <a:ext uri="{FF2B5EF4-FFF2-40B4-BE49-F238E27FC236}">
                <a16:creationId xmlns:a16="http://schemas.microsoft.com/office/drawing/2014/main" id="{916FDBCF-7A7E-42F3-9EEB-5E48FEC397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41066" y="3624121"/>
            <a:ext cx="3404555" cy="3153330"/>
          </a:xfrm>
          <a:prstGeom prst="rect">
            <a:avLst/>
          </a:prstGeom>
        </p:spPr>
      </p:pic>
      <p:grpSp>
        <p:nvGrpSpPr>
          <p:cNvPr id="3" name="Group 2">
            <a:extLst>
              <a:ext uri="{FF2B5EF4-FFF2-40B4-BE49-F238E27FC236}">
                <a16:creationId xmlns:a16="http://schemas.microsoft.com/office/drawing/2014/main" id="{C262811A-2011-1123-2AEB-E91DCFA3B957}"/>
              </a:ext>
            </a:extLst>
          </p:cNvPr>
          <p:cNvGrpSpPr/>
          <p:nvPr/>
        </p:nvGrpSpPr>
        <p:grpSpPr>
          <a:xfrm>
            <a:off x="7929349" y="251893"/>
            <a:ext cx="4168105" cy="3473946"/>
            <a:chOff x="6935334" y="1936941"/>
            <a:chExt cx="5199304" cy="4111657"/>
          </a:xfrm>
        </p:grpSpPr>
        <p:sp>
          <p:nvSpPr>
            <p:cNvPr id="4" name="Oval 3">
              <a:extLst>
                <a:ext uri="{FF2B5EF4-FFF2-40B4-BE49-F238E27FC236}">
                  <a16:creationId xmlns:a16="http://schemas.microsoft.com/office/drawing/2014/main" id="{FFCAE587-3379-8849-58E2-CDE06E9BFE22}"/>
                </a:ext>
              </a:extLst>
            </p:cNvPr>
            <p:cNvSpPr/>
            <p:nvPr/>
          </p:nvSpPr>
          <p:spPr>
            <a:xfrm>
              <a:off x="6935334" y="1938191"/>
              <a:ext cx="5199304" cy="411040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 name="Oval 4">
              <a:extLst>
                <a:ext uri="{FF2B5EF4-FFF2-40B4-BE49-F238E27FC236}">
                  <a16:creationId xmlns:a16="http://schemas.microsoft.com/office/drawing/2014/main" id="{74702EB9-7185-A00E-5B53-7568665D0F94}"/>
                </a:ext>
              </a:extLst>
            </p:cNvPr>
            <p:cNvSpPr/>
            <p:nvPr/>
          </p:nvSpPr>
          <p:spPr>
            <a:xfrm>
              <a:off x="7582081" y="2283159"/>
              <a:ext cx="4017717" cy="3442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6" name="Oval 5">
              <a:extLst>
                <a:ext uri="{FF2B5EF4-FFF2-40B4-BE49-F238E27FC236}">
                  <a16:creationId xmlns:a16="http://schemas.microsoft.com/office/drawing/2014/main" id="{249FFAE6-7194-049E-971F-D6C5EFAF8817}"/>
                </a:ext>
              </a:extLst>
            </p:cNvPr>
            <p:cNvSpPr/>
            <p:nvPr/>
          </p:nvSpPr>
          <p:spPr>
            <a:xfrm>
              <a:off x="8372341" y="2760163"/>
              <a:ext cx="2429276" cy="24277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Oval 6">
              <a:extLst>
                <a:ext uri="{FF2B5EF4-FFF2-40B4-BE49-F238E27FC236}">
                  <a16:creationId xmlns:a16="http://schemas.microsoft.com/office/drawing/2014/main" id="{EA371D2B-1864-94ED-2EF4-107EC2D7A1FF}"/>
                </a:ext>
              </a:extLst>
            </p:cNvPr>
            <p:cNvSpPr/>
            <p:nvPr/>
          </p:nvSpPr>
          <p:spPr>
            <a:xfrm>
              <a:off x="8903005" y="3244087"/>
              <a:ext cx="1421778" cy="14573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3" name="TextBox 12">
              <a:extLst>
                <a:ext uri="{FF2B5EF4-FFF2-40B4-BE49-F238E27FC236}">
                  <a16:creationId xmlns:a16="http://schemas.microsoft.com/office/drawing/2014/main" id="{34BDC743-3688-65FD-358A-92ECAB5ED3C9}"/>
                </a:ext>
              </a:extLst>
            </p:cNvPr>
            <p:cNvSpPr txBox="1"/>
            <p:nvPr/>
          </p:nvSpPr>
          <p:spPr>
            <a:xfrm>
              <a:off x="9283860" y="1936941"/>
              <a:ext cx="577463" cy="343245"/>
            </a:xfrm>
            <a:prstGeom prst="rect">
              <a:avLst/>
            </a:prstGeom>
            <a:noFill/>
          </p:spPr>
          <p:txBody>
            <a:bodyPr wrap="none" rtlCol="0">
              <a:noAutofit/>
            </a:bodyPr>
            <a:lstStyle/>
            <a:p>
              <a:pPr algn="ctr">
                <a:lnSpc>
                  <a:spcPct val="90000"/>
                </a:lnSpc>
                <a:spcAft>
                  <a:spcPts val="600"/>
                </a:spcAft>
              </a:pPr>
              <a:r>
                <a:rPr lang="en-GB" b="1" dirty="0"/>
                <a:t>User</a:t>
              </a:r>
            </a:p>
          </p:txBody>
        </p:sp>
        <p:sp>
          <p:nvSpPr>
            <p:cNvPr id="17" name="TextBox 16">
              <a:extLst>
                <a:ext uri="{FF2B5EF4-FFF2-40B4-BE49-F238E27FC236}">
                  <a16:creationId xmlns:a16="http://schemas.microsoft.com/office/drawing/2014/main" id="{E61C4CCF-A5FC-8F63-33FB-C7D76EA4A7F6}"/>
                </a:ext>
              </a:extLst>
            </p:cNvPr>
            <p:cNvSpPr txBox="1"/>
            <p:nvPr/>
          </p:nvSpPr>
          <p:spPr>
            <a:xfrm>
              <a:off x="8488374" y="2429142"/>
              <a:ext cx="2003048" cy="343245"/>
            </a:xfrm>
            <a:prstGeom prst="rect">
              <a:avLst/>
            </a:prstGeom>
            <a:noFill/>
          </p:spPr>
          <p:txBody>
            <a:bodyPr wrap="none" rtlCol="0">
              <a:noAutofit/>
            </a:bodyPr>
            <a:lstStyle/>
            <a:p>
              <a:pPr>
                <a:lnSpc>
                  <a:spcPct val="90000"/>
                </a:lnSpc>
                <a:spcAft>
                  <a:spcPts val="600"/>
                </a:spcAft>
              </a:pPr>
              <a:r>
                <a:rPr lang="en-GB" sz="1600" b="1" dirty="0"/>
                <a:t>OS </a:t>
              </a:r>
              <a:r>
                <a:rPr lang="en-GB" sz="2000" b="1" dirty="0">
                  <a:highlight>
                    <a:srgbClr val="FFFF00"/>
                  </a:highlight>
                </a:rPr>
                <a:t>Shell</a:t>
              </a:r>
              <a:r>
                <a:rPr lang="en-GB" sz="1600" b="1" dirty="0"/>
                <a:t> (GUI / CLI)</a:t>
              </a:r>
            </a:p>
          </p:txBody>
        </p:sp>
        <p:sp>
          <p:nvSpPr>
            <p:cNvPr id="18" name="TextBox 17">
              <a:extLst>
                <a:ext uri="{FF2B5EF4-FFF2-40B4-BE49-F238E27FC236}">
                  <a16:creationId xmlns:a16="http://schemas.microsoft.com/office/drawing/2014/main" id="{488F0131-75CF-87A1-7440-966FA0E0C513}"/>
                </a:ext>
              </a:extLst>
            </p:cNvPr>
            <p:cNvSpPr txBox="1"/>
            <p:nvPr/>
          </p:nvSpPr>
          <p:spPr>
            <a:xfrm>
              <a:off x="9028743" y="2861436"/>
              <a:ext cx="1087697" cy="343245"/>
            </a:xfrm>
            <a:prstGeom prst="rect">
              <a:avLst/>
            </a:prstGeom>
            <a:noFill/>
          </p:spPr>
          <p:txBody>
            <a:bodyPr wrap="none" rtlCol="0">
              <a:noAutofit/>
            </a:bodyPr>
            <a:lstStyle/>
            <a:p>
              <a:pPr algn="ctr">
                <a:lnSpc>
                  <a:spcPct val="90000"/>
                </a:lnSpc>
                <a:spcAft>
                  <a:spcPts val="600"/>
                </a:spcAft>
              </a:pPr>
              <a:r>
                <a:rPr lang="en-GB" sz="2000" b="1" dirty="0">
                  <a:highlight>
                    <a:srgbClr val="FFFF00"/>
                  </a:highlight>
                </a:rPr>
                <a:t>OS Kernel</a:t>
              </a:r>
            </a:p>
          </p:txBody>
        </p:sp>
        <p:sp>
          <p:nvSpPr>
            <p:cNvPr id="19" name="TextBox 18">
              <a:extLst>
                <a:ext uri="{FF2B5EF4-FFF2-40B4-BE49-F238E27FC236}">
                  <a16:creationId xmlns:a16="http://schemas.microsoft.com/office/drawing/2014/main" id="{02372810-1B2A-7E79-CAB5-1C40AB9C56B3}"/>
                </a:ext>
              </a:extLst>
            </p:cNvPr>
            <p:cNvSpPr txBox="1"/>
            <p:nvPr/>
          </p:nvSpPr>
          <p:spPr>
            <a:xfrm>
              <a:off x="9092327" y="3703102"/>
              <a:ext cx="1095564" cy="343245"/>
            </a:xfrm>
            <a:prstGeom prst="rect">
              <a:avLst/>
            </a:prstGeom>
            <a:noFill/>
          </p:spPr>
          <p:txBody>
            <a:bodyPr wrap="none" rtlCol="0">
              <a:noAutofit/>
            </a:bodyPr>
            <a:lstStyle/>
            <a:p>
              <a:pPr algn="ctr">
                <a:lnSpc>
                  <a:spcPct val="90000"/>
                </a:lnSpc>
                <a:spcAft>
                  <a:spcPts val="600"/>
                </a:spcAft>
              </a:pPr>
              <a:r>
                <a:rPr lang="en-GB" sz="1600" b="1" dirty="0">
                  <a:solidFill>
                    <a:schemeClr val="bg1"/>
                  </a:solidFill>
                </a:rPr>
                <a:t>Hardware</a:t>
              </a:r>
            </a:p>
          </p:txBody>
        </p:sp>
        <p:sp>
          <p:nvSpPr>
            <p:cNvPr id="20" name="TextBox 19">
              <a:extLst>
                <a:ext uri="{FF2B5EF4-FFF2-40B4-BE49-F238E27FC236}">
                  <a16:creationId xmlns:a16="http://schemas.microsoft.com/office/drawing/2014/main" id="{790935D8-5FAB-80B5-7CBE-332542853A35}"/>
                </a:ext>
              </a:extLst>
            </p:cNvPr>
            <p:cNvSpPr txBox="1"/>
            <p:nvPr/>
          </p:nvSpPr>
          <p:spPr>
            <a:xfrm>
              <a:off x="9279155" y="5280365"/>
              <a:ext cx="615648" cy="343245"/>
            </a:xfrm>
            <a:prstGeom prst="rect">
              <a:avLst/>
            </a:prstGeom>
            <a:noFill/>
          </p:spPr>
          <p:txBody>
            <a:bodyPr wrap="none" rtlCol="0">
              <a:noAutofit/>
            </a:bodyPr>
            <a:lstStyle/>
            <a:p>
              <a:pPr>
                <a:lnSpc>
                  <a:spcPct val="90000"/>
                </a:lnSpc>
                <a:spcAft>
                  <a:spcPts val="600"/>
                </a:spcAft>
              </a:pPr>
              <a:r>
                <a:rPr lang="en-GB" sz="1600" b="1" dirty="0"/>
                <a:t>Apps</a:t>
              </a:r>
            </a:p>
          </p:txBody>
        </p:sp>
      </p:grpSp>
    </p:spTree>
    <p:extLst>
      <p:ext uri="{BB962C8B-B14F-4D97-AF65-F5344CB8AC3E}">
        <p14:creationId xmlns:p14="http://schemas.microsoft.com/office/powerpoint/2010/main" val="4073963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600" b="1" dirty="0">
                <a:solidFill>
                  <a:srgbClr val="FFFFFF"/>
                </a:solidFill>
              </a:rPr>
              <a:t>Bg. </a:t>
            </a:r>
            <a:r>
              <a:rPr lang="en-GB" b="1" dirty="0">
                <a:solidFill>
                  <a:srgbClr val="FFFFFF"/>
                </a:solidFill>
              </a:rPr>
              <a:t>Kernel types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761" y="1584428"/>
            <a:ext cx="11549889" cy="4860669"/>
          </a:xfrm>
        </p:spPr>
        <p:txBody>
          <a:bodyPr>
            <a:noAutofit/>
          </a:bodyPr>
          <a:lstStyle/>
          <a:p>
            <a:pPr marL="0" indent="0" algn="l">
              <a:lnSpc>
                <a:spcPct val="110000"/>
              </a:lnSpc>
              <a:spcBef>
                <a:spcPts val="0"/>
              </a:spcBef>
              <a:buNone/>
            </a:pPr>
            <a:r>
              <a:rPr lang="en-US" sz="2200" dirty="0">
                <a:highlight>
                  <a:srgbClr val="FFFF00"/>
                </a:highlight>
              </a:rPr>
              <a:t>For more information on different kernel types, please see below. In a nutshell ;), all kernels do the same job and carry out the most important OS tasks</a:t>
            </a:r>
            <a:r>
              <a:rPr lang="en-US" sz="2200" dirty="0"/>
              <a:t>. Kernel designs include:</a:t>
            </a:r>
          </a:p>
          <a:p>
            <a:pPr>
              <a:lnSpc>
                <a:spcPct val="110000"/>
              </a:lnSpc>
              <a:spcBef>
                <a:spcPts val="0"/>
              </a:spcBef>
            </a:pPr>
            <a:r>
              <a:rPr lang="en-US" sz="2200" b="1" u="sng" dirty="0">
                <a:solidFill>
                  <a:schemeClr val="bg1"/>
                </a:solidFill>
                <a:highlight>
                  <a:srgbClr val="FF0000"/>
                </a:highlight>
              </a:rPr>
              <a:t>Monolithic design </a:t>
            </a:r>
            <a:r>
              <a:rPr lang="en-US" sz="2200" dirty="0"/>
              <a:t>(e.g. </a:t>
            </a:r>
            <a:r>
              <a:rPr lang="en-US" sz="2200" b="1" dirty="0"/>
              <a:t>Unix, Linux</a:t>
            </a:r>
            <a:r>
              <a:rPr lang="en-US" sz="2200" dirty="0"/>
              <a:t>): is where </a:t>
            </a:r>
            <a:r>
              <a:rPr lang="en-US" sz="2200" dirty="0">
                <a:highlight>
                  <a:srgbClr val="FFFF00"/>
                </a:highlight>
              </a:rPr>
              <a:t>all of the OS and it’s programs </a:t>
            </a:r>
            <a:r>
              <a:rPr lang="en-US" sz="2200" dirty="0"/>
              <a:t>(e.g. Scheduler for process and memory management) and device drives </a:t>
            </a:r>
            <a:r>
              <a:rPr lang="en-US" sz="2200" dirty="0">
                <a:highlight>
                  <a:srgbClr val="FFFF00"/>
                </a:highlight>
              </a:rPr>
              <a:t>are part of the kernel</a:t>
            </a:r>
            <a:r>
              <a:rPr lang="en-US" sz="2200" dirty="0"/>
              <a:t>. </a:t>
            </a:r>
          </a:p>
          <a:p>
            <a:pPr>
              <a:lnSpc>
                <a:spcPct val="110000"/>
              </a:lnSpc>
              <a:spcBef>
                <a:spcPts val="0"/>
              </a:spcBef>
            </a:pPr>
            <a:r>
              <a:rPr lang="en-US" sz="2200" b="1" u="sng" dirty="0">
                <a:solidFill>
                  <a:schemeClr val="bg1"/>
                </a:solidFill>
                <a:highlight>
                  <a:srgbClr val="FF0000"/>
                </a:highlight>
              </a:rPr>
              <a:t>Microkernel</a:t>
            </a:r>
            <a:r>
              <a:rPr lang="en-US" sz="2200" u="sng" dirty="0">
                <a:solidFill>
                  <a:schemeClr val="bg1"/>
                </a:solidFill>
                <a:highlight>
                  <a:srgbClr val="FF0000"/>
                </a:highlight>
              </a:rPr>
              <a:t> </a:t>
            </a:r>
            <a:r>
              <a:rPr lang="en-US" sz="2200" b="1" u="sng" dirty="0">
                <a:solidFill>
                  <a:schemeClr val="bg1"/>
                </a:solidFill>
                <a:highlight>
                  <a:srgbClr val="FF0000"/>
                </a:highlight>
              </a:rPr>
              <a:t>design</a:t>
            </a:r>
            <a:r>
              <a:rPr lang="en-US" sz="2200" u="sng" dirty="0">
                <a:solidFill>
                  <a:schemeClr val="bg1"/>
                </a:solidFill>
                <a:highlight>
                  <a:srgbClr val="FF0000"/>
                </a:highlight>
              </a:rPr>
              <a:t> </a:t>
            </a:r>
            <a:r>
              <a:rPr lang="en-US" sz="2200" dirty="0"/>
              <a:t>(e.g. </a:t>
            </a:r>
            <a:r>
              <a:rPr lang="en-US" sz="2200" b="1" dirty="0"/>
              <a:t>Minix OS</a:t>
            </a:r>
            <a:r>
              <a:rPr lang="en-US" sz="2200" dirty="0"/>
              <a:t>): </a:t>
            </a:r>
            <a:r>
              <a:rPr lang="en-US" sz="2200" dirty="0">
                <a:highlight>
                  <a:srgbClr val="FFFF00"/>
                </a:highlight>
              </a:rPr>
              <a:t>has the minimum amount of software to provide what is just essentially needed to run an OS</a:t>
            </a:r>
            <a:r>
              <a:rPr lang="en-US" sz="2200" dirty="0"/>
              <a:t>. As a result, Microkernels have much less source code than monolithic kernels. Typical OS functions such as device drivers, file systems, network protocol stack (for device &amp; network communication) are removed from the kernel itself and are run in user space as programs/Apps instead.</a:t>
            </a:r>
          </a:p>
          <a:p>
            <a:pPr>
              <a:lnSpc>
                <a:spcPct val="110000"/>
              </a:lnSpc>
              <a:spcBef>
                <a:spcPts val="0"/>
              </a:spcBef>
            </a:pPr>
            <a:r>
              <a:rPr lang="en-US" sz="2200" b="1" u="sng" dirty="0">
                <a:solidFill>
                  <a:schemeClr val="bg1"/>
                </a:solidFill>
                <a:highlight>
                  <a:srgbClr val="FF0000"/>
                </a:highlight>
              </a:rPr>
              <a:t>Hybrid kernel </a:t>
            </a:r>
            <a:r>
              <a:rPr lang="en-US" sz="2200" dirty="0"/>
              <a:t>(e.g. </a:t>
            </a:r>
            <a:r>
              <a:rPr lang="en-US" sz="2200" b="1" dirty="0"/>
              <a:t>Windows OS</a:t>
            </a:r>
            <a:r>
              <a:rPr lang="en-US" sz="2200" dirty="0"/>
              <a:t>): </a:t>
            </a:r>
            <a:r>
              <a:rPr lang="en-US" sz="2200" b="0" i="0" dirty="0">
                <a:solidFill>
                  <a:srgbClr val="202122"/>
                </a:solidFill>
                <a:effectLst/>
                <a:highlight>
                  <a:srgbClr val="FFFF00"/>
                </a:highlight>
              </a:rPr>
              <a:t>combine aspects of both and try to benefit from </a:t>
            </a:r>
            <a:r>
              <a:rPr lang="en-US" sz="2200" b="1" i="0" dirty="0">
                <a:solidFill>
                  <a:srgbClr val="202122"/>
                </a:solidFill>
                <a:effectLst/>
                <a:highlight>
                  <a:srgbClr val="FFFF00"/>
                </a:highlight>
              </a:rPr>
              <a:t>both </a:t>
            </a:r>
            <a:r>
              <a:rPr lang="en-US" sz="2200" b="1" i="0" u="none" strike="noStrike" dirty="0">
                <a:effectLst/>
                <a:highlight>
                  <a:srgbClr val="FFFF00"/>
                </a:highlight>
              </a:rPr>
              <a:t>microkernel</a:t>
            </a:r>
            <a:r>
              <a:rPr lang="en-US" sz="2200" b="1" i="0" dirty="0">
                <a:effectLst/>
                <a:highlight>
                  <a:srgbClr val="FFFF00"/>
                </a:highlight>
              </a:rPr>
              <a:t> and </a:t>
            </a:r>
            <a:r>
              <a:rPr lang="en-US" sz="2200" b="1" i="0" u="none" strike="noStrike" dirty="0">
                <a:effectLst/>
                <a:highlight>
                  <a:srgbClr val="FFFF00"/>
                </a:highlight>
              </a:rPr>
              <a:t>monolithic kernel</a:t>
            </a:r>
            <a:r>
              <a:rPr lang="en-US" sz="2200" b="1" i="0" dirty="0">
                <a:effectLst/>
                <a:highlight>
                  <a:srgbClr val="FFFF00"/>
                </a:highlight>
              </a:rPr>
              <a:t> </a:t>
            </a:r>
            <a:r>
              <a:rPr lang="en-US" sz="2200" b="1" i="0" dirty="0">
                <a:solidFill>
                  <a:srgbClr val="202122"/>
                </a:solidFill>
                <a:effectLst/>
                <a:highlight>
                  <a:srgbClr val="FFFF00"/>
                </a:highlight>
              </a:rPr>
              <a:t>designs</a:t>
            </a:r>
            <a:r>
              <a:rPr lang="en-US" sz="2200" b="0" i="0" dirty="0">
                <a:solidFill>
                  <a:srgbClr val="202122"/>
                </a:solidFill>
                <a:effectLst/>
              </a:rPr>
              <a:t>. Essentially some of the OS programs are in kernel space and some non-essential ones </a:t>
            </a:r>
            <a:r>
              <a:rPr lang="en-US" sz="2200" dirty="0">
                <a:solidFill>
                  <a:srgbClr val="202122"/>
                </a:solidFill>
              </a:rPr>
              <a:t>e.g. </a:t>
            </a:r>
            <a:r>
              <a:rPr lang="en-US" sz="2200" b="0" i="0" dirty="0">
                <a:solidFill>
                  <a:srgbClr val="202122"/>
                </a:solidFill>
                <a:effectLst/>
              </a:rPr>
              <a:t>device drivers </a:t>
            </a:r>
            <a:r>
              <a:rPr lang="en-US" sz="2200" dirty="0">
                <a:solidFill>
                  <a:srgbClr val="202122"/>
                </a:solidFill>
              </a:rPr>
              <a:t>run in user space instead.</a:t>
            </a:r>
            <a:endParaRPr lang="en-US" sz="2200" dirty="0"/>
          </a:p>
          <a:p>
            <a:pPr marL="0" indent="0" algn="l">
              <a:spcAft>
                <a:spcPts val="750"/>
              </a:spcAft>
              <a:buNone/>
            </a:pPr>
            <a:r>
              <a:rPr lang="en-US" sz="1600" dirty="0">
                <a:highlight>
                  <a:srgbClr val="FFFF00"/>
                </a:highlight>
                <a:latin typeface="Google Sans"/>
              </a:rPr>
              <a:t>Bg. </a:t>
            </a:r>
            <a:r>
              <a:rPr lang="en-US" sz="1600" b="1" dirty="0" err="1">
                <a:highlight>
                  <a:srgbClr val="FFFF00"/>
                </a:highlight>
                <a:latin typeface="Google Sans"/>
              </a:rPr>
              <a:t>U</a:t>
            </a:r>
            <a:r>
              <a:rPr lang="en-US" sz="1600" b="1" i="0" dirty="0" err="1">
                <a:effectLst/>
                <a:highlight>
                  <a:srgbClr val="FFFF00"/>
                </a:highlight>
                <a:latin typeface="Google Sans"/>
              </a:rPr>
              <a:t>serspace</a:t>
            </a:r>
            <a:r>
              <a:rPr lang="en-US" sz="1600" b="1" i="0" dirty="0">
                <a:effectLst/>
                <a:highlight>
                  <a:srgbClr val="FFFF00"/>
                </a:highlight>
                <a:latin typeface="Google Sans"/>
              </a:rPr>
              <a:t> and kernel space: </a:t>
            </a:r>
            <a:r>
              <a:rPr lang="en-US" sz="1600" b="1" i="0" dirty="0" err="1">
                <a:solidFill>
                  <a:srgbClr val="001D35"/>
                </a:solidFill>
                <a:effectLst/>
                <a:latin typeface="Google Sans"/>
              </a:rPr>
              <a:t>Userspace</a:t>
            </a:r>
            <a:r>
              <a:rPr lang="en-US" sz="1600" b="0" i="0" dirty="0">
                <a:solidFill>
                  <a:srgbClr val="001D35"/>
                </a:solidFill>
                <a:effectLst/>
                <a:latin typeface="Google Sans"/>
              </a:rPr>
              <a:t> refers to the </a:t>
            </a:r>
            <a:r>
              <a:rPr lang="en-US" sz="1600" b="1" i="0" dirty="0">
                <a:solidFill>
                  <a:srgbClr val="001D35"/>
                </a:solidFill>
                <a:effectLst/>
                <a:latin typeface="Google Sans"/>
              </a:rPr>
              <a:t>memory area </a:t>
            </a:r>
            <a:r>
              <a:rPr lang="en-US" sz="1600" b="0" i="0" dirty="0">
                <a:solidFill>
                  <a:srgbClr val="001D35"/>
                </a:solidFill>
                <a:effectLst/>
                <a:latin typeface="Google Sans"/>
              </a:rPr>
              <a:t>where regular user applications run, and they cannot directly access hardware, needing to make system calls to the kernel to do so. </a:t>
            </a:r>
            <a:r>
              <a:rPr lang="en-US" sz="1600" b="1" i="0" dirty="0">
                <a:solidFill>
                  <a:srgbClr val="001D35"/>
                </a:solidFill>
                <a:effectLst/>
                <a:latin typeface="Google Sans"/>
              </a:rPr>
              <a:t>Kernel space</a:t>
            </a:r>
            <a:r>
              <a:rPr lang="en-US" sz="1600" b="0" i="0" dirty="0">
                <a:solidFill>
                  <a:srgbClr val="001D35"/>
                </a:solidFill>
                <a:effectLst/>
                <a:latin typeface="Google Sans"/>
              </a:rPr>
              <a:t> is the </a:t>
            </a:r>
            <a:r>
              <a:rPr lang="en-US" sz="1600" b="1" i="0" dirty="0">
                <a:solidFill>
                  <a:srgbClr val="001D35"/>
                </a:solidFill>
                <a:effectLst/>
                <a:latin typeface="Google Sans"/>
              </a:rPr>
              <a:t>memory area </a:t>
            </a:r>
            <a:r>
              <a:rPr lang="en-US" sz="1600" b="0" i="0" dirty="0">
                <a:solidFill>
                  <a:srgbClr val="001D35"/>
                </a:solidFill>
                <a:effectLst/>
                <a:latin typeface="Google Sans"/>
              </a:rPr>
              <a:t>reserved for the kernel, which has direct access to hardware and runs with privileged access (In Linux, as ‘root</a:t>
            </a:r>
            <a:r>
              <a:rPr lang="en-US" sz="1600" dirty="0">
                <a:solidFill>
                  <a:srgbClr val="001D35"/>
                </a:solidFill>
                <a:latin typeface="Google Sans"/>
              </a:rPr>
              <a:t>’. In Windows, as ‘Administrator’</a:t>
            </a:r>
            <a:r>
              <a:rPr lang="en-US" sz="1600" b="0" i="0" dirty="0">
                <a:solidFill>
                  <a:srgbClr val="001D35"/>
                </a:solidFill>
                <a:effectLst/>
                <a:latin typeface="Google Sans"/>
              </a:rPr>
              <a:t>). </a:t>
            </a:r>
          </a:p>
          <a:p>
            <a:pPr marL="0" indent="0">
              <a:lnSpc>
                <a:spcPct val="110000"/>
              </a:lnSpc>
              <a:spcBef>
                <a:spcPts val="0"/>
              </a:spcBef>
              <a:buNone/>
            </a:pP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432580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00DA92-F75E-872D-8BDA-9B0A8E97D43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35" t="21473" r="8818" b="6480"/>
          <a:stretch/>
        </p:blipFill>
        <p:spPr>
          <a:xfrm>
            <a:off x="3253947" y="669830"/>
            <a:ext cx="8938053" cy="5928849"/>
          </a:xfrm>
          <a:prstGeom prst="rect">
            <a:avLst/>
          </a:prstGeom>
        </p:spPr>
      </p:pic>
      <p:sp>
        <p:nvSpPr>
          <p:cNvPr id="5" name="TextBox 4">
            <a:extLst>
              <a:ext uri="{FF2B5EF4-FFF2-40B4-BE49-F238E27FC236}">
                <a16:creationId xmlns:a16="http://schemas.microsoft.com/office/drawing/2014/main" id="{AE41CDEE-4060-807E-9D16-004FC9AA4530}"/>
              </a:ext>
            </a:extLst>
          </p:cNvPr>
          <p:cNvSpPr txBox="1"/>
          <p:nvPr/>
        </p:nvSpPr>
        <p:spPr>
          <a:xfrm>
            <a:off x="9181714" y="6464973"/>
            <a:ext cx="1967556" cy="169277"/>
          </a:xfrm>
          <a:prstGeom prst="rect">
            <a:avLst/>
          </a:prstGeom>
          <a:noFill/>
        </p:spPr>
        <p:txBody>
          <a:bodyPr wrap="square" rtlCol="0">
            <a:spAutoFit/>
          </a:bodyPr>
          <a:lstStyle/>
          <a:p>
            <a:r>
              <a:rPr lang="en-GB" sz="500" dirty="0">
                <a:hlinkClick r:id="rId4" tooltip="https://cararuseugeniu.blogspot.com/p/where-i-am.html"/>
              </a:rPr>
              <a:t>This Photo</a:t>
            </a:r>
            <a:r>
              <a:rPr lang="en-GB" sz="500" dirty="0"/>
              <a:t> by Unknown Author is licensed under </a:t>
            </a:r>
            <a:r>
              <a:rPr lang="en-GB" sz="500" dirty="0">
                <a:hlinkClick r:id="rId5" tooltip="https://creativecommons.org/licenses/by-nc-sa/3.0/"/>
              </a:rPr>
              <a:t>CC BY-SA-NC</a:t>
            </a:r>
            <a:endParaRPr lang="en-GB" sz="500" dirty="0"/>
          </a:p>
        </p:txBody>
      </p:sp>
      <p:sp>
        <p:nvSpPr>
          <p:cNvPr id="6" name="TextBox 5">
            <a:extLst>
              <a:ext uri="{FF2B5EF4-FFF2-40B4-BE49-F238E27FC236}">
                <a16:creationId xmlns:a16="http://schemas.microsoft.com/office/drawing/2014/main" id="{A8E2EB69-DA1C-543D-95BE-EE1165C9728C}"/>
              </a:ext>
            </a:extLst>
          </p:cNvPr>
          <p:cNvSpPr txBox="1"/>
          <p:nvPr/>
        </p:nvSpPr>
        <p:spPr>
          <a:xfrm>
            <a:off x="0" y="-119795"/>
            <a:ext cx="10508776" cy="923330"/>
          </a:xfrm>
          <a:prstGeom prst="rect">
            <a:avLst/>
          </a:prstGeom>
          <a:noFill/>
        </p:spPr>
        <p:txBody>
          <a:bodyPr wrap="square" rtlCol="0">
            <a:spAutoFit/>
          </a:bodyPr>
          <a:lstStyle/>
          <a:p>
            <a:r>
              <a:rPr lang="en-GB" sz="5400" dirty="0"/>
              <a:t>Linux Kernel program structure:</a:t>
            </a:r>
          </a:p>
        </p:txBody>
      </p:sp>
      <p:sp>
        <p:nvSpPr>
          <p:cNvPr id="2" name="Rectangle 1">
            <a:extLst>
              <a:ext uri="{FF2B5EF4-FFF2-40B4-BE49-F238E27FC236}">
                <a16:creationId xmlns:a16="http://schemas.microsoft.com/office/drawing/2014/main" id="{C3E4F393-52F6-E83B-4FF6-7820D77BAD19}"/>
              </a:ext>
            </a:extLst>
          </p:cNvPr>
          <p:cNvSpPr/>
          <p:nvPr/>
        </p:nvSpPr>
        <p:spPr>
          <a:xfrm>
            <a:off x="196423" y="2281880"/>
            <a:ext cx="9664083" cy="864973"/>
          </a:xfrm>
          <a:prstGeom prst="rect">
            <a:avLst/>
          </a:prstGeom>
          <a:solidFill>
            <a:srgbClr val="FFFF00">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319D4918-79E3-1D58-C2E8-D2319E4FC0F9}"/>
              </a:ext>
            </a:extLst>
          </p:cNvPr>
          <p:cNvSpPr/>
          <p:nvPr/>
        </p:nvSpPr>
        <p:spPr>
          <a:xfrm>
            <a:off x="569697" y="2405447"/>
            <a:ext cx="1194486" cy="61783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0783E49-C462-3A30-8D0E-79418A29D73E}"/>
              </a:ext>
            </a:extLst>
          </p:cNvPr>
          <p:cNvSpPr txBox="1"/>
          <p:nvPr/>
        </p:nvSpPr>
        <p:spPr>
          <a:xfrm>
            <a:off x="196423" y="3098961"/>
            <a:ext cx="3057524" cy="2862322"/>
          </a:xfrm>
          <a:prstGeom prst="rect">
            <a:avLst/>
          </a:prstGeom>
          <a:noFill/>
        </p:spPr>
        <p:txBody>
          <a:bodyPr wrap="square" rtlCol="0">
            <a:spAutoFit/>
          </a:bodyPr>
          <a:lstStyle/>
          <a:p>
            <a:r>
              <a:rPr lang="en-GB" sz="2000" dirty="0">
                <a:highlight>
                  <a:srgbClr val="FFFF00"/>
                </a:highlight>
              </a:rPr>
              <a:t>Here we can see the main components of the </a:t>
            </a:r>
            <a:r>
              <a:rPr lang="en-GB" sz="2000" b="1" dirty="0">
                <a:highlight>
                  <a:srgbClr val="FFFF00"/>
                </a:highlight>
              </a:rPr>
              <a:t>Linux Kernel program, </a:t>
            </a:r>
            <a:r>
              <a:rPr lang="en-GB" sz="2000" dirty="0">
                <a:highlight>
                  <a:srgbClr val="FFFF00"/>
                </a:highlight>
              </a:rPr>
              <a:t>that</a:t>
            </a:r>
            <a:r>
              <a:rPr lang="en-GB" sz="2000" b="1" dirty="0">
                <a:highlight>
                  <a:srgbClr val="FFFF00"/>
                </a:highlight>
              </a:rPr>
              <a:t> </a:t>
            </a:r>
            <a:r>
              <a:rPr lang="en-GB" sz="2000" dirty="0">
                <a:highlight>
                  <a:srgbClr val="FFFF00"/>
                </a:highlight>
              </a:rPr>
              <a:t>include and takes care of:</a:t>
            </a:r>
          </a:p>
          <a:p>
            <a:pPr marL="285750" indent="-285750">
              <a:buFont typeface="Arial" panose="020B0604020202020204" pitchFamily="34" charset="0"/>
              <a:buChar char="•"/>
            </a:pPr>
            <a:r>
              <a:rPr lang="en-GB" sz="2000" dirty="0">
                <a:highlight>
                  <a:srgbClr val="FFFF00"/>
                </a:highlight>
              </a:rPr>
              <a:t>Process management</a:t>
            </a:r>
          </a:p>
          <a:p>
            <a:pPr marL="285750" indent="-285750">
              <a:buFont typeface="Arial" panose="020B0604020202020204" pitchFamily="34" charset="0"/>
              <a:buChar char="•"/>
            </a:pPr>
            <a:r>
              <a:rPr lang="en-GB" sz="2000" dirty="0">
                <a:highlight>
                  <a:srgbClr val="FFFF00"/>
                </a:highlight>
              </a:rPr>
              <a:t>Memory management File system management</a:t>
            </a:r>
          </a:p>
          <a:p>
            <a:pPr marL="285750" indent="-285750">
              <a:buFont typeface="Arial" panose="020B0604020202020204" pitchFamily="34" charset="0"/>
              <a:buChar char="•"/>
            </a:pPr>
            <a:r>
              <a:rPr lang="en-GB" sz="2000" dirty="0">
                <a:highlight>
                  <a:srgbClr val="FFFF00"/>
                </a:highlight>
              </a:rPr>
              <a:t>Device drivers &amp;</a:t>
            </a:r>
          </a:p>
          <a:p>
            <a:pPr marL="285750" indent="-285750">
              <a:buFont typeface="Arial" panose="020B0604020202020204" pitchFamily="34" charset="0"/>
              <a:buChar char="•"/>
            </a:pPr>
            <a:r>
              <a:rPr lang="en-GB" sz="2000" dirty="0">
                <a:highlight>
                  <a:srgbClr val="FFFF00"/>
                </a:highlight>
              </a:rPr>
              <a:t>Network functionality</a:t>
            </a:r>
          </a:p>
        </p:txBody>
      </p:sp>
      <p:sp>
        <p:nvSpPr>
          <p:cNvPr id="8" name="Left Brace 7">
            <a:extLst>
              <a:ext uri="{FF2B5EF4-FFF2-40B4-BE49-F238E27FC236}">
                <a16:creationId xmlns:a16="http://schemas.microsoft.com/office/drawing/2014/main" id="{94065E95-DC56-B8F9-F7F7-7A386C9C1057}"/>
              </a:ext>
            </a:extLst>
          </p:cNvPr>
          <p:cNvSpPr/>
          <p:nvPr/>
        </p:nvSpPr>
        <p:spPr>
          <a:xfrm>
            <a:off x="3085856" y="2164736"/>
            <a:ext cx="268941" cy="3092824"/>
          </a:xfrm>
          <a:prstGeom prst="leftBrace">
            <a:avLst/>
          </a:prstGeom>
          <a:noFill/>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a:extLst>
              <a:ext uri="{FF2B5EF4-FFF2-40B4-BE49-F238E27FC236}">
                <a16:creationId xmlns:a16="http://schemas.microsoft.com/office/drawing/2014/main" id="{793BDF5C-6C5D-4E1D-F4F6-9271083D6746}"/>
              </a:ext>
            </a:extLst>
          </p:cNvPr>
          <p:cNvSpPr txBox="1"/>
          <p:nvPr/>
        </p:nvSpPr>
        <p:spPr>
          <a:xfrm>
            <a:off x="6244230" y="4875311"/>
            <a:ext cx="835485" cy="307777"/>
          </a:xfrm>
          <a:prstGeom prst="rect">
            <a:avLst/>
          </a:prstGeom>
          <a:noFill/>
        </p:spPr>
        <p:txBody>
          <a:bodyPr wrap="none" rtlCol="0">
            <a:spAutoFit/>
          </a:bodyPr>
          <a:lstStyle/>
          <a:p>
            <a:r>
              <a:rPr lang="en-GB" sz="1400" dirty="0"/>
              <a:t>*Storage</a:t>
            </a:r>
          </a:p>
        </p:txBody>
      </p:sp>
      <p:sp>
        <p:nvSpPr>
          <p:cNvPr id="12" name="TextBox 11">
            <a:extLst>
              <a:ext uri="{FF2B5EF4-FFF2-40B4-BE49-F238E27FC236}">
                <a16:creationId xmlns:a16="http://schemas.microsoft.com/office/drawing/2014/main" id="{5328E304-F7E9-6E5C-21C2-DC55605D3524}"/>
              </a:ext>
            </a:extLst>
          </p:cNvPr>
          <p:cNvSpPr txBox="1"/>
          <p:nvPr/>
        </p:nvSpPr>
        <p:spPr>
          <a:xfrm>
            <a:off x="7594669" y="4875310"/>
            <a:ext cx="1101584" cy="307777"/>
          </a:xfrm>
          <a:prstGeom prst="rect">
            <a:avLst/>
          </a:prstGeom>
          <a:noFill/>
        </p:spPr>
        <p:txBody>
          <a:bodyPr wrap="none" rtlCol="0">
            <a:spAutoFit/>
          </a:bodyPr>
          <a:lstStyle/>
          <a:p>
            <a:r>
              <a:rPr lang="en-GB" sz="1400" dirty="0"/>
              <a:t>*Peripherals</a:t>
            </a:r>
          </a:p>
        </p:txBody>
      </p:sp>
    </p:spTree>
    <p:extLst>
      <p:ext uri="{BB962C8B-B14F-4D97-AF65-F5344CB8AC3E}">
        <p14:creationId xmlns:p14="http://schemas.microsoft.com/office/powerpoint/2010/main" val="979698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2264" y="346333"/>
            <a:ext cx="9895951" cy="1033669"/>
          </a:xfrm>
        </p:spPr>
        <p:txBody>
          <a:bodyPr>
            <a:normAutofit/>
          </a:bodyPr>
          <a:lstStyle/>
          <a:p>
            <a:r>
              <a:rPr lang="en-GB" sz="4800" b="1" dirty="0">
                <a:solidFill>
                  <a:srgbClr val="FFFFFF"/>
                </a:solidFill>
              </a:rPr>
              <a:t>Memory Management &amp; device drivers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02264" y="1712687"/>
            <a:ext cx="11196711" cy="4884664"/>
          </a:xfrm>
        </p:spPr>
        <p:txBody>
          <a:bodyPr>
            <a:normAutofit fontScale="92500" lnSpcReduction="10000"/>
          </a:bodyPr>
          <a:lstStyle/>
          <a:p>
            <a:pPr marL="0" indent="0">
              <a:buNone/>
            </a:pPr>
            <a:r>
              <a:rPr lang="en-GB" sz="2400" b="0" i="0" dirty="0">
                <a:solidFill>
                  <a:srgbClr val="231F20"/>
                </a:solidFill>
                <a:effectLst/>
                <a:latin typeface="ReithSans"/>
              </a:rPr>
              <a:t>When a user </a:t>
            </a:r>
            <a:r>
              <a:rPr lang="en-GB" sz="2400" dirty="0">
                <a:solidFill>
                  <a:srgbClr val="231F20"/>
                </a:solidFill>
                <a:latin typeface="ReithSans"/>
              </a:rPr>
              <a:t>opens a program, </a:t>
            </a:r>
            <a:r>
              <a:rPr lang="en-GB" sz="2400" b="0" i="0" dirty="0">
                <a:solidFill>
                  <a:srgbClr val="231F20"/>
                </a:solidFill>
                <a:effectLst/>
                <a:latin typeface="ReithSans"/>
              </a:rPr>
              <a:t>the </a:t>
            </a:r>
            <a:r>
              <a:rPr lang="en-GB" sz="2400" b="1" i="0" dirty="0">
                <a:solidFill>
                  <a:srgbClr val="231F20"/>
                </a:solidFill>
                <a:effectLst/>
                <a:latin typeface="ReithSans"/>
              </a:rPr>
              <a:t>OS</a:t>
            </a:r>
            <a:r>
              <a:rPr lang="en-GB" sz="2400" b="0" i="0" dirty="0">
                <a:solidFill>
                  <a:srgbClr val="231F20"/>
                </a:solidFill>
                <a:effectLst/>
                <a:latin typeface="ReithSans"/>
              </a:rPr>
              <a:t> loads the program files from the </a:t>
            </a:r>
            <a:r>
              <a:rPr lang="en-GB" sz="2400" b="1" i="0" dirty="0">
                <a:solidFill>
                  <a:srgbClr val="231F20"/>
                </a:solidFill>
                <a:effectLst/>
                <a:latin typeface="ReithSans"/>
              </a:rPr>
              <a:t>storage</a:t>
            </a:r>
            <a:r>
              <a:rPr lang="en-GB" sz="2400" b="0" i="0" dirty="0">
                <a:solidFill>
                  <a:srgbClr val="231F20"/>
                </a:solidFill>
                <a:effectLst/>
                <a:latin typeface="ReithSans"/>
              </a:rPr>
              <a:t> drive/hard drive into </a:t>
            </a:r>
            <a:r>
              <a:rPr lang="en-GB" sz="2400" b="1" i="0" dirty="0">
                <a:solidFill>
                  <a:srgbClr val="231F20"/>
                </a:solidFill>
                <a:effectLst/>
                <a:latin typeface="ReithSans"/>
              </a:rPr>
              <a:t>main</a:t>
            </a:r>
            <a:r>
              <a:rPr lang="en-GB" sz="2400" b="0" i="0" dirty="0">
                <a:solidFill>
                  <a:srgbClr val="231F20"/>
                </a:solidFill>
                <a:effectLst/>
                <a:latin typeface="ReithSans"/>
              </a:rPr>
              <a:t> </a:t>
            </a:r>
            <a:r>
              <a:rPr lang="en-GB" sz="2400" b="1" i="0" dirty="0">
                <a:solidFill>
                  <a:srgbClr val="231F20"/>
                </a:solidFill>
                <a:effectLst/>
                <a:latin typeface="ReithSans"/>
              </a:rPr>
              <a:t>memory</a:t>
            </a:r>
            <a:r>
              <a:rPr lang="en-GB" sz="2400" i="0" dirty="0">
                <a:solidFill>
                  <a:srgbClr val="231F20"/>
                </a:solidFill>
                <a:effectLst/>
                <a:latin typeface="ReithSans"/>
              </a:rPr>
              <a:t>/RAM and</a:t>
            </a:r>
            <a:r>
              <a:rPr lang="en-GB" sz="2400" b="0" i="0" dirty="0">
                <a:solidFill>
                  <a:srgbClr val="231F20"/>
                </a:solidFill>
                <a:effectLst/>
                <a:latin typeface="ReithSans"/>
              </a:rPr>
              <a:t> instructs the </a:t>
            </a:r>
            <a:r>
              <a:rPr lang="en-GB" sz="2400" b="1" i="0" dirty="0">
                <a:solidFill>
                  <a:srgbClr val="231F20"/>
                </a:solidFill>
                <a:effectLst/>
                <a:latin typeface="ReithSans"/>
              </a:rPr>
              <a:t>CPU</a:t>
            </a:r>
            <a:r>
              <a:rPr lang="en-GB" sz="2400" b="0" i="0" dirty="0">
                <a:solidFill>
                  <a:srgbClr val="231F20"/>
                </a:solidFill>
                <a:effectLst/>
                <a:latin typeface="ReithSans"/>
              </a:rPr>
              <a:t> to start executing the program.</a:t>
            </a:r>
            <a:endParaRPr lang="en-GB" sz="2400" b="1" i="0" dirty="0">
              <a:solidFill>
                <a:srgbClr val="222222"/>
              </a:solidFill>
              <a:effectLst/>
            </a:endParaRPr>
          </a:p>
          <a:p>
            <a:r>
              <a:rPr lang="en-GB" sz="2400" b="1" i="0" dirty="0">
                <a:solidFill>
                  <a:srgbClr val="222222"/>
                </a:solidFill>
                <a:effectLst/>
                <a:highlight>
                  <a:srgbClr val="FFFF00"/>
                </a:highlight>
              </a:rPr>
              <a:t>Memory Management: </a:t>
            </a:r>
            <a:r>
              <a:rPr lang="en-GB" sz="2400" b="0" i="0" dirty="0">
                <a:solidFill>
                  <a:srgbClr val="222222"/>
                </a:solidFill>
                <a:effectLst/>
              </a:rPr>
              <a:t>The OS controls how much </a:t>
            </a:r>
            <a:r>
              <a:rPr lang="en-GB" sz="2400" b="1" i="0" dirty="0">
                <a:solidFill>
                  <a:srgbClr val="222222"/>
                </a:solidFill>
                <a:effectLst/>
              </a:rPr>
              <a:t>memory/RAM </a:t>
            </a:r>
            <a:r>
              <a:rPr lang="en-GB" sz="2400" b="0" i="0" dirty="0">
                <a:solidFill>
                  <a:srgbClr val="222222"/>
                </a:solidFill>
                <a:effectLst/>
              </a:rPr>
              <a:t>is used by each process/program. </a:t>
            </a:r>
            <a:r>
              <a:rPr lang="en-GB" sz="2400" dirty="0"/>
              <a:t>There are usually many different programs/apps running at the same time, and they all need to access the computer’s CPU, memory, and storage. The OS coordinates this to make sure each program gets what it needs.</a:t>
            </a:r>
          </a:p>
          <a:p>
            <a:r>
              <a:rPr lang="en-GB" sz="2400" b="1" i="0" dirty="0">
                <a:solidFill>
                  <a:srgbClr val="222222"/>
                </a:solidFill>
                <a:effectLst/>
                <a:highlight>
                  <a:srgbClr val="FFFF00"/>
                </a:highlight>
              </a:rPr>
              <a:t>CPU Control: </a:t>
            </a:r>
            <a:r>
              <a:rPr lang="en-GB" sz="2400" b="0" i="0" dirty="0">
                <a:solidFill>
                  <a:srgbClr val="222222"/>
                </a:solidFill>
                <a:effectLst/>
              </a:rPr>
              <a:t>The OS works with the CPU to create a </a:t>
            </a:r>
            <a:r>
              <a:rPr lang="en-GB" sz="2400" b="1" i="0" dirty="0">
                <a:solidFill>
                  <a:srgbClr val="222222"/>
                </a:solidFill>
                <a:effectLst/>
              </a:rPr>
              <a:t>schedule</a:t>
            </a:r>
            <a:r>
              <a:rPr lang="en-GB" sz="2400" b="0" i="0" dirty="0">
                <a:solidFill>
                  <a:srgbClr val="222222"/>
                </a:solidFill>
                <a:effectLst/>
              </a:rPr>
              <a:t> </a:t>
            </a:r>
            <a:r>
              <a:rPr lang="en-GB" sz="2400" b="1" i="0" dirty="0">
                <a:solidFill>
                  <a:srgbClr val="222222"/>
                </a:solidFill>
                <a:effectLst/>
              </a:rPr>
              <a:t>of processes </a:t>
            </a:r>
            <a:r>
              <a:rPr lang="en-GB" sz="2400" b="0" i="0" dirty="0">
                <a:solidFill>
                  <a:srgbClr val="222222"/>
                </a:solidFill>
                <a:effectLst/>
              </a:rPr>
              <a:t>to execute and ensure that each one is completed. A CPU (single CPU with a single core) can perform only one task at a time, but because CPUs are so fast, it gives the illusion </a:t>
            </a:r>
            <a:r>
              <a:rPr lang="en-GB" sz="2400" dirty="0">
                <a:solidFill>
                  <a:srgbClr val="222222"/>
                </a:solidFill>
              </a:rPr>
              <a:t>that they can perform</a:t>
            </a:r>
            <a:r>
              <a:rPr lang="en-GB" sz="2400" b="0" i="0" dirty="0">
                <a:solidFill>
                  <a:srgbClr val="222222"/>
                </a:solidFill>
                <a:effectLst/>
              </a:rPr>
              <a:t> many task</a:t>
            </a:r>
            <a:r>
              <a:rPr lang="en-GB" sz="2400" dirty="0">
                <a:solidFill>
                  <a:srgbClr val="222222"/>
                </a:solidFill>
              </a:rPr>
              <a:t>s</a:t>
            </a:r>
            <a:r>
              <a:rPr lang="en-GB" sz="2400" b="0" i="0" dirty="0">
                <a:solidFill>
                  <a:srgbClr val="222222"/>
                </a:solidFill>
                <a:effectLst/>
              </a:rPr>
              <a:t> simultaneous. The </a:t>
            </a:r>
            <a:r>
              <a:rPr lang="en-GB" sz="2400" b="1" i="0" dirty="0">
                <a:solidFill>
                  <a:srgbClr val="222222"/>
                </a:solidFill>
                <a:effectLst/>
              </a:rPr>
              <a:t>OS controls the priority </a:t>
            </a:r>
            <a:r>
              <a:rPr lang="en-GB" sz="2400" b="0" i="0" dirty="0">
                <a:solidFill>
                  <a:srgbClr val="222222"/>
                </a:solidFill>
                <a:effectLst/>
              </a:rPr>
              <a:t>of each process/job/task and sees them through to the end, until they are closed/terminated.</a:t>
            </a:r>
          </a:p>
          <a:p>
            <a:r>
              <a:rPr lang="en-GB" sz="2400" b="1" i="0" dirty="0">
                <a:solidFill>
                  <a:srgbClr val="222222"/>
                </a:solidFill>
                <a:effectLst/>
                <a:highlight>
                  <a:srgbClr val="FFFF00"/>
                </a:highlight>
              </a:rPr>
              <a:t>Drivers: </a:t>
            </a:r>
            <a:r>
              <a:rPr lang="en-GB" sz="2400" i="0" dirty="0">
                <a:solidFill>
                  <a:srgbClr val="222222"/>
                </a:solidFill>
                <a:effectLst/>
              </a:rPr>
              <a:t>T</a:t>
            </a:r>
            <a:r>
              <a:rPr lang="en-GB" sz="2400" b="0" i="0" dirty="0">
                <a:solidFill>
                  <a:srgbClr val="222222"/>
                </a:solidFill>
                <a:effectLst/>
              </a:rPr>
              <a:t>he OS uses </a:t>
            </a:r>
            <a:r>
              <a:rPr lang="en-GB" sz="2400" b="1" i="0" dirty="0">
                <a:solidFill>
                  <a:srgbClr val="222222"/>
                </a:solidFill>
                <a:effectLst/>
              </a:rPr>
              <a:t>device drivers </a:t>
            </a:r>
            <a:r>
              <a:rPr lang="en-GB" sz="2400" b="0" i="0" dirty="0">
                <a:solidFill>
                  <a:srgbClr val="222222"/>
                </a:solidFill>
                <a:effectLst/>
              </a:rPr>
              <a:t>to enable it to talk with the hardware. Graphics cards, sound cards, networking cards, all peripherals. Everything </a:t>
            </a:r>
            <a:r>
              <a:rPr lang="en-GB" sz="2400" dirty="0">
                <a:solidFill>
                  <a:srgbClr val="222222"/>
                </a:solidFill>
              </a:rPr>
              <a:t>we</a:t>
            </a:r>
            <a:r>
              <a:rPr lang="en-GB" sz="2400" b="0" i="0" dirty="0">
                <a:solidFill>
                  <a:srgbClr val="222222"/>
                </a:solidFill>
                <a:effectLst/>
              </a:rPr>
              <a:t> connect inside and to a computer relies on </a:t>
            </a:r>
            <a:r>
              <a:rPr lang="en-GB" sz="2400" b="1" i="0" dirty="0">
                <a:solidFill>
                  <a:srgbClr val="222222"/>
                </a:solidFill>
                <a:effectLst/>
              </a:rPr>
              <a:t>device drivers</a:t>
            </a:r>
            <a:r>
              <a:rPr lang="en-GB" sz="2400" b="0" i="0" dirty="0">
                <a:solidFill>
                  <a:srgbClr val="222222"/>
                </a:solidFill>
                <a:effectLst/>
              </a:rPr>
              <a:t>. The OS uses the drivers to communicate with and operate each component and peripheral device enabling </a:t>
            </a:r>
            <a:r>
              <a:rPr lang="en-GB" sz="2400" b="1" i="0" dirty="0">
                <a:solidFill>
                  <a:srgbClr val="222222"/>
                </a:solidFill>
                <a:effectLst/>
              </a:rPr>
              <a:t>input</a:t>
            </a:r>
            <a:r>
              <a:rPr lang="en-GB" sz="2400" b="0" i="0" dirty="0">
                <a:solidFill>
                  <a:srgbClr val="222222"/>
                </a:solidFill>
                <a:effectLst/>
              </a:rPr>
              <a:t>, </a:t>
            </a:r>
            <a:r>
              <a:rPr lang="en-GB" sz="2400" b="1" dirty="0">
                <a:solidFill>
                  <a:srgbClr val="222222"/>
                </a:solidFill>
              </a:rPr>
              <a:t>processing</a:t>
            </a:r>
            <a:r>
              <a:rPr lang="en-GB" sz="2400" dirty="0">
                <a:solidFill>
                  <a:srgbClr val="222222"/>
                </a:solidFill>
              </a:rPr>
              <a:t> and </a:t>
            </a:r>
            <a:r>
              <a:rPr lang="en-GB" sz="2400" b="1" dirty="0">
                <a:solidFill>
                  <a:srgbClr val="222222"/>
                </a:solidFill>
              </a:rPr>
              <a:t>output</a:t>
            </a:r>
            <a:r>
              <a:rPr lang="en-GB" sz="2400" dirty="0">
                <a:solidFill>
                  <a:srgbClr val="222222"/>
                </a:solidFill>
              </a:rPr>
              <a:t> to occur, using the CPU effectively and enabling the entire computer system to function.</a:t>
            </a:r>
            <a:endParaRPr lang="en-GB" sz="2400" b="0" i="0" dirty="0">
              <a:solidFill>
                <a:srgbClr val="222222"/>
              </a:solidFill>
              <a:effectLst/>
            </a:endParaRPr>
          </a:p>
        </p:txBody>
      </p:sp>
    </p:spTree>
    <p:extLst>
      <p:ext uri="{BB962C8B-B14F-4D97-AF65-F5344CB8AC3E}">
        <p14:creationId xmlns:p14="http://schemas.microsoft.com/office/powerpoint/2010/main" val="3271767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93434" y="218364"/>
            <a:ext cx="10017450" cy="845873"/>
          </a:xfrm>
        </p:spPr>
        <p:txBody>
          <a:bodyPr anchor="t">
            <a:normAutofit fontScale="90000"/>
          </a:bodyPr>
          <a:lstStyle/>
          <a:p>
            <a:r>
              <a:rPr lang="en-GB" sz="5400" b="1" u="sng" dirty="0"/>
              <a:t>Memory (RAM) &amp; Storage (HDD /SDD)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433" y="1211449"/>
            <a:ext cx="9041635" cy="5257590"/>
          </a:xfrm>
        </p:spPr>
        <p:txBody>
          <a:bodyPr anchor="t">
            <a:normAutofit fontScale="47500" lnSpcReduction="20000"/>
          </a:bodyPr>
          <a:lstStyle/>
          <a:p>
            <a:pPr>
              <a:lnSpc>
                <a:spcPct val="110000"/>
              </a:lnSpc>
              <a:spcBef>
                <a:spcPts val="300"/>
              </a:spcBef>
              <a:spcAft>
                <a:spcPts val="300"/>
              </a:spcAft>
            </a:pPr>
            <a:r>
              <a:rPr lang="en-GB" sz="5100" i="0" dirty="0">
                <a:effectLst/>
              </a:rPr>
              <a:t>I</a:t>
            </a:r>
            <a:r>
              <a:rPr lang="en-GB" sz="5100" b="0" i="0" dirty="0">
                <a:effectLst/>
              </a:rPr>
              <a:t>t’s common to refer to a computer’s </a:t>
            </a:r>
            <a:r>
              <a:rPr lang="en-GB" sz="5100" b="1" i="0" dirty="0">
                <a:effectLst/>
              </a:rPr>
              <a:t>RAM </a:t>
            </a:r>
            <a:r>
              <a:rPr lang="en-GB" sz="5100" b="1" dirty="0">
                <a:effectLst/>
                <a:ea typeface="Calibri" panose="020F0502020204030204" pitchFamily="34" charset="0"/>
                <a:cs typeface="Times New Roman" panose="02020603050405020304" pitchFamily="18" charset="0"/>
              </a:rPr>
              <a:t>Random Access Memory</a:t>
            </a:r>
            <a:r>
              <a:rPr lang="en-GB" sz="5100" dirty="0">
                <a:effectLst/>
                <a:ea typeface="Calibri" panose="020F0502020204030204" pitchFamily="34" charset="0"/>
                <a:cs typeface="Times New Roman" panose="02020603050405020304" pitchFamily="18" charset="0"/>
              </a:rPr>
              <a:t> </a:t>
            </a:r>
            <a:r>
              <a:rPr lang="en-GB" sz="5100" b="0" i="0" dirty="0">
                <a:effectLst/>
              </a:rPr>
              <a:t>as </a:t>
            </a:r>
            <a:r>
              <a:rPr lang="en-GB" sz="5100" b="1" i="0" dirty="0">
                <a:effectLst/>
                <a:highlight>
                  <a:srgbClr val="FFFF00"/>
                </a:highlight>
              </a:rPr>
              <a:t>MEMORY</a:t>
            </a:r>
            <a:r>
              <a:rPr lang="en-GB" sz="5100" b="1" i="0" dirty="0">
                <a:effectLst/>
              </a:rPr>
              <a:t> or Main memory, volatile memory</a:t>
            </a:r>
            <a:r>
              <a:rPr lang="en-GB" sz="5100" b="0" i="0" dirty="0">
                <a:effectLst/>
              </a:rPr>
              <a:t> or </a:t>
            </a:r>
            <a:r>
              <a:rPr lang="en-GB" sz="5100" b="1" i="0" u="none" strike="noStrike" dirty="0">
                <a:effectLst/>
              </a:rPr>
              <a:t>primary memory.</a:t>
            </a:r>
          </a:p>
          <a:p>
            <a:pPr>
              <a:lnSpc>
                <a:spcPct val="110000"/>
              </a:lnSpc>
              <a:spcBef>
                <a:spcPts val="300"/>
              </a:spcBef>
              <a:spcAft>
                <a:spcPts val="300"/>
              </a:spcAft>
            </a:pPr>
            <a:r>
              <a:rPr lang="en-GB" sz="5100" dirty="0"/>
              <a:t>A</a:t>
            </a:r>
            <a:r>
              <a:rPr lang="en-GB" sz="5100" b="0" i="0" dirty="0">
                <a:effectLst/>
              </a:rPr>
              <a:t>nd the </a:t>
            </a:r>
            <a:r>
              <a:rPr lang="en-GB" sz="5100" b="1" i="0" dirty="0">
                <a:effectLst/>
              </a:rPr>
              <a:t>HDD Hard Disk Drive </a:t>
            </a:r>
            <a:r>
              <a:rPr lang="en-GB" sz="5100" b="0" i="0" dirty="0">
                <a:effectLst/>
              </a:rPr>
              <a:t>or </a:t>
            </a:r>
            <a:r>
              <a:rPr lang="en-GB" sz="5100" b="1" i="0" dirty="0">
                <a:effectLst/>
              </a:rPr>
              <a:t>Sold-State Drive </a:t>
            </a:r>
            <a:r>
              <a:rPr lang="en-GB" sz="5100" b="0" i="0" dirty="0">
                <a:effectLst/>
              </a:rPr>
              <a:t>as </a:t>
            </a:r>
            <a:r>
              <a:rPr lang="en-GB" sz="5100" b="1" i="0" u="none" strike="noStrike" dirty="0">
                <a:effectLst/>
                <a:highlight>
                  <a:srgbClr val="FFFF00"/>
                </a:highlight>
              </a:rPr>
              <a:t>STORAGE</a:t>
            </a:r>
            <a:r>
              <a:rPr lang="en-GB" sz="5100" u="none" strike="noStrike" dirty="0"/>
              <a:t>,</a:t>
            </a:r>
            <a:r>
              <a:rPr lang="en-GB" sz="5100" b="0" i="0" dirty="0">
                <a:effectLst/>
              </a:rPr>
              <a:t> </a:t>
            </a:r>
            <a:r>
              <a:rPr lang="en-GB" sz="5100" b="1" i="0" u="none" strike="noStrike" dirty="0">
                <a:effectLst/>
              </a:rPr>
              <a:t>secondary storage</a:t>
            </a:r>
            <a:r>
              <a:rPr lang="en-GB" sz="5100" u="none" strike="noStrike" dirty="0"/>
              <a:t> or </a:t>
            </a:r>
            <a:r>
              <a:rPr lang="en-GB" sz="5100" b="1" dirty="0">
                <a:effectLst/>
                <a:ea typeface="Calibri" panose="020F0502020204030204" pitchFamily="34" charset="0"/>
                <a:cs typeface="Times New Roman" panose="02020603050405020304" pitchFamily="18" charset="0"/>
              </a:rPr>
              <a:t>secondary memory.</a:t>
            </a:r>
            <a:endParaRPr lang="en-GB" sz="5100" dirty="0"/>
          </a:p>
          <a:p>
            <a:pPr>
              <a:lnSpc>
                <a:spcPct val="110000"/>
              </a:lnSpc>
              <a:spcBef>
                <a:spcPts val="300"/>
              </a:spcBef>
              <a:spcAft>
                <a:spcPts val="300"/>
              </a:spcAft>
            </a:pPr>
            <a:r>
              <a:rPr lang="en-GB" sz="5100" b="1" dirty="0">
                <a:effectLst/>
                <a:highlight>
                  <a:srgbClr val="FFFF00"/>
                </a:highlight>
                <a:ea typeface="Times New Roman" panose="02020603050405020304" pitchFamily="18" charset="0"/>
                <a:cs typeface="Times New Roman" panose="02020603050405020304" pitchFamily="18" charset="0"/>
              </a:rPr>
              <a:t>RAM/Primary memory </a:t>
            </a:r>
            <a:r>
              <a:rPr lang="en-GB" sz="5100" dirty="0">
                <a:effectLst/>
                <a:ea typeface="Times New Roman" panose="02020603050405020304" pitchFamily="18" charset="0"/>
                <a:cs typeface="Times New Roman" panose="02020603050405020304" pitchFamily="18" charset="0"/>
              </a:rPr>
              <a:t>holds the programs/data on which the computer is </a:t>
            </a:r>
            <a:r>
              <a:rPr lang="en-GB" sz="5100" b="1" dirty="0">
                <a:effectLst/>
                <a:ea typeface="Times New Roman" panose="02020603050405020304" pitchFamily="18" charset="0"/>
                <a:cs typeface="Times New Roman" panose="02020603050405020304" pitchFamily="18" charset="0"/>
              </a:rPr>
              <a:t>currently working</a:t>
            </a:r>
            <a:r>
              <a:rPr lang="en-GB" sz="5100" dirty="0">
                <a:effectLst/>
                <a:ea typeface="Times New Roman" panose="02020603050405020304" pitchFamily="18" charset="0"/>
                <a:cs typeface="Times New Roman" panose="02020603050405020304" pitchFamily="18" charset="0"/>
              </a:rPr>
              <a:t>.</a:t>
            </a:r>
          </a:p>
          <a:p>
            <a:pPr>
              <a:lnSpc>
                <a:spcPct val="110000"/>
              </a:lnSpc>
              <a:spcBef>
                <a:spcPts val="300"/>
              </a:spcBef>
              <a:spcAft>
                <a:spcPts val="300"/>
              </a:spcAft>
            </a:pPr>
            <a:r>
              <a:rPr lang="en-GB" sz="5100" dirty="0">
                <a:effectLst/>
                <a:ea typeface="Calibri" panose="020F0502020204030204" pitchFamily="34" charset="0"/>
                <a:cs typeface="Times New Roman" panose="02020603050405020304" pitchFamily="18" charset="0"/>
              </a:rPr>
              <a:t>When Apps</a:t>
            </a:r>
            <a:r>
              <a:rPr lang="en-GB" sz="5100" dirty="0">
                <a:ea typeface="Calibri" panose="020F0502020204030204" pitchFamily="34" charset="0"/>
                <a:cs typeface="Times New Roman" panose="02020603050405020304" pitchFamily="18" charset="0"/>
              </a:rPr>
              <a:t>/</a:t>
            </a:r>
            <a:r>
              <a:rPr lang="en-GB" sz="5100" dirty="0">
                <a:effectLst/>
                <a:ea typeface="Calibri" panose="020F0502020204030204" pitchFamily="34" charset="0"/>
                <a:cs typeface="Times New Roman" panose="02020603050405020304" pitchFamily="18" charset="0"/>
              </a:rPr>
              <a:t>programs are opened they are </a:t>
            </a:r>
            <a:r>
              <a:rPr lang="en-GB" sz="5100" b="1" dirty="0">
                <a:effectLst/>
                <a:ea typeface="Calibri" panose="020F0502020204030204" pitchFamily="34" charset="0"/>
                <a:cs typeface="Times New Roman" panose="02020603050405020304" pitchFamily="18" charset="0"/>
              </a:rPr>
              <a:t>copied</a:t>
            </a:r>
            <a:r>
              <a:rPr lang="en-GB" sz="5100" dirty="0">
                <a:effectLst/>
                <a:ea typeface="Calibri" panose="020F0502020204030204" pitchFamily="34" charset="0"/>
                <a:cs typeface="Times New Roman" panose="02020603050405020304" pitchFamily="18" charset="0"/>
              </a:rPr>
              <a:t> from </a:t>
            </a:r>
            <a:r>
              <a:rPr lang="en-GB" sz="5100" b="1" dirty="0">
                <a:effectLst/>
                <a:highlight>
                  <a:srgbClr val="FFFF00"/>
                </a:highlight>
                <a:ea typeface="Calibri" panose="020F0502020204030204" pitchFamily="34" charset="0"/>
                <a:cs typeface="Times New Roman" panose="02020603050405020304" pitchFamily="18" charset="0"/>
              </a:rPr>
              <a:t>Secondary memory </a:t>
            </a:r>
            <a:r>
              <a:rPr lang="en-GB" sz="5100" dirty="0">
                <a:effectLst/>
                <a:highlight>
                  <a:srgbClr val="FFFF00"/>
                </a:highlight>
                <a:ea typeface="Calibri" panose="020F0502020204030204" pitchFamily="34" charset="0"/>
                <a:cs typeface="Times New Roman" panose="02020603050405020304" pitchFamily="18" charset="0"/>
              </a:rPr>
              <a:t>(HDD/SSD) </a:t>
            </a:r>
            <a:r>
              <a:rPr lang="en-GB" sz="5100" dirty="0">
                <a:effectLst/>
                <a:ea typeface="Calibri" panose="020F0502020204030204" pitchFamily="34" charset="0"/>
                <a:cs typeface="Times New Roman" panose="02020603050405020304" pitchFamily="18" charset="0"/>
              </a:rPr>
              <a:t>into </a:t>
            </a:r>
            <a:r>
              <a:rPr lang="en-GB" sz="5100" b="1" dirty="0">
                <a:ea typeface="Calibri" panose="020F0502020204030204" pitchFamily="34" charset="0"/>
                <a:cs typeface="Times New Roman" panose="02020603050405020304" pitchFamily="18" charset="0"/>
              </a:rPr>
              <a:t>primary</a:t>
            </a:r>
            <a:r>
              <a:rPr lang="en-GB" sz="5100" b="1" dirty="0">
                <a:effectLst/>
                <a:ea typeface="Calibri" panose="020F0502020204030204" pitchFamily="34" charset="0"/>
                <a:cs typeface="Times New Roman" panose="02020603050405020304" pitchFamily="18" charset="0"/>
              </a:rPr>
              <a:t> memory</a:t>
            </a:r>
            <a:r>
              <a:rPr lang="en-GB" sz="5100" dirty="0">
                <a:effectLst/>
                <a:ea typeface="Calibri" panose="020F0502020204030204" pitchFamily="34" charset="0"/>
                <a:cs typeface="Times New Roman" panose="02020603050405020304" pitchFamily="18" charset="0"/>
              </a:rPr>
              <a:t>/RAM where the processor can interact with them. A copy remains </a:t>
            </a:r>
            <a:r>
              <a:rPr lang="en-GB" sz="5100" dirty="0">
                <a:ea typeface="Calibri" panose="020F0502020204030204" pitchFamily="34" charset="0"/>
                <a:cs typeface="Times New Roman" panose="02020603050405020304" pitchFamily="18" charset="0"/>
              </a:rPr>
              <a:t>on the disk drive.</a:t>
            </a:r>
          </a:p>
          <a:p>
            <a:pPr>
              <a:lnSpc>
                <a:spcPct val="110000"/>
              </a:lnSpc>
              <a:spcBef>
                <a:spcPts val="300"/>
              </a:spcBef>
              <a:spcAft>
                <a:spcPts val="300"/>
              </a:spcAft>
            </a:pPr>
            <a:r>
              <a:rPr lang="en-GB" sz="5100" dirty="0">
                <a:effectLst/>
                <a:ea typeface="Calibri" panose="020F0502020204030204" pitchFamily="34" charset="0"/>
                <a:cs typeface="Times New Roman" panose="02020603050405020304" pitchFamily="18" charset="0"/>
              </a:rPr>
              <a:t>Programs are kept in </a:t>
            </a:r>
            <a:r>
              <a:rPr lang="en-GB" sz="5100" b="1" dirty="0">
                <a:ea typeface="Calibri" panose="020F0502020204030204" pitchFamily="34" charset="0"/>
                <a:cs typeface="Times New Roman" panose="02020603050405020304" pitchFamily="18" charset="0"/>
              </a:rPr>
              <a:t>primary </a:t>
            </a:r>
            <a:r>
              <a:rPr lang="en-GB" sz="5100" b="1" dirty="0">
                <a:effectLst/>
                <a:ea typeface="Calibri" panose="020F0502020204030204" pitchFamily="34" charset="0"/>
                <a:cs typeface="Times New Roman" panose="02020603050405020304" pitchFamily="18" charset="0"/>
              </a:rPr>
              <a:t>memory</a:t>
            </a:r>
            <a:r>
              <a:rPr lang="en-GB" sz="5100" dirty="0">
                <a:effectLst/>
                <a:ea typeface="Calibri" panose="020F0502020204030204" pitchFamily="34" charset="0"/>
                <a:cs typeface="Times New Roman" panose="02020603050405020304" pitchFamily="18" charset="0"/>
              </a:rPr>
              <a:t> when the CPU/processor is actively using them. They are called a ‘</a:t>
            </a:r>
            <a:r>
              <a:rPr lang="en-GB" sz="5100" b="1" dirty="0">
                <a:effectLst/>
                <a:highlight>
                  <a:srgbClr val="FFFF00"/>
                </a:highlight>
                <a:ea typeface="Calibri" panose="020F0502020204030204" pitchFamily="34" charset="0"/>
                <a:cs typeface="Times New Roman" panose="02020603050405020304" pitchFamily="18" charset="0"/>
              </a:rPr>
              <a:t>Process</a:t>
            </a:r>
            <a:r>
              <a:rPr lang="en-GB" sz="5100" dirty="0">
                <a:effectLst/>
                <a:ea typeface="Calibri" panose="020F0502020204030204" pitchFamily="34" charset="0"/>
                <a:cs typeface="Times New Roman" panose="02020603050405020304" pitchFamily="18" charset="0"/>
              </a:rPr>
              <a:t>’, a temporary ‘</a:t>
            </a:r>
            <a:r>
              <a:rPr lang="en-GB" sz="5100" b="1" dirty="0">
                <a:effectLst/>
                <a:highlight>
                  <a:srgbClr val="FFFF00"/>
                </a:highlight>
                <a:ea typeface="Calibri" panose="020F0502020204030204" pitchFamily="34" charset="0"/>
                <a:cs typeface="Times New Roman" panose="02020603050405020304" pitchFamily="18" charset="0"/>
              </a:rPr>
              <a:t>instance</a:t>
            </a:r>
            <a:r>
              <a:rPr lang="en-GB" sz="5100" dirty="0">
                <a:effectLst/>
                <a:ea typeface="Calibri" panose="020F0502020204030204" pitchFamily="34" charset="0"/>
                <a:cs typeface="Times New Roman" panose="02020603050405020304" pitchFamily="18" charset="0"/>
              </a:rPr>
              <a:t>’ of the program running in memory.</a:t>
            </a:r>
          </a:p>
          <a:p>
            <a:pPr>
              <a:lnSpc>
                <a:spcPct val="110000"/>
              </a:lnSpc>
              <a:spcBef>
                <a:spcPts val="300"/>
              </a:spcBef>
              <a:spcAft>
                <a:spcPts val="300"/>
              </a:spcAft>
            </a:pPr>
            <a:r>
              <a:rPr lang="en-GB" sz="5100" dirty="0">
                <a:ea typeface="Times New Roman" panose="02020603050405020304" pitchFamily="18" charset="0"/>
                <a:cs typeface="Times New Roman" panose="02020603050405020304" pitchFamily="18" charset="0"/>
              </a:rPr>
              <a:t>Primary memory/RAM</a:t>
            </a:r>
            <a:r>
              <a:rPr lang="en-GB" sz="5100" dirty="0">
                <a:effectLst/>
                <a:ea typeface="Times New Roman" panose="02020603050405020304" pitchFamily="18" charset="0"/>
                <a:cs typeface="Times New Roman" panose="02020603050405020304" pitchFamily="18" charset="0"/>
              </a:rPr>
              <a:t> is cleared and lost when the power is switched off</a:t>
            </a:r>
            <a:r>
              <a:rPr lang="en-GB" sz="3400" dirty="0">
                <a:effectLst/>
                <a:ea typeface="Times New Roman" panose="02020603050405020304" pitchFamily="18" charset="0"/>
                <a:cs typeface="Times New Roman" panose="02020603050405020304" pitchFamily="18" charset="0"/>
              </a:rPr>
              <a:t>.</a:t>
            </a:r>
            <a:endParaRPr lang="en-GB" sz="3400" dirty="0">
              <a:effectLst/>
              <a:ea typeface="Calibri" panose="020F0502020204030204" pitchFamily="34" charset="0"/>
              <a:cs typeface="Times New Roman" panose="02020603050405020304" pitchFamily="18" charset="0"/>
            </a:endParaRPr>
          </a:p>
          <a:p>
            <a:pPr>
              <a:lnSpc>
                <a:spcPct val="110000"/>
              </a:lnSpc>
              <a:spcBef>
                <a:spcPts val="300"/>
              </a:spcBef>
              <a:spcAft>
                <a:spcPts val="300"/>
              </a:spcAft>
            </a:pPr>
            <a:endParaRPr lang="en-GB" sz="2400" dirty="0"/>
          </a:p>
        </p:txBody>
      </p:sp>
      <p:pic>
        <p:nvPicPr>
          <p:cNvPr id="6" name="Picture 5" descr="A picture containing electronics, circuit&#10;&#10;Description automatically generated">
            <a:extLst>
              <a:ext uri="{FF2B5EF4-FFF2-40B4-BE49-F238E27FC236}">
                <a16:creationId xmlns:a16="http://schemas.microsoft.com/office/drawing/2014/main" id="{EF49D8F9-7ED2-49D5-9FDE-78A310A4E0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3857" b="6986"/>
          <a:stretch/>
        </p:blipFill>
        <p:spPr>
          <a:xfrm>
            <a:off x="9185877" y="1282601"/>
            <a:ext cx="2865096" cy="3408315"/>
          </a:xfrm>
          <a:prstGeom prst="rect">
            <a:avLst/>
          </a:prstGeom>
        </p:spPr>
      </p:pic>
      <p:sp>
        <p:nvSpPr>
          <p:cNvPr id="23" name="Rectangle 2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FDACC9-1971-4A89-BFB4-46B196877B56}"/>
              </a:ext>
            </a:extLst>
          </p:cNvPr>
          <p:cNvSpPr txBox="1"/>
          <p:nvPr/>
        </p:nvSpPr>
        <p:spPr>
          <a:xfrm>
            <a:off x="11334061" y="4678447"/>
            <a:ext cx="716912" cy="461665"/>
          </a:xfrm>
          <a:prstGeom prst="rect">
            <a:avLst/>
          </a:prstGeom>
          <a:solidFill>
            <a:srgbClr val="000000"/>
          </a:solidFill>
        </p:spPr>
        <p:txBody>
          <a:bodyPr wrap="square" rtlCol="0">
            <a:spAutoFit/>
          </a:bodyPr>
          <a:lstStyle/>
          <a:p>
            <a:pPr algn="r">
              <a:spcAft>
                <a:spcPts val="600"/>
              </a:spcAft>
            </a:pPr>
            <a:r>
              <a:rPr lang="en-GB" sz="600" dirty="0">
                <a:solidFill>
                  <a:srgbClr val="FFFFFF"/>
                </a:solidFill>
                <a:hlinkClick r:id="rId4" tooltip="https://www.flickr.com/photos/30478819@N08/42676888990">
                  <a:extLst>
                    <a:ext uri="{A12FA001-AC4F-418D-AE19-62706E023703}">
                      <ahyp:hlinkClr xmlns:ahyp="http://schemas.microsoft.com/office/drawing/2018/hyperlinkcolor" val="tx"/>
                    </a:ext>
                  </a:extLst>
                </a:hlinkClick>
              </a:rPr>
              <a:t>This Photo</a:t>
            </a:r>
            <a:r>
              <a:rPr lang="en-GB" sz="600" dirty="0">
                <a:solidFill>
                  <a:srgbClr val="FFFFFF"/>
                </a:solidFill>
              </a:rPr>
              <a:t> by Unknown Author is licensed under </a:t>
            </a:r>
            <a:r>
              <a:rPr lang="en-GB" sz="6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600" dirty="0">
              <a:solidFill>
                <a:srgbClr val="FFFFFF"/>
              </a:solidFill>
            </a:endParaRPr>
          </a:p>
        </p:txBody>
      </p:sp>
    </p:spTree>
    <p:extLst>
      <p:ext uri="{BB962C8B-B14F-4D97-AF65-F5344CB8AC3E}">
        <p14:creationId xmlns:p14="http://schemas.microsoft.com/office/powerpoint/2010/main" val="2083064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912B2-0F02-4D0D-8B1C-0E57F10952E9}"/>
              </a:ext>
            </a:extLst>
          </p:cNvPr>
          <p:cNvSpPr>
            <a:spLocks noGrp="1"/>
          </p:cNvSpPr>
          <p:nvPr>
            <p:ph type="title"/>
          </p:nvPr>
        </p:nvSpPr>
        <p:spPr>
          <a:xfrm>
            <a:off x="397694" y="189553"/>
            <a:ext cx="10515600" cy="1232086"/>
          </a:xfrm>
        </p:spPr>
        <p:txBody>
          <a:bodyPr/>
          <a:lstStyle/>
          <a:p>
            <a:r>
              <a:rPr lang="en-GB" sz="6000" b="1" dirty="0"/>
              <a:t>Bg. </a:t>
            </a:r>
            <a:r>
              <a:rPr lang="en-GB" b="1" u="sng" dirty="0"/>
              <a:t>CA: Video: RAM Explained</a:t>
            </a:r>
          </a:p>
        </p:txBody>
      </p:sp>
      <p:pic>
        <p:nvPicPr>
          <p:cNvPr id="4" name="Picture 3" descr="A picture containing electronics, circuit&#10;&#10;Description automatically generated">
            <a:hlinkClick r:id="rId2"/>
            <a:extLst>
              <a:ext uri="{FF2B5EF4-FFF2-40B4-BE49-F238E27FC236}">
                <a16:creationId xmlns:a16="http://schemas.microsoft.com/office/drawing/2014/main" id="{E530ABE0-CDC3-4316-B9A6-A4E873DC5F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435" y="2087097"/>
            <a:ext cx="5642842" cy="3664301"/>
          </a:xfrm>
          <a:prstGeom prst="rect">
            <a:avLst/>
          </a:prstGeom>
        </p:spPr>
      </p:pic>
      <p:sp>
        <p:nvSpPr>
          <p:cNvPr id="5" name="TextBox 4">
            <a:extLst>
              <a:ext uri="{FF2B5EF4-FFF2-40B4-BE49-F238E27FC236}">
                <a16:creationId xmlns:a16="http://schemas.microsoft.com/office/drawing/2014/main" id="{E8E93C73-0382-4EEB-901F-63310C1A5416}"/>
              </a:ext>
            </a:extLst>
          </p:cNvPr>
          <p:cNvSpPr txBox="1"/>
          <p:nvPr/>
        </p:nvSpPr>
        <p:spPr>
          <a:xfrm>
            <a:off x="710007" y="5659065"/>
            <a:ext cx="4312540" cy="184666"/>
          </a:xfrm>
          <a:prstGeom prst="rect">
            <a:avLst/>
          </a:prstGeom>
          <a:solidFill>
            <a:srgbClr val="000000"/>
          </a:solidFill>
        </p:spPr>
        <p:txBody>
          <a:bodyPr wrap="square" rtlCol="0">
            <a:spAutoFit/>
          </a:bodyPr>
          <a:lstStyle/>
          <a:p>
            <a:pPr algn="r">
              <a:spcAft>
                <a:spcPts val="600"/>
              </a:spcAft>
            </a:pPr>
            <a:r>
              <a:rPr lang="en-GB" sz="600" dirty="0">
                <a:solidFill>
                  <a:srgbClr val="FFFFFF"/>
                </a:solidFill>
                <a:hlinkClick r:id="rId4" tooltip="https://www.flickr.com/photos/30478819@N08/42676888990">
                  <a:extLst>
                    <a:ext uri="{A12FA001-AC4F-418D-AE19-62706E023703}">
                      <ahyp:hlinkClr xmlns:ahyp="http://schemas.microsoft.com/office/drawing/2018/hyperlinkcolor" val="tx"/>
                    </a:ext>
                  </a:extLst>
                </a:hlinkClick>
              </a:rPr>
              <a:t>This Photo</a:t>
            </a:r>
            <a:r>
              <a:rPr lang="en-GB" sz="600" dirty="0">
                <a:solidFill>
                  <a:srgbClr val="FFFFFF"/>
                </a:solidFill>
              </a:rPr>
              <a:t> by Unknown Author is licensed under </a:t>
            </a:r>
            <a:r>
              <a:rPr lang="en-GB" sz="6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600" dirty="0">
              <a:solidFill>
                <a:srgbClr val="FFFFFF"/>
              </a:solidFill>
            </a:endParaRPr>
          </a:p>
        </p:txBody>
      </p:sp>
      <p:pic>
        <p:nvPicPr>
          <p:cNvPr id="7" name="Picture 6" descr="A picture containing logo&#10;&#10;Description automatically generated">
            <a:hlinkClick r:id="rId2"/>
            <a:extLst>
              <a:ext uri="{FF2B5EF4-FFF2-40B4-BE49-F238E27FC236}">
                <a16:creationId xmlns:a16="http://schemas.microsoft.com/office/drawing/2014/main" id="{48EC31CD-9E4A-495D-803C-CD0281A2983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7467" y="1863967"/>
            <a:ext cx="1630218" cy="1630218"/>
          </a:xfrm>
          <a:prstGeom prst="rect">
            <a:avLst/>
          </a:prstGeom>
        </p:spPr>
      </p:pic>
      <p:pic>
        <p:nvPicPr>
          <p:cNvPr id="12" name="Picture 11">
            <a:extLst>
              <a:ext uri="{FF2B5EF4-FFF2-40B4-BE49-F238E27FC236}">
                <a16:creationId xmlns:a16="http://schemas.microsoft.com/office/drawing/2014/main" id="{8E7F5796-D9C3-4E96-B16B-04A9B42239C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62" y="6392561"/>
            <a:ext cx="12192000" cy="457110"/>
          </a:xfrm>
          <a:prstGeom prst="rect">
            <a:avLst/>
          </a:prstGeom>
        </p:spPr>
      </p:pic>
      <p:sp>
        <p:nvSpPr>
          <p:cNvPr id="3" name="TextBox 2">
            <a:extLst>
              <a:ext uri="{FF2B5EF4-FFF2-40B4-BE49-F238E27FC236}">
                <a16:creationId xmlns:a16="http://schemas.microsoft.com/office/drawing/2014/main" id="{B5854E18-6855-4887-8FFA-924CF4FA6314}"/>
              </a:ext>
            </a:extLst>
          </p:cNvPr>
          <p:cNvSpPr txBox="1"/>
          <p:nvPr/>
        </p:nvSpPr>
        <p:spPr>
          <a:xfrm>
            <a:off x="491898" y="1156081"/>
            <a:ext cx="10151390" cy="707886"/>
          </a:xfrm>
          <a:prstGeom prst="rect">
            <a:avLst/>
          </a:prstGeom>
          <a:noFill/>
        </p:spPr>
        <p:txBody>
          <a:bodyPr wrap="square" rtlCol="0">
            <a:spAutoFit/>
          </a:bodyPr>
          <a:lstStyle/>
          <a:p>
            <a:r>
              <a:rPr lang="en-GB" sz="2000" dirty="0"/>
              <a:t>Some students on the course have not done any Computing/Computer Science before. For more information on RAM, please watch the video below.</a:t>
            </a:r>
          </a:p>
        </p:txBody>
      </p:sp>
      <p:pic>
        <p:nvPicPr>
          <p:cNvPr id="8" name="Picture 7">
            <a:hlinkClick r:id="rId9"/>
            <a:extLst>
              <a:ext uri="{FF2B5EF4-FFF2-40B4-BE49-F238E27FC236}">
                <a16:creationId xmlns:a16="http://schemas.microsoft.com/office/drawing/2014/main" id="{8D75FCD9-BEC3-447D-F574-B692FCB949EA}"/>
              </a:ext>
            </a:extLst>
          </p:cNvPr>
          <p:cNvPicPr>
            <a:picLocks noChangeAspect="1"/>
          </p:cNvPicPr>
          <p:nvPr/>
        </p:nvPicPr>
        <p:blipFill>
          <a:blip r:embed="rId10"/>
          <a:stretch>
            <a:fillRect/>
          </a:stretch>
        </p:blipFill>
        <p:spPr>
          <a:xfrm>
            <a:off x="6362257" y="2062801"/>
            <a:ext cx="5655560" cy="3712892"/>
          </a:xfrm>
          <a:prstGeom prst="rect">
            <a:avLst/>
          </a:prstGeom>
        </p:spPr>
      </p:pic>
      <p:pic>
        <p:nvPicPr>
          <p:cNvPr id="11" name="Picture 10" descr="A picture containing logo&#10;&#10;Description automatically generated">
            <a:extLst>
              <a:ext uri="{FF2B5EF4-FFF2-40B4-BE49-F238E27FC236}">
                <a16:creationId xmlns:a16="http://schemas.microsoft.com/office/drawing/2014/main" id="{47619EBC-5954-A9FE-22FB-BF06F5FE332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95277" y="1797014"/>
            <a:ext cx="1630218" cy="1630218"/>
          </a:xfrm>
          <a:prstGeom prst="rect">
            <a:avLst/>
          </a:prstGeom>
        </p:spPr>
      </p:pic>
    </p:spTree>
    <p:extLst>
      <p:ext uri="{BB962C8B-B14F-4D97-AF65-F5344CB8AC3E}">
        <p14:creationId xmlns:p14="http://schemas.microsoft.com/office/powerpoint/2010/main" val="1900590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0725" y="332685"/>
            <a:ext cx="9895951" cy="1033669"/>
          </a:xfrm>
        </p:spPr>
        <p:txBody>
          <a:bodyPr>
            <a:normAutofit/>
          </a:bodyPr>
          <a:lstStyle/>
          <a:p>
            <a:r>
              <a:rPr lang="en-GB" sz="6000" dirty="0">
                <a:solidFill>
                  <a:schemeClr val="bg1"/>
                </a:solidFill>
              </a:rPr>
              <a:t>Bg. </a:t>
            </a:r>
            <a:r>
              <a:rPr lang="en-GB" sz="4800" dirty="0">
                <a:solidFill>
                  <a:schemeClr val="bg1"/>
                </a:solidFill>
              </a:rPr>
              <a:t>Computing term: </a:t>
            </a:r>
            <a:r>
              <a:rPr lang="en-GB" sz="5400" b="1" dirty="0">
                <a:solidFill>
                  <a:schemeClr val="bg1"/>
                </a:solidFill>
              </a:rPr>
              <a:t>an instance</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4123" y="1712687"/>
            <a:ext cx="11660554" cy="4863042"/>
          </a:xfrm>
        </p:spPr>
        <p:txBody>
          <a:bodyPr>
            <a:normAutofit/>
          </a:bodyPr>
          <a:lstStyle/>
          <a:p>
            <a:r>
              <a:rPr lang="en-GB" dirty="0"/>
              <a:t>When you </a:t>
            </a:r>
            <a:r>
              <a:rPr lang="en-GB" b="1" dirty="0"/>
              <a:t>open a program </a:t>
            </a:r>
            <a:r>
              <a:rPr lang="en-GB" dirty="0"/>
              <a:t>by clicking on the </a:t>
            </a:r>
            <a:r>
              <a:rPr lang="en-GB" b="1" dirty="0"/>
              <a:t>.exe </a:t>
            </a:r>
            <a:r>
              <a:rPr lang="en-GB" dirty="0"/>
              <a:t>file or clicking on the link/icon to it, it is </a:t>
            </a:r>
            <a:r>
              <a:rPr lang="en-GB" b="1" dirty="0"/>
              <a:t>loaded into memory</a:t>
            </a:r>
            <a:r>
              <a:rPr lang="en-GB" dirty="0"/>
              <a:t>.</a:t>
            </a:r>
          </a:p>
          <a:p>
            <a:pPr lvl="1"/>
            <a:r>
              <a:rPr lang="en-GB" dirty="0"/>
              <a:t>Bg. </a:t>
            </a:r>
            <a:r>
              <a:rPr lang="en-GB" sz="2000" dirty="0"/>
              <a:t>An .</a:t>
            </a:r>
            <a:r>
              <a:rPr lang="en-GB" sz="2000" b="1" dirty="0"/>
              <a:t>exe</a:t>
            </a:r>
            <a:r>
              <a:rPr lang="en-GB" sz="2000" dirty="0"/>
              <a:t> or </a:t>
            </a:r>
            <a:r>
              <a:rPr lang="en-GB" sz="2000" b="1" dirty="0"/>
              <a:t>executable</a:t>
            </a:r>
            <a:r>
              <a:rPr lang="en-GB" sz="2000" dirty="0"/>
              <a:t> file is an executable</a:t>
            </a:r>
            <a:r>
              <a:rPr lang="en-GB" sz="2000" b="1" dirty="0"/>
              <a:t> binary </a:t>
            </a:r>
            <a:r>
              <a:rPr lang="en-GB" sz="2000" dirty="0"/>
              <a:t>program, a </a:t>
            </a:r>
            <a:r>
              <a:rPr lang="en-GB" sz="2000" b="1" dirty="0"/>
              <a:t>ready-to-run file</a:t>
            </a:r>
            <a:r>
              <a:rPr lang="en-GB" sz="2000" dirty="0"/>
              <a:t>.</a:t>
            </a:r>
          </a:p>
          <a:p>
            <a:r>
              <a:rPr lang="en-GB" b="1" dirty="0"/>
              <a:t>An instance of a program, is a copy of the executable file that has been written to the computer's memory.</a:t>
            </a:r>
          </a:p>
          <a:p>
            <a:r>
              <a:rPr lang="en-GB" dirty="0"/>
              <a:t>A Process is an </a:t>
            </a:r>
            <a:r>
              <a:rPr lang="en-GB" b="1" dirty="0"/>
              <a:t>instance</a:t>
            </a:r>
            <a:r>
              <a:rPr lang="en-GB" dirty="0"/>
              <a:t>/copy of a program’s files, loaded into memory for processing/execution by the CPU and is managed by the OS. </a:t>
            </a:r>
            <a:endParaRPr lang="en-GB" b="1" dirty="0"/>
          </a:p>
          <a:p>
            <a:pPr algn="l"/>
            <a:r>
              <a:rPr lang="en-GB" b="0" i="0" dirty="0">
                <a:solidFill>
                  <a:srgbClr val="292929"/>
                </a:solidFill>
                <a:effectLst/>
              </a:rPr>
              <a:t>Multiple instances of a program mean that the program has been loaded into memory several times (e.g. Open Chrome / File Explorer 3 times).</a:t>
            </a:r>
          </a:p>
          <a:p>
            <a:pPr algn="l"/>
            <a:r>
              <a:rPr lang="en-GB" dirty="0">
                <a:solidFill>
                  <a:srgbClr val="202122"/>
                </a:solidFill>
              </a:rPr>
              <a:t>The instance</a:t>
            </a:r>
            <a:r>
              <a:rPr lang="en-GB" b="0" i="0" dirty="0">
                <a:solidFill>
                  <a:srgbClr val="202122"/>
                </a:solidFill>
                <a:effectLst/>
              </a:rPr>
              <a:t> contains the program code and its activity. </a:t>
            </a:r>
          </a:p>
          <a:p>
            <a:endParaRPr lang="en-GB" sz="3100" dirty="0"/>
          </a:p>
        </p:txBody>
      </p:sp>
    </p:spTree>
    <p:extLst>
      <p:ext uri="{BB962C8B-B14F-4D97-AF65-F5344CB8AC3E}">
        <p14:creationId xmlns:p14="http://schemas.microsoft.com/office/powerpoint/2010/main" val="511666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0725" y="347945"/>
            <a:ext cx="9895951" cy="1033669"/>
          </a:xfrm>
        </p:spPr>
        <p:txBody>
          <a:bodyPr>
            <a:normAutofit/>
          </a:bodyPr>
          <a:lstStyle/>
          <a:p>
            <a:r>
              <a:rPr lang="en-GB" sz="4800" b="1" i="0" dirty="0">
                <a:solidFill>
                  <a:schemeClr val="bg1"/>
                </a:solidFill>
                <a:effectLst/>
              </a:rPr>
              <a:t>Memory Management &amp; </a:t>
            </a:r>
            <a:r>
              <a:rPr lang="en-GB" sz="4800" b="1" dirty="0">
                <a:solidFill>
                  <a:srgbClr val="FFFFFF"/>
                </a:solidFill>
              </a:rPr>
              <a:t>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637" y="1936941"/>
            <a:ext cx="6844602" cy="4588241"/>
          </a:xfrm>
        </p:spPr>
        <p:txBody>
          <a:bodyPr>
            <a:noAutofit/>
          </a:bodyPr>
          <a:lstStyle/>
          <a:p>
            <a:r>
              <a:rPr lang="en-GB" b="1" i="0" dirty="0">
                <a:solidFill>
                  <a:srgbClr val="000000"/>
                </a:solidFill>
                <a:effectLst/>
              </a:rPr>
              <a:t>Memory management </a:t>
            </a:r>
            <a:r>
              <a:rPr lang="en-GB" b="0" i="0" dirty="0">
                <a:solidFill>
                  <a:srgbClr val="000000"/>
                </a:solidFill>
                <a:effectLst/>
              </a:rPr>
              <a:t>is the management of a computer’s Primary Memory (RAM) / Main Memory / </a:t>
            </a:r>
            <a:r>
              <a:rPr lang="en-GB" b="1" i="0" dirty="0">
                <a:solidFill>
                  <a:srgbClr val="000000"/>
                </a:solidFill>
                <a:effectLst/>
              </a:rPr>
              <a:t>Memory</a:t>
            </a:r>
            <a:r>
              <a:rPr lang="en-GB" b="0" i="0" dirty="0">
                <a:solidFill>
                  <a:srgbClr val="000000"/>
                </a:solidFill>
                <a:effectLst/>
              </a:rPr>
              <a:t>.</a:t>
            </a:r>
            <a:endParaRPr lang="en-GB" b="0" i="0" dirty="0">
              <a:effectLst/>
            </a:endParaRPr>
          </a:p>
          <a:p>
            <a:r>
              <a:rPr lang="en-GB" b="0" i="0" dirty="0">
                <a:effectLst/>
              </a:rPr>
              <a:t>When a </a:t>
            </a:r>
            <a:r>
              <a:rPr lang="en-GB" b="1" i="0" dirty="0">
                <a:effectLst/>
              </a:rPr>
              <a:t>program</a:t>
            </a:r>
            <a:r>
              <a:rPr lang="en-GB" b="0" i="0" dirty="0">
                <a:effectLst/>
              </a:rPr>
              <a:t> is executed and loaded into memory it becomes a </a:t>
            </a:r>
            <a:r>
              <a:rPr lang="en-GB" b="1" i="0" dirty="0">
                <a:effectLst/>
                <a:highlight>
                  <a:srgbClr val="FFFF00"/>
                </a:highlight>
              </a:rPr>
              <a:t>process</a:t>
            </a:r>
            <a:r>
              <a:rPr lang="en-GB" b="1" i="0" dirty="0">
                <a:effectLst/>
              </a:rPr>
              <a:t>,</a:t>
            </a:r>
            <a:r>
              <a:rPr lang="en-GB" dirty="0"/>
              <a:t> </a:t>
            </a:r>
            <a:r>
              <a:rPr lang="en-GB" b="0" i="0" dirty="0">
                <a:effectLst/>
              </a:rPr>
              <a:t>running in the computer’s </a:t>
            </a:r>
            <a:r>
              <a:rPr lang="en-GB" b="1" i="0" dirty="0">
                <a:effectLst/>
              </a:rPr>
              <a:t>memory</a:t>
            </a:r>
            <a:r>
              <a:rPr lang="en-GB" b="0" i="0" dirty="0">
                <a:effectLst/>
              </a:rPr>
              <a:t>. </a:t>
            </a:r>
          </a:p>
          <a:p>
            <a:r>
              <a:rPr lang="en-GB" dirty="0"/>
              <a:t>So w</a:t>
            </a:r>
            <a:r>
              <a:rPr lang="en-GB" b="0" i="0" dirty="0">
                <a:effectLst/>
              </a:rPr>
              <a:t>hen </a:t>
            </a:r>
            <a:r>
              <a:rPr lang="en-GB" dirty="0"/>
              <a:t>we</a:t>
            </a:r>
            <a:r>
              <a:rPr lang="en-GB" b="0" i="0" dirty="0">
                <a:effectLst/>
              </a:rPr>
              <a:t> open a program/App. </a:t>
            </a:r>
            <a:r>
              <a:rPr lang="en-GB" dirty="0"/>
              <a:t>such as</a:t>
            </a:r>
            <a:r>
              <a:rPr lang="en-GB" b="0" i="0" dirty="0">
                <a:effectLst/>
              </a:rPr>
              <a:t> Edge / Chrome or Word it becomes a </a:t>
            </a:r>
            <a:r>
              <a:rPr lang="en-GB" b="1" i="0" dirty="0">
                <a:effectLst/>
              </a:rPr>
              <a:t>process</a:t>
            </a:r>
            <a:r>
              <a:rPr lang="en-GB" b="0" i="0" dirty="0">
                <a:effectLst/>
              </a:rPr>
              <a:t> running in the computer’s </a:t>
            </a:r>
            <a:r>
              <a:rPr lang="en-GB" b="1" i="0" dirty="0">
                <a:effectLst/>
              </a:rPr>
              <a:t>memory</a:t>
            </a:r>
            <a:r>
              <a:rPr lang="en-GB" b="0" i="0" dirty="0">
                <a:effectLst/>
              </a:rPr>
              <a:t>.</a:t>
            </a:r>
          </a:p>
        </p:txBody>
      </p:sp>
      <p:grpSp>
        <p:nvGrpSpPr>
          <p:cNvPr id="6" name="Group 5">
            <a:extLst>
              <a:ext uri="{FF2B5EF4-FFF2-40B4-BE49-F238E27FC236}">
                <a16:creationId xmlns:a16="http://schemas.microsoft.com/office/drawing/2014/main" id="{C1C5623D-0213-4A4B-ADEC-EE20CC9E139D}"/>
              </a:ext>
            </a:extLst>
          </p:cNvPr>
          <p:cNvGrpSpPr/>
          <p:nvPr/>
        </p:nvGrpSpPr>
        <p:grpSpPr>
          <a:xfrm>
            <a:off x="6808922" y="2161627"/>
            <a:ext cx="5215180" cy="3453457"/>
            <a:chOff x="6055132" y="2021988"/>
            <a:chExt cx="5493490" cy="3678723"/>
          </a:xfrm>
        </p:grpSpPr>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rotWithShape="1">
            <a:blip r:embed="rId3">
              <a:extLst>
                <a:ext uri="{28A0092B-C50C-407E-A947-70E740481C1C}">
                  <a14:useLocalDpi xmlns:a14="http://schemas.microsoft.com/office/drawing/2010/main" val="0"/>
                </a:ext>
              </a:extLst>
            </a:blip>
            <a:srcRect r="9525"/>
            <a:stretch/>
          </p:blipFill>
          <p:spPr>
            <a:xfrm>
              <a:off x="6183835" y="2021988"/>
              <a:ext cx="5364787" cy="3678723"/>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FACB1D3-B0A0-4DBD-8796-971A2394B330}"/>
                    </a:ext>
                  </a:extLst>
                </p14:cNvPr>
                <p14:cNvContentPartPr/>
                <p14:nvPr/>
              </p14:nvContentPartPr>
              <p14:xfrm>
                <a:off x="6257452" y="2556844"/>
                <a:ext cx="485280" cy="7920"/>
              </p14:xfrm>
            </p:contentPart>
          </mc:Choice>
          <mc:Fallback xmlns="">
            <p:pic>
              <p:nvPicPr>
                <p:cNvPr id="3" name="Ink 2">
                  <a:extLst>
                    <a:ext uri="{FF2B5EF4-FFF2-40B4-BE49-F238E27FC236}">
                      <a16:creationId xmlns:a16="http://schemas.microsoft.com/office/drawing/2014/main" id="{FFACB1D3-B0A0-4DBD-8796-971A2394B330}"/>
                    </a:ext>
                  </a:extLst>
                </p:cNvPr>
                <p:cNvPicPr/>
                <p:nvPr/>
              </p:nvPicPr>
              <p:blipFill>
                <a:blip r:embed="rId5"/>
                <a:stretch>
                  <a:fillRect/>
                </a:stretch>
              </p:blipFill>
              <p:spPr>
                <a:xfrm>
                  <a:off x="6203812" y="2448844"/>
                  <a:ext cx="5929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10870AC2-C4FD-4167-8065-E64A23AB1F9D}"/>
                    </a:ext>
                  </a:extLst>
                </p14:cNvPr>
                <p14:cNvContentPartPr/>
                <p14:nvPr/>
              </p14:nvContentPartPr>
              <p14:xfrm>
                <a:off x="6055132" y="2221324"/>
                <a:ext cx="939960" cy="593640"/>
              </p14:xfrm>
            </p:contentPart>
          </mc:Choice>
          <mc:Fallback xmlns="">
            <p:pic>
              <p:nvPicPr>
                <p:cNvPr id="5" name="Ink 4">
                  <a:extLst>
                    <a:ext uri="{FF2B5EF4-FFF2-40B4-BE49-F238E27FC236}">
                      <a16:creationId xmlns:a16="http://schemas.microsoft.com/office/drawing/2014/main" id="{10870AC2-C4FD-4167-8065-E64A23AB1F9D}"/>
                    </a:ext>
                  </a:extLst>
                </p:cNvPr>
                <p:cNvPicPr/>
                <p:nvPr/>
              </p:nvPicPr>
              <p:blipFill>
                <a:blip r:embed="rId7"/>
                <a:stretch>
                  <a:fillRect/>
                </a:stretch>
              </p:blipFill>
              <p:spPr>
                <a:xfrm>
                  <a:off x="6046132" y="2212684"/>
                  <a:ext cx="957600" cy="611280"/>
                </a:xfrm>
                <a:prstGeom prst="rect">
                  <a:avLst/>
                </a:prstGeom>
              </p:spPr>
            </p:pic>
          </mc:Fallback>
        </mc:AlternateContent>
      </p:grpSp>
    </p:spTree>
    <p:extLst>
      <p:ext uri="{BB962C8B-B14F-4D97-AF65-F5344CB8AC3E}">
        <p14:creationId xmlns:p14="http://schemas.microsoft.com/office/powerpoint/2010/main" val="3381275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BB48C-125D-29FD-2D24-9AE9D30BBEFA}"/>
              </a:ext>
            </a:extLst>
          </p:cNvPr>
          <p:cNvSpPr>
            <a:spLocks noGrp="1"/>
          </p:cNvSpPr>
          <p:nvPr>
            <p:ph type="title"/>
          </p:nvPr>
        </p:nvSpPr>
        <p:spPr>
          <a:xfrm>
            <a:off x="0" y="1"/>
            <a:ext cx="10515600" cy="1091820"/>
          </a:xfrm>
          <a:solidFill>
            <a:srgbClr val="002060"/>
          </a:solidFill>
        </p:spPr>
        <p:txBody>
          <a:bodyPr/>
          <a:lstStyle/>
          <a:p>
            <a:r>
              <a:rPr lang="en-GB" sz="4400" b="1" dirty="0">
                <a:solidFill>
                  <a:srgbClr val="FFFFFF"/>
                </a:solidFill>
              </a:rPr>
              <a:t>Memory Management: </a:t>
            </a:r>
            <a:r>
              <a:rPr lang="en-GB" sz="4400" b="1" dirty="0">
                <a:solidFill>
                  <a:schemeClr val="bg1"/>
                </a:solidFill>
              </a:rPr>
              <a:t>Process Scheduler</a:t>
            </a:r>
            <a:endParaRPr lang="en-GB" dirty="0">
              <a:solidFill>
                <a:schemeClr val="bg1"/>
              </a:solidFill>
            </a:endParaRPr>
          </a:p>
        </p:txBody>
      </p:sp>
      <p:sp>
        <p:nvSpPr>
          <p:cNvPr id="3" name="Content Placeholder 2">
            <a:extLst>
              <a:ext uri="{FF2B5EF4-FFF2-40B4-BE49-F238E27FC236}">
                <a16:creationId xmlns:a16="http://schemas.microsoft.com/office/drawing/2014/main" id="{2BCD0524-9D68-1333-093A-D61F3E35F76C}"/>
              </a:ext>
            </a:extLst>
          </p:cNvPr>
          <p:cNvSpPr>
            <a:spLocks noGrp="1"/>
          </p:cNvSpPr>
          <p:nvPr>
            <p:ph idx="1"/>
          </p:nvPr>
        </p:nvSpPr>
        <p:spPr>
          <a:xfrm>
            <a:off x="155812" y="1143238"/>
            <a:ext cx="11526672" cy="4351338"/>
          </a:xfrm>
        </p:spPr>
        <p:txBody>
          <a:bodyPr>
            <a:normAutofit fontScale="92500"/>
          </a:bodyPr>
          <a:lstStyle/>
          <a:p>
            <a:pPr marR="30480">
              <a:lnSpc>
                <a:spcPct val="120000"/>
              </a:lnSpc>
              <a:spcBef>
                <a:spcPts val="0"/>
              </a:spcBef>
              <a:spcAft>
                <a:spcPts val="300"/>
              </a:spcAft>
            </a:pPr>
            <a:r>
              <a:rPr lang="en-GB" sz="3000" dirty="0"/>
              <a:t>The OS’s ‘</a:t>
            </a:r>
            <a:r>
              <a:rPr lang="en-GB" sz="3000" b="1" dirty="0">
                <a:highlight>
                  <a:srgbClr val="FFFF00"/>
                </a:highlight>
              </a:rPr>
              <a:t>Process Scheduler’</a:t>
            </a:r>
            <a:r>
              <a:rPr lang="en-GB" sz="3000" dirty="0">
                <a:highlight>
                  <a:srgbClr val="FFFF00"/>
                </a:highlight>
              </a:rPr>
              <a:t> </a:t>
            </a:r>
            <a:r>
              <a:rPr lang="en-GB" sz="3000" b="1" dirty="0">
                <a:highlight>
                  <a:srgbClr val="FFFF00"/>
                </a:highlight>
              </a:rPr>
              <a:t>program</a:t>
            </a:r>
            <a:r>
              <a:rPr lang="en-GB" sz="3000" dirty="0">
                <a:highlight>
                  <a:srgbClr val="FFFF00"/>
                </a:highlight>
              </a:rPr>
              <a:t> </a:t>
            </a:r>
            <a:r>
              <a:rPr lang="en-GB" sz="3000" dirty="0"/>
              <a:t>(aka resource scheduler or job controller) determines which processes are admitted to the CPU for processing.</a:t>
            </a:r>
          </a:p>
          <a:p>
            <a:pPr marR="30480">
              <a:lnSpc>
                <a:spcPct val="120000"/>
              </a:lnSpc>
              <a:spcBef>
                <a:spcPts val="0"/>
              </a:spcBef>
              <a:spcAft>
                <a:spcPts val="300"/>
              </a:spcAft>
            </a:pPr>
            <a:r>
              <a:rPr lang="en-GB" sz="2600" dirty="0">
                <a:effectLst/>
                <a:ea typeface="Calibri" panose="020F0502020204030204" pitchFamily="34" charset="0"/>
                <a:cs typeface="Times New Roman" panose="02020603050405020304" pitchFamily="18" charset="0"/>
              </a:rPr>
              <a:t>The OS </a:t>
            </a:r>
            <a:r>
              <a:rPr lang="en-GB" sz="2600" dirty="0">
                <a:effectLst/>
                <a:highlight>
                  <a:srgbClr val="FFFF00"/>
                </a:highlight>
                <a:ea typeface="Calibri" panose="020F0502020204030204" pitchFamily="34" charset="0"/>
                <a:cs typeface="Times New Roman" panose="02020603050405020304" pitchFamily="18" charset="0"/>
              </a:rPr>
              <a:t>creates, schedules, assigns &amp; terminates processes </a:t>
            </a:r>
            <a:r>
              <a:rPr lang="en-GB" sz="2600" dirty="0">
                <a:effectLst/>
                <a:ea typeface="Calibri" panose="020F0502020204030204" pitchFamily="34" charset="0"/>
                <a:cs typeface="Times New Roman" panose="02020603050405020304" pitchFamily="18" charset="0"/>
              </a:rPr>
              <a:t>that are used by the CPU.</a:t>
            </a:r>
            <a:endParaRPr lang="en-GB" sz="2600" dirty="0"/>
          </a:p>
          <a:p>
            <a:pPr marR="30480">
              <a:lnSpc>
                <a:spcPct val="120000"/>
              </a:lnSpc>
              <a:spcBef>
                <a:spcPts val="0"/>
              </a:spcBef>
              <a:spcAft>
                <a:spcPts val="300"/>
              </a:spcAft>
            </a:pPr>
            <a:r>
              <a:rPr lang="en-GB" sz="2600" dirty="0"/>
              <a:t>The OS </a:t>
            </a:r>
            <a:r>
              <a:rPr lang="en-GB" sz="2600" dirty="0">
                <a:highlight>
                  <a:srgbClr val="FFFF00"/>
                </a:highlight>
              </a:rPr>
              <a:t>controls which process is being executed </a:t>
            </a:r>
            <a:r>
              <a:rPr lang="en-GB" sz="2600" dirty="0"/>
              <a:t>by the CPU at any one point in time.</a:t>
            </a:r>
          </a:p>
          <a:p>
            <a:pPr marR="30480" algn="just">
              <a:lnSpc>
                <a:spcPct val="120000"/>
              </a:lnSpc>
              <a:spcBef>
                <a:spcPts val="0"/>
              </a:spcBef>
              <a:spcAft>
                <a:spcPts val="300"/>
              </a:spcAft>
            </a:pPr>
            <a:r>
              <a:rPr lang="en-GB" sz="2600" dirty="0"/>
              <a:t>The OS decides the best way to </a:t>
            </a:r>
            <a:r>
              <a:rPr lang="en-GB" sz="2600" b="1" dirty="0"/>
              <a:t>swap</a:t>
            </a:r>
            <a:r>
              <a:rPr lang="en-GB" sz="2600" dirty="0"/>
              <a:t> between </a:t>
            </a:r>
            <a:r>
              <a:rPr lang="en-GB" sz="2600" b="1" dirty="0"/>
              <a:t>running</a:t>
            </a:r>
            <a:r>
              <a:rPr lang="en-GB" sz="2600" dirty="0"/>
              <a:t>, </a:t>
            </a:r>
            <a:r>
              <a:rPr lang="en-GB" sz="2600" b="1" dirty="0"/>
              <a:t>runnable</a:t>
            </a:r>
            <a:r>
              <a:rPr lang="en-GB" sz="2600" dirty="0"/>
              <a:t> and </a:t>
            </a:r>
            <a:r>
              <a:rPr lang="en-GB" sz="2600" b="1" dirty="0"/>
              <a:t>waiting</a:t>
            </a:r>
            <a:r>
              <a:rPr lang="en-GB" sz="2600" dirty="0"/>
              <a:t> processes.</a:t>
            </a:r>
          </a:p>
          <a:p>
            <a:pPr marR="30480">
              <a:lnSpc>
                <a:spcPct val="120000"/>
              </a:lnSpc>
              <a:spcBef>
                <a:spcPts val="0"/>
              </a:spcBef>
              <a:spcAft>
                <a:spcPts val="300"/>
              </a:spcAft>
            </a:pPr>
            <a:r>
              <a:rPr lang="en-GB" sz="2600" dirty="0"/>
              <a:t>The job of working out when to swap processes is known as </a:t>
            </a:r>
            <a:r>
              <a:rPr lang="en-GB" sz="2600" b="1" dirty="0">
                <a:highlight>
                  <a:srgbClr val="FFFF00"/>
                </a:highlight>
              </a:rPr>
              <a:t>scheduling / job-scheduling / process scheduling</a:t>
            </a:r>
            <a:r>
              <a:rPr lang="en-GB" sz="2600" b="1" dirty="0"/>
              <a:t>.</a:t>
            </a:r>
          </a:p>
          <a:p>
            <a:endParaRPr lang="en-GB" dirty="0"/>
          </a:p>
        </p:txBody>
      </p:sp>
      <p:pic>
        <p:nvPicPr>
          <p:cNvPr id="4" name="Picture 3" descr="Diagram&#10;&#10;Description automatically generated">
            <a:extLst>
              <a:ext uri="{FF2B5EF4-FFF2-40B4-BE49-F238E27FC236}">
                <a16:creationId xmlns:a16="http://schemas.microsoft.com/office/drawing/2014/main" id="{B859B873-E76E-8E9A-49A7-E826619462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36577" y="4742875"/>
            <a:ext cx="4989532" cy="19437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755BF2C9-8FB6-28D8-29D5-F956F5F954D3}"/>
              </a:ext>
            </a:extLst>
          </p:cNvPr>
          <p:cNvSpPr txBox="1"/>
          <p:nvPr/>
        </p:nvSpPr>
        <p:spPr>
          <a:xfrm>
            <a:off x="8266550" y="10565867"/>
            <a:ext cx="2805472" cy="153888"/>
          </a:xfrm>
          <a:prstGeom prst="rect">
            <a:avLst/>
          </a:prstGeom>
          <a:noFill/>
        </p:spPr>
        <p:txBody>
          <a:bodyPr wrap="square" rtlCol="0">
            <a:spAutoFit/>
          </a:bodyPr>
          <a:lstStyle/>
          <a:p>
            <a:pPr algn="r"/>
            <a:r>
              <a:rPr lang="en-GB" sz="400" dirty="0">
                <a:hlinkClick r:id="rId3" tooltip="http://stackoverflow.com/questions/29586950/basic-cpu-scheduling-waiting-to-ready"/>
              </a:rPr>
              <a:t>This Photo</a:t>
            </a:r>
            <a:r>
              <a:rPr lang="en-GB" sz="400" dirty="0"/>
              <a:t> by Unknown Author is licensed under </a:t>
            </a:r>
            <a:r>
              <a:rPr lang="en-GB" sz="400" dirty="0">
                <a:hlinkClick r:id="rId4" tooltip="https://creativecommons.org/licenses/by-sa/3.0/"/>
              </a:rPr>
              <a:t>CC BY-SA</a:t>
            </a:r>
            <a:endParaRPr lang="en-GB" sz="400" dirty="0"/>
          </a:p>
        </p:txBody>
      </p:sp>
    </p:spTree>
    <p:extLst>
      <p:ext uri="{BB962C8B-B14F-4D97-AF65-F5344CB8AC3E}">
        <p14:creationId xmlns:p14="http://schemas.microsoft.com/office/powerpoint/2010/main" val="241670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9308" y="294539"/>
            <a:ext cx="9895951" cy="1033669"/>
          </a:xfrm>
        </p:spPr>
        <p:txBody>
          <a:bodyPr>
            <a:normAutofit/>
          </a:bodyPr>
          <a:lstStyle/>
          <a:p>
            <a:r>
              <a:rPr lang="en-GB" sz="5400" b="1" dirty="0">
                <a:solidFill>
                  <a:schemeClr val="bg1"/>
                </a:solidFill>
              </a:rPr>
              <a:t>Bg. Process Life cycle</a:t>
            </a:r>
          </a:p>
        </p:txBody>
      </p:sp>
      <p:sp>
        <p:nvSpPr>
          <p:cNvPr id="4" name="Content Placeholder 3">
            <a:extLst>
              <a:ext uri="{FF2B5EF4-FFF2-40B4-BE49-F238E27FC236}">
                <a16:creationId xmlns:a16="http://schemas.microsoft.com/office/drawing/2014/main" id="{F88461EF-B69A-46F3-94EA-59662D5F4AE2}"/>
              </a:ext>
            </a:extLst>
          </p:cNvPr>
          <p:cNvSpPr>
            <a:spLocks noGrp="1"/>
          </p:cNvSpPr>
          <p:nvPr>
            <p:ph idx="1"/>
          </p:nvPr>
        </p:nvSpPr>
        <p:spPr>
          <a:xfrm>
            <a:off x="653005" y="1622747"/>
            <a:ext cx="10885986" cy="4818727"/>
          </a:xfrm>
        </p:spPr>
        <p:txBody>
          <a:bodyPr anchor="ctr">
            <a:normAutofit fontScale="92500" lnSpcReduction="10000"/>
          </a:bodyPr>
          <a:lstStyle/>
          <a:p>
            <a:pPr marL="0" indent="0">
              <a:buNone/>
            </a:pPr>
            <a:r>
              <a:rPr lang="en-GB" sz="2600" b="0" i="0" dirty="0">
                <a:effectLst/>
              </a:rPr>
              <a:t>When a process executes, it passes through different </a:t>
            </a:r>
            <a:r>
              <a:rPr lang="en-GB" sz="2600" b="1" i="0" dirty="0">
                <a:effectLst/>
              </a:rPr>
              <a:t>states</a:t>
            </a:r>
            <a:r>
              <a:rPr lang="en-GB" sz="2600" b="0" i="0" dirty="0">
                <a:effectLst/>
              </a:rPr>
              <a:t>. In general, a process will pass through the following five states:</a:t>
            </a:r>
          </a:p>
          <a:p>
            <a:pPr marL="0" indent="0">
              <a:buNone/>
            </a:pPr>
            <a:r>
              <a:rPr lang="en-GB" sz="2400" b="1" i="0" dirty="0">
                <a:effectLst/>
              </a:rPr>
              <a:t>1. Start: </a:t>
            </a:r>
            <a:r>
              <a:rPr lang="en-GB" sz="2400" i="0" dirty="0">
                <a:effectLst/>
              </a:rPr>
              <a:t>T</a:t>
            </a:r>
            <a:r>
              <a:rPr lang="en-GB" sz="2400" b="0" i="0" dirty="0">
                <a:effectLst/>
              </a:rPr>
              <a:t>he initial state when a process is first started.</a:t>
            </a:r>
          </a:p>
          <a:p>
            <a:pPr marL="0" indent="0">
              <a:buNone/>
            </a:pPr>
            <a:r>
              <a:rPr lang="en-GB" sz="2400" b="1" i="0" dirty="0">
                <a:effectLst/>
              </a:rPr>
              <a:t>2.</a:t>
            </a:r>
            <a:r>
              <a:rPr lang="en-GB" sz="2400" b="1" dirty="0"/>
              <a:t> </a:t>
            </a:r>
            <a:r>
              <a:rPr lang="en-GB" sz="2400" b="1" i="0" dirty="0">
                <a:effectLst/>
              </a:rPr>
              <a:t>Ready: </a:t>
            </a:r>
            <a:r>
              <a:rPr lang="en-GB" sz="2400" i="0" dirty="0">
                <a:effectLst/>
              </a:rPr>
              <a:t>Here the </a:t>
            </a:r>
            <a:r>
              <a:rPr lang="en-GB" sz="2400" b="0" i="0" dirty="0">
                <a:effectLst/>
              </a:rPr>
              <a:t>process is waiting to be assigned to the processor by the operating system so that it can run. </a:t>
            </a:r>
          </a:p>
          <a:p>
            <a:pPr marL="0" indent="0">
              <a:buNone/>
            </a:pPr>
            <a:r>
              <a:rPr lang="en-GB" sz="2400" b="1" i="0" dirty="0">
                <a:effectLst/>
              </a:rPr>
              <a:t>3. Running: </a:t>
            </a:r>
            <a:r>
              <a:rPr lang="en-GB" sz="2400" dirty="0"/>
              <a:t>When</a:t>
            </a:r>
            <a:r>
              <a:rPr lang="en-GB" sz="2400" b="0" i="0" dirty="0">
                <a:effectLst/>
              </a:rPr>
              <a:t> the process is assigned to the processor by the </a:t>
            </a:r>
            <a:r>
              <a:rPr lang="en-GB" sz="2400" b="1" i="0" dirty="0">
                <a:effectLst/>
              </a:rPr>
              <a:t>OS scheduler</a:t>
            </a:r>
            <a:r>
              <a:rPr lang="en-GB" sz="2400" b="0" i="0" dirty="0">
                <a:effectLst/>
              </a:rPr>
              <a:t>, the process state is set to running and the processor executes its instructions.</a:t>
            </a:r>
          </a:p>
          <a:p>
            <a:pPr marL="0" indent="0">
              <a:buNone/>
            </a:pPr>
            <a:r>
              <a:rPr lang="en-GB" sz="2400" b="1" i="0" dirty="0">
                <a:effectLst/>
              </a:rPr>
              <a:t>4. Waiting: </a:t>
            </a:r>
            <a:r>
              <a:rPr lang="en-GB" sz="2400" i="0" dirty="0">
                <a:effectLst/>
              </a:rPr>
              <a:t>This is when a </a:t>
            </a:r>
            <a:r>
              <a:rPr lang="en-GB" sz="2400" b="0" i="0" dirty="0">
                <a:effectLst/>
              </a:rPr>
              <a:t>Process moves into the waiting state, when it needs to </a:t>
            </a:r>
            <a:r>
              <a:rPr lang="en-GB" sz="2400" b="1" i="0" dirty="0">
                <a:effectLst/>
              </a:rPr>
              <a:t>wait</a:t>
            </a:r>
            <a:r>
              <a:rPr lang="en-GB" sz="2400" b="0" i="0" dirty="0">
                <a:effectLst/>
              </a:rPr>
              <a:t> for a resource, such as waiting for user input, or waiting for a file or peripheral device to become available. The OS can move it back to </a:t>
            </a:r>
            <a:r>
              <a:rPr lang="en-GB" sz="2400" b="1" i="0" dirty="0">
                <a:effectLst/>
              </a:rPr>
              <a:t>Running</a:t>
            </a:r>
            <a:r>
              <a:rPr lang="en-GB" sz="2400" b="0" i="0" dirty="0">
                <a:effectLst/>
              </a:rPr>
              <a:t> when the resource and memory is available.</a:t>
            </a:r>
          </a:p>
          <a:p>
            <a:pPr marL="0" indent="0">
              <a:buNone/>
            </a:pPr>
            <a:r>
              <a:rPr lang="en-GB" sz="2400" b="1" i="0" dirty="0">
                <a:effectLst/>
              </a:rPr>
              <a:t>5. Terminated or Exit</a:t>
            </a:r>
            <a:r>
              <a:rPr lang="en-GB" sz="2400" b="0" i="0" dirty="0">
                <a:effectLst/>
              </a:rPr>
              <a:t>: When the process finishes its execution, the OS moves it to the terminated state where it is removed from main memory e.g. when you close a program.</a:t>
            </a:r>
          </a:p>
          <a:p>
            <a:pPr marL="0" indent="0">
              <a:buNone/>
            </a:pPr>
            <a:r>
              <a:rPr lang="en-GB" sz="2400" dirty="0"/>
              <a:t>Note: </a:t>
            </a:r>
            <a:r>
              <a:rPr lang="en-GB" sz="2400" b="0" i="0" dirty="0">
                <a:effectLst/>
              </a:rPr>
              <a:t>These stages / states are typical but can differ somewhat </a:t>
            </a:r>
            <a:r>
              <a:rPr lang="en-GB" sz="2400" dirty="0"/>
              <a:t>between different OSs.</a:t>
            </a:r>
          </a:p>
        </p:txBody>
      </p:sp>
    </p:spTree>
    <p:extLst>
      <p:ext uri="{BB962C8B-B14F-4D97-AF65-F5344CB8AC3E}">
        <p14:creationId xmlns:p14="http://schemas.microsoft.com/office/powerpoint/2010/main" val="2263639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001D9-55E6-F9B0-557D-D3F685DC1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921FEC-521B-08CE-02FE-79B97BFF6C4E}"/>
              </a:ext>
            </a:extLst>
          </p:cNvPr>
          <p:cNvSpPr>
            <a:spLocks noGrp="1"/>
          </p:cNvSpPr>
          <p:nvPr>
            <p:ph type="title"/>
          </p:nvPr>
        </p:nvSpPr>
        <p:spPr>
          <a:xfrm>
            <a:off x="0" y="-1"/>
            <a:ext cx="11798490" cy="1337481"/>
          </a:xfrm>
          <a:solidFill>
            <a:srgbClr val="002060"/>
          </a:solidFill>
        </p:spPr>
        <p:txBody>
          <a:bodyPr/>
          <a:lstStyle/>
          <a:p>
            <a:r>
              <a:rPr lang="en-GB" sz="4400" b="1" dirty="0">
                <a:highlight>
                  <a:srgbClr val="FFFF00"/>
                </a:highlight>
              </a:rPr>
              <a:t>Show: </a:t>
            </a:r>
            <a:r>
              <a:rPr lang="en-GB" sz="4400" b="1" dirty="0">
                <a:solidFill>
                  <a:srgbClr val="FFFFFF"/>
                </a:solidFill>
              </a:rPr>
              <a:t>Resource Monitoring &amp; Memory usage</a:t>
            </a:r>
            <a:endParaRPr lang="en-GB" dirty="0"/>
          </a:p>
        </p:txBody>
      </p:sp>
      <p:sp>
        <p:nvSpPr>
          <p:cNvPr id="3" name="Content Placeholder 2">
            <a:extLst>
              <a:ext uri="{FF2B5EF4-FFF2-40B4-BE49-F238E27FC236}">
                <a16:creationId xmlns:a16="http://schemas.microsoft.com/office/drawing/2014/main" id="{B87E4F2C-2927-9470-7D6D-3A1F251574B1}"/>
              </a:ext>
            </a:extLst>
          </p:cNvPr>
          <p:cNvSpPr>
            <a:spLocks noGrp="1"/>
          </p:cNvSpPr>
          <p:nvPr>
            <p:ph idx="1"/>
          </p:nvPr>
        </p:nvSpPr>
        <p:spPr>
          <a:xfrm>
            <a:off x="230873" y="1433015"/>
            <a:ext cx="11729113" cy="5236134"/>
          </a:xfrm>
        </p:spPr>
        <p:txBody>
          <a:bodyPr>
            <a:normAutofit lnSpcReduction="10000"/>
          </a:bodyPr>
          <a:lstStyle/>
          <a:p>
            <a:pPr marL="0" indent="0">
              <a:lnSpc>
                <a:spcPct val="110000"/>
              </a:lnSpc>
              <a:spcBef>
                <a:spcPts val="0"/>
              </a:spcBef>
              <a:buNone/>
            </a:pPr>
            <a:r>
              <a:rPr lang="en-GB" sz="2400" dirty="0"/>
              <a:t>To see the OS managing the system resources, processes &amp; memory:</a:t>
            </a:r>
            <a:endParaRPr lang="en-GB" sz="2400" b="0" i="0" dirty="0">
              <a:effectLst/>
            </a:endParaRPr>
          </a:p>
          <a:p>
            <a:pPr marL="0" indent="0">
              <a:lnSpc>
                <a:spcPct val="110000"/>
              </a:lnSpc>
              <a:spcBef>
                <a:spcPts val="0"/>
              </a:spcBef>
              <a:buNone/>
            </a:pPr>
            <a:r>
              <a:rPr lang="en-GB" sz="2400" b="1" dirty="0"/>
              <a:t>In Windows </a:t>
            </a:r>
            <a:r>
              <a:rPr lang="en-GB" sz="2400" dirty="0"/>
              <a:t>press: </a:t>
            </a:r>
            <a:r>
              <a:rPr lang="en-GB" sz="2400" b="1" dirty="0"/>
              <a:t>CTRL-ALT-DEL</a:t>
            </a:r>
            <a:r>
              <a:rPr lang="en-GB" sz="2400" dirty="0"/>
              <a:t> to Open ‘</a:t>
            </a:r>
            <a:r>
              <a:rPr lang="en-GB" sz="2400" b="1" dirty="0"/>
              <a:t>Task Manager’ </a:t>
            </a:r>
            <a:r>
              <a:rPr lang="en-GB" sz="2400" dirty="0"/>
              <a:t>and see the processes currently running in memory.</a:t>
            </a:r>
          </a:p>
          <a:p>
            <a:pPr>
              <a:lnSpc>
                <a:spcPct val="110000"/>
              </a:lnSpc>
              <a:spcBef>
                <a:spcPts val="0"/>
              </a:spcBef>
            </a:pPr>
            <a:r>
              <a:rPr lang="en-GB" sz="2400" dirty="0"/>
              <a:t>In </a:t>
            </a:r>
            <a:r>
              <a:rPr lang="en-GB" sz="2400" b="1" dirty="0"/>
              <a:t>CMD or PowerShell</a:t>
            </a:r>
            <a:r>
              <a:rPr lang="en-GB" sz="2400" dirty="0"/>
              <a:t>, the ‘</a:t>
            </a:r>
            <a:r>
              <a:rPr lang="en-GB" sz="2400" b="1" dirty="0" err="1">
                <a:highlight>
                  <a:srgbClr val="FFFF00"/>
                </a:highlight>
              </a:rPr>
              <a:t>tasklist</a:t>
            </a:r>
            <a:r>
              <a:rPr lang="en-GB" sz="2400" dirty="0"/>
              <a:t>’ </a:t>
            </a:r>
            <a:r>
              <a:rPr lang="en-GB" sz="2400" b="1" dirty="0"/>
              <a:t>Bat command </a:t>
            </a:r>
            <a:r>
              <a:rPr lang="en-GB" sz="2400" dirty="0"/>
              <a:t>can be </a:t>
            </a:r>
            <a:r>
              <a:rPr lang="en-US" sz="2400" dirty="0"/>
              <a:t>used to get a list of all currently running processes within the Windows system.</a:t>
            </a:r>
          </a:p>
          <a:p>
            <a:pPr lvl="1">
              <a:lnSpc>
                <a:spcPct val="110000"/>
              </a:lnSpc>
              <a:spcBef>
                <a:spcPts val="0"/>
              </a:spcBef>
            </a:pPr>
            <a:r>
              <a:rPr lang="en-US" b="1" i="0" u="none" strike="noStrike" dirty="0" err="1">
                <a:solidFill>
                  <a:srgbClr val="201F1E"/>
                </a:solidFill>
                <a:effectLst/>
              </a:rPr>
              <a:t>tasklist</a:t>
            </a:r>
            <a:r>
              <a:rPr lang="en-US" b="1" i="0" u="none" strike="noStrike" dirty="0">
                <a:solidFill>
                  <a:srgbClr val="201F1E"/>
                </a:solidFill>
                <a:effectLst/>
              </a:rPr>
              <a:t> | clip</a:t>
            </a:r>
            <a:r>
              <a:rPr lang="en-US" b="0" i="0" u="none" strike="noStrike" dirty="0">
                <a:solidFill>
                  <a:srgbClr val="201F1E"/>
                </a:solidFill>
                <a:effectLst/>
              </a:rPr>
              <a:t> - copy all processes to memory, to paste into a text file / word / excel for analysis &amp; reporting. </a:t>
            </a:r>
          </a:p>
          <a:p>
            <a:pPr lvl="1">
              <a:lnSpc>
                <a:spcPct val="110000"/>
              </a:lnSpc>
              <a:spcBef>
                <a:spcPts val="0"/>
              </a:spcBef>
            </a:pPr>
            <a:r>
              <a:rPr lang="en-GB" b="1" dirty="0" err="1">
                <a:highlight>
                  <a:srgbClr val="FFFF00"/>
                </a:highlight>
              </a:rPr>
              <a:t>tasklist</a:t>
            </a:r>
            <a:r>
              <a:rPr lang="en-GB" b="1" dirty="0">
                <a:highlight>
                  <a:srgbClr val="FFFF00"/>
                </a:highlight>
              </a:rPr>
              <a:t>/v | clip</a:t>
            </a:r>
            <a:r>
              <a:rPr lang="en-GB" b="1" dirty="0"/>
              <a:t> - </a:t>
            </a:r>
            <a:r>
              <a:rPr lang="en-GB" kern="100" dirty="0">
                <a:effectLst/>
                <a:ea typeface="DengXian" panose="02010600030101010101" pitchFamily="2" charset="-122"/>
                <a:cs typeface="Times New Roman" panose="02020603050405020304" pitchFamily="18" charset="0"/>
              </a:rPr>
              <a:t>The /v option flag means </a:t>
            </a:r>
            <a:r>
              <a:rPr lang="en-GB" b="1" kern="100" dirty="0">
                <a:effectLst/>
                <a:ea typeface="DengXian" panose="02010600030101010101" pitchFamily="2" charset="-122"/>
                <a:cs typeface="Times New Roman" panose="02020603050405020304" pitchFamily="18" charset="0"/>
              </a:rPr>
              <a:t>verbose</a:t>
            </a:r>
            <a:r>
              <a:rPr lang="en-GB" kern="100" dirty="0">
                <a:effectLst/>
                <a:ea typeface="DengXian" panose="02010600030101010101" pitchFamily="2" charset="-122"/>
                <a:cs typeface="Times New Roman" panose="02020603050405020304" pitchFamily="18" charset="0"/>
              </a:rPr>
              <a:t> and instructs </a:t>
            </a:r>
            <a:r>
              <a:rPr lang="en-GB" kern="100" dirty="0" err="1">
                <a:effectLst/>
                <a:ea typeface="DengXian" panose="02010600030101010101" pitchFamily="2" charset="-122"/>
                <a:cs typeface="Times New Roman" panose="02020603050405020304" pitchFamily="18" charset="0"/>
              </a:rPr>
              <a:t>cmd</a:t>
            </a:r>
            <a:r>
              <a:rPr lang="en-GB" kern="100" dirty="0">
                <a:effectLst/>
                <a:ea typeface="DengXian" panose="02010600030101010101" pitchFamily="2" charset="-122"/>
                <a:cs typeface="Times New Roman" panose="02020603050405020304" pitchFamily="18" charset="0"/>
              </a:rPr>
              <a:t> to provide more detailed &amp; categorised output about each process. </a:t>
            </a:r>
            <a:r>
              <a:rPr lang="en-GB" kern="100" dirty="0">
                <a:effectLst/>
                <a:highlight>
                  <a:srgbClr val="FFFF00"/>
                </a:highlight>
                <a:ea typeface="DengXian" panose="02010600030101010101" pitchFamily="2" charset="-122"/>
                <a:cs typeface="Times New Roman" panose="02020603050405020304" pitchFamily="18" charset="0"/>
              </a:rPr>
              <a:t>Open &amp; paste into excel</a:t>
            </a:r>
            <a:r>
              <a:rPr lang="en-GB" kern="100" dirty="0">
                <a:effectLst/>
                <a:ea typeface="DengXian" panose="02010600030101010101" pitchFamily="2" charset="-122"/>
                <a:cs typeface="Times New Roman" panose="02020603050405020304" pitchFamily="18" charset="0"/>
              </a:rPr>
              <a:t>.</a:t>
            </a:r>
            <a:endParaRPr lang="en-US" b="1" i="0" u="none" strike="noStrike" dirty="0">
              <a:solidFill>
                <a:srgbClr val="201F1E"/>
              </a:solidFill>
              <a:effectLst/>
              <a:highlight>
                <a:srgbClr val="FFFF00"/>
              </a:highlight>
            </a:endParaRPr>
          </a:p>
          <a:p>
            <a:pPr lvl="1">
              <a:lnSpc>
                <a:spcPct val="110000"/>
              </a:lnSpc>
              <a:spcBef>
                <a:spcPts val="0"/>
              </a:spcBef>
            </a:pPr>
            <a:r>
              <a:rPr lang="en-GB" b="1" dirty="0" err="1"/>
              <a:t>tasklist</a:t>
            </a:r>
            <a:r>
              <a:rPr lang="en-GB" b="1" dirty="0"/>
              <a:t>  | sort </a:t>
            </a:r>
            <a:r>
              <a:rPr lang="en-GB" dirty="0"/>
              <a:t>– to sort the process list alphabetically.</a:t>
            </a:r>
          </a:p>
          <a:p>
            <a:pPr lvl="1">
              <a:lnSpc>
                <a:spcPct val="100000"/>
              </a:lnSpc>
              <a:spcBef>
                <a:spcPts val="0"/>
              </a:spcBef>
            </a:pPr>
            <a:r>
              <a:rPr lang="en-GB" b="1" dirty="0" err="1">
                <a:highlight>
                  <a:srgbClr val="FFFF00"/>
                </a:highlight>
              </a:rPr>
              <a:t>tasklist</a:t>
            </a:r>
            <a:r>
              <a:rPr lang="en-GB" b="1" dirty="0">
                <a:highlight>
                  <a:srgbClr val="FFFF00"/>
                </a:highlight>
              </a:rPr>
              <a:t>/fi "</a:t>
            </a:r>
            <a:r>
              <a:rPr lang="en-GB" b="1" dirty="0" err="1">
                <a:highlight>
                  <a:srgbClr val="FFFF00"/>
                </a:highlight>
              </a:rPr>
              <a:t>memusage</a:t>
            </a:r>
            <a:r>
              <a:rPr lang="en-GB" b="1" dirty="0">
                <a:highlight>
                  <a:srgbClr val="FFFF00"/>
                </a:highlight>
              </a:rPr>
              <a:t> </a:t>
            </a:r>
            <a:r>
              <a:rPr lang="en-GB" b="1" dirty="0" err="1">
                <a:highlight>
                  <a:srgbClr val="FFFF00"/>
                </a:highlight>
              </a:rPr>
              <a:t>gt</a:t>
            </a:r>
            <a:r>
              <a:rPr lang="en-GB" b="1" dirty="0">
                <a:highlight>
                  <a:srgbClr val="FFFF00"/>
                </a:highlight>
              </a:rPr>
              <a:t> 50000” </a:t>
            </a:r>
            <a:r>
              <a:rPr lang="en-GB" dirty="0"/>
              <a:t>– use </a:t>
            </a:r>
            <a:r>
              <a:rPr lang="en-US" b="1" dirty="0"/>
              <a:t>fi</a:t>
            </a:r>
            <a:r>
              <a:rPr lang="en-US" dirty="0"/>
              <a:t> to </a:t>
            </a:r>
            <a:r>
              <a:rPr lang="en-US" b="1" dirty="0"/>
              <a:t>filter</a:t>
            </a:r>
            <a:r>
              <a:rPr lang="en-US" dirty="0"/>
              <a:t> the types of processes. This command displays processes </a:t>
            </a:r>
            <a:r>
              <a:rPr lang="en-US" b="0" i="0" dirty="0">
                <a:solidFill>
                  <a:srgbClr val="111111"/>
                </a:solidFill>
                <a:effectLst/>
              </a:rPr>
              <a:t>that are using more than 50 MB (or 50,000 KB) of memory.</a:t>
            </a:r>
            <a:endParaRPr lang="en-US" dirty="0"/>
          </a:p>
          <a:p>
            <a:pPr lvl="1">
              <a:lnSpc>
                <a:spcPct val="110000"/>
              </a:lnSpc>
              <a:spcBef>
                <a:spcPts val="0"/>
              </a:spcBef>
            </a:pPr>
            <a:r>
              <a:rPr lang="en-US" b="1" dirty="0" err="1"/>
              <a:t>taskkill</a:t>
            </a:r>
            <a:r>
              <a:rPr lang="en-US" b="1" dirty="0"/>
              <a:t> /</a:t>
            </a:r>
            <a:r>
              <a:rPr lang="en-US" b="1" dirty="0" err="1"/>
              <a:t>im</a:t>
            </a:r>
            <a:r>
              <a:rPr lang="en-US" b="1" dirty="0"/>
              <a:t> "Snippingtool.exe" /f </a:t>
            </a:r>
            <a:r>
              <a:rPr lang="en-US" dirty="0"/>
              <a:t>or</a:t>
            </a:r>
            <a:r>
              <a:rPr lang="en-US" b="1" dirty="0"/>
              <a:t> </a:t>
            </a:r>
            <a:r>
              <a:rPr lang="en-GB" b="1" dirty="0" err="1"/>
              <a:t>taskkill</a:t>
            </a:r>
            <a:r>
              <a:rPr lang="en-GB" b="1" dirty="0"/>
              <a:t> /</a:t>
            </a:r>
            <a:r>
              <a:rPr lang="en-GB" b="1" dirty="0" err="1"/>
              <a:t>pid</a:t>
            </a:r>
            <a:r>
              <a:rPr lang="en-GB" b="1" dirty="0"/>
              <a:t> 7468 /f </a:t>
            </a:r>
            <a:r>
              <a:rPr lang="en-GB" dirty="0"/>
              <a:t>– to close a process/program.</a:t>
            </a:r>
          </a:p>
          <a:p>
            <a:pPr lvl="1">
              <a:lnSpc>
                <a:spcPct val="110000"/>
              </a:lnSpc>
              <a:spcBef>
                <a:spcPts val="0"/>
              </a:spcBef>
            </a:pPr>
            <a:r>
              <a:rPr lang="en-GB" dirty="0"/>
              <a:t>Note: /</a:t>
            </a:r>
            <a:r>
              <a:rPr lang="en-GB" dirty="0" err="1"/>
              <a:t>im</a:t>
            </a:r>
            <a:r>
              <a:rPr lang="en-GB" dirty="0"/>
              <a:t> = image name of the process. /f = forces termination.</a:t>
            </a:r>
            <a:endParaRPr lang="en-GB" sz="2800" dirty="0"/>
          </a:p>
        </p:txBody>
      </p:sp>
    </p:spTree>
    <p:extLst>
      <p:ext uri="{BB962C8B-B14F-4D97-AF65-F5344CB8AC3E}">
        <p14:creationId xmlns:p14="http://schemas.microsoft.com/office/powerpoint/2010/main" val="1215326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DD39-5764-3B4F-2BB8-094C2D28A41B}"/>
              </a:ext>
            </a:extLst>
          </p:cNvPr>
          <p:cNvSpPr>
            <a:spLocks noGrp="1"/>
          </p:cNvSpPr>
          <p:nvPr>
            <p:ph type="title"/>
          </p:nvPr>
        </p:nvSpPr>
        <p:spPr>
          <a:xfrm>
            <a:off x="0" y="-1"/>
            <a:ext cx="11798490" cy="1214651"/>
          </a:xfrm>
          <a:solidFill>
            <a:srgbClr val="002060"/>
          </a:solidFill>
        </p:spPr>
        <p:txBody>
          <a:bodyPr/>
          <a:lstStyle/>
          <a:p>
            <a:r>
              <a:rPr lang="en-GB" sz="4400" b="1" dirty="0">
                <a:highlight>
                  <a:srgbClr val="FFFF00"/>
                </a:highlight>
              </a:rPr>
              <a:t>Demo:</a:t>
            </a:r>
            <a:r>
              <a:rPr lang="en-GB" sz="4400" b="1" dirty="0"/>
              <a:t> </a:t>
            </a:r>
            <a:r>
              <a:rPr lang="en-GB" sz="4400" b="1" dirty="0">
                <a:solidFill>
                  <a:srgbClr val="FFFFFF"/>
                </a:solidFill>
              </a:rPr>
              <a:t>Resource Monitoring &amp; Memory usage</a:t>
            </a:r>
            <a:endParaRPr lang="en-GB" dirty="0"/>
          </a:p>
        </p:txBody>
      </p:sp>
      <p:sp>
        <p:nvSpPr>
          <p:cNvPr id="3" name="Content Placeholder 2">
            <a:extLst>
              <a:ext uri="{FF2B5EF4-FFF2-40B4-BE49-F238E27FC236}">
                <a16:creationId xmlns:a16="http://schemas.microsoft.com/office/drawing/2014/main" id="{C8090FC7-462D-7D19-48C0-0961B3050F84}"/>
              </a:ext>
            </a:extLst>
          </p:cNvPr>
          <p:cNvSpPr>
            <a:spLocks noGrp="1"/>
          </p:cNvSpPr>
          <p:nvPr>
            <p:ph idx="1"/>
          </p:nvPr>
        </p:nvSpPr>
        <p:spPr>
          <a:xfrm>
            <a:off x="196754" y="1613143"/>
            <a:ext cx="11871981" cy="5106481"/>
          </a:xfrm>
        </p:spPr>
        <p:txBody>
          <a:bodyPr>
            <a:noAutofit/>
          </a:bodyPr>
          <a:lstStyle/>
          <a:p>
            <a:pPr marL="0" indent="0">
              <a:lnSpc>
                <a:spcPct val="110000"/>
              </a:lnSpc>
              <a:spcBef>
                <a:spcPts val="0"/>
              </a:spcBef>
              <a:buNone/>
            </a:pPr>
            <a:r>
              <a:rPr lang="en-GB" sz="2200" b="1" dirty="0"/>
              <a:t>In Linux</a:t>
            </a:r>
            <a:r>
              <a:rPr lang="en-GB" sz="2200" dirty="0"/>
              <a:t>, we can o</a:t>
            </a:r>
            <a:r>
              <a:rPr lang="en-GB" sz="2200" b="0" i="0" dirty="0">
                <a:solidFill>
                  <a:srgbClr val="202124"/>
                </a:solidFill>
                <a:effectLst/>
              </a:rPr>
              <a:t>pen the </a:t>
            </a:r>
            <a:r>
              <a:rPr lang="en-GB" sz="2200" b="1" i="0" dirty="0">
                <a:solidFill>
                  <a:srgbClr val="202124"/>
                </a:solidFill>
                <a:effectLst/>
              </a:rPr>
              <a:t>CLI </a:t>
            </a:r>
            <a:r>
              <a:rPr lang="en-GB" sz="2200" b="0" i="0" dirty="0">
                <a:solidFill>
                  <a:srgbClr val="202124"/>
                </a:solidFill>
                <a:effectLst/>
              </a:rPr>
              <a:t>and use the following </a:t>
            </a:r>
            <a:r>
              <a:rPr lang="en-GB" sz="2200" b="1" dirty="0"/>
              <a:t>commands to monitor memory &amp; performance:</a:t>
            </a:r>
            <a:endParaRPr lang="en-GB" sz="2200" dirty="0"/>
          </a:p>
          <a:p>
            <a:pPr>
              <a:lnSpc>
                <a:spcPct val="110000"/>
              </a:lnSpc>
              <a:spcBef>
                <a:spcPts val="0"/>
              </a:spcBef>
            </a:pPr>
            <a:r>
              <a:rPr lang="en-US" sz="2200" b="1" i="0" dirty="0" err="1">
                <a:solidFill>
                  <a:srgbClr val="1F1F1F"/>
                </a:solidFill>
                <a:effectLst/>
                <a:highlight>
                  <a:srgbClr val="FFFF00"/>
                </a:highlight>
              </a:rPr>
              <a:t>ps</a:t>
            </a:r>
            <a:r>
              <a:rPr lang="en-US" sz="2200" b="0" i="0" dirty="0">
                <a:solidFill>
                  <a:srgbClr val="1F1F1F"/>
                </a:solidFill>
                <a:effectLst/>
              </a:rPr>
              <a:t> - command </a:t>
            </a:r>
            <a:r>
              <a:rPr lang="en-US" sz="2200" b="0" i="0" dirty="0">
                <a:solidFill>
                  <a:srgbClr val="040C28"/>
                </a:solidFill>
                <a:effectLst/>
              </a:rPr>
              <a:t>displays technical information on all active processes</a:t>
            </a:r>
            <a:r>
              <a:rPr lang="en-US" sz="2200" dirty="0">
                <a:solidFill>
                  <a:srgbClr val="040C28"/>
                </a:solidFill>
              </a:rPr>
              <a:t>.</a:t>
            </a:r>
          </a:p>
          <a:p>
            <a:pPr>
              <a:lnSpc>
                <a:spcPct val="110000"/>
              </a:lnSpc>
              <a:spcBef>
                <a:spcPts val="0"/>
              </a:spcBef>
            </a:pPr>
            <a:r>
              <a:rPr lang="en-US" sz="2200" b="1" dirty="0" err="1">
                <a:solidFill>
                  <a:srgbClr val="201F1E"/>
                </a:solidFill>
                <a:highlight>
                  <a:srgbClr val="FFFF00"/>
                </a:highlight>
              </a:rPr>
              <a:t>ps</a:t>
            </a:r>
            <a:r>
              <a:rPr lang="en-US" sz="2200" b="1" dirty="0">
                <a:solidFill>
                  <a:srgbClr val="201F1E"/>
                </a:solidFill>
                <a:highlight>
                  <a:srgbClr val="FFFF00"/>
                </a:highlight>
              </a:rPr>
              <a:t> &gt; file.txt </a:t>
            </a:r>
            <a:r>
              <a:rPr lang="en-US" sz="2200" dirty="0">
                <a:solidFill>
                  <a:srgbClr val="201F1E"/>
                </a:solidFill>
              </a:rPr>
              <a:t>- copy all processes to a text file. &gt; </a:t>
            </a:r>
            <a:r>
              <a:rPr lang="en-US" sz="2200" dirty="0">
                <a:solidFill>
                  <a:srgbClr val="201F1E"/>
                </a:solidFill>
                <a:highlight>
                  <a:srgbClr val="FFFF00"/>
                </a:highlight>
              </a:rPr>
              <a:t>nano file.txt </a:t>
            </a:r>
            <a:r>
              <a:rPr lang="en-US" sz="2200" dirty="0">
                <a:solidFill>
                  <a:srgbClr val="201F1E"/>
                </a:solidFill>
              </a:rPr>
              <a:t>(to open) </a:t>
            </a:r>
            <a:r>
              <a:rPr lang="en-US" sz="2200" dirty="0">
                <a:solidFill>
                  <a:srgbClr val="201F1E"/>
                </a:solidFill>
                <a:highlight>
                  <a:srgbClr val="FFFF00"/>
                </a:highlight>
              </a:rPr>
              <a:t>CTRL+X to exit</a:t>
            </a:r>
          </a:p>
          <a:p>
            <a:pPr lvl="1">
              <a:lnSpc>
                <a:spcPct val="110000"/>
              </a:lnSpc>
              <a:spcBef>
                <a:spcPts val="0"/>
              </a:spcBef>
            </a:pPr>
            <a:r>
              <a:rPr lang="en-GB" sz="1800" dirty="0"/>
              <a:t>Or: </a:t>
            </a:r>
            <a:r>
              <a:rPr lang="en-GB" sz="1800" b="1" dirty="0"/>
              <a:t>cat file.txt </a:t>
            </a:r>
            <a:r>
              <a:rPr lang="en-GB" sz="1800" dirty="0"/>
              <a:t>– to output the contents of the file.</a:t>
            </a:r>
          </a:p>
          <a:p>
            <a:pPr>
              <a:lnSpc>
                <a:spcPct val="110000"/>
              </a:lnSpc>
              <a:spcBef>
                <a:spcPts val="0"/>
              </a:spcBef>
            </a:pPr>
            <a:r>
              <a:rPr lang="en-GB" sz="2200" b="1" dirty="0">
                <a:effectLst/>
                <a:highlight>
                  <a:srgbClr val="FFFF00"/>
                </a:highlight>
                <a:ea typeface="DengXian" panose="02010600030101010101" pitchFamily="2" charset="-122"/>
                <a:cs typeface="Times New Roman" panose="02020603050405020304" pitchFamily="18" charset="0"/>
              </a:rPr>
              <a:t>top</a:t>
            </a:r>
            <a:r>
              <a:rPr lang="en-GB" sz="2200" dirty="0">
                <a:effectLst/>
                <a:ea typeface="DengXian" panose="02010600030101010101" pitchFamily="2" charset="-122"/>
                <a:cs typeface="Times New Roman" panose="02020603050405020304" pitchFamily="18" charset="0"/>
              </a:rPr>
              <a:t> - shows an ordered list of running processes by CPU usage, showing processes that consume maximum CPU. (Press the ‘q’ key to exit)</a:t>
            </a:r>
            <a:endParaRPr lang="en-US" sz="2200" b="1" kern="100" dirty="0">
              <a:effectLst/>
              <a:ea typeface="DengXian" panose="02010600030101010101" pitchFamily="2" charset="-122"/>
              <a:cs typeface="Times New Roman" panose="02020603050405020304" pitchFamily="18" charset="0"/>
            </a:endParaRPr>
          </a:p>
          <a:p>
            <a:pPr>
              <a:lnSpc>
                <a:spcPct val="110000"/>
              </a:lnSpc>
              <a:spcBef>
                <a:spcPts val="0"/>
              </a:spcBef>
            </a:pPr>
            <a:r>
              <a:rPr lang="en-GB" sz="2200" b="1" dirty="0" err="1">
                <a:highlight>
                  <a:srgbClr val="FFFF00"/>
                </a:highlight>
              </a:rPr>
              <a:t>htop</a:t>
            </a:r>
            <a:r>
              <a:rPr lang="en-GB" sz="2200" dirty="0"/>
              <a:t> - opens the newer</a:t>
            </a:r>
            <a:r>
              <a:rPr lang="en-US" sz="2200" dirty="0"/>
              <a:t> version of top, an interactive process monitor (</a:t>
            </a:r>
            <a:r>
              <a:rPr lang="en-US" sz="2200" dirty="0" err="1"/>
              <a:t>iPM</a:t>
            </a:r>
            <a:r>
              <a:rPr lang="en-US" sz="2200" dirty="0"/>
              <a:t>). </a:t>
            </a:r>
          </a:p>
          <a:p>
            <a:pPr lvl="1">
              <a:lnSpc>
                <a:spcPct val="110000"/>
              </a:lnSpc>
              <a:spcBef>
                <a:spcPts val="0"/>
              </a:spcBef>
            </a:pPr>
            <a:r>
              <a:rPr lang="en-GB" sz="2200" dirty="0"/>
              <a:t>Bg. tip: To install </a:t>
            </a:r>
            <a:r>
              <a:rPr lang="en-GB" sz="2200" dirty="0" err="1"/>
              <a:t>htop</a:t>
            </a:r>
            <a:r>
              <a:rPr lang="en-GB" sz="2200" dirty="0"/>
              <a:t>: </a:t>
            </a:r>
            <a:r>
              <a:rPr lang="en-GB" sz="2200" b="1" dirty="0" err="1"/>
              <a:t>sudo</a:t>
            </a:r>
            <a:r>
              <a:rPr lang="en-GB" sz="2200" b="1" dirty="0"/>
              <a:t> apt install </a:t>
            </a:r>
            <a:r>
              <a:rPr lang="en-GB" sz="2200" b="1" dirty="0" err="1"/>
              <a:t>htop</a:t>
            </a:r>
            <a:endParaRPr lang="en-GB" sz="2200" b="1" dirty="0"/>
          </a:p>
          <a:p>
            <a:pPr lvl="1">
              <a:lnSpc>
                <a:spcPct val="110000"/>
              </a:lnSpc>
              <a:spcBef>
                <a:spcPts val="0"/>
              </a:spcBef>
            </a:pPr>
            <a:r>
              <a:rPr lang="en-GB" sz="2200" dirty="0"/>
              <a:t>Bg. tip: </a:t>
            </a:r>
            <a:r>
              <a:rPr lang="en-GB" sz="2200" b="1" dirty="0"/>
              <a:t>ubuntu</a:t>
            </a:r>
            <a:r>
              <a:rPr lang="en-GB" sz="2200" dirty="0"/>
              <a:t> &gt; </a:t>
            </a:r>
            <a:r>
              <a:rPr lang="en-GB" sz="2200" b="1" dirty="0" err="1"/>
              <a:t>htop</a:t>
            </a:r>
            <a:r>
              <a:rPr lang="en-GB" sz="2200" dirty="0"/>
              <a:t>… </a:t>
            </a:r>
            <a:r>
              <a:rPr lang="en-GB" sz="2200" b="1" dirty="0"/>
              <a:t>q</a:t>
            </a:r>
            <a:r>
              <a:rPr lang="en-GB" sz="2200" dirty="0"/>
              <a:t> to quit, </a:t>
            </a:r>
            <a:r>
              <a:rPr lang="en-GB" sz="2200" b="1" dirty="0"/>
              <a:t>exit</a:t>
            </a:r>
            <a:r>
              <a:rPr lang="en-GB" sz="2200" dirty="0"/>
              <a:t> to close WSL/ubuntu</a:t>
            </a:r>
          </a:p>
          <a:p>
            <a:pPr>
              <a:lnSpc>
                <a:spcPct val="110000"/>
              </a:lnSpc>
              <a:spcBef>
                <a:spcPts val="0"/>
              </a:spcBef>
            </a:pPr>
            <a:r>
              <a:rPr lang="en-US" sz="2600" b="1" kern="100" dirty="0">
                <a:ea typeface="DengXian" panose="02010600030101010101" pitchFamily="2" charset="-122"/>
                <a:cs typeface="Times New Roman" panose="02020603050405020304" pitchFamily="18" charset="0"/>
              </a:rPr>
              <a:t>Free</a:t>
            </a:r>
            <a:r>
              <a:rPr lang="en-US" sz="2600" kern="100" dirty="0">
                <a:ea typeface="DengXian" panose="02010600030101010101" pitchFamily="2" charset="-122"/>
                <a:cs typeface="Times New Roman" panose="02020603050405020304" pitchFamily="18" charset="0"/>
              </a:rPr>
              <a:t> - displays memory data such as: total, used and free memory available.</a:t>
            </a:r>
            <a:endParaRPr lang="en-GB" sz="2600" b="1" dirty="0"/>
          </a:p>
          <a:p>
            <a:pPr>
              <a:lnSpc>
                <a:spcPct val="110000"/>
              </a:lnSpc>
              <a:spcBef>
                <a:spcPts val="0"/>
              </a:spcBef>
            </a:pPr>
            <a:r>
              <a:rPr lang="en-GB" sz="2200" b="1" dirty="0"/>
              <a:t>kill -9 3827 </a:t>
            </a:r>
            <a:r>
              <a:rPr lang="en-GB" sz="2200" dirty="0"/>
              <a:t>or </a:t>
            </a:r>
            <a:r>
              <a:rPr lang="en-GB" sz="2200" b="1" dirty="0"/>
              <a:t>kill -9 chrome </a:t>
            </a:r>
            <a:r>
              <a:rPr lang="en-GB" sz="2200" dirty="0"/>
              <a:t>– the kill command and the terminate signal -9, followed by process id are used to kill processes in Linux. Or in </a:t>
            </a:r>
            <a:r>
              <a:rPr lang="en-GB" sz="2200" b="1" dirty="0" err="1"/>
              <a:t>htop</a:t>
            </a:r>
            <a:r>
              <a:rPr lang="en-GB" sz="2200" dirty="0"/>
              <a:t> click the process (e.g. </a:t>
            </a:r>
            <a:r>
              <a:rPr lang="en-GB" sz="2200" b="1" dirty="0" err="1"/>
              <a:t>htop</a:t>
            </a:r>
            <a:r>
              <a:rPr lang="en-GB" sz="2200" dirty="0"/>
              <a:t>), </a:t>
            </a:r>
            <a:r>
              <a:rPr lang="en-GB" sz="2200" b="1" dirty="0"/>
              <a:t>click kill/F9 </a:t>
            </a:r>
            <a:r>
              <a:rPr lang="en-GB" sz="2200" dirty="0"/>
              <a:t>and press enter.</a:t>
            </a:r>
          </a:p>
          <a:p>
            <a:pPr algn="l">
              <a:lnSpc>
                <a:spcPct val="110000"/>
              </a:lnSpc>
              <a:spcBef>
                <a:spcPts val="0"/>
              </a:spcBef>
            </a:pPr>
            <a:r>
              <a:rPr lang="en-GB" sz="2200" b="1" i="0" dirty="0">
                <a:solidFill>
                  <a:srgbClr val="202124"/>
                </a:solidFill>
                <a:effectLst/>
              </a:rPr>
              <a:t>On a Mac </a:t>
            </a:r>
            <a:r>
              <a:rPr lang="en-GB" sz="2200" i="0" dirty="0">
                <a:solidFill>
                  <a:srgbClr val="202124"/>
                </a:solidFill>
                <a:effectLst/>
              </a:rPr>
              <a:t>we</a:t>
            </a:r>
            <a:r>
              <a:rPr lang="en-GB" sz="2200" dirty="0">
                <a:solidFill>
                  <a:srgbClr val="202124"/>
                </a:solidFill>
              </a:rPr>
              <a:t> can</a:t>
            </a:r>
            <a:r>
              <a:rPr lang="en-GB" sz="2200" i="0" dirty="0">
                <a:solidFill>
                  <a:srgbClr val="202124"/>
                </a:solidFill>
                <a:effectLst/>
              </a:rPr>
              <a:t> use the ‘</a:t>
            </a:r>
            <a:r>
              <a:rPr lang="en-GB" sz="2200" b="1" i="0" dirty="0">
                <a:solidFill>
                  <a:srgbClr val="202124"/>
                </a:solidFill>
                <a:effectLst/>
              </a:rPr>
              <a:t>Activity Monitor’ </a:t>
            </a:r>
            <a:r>
              <a:rPr lang="en-GB" sz="2200" i="0" dirty="0">
                <a:solidFill>
                  <a:srgbClr val="202124"/>
                </a:solidFill>
                <a:effectLst/>
              </a:rPr>
              <a:t>in</a:t>
            </a:r>
            <a:r>
              <a:rPr lang="en-GB" sz="2200" b="0" i="0" dirty="0">
                <a:solidFill>
                  <a:srgbClr val="202124"/>
                </a:solidFill>
                <a:effectLst/>
              </a:rPr>
              <a:t> the "Utilities" folder, to view all running processes.</a:t>
            </a:r>
            <a:endParaRPr lang="en-GB" sz="2200" dirty="0"/>
          </a:p>
        </p:txBody>
      </p:sp>
      <p:sp>
        <p:nvSpPr>
          <p:cNvPr id="4" name="TextBox 3">
            <a:extLst>
              <a:ext uri="{FF2B5EF4-FFF2-40B4-BE49-F238E27FC236}">
                <a16:creationId xmlns:a16="http://schemas.microsoft.com/office/drawing/2014/main" id="{E15C7A3C-0FA8-13FA-A32B-7CB5EF593C47}"/>
              </a:ext>
            </a:extLst>
          </p:cNvPr>
          <p:cNvSpPr txBox="1"/>
          <p:nvPr/>
        </p:nvSpPr>
        <p:spPr>
          <a:xfrm>
            <a:off x="3791634" y="911097"/>
            <a:ext cx="7583776" cy="707886"/>
          </a:xfrm>
          <a:prstGeom prst="rect">
            <a:avLst/>
          </a:prstGeom>
          <a:solidFill>
            <a:schemeClr val="bg1">
              <a:lumMod val="95000"/>
            </a:schemeClr>
          </a:solidFill>
        </p:spPr>
        <p:txBody>
          <a:bodyPr wrap="square" rtlCol="0">
            <a:spAutoFit/>
          </a:bodyPr>
          <a:lstStyle/>
          <a:p>
            <a:r>
              <a:rPr lang="en-GB" sz="2000" dirty="0">
                <a:highlight>
                  <a:srgbClr val="FFFF00"/>
                </a:highlight>
              </a:rPr>
              <a:t>You can try these in the tutorial. </a:t>
            </a:r>
            <a:r>
              <a:rPr lang="en-GB" sz="2000" dirty="0"/>
              <a:t>This is just a little taste. We will focus on these commands in much more detail later in the module.</a:t>
            </a:r>
          </a:p>
        </p:txBody>
      </p:sp>
      <p:sp>
        <p:nvSpPr>
          <p:cNvPr id="5" name="TextBox 4">
            <a:extLst>
              <a:ext uri="{FF2B5EF4-FFF2-40B4-BE49-F238E27FC236}">
                <a16:creationId xmlns:a16="http://schemas.microsoft.com/office/drawing/2014/main" id="{4063915A-2BA3-9162-A9FF-4EC59CE55333}"/>
              </a:ext>
            </a:extLst>
          </p:cNvPr>
          <p:cNvSpPr txBox="1"/>
          <p:nvPr/>
        </p:nvSpPr>
        <p:spPr>
          <a:xfrm>
            <a:off x="294479" y="911097"/>
            <a:ext cx="3399431" cy="400110"/>
          </a:xfrm>
          <a:prstGeom prst="rect">
            <a:avLst/>
          </a:prstGeom>
          <a:solidFill>
            <a:schemeClr val="bg1">
              <a:lumMod val="95000"/>
            </a:schemeClr>
          </a:solidFill>
        </p:spPr>
        <p:txBody>
          <a:bodyPr wrap="square" rtlCol="0">
            <a:spAutoFit/>
          </a:bodyPr>
          <a:lstStyle/>
          <a:p>
            <a:r>
              <a:rPr lang="en-GB" sz="2000" dirty="0">
                <a:highlight>
                  <a:srgbClr val="FFFF00"/>
                </a:highlight>
              </a:rPr>
              <a:t>Tutor: Open Terminal &gt; Ubuntu</a:t>
            </a:r>
            <a:endParaRPr lang="en-GB" sz="2000" dirty="0"/>
          </a:p>
        </p:txBody>
      </p:sp>
    </p:spTree>
    <p:extLst>
      <p:ext uri="{BB962C8B-B14F-4D97-AF65-F5344CB8AC3E}">
        <p14:creationId xmlns:p14="http://schemas.microsoft.com/office/powerpoint/2010/main" val="290877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6331EC-CBD8-01EC-3ECD-8845F7004DDD}"/>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05265DC-CF6B-4AE8-B3F3-2A7A16374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3A098A-3B79-C869-C8F0-FC295B836EC2}"/>
              </a:ext>
            </a:extLst>
          </p:cNvPr>
          <p:cNvSpPr>
            <a:spLocks noGrp="1"/>
          </p:cNvSpPr>
          <p:nvPr>
            <p:ph type="title"/>
          </p:nvPr>
        </p:nvSpPr>
        <p:spPr>
          <a:xfrm>
            <a:off x="183108" y="3964327"/>
            <a:ext cx="4391024" cy="1907884"/>
          </a:xfrm>
        </p:spPr>
        <p:txBody>
          <a:bodyPr vert="horz" lIns="91440" tIns="45720" rIns="91440" bIns="45720" rtlCol="0" anchor="t">
            <a:normAutofit fontScale="90000"/>
          </a:bodyPr>
          <a:lstStyle/>
          <a:p>
            <a:r>
              <a:rPr lang="en-US" sz="4900" b="1" dirty="0">
                <a:solidFill>
                  <a:schemeClr val="bg1"/>
                </a:solidFill>
              </a:rPr>
              <a:t>Bg. </a:t>
            </a:r>
            <a:br>
              <a:rPr lang="en-US" sz="4000" b="1" dirty="0">
                <a:solidFill>
                  <a:schemeClr val="bg1"/>
                </a:solidFill>
              </a:rPr>
            </a:br>
            <a:r>
              <a:rPr lang="en-US" sz="4000" b="1" dirty="0">
                <a:solidFill>
                  <a:schemeClr val="bg1"/>
                </a:solidFill>
              </a:rPr>
              <a:t>Learn more about </a:t>
            </a:r>
            <a:r>
              <a:rPr lang="en-US" sz="4000" b="1" dirty="0" err="1">
                <a:solidFill>
                  <a:schemeClr val="bg1"/>
                </a:solidFill>
              </a:rPr>
              <a:t>tasklist</a:t>
            </a:r>
            <a:r>
              <a:rPr lang="en-US" sz="4000" b="1" dirty="0">
                <a:solidFill>
                  <a:schemeClr val="bg1"/>
                </a:solidFill>
              </a:rPr>
              <a:t> &amp; </a:t>
            </a:r>
            <a:r>
              <a:rPr lang="en-US" sz="4000" b="1" dirty="0" err="1">
                <a:solidFill>
                  <a:schemeClr val="bg1"/>
                </a:solidFill>
              </a:rPr>
              <a:t>htop</a:t>
            </a:r>
            <a:br>
              <a:rPr lang="en-US" sz="4000" b="1" dirty="0">
                <a:solidFill>
                  <a:schemeClr val="bg1"/>
                </a:solidFill>
              </a:rPr>
            </a:br>
            <a:r>
              <a:rPr lang="en-US" sz="4000" b="1" dirty="0">
                <a:solidFill>
                  <a:schemeClr val="bg1"/>
                </a:solidFill>
              </a:rPr>
              <a:t>commands:</a:t>
            </a:r>
          </a:p>
        </p:txBody>
      </p:sp>
      <p:pic>
        <p:nvPicPr>
          <p:cNvPr id="3" name="Picture 2" descr="A screen shot of a computer&#10;&#10;Description automatically generated">
            <a:extLst>
              <a:ext uri="{FF2B5EF4-FFF2-40B4-BE49-F238E27FC236}">
                <a16:creationId xmlns:a16="http://schemas.microsoft.com/office/drawing/2014/main" id="{4CB4BE32-5374-3E28-AB68-FCC1BCD05F89}"/>
              </a:ext>
            </a:extLst>
          </p:cNvPr>
          <p:cNvPicPr>
            <a:picLocks noChangeAspect="1"/>
          </p:cNvPicPr>
          <p:nvPr/>
        </p:nvPicPr>
        <p:blipFill>
          <a:blip r:embed="rId3"/>
          <a:srcRect l="769" r="6514" b="1"/>
          <a:stretch/>
        </p:blipFill>
        <p:spPr>
          <a:xfrm>
            <a:off x="20" y="2"/>
            <a:ext cx="12191980" cy="3418853"/>
          </a:xfrm>
          <a:custGeom>
            <a:avLst/>
            <a:gdLst/>
            <a:ahLst/>
            <a:cxnLst/>
            <a:rect l="l" t="t" r="r" b="b"/>
            <a:pathLst>
              <a:path w="12192000" h="3418853">
                <a:moveTo>
                  <a:pt x="0" y="0"/>
                </a:moveTo>
                <a:lnTo>
                  <a:pt x="12192000" y="0"/>
                </a:lnTo>
                <a:lnTo>
                  <a:pt x="12192000" y="227978"/>
                </a:lnTo>
                <a:lnTo>
                  <a:pt x="12192000" y="2065168"/>
                </a:lnTo>
                <a:lnTo>
                  <a:pt x="12192000" y="3342653"/>
                </a:lnTo>
                <a:lnTo>
                  <a:pt x="9439275" y="3418853"/>
                </a:lnTo>
                <a:lnTo>
                  <a:pt x="5572127" y="3171203"/>
                </a:lnTo>
                <a:lnTo>
                  <a:pt x="0" y="3342653"/>
                </a:lnTo>
                <a:lnTo>
                  <a:pt x="0" y="2065168"/>
                </a:lnTo>
                <a:lnTo>
                  <a:pt x="0" y="227978"/>
                </a:lnTo>
                <a:close/>
              </a:path>
            </a:pathLst>
          </a:custGeom>
        </p:spPr>
      </p:pic>
      <p:grpSp>
        <p:nvGrpSpPr>
          <p:cNvPr id="27" name="Group 26">
            <a:extLst>
              <a:ext uri="{FF2B5EF4-FFF2-40B4-BE49-F238E27FC236}">
                <a16:creationId xmlns:a16="http://schemas.microsoft.com/office/drawing/2014/main" id="{37EA779C-87BF-454F-919D-A3DA98FD8A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12192000" cy="757168"/>
            <a:chOff x="0" y="2959818"/>
            <a:chExt cx="12192000" cy="757168"/>
          </a:xfrm>
        </p:grpSpPr>
        <p:sp>
          <p:nvSpPr>
            <p:cNvPr id="24" name="Freeform: Shape 23">
              <a:extLst>
                <a:ext uri="{FF2B5EF4-FFF2-40B4-BE49-F238E27FC236}">
                  <a16:creationId xmlns:a16="http://schemas.microsoft.com/office/drawing/2014/main" id="{D8C2E702-9A3E-420B-81FC-693685CAF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6AA40418-2F7D-4A2A-84C0-1A72B0307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8" name="TextBox 27">
            <a:extLst>
              <a:ext uri="{FF2B5EF4-FFF2-40B4-BE49-F238E27FC236}">
                <a16:creationId xmlns:a16="http://schemas.microsoft.com/office/drawing/2014/main" id="{54C10730-8315-19D2-A066-6DFB2D4F6C80}"/>
              </a:ext>
            </a:extLst>
          </p:cNvPr>
          <p:cNvSpPr txBox="1"/>
          <p:nvPr/>
        </p:nvSpPr>
        <p:spPr>
          <a:xfrm>
            <a:off x="4176215" y="3814956"/>
            <a:ext cx="7929278" cy="2770089"/>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To </a:t>
            </a:r>
            <a:r>
              <a:rPr kumimoji="0" lang="en-US" sz="2400" b="0" i="0" u="none" strike="noStrike" kern="1200" cap="none" spc="0" normalizeH="0" baseline="0" noProof="0" dirty="0">
                <a:ln>
                  <a:noFill/>
                </a:ln>
                <a:solidFill>
                  <a:prstClr val="black">
                    <a:alpha val="80000"/>
                  </a:prstClr>
                </a:solidFill>
                <a:effectLst/>
                <a:highlight>
                  <a:srgbClr val="FFFF00"/>
                </a:highlight>
                <a:uLnTx/>
                <a:uFillTx/>
                <a:latin typeface="Calibri" panose="020F0502020204030204"/>
                <a:ea typeface="+mn-ea"/>
                <a:cs typeface="+mn-cs"/>
              </a:rPr>
              <a:t>learn more about the </a:t>
            </a:r>
            <a:r>
              <a:rPr kumimoji="0" lang="en-US" sz="2400" b="0" i="0" u="none" strike="noStrike" kern="1200" cap="none" spc="0" normalizeH="0" baseline="0" noProof="0" dirty="0" err="1">
                <a:ln>
                  <a:noFill/>
                </a:ln>
                <a:solidFill>
                  <a:prstClr val="black">
                    <a:alpha val="80000"/>
                  </a:prstClr>
                </a:solidFill>
                <a:effectLst/>
                <a:highlight>
                  <a:srgbClr val="FFFF00"/>
                </a:highlight>
                <a:uLnTx/>
                <a:uFillTx/>
                <a:latin typeface="Calibri" panose="020F0502020204030204"/>
                <a:ea typeface="+mn-ea"/>
                <a:cs typeface="+mn-cs"/>
              </a:rPr>
              <a:t>tasklist</a:t>
            </a:r>
            <a:r>
              <a:rPr kumimoji="0" lang="en-US" sz="2400" b="0" i="0" u="none" strike="noStrike" kern="1200" cap="none" spc="0" normalizeH="0" baseline="0" noProof="0" dirty="0">
                <a:ln>
                  <a:noFill/>
                </a:ln>
                <a:solidFill>
                  <a:prstClr val="black">
                    <a:alpha val="80000"/>
                  </a:prstClr>
                </a:solidFill>
                <a:effectLst/>
                <a:highlight>
                  <a:srgbClr val="FFFF00"/>
                </a:highlight>
                <a:uLnTx/>
                <a:uFillTx/>
                <a:latin typeface="Calibri" panose="020F0502020204030204"/>
                <a:ea typeface="+mn-ea"/>
                <a:cs typeface="+mn-cs"/>
              </a:rPr>
              <a:t> command</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 please click-here:</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err="1">
                <a:ln>
                  <a:noFill/>
                </a:ln>
                <a:solidFill>
                  <a:prstClr val="white">
                    <a:alpha val="80000"/>
                  </a:prstClr>
                </a:solidFill>
                <a:effectLst/>
                <a:uLnTx/>
                <a:uFillTx/>
                <a:latin typeface="Calibri" panose="020F0502020204030204"/>
                <a:ea typeface="+mn-ea"/>
                <a:cs typeface="+mn-cs"/>
                <a:hlinkClick r:id="rId5"/>
              </a:rPr>
              <a:t>tasklist</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5"/>
              </a:rPr>
              <a:t> | Microsoft Learn</a:t>
            </a:r>
            <a:endPar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400" b="0" i="0" u="none" strike="noStrike" kern="1200" cap="none" spc="0" normalizeH="0" baseline="0" noProof="0" dirty="0">
                <a:ln>
                  <a:noFill/>
                </a:ln>
                <a:solidFill>
                  <a:prstClr val="black">
                    <a:alpha val="80000"/>
                  </a:prstClr>
                </a:solidFill>
                <a:effectLst/>
                <a:highlight>
                  <a:srgbClr val="FFFF00"/>
                </a:highlight>
                <a:uLnTx/>
                <a:uFillTx/>
                <a:latin typeface="Calibri" panose="020F0502020204030204"/>
                <a:ea typeface="+mn-ea"/>
                <a:cs typeface="+mn-cs"/>
              </a:rPr>
              <a:t>To learn more about </a:t>
            </a:r>
            <a:r>
              <a:rPr kumimoji="0" lang="en-US" sz="2400" b="0" i="0" u="none" strike="noStrike" kern="1200" cap="none" spc="0" normalizeH="0" baseline="0" noProof="0" dirty="0" err="1">
                <a:ln>
                  <a:noFill/>
                </a:ln>
                <a:solidFill>
                  <a:prstClr val="black">
                    <a:alpha val="80000"/>
                  </a:prstClr>
                </a:solidFill>
                <a:effectLst/>
                <a:highlight>
                  <a:srgbClr val="FFFF00"/>
                </a:highlight>
                <a:uLnTx/>
                <a:uFillTx/>
                <a:latin typeface="Calibri" panose="020F0502020204030204"/>
                <a:ea typeface="+mn-ea"/>
                <a:cs typeface="+mn-cs"/>
              </a:rPr>
              <a:t>htop</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 please click-here:</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Article: </a:t>
            </a:r>
            <a:r>
              <a:rPr kumimoji="0" lang="en-US" sz="2400" b="0" i="0" u="none" strike="noStrike" kern="1200" cap="none" spc="0" normalizeH="0" baseline="0" noProof="0" dirty="0" err="1">
                <a:ln>
                  <a:noFill/>
                </a:ln>
                <a:solidFill>
                  <a:prstClr val="white">
                    <a:alpha val="80000"/>
                  </a:prstClr>
                </a:solidFill>
                <a:effectLst/>
                <a:uLnTx/>
                <a:uFillTx/>
                <a:latin typeface="Calibri" panose="020F0502020204030204"/>
                <a:ea typeface="+mn-ea"/>
                <a:cs typeface="+mn-cs"/>
                <a:hlinkClick r:id="rId6"/>
              </a:rPr>
              <a:t>htop</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6"/>
              </a:rPr>
              <a:t> Explained Visually</a:t>
            </a:r>
            <a:endPar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Video: </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7"/>
              </a:rPr>
              <a:t>The </a:t>
            </a:r>
            <a:r>
              <a:rPr kumimoji="0" lang="en-US" sz="2400" b="0" i="0" u="none" strike="noStrike" kern="1200" cap="none" spc="0" normalizeH="0" baseline="0" noProof="0" dirty="0" err="1">
                <a:ln>
                  <a:noFill/>
                </a:ln>
                <a:solidFill>
                  <a:prstClr val="white">
                    <a:alpha val="80000"/>
                  </a:prstClr>
                </a:solidFill>
                <a:effectLst/>
                <a:uLnTx/>
                <a:uFillTx/>
                <a:latin typeface="Calibri" panose="020F0502020204030204"/>
                <a:ea typeface="+mn-ea"/>
                <a:cs typeface="+mn-cs"/>
                <a:hlinkClick r:id="rId7"/>
              </a:rPr>
              <a:t>htop</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7"/>
              </a:rPr>
              <a:t> Command | Linux Essentials Tutorial</a:t>
            </a:r>
            <a:endPar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rPr>
              <a:t>Video: </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8"/>
              </a:rPr>
              <a:t>Using </a:t>
            </a:r>
            <a:r>
              <a:rPr kumimoji="0" lang="en-US" sz="2400" b="0" i="0" u="none" strike="noStrike" kern="1200" cap="none" spc="0" normalizeH="0" baseline="0" noProof="0" dirty="0" err="1">
                <a:ln>
                  <a:noFill/>
                </a:ln>
                <a:solidFill>
                  <a:prstClr val="white">
                    <a:alpha val="80000"/>
                  </a:prstClr>
                </a:solidFill>
                <a:effectLst/>
                <a:uLnTx/>
                <a:uFillTx/>
                <a:latin typeface="Calibri" panose="020F0502020204030204"/>
                <a:ea typeface="+mn-ea"/>
                <a:cs typeface="+mn-cs"/>
                <a:hlinkClick r:id="rId8"/>
              </a:rPr>
              <a:t>Htop</a:t>
            </a:r>
            <a:r>
              <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hlinkClick r:id="rId8"/>
              </a:rPr>
              <a:t> To Monitor Your System</a:t>
            </a:r>
            <a:endParaRPr kumimoji="0" lang="en-US" sz="24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8002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4EB51F-5620-53A6-CED1-8CA4C049239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AE4D1F-C48F-6D0B-A983-9569430EA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B00CA41-2084-99A8-D681-9A06ED910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921ACF6-78E5-7F57-3B5B-3D247E78F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4A2D6DC-54D0-2063-B4C4-6F0AA9ECE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C3C9FE9-47A2-2E64-ADEB-5D6700360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FDF0C1-3F9F-C84A-41C9-482C1FBD2473}"/>
              </a:ext>
            </a:extLst>
          </p:cNvPr>
          <p:cNvSpPr>
            <a:spLocks noGrp="1"/>
          </p:cNvSpPr>
          <p:nvPr>
            <p:ph type="title"/>
          </p:nvPr>
        </p:nvSpPr>
        <p:spPr>
          <a:xfrm>
            <a:off x="459346" y="246105"/>
            <a:ext cx="9895951" cy="1033669"/>
          </a:xfrm>
        </p:spPr>
        <p:txBody>
          <a:bodyPr>
            <a:normAutofit fontScale="90000"/>
          </a:bodyPr>
          <a:lstStyle/>
          <a:p>
            <a:r>
              <a:rPr lang="en-US" sz="5400" dirty="0">
                <a:solidFill>
                  <a:schemeClr val="bg1"/>
                </a:solidFill>
              </a:rPr>
              <a:t>Activity: Hold 1 hand high in the Air – Reach for the Sky 🙋‍♂️</a:t>
            </a:r>
            <a:endParaRPr lang="en-GB" b="1" dirty="0">
              <a:solidFill>
                <a:schemeClr val="bg1"/>
              </a:solidFill>
            </a:endParaRPr>
          </a:p>
        </p:txBody>
      </p:sp>
      <p:sp>
        <p:nvSpPr>
          <p:cNvPr id="9" name="TextBox 8">
            <a:extLst>
              <a:ext uri="{FF2B5EF4-FFF2-40B4-BE49-F238E27FC236}">
                <a16:creationId xmlns:a16="http://schemas.microsoft.com/office/drawing/2014/main" id="{E1597C29-B6F1-5993-752A-FC99C9DE054C}"/>
              </a:ext>
            </a:extLst>
          </p:cNvPr>
          <p:cNvSpPr txBox="1"/>
          <p:nvPr/>
        </p:nvSpPr>
        <p:spPr>
          <a:xfrm>
            <a:off x="2779813" y="2666753"/>
            <a:ext cx="7091719" cy="3108543"/>
          </a:xfrm>
          <a:prstGeom prst="rect">
            <a:avLst/>
          </a:prstGeom>
          <a:noFill/>
        </p:spPr>
        <p:txBody>
          <a:bodyPr wrap="square">
            <a:spAutoFit/>
          </a:bodyPr>
          <a:lstStyle/>
          <a:p>
            <a:r>
              <a:rPr lang="en-GB" sz="19600" dirty="0"/>
              <a:t>🙋‍♂️🙋‍♀️</a:t>
            </a:r>
          </a:p>
        </p:txBody>
      </p:sp>
      <p:sp>
        <p:nvSpPr>
          <p:cNvPr id="13" name="TextBox 12">
            <a:extLst>
              <a:ext uri="{FF2B5EF4-FFF2-40B4-BE49-F238E27FC236}">
                <a16:creationId xmlns:a16="http://schemas.microsoft.com/office/drawing/2014/main" id="{269E3DEA-2274-A9B8-2D33-E0638F62BE82}"/>
              </a:ext>
            </a:extLst>
          </p:cNvPr>
          <p:cNvSpPr txBox="1"/>
          <p:nvPr/>
        </p:nvSpPr>
        <p:spPr>
          <a:xfrm>
            <a:off x="459346" y="1755667"/>
            <a:ext cx="7319878" cy="523220"/>
          </a:xfrm>
          <a:prstGeom prst="rect">
            <a:avLst/>
          </a:prstGeom>
          <a:noFill/>
        </p:spPr>
        <p:txBody>
          <a:bodyPr wrap="square">
            <a:spAutoFit/>
          </a:bodyPr>
          <a:lstStyle/>
          <a:p>
            <a:r>
              <a:rPr lang="en-US" sz="2800" dirty="0">
                <a:highlight>
                  <a:srgbClr val="FFFF00"/>
                </a:highlight>
              </a:rPr>
              <a:t>Hold 1 hand in the Air</a:t>
            </a:r>
            <a:endParaRPr lang="en-GB" sz="2800" dirty="0">
              <a:highlight>
                <a:srgbClr val="FFFF00"/>
              </a:highlight>
            </a:endParaRPr>
          </a:p>
        </p:txBody>
      </p:sp>
    </p:spTree>
    <p:extLst>
      <p:ext uri="{BB962C8B-B14F-4D97-AF65-F5344CB8AC3E}">
        <p14:creationId xmlns:p14="http://schemas.microsoft.com/office/powerpoint/2010/main" val="2541087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A77DAB-4841-D349-321E-01D55B6903B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193853-FD22-3501-6332-ADFFA7BEC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9D1996D-279A-B408-B652-828736B7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C8EC73D-EDEA-CA97-FA25-F961DB73F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F239299-2021-45E7-721E-3171CF814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873FAD1-4447-4112-02BE-28116ADD6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B709EB-445D-7D91-EF7B-09BC098E8D7A}"/>
              </a:ext>
            </a:extLst>
          </p:cNvPr>
          <p:cNvSpPr>
            <a:spLocks noGrp="1"/>
          </p:cNvSpPr>
          <p:nvPr>
            <p:ph type="title"/>
          </p:nvPr>
        </p:nvSpPr>
        <p:spPr>
          <a:xfrm>
            <a:off x="459346" y="246105"/>
            <a:ext cx="9895951" cy="1033669"/>
          </a:xfrm>
        </p:spPr>
        <p:txBody>
          <a:bodyPr>
            <a:normAutofit fontScale="90000"/>
          </a:bodyPr>
          <a:lstStyle/>
          <a:p>
            <a:r>
              <a:rPr lang="en-US" sz="5400" dirty="0">
                <a:solidFill>
                  <a:schemeClr val="bg1"/>
                </a:solidFill>
              </a:rPr>
              <a:t>Activity: Hold 1 hand in the Air – Reach for the Sky 🙋‍♂️</a:t>
            </a:r>
            <a:endParaRPr lang="en-GB" b="1" dirty="0">
              <a:solidFill>
                <a:schemeClr val="bg1"/>
              </a:solidFill>
            </a:endParaRPr>
          </a:p>
        </p:txBody>
      </p:sp>
      <p:sp>
        <p:nvSpPr>
          <p:cNvPr id="9" name="TextBox 8">
            <a:extLst>
              <a:ext uri="{FF2B5EF4-FFF2-40B4-BE49-F238E27FC236}">
                <a16:creationId xmlns:a16="http://schemas.microsoft.com/office/drawing/2014/main" id="{23459C26-0C37-FBA6-5F82-9AB1526557B8}"/>
              </a:ext>
            </a:extLst>
          </p:cNvPr>
          <p:cNvSpPr txBox="1"/>
          <p:nvPr/>
        </p:nvSpPr>
        <p:spPr>
          <a:xfrm rot="20417184">
            <a:off x="3298427" y="1786473"/>
            <a:ext cx="7091719" cy="3108543"/>
          </a:xfrm>
          <a:prstGeom prst="rect">
            <a:avLst/>
          </a:prstGeom>
          <a:noFill/>
        </p:spPr>
        <p:txBody>
          <a:bodyPr wrap="square">
            <a:spAutoFit/>
          </a:bodyPr>
          <a:lstStyle/>
          <a:p>
            <a:r>
              <a:rPr lang="en-GB" sz="19600" dirty="0"/>
              <a:t>🙋‍♂️🙋‍♀️</a:t>
            </a:r>
          </a:p>
        </p:txBody>
      </p:sp>
      <p:sp>
        <p:nvSpPr>
          <p:cNvPr id="13" name="TextBox 12">
            <a:extLst>
              <a:ext uri="{FF2B5EF4-FFF2-40B4-BE49-F238E27FC236}">
                <a16:creationId xmlns:a16="http://schemas.microsoft.com/office/drawing/2014/main" id="{E15ACDD4-4F75-07BD-91C4-BC8B5DC42907}"/>
              </a:ext>
            </a:extLst>
          </p:cNvPr>
          <p:cNvSpPr txBox="1"/>
          <p:nvPr/>
        </p:nvSpPr>
        <p:spPr>
          <a:xfrm>
            <a:off x="459346" y="1755667"/>
            <a:ext cx="7319878" cy="707886"/>
          </a:xfrm>
          <a:prstGeom prst="rect">
            <a:avLst/>
          </a:prstGeom>
          <a:noFill/>
        </p:spPr>
        <p:txBody>
          <a:bodyPr wrap="square">
            <a:spAutoFit/>
          </a:bodyPr>
          <a:lstStyle/>
          <a:p>
            <a:r>
              <a:rPr lang="en-US" sz="4000" dirty="0">
                <a:highlight>
                  <a:srgbClr val="FFFF00"/>
                </a:highlight>
              </a:rPr>
              <a:t>And wiggle your fingers</a:t>
            </a:r>
            <a:endParaRPr lang="en-GB" sz="4000" dirty="0">
              <a:highlight>
                <a:srgbClr val="FFFF00"/>
              </a:highlight>
            </a:endParaRPr>
          </a:p>
        </p:txBody>
      </p:sp>
      <p:sp>
        <p:nvSpPr>
          <p:cNvPr id="3" name="TextBox 2">
            <a:extLst>
              <a:ext uri="{FF2B5EF4-FFF2-40B4-BE49-F238E27FC236}">
                <a16:creationId xmlns:a16="http://schemas.microsoft.com/office/drawing/2014/main" id="{1BD8445B-340E-2183-D1E7-17C13DCB50D0}"/>
              </a:ext>
            </a:extLst>
          </p:cNvPr>
          <p:cNvSpPr txBox="1"/>
          <p:nvPr/>
        </p:nvSpPr>
        <p:spPr>
          <a:xfrm>
            <a:off x="345614" y="5729440"/>
            <a:ext cx="7319878" cy="584775"/>
          </a:xfrm>
          <a:prstGeom prst="rect">
            <a:avLst/>
          </a:prstGeom>
          <a:noFill/>
        </p:spPr>
        <p:txBody>
          <a:bodyPr wrap="square">
            <a:spAutoFit/>
          </a:bodyPr>
          <a:lstStyle/>
          <a:p>
            <a:r>
              <a:rPr lang="en-GB" sz="3200" dirty="0"/>
              <a:t>That’s just for fun  </a:t>
            </a:r>
            <a:r>
              <a:rPr lang="en-GB" sz="3200" dirty="0">
                <a:sym typeface="Wingdings" panose="05000000000000000000" pitchFamily="2" charset="2"/>
              </a:rPr>
              <a:t></a:t>
            </a:r>
            <a:endParaRPr lang="en-GB" sz="3200" dirty="0"/>
          </a:p>
        </p:txBody>
      </p:sp>
    </p:spTree>
    <p:extLst>
      <p:ext uri="{BB962C8B-B14F-4D97-AF65-F5344CB8AC3E}">
        <p14:creationId xmlns:p14="http://schemas.microsoft.com/office/powerpoint/2010/main" val="2906903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FC4F53-4052-7CA6-1621-2AAA3E7C315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CE9661-0471-FCE4-AAAC-379647D2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323A8ED-FB00-21A7-EE44-BA841FADE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E0B4326-A569-A9E2-6E78-6C93AF3067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A4E154B-D101-D60C-2555-39694884B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E10E892-E1FB-4CF1-DF25-FEE32FC5A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DFA2CC-3319-7558-D479-0217AD48D2B5}"/>
              </a:ext>
            </a:extLst>
          </p:cNvPr>
          <p:cNvSpPr>
            <a:spLocks noGrp="1"/>
          </p:cNvSpPr>
          <p:nvPr>
            <p:ph type="title"/>
          </p:nvPr>
        </p:nvSpPr>
        <p:spPr>
          <a:xfrm>
            <a:off x="459346" y="246105"/>
            <a:ext cx="9895951" cy="1033669"/>
          </a:xfrm>
        </p:spPr>
        <p:txBody>
          <a:bodyPr>
            <a:normAutofit fontScale="90000"/>
          </a:bodyPr>
          <a:lstStyle/>
          <a:p>
            <a:r>
              <a:rPr lang="en-US" sz="5400" dirty="0">
                <a:solidFill>
                  <a:schemeClr val="bg1"/>
                </a:solidFill>
              </a:rPr>
              <a:t>10 second Activity: </a:t>
            </a:r>
            <a:r>
              <a:rPr lang="en-GB" sz="4900" dirty="0"/>
              <a:t>🙋‍♂️🙋‍♀️</a:t>
            </a:r>
            <a:r>
              <a:rPr lang="en-US" sz="2700" dirty="0">
                <a:solidFill>
                  <a:schemeClr val="bg1"/>
                </a:solidFill>
              </a:rPr>
              <a:t> </a:t>
            </a:r>
            <a:br>
              <a:rPr lang="en-US" sz="5400" dirty="0">
                <a:solidFill>
                  <a:schemeClr val="bg1"/>
                </a:solidFill>
              </a:rPr>
            </a:br>
            <a:r>
              <a:rPr lang="en-US" sz="5400" dirty="0">
                <a:solidFill>
                  <a:schemeClr val="bg1"/>
                </a:solidFill>
              </a:rPr>
              <a:t>What does BSOD stand for?</a:t>
            </a:r>
            <a:endParaRPr lang="en-GB" b="1" dirty="0">
              <a:solidFill>
                <a:schemeClr val="bg1"/>
              </a:solidFill>
            </a:endParaRPr>
          </a:p>
        </p:txBody>
      </p:sp>
      <p:sp>
        <p:nvSpPr>
          <p:cNvPr id="5" name="Content Placeholder 2">
            <a:extLst>
              <a:ext uri="{FF2B5EF4-FFF2-40B4-BE49-F238E27FC236}">
                <a16:creationId xmlns:a16="http://schemas.microsoft.com/office/drawing/2014/main" id="{F25EDCA2-451B-A45A-218F-DAB91153CA49}"/>
              </a:ext>
            </a:extLst>
          </p:cNvPr>
          <p:cNvSpPr>
            <a:spLocks noGrp="1"/>
          </p:cNvSpPr>
          <p:nvPr>
            <p:ph idx="1"/>
          </p:nvPr>
        </p:nvSpPr>
        <p:spPr>
          <a:xfrm>
            <a:off x="640307" y="1927983"/>
            <a:ext cx="10515600" cy="4351338"/>
          </a:xfrm>
        </p:spPr>
        <p:txBody>
          <a:bodyPr>
            <a:normAutofit/>
          </a:bodyPr>
          <a:lstStyle/>
          <a:p>
            <a:pPr marL="0" indent="0" fontAlgn="base">
              <a:buNone/>
            </a:pPr>
            <a:r>
              <a:rPr lang="en-US" sz="4000" dirty="0">
                <a:highlight>
                  <a:srgbClr val="FFFF00"/>
                </a:highlight>
              </a:rPr>
              <a:t>What does BSOD stand for?</a:t>
            </a:r>
          </a:p>
          <a:p>
            <a:pPr marL="514350" indent="-514350" fontAlgn="base">
              <a:buFont typeface="+mj-lt"/>
              <a:buAutoNum type="arabicPeriod"/>
            </a:pPr>
            <a:r>
              <a:rPr lang="en-US" sz="3600" dirty="0"/>
              <a:t>Byte Size of Data</a:t>
            </a:r>
          </a:p>
          <a:p>
            <a:pPr marL="514350" indent="-514350" fontAlgn="base">
              <a:buFont typeface="+mj-lt"/>
              <a:buAutoNum type="arabicPeriod"/>
            </a:pPr>
            <a:r>
              <a:rPr lang="en-US" sz="3600" dirty="0" err="1"/>
              <a:t>Bitwave</a:t>
            </a:r>
            <a:r>
              <a:rPr lang="en-US" sz="3600" dirty="0"/>
              <a:t> Switch Operation Desk</a:t>
            </a:r>
          </a:p>
          <a:p>
            <a:pPr marL="514350" indent="-514350" fontAlgn="base">
              <a:buFont typeface="+mj-lt"/>
              <a:buAutoNum type="arabicPeriod"/>
            </a:pPr>
            <a:r>
              <a:rPr lang="en-US" sz="3600" dirty="0"/>
              <a:t>B-State Software Operating Disk</a:t>
            </a:r>
          </a:p>
          <a:p>
            <a:pPr marL="514350" indent="-514350" fontAlgn="base">
              <a:buFont typeface="+mj-lt"/>
              <a:buAutoNum type="arabicPeriod"/>
            </a:pPr>
            <a:r>
              <a:rPr lang="en-US" sz="3600" dirty="0"/>
              <a:t>Blue Screen of Death</a:t>
            </a:r>
          </a:p>
          <a:p>
            <a:pPr marL="0" indent="0" fontAlgn="base">
              <a:buNone/>
            </a:pPr>
            <a:r>
              <a:rPr lang="en-US" sz="5400" dirty="0">
                <a:highlight>
                  <a:srgbClr val="FFFF00"/>
                </a:highlight>
              </a:rPr>
              <a:t>/\ Hold up 1, 2, 3 or 4 fingers</a:t>
            </a:r>
          </a:p>
          <a:p>
            <a:pPr marL="0" indent="0" fontAlgn="base">
              <a:buNone/>
            </a:pPr>
            <a:endParaRPr lang="en-US" sz="3600" dirty="0"/>
          </a:p>
          <a:p>
            <a:endParaRPr lang="en-GB" dirty="0"/>
          </a:p>
        </p:txBody>
      </p:sp>
      <p:sp>
        <p:nvSpPr>
          <p:cNvPr id="6" name="TextBox 5">
            <a:extLst>
              <a:ext uri="{FF2B5EF4-FFF2-40B4-BE49-F238E27FC236}">
                <a16:creationId xmlns:a16="http://schemas.microsoft.com/office/drawing/2014/main" id="{532AC7FB-F101-AB49-C7F5-46682F096AF3}"/>
              </a:ext>
            </a:extLst>
          </p:cNvPr>
          <p:cNvSpPr txBox="1"/>
          <p:nvPr/>
        </p:nvSpPr>
        <p:spPr>
          <a:xfrm>
            <a:off x="8955771" y="970542"/>
            <a:ext cx="3177087" cy="5109091"/>
          </a:xfrm>
          <a:prstGeom prst="rect">
            <a:avLst/>
          </a:prstGeom>
          <a:noFill/>
        </p:spPr>
        <p:txBody>
          <a:bodyPr wrap="square">
            <a:spAutoFit/>
          </a:bodyPr>
          <a:lstStyle/>
          <a:p>
            <a:r>
              <a:rPr lang="en-GB" sz="16300" dirty="0"/>
              <a:t>🙋‍♀️</a:t>
            </a:r>
            <a:br>
              <a:rPr lang="en-GB" sz="16300" dirty="0"/>
            </a:br>
            <a:r>
              <a:rPr lang="en-GB" sz="16300" dirty="0"/>
              <a:t>🙋‍♂️</a:t>
            </a:r>
          </a:p>
        </p:txBody>
      </p:sp>
    </p:spTree>
    <p:extLst>
      <p:ext uri="{BB962C8B-B14F-4D97-AF65-F5344CB8AC3E}">
        <p14:creationId xmlns:p14="http://schemas.microsoft.com/office/powerpoint/2010/main" val="10268758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623ACE-6A70-2C80-9320-69045F385F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A49B57-ECC5-FB05-154B-7CCF7A026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D2AEFBA-79D2-130C-E382-BF59DA459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77FD0B9-81B5-F9F9-2550-DE1224E3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2109586-66D4-302B-336E-97A8731BC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5673362-74D3-D0CE-79C0-1A3A2BCE1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4C63AF-FA6E-1FD7-DAAB-4EE27A80C885}"/>
              </a:ext>
            </a:extLst>
          </p:cNvPr>
          <p:cNvSpPr>
            <a:spLocks noGrp="1"/>
          </p:cNvSpPr>
          <p:nvPr>
            <p:ph type="title"/>
          </p:nvPr>
        </p:nvSpPr>
        <p:spPr>
          <a:xfrm>
            <a:off x="459346" y="246105"/>
            <a:ext cx="9895951" cy="1033669"/>
          </a:xfrm>
        </p:spPr>
        <p:txBody>
          <a:bodyPr>
            <a:normAutofit fontScale="90000"/>
          </a:bodyPr>
          <a:lstStyle/>
          <a:p>
            <a:r>
              <a:rPr lang="en-US" sz="5400" dirty="0">
                <a:solidFill>
                  <a:schemeClr val="bg1"/>
                </a:solidFill>
              </a:rPr>
              <a:t>Activity Answer: </a:t>
            </a:r>
            <a:r>
              <a:rPr lang="en-GB" sz="4900" dirty="0"/>
              <a:t>🙋‍♂️🙋‍♀️</a:t>
            </a:r>
            <a:r>
              <a:rPr lang="en-US" sz="2700" dirty="0">
                <a:solidFill>
                  <a:schemeClr val="bg1"/>
                </a:solidFill>
              </a:rPr>
              <a:t> </a:t>
            </a:r>
            <a:br>
              <a:rPr lang="en-US" sz="5400" dirty="0">
                <a:solidFill>
                  <a:schemeClr val="bg1"/>
                </a:solidFill>
              </a:rPr>
            </a:br>
            <a:r>
              <a:rPr lang="en-US" sz="5400" dirty="0">
                <a:solidFill>
                  <a:schemeClr val="bg1"/>
                </a:solidFill>
              </a:rPr>
              <a:t>What does BSOD stand for?</a:t>
            </a:r>
            <a:endParaRPr lang="en-GB" b="1" dirty="0">
              <a:solidFill>
                <a:schemeClr val="bg1"/>
              </a:solidFill>
            </a:endParaRPr>
          </a:p>
        </p:txBody>
      </p:sp>
      <p:sp>
        <p:nvSpPr>
          <p:cNvPr id="5" name="Content Placeholder 2">
            <a:extLst>
              <a:ext uri="{FF2B5EF4-FFF2-40B4-BE49-F238E27FC236}">
                <a16:creationId xmlns:a16="http://schemas.microsoft.com/office/drawing/2014/main" id="{80851F27-B497-3200-917D-677F0C3D4119}"/>
              </a:ext>
            </a:extLst>
          </p:cNvPr>
          <p:cNvSpPr>
            <a:spLocks noGrp="1"/>
          </p:cNvSpPr>
          <p:nvPr>
            <p:ph idx="1"/>
          </p:nvPr>
        </p:nvSpPr>
        <p:spPr>
          <a:xfrm>
            <a:off x="640307" y="1927983"/>
            <a:ext cx="10515600" cy="4351338"/>
          </a:xfrm>
        </p:spPr>
        <p:txBody>
          <a:bodyPr>
            <a:normAutofit/>
          </a:bodyPr>
          <a:lstStyle/>
          <a:p>
            <a:pPr marL="0" indent="0" fontAlgn="base">
              <a:buNone/>
            </a:pPr>
            <a:r>
              <a:rPr lang="en-US" sz="4000" dirty="0">
                <a:highlight>
                  <a:srgbClr val="FFFF00"/>
                </a:highlight>
              </a:rPr>
              <a:t>What does BSOD stand for?</a:t>
            </a:r>
          </a:p>
          <a:p>
            <a:pPr marL="514350" indent="-514350" fontAlgn="base">
              <a:buFont typeface="+mj-lt"/>
              <a:buAutoNum type="arabicPeriod"/>
            </a:pPr>
            <a:r>
              <a:rPr lang="en-US" sz="3600" dirty="0"/>
              <a:t>Byte Size of Data</a:t>
            </a:r>
          </a:p>
          <a:p>
            <a:pPr marL="514350" indent="-514350" fontAlgn="base">
              <a:buFont typeface="+mj-lt"/>
              <a:buAutoNum type="arabicPeriod"/>
            </a:pPr>
            <a:r>
              <a:rPr lang="en-US" sz="3600" dirty="0" err="1"/>
              <a:t>Bitwave</a:t>
            </a:r>
            <a:r>
              <a:rPr lang="en-US" sz="3600" dirty="0"/>
              <a:t> Switch Operation Desk</a:t>
            </a:r>
          </a:p>
          <a:p>
            <a:pPr marL="514350" indent="-514350" fontAlgn="base">
              <a:buFont typeface="+mj-lt"/>
              <a:buAutoNum type="arabicPeriod"/>
            </a:pPr>
            <a:r>
              <a:rPr lang="en-US" sz="3600" dirty="0"/>
              <a:t>B-State Software Operating Disk</a:t>
            </a:r>
          </a:p>
          <a:p>
            <a:pPr marL="514350" indent="-514350" fontAlgn="base">
              <a:buFont typeface="+mj-lt"/>
              <a:buAutoNum type="arabicPeriod"/>
            </a:pPr>
            <a:r>
              <a:rPr lang="en-US" sz="4800" dirty="0">
                <a:solidFill>
                  <a:srgbClr val="3333FF"/>
                </a:solidFill>
                <a:highlight>
                  <a:srgbClr val="FFFF00"/>
                </a:highlight>
              </a:rPr>
              <a:t>Blue Screen of Death </a:t>
            </a:r>
            <a:r>
              <a:rPr lang="en-US" sz="4800" dirty="0">
                <a:solidFill>
                  <a:srgbClr val="3333FF"/>
                </a:solidFill>
              </a:rPr>
              <a:t>✔️</a:t>
            </a:r>
            <a:endParaRPr lang="en-US" sz="4800" dirty="0">
              <a:solidFill>
                <a:srgbClr val="3333FF"/>
              </a:solidFill>
              <a:highlight>
                <a:srgbClr val="FFFF00"/>
              </a:highlight>
            </a:endParaRPr>
          </a:p>
          <a:p>
            <a:pPr marL="0" indent="0" fontAlgn="base">
              <a:buNone/>
            </a:pPr>
            <a:endParaRPr lang="en-US" sz="3600" dirty="0"/>
          </a:p>
          <a:p>
            <a:endParaRPr lang="en-GB" dirty="0"/>
          </a:p>
        </p:txBody>
      </p:sp>
    </p:spTree>
    <p:extLst>
      <p:ext uri="{BB962C8B-B14F-4D97-AF65-F5344CB8AC3E}">
        <p14:creationId xmlns:p14="http://schemas.microsoft.com/office/powerpoint/2010/main" val="3482040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635" y="408321"/>
            <a:ext cx="7314559" cy="1071790"/>
          </a:xfrm>
        </p:spPr>
        <p:txBody>
          <a:bodyPr>
            <a:normAutofit/>
          </a:bodyPr>
          <a:lstStyle/>
          <a:p>
            <a:r>
              <a:rPr lang="en-GB" b="1" u="sng" dirty="0"/>
              <a:t>Process Scheduling &amp; Deadlocks</a:t>
            </a:r>
          </a:p>
        </p:txBody>
      </p:sp>
      <p:pic>
        <p:nvPicPr>
          <p:cNvPr id="3" name="Picture 2" descr="Text&#10;&#10;Description automatically generated">
            <a:extLst>
              <a:ext uri="{FF2B5EF4-FFF2-40B4-BE49-F238E27FC236}">
                <a16:creationId xmlns:a16="http://schemas.microsoft.com/office/drawing/2014/main" id="{C8955178-9F2C-B1C4-B517-2E7EF32C25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951" r="22708"/>
          <a:stretch/>
        </p:blipFill>
        <p:spPr>
          <a:xfrm>
            <a:off x="7635922" y="10"/>
            <a:ext cx="455607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6" name="Picture 5">
            <a:extLst>
              <a:ext uri="{FF2B5EF4-FFF2-40B4-BE49-F238E27FC236}">
                <a16:creationId xmlns:a16="http://schemas.microsoft.com/office/drawing/2014/main" id="{6AAA5820-20F2-904E-D326-CFA19C7CA9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 y="6410826"/>
            <a:ext cx="12188952" cy="447164"/>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8167" y="1431099"/>
            <a:ext cx="7568133" cy="4581836"/>
          </a:xfrm>
        </p:spPr>
        <p:txBody>
          <a:bodyPr>
            <a:normAutofit fontScale="92500"/>
          </a:bodyPr>
          <a:lstStyle/>
          <a:p>
            <a:pPr>
              <a:spcBef>
                <a:spcPts val="600"/>
              </a:spcBef>
            </a:pPr>
            <a:r>
              <a:rPr lang="en-GB" sz="2400" dirty="0"/>
              <a:t>A </a:t>
            </a:r>
            <a:r>
              <a:rPr lang="en-GB" sz="2400" b="1" dirty="0"/>
              <a:t>deadlock</a:t>
            </a:r>
            <a:r>
              <a:rPr lang="en-GB" sz="2400" dirty="0"/>
              <a:t> occurs when two programs/processes </a:t>
            </a:r>
            <a:r>
              <a:rPr lang="en-GB" sz="2400" b="1" dirty="0"/>
              <a:t>compete for the same system resource </a:t>
            </a:r>
            <a:r>
              <a:rPr lang="en-GB" sz="2400" dirty="0"/>
              <a:t>such as memory, which might have been allocated to both.</a:t>
            </a:r>
          </a:p>
          <a:p>
            <a:pPr>
              <a:spcBef>
                <a:spcPts val="600"/>
              </a:spcBef>
            </a:pPr>
            <a:r>
              <a:rPr lang="en-GB" sz="2400" dirty="0"/>
              <a:t>It can sometimes occur from something as simple as a </a:t>
            </a:r>
            <a:r>
              <a:rPr lang="en-GB" sz="2400" b="1" dirty="0"/>
              <a:t>user opening applications very quickly </a:t>
            </a:r>
            <a:r>
              <a:rPr lang="en-GB" sz="2400" dirty="0"/>
              <a:t>and a </a:t>
            </a:r>
            <a:r>
              <a:rPr lang="en-GB" sz="2400" b="1" dirty="0"/>
              <a:t>memory freeze </a:t>
            </a:r>
            <a:r>
              <a:rPr lang="en-GB" sz="2400" dirty="0"/>
              <a:t>occurs as they both </a:t>
            </a:r>
            <a:r>
              <a:rPr lang="en-GB" sz="2400" b="1" dirty="0"/>
              <a:t>compete for the same memory space</a:t>
            </a:r>
            <a:r>
              <a:rPr lang="en-GB" sz="2400" dirty="0"/>
              <a:t>.</a:t>
            </a:r>
          </a:p>
          <a:p>
            <a:pPr>
              <a:spcBef>
                <a:spcPts val="600"/>
              </a:spcBef>
            </a:pPr>
            <a:r>
              <a:rPr lang="en-GB" sz="2400" b="1" dirty="0"/>
              <a:t>The OS ensures </a:t>
            </a:r>
            <a:r>
              <a:rPr lang="en-GB" sz="2400" dirty="0"/>
              <a:t>that competition for limited resources does not cause a </a:t>
            </a:r>
            <a:r>
              <a:rPr lang="en-GB" sz="2400" b="1" dirty="0"/>
              <a:t>deadlock - </a:t>
            </a:r>
            <a:r>
              <a:rPr lang="en-GB" sz="2400" dirty="0"/>
              <a:t>where two or more jobs/processes are unable to complete/finish and potentially crash the system.</a:t>
            </a:r>
          </a:p>
          <a:p>
            <a:pPr>
              <a:spcBef>
                <a:spcPts val="600"/>
              </a:spcBef>
            </a:pPr>
            <a:r>
              <a:rPr lang="en-GB" sz="2400" b="1" dirty="0"/>
              <a:t>The OS keeps track of all system resources </a:t>
            </a:r>
            <a:r>
              <a:rPr lang="en-GB" sz="2400" dirty="0"/>
              <a:t>that are allocated to different processes and detects a potential deadlock so that it can be resolved before it occurs.</a:t>
            </a:r>
          </a:p>
          <a:p>
            <a:pPr>
              <a:spcBef>
                <a:spcPts val="600"/>
              </a:spcBef>
            </a:pPr>
            <a:r>
              <a:rPr lang="en-GB" sz="2600" b="1" dirty="0">
                <a:highlight>
                  <a:srgbClr val="FFFF00"/>
                </a:highlight>
              </a:rPr>
              <a:t>‘Process Scheduling’ is a very important part of the OS</a:t>
            </a:r>
            <a:r>
              <a:rPr lang="en-GB" sz="2400" b="1" dirty="0">
                <a:highlight>
                  <a:srgbClr val="FFFF00"/>
                </a:highlight>
              </a:rPr>
              <a:t>.</a:t>
            </a:r>
            <a:endParaRPr lang="en-GB" sz="2400" dirty="0">
              <a:highlight>
                <a:srgbClr val="FFFF00"/>
              </a:highlight>
            </a:endParaRPr>
          </a:p>
          <a:p>
            <a:pPr marL="0" indent="0">
              <a:spcBef>
                <a:spcPts val="600"/>
              </a:spcBef>
              <a:buNone/>
            </a:pPr>
            <a:endParaRPr lang="en-GB" sz="2400" dirty="0"/>
          </a:p>
        </p:txBody>
      </p:sp>
    </p:spTree>
    <p:extLst>
      <p:ext uri="{BB962C8B-B14F-4D97-AF65-F5344CB8AC3E}">
        <p14:creationId xmlns:p14="http://schemas.microsoft.com/office/powerpoint/2010/main" val="3713748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9782" y="2404610"/>
            <a:ext cx="5262455" cy="1952947"/>
          </a:xfrm>
          <a:noFill/>
        </p:spPr>
        <p:txBody>
          <a:bodyPr vert="horz" lIns="91440" tIns="45720" rIns="91440" bIns="45720" rtlCol="0" anchor="ctr">
            <a:normAutofit fontScale="90000"/>
          </a:bodyPr>
          <a:lstStyle/>
          <a:p>
            <a:pPr algn="ctr"/>
            <a:r>
              <a:rPr lang="en-US" sz="3600" b="1" kern="1200" dirty="0">
                <a:solidFill>
                  <a:schemeClr val="bg1"/>
                </a:solidFill>
                <a:highlight>
                  <a:srgbClr val="0000FF"/>
                </a:highlight>
                <a:latin typeface="+mj-lt"/>
                <a:ea typeface="+mj-ea"/>
                <a:cs typeface="+mj-cs"/>
              </a:rPr>
              <a:t>Avoid:</a:t>
            </a:r>
            <a:br>
              <a:rPr lang="en-US" sz="3600" b="1" kern="1200" dirty="0">
                <a:solidFill>
                  <a:schemeClr val="bg1"/>
                </a:solidFill>
                <a:highlight>
                  <a:srgbClr val="0000FF"/>
                </a:highlight>
                <a:latin typeface="+mj-lt"/>
                <a:ea typeface="+mj-ea"/>
                <a:cs typeface="+mj-cs"/>
              </a:rPr>
            </a:br>
            <a:r>
              <a:rPr lang="en-US" sz="3600" b="1" kern="1200" dirty="0">
                <a:solidFill>
                  <a:schemeClr val="bg1"/>
                </a:solidFill>
                <a:highlight>
                  <a:srgbClr val="0000FF"/>
                </a:highlight>
                <a:latin typeface="+mj-lt"/>
                <a:ea typeface="+mj-ea"/>
                <a:cs typeface="+mj-cs"/>
              </a:rPr>
              <a:t>Windows Blue screen of death. </a:t>
            </a:r>
            <a:r>
              <a:rPr lang="en-US" sz="3300" b="1" kern="1200" dirty="0">
                <a:solidFill>
                  <a:schemeClr val="bg1"/>
                </a:solidFill>
                <a:highlight>
                  <a:srgbClr val="0000FF"/>
                </a:highlight>
                <a:latin typeface="+mj-lt"/>
                <a:ea typeface="+mj-ea"/>
                <a:cs typeface="+mj-cs"/>
              </a:rPr>
              <a:t>Re-boot to clear the Memory / RAM </a:t>
            </a:r>
            <a:r>
              <a:rPr lang="en-US" sz="3300" b="1" dirty="0">
                <a:solidFill>
                  <a:schemeClr val="bg1"/>
                </a:solidFill>
                <a:highlight>
                  <a:srgbClr val="0000FF"/>
                </a:highlight>
              </a:rPr>
              <a:t>/</a:t>
            </a:r>
            <a:r>
              <a:rPr lang="en-US" sz="3300" b="1" kern="1200" dirty="0">
                <a:solidFill>
                  <a:schemeClr val="bg1"/>
                </a:solidFill>
                <a:highlight>
                  <a:srgbClr val="0000FF"/>
                </a:highlight>
                <a:latin typeface="+mj-lt"/>
                <a:ea typeface="+mj-ea"/>
                <a:cs typeface="+mj-cs"/>
              </a:rPr>
              <a:t> stuck processes.</a:t>
            </a:r>
            <a:br>
              <a:rPr lang="en-US" sz="3300" b="1" kern="1200" dirty="0">
                <a:solidFill>
                  <a:schemeClr val="bg1"/>
                </a:solidFill>
                <a:highlight>
                  <a:srgbClr val="0000FF"/>
                </a:highlight>
                <a:latin typeface="+mj-lt"/>
                <a:ea typeface="+mj-ea"/>
                <a:cs typeface="+mj-cs"/>
              </a:rPr>
            </a:br>
            <a:r>
              <a:rPr lang="en-US" sz="1600" kern="1200" dirty="0">
                <a:latin typeface="+mj-lt"/>
                <a:ea typeface="+mj-ea"/>
                <a:cs typeface="+mj-cs"/>
              </a:rPr>
              <a:t>Much less likely today, </a:t>
            </a:r>
            <a:br>
              <a:rPr lang="en-US" sz="1600" kern="1200" dirty="0">
                <a:latin typeface="+mj-lt"/>
                <a:ea typeface="+mj-ea"/>
                <a:cs typeface="+mj-cs"/>
              </a:rPr>
            </a:br>
            <a:r>
              <a:rPr lang="en-US" sz="1600" kern="1200" dirty="0">
                <a:latin typeface="+mj-lt"/>
                <a:ea typeface="+mj-ea"/>
                <a:cs typeface="+mj-cs"/>
              </a:rPr>
              <a:t>and much less likely on a Linux or Mac syste</a:t>
            </a:r>
            <a:r>
              <a:rPr lang="en-US" sz="1600" dirty="0"/>
              <a:t>m, </a:t>
            </a:r>
            <a:br>
              <a:rPr lang="en-US" sz="1600" dirty="0"/>
            </a:br>
            <a:r>
              <a:rPr lang="en-US" sz="1600" dirty="0"/>
              <a:t>but still possible.</a:t>
            </a:r>
            <a:endParaRPr lang="en-US" sz="900" b="1" kern="1200" dirty="0">
              <a:latin typeface="+mj-lt"/>
              <a:ea typeface="+mj-ea"/>
              <a:cs typeface="+mj-cs"/>
            </a:endParaRPr>
          </a:p>
        </p:txBody>
      </p:sp>
      <p:sp>
        <p:nvSpPr>
          <p:cNvPr id="30" name="Isosceles Triangle 29">
            <a:extLst>
              <a:ext uri="{FF2B5EF4-FFF2-40B4-BE49-F238E27FC236}">
                <a16:creationId xmlns:a16="http://schemas.microsoft.com/office/drawing/2014/main" id="{CB64814D-A361-44E1-8D97-B83E41C8B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0" y="-2"/>
            <a:ext cx="1248189" cy="1248189"/>
          </a:xfrm>
          <a:prstGeom prst="triangle">
            <a:avLst>
              <a:gd name="adj" fmla="val 10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852A6879-032A-4946-9CCA-44D38BEDF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96832" y="246646"/>
            <a:ext cx="577231" cy="57723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6AB08D7-F0FB-4965-B730-8B874214C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93049" y="367194"/>
            <a:ext cx="999162" cy="99916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148D9297-49FA-43ED-AC6B-E2F153B3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9187" y="946949"/>
            <a:ext cx="352820" cy="35282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Graphical user interface, text&#10;&#10;Description automatically generated">
            <a:extLst>
              <a:ext uri="{FF2B5EF4-FFF2-40B4-BE49-F238E27FC236}">
                <a16:creationId xmlns:a16="http://schemas.microsoft.com/office/drawing/2014/main" id="{6EFD66F7-8CA3-4350-BD36-C5E6AADCA94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3749" b="-1"/>
          <a:stretch/>
        </p:blipFill>
        <p:spPr>
          <a:xfrm>
            <a:off x="7481698" y="1348739"/>
            <a:ext cx="4160520" cy="4160520"/>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18" name="Picture 17" descr="Text&#10;&#10;Description automatically generated">
            <a:extLst>
              <a:ext uri="{FF2B5EF4-FFF2-40B4-BE49-F238E27FC236}">
                <a16:creationId xmlns:a16="http://schemas.microsoft.com/office/drawing/2014/main" id="{0BD90E58-C135-495D-9763-AA44E42DF186}"/>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2367" r="12124" b="3"/>
          <a:stretch/>
        </p:blipFill>
        <p:spPr>
          <a:xfrm>
            <a:off x="5403344" y="3414344"/>
            <a:ext cx="4160519" cy="3443657"/>
          </a:xfrm>
          <a:custGeom>
            <a:avLst/>
            <a:gdLst/>
            <a:ahLst/>
            <a:cxnLst/>
            <a:rect l="l" t="t" r="r" b="b"/>
            <a:pathLst>
              <a:path w="4160519" h="3443657">
                <a:moveTo>
                  <a:pt x="2080260" y="0"/>
                </a:moveTo>
                <a:lnTo>
                  <a:pt x="4160519" y="2078563"/>
                </a:lnTo>
                <a:lnTo>
                  <a:pt x="2794310" y="3443657"/>
                </a:lnTo>
                <a:lnTo>
                  <a:pt x="1366210" y="3443657"/>
                </a:lnTo>
                <a:lnTo>
                  <a:pt x="0" y="2078563"/>
                </a:lnTo>
                <a:close/>
              </a:path>
            </a:pathLst>
          </a:custGeom>
        </p:spPr>
      </p:pic>
      <p:pic>
        <p:nvPicPr>
          <p:cNvPr id="11" name="Picture 10" descr="Graphical user interface, text, application&#10;&#10;Description automatically generated">
            <a:extLst>
              <a:ext uri="{FF2B5EF4-FFF2-40B4-BE49-F238E27FC236}">
                <a16:creationId xmlns:a16="http://schemas.microsoft.com/office/drawing/2014/main" id="{284E1718-E610-4A07-8598-AF9BADD689AA}"/>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6079" r="26032" b="-2"/>
          <a:stretch/>
        </p:blipFill>
        <p:spPr>
          <a:xfrm>
            <a:off x="5403343" y="213"/>
            <a:ext cx="4160520" cy="3447288"/>
          </a:xfrm>
          <a:custGeom>
            <a:avLst/>
            <a:gdLst/>
            <a:ahLst/>
            <a:cxnLst/>
            <a:rect l="l" t="t" r="r" b="b"/>
            <a:pathLst>
              <a:path w="4160520" h="3430293">
                <a:moveTo>
                  <a:pt x="1352836" y="0"/>
                </a:moveTo>
                <a:lnTo>
                  <a:pt x="2807685" y="0"/>
                </a:lnTo>
                <a:lnTo>
                  <a:pt x="4160520" y="1351732"/>
                </a:lnTo>
                <a:lnTo>
                  <a:pt x="2080261" y="3430293"/>
                </a:lnTo>
                <a:lnTo>
                  <a:pt x="0" y="1351732"/>
                </a:lnTo>
                <a:close/>
              </a:path>
            </a:pathLst>
          </a:custGeom>
        </p:spPr>
      </p:pic>
      <p:sp>
        <p:nvSpPr>
          <p:cNvPr id="38" name="Isosceles Triangle 37">
            <a:extLst>
              <a:ext uri="{FF2B5EF4-FFF2-40B4-BE49-F238E27FC236}">
                <a16:creationId xmlns:a16="http://schemas.microsoft.com/office/drawing/2014/main" id="{D3EB41F8-8868-4FC3-8553-94FEE5A8B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972" y="6102888"/>
            <a:ext cx="1510228" cy="755112"/>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7E66A5C-4C2F-4772-81F2-1D2635445259}"/>
              </a:ext>
            </a:extLst>
          </p:cNvPr>
          <p:cNvSpPr txBox="1"/>
          <p:nvPr/>
        </p:nvSpPr>
        <p:spPr>
          <a:xfrm>
            <a:off x="9884958"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en.wikipedia.org/wiki/Blue_screen_of_death">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7EAD441A-10D0-482B-A420-84F85A351A1B}"/>
              </a:ext>
            </a:extLst>
          </p:cNvPr>
          <p:cNvSpPr txBox="1"/>
          <p:nvPr/>
        </p:nvSpPr>
        <p:spPr>
          <a:xfrm>
            <a:off x="7685442" y="6870700"/>
            <a:ext cx="218681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www.deviantart.com/ragingwasabi/art/False-Blue-Screen-of-Death-20150505-530919189">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37ED8756-D39A-4CF0-A950-502DC2C5073C}"/>
              </a:ext>
            </a:extLst>
          </p:cNvPr>
          <p:cNvSpPr txBox="1"/>
          <p:nvPr/>
        </p:nvSpPr>
        <p:spPr>
          <a:xfrm>
            <a:off x="5213415" y="6870700"/>
            <a:ext cx="2459327"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lucifer666mantus.deviantart.com/art/Blue-Screen-Of-Death-Wallpaper-18283143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6805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46105"/>
            <a:ext cx="9895951" cy="1033669"/>
          </a:xfrm>
        </p:spPr>
        <p:txBody>
          <a:bodyPr>
            <a:normAutofit fontScale="90000"/>
          </a:bodyPr>
          <a:lstStyle/>
          <a:p>
            <a:r>
              <a:rPr lang="en-GB" sz="5300" b="1" dirty="0">
                <a:solidFill>
                  <a:schemeClr val="bg1"/>
                </a:solidFill>
              </a:rPr>
              <a:t>Bg. </a:t>
            </a:r>
            <a:r>
              <a:rPr lang="en-GB" sz="4400" b="0" i="0" dirty="0">
                <a:solidFill>
                  <a:schemeClr val="bg1"/>
                </a:solidFill>
                <a:effectLst/>
              </a:rPr>
              <a:t>The </a:t>
            </a:r>
            <a:r>
              <a:rPr lang="en-GB" sz="4400" b="1" i="0" dirty="0">
                <a:solidFill>
                  <a:schemeClr val="bg1"/>
                </a:solidFill>
                <a:effectLst/>
              </a:rPr>
              <a:t>Banker's deadlock avoidance algorithm</a:t>
            </a:r>
            <a:r>
              <a:rPr lang="en-GB" sz="4400" b="0" i="0" dirty="0">
                <a:solidFill>
                  <a:schemeClr val="bg1"/>
                </a:solidFill>
                <a:effectLst/>
              </a:rPr>
              <a:t> </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659550"/>
            <a:ext cx="11173431" cy="4825774"/>
          </a:xfrm>
        </p:spPr>
        <p:txBody>
          <a:bodyPr>
            <a:noAutofit/>
          </a:bodyPr>
          <a:lstStyle/>
          <a:p>
            <a:pPr>
              <a:spcBef>
                <a:spcPts val="600"/>
              </a:spcBef>
            </a:pPr>
            <a:r>
              <a:rPr lang="en-GB" b="0" i="0" dirty="0">
                <a:solidFill>
                  <a:srgbClr val="202124"/>
                </a:solidFill>
                <a:effectLst/>
              </a:rPr>
              <a:t>The </a:t>
            </a:r>
            <a:r>
              <a:rPr lang="en-GB" b="1" i="0" dirty="0">
                <a:solidFill>
                  <a:srgbClr val="202124"/>
                </a:solidFill>
                <a:effectLst/>
              </a:rPr>
              <a:t>Banker's algorithm</a:t>
            </a:r>
            <a:r>
              <a:rPr lang="en-GB" b="0" i="0" dirty="0">
                <a:solidFill>
                  <a:srgbClr val="202124"/>
                </a:solidFill>
                <a:effectLst/>
              </a:rPr>
              <a:t> (developed by </a:t>
            </a:r>
            <a:r>
              <a:rPr lang="en-GB" b="0" i="0" dirty="0" err="1">
                <a:solidFill>
                  <a:srgbClr val="202124"/>
                </a:solidFill>
                <a:effectLst/>
              </a:rPr>
              <a:t>Edsger</a:t>
            </a:r>
            <a:r>
              <a:rPr lang="en-GB" b="0" i="0" dirty="0">
                <a:solidFill>
                  <a:srgbClr val="202124"/>
                </a:solidFill>
                <a:effectLst/>
              </a:rPr>
              <a:t> Dijkstra) is a </a:t>
            </a:r>
            <a:r>
              <a:rPr lang="en-GB" b="1" i="0" dirty="0">
                <a:solidFill>
                  <a:srgbClr val="202124"/>
                </a:solidFill>
                <a:effectLst/>
              </a:rPr>
              <a:t>deadlock avoidance algorithm </a:t>
            </a:r>
            <a:r>
              <a:rPr lang="en-GB" i="0" dirty="0">
                <a:solidFill>
                  <a:srgbClr val="202124"/>
                </a:solidFill>
                <a:effectLst/>
              </a:rPr>
              <a:t>and a</a:t>
            </a:r>
            <a:r>
              <a:rPr lang="en-GB" b="1" i="0" dirty="0">
                <a:solidFill>
                  <a:srgbClr val="202124"/>
                </a:solidFill>
                <a:effectLst/>
              </a:rPr>
              <a:t> resource</a:t>
            </a:r>
            <a:r>
              <a:rPr lang="en-GB" b="0" i="0" dirty="0">
                <a:solidFill>
                  <a:srgbClr val="202124"/>
                </a:solidFill>
                <a:effectLst/>
              </a:rPr>
              <a:t> </a:t>
            </a:r>
            <a:r>
              <a:rPr lang="en-GB" b="1" i="0" dirty="0">
                <a:solidFill>
                  <a:srgbClr val="202124"/>
                </a:solidFill>
                <a:effectLst/>
              </a:rPr>
              <a:t>allocation method </a:t>
            </a:r>
            <a:r>
              <a:rPr lang="en-GB" i="0" dirty="0">
                <a:solidFill>
                  <a:srgbClr val="202124"/>
                </a:solidFill>
                <a:effectLst/>
              </a:rPr>
              <a:t>used in OSs </a:t>
            </a:r>
            <a:r>
              <a:rPr lang="en-GB" b="0" i="0" dirty="0">
                <a:solidFill>
                  <a:srgbClr val="202124"/>
                </a:solidFill>
                <a:effectLst/>
              </a:rPr>
              <a:t>to avoid a </a:t>
            </a:r>
            <a:r>
              <a:rPr lang="en-GB" b="1" i="0" dirty="0">
                <a:solidFill>
                  <a:srgbClr val="202124"/>
                </a:solidFill>
                <a:effectLst/>
              </a:rPr>
              <a:t>deadlock. </a:t>
            </a:r>
          </a:p>
          <a:p>
            <a:pPr>
              <a:spcBef>
                <a:spcPts val="600"/>
              </a:spcBef>
            </a:pPr>
            <a:r>
              <a:rPr lang="en-GB" b="1" dirty="0">
                <a:solidFill>
                  <a:srgbClr val="202124"/>
                </a:solidFill>
              </a:rPr>
              <a:t>The algorithm</a:t>
            </a:r>
            <a:r>
              <a:rPr lang="en-GB" b="1" i="0" dirty="0">
                <a:solidFill>
                  <a:srgbClr val="202124"/>
                </a:solidFill>
                <a:effectLst/>
              </a:rPr>
              <a:t> </a:t>
            </a:r>
            <a:r>
              <a:rPr lang="en-GB" b="0" i="0" dirty="0">
                <a:solidFill>
                  <a:srgbClr val="202122"/>
                </a:solidFill>
                <a:effectLst/>
              </a:rPr>
              <a:t>simulates the allocation of </a:t>
            </a:r>
            <a:r>
              <a:rPr lang="en-GB" b="0" i="0" u="none" strike="noStrike" dirty="0">
                <a:effectLst/>
              </a:rPr>
              <a:t>resources</a:t>
            </a:r>
            <a:r>
              <a:rPr lang="en-GB" b="0" i="0" dirty="0">
                <a:solidFill>
                  <a:srgbClr val="202122"/>
                </a:solidFill>
                <a:effectLst/>
              </a:rPr>
              <a:t> and tests them for possible deadlock conditions before deciding if a resource allocation should be allowed.</a:t>
            </a:r>
            <a:endParaRPr lang="en-GB" b="0" i="0" dirty="0">
              <a:solidFill>
                <a:srgbClr val="202124"/>
              </a:solidFill>
              <a:effectLst/>
            </a:endParaRPr>
          </a:p>
          <a:p>
            <a:pPr>
              <a:spcBef>
                <a:spcPts val="600"/>
              </a:spcBef>
            </a:pPr>
            <a:r>
              <a:rPr lang="en-GB" dirty="0"/>
              <a:t>The OS can also terminate processes that are not performing as expected e.g. taking up too much memory, to prevent deadlock and a system crash.</a:t>
            </a:r>
            <a:br>
              <a:rPr lang="en-GB" dirty="0"/>
            </a:br>
            <a:r>
              <a:rPr lang="en-GB" sz="900" dirty="0"/>
              <a:t>For more information on </a:t>
            </a:r>
            <a:r>
              <a:rPr lang="en-GB" sz="900" dirty="0">
                <a:hlinkClick r:id="rId3"/>
              </a:rPr>
              <a:t>Deadlock avoidance algorithms</a:t>
            </a:r>
            <a:r>
              <a:rPr lang="en-GB" sz="900" dirty="0"/>
              <a:t> and </a:t>
            </a:r>
            <a:r>
              <a:rPr lang="en-GB" sz="900" dirty="0">
                <a:hlinkClick r:id="rId4"/>
              </a:rPr>
              <a:t>Scheduling algorithms</a:t>
            </a:r>
            <a:r>
              <a:rPr lang="en-GB" sz="900" dirty="0"/>
              <a:t>. These topics are covered in more specialist modules at L5 and L6 in the relevant programmes.</a:t>
            </a:r>
          </a:p>
          <a:p>
            <a:pPr marL="0" indent="0" algn="l">
              <a:spcBef>
                <a:spcPts val="600"/>
              </a:spcBef>
              <a:buNone/>
            </a:pPr>
            <a:endParaRPr lang="en-GB" dirty="0"/>
          </a:p>
        </p:txBody>
      </p:sp>
      <p:pic>
        <p:nvPicPr>
          <p:cNvPr id="19" name="Picture 18" descr="A table with numbers and letters&#10;&#10;Description automatically generated">
            <a:extLst>
              <a:ext uri="{FF2B5EF4-FFF2-40B4-BE49-F238E27FC236}">
                <a16:creationId xmlns:a16="http://schemas.microsoft.com/office/drawing/2014/main" id="{D483229E-5AF3-4489-CBAF-F07E9C60D33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50346" y="5117560"/>
            <a:ext cx="5833883" cy="1652073"/>
          </a:xfrm>
          <a:prstGeom prst="rect">
            <a:avLst/>
          </a:prstGeom>
        </p:spPr>
      </p:pic>
    </p:spTree>
    <p:extLst>
      <p:ext uri="{BB962C8B-B14F-4D97-AF65-F5344CB8AC3E}">
        <p14:creationId xmlns:p14="http://schemas.microsoft.com/office/powerpoint/2010/main" val="2089376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1321674" cy="1033669"/>
          </a:xfrm>
        </p:spPr>
        <p:txBody>
          <a:bodyPr>
            <a:normAutofit/>
          </a:bodyPr>
          <a:lstStyle/>
          <a:p>
            <a:r>
              <a:rPr lang="en-GB" b="1" dirty="0">
                <a:solidFill>
                  <a:schemeClr val="bg1"/>
                </a:solidFill>
              </a:rPr>
              <a:t>Virtual Memory / VRAM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186" y="1792971"/>
            <a:ext cx="9818895" cy="4902028"/>
          </a:xfrm>
        </p:spPr>
        <p:txBody>
          <a:bodyPr>
            <a:normAutofit fontScale="92500" lnSpcReduction="10000"/>
          </a:bodyPr>
          <a:lstStyle/>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Traditionally, one way the OS can prevent a system crash is to use some of the </a:t>
            </a:r>
            <a:r>
              <a:rPr lang="en-GB" sz="2400" b="1" dirty="0">
                <a:effectLst/>
                <a:ea typeface="Calibri" panose="020F0502020204030204" pitchFamily="34" charset="0"/>
                <a:cs typeface="Times New Roman" panose="02020603050405020304" pitchFamily="18" charset="0"/>
              </a:rPr>
              <a:t>secondary memory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hard drive </a:t>
            </a:r>
            <a:r>
              <a:rPr lang="en-GB" sz="2400" dirty="0">
                <a:effectLst/>
                <a:ea typeface="Calibri" panose="020F0502020204030204" pitchFamily="34" charset="0"/>
                <a:cs typeface="Times New Roman" panose="02020603050405020304" pitchFamily="18" charset="0"/>
              </a:rPr>
              <a:t>as RAM.</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This is called </a:t>
            </a:r>
            <a:r>
              <a:rPr lang="en-GB" sz="2400" b="1" dirty="0">
                <a:effectLst/>
                <a:highlight>
                  <a:srgbClr val="FFFF00"/>
                </a:highlight>
                <a:ea typeface="Calibri" panose="020F0502020204030204" pitchFamily="34" charset="0"/>
                <a:cs typeface="Times New Roman" panose="02020603050405020304" pitchFamily="18" charset="0"/>
              </a:rPr>
              <a:t>Virtual memory</a:t>
            </a:r>
            <a:r>
              <a:rPr lang="en-GB" sz="2400" dirty="0">
                <a:effectLst/>
                <a:ea typeface="Calibri" panose="020F0502020204030204" pitchFamily="34" charset="0"/>
                <a:cs typeface="Times New Roman" panose="02020603050405020304" pitchFamily="18" charset="0"/>
              </a:rPr>
              <a:t>. Virtual memory is slower than main memory because processing is taken up moving data between primary and secondary memory. But it can be very useful if needed, until more RAM free or installed.</a:t>
            </a:r>
          </a:p>
          <a:p>
            <a:pPr marL="342900" lvl="0" indent="-342900">
              <a:lnSpc>
                <a:spcPct val="107000"/>
              </a:lnSpc>
              <a:spcBef>
                <a:spcPts val="600"/>
              </a:spcBef>
              <a:buFont typeface="Arial" panose="020B0604020202020204" pitchFamily="34" charset="0"/>
              <a:buChar char="•"/>
              <a:tabLst>
                <a:tab pos="457200" algn="l"/>
              </a:tabLst>
            </a:pPr>
            <a:r>
              <a:rPr lang="en-GB" sz="2400" dirty="0">
                <a:solidFill>
                  <a:srgbClr val="222222"/>
                </a:solidFill>
                <a:effectLst/>
                <a:ea typeface="Calibri" panose="020F0502020204030204" pitchFamily="34" charset="0"/>
                <a:cs typeface="Times New Roman" panose="02020603050405020304" pitchFamily="18" charset="0"/>
              </a:rPr>
              <a:t>When a computer is running many processes and </a:t>
            </a:r>
            <a:r>
              <a:rPr lang="en-GB" sz="2400" b="1" dirty="0">
                <a:effectLst/>
                <a:ea typeface="Calibri" panose="020F0502020204030204" pitchFamily="34" charset="0"/>
                <a:cs typeface="Times New Roman" panose="02020603050405020304" pitchFamily="18" charset="0"/>
              </a:rPr>
              <a:t>RAM</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runs low</a:t>
            </a:r>
            <a:r>
              <a:rPr lang="en-GB" sz="2400" dirty="0">
                <a:effectLst/>
                <a:ea typeface="Calibri" panose="020F0502020204030204" pitchFamily="34" charset="0"/>
                <a:cs typeface="Times New Roman" panose="02020603050405020304" pitchFamily="18" charset="0"/>
              </a:rPr>
              <a:t>, a section of </a:t>
            </a:r>
            <a:r>
              <a:rPr lang="en-GB" sz="2400" b="1" dirty="0">
                <a:effectLst/>
                <a:ea typeface="Calibri" panose="020F0502020204030204" pitchFamily="34" charset="0"/>
                <a:cs typeface="Times New Roman" panose="02020603050405020304" pitchFamily="18" charset="0"/>
              </a:rPr>
              <a:t>memory</a:t>
            </a:r>
            <a:r>
              <a:rPr lang="en-GB" sz="2400" dirty="0">
                <a:effectLst/>
                <a:ea typeface="Calibri" panose="020F0502020204030204" pitchFamily="34" charset="0"/>
                <a:cs typeface="Times New Roman" panose="02020603050405020304" pitchFamily="18" charset="0"/>
              </a:rPr>
              <a:t> is created on the hard drive, this is called </a:t>
            </a:r>
            <a:r>
              <a:rPr lang="en-GB" sz="2400" b="1" dirty="0">
                <a:effectLst/>
                <a:highlight>
                  <a:srgbClr val="FFFF00"/>
                </a:highlight>
                <a:ea typeface="Calibri" panose="020F0502020204030204" pitchFamily="34" charset="0"/>
                <a:cs typeface="Times New Roman" panose="02020603050405020304" pitchFamily="18" charset="0"/>
              </a:rPr>
              <a:t>VRAM</a:t>
            </a:r>
            <a:r>
              <a:rPr lang="en-GB" sz="2400" dirty="0">
                <a:effectLst/>
                <a:highlight>
                  <a:srgbClr val="FFFF00"/>
                </a:highlight>
                <a:ea typeface="Calibri" panose="020F0502020204030204" pitchFamily="34" charset="0"/>
                <a:cs typeface="Times New Roman" panose="02020603050405020304" pitchFamily="18" charset="0"/>
              </a:rPr>
              <a:t> </a:t>
            </a:r>
            <a:r>
              <a:rPr lang="en-GB" sz="2400" dirty="0">
                <a:highlight>
                  <a:srgbClr val="FFFF00"/>
                </a:highlight>
                <a:ea typeface="Calibri" panose="020F0502020204030204" pitchFamily="34" charset="0"/>
                <a:cs typeface="Times New Roman" panose="02020603050405020304" pitchFamily="18" charset="0"/>
              </a:rPr>
              <a:t>/</a:t>
            </a:r>
            <a:r>
              <a:rPr lang="en-GB" sz="2400" dirty="0">
                <a:effectLst/>
                <a:highlight>
                  <a:srgbClr val="FFFF00"/>
                </a:highlight>
                <a:ea typeface="Calibri" panose="020F0502020204030204" pitchFamily="34" charset="0"/>
                <a:cs typeface="Times New Roman" panose="02020603050405020304" pitchFamily="18" charset="0"/>
              </a:rPr>
              <a:t> </a:t>
            </a:r>
            <a:r>
              <a:rPr lang="en-GB" sz="2400" b="1" dirty="0">
                <a:effectLst/>
                <a:highlight>
                  <a:srgbClr val="FFFF00"/>
                </a:highlight>
                <a:ea typeface="Calibri" panose="020F0502020204030204" pitchFamily="34" charset="0"/>
                <a:cs typeface="Times New Roman" panose="02020603050405020304" pitchFamily="18" charset="0"/>
              </a:rPr>
              <a:t>Virtual RAM </a:t>
            </a:r>
            <a:r>
              <a:rPr lang="en-GB" sz="2400" dirty="0">
                <a:ea typeface="Calibri" panose="020F0502020204030204" pitchFamily="34" charset="0"/>
                <a:cs typeface="Times New Roman" panose="02020603050405020304" pitchFamily="18" charset="0"/>
              </a:rPr>
              <a:t>or</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Virtual Memory</a:t>
            </a:r>
            <a:r>
              <a:rPr lang="en-GB" sz="2400" dirty="0">
                <a:effectLst/>
                <a:ea typeface="Calibri" panose="020F0502020204030204" pitchFamily="34" charset="0"/>
                <a:cs typeface="Times New Roman" panose="02020603050405020304" pitchFamily="18" charset="0"/>
              </a:rPr>
              <a:t>.</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When RAM is low, the </a:t>
            </a:r>
            <a:r>
              <a:rPr lang="en-GB" sz="2400" b="1" dirty="0">
                <a:effectLst/>
                <a:ea typeface="Calibri" panose="020F0502020204030204" pitchFamily="34" charset="0"/>
                <a:cs typeface="Times New Roman" panose="02020603050405020304" pitchFamily="18" charset="0"/>
              </a:rPr>
              <a:t>OS spits the processes </a:t>
            </a:r>
            <a:r>
              <a:rPr lang="en-GB" sz="2400" dirty="0">
                <a:effectLst/>
                <a:ea typeface="Calibri" panose="020F0502020204030204" pitchFamily="34" charset="0"/>
                <a:cs typeface="Times New Roman" panose="02020603050405020304" pitchFamily="18" charset="0"/>
              </a:rPr>
              <a:t>that are not being actively used into</a:t>
            </a:r>
            <a:r>
              <a:rPr lang="en-GB" sz="2400" b="1" dirty="0">
                <a:effectLst/>
                <a:ea typeface="Calibri" panose="020F0502020204030204" pitchFamily="34" charset="0"/>
                <a:cs typeface="Times New Roman" panose="02020603050405020304" pitchFamily="18" charset="0"/>
              </a:rPr>
              <a:t> blocks called ‘</a:t>
            </a:r>
            <a:r>
              <a:rPr lang="en-GB" sz="2400" b="1" dirty="0">
                <a:effectLst/>
                <a:highlight>
                  <a:srgbClr val="FFFF00"/>
                </a:highlight>
                <a:ea typeface="Calibri" panose="020F0502020204030204" pitchFamily="34" charset="0"/>
                <a:cs typeface="Times New Roman" panose="02020603050405020304" pitchFamily="18" charset="0"/>
              </a:rPr>
              <a:t>pages</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and moves them to the hard disk/secondary memory to free up RAM for other active processes.</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This method is called ‘</a:t>
            </a:r>
            <a:r>
              <a:rPr lang="en-GB" sz="2400" b="1" dirty="0">
                <a:effectLst/>
                <a:highlight>
                  <a:srgbClr val="FFFF00"/>
                </a:highlight>
                <a:ea typeface="Calibri" panose="020F0502020204030204" pitchFamily="34" charset="0"/>
                <a:cs typeface="Times New Roman" panose="02020603050405020304" pitchFamily="18" charset="0"/>
              </a:rPr>
              <a:t>swapping</a:t>
            </a:r>
            <a:r>
              <a:rPr lang="en-GB" sz="2400" b="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It is used to try and ensure the system does not run out of memory and crash.</a:t>
            </a:r>
          </a:p>
        </p:txBody>
      </p:sp>
      <p:pic>
        <p:nvPicPr>
          <p:cNvPr id="3" name="Picture 2" descr="Chart&#10;&#10;Description automatically generated">
            <a:extLst>
              <a:ext uri="{FF2B5EF4-FFF2-40B4-BE49-F238E27FC236}">
                <a16:creationId xmlns:a16="http://schemas.microsoft.com/office/drawing/2014/main" id="{74EAA3F4-ECE2-C245-0AB3-765C52615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02369" y="1936941"/>
            <a:ext cx="2489631" cy="3933617"/>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2798EF49-BCF6-FD09-3EBB-C70767994629}"/>
              </a:ext>
            </a:extLst>
          </p:cNvPr>
          <p:cNvSpPr txBox="1"/>
          <p:nvPr/>
        </p:nvSpPr>
        <p:spPr>
          <a:xfrm>
            <a:off x="11554764" y="8117758"/>
            <a:ext cx="152735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Virtual_memory"/>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63755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35161" y="278535"/>
            <a:ext cx="11321674" cy="1033669"/>
          </a:xfrm>
        </p:spPr>
        <p:txBody>
          <a:bodyPr>
            <a:normAutofit/>
          </a:bodyPr>
          <a:lstStyle/>
          <a:p>
            <a:r>
              <a:rPr lang="en-GB" sz="6000" dirty="0">
                <a:solidFill>
                  <a:schemeClr val="bg1"/>
                </a:solidFill>
              </a:rPr>
              <a:t>Bg. </a:t>
            </a:r>
            <a:r>
              <a:rPr lang="en-GB" dirty="0">
                <a:solidFill>
                  <a:schemeClr val="bg1"/>
                </a:solidFill>
              </a:rPr>
              <a:t>VM Management: Paging &amp; Segmentation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3603" y="1721410"/>
            <a:ext cx="9238450" cy="4858055"/>
          </a:xfrm>
        </p:spPr>
        <p:txBody>
          <a:bodyPr>
            <a:normAutofit lnSpcReduction="10000"/>
          </a:bodyPr>
          <a:lstStyle/>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effectLst/>
                <a:ea typeface="Calibri" panose="020F0502020204030204" pitchFamily="34" charset="0"/>
                <a:cs typeface="Times New Roman" panose="02020603050405020304" pitchFamily="18" charset="0"/>
              </a:rPr>
              <a:t>Paging is a common memory management method </a:t>
            </a:r>
            <a:r>
              <a:rPr lang="en-GB" sz="2400" dirty="0">
                <a:effectLst/>
                <a:ea typeface="Calibri" panose="020F0502020204030204" pitchFamily="34" charset="0"/>
                <a:cs typeface="Times New Roman" panose="02020603050405020304" pitchFamily="18" charset="0"/>
              </a:rPr>
              <a:t>used by modern OSs today.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effectLst/>
                <a:ea typeface="Calibri" panose="020F0502020204030204" pitchFamily="34" charset="0"/>
                <a:cs typeface="Times New Roman" panose="02020603050405020304" pitchFamily="18" charset="0"/>
              </a:rPr>
              <a:t>Segmentation</a:t>
            </a:r>
            <a:r>
              <a:rPr lang="en-GB" sz="2400" dirty="0">
                <a:effectLst/>
                <a:ea typeface="Calibri" panose="020F0502020204030204" pitchFamily="34" charset="0"/>
                <a:cs typeface="Times New Roman" panose="02020603050405020304" pitchFamily="18" charset="0"/>
              </a:rPr>
              <a:t> is another similar but contiguous (joined up) memory management method that keeps processes in the same block, this take up larger memory space and swapping </a:t>
            </a:r>
            <a:r>
              <a:rPr lang="en-GB" sz="2400" dirty="0">
                <a:ea typeface="Calibri" panose="020F0502020204030204" pitchFamily="34" charset="0"/>
                <a:cs typeface="Times New Roman" panose="02020603050405020304" pitchFamily="18" charset="0"/>
              </a:rPr>
              <a:t>back from secondary to primary memory </a:t>
            </a:r>
            <a:r>
              <a:rPr lang="en-GB" sz="2400" dirty="0">
                <a:effectLst/>
                <a:ea typeface="Calibri" panose="020F0502020204030204" pitchFamily="34" charset="0"/>
                <a:cs typeface="Times New Roman" panose="02020603050405020304" pitchFamily="18" charset="0"/>
              </a:rPr>
              <a:t>can be more difficult as a result.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solidFill>
                  <a:srgbClr val="202124"/>
                </a:solidFill>
                <a:effectLst/>
                <a:ea typeface="Calibri" panose="020F0502020204030204" pitchFamily="34" charset="0"/>
                <a:cs typeface="Times New Roman" panose="02020603050405020304" pitchFamily="18" charset="0"/>
              </a:rPr>
              <a:t>Paging</a:t>
            </a:r>
            <a:r>
              <a:rPr lang="en-GB" sz="2400" dirty="0">
                <a:solidFill>
                  <a:srgbClr val="202124"/>
                </a:solidFill>
                <a:effectLst/>
                <a:ea typeface="Calibri" panose="020F0502020204030204" pitchFamily="34" charset="0"/>
                <a:cs typeface="Times New Roman" panose="02020603050405020304" pitchFamily="18" charset="0"/>
              </a:rPr>
              <a:t> is a </a:t>
            </a:r>
            <a:r>
              <a:rPr lang="en-GB" sz="2400" b="1" dirty="0">
                <a:solidFill>
                  <a:srgbClr val="202124"/>
                </a:solidFill>
                <a:effectLst/>
                <a:ea typeface="Calibri" panose="020F0502020204030204" pitchFamily="34" charset="0"/>
                <a:cs typeface="Times New Roman" panose="02020603050405020304" pitchFamily="18" charset="0"/>
              </a:rPr>
              <a:t>non-contiguous</a:t>
            </a:r>
            <a:r>
              <a:rPr lang="en-GB" sz="2400" dirty="0">
                <a:solidFill>
                  <a:srgbClr val="202124"/>
                </a:solidFill>
                <a:effectLst/>
                <a:ea typeface="Calibri" panose="020F0502020204030204" pitchFamily="34" charset="0"/>
                <a:cs typeface="Times New Roman" panose="02020603050405020304" pitchFamily="18" charset="0"/>
              </a:rPr>
              <a:t> (separated) memory management method where processes are divided into small equal size blocks in the main memory and then in the VRAM area in secondary memory, which allows for much easier and more efficient swapping.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dirty="0">
                <a:solidFill>
                  <a:srgbClr val="202124"/>
                </a:solidFill>
                <a:effectLst/>
                <a:ea typeface="Calibri" panose="020F0502020204030204" pitchFamily="34" charset="0"/>
                <a:cs typeface="Times New Roman" panose="02020603050405020304" pitchFamily="18" charset="0"/>
              </a:rPr>
              <a:t>Modern OSs commonly use paging or a combination of the two methods.</a:t>
            </a:r>
          </a:p>
          <a:p>
            <a:pPr marL="0" lvl="0" indent="0">
              <a:lnSpc>
                <a:spcPct val="120000"/>
              </a:lnSpc>
              <a:spcBef>
                <a:spcPts val="600"/>
              </a:spcBef>
              <a:buNone/>
              <a:tabLst>
                <a:tab pos="457200" algn="l"/>
              </a:tabLst>
            </a:pPr>
            <a:endParaRPr lang="en-GB" sz="2400" dirty="0">
              <a:effectLst/>
              <a:highlight>
                <a:srgbClr val="FFFF00"/>
              </a:highlight>
              <a:ea typeface="Calibri" panose="020F0502020204030204" pitchFamily="34" charset="0"/>
              <a:cs typeface="Times New Roman" panose="02020603050405020304" pitchFamily="18" charset="0"/>
            </a:endParaRPr>
          </a:p>
        </p:txBody>
      </p:sp>
      <p:pic>
        <p:nvPicPr>
          <p:cNvPr id="3" name="Picture 2" descr="Chart&#10;&#10;Description automatically generated">
            <a:extLst>
              <a:ext uri="{FF2B5EF4-FFF2-40B4-BE49-F238E27FC236}">
                <a16:creationId xmlns:a16="http://schemas.microsoft.com/office/drawing/2014/main" id="{74EAA3F4-ECE2-C245-0AB3-765C52615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8766" y="1869276"/>
            <a:ext cx="2489631" cy="3933617"/>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2798EF49-BCF6-FD09-3EBB-C70767994629}"/>
              </a:ext>
            </a:extLst>
          </p:cNvPr>
          <p:cNvSpPr txBox="1"/>
          <p:nvPr/>
        </p:nvSpPr>
        <p:spPr>
          <a:xfrm>
            <a:off x="11554764" y="8117758"/>
            <a:ext cx="152735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Virtual_memory"/>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30547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7C508B-2E05-4875-B3B4-03D90C09167C}"/>
              </a:ext>
            </a:extLst>
          </p:cNvPr>
          <p:cNvSpPr>
            <a:spLocks noGrp="1"/>
          </p:cNvSpPr>
          <p:nvPr>
            <p:ph type="title"/>
          </p:nvPr>
        </p:nvSpPr>
        <p:spPr>
          <a:xfrm>
            <a:off x="699713" y="248038"/>
            <a:ext cx="8128856" cy="1159200"/>
          </a:xfrm>
        </p:spPr>
        <p:txBody>
          <a:bodyPr vert="horz" lIns="91440" tIns="45720" rIns="91440" bIns="45720" rtlCol="0" anchor="ctr">
            <a:normAutofit/>
          </a:bodyPr>
          <a:lstStyle/>
          <a:p>
            <a:r>
              <a:rPr lang="en-US" sz="4800" kern="1200" dirty="0">
                <a:solidFill>
                  <a:schemeClr val="bg1"/>
                </a:solidFill>
                <a:latin typeface="+mj-lt"/>
                <a:ea typeface="+mj-ea"/>
                <a:cs typeface="+mj-cs"/>
              </a:rPr>
              <a:t>Bg. </a:t>
            </a:r>
            <a:r>
              <a:rPr lang="en-US" sz="4000" kern="1200" dirty="0">
                <a:solidFill>
                  <a:schemeClr val="bg1"/>
                </a:solidFill>
                <a:latin typeface="+mj-lt"/>
                <a:ea typeface="+mj-ea"/>
                <a:cs typeface="+mj-cs"/>
              </a:rPr>
              <a:t>Video: Paging &amp; Segmentation</a:t>
            </a:r>
          </a:p>
        </p:txBody>
      </p:sp>
      <p:pic>
        <p:nvPicPr>
          <p:cNvPr id="5" name="Picture 4">
            <a:hlinkClick r:id="rId3"/>
            <a:extLst>
              <a:ext uri="{FF2B5EF4-FFF2-40B4-BE49-F238E27FC236}">
                <a16:creationId xmlns:a16="http://schemas.microsoft.com/office/drawing/2014/main" id="{F9D9F5B6-91E6-4ED4-8E30-CAFD256C6F0E}"/>
              </a:ext>
            </a:extLst>
          </p:cNvPr>
          <p:cNvPicPr>
            <a:picLocks noChangeAspect="1"/>
          </p:cNvPicPr>
          <p:nvPr/>
        </p:nvPicPr>
        <p:blipFill>
          <a:blip r:embed="rId4">
            <a:alphaModFix amt="34000"/>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tretch>
            <a:fillRect/>
          </a:stretch>
        </p:blipFill>
        <p:spPr>
          <a:xfrm>
            <a:off x="2100397" y="2033599"/>
            <a:ext cx="7524859" cy="4251546"/>
          </a:xfrm>
          <a:prstGeom prst="rect">
            <a:avLst/>
          </a:prstGeom>
          <a:effectLst>
            <a:outerShdw blurRad="50800" dist="50800" dir="5400000" algn="ctr" rotWithShape="0">
              <a:srgbClr val="000000"/>
            </a:outerShdw>
          </a:effectLst>
        </p:spPr>
      </p:pic>
      <p:sp>
        <p:nvSpPr>
          <p:cNvPr id="6" name="TextBox 5">
            <a:extLst>
              <a:ext uri="{FF2B5EF4-FFF2-40B4-BE49-F238E27FC236}">
                <a16:creationId xmlns:a16="http://schemas.microsoft.com/office/drawing/2014/main" id="{3DA8B039-353C-477B-8771-C779AF303787}"/>
              </a:ext>
            </a:extLst>
          </p:cNvPr>
          <p:cNvSpPr txBox="1"/>
          <p:nvPr/>
        </p:nvSpPr>
        <p:spPr>
          <a:xfrm>
            <a:off x="100011" y="6479871"/>
            <a:ext cx="100869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Video: + 4-5mins: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Paging in Operating Systems with Example &amp; Working - Memory Management</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descr="Icon&#10;&#10;Description automatically generated">
            <a:extLst>
              <a:ext uri="{FF2B5EF4-FFF2-40B4-BE49-F238E27FC236}">
                <a16:creationId xmlns:a16="http://schemas.microsoft.com/office/drawing/2014/main" id="{D98E5A34-22A4-45B2-B76C-D3DCBE5F5CC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160260">
            <a:off x="9665679" y="3355174"/>
            <a:ext cx="1633075" cy="2446554"/>
          </a:xfrm>
          <a:prstGeom prst="rect">
            <a:avLst/>
          </a:prstGeom>
        </p:spPr>
      </p:pic>
      <p:sp>
        <p:nvSpPr>
          <p:cNvPr id="3" name="TextBox 2">
            <a:extLst>
              <a:ext uri="{FF2B5EF4-FFF2-40B4-BE49-F238E27FC236}">
                <a16:creationId xmlns:a16="http://schemas.microsoft.com/office/drawing/2014/main" id="{F8CBF3DE-0108-4056-B6F9-75B467F42305}"/>
              </a:ext>
            </a:extLst>
          </p:cNvPr>
          <p:cNvSpPr txBox="1"/>
          <p:nvPr/>
        </p:nvSpPr>
        <p:spPr>
          <a:xfrm>
            <a:off x="209227" y="1690275"/>
            <a:ext cx="87737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more information on this process please click here:</a:t>
            </a:r>
          </a:p>
        </p:txBody>
      </p:sp>
    </p:spTree>
    <p:extLst>
      <p:ext uri="{BB962C8B-B14F-4D97-AF65-F5344CB8AC3E}">
        <p14:creationId xmlns:p14="http://schemas.microsoft.com/office/powerpoint/2010/main" val="608187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146" y="339509"/>
            <a:ext cx="9895951" cy="1033669"/>
          </a:xfrm>
        </p:spPr>
        <p:txBody>
          <a:bodyPr>
            <a:normAutofit/>
          </a:bodyPr>
          <a:lstStyle/>
          <a:p>
            <a:r>
              <a:rPr lang="en-GB" sz="4800" dirty="0">
                <a:solidFill>
                  <a:schemeClr val="bg1"/>
                </a:solidFill>
              </a:rPr>
              <a:t>Computing term: a </a:t>
            </a:r>
            <a:r>
              <a:rPr lang="en-GB" sz="4800" b="1" dirty="0">
                <a:solidFill>
                  <a:schemeClr val="bg1"/>
                </a:solidFill>
              </a:rPr>
              <a:t>thread</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994"/>
          <a:stretch/>
        </p:blipFill>
        <p:spPr>
          <a:xfrm>
            <a:off x="7372824" y="1770311"/>
            <a:ext cx="4423801" cy="4262264"/>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8518901" y="5947936"/>
            <a:ext cx="2131645" cy="169277"/>
          </a:xfrm>
          <a:prstGeom prst="rect">
            <a:avLst/>
          </a:prstGeom>
          <a:noFill/>
        </p:spPr>
        <p:txBody>
          <a:bodyPr wrap="square" rtlCol="0">
            <a:spAutoFit/>
          </a:bodyPr>
          <a:lstStyle/>
          <a:p>
            <a:pPr algn="ctr"/>
            <a:r>
              <a:rPr lang="en-GB" sz="500" dirty="0">
                <a:hlinkClick r:id="rId4" tooltip="https://en.wikipedia.org/wiki/Multithreading_(computer_architecture)"/>
              </a:rPr>
              <a:t>This Photo</a:t>
            </a:r>
            <a:r>
              <a:rPr lang="en-GB" sz="500" dirty="0"/>
              <a:t> by Unknown Author is licensed under </a:t>
            </a:r>
            <a:r>
              <a:rPr lang="en-GB" sz="500" dirty="0">
                <a:hlinkClick r:id="rId5" tooltip="https://creativecommons.org/licenses/by-sa/3.0/"/>
              </a:rPr>
              <a:t>CC BY-SA</a:t>
            </a:r>
            <a:endParaRPr lang="en-GB" sz="5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5136" y="1748639"/>
            <a:ext cx="7187686" cy="4769852"/>
          </a:xfrm>
        </p:spPr>
        <p:txBody>
          <a:bodyPr>
            <a:noAutofit/>
          </a:bodyPr>
          <a:lstStyle/>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As mentioned, a </a:t>
            </a:r>
            <a:r>
              <a:rPr lang="en-GB" b="1" dirty="0">
                <a:effectLst/>
                <a:ea typeface="Calibri" panose="020F0502020204030204" pitchFamily="34" charset="0"/>
                <a:cs typeface="Times New Roman" panose="02020603050405020304" pitchFamily="18" charset="0"/>
              </a:rPr>
              <a:t>process</a:t>
            </a:r>
            <a:r>
              <a:rPr lang="en-GB" dirty="0">
                <a:effectLst/>
                <a:ea typeface="Calibri" panose="020F0502020204030204" pitchFamily="34" charset="0"/>
                <a:cs typeface="Times New Roman" panose="02020603050405020304" pitchFamily="18" charset="0"/>
              </a:rPr>
              <a:t> is a program in memory being executed by the CPU. </a:t>
            </a:r>
          </a:p>
          <a:p>
            <a:pPr marL="342900" lvl="0" indent="-342900">
              <a:lnSpc>
                <a:spcPct val="100000"/>
              </a:lnSpc>
              <a:spcBef>
                <a:spcPts val="0"/>
              </a:spcBef>
              <a:buFont typeface="Arial" panose="020B0604020202020204" pitchFamily="34" charset="0"/>
              <a:buChar char="•"/>
              <a:tabLst>
                <a:tab pos="457200" algn="l"/>
              </a:tabLst>
            </a:pPr>
            <a:r>
              <a:rPr lang="en-GB" dirty="0"/>
              <a:t>The OS divides a </a:t>
            </a:r>
            <a:r>
              <a:rPr lang="en-GB" b="1" dirty="0"/>
              <a:t>process</a:t>
            </a:r>
            <a:r>
              <a:rPr lang="en-GB" dirty="0"/>
              <a:t> up into ‘</a:t>
            </a:r>
            <a:r>
              <a:rPr lang="en-GB" b="1" dirty="0">
                <a:highlight>
                  <a:srgbClr val="FFFF00"/>
                </a:highlight>
              </a:rPr>
              <a:t>threads</a:t>
            </a:r>
            <a:r>
              <a:rPr lang="en-GB" b="1" dirty="0"/>
              <a:t>’ / multiple threads </a:t>
            </a:r>
            <a:r>
              <a:rPr lang="en-GB" dirty="0"/>
              <a:t>of execution. </a:t>
            </a:r>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thread</a:t>
            </a:r>
            <a:r>
              <a:rPr lang="en-GB" dirty="0">
                <a:effectLst/>
                <a:ea typeface="Calibri" panose="020F0502020204030204" pitchFamily="34" charset="0"/>
                <a:cs typeface="Times New Roman" panose="02020603050405020304" pitchFamily="18" charset="0"/>
              </a:rPr>
              <a:t> is a basic </a:t>
            </a:r>
            <a:r>
              <a:rPr lang="en-GB" b="1" dirty="0">
                <a:effectLst/>
                <a:ea typeface="Calibri" panose="020F0502020204030204" pitchFamily="34" charset="0"/>
                <a:cs typeface="Times New Roman" panose="02020603050405020304" pitchFamily="18" charset="0"/>
              </a:rPr>
              <a:t>execution </a:t>
            </a:r>
            <a:r>
              <a:rPr lang="en-GB" dirty="0">
                <a:effectLst/>
                <a:ea typeface="Calibri" panose="020F0502020204030204" pitchFamily="34" charset="0"/>
                <a:cs typeface="Times New Roman" panose="02020603050405020304" pitchFamily="18" charset="0"/>
              </a:rPr>
              <a:t>unit, that is part of a process, that is allocated CPU time by the OS.</a:t>
            </a:r>
            <a:endParaRPr lang="en-GB" dirty="0"/>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thread</a:t>
            </a:r>
            <a:r>
              <a:rPr lang="en-GB" dirty="0">
                <a:effectLst/>
                <a:ea typeface="Calibri" panose="020F0502020204030204" pitchFamily="34" charset="0"/>
                <a:cs typeface="Times New Roman" panose="02020603050405020304" pitchFamily="18" charset="0"/>
              </a:rPr>
              <a:t> executes part of the </a:t>
            </a:r>
            <a:r>
              <a:rPr lang="en-GB" b="1" dirty="0">
                <a:effectLst/>
                <a:ea typeface="Calibri" panose="020F0502020204030204" pitchFamily="34" charset="0"/>
                <a:cs typeface="Times New Roman" panose="02020603050405020304" pitchFamily="18" charset="0"/>
              </a:rPr>
              <a:t>process</a:t>
            </a:r>
            <a:r>
              <a:rPr lang="en-GB" dirty="0">
                <a:effectLst/>
                <a:ea typeface="Calibri" panose="020F0502020204030204" pitchFamily="34" charset="0"/>
                <a:cs typeface="Times New Roman" panose="02020603050405020304" pitchFamily="18" charset="0"/>
              </a:rPr>
              <a:t> code.</a:t>
            </a:r>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process </a:t>
            </a:r>
            <a:r>
              <a:rPr lang="en-GB" dirty="0">
                <a:effectLst/>
                <a:ea typeface="Calibri" panose="020F0502020204030204" pitchFamily="34" charset="0"/>
                <a:cs typeface="Times New Roman" panose="02020603050405020304" pitchFamily="18" charset="0"/>
              </a:rPr>
              <a:t>can have </a:t>
            </a:r>
            <a:r>
              <a:rPr lang="en-GB" b="1" dirty="0">
                <a:effectLst/>
                <a:ea typeface="Calibri" panose="020F0502020204030204" pitchFamily="34" charset="0"/>
                <a:cs typeface="Times New Roman" panose="02020603050405020304" pitchFamily="18" charset="0"/>
              </a:rPr>
              <a:t>multiple threads</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all executing at the same time.</a:t>
            </a:r>
          </a:p>
          <a:p>
            <a:pPr marL="342900" indent="-342900">
              <a:lnSpc>
                <a:spcPct val="100000"/>
              </a:lnSpc>
              <a:spcBef>
                <a:spcPts val="0"/>
              </a:spcBef>
              <a:tabLst>
                <a:tab pos="457200" algn="l"/>
              </a:tabLst>
            </a:pP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2361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7329" y="334526"/>
            <a:ext cx="9895951" cy="1033669"/>
          </a:xfrm>
        </p:spPr>
        <p:txBody>
          <a:bodyPr>
            <a:normAutofit/>
          </a:bodyPr>
          <a:lstStyle/>
          <a:p>
            <a:r>
              <a:rPr lang="en-GB" sz="5400" b="1" dirty="0">
                <a:solidFill>
                  <a:schemeClr val="bg1"/>
                </a:solidFill>
              </a:rPr>
              <a:t>Multithreading example</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00329" y="430442"/>
            <a:ext cx="3105901" cy="2932811"/>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9454020" y="3305281"/>
            <a:ext cx="2131645" cy="153888"/>
          </a:xfrm>
          <a:prstGeom prst="rect">
            <a:avLst/>
          </a:prstGeom>
          <a:noFill/>
        </p:spPr>
        <p:txBody>
          <a:bodyPr wrap="square" rtlCol="0">
            <a:spAutoFit/>
          </a:bodyPr>
          <a:lstStyle/>
          <a:p>
            <a:pPr algn="ctr"/>
            <a:r>
              <a:rPr lang="en-GB" sz="400" dirty="0">
                <a:hlinkClick r:id="rId4" tooltip="https://en.wikipedia.org/wiki/Multithreading_(computer_architecture)"/>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0994" y="1657706"/>
            <a:ext cx="9473823" cy="4769852"/>
          </a:xfrm>
        </p:spPr>
        <p:txBody>
          <a:bodyPr>
            <a:noAutofit/>
          </a:bodyPr>
          <a:lstStyle/>
          <a:p>
            <a:pPr marL="0" lvl="0" indent="0">
              <a:lnSpc>
                <a:spcPct val="100000"/>
              </a:lnSpc>
              <a:spcBef>
                <a:spcPts val="600"/>
              </a:spcBef>
              <a:buNone/>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Threads are very useful when a process has multiple tasks to perform independently of the others. </a:t>
            </a:r>
          </a:p>
          <a:p>
            <a:pPr marL="0" lvl="0" indent="0">
              <a:lnSpc>
                <a:spcPct val="100000"/>
              </a:lnSpc>
              <a:spcBef>
                <a:spcPts val="600"/>
              </a:spcBef>
              <a:buNone/>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Some higher-level software examples include:</a:t>
            </a:r>
          </a:p>
          <a:p>
            <a:pPr marL="342900" lvl="0" indent="-342900">
              <a:lnSpc>
                <a:spcPct val="100000"/>
              </a:lnSpc>
              <a:spcBef>
                <a:spcPts val="600"/>
              </a:spcBef>
              <a:buFont typeface="Arial" panose="020B0604020202020204" pitchFamily="34" charset="0"/>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A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web browser </a:t>
            </a:r>
            <a:r>
              <a:rPr lang="en-GB" sz="2200" dirty="0">
                <a:effectLst/>
                <a:latin typeface="Calibri" panose="020F0502020204030204" pitchFamily="34" charset="0"/>
                <a:ea typeface="Calibri" panose="020F0502020204030204" pitchFamily="34" charset="0"/>
                <a:cs typeface="Times New Roman" panose="02020603050405020304" pitchFamily="18" charset="0"/>
              </a:rPr>
              <a:t>as a process running in memory and that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process is split into multiple threads</a:t>
            </a:r>
            <a:r>
              <a:rPr lang="en-GB" sz="2200" dirty="0">
                <a:effectLst/>
                <a:latin typeface="Calibri" panose="020F0502020204030204" pitchFamily="34" charset="0"/>
                <a:ea typeface="Calibri" panose="020F0502020204030204" pitchFamily="34" charset="0"/>
                <a:cs typeface="Times New Roman" panose="02020603050405020304" pitchFamily="18" charset="0"/>
              </a:rPr>
              <a:t>. One thread could be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browser window</a:t>
            </a:r>
            <a:r>
              <a:rPr lang="en-GB" sz="2200" dirty="0">
                <a:effectLst/>
                <a:latin typeface="Calibri" panose="020F0502020204030204" pitchFamily="34" charset="0"/>
                <a:ea typeface="Calibri" panose="020F0502020204030204" pitchFamily="34" charset="0"/>
                <a:cs typeface="Times New Roman" panose="02020603050405020304" pitchFamily="18" charset="0"/>
              </a:rPr>
              <a:t>, another thread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webpage content </a:t>
            </a:r>
            <a:r>
              <a:rPr lang="en-GB" sz="2200" dirty="0">
                <a:effectLst/>
                <a:latin typeface="Calibri" panose="020F0502020204030204" pitchFamily="34" charset="0"/>
                <a:ea typeface="Calibri" panose="020F0502020204030204" pitchFamily="34" charset="0"/>
                <a:cs typeface="Times New Roman" panose="02020603050405020304" pitchFamily="18" charset="0"/>
              </a:rPr>
              <a:t>being loaded, another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video playing </a:t>
            </a:r>
            <a:r>
              <a:rPr lang="en-GB" sz="2200" dirty="0">
                <a:effectLst/>
                <a:latin typeface="Calibri" panose="020F0502020204030204" pitchFamily="34" charset="0"/>
                <a:ea typeface="Calibri" panose="020F0502020204030204" pitchFamily="34" charset="0"/>
                <a:cs typeface="Times New Roman" panose="02020603050405020304" pitchFamily="18" charset="0"/>
              </a:rPr>
              <a:t>using the graphics card, another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audio</a:t>
            </a:r>
            <a:r>
              <a:rPr lang="en-GB" sz="2200" dirty="0">
                <a:effectLst/>
                <a:latin typeface="Calibri" panose="020F0502020204030204" pitchFamily="34" charset="0"/>
                <a:ea typeface="Calibri" panose="020F0502020204030204" pitchFamily="34" charset="0"/>
                <a:cs typeface="Times New Roman" panose="02020603050405020304" pitchFamily="18" charset="0"/>
              </a:rPr>
              <a:t> coming through the soundcard etc. </a:t>
            </a:r>
            <a:r>
              <a:rPr lang="en-GB" sz="2200" dirty="0">
                <a:latin typeface="Calibri" panose="020F0502020204030204" pitchFamily="34" charset="0"/>
                <a:ea typeface="Calibri" panose="020F0502020204030204" pitchFamily="34" charset="0"/>
                <a:cs typeface="Times New Roman" panose="02020603050405020304" pitchFamily="18" charset="0"/>
              </a:rPr>
              <a:t>Opening a web browser/webpage can require the OS to split that process into multiple threads.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0000"/>
              </a:lnSpc>
              <a:spcBef>
                <a:spcPts val="600"/>
              </a:spcBef>
              <a:buNone/>
              <a:tabLst>
                <a:tab pos="457200" algn="l"/>
              </a:tabLst>
            </a:pPr>
            <a:r>
              <a:rPr lang="en-GB" sz="2200" dirty="0">
                <a:latin typeface="Calibri" panose="020F0502020204030204" pitchFamily="34" charset="0"/>
                <a:ea typeface="Calibri" panose="020F0502020204030204" pitchFamily="34" charset="0"/>
                <a:cs typeface="Times New Roman" panose="02020603050405020304" pitchFamily="18" charset="0"/>
              </a:rPr>
              <a:t>Bg.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00000"/>
              </a:lnSpc>
              <a:spcBef>
                <a:spcPts val="600"/>
              </a:spcBef>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example: in 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word processor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 background thread may check spelling and grammar while a foreground thread processes user input </a:t>
            </a:r>
            <a:r>
              <a:rPr lang="en-GB" sz="1800" dirty="0">
                <a:effectLst/>
                <a:latin typeface="Calibri" panose="020F0502020204030204" pitchFamily="34" charset="0"/>
                <a:ea typeface="Calibri" panose="020F0502020204030204" pitchFamily="34" charset="0"/>
                <a:cs typeface="Times New Roman" panose="02020603050405020304" pitchFamily="18" charset="0"/>
              </a:rPr>
              <a:t>( keystrokes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and a third does periodic automatic backups of the file being edited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400" dirty="0">
                <a:effectLst/>
                <a:latin typeface="Calibri" panose="020F0502020204030204" pitchFamily="34" charset="0"/>
                <a:ea typeface="Calibri" panose="020F0502020204030204" pitchFamily="34" charset="0"/>
                <a:cs typeface="Times New Roman" panose="02020603050405020304" pitchFamily="18" charset="0"/>
              </a:rPr>
              <a:t>(</a:t>
            </a:r>
            <a:r>
              <a:rPr lang="en-GB" sz="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r</a:t>
            </a:r>
            <a:r>
              <a:rPr lang="en-GB" sz="400" dirty="0">
                <a:effectLst/>
                <a:latin typeface="Calibri" panose="020F0502020204030204" pitchFamily="34"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00000"/>
              </a:lnSpc>
              <a:spcBef>
                <a:spcPts val="600"/>
              </a:spcBef>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example is 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web server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Multiple threads allow for multiple client/user requests to be satisfied simultaneously, without having to service requests sequentially 1 by 1. </a:t>
            </a:r>
            <a:r>
              <a:rPr lang="en-GB" sz="100" dirty="0">
                <a:effectLst/>
                <a:latin typeface="Calibri" panose="020F0502020204030204" pitchFamily="34" charset="0"/>
                <a:ea typeface="Calibri" panose="020F0502020204030204" pitchFamily="34" charset="0"/>
                <a:cs typeface="Times New Roman" panose="02020603050405020304" pitchFamily="18" charset="0"/>
              </a:rPr>
              <a:t>(</a:t>
            </a:r>
            <a:r>
              <a:rPr lang="en-GB" sz="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r</a:t>
            </a:r>
            <a:r>
              <a:rPr lang="en-GB" sz="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gn="l">
              <a:lnSpc>
                <a:spcPct val="100000"/>
              </a:lnSpc>
              <a:spcBef>
                <a:spcPts val="600"/>
              </a:spcBef>
              <a:buNone/>
            </a:pPr>
            <a:endParaRPr lang="en-GB" sz="2200" b="0" i="0" dirty="0">
              <a:solidFill>
                <a:srgbClr val="222222"/>
              </a:solidFill>
              <a:effectLst/>
            </a:endParaRPr>
          </a:p>
        </p:txBody>
      </p:sp>
    </p:spTree>
    <p:extLst>
      <p:ext uri="{BB962C8B-B14F-4D97-AF65-F5344CB8AC3E}">
        <p14:creationId xmlns:p14="http://schemas.microsoft.com/office/powerpoint/2010/main" val="36520962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2330" y="315435"/>
            <a:ext cx="9895951" cy="1033669"/>
          </a:xfrm>
        </p:spPr>
        <p:txBody>
          <a:bodyPr>
            <a:normAutofit/>
          </a:bodyPr>
          <a:lstStyle/>
          <a:p>
            <a:r>
              <a:rPr lang="en-GB" b="1" dirty="0">
                <a:solidFill>
                  <a:schemeClr val="bg1"/>
                </a:solidFill>
              </a:rPr>
              <a:t>Context switching &amp; Multithreading</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994"/>
          <a:stretch/>
        </p:blipFill>
        <p:spPr>
          <a:xfrm>
            <a:off x="8270488" y="1930250"/>
            <a:ext cx="3729181" cy="3593009"/>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9043903" y="5399079"/>
            <a:ext cx="2131645" cy="169277"/>
          </a:xfrm>
          <a:prstGeom prst="rect">
            <a:avLst/>
          </a:prstGeom>
          <a:noFill/>
        </p:spPr>
        <p:txBody>
          <a:bodyPr wrap="square" rtlCol="0">
            <a:spAutoFit/>
          </a:bodyPr>
          <a:lstStyle/>
          <a:p>
            <a:pPr algn="ctr"/>
            <a:r>
              <a:rPr lang="en-GB" sz="500" dirty="0">
                <a:hlinkClick r:id="rId4" tooltip="https://en.wikipedia.org/wiki/Multithreading_(computer_architecture)"/>
              </a:rPr>
              <a:t>This Photo</a:t>
            </a:r>
            <a:r>
              <a:rPr lang="en-GB" sz="500" dirty="0"/>
              <a:t> by Unknown Author is licensed under </a:t>
            </a:r>
            <a:r>
              <a:rPr lang="en-GB" sz="500" dirty="0">
                <a:hlinkClick r:id="rId5" tooltip="https://creativecommons.org/licenses/by-sa/3.0/"/>
              </a:rPr>
              <a:t>CC BY-SA</a:t>
            </a:r>
            <a:endParaRPr lang="en-GB" sz="5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2330" y="1748639"/>
            <a:ext cx="8228339" cy="4709826"/>
          </a:xfrm>
        </p:spPr>
        <p:txBody>
          <a:bodyPr>
            <a:noAutofit/>
          </a:bodyPr>
          <a:lstStyle/>
          <a:p>
            <a:pPr marL="342900" indent="-342900">
              <a:lnSpc>
                <a:spcPct val="100000"/>
              </a:lnSpc>
              <a:spcBef>
                <a:spcPts val="0"/>
              </a:spcBef>
              <a:spcAft>
                <a:spcPts val="600"/>
              </a:spcAft>
              <a:tabLst>
                <a:tab pos="457200" algn="l"/>
              </a:tabLst>
            </a:pPr>
            <a:r>
              <a:rPr lang="en-GB" dirty="0">
                <a:effectLst/>
                <a:ea typeface="Calibri" panose="020F0502020204030204" pitchFamily="34" charset="0"/>
                <a:cs typeface="Times New Roman" panose="02020603050405020304" pitchFamily="18" charset="0"/>
              </a:rPr>
              <a:t>The OS allocates a thread to the CPU for processing. </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A thread is managed by the ‘</a:t>
            </a:r>
            <a:r>
              <a:rPr lang="en-GB" b="1" dirty="0">
                <a:effectLst/>
                <a:highlight>
                  <a:srgbClr val="FFFF00"/>
                </a:highlight>
                <a:ea typeface="Calibri" panose="020F0502020204030204" pitchFamily="34" charset="0"/>
                <a:cs typeface="Times New Roman" panose="02020603050405020304" pitchFamily="18" charset="0"/>
              </a:rPr>
              <a:t>scheduler program</a:t>
            </a:r>
            <a:r>
              <a:rPr lang="en-GB" b="1" dirty="0">
                <a:effectLst/>
                <a:ea typeface="Calibri" panose="020F0502020204030204" pitchFamily="34" charset="0"/>
                <a:cs typeface="Times New Roman" panose="02020603050405020304" pitchFamily="18" charset="0"/>
              </a:rPr>
              <a:t>’</a:t>
            </a:r>
            <a:r>
              <a:rPr lang="en-GB" dirty="0">
                <a:effectLst/>
                <a:ea typeface="Calibri" panose="020F0502020204030204" pitchFamily="34" charset="0"/>
                <a:cs typeface="Times New Roman" panose="02020603050405020304" pitchFamily="18" charset="0"/>
              </a:rPr>
              <a:t>. </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dirty="0">
                <a:solidFill>
                  <a:srgbClr val="202124"/>
                </a:solidFill>
                <a:effectLst/>
                <a:ea typeface="Calibri" panose="020F0502020204030204" pitchFamily="34" charset="0"/>
                <a:cs typeface="Times New Roman" panose="02020603050405020304" pitchFamily="18" charset="0"/>
              </a:rPr>
              <a:t>The schedular program uses </a:t>
            </a:r>
            <a:r>
              <a:rPr lang="en-GB" b="1" dirty="0">
                <a:solidFill>
                  <a:srgbClr val="202124"/>
                </a:solidFill>
                <a:effectLst/>
                <a:ea typeface="Calibri" panose="020F0502020204030204" pitchFamily="34" charset="0"/>
                <a:cs typeface="Times New Roman" panose="02020603050405020304" pitchFamily="18" charset="0"/>
              </a:rPr>
              <a:t>‘</a:t>
            </a:r>
            <a:r>
              <a:rPr lang="en-GB" b="1" dirty="0">
                <a:solidFill>
                  <a:srgbClr val="202124"/>
                </a:solidFill>
                <a:effectLst/>
                <a:highlight>
                  <a:srgbClr val="FFFF00"/>
                </a:highlight>
                <a:ea typeface="Calibri" panose="020F0502020204030204" pitchFamily="34" charset="0"/>
                <a:cs typeface="Times New Roman" panose="02020603050405020304" pitchFamily="18" charset="0"/>
              </a:rPr>
              <a:t>Context switching</a:t>
            </a:r>
            <a:r>
              <a:rPr lang="en-GB" b="1" dirty="0">
                <a:solidFill>
                  <a:srgbClr val="202124"/>
                </a:solidFill>
                <a:effectLst/>
                <a:ea typeface="Calibri" panose="020F0502020204030204" pitchFamily="34" charset="0"/>
                <a:cs typeface="Times New Roman" panose="02020603050405020304" pitchFamily="18" charset="0"/>
              </a:rPr>
              <a:t>’ </a:t>
            </a:r>
            <a:r>
              <a:rPr lang="en-GB" dirty="0">
                <a:solidFill>
                  <a:srgbClr val="202124"/>
                </a:solidFill>
                <a:ea typeface="Calibri" panose="020F0502020204030204" pitchFamily="34" charset="0"/>
                <a:cs typeface="Times New Roman" panose="02020603050405020304" pitchFamily="18" charset="0"/>
              </a:rPr>
              <a:t>which</a:t>
            </a:r>
            <a:r>
              <a:rPr lang="en-GB" b="1" dirty="0">
                <a:solidFill>
                  <a:srgbClr val="202124"/>
                </a:solidFill>
                <a:ea typeface="Calibri" panose="020F0502020204030204" pitchFamily="34" charset="0"/>
                <a:cs typeface="Times New Roman" panose="02020603050405020304" pitchFamily="18" charset="0"/>
              </a:rPr>
              <a:t> </a:t>
            </a:r>
            <a:r>
              <a:rPr lang="en-GB" dirty="0">
                <a:solidFill>
                  <a:srgbClr val="202124"/>
                </a:solidFill>
                <a:effectLst/>
                <a:ea typeface="Calibri" panose="020F0502020204030204" pitchFamily="34" charset="0"/>
                <a:cs typeface="Times New Roman" panose="02020603050405020304" pitchFamily="18" charset="0"/>
              </a:rPr>
              <a:t>runs two or more threads seemingly at the </a:t>
            </a:r>
            <a:r>
              <a:rPr lang="en-GB" b="1" dirty="0">
                <a:solidFill>
                  <a:srgbClr val="202124"/>
                </a:solidFill>
                <a:effectLst/>
                <a:ea typeface="Calibri" panose="020F0502020204030204" pitchFamily="34" charset="0"/>
                <a:cs typeface="Times New Roman" panose="02020603050405020304" pitchFamily="18" charset="0"/>
              </a:rPr>
              <a:t>same time</a:t>
            </a:r>
            <a:r>
              <a:rPr lang="en-GB" b="1" dirty="0">
                <a:effectLst/>
                <a:ea typeface="Calibri" panose="020F0502020204030204" pitchFamily="34" charset="0"/>
                <a:cs typeface="Times New Roman" panose="02020603050405020304" pitchFamily="18" charset="0"/>
              </a:rPr>
              <a:t> </a:t>
            </a:r>
            <a:r>
              <a:rPr lang="en-GB" dirty="0">
                <a:solidFill>
                  <a:srgbClr val="202124"/>
                </a:solidFill>
                <a:effectLst/>
                <a:ea typeface="Calibri" panose="020F0502020204030204" pitchFamily="34" charset="0"/>
                <a:cs typeface="Times New Roman" panose="02020603050405020304" pitchFamily="18" charset="0"/>
              </a:rPr>
              <a:t>on a single </a:t>
            </a:r>
            <a:r>
              <a:rPr lang="en-GB" b="1" dirty="0">
                <a:solidFill>
                  <a:srgbClr val="202124"/>
                </a:solidFill>
                <a:effectLst/>
                <a:ea typeface="Calibri" panose="020F0502020204030204" pitchFamily="34" charset="0"/>
                <a:cs typeface="Times New Roman" panose="02020603050405020304" pitchFamily="18" charset="0"/>
              </a:rPr>
              <a:t>CPU core</a:t>
            </a:r>
            <a:r>
              <a:rPr lang="en-GB" dirty="0">
                <a:solidFill>
                  <a:srgbClr val="202124"/>
                </a:solidFill>
                <a:effectLst/>
                <a:ea typeface="Calibri" panose="020F0502020204030204" pitchFamily="34" charset="0"/>
                <a:cs typeface="Times New Roman" panose="02020603050405020304" pitchFamily="18" charset="0"/>
              </a:rPr>
              <a:t>. Switching between them very quickly.</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This is called </a:t>
            </a:r>
            <a:r>
              <a:rPr lang="en-GB" b="1" dirty="0">
                <a:effectLst/>
                <a:ea typeface="Calibri" panose="020F0502020204030204" pitchFamily="34" charset="0"/>
                <a:cs typeface="Times New Roman" panose="02020603050405020304" pitchFamily="18" charset="0"/>
              </a:rPr>
              <a:t>‘</a:t>
            </a:r>
            <a:r>
              <a:rPr lang="en-GB" b="1" dirty="0">
                <a:effectLst/>
                <a:highlight>
                  <a:srgbClr val="FFFF00"/>
                </a:highlight>
                <a:ea typeface="Calibri" panose="020F0502020204030204" pitchFamily="34" charset="0"/>
                <a:cs typeface="Times New Roman" panose="02020603050405020304" pitchFamily="18" charset="0"/>
              </a:rPr>
              <a:t>Multithreading</a:t>
            </a:r>
            <a:r>
              <a:rPr lang="en-GB" b="1" dirty="0">
                <a:effectLst/>
                <a:ea typeface="Calibri" panose="020F0502020204030204" pitchFamily="34" charset="0"/>
                <a:cs typeface="Times New Roman" panose="02020603050405020304" pitchFamily="18" charset="0"/>
              </a:rPr>
              <a:t>’</a:t>
            </a:r>
            <a:r>
              <a:rPr lang="en-GB" dirty="0">
                <a:effectLst/>
                <a:ea typeface="Calibri" panose="020F0502020204030204" pitchFamily="34" charset="0"/>
                <a:cs typeface="Times New Roman" panose="02020603050405020304" pitchFamily="18" charset="0"/>
              </a:rPr>
              <a:t>, where </a:t>
            </a:r>
            <a:r>
              <a:rPr lang="en-GB" b="1" dirty="0">
                <a:effectLst/>
                <a:ea typeface="Calibri" panose="020F0502020204030204" pitchFamily="34" charset="0"/>
                <a:cs typeface="Times New Roman" panose="02020603050405020304" pitchFamily="18" charset="0"/>
              </a:rPr>
              <a:t>multiple threads </a:t>
            </a:r>
            <a:r>
              <a:rPr lang="en-GB" dirty="0">
                <a:effectLst/>
                <a:ea typeface="Calibri" panose="020F0502020204030204" pitchFamily="34" charset="0"/>
                <a:cs typeface="Times New Roman" panose="02020603050405020304" pitchFamily="18" charset="0"/>
              </a:rPr>
              <a:t>are</a:t>
            </a:r>
            <a:r>
              <a:rPr lang="en-GB" b="1"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being</a:t>
            </a:r>
            <a:r>
              <a:rPr lang="en-GB" b="1"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managed by </a:t>
            </a:r>
            <a:r>
              <a:rPr lang="en-GB" dirty="0">
                <a:ea typeface="Calibri" panose="020F0502020204030204" pitchFamily="34" charset="0"/>
                <a:cs typeface="Times New Roman" panose="02020603050405020304" pitchFamily="18" charset="0"/>
              </a:rPr>
              <a:t>the OS i.e.</a:t>
            </a:r>
            <a:r>
              <a:rPr lang="en-GB" dirty="0">
                <a:effectLs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2</a:t>
            </a:r>
            <a:r>
              <a:rPr lang="en-GB" dirty="0">
                <a:effectLst/>
                <a:ea typeface="Calibri" panose="020F0502020204030204" pitchFamily="34" charset="0"/>
                <a:cs typeface="Times New Roman" panose="02020603050405020304" pitchFamily="18" charset="0"/>
              </a:rPr>
              <a:t> or more threads of the same process are executing </a:t>
            </a:r>
            <a:r>
              <a:rPr lang="en-GB" b="1" dirty="0">
                <a:effectLst/>
                <a:ea typeface="Calibri" panose="020F0502020204030204" pitchFamily="34" charset="0"/>
                <a:cs typeface="Times New Roman" panose="02020603050405020304" pitchFamily="18" charset="0"/>
              </a:rPr>
              <a:t>simultaneously (seemingly so)</a:t>
            </a:r>
            <a:r>
              <a:rPr lang="en-GB" dirty="0">
                <a:effectLst/>
                <a:ea typeface="Calibri" panose="020F0502020204030204" pitchFamily="34" charset="0"/>
                <a:cs typeface="Times New Roman" panose="02020603050405020304" pitchFamily="18" charset="0"/>
              </a:rPr>
              <a:t>. </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dirty="0">
                <a:solidFill>
                  <a:srgbClr val="202124"/>
                </a:solidFill>
                <a:effectLst/>
                <a:ea typeface="Calibri" panose="020F0502020204030204" pitchFamily="34" charset="0"/>
                <a:cs typeface="Times New Roman" panose="02020603050405020304" pitchFamily="18" charset="0"/>
              </a:rPr>
              <a:t>This improves system </a:t>
            </a:r>
            <a:r>
              <a:rPr lang="en-GB" dirty="0">
                <a:effectLst/>
                <a:ea typeface="Calibri" panose="020F0502020204030204" pitchFamily="34" charset="0"/>
                <a:cs typeface="Times New Roman" panose="02020603050405020304" pitchFamily="18" charset="0"/>
              </a:rPr>
              <a:t>performance.</a:t>
            </a:r>
          </a:p>
        </p:txBody>
      </p:sp>
    </p:spTree>
    <p:extLst>
      <p:ext uri="{BB962C8B-B14F-4D97-AF65-F5344CB8AC3E}">
        <p14:creationId xmlns:p14="http://schemas.microsoft.com/office/powerpoint/2010/main" val="4077225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519" y="387189"/>
            <a:ext cx="9895951" cy="1033669"/>
          </a:xfrm>
        </p:spPr>
        <p:txBody>
          <a:bodyPr>
            <a:normAutofit/>
          </a:bodyPr>
          <a:lstStyle/>
          <a:p>
            <a:r>
              <a:rPr lang="en-GB" sz="4800" b="1" dirty="0">
                <a:solidFill>
                  <a:schemeClr val="bg1"/>
                </a:solidFill>
              </a:rPr>
              <a:t>Context switching &amp; Multitasking</a:t>
            </a:r>
          </a:p>
        </p:txBody>
      </p:sp>
      <p:pic>
        <p:nvPicPr>
          <p:cNvPr id="7" name="Picture 6" descr="Diagram&#10;&#10;Description automatically generated">
            <a:extLst>
              <a:ext uri="{FF2B5EF4-FFF2-40B4-BE49-F238E27FC236}">
                <a16:creationId xmlns:a16="http://schemas.microsoft.com/office/drawing/2014/main" id="{4E5E7D4B-2B7C-F177-74EA-53B70E328D65}"/>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8154816" y="74897"/>
            <a:ext cx="3997664" cy="1741712"/>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5577" y="1809920"/>
            <a:ext cx="11093480" cy="4660891"/>
          </a:xfrm>
        </p:spPr>
        <p:txBody>
          <a:bodyPr>
            <a:noAutofit/>
          </a:bodyPr>
          <a:lstStyle/>
          <a:p>
            <a:pPr>
              <a:lnSpc>
                <a:spcPct val="100000"/>
              </a:lnSpc>
              <a:spcBef>
                <a:spcPts val="0"/>
              </a:spcBef>
              <a:spcAft>
                <a:spcPts val="300"/>
              </a:spcAft>
            </a:pPr>
            <a:r>
              <a:rPr lang="en-US" sz="2600" dirty="0"/>
              <a:t>An Operating System </a:t>
            </a:r>
            <a:r>
              <a:rPr lang="en-US" sz="2600" b="1" dirty="0"/>
              <a:t>‘</a:t>
            </a:r>
            <a:r>
              <a:rPr lang="en-US" sz="2600" b="1" dirty="0">
                <a:highlight>
                  <a:srgbClr val="FFFF00"/>
                </a:highlight>
              </a:rPr>
              <a:t>scheduler program</a:t>
            </a:r>
            <a:r>
              <a:rPr lang="en-US" sz="2600" b="1" dirty="0"/>
              <a:t>’ </a:t>
            </a:r>
            <a:r>
              <a:rPr lang="en-US" sz="2600" dirty="0"/>
              <a:t>uses</a:t>
            </a:r>
            <a:r>
              <a:rPr lang="en-US" sz="2600" b="1" dirty="0"/>
              <a:t> ‘</a:t>
            </a:r>
            <a:r>
              <a:rPr lang="en-US" sz="2600" b="1" dirty="0">
                <a:highlight>
                  <a:srgbClr val="FFFF00"/>
                </a:highlight>
              </a:rPr>
              <a:t>context switching</a:t>
            </a:r>
            <a:r>
              <a:rPr lang="en-US" sz="2600" b="1" dirty="0"/>
              <a:t>’ to run multiple threads on a single CPU core.</a:t>
            </a:r>
          </a:p>
          <a:p>
            <a:pPr>
              <a:lnSpc>
                <a:spcPct val="100000"/>
              </a:lnSpc>
              <a:spcBef>
                <a:spcPts val="0"/>
              </a:spcBef>
              <a:spcAft>
                <a:spcPts val="300"/>
              </a:spcAft>
            </a:pPr>
            <a:r>
              <a:rPr lang="en-GB" sz="2600" dirty="0"/>
              <a:t>This</a:t>
            </a:r>
            <a:r>
              <a:rPr lang="en-GB" sz="2600" b="1" dirty="0"/>
              <a:t> </a:t>
            </a:r>
            <a:r>
              <a:rPr lang="en-GB" sz="2600" dirty="0"/>
              <a:t>allows for </a:t>
            </a:r>
            <a:r>
              <a:rPr lang="en-GB" sz="2600" b="1" dirty="0"/>
              <a:t>1 CPU/CPU core to handle several processes or threads</a:t>
            </a:r>
            <a:r>
              <a:rPr lang="en-GB" sz="2600" dirty="0"/>
              <a:t>. </a:t>
            </a:r>
          </a:p>
          <a:p>
            <a:pPr>
              <a:lnSpc>
                <a:spcPct val="100000"/>
              </a:lnSpc>
              <a:spcBef>
                <a:spcPts val="0"/>
              </a:spcBef>
              <a:spcAft>
                <a:spcPts val="300"/>
              </a:spcAft>
            </a:pPr>
            <a:r>
              <a:rPr lang="en-GB" sz="2600" dirty="0"/>
              <a:t>This is the ability of </a:t>
            </a:r>
            <a:r>
              <a:rPr lang="en-GB" sz="2600" b="1" dirty="0">
                <a:highlight>
                  <a:srgbClr val="FFFF00"/>
                </a:highlight>
              </a:rPr>
              <a:t>Multitasking</a:t>
            </a:r>
            <a:r>
              <a:rPr lang="en-GB" sz="2600" dirty="0">
                <a:highlight>
                  <a:srgbClr val="FFFF00"/>
                </a:highlight>
              </a:rPr>
              <a:t> </a:t>
            </a:r>
            <a:r>
              <a:rPr lang="en-GB" sz="2600" b="1" dirty="0">
                <a:highlight>
                  <a:srgbClr val="FFFF00"/>
                </a:highlight>
              </a:rPr>
              <a:t>Operating Systems</a:t>
            </a:r>
            <a:r>
              <a:rPr lang="en-GB" sz="2600" dirty="0"/>
              <a:t>.</a:t>
            </a:r>
          </a:p>
          <a:p>
            <a:pPr>
              <a:lnSpc>
                <a:spcPct val="100000"/>
              </a:lnSpc>
              <a:spcBef>
                <a:spcPts val="0"/>
              </a:spcBef>
              <a:spcAft>
                <a:spcPts val="300"/>
              </a:spcAft>
            </a:pPr>
            <a:r>
              <a:rPr lang="en-GB" sz="2600" b="1" dirty="0"/>
              <a:t>Multitasking</a:t>
            </a:r>
            <a:r>
              <a:rPr lang="en-GB" sz="2600" dirty="0"/>
              <a:t> OSs use </a:t>
            </a:r>
            <a:r>
              <a:rPr lang="en-GB" sz="2600" b="1" dirty="0">
                <a:highlight>
                  <a:srgbClr val="FFFF00"/>
                </a:highlight>
              </a:rPr>
              <a:t>context switching </a:t>
            </a:r>
            <a:r>
              <a:rPr lang="en-GB" sz="2600" dirty="0"/>
              <a:t>to allow different programs/processes/threads to run at the same time on a single CPU/core.</a:t>
            </a:r>
          </a:p>
          <a:p>
            <a:pPr>
              <a:lnSpc>
                <a:spcPct val="100000"/>
              </a:lnSpc>
              <a:spcBef>
                <a:spcPts val="0"/>
              </a:spcBef>
              <a:spcAft>
                <a:spcPts val="300"/>
              </a:spcAft>
            </a:pPr>
            <a:r>
              <a:rPr lang="en-GB" sz="2600" b="1" dirty="0">
                <a:solidFill>
                  <a:srgbClr val="202124"/>
                </a:solidFill>
                <a:highlight>
                  <a:srgbClr val="FFFF00"/>
                </a:highlight>
                <a:ea typeface="Calibri" panose="020F0502020204030204" pitchFamily="34" charset="0"/>
                <a:cs typeface="Times New Roman" panose="02020603050405020304" pitchFamily="18" charset="0"/>
              </a:rPr>
              <a:t>On a single Core system, </a:t>
            </a:r>
            <a:r>
              <a:rPr lang="en-GB" sz="2600" b="1" dirty="0">
                <a:solidFill>
                  <a:srgbClr val="202124"/>
                </a:solidFill>
                <a:effectLst/>
                <a:highlight>
                  <a:srgbClr val="FFFF00"/>
                </a:highlight>
                <a:ea typeface="Calibri" panose="020F0502020204030204" pitchFamily="34" charset="0"/>
                <a:cs typeface="Times New Roman" panose="02020603050405020304" pitchFamily="18" charset="0"/>
              </a:rPr>
              <a:t>there is no true simultaneous execution of different programs, since there is only one core processor, and one CPU core can only execute one thing at a time. </a:t>
            </a:r>
          </a:p>
          <a:p>
            <a:pPr>
              <a:lnSpc>
                <a:spcPct val="100000"/>
              </a:lnSpc>
              <a:spcBef>
                <a:spcPts val="0"/>
              </a:spcBef>
              <a:spcAft>
                <a:spcPts val="300"/>
              </a:spcAft>
            </a:pPr>
            <a:r>
              <a:rPr lang="en-GB" sz="2600" b="1" dirty="0">
                <a:solidFill>
                  <a:srgbClr val="202124"/>
                </a:solidFill>
                <a:ea typeface="Calibri" panose="020F0502020204030204" pitchFamily="34" charset="0"/>
                <a:cs typeface="Times New Roman" panose="02020603050405020304" pitchFamily="18" charset="0"/>
              </a:rPr>
              <a:t>The OS via the ‘</a:t>
            </a:r>
            <a:r>
              <a:rPr lang="en-GB" sz="2600" b="1" dirty="0">
                <a:solidFill>
                  <a:srgbClr val="202124"/>
                </a:solidFill>
                <a:highlight>
                  <a:srgbClr val="FFFF00"/>
                </a:highlight>
                <a:ea typeface="Calibri" panose="020F0502020204030204" pitchFamily="34" charset="0"/>
                <a:cs typeface="Times New Roman" panose="02020603050405020304" pitchFamily="18" charset="0"/>
              </a:rPr>
              <a:t>S</a:t>
            </a:r>
            <a:r>
              <a:rPr lang="en-GB" sz="2600" b="1" dirty="0">
                <a:highlight>
                  <a:srgbClr val="FFFF00"/>
                </a:highlight>
                <a:ea typeface="Calibri" panose="020F0502020204030204" pitchFamily="34" charset="0"/>
                <a:cs typeface="Times New Roman" panose="02020603050405020304" pitchFamily="18" charset="0"/>
              </a:rPr>
              <a:t>cheduler program</a:t>
            </a:r>
            <a:r>
              <a:rPr lang="en-GB" sz="2600" b="1" dirty="0">
                <a:ea typeface="Calibri" panose="020F0502020204030204" pitchFamily="34" charset="0"/>
                <a:cs typeface="Times New Roman" panose="02020603050405020304" pitchFamily="18" charset="0"/>
              </a:rPr>
              <a:t>’,</a:t>
            </a:r>
            <a:r>
              <a:rPr lang="en-GB" sz="2600" b="1" dirty="0">
                <a:solidFill>
                  <a:srgbClr val="202124"/>
                </a:solidFill>
                <a:effectLst/>
                <a:ea typeface="Calibri" panose="020F0502020204030204" pitchFamily="34" charset="0"/>
                <a:cs typeface="Times New Roman" panose="02020603050405020304" pitchFamily="18" charset="0"/>
              </a:rPr>
              <a:t> does it VERY </a:t>
            </a:r>
            <a:r>
              <a:rPr lang="en-GB" sz="2600" b="1" dirty="0" err="1">
                <a:solidFill>
                  <a:srgbClr val="202124"/>
                </a:solidFill>
                <a:effectLst/>
                <a:ea typeface="Calibri" panose="020F0502020204030204" pitchFamily="34" charset="0"/>
                <a:cs typeface="Times New Roman" panose="02020603050405020304" pitchFamily="18" charset="0"/>
              </a:rPr>
              <a:t>VERY</a:t>
            </a:r>
            <a:r>
              <a:rPr lang="en-GB" sz="2600" b="1" dirty="0">
                <a:solidFill>
                  <a:srgbClr val="202124"/>
                </a:solidFill>
                <a:effectLst/>
                <a:ea typeface="Calibri" panose="020F0502020204030204" pitchFamily="34" charset="0"/>
                <a:cs typeface="Times New Roman" panose="02020603050405020304" pitchFamily="18" charset="0"/>
              </a:rPr>
              <a:t> quickly </a:t>
            </a:r>
            <a:r>
              <a:rPr lang="en-GB" sz="2600" b="1" dirty="0">
                <a:solidFill>
                  <a:srgbClr val="202124"/>
                </a:solidFill>
                <a:effectLst/>
                <a:ea typeface="Calibri" panose="020F0502020204030204" pitchFamily="34" charset="0"/>
                <a:cs typeface="Times New Roman" panose="02020603050405020304" pitchFamily="18" charset="0"/>
                <a:sym typeface="Wingdings" panose="05000000000000000000" pitchFamily="2" charset="2"/>
              </a:rPr>
              <a:t> in milliseconds.</a:t>
            </a:r>
            <a:endParaRPr lang="en-GB" sz="2600" b="1"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40381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chip with orange lines&#10;&#10;Description automatically generated">
            <a:extLst>
              <a:ext uri="{FF2B5EF4-FFF2-40B4-BE49-F238E27FC236}">
                <a16:creationId xmlns:a16="http://schemas.microsoft.com/office/drawing/2014/main" id="{41DB0048-4E83-01CE-CC01-92E1E68FC2B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90" t="338" r="26050" b="-1"/>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9663" y="218186"/>
            <a:ext cx="5233829" cy="679252"/>
          </a:xfrm>
        </p:spPr>
        <p:txBody>
          <a:bodyPr anchor="t">
            <a:normAutofit/>
          </a:bodyPr>
          <a:lstStyle/>
          <a:p>
            <a:r>
              <a:rPr lang="en-GB" sz="4000" b="1" dirty="0"/>
              <a:t>Multithreading &amp; CPUs</a:t>
            </a: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2122" y="1198119"/>
            <a:ext cx="6788278" cy="5359200"/>
          </a:xfrm>
          <a:solidFill>
            <a:schemeClr val="bg1">
              <a:alpha val="50000"/>
            </a:schemeClr>
          </a:solidFill>
        </p:spPr>
        <p:txBody>
          <a:bodyPr anchor="t">
            <a:normAutofit/>
          </a:bodyPr>
          <a:lstStyle/>
          <a:p>
            <a:pPr marL="342900" lvl="0" indent="-342900">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A single </a:t>
            </a:r>
            <a:r>
              <a:rPr lang="en-GB" sz="2400" b="1" dirty="0">
                <a:effectLst/>
                <a:ea typeface="Calibri" panose="020F0502020204030204" pitchFamily="34" charset="0"/>
                <a:cs typeface="Times New Roman" panose="02020603050405020304" pitchFamily="18" charset="0"/>
              </a:rPr>
              <a:t>processor</a:t>
            </a:r>
            <a:r>
              <a:rPr lang="en-GB" sz="2400" dirty="0">
                <a:effectLst/>
                <a:ea typeface="Calibri" panose="020F0502020204030204" pitchFamily="34" charset="0"/>
                <a:cs typeface="Times New Roman" panose="02020603050405020304" pitchFamily="18" charset="0"/>
              </a:rPr>
              <a:t> computer has to stop briefly when it </a:t>
            </a:r>
            <a:r>
              <a:rPr lang="en-GB" sz="2400" b="1" dirty="0">
                <a:effectLst/>
                <a:ea typeface="Calibri" panose="020F0502020204030204" pitchFamily="34" charset="0"/>
                <a:cs typeface="Times New Roman" panose="02020603050405020304" pitchFamily="18" charset="0"/>
              </a:rPr>
              <a:t>switches</a:t>
            </a:r>
            <a:r>
              <a:rPr lang="en-GB" sz="2400" dirty="0">
                <a:effectLst/>
                <a:ea typeface="Calibri" panose="020F0502020204030204" pitchFamily="34" charset="0"/>
                <a:cs typeface="Times New Roman" panose="02020603050405020304" pitchFamily="18" charset="0"/>
              </a:rPr>
              <a:t> between different threads, this can decrease performance.</a:t>
            </a:r>
          </a:p>
          <a:p>
            <a:pPr marL="342900" lvl="0" indent="-342900">
              <a:spcBef>
                <a:spcPts val="600"/>
              </a:spcBef>
              <a:buFont typeface="Arial" panose="020B0604020202020204" pitchFamily="34" charset="0"/>
              <a:buChar char="•"/>
              <a:tabLst>
                <a:tab pos="457200" algn="l"/>
              </a:tabLst>
            </a:pPr>
            <a:r>
              <a:rPr lang="en-GB" sz="2400" b="1" dirty="0">
                <a:effectLst/>
                <a:ea typeface="Calibri" panose="020F0502020204030204" pitchFamily="34" charset="0"/>
                <a:cs typeface="Times New Roman" panose="02020603050405020304" pitchFamily="18" charset="0"/>
              </a:rPr>
              <a:t>Traditionally</a:t>
            </a:r>
            <a:r>
              <a:rPr lang="en-GB" sz="2400" dirty="0">
                <a:effectLst/>
                <a:ea typeface="Calibri" panose="020F0502020204030204" pitchFamily="34" charset="0"/>
                <a:cs typeface="Times New Roman" panose="02020603050405020304" pitchFamily="18" charset="0"/>
              </a:rPr>
              <a:t>, each CPU had </a:t>
            </a:r>
            <a:r>
              <a:rPr lang="en-GB" sz="2400" b="1" dirty="0">
                <a:effectLst/>
                <a:ea typeface="Calibri" panose="020F0502020204030204" pitchFamily="34" charset="0"/>
                <a:cs typeface="Times New Roman" panose="02020603050405020304" pitchFamily="18" charset="0"/>
              </a:rPr>
              <a:t>one core processor </a:t>
            </a:r>
            <a:r>
              <a:rPr lang="en-GB" sz="2400" dirty="0">
                <a:effectLst/>
                <a:ea typeface="Calibri" panose="020F0502020204030204" pitchFamily="34" charset="0"/>
                <a:cs typeface="Times New Roman" panose="02020603050405020304" pitchFamily="18" charset="0"/>
              </a:rPr>
              <a:t>that focused on one task/job/thread at a time. </a:t>
            </a:r>
          </a:p>
          <a:p>
            <a:pPr marL="342900" lvl="0" indent="-342900">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Today, CPUs have 2 or more cores (e.g. Dual 2-core</a:t>
            </a:r>
            <a:r>
              <a:rPr lang="en-GB" sz="2400"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Quad/4-core</a:t>
            </a:r>
            <a:r>
              <a:rPr lang="en-GB" sz="2400"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Octa/8-core, 12 or 14 core processors), each </a:t>
            </a:r>
            <a:r>
              <a:rPr lang="en-GB" sz="2400" b="1" dirty="0">
                <a:effectLst/>
                <a:ea typeface="Calibri" panose="020F0502020204030204" pitchFamily="34" charset="0"/>
                <a:cs typeface="Times New Roman" panose="02020603050405020304" pitchFamily="18" charset="0"/>
              </a:rPr>
              <a:t>core</a:t>
            </a:r>
            <a:r>
              <a:rPr lang="en-GB" sz="2400" dirty="0">
                <a:effectLst/>
                <a:ea typeface="Calibri" panose="020F0502020204030204" pitchFamily="34" charset="0"/>
                <a:cs typeface="Times New Roman" panose="02020603050405020304" pitchFamily="18" charset="0"/>
              </a:rPr>
              <a:t> processor can execute a task/thread at the same time. </a:t>
            </a:r>
          </a:p>
          <a:p>
            <a:pPr marL="342900" lvl="0" indent="-342900">
              <a:spcBef>
                <a:spcPts val="600"/>
              </a:spcBef>
              <a:buFont typeface="Arial" panose="020B0604020202020204" pitchFamily="34" charset="0"/>
              <a:buChar char="•"/>
              <a:tabLst>
                <a:tab pos="457200" algn="l"/>
              </a:tabLst>
            </a:pPr>
            <a:r>
              <a:rPr lang="en-GB" b="1" dirty="0">
                <a:highlight>
                  <a:srgbClr val="FFFF00"/>
                </a:highlight>
                <a:ea typeface="Calibri" panose="020F0502020204030204" pitchFamily="34" charset="0"/>
                <a:cs typeface="Times New Roman" panose="02020603050405020304" pitchFamily="18" charset="0"/>
              </a:rPr>
              <a:t>M</a:t>
            </a:r>
            <a:r>
              <a:rPr lang="en-GB" b="1" dirty="0">
                <a:effectLst/>
                <a:highlight>
                  <a:srgbClr val="FFFF00"/>
                </a:highlight>
                <a:ea typeface="Calibri" panose="020F0502020204030204" pitchFamily="34" charset="0"/>
                <a:cs typeface="Times New Roman" panose="02020603050405020304" pitchFamily="18" charset="0"/>
              </a:rPr>
              <a:t>ultiple cores can truly execute tasks at the same time</a:t>
            </a:r>
            <a:r>
              <a:rPr lang="en-GB" dirty="0">
                <a:effectLst/>
                <a:highlight>
                  <a:srgbClr val="FFFF00"/>
                </a:highlight>
                <a:ea typeface="Calibri" panose="020F0502020204030204" pitchFamily="34" charset="0"/>
                <a:cs typeface="Times New Roman" panose="02020603050405020304" pitchFamily="18" charset="0"/>
              </a:rPr>
              <a:t>.</a:t>
            </a:r>
          </a:p>
          <a:p>
            <a:pPr marL="342900" lvl="0" indent="-342900">
              <a:spcBef>
                <a:spcPts val="600"/>
              </a:spcBef>
              <a:buFont typeface="Arial" panose="020B0604020202020204" pitchFamily="34" charset="0"/>
              <a:buChar char="•"/>
              <a:tabLst>
                <a:tab pos="457200" algn="l"/>
              </a:tabLst>
            </a:pPr>
            <a:r>
              <a:rPr lang="en-GB" b="1" dirty="0">
                <a:highlight>
                  <a:srgbClr val="FFFF00"/>
                </a:highlight>
                <a:ea typeface="Calibri" panose="020F0502020204030204" pitchFamily="34" charset="0"/>
                <a:cs typeface="Times New Roman" panose="02020603050405020304" pitchFamily="18" charset="0"/>
              </a:rPr>
              <a:t>T</a:t>
            </a:r>
            <a:r>
              <a:rPr lang="en-GB" b="1" dirty="0">
                <a:effectLst/>
                <a:highlight>
                  <a:srgbClr val="FFFF00"/>
                </a:highlight>
                <a:ea typeface="Calibri" panose="020F0502020204030204" pitchFamily="34" charset="0"/>
                <a:cs typeface="Times New Roman" panose="02020603050405020304" pitchFamily="18" charset="0"/>
              </a:rPr>
              <a:t>he more cores a CPU has, the more tasks it can truly execute simultaneously.</a:t>
            </a:r>
            <a:endParaRPr lang="en-GB" b="1" dirty="0">
              <a:highlight>
                <a:srgbClr val="FFFF00"/>
              </a:highlight>
            </a:endParaRPr>
          </a:p>
        </p:txBody>
      </p:sp>
      <p:sp>
        <p:nvSpPr>
          <p:cNvPr id="5" name="TextBox 4">
            <a:extLst>
              <a:ext uri="{FF2B5EF4-FFF2-40B4-BE49-F238E27FC236}">
                <a16:creationId xmlns:a16="http://schemas.microsoft.com/office/drawing/2014/main" id="{8B720EC0-92C5-5D65-89DD-DB43CC541A7C}"/>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hevirtualassist.net/behind-the-scenes-videos-warcraft-movi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4699903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318680" cy="1033669"/>
          </a:xfrm>
        </p:spPr>
        <p:txBody>
          <a:bodyPr>
            <a:normAutofit/>
          </a:bodyPr>
          <a:lstStyle/>
          <a:p>
            <a:r>
              <a:rPr lang="en-GB" b="1" dirty="0">
                <a:solidFill>
                  <a:schemeClr val="bg1"/>
                </a:solidFill>
              </a:rPr>
              <a:t>Multi-threading with Multi-core processors</a:t>
            </a:r>
          </a:p>
        </p:txBody>
      </p:sp>
      <p:pic>
        <p:nvPicPr>
          <p:cNvPr id="9" name="Picture 8" descr="Diagram&#10;&#10;Description automatically generated">
            <a:extLst>
              <a:ext uri="{FF2B5EF4-FFF2-40B4-BE49-F238E27FC236}">
                <a16:creationId xmlns:a16="http://schemas.microsoft.com/office/drawing/2014/main" id="{62B8BE4C-F0C5-4804-80A9-8826738E13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0437" y="3764756"/>
            <a:ext cx="11621563" cy="2857500"/>
          </a:xfrm>
          <a:prstGeom prst="rect">
            <a:avLst/>
          </a:prstGeom>
        </p:spPr>
      </p:pic>
      <p:sp>
        <p:nvSpPr>
          <p:cNvPr id="11" name="TextBox 10">
            <a:extLst>
              <a:ext uri="{FF2B5EF4-FFF2-40B4-BE49-F238E27FC236}">
                <a16:creationId xmlns:a16="http://schemas.microsoft.com/office/drawing/2014/main" id="{0F4A6597-4DD8-462D-986F-92B03060C561}"/>
              </a:ext>
            </a:extLst>
          </p:cNvPr>
          <p:cNvSpPr txBox="1"/>
          <p:nvPr/>
        </p:nvSpPr>
        <p:spPr>
          <a:xfrm>
            <a:off x="8807051" y="6622256"/>
            <a:ext cx="2693193" cy="153888"/>
          </a:xfrm>
          <a:prstGeom prst="rect">
            <a:avLst/>
          </a:prstGeom>
          <a:noFill/>
        </p:spPr>
        <p:txBody>
          <a:bodyPr wrap="square" rtlCol="0">
            <a:spAutoFit/>
          </a:bodyPr>
          <a:lstStyle/>
          <a:p>
            <a:pPr algn="r"/>
            <a:r>
              <a:rPr lang="en-GB" sz="400" dirty="0">
                <a:hlinkClick r:id="rId4" tooltip="http://stackoverflow.com/questions/32887943/multithreading-and-multitasking-on-single-core-processor-vs-multicore-processor"/>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7" name="Content Placeholder 6">
            <a:extLst>
              <a:ext uri="{FF2B5EF4-FFF2-40B4-BE49-F238E27FC236}">
                <a16:creationId xmlns:a16="http://schemas.microsoft.com/office/drawing/2014/main" id="{847CB422-B4D7-4EF6-8A33-7228E7DF0436}"/>
              </a:ext>
            </a:extLst>
          </p:cNvPr>
          <p:cNvSpPr>
            <a:spLocks noGrp="1"/>
          </p:cNvSpPr>
          <p:nvPr>
            <p:ph idx="1"/>
          </p:nvPr>
        </p:nvSpPr>
        <p:spPr>
          <a:xfrm>
            <a:off x="570437" y="1712687"/>
            <a:ext cx="11146282" cy="2667794"/>
          </a:xfrm>
        </p:spPr>
        <p:txBody>
          <a:bodyPr>
            <a:normAutofit/>
          </a:bodyPr>
          <a:lstStyle/>
          <a:p>
            <a:r>
              <a:rPr lang="en-GB" sz="2400" dirty="0"/>
              <a:t>In the image below you can see 4 CPU cores each processing multiple threads/tasks, </a:t>
            </a:r>
            <a:r>
              <a:rPr lang="en-GB" sz="2400" b="1" dirty="0">
                <a:highlight>
                  <a:srgbClr val="FFFF00"/>
                </a:highlight>
              </a:rPr>
              <a:t>AT THE SAME TIME</a:t>
            </a:r>
            <a:r>
              <a:rPr lang="en-GB" sz="2400" dirty="0"/>
              <a:t>, </a:t>
            </a:r>
            <a:r>
              <a:rPr lang="en-GB" sz="2400" b="1" dirty="0"/>
              <a:t>managed by the OS </a:t>
            </a:r>
            <a:r>
              <a:rPr lang="en-GB" sz="2400" dirty="0"/>
              <a:t>using </a:t>
            </a:r>
            <a:r>
              <a:rPr lang="en-GB" sz="2400" b="1" dirty="0"/>
              <a:t>Multi-threading.</a:t>
            </a:r>
          </a:p>
          <a:p>
            <a:r>
              <a:rPr lang="en-GB" sz="2400" b="1" dirty="0"/>
              <a:t> Multi-threading can occur on multiple cores simultaneously </a:t>
            </a:r>
            <a:r>
              <a:rPr lang="en-GB" sz="2400" dirty="0"/>
              <a:t>i.e. the execution of multiple tasks on multiple cores at the same time, which allows for true simultaneous computational processing. </a:t>
            </a:r>
            <a:r>
              <a:rPr lang="en-GB" sz="2400" dirty="0">
                <a:highlight>
                  <a:srgbClr val="FFFF00"/>
                </a:highlight>
              </a:rPr>
              <a:t>This, greatly increases the performance of the system</a:t>
            </a:r>
            <a:r>
              <a:rPr lang="en-GB" sz="2400" dirty="0"/>
              <a:t>.</a:t>
            </a:r>
          </a:p>
          <a:p>
            <a:endParaRPr lang="en-GB" sz="2400" dirty="0"/>
          </a:p>
        </p:txBody>
      </p:sp>
    </p:spTree>
    <p:extLst>
      <p:ext uri="{BB962C8B-B14F-4D97-AF65-F5344CB8AC3E}">
        <p14:creationId xmlns:p14="http://schemas.microsoft.com/office/powerpoint/2010/main" val="677113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048BBF-90E0-106F-9E83-3E7DD0564C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81A38E-1B77-DEB7-6BEE-A6FD3B8FF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B8BB299-AB93-84CC-63C3-4064A71E1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15F4E8-18C3-AFC4-ABD4-4FCC5F617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2219971-44E4-90E6-4F65-54925F416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CBB9760-F688-AC8A-42E8-38D6606D7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9C16BA-5DEE-85EB-9A9D-95081B39BD7D}"/>
              </a:ext>
            </a:extLst>
          </p:cNvPr>
          <p:cNvSpPr>
            <a:spLocks noGrp="1"/>
          </p:cNvSpPr>
          <p:nvPr>
            <p:ph type="title"/>
          </p:nvPr>
        </p:nvSpPr>
        <p:spPr>
          <a:xfrm>
            <a:off x="322958" y="331011"/>
            <a:ext cx="11195752" cy="1033669"/>
          </a:xfrm>
        </p:spPr>
        <p:txBody>
          <a:bodyPr>
            <a:normAutofit fontScale="90000"/>
          </a:bodyPr>
          <a:lstStyle/>
          <a:p>
            <a:r>
              <a:rPr lang="en-GB" sz="6000" b="1" dirty="0">
                <a:solidFill>
                  <a:schemeClr val="bg1"/>
                </a:solidFill>
              </a:rPr>
              <a:t>Bg. </a:t>
            </a:r>
            <a:r>
              <a:rPr lang="en-US" b="1" i="0" dirty="0">
                <a:solidFill>
                  <a:schemeClr val="bg1"/>
                </a:solidFill>
                <a:effectLst/>
              </a:rPr>
              <a:t>Multiprogramming, Multitasking &amp; Multithreading</a:t>
            </a:r>
            <a:endParaRPr lang="en-GB" b="1" dirty="0">
              <a:solidFill>
                <a:schemeClr val="bg1"/>
              </a:solidFill>
            </a:endParaRPr>
          </a:p>
        </p:txBody>
      </p:sp>
      <p:sp>
        <p:nvSpPr>
          <p:cNvPr id="15" name="Content Placeholder 2">
            <a:extLst>
              <a:ext uri="{FF2B5EF4-FFF2-40B4-BE49-F238E27FC236}">
                <a16:creationId xmlns:a16="http://schemas.microsoft.com/office/drawing/2014/main" id="{DF7E3970-0C26-16E0-0E98-36FBF54C132D}"/>
              </a:ext>
            </a:extLst>
          </p:cNvPr>
          <p:cNvSpPr>
            <a:spLocks noGrp="1"/>
          </p:cNvSpPr>
          <p:nvPr>
            <p:ph idx="1"/>
          </p:nvPr>
        </p:nvSpPr>
        <p:spPr>
          <a:xfrm>
            <a:off x="404844" y="1779907"/>
            <a:ext cx="10582678" cy="3460749"/>
          </a:xfrm>
        </p:spPr>
        <p:txBody>
          <a:bodyPr>
            <a:noAutofit/>
          </a:bodyPr>
          <a:lstStyle/>
          <a:p>
            <a:pPr marL="0" indent="0">
              <a:lnSpc>
                <a:spcPct val="100000"/>
              </a:lnSpc>
              <a:spcBef>
                <a:spcPts val="600"/>
              </a:spcBef>
              <a:spcAft>
                <a:spcPts val="600"/>
              </a:spcAft>
              <a:buNone/>
            </a:pPr>
            <a:r>
              <a:rPr lang="en-US" sz="3200" i="0" dirty="0">
                <a:solidFill>
                  <a:srgbClr val="1F1F1F"/>
                </a:solidFill>
                <a:effectLst/>
              </a:rPr>
              <a:t>The following </a:t>
            </a:r>
            <a:r>
              <a:rPr lang="en-US" sz="3200" dirty="0">
                <a:solidFill>
                  <a:srgbClr val="1F1F1F"/>
                </a:solidFill>
              </a:rPr>
              <a:t>terms are </a:t>
            </a:r>
            <a:r>
              <a:rPr lang="en-US" sz="3200" i="0" dirty="0">
                <a:solidFill>
                  <a:srgbClr val="1F1F1F"/>
                </a:solidFill>
                <a:effectLst/>
              </a:rPr>
              <a:t>synonymous, in that they describe and mean multiple tasks/jobs on the CPU at the same time.</a:t>
            </a:r>
          </a:p>
          <a:p>
            <a:pPr>
              <a:lnSpc>
                <a:spcPct val="100000"/>
              </a:lnSpc>
              <a:spcBef>
                <a:spcPts val="600"/>
              </a:spcBef>
              <a:spcAft>
                <a:spcPts val="600"/>
              </a:spcAft>
            </a:pPr>
            <a:r>
              <a:rPr lang="en-US" sz="3200" b="1" i="0" dirty="0">
                <a:solidFill>
                  <a:srgbClr val="1F1F1F"/>
                </a:solidFill>
                <a:effectLst/>
              </a:rPr>
              <a:t>Multiprogramming</a:t>
            </a:r>
            <a:r>
              <a:rPr lang="en-US" sz="3200" b="0" i="0" dirty="0">
                <a:solidFill>
                  <a:srgbClr val="1F1F1F"/>
                </a:solidFill>
                <a:effectLst/>
              </a:rPr>
              <a:t> - is </a:t>
            </a:r>
            <a:r>
              <a:rPr lang="en-US" sz="3200" b="1" i="0" dirty="0">
                <a:solidFill>
                  <a:srgbClr val="040C28"/>
                </a:solidFill>
                <a:effectLst/>
              </a:rPr>
              <a:t>multiple</a:t>
            </a:r>
            <a:r>
              <a:rPr lang="en-US" sz="3200" b="0" i="0" dirty="0">
                <a:solidFill>
                  <a:srgbClr val="040C28"/>
                </a:solidFill>
                <a:effectLst/>
              </a:rPr>
              <a:t> </a:t>
            </a:r>
            <a:r>
              <a:rPr lang="en-US" sz="3200" b="1" i="0" dirty="0">
                <a:solidFill>
                  <a:srgbClr val="040C28"/>
                </a:solidFill>
                <a:effectLst/>
              </a:rPr>
              <a:t>programs</a:t>
            </a:r>
            <a:r>
              <a:rPr lang="en-US" sz="3200" b="0" i="0" dirty="0">
                <a:solidFill>
                  <a:srgbClr val="040C28"/>
                </a:solidFill>
                <a:effectLst/>
              </a:rPr>
              <a:t> running </a:t>
            </a:r>
            <a:r>
              <a:rPr lang="en-US" sz="3200" i="0" dirty="0">
                <a:solidFill>
                  <a:srgbClr val="040C28"/>
                </a:solidFill>
                <a:effectLst/>
              </a:rPr>
              <a:t>simultaneously</a:t>
            </a:r>
            <a:r>
              <a:rPr lang="en-US" sz="3200" b="0" i="0" dirty="0">
                <a:solidFill>
                  <a:srgbClr val="040C28"/>
                </a:solidFill>
                <a:effectLst/>
              </a:rPr>
              <a:t> on one CPU</a:t>
            </a:r>
            <a:r>
              <a:rPr lang="en-US" sz="3200" dirty="0">
                <a:solidFill>
                  <a:srgbClr val="1F1F1F"/>
                </a:solidFill>
              </a:rPr>
              <a:t>.</a:t>
            </a:r>
            <a:endParaRPr lang="en-US" sz="3200" b="0" i="0" dirty="0">
              <a:solidFill>
                <a:srgbClr val="1F1F1F"/>
              </a:solidFill>
              <a:effectLst/>
            </a:endParaRPr>
          </a:p>
          <a:p>
            <a:pPr>
              <a:lnSpc>
                <a:spcPct val="100000"/>
              </a:lnSpc>
              <a:spcBef>
                <a:spcPts val="600"/>
              </a:spcBef>
              <a:spcAft>
                <a:spcPts val="600"/>
              </a:spcAft>
            </a:pPr>
            <a:r>
              <a:rPr lang="en-US" sz="3200" b="1" i="0" dirty="0">
                <a:solidFill>
                  <a:srgbClr val="1F1F1F"/>
                </a:solidFill>
                <a:effectLst/>
              </a:rPr>
              <a:t>Multitasking</a:t>
            </a:r>
            <a:r>
              <a:rPr lang="en-US" sz="3200" b="0" i="0" dirty="0">
                <a:solidFill>
                  <a:srgbClr val="1F1F1F"/>
                </a:solidFill>
                <a:effectLst/>
              </a:rPr>
              <a:t> - is </a:t>
            </a:r>
            <a:r>
              <a:rPr lang="en-US" sz="3200" b="1" i="0" dirty="0">
                <a:solidFill>
                  <a:srgbClr val="1F1F1F"/>
                </a:solidFill>
                <a:effectLst/>
              </a:rPr>
              <a:t>multiple</a:t>
            </a:r>
            <a:r>
              <a:rPr lang="en-US" sz="3200" b="0" i="0" dirty="0">
                <a:solidFill>
                  <a:srgbClr val="1F1F1F"/>
                </a:solidFill>
                <a:effectLst/>
              </a:rPr>
              <a:t> </a:t>
            </a:r>
            <a:r>
              <a:rPr lang="en-US" sz="3200" b="1" i="0" dirty="0">
                <a:solidFill>
                  <a:srgbClr val="1F1F1F"/>
                </a:solidFill>
                <a:effectLst/>
              </a:rPr>
              <a:t>processes</a:t>
            </a:r>
            <a:r>
              <a:rPr lang="en-US" sz="3200" b="0" i="0" dirty="0">
                <a:solidFill>
                  <a:srgbClr val="1F1F1F"/>
                </a:solidFill>
                <a:effectLst/>
              </a:rPr>
              <a:t> running </a:t>
            </a:r>
            <a:r>
              <a:rPr lang="en-US" sz="3200" i="0" dirty="0">
                <a:solidFill>
                  <a:srgbClr val="1F1F1F"/>
                </a:solidFill>
                <a:effectLst/>
              </a:rPr>
              <a:t>simultaneously</a:t>
            </a:r>
            <a:r>
              <a:rPr lang="en-US" sz="3200" b="0" i="0" dirty="0">
                <a:solidFill>
                  <a:srgbClr val="1F1F1F"/>
                </a:solidFill>
                <a:effectLst/>
              </a:rPr>
              <a:t> on one CPU, and </a:t>
            </a:r>
          </a:p>
          <a:p>
            <a:pPr>
              <a:lnSpc>
                <a:spcPct val="100000"/>
              </a:lnSpc>
              <a:spcBef>
                <a:spcPts val="600"/>
              </a:spcBef>
              <a:spcAft>
                <a:spcPts val="600"/>
              </a:spcAft>
            </a:pPr>
            <a:r>
              <a:rPr lang="en-US" sz="3200" b="1" i="0" dirty="0">
                <a:solidFill>
                  <a:srgbClr val="1F1F1F"/>
                </a:solidFill>
                <a:effectLst/>
              </a:rPr>
              <a:t>Multithreading</a:t>
            </a:r>
            <a:r>
              <a:rPr lang="en-US" sz="3200" b="0" i="0" dirty="0">
                <a:solidFill>
                  <a:srgbClr val="1F1F1F"/>
                </a:solidFill>
                <a:effectLst/>
              </a:rPr>
              <a:t> - is </a:t>
            </a:r>
            <a:r>
              <a:rPr lang="en-US" sz="3200" b="1" i="0" dirty="0">
                <a:solidFill>
                  <a:srgbClr val="1F1F1F"/>
                </a:solidFill>
                <a:effectLst/>
              </a:rPr>
              <a:t>multiple</a:t>
            </a:r>
            <a:r>
              <a:rPr lang="en-US" sz="3200" b="0" i="0" dirty="0">
                <a:solidFill>
                  <a:srgbClr val="1F1F1F"/>
                </a:solidFill>
                <a:effectLst/>
              </a:rPr>
              <a:t> </a:t>
            </a:r>
            <a:r>
              <a:rPr lang="en-US" sz="3200" b="1" i="0" dirty="0">
                <a:solidFill>
                  <a:srgbClr val="1F1F1F"/>
                </a:solidFill>
                <a:effectLst/>
              </a:rPr>
              <a:t>threads</a:t>
            </a:r>
            <a:r>
              <a:rPr lang="en-US" sz="3200" b="0" i="0" dirty="0">
                <a:solidFill>
                  <a:srgbClr val="1F1F1F"/>
                </a:solidFill>
                <a:effectLst/>
              </a:rPr>
              <a:t> </a:t>
            </a:r>
            <a:r>
              <a:rPr lang="en-US" sz="3200" i="0" dirty="0">
                <a:solidFill>
                  <a:srgbClr val="1F1F1F"/>
                </a:solidFill>
                <a:effectLst/>
              </a:rPr>
              <a:t>simultaneously</a:t>
            </a:r>
            <a:r>
              <a:rPr lang="en-US" sz="3200" b="0" i="0" dirty="0">
                <a:solidFill>
                  <a:srgbClr val="1F1F1F"/>
                </a:solidFill>
                <a:effectLst/>
              </a:rPr>
              <a:t> running on one CPU.</a:t>
            </a:r>
            <a:endParaRPr lang="en-GB" sz="3200" dirty="0"/>
          </a:p>
        </p:txBody>
      </p:sp>
    </p:spTree>
    <p:extLst>
      <p:ext uri="{BB962C8B-B14F-4D97-AF65-F5344CB8AC3E}">
        <p14:creationId xmlns:p14="http://schemas.microsoft.com/office/powerpoint/2010/main" val="1961523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13387" y="2047434"/>
            <a:ext cx="5737288" cy="3639684"/>
          </a:xfrm>
          <a:prstGeom prst="rect">
            <a:avLst/>
          </a:prstGeom>
        </p:spPr>
        <p:txBody>
          <a:bodyPr vert="horz" lIns="91440" tIns="45720" rIns="91440" bIns="45720" rtlCol="0" anchor="t">
            <a:normAutofit/>
          </a:bodyPr>
          <a:lstStyle/>
          <a:p>
            <a:pPr marL="742950" indent="-742950">
              <a:buFont typeface="Arial" panose="020B0604020202020204" pitchFamily="34" charset="0"/>
              <a:buChar char="•"/>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indent="-742950">
              <a:buFont typeface="Arial" panose="020B0604020202020204" pitchFamily="34" charset="0"/>
              <a:buChar char="•"/>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31BF-3E88-271F-E250-747C0D71C805}"/>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16203183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BYOD to Lecture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0805615" cy="4866936"/>
          </a:xfrm>
        </p:spPr>
        <p:txBody>
          <a:bodyPr>
            <a:normAutofit lnSpcReduction="10000"/>
          </a:bodyPr>
          <a:lstStyle/>
          <a:p>
            <a:r>
              <a:rPr lang="en-GB" sz="3200" b="1" dirty="0">
                <a:solidFill>
                  <a:srgbClr val="202124"/>
                </a:solidFill>
              </a:rPr>
              <a:t>If you would like to try some tools &amp; commands and code during the OS </a:t>
            </a:r>
            <a:r>
              <a:rPr lang="en-GB" sz="3200" b="1" i="0" dirty="0">
                <a:solidFill>
                  <a:srgbClr val="202124"/>
                </a:solidFill>
                <a:effectLst/>
              </a:rPr>
              <a:t>Lecture you can BYOD </a:t>
            </a:r>
            <a:r>
              <a:rPr lang="en-GB" sz="3200" b="0" i="0" dirty="0">
                <a:solidFill>
                  <a:srgbClr val="202124"/>
                </a:solidFill>
                <a:effectLst/>
              </a:rPr>
              <a:t>e.g. A laptop.</a:t>
            </a:r>
          </a:p>
          <a:p>
            <a:r>
              <a:rPr lang="en-GB" sz="3200" b="0" i="0" dirty="0">
                <a:solidFill>
                  <a:srgbClr val="202124"/>
                </a:solidFill>
                <a:effectLst/>
              </a:rPr>
              <a:t>A tablet or smartphone will work ok, but a laptop would be be</a:t>
            </a:r>
            <a:r>
              <a:rPr lang="en-GB" sz="3200" dirty="0">
                <a:solidFill>
                  <a:srgbClr val="202124"/>
                </a:solidFill>
              </a:rPr>
              <a:t>tter</a:t>
            </a:r>
            <a:r>
              <a:rPr lang="en-GB" sz="3200" b="0" i="0" dirty="0">
                <a:solidFill>
                  <a:srgbClr val="202124"/>
                </a:solidFill>
                <a:effectLst/>
              </a:rPr>
              <a:t>.</a:t>
            </a:r>
          </a:p>
          <a:p>
            <a:r>
              <a:rPr lang="en-GB" sz="3200" dirty="0">
                <a:solidFill>
                  <a:srgbClr val="202124"/>
                </a:solidFill>
              </a:rPr>
              <a:t>+ Useful in general to make notes. </a:t>
            </a:r>
          </a:p>
          <a:p>
            <a:r>
              <a:rPr lang="en-GB" sz="3200" b="1" i="0" dirty="0">
                <a:solidFill>
                  <a:srgbClr val="202124"/>
                </a:solidFill>
                <a:effectLst/>
              </a:rPr>
              <a:t>Not essential</a:t>
            </a:r>
            <a:r>
              <a:rPr lang="en-GB" sz="3200" b="0" i="0" dirty="0">
                <a:solidFill>
                  <a:srgbClr val="202124"/>
                </a:solidFill>
                <a:effectLst/>
              </a:rPr>
              <a:t>, as </a:t>
            </a:r>
            <a:r>
              <a:rPr lang="en-GB" sz="3200" dirty="0">
                <a:solidFill>
                  <a:srgbClr val="202124"/>
                </a:solidFill>
              </a:rPr>
              <a:t>we will be trying all the necessary commands and code in the tutorial sessions.</a:t>
            </a:r>
          </a:p>
          <a:p>
            <a:r>
              <a:rPr lang="en-GB" sz="3200" b="0" i="0" dirty="0">
                <a:solidFill>
                  <a:srgbClr val="202124"/>
                </a:solidFill>
                <a:effectLst/>
              </a:rPr>
              <a:t>But if you would like to try some commands and code in the lecture, you can bring your own device </a:t>
            </a:r>
            <a:r>
              <a:rPr lang="en-GB" sz="3200" dirty="0">
                <a:solidFill>
                  <a:srgbClr val="202124"/>
                </a:solidFill>
              </a:rPr>
              <a:t>to the lecture if you would like to.</a:t>
            </a:r>
            <a:endParaRPr lang="en-GB" sz="3200" b="0" i="0" dirty="0">
              <a:solidFill>
                <a:srgbClr val="202124"/>
              </a:solidFill>
              <a:effectLst/>
            </a:endParaRPr>
          </a:p>
        </p:txBody>
      </p:sp>
      <p:pic>
        <p:nvPicPr>
          <p:cNvPr id="4" name="Graphic 3" descr="Internet with solid fill">
            <a:extLst>
              <a:ext uri="{FF2B5EF4-FFF2-40B4-BE49-F238E27FC236}">
                <a16:creationId xmlns:a16="http://schemas.microsoft.com/office/drawing/2014/main" id="{323567EB-58D0-01E0-38AA-A009583602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7762" y="-131173"/>
            <a:ext cx="1915886" cy="1915886"/>
          </a:xfrm>
          <a:prstGeom prst="rect">
            <a:avLst/>
          </a:prstGeom>
        </p:spPr>
      </p:pic>
      <p:pic>
        <p:nvPicPr>
          <p:cNvPr id="6" name="Graphic 5" descr="Tablet with solid fill">
            <a:extLst>
              <a:ext uri="{FF2B5EF4-FFF2-40B4-BE49-F238E27FC236}">
                <a16:creationId xmlns:a16="http://schemas.microsoft.com/office/drawing/2014/main" id="{B446D809-ACD1-4261-D4F9-3F1B0C2EA02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173258" y="-45066"/>
            <a:ext cx="1559392" cy="1559392"/>
          </a:xfrm>
          <a:prstGeom prst="rect">
            <a:avLst/>
          </a:prstGeom>
        </p:spPr>
      </p:pic>
    </p:spTree>
    <p:extLst>
      <p:ext uri="{BB962C8B-B14F-4D97-AF65-F5344CB8AC3E}">
        <p14:creationId xmlns:p14="http://schemas.microsoft.com/office/powerpoint/2010/main" val="29013405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B7659E-7CBA-4041-B4C3-C54CA4C131A0}"/>
              </a:ext>
            </a:extLst>
          </p:cNvPr>
          <p:cNvSpPr>
            <a:spLocks noGrp="1"/>
          </p:cNvSpPr>
          <p:nvPr>
            <p:ph type="title"/>
          </p:nvPr>
        </p:nvSpPr>
        <p:spPr>
          <a:xfrm>
            <a:off x="710772" y="278535"/>
            <a:ext cx="9895951" cy="1033669"/>
          </a:xfrm>
        </p:spPr>
        <p:txBody>
          <a:bodyPr>
            <a:normAutofit/>
          </a:bodyPr>
          <a:lstStyle/>
          <a:p>
            <a:r>
              <a:rPr lang="en-GB" b="1" dirty="0">
                <a:solidFill>
                  <a:srgbClr val="FFFFFF"/>
                </a:solidFill>
              </a:rPr>
              <a:t>Introduction: Technology &amp; Positive change</a:t>
            </a:r>
          </a:p>
        </p:txBody>
      </p:sp>
      <p:sp>
        <p:nvSpPr>
          <p:cNvPr id="3" name="Content Placeholder 2">
            <a:extLst>
              <a:ext uri="{FF2B5EF4-FFF2-40B4-BE49-F238E27FC236}">
                <a16:creationId xmlns:a16="http://schemas.microsoft.com/office/drawing/2014/main" id="{6FCCC5B4-B573-41F9-8F0A-4244B706EFA6}"/>
              </a:ext>
            </a:extLst>
          </p:cNvPr>
          <p:cNvSpPr>
            <a:spLocks noGrp="1"/>
          </p:cNvSpPr>
          <p:nvPr>
            <p:ph idx="1"/>
          </p:nvPr>
        </p:nvSpPr>
        <p:spPr>
          <a:xfrm>
            <a:off x="417087" y="1753658"/>
            <a:ext cx="11308748" cy="4731666"/>
          </a:xfrm>
        </p:spPr>
        <p:txBody>
          <a:bodyPr anchor="t">
            <a:normAutofit/>
          </a:bodyPr>
          <a:lstStyle/>
          <a:p>
            <a:r>
              <a:rPr lang="en-GB" b="1" dirty="0"/>
              <a:t>Operating Systems </a:t>
            </a:r>
            <a:r>
              <a:rPr lang="en-GB" dirty="0"/>
              <a:t>provide the </a:t>
            </a:r>
            <a:r>
              <a:rPr lang="en-GB" b="1" dirty="0"/>
              <a:t>essential functionality </a:t>
            </a:r>
            <a:r>
              <a:rPr lang="en-GB" dirty="0"/>
              <a:t>that enable </a:t>
            </a:r>
            <a:r>
              <a:rPr lang="en-GB" b="1" dirty="0"/>
              <a:t>Humans and Computers</a:t>
            </a:r>
            <a:r>
              <a:rPr lang="en-GB" dirty="0"/>
              <a:t> to </a:t>
            </a:r>
            <a:r>
              <a:rPr lang="en-GB" b="1" dirty="0"/>
              <a:t>work together </a:t>
            </a:r>
            <a:r>
              <a:rPr lang="en-GB" dirty="0"/>
              <a:t>to create the </a:t>
            </a:r>
            <a:r>
              <a:rPr lang="en-GB" b="1" dirty="0"/>
              <a:t>incredible technological innovations </a:t>
            </a:r>
            <a:r>
              <a:rPr lang="en-GB" dirty="0"/>
              <a:t>and solutions </a:t>
            </a:r>
            <a:r>
              <a:rPr lang="en-GB" b="1" dirty="0"/>
              <a:t>we enjoy every day</a:t>
            </a:r>
            <a:r>
              <a:rPr lang="en-GB" dirty="0"/>
              <a:t>.</a:t>
            </a:r>
          </a:p>
          <a:p>
            <a:r>
              <a:rPr lang="en-GB" dirty="0"/>
              <a:t>Technology is a </a:t>
            </a:r>
            <a:r>
              <a:rPr lang="en-GB" b="1" dirty="0"/>
              <a:t>human invention </a:t>
            </a:r>
            <a:r>
              <a:rPr lang="en-GB" dirty="0"/>
              <a:t>that is enabling us to </a:t>
            </a:r>
            <a:r>
              <a:rPr lang="en-GB" b="1" dirty="0"/>
              <a:t>actualise our creative potential</a:t>
            </a:r>
            <a:r>
              <a:rPr lang="en-GB" dirty="0"/>
              <a:t>.</a:t>
            </a:r>
          </a:p>
          <a:p>
            <a:r>
              <a:rPr lang="en-GB" b="1" dirty="0"/>
              <a:t>With the technology we have and are creating today</a:t>
            </a:r>
            <a:r>
              <a:rPr lang="en-GB" dirty="0"/>
              <a:t>, our creative potential, </a:t>
            </a:r>
            <a:r>
              <a:rPr lang="en-GB" b="1" dirty="0"/>
              <a:t>solutions and innovations will continue to grow exponentially</a:t>
            </a:r>
            <a:r>
              <a:rPr lang="en-GB" dirty="0"/>
              <a:t>.</a:t>
            </a:r>
          </a:p>
          <a:p>
            <a:r>
              <a:rPr lang="en-GB" b="1" dirty="0"/>
              <a:t>We live in Exciting times</a:t>
            </a:r>
            <a:r>
              <a:rPr lang="en-GB" dirty="0"/>
              <a:t>. We have the potential to make much </a:t>
            </a:r>
            <a:r>
              <a:rPr lang="en-GB" b="1" dirty="0"/>
              <a:t>positive change </a:t>
            </a:r>
            <a:r>
              <a:rPr lang="en-GB" dirty="0"/>
              <a:t>in the world.</a:t>
            </a:r>
          </a:p>
        </p:txBody>
      </p:sp>
    </p:spTree>
    <p:extLst>
      <p:ext uri="{BB962C8B-B14F-4D97-AF65-F5344CB8AC3E}">
        <p14:creationId xmlns:p14="http://schemas.microsoft.com/office/powerpoint/2010/main" val="26868510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DE371B-A899-C938-5F4D-E42623B8599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BEA76F-AEE1-17FE-7655-63A8755D06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0935089-3C9B-1DF2-33D2-2A631A073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D01AED-A3A4-F3B6-1C03-3DF14C35F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271C84B-8134-2BA5-8B8A-DFD5072F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E77C142-85BA-8CEA-C6DF-4176A2AED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DAB958-09AC-5797-4D6C-D78A2455720E}"/>
              </a:ext>
            </a:extLst>
          </p:cNvPr>
          <p:cNvSpPr>
            <a:spLocks noGrp="1"/>
          </p:cNvSpPr>
          <p:nvPr>
            <p:ph type="title"/>
          </p:nvPr>
        </p:nvSpPr>
        <p:spPr>
          <a:xfrm>
            <a:off x="216488" y="215044"/>
            <a:ext cx="11442142" cy="1033669"/>
          </a:xfrm>
        </p:spPr>
        <p:txBody>
          <a:bodyPr>
            <a:normAutofit fontScale="90000"/>
          </a:bodyPr>
          <a:lstStyle/>
          <a:p>
            <a:r>
              <a:rPr lang="en-GB" sz="4800" b="1" dirty="0">
                <a:solidFill>
                  <a:schemeClr val="bg1"/>
                </a:solidFill>
              </a:rPr>
              <a:t>Activity: </a:t>
            </a:r>
            <a:r>
              <a:rPr lang="en-GB" sz="4800" b="1" dirty="0">
                <a:solidFill>
                  <a:srgbClr val="FFFFFF"/>
                </a:solidFill>
              </a:rPr>
              <a:t>Q. OS Functions / parts? </a:t>
            </a:r>
            <a:r>
              <a:rPr lang="en-GB" sz="4800" b="1" dirty="0">
                <a:highlight>
                  <a:srgbClr val="FFFF00"/>
                </a:highlight>
              </a:rPr>
              <a:t>2 words at a time</a:t>
            </a:r>
            <a:br>
              <a:rPr lang="en-GB" sz="4800" b="1" dirty="0">
                <a:highlight>
                  <a:srgbClr val="FFFF00"/>
                </a:highlight>
              </a:rPr>
            </a:br>
            <a:r>
              <a:rPr lang="en-GB" sz="4000" b="1" dirty="0">
                <a:highlight>
                  <a:srgbClr val="FFFF00"/>
                </a:highlight>
              </a:rPr>
              <a:t>What does an OS do?</a:t>
            </a:r>
            <a:endParaRPr lang="en-GB" sz="4800" b="1" dirty="0">
              <a:highlight>
                <a:srgbClr val="FFFF00"/>
              </a:highlight>
            </a:endParaRPr>
          </a:p>
        </p:txBody>
      </p:sp>
      <p:sp>
        <p:nvSpPr>
          <p:cNvPr id="11" name="Content Placeholder 3">
            <a:extLst>
              <a:ext uri="{FF2B5EF4-FFF2-40B4-BE49-F238E27FC236}">
                <a16:creationId xmlns:a16="http://schemas.microsoft.com/office/drawing/2014/main" id="{4DFCC65B-D42A-D059-D3FD-8AECEB82FE53}"/>
              </a:ext>
            </a:extLst>
          </p:cNvPr>
          <p:cNvSpPr>
            <a:spLocks noGrp="1"/>
          </p:cNvSpPr>
          <p:nvPr>
            <p:ph idx="1"/>
          </p:nvPr>
        </p:nvSpPr>
        <p:spPr>
          <a:xfrm>
            <a:off x="216488" y="1859801"/>
            <a:ext cx="11644459" cy="4898917"/>
          </a:xfrm>
        </p:spPr>
        <p:txBody>
          <a:bodyPr>
            <a:normAutofit/>
          </a:bodyPr>
          <a:lstStyle/>
          <a:p>
            <a:pPr marL="0" indent="0">
              <a:lnSpc>
                <a:spcPct val="100000"/>
              </a:lnSpc>
              <a:spcBef>
                <a:spcPts val="0"/>
              </a:spcBef>
              <a:buNone/>
            </a:pPr>
            <a:r>
              <a:rPr lang="en-US" dirty="0"/>
              <a:t>Tutor:</a:t>
            </a:r>
          </a:p>
          <a:p>
            <a:pPr marL="457200" indent="-457200">
              <a:lnSpc>
                <a:spcPct val="100000"/>
              </a:lnSpc>
              <a:spcBef>
                <a:spcPts val="0"/>
              </a:spcBef>
              <a:buFont typeface="+mj-lt"/>
              <a:buAutoNum type="arabicPeriod"/>
            </a:pPr>
            <a:r>
              <a:rPr lang="en-US" sz="2400" dirty="0"/>
              <a:t>Goto </a:t>
            </a:r>
            <a:r>
              <a:rPr lang="en-US" sz="2400" dirty="0">
                <a:hlinkClick r:id="rId3"/>
              </a:rPr>
              <a:t>link</a:t>
            </a:r>
            <a:r>
              <a:rPr lang="en-US" sz="2400" dirty="0"/>
              <a:t>, </a:t>
            </a:r>
            <a:r>
              <a:rPr lang="en-US" sz="2400" b="1" dirty="0"/>
              <a:t>Start Session OS L2 &gt; Open Poll &gt; Present Fullscreen</a:t>
            </a:r>
            <a:r>
              <a:rPr lang="en-US" sz="2400" dirty="0"/>
              <a:t>. When ready </a:t>
            </a:r>
            <a:r>
              <a:rPr lang="en-US" sz="2400" b="1" dirty="0"/>
              <a:t>End</a:t>
            </a:r>
            <a:r>
              <a:rPr lang="en-US" sz="2400" dirty="0"/>
              <a:t>.</a:t>
            </a:r>
            <a:br>
              <a:rPr lang="en-US" sz="2400" dirty="0"/>
            </a:br>
            <a:endParaRPr lang="en-US" sz="1600" dirty="0"/>
          </a:p>
          <a:p>
            <a:pPr marL="0" indent="0">
              <a:lnSpc>
                <a:spcPct val="100000"/>
              </a:lnSpc>
              <a:spcBef>
                <a:spcPts val="0"/>
              </a:spcBef>
              <a:buNone/>
            </a:pPr>
            <a:r>
              <a:rPr lang="en-US" sz="3800" b="1" u="sng" dirty="0">
                <a:highlight>
                  <a:srgbClr val="FFFF00"/>
                </a:highlight>
              </a:rPr>
              <a:t>S</a:t>
            </a:r>
            <a:r>
              <a:rPr lang="en-US" sz="3600" b="1" u="sng" dirty="0">
                <a:highlight>
                  <a:srgbClr val="FFFF00"/>
                </a:highlight>
              </a:rPr>
              <a:t>tudents:</a:t>
            </a:r>
          </a:p>
          <a:p>
            <a:pPr marL="0" indent="0">
              <a:lnSpc>
                <a:spcPct val="100000"/>
              </a:lnSpc>
              <a:spcBef>
                <a:spcPts val="0"/>
              </a:spcBef>
              <a:buNone/>
            </a:pPr>
            <a:r>
              <a:rPr lang="en-US" sz="3200" b="1" dirty="0">
                <a:highlight>
                  <a:srgbClr val="FFFF00"/>
                </a:highlight>
              </a:rPr>
              <a:t>Use ‘</a:t>
            </a:r>
            <a:r>
              <a:rPr lang="en-US" sz="3600" b="1" dirty="0">
                <a:highlight>
                  <a:srgbClr val="FFFF00"/>
                </a:highlight>
              </a:rPr>
              <a:t>2 words at a time’ </a:t>
            </a:r>
            <a:r>
              <a:rPr lang="en-US" sz="3200" b="1" dirty="0">
                <a:highlight>
                  <a:srgbClr val="FFFF00"/>
                </a:highlight>
              </a:rPr>
              <a:t>to post OS functions / parts:</a:t>
            </a:r>
          </a:p>
          <a:p>
            <a:pPr marL="457200" indent="-457200">
              <a:lnSpc>
                <a:spcPct val="100000"/>
              </a:lnSpc>
              <a:spcBef>
                <a:spcPts val="0"/>
              </a:spcBef>
              <a:buAutoNum type="arabicPeriod"/>
            </a:pPr>
            <a:r>
              <a:rPr lang="en-US" dirty="0"/>
              <a:t>In a </a:t>
            </a:r>
            <a:r>
              <a:rPr lang="en-US" b="1" dirty="0"/>
              <a:t>Web Browser </a:t>
            </a:r>
            <a:r>
              <a:rPr lang="en-US" dirty="0" err="1"/>
              <a:t>goto</a:t>
            </a:r>
            <a:r>
              <a:rPr lang="en-US" dirty="0"/>
              <a:t>: </a:t>
            </a:r>
            <a:r>
              <a:rPr lang="en-US" sz="4000" b="1" dirty="0" err="1">
                <a:solidFill>
                  <a:srgbClr val="0005E2"/>
                </a:solidFill>
              </a:rPr>
              <a:t>Vevox.app</a:t>
            </a:r>
            <a:endParaRPr lang="en-US" sz="4000" b="1" dirty="0">
              <a:solidFill>
                <a:srgbClr val="0005E2"/>
              </a:solidFill>
            </a:endParaRPr>
          </a:p>
          <a:p>
            <a:pPr marL="457200" indent="-457200">
              <a:lnSpc>
                <a:spcPct val="100000"/>
              </a:lnSpc>
              <a:spcBef>
                <a:spcPts val="0"/>
              </a:spcBef>
              <a:buAutoNum type="arabicPeriod"/>
            </a:pPr>
            <a:r>
              <a:rPr lang="en-US" dirty="0"/>
              <a:t>Enter Session id: </a:t>
            </a:r>
            <a:r>
              <a:rPr lang="en-US" sz="4000" b="1" dirty="0">
                <a:solidFill>
                  <a:srgbClr val="0005E2"/>
                </a:solidFill>
              </a:rPr>
              <a:t>197-213-522</a:t>
            </a:r>
          </a:p>
          <a:p>
            <a:pPr marL="457200" indent="-457200">
              <a:lnSpc>
                <a:spcPct val="100000"/>
              </a:lnSpc>
              <a:spcBef>
                <a:spcPts val="0"/>
              </a:spcBef>
              <a:buAutoNum type="arabicPeriod"/>
            </a:pPr>
            <a:r>
              <a:rPr lang="en-US" sz="3600" b="1" dirty="0">
                <a:highlight>
                  <a:srgbClr val="FFFF00"/>
                </a:highlight>
              </a:rPr>
              <a:t>Scroll down, Type 2 words and submit OS functions</a:t>
            </a:r>
            <a:r>
              <a:rPr lang="en-US" b="1" dirty="0">
                <a:highlight>
                  <a:srgbClr val="FFFF00"/>
                </a:highlight>
              </a:rPr>
              <a:t>.</a:t>
            </a:r>
          </a:p>
          <a:p>
            <a:pPr marL="0" indent="0">
              <a:lnSpc>
                <a:spcPct val="100000"/>
              </a:lnSpc>
              <a:spcBef>
                <a:spcPts val="0"/>
              </a:spcBef>
              <a:buNone/>
            </a:pPr>
            <a:r>
              <a:rPr lang="en-GB" sz="2800" dirty="0"/>
              <a:t>* Save the screenshot in your </a:t>
            </a:r>
            <a:r>
              <a:rPr lang="en-US" sz="2800" dirty="0"/>
              <a:t>‘</a:t>
            </a:r>
            <a:r>
              <a:rPr lang="en-US" sz="2800" b="1" dirty="0"/>
              <a:t>Lecture Activity log</a:t>
            </a:r>
            <a:r>
              <a:rPr lang="en-US" sz="2800" dirty="0"/>
              <a:t>’ file.</a:t>
            </a:r>
            <a:endParaRPr lang="en-US" sz="2800" b="1" dirty="0"/>
          </a:p>
          <a:p>
            <a:pPr marL="0" indent="0">
              <a:lnSpc>
                <a:spcPct val="100000"/>
              </a:lnSpc>
              <a:spcBef>
                <a:spcPts val="0"/>
              </a:spcBef>
              <a:buNone/>
            </a:pPr>
            <a:endParaRPr lang="en-US" dirty="0"/>
          </a:p>
        </p:txBody>
      </p:sp>
      <p:sp>
        <p:nvSpPr>
          <p:cNvPr id="3" name="TextBox 2">
            <a:extLst>
              <a:ext uri="{FF2B5EF4-FFF2-40B4-BE49-F238E27FC236}">
                <a16:creationId xmlns:a16="http://schemas.microsoft.com/office/drawing/2014/main" id="{A06172B3-6D6B-F627-BA32-D86A8EB2D110}"/>
              </a:ext>
            </a:extLst>
          </p:cNvPr>
          <p:cNvSpPr txBox="1"/>
          <p:nvPr/>
        </p:nvSpPr>
        <p:spPr>
          <a:xfrm>
            <a:off x="7093518" y="1354686"/>
            <a:ext cx="4288715" cy="584775"/>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DengXian" panose="02010600030101010101" pitchFamily="2" charset="-122"/>
                <a:cs typeface="Times New Roman" panose="02020603050405020304" pitchFamily="18" charset="0"/>
              </a:rPr>
              <a:t>Quick 30 second Activity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459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2265" y="353157"/>
            <a:ext cx="10318680" cy="1033669"/>
          </a:xfrm>
        </p:spPr>
        <p:txBody>
          <a:bodyPr>
            <a:normAutofit/>
          </a:bodyPr>
          <a:lstStyle/>
          <a:p>
            <a:r>
              <a:rPr lang="en-GB" sz="5400"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802378"/>
            <a:ext cx="11005385" cy="4567426"/>
          </a:xfrm>
        </p:spPr>
        <p:txBody>
          <a:bodyPr>
            <a:normAutofit/>
          </a:bodyPr>
          <a:lstStyle/>
          <a:p>
            <a:pPr algn="just"/>
            <a:r>
              <a:rPr lang="en-GB" b="0" i="0" dirty="0">
                <a:effectLst/>
              </a:rPr>
              <a:t>The OS </a:t>
            </a:r>
            <a:r>
              <a:rPr lang="en-GB" b="1" i="0" dirty="0">
                <a:effectLst/>
              </a:rPr>
              <a:t>Loads</a:t>
            </a:r>
            <a:r>
              <a:rPr lang="en-GB" b="0" i="0" dirty="0">
                <a:effectLst/>
              </a:rPr>
              <a:t> a program into </a:t>
            </a:r>
            <a:r>
              <a:rPr lang="en-GB" b="1" i="0" dirty="0">
                <a:effectLst/>
              </a:rPr>
              <a:t>memory</a:t>
            </a:r>
            <a:r>
              <a:rPr lang="en-GB" b="0" i="0" dirty="0">
                <a:effectLst/>
              </a:rPr>
              <a:t> and </a:t>
            </a:r>
            <a:r>
              <a:rPr lang="en-GB" b="1" i="0" dirty="0">
                <a:effectLst/>
              </a:rPr>
              <a:t>executes/runs </a:t>
            </a:r>
            <a:r>
              <a:rPr lang="en-GB" i="0" dirty="0">
                <a:effectLst/>
              </a:rPr>
              <a:t>it on the CPU.</a:t>
            </a:r>
            <a:endParaRPr lang="en-GB" i="0" dirty="0">
              <a:solidFill>
                <a:srgbClr val="000000"/>
              </a:solidFill>
              <a:effectLst/>
            </a:endParaRPr>
          </a:p>
          <a:p>
            <a:pPr marL="0" indent="0" algn="just">
              <a:buNone/>
            </a:pPr>
            <a:r>
              <a:rPr lang="en-GB" b="1" i="0" dirty="0">
                <a:solidFill>
                  <a:srgbClr val="000000"/>
                </a:solidFill>
                <a:effectLst/>
              </a:rPr>
              <a:t>The OS manages the computer’s memory by:</a:t>
            </a:r>
          </a:p>
          <a:p>
            <a:pPr algn="just"/>
            <a:r>
              <a:rPr lang="en-GB" dirty="0">
                <a:solidFill>
                  <a:srgbClr val="000000"/>
                </a:solidFill>
              </a:rPr>
              <a:t>K</a:t>
            </a:r>
            <a:r>
              <a:rPr lang="en-GB" b="0" i="0" dirty="0">
                <a:solidFill>
                  <a:srgbClr val="000000"/>
                </a:solidFill>
                <a:effectLst/>
              </a:rPr>
              <a:t>eeping </a:t>
            </a:r>
            <a:r>
              <a:rPr lang="en-GB" b="1" i="0" dirty="0">
                <a:solidFill>
                  <a:srgbClr val="000000"/>
                </a:solidFill>
                <a:effectLst/>
              </a:rPr>
              <a:t>track</a:t>
            </a:r>
            <a:r>
              <a:rPr lang="en-GB" b="0" i="0" dirty="0">
                <a:solidFill>
                  <a:srgbClr val="000000"/>
                </a:solidFill>
                <a:effectLst/>
              </a:rPr>
              <a:t> of which parts of the memory are </a:t>
            </a:r>
            <a:r>
              <a:rPr lang="en-GB" b="1" i="0" dirty="0">
                <a:solidFill>
                  <a:srgbClr val="000000"/>
                </a:solidFill>
                <a:effectLst/>
              </a:rPr>
              <a:t>in use</a:t>
            </a:r>
            <a:r>
              <a:rPr lang="en-GB" b="0" i="0" dirty="0">
                <a:solidFill>
                  <a:srgbClr val="000000"/>
                </a:solidFill>
                <a:effectLst/>
              </a:rPr>
              <a:t>, by which </a:t>
            </a:r>
            <a:r>
              <a:rPr lang="en-GB" b="1" i="0" dirty="0">
                <a:solidFill>
                  <a:srgbClr val="000000"/>
                </a:solidFill>
                <a:effectLst/>
              </a:rPr>
              <a:t>process</a:t>
            </a:r>
            <a:r>
              <a:rPr lang="en-GB" b="0" i="0" dirty="0">
                <a:solidFill>
                  <a:srgbClr val="000000"/>
                </a:solidFill>
                <a:effectLst/>
              </a:rPr>
              <a:t>, and which parts of </a:t>
            </a:r>
            <a:r>
              <a:rPr lang="en-GB" dirty="0">
                <a:solidFill>
                  <a:srgbClr val="000000"/>
                </a:solidFill>
              </a:rPr>
              <a:t>the </a:t>
            </a:r>
            <a:r>
              <a:rPr lang="en-GB" b="1" dirty="0">
                <a:solidFill>
                  <a:srgbClr val="000000"/>
                </a:solidFill>
              </a:rPr>
              <a:t>memory</a:t>
            </a:r>
            <a:r>
              <a:rPr lang="en-GB" dirty="0">
                <a:solidFill>
                  <a:srgbClr val="000000"/>
                </a:solidFill>
              </a:rPr>
              <a:t> </a:t>
            </a:r>
            <a:r>
              <a:rPr lang="en-GB" b="0" i="0" dirty="0">
                <a:solidFill>
                  <a:srgbClr val="000000"/>
                </a:solidFill>
                <a:effectLst/>
              </a:rPr>
              <a:t>are </a:t>
            </a:r>
            <a:r>
              <a:rPr lang="en-GB" b="1" i="0" dirty="0">
                <a:solidFill>
                  <a:srgbClr val="000000"/>
                </a:solidFill>
                <a:effectLst/>
              </a:rPr>
              <a:t>not in use</a:t>
            </a:r>
            <a:r>
              <a:rPr lang="en-GB" b="0" i="0" dirty="0">
                <a:solidFill>
                  <a:srgbClr val="000000"/>
                </a:solidFill>
                <a:effectLst/>
              </a:rPr>
              <a:t>.</a:t>
            </a:r>
          </a:p>
          <a:p>
            <a:pPr algn="just">
              <a:buFont typeface="Arial" panose="020B0604020202020204" pitchFamily="34" charset="0"/>
              <a:buChar char="•"/>
            </a:pPr>
            <a:r>
              <a:rPr lang="en-GB" dirty="0">
                <a:solidFill>
                  <a:srgbClr val="000000"/>
                </a:solidFill>
              </a:rPr>
              <a:t>T</a:t>
            </a:r>
            <a:r>
              <a:rPr lang="en-GB" b="0" i="0" dirty="0">
                <a:solidFill>
                  <a:srgbClr val="000000"/>
                </a:solidFill>
                <a:effectLst/>
              </a:rPr>
              <a:t>he OS </a:t>
            </a:r>
            <a:r>
              <a:rPr lang="en-GB" b="1" i="0" dirty="0">
                <a:solidFill>
                  <a:srgbClr val="000000"/>
                </a:solidFill>
                <a:effectLst/>
              </a:rPr>
              <a:t>decides</a:t>
            </a:r>
            <a:r>
              <a:rPr lang="en-GB" b="0" i="0" dirty="0">
                <a:solidFill>
                  <a:srgbClr val="000000"/>
                </a:solidFill>
                <a:effectLst/>
              </a:rPr>
              <a:t> </a:t>
            </a:r>
            <a:r>
              <a:rPr lang="en-GB" b="1" i="0" dirty="0">
                <a:solidFill>
                  <a:srgbClr val="000000"/>
                </a:solidFill>
                <a:effectLst/>
              </a:rPr>
              <a:t>which process </a:t>
            </a:r>
            <a:r>
              <a:rPr lang="en-GB" b="0" i="0" dirty="0">
                <a:solidFill>
                  <a:srgbClr val="000000"/>
                </a:solidFill>
                <a:effectLst/>
              </a:rPr>
              <a:t>will get memory, </a:t>
            </a:r>
            <a:r>
              <a:rPr lang="en-GB" b="1" i="0" dirty="0">
                <a:solidFill>
                  <a:srgbClr val="000000"/>
                </a:solidFill>
                <a:effectLst/>
              </a:rPr>
              <a:t>when</a:t>
            </a:r>
            <a:r>
              <a:rPr lang="en-GB" b="0" i="0" dirty="0">
                <a:solidFill>
                  <a:srgbClr val="000000"/>
                </a:solidFill>
                <a:effectLst/>
              </a:rPr>
              <a:t> it will get it and </a:t>
            </a:r>
            <a:r>
              <a:rPr lang="en-GB" b="1" i="0" dirty="0">
                <a:solidFill>
                  <a:srgbClr val="000000"/>
                </a:solidFill>
                <a:effectLst/>
              </a:rPr>
              <a:t>how much </a:t>
            </a:r>
            <a:r>
              <a:rPr lang="en-GB" b="0" i="0" dirty="0">
                <a:solidFill>
                  <a:srgbClr val="000000"/>
                </a:solidFill>
                <a:effectLst/>
              </a:rPr>
              <a:t>it will get.</a:t>
            </a:r>
          </a:p>
          <a:p>
            <a:pPr algn="just">
              <a:buFont typeface="Arial" panose="020B0604020202020204" pitchFamily="34" charset="0"/>
              <a:buChar char="•"/>
            </a:pPr>
            <a:r>
              <a:rPr lang="en-GB" i="0" dirty="0">
                <a:solidFill>
                  <a:srgbClr val="000000"/>
                </a:solidFill>
                <a:effectLst/>
              </a:rPr>
              <a:t>The OS </a:t>
            </a:r>
            <a:r>
              <a:rPr lang="en-GB" b="1" i="0" dirty="0">
                <a:solidFill>
                  <a:srgbClr val="000000"/>
                </a:solidFill>
                <a:effectLst/>
              </a:rPr>
              <a:t>Allocates</a:t>
            </a:r>
            <a:r>
              <a:rPr lang="en-GB" b="0" i="0" dirty="0">
                <a:solidFill>
                  <a:srgbClr val="000000"/>
                </a:solidFill>
                <a:effectLst/>
              </a:rPr>
              <a:t> the memory when a process requests it</a:t>
            </a:r>
            <a:r>
              <a:rPr lang="en-GB" dirty="0">
                <a:solidFill>
                  <a:srgbClr val="000000"/>
                </a:solidFill>
              </a:rPr>
              <a:t> a</a:t>
            </a:r>
            <a:r>
              <a:rPr lang="en-GB" b="0" i="0" dirty="0">
                <a:solidFill>
                  <a:srgbClr val="000000"/>
                </a:solidFill>
                <a:effectLst/>
              </a:rPr>
              <a:t>nd </a:t>
            </a:r>
            <a:r>
              <a:rPr lang="en-GB" b="1" i="0" dirty="0">
                <a:solidFill>
                  <a:srgbClr val="000000"/>
                </a:solidFill>
                <a:effectLst/>
              </a:rPr>
              <a:t>De-allocates</a:t>
            </a:r>
            <a:r>
              <a:rPr lang="en-GB" b="0" i="0" dirty="0">
                <a:solidFill>
                  <a:srgbClr val="000000"/>
                </a:solidFill>
                <a:effectLst/>
              </a:rPr>
              <a:t> memory when a process no longer needs it or has been terminated / </a:t>
            </a:r>
            <a:r>
              <a:rPr lang="en-GB" dirty="0">
                <a:solidFill>
                  <a:srgbClr val="000000"/>
                </a:solidFill>
              </a:rPr>
              <a:t>closed.</a:t>
            </a:r>
            <a:endParaRPr lang="en-GB" b="0" i="0" dirty="0">
              <a:solidFill>
                <a:srgbClr val="000000"/>
              </a:solidFill>
              <a:effectLst/>
            </a:endParaRPr>
          </a:p>
          <a:p>
            <a:pPr marL="0" marR="30480" indent="0" algn="just">
              <a:lnSpc>
                <a:spcPct val="100000"/>
              </a:lnSpc>
              <a:spcBef>
                <a:spcPts val="0"/>
              </a:spcBef>
              <a:buNone/>
            </a:pPr>
            <a:endParaRPr lang="en-GB" sz="4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93091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Bg.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81000" y="1827667"/>
            <a:ext cx="10503089" cy="4786715"/>
          </a:xfrm>
        </p:spPr>
        <p:txBody>
          <a:bodyPr>
            <a:normAutofit/>
          </a:bodyPr>
          <a:lstStyle/>
          <a:p>
            <a:r>
              <a:rPr lang="en-GB" u="none" strike="noStrike" dirty="0"/>
              <a:t>In Computing </a:t>
            </a:r>
            <a:r>
              <a:rPr lang="en-GB" b="0" i="0" dirty="0">
                <a:effectLst/>
              </a:rPr>
              <a:t>a </a:t>
            </a:r>
            <a:r>
              <a:rPr lang="en-GB" b="1" i="0" dirty="0">
                <a:effectLst/>
              </a:rPr>
              <a:t>job</a:t>
            </a:r>
            <a:r>
              <a:rPr lang="en-GB" dirty="0"/>
              <a:t> /</a:t>
            </a:r>
            <a:r>
              <a:rPr lang="en-GB" b="0" i="0" dirty="0">
                <a:effectLst/>
              </a:rPr>
              <a:t> </a:t>
            </a:r>
            <a:r>
              <a:rPr lang="en-GB" b="1" i="0" dirty="0">
                <a:effectLst/>
              </a:rPr>
              <a:t>task</a:t>
            </a:r>
            <a:r>
              <a:rPr lang="en-GB" b="0" i="0" dirty="0">
                <a:effectLst/>
              </a:rPr>
              <a:t> / </a:t>
            </a:r>
            <a:r>
              <a:rPr lang="en-GB" b="1" i="0" dirty="0">
                <a:effectLst/>
              </a:rPr>
              <a:t>thread</a:t>
            </a:r>
            <a:r>
              <a:rPr lang="en-GB" b="0" i="0" dirty="0">
                <a:effectLst/>
              </a:rPr>
              <a:t> is a unit of execution i.e. when the CPU executes an instruction.</a:t>
            </a:r>
          </a:p>
          <a:p>
            <a:r>
              <a:rPr lang="en-GB" b="1" dirty="0"/>
              <a:t>job control </a:t>
            </a:r>
            <a:r>
              <a:rPr lang="en-GB" dirty="0"/>
              <a:t>refers to the control of multiple jobs on a computer, ensuring that each </a:t>
            </a:r>
            <a:r>
              <a:rPr lang="en-GB" b="1" dirty="0"/>
              <a:t>job</a:t>
            </a:r>
            <a:r>
              <a:rPr lang="en-GB" dirty="0"/>
              <a:t> has access to the resources it needs to perform correctly.</a:t>
            </a:r>
          </a:p>
          <a:p>
            <a:pPr algn="l"/>
            <a:r>
              <a:rPr lang="en-GB" dirty="0"/>
              <a:t>The OS is responsible for </a:t>
            </a:r>
            <a:r>
              <a:rPr lang="en-GB" b="1" dirty="0"/>
              <a:t>job scheduling, </a:t>
            </a:r>
            <a:r>
              <a:rPr lang="en-GB" dirty="0"/>
              <a:t>also called: </a:t>
            </a:r>
            <a:r>
              <a:rPr lang="en-GB" b="1" dirty="0"/>
              <a:t>process scheduling</a:t>
            </a:r>
            <a:r>
              <a:rPr lang="en-GB" dirty="0"/>
              <a:t>.</a:t>
            </a:r>
          </a:p>
        </p:txBody>
      </p:sp>
      <p:pic>
        <p:nvPicPr>
          <p:cNvPr id="3" name="Picture 2" descr="Diagram&#10;&#10;Description automatically generated">
            <a:extLst>
              <a:ext uri="{FF2B5EF4-FFF2-40B4-BE49-F238E27FC236}">
                <a16:creationId xmlns:a16="http://schemas.microsoft.com/office/drawing/2014/main" id="{4E03EF41-A62F-8171-8BBD-6EA9353604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33169" y="4595313"/>
            <a:ext cx="5455968" cy="21254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A0CBBA8B-4856-3450-96C7-6EE33280D9D2}"/>
              </a:ext>
            </a:extLst>
          </p:cNvPr>
          <p:cNvSpPr txBox="1"/>
          <p:nvPr/>
        </p:nvSpPr>
        <p:spPr>
          <a:xfrm>
            <a:off x="8266550" y="10565867"/>
            <a:ext cx="2805472" cy="153888"/>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tackoverflow.com/questions/29586950/basic-cpu-scheduling-waiting-to-ready"/>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5415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solidFill>
              </a:rPr>
              <a:t>Bg. </a:t>
            </a:r>
            <a:r>
              <a:rPr lang="en-GB" b="1" dirty="0">
                <a:solidFill>
                  <a:schemeClr val="bg1"/>
                </a:solidFill>
              </a:rPr>
              <a:t>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74116" y="1597432"/>
            <a:ext cx="11458534" cy="4866936"/>
          </a:xfrm>
        </p:spPr>
        <p:txBody>
          <a:bodyPr>
            <a:noAutofit/>
          </a:bodyPr>
          <a:lstStyle/>
          <a:p>
            <a:pPr>
              <a:lnSpc>
                <a:spcPct val="100000"/>
              </a:lnSpc>
              <a:spcBef>
                <a:spcPts val="0"/>
              </a:spcBef>
            </a:pPr>
            <a:r>
              <a:rPr lang="en-GB" sz="2000" dirty="0"/>
              <a:t>The </a:t>
            </a:r>
            <a:r>
              <a:rPr lang="en-GB" sz="2000" b="1" dirty="0"/>
              <a:t>interrupt handler </a:t>
            </a:r>
            <a:r>
              <a:rPr lang="en-GB" sz="2000" dirty="0"/>
              <a:t>is a program and part of the OS the deals with </a:t>
            </a:r>
            <a:r>
              <a:rPr lang="en-GB" sz="2000" b="1" dirty="0"/>
              <a:t>interrupt requests</a:t>
            </a:r>
            <a:r>
              <a:rPr lang="en-GB" sz="2000" dirty="0"/>
              <a:t>.</a:t>
            </a:r>
            <a:endParaRPr lang="en-GB" sz="2000" b="1" dirty="0"/>
          </a:p>
          <a:p>
            <a:pPr>
              <a:lnSpc>
                <a:spcPct val="100000"/>
              </a:lnSpc>
              <a:spcBef>
                <a:spcPts val="0"/>
              </a:spcBef>
            </a:pPr>
            <a:r>
              <a:rPr lang="en-GB" sz="2000" b="1" dirty="0"/>
              <a:t>An interrupt is a request from a program or device </a:t>
            </a:r>
            <a:r>
              <a:rPr lang="en-GB" sz="2000" dirty="0"/>
              <a:t>that asks the OS to stop what it is doing and service the request. </a:t>
            </a:r>
          </a:p>
          <a:p>
            <a:pPr>
              <a:lnSpc>
                <a:spcPct val="100000"/>
              </a:lnSpc>
              <a:spcBef>
                <a:spcPts val="0"/>
              </a:spcBef>
            </a:pPr>
            <a:r>
              <a:rPr lang="en-GB" sz="2000" b="1" dirty="0"/>
              <a:t>Computers today are interrupt-driven</a:t>
            </a:r>
            <a:r>
              <a:rPr lang="en-GB" sz="2000" dirty="0"/>
              <a:t>, they execute a program and keep running the instructions until they can't go any further </a:t>
            </a:r>
            <a:r>
              <a:rPr lang="en-GB" sz="2000" b="1" dirty="0"/>
              <a:t>or until an interrupt is received</a:t>
            </a:r>
            <a:r>
              <a:rPr lang="en-GB" sz="2000" dirty="0"/>
              <a:t>. </a:t>
            </a:r>
          </a:p>
          <a:p>
            <a:pPr>
              <a:lnSpc>
                <a:spcPct val="100000"/>
              </a:lnSpc>
              <a:spcBef>
                <a:spcPts val="0"/>
              </a:spcBef>
            </a:pPr>
            <a:r>
              <a:rPr lang="en-GB" sz="2000" dirty="0"/>
              <a:t>For each interrupt, the current task needs to be stopped, and it’s status saved so that it can be resumed later.</a:t>
            </a:r>
          </a:p>
          <a:p>
            <a:pPr>
              <a:lnSpc>
                <a:spcPct val="100000"/>
              </a:lnSpc>
              <a:spcBef>
                <a:spcPts val="0"/>
              </a:spcBef>
            </a:pPr>
            <a:r>
              <a:rPr lang="en-GB" sz="2000" dirty="0"/>
              <a:t>The </a:t>
            </a:r>
            <a:r>
              <a:rPr lang="en-GB" sz="2000" b="1" dirty="0"/>
              <a:t>interrupt handler prioritises interrupt requests </a:t>
            </a:r>
            <a:r>
              <a:rPr lang="en-GB" sz="2000" dirty="0"/>
              <a:t>as they are received and places them in a queue.</a:t>
            </a:r>
          </a:p>
          <a:p>
            <a:pPr>
              <a:lnSpc>
                <a:spcPct val="100000"/>
              </a:lnSpc>
              <a:spcBef>
                <a:spcPts val="0"/>
              </a:spcBef>
            </a:pPr>
            <a:r>
              <a:rPr lang="en-GB" sz="2000" dirty="0"/>
              <a:t>It is because </a:t>
            </a:r>
            <a:r>
              <a:rPr lang="en-GB" sz="2000" b="1" dirty="0"/>
              <a:t>CPUs can be interrupted </a:t>
            </a:r>
            <a:r>
              <a:rPr lang="en-GB" sz="2000" dirty="0"/>
              <a:t>that they can perform </a:t>
            </a:r>
            <a:r>
              <a:rPr lang="en-GB" sz="2000" b="1" dirty="0"/>
              <a:t>multitasking</a:t>
            </a:r>
            <a:r>
              <a:rPr lang="en-GB" sz="2000" dirty="0"/>
              <a:t>, allowing them and the user to </a:t>
            </a:r>
            <a:r>
              <a:rPr lang="en-GB" sz="2000" b="1" dirty="0"/>
              <a:t>perform multiple tasks at the same time</a:t>
            </a:r>
            <a:r>
              <a:rPr lang="en-GB" sz="2000" dirty="0"/>
              <a:t>. </a:t>
            </a:r>
          </a:p>
          <a:p>
            <a:pPr algn="l">
              <a:lnSpc>
                <a:spcPct val="100000"/>
              </a:lnSpc>
              <a:spcBef>
                <a:spcPts val="0"/>
              </a:spcBef>
              <a:buFont typeface="Arial" panose="020B0604020202020204" pitchFamily="34" charset="0"/>
              <a:buChar char="•"/>
            </a:pPr>
            <a:r>
              <a:rPr lang="en-GB" sz="2000" dirty="0"/>
              <a:t>There are </a:t>
            </a:r>
            <a:r>
              <a:rPr lang="en-GB" sz="2000" b="1" dirty="0"/>
              <a:t>3 main types of interrupts</a:t>
            </a:r>
            <a:r>
              <a:rPr lang="en-GB" sz="2000" dirty="0"/>
              <a:t>: </a:t>
            </a:r>
            <a:r>
              <a:rPr lang="en-GB" sz="2000" b="1" dirty="0"/>
              <a:t>A Hardware interrupt </a:t>
            </a:r>
            <a:r>
              <a:rPr lang="en-GB" sz="2000" dirty="0"/>
              <a:t>to signal that a hardware device needs attention from the OS such as </a:t>
            </a:r>
            <a:r>
              <a:rPr lang="en-GB" sz="2000" b="1" dirty="0"/>
              <a:t>input keystrokes </a:t>
            </a:r>
            <a:r>
              <a:rPr lang="en-GB" sz="2000" dirty="0"/>
              <a:t>when you type on a keyboard. </a:t>
            </a:r>
            <a:r>
              <a:rPr lang="en-GB" sz="2000" b="1" dirty="0"/>
              <a:t>A  Software interrupt </a:t>
            </a:r>
            <a:r>
              <a:rPr lang="en-GB" sz="2000" dirty="0"/>
              <a:t>is generated when a program needs attention from the OS such as when you </a:t>
            </a:r>
            <a:r>
              <a:rPr lang="en-GB" sz="2000" b="1" dirty="0"/>
              <a:t>open an application </a:t>
            </a:r>
            <a:r>
              <a:rPr lang="en-GB" sz="2000" dirty="0"/>
              <a:t>for it to be loaded into memory. </a:t>
            </a:r>
            <a:r>
              <a:rPr lang="en-US" sz="2000" i="0" dirty="0">
                <a:solidFill>
                  <a:srgbClr val="001D35"/>
                </a:solidFill>
                <a:effectLst/>
                <a:latin typeface="Google Sans"/>
              </a:rPr>
              <a:t>Finally, there are </a:t>
            </a:r>
            <a:r>
              <a:rPr lang="en-US" sz="2000" b="1" i="0" dirty="0">
                <a:solidFill>
                  <a:srgbClr val="001D35"/>
                </a:solidFill>
                <a:effectLst/>
                <a:latin typeface="Google Sans"/>
              </a:rPr>
              <a:t>Traps, </a:t>
            </a:r>
            <a:r>
              <a:rPr lang="en-US" sz="2000" dirty="0">
                <a:solidFill>
                  <a:srgbClr val="001D35"/>
                </a:solidFill>
                <a:latin typeface="Google Sans"/>
              </a:rPr>
              <a:t>t</a:t>
            </a:r>
            <a:r>
              <a:rPr lang="en-US" sz="2000" b="0" i="0" dirty="0">
                <a:solidFill>
                  <a:srgbClr val="001D35"/>
                </a:solidFill>
                <a:effectLst/>
                <a:latin typeface="Google Sans"/>
              </a:rPr>
              <a:t>hese interrupts are generated by the CPU to indicate that an error has occurred and the OS’s assistance is needed.</a:t>
            </a:r>
          </a:p>
          <a:p>
            <a:pPr algn="l">
              <a:lnSpc>
                <a:spcPct val="100000"/>
              </a:lnSpc>
              <a:spcBef>
                <a:spcPts val="0"/>
              </a:spcBef>
              <a:buFont typeface="Arial" panose="020B0604020202020204" pitchFamily="34" charset="0"/>
              <a:buChar char="•"/>
            </a:pPr>
            <a:r>
              <a:rPr lang="en-GB" sz="2000" dirty="0"/>
              <a:t>Interrupts ensure the computer deals with our/user requests immediately. </a:t>
            </a:r>
          </a:p>
          <a:p>
            <a:pPr algn="just">
              <a:lnSpc>
                <a:spcPct val="100000"/>
              </a:lnSpc>
              <a:spcBef>
                <a:spcPts val="0"/>
              </a:spcBef>
            </a:pPr>
            <a:r>
              <a:rPr lang="en-GB" sz="2000" b="1" dirty="0"/>
              <a:t>They</a:t>
            </a:r>
            <a:r>
              <a:rPr lang="en-GB" sz="2000" dirty="0"/>
              <a:t> </a:t>
            </a:r>
            <a:r>
              <a:rPr lang="en-GB" sz="2000" b="1" dirty="0"/>
              <a:t>give us, the users, control over the computer.</a:t>
            </a:r>
            <a:endParaRPr lang="en-GB" sz="2000" dirty="0"/>
          </a:p>
          <a:p>
            <a:pPr marL="0" indent="0">
              <a:lnSpc>
                <a:spcPct val="100000"/>
              </a:lnSpc>
              <a:spcBef>
                <a:spcPts val="0"/>
              </a:spcBef>
              <a:buNone/>
            </a:pPr>
            <a:endParaRPr lang="en-GB" sz="2000" dirty="0"/>
          </a:p>
        </p:txBody>
      </p:sp>
    </p:spTree>
    <p:extLst>
      <p:ext uri="{BB962C8B-B14F-4D97-AF65-F5344CB8AC3E}">
        <p14:creationId xmlns:p14="http://schemas.microsoft.com/office/powerpoint/2010/main" val="8617751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3019CD-1997-0E23-27CE-F3ADE6036F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3776C0-6275-0BA1-2150-624418151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AA2C331-FEE9-ACCF-7A39-FCF93D55A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8E1F10F-48DF-BD9B-29AE-D05AA2485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83DBE78-541C-73D0-B542-44D283810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CAC63A1-E147-6C2A-7866-E02198BEC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19316E-5C7B-A4C8-31D7-953C1261C81F}"/>
              </a:ext>
            </a:extLst>
          </p:cNvPr>
          <p:cNvSpPr>
            <a:spLocks noGrp="1"/>
          </p:cNvSpPr>
          <p:nvPr>
            <p:ph type="title"/>
          </p:nvPr>
        </p:nvSpPr>
        <p:spPr>
          <a:xfrm>
            <a:off x="459346" y="246105"/>
            <a:ext cx="9895951" cy="1033669"/>
          </a:xfrm>
        </p:spPr>
        <p:txBody>
          <a:bodyPr>
            <a:normAutofit/>
          </a:bodyPr>
          <a:lstStyle/>
          <a:p>
            <a:r>
              <a:rPr lang="en-US" sz="5400" dirty="0">
                <a:solidFill>
                  <a:schemeClr val="bg1"/>
                </a:solidFill>
              </a:rPr>
              <a:t>If you got it right or wrong </a:t>
            </a:r>
            <a:r>
              <a:rPr lang="en-GB" dirty="0"/>
              <a:t>🙋‍♂️🙋‍♀️</a:t>
            </a:r>
            <a:r>
              <a:rPr lang="en-US" sz="2000" dirty="0">
                <a:solidFill>
                  <a:schemeClr val="bg1"/>
                </a:solidFill>
              </a:rPr>
              <a:t> </a:t>
            </a:r>
            <a:endParaRPr lang="en-GB" b="1" dirty="0">
              <a:solidFill>
                <a:schemeClr val="bg1"/>
              </a:solidFill>
            </a:endParaRPr>
          </a:p>
        </p:txBody>
      </p:sp>
      <p:sp>
        <p:nvSpPr>
          <p:cNvPr id="9" name="TextBox 8">
            <a:extLst>
              <a:ext uri="{FF2B5EF4-FFF2-40B4-BE49-F238E27FC236}">
                <a16:creationId xmlns:a16="http://schemas.microsoft.com/office/drawing/2014/main" id="{BF3FF1AD-F62E-5697-A98F-0F88DB6C12AC}"/>
              </a:ext>
            </a:extLst>
          </p:cNvPr>
          <p:cNvSpPr txBox="1"/>
          <p:nvPr/>
        </p:nvSpPr>
        <p:spPr>
          <a:xfrm rot="20417184">
            <a:off x="5059621" y="2504035"/>
            <a:ext cx="2878702"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9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3" name="TextBox 12">
            <a:extLst>
              <a:ext uri="{FF2B5EF4-FFF2-40B4-BE49-F238E27FC236}">
                <a16:creationId xmlns:a16="http://schemas.microsoft.com/office/drawing/2014/main" id="{F8A51B36-C9F0-D67C-D15C-80FBE25AAA0C}"/>
              </a:ext>
            </a:extLst>
          </p:cNvPr>
          <p:cNvSpPr txBox="1"/>
          <p:nvPr/>
        </p:nvSpPr>
        <p:spPr>
          <a:xfrm>
            <a:off x="459346" y="1755667"/>
            <a:ext cx="7319878"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High 5 the person next to you</a:t>
            </a:r>
            <a:endParaRPr kumimoji="0" lang="en-GB"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3A15A01-C994-17A5-88AA-653501CEF4F6}"/>
              </a:ext>
            </a:extLst>
          </p:cNvPr>
          <p:cNvSpPr txBox="1"/>
          <p:nvPr/>
        </p:nvSpPr>
        <p:spPr>
          <a:xfrm>
            <a:off x="345614" y="5729440"/>
            <a:ext cx="7319878"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just for fun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9587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7155</TotalTime>
  <Words>5933</Words>
  <Application>Microsoft Office PowerPoint</Application>
  <PresentationFormat>Widescreen</PresentationFormat>
  <Paragraphs>401</Paragraphs>
  <Slides>49</Slides>
  <Notes>43</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49</vt:i4>
      </vt:variant>
    </vt:vector>
  </HeadingPairs>
  <TitlesOfParts>
    <vt:vector size="62" baseType="lpstr">
      <vt:lpstr>-apple-system</vt:lpstr>
      <vt:lpstr>DengXian</vt:lpstr>
      <vt:lpstr>Google Sans</vt:lpstr>
      <vt:lpstr>ReithSans</vt:lpstr>
      <vt:lpstr>Aptos</vt:lpstr>
      <vt:lpstr>arial</vt:lpstr>
      <vt:lpstr>arial</vt:lpstr>
      <vt:lpstr>Calibri</vt:lpstr>
      <vt:lpstr>Calibri Light</vt:lpstr>
      <vt:lpstr>Segoe UI</vt:lpstr>
      <vt:lpstr>Times New Roman</vt:lpstr>
      <vt:lpstr>Wingdings</vt:lpstr>
      <vt:lpstr>Office Theme</vt:lpstr>
      <vt:lpstr>Lecture 2:  Operating System functions</vt:lpstr>
      <vt:lpstr>PowerPoint Presentation</vt:lpstr>
      <vt:lpstr>Introduction</vt:lpstr>
      <vt:lpstr>Contents:</vt:lpstr>
      <vt:lpstr>Activity: Q. OS Functions?</vt:lpstr>
      <vt:lpstr>Activity: Q. Key functions of an OS?</vt:lpstr>
      <vt:lpstr>key functions of an Operating System</vt:lpstr>
      <vt:lpstr>PowerPoint Presentation</vt:lpstr>
      <vt:lpstr>The Kernel</vt:lpstr>
      <vt:lpstr>The Shell &amp; the Kernel</vt:lpstr>
      <vt:lpstr>Bg. Kernel types</vt:lpstr>
      <vt:lpstr>PowerPoint Presentation</vt:lpstr>
      <vt:lpstr>Memory Management &amp; device drivers</vt:lpstr>
      <vt:lpstr>Memory (RAM) &amp; Storage (HDD /SDD)</vt:lpstr>
      <vt:lpstr>Bg. CA: Video: RAM Explained</vt:lpstr>
      <vt:lpstr>Bg. Computing term: an instance</vt:lpstr>
      <vt:lpstr>Memory Management &amp; Processes</vt:lpstr>
      <vt:lpstr>Memory Management: Process Scheduler</vt:lpstr>
      <vt:lpstr>Bg. Process Life cycle</vt:lpstr>
      <vt:lpstr>Show: Resource Monitoring &amp; Memory usage</vt:lpstr>
      <vt:lpstr>Demo: Resource Monitoring &amp; Memory usage</vt:lpstr>
      <vt:lpstr>Bg.  Learn more about tasklist &amp; htop commands:</vt:lpstr>
      <vt:lpstr>Activity: Hold 1 hand high in the Air – Reach for the Sky 🙋‍♂️</vt:lpstr>
      <vt:lpstr>Activity: Hold 1 hand in the Air – Reach for the Sky 🙋‍♂️</vt:lpstr>
      <vt:lpstr>10 second Activity: 🙋‍♂️🙋‍♀️  What does BSOD stand for?</vt:lpstr>
      <vt:lpstr>Activity Answer: 🙋‍♂️🙋‍♀️  What does BSOD stand for?</vt:lpstr>
      <vt:lpstr>Process Scheduling &amp; Deadlocks</vt:lpstr>
      <vt:lpstr>Avoid: Windows Blue screen of death. Re-boot to clear the Memory / RAM / stuck processes. Much less likely today,  and much less likely on a Linux or Mac system,  but still possible.</vt:lpstr>
      <vt:lpstr>Bg. The Banker's deadlock avoidance algorithm </vt:lpstr>
      <vt:lpstr>Virtual Memory / VRAM</vt:lpstr>
      <vt:lpstr>Bg. VM Management: Paging &amp; Segmentation</vt:lpstr>
      <vt:lpstr>Bg. Video: Paging &amp; Segmentation</vt:lpstr>
      <vt:lpstr>Computing term: a thread</vt:lpstr>
      <vt:lpstr>Multithreading example</vt:lpstr>
      <vt:lpstr>Context switching &amp; Multithreading</vt:lpstr>
      <vt:lpstr>Context switching &amp; Multitasking</vt:lpstr>
      <vt:lpstr>Multithreading &amp; CPUs</vt:lpstr>
      <vt:lpstr>Multi-threading with Multi-core processors</vt:lpstr>
      <vt:lpstr>Bg. Multiprogramming, Multitasking &amp; Multithreading</vt:lpstr>
      <vt:lpstr>Register</vt:lpstr>
      <vt:lpstr>The End.</vt:lpstr>
      <vt:lpstr>Archive slides.</vt:lpstr>
      <vt:lpstr>BYOD to Lecture</vt:lpstr>
      <vt:lpstr>Introduction: Technology &amp; Positive change</vt:lpstr>
      <vt:lpstr>Activity: Q. OS Functions / parts? 2 words at a time What does an OS do?</vt:lpstr>
      <vt:lpstr>Memory Management</vt:lpstr>
      <vt:lpstr>Bg. Process scheduling</vt:lpstr>
      <vt:lpstr>Bg. The interrupt handler</vt:lpstr>
      <vt:lpstr>If you got it right or wrong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2: OS Functions, Memory &amp; Processes.</dc:title>
  <dc:creator>James Williams</dc:creator>
  <cp:lastModifiedBy>James Williams</cp:lastModifiedBy>
  <cp:revision>156</cp:revision>
  <dcterms:created xsi:type="dcterms:W3CDTF">2021-02-08T13:57:33Z</dcterms:created>
  <dcterms:modified xsi:type="dcterms:W3CDTF">2026-02-09T11:01:50Z</dcterms:modified>
</cp:coreProperties>
</file>