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14"/>
  </p:notesMasterIdLst>
  <p:sldIdLst>
    <p:sldId id="256" r:id="rId2"/>
    <p:sldId id="257" r:id="rId3"/>
    <p:sldId id="258" r:id="rId4"/>
    <p:sldId id="259" r:id="rId5"/>
    <p:sldId id="260" r:id="rId6"/>
    <p:sldId id="261" r:id="rId7"/>
    <p:sldId id="269" r:id="rId8"/>
    <p:sldId id="263" r:id="rId9"/>
    <p:sldId id="264" r:id="rId10"/>
    <p:sldId id="266"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84"/>
    <p:restoredTop sz="60566"/>
  </p:normalViewPr>
  <p:slideViewPr>
    <p:cSldViewPr snapToGrid="0">
      <p:cViewPr varScale="1">
        <p:scale>
          <a:sx n="41" d="100"/>
          <a:sy n="41" d="100"/>
        </p:scale>
        <p:origin x="181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F348163-7DF9-491D-A70A-82F3D1C993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94C587-CBC8-4B88-A32D-EA8FF9E132A3}">
      <dgm:prSet/>
      <dgm:spPr/>
      <dgm:t>
        <a:bodyPr/>
        <a:lstStyle/>
        <a:p>
          <a:r>
            <a:rPr lang="en-US"/>
            <a:t>Amira’s current behaviors must be documented to use them as a starting point. </a:t>
          </a:r>
        </a:p>
      </dgm:t>
    </dgm:pt>
    <dgm:pt modelId="{7FBD0A5C-004C-4D5D-A263-4AEA8E2B9D9C}" type="parTrans" cxnId="{DA0C17AB-75C5-4B2B-A524-B9E6D6FC8826}">
      <dgm:prSet/>
      <dgm:spPr/>
      <dgm:t>
        <a:bodyPr/>
        <a:lstStyle/>
        <a:p>
          <a:endParaRPr lang="en-US"/>
        </a:p>
      </dgm:t>
    </dgm:pt>
    <dgm:pt modelId="{A1CDF25D-0E02-4AE7-BF1D-7B84AD93A0C8}" type="sibTrans" cxnId="{DA0C17AB-75C5-4B2B-A524-B9E6D6FC8826}">
      <dgm:prSet/>
      <dgm:spPr/>
      <dgm:t>
        <a:bodyPr/>
        <a:lstStyle/>
        <a:p>
          <a:endParaRPr lang="en-US"/>
        </a:p>
      </dgm:t>
    </dgm:pt>
    <dgm:pt modelId="{CFC9C039-5048-479C-9700-3A4212490F06}">
      <dgm:prSet/>
      <dgm:spPr/>
      <dgm:t>
        <a:bodyPr/>
        <a:lstStyle/>
        <a:p>
          <a:r>
            <a:rPr lang="en-US"/>
            <a:t>Short-term target such as to reduce stress, to improve verbal communication and to increase engagement in group play must be monitored. </a:t>
          </a:r>
        </a:p>
      </dgm:t>
    </dgm:pt>
    <dgm:pt modelId="{BDE4B485-AF9E-4D61-8D92-B829C2D0E47D}" type="parTrans" cxnId="{7420C701-F6ED-4B22-854C-BFB4C2CB520D}">
      <dgm:prSet/>
      <dgm:spPr/>
      <dgm:t>
        <a:bodyPr/>
        <a:lstStyle/>
        <a:p>
          <a:endParaRPr lang="en-US"/>
        </a:p>
      </dgm:t>
    </dgm:pt>
    <dgm:pt modelId="{AAA59446-4AED-47F5-B2E2-4CEF48F0E5A8}" type="sibTrans" cxnId="{7420C701-F6ED-4B22-854C-BFB4C2CB520D}">
      <dgm:prSet/>
      <dgm:spPr/>
      <dgm:t>
        <a:bodyPr/>
        <a:lstStyle/>
        <a:p>
          <a:endParaRPr lang="en-US"/>
        </a:p>
      </dgm:t>
    </dgm:pt>
    <dgm:pt modelId="{FD5B0A0D-8103-4C56-AD3A-0AF992B2FEC5}">
      <dgm:prSet/>
      <dgm:spPr/>
      <dgm:t>
        <a:bodyPr/>
        <a:lstStyle/>
        <a:p>
          <a:r>
            <a:rPr lang="en-US"/>
            <a:t>Data should be collected through daily observations.</a:t>
          </a:r>
        </a:p>
      </dgm:t>
    </dgm:pt>
    <dgm:pt modelId="{5A865997-72CF-4262-B7F0-68E404759B36}" type="parTrans" cxnId="{8A899E74-787B-4246-B97F-CD29DF42F90F}">
      <dgm:prSet/>
      <dgm:spPr/>
      <dgm:t>
        <a:bodyPr/>
        <a:lstStyle/>
        <a:p>
          <a:endParaRPr lang="en-US"/>
        </a:p>
      </dgm:t>
    </dgm:pt>
    <dgm:pt modelId="{BE9D2D8D-AB20-470E-8C92-F264658016B7}" type="sibTrans" cxnId="{8A899E74-787B-4246-B97F-CD29DF42F90F}">
      <dgm:prSet/>
      <dgm:spPr/>
      <dgm:t>
        <a:bodyPr/>
        <a:lstStyle/>
        <a:p>
          <a:endParaRPr lang="en-US"/>
        </a:p>
      </dgm:t>
    </dgm:pt>
    <dgm:pt modelId="{CBC967DD-E6CF-44CD-9DD6-21A39B6F11D8}">
      <dgm:prSet/>
      <dgm:spPr/>
      <dgm:t>
        <a:bodyPr/>
        <a:lstStyle/>
        <a:p>
          <a:r>
            <a:rPr lang="en-US"/>
            <a:t>Plan should be adapted if needed and regular reviews must be made with the parents in order to keep them updated to Amira’s progress. </a:t>
          </a:r>
        </a:p>
      </dgm:t>
    </dgm:pt>
    <dgm:pt modelId="{60B3C140-AA8A-468B-882B-4EB027DD37F3}" type="parTrans" cxnId="{61729470-060C-4B22-8958-698B42E1F1C7}">
      <dgm:prSet/>
      <dgm:spPr/>
      <dgm:t>
        <a:bodyPr/>
        <a:lstStyle/>
        <a:p>
          <a:endParaRPr lang="en-US"/>
        </a:p>
      </dgm:t>
    </dgm:pt>
    <dgm:pt modelId="{E42D9696-D7F1-4063-B754-3DD19555C056}" type="sibTrans" cxnId="{61729470-060C-4B22-8958-698B42E1F1C7}">
      <dgm:prSet/>
      <dgm:spPr/>
      <dgm:t>
        <a:bodyPr/>
        <a:lstStyle/>
        <a:p>
          <a:endParaRPr lang="en-US"/>
        </a:p>
      </dgm:t>
    </dgm:pt>
    <dgm:pt modelId="{3C487AC8-901C-4534-BBB3-A402B795A181}" type="pres">
      <dgm:prSet presAssocID="{0F348163-7DF9-491D-A70A-82F3D1C99327}" presName="root" presStyleCnt="0">
        <dgm:presLayoutVars>
          <dgm:dir/>
          <dgm:resizeHandles val="exact"/>
        </dgm:presLayoutVars>
      </dgm:prSet>
      <dgm:spPr/>
    </dgm:pt>
    <dgm:pt modelId="{5D69B0C8-CBCC-498B-82E4-8275AD6F003D}" type="pres">
      <dgm:prSet presAssocID="{8194C587-CBC8-4B88-A32D-EA8FF9E132A3}" presName="compNode" presStyleCnt="0"/>
      <dgm:spPr/>
    </dgm:pt>
    <dgm:pt modelId="{9B2A029E-8145-45B9-AADA-B1D6019D9E6A}" type="pres">
      <dgm:prSet presAssocID="{8194C587-CBC8-4B88-A32D-EA8FF9E132A3}" presName="bgRect" presStyleLbl="bgShp" presStyleIdx="0" presStyleCnt="4"/>
      <dgm:spPr/>
    </dgm:pt>
    <dgm:pt modelId="{7226C1CB-FCA8-4230-8DA8-504E9A4E4A06}" type="pres">
      <dgm:prSet presAssocID="{8194C587-CBC8-4B88-A32D-EA8FF9E132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D0D33231-9C0D-406B-9632-533AA5D0FDD7}" type="pres">
      <dgm:prSet presAssocID="{8194C587-CBC8-4B88-A32D-EA8FF9E132A3}" presName="spaceRect" presStyleCnt="0"/>
      <dgm:spPr/>
    </dgm:pt>
    <dgm:pt modelId="{DB49978F-2E80-402E-9069-8780DC00F706}" type="pres">
      <dgm:prSet presAssocID="{8194C587-CBC8-4B88-A32D-EA8FF9E132A3}" presName="parTx" presStyleLbl="revTx" presStyleIdx="0" presStyleCnt="4">
        <dgm:presLayoutVars>
          <dgm:chMax val="0"/>
          <dgm:chPref val="0"/>
        </dgm:presLayoutVars>
      </dgm:prSet>
      <dgm:spPr/>
    </dgm:pt>
    <dgm:pt modelId="{EAF5880D-BEAB-43FF-A1DC-B2349C81AA57}" type="pres">
      <dgm:prSet presAssocID="{A1CDF25D-0E02-4AE7-BF1D-7B84AD93A0C8}" presName="sibTrans" presStyleCnt="0"/>
      <dgm:spPr/>
    </dgm:pt>
    <dgm:pt modelId="{9E6C0210-B509-4A44-9D87-559FDFC27BAE}" type="pres">
      <dgm:prSet presAssocID="{CFC9C039-5048-479C-9700-3A4212490F06}" presName="compNode" presStyleCnt="0"/>
      <dgm:spPr/>
    </dgm:pt>
    <dgm:pt modelId="{97A65DC4-5607-42E9-9A2A-E65643A6E5A2}" type="pres">
      <dgm:prSet presAssocID="{CFC9C039-5048-479C-9700-3A4212490F06}" presName="bgRect" presStyleLbl="bgShp" presStyleIdx="1" presStyleCnt="4"/>
      <dgm:spPr/>
    </dgm:pt>
    <dgm:pt modelId="{5E60B59A-DFA8-4F1F-B032-5253CC822304}" type="pres">
      <dgm:prSet presAssocID="{CFC9C039-5048-479C-9700-3A4212490F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30E10BB2-1FC6-4E53-B5AA-06D606DC5EFB}" type="pres">
      <dgm:prSet presAssocID="{CFC9C039-5048-479C-9700-3A4212490F06}" presName="spaceRect" presStyleCnt="0"/>
      <dgm:spPr/>
    </dgm:pt>
    <dgm:pt modelId="{DF24283D-2D58-430D-9DE0-690487C0BB38}" type="pres">
      <dgm:prSet presAssocID="{CFC9C039-5048-479C-9700-3A4212490F06}" presName="parTx" presStyleLbl="revTx" presStyleIdx="1" presStyleCnt="4">
        <dgm:presLayoutVars>
          <dgm:chMax val="0"/>
          <dgm:chPref val="0"/>
        </dgm:presLayoutVars>
      </dgm:prSet>
      <dgm:spPr/>
    </dgm:pt>
    <dgm:pt modelId="{291A33C8-8A55-400C-B0A8-F9555A1F009B}" type="pres">
      <dgm:prSet presAssocID="{AAA59446-4AED-47F5-B2E2-4CEF48F0E5A8}" presName="sibTrans" presStyleCnt="0"/>
      <dgm:spPr/>
    </dgm:pt>
    <dgm:pt modelId="{779F3F46-E63E-4300-BE20-B820860DE9AF}" type="pres">
      <dgm:prSet presAssocID="{FD5B0A0D-8103-4C56-AD3A-0AF992B2FEC5}" presName="compNode" presStyleCnt="0"/>
      <dgm:spPr/>
    </dgm:pt>
    <dgm:pt modelId="{9FA51FFE-A3C6-4EFB-A7F9-BA7AB8DCFE0B}" type="pres">
      <dgm:prSet presAssocID="{FD5B0A0D-8103-4C56-AD3A-0AF992B2FEC5}" presName="bgRect" presStyleLbl="bgShp" presStyleIdx="2" presStyleCnt="4"/>
      <dgm:spPr/>
    </dgm:pt>
    <dgm:pt modelId="{E5A8696A-5EA6-480E-9C8C-C8F28E912227}" type="pres">
      <dgm:prSet presAssocID="{FD5B0A0D-8103-4C56-AD3A-0AF992B2FEC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3F1402EB-98B5-434B-AF06-3C454ED37CF5}" type="pres">
      <dgm:prSet presAssocID="{FD5B0A0D-8103-4C56-AD3A-0AF992B2FEC5}" presName="spaceRect" presStyleCnt="0"/>
      <dgm:spPr/>
    </dgm:pt>
    <dgm:pt modelId="{053ABD69-B3AE-48B0-88E4-511B1703D5FD}" type="pres">
      <dgm:prSet presAssocID="{FD5B0A0D-8103-4C56-AD3A-0AF992B2FEC5}" presName="parTx" presStyleLbl="revTx" presStyleIdx="2" presStyleCnt="4">
        <dgm:presLayoutVars>
          <dgm:chMax val="0"/>
          <dgm:chPref val="0"/>
        </dgm:presLayoutVars>
      </dgm:prSet>
      <dgm:spPr/>
    </dgm:pt>
    <dgm:pt modelId="{D03D406F-D255-46D6-A261-5C4B5B83D914}" type="pres">
      <dgm:prSet presAssocID="{BE9D2D8D-AB20-470E-8C92-F264658016B7}" presName="sibTrans" presStyleCnt="0"/>
      <dgm:spPr/>
    </dgm:pt>
    <dgm:pt modelId="{F6356377-EF6C-409A-8515-FDC983703191}" type="pres">
      <dgm:prSet presAssocID="{CBC967DD-E6CF-44CD-9DD6-21A39B6F11D8}" presName="compNode" presStyleCnt="0"/>
      <dgm:spPr/>
    </dgm:pt>
    <dgm:pt modelId="{91F272FA-4504-422B-BB06-AF1A9C3104FD}" type="pres">
      <dgm:prSet presAssocID="{CBC967DD-E6CF-44CD-9DD6-21A39B6F11D8}" presName="bgRect" presStyleLbl="bgShp" presStyleIdx="3" presStyleCnt="4"/>
      <dgm:spPr/>
    </dgm:pt>
    <dgm:pt modelId="{E2486541-381B-4BC7-B3A9-B06463384710}" type="pres">
      <dgm:prSet presAssocID="{CBC967DD-E6CF-44CD-9DD6-21A39B6F11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ent and Child"/>
        </a:ext>
      </dgm:extLst>
    </dgm:pt>
    <dgm:pt modelId="{40B3998D-3A55-4514-9248-92753E8F0077}" type="pres">
      <dgm:prSet presAssocID="{CBC967DD-E6CF-44CD-9DD6-21A39B6F11D8}" presName="spaceRect" presStyleCnt="0"/>
      <dgm:spPr/>
    </dgm:pt>
    <dgm:pt modelId="{1D2E44B3-1DEA-4CB5-B521-1C1AD3833DFC}" type="pres">
      <dgm:prSet presAssocID="{CBC967DD-E6CF-44CD-9DD6-21A39B6F11D8}" presName="parTx" presStyleLbl="revTx" presStyleIdx="3" presStyleCnt="4">
        <dgm:presLayoutVars>
          <dgm:chMax val="0"/>
          <dgm:chPref val="0"/>
        </dgm:presLayoutVars>
      </dgm:prSet>
      <dgm:spPr/>
    </dgm:pt>
  </dgm:ptLst>
  <dgm:cxnLst>
    <dgm:cxn modelId="{7420C701-F6ED-4B22-854C-BFB4C2CB520D}" srcId="{0F348163-7DF9-491D-A70A-82F3D1C99327}" destId="{CFC9C039-5048-479C-9700-3A4212490F06}" srcOrd="1" destOrd="0" parTransId="{BDE4B485-AF9E-4D61-8D92-B829C2D0E47D}" sibTransId="{AAA59446-4AED-47F5-B2E2-4CEF48F0E5A8}"/>
    <dgm:cxn modelId="{F717DF5E-430F-43AE-955C-E49AA344F863}" type="presOf" srcId="{0F348163-7DF9-491D-A70A-82F3D1C99327}" destId="{3C487AC8-901C-4534-BBB3-A402B795A181}" srcOrd="0" destOrd="0" presId="urn:microsoft.com/office/officeart/2018/2/layout/IconVerticalSolidList"/>
    <dgm:cxn modelId="{61729470-060C-4B22-8958-698B42E1F1C7}" srcId="{0F348163-7DF9-491D-A70A-82F3D1C99327}" destId="{CBC967DD-E6CF-44CD-9DD6-21A39B6F11D8}" srcOrd="3" destOrd="0" parTransId="{60B3C140-AA8A-468B-882B-4EB027DD37F3}" sibTransId="{E42D9696-D7F1-4063-B754-3DD19555C056}"/>
    <dgm:cxn modelId="{8A899E74-787B-4246-B97F-CD29DF42F90F}" srcId="{0F348163-7DF9-491D-A70A-82F3D1C99327}" destId="{FD5B0A0D-8103-4C56-AD3A-0AF992B2FEC5}" srcOrd="2" destOrd="0" parTransId="{5A865997-72CF-4262-B7F0-68E404759B36}" sibTransId="{BE9D2D8D-AB20-470E-8C92-F264658016B7}"/>
    <dgm:cxn modelId="{ED7CB789-DDFB-410C-A90E-29D6BFC28EB6}" type="presOf" srcId="{CBC967DD-E6CF-44CD-9DD6-21A39B6F11D8}" destId="{1D2E44B3-1DEA-4CB5-B521-1C1AD3833DFC}" srcOrd="0" destOrd="0" presId="urn:microsoft.com/office/officeart/2018/2/layout/IconVerticalSolidList"/>
    <dgm:cxn modelId="{DA0C17AB-75C5-4B2B-A524-B9E6D6FC8826}" srcId="{0F348163-7DF9-491D-A70A-82F3D1C99327}" destId="{8194C587-CBC8-4B88-A32D-EA8FF9E132A3}" srcOrd="0" destOrd="0" parTransId="{7FBD0A5C-004C-4D5D-A263-4AEA8E2B9D9C}" sibTransId="{A1CDF25D-0E02-4AE7-BF1D-7B84AD93A0C8}"/>
    <dgm:cxn modelId="{24960DAC-9585-4448-BB2F-C2315DC8F651}" type="presOf" srcId="{CFC9C039-5048-479C-9700-3A4212490F06}" destId="{DF24283D-2D58-430D-9DE0-690487C0BB38}" srcOrd="0" destOrd="0" presId="urn:microsoft.com/office/officeart/2018/2/layout/IconVerticalSolidList"/>
    <dgm:cxn modelId="{84B06EC4-5ACE-4504-8892-82E962B3BFB5}" type="presOf" srcId="{8194C587-CBC8-4B88-A32D-EA8FF9E132A3}" destId="{DB49978F-2E80-402E-9069-8780DC00F706}" srcOrd="0" destOrd="0" presId="urn:microsoft.com/office/officeart/2018/2/layout/IconVerticalSolidList"/>
    <dgm:cxn modelId="{45A08BCC-4F0A-471D-94E3-982D6AF9FC06}" type="presOf" srcId="{FD5B0A0D-8103-4C56-AD3A-0AF992B2FEC5}" destId="{053ABD69-B3AE-48B0-88E4-511B1703D5FD}" srcOrd="0" destOrd="0" presId="urn:microsoft.com/office/officeart/2018/2/layout/IconVerticalSolidList"/>
    <dgm:cxn modelId="{8A4313C7-E3B9-46F9-9EAE-D699298FCC7A}" type="presParOf" srcId="{3C487AC8-901C-4534-BBB3-A402B795A181}" destId="{5D69B0C8-CBCC-498B-82E4-8275AD6F003D}" srcOrd="0" destOrd="0" presId="urn:microsoft.com/office/officeart/2018/2/layout/IconVerticalSolidList"/>
    <dgm:cxn modelId="{921A1720-099E-4309-AD7A-8175FE5F9ACB}" type="presParOf" srcId="{5D69B0C8-CBCC-498B-82E4-8275AD6F003D}" destId="{9B2A029E-8145-45B9-AADA-B1D6019D9E6A}" srcOrd="0" destOrd="0" presId="urn:microsoft.com/office/officeart/2018/2/layout/IconVerticalSolidList"/>
    <dgm:cxn modelId="{87B43B1D-22EC-4E30-B459-091818DE6E2E}" type="presParOf" srcId="{5D69B0C8-CBCC-498B-82E4-8275AD6F003D}" destId="{7226C1CB-FCA8-4230-8DA8-504E9A4E4A06}" srcOrd="1" destOrd="0" presId="urn:microsoft.com/office/officeart/2018/2/layout/IconVerticalSolidList"/>
    <dgm:cxn modelId="{5BCCBD20-268C-45D3-9997-75C65E15BB6A}" type="presParOf" srcId="{5D69B0C8-CBCC-498B-82E4-8275AD6F003D}" destId="{D0D33231-9C0D-406B-9632-533AA5D0FDD7}" srcOrd="2" destOrd="0" presId="urn:microsoft.com/office/officeart/2018/2/layout/IconVerticalSolidList"/>
    <dgm:cxn modelId="{2A46C81C-4302-4F5B-8FF7-1AE1C3A7FE1F}" type="presParOf" srcId="{5D69B0C8-CBCC-498B-82E4-8275AD6F003D}" destId="{DB49978F-2E80-402E-9069-8780DC00F706}" srcOrd="3" destOrd="0" presId="urn:microsoft.com/office/officeart/2018/2/layout/IconVerticalSolidList"/>
    <dgm:cxn modelId="{242BFD14-2166-4932-8978-7CCCF6BBCC87}" type="presParOf" srcId="{3C487AC8-901C-4534-BBB3-A402B795A181}" destId="{EAF5880D-BEAB-43FF-A1DC-B2349C81AA57}" srcOrd="1" destOrd="0" presId="urn:microsoft.com/office/officeart/2018/2/layout/IconVerticalSolidList"/>
    <dgm:cxn modelId="{64EE5937-833D-4117-8359-7B0A652C7C55}" type="presParOf" srcId="{3C487AC8-901C-4534-BBB3-A402B795A181}" destId="{9E6C0210-B509-4A44-9D87-559FDFC27BAE}" srcOrd="2" destOrd="0" presId="urn:microsoft.com/office/officeart/2018/2/layout/IconVerticalSolidList"/>
    <dgm:cxn modelId="{2EF6AB8A-A06F-4013-871F-52569996726B}" type="presParOf" srcId="{9E6C0210-B509-4A44-9D87-559FDFC27BAE}" destId="{97A65DC4-5607-42E9-9A2A-E65643A6E5A2}" srcOrd="0" destOrd="0" presId="urn:microsoft.com/office/officeart/2018/2/layout/IconVerticalSolidList"/>
    <dgm:cxn modelId="{44598FDB-4894-42CD-8430-2F4ECE1822DD}" type="presParOf" srcId="{9E6C0210-B509-4A44-9D87-559FDFC27BAE}" destId="{5E60B59A-DFA8-4F1F-B032-5253CC822304}" srcOrd="1" destOrd="0" presId="urn:microsoft.com/office/officeart/2018/2/layout/IconVerticalSolidList"/>
    <dgm:cxn modelId="{417CAEF3-6DE3-4A35-ADC6-DD6E52173D87}" type="presParOf" srcId="{9E6C0210-B509-4A44-9D87-559FDFC27BAE}" destId="{30E10BB2-1FC6-4E53-B5AA-06D606DC5EFB}" srcOrd="2" destOrd="0" presId="urn:microsoft.com/office/officeart/2018/2/layout/IconVerticalSolidList"/>
    <dgm:cxn modelId="{0C7CAB80-A2EC-44FD-B255-AD309D6F7AA0}" type="presParOf" srcId="{9E6C0210-B509-4A44-9D87-559FDFC27BAE}" destId="{DF24283D-2D58-430D-9DE0-690487C0BB38}" srcOrd="3" destOrd="0" presId="urn:microsoft.com/office/officeart/2018/2/layout/IconVerticalSolidList"/>
    <dgm:cxn modelId="{F2BAD73D-56B9-4BE5-A294-4AC5834A5970}" type="presParOf" srcId="{3C487AC8-901C-4534-BBB3-A402B795A181}" destId="{291A33C8-8A55-400C-B0A8-F9555A1F009B}" srcOrd="3" destOrd="0" presId="urn:microsoft.com/office/officeart/2018/2/layout/IconVerticalSolidList"/>
    <dgm:cxn modelId="{CAC287C0-C65A-4D77-B249-315227614953}" type="presParOf" srcId="{3C487AC8-901C-4534-BBB3-A402B795A181}" destId="{779F3F46-E63E-4300-BE20-B820860DE9AF}" srcOrd="4" destOrd="0" presId="urn:microsoft.com/office/officeart/2018/2/layout/IconVerticalSolidList"/>
    <dgm:cxn modelId="{2F02F0FC-E314-4162-99E1-B280330CB5DB}" type="presParOf" srcId="{779F3F46-E63E-4300-BE20-B820860DE9AF}" destId="{9FA51FFE-A3C6-4EFB-A7F9-BA7AB8DCFE0B}" srcOrd="0" destOrd="0" presId="urn:microsoft.com/office/officeart/2018/2/layout/IconVerticalSolidList"/>
    <dgm:cxn modelId="{45493CE1-2484-4471-B335-219F6C05130C}" type="presParOf" srcId="{779F3F46-E63E-4300-BE20-B820860DE9AF}" destId="{E5A8696A-5EA6-480E-9C8C-C8F28E912227}" srcOrd="1" destOrd="0" presId="urn:microsoft.com/office/officeart/2018/2/layout/IconVerticalSolidList"/>
    <dgm:cxn modelId="{9CF64A75-051C-4427-9CEA-A496D9C9CF5D}" type="presParOf" srcId="{779F3F46-E63E-4300-BE20-B820860DE9AF}" destId="{3F1402EB-98B5-434B-AF06-3C454ED37CF5}" srcOrd="2" destOrd="0" presId="urn:microsoft.com/office/officeart/2018/2/layout/IconVerticalSolidList"/>
    <dgm:cxn modelId="{0B8AE302-1A01-4DF4-8A85-D7BABA011D2C}" type="presParOf" srcId="{779F3F46-E63E-4300-BE20-B820860DE9AF}" destId="{053ABD69-B3AE-48B0-88E4-511B1703D5FD}" srcOrd="3" destOrd="0" presId="urn:microsoft.com/office/officeart/2018/2/layout/IconVerticalSolidList"/>
    <dgm:cxn modelId="{F1E98E24-FC62-42CC-931E-6AFD83DD9E35}" type="presParOf" srcId="{3C487AC8-901C-4534-BBB3-A402B795A181}" destId="{D03D406F-D255-46D6-A261-5C4B5B83D914}" srcOrd="5" destOrd="0" presId="urn:microsoft.com/office/officeart/2018/2/layout/IconVerticalSolidList"/>
    <dgm:cxn modelId="{43FF7AD6-E103-44A2-8532-1E6DF2768496}" type="presParOf" srcId="{3C487AC8-901C-4534-BBB3-A402B795A181}" destId="{F6356377-EF6C-409A-8515-FDC983703191}" srcOrd="6" destOrd="0" presId="urn:microsoft.com/office/officeart/2018/2/layout/IconVerticalSolidList"/>
    <dgm:cxn modelId="{06F92333-EEF9-4325-BF54-72C34DBDF7C9}" type="presParOf" srcId="{F6356377-EF6C-409A-8515-FDC983703191}" destId="{91F272FA-4504-422B-BB06-AF1A9C3104FD}" srcOrd="0" destOrd="0" presId="urn:microsoft.com/office/officeart/2018/2/layout/IconVerticalSolidList"/>
    <dgm:cxn modelId="{D85FC5C5-B446-45B9-BAF3-E4A70B0513A0}" type="presParOf" srcId="{F6356377-EF6C-409A-8515-FDC983703191}" destId="{E2486541-381B-4BC7-B3A9-B06463384710}" srcOrd="1" destOrd="0" presId="urn:microsoft.com/office/officeart/2018/2/layout/IconVerticalSolidList"/>
    <dgm:cxn modelId="{7D548E24-E480-4B6F-AC41-FCB204E75A24}" type="presParOf" srcId="{F6356377-EF6C-409A-8515-FDC983703191}" destId="{40B3998D-3A55-4514-9248-92753E8F0077}" srcOrd="2" destOrd="0" presId="urn:microsoft.com/office/officeart/2018/2/layout/IconVerticalSolidList"/>
    <dgm:cxn modelId="{C2563AF4-9267-483D-A412-E45FCC6766EF}" type="presParOf" srcId="{F6356377-EF6C-409A-8515-FDC983703191}" destId="{1D2E44B3-1DEA-4CB5-B521-1C1AD3833DF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2A029E-8145-45B9-AADA-B1D6019D9E6A}">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26C1CB-FCA8-4230-8DA8-504E9A4E4A06}">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49978F-2E80-402E-9069-8780DC00F706}">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Amira’s current behaviors must be documented to use them as a starting point. </a:t>
          </a:r>
        </a:p>
      </dsp:txBody>
      <dsp:txXfrm>
        <a:off x="1057183" y="1805"/>
        <a:ext cx="9458416" cy="915310"/>
      </dsp:txXfrm>
    </dsp:sp>
    <dsp:sp modelId="{97A65DC4-5607-42E9-9A2A-E65643A6E5A2}">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0B59A-DFA8-4F1F-B032-5253CC82230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4283D-2D58-430D-9DE0-690487C0BB3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Short-term target such as to reduce stress, to improve verbal communication and to increase engagement in group play must be monitored. </a:t>
          </a:r>
        </a:p>
      </dsp:txBody>
      <dsp:txXfrm>
        <a:off x="1057183" y="1145944"/>
        <a:ext cx="9458416" cy="915310"/>
      </dsp:txXfrm>
    </dsp:sp>
    <dsp:sp modelId="{9FA51FFE-A3C6-4EFB-A7F9-BA7AB8DCFE0B}">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8696A-5EA6-480E-9C8C-C8F28E912227}">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3ABD69-B3AE-48B0-88E4-511B1703D5FD}">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Data should be collected through daily observations.</a:t>
          </a:r>
        </a:p>
      </dsp:txBody>
      <dsp:txXfrm>
        <a:off x="1057183" y="2290082"/>
        <a:ext cx="9458416" cy="915310"/>
      </dsp:txXfrm>
    </dsp:sp>
    <dsp:sp modelId="{91F272FA-4504-422B-BB06-AF1A9C3104FD}">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86541-381B-4BC7-B3A9-B06463384710}">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2E44B3-1DEA-4CB5-B521-1C1AD3833DFC}">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Plan should be adapted if needed and regular reviews must be made with the parents in order to keep them updated to Amira’s progress. </a:t>
          </a: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896CFB-A53E-C947-9B1B-8315F8EC323D}" type="datetimeFigureOut">
              <a:rPr lang="en-US" smtClean="0"/>
              <a:t>11/16/2025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011B97-ADF2-754D-944B-4D96C697CC5A}" type="slidenum">
              <a:rPr lang="en-US" smtClean="0"/>
              <a:t>‹#›</a:t>
            </a:fld>
            <a:endParaRPr lang="en-US"/>
          </a:p>
        </p:txBody>
      </p:sp>
    </p:spTree>
    <p:extLst>
      <p:ext uri="{BB962C8B-B14F-4D97-AF65-F5344CB8AC3E}">
        <p14:creationId xmlns:p14="http://schemas.microsoft.com/office/powerpoint/2010/main" val="574655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Amira has just started nursery but is exhibiting symptoms of anxiety, has limited verbal communication abilities and struggles to engage in group play. </a:t>
            </a:r>
          </a:p>
          <a:p>
            <a:r>
              <a:rPr lang="en-US" sz="1200" dirty="0"/>
              <a:t>Understanding Amira’s development needs is key to develop strategies that would support her physical, emotional and cognitive development and well-being. </a:t>
            </a:r>
          </a:p>
          <a:p>
            <a:r>
              <a:rPr lang="en-US" sz="1200" dirty="0"/>
              <a:t>The analyses uses Vygotsky’s theory to understand Amira’s needs and to create a suitable support plan for the child.</a:t>
            </a:r>
          </a:p>
          <a:p>
            <a:endParaRPr lang="en-US" dirty="0"/>
          </a:p>
        </p:txBody>
      </p:sp>
      <p:sp>
        <p:nvSpPr>
          <p:cNvPr id="4" name="Slide Number Placeholder 3"/>
          <p:cNvSpPr>
            <a:spLocks noGrp="1"/>
          </p:cNvSpPr>
          <p:nvPr>
            <p:ph type="sldNum" sz="quarter" idx="5"/>
          </p:nvPr>
        </p:nvSpPr>
        <p:spPr/>
        <p:txBody>
          <a:bodyPr/>
          <a:lstStyle/>
          <a:p>
            <a:fld id="{71011B97-ADF2-754D-944B-4D96C697CC5A}" type="slidenum">
              <a:rPr lang="en-US" smtClean="0"/>
              <a:t>3</a:t>
            </a:fld>
            <a:endParaRPr lang="en-US"/>
          </a:p>
        </p:txBody>
      </p:sp>
    </p:spTree>
    <p:extLst>
      <p:ext uri="{BB962C8B-B14F-4D97-AF65-F5344CB8AC3E}">
        <p14:creationId xmlns:p14="http://schemas.microsoft.com/office/powerpoint/2010/main" val="962664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Vygotsky’s Theory of Cognitive Development emphasises the role of social interaction and culture in children’s learning. According to Vygotsky, children develop cognitively through collaborative interactions with more knowledgeable individuals, such as parents, teachers, or peers.</a:t>
            </a:r>
          </a:p>
          <a:p>
            <a:br>
              <a:rPr lang="en-GB" b="0" dirty="0"/>
            </a:br>
            <a:r>
              <a:rPr lang="en-GB" sz="1200" b="0" i="0" u="none" strike="noStrike" kern="1200" dirty="0">
                <a:solidFill>
                  <a:schemeClr val="tx1"/>
                </a:solidFill>
                <a:effectLst/>
                <a:latin typeface="+mn-lt"/>
                <a:ea typeface="+mn-ea"/>
                <a:cs typeface="+mn-cs"/>
              </a:rPr>
              <a:t>Social interaction is central to development, as learning takes place during guided conversations and shared activities that encourage exploration and understanding.</a:t>
            </a:r>
          </a:p>
          <a:p>
            <a:br>
              <a:rPr lang="en-GB" b="0" dirty="0"/>
            </a:br>
            <a:r>
              <a:rPr lang="en-GB" sz="1200" b="0" i="0" u="none" strike="noStrike" kern="1200" dirty="0">
                <a:solidFill>
                  <a:schemeClr val="tx1"/>
                </a:solidFill>
                <a:effectLst/>
                <a:latin typeface="+mn-lt"/>
                <a:ea typeface="+mn-ea"/>
                <a:cs typeface="+mn-cs"/>
              </a:rPr>
              <a:t>The Zone of Proximal Development (ZPD) refers to the gap between what a child can do independently and what they can achieve with guidance. Learning is most effective when support helps bridge this gap.</a:t>
            </a:r>
          </a:p>
          <a:p>
            <a:br>
              <a:rPr lang="en-GB" b="0" dirty="0"/>
            </a:br>
            <a:r>
              <a:rPr lang="en-GB" sz="1200" b="0" i="0" u="none" strike="noStrike" kern="1200" dirty="0">
                <a:solidFill>
                  <a:schemeClr val="tx1"/>
                </a:solidFill>
                <a:effectLst/>
                <a:latin typeface="+mn-lt"/>
                <a:ea typeface="+mn-ea"/>
                <a:cs typeface="+mn-cs"/>
              </a:rPr>
              <a:t>Scaffolding describes the temporary support given by adults or peers to help children master new skills, which is gradually withdrawn as the child becomes more competent.</a:t>
            </a:r>
          </a:p>
          <a:p>
            <a:br>
              <a:rPr lang="en-GB" b="0" dirty="0"/>
            </a:br>
            <a:r>
              <a:rPr lang="en-GB" sz="1200" b="0" i="0" u="none" strike="noStrike" kern="1200" dirty="0">
                <a:solidFill>
                  <a:schemeClr val="tx1"/>
                </a:solidFill>
                <a:effectLst/>
                <a:latin typeface="+mn-lt"/>
                <a:ea typeface="+mn-ea"/>
                <a:cs typeface="+mn-cs"/>
              </a:rPr>
              <a:t>Vygotsky also highlighted the importance of language as a cognitive tool — words help children think, plan, reason, and solve problems.</a:t>
            </a:r>
          </a:p>
          <a:p>
            <a:br>
              <a:rPr lang="en-GB" b="0" dirty="0"/>
            </a:br>
            <a:r>
              <a:rPr lang="en-GB" sz="1200" b="0" i="0" u="none" strike="noStrike" kern="1200" dirty="0">
                <a:solidFill>
                  <a:schemeClr val="tx1"/>
                </a:solidFill>
                <a:effectLst/>
                <a:latin typeface="+mn-lt"/>
                <a:ea typeface="+mn-ea"/>
                <a:cs typeface="+mn-cs"/>
              </a:rPr>
              <a:t>Finally, culture influences learning by shaping the content, timing, and methods through which knowledge is transmitted; cultural norms act as frameworks for children’s cognitive behaviour.</a:t>
            </a:r>
            <a:endParaRPr lang="en-US" b="0" dirty="0"/>
          </a:p>
        </p:txBody>
      </p:sp>
      <p:sp>
        <p:nvSpPr>
          <p:cNvPr id="4" name="Slide Number Placeholder 3"/>
          <p:cNvSpPr>
            <a:spLocks noGrp="1"/>
          </p:cNvSpPr>
          <p:nvPr>
            <p:ph type="sldNum" sz="quarter" idx="5"/>
          </p:nvPr>
        </p:nvSpPr>
        <p:spPr/>
        <p:txBody>
          <a:bodyPr/>
          <a:lstStyle/>
          <a:p>
            <a:fld id="{71011B97-ADF2-754D-944B-4D96C697CC5A}" type="slidenum">
              <a:rPr lang="en-US" smtClean="0"/>
              <a:t>4</a:t>
            </a:fld>
            <a:endParaRPr lang="en-US"/>
          </a:p>
        </p:txBody>
      </p:sp>
    </p:spTree>
    <p:extLst>
      <p:ext uri="{BB962C8B-B14F-4D97-AF65-F5344CB8AC3E}">
        <p14:creationId xmlns:p14="http://schemas.microsoft.com/office/powerpoint/2010/main" val="1419139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Amira has separation anxiety, limited verbal communication and difficulty playing in groups. These behaviors may be related to social and linguistic ‘’scaffolding’’:</a:t>
            </a:r>
          </a:p>
          <a:p>
            <a:r>
              <a:rPr lang="en-US" sz="1200" b="1" dirty="0"/>
              <a:t>Limited Verbal Communication</a:t>
            </a:r>
            <a:r>
              <a:rPr lang="en-US" sz="1200" dirty="0"/>
              <a:t>: Language is key to engage in communication. Therefore, if Amira has a limited exposure to social interactions, her ability to use language and to join peers may be reduced (Berk, 2012). </a:t>
            </a:r>
          </a:p>
          <a:p>
            <a:r>
              <a:rPr lang="en-US" sz="1200" b="1" dirty="0"/>
              <a:t>Separation Anxiety</a:t>
            </a:r>
            <a:r>
              <a:rPr lang="en-US" sz="1200" dirty="0"/>
              <a:t>: Children feel safer and are more likely to explore new experiences If they have secure routines and predictable adult support (Lauder, 2021). </a:t>
            </a:r>
          </a:p>
          <a:p>
            <a:r>
              <a:rPr lang="en-US" sz="1200" b="1" dirty="0"/>
              <a:t>Limited Engagement in Group Play</a:t>
            </a:r>
            <a:r>
              <a:rPr lang="en-US" sz="1200" dirty="0"/>
              <a:t>: Vygotsky's theory emphasizes on the importance of support and guided participation. If the child lacks opportunities to engage in one-to-one play, she will struggle to transition from solidary behavior into shared play (Berk, 2013).</a:t>
            </a:r>
          </a:p>
          <a:p>
            <a:endParaRPr lang="en-US" dirty="0"/>
          </a:p>
        </p:txBody>
      </p:sp>
      <p:sp>
        <p:nvSpPr>
          <p:cNvPr id="4" name="Slide Number Placeholder 3"/>
          <p:cNvSpPr>
            <a:spLocks noGrp="1"/>
          </p:cNvSpPr>
          <p:nvPr>
            <p:ph type="sldNum" sz="quarter" idx="5"/>
          </p:nvPr>
        </p:nvSpPr>
        <p:spPr/>
        <p:txBody>
          <a:bodyPr/>
          <a:lstStyle/>
          <a:p>
            <a:fld id="{71011B97-ADF2-754D-944B-4D96C697CC5A}" type="slidenum">
              <a:rPr lang="en-US" smtClean="0"/>
              <a:t>5</a:t>
            </a:fld>
            <a:endParaRPr lang="en-US"/>
          </a:p>
        </p:txBody>
      </p:sp>
    </p:spTree>
    <p:extLst>
      <p:ext uri="{BB962C8B-B14F-4D97-AF65-F5344CB8AC3E}">
        <p14:creationId xmlns:p14="http://schemas.microsoft.com/office/powerpoint/2010/main" val="2325183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Immediate Routines to Reduce Separation Anxiety</a:t>
            </a:r>
            <a:r>
              <a:rPr lang="en-US" dirty="0"/>
              <a:t> – predictable drop-off ritual. Routine provides predictable structure and helps children to manage their emotions and behavior (Selman and Dilworth‐Bart, 2023).</a:t>
            </a:r>
          </a:p>
          <a:p>
            <a:r>
              <a:rPr lang="en-US" b="1" dirty="0"/>
              <a:t>Language Scaffolding to Build Verbal Skills </a:t>
            </a:r>
            <a:r>
              <a:rPr lang="en-US" dirty="0"/>
              <a:t>– focused one-to-one language moments such as joint activities between a teacher and Amira and encourage private speech in play.</a:t>
            </a:r>
          </a:p>
          <a:p>
            <a:r>
              <a:rPr lang="en-US" b="1" dirty="0"/>
              <a:t>Social Scaffolding for Group Play </a:t>
            </a:r>
            <a:r>
              <a:rPr lang="en-US" dirty="0"/>
              <a:t>– adult-led small play groups with highly structured activities to reduce complexities and to encourage Amira to participate. Pair Amira with a sociable peer as peer-mediated scaffolding is effective in the development of small children (Chang and Locke, 2016).</a:t>
            </a:r>
          </a:p>
          <a:p>
            <a:r>
              <a:rPr lang="en-US" b="1" dirty="0"/>
              <a:t>Environmental and Sensory Support </a:t>
            </a:r>
            <a:r>
              <a:rPr lang="en-US" dirty="0"/>
              <a:t>– clear visual schedule and observation for sensory or communication needs in order to provide referral to specialist (if needed).</a:t>
            </a:r>
          </a:p>
          <a:p>
            <a:endParaRPr lang="en-US" dirty="0"/>
          </a:p>
        </p:txBody>
      </p:sp>
      <p:sp>
        <p:nvSpPr>
          <p:cNvPr id="4" name="Slide Number Placeholder 3"/>
          <p:cNvSpPr>
            <a:spLocks noGrp="1"/>
          </p:cNvSpPr>
          <p:nvPr>
            <p:ph type="sldNum" sz="quarter" idx="5"/>
          </p:nvPr>
        </p:nvSpPr>
        <p:spPr/>
        <p:txBody>
          <a:bodyPr/>
          <a:lstStyle/>
          <a:p>
            <a:fld id="{71011B97-ADF2-754D-944B-4D96C697CC5A}" type="slidenum">
              <a:rPr lang="en-US" smtClean="0"/>
              <a:t>6</a:t>
            </a:fld>
            <a:endParaRPr lang="en-US"/>
          </a:p>
        </p:txBody>
      </p:sp>
    </p:spTree>
    <p:extLst>
      <p:ext uri="{BB962C8B-B14F-4D97-AF65-F5344CB8AC3E}">
        <p14:creationId xmlns:p14="http://schemas.microsoft.com/office/powerpoint/2010/main" val="50636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Nature – refers to one’s genetics (Cherry, 2025).</a:t>
            </a:r>
          </a:p>
          <a:p>
            <a:r>
              <a:rPr lang="en-US" dirty="0"/>
              <a:t>Genetic dispositions may affect sensitivity to stress and social approach behaviors thus, explaining Amira’s separation anxiety and disengagement in group play. </a:t>
            </a:r>
          </a:p>
          <a:p>
            <a:r>
              <a:rPr lang="en-US" dirty="0"/>
              <a:t>Maturity stage of brain and language centers as well as hearing and speech-motor development may impact Amira’s communication abilities.</a:t>
            </a:r>
          </a:p>
          <a:p>
            <a:r>
              <a:rPr lang="en-US" b="1" dirty="0"/>
              <a:t>Nurture – environmental factors that shape individuals (Cherry, 2025). </a:t>
            </a:r>
          </a:p>
          <a:p>
            <a:r>
              <a:rPr lang="en-US" dirty="0"/>
              <a:t>Quality of caregiver responsiveness and attachment history shape Amira’s confidence and engagement abilities.</a:t>
            </a:r>
          </a:p>
          <a:p>
            <a:r>
              <a:rPr lang="en-US" dirty="0"/>
              <a:t>Cultural practices and norms shaping social behaviors and language.</a:t>
            </a:r>
          </a:p>
          <a:p>
            <a:r>
              <a:rPr lang="en-US" dirty="0"/>
              <a:t>Nursery environment: routines, peer interactions and sensory stimuli.</a:t>
            </a:r>
          </a:p>
          <a:p>
            <a:r>
              <a:rPr lang="en-US" b="1" dirty="0"/>
              <a:t>Key Insights</a:t>
            </a:r>
            <a:r>
              <a:rPr lang="en-US" dirty="0"/>
              <a:t>: child development results from interaction between biological predispositions and environmental experiences (Schiavon et al., 2025). </a:t>
            </a:r>
            <a:r>
              <a:rPr lang="en-GB" sz="1200" b="0" i="0" u="none" strike="noStrike" kern="1200" dirty="0">
                <a:solidFill>
                  <a:schemeClr val="tx1"/>
                </a:solidFill>
                <a:effectLst/>
                <a:latin typeface="+mn-lt"/>
                <a:ea typeface="+mn-ea"/>
                <a:cs typeface="+mn-cs"/>
              </a:rPr>
              <a:t>Vygotsky’s theory emphasises the role of social and cultural </a:t>
            </a:r>
            <a:r>
              <a:rPr lang="en-GB" sz="1200" b="1" i="0" u="none" strike="noStrike" kern="1200" dirty="0">
                <a:solidFill>
                  <a:schemeClr val="tx1"/>
                </a:solidFill>
                <a:effectLst/>
                <a:latin typeface="+mn-lt"/>
                <a:ea typeface="+mn-ea"/>
                <a:cs typeface="+mn-cs"/>
              </a:rPr>
              <a:t>nurture</a:t>
            </a:r>
            <a:r>
              <a:rPr lang="en-GB" sz="1200" b="0" i="0" u="none" strike="noStrike" kern="1200" dirty="0">
                <a:solidFill>
                  <a:schemeClr val="tx1"/>
                </a:solidFill>
                <a:effectLst/>
                <a:latin typeface="+mn-lt"/>
                <a:ea typeface="+mn-ea"/>
                <a:cs typeface="+mn-cs"/>
              </a:rPr>
              <a:t> in shaping cognitive and social skills.</a:t>
            </a:r>
            <a:endParaRPr lang="en-US" dirty="0"/>
          </a:p>
          <a:p>
            <a:endParaRPr lang="en-US" dirty="0"/>
          </a:p>
        </p:txBody>
      </p:sp>
      <p:sp>
        <p:nvSpPr>
          <p:cNvPr id="4" name="Slide Number Placeholder 3"/>
          <p:cNvSpPr>
            <a:spLocks noGrp="1"/>
          </p:cNvSpPr>
          <p:nvPr>
            <p:ph type="sldNum" sz="quarter" idx="5"/>
          </p:nvPr>
        </p:nvSpPr>
        <p:spPr/>
        <p:txBody>
          <a:bodyPr/>
          <a:lstStyle/>
          <a:p>
            <a:fld id="{71011B97-ADF2-754D-944B-4D96C697CC5A}" type="slidenum">
              <a:rPr lang="en-US" smtClean="0"/>
              <a:t>7</a:t>
            </a:fld>
            <a:endParaRPr lang="en-US"/>
          </a:p>
        </p:txBody>
      </p:sp>
    </p:spTree>
    <p:extLst>
      <p:ext uri="{BB962C8B-B14F-4D97-AF65-F5344CB8AC3E}">
        <p14:creationId xmlns:p14="http://schemas.microsoft.com/office/powerpoint/2010/main" val="350385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Amira’s current behaviors must be documented to use them as a starting point. </a:t>
            </a:r>
          </a:p>
          <a:p>
            <a:r>
              <a:rPr lang="en-US" dirty="0"/>
              <a:t>Short-term target such as to reduce stress, to improve verbal communication and to increase engagement in group play must be monitored. </a:t>
            </a:r>
          </a:p>
          <a:p>
            <a:r>
              <a:rPr lang="en-US" dirty="0"/>
              <a:t>Data should be collected through daily observations.</a:t>
            </a:r>
          </a:p>
          <a:p>
            <a:r>
              <a:rPr lang="en-US" dirty="0"/>
              <a:t>Plan should be adapted if needed and regular reviews must be made with the parents in order to keep them updated to Amira’s progress. </a:t>
            </a:r>
          </a:p>
          <a:p>
            <a:endParaRPr lang="en-US" dirty="0"/>
          </a:p>
        </p:txBody>
      </p:sp>
      <p:sp>
        <p:nvSpPr>
          <p:cNvPr id="4" name="Slide Number Placeholder 3"/>
          <p:cNvSpPr>
            <a:spLocks noGrp="1"/>
          </p:cNvSpPr>
          <p:nvPr>
            <p:ph type="sldNum" sz="quarter" idx="5"/>
          </p:nvPr>
        </p:nvSpPr>
        <p:spPr/>
        <p:txBody>
          <a:bodyPr/>
          <a:lstStyle/>
          <a:p>
            <a:fld id="{71011B97-ADF2-754D-944B-4D96C697CC5A}" type="slidenum">
              <a:rPr lang="en-US" smtClean="0"/>
              <a:t>8</a:t>
            </a:fld>
            <a:endParaRPr lang="en-US"/>
          </a:p>
        </p:txBody>
      </p:sp>
    </p:spTree>
    <p:extLst>
      <p:ext uri="{BB962C8B-B14F-4D97-AF65-F5344CB8AC3E}">
        <p14:creationId xmlns:p14="http://schemas.microsoft.com/office/powerpoint/2010/main" val="3486414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analysis provides </a:t>
            </a:r>
            <a:r>
              <a:rPr lang="en-GB" sz="1200" b="1" i="0" u="none" strike="noStrike" kern="1200" dirty="0">
                <a:solidFill>
                  <a:schemeClr val="tx1"/>
                </a:solidFill>
                <a:effectLst/>
                <a:latin typeface="+mn-lt"/>
                <a:ea typeface="+mn-ea"/>
                <a:cs typeface="+mn-cs"/>
              </a:rPr>
              <a:t>practical, actionable strategies</a:t>
            </a:r>
            <a:r>
              <a:rPr lang="en-GB" sz="1200" b="0" i="0" u="none" strike="noStrike" kern="1200" dirty="0">
                <a:solidFill>
                  <a:schemeClr val="tx1"/>
                </a:solidFill>
                <a:effectLst/>
                <a:latin typeface="+mn-lt"/>
                <a:ea typeface="+mn-ea"/>
                <a:cs typeface="+mn-cs"/>
              </a:rPr>
              <a:t> for supporting Amira in the nursery. Vygotsky’s theory emphasises </a:t>
            </a:r>
            <a:r>
              <a:rPr lang="en-GB" sz="1200" b="1" i="0" u="none" strike="noStrike" kern="1200" dirty="0">
                <a:solidFill>
                  <a:schemeClr val="tx1"/>
                </a:solidFill>
                <a:effectLst/>
                <a:latin typeface="+mn-lt"/>
                <a:ea typeface="+mn-ea"/>
                <a:cs typeface="+mn-cs"/>
              </a:rPr>
              <a:t>social interaction and language</a:t>
            </a:r>
            <a:r>
              <a:rPr lang="en-GB" sz="1200" b="0" i="0" u="none" strike="noStrike" kern="1200" dirty="0">
                <a:solidFill>
                  <a:schemeClr val="tx1"/>
                </a:solidFill>
                <a:effectLst/>
                <a:latin typeface="+mn-lt"/>
                <a:ea typeface="+mn-ea"/>
                <a:cs typeface="+mn-cs"/>
              </a:rPr>
              <a:t>, highlighting the role of environmental factors in development. It offers a </a:t>
            </a:r>
            <a:r>
              <a:rPr lang="en-GB" sz="1200" b="1" i="0" u="none" strike="noStrike" kern="1200" dirty="0">
                <a:solidFill>
                  <a:schemeClr val="tx1"/>
                </a:solidFill>
                <a:effectLst/>
                <a:latin typeface="+mn-lt"/>
                <a:ea typeface="+mn-ea"/>
                <a:cs typeface="+mn-cs"/>
              </a:rPr>
              <a:t>coherent framework</a:t>
            </a:r>
            <a:r>
              <a:rPr lang="en-GB" sz="1200" b="0" i="0" u="none" strike="noStrike" kern="1200" dirty="0">
                <a:solidFill>
                  <a:schemeClr val="tx1"/>
                </a:solidFill>
                <a:effectLst/>
                <a:latin typeface="+mn-lt"/>
                <a:ea typeface="+mn-ea"/>
                <a:cs typeface="+mn-cs"/>
              </a:rPr>
              <a:t> for scaffolding and guided play to expand Amira’s skills.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Limitations:</a:t>
            </a:r>
            <a:r>
              <a:rPr lang="en-GB" sz="1200" b="0" i="0" u="none" strike="noStrike" kern="1200" dirty="0">
                <a:solidFill>
                  <a:schemeClr val="tx1"/>
                </a:solidFill>
                <a:effectLst/>
                <a:latin typeface="+mn-lt"/>
                <a:ea typeface="+mn-ea"/>
                <a:cs typeface="+mn-cs"/>
              </a:rPr>
              <a:t> Progress can be hard to measure due to individual differences, one-to-one scaffolding may be challenging with limited staff, and techniques must be </a:t>
            </a:r>
            <a:r>
              <a:rPr lang="en-GB" sz="1200" b="1" i="0" u="none" strike="noStrike" kern="1200" dirty="0">
                <a:solidFill>
                  <a:schemeClr val="tx1"/>
                </a:solidFill>
                <a:effectLst/>
                <a:latin typeface="+mn-lt"/>
                <a:ea typeface="+mn-ea"/>
                <a:cs typeface="+mn-cs"/>
              </a:rPr>
              <a:t>culturally adapted</a:t>
            </a:r>
            <a:r>
              <a:rPr lang="en-GB" sz="1200" b="0" i="0" u="none" strike="noStrike" kern="1200" dirty="0">
                <a:solidFill>
                  <a:schemeClr val="tx1"/>
                </a:solidFill>
                <a:effectLst/>
                <a:latin typeface="+mn-lt"/>
                <a:ea typeface="+mn-ea"/>
                <a:cs typeface="+mn-cs"/>
              </a:rPr>
              <a:t> to fit Amira’s background.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Overall, Vygotsky’s theory is </a:t>
            </a:r>
            <a:r>
              <a:rPr lang="en-GB" sz="1200" b="1" i="0" u="none" strike="noStrike" kern="1200" dirty="0">
                <a:solidFill>
                  <a:schemeClr val="tx1"/>
                </a:solidFill>
                <a:effectLst/>
                <a:latin typeface="+mn-lt"/>
                <a:ea typeface="+mn-ea"/>
                <a:cs typeface="+mn-cs"/>
              </a:rPr>
              <a:t>useful for early years practice</a:t>
            </a:r>
            <a:r>
              <a:rPr lang="en-GB" sz="1200" b="0" i="0" u="none" strike="noStrike" kern="1200" dirty="0">
                <a:solidFill>
                  <a:schemeClr val="tx1"/>
                </a:solidFill>
                <a:effectLst/>
                <a:latin typeface="+mn-lt"/>
                <a:ea typeface="+mn-ea"/>
                <a:cs typeface="+mn-cs"/>
              </a:rPr>
              <a:t> but should be combined with attachment-informed approaches and developmental monitoring.</a:t>
            </a:r>
          </a:p>
          <a:p>
            <a:endParaRPr lang="en-US" dirty="0"/>
          </a:p>
        </p:txBody>
      </p:sp>
      <p:sp>
        <p:nvSpPr>
          <p:cNvPr id="4" name="Slide Number Placeholder 3"/>
          <p:cNvSpPr>
            <a:spLocks noGrp="1"/>
          </p:cNvSpPr>
          <p:nvPr>
            <p:ph type="sldNum" sz="quarter" idx="5"/>
          </p:nvPr>
        </p:nvSpPr>
        <p:spPr/>
        <p:txBody>
          <a:bodyPr/>
          <a:lstStyle/>
          <a:p>
            <a:fld id="{71011B97-ADF2-754D-944B-4D96C697CC5A}" type="slidenum">
              <a:rPr lang="en-US" smtClean="0"/>
              <a:t>9</a:t>
            </a:fld>
            <a:endParaRPr lang="en-US"/>
          </a:p>
        </p:txBody>
      </p:sp>
    </p:spTree>
    <p:extLst>
      <p:ext uri="{BB962C8B-B14F-4D97-AF65-F5344CB8AC3E}">
        <p14:creationId xmlns:p14="http://schemas.microsoft.com/office/powerpoint/2010/main" val="1557644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D777C2C-574A-3442-AB5A-C77A24EE7789}"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203201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77C2C-574A-3442-AB5A-C77A24EE7789}"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1126315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77C2C-574A-3442-AB5A-C77A24EE7789}"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3175722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D777C2C-574A-3442-AB5A-C77A24EE7789}"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585629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D777C2C-574A-3442-AB5A-C77A24EE7789}" type="datetimeFigureOut">
              <a:rPr lang="en-US" smtClean="0"/>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4248055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D777C2C-574A-3442-AB5A-C77A24EE7789}" type="datetimeFigureOut">
              <a:rPr lang="en-US" smtClean="0"/>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3010427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777C2C-574A-3442-AB5A-C77A24EE7789}" type="datetimeFigureOut">
              <a:rPr lang="en-US" smtClean="0"/>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3152390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77C2C-574A-3442-AB5A-C77A24EE7789}"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4072232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77C2C-574A-3442-AB5A-C77A24EE7789}"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1630792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77C2C-574A-3442-AB5A-C77A24EE7789}"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84011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77C2C-574A-3442-AB5A-C77A24EE7789}"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7E5066-7109-BB40-8715-7E6954291628}" type="slidenum">
              <a:rPr lang="en-US" smtClean="0"/>
              <a:t>‹#›</a:t>
            </a:fld>
            <a:endParaRPr lang="en-US"/>
          </a:p>
        </p:txBody>
      </p:sp>
    </p:spTree>
    <p:extLst>
      <p:ext uri="{BB962C8B-B14F-4D97-AF65-F5344CB8AC3E}">
        <p14:creationId xmlns:p14="http://schemas.microsoft.com/office/powerpoint/2010/main" val="1795165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777C2C-574A-3442-AB5A-C77A24EE7789}" type="datetimeFigureOut">
              <a:rPr lang="en-US" smtClean="0"/>
              <a:t>11/16/2025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7E5066-7109-BB40-8715-7E6954291628}" type="slidenum">
              <a:rPr lang="en-US" smtClean="0"/>
              <a:t>‹#›</a:t>
            </a:fld>
            <a:endParaRPr lang="en-US"/>
          </a:p>
        </p:txBody>
      </p:sp>
    </p:spTree>
    <p:extLst>
      <p:ext uri="{BB962C8B-B14F-4D97-AF65-F5344CB8AC3E}">
        <p14:creationId xmlns:p14="http://schemas.microsoft.com/office/powerpoint/2010/main" val="35920831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1" name="Straight Connector 1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4E3D3-E65D-9812-A818-0838CB005A10}"/>
              </a:ext>
            </a:extLst>
          </p:cNvPr>
          <p:cNvSpPr>
            <a:spLocks noGrp="1"/>
          </p:cNvSpPr>
          <p:nvPr>
            <p:ph type="ctrTitle"/>
          </p:nvPr>
        </p:nvSpPr>
        <p:spPr>
          <a:xfrm>
            <a:off x="1524000" y="1584683"/>
            <a:ext cx="9144000" cy="2551829"/>
          </a:xfrm>
        </p:spPr>
        <p:txBody>
          <a:bodyPr anchor="ctr">
            <a:normAutofit/>
          </a:bodyPr>
          <a:lstStyle/>
          <a:p>
            <a:r>
              <a:rPr lang="en-US" sz="6600"/>
              <a:t>Psychology in Health and Social Care</a:t>
            </a:r>
          </a:p>
        </p:txBody>
      </p:sp>
      <p:sp>
        <p:nvSpPr>
          <p:cNvPr id="3" name="Subtitle 2">
            <a:extLst>
              <a:ext uri="{FF2B5EF4-FFF2-40B4-BE49-F238E27FC236}">
                <a16:creationId xmlns:a16="http://schemas.microsoft.com/office/drawing/2014/main" id="{E702566F-7858-F857-8DCD-B5B3AC1B42F4}"/>
              </a:ext>
            </a:extLst>
          </p:cNvPr>
          <p:cNvSpPr>
            <a:spLocks noGrp="1"/>
          </p:cNvSpPr>
          <p:nvPr>
            <p:ph type="subTitle" idx="1"/>
          </p:nvPr>
        </p:nvSpPr>
        <p:spPr>
          <a:xfrm>
            <a:off x="1524000" y="5160469"/>
            <a:ext cx="9144000" cy="1182135"/>
          </a:xfrm>
        </p:spPr>
        <p:txBody>
          <a:bodyPr anchor="ctr">
            <a:normAutofit fontScale="55000" lnSpcReduction="20000"/>
          </a:bodyPr>
          <a:lstStyle/>
          <a:p>
            <a:r>
              <a:rPr lang="en-US" sz="2800" dirty="0"/>
              <a:t>Student </a:t>
            </a:r>
            <a:r>
              <a:rPr lang="en-US" sz="2800" dirty="0" err="1"/>
              <a:t>Name:Teodora</a:t>
            </a:r>
            <a:r>
              <a:rPr lang="en-US" sz="2800" dirty="0"/>
              <a:t> Ruseva </a:t>
            </a:r>
          </a:p>
          <a:p>
            <a:r>
              <a:rPr lang="en-US" sz="2800" dirty="0"/>
              <a:t>Student ID:2430422</a:t>
            </a:r>
          </a:p>
          <a:p>
            <a:r>
              <a:rPr lang="en-US" sz="2800" dirty="0"/>
              <a:t>Lecturer’s </a:t>
            </a:r>
            <a:r>
              <a:rPr lang="en-US" sz="2800" dirty="0" err="1"/>
              <a:t>Name:Farah</a:t>
            </a:r>
            <a:r>
              <a:rPr lang="en-US" sz="2800" dirty="0"/>
              <a:t> Wiita </a:t>
            </a:r>
          </a:p>
          <a:p>
            <a:r>
              <a:rPr lang="en-US" sz="2800" dirty="0"/>
              <a:t>Module:LCHS4010_LON</a:t>
            </a:r>
          </a:p>
        </p:txBody>
      </p:sp>
    </p:spTree>
    <p:extLst>
      <p:ext uri="{BB962C8B-B14F-4D97-AF65-F5344CB8AC3E}">
        <p14:creationId xmlns:p14="http://schemas.microsoft.com/office/powerpoint/2010/main" val="264435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428AA-D68F-8CE1-8D0B-38FD643B41C6}"/>
              </a:ext>
            </a:extLst>
          </p:cNvPr>
          <p:cNvSpPr>
            <a:spLocks noGrp="1"/>
          </p:cNvSpPr>
          <p:nvPr>
            <p:ph type="title"/>
          </p:nvPr>
        </p:nvSpPr>
        <p:spPr>
          <a:xfrm>
            <a:off x="599411" y="767258"/>
            <a:ext cx="3209335" cy="5323484"/>
          </a:xfrm>
        </p:spPr>
        <p:txBody>
          <a:bodyPr>
            <a:normAutofit/>
          </a:bodyPr>
          <a:lstStyle/>
          <a:p>
            <a:pPr algn="ctr"/>
            <a:r>
              <a:rPr lang="en-US" sz="2800">
                <a:solidFill>
                  <a:schemeClr val="bg1"/>
                </a:solidFill>
              </a:rPr>
              <a:t>Table of Content</a:t>
            </a:r>
          </a:p>
        </p:txBody>
      </p:sp>
      <p:sp>
        <p:nvSpPr>
          <p:cNvPr id="12" name="Rectangle 11">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4" name="Rectangle 13">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8DED999A-8ED0-3301-7607-CF7141190C82}"/>
              </a:ext>
            </a:extLst>
          </p:cNvPr>
          <p:cNvSpPr>
            <a:spLocks noGrp="1"/>
          </p:cNvSpPr>
          <p:nvPr>
            <p:ph idx="1"/>
          </p:nvPr>
        </p:nvSpPr>
        <p:spPr>
          <a:xfrm>
            <a:off x="4725893" y="1005298"/>
            <a:ext cx="5287923" cy="5323484"/>
          </a:xfrm>
        </p:spPr>
        <p:txBody>
          <a:bodyPr anchor="ctr">
            <a:normAutofit/>
          </a:bodyPr>
          <a:lstStyle/>
          <a:p>
            <a:r>
              <a:rPr lang="en-US" sz="2000" dirty="0"/>
              <a:t>Introduction</a:t>
            </a:r>
          </a:p>
          <a:p>
            <a:r>
              <a:rPr lang="en-US" sz="2000" dirty="0"/>
              <a:t>Theory Overview</a:t>
            </a:r>
          </a:p>
          <a:p>
            <a:r>
              <a:rPr lang="en-US" sz="2000" dirty="0"/>
              <a:t>Applying the Theory to Understand Amina’s Behavior and Needs</a:t>
            </a:r>
          </a:p>
          <a:p>
            <a:r>
              <a:rPr lang="en-US" sz="2000" dirty="0"/>
              <a:t>Practical Strategies (Vygotsky-Informed)</a:t>
            </a:r>
          </a:p>
          <a:p>
            <a:r>
              <a:rPr lang="en-US" sz="2000" dirty="0"/>
              <a:t>Nature and Nurture (Biological and Environmental Contributors)</a:t>
            </a:r>
          </a:p>
          <a:p>
            <a:r>
              <a:rPr lang="en-US" sz="2000" dirty="0"/>
              <a:t>Monitoring, Outcomes and Evaluation</a:t>
            </a:r>
          </a:p>
          <a:p>
            <a:r>
              <a:rPr lang="en-US" sz="2000" dirty="0"/>
              <a:t>Critical Evaluation</a:t>
            </a:r>
          </a:p>
          <a:p>
            <a:r>
              <a:rPr lang="en-US" sz="2000" dirty="0"/>
              <a:t>Action Plan</a:t>
            </a:r>
          </a:p>
          <a:p>
            <a:r>
              <a:rPr lang="en-US" sz="2000" dirty="0"/>
              <a:t>Conclusion</a:t>
            </a:r>
          </a:p>
          <a:p>
            <a:r>
              <a:rPr lang="en-US" sz="2000" dirty="0"/>
              <a:t>Reference List</a:t>
            </a:r>
          </a:p>
          <a:p>
            <a:endParaRPr lang="en-US" sz="2000" dirty="0"/>
          </a:p>
          <a:p>
            <a:endParaRPr lang="en-US" sz="2000" dirty="0"/>
          </a:p>
        </p:txBody>
      </p:sp>
    </p:spTree>
    <p:extLst>
      <p:ext uri="{BB962C8B-B14F-4D97-AF65-F5344CB8AC3E}">
        <p14:creationId xmlns:p14="http://schemas.microsoft.com/office/powerpoint/2010/main" val="1902019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1F481-D410-FEDC-791E-479065505BB5}"/>
              </a:ext>
            </a:extLst>
          </p:cNvPr>
          <p:cNvSpPr>
            <a:spLocks noGrp="1"/>
          </p:cNvSpPr>
          <p:nvPr>
            <p:ph type="title"/>
          </p:nvPr>
        </p:nvSpPr>
        <p:spPr>
          <a:xfrm>
            <a:off x="793662" y="386930"/>
            <a:ext cx="10066122" cy="1298448"/>
          </a:xfrm>
        </p:spPr>
        <p:txBody>
          <a:bodyPr anchor="b">
            <a:normAutofit/>
          </a:bodyPr>
          <a:lstStyle/>
          <a:p>
            <a:r>
              <a:rPr lang="en-US" sz="4800"/>
              <a:t>Introduction</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8326F5-4404-695E-F856-984F78F3C5B9}"/>
              </a:ext>
            </a:extLst>
          </p:cNvPr>
          <p:cNvSpPr>
            <a:spLocks noGrp="1"/>
          </p:cNvSpPr>
          <p:nvPr>
            <p:ph idx="1"/>
          </p:nvPr>
        </p:nvSpPr>
        <p:spPr>
          <a:xfrm>
            <a:off x="793661" y="2599509"/>
            <a:ext cx="4530898" cy="3639450"/>
          </a:xfrm>
        </p:spPr>
        <p:txBody>
          <a:bodyPr anchor="ctr">
            <a:normAutofit/>
          </a:bodyPr>
          <a:lstStyle/>
          <a:p>
            <a:r>
              <a:rPr lang="en-US" sz="2000" dirty="0"/>
              <a:t>Amira has just started nursery but is exhibiting symptoms of anxiety, has limited verbal communication abilities and struggles to engage in group play. </a:t>
            </a:r>
          </a:p>
          <a:p>
            <a:r>
              <a:rPr lang="en-US" sz="2000" dirty="0"/>
              <a:t>Understanding Amira’s development needs is key to develop strategies that would support her physical, emotional and cognitive development and well-being. </a:t>
            </a:r>
          </a:p>
          <a:p>
            <a:r>
              <a:rPr lang="en-US" sz="2000" dirty="0"/>
              <a:t>The analyses uses Vygotsky’s theory to understand Amira’s needs and to create a suitable support plan for the child.</a:t>
            </a:r>
          </a:p>
        </p:txBody>
      </p:sp>
      <p:pic>
        <p:nvPicPr>
          <p:cNvPr id="5" name="Picture 4" descr="Child toys in a room">
            <a:extLst>
              <a:ext uri="{FF2B5EF4-FFF2-40B4-BE49-F238E27FC236}">
                <a16:creationId xmlns:a16="http://schemas.microsoft.com/office/drawing/2014/main" id="{3EAB295B-AF8E-E645-2A3B-8AE5F3EA4BAE}"/>
              </a:ext>
            </a:extLst>
          </p:cNvPr>
          <p:cNvPicPr>
            <a:picLocks noChangeAspect="1"/>
          </p:cNvPicPr>
          <p:nvPr/>
        </p:nvPicPr>
        <p:blipFill>
          <a:blip r:embed="rId3"/>
          <a:srcRect l="5884" r="-1" b="-1"/>
          <a:stretch>
            <a:fillRect/>
          </a:stretch>
        </p:blipFill>
        <p:spPr>
          <a:xfrm>
            <a:off x="5911532" y="2515010"/>
            <a:ext cx="5150277" cy="3652733"/>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4980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ight Triangle 103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E1BB61-61D2-53DE-CA64-7E47EBECE1AB}"/>
              </a:ext>
            </a:extLst>
          </p:cNvPr>
          <p:cNvSpPr>
            <a:spLocks noGrp="1"/>
          </p:cNvSpPr>
          <p:nvPr>
            <p:ph type="title"/>
          </p:nvPr>
        </p:nvSpPr>
        <p:spPr>
          <a:xfrm>
            <a:off x="1289304" y="819902"/>
            <a:ext cx="9471956" cy="1137111"/>
          </a:xfrm>
        </p:spPr>
        <p:txBody>
          <a:bodyPr>
            <a:normAutofit/>
          </a:bodyPr>
          <a:lstStyle/>
          <a:p>
            <a:r>
              <a:rPr lang="en-US" sz="5400" dirty="0"/>
              <a:t>Theory Overview </a:t>
            </a:r>
          </a:p>
        </p:txBody>
      </p:sp>
      <p:pic>
        <p:nvPicPr>
          <p:cNvPr id="1026" name="Picture 2" descr="A figure of ZPD">
            <a:extLst>
              <a:ext uri="{FF2B5EF4-FFF2-40B4-BE49-F238E27FC236}">
                <a16:creationId xmlns:a16="http://schemas.microsoft.com/office/drawing/2014/main" id="{D3931992-7915-58F2-570D-BB51E86CB7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96338" y="1747021"/>
            <a:ext cx="4806696" cy="25743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760B45F-6B07-A735-C4D9-4024FC51DD12}"/>
              </a:ext>
            </a:extLst>
          </p:cNvPr>
          <p:cNvSpPr>
            <a:spLocks noGrp="1"/>
          </p:cNvSpPr>
          <p:nvPr>
            <p:ph idx="1"/>
          </p:nvPr>
        </p:nvSpPr>
        <p:spPr>
          <a:xfrm>
            <a:off x="1289305" y="1957013"/>
            <a:ext cx="5390896" cy="4064152"/>
          </a:xfrm>
        </p:spPr>
        <p:txBody>
          <a:bodyPr anchor="t">
            <a:normAutofit fontScale="92500"/>
          </a:bodyPr>
          <a:lstStyle/>
          <a:p>
            <a:pPr marL="0" indent="0">
              <a:buNone/>
            </a:pPr>
            <a:r>
              <a:rPr lang="en-US" sz="1600" b="1" dirty="0"/>
              <a:t>Vygotsky’s Theory of Cognitive Development </a:t>
            </a:r>
            <a:r>
              <a:rPr lang="en-US" sz="1600" dirty="0"/>
              <a:t>– emphasis the role of social interaction and culture in learning. Children learn through social interactions with more knowledgeable individuals (McLeod, 2025).</a:t>
            </a:r>
          </a:p>
          <a:p>
            <a:r>
              <a:rPr lang="en-US" sz="1600" b="1" dirty="0"/>
              <a:t>Social Interaction </a:t>
            </a:r>
            <a:r>
              <a:rPr lang="en-US" sz="1600" dirty="0"/>
              <a:t>– development occurs through social interaction such as guided conversations and shared activities. </a:t>
            </a:r>
          </a:p>
          <a:p>
            <a:r>
              <a:rPr lang="en-US" sz="1600" b="1" dirty="0"/>
              <a:t>Zone of Proximal Development </a:t>
            </a:r>
            <a:r>
              <a:rPr lang="en-US" sz="1600" dirty="0"/>
              <a:t>– the difference between what a child can do alone and with support. Growth occurs when help is provided to bridge the gap. </a:t>
            </a:r>
          </a:p>
          <a:p>
            <a:r>
              <a:rPr lang="en-US" sz="1600" b="1" dirty="0"/>
              <a:t>Scaffolding</a:t>
            </a:r>
            <a:r>
              <a:rPr lang="en-US" sz="1600" dirty="0"/>
              <a:t> – temporary support is needed to master new skills and that support must be gradually reduced until the child can work independently. </a:t>
            </a:r>
          </a:p>
          <a:p>
            <a:r>
              <a:rPr lang="en-US" sz="1600" b="1" dirty="0"/>
              <a:t>Language</a:t>
            </a:r>
            <a:r>
              <a:rPr lang="en-US" sz="1600" dirty="0"/>
              <a:t> – words are tools for thinking and communicating, which helps children to plan, reason and solve problems.</a:t>
            </a:r>
          </a:p>
          <a:p>
            <a:r>
              <a:rPr lang="en-US" sz="1600" b="1" dirty="0"/>
              <a:t>Culture</a:t>
            </a:r>
            <a:r>
              <a:rPr lang="en-US" sz="1600" dirty="0"/>
              <a:t> – culture shapes how, when and what children learn as cultural norms sere as framework for cognitive behavior.</a:t>
            </a:r>
          </a:p>
        </p:txBody>
      </p:sp>
    </p:spTree>
    <p:extLst>
      <p:ext uri="{BB962C8B-B14F-4D97-AF65-F5344CB8AC3E}">
        <p14:creationId xmlns:p14="http://schemas.microsoft.com/office/powerpoint/2010/main" val="968832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C3307-B947-5FC1-0D53-90788495177D}"/>
              </a:ext>
            </a:extLst>
          </p:cNvPr>
          <p:cNvSpPr>
            <a:spLocks noGrp="1"/>
          </p:cNvSpPr>
          <p:nvPr>
            <p:ph type="title"/>
          </p:nvPr>
        </p:nvSpPr>
        <p:spPr>
          <a:xfrm>
            <a:off x="1285240" y="1050595"/>
            <a:ext cx="8074815" cy="1618489"/>
          </a:xfrm>
        </p:spPr>
        <p:txBody>
          <a:bodyPr anchor="ctr">
            <a:normAutofit/>
          </a:bodyPr>
          <a:lstStyle/>
          <a:p>
            <a:r>
              <a:rPr lang="en-US" sz="4000"/>
              <a:t>Applying the Theory to Understand Amira’s Behavior and Needs</a:t>
            </a:r>
          </a:p>
        </p:txBody>
      </p:sp>
      <p:sp>
        <p:nvSpPr>
          <p:cNvPr id="3" name="Content Placeholder 2">
            <a:extLst>
              <a:ext uri="{FF2B5EF4-FFF2-40B4-BE49-F238E27FC236}">
                <a16:creationId xmlns:a16="http://schemas.microsoft.com/office/drawing/2014/main" id="{87D7E575-7FD3-293F-ACF9-190FEA540A9F}"/>
              </a:ext>
            </a:extLst>
          </p:cNvPr>
          <p:cNvSpPr>
            <a:spLocks noGrp="1"/>
          </p:cNvSpPr>
          <p:nvPr>
            <p:ph idx="1"/>
          </p:nvPr>
        </p:nvSpPr>
        <p:spPr>
          <a:xfrm>
            <a:off x="1285240" y="2969469"/>
            <a:ext cx="8074815" cy="2800395"/>
          </a:xfrm>
        </p:spPr>
        <p:txBody>
          <a:bodyPr anchor="t">
            <a:normAutofit/>
          </a:bodyPr>
          <a:lstStyle/>
          <a:p>
            <a:pPr marL="0" indent="0">
              <a:buNone/>
            </a:pPr>
            <a:r>
              <a:rPr lang="en-US" sz="1500"/>
              <a:t>Amira has separation anxiety, limited verbal communication and difficulty playing in groups. These behaviors may be related to social and linguistic ‘’scaffolding’’:</a:t>
            </a:r>
          </a:p>
          <a:p>
            <a:r>
              <a:rPr lang="en-US" sz="1500" b="1"/>
              <a:t>Limited Verbal Communication</a:t>
            </a:r>
            <a:r>
              <a:rPr lang="en-US" sz="1500"/>
              <a:t>: Language is key to engage in communication. Therefore, if Amira has a limited exposure to social interactions, her ability to use language and to join peers may be reduced (Berk, 2012). </a:t>
            </a:r>
          </a:p>
          <a:p>
            <a:r>
              <a:rPr lang="en-US" sz="1500" b="1"/>
              <a:t>Separation Anxiety</a:t>
            </a:r>
            <a:r>
              <a:rPr lang="en-US" sz="1500"/>
              <a:t>: Children feel safer and are more likely to explore new experiences If they have secure routines and predictable adult support (Lauder, 2021). </a:t>
            </a:r>
          </a:p>
          <a:p>
            <a:r>
              <a:rPr lang="en-US" sz="1500" b="1"/>
              <a:t>Limited Engagement in Group Play</a:t>
            </a:r>
            <a:r>
              <a:rPr lang="en-US" sz="1500"/>
              <a:t>: Vygotsky's theory emphasizes on the importance of support and guided participation. If the child lacks opportunities to engage in one-to-one play, she will struggle to transition from solidary behavior into shared play (Berk, 2013).</a:t>
            </a:r>
          </a:p>
          <a:p>
            <a:endParaRPr lang="en-US" sz="1500"/>
          </a:p>
          <a:p>
            <a:endParaRPr lang="en-US" sz="1500"/>
          </a:p>
          <a:p>
            <a:endParaRPr lang="en-US" sz="1500"/>
          </a:p>
        </p:txBody>
      </p:sp>
    </p:spTree>
    <p:extLst>
      <p:ext uri="{BB962C8B-B14F-4D97-AF65-F5344CB8AC3E}">
        <p14:creationId xmlns:p14="http://schemas.microsoft.com/office/powerpoint/2010/main" val="1401887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B1C74-1B0C-F1AF-A32D-8B34CC48D9CE}"/>
              </a:ext>
            </a:extLst>
          </p:cNvPr>
          <p:cNvSpPr>
            <a:spLocks noGrp="1"/>
          </p:cNvSpPr>
          <p:nvPr>
            <p:ph type="title"/>
          </p:nvPr>
        </p:nvSpPr>
        <p:spPr>
          <a:xfrm>
            <a:off x="1285240" y="1050595"/>
            <a:ext cx="8074815" cy="1618489"/>
          </a:xfrm>
        </p:spPr>
        <p:txBody>
          <a:bodyPr anchor="ctr">
            <a:normAutofit/>
          </a:bodyPr>
          <a:lstStyle/>
          <a:p>
            <a:r>
              <a:rPr lang="en-US" sz="5000"/>
              <a:t>Practical Strategies (Vygotsky-Informed)</a:t>
            </a:r>
          </a:p>
        </p:txBody>
      </p:sp>
      <p:sp>
        <p:nvSpPr>
          <p:cNvPr id="3" name="Content Placeholder 2">
            <a:extLst>
              <a:ext uri="{FF2B5EF4-FFF2-40B4-BE49-F238E27FC236}">
                <a16:creationId xmlns:a16="http://schemas.microsoft.com/office/drawing/2014/main" id="{8ED46B5B-0372-1D3C-0A93-7010BDAAB533}"/>
              </a:ext>
            </a:extLst>
          </p:cNvPr>
          <p:cNvSpPr>
            <a:spLocks noGrp="1"/>
          </p:cNvSpPr>
          <p:nvPr>
            <p:ph idx="1"/>
          </p:nvPr>
        </p:nvSpPr>
        <p:spPr>
          <a:xfrm>
            <a:off x="1285240" y="2969469"/>
            <a:ext cx="8074815" cy="2800395"/>
          </a:xfrm>
        </p:spPr>
        <p:txBody>
          <a:bodyPr anchor="t">
            <a:normAutofit/>
          </a:bodyPr>
          <a:lstStyle/>
          <a:p>
            <a:r>
              <a:rPr lang="en-US" sz="1500" b="1"/>
              <a:t>Immediate Routines to Reduce Separation Anxiety</a:t>
            </a:r>
            <a:r>
              <a:rPr lang="en-US" sz="1500"/>
              <a:t> – predictable drop-off ritual. Routine provides predictable structure and helps children to manage their emotions and behavior (Selman and Dilworth‐Bart, 2023).</a:t>
            </a:r>
          </a:p>
          <a:p>
            <a:r>
              <a:rPr lang="en-US" sz="1500" b="1"/>
              <a:t>Language Scaffolding to Build Verbal Skills </a:t>
            </a:r>
            <a:r>
              <a:rPr lang="en-US" sz="1500"/>
              <a:t>– focused one-to-one language moments such as joint activities between a teacher and Amira and encourage private speech in play.</a:t>
            </a:r>
          </a:p>
          <a:p>
            <a:r>
              <a:rPr lang="en-US" sz="1500" b="1"/>
              <a:t>Social Scaffolding for Group Play </a:t>
            </a:r>
            <a:r>
              <a:rPr lang="en-US" sz="1500"/>
              <a:t>– adult-led small play groups with highly structured activities to reduce complexities and to encourage Amira to participate. Pair Amira with a sociable peer as peer-mediated scaffolding is effective in the development of small children (Chang and Locke, 2016).</a:t>
            </a:r>
          </a:p>
          <a:p>
            <a:r>
              <a:rPr lang="en-US" sz="1500" b="1"/>
              <a:t>Environmental and Sensory Support </a:t>
            </a:r>
            <a:r>
              <a:rPr lang="en-US" sz="1500"/>
              <a:t>– clear visual schedule and observation for sensory or communication needs in order to provide referral to specialist (if needed).</a:t>
            </a:r>
          </a:p>
        </p:txBody>
      </p:sp>
    </p:spTree>
    <p:extLst>
      <p:ext uri="{BB962C8B-B14F-4D97-AF65-F5344CB8AC3E}">
        <p14:creationId xmlns:p14="http://schemas.microsoft.com/office/powerpoint/2010/main" val="1916658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CC322-D7FE-2813-2E1B-9617028FED18}"/>
              </a:ext>
            </a:extLst>
          </p:cNvPr>
          <p:cNvSpPr>
            <a:spLocks noGrp="1"/>
          </p:cNvSpPr>
          <p:nvPr>
            <p:ph type="title"/>
          </p:nvPr>
        </p:nvSpPr>
        <p:spPr>
          <a:xfrm>
            <a:off x="645065" y="1463040"/>
            <a:ext cx="3796306" cy="2690949"/>
          </a:xfrm>
        </p:spPr>
        <p:txBody>
          <a:bodyPr anchor="t">
            <a:normAutofit/>
          </a:bodyPr>
          <a:lstStyle/>
          <a:p>
            <a:r>
              <a:rPr lang="en-US" sz="3700"/>
              <a:t>Nature and Nurture (Biological &amp; Environmental Contributions)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3DBF8E-C024-AA8B-186F-3AD6915F80F5}"/>
              </a:ext>
            </a:extLst>
          </p:cNvPr>
          <p:cNvSpPr>
            <a:spLocks noGrp="1"/>
          </p:cNvSpPr>
          <p:nvPr>
            <p:ph idx="1"/>
          </p:nvPr>
        </p:nvSpPr>
        <p:spPr>
          <a:xfrm>
            <a:off x="5284575" y="712697"/>
            <a:ext cx="6203561" cy="5431970"/>
          </a:xfrm>
        </p:spPr>
        <p:txBody>
          <a:bodyPr anchor="t">
            <a:normAutofit/>
          </a:bodyPr>
          <a:lstStyle/>
          <a:p>
            <a:r>
              <a:rPr lang="en-US" sz="1800" b="1" dirty="0"/>
              <a:t>Nature – refers to one’s genetics (Cherry, 2025).</a:t>
            </a:r>
          </a:p>
          <a:p>
            <a:r>
              <a:rPr lang="en-US" sz="1800" dirty="0"/>
              <a:t>Genetic dispositions may affect sensitivity to stress and social approach behaviors thus, explaining Amira’s separation anxiety and disengagement in group play. </a:t>
            </a:r>
          </a:p>
          <a:p>
            <a:r>
              <a:rPr lang="en-US" sz="1800" dirty="0"/>
              <a:t>Maturity stage of brain and language centers as well as hearing and speech-motor development may impact Amira’s communication abilities.</a:t>
            </a:r>
          </a:p>
          <a:p>
            <a:r>
              <a:rPr lang="en-US" sz="1800" b="1" dirty="0"/>
              <a:t>Nurture – environmental factors that shape individuals (Cherry, 2025). </a:t>
            </a:r>
          </a:p>
          <a:p>
            <a:r>
              <a:rPr lang="en-US" sz="1800" dirty="0"/>
              <a:t>Quality of caregiver responsiveness and attachment history shape Amira’s confidence and engagement abilities.</a:t>
            </a:r>
          </a:p>
          <a:p>
            <a:r>
              <a:rPr lang="en-US" sz="1800" dirty="0"/>
              <a:t>Cultural practices and norms shaping social behaviors and language.</a:t>
            </a:r>
          </a:p>
          <a:p>
            <a:r>
              <a:rPr lang="en-US" sz="1800" dirty="0"/>
              <a:t>Nursery environment: routines, peer interactions and sensory stimuli.</a:t>
            </a:r>
          </a:p>
          <a:p>
            <a:r>
              <a:rPr lang="en-US" sz="1800" b="1" dirty="0"/>
              <a:t>Key Insights</a:t>
            </a:r>
            <a:r>
              <a:rPr lang="en-US" sz="1800" dirty="0"/>
              <a:t>: child development results from interaction between biological predispositions and environmental experiences (Schiavon et al., 2025). </a:t>
            </a:r>
          </a:p>
          <a:p>
            <a:endParaRPr lang="en-US" sz="1800" dirty="0"/>
          </a:p>
          <a:p>
            <a:endParaRPr lang="en-US" sz="1800" dirty="0"/>
          </a:p>
        </p:txBody>
      </p:sp>
    </p:spTree>
    <p:extLst>
      <p:ext uri="{BB962C8B-B14F-4D97-AF65-F5344CB8AC3E}">
        <p14:creationId xmlns:p14="http://schemas.microsoft.com/office/powerpoint/2010/main" val="4226363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09E6F-806E-579A-7519-036F3AD8858E}"/>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Monitoring and Outcomes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0132A2-17C5-C61E-8247-DE7669D869F4}"/>
              </a:ext>
            </a:extLst>
          </p:cNvPr>
          <p:cNvGraphicFramePr>
            <a:graphicFrameLocks noGrp="1"/>
          </p:cNvGraphicFramePr>
          <p:nvPr>
            <p:ph idx="1"/>
            <p:extLst>
              <p:ext uri="{D42A27DB-BD31-4B8C-83A1-F6EECF244321}">
                <p14:modId xmlns:p14="http://schemas.microsoft.com/office/powerpoint/2010/main" val="125414518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4403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585A0-D729-5780-9DC7-01DC3400AD71}"/>
              </a:ext>
            </a:extLst>
          </p:cNvPr>
          <p:cNvSpPr>
            <a:spLocks noGrp="1"/>
          </p:cNvSpPr>
          <p:nvPr>
            <p:ph type="title"/>
          </p:nvPr>
        </p:nvSpPr>
        <p:spPr>
          <a:xfrm>
            <a:off x="1043631" y="809898"/>
            <a:ext cx="9942716" cy="1554480"/>
          </a:xfrm>
        </p:spPr>
        <p:txBody>
          <a:bodyPr anchor="ctr">
            <a:normAutofit/>
          </a:bodyPr>
          <a:lstStyle/>
          <a:p>
            <a:r>
              <a:rPr lang="en-US" sz="4800"/>
              <a:t>Critical Evaluation</a:t>
            </a:r>
          </a:p>
        </p:txBody>
      </p:sp>
      <p:sp>
        <p:nvSpPr>
          <p:cNvPr id="3" name="Content Placeholder 2">
            <a:extLst>
              <a:ext uri="{FF2B5EF4-FFF2-40B4-BE49-F238E27FC236}">
                <a16:creationId xmlns:a16="http://schemas.microsoft.com/office/drawing/2014/main" id="{F3231C14-A48A-2F63-5D62-AE1B41668F59}"/>
              </a:ext>
            </a:extLst>
          </p:cNvPr>
          <p:cNvSpPr>
            <a:spLocks noGrp="1"/>
          </p:cNvSpPr>
          <p:nvPr>
            <p:ph idx="1"/>
          </p:nvPr>
        </p:nvSpPr>
        <p:spPr>
          <a:xfrm>
            <a:off x="1045028" y="3017522"/>
            <a:ext cx="9941319" cy="3124658"/>
          </a:xfrm>
        </p:spPr>
        <p:txBody>
          <a:bodyPr anchor="ctr">
            <a:normAutofit/>
          </a:bodyPr>
          <a:lstStyle/>
          <a:p>
            <a:r>
              <a:rPr lang="en-US" sz="1700" dirty="0"/>
              <a:t>The analyses has a strong and practical focus with actionable recommendations that the nursery can implement. </a:t>
            </a:r>
          </a:p>
          <a:p>
            <a:r>
              <a:rPr lang="en-US" sz="1700" dirty="0"/>
              <a:t>Using </a:t>
            </a:r>
            <a:r>
              <a:rPr lang="en-US" sz="1700" dirty="0" err="1"/>
              <a:t>Vygovsky’s</a:t>
            </a:r>
            <a:r>
              <a:rPr lang="en-US" sz="1700" dirty="0"/>
              <a:t> theory emphasizes on social interactions and language, which highlights the importance of environmental factors.</a:t>
            </a:r>
          </a:p>
          <a:p>
            <a:r>
              <a:rPr lang="en-US" sz="1700" dirty="0"/>
              <a:t>The theory also provides a coherent base for creating strategies to help Amira’s development.</a:t>
            </a:r>
          </a:p>
          <a:p>
            <a:r>
              <a:rPr lang="en-US" sz="1700" dirty="0"/>
              <a:t>However, it may be challenging to measure Amira’s progress as each child develops at a different speed and time. </a:t>
            </a:r>
          </a:p>
          <a:p>
            <a:r>
              <a:rPr lang="en-US" sz="1700" dirty="0"/>
              <a:t>Implementing one-to-one scaffolding may be challenging for the nursery because they have limited staff. </a:t>
            </a:r>
          </a:p>
          <a:p>
            <a:r>
              <a:rPr lang="en-US" sz="1700" dirty="0"/>
              <a:t>Scaffolding techniques must be adjusted to fit Amira’s culture.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6554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8">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ight Triangle 2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B7B6E-4733-313F-D204-226DCC561A0D}"/>
              </a:ext>
            </a:extLst>
          </p:cNvPr>
          <p:cNvSpPr>
            <a:spLocks noGrp="1"/>
          </p:cNvSpPr>
          <p:nvPr>
            <p:ph type="title"/>
          </p:nvPr>
        </p:nvSpPr>
        <p:spPr>
          <a:xfrm>
            <a:off x="1006900" y="1188637"/>
            <a:ext cx="3141430" cy="4480726"/>
          </a:xfrm>
        </p:spPr>
        <p:txBody>
          <a:bodyPr>
            <a:normAutofit/>
          </a:bodyPr>
          <a:lstStyle/>
          <a:p>
            <a:pPr algn="r"/>
            <a:r>
              <a:rPr lang="en-US" sz="6600"/>
              <a:t>Action Plan</a:t>
            </a:r>
          </a:p>
        </p:txBody>
      </p:sp>
      <p:cxnSp>
        <p:nvCxnSpPr>
          <p:cNvPr id="25" name="Straight Connector 2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D70F3C-9C56-FAE6-D0C6-E4224106140F}"/>
              </a:ext>
            </a:extLst>
          </p:cNvPr>
          <p:cNvSpPr>
            <a:spLocks noGrp="1"/>
          </p:cNvSpPr>
          <p:nvPr>
            <p:ph idx="1"/>
          </p:nvPr>
        </p:nvSpPr>
        <p:spPr>
          <a:xfrm>
            <a:off x="5138928" y="1338729"/>
            <a:ext cx="4795584" cy="4180542"/>
          </a:xfrm>
        </p:spPr>
        <p:txBody>
          <a:bodyPr anchor="ctr">
            <a:normAutofit/>
          </a:bodyPr>
          <a:lstStyle/>
          <a:p>
            <a:r>
              <a:rPr lang="en-US" sz="2000" b="1"/>
              <a:t>Day 1-3</a:t>
            </a:r>
            <a:r>
              <a:rPr lang="en-US" sz="2000"/>
              <a:t>: Establish predictable drop-off routine and begin daily 5-10 mins one-to-one communication moments. </a:t>
            </a:r>
          </a:p>
          <a:p>
            <a:r>
              <a:rPr lang="en-US" sz="2000" b="1"/>
              <a:t>Week 1</a:t>
            </a:r>
            <a:r>
              <a:rPr lang="en-US" sz="2000"/>
              <a:t>: Assign social peer and set small guided plays.</a:t>
            </a:r>
          </a:p>
          <a:p>
            <a:r>
              <a:rPr lang="en-US" sz="2000" b="1"/>
              <a:t>Week 2-4</a:t>
            </a:r>
            <a:r>
              <a:rPr lang="en-US" sz="2000"/>
              <a:t>: Gradually introduce longer group play session and begin reducing the involvement of the teacher.</a:t>
            </a:r>
          </a:p>
          <a:p>
            <a:r>
              <a:rPr lang="en-US" sz="2000" b="1"/>
              <a:t>Week 5</a:t>
            </a:r>
            <a:r>
              <a:rPr lang="en-US" sz="2000"/>
              <a:t>: Review progress vs targets and refer to speech and language screening if needed. </a:t>
            </a:r>
          </a:p>
          <a:p>
            <a:r>
              <a:rPr lang="en-US" sz="2000" b="1"/>
              <a:t>Week 6</a:t>
            </a:r>
            <a:r>
              <a:rPr lang="en-US" sz="2000"/>
              <a:t>: Full review with parents and adapt the plan to suit Amira’s needs.</a:t>
            </a:r>
          </a:p>
        </p:txBody>
      </p:sp>
    </p:spTree>
    <p:extLst>
      <p:ext uri="{BB962C8B-B14F-4D97-AF65-F5344CB8AC3E}">
        <p14:creationId xmlns:p14="http://schemas.microsoft.com/office/powerpoint/2010/main" val="2976594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9A5D3-D225-37FD-1900-3DC3A2D1CCE1}"/>
              </a:ext>
            </a:extLst>
          </p:cNvPr>
          <p:cNvSpPr>
            <a:spLocks noGrp="1"/>
          </p:cNvSpPr>
          <p:nvPr>
            <p:ph type="title"/>
          </p:nvPr>
        </p:nvSpPr>
        <p:spPr>
          <a:xfrm>
            <a:off x="1285240" y="1050595"/>
            <a:ext cx="8074815" cy="1618489"/>
          </a:xfrm>
        </p:spPr>
        <p:txBody>
          <a:bodyPr anchor="ctr">
            <a:normAutofit/>
          </a:bodyPr>
          <a:lstStyle/>
          <a:p>
            <a:r>
              <a:rPr lang="en-US" sz="7200"/>
              <a:t>Conclusion</a:t>
            </a:r>
          </a:p>
        </p:txBody>
      </p:sp>
      <p:sp>
        <p:nvSpPr>
          <p:cNvPr id="3" name="Content Placeholder 2">
            <a:extLst>
              <a:ext uri="{FF2B5EF4-FFF2-40B4-BE49-F238E27FC236}">
                <a16:creationId xmlns:a16="http://schemas.microsoft.com/office/drawing/2014/main" id="{35E09EE8-B28F-4CFA-E05A-9961698EC310}"/>
              </a:ext>
            </a:extLst>
          </p:cNvPr>
          <p:cNvSpPr>
            <a:spLocks noGrp="1"/>
          </p:cNvSpPr>
          <p:nvPr>
            <p:ph idx="1"/>
          </p:nvPr>
        </p:nvSpPr>
        <p:spPr>
          <a:xfrm>
            <a:off x="1285240" y="2969469"/>
            <a:ext cx="8074815" cy="2800395"/>
          </a:xfrm>
        </p:spPr>
        <p:txBody>
          <a:bodyPr anchor="t">
            <a:normAutofit/>
          </a:bodyPr>
          <a:lstStyle/>
          <a:p>
            <a:r>
              <a:rPr lang="en-US" sz="1700" dirty="0"/>
              <a:t>Vygotsky's Sociocultural theory highlights the importance of social interaction, language and cultural tools in early childhood development. It also provides a framework for understanding Amira’s needs and behaviors. </a:t>
            </a:r>
          </a:p>
          <a:p>
            <a:r>
              <a:rPr lang="en-US" sz="1700" dirty="0"/>
              <a:t>Amira’s separation anxiety, limited verbal communication and difficulties to engage in group play can be addressed through the implementation of a delicate action plan that gradually introduces new actions to help her development. </a:t>
            </a:r>
          </a:p>
          <a:p>
            <a:r>
              <a:rPr lang="en-US" sz="1700" dirty="0"/>
              <a:t>Nature and nurture also play a key part in Amira’s development, which is genetic predispositions must be considered while social-environmental support must be provided.</a:t>
            </a:r>
          </a:p>
        </p:txBody>
      </p:sp>
    </p:spTree>
    <p:extLst>
      <p:ext uri="{BB962C8B-B14F-4D97-AF65-F5344CB8AC3E}">
        <p14:creationId xmlns:p14="http://schemas.microsoft.com/office/powerpoint/2010/main" val="2507351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34B4D-EB73-3233-AAB8-206428F2A746}"/>
              </a:ext>
            </a:extLst>
          </p:cNvPr>
          <p:cNvSpPr>
            <a:spLocks noGrp="1"/>
          </p:cNvSpPr>
          <p:nvPr>
            <p:ph type="title"/>
          </p:nvPr>
        </p:nvSpPr>
        <p:spPr>
          <a:xfrm>
            <a:off x="1043631" y="809898"/>
            <a:ext cx="9942716" cy="1554480"/>
          </a:xfrm>
        </p:spPr>
        <p:txBody>
          <a:bodyPr anchor="ctr">
            <a:normAutofit/>
          </a:bodyPr>
          <a:lstStyle/>
          <a:p>
            <a:r>
              <a:rPr lang="en-US" sz="4800"/>
              <a:t>Reference List</a:t>
            </a:r>
          </a:p>
        </p:txBody>
      </p:sp>
      <p:sp>
        <p:nvSpPr>
          <p:cNvPr id="4" name="Rectangle 1">
            <a:extLst>
              <a:ext uri="{FF2B5EF4-FFF2-40B4-BE49-F238E27FC236}">
                <a16:creationId xmlns:a16="http://schemas.microsoft.com/office/drawing/2014/main" id="{B3AD4C86-170B-BE01-2F03-750DDA966D38}"/>
              </a:ext>
            </a:extLst>
          </p:cNvPr>
          <p:cNvSpPr>
            <a:spLocks noGrp="1" noChangeArrowheads="1"/>
          </p:cNvSpPr>
          <p:nvPr>
            <p:ph idx="1"/>
          </p:nvPr>
        </p:nvSpPr>
        <p:spPr bwMode="auto">
          <a:xfrm>
            <a:off x="1045028" y="2560323"/>
            <a:ext cx="9941319" cy="39249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spcAft>
                <a:spcPts val="600"/>
              </a:spcAft>
            </a:pPr>
            <a:r>
              <a:rPr kumimoji="0" lang="en-US" altLang="en-US" sz="1400" b="0" i="0" u="none" strike="noStrike" cap="none" normalizeH="0" baseline="0" dirty="0">
                <a:ln>
                  <a:noFill/>
                </a:ln>
                <a:effectLst/>
                <a:latin typeface="Times New Roman" panose="02020603050405020304" pitchFamily="18" charset="0"/>
              </a:rPr>
              <a:t>Berk, L. (2012). </a:t>
            </a:r>
            <a:r>
              <a:rPr kumimoji="0" lang="en-US" altLang="en-US" sz="1400" b="0" i="1" u="none" strike="noStrike" cap="none" normalizeH="0" baseline="0" dirty="0">
                <a:ln>
                  <a:noFill/>
                </a:ln>
                <a:effectLst/>
                <a:latin typeface="Times New Roman" panose="02020603050405020304" pitchFamily="18" charset="0"/>
              </a:rPr>
              <a:t>Child Development</a:t>
            </a:r>
            <a:r>
              <a:rPr kumimoji="0" lang="en-US" altLang="en-US" sz="1400" b="0" i="0" u="none" strike="noStrike" cap="none" normalizeH="0" baseline="0" dirty="0">
                <a:ln>
                  <a:noFill/>
                </a:ln>
                <a:effectLst/>
                <a:latin typeface="Times New Roman" panose="02020603050405020304" pitchFamily="18" charset="0"/>
              </a:rPr>
              <a:t>. 9th ed. Pearson Australia Pty Ltd.</a:t>
            </a:r>
            <a:endParaRPr kumimoji="0" lang="en-US" altLang="en-US" sz="1400" b="0" i="0" u="none" strike="noStrike" cap="none" normalizeH="0" baseline="0" dirty="0">
              <a:ln>
                <a:noFill/>
              </a:ln>
              <a:effectLst/>
            </a:endParaRPr>
          </a:p>
          <a:p>
            <a:pPr>
              <a:spcAft>
                <a:spcPts val="600"/>
              </a:spcAft>
            </a:pPr>
            <a:r>
              <a:rPr kumimoji="0" lang="en-US" altLang="en-US" sz="1400" b="0" i="0" u="none" strike="noStrike" cap="none" normalizeH="0" baseline="0" dirty="0">
                <a:ln>
                  <a:noFill/>
                </a:ln>
                <a:effectLst/>
                <a:latin typeface="Times New Roman" panose="02020603050405020304" pitchFamily="18" charset="0"/>
              </a:rPr>
              <a:t>Chang, Y.-C. and Locke, J. (2016). A systematic review of peer-mediated interventions for children with autism spectrum disorder. </a:t>
            </a:r>
            <a:r>
              <a:rPr kumimoji="0" lang="en-US" altLang="en-US" sz="1400" b="0" i="1" u="none" strike="noStrike" cap="none" normalizeH="0" baseline="0" dirty="0">
                <a:ln>
                  <a:noFill/>
                </a:ln>
                <a:effectLst/>
                <a:latin typeface="Times New Roman" panose="02020603050405020304" pitchFamily="18" charset="0"/>
              </a:rPr>
              <a:t>Research in Autism Spectrum Disorders</a:t>
            </a:r>
            <a:r>
              <a:rPr kumimoji="0" lang="en-US" altLang="en-US" sz="1400" b="0" i="0" u="none" strike="noStrike" cap="none" normalizeH="0" baseline="0" dirty="0">
                <a:ln>
                  <a:noFill/>
                </a:ln>
                <a:effectLst/>
                <a:latin typeface="Times New Roman" panose="02020603050405020304" pitchFamily="18" charset="0"/>
              </a:rPr>
              <a:t>, [online] 27(27), pp.1–10. </a:t>
            </a:r>
            <a:r>
              <a:rPr kumimoji="0" lang="en-US" altLang="en-US" sz="1400" b="0" i="0" u="none" strike="noStrike" cap="none" normalizeH="0" baseline="0" dirty="0" err="1">
                <a:ln>
                  <a:noFill/>
                </a:ln>
                <a:effectLst/>
                <a:latin typeface="Times New Roman" panose="02020603050405020304" pitchFamily="18" charset="0"/>
              </a:rPr>
              <a:t>doi:https</a:t>
            </a:r>
            <a:r>
              <a:rPr kumimoji="0" lang="en-US" altLang="en-US" sz="1400" b="0" i="0" u="none" strike="noStrike" cap="none" normalizeH="0" baseline="0" dirty="0">
                <a:ln>
                  <a:noFill/>
                </a:ln>
                <a:effectLst/>
                <a:latin typeface="Times New Roman" panose="02020603050405020304" pitchFamily="18" charset="0"/>
              </a:rPr>
              <a:t>://</a:t>
            </a:r>
            <a:r>
              <a:rPr kumimoji="0" lang="en-US" altLang="en-US" sz="1400" b="0" i="0" u="none" strike="noStrike" cap="none" normalizeH="0" baseline="0" dirty="0" err="1">
                <a:ln>
                  <a:noFill/>
                </a:ln>
                <a:effectLst/>
                <a:latin typeface="Times New Roman" panose="02020603050405020304" pitchFamily="18" charset="0"/>
              </a:rPr>
              <a:t>doi.org</a:t>
            </a:r>
            <a:r>
              <a:rPr kumimoji="0" lang="en-US" altLang="en-US" sz="1400" b="0" i="0" u="none" strike="noStrike" cap="none" normalizeH="0" baseline="0" dirty="0">
                <a:ln>
                  <a:noFill/>
                </a:ln>
                <a:effectLst/>
                <a:latin typeface="Times New Roman" panose="02020603050405020304" pitchFamily="18" charset="0"/>
              </a:rPr>
              <a:t>/10.1016/j.rasd.2016.03.010.</a:t>
            </a:r>
            <a:endParaRPr kumimoji="0" lang="en-US" altLang="en-US" sz="1400" b="0" i="0" u="none" strike="noStrike" cap="none" normalizeH="0" baseline="0" dirty="0">
              <a:ln>
                <a:noFill/>
              </a:ln>
              <a:effectLst/>
            </a:endParaRPr>
          </a:p>
          <a:p>
            <a:pPr>
              <a:spcAft>
                <a:spcPts val="600"/>
              </a:spcAft>
            </a:pPr>
            <a:r>
              <a:rPr kumimoji="0" lang="en-US" altLang="en-US" sz="1400" b="0" i="0" u="none" strike="noStrike" cap="none" normalizeH="0" baseline="0" dirty="0">
                <a:ln>
                  <a:noFill/>
                </a:ln>
                <a:effectLst/>
                <a:latin typeface="Times New Roman" panose="02020603050405020304" pitchFamily="18" charset="0"/>
              </a:rPr>
              <a:t>Cherry, K. (2025). </a:t>
            </a:r>
            <a:r>
              <a:rPr kumimoji="0" lang="en-US" altLang="en-US" sz="1400" b="0" i="1" u="none" strike="noStrike" cap="none" normalizeH="0" baseline="0" dirty="0">
                <a:ln>
                  <a:noFill/>
                </a:ln>
                <a:effectLst/>
                <a:latin typeface="Times New Roman" panose="02020603050405020304" pitchFamily="18" charset="0"/>
              </a:rPr>
              <a:t>How Nature vs. Nurture Shapes Who We Become</a:t>
            </a:r>
            <a:r>
              <a:rPr kumimoji="0" lang="en-US" altLang="en-US" sz="1400" b="0" i="0" u="none" strike="noStrike" cap="none" normalizeH="0" baseline="0" dirty="0">
                <a:ln>
                  <a:noFill/>
                </a:ln>
                <a:effectLst/>
                <a:latin typeface="Times New Roman" panose="02020603050405020304" pitchFamily="18" charset="0"/>
              </a:rPr>
              <a:t>. [online] </a:t>
            </a:r>
            <a:r>
              <a:rPr kumimoji="0" lang="en-US" altLang="en-US" sz="1400" b="0" i="0" u="none" strike="noStrike" cap="none" normalizeH="0" baseline="0" dirty="0" err="1">
                <a:ln>
                  <a:noFill/>
                </a:ln>
                <a:effectLst/>
                <a:latin typeface="Times New Roman" panose="02020603050405020304" pitchFamily="18" charset="0"/>
              </a:rPr>
              <a:t>Verywell</a:t>
            </a:r>
            <a:r>
              <a:rPr kumimoji="0" lang="en-US" altLang="en-US" sz="1400" b="0" i="0" u="none" strike="noStrike" cap="none" normalizeH="0" baseline="0" dirty="0">
                <a:ln>
                  <a:noFill/>
                </a:ln>
                <a:effectLst/>
                <a:latin typeface="Times New Roman" panose="02020603050405020304" pitchFamily="18" charset="0"/>
              </a:rPr>
              <a:t> Mind. Available at: https://</a:t>
            </a:r>
            <a:r>
              <a:rPr kumimoji="0" lang="en-US" altLang="en-US" sz="1400" b="0" i="0" u="none" strike="noStrike" cap="none" normalizeH="0" baseline="0" dirty="0" err="1">
                <a:ln>
                  <a:noFill/>
                </a:ln>
                <a:effectLst/>
                <a:latin typeface="Times New Roman" panose="02020603050405020304" pitchFamily="18" charset="0"/>
              </a:rPr>
              <a:t>www.verywellmind.com</a:t>
            </a:r>
            <a:r>
              <a:rPr kumimoji="0" lang="en-US" altLang="en-US" sz="1400" b="0" i="0" u="none" strike="noStrike" cap="none" normalizeH="0" baseline="0" dirty="0">
                <a:ln>
                  <a:noFill/>
                </a:ln>
                <a:effectLst/>
                <a:latin typeface="Times New Roman" panose="02020603050405020304" pitchFamily="18" charset="0"/>
              </a:rPr>
              <a:t>/what-is-nature-versus-nurture-2795392 [Accessed 4 Nov. 2025].</a:t>
            </a:r>
            <a:endParaRPr kumimoji="0" lang="en-US" altLang="en-US" sz="1400" b="0" i="0" u="none" strike="noStrike" cap="none" normalizeH="0" baseline="0" dirty="0">
              <a:ln>
                <a:noFill/>
              </a:ln>
              <a:effectLst/>
            </a:endParaRPr>
          </a:p>
          <a:p>
            <a:pPr>
              <a:spcAft>
                <a:spcPts val="600"/>
              </a:spcAft>
            </a:pPr>
            <a:r>
              <a:rPr kumimoji="0" lang="en-US" altLang="en-US" sz="1400" b="0" i="0" u="none" strike="noStrike" cap="none" normalizeH="0" baseline="0" dirty="0">
                <a:ln>
                  <a:noFill/>
                </a:ln>
                <a:effectLst/>
                <a:latin typeface="Times New Roman" panose="02020603050405020304" pitchFamily="18" charset="0"/>
              </a:rPr>
              <a:t>Lauder, O. (2021). </a:t>
            </a:r>
            <a:r>
              <a:rPr kumimoji="0" lang="en-US" altLang="en-US" sz="1400" b="0" i="1" u="none" strike="noStrike" cap="none" normalizeH="0" baseline="0" dirty="0">
                <a:ln>
                  <a:noFill/>
                </a:ln>
                <a:effectLst/>
                <a:latin typeface="Times New Roman" panose="02020603050405020304" pitchFamily="18" charset="0"/>
              </a:rPr>
              <a:t>Predictability and Routines</a:t>
            </a:r>
            <a:r>
              <a:rPr kumimoji="0" lang="en-US" altLang="en-US" sz="1400" b="0" i="0" u="none" strike="noStrike" cap="none" normalizeH="0" baseline="0" dirty="0">
                <a:ln>
                  <a:noFill/>
                </a:ln>
                <a:effectLst/>
                <a:latin typeface="Times New Roman" panose="02020603050405020304" pitchFamily="18" charset="0"/>
              </a:rPr>
              <a:t>. [online] </a:t>
            </a:r>
            <a:r>
              <a:rPr kumimoji="0" lang="en-US" altLang="en-US" sz="1400" b="0" i="0" u="none" strike="noStrike" cap="none" normalizeH="0" baseline="0" dirty="0" err="1">
                <a:ln>
                  <a:noFill/>
                </a:ln>
                <a:effectLst/>
                <a:latin typeface="Times New Roman" panose="02020603050405020304" pitchFamily="18" charset="0"/>
              </a:rPr>
              <a:t>Margaretives.com.au</a:t>
            </a:r>
            <a:r>
              <a:rPr kumimoji="0" lang="en-US" altLang="en-US" sz="1400" b="0" i="0" u="none" strike="noStrike" cap="none" normalizeH="0" baseline="0" dirty="0">
                <a:ln>
                  <a:noFill/>
                </a:ln>
                <a:effectLst/>
                <a:latin typeface="Times New Roman" panose="02020603050405020304" pitchFamily="18" charset="0"/>
              </a:rPr>
              <a:t>. Available at: https://</a:t>
            </a:r>
            <a:r>
              <a:rPr kumimoji="0" lang="en-US" altLang="en-US" sz="1400" b="0" i="0" u="none" strike="noStrike" cap="none" normalizeH="0" baseline="0" dirty="0" err="1">
                <a:ln>
                  <a:noFill/>
                </a:ln>
                <a:effectLst/>
                <a:latin typeface="Times New Roman" panose="02020603050405020304" pitchFamily="18" charset="0"/>
              </a:rPr>
              <a:t>margaretives.com.au</a:t>
            </a:r>
            <a:r>
              <a:rPr kumimoji="0" lang="en-US" altLang="en-US" sz="1400" b="0" i="0" u="none" strike="noStrike" cap="none" normalizeH="0" baseline="0" dirty="0">
                <a:ln>
                  <a:noFill/>
                </a:ln>
                <a:effectLst/>
                <a:latin typeface="Times New Roman" panose="02020603050405020304" pitchFamily="18" charset="0"/>
              </a:rPr>
              <a:t>/blog/item/60-predictability-and-routines.html [Accessed 4 Nov. 2025].</a:t>
            </a:r>
            <a:endParaRPr kumimoji="0" lang="en-US" altLang="en-US" sz="1400" b="0" i="0" u="none" strike="noStrike" cap="none" normalizeH="0" baseline="0" dirty="0">
              <a:ln>
                <a:noFill/>
              </a:ln>
              <a:effectLst/>
            </a:endParaRPr>
          </a:p>
          <a:p>
            <a:pPr>
              <a:spcAft>
                <a:spcPts val="600"/>
              </a:spcAft>
            </a:pPr>
            <a:r>
              <a:rPr kumimoji="0" lang="en-US" altLang="en-US" sz="1400" b="0" i="0" u="none" strike="noStrike" cap="none" normalizeH="0" baseline="0" dirty="0">
                <a:ln>
                  <a:noFill/>
                </a:ln>
                <a:effectLst/>
                <a:latin typeface="Times New Roman" panose="02020603050405020304" pitchFamily="18" charset="0"/>
              </a:rPr>
              <a:t>McLeod, S. (2025). </a:t>
            </a:r>
            <a:r>
              <a:rPr kumimoji="0" lang="en-US" altLang="en-US" sz="1400" b="0" i="1" u="none" strike="noStrike" cap="none" normalizeH="0" baseline="0" dirty="0">
                <a:ln>
                  <a:noFill/>
                </a:ln>
                <a:effectLst/>
                <a:latin typeface="Times New Roman" panose="02020603050405020304" pitchFamily="18" charset="0"/>
              </a:rPr>
              <a:t>Vygotsky’s sociocultural theory of cognitive development</a:t>
            </a:r>
            <a:r>
              <a:rPr kumimoji="0" lang="en-US" altLang="en-US" sz="1400" b="0" i="0" u="none" strike="noStrike" cap="none" normalizeH="0" baseline="0" dirty="0">
                <a:ln>
                  <a:noFill/>
                </a:ln>
                <a:effectLst/>
                <a:latin typeface="Times New Roman" panose="02020603050405020304" pitchFamily="18" charset="0"/>
              </a:rPr>
              <a:t>. [online] Simply Psychology. Available at: https://</a:t>
            </a:r>
            <a:r>
              <a:rPr kumimoji="0" lang="en-US" altLang="en-US" sz="1400" b="0" i="0" u="none" strike="noStrike" cap="none" normalizeH="0" baseline="0" dirty="0" err="1">
                <a:ln>
                  <a:noFill/>
                </a:ln>
                <a:effectLst/>
                <a:latin typeface="Times New Roman" panose="02020603050405020304" pitchFamily="18" charset="0"/>
              </a:rPr>
              <a:t>www.simplypsychology.org</a:t>
            </a:r>
            <a:r>
              <a:rPr kumimoji="0" lang="en-US" altLang="en-US" sz="1400" b="0" i="0" u="none" strike="noStrike" cap="none" normalizeH="0" baseline="0" dirty="0">
                <a:ln>
                  <a:noFill/>
                </a:ln>
                <a:effectLst/>
                <a:latin typeface="Times New Roman" panose="02020603050405020304" pitchFamily="18" charset="0"/>
              </a:rPr>
              <a:t>/</a:t>
            </a:r>
            <a:r>
              <a:rPr kumimoji="0" lang="en-US" altLang="en-US" sz="1400" b="0" i="0" u="none" strike="noStrike" cap="none" normalizeH="0" baseline="0" dirty="0" err="1">
                <a:ln>
                  <a:noFill/>
                </a:ln>
                <a:effectLst/>
                <a:latin typeface="Times New Roman" panose="02020603050405020304" pitchFamily="18" charset="0"/>
              </a:rPr>
              <a:t>vygotsky.html</a:t>
            </a:r>
            <a:r>
              <a:rPr kumimoji="0" lang="en-US" altLang="en-US" sz="1400" b="0" i="0" u="none" strike="noStrike" cap="none" normalizeH="0" baseline="0" dirty="0">
                <a:ln>
                  <a:noFill/>
                </a:ln>
                <a:effectLst/>
                <a:latin typeface="Times New Roman" panose="02020603050405020304" pitchFamily="18" charset="0"/>
              </a:rPr>
              <a:t> [Accessed 4 Nov. 2025].</a:t>
            </a:r>
            <a:endParaRPr kumimoji="0" lang="en-US" altLang="en-US" sz="1400" b="0" i="0" u="none" strike="noStrike" cap="none" normalizeH="0" baseline="0" dirty="0">
              <a:ln>
                <a:noFill/>
              </a:ln>
              <a:effectLst/>
            </a:endParaRPr>
          </a:p>
          <a:p>
            <a:pPr>
              <a:spcAft>
                <a:spcPts val="600"/>
              </a:spcAft>
            </a:pPr>
            <a:r>
              <a:rPr kumimoji="0" lang="en-US" altLang="en-US" sz="1400" b="0" i="0" u="none" strike="noStrike" cap="none" normalizeH="0" baseline="0" dirty="0">
                <a:ln>
                  <a:noFill/>
                </a:ln>
                <a:effectLst/>
                <a:latin typeface="Times New Roman" panose="02020603050405020304" pitchFamily="18" charset="0"/>
              </a:rPr>
              <a:t>Schiavon, M., Burton, Birgitte K., Hemager, N., Greve, Aja N., Spang, Katrine S., Ellersgaard, D., Plessen, K., Jepsen, Jens Richardt M., Thorup, Anne A.  E., Werge, T., Nordentoft, M. and Nudel, R. (2025). Environmental and Genetic Influences on Developmental Outcomes Across the Domains of Language, Cognition, Motor Function, and Social Behavior. </a:t>
            </a:r>
            <a:r>
              <a:rPr kumimoji="0" lang="en-US" altLang="en-US" sz="1400" b="0" i="1" u="none" strike="noStrike" cap="none" normalizeH="0" baseline="0" dirty="0">
                <a:ln>
                  <a:noFill/>
                </a:ln>
                <a:effectLst/>
                <a:latin typeface="Times New Roman" panose="02020603050405020304" pitchFamily="18" charset="0"/>
              </a:rPr>
              <a:t>European Journal of Neuroscience</a:t>
            </a:r>
            <a:r>
              <a:rPr kumimoji="0" lang="en-US" altLang="en-US" sz="1400" b="0" i="0" u="none" strike="noStrike" cap="none" normalizeH="0" baseline="0" dirty="0">
                <a:ln>
                  <a:noFill/>
                </a:ln>
                <a:effectLst/>
                <a:latin typeface="Times New Roman" panose="02020603050405020304" pitchFamily="18" charset="0"/>
              </a:rPr>
              <a:t>, [online] 61(12). </a:t>
            </a:r>
            <a:r>
              <a:rPr kumimoji="0" lang="en-US" altLang="en-US" sz="1400" b="0" i="0" u="none" strike="noStrike" cap="none" normalizeH="0" baseline="0" dirty="0" err="1">
                <a:ln>
                  <a:noFill/>
                </a:ln>
                <a:effectLst/>
                <a:latin typeface="Times New Roman" panose="02020603050405020304" pitchFamily="18" charset="0"/>
              </a:rPr>
              <a:t>doi:https</a:t>
            </a:r>
            <a:r>
              <a:rPr kumimoji="0" lang="en-US" altLang="en-US" sz="1400" b="0" i="0" u="none" strike="noStrike" cap="none" normalizeH="0" baseline="0" dirty="0">
                <a:ln>
                  <a:noFill/>
                </a:ln>
                <a:effectLst/>
                <a:latin typeface="Times New Roman" panose="02020603050405020304" pitchFamily="18" charset="0"/>
              </a:rPr>
              <a:t>://</a:t>
            </a:r>
            <a:r>
              <a:rPr kumimoji="0" lang="en-US" altLang="en-US" sz="1400" b="0" i="0" u="none" strike="noStrike" cap="none" normalizeH="0" baseline="0" dirty="0" err="1">
                <a:ln>
                  <a:noFill/>
                </a:ln>
                <a:effectLst/>
                <a:latin typeface="Times New Roman" panose="02020603050405020304" pitchFamily="18" charset="0"/>
              </a:rPr>
              <a:t>doi.org</a:t>
            </a:r>
            <a:r>
              <a:rPr kumimoji="0" lang="en-US" altLang="en-US" sz="1400" b="0" i="0" u="none" strike="noStrike" cap="none" normalizeH="0" baseline="0" dirty="0">
                <a:ln>
                  <a:noFill/>
                </a:ln>
                <a:effectLst/>
                <a:latin typeface="Times New Roman" panose="02020603050405020304" pitchFamily="18" charset="0"/>
              </a:rPr>
              <a:t>/10.1111/ejn.70163.</a:t>
            </a:r>
            <a:endParaRPr kumimoji="0" lang="en-US" altLang="en-US" sz="1400" b="0" i="0" u="none" strike="noStrike" cap="none" normalizeH="0" baseline="0" dirty="0">
              <a:ln>
                <a:noFill/>
              </a:ln>
              <a:effectLst/>
            </a:endParaRPr>
          </a:p>
          <a:p>
            <a:pPr>
              <a:spcAft>
                <a:spcPts val="600"/>
              </a:spcAft>
            </a:pPr>
            <a:r>
              <a:rPr kumimoji="0" lang="en-US" altLang="en-US" sz="1400" b="0" i="0" u="none" strike="noStrike" cap="none" normalizeH="0" baseline="0" dirty="0">
                <a:ln>
                  <a:noFill/>
                </a:ln>
                <a:effectLst/>
                <a:latin typeface="Times New Roman" panose="02020603050405020304" pitchFamily="18" charset="0"/>
              </a:rPr>
              <a:t>Selman, S. and Dilworth‐Bart, J. (2023). Routines and Child development: a Systematic Review. </a:t>
            </a:r>
            <a:r>
              <a:rPr kumimoji="0" lang="en-US" altLang="en-US" sz="1400" b="0" i="1" u="none" strike="noStrike" cap="none" normalizeH="0" baseline="0" dirty="0">
                <a:ln>
                  <a:noFill/>
                </a:ln>
                <a:effectLst/>
                <a:latin typeface="Times New Roman" panose="02020603050405020304" pitchFamily="18" charset="0"/>
              </a:rPr>
              <a:t>Journal of Family Theory and Review</a:t>
            </a:r>
            <a:r>
              <a:rPr kumimoji="0" lang="en-US" altLang="en-US" sz="1400" b="0" i="0" u="none" strike="noStrike" cap="none" normalizeH="0" baseline="0" dirty="0">
                <a:ln>
                  <a:noFill/>
                </a:ln>
                <a:effectLst/>
                <a:latin typeface="Times New Roman" panose="02020603050405020304" pitchFamily="18" charset="0"/>
              </a:rPr>
              <a:t>, [online] 1(1). </a:t>
            </a:r>
            <a:r>
              <a:rPr kumimoji="0" lang="en-US" altLang="en-US" sz="1400" b="0" i="0" u="none" strike="noStrike" cap="none" normalizeH="0" baseline="0" dirty="0" err="1">
                <a:ln>
                  <a:noFill/>
                </a:ln>
                <a:effectLst/>
                <a:latin typeface="Times New Roman" panose="02020603050405020304" pitchFamily="18" charset="0"/>
              </a:rPr>
              <a:t>doi:https</a:t>
            </a:r>
            <a:r>
              <a:rPr kumimoji="0" lang="en-US" altLang="en-US" sz="1400" b="0" i="0" u="none" strike="noStrike" cap="none" normalizeH="0" baseline="0" dirty="0">
                <a:ln>
                  <a:noFill/>
                </a:ln>
                <a:effectLst/>
                <a:latin typeface="Times New Roman" panose="02020603050405020304" pitchFamily="18" charset="0"/>
              </a:rPr>
              <a:t>://</a:t>
            </a:r>
            <a:r>
              <a:rPr kumimoji="0" lang="en-US" altLang="en-US" sz="1400" b="0" i="0" u="none" strike="noStrike" cap="none" normalizeH="0" baseline="0" dirty="0" err="1">
                <a:ln>
                  <a:noFill/>
                </a:ln>
                <a:effectLst/>
                <a:latin typeface="Times New Roman" panose="02020603050405020304" pitchFamily="18" charset="0"/>
              </a:rPr>
              <a:t>doi.org</a:t>
            </a:r>
            <a:r>
              <a:rPr kumimoji="0" lang="en-US" altLang="en-US" sz="1400" b="0" i="0" u="none" strike="noStrike" cap="none" normalizeH="0" baseline="0" dirty="0">
                <a:ln>
                  <a:noFill/>
                </a:ln>
                <a:effectLst/>
                <a:latin typeface="Times New Roman" panose="02020603050405020304" pitchFamily="18" charset="0"/>
              </a:rPr>
              <a:t>/10.1111/jftr.12549.</a:t>
            </a:r>
            <a:endParaRPr kumimoji="0" lang="en-US" altLang="en-US" sz="1400" b="0" i="0" u="none" strike="noStrike" cap="none" normalizeH="0" baseline="0" dirty="0">
              <a:ln>
                <a:noFill/>
              </a:ln>
              <a:effectLst/>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429263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137</TotalTime>
  <Words>2250</Words>
  <Application>Microsoft Office PowerPoint</Application>
  <PresentationFormat>Widescreen</PresentationFormat>
  <Paragraphs>118</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vt:lpstr>
      <vt:lpstr>Calibri Light</vt:lpstr>
      <vt:lpstr>Times New Roman</vt:lpstr>
      <vt:lpstr>Office 2013 - 2022 Theme</vt:lpstr>
      <vt:lpstr>Psychology in Health and Social Care</vt:lpstr>
      <vt:lpstr>Table of Content</vt:lpstr>
      <vt:lpstr>Introduction</vt:lpstr>
      <vt:lpstr>Theory Overview </vt:lpstr>
      <vt:lpstr>Applying the Theory to Understand Amira’s Behavior and Needs</vt:lpstr>
      <vt:lpstr>Practical Strategies (Vygotsky-Informed)</vt:lpstr>
      <vt:lpstr>Nature and Nurture (Biological &amp; Environmental Contributions)</vt:lpstr>
      <vt:lpstr>Monitoring and Outcomes</vt:lpstr>
      <vt:lpstr>Critical Evaluation</vt:lpstr>
      <vt:lpstr>Action Plan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Egland Carja</dc:creator>
  <cp:lastModifiedBy>Theo Ruseva</cp:lastModifiedBy>
  <cp:revision>7</cp:revision>
  <dcterms:created xsi:type="dcterms:W3CDTF">2025-11-04T10:37:49Z</dcterms:created>
  <dcterms:modified xsi:type="dcterms:W3CDTF">2025-11-16T17:52:20Z</dcterms:modified>
</cp:coreProperties>
</file>