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0" r:id="rId3"/>
    <p:sldId id="265" r:id="rId4"/>
    <p:sldId id="257" r:id="rId5"/>
    <p:sldId id="258" r:id="rId6"/>
    <p:sldId id="280" r:id="rId7"/>
    <p:sldId id="284" r:id="rId8"/>
    <p:sldId id="263" r:id="rId9"/>
    <p:sldId id="262" r:id="rId10"/>
    <p:sldId id="264" r:id="rId11"/>
    <p:sldId id="266" r:id="rId12"/>
    <p:sldId id="267" r:id="rId13"/>
    <p:sldId id="268" r:id="rId14"/>
    <p:sldId id="270" r:id="rId15"/>
    <p:sldId id="272" r:id="rId16"/>
    <p:sldId id="271" r:id="rId17"/>
    <p:sldId id="273" r:id="rId18"/>
    <p:sldId id="274" r:id="rId19"/>
    <p:sldId id="275" r:id="rId20"/>
    <p:sldId id="276" r:id="rId21"/>
    <p:sldId id="269" r:id="rId22"/>
    <p:sldId id="277" r:id="rId23"/>
    <p:sldId id="278" r:id="rId24"/>
    <p:sldId id="279" r:id="rId25"/>
    <p:sldId id="282" r:id="rId26"/>
    <p:sldId id="285" r:id="rId27"/>
    <p:sldId id="283" r:id="rId28"/>
    <p:sldId id="286" r:id="rId29"/>
    <p:sldId id="287" r:id="rId30"/>
    <p:sldId id="289" r:id="rId31"/>
    <p:sldId id="291"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543AA1-50D7-0916-E90E-62D5896E0B91}" v="950" dt="2024-10-21T09:43:04.520"/>
    <p1510:client id="{BE731415-3A6A-14D5-A690-94DC30C0FFE0}" v="943" dt="2024-10-20T19:58:23.133"/>
    <p1510:client id="{F0852787-4F83-1772-90C8-6C1C033995F9}" v="3139" dt="2024-10-20T18:51:09.2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10/21/2024</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082891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10/21/2024</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322423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10/21/2024</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304783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10/21/2024</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159580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10/21/2024</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074803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10/21/2024</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46014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10/21/2024</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765738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10/21/2024</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142262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10/21/2024</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856091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10/21/2024</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378083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10/21/2024</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752831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10/21/2024</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63813627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ommons.wikimedia.org/wiki/File:Cappuccino_at_Sightglass_Coffee.jp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n31c21rxuY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2891" y="3423697"/>
            <a:ext cx="7638222" cy="1033961"/>
          </a:xfrm>
        </p:spPr>
        <p:txBody>
          <a:bodyPr anchor="b">
            <a:normAutofit/>
          </a:bodyPr>
          <a:lstStyle/>
          <a:p>
            <a:pPr algn="ctr">
              <a:lnSpc>
                <a:spcPct val="120000"/>
              </a:lnSpc>
            </a:pPr>
            <a:r>
              <a:rPr lang="en-US" sz="1800" b="1"/>
              <a:t>Professional Development plan's/CV's/Interviews</a:t>
            </a:r>
            <a:endParaRPr lang="en-US" b="1"/>
          </a:p>
        </p:txBody>
      </p:sp>
      <p:sp>
        <p:nvSpPr>
          <p:cNvPr id="3" name="Subtitle 2"/>
          <p:cNvSpPr>
            <a:spLocks noGrp="1"/>
          </p:cNvSpPr>
          <p:nvPr>
            <p:ph type="subTitle" idx="1"/>
          </p:nvPr>
        </p:nvSpPr>
        <p:spPr/>
        <p:txBody>
          <a:bodyPr vert="horz" lIns="91440" tIns="45720" rIns="91440" bIns="45720" rtlCol="0">
            <a:normAutofit/>
          </a:bodyPr>
          <a:lstStyle/>
          <a:p>
            <a:r>
              <a:rPr lang="en-US"/>
              <a:t>Natalie Davies</a:t>
            </a:r>
          </a:p>
        </p:txBody>
      </p:sp>
      <p:sp>
        <p:nvSpPr>
          <p:cNvPr id="45" name="Date Placeholder 4">
            <a:extLst>
              <a:ext uri="{FF2B5EF4-FFF2-40B4-BE49-F238E27FC236}">
                <a16:creationId xmlns:a16="http://schemas.microsoft.com/office/drawing/2014/main" id="{3611A6DD-9BEF-AFD5-9CBC-A52B6D1818F4}"/>
              </a:ext>
            </a:extLst>
          </p:cNvPr>
          <p:cNvSpPr>
            <a:spLocks noGrp="1"/>
          </p:cNvSpPr>
          <p:nvPr>
            <p:ph type="dt" sz="half" idx="10"/>
          </p:nvPr>
        </p:nvSpPr>
        <p:spPr/>
        <p:txBody>
          <a:bodyPr anchor="ctr">
            <a:normAutofit/>
          </a:bodyPr>
          <a:lstStyle/>
          <a:p>
            <a:pPr>
              <a:spcAft>
                <a:spcPts val="600"/>
              </a:spcAft>
            </a:pPr>
            <a:fld id="{32C96AED-86E0-402A-B435-B418FF5E6B7D}" type="datetime1">
              <a:rPr lang="en-US"/>
              <a:pPr>
                <a:spcAft>
                  <a:spcPts val="600"/>
                </a:spcAft>
              </a:pPr>
              <a:t>10/21/2024</a:t>
            </a:fld>
            <a:endParaRPr lang="en-US"/>
          </a:p>
        </p:txBody>
      </p:sp>
      <p:sp>
        <p:nvSpPr>
          <p:cNvPr id="46" name="Footer Placeholder 5">
            <a:extLst>
              <a:ext uri="{FF2B5EF4-FFF2-40B4-BE49-F238E27FC236}">
                <a16:creationId xmlns:a16="http://schemas.microsoft.com/office/drawing/2014/main" id="{B1D73EBB-29C0-6A99-D893-9E916573F2D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47" name="Slide Number Placeholder 6">
            <a:extLst>
              <a:ext uri="{FF2B5EF4-FFF2-40B4-BE49-F238E27FC236}">
                <a16:creationId xmlns:a16="http://schemas.microsoft.com/office/drawing/2014/main" id="{E8F0E8C0-A05E-3245-53C2-AB56F948B885}"/>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EF601-C111-BC6F-2E9D-3B6A61907ACC}"/>
              </a:ext>
            </a:extLst>
          </p:cNvPr>
          <p:cNvSpPr>
            <a:spLocks noGrp="1"/>
          </p:cNvSpPr>
          <p:nvPr>
            <p:ph type="title"/>
          </p:nvPr>
        </p:nvSpPr>
        <p:spPr/>
        <p:txBody>
          <a:bodyPr/>
          <a:lstStyle/>
          <a:p>
            <a:r>
              <a:rPr lang="en-US">
                <a:gradFill>
                  <a:gsLst>
                    <a:gs pos="0">
                      <a:srgbClr val="96A2C6"/>
                    </a:gs>
                    <a:gs pos="100000">
                      <a:srgbClr val="412E24"/>
                    </a:gs>
                  </a:gsLst>
                  <a:lin ang="0" scaled="1"/>
                </a:gradFill>
                <a:latin typeface="Aharoni"/>
                <a:cs typeface="Angsana New"/>
              </a:rPr>
              <a:t>Aims And Objectives</a:t>
            </a:r>
            <a:endParaRPr lang="en-US">
              <a:gradFill>
                <a:gsLst>
                  <a:gs pos="0">
                    <a:srgbClr val="96A2C6"/>
                  </a:gs>
                  <a:gs pos="100000">
                    <a:srgbClr val="412E24"/>
                  </a:gs>
                </a:gsLst>
                <a:lin ang="0" scaled="1"/>
              </a:gradFill>
            </a:endParaRPr>
          </a:p>
        </p:txBody>
      </p:sp>
      <p:sp>
        <p:nvSpPr>
          <p:cNvPr id="3" name="Content Placeholder 2">
            <a:extLst>
              <a:ext uri="{FF2B5EF4-FFF2-40B4-BE49-F238E27FC236}">
                <a16:creationId xmlns:a16="http://schemas.microsoft.com/office/drawing/2014/main" id="{4BB4871A-A869-80C0-0579-3CD43F8CFE74}"/>
              </a:ext>
            </a:extLst>
          </p:cNvPr>
          <p:cNvSpPr>
            <a:spLocks noGrp="1"/>
          </p:cNvSpPr>
          <p:nvPr>
            <p:ph idx="1"/>
          </p:nvPr>
        </p:nvSpPr>
        <p:spPr/>
        <p:txBody>
          <a:bodyPr vert="horz" lIns="91440" tIns="45720" rIns="91440" bIns="45720" rtlCol="0" anchor="t">
            <a:normAutofit/>
          </a:bodyPr>
          <a:lstStyle/>
          <a:p>
            <a:r>
              <a:rPr lang="en-US" sz="2400"/>
              <a:t>To understand the content of PDP writing and how it is based on desirable and essential criteria of a job role.</a:t>
            </a:r>
          </a:p>
          <a:p>
            <a:endParaRPr lang="en-US" sz="2400"/>
          </a:p>
          <a:p>
            <a:r>
              <a:rPr lang="en-US" sz="2400"/>
              <a:t>To gain relevant knowledge and information required to complete a personal CV</a:t>
            </a:r>
          </a:p>
          <a:p>
            <a:endParaRPr lang="en-US" sz="2400"/>
          </a:p>
          <a:p>
            <a:r>
              <a:rPr lang="en-US" sz="2400"/>
              <a:t>To gain an understanding of how to prepare for an interview</a:t>
            </a:r>
          </a:p>
        </p:txBody>
      </p:sp>
    </p:spTree>
    <p:extLst>
      <p:ext uri="{BB962C8B-B14F-4D97-AF65-F5344CB8AC3E}">
        <p14:creationId xmlns:p14="http://schemas.microsoft.com/office/powerpoint/2010/main" val="335747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AF499863-99ED-99A0-7C37-22FD99401F8A}"/>
              </a:ext>
            </a:extLst>
          </p:cNvPr>
          <p:cNvSpPr>
            <a:spLocks noGrp="1"/>
          </p:cNvSpPr>
          <p:nvPr>
            <p:ph type="ctrTitle"/>
          </p:nvPr>
        </p:nvSpPr>
        <p:spPr/>
        <p:txBody>
          <a:bodyPr/>
          <a:lstStyle/>
          <a:p>
            <a:r>
              <a:rPr lang="en-US"/>
              <a:t>Professional Development PLAN (PDP)</a:t>
            </a:r>
          </a:p>
        </p:txBody>
      </p:sp>
      <p:sp>
        <p:nvSpPr>
          <p:cNvPr id="4" name="Date Placeholder 3">
            <a:extLst>
              <a:ext uri="{FF2B5EF4-FFF2-40B4-BE49-F238E27FC236}">
                <a16:creationId xmlns:a16="http://schemas.microsoft.com/office/drawing/2014/main" id="{B0658473-FE76-A793-0E6A-1F5ACEBBA564}"/>
              </a:ext>
            </a:extLst>
          </p:cNvPr>
          <p:cNvSpPr>
            <a:spLocks noGrp="1"/>
          </p:cNvSpPr>
          <p:nvPr>
            <p:ph type="dt" sz="half" idx="10"/>
          </p:nvPr>
        </p:nvSpPr>
        <p:spPr/>
        <p:txBody>
          <a:bodyPr anchor="ctr">
            <a:normAutofit/>
          </a:bodyPr>
          <a:lstStyle/>
          <a:p>
            <a:pPr>
              <a:spcAft>
                <a:spcPts val="600"/>
              </a:spcAft>
            </a:pPr>
            <a:fld id="{C0F84A73-2FAC-4BB7-A227-580E235C1C05}" type="datetime1">
              <a:rPr lang="en-US"/>
              <a:pPr>
                <a:spcAft>
                  <a:spcPts val="600"/>
                </a:spcAft>
              </a:pPr>
              <a:t>10/21/2024</a:t>
            </a:fld>
            <a:endParaRPr lang="en-US"/>
          </a:p>
        </p:txBody>
      </p:sp>
      <p:sp>
        <p:nvSpPr>
          <p:cNvPr id="5" name="Footer Placeholder 4">
            <a:extLst>
              <a:ext uri="{FF2B5EF4-FFF2-40B4-BE49-F238E27FC236}">
                <a16:creationId xmlns:a16="http://schemas.microsoft.com/office/drawing/2014/main" id="{AB1E70D1-1C6F-B699-0408-536C27F7F5CF}"/>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290530C-A95C-3F88-A7F2-F0E1D2D936D5}"/>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3</a:t>
            </a:fld>
            <a:endParaRPr lang="en-US"/>
          </a:p>
        </p:txBody>
      </p:sp>
    </p:spTree>
    <p:extLst>
      <p:ext uri="{BB962C8B-B14F-4D97-AF65-F5344CB8AC3E}">
        <p14:creationId xmlns:p14="http://schemas.microsoft.com/office/powerpoint/2010/main" val="2058305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8A87F7-B479-4148-9628-AE556C7299D0}"/>
              </a:ext>
            </a:extLst>
          </p:cNvPr>
          <p:cNvSpPr>
            <a:spLocks noGrp="1"/>
          </p:cNvSpPr>
          <p:nvPr>
            <p:ph idx="1"/>
          </p:nvPr>
        </p:nvSpPr>
        <p:spPr>
          <a:xfrm>
            <a:off x="5309826" y="139161"/>
            <a:ext cx="6103071" cy="5721889"/>
          </a:xfrm>
        </p:spPr>
        <p:txBody>
          <a:bodyPr vert="horz" lIns="91440" tIns="45720" rIns="91440" bIns="45720" rtlCol="0" anchor="t">
            <a:normAutofit/>
          </a:bodyPr>
          <a:lstStyle/>
          <a:p>
            <a:pPr marL="0" indent="0">
              <a:lnSpc>
                <a:spcPct val="120000"/>
              </a:lnSpc>
              <a:buNone/>
            </a:pPr>
            <a:endParaRPr lang="en-US" sz="2000"/>
          </a:p>
          <a:p>
            <a:pPr>
              <a:lnSpc>
                <a:spcPct val="120000"/>
              </a:lnSpc>
            </a:pPr>
            <a:r>
              <a:rPr lang="en-US" sz="2400"/>
              <a:t>A PDP acts like a roadmap: it helps identify a student or employee’s current skills, areas for improvement, and specific goals. What is needed to be achieved for you to become your desired professional?</a:t>
            </a:r>
          </a:p>
          <a:p>
            <a:pPr>
              <a:lnSpc>
                <a:spcPct val="120000"/>
              </a:lnSpc>
            </a:pPr>
            <a:endParaRPr lang="en-US" sz="2400"/>
          </a:p>
          <a:p>
            <a:pPr>
              <a:lnSpc>
                <a:spcPct val="120000"/>
              </a:lnSpc>
            </a:pPr>
            <a:r>
              <a:rPr lang="en-US" sz="2400"/>
              <a:t>From there, it details the steps and resources needed—such as training programs, mentorship, or practical experience—to support that growth.</a:t>
            </a:r>
          </a:p>
          <a:p>
            <a:pPr>
              <a:lnSpc>
                <a:spcPct val="120000"/>
              </a:lnSpc>
            </a:pPr>
            <a:endParaRPr lang="en-US" sz="2000"/>
          </a:p>
          <a:p>
            <a:pPr>
              <a:lnSpc>
                <a:spcPct val="120000"/>
              </a:lnSpc>
            </a:pPr>
            <a:endParaRPr lang="en-US" sz="2000"/>
          </a:p>
        </p:txBody>
      </p:sp>
      <p:sp>
        <p:nvSpPr>
          <p:cNvPr id="23" name="Text Placeholder 3">
            <a:extLst>
              <a:ext uri="{FF2B5EF4-FFF2-40B4-BE49-F238E27FC236}">
                <a16:creationId xmlns:a16="http://schemas.microsoft.com/office/drawing/2014/main" id="{9FC58107-B3D3-7D09-D398-770887F40CE9}"/>
              </a:ext>
            </a:extLst>
          </p:cNvPr>
          <p:cNvSpPr>
            <a:spLocks noGrp="1"/>
          </p:cNvSpPr>
          <p:nvPr>
            <p:ph type="body" sz="half" idx="2"/>
          </p:nvPr>
        </p:nvSpPr>
        <p:spPr>
          <a:xfrm>
            <a:off x="839788" y="2743200"/>
            <a:ext cx="3932237" cy="3127376"/>
          </a:xfrm>
        </p:spPr>
        <p:txBody>
          <a:bodyPr/>
          <a:lstStyle/>
          <a:p>
            <a:endParaRPr lang="en-US"/>
          </a:p>
        </p:txBody>
      </p:sp>
      <p:sp>
        <p:nvSpPr>
          <p:cNvPr id="24" name="Date Placeholder 4">
            <a:extLst>
              <a:ext uri="{FF2B5EF4-FFF2-40B4-BE49-F238E27FC236}">
                <a16:creationId xmlns:a16="http://schemas.microsoft.com/office/drawing/2014/main" id="{1AA558A5-1007-6530-492D-26C94A70C53C}"/>
              </a:ext>
            </a:extLst>
          </p:cNvPr>
          <p:cNvSpPr>
            <a:spLocks noGrp="1"/>
          </p:cNvSpPr>
          <p:nvPr>
            <p:ph type="dt" sz="half" idx="10"/>
          </p:nvPr>
        </p:nvSpPr>
        <p:spPr>
          <a:xfrm>
            <a:off x="795014" y="6342042"/>
            <a:ext cx="2743200" cy="365125"/>
          </a:xfrm>
        </p:spPr>
        <p:txBody>
          <a:bodyPr/>
          <a:lstStyle/>
          <a:p>
            <a:pPr>
              <a:spcAft>
                <a:spcPts val="600"/>
              </a:spcAft>
            </a:pPr>
            <a:fld id="{B7AB5792-82EB-4AA2-B678-1DD1ED49722E}" type="datetime1">
              <a:pPr>
                <a:spcAft>
                  <a:spcPts val="600"/>
                </a:spcAft>
              </a:pPr>
              <a:t>10/21/2024</a:t>
            </a:fld>
            <a:endParaRPr lang="en-US"/>
          </a:p>
        </p:txBody>
      </p:sp>
      <p:sp>
        <p:nvSpPr>
          <p:cNvPr id="25" name="Footer Placeholder 5">
            <a:extLst>
              <a:ext uri="{FF2B5EF4-FFF2-40B4-BE49-F238E27FC236}">
                <a16:creationId xmlns:a16="http://schemas.microsoft.com/office/drawing/2014/main" id="{68436FCA-968D-7545-924F-762AFA78A5EA}"/>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26" name="Slide Number Placeholder 6">
            <a:extLst>
              <a:ext uri="{FF2B5EF4-FFF2-40B4-BE49-F238E27FC236}">
                <a16:creationId xmlns:a16="http://schemas.microsoft.com/office/drawing/2014/main" id="{ED3B4746-5329-0B6D-2D18-B7E63EA1E251}"/>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4</a:t>
            </a:fld>
            <a:endParaRPr lang="en-US"/>
          </a:p>
        </p:txBody>
      </p:sp>
      <p:pic>
        <p:nvPicPr>
          <p:cNvPr id="6" name="Picture 5" descr="Six pins pointed on several spots on a road map">
            <a:extLst>
              <a:ext uri="{FF2B5EF4-FFF2-40B4-BE49-F238E27FC236}">
                <a16:creationId xmlns:a16="http://schemas.microsoft.com/office/drawing/2014/main" id="{B0915CA8-E964-2CCE-51B7-438E84898808}"/>
              </a:ext>
            </a:extLst>
          </p:cNvPr>
          <p:cNvPicPr>
            <a:picLocks noChangeAspect="1"/>
          </p:cNvPicPr>
          <p:nvPr/>
        </p:nvPicPr>
        <p:blipFill>
          <a:blip r:embed="rId2"/>
          <a:srcRect l="100" r="22736" b="3524"/>
          <a:stretch/>
        </p:blipFill>
        <p:spPr>
          <a:xfrm>
            <a:off x="522708" y="597406"/>
            <a:ext cx="4254698" cy="5269985"/>
          </a:xfrm>
          <a:prstGeom prst="rect">
            <a:avLst/>
          </a:prstGeom>
        </p:spPr>
      </p:pic>
    </p:spTree>
    <p:extLst>
      <p:ext uri="{BB962C8B-B14F-4D97-AF65-F5344CB8AC3E}">
        <p14:creationId xmlns:p14="http://schemas.microsoft.com/office/powerpoint/2010/main" val="413958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DDFCE9-279E-5CD1-694A-FB482551EFD1}"/>
              </a:ext>
            </a:extLst>
          </p:cNvPr>
          <p:cNvSpPr>
            <a:spLocks noGrp="1"/>
          </p:cNvSpPr>
          <p:nvPr>
            <p:ph idx="1"/>
          </p:nvPr>
        </p:nvSpPr>
        <p:spPr>
          <a:xfrm>
            <a:off x="838200" y="920570"/>
            <a:ext cx="10515600" cy="5256392"/>
          </a:xfrm>
        </p:spPr>
        <p:txBody>
          <a:bodyPr vert="horz" lIns="91440" tIns="45720" rIns="91440" bIns="45720" rtlCol="0" anchor="t">
            <a:normAutofit/>
          </a:bodyPr>
          <a:lstStyle/>
          <a:p>
            <a:endParaRPr lang="en-US" sz="2400">
              <a:solidFill>
                <a:srgbClr val="131313"/>
              </a:solidFill>
              <a:latin typeface="Open Sans"/>
              <a:ea typeface="Open Sans"/>
              <a:cs typeface="Open Sans"/>
            </a:endParaRPr>
          </a:p>
          <a:p>
            <a:r>
              <a:rPr lang="en-US" sz="2400">
                <a:solidFill>
                  <a:srgbClr val="131313"/>
                </a:solidFill>
                <a:latin typeface="Open Sans"/>
                <a:ea typeface="Open Sans"/>
                <a:cs typeface="Open Sans"/>
              </a:rPr>
              <a:t>An action plan- something that has goals that are achievable and measurable.</a:t>
            </a:r>
            <a:endParaRPr lang="en-US" sz="2400">
              <a:latin typeface="Open Sans"/>
              <a:ea typeface="Open Sans"/>
              <a:cs typeface="Open Sans"/>
            </a:endParaRPr>
          </a:p>
          <a:p>
            <a:endParaRPr lang="en-US" sz="2400">
              <a:solidFill>
                <a:srgbClr val="131313"/>
              </a:solidFill>
              <a:latin typeface="Open Sans"/>
              <a:ea typeface="Open Sans"/>
              <a:cs typeface="Open Sans"/>
            </a:endParaRPr>
          </a:p>
          <a:p>
            <a:r>
              <a:rPr lang="en-US" sz="2400">
                <a:solidFill>
                  <a:srgbClr val="131313"/>
                </a:solidFill>
                <a:latin typeface="Open Sans"/>
                <a:ea typeface="Open Sans"/>
                <a:cs typeface="Open Sans"/>
              </a:rPr>
              <a:t>Written in 1st person- it is personal and specific to YOU only (for your assignment only needs to be 1 side A4 paper).</a:t>
            </a:r>
          </a:p>
          <a:p>
            <a:endParaRPr lang="en-US" sz="2400">
              <a:solidFill>
                <a:srgbClr val="131313"/>
              </a:solidFill>
              <a:latin typeface="Open Sans"/>
              <a:ea typeface="Open Sans"/>
              <a:cs typeface="Open Sans"/>
            </a:endParaRPr>
          </a:p>
          <a:p>
            <a:r>
              <a:rPr lang="en-US" sz="2400">
                <a:solidFill>
                  <a:srgbClr val="131313"/>
                </a:solidFill>
                <a:latin typeface="Open Sans"/>
                <a:ea typeface="Open Sans"/>
                <a:cs typeface="Open Sans"/>
              </a:rPr>
              <a:t>Can be completed independently or with tutor/work supervisor.</a:t>
            </a:r>
            <a:endParaRPr lang="en-US"/>
          </a:p>
        </p:txBody>
      </p:sp>
    </p:spTree>
    <p:extLst>
      <p:ext uri="{BB962C8B-B14F-4D97-AF65-F5344CB8AC3E}">
        <p14:creationId xmlns:p14="http://schemas.microsoft.com/office/powerpoint/2010/main" val="348594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33B08F-26C2-020B-DD00-92F36897BAAE}"/>
              </a:ext>
            </a:extLst>
          </p:cNvPr>
          <p:cNvSpPr>
            <a:spLocks noGrp="1"/>
          </p:cNvSpPr>
          <p:nvPr>
            <p:ph sz="half" idx="2"/>
          </p:nvPr>
        </p:nvSpPr>
        <p:spPr>
          <a:xfrm>
            <a:off x="296198" y="549755"/>
            <a:ext cx="5511797" cy="5639908"/>
          </a:xfrm>
        </p:spPr>
        <p:txBody>
          <a:bodyPr vert="horz" lIns="91440" tIns="45720" rIns="91440" bIns="45720" rtlCol="0" anchor="t">
            <a:noAutofit/>
          </a:bodyPr>
          <a:lstStyle/>
          <a:p>
            <a:pPr marL="0" indent="0">
              <a:lnSpc>
                <a:spcPct val="120000"/>
              </a:lnSpc>
              <a:buNone/>
            </a:pPr>
            <a:r>
              <a:rPr lang="en-US" b="1"/>
              <a:t>Career transition or change</a:t>
            </a:r>
            <a:r>
              <a:rPr lang="en-US"/>
              <a:t>: When contemplating a career transition or change, a PDP becomes a vital companion. It helps you evaluate your transferrable skills, pinpoint areas for development, and establish a strategic plan for smoothly transitioning into a new profession.</a:t>
            </a:r>
          </a:p>
          <a:p>
            <a:pPr marL="0" indent="0">
              <a:lnSpc>
                <a:spcPct val="120000"/>
              </a:lnSpc>
              <a:buNone/>
            </a:pPr>
            <a:endParaRPr lang="en-US"/>
          </a:p>
          <a:p>
            <a:pPr marL="0" indent="0">
              <a:lnSpc>
                <a:spcPct val="120000"/>
              </a:lnSpc>
              <a:buNone/>
            </a:pPr>
            <a:r>
              <a:rPr lang="en-US" b="1"/>
              <a:t>New role or job: </a:t>
            </a:r>
            <a:r>
              <a:rPr lang="en-US"/>
              <a:t>Starting a new role or job presents an ideal opportunity to create a PDP. This sets clear expectations, identifying key skills and knowledge required and how you can achieve them. </a:t>
            </a:r>
          </a:p>
        </p:txBody>
      </p:sp>
      <p:sp>
        <p:nvSpPr>
          <p:cNvPr id="4" name="Date Placeholder 3">
            <a:extLst>
              <a:ext uri="{FF2B5EF4-FFF2-40B4-BE49-F238E27FC236}">
                <a16:creationId xmlns:a16="http://schemas.microsoft.com/office/drawing/2014/main" id="{AB1A64D3-7246-24BE-F3D7-D0417A222545}"/>
              </a:ext>
            </a:extLst>
          </p:cNvPr>
          <p:cNvSpPr>
            <a:spLocks noGrp="1"/>
          </p:cNvSpPr>
          <p:nvPr>
            <p:ph type="dt" sz="half" idx="10"/>
          </p:nvPr>
        </p:nvSpPr>
        <p:spPr>
          <a:xfrm>
            <a:off x="795014" y="6342042"/>
            <a:ext cx="2743200" cy="365125"/>
          </a:xfrm>
        </p:spPr>
        <p:txBody>
          <a:bodyPr anchor="ctr">
            <a:normAutofit/>
          </a:bodyPr>
          <a:lstStyle/>
          <a:p>
            <a:pPr>
              <a:spcAft>
                <a:spcPts val="600"/>
              </a:spcAft>
            </a:pPr>
            <a:fld id="{E061CF89-6F6B-4720-9F39-82E05598F9B2}" type="datetime1">
              <a:rPr lang="en-US"/>
              <a:pPr>
                <a:spcAft>
                  <a:spcPts val="600"/>
                </a:spcAft>
              </a:pPr>
              <a:t>10/21/2024</a:t>
            </a:fld>
            <a:endParaRPr lang="en-US"/>
          </a:p>
        </p:txBody>
      </p:sp>
      <p:sp>
        <p:nvSpPr>
          <p:cNvPr id="5" name="Footer Placeholder 4">
            <a:extLst>
              <a:ext uri="{FF2B5EF4-FFF2-40B4-BE49-F238E27FC236}">
                <a16:creationId xmlns:a16="http://schemas.microsoft.com/office/drawing/2014/main" id="{70B5F82F-AD51-E435-9800-11C22E6C020C}"/>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C1254E8-DBD4-D9B6-1F67-D9EF9FADA073}"/>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dirty="0"/>
              <a:pPr>
                <a:spcAft>
                  <a:spcPts val="600"/>
                </a:spcAft>
              </a:pPr>
              <a:t>6</a:t>
            </a:fld>
            <a:endParaRPr lang="en-US"/>
          </a:p>
        </p:txBody>
      </p:sp>
      <p:pic>
        <p:nvPicPr>
          <p:cNvPr id="14" name="Content Placeholder 13" descr="Two hands holding jigsaw pieces">
            <a:extLst>
              <a:ext uri="{FF2B5EF4-FFF2-40B4-BE49-F238E27FC236}">
                <a16:creationId xmlns:a16="http://schemas.microsoft.com/office/drawing/2014/main" id="{C2A23F9F-687A-F956-83AA-8DA738A82FA2}"/>
              </a:ext>
            </a:extLst>
          </p:cNvPr>
          <p:cNvPicPr>
            <a:picLocks noGrp="1" noChangeAspect="1"/>
          </p:cNvPicPr>
          <p:nvPr>
            <p:ph sz="quarter" idx="4"/>
          </p:nvPr>
        </p:nvPicPr>
        <p:blipFill>
          <a:blip r:embed="rId2"/>
          <a:stretch>
            <a:fillRect/>
          </a:stretch>
        </p:blipFill>
        <p:spPr>
          <a:xfrm>
            <a:off x="6580368" y="880434"/>
            <a:ext cx="4082391" cy="4446587"/>
          </a:xfrm>
        </p:spPr>
      </p:pic>
    </p:spTree>
    <p:extLst>
      <p:ext uri="{BB962C8B-B14F-4D97-AF65-F5344CB8AC3E}">
        <p14:creationId xmlns:p14="http://schemas.microsoft.com/office/powerpoint/2010/main" val="237694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729783-D1FA-1711-00FA-F04F31B88753}"/>
              </a:ext>
            </a:extLst>
          </p:cNvPr>
          <p:cNvSpPr>
            <a:spLocks noGrp="1"/>
          </p:cNvSpPr>
          <p:nvPr>
            <p:ph sz="half" idx="1"/>
          </p:nvPr>
        </p:nvSpPr>
        <p:spPr/>
        <p:txBody>
          <a:bodyPr vert="horz" lIns="91440" tIns="45720" rIns="91440" bIns="45720" rtlCol="0" anchor="t">
            <a:normAutofit/>
          </a:bodyPr>
          <a:lstStyle/>
          <a:p>
            <a:r>
              <a:rPr lang="en-US" sz="2400"/>
              <a:t>Your own suitability for the role:</a:t>
            </a:r>
          </a:p>
          <a:p>
            <a:r>
              <a:rPr lang="en-US" sz="2400"/>
              <a:t>Your strengths</a:t>
            </a:r>
          </a:p>
          <a:p>
            <a:r>
              <a:rPr lang="en-US" sz="2400"/>
              <a:t>Weaknesses</a:t>
            </a:r>
          </a:p>
          <a:p>
            <a:r>
              <a:rPr lang="en-US" sz="2400"/>
              <a:t>Existing skills</a:t>
            </a:r>
            <a:endParaRPr lang="en-US"/>
          </a:p>
        </p:txBody>
      </p:sp>
      <p:sp>
        <p:nvSpPr>
          <p:cNvPr id="4" name="Content Placeholder 3">
            <a:extLst>
              <a:ext uri="{FF2B5EF4-FFF2-40B4-BE49-F238E27FC236}">
                <a16:creationId xmlns:a16="http://schemas.microsoft.com/office/drawing/2014/main" id="{E869EDEE-BF2E-D769-797B-979A297DA132}"/>
              </a:ext>
            </a:extLst>
          </p:cNvPr>
          <p:cNvSpPr>
            <a:spLocks noGrp="1"/>
          </p:cNvSpPr>
          <p:nvPr>
            <p:ph sz="half" idx="2"/>
          </p:nvPr>
        </p:nvSpPr>
        <p:spPr/>
        <p:txBody>
          <a:bodyPr vert="horz" lIns="91440" tIns="45720" rIns="91440" bIns="45720" rtlCol="0" anchor="t">
            <a:normAutofit/>
          </a:bodyPr>
          <a:lstStyle/>
          <a:p>
            <a:pPr marL="285750" indent="-285750">
              <a:buFont typeface="Arial,Sans-Serif" panose="020B0604020202020204" pitchFamily="34" charset="0"/>
            </a:pPr>
            <a:r>
              <a:rPr lang="en-US" sz="2400"/>
              <a:t>Skills to gain/improve</a:t>
            </a:r>
          </a:p>
          <a:p>
            <a:pPr marL="285750" indent="-285750">
              <a:buFont typeface="Arial,Sans-Serif" panose="020B0604020202020204" pitchFamily="34" charset="0"/>
            </a:pPr>
            <a:r>
              <a:rPr lang="en-US" sz="2400"/>
              <a:t>Career goals</a:t>
            </a:r>
          </a:p>
          <a:p>
            <a:pPr marL="285750" indent="-285750">
              <a:buFont typeface="Arial,Sans-Serif" panose="020B0604020202020204" pitchFamily="34" charset="0"/>
            </a:pPr>
            <a:r>
              <a:rPr lang="en-US" sz="2400"/>
              <a:t>Areas that require development</a:t>
            </a:r>
          </a:p>
          <a:p>
            <a:pPr marL="285750" indent="-285750">
              <a:buFont typeface="Arial,Sans-Serif" panose="020B0604020202020204" pitchFamily="34" charset="0"/>
            </a:pPr>
            <a:r>
              <a:rPr lang="en-US" sz="2400"/>
              <a:t>Training courses achieved or required for the role </a:t>
            </a:r>
            <a:r>
              <a:rPr lang="en-US" sz="2400" err="1"/>
              <a:t>etc</a:t>
            </a:r>
          </a:p>
          <a:p>
            <a:pPr>
              <a:lnSpc>
                <a:spcPct val="100000"/>
              </a:lnSpc>
              <a:spcBef>
                <a:spcPts val="0"/>
              </a:spcBef>
            </a:pPr>
            <a:endParaRPr lang="en-US" sz="1800">
              <a:latin typeface="Avenir Next LT Pro"/>
            </a:endParaRPr>
          </a:p>
          <a:p>
            <a:endParaRPr lang="en-US"/>
          </a:p>
        </p:txBody>
      </p:sp>
      <p:sp>
        <p:nvSpPr>
          <p:cNvPr id="5" name="Date Placeholder 4">
            <a:extLst>
              <a:ext uri="{FF2B5EF4-FFF2-40B4-BE49-F238E27FC236}">
                <a16:creationId xmlns:a16="http://schemas.microsoft.com/office/drawing/2014/main" id="{6E9DC2E7-CE5B-F466-19F2-2246E8B30DC9}"/>
              </a:ext>
            </a:extLst>
          </p:cNvPr>
          <p:cNvSpPr>
            <a:spLocks noGrp="1"/>
          </p:cNvSpPr>
          <p:nvPr>
            <p:ph type="dt" sz="half" idx="10"/>
          </p:nvPr>
        </p:nvSpPr>
        <p:spPr/>
        <p:txBody>
          <a:bodyPr/>
          <a:lstStyle/>
          <a:p>
            <a:fld id="{CA118A70-5D2A-4497-A6D5-A61C2BBD409E}" type="datetime1">
              <a:t>10/21/2024</a:t>
            </a:fld>
            <a:endParaRPr lang="en-US"/>
          </a:p>
        </p:txBody>
      </p:sp>
      <p:sp>
        <p:nvSpPr>
          <p:cNvPr id="6" name="Footer Placeholder 5">
            <a:extLst>
              <a:ext uri="{FF2B5EF4-FFF2-40B4-BE49-F238E27FC236}">
                <a16:creationId xmlns:a16="http://schemas.microsoft.com/office/drawing/2014/main" id="{6BFBB715-184E-2DF8-A002-B13137817E3E}"/>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BA7A949-CA30-B9F5-9289-4BC08FBF45D5}"/>
              </a:ext>
            </a:extLst>
          </p:cNvPr>
          <p:cNvSpPr>
            <a:spLocks noGrp="1"/>
          </p:cNvSpPr>
          <p:nvPr>
            <p:ph type="sldNum" sz="quarter" idx="12"/>
          </p:nvPr>
        </p:nvSpPr>
        <p:spPr/>
        <p:txBody>
          <a:bodyPr/>
          <a:lstStyle/>
          <a:p>
            <a:fld id="{8DFDE724-0293-4953-AE9D-4D814FA589B0}" type="slidenum">
              <a:rPr lang="en-US" dirty="0"/>
              <a:t>7</a:t>
            </a:fld>
            <a:endParaRPr lang="en-US"/>
          </a:p>
        </p:txBody>
      </p:sp>
      <p:sp>
        <p:nvSpPr>
          <p:cNvPr id="9" name="Title 8">
            <a:extLst>
              <a:ext uri="{FF2B5EF4-FFF2-40B4-BE49-F238E27FC236}">
                <a16:creationId xmlns:a16="http://schemas.microsoft.com/office/drawing/2014/main" id="{0E1A3BDD-9300-61FF-70C0-018172DFDB21}"/>
              </a:ext>
            </a:extLst>
          </p:cNvPr>
          <p:cNvSpPr>
            <a:spLocks noGrp="1"/>
          </p:cNvSpPr>
          <p:nvPr>
            <p:ph type="title"/>
          </p:nvPr>
        </p:nvSpPr>
        <p:spPr/>
        <p:txBody>
          <a:bodyPr/>
          <a:lstStyle/>
          <a:p>
            <a:r>
              <a:rPr lang="en-US"/>
              <a:t>THINGS YOU MAY WANT TO INCLUDE IN YOUR PDP</a:t>
            </a:r>
          </a:p>
        </p:txBody>
      </p:sp>
    </p:spTree>
    <p:extLst>
      <p:ext uri="{BB962C8B-B14F-4D97-AF65-F5344CB8AC3E}">
        <p14:creationId xmlns:p14="http://schemas.microsoft.com/office/powerpoint/2010/main" val="70149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46A1A-6B98-4B03-B6E6-DE88972D873C}"/>
              </a:ext>
            </a:extLst>
          </p:cNvPr>
          <p:cNvSpPr>
            <a:spLocks noGrp="1"/>
          </p:cNvSpPr>
          <p:nvPr>
            <p:ph type="title"/>
          </p:nvPr>
        </p:nvSpPr>
        <p:spPr>
          <a:xfrm>
            <a:off x="808661" y="352834"/>
            <a:ext cx="10357666" cy="885386"/>
          </a:xfrm>
        </p:spPr>
        <p:txBody>
          <a:bodyPr/>
          <a:lstStyle/>
          <a:p>
            <a:r>
              <a:rPr lang="en-US">
                <a:gradFill>
                  <a:gsLst>
                    <a:gs pos="0">
                      <a:srgbClr val="96A2C6"/>
                    </a:gs>
                    <a:gs pos="100000">
                      <a:srgbClr val="412E24"/>
                    </a:gs>
                  </a:gsLst>
                  <a:lin ang="0" scaled="1"/>
                </a:gradFill>
                <a:latin typeface="Aharoni"/>
                <a:cs typeface="Angsana New"/>
              </a:rPr>
              <a:t>Group Activity</a:t>
            </a:r>
            <a:endParaRPr lang="en-US">
              <a:gradFill>
                <a:gsLst>
                  <a:gs pos="0">
                    <a:srgbClr val="96A2C6"/>
                  </a:gs>
                  <a:gs pos="100000">
                    <a:srgbClr val="412E24"/>
                  </a:gs>
                </a:gsLst>
                <a:lin ang="0" scaled="1"/>
              </a:gradFill>
            </a:endParaRPr>
          </a:p>
        </p:txBody>
      </p:sp>
      <p:sp>
        <p:nvSpPr>
          <p:cNvPr id="3" name="Content Placeholder 2">
            <a:extLst>
              <a:ext uri="{FF2B5EF4-FFF2-40B4-BE49-F238E27FC236}">
                <a16:creationId xmlns:a16="http://schemas.microsoft.com/office/drawing/2014/main" id="{4C270215-6F81-DA5E-266E-E0B797CB6960}"/>
              </a:ext>
            </a:extLst>
          </p:cNvPr>
          <p:cNvSpPr>
            <a:spLocks noGrp="1"/>
          </p:cNvSpPr>
          <p:nvPr>
            <p:ph idx="1"/>
          </p:nvPr>
        </p:nvSpPr>
        <p:spPr>
          <a:xfrm>
            <a:off x="808662" y="1321042"/>
            <a:ext cx="10357666" cy="5048865"/>
          </a:xfrm>
        </p:spPr>
        <p:txBody>
          <a:bodyPr vert="horz" lIns="91440" tIns="45720" rIns="91440" bIns="45720" rtlCol="0" anchor="t">
            <a:noAutofit/>
          </a:bodyPr>
          <a:lstStyle/>
          <a:p>
            <a:r>
              <a:rPr lang="en-US" sz="1800"/>
              <a:t>In groups pick a role that </a:t>
            </a:r>
            <a:r>
              <a:rPr lang="en-US" sz="1800" err="1"/>
              <a:t>isnt</a:t>
            </a:r>
            <a:r>
              <a:rPr lang="en-US" sz="1800"/>
              <a:t> in health care </a:t>
            </a:r>
            <a:r>
              <a:rPr lang="en-US" sz="1800" err="1"/>
              <a:t>e.g</a:t>
            </a:r>
            <a:r>
              <a:rPr lang="en-US" sz="1800"/>
              <a:t> retail/bar tender/childcare etc. </a:t>
            </a:r>
          </a:p>
          <a:p>
            <a:r>
              <a:rPr lang="en-US" sz="1800"/>
              <a:t>Search up a job advert for that role (look at the essential and desirable criteria) and complete a Personal Development Plan for it.</a:t>
            </a:r>
          </a:p>
          <a:p>
            <a:r>
              <a:rPr lang="en-US" sz="1800"/>
              <a:t>Come up with at least 3 goals, for each goal consider the following:</a:t>
            </a:r>
          </a:p>
          <a:p>
            <a:r>
              <a:rPr lang="en-US" sz="1800"/>
              <a:t>What do I need to do to meet this goal.</a:t>
            </a:r>
          </a:p>
          <a:p>
            <a:r>
              <a:rPr lang="en-US" sz="1800"/>
              <a:t>What challenges might I face?</a:t>
            </a:r>
          </a:p>
          <a:p>
            <a:r>
              <a:rPr lang="en-US" sz="1800"/>
              <a:t>How can I overcome this?</a:t>
            </a:r>
          </a:p>
          <a:p>
            <a:r>
              <a:rPr lang="en-US" sz="1800"/>
              <a:t>How long might it take to achieve the goal?</a:t>
            </a:r>
          </a:p>
          <a:p>
            <a:r>
              <a:rPr lang="en-US" sz="1800"/>
              <a:t>(examples of goals could be: training, qualification, personal circumstances, research)</a:t>
            </a:r>
          </a:p>
          <a:p>
            <a:r>
              <a:rPr lang="en-US" sz="1800"/>
              <a:t>Feedback to the class</a:t>
            </a:r>
          </a:p>
          <a:p>
            <a:r>
              <a:rPr lang="en-US" sz="1800"/>
              <a:t>30 minutes</a:t>
            </a:r>
          </a:p>
        </p:txBody>
      </p:sp>
    </p:spTree>
    <p:extLst>
      <p:ext uri="{BB962C8B-B14F-4D97-AF65-F5344CB8AC3E}">
        <p14:creationId xmlns:p14="http://schemas.microsoft.com/office/powerpoint/2010/main" val="248281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ffee Break Free Stock Photo - Public Domain Pictures">
            <a:extLst>
              <a:ext uri="{FF2B5EF4-FFF2-40B4-BE49-F238E27FC236}">
                <a16:creationId xmlns:a16="http://schemas.microsoft.com/office/drawing/2014/main" id="{BD2CDCD6-7256-0CE0-890D-FC90A074156A}"/>
              </a:ext>
            </a:extLst>
          </p:cNvPr>
          <p:cNvPicPr>
            <a:picLocks noChangeAspect="1"/>
          </p:cNvPicPr>
          <p:nvPr/>
        </p:nvPicPr>
        <p:blipFill>
          <a:blip r:embed="rId2"/>
          <a:stretch>
            <a:fillRect/>
          </a:stretch>
        </p:blipFill>
        <p:spPr>
          <a:xfrm>
            <a:off x="2015297" y="686498"/>
            <a:ext cx="8277644" cy="5485004"/>
          </a:xfrm>
          <a:prstGeom prst="rect">
            <a:avLst/>
          </a:prstGeom>
        </p:spPr>
      </p:pic>
    </p:spTree>
    <p:extLst>
      <p:ext uri="{BB962C8B-B14F-4D97-AF65-F5344CB8AC3E}">
        <p14:creationId xmlns:p14="http://schemas.microsoft.com/office/powerpoint/2010/main" val="1803510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05C2-B6B7-CCD7-ABA8-8388C58C4B04}"/>
              </a:ext>
            </a:extLst>
          </p:cNvPr>
          <p:cNvSpPr>
            <a:spLocks noGrp="1"/>
          </p:cNvSpPr>
          <p:nvPr>
            <p:ph type="ctrTitle"/>
          </p:nvPr>
        </p:nvSpPr>
        <p:spPr/>
        <p:txBody>
          <a:bodyPr anchor="b">
            <a:normAutofit/>
          </a:bodyPr>
          <a:lstStyle/>
          <a:p>
            <a:r>
              <a:rPr lang="en-US"/>
              <a:t>Curriculum VITAE (CV)</a:t>
            </a:r>
          </a:p>
        </p:txBody>
      </p:sp>
      <p:sp>
        <p:nvSpPr>
          <p:cNvPr id="10" name="Date Placeholder 3">
            <a:extLst>
              <a:ext uri="{FF2B5EF4-FFF2-40B4-BE49-F238E27FC236}">
                <a16:creationId xmlns:a16="http://schemas.microsoft.com/office/drawing/2014/main" id="{C93C1A91-DB05-072F-D555-643D56785E00}"/>
              </a:ext>
            </a:extLst>
          </p:cNvPr>
          <p:cNvSpPr>
            <a:spLocks noGrp="1"/>
          </p:cNvSpPr>
          <p:nvPr>
            <p:ph type="dt" sz="half" idx="10"/>
          </p:nvPr>
        </p:nvSpPr>
        <p:spPr/>
        <p:txBody>
          <a:bodyPr/>
          <a:lstStyle/>
          <a:p>
            <a:pPr>
              <a:spcAft>
                <a:spcPts val="600"/>
              </a:spcAft>
            </a:pPr>
            <a:fld id="{EF701B56-BDD7-4C32-8426-73621BEF074F}" type="datetime1">
              <a:pPr>
                <a:spcAft>
                  <a:spcPts val="600"/>
                </a:spcAft>
              </a:pPr>
              <a:t>10/21/2024</a:t>
            </a:fld>
            <a:endParaRPr lang="en-US"/>
          </a:p>
        </p:txBody>
      </p:sp>
      <p:sp>
        <p:nvSpPr>
          <p:cNvPr id="12" name="Footer Placeholder 4">
            <a:extLst>
              <a:ext uri="{FF2B5EF4-FFF2-40B4-BE49-F238E27FC236}">
                <a16:creationId xmlns:a16="http://schemas.microsoft.com/office/drawing/2014/main" id="{B29EADF3-1F4E-FEB2-098C-262A2410A4E7}"/>
              </a:ext>
            </a:extLst>
          </p:cNvPr>
          <p:cNvSpPr>
            <a:spLocks noGrp="1"/>
          </p:cNvSpPr>
          <p:nvPr>
            <p:ph type="ftr" sz="quarter" idx="11"/>
          </p:nvPr>
        </p:nvSpPr>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01B72FD2-BC9B-1822-ABA6-5D9A2A3F4477}"/>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10</a:t>
            </a:fld>
            <a:endParaRPr lang="en-US"/>
          </a:p>
        </p:txBody>
      </p:sp>
    </p:spTree>
    <p:extLst>
      <p:ext uri="{BB962C8B-B14F-4D97-AF65-F5344CB8AC3E}">
        <p14:creationId xmlns:p14="http://schemas.microsoft.com/office/powerpoint/2010/main" val="233810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DC925-7C69-E5CB-B368-66AD8D4A920A}"/>
              </a:ext>
            </a:extLst>
          </p:cNvPr>
          <p:cNvSpPr>
            <a:spLocks noGrp="1"/>
          </p:cNvSpPr>
          <p:nvPr>
            <p:ph type="title"/>
          </p:nvPr>
        </p:nvSpPr>
        <p:spPr/>
        <p:txBody>
          <a:bodyPr/>
          <a:lstStyle/>
          <a:p>
            <a:r>
              <a:rPr lang="en-US"/>
              <a:t>What is a CV?</a:t>
            </a:r>
          </a:p>
        </p:txBody>
      </p:sp>
      <p:sp>
        <p:nvSpPr>
          <p:cNvPr id="3" name="Content Placeholder 2">
            <a:extLst>
              <a:ext uri="{FF2B5EF4-FFF2-40B4-BE49-F238E27FC236}">
                <a16:creationId xmlns:a16="http://schemas.microsoft.com/office/drawing/2014/main" id="{B3A11BA8-FF5D-9F3A-FD10-441CE373D7D0}"/>
              </a:ext>
            </a:extLst>
          </p:cNvPr>
          <p:cNvSpPr>
            <a:spLocks noGrp="1"/>
          </p:cNvSpPr>
          <p:nvPr>
            <p:ph idx="1"/>
          </p:nvPr>
        </p:nvSpPr>
        <p:spPr/>
        <p:txBody>
          <a:bodyPr vert="horz" lIns="91440" tIns="45720" rIns="91440" bIns="45720" rtlCol="0" anchor="t">
            <a:normAutofit/>
          </a:bodyPr>
          <a:lstStyle/>
          <a:p>
            <a:r>
              <a:rPr lang="en-US"/>
              <a:t>A curriculum vitae, often abbreviated as CV, is a document that job applicants use to showcase their academic and professional accomplishments. </a:t>
            </a:r>
          </a:p>
          <a:p>
            <a:r>
              <a:rPr lang="en-US"/>
              <a:t>It is used to apply for positions within areas where a person's specific knowledge or expertise is required.</a:t>
            </a:r>
          </a:p>
          <a:p>
            <a:r>
              <a:rPr lang="en-US"/>
              <a:t>It is a concise document which summarises an individual’s unique skills, character, experience and achievements.</a:t>
            </a:r>
          </a:p>
          <a:p>
            <a:r>
              <a:rPr lang="en-US"/>
              <a:t>Curriculum Vitae (CV) is a Latin phrase which loosely translated means ‘the course of my life’</a:t>
            </a:r>
          </a:p>
        </p:txBody>
      </p:sp>
      <p:sp>
        <p:nvSpPr>
          <p:cNvPr id="4" name="Date Placeholder 3">
            <a:extLst>
              <a:ext uri="{FF2B5EF4-FFF2-40B4-BE49-F238E27FC236}">
                <a16:creationId xmlns:a16="http://schemas.microsoft.com/office/drawing/2014/main" id="{94EAC490-9E1C-73B2-0E83-F400AE22E9CA}"/>
              </a:ext>
            </a:extLst>
          </p:cNvPr>
          <p:cNvSpPr>
            <a:spLocks noGrp="1"/>
          </p:cNvSpPr>
          <p:nvPr>
            <p:ph type="dt" sz="half" idx="10"/>
          </p:nvPr>
        </p:nvSpPr>
        <p:spPr/>
        <p:txBody>
          <a:bodyPr/>
          <a:lstStyle/>
          <a:p>
            <a:fld id="{EA7B9E60-9CE4-47E5-A0A7-C64B56CE55D7}" type="datetime1">
              <a:t>10/21/2024</a:t>
            </a:fld>
            <a:endParaRPr lang="en-US"/>
          </a:p>
        </p:txBody>
      </p:sp>
      <p:sp>
        <p:nvSpPr>
          <p:cNvPr id="5" name="Footer Placeholder 4">
            <a:extLst>
              <a:ext uri="{FF2B5EF4-FFF2-40B4-BE49-F238E27FC236}">
                <a16:creationId xmlns:a16="http://schemas.microsoft.com/office/drawing/2014/main" id="{84CDDA33-A398-198A-FE7F-1DB25FC934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78A3D87-EE29-D95C-3C58-FED635CFB227}"/>
              </a:ext>
            </a:extLst>
          </p:cNvPr>
          <p:cNvSpPr>
            <a:spLocks noGrp="1"/>
          </p:cNvSpPr>
          <p:nvPr>
            <p:ph type="sldNum" sz="quarter" idx="12"/>
          </p:nvPr>
        </p:nvSpPr>
        <p:spPr/>
        <p:txBody>
          <a:bodyPr/>
          <a:lstStyle/>
          <a:p>
            <a:fld id="{8DFDE724-0293-4953-AE9D-4D814FA589B0}" type="slidenum">
              <a:rPr lang="en-US" dirty="0"/>
              <a:t>11</a:t>
            </a:fld>
            <a:endParaRPr lang="en-US"/>
          </a:p>
        </p:txBody>
      </p:sp>
    </p:spTree>
    <p:extLst>
      <p:ext uri="{BB962C8B-B14F-4D97-AF65-F5344CB8AC3E}">
        <p14:creationId xmlns:p14="http://schemas.microsoft.com/office/powerpoint/2010/main" val="123580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7940EF-71C6-3CDF-914F-B25FD8E6097B}"/>
              </a:ext>
            </a:extLst>
          </p:cNvPr>
          <p:cNvSpPr>
            <a:spLocks noGrp="1"/>
          </p:cNvSpPr>
          <p:nvPr>
            <p:ph idx="1"/>
          </p:nvPr>
        </p:nvSpPr>
        <p:spPr>
          <a:xfrm>
            <a:off x="808662" y="1362403"/>
            <a:ext cx="10357666" cy="4771697"/>
          </a:xfrm>
        </p:spPr>
        <p:txBody>
          <a:bodyPr vert="horz" lIns="91440" tIns="45720" rIns="91440" bIns="45720" rtlCol="0" anchor="t">
            <a:noAutofit/>
          </a:bodyPr>
          <a:lstStyle/>
          <a:p>
            <a:r>
              <a:rPr lang="en-US" sz="2400"/>
              <a:t>a CV is the first contact you have with a prospective employer, and it is your chance to make a good first impression. </a:t>
            </a:r>
          </a:p>
          <a:p>
            <a:endParaRPr lang="en-US" sz="2400"/>
          </a:p>
          <a:p>
            <a:r>
              <a:rPr lang="en-US" sz="2400"/>
              <a:t>You use it to show your prospective employer why they should hire you and what the benefits of having you on their team will be. </a:t>
            </a:r>
          </a:p>
          <a:p>
            <a:endParaRPr lang="en-US" sz="2400"/>
          </a:p>
          <a:p>
            <a:r>
              <a:rPr lang="en-US" sz="2400"/>
              <a:t>It is far more than just a run-down of your career history, it is your entry into a new job.</a:t>
            </a:r>
          </a:p>
          <a:p>
            <a:endParaRPr lang="en-US" sz="2400"/>
          </a:p>
          <a:p>
            <a:endParaRPr lang="en-US"/>
          </a:p>
        </p:txBody>
      </p:sp>
      <p:sp>
        <p:nvSpPr>
          <p:cNvPr id="4" name="Date Placeholder 3">
            <a:extLst>
              <a:ext uri="{FF2B5EF4-FFF2-40B4-BE49-F238E27FC236}">
                <a16:creationId xmlns:a16="http://schemas.microsoft.com/office/drawing/2014/main" id="{FA051B2F-5E0C-0A3E-6592-B64BF013A8DD}"/>
              </a:ext>
            </a:extLst>
          </p:cNvPr>
          <p:cNvSpPr>
            <a:spLocks noGrp="1"/>
          </p:cNvSpPr>
          <p:nvPr>
            <p:ph type="dt" sz="half" idx="10"/>
          </p:nvPr>
        </p:nvSpPr>
        <p:spPr/>
        <p:txBody>
          <a:bodyPr/>
          <a:lstStyle/>
          <a:p>
            <a:fld id="{8D6649AA-BA41-46C7-89DC-6CB33BCF34B1}" type="datetime1">
              <a:t>10/21/2024</a:t>
            </a:fld>
            <a:endParaRPr lang="en-US"/>
          </a:p>
        </p:txBody>
      </p:sp>
      <p:sp>
        <p:nvSpPr>
          <p:cNvPr id="5" name="Footer Placeholder 4">
            <a:extLst>
              <a:ext uri="{FF2B5EF4-FFF2-40B4-BE49-F238E27FC236}">
                <a16:creationId xmlns:a16="http://schemas.microsoft.com/office/drawing/2014/main" id="{D082F24C-E87D-CA5E-945F-1CCC482ED9C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E250C30-3F16-ED22-F5F0-82B86FA077AD}"/>
              </a:ext>
            </a:extLst>
          </p:cNvPr>
          <p:cNvSpPr>
            <a:spLocks noGrp="1"/>
          </p:cNvSpPr>
          <p:nvPr>
            <p:ph type="sldNum" sz="quarter" idx="12"/>
          </p:nvPr>
        </p:nvSpPr>
        <p:spPr/>
        <p:txBody>
          <a:bodyPr/>
          <a:lstStyle/>
          <a:p>
            <a:fld id="{8DFDE724-0293-4953-AE9D-4D814FA589B0}" type="slidenum">
              <a:rPr lang="en-US" dirty="0"/>
              <a:t>12</a:t>
            </a:fld>
            <a:endParaRPr lang="en-US"/>
          </a:p>
        </p:txBody>
      </p:sp>
    </p:spTree>
    <p:extLst>
      <p:ext uri="{BB962C8B-B14F-4D97-AF65-F5344CB8AC3E}">
        <p14:creationId xmlns:p14="http://schemas.microsoft.com/office/powerpoint/2010/main" val="150010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CE7F7-6CE2-A578-E6CF-801BB8B60367}"/>
              </a:ext>
            </a:extLst>
          </p:cNvPr>
          <p:cNvSpPr>
            <a:spLocks noGrp="1"/>
          </p:cNvSpPr>
          <p:nvPr>
            <p:ph type="title"/>
          </p:nvPr>
        </p:nvSpPr>
        <p:spPr>
          <a:xfrm>
            <a:off x="808661" y="365125"/>
            <a:ext cx="10357666" cy="1110002"/>
          </a:xfrm>
        </p:spPr>
        <p:txBody>
          <a:bodyPr/>
          <a:lstStyle/>
          <a:p>
            <a:r>
              <a:rPr lang="en-US"/>
              <a:t>IMPORTANT THINGS TO REMEMBER...</a:t>
            </a:r>
          </a:p>
        </p:txBody>
      </p:sp>
      <p:sp>
        <p:nvSpPr>
          <p:cNvPr id="3" name="Content Placeholder 2">
            <a:extLst>
              <a:ext uri="{FF2B5EF4-FFF2-40B4-BE49-F238E27FC236}">
                <a16:creationId xmlns:a16="http://schemas.microsoft.com/office/drawing/2014/main" id="{25AEE5EB-5E64-6E86-4E76-07584668227E}"/>
              </a:ext>
            </a:extLst>
          </p:cNvPr>
          <p:cNvSpPr>
            <a:spLocks noGrp="1"/>
          </p:cNvSpPr>
          <p:nvPr>
            <p:ph idx="1"/>
          </p:nvPr>
        </p:nvSpPr>
        <p:spPr>
          <a:xfrm>
            <a:off x="808662" y="1717127"/>
            <a:ext cx="10357666" cy="4771697"/>
          </a:xfrm>
        </p:spPr>
        <p:txBody>
          <a:bodyPr vert="horz" lIns="91440" tIns="45720" rIns="91440" bIns="45720" rtlCol="0" anchor="t">
            <a:normAutofit/>
          </a:bodyPr>
          <a:lstStyle/>
          <a:p>
            <a:r>
              <a:rPr lang="en-US"/>
              <a:t>Don’t lie – employers often run background checks and false claims will be uncovered</a:t>
            </a:r>
          </a:p>
          <a:p>
            <a:r>
              <a:rPr lang="en-US"/>
              <a:t>Sell yourself – what are your unique qualities, personality traits, skills and experience that make you stand out from the crowd</a:t>
            </a:r>
          </a:p>
          <a:p>
            <a:r>
              <a:rPr lang="en-US"/>
              <a:t>Don’t leave unexplained gaps – if you had a career break to travel or raise a family, explain what skills or experience you gained from this</a:t>
            </a:r>
          </a:p>
          <a:p>
            <a:r>
              <a:rPr lang="en-US"/>
              <a:t>Be clear and concise – CVs should be a maximum of three pages long and should be easy to read</a:t>
            </a:r>
          </a:p>
          <a:p>
            <a:r>
              <a:rPr lang="en-US"/>
              <a:t>Don’t make mistakes – check your spelling and grammar meticulously. </a:t>
            </a:r>
          </a:p>
          <a:p>
            <a:endParaRPr lang="en-US">
              <a:latin typeface="Avenir Next LT Pro Light"/>
            </a:endParaRPr>
          </a:p>
          <a:p>
            <a:pPr marL="3657600" lvl="8" indent="0">
              <a:buNone/>
            </a:pPr>
            <a:r>
              <a:rPr lang="en-US">
                <a:latin typeface="Avenir Next LT Pro Light"/>
              </a:rPr>
              <a:t>                                                                           </a:t>
            </a:r>
            <a:r>
              <a:rPr lang="en-US" sz="1600">
                <a:latin typeface="Avenir Next LT Pro Light"/>
              </a:rPr>
              <a:t>(Open University, 2024)</a:t>
            </a:r>
          </a:p>
          <a:p>
            <a:endParaRPr lang="en-US"/>
          </a:p>
        </p:txBody>
      </p:sp>
      <p:sp>
        <p:nvSpPr>
          <p:cNvPr id="4" name="Date Placeholder 3">
            <a:extLst>
              <a:ext uri="{FF2B5EF4-FFF2-40B4-BE49-F238E27FC236}">
                <a16:creationId xmlns:a16="http://schemas.microsoft.com/office/drawing/2014/main" id="{CC360140-A142-648C-160F-A83B261E9A14}"/>
              </a:ext>
            </a:extLst>
          </p:cNvPr>
          <p:cNvSpPr>
            <a:spLocks noGrp="1"/>
          </p:cNvSpPr>
          <p:nvPr>
            <p:ph type="dt" sz="half" idx="10"/>
          </p:nvPr>
        </p:nvSpPr>
        <p:spPr/>
        <p:txBody>
          <a:bodyPr/>
          <a:lstStyle/>
          <a:p>
            <a:fld id="{3718E97E-133E-4F2E-B2BE-131F8C4423A3}" type="datetime1">
              <a:t>10/21/2024</a:t>
            </a:fld>
            <a:endParaRPr lang="en-US"/>
          </a:p>
        </p:txBody>
      </p:sp>
      <p:sp>
        <p:nvSpPr>
          <p:cNvPr id="5" name="Footer Placeholder 4">
            <a:extLst>
              <a:ext uri="{FF2B5EF4-FFF2-40B4-BE49-F238E27FC236}">
                <a16:creationId xmlns:a16="http://schemas.microsoft.com/office/drawing/2014/main" id="{0C6F3AD0-0F83-3B74-1769-AE7ECA5A47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8F7FDAD-354F-7A46-62FF-4B9C9FE440B3}"/>
              </a:ext>
            </a:extLst>
          </p:cNvPr>
          <p:cNvSpPr>
            <a:spLocks noGrp="1"/>
          </p:cNvSpPr>
          <p:nvPr>
            <p:ph type="sldNum" sz="quarter" idx="12"/>
          </p:nvPr>
        </p:nvSpPr>
        <p:spPr/>
        <p:txBody>
          <a:bodyPr/>
          <a:lstStyle/>
          <a:p>
            <a:fld id="{8DFDE724-0293-4953-AE9D-4D814FA589B0}" type="slidenum">
              <a:rPr lang="en-US" dirty="0"/>
              <a:t>13</a:t>
            </a:fld>
            <a:endParaRPr lang="en-US"/>
          </a:p>
        </p:txBody>
      </p:sp>
    </p:spTree>
    <p:extLst>
      <p:ext uri="{BB962C8B-B14F-4D97-AF65-F5344CB8AC3E}">
        <p14:creationId xmlns:p14="http://schemas.microsoft.com/office/powerpoint/2010/main" val="35049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A696-BE30-A4A0-F936-A1601F4D15EE}"/>
              </a:ext>
            </a:extLst>
          </p:cNvPr>
          <p:cNvSpPr>
            <a:spLocks noGrp="1"/>
          </p:cNvSpPr>
          <p:nvPr>
            <p:ph type="title"/>
          </p:nvPr>
        </p:nvSpPr>
        <p:spPr/>
        <p:txBody>
          <a:bodyPr/>
          <a:lstStyle/>
          <a:p>
            <a:r>
              <a:rPr lang="en-US"/>
              <a:t>WHAT INFORMATION TO INCLUDE ON YOUR CV...</a:t>
            </a:r>
          </a:p>
        </p:txBody>
      </p:sp>
      <p:sp>
        <p:nvSpPr>
          <p:cNvPr id="3" name="Content Placeholder 2">
            <a:extLst>
              <a:ext uri="{FF2B5EF4-FFF2-40B4-BE49-F238E27FC236}">
                <a16:creationId xmlns:a16="http://schemas.microsoft.com/office/drawing/2014/main" id="{6996A059-C238-17FA-D3FF-16756A6219B2}"/>
              </a:ext>
            </a:extLst>
          </p:cNvPr>
          <p:cNvSpPr>
            <a:spLocks noGrp="1"/>
          </p:cNvSpPr>
          <p:nvPr>
            <p:ph idx="1"/>
          </p:nvPr>
        </p:nvSpPr>
        <p:spPr>
          <a:xfrm>
            <a:off x="808662" y="1717127"/>
            <a:ext cx="10357666" cy="4416973"/>
          </a:xfrm>
        </p:spPr>
        <p:txBody>
          <a:bodyPr vert="horz" lIns="91440" tIns="45720" rIns="91440" bIns="45720" rtlCol="0" anchor="t">
            <a:noAutofit/>
          </a:bodyPr>
          <a:lstStyle/>
          <a:p>
            <a:pPr marL="0" indent="0">
              <a:buNone/>
            </a:pPr>
            <a:endParaRPr lang="en-US" sz="1600" b="1" u="sng"/>
          </a:p>
          <a:p>
            <a:pPr marL="457200" indent="-457200">
              <a:buAutoNum type="arabicPeriod"/>
            </a:pPr>
            <a:r>
              <a:rPr lang="en-US" sz="2400" b="1" u="sng"/>
              <a:t>Contact details</a:t>
            </a:r>
            <a:endParaRPr lang="en-US" sz="2400"/>
          </a:p>
          <a:p>
            <a:pPr marL="0" indent="0">
              <a:buNone/>
            </a:pPr>
            <a:r>
              <a:rPr lang="en-US" sz="2400"/>
              <a:t>      full name</a:t>
            </a:r>
          </a:p>
          <a:p>
            <a:pPr marL="0" indent="0">
              <a:buNone/>
            </a:pPr>
            <a:r>
              <a:rPr lang="en-US" sz="2400"/>
              <a:t>      phone number</a:t>
            </a:r>
            <a:endParaRPr lang="en-US"/>
          </a:p>
          <a:p>
            <a:pPr marL="0" indent="0">
              <a:buNone/>
            </a:pPr>
            <a:r>
              <a:rPr lang="en-US" sz="2400"/>
              <a:t>      email address (make sure it’s a professional one)</a:t>
            </a:r>
          </a:p>
          <a:p>
            <a:pPr marL="0" indent="0">
              <a:buNone/>
            </a:pPr>
            <a:r>
              <a:rPr lang="en-US" sz="2400"/>
              <a:t>      </a:t>
            </a:r>
          </a:p>
          <a:p>
            <a:pPr marL="0" indent="0">
              <a:buNone/>
            </a:pPr>
            <a:r>
              <a:rPr lang="en-US" sz="2400"/>
              <a:t>(Make sure this information is up to date so a potential employer can reach you. They won’t want to have to chase you).</a:t>
            </a:r>
            <a:endParaRPr lang="en-US"/>
          </a:p>
          <a:p>
            <a:pPr marL="0" indent="0">
              <a:buNone/>
            </a:pPr>
            <a:endParaRPr lang="en-US" sz="1600" b="1" u="sng"/>
          </a:p>
          <a:p>
            <a:pPr marL="457200" indent="-457200">
              <a:buAutoNum type="arabicPeriod"/>
            </a:pPr>
            <a:endParaRPr lang="en-US" sz="1600" b="1" u="sng"/>
          </a:p>
          <a:p>
            <a:pPr>
              <a:buAutoNum type="arabicPeriod"/>
            </a:pPr>
            <a:endParaRPr lang="en-US" b="1"/>
          </a:p>
          <a:p>
            <a:pPr lvl="1">
              <a:buFont typeface="Avenir Next LT Pro Light" panose="020B0604020202020204" pitchFamily="34" charset="0"/>
              <a:buChar char="–"/>
            </a:pPr>
            <a:endParaRPr lang="en-US"/>
          </a:p>
          <a:p>
            <a:pPr>
              <a:buAutoNum type="arabicPeriod"/>
            </a:pPr>
            <a:endParaRPr lang="en-US"/>
          </a:p>
        </p:txBody>
      </p:sp>
      <p:sp>
        <p:nvSpPr>
          <p:cNvPr id="4" name="Date Placeholder 3">
            <a:extLst>
              <a:ext uri="{FF2B5EF4-FFF2-40B4-BE49-F238E27FC236}">
                <a16:creationId xmlns:a16="http://schemas.microsoft.com/office/drawing/2014/main" id="{280ACF3E-069B-B05B-31E2-446E2EB5F67C}"/>
              </a:ext>
            </a:extLst>
          </p:cNvPr>
          <p:cNvSpPr>
            <a:spLocks noGrp="1"/>
          </p:cNvSpPr>
          <p:nvPr>
            <p:ph type="dt" sz="half" idx="10"/>
          </p:nvPr>
        </p:nvSpPr>
        <p:spPr/>
        <p:txBody>
          <a:bodyPr/>
          <a:lstStyle/>
          <a:p>
            <a:fld id="{52599780-254F-4FA4-A5D4-E662BD69528A}" type="datetime1">
              <a:t>10/21/2024</a:t>
            </a:fld>
            <a:endParaRPr lang="en-US"/>
          </a:p>
        </p:txBody>
      </p:sp>
      <p:sp>
        <p:nvSpPr>
          <p:cNvPr id="6" name="Slide Number Placeholder 5">
            <a:extLst>
              <a:ext uri="{FF2B5EF4-FFF2-40B4-BE49-F238E27FC236}">
                <a16:creationId xmlns:a16="http://schemas.microsoft.com/office/drawing/2014/main" id="{7AA8CCC1-7A80-FEB9-0CF9-94C1DDAC0BEF}"/>
              </a:ext>
            </a:extLst>
          </p:cNvPr>
          <p:cNvSpPr>
            <a:spLocks noGrp="1"/>
          </p:cNvSpPr>
          <p:nvPr>
            <p:ph type="sldNum" sz="quarter" idx="12"/>
          </p:nvPr>
        </p:nvSpPr>
        <p:spPr/>
        <p:txBody>
          <a:bodyPr/>
          <a:lstStyle/>
          <a:p>
            <a:fld id="{8DFDE724-0293-4953-AE9D-4D814FA589B0}" type="slidenum">
              <a:rPr lang="en-US" dirty="0"/>
              <a:t>14</a:t>
            </a:fld>
            <a:endParaRPr lang="en-US"/>
          </a:p>
        </p:txBody>
      </p:sp>
    </p:spTree>
    <p:extLst>
      <p:ext uri="{BB962C8B-B14F-4D97-AF65-F5344CB8AC3E}">
        <p14:creationId xmlns:p14="http://schemas.microsoft.com/office/powerpoint/2010/main" val="4188699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4119D-055C-81E6-7ABC-42A1056CCB5F}"/>
              </a:ext>
            </a:extLst>
          </p:cNvPr>
          <p:cNvSpPr>
            <a:spLocks noGrp="1"/>
          </p:cNvSpPr>
          <p:nvPr>
            <p:ph idx="1"/>
          </p:nvPr>
        </p:nvSpPr>
        <p:spPr>
          <a:xfrm>
            <a:off x="808662" y="836886"/>
            <a:ext cx="10357666" cy="5297214"/>
          </a:xfrm>
        </p:spPr>
        <p:txBody>
          <a:bodyPr vert="horz" lIns="91440" tIns="45720" rIns="91440" bIns="45720" rtlCol="0" anchor="t">
            <a:normAutofit/>
          </a:bodyPr>
          <a:lstStyle/>
          <a:p>
            <a:pPr marL="0" indent="0">
              <a:buNone/>
            </a:pPr>
            <a:r>
              <a:rPr lang="en-US" sz="2400" b="1" u="sng"/>
              <a:t>2. Introduction</a:t>
            </a:r>
            <a:endParaRPr lang="en-US" sz="2400"/>
          </a:p>
          <a:p>
            <a:pPr marL="0" indent="0">
              <a:buNone/>
            </a:pPr>
            <a:endParaRPr lang="en-US" sz="2400" b="1" u="sng"/>
          </a:p>
          <a:p>
            <a:pPr marL="457200" indent="-457200">
              <a:buAutoNum type="arabicPeriod"/>
            </a:pPr>
            <a:r>
              <a:rPr lang="en-US" sz="2400"/>
              <a:t>This could be a top line summary about yourself, and it shouldn’t be longer than a few sentences. You might want to mention some of your key strengths and attributes here, especially any that the role explicitly requires.</a:t>
            </a:r>
          </a:p>
          <a:p>
            <a:pPr marL="457200" indent="-457200">
              <a:buAutoNum type="arabicPeriod"/>
            </a:pPr>
            <a:r>
              <a:rPr lang="en-US" sz="2400"/>
              <a:t>Expect to back these up in the main body of your CV, and to talk about them during an interview.</a:t>
            </a:r>
          </a:p>
        </p:txBody>
      </p:sp>
      <p:sp>
        <p:nvSpPr>
          <p:cNvPr id="4" name="Date Placeholder 3">
            <a:extLst>
              <a:ext uri="{FF2B5EF4-FFF2-40B4-BE49-F238E27FC236}">
                <a16:creationId xmlns:a16="http://schemas.microsoft.com/office/drawing/2014/main" id="{886B50BA-3BF2-13AF-0050-CDB83630C86E}"/>
              </a:ext>
            </a:extLst>
          </p:cNvPr>
          <p:cNvSpPr>
            <a:spLocks noGrp="1"/>
          </p:cNvSpPr>
          <p:nvPr>
            <p:ph type="dt" sz="half" idx="10"/>
          </p:nvPr>
        </p:nvSpPr>
        <p:spPr/>
        <p:txBody>
          <a:bodyPr/>
          <a:lstStyle/>
          <a:p>
            <a:fld id="{6E269247-5998-42F8-8054-0FAF1AE57E60}" type="datetime1">
              <a:t>10/21/2024</a:t>
            </a:fld>
            <a:endParaRPr lang="en-US"/>
          </a:p>
        </p:txBody>
      </p:sp>
      <p:sp>
        <p:nvSpPr>
          <p:cNvPr id="5" name="Footer Placeholder 4">
            <a:extLst>
              <a:ext uri="{FF2B5EF4-FFF2-40B4-BE49-F238E27FC236}">
                <a16:creationId xmlns:a16="http://schemas.microsoft.com/office/drawing/2014/main" id="{41D7B92D-AD2E-C887-894A-77DF34B3563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53A0948-C328-F366-B42E-CDC7059F3D95}"/>
              </a:ext>
            </a:extLst>
          </p:cNvPr>
          <p:cNvSpPr>
            <a:spLocks noGrp="1"/>
          </p:cNvSpPr>
          <p:nvPr>
            <p:ph type="sldNum" sz="quarter" idx="12"/>
          </p:nvPr>
        </p:nvSpPr>
        <p:spPr/>
        <p:txBody>
          <a:bodyPr/>
          <a:lstStyle/>
          <a:p>
            <a:fld id="{8DFDE724-0293-4953-AE9D-4D814FA589B0}" type="slidenum">
              <a:rPr lang="en-US" dirty="0"/>
              <a:t>15</a:t>
            </a:fld>
            <a:endParaRPr lang="en-US"/>
          </a:p>
        </p:txBody>
      </p:sp>
    </p:spTree>
    <p:extLst>
      <p:ext uri="{BB962C8B-B14F-4D97-AF65-F5344CB8AC3E}">
        <p14:creationId xmlns:p14="http://schemas.microsoft.com/office/powerpoint/2010/main" val="253494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13899F-6DF1-D284-9B50-57A68C30E9D2}"/>
              </a:ext>
            </a:extLst>
          </p:cNvPr>
          <p:cNvSpPr>
            <a:spLocks noGrp="1"/>
          </p:cNvSpPr>
          <p:nvPr>
            <p:ph idx="1"/>
          </p:nvPr>
        </p:nvSpPr>
        <p:spPr>
          <a:xfrm>
            <a:off x="808662" y="771196"/>
            <a:ext cx="10357666" cy="5362904"/>
          </a:xfrm>
        </p:spPr>
        <p:txBody>
          <a:bodyPr vert="horz" lIns="91440" tIns="45720" rIns="91440" bIns="45720" rtlCol="0" anchor="t">
            <a:noAutofit/>
          </a:bodyPr>
          <a:lstStyle/>
          <a:p>
            <a:pPr marL="0" indent="0">
              <a:buNone/>
            </a:pPr>
            <a:r>
              <a:rPr lang="en-US" sz="2200" b="1" u="sng"/>
              <a:t>3. Work experience</a:t>
            </a:r>
            <a:endParaRPr lang="en-US"/>
          </a:p>
          <a:p>
            <a:r>
              <a:rPr lang="en-US" sz="2200"/>
              <a:t>Beginning with your most recent or current position and going backwards, list out your previous jobs, including different roles at the same employer.</a:t>
            </a:r>
          </a:p>
          <a:p>
            <a:r>
              <a:rPr lang="en-US" sz="2200"/>
              <a:t>For each role, you should include:</a:t>
            </a:r>
          </a:p>
          <a:p>
            <a:r>
              <a:rPr lang="en-US" sz="2200"/>
              <a:t>company name</a:t>
            </a:r>
          </a:p>
          <a:p>
            <a:r>
              <a:rPr lang="en-US" sz="2200"/>
              <a:t>your job title</a:t>
            </a:r>
          </a:p>
          <a:p>
            <a:r>
              <a:rPr lang="en-US" sz="2200"/>
              <a:t>how long you’ve been employed (years and months)</a:t>
            </a:r>
          </a:p>
          <a:p>
            <a:r>
              <a:rPr lang="en-US" sz="2200"/>
              <a:t>your main responsibilities</a:t>
            </a:r>
          </a:p>
          <a:p>
            <a:r>
              <a:rPr lang="en-US" sz="2200"/>
              <a:t>Try to highlight what you achieved or the impact you made in a previous role and tie these back to the required skills or experience.</a:t>
            </a:r>
          </a:p>
        </p:txBody>
      </p:sp>
      <p:sp>
        <p:nvSpPr>
          <p:cNvPr id="4" name="Date Placeholder 3">
            <a:extLst>
              <a:ext uri="{FF2B5EF4-FFF2-40B4-BE49-F238E27FC236}">
                <a16:creationId xmlns:a16="http://schemas.microsoft.com/office/drawing/2014/main" id="{C67F3BA6-8169-BA20-6186-8CF2F152D10D}"/>
              </a:ext>
            </a:extLst>
          </p:cNvPr>
          <p:cNvSpPr>
            <a:spLocks noGrp="1"/>
          </p:cNvSpPr>
          <p:nvPr>
            <p:ph type="dt" sz="half" idx="10"/>
          </p:nvPr>
        </p:nvSpPr>
        <p:spPr/>
        <p:txBody>
          <a:bodyPr/>
          <a:lstStyle/>
          <a:p>
            <a:fld id="{8561EB9C-424C-4922-AEDC-2FCF98EAAC9A}" type="datetime1">
              <a:t>10/21/2024</a:t>
            </a:fld>
            <a:endParaRPr lang="en-US"/>
          </a:p>
        </p:txBody>
      </p:sp>
      <p:sp>
        <p:nvSpPr>
          <p:cNvPr id="5" name="Footer Placeholder 4">
            <a:extLst>
              <a:ext uri="{FF2B5EF4-FFF2-40B4-BE49-F238E27FC236}">
                <a16:creationId xmlns:a16="http://schemas.microsoft.com/office/drawing/2014/main" id="{DCBD140D-81A2-CC37-AB02-AD5A6EA9BD4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F0547E-E24B-CABD-E1C5-9579232BE747}"/>
              </a:ext>
            </a:extLst>
          </p:cNvPr>
          <p:cNvSpPr>
            <a:spLocks noGrp="1"/>
          </p:cNvSpPr>
          <p:nvPr>
            <p:ph type="sldNum" sz="quarter" idx="12"/>
          </p:nvPr>
        </p:nvSpPr>
        <p:spPr/>
        <p:txBody>
          <a:bodyPr/>
          <a:lstStyle/>
          <a:p>
            <a:fld id="{8DFDE724-0293-4953-AE9D-4D814FA589B0}" type="slidenum">
              <a:rPr lang="en-US" dirty="0"/>
              <a:t>16</a:t>
            </a:fld>
            <a:endParaRPr lang="en-US"/>
          </a:p>
        </p:txBody>
      </p:sp>
    </p:spTree>
    <p:extLst>
      <p:ext uri="{BB962C8B-B14F-4D97-AF65-F5344CB8AC3E}">
        <p14:creationId xmlns:p14="http://schemas.microsoft.com/office/powerpoint/2010/main" val="235059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B35224-B725-A33E-5E3C-6F8BEE10F0C7}"/>
              </a:ext>
            </a:extLst>
          </p:cNvPr>
          <p:cNvSpPr>
            <a:spLocks noGrp="1"/>
          </p:cNvSpPr>
          <p:nvPr>
            <p:ph idx="1"/>
          </p:nvPr>
        </p:nvSpPr>
        <p:spPr>
          <a:xfrm>
            <a:off x="808662" y="823748"/>
            <a:ext cx="10357666" cy="5310352"/>
          </a:xfrm>
        </p:spPr>
        <p:txBody>
          <a:bodyPr vert="horz" lIns="91440" tIns="45720" rIns="91440" bIns="45720" rtlCol="0" anchor="t">
            <a:normAutofit/>
          </a:bodyPr>
          <a:lstStyle/>
          <a:p>
            <a:pPr marL="0" indent="0">
              <a:buNone/>
            </a:pPr>
            <a:r>
              <a:rPr lang="en-US" sz="2400" b="1" u="sng"/>
              <a:t>4. Education</a:t>
            </a:r>
            <a:endParaRPr lang="en-US" sz="2400" b="1" u="sng">
              <a:solidFill>
                <a:srgbClr val="333333"/>
              </a:solidFill>
              <a:latin typeface="Roboto"/>
              <a:ea typeface="Roboto"/>
              <a:cs typeface="Roboto"/>
            </a:endParaRPr>
          </a:p>
          <a:p>
            <a:r>
              <a:rPr lang="en-US" sz="2400">
                <a:solidFill>
                  <a:srgbClr val="333333"/>
                </a:solidFill>
                <a:ea typeface="+mj-lt"/>
                <a:cs typeface="+mj-lt"/>
              </a:rPr>
              <a:t>Like work experience, beginning with your most recent education, list out your formal education history, going back to secondary school.</a:t>
            </a:r>
            <a:br>
              <a:rPr lang="en-US" sz="2400">
                <a:solidFill>
                  <a:srgbClr val="333333"/>
                </a:solidFill>
                <a:ea typeface="+mj-lt"/>
                <a:cs typeface="+mj-lt"/>
              </a:rPr>
            </a:br>
            <a:r>
              <a:rPr lang="en-US" sz="2400">
                <a:solidFill>
                  <a:srgbClr val="333333"/>
                </a:solidFill>
                <a:ea typeface="+mj-lt"/>
                <a:cs typeface="+mj-lt"/>
              </a:rPr>
              <a:t>You should include:</a:t>
            </a:r>
            <a:endParaRPr lang="en-US" sz="2400"/>
          </a:p>
          <a:p>
            <a:r>
              <a:rPr lang="en-US" sz="2400">
                <a:solidFill>
                  <a:srgbClr val="333333"/>
                </a:solidFill>
                <a:ea typeface="+mj-lt"/>
                <a:cs typeface="+mj-lt"/>
              </a:rPr>
              <a:t>the name of the place you studied</a:t>
            </a:r>
            <a:endParaRPr lang="en-US" sz="2400"/>
          </a:p>
          <a:p>
            <a:r>
              <a:rPr lang="en-US" sz="2400">
                <a:solidFill>
                  <a:srgbClr val="333333"/>
                </a:solidFill>
                <a:ea typeface="+mj-lt"/>
                <a:cs typeface="+mj-lt"/>
              </a:rPr>
              <a:t>when you studied there</a:t>
            </a:r>
            <a:endParaRPr lang="en-US" sz="2400"/>
          </a:p>
          <a:p>
            <a:r>
              <a:rPr lang="en-US" sz="2400">
                <a:solidFill>
                  <a:srgbClr val="333333"/>
                </a:solidFill>
                <a:ea typeface="+mj-lt"/>
                <a:cs typeface="+mj-lt"/>
              </a:rPr>
              <a:t>the qualification and grade/s you achieved</a:t>
            </a:r>
            <a:endParaRPr lang="en-US"/>
          </a:p>
          <a:p>
            <a:endParaRPr lang="en-US" sz="2400" b="1" u="sng">
              <a:solidFill>
                <a:srgbClr val="333333"/>
              </a:solidFill>
              <a:latin typeface="Roboto"/>
              <a:ea typeface="Roboto"/>
              <a:cs typeface="Roboto"/>
            </a:endParaRPr>
          </a:p>
          <a:p>
            <a:endParaRPr lang="en-US" b="1">
              <a:solidFill>
                <a:srgbClr val="333333"/>
              </a:solidFill>
              <a:latin typeface="Roboto"/>
              <a:ea typeface="Roboto"/>
              <a:cs typeface="Roboto"/>
            </a:endParaRPr>
          </a:p>
          <a:p>
            <a:endParaRPr lang="en-US"/>
          </a:p>
        </p:txBody>
      </p:sp>
      <p:sp>
        <p:nvSpPr>
          <p:cNvPr id="4" name="Date Placeholder 3">
            <a:extLst>
              <a:ext uri="{FF2B5EF4-FFF2-40B4-BE49-F238E27FC236}">
                <a16:creationId xmlns:a16="http://schemas.microsoft.com/office/drawing/2014/main" id="{5C0FF1D3-D1FB-1905-3F45-F41C734CE98B}"/>
              </a:ext>
            </a:extLst>
          </p:cNvPr>
          <p:cNvSpPr>
            <a:spLocks noGrp="1"/>
          </p:cNvSpPr>
          <p:nvPr>
            <p:ph type="dt" sz="half" idx="10"/>
          </p:nvPr>
        </p:nvSpPr>
        <p:spPr/>
        <p:txBody>
          <a:bodyPr/>
          <a:lstStyle/>
          <a:p>
            <a:fld id="{B708871C-1128-4CA2-8492-FA454FB1A67F}" type="datetime1">
              <a:t>10/21/2024</a:t>
            </a:fld>
            <a:endParaRPr lang="en-US"/>
          </a:p>
        </p:txBody>
      </p:sp>
      <p:sp>
        <p:nvSpPr>
          <p:cNvPr id="5" name="Footer Placeholder 4">
            <a:extLst>
              <a:ext uri="{FF2B5EF4-FFF2-40B4-BE49-F238E27FC236}">
                <a16:creationId xmlns:a16="http://schemas.microsoft.com/office/drawing/2014/main" id="{78850B18-DBB8-49CB-FC8C-562DA804EA9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CE706AB-D3E2-4453-4ED9-26D0409E94D3}"/>
              </a:ext>
            </a:extLst>
          </p:cNvPr>
          <p:cNvSpPr>
            <a:spLocks noGrp="1"/>
          </p:cNvSpPr>
          <p:nvPr>
            <p:ph type="sldNum" sz="quarter" idx="12"/>
          </p:nvPr>
        </p:nvSpPr>
        <p:spPr/>
        <p:txBody>
          <a:bodyPr/>
          <a:lstStyle/>
          <a:p>
            <a:fld id="{8DFDE724-0293-4953-AE9D-4D814FA589B0}" type="slidenum">
              <a:rPr lang="en-US" dirty="0"/>
              <a:t>17</a:t>
            </a:fld>
            <a:endParaRPr lang="en-US"/>
          </a:p>
        </p:txBody>
      </p:sp>
    </p:spTree>
    <p:extLst>
      <p:ext uri="{BB962C8B-B14F-4D97-AF65-F5344CB8AC3E}">
        <p14:creationId xmlns:p14="http://schemas.microsoft.com/office/powerpoint/2010/main" val="1892704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4D89FF-3EB3-EFA0-70D9-D964A6243626}"/>
              </a:ext>
            </a:extLst>
          </p:cNvPr>
          <p:cNvSpPr>
            <a:spLocks noGrp="1"/>
          </p:cNvSpPr>
          <p:nvPr>
            <p:ph idx="1"/>
          </p:nvPr>
        </p:nvSpPr>
        <p:spPr>
          <a:xfrm>
            <a:off x="808662" y="508437"/>
            <a:ext cx="10357666" cy="5625663"/>
          </a:xfrm>
        </p:spPr>
        <p:txBody>
          <a:bodyPr vert="horz" lIns="91440" tIns="45720" rIns="91440" bIns="45720" rtlCol="0" anchor="t">
            <a:normAutofit/>
          </a:bodyPr>
          <a:lstStyle/>
          <a:p>
            <a:pPr marL="0" indent="0">
              <a:buNone/>
            </a:pPr>
            <a:r>
              <a:rPr lang="en-US" b="1" u="sng"/>
              <a:t>5. Other achievements, qualifications, and skills</a:t>
            </a:r>
            <a:endParaRPr lang="en-US" u="sng"/>
          </a:p>
          <a:p>
            <a:r>
              <a:rPr lang="en-US">
                <a:ea typeface="+mj-lt"/>
                <a:cs typeface="+mj-lt"/>
              </a:rPr>
              <a:t>You might want to list other things that don’t quite sit within your work or education history. They may be asked for explicitly in the job description. Depending on the role, examples you might include could be:</a:t>
            </a:r>
            <a:endParaRPr lang="en-US"/>
          </a:p>
          <a:p>
            <a:r>
              <a:rPr lang="en-US">
                <a:ea typeface="+mj-lt"/>
                <a:cs typeface="+mj-lt"/>
              </a:rPr>
              <a:t>specialist training like health and safety or first aid</a:t>
            </a:r>
            <a:endParaRPr lang="en-US"/>
          </a:p>
          <a:p>
            <a:r>
              <a:rPr lang="en-US">
                <a:ea typeface="+mj-lt"/>
                <a:cs typeface="+mj-lt"/>
              </a:rPr>
              <a:t>the ability to speak different languages or sign language, for example</a:t>
            </a:r>
            <a:endParaRPr lang="en-US"/>
          </a:p>
          <a:p>
            <a:r>
              <a:rPr lang="en-US">
                <a:ea typeface="+mj-lt"/>
                <a:cs typeface="+mj-lt"/>
              </a:rPr>
              <a:t>knowledge of software or equipment, such as video or photo editing </a:t>
            </a:r>
            <a:r>
              <a:rPr lang="en-US" err="1">
                <a:ea typeface="+mj-lt"/>
                <a:cs typeface="+mj-lt"/>
              </a:rPr>
              <a:t>programmes</a:t>
            </a:r>
            <a:r>
              <a:rPr lang="en-US">
                <a:ea typeface="+mj-lt"/>
                <a:cs typeface="+mj-lt"/>
              </a:rPr>
              <a:t>, or use of Microsoft Excel</a:t>
            </a:r>
            <a:endParaRPr lang="en-US"/>
          </a:p>
          <a:p>
            <a:r>
              <a:rPr lang="en-US">
                <a:ea typeface="+mj-lt"/>
                <a:cs typeface="+mj-lt"/>
              </a:rPr>
              <a:t>awards you may have like the Duke of Edinburgh award or an academic award or scholarship</a:t>
            </a:r>
            <a:endParaRPr lang="en-US"/>
          </a:p>
          <a:p>
            <a:r>
              <a:rPr lang="en-US">
                <a:ea typeface="+mj-lt"/>
                <a:cs typeface="+mj-lt"/>
              </a:rPr>
              <a:t>links to online portfolios or blogs if you’re interested in a job around journalism or content, for example</a:t>
            </a:r>
            <a:endParaRPr lang="en-US"/>
          </a:p>
          <a:p>
            <a:endParaRPr lang="en-US"/>
          </a:p>
        </p:txBody>
      </p:sp>
      <p:sp>
        <p:nvSpPr>
          <p:cNvPr id="4" name="Date Placeholder 3">
            <a:extLst>
              <a:ext uri="{FF2B5EF4-FFF2-40B4-BE49-F238E27FC236}">
                <a16:creationId xmlns:a16="http://schemas.microsoft.com/office/drawing/2014/main" id="{4E414BB8-2ED8-115D-CDC2-F1544F86B1B1}"/>
              </a:ext>
            </a:extLst>
          </p:cNvPr>
          <p:cNvSpPr>
            <a:spLocks noGrp="1"/>
          </p:cNvSpPr>
          <p:nvPr>
            <p:ph type="dt" sz="half" idx="10"/>
          </p:nvPr>
        </p:nvSpPr>
        <p:spPr/>
        <p:txBody>
          <a:bodyPr/>
          <a:lstStyle/>
          <a:p>
            <a:fld id="{D6BE7D42-7ACF-4ECD-8E48-D0FC0CD809F4}" type="datetime1">
              <a:t>10/21/2024</a:t>
            </a:fld>
            <a:endParaRPr lang="en-US"/>
          </a:p>
        </p:txBody>
      </p:sp>
      <p:sp>
        <p:nvSpPr>
          <p:cNvPr id="5" name="Footer Placeholder 4">
            <a:extLst>
              <a:ext uri="{FF2B5EF4-FFF2-40B4-BE49-F238E27FC236}">
                <a16:creationId xmlns:a16="http://schemas.microsoft.com/office/drawing/2014/main" id="{C7C97FBE-C5CD-8484-C0EA-C106978C0E5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B0AF2F-584C-C90C-B331-4F94C5825806}"/>
              </a:ext>
            </a:extLst>
          </p:cNvPr>
          <p:cNvSpPr>
            <a:spLocks noGrp="1"/>
          </p:cNvSpPr>
          <p:nvPr>
            <p:ph type="sldNum" sz="quarter" idx="12"/>
          </p:nvPr>
        </p:nvSpPr>
        <p:spPr/>
        <p:txBody>
          <a:bodyPr/>
          <a:lstStyle/>
          <a:p>
            <a:fld id="{8DFDE724-0293-4953-AE9D-4D814FA589B0}" type="slidenum">
              <a:rPr lang="en-US" dirty="0"/>
              <a:t>18</a:t>
            </a:fld>
            <a:endParaRPr lang="en-US"/>
          </a:p>
        </p:txBody>
      </p:sp>
    </p:spTree>
    <p:extLst>
      <p:ext uri="{BB962C8B-B14F-4D97-AF65-F5344CB8AC3E}">
        <p14:creationId xmlns:p14="http://schemas.microsoft.com/office/powerpoint/2010/main" val="2303155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95E519-8566-4421-1A41-8EBF3ADF2DDE}"/>
              </a:ext>
            </a:extLst>
          </p:cNvPr>
          <p:cNvSpPr>
            <a:spLocks noGrp="1"/>
          </p:cNvSpPr>
          <p:nvPr>
            <p:ph idx="1"/>
          </p:nvPr>
        </p:nvSpPr>
        <p:spPr>
          <a:xfrm>
            <a:off x="808662" y="876299"/>
            <a:ext cx="10357666" cy="5257801"/>
          </a:xfrm>
        </p:spPr>
        <p:txBody>
          <a:bodyPr vert="horz" lIns="91440" tIns="45720" rIns="91440" bIns="45720" rtlCol="0" anchor="t">
            <a:normAutofit/>
          </a:bodyPr>
          <a:lstStyle/>
          <a:p>
            <a:pPr marL="0" indent="0">
              <a:buNone/>
            </a:pPr>
            <a:r>
              <a:rPr lang="en-US" sz="2400" b="1" u="sng"/>
              <a:t>6. Hobbies and interests</a:t>
            </a:r>
            <a:endParaRPr lang="en-US" sz="2400" u="sng"/>
          </a:p>
          <a:p>
            <a:r>
              <a:rPr lang="en-US" sz="2400">
                <a:ea typeface="+mj-lt"/>
                <a:cs typeface="+mj-lt"/>
              </a:rPr>
              <a:t>Hobbies, passions, and interests can be a great way to stand out from the crowd and a nice icebreaker in an interview. </a:t>
            </a:r>
            <a:endParaRPr lang="en-US" sz="2400"/>
          </a:p>
          <a:p>
            <a:r>
              <a:rPr lang="en-US" sz="2400">
                <a:ea typeface="+mj-lt"/>
                <a:cs typeface="+mj-lt"/>
              </a:rPr>
              <a:t>But it's unlikely that they will be the reason you're offered a position – work experience and qualifications will usually be the deciding factor when an employer makes a job offer.</a:t>
            </a:r>
            <a:endParaRPr lang="en-US" sz="2400"/>
          </a:p>
          <a:p>
            <a:r>
              <a:rPr lang="en-US" sz="2400">
                <a:ea typeface="+mj-lt"/>
                <a:cs typeface="+mj-lt"/>
              </a:rPr>
              <a:t>If you have room in your CV, you may want to include some hobbies or interests which help showcase your personality.</a:t>
            </a:r>
            <a:endParaRPr lang="en-US" sz="2400"/>
          </a:p>
          <a:p>
            <a:endParaRPr lang="en-US"/>
          </a:p>
        </p:txBody>
      </p:sp>
      <p:sp>
        <p:nvSpPr>
          <p:cNvPr id="4" name="Date Placeholder 3">
            <a:extLst>
              <a:ext uri="{FF2B5EF4-FFF2-40B4-BE49-F238E27FC236}">
                <a16:creationId xmlns:a16="http://schemas.microsoft.com/office/drawing/2014/main" id="{865E7AC3-69F6-5E49-865F-B39AB733871F}"/>
              </a:ext>
            </a:extLst>
          </p:cNvPr>
          <p:cNvSpPr>
            <a:spLocks noGrp="1"/>
          </p:cNvSpPr>
          <p:nvPr>
            <p:ph type="dt" sz="half" idx="10"/>
          </p:nvPr>
        </p:nvSpPr>
        <p:spPr/>
        <p:txBody>
          <a:bodyPr/>
          <a:lstStyle/>
          <a:p>
            <a:fld id="{012DFD07-B320-44AB-A59A-9B8A806B8F3C}" type="datetime1">
              <a:t>10/21/2024</a:t>
            </a:fld>
            <a:endParaRPr lang="en-US"/>
          </a:p>
        </p:txBody>
      </p:sp>
      <p:sp>
        <p:nvSpPr>
          <p:cNvPr id="5" name="Footer Placeholder 4">
            <a:extLst>
              <a:ext uri="{FF2B5EF4-FFF2-40B4-BE49-F238E27FC236}">
                <a16:creationId xmlns:a16="http://schemas.microsoft.com/office/drawing/2014/main" id="{A7885045-5489-70D1-5F30-8E6775C5B58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199D81C-EC13-E3DB-BC78-C9B93AC4211B}"/>
              </a:ext>
            </a:extLst>
          </p:cNvPr>
          <p:cNvSpPr>
            <a:spLocks noGrp="1"/>
          </p:cNvSpPr>
          <p:nvPr>
            <p:ph type="sldNum" sz="quarter" idx="12"/>
          </p:nvPr>
        </p:nvSpPr>
        <p:spPr/>
        <p:txBody>
          <a:bodyPr/>
          <a:lstStyle/>
          <a:p>
            <a:fld id="{8DFDE724-0293-4953-AE9D-4D814FA589B0}" type="slidenum">
              <a:rPr lang="en-US" dirty="0"/>
              <a:t>19</a:t>
            </a:fld>
            <a:endParaRPr lang="en-US"/>
          </a:p>
        </p:txBody>
      </p:sp>
    </p:spTree>
    <p:extLst>
      <p:ext uri="{BB962C8B-B14F-4D97-AF65-F5344CB8AC3E}">
        <p14:creationId xmlns:p14="http://schemas.microsoft.com/office/powerpoint/2010/main" val="402994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424773-CF71-6833-EDA2-4C544C254A24}"/>
              </a:ext>
            </a:extLst>
          </p:cNvPr>
          <p:cNvSpPr>
            <a:spLocks noGrp="1"/>
          </p:cNvSpPr>
          <p:nvPr>
            <p:ph idx="1"/>
          </p:nvPr>
        </p:nvSpPr>
        <p:spPr>
          <a:xfrm>
            <a:off x="808662" y="1257299"/>
            <a:ext cx="10357666" cy="4876801"/>
          </a:xfrm>
        </p:spPr>
        <p:txBody>
          <a:bodyPr vert="horz" lIns="91440" tIns="45720" rIns="91440" bIns="45720" rtlCol="0" anchor="t">
            <a:normAutofit/>
          </a:bodyPr>
          <a:lstStyle/>
          <a:p>
            <a:pPr marL="0" indent="0">
              <a:buNone/>
            </a:pPr>
            <a:r>
              <a:rPr lang="en-US" sz="2400" b="1" u="sng"/>
              <a:t>7. References</a:t>
            </a:r>
            <a:endParaRPr lang="en-US" sz="2400" u="sng"/>
          </a:p>
          <a:p>
            <a:r>
              <a:rPr lang="en-US" sz="2400">
                <a:ea typeface="+mj-lt"/>
                <a:cs typeface="+mj-lt"/>
              </a:rPr>
              <a:t>A reference is a way to back up what you’ve put on your CV and a way for potential employers to check what you’ve said. </a:t>
            </a:r>
          </a:p>
          <a:p>
            <a:r>
              <a:rPr lang="en-US" sz="2400">
                <a:ea typeface="+mj-lt"/>
                <a:cs typeface="+mj-lt"/>
              </a:rPr>
              <a:t>The person who writes your reference is called a ‘referee’. You can simply write ‘References available on request,’ and provide their contact details later.</a:t>
            </a:r>
            <a:endParaRPr lang="en-US" sz="2400"/>
          </a:p>
          <a:p>
            <a:endParaRPr lang="en-US"/>
          </a:p>
        </p:txBody>
      </p:sp>
      <p:sp>
        <p:nvSpPr>
          <p:cNvPr id="4" name="Date Placeholder 3">
            <a:extLst>
              <a:ext uri="{FF2B5EF4-FFF2-40B4-BE49-F238E27FC236}">
                <a16:creationId xmlns:a16="http://schemas.microsoft.com/office/drawing/2014/main" id="{DEBD6270-172E-C73F-C54D-CABBC71A62C1}"/>
              </a:ext>
            </a:extLst>
          </p:cNvPr>
          <p:cNvSpPr>
            <a:spLocks noGrp="1"/>
          </p:cNvSpPr>
          <p:nvPr>
            <p:ph type="dt" sz="half" idx="10"/>
          </p:nvPr>
        </p:nvSpPr>
        <p:spPr/>
        <p:txBody>
          <a:bodyPr/>
          <a:lstStyle/>
          <a:p>
            <a:fld id="{90BDA3DA-01C0-4E9D-A936-FFCB09A4467C}" type="datetime1">
              <a:t>10/21/2024</a:t>
            </a:fld>
            <a:endParaRPr lang="en-US"/>
          </a:p>
        </p:txBody>
      </p:sp>
      <p:sp>
        <p:nvSpPr>
          <p:cNvPr id="5" name="Footer Placeholder 4">
            <a:extLst>
              <a:ext uri="{FF2B5EF4-FFF2-40B4-BE49-F238E27FC236}">
                <a16:creationId xmlns:a16="http://schemas.microsoft.com/office/drawing/2014/main" id="{3C860483-8C4B-3577-855E-F8E46EEEB78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1751E33-9E26-ECFE-5C09-986EF38CEF94}"/>
              </a:ext>
            </a:extLst>
          </p:cNvPr>
          <p:cNvSpPr>
            <a:spLocks noGrp="1"/>
          </p:cNvSpPr>
          <p:nvPr>
            <p:ph type="sldNum" sz="quarter" idx="12"/>
          </p:nvPr>
        </p:nvSpPr>
        <p:spPr/>
        <p:txBody>
          <a:bodyPr/>
          <a:lstStyle/>
          <a:p>
            <a:fld id="{8DFDE724-0293-4953-AE9D-4D814FA589B0}" type="slidenum">
              <a:rPr lang="en-US" dirty="0"/>
              <a:t>20</a:t>
            </a:fld>
            <a:endParaRPr lang="en-US"/>
          </a:p>
        </p:txBody>
      </p:sp>
    </p:spTree>
    <p:extLst>
      <p:ext uri="{BB962C8B-B14F-4D97-AF65-F5344CB8AC3E}">
        <p14:creationId xmlns:p14="http://schemas.microsoft.com/office/powerpoint/2010/main" val="253948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51CA-CE0A-EF0D-8062-AAA095206BBE}"/>
              </a:ext>
            </a:extLst>
          </p:cNvPr>
          <p:cNvSpPr>
            <a:spLocks noGrp="1"/>
          </p:cNvSpPr>
          <p:nvPr>
            <p:ph type="title"/>
          </p:nvPr>
        </p:nvSpPr>
        <p:spPr/>
        <p:txBody>
          <a:bodyPr/>
          <a:lstStyle/>
          <a:p>
            <a:r>
              <a:rPr lang="en-US"/>
              <a:t>Biggest tip for cv writing</a:t>
            </a:r>
          </a:p>
        </p:txBody>
      </p:sp>
      <p:sp>
        <p:nvSpPr>
          <p:cNvPr id="3" name="Content Placeholder 2">
            <a:extLst>
              <a:ext uri="{FF2B5EF4-FFF2-40B4-BE49-F238E27FC236}">
                <a16:creationId xmlns:a16="http://schemas.microsoft.com/office/drawing/2014/main" id="{CF0D7BC3-99DE-A785-E021-BC9AA736455B}"/>
              </a:ext>
            </a:extLst>
          </p:cNvPr>
          <p:cNvSpPr>
            <a:spLocks noGrp="1"/>
          </p:cNvSpPr>
          <p:nvPr>
            <p:ph idx="1"/>
          </p:nvPr>
        </p:nvSpPr>
        <p:spPr>
          <a:xfrm>
            <a:off x="808662" y="2597368"/>
            <a:ext cx="10357666" cy="4114801"/>
          </a:xfrm>
        </p:spPr>
        <p:txBody>
          <a:bodyPr vert="horz" lIns="91440" tIns="45720" rIns="91440" bIns="45720" rtlCol="0" anchor="t">
            <a:normAutofit/>
          </a:bodyPr>
          <a:lstStyle/>
          <a:p>
            <a:r>
              <a:rPr lang="en-US" sz="2400"/>
              <a:t>Tweak and tailor it to the job you’re applying for. </a:t>
            </a:r>
          </a:p>
          <a:p>
            <a:r>
              <a:rPr lang="en-US" sz="2400"/>
              <a:t>Don’t send a generic CV that details all your experience and skills. </a:t>
            </a:r>
          </a:p>
          <a:p>
            <a:r>
              <a:rPr lang="en-US" sz="2400"/>
              <a:t>Read the job description for the role you’re applying for, research the employer, and choose the experience and skills that are most relevant.</a:t>
            </a:r>
          </a:p>
        </p:txBody>
      </p:sp>
      <p:sp>
        <p:nvSpPr>
          <p:cNvPr id="4" name="Date Placeholder 3">
            <a:extLst>
              <a:ext uri="{FF2B5EF4-FFF2-40B4-BE49-F238E27FC236}">
                <a16:creationId xmlns:a16="http://schemas.microsoft.com/office/drawing/2014/main" id="{FCF41EE1-2653-0B25-6571-16540A828591}"/>
              </a:ext>
            </a:extLst>
          </p:cNvPr>
          <p:cNvSpPr>
            <a:spLocks noGrp="1"/>
          </p:cNvSpPr>
          <p:nvPr>
            <p:ph type="dt" sz="half" idx="10"/>
          </p:nvPr>
        </p:nvSpPr>
        <p:spPr/>
        <p:txBody>
          <a:bodyPr/>
          <a:lstStyle/>
          <a:p>
            <a:fld id="{DC5F7571-77F7-4074-BB67-742A1F9CFA3C}" type="datetime1">
              <a:t>10/21/2024</a:t>
            </a:fld>
            <a:endParaRPr lang="en-US"/>
          </a:p>
        </p:txBody>
      </p:sp>
      <p:sp>
        <p:nvSpPr>
          <p:cNvPr id="5" name="Footer Placeholder 4">
            <a:extLst>
              <a:ext uri="{FF2B5EF4-FFF2-40B4-BE49-F238E27FC236}">
                <a16:creationId xmlns:a16="http://schemas.microsoft.com/office/drawing/2014/main" id="{24677113-4C4C-0BF5-3DD2-097C8A4BC38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249E14-945D-0077-5AD1-ED81BF7130E6}"/>
              </a:ext>
            </a:extLst>
          </p:cNvPr>
          <p:cNvSpPr>
            <a:spLocks noGrp="1"/>
          </p:cNvSpPr>
          <p:nvPr>
            <p:ph type="sldNum" sz="quarter" idx="12"/>
          </p:nvPr>
        </p:nvSpPr>
        <p:spPr/>
        <p:txBody>
          <a:bodyPr/>
          <a:lstStyle/>
          <a:p>
            <a:fld id="{8DFDE724-0293-4953-AE9D-4D814FA589B0}" type="slidenum">
              <a:rPr lang="en-US" dirty="0"/>
              <a:t>21</a:t>
            </a:fld>
            <a:endParaRPr lang="en-US"/>
          </a:p>
        </p:txBody>
      </p:sp>
    </p:spTree>
    <p:extLst>
      <p:ext uri="{BB962C8B-B14F-4D97-AF65-F5344CB8AC3E}">
        <p14:creationId xmlns:p14="http://schemas.microsoft.com/office/powerpoint/2010/main" val="178480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D2DEF-27DE-553F-65A5-5207054684B1}"/>
              </a:ext>
            </a:extLst>
          </p:cNvPr>
          <p:cNvSpPr>
            <a:spLocks noGrp="1"/>
          </p:cNvSpPr>
          <p:nvPr>
            <p:ph type="title"/>
          </p:nvPr>
        </p:nvSpPr>
        <p:spPr/>
        <p:txBody>
          <a:bodyPr/>
          <a:lstStyle/>
          <a:p>
            <a:r>
              <a:rPr lang="en-US"/>
              <a:t>EXAMPLES OF CV's</a:t>
            </a:r>
          </a:p>
        </p:txBody>
      </p:sp>
      <p:pic>
        <p:nvPicPr>
          <p:cNvPr id="7" name="Content Placeholder 6" descr="A close-up of a resume&#10;&#10;Description automatically generated">
            <a:extLst>
              <a:ext uri="{FF2B5EF4-FFF2-40B4-BE49-F238E27FC236}">
                <a16:creationId xmlns:a16="http://schemas.microsoft.com/office/drawing/2014/main" id="{A78B1D3F-662A-5045-1CDB-D2B4BCFF03FC}"/>
              </a:ext>
            </a:extLst>
          </p:cNvPr>
          <p:cNvPicPr>
            <a:picLocks noGrp="1" noChangeAspect="1"/>
          </p:cNvPicPr>
          <p:nvPr>
            <p:ph idx="1"/>
          </p:nvPr>
        </p:nvPicPr>
        <p:blipFill>
          <a:blip r:embed="rId2"/>
          <a:stretch>
            <a:fillRect/>
          </a:stretch>
        </p:blipFill>
        <p:spPr>
          <a:xfrm>
            <a:off x="545385" y="2220583"/>
            <a:ext cx="5765880" cy="4114800"/>
          </a:xfrm>
        </p:spPr>
      </p:pic>
      <p:sp>
        <p:nvSpPr>
          <p:cNvPr id="4" name="Date Placeholder 3">
            <a:extLst>
              <a:ext uri="{FF2B5EF4-FFF2-40B4-BE49-F238E27FC236}">
                <a16:creationId xmlns:a16="http://schemas.microsoft.com/office/drawing/2014/main" id="{EAB16BCF-A342-D8DF-6D10-143B9068C2D8}"/>
              </a:ext>
            </a:extLst>
          </p:cNvPr>
          <p:cNvSpPr>
            <a:spLocks noGrp="1"/>
          </p:cNvSpPr>
          <p:nvPr>
            <p:ph type="dt" sz="half" idx="10"/>
          </p:nvPr>
        </p:nvSpPr>
        <p:spPr/>
        <p:txBody>
          <a:bodyPr/>
          <a:lstStyle/>
          <a:p>
            <a:fld id="{AF17F2F2-8584-4D85-BB88-80014E02DBD3}" type="datetime1">
              <a:t>10/21/2024</a:t>
            </a:fld>
            <a:endParaRPr lang="en-US"/>
          </a:p>
        </p:txBody>
      </p:sp>
      <p:sp>
        <p:nvSpPr>
          <p:cNvPr id="5" name="Footer Placeholder 4">
            <a:extLst>
              <a:ext uri="{FF2B5EF4-FFF2-40B4-BE49-F238E27FC236}">
                <a16:creationId xmlns:a16="http://schemas.microsoft.com/office/drawing/2014/main" id="{E62895D1-64CB-3A0A-5B6C-08D47CDCE46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3BC4733-5AD9-7863-6E8A-85677FC9714F}"/>
              </a:ext>
            </a:extLst>
          </p:cNvPr>
          <p:cNvSpPr>
            <a:spLocks noGrp="1"/>
          </p:cNvSpPr>
          <p:nvPr>
            <p:ph type="sldNum" sz="quarter" idx="12"/>
          </p:nvPr>
        </p:nvSpPr>
        <p:spPr/>
        <p:txBody>
          <a:bodyPr/>
          <a:lstStyle/>
          <a:p>
            <a:fld id="{8DFDE724-0293-4953-AE9D-4D814FA589B0}" type="slidenum">
              <a:rPr lang="en-US" dirty="0"/>
              <a:t>22</a:t>
            </a:fld>
            <a:endParaRPr lang="en-US"/>
          </a:p>
        </p:txBody>
      </p:sp>
      <p:pic>
        <p:nvPicPr>
          <p:cNvPr id="8" name="Picture 7" descr="A close-up of a cv&#10;&#10;Description automatically generated">
            <a:extLst>
              <a:ext uri="{FF2B5EF4-FFF2-40B4-BE49-F238E27FC236}">
                <a16:creationId xmlns:a16="http://schemas.microsoft.com/office/drawing/2014/main" id="{1C6E1126-85EA-3FB7-3745-DB627993CE34}"/>
              </a:ext>
            </a:extLst>
          </p:cNvPr>
          <p:cNvPicPr>
            <a:picLocks noChangeAspect="1"/>
          </p:cNvPicPr>
          <p:nvPr/>
        </p:nvPicPr>
        <p:blipFill>
          <a:blip r:embed="rId3"/>
          <a:stretch>
            <a:fillRect/>
          </a:stretch>
        </p:blipFill>
        <p:spPr>
          <a:xfrm>
            <a:off x="7379749" y="1083262"/>
            <a:ext cx="3609974" cy="4935208"/>
          </a:xfrm>
          <a:prstGeom prst="rect">
            <a:avLst/>
          </a:prstGeom>
        </p:spPr>
      </p:pic>
    </p:spTree>
    <p:extLst>
      <p:ext uri="{BB962C8B-B14F-4D97-AF65-F5344CB8AC3E}">
        <p14:creationId xmlns:p14="http://schemas.microsoft.com/office/powerpoint/2010/main" val="406181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cv&#10;&#10;Description automatically generated">
            <a:extLst>
              <a:ext uri="{FF2B5EF4-FFF2-40B4-BE49-F238E27FC236}">
                <a16:creationId xmlns:a16="http://schemas.microsoft.com/office/drawing/2014/main" id="{85435E40-F291-E4AE-F303-65EE1FAB47B0}"/>
              </a:ext>
            </a:extLst>
          </p:cNvPr>
          <p:cNvPicPr>
            <a:picLocks noGrp="1" noChangeAspect="1"/>
          </p:cNvPicPr>
          <p:nvPr>
            <p:ph idx="1"/>
          </p:nvPr>
        </p:nvPicPr>
        <p:blipFill>
          <a:blip r:embed="rId2"/>
          <a:stretch>
            <a:fillRect/>
          </a:stretch>
        </p:blipFill>
        <p:spPr>
          <a:xfrm>
            <a:off x="7944164" y="849176"/>
            <a:ext cx="3473569" cy="4741606"/>
          </a:xfrm>
        </p:spPr>
      </p:pic>
      <p:sp>
        <p:nvSpPr>
          <p:cNvPr id="4" name="Date Placeholder 3">
            <a:extLst>
              <a:ext uri="{FF2B5EF4-FFF2-40B4-BE49-F238E27FC236}">
                <a16:creationId xmlns:a16="http://schemas.microsoft.com/office/drawing/2014/main" id="{FDFD1732-E870-3A98-525F-E68A6F14E9EF}"/>
              </a:ext>
            </a:extLst>
          </p:cNvPr>
          <p:cNvSpPr>
            <a:spLocks noGrp="1"/>
          </p:cNvSpPr>
          <p:nvPr>
            <p:ph type="dt" sz="half" idx="10"/>
          </p:nvPr>
        </p:nvSpPr>
        <p:spPr/>
        <p:txBody>
          <a:bodyPr/>
          <a:lstStyle/>
          <a:p>
            <a:fld id="{D0EEF0D8-E67C-4F6D-9C47-9BC65EA34BDF}" type="datetime1">
              <a:t>10/21/2024</a:t>
            </a:fld>
            <a:endParaRPr lang="en-US"/>
          </a:p>
        </p:txBody>
      </p:sp>
      <p:sp>
        <p:nvSpPr>
          <p:cNvPr id="5" name="Footer Placeholder 4">
            <a:extLst>
              <a:ext uri="{FF2B5EF4-FFF2-40B4-BE49-F238E27FC236}">
                <a16:creationId xmlns:a16="http://schemas.microsoft.com/office/drawing/2014/main" id="{FAFD4F6B-681D-7D97-4AC4-7B79D717D08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31BFC6F-D453-1C92-9693-C40727E3DB65}"/>
              </a:ext>
            </a:extLst>
          </p:cNvPr>
          <p:cNvSpPr>
            <a:spLocks noGrp="1"/>
          </p:cNvSpPr>
          <p:nvPr>
            <p:ph type="sldNum" sz="quarter" idx="12"/>
          </p:nvPr>
        </p:nvSpPr>
        <p:spPr/>
        <p:txBody>
          <a:bodyPr/>
          <a:lstStyle/>
          <a:p>
            <a:fld id="{8DFDE724-0293-4953-AE9D-4D814FA589B0}" type="slidenum">
              <a:rPr lang="en-US" dirty="0"/>
              <a:t>23</a:t>
            </a:fld>
            <a:endParaRPr lang="en-US"/>
          </a:p>
        </p:txBody>
      </p:sp>
      <p:pic>
        <p:nvPicPr>
          <p:cNvPr id="8" name="Picture 7" descr="A blue and white cv template&#10;&#10;Description automatically generated">
            <a:extLst>
              <a:ext uri="{FF2B5EF4-FFF2-40B4-BE49-F238E27FC236}">
                <a16:creationId xmlns:a16="http://schemas.microsoft.com/office/drawing/2014/main" id="{20B3915D-91ED-DEB1-9442-787C2AF32ABC}"/>
              </a:ext>
            </a:extLst>
          </p:cNvPr>
          <p:cNvPicPr>
            <a:picLocks noChangeAspect="1"/>
          </p:cNvPicPr>
          <p:nvPr/>
        </p:nvPicPr>
        <p:blipFill>
          <a:blip r:embed="rId3"/>
          <a:stretch>
            <a:fillRect/>
          </a:stretch>
        </p:blipFill>
        <p:spPr>
          <a:xfrm>
            <a:off x="328748" y="844739"/>
            <a:ext cx="3469817" cy="4741606"/>
          </a:xfrm>
          <a:prstGeom prst="rect">
            <a:avLst/>
          </a:prstGeom>
        </p:spPr>
      </p:pic>
      <p:pic>
        <p:nvPicPr>
          <p:cNvPr id="9" name="Picture 8" descr="A close-up of a cv&#10;&#10;Description automatically generated">
            <a:extLst>
              <a:ext uri="{FF2B5EF4-FFF2-40B4-BE49-F238E27FC236}">
                <a16:creationId xmlns:a16="http://schemas.microsoft.com/office/drawing/2014/main" id="{7386403B-E045-418F-E308-48B590622DF0}"/>
              </a:ext>
            </a:extLst>
          </p:cNvPr>
          <p:cNvPicPr>
            <a:picLocks noChangeAspect="1"/>
          </p:cNvPicPr>
          <p:nvPr/>
        </p:nvPicPr>
        <p:blipFill>
          <a:blip r:embed="rId4"/>
          <a:stretch>
            <a:fillRect/>
          </a:stretch>
        </p:blipFill>
        <p:spPr>
          <a:xfrm>
            <a:off x="4031412" y="844452"/>
            <a:ext cx="3663172" cy="4741606"/>
          </a:xfrm>
          <a:prstGeom prst="rect">
            <a:avLst/>
          </a:prstGeom>
        </p:spPr>
      </p:pic>
    </p:spTree>
    <p:extLst>
      <p:ext uri="{BB962C8B-B14F-4D97-AF65-F5344CB8AC3E}">
        <p14:creationId xmlns:p14="http://schemas.microsoft.com/office/powerpoint/2010/main" val="3424138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34A3-60BD-8163-FA98-46B9BC9F96E9}"/>
              </a:ext>
            </a:extLst>
          </p:cNvPr>
          <p:cNvSpPr>
            <a:spLocks noGrp="1"/>
          </p:cNvSpPr>
          <p:nvPr>
            <p:ph type="title"/>
          </p:nvPr>
        </p:nvSpPr>
        <p:spPr/>
        <p:txBody>
          <a:bodyPr/>
          <a:lstStyle/>
          <a:p>
            <a:r>
              <a:rPr lang="en-US"/>
              <a:t>Group activity</a:t>
            </a:r>
          </a:p>
        </p:txBody>
      </p:sp>
      <p:sp>
        <p:nvSpPr>
          <p:cNvPr id="3" name="Content Placeholder 2">
            <a:extLst>
              <a:ext uri="{FF2B5EF4-FFF2-40B4-BE49-F238E27FC236}">
                <a16:creationId xmlns:a16="http://schemas.microsoft.com/office/drawing/2014/main" id="{7D216944-A2E9-2564-FF65-33F5C13773B1}"/>
              </a:ext>
            </a:extLst>
          </p:cNvPr>
          <p:cNvSpPr>
            <a:spLocks noGrp="1"/>
          </p:cNvSpPr>
          <p:nvPr>
            <p:ph idx="1"/>
          </p:nvPr>
        </p:nvSpPr>
        <p:spPr/>
        <p:txBody>
          <a:bodyPr vert="horz" lIns="91440" tIns="45720" rIns="91440" bIns="45720" rtlCol="0" anchor="t">
            <a:normAutofit/>
          </a:bodyPr>
          <a:lstStyle/>
          <a:p>
            <a:r>
              <a:rPr lang="en-US" sz="2400"/>
              <a:t>discuss and write down the professional and personal skills you think are essential for the role in which you have chosen for your assignment. You may wish to research what the differences are between 'personal' and 'professional skills".</a:t>
            </a:r>
          </a:p>
          <a:p>
            <a:r>
              <a:rPr lang="en-US" sz="2400"/>
              <a:t>How would these fit into your CV.</a:t>
            </a:r>
          </a:p>
          <a:p>
            <a:r>
              <a:rPr lang="en-US" sz="2400"/>
              <a:t>Feedback to the class.</a:t>
            </a:r>
          </a:p>
        </p:txBody>
      </p:sp>
      <p:sp>
        <p:nvSpPr>
          <p:cNvPr id="4" name="Date Placeholder 3">
            <a:extLst>
              <a:ext uri="{FF2B5EF4-FFF2-40B4-BE49-F238E27FC236}">
                <a16:creationId xmlns:a16="http://schemas.microsoft.com/office/drawing/2014/main" id="{4B7CEBEF-6E8A-8556-DB3D-DEBFE723B397}"/>
              </a:ext>
            </a:extLst>
          </p:cNvPr>
          <p:cNvSpPr>
            <a:spLocks noGrp="1"/>
          </p:cNvSpPr>
          <p:nvPr>
            <p:ph type="dt" sz="half" idx="10"/>
          </p:nvPr>
        </p:nvSpPr>
        <p:spPr/>
        <p:txBody>
          <a:bodyPr/>
          <a:lstStyle/>
          <a:p>
            <a:fld id="{8A94A360-D6B7-4FD7-888A-294B7E45DAC1}" type="datetime1">
              <a:t>10/21/2024</a:t>
            </a:fld>
            <a:endParaRPr lang="en-US"/>
          </a:p>
        </p:txBody>
      </p:sp>
      <p:sp>
        <p:nvSpPr>
          <p:cNvPr id="5" name="Footer Placeholder 4">
            <a:extLst>
              <a:ext uri="{FF2B5EF4-FFF2-40B4-BE49-F238E27FC236}">
                <a16:creationId xmlns:a16="http://schemas.microsoft.com/office/drawing/2014/main" id="{0E03F302-E851-8961-19B4-FAD156DE87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925CDFA-944B-99F3-9D1B-7C177423DB18}"/>
              </a:ext>
            </a:extLst>
          </p:cNvPr>
          <p:cNvSpPr>
            <a:spLocks noGrp="1"/>
          </p:cNvSpPr>
          <p:nvPr>
            <p:ph type="sldNum" sz="quarter" idx="12"/>
          </p:nvPr>
        </p:nvSpPr>
        <p:spPr/>
        <p:txBody>
          <a:bodyPr/>
          <a:lstStyle/>
          <a:p>
            <a:fld id="{8DFDE724-0293-4953-AE9D-4D814FA589B0}" type="slidenum">
              <a:rPr lang="en-US" dirty="0"/>
              <a:t>24</a:t>
            </a:fld>
            <a:endParaRPr lang="en-US"/>
          </a:p>
        </p:txBody>
      </p:sp>
    </p:spTree>
    <p:extLst>
      <p:ext uri="{BB962C8B-B14F-4D97-AF65-F5344CB8AC3E}">
        <p14:creationId xmlns:p14="http://schemas.microsoft.com/office/powerpoint/2010/main" val="145934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cup of coffee with a heart design on top of it&#10;&#10;Description automatically generated">
            <a:extLst>
              <a:ext uri="{FF2B5EF4-FFF2-40B4-BE49-F238E27FC236}">
                <a16:creationId xmlns:a16="http://schemas.microsoft.com/office/drawing/2014/main" id="{57065E71-775E-8020-91F2-77B590E04B3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6231" b="9500"/>
          <a:stretch/>
        </p:blipFill>
        <p:spPr>
          <a:xfrm>
            <a:off x="20" y="10"/>
            <a:ext cx="12191980" cy="6857990"/>
          </a:xfrm>
          <a:noFill/>
        </p:spPr>
      </p:pic>
      <p:sp>
        <p:nvSpPr>
          <p:cNvPr id="4" name="Date Placeholder 3" hidden="1">
            <a:extLst>
              <a:ext uri="{FF2B5EF4-FFF2-40B4-BE49-F238E27FC236}">
                <a16:creationId xmlns:a16="http://schemas.microsoft.com/office/drawing/2014/main" id="{30583357-EDA2-7B10-8303-C8BF8E2C72EE}"/>
              </a:ext>
            </a:extLst>
          </p:cNvPr>
          <p:cNvSpPr>
            <a:spLocks noGrp="1"/>
          </p:cNvSpPr>
          <p:nvPr>
            <p:ph type="dt" sz="half" idx="10"/>
          </p:nvPr>
        </p:nvSpPr>
        <p:spPr/>
        <p:txBody>
          <a:bodyPr/>
          <a:lstStyle/>
          <a:p>
            <a:pPr>
              <a:spcAft>
                <a:spcPts val="600"/>
              </a:spcAft>
            </a:pPr>
            <a:fld id="{85197399-3001-4F90-9F8D-329C525A3DC5}" type="datetime1">
              <a:pPr>
                <a:spcAft>
                  <a:spcPts val="600"/>
                </a:spcAft>
              </a:pPr>
              <a:t>10/21/2024</a:t>
            </a:fld>
            <a:endParaRPr lang="en-US"/>
          </a:p>
        </p:txBody>
      </p:sp>
      <p:sp>
        <p:nvSpPr>
          <p:cNvPr id="5" name="Footer Placeholder 4">
            <a:extLst>
              <a:ext uri="{FF2B5EF4-FFF2-40B4-BE49-F238E27FC236}">
                <a16:creationId xmlns:a16="http://schemas.microsoft.com/office/drawing/2014/main" id="{D01B118D-F4A3-66DB-9CB5-C31A07DAB033}"/>
              </a:ext>
            </a:extLst>
          </p:cNvPr>
          <p:cNvSpPr>
            <a:spLocks noGrp="1"/>
          </p:cNvSpPr>
          <p:nvPr>
            <p:ph type="ftr" sz="quarter" idx="11"/>
          </p:nvPr>
        </p:nvSpPr>
        <p:spPr/>
        <p:txBody>
          <a:bodyPr/>
          <a:lstStyle/>
          <a:p>
            <a:pPr>
              <a:spcAft>
                <a:spcPts val="600"/>
              </a:spcAft>
            </a:pPr>
            <a:r>
              <a:rPr lang="en-US"/>
              <a:t>
              </a:t>
            </a:r>
          </a:p>
        </p:txBody>
      </p:sp>
      <p:sp>
        <p:nvSpPr>
          <p:cNvPr id="6" name="Slide Number Placeholder 5" hidden="1">
            <a:extLst>
              <a:ext uri="{FF2B5EF4-FFF2-40B4-BE49-F238E27FC236}">
                <a16:creationId xmlns:a16="http://schemas.microsoft.com/office/drawing/2014/main" id="{F423969F-53E8-E537-AD8C-93AAB668A05B}"/>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25</a:t>
            </a:fld>
            <a:endParaRPr lang="en-US"/>
          </a:p>
        </p:txBody>
      </p:sp>
    </p:spTree>
    <p:extLst>
      <p:ext uri="{BB962C8B-B14F-4D97-AF65-F5344CB8AC3E}">
        <p14:creationId xmlns:p14="http://schemas.microsoft.com/office/powerpoint/2010/main" val="2221764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DFBCE-3B40-31E5-C33B-0E1AA2FD7186}"/>
              </a:ext>
            </a:extLst>
          </p:cNvPr>
          <p:cNvSpPr>
            <a:spLocks noGrp="1"/>
          </p:cNvSpPr>
          <p:nvPr>
            <p:ph type="ctrTitle"/>
          </p:nvPr>
        </p:nvSpPr>
        <p:spPr/>
        <p:txBody>
          <a:bodyPr/>
          <a:lstStyle/>
          <a:p>
            <a:r>
              <a:rPr lang="en-US"/>
              <a:t>INTERVIEW SKILLS</a:t>
            </a:r>
          </a:p>
        </p:txBody>
      </p:sp>
      <p:sp>
        <p:nvSpPr>
          <p:cNvPr id="4" name="Date Placeholder 3">
            <a:extLst>
              <a:ext uri="{FF2B5EF4-FFF2-40B4-BE49-F238E27FC236}">
                <a16:creationId xmlns:a16="http://schemas.microsoft.com/office/drawing/2014/main" id="{73ECD275-6857-8B83-9735-815D79B30BFC}"/>
              </a:ext>
            </a:extLst>
          </p:cNvPr>
          <p:cNvSpPr>
            <a:spLocks noGrp="1"/>
          </p:cNvSpPr>
          <p:nvPr>
            <p:ph type="dt" sz="half" idx="10"/>
          </p:nvPr>
        </p:nvSpPr>
        <p:spPr/>
        <p:txBody>
          <a:bodyPr/>
          <a:lstStyle/>
          <a:p>
            <a:fld id="{1A5483F0-0679-4612-A48D-741D779405F3}" type="datetime1">
              <a:t>10/21/2024</a:t>
            </a:fld>
            <a:endParaRPr lang="en-US"/>
          </a:p>
        </p:txBody>
      </p:sp>
      <p:sp>
        <p:nvSpPr>
          <p:cNvPr id="5" name="Footer Placeholder 4">
            <a:extLst>
              <a:ext uri="{FF2B5EF4-FFF2-40B4-BE49-F238E27FC236}">
                <a16:creationId xmlns:a16="http://schemas.microsoft.com/office/drawing/2014/main" id="{6491D1E1-246B-CAF4-71F5-DDC4DF2C1AE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528C18B-B4D7-8BE1-C5FE-A903482853E2}"/>
              </a:ext>
            </a:extLst>
          </p:cNvPr>
          <p:cNvSpPr>
            <a:spLocks noGrp="1"/>
          </p:cNvSpPr>
          <p:nvPr>
            <p:ph type="sldNum" sz="quarter" idx="12"/>
          </p:nvPr>
        </p:nvSpPr>
        <p:spPr/>
        <p:txBody>
          <a:bodyPr/>
          <a:lstStyle/>
          <a:p>
            <a:fld id="{8DFDE724-0293-4953-AE9D-4D814FA589B0}" type="slidenum">
              <a:rPr lang="en-US" dirty="0"/>
              <a:t>26</a:t>
            </a:fld>
            <a:endParaRPr lang="en-US"/>
          </a:p>
        </p:txBody>
      </p:sp>
    </p:spTree>
    <p:extLst>
      <p:ext uri="{BB962C8B-B14F-4D97-AF65-F5344CB8AC3E}">
        <p14:creationId xmlns:p14="http://schemas.microsoft.com/office/powerpoint/2010/main" val="28431558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568D6-7A29-5966-F04A-AA450CDD7482}"/>
              </a:ext>
            </a:extLst>
          </p:cNvPr>
          <p:cNvSpPr>
            <a:spLocks noGrp="1"/>
          </p:cNvSpPr>
          <p:nvPr>
            <p:ph type="title"/>
          </p:nvPr>
        </p:nvSpPr>
        <p:spPr>
          <a:xfrm>
            <a:off x="808661" y="465766"/>
            <a:ext cx="10343289" cy="1050262"/>
          </a:xfrm>
        </p:spPr>
        <p:txBody>
          <a:bodyPr/>
          <a:lstStyle/>
          <a:p>
            <a:r>
              <a:rPr lang="en-US"/>
              <a:t>WHAT IS AN INTERVIEW?</a:t>
            </a:r>
          </a:p>
        </p:txBody>
      </p:sp>
      <p:sp>
        <p:nvSpPr>
          <p:cNvPr id="3" name="Content Placeholder 2">
            <a:extLst>
              <a:ext uri="{FF2B5EF4-FFF2-40B4-BE49-F238E27FC236}">
                <a16:creationId xmlns:a16="http://schemas.microsoft.com/office/drawing/2014/main" id="{D4841922-051E-4764-C548-3DE544F7E149}"/>
              </a:ext>
            </a:extLst>
          </p:cNvPr>
          <p:cNvSpPr>
            <a:spLocks noGrp="1"/>
          </p:cNvSpPr>
          <p:nvPr>
            <p:ph idx="1"/>
          </p:nvPr>
        </p:nvSpPr>
        <p:spPr>
          <a:xfrm>
            <a:off x="808662" y="1927976"/>
            <a:ext cx="10343289" cy="3541303"/>
          </a:xfrm>
        </p:spPr>
        <p:txBody>
          <a:bodyPr vert="horz" lIns="91440" tIns="45720" rIns="91440" bIns="45720" rtlCol="0" anchor="t">
            <a:noAutofit/>
          </a:bodyPr>
          <a:lstStyle/>
          <a:p>
            <a:r>
              <a:rPr lang="en-US" sz="2400">
                <a:ea typeface="+mj-lt"/>
                <a:cs typeface="+mj-lt"/>
              </a:rPr>
              <a:t>An interview is a formal conversation between two or more people, typically with one person, the interviewer, asking questions to obtain information, assess qualifications, or evaluate the suitability of a candidate for a job, admission, or other purposes.</a:t>
            </a:r>
          </a:p>
          <a:p>
            <a:r>
              <a:rPr lang="en-US" sz="2400">
                <a:ea typeface="+mj-lt"/>
                <a:cs typeface="+mj-lt"/>
              </a:rPr>
              <a:t>While a CV and cover letter can give employer's some insight into whether a professional is suitable for a job, meeting candidates in person can give them more information about their attitude, character and how they present themselves.</a:t>
            </a:r>
          </a:p>
        </p:txBody>
      </p:sp>
      <p:sp>
        <p:nvSpPr>
          <p:cNvPr id="4" name="Date Placeholder 3">
            <a:extLst>
              <a:ext uri="{FF2B5EF4-FFF2-40B4-BE49-F238E27FC236}">
                <a16:creationId xmlns:a16="http://schemas.microsoft.com/office/drawing/2014/main" id="{8C5EF6B3-F692-F85D-55F0-8E769686A2D3}"/>
              </a:ext>
            </a:extLst>
          </p:cNvPr>
          <p:cNvSpPr>
            <a:spLocks noGrp="1"/>
          </p:cNvSpPr>
          <p:nvPr>
            <p:ph type="dt" sz="half" idx="10"/>
          </p:nvPr>
        </p:nvSpPr>
        <p:spPr/>
        <p:txBody>
          <a:bodyPr/>
          <a:lstStyle/>
          <a:p>
            <a:fld id="{2A1B5040-062B-4807-B6EF-953D0708A6EF}" type="datetime1">
              <a:t>10/21/2024</a:t>
            </a:fld>
            <a:endParaRPr lang="en-US"/>
          </a:p>
        </p:txBody>
      </p:sp>
      <p:sp>
        <p:nvSpPr>
          <p:cNvPr id="5" name="Footer Placeholder 4">
            <a:extLst>
              <a:ext uri="{FF2B5EF4-FFF2-40B4-BE49-F238E27FC236}">
                <a16:creationId xmlns:a16="http://schemas.microsoft.com/office/drawing/2014/main" id="{9088CC48-6E88-01AF-1A64-9DD78942D32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461BC5C-DC9C-B86C-D4E9-FFEFA3A15911}"/>
              </a:ext>
            </a:extLst>
          </p:cNvPr>
          <p:cNvSpPr>
            <a:spLocks noGrp="1"/>
          </p:cNvSpPr>
          <p:nvPr>
            <p:ph type="sldNum" sz="quarter" idx="12"/>
          </p:nvPr>
        </p:nvSpPr>
        <p:spPr/>
        <p:txBody>
          <a:bodyPr/>
          <a:lstStyle/>
          <a:p>
            <a:fld id="{8DFDE724-0293-4953-AE9D-4D814FA589B0}" type="slidenum">
              <a:rPr lang="en-US" dirty="0"/>
              <a:t>27</a:t>
            </a:fld>
            <a:endParaRPr lang="en-US"/>
          </a:p>
        </p:txBody>
      </p:sp>
    </p:spTree>
    <p:extLst>
      <p:ext uri="{BB962C8B-B14F-4D97-AF65-F5344CB8AC3E}">
        <p14:creationId xmlns:p14="http://schemas.microsoft.com/office/powerpoint/2010/main" val="54958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63B03-DCEF-B476-66EB-2584C19B778E}"/>
              </a:ext>
            </a:extLst>
          </p:cNvPr>
          <p:cNvSpPr>
            <a:spLocks noGrp="1"/>
          </p:cNvSpPr>
          <p:nvPr>
            <p:ph type="title"/>
          </p:nvPr>
        </p:nvSpPr>
        <p:spPr/>
        <p:txBody>
          <a:bodyPr/>
          <a:lstStyle/>
          <a:p>
            <a:r>
              <a:rPr lang="en-US"/>
              <a:t>WHY ARE INTERVIEW'S IMPORTANT?</a:t>
            </a:r>
          </a:p>
        </p:txBody>
      </p:sp>
      <p:sp>
        <p:nvSpPr>
          <p:cNvPr id="3" name="Content Placeholder 2">
            <a:extLst>
              <a:ext uri="{FF2B5EF4-FFF2-40B4-BE49-F238E27FC236}">
                <a16:creationId xmlns:a16="http://schemas.microsoft.com/office/drawing/2014/main" id="{82272432-8968-487B-16E7-54CAB0272B34}"/>
              </a:ext>
            </a:extLst>
          </p:cNvPr>
          <p:cNvSpPr>
            <a:spLocks noGrp="1"/>
          </p:cNvSpPr>
          <p:nvPr>
            <p:ph idx="1"/>
          </p:nvPr>
        </p:nvSpPr>
        <p:spPr/>
        <p:txBody>
          <a:bodyPr vert="horz" lIns="91440" tIns="45720" rIns="91440" bIns="45720" rtlCol="0" anchor="t">
            <a:normAutofit/>
          </a:bodyPr>
          <a:lstStyle/>
          <a:p>
            <a:r>
              <a:rPr lang="en-US" sz="2400">
                <a:ea typeface="+mj-lt"/>
                <a:cs typeface="+mj-lt"/>
              </a:rPr>
              <a:t>they provide a structured way for employers and job applicants to meet and decide whether a candidate is suitable for a particular job.</a:t>
            </a:r>
          </a:p>
          <a:p>
            <a:r>
              <a:rPr lang="en-US" sz="2400">
                <a:ea typeface="+mj-lt"/>
                <a:cs typeface="+mj-lt"/>
              </a:rPr>
              <a:t>Both employers and candidates benefit from job interviews. Interviews help employers to choose the most appropriate candidates to join their team and strengthen the </a:t>
            </a:r>
            <a:r>
              <a:rPr lang="en-US" sz="2400" err="1">
                <a:ea typeface="+mj-lt"/>
                <a:cs typeface="+mj-lt"/>
              </a:rPr>
              <a:t>organisation</a:t>
            </a:r>
            <a:r>
              <a:rPr lang="en-US" sz="2400">
                <a:ea typeface="+mj-lt"/>
                <a:cs typeface="+mj-lt"/>
              </a:rPr>
              <a:t> as a whole. </a:t>
            </a:r>
          </a:p>
          <a:p>
            <a:r>
              <a:rPr lang="en-US" sz="2400">
                <a:ea typeface="+mj-lt"/>
                <a:cs typeface="+mj-lt"/>
              </a:rPr>
              <a:t>They give potential employees a better understanding of the </a:t>
            </a:r>
            <a:r>
              <a:rPr lang="en-US" sz="2400" err="1">
                <a:ea typeface="+mj-lt"/>
                <a:cs typeface="+mj-lt"/>
              </a:rPr>
              <a:t>organisation</a:t>
            </a:r>
            <a:r>
              <a:rPr lang="en-US" sz="2400">
                <a:ea typeface="+mj-lt"/>
                <a:cs typeface="+mj-lt"/>
              </a:rPr>
              <a:t>, what the role itself involves and the people they might work with.</a:t>
            </a:r>
          </a:p>
        </p:txBody>
      </p:sp>
      <p:sp>
        <p:nvSpPr>
          <p:cNvPr id="4" name="Date Placeholder 3">
            <a:extLst>
              <a:ext uri="{FF2B5EF4-FFF2-40B4-BE49-F238E27FC236}">
                <a16:creationId xmlns:a16="http://schemas.microsoft.com/office/drawing/2014/main" id="{4E10D616-54F3-6565-D70C-9B7BF0F791B8}"/>
              </a:ext>
            </a:extLst>
          </p:cNvPr>
          <p:cNvSpPr>
            <a:spLocks noGrp="1"/>
          </p:cNvSpPr>
          <p:nvPr>
            <p:ph type="dt" sz="half" idx="10"/>
          </p:nvPr>
        </p:nvSpPr>
        <p:spPr/>
        <p:txBody>
          <a:bodyPr/>
          <a:lstStyle/>
          <a:p>
            <a:fld id="{8E72871F-BC1E-46E9-8074-173892ED1D8C}" type="datetime1">
              <a:t>10/21/2024</a:t>
            </a:fld>
            <a:endParaRPr lang="en-US"/>
          </a:p>
        </p:txBody>
      </p:sp>
      <p:sp>
        <p:nvSpPr>
          <p:cNvPr id="5" name="Footer Placeholder 4">
            <a:extLst>
              <a:ext uri="{FF2B5EF4-FFF2-40B4-BE49-F238E27FC236}">
                <a16:creationId xmlns:a16="http://schemas.microsoft.com/office/drawing/2014/main" id="{3A86E2D7-9BF1-C65F-EC62-D629DF21FA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864193-3B77-7FE1-132F-D08E9DBB3C4B}"/>
              </a:ext>
            </a:extLst>
          </p:cNvPr>
          <p:cNvSpPr>
            <a:spLocks noGrp="1"/>
          </p:cNvSpPr>
          <p:nvPr>
            <p:ph type="sldNum" sz="quarter" idx="12"/>
          </p:nvPr>
        </p:nvSpPr>
        <p:spPr/>
        <p:txBody>
          <a:bodyPr/>
          <a:lstStyle/>
          <a:p>
            <a:fld id="{8DFDE724-0293-4953-AE9D-4D814FA589B0}" type="slidenum">
              <a:rPr lang="en-US" dirty="0"/>
              <a:t>28</a:t>
            </a:fld>
            <a:endParaRPr lang="en-US"/>
          </a:p>
        </p:txBody>
      </p:sp>
    </p:spTree>
    <p:extLst>
      <p:ext uri="{BB962C8B-B14F-4D97-AF65-F5344CB8AC3E}">
        <p14:creationId xmlns:p14="http://schemas.microsoft.com/office/powerpoint/2010/main" val="144682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852F-9660-8A2F-79EF-8155C93B8EA4}"/>
              </a:ext>
            </a:extLst>
          </p:cNvPr>
          <p:cNvSpPr>
            <a:spLocks noGrp="1"/>
          </p:cNvSpPr>
          <p:nvPr>
            <p:ph type="title"/>
          </p:nvPr>
        </p:nvSpPr>
        <p:spPr/>
        <p:txBody>
          <a:bodyPr/>
          <a:lstStyle/>
          <a:p>
            <a:pPr algn="ctr"/>
            <a:r>
              <a:rPr lang="en-US"/>
              <a:t>HOW CAN YOU PREPARE FOR AN INTERVIEW?</a:t>
            </a:r>
          </a:p>
        </p:txBody>
      </p:sp>
      <p:sp>
        <p:nvSpPr>
          <p:cNvPr id="3" name="Content Placeholder 2">
            <a:extLst>
              <a:ext uri="{FF2B5EF4-FFF2-40B4-BE49-F238E27FC236}">
                <a16:creationId xmlns:a16="http://schemas.microsoft.com/office/drawing/2014/main" id="{29C19433-F7B1-5F52-B62C-0C3C2EA032B8}"/>
              </a:ext>
            </a:extLst>
          </p:cNvPr>
          <p:cNvSpPr>
            <a:spLocks noGrp="1"/>
          </p:cNvSpPr>
          <p:nvPr>
            <p:ph idx="1"/>
          </p:nvPr>
        </p:nvSpPr>
        <p:spPr/>
        <p:txBody>
          <a:bodyPr vert="horz" lIns="91440" tIns="45720" rIns="91440" bIns="45720" rtlCol="0" anchor="t">
            <a:normAutofit fontScale="92500" lnSpcReduction="20000"/>
          </a:bodyPr>
          <a:lstStyle/>
          <a:p>
            <a:r>
              <a:rPr lang="en-US"/>
              <a:t>Research the role/company</a:t>
            </a:r>
          </a:p>
          <a:p>
            <a:r>
              <a:rPr lang="en-US"/>
              <a:t>Are there any new studies relevant to the role?</a:t>
            </a:r>
          </a:p>
          <a:p>
            <a:r>
              <a:rPr lang="en-US"/>
              <a:t>Has there been anything in the news recently about the company/role?</a:t>
            </a:r>
          </a:p>
          <a:p>
            <a:r>
              <a:rPr lang="en-US"/>
              <a:t>Prepare some answers to generic interview questions.</a:t>
            </a:r>
          </a:p>
          <a:p>
            <a:r>
              <a:rPr lang="en-US"/>
              <a:t>Know your personal and professional attributes and skills.</a:t>
            </a:r>
          </a:p>
          <a:p>
            <a:r>
              <a:rPr lang="en-US"/>
              <a:t>Prepare some scenario-based questions that may be asked.</a:t>
            </a:r>
          </a:p>
          <a:p>
            <a:r>
              <a:rPr lang="en-US"/>
              <a:t>Look up policies relevant to your role. </a:t>
            </a:r>
          </a:p>
          <a:p>
            <a:r>
              <a:rPr lang="en-US"/>
              <a:t>Does the role you're interviewing for have any governing bodies?</a:t>
            </a:r>
          </a:p>
          <a:p>
            <a:r>
              <a:rPr lang="en-US"/>
              <a:t>Practice, practice, practice..........</a:t>
            </a:r>
          </a:p>
        </p:txBody>
      </p:sp>
      <p:sp>
        <p:nvSpPr>
          <p:cNvPr id="4" name="Date Placeholder 3">
            <a:extLst>
              <a:ext uri="{FF2B5EF4-FFF2-40B4-BE49-F238E27FC236}">
                <a16:creationId xmlns:a16="http://schemas.microsoft.com/office/drawing/2014/main" id="{D5B92A3B-D61F-A1FA-9AA8-95159257357F}"/>
              </a:ext>
            </a:extLst>
          </p:cNvPr>
          <p:cNvSpPr>
            <a:spLocks noGrp="1"/>
          </p:cNvSpPr>
          <p:nvPr>
            <p:ph type="dt" sz="half" idx="10"/>
          </p:nvPr>
        </p:nvSpPr>
        <p:spPr/>
        <p:txBody>
          <a:bodyPr/>
          <a:lstStyle/>
          <a:p>
            <a:fld id="{9B0F9D60-626F-4B48-9BBF-A34D72A31FFA}" type="datetime1">
              <a:t>10/21/2024</a:t>
            </a:fld>
            <a:endParaRPr lang="en-US"/>
          </a:p>
        </p:txBody>
      </p:sp>
      <p:sp>
        <p:nvSpPr>
          <p:cNvPr id="5" name="Footer Placeholder 4">
            <a:extLst>
              <a:ext uri="{FF2B5EF4-FFF2-40B4-BE49-F238E27FC236}">
                <a16:creationId xmlns:a16="http://schemas.microsoft.com/office/drawing/2014/main" id="{7E4D9967-EDA6-B01C-AB17-C395BA90A49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DAA6B0-CA04-556D-B0B0-B50A0B9EECFD}"/>
              </a:ext>
            </a:extLst>
          </p:cNvPr>
          <p:cNvSpPr>
            <a:spLocks noGrp="1"/>
          </p:cNvSpPr>
          <p:nvPr>
            <p:ph type="sldNum" sz="quarter" idx="12"/>
          </p:nvPr>
        </p:nvSpPr>
        <p:spPr/>
        <p:txBody>
          <a:bodyPr/>
          <a:lstStyle/>
          <a:p>
            <a:fld id="{8DFDE724-0293-4953-AE9D-4D814FA589B0}" type="slidenum">
              <a:rPr lang="en-US" dirty="0"/>
              <a:t>29</a:t>
            </a:fld>
            <a:endParaRPr lang="en-US"/>
          </a:p>
        </p:txBody>
      </p:sp>
    </p:spTree>
    <p:extLst>
      <p:ext uri="{BB962C8B-B14F-4D97-AF65-F5344CB8AC3E}">
        <p14:creationId xmlns:p14="http://schemas.microsoft.com/office/powerpoint/2010/main" val="1367840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30DAB-D3AD-7EB0-9D9E-2FFED16ED230}"/>
              </a:ext>
            </a:extLst>
          </p:cNvPr>
          <p:cNvSpPr>
            <a:spLocks noGrp="1"/>
          </p:cNvSpPr>
          <p:nvPr>
            <p:ph type="title"/>
          </p:nvPr>
        </p:nvSpPr>
        <p:spPr/>
        <p:txBody>
          <a:bodyPr/>
          <a:lstStyle/>
          <a:p>
            <a:r>
              <a:rPr lang="en-US"/>
              <a:t>INTERVIEW TIPS</a:t>
            </a:r>
          </a:p>
        </p:txBody>
      </p:sp>
      <p:sp>
        <p:nvSpPr>
          <p:cNvPr id="3" name="Content Placeholder 2">
            <a:extLst>
              <a:ext uri="{FF2B5EF4-FFF2-40B4-BE49-F238E27FC236}">
                <a16:creationId xmlns:a16="http://schemas.microsoft.com/office/drawing/2014/main" id="{BB47E548-5408-AAB9-4F7E-2CD4A9C29F9A}"/>
              </a:ext>
            </a:extLst>
          </p:cNvPr>
          <p:cNvSpPr>
            <a:spLocks noGrp="1"/>
          </p:cNvSpPr>
          <p:nvPr>
            <p:ph idx="1"/>
          </p:nvPr>
        </p:nvSpPr>
        <p:spPr/>
        <p:txBody>
          <a:bodyPr vert="horz" lIns="91440" tIns="45720" rIns="91440" bIns="45720" rtlCol="0" anchor="t">
            <a:normAutofit/>
          </a:bodyPr>
          <a:lstStyle/>
          <a:p>
            <a:pPr marL="0" indent="0">
              <a:buNone/>
            </a:pPr>
            <a:r>
              <a:rPr lang="en-US" sz="2400">
                <a:ea typeface="+mj-lt"/>
                <a:cs typeface="+mj-lt"/>
              </a:rPr>
              <a:t>   First impressions:</a:t>
            </a:r>
          </a:p>
          <a:p>
            <a:r>
              <a:rPr lang="en-US" sz="2400">
                <a:ea typeface="+mj-lt"/>
                <a:cs typeface="+mj-lt"/>
              </a:rPr>
              <a:t>Body language- how you stand/sit/speak/act/communicate</a:t>
            </a:r>
          </a:p>
          <a:p>
            <a:r>
              <a:rPr lang="en-US" sz="2400">
                <a:ea typeface="+mj-lt"/>
                <a:cs typeface="+mj-lt"/>
              </a:rPr>
              <a:t>Eye contact</a:t>
            </a:r>
          </a:p>
          <a:p>
            <a:r>
              <a:rPr lang="en-US" sz="2400">
                <a:ea typeface="+mj-lt"/>
                <a:cs typeface="+mj-lt"/>
              </a:rPr>
              <a:t>Smile</a:t>
            </a:r>
          </a:p>
          <a:p>
            <a:r>
              <a:rPr lang="en-US" sz="2400">
                <a:ea typeface="+mj-lt"/>
                <a:cs typeface="+mj-lt"/>
              </a:rPr>
              <a:t> Dress code?</a:t>
            </a:r>
          </a:p>
          <a:p>
            <a:endParaRPr lang="en-US">
              <a:ea typeface="+mj-lt"/>
              <a:cs typeface="+mj-lt"/>
            </a:endParaRPr>
          </a:p>
          <a:p>
            <a:endParaRPr lang="en-US"/>
          </a:p>
        </p:txBody>
      </p:sp>
      <p:sp>
        <p:nvSpPr>
          <p:cNvPr id="4" name="Date Placeholder 3">
            <a:extLst>
              <a:ext uri="{FF2B5EF4-FFF2-40B4-BE49-F238E27FC236}">
                <a16:creationId xmlns:a16="http://schemas.microsoft.com/office/drawing/2014/main" id="{D5CCA28E-ADC9-7083-24E7-5CBCDB44A6D5}"/>
              </a:ext>
            </a:extLst>
          </p:cNvPr>
          <p:cNvSpPr>
            <a:spLocks noGrp="1"/>
          </p:cNvSpPr>
          <p:nvPr>
            <p:ph type="dt" sz="half" idx="10"/>
          </p:nvPr>
        </p:nvSpPr>
        <p:spPr/>
        <p:txBody>
          <a:bodyPr/>
          <a:lstStyle/>
          <a:p>
            <a:fld id="{B211A908-E99A-4720-A92E-2C4F858BCC00}" type="datetime1">
              <a:t>10/21/2024</a:t>
            </a:fld>
            <a:endParaRPr lang="en-US"/>
          </a:p>
        </p:txBody>
      </p:sp>
      <p:sp>
        <p:nvSpPr>
          <p:cNvPr id="5" name="Footer Placeholder 4">
            <a:extLst>
              <a:ext uri="{FF2B5EF4-FFF2-40B4-BE49-F238E27FC236}">
                <a16:creationId xmlns:a16="http://schemas.microsoft.com/office/drawing/2014/main" id="{46BDCA2D-1A0C-D8E4-8A3F-1652D31FA07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E64A6A9-A12C-2225-689E-5DDAB8510240}"/>
              </a:ext>
            </a:extLst>
          </p:cNvPr>
          <p:cNvSpPr>
            <a:spLocks noGrp="1"/>
          </p:cNvSpPr>
          <p:nvPr>
            <p:ph type="sldNum" sz="quarter" idx="12"/>
          </p:nvPr>
        </p:nvSpPr>
        <p:spPr/>
        <p:txBody>
          <a:bodyPr/>
          <a:lstStyle/>
          <a:p>
            <a:fld id="{8DFDE724-0293-4953-AE9D-4D814FA589B0}" type="slidenum">
              <a:rPr lang="en-US" dirty="0"/>
              <a:t>30</a:t>
            </a:fld>
            <a:endParaRPr lang="en-US"/>
          </a:p>
        </p:txBody>
      </p:sp>
    </p:spTree>
    <p:extLst>
      <p:ext uri="{BB962C8B-B14F-4D97-AF65-F5344CB8AC3E}">
        <p14:creationId xmlns:p14="http://schemas.microsoft.com/office/powerpoint/2010/main" val="25690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06029-9E5B-C4B3-9545-281C1264BA5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DC8958-DB1C-EB8A-84A6-AF32452B0204}"/>
              </a:ext>
            </a:extLst>
          </p:cNvPr>
          <p:cNvSpPr>
            <a:spLocks noGrp="1"/>
          </p:cNvSpPr>
          <p:nvPr>
            <p:ph idx="1"/>
          </p:nvPr>
        </p:nvSpPr>
        <p:spPr/>
        <p:txBody>
          <a:bodyPr vert="horz" lIns="91440" tIns="45720" rIns="91440" bIns="45720" rtlCol="0" anchor="t">
            <a:normAutofit/>
          </a:bodyPr>
          <a:lstStyle/>
          <a:p>
            <a:r>
              <a:rPr lang="en-US">
                <a:hlinkClick r:id="rId2"/>
              </a:rPr>
              <a:t>https://www.youtube.com/watch?v=n31c21rxuYg</a:t>
            </a:r>
          </a:p>
          <a:p>
            <a:endParaRPr lang="en-US"/>
          </a:p>
        </p:txBody>
      </p:sp>
      <p:sp>
        <p:nvSpPr>
          <p:cNvPr id="4" name="Date Placeholder 3">
            <a:extLst>
              <a:ext uri="{FF2B5EF4-FFF2-40B4-BE49-F238E27FC236}">
                <a16:creationId xmlns:a16="http://schemas.microsoft.com/office/drawing/2014/main" id="{C323328D-529B-1E59-4FD1-4577827FE8F4}"/>
              </a:ext>
            </a:extLst>
          </p:cNvPr>
          <p:cNvSpPr>
            <a:spLocks noGrp="1"/>
          </p:cNvSpPr>
          <p:nvPr>
            <p:ph type="dt" sz="half" idx="10"/>
          </p:nvPr>
        </p:nvSpPr>
        <p:spPr/>
        <p:txBody>
          <a:bodyPr/>
          <a:lstStyle/>
          <a:p>
            <a:fld id="{AA63F080-D66D-415D-A8CE-5CC01B8B70D8}" type="datetime1">
              <a:t>10/21/2024</a:t>
            </a:fld>
            <a:endParaRPr lang="en-US"/>
          </a:p>
        </p:txBody>
      </p:sp>
      <p:sp>
        <p:nvSpPr>
          <p:cNvPr id="5" name="Footer Placeholder 4">
            <a:extLst>
              <a:ext uri="{FF2B5EF4-FFF2-40B4-BE49-F238E27FC236}">
                <a16:creationId xmlns:a16="http://schemas.microsoft.com/office/drawing/2014/main" id="{18F7AFAB-5599-9904-5651-1040CF4E09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EC014C1-2A0E-8B9C-7553-F339ABDB18B2}"/>
              </a:ext>
            </a:extLst>
          </p:cNvPr>
          <p:cNvSpPr>
            <a:spLocks noGrp="1"/>
          </p:cNvSpPr>
          <p:nvPr>
            <p:ph type="sldNum" sz="quarter" idx="12"/>
          </p:nvPr>
        </p:nvSpPr>
        <p:spPr/>
        <p:txBody>
          <a:bodyPr/>
          <a:lstStyle/>
          <a:p>
            <a:fld id="{8DFDE724-0293-4953-AE9D-4D814FA589B0}" type="slidenum">
              <a:rPr lang="en-US" dirty="0"/>
              <a:t>31</a:t>
            </a:fld>
            <a:endParaRPr lang="en-US"/>
          </a:p>
        </p:txBody>
      </p:sp>
    </p:spTree>
    <p:extLst>
      <p:ext uri="{BB962C8B-B14F-4D97-AF65-F5344CB8AC3E}">
        <p14:creationId xmlns:p14="http://schemas.microsoft.com/office/powerpoint/2010/main" val="1058023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C383-7A05-D116-FDD4-56059CB7AF3B}"/>
              </a:ext>
            </a:extLst>
          </p:cNvPr>
          <p:cNvSpPr>
            <a:spLocks noGrp="1"/>
          </p:cNvSpPr>
          <p:nvPr>
            <p:ph type="title"/>
          </p:nvPr>
        </p:nvSpPr>
        <p:spPr/>
        <p:txBody>
          <a:bodyPr/>
          <a:lstStyle/>
          <a:p>
            <a:r>
              <a:rPr lang="en-US"/>
              <a:t>Group Activity</a:t>
            </a:r>
          </a:p>
        </p:txBody>
      </p:sp>
      <p:sp>
        <p:nvSpPr>
          <p:cNvPr id="3" name="Content Placeholder 2">
            <a:extLst>
              <a:ext uri="{FF2B5EF4-FFF2-40B4-BE49-F238E27FC236}">
                <a16:creationId xmlns:a16="http://schemas.microsoft.com/office/drawing/2014/main" id="{01C49BE3-5BEF-98AD-B8A9-3E7B0D369945}"/>
              </a:ext>
            </a:extLst>
          </p:cNvPr>
          <p:cNvSpPr>
            <a:spLocks noGrp="1"/>
          </p:cNvSpPr>
          <p:nvPr>
            <p:ph idx="1"/>
          </p:nvPr>
        </p:nvSpPr>
        <p:spPr/>
        <p:txBody>
          <a:bodyPr/>
          <a:lstStyle/>
          <a:p>
            <a:endParaRPr lang="en-US"/>
          </a:p>
        </p:txBody>
      </p:sp>
      <p:sp>
        <p:nvSpPr>
          <p:cNvPr id="4" name="Date Placeholder 3">
            <a:extLst>
              <a:ext uri="{FF2B5EF4-FFF2-40B4-BE49-F238E27FC236}">
                <a16:creationId xmlns:a16="http://schemas.microsoft.com/office/drawing/2014/main" id="{9A0F0AB9-6D1C-C326-5E7B-2D3E3086578F}"/>
              </a:ext>
            </a:extLst>
          </p:cNvPr>
          <p:cNvSpPr>
            <a:spLocks noGrp="1"/>
          </p:cNvSpPr>
          <p:nvPr>
            <p:ph type="dt" sz="half" idx="10"/>
          </p:nvPr>
        </p:nvSpPr>
        <p:spPr/>
        <p:txBody>
          <a:bodyPr/>
          <a:lstStyle/>
          <a:p>
            <a:fld id="{558DEAC8-A6FF-4650-8353-4E3A306864E4}" type="datetime1">
              <a:t>10/21/2024</a:t>
            </a:fld>
            <a:endParaRPr lang="en-US"/>
          </a:p>
        </p:txBody>
      </p:sp>
      <p:sp>
        <p:nvSpPr>
          <p:cNvPr id="5" name="Footer Placeholder 4">
            <a:extLst>
              <a:ext uri="{FF2B5EF4-FFF2-40B4-BE49-F238E27FC236}">
                <a16:creationId xmlns:a16="http://schemas.microsoft.com/office/drawing/2014/main" id="{BD935AE6-59F5-4B29-D51C-515CDEF331E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BD91B32-4D1F-33B4-2B20-B581DB21099A}"/>
              </a:ext>
            </a:extLst>
          </p:cNvPr>
          <p:cNvSpPr>
            <a:spLocks noGrp="1"/>
          </p:cNvSpPr>
          <p:nvPr>
            <p:ph type="sldNum" sz="quarter" idx="12"/>
          </p:nvPr>
        </p:nvSpPr>
        <p:spPr/>
        <p:txBody>
          <a:bodyPr/>
          <a:lstStyle/>
          <a:p>
            <a:fld id="{8DFDE724-0293-4953-AE9D-4D814FA589B0}" type="slidenum">
              <a:rPr lang="en-US" dirty="0"/>
              <a:t>32</a:t>
            </a:fld>
            <a:endParaRPr lang="en-US"/>
          </a:p>
        </p:txBody>
      </p:sp>
    </p:spTree>
    <p:extLst>
      <p:ext uri="{BB962C8B-B14F-4D97-AF65-F5344CB8AC3E}">
        <p14:creationId xmlns:p14="http://schemas.microsoft.com/office/powerpoint/2010/main" val="2453872331"/>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1745</Words>
  <Application>Microsoft Office PowerPoint</Application>
  <PresentationFormat>Widescreen</PresentationFormat>
  <Paragraphs>222</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Arial,Sans-Serif</vt:lpstr>
      <vt:lpstr>Aharoni</vt:lpstr>
      <vt:lpstr>Arial</vt:lpstr>
      <vt:lpstr>Avenir Next LT Pro</vt:lpstr>
      <vt:lpstr>Avenir Next LT Pro Light</vt:lpstr>
      <vt:lpstr>Open Sans</vt:lpstr>
      <vt:lpstr>Roboto</vt:lpstr>
      <vt:lpstr>VeniceBeachVTI</vt:lpstr>
      <vt:lpstr>Professional Development plan's/CV's/Interviews</vt:lpstr>
      <vt:lpstr>Aims And Objectives</vt:lpstr>
      <vt:lpstr>Professional Development PLAN (PDP)</vt:lpstr>
      <vt:lpstr>PowerPoint Presentation</vt:lpstr>
      <vt:lpstr>PowerPoint Presentation</vt:lpstr>
      <vt:lpstr>PowerPoint Presentation</vt:lpstr>
      <vt:lpstr>THINGS YOU MAY WANT TO INCLUDE IN YOUR PDP</vt:lpstr>
      <vt:lpstr>Group Activity</vt:lpstr>
      <vt:lpstr>PowerPoint Presentation</vt:lpstr>
      <vt:lpstr>Curriculum VITAE (CV)</vt:lpstr>
      <vt:lpstr>What is a CV?</vt:lpstr>
      <vt:lpstr>PowerPoint Presentation</vt:lpstr>
      <vt:lpstr>IMPORTANT THINGS TO REMEMBER...</vt:lpstr>
      <vt:lpstr>WHAT INFORMATION TO INCLUDE ON YOUR CV...</vt:lpstr>
      <vt:lpstr>PowerPoint Presentation</vt:lpstr>
      <vt:lpstr>PowerPoint Presentation</vt:lpstr>
      <vt:lpstr>PowerPoint Presentation</vt:lpstr>
      <vt:lpstr>PowerPoint Presentation</vt:lpstr>
      <vt:lpstr>PowerPoint Presentation</vt:lpstr>
      <vt:lpstr>PowerPoint Presentation</vt:lpstr>
      <vt:lpstr>Biggest tip for cv writing</vt:lpstr>
      <vt:lpstr>EXAMPLES OF CV's</vt:lpstr>
      <vt:lpstr>PowerPoint Presentation</vt:lpstr>
      <vt:lpstr>Group activity</vt:lpstr>
      <vt:lpstr>PowerPoint Presentation</vt:lpstr>
      <vt:lpstr>INTERVIEW SKILLS</vt:lpstr>
      <vt:lpstr>WHAT IS AN INTERVIEW?</vt:lpstr>
      <vt:lpstr>WHY ARE INTERVIEW'S IMPORTANT?</vt:lpstr>
      <vt:lpstr>HOW CAN YOU PREPARE FOR AN INTERVIEW?</vt:lpstr>
      <vt:lpstr>INTERVIEW TIPS</vt:lpstr>
      <vt:lpstr>PowerPoint Presentation</vt:lpstr>
      <vt:lpstr>Group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Donna Morgan</dc:creator>
  <cp:lastModifiedBy>Donna Morgan</cp:lastModifiedBy>
  <cp:revision>2</cp:revision>
  <dcterms:created xsi:type="dcterms:W3CDTF">2024-10-20T15:54:12Z</dcterms:created>
  <dcterms:modified xsi:type="dcterms:W3CDTF">2024-10-21T11:20:39Z</dcterms:modified>
</cp:coreProperties>
</file>