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5" r:id="rId2"/>
    <p:sldId id="257" r:id="rId3"/>
    <p:sldId id="259" r:id="rId4"/>
    <p:sldId id="260" r:id="rId5"/>
    <p:sldId id="268" r:id="rId6"/>
    <p:sldId id="263" r:id="rId7"/>
    <p:sldId id="266" r:id="rId8"/>
    <p:sldId id="267" r:id="rId9"/>
    <p:sldId id="264" r:id="rId10"/>
    <p:sldId id="261" r:id="rId11"/>
    <p:sldId id="269" r:id="rId12"/>
    <p:sldId id="270" r:id="rId13"/>
    <p:sldId id="262" r:id="rId14"/>
    <p:sldId id="258" r:id="rId15"/>
    <p:sldId id="25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44" autoAdjust="0"/>
    <p:restoredTop sz="94660"/>
  </p:normalViewPr>
  <p:slideViewPr>
    <p:cSldViewPr snapToGrid="0">
      <p:cViewPr varScale="1">
        <p:scale>
          <a:sx n="50" d="100"/>
          <a:sy n="50" d="100"/>
        </p:scale>
        <p:origin x="124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ga jarmusevica" userId="f96218ba79724e33" providerId="LiveId" clId="{EBB8A5DB-DC4B-47F4-905B-F195A25BC812}"/>
    <pc:docChg chg="custSel addSld delSld modSld">
      <pc:chgData name="olga jarmusevica" userId="f96218ba79724e33" providerId="LiveId" clId="{EBB8A5DB-DC4B-47F4-905B-F195A25BC812}" dt="2022-07-22T10:28:58.625" v="23" actId="2696"/>
      <pc:docMkLst>
        <pc:docMk/>
      </pc:docMkLst>
      <pc:sldChg chg="modSp new del mod">
        <pc:chgData name="olga jarmusevica" userId="f96218ba79724e33" providerId="LiveId" clId="{EBB8A5DB-DC4B-47F4-905B-F195A25BC812}" dt="2022-07-22T10:28:58.625" v="23" actId="2696"/>
        <pc:sldMkLst>
          <pc:docMk/>
          <pc:sldMk cId="1935917851" sldId="271"/>
        </pc:sldMkLst>
        <pc:spChg chg="mod">
          <ac:chgData name="olga jarmusevica" userId="f96218ba79724e33" providerId="LiveId" clId="{EBB8A5DB-DC4B-47F4-905B-F195A25BC812}" dt="2022-07-22T10:28:38.289" v="22" actId="20577"/>
          <ac:spMkLst>
            <pc:docMk/>
            <pc:sldMk cId="1935917851" sldId="271"/>
            <ac:spMk id="2" creationId="{98CF5A98-C799-5A16-825A-10576C37E984}"/>
          </ac:spMkLst>
        </pc:spChg>
        <pc:spChg chg="mod">
          <ac:chgData name="olga jarmusevica" userId="f96218ba79724e33" providerId="LiveId" clId="{EBB8A5DB-DC4B-47F4-905B-F195A25BC812}" dt="2022-07-22T10:28:25.526" v="9" actId="5793"/>
          <ac:spMkLst>
            <pc:docMk/>
            <pc:sldMk cId="1935917851" sldId="271"/>
            <ac:spMk id="3" creationId="{33FCE768-4D53-C0E7-EB19-E7816B0DF2A1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BC85E3-A13B-407C-9D02-CFF6F2D11A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5" csCatId="colorful" phldr="1"/>
      <dgm:spPr/>
      <dgm:t>
        <a:bodyPr/>
        <a:lstStyle/>
        <a:p>
          <a:endParaRPr lang="en-US"/>
        </a:p>
      </dgm:t>
    </dgm:pt>
    <dgm:pt modelId="{32B1F012-0DB9-4E63-8CE9-47D96CC58D19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Be attentive: listen completely and attentively.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08218B-7199-45FE-A3EA-FEB0BCDC229A}" type="parTrans" cxnId="{4B558C87-84C6-4F0B-BCC7-6C873510A166}">
      <dgm:prSet/>
      <dgm:spPr/>
      <dgm:t>
        <a:bodyPr/>
        <a:lstStyle/>
        <a:p>
          <a:endParaRPr lang="en-US"/>
        </a:p>
      </dgm:t>
    </dgm:pt>
    <dgm:pt modelId="{68F64BF4-964F-4429-BFD2-486523F2D001}" type="sibTrans" cxnId="{4B558C87-84C6-4F0B-BCC7-6C873510A166}">
      <dgm:prSet/>
      <dgm:spPr/>
      <dgm:t>
        <a:bodyPr/>
        <a:lstStyle/>
        <a:p>
          <a:endParaRPr lang="en-US"/>
        </a:p>
      </dgm:t>
    </dgm:pt>
    <dgm:pt modelId="{C9DE675A-1528-4EF5-9E30-AB8C08F89AE8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Ask open questions: patient can relax and be respective to others</a:t>
          </a:r>
          <a:r>
            <a:rPr lang="en-GB" sz="1900" dirty="0"/>
            <a:t>.</a:t>
          </a:r>
          <a:endParaRPr lang="en-US" sz="1900" dirty="0"/>
        </a:p>
      </dgm:t>
    </dgm:pt>
    <dgm:pt modelId="{2199D207-7A35-41FD-B3D4-DBABC134C738}" type="parTrans" cxnId="{A3FEE8DA-469B-4F07-8244-EBE67AA62B0A}">
      <dgm:prSet/>
      <dgm:spPr/>
      <dgm:t>
        <a:bodyPr/>
        <a:lstStyle/>
        <a:p>
          <a:endParaRPr lang="en-US"/>
        </a:p>
      </dgm:t>
    </dgm:pt>
    <dgm:pt modelId="{E8E09C4C-91E9-42D0-AFC0-399BF40460A3}" type="sibTrans" cxnId="{A3FEE8DA-469B-4F07-8244-EBE67AA62B0A}">
      <dgm:prSet/>
      <dgm:spPr/>
      <dgm:t>
        <a:bodyPr/>
        <a:lstStyle/>
        <a:p>
          <a:endParaRPr lang="en-US"/>
        </a:p>
      </dgm:t>
    </dgm:pt>
    <dgm:pt modelId="{E0AC74C7-57D8-4812-9C79-5D8D24E88D0A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Be curious: maintain a sense about your patient</a:t>
          </a:r>
          <a:r>
            <a:rPr lang="en-GB" sz="1900" dirty="0"/>
            <a:t>.</a:t>
          </a:r>
          <a:endParaRPr lang="en-US" sz="1900" dirty="0"/>
        </a:p>
      </dgm:t>
    </dgm:pt>
    <dgm:pt modelId="{81188E3B-AE1F-44F5-A254-0908102AA16B}" type="parTrans" cxnId="{6F2F0652-3D39-4713-AC60-A3283328CDFE}">
      <dgm:prSet/>
      <dgm:spPr/>
      <dgm:t>
        <a:bodyPr/>
        <a:lstStyle/>
        <a:p>
          <a:endParaRPr lang="en-US"/>
        </a:p>
      </dgm:t>
    </dgm:pt>
    <dgm:pt modelId="{34D0E472-7953-4659-87CD-83C28A06F8E2}" type="sibTrans" cxnId="{6F2F0652-3D39-4713-AC60-A3283328CDFE}">
      <dgm:prSet/>
      <dgm:spPr/>
      <dgm:t>
        <a:bodyPr/>
        <a:lstStyle/>
        <a:p>
          <a:endParaRPr lang="en-US"/>
        </a:p>
      </dgm:t>
    </dgm:pt>
    <dgm:pt modelId="{54110846-EFA9-40F6-AF66-1AC4305A8C52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Involve friends and family because they can help patient investigate new options</a:t>
          </a:r>
          <a:endParaRPr lang="en-US" sz="1800" dirty="0"/>
        </a:p>
      </dgm:t>
    </dgm:pt>
    <dgm:pt modelId="{03B5E829-A1C5-4761-8D98-8727FB3AD3AE}" type="parTrans" cxnId="{30D8CE26-C7E7-470A-A5B9-37063E7FF085}">
      <dgm:prSet/>
      <dgm:spPr/>
      <dgm:t>
        <a:bodyPr/>
        <a:lstStyle/>
        <a:p>
          <a:endParaRPr lang="en-US"/>
        </a:p>
      </dgm:t>
    </dgm:pt>
    <dgm:pt modelId="{66CFD81A-ED6F-44A9-87C6-2DE721D5BCED}" type="sibTrans" cxnId="{30D8CE26-C7E7-470A-A5B9-37063E7FF085}">
      <dgm:prSet/>
      <dgm:spPr/>
      <dgm:t>
        <a:bodyPr/>
        <a:lstStyle/>
        <a:p>
          <a:endParaRPr lang="en-US"/>
        </a:p>
      </dgm:t>
    </dgm:pt>
    <dgm:pt modelId="{F70E6D00-53C4-4A56-8E2A-187EF3005A3D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Talk clearly and in a simple way</a:t>
          </a:r>
          <a:r>
            <a:rPr lang="en-GB" sz="1900" dirty="0"/>
            <a:t>.</a:t>
          </a:r>
          <a:endParaRPr lang="en-US" sz="1900" dirty="0"/>
        </a:p>
      </dgm:t>
    </dgm:pt>
    <dgm:pt modelId="{3EFDA310-49CE-4B6A-B140-932BC6A03421}" type="parTrans" cxnId="{E2343E5E-9B72-4FED-84E8-3CBB945B66A2}">
      <dgm:prSet/>
      <dgm:spPr/>
      <dgm:t>
        <a:bodyPr/>
        <a:lstStyle/>
        <a:p>
          <a:endParaRPr lang="en-US"/>
        </a:p>
      </dgm:t>
    </dgm:pt>
    <dgm:pt modelId="{917DE50A-AB62-4A67-A1B6-16867B637973}" type="sibTrans" cxnId="{E2343E5E-9B72-4FED-84E8-3CBB945B66A2}">
      <dgm:prSet/>
      <dgm:spPr/>
      <dgm:t>
        <a:bodyPr/>
        <a:lstStyle/>
        <a:p>
          <a:endParaRPr lang="en-US"/>
        </a:p>
      </dgm:t>
    </dgm:pt>
    <dgm:pt modelId="{9A012FDE-600B-4928-BC59-07BF869E754F}">
      <dgm:prSet custT="1"/>
      <dgm:spPr/>
      <dgm:t>
        <a:bodyPr/>
        <a:lstStyle/>
        <a:p>
          <a:r>
            <a: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Take care of your patient life</a:t>
          </a:r>
          <a:r>
            <a:rPr lang="en-GB" sz="1900" dirty="0"/>
            <a:t>.</a:t>
          </a:r>
          <a:endParaRPr lang="en-US" sz="1900" dirty="0"/>
        </a:p>
      </dgm:t>
    </dgm:pt>
    <dgm:pt modelId="{82CA367E-97F2-43F8-8DE2-67AF8C561242}" type="parTrans" cxnId="{BA3E39E8-B2B7-45D3-BBEB-D096B896B34F}">
      <dgm:prSet/>
      <dgm:spPr/>
      <dgm:t>
        <a:bodyPr/>
        <a:lstStyle/>
        <a:p>
          <a:endParaRPr lang="en-US"/>
        </a:p>
      </dgm:t>
    </dgm:pt>
    <dgm:pt modelId="{D31BEE49-1341-4600-A9A5-8D0A03D3FD4A}" type="sibTrans" cxnId="{BA3E39E8-B2B7-45D3-BBEB-D096B896B34F}">
      <dgm:prSet/>
      <dgm:spPr/>
      <dgm:t>
        <a:bodyPr/>
        <a:lstStyle/>
        <a:p>
          <a:endParaRPr lang="en-US"/>
        </a:p>
      </dgm:t>
    </dgm:pt>
    <dgm:pt modelId="{C27F57B0-F22E-4EE0-BA80-7013C3344054}" type="pres">
      <dgm:prSet presAssocID="{4FBC85E3-A13B-407C-9D02-CFF6F2D11AF2}" presName="root" presStyleCnt="0">
        <dgm:presLayoutVars>
          <dgm:dir/>
          <dgm:resizeHandles val="exact"/>
        </dgm:presLayoutVars>
      </dgm:prSet>
      <dgm:spPr/>
    </dgm:pt>
    <dgm:pt modelId="{E60A9E9A-9676-46EB-B260-756F6A7C4EAB}" type="pres">
      <dgm:prSet presAssocID="{32B1F012-0DB9-4E63-8CE9-47D96CC58D19}" presName="compNode" presStyleCnt="0"/>
      <dgm:spPr/>
    </dgm:pt>
    <dgm:pt modelId="{4AD5CFF9-4632-407F-B47C-8C06EB5C1F67}" type="pres">
      <dgm:prSet presAssocID="{32B1F012-0DB9-4E63-8CE9-47D96CC58D19}" presName="bgRect" presStyleLbl="bgShp" presStyleIdx="0" presStyleCnt="6"/>
      <dgm:spPr/>
    </dgm:pt>
    <dgm:pt modelId="{435A6956-856D-4881-ADC6-A04CA3823FB8}" type="pres">
      <dgm:prSet presAssocID="{32B1F012-0DB9-4E63-8CE9-47D96CC58D1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3B9F6901-D55D-414A-8F1B-96C06A9F6B5D}" type="pres">
      <dgm:prSet presAssocID="{32B1F012-0DB9-4E63-8CE9-47D96CC58D19}" presName="spaceRect" presStyleCnt="0"/>
      <dgm:spPr/>
    </dgm:pt>
    <dgm:pt modelId="{ACAA4B60-25B0-4D36-B508-64F08267FB33}" type="pres">
      <dgm:prSet presAssocID="{32B1F012-0DB9-4E63-8CE9-47D96CC58D19}" presName="parTx" presStyleLbl="revTx" presStyleIdx="0" presStyleCnt="6">
        <dgm:presLayoutVars>
          <dgm:chMax val="0"/>
          <dgm:chPref val="0"/>
        </dgm:presLayoutVars>
      </dgm:prSet>
      <dgm:spPr/>
    </dgm:pt>
    <dgm:pt modelId="{2D73A7E6-A811-4CC6-9C7B-28BA784E1386}" type="pres">
      <dgm:prSet presAssocID="{68F64BF4-964F-4429-BFD2-486523F2D001}" presName="sibTrans" presStyleCnt="0"/>
      <dgm:spPr/>
    </dgm:pt>
    <dgm:pt modelId="{6E60A782-95C1-4F93-AD34-6ED20B6032E1}" type="pres">
      <dgm:prSet presAssocID="{C9DE675A-1528-4EF5-9E30-AB8C08F89AE8}" presName="compNode" presStyleCnt="0"/>
      <dgm:spPr/>
    </dgm:pt>
    <dgm:pt modelId="{13BA0641-80A1-4AF3-907E-17B4AC4B1CF2}" type="pres">
      <dgm:prSet presAssocID="{C9DE675A-1528-4EF5-9E30-AB8C08F89AE8}" presName="bgRect" presStyleLbl="bgShp" presStyleIdx="1" presStyleCnt="6"/>
      <dgm:spPr/>
    </dgm:pt>
    <dgm:pt modelId="{9C43B1CA-9618-476D-B1C4-D569E52328E0}" type="pres">
      <dgm:prSet presAssocID="{C9DE675A-1528-4EF5-9E30-AB8C08F89AE8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af"/>
        </a:ext>
      </dgm:extLst>
    </dgm:pt>
    <dgm:pt modelId="{EB7F4F6F-B7C6-44A7-B889-E696DDA22D5F}" type="pres">
      <dgm:prSet presAssocID="{C9DE675A-1528-4EF5-9E30-AB8C08F89AE8}" presName="spaceRect" presStyleCnt="0"/>
      <dgm:spPr/>
    </dgm:pt>
    <dgm:pt modelId="{79B52984-DE32-40F8-B05A-E083641642C9}" type="pres">
      <dgm:prSet presAssocID="{C9DE675A-1528-4EF5-9E30-AB8C08F89AE8}" presName="parTx" presStyleLbl="revTx" presStyleIdx="1" presStyleCnt="6">
        <dgm:presLayoutVars>
          <dgm:chMax val="0"/>
          <dgm:chPref val="0"/>
        </dgm:presLayoutVars>
      </dgm:prSet>
      <dgm:spPr/>
    </dgm:pt>
    <dgm:pt modelId="{DCA08D52-EE5A-4D9E-BE8A-8EC5D5305604}" type="pres">
      <dgm:prSet presAssocID="{E8E09C4C-91E9-42D0-AFC0-399BF40460A3}" presName="sibTrans" presStyleCnt="0"/>
      <dgm:spPr/>
    </dgm:pt>
    <dgm:pt modelId="{A4D7C85E-366B-4AA5-B2CB-3ED047B09DC7}" type="pres">
      <dgm:prSet presAssocID="{E0AC74C7-57D8-4812-9C79-5D8D24E88D0A}" presName="compNode" presStyleCnt="0"/>
      <dgm:spPr/>
    </dgm:pt>
    <dgm:pt modelId="{92790021-49D9-46FB-8D07-402107038D47}" type="pres">
      <dgm:prSet presAssocID="{E0AC74C7-57D8-4812-9C79-5D8D24E88D0A}" presName="bgRect" presStyleLbl="bgShp" presStyleIdx="2" presStyleCnt="6"/>
      <dgm:spPr/>
    </dgm:pt>
    <dgm:pt modelId="{837CA74D-FCD2-4A44-8273-2EAE2A0C8EF5}" type="pres">
      <dgm:prSet presAssocID="{E0AC74C7-57D8-4812-9C79-5D8D24E88D0A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C9926E9E-D6C0-47B2-9162-E7D315B8963F}" type="pres">
      <dgm:prSet presAssocID="{E0AC74C7-57D8-4812-9C79-5D8D24E88D0A}" presName="spaceRect" presStyleCnt="0"/>
      <dgm:spPr/>
    </dgm:pt>
    <dgm:pt modelId="{7559611A-1783-4279-AF2B-751DE9317E63}" type="pres">
      <dgm:prSet presAssocID="{E0AC74C7-57D8-4812-9C79-5D8D24E88D0A}" presName="parTx" presStyleLbl="revTx" presStyleIdx="2" presStyleCnt="6">
        <dgm:presLayoutVars>
          <dgm:chMax val="0"/>
          <dgm:chPref val="0"/>
        </dgm:presLayoutVars>
      </dgm:prSet>
      <dgm:spPr/>
    </dgm:pt>
    <dgm:pt modelId="{045991CF-AB42-424A-9EF5-DAD3F2462914}" type="pres">
      <dgm:prSet presAssocID="{34D0E472-7953-4659-87CD-83C28A06F8E2}" presName="sibTrans" presStyleCnt="0"/>
      <dgm:spPr/>
    </dgm:pt>
    <dgm:pt modelId="{05CEDF71-8A6F-4834-AE82-6602070D3CAD}" type="pres">
      <dgm:prSet presAssocID="{54110846-EFA9-40F6-AF66-1AC4305A8C52}" presName="compNode" presStyleCnt="0"/>
      <dgm:spPr/>
    </dgm:pt>
    <dgm:pt modelId="{A0262845-1DBC-41A1-B120-9CABA2F342F5}" type="pres">
      <dgm:prSet presAssocID="{54110846-EFA9-40F6-AF66-1AC4305A8C52}" presName="bgRect" presStyleLbl="bgShp" presStyleIdx="3" presStyleCnt="6"/>
      <dgm:spPr/>
    </dgm:pt>
    <dgm:pt modelId="{6CEA4A75-621D-472D-8836-553A87DED80C}" type="pres">
      <dgm:prSet presAssocID="{54110846-EFA9-40F6-AF66-1AC4305A8C52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Hand"/>
        </a:ext>
      </dgm:extLst>
    </dgm:pt>
    <dgm:pt modelId="{93E5139D-F2DE-44A3-8D1F-AA68AA6D0037}" type="pres">
      <dgm:prSet presAssocID="{54110846-EFA9-40F6-AF66-1AC4305A8C52}" presName="spaceRect" presStyleCnt="0"/>
      <dgm:spPr/>
    </dgm:pt>
    <dgm:pt modelId="{DDBECAB6-9F8C-429A-B549-337DF928FF19}" type="pres">
      <dgm:prSet presAssocID="{54110846-EFA9-40F6-AF66-1AC4305A8C52}" presName="parTx" presStyleLbl="revTx" presStyleIdx="3" presStyleCnt="6">
        <dgm:presLayoutVars>
          <dgm:chMax val="0"/>
          <dgm:chPref val="0"/>
        </dgm:presLayoutVars>
      </dgm:prSet>
      <dgm:spPr/>
    </dgm:pt>
    <dgm:pt modelId="{E59B8DCD-1D48-4B82-AE73-2A10E01599BF}" type="pres">
      <dgm:prSet presAssocID="{66CFD81A-ED6F-44A9-87C6-2DE721D5BCED}" presName="sibTrans" presStyleCnt="0"/>
      <dgm:spPr/>
    </dgm:pt>
    <dgm:pt modelId="{C17F0F8C-D7B1-4688-9518-1B4D2EAEBA49}" type="pres">
      <dgm:prSet presAssocID="{F70E6D00-53C4-4A56-8E2A-187EF3005A3D}" presName="compNode" presStyleCnt="0"/>
      <dgm:spPr/>
    </dgm:pt>
    <dgm:pt modelId="{B4687444-9F59-4D00-8490-5FA7314E15BB}" type="pres">
      <dgm:prSet presAssocID="{F70E6D00-53C4-4A56-8E2A-187EF3005A3D}" presName="bgRect" presStyleLbl="bgShp" presStyleIdx="4" presStyleCnt="6"/>
      <dgm:spPr/>
    </dgm:pt>
    <dgm:pt modelId="{A47A5CDB-5CC1-4F89-B4BD-9546C72E9AC6}" type="pres">
      <dgm:prSet presAssocID="{F70E6D00-53C4-4A56-8E2A-187EF3005A3D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E504ABA2-CB9C-4322-AE0C-C5C0F736D97A}" type="pres">
      <dgm:prSet presAssocID="{F70E6D00-53C4-4A56-8E2A-187EF3005A3D}" presName="spaceRect" presStyleCnt="0"/>
      <dgm:spPr/>
    </dgm:pt>
    <dgm:pt modelId="{546263F3-33D0-4C58-8FE3-3F1494B6A699}" type="pres">
      <dgm:prSet presAssocID="{F70E6D00-53C4-4A56-8E2A-187EF3005A3D}" presName="parTx" presStyleLbl="revTx" presStyleIdx="4" presStyleCnt="6">
        <dgm:presLayoutVars>
          <dgm:chMax val="0"/>
          <dgm:chPref val="0"/>
        </dgm:presLayoutVars>
      </dgm:prSet>
      <dgm:spPr/>
    </dgm:pt>
    <dgm:pt modelId="{5789C7B2-EE3B-4E4B-9E6E-6B28E7357857}" type="pres">
      <dgm:prSet presAssocID="{917DE50A-AB62-4A67-A1B6-16867B637973}" presName="sibTrans" presStyleCnt="0"/>
      <dgm:spPr/>
    </dgm:pt>
    <dgm:pt modelId="{8F66B58E-A4FD-4EED-A673-6F17E45290EF}" type="pres">
      <dgm:prSet presAssocID="{9A012FDE-600B-4928-BC59-07BF869E754F}" presName="compNode" presStyleCnt="0"/>
      <dgm:spPr/>
    </dgm:pt>
    <dgm:pt modelId="{E423E45E-805C-4521-9694-4B02574CCAC1}" type="pres">
      <dgm:prSet presAssocID="{9A012FDE-600B-4928-BC59-07BF869E754F}" presName="bgRect" presStyleLbl="bgShp" presStyleIdx="5" presStyleCnt="6"/>
      <dgm:spPr/>
    </dgm:pt>
    <dgm:pt modelId="{EF568AA4-DAD0-4B0C-AA15-2E577D6C0CF6}" type="pres">
      <dgm:prSet presAssocID="{9A012FDE-600B-4928-BC59-07BF869E754F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EA0269EF-44C2-4687-80C3-FD246D41EDA7}" type="pres">
      <dgm:prSet presAssocID="{9A012FDE-600B-4928-BC59-07BF869E754F}" presName="spaceRect" presStyleCnt="0"/>
      <dgm:spPr/>
    </dgm:pt>
    <dgm:pt modelId="{32ED3EF5-A03D-475D-A7BC-4076FA562731}" type="pres">
      <dgm:prSet presAssocID="{9A012FDE-600B-4928-BC59-07BF869E754F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30D8CE26-C7E7-470A-A5B9-37063E7FF085}" srcId="{4FBC85E3-A13B-407C-9D02-CFF6F2D11AF2}" destId="{54110846-EFA9-40F6-AF66-1AC4305A8C52}" srcOrd="3" destOrd="0" parTransId="{03B5E829-A1C5-4761-8D98-8727FB3AD3AE}" sibTransId="{66CFD81A-ED6F-44A9-87C6-2DE721D5BCED}"/>
    <dgm:cxn modelId="{904D6634-5B5E-4554-BFFD-55817B1F79E1}" type="presOf" srcId="{9A012FDE-600B-4928-BC59-07BF869E754F}" destId="{32ED3EF5-A03D-475D-A7BC-4076FA562731}" srcOrd="0" destOrd="0" presId="urn:microsoft.com/office/officeart/2018/2/layout/IconVerticalSolidList"/>
    <dgm:cxn modelId="{E2343E5E-9B72-4FED-84E8-3CBB945B66A2}" srcId="{4FBC85E3-A13B-407C-9D02-CFF6F2D11AF2}" destId="{F70E6D00-53C4-4A56-8E2A-187EF3005A3D}" srcOrd="4" destOrd="0" parTransId="{3EFDA310-49CE-4B6A-B140-932BC6A03421}" sibTransId="{917DE50A-AB62-4A67-A1B6-16867B637973}"/>
    <dgm:cxn modelId="{9B7B6942-0286-4AFC-BA55-72D3C70E20EE}" type="presOf" srcId="{E0AC74C7-57D8-4812-9C79-5D8D24E88D0A}" destId="{7559611A-1783-4279-AF2B-751DE9317E63}" srcOrd="0" destOrd="0" presId="urn:microsoft.com/office/officeart/2018/2/layout/IconVerticalSolidList"/>
    <dgm:cxn modelId="{6F2F0652-3D39-4713-AC60-A3283328CDFE}" srcId="{4FBC85E3-A13B-407C-9D02-CFF6F2D11AF2}" destId="{E0AC74C7-57D8-4812-9C79-5D8D24E88D0A}" srcOrd="2" destOrd="0" parTransId="{81188E3B-AE1F-44F5-A254-0908102AA16B}" sibTransId="{34D0E472-7953-4659-87CD-83C28A06F8E2}"/>
    <dgm:cxn modelId="{06466E58-B591-4D64-BDD3-F93EE0223C2E}" type="presOf" srcId="{C9DE675A-1528-4EF5-9E30-AB8C08F89AE8}" destId="{79B52984-DE32-40F8-B05A-E083641642C9}" srcOrd="0" destOrd="0" presId="urn:microsoft.com/office/officeart/2018/2/layout/IconVerticalSolidList"/>
    <dgm:cxn modelId="{4B558C87-84C6-4F0B-BCC7-6C873510A166}" srcId="{4FBC85E3-A13B-407C-9D02-CFF6F2D11AF2}" destId="{32B1F012-0DB9-4E63-8CE9-47D96CC58D19}" srcOrd="0" destOrd="0" parTransId="{8E08218B-7199-45FE-A3EA-FEB0BCDC229A}" sibTransId="{68F64BF4-964F-4429-BFD2-486523F2D001}"/>
    <dgm:cxn modelId="{C7D13F95-FF55-4A46-AA41-11C202D48CD3}" type="presOf" srcId="{32B1F012-0DB9-4E63-8CE9-47D96CC58D19}" destId="{ACAA4B60-25B0-4D36-B508-64F08267FB33}" srcOrd="0" destOrd="0" presId="urn:microsoft.com/office/officeart/2018/2/layout/IconVerticalSolidList"/>
    <dgm:cxn modelId="{1DE03DAF-4DAD-41B3-B218-B903EED80344}" type="presOf" srcId="{4FBC85E3-A13B-407C-9D02-CFF6F2D11AF2}" destId="{C27F57B0-F22E-4EE0-BA80-7013C3344054}" srcOrd="0" destOrd="0" presId="urn:microsoft.com/office/officeart/2018/2/layout/IconVerticalSolidList"/>
    <dgm:cxn modelId="{13254BCB-17D9-4ED7-A793-BB6E7E9325A4}" type="presOf" srcId="{54110846-EFA9-40F6-AF66-1AC4305A8C52}" destId="{DDBECAB6-9F8C-429A-B549-337DF928FF19}" srcOrd="0" destOrd="0" presId="urn:microsoft.com/office/officeart/2018/2/layout/IconVerticalSolidList"/>
    <dgm:cxn modelId="{1F97F2CF-1616-4A14-A501-CAB80E5BBE78}" type="presOf" srcId="{F70E6D00-53C4-4A56-8E2A-187EF3005A3D}" destId="{546263F3-33D0-4C58-8FE3-3F1494B6A699}" srcOrd="0" destOrd="0" presId="urn:microsoft.com/office/officeart/2018/2/layout/IconVerticalSolidList"/>
    <dgm:cxn modelId="{A3FEE8DA-469B-4F07-8244-EBE67AA62B0A}" srcId="{4FBC85E3-A13B-407C-9D02-CFF6F2D11AF2}" destId="{C9DE675A-1528-4EF5-9E30-AB8C08F89AE8}" srcOrd="1" destOrd="0" parTransId="{2199D207-7A35-41FD-B3D4-DBABC134C738}" sibTransId="{E8E09C4C-91E9-42D0-AFC0-399BF40460A3}"/>
    <dgm:cxn modelId="{BA3E39E8-B2B7-45D3-BBEB-D096B896B34F}" srcId="{4FBC85E3-A13B-407C-9D02-CFF6F2D11AF2}" destId="{9A012FDE-600B-4928-BC59-07BF869E754F}" srcOrd="5" destOrd="0" parTransId="{82CA367E-97F2-43F8-8DE2-67AF8C561242}" sibTransId="{D31BEE49-1341-4600-A9A5-8D0A03D3FD4A}"/>
    <dgm:cxn modelId="{8D90C28E-93FE-4B5F-8066-13BCA735D47A}" type="presParOf" srcId="{C27F57B0-F22E-4EE0-BA80-7013C3344054}" destId="{E60A9E9A-9676-46EB-B260-756F6A7C4EAB}" srcOrd="0" destOrd="0" presId="urn:microsoft.com/office/officeart/2018/2/layout/IconVerticalSolidList"/>
    <dgm:cxn modelId="{80A84A7E-9D0D-42D4-B120-D9ADFBD230BF}" type="presParOf" srcId="{E60A9E9A-9676-46EB-B260-756F6A7C4EAB}" destId="{4AD5CFF9-4632-407F-B47C-8C06EB5C1F67}" srcOrd="0" destOrd="0" presId="urn:microsoft.com/office/officeart/2018/2/layout/IconVerticalSolidList"/>
    <dgm:cxn modelId="{2EDBD269-C1AF-4A26-B973-7E20552393EE}" type="presParOf" srcId="{E60A9E9A-9676-46EB-B260-756F6A7C4EAB}" destId="{435A6956-856D-4881-ADC6-A04CA3823FB8}" srcOrd="1" destOrd="0" presId="urn:microsoft.com/office/officeart/2018/2/layout/IconVerticalSolidList"/>
    <dgm:cxn modelId="{1CBC76AF-D855-4A91-A772-1BA60F9BD529}" type="presParOf" srcId="{E60A9E9A-9676-46EB-B260-756F6A7C4EAB}" destId="{3B9F6901-D55D-414A-8F1B-96C06A9F6B5D}" srcOrd="2" destOrd="0" presId="urn:microsoft.com/office/officeart/2018/2/layout/IconVerticalSolidList"/>
    <dgm:cxn modelId="{9FB6132E-72B5-4E80-8172-34AE08DD1D6F}" type="presParOf" srcId="{E60A9E9A-9676-46EB-B260-756F6A7C4EAB}" destId="{ACAA4B60-25B0-4D36-B508-64F08267FB33}" srcOrd="3" destOrd="0" presId="urn:microsoft.com/office/officeart/2018/2/layout/IconVerticalSolidList"/>
    <dgm:cxn modelId="{4683A6E4-4B6B-4398-AFCE-382A4E92CC0D}" type="presParOf" srcId="{C27F57B0-F22E-4EE0-BA80-7013C3344054}" destId="{2D73A7E6-A811-4CC6-9C7B-28BA784E1386}" srcOrd="1" destOrd="0" presId="urn:microsoft.com/office/officeart/2018/2/layout/IconVerticalSolidList"/>
    <dgm:cxn modelId="{9D0306F6-BC6E-4410-B7AA-F1123FBFB6C4}" type="presParOf" srcId="{C27F57B0-F22E-4EE0-BA80-7013C3344054}" destId="{6E60A782-95C1-4F93-AD34-6ED20B6032E1}" srcOrd="2" destOrd="0" presId="urn:microsoft.com/office/officeart/2018/2/layout/IconVerticalSolidList"/>
    <dgm:cxn modelId="{BD201C5A-853A-4BE8-B964-40D83832BCD7}" type="presParOf" srcId="{6E60A782-95C1-4F93-AD34-6ED20B6032E1}" destId="{13BA0641-80A1-4AF3-907E-17B4AC4B1CF2}" srcOrd="0" destOrd="0" presId="urn:microsoft.com/office/officeart/2018/2/layout/IconVerticalSolidList"/>
    <dgm:cxn modelId="{F210348B-AB8E-4DDA-AAE2-A6BCF70B06EB}" type="presParOf" srcId="{6E60A782-95C1-4F93-AD34-6ED20B6032E1}" destId="{9C43B1CA-9618-476D-B1C4-D569E52328E0}" srcOrd="1" destOrd="0" presId="urn:microsoft.com/office/officeart/2018/2/layout/IconVerticalSolidList"/>
    <dgm:cxn modelId="{CF9590BB-D49F-4F61-A0AC-ADB826F67486}" type="presParOf" srcId="{6E60A782-95C1-4F93-AD34-6ED20B6032E1}" destId="{EB7F4F6F-B7C6-44A7-B889-E696DDA22D5F}" srcOrd="2" destOrd="0" presId="urn:microsoft.com/office/officeart/2018/2/layout/IconVerticalSolidList"/>
    <dgm:cxn modelId="{33802959-1DE7-422A-AE89-C9DEF66822DF}" type="presParOf" srcId="{6E60A782-95C1-4F93-AD34-6ED20B6032E1}" destId="{79B52984-DE32-40F8-B05A-E083641642C9}" srcOrd="3" destOrd="0" presId="urn:microsoft.com/office/officeart/2018/2/layout/IconVerticalSolidList"/>
    <dgm:cxn modelId="{298CA791-0EB0-4747-BA49-E45BD5D7A72F}" type="presParOf" srcId="{C27F57B0-F22E-4EE0-BA80-7013C3344054}" destId="{DCA08D52-EE5A-4D9E-BE8A-8EC5D5305604}" srcOrd="3" destOrd="0" presId="urn:microsoft.com/office/officeart/2018/2/layout/IconVerticalSolidList"/>
    <dgm:cxn modelId="{84DA8AF8-833E-4770-AE10-D86638E19528}" type="presParOf" srcId="{C27F57B0-F22E-4EE0-BA80-7013C3344054}" destId="{A4D7C85E-366B-4AA5-B2CB-3ED047B09DC7}" srcOrd="4" destOrd="0" presId="urn:microsoft.com/office/officeart/2018/2/layout/IconVerticalSolidList"/>
    <dgm:cxn modelId="{65B2FE5F-69AA-4005-95DC-5DD42989BB84}" type="presParOf" srcId="{A4D7C85E-366B-4AA5-B2CB-3ED047B09DC7}" destId="{92790021-49D9-46FB-8D07-402107038D47}" srcOrd="0" destOrd="0" presId="urn:microsoft.com/office/officeart/2018/2/layout/IconVerticalSolidList"/>
    <dgm:cxn modelId="{F56AC6DD-E0B3-4BBA-A279-8C8C47AF9A30}" type="presParOf" srcId="{A4D7C85E-366B-4AA5-B2CB-3ED047B09DC7}" destId="{837CA74D-FCD2-4A44-8273-2EAE2A0C8EF5}" srcOrd="1" destOrd="0" presId="urn:microsoft.com/office/officeart/2018/2/layout/IconVerticalSolidList"/>
    <dgm:cxn modelId="{D1334E54-7E99-41FF-9F50-C59BD7275BBA}" type="presParOf" srcId="{A4D7C85E-366B-4AA5-B2CB-3ED047B09DC7}" destId="{C9926E9E-D6C0-47B2-9162-E7D315B8963F}" srcOrd="2" destOrd="0" presId="urn:microsoft.com/office/officeart/2018/2/layout/IconVerticalSolidList"/>
    <dgm:cxn modelId="{76984621-DE3A-4614-86BF-E31165871C9E}" type="presParOf" srcId="{A4D7C85E-366B-4AA5-B2CB-3ED047B09DC7}" destId="{7559611A-1783-4279-AF2B-751DE9317E63}" srcOrd="3" destOrd="0" presId="urn:microsoft.com/office/officeart/2018/2/layout/IconVerticalSolidList"/>
    <dgm:cxn modelId="{07797DF6-E715-4F50-935D-4432255BA016}" type="presParOf" srcId="{C27F57B0-F22E-4EE0-BA80-7013C3344054}" destId="{045991CF-AB42-424A-9EF5-DAD3F2462914}" srcOrd="5" destOrd="0" presId="urn:microsoft.com/office/officeart/2018/2/layout/IconVerticalSolidList"/>
    <dgm:cxn modelId="{95A61216-DDE4-47B1-9262-F2A101F818F4}" type="presParOf" srcId="{C27F57B0-F22E-4EE0-BA80-7013C3344054}" destId="{05CEDF71-8A6F-4834-AE82-6602070D3CAD}" srcOrd="6" destOrd="0" presId="urn:microsoft.com/office/officeart/2018/2/layout/IconVerticalSolidList"/>
    <dgm:cxn modelId="{AAE71E08-01ED-4543-B1FA-950C08E662B8}" type="presParOf" srcId="{05CEDF71-8A6F-4834-AE82-6602070D3CAD}" destId="{A0262845-1DBC-41A1-B120-9CABA2F342F5}" srcOrd="0" destOrd="0" presId="urn:microsoft.com/office/officeart/2018/2/layout/IconVerticalSolidList"/>
    <dgm:cxn modelId="{57C52749-CBD0-4AC6-B578-AD8343A451CC}" type="presParOf" srcId="{05CEDF71-8A6F-4834-AE82-6602070D3CAD}" destId="{6CEA4A75-621D-472D-8836-553A87DED80C}" srcOrd="1" destOrd="0" presId="urn:microsoft.com/office/officeart/2018/2/layout/IconVerticalSolidList"/>
    <dgm:cxn modelId="{E1AB32FC-16F4-4674-B0EE-A936E4387A43}" type="presParOf" srcId="{05CEDF71-8A6F-4834-AE82-6602070D3CAD}" destId="{93E5139D-F2DE-44A3-8D1F-AA68AA6D0037}" srcOrd="2" destOrd="0" presId="urn:microsoft.com/office/officeart/2018/2/layout/IconVerticalSolidList"/>
    <dgm:cxn modelId="{7D5A00F7-485E-472C-808A-1FB4861F077C}" type="presParOf" srcId="{05CEDF71-8A6F-4834-AE82-6602070D3CAD}" destId="{DDBECAB6-9F8C-429A-B549-337DF928FF19}" srcOrd="3" destOrd="0" presId="urn:microsoft.com/office/officeart/2018/2/layout/IconVerticalSolidList"/>
    <dgm:cxn modelId="{79BF20EF-52E4-439E-BF0B-493D31EFB29C}" type="presParOf" srcId="{C27F57B0-F22E-4EE0-BA80-7013C3344054}" destId="{E59B8DCD-1D48-4B82-AE73-2A10E01599BF}" srcOrd="7" destOrd="0" presId="urn:microsoft.com/office/officeart/2018/2/layout/IconVerticalSolidList"/>
    <dgm:cxn modelId="{6E8210B5-21BC-4678-833E-FBFCF522867E}" type="presParOf" srcId="{C27F57B0-F22E-4EE0-BA80-7013C3344054}" destId="{C17F0F8C-D7B1-4688-9518-1B4D2EAEBA49}" srcOrd="8" destOrd="0" presId="urn:microsoft.com/office/officeart/2018/2/layout/IconVerticalSolidList"/>
    <dgm:cxn modelId="{0CC9521A-82E0-4E56-9DCE-5F6EE806C7D6}" type="presParOf" srcId="{C17F0F8C-D7B1-4688-9518-1B4D2EAEBA49}" destId="{B4687444-9F59-4D00-8490-5FA7314E15BB}" srcOrd="0" destOrd="0" presId="urn:microsoft.com/office/officeart/2018/2/layout/IconVerticalSolidList"/>
    <dgm:cxn modelId="{8EA42C81-7AF9-40B8-A5C3-71BE467B53EE}" type="presParOf" srcId="{C17F0F8C-D7B1-4688-9518-1B4D2EAEBA49}" destId="{A47A5CDB-5CC1-4F89-B4BD-9546C72E9AC6}" srcOrd="1" destOrd="0" presId="urn:microsoft.com/office/officeart/2018/2/layout/IconVerticalSolidList"/>
    <dgm:cxn modelId="{B00EB9E7-BDFE-4D78-A79B-F40F3FCA9EAB}" type="presParOf" srcId="{C17F0F8C-D7B1-4688-9518-1B4D2EAEBA49}" destId="{E504ABA2-CB9C-4322-AE0C-C5C0F736D97A}" srcOrd="2" destOrd="0" presId="urn:microsoft.com/office/officeart/2018/2/layout/IconVerticalSolidList"/>
    <dgm:cxn modelId="{43DED907-E420-4149-90DD-9552FCE5F106}" type="presParOf" srcId="{C17F0F8C-D7B1-4688-9518-1B4D2EAEBA49}" destId="{546263F3-33D0-4C58-8FE3-3F1494B6A699}" srcOrd="3" destOrd="0" presId="urn:microsoft.com/office/officeart/2018/2/layout/IconVerticalSolidList"/>
    <dgm:cxn modelId="{49CF0E04-BF63-40C2-B338-84CD28360D26}" type="presParOf" srcId="{C27F57B0-F22E-4EE0-BA80-7013C3344054}" destId="{5789C7B2-EE3B-4E4B-9E6E-6B28E7357857}" srcOrd="9" destOrd="0" presId="urn:microsoft.com/office/officeart/2018/2/layout/IconVerticalSolidList"/>
    <dgm:cxn modelId="{0C33D559-9D6D-478A-8806-CA705FA811FC}" type="presParOf" srcId="{C27F57B0-F22E-4EE0-BA80-7013C3344054}" destId="{8F66B58E-A4FD-4EED-A673-6F17E45290EF}" srcOrd="10" destOrd="0" presId="urn:microsoft.com/office/officeart/2018/2/layout/IconVerticalSolidList"/>
    <dgm:cxn modelId="{B35E15FE-CF10-4EF1-BB2D-20AE02D2BA9F}" type="presParOf" srcId="{8F66B58E-A4FD-4EED-A673-6F17E45290EF}" destId="{E423E45E-805C-4521-9694-4B02574CCAC1}" srcOrd="0" destOrd="0" presId="urn:microsoft.com/office/officeart/2018/2/layout/IconVerticalSolidList"/>
    <dgm:cxn modelId="{0D5B1207-99EA-4694-9884-32C4B42D249A}" type="presParOf" srcId="{8F66B58E-A4FD-4EED-A673-6F17E45290EF}" destId="{EF568AA4-DAD0-4B0C-AA15-2E577D6C0CF6}" srcOrd="1" destOrd="0" presId="urn:microsoft.com/office/officeart/2018/2/layout/IconVerticalSolidList"/>
    <dgm:cxn modelId="{6A68E777-9C79-4C3D-A5F7-137EB802E95F}" type="presParOf" srcId="{8F66B58E-A4FD-4EED-A673-6F17E45290EF}" destId="{EA0269EF-44C2-4687-80C3-FD246D41EDA7}" srcOrd="2" destOrd="0" presId="urn:microsoft.com/office/officeart/2018/2/layout/IconVerticalSolidList"/>
    <dgm:cxn modelId="{3D1852B3-7BDA-4EA0-B020-427B18E90679}" type="presParOf" srcId="{8F66B58E-A4FD-4EED-A673-6F17E45290EF}" destId="{32ED3EF5-A03D-475D-A7BC-4076FA56273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D5CFF9-4632-407F-B47C-8C06EB5C1F67}">
      <dsp:nvSpPr>
        <dsp:cNvPr id="0" name=""/>
        <dsp:cNvSpPr/>
      </dsp:nvSpPr>
      <dsp:spPr>
        <a:xfrm>
          <a:off x="0" y="1664"/>
          <a:ext cx="10515600" cy="7091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A6956-856D-4881-ADC6-A04CA3823FB8}">
      <dsp:nvSpPr>
        <dsp:cNvPr id="0" name=""/>
        <dsp:cNvSpPr/>
      </dsp:nvSpPr>
      <dsp:spPr>
        <a:xfrm>
          <a:off x="214526" y="161229"/>
          <a:ext cx="390048" cy="3900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AA4B60-25B0-4D36-B508-64F08267FB33}">
      <dsp:nvSpPr>
        <dsp:cNvPr id="0" name=""/>
        <dsp:cNvSpPr/>
      </dsp:nvSpPr>
      <dsp:spPr>
        <a:xfrm>
          <a:off x="819101" y="1664"/>
          <a:ext cx="9696498" cy="709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055" tIns="75055" rIns="75055" bIns="7505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Be attentive: listen completely and attentively.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9101" y="1664"/>
        <a:ext cx="9696498" cy="709179"/>
      </dsp:txXfrm>
    </dsp:sp>
    <dsp:sp modelId="{13BA0641-80A1-4AF3-907E-17B4AC4B1CF2}">
      <dsp:nvSpPr>
        <dsp:cNvPr id="0" name=""/>
        <dsp:cNvSpPr/>
      </dsp:nvSpPr>
      <dsp:spPr>
        <a:xfrm>
          <a:off x="0" y="888138"/>
          <a:ext cx="10515600" cy="709179"/>
        </a:xfrm>
        <a:prstGeom prst="roundRect">
          <a:avLst>
            <a:gd name="adj" fmla="val 10000"/>
          </a:avLst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43B1CA-9618-476D-B1C4-D569E52328E0}">
      <dsp:nvSpPr>
        <dsp:cNvPr id="0" name=""/>
        <dsp:cNvSpPr/>
      </dsp:nvSpPr>
      <dsp:spPr>
        <a:xfrm>
          <a:off x="214526" y="1047703"/>
          <a:ext cx="390048" cy="3900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B52984-DE32-40F8-B05A-E083641642C9}">
      <dsp:nvSpPr>
        <dsp:cNvPr id="0" name=""/>
        <dsp:cNvSpPr/>
      </dsp:nvSpPr>
      <dsp:spPr>
        <a:xfrm>
          <a:off x="819101" y="888138"/>
          <a:ext cx="9696498" cy="709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055" tIns="75055" rIns="75055" bIns="7505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Ask open questions: patient can relax and be respective to others</a:t>
          </a:r>
          <a:r>
            <a:rPr lang="en-GB" sz="1900" kern="1200" dirty="0"/>
            <a:t>.</a:t>
          </a:r>
          <a:endParaRPr lang="en-US" sz="1900" kern="1200" dirty="0"/>
        </a:p>
      </dsp:txBody>
      <dsp:txXfrm>
        <a:off x="819101" y="888138"/>
        <a:ext cx="9696498" cy="709179"/>
      </dsp:txXfrm>
    </dsp:sp>
    <dsp:sp modelId="{92790021-49D9-46FB-8D07-402107038D47}">
      <dsp:nvSpPr>
        <dsp:cNvPr id="0" name=""/>
        <dsp:cNvSpPr/>
      </dsp:nvSpPr>
      <dsp:spPr>
        <a:xfrm>
          <a:off x="0" y="1774612"/>
          <a:ext cx="10515600" cy="709179"/>
        </a:xfrm>
        <a:prstGeom prst="roundRect">
          <a:avLst>
            <a:gd name="adj" fmla="val 10000"/>
          </a:avLst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7CA74D-FCD2-4A44-8273-2EAE2A0C8EF5}">
      <dsp:nvSpPr>
        <dsp:cNvPr id="0" name=""/>
        <dsp:cNvSpPr/>
      </dsp:nvSpPr>
      <dsp:spPr>
        <a:xfrm>
          <a:off x="214526" y="1934177"/>
          <a:ext cx="390048" cy="39004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59611A-1783-4279-AF2B-751DE9317E63}">
      <dsp:nvSpPr>
        <dsp:cNvPr id="0" name=""/>
        <dsp:cNvSpPr/>
      </dsp:nvSpPr>
      <dsp:spPr>
        <a:xfrm>
          <a:off x="819101" y="1774612"/>
          <a:ext cx="9696498" cy="709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055" tIns="75055" rIns="75055" bIns="7505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Be curious: maintain a sense about your patient</a:t>
          </a:r>
          <a:r>
            <a:rPr lang="en-GB" sz="1900" kern="1200" dirty="0"/>
            <a:t>.</a:t>
          </a:r>
          <a:endParaRPr lang="en-US" sz="1900" kern="1200" dirty="0"/>
        </a:p>
      </dsp:txBody>
      <dsp:txXfrm>
        <a:off x="819101" y="1774612"/>
        <a:ext cx="9696498" cy="709179"/>
      </dsp:txXfrm>
    </dsp:sp>
    <dsp:sp modelId="{A0262845-1DBC-41A1-B120-9CABA2F342F5}">
      <dsp:nvSpPr>
        <dsp:cNvPr id="0" name=""/>
        <dsp:cNvSpPr/>
      </dsp:nvSpPr>
      <dsp:spPr>
        <a:xfrm>
          <a:off x="0" y="2661085"/>
          <a:ext cx="10515600" cy="709179"/>
        </a:xfrm>
        <a:prstGeom prst="roundRect">
          <a:avLst>
            <a:gd name="adj" fmla="val 10000"/>
          </a:avLst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EA4A75-621D-472D-8836-553A87DED80C}">
      <dsp:nvSpPr>
        <dsp:cNvPr id="0" name=""/>
        <dsp:cNvSpPr/>
      </dsp:nvSpPr>
      <dsp:spPr>
        <a:xfrm>
          <a:off x="214526" y="2820651"/>
          <a:ext cx="390048" cy="39004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BECAB6-9F8C-429A-B549-337DF928FF19}">
      <dsp:nvSpPr>
        <dsp:cNvPr id="0" name=""/>
        <dsp:cNvSpPr/>
      </dsp:nvSpPr>
      <dsp:spPr>
        <a:xfrm>
          <a:off x="819101" y="2661085"/>
          <a:ext cx="9696498" cy="709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055" tIns="75055" rIns="75055" bIns="7505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Involve friends and family because they can help patient investigate new options</a:t>
          </a:r>
          <a:endParaRPr lang="en-US" sz="1800" kern="1200" dirty="0"/>
        </a:p>
      </dsp:txBody>
      <dsp:txXfrm>
        <a:off x="819101" y="2661085"/>
        <a:ext cx="9696498" cy="709179"/>
      </dsp:txXfrm>
    </dsp:sp>
    <dsp:sp modelId="{B4687444-9F59-4D00-8490-5FA7314E15BB}">
      <dsp:nvSpPr>
        <dsp:cNvPr id="0" name=""/>
        <dsp:cNvSpPr/>
      </dsp:nvSpPr>
      <dsp:spPr>
        <a:xfrm>
          <a:off x="0" y="3547559"/>
          <a:ext cx="10515600" cy="709179"/>
        </a:xfrm>
        <a:prstGeom prst="roundRect">
          <a:avLst>
            <a:gd name="adj" fmla="val 10000"/>
          </a:avLst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7A5CDB-5CC1-4F89-B4BD-9546C72E9AC6}">
      <dsp:nvSpPr>
        <dsp:cNvPr id="0" name=""/>
        <dsp:cNvSpPr/>
      </dsp:nvSpPr>
      <dsp:spPr>
        <a:xfrm>
          <a:off x="214526" y="3707125"/>
          <a:ext cx="390048" cy="39004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6263F3-33D0-4C58-8FE3-3F1494B6A699}">
      <dsp:nvSpPr>
        <dsp:cNvPr id="0" name=""/>
        <dsp:cNvSpPr/>
      </dsp:nvSpPr>
      <dsp:spPr>
        <a:xfrm>
          <a:off x="819101" y="3547559"/>
          <a:ext cx="9696498" cy="709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055" tIns="75055" rIns="75055" bIns="7505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Talk clearly and in a simple way</a:t>
          </a:r>
          <a:r>
            <a:rPr lang="en-GB" sz="1900" kern="1200" dirty="0"/>
            <a:t>.</a:t>
          </a:r>
          <a:endParaRPr lang="en-US" sz="1900" kern="1200" dirty="0"/>
        </a:p>
      </dsp:txBody>
      <dsp:txXfrm>
        <a:off x="819101" y="3547559"/>
        <a:ext cx="9696498" cy="709179"/>
      </dsp:txXfrm>
    </dsp:sp>
    <dsp:sp modelId="{E423E45E-805C-4521-9694-4B02574CCAC1}">
      <dsp:nvSpPr>
        <dsp:cNvPr id="0" name=""/>
        <dsp:cNvSpPr/>
      </dsp:nvSpPr>
      <dsp:spPr>
        <a:xfrm>
          <a:off x="0" y="4434033"/>
          <a:ext cx="10515600" cy="709179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568AA4-DAD0-4B0C-AA15-2E577D6C0CF6}">
      <dsp:nvSpPr>
        <dsp:cNvPr id="0" name=""/>
        <dsp:cNvSpPr/>
      </dsp:nvSpPr>
      <dsp:spPr>
        <a:xfrm>
          <a:off x="214526" y="4593598"/>
          <a:ext cx="390048" cy="39004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ED3EF5-A03D-475D-A7BC-4076FA562731}">
      <dsp:nvSpPr>
        <dsp:cNvPr id="0" name=""/>
        <dsp:cNvSpPr/>
      </dsp:nvSpPr>
      <dsp:spPr>
        <a:xfrm>
          <a:off x="819101" y="4434033"/>
          <a:ext cx="9696498" cy="709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055" tIns="75055" rIns="75055" bIns="7505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Take care of your patient life</a:t>
          </a:r>
          <a:r>
            <a:rPr lang="en-GB" sz="1900" kern="1200" dirty="0"/>
            <a:t>.</a:t>
          </a:r>
          <a:endParaRPr lang="en-US" sz="1900" kern="1200" dirty="0"/>
        </a:p>
      </dsp:txBody>
      <dsp:txXfrm>
        <a:off x="819101" y="4434033"/>
        <a:ext cx="9696498" cy="7091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F86B79-EBBC-47C6-A86D-95F9BE0AB5B8}" type="datetimeFigureOut">
              <a:rPr lang="en-GB" smtClean="0"/>
              <a:t>22/07/2022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1913A3-E316-4B49-BC2F-3A782241182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239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sender calling and because of the noise receiver didn’t get all info. He send a feedback with question.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1913A3-E316-4B49-BC2F-3A782241182F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163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1913A3-E316-4B49-BC2F-3A782241182F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1555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1913A3-E316-4B49-BC2F-3A782241182F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0488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58D0F-06C2-42ED-B76A-32556DCC40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3A532B-5A33-4EFF-B932-14CE44BA46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C577ED-633A-47EF-9379-3A58E2105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34FAF-3C9A-4DF1-854E-8FDFE42A7CDF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B7B6F-793D-4053-919E-EBFD32B30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0AC39-D64F-46F3-9F1A-CD5013DA1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9596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B24E3-10DA-46ED-916B-A5B164A2E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C5BC8-531E-4B2A-8FFA-900B64BC2B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4A46A-9F4B-4CC8-9D3F-607C46954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CBCC-EDEE-4537-B289-A98303061B86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FA0F28-247A-471D-978B-BB707E87C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43D13-D0F7-4DBB-A892-EF9A4A2BE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117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21B50-AE86-4B4F-A416-BC0BC3931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2CFFFD-0B39-45F0-B8C9-56B18C3E6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88ED7-8114-4B0D-82E9-FBC7D2EAE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A9190-62B1-495C-BC26-277A4FCAD569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62FB2-405A-4E75-BDD7-3D9392C59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2BFD6-A955-4FC2-8472-0D84C440C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819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9AC08-5E95-406E-BEEB-CDE3633A4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ACD25-C1EF-4AC2-BAD2-3EC0D93DCF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9076A1-CD18-4A66-9671-9BB1B2E997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E59287-0468-4EB7-9C7A-54BFF78B0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3CAB5-6729-4E09-A411-31B940FFAF0C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72057F-71DB-4529-9212-F248F6D72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D58DE-AC03-4D18-A5D7-FDAF44674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6937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4EEB8-996C-40B9-BA45-7A352B5DC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6F35E-A993-4F3F-80A5-7676AB73B2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138338-94B4-4D7D-8398-BB37E8977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4187DE-4170-423A-A9C2-B31575AB06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37C35-F662-4EB0-80C1-AA917B4217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C53E27-B3A9-4DE3-8314-91D049BB0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1668-CC43-4918-BC5B-FED6413D29CD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C87574-30E3-4049-97E7-6EA089725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766967-F1C5-4AA0-9C5A-E49332F20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5225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6C1FE-3432-4309-A508-46CC4D141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A76C76-9CA6-456E-904C-24117AB7E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CF658-5988-4C6F-93F0-E91624551A19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DD044D-BF90-40BA-B647-C0056BD38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A0B4BC-139F-458A-99D7-DDB52A2FE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4253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CDFDD2-8F9F-44FF-A86A-135E207C6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4C31-9FA3-4DA1-B595-90F644DC45D0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005397-4234-4FB1-AABE-100CA4712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3D8E90-D343-4298-9C90-C409816BB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0331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CCF0B-409D-4BB1-9078-D1F8DD7E9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6412F-A411-4B90-8EFC-BE2845524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99AADD-C741-42D7-ADEC-C6C1F71D5D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0D05F-D9B5-4B17-8579-2BBEF271D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A78E3-CA42-4214-BA6F-F2D09B43B4E2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FBF916-22CE-4E7B-8489-90A574D5D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7610D-6127-44C5-98D9-BBD83E74B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5130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AD546-08AE-4843-9D88-7C3E6C7B2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03E28-9C03-4928-8E66-4FF6E03599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30747E-1B2B-4662-AF76-03E601DA96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B35408-255B-40FA-8F6A-A35AD80FC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E1BE2-44EC-4492-86FD-5F2F7E5078DE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52875D-B9E2-49D1-9872-031A0714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5C254-2C58-45D3-AB2F-3FA4B5280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4778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52917-E101-4A05-87C4-7122966FC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8404B6-0FC5-4C06-B7EC-22519C2C9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AB4D5B-FEBF-40B7-AA58-864A69991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E86A-5FB1-4573-AAB1-7C7AD0D37B22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7C00B4-06EA-49E1-B723-142DFFC42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FD1FF0-58BD-4E7C-A731-59A4D228A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9441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46CBD2-AC7C-4E21-AE61-F5E1926652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79B913-BCE2-4260-B5F8-4D4728D228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C3225-ECF5-4375-BCCF-B3F72B5EB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72A9E-045E-4F6C-8CC4-9208DE972E99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BD092-32A7-4F7A-86BD-C7D967513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97BE-10ED-4554-A3E4-3F03F54FB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0286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FF2F0-624B-4F86-9282-0D676C1D2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FEA550-B192-4864-854F-A13D49126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BF382-8599-478D-9D88-BFEF042C30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BC685-666E-4A4D-88DC-94D1DD246B94}" type="datetime1">
              <a:rPr lang="en-GB" smtClean="0"/>
              <a:t>22/07/2022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DE118-7433-4812-AD2D-15C5D17004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CDD53-CD69-4A8E-A1E2-FB50C51263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D5017-739E-42C0-B375-FE72A1EB75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916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0" name="Rectangle 89">
            <a:extLst>
              <a:ext uri="{FF2B5EF4-FFF2-40B4-BE49-F238E27FC236}">
                <a16:creationId xmlns:a16="http://schemas.microsoft.com/office/drawing/2014/main" id="{8537B233-9CDD-4A90-AABB-A8963DEE4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2C7F8-7595-CB4C-5891-FD5024CCD9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0"/>
            <a:ext cx="6150120" cy="4428444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br>
              <a:rPr lang="en-GB" sz="1500" dirty="0">
                <a:latin typeface="Algerian" panose="04020705040A02060702" pitchFamily="82" charset="0"/>
              </a:rPr>
            </a:br>
            <a:br>
              <a:rPr lang="en-GB" sz="1500" dirty="0">
                <a:latin typeface="Algerian" panose="04020705040A02060702" pitchFamily="82" charset="0"/>
              </a:rPr>
            </a:br>
            <a:br>
              <a:rPr lang="en-GB" sz="1500" dirty="0">
                <a:latin typeface="Algerian" panose="04020705040A02060702" pitchFamily="82" charset="0"/>
              </a:rPr>
            </a:br>
            <a:br>
              <a:rPr lang="en-GB" sz="1500" dirty="0">
                <a:latin typeface="Algerian" panose="04020705040A02060702" pitchFamily="82" charset="0"/>
              </a:rPr>
            </a:br>
            <a:br>
              <a:rPr lang="en-GB" sz="1500" dirty="0">
                <a:latin typeface="Algerian" panose="04020705040A02060702" pitchFamily="82" charset="0"/>
              </a:rPr>
            </a:br>
            <a:br>
              <a:rPr lang="en-GB" sz="1500" dirty="0">
                <a:latin typeface="Algerian" panose="04020705040A02060702" pitchFamily="82" charset="0"/>
              </a:rPr>
            </a:br>
            <a:r>
              <a:rPr lang="en-GB" sz="3600" dirty="0">
                <a:latin typeface="Algerian" panose="04020705040A02060702" pitchFamily="82" charset="0"/>
              </a:rPr>
              <a:t>STRATEGIES FOR EFFECTIVE COMMUNICATION IN A BUSINESS SETTING.</a:t>
            </a:r>
            <a:br>
              <a:rPr lang="en-GB" sz="1500" dirty="0">
                <a:latin typeface="Algerian" panose="04020705040A02060702" pitchFamily="82" charset="0"/>
              </a:rPr>
            </a:br>
            <a:br>
              <a:rPr lang="en-GB" sz="1500" dirty="0">
                <a:latin typeface="Algerian" panose="04020705040A02060702" pitchFamily="82" charset="0"/>
              </a:rPr>
            </a:br>
            <a:r>
              <a:rPr lang="en-GB" sz="3100" dirty="0">
                <a:latin typeface="Algerian" panose="04020705040A02060702" pitchFamily="82" charset="0"/>
              </a:rPr>
              <a:t>Joliana Dede – 2121171</a:t>
            </a:r>
            <a:br>
              <a:rPr lang="en-GB" sz="3100" dirty="0">
                <a:latin typeface="Algerian" panose="04020705040A02060702" pitchFamily="82" charset="0"/>
              </a:rPr>
            </a:br>
            <a:r>
              <a:rPr lang="en-GB" sz="3100" dirty="0">
                <a:latin typeface="Algerian" panose="04020705040A02060702" pitchFamily="82" charset="0"/>
              </a:rPr>
              <a:t>Carolina Griza - 2115255</a:t>
            </a:r>
            <a:br>
              <a:rPr lang="en-GB" sz="3100" dirty="0">
                <a:latin typeface="Algerian" panose="04020705040A02060702" pitchFamily="82" charset="0"/>
              </a:rPr>
            </a:br>
            <a:r>
              <a:rPr lang="en-GB" sz="3100" dirty="0">
                <a:latin typeface="Algerian" panose="04020705040A02060702" pitchFamily="82" charset="0"/>
              </a:rPr>
              <a:t>Olga Jarmusevica – 2115871</a:t>
            </a:r>
            <a:br>
              <a:rPr lang="en-GB" sz="1500" dirty="0"/>
            </a:br>
            <a:br>
              <a:rPr lang="en-GB" sz="1500" dirty="0"/>
            </a:br>
            <a:br>
              <a:rPr lang="en-GB" sz="1500" dirty="0"/>
            </a:br>
            <a:endParaRPr lang="en-GB" sz="15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559A51-4242-2C90-ADA6-4A892E7A7D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" y="4428445"/>
            <a:ext cx="6150115" cy="2148625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Algerian" panose="04020705040A02060702" pitchFamily="82" charset="0"/>
              </a:rPr>
              <a:t>EFFECTIVE TEAM WORKING AND COMMUNICATION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Algerian" panose="04020705040A02060702" pitchFamily="82" charset="0"/>
              </a:rPr>
              <a:t>BMSW4002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Algerian" panose="04020705040A02060702" pitchFamily="82" charset="0"/>
              </a:rPr>
              <a:t>ABDI RAHMAN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040575EE-C594-4566-BC00-663004E52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50123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large brick building with trees in front of it&#10;&#10;Description automatically generated with medium confidence">
            <a:extLst>
              <a:ext uri="{FF2B5EF4-FFF2-40B4-BE49-F238E27FC236}">
                <a16:creationId xmlns:a16="http://schemas.microsoft.com/office/drawing/2014/main" id="{3A638080-C7DD-C24B-A222-AB229BCDAD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5" r="2" b="2"/>
          <a:stretch/>
        </p:blipFill>
        <p:spPr>
          <a:xfrm>
            <a:off x="6150113" y="969948"/>
            <a:ext cx="5770137" cy="50232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9F044-2179-3EA3-B776-15A9927AF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68041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19">
            <a:extLst>
              <a:ext uri="{FF2B5EF4-FFF2-40B4-BE49-F238E27FC236}">
                <a16:creationId xmlns:a16="http://schemas.microsoft.com/office/drawing/2014/main" id="{A419ADC7-DE7C-464E-9F88-6CAB6F61B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98B545-0300-16FF-40AB-4EBC52F41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132" y="387289"/>
            <a:ext cx="6929525" cy="871495"/>
          </a:xfrm>
        </p:spPr>
        <p:txBody>
          <a:bodyPr anchor="b">
            <a:normAutofit/>
          </a:bodyPr>
          <a:lstStyle/>
          <a:p>
            <a:r>
              <a:rPr lang="en-GB" sz="3600" dirty="0">
                <a:latin typeface="Algerian" panose="04020705040A02060702" pitchFamily="82" charset="0"/>
              </a:rPr>
              <a:t>Contents Page</a:t>
            </a:r>
            <a:r>
              <a:rPr lang="en-GB" sz="4000" dirty="0">
                <a:latin typeface="Algerian" panose="04020705040A02060702" pitchFamily="82" charset="0"/>
              </a:rPr>
              <a:t>:</a:t>
            </a:r>
          </a:p>
        </p:txBody>
      </p:sp>
      <p:pic>
        <p:nvPicPr>
          <p:cNvPr id="7" name="Picture 6" descr="Logo&#10;&#10;Description automatically generated with medium confidence">
            <a:extLst>
              <a:ext uri="{FF2B5EF4-FFF2-40B4-BE49-F238E27FC236}">
                <a16:creationId xmlns:a16="http://schemas.microsoft.com/office/drawing/2014/main" id="{30C30164-17F0-E058-692B-9BF323C3E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8785"/>
            <a:ext cx="6198919" cy="563484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30AAD5-17FD-F285-C8B8-3C1FAC1117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2053" y="0"/>
            <a:ext cx="5716898" cy="68580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Introduction……………….....................................3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Communication………………………….4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 Used to………………..5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Models of Communication………………………...6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Shannon Weaver Model……………………..7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Types of Barriers……………………………...8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Eliminate the Barriers……………………………...9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Communication Channels………………………..10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Channels of Communication……………………..11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Communication Improvement Channels………..12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Conclusion………………………………………….13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Reference List……………………………………...14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Teamwork Evaluation Table………………………15</a:t>
            </a:r>
          </a:p>
          <a:p>
            <a:pPr marL="0" indent="0">
              <a:buNone/>
            </a:pPr>
            <a:endParaRPr lang="en-GB" sz="500" dirty="0"/>
          </a:p>
          <a:p>
            <a:pPr marL="0" indent="0">
              <a:buNone/>
            </a:pPr>
            <a:endParaRPr lang="en-GB" sz="500" dirty="0"/>
          </a:p>
          <a:p>
            <a:pPr marL="0" indent="0">
              <a:buNone/>
            </a:pPr>
            <a:endParaRPr lang="en-GB" sz="500" dirty="0"/>
          </a:p>
          <a:p>
            <a:pPr marL="0" indent="0">
              <a:buNone/>
            </a:pPr>
            <a:endParaRPr lang="en-GB" sz="500" dirty="0"/>
          </a:p>
          <a:p>
            <a:pPr marL="0" indent="0">
              <a:buNone/>
            </a:pPr>
            <a:endParaRPr lang="en-GB" sz="500" dirty="0"/>
          </a:p>
          <a:p>
            <a:pPr marL="0" indent="0">
              <a:buNone/>
            </a:pPr>
            <a:endParaRPr lang="en-GB" sz="50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84DF477-229C-DF46-F7A5-A12685C8A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0978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picture containing building, porch, area, furniture&#10;&#10;Description automatically generated">
            <a:extLst>
              <a:ext uri="{FF2B5EF4-FFF2-40B4-BE49-F238E27FC236}">
                <a16:creationId xmlns:a16="http://schemas.microsoft.com/office/drawing/2014/main" id="{EC6E6BB8-DBD0-75FF-8F6A-D21749E088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06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5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CF4F89-02C3-49D5-E267-01B8CFF7F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143219"/>
            <a:ext cx="3822189" cy="925417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lgerian" panose="04020705040A02060702" pitchFamily="82" charset="0"/>
              </a:rPr>
              <a:t>Introduction</a:t>
            </a:r>
            <a:r>
              <a:rPr lang="en-GB" sz="4000" dirty="0">
                <a:latin typeface="Algerian" panose="04020705040A02060702" pitchFamily="82" charset="0"/>
              </a:rPr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388BF-6981-83E0-F098-B0EC34E3C2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1068636"/>
            <a:ext cx="4344573" cy="542423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900" b="0" i="0" dirty="0">
                <a:effectLst/>
                <a:latin typeface="arial" panose="020B0604020202020204" pitchFamily="34" charset="0"/>
              </a:rPr>
              <a:t>Edgbaston Manor Care Home:</a:t>
            </a:r>
          </a:p>
          <a:p>
            <a:pPr>
              <a:lnSpc>
                <a:spcPct val="150000"/>
              </a:lnSpc>
            </a:pPr>
            <a:r>
              <a:rPr lang="en-GB" sz="1900" b="0" i="0" dirty="0">
                <a:effectLst/>
                <a:latin typeface="arial" panose="020B0604020202020204" pitchFamily="34" charset="0"/>
              </a:rPr>
              <a:t>Provides d</a:t>
            </a:r>
            <a:r>
              <a:rPr lang="en-US" sz="1900" b="0" i="0" dirty="0">
                <a:effectLst/>
                <a:latin typeface="arial" panose="020B0604020202020204" pitchFamily="34" charset="0"/>
              </a:rPr>
              <a:t>edicated residential, nursing and dementia care.</a:t>
            </a:r>
          </a:p>
          <a:p>
            <a:pPr>
              <a:lnSpc>
                <a:spcPct val="150000"/>
              </a:lnSpc>
            </a:pPr>
            <a:r>
              <a:rPr lang="en-US" sz="1900" dirty="0">
                <a:latin typeface="arial" panose="020B0604020202020204" pitchFamily="34" charset="0"/>
              </a:rPr>
              <a:t>L</a:t>
            </a:r>
            <a:r>
              <a:rPr lang="en-US" sz="1900" b="0" i="0" dirty="0">
                <a:effectLst/>
                <a:latin typeface="arial" panose="020B0604020202020204" pitchFamily="34" charset="0"/>
              </a:rPr>
              <a:t>uxury interiors with all bedrooms en-suit.</a:t>
            </a:r>
          </a:p>
          <a:p>
            <a:pPr>
              <a:lnSpc>
                <a:spcPct val="150000"/>
              </a:lnSpc>
            </a:pPr>
            <a:r>
              <a:rPr lang="en-US" sz="1900" b="0" i="0" dirty="0">
                <a:effectLst/>
                <a:latin typeface="arial" panose="020B0604020202020204" pitchFamily="34" charset="0"/>
              </a:rPr>
              <a:t>Fabulous views to the park.</a:t>
            </a:r>
          </a:p>
          <a:p>
            <a:pPr>
              <a:lnSpc>
                <a:spcPct val="150000"/>
              </a:lnSpc>
            </a:pPr>
            <a:r>
              <a:rPr lang="en-US" sz="1900" dirty="0">
                <a:latin typeface="arial" panose="020B0604020202020204" pitchFamily="34" charset="0"/>
              </a:rPr>
              <a:t>A</a:t>
            </a:r>
            <a:r>
              <a:rPr lang="en-US" sz="1900" b="0" i="0" dirty="0">
                <a:effectLst/>
                <a:latin typeface="arial" panose="020B0604020202020204" pitchFamily="34" charset="0"/>
              </a:rPr>
              <a:t>ccess to balconies and the stunning roof terrace.</a:t>
            </a:r>
          </a:p>
          <a:p>
            <a:pPr>
              <a:lnSpc>
                <a:spcPct val="150000"/>
              </a:lnSpc>
            </a:pPr>
            <a:r>
              <a:rPr lang="en-US" sz="1900" b="0" i="0" dirty="0">
                <a:effectLst/>
                <a:latin typeface="arial" panose="020B0604020202020204" pitchFamily="34" charset="0"/>
              </a:rPr>
              <a:t> </a:t>
            </a:r>
            <a:r>
              <a:rPr lang="en-US" sz="1900" dirty="0">
                <a:latin typeface="arial" panose="020B0604020202020204" pitchFamily="34" charset="0"/>
              </a:rPr>
              <a:t>A</a:t>
            </a:r>
            <a:r>
              <a:rPr lang="en-US" sz="1900" b="0" i="0" dirty="0">
                <a:effectLst/>
                <a:latin typeface="arial" panose="020B0604020202020204" pitchFamily="34" charset="0"/>
              </a:rPr>
              <a:t>ccess to their own patio areas and there are pleasant sensory gardens.</a:t>
            </a:r>
            <a:endParaRPr lang="en-GB" sz="19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CBB83-5443-D45F-5B41-7A17F35B0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113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9" name="Rectangle 2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BCF302-B21C-58A1-44B8-7692A1C49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3700">
                <a:latin typeface="Algerian" panose="04020705040A02060702" pitchFamily="82" charset="0"/>
              </a:rPr>
              <a:t>Effective Communication:</a:t>
            </a:r>
          </a:p>
        </p:txBody>
      </p:sp>
      <p:grpSp>
        <p:nvGrpSpPr>
          <p:cNvPr id="60" name="Group 3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Rectangle 3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2" name="Rectangle 3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AFC86F-D2A1-0B12-68FD-CA11313BF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Communication is the process used to exchange information.</a:t>
            </a:r>
          </a:p>
          <a:p>
            <a:pPr marL="0" indent="0">
              <a:buNone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Effective communication is more than just exchanging information. It’s understanding the emotions of that person. As well as being able to listen and makes the receiver understand much clearly.</a:t>
            </a:r>
          </a:p>
        </p:txBody>
      </p:sp>
      <p:sp>
        <p:nvSpPr>
          <p:cNvPr id="63" name="Rectangle 3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Shape, arrow&#10;&#10;Description automatically generated">
            <a:extLst>
              <a:ext uri="{FF2B5EF4-FFF2-40B4-BE49-F238E27FC236}">
                <a16:creationId xmlns:a16="http://schemas.microsoft.com/office/drawing/2014/main" id="{CB866664-6E7A-02D5-BF16-77AEB43300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3" r="13436" b="-2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AC07BD9-4731-9792-C181-C8CF4F130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5070" y="6492240"/>
            <a:ext cx="105571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F2D5017-739E-42C0-B375-FE72A1EB751B}" type="slidenum">
              <a:rPr lang="en-GB" smtClean="0"/>
              <a:pPr>
                <a:spcAft>
                  <a:spcPts val="600"/>
                </a:spcAft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14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16">
            <a:extLst>
              <a:ext uri="{FF2B5EF4-FFF2-40B4-BE49-F238E27FC236}">
                <a16:creationId xmlns:a16="http://schemas.microsoft.com/office/drawing/2014/main" id="{48CAE4AE-A9DF-45AF-9A9C-1712BC634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18">
            <a:extLst>
              <a:ext uri="{FF2B5EF4-FFF2-40B4-BE49-F238E27FC236}">
                <a16:creationId xmlns:a16="http://schemas.microsoft.com/office/drawing/2014/main" id="{6C272060-BC98-4C91-A58F-4DFEC566C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8BA2DCB9-0DC0-4109-B2A2-56896E35E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64A33555-1142-4AD7-8084-1A99422A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BC6E4081-1A88-453E-8CCF-B97B0CE20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8">
              <a:extLst>
                <a:ext uri="{FF2B5EF4-FFF2-40B4-BE49-F238E27FC236}">
                  <a16:creationId xmlns:a16="http://schemas.microsoft.com/office/drawing/2014/main" id="{5B7E0935-6EE8-4C61-AED5-09B9A2A99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9">
              <a:extLst>
                <a:ext uri="{FF2B5EF4-FFF2-40B4-BE49-F238E27FC236}">
                  <a16:creationId xmlns:a16="http://schemas.microsoft.com/office/drawing/2014/main" id="{EB962BD6-C878-48FF-A75E-DCC7BDA3C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0">
              <a:extLst>
                <a:ext uri="{FF2B5EF4-FFF2-40B4-BE49-F238E27FC236}">
                  <a16:creationId xmlns:a16="http://schemas.microsoft.com/office/drawing/2014/main" id="{CABF3786-BDE1-4FE5-9967-F6B6131A2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1">
              <a:extLst>
                <a:ext uri="{FF2B5EF4-FFF2-40B4-BE49-F238E27FC236}">
                  <a16:creationId xmlns:a16="http://schemas.microsoft.com/office/drawing/2014/main" id="{4969707A-C75E-4F7F-A5C2-2991C654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2">
              <a:extLst>
                <a:ext uri="{FF2B5EF4-FFF2-40B4-BE49-F238E27FC236}">
                  <a16:creationId xmlns:a16="http://schemas.microsoft.com/office/drawing/2014/main" id="{0E293989-8389-48CD-85D3-CAEFD5E96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3">
              <a:extLst>
                <a:ext uri="{FF2B5EF4-FFF2-40B4-BE49-F238E27FC236}">
                  <a16:creationId xmlns:a16="http://schemas.microsoft.com/office/drawing/2014/main" id="{8DCF1E8B-9247-45E2-8641-90DA9F7D5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4">
              <a:extLst>
                <a:ext uri="{FF2B5EF4-FFF2-40B4-BE49-F238E27FC236}">
                  <a16:creationId xmlns:a16="http://schemas.microsoft.com/office/drawing/2014/main" id="{48DF418F-91AD-4E55-AF3B-F28FF4596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5">
              <a:extLst>
                <a:ext uri="{FF2B5EF4-FFF2-40B4-BE49-F238E27FC236}">
                  <a16:creationId xmlns:a16="http://schemas.microsoft.com/office/drawing/2014/main" id="{EDBF35BD-D1DA-49B1-AE30-289189DAC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6">
              <a:extLst>
                <a:ext uri="{FF2B5EF4-FFF2-40B4-BE49-F238E27FC236}">
                  <a16:creationId xmlns:a16="http://schemas.microsoft.com/office/drawing/2014/main" id="{69198BEC-A3B6-4562-AB0F-3E7760026C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7">
              <a:extLst>
                <a:ext uri="{FF2B5EF4-FFF2-40B4-BE49-F238E27FC236}">
                  <a16:creationId xmlns:a16="http://schemas.microsoft.com/office/drawing/2014/main" id="{9AB30D45-77AB-4323-83A2-1A637D07D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8">
              <a:extLst>
                <a:ext uri="{FF2B5EF4-FFF2-40B4-BE49-F238E27FC236}">
                  <a16:creationId xmlns:a16="http://schemas.microsoft.com/office/drawing/2014/main" id="{D1AD137E-7B63-434C-9D0D-5A64BB496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9">
              <a:extLst>
                <a:ext uri="{FF2B5EF4-FFF2-40B4-BE49-F238E27FC236}">
                  <a16:creationId xmlns:a16="http://schemas.microsoft.com/office/drawing/2014/main" id="{8B32BE2D-36DC-4BD0-952E-8FE32A70DB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0">
              <a:extLst>
                <a:ext uri="{FF2B5EF4-FFF2-40B4-BE49-F238E27FC236}">
                  <a16:creationId xmlns:a16="http://schemas.microsoft.com/office/drawing/2014/main" id="{930295E0-AD01-4DB0-9829-AD91BED608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1">
              <a:extLst>
                <a:ext uri="{FF2B5EF4-FFF2-40B4-BE49-F238E27FC236}">
                  <a16:creationId xmlns:a16="http://schemas.microsoft.com/office/drawing/2014/main" id="{29807E74-6BFD-4EA7-B3F3-92C0728A7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2">
              <a:extLst>
                <a:ext uri="{FF2B5EF4-FFF2-40B4-BE49-F238E27FC236}">
                  <a16:creationId xmlns:a16="http://schemas.microsoft.com/office/drawing/2014/main" id="{C9EDBF49-4B87-4B6F-BEE6-DDC4A63CE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3">
              <a:extLst>
                <a:ext uri="{FF2B5EF4-FFF2-40B4-BE49-F238E27FC236}">
                  <a16:creationId xmlns:a16="http://schemas.microsoft.com/office/drawing/2014/main" id="{7738C468-1405-4ED9-8392-F93FA995EE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4">
              <a:extLst>
                <a:ext uri="{FF2B5EF4-FFF2-40B4-BE49-F238E27FC236}">
                  <a16:creationId xmlns:a16="http://schemas.microsoft.com/office/drawing/2014/main" id="{F16402CF-F511-450A-8584-8C8A5B7E9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25">
              <a:extLst>
                <a:ext uri="{FF2B5EF4-FFF2-40B4-BE49-F238E27FC236}">
                  <a16:creationId xmlns:a16="http://schemas.microsoft.com/office/drawing/2014/main" id="{85E5B49A-CFC2-4019-9BA6-528095F78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70B8EF6-6E6D-258A-5373-33A9C96FA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9686" y="795527"/>
            <a:ext cx="4123738" cy="1433323"/>
          </a:xfrm>
        </p:spPr>
        <p:txBody>
          <a:bodyPr>
            <a:normAutofit/>
          </a:bodyPr>
          <a:lstStyle/>
          <a:p>
            <a:r>
              <a:rPr lang="en-GB" sz="3200">
                <a:latin typeface="Algerian" panose="04020705040A02060702" pitchFamily="82" charset="0"/>
              </a:rPr>
              <a:t>Effective communication is used to: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3AB2-71D0-1DC6-3975-E93623519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F2D5017-739E-42C0-B375-FE72A1EB751B}" type="slidenum">
              <a:rPr lang="en-GB" smtClean="0"/>
              <a:pPr>
                <a:spcAft>
                  <a:spcPts val="600"/>
                </a:spcAft>
              </a:pPr>
              <a:t>5</a:t>
            </a:fld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972DE0D-2E53-4159-ABD3-C60152426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85C47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5704CACA-C3F5-7347-57ED-16492C551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095" y="960214"/>
            <a:ext cx="4771887" cy="4919472"/>
          </a:xfrm>
          <a:prstGeom prst="rect">
            <a:avLst/>
          </a:prstGeom>
          <a:ln w="12700">
            <a:noFill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8E6E0-CA16-AA53-0E4D-AE65630DA4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3817" y="2338388"/>
            <a:ext cx="4099607" cy="3678237"/>
          </a:xfrm>
        </p:spPr>
        <p:txBody>
          <a:bodyPr anchor="ctr">
            <a:normAutofit/>
          </a:bodyPr>
          <a:lstStyle/>
          <a:p>
            <a:pPr>
              <a:buClr>
                <a:srgbClr val="85C473"/>
              </a:buClr>
              <a:buFont typeface="Wingdings" panose="05000000000000000000" pitchFamily="2" charset="2"/>
              <a:buChar char="§"/>
            </a:pPr>
            <a:r>
              <a:rPr lang="en-GB" sz="1800"/>
              <a:t>Improve care service</a:t>
            </a:r>
          </a:p>
          <a:p>
            <a:pPr>
              <a:buClr>
                <a:srgbClr val="85C473"/>
              </a:buClr>
              <a:buFont typeface="Wingdings" panose="05000000000000000000" pitchFamily="2" charset="2"/>
              <a:buChar char="§"/>
            </a:pPr>
            <a:r>
              <a:rPr lang="en-GB" sz="1800"/>
              <a:t>Building trust on health and social care system</a:t>
            </a:r>
          </a:p>
          <a:p>
            <a:pPr>
              <a:buClr>
                <a:srgbClr val="85C473"/>
              </a:buClr>
              <a:buFont typeface="Wingdings" panose="05000000000000000000" pitchFamily="2" charset="2"/>
              <a:buChar char="§"/>
            </a:pPr>
            <a:r>
              <a:rPr lang="en-GB" sz="1800"/>
              <a:t>Preventing or resolving problems</a:t>
            </a:r>
          </a:p>
          <a:p>
            <a:pPr>
              <a:buClr>
                <a:srgbClr val="85C473"/>
              </a:buClr>
              <a:buFont typeface="Wingdings" panose="05000000000000000000" pitchFamily="2" charset="2"/>
              <a:buChar char="§"/>
            </a:pPr>
            <a:r>
              <a:rPr lang="en-GB" sz="1800"/>
              <a:t>Improves productivity</a:t>
            </a:r>
          </a:p>
          <a:p>
            <a:pPr>
              <a:buClr>
                <a:srgbClr val="85C473"/>
              </a:buClr>
              <a:buFont typeface="Wingdings" panose="05000000000000000000" pitchFamily="2" charset="2"/>
              <a:buChar char="§"/>
            </a:pPr>
            <a:r>
              <a:rPr lang="en-GB" sz="1800"/>
              <a:t>Promotes team building</a:t>
            </a:r>
          </a:p>
          <a:p>
            <a:pPr>
              <a:buClr>
                <a:srgbClr val="85C473"/>
              </a:buClr>
              <a:buFont typeface="Wingdings" panose="05000000000000000000" pitchFamily="2" charset="2"/>
              <a:buChar char="§"/>
            </a:pPr>
            <a:r>
              <a:rPr lang="en-GB" sz="1800"/>
              <a:t>Create more transparency</a:t>
            </a:r>
          </a:p>
          <a:p>
            <a:pPr>
              <a:buClr>
                <a:srgbClr val="85C473"/>
              </a:buClr>
              <a:buFont typeface="Wingdings" panose="05000000000000000000" pitchFamily="2" charset="2"/>
              <a:buChar char="§"/>
            </a:pPr>
            <a:r>
              <a:rPr lang="en-GB" sz="1800"/>
              <a:t>Create better working environment for carers</a:t>
            </a:r>
          </a:p>
        </p:txBody>
      </p:sp>
    </p:spTree>
    <p:extLst>
      <p:ext uri="{BB962C8B-B14F-4D97-AF65-F5344CB8AC3E}">
        <p14:creationId xmlns:p14="http://schemas.microsoft.com/office/powerpoint/2010/main" val="2747106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51A46-FCF6-EC29-32B4-E652F0C2C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68" y="1"/>
            <a:ext cx="6931232" cy="1638792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lgerian" panose="04020705040A02060702" pitchFamily="82" charset="0"/>
              </a:rPr>
              <a:t>Models of communication: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D22AA-7855-E8EB-FB7E-E94846517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69" y="1638794"/>
            <a:ext cx="6931231" cy="521920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Models help to identify and understand the process of communication. The role of them is to simplify communication and identify where and with whom it’s take place.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The Shannon – Weaver Mathematical Model, 1949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Berlo’s Model of Communication, 1960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Schramm’s Interactive Model, 1954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6F81DB50-9BF4-DE7A-FF80-FBEA7779F7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5" r="7362"/>
          <a:stretch/>
        </p:blipFill>
        <p:spPr>
          <a:xfrm>
            <a:off x="0" y="10"/>
            <a:ext cx="4965430" cy="6857990"/>
          </a:xfrm>
          <a:prstGeom prst="rect">
            <a:avLst/>
          </a:prstGeom>
          <a:effectLst/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B8381F-DB80-908B-F6BE-FE6243B7B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7145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7201941" cy="1508760"/>
          </a:xfrm>
          <a:prstGeom prst="rect">
            <a:avLst/>
          </a:prstGeom>
          <a:solidFill>
            <a:srgbClr val="56657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B9857F-90CA-6FBB-715A-DA1C57CEC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694944"/>
            <a:ext cx="6610388" cy="1042416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FFFFFF"/>
                </a:solidFill>
                <a:latin typeface="Algerian" panose="04020705040A02060702" pitchFamily="82" charset="0"/>
              </a:rPr>
              <a:t>The Snannon – Weaver Model</a:t>
            </a:r>
            <a:r>
              <a:rPr lang="en-GB" sz="3300" dirty="0">
                <a:solidFill>
                  <a:srgbClr val="FFFFFF"/>
                </a:solidFill>
              </a:rPr>
              <a:t>: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45755" y="450222"/>
            <a:ext cx="1861718" cy="1506594"/>
          </a:xfrm>
          <a:prstGeom prst="rect">
            <a:avLst/>
          </a:prstGeom>
          <a:solidFill>
            <a:srgbClr val="FEFF4D">
              <a:alpha val="95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70314" y="453269"/>
            <a:ext cx="1862765" cy="1505231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3A87B69-D1B1-4DA7-B224-F220FC523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2130552"/>
            <a:ext cx="7205472" cy="4270248"/>
          </a:xfrm>
          <a:prstGeom prst="rect">
            <a:avLst/>
          </a:prstGeom>
          <a:solidFill>
            <a:srgbClr val="FEFF4D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9060F1EC-9F97-CB71-ABEA-89EFFE67B2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3" y="2127680"/>
            <a:ext cx="7201941" cy="427024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45755" y="2127680"/>
            <a:ext cx="3887324" cy="4273119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16E0B-4263-50F4-432A-E2B6C362A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9286" y="2125996"/>
            <a:ext cx="3876369" cy="4270248"/>
          </a:xfrm>
          <a:solidFill>
            <a:schemeClr val="accent6">
              <a:lumMod val="75000"/>
            </a:schemeClr>
          </a:solidFill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model takes communication as a two way process. It makes the model applicable in general communication.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Distraction noise helps with effective communication between sender and receiver.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F0C27F-F5EB-45EF-A083-59816BF27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443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22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9" y="450222"/>
            <a:ext cx="4182520" cy="3603164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0B12B5-E416-17A6-7E2E-97870323C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00" y="762000"/>
            <a:ext cx="3595973" cy="301843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3600" dirty="0">
                <a:solidFill>
                  <a:srgbClr val="FFFFFF"/>
                </a:solidFill>
                <a:latin typeface="Algerian" panose="04020705040A02060702" pitchFamily="82" charset="0"/>
              </a:rPr>
              <a:t>The types of barriers:</a:t>
            </a:r>
          </a:p>
        </p:txBody>
      </p:sp>
      <p:sp>
        <p:nvSpPr>
          <p:cNvPr id="37" name="Rectangle 24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836" y="450221"/>
            <a:ext cx="4899923" cy="5948858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8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0E511-B97B-7D4F-D3EB-8ED6831EB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7566" y="458921"/>
            <a:ext cx="4899923" cy="5948858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ea typeface="Gulim" panose="020B0503020000020004" pitchFamily="34" charset="-127"/>
                <a:cs typeface="Arial" panose="020B0604020202020204" pitchFamily="34" charset="0"/>
              </a:rPr>
              <a:t>Misunderstanding  can cause because of the language, accents and dialect of the sender and receiver.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ea typeface="Gulim" panose="020B0503020000020004" pitchFamily="34" charset="-127"/>
                <a:cs typeface="Arial" panose="020B0604020202020204" pitchFamily="34" charset="0"/>
              </a:rPr>
              <a:t>C</a:t>
            </a:r>
            <a:r>
              <a:rPr lang="en-US" sz="2000" b="0" i="0" dirty="0">
                <a:effectLst/>
                <a:latin typeface="Arial" panose="020B0604020202020204" pitchFamily="34" charset="0"/>
                <a:ea typeface="Gulim" panose="020B0503020000020004" pitchFamily="34" charset="-127"/>
                <a:cs typeface="Arial" panose="020B0604020202020204" pitchFamily="34" charset="0"/>
              </a:rPr>
              <a:t>aused by individual mindsets or mental health concerns.( disagreements can cause serious problems.)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Lateness because of no motivation and discomfort because of the noise.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Problems </a:t>
            </a: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with concentration.</a:t>
            </a:r>
            <a:endPara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ay result from personality conflicts, poor management, resistance to change or a lack of motivation.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 lead to several distortions, which are biases or judgments of others. </a:t>
            </a:r>
            <a:endParaRPr lang="en-GB" sz="2000" dirty="0">
              <a:latin typeface="Arial" panose="020B0604020202020204" pitchFamily="34" charset="0"/>
              <a:ea typeface="Gulim" panose="020B0503020000020004" pitchFamily="34" charset="-127"/>
              <a:cs typeface="Arial" panose="020B0604020202020204" pitchFamily="34" charset="0"/>
            </a:endParaRPr>
          </a:p>
        </p:txBody>
      </p:sp>
      <p:sp>
        <p:nvSpPr>
          <p:cNvPr id="38" name="Rectangle 26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75866" y="450221"/>
            <a:ext cx="1868033" cy="3603165"/>
          </a:xfrm>
          <a:prstGeom prst="rect">
            <a:avLst/>
          </a:prstGeom>
          <a:solidFill>
            <a:srgbClr val="514A36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84DCFEC4-100D-4FEE-3B5F-2569D5144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30" y="4214253"/>
            <a:ext cx="4101599" cy="2173848"/>
          </a:xfrm>
          <a:prstGeom prst="rect">
            <a:avLst/>
          </a:prstGeom>
        </p:spPr>
      </p:pic>
      <p:sp>
        <p:nvSpPr>
          <p:cNvPr id="39" name="Rectangle 28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73746" y="4214253"/>
            <a:ext cx="1868033" cy="2173848"/>
          </a:xfrm>
          <a:prstGeom prst="rect">
            <a:avLst/>
          </a:prstGeom>
          <a:solidFill>
            <a:srgbClr val="A6ED14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074385C-A27B-AF36-BDBF-F179A24D6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6379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079852-FB4B-11C8-A6D0-7C3F5CE03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Eliminate the barriers: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DE527-E4DC-B753-FD5D-A0670F6CCC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9491" y="1485900"/>
            <a:ext cx="3025303" cy="5392380"/>
          </a:xfrm>
        </p:spPr>
        <p:txBody>
          <a:bodyPr anchor="ctr">
            <a:normAutofit lnSpcReduction="10000"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Encourage team members to use clear speech and avoid figurative language, jargon, and slang.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Encourage open, honest communication by offering multiple channels for employee feedback, such as open office hours, anonymous surveys, and team meetings.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Add private, closed spaces for employees to collaborate or work without interruptions.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000" b="0" i="0" dirty="0">
              <a:effectLst/>
              <a:latin typeface="Inter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000" b="0" i="0" dirty="0">
              <a:effectLst/>
              <a:latin typeface="Inter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000" dirty="0"/>
          </a:p>
        </p:txBody>
      </p:sp>
      <p:pic>
        <p:nvPicPr>
          <p:cNvPr id="5" name="Picture 4" descr="Text&#10;&#10;Description automatically generated with medium confidence">
            <a:extLst>
              <a:ext uri="{FF2B5EF4-FFF2-40B4-BE49-F238E27FC236}">
                <a16:creationId xmlns:a16="http://schemas.microsoft.com/office/drawing/2014/main" id="{1C0721BB-AE26-00A5-67FD-24D32D75B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857" y="-10142"/>
            <a:ext cx="3701143" cy="6858004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B44AB37-D150-FA27-7BAD-5F64A20D5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F2D5017-739E-42C0-B375-FE72A1EB751B}" type="slidenum">
              <a:rPr lang="en-GB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9</a:t>
            </a:fld>
            <a:endParaRPr lang="en-GB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43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25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39E85D-CACD-4707-90F1-0403BBB13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anchor="ctr">
            <a:normAutofit/>
          </a:bodyPr>
          <a:lstStyle/>
          <a:p>
            <a:r>
              <a:rPr lang="en-GB" sz="3000" dirty="0">
                <a:latin typeface="Algerian" panose="04020705040A02060702" pitchFamily="82" charset="0"/>
              </a:rPr>
              <a:t>Communication channels:</a:t>
            </a:r>
          </a:p>
        </p:txBody>
      </p:sp>
      <p:sp>
        <p:nvSpPr>
          <p:cNvPr id="39" name="sketch line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267200" y="630936"/>
            <a:ext cx="18288" cy="5590381"/>
          </a:xfrm>
          <a:custGeom>
            <a:avLst/>
            <a:gdLst>
              <a:gd name="connsiteX0" fmla="*/ 0 w 18288"/>
              <a:gd name="connsiteY0" fmla="*/ 0 h 5590381"/>
              <a:gd name="connsiteX1" fmla="*/ 18288 w 18288"/>
              <a:gd name="connsiteY1" fmla="*/ 0 h 5590381"/>
              <a:gd name="connsiteX2" fmla="*/ 18288 w 18288"/>
              <a:gd name="connsiteY2" fmla="*/ 754701 h 5590381"/>
              <a:gd name="connsiteX3" fmla="*/ 18288 w 18288"/>
              <a:gd name="connsiteY3" fmla="*/ 1565307 h 5590381"/>
              <a:gd name="connsiteX4" fmla="*/ 18288 w 18288"/>
              <a:gd name="connsiteY4" fmla="*/ 2152297 h 5590381"/>
              <a:gd name="connsiteX5" fmla="*/ 18288 w 18288"/>
              <a:gd name="connsiteY5" fmla="*/ 2906998 h 5590381"/>
              <a:gd name="connsiteX6" fmla="*/ 18288 w 18288"/>
              <a:gd name="connsiteY6" fmla="*/ 3549892 h 5590381"/>
              <a:gd name="connsiteX7" fmla="*/ 18288 w 18288"/>
              <a:gd name="connsiteY7" fmla="*/ 4080978 h 5590381"/>
              <a:gd name="connsiteX8" fmla="*/ 18288 w 18288"/>
              <a:gd name="connsiteY8" fmla="*/ 4835680 h 5590381"/>
              <a:gd name="connsiteX9" fmla="*/ 18288 w 18288"/>
              <a:gd name="connsiteY9" fmla="*/ 5590381 h 5590381"/>
              <a:gd name="connsiteX10" fmla="*/ 0 w 18288"/>
              <a:gd name="connsiteY10" fmla="*/ 5590381 h 5590381"/>
              <a:gd name="connsiteX11" fmla="*/ 0 w 18288"/>
              <a:gd name="connsiteY11" fmla="*/ 4835680 h 5590381"/>
              <a:gd name="connsiteX12" fmla="*/ 0 w 18288"/>
              <a:gd name="connsiteY12" fmla="*/ 4304593 h 5590381"/>
              <a:gd name="connsiteX13" fmla="*/ 0 w 18288"/>
              <a:gd name="connsiteY13" fmla="*/ 3773507 h 5590381"/>
              <a:gd name="connsiteX14" fmla="*/ 0 w 18288"/>
              <a:gd name="connsiteY14" fmla="*/ 3186517 h 5590381"/>
              <a:gd name="connsiteX15" fmla="*/ 0 w 18288"/>
              <a:gd name="connsiteY15" fmla="*/ 2487720 h 5590381"/>
              <a:gd name="connsiteX16" fmla="*/ 0 w 18288"/>
              <a:gd name="connsiteY16" fmla="*/ 1956633 h 5590381"/>
              <a:gd name="connsiteX17" fmla="*/ 0 w 18288"/>
              <a:gd name="connsiteY17" fmla="*/ 1425547 h 5590381"/>
              <a:gd name="connsiteX18" fmla="*/ 0 w 18288"/>
              <a:gd name="connsiteY18" fmla="*/ 614942 h 5590381"/>
              <a:gd name="connsiteX19" fmla="*/ 0 w 18288"/>
              <a:gd name="connsiteY19" fmla="*/ 0 h 559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288" h="5590381" fill="none" extrusionOk="0">
                <a:moveTo>
                  <a:pt x="0" y="0"/>
                </a:moveTo>
                <a:cubicBezTo>
                  <a:pt x="7726" y="-435"/>
                  <a:pt x="14198" y="437"/>
                  <a:pt x="18288" y="0"/>
                </a:cubicBezTo>
                <a:cubicBezTo>
                  <a:pt x="-5226" y="225076"/>
                  <a:pt x="46275" y="562283"/>
                  <a:pt x="18288" y="754701"/>
                </a:cubicBezTo>
                <a:cubicBezTo>
                  <a:pt x="-9699" y="947119"/>
                  <a:pt x="30081" y="1239251"/>
                  <a:pt x="18288" y="1565307"/>
                </a:cubicBezTo>
                <a:cubicBezTo>
                  <a:pt x="6495" y="1891363"/>
                  <a:pt x="7160" y="1999140"/>
                  <a:pt x="18288" y="2152297"/>
                </a:cubicBezTo>
                <a:cubicBezTo>
                  <a:pt x="29417" y="2305454"/>
                  <a:pt x="28705" y="2598333"/>
                  <a:pt x="18288" y="2906998"/>
                </a:cubicBezTo>
                <a:cubicBezTo>
                  <a:pt x="7871" y="3215663"/>
                  <a:pt x="35263" y="3327412"/>
                  <a:pt x="18288" y="3549892"/>
                </a:cubicBezTo>
                <a:cubicBezTo>
                  <a:pt x="1313" y="3772372"/>
                  <a:pt x="38561" y="3843836"/>
                  <a:pt x="18288" y="4080978"/>
                </a:cubicBezTo>
                <a:cubicBezTo>
                  <a:pt x="-1985" y="4318120"/>
                  <a:pt x="-3806" y="4511166"/>
                  <a:pt x="18288" y="4835680"/>
                </a:cubicBezTo>
                <a:cubicBezTo>
                  <a:pt x="40382" y="5160194"/>
                  <a:pt x="-13070" y="5401748"/>
                  <a:pt x="18288" y="5590381"/>
                </a:cubicBezTo>
                <a:cubicBezTo>
                  <a:pt x="12010" y="5589863"/>
                  <a:pt x="6799" y="5589982"/>
                  <a:pt x="0" y="5590381"/>
                </a:cubicBezTo>
                <a:cubicBezTo>
                  <a:pt x="-6480" y="5250523"/>
                  <a:pt x="-32148" y="5052531"/>
                  <a:pt x="0" y="4835680"/>
                </a:cubicBezTo>
                <a:cubicBezTo>
                  <a:pt x="32148" y="4618829"/>
                  <a:pt x="5352" y="4496374"/>
                  <a:pt x="0" y="4304593"/>
                </a:cubicBezTo>
                <a:cubicBezTo>
                  <a:pt x="-5352" y="4112812"/>
                  <a:pt x="9645" y="3919423"/>
                  <a:pt x="0" y="3773507"/>
                </a:cubicBezTo>
                <a:cubicBezTo>
                  <a:pt x="-9645" y="3627591"/>
                  <a:pt x="-10654" y="3330687"/>
                  <a:pt x="0" y="3186517"/>
                </a:cubicBezTo>
                <a:cubicBezTo>
                  <a:pt x="10654" y="3042347"/>
                  <a:pt x="18181" y="2635923"/>
                  <a:pt x="0" y="2487720"/>
                </a:cubicBezTo>
                <a:cubicBezTo>
                  <a:pt x="-18181" y="2339517"/>
                  <a:pt x="-7947" y="2113537"/>
                  <a:pt x="0" y="1956633"/>
                </a:cubicBezTo>
                <a:cubicBezTo>
                  <a:pt x="7947" y="1799729"/>
                  <a:pt x="-15145" y="1657735"/>
                  <a:pt x="0" y="1425547"/>
                </a:cubicBezTo>
                <a:cubicBezTo>
                  <a:pt x="15145" y="1193359"/>
                  <a:pt x="-23832" y="948054"/>
                  <a:pt x="0" y="614942"/>
                </a:cubicBezTo>
                <a:cubicBezTo>
                  <a:pt x="23832" y="281831"/>
                  <a:pt x="2816" y="129878"/>
                  <a:pt x="0" y="0"/>
                </a:cubicBezTo>
                <a:close/>
              </a:path>
              <a:path w="18288" h="5590381" stroke="0" extrusionOk="0">
                <a:moveTo>
                  <a:pt x="0" y="0"/>
                </a:moveTo>
                <a:cubicBezTo>
                  <a:pt x="5871" y="848"/>
                  <a:pt x="11713" y="-200"/>
                  <a:pt x="18288" y="0"/>
                </a:cubicBezTo>
                <a:cubicBezTo>
                  <a:pt x="41141" y="165299"/>
                  <a:pt x="3613" y="427555"/>
                  <a:pt x="18288" y="698798"/>
                </a:cubicBezTo>
                <a:cubicBezTo>
                  <a:pt x="32963" y="970041"/>
                  <a:pt x="19680" y="1226199"/>
                  <a:pt x="18288" y="1397595"/>
                </a:cubicBezTo>
                <a:cubicBezTo>
                  <a:pt x="16896" y="1568991"/>
                  <a:pt x="38798" y="1794517"/>
                  <a:pt x="18288" y="2152297"/>
                </a:cubicBezTo>
                <a:cubicBezTo>
                  <a:pt x="-2222" y="2510077"/>
                  <a:pt x="40846" y="2594424"/>
                  <a:pt x="18288" y="2739287"/>
                </a:cubicBezTo>
                <a:cubicBezTo>
                  <a:pt x="-4270" y="2884150"/>
                  <a:pt x="27117" y="3129706"/>
                  <a:pt x="18288" y="3493988"/>
                </a:cubicBezTo>
                <a:cubicBezTo>
                  <a:pt x="9459" y="3858270"/>
                  <a:pt x="54201" y="4041447"/>
                  <a:pt x="18288" y="4304593"/>
                </a:cubicBezTo>
                <a:cubicBezTo>
                  <a:pt x="-17625" y="4567740"/>
                  <a:pt x="49627" y="5149125"/>
                  <a:pt x="18288" y="5590381"/>
                </a:cubicBezTo>
                <a:cubicBezTo>
                  <a:pt x="10860" y="5590744"/>
                  <a:pt x="7568" y="5590157"/>
                  <a:pt x="0" y="5590381"/>
                </a:cubicBezTo>
                <a:cubicBezTo>
                  <a:pt x="36767" y="5266821"/>
                  <a:pt x="-16223" y="5116146"/>
                  <a:pt x="0" y="4835680"/>
                </a:cubicBezTo>
                <a:cubicBezTo>
                  <a:pt x="16223" y="4555214"/>
                  <a:pt x="-16316" y="4356490"/>
                  <a:pt x="0" y="4136882"/>
                </a:cubicBezTo>
                <a:cubicBezTo>
                  <a:pt x="16316" y="3917274"/>
                  <a:pt x="8005" y="3773465"/>
                  <a:pt x="0" y="3549892"/>
                </a:cubicBezTo>
                <a:cubicBezTo>
                  <a:pt x="-8005" y="3326319"/>
                  <a:pt x="27623" y="3052456"/>
                  <a:pt x="0" y="2851094"/>
                </a:cubicBezTo>
                <a:cubicBezTo>
                  <a:pt x="-27623" y="2649732"/>
                  <a:pt x="5614" y="2455815"/>
                  <a:pt x="0" y="2264104"/>
                </a:cubicBezTo>
                <a:cubicBezTo>
                  <a:pt x="-5614" y="2072393"/>
                  <a:pt x="22598" y="1990723"/>
                  <a:pt x="0" y="1733018"/>
                </a:cubicBezTo>
                <a:cubicBezTo>
                  <a:pt x="-22598" y="1475313"/>
                  <a:pt x="-6965" y="1369123"/>
                  <a:pt x="0" y="1090124"/>
                </a:cubicBezTo>
                <a:cubicBezTo>
                  <a:pt x="6965" y="811125"/>
                  <a:pt x="-19273" y="5070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311409761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 with medium confidence">
            <a:extLst>
              <a:ext uri="{FF2B5EF4-FFF2-40B4-BE49-F238E27FC236}">
                <a16:creationId xmlns:a16="http://schemas.microsoft.com/office/drawing/2014/main" id="{912CAE6B-EF15-2478-29E6-76D12249D0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733" y="2442718"/>
            <a:ext cx="6866021" cy="391363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164E7-E5F7-B982-1915-059C4AD58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378" y="640822"/>
            <a:ext cx="6894576" cy="1801895"/>
          </a:xfrm>
        </p:spPr>
        <p:txBody>
          <a:bodyPr anchor="t"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Communication channels is information flows forward, backwards and sideways. It’s refer to the way this information is sent or received between two or more people.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558589E-64ED-EBBE-CB6D-B4DACCFB0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F2D5017-739E-42C0-B375-FE72A1EB751B}" type="slidenum">
              <a:rPr lang="en-GB" smtClean="0"/>
              <a:pPr>
                <a:spcAft>
                  <a:spcPts val="600"/>
                </a:spcAft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414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2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45B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40F9EE-C021-2009-FD74-2EE50F675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3600" dirty="0">
                <a:solidFill>
                  <a:srgbClr val="FFFFFF"/>
                </a:solidFill>
                <a:latin typeface="Algerian" panose="04020705040A02060702" pitchFamily="82" charset="0"/>
              </a:rPr>
              <a:t>Channels of communication: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Timeline&#10;&#10;Description automatically generated">
            <a:extLst>
              <a:ext uri="{FF2B5EF4-FFF2-40B4-BE49-F238E27FC236}">
                <a16:creationId xmlns:a16="http://schemas.microsoft.com/office/drawing/2014/main" id="{2898D1F0-703D-EA4B-B4F1-1D184D35E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33" y="2432305"/>
            <a:ext cx="7064120" cy="4102852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C378ABD-EA35-9785-0F0B-FDA3E2ADFB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Verbal communication: face to face, telephone, meetings, reports, mails.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Nonverbal communication: eye movement, gestures, facial expression.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59C2725-464C-39F4-6505-7C41AF88B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5466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EB3E70-1091-8D66-0E02-B116CEA87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44058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Algerian" panose="04020705040A02060702" pitchFamily="82" charset="0"/>
              </a:rPr>
              <a:t>Communication improvement channels</a:t>
            </a:r>
            <a:r>
              <a:rPr lang="en-GB" sz="4000" dirty="0">
                <a:latin typeface="Algerian" panose="04020705040A02060702" pitchFamily="82" charset="0"/>
              </a:rPr>
              <a:t>: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AD69E5D5-51F7-34C1-EE47-C4B5A13B59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1625475"/>
              </p:ext>
            </p:extLst>
          </p:nvPr>
        </p:nvGraphicFramePr>
        <p:xfrm>
          <a:off x="838200" y="1465243"/>
          <a:ext cx="10515600" cy="5144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FAB966-F79B-1CF0-39A3-B060585D6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7040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5C0936-21F0-95C2-3478-5F5463545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5369"/>
            <a:ext cx="5008682" cy="1310391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Algerian" panose="04020705040A02060702" pitchFamily="82" charset="0"/>
              </a:rPr>
              <a:t>Conclusion:</a:t>
            </a:r>
          </a:p>
        </p:txBody>
      </p:sp>
      <p:sp>
        <p:nvSpPr>
          <p:cNvPr id="5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863FB-4136-4445-411A-3B1A83929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525" y="2755900"/>
            <a:ext cx="6094477" cy="41529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 conclusion, we has discussed about effective communication, models and barriers of communication and channels of communication and how to improve it.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It’s important to communicate effective. The more we communicate the better we understand each other.</a:t>
            </a: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51A4CF3-94E4-3A57-6BFC-019D921B15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3" r="2" b="13761"/>
          <a:stretch/>
        </p:blipFill>
        <p:spPr>
          <a:xfrm>
            <a:off x="6096000" y="10"/>
            <a:ext cx="6094477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40798-BD0B-D2C1-7B71-88A0BC872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0" y="6356350"/>
            <a:ext cx="914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F2D5017-739E-42C0-B375-FE72A1EB751B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13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318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05034F-2C52-EBD9-4993-1C6028ACC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089517" cy="1167787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lgerian" panose="04020705040A02060702" pitchFamily="82" charset="0"/>
              </a:rPr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EC4F82-0F34-CC15-7AEF-E89297B3B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67788"/>
            <a:ext cx="6102485" cy="5690211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Dr. K. Usha Rani, (2016),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Communication Barriers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Joell Veda’s Publication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Faulkner, A, (1984),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Churchill Livingstone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Payne, M, (1982),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Working in Teams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Macmillan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Mounter, P, and  Smith, L, (2008</a:t>
            </a:r>
            <a:r>
              <a:rPr lang="en-GB" sz="1600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Effective Internal Communication, </a:t>
            </a: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600" baseline="300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ed. Kogan Page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Adair, J, (1987), </a:t>
            </a:r>
            <a:r>
              <a:rPr lang="en-GB" sz="1600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 teambuilding: how to make a winning team, </a:t>
            </a: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London: Pan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Drew, C, (2022), </a:t>
            </a:r>
            <a:r>
              <a:rPr lang="en-GB" sz="1600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Shannon Weaver Model Of Communication – 7 Key Concepts, </a:t>
            </a: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Helpful Professor</a:t>
            </a:r>
            <a:endParaRPr lang="en-GB" sz="1600" i="1" dirty="0">
              <a:solidFill>
                <a:srgbClr val="2222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Thomas, C, (2022), </a:t>
            </a:r>
            <a:r>
              <a:rPr lang="en-GB" sz="1600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10 Most Essential Digital Communication Channels for Business, </a:t>
            </a: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Talkative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Bales, F. R, (1951</a:t>
            </a:r>
            <a:r>
              <a:rPr lang="en-GB" sz="1600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Channels of communication in small groups, 16(4</a:t>
            </a: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p.461-468, American Sociological Review</a:t>
            </a:r>
          </a:p>
          <a:p>
            <a:pPr marL="0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700" dirty="0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676142A2-ABBA-D1BA-43C5-8E6DAF652E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45" r="27200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16334-34AB-3147-AC7E-2E96E0B5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7824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5286591-9DEE-40D6-861B-569E5A9D47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135374"/>
              </p:ext>
            </p:extLst>
          </p:nvPr>
        </p:nvGraphicFramePr>
        <p:xfrm>
          <a:off x="1000124" y="705080"/>
          <a:ext cx="10101264" cy="5711630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3643314">
                  <a:extLst>
                    <a:ext uri="{9D8B030D-6E8A-4147-A177-3AD203B41FA5}">
                      <a16:colId xmlns:a16="http://schemas.microsoft.com/office/drawing/2014/main" val="1381715570"/>
                    </a:ext>
                  </a:extLst>
                </a:gridCol>
                <a:gridCol w="6457950">
                  <a:extLst>
                    <a:ext uri="{9D8B030D-6E8A-4147-A177-3AD203B41FA5}">
                      <a16:colId xmlns:a16="http://schemas.microsoft.com/office/drawing/2014/main" val="3579679796"/>
                    </a:ext>
                  </a:extLst>
                </a:gridCol>
              </a:tblGrid>
              <a:tr h="89714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Teamwork Evaluation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Team responses.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0018179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r>
                        <a:rPr lang="en-GB" dirty="0"/>
                        <a:t>Who was in your team?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Joliana</a:t>
                      </a:r>
                      <a:endParaRPr lang="en-GB" sz="1800" b="0" u="none" strike="noStrike" dirty="0">
                        <a:effectLst/>
                      </a:endParaRPr>
                    </a:p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Carolina</a:t>
                      </a:r>
                      <a:endParaRPr lang="en-GB" sz="1800" b="0" u="none" strike="noStrike" dirty="0">
                        <a:effectLst/>
                      </a:endParaRPr>
                    </a:p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Olga </a:t>
                      </a:r>
                      <a:endParaRPr lang="en-GB" sz="1800" b="0" u="none" strike="noStrike" dirty="0">
                        <a:effectLst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8373457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were the key strengths of your team? 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Good Communication</a:t>
                      </a:r>
                      <a:endParaRPr lang="en-GB" sz="1800" b="0" u="none" strike="noStrike" dirty="0">
                        <a:effectLst/>
                      </a:endParaRPr>
                    </a:p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Focus on results</a:t>
                      </a:r>
                      <a:endParaRPr lang="en-GB" sz="1800" b="0" u="none" strike="noStrike" dirty="0">
                        <a:effectLst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276796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were the challenges that you overcame as a team?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Not enough time</a:t>
                      </a:r>
                      <a:endParaRPr lang="en-GB" sz="1800" b="0" u="none" strike="noStrike" dirty="0">
                        <a:effectLst/>
                      </a:endParaRPr>
                    </a:p>
                    <a:p>
                      <a:pPr marL="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Can’t get all at the same time</a:t>
                      </a:r>
                      <a:endParaRPr lang="en-GB" sz="1800" b="0" u="none" strike="noStrike" dirty="0">
                        <a:effectLst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256840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would you do differently if you worked as a team again?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Spending more time to prepare.</a:t>
                      </a:r>
                      <a:endParaRPr lang="en-GB" sz="1800" b="0" u="none" strike="noStrike" dirty="0">
                        <a:effectLst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358641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r>
                        <a:rPr lang="en-GB" dirty="0"/>
                        <a:t>How would you rate your team working? Out of 10?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4105351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A65699-C921-8621-CE05-C4C2E0685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5017-739E-42C0-B375-FE72A1EB751B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353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9646</TotalTime>
  <Words>910</Words>
  <Application>Microsoft Office PowerPoint</Application>
  <PresentationFormat>Widescreen</PresentationFormat>
  <Paragraphs>121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Algerian</vt:lpstr>
      <vt:lpstr>Arial</vt:lpstr>
      <vt:lpstr>Arial</vt:lpstr>
      <vt:lpstr>Calibri</vt:lpstr>
      <vt:lpstr>Calibri Light</vt:lpstr>
      <vt:lpstr>Inter</vt:lpstr>
      <vt:lpstr>Tw Cen MT</vt:lpstr>
      <vt:lpstr>Wingdings</vt:lpstr>
      <vt:lpstr>Office Theme</vt:lpstr>
      <vt:lpstr>      STRATEGIES FOR EFFECTIVE COMMUNICATION IN A BUSINESS SETTING.  Joliana Dede – 2121171 Carolina Griza - 2115255 Olga Jarmusevica – 2115871   </vt:lpstr>
      <vt:lpstr>Contents Page:</vt:lpstr>
      <vt:lpstr>Introduction:</vt:lpstr>
      <vt:lpstr>Effective Communication:</vt:lpstr>
      <vt:lpstr>Effective communication is used to:</vt:lpstr>
      <vt:lpstr>Models of communication:</vt:lpstr>
      <vt:lpstr>The Snannon – Weaver Model:</vt:lpstr>
      <vt:lpstr>The types of barriers:</vt:lpstr>
      <vt:lpstr>Eliminate the barriers:</vt:lpstr>
      <vt:lpstr>Communication channels:</vt:lpstr>
      <vt:lpstr>Channels of communication:</vt:lpstr>
      <vt:lpstr>Communication improvement channels:</vt:lpstr>
      <vt:lpstr>Conclusion:</vt:lpstr>
      <vt:lpstr>Reference List: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Kavanagh</dc:creator>
  <cp:lastModifiedBy>olga jarmusevica</cp:lastModifiedBy>
  <cp:revision>8</cp:revision>
  <dcterms:created xsi:type="dcterms:W3CDTF">2020-09-04T09:25:07Z</dcterms:created>
  <dcterms:modified xsi:type="dcterms:W3CDTF">2022-07-22T10:29:07Z</dcterms:modified>
</cp:coreProperties>
</file>